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42" r:id="rId1"/>
  </p:sldMasterIdLst>
  <p:notesMasterIdLst>
    <p:notesMasterId r:id="rId116"/>
  </p:notesMasterIdLst>
  <p:sldIdLst>
    <p:sldId id="390" r:id="rId2"/>
    <p:sldId id="525" r:id="rId3"/>
    <p:sldId id="537" r:id="rId4"/>
    <p:sldId id="551" r:id="rId5"/>
    <p:sldId id="530" r:id="rId6"/>
    <p:sldId id="531" r:id="rId7"/>
    <p:sldId id="552" r:id="rId8"/>
    <p:sldId id="532" r:id="rId9"/>
    <p:sldId id="534" r:id="rId10"/>
    <p:sldId id="535" r:id="rId11"/>
    <p:sldId id="536" r:id="rId12"/>
    <p:sldId id="526" r:id="rId13"/>
    <p:sldId id="528" r:id="rId14"/>
    <p:sldId id="392" r:id="rId15"/>
    <p:sldId id="426" r:id="rId16"/>
    <p:sldId id="402" r:id="rId17"/>
    <p:sldId id="475" r:id="rId18"/>
    <p:sldId id="473" r:id="rId19"/>
    <p:sldId id="470" r:id="rId20"/>
    <p:sldId id="471" r:id="rId21"/>
    <p:sldId id="496" r:id="rId22"/>
    <p:sldId id="476" r:id="rId23"/>
    <p:sldId id="548" r:id="rId24"/>
    <p:sldId id="479" r:id="rId25"/>
    <p:sldId id="524" r:id="rId26"/>
    <p:sldId id="483" r:id="rId27"/>
    <p:sldId id="482" r:id="rId28"/>
    <p:sldId id="480" r:id="rId29"/>
    <p:sldId id="481" r:id="rId30"/>
    <p:sldId id="457" r:id="rId31"/>
    <p:sldId id="547" r:id="rId32"/>
    <p:sldId id="477" r:id="rId33"/>
    <p:sldId id="458" r:id="rId34"/>
    <p:sldId id="460" r:id="rId35"/>
    <p:sldId id="494" r:id="rId36"/>
    <p:sldId id="495" r:id="rId37"/>
    <p:sldId id="463" r:id="rId38"/>
    <p:sldId id="464" r:id="rId39"/>
    <p:sldId id="465" r:id="rId40"/>
    <p:sldId id="391" r:id="rId41"/>
    <p:sldId id="377" r:id="rId42"/>
    <p:sldId id="365" r:id="rId43"/>
    <p:sldId id="490" r:id="rId44"/>
    <p:sldId id="409" r:id="rId45"/>
    <p:sldId id="372" r:id="rId46"/>
    <p:sldId id="491" r:id="rId47"/>
    <p:sldId id="410" r:id="rId48"/>
    <p:sldId id="325" r:id="rId49"/>
    <p:sldId id="453" r:id="rId50"/>
    <p:sldId id="540" r:id="rId51"/>
    <p:sldId id="406" r:id="rId52"/>
    <p:sldId id="262" r:id="rId53"/>
    <p:sldId id="316" r:id="rId54"/>
    <p:sldId id="497" r:id="rId55"/>
    <p:sldId id="498" r:id="rId56"/>
    <p:sldId id="499" r:id="rId57"/>
    <p:sldId id="500" r:id="rId58"/>
    <p:sldId id="543" r:id="rId59"/>
    <p:sldId id="501" r:id="rId60"/>
    <p:sldId id="503" r:id="rId61"/>
    <p:sldId id="504" r:id="rId62"/>
    <p:sldId id="455" r:id="rId63"/>
    <p:sldId id="454" r:id="rId64"/>
    <p:sldId id="421" r:id="rId65"/>
    <p:sldId id="422" r:id="rId66"/>
    <p:sldId id="388" r:id="rId67"/>
    <p:sldId id="415" r:id="rId68"/>
    <p:sldId id="541" r:id="rId69"/>
    <p:sldId id="542" r:id="rId70"/>
    <p:sldId id="423" r:id="rId71"/>
    <p:sldId id="341" r:id="rId72"/>
    <p:sldId id="417" r:id="rId73"/>
    <p:sldId id="424" r:id="rId74"/>
    <p:sldId id="364" r:id="rId75"/>
    <p:sldId id="425" r:id="rId76"/>
    <p:sldId id="485" r:id="rId77"/>
    <p:sldId id="354" r:id="rId78"/>
    <p:sldId id="266" r:id="rId79"/>
    <p:sldId id="439" r:id="rId80"/>
    <p:sldId id="440" r:id="rId81"/>
    <p:sldId id="544" r:id="rId82"/>
    <p:sldId id="384" r:id="rId83"/>
    <p:sldId id="292" r:id="rId84"/>
    <p:sldId id="505" r:id="rId85"/>
    <p:sldId id="442" r:id="rId86"/>
    <p:sldId id="355" r:id="rId87"/>
    <p:sldId id="347" r:id="rId88"/>
    <p:sldId id="362" r:id="rId89"/>
    <p:sldId id="444" r:id="rId90"/>
    <p:sldId id="349" r:id="rId91"/>
    <p:sldId id="506" r:id="rId92"/>
    <p:sldId id="508" r:id="rId93"/>
    <p:sldId id="539" r:id="rId94"/>
    <p:sldId id="515" r:id="rId95"/>
    <p:sldId id="509" r:id="rId96"/>
    <p:sldId id="513" r:id="rId97"/>
    <p:sldId id="514" r:id="rId98"/>
    <p:sldId id="357" r:id="rId99"/>
    <p:sldId id="445" r:id="rId100"/>
    <p:sldId id="446" r:id="rId101"/>
    <p:sldId id="545" r:id="rId102"/>
    <p:sldId id="447" r:id="rId103"/>
    <p:sldId id="350" r:id="rId104"/>
    <p:sldId id="274" r:id="rId105"/>
    <p:sldId id="358" r:id="rId106"/>
    <p:sldId id="448" r:id="rId107"/>
    <p:sldId id="359" r:id="rId108"/>
    <p:sldId id="449" r:id="rId109"/>
    <p:sldId id="387" r:id="rId110"/>
    <p:sldId id="516" r:id="rId111"/>
    <p:sldId id="517" r:id="rId112"/>
    <p:sldId id="518" r:id="rId113"/>
    <p:sldId id="519" r:id="rId114"/>
    <p:sldId id="521" r:id="rId1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E944C"/>
    <a:srgbClr val="FE6802"/>
    <a:srgbClr val="781D0E"/>
    <a:srgbClr val="4C216D"/>
    <a:srgbClr val="AF4701"/>
    <a:srgbClr val="C75101"/>
    <a:srgbClr val="E55D01"/>
    <a:srgbClr val="563C9E"/>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118" autoAdjust="0"/>
    <p:restoredTop sz="96774" autoAdjust="0"/>
  </p:normalViewPr>
  <p:slideViewPr>
    <p:cSldViewPr>
      <p:cViewPr varScale="1">
        <p:scale>
          <a:sx n="112" d="100"/>
          <a:sy n="112" d="100"/>
        </p:scale>
        <p:origin x="1152"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49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slide" Target="slides/slide114.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DD6296-B80C-4DC1-98CB-8DCED6749991}" type="datetimeFigureOut">
              <a:rPr lang="en-US" smtClean="0"/>
              <a:pPr/>
              <a:t>3/6/2017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FD8B85-B654-4E79-921D-109E6C6E7225}" type="slidenum">
              <a:rPr lang="en-US" smtClean="0"/>
              <a:pPr/>
              <a:t>‹#›</a:t>
            </a:fld>
            <a:endParaRPr lang="en-US"/>
          </a:p>
        </p:txBody>
      </p:sp>
    </p:spTree>
    <p:extLst>
      <p:ext uri="{BB962C8B-B14F-4D97-AF65-F5344CB8AC3E}">
        <p14:creationId xmlns:p14="http://schemas.microsoft.com/office/powerpoint/2010/main" val="2215423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1</a:t>
            </a:fld>
            <a:endParaRPr lang="en-US"/>
          </a:p>
        </p:txBody>
      </p:sp>
    </p:spTree>
    <p:extLst>
      <p:ext uri="{BB962C8B-B14F-4D97-AF65-F5344CB8AC3E}">
        <p14:creationId xmlns:p14="http://schemas.microsoft.com/office/powerpoint/2010/main" val="4093514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endParaRPr lang="en-US" dirty="0" smtClean="0"/>
          </a:p>
        </p:txBody>
      </p:sp>
      <p:sp>
        <p:nvSpPr>
          <p:cNvPr id="4" name="Slide Number Placeholder 3"/>
          <p:cNvSpPr>
            <a:spLocks noGrp="1"/>
          </p:cNvSpPr>
          <p:nvPr>
            <p:ph type="sldNum" sz="quarter" idx="10"/>
          </p:nvPr>
        </p:nvSpPr>
        <p:spPr/>
        <p:txBody>
          <a:bodyPr/>
          <a:lstStyle/>
          <a:p>
            <a:fld id="{60FD8B85-B654-4E79-921D-109E6C6E7225}" type="slidenum">
              <a:rPr lang="en-US" smtClean="0"/>
              <a:pPr/>
              <a:t>48</a:t>
            </a:fld>
            <a:endParaRPr lang="en-US"/>
          </a:p>
        </p:txBody>
      </p:sp>
    </p:spTree>
    <p:extLst>
      <p:ext uri="{BB962C8B-B14F-4D97-AF65-F5344CB8AC3E}">
        <p14:creationId xmlns:p14="http://schemas.microsoft.com/office/powerpoint/2010/main" val="2621746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p:spPr>
      </p:sp>
      <p:sp>
        <p:nvSpPr>
          <p:cNvPr id="373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373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75BB94-31EF-43D1-A7F2-148A2B0CEE28}" type="slidenum">
              <a:rPr lang="en-US">
                <a:solidFill>
                  <a:prstClr val="black"/>
                </a:solidFill>
              </a:rPr>
              <a:pPr fontAlgn="base">
                <a:spcBef>
                  <a:spcPct val="0"/>
                </a:spcBef>
                <a:spcAft>
                  <a:spcPct val="0"/>
                </a:spcAft>
              </a:pPr>
              <a:t>57</a:t>
            </a:fld>
            <a:endParaRPr lang="en-US">
              <a:solidFill>
                <a:prstClr val="black"/>
              </a:solidFill>
            </a:endParaRPr>
          </a:p>
        </p:txBody>
      </p:sp>
    </p:spTree>
    <p:extLst>
      <p:ext uri="{BB962C8B-B14F-4D97-AF65-F5344CB8AC3E}">
        <p14:creationId xmlns:p14="http://schemas.microsoft.com/office/powerpoint/2010/main" val="3173891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4C11AB-69A3-41D4-8898-AE4E00A58B62}" type="slidenum">
              <a:rPr lang="en-US"/>
              <a:pPr/>
              <a:t>74</a:t>
            </a:fld>
            <a:endParaRPr lang="en-US"/>
          </a:p>
        </p:txBody>
      </p:sp>
      <p:sp>
        <p:nvSpPr>
          <p:cNvPr id="19763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76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extLst>
      <p:ext uri="{BB962C8B-B14F-4D97-AF65-F5344CB8AC3E}">
        <p14:creationId xmlns:p14="http://schemas.microsoft.com/office/powerpoint/2010/main" val="1558462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6488FA9D-8E7B-4D82-BDD9-01025BD85BD8}" type="slidenum">
              <a:rPr lang="en-US" smtClean="0"/>
              <a:pPr/>
              <a:t>77</a:t>
            </a:fld>
            <a:endParaRPr lang="en-US" smtClean="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175756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90</a:t>
            </a:fld>
            <a:endParaRPr lang="en-US"/>
          </a:p>
        </p:txBody>
      </p:sp>
    </p:spTree>
    <p:extLst>
      <p:ext uri="{BB962C8B-B14F-4D97-AF65-F5344CB8AC3E}">
        <p14:creationId xmlns:p14="http://schemas.microsoft.com/office/powerpoint/2010/main" val="3388762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103</a:t>
            </a:fld>
            <a:endParaRPr lang="en-US"/>
          </a:p>
        </p:txBody>
      </p:sp>
    </p:spTree>
    <p:extLst>
      <p:ext uri="{BB962C8B-B14F-4D97-AF65-F5344CB8AC3E}">
        <p14:creationId xmlns:p14="http://schemas.microsoft.com/office/powerpoint/2010/main" val="2689431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ln/>
        </p:spPr>
      </p:sp>
      <p:sp>
        <p:nvSpPr>
          <p:cNvPr id="246787" name="Notes Placeholder 2"/>
          <p:cNvSpPr>
            <a:spLocks noGrp="1"/>
          </p:cNvSpPr>
          <p:nvPr>
            <p:ph type="body" idx="1"/>
          </p:nvPr>
        </p:nvSpPr>
        <p:spPr>
          <a:noFill/>
          <a:ln/>
        </p:spPr>
        <p:txBody>
          <a:bodyPr/>
          <a:lstStyle/>
          <a:p>
            <a:pPr eaLnBrk="1" hangingPunct="1"/>
            <a:endParaRPr lang="en-US" smtClean="0"/>
          </a:p>
        </p:txBody>
      </p:sp>
      <p:sp>
        <p:nvSpPr>
          <p:cNvPr id="246788" name="Slide Number Placeholder 3"/>
          <p:cNvSpPr>
            <a:spLocks noGrp="1"/>
          </p:cNvSpPr>
          <p:nvPr>
            <p:ph type="sldNum" sz="quarter" idx="5"/>
          </p:nvPr>
        </p:nvSpPr>
        <p:spPr>
          <a:noFill/>
        </p:spPr>
        <p:txBody>
          <a:bodyPr/>
          <a:lstStyle/>
          <a:p>
            <a:fld id="{2CB367A1-1A7B-409E-AF4A-3EC65F59C764}" type="slidenum">
              <a:rPr lang="en-US" smtClean="0"/>
              <a:pPr/>
              <a:t>105</a:t>
            </a:fld>
            <a:endParaRPr lang="en-US" smtClean="0"/>
          </a:p>
        </p:txBody>
      </p:sp>
    </p:spTree>
    <p:extLst>
      <p:ext uri="{BB962C8B-B14F-4D97-AF65-F5344CB8AC3E}">
        <p14:creationId xmlns:p14="http://schemas.microsoft.com/office/powerpoint/2010/main" val="3251187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106</a:t>
            </a:fld>
            <a:endParaRPr lang="en-US"/>
          </a:p>
        </p:txBody>
      </p:sp>
    </p:spTree>
    <p:extLst>
      <p:ext uri="{BB962C8B-B14F-4D97-AF65-F5344CB8AC3E}">
        <p14:creationId xmlns:p14="http://schemas.microsoft.com/office/powerpoint/2010/main" val="1155016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2099CF-F2C1-40DE-A3BC-8DD8E63715AD}" type="slidenum">
              <a:rPr lang="en-US"/>
              <a:pPr/>
              <a:t>107</a:t>
            </a:fld>
            <a:endParaRPr lang="en-US"/>
          </a:p>
        </p:txBody>
      </p:sp>
      <p:sp>
        <p:nvSpPr>
          <p:cNvPr id="27545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754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extLst>
      <p:ext uri="{BB962C8B-B14F-4D97-AF65-F5344CB8AC3E}">
        <p14:creationId xmlns:p14="http://schemas.microsoft.com/office/powerpoint/2010/main" val="3675826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14</a:t>
            </a:fld>
            <a:endParaRPr lang="en-US"/>
          </a:p>
        </p:txBody>
      </p:sp>
    </p:spTree>
    <p:extLst>
      <p:ext uri="{BB962C8B-B14F-4D97-AF65-F5344CB8AC3E}">
        <p14:creationId xmlns:p14="http://schemas.microsoft.com/office/powerpoint/2010/main" val="2131382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Slide Image Placeholder 1"/>
          <p:cNvSpPr>
            <a:spLocks noGrp="1" noRot="1" noChangeAspect="1" noTextEdit="1"/>
          </p:cNvSpPr>
          <p:nvPr>
            <p:ph type="sldImg"/>
          </p:nvPr>
        </p:nvSpPr>
        <p:spPr bwMode="auto">
          <a:noFill/>
          <a:ln>
            <a:solidFill>
              <a:srgbClr val="000000"/>
            </a:solidFill>
            <a:miter lim="800000"/>
            <a:headEnd/>
            <a:tailEnd/>
          </a:ln>
        </p:spPr>
      </p:sp>
      <p:sp>
        <p:nvSpPr>
          <p:cNvPr id="4536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453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C3CF16A-D698-4D82-B4B2-5B51B2EBFD55}" type="slidenum">
              <a:rPr lang="en-US">
                <a:solidFill>
                  <a:prstClr val="black"/>
                </a:solidFill>
              </a:rPr>
              <a:pPr fontAlgn="base">
                <a:spcBef>
                  <a:spcPct val="0"/>
                </a:spcBef>
                <a:spcAft>
                  <a:spcPct val="0"/>
                </a:spcAft>
              </a:pPr>
              <a:t>19</a:t>
            </a:fld>
            <a:endParaRPr lang="en-US">
              <a:solidFill>
                <a:prstClr val="black"/>
              </a:solidFill>
            </a:endParaRPr>
          </a:p>
        </p:txBody>
      </p:sp>
    </p:spTree>
    <p:extLst>
      <p:ext uri="{BB962C8B-B14F-4D97-AF65-F5344CB8AC3E}">
        <p14:creationId xmlns:p14="http://schemas.microsoft.com/office/powerpoint/2010/main" val="1967914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A29847-ECF2-4F57-B422-03DA59232901}"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000398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4172903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175774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2482775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Slide Image Placeholder 1"/>
          <p:cNvSpPr>
            <a:spLocks noGrp="1" noRot="1" noChangeAspect="1" noTextEdit="1"/>
          </p:cNvSpPr>
          <p:nvPr>
            <p:ph type="sldImg"/>
          </p:nvPr>
        </p:nvSpPr>
        <p:spPr bwMode="auto">
          <a:noFill/>
          <a:ln>
            <a:solidFill>
              <a:srgbClr val="000000"/>
            </a:solidFill>
            <a:miter lim="800000"/>
            <a:headEnd/>
            <a:tailEnd/>
          </a:ln>
        </p:spPr>
      </p:sp>
      <p:sp>
        <p:nvSpPr>
          <p:cNvPr id="4577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57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409757D-E0D8-45E2-9BDB-45F46218D58D}" type="slidenum">
              <a:rPr lang="en-US">
                <a:solidFill>
                  <a:prstClr val="black"/>
                </a:solidFill>
              </a:rPr>
              <a:pPr fontAlgn="base">
                <a:spcBef>
                  <a:spcPct val="0"/>
                </a:spcBef>
                <a:spcAft>
                  <a:spcPct val="0"/>
                </a:spcAft>
              </a:pPr>
              <a:t>43</a:t>
            </a:fld>
            <a:endParaRPr lang="en-US">
              <a:solidFill>
                <a:prstClr val="black"/>
              </a:solidFill>
            </a:endParaRPr>
          </a:p>
        </p:txBody>
      </p:sp>
    </p:spTree>
    <p:extLst>
      <p:ext uri="{BB962C8B-B14F-4D97-AF65-F5344CB8AC3E}">
        <p14:creationId xmlns:p14="http://schemas.microsoft.com/office/powerpoint/2010/main" val="184095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45</a:t>
            </a:fld>
            <a:endParaRPr lang="en-US"/>
          </a:p>
        </p:txBody>
      </p:sp>
    </p:spTree>
    <p:extLst>
      <p:ext uri="{BB962C8B-B14F-4D97-AF65-F5344CB8AC3E}">
        <p14:creationId xmlns:p14="http://schemas.microsoft.com/office/powerpoint/2010/main" val="2946191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2186A034-FAAD-443A-9B0D-A20CCFB7B5DC}" type="datetimeFigureOut">
              <a:rPr lang="en-US" smtClean="0"/>
              <a:pPr/>
              <a:t>3/6/2017</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B174A2DA-F7EB-4D4C-8E4A-1347E3ABB782}" type="slidenum">
              <a:rPr lang="en-US" smtClean="0"/>
              <a:pPr/>
              <a:t>‹#›</a:t>
            </a:fld>
            <a:endParaRPr lang="en-US"/>
          </a:p>
        </p:txBody>
      </p:sp>
    </p:spTree>
    <p:extLst>
      <p:ext uri="{BB962C8B-B14F-4D97-AF65-F5344CB8AC3E}">
        <p14:creationId xmlns:p14="http://schemas.microsoft.com/office/powerpoint/2010/main" val="3241892836"/>
      </p:ext>
    </p:extLst>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186A034-FAAD-443A-9B0D-A20CCFB7B5DC}" type="datetimeFigureOut">
              <a:rPr lang="en-US" smtClean="0"/>
              <a:pPr/>
              <a:t>3/6/2017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74A2DA-F7EB-4D4C-8E4A-1347E3ABB782}" type="slidenum">
              <a:rPr lang="en-US" smtClean="0"/>
              <a:pPr/>
              <a:t>‹#›</a:t>
            </a:fld>
            <a:endParaRPr lang="en-US"/>
          </a:p>
        </p:txBody>
      </p:sp>
    </p:spTree>
    <p:extLst>
      <p:ext uri="{BB962C8B-B14F-4D97-AF65-F5344CB8AC3E}">
        <p14:creationId xmlns:p14="http://schemas.microsoft.com/office/powerpoint/2010/main" val="2270608135"/>
      </p:ext>
    </p:extLst>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2186A034-FAAD-443A-9B0D-A20CCFB7B5DC}" type="datetimeFigureOut">
              <a:rPr lang="en-US" smtClean="0"/>
              <a:pPr/>
              <a:t>3/6/2017</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B174A2DA-F7EB-4D4C-8E4A-1347E3ABB782}" type="slidenum">
              <a:rPr lang="en-US" smtClean="0"/>
              <a:pPr/>
              <a:t>‹#›</a:t>
            </a:fld>
            <a:endParaRPr lang="en-US"/>
          </a:p>
        </p:txBody>
      </p:sp>
    </p:spTree>
    <p:extLst>
      <p:ext uri="{BB962C8B-B14F-4D97-AF65-F5344CB8AC3E}">
        <p14:creationId xmlns:p14="http://schemas.microsoft.com/office/powerpoint/2010/main" val="1955503005"/>
      </p:ext>
    </p:extLst>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fld id="{2186A034-FAAD-443A-9B0D-A20CCFB7B5DC}" type="datetimeFigureOut">
              <a:rPr lang="en-US" smtClean="0"/>
              <a:pPr/>
              <a:t>3/6/2017</a:t>
            </a:fld>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B174A2DA-F7EB-4D4C-8E4A-1347E3ABB782}" type="slidenum">
              <a:rPr lang="en-US" smtClean="0"/>
              <a:pPr/>
              <a:t>‹#›</a:t>
            </a:fld>
            <a:endParaRPr lang="en-US"/>
          </a:p>
        </p:txBody>
      </p:sp>
    </p:spTree>
    <p:extLst>
      <p:ext uri="{BB962C8B-B14F-4D97-AF65-F5344CB8AC3E}">
        <p14:creationId xmlns:p14="http://schemas.microsoft.com/office/powerpoint/2010/main" val="1196026403"/>
      </p:ext>
    </p:extLst>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r>
              <a:rPr lang="en-US" smtClean="0"/>
              <a:t>Click icon to add online image</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AFAA133B-B006-4D7F-915A-CB4A8A0E254D}" type="slidenum">
              <a:rPr lang="en-US" smtClean="0"/>
              <a:pPr>
                <a:defRPr/>
              </a:pPr>
              <a:t>‹#›</a:t>
            </a:fld>
            <a:endParaRPr lang="en-US"/>
          </a:p>
        </p:txBody>
      </p:sp>
    </p:spTree>
    <p:extLst>
      <p:ext uri="{BB962C8B-B14F-4D97-AF65-F5344CB8AC3E}">
        <p14:creationId xmlns:p14="http://schemas.microsoft.com/office/powerpoint/2010/main" val="1491469125"/>
      </p:ext>
    </p:extLst>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2186A034-FAAD-443A-9B0D-A20CCFB7B5DC}" type="datetimeFigureOut">
              <a:rPr lang="en-US" smtClean="0"/>
              <a:pPr/>
              <a:t>3/6/2017</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174A2DA-F7EB-4D4C-8E4A-1347E3ABB782}" type="slidenum">
              <a:rPr lang="en-US" smtClean="0"/>
              <a:pPr/>
              <a:t>‹#›</a:t>
            </a:fld>
            <a:endParaRPr lang="en-US"/>
          </a:p>
        </p:txBody>
      </p:sp>
    </p:spTree>
    <p:extLst>
      <p:ext uri="{BB962C8B-B14F-4D97-AF65-F5344CB8AC3E}">
        <p14:creationId xmlns:p14="http://schemas.microsoft.com/office/powerpoint/2010/main" val="1388311480"/>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2186A034-FAAD-443A-9B0D-A20CCFB7B5DC}" type="datetimeFigureOut">
              <a:rPr lang="en-US" smtClean="0"/>
              <a:pPr/>
              <a:t>3/6/2017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174A2DA-F7EB-4D4C-8E4A-1347E3ABB782}"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286056279"/>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2186A034-FAAD-443A-9B0D-A20CCFB7B5DC}" type="datetimeFigureOut">
              <a:rPr lang="en-US" smtClean="0"/>
              <a:pPr/>
              <a:t>3/6/2017</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B174A2DA-F7EB-4D4C-8E4A-1347E3ABB782}"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705988053"/>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2186A034-FAAD-443A-9B0D-A20CCFB7B5DC}" type="datetimeFigureOut">
              <a:rPr lang="en-US" smtClean="0"/>
              <a:pPr/>
              <a:t>3/6/2017</a:t>
            </a:fld>
            <a:endParaRPr lang="en-US"/>
          </a:p>
        </p:txBody>
      </p:sp>
      <p:sp>
        <p:nvSpPr>
          <p:cNvPr id="10" name="Slide Number Placeholder 9"/>
          <p:cNvSpPr>
            <a:spLocks noGrp="1"/>
          </p:cNvSpPr>
          <p:nvPr>
            <p:ph type="sldNum" sz="quarter" idx="16"/>
          </p:nvPr>
        </p:nvSpPr>
        <p:spPr/>
        <p:txBody>
          <a:bodyPr rtlCol="0"/>
          <a:lstStyle/>
          <a:p>
            <a:fld id="{B174A2DA-F7EB-4D4C-8E4A-1347E3ABB782}"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extLst>
      <p:ext uri="{BB962C8B-B14F-4D97-AF65-F5344CB8AC3E}">
        <p14:creationId xmlns:p14="http://schemas.microsoft.com/office/powerpoint/2010/main" val="569899600"/>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2186A034-FAAD-443A-9B0D-A20CCFB7B5DC}" type="datetimeFigureOut">
              <a:rPr lang="en-US" smtClean="0"/>
              <a:pPr/>
              <a:t>3/6/2017</a:t>
            </a:fld>
            <a:endParaRPr lang="en-US"/>
          </a:p>
        </p:txBody>
      </p:sp>
      <p:sp>
        <p:nvSpPr>
          <p:cNvPr id="12" name="Slide Number Placeholder 11"/>
          <p:cNvSpPr>
            <a:spLocks noGrp="1"/>
          </p:cNvSpPr>
          <p:nvPr>
            <p:ph type="sldNum" sz="quarter" idx="16"/>
          </p:nvPr>
        </p:nvSpPr>
        <p:spPr/>
        <p:txBody>
          <a:bodyPr rtlCol="0"/>
          <a:lstStyle/>
          <a:p>
            <a:fld id="{B174A2DA-F7EB-4D4C-8E4A-1347E3ABB782}"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510975858"/>
      </p:ext>
    </p:extLst>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186A034-FAAD-443A-9B0D-A20CCFB7B5DC}" type="datetimeFigureOut">
              <a:rPr lang="en-US" smtClean="0"/>
              <a:pPr/>
              <a:t>3/6/2017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174A2DA-F7EB-4D4C-8E4A-1347E3ABB782}" type="slidenum">
              <a:rPr lang="en-US" smtClean="0"/>
              <a:pPr/>
              <a:t>‹#›</a:t>
            </a:fld>
            <a:endParaRPr lang="en-US"/>
          </a:p>
        </p:txBody>
      </p:sp>
    </p:spTree>
    <p:extLst>
      <p:ext uri="{BB962C8B-B14F-4D97-AF65-F5344CB8AC3E}">
        <p14:creationId xmlns:p14="http://schemas.microsoft.com/office/powerpoint/2010/main" val="3042857584"/>
      </p:ext>
    </p:extLst>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86A034-FAAD-443A-9B0D-A20CCFB7B5DC}" type="datetimeFigureOut">
              <a:rPr lang="en-US" smtClean="0"/>
              <a:pPr/>
              <a:t>3/6/2017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B174A2DA-F7EB-4D4C-8E4A-1347E3ABB782}" type="slidenum">
              <a:rPr lang="en-US" smtClean="0"/>
              <a:pPr/>
              <a:t>‹#›</a:t>
            </a:fld>
            <a:endParaRPr lang="en-US"/>
          </a:p>
        </p:txBody>
      </p:sp>
    </p:spTree>
    <p:extLst>
      <p:ext uri="{BB962C8B-B14F-4D97-AF65-F5344CB8AC3E}">
        <p14:creationId xmlns:p14="http://schemas.microsoft.com/office/powerpoint/2010/main" val="2842205257"/>
      </p:ext>
    </p:extLst>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2186A034-FAAD-443A-9B0D-A20CCFB7B5DC}" type="datetimeFigureOut">
              <a:rPr lang="en-US" smtClean="0"/>
              <a:pPr/>
              <a:t>3/6/2017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174A2DA-F7EB-4D4C-8E4A-1347E3ABB782}"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746365699"/>
      </p:ext>
    </p:extLst>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2186A034-FAAD-443A-9B0D-A20CCFB7B5DC}" type="datetimeFigureOut">
              <a:rPr lang="en-US" smtClean="0"/>
              <a:pPr/>
              <a:t>3/6/2017</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B174A2DA-F7EB-4D4C-8E4A-1347E3ABB782}"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2745166476"/>
      </p:ext>
    </p:extLst>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2186A034-FAAD-443A-9B0D-A20CCFB7B5DC}" type="datetimeFigureOut">
              <a:rPr lang="en-US" smtClean="0"/>
              <a:pPr/>
              <a:t>3/6/2017</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174A2DA-F7EB-4D4C-8E4A-1347E3ABB782}" type="slidenum">
              <a:rPr lang="en-US" smtClean="0"/>
              <a:pPr/>
              <a:t>‹#›</a:t>
            </a:fld>
            <a:endParaRPr lang="en-US"/>
          </a:p>
        </p:txBody>
      </p:sp>
    </p:spTree>
    <p:extLst>
      <p:ext uri="{BB962C8B-B14F-4D97-AF65-F5344CB8AC3E}">
        <p14:creationId xmlns:p14="http://schemas.microsoft.com/office/powerpoint/2010/main" val="2053389905"/>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Lst>
  <p:transition advClick="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0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10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g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www.flickr.com/photos/30950973@N03/4857858493"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upload.wikimedia.org/wikipedia/commons/6/66/Emphysema_low_mag.jpg"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library.med.utah.edu/WebPath/jpeg1/LUNG010.jpg"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123728" y="3861048"/>
            <a:ext cx="5328592" cy="792088"/>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4000" b="1" i="1" dirty="0">
                <a:solidFill>
                  <a:schemeClr val="bg1"/>
                </a:solidFill>
                <a:effectLst>
                  <a:outerShdw blurRad="38100" dist="38100" dir="2700000" algn="tl">
                    <a:srgbClr val="000000">
                      <a:alpha val="43137"/>
                    </a:srgbClr>
                  </a:outerShdw>
                </a:effectLst>
              </a:rPr>
              <a:t>Pathology </a:t>
            </a:r>
            <a:r>
              <a:rPr lang="en-US" sz="4000" b="1" i="1" dirty="0" smtClean="0">
                <a:solidFill>
                  <a:schemeClr val="bg1"/>
                </a:solidFill>
                <a:effectLst>
                  <a:outerShdw blurRad="38100" dist="38100" dir="2700000" algn="tl">
                    <a:srgbClr val="000000">
                      <a:alpha val="43137"/>
                    </a:srgbClr>
                  </a:outerShdw>
                </a:effectLst>
              </a:rPr>
              <a:t>Practical</a:t>
            </a:r>
            <a:endParaRPr lang="en-US" sz="4000" b="1" i="1" dirty="0">
              <a:solidFill>
                <a:schemeClr val="bg1"/>
              </a:solidFill>
              <a:effectLst>
                <a:outerShdw blurRad="38100" dist="38100" dir="2700000" algn="tl">
                  <a:srgbClr val="000000">
                    <a:alpha val="43137"/>
                  </a:srgbClr>
                </a:outerShdw>
              </a:effectLst>
            </a:endParaRPr>
          </a:p>
        </p:txBody>
      </p:sp>
      <p:sp>
        <p:nvSpPr>
          <p:cNvPr id="6" name="Rounded Rectangle 5"/>
          <p:cNvSpPr/>
          <p:nvPr/>
        </p:nvSpPr>
        <p:spPr>
          <a:xfrm>
            <a:off x="990600" y="1268760"/>
            <a:ext cx="7239000" cy="1656184"/>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b="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RESPIRATORY SYSTEM</a:t>
            </a:r>
            <a:br>
              <a:rPr lang="en-US" sz="4400" b="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br>
            <a:r>
              <a:rPr lang="en-US" sz="4400" b="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BLOCK</a:t>
            </a:r>
            <a:endParaRPr lang="en-US" sz="4400" b="1" dirty="0"/>
          </a:p>
        </p:txBody>
      </p:sp>
    </p:spTree>
    <p:extLst>
      <p:ext uri="{BB962C8B-B14F-4D97-AF65-F5344CB8AC3E}">
        <p14:creationId xmlns:p14="http://schemas.microsoft.com/office/powerpoint/2010/main" val="2097719379"/>
      </p:ext>
    </p:extLst>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79512" y="5301208"/>
            <a:ext cx="8712968" cy="1224136"/>
          </a:xfrm>
        </p:spPr>
        <p:txBody>
          <a:bodyPr>
            <a:noAutofit/>
          </a:bodyPr>
          <a:lstStyle/>
          <a:p>
            <a:pPr algn="ctr"/>
            <a:r>
              <a:rPr lang="en-US" sz="1800" b="1" i="1" dirty="0" smtClean="0"/>
              <a:t>Interstitial </a:t>
            </a:r>
            <a:r>
              <a:rPr lang="en-US" sz="1800" b="1" i="1" dirty="0"/>
              <a:t>bronchiolocentric pneumonitis </a:t>
            </a:r>
            <a:r>
              <a:rPr lang="en-US" sz="1800" b="1" i="1" dirty="0" smtClean="0"/>
              <a:t>(Extrinsic allergic alveolitis) with </a:t>
            </a:r>
            <a:r>
              <a:rPr lang="en-US" sz="1800" b="1" i="1" dirty="0"/>
              <a:t>lymphocytes, plasma cells and foamy macrophages </a:t>
            </a:r>
            <a:r>
              <a:rPr lang="en-US" sz="1800" b="1" i="1" dirty="0" smtClean="0"/>
              <a:t>in </a:t>
            </a:r>
            <a:r>
              <a:rPr lang="en-US" sz="1800" b="1" i="1" dirty="0"/>
              <a:t>alveolar space and terminal </a:t>
            </a:r>
            <a:r>
              <a:rPr lang="en-US" sz="1800" b="1" i="1" dirty="0" smtClean="0"/>
              <a:t>airways .  </a:t>
            </a:r>
            <a:r>
              <a:rPr lang="en-US" sz="1800" b="1" i="1" dirty="0"/>
              <a:t>Interstitial fibrosis, obliterative </a:t>
            </a:r>
            <a:r>
              <a:rPr lang="en-US" sz="1800" b="1" i="1" dirty="0" smtClean="0"/>
              <a:t>bronchiolitis </a:t>
            </a:r>
            <a:r>
              <a:rPr lang="en-US" sz="1800" b="1" i="1" dirty="0"/>
              <a:t>and intra-alveolar </a:t>
            </a:r>
            <a:r>
              <a:rPr lang="en-US" sz="1800" b="1" i="1" dirty="0" smtClean="0"/>
              <a:t>exudate . Nodules </a:t>
            </a:r>
            <a:r>
              <a:rPr lang="en-US" sz="1800" b="1" i="1" dirty="0"/>
              <a:t>of organizing fibroblasts, histiocytes and other inflammatory cells</a:t>
            </a:r>
          </a:p>
        </p:txBody>
      </p:sp>
      <p:pic>
        <p:nvPicPr>
          <p:cNvPr id="16388" name="Picture 4" descr="http://library.med.utah.edu/WebPath/jpeg1/LUNG091.jp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32327" r="32327"/>
          <a:stretch>
            <a:fillRect/>
          </a:stretch>
        </p:blipFill>
        <p:spPr bwMode="auto">
          <a:xfrm>
            <a:off x="1259632" y="914400"/>
            <a:ext cx="6554202" cy="43148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339752" y="260648"/>
            <a:ext cx="4392488" cy="432048"/>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Hypersensitivity Pneumonitis ( HP)</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456402496"/>
      </p:ext>
    </p:extLst>
  </p:cSld>
  <p:clrMapOvr>
    <a:masterClrMapping/>
  </p:clrMapOvr>
  <p:transition advClick="0"/>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442" name="Picture 2" descr="http://library.med.utah.edu/WebPath/jpeg1/LUNG0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9792" y="836712"/>
            <a:ext cx="4032448" cy="4896544"/>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539552" y="260648"/>
            <a:ext cx="7992888" cy="43204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Small Cell Carcinoma of the Lung “Oat cell” – Gross</a:t>
            </a:r>
            <a:endParaRPr lang="en-US" sz="2800" b="1" i="1" dirty="0">
              <a:effectLst>
                <a:outerShdw blurRad="38100" dist="38100" dir="2700000" algn="tl">
                  <a:srgbClr val="000000">
                    <a:alpha val="43137"/>
                  </a:srgbClr>
                </a:outerShdw>
              </a:effectLst>
            </a:endParaRPr>
          </a:p>
        </p:txBody>
      </p:sp>
      <p:sp>
        <p:nvSpPr>
          <p:cNvPr id="4" name="Rectangle 3"/>
          <p:cNvSpPr/>
          <p:nvPr/>
        </p:nvSpPr>
        <p:spPr>
          <a:xfrm>
            <a:off x="1763688" y="5733256"/>
            <a:ext cx="5856057" cy="923330"/>
          </a:xfrm>
          <a:prstGeom prst="rect">
            <a:avLst/>
          </a:prstGeom>
        </p:spPr>
        <p:txBody>
          <a:bodyPr wrap="square">
            <a:spAutoFit/>
          </a:bodyPr>
          <a:lstStyle/>
          <a:p>
            <a:pPr algn="ctr"/>
            <a:r>
              <a:rPr lang="en-US" b="1" i="1" dirty="0" smtClean="0"/>
              <a:t>  Oat </a:t>
            </a:r>
            <a:r>
              <a:rPr lang="en-US" b="1" i="1" dirty="0"/>
              <a:t>cell carcinoma which is spreading along the bronchi. The speckled black rounded areas represent </a:t>
            </a:r>
            <a:r>
              <a:rPr lang="en-US" b="1" i="1" dirty="0" err="1"/>
              <a:t>hilar</a:t>
            </a:r>
            <a:r>
              <a:rPr lang="en-US" b="1" i="1" dirty="0"/>
              <a:t> lymph nodes with metastatic carcinoma</a:t>
            </a: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902746411"/>
      </p:ext>
    </p:extLst>
  </p:cSld>
  <p:clrMapOvr>
    <a:masterClrMapping/>
  </p:clrMapOvr>
  <p:transition advClick="0"/>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533400" y="5228272"/>
            <a:ext cx="8077200" cy="1477328"/>
          </a:xfrm>
          <a:prstGeom prst="rect">
            <a:avLst/>
          </a:prstGeom>
        </p:spPr>
        <p:txBody>
          <a:bodyPr wrap="square">
            <a:spAutoFit/>
          </a:bodyPr>
          <a:lstStyle/>
          <a:p>
            <a:pPr algn="ctr"/>
            <a:r>
              <a:rPr lang="en-US" b="1" i="1" dirty="0" smtClean="0"/>
              <a:t>This chest radiograph demonstrates a mass lesion in the right upper lobe. This was an oat cell carcinoma (yellow arrow). It obstructed the right main bronchus, leading to </a:t>
            </a:r>
            <a:r>
              <a:rPr lang="en-US" b="1" i="1" dirty="0" err="1" smtClean="0"/>
              <a:t>atelectasis</a:t>
            </a:r>
            <a:r>
              <a:rPr lang="en-US" b="1" i="1" dirty="0" smtClean="0"/>
              <a:t> on the right, evidenced by a raised right </a:t>
            </a:r>
            <a:r>
              <a:rPr lang="en-US" b="1" i="1" dirty="0" err="1" smtClean="0"/>
              <a:t>hemidiaphragm</a:t>
            </a:r>
            <a:r>
              <a:rPr lang="en-US" b="1" i="1" dirty="0" smtClean="0"/>
              <a:t>. The patient aspirated gastric contents, producing a diffuse pneumonia (blue arrow) on the left (since aspirated material could not pass the obstruction on the right).</a:t>
            </a:r>
            <a:endParaRPr lang="en-US" b="1" i="1" dirty="0"/>
          </a:p>
        </p:txBody>
      </p:sp>
      <p:sp>
        <p:nvSpPr>
          <p:cNvPr id="5" name="Rounded Rectangle 4"/>
          <p:cNvSpPr/>
          <p:nvPr/>
        </p:nvSpPr>
        <p:spPr>
          <a:xfrm>
            <a:off x="611560" y="260648"/>
            <a:ext cx="7992888" cy="43204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Small Cell Carcinoma of the Lung “Oat cell” : X-Ray</a:t>
            </a:r>
            <a:endParaRPr lang="en-US" sz="2800" b="1" i="1" dirty="0">
              <a:effectLst>
                <a:outerShdw blurRad="38100" dist="38100" dir="2700000" algn="tl">
                  <a:srgbClr val="000000">
                    <a:alpha val="43137"/>
                  </a:srgbClr>
                </a:outerShdw>
              </a:effectLst>
            </a:endParaRPr>
          </a:p>
        </p:txBody>
      </p:sp>
      <p:pic>
        <p:nvPicPr>
          <p:cNvPr id="167938" name="Picture 2" descr="http://missinglink.ucsf.edu/lm/ids_103_lung_cancer/images/Path%20images/small%20cell/x-ray.jpg"/>
          <p:cNvPicPr>
            <a:picLocks noChangeAspect="1" noChangeArrowheads="1"/>
          </p:cNvPicPr>
          <p:nvPr/>
        </p:nvPicPr>
        <p:blipFill>
          <a:blip r:embed="rId2"/>
          <a:srcRect/>
          <a:stretch>
            <a:fillRect/>
          </a:stretch>
        </p:blipFill>
        <p:spPr bwMode="auto">
          <a:xfrm>
            <a:off x="1981201" y="965608"/>
            <a:ext cx="5482078" cy="4254094"/>
          </a:xfrm>
          <a:prstGeom prst="rect">
            <a:avLst/>
          </a:prstGeom>
          <a:noFill/>
        </p:spPr>
      </p:pic>
      <p:cxnSp>
        <p:nvCxnSpPr>
          <p:cNvPr id="8" name="Straight Arrow Connector 7"/>
          <p:cNvCxnSpPr/>
          <p:nvPr/>
        </p:nvCxnSpPr>
        <p:spPr>
          <a:xfrm flipV="1">
            <a:off x="2971800" y="2514600"/>
            <a:ext cx="609600" cy="15240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a:off x="6248400" y="2971800"/>
            <a:ext cx="533400" cy="381000"/>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Click="0"/>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683568" y="5797713"/>
            <a:ext cx="7776864" cy="923330"/>
          </a:xfrm>
          <a:prstGeom prst="rect">
            <a:avLst/>
          </a:prstGeom>
        </p:spPr>
        <p:txBody>
          <a:bodyPr wrap="square">
            <a:spAutoFit/>
          </a:bodyPr>
          <a:lstStyle/>
          <a:p>
            <a:pPr algn="ctr"/>
            <a:r>
              <a:rPr lang="en-US" b="1" i="1" dirty="0"/>
              <a:t>This is the microscopic pattern of a small cell anaplastic (oat cell) carcinoma in which small dark blue cells with minimal cytoplasm are packed together in sheets.</a:t>
            </a:r>
          </a:p>
        </p:txBody>
      </p:sp>
      <p:pic>
        <p:nvPicPr>
          <p:cNvPr id="62466" name="Picture 2" descr="http://library.med.utah.edu/WebPath/jpeg1/LUNG0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36712"/>
            <a:ext cx="8280920" cy="496855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611560" y="260648"/>
            <a:ext cx="7992888" cy="43204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Small Cell Carcinoma of the Lung “Oat cell” – HPF</a:t>
            </a:r>
            <a:endParaRPr lang="en-US" sz="2800" b="1" i="1" dirty="0">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379549297"/>
      </p:ext>
    </p:extLst>
  </p:cSld>
  <p:clrMapOvr>
    <a:masterClrMapping/>
  </p:clrMapOvr>
  <p:transition advClick="0"/>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770" name="Picture 2" descr="WHO 26"/>
          <p:cNvPicPr>
            <a:picLocks noChangeAspect="1" noChangeArrowheads="1"/>
          </p:cNvPicPr>
          <p:nvPr/>
        </p:nvPicPr>
        <p:blipFill>
          <a:blip r:embed="rId3" cstate="print">
            <a:lum bright="-12000" contrast="6000"/>
          </a:blip>
          <a:srcRect/>
          <a:stretch>
            <a:fillRect/>
          </a:stretch>
        </p:blipFill>
        <p:spPr bwMode="auto">
          <a:xfrm>
            <a:off x="395536" y="908720"/>
            <a:ext cx="8352928" cy="4608512"/>
          </a:xfrm>
          <a:prstGeom prst="rect">
            <a:avLst/>
          </a:prstGeom>
          <a:noFill/>
          <a:ln w="38100">
            <a:solidFill>
              <a:schemeClr val="tx1"/>
            </a:solidFill>
            <a:miter lim="800000"/>
            <a:headEnd/>
            <a:tailEnd/>
          </a:ln>
        </p:spPr>
      </p:pic>
      <p:sp>
        <p:nvSpPr>
          <p:cNvPr id="32771" name="Text Box 3"/>
          <p:cNvSpPr txBox="1">
            <a:spLocks noChangeArrowheads="1"/>
          </p:cNvSpPr>
          <p:nvPr/>
        </p:nvSpPr>
        <p:spPr bwMode="auto">
          <a:xfrm>
            <a:off x="899592" y="212221"/>
            <a:ext cx="7659256" cy="523220"/>
          </a:xfrm>
          <a:prstGeom prst="rect">
            <a:avLst/>
          </a:prstGeom>
          <a:solidFill>
            <a:srgbClr val="7030A0"/>
          </a:solidFill>
          <a:ln w="9525">
            <a:noFill/>
            <a:miter lim="800000"/>
            <a:headEnd/>
            <a:tailEnd/>
          </a:ln>
        </p:spPr>
        <p:txBody>
          <a:bodyPr wrap="square">
            <a:spAutoFit/>
          </a:bodyPr>
          <a:lstStyle/>
          <a:p>
            <a:pPr algn="ctr"/>
            <a:r>
              <a:rPr lang="en-AU" sz="2800" b="1" i="1" dirty="0">
                <a:solidFill>
                  <a:schemeClr val="bg1"/>
                </a:solidFill>
                <a:effectLst>
                  <a:outerShdw blurRad="38100" dist="38100" dir="2700000" algn="tl">
                    <a:srgbClr val="000000">
                      <a:alpha val="43137"/>
                    </a:srgbClr>
                  </a:outerShdw>
                </a:effectLst>
              </a:rPr>
              <a:t>Small cell </a:t>
            </a:r>
            <a:r>
              <a:rPr lang="en-AU" sz="2800" b="1" i="1" dirty="0" smtClean="0">
                <a:solidFill>
                  <a:schemeClr val="bg1"/>
                </a:solidFill>
                <a:effectLst>
                  <a:outerShdw blurRad="38100" dist="38100" dir="2700000" algn="tl">
                    <a:srgbClr val="000000">
                      <a:alpha val="43137"/>
                    </a:srgbClr>
                  </a:outerShdw>
                </a:effectLst>
              </a:rPr>
              <a:t>carcinoma </a:t>
            </a:r>
            <a:r>
              <a:rPr lang="en-US" sz="2800" b="1" i="1" dirty="0">
                <a:solidFill>
                  <a:srgbClr val="FFFF00"/>
                </a:solidFill>
                <a:effectLst>
                  <a:outerShdw blurRad="38100" dist="38100" dir="2700000" algn="tl">
                    <a:srgbClr val="000000">
                      <a:alpha val="43137"/>
                    </a:srgbClr>
                  </a:outerShdw>
                </a:effectLst>
              </a:rPr>
              <a:t>“Oat cell</a:t>
            </a:r>
            <a:r>
              <a:rPr lang="en-US" sz="2800" b="1" i="1" dirty="0" smtClean="0">
                <a:solidFill>
                  <a:srgbClr val="FFFF00"/>
                </a:solidFill>
                <a:effectLst>
                  <a:outerShdw blurRad="38100" dist="38100" dir="2700000" algn="tl">
                    <a:srgbClr val="000000">
                      <a:alpha val="43137"/>
                    </a:srgbClr>
                  </a:outerShdw>
                </a:effectLst>
              </a:rPr>
              <a:t>” </a:t>
            </a:r>
            <a:r>
              <a:rPr lang="en-US" sz="2800" b="1" i="1" dirty="0" smtClean="0">
                <a:solidFill>
                  <a:schemeClr val="bg1"/>
                </a:solidFill>
                <a:effectLst>
                  <a:outerShdw blurRad="38100" dist="38100" dir="2700000" algn="tl">
                    <a:srgbClr val="000000">
                      <a:alpha val="43137"/>
                    </a:srgbClr>
                  </a:outerShdw>
                </a:effectLst>
              </a:rPr>
              <a:t>of the lung - HPF </a:t>
            </a:r>
            <a:endParaRPr lang="en-AU" sz="2800" b="1" i="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262050" y="5561945"/>
            <a:ext cx="8640960" cy="923330"/>
          </a:xfrm>
          <a:prstGeom prst="rect">
            <a:avLst/>
          </a:prstGeom>
        </p:spPr>
        <p:txBody>
          <a:bodyPr wrap="square">
            <a:spAutoFit/>
          </a:bodyPr>
          <a:lstStyle/>
          <a:p>
            <a:pPr algn="ctr"/>
            <a:r>
              <a:rPr lang="en-US" b="1" i="1" dirty="0" smtClean="0"/>
              <a:t>Section of the tumor shows clusters of malignant cells which are small , round , </a:t>
            </a:r>
            <a:r>
              <a:rPr lang="en-US" b="1" i="1" dirty="0" err="1" smtClean="0"/>
              <a:t>ovale</a:t>
            </a:r>
            <a:r>
              <a:rPr lang="en-US" b="1" i="1" dirty="0" smtClean="0"/>
              <a:t> , or spindle shaped with prominent nuclear molding , finely granular nuclear chromatin (salt and pepper pattern ) , high mitotic count and focal necrosis </a:t>
            </a:r>
            <a:endParaRPr lang="en-US" b="1" i="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187624" y="2852936"/>
            <a:ext cx="7299216" cy="86409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effectLst>
                  <a:outerShdw blurRad="38100" dist="38100" dir="2700000" algn="tl">
                    <a:srgbClr val="000000">
                      <a:alpha val="43137"/>
                    </a:srgbClr>
                  </a:outerShdw>
                </a:effectLst>
              </a:rPr>
              <a:t>Metastatic tumours of the lung</a:t>
            </a:r>
          </a:p>
        </p:txBody>
      </p:sp>
      <p:sp>
        <p:nvSpPr>
          <p:cNvPr id="5" name="TextBox 4"/>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1547664" y="620688"/>
            <a:ext cx="5976664" cy="720080"/>
          </a:xfrm>
          <a:solidFill>
            <a:srgbClr val="000099"/>
          </a:solidFill>
          <a:scene3d>
            <a:camera prst="orthographicFront"/>
            <a:lightRig rig="threePt" dir="t"/>
          </a:scene3d>
          <a:sp3d>
            <a:bevelT w="165100" prst="coolSlant"/>
          </a:sp3d>
        </p:spPr>
        <p:txBody>
          <a:bodyPr>
            <a:normAutofit fontScale="90000"/>
          </a:bodyPr>
          <a:lstStyle/>
          <a:p>
            <a:pPr eaLnBrk="1" hangingPunct="1"/>
            <a:r>
              <a:rPr lang="en-US" b="1" i="1" dirty="0" smtClean="0">
                <a:solidFill>
                  <a:srgbClr val="FFFF00"/>
                </a:solidFill>
                <a:effectLst>
                  <a:outerShdw blurRad="38100" dist="38100" dir="2700000" algn="tl">
                    <a:srgbClr val="000000">
                      <a:alpha val="43137"/>
                    </a:srgbClr>
                  </a:outerShdw>
                </a:effectLst>
              </a:rPr>
              <a:t>METASTATIC TUMORS</a:t>
            </a:r>
          </a:p>
        </p:txBody>
      </p:sp>
      <p:sp>
        <p:nvSpPr>
          <p:cNvPr id="2" name="Rounded Rectangle 1"/>
          <p:cNvSpPr/>
          <p:nvPr/>
        </p:nvSpPr>
        <p:spPr>
          <a:xfrm>
            <a:off x="827584" y="1772816"/>
            <a:ext cx="7344816" cy="345638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itchFamily="34" charset="0"/>
              <a:buChar char="•"/>
            </a:pPr>
            <a:r>
              <a:rPr lang="en-US" sz="2800" b="1" dirty="0">
                <a:solidFill>
                  <a:srgbClr val="000099"/>
                </a:solidFill>
              </a:rPr>
              <a:t>LUNG is the </a:t>
            </a:r>
            <a:r>
              <a:rPr lang="en-US" sz="2800" b="1" dirty="0">
                <a:solidFill>
                  <a:srgbClr val="FF0000"/>
                </a:solidFill>
              </a:rPr>
              <a:t>MOST COMMON</a:t>
            </a:r>
            <a:r>
              <a:rPr lang="en-US" sz="2800" b="1" dirty="0">
                <a:solidFill>
                  <a:srgbClr val="CC00CC"/>
                </a:solidFill>
              </a:rPr>
              <a:t> </a:t>
            </a:r>
            <a:r>
              <a:rPr lang="en-US" sz="2800" b="1" dirty="0">
                <a:solidFill>
                  <a:srgbClr val="000099"/>
                </a:solidFill>
              </a:rPr>
              <a:t>site for all metastatic tumors, regardless of </a:t>
            </a:r>
            <a:r>
              <a:rPr lang="en-US" sz="2800" b="1" dirty="0" smtClean="0">
                <a:solidFill>
                  <a:srgbClr val="000099"/>
                </a:solidFill>
              </a:rPr>
              <a:t>the site </a:t>
            </a:r>
            <a:r>
              <a:rPr lang="en-US" sz="2800" b="1" dirty="0">
                <a:solidFill>
                  <a:srgbClr val="000099"/>
                </a:solidFill>
              </a:rPr>
              <a:t>of </a:t>
            </a:r>
            <a:r>
              <a:rPr lang="en-US" sz="2800" b="1" dirty="0" smtClean="0">
                <a:solidFill>
                  <a:srgbClr val="000099"/>
                </a:solidFill>
              </a:rPr>
              <a:t>origin.</a:t>
            </a:r>
            <a:endParaRPr lang="en-US" sz="2800" b="1" dirty="0">
              <a:solidFill>
                <a:srgbClr val="000099"/>
              </a:solidFill>
            </a:endParaRPr>
          </a:p>
          <a:p>
            <a:pPr marL="457200" indent="-457200">
              <a:buFont typeface="Arial" pitchFamily="34" charset="0"/>
              <a:buChar char="•"/>
            </a:pPr>
            <a:endParaRPr lang="en-US" sz="2800" b="1" dirty="0">
              <a:solidFill>
                <a:srgbClr val="CC00CC"/>
              </a:solidFill>
            </a:endParaRPr>
          </a:p>
          <a:p>
            <a:pPr marL="457200" indent="-457200">
              <a:buFont typeface="Arial" pitchFamily="34" charset="0"/>
              <a:buChar char="•"/>
            </a:pPr>
            <a:r>
              <a:rPr lang="en-US" sz="2800" b="1" dirty="0">
                <a:solidFill>
                  <a:srgbClr val="000099"/>
                </a:solidFill>
              </a:rPr>
              <a:t>It is the site of </a:t>
            </a:r>
            <a:r>
              <a:rPr lang="en-US" sz="2800" b="1" dirty="0">
                <a:solidFill>
                  <a:srgbClr val="FF0000"/>
                </a:solidFill>
              </a:rPr>
              <a:t>FIRST CHOICE </a:t>
            </a:r>
            <a:r>
              <a:rPr lang="en-US" sz="2800" b="1" dirty="0">
                <a:solidFill>
                  <a:srgbClr val="000099"/>
                </a:solidFill>
              </a:rPr>
              <a:t>for metastatic sarcomas for purely anatomic </a:t>
            </a:r>
            <a:r>
              <a:rPr lang="en-US" sz="2800" b="1" dirty="0" smtClean="0">
                <a:solidFill>
                  <a:srgbClr val="000099"/>
                </a:solidFill>
              </a:rPr>
              <a:t>reasons </a:t>
            </a:r>
            <a:r>
              <a:rPr lang="en-US" sz="2800" b="1" dirty="0" smtClean="0">
                <a:solidFill>
                  <a:srgbClr val="CC00CC"/>
                </a:solidFill>
              </a:rPr>
              <a:t>!</a:t>
            </a:r>
            <a:endParaRPr lang="en-US" sz="2800" b="1" dirty="0">
              <a:solidFill>
                <a:srgbClr val="CC00CC"/>
              </a:solidFill>
            </a:endParaRPr>
          </a:p>
        </p:txBody>
      </p:sp>
      <p:sp>
        <p:nvSpPr>
          <p:cNvPr id="5" name="TextBox 4"/>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6" name="TextBox 5"/>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3490" name="Picture 2" descr="http://library.med.utah.edu/WebPath/jpeg1/LUNG07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764704"/>
            <a:ext cx="3960440" cy="43204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1268" y="5157192"/>
            <a:ext cx="4572000" cy="1477328"/>
          </a:xfrm>
          <a:prstGeom prst="rect">
            <a:avLst/>
          </a:prstGeom>
        </p:spPr>
        <p:txBody>
          <a:bodyPr>
            <a:spAutoFit/>
          </a:bodyPr>
          <a:lstStyle/>
          <a:p>
            <a:pPr algn="ctr"/>
            <a:r>
              <a:rPr lang="en-US" b="1" i="1" dirty="0"/>
              <a:t>Multiple variably-sized masses are seen in all lung fields. These tan-white nodules are characteristic for metastatic carcinoma. Metastases to the lungs are more common even than primary lung neoplasms</a:t>
            </a:r>
          </a:p>
        </p:txBody>
      </p:sp>
      <p:sp>
        <p:nvSpPr>
          <p:cNvPr id="5" name="Rectangle 4"/>
          <p:cNvSpPr/>
          <p:nvPr/>
        </p:nvSpPr>
        <p:spPr>
          <a:xfrm>
            <a:off x="4926360" y="5085184"/>
            <a:ext cx="3798168" cy="1015663"/>
          </a:xfrm>
          <a:prstGeom prst="rect">
            <a:avLst/>
          </a:prstGeom>
        </p:spPr>
        <p:txBody>
          <a:bodyPr wrap="square">
            <a:spAutoFit/>
          </a:bodyPr>
          <a:lstStyle/>
          <a:p>
            <a:pPr algn="ctr"/>
            <a:r>
              <a:rPr lang="en-US" sz="2000" b="1" i="1" dirty="0" smtClean="0"/>
              <a:t> Chest X-ray showing multiple cannon ball opacities in both lung fields. </a:t>
            </a:r>
            <a:endParaRPr lang="en-US" sz="2000" b="1" i="1" dirty="0">
              <a:solidFill>
                <a:srgbClr val="FF0000"/>
              </a:solidFill>
            </a:endParaRPr>
          </a:p>
        </p:txBody>
      </p:sp>
      <p:sp>
        <p:nvSpPr>
          <p:cNvPr id="8" name="Rounded Rectangle 7"/>
          <p:cNvSpPr/>
          <p:nvPr/>
        </p:nvSpPr>
        <p:spPr>
          <a:xfrm>
            <a:off x="611560" y="260648"/>
            <a:ext cx="7992888" cy="432048"/>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Metastatic Tumors of the Lung  – Gross  &amp; X-ray</a:t>
            </a:r>
            <a:endParaRPr lang="en-US" sz="2800" b="1" i="1" dirty="0">
              <a:effectLst>
                <a:outerShdw blurRad="38100" dist="38100" dir="2700000" algn="tl">
                  <a:srgbClr val="000000">
                    <a:alpha val="43137"/>
                  </a:srgbClr>
                </a:outerShdw>
              </a:effectLst>
            </a:endParaRPr>
          </a:p>
        </p:txBody>
      </p:sp>
      <p:sp>
        <p:nvSpPr>
          <p:cNvPr id="11" name="TextBox 10"/>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2" name="TextBox 11"/>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pic>
        <p:nvPicPr>
          <p:cNvPr id="13314" name="Picture 2" descr="http://images.radiopaedia.org/images/5635055/e1f7f9cadd361dc8f452ace31700fe.PNG"/>
          <p:cNvPicPr>
            <a:picLocks noChangeAspect="1" noChangeArrowheads="1"/>
          </p:cNvPicPr>
          <p:nvPr/>
        </p:nvPicPr>
        <p:blipFill>
          <a:blip r:embed="rId4"/>
          <a:srcRect/>
          <a:stretch>
            <a:fillRect/>
          </a:stretch>
        </p:blipFill>
        <p:spPr bwMode="auto">
          <a:xfrm>
            <a:off x="4648200" y="838200"/>
            <a:ext cx="4343400" cy="4162425"/>
          </a:xfrm>
          <a:prstGeom prst="rect">
            <a:avLst/>
          </a:prstGeom>
          <a:noFill/>
        </p:spPr>
      </p:pic>
    </p:spTree>
    <p:extLst>
      <p:ext uri="{BB962C8B-B14F-4D97-AF65-F5344CB8AC3E}">
        <p14:creationId xmlns:p14="http://schemas.microsoft.com/office/powerpoint/2010/main" val="422313583"/>
      </p:ext>
    </p:extLst>
  </p:cSld>
  <p:clrMapOvr>
    <a:masterClrMapping/>
  </p:clrMapOvr>
  <p:transition advClick="0"/>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74434" name="Picture 2" descr="LUNG079"/>
          <p:cNvPicPr>
            <a:picLocks noChangeAspect="1" noChangeArrowheads="1"/>
          </p:cNvPicPr>
          <p:nvPr/>
        </p:nvPicPr>
        <p:blipFill>
          <a:blip r:embed="rId3" cstate="print"/>
          <a:srcRect/>
          <a:stretch>
            <a:fillRect/>
          </a:stretch>
        </p:blipFill>
        <p:spPr bwMode="auto">
          <a:xfrm>
            <a:off x="457200" y="1066800"/>
            <a:ext cx="3797021" cy="4267200"/>
          </a:xfrm>
          <a:prstGeom prst="rect">
            <a:avLst/>
          </a:prstGeom>
          <a:noFill/>
        </p:spPr>
      </p:pic>
      <p:sp>
        <p:nvSpPr>
          <p:cNvPr id="2" name="Rectangle 1"/>
          <p:cNvSpPr/>
          <p:nvPr/>
        </p:nvSpPr>
        <p:spPr>
          <a:xfrm>
            <a:off x="457199" y="5486400"/>
            <a:ext cx="3810001" cy="646331"/>
          </a:xfrm>
          <a:prstGeom prst="rect">
            <a:avLst/>
          </a:prstGeom>
        </p:spPr>
        <p:txBody>
          <a:bodyPr wrap="square">
            <a:spAutoFit/>
          </a:bodyPr>
          <a:lstStyle/>
          <a:p>
            <a:pPr algn="ctr"/>
            <a:r>
              <a:rPr lang="en-US" b="1" i="1" dirty="0"/>
              <a:t>Here are larger but still variably-sized nodules of metastatic carcinoma in lung.</a:t>
            </a:r>
          </a:p>
        </p:txBody>
      </p:sp>
      <p:sp>
        <p:nvSpPr>
          <p:cNvPr id="3" name="Rectangle 2"/>
          <p:cNvSpPr/>
          <p:nvPr/>
        </p:nvSpPr>
        <p:spPr>
          <a:xfrm>
            <a:off x="4648200" y="5334000"/>
            <a:ext cx="4244280" cy="1200329"/>
          </a:xfrm>
          <a:prstGeom prst="rect">
            <a:avLst/>
          </a:prstGeom>
        </p:spPr>
        <p:txBody>
          <a:bodyPr wrap="square">
            <a:spAutoFit/>
          </a:bodyPr>
          <a:lstStyle/>
          <a:p>
            <a:pPr algn="ctr"/>
            <a:r>
              <a:rPr lang="en-US" b="1" i="1" dirty="0" smtClean="0"/>
              <a:t>CT Lung shows Cannonball  Metastases-large, hematogenously spread metastatic lesions in the lungs of varying sizes most often from colon, breast, renal, thyroid primaries</a:t>
            </a:r>
            <a:endParaRPr lang="en-US" b="1" i="1" dirty="0"/>
          </a:p>
        </p:txBody>
      </p:sp>
      <p:sp>
        <p:nvSpPr>
          <p:cNvPr id="8" name="Rounded Rectangle 7"/>
          <p:cNvSpPr/>
          <p:nvPr/>
        </p:nvSpPr>
        <p:spPr>
          <a:xfrm>
            <a:off x="611560" y="260648"/>
            <a:ext cx="7992888" cy="432048"/>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Metastatic Tumors of the Lung  – Gross  &amp; CT scan</a:t>
            </a:r>
            <a:endParaRPr lang="en-US" sz="2800" b="1" i="1" dirty="0">
              <a:effectLst>
                <a:outerShdw blurRad="38100" dist="38100" dir="2700000" algn="tl">
                  <a:srgbClr val="000000">
                    <a:alpha val="43137"/>
                  </a:srgbClr>
                </a:outerShdw>
              </a:effectLst>
            </a:endParaRPr>
          </a:p>
        </p:txBody>
      </p:sp>
      <p:sp>
        <p:nvSpPr>
          <p:cNvPr id="11" name="TextBox 10"/>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2" name="TextBox 11"/>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pic>
        <p:nvPicPr>
          <p:cNvPr id="11267" name="Picture 3"/>
          <p:cNvPicPr>
            <a:picLocks noChangeAspect="1" noChangeArrowheads="1"/>
          </p:cNvPicPr>
          <p:nvPr/>
        </p:nvPicPr>
        <p:blipFill>
          <a:blip r:embed="rId4"/>
          <a:srcRect/>
          <a:stretch>
            <a:fillRect/>
          </a:stretch>
        </p:blipFill>
        <p:spPr bwMode="auto">
          <a:xfrm>
            <a:off x="4371975" y="1066800"/>
            <a:ext cx="4619625" cy="4191000"/>
          </a:xfrm>
          <a:prstGeom prst="rect">
            <a:avLst/>
          </a:prstGeom>
          <a:noFill/>
          <a:ln w="9525">
            <a:noFill/>
            <a:miter lim="800000"/>
            <a:headEnd/>
            <a:tailEnd/>
          </a:ln>
          <a:effectLst/>
        </p:spPr>
      </p:pic>
    </p:spTree>
  </p:cSld>
  <p:clrMapOvr>
    <a:masterClrMapping/>
  </p:clrMapOvr>
  <p:transition advClick="0"/>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89474" y="5877272"/>
            <a:ext cx="8712968" cy="646331"/>
          </a:xfrm>
          <a:prstGeom prst="rect">
            <a:avLst/>
          </a:prstGeom>
        </p:spPr>
        <p:txBody>
          <a:bodyPr wrap="square">
            <a:spAutoFit/>
          </a:bodyPr>
          <a:lstStyle/>
          <a:p>
            <a:pPr algn="ctr"/>
            <a:r>
              <a:rPr lang="en-US" b="1" i="1" dirty="0"/>
              <a:t>A nest of metastatic infiltrating ductal carcinoma from breast is seen in a dilated lymphatic channel in the lung. Carcinomas often metastasize via lymphatics.</a:t>
            </a:r>
          </a:p>
        </p:txBody>
      </p:sp>
      <p:pic>
        <p:nvPicPr>
          <p:cNvPr id="65538" name="Picture 2" descr="http://library.med.utah.edu/WebPath/jpeg1/LUNG0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836711"/>
            <a:ext cx="8352928" cy="504056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115616" y="190380"/>
            <a:ext cx="6999784" cy="490121"/>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Metastatic Tumors of the Lung  – LPF</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00977230"/>
      </p:ext>
    </p:extLst>
  </p:cSld>
  <p:clrMapOvr>
    <a:masterClrMapping/>
  </p:clrMapOvr>
  <p:transition advClick="0"/>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323528" y="5561945"/>
            <a:ext cx="8424936" cy="923330"/>
          </a:xfrm>
          <a:prstGeom prst="rect">
            <a:avLst/>
          </a:prstGeom>
        </p:spPr>
        <p:txBody>
          <a:bodyPr wrap="square">
            <a:spAutoFit/>
          </a:bodyPr>
          <a:lstStyle/>
          <a:p>
            <a:pPr algn="ctr"/>
            <a:r>
              <a:rPr lang="en-US" b="1" i="1" dirty="0"/>
              <a:t>A focus of metastatic carcinoma from breast is seen on the pleural surface of the lung. Such pleural metastases may lead to pleural effusions, including hemorrhagic effusions, and pleural fluid cytology can often reveal the malignant cells</a:t>
            </a:r>
          </a:p>
        </p:txBody>
      </p:sp>
      <p:pic>
        <p:nvPicPr>
          <p:cNvPr id="66562" name="Picture 2" descr="http://library.med.utah.edu/WebPath/jpeg1/LUNG1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836712"/>
            <a:ext cx="8352928" cy="472523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187624" y="260648"/>
            <a:ext cx="6624736" cy="418609"/>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Metastatic Tumors of the Lung  – LPF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39552" y="5589240"/>
            <a:ext cx="8280920" cy="1008112"/>
          </a:xfrm>
        </p:spPr>
        <p:txBody>
          <a:bodyPr>
            <a:noAutofit/>
          </a:bodyPr>
          <a:lstStyle/>
          <a:p>
            <a:pPr algn="ctr"/>
            <a:r>
              <a:rPr lang="en-US" b="1" i="1" dirty="0" smtClean="0"/>
              <a:t>Interstitial </a:t>
            </a:r>
            <a:r>
              <a:rPr lang="en-US" b="1" i="1" dirty="0"/>
              <a:t>fibrosis, lymphocyte infiltration in the alveolar wall, mainly collagen fibers hyperplasia, especially in the bronchioles </a:t>
            </a:r>
            <a:r>
              <a:rPr lang="en-US" b="1" i="1" dirty="0" smtClean="0"/>
              <a:t> </a:t>
            </a:r>
            <a:r>
              <a:rPr lang="en-US" b="1" i="1" dirty="0"/>
              <a:t>due to their respective muscle fibers and endothelial cell proliferation and thickening</a:t>
            </a:r>
          </a:p>
        </p:txBody>
      </p:sp>
      <p:sp>
        <p:nvSpPr>
          <p:cNvPr id="6" name="Rounded Rectangle 5"/>
          <p:cNvSpPr/>
          <p:nvPr/>
        </p:nvSpPr>
        <p:spPr>
          <a:xfrm>
            <a:off x="1835696" y="260648"/>
            <a:ext cx="5328592" cy="432048"/>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Hypersensitivity Pneumonitis </a:t>
            </a:r>
            <a:r>
              <a:rPr lang="en-US" sz="2400" b="1" i="1" dirty="0" smtClean="0">
                <a:effectLst>
                  <a:outerShdw blurRad="38100" dist="38100" dir="2700000" algn="tl">
                    <a:srgbClr val="000000">
                      <a:alpha val="43137"/>
                    </a:srgbClr>
                  </a:outerShdw>
                </a:effectLst>
              </a:rPr>
              <a:t>(HP)</a:t>
            </a:r>
            <a:endParaRPr lang="en-US" sz="2400" b="1" i="1" dirty="0">
              <a:effectLst>
                <a:outerShdw blurRad="38100" dist="38100" dir="2700000" algn="tl">
                  <a:srgbClr val="000000">
                    <a:alpha val="43137"/>
                  </a:srgbClr>
                </a:outerShdw>
              </a:effectLst>
            </a:endParaRPr>
          </a:p>
        </p:txBody>
      </p:sp>
      <p:pic>
        <p:nvPicPr>
          <p:cNvPr id="15368" name="Picture 8" descr="http://farm7.static.flickr.com/6101/6235146854_5f718eedd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908721"/>
            <a:ext cx="7704856" cy="460851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547463144"/>
      </p:ext>
    </p:extLst>
  </p:cSld>
  <p:clrMapOvr>
    <a:masterClrMapping/>
  </p:clrMapOvr>
  <p:transition advClick="0"/>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043608" y="2708920"/>
            <a:ext cx="7128792" cy="1224136"/>
          </a:xfrm>
          <a:prstGeom prst="roundRect">
            <a:avLst/>
          </a:prstGeom>
          <a:solidFill>
            <a:srgbClr val="0070C0"/>
          </a:solidFill>
          <a:effectLst>
            <a:innerShdw blurRad="203200" dir="13500000">
              <a:srgbClr val="0070C0">
                <a:alpha val="80000"/>
              </a:srgbClr>
            </a:innerShdw>
          </a:effectLst>
          <a:scene3d>
            <a:camera prst="orthographicFront"/>
            <a:lightRig rig="freezing" dir="t"/>
          </a:scene3d>
          <a:sp3d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FF00"/>
                </a:solidFill>
                <a:latin typeface="Arial Black" pitchFamily="34" charset="0"/>
              </a:rPr>
              <a:t>Mesothelioma of </a:t>
            </a:r>
            <a:r>
              <a:rPr lang="en-US" sz="3600" b="1" dirty="0">
                <a:solidFill>
                  <a:srgbClr val="FFFF00"/>
                </a:solidFill>
                <a:latin typeface="Arial Black" pitchFamily="34" charset="0"/>
              </a:rPr>
              <a:t>the lung</a:t>
            </a:r>
          </a:p>
        </p:txBody>
      </p:sp>
      <p:sp>
        <p:nvSpPr>
          <p:cNvPr id="4" name="TextBox 3"/>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67544" y="5818038"/>
            <a:ext cx="8208912" cy="923330"/>
          </a:xfrm>
          <a:prstGeom prst="rect">
            <a:avLst/>
          </a:prstGeom>
        </p:spPr>
        <p:txBody>
          <a:bodyPr wrap="square">
            <a:spAutoFit/>
          </a:bodyPr>
          <a:lstStyle/>
          <a:p>
            <a:pPr algn="ctr"/>
            <a:r>
              <a:rPr lang="en-US" b="1" i="1" dirty="0"/>
              <a:t>The dense white encircling tumor mass is arising from the visceral pleura and is a mesothelioma. These are big bulky tumors that can fill the chest cavity</a:t>
            </a:r>
            <a:r>
              <a:rPr lang="en-US" b="1" i="1" dirty="0" smtClean="0"/>
              <a:t>. The </a:t>
            </a:r>
            <a:r>
              <a:rPr lang="en-US" b="1" i="1" dirty="0"/>
              <a:t>risk factor for mesothelioma is asbestos exposure.</a:t>
            </a:r>
          </a:p>
        </p:txBody>
      </p:sp>
      <p:pic>
        <p:nvPicPr>
          <p:cNvPr id="67586" name="Picture 2" descr="http://library.med.utah.edu/WebPath/jpeg1/LUNG0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868013"/>
            <a:ext cx="4680520" cy="486524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547664" y="260648"/>
            <a:ext cx="6192688" cy="432048"/>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Mesothelioma of the Lung  – Gross</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696961793"/>
      </p:ext>
    </p:extLst>
  </p:cSld>
  <p:clrMapOvr>
    <a:masterClrMapping/>
  </p:clrMapOvr>
  <p:transition advClick="0"/>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descr="https://s3.amazonaws.com/meducation/attachments/media_files/previews/8922.jpg"/>
          <p:cNvPicPr>
            <a:picLocks noChangeAspect="1" noChangeArrowheads="1"/>
          </p:cNvPicPr>
          <p:nvPr/>
        </p:nvPicPr>
        <p:blipFill>
          <a:blip r:embed="rId2" cstate="print"/>
          <a:srcRect/>
          <a:stretch>
            <a:fillRect/>
          </a:stretch>
        </p:blipFill>
        <p:spPr bwMode="auto">
          <a:xfrm>
            <a:off x="611559" y="908720"/>
            <a:ext cx="7776865" cy="5040560"/>
          </a:xfrm>
          <a:prstGeom prst="rect">
            <a:avLst/>
          </a:prstGeom>
          <a:noFill/>
          <a:ln w="38100">
            <a:solidFill>
              <a:schemeClr val="tx1"/>
            </a:solidFill>
          </a:ln>
        </p:spPr>
      </p:pic>
      <p:sp>
        <p:nvSpPr>
          <p:cNvPr id="3" name="Rectangle 2"/>
          <p:cNvSpPr/>
          <p:nvPr/>
        </p:nvSpPr>
        <p:spPr>
          <a:xfrm>
            <a:off x="395536" y="6033482"/>
            <a:ext cx="8280920" cy="646331"/>
          </a:xfrm>
          <a:prstGeom prst="rect">
            <a:avLst/>
          </a:prstGeom>
        </p:spPr>
        <p:txBody>
          <a:bodyPr wrap="square">
            <a:spAutoFit/>
          </a:bodyPr>
          <a:lstStyle/>
          <a:p>
            <a:pPr algn="ctr"/>
            <a:r>
              <a:rPr lang="en-US" b="1" i="1" dirty="0" smtClean="0"/>
              <a:t>RESPIRATORY: Pleura: Mesothelioma: Gross natural color external view of lung with nodules of tumor on pleura</a:t>
            </a:r>
            <a:endParaRPr lang="en-US" b="1" i="1" dirty="0"/>
          </a:p>
        </p:txBody>
      </p:sp>
      <p:sp>
        <p:nvSpPr>
          <p:cNvPr id="4" name="Rounded Rectangle 3"/>
          <p:cNvSpPr/>
          <p:nvPr/>
        </p:nvSpPr>
        <p:spPr>
          <a:xfrm>
            <a:off x="1547664" y="260648"/>
            <a:ext cx="6192688" cy="432048"/>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Mesothelioma of the Lung  – Gross</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323528" y="5818038"/>
            <a:ext cx="8496944" cy="923330"/>
          </a:xfrm>
          <a:prstGeom prst="rect">
            <a:avLst/>
          </a:prstGeom>
        </p:spPr>
        <p:txBody>
          <a:bodyPr wrap="square">
            <a:spAutoFit/>
          </a:bodyPr>
          <a:lstStyle/>
          <a:p>
            <a:pPr algn="ctr"/>
            <a:r>
              <a:rPr lang="en-US" b="1" i="1" dirty="0"/>
              <a:t>Mesotheliomas have either spindle cells or plump rounded cells forming gland-like configurations, as seen here at high power microscopically. They are very difficult to diagnose </a:t>
            </a:r>
            <a:r>
              <a:rPr lang="en-US" b="1" i="1" dirty="0" err="1"/>
              <a:t>cytologically</a:t>
            </a:r>
            <a:r>
              <a:rPr lang="en-US" b="1" i="1" dirty="0"/>
              <a:t>.</a:t>
            </a:r>
          </a:p>
        </p:txBody>
      </p:sp>
      <p:sp>
        <p:nvSpPr>
          <p:cNvPr id="4" name="Rounded Rectangle 3"/>
          <p:cNvSpPr/>
          <p:nvPr/>
        </p:nvSpPr>
        <p:spPr>
          <a:xfrm>
            <a:off x="1547664" y="260648"/>
            <a:ext cx="6192688" cy="432048"/>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Mesothelioma of the Lung  – MPF</a:t>
            </a:r>
            <a:endParaRPr lang="en-US" sz="2800" b="1" i="1" dirty="0">
              <a:effectLst>
                <a:outerShdw blurRad="38100" dist="38100" dir="2700000" algn="tl">
                  <a:srgbClr val="000000">
                    <a:alpha val="43137"/>
                  </a:srgbClr>
                </a:outerShdw>
              </a:effectLst>
            </a:endParaRPr>
          </a:p>
        </p:txBody>
      </p:sp>
      <p:pic>
        <p:nvPicPr>
          <p:cNvPr id="15362" name="Picture 2" descr="8913"/>
          <p:cNvPicPr>
            <a:picLocks noChangeAspect="1" noChangeArrowheads="1"/>
          </p:cNvPicPr>
          <p:nvPr/>
        </p:nvPicPr>
        <p:blipFill>
          <a:blip r:embed="rId2" cstate="print"/>
          <a:srcRect/>
          <a:stretch>
            <a:fillRect/>
          </a:stretch>
        </p:blipFill>
        <p:spPr bwMode="auto">
          <a:xfrm>
            <a:off x="403040" y="913723"/>
            <a:ext cx="8345424" cy="4891541"/>
          </a:xfrm>
          <a:prstGeom prst="rect">
            <a:avLst/>
          </a:prstGeom>
          <a:noFill/>
          <a:ln w="38100">
            <a:solidFill>
              <a:schemeClr val="tx1"/>
            </a:solidFill>
          </a:ln>
        </p:spPr>
      </p:pic>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966896527"/>
      </p:ext>
    </p:extLst>
  </p:cSld>
  <p:clrMapOvr>
    <a:masterClrMapping/>
  </p:clrMapOvr>
  <p:transition advClick="0"/>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descr="https://s3.amazonaws.com/meducation/files/high_quality/8910.jpg?AWSAccessKeyId=AKIAJFF4C3XTJLL3N63Q&amp;Expires=1358432644&amp;Signature=ih1Pa3hr5VeKQJD5IQD8x%2BCH2H0%3D"/>
          <p:cNvPicPr>
            <a:picLocks noChangeAspect="1" noChangeArrowheads="1"/>
          </p:cNvPicPr>
          <p:nvPr/>
        </p:nvPicPr>
        <p:blipFill>
          <a:blip r:embed="rId2" cstate="print"/>
          <a:srcRect/>
          <a:stretch>
            <a:fillRect/>
          </a:stretch>
        </p:blipFill>
        <p:spPr bwMode="auto">
          <a:xfrm>
            <a:off x="467544" y="836712"/>
            <a:ext cx="8208912" cy="5256584"/>
          </a:xfrm>
          <a:prstGeom prst="rect">
            <a:avLst/>
          </a:prstGeom>
          <a:noFill/>
          <a:ln w="38100">
            <a:solidFill>
              <a:schemeClr val="tx1"/>
            </a:solidFill>
          </a:ln>
        </p:spPr>
      </p:pic>
      <p:sp>
        <p:nvSpPr>
          <p:cNvPr id="3" name="Rounded Rectangle 2"/>
          <p:cNvSpPr/>
          <p:nvPr/>
        </p:nvSpPr>
        <p:spPr>
          <a:xfrm>
            <a:off x="1547664" y="260648"/>
            <a:ext cx="6192688" cy="432048"/>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Mesothelioma of the Lung  – HPF</a:t>
            </a:r>
            <a:endParaRPr lang="en-US" sz="2800" b="1" i="1" dirty="0">
              <a:effectLst>
                <a:outerShdw blurRad="38100" dist="38100" dir="2700000" algn="tl">
                  <a:srgbClr val="000000">
                    <a:alpha val="43137"/>
                  </a:srgbClr>
                </a:outerShdw>
              </a:effectLst>
            </a:endParaRPr>
          </a:p>
        </p:txBody>
      </p:sp>
      <p:sp>
        <p:nvSpPr>
          <p:cNvPr id="5" name="Rectangle 4"/>
          <p:cNvSpPr/>
          <p:nvPr/>
        </p:nvSpPr>
        <p:spPr>
          <a:xfrm>
            <a:off x="539552" y="6093296"/>
            <a:ext cx="8064896" cy="646331"/>
          </a:xfrm>
          <a:prstGeom prst="rect">
            <a:avLst/>
          </a:prstGeom>
        </p:spPr>
        <p:txBody>
          <a:bodyPr wrap="square">
            <a:spAutoFit/>
          </a:bodyPr>
          <a:lstStyle/>
          <a:p>
            <a:pPr algn="ctr"/>
            <a:r>
              <a:rPr lang="en-US" b="1" i="1" dirty="0" smtClean="0"/>
              <a:t>Mesothelioma: Micro epithelial pattern spindle cells or plump rounded cells forming gland-like configurations</a:t>
            </a:r>
            <a:endParaRPr lang="en-US" b="1" i="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wn Arrow Callout 3"/>
          <p:cNvSpPr/>
          <p:nvPr/>
        </p:nvSpPr>
        <p:spPr>
          <a:xfrm>
            <a:off x="2159732" y="692696"/>
            <a:ext cx="5832648" cy="2088232"/>
          </a:xfrm>
          <a:prstGeom prst="down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i="1" dirty="0" smtClean="0">
                <a:solidFill>
                  <a:schemeClr val="bg1"/>
                </a:solidFill>
                <a:effectLst>
                  <a:outerShdw blurRad="38100" dist="38100" dir="2700000" algn="tl">
                    <a:srgbClr val="000000">
                      <a:alpha val="43137"/>
                    </a:srgbClr>
                  </a:outerShdw>
                </a:effectLst>
              </a:rPr>
              <a:t>OBSTRUCTIVE LUNG DISEASES</a:t>
            </a:r>
            <a:endParaRPr lang="en-US" sz="3600" b="1" i="1" dirty="0">
              <a:solidFill>
                <a:schemeClr val="bg1"/>
              </a:solidFill>
              <a:effectLst>
                <a:outerShdw blurRad="38100" dist="38100" dir="2700000" algn="tl">
                  <a:srgbClr val="000000">
                    <a:alpha val="43137"/>
                  </a:srgbClr>
                </a:outerShdw>
              </a:effectLst>
            </a:endParaRPr>
          </a:p>
        </p:txBody>
      </p:sp>
      <p:sp>
        <p:nvSpPr>
          <p:cNvPr id="6" name="Rounded Rectangle 5"/>
          <p:cNvSpPr/>
          <p:nvPr/>
        </p:nvSpPr>
        <p:spPr>
          <a:xfrm>
            <a:off x="2267744" y="2924944"/>
            <a:ext cx="5616624" cy="288032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514350" indent="-514350">
              <a:buFont typeface="+mj-lt"/>
              <a:buAutoNum type="arabicPeriod"/>
            </a:pPr>
            <a:r>
              <a:rPr lang="en-US" sz="3200" b="1" dirty="0" smtClean="0">
                <a:effectLst>
                  <a:outerShdw blurRad="38100" dist="38100" dir="2700000" algn="tl">
                    <a:srgbClr val="000000">
                      <a:alpha val="43137"/>
                    </a:srgbClr>
                  </a:outerShdw>
                </a:effectLst>
              </a:rPr>
              <a:t>Bronchial Asthma</a:t>
            </a:r>
          </a:p>
          <a:p>
            <a:pPr marL="514350" indent="-514350">
              <a:buFont typeface="+mj-lt"/>
              <a:buAutoNum type="arabicPeriod"/>
            </a:pPr>
            <a:r>
              <a:rPr lang="en-US" sz="3200" b="1" dirty="0" smtClean="0">
                <a:effectLst>
                  <a:outerShdw blurRad="38100" dist="38100" dir="2700000" algn="tl">
                    <a:srgbClr val="000000">
                      <a:alpha val="43137"/>
                    </a:srgbClr>
                  </a:outerShdw>
                </a:effectLst>
              </a:rPr>
              <a:t>Bronchiectasis</a:t>
            </a:r>
          </a:p>
          <a:p>
            <a:pPr marL="514350" indent="-514350">
              <a:buFont typeface="+mj-lt"/>
              <a:buAutoNum type="arabicPeriod"/>
            </a:pPr>
            <a:r>
              <a:rPr lang="en-US" sz="3200" b="1" dirty="0" smtClean="0">
                <a:effectLst>
                  <a:outerShdw blurRad="38100" dist="38100" dir="2700000" algn="tl">
                    <a:srgbClr val="000000">
                      <a:alpha val="43137"/>
                    </a:srgbClr>
                  </a:outerShdw>
                </a:effectLst>
              </a:rPr>
              <a:t>COPD : </a:t>
            </a:r>
          </a:p>
          <a:p>
            <a:pPr marL="574675" indent="-574675"/>
            <a:r>
              <a:rPr lang="en-US" sz="3200" b="1" i="1" dirty="0" smtClean="0">
                <a:effectLst>
                  <a:outerShdw blurRad="38100" dist="38100" dir="2700000" algn="tl">
                    <a:srgbClr val="000000">
                      <a:alpha val="43137"/>
                    </a:srgbClr>
                  </a:outerShdw>
                </a:effectLst>
              </a:rPr>
              <a:t>      (Chronic Bronchitis &amp; Emphysema) </a:t>
            </a:r>
            <a:endParaRPr lang="en-US" sz="32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595858540"/>
      </p:ext>
    </p:extLst>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763688" y="2708920"/>
            <a:ext cx="5544616" cy="122413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dirty="0" smtClean="0">
                <a:solidFill>
                  <a:srgbClr val="000099"/>
                </a:solidFill>
                <a:effectLst>
                  <a:outerShdw blurRad="38100" dist="38100" dir="2700000" algn="tl">
                    <a:srgbClr val="000000">
                      <a:alpha val="43137"/>
                    </a:srgbClr>
                  </a:outerShdw>
                </a:effectLst>
              </a:rPr>
              <a:t>1.  BRONCHIAL ASTHMA</a:t>
            </a:r>
            <a:endParaRPr lang="en-US" sz="3600" b="1" dirty="0">
              <a:solidFill>
                <a:srgbClr val="000099"/>
              </a:solidFill>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595858540"/>
      </p:ext>
    </p:extLst>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4" name="Picture 2" descr="Asthm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196753"/>
            <a:ext cx="4032448" cy="37444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11560" y="5157192"/>
            <a:ext cx="8136904" cy="1200329"/>
          </a:xfrm>
          <a:prstGeom prst="rect">
            <a:avLst/>
          </a:prstGeom>
        </p:spPr>
        <p:txBody>
          <a:bodyPr wrap="square">
            <a:spAutoFit/>
          </a:bodyPr>
          <a:lstStyle/>
          <a:p>
            <a:pPr algn="ctr"/>
            <a:r>
              <a:rPr lang="en-US" b="1" i="1" dirty="0" smtClean="0">
                <a:solidFill>
                  <a:srgbClr val="FF0000"/>
                </a:solidFill>
              </a:rPr>
              <a:t>Bronchial Asthma</a:t>
            </a:r>
            <a:r>
              <a:rPr lang="en-US" b="1" i="1" dirty="0" smtClean="0"/>
              <a:t>: Inflammation </a:t>
            </a:r>
            <a:r>
              <a:rPr lang="en-US" b="1" i="1" dirty="0"/>
              <a:t>of the airways causes airflow into and out of the lungs to be restricted. The muscles of the bronchial tree become tight and the lining of the air passages swells, reducing airflow and producing the characteristic wheezing sound</a:t>
            </a:r>
          </a:p>
        </p:txBody>
      </p:sp>
      <p:pic>
        <p:nvPicPr>
          <p:cNvPr id="3076" name="Picture 4" descr="Asthmatic bronchiole and normal bronchio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524" y="1196753"/>
            <a:ext cx="4364484" cy="374441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H="1" flipV="1">
            <a:off x="4211960" y="2276872"/>
            <a:ext cx="1021559" cy="12241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1604664" y="332656"/>
            <a:ext cx="5847656" cy="576064"/>
          </a:xfrm>
          <a:prstGeom prst="roundRect">
            <a:avLst/>
          </a:prstGeom>
          <a:solidFill>
            <a:srgbClr val="C75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BRONCHIAL ASTHMA  - Anatomy</a:t>
            </a:r>
            <a:endParaRPr lang="en-US" sz="2800" b="1" i="1" dirty="0">
              <a:effectLst>
                <a:outerShdw blurRad="38100" dist="38100" dir="2700000" algn="tl">
                  <a:srgbClr val="000000">
                    <a:alpha val="43137"/>
                  </a:srgbClr>
                </a:outerShdw>
              </a:effectLst>
            </a:endParaRPr>
          </a:p>
        </p:txBody>
      </p:sp>
      <p:cxnSp>
        <p:nvCxnSpPr>
          <p:cNvPr id="12" name="Straight Arrow Connector 11"/>
          <p:cNvCxnSpPr/>
          <p:nvPr/>
        </p:nvCxnSpPr>
        <p:spPr>
          <a:xfrm flipH="1">
            <a:off x="2339752" y="3789040"/>
            <a:ext cx="936104" cy="720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778599064"/>
      </p:ext>
    </p:extLst>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323528" y="5408056"/>
            <a:ext cx="8496944" cy="1477328"/>
          </a:xfrm>
          <a:prstGeom prst="rect">
            <a:avLst/>
          </a:prstGeom>
        </p:spPr>
        <p:txBody>
          <a:bodyPr wrap="square">
            <a:spAutoFit/>
          </a:bodyPr>
          <a:lstStyle/>
          <a:p>
            <a:pPr algn="ctr"/>
            <a:r>
              <a:rPr lang="en-US" b="1" i="1" dirty="0"/>
              <a:t>Between the bronchial cartilage at the right and the bronchial lumen filled with mucus at the left is a submucosa widened by smooth muscle hypertrophy, edema, and inflammation (mainly eosinophils). These are changes of bronchial asthma. The peripheral eosinophil count or the sputum eosinophils can be increased during an asthmatic attack.</a:t>
            </a:r>
          </a:p>
        </p:txBody>
      </p:sp>
      <p:pic>
        <p:nvPicPr>
          <p:cNvPr id="39938" name="Picture 2" descr="http://library.med.utah.edu/WebPath/jpeg1/LUNG18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908720"/>
            <a:ext cx="7992888" cy="442732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2195736" y="260648"/>
            <a:ext cx="4824536" cy="432048"/>
          </a:xfrm>
          <a:prstGeom prst="roundRect">
            <a:avLst/>
          </a:prstGeom>
          <a:solidFill>
            <a:srgbClr val="C75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BRONCHIAL ASTHMA - LPF</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840445609"/>
      </p:ext>
    </p:ext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737750" y="5923248"/>
            <a:ext cx="7650674" cy="648072"/>
          </a:xfrm>
        </p:spPr>
        <p:txBody>
          <a:bodyPr>
            <a:noAutofit/>
          </a:bodyPr>
          <a:lstStyle/>
          <a:p>
            <a:pPr algn="ctr"/>
            <a:r>
              <a:rPr lang="en-US" b="1" i="1" dirty="0" smtClean="0"/>
              <a:t>Changes </a:t>
            </a:r>
            <a:r>
              <a:rPr lang="en-US" b="1" i="1" dirty="0"/>
              <a:t>of bronchial </a:t>
            </a:r>
            <a:r>
              <a:rPr lang="en-US" b="1" i="1" dirty="0" smtClean="0"/>
              <a:t>asthma: </a:t>
            </a:r>
            <a:r>
              <a:rPr lang="en-US" b="1" i="1" dirty="0"/>
              <a:t>the numerous eosinophils are prominent from their bright red cytoplasmic granules in this case of bronchial asthma</a:t>
            </a:r>
          </a:p>
        </p:txBody>
      </p:sp>
      <p:sp>
        <p:nvSpPr>
          <p:cNvPr id="11" name="Rounded Rectangle 10"/>
          <p:cNvSpPr/>
          <p:nvPr/>
        </p:nvSpPr>
        <p:spPr>
          <a:xfrm>
            <a:off x="2195736" y="332656"/>
            <a:ext cx="5112568" cy="432048"/>
          </a:xfrm>
          <a:prstGeom prst="roundRect">
            <a:avLst/>
          </a:prstGeom>
          <a:solidFill>
            <a:srgbClr val="C75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BRONCHIAL ASTHMA - HPF</a:t>
            </a:r>
            <a:endParaRPr lang="en-US" sz="2800" b="1" i="1" dirty="0">
              <a:effectLst>
                <a:outerShdw blurRad="38100" dist="38100" dir="2700000" algn="tl">
                  <a:srgbClr val="000000">
                    <a:alpha val="43137"/>
                  </a:srgbClr>
                </a:outerShdw>
              </a:effectLst>
            </a:endParaRPr>
          </a:p>
        </p:txBody>
      </p:sp>
      <p:pic>
        <p:nvPicPr>
          <p:cNvPr id="11270" name="Picture 6" descr="http://library.med.utah.edu/WebPath/jpeg1/LUNG1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7750" y="1052736"/>
            <a:ext cx="7650674" cy="475252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656983245"/>
      </p:ext>
    </p:extLst>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5776" y="3429000"/>
            <a:ext cx="4752528" cy="864096"/>
          </a:xfrm>
        </p:spPr>
        <p:txBody>
          <a:bodyPr>
            <a:noAutofit/>
          </a:bodyPr>
          <a:lstStyle/>
          <a:p>
            <a:pPr algn="ctr"/>
            <a:r>
              <a:rPr lang="ar-SA" sz="4000" dirty="0" smtClean="0">
                <a:solidFill>
                  <a:srgbClr val="C00000"/>
                </a:solidFill>
              </a:rPr>
              <a:t> </a:t>
            </a:r>
            <a:endParaRPr lang="en-US" sz="4000" dirty="0">
              <a:solidFill>
                <a:srgbClr val="C00000"/>
              </a:solidFill>
            </a:endParaRPr>
          </a:p>
        </p:txBody>
      </p:sp>
      <p:sp>
        <p:nvSpPr>
          <p:cNvPr id="6" name="Rounded Rectangle 5"/>
          <p:cNvSpPr/>
          <p:nvPr/>
        </p:nvSpPr>
        <p:spPr>
          <a:xfrm>
            <a:off x="1547664" y="2888940"/>
            <a:ext cx="6192688" cy="108012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000" b="1" dirty="0" smtClean="0">
                <a:solidFill>
                  <a:srgbClr val="000099"/>
                </a:solidFill>
                <a:effectLst>
                  <a:outerShdw blurRad="38100" dist="38100" dir="2700000" algn="tl">
                    <a:srgbClr val="000000">
                      <a:alpha val="43137"/>
                    </a:srgbClr>
                  </a:outerShdw>
                </a:effectLst>
              </a:rPr>
              <a:t>2. BRONCHIECTASIS</a:t>
            </a:r>
            <a:endParaRPr lang="en-US" sz="4000" dirty="0">
              <a:solidFill>
                <a:srgbClr val="000099"/>
              </a:solidFill>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683171576"/>
      </p:ext>
    </p:extLst>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2" name="Table 1" hidden="1"/>
          <p:cNvGraphicFramePr>
            <a:graphicFrameLocks noGrp="1"/>
          </p:cNvGraphicFramePr>
          <p:nvPr/>
        </p:nvGraphicFramePr>
        <p:xfrm>
          <a:off x="1331640" y="2276872"/>
          <a:ext cx="5410767" cy="4291828"/>
        </p:xfrm>
        <a:graphic>
          <a:graphicData uri="http://schemas.openxmlformats.org/drawingml/2006/table">
            <a:tbl>
              <a:tblPr/>
              <a:tblGrid>
                <a:gridCol w="3186074"/>
                <a:gridCol w="660731"/>
                <a:gridCol w="1377286"/>
                <a:gridCol w="186676"/>
              </a:tblGrid>
              <a:tr h="386665">
                <a:tc gridSpan="2">
                  <a:txBody>
                    <a:bodyPr/>
                    <a:lstStyle/>
                    <a:p>
                      <a:endParaRPr lang="en-US" sz="1500" dirty="0"/>
                    </a:p>
                  </a:txBody>
                  <a:tcPr marL="0" marR="0" marT="0" marB="0" anchor="ctr">
                    <a:lnL>
                      <a:noFill/>
                    </a:lnL>
                    <a:lnR>
                      <a:noFill/>
                    </a:lnR>
                    <a:lnT>
                      <a:noFill/>
                    </a:lnT>
                    <a:lnB>
                      <a:noFill/>
                    </a:lnB>
                  </a:tcPr>
                </a:tc>
                <a:tc hMerge="1">
                  <a:txBody>
                    <a:bodyPr/>
                    <a:lstStyle/>
                    <a:p>
                      <a:endParaRPr lang="en-US" sz="1500"/>
                    </a:p>
                  </a:txBody>
                  <a:tcPr marL="78154" marR="78154" marT="39077" marB="39077">
                    <a:lnL>
                      <a:noFill/>
                    </a:lnL>
                  </a:tcPr>
                </a:tc>
                <a:tc>
                  <a:txBody>
                    <a:bodyPr/>
                    <a:lstStyle/>
                    <a:p>
                      <a:endParaRPr lang="en-US" dirty="0"/>
                    </a:p>
                  </a:txBody>
                  <a:tcPr marL="78154" marR="78154" marT="39077" marB="39077">
                    <a:lnL>
                      <a:noFill/>
                    </a:lnL>
                  </a:tcPr>
                </a:tc>
                <a:tc>
                  <a:txBody>
                    <a:bodyPr/>
                    <a:lstStyle/>
                    <a:p>
                      <a:endParaRPr lang="en-US" sz="1500"/>
                    </a:p>
                  </a:txBody>
                  <a:tcPr marL="78154" marR="78154" marT="39077" marB="39077"/>
                </a:tc>
              </a:tr>
              <a:tr h="346528">
                <a:tc gridSpan="2">
                  <a:txBody>
                    <a:bodyPr/>
                    <a:lstStyle/>
                    <a:p>
                      <a:endParaRPr lang="en-US" sz="1500"/>
                    </a:p>
                  </a:txBody>
                  <a:tcPr marL="0" marR="0" marT="0" marB="0" anchor="ctr">
                    <a:lnL>
                      <a:noFill/>
                    </a:lnL>
                    <a:lnR>
                      <a:noFill/>
                    </a:lnR>
                    <a:lnT>
                      <a:noFill/>
                    </a:lnT>
                    <a:lnB>
                      <a:noFill/>
                    </a:lnB>
                  </a:tcPr>
                </a:tc>
                <a:tc hMerge="1">
                  <a:txBody>
                    <a:bodyPr/>
                    <a:lstStyle/>
                    <a:p>
                      <a:endParaRPr lang="en-US" sz="1500"/>
                    </a:p>
                  </a:txBody>
                  <a:tcPr marL="78154" marR="78154" marT="39077" marB="39077">
                    <a:lnL>
                      <a:noFill/>
                    </a:lnL>
                  </a:tcPr>
                </a:tc>
                <a:tc>
                  <a:txBody>
                    <a:bodyPr/>
                    <a:lstStyle/>
                    <a:p>
                      <a:endParaRPr lang="en-US"/>
                    </a:p>
                  </a:txBody>
                  <a:tcPr marL="78154" marR="78154" marT="39077" marB="39077">
                    <a:lnL>
                      <a:noFill/>
                    </a:lnL>
                  </a:tcPr>
                </a:tc>
                <a:tc>
                  <a:txBody>
                    <a:bodyPr/>
                    <a:lstStyle/>
                    <a:p>
                      <a:endParaRPr lang="en-US" sz="1500"/>
                    </a:p>
                  </a:txBody>
                  <a:tcPr marL="78154" marR="78154" marT="39077" marB="39077"/>
                </a:tc>
              </a:tr>
              <a:tr h="346528">
                <a:tc gridSpan="2">
                  <a:txBody>
                    <a:bodyPr/>
                    <a:lstStyle/>
                    <a:p>
                      <a:endParaRPr lang="en-US" sz="1500" dirty="0"/>
                    </a:p>
                  </a:txBody>
                  <a:tcPr marL="0" marR="0" marT="0" marB="0" anchor="ctr">
                    <a:lnL>
                      <a:noFill/>
                    </a:lnL>
                    <a:lnR>
                      <a:noFill/>
                    </a:lnR>
                    <a:lnT>
                      <a:noFill/>
                    </a:lnT>
                    <a:lnB>
                      <a:noFill/>
                    </a:lnB>
                  </a:tcPr>
                </a:tc>
                <a:tc hMerge="1">
                  <a:txBody>
                    <a:bodyPr/>
                    <a:lstStyle/>
                    <a:p>
                      <a:endParaRPr lang="en-US" sz="1500"/>
                    </a:p>
                  </a:txBody>
                  <a:tcPr marL="78154" marR="78154" marT="39077" marB="39077">
                    <a:lnL>
                      <a:noFill/>
                    </a:lnL>
                  </a:tcPr>
                </a:tc>
                <a:tc>
                  <a:txBody>
                    <a:bodyPr/>
                    <a:lstStyle/>
                    <a:p>
                      <a:endParaRPr lang="en-US"/>
                    </a:p>
                  </a:txBody>
                  <a:tcPr marL="78154" marR="78154" marT="39077" marB="39077">
                    <a:lnL>
                      <a:noFill/>
                    </a:lnL>
                  </a:tcPr>
                </a:tc>
                <a:tc>
                  <a:txBody>
                    <a:bodyPr/>
                    <a:lstStyle/>
                    <a:p>
                      <a:endParaRPr lang="en-US" sz="1500" dirty="0"/>
                    </a:p>
                  </a:txBody>
                  <a:tcPr marL="78154" marR="78154" marT="39077" marB="39077"/>
                </a:tc>
              </a:tr>
              <a:tr h="224743">
                <a:tc gridSpan="4">
                  <a:txBody>
                    <a:bodyPr/>
                    <a:lstStyle/>
                    <a:p>
                      <a:endParaRPr lang="en-US" sz="1500" dirty="0"/>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224743">
                <a:tc>
                  <a:txBody>
                    <a:bodyPr/>
                    <a:lstStyle/>
                    <a:p>
                      <a:endParaRPr lang="en-US" sz="1500"/>
                    </a:p>
                  </a:txBody>
                  <a:tcPr marL="0" marR="0" marT="0" marB="0" anchor="ctr">
                    <a:lnL>
                      <a:noFill/>
                    </a:lnL>
                    <a:lnR>
                      <a:noFill/>
                    </a:lnR>
                    <a:lnT>
                      <a:noFill/>
                    </a:lnT>
                    <a:lnB>
                      <a:noFill/>
                    </a:lnB>
                  </a:tcPr>
                </a:tc>
                <a:tc gridSpan="2">
                  <a:txBody>
                    <a:bodyPr/>
                    <a:lstStyle/>
                    <a:p>
                      <a:endParaRPr lang="en-US" sz="1500"/>
                    </a:p>
                  </a:txBody>
                  <a:tcPr marL="0" marR="0" marT="0" marB="0" anchor="ctr">
                    <a:lnL>
                      <a:noFill/>
                    </a:lnL>
                    <a:lnR>
                      <a:noFill/>
                    </a:lnR>
                    <a:lnT w="9525" cap="flat" cmpd="sng" algn="ctr">
                      <a:solidFill>
                        <a:srgbClr val="CCCCCC"/>
                      </a:solidFill>
                      <a:prstDash val="solid"/>
                      <a:round/>
                      <a:headEnd type="none" w="med" len="med"/>
                      <a:tailEnd type="none" w="med" len="med"/>
                    </a:lnT>
                    <a:lnB>
                      <a:noFill/>
                    </a:lnB>
                  </a:tcPr>
                </a:tc>
                <a:tc hMerge="1">
                  <a:txBody>
                    <a:bodyPr/>
                    <a:lstStyle/>
                    <a:p>
                      <a:endParaRPr lang="en-US"/>
                    </a:p>
                  </a:txBody>
                  <a:tcPr/>
                </a:tc>
                <a:tc>
                  <a:txBody>
                    <a:bodyPr/>
                    <a:lstStyle/>
                    <a:p>
                      <a:endParaRPr lang="en-US" sz="1500"/>
                    </a:p>
                  </a:txBody>
                  <a:tcPr marL="0" marR="0" marT="0" marB="0" anchor="ctr">
                    <a:lnL>
                      <a:noFill/>
                    </a:lnL>
                    <a:lnR>
                      <a:noFill/>
                    </a:lnR>
                    <a:lnT>
                      <a:noFill/>
                    </a:lnT>
                    <a:lnB>
                      <a:noFill/>
                    </a:lnB>
                  </a:tcPr>
                </a:tc>
              </a:tr>
              <a:tr h="224743">
                <a:tc gridSpan="4">
                  <a:txBody>
                    <a:bodyPr/>
                    <a:lstStyle/>
                    <a:p>
                      <a:endParaRPr lang="en-US" sz="1500"/>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a:noFill/>
                    </a:lnT>
                    <a:lnB w="9525" cap="flat" cmpd="sng" algn="ctr">
                      <a:solidFill>
                        <a:srgbClr val="CCCCCC"/>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378861">
                <a:tc>
                  <a:txBody>
                    <a:bodyPr/>
                    <a:lstStyle/>
                    <a:p>
                      <a:endParaRPr lang="en-US" sz="1500" dirty="0"/>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gridSpan="3">
                  <a:txBody>
                    <a:bodyPr/>
                    <a:lstStyle/>
                    <a:p>
                      <a:endParaRPr lang="en-US" sz="1500" dirty="0"/>
                    </a:p>
                  </a:txBody>
                  <a:tcPr marL="78154" marR="78154" marT="39077" marB="39077">
                    <a:lnL w="9525" cap="flat" cmpd="sng" algn="ctr">
                      <a:solidFill>
                        <a:srgbClr val="CCCCCC"/>
                      </a:solidFill>
                      <a:prstDash val="solid"/>
                      <a:round/>
                      <a:headEnd type="none" w="med" len="med"/>
                      <a:tailEnd type="none" w="med" len="med"/>
                    </a:lnL>
                    <a:lnT w="9525" cap="flat" cmpd="sng" algn="ctr">
                      <a:solidFill>
                        <a:srgbClr val="CCCCCC"/>
                      </a:solidFill>
                      <a:prstDash val="solid"/>
                      <a:round/>
                      <a:headEnd type="none" w="med" len="med"/>
                      <a:tailEnd type="none" w="med" len="med"/>
                    </a:lnT>
                  </a:tcPr>
                </a:tc>
                <a:tc hMerge="1">
                  <a:txBody>
                    <a:bodyPr/>
                    <a:lstStyle/>
                    <a:p>
                      <a:endParaRPr lang="en-US"/>
                    </a:p>
                  </a:txBody>
                  <a:tcPr/>
                </a:tc>
                <a:tc hMerge="1">
                  <a:txBody>
                    <a:bodyPr/>
                    <a:lstStyle/>
                    <a:p>
                      <a:endParaRPr lang="en-US" sz="1500"/>
                    </a:p>
                  </a:txBody>
                  <a:tcPr marL="78154" marR="78154" marT="39077" marB="39077">
                    <a:lnT w="9525" cap="flat" cmpd="sng" algn="ctr">
                      <a:solidFill>
                        <a:srgbClr val="CCCCCC"/>
                      </a:solidFill>
                      <a:prstDash val="solid"/>
                      <a:round/>
                      <a:headEnd type="none" w="med" len="med"/>
                      <a:tailEnd type="none" w="med" len="med"/>
                    </a:lnT>
                  </a:tcPr>
                </a:tc>
              </a:tr>
              <a:tr h="301579">
                <a:tc>
                  <a:txBody>
                    <a:bodyPr/>
                    <a:lstStyle/>
                    <a:p>
                      <a:pPr algn="ctr"/>
                      <a:endParaRPr lang="en-US" sz="1500" dirty="0"/>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gridSpan="3">
                  <a:txBody>
                    <a:bodyPr/>
                    <a:lstStyle/>
                    <a:p>
                      <a:endParaRPr lang="en-US" sz="1500" dirty="0"/>
                    </a:p>
                  </a:txBody>
                  <a:tcPr marL="78154" marR="78154" marT="39077" marB="39077">
                    <a:lnL w="9525" cap="flat" cmpd="sng" algn="ctr">
                      <a:solidFill>
                        <a:srgbClr val="CCCCCC"/>
                      </a:solidFill>
                      <a:prstDash val="solid"/>
                      <a:round/>
                      <a:headEnd type="none" w="med" len="med"/>
                      <a:tailEnd type="none" w="med" len="med"/>
                    </a:lnL>
                    <a:solidFill>
                      <a:schemeClr val="bg1"/>
                    </a:solidFill>
                  </a:tcPr>
                </a:tc>
                <a:tc hMerge="1">
                  <a:txBody>
                    <a:bodyPr/>
                    <a:lstStyle/>
                    <a:p>
                      <a:endParaRPr lang="en-US"/>
                    </a:p>
                  </a:txBody>
                  <a:tcPr/>
                </a:tc>
                <a:tc hMerge="1">
                  <a:txBody>
                    <a:bodyPr/>
                    <a:lstStyle/>
                    <a:p>
                      <a:endParaRPr lang="en-US" sz="1500"/>
                    </a:p>
                  </a:txBody>
                  <a:tcPr marL="78154" marR="78154" marT="39077" marB="39077"/>
                </a:tc>
              </a:tr>
              <a:tr h="1326012">
                <a:tc>
                  <a:txBody>
                    <a:bodyPr/>
                    <a:lstStyle/>
                    <a:p>
                      <a:r>
                        <a:rPr lang="en-US" sz="2000" dirty="0"/>
                        <a:t>In bronchiectasis, mucus production increases, the cilia are destroyed or damaged, and areas of the bronchial wall become chronically inflamed and are destroyed.</a:t>
                      </a:r>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gridSpan="3">
                  <a:txBody>
                    <a:bodyPr/>
                    <a:lstStyle/>
                    <a:p>
                      <a:endParaRPr lang="en-US" sz="1500" dirty="0"/>
                    </a:p>
                  </a:txBody>
                  <a:tcPr marL="78154" marR="78154" marT="39077" marB="39077">
                    <a:lnL w="9525" cap="flat" cmpd="sng" algn="ctr">
                      <a:solidFill>
                        <a:srgbClr val="CCCCCC"/>
                      </a:solidFill>
                      <a:prstDash val="solid"/>
                      <a:round/>
                      <a:headEnd type="none" w="med" len="med"/>
                      <a:tailEnd type="none" w="med" len="med"/>
                    </a:lnL>
                  </a:tcPr>
                </a:tc>
                <a:tc hMerge="1">
                  <a:txBody>
                    <a:bodyPr/>
                    <a:lstStyle/>
                    <a:p>
                      <a:endParaRPr lang="en-US"/>
                    </a:p>
                  </a:txBody>
                  <a:tcPr/>
                </a:tc>
                <a:tc hMerge="1">
                  <a:txBody>
                    <a:bodyPr/>
                    <a:lstStyle/>
                    <a:p>
                      <a:endParaRPr lang="en-US" sz="1500" dirty="0"/>
                    </a:p>
                  </a:txBody>
                  <a:tcPr marL="78154" marR="78154" marT="39077" marB="39077"/>
                </a:tc>
              </a:tr>
            </a:tbl>
          </a:graphicData>
        </a:graphic>
      </p:graphicFrame>
      <p:pic>
        <p:nvPicPr>
          <p:cNvPr id="75777" name="Picture 1" descr="http://www.merckmanuals.com/site_images/mm/s.gif"/>
          <p:cNvPicPr>
            <a:picLocks noChangeAspect="1" noChangeArrowheads="1"/>
          </p:cNvPicPr>
          <p:nvPr/>
        </p:nvPicPr>
        <p:blipFill>
          <a:blip r:embed="rId2"/>
          <a:srcRect/>
          <a:stretch>
            <a:fillRect/>
          </a:stretch>
        </p:blipFill>
        <p:spPr bwMode="auto">
          <a:xfrm>
            <a:off x="0" y="0"/>
            <a:ext cx="9525" cy="9525"/>
          </a:xfrm>
          <a:prstGeom prst="rect">
            <a:avLst/>
          </a:prstGeom>
          <a:noFill/>
        </p:spPr>
      </p:pic>
      <p:pic>
        <p:nvPicPr>
          <p:cNvPr id="75778" name="Picture 2" descr="http://www.merckmanuals.com/site_images/mm/s.gif"/>
          <p:cNvPicPr>
            <a:picLocks noChangeAspect="1" noChangeArrowheads="1"/>
          </p:cNvPicPr>
          <p:nvPr/>
        </p:nvPicPr>
        <p:blipFill>
          <a:blip r:embed="rId2"/>
          <a:srcRect/>
          <a:stretch>
            <a:fillRect/>
          </a:stretch>
        </p:blipFill>
        <p:spPr bwMode="auto">
          <a:xfrm>
            <a:off x="0" y="0"/>
            <a:ext cx="9525" cy="9525"/>
          </a:xfrm>
          <a:prstGeom prst="rect">
            <a:avLst/>
          </a:prstGeom>
          <a:noFill/>
        </p:spPr>
      </p:pic>
      <p:pic>
        <p:nvPicPr>
          <p:cNvPr id="75779" name="Picture 3" descr="http://www.merckmanuals.com/site_images/mm/s.gif"/>
          <p:cNvPicPr>
            <a:picLocks noChangeAspect="1" noChangeArrowheads="1"/>
          </p:cNvPicPr>
          <p:nvPr/>
        </p:nvPicPr>
        <p:blipFill>
          <a:blip r:embed="rId2"/>
          <a:srcRect/>
          <a:stretch>
            <a:fillRect/>
          </a:stretch>
        </p:blipFill>
        <p:spPr bwMode="auto">
          <a:xfrm>
            <a:off x="0" y="0"/>
            <a:ext cx="9525" cy="9525"/>
          </a:xfrm>
          <a:prstGeom prst="rect">
            <a:avLst/>
          </a:prstGeom>
          <a:noFill/>
        </p:spPr>
      </p:pic>
      <p:pic>
        <p:nvPicPr>
          <p:cNvPr id="75780" name="Picture 4" descr="Understanding Bronchiectasis"/>
          <p:cNvPicPr>
            <a:picLocks noChangeAspect="1" noChangeArrowheads="1"/>
          </p:cNvPicPr>
          <p:nvPr/>
        </p:nvPicPr>
        <p:blipFill>
          <a:blip r:embed="rId3" cstate="print"/>
          <a:srcRect/>
          <a:stretch>
            <a:fillRect/>
          </a:stretch>
        </p:blipFill>
        <p:spPr bwMode="auto">
          <a:xfrm>
            <a:off x="683568" y="1484784"/>
            <a:ext cx="7992888" cy="3240360"/>
          </a:xfrm>
          <a:prstGeom prst="rect">
            <a:avLst/>
          </a:prstGeom>
          <a:noFill/>
        </p:spPr>
      </p:pic>
      <p:sp>
        <p:nvSpPr>
          <p:cNvPr id="8" name="Subtitle 7"/>
          <p:cNvSpPr>
            <a:spLocks noGrp="1"/>
          </p:cNvSpPr>
          <p:nvPr>
            <p:ph type="subTitle" idx="1"/>
          </p:nvPr>
        </p:nvSpPr>
        <p:spPr>
          <a:xfrm>
            <a:off x="971600" y="5445224"/>
            <a:ext cx="7416824" cy="1126976"/>
          </a:xfrm>
        </p:spPr>
        <p:txBody>
          <a:bodyPr>
            <a:noAutofit/>
          </a:bodyPr>
          <a:lstStyle/>
          <a:p>
            <a:pPr algn="ctr"/>
            <a:r>
              <a:rPr lang="en-US" b="1" i="1" dirty="0" smtClean="0">
                <a:solidFill>
                  <a:schemeClr val="tx1"/>
                </a:solidFill>
              </a:rPr>
              <a:t>In Bronchiectasis, mucus production increases, the cilia are destroyed or damaged, and areas of the bronchial wall become chronically inflamed and are destroyed .</a:t>
            </a:r>
            <a:endParaRPr lang="en-US" b="1" i="1" dirty="0">
              <a:solidFill>
                <a:schemeClr val="tx1"/>
              </a:solidFill>
            </a:endParaRPr>
          </a:p>
        </p:txBody>
      </p:sp>
      <p:sp>
        <p:nvSpPr>
          <p:cNvPr id="9" name="Rounded Rectangle 8"/>
          <p:cNvSpPr/>
          <p:nvPr/>
        </p:nvSpPr>
        <p:spPr>
          <a:xfrm>
            <a:off x="827584" y="260648"/>
            <a:ext cx="7560840" cy="720080"/>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Diagram of Normal </a:t>
            </a:r>
            <a:r>
              <a:rPr lang="en-US" sz="2800" b="1" i="1" dirty="0">
                <a:effectLst>
                  <a:outerShdw blurRad="38100" dist="38100" dir="2700000" algn="tl">
                    <a:srgbClr val="000000">
                      <a:alpha val="43137"/>
                    </a:srgbClr>
                  </a:outerShdw>
                </a:effectLst>
              </a:rPr>
              <a:t>&amp; </a:t>
            </a:r>
            <a:r>
              <a:rPr lang="en-US" sz="2800" b="1" i="1" dirty="0" smtClean="0">
                <a:effectLst>
                  <a:outerShdw blurRad="38100" dist="38100" dir="2700000" algn="tl">
                    <a:srgbClr val="000000">
                      <a:alpha val="43137"/>
                    </a:srgbClr>
                  </a:outerShdw>
                </a:effectLst>
              </a:rPr>
              <a:t>Bronchiectatic Bronchus </a:t>
            </a:r>
            <a:endParaRPr lang="en-US" sz="2800" b="1" i="1" dirty="0">
              <a:effectLst>
                <a:outerShdw blurRad="38100" dist="38100" dir="2700000" algn="tl">
                  <a:srgbClr val="000000">
                    <a:alpha val="43137"/>
                  </a:srgbClr>
                </a:outerShdw>
              </a:effectLst>
            </a:endParaRPr>
          </a:p>
        </p:txBody>
      </p:sp>
      <p:sp>
        <p:nvSpPr>
          <p:cNvPr id="11" name="TextBox 10"/>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2" name="TextBox 11"/>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324239665"/>
      </p:ext>
    </p:extLst>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8482" name="Picture 1"/>
          <p:cNvPicPr>
            <a:picLocks noChangeAspect="1"/>
          </p:cNvPicPr>
          <p:nvPr/>
        </p:nvPicPr>
        <p:blipFill>
          <a:blip r:embed="rId3" cstate="print"/>
          <a:srcRect/>
          <a:stretch>
            <a:fillRect/>
          </a:stretch>
        </p:blipFill>
        <p:spPr bwMode="auto">
          <a:xfrm>
            <a:off x="4716016" y="786364"/>
            <a:ext cx="4104456" cy="5018900"/>
          </a:xfrm>
          <a:prstGeom prst="rect">
            <a:avLst/>
          </a:prstGeom>
          <a:noFill/>
          <a:ln w="9525">
            <a:noFill/>
            <a:miter lim="800000"/>
            <a:headEnd/>
            <a:tailEnd/>
          </a:ln>
        </p:spPr>
      </p:pic>
      <p:pic>
        <p:nvPicPr>
          <p:cNvPr id="3" name="Picture 2" descr="http://www.meddean.luc.edu/lumen/bbs/p/pulpathi/pulpath2.jpeg"/>
          <p:cNvPicPr>
            <a:picLocks noChangeAspect="1" noChangeArrowheads="1"/>
          </p:cNvPicPr>
          <p:nvPr/>
        </p:nvPicPr>
        <p:blipFill>
          <a:blip r:embed="rId4" cstate="print"/>
          <a:srcRect/>
          <a:stretch>
            <a:fillRect/>
          </a:stretch>
        </p:blipFill>
        <p:spPr bwMode="auto">
          <a:xfrm>
            <a:off x="323528" y="786364"/>
            <a:ext cx="4104456" cy="5018900"/>
          </a:xfrm>
          <a:prstGeom prst="rect">
            <a:avLst/>
          </a:prstGeom>
          <a:noFill/>
          <a:ln w="38100">
            <a:solidFill>
              <a:schemeClr val="tx1"/>
            </a:solidFill>
          </a:ln>
        </p:spPr>
      </p:pic>
      <p:cxnSp>
        <p:nvCxnSpPr>
          <p:cNvPr id="7" name="Straight Arrow Connector 6"/>
          <p:cNvCxnSpPr/>
          <p:nvPr/>
        </p:nvCxnSpPr>
        <p:spPr>
          <a:xfrm>
            <a:off x="1691680" y="1916832"/>
            <a:ext cx="785818" cy="9556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768154" y="1196752"/>
            <a:ext cx="0" cy="78581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594494" y="2636912"/>
            <a:ext cx="569794" cy="576064"/>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997237" y="1268760"/>
            <a:ext cx="590987" cy="547845"/>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604664" y="260648"/>
            <a:ext cx="5847656" cy="432048"/>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Bronchiectasis – Gross pathology</a:t>
            </a:r>
            <a:endParaRPr lang="en-US" sz="2800" b="1" i="1" dirty="0">
              <a:effectLst>
                <a:outerShdw blurRad="38100" dist="38100" dir="2700000" algn="tl">
                  <a:srgbClr val="000000">
                    <a:alpha val="43137"/>
                  </a:srgbClr>
                </a:outerShdw>
              </a:effectLst>
            </a:endParaRPr>
          </a:p>
        </p:txBody>
      </p:sp>
      <p:sp>
        <p:nvSpPr>
          <p:cNvPr id="148485" name="Rectangle 148484"/>
          <p:cNvSpPr/>
          <p:nvPr/>
        </p:nvSpPr>
        <p:spPr>
          <a:xfrm>
            <a:off x="323528" y="5889466"/>
            <a:ext cx="8496944" cy="646331"/>
          </a:xfrm>
          <a:prstGeom prst="rect">
            <a:avLst/>
          </a:prstGeom>
        </p:spPr>
        <p:txBody>
          <a:bodyPr wrap="square">
            <a:spAutoFit/>
          </a:bodyPr>
          <a:lstStyle/>
          <a:p>
            <a:pPr algn="ctr"/>
            <a:r>
              <a:rPr lang="en-US" b="1" i="1" dirty="0">
                <a:solidFill>
                  <a:prstClr val="black"/>
                </a:solidFill>
              </a:rPr>
              <a:t>Bronchiectasis occurs when there is obstruction or infection with inflammation and destruction of bronchi so that there is permanent dilation. </a:t>
            </a:r>
            <a:endParaRPr lang="en-US" i="1" dirty="0"/>
          </a:p>
        </p:txBody>
      </p:sp>
      <p:sp>
        <p:nvSpPr>
          <p:cNvPr id="14" name="TextBox 13"/>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5" name="TextBox 14"/>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214676355"/>
      </p:ext>
    </p:extLst>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251520" y="1124744"/>
            <a:ext cx="8784976" cy="5262979"/>
          </a:xfrm>
          <a:prstGeom prst="rect">
            <a:avLst/>
          </a:prstGeom>
        </p:spPr>
        <p:txBody>
          <a:bodyPr wrap="square">
            <a:spAutoFit/>
          </a:bodyPr>
          <a:lstStyle/>
          <a:p>
            <a:pPr marL="287338" indent="-287338">
              <a:buAutoNum type="arabicPeriod"/>
            </a:pPr>
            <a:r>
              <a:rPr lang="en-US" sz="2400" b="1" dirty="0" smtClean="0">
                <a:solidFill>
                  <a:srgbClr val="990000"/>
                </a:solidFill>
              </a:rPr>
              <a:t>Inflammatory lung diseases: </a:t>
            </a:r>
          </a:p>
          <a:p>
            <a:pPr marL="457200" indent="-457200"/>
            <a:r>
              <a:rPr lang="en-US" sz="2000" b="1" dirty="0" smtClean="0">
                <a:solidFill>
                  <a:srgbClr val="990000"/>
                </a:solidFill>
              </a:rPr>
              <a:t>        </a:t>
            </a:r>
            <a:r>
              <a:rPr lang="en-US" sz="2000" dirty="0" smtClean="0"/>
              <a:t>(Asthma, cystic fibrosis, &amp; COPD)</a:t>
            </a:r>
            <a:endParaRPr lang="en-US" sz="2000" b="1" dirty="0" smtClean="0">
              <a:solidFill>
                <a:srgbClr val="990000"/>
              </a:solidFill>
            </a:endParaRPr>
          </a:p>
          <a:p>
            <a:r>
              <a:rPr lang="en-US" sz="2000" b="1" dirty="0" smtClean="0"/>
              <a:t>2. </a:t>
            </a:r>
            <a:r>
              <a:rPr lang="en-US" sz="2400" b="1" dirty="0" smtClean="0">
                <a:solidFill>
                  <a:srgbClr val="990000"/>
                </a:solidFill>
              </a:rPr>
              <a:t>Restrictive lung diseases: </a:t>
            </a:r>
            <a:endParaRPr lang="en-US" sz="2000" b="1" dirty="0" smtClean="0">
              <a:solidFill>
                <a:srgbClr val="990000"/>
              </a:solidFill>
            </a:endParaRPr>
          </a:p>
          <a:p>
            <a:r>
              <a:rPr lang="en-US" sz="2000" b="1" dirty="0" smtClean="0"/>
              <a:t>        </a:t>
            </a:r>
            <a:r>
              <a:rPr lang="en-US" sz="2000" b="1" u="sng" dirty="0" smtClean="0"/>
              <a:t>(Allergic Alveolitis) </a:t>
            </a:r>
          </a:p>
          <a:p>
            <a:r>
              <a:rPr lang="en-US" sz="2000" b="1" dirty="0" smtClean="0"/>
              <a:t>3. </a:t>
            </a:r>
            <a:r>
              <a:rPr lang="en-US" sz="2400" b="1" dirty="0" smtClean="0">
                <a:solidFill>
                  <a:srgbClr val="990000"/>
                </a:solidFill>
              </a:rPr>
              <a:t>Obstructive lung diseases :</a:t>
            </a:r>
          </a:p>
          <a:p>
            <a:pPr marL="234950" lvl="1"/>
            <a:r>
              <a:rPr lang="en-US" sz="2000" dirty="0" smtClean="0"/>
              <a:t>(</a:t>
            </a:r>
            <a:r>
              <a:rPr lang="en-US" sz="2000" b="1" u="sng" dirty="0" smtClean="0"/>
              <a:t>Bronchial Asthma</a:t>
            </a:r>
            <a:r>
              <a:rPr lang="en-US" sz="2000" dirty="0" smtClean="0"/>
              <a:t>, </a:t>
            </a:r>
            <a:r>
              <a:rPr lang="en-US" sz="2000" b="1" u="sng" dirty="0" smtClean="0"/>
              <a:t>Bronchiectasis</a:t>
            </a:r>
            <a:r>
              <a:rPr lang="en-US" sz="2000" dirty="0" smtClean="0"/>
              <a:t>, &amp; (</a:t>
            </a:r>
            <a:r>
              <a:rPr lang="en-US" sz="2000" b="1" dirty="0" smtClean="0"/>
              <a:t>COPD</a:t>
            </a:r>
            <a:r>
              <a:rPr lang="en-US" sz="2000" dirty="0" smtClean="0"/>
              <a:t>- </a:t>
            </a:r>
            <a:r>
              <a:rPr lang="en-US" sz="2000" b="1" u="sng" dirty="0" smtClean="0"/>
              <a:t>Ch. Bronchitis</a:t>
            </a:r>
            <a:r>
              <a:rPr lang="en-US" sz="2000" b="1" dirty="0" smtClean="0"/>
              <a:t> </a:t>
            </a:r>
            <a:r>
              <a:rPr lang="en-US" sz="2000" dirty="0" smtClean="0"/>
              <a:t>&amp; </a:t>
            </a:r>
            <a:r>
              <a:rPr lang="en-US" sz="2000" b="1" u="sng" dirty="0" smtClean="0"/>
              <a:t>Emphysema</a:t>
            </a:r>
            <a:r>
              <a:rPr lang="en-US" sz="2000" dirty="0" smtClean="0"/>
              <a:t> ))</a:t>
            </a:r>
            <a:endParaRPr lang="en-US" sz="2000" b="1" dirty="0" smtClean="0"/>
          </a:p>
          <a:p>
            <a:r>
              <a:rPr lang="en-US" sz="2000" b="1" dirty="0" smtClean="0"/>
              <a:t>4. </a:t>
            </a:r>
            <a:r>
              <a:rPr lang="en-US" sz="2400" b="1" dirty="0" smtClean="0">
                <a:solidFill>
                  <a:srgbClr val="990000"/>
                </a:solidFill>
              </a:rPr>
              <a:t>Respiratory tract infections: </a:t>
            </a:r>
            <a:endParaRPr lang="en-US" sz="2000" b="1" dirty="0" smtClean="0">
              <a:solidFill>
                <a:srgbClr val="990000"/>
              </a:solidFill>
            </a:endParaRPr>
          </a:p>
          <a:p>
            <a:pPr lvl="1">
              <a:buFontTx/>
              <a:buChar char="-"/>
            </a:pPr>
            <a:r>
              <a:rPr lang="en-US" sz="2000" b="1" dirty="0" smtClean="0"/>
              <a:t>Upper resp. tract infection </a:t>
            </a:r>
            <a:r>
              <a:rPr lang="en-US" sz="2000" dirty="0" smtClean="0"/>
              <a:t>(sinusitis, tonsillitis, otitis media, pharyngitis      </a:t>
            </a:r>
          </a:p>
          <a:p>
            <a:pPr lvl="1"/>
            <a:r>
              <a:rPr lang="en-US" sz="2000" dirty="0" smtClean="0"/>
              <a:t>&amp; laryngitis )</a:t>
            </a:r>
          </a:p>
          <a:p>
            <a:pPr lvl="1">
              <a:buFontTx/>
              <a:buChar char="-"/>
            </a:pPr>
            <a:r>
              <a:rPr lang="en-US" sz="2000" b="1" dirty="0" smtClean="0"/>
              <a:t>Lower resp. tract infection </a:t>
            </a:r>
            <a:r>
              <a:rPr lang="en-US" sz="2000" dirty="0" smtClean="0"/>
              <a:t>(</a:t>
            </a:r>
            <a:r>
              <a:rPr lang="en-US" sz="2000" b="1" u="sng" dirty="0" smtClean="0"/>
              <a:t>Pneumonia</a:t>
            </a:r>
            <a:r>
              <a:rPr lang="en-US" sz="2000" dirty="0" smtClean="0"/>
              <a:t> &amp; </a:t>
            </a:r>
            <a:r>
              <a:rPr lang="en-US" sz="2000" b="1" u="sng" dirty="0" smtClean="0"/>
              <a:t>Bronchopneumonia , T.B.</a:t>
            </a:r>
            <a:r>
              <a:rPr lang="en-US" sz="2000" dirty="0" smtClean="0"/>
              <a:t>)</a:t>
            </a:r>
          </a:p>
          <a:p>
            <a:pPr marL="0" lvl="1"/>
            <a:r>
              <a:rPr lang="en-US" sz="2000" b="1" dirty="0" smtClean="0"/>
              <a:t>5.</a:t>
            </a:r>
            <a:r>
              <a:rPr lang="en-US" sz="2400" b="1" dirty="0" smtClean="0">
                <a:solidFill>
                  <a:srgbClr val="990000"/>
                </a:solidFill>
              </a:rPr>
              <a:t>Malignant tumors</a:t>
            </a:r>
            <a:r>
              <a:rPr lang="en-US" sz="2000" b="1" dirty="0" smtClean="0"/>
              <a:t>(</a:t>
            </a:r>
            <a:r>
              <a:rPr lang="en-US" sz="2000" b="1" u="sng" dirty="0" err="1" smtClean="0"/>
              <a:t>SquamousCC</a:t>
            </a:r>
            <a:r>
              <a:rPr lang="en-US" sz="2000" dirty="0" smtClean="0"/>
              <a:t>, </a:t>
            </a:r>
            <a:r>
              <a:rPr lang="en-US" sz="2000" b="1" u="sng" dirty="0" smtClean="0"/>
              <a:t>adenocarcinoma</a:t>
            </a:r>
            <a:r>
              <a:rPr lang="en-US" sz="2000" dirty="0" smtClean="0"/>
              <a:t>, </a:t>
            </a:r>
            <a:r>
              <a:rPr lang="en-US" sz="2000" b="1" u="sng" dirty="0" smtClean="0"/>
              <a:t>Large CC </a:t>
            </a:r>
            <a:r>
              <a:rPr lang="en-US" sz="2000" dirty="0" smtClean="0"/>
              <a:t>&amp; </a:t>
            </a:r>
            <a:r>
              <a:rPr lang="en-US" sz="2000" b="1" u="sng" dirty="0" smtClean="0"/>
              <a:t>Small CC</a:t>
            </a:r>
            <a:r>
              <a:rPr lang="en-US" sz="2000" dirty="0" smtClean="0"/>
              <a:t>)</a:t>
            </a:r>
          </a:p>
          <a:p>
            <a:pPr marL="0" lvl="1"/>
            <a:r>
              <a:rPr lang="en-US" sz="2000" b="1" dirty="0" smtClean="0"/>
              <a:t>6. </a:t>
            </a:r>
            <a:r>
              <a:rPr lang="en-US" sz="2400" b="1" dirty="0" smtClean="0">
                <a:solidFill>
                  <a:srgbClr val="990000"/>
                </a:solidFill>
              </a:rPr>
              <a:t>Benign tumors </a:t>
            </a:r>
            <a:r>
              <a:rPr lang="en-US" sz="2000" dirty="0" smtClean="0"/>
              <a:t>(Pulmonary hamartoma, pulmonary sequestration)</a:t>
            </a:r>
          </a:p>
          <a:p>
            <a:r>
              <a:rPr lang="en-US" sz="2000" b="1" dirty="0" smtClean="0"/>
              <a:t>7. </a:t>
            </a:r>
            <a:r>
              <a:rPr lang="en-US" sz="2400" b="1" dirty="0" smtClean="0">
                <a:solidFill>
                  <a:srgbClr val="990000"/>
                </a:solidFill>
              </a:rPr>
              <a:t>Pleural cavity diseases </a:t>
            </a:r>
            <a:r>
              <a:rPr lang="en-US" sz="2000" dirty="0" smtClean="0"/>
              <a:t>( </a:t>
            </a:r>
            <a:r>
              <a:rPr lang="en-US" sz="2000" dirty="0" err="1" smtClean="0"/>
              <a:t>eg</a:t>
            </a:r>
            <a:r>
              <a:rPr lang="en-US" sz="2000" dirty="0" smtClean="0"/>
              <a:t>. Mesothelioma, effusion )</a:t>
            </a:r>
          </a:p>
          <a:p>
            <a:r>
              <a:rPr lang="en-US" sz="2000" b="1" dirty="0" smtClean="0"/>
              <a:t>8. </a:t>
            </a:r>
            <a:r>
              <a:rPr lang="en-US" sz="2400" b="1" dirty="0" smtClean="0">
                <a:solidFill>
                  <a:srgbClr val="990000"/>
                </a:solidFill>
              </a:rPr>
              <a:t>Pulmonary vascular diseases </a:t>
            </a:r>
            <a:r>
              <a:rPr lang="en-US" sz="2000" dirty="0" smtClean="0"/>
              <a:t>(Embolism, edema &amp; hypertension)</a:t>
            </a:r>
          </a:p>
          <a:p>
            <a:r>
              <a:rPr lang="en-US" sz="2000" b="1" dirty="0" smtClean="0"/>
              <a:t>9. </a:t>
            </a:r>
            <a:r>
              <a:rPr lang="en-US" sz="2400" b="1" dirty="0" smtClean="0">
                <a:solidFill>
                  <a:srgbClr val="990000"/>
                </a:solidFill>
              </a:rPr>
              <a:t>Neonatal diseases </a:t>
            </a:r>
            <a:r>
              <a:rPr lang="en-US" sz="2000" dirty="0" smtClean="0"/>
              <a:t>(pulmonary hyperplasia.)</a:t>
            </a:r>
          </a:p>
        </p:txBody>
      </p:sp>
      <p:sp>
        <p:nvSpPr>
          <p:cNvPr id="7" name="Rectangle 6"/>
          <p:cNvSpPr/>
          <p:nvPr/>
        </p:nvSpPr>
        <p:spPr>
          <a:xfrm>
            <a:off x="1331640" y="260648"/>
            <a:ext cx="6192688" cy="523220"/>
          </a:xfrm>
          <a:prstGeom prst="rect">
            <a:avLst/>
          </a:prstGeom>
          <a:solidFill>
            <a:srgbClr val="563C9E"/>
          </a:solidFill>
        </p:spPr>
        <p:txBody>
          <a:bodyPr wrap="square">
            <a:spAutoFit/>
          </a:bodyPr>
          <a:lstStyle/>
          <a:p>
            <a:pPr lvl="0" algn="ctr"/>
            <a:r>
              <a:rPr lang="en-US" sz="2800" b="1" i="1" dirty="0" smtClean="0">
                <a:solidFill>
                  <a:schemeClr val="bg1"/>
                </a:solidFill>
                <a:effectLst>
                  <a:outerShdw blurRad="38100" dist="38100" dir="2700000" algn="tl">
                    <a:srgbClr val="000000">
                      <a:alpha val="43137"/>
                    </a:srgbClr>
                  </a:outerShdw>
                </a:effectLst>
              </a:rPr>
              <a:t>Classification of Respiratory Diseases </a:t>
            </a:r>
          </a:p>
        </p:txBody>
      </p:sp>
      <p:sp>
        <p:nvSpPr>
          <p:cNvPr id="5" name="TextBox 4"/>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611560" y="5517232"/>
            <a:ext cx="8208912" cy="646331"/>
          </a:xfrm>
          <a:prstGeom prst="rect">
            <a:avLst/>
          </a:prstGeom>
        </p:spPr>
        <p:txBody>
          <a:bodyPr wrap="square">
            <a:spAutoFit/>
          </a:bodyPr>
          <a:lstStyle/>
          <a:p>
            <a:r>
              <a:rPr lang="en-US" b="1" i="1" dirty="0"/>
              <a:t>- </a:t>
            </a:r>
            <a:r>
              <a:rPr lang="en-US" b="1" i="1" dirty="0">
                <a:solidFill>
                  <a:srgbClr val="FF0000"/>
                </a:solidFill>
              </a:rPr>
              <a:t>Red</a:t>
            </a:r>
            <a:r>
              <a:rPr lang="en-US" b="1" i="1" dirty="0"/>
              <a:t> arrow: Dilated bronchi and bronchioles in the affected lung.</a:t>
            </a:r>
            <a:r>
              <a:rPr lang="en-US" dirty="0"/>
              <a:t> </a:t>
            </a:r>
          </a:p>
          <a:p>
            <a:r>
              <a:rPr lang="en-US" b="1" i="1" dirty="0"/>
              <a:t>- </a:t>
            </a:r>
            <a:r>
              <a:rPr lang="en-US" b="1" i="1" dirty="0">
                <a:solidFill>
                  <a:srgbClr val="000099"/>
                </a:solidFill>
              </a:rPr>
              <a:t>Blue</a:t>
            </a:r>
            <a:r>
              <a:rPr lang="en-US" b="1" i="1" dirty="0"/>
              <a:t> arrow: Fibrous adhesions between the lobes.	</a:t>
            </a:r>
            <a:endParaRPr lang="en-US" b="1" i="1" dirty="0">
              <a:solidFill>
                <a:prstClr val="black"/>
              </a:solidFill>
            </a:endParaRPr>
          </a:p>
        </p:txBody>
      </p:sp>
      <p:pic>
        <p:nvPicPr>
          <p:cNvPr id="41986" name="Picture 2" descr="http://library.med.utah.edu/WebPath/jpeg1/LUNG1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980728"/>
            <a:ext cx="6480720" cy="434561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763688" y="260648"/>
            <a:ext cx="5616624" cy="432048"/>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Bronchiectasis – Gross pathology</a:t>
            </a:r>
            <a:endParaRPr lang="en-US" sz="2800" b="1" i="1" dirty="0">
              <a:effectLst>
                <a:outerShdw blurRad="38100" dist="38100" dir="2700000" algn="tl">
                  <a:srgbClr val="000000">
                    <a:alpha val="43137"/>
                  </a:srgbClr>
                </a:outerShdw>
              </a:effectLst>
            </a:endParaRPr>
          </a:p>
        </p:txBody>
      </p:sp>
      <p:cxnSp>
        <p:nvCxnSpPr>
          <p:cNvPr id="6" name="Straight Arrow Connector 5"/>
          <p:cNvCxnSpPr/>
          <p:nvPr/>
        </p:nvCxnSpPr>
        <p:spPr>
          <a:xfrm flipH="1" flipV="1">
            <a:off x="4643440" y="4365104"/>
            <a:ext cx="576064" cy="504056"/>
          </a:xfrm>
          <a:prstGeom prst="straightConnector1">
            <a:avLst/>
          </a:prstGeom>
          <a:ln w="57150">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cxnSp>
        <p:nvCxnSpPr>
          <p:cNvPr id="10" name="Straight Arrow Connector 9"/>
          <p:cNvCxnSpPr/>
          <p:nvPr/>
        </p:nvCxnSpPr>
        <p:spPr>
          <a:xfrm>
            <a:off x="3352800" y="3505200"/>
            <a:ext cx="76200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487230"/>
      </p:ext>
    </p:extLst>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7826" name="Picture 2" descr="http://www.imagingpathways.health.wa.gov.au/includes/images/br_ect/bronchiectasis_he.jpg"/>
          <p:cNvPicPr>
            <a:picLocks noChangeAspect="1" noChangeArrowheads="1"/>
          </p:cNvPicPr>
          <p:nvPr/>
        </p:nvPicPr>
        <p:blipFill>
          <a:blip r:embed="rId2" cstate="print"/>
          <a:srcRect/>
          <a:stretch>
            <a:fillRect/>
          </a:stretch>
        </p:blipFill>
        <p:spPr bwMode="auto">
          <a:xfrm>
            <a:off x="611560" y="935707"/>
            <a:ext cx="7992888" cy="4953759"/>
          </a:xfrm>
          <a:prstGeom prst="rect">
            <a:avLst/>
          </a:prstGeom>
          <a:noFill/>
          <a:ln w="38100">
            <a:solidFill>
              <a:schemeClr val="tx1"/>
            </a:solidFill>
          </a:ln>
        </p:spPr>
      </p:pic>
      <p:sp>
        <p:nvSpPr>
          <p:cNvPr id="4" name="Rectangle 3"/>
          <p:cNvSpPr/>
          <p:nvPr/>
        </p:nvSpPr>
        <p:spPr>
          <a:xfrm>
            <a:off x="611560" y="6033482"/>
            <a:ext cx="7992888" cy="646331"/>
          </a:xfrm>
          <a:prstGeom prst="rect">
            <a:avLst/>
          </a:prstGeom>
        </p:spPr>
        <p:txBody>
          <a:bodyPr wrap="square">
            <a:spAutoFit/>
          </a:bodyPr>
          <a:lstStyle/>
          <a:p>
            <a:pPr algn="ctr"/>
            <a:r>
              <a:rPr lang="en-US" b="1" i="1" dirty="0" smtClean="0">
                <a:solidFill>
                  <a:prstClr val="black"/>
                </a:solidFill>
              </a:rPr>
              <a:t>Section of a dilated </a:t>
            </a:r>
            <a:r>
              <a:rPr lang="en-US" b="1" i="1" dirty="0" smtClean="0">
                <a:solidFill>
                  <a:prstClr val="black"/>
                </a:solidFill>
              </a:rPr>
              <a:t>bronchial wall </a:t>
            </a:r>
            <a:r>
              <a:rPr lang="en-US" b="1" i="1" dirty="0" smtClean="0">
                <a:solidFill>
                  <a:prstClr val="black"/>
                </a:solidFill>
              </a:rPr>
              <a:t>with florid acute on chronic inflammation of the bronchial wall and surrounding interstitial fibrosis. </a:t>
            </a:r>
            <a:endParaRPr lang="en-US" b="1" i="1" dirty="0">
              <a:solidFill>
                <a:prstClr val="black"/>
              </a:solidFill>
            </a:endParaRPr>
          </a:p>
        </p:txBody>
      </p:sp>
      <p:sp>
        <p:nvSpPr>
          <p:cNvPr id="5" name="Rounded Rectangle 4"/>
          <p:cNvSpPr/>
          <p:nvPr/>
        </p:nvSpPr>
        <p:spPr>
          <a:xfrm>
            <a:off x="2339752" y="260648"/>
            <a:ext cx="4896544" cy="531043"/>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Bronchiectasis – LPF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074850458"/>
      </p:ext>
    </p:extLst>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2483768" y="188640"/>
            <a:ext cx="4176464" cy="432048"/>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Bronchiectasis – HPF</a:t>
            </a:r>
            <a:endParaRPr lang="en-US" sz="2800" b="1" i="1" dirty="0">
              <a:effectLst>
                <a:outerShdw blurRad="38100" dist="38100" dir="2700000" algn="tl">
                  <a:srgbClr val="000000">
                    <a:alpha val="43137"/>
                  </a:srgbClr>
                </a:outerShdw>
              </a:effectLst>
            </a:endParaRPr>
          </a:p>
        </p:txBody>
      </p:sp>
      <p:pic>
        <p:nvPicPr>
          <p:cNvPr id="77826" name="Picture 2" descr="http://www.microscopyu.com/staticgallery/pathology/images/bronchiectasis10x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936074"/>
            <a:ext cx="5755090" cy="351157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
        <p:nvSpPr>
          <p:cNvPr id="3" name="TextBox 2"/>
          <p:cNvSpPr txBox="1"/>
          <p:nvPr/>
        </p:nvSpPr>
        <p:spPr>
          <a:xfrm>
            <a:off x="914400" y="5459367"/>
            <a:ext cx="7376864" cy="646331"/>
          </a:xfrm>
          <a:prstGeom prst="rect">
            <a:avLst/>
          </a:prstGeom>
          <a:noFill/>
        </p:spPr>
        <p:txBody>
          <a:bodyPr wrap="square" rtlCol="0">
            <a:spAutoFit/>
          </a:bodyPr>
          <a:lstStyle/>
          <a:p>
            <a:r>
              <a:rPr lang="en-US" b="1" i="1" dirty="0"/>
              <a:t>- </a:t>
            </a:r>
            <a:r>
              <a:rPr lang="en-US" b="1" i="1" dirty="0" smtClean="0"/>
              <a:t>This is Bronchiolar </a:t>
            </a:r>
            <a:r>
              <a:rPr lang="en-US" b="1" i="1" dirty="0"/>
              <a:t>wall.</a:t>
            </a:r>
            <a:endParaRPr lang="en-US" dirty="0"/>
          </a:p>
          <a:p>
            <a:r>
              <a:rPr lang="en-US" b="1" i="1" dirty="0"/>
              <a:t>- </a:t>
            </a:r>
            <a:r>
              <a:rPr lang="en-US" b="1" i="1" dirty="0" smtClean="0"/>
              <a:t>There is Chronic </a:t>
            </a:r>
            <a:r>
              <a:rPr lang="en-US" b="1" i="1" dirty="0"/>
              <a:t>inflammation.	</a:t>
            </a:r>
            <a:endParaRPr lang="en-US" dirty="0"/>
          </a:p>
        </p:txBody>
      </p:sp>
      <p:pic>
        <p:nvPicPr>
          <p:cNvPr id="9" name="Picture 4" descr="Understanding Bronchiectasis"/>
          <p:cNvPicPr>
            <a:picLocks noChangeAspect="1" noChangeArrowheads="1"/>
          </p:cNvPicPr>
          <p:nvPr/>
        </p:nvPicPr>
        <p:blipFill>
          <a:blip r:embed="rId3" cstate="print"/>
          <a:srcRect/>
          <a:stretch>
            <a:fillRect/>
          </a:stretch>
        </p:blipFill>
        <p:spPr bwMode="auto">
          <a:xfrm>
            <a:off x="838200" y="739931"/>
            <a:ext cx="2950485" cy="1196143"/>
          </a:xfrm>
          <a:prstGeom prst="rect">
            <a:avLst/>
          </a:prstGeom>
          <a:noFill/>
        </p:spPr>
      </p:pic>
      <p:sp>
        <p:nvSpPr>
          <p:cNvPr id="5" name="Rectangle 4"/>
          <p:cNvSpPr/>
          <p:nvPr/>
        </p:nvSpPr>
        <p:spPr>
          <a:xfrm>
            <a:off x="2483768" y="1524000"/>
            <a:ext cx="411832" cy="228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2895600" y="1066800"/>
            <a:ext cx="2286000" cy="5334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173133" y="1066800"/>
            <a:ext cx="0" cy="70515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115806"/>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556485" y="2710039"/>
            <a:ext cx="8515672" cy="1384995"/>
          </a:xfrm>
          <a:prstGeom prst="rect">
            <a:avLst/>
          </a:prstGeom>
        </p:spPr>
        <p:txBody>
          <a:bodyPr wrap="square">
            <a:spAutoFit/>
          </a:bodyPr>
          <a:lstStyle/>
          <a:p>
            <a:r>
              <a:rPr lang="en-US" sz="2800" b="1" i="1" dirty="0" smtClean="0"/>
              <a:t>- </a:t>
            </a:r>
            <a:r>
              <a:rPr lang="en-US" sz="2800" b="1" i="1" dirty="0"/>
              <a:t>Cystic fibrosis.</a:t>
            </a:r>
            <a:endParaRPr lang="en-US" sz="2800" dirty="0"/>
          </a:p>
          <a:p>
            <a:pPr marL="457200" indent="-457200">
              <a:buFontTx/>
              <a:buChar char="-"/>
            </a:pPr>
            <a:r>
              <a:rPr lang="en-US" sz="2800" b="1" i="1" dirty="0" err="1" smtClean="0"/>
              <a:t>Kartagener</a:t>
            </a:r>
            <a:r>
              <a:rPr lang="en-US" sz="2800" b="1" i="1" dirty="0" smtClean="0"/>
              <a:t> </a:t>
            </a:r>
            <a:r>
              <a:rPr lang="en-US" sz="2800" b="1" i="1" dirty="0"/>
              <a:t>OR </a:t>
            </a:r>
            <a:r>
              <a:rPr lang="en-US" sz="2800" b="1" i="1" dirty="0" smtClean="0"/>
              <a:t>(immotile </a:t>
            </a:r>
            <a:r>
              <a:rPr lang="en-US" sz="2800" b="1" i="1" dirty="0"/>
              <a:t>cilia </a:t>
            </a:r>
            <a:r>
              <a:rPr lang="en-US" sz="2800" b="1" i="1" dirty="0" smtClean="0"/>
              <a:t>syndrome</a:t>
            </a:r>
            <a:r>
              <a:rPr lang="en-US" sz="2800" b="1" i="1" dirty="0" smtClean="0"/>
              <a:t>).</a:t>
            </a:r>
          </a:p>
          <a:p>
            <a:pPr marL="457200" indent="-457200">
              <a:buFontTx/>
              <a:buChar char="-"/>
            </a:pPr>
            <a:endParaRPr lang="en-US" sz="2800" b="1" i="1" dirty="0">
              <a:solidFill>
                <a:prstClr val="black"/>
              </a:solidFill>
            </a:endParaRPr>
          </a:p>
        </p:txBody>
      </p:sp>
      <p:sp>
        <p:nvSpPr>
          <p:cNvPr id="2" name="Rounded Rectangle 1"/>
          <p:cNvSpPr/>
          <p:nvPr/>
        </p:nvSpPr>
        <p:spPr>
          <a:xfrm>
            <a:off x="18563" y="1219200"/>
            <a:ext cx="7992888" cy="1194048"/>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Bronchiectasis – </a:t>
            </a:r>
            <a:r>
              <a:rPr lang="en-US" sz="2800" b="1" i="1" dirty="0" smtClean="0">
                <a:effectLst>
                  <a:outerShdw blurRad="38100" dist="38100" dir="2700000" algn="tl">
                    <a:srgbClr val="000000">
                      <a:alpha val="43137"/>
                    </a:srgbClr>
                  </a:outerShdw>
                </a:effectLst>
              </a:rPr>
              <a:t>may be associated with </a:t>
            </a:r>
            <a:r>
              <a:rPr lang="en-US" sz="2800" b="1" i="1" dirty="0" smtClean="0"/>
              <a:t>Congenital </a:t>
            </a:r>
            <a:r>
              <a:rPr lang="en-US" sz="2800" b="1" i="1" dirty="0"/>
              <a:t>or hereditary </a:t>
            </a:r>
            <a:r>
              <a:rPr lang="en-US" sz="2800" b="1" i="1" dirty="0" smtClean="0"/>
              <a:t>conditions such as:</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
        <p:nvSpPr>
          <p:cNvPr id="6" name="Rectangle 5"/>
          <p:cNvSpPr/>
          <p:nvPr/>
        </p:nvSpPr>
        <p:spPr>
          <a:xfrm>
            <a:off x="533400" y="5063106"/>
            <a:ext cx="6776380" cy="954107"/>
          </a:xfrm>
          <a:prstGeom prst="rect">
            <a:avLst/>
          </a:prstGeom>
        </p:spPr>
        <p:txBody>
          <a:bodyPr wrap="square">
            <a:spAutoFit/>
          </a:bodyPr>
          <a:lstStyle/>
          <a:p>
            <a:pPr lvl="0"/>
            <a:r>
              <a:rPr lang="en-US" sz="2800" b="1" i="1" dirty="0" smtClean="0">
                <a:solidFill>
                  <a:prstClr val="black"/>
                </a:solidFill>
              </a:rPr>
              <a:t>- Amyloidosis</a:t>
            </a:r>
            <a:r>
              <a:rPr lang="en-US" sz="2800" b="1" i="1" dirty="0">
                <a:solidFill>
                  <a:prstClr val="black"/>
                </a:solidFill>
              </a:rPr>
              <a:t>.</a:t>
            </a:r>
            <a:r>
              <a:rPr lang="en-US" sz="2800" dirty="0">
                <a:solidFill>
                  <a:prstClr val="black"/>
                </a:solidFill>
              </a:rPr>
              <a:t> 	</a:t>
            </a:r>
            <a:r>
              <a:rPr lang="en-US" sz="2800" b="1" i="1" dirty="0">
                <a:solidFill>
                  <a:prstClr val="black"/>
                </a:solidFill>
              </a:rPr>
              <a:t> </a:t>
            </a:r>
            <a:r>
              <a:rPr lang="en-US" sz="2800" dirty="0">
                <a:solidFill>
                  <a:prstClr val="black"/>
                </a:solidFill>
              </a:rPr>
              <a:t>			</a:t>
            </a:r>
          </a:p>
          <a:p>
            <a:pPr lvl="0"/>
            <a:r>
              <a:rPr lang="en-US" sz="2800" b="1" i="1" dirty="0">
                <a:solidFill>
                  <a:prstClr val="black"/>
                </a:solidFill>
              </a:rPr>
              <a:t>- Metastasizing abscesses or brain abscess. </a:t>
            </a:r>
            <a:endParaRPr lang="en-US" dirty="0"/>
          </a:p>
        </p:txBody>
      </p:sp>
      <p:pic>
        <p:nvPicPr>
          <p:cNvPr id="7" name="Picture 6"/>
          <p:cNvPicPr>
            <a:picLocks noChangeAspect="1"/>
          </p:cNvPicPr>
          <p:nvPr/>
        </p:nvPicPr>
        <p:blipFill>
          <a:blip r:embed="rId3"/>
          <a:stretch>
            <a:fillRect/>
          </a:stretch>
        </p:blipFill>
        <p:spPr>
          <a:xfrm>
            <a:off x="18563" y="4175665"/>
            <a:ext cx="8010838" cy="798645"/>
          </a:xfrm>
          <a:prstGeom prst="rect">
            <a:avLst/>
          </a:prstGeom>
        </p:spPr>
      </p:pic>
    </p:spTree>
    <p:extLst>
      <p:ext uri="{BB962C8B-B14F-4D97-AF65-F5344CB8AC3E}">
        <p14:creationId xmlns:p14="http://schemas.microsoft.com/office/powerpoint/2010/main" val="1599550914"/>
      </p:ext>
    </p:extLst>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46599" y="2617666"/>
            <a:ext cx="6552728" cy="923330"/>
          </a:xfrm>
          <a:prstGeom prst="rect">
            <a:avLst/>
          </a:prstGeom>
          <a:ln>
            <a:solidFill>
              <a:schemeClr val="tx1"/>
            </a:solidFill>
          </a:ln>
        </p:spPr>
        <p:txBody>
          <a:bodyPr wrap="square">
            <a:spAutoFit/>
          </a:bodyPr>
          <a:lstStyle/>
          <a:p>
            <a:pPr algn="ctr"/>
            <a:r>
              <a:rPr lang="en-US" b="1" dirty="0" smtClean="0"/>
              <a:t>Chronic Obstructive Lung Disease</a:t>
            </a:r>
            <a:r>
              <a:rPr lang="en-US" dirty="0" smtClean="0"/>
              <a:t> (</a:t>
            </a:r>
            <a:r>
              <a:rPr lang="en-US" b="1" dirty="0" smtClean="0"/>
              <a:t>COLD</a:t>
            </a:r>
            <a:r>
              <a:rPr lang="en-US" dirty="0" smtClean="0"/>
              <a:t>),</a:t>
            </a:r>
          </a:p>
          <a:p>
            <a:pPr algn="ctr"/>
            <a:r>
              <a:rPr lang="en-US" b="1" dirty="0" smtClean="0"/>
              <a:t>Chronic Obstructive Airway Disease</a:t>
            </a:r>
            <a:r>
              <a:rPr lang="en-US" dirty="0" smtClean="0"/>
              <a:t> (</a:t>
            </a:r>
            <a:r>
              <a:rPr lang="en-US" b="1" dirty="0" smtClean="0"/>
              <a:t>COAD</a:t>
            </a:r>
            <a:r>
              <a:rPr lang="en-US" dirty="0" smtClean="0"/>
              <a:t>), </a:t>
            </a:r>
          </a:p>
          <a:p>
            <a:pPr algn="ctr"/>
            <a:r>
              <a:rPr lang="en-US" b="1" dirty="0" smtClean="0"/>
              <a:t>Chronic Obstructive Respiratory Disease</a:t>
            </a:r>
            <a:r>
              <a:rPr lang="en-US" dirty="0" smtClean="0"/>
              <a:t> (</a:t>
            </a:r>
            <a:r>
              <a:rPr lang="en-US" b="1" dirty="0" smtClean="0"/>
              <a:t>CORD)</a:t>
            </a:r>
            <a:endParaRPr lang="en-US" dirty="0" smtClean="0"/>
          </a:p>
        </p:txBody>
      </p:sp>
      <p:sp>
        <p:nvSpPr>
          <p:cNvPr id="9" name="Rounded Rectangle 8"/>
          <p:cNvSpPr/>
          <p:nvPr/>
        </p:nvSpPr>
        <p:spPr>
          <a:xfrm>
            <a:off x="1511660" y="130858"/>
            <a:ext cx="6408712" cy="201622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dirty="0" smtClean="0">
                <a:solidFill>
                  <a:srgbClr val="000099"/>
                </a:solidFill>
                <a:effectLst>
                  <a:outerShdw blurRad="38100" dist="38100" dir="2700000" algn="tl">
                    <a:srgbClr val="000000">
                      <a:alpha val="43137"/>
                    </a:srgbClr>
                  </a:outerShdw>
                </a:effectLst>
              </a:rPr>
              <a:t>Chronic Obstructive Pulmonary Diseases</a:t>
            </a:r>
            <a:r>
              <a:rPr lang="en-US" sz="3600" dirty="0" smtClean="0">
                <a:solidFill>
                  <a:srgbClr val="000099"/>
                </a:solidFill>
                <a:effectLst>
                  <a:outerShdw blurRad="38100" dist="38100" dir="2700000" algn="tl">
                    <a:srgbClr val="000000">
                      <a:alpha val="43137"/>
                    </a:srgbClr>
                  </a:outerShdw>
                </a:effectLst>
              </a:rPr>
              <a:t> </a:t>
            </a:r>
          </a:p>
          <a:p>
            <a:pPr algn="ctr"/>
            <a:r>
              <a:rPr lang="en-US" sz="3600" dirty="0" smtClean="0">
                <a:solidFill>
                  <a:srgbClr val="000099"/>
                </a:solidFill>
                <a:effectLst>
                  <a:outerShdw blurRad="38100" dist="38100" dir="2700000" algn="tl">
                    <a:srgbClr val="000000">
                      <a:alpha val="43137"/>
                    </a:srgbClr>
                  </a:outerShdw>
                </a:effectLst>
              </a:rPr>
              <a:t>(</a:t>
            </a:r>
            <a:r>
              <a:rPr lang="en-US" sz="3600" b="1" dirty="0" smtClean="0">
                <a:solidFill>
                  <a:srgbClr val="000099"/>
                </a:solidFill>
                <a:effectLst>
                  <a:outerShdw blurRad="38100" dist="38100" dir="2700000" algn="tl">
                    <a:srgbClr val="000000">
                      <a:alpha val="43137"/>
                    </a:srgbClr>
                  </a:outerShdw>
                </a:effectLst>
              </a:rPr>
              <a:t>COPD</a:t>
            </a:r>
            <a:r>
              <a:rPr lang="en-US" sz="3600" dirty="0" smtClean="0">
                <a:solidFill>
                  <a:srgbClr val="000099"/>
                </a:solidFill>
                <a:effectLst>
                  <a:outerShdw blurRad="38100" dist="38100" dir="2700000" algn="tl">
                    <a:srgbClr val="000000">
                      <a:alpha val="43137"/>
                    </a:srgbClr>
                  </a:outerShdw>
                </a:effectLst>
              </a:rPr>
              <a:t>) </a:t>
            </a:r>
            <a:endParaRPr lang="en-US" sz="3600" dirty="0">
              <a:solidFill>
                <a:srgbClr val="000099"/>
              </a:solidFill>
              <a:effectLst>
                <a:outerShdw blurRad="38100" dist="38100" dir="2700000" algn="tl">
                  <a:srgbClr val="000000">
                    <a:alpha val="43137"/>
                  </a:srgbClr>
                </a:outerShdw>
              </a:effectLst>
            </a:endParaRPr>
          </a:p>
        </p:txBody>
      </p:sp>
      <p:sp>
        <p:nvSpPr>
          <p:cNvPr id="10" name="Rectangle 9"/>
          <p:cNvSpPr/>
          <p:nvPr/>
        </p:nvSpPr>
        <p:spPr>
          <a:xfrm>
            <a:off x="2114651" y="3933056"/>
            <a:ext cx="5616624" cy="2000548"/>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3200" b="1" dirty="0" smtClean="0">
                <a:solidFill>
                  <a:srgbClr val="000099"/>
                </a:solidFill>
                <a:effectLst>
                  <a:outerShdw blurRad="38100" dist="38100" dir="2700000" algn="tl">
                    <a:srgbClr val="000000">
                      <a:alpha val="43137"/>
                    </a:srgbClr>
                  </a:outerShdw>
                </a:effectLst>
              </a:rPr>
              <a:t>3. Chronic Bronchitis </a:t>
            </a:r>
          </a:p>
          <a:p>
            <a:pPr algn="ctr"/>
            <a:r>
              <a:rPr lang="en-US" sz="3200" b="1" dirty="0" smtClean="0">
                <a:solidFill>
                  <a:srgbClr val="000099"/>
                </a:solidFill>
                <a:effectLst>
                  <a:outerShdw blurRad="38100" dist="38100" dir="2700000" algn="tl">
                    <a:srgbClr val="000000">
                      <a:alpha val="43137"/>
                    </a:srgbClr>
                  </a:outerShdw>
                </a:effectLst>
              </a:rPr>
              <a:t>4.  Emphysema</a:t>
            </a:r>
            <a:r>
              <a:rPr lang="en-US" sz="2800" b="1" dirty="0" smtClean="0"/>
              <a:t>, </a:t>
            </a:r>
          </a:p>
          <a:p>
            <a:pPr algn="ctr"/>
            <a:r>
              <a:rPr lang="en-US" sz="2000" b="1" dirty="0" smtClean="0"/>
              <a:t>a pair of commonly co-existing diseases of the lungs in which the airways narrow over time.</a:t>
            </a:r>
            <a:endParaRPr lang="en-US" sz="2000" b="1" dirty="0"/>
          </a:p>
        </p:txBody>
      </p:sp>
      <p:sp>
        <p:nvSpPr>
          <p:cNvPr id="11" name="Rectangle 10"/>
          <p:cNvSpPr/>
          <p:nvPr/>
        </p:nvSpPr>
        <p:spPr>
          <a:xfrm>
            <a:off x="3856806" y="2208057"/>
            <a:ext cx="2132315" cy="400110"/>
          </a:xfrm>
          <a:prstGeom prst="rect">
            <a:avLst/>
          </a:prstGeom>
        </p:spPr>
        <p:txBody>
          <a:bodyPr wrap="none">
            <a:spAutoFit/>
          </a:bodyPr>
          <a:lstStyle/>
          <a:p>
            <a:pPr algn="ctr"/>
            <a:r>
              <a:rPr lang="en-US" sz="2000" b="1" dirty="0" smtClean="0">
                <a:solidFill>
                  <a:prstClr val="black"/>
                </a:solidFill>
              </a:rPr>
              <a:t>also known as </a:t>
            </a:r>
            <a:endParaRPr lang="en-US" sz="2000" b="1" dirty="0"/>
          </a:p>
        </p:txBody>
      </p:sp>
      <p:sp>
        <p:nvSpPr>
          <p:cNvPr id="13" name="Rectangle 12"/>
          <p:cNvSpPr/>
          <p:nvPr/>
        </p:nvSpPr>
        <p:spPr>
          <a:xfrm>
            <a:off x="4234999" y="3501008"/>
            <a:ext cx="1273105" cy="400110"/>
          </a:xfrm>
          <a:prstGeom prst="rect">
            <a:avLst/>
          </a:prstGeom>
        </p:spPr>
        <p:txBody>
          <a:bodyPr wrap="none">
            <a:spAutoFit/>
          </a:bodyPr>
          <a:lstStyle/>
          <a:p>
            <a:pPr lvl="0" algn="ctr"/>
            <a:r>
              <a:rPr lang="en-US" sz="2000" b="1" dirty="0" smtClean="0">
                <a:solidFill>
                  <a:prstClr val="black"/>
                </a:solidFill>
              </a:rPr>
              <a:t>Include:</a:t>
            </a: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2" name="TextBox 11"/>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692390378"/>
      </p:ext>
    </p:extLst>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475656" y="2780928"/>
            <a:ext cx="6264696" cy="100811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b="1" i="1" cap="small" dirty="0" smtClean="0">
                <a:solidFill>
                  <a:srgbClr val="FFFF00"/>
                </a:solidFill>
                <a:effectLst>
                  <a:outerShdw blurRad="38100" dist="38100" dir="2700000" algn="tl">
                    <a:srgbClr val="000000">
                      <a:alpha val="43137"/>
                    </a:srgbClr>
                  </a:outerShdw>
                </a:effectLst>
              </a:rPr>
              <a:t>3. Chronic Bronchitis</a:t>
            </a:r>
            <a:endParaRPr lang="en-US" sz="4400" i="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692390378"/>
      </p:ext>
    </p:extLst>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2123728" y="332656"/>
            <a:ext cx="5184576" cy="504056"/>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a:t>
            </a:r>
            <a:r>
              <a:rPr lang="en-US" sz="2800" b="1" i="1" dirty="0" err="1" smtClean="0">
                <a:effectLst>
                  <a:outerShdw blurRad="38100" dist="38100" dir="2700000" algn="tl">
                    <a:srgbClr val="000000">
                      <a:alpha val="43137"/>
                    </a:srgbClr>
                  </a:outerShdw>
                </a:effectLst>
              </a:rPr>
              <a:t>vs</a:t>
            </a:r>
            <a:r>
              <a:rPr lang="en-US" sz="2800" b="1" i="1" dirty="0" smtClean="0">
                <a:effectLst>
                  <a:outerShdw blurRad="38100" dist="38100" dir="2700000" algn="tl">
                    <a:srgbClr val="000000">
                      <a:alpha val="43137"/>
                    </a:srgbClr>
                  </a:outerShdw>
                </a:effectLst>
              </a:rPr>
              <a:t> Chronic bronchitis</a:t>
            </a:r>
            <a:endParaRPr lang="en-US" sz="2800" b="1" i="1" dirty="0">
              <a:effectLst>
                <a:outerShdw blurRad="38100" dist="38100" dir="2700000" algn="tl">
                  <a:srgbClr val="000000">
                    <a:alpha val="43137"/>
                  </a:srgbClr>
                </a:outerShdw>
              </a:effectLst>
            </a:endParaRPr>
          </a:p>
        </p:txBody>
      </p:sp>
      <p:pic>
        <p:nvPicPr>
          <p:cNvPr id="6" name="Picture 2" descr="http://t2.gstatic.com/images?q=tbn:ANd9GcSjB6K8c8axtvEJ3TwFZYHjODOhpL9aA8H3zcFln9G77B3H2jeH-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702" r="702"/>
          <a:stretch>
            <a:fillRect/>
          </a:stretch>
        </p:blipFill>
        <p:spPr bwMode="auto">
          <a:xfrm>
            <a:off x="1331640" y="998731"/>
            <a:ext cx="6696744" cy="472246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155568855"/>
      </p:ext>
    </p:extLst>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23528" y="5373216"/>
            <a:ext cx="8496944" cy="1296144"/>
          </a:xfrm>
        </p:spPr>
        <p:txBody>
          <a:bodyPr>
            <a:noAutofit/>
          </a:bodyPr>
          <a:lstStyle/>
          <a:p>
            <a:pPr algn="ctr">
              <a:lnSpc>
                <a:spcPts val="2000"/>
              </a:lnSpc>
            </a:pPr>
            <a:r>
              <a:rPr lang="en-US" sz="1800" b="1" i="1" dirty="0"/>
              <a:t>Inflammatory infiltrate in bronchial walls is composed of lymphocytes and plasma cells</a:t>
            </a:r>
            <a:r>
              <a:rPr lang="en-US" sz="1800" b="1" i="1" dirty="0" smtClean="0"/>
              <a:t>. In the </a:t>
            </a:r>
            <a:r>
              <a:rPr lang="en-US" sz="1800" b="1" i="1" dirty="0"/>
              <a:t>lumen </a:t>
            </a:r>
            <a:r>
              <a:rPr lang="en-US" sz="1800" b="1" i="1" dirty="0" smtClean="0"/>
              <a:t>desquamated </a:t>
            </a:r>
            <a:r>
              <a:rPr lang="en-US" sz="1800" b="1" i="1" dirty="0"/>
              <a:t>epithelial cells (catarrhal inflammation) </a:t>
            </a:r>
            <a:r>
              <a:rPr lang="en-US" sz="1800" b="1" i="1" dirty="0" smtClean="0"/>
              <a:t>.In </a:t>
            </a:r>
            <a:r>
              <a:rPr lang="en-US" sz="1800" b="1" i="1" dirty="0"/>
              <a:t>mucosa often occurs mataplasia of cylindric cilliated epithelium into multilayered squamous epithelium</a:t>
            </a:r>
            <a:r>
              <a:rPr lang="en-US" sz="1800" b="1" i="1" dirty="0" smtClean="0"/>
              <a:t>. Goblet </a:t>
            </a:r>
            <a:r>
              <a:rPr lang="en-US" sz="1800" b="1" i="1" dirty="0"/>
              <a:t>cells are hyperplastic, hyperplastic are also the  </a:t>
            </a:r>
            <a:r>
              <a:rPr lang="en-US" sz="1800" b="1" i="1" dirty="0" err="1" smtClean="0"/>
              <a:t>sero</a:t>
            </a:r>
            <a:r>
              <a:rPr lang="en-US" sz="1800" b="1" i="1" dirty="0" smtClean="0"/>
              <a:t>-mucous </a:t>
            </a:r>
            <a:r>
              <a:rPr lang="en-US" sz="1800" b="1" i="1" dirty="0"/>
              <a:t>glands in the submucosal layer</a:t>
            </a:r>
            <a:r>
              <a:rPr lang="en-US" sz="1800" b="1" i="1" dirty="0" smtClean="0"/>
              <a:t>. Muscularis </a:t>
            </a:r>
            <a:r>
              <a:rPr lang="en-US" sz="1800" b="1" i="1" dirty="0"/>
              <a:t>mucosae  is </a:t>
            </a:r>
            <a:r>
              <a:rPr lang="en-US" sz="1800" b="1" i="1" dirty="0" smtClean="0"/>
              <a:t>hypertrophic</a:t>
            </a:r>
            <a:endParaRPr lang="en-US" sz="1800" b="1" i="1" dirty="0"/>
          </a:p>
        </p:txBody>
      </p:sp>
      <p:pic>
        <p:nvPicPr>
          <p:cNvPr id="102402" name="Picture 2" descr="http://myhealth-guide.org/wp-content/uploads/2011/06/45.jp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15337" r="15337"/>
          <a:stretch>
            <a:fillRect/>
          </a:stretch>
        </p:blipFill>
        <p:spPr bwMode="auto">
          <a:xfrm>
            <a:off x="1187624" y="764703"/>
            <a:ext cx="6827226" cy="453650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979712" y="188640"/>
            <a:ext cx="5112568" cy="432048"/>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Chronic Bronchitis - LPF</a:t>
            </a:r>
            <a:endParaRPr lang="en-US" sz="2800" b="1" i="1" dirty="0">
              <a:solidFill>
                <a:prstClr val="white"/>
              </a:solidFill>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200810908"/>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8306" name="Picture 2" descr="http://img.medscape.com/pi/emed/ckb/pulmonology/295571-297664-29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950169"/>
            <a:ext cx="7776864" cy="449505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469324" y="5663570"/>
            <a:ext cx="8184232" cy="861774"/>
          </a:xfrm>
          <a:prstGeom prst="rect">
            <a:avLst/>
          </a:prstGeom>
        </p:spPr>
        <p:txBody>
          <a:bodyPr wrap="square">
            <a:spAutoFit/>
          </a:bodyPr>
          <a:lstStyle/>
          <a:p>
            <a:pPr algn="ctr">
              <a:lnSpc>
                <a:spcPts val="2000"/>
              </a:lnSpc>
            </a:pPr>
            <a:r>
              <a:rPr lang="en-US" b="1" i="1" u="sng" dirty="0">
                <a:solidFill>
                  <a:prstClr val="black"/>
                </a:solidFill>
              </a:rPr>
              <a:t>Early</a:t>
            </a:r>
            <a:r>
              <a:rPr lang="en-US" b="1" i="1" dirty="0">
                <a:solidFill>
                  <a:prstClr val="black"/>
                </a:solidFill>
              </a:rPr>
              <a:t> - hypersecretion of mucus in large airways with hypertrophy of submucosal glands in tracheobronchial </a:t>
            </a:r>
            <a:r>
              <a:rPr lang="en-US" b="1" i="1" dirty="0" smtClean="0">
                <a:solidFill>
                  <a:prstClr val="black"/>
                </a:solidFill>
              </a:rPr>
              <a:t>tree . </a:t>
            </a:r>
            <a:r>
              <a:rPr lang="en-US" b="1" i="1" u="sng" dirty="0" smtClean="0">
                <a:solidFill>
                  <a:prstClr val="black"/>
                </a:solidFill>
              </a:rPr>
              <a:t>Later</a:t>
            </a:r>
            <a:r>
              <a:rPr lang="en-US" b="1" i="1" dirty="0" smtClean="0">
                <a:solidFill>
                  <a:prstClr val="black"/>
                </a:solidFill>
              </a:rPr>
              <a:t> </a:t>
            </a:r>
            <a:r>
              <a:rPr lang="en-US" b="1" i="1" dirty="0">
                <a:solidFill>
                  <a:prstClr val="black"/>
                </a:solidFill>
              </a:rPr>
              <a:t>- increase in goblet cells in small airways contributes to excessive mucus production and airway </a:t>
            </a:r>
            <a:r>
              <a:rPr lang="en-US" b="1" i="1" dirty="0" smtClean="0">
                <a:solidFill>
                  <a:prstClr val="black"/>
                </a:solidFill>
              </a:rPr>
              <a:t>obstruction . </a:t>
            </a:r>
            <a:endParaRPr lang="en-US" b="1" i="1" dirty="0">
              <a:solidFill>
                <a:prstClr val="black"/>
              </a:solidFill>
            </a:endParaRPr>
          </a:p>
        </p:txBody>
      </p:sp>
      <p:sp>
        <p:nvSpPr>
          <p:cNvPr id="6" name="Rounded Rectangle 5"/>
          <p:cNvSpPr/>
          <p:nvPr/>
        </p:nvSpPr>
        <p:spPr>
          <a:xfrm>
            <a:off x="2699792" y="234238"/>
            <a:ext cx="4176465" cy="504056"/>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Chronic Bronchitis - LPF</a:t>
            </a:r>
            <a:endParaRPr lang="en-US" sz="2800" b="1" i="1" dirty="0">
              <a:solidFill>
                <a:prstClr val="white"/>
              </a:solidFill>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315854809"/>
      </p:ext>
    </p:extLst>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1378" name="Picture 2" descr="http://library.med.utah.edu/WebPath/jpeg1/LUNG0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836712"/>
            <a:ext cx="7776864" cy="470432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323528" y="5623113"/>
            <a:ext cx="8496944" cy="1118255"/>
          </a:xfrm>
          <a:prstGeom prst="rect">
            <a:avLst/>
          </a:prstGeom>
        </p:spPr>
        <p:txBody>
          <a:bodyPr wrap="square">
            <a:spAutoFit/>
          </a:bodyPr>
          <a:lstStyle/>
          <a:p>
            <a:pPr algn="ctr">
              <a:lnSpc>
                <a:spcPts val="2000"/>
              </a:lnSpc>
            </a:pPr>
            <a:r>
              <a:rPr lang="en-US" b="1" i="1" dirty="0" smtClean="0">
                <a:solidFill>
                  <a:prstClr val="black"/>
                </a:solidFill>
              </a:rPr>
              <a:t>● Chronic </a:t>
            </a:r>
            <a:r>
              <a:rPr lang="en-US" b="1" i="1" dirty="0">
                <a:solidFill>
                  <a:prstClr val="black"/>
                </a:solidFill>
              </a:rPr>
              <a:t>inflammatory infiltrates range from absent to prominent</a:t>
            </a:r>
          </a:p>
          <a:p>
            <a:pPr algn="ctr">
              <a:lnSpc>
                <a:spcPts val="2000"/>
              </a:lnSpc>
            </a:pPr>
            <a:r>
              <a:rPr lang="en-US" b="1" i="1" dirty="0" smtClean="0">
                <a:solidFill>
                  <a:prstClr val="black"/>
                </a:solidFill>
              </a:rPr>
              <a:t>Increased </a:t>
            </a:r>
            <a:r>
              <a:rPr lang="en-US" b="1" i="1" dirty="0">
                <a:solidFill>
                  <a:prstClr val="black"/>
                </a:solidFill>
              </a:rPr>
              <a:t>percentage of bronchial wall is occupied by submucosal mucous glands, as measured by Reid index; this directly correlates with sputum production, variable dysplasia, squamous metaplasia, bronchiolitis </a:t>
            </a:r>
            <a:r>
              <a:rPr lang="en-US" b="1" i="1" dirty="0" err="1" smtClean="0">
                <a:solidFill>
                  <a:prstClr val="black"/>
                </a:solidFill>
              </a:rPr>
              <a:t>obliterans</a:t>
            </a:r>
            <a:endParaRPr lang="en-US" b="1" i="1" dirty="0">
              <a:solidFill>
                <a:prstClr val="black"/>
              </a:solidFill>
            </a:endParaRPr>
          </a:p>
        </p:txBody>
      </p:sp>
      <p:sp>
        <p:nvSpPr>
          <p:cNvPr id="7" name="Rounded Rectangle 6"/>
          <p:cNvSpPr/>
          <p:nvPr/>
        </p:nvSpPr>
        <p:spPr>
          <a:xfrm>
            <a:off x="1547664" y="188640"/>
            <a:ext cx="5832648" cy="504056"/>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Chronic Bronchitis - HPF</a:t>
            </a:r>
            <a:endParaRPr lang="en-US" sz="2800" b="1" i="1" dirty="0">
              <a:solidFill>
                <a:prstClr val="white"/>
              </a:solidFill>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995581671"/>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619672" y="1772816"/>
            <a:ext cx="6264696" cy="1584176"/>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i="1" cap="small" dirty="0" smtClean="0">
                <a:solidFill>
                  <a:srgbClr val="000099"/>
                </a:solidFill>
                <a:effectLst>
                  <a:outerShdw blurRad="38100" dist="38100" dir="2700000" algn="tl">
                    <a:srgbClr val="000000">
                      <a:alpha val="43137"/>
                    </a:srgbClr>
                  </a:outerShdw>
                </a:effectLst>
                <a:latin typeface="+mj-lt"/>
                <a:ea typeface="+mj-ea"/>
                <a:cs typeface="+mj-cs"/>
              </a:rPr>
              <a:t>RESTRICTIVE </a:t>
            </a:r>
            <a:r>
              <a:rPr lang="en-US" sz="4000" b="1" i="1" cap="small" dirty="0">
                <a:solidFill>
                  <a:srgbClr val="000099"/>
                </a:solidFill>
                <a:effectLst>
                  <a:outerShdw blurRad="38100" dist="38100" dir="2700000" algn="tl">
                    <a:srgbClr val="000000">
                      <a:alpha val="43137"/>
                    </a:srgbClr>
                  </a:outerShdw>
                </a:effectLst>
                <a:latin typeface="+mj-lt"/>
                <a:ea typeface="+mj-ea"/>
                <a:cs typeface="+mj-cs"/>
              </a:rPr>
              <a:t>LUNG </a:t>
            </a:r>
            <a:r>
              <a:rPr lang="en-US" sz="4000" b="1" i="1" cap="small" dirty="0" smtClean="0">
                <a:solidFill>
                  <a:srgbClr val="000099"/>
                </a:solidFill>
                <a:effectLst>
                  <a:outerShdw blurRad="38100" dist="38100" dir="2700000" algn="tl">
                    <a:srgbClr val="000000">
                      <a:alpha val="43137"/>
                    </a:srgbClr>
                  </a:outerShdw>
                </a:effectLst>
                <a:latin typeface="+mj-lt"/>
                <a:ea typeface="+mj-ea"/>
                <a:cs typeface="+mj-cs"/>
              </a:rPr>
              <a:t>DISEASES</a:t>
            </a:r>
            <a:endParaRPr lang="en-US" sz="4000" b="1" i="1" cap="small" dirty="0">
              <a:solidFill>
                <a:srgbClr val="000099"/>
              </a:solidFill>
              <a:effectLst>
                <a:outerShdw blurRad="38100" dist="38100" dir="2700000" algn="tl">
                  <a:srgbClr val="000000">
                    <a:alpha val="43137"/>
                  </a:srgbClr>
                </a:outerShdw>
              </a:effectLst>
              <a:latin typeface="+mj-lt"/>
              <a:ea typeface="+mj-ea"/>
              <a:cs typeface="+mj-cs"/>
            </a:endParaRPr>
          </a:p>
        </p:txBody>
      </p:sp>
      <p:sp>
        <p:nvSpPr>
          <p:cNvPr id="7" name="Rounded Rectangle 6"/>
          <p:cNvSpPr/>
          <p:nvPr/>
        </p:nvSpPr>
        <p:spPr>
          <a:xfrm>
            <a:off x="2195736" y="4077072"/>
            <a:ext cx="5112568" cy="72008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i="1" dirty="0">
                <a:solidFill>
                  <a:schemeClr val="bg1"/>
                </a:solidFill>
                <a:effectLst>
                  <a:outerShdw blurRad="38100" dist="38100" dir="2700000" algn="tl">
                    <a:srgbClr val="000000">
                      <a:alpha val="43137"/>
                    </a:srgbClr>
                  </a:outerShdw>
                </a:effectLst>
              </a:rPr>
              <a:t>ALLERGIC ALVEOLITIS</a:t>
            </a: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595858540"/>
      </p:ext>
    </p:extLst>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5776" y="3429000"/>
            <a:ext cx="4752528" cy="864096"/>
          </a:xfrm>
        </p:spPr>
        <p:txBody>
          <a:bodyPr>
            <a:noAutofit/>
          </a:bodyPr>
          <a:lstStyle/>
          <a:p>
            <a:pPr algn="ctr"/>
            <a:r>
              <a:rPr lang="ar-SA" sz="4000" dirty="0" smtClean="0">
                <a:solidFill>
                  <a:srgbClr val="C00000"/>
                </a:solidFill>
              </a:rPr>
              <a:t> </a:t>
            </a:r>
            <a:endParaRPr lang="en-US" sz="4000" dirty="0">
              <a:solidFill>
                <a:srgbClr val="C00000"/>
              </a:solidFill>
            </a:endParaRPr>
          </a:p>
        </p:txBody>
      </p:sp>
      <p:sp>
        <p:nvSpPr>
          <p:cNvPr id="6" name="Rounded Rectangle 5"/>
          <p:cNvSpPr/>
          <p:nvPr/>
        </p:nvSpPr>
        <p:spPr>
          <a:xfrm>
            <a:off x="2267744" y="2708920"/>
            <a:ext cx="4896544" cy="100811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b="1" i="1" dirty="0" smtClean="0">
                <a:solidFill>
                  <a:srgbClr val="FFFF00"/>
                </a:solidFill>
                <a:effectLst>
                  <a:outerShdw blurRad="38100" dist="38100" dir="2700000" algn="tl">
                    <a:srgbClr val="000000">
                      <a:alpha val="43137"/>
                    </a:srgbClr>
                  </a:outerShdw>
                </a:effectLst>
              </a:rPr>
              <a:t>4. EMPHYSEMA</a:t>
            </a:r>
            <a:endParaRPr lang="en-US" sz="4400" i="1"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4037659677"/>
      </p:ext>
    </p:extLst>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2819400" y="838200"/>
            <a:ext cx="3657600" cy="5029200"/>
          </a:xfrm>
          <a:prstGeom prst="rect">
            <a:avLst/>
          </a:prstGeom>
          <a:noFill/>
          <a:ln w="9525">
            <a:noFill/>
            <a:miter lim="800000"/>
            <a:headEnd/>
            <a:tailEnd/>
          </a:ln>
          <a:effectLst/>
        </p:spPr>
      </p:pic>
      <p:sp>
        <p:nvSpPr>
          <p:cNvPr id="5" name="Rounded Rectangle 4"/>
          <p:cNvSpPr/>
          <p:nvPr/>
        </p:nvSpPr>
        <p:spPr>
          <a:xfrm>
            <a:off x="1835696" y="188640"/>
            <a:ext cx="5472607"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Emphysema – Clinical Features</a:t>
            </a:r>
            <a:endParaRPr lang="en-US" sz="2800" b="1" i="1" dirty="0">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
        <p:nvSpPr>
          <p:cNvPr id="8" name="Rectangle 7"/>
          <p:cNvSpPr/>
          <p:nvPr/>
        </p:nvSpPr>
        <p:spPr>
          <a:xfrm>
            <a:off x="609600" y="5858470"/>
            <a:ext cx="7848600" cy="923330"/>
          </a:xfrm>
          <a:prstGeom prst="rect">
            <a:avLst/>
          </a:prstGeom>
        </p:spPr>
        <p:txBody>
          <a:bodyPr wrap="square">
            <a:spAutoFit/>
          </a:bodyPr>
          <a:lstStyle/>
          <a:p>
            <a:pPr algn="ctr"/>
            <a:r>
              <a:rPr lang="en-US" b="1" i="1" dirty="0" smtClean="0"/>
              <a:t> Emphysema patient (so-called -pink puffers) exhibit dyspnea without significant hypoxemia and tend to be thin, to have hyperinflated lung fields at total lung capacity, and to be free of signs of right heart failure</a:t>
            </a:r>
            <a:endParaRPr lang="en-US" b="1" i="1" dirty="0"/>
          </a:p>
        </p:txBody>
      </p:sp>
    </p:spTree>
  </p:cSld>
  <p:clrMapOvr>
    <a:masterClrMapping/>
  </p:clrMapOvr>
  <p:transition advClick="0"/>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AutoShape 2" descr="lung images"/>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5236" name="Picture 4" descr="lung imag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5192" y="908720"/>
            <a:ext cx="7299216" cy="396044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403648" y="260648"/>
            <a:ext cx="2808312"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Lung</a:t>
            </a:r>
            <a:endParaRPr lang="en-US" sz="2800" b="1" i="1" dirty="0">
              <a:effectLst>
                <a:outerShdw blurRad="38100" dist="38100" dir="2700000" algn="tl">
                  <a:srgbClr val="000000">
                    <a:alpha val="43137"/>
                  </a:srgbClr>
                </a:outerShdw>
              </a:effectLst>
            </a:endParaRPr>
          </a:p>
        </p:txBody>
      </p:sp>
      <p:sp>
        <p:nvSpPr>
          <p:cNvPr id="7" name="Rounded Rectangle 6"/>
          <p:cNvSpPr/>
          <p:nvPr/>
        </p:nvSpPr>
        <p:spPr>
          <a:xfrm>
            <a:off x="5220072" y="260648"/>
            <a:ext cx="2520280"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Emphysema</a:t>
            </a:r>
            <a:endParaRPr lang="en-US" sz="2800" b="1" i="1" dirty="0">
              <a:effectLst>
                <a:outerShdw blurRad="38100" dist="38100" dir="2700000" algn="tl">
                  <a:srgbClr val="000000">
                    <a:alpha val="43137"/>
                  </a:srgbClr>
                </a:outerShdw>
              </a:effectLst>
            </a:endParaRPr>
          </a:p>
        </p:txBody>
      </p:sp>
      <p:pic>
        <p:nvPicPr>
          <p:cNvPr id="95238" name="Picture 6" descr="http://body-disease.com/wp-content/uploads/2012/04/Lung-tissue-with-normal-alve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4509120"/>
            <a:ext cx="7560840" cy="2063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982321492"/>
      </p:ext>
    </p:extLst>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23528" y="5653697"/>
            <a:ext cx="8568952" cy="923330"/>
          </a:xfrm>
          <a:prstGeom prst="rect">
            <a:avLst/>
          </a:prstGeom>
        </p:spPr>
        <p:txBody>
          <a:bodyPr wrap="square">
            <a:spAutoFit/>
          </a:bodyPr>
          <a:lstStyle/>
          <a:p>
            <a:pPr algn="ctr"/>
            <a:r>
              <a:rPr lang="en-US" b="1" i="1" dirty="0">
                <a:solidFill>
                  <a:prstClr val="black"/>
                </a:solidFill>
              </a:rPr>
              <a:t>The chest cavity is opened at autopsy to reveal numerous large bullae apparent on the surface of the lungs in a patient dying with emphysema</a:t>
            </a:r>
            <a:r>
              <a:rPr lang="en-US" b="1" i="1" dirty="0" smtClean="0">
                <a:solidFill>
                  <a:prstClr val="black"/>
                </a:solidFill>
              </a:rPr>
              <a:t>. Bullae </a:t>
            </a:r>
            <a:r>
              <a:rPr lang="en-US" b="1" i="1" dirty="0">
                <a:solidFill>
                  <a:prstClr val="black"/>
                </a:solidFill>
              </a:rPr>
              <a:t>are large dilated airspaces that bulge out from beneath the pleura</a:t>
            </a:r>
            <a:r>
              <a:rPr lang="en-US" b="1" i="1" dirty="0" smtClean="0">
                <a:solidFill>
                  <a:prstClr val="black"/>
                </a:solidFill>
              </a:rPr>
              <a:t>. </a:t>
            </a:r>
            <a:endParaRPr lang="en-US" b="1" i="1" dirty="0">
              <a:solidFill>
                <a:prstClr val="black"/>
              </a:solidFill>
            </a:endParaRPr>
          </a:p>
        </p:txBody>
      </p:sp>
      <p:pic>
        <p:nvPicPr>
          <p:cNvPr id="43010" name="Picture 2" descr="http://library.med.utah.edu/WebPath/jpeg1/LUNG0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908720"/>
            <a:ext cx="5472608" cy="467296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835696" y="188640"/>
            <a:ext cx="5472607"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Emphysema – Gross Anatomy</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072443945"/>
      </p:ext>
    </p:extLst>
  </p:cSld>
  <p:clrMapOvr>
    <a:masterClrMapping/>
  </p:clrMapOvr>
  <p:transition advClick="0"/>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67544" y="5733256"/>
            <a:ext cx="8352928" cy="923330"/>
          </a:xfrm>
          <a:prstGeom prst="rect">
            <a:avLst/>
          </a:prstGeom>
        </p:spPr>
        <p:txBody>
          <a:bodyPr wrap="square">
            <a:spAutoFit/>
          </a:bodyPr>
          <a:lstStyle/>
          <a:p>
            <a:pPr algn="ctr"/>
            <a:r>
              <a:rPr lang="en-US" b="1" i="1" dirty="0" smtClean="0">
                <a:solidFill>
                  <a:prstClr val="black"/>
                </a:solidFill>
              </a:rPr>
              <a:t>Dilated </a:t>
            </a:r>
            <a:r>
              <a:rPr lang="en-US" b="1" i="1" dirty="0">
                <a:solidFill>
                  <a:prstClr val="black"/>
                </a:solidFill>
              </a:rPr>
              <a:t>airspaces </a:t>
            </a:r>
            <a:r>
              <a:rPr lang="en-US" b="1" i="1" dirty="0" smtClean="0">
                <a:solidFill>
                  <a:prstClr val="black"/>
                </a:solidFill>
              </a:rPr>
              <a:t>in emphysematous lung. </a:t>
            </a:r>
            <a:r>
              <a:rPr lang="en-US" b="1" i="1" dirty="0">
                <a:solidFill>
                  <a:prstClr val="black"/>
                </a:solidFill>
              </a:rPr>
              <a:t>Although there tends to be some scarring with time because of superimposed infections, the emphysematous process is one of loss of lung parenchyma, not fibrosis</a:t>
            </a:r>
          </a:p>
        </p:txBody>
      </p:sp>
      <p:pic>
        <p:nvPicPr>
          <p:cNvPr id="44034" name="Picture 2" descr="http://library.med.utah.edu/WebPath/jpeg1/LUNG05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980729"/>
            <a:ext cx="4248471" cy="468052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979712" y="252051"/>
            <a:ext cx="5184576"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Emphysema – Gross pathology</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50522475"/>
      </p:ext>
    </p:extLst>
  </p:cSld>
  <p:clrMapOvr>
    <a:masterClrMapping/>
  </p:clrMapOvr>
  <p:transition advClick="0"/>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9026" name="Picture 2" descr="Flickr">
            <a:hlinkClick r:id="rId3"/>
          </p:cNvPr>
          <p:cNvPicPr>
            <a:picLocks noChangeAspect="1" noChangeArrowheads="1"/>
          </p:cNvPicPr>
          <p:nvPr/>
        </p:nvPicPr>
        <p:blipFill>
          <a:blip r:embed="rId4" cstate="print"/>
          <a:srcRect/>
          <a:stretch>
            <a:fillRect/>
          </a:stretch>
        </p:blipFill>
        <p:spPr bwMode="auto">
          <a:xfrm>
            <a:off x="2195736" y="828114"/>
            <a:ext cx="4824536" cy="5481205"/>
          </a:xfrm>
          <a:prstGeom prst="rect">
            <a:avLst/>
          </a:prstGeom>
          <a:noFill/>
        </p:spPr>
      </p:pic>
      <p:sp>
        <p:nvSpPr>
          <p:cNvPr id="3" name="Rounded Rectangle 2"/>
          <p:cNvSpPr/>
          <p:nvPr/>
        </p:nvSpPr>
        <p:spPr>
          <a:xfrm>
            <a:off x="1403648" y="116633"/>
            <a:ext cx="6408712"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Bullous Emphysema – Gross pathology</a:t>
            </a:r>
            <a:endParaRPr lang="en-US" sz="2800" b="1" i="1" dirty="0">
              <a:effectLst>
                <a:outerShdw blurRad="38100" dist="38100" dir="2700000" algn="tl">
                  <a:srgbClr val="000000">
                    <a:alpha val="43137"/>
                  </a:srgbClr>
                </a:outerShdw>
              </a:effectLst>
            </a:endParaRPr>
          </a:p>
        </p:txBody>
      </p:sp>
      <p:sp>
        <p:nvSpPr>
          <p:cNvPr id="2" name="Rectangle 1"/>
          <p:cNvSpPr/>
          <p:nvPr/>
        </p:nvSpPr>
        <p:spPr>
          <a:xfrm>
            <a:off x="539552" y="6309320"/>
            <a:ext cx="7992888" cy="369332"/>
          </a:xfrm>
          <a:prstGeom prst="rect">
            <a:avLst/>
          </a:prstGeom>
        </p:spPr>
        <p:txBody>
          <a:bodyPr wrap="square">
            <a:spAutoFit/>
          </a:bodyPr>
          <a:lstStyle/>
          <a:p>
            <a:pPr algn="ctr"/>
            <a:r>
              <a:rPr lang="en-US" b="1" i="1" dirty="0"/>
              <a:t>A bulla is defined as an emphysematous space larger than 1 cm. </a:t>
            </a: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847838805"/>
      </p:ext>
    </p:extLst>
  </p:cSld>
  <p:clrMapOvr>
    <a:masterClrMapping/>
  </p:clrMapOvr>
  <p:transition advClick="0"/>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285720" y="5961474"/>
            <a:ext cx="8534752" cy="646331"/>
          </a:xfrm>
          <a:prstGeom prst="rect">
            <a:avLst/>
          </a:prstGeom>
        </p:spPr>
        <p:txBody>
          <a:bodyPr wrap="square">
            <a:spAutoFit/>
          </a:bodyPr>
          <a:lstStyle/>
          <a:p>
            <a:pPr algn="ctr"/>
            <a:r>
              <a:rPr lang="en-US" b="1" i="1" dirty="0">
                <a:solidFill>
                  <a:prstClr val="black"/>
                </a:solidFill>
              </a:rPr>
              <a:t>Centrilobular </a:t>
            </a:r>
            <a:r>
              <a:rPr lang="en-US" b="1" i="1" dirty="0" smtClean="0">
                <a:solidFill>
                  <a:prstClr val="black"/>
                </a:solidFill>
              </a:rPr>
              <a:t>emphysema : Fixed</a:t>
            </a:r>
            <a:r>
              <a:rPr lang="en-US" b="1" i="1" dirty="0">
                <a:solidFill>
                  <a:prstClr val="black"/>
                </a:solidFill>
              </a:rPr>
              <a:t>, cut surface </a:t>
            </a:r>
            <a:r>
              <a:rPr lang="en-US" b="1" i="1" dirty="0" smtClean="0">
                <a:solidFill>
                  <a:prstClr val="black"/>
                </a:solidFill>
              </a:rPr>
              <a:t>of a lung shows </a:t>
            </a:r>
            <a:r>
              <a:rPr lang="en-US" b="1" i="1" dirty="0">
                <a:solidFill>
                  <a:prstClr val="black"/>
                </a:solidFill>
              </a:rPr>
              <a:t>multiple cavities lined by heavy black carbon </a:t>
            </a:r>
            <a:r>
              <a:rPr lang="en-US" b="1" i="1" dirty="0" smtClean="0">
                <a:solidFill>
                  <a:prstClr val="black"/>
                </a:solidFill>
              </a:rPr>
              <a:t>deposits characteristic </a:t>
            </a:r>
            <a:r>
              <a:rPr lang="en-US" b="1" i="1" dirty="0">
                <a:solidFill>
                  <a:prstClr val="black"/>
                </a:solidFill>
              </a:rPr>
              <a:t>of </a:t>
            </a:r>
            <a:r>
              <a:rPr lang="en-US" b="1" i="1" dirty="0" smtClean="0">
                <a:solidFill>
                  <a:prstClr val="black"/>
                </a:solidFill>
              </a:rPr>
              <a:t>smoking. </a:t>
            </a:r>
            <a:endParaRPr lang="en-US" b="1" i="1" dirty="0">
              <a:solidFill>
                <a:prstClr val="black"/>
              </a:solidFill>
            </a:endParaRPr>
          </a:p>
        </p:txBody>
      </p:sp>
      <p:sp>
        <p:nvSpPr>
          <p:cNvPr id="5" name="Rounded Rectangle 4"/>
          <p:cNvSpPr/>
          <p:nvPr/>
        </p:nvSpPr>
        <p:spPr>
          <a:xfrm>
            <a:off x="945192" y="252051"/>
            <a:ext cx="7443232" cy="500459"/>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Centrilobular Emphysema – Gross pathology</a:t>
            </a:r>
            <a:endParaRPr lang="en-US" sz="2800" b="1" i="1"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908720"/>
            <a:ext cx="7776864" cy="48965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284702963"/>
      </p:ext>
    </p:extLst>
  </p:cSld>
  <p:clrMapOvr>
    <a:masterClrMapping/>
  </p:clrMapOvr>
  <p:transition advClick="0"/>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9874" name="Picture 2" descr="File:Emphysema low mag.jpg">
            <a:hlinkClick r:id="rId2"/>
          </p:cNvPr>
          <p:cNvPicPr>
            <a:picLocks noChangeAspect="1" noChangeArrowheads="1"/>
          </p:cNvPicPr>
          <p:nvPr/>
        </p:nvPicPr>
        <p:blipFill>
          <a:blip r:embed="rId3" cstate="print"/>
          <a:srcRect/>
          <a:stretch>
            <a:fillRect/>
          </a:stretch>
        </p:blipFill>
        <p:spPr bwMode="auto">
          <a:xfrm>
            <a:off x="683568" y="1124744"/>
            <a:ext cx="7920880" cy="4536504"/>
          </a:xfrm>
          <a:prstGeom prst="rect">
            <a:avLst/>
          </a:prstGeom>
          <a:noFill/>
          <a:ln w="38100">
            <a:solidFill>
              <a:schemeClr val="tx1"/>
            </a:solidFill>
          </a:ln>
        </p:spPr>
      </p:pic>
      <p:sp>
        <p:nvSpPr>
          <p:cNvPr id="5" name="Rounded Rectangle 4"/>
          <p:cNvSpPr/>
          <p:nvPr/>
        </p:nvSpPr>
        <p:spPr>
          <a:xfrm>
            <a:off x="2123728" y="252051"/>
            <a:ext cx="4896544"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Panacinar Emphysema – LPF</a:t>
            </a:r>
            <a:endParaRPr lang="en-US" sz="2800" b="1" i="1" dirty="0">
              <a:effectLst>
                <a:outerShdw blurRad="38100" dist="38100" dir="2700000" algn="tl">
                  <a:srgbClr val="000000">
                    <a:alpha val="43137"/>
                  </a:srgbClr>
                </a:outerShdw>
              </a:effectLst>
            </a:endParaRPr>
          </a:p>
        </p:txBody>
      </p:sp>
      <p:sp>
        <p:nvSpPr>
          <p:cNvPr id="2" name="Rectangle 1"/>
          <p:cNvSpPr/>
          <p:nvPr/>
        </p:nvSpPr>
        <p:spPr>
          <a:xfrm>
            <a:off x="683568" y="5812845"/>
            <a:ext cx="7920880" cy="646331"/>
          </a:xfrm>
          <a:prstGeom prst="rect">
            <a:avLst/>
          </a:prstGeom>
        </p:spPr>
        <p:txBody>
          <a:bodyPr wrap="square">
            <a:spAutoFit/>
          </a:bodyPr>
          <a:lstStyle/>
          <a:p>
            <a:pPr algn="ctr"/>
            <a:r>
              <a:rPr lang="en-US" b="1" i="1" dirty="0"/>
              <a:t>Some of the alveolar septae are ruptured and the ruptured septa project with in air spaces on the form of spurs.</a:t>
            </a: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972095364"/>
      </p:ext>
    </p:extLst>
  </p:cSld>
  <p:clrMapOvr>
    <a:masterClrMapping/>
  </p:clrMapOvr>
  <p:transition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5954" name="Picture 2" descr="C:\Documents and Settings\Mr. Amer Shafie\My Documents\My Pictures\5569220064_8bcd541645_z.jpg"/>
          <p:cNvPicPr>
            <a:picLocks noChangeAspect="1" noChangeArrowheads="1"/>
          </p:cNvPicPr>
          <p:nvPr/>
        </p:nvPicPr>
        <p:blipFill>
          <a:blip r:embed="rId3" cstate="print"/>
          <a:srcRect/>
          <a:stretch>
            <a:fillRect/>
          </a:stretch>
        </p:blipFill>
        <p:spPr bwMode="auto">
          <a:xfrm>
            <a:off x="508000" y="980728"/>
            <a:ext cx="8128000" cy="4968552"/>
          </a:xfrm>
          <a:prstGeom prst="rect">
            <a:avLst/>
          </a:prstGeom>
          <a:noFill/>
          <a:ln w="38100">
            <a:solidFill>
              <a:schemeClr val="tx1"/>
            </a:solidFill>
          </a:ln>
        </p:spPr>
      </p:pic>
      <p:sp>
        <p:nvSpPr>
          <p:cNvPr id="2" name="Rectangle 1"/>
          <p:cNvSpPr/>
          <p:nvPr/>
        </p:nvSpPr>
        <p:spPr>
          <a:xfrm>
            <a:off x="285720" y="5961474"/>
            <a:ext cx="8462744" cy="646331"/>
          </a:xfrm>
          <a:prstGeom prst="rect">
            <a:avLst/>
          </a:prstGeom>
        </p:spPr>
        <p:txBody>
          <a:bodyPr wrap="square">
            <a:spAutoFit/>
          </a:bodyPr>
          <a:lstStyle/>
          <a:p>
            <a:pPr algn="ctr"/>
            <a:r>
              <a:rPr lang="en-US" b="1" i="1" dirty="0">
                <a:solidFill>
                  <a:prstClr val="black"/>
                </a:solidFill>
              </a:rPr>
              <a:t>Some of the alveolar septae are ruptured and the ruptured septa project </a:t>
            </a:r>
            <a:endParaRPr lang="en-US" b="1" i="1" dirty="0" smtClean="0">
              <a:solidFill>
                <a:prstClr val="black"/>
              </a:solidFill>
            </a:endParaRPr>
          </a:p>
          <a:p>
            <a:pPr algn="ctr"/>
            <a:r>
              <a:rPr lang="en-US" b="1" i="1" dirty="0" smtClean="0">
                <a:solidFill>
                  <a:prstClr val="black"/>
                </a:solidFill>
              </a:rPr>
              <a:t>within </a:t>
            </a:r>
            <a:r>
              <a:rPr lang="en-US" b="1" i="1" dirty="0">
                <a:solidFill>
                  <a:prstClr val="black"/>
                </a:solidFill>
              </a:rPr>
              <a:t>air spaces on the form of spurs.</a:t>
            </a:r>
          </a:p>
        </p:txBody>
      </p:sp>
      <p:sp>
        <p:nvSpPr>
          <p:cNvPr id="6" name="Rounded Rectangle 5"/>
          <p:cNvSpPr/>
          <p:nvPr/>
        </p:nvSpPr>
        <p:spPr>
          <a:xfrm>
            <a:off x="2195736" y="252051"/>
            <a:ext cx="4824536"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Panacinar Emphysema – LPF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853846837"/>
      </p:ext>
    </p:extLst>
  </p:cSld>
  <p:clrMapOvr>
    <a:masterClrMapping/>
  </p:clrMapOvr>
  <p:transition advClick="0"/>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5170" name="Picture 2" descr="http://www.biologyofhumanaging.com/slides/emp120e1.jpg"/>
          <p:cNvPicPr>
            <a:picLocks noChangeAspect="1" noChangeArrowheads="1"/>
          </p:cNvPicPr>
          <p:nvPr/>
        </p:nvPicPr>
        <p:blipFill>
          <a:blip r:embed="rId3" cstate="print"/>
          <a:srcRect/>
          <a:stretch>
            <a:fillRect/>
          </a:stretch>
        </p:blipFill>
        <p:spPr bwMode="auto">
          <a:xfrm>
            <a:off x="683568" y="1124744"/>
            <a:ext cx="7776864" cy="4777417"/>
          </a:xfrm>
          <a:prstGeom prst="rect">
            <a:avLst/>
          </a:prstGeom>
          <a:noFill/>
          <a:ln w="28575">
            <a:solidFill>
              <a:schemeClr val="tx1"/>
            </a:solidFill>
          </a:ln>
        </p:spPr>
      </p:pic>
      <p:sp>
        <p:nvSpPr>
          <p:cNvPr id="4" name="Rounded Rectangle 3"/>
          <p:cNvSpPr/>
          <p:nvPr/>
        </p:nvSpPr>
        <p:spPr>
          <a:xfrm>
            <a:off x="2195736" y="252051"/>
            <a:ext cx="4968552"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smtClean="0">
                <a:effectLst>
                  <a:outerShdw blurRad="38100" dist="38100" dir="2700000" algn="tl">
                    <a:srgbClr val="000000">
                      <a:alpha val="43137"/>
                    </a:srgbClr>
                  </a:outerShdw>
                </a:effectLst>
              </a:rPr>
              <a:t>Panacinar</a:t>
            </a:r>
            <a:r>
              <a:rPr lang="en-US" sz="2800" b="1" i="1" dirty="0" smtClean="0">
                <a:effectLst>
                  <a:outerShdw blurRad="38100" dist="38100" dir="2700000" algn="tl">
                    <a:srgbClr val="000000">
                      <a:alpha val="43137"/>
                    </a:srgbClr>
                  </a:outerShdw>
                </a:effectLst>
              </a:rPr>
              <a:t> Emphysema - HPF</a:t>
            </a:r>
            <a:endParaRPr lang="en-US" sz="2800" b="1" i="1" dirty="0">
              <a:effectLst>
                <a:outerShdw blurRad="38100" dist="38100" dir="2700000" algn="tl">
                  <a:srgbClr val="000000">
                    <a:alpha val="43137"/>
                  </a:srgbClr>
                </a:outerShdw>
              </a:effectLst>
            </a:endParaRPr>
          </a:p>
        </p:txBody>
      </p:sp>
      <p:sp>
        <p:nvSpPr>
          <p:cNvPr id="7" name="Rectangle 6"/>
          <p:cNvSpPr/>
          <p:nvPr/>
        </p:nvSpPr>
        <p:spPr>
          <a:xfrm>
            <a:off x="683568" y="5949280"/>
            <a:ext cx="7776864" cy="646331"/>
          </a:xfrm>
          <a:prstGeom prst="rect">
            <a:avLst/>
          </a:prstGeom>
        </p:spPr>
        <p:txBody>
          <a:bodyPr wrap="square">
            <a:spAutoFit/>
          </a:bodyPr>
          <a:lstStyle/>
          <a:p>
            <a:pPr algn="ctr"/>
            <a:r>
              <a:rPr lang="en-US" b="1" i="1" dirty="0" smtClean="0"/>
              <a:t>Destruction of tissue leaves emphysematous spaces with little surface area, few  capillaries, and large air spaces. Large vessel at lower left  </a:t>
            </a:r>
            <a:endParaRPr lang="en-US" b="1" i="1" dirty="0"/>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947780888"/>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ounded Rectangle 7"/>
          <p:cNvSpPr/>
          <p:nvPr/>
        </p:nvSpPr>
        <p:spPr>
          <a:xfrm>
            <a:off x="899592" y="260648"/>
            <a:ext cx="7272808" cy="504056"/>
          </a:xfrm>
          <a:prstGeom prst="roundRect">
            <a:avLst/>
          </a:prstGeom>
          <a:solidFill>
            <a:srgbClr val="000099"/>
          </a:solidFill>
          <a:ln>
            <a:solidFill>
              <a:srgbClr val="563C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Restrictive Lung Disease </a:t>
            </a:r>
            <a:r>
              <a:rPr lang="en-US" sz="2400" b="1" i="1" dirty="0" smtClean="0">
                <a:effectLst>
                  <a:outerShdw blurRad="38100" dist="38100" dir="2700000" algn="tl">
                    <a:srgbClr val="000000">
                      <a:alpha val="43137"/>
                    </a:srgbClr>
                  </a:outerShdw>
                </a:effectLst>
              </a:rPr>
              <a:t>(Honeycomb lung):</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540" y="838199"/>
            <a:ext cx="6946460" cy="5745837"/>
          </a:xfrm>
          <a:prstGeom prst="rect">
            <a:avLst/>
          </a:prstGeom>
        </p:spPr>
      </p:pic>
    </p:spTree>
    <p:extLst>
      <p:ext uri="{BB962C8B-B14F-4D97-AF65-F5344CB8AC3E}">
        <p14:creationId xmlns:p14="http://schemas.microsoft.com/office/powerpoint/2010/main" val="3556732307"/>
      </p:ext>
    </p:extLst>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66715" y="908720"/>
            <a:ext cx="6480720" cy="158417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i="1" dirty="0" smtClean="0">
                <a:effectLst>
                  <a:outerShdw blurRad="38100" dist="38100" dir="2700000" algn="tl">
                    <a:srgbClr val="000000">
                      <a:alpha val="43137"/>
                    </a:srgbClr>
                  </a:outerShdw>
                </a:effectLst>
              </a:rPr>
              <a:t>LOWER RESPIRATORY TRACT INFECTIONS</a:t>
            </a:r>
            <a:endParaRPr lang="en-US" sz="3600" b="1" i="1" dirty="0">
              <a:effectLst>
                <a:outerShdw blurRad="38100" dist="38100" dir="2700000" algn="tl">
                  <a:srgbClr val="000000">
                    <a:alpha val="43137"/>
                  </a:srgbClr>
                </a:outerShdw>
              </a:effectLst>
            </a:endParaRPr>
          </a:p>
        </p:txBody>
      </p:sp>
      <p:sp>
        <p:nvSpPr>
          <p:cNvPr id="6" name="Rounded Rectangle 5"/>
          <p:cNvSpPr/>
          <p:nvPr/>
        </p:nvSpPr>
        <p:spPr>
          <a:xfrm>
            <a:off x="1547664" y="3573016"/>
            <a:ext cx="6192688"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smtClean="0">
                <a:solidFill>
                  <a:srgbClr val="000099"/>
                </a:solidFill>
                <a:effectLst>
                  <a:outerShdw blurRad="38100" dist="38100" dir="2700000" algn="tl">
                    <a:srgbClr val="000000">
                      <a:alpha val="43137"/>
                    </a:srgbClr>
                  </a:outerShdw>
                </a:effectLst>
              </a:rPr>
              <a:t>1. Lobar Pneumonia</a:t>
            </a:r>
            <a:r>
              <a:rPr lang="ar-SA" sz="4400" b="1" i="1" dirty="0" smtClean="0">
                <a:solidFill>
                  <a:srgbClr val="000099"/>
                </a:solidFill>
                <a:effectLst>
                  <a:outerShdw blurRad="38100" dist="38100" dir="2700000" algn="tl">
                    <a:srgbClr val="000000">
                      <a:alpha val="43137"/>
                    </a:srgbClr>
                  </a:outerShdw>
                </a:effectLst>
              </a:rPr>
              <a:t> </a:t>
            </a:r>
            <a:endParaRPr lang="en-US" sz="4400" b="1" i="1" dirty="0">
              <a:solidFill>
                <a:srgbClr val="000099"/>
              </a:solidFill>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218812201"/>
      </p:ext>
    </p:extLst>
  </p:cSld>
  <p:clrMapOvr>
    <a:masterClrMapping/>
  </p:clrMapOvr>
  <p:transition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907704" y="260648"/>
            <a:ext cx="5328592" cy="504056"/>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Lobar Pneumonia  -  Gross pathology</a:t>
            </a:r>
            <a:endParaRPr lang="en-US" sz="2400" b="1" i="1" dirty="0"/>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pic>
        <p:nvPicPr>
          <p:cNvPr id="2" name="Picture 1"/>
          <p:cNvPicPr>
            <a:picLocks noChangeAspect="1"/>
          </p:cNvPicPr>
          <p:nvPr/>
        </p:nvPicPr>
        <p:blipFill>
          <a:blip r:embed="rId2"/>
          <a:stretch>
            <a:fillRect/>
          </a:stretch>
        </p:blipFill>
        <p:spPr>
          <a:xfrm>
            <a:off x="381000" y="990600"/>
            <a:ext cx="4257675" cy="5200228"/>
          </a:xfrm>
          <a:prstGeom prst="rect">
            <a:avLst/>
          </a:prstGeom>
        </p:spPr>
      </p:pic>
      <p:pic>
        <p:nvPicPr>
          <p:cNvPr id="9" name="Picture 1"/>
          <p:cNvPicPr>
            <a:picLocks noChangeAspect="1"/>
          </p:cNvPicPr>
          <p:nvPr/>
        </p:nvPicPr>
        <p:blipFill>
          <a:blip r:embed="rId3" cstate="print"/>
          <a:srcRect/>
          <a:stretch>
            <a:fillRect/>
          </a:stretch>
        </p:blipFill>
        <p:spPr bwMode="auto">
          <a:xfrm>
            <a:off x="4876800" y="990600"/>
            <a:ext cx="3867472" cy="518160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32" name="Picture 8" descr="http://library.med.utah.edu/WebPath/jpeg1/LUNG010.jpg">
            <a:hlinkClick r:id="rId2"/>
          </p:cNvPr>
          <p:cNvPicPr>
            <a:picLocks noChangeAspect="1" noChangeArrowheads="1"/>
          </p:cNvPicPr>
          <p:nvPr/>
        </p:nvPicPr>
        <p:blipFill>
          <a:blip r:embed="rId3" cstate="print"/>
          <a:srcRect/>
          <a:stretch>
            <a:fillRect/>
          </a:stretch>
        </p:blipFill>
        <p:spPr bwMode="auto">
          <a:xfrm>
            <a:off x="2195736" y="836712"/>
            <a:ext cx="4752528" cy="4976574"/>
          </a:xfrm>
          <a:prstGeom prst="rect">
            <a:avLst/>
          </a:prstGeom>
          <a:noFill/>
        </p:spPr>
      </p:pic>
      <p:sp>
        <p:nvSpPr>
          <p:cNvPr id="6" name="Rectangle 5"/>
          <p:cNvSpPr/>
          <p:nvPr/>
        </p:nvSpPr>
        <p:spPr>
          <a:xfrm>
            <a:off x="971600" y="5879013"/>
            <a:ext cx="7467600" cy="646331"/>
          </a:xfrm>
          <a:prstGeom prst="rect">
            <a:avLst/>
          </a:prstGeom>
        </p:spPr>
        <p:txBody>
          <a:bodyPr wrap="square">
            <a:spAutoFit/>
          </a:bodyPr>
          <a:lstStyle/>
          <a:p>
            <a:pPr algn="ctr"/>
            <a:r>
              <a:rPr lang="en-US" b="1" i="1" dirty="0" smtClean="0"/>
              <a:t>A closer view of the lobar pneumonia demonstrates the distinct difference between the upper lobe and the consolidated lower lobe.</a:t>
            </a:r>
            <a:endParaRPr lang="en-US" b="1" i="1" dirty="0"/>
          </a:p>
        </p:txBody>
      </p:sp>
      <p:sp>
        <p:nvSpPr>
          <p:cNvPr id="8" name="Rounded Rectangle 7"/>
          <p:cNvSpPr/>
          <p:nvPr/>
        </p:nvSpPr>
        <p:spPr>
          <a:xfrm>
            <a:off x="1763688" y="260648"/>
            <a:ext cx="5616624" cy="432048"/>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Lobar Pneumonia  -  Gross pathology</a:t>
            </a:r>
            <a:endParaRPr lang="en-US" sz="2400" b="1" i="1" dirty="0">
              <a:effectLst>
                <a:outerShdw blurRad="38100" dist="38100" dir="2700000" algn="tl">
                  <a:srgbClr val="000000">
                    <a:alpha val="43137"/>
                  </a:srgbClr>
                </a:outerShdw>
              </a:effectLst>
            </a:endParaRPr>
          </a:p>
        </p:txBody>
      </p:sp>
      <p:sp>
        <p:nvSpPr>
          <p:cNvPr id="10" name="TextBox 9"/>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763688" y="260648"/>
            <a:ext cx="5616624" cy="432048"/>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Lobar Pneumonia  :  X - Ray</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pic>
        <p:nvPicPr>
          <p:cNvPr id="8" name="Picture 2" descr="http://osp.mans.edu.eg/tmahdy/Students/X-Ray/CHEST/images/LOBAR%20PNEUMONIA.jpg"/>
          <p:cNvPicPr>
            <a:picLocks noChangeAspect="1" noChangeArrowheads="1"/>
          </p:cNvPicPr>
          <p:nvPr/>
        </p:nvPicPr>
        <p:blipFill>
          <a:blip r:embed="rId3"/>
          <a:srcRect/>
          <a:stretch>
            <a:fillRect/>
          </a:stretch>
        </p:blipFill>
        <p:spPr bwMode="auto">
          <a:xfrm>
            <a:off x="4724400" y="1143000"/>
            <a:ext cx="4038600" cy="3886200"/>
          </a:xfrm>
          <a:prstGeom prst="rect">
            <a:avLst/>
          </a:prstGeom>
          <a:noFill/>
        </p:spPr>
      </p:pic>
      <p:sp>
        <p:nvSpPr>
          <p:cNvPr id="10" name="TextBox 9"/>
          <p:cNvSpPr txBox="1"/>
          <p:nvPr/>
        </p:nvSpPr>
        <p:spPr>
          <a:xfrm>
            <a:off x="4741506" y="5257800"/>
            <a:ext cx="4021494" cy="369332"/>
          </a:xfrm>
          <a:prstGeom prst="rect">
            <a:avLst/>
          </a:prstGeom>
          <a:noFill/>
        </p:spPr>
        <p:txBody>
          <a:bodyPr wrap="square" rtlCol="0">
            <a:spAutoFit/>
          </a:bodyPr>
          <a:lstStyle/>
          <a:p>
            <a:pPr algn="ctr"/>
            <a:r>
              <a:rPr lang="en-US" dirty="0" smtClean="0"/>
              <a:t>Lobar Pneumonia of the right middle lobe</a:t>
            </a:r>
            <a:endParaRPr lang="en-US" dirty="0"/>
          </a:p>
        </p:txBody>
      </p:sp>
      <p:sp>
        <p:nvSpPr>
          <p:cNvPr id="5" name="TextBox 4"/>
          <p:cNvSpPr txBox="1"/>
          <p:nvPr/>
        </p:nvSpPr>
        <p:spPr>
          <a:xfrm>
            <a:off x="0" y="2057400"/>
            <a:ext cx="4648200" cy="923330"/>
          </a:xfrm>
          <a:prstGeom prst="rect">
            <a:avLst/>
          </a:prstGeom>
          <a:noFill/>
        </p:spPr>
        <p:txBody>
          <a:bodyPr wrap="square" rtlCol="0">
            <a:spAutoFit/>
          </a:bodyPr>
          <a:lstStyle/>
          <a:p>
            <a:pPr algn="ctr"/>
            <a:r>
              <a:rPr lang="en-US" b="1" i="1" dirty="0" smtClean="0">
                <a:latin typeface="Arial" panose="020B0604020202020204" pitchFamily="34" charset="0"/>
                <a:cs typeface="Arial" panose="020B0604020202020204" pitchFamily="34" charset="0"/>
              </a:rPr>
              <a:t>- </a:t>
            </a:r>
            <a:r>
              <a:rPr lang="en-US" b="1" i="1" dirty="0" smtClean="0">
                <a:solidFill>
                  <a:srgbClr val="FF0000"/>
                </a:solidFill>
                <a:latin typeface="Arial" panose="020B0604020202020204" pitchFamily="34" charset="0"/>
                <a:cs typeface="Arial" panose="020B0604020202020204" pitchFamily="34" charset="0"/>
              </a:rPr>
              <a:t>Consolidation </a:t>
            </a:r>
            <a:r>
              <a:rPr lang="en-US" b="1" i="1" dirty="0">
                <a:latin typeface="Arial" panose="020B0604020202020204" pitchFamily="34" charset="0"/>
                <a:cs typeface="Arial" panose="020B0604020202020204" pitchFamily="34" charset="0"/>
              </a:rPr>
              <a:t>seen in X-ray film</a:t>
            </a:r>
            <a:r>
              <a:rPr lang="en-US" b="1" i="1" dirty="0" smtClean="0">
                <a:latin typeface="Arial" panose="020B0604020202020204" pitchFamily="34" charset="0"/>
                <a:cs typeface="Arial" panose="020B0604020202020204" pitchFamily="34" charset="0"/>
              </a:rPr>
              <a:t>.</a:t>
            </a:r>
          </a:p>
          <a:p>
            <a:pPr algn="ctr"/>
            <a:r>
              <a:rPr lang="en-US" b="1" i="1" dirty="0" smtClean="0">
                <a:latin typeface="Arial" panose="020B0604020202020204" pitchFamily="34" charset="0"/>
                <a:cs typeface="Arial" panose="020B0604020202020204" pitchFamily="34" charset="0"/>
              </a:rPr>
              <a:t>- </a:t>
            </a:r>
            <a:r>
              <a:rPr lang="en-US" b="1" i="1" dirty="0">
                <a:latin typeface="Arial" panose="020B0604020202020204" pitchFamily="34" charset="0"/>
                <a:cs typeface="Arial" panose="020B0604020202020204" pitchFamily="34" charset="0"/>
              </a:rPr>
              <a:t>Involving Right middle lobe.</a:t>
            </a:r>
          </a:p>
          <a:p>
            <a:pPr algn="ctr"/>
            <a:endParaRPr lang="en-US" b="1" i="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8910409"/>
      </p:ext>
    </p:extLst>
  </p:cSld>
  <p:clrMapOvr>
    <a:masterClrMapping/>
  </p:clrMapOvr>
  <p:transition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1506" name="Picture 2" descr="http://1.bp.blogspot.com/-zpRzDoXeORM/TZSBYGluuII/AAAAAAAAAeA/_NKw6fMCAtI/s400/lobar_pneumonia_leukocytic_alveolit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36712"/>
            <a:ext cx="8280920" cy="476571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331640" y="5589240"/>
            <a:ext cx="6336704" cy="1200329"/>
          </a:xfrm>
          <a:prstGeom prst="rect">
            <a:avLst/>
          </a:prstGeom>
        </p:spPr>
        <p:txBody>
          <a:bodyPr wrap="square">
            <a:spAutoFit/>
          </a:bodyPr>
          <a:lstStyle/>
          <a:p>
            <a:r>
              <a:rPr lang="en-US" b="1" i="1" dirty="0"/>
              <a:t>* Congestion (first 2 days)</a:t>
            </a:r>
          </a:p>
          <a:p>
            <a:r>
              <a:rPr lang="en-US" b="1" i="1" dirty="0"/>
              <a:t>* Red </a:t>
            </a:r>
            <a:r>
              <a:rPr lang="en-US" b="1" i="1" dirty="0" err="1"/>
              <a:t>hepatisation</a:t>
            </a:r>
            <a:r>
              <a:rPr lang="en-US" b="1" i="1" dirty="0"/>
              <a:t> (fibrinous alveolitis) (2nd to 4th day)</a:t>
            </a:r>
          </a:p>
          <a:p>
            <a:r>
              <a:rPr lang="en-US" b="1" i="1" dirty="0"/>
              <a:t>* Grey </a:t>
            </a:r>
            <a:r>
              <a:rPr lang="en-US" b="1" i="1" dirty="0" err="1"/>
              <a:t>hepatisation</a:t>
            </a:r>
            <a:r>
              <a:rPr lang="en-US" b="1" i="1" dirty="0"/>
              <a:t> (</a:t>
            </a:r>
            <a:r>
              <a:rPr lang="en-US" b="1" i="1" dirty="0" err="1"/>
              <a:t>leukocytic</a:t>
            </a:r>
            <a:r>
              <a:rPr lang="en-US" b="1" i="1" dirty="0"/>
              <a:t> alveolitis) (4th to 8th day)</a:t>
            </a:r>
          </a:p>
          <a:p>
            <a:r>
              <a:rPr lang="en-US" b="1" i="1" dirty="0"/>
              <a:t>* Resolution (after 8th day)</a:t>
            </a:r>
          </a:p>
        </p:txBody>
      </p:sp>
      <p:sp>
        <p:nvSpPr>
          <p:cNvPr id="5" name="Rounded Rectangle 4"/>
          <p:cNvSpPr/>
          <p:nvPr/>
        </p:nvSpPr>
        <p:spPr>
          <a:xfrm>
            <a:off x="1907704" y="260648"/>
            <a:ext cx="5328592" cy="432048"/>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Lobar Pneumonia   - Histopathology</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4149023709"/>
      </p:ext>
    </p:extLst>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6738" name="Picture 2" descr="http://www.microscopyu.com/staticgallery/pathology/images/lobarpneumonia20x04.jpg"/>
          <p:cNvPicPr>
            <a:picLocks noChangeAspect="1" noChangeArrowheads="1"/>
          </p:cNvPicPr>
          <p:nvPr/>
        </p:nvPicPr>
        <p:blipFill>
          <a:blip r:embed="rId3" cstate="print"/>
          <a:srcRect/>
          <a:stretch>
            <a:fillRect/>
          </a:stretch>
        </p:blipFill>
        <p:spPr bwMode="auto">
          <a:xfrm>
            <a:off x="762000" y="838200"/>
            <a:ext cx="7613848" cy="4801526"/>
          </a:xfrm>
          <a:prstGeom prst="rect">
            <a:avLst/>
          </a:prstGeom>
          <a:noFill/>
          <a:ln w="38100">
            <a:solidFill>
              <a:schemeClr val="tx1"/>
            </a:solidFill>
          </a:ln>
        </p:spPr>
      </p:pic>
      <p:sp>
        <p:nvSpPr>
          <p:cNvPr id="2" name="Rounded Rectangle 1"/>
          <p:cNvSpPr/>
          <p:nvPr/>
        </p:nvSpPr>
        <p:spPr>
          <a:xfrm>
            <a:off x="685800" y="5715000"/>
            <a:ext cx="6858000" cy="86098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600" b="1" i="1" dirty="0" smtClean="0">
                <a:solidFill>
                  <a:schemeClr val="tx1"/>
                </a:solidFill>
                <a:latin typeface="Arial" panose="020B0604020202020204" pitchFamily="34" charset="0"/>
                <a:cs typeface="Arial" panose="020B0604020202020204" pitchFamily="34" charset="0"/>
              </a:rPr>
              <a:t>- Thickened </a:t>
            </a:r>
            <a:r>
              <a:rPr lang="en-US" sz="1600" b="1" i="1" dirty="0">
                <a:solidFill>
                  <a:schemeClr val="tx1"/>
                </a:solidFill>
                <a:latin typeface="Arial" panose="020B0604020202020204" pitchFamily="34" charset="0"/>
                <a:cs typeface="Arial" panose="020B0604020202020204" pitchFamily="34" charset="0"/>
              </a:rPr>
              <a:t>alveolar wall.</a:t>
            </a:r>
          </a:p>
          <a:p>
            <a:pPr lvl="0"/>
            <a:r>
              <a:rPr lang="en-US" sz="1600" b="1" i="1" dirty="0" smtClean="0">
                <a:solidFill>
                  <a:schemeClr val="tx1"/>
                </a:solidFill>
                <a:latin typeface="Arial" panose="020B0604020202020204" pitchFamily="34" charset="0"/>
                <a:cs typeface="Arial" panose="020B0604020202020204" pitchFamily="34" charset="0"/>
              </a:rPr>
              <a:t>- </a:t>
            </a:r>
            <a:r>
              <a:rPr lang="en-US" sz="1600" b="1" i="1" dirty="0" err="1" smtClean="0">
                <a:solidFill>
                  <a:schemeClr val="tx1"/>
                </a:solidFill>
                <a:latin typeface="Arial" panose="020B0604020202020204" pitchFamily="34" charset="0"/>
                <a:cs typeface="Arial" panose="020B0604020202020204" pitchFamily="34" charset="0"/>
              </a:rPr>
              <a:t>Fibrinous</a:t>
            </a:r>
            <a:r>
              <a:rPr lang="en-US" sz="1600" b="1" i="1" dirty="0" smtClean="0">
                <a:solidFill>
                  <a:schemeClr val="tx1"/>
                </a:solidFill>
                <a:latin typeface="Arial" panose="020B0604020202020204" pitchFamily="34" charset="0"/>
                <a:cs typeface="Arial" panose="020B0604020202020204" pitchFamily="34" charset="0"/>
              </a:rPr>
              <a:t> </a:t>
            </a:r>
            <a:r>
              <a:rPr lang="en-US" sz="1600" b="1" i="1" dirty="0">
                <a:solidFill>
                  <a:schemeClr val="tx1"/>
                </a:solidFill>
                <a:latin typeface="Arial" panose="020B0604020202020204" pitchFamily="34" charset="0"/>
                <a:cs typeface="Arial" panose="020B0604020202020204" pitchFamily="34" charset="0"/>
              </a:rPr>
              <a:t>exudate.</a:t>
            </a:r>
          </a:p>
          <a:p>
            <a:pPr lvl="0"/>
            <a:r>
              <a:rPr lang="en-US" sz="1600" b="1" i="1" dirty="0" smtClean="0">
                <a:solidFill>
                  <a:schemeClr val="tx1"/>
                </a:solidFill>
                <a:latin typeface="Arial" panose="020B0604020202020204" pitchFamily="34" charset="0"/>
                <a:cs typeface="Arial" panose="020B0604020202020204" pitchFamily="34" charset="0"/>
              </a:rPr>
              <a:t>- Inflammatory </a:t>
            </a:r>
            <a:r>
              <a:rPr lang="en-US" sz="1600" b="1" i="1" dirty="0">
                <a:solidFill>
                  <a:schemeClr val="tx1"/>
                </a:solidFill>
                <a:latin typeface="Arial" panose="020B0604020202020204" pitchFamily="34" charset="0"/>
                <a:cs typeface="Arial" panose="020B0604020202020204" pitchFamily="34" charset="0"/>
              </a:rPr>
              <a:t>cells: macrophages and neutrophils.</a:t>
            </a:r>
          </a:p>
        </p:txBody>
      </p:sp>
      <p:sp>
        <p:nvSpPr>
          <p:cNvPr id="6" name="Rounded Rectangle 5"/>
          <p:cNvSpPr/>
          <p:nvPr/>
        </p:nvSpPr>
        <p:spPr>
          <a:xfrm>
            <a:off x="1907704" y="260648"/>
            <a:ext cx="5328592" cy="515750"/>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Lobar Pneumonia   - HPF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228600" y="1066800"/>
            <a:ext cx="5400600" cy="472665"/>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Lobar Pneumonia   - </a:t>
            </a:r>
            <a:r>
              <a:rPr lang="en-US" sz="2800" b="1" dirty="0"/>
              <a:t>complications</a:t>
            </a:r>
            <a:endParaRPr lang="en-US" sz="2800" b="1" i="1" dirty="0">
              <a:effectLst>
                <a:outerShdw blurRad="38100" dist="38100" dir="2700000" algn="tl">
                  <a:srgbClr val="000000">
                    <a:alpha val="43137"/>
                  </a:srgbClr>
                </a:outerShdw>
              </a:effectLst>
            </a:endParaRPr>
          </a:p>
        </p:txBody>
      </p:sp>
      <p:sp>
        <p:nvSpPr>
          <p:cNvPr id="2" name="Rectangle 1"/>
          <p:cNvSpPr/>
          <p:nvPr/>
        </p:nvSpPr>
        <p:spPr>
          <a:xfrm>
            <a:off x="323528" y="1981200"/>
            <a:ext cx="8568952" cy="2862322"/>
          </a:xfrm>
          <a:prstGeom prst="rect">
            <a:avLst/>
          </a:prstGeom>
        </p:spPr>
        <p:txBody>
          <a:bodyPr wrap="square">
            <a:spAutoFit/>
          </a:bodyPr>
          <a:lstStyle/>
          <a:p>
            <a:r>
              <a:rPr lang="en-US" sz="3600" b="1" i="1" dirty="0"/>
              <a:t>- Lung abscesses.</a:t>
            </a:r>
            <a:endParaRPr lang="en-US" sz="3600" dirty="0"/>
          </a:p>
          <a:p>
            <a:r>
              <a:rPr lang="en-US" sz="3600" b="1" i="1" dirty="0"/>
              <a:t>- Empyema.</a:t>
            </a:r>
            <a:endParaRPr lang="en-US" sz="3600" dirty="0"/>
          </a:p>
          <a:p>
            <a:r>
              <a:rPr lang="en-US" sz="3600" b="1" i="1" dirty="0"/>
              <a:t>- Meningitis.</a:t>
            </a:r>
            <a:endParaRPr lang="en-US" sz="3600" dirty="0"/>
          </a:p>
          <a:p>
            <a:r>
              <a:rPr lang="en-US" sz="3600" b="1" i="1" dirty="0"/>
              <a:t>- Septic arthritis.</a:t>
            </a:r>
            <a:endParaRPr lang="en-US" sz="3600" dirty="0"/>
          </a:p>
          <a:p>
            <a:r>
              <a:rPr lang="en-US" sz="3600" b="1" i="1" dirty="0"/>
              <a:t>- Infective endocarditis.</a:t>
            </a:r>
            <a:endParaRPr lang="en-US" sz="3600" i="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112509091"/>
      </p:ext>
    </p:extLst>
  </p:cSld>
  <p:clrMapOvr>
    <a:masterClrMapping/>
  </p:clrMapOvr>
  <p:transition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31640" y="2708920"/>
            <a:ext cx="6696744" cy="115212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b="1" i="1" dirty="0" smtClean="0">
                <a:solidFill>
                  <a:srgbClr val="000099"/>
                </a:solidFill>
                <a:effectLst>
                  <a:outerShdw blurRad="38100" dist="38100" dir="2700000" algn="tl">
                    <a:srgbClr val="000000">
                      <a:alpha val="43137"/>
                    </a:srgbClr>
                  </a:outerShdw>
                </a:effectLst>
              </a:rPr>
              <a:t>2. Bronchopneumonia</a:t>
            </a:r>
            <a:endParaRPr lang="en-US" sz="4400" b="1" i="1" dirty="0">
              <a:solidFill>
                <a:srgbClr val="000099"/>
              </a:solidFill>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305789466"/>
      </p:ext>
    </p:extLst>
  </p:cSld>
  <p:clrMapOvr>
    <a:masterClrMapping/>
  </p:clrMapOvr>
  <p:transition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7826" name="Picture 2" descr="http://2.bp.blogspot.com/_OwoEg7Db_AE/TTAiDMInj4I/AAAAAAAABfY/oPbnb7uKJlI/s320/Bronchopneumonia%2B3.png"/>
          <p:cNvPicPr>
            <a:picLocks noChangeAspect="1" noChangeArrowheads="1"/>
          </p:cNvPicPr>
          <p:nvPr/>
        </p:nvPicPr>
        <p:blipFill>
          <a:blip r:embed="rId3" cstate="print"/>
          <a:srcRect/>
          <a:stretch>
            <a:fillRect/>
          </a:stretch>
        </p:blipFill>
        <p:spPr bwMode="auto">
          <a:xfrm>
            <a:off x="381000" y="838200"/>
            <a:ext cx="4824536" cy="5632311"/>
          </a:xfrm>
          <a:prstGeom prst="rect">
            <a:avLst/>
          </a:prstGeom>
          <a:noFill/>
          <a:ln w="38100">
            <a:solidFill>
              <a:schemeClr val="tx1"/>
            </a:solidFill>
          </a:ln>
        </p:spPr>
      </p:pic>
      <p:sp>
        <p:nvSpPr>
          <p:cNvPr id="2" name="Rectangle 1"/>
          <p:cNvSpPr/>
          <p:nvPr/>
        </p:nvSpPr>
        <p:spPr>
          <a:xfrm>
            <a:off x="5364088" y="1312307"/>
            <a:ext cx="3456384" cy="4708981"/>
          </a:xfrm>
          <a:prstGeom prst="rect">
            <a:avLst/>
          </a:prstGeom>
          <a:ln w="38100">
            <a:noFill/>
          </a:ln>
        </p:spPr>
        <p:txBody>
          <a:bodyPr wrap="square">
            <a:spAutoFit/>
          </a:bodyPr>
          <a:lstStyle/>
          <a:p>
            <a:pPr marL="342900" indent="-342900">
              <a:buFont typeface="Arial" pitchFamily="34" charset="0"/>
              <a:buChar char="•"/>
            </a:pPr>
            <a:endParaRPr lang="en-US" sz="2000" b="1" i="1" dirty="0" smtClean="0"/>
          </a:p>
          <a:p>
            <a:pPr marL="342900" indent="-342900">
              <a:buFont typeface="Arial" pitchFamily="34" charset="0"/>
              <a:buChar char="•"/>
            </a:pPr>
            <a:r>
              <a:rPr lang="en-US" sz="2000" b="1" i="1" dirty="0" smtClean="0"/>
              <a:t>The </a:t>
            </a:r>
            <a:r>
              <a:rPr lang="en-US" sz="2000" b="1" i="1" dirty="0"/>
              <a:t>consolidated areas here very closely match the pattern of lung lobules (hence the term "lobular" pneumonia). </a:t>
            </a:r>
            <a:endParaRPr lang="en-US" sz="2000" b="1" i="1" dirty="0" smtClean="0"/>
          </a:p>
          <a:p>
            <a:pPr marL="342900" indent="-342900">
              <a:buFont typeface="Arial" pitchFamily="34" charset="0"/>
              <a:buChar char="•"/>
            </a:pPr>
            <a:endParaRPr lang="en-US" sz="2000" b="1" i="1" dirty="0" smtClean="0"/>
          </a:p>
          <a:p>
            <a:pPr marL="342900" indent="-342900">
              <a:buFont typeface="Arial" pitchFamily="34" charset="0"/>
              <a:buChar char="•"/>
            </a:pPr>
            <a:r>
              <a:rPr lang="en-US" sz="2000" b="1" i="1" dirty="0" smtClean="0"/>
              <a:t>Bronchopneumonia </a:t>
            </a:r>
            <a:r>
              <a:rPr lang="en-US" sz="2000" b="1" i="1" dirty="0"/>
              <a:t>is classically a "hospital acquired" pneumonia seen in persons already ill from another </a:t>
            </a:r>
            <a:r>
              <a:rPr lang="en-US" sz="2000" b="1" i="1" dirty="0" smtClean="0"/>
              <a:t>diseases e.g. DM </a:t>
            </a:r>
            <a:r>
              <a:rPr lang="en-US" sz="2000" b="1" i="1" dirty="0"/>
              <a:t>, old age , immune deficiency </a:t>
            </a:r>
            <a:r>
              <a:rPr lang="en-US" sz="2000" b="1" i="1" dirty="0" smtClean="0"/>
              <a:t>process</a:t>
            </a:r>
            <a:r>
              <a:rPr lang="en-US" sz="2000" b="1" i="1" dirty="0"/>
              <a:t>. </a:t>
            </a:r>
            <a:endParaRPr lang="en-US" sz="2000" b="1" i="1" dirty="0" smtClean="0"/>
          </a:p>
          <a:p>
            <a:pPr marL="342900" indent="-342900">
              <a:buFont typeface="Arial" pitchFamily="34" charset="0"/>
              <a:buChar char="•"/>
            </a:pPr>
            <a:endParaRPr lang="en-US" sz="2000" b="1" i="1" dirty="0"/>
          </a:p>
        </p:txBody>
      </p:sp>
      <p:sp>
        <p:nvSpPr>
          <p:cNvPr id="5" name="Rounded Rectangle 4"/>
          <p:cNvSpPr/>
          <p:nvPr/>
        </p:nvSpPr>
        <p:spPr>
          <a:xfrm>
            <a:off x="1907704" y="116632"/>
            <a:ext cx="5688632" cy="576063"/>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Bronchopneumonia – Gross pathology</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3730" name="Picture 2" descr="http://library.med.utah.edu/WebPath/jpeg1/LUNG0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836713"/>
            <a:ext cx="4536504" cy="482453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1383799" y="5733256"/>
            <a:ext cx="6408712" cy="923330"/>
          </a:xfrm>
          <a:prstGeom prst="rect">
            <a:avLst/>
          </a:prstGeom>
        </p:spPr>
        <p:txBody>
          <a:bodyPr wrap="square">
            <a:spAutoFit/>
          </a:bodyPr>
          <a:lstStyle/>
          <a:p>
            <a:pPr algn="ctr"/>
            <a:r>
              <a:rPr lang="en-US" b="1" i="1" dirty="0"/>
              <a:t>This bronchopneumonia is more subtle, but there are areas of lighter tan consolidation. The hilum is seen at the lower </a:t>
            </a:r>
            <a:r>
              <a:rPr lang="en-US" b="1" i="1" dirty="0" smtClean="0"/>
              <a:t>left </a:t>
            </a:r>
            <a:r>
              <a:rPr lang="en-US" b="1" i="1" dirty="0"/>
              <a:t>with radiating pulmonary arteries and bronchi</a:t>
            </a:r>
          </a:p>
        </p:txBody>
      </p:sp>
      <p:sp>
        <p:nvSpPr>
          <p:cNvPr id="5" name="Rounded Rectangle 4"/>
          <p:cNvSpPr/>
          <p:nvPr/>
        </p:nvSpPr>
        <p:spPr>
          <a:xfrm>
            <a:off x="1907704" y="188640"/>
            <a:ext cx="5544616" cy="50405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Bronchopneumonia – Cut section</a:t>
            </a:r>
            <a:endParaRPr lang="en-US" sz="2400" b="1" i="1" dirty="0">
              <a:effectLst>
                <a:outerShdw blurRad="38100" dist="38100" dir="2700000" algn="tl">
                  <a:srgbClr val="000000">
                    <a:alpha val="43137"/>
                  </a:srgbClr>
                </a:outerShdw>
              </a:effectLst>
            </a:endParaRPr>
          </a:p>
        </p:txBody>
      </p:sp>
      <p:cxnSp>
        <p:nvCxnSpPr>
          <p:cNvPr id="3" name="Straight Arrow Connector 2"/>
          <p:cNvCxnSpPr/>
          <p:nvPr/>
        </p:nvCxnSpPr>
        <p:spPr>
          <a:xfrm flipV="1">
            <a:off x="2771800" y="2492896"/>
            <a:ext cx="360040" cy="43204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355976" y="2060848"/>
            <a:ext cx="360040" cy="43204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292080" y="2983215"/>
            <a:ext cx="927720" cy="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3" name="TextBox 12"/>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395061228"/>
      </p:ext>
    </p:ext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620688"/>
            <a:ext cx="4680520"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899592" y="260648"/>
            <a:ext cx="7272808" cy="504056"/>
          </a:xfrm>
          <a:prstGeom prst="roundRect">
            <a:avLst/>
          </a:prstGeom>
          <a:solidFill>
            <a:srgbClr val="000099"/>
          </a:solidFill>
          <a:ln>
            <a:solidFill>
              <a:srgbClr val="563C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Restrictive Lung Disease </a:t>
            </a:r>
            <a:r>
              <a:rPr lang="en-US" sz="2400" b="1" i="1" dirty="0" smtClean="0">
                <a:effectLst>
                  <a:outerShdw blurRad="38100" dist="38100" dir="2700000" algn="tl">
                    <a:srgbClr val="000000">
                      <a:alpha val="43137"/>
                    </a:srgbClr>
                  </a:outerShdw>
                </a:effectLst>
              </a:rPr>
              <a:t>(Honeycomb lung) – Gross</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467544" y="5048016"/>
            <a:ext cx="8568952" cy="1477328"/>
          </a:xfrm>
          <a:prstGeom prst="rect">
            <a:avLst/>
          </a:prstGeom>
        </p:spPr>
        <p:txBody>
          <a:bodyPr wrap="square">
            <a:spAutoFit/>
          </a:bodyPr>
          <a:lstStyle/>
          <a:p>
            <a:pPr marL="285750" indent="-285750">
              <a:buFont typeface="Arial" pitchFamily="34" charset="0"/>
              <a:buChar char="•"/>
            </a:pPr>
            <a:r>
              <a:rPr lang="en-US" b="1" i="1" dirty="0" smtClean="0"/>
              <a:t>Represent </a:t>
            </a:r>
            <a:r>
              <a:rPr lang="en-US" b="1" i="1" dirty="0"/>
              <a:t>15% of non-infectious diseases of </a:t>
            </a:r>
            <a:r>
              <a:rPr lang="en-US" b="1" i="1" dirty="0" smtClean="0"/>
              <a:t>lungs.</a:t>
            </a:r>
          </a:p>
          <a:p>
            <a:pPr marL="285750" indent="-285750">
              <a:buFont typeface="Arial" pitchFamily="34" charset="0"/>
              <a:buChar char="•"/>
            </a:pPr>
            <a:r>
              <a:rPr lang="en-US" b="1" i="1" dirty="0" smtClean="0"/>
              <a:t>End-stage</a:t>
            </a:r>
            <a:r>
              <a:rPr lang="en-US" b="1" i="1" dirty="0"/>
              <a:t>: diffuse interstitial pulmonary fibrosis (Honeycomb lung</a:t>
            </a:r>
            <a:r>
              <a:rPr lang="en-US" b="1" i="1" dirty="0" smtClean="0"/>
              <a:t>).</a:t>
            </a:r>
          </a:p>
          <a:p>
            <a:pPr marL="285750" indent="-285750">
              <a:buFont typeface="Arial" pitchFamily="34" charset="0"/>
              <a:buChar char="•"/>
            </a:pPr>
            <a:r>
              <a:rPr lang="en-US" b="1" i="1" dirty="0"/>
              <a:t>Acute: Acute Respiratory Distress Syndrome </a:t>
            </a:r>
            <a:endParaRPr lang="en-US" b="1" i="1" dirty="0" smtClean="0"/>
          </a:p>
          <a:p>
            <a:pPr marL="285750" indent="-285750">
              <a:buFont typeface="Arial" pitchFamily="34" charset="0"/>
              <a:buChar char="•"/>
            </a:pPr>
            <a:r>
              <a:rPr lang="en-US" b="1" i="1" dirty="0" smtClean="0"/>
              <a:t>Chronic : Occupational</a:t>
            </a:r>
            <a:r>
              <a:rPr lang="en-US" b="1" i="1" dirty="0"/>
              <a:t>: Asbestosis, silicosis, coal worker </a:t>
            </a:r>
            <a:r>
              <a:rPr lang="en-US" b="1" i="1" dirty="0" smtClean="0"/>
              <a:t>pneumoconiosis.</a:t>
            </a:r>
          </a:p>
          <a:p>
            <a:pPr marL="285750" indent="-285750">
              <a:buFont typeface="Arial" pitchFamily="34" charset="0"/>
              <a:buChar char="•"/>
            </a:pPr>
            <a:r>
              <a:rPr lang="en-US" b="1" i="1" dirty="0" smtClean="0">
                <a:solidFill>
                  <a:srgbClr val="FF0000"/>
                </a:solidFill>
              </a:rPr>
              <a:t>Interstitial </a:t>
            </a:r>
            <a:r>
              <a:rPr lang="en-US" b="1" i="1" dirty="0">
                <a:solidFill>
                  <a:srgbClr val="FF0000"/>
                </a:solidFill>
              </a:rPr>
              <a:t>lung disease (interstitial pneumonia), Idiopathic pulmonary </a:t>
            </a:r>
            <a:r>
              <a:rPr lang="en-US" b="1" i="1" dirty="0" smtClean="0">
                <a:solidFill>
                  <a:srgbClr val="FF0000"/>
                </a:solidFill>
              </a:rPr>
              <a:t>fibrosis</a:t>
            </a:r>
            <a:r>
              <a:rPr lang="en-US" b="1" i="1" dirty="0" smtClean="0"/>
              <a:t>.</a:t>
            </a: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623550044"/>
      </p:ext>
    </p:extLst>
  </p:cSld>
  <p:clrMapOvr>
    <a:masterClrMapping/>
  </p:clrMapOvr>
  <p:transition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905000" y="381000"/>
            <a:ext cx="5544616" cy="50405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Bronchopneumonia –  X-Ray</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914400" y="5410200"/>
            <a:ext cx="7543800" cy="646331"/>
          </a:xfrm>
          <a:prstGeom prst="rect">
            <a:avLst/>
          </a:prstGeom>
        </p:spPr>
        <p:txBody>
          <a:bodyPr wrap="square">
            <a:spAutoFit/>
          </a:bodyPr>
          <a:lstStyle/>
          <a:p>
            <a:pPr algn="ctr"/>
            <a:r>
              <a:rPr lang="en-US" b="1" i="1" dirty="0" smtClean="0"/>
              <a:t>This radiograph demonstrates patchy infiltrates consistent with a bronchopneumonia from a bacterial infection. </a:t>
            </a:r>
            <a:endParaRPr lang="en-US" b="1" i="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pic>
        <p:nvPicPr>
          <p:cNvPr id="2" name="Picture 2" descr="http://forum.facmedicine.com/attachments/16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066800"/>
            <a:ext cx="4876800" cy="41777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advClick="0"/>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434" name="Picture 2" descr="http://1.bp.blogspot.com/-EEPPE1K3hNY/TZSCYMZuNdI/AAAAAAAAAeY/zPmoYnXHFOs/s400/bronchopneumonia_lobular_pneumoni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836712"/>
            <a:ext cx="8424936" cy="477534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30160" y="5746030"/>
            <a:ext cx="8496944" cy="923330"/>
          </a:xfrm>
          <a:prstGeom prst="rect">
            <a:avLst/>
          </a:prstGeom>
        </p:spPr>
        <p:txBody>
          <a:bodyPr wrap="square">
            <a:spAutoFit/>
          </a:bodyPr>
          <a:lstStyle/>
          <a:p>
            <a:pPr algn="ctr"/>
            <a:r>
              <a:rPr lang="en-US" b="1" i="1" dirty="0"/>
              <a:t>Bronchopneumonia (Lobular pneumonia) is an acute exudative inflammation of the lungs </a:t>
            </a:r>
            <a:r>
              <a:rPr lang="en-US" b="1" i="1" dirty="0" err="1"/>
              <a:t>characterised</a:t>
            </a:r>
            <a:r>
              <a:rPr lang="en-US" b="1" i="1" dirty="0"/>
              <a:t> by foci of consolidation surrounded by normal parenchyma. </a:t>
            </a:r>
            <a:endParaRPr lang="en-US" b="1" i="1" dirty="0" smtClean="0"/>
          </a:p>
          <a:p>
            <a:pPr algn="ctr"/>
            <a:r>
              <a:rPr lang="en-US" b="1" i="1" dirty="0" smtClean="0"/>
              <a:t>Usually</a:t>
            </a:r>
            <a:r>
              <a:rPr lang="en-US" b="1" i="1" dirty="0"/>
              <a:t>, bronchopneumonia affects one or more lobes and is bilateral.</a:t>
            </a:r>
          </a:p>
        </p:txBody>
      </p:sp>
      <p:sp>
        <p:nvSpPr>
          <p:cNvPr id="4" name="Rounded Rectangle 3"/>
          <p:cNvSpPr/>
          <p:nvPr/>
        </p:nvSpPr>
        <p:spPr>
          <a:xfrm>
            <a:off x="1907704" y="260648"/>
            <a:ext cx="5544616" cy="442094"/>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Bronchopneumonia  –  Histopathology</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904590956"/>
      </p:ext>
    </p:extLst>
  </p:cSld>
  <p:clrMapOvr>
    <a:masterClrMapping/>
  </p:clrMapOvr>
  <p:transition advClick="0"/>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descr="C:\Documents and Settings\Mr. Amer Shafie\Desktop\slides for practical classes\A 4       54\36 c.jpg"/>
          <p:cNvPicPr>
            <a:picLocks noChangeAspect="1" noChangeArrowheads="1"/>
          </p:cNvPicPr>
          <p:nvPr/>
        </p:nvPicPr>
        <p:blipFill>
          <a:blip r:embed="rId2" cstate="print"/>
          <a:srcRect/>
          <a:stretch>
            <a:fillRect/>
          </a:stretch>
        </p:blipFill>
        <p:spPr bwMode="auto">
          <a:xfrm>
            <a:off x="539552" y="836712"/>
            <a:ext cx="7920880" cy="4752528"/>
          </a:xfrm>
          <a:prstGeom prst="rect">
            <a:avLst/>
          </a:prstGeom>
          <a:noFill/>
          <a:ln w="28575">
            <a:solidFill>
              <a:schemeClr val="tx1"/>
            </a:solidFill>
          </a:ln>
        </p:spPr>
      </p:pic>
      <p:sp>
        <p:nvSpPr>
          <p:cNvPr id="4" name="Rectangle 3"/>
          <p:cNvSpPr/>
          <p:nvPr/>
        </p:nvSpPr>
        <p:spPr>
          <a:xfrm>
            <a:off x="35496" y="5613047"/>
            <a:ext cx="8892480" cy="1200329"/>
          </a:xfrm>
          <a:prstGeom prst="rect">
            <a:avLst/>
          </a:prstGeom>
        </p:spPr>
        <p:txBody>
          <a:bodyPr wrap="square">
            <a:spAutoFit/>
          </a:bodyPr>
          <a:lstStyle/>
          <a:p>
            <a:pPr algn="ctr"/>
            <a:r>
              <a:rPr lang="en-US" b="1" i="1" dirty="0"/>
              <a:t>Section of the lung shows foci of inflammatory consolidation surrounding bronchioles:</a:t>
            </a:r>
          </a:p>
          <a:p>
            <a:pPr algn="ctr"/>
            <a:r>
              <a:rPr lang="en-US" b="1" i="1" dirty="0"/>
              <a:t>Bronchioles are filled with an inflammatory purulent exudate and show ulceration of mucosa, focal inflammation and necrosis of </a:t>
            </a:r>
            <a:r>
              <a:rPr lang="en-US" b="1" i="1" dirty="0" smtClean="0"/>
              <a:t>walls . </a:t>
            </a:r>
            <a:r>
              <a:rPr lang="en-US" b="1" i="1" dirty="0"/>
              <a:t>Surrounding lung parenchyma shows congestion and edema</a:t>
            </a:r>
          </a:p>
        </p:txBody>
      </p:sp>
      <p:sp>
        <p:nvSpPr>
          <p:cNvPr id="7" name="Rounded Rectangle 6"/>
          <p:cNvSpPr/>
          <p:nvPr/>
        </p:nvSpPr>
        <p:spPr>
          <a:xfrm>
            <a:off x="1835696" y="116633"/>
            <a:ext cx="4752528" cy="504056"/>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Bronchopneumonia  – LPF</a:t>
            </a:r>
            <a:endParaRPr lang="en-US" sz="2800" b="1" i="1" dirty="0">
              <a:effectLst>
                <a:outerShdw blurRad="38100" dist="38100" dir="2700000" algn="tl">
                  <a:srgbClr val="000000">
                    <a:alpha val="43137"/>
                  </a:srgbClr>
                </a:outerShdw>
              </a:effectLst>
            </a:endParaRPr>
          </a:p>
        </p:txBody>
      </p:sp>
      <p:sp>
        <p:nvSpPr>
          <p:cNvPr id="10" name="TextBox 9"/>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descr="C:\Documents and Settings\Mr. Amer Shafie\My Documents\most related BOOKS\general books\lectures\M.D.presentation\PRACTICAL SESSIONS\slides for practical classes\A 4       54\36 E.jpg"/>
          <p:cNvPicPr>
            <a:picLocks noChangeAspect="1" noChangeArrowheads="1"/>
          </p:cNvPicPr>
          <p:nvPr/>
        </p:nvPicPr>
        <p:blipFill>
          <a:blip r:embed="rId2" cstate="print"/>
          <a:srcRect/>
          <a:stretch>
            <a:fillRect/>
          </a:stretch>
        </p:blipFill>
        <p:spPr bwMode="auto">
          <a:xfrm>
            <a:off x="285720" y="764704"/>
            <a:ext cx="8606760" cy="4752528"/>
          </a:xfrm>
          <a:prstGeom prst="rect">
            <a:avLst/>
          </a:prstGeom>
          <a:noFill/>
          <a:ln w="38100">
            <a:solidFill>
              <a:schemeClr val="tx1"/>
            </a:solidFill>
          </a:ln>
        </p:spPr>
      </p:pic>
      <p:sp>
        <p:nvSpPr>
          <p:cNvPr id="2" name="Rectangle 1"/>
          <p:cNvSpPr/>
          <p:nvPr/>
        </p:nvSpPr>
        <p:spPr>
          <a:xfrm>
            <a:off x="179512" y="5517232"/>
            <a:ext cx="8712968" cy="1200329"/>
          </a:xfrm>
          <a:prstGeom prst="rect">
            <a:avLst/>
          </a:prstGeom>
        </p:spPr>
        <p:txBody>
          <a:bodyPr wrap="square">
            <a:spAutoFit/>
          </a:bodyPr>
          <a:lstStyle/>
          <a:p>
            <a:pPr algn="ctr"/>
            <a:r>
              <a:rPr lang="en-US" b="1" i="1" dirty="0"/>
              <a:t>At high magnification, the alveolar exudate of mainly neutrophils is seen. The surrounding alveolar walls have capillaries that are dilated and filled with RBC's. Such an exudative process is typical for bacterial infection. This exudate gives rise to the productive cough of purulent yellow sputum seen with bacterial pneumonias</a:t>
            </a:r>
          </a:p>
        </p:txBody>
      </p:sp>
      <p:sp>
        <p:nvSpPr>
          <p:cNvPr id="4" name="Rounded Rectangle 3"/>
          <p:cNvSpPr/>
          <p:nvPr/>
        </p:nvSpPr>
        <p:spPr>
          <a:xfrm>
            <a:off x="1943708" y="188640"/>
            <a:ext cx="5184576" cy="43204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Bronchopneumonia  –  MPF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91680" y="3617729"/>
            <a:ext cx="7272808" cy="646331"/>
          </a:xfrm>
          <a:prstGeom prst="rect">
            <a:avLst/>
          </a:prstGeom>
        </p:spPr>
        <p:txBody>
          <a:bodyPr wrap="square">
            <a:spAutoFit/>
          </a:bodyPr>
          <a:lstStyle/>
          <a:p>
            <a:pPr algn="ctr"/>
            <a:r>
              <a:rPr lang="en-US" sz="3600" b="1" dirty="0" smtClean="0">
                <a:solidFill>
                  <a:srgbClr val="A50021"/>
                </a:solidFill>
              </a:rPr>
              <a:t> </a:t>
            </a:r>
            <a:endParaRPr lang="en-US" sz="3600" b="1" dirty="0">
              <a:solidFill>
                <a:srgbClr val="A50021"/>
              </a:solidFill>
            </a:endParaRPr>
          </a:p>
        </p:txBody>
      </p:sp>
      <p:sp>
        <p:nvSpPr>
          <p:cNvPr id="9" name="Rounded Rectangle 8"/>
          <p:cNvSpPr/>
          <p:nvPr/>
        </p:nvSpPr>
        <p:spPr>
          <a:xfrm>
            <a:off x="1547664" y="2312493"/>
            <a:ext cx="6552728" cy="136815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dirty="0" smtClean="0">
                <a:solidFill>
                  <a:schemeClr val="bg1"/>
                </a:solidFill>
                <a:effectLst>
                  <a:outerShdw blurRad="38100" dist="38100" dir="2700000" algn="tl">
                    <a:srgbClr val="000000">
                      <a:alpha val="43137"/>
                    </a:srgbClr>
                  </a:outerShdw>
                </a:effectLst>
              </a:rPr>
              <a:t>PULMONARY EMBOLUS AND INFARCTION</a:t>
            </a:r>
            <a:endParaRPr lang="en-US" sz="3600"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019639738"/>
      </p:ext>
    </p:extLst>
  </p:cSld>
  <p:clrMapOvr>
    <a:masterClrMapping/>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115616" y="5725705"/>
            <a:ext cx="7272808" cy="923330"/>
          </a:xfrm>
          <a:prstGeom prst="rect">
            <a:avLst/>
          </a:prstGeom>
        </p:spPr>
        <p:txBody>
          <a:bodyPr wrap="square">
            <a:spAutoFit/>
          </a:bodyPr>
          <a:lstStyle/>
          <a:p>
            <a:pPr algn="ctr"/>
            <a:r>
              <a:rPr lang="en-US" b="1" i="1" dirty="0" smtClean="0">
                <a:solidFill>
                  <a:prstClr val="black"/>
                </a:solidFill>
              </a:rPr>
              <a:t>A </a:t>
            </a:r>
            <a:r>
              <a:rPr lang="en-US" b="1" i="1" dirty="0">
                <a:solidFill>
                  <a:prstClr val="black"/>
                </a:solidFill>
              </a:rPr>
              <a:t>large pulmonary </a:t>
            </a:r>
            <a:r>
              <a:rPr lang="en-US" b="1" i="1" dirty="0" smtClean="0">
                <a:solidFill>
                  <a:prstClr val="black"/>
                </a:solidFill>
              </a:rPr>
              <a:t>thromboembolus is seen </a:t>
            </a:r>
            <a:r>
              <a:rPr lang="en-US" b="1" i="1" dirty="0">
                <a:solidFill>
                  <a:prstClr val="black"/>
                </a:solidFill>
              </a:rPr>
              <a:t>in the pulmonary </a:t>
            </a:r>
            <a:endParaRPr lang="en-US" b="1" i="1" dirty="0" smtClean="0">
              <a:solidFill>
                <a:prstClr val="black"/>
              </a:solidFill>
            </a:endParaRPr>
          </a:p>
          <a:p>
            <a:pPr algn="ctr"/>
            <a:r>
              <a:rPr lang="en-US" b="1" i="1" dirty="0" smtClean="0">
                <a:solidFill>
                  <a:prstClr val="black"/>
                </a:solidFill>
              </a:rPr>
              <a:t>artery to </a:t>
            </a:r>
            <a:r>
              <a:rPr lang="en-US" b="1" i="1" dirty="0">
                <a:solidFill>
                  <a:prstClr val="black"/>
                </a:solidFill>
              </a:rPr>
              <a:t>the left </a:t>
            </a:r>
            <a:r>
              <a:rPr lang="en-US" b="1" i="1" dirty="0" smtClean="0">
                <a:solidFill>
                  <a:prstClr val="black"/>
                </a:solidFill>
              </a:rPr>
              <a:t>lung. </a:t>
            </a:r>
            <a:r>
              <a:rPr lang="en-US" b="1" i="1" dirty="0">
                <a:solidFill>
                  <a:prstClr val="black"/>
                </a:solidFill>
              </a:rPr>
              <a:t>Such thromboemboli typically originate </a:t>
            </a:r>
            <a:r>
              <a:rPr lang="en-US" b="1" i="1" dirty="0" smtClean="0">
                <a:solidFill>
                  <a:prstClr val="black"/>
                </a:solidFill>
              </a:rPr>
              <a:t>in</a:t>
            </a:r>
          </a:p>
          <a:p>
            <a:pPr algn="ctr"/>
            <a:r>
              <a:rPr lang="en-US" b="1" i="1" dirty="0" smtClean="0">
                <a:solidFill>
                  <a:prstClr val="black"/>
                </a:solidFill>
              </a:rPr>
              <a:t> </a:t>
            </a:r>
            <a:r>
              <a:rPr lang="en-US" b="1" i="1" dirty="0">
                <a:solidFill>
                  <a:prstClr val="black"/>
                </a:solidFill>
              </a:rPr>
              <a:t>the leg </a:t>
            </a:r>
            <a:r>
              <a:rPr lang="en-US" b="1" i="1" dirty="0" smtClean="0">
                <a:solidFill>
                  <a:prstClr val="black"/>
                </a:solidFill>
              </a:rPr>
              <a:t>veins </a:t>
            </a:r>
            <a:r>
              <a:rPr lang="en-US" b="1" i="1" dirty="0">
                <a:solidFill>
                  <a:prstClr val="black"/>
                </a:solidFill>
              </a:rPr>
              <a:t>or pelvic veins of persons who are immobilized</a:t>
            </a:r>
          </a:p>
        </p:txBody>
      </p:sp>
      <p:pic>
        <p:nvPicPr>
          <p:cNvPr id="45058" name="Picture 2" descr="http://library.med.utah.edu/WebPath/jpeg1/LUNG0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836712"/>
            <a:ext cx="4176464" cy="478765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259632" y="188640"/>
            <a:ext cx="6696744" cy="531440"/>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Thromboembolism in the Lung – Gross</a:t>
            </a:r>
            <a:endParaRPr lang="en-US" sz="2800" b="1" i="1" dirty="0">
              <a:solidFill>
                <a:prstClr val="white"/>
              </a:solidFill>
              <a:effectLst>
                <a:outerShdw blurRad="38100" dist="38100" dir="2700000" algn="tl">
                  <a:srgbClr val="000000">
                    <a:alpha val="43137"/>
                  </a:srgbClr>
                </a:outerShdw>
              </a:effectLst>
            </a:endParaRPr>
          </a:p>
        </p:txBody>
      </p:sp>
      <p:sp>
        <p:nvSpPr>
          <p:cNvPr id="6" name="Down Arrow 5"/>
          <p:cNvSpPr/>
          <p:nvPr/>
        </p:nvSpPr>
        <p:spPr>
          <a:xfrm>
            <a:off x="4211960" y="1988840"/>
            <a:ext cx="216024" cy="576064"/>
          </a:xfrm>
          <a:prstGeom prst="downArrow">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390587832"/>
      </p:ext>
    </p:extLst>
  </p:cSld>
  <p:clrMapOvr>
    <a:masterClrMapping/>
  </p:clrMapOvr>
  <p:transition advClick="0"/>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6082" name="Picture 2" descr="http://library.med.utah.edu/WebPath/jpeg1/LUNG0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764704"/>
            <a:ext cx="3996444" cy="460851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467544" y="5445224"/>
            <a:ext cx="7992888" cy="1200329"/>
          </a:xfrm>
          <a:prstGeom prst="rect">
            <a:avLst/>
          </a:prstGeom>
        </p:spPr>
        <p:txBody>
          <a:bodyPr wrap="square">
            <a:spAutoFit/>
          </a:bodyPr>
          <a:lstStyle/>
          <a:p>
            <a:pPr algn="ctr"/>
            <a:r>
              <a:rPr lang="en-US" b="1" i="1" dirty="0">
                <a:solidFill>
                  <a:prstClr val="black"/>
                </a:solidFill>
              </a:rPr>
              <a:t>Large thromboemboli can cause death. Medium sized thrombomboli </a:t>
            </a:r>
            <a:endParaRPr lang="en-US" b="1" i="1" dirty="0" smtClean="0">
              <a:solidFill>
                <a:prstClr val="black"/>
              </a:solidFill>
            </a:endParaRPr>
          </a:p>
          <a:p>
            <a:pPr algn="ctr"/>
            <a:r>
              <a:rPr lang="en-US" b="1" i="1" dirty="0" smtClean="0">
                <a:solidFill>
                  <a:prstClr val="black"/>
                </a:solidFill>
              </a:rPr>
              <a:t>(</a:t>
            </a:r>
            <a:r>
              <a:rPr lang="en-US" b="1" i="1" dirty="0">
                <a:solidFill>
                  <a:prstClr val="black"/>
                </a:solidFill>
              </a:rPr>
              <a:t>blocking a pulmonary artery to a lobule or set of lobules) can produce the lesion seen </a:t>
            </a:r>
            <a:r>
              <a:rPr lang="en-US" b="1" i="1" dirty="0" smtClean="0">
                <a:solidFill>
                  <a:prstClr val="black"/>
                </a:solidFill>
              </a:rPr>
              <a:t>here -a </a:t>
            </a:r>
            <a:r>
              <a:rPr lang="en-US" b="1" i="1" dirty="0">
                <a:solidFill>
                  <a:prstClr val="black"/>
                </a:solidFill>
              </a:rPr>
              <a:t>hemorrhagic pulmonary </a:t>
            </a:r>
            <a:r>
              <a:rPr lang="en-US" b="1" i="1" dirty="0" smtClean="0">
                <a:solidFill>
                  <a:prstClr val="black"/>
                </a:solidFill>
              </a:rPr>
              <a:t>infarction which </a:t>
            </a:r>
            <a:r>
              <a:rPr lang="en-US" b="1" i="1" dirty="0">
                <a:solidFill>
                  <a:prstClr val="black"/>
                </a:solidFill>
              </a:rPr>
              <a:t>is </a:t>
            </a:r>
            <a:r>
              <a:rPr lang="en-US" b="1" i="1" dirty="0" smtClean="0">
                <a:solidFill>
                  <a:prstClr val="black"/>
                </a:solidFill>
              </a:rPr>
              <a:t>a wedge-shaped </a:t>
            </a:r>
            <a:r>
              <a:rPr lang="en-US" b="1" i="1" dirty="0">
                <a:solidFill>
                  <a:prstClr val="black"/>
                </a:solidFill>
              </a:rPr>
              <a:t>and based on the pleura.</a:t>
            </a:r>
          </a:p>
        </p:txBody>
      </p:sp>
      <p:sp>
        <p:nvSpPr>
          <p:cNvPr id="4" name="Rounded Rectangle 3"/>
          <p:cNvSpPr/>
          <p:nvPr/>
        </p:nvSpPr>
        <p:spPr>
          <a:xfrm>
            <a:off x="1259632" y="188640"/>
            <a:ext cx="6696744" cy="43204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Thromboembolism in the Lung – Gross</a:t>
            </a:r>
            <a:endParaRPr lang="en-US" sz="2800" b="1" i="1" dirty="0">
              <a:solidFill>
                <a:prstClr val="white"/>
              </a:solidFill>
              <a:effectLst>
                <a:outerShdw blurRad="38100" dist="38100" dir="2700000" algn="tl">
                  <a:srgbClr val="000000">
                    <a:alpha val="43137"/>
                  </a:srgbClr>
                </a:outerShdw>
              </a:effectLst>
            </a:endParaRPr>
          </a:p>
        </p:txBody>
      </p:sp>
      <p:pic>
        <p:nvPicPr>
          <p:cNvPr id="5" name="Picture 4" descr="http://library.med.utah.edu/WebPath/jpeg1/LUNG06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0220" y="764703"/>
            <a:ext cx="3846235" cy="460851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639467095"/>
      </p:ext>
    </p:extLst>
  </p:cSld>
  <p:clrMapOvr>
    <a:masterClrMapping/>
  </p:clrMapOvr>
  <p:transition advClick="0"/>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8610" name="Picture 1"/>
          <p:cNvPicPr>
            <a:picLocks noChangeAspect="1"/>
          </p:cNvPicPr>
          <p:nvPr/>
        </p:nvPicPr>
        <p:blipFill>
          <a:blip r:embed="rId3" cstate="print"/>
          <a:srcRect/>
          <a:stretch>
            <a:fillRect/>
          </a:stretch>
        </p:blipFill>
        <p:spPr bwMode="auto">
          <a:xfrm>
            <a:off x="4283968" y="332656"/>
            <a:ext cx="4644008" cy="6120680"/>
          </a:xfrm>
          <a:prstGeom prst="rect">
            <a:avLst/>
          </a:prstGeom>
          <a:noFill/>
          <a:ln w="38100">
            <a:solidFill>
              <a:schemeClr val="tx1"/>
            </a:solidFill>
            <a:miter lim="800000"/>
            <a:headEnd/>
            <a:tailEnd/>
          </a:ln>
        </p:spPr>
      </p:pic>
      <p:sp>
        <p:nvSpPr>
          <p:cNvPr id="3" name="Rectangle 2"/>
          <p:cNvSpPr/>
          <p:nvPr/>
        </p:nvSpPr>
        <p:spPr>
          <a:xfrm>
            <a:off x="430560" y="1467305"/>
            <a:ext cx="3745240" cy="4832092"/>
          </a:xfrm>
          <a:prstGeom prst="rect">
            <a:avLst/>
          </a:prstGeom>
        </p:spPr>
        <p:txBody>
          <a:bodyPr wrap="square">
            <a:spAutoFit/>
          </a:bodyPr>
          <a:lstStyle/>
          <a:p>
            <a:pPr>
              <a:spcBef>
                <a:spcPct val="0"/>
              </a:spcBef>
            </a:pPr>
            <a:r>
              <a:rPr lang="en-US" sz="2800" b="1" i="1" dirty="0" smtClean="0">
                <a:solidFill>
                  <a:prstClr val="black"/>
                </a:solidFill>
              </a:rPr>
              <a:t>A Longitudinal transection of a lung showing a wedge shaped peripheral hemorrhagic infarction .</a:t>
            </a:r>
          </a:p>
          <a:p>
            <a:pPr>
              <a:spcBef>
                <a:spcPct val="0"/>
              </a:spcBef>
            </a:pPr>
            <a:r>
              <a:rPr lang="en-US" sz="2800" b="1" i="1" dirty="0" smtClean="0">
                <a:solidFill>
                  <a:prstClr val="black"/>
                </a:solidFill>
              </a:rPr>
              <a:t> </a:t>
            </a:r>
          </a:p>
          <a:p>
            <a:pPr>
              <a:spcBef>
                <a:spcPct val="0"/>
              </a:spcBef>
            </a:pPr>
            <a:r>
              <a:rPr lang="en-US" sz="2800" b="1" i="1" dirty="0" smtClean="0">
                <a:solidFill>
                  <a:prstClr val="black"/>
                </a:solidFill>
              </a:rPr>
              <a:t>A thrombus is seen in a major branch of pulmonary artery </a:t>
            </a:r>
          </a:p>
          <a:p>
            <a:pPr>
              <a:spcBef>
                <a:spcPct val="0"/>
              </a:spcBef>
            </a:pPr>
            <a:r>
              <a:rPr lang="en-US" sz="2800" b="1" i="1" dirty="0" smtClean="0">
                <a:solidFill>
                  <a:prstClr val="black"/>
                </a:solidFill>
              </a:rPr>
              <a:t>( arrow head ) </a:t>
            </a:r>
            <a:r>
              <a:rPr lang="en-US" b="1" i="1" dirty="0" smtClean="0">
                <a:solidFill>
                  <a:prstClr val="black"/>
                </a:solidFill>
              </a:rPr>
              <a:t>.</a:t>
            </a:r>
          </a:p>
        </p:txBody>
      </p:sp>
      <p:sp>
        <p:nvSpPr>
          <p:cNvPr id="5" name="Rounded Rectangle 4"/>
          <p:cNvSpPr/>
          <p:nvPr/>
        </p:nvSpPr>
        <p:spPr>
          <a:xfrm>
            <a:off x="179512" y="359078"/>
            <a:ext cx="3996288" cy="837674"/>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i="1" dirty="0" smtClean="0">
                <a:solidFill>
                  <a:prstClr val="white"/>
                </a:solidFill>
                <a:effectLst>
                  <a:outerShdw blurRad="38100" dist="38100" dir="2700000" algn="tl">
                    <a:srgbClr val="000000">
                      <a:alpha val="43137"/>
                    </a:srgbClr>
                  </a:outerShdw>
                </a:effectLst>
              </a:rPr>
              <a:t>Pulmonary </a:t>
            </a:r>
            <a:r>
              <a:rPr lang="en-US" sz="2600" b="1" i="1" dirty="0">
                <a:solidFill>
                  <a:prstClr val="white"/>
                </a:solidFill>
                <a:effectLst>
                  <a:outerShdw blurRad="38100" dist="38100" dir="2700000" algn="tl">
                    <a:srgbClr val="000000">
                      <a:alpha val="43137"/>
                    </a:srgbClr>
                  </a:outerShdw>
                </a:effectLst>
              </a:rPr>
              <a:t>embolus </a:t>
            </a:r>
            <a:r>
              <a:rPr lang="en-US" sz="2600" b="1" i="1" dirty="0" smtClean="0">
                <a:solidFill>
                  <a:prstClr val="white"/>
                </a:solidFill>
                <a:effectLst>
                  <a:outerShdw blurRad="38100" dist="38100" dir="2700000" algn="tl">
                    <a:srgbClr val="000000">
                      <a:alpha val="43137"/>
                    </a:srgbClr>
                  </a:outerShdw>
                </a:effectLst>
              </a:rPr>
              <a:t>and</a:t>
            </a:r>
          </a:p>
          <a:p>
            <a:pPr algn="ctr"/>
            <a:r>
              <a:rPr lang="en-US" sz="2600" b="1" i="1" dirty="0" smtClean="0">
                <a:solidFill>
                  <a:prstClr val="white"/>
                </a:solidFill>
                <a:effectLst>
                  <a:outerShdw blurRad="38100" dist="38100" dir="2700000" algn="tl">
                    <a:srgbClr val="000000">
                      <a:alpha val="43137"/>
                    </a:srgbClr>
                  </a:outerShdw>
                </a:effectLst>
              </a:rPr>
              <a:t> infarction in the Lung</a:t>
            </a:r>
            <a:endParaRPr lang="en-US" sz="2600" b="1" i="1" dirty="0">
              <a:solidFill>
                <a:prstClr val="white"/>
              </a:solidFill>
              <a:effectLst>
                <a:outerShdw blurRad="38100" dist="38100" dir="2700000" algn="tl">
                  <a:srgbClr val="000000">
                    <a:alpha val="43137"/>
                  </a:srgbClr>
                </a:outerShdw>
              </a:effectLst>
            </a:endParaRPr>
          </a:p>
        </p:txBody>
      </p:sp>
      <p:sp>
        <p:nvSpPr>
          <p:cNvPr id="7" name="Left Arrow 6"/>
          <p:cNvSpPr/>
          <p:nvPr/>
        </p:nvSpPr>
        <p:spPr>
          <a:xfrm rot="14682526">
            <a:off x="6529969" y="2010211"/>
            <a:ext cx="740210" cy="300805"/>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373950863"/>
      </p:ext>
    </p:extLst>
  </p:cSld>
  <p:clrMapOvr>
    <a:masterClrMapping/>
  </p:clrMapOvr>
  <p:transition advClick="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1676400" y="457200"/>
            <a:ext cx="6019800" cy="533400"/>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b="1" i="1" dirty="0" smtClean="0">
              <a:solidFill>
                <a:prstClr val="white"/>
              </a:solidFill>
              <a:effectLst>
                <a:outerShdw blurRad="38100" dist="38100" dir="2700000" algn="tl">
                  <a:srgbClr val="000000">
                    <a:alpha val="43137"/>
                  </a:srgbClr>
                </a:outerShdw>
              </a:effectLst>
            </a:endParaRPr>
          </a:p>
          <a:p>
            <a:pPr algn="ctr"/>
            <a:r>
              <a:rPr lang="en-US" sz="2600" b="1" i="1" dirty="0" smtClean="0">
                <a:solidFill>
                  <a:prstClr val="white"/>
                </a:solidFill>
                <a:effectLst>
                  <a:outerShdw blurRad="38100" dist="38100" dir="2700000" algn="tl">
                    <a:srgbClr val="000000">
                      <a:alpha val="43137"/>
                    </a:srgbClr>
                  </a:outerShdw>
                </a:effectLst>
              </a:rPr>
              <a:t>Pulmonary Embolus with infarction  – CT scan</a:t>
            </a:r>
          </a:p>
          <a:p>
            <a:pPr algn="ctr"/>
            <a:r>
              <a:rPr lang="en-US" sz="2600" b="1" i="1" dirty="0" smtClean="0">
                <a:solidFill>
                  <a:prstClr val="white"/>
                </a:solidFill>
                <a:effectLst>
                  <a:outerShdw blurRad="38100" dist="38100" dir="2700000" algn="tl">
                    <a:srgbClr val="000000">
                      <a:alpha val="43137"/>
                    </a:srgbClr>
                  </a:outerShdw>
                </a:effectLst>
              </a:rPr>
              <a:t>  </a:t>
            </a:r>
            <a:endParaRPr lang="en-US" sz="2600" b="1" i="1" dirty="0">
              <a:solidFill>
                <a:prstClr val="white"/>
              </a:solidFill>
              <a:effectLst>
                <a:outerShdw blurRad="38100" dist="38100" dir="2700000" algn="tl">
                  <a:srgbClr val="000000">
                    <a:alpha val="43137"/>
                  </a:srgbClr>
                </a:outerShdw>
              </a:effectLst>
            </a:endParaRPr>
          </a:p>
        </p:txBody>
      </p:sp>
      <p:sp>
        <p:nvSpPr>
          <p:cNvPr id="3" name="TextBox 2"/>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4" name="TextBox 3"/>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
        <p:nvSpPr>
          <p:cNvPr id="7" name="Rectangle 6"/>
          <p:cNvSpPr/>
          <p:nvPr/>
        </p:nvSpPr>
        <p:spPr>
          <a:xfrm>
            <a:off x="1636440" y="5743058"/>
            <a:ext cx="6593160" cy="369332"/>
          </a:xfrm>
          <a:prstGeom prst="rect">
            <a:avLst/>
          </a:prstGeom>
        </p:spPr>
        <p:txBody>
          <a:bodyPr wrap="square">
            <a:spAutoFit/>
          </a:bodyPr>
          <a:lstStyle/>
          <a:p>
            <a:pPr algn="ctr"/>
            <a:r>
              <a:rPr lang="en-US" b="1" i="1" dirty="0" smtClean="0"/>
              <a:t>CT scan - white arrows show pulmonary embolus </a:t>
            </a:r>
            <a:r>
              <a:rPr lang="en-US" b="1" dirty="0" smtClean="0"/>
              <a:t>with </a:t>
            </a:r>
            <a:r>
              <a:rPr lang="en-US" b="1" dirty="0"/>
              <a:t>lung infarction</a:t>
            </a:r>
            <a:endParaRPr lang="en-US" b="1" i="1" dirty="0"/>
          </a:p>
        </p:txBody>
      </p:sp>
      <p:pic>
        <p:nvPicPr>
          <p:cNvPr id="2050" name="Picture 2" descr="http://images.radiopaedia.org/images/632691/cb2c4999e114a5f0f9eef47c28b9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143000"/>
            <a:ext cx="4422775" cy="442277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V="1">
            <a:off x="3810000" y="3742742"/>
            <a:ext cx="381000" cy="2286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343400" y="3857042"/>
            <a:ext cx="76200" cy="41015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Click="0"/>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67544" y="5797713"/>
            <a:ext cx="8352928" cy="923330"/>
          </a:xfrm>
          <a:prstGeom prst="rect">
            <a:avLst/>
          </a:prstGeom>
        </p:spPr>
        <p:txBody>
          <a:bodyPr wrap="square">
            <a:spAutoFit/>
          </a:bodyPr>
          <a:lstStyle/>
          <a:p>
            <a:pPr algn="ctr"/>
            <a:r>
              <a:rPr lang="en-US" b="1" i="1" dirty="0" smtClean="0">
                <a:solidFill>
                  <a:prstClr val="black"/>
                </a:solidFill>
              </a:rPr>
              <a:t>Microscopic </a:t>
            </a:r>
            <a:r>
              <a:rPr lang="en-US" b="1" i="1" dirty="0">
                <a:solidFill>
                  <a:prstClr val="black"/>
                </a:solidFill>
              </a:rPr>
              <a:t>appearance of a pulmonary thromboembolus in a large pulmonary artery. There are interdigitating areas of pale pink and red that form the "lines of Zahn" characteristic for a thrombus.</a:t>
            </a:r>
          </a:p>
        </p:txBody>
      </p:sp>
      <p:pic>
        <p:nvPicPr>
          <p:cNvPr id="48130" name="Picture 2" descr="http://library.med.utah.edu/WebPath/jpeg1/LUNG0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36711"/>
            <a:ext cx="8208912" cy="496100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899592" y="260648"/>
            <a:ext cx="7344816" cy="432047"/>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Pulmonary </a:t>
            </a:r>
            <a:r>
              <a:rPr lang="en-US" sz="2800" b="1" i="1" dirty="0">
                <a:solidFill>
                  <a:prstClr val="white"/>
                </a:solidFill>
                <a:effectLst>
                  <a:outerShdw blurRad="38100" dist="38100" dir="2700000" algn="tl">
                    <a:srgbClr val="000000">
                      <a:alpha val="43137"/>
                    </a:srgbClr>
                  </a:outerShdw>
                </a:effectLst>
              </a:rPr>
              <a:t>artery </a:t>
            </a:r>
            <a:r>
              <a:rPr lang="en-US" sz="2800" b="1" i="1" dirty="0" smtClean="0">
                <a:solidFill>
                  <a:prstClr val="white"/>
                </a:solidFill>
                <a:effectLst>
                  <a:outerShdw blurRad="38100" dist="38100" dir="2700000" algn="tl">
                    <a:srgbClr val="000000">
                      <a:alpha val="43137"/>
                    </a:srgbClr>
                  </a:outerShdw>
                </a:effectLst>
              </a:rPr>
              <a:t>thromboembolus - LPF</a:t>
            </a:r>
            <a:endParaRPr lang="en-US" sz="2800" i="1" dirty="0">
              <a:solidFill>
                <a:prstClr val="white"/>
              </a:solidFill>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380492515"/>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67544" y="5445224"/>
            <a:ext cx="8280920" cy="911024"/>
          </a:xfrm>
        </p:spPr>
        <p:txBody>
          <a:bodyPr>
            <a:noAutofit/>
          </a:bodyPr>
          <a:lstStyle/>
          <a:p>
            <a:pPr algn="ctr">
              <a:lnSpc>
                <a:spcPts val="2000"/>
              </a:lnSpc>
            </a:pPr>
            <a:r>
              <a:rPr lang="en-US" b="1" i="1" dirty="0" smtClean="0"/>
              <a:t>“Honeycomb</a:t>
            </a:r>
            <a:r>
              <a:rPr lang="en-US" b="1" i="1" dirty="0"/>
              <a:t>" lung. (extensive fibrosis from restrictive lung disease) </a:t>
            </a:r>
          </a:p>
          <a:p>
            <a:pPr algn="ctr">
              <a:lnSpc>
                <a:spcPts val="2000"/>
              </a:lnSpc>
            </a:pPr>
            <a:r>
              <a:rPr lang="en-US" b="1" i="1" dirty="0" smtClean="0"/>
              <a:t> </a:t>
            </a:r>
            <a:r>
              <a:rPr lang="en-US" b="1" i="1" dirty="0"/>
              <a:t>The gross appearance, as seen here in a patient with organizing diffuse alveolar damage</a:t>
            </a:r>
          </a:p>
        </p:txBody>
      </p:sp>
      <p:pic>
        <p:nvPicPr>
          <p:cNvPr id="12290" name="Picture 2" descr="http://o.quizlet.com/i/LIgKQy77BzzYL8jJLmL7qg_m.jp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32397" r="32397"/>
          <a:stretch>
            <a:fillRect/>
          </a:stretch>
        </p:blipFill>
        <p:spPr bwMode="auto">
          <a:xfrm>
            <a:off x="1763688" y="1196752"/>
            <a:ext cx="5904656" cy="396044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827584" y="332656"/>
            <a:ext cx="7632848"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Restrictive Lung Disease </a:t>
            </a:r>
            <a:r>
              <a:rPr lang="en-US" sz="2400" b="1" i="1" dirty="0" smtClean="0">
                <a:effectLst>
                  <a:outerShdw blurRad="38100" dist="38100" dir="2700000" algn="tl">
                    <a:srgbClr val="000000">
                      <a:alpha val="43137"/>
                    </a:srgbClr>
                  </a:outerShdw>
                </a:effectLst>
              </a:rPr>
              <a:t>(Honeycomb lung) – Cut section</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868161881"/>
      </p:ext>
    </p:extLst>
  </p:cSld>
  <p:clrMapOvr>
    <a:masterClrMapping/>
  </p:clrMapOvr>
  <p:transition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0178" name="Picture 2" descr="http://library.med.utah.edu/WebPath/jpeg1/LUNG1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836712"/>
            <a:ext cx="8352928" cy="498132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539552" y="5890046"/>
            <a:ext cx="8064896" cy="923330"/>
          </a:xfrm>
          <a:prstGeom prst="rect">
            <a:avLst/>
          </a:prstGeom>
        </p:spPr>
        <p:txBody>
          <a:bodyPr wrap="square">
            <a:spAutoFit/>
          </a:bodyPr>
          <a:lstStyle/>
          <a:p>
            <a:pPr algn="ctr"/>
            <a:r>
              <a:rPr lang="en-US" b="1" i="1" dirty="0" smtClean="0">
                <a:solidFill>
                  <a:prstClr val="black"/>
                </a:solidFill>
              </a:rPr>
              <a:t>A </a:t>
            </a:r>
            <a:r>
              <a:rPr lang="en-US" b="1" i="1" dirty="0">
                <a:solidFill>
                  <a:prstClr val="black"/>
                </a:solidFill>
              </a:rPr>
              <a:t>small peripheral </a:t>
            </a:r>
            <a:r>
              <a:rPr lang="en-US" b="1" i="1" dirty="0" smtClean="0">
                <a:solidFill>
                  <a:prstClr val="black"/>
                </a:solidFill>
              </a:rPr>
              <a:t>pulmonary </a:t>
            </a:r>
            <a:r>
              <a:rPr lang="en-US" b="1" i="1" dirty="0">
                <a:solidFill>
                  <a:prstClr val="black"/>
                </a:solidFill>
              </a:rPr>
              <a:t>artery thromboembolus. </a:t>
            </a:r>
            <a:r>
              <a:rPr lang="en-US" b="1" i="1" dirty="0" smtClean="0">
                <a:solidFill>
                  <a:prstClr val="black"/>
                </a:solidFill>
              </a:rPr>
              <a:t>If these small </a:t>
            </a:r>
            <a:r>
              <a:rPr lang="en-US" b="1" i="1" dirty="0">
                <a:solidFill>
                  <a:prstClr val="black"/>
                </a:solidFill>
              </a:rPr>
              <a:t>PE </a:t>
            </a:r>
            <a:r>
              <a:rPr lang="en-US" b="1" i="1" dirty="0" smtClean="0">
                <a:solidFill>
                  <a:prstClr val="black"/>
                </a:solidFill>
              </a:rPr>
              <a:t>are showered </a:t>
            </a:r>
            <a:r>
              <a:rPr lang="en-US" b="1" i="1" dirty="0">
                <a:solidFill>
                  <a:prstClr val="black"/>
                </a:solidFill>
              </a:rPr>
              <a:t>into the pulmonary circulation at once or over a period of </a:t>
            </a:r>
            <a:r>
              <a:rPr lang="en-US" b="1" i="1" dirty="0" smtClean="0">
                <a:solidFill>
                  <a:prstClr val="black"/>
                </a:solidFill>
              </a:rPr>
              <a:t>time will lead </a:t>
            </a:r>
            <a:r>
              <a:rPr lang="en-US" b="1" i="1" dirty="0">
                <a:solidFill>
                  <a:prstClr val="black"/>
                </a:solidFill>
              </a:rPr>
              <a:t>to pulmonary hypertension.</a:t>
            </a:r>
          </a:p>
        </p:txBody>
      </p:sp>
      <p:sp>
        <p:nvSpPr>
          <p:cNvPr id="3" name="Rounded Rectangle 2"/>
          <p:cNvSpPr/>
          <p:nvPr/>
        </p:nvSpPr>
        <p:spPr>
          <a:xfrm>
            <a:off x="755576" y="260648"/>
            <a:ext cx="7776864" cy="432047"/>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Small pulmonary </a:t>
            </a:r>
            <a:r>
              <a:rPr lang="en-US" sz="2800" b="1" i="1" dirty="0">
                <a:solidFill>
                  <a:prstClr val="white"/>
                </a:solidFill>
                <a:effectLst>
                  <a:outerShdw blurRad="38100" dist="38100" dir="2700000" algn="tl">
                    <a:srgbClr val="000000">
                      <a:alpha val="43137"/>
                    </a:srgbClr>
                  </a:outerShdw>
                </a:effectLst>
              </a:rPr>
              <a:t>artery </a:t>
            </a:r>
            <a:r>
              <a:rPr lang="en-US" sz="2800" b="1" i="1" dirty="0" smtClean="0">
                <a:solidFill>
                  <a:prstClr val="white"/>
                </a:solidFill>
                <a:effectLst>
                  <a:outerShdw blurRad="38100" dist="38100" dir="2700000" algn="tl">
                    <a:srgbClr val="000000">
                      <a:alpha val="43137"/>
                    </a:srgbClr>
                  </a:outerShdw>
                </a:effectLst>
              </a:rPr>
              <a:t>thromboembolus - HPF</a:t>
            </a:r>
            <a:endParaRPr lang="en-US" sz="2800" i="1" dirty="0">
              <a:solidFill>
                <a:prstClr val="white"/>
              </a:solidFill>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355606388"/>
      </p:ext>
    </p:extLst>
  </p:cSld>
  <p:clrMapOvr>
    <a:masterClrMapping/>
  </p:clrMapOvr>
  <p:transition advClick="0"/>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251520" y="5589240"/>
            <a:ext cx="8640960" cy="1200329"/>
          </a:xfrm>
          <a:prstGeom prst="rect">
            <a:avLst/>
          </a:prstGeom>
        </p:spPr>
        <p:txBody>
          <a:bodyPr wrap="square">
            <a:spAutoFit/>
          </a:bodyPr>
          <a:lstStyle/>
          <a:p>
            <a:pPr algn="ctr"/>
            <a:r>
              <a:rPr lang="en-US" b="1" i="1" dirty="0">
                <a:solidFill>
                  <a:prstClr val="black"/>
                </a:solidFill>
              </a:rPr>
              <a:t>The rounded holes that appear in the vascular spaces here in the lung are fat emboli. Fat embolization syndrome occurs most often following trauma with fracture of long bones that releases fat globules into the circulation which are trapped in pulmonary capillaries</a:t>
            </a:r>
          </a:p>
        </p:txBody>
      </p:sp>
      <p:pic>
        <p:nvPicPr>
          <p:cNvPr id="69634" name="Picture 2" descr="http://library.med.utah.edu/WebPath/jpeg1/LUNG08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472" y="908720"/>
            <a:ext cx="8328992" cy="468052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043608" y="188640"/>
            <a:ext cx="6912768" cy="504056"/>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Fat Embolism in the Lung - HPF</a:t>
            </a:r>
            <a:endParaRPr lang="en-US" sz="2800" b="1" i="1" dirty="0">
              <a:solidFill>
                <a:prstClr val="white"/>
              </a:solidFill>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137797755"/>
      </p:ext>
    </p:extLst>
  </p:cSld>
  <p:clrMapOvr>
    <a:masterClrMapping/>
  </p:clrMapOvr>
  <p:transition advClick="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01459" y="2133600"/>
            <a:ext cx="5064881" cy="2304256"/>
          </a:xfrm>
        </p:spPr>
        <p:txBody>
          <a:bodyPr>
            <a:noAutofit/>
          </a:bodyPr>
          <a:lstStyle/>
          <a:p>
            <a:pPr algn="l" rtl="0"/>
            <a:r>
              <a:rPr lang="en-US" sz="3600" b="1" i="1" dirty="0" smtClean="0">
                <a:solidFill>
                  <a:srgbClr val="C00000"/>
                </a:solidFill>
                <a:effectLst>
                  <a:outerShdw blurRad="38100" dist="38100" dir="2700000" algn="tl">
                    <a:srgbClr val="000000">
                      <a:alpha val="43137"/>
                    </a:srgbClr>
                  </a:outerShdw>
                </a:effectLst>
                <a:latin typeface="+mn-lt"/>
              </a:rPr>
              <a:t/>
            </a:r>
            <a:br>
              <a:rPr lang="en-US" sz="3600" b="1" i="1" dirty="0" smtClean="0">
                <a:solidFill>
                  <a:srgbClr val="C00000"/>
                </a:solidFill>
                <a:effectLst>
                  <a:outerShdw blurRad="38100" dist="38100" dir="2700000" algn="tl">
                    <a:srgbClr val="000000">
                      <a:alpha val="43137"/>
                    </a:srgbClr>
                  </a:outerShdw>
                </a:effectLst>
                <a:latin typeface="+mn-lt"/>
              </a:rPr>
            </a:br>
            <a:r>
              <a:rPr lang="en-US" sz="3600" b="1" i="1" dirty="0" smtClean="0">
                <a:solidFill>
                  <a:srgbClr val="C00000"/>
                </a:solidFill>
                <a:effectLst>
                  <a:outerShdw blurRad="38100" dist="38100" dir="2700000" algn="tl">
                    <a:srgbClr val="000000">
                      <a:alpha val="43137"/>
                    </a:srgbClr>
                  </a:outerShdw>
                </a:effectLst>
                <a:latin typeface="+mn-lt"/>
              </a:rPr>
              <a:t/>
            </a:r>
            <a:br>
              <a:rPr lang="en-US" sz="3600" b="1" i="1" dirty="0" smtClean="0">
                <a:solidFill>
                  <a:srgbClr val="C00000"/>
                </a:solidFill>
                <a:effectLst>
                  <a:outerShdw blurRad="38100" dist="38100" dir="2700000" algn="tl">
                    <a:srgbClr val="000000">
                      <a:alpha val="43137"/>
                    </a:srgbClr>
                  </a:outerShdw>
                </a:effectLst>
                <a:latin typeface="+mn-lt"/>
              </a:rPr>
            </a:br>
            <a:r>
              <a:rPr lang="en-US" sz="3600" b="1" i="1" dirty="0" smtClean="0">
                <a:solidFill>
                  <a:srgbClr val="C00000"/>
                </a:solidFill>
                <a:effectLst>
                  <a:outerShdw blurRad="38100" dist="38100" dir="2700000" algn="tl">
                    <a:srgbClr val="000000">
                      <a:alpha val="43137"/>
                    </a:srgbClr>
                  </a:outerShdw>
                </a:effectLst>
                <a:latin typeface="+mn-lt"/>
              </a:rPr>
              <a:t/>
            </a:r>
            <a:br>
              <a:rPr lang="en-US" sz="3600" b="1" i="1" dirty="0" smtClean="0">
                <a:solidFill>
                  <a:srgbClr val="C00000"/>
                </a:solidFill>
                <a:effectLst>
                  <a:outerShdw blurRad="38100" dist="38100" dir="2700000" algn="tl">
                    <a:srgbClr val="000000">
                      <a:alpha val="43137"/>
                    </a:srgbClr>
                  </a:outerShdw>
                </a:effectLst>
                <a:latin typeface="+mn-lt"/>
              </a:rPr>
            </a:br>
            <a:r>
              <a:rPr lang="en-US" sz="3600" b="1" i="1" dirty="0">
                <a:solidFill>
                  <a:srgbClr val="C00000"/>
                </a:solidFill>
                <a:effectLst>
                  <a:outerShdw blurRad="38100" dist="38100" dir="2700000" algn="tl">
                    <a:srgbClr val="000000">
                      <a:alpha val="43137"/>
                    </a:srgbClr>
                  </a:outerShdw>
                </a:effectLst>
                <a:latin typeface="+mn-lt"/>
              </a:rPr>
              <a:t/>
            </a:r>
            <a:br>
              <a:rPr lang="en-US" sz="3600" b="1" i="1" dirty="0">
                <a:solidFill>
                  <a:srgbClr val="C00000"/>
                </a:solidFill>
                <a:effectLst>
                  <a:outerShdw blurRad="38100" dist="38100" dir="2700000" algn="tl">
                    <a:srgbClr val="000000">
                      <a:alpha val="43137"/>
                    </a:srgbClr>
                  </a:outerShdw>
                </a:effectLst>
                <a:latin typeface="+mn-lt"/>
              </a:rPr>
            </a:br>
            <a:r>
              <a:rPr lang="en-US" sz="3600" b="1" i="1" dirty="0" smtClean="0">
                <a:solidFill>
                  <a:srgbClr val="000099"/>
                </a:solidFill>
                <a:effectLst>
                  <a:outerShdw blurRad="38100" dist="38100" dir="2700000" algn="tl">
                    <a:srgbClr val="000000">
                      <a:alpha val="43137"/>
                    </a:srgbClr>
                  </a:outerShdw>
                </a:effectLst>
                <a:latin typeface="+mn-lt"/>
              </a:rPr>
              <a:t>1. TUBERCULOSIS</a:t>
            </a:r>
            <a:br>
              <a:rPr lang="en-US" sz="3600" b="1" i="1" dirty="0" smtClean="0">
                <a:solidFill>
                  <a:srgbClr val="000099"/>
                </a:solidFill>
                <a:effectLst>
                  <a:outerShdw blurRad="38100" dist="38100" dir="2700000" algn="tl">
                    <a:srgbClr val="000000">
                      <a:alpha val="43137"/>
                    </a:srgbClr>
                  </a:outerShdw>
                </a:effectLst>
                <a:latin typeface="+mn-lt"/>
              </a:rPr>
            </a:br>
            <a:r>
              <a:rPr lang="en-US" sz="3600" b="1" i="1" dirty="0" smtClean="0">
                <a:solidFill>
                  <a:srgbClr val="C00000"/>
                </a:solidFill>
                <a:effectLst>
                  <a:outerShdw blurRad="38100" dist="38100" dir="2700000" algn="tl">
                    <a:srgbClr val="000000">
                      <a:alpha val="43137"/>
                    </a:srgbClr>
                  </a:outerShdw>
                </a:effectLst>
                <a:latin typeface="+mn-lt"/>
              </a:rPr>
              <a:t/>
            </a:r>
            <a:br>
              <a:rPr lang="en-US" sz="3600" b="1" i="1" dirty="0" smtClean="0">
                <a:solidFill>
                  <a:srgbClr val="C00000"/>
                </a:solidFill>
                <a:effectLst>
                  <a:outerShdw blurRad="38100" dist="38100" dir="2700000" algn="tl">
                    <a:srgbClr val="000000">
                      <a:alpha val="43137"/>
                    </a:srgbClr>
                  </a:outerShdw>
                </a:effectLst>
                <a:latin typeface="+mn-lt"/>
              </a:rPr>
            </a:br>
            <a:r>
              <a:rPr lang="en-US" sz="3600" b="1" i="1" dirty="0" smtClean="0">
                <a:solidFill>
                  <a:srgbClr val="660066"/>
                </a:solidFill>
                <a:effectLst>
                  <a:outerShdw blurRad="38100" dist="38100" dir="2700000" algn="tl">
                    <a:srgbClr val="000000">
                      <a:alpha val="43137"/>
                    </a:srgbClr>
                  </a:outerShdw>
                </a:effectLst>
                <a:latin typeface="+mn-lt"/>
              </a:rPr>
              <a:t>2. CANCER OF THE LUNG</a:t>
            </a:r>
            <a:endParaRPr lang="en-US" sz="3600" b="1" i="1" dirty="0">
              <a:solidFill>
                <a:srgbClr val="660066"/>
              </a:solidFill>
              <a:effectLst>
                <a:outerShdw blurRad="38100" dist="38100" dir="2700000" algn="tl">
                  <a:srgbClr val="000000">
                    <a:alpha val="43137"/>
                  </a:srgbClr>
                </a:outerShdw>
              </a:effectLst>
              <a:latin typeface="+mn-lt"/>
            </a:endParaRPr>
          </a:p>
        </p:txBody>
      </p:sp>
      <p:sp>
        <p:nvSpPr>
          <p:cNvPr id="3" name="Rounded Rectangle 2"/>
          <p:cNvSpPr/>
          <p:nvPr/>
        </p:nvSpPr>
        <p:spPr>
          <a:xfrm>
            <a:off x="1524000" y="578877"/>
            <a:ext cx="6019800" cy="936104"/>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800" b="1" i="1" dirty="0" smtClean="0">
                <a:effectLst>
                  <a:outerShdw blurRad="38100" dist="38100" dir="2700000" algn="tl">
                    <a:srgbClr val="000000">
                      <a:alpha val="43137"/>
                    </a:srgbClr>
                  </a:outerShdw>
                </a:effectLst>
              </a:rPr>
              <a:t>SECOND PRACTICAL</a:t>
            </a:r>
            <a:endParaRPr lang="en-US" sz="4800" b="1" i="1" dirty="0">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005123033"/>
      </p:ext>
    </p:extLst>
  </p:cSld>
  <p:clrMapOvr>
    <a:masterClrMapping/>
  </p:clrMapOvr>
  <p:transition advClick="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5776" y="3429000"/>
            <a:ext cx="4752528" cy="864096"/>
          </a:xfrm>
        </p:spPr>
        <p:txBody>
          <a:bodyPr>
            <a:noAutofit/>
          </a:bodyPr>
          <a:lstStyle/>
          <a:p>
            <a:pPr algn="ctr"/>
            <a:r>
              <a:rPr lang="ar-SA" sz="4000" dirty="0" smtClean="0">
                <a:solidFill>
                  <a:srgbClr val="C00000"/>
                </a:solidFill>
              </a:rPr>
              <a:t> </a:t>
            </a:r>
            <a:endParaRPr lang="en-US" sz="4000" dirty="0">
              <a:solidFill>
                <a:srgbClr val="C00000"/>
              </a:solidFill>
            </a:endParaRPr>
          </a:p>
        </p:txBody>
      </p:sp>
      <p:sp>
        <p:nvSpPr>
          <p:cNvPr id="3" name="Rounded Rectangle 2"/>
          <p:cNvSpPr/>
          <p:nvPr/>
        </p:nvSpPr>
        <p:spPr>
          <a:xfrm>
            <a:off x="2627784" y="706048"/>
            <a:ext cx="4176464" cy="108012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b="1" i="1" dirty="0" smtClean="0">
                <a:solidFill>
                  <a:schemeClr val="bg1"/>
                </a:solidFill>
                <a:effectLst>
                  <a:outerShdw blurRad="38100" dist="38100" dir="2700000" algn="tl">
                    <a:srgbClr val="000000">
                      <a:alpha val="43137"/>
                    </a:srgbClr>
                  </a:outerShdw>
                </a:effectLst>
              </a:rPr>
              <a:t> TUBERCULOSIS</a:t>
            </a:r>
            <a:endParaRPr lang="en-US" sz="4400" b="1" i="1" dirty="0">
              <a:solidFill>
                <a:schemeClr val="bg1"/>
              </a:solidFill>
              <a:effectLst>
                <a:outerShdw blurRad="38100" dist="38100" dir="2700000" algn="tl">
                  <a:srgbClr val="000000">
                    <a:alpha val="43137"/>
                  </a:srgbClr>
                </a:outerShdw>
              </a:effectLst>
            </a:endParaRPr>
          </a:p>
        </p:txBody>
      </p:sp>
      <p:sp>
        <p:nvSpPr>
          <p:cNvPr id="6" name="Rectangle 5"/>
          <p:cNvSpPr/>
          <p:nvPr/>
        </p:nvSpPr>
        <p:spPr>
          <a:xfrm>
            <a:off x="1475656" y="2204864"/>
            <a:ext cx="6264696" cy="304698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buFont typeface="Arial" pitchFamily="34" charset="0"/>
              <a:buChar char="•"/>
              <a:defRPr/>
            </a:pPr>
            <a:r>
              <a:rPr lang="en-US" sz="2400" b="1" dirty="0" smtClean="0">
                <a:effectLst>
                  <a:outerShdw blurRad="38100" dist="38100" dir="2700000" algn="tl">
                    <a:srgbClr val="000000">
                      <a:alpha val="43137"/>
                    </a:srgbClr>
                  </a:outerShdw>
                </a:effectLst>
              </a:rPr>
              <a:t> Epithelioid and giant cell Granuloma, </a:t>
            </a:r>
            <a:r>
              <a:rPr lang="en-US" sz="2400" b="1" dirty="0" err="1" smtClean="0">
                <a:effectLst>
                  <a:outerShdw blurRad="38100" dist="38100" dir="2700000" algn="tl">
                    <a:srgbClr val="000000">
                      <a:alpha val="43137"/>
                    </a:srgbClr>
                  </a:outerShdw>
                </a:effectLst>
              </a:rPr>
              <a:t>Ghon’s</a:t>
            </a:r>
            <a:r>
              <a:rPr lang="en-US" sz="2400" b="1" dirty="0" smtClean="0">
                <a:effectLst>
                  <a:outerShdw blurRad="38100" dist="38100" dir="2700000" algn="tl">
                    <a:srgbClr val="000000">
                      <a:alpha val="43137"/>
                    </a:srgbClr>
                  </a:outerShdw>
                </a:effectLst>
              </a:rPr>
              <a:t>       </a:t>
            </a:r>
          </a:p>
          <a:p>
            <a:pPr>
              <a:defRPr/>
            </a:pPr>
            <a:r>
              <a:rPr lang="en-US" sz="2400" b="1" dirty="0" smtClean="0">
                <a:effectLst>
                  <a:outerShdw blurRad="38100" dist="38100" dir="2700000" algn="tl">
                    <a:srgbClr val="000000">
                      <a:alpha val="43137"/>
                    </a:srgbClr>
                  </a:outerShdw>
                </a:effectLst>
              </a:rPr>
              <a:t>   complex or caseation is present</a:t>
            </a:r>
          </a:p>
          <a:p>
            <a:pPr>
              <a:buFont typeface="Arial" pitchFamily="34" charset="0"/>
              <a:buChar char="•"/>
              <a:defRPr/>
            </a:pPr>
            <a:r>
              <a:rPr lang="en-US" sz="2400" b="1" dirty="0" smtClean="0">
                <a:effectLst>
                  <a:outerShdw blurRad="38100" dist="38100" dir="2700000" algn="tl">
                    <a:srgbClr val="000000">
                      <a:alpha val="43137"/>
                    </a:srgbClr>
                  </a:outerShdw>
                </a:effectLst>
              </a:rPr>
              <a:t> Complications of TB are: </a:t>
            </a:r>
          </a:p>
          <a:p>
            <a:pPr>
              <a:defRPr/>
            </a:pPr>
            <a:r>
              <a:rPr lang="en-US" sz="2400" dirty="0" smtClean="0">
                <a:effectLst>
                  <a:outerShdw blurRad="38100" dist="38100" dir="2700000" algn="tl">
                    <a:srgbClr val="000000">
                      <a:alpha val="43137"/>
                    </a:srgbClr>
                  </a:outerShdw>
                </a:effectLst>
              </a:rPr>
              <a:t>   - Amyloidosis , </a:t>
            </a:r>
          </a:p>
          <a:p>
            <a:pPr>
              <a:defRPr/>
            </a:pPr>
            <a:r>
              <a:rPr lang="en-US" sz="2400" dirty="0" smtClean="0">
                <a:effectLst>
                  <a:outerShdw blurRad="38100" dist="38100" dir="2700000" algn="tl">
                    <a:srgbClr val="000000">
                      <a:alpha val="43137"/>
                    </a:srgbClr>
                  </a:outerShdw>
                </a:effectLst>
              </a:rPr>
              <a:t>   - Tuberculous pneumonia </a:t>
            </a:r>
          </a:p>
          <a:p>
            <a:pPr>
              <a:defRPr/>
            </a:pPr>
            <a:r>
              <a:rPr lang="en-US" sz="2400" dirty="0" smtClean="0">
                <a:effectLst>
                  <a:outerShdw blurRad="38100" dist="38100" dir="2700000" algn="tl">
                    <a:srgbClr val="000000">
                      <a:alpha val="43137"/>
                    </a:srgbClr>
                  </a:outerShdw>
                </a:effectLst>
              </a:rPr>
              <a:t>   -  Miliary tuberculosis </a:t>
            </a:r>
          </a:p>
          <a:p>
            <a:pPr>
              <a:defRPr/>
            </a:pPr>
            <a:r>
              <a:rPr lang="en-US" sz="2400" dirty="0" smtClean="0">
                <a:effectLst>
                  <a:outerShdw blurRad="38100" dist="38100" dir="2700000" algn="tl">
                    <a:srgbClr val="000000">
                      <a:alpha val="43137"/>
                    </a:srgbClr>
                  </a:outerShdw>
                </a:effectLst>
              </a:rPr>
              <a:t>   -  Tuberculous meningitis </a:t>
            </a:r>
          </a:p>
          <a:p>
            <a:pPr>
              <a:defRPr/>
            </a:pPr>
            <a:r>
              <a:rPr lang="en-US" sz="2400" dirty="0" smtClean="0">
                <a:effectLst>
                  <a:outerShdw blurRad="38100" dist="38100" dir="2700000" algn="tl">
                    <a:srgbClr val="000000">
                      <a:alpha val="43137"/>
                    </a:srgbClr>
                  </a:outerShdw>
                </a:effectLst>
              </a:rPr>
              <a:t>   -  Addison disease .</a:t>
            </a: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238474037"/>
      </p:ext>
    </p:extLst>
  </p:cSld>
  <p:clrMapOvr>
    <a:masterClrMapping/>
  </p:clrMapOvr>
  <p:transition advClick="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67544" y="5731987"/>
            <a:ext cx="8136904" cy="865365"/>
          </a:xfrm>
          <a:prstGeom prst="rect">
            <a:avLst/>
          </a:prstGeom>
        </p:spPr>
        <p:txBody>
          <a:bodyPr wrap="square">
            <a:spAutoFit/>
          </a:bodyPr>
          <a:lstStyle/>
          <a:p>
            <a:pPr algn="ctr">
              <a:lnSpc>
                <a:spcPts val="2000"/>
              </a:lnSpc>
            </a:pPr>
            <a:r>
              <a:rPr lang="en-US" b="1" i="1" dirty="0"/>
              <a:t>On closer inspection, the granulomas have areas of caseous necrosis. </a:t>
            </a:r>
            <a:endParaRPr lang="en-US" b="1" i="1" dirty="0" smtClean="0"/>
          </a:p>
          <a:p>
            <a:pPr algn="ctr">
              <a:lnSpc>
                <a:spcPts val="2000"/>
              </a:lnSpc>
            </a:pPr>
            <a:r>
              <a:rPr lang="en-US" b="1" i="1" dirty="0" smtClean="0"/>
              <a:t>This </a:t>
            </a:r>
            <a:r>
              <a:rPr lang="en-US" b="1" i="1" dirty="0"/>
              <a:t>pattern of multiple </a:t>
            </a:r>
            <a:r>
              <a:rPr lang="en-US" b="1" i="1" dirty="0" smtClean="0"/>
              <a:t>caseating  </a:t>
            </a:r>
            <a:r>
              <a:rPr lang="en-US" b="1" i="1" dirty="0"/>
              <a:t>granulomas primarily in the </a:t>
            </a:r>
            <a:r>
              <a:rPr lang="en-US" b="1" i="1" dirty="0" smtClean="0"/>
              <a:t>upper</a:t>
            </a:r>
          </a:p>
          <a:p>
            <a:pPr algn="ctr">
              <a:lnSpc>
                <a:spcPts val="2000"/>
              </a:lnSpc>
            </a:pPr>
            <a:r>
              <a:rPr lang="en-US" b="1" i="1" dirty="0" smtClean="0"/>
              <a:t> </a:t>
            </a:r>
            <a:r>
              <a:rPr lang="en-US" b="1" i="1" dirty="0"/>
              <a:t>lobes is most characteristic of secondary (reactivation) tuberculosis</a:t>
            </a:r>
          </a:p>
        </p:txBody>
      </p:sp>
      <p:pic>
        <p:nvPicPr>
          <p:cNvPr id="31746" name="Picture 2" descr="http://library.med.utah.edu/WebPath/jpeg1/LUNG0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836713"/>
            <a:ext cx="3816424" cy="482453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043608" y="188640"/>
            <a:ext cx="6984776" cy="499907"/>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Pulmonary TB – Caseous Necrosis – Gross</a:t>
            </a:r>
            <a:endParaRPr lang="en-US" sz="2800"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558845812"/>
      </p:ext>
    </p:extLst>
  </p:cSld>
  <p:clrMapOvr>
    <a:masterClrMapping/>
  </p:clrMapOvr>
  <p:transition advClick="0"/>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79512" y="5653697"/>
            <a:ext cx="8712968" cy="900631"/>
          </a:xfrm>
          <a:prstGeom prst="rect">
            <a:avLst/>
          </a:prstGeom>
        </p:spPr>
        <p:txBody>
          <a:bodyPr wrap="square">
            <a:spAutoFit/>
          </a:bodyPr>
          <a:lstStyle/>
          <a:p>
            <a:pPr algn="ctr">
              <a:lnSpc>
                <a:spcPts val="2100"/>
              </a:lnSpc>
            </a:pPr>
            <a:r>
              <a:rPr lang="en-US" b="1" i="1" dirty="0" smtClean="0"/>
              <a:t>Extensive </a:t>
            </a:r>
            <a:r>
              <a:rPr lang="en-US" b="1" i="1" dirty="0"/>
              <a:t>caseation and the granulomas involve a larger </a:t>
            </a:r>
            <a:r>
              <a:rPr lang="en-US" b="1" i="1" dirty="0" smtClean="0"/>
              <a:t>bronchus causing </a:t>
            </a:r>
            <a:r>
              <a:rPr lang="en-US" b="1" i="1" dirty="0"/>
              <a:t>soft, necrotic center to drain out and leave behind a cavity. Cavitation is typical for large granulomas with </a:t>
            </a:r>
            <a:r>
              <a:rPr lang="en-US" b="1" i="1" dirty="0" smtClean="0"/>
              <a:t>TB. </a:t>
            </a:r>
            <a:r>
              <a:rPr lang="en-US" b="1" i="1" dirty="0"/>
              <a:t>Cavitation is more common in the upper lobes.</a:t>
            </a:r>
          </a:p>
        </p:txBody>
      </p:sp>
      <p:pic>
        <p:nvPicPr>
          <p:cNvPr id="32770" name="Picture 2" descr="http://library.med.utah.edu/WebPath/jpeg1/LUNG0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810741"/>
            <a:ext cx="4032448" cy="484295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539552" y="266067"/>
            <a:ext cx="7992888" cy="432048"/>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Pulmonary TB – Caseous Necrosis – Gross</a:t>
            </a:r>
            <a:endParaRPr lang="en-US" sz="2800"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893043287"/>
      </p:ext>
    </p:extLst>
  </p:cSld>
  <p:clrMapOvr>
    <a:masterClrMapping/>
  </p:clrMapOvr>
  <p:transition advClick="0"/>
</p:sld>
</file>

<file path=ppt/slides/slide66.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28674" name="Picture 2" descr="ghon complex"/>
          <p:cNvPicPr>
            <a:picLocks noGrp="1" noChangeAspect="1" noChangeArrowheads="1"/>
          </p:cNvPicPr>
          <p:nvPr>
            <p:ph type="clipArt" sz="half" idx="2"/>
          </p:nvPr>
        </p:nvPicPr>
        <p:blipFill>
          <a:blip r:embed="rId2" cstate="print"/>
          <a:srcRect/>
          <a:stretch>
            <a:fillRect/>
          </a:stretch>
        </p:blipFill>
        <p:spPr>
          <a:xfrm>
            <a:off x="539552" y="836712"/>
            <a:ext cx="8208912" cy="4896545"/>
          </a:xfrm>
          <a:noFill/>
        </p:spPr>
      </p:pic>
      <p:sp>
        <p:nvSpPr>
          <p:cNvPr id="143364" name="AutoShape 4"/>
          <p:cNvSpPr>
            <a:spLocks noChangeArrowheads="1"/>
          </p:cNvSpPr>
          <p:nvPr/>
        </p:nvSpPr>
        <p:spPr bwMode="auto">
          <a:xfrm>
            <a:off x="1907704" y="2750713"/>
            <a:ext cx="685800" cy="457200"/>
          </a:xfrm>
          <a:prstGeom prst="rightArrow">
            <a:avLst>
              <a:gd name="adj1" fmla="val 50000"/>
              <a:gd name="adj2" fmla="val 37500"/>
            </a:avLst>
          </a:prstGeom>
          <a:solidFill>
            <a:srgbClr val="FFFF00"/>
          </a:solidFill>
          <a:ln w="9525">
            <a:solidFill>
              <a:schemeClr val="tx1"/>
            </a:solidFill>
            <a:miter lim="800000"/>
            <a:headEnd/>
            <a:tailEnd/>
          </a:ln>
        </p:spPr>
        <p:txBody>
          <a:bodyPr wrap="none" anchor="ctr"/>
          <a:lstStyle/>
          <a:p>
            <a:endParaRPr lang="ar-SA"/>
          </a:p>
        </p:txBody>
      </p:sp>
      <p:sp>
        <p:nvSpPr>
          <p:cNvPr id="143365" name="AutoShape 5"/>
          <p:cNvSpPr>
            <a:spLocks noChangeArrowheads="1"/>
          </p:cNvSpPr>
          <p:nvPr/>
        </p:nvSpPr>
        <p:spPr bwMode="auto">
          <a:xfrm>
            <a:off x="7812360" y="2857500"/>
            <a:ext cx="609600" cy="381000"/>
          </a:xfrm>
          <a:prstGeom prst="leftArrow">
            <a:avLst>
              <a:gd name="adj1" fmla="val 50000"/>
              <a:gd name="adj2" fmla="val 40000"/>
            </a:avLst>
          </a:prstGeom>
          <a:solidFill>
            <a:srgbClr val="FFFF00"/>
          </a:solidFill>
          <a:ln w="9525">
            <a:solidFill>
              <a:schemeClr val="tx1"/>
            </a:solidFill>
            <a:miter lim="800000"/>
            <a:headEnd/>
            <a:tailEnd/>
          </a:ln>
        </p:spPr>
        <p:txBody>
          <a:bodyPr wrap="none" anchor="ctr"/>
          <a:lstStyle/>
          <a:p>
            <a:endParaRPr lang="ar-SA"/>
          </a:p>
        </p:txBody>
      </p:sp>
      <p:sp>
        <p:nvSpPr>
          <p:cNvPr id="2" name="Rectangle 1"/>
          <p:cNvSpPr/>
          <p:nvPr/>
        </p:nvSpPr>
        <p:spPr>
          <a:xfrm>
            <a:off x="323528" y="5733256"/>
            <a:ext cx="8424936" cy="900631"/>
          </a:xfrm>
          <a:prstGeom prst="rect">
            <a:avLst/>
          </a:prstGeom>
        </p:spPr>
        <p:txBody>
          <a:bodyPr wrap="square">
            <a:spAutoFit/>
          </a:bodyPr>
          <a:lstStyle/>
          <a:p>
            <a:pPr algn="ctr">
              <a:lnSpc>
                <a:spcPts val="2100"/>
              </a:lnSpc>
            </a:pPr>
            <a:r>
              <a:rPr lang="en-US" b="1" i="1" dirty="0"/>
              <a:t>The </a:t>
            </a:r>
            <a:r>
              <a:rPr lang="en-US" b="1" i="1" dirty="0" smtClean="0"/>
              <a:t>Ghon’s </a:t>
            </a:r>
            <a:r>
              <a:rPr lang="en-US" b="1" i="1" dirty="0"/>
              <a:t>complex is seen here at closer range. Primary tuberculosis is the pattern seen with initial infection with tuberculosis in children. Reactivation, or secondary tuberculosis, is more typically seen in adults.</a:t>
            </a:r>
          </a:p>
        </p:txBody>
      </p:sp>
      <p:sp>
        <p:nvSpPr>
          <p:cNvPr id="3" name="Rounded Rectangle 2"/>
          <p:cNvSpPr/>
          <p:nvPr/>
        </p:nvSpPr>
        <p:spPr>
          <a:xfrm>
            <a:off x="611560" y="266067"/>
            <a:ext cx="7992888" cy="432048"/>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Pulmonary TB - Ghon’s Complex – Gross Pathology</a:t>
            </a:r>
            <a:endParaRPr lang="en-US" sz="2800" i="1" dirty="0">
              <a:effectLst>
                <a:outerShdw blurRad="38100" dist="38100" dir="2700000" algn="tl">
                  <a:srgbClr val="000000">
                    <a:alpha val="43137"/>
                  </a:srgbClr>
                </a:outerShdw>
              </a:effectLst>
            </a:endParaRPr>
          </a:p>
        </p:txBody>
      </p:sp>
      <p:sp>
        <p:nvSpPr>
          <p:cNvPr id="10" name="TextBox 9"/>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64"/>
                                        </p:tgtEl>
                                        <p:attrNameLst>
                                          <p:attrName>style.visibility</p:attrName>
                                        </p:attrNameLst>
                                      </p:cBhvr>
                                      <p:to>
                                        <p:strVal val="visible"/>
                                      </p:to>
                                    </p:set>
                                    <p:anim calcmode="lin" valueType="num">
                                      <p:cBhvr additive="base">
                                        <p:cTn id="7" dur="500" fill="hold"/>
                                        <p:tgtEl>
                                          <p:spTgt spid="143364"/>
                                        </p:tgtEl>
                                        <p:attrNameLst>
                                          <p:attrName>ppt_x</p:attrName>
                                        </p:attrNameLst>
                                      </p:cBhvr>
                                      <p:tavLst>
                                        <p:tav tm="0">
                                          <p:val>
                                            <p:strVal val="0-#ppt_w/2"/>
                                          </p:val>
                                        </p:tav>
                                        <p:tav tm="100000">
                                          <p:val>
                                            <p:strVal val="#ppt_x"/>
                                          </p:val>
                                        </p:tav>
                                      </p:tavLst>
                                    </p:anim>
                                    <p:anim calcmode="lin" valueType="num">
                                      <p:cBhvr additive="base">
                                        <p:cTn id="8" dur="500" fill="hold"/>
                                        <p:tgtEl>
                                          <p:spTgt spid="14336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365"/>
                                        </p:tgtEl>
                                        <p:attrNameLst>
                                          <p:attrName>style.visibility</p:attrName>
                                        </p:attrNameLst>
                                      </p:cBhvr>
                                      <p:to>
                                        <p:strVal val="visible"/>
                                      </p:to>
                                    </p:set>
                                    <p:anim calcmode="lin" valueType="num">
                                      <p:cBhvr additive="base">
                                        <p:cTn id="13" dur="500" fill="hold"/>
                                        <p:tgtEl>
                                          <p:spTgt spid="143365"/>
                                        </p:tgtEl>
                                        <p:attrNameLst>
                                          <p:attrName>ppt_x</p:attrName>
                                        </p:attrNameLst>
                                      </p:cBhvr>
                                      <p:tavLst>
                                        <p:tav tm="0">
                                          <p:val>
                                            <p:strVal val="0-#ppt_w/2"/>
                                          </p:val>
                                        </p:tav>
                                        <p:tav tm="100000">
                                          <p:val>
                                            <p:strVal val="#ppt_x"/>
                                          </p:val>
                                        </p:tav>
                                      </p:tavLst>
                                    </p:anim>
                                    <p:anim calcmode="lin" valueType="num">
                                      <p:cBhvr additive="base">
                                        <p:cTn id="14" dur="500" fill="hold"/>
                                        <p:tgtEl>
                                          <p:spTgt spid="1433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animBg="1"/>
      <p:bldP spid="143365"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53954" name="Picture 2" descr="http://farm8.staticflickr.com/7025/6564688133_973ab5677f_o.jpg"/>
          <p:cNvPicPr>
            <a:picLocks noChangeAspect="1" noChangeArrowheads="1"/>
          </p:cNvPicPr>
          <p:nvPr/>
        </p:nvPicPr>
        <p:blipFill>
          <a:blip r:embed="rId2" cstate="print"/>
          <a:srcRect/>
          <a:stretch>
            <a:fillRect/>
          </a:stretch>
        </p:blipFill>
        <p:spPr bwMode="auto">
          <a:xfrm>
            <a:off x="3635896" y="939477"/>
            <a:ext cx="5256584" cy="5441851"/>
          </a:xfrm>
          <a:prstGeom prst="rect">
            <a:avLst/>
          </a:prstGeom>
          <a:noFill/>
        </p:spPr>
      </p:pic>
      <p:sp>
        <p:nvSpPr>
          <p:cNvPr id="5" name="مستطيل 4"/>
          <p:cNvSpPr/>
          <p:nvPr/>
        </p:nvSpPr>
        <p:spPr>
          <a:xfrm>
            <a:off x="251520" y="939477"/>
            <a:ext cx="3384376" cy="5632311"/>
          </a:xfrm>
          <a:prstGeom prst="rect">
            <a:avLst/>
          </a:prstGeom>
        </p:spPr>
        <p:txBody>
          <a:bodyPr wrap="square">
            <a:spAutoFit/>
          </a:bodyPr>
          <a:lstStyle/>
          <a:p>
            <a:pPr marL="182880" indent="-182880">
              <a:buFont typeface="Arial" pitchFamily="34" charset="0"/>
              <a:buChar char="•"/>
            </a:pPr>
            <a:r>
              <a:rPr lang="en-GB" sz="2000" b="1" i="1" dirty="0" err="1">
                <a:solidFill>
                  <a:prstClr val="black"/>
                </a:solidFill>
              </a:rPr>
              <a:t>Miliary</a:t>
            </a:r>
            <a:r>
              <a:rPr lang="en-GB" sz="2000" b="1" i="1" dirty="0">
                <a:solidFill>
                  <a:prstClr val="black"/>
                </a:solidFill>
              </a:rPr>
              <a:t> </a:t>
            </a:r>
            <a:r>
              <a:rPr lang="en-GB" sz="2000" b="1" i="1" dirty="0" smtClean="0">
                <a:solidFill>
                  <a:prstClr val="black"/>
                </a:solidFill>
              </a:rPr>
              <a:t>TB </a:t>
            </a:r>
            <a:r>
              <a:rPr lang="en-GB" sz="2000" b="1" i="1" dirty="0">
                <a:solidFill>
                  <a:prstClr val="black"/>
                </a:solidFill>
              </a:rPr>
              <a:t>can occur when </a:t>
            </a:r>
            <a:r>
              <a:rPr lang="en-GB" sz="2000" b="1" i="1" dirty="0" smtClean="0">
                <a:solidFill>
                  <a:prstClr val="black"/>
                </a:solidFill>
              </a:rPr>
              <a:t>TB </a:t>
            </a:r>
            <a:r>
              <a:rPr lang="en-GB" sz="2000" b="1" i="1" dirty="0">
                <a:solidFill>
                  <a:prstClr val="black"/>
                </a:solidFill>
              </a:rPr>
              <a:t>lung lesions erode pulmonary veins or when </a:t>
            </a:r>
            <a:r>
              <a:rPr lang="en-GB" sz="2000" b="1" i="1" dirty="0" err="1" smtClean="0">
                <a:solidFill>
                  <a:prstClr val="black"/>
                </a:solidFill>
              </a:rPr>
              <a:t>extrapulmonary</a:t>
            </a:r>
            <a:r>
              <a:rPr lang="en-GB" sz="2000" b="1" i="1" dirty="0" smtClean="0">
                <a:solidFill>
                  <a:prstClr val="black"/>
                </a:solidFill>
              </a:rPr>
              <a:t> TB </a:t>
            </a:r>
            <a:r>
              <a:rPr lang="en-GB" sz="2000" b="1" i="1" dirty="0">
                <a:solidFill>
                  <a:prstClr val="black"/>
                </a:solidFill>
              </a:rPr>
              <a:t>lesions erode systemic veins</a:t>
            </a:r>
            <a:r>
              <a:rPr lang="en-GB" sz="2000" b="1" i="1" dirty="0" smtClean="0">
                <a:solidFill>
                  <a:prstClr val="black"/>
                </a:solidFill>
              </a:rPr>
              <a:t>. </a:t>
            </a:r>
          </a:p>
          <a:p>
            <a:pPr marL="182880" indent="-182880">
              <a:buFont typeface="Arial" pitchFamily="34" charset="0"/>
              <a:buChar char="•"/>
            </a:pPr>
            <a:endParaRPr lang="en-GB" sz="2000" b="1" i="1" dirty="0" smtClean="0">
              <a:solidFill>
                <a:prstClr val="black"/>
              </a:solidFill>
            </a:endParaRPr>
          </a:p>
          <a:p>
            <a:pPr marL="182880" indent="-182880">
              <a:buFont typeface="Arial" pitchFamily="34" charset="0"/>
              <a:buChar char="•"/>
            </a:pPr>
            <a:r>
              <a:rPr lang="en-GB" sz="2000" b="1" i="1" dirty="0" smtClean="0">
                <a:solidFill>
                  <a:prstClr val="black"/>
                </a:solidFill>
              </a:rPr>
              <a:t>This </a:t>
            </a:r>
            <a:r>
              <a:rPr lang="en-GB" sz="2000" b="1" i="1" dirty="0">
                <a:solidFill>
                  <a:prstClr val="black"/>
                </a:solidFill>
              </a:rPr>
              <a:t>results in </a:t>
            </a:r>
            <a:r>
              <a:rPr lang="en-GB" sz="2000" b="1" i="1" dirty="0" err="1">
                <a:solidFill>
                  <a:prstClr val="black"/>
                </a:solidFill>
              </a:rPr>
              <a:t>hematogenous</a:t>
            </a:r>
            <a:r>
              <a:rPr lang="en-GB" sz="2000" b="1" i="1" dirty="0">
                <a:solidFill>
                  <a:prstClr val="black"/>
                </a:solidFill>
              </a:rPr>
              <a:t> dissemination of tubercle bacilli producing myriads of 1-2 mm. lesions throughout the body in susceptible hosts. </a:t>
            </a:r>
            <a:endParaRPr lang="en-GB" sz="2000" b="1" i="1" dirty="0" smtClean="0">
              <a:solidFill>
                <a:prstClr val="black"/>
              </a:solidFill>
            </a:endParaRPr>
          </a:p>
          <a:p>
            <a:pPr marL="182880" indent="-182880">
              <a:buFont typeface="Arial" pitchFamily="34" charset="0"/>
              <a:buChar char="•"/>
            </a:pPr>
            <a:endParaRPr lang="en-GB" sz="2000" b="1" i="1" dirty="0" smtClean="0">
              <a:solidFill>
                <a:prstClr val="black"/>
              </a:solidFill>
            </a:endParaRPr>
          </a:p>
          <a:p>
            <a:pPr marL="182880" indent="-182880">
              <a:buFont typeface="Arial" pitchFamily="34" charset="0"/>
              <a:buChar char="•"/>
            </a:pPr>
            <a:r>
              <a:rPr lang="en-GB" sz="2000" b="1" i="1" dirty="0" err="1" smtClean="0">
                <a:solidFill>
                  <a:prstClr val="black"/>
                </a:solidFill>
              </a:rPr>
              <a:t>Miliary</a:t>
            </a:r>
            <a:r>
              <a:rPr lang="en-GB" sz="2000" b="1" i="1" dirty="0" smtClean="0">
                <a:solidFill>
                  <a:prstClr val="black"/>
                </a:solidFill>
              </a:rPr>
              <a:t> </a:t>
            </a:r>
            <a:r>
              <a:rPr lang="en-GB" sz="2000" b="1" i="1" dirty="0">
                <a:solidFill>
                  <a:prstClr val="black"/>
                </a:solidFill>
              </a:rPr>
              <a:t>spread limited to the </a:t>
            </a:r>
            <a:r>
              <a:rPr lang="en-GB" sz="2000" i="1" dirty="0">
                <a:solidFill>
                  <a:prstClr val="black"/>
                </a:solidFill>
              </a:rPr>
              <a:t>l</a:t>
            </a:r>
            <a:r>
              <a:rPr lang="en-GB" sz="2000" b="1" i="1" dirty="0">
                <a:solidFill>
                  <a:prstClr val="black"/>
                </a:solidFill>
              </a:rPr>
              <a:t>ungs can occur following erosion of pulmonary arteries by </a:t>
            </a:r>
            <a:r>
              <a:rPr lang="en-GB" sz="2000" b="1" i="1" dirty="0" smtClean="0">
                <a:solidFill>
                  <a:prstClr val="black"/>
                </a:solidFill>
              </a:rPr>
              <a:t>TB </a:t>
            </a:r>
            <a:r>
              <a:rPr lang="en-GB" sz="2000" b="1" i="1" dirty="0">
                <a:solidFill>
                  <a:prstClr val="black"/>
                </a:solidFill>
              </a:rPr>
              <a:t>lung lesions.</a:t>
            </a:r>
            <a:endParaRPr lang="ar-SA" sz="2000" b="1" i="1" dirty="0">
              <a:solidFill>
                <a:prstClr val="black"/>
              </a:solidFill>
            </a:endParaRPr>
          </a:p>
        </p:txBody>
      </p:sp>
      <p:sp>
        <p:nvSpPr>
          <p:cNvPr id="6" name="Rounded Rectangle 5"/>
          <p:cNvSpPr/>
          <p:nvPr/>
        </p:nvSpPr>
        <p:spPr>
          <a:xfrm>
            <a:off x="1619672" y="260648"/>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Miliary TB of the Lungs</a:t>
            </a:r>
            <a:endParaRPr lang="en-US" sz="2800" b="1" i="1" dirty="0">
              <a:effectLst>
                <a:outerShdw blurRad="38100" dist="38100" dir="2700000" algn="tl">
                  <a:srgbClr val="000000">
                    <a:alpha val="43137"/>
                  </a:srgbClr>
                </a:outerShdw>
              </a:effectLst>
            </a:endParaRPr>
          </a:p>
        </p:txBody>
      </p:sp>
      <p:cxnSp>
        <p:nvCxnSpPr>
          <p:cNvPr id="8" name="Straight Arrow Connector 7"/>
          <p:cNvCxnSpPr/>
          <p:nvPr/>
        </p:nvCxnSpPr>
        <p:spPr>
          <a:xfrm flipV="1">
            <a:off x="5004048" y="4437112"/>
            <a:ext cx="432048" cy="144016"/>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810308" y="2755060"/>
            <a:ext cx="432048" cy="670432"/>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7676107" y="2276872"/>
            <a:ext cx="432048" cy="40968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7612011" y="3457159"/>
            <a:ext cx="432048" cy="406486"/>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5" name="TextBox 14"/>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636415812"/>
      </p:ext>
    </p:extLst>
  </p:cSld>
  <p:clrMapOvr>
    <a:masterClrMapping/>
  </p:clrMapOvr>
  <p:transition advClick="0"/>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3842" name="Picture 2" descr="http://library.med.utah.edu/WebPath/jpeg1/LUNG039.jpg"/>
          <p:cNvPicPr>
            <a:picLocks noChangeAspect="1" noChangeArrowheads="1"/>
          </p:cNvPicPr>
          <p:nvPr/>
        </p:nvPicPr>
        <p:blipFill>
          <a:blip r:embed="rId2"/>
          <a:srcRect/>
          <a:stretch>
            <a:fillRect/>
          </a:stretch>
        </p:blipFill>
        <p:spPr bwMode="auto">
          <a:xfrm>
            <a:off x="990600" y="1066800"/>
            <a:ext cx="3276600" cy="4476751"/>
          </a:xfrm>
          <a:prstGeom prst="rect">
            <a:avLst/>
          </a:prstGeom>
          <a:noFill/>
        </p:spPr>
      </p:pic>
      <p:sp>
        <p:nvSpPr>
          <p:cNvPr id="5" name="Rounded Rectangle 4"/>
          <p:cNvSpPr/>
          <p:nvPr/>
        </p:nvSpPr>
        <p:spPr>
          <a:xfrm>
            <a:off x="1619672" y="260648"/>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Miliary TB of the Lungs – Cut section</a:t>
            </a:r>
            <a:endParaRPr lang="en-US" sz="2800" b="1" i="1" dirty="0">
              <a:effectLst>
                <a:outerShdw blurRad="38100" dist="38100" dir="2700000" algn="tl">
                  <a:srgbClr val="000000">
                    <a:alpha val="43137"/>
                  </a:srgbClr>
                </a:outerShdw>
              </a:effectLst>
            </a:endParaRPr>
          </a:p>
        </p:txBody>
      </p:sp>
      <p:sp>
        <p:nvSpPr>
          <p:cNvPr id="6" name="Rectangle 5"/>
          <p:cNvSpPr/>
          <p:nvPr/>
        </p:nvSpPr>
        <p:spPr>
          <a:xfrm>
            <a:off x="685800" y="5638800"/>
            <a:ext cx="8077200" cy="923330"/>
          </a:xfrm>
          <a:prstGeom prst="rect">
            <a:avLst/>
          </a:prstGeom>
        </p:spPr>
        <p:txBody>
          <a:bodyPr wrap="square">
            <a:spAutoFit/>
          </a:bodyPr>
          <a:lstStyle/>
          <a:p>
            <a:r>
              <a:rPr lang="en-US" b="1" i="1" dirty="0" smtClean="0"/>
              <a:t>This is a "</a:t>
            </a:r>
            <a:r>
              <a:rPr lang="en-US" b="1" i="1" dirty="0" err="1" smtClean="0"/>
              <a:t>miliary</a:t>
            </a:r>
            <a:r>
              <a:rPr lang="en-US" b="1" i="1" dirty="0" smtClean="0"/>
              <a:t>" pattern of </a:t>
            </a:r>
            <a:r>
              <a:rPr lang="en-US" b="1" i="1" dirty="0" err="1" smtClean="0"/>
              <a:t>granulomas</a:t>
            </a:r>
            <a:r>
              <a:rPr lang="en-US" b="1" i="1" dirty="0" smtClean="0"/>
              <a:t> because there are a multitude of small tan </a:t>
            </a:r>
            <a:r>
              <a:rPr lang="en-US" b="1" i="1" dirty="0" err="1" smtClean="0"/>
              <a:t>granulomas</a:t>
            </a:r>
            <a:r>
              <a:rPr lang="en-US" b="1" i="1" dirty="0" smtClean="0"/>
              <a:t>, about 2 to 4 mm in size, scattered throughout the lung parenchyma. The </a:t>
            </a:r>
            <a:r>
              <a:rPr lang="en-US" b="1" i="1" dirty="0" err="1" smtClean="0"/>
              <a:t>miliary</a:t>
            </a:r>
            <a:r>
              <a:rPr lang="en-US" b="1" i="1" dirty="0" smtClean="0"/>
              <a:t> pattern gets its name from the </a:t>
            </a:r>
            <a:r>
              <a:rPr lang="en-US" b="1" i="1" dirty="0" err="1" smtClean="0"/>
              <a:t>resemblence</a:t>
            </a:r>
            <a:r>
              <a:rPr lang="en-US" b="1" i="1" dirty="0" smtClean="0"/>
              <a:t> of the </a:t>
            </a:r>
            <a:r>
              <a:rPr lang="en-US" b="1" i="1" dirty="0" err="1" smtClean="0"/>
              <a:t>granulomas</a:t>
            </a:r>
            <a:r>
              <a:rPr lang="en-US" b="1" i="1" dirty="0" smtClean="0"/>
              <a:t> to millet seeds.</a:t>
            </a:r>
            <a:endParaRPr lang="en-US" b="1" i="1" dirty="0"/>
          </a:p>
        </p:txBody>
      </p:sp>
      <p:pic>
        <p:nvPicPr>
          <p:cNvPr id="163844" name="Picture 4" descr="http://library.med.utah.edu/WebPath/jpeg1/LUNG040.jpg"/>
          <p:cNvPicPr>
            <a:picLocks noChangeAspect="1" noChangeArrowheads="1"/>
          </p:cNvPicPr>
          <p:nvPr/>
        </p:nvPicPr>
        <p:blipFill>
          <a:blip r:embed="rId3"/>
          <a:srcRect/>
          <a:stretch>
            <a:fillRect/>
          </a:stretch>
        </p:blipFill>
        <p:spPr bwMode="auto">
          <a:xfrm>
            <a:off x="4572000" y="1066800"/>
            <a:ext cx="3962400" cy="4495800"/>
          </a:xfrm>
          <a:prstGeom prst="rect">
            <a:avLst/>
          </a:prstGeom>
          <a:noFill/>
        </p:spPr>
      </p:pic>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4866" name="AutoShape 2" descr="data:image/jpeg;base64,/9j/4AAQSkZJRgABAQAAAQABAAD/2wBDAAkGBwgHBgkIBwgKCgkLDRYPDQwMDRsUFRAWIB0iIiAdHx8kKDQsJCYxJx8fLT0tMTU3Ojo6Iys/RD84QzQ5Ojf/2wBDAQoKCg0MDRoPDxo3JR8lNzc3Nzc3Nzc3Nzc3Nzc3Nzc3Nzc3Nzc3Nzc3Nzc3Nzc3Nzc3Nzc3Nzc3Nzc3Nzc3Nzf/wAARCADmANsDASIAAhEBAxEB/8QAHAAAAgIDAQEAAAAAAAAAAAAABAUDBgABAgcI/8QAQBAAAgEDAgUCAwUGAwYHAAAAAQIDAAQREiEFEzFBUSJhBjJxFFKRocEHI0KBsdEzovAVJDRisuFEU2RykqPx/8QAFAEBAAAAAAAAAAAAAAAAAAAAAP/EABQRAQAAAAAAAAAAAAAAAAAAAAD/2gAMAwEAAhEDEQA/APHvh2D7Tx2whIyGnXI9s5r0S94dy+2UPQ1TP2fw874tsF7KXY/yRjXr80CMWQjCnp7GgrNrZERq65GNx7+aH4vw1ZYTMkYDD5seadsJYJCvcVBdTFkKtgKeuB1oKzZSgqLS52XP7tz/AAnwfamoshLGbe4XHdW+6aCNvlicU84WebGIJN2UYU+3igrs3D3hlMbLhh+YrEtsNjGKuUnDVnQJJsw+Vh/Q+1DLwnRIRIpBH8Pc0CFLPJBApvYW0jDCocDvimSWaoMAKn9alRANg5xQS20TDA6EDvR8BZTuox9KHt1IIBYMPrRkKBMFehoDkcPGMbfTtWjCmiRpGZkA6E4zUsKoygIBk9qgvILtfQkOVxnHmg4tVRZHQEkA7UVOW0jTsMUBYNI8x1Lv39qZXDaYsnGcUCm5DYO/40taBt+5I7U1ZdR1Oep6ULPyy27EgdgKBBeWD/Moye4zSa9sHOSykD3FWueS3UE5GR21b0MRDOcREhj470FHfh7aiFGSabcO4G4wGTMjdvAq12vBVLaioL+R/DTBbMRLoQZz1bHWgRQcNjgjMcYBZvnfFL+JFIUMFv1Pzt59qsF/lUMcA37t/akL2rMx1bUE8XCRBb2MrOrLcxu6gDcaWK7/AMxmp1stZOVIBGF2ouFoLnhtlask4mtEkVXVl0nU5YE9x1rFQxnSGOceps0FP/aBYpD8PFgQzrOhLfiP1rzKvWfj5eZ8M3TAfI0Z/wA4H615NQXP9k8HO+Kwcf4dtI39F/WvVZwRI6HqNhXm/wCxkBfiC7lboLbR+LL/AGr1mRYpEZ3QBkPpOetAp5AnT1YDL8p8+1J723Yyew7U+mOoFkGD/EPFC3EBmj5gHrHX3oEK2bE9M0bbWpjII6+aNjhKgbb0dbwE4JG/agltFDKOZgOP9fjXU4jKaXOkjo3f/wDKBv7yO0GFILj8qATiRnOlm9XnzQSXUzhymAgA89felz380erS40eTvmu7uXXCQwypPXuKWzfuogWGUJOGHQ/2oHtnxaF1AkXcdxTe0vYJflbHuaoSNpl/dnBU779abWV1lxn0nx2oPSuEgBtSgAlfxNT/AGidLkJIupXI2I2I70j4PfOFUEDA6Gna3b3EEqEgMoyNu3igBuoVhvtUR9L9B/UVq7Hp9juBXCOHiLFiWR8j27VDf3Iij1DGw70HEiKELOdv61UuP8UdJDDEdCDuO9MG4k8qkE7M2M1WuLBzOHZc74INAKtxK7jS7E+TVg4SDgSLkAdWJ6fSkttDpIabYDfSP1p1bSaBliAuNgP0oLHDfxqmCcAdc/3ogTpPGeSwKkbnzVMubwu/rOkDoo6VlpfyQS/u3I9u1BZbiDGSu/t4oM2hlfwO9M+G3CcQi2wso6+9TT2yxr1Az18mgUlBGumLAA6muwhlWJOW+JSFRsbue2PwP1x7VudUzjJwO1crdzRtHyX0csAKVUdumfJoFnxxZRRfB3FAG1uYkbPsHU14fXvXxcvO+EOIkdrVgf5DP6V4LQehfsnUqeJTAdOUoP8A8jXqd0wFpE338tXm/wCyuLHCb2T71wF/BR/evRLkFrW39lP9aAWOTD5O9ExohcNGcHuDQyx4NTQqxcBfNBMLM68jdDuDQvF75LGExxt+9I3P3f8AvTeaUW9tgEayNvc1UeKqGOXwWbJ3oE8kskspCkknz3qN2WBMO2XY7Be1cy3kcTBVGpvboKWXF28szqW0DoAtA+SfmxaZfTgZUnvXVu7NCFHqySMYyPpVbSVm1AnKgbCm3CJFEcgJPTIH9qAp7bTr0KAVG6t0zXVvb5XUqsMdaLeMPbiZDucZx/r3qWymBwp9JPfzQPOByZVfOmnts4XmKDuUO9LOH24RcjfbJFE2uJLjBzsrf0oNQAiKcnsM/mKV8ZfXqQEhdhtTsoqWsxH3f1pTeorQlnIBGPxoEkELKpKLgDfJpZfOkdwWX1E9Ce1MruV4o5ApIyDSC+lUWwfGpun0oILi/W3Jwupyfl+79alhu3ZMy4DeSetKoo3m9bZAByT3b2qQSAgKG2Bxv2oGnOQthwwyNiDmpE0vL+7cPvgYO9K3JQDQ2oHqfFbDcvHLzqI6/wBqC22dwbXHLfMmd/arJa3C3sO59Y61QrO6fWBKNXv3qz8NlCsskZ69D5oCLiErIag5ftTqaMSxa18UBy8E0C/jil/hXiiebeQf5DXgdfQ3FYc8Gnj/APMik/6SK+eaD1v9mMWj4Y14/wAS4dvyUfpV5K5tIifeql+zqPR8L2SkfOHb/O1W8j/c1/5WNANpz0o60h0gu3QUPGMkACjbxxb2JYnHvQKOK3QVjIzYA8VVeKTvcAlchc5C+aK4jdyXLsBsB0Hil2rAwX1EdqBcQxDZx1396BuLdRllZsnpimd3LbhTnOScej+GgBMiyFcYORpJzt5oBEciZV3GNseac2LiJ4ZEUqAcnfpVfnmdLovsBk42pnZ3dyluFmIKEgqdPntQXLkLLCvKYq2r1DPUV1FaOXTCkA9qg4Vc5jVyFKYyT9Kcxya7hAhAydgaBxYIUt8MfVip7BUM8h8Ia5kCscJ28VGiNGjsATkUBpQfZyexIz9KQXoaaZkUekmn9vEWs8kk0suwF3x0NAku7BniUNnY9qSTWsUUrCZMjOwPSrbNdIiBe7HHtST4hMUCAKQMLswHWgrdwIVEp0+tegx2oCRXLhdHqO/TYVJxK7LFRqIAHVT1oCKZ45gzO/MJIxmgYxxDeJ0yWxhgality8mHDgDpkdKHtLuVQ7E5IGQDRJvpDGD85fc5GMUBSxCN8K2oHz1pzwtzGwU5Oeo80jtphM/XSe5NPbchnV9WlqC4WY1Ww74/MUPLHpcjtmu+BseWyPnUNwDUt0n77HY0Ad9HriEf/Livmw7HFfSsx1S/zr5wvE5d5On3ZGH4Gg9s+DY+V8P8MXH/AIZW/EZ/WrIP+EI/5/0pRwKHkcPtIvuW6L+CgU4IxAo96Dqzj1OPGcml/wAUXDEiBDsNyPenFkuhCx/1iq1xVxzJJZc7ncf0FAgkeJVLO5GDv5NAXDjkmVGwhPTvmu7s86TUy48AeKDlik5i7eg+Tj6bd6BZJr5mxxnf+dQTyrI7RK2QBnVnvTg2LyDQ2cEZ+hqH/ZrxgvEgJx93B/CgWRRF549RaRSN898U2VWl0xRj0g7L48VDFK6EiWMjB32wPx7U2s4luJI+SFHM6MCOvigI4M0irKsiknUSfYEVYeHqBFzF3Pyj2rXDInjvWWZEdCpUnHWmM0HJRSoAGcjAoGPDy7bPucd6LkQ6TXHBwJVBIw3cUfcR5cKNgOtB1ZJot8HfNLLuBUZuZjGadIulFHbFKuKRazuO9BVuJ3HKONIBzsRvtVe+ILhmgi5p2yd8ZGO1WK9iDFiex3qucemVECRorLjdW70FQ0zG4VVB069wTREJkkuGlTBAO+e9EM0MKSc/bXuP+1bs2jVFlJxCDuCfmx0oCTGBh2jCrkbAZOajDDMgZtgflxXUjF5CQwCNghc7URbRhm1NoDEfLmghQYAYkZzTzhN1o06wSucH6e1LHgKAhwAM7Yoq01ITqO350HoPCzmZNJyCmx8ijbhc+rwKSfDExkZEO+k5FWC7XCkD60Cpx68188cdTl8b4in3bqUf5jX0S/Umvnz4tTl/E/FV/wDVyH8WJoPdbNQMAdAMUwIyFX+dAWZ3NHA5mUUBijTbMR42+tUTjMxedo1b09B7nzV8mBXh7kbHGao19AVkdiM56ewoFqMEJ16WJ6L4oO5nj1FpFQnshO9dXfyNyc5+/np9KRyuTKBPkk9MUB1xxWRcFDpUbYA6VuTiU12jL2XqcYwaV3DapfQg9xnrXcgltIQwQ4lHzjPp+tBoxyz5DSpIc/J3o3h4uLe4jcLpjVwO3XNKbVJzLqR1I6sDTeztbq6dNWBnf0nOPfFBd7O5S2ueYzkrqO2NjRd7xNJyIlAwGqs8Ru8zJaojEJ1fHzVImpJFKli2M796D0PgONj5GfNNH0sWJNIvhwNykJ6mnTKQWJoJlcFQB9KXcRcKGyd80RAxzjzQvFY25ZKjrQVbi8ukMN8nbA6GqxxKNLiTIJBQbAjbpVj4rG2ASCcd/ekc0PLRppB8u+4/nQJZzFd2oiKaZ1OQx8jal9zKXEcTrjTvt1xTe2kGJJOWSw9Rcb7ZpRNI89xJcW8Op/u46Cg6nAUhtWkKR1G7UVHeqmWj9OQCTj8qAUtNJGkoGNySR0rtY3ibl4Y5PjrQNpb1Z1jLA4AxkUx4eyTODq2HQdxSlYlRYhoyehHn2o20QRTZBKkNsDQXr4bj5V0rY2Ox9qsN1uo80l+H2WQQnbOQD+hp1cfL9DQK36NXgfx0uj4t4mPMur8QD+te+SnCMa8P+PbYt8WX7AHfln/61oPYLLbNMI95gfpSq0bFNLc+oH6UB96R9kfPTaqhxl0SJkAHMO7b4wPFW29wLElvOo1RLp5LmdmwCcnORQV+4AKNG2cn5cb0FLZ6NMp0sF/hzuae3MY17lRvjFLpXhQMX07bekbUAM0CJEsvKUMTkkb/AI1pObLG0SamTrpxjHt/SpnliEm5zGmPUp2+lcxJPK+uNQRk6gTsRQEWlmVjYSERu+Au9WLgcP2VcTSIydRpHWq/dzytFGgQM+2kL19+lWX4ZhV+GwmT5g2GB6g5oDprBJtMq4CZGnIoVrQDiChT6D1I7U7n0MeUpAKj5T2pdagCVsN6RQW3hMAhjXSBgdDmmbLqXOBS3h0gMAz429qZxYMQPegH0lXzgda3cKJIjnBOPFTyICMjrQt4SkZxue1AivLeOTOUJA7Uj4zAvIKhMahsMZp8J/3rK7kHtvSTjWsS7erLbqPFBWJ7P7HbSAJ6GAG560ClshgkiiV8sQFxnYd6sHEVkktzCEVZHGFIquC1ks2Jnd1CggsrfNvQF2/Co2QNIz69OceTULRch2jOvmdif0ok3Qk4c/JPqRc6icaaFiu5zHzJTGScaQdyaDoW7qwILdNqNiicPqlUDuMDrUMV2r3CgnTvuDTq2UNP2I8mgefCjYnVCe22atF4MBvxqs8BUJxBWAwpO1Wa++UfSgTzn0V5z8T8O+0cbuJcZ1BP+gCvQrluopFd2izXDucZOP6UBVm24pvbHZTSK2YgrT6xwwUe+aAzihxYMo77VTbtY4ULHKgDYnzV0vFLWm25LYFUfjUgnlMSnCJsvufNAiunMmTkqp/Og5oxLEBpbK7AgZFG3Vqy51EEEbnO2fFRxRSOGjiyMAnY7UC9pUAdFiygTceSKjWaWMBU1KAd9uho+Xh87Rq2kA9CF70RBGUl2Ood9S0AVjzJJzIsLEHqU2zTzg8d0ESX1Y1Z0kVPAIiYzEuMDBwNi3mn1oQV5QUMV2C+PegT8Q4i5lXSNMmrS2PpU/C1LK8m+gHv3oS64cTcyvK4LDJAJ70+4DbqbFQemrageWUb8gH8MeKbW3+GAcbUvs8CPTjIHntR1vgjIAoCQNveormINFuN6lH0rcoBXpigqN1GY5ZCB3oGKzlnmZ+obb6GrDdwBtQONOe9DpCsaaVABzQVa/4XNaSiaJQzZ+YmlxSO7if7c2F6ACrxy1ZXDjUScjNVTi1isbSMYmAOTsdhQIRbxQTG3DehxnOM/wAqGuLUgo8GT2BxsaY2dkkvpkbWfc7it3lrNDC0CqQqDJ9x7UAUcekcyaBlAxg/rTK1kjcBhINj0AxtQ0EWbYvcOyj+BSdzXVqhilPKX0MN87mgvXCAsxgmToSCPbFOr9sIT9aQfCEisphxgqQwH5GnvEN4yPrQIZydzQDN6jRk7ek0qkf1mg1bt8oqx8O6LVattyoHWrNw8YK0B9+eVYFu+/4mqDeq4ZgQMZJ27VeuO/8ABrGO7f0qtXRjChSAAN/rQVadNcqEjZcYz3opbmC3ZgsYLFd81uYKoYEjB+UAd/ehRYOZFKMJM9h3oIXvPSwhLY7Z7GujPJLaanI5hbBwN8VOOFszAcwahuUxgCh4bePUUkkBbJAUUDDgLiWUoZHyN+WemaKa4aPiDEMUA71FwiO3UcuH/EIyWPai+I2wlRAMczoMUAd9IGGp5CSSAAP4h7U+4PMxhCpkKuMEGq61o0fEEEm4HTG4O1WbhSmNdBQDUKB/YAkMXz0pjbAeKGtwqQgKfrRNqx32oCFxUkpATJ3GK5XrW5hiFvpQJJ3Mjsue/ihi5KlNIJA796xpCszDpnvWwjhc5O9BkU8bR4Zc774PSl/GhA1u+pvUfFN7a1i5hI2Ldaj4hw9ZIyUGoqOlB55zCoRUQKysdx3rsXswxr0sh9LDG5NFXFjKl0yGB9x8g70OII4oyrRlSASCT0NBr7HqiKNk53Vj/DU/D7JuY2ptQGxxtUIeTSGJBAx0Od6cWk+YlDL33NA0+HlC3qHGMginl+NyPrSrhqaLyJxjBO+KbX/X+VBW7kfMKTSk8xvrTu7GGakU3+I2/egmsFy6gVabBPUmfNVvhQzIDVpsxv8AQUG+MHTEHY4AX9ao19cBn3yd6t3xTNojSIHHdh5qmyJEOYJ3059S+9BDAv2iXlqFJA9IYVGs00U/KRguDgHFcS3RiKrCC0n3hUJnMEvOmy7HcEb6TQT3LlpTGz4zuNJ3aubOziuJmDhiiDJOd8+1cWhDS864wXdsKMdvanEUsKLNpwTjU2MAigkggje2IhITSNyepriYvCYiAWBIyxocX6yIBANBJwQKMkjlntwpYdipFAbaRRTR68guB1x0FM7KMrIoCdts96rcIktIEjyWLHds1Y+HlngjOo5UfzoHduhWMknftRlv19qDsslDrzlqOhQBsCgnU4O1bnP7o5FbGM9Ky6GYGI8UFaucF89gaJhlxGM9M96AlY69zU6vrjAX8qA4IMnDY96guGxNgORGV3PvXEJZzhiQT2rcuZF0aenc0CPiF0kLkOdQJwH71Wrw6rhi7YV9gvtVi4zCohLuThBvjrVQupn+1faiA6E4AzvigNc+nZADGRnfqKKhvHWIpIAo7Y6mla3fPuAoXYJjSNs1AZ3DsrJg/wBKC+fC84nyrElkOQT4p/ebjNUX4cu/s13E5JC53B7ir3d4Kkjod80Ffvh62qvTAGVvrVjvurfSq7McSt9aA7hQ9Y+lWrh43H1qr8L+cH2qzWjaIGbv2oEfHpGlnl9Oct6PoKrt4nypNJnJ/hG4NMuLXZgd9RJOdqRtfLzP3qnUx9Pkmg6mSFGQ2u8i7YagzLI82mVUBZ8N7Gubi5jVz6WB1EDHWhUk5kr6ZcnIO46eTQM5WEIwjrI46kjpvSi6m5V8W5jMuknKmpY47gwuIYHVC2Q77Z/GtWfCbuRtbgADr3oCrKKZpgCGjTQGJ7Yq28Khle2MkgwAMClNnZnlaZHYL4G+3irBw+CRocayFA2BoAZLJY5iZH2xlRjNNOEuUbSi7DrUV0uCvMwcbA96M4WEXc4ydgcbGgfQEPD6eoNERD1ZqCIfuxj+dEwg/hQTgZNaujpt3+ldjrWrkYgY+xoKhKQ8hydhRFsBy33wcdu1RmIEk7D3NSQqyoQMZ60Eu4BYg4x1NRySF0GnOc0SUJt2ZzmhoPTkA4JO5oFHHyyWu2Tq2YYqpWnDZZQ7yAqhBOPu1aePO5Uqj+ldz5qoxcSkR3hOtfVrGrxQcwQLHrYtmRSceRWWkYkk1tJpbOD3qO6uzGh0pjUdye9RW1wjSgYIbIJxQWFAsSJs2tTu3Y1erOb7RwuN++gVRIbmNE0thsjp596t3AJR9iVeqldqAfiO29V2Yjmt9asXExgMPFVuUfvGoGfC6sOsRWZdugqv8LX1ADqdqO+IrxLa1hg6l9z9KCncW4g8k41soUtj2pZczadiutj8jjYCieLCBdZ0Lpzk+TRvA+FSPolnUEYzgrQKrTh1zesDIzRDG/3m/tVi4dwi3tCmhcHHqJ6/jTi1sNUeIUAI6nvTK24OMBm2PUigU/YQ7KGUYB+UVM9gUjEY6E75p/FZcpc4z7Vt4ANLMcmgVQ2IW1wEGc5rqZRb7A7sPV7U3dBpGfSceKDkgZ3JboTigUNaySIWDawNx9KY2MYYBT6VXsanFsIFYhu29R20bF9TnqenmgeQjKgdPaiY10k71FEgWIbb1JEpOcnagmX861c+qFgR2rE671q6yYjjxQVW4yspwRt1qSCZZDpGxoS7DmR9Kk+9cWsR1rrBz7UDC5nzEVU5PQ4oWeRobcnb5d6ieG6DHljCnpk0BdW16yKNefODQC3Vyk8/qYHfDfSq/wASFq9zqSJjp2wPFMrnhd1ljy2LHfPY0muYLqKEh4W16vm8UGS8s20ONIXJxUECRXBL6yNG2M4JxQcvMV1jkLxL1yw6nvU90kTuWtZcE4H1/wBYoOo7orcBYgWj/OvQ/hu4R7RADv2rzi2jPNMjkKo2wN6s3CL1rKSJmA0tuR7UFp4lnBz9KrUxxIw96tHFNJtllU5VgCD58flVXlXMjGgbcEGZlJ7d6WfFVysl4GOyr8p9qO4exjtpHX5tJxQv+zn4hexTOP3aHoaCLh/CnuXSadSU2YKfyzVks7PSTt1oqytVjBBo0RjtQcQ2wVfThfJ71Inp2NdAY6HJrApY5xQd6jINKjGD1rSIQR3Oa2i4JPY1NGik7HoKCGYEuSOwqI9D1ol4mPXpWxCoUjHq7UALR5O/epYIcsoOAM9RXTpkKgHSu7UsJNJXpQHkFQB2xtXSAgmuwpO58VtAe9BiDoe9dSrmFvYVg81tmyuD9KCvXQDHSowc7muIUJk3AGO9TyqUYjrk1DeaWQRoSCOuKDJpYyyqdyBjah+Vl9IXGfPeomKIituxH8Pej7M84BsDTmgDaIoPUMDxQsqQTgqyA75yRVimtxKpUjrSu5tYVfQUJPtQIrvgFvMrEKPV2PaqtxL4dMci8jUmnZc9K9IW3XARmdTjbJqC6smIycNGKDy8Wpt5AtznfbNG8xROAqkBds1YuI8KSUtlThht7VVrmN4GZd1YMO/zUF5tZPtPw/EOrINP4bj9RSGRvWaacAkP2Eo33AaWXKaJ5F8MaBnwpebGUPTBFNbGMImKXcE2Qk96awjEhFAVGMMBRKLUIXcZomJcg5NBsJ4qaIBAc1yox0qRRmgjIyxx0qaKLHqNdKoAxiu1z0ztQYAV261HJ82elTBRgk7muCM7CggePILfnWQxtzAcdT1qXScgdqLhiVQCaDb7KMda0mCPFdyD+lQhsA0EibnHWsl9JwOlaiG+fNdTDpQK39TkEDOaHvLZlVniwcCj7iPBJHfpW4lDKVYUFOldmmOsHfx0FWPhMasEdD6QOlQz8IdpJGixjOQKN4PaS2qNzMYPQUBVwu+cUvucJNqYdaZTMKGliEy4BGoHagCljEjaj46VgUhewHdaMS3Cj1bsKilRuwxg5oF19bK0Rddj3xVU49wpbqHnRj99Hv8A+4Vd3GpTmkdzFplZcbGgS8CYaZAM7R4IqC7w1w5360y4fbCC6uMfKy4pXPtM+euaA7hlynKUIG3OncU9i2ZT5rKygYqMqD4qVKysoJ0GamC7ZrKyg2K2orKygkKgLtUY9qysoJFHc/WpQcisrKDCxZSTvXP8NZWUG4z38Vp2J3rKygiDazg1pVAkrKygJXBFYQMdKysoALzO+nbFCQOwcYON6ysoGOxHSoZTvpxWVlBA24pddRZbUO1ZWUATRBfV3IIqvzxB5WY9zWVlB//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4868" name="AutoShape 4" descr="data:image/jpeg;base64,/9j/4AAQSkZJRgABAQAAAQABAAD/2wBDAAkGBwgHBgkIBwgKCgkLDRYPDQwMDRsUFRAWIB0iIiAdHx8kKDQsJCYxJx8fLT0tMTU3Ojo6Iys/RD84QzQ5Ojf/2wBDAQoKCg0MDRoPDxo3JR8lNzc3Nzc3Nzc3Nzc3Nzc3Nzc3Nzc3Nzc3Nzc3Nzc3Nzc3Nzc3Nzc3Nzc3Nzc3Nzc3Nzf/wAARCADmANsDASIAAhEBAxEB/8QAHAAAAgIDAQEAAAAAAAAAAAAABAUDBgABAgcI/8QAQBAAAgEDAgUCAwUGAwYHAAAAAQIDAAQREiEFEzFBUSJhBjJxFFKRocEHI0KBsdEzovAVJDRisuFEU2RykqPx/8QAFAEBAAAAAAAAAAAAAAAAAAAAAP/EABQRAQAAAAAAAAAAAAAAAAAAAAD/2gAMAwEAAhEDEQA/APHvh2D7Tx2whIyGnXI9s5r0S94dy+2UPQ1TP2fw874tsF7KXY/yRjXr80CMWQjCnp7GgrNrZERq65GNx7+aH4vw1ZYTMkYDD5seadsJYJCvcVBdTFkKtgKeuB1oKzZSgqLS52XP7tz/AAnwfamoshLGbe4XHdW+6aCNvlicU84WebGIJN2UYU+3igrs3D3hlMbLhh+YrEtsNjGKuUnDVnQJJsw+Vh/Q+1DLwnRIRIpBH8Pc0CFLPJBApvYW0jDCocDvimSWaoMAKn9alRANg5xQS20TDA6EDvR8BZTuox9KHt1IIBYMPrRkKBMFehoDkcPGMbfTtWjCmiRpGZkA6E4zUsKoygIBk9qgvILtfQkOVxnHmg4tVRZHQEkA7UVOW0jTsMUBYNI8x1Lv39qZXDaYsnGcUCm5DYO/40taBt+5I7U1ZdR1Oep6ULPyy27EgdgKBBeWD/Moye4zSa9sHOSykD3FWueS3UE5GR21b0MRDOcREhj470FHfh7aiFGSabcO4G4wGTMjdvAq12vBVLaioL+R/DTBbMRLoQZz1bHWgRQcNjgjMcYBZvnfFL+JFIUMFv1Pzt59qsF/lUMcA37t/akL2rMx1bUE8XCRBb2MrOrLcxu6gDcaWK7/AMxmp1stZOVIBGF2ouFoLnhtlask4mtEkVXVl0nU5YE9x1rFQxnSGOceps0FP/aBYpD8PFgQzrOhLfiP1rzKvWfj5eZ8M3TAfI0Z/wA4H615NQXP9k8HO+Kwcf4dtI39F/WvVZwRI6HqNhXm/wCxkBfiC7lboLbR+LL/AGr1mRYpEZ3QBkPpOetAp5AnT1YDL8p8+1J723Yyew7U+mOoFkGD/EPFC3EBmj5gHrHX3oEK2bE9M0bbWpjII6+aNjhKgbb0dbwE4JG/agltFDKOZgOP9fjXU4jKaXOkjo3f/wDKBv7yO0GFILj8qATiRnOlm9XnzQSXUzhymAgA89felz380erS40eTvmu7uXXCQwypPXuKWzfuogWGUJOGHQ/2oHtnxaF1AkXcdxTe0vYJflbHuaoSNpl/dnBU779abWV1lxn0nx2oPSuEgBtSgAlfxNT/AGidLkJIupXI2I2I70j4PfOFUEDA6Gna3b3EEqEgMoyNu3igBuoVhvtUR9L9B/UVq7Hp9juBXCOHiLFiWR8j27VDf3Iij1DGw70HEiKELOdv61UuP8UdJDDEdCDuO9MG4k8qkE7M2M1WuLBzOHZc74INAKtxK7jS7E+TVg4SDgSLkAdWJ6fSkttDpIabYDfSP1p1bSaBliAuNgP0oLHDfxqmCcAdc/3ogTpPGeSwKkbnzVMubwu/rOkDoo6VlpfyQS/u3I9u1BZbiDGSu/t4oM2hlfwO9M+G3CcQi2wso6+9TT2yxr1Az18mgUlBGumLAA6muwhlWJOW+JSFRsbue2PwP1x7VudUzjJwO1crdzRtHyX0csAKVUdumfJoFnxxZRRfB3FAG1uYkbPsHU14fXvXxcvO+EOIkdrVgf5DP6V4LQehfsnUqeJTAdOUoP8A8jXqd0wFpE338tXm/wCyuLHCb2T71wF/BR/evRLkFrW39lP9aAWOTD5O9ExohcNGcHuDQyx4NTQqxcBfNBMLM68jdDuDQvF75LGExxt+9I3P3f8AvTeaUW9tgEayNvc1UeKqGOXwWbJ3oE8kskspCkknz3qN2WBMO2XY7Be1cy3kcTBVGpvboKWXF28szqW0DoAtA+SfmxaZfTgZUnvXVu7NCFHqySMYyPpVbSVm1AnKgbCm3CJFEcgJPTIH9qAp7bTr0KAVG6t0zXVvb5XUqsMdaLeMPbiZDucZx/r3qWymBwp9JPfzQPOByZVfOmnts4XmKDuUO9LOH24RcjfbJFE2uJLjBzsrf0oNQAiKcnsM/mKV8ZfXqQEhdhtTsoqWsxH3f1pTeorQlnIBGPxoEkELKpKLgDfJpZfOkdwWX1E9Ce1MruV4o5ApIyDSC+lUWwfGpun0oILi/W3Jwupyfl+79alhu3ZMy4DeSetKoo3m9bZAByT3b2qQSAgKG2Bxv2oGnOQthwwyNiDmpE0vL+7cPvgYO9K3JQDQ2oHqfFbDcvHLzqI6/wBqC22dwbXHLfMmd/arJa3C3sO59Y61QrO6fWBKNXv3qz8NlCsskZ69D5oCLiErIag5ftTqaMSxa18UBy8E0C/jil/hXiiebeQf5DXgdfQ3FYc8Gnj/APMik/6SK+eaD1v9mMWj4Y14/wAS4dvyUfpV5K5tIifeql+zqPR8L2SkfOHb/O1W8j/c1/5WNANpz0o60h0gu3QUPGMkACjbxxb2JYnHvQKOK3QVjIzYA8VVeKTvcAlchc5C+aK4jdyXLsBsB0Hil2rAwX1EdqBcQxDZx1396BuLdRllZsnpimd3LbhTnOScej+GgBMiyFcYORpJzt5oBEciZV3GNseac2LiJ4ZEUqAcnfpVfnmdLovsBk42pnZ3dyluFmIKEgqdPntQXLkLLCvKYq2r1DPUV1FaOXTCkA9qg4Vc5jVyFKYyT9Kcxya7hAhAydgaBxYIUt8MfVip7BUM8h8Ia5kCscJ28VGiNGjsATkUBpQfZyexIz9KQXoaaZkUekmn9vEWs8kk0suwF3x0NAku7BniUNnY9qSTWsUUrCZMjOwPSrbNdIiBe7HHtST4hMUCAKQMLswHWgrdwIVEp0+tegx2oCRXLhdHqO/TYVJxK7LFRqIAHVT1oCKZ45gzO/MJIxmgYxxDeJ0yWxhgality8mHDgDpkdKHtLuVQ7E5IGQDRJvpDGD85fc5GMUBSxCN8K2oHz1pzwtzGwU5Oeo80jtphM/XSe5NPbchnV9WlqC4WY1Ww74/MUPLHpcjtmu+BseWyPnUNwDUt0n77HY0Ad9HriEf/Livmw7HFfSsx1S/zr5wvE5d5On3ZGH4Gg9s+DY+V8P8MXH/AIZW/EZ/WrIP+EI/5/0pRwKHkcPtIvuW6L+CgU4IxAo96Dqzj1OPGcml/wAUXDEiBDsNyPenFkuhCx/1iq1xVxzJJZc7ncf0FAgkeJVLO5GDv5NAXDjkmVGwhPTvmu7s86TUy48AeKDlik5i7eg+Tj6bd6BZJr5mxxnf+dQTyrI7RK2QBnVnvTg2LyDQ2cEZ+hqH/ZrxgvEgJx93B/CgWRRF549RaRSN898U2VWl0xRj0g7L48VDFK6EiWMjB32wPx7U2s4luJI+SFHM6MCOvigI4M0irKsiknUSfYEVYeHqBFzF3Pyj2rXDInjvWWZEdCpUnHWmM0HJRSoAGcjAoGPDy7bPucd6LkQ6TXHBwJVBIw3cUfcR5cKNgOtB1ZJot8HfNLLuBUZuZjGadIulFHbFKuKRazuO9BVuJ3HKONIBzsRvtVe+ILhmgi5p2yd8ZGO1WK9iDFiex3qucemVECRorLjdW70FQ0zG4VVB069wTREJkkuGlTBAO+e9EM0MKSc/bXuP+1bs2jVFlJxCDuCfmx0oCTGBh2jCrkbAZOajDDMgZtgflxXUjF5CQwCNghc7URbRhm1NoDEfLmghQYAYkZzTzhN1o06wSucH6e1LHgKAhwAM7Yoq01ITqO350HoPCzmZNJyCmx8ijbhc+rwKSfDExkZEO+k5FWC7XCkD60Cpx68188cdTl8b4in3bqUf5jX0S/Umvnz4tTl/E/FV/wDVyH8WJoPdbNQMAdAMUwIyFX+dAWZ3NHA5mUUBijTbMR42+tUTjMxedo1b09B7nzV8mBXh7kbHGao19AVkdiM56ewoFqMEJ16WJ6L4oO5nj1FpFQnshO9dXfyNyc5+/np9KRyuTKBPkk9MUB1xxWRcFDpUbYA6VuTiU12jL2XqcYwaV3DapfQg9xnrXcgltIQwQ4lHzjPp+tBoxyz5DSpIc/J3o3h4uLe4jcLpjVwO3XNKbVJzLqR1I6sDTeztbq6dNWBnf0nOPfFBd7O5S2ueYzkrqO2NjRd7xNJyIlAwGqs8Ru8zJaojEJ1fHzVImpJFKli2M796D0PgONj5GfNNH0sWJNIvhwNykJ6mnTKQWJoJlcFQB9KXcRcKGyd80RAxzjzQvFY25ZKjrQVbi8ukMN8nbA6GqxxKNLiTIJBQbAjbpVj4rG2ASCcd/ekc0PLRppB8u+4/nQJZzFd2oiKaZ1OQx8jal9zKXEcTrjTvt1xTe2kGJJOWSw9Rcb7ZpRNI89xJcW8Op/u46Cg6nAUhtWkKR1G7UVHeqmWj9OQCTj8qAUtNJGkoGNySR0rtY3ibl4Y5PjrQNpb1Z1jLA4AxkUx4eyTODq2HQdxSlYlRYhoyehHn2o20QRTZBKkNsDQXr4bj5V0rY2Ox9qsN1uo80l+H2WQQnbOQD+hp1cfL9DQK36NXgfx0uj4t4mPMur8QD+te+SnCMa8P+PbYt8WX7AHfln/61oPYLLbNMI95gfpSq0bFNLc+oH6UB96R9kfPTaqhxl0SJkAHMO7b4wPFW29wLElvOo1RLp5LmdmwCcnORQV+4AKNG2cn5cb0FLZ6NMp0sF/hzuae3MY17lRvjFLpXhQMX07bekbUAM0CJEsvKUMTkkb/AI1pObLG0SamTrpxjHt/SpnliEm5zGmPUp2+lcxJPK+uNQRk6gTsRQEWlmVjYSERu+Au9WLgcP2VcTSIydRpHWq/dzytFGgQM+2kL19+lWX4ZhV+GwmT5g2GB6g5oDprBJtMq4CZGnIoVrQDiChT6D1I7U7n0MeUpAKj5T2pdagCVsN6RQW3hMAhjXSBgdDmmbLqXOBS3h0gMAz429qZxYMQPegH0lXzgda3cKJIjnBOPFTyICMjrQt4SkZxue1AivLeOTOUJA7Uj4zAvIKhMahsMZp8J/3rK7kHtvSTjWsS7erLbqPFBWJ7P7HbSAJ6GAG560ClshgkiiV8sQFxnYd6sHEVkktzCEVZHGFIquC1ks2Jnd1CggsrfNvQF2/Co2QNIz69OceTULRch2jOvmdif0ok3Qk4c/JPqRc6icaaFiu5zHzJTGScaQdyaDoW7qwILdNqNiicPqlUDuMDrUMV2r3CgnTvuDTq2UNP2I8mgefCjYnVCe22atF4MBvxqs8BUJxBWAwpO1Wa++UfSgTzn0V5z8T8O+0cbuJcZ1BP+gCvQrluopFd2izXDucZOP6UBVm24pvbHZTSK2YgrT6xwwUe+aAzihxYMo77VTbtY4ULHKgDYnzV0vFLWm25LYFUfjUgnlMSnCJsvufNAiunMmTkqp/Og5oxLEBpbK7AgZFG3Vqy51EEEbnO2fFRxRSOGjiyMAnY7UC9pUAdFiygTceSKjWaWMBU1KAd9uho+Xh87Rq2kA9CF70RBGUl2Ood9S0AVjzJJzIsLEHqU2zTzg8d0ESX1Y1Z0kVPAIiYzEuMDBwNi3mn1oQV5QUMV2C+PegT8Q4i5lXSNMmrS2PpU/C1LK8m+gHv3oS64cTcyvK4LDJAJ70+4DbqbFQemrageWUb8gH8MeKbW3+GAcbUvs8CPTjIHntR1vgjIAoCQNveormINFuN6lH0rcoBXpigqN1GY5ZCB3oGKzlnmZ+obb6GrDdwBtQONOe9DpCsaaVABzQVa/4XNaSiaJQzZ+YmlxSO7if7c2F6ACrxy1ZXDjUScjNVTi1isbSMYmAOTsdhQIRbxQTG3DehxnOM/wAqGuLUgo8GT2BxsaY2dkkvpkbWfc7it3lrNDC0CqQqDJ9x7UAUcekcyaBlAxg/rTK1kjcBhINj0AxtQ0EWbYvcOyj+BSdzXVqhilPKX0MN87mgvXCAsxgmToSCPbFOr9sIT9aQfCEisphxgqQwH5GnvEN4yPrQIZydzQDN6jRk7ek0qkf1mg1bt8oqx8O6LVattyoHWrNw8YK0B9+eVYFu+/4mqDeq4ZgQMZJ27VeuO/8ABrGO7f0qtXRjChSAAN/rQVadNcqEjZcYz3opbmC3ZgsYLFd81uYKoYEjB+UAd/ehRYOZFKMJM9h3oIXvPSwhLY7Z7GujPJLaanI5hbBwN8VOOFszAcwahuUxgCh4bePUUkkBbJAUUDDgLiWUoZHyN+WemaKa4aPiDEMUA71FwiO3UcuH/EIyWPai+I2wlRAMczoMUAd9IGGp5CSSAAP4h7U+4PMxhCpkKuMEGq61o0fEEEm4HTG4O1WbhSmNdBQDUKB/YAkMXz0pjbAeKGtwqQgKfrRNqx32oCFxUkpATJ3GK5XrW5hiFvpQJJ3Mjsue/ihi5KlNIJA796xpCszDpnvWwjhc5O9BkU8bR4Zc774PSl/GhA1u+pvUfFN7a1i5hI2Ldaj4hw9ZIyUGoqOlB55zCoRUQKysdx3rsXswxr0sh9LDG5NFXFjKl0yGB9x8g70OII4oyrRlSASCT0NBr7HqiKNk53Vj/DU/D7JuY2ptQGxxtUIeTSGJBAx0Od6cWk+YlDL33NA0+HlC3qHGMginl+NyPrSrhqaLyJxjBO+KbX/X+VBW7kfMKTSk8xvrTu7GGakU3+I2/egmsFy6gVabBPUmfNVvhQzIDVpsxv8AQUG+MHTEHY4AX9ao19cBn3yd6t3xTNojSIHHdh5qmyJEOYJ3059S+9BDAv2iXlqFJA9IYVGs00U/KRguDgHFcS3RiKrCC0n3hUJnMEvOmy7HcEb6TQT3LlpTGz4zuNJ3aubOziuJmDhiiDJOd8+1cWhDS864wXdsKMdvanEUsKLNpwTjU2MAigkggje2IhITSNyepriYvCYiAWBIyxocX6yIBANBJwQKMkjlntwpYdipFAbaRRTR68guB1x0FM7KMrIoCdts96rcIktIEjyWLHds1Y+HlngjOo5UfzoHduhWMknftRlv19qDsslDrzlqOhQBsCgnU4O1bnP7o5FbGM9Ky6GYGI8UFaucF89gaJhlxGM9M96AlY69zU6vrjAX8qA4IMnDY96guGxNgORGV3PvXEJZzhiQT2rcuZF0aenc0CPiF0kLkOdQJwH71Wrw6rhi7YV9gvtVi4zCohLuThBvjrVQupn+1faiA6E4AzvigNc+nZADGRnfqKKhvHWIpIAo7Y6mla3fPuAoXYJjSNs1AZ3DsrJg/wBKC+fC84nyrElkOQT4p/ebjNUX4cu/s13E5JC53B7ir3d4Kkjod80Ffvh62qvTAGVvrVjvurfSq7McSt9aA7hQ9Y+lWrh43H1qr8L+cH2qzWjaIGbv2oEfHpGlnl9Oct6PoKrt4nypNJnJ/hG4NMuLXZgd9RJOdqRtfLzP3qnUx9Pkmg6mSFGQ2u8i7YagzLI82mVUBZ8N7Gubi5jVz6WB1EDHWhUk5kr6ZcnIO46eTQM5WEIwjrI46kjpvSi6m5V8W5jMuknKmpY47gwuIYHVC2Q77Z/GtWfCbuRtbgADr3oCrKKZpgCGjTQGJ7Yq28Khle2MkgwAMClNnZnlaZHYL4G+3irBw+CRocayFA2BoAZLJY5iZH2xlRjNNOEuUbSi7DrUV0uCvMwcbA96M4WEXc4ydgcbGgfQEPD6eoNERD1ZqCIfuxj+dEwg/hQTgZNaujpt3+ldjrWrkYgY+xoKhKQ8hydhRFsBy33wcdu1RmIEk7D3NSQqyoQMZ60Eu4BYg4x1NRySF0GnOc0SUJt2ZzmhoPTkA4JO5oFHHyyWu2Tq2YYqpWnDZZQ7yAqhBOPu1aePO5Uqj+ldz5qoxcSkR3hOtfVrGrxQcwQLHrYtmRSceRWWkYkk1tJpbOD3qO6uzGh0pjUdye9RW1wjSgYIbIJxQWFAsSJs2tTu3Y1erOb7RwuN++gVRIbmNE0thsjp596t3AJR9iVeqldqAfiO29V2Yjmt9asXExgMPFVuUfvGoGfC6sOsRWZdugqv8LX1ADqdqO+IrxLa1hg6l9z9KCncW4g8k41soUtj2pZczadiutj8jjYCieLCBdZ0Lpzk+TRvA+FSPolnUEYzgrQKrTh1zesDIzRDG/3m/tVi4dwi3tCmhcHHqJ6/jTi1sNUeIUAI6nvTK24OMBm2PUigU/YQ7KGUYB+UVM9gUjEY6E75p/FZcpc4z7Vt4ANLMcmgVQ2IW1wEGc5rqZRb7A7sPV7U3dBpGfSceKDkgZ3JboTigUNaySIWDawNx9KY2MYYBT6VXsanFsIFYhu29R20bF9TnqenmgeQjKgdPaiY10k71FEgWIbb1JEpOcnagmX861c+qFgR2rE671q6yYjjxQVW4yspwRt1qSCZZDpGxoS7DmR9Kk+9cWsR1rrBz7UDC5nzEVU5PQ4oWeRobcnb5d6ieG6DHljCnpk0BdW16yKNefODQC3Vyk8/qYHfDfSq/wASFq9zqSJjp2wPFMrnhd1ljy2LHfPY0muYLqKEh4W16vm8UGS8s20ONIXJxUECRXBL6yNG2M4JxQcvMV1jkLxL1yw6nvU90kTuWtZcE4H1/wBYoOo7orcBYgWj/OvQ/hu4R7RADv2rzi2jPNMjkKo2wN6s3CL1rKSJmA0tuR7UFp4lnBz9KrUxxIw96tHFNJtllU5VgCD58flVXlXMjGgbcEGZlJ7d6WfFVysl4GOyr8p9qO4exjtpHX5tJxQv+zn4hexTOP3aHoaCLh/CnuXSadSU2YKfyzVks7PSTt1oqytVjBBo0RjtQcQ2wVfThfJ71Inp2NdAY6HJrApY5xQd6jINKjGD1rSIQR3Oa2i4JPY1NGik7HoKCGYEuSOwqI9D1ol4mPXpWxCoUjHq7UALR5O/epYIcsoOAM9RXTpkKgHSu7UsJNJXpQHkFQB2xtXSAgmuwpO58VtAe9BiDoe9dSrmFvYVg81tmyuD9KCvXQDHSowc7muIUJk3AGO9TyqUYjrk1DeaWQRoSCOuKDJpYyyqdyBjah+Vl9IXGfPeomKIituxH8Pej7M84BsDTmgDaIoPUMDxQsqQTgqyA75yRVimtxKpUjrSu5tYVfQUJPtQIrvgFvMrEKPV2PaqtxL4dMci8jUmnZc9K9IW3XARmdTjbJqC6smIycNGKDy8Wpt5AtznfbNG8xROAqkBds1YuI8KSUtlThht7VVrmN4GZd1YMO/zUF5tZPtPw/EOrINP4bj9RSGRvWaacAkP2Eo33AaWXKaJ5F8MaBnwpebGUPTBFNbGMImKXcE2Qk96awjEhFAVGMMBRKLUIXcZomJcg5NBsJ4qaIBAc1yox0qRRmgjIyxx0qaKLHqNdKoAxiu1z0ztQYAV261HJ82elTBRgk7muCM7CggePILfnWQxtzAcdT1qXScgdqLhiVQCaDb7KMda0mCPFdyD+lQhsA0EibnHWsl9JwOlaiG+fNdTDpQK39TkEDOaHvLZlVniwcCj7iPBJHfpW4lDKVYUFOldmmOsHfx0FWPhMasEdD6QOlQz8IdpJGixjOQKN4PaS2qNzMYPQUBVwu+cUvucJNqYdaZTMKGliEy4BGoHagCljEjaj46VgUhewHdaMS3Cj1bsKilRuwxg5oF19bK0Rddj3xVU49wpbqHnRj99Hv8A+4Vd3GpTmkdzFplZcbGgS8CYaZAM7R4IqC7w1w5360y4fbCC6uMfKy4pXPtM+euaA7hlynKUIG3OncU9i2ZT5rKygYqMqD4qVKysoJ0GamC7ZrKyg2K2orKygkKgLtUY9qysoJFHc/WpQcisrKDCxZSTvXP8NZWUG4z38Vp2J3rKygiDazg1pVAkrKygJXBFYQMdKysoALzO+nbFCQOwcYON6ysoGOxHSoZTvpxWVlBA24pddRZbUO1ZWUATRBfV3IIqvzxB5WY9zWVlB//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Rounded Rectangle 5"/>
          <p:cNvSpPr/>
          <p:nvPr/>
        </p:nvSpPr>
        <p:spPr>
          <a:xfrm>
            <a:off x="1619672" y="260648"/>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Miliary TB of the Lungs – X-Ray</a:t>
            </a:r>
            <a:endParaRPr lang="en-US" sz="2800" b="1" i="1" dirty="0">
              <a:effectLst>
                <a:outerShdw blurRad="38100" dist="38100" dir="2700000" algn="tl">
                  <a:srgbClr val="000000">
                    <a:alpha val="43137"/>
                  </a:srgbClr>
                </a:outerShdw>
              </a:effectLst>
            </a:endParaRPr>
          </a:p>
        </p:txBody>
      </p:sp>
      <p:pic>
        <p:nvPicPr>
          <p:cNvPr id="164870" name="Picture 6" descr="http://www.sharinginhealth.ca/images/CXR_TB_miliary_Bwanika.jpg"/>
          <p:cNvPicPr>
            <a:picLocks noChangeAspect="1" noChangeArrowheads="1"/>
          </p:cNvPicPr>
          <p:nvPr/>
        </p:nvPicPr>
        <p:blipFill>
          <a:blip r:embed="rId2"/>
          <a:srcRect/>
          <a:stretch>
            <a:fillRect/>
          </a:stretch>
        </p:blipFill>
        <p:spPr bwMode="auto">
          <a:xfrm>
            <a:off x="2590800" y="1066800"/>
            <a:ext cx="3810000" cy="4019550"/>
          </a:xfrm>
          <a:prstGeom prst="rect">
            <a:avLst/>
          </a:prstGeom>
          <a:noFill/>
        </p:spPr>
      </p:pic>
      <p:sp>
        <p:nvSpPr>
          <p:cNvPr id="8" name="Rectangle 7"/>
          <p:cNvSpPr/>
          <p:nvPr/>
        </p:nvSpPr>
        <p:spPr>
          <a:xfrm>
            <a:off x="2286000" y="5562600"/>
            <a:ext cx="4863832" cy="400110"/>
          </a:xfrm>
          <a:prstGeom prst="rect">
            <a:avLst/>
          </a:prstGeom>
        </p:spPr>
        <p:txBody>
          <a:bodyPr wrap="none">
            <a:spAutoFit/>
          </a:bodyPr>
          <a:lstStyle/>
          <a:p>
            <a:r>
              <a:rPr lang="en-US" sz="2000" b="1" i="1" dirty="0" smtClean="0"/>
              <a:t>This chest x-ray shows a patient with </a:t>
            </a:r>
            <a:r>
              <a:rPr lang="en-US" sz="2000" b="1" i="1" dirty="0" err="1" smtClean="0"/>
              <a:t>miliary</a:t>
            </a:r>
            <a:r>
              <a:rPr lang="en-US" sz="2000" b="1" i="1" dirty="0" smtClean="0"/>
              <a:t> TB.</a:t>
            </a:r>
            <a:endParaRPr lang="en-US" sz="2000" b="1" i="1" dirty="0"/>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1447800"/>
            <a:ext cx="7992888" cy="4953000"/>
          </a:xfrm>
        </p:spPr>
        <p:txBody>
          <a:bodyPr>
            <a:noAutofit/>
          </a:bodyPr>
          <a:lstStyle/>
          <a:p>
            <a:r>
              <a:rPr lang="en-US" sz="2800" b="1" i="1" u="sng" dirty="0"/>
              <a:t>Clinical </a:t>
            </a:r>
            <a:r>
              <a:rPr lang="en-US" sz="2800" b="1" i="1" u="sng" dirty="0" smtClean="0"/>
              <a:t>Features:</a:t>
            </a:r>
            <a:endParaRPr lang="en-US" sz="2800" b="1" i="1" u="sng" dirty="0"/>
          </a:p>
          <a:p>
            <a:r>
              <a:rPr lang="en-US" sz="2800" b="1" i="1" dirty="0"/>
              <a:t>U</a:t>
            </a:r>
            <a:r>
              <a:rPr lang="en-US" sz="2800" b="1" i="1" dirty="0" smtClean="0"/>
              <a:t>sually </a:t>
            </a:r>
            <a:r>
              <a:rPr lang="en-US" sz="2800" b="1" i="1" dirty="0"/>
              <a:t>manifests insidiously, with the gradual onset</a:t>
            </a:r>
          </a:p>
          <a:p>
            <a:pPr lvl="0"/>
            <a:r>
              <a:rPr lang="en-US" sz="2800" b="1" i="1" dirty="0"/>
              <a:t>of Chronic dry and non-productive </a:t>
            </a:r>
            <a:r>
              <a:rPr lang="en-US" sz="2800" b="1" i="1" dirty="0" smtClean="0"/>
              <a:t>cough and </a:t>
            </a:r>
            <a:r>
              <a:rPr lang="en-US" sz="2800" b="1" i="1" dirty="0"/>
              <a:t>progressive dyspnea. </a:t>
            </a:r>
            <a:endParaRPr lang="en-US" sz="2800" b="1" i="1" dirty="0" smtClean="0"/>
          </a:p>
          <a:p>
            <a:pPr lvl="0"/>
            <a:endParaRPr lang="en-US" sz="2800" b="1" i="1" dirty="0" smtClean="0"/>
          </a:p>
          <a:p>
            <a:pPr lvl="0"/>
            <a:r>
              <a:rPr lang="en-US" sz="2800" b="1" i="1" dirty="0" smtClean="0"/>
              <a:t>On</a:t>
            </a:r>
            <a:r>
              <a:rPr lang="en-US" sz="2800" b="1" i="1" dirty="0"/>
              <a:t> </a:t>
            </a:r>
            <a:r>
              <a:rPr lang="en-US" sz="2800" b="1" i="1" dirty="0" smtClean="0"/>
              <a:t>physical examination (</a:t>
            </a:r>
            <a:r>
              <a:rPr lang="en-US" sz="2800" b="1" dirty="0"/>
              <a:t>detected by </a:t>
            </a:r>
            <a:r>
              <a:rPr lang="en-US" sz="2800" b="1" dirty="0" smtClean="0"/>
              <a:t>auscultation)</a:t>
            </a:r>
            <a:r>
              <a:rPr lang="en-US" sz="2800" b="1" i="1" dirty="0" smtClean="0"/>
              <a:t> have </a:t>
            </a:r>
            <a:r>
              <a:rPr lang="en-US" sz="2800" b="1" i="1" dirty="0"/>
              <a:t>characteristic</a:t>
            </a:r>
          </a:p>
          <a:p>
            <a:r>
              <a:rPr lang="en-US" sz="2800" b="1" i="1" dirty="0"/>
              <a:t>Dry (</a:t>
            </a:r>
            <a:r>
              <a:rPr lang="en-US" sz="2800" b="1" i="1" dirty="0" err="1"/>
              <a:t>velcro</a:t>
            </a:r>
            <a:r>
              <a:rPr lang="en-US" sz="2800" b="1" i="1" dirty="0"/>
              <a:t> like) </a:t>
            </a:r>
            <a:r>
              <a:rPr lang="en-US" sz="2800" b="1" i="1" dirty="0" err="1"/>
              <a:t>crakles</a:t>
            </a:r>
            <a:r>
              <a:rPr lang="en-US" sz="2800" b="1" i="1" dirty="0"/>
              <a:t> during inspiration.</a:t>
            </a:r>
            <a:r>
              <a:rPr lang="en-US" sz="2800" b="1" i="1" dirty="0" smtClean="0"/>
              <a:t>.</a:t>
            </a:r>
            <a:endParaRPr lang="en-US" sz="2800" b="1" i="1" dirty="0"/>
          </a:p>
        </p:txBody>
      </p:sp>
      <p:sp>
        <p:nvSpPr>
          <p:cNvPr id="11" name="Rounded Rectangle 10"/>
          <p:cNvSpPr/>
          <p:nvPr/>
        </p:nvSpPr>
        <p:spPr>
          <a:xfrm>
            <a:off x="1115616" y="0"/>
            <a:ext cx="6912768" cy="107936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effectLst>
                  <a:outerShdw blurRad="38100" dist="38100" dir="2700000" algn="tl">
                    <a:srgbClr val="000000">
                      <a:alpha val="43137"/>
                    </a:srgbClr>
                  </a:outerShdw>
                </a:effectLst>
              </a:rPr>
              <a:t>Restrictive Lung </a:t>
            </a:r>
            <a:r>
              <a:rPr lang="en-US" sz="2400" b="1" i="1" dirty="0" smtClean="0">
                <a:effectLst>
                  <a:outerShdw blurRad="38100" dist="38100" dir="2700000" algn="tl">
                    <a:srgbClr val="000000">
                      <a:alpha val="43137"/>
                    </a:srgbClr>
                  </a:outerShdw>
                </a:effectLst>
              </a:rPr>
              <a:t>Disease</a:t>
            </a:r>
          </a:p>
          <a:p>
            <a:pPr algn="ctr"/>
            <a:r>
              <a:rPr lang="en-US" sz="2400" b="1" i="1" dirty="0" smtClean="0">
                <a:effectLst>
                  <a:outerShdw blurRad="38100" dist="38100" dir="2700000" algn="tl">
                    <a:srgbClr val="000000">
                      <a:alpha val="43137"/>
                    </a:srgbClr>
                  </a:outerShdw>
                </a:effectLst>
              </a:rPr>
              <a:t>– </a:t>
            </a:r>
            <a:r>
              <a:rPr lang="en-US" sz="2400" b="1" i="1" dirty="0"/>
              <a:t>Interstitial pulmonary </a:t>
            </a:r>
            <a:r>
              <a:rPr lang="en-US" sz="2400" b="1" i="1" dirty="0" smtClean="0"/>
              <a:t>fibrosis(</a:t>
            </a:r>
            <a:r>
              <a:rPr lang="en-US" sz="2400" b="1" i="1" dirty="0"/>
              <a:t>Usual interstitial </a:t>
            </a:r>
            <a:r>
              <a:rPr lang="en-US" sz="2400" b="1" i="1" dirty="0" smtClean="0"/>
              <a:t>pneumonia).</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918005728"/>
      </p:ext>
    </p:extLst>
  </p:cSld>
  <p:clrMapOvr>
    <a:masterClrMapping/>
  </p:clrMapOvr>
  <p:transition advClick="0"/>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4818" name="Picture 2" descr="http://library.med.utah.edu/WebPath/jpeg1/LUNG0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905389"/>
            <a:ext cx="8280920" cy="479806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107504" y="5805264"/>
            <a:ext cx="8784976" cy="646331"/>
          </a:xfrm>
          <a:prstGeom prst="rect">
            <a:avLst/>
          </a:prstGeom>
        </p:spPr>
        <p:txBody>
          <a:bodyPr wrap="square">
            <a:spAutoFit/>
          </a:bodyPr>
          <a:lstStyle/>
          <a:p>
            <a:pPr algn="ctr"/>
            <a:r>
              <a:rPr lang="en-US" b="1" i="1" dirty="0"/>
              <a:t>At low magnification, this </a:t>
            </a:r>
            <a:r>
              <a:rPr lang="en-US" b="1" i="1" dirty="0" smtClean="0"/>
              <a:t>micrograph </a:t>
            </a:r>
            <a:r>
              <a:rPr lang="en-US" b="1" i="1" dirty="0"/>
              <a:t>reveals multiple granulomas. Granulomatous disease by chest radiograph </a:t>
            </a:r>
            <a:r>
              <a:rPr lang="en-US" b="1" i="1" dirty="0" smtClean="0"/>
              <a:t>appear </a:t>
            </a:r>
            <a:r>
              <a:rPr lang="en-US" b="1" i="1" dirty="0"/>
              <a:t>as </a:t>
            </a:r>
            <a:r>
              <a:rPr lang="en-US" b="1" i="1" dirty="0" err="1"/>
              <a:t>reticulonodular</a:t>
            </a:r>
            <a:r>
              <a:rPr lang="en-US" b="1" i="1" dirty="0"/>
              <a:t> densities.</a:t>
            </a:r>
          </a:p>
        </p:txBody>
      </p:sp>
      <p:sp>
        <p:nvSpPr>
          <p:cNvPr id="7" name="Rounded Rectangle 6"/>
          <p:cNvSpPr/>
          <p:nvPr/>
        </p:nvSpPr>
        <p:spPr>
          <a:xfrm>
            <a:off x="1727684" y="260648"/>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Tuberculous </a:t>
            </a:r>
            <a:r>
              <a:rPr lang="en-US" sz="2800" b="1" i="1" dirty="0" smtClean="0">
                <a:effectLst>
                  <a:outerShdw blurRad="38100" dist="38100" dir="2700000" algn="tl">
                    <a:srgbClr val="000000">
                      <a:alpha val="43137"/>
                    </a:srgbClr>
                  </a:outerShdw>
                </a:effectLst>
              </a:rPr>
              <a:t>Granulomas - LPF</a:t>
            </a:r>
            <a:endParaRPr lang="en-US" sz="2800" b="1" i="1" dirty="0">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476620844"/>
      </p:ext>
    </p:extLst>
  </p:cSld>
  <p:clrMapOvr>
    <a:masterClrMapping/>
  </p:clrMapOvr>
  <p:transition advClick="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35842" name="Picture 2" descr="TB1"/>
          <p:cNvPicPr>
            <a:picLocks noGrp="1" noChangeAspect="1" noChangeArrowheads="1"/>
          </p:cNvPicPr>
          <p:nvPr>
            <p:ph type="clipArt" sz="half" idx="2"/>
          </p:nvPr>
        </p:nvPicPr>
        <p:blipFill>
          <a:blip r:embed="rId2" cstate="print"/>
          <a:srcRect/>
          <a:stretch>
            <a:fillRect/>
          </a:stretch>
        </p:blipFill>
        <p:spPr>
          <a:xfrm>
            <a:off x="467544" y="836712"/>
            <a:ext cx="8280920" cy="4608512"/>
          </a:xfrm>
          <a:noFill/>
          <a:ln w="28575">
            <a:solidFill>
              <a:schemeClr val="tx1"/>
            </a:solidFill>
          </a:ln>
        </p:spPr>
      </p:pic>
      <p:sp>
        <p:nvSpPr>
          <p:cNvPr id="153604" name="AutoShape 4"/>
          <p:cNvSpPr>
            <a:spLocks noChangeArrowheads="1"/>
          </p:cNvSpPr>
          <p:nvPr/>
        </p:nvSpPr>
        <p:spPr bwMode="auto">
          <a:xfrm>
            <a:off x="3742184" y="2708920"/>
            <a:ext cx="469776" cy="357022"/>
          </a:xfrm>
          <a:prstGeom prst="rightArrow">
            <a:avLst>
              <a:gd name="adj1" fmla="val 50000"/>
              <a:gd name="adj2" fmla="val 37500"/>
            </a:avLst>
          </a:prstGeom>
          <a:solidFill>
            <a:srgbClr val="FF0000"/>
          </a:solidFill>
          <a:ln w="9525">
            <a:solidFill>
              <a:schemeClr val="hlink"/>
            </a:solidFill>
            <a:miter lim="800000"/>
            <a:headEnd/>
            <a:tailEnd/>
          </a:ln>
        </p:spPr>
        <p:txBody>
          <a:bodyPr wrap="none" anchor="ctr"/>
          <a:lstStyle/>
          <a:p>
            <a:endParaRPr lang="ar-SA"/>
          </a:p>
        </p:txBody>
      </p:sp>
      <p:sp>
        <p:nvSpPr>
          <p:cNvPr id="2" name="Rectangle 1"/>
          <p:cNvSpPr/>
          <p:nvPr/>
        </p:nvSpPr>
        <p:spPr>
          <a:xfrm>
            <a:off x="755576" y="5469031"/>
            <a:ext cx="7992888" cy="1200329"/>
          </a:xfrm>
          <a:prstGeom prst="rect">
            <a:avLst/>
          </a:prstGeom>
        </p:spPr>
        <p:txBody>
          <a:bodyPr wrap="square">
            <a:spAutoFit/>
          </a:bodyPr>
          <a:lstStyle/>
          <a:p>
            <a:pPr algn="ctr"/>
            <a:r>
              <a:rPr lang="en-US" b="1" i="1" dirty="0"/>
              <a:t>Well-defined granulomas are seen here. They have rounded outlines. The one toward the center of the photograph contains several </a:t>
            </a:r>
            <a:r>
              <a:rPr lang="en-US" b="1" i="1" dirty="0" smtClean="0"/>
              <a:t>Langhan’s </a:t>
            </a:r>
            <a:r>
              <a:rPr lang="en-US" b="1" i="1" dirty="0"/>
              <a:t>giant cells. Granulomas are composed of transformed macrophages called epithelioid cells along with lymphocytes, occasional PMN's, plasma cells, and fibroblasts</a:t>
            </a:r>
          </a:p>
        </p:txBody>
      </p:sp>
      <p:sp>
        <p:nvSpPr>
          <p:cNvPr id="9" name="Rounded Rectangle 8"/>
          <p:cNvSpPr/>
          <p:nvPr/>
        </p:nvSpPr>
        <p:spPr>
          <a:xfrm>
            <a:off x="1900683" y="188640"/>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Tuberculous </a:t>
            </a:r>
            <a:r>
              <a:rPr lang="en-US" sz="2800" b="1" i="1" dirty="0" smtClean="0">
                <a:effectLst>
                  <a:outerShdw blurRad="38100" dist="38100" dir="2700000" algn="tl">
                    <a:srgbClr val="000000">
                      <a:alpha val="43137"/>
                    </a:srgbClr>
                  </a:outerShdw>
                </a:effectLst>
              </a:rPr>
              <a:t>Granulomas - HPF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04"/>
                                        </p:tgtEl>
                                        <p:attrNameLst>
                                          <p:attrName>style.visibility</p:attrName>
                                        </p:attrNameLst>
                                      </p:cBhvr>
                                      <p:to>
                                        <p:strVal val="visible"/>
                                      </p:to>
                                    </p:set>
                                    <p:anim calcmode="lin" valueType="num">
                                      <p:cBhvr additive="base">
                                        <p:cTn id="7" dur="500" fill="hold"/>
                                        <p:tgtEl>
                                          <p:spTgt spid="153604"/>
                                        </p:tgtEl>
                                        <p:attrNameLst>
                                          <p:attrName>ppt_x</p:attrName>
                                        </p:attrNameLst>
                                      </p:cBhvr>
                                      <p:tavLst>
                                        <p:tav tm="0">
                                          <p:val>
                                            <p:strVal val="0-#ppt_w/2"/>
                                          </p:val>
                                        </p:tav>
                                        <p:tav tm="100000">
                                          <p:val>
                                            <p:strVal val="#ppt_x"/>
                                          </p:val>
                                        </p:tav>
                                      </p:tavLst>
                                    </p:anim>
                                    <p:anim calcmode="lin" valueType="num">
                                      <p:cBhvr additive="base">
                                        <p:cTn id="8" dur="500" fill="hold"/>
                                        <p:tgtEl>
                                          <p:spTgt spid="1536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4"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عنصر نائب للمحتوى 2"/>
          <p:cNvSpPr>
            <a:spLocks noGrp="1"/>
          </p:cNvSpPr>
          <p:nvPr>
            <p:ph sz="quarter" idx="1"/>
          </p:nvPr>
        </p:nvSpPr>
        <p:spPr>
          <a:xfrm>
            <a:off x="500034" y="5973031"/>
            <a:ext cx="8229600" cy="768337"/>
          </a:xfrm>
        </p:spPr>
        <p:txBody>
          <a:bodyPr>
            <a:noAutofit/>
          </a:bodyPr>
          <a:lstStyle/>
          <a:p>
            <a:pPr marL="0" indent="0" algn="ctr" rtl="0">
              <a:buNone/>
            </a:pPr>
            <a:r>
              <a:rPr lang="en-GB" sz="1800" b="1" i="1" dirty="0"/>
              <a:t>The </a:t>
            </a:r>
            <a:r>
              <a:rPr lang="en-GB" sz="1800" b="1" i="1" dirty="0" err="1"/>
              <a:t>pyknotic</a:t>
            </a:r>
            <a:r>
              <a:rPr lang="en-GB" sz="1800" b="1" i="1" dirty="0"/>
              <a:t> nuclei of </a:t>
            </a:r>
            <a:r>
              <a:rPr lang="en-GB" sz="1800" b="1" i="1" dirty="0" err="1"/>
              <a:t>epithelioid</a:t>
            </a:r>
            <a:r>
              <a:rPr lang="en-GB" sz="1800" b="1" i="1" dirty="0"/>
              <a:t> cells in the </a:t>
            </a:r>
            <a:r>
              <a:rPr lang="en-GB" sz="1800" b="1" i="1" dirty="0" err="1"/>
              <a:t>center</a:t>
            </a:r>
            <a:r>
              <a:rPr lang="en-GB" sz="1800" b="1" i="1" dirty="0"/>
              <a:t> of the granuloma (apoptotic bodies) are a precursor of necrosis.</a:t>
            </a:r>
            <a:endParaRPr lang="ar-SA" sz="1800" b="1" i="1" dirty="0"/>
          </a:p>
        </p:txBody>
      </p:sp>
      <p:pic>
        <p:nvPicPr>
          <p:cNvPr id="7170" name="Picture 2" descr="http://farm8.staticflickr.com/7010/6545189095_c349db569d_b.jpg"/>
          <p:cNvPicPr>
            <a:picLocks noChangeAspect="1" noChangeArrowheads="1"/>
          </p:cNvPicPr>
          <p:nvPr/>
        </p:nvPicPr>
        <p:blipFill>
          <a:blip r:embed="rId2" cstate="print"/>
          <a:srcRect/>
          <a:stretch>
            <a:fillRect/>
          </a:stretch>
        </p:blipFill>
        <p:spPr bwMode="auto">
          <a:xfrm>
            <a:off x="395537" y="908720"/>
            <a:ext cx="8352928" cy="5040560"/>
          </a:xfrm>
          <a:prstGeom prst="rect">
            <a:avLst/>
          </a:prstGeom>
          <a:noFill/>
          <a:ln w="28575">
            <a:solidFill>
              <a:schemeClr val="tx1"/>
            </a:solidFill>
          </a:ln>
        </p:spPr>
      </p:pic>
      <p:sp>
        <p:nvSpPr>
          <p:cNvPr id="5" name="مستطيل 4"/>
          <p:cNvSpPr/>
          <p:nvPr/>
        </p:nvSpPr>
        <p:spPr>
          <a:xfrm>
            <a:off x="395536" y="273297"/>
            <a:ext cx="8352929" cy="523220"/>
          </a:xfrm>
          <a:prstGeom prst="rect">
            <a:avLst/>
          </a:prstGeom>
          <a:solidFill>
            <a:srgbClr val="AF4701"/>
          </a:solidFill>
        </p:spPr>
        <p:txBody>
          <a:bodyPr wrap="square">
            <a:spAutoFit/>
          </a:bodyPr>
          <a:lstStyle/>
          <a:p>
            <a:pPr algn="ctr" rtl="1"/>
            <a:r>
              <a:rPr lang="en-GB" sz="2800" b="1" i="1" dirty="0">
                <a:solidFill>
                  <a:schemeClr val="bg1"/>
                </a:solidFill>
              </a:rPr>
              <a:t>Pulmonary </a:t>
            </a:r>
            <a:r>
              <a:rPr lang="en-GB" sz="2800" b="1" i="1" dirty="0" smtClean="0">
                <a:solidFill>
                  <a:schemeClr val="bg1"/>
                </a:solidFill>
              </a:rPr>
              <a:t>TB  </a:t>
            </a:r>
            <a:r>
              <a:rPr lang="en-GB" sz="2800" b="1" i="1" dirty="0">
                <a:solidFill>
                  <a:schemeClr val="bg1"/>
                </a:solidFill>
              </a:rPr>
              <a:t>- Granuloma with central </a:t>
            </a:r>
            <a:r>
              <a:rPr lang="en-GB" sz="2800" b="1" i="1" dirty="0" smtClean="0">
                <a:solidFill>
                  <a:schemeClr val="bg1"/>
                </a:solidFill>
              </a:rPr>
              <a:t>early necrosis</a:t>
            </a:r>
            <a:endParaRPr lang="ar-SA" sz="2800" b="1" i="1" dirty="0">
              <a:solidFill>
                <a:schemeClr val="bg1"/>
              </a:solidFill>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376189302"/>
      </p:ext>
    </p:extLst>
  </p:cSld>
  <p:clrMapOvr>
    <a:masterClrMapping/>
  </p:clrMapOvr>
  <p:transition advClick="0"/>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23528" y="5445224"/>
            <a:ext cx="8496944" cy="1200329"/>
          </a:xfrm>
          <a:prstGeom prst="rect">
            <a:avLst/>
          </a:prstGeom>
        </p:spPr>
        <p:txBody>
          <a:bodyPr wrap="square">
            <a:spAutoFit/>
          </a:bodyPr>
          <a:lstStyle/>
          <a:p>
            <a:pPr algn="ctr"/>
            <a:r>
              <a:rPr lang="en-US" b="1" i="1" dirty="0"/>
              <a:t>The edge of a granuloma is shown here at high magnification. At the upper </a:t>
            </a:r>
            <a:r>
              <a:rPr lang="en-US" b="1" i="1" dirty="0" smtClean="0"/>
              <a:t>is </a:t>
            </a:r>
            <a:r>
              <a:rPr lang="en-US" b="1" i="1" dirty="0"/>
              <a:t>amorphous pink caseous material </a:t>
            </a:r>
            <a:r>
              <a:rPr lang="en-US" b="1" i="1" dirty="0" smtClean="0"/>
              <a:t>[1] composed </a:t>
            </a:r>
            <a:r>
              <a:rPr lang="en-US" b="1" i="1" dirty="0"/>
              <a:t>of the necrotic elements of the granuloma as well as the infectious organisms. This area is ringed by the inflammatory component </a:t>
            </a:r>
            <a:r>
              <a:rPr lang="en-US" b="1" i="1" dirty="0" smtClean="0"/>
              <a:t>[2] with </a:t>
            </a:r>
            <a:r>
              <a:rPr lang="en-US" b="1" i="1" dirty="0"/>
              <a:t>epithelioid cells, lymphocytes, and fibroblasts.</a:t>
            </a:r>
          </a:p>
        </p:txBody>
      </p:sp>
      <p:pic>
        <p:nvPicPr>
          <p:cNvPr id="35842" name="Picture 2" descr="http://library.med.utah.edu/WebPath/jpeg1/LUNG0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19871"/>
            <a:ext cx="8352928" cy="462535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6732240" y="1628800"/>
            <a:ext cx="28803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1</a:t>
            </a:r>
            <a:endParaRPr lang="en-US" sz="2000" b="1" dirty="0"/>
          </a:p>
        </p:txBody>
      </p:sp>
      <p:sp>
        <p:nvSpPr>
          <p:cNvPr id="11" name="Rectangle 10"/>
          <p:cNvSpPr/>
          <p:nvPr/>
        </p:nvSpPr>
        <p:spPr>
          <a:xfrm>
            <a:off x="6444208" y="3573016"/>
            <a:ext cx="28803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2</a:t>
            </a:r>
            <a:endParaRPr lang="en-US" sz="2000" b="1" dirty="0"/>
          </a:p>
        </p:txBody>
      </p:sp>
      <p:sp>
        <p:nvSpPr>
          <p:cNvPr id="13" name="Rounded Rectangle 12"/>
          <p:cNvSpPr/>
          <p:nvPr/>
        </p:nvSpPr>
        <p:spPr>
          <a:xfrm>
            <a:off x="1900683" y="188640"/>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Tuberculous </a:t>
            </a:r>
            <a:r>
              <a:rPr lang="en-US" sz="2800" b="1" i="1" dirty="0" smtClean="0">
                <a:effectLst>
                  <a:outerShdw blurRad="38100" dist="38100" dir="2700000" algn="tl">
                    <a:srgbClr val="000000">
                      <a:alpha val="43137"/>
                    </a:srgbClr>
                  </a:outerShdw>
                </a:effectLst>
              </a:rPr>
              <a:t>Granulomas - HPF</a:t>
            </a:r>
            <a:endParaRPr lang="en-US" sz="2800" b="1" i="1" dirty="0">
              <a:effectLst>
                <a:outerShdw blurRad="38100" dist="38100" dir="2700000" algn="tl">
                  <a:srgbClr val="000000">
                    <a:alpha val="43137"/>
                  </a:srgbClr>
                </a:outerShdw>
              </a:effectLst>
            </a:endParaRPr>
          </a:p>
        </p:txBody>
      </p:sp>
      <p:sp>
        <p:nvSpPr>
          <p:cNvPr id="10" name="TextBox 9"/>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2" name="TextBox 11"/>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854312965"/>
      </p:ext>
    </p:extLst>
  </p:cSld>
  <p:clrMapOvr>
    <a:masterClrMapping/>
  </p:clrMapOvr>
  <p:transition advClick="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6610" name="Picture 2" descr="LUNG038"/>
          <p:cNvPicPr>
            <a:picLocks noChangeAspect="1" noChangeArrowheads="1"/>
          </p:cNvPicPr>
          <p:nvPr/>
        </p:nvPicPr>
        <p:blipFill>
          <a:blip r:embed="rId3" cstate="print"/>
          <a:srcRect/>
          <a:stretch>
            <a:fillRect/>
          </a:stretch>
        </p:blipFill>
        <p:spPr bwMode="auto">
          <a:xfrm>
            <a:off x="323528" y="836712"/>
            <a:ext cx="8496944" cy="4680520"/>
          </a:xfrm>
          <a:prstGeom prst="rect">
            <a:avLst/>
          </a:prstGeom>
          <a:noFill/>
          <a:ln w="38100">
            <a:solidFill>
              <a:schemeClr val="tx1"/>
            </a:solidFill>
          </a:ln>
        </p:spPr>
      </p:pic>
      <p:sp>
        <p:nvSpPr>
          <p:cNvPr id="196611" name="Rectangle 3"/>
          <p:cNvSpPr>
            <a:spLocks noChangeArrowheads="1"/>
          </p:cNvSpPr>
          <p:nvPr/>
        </p:nvSpPr>
        <p:spPr bwMode="auto">
          <a:xfrm>
            <a:off x="1676400" y="6096000"/>
            <a:ext cx="5943600" cy="533400"/>
          </a:xfrm>
          <a:prstGeom prst="rect">
            <a:avLst/>
          </a:prstGeom>
          <a:noFill/>
          <a:ln w="9525">
            <a:noFill/>
            <a:miter lim="800000"/>
            <a:headEnd/>
            <a:tailEnd/>
          </a:ln>
          <a:effectLst/>
        </p:spPr>
        <p:txBody>
          <a:bodyPr anchor="ctr"/>
          <a:lstStyle/>
          <a:p>
            <a:endParaRPr lang="en-US" sz="900" dirty="0">
              <a:solidFill>
                <a:srgbClr val="000066"/>
              </a:solidFill>
            </a:endParaRPr>
          </a:p>
        </p:txBody>
      </p:sp>
      <p:sp>
        <p:nvSpPr>
          <p:cNvPr id="2" name="Rectangle 1"/>
          <p:cNvSpPr/>
          <p:nvPr/>
        </p:nvSpPr>
        <p:spPr>
          <a:xfrm>
            <a:off x="323528" y="5517232"/>
            <a:ext cx="8496944" cy="1118255"/>
          </a:xfrm>
          <a:prstGeom prst="rect">
            <a:avLst/>
          </a:prstGeom>
        </p:spPr>
        <p:txBody>
          <a:bodyPr wrap="square">
            <a:spAutoFit/>
          </a:bodyPr>
          <a:lstStyle/>
          <a:p>
            <a:pPr algn="ctr">
              <a:lnSpc>
                <a:spcPts val="2000"/>
              </a:lnSpc>
            </a:pPr>
            <a:r>
              <a:rPr lang="en-US" b="1" i="1" dirty="0"/>
              <a:t>At high magnification, the granuloma demonstrates that the epithelioid macrophages are elongated with long, pale nuclei and pink cytoplasm. The macrophages organize into committees called giant cells. The typical giant cell for infectious granulomas is called a </a:t>
            </a:r>
            <a:r>
              <a:rPr lang="en-US" b="1" i="1" dirty="0" smtClean="0"/>
              <a:t>Langhan’s </a:t>
            </a:r>
            <a:r>
              <a:rPr lang="en-US" b="1" i="1" dirty="0"/>
              <a:t>giant cell and has the nuclei lined up along one edge of the cell</a:t>
            </a:r>
          </a:p>
        </p:txBody>
      </p:sp>
      <p:cxnSp>
        <p:nvCxnSpPr>
          <p:cNvPr id="5" name="Straight Arrow Connector 4"/>
          <p:cNvCxnSpPr/>
          <p:nvPr/>
        </p:nvCxnSpPr>
        <p:spPr>
          <a:xfrm flipH="1">
            <a:off x="4788024" y="2204864"/>
            <a:ext cx="720080" cy="7920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508104" y="2204864"/>
            <a:ext cx="648072" cy="5040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508104" y="2204864"/>
            <a:ext cx="144016" cy="15841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67544" y="188640"/>
            <a:ext cx="8352928"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rPr>
              <a:t>Epithelioid &amp; Giant cell Granulomas in </a:t>
            </a:r>
            <a:r>
              <a:rPr lang="en-US" sz="2800" b="1" i="1" dirty="0" smtClean="0">
                <a:effectLst>
                  <a:outerShdw blurRad="38100" dist="38100" dir="2700000" algn="tl">
                    <a:srgbClr val="000000">
                      <a:alpha val="43137"/>
                    </a:srgbClr>
                  </a:outerShdw>
                </a:effectLst>
              </a:rPr>
              <a:t>Tuberculosis</a:t>
            </a:r>
            <a:r>
              <a:rPr lang="en-US" sz="2800" b="1" dirty="0" smtClean="0">
                <a:effectLst>
                  <a:outerShdw blurRad="38100" dist="38100" dir="2700000" algn="tl">
                    <a:srgbClr val="000000">
                      <a:alpha val="43137"/>
                    </a:srgbClr>
                  </a:outerShdw>
                </a:effectLst>
              </a:rPr>
              <a:t> </a:t>
            </a:r>
            <a:endParaRPr lang="en-US" sz="2800" b="1" dirty="0">
              <a:effectLst>
                <a:outerShdw blurRad="38100" dist="38100" dir="2700000" algn="tl">
                  <a:srgbClr val="000000">
                    <a:alpha val="43137"/>
                  </a:srgbClr>
                </a:outerShdw>
              </a:effectLst>
            </a:endParaRPr>
          </a:p>
        </p:txBody>
      </p:sp>
      <p:sp>
        <p:nvSpPr>
          <p:cNvPr id="11" name="TextBox 10"/>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4" name="TextBox 13"/>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611560" y="5889466"/>
            <a:ext cx="8064896" cy="646331"/>
          </a:xfrm>
          <a:prstGeom prst="rect">
            <a:avLst/>
          </a:prstGeom>
        </p:spPr>
        <p:txBody>
          <a:bodyPr wrap="square">
            <a:spAutoFit/>
          </a:bodyPr>
          <a:lstStyle/>
          <a:p>
            <a:pPr algn="ctr"/>
            <a:r>
              <a:rPr lang="en-US" b="1" i="1" dirty="0" smtClean="0"/>
              <a:t>A </a:t>
            </a:r>
            <a:r>
              <a:rPr lang="en-US" b="1" i="1" dirty="0"/>
              <a:t>stain for </a:t>
            </a:r>
            <a:r>
              <a:rPr lang="en-US" b="1" i="1" dirty="0" smtClean="0">
                <a:solidFill>
                  <a:srgbClr val="000099"/>
                </a:solidFill>
              </a:rPr>
              <a:t>A</a:t>
            </a:r>
            <a:r>
              <a:rPr lang="en-US" b="1" i="1" dirty="0" smtClean="0"/>
              <a:t>cid </a:t>
            </a:r>
            <a:r>
              <a:rPr lang="en-US" b="1" i="1" dirty="0" smtClean="0">
                <a:solidFill>
                  <a:srgbClr val="000099"/>
                </a:solidFill>
              </a:rPr>
              <a:t>F</a:t>
            </a:r>
            <a:r>
              <a:rPr lang="en-US" b="1" i="1" dirty="0" smtClean="0"/>
              <a:t>ast </a:t>
            </a:r>
            <a:r>
              <a:rPr lang="en-US" b="1" i="1" dirty="0" smtClean="0">
                <a:solidFill>
                  <a:srgbClr val="000099"/>
                </a:solidFill>
              </a:rPr>
              <a:t>B</a:t>
            </a:r>
            <a:r>
              <a:rPr lang="en-US" b="1" i="1" dirty="0" smtClean="0"/>
              <a:t>acilli is </a:t>
            </a:r>
            <a:r>
              <a:rPr lang="en-US" b="1" i="1" dirty="0"/>
              <a:t>done (</a:t>
            </a:r>
            <a:r>
              <a:rPr lang="en-US" b="1" i="1" dirty="0">
                <a:solidFill>
                  <a:srgbClr val="000099"/>
                </a:solidFill>
              </a:rPr>
              <a:t>AFB</a:t>
            </a:r>
            <a:r>
              <a:rPr lang="en-US" b="1" i="1" dirty="0"/>
              <a:t> stain</a:t>
            </a:r>
            <a:r>
              <a:rPr lang="en-US" b="1" i="1" dirty="0" smtClean="0"/>
              <a:t>)</a:t>
            </a:r>
            <a:r>
              <a:rPr lang="en-US" b="1" i="1" dirty="0"/>
              <a:t> </a:t>
            </a:r>
            <a:r>
              <a:rPr lang="en-US" b="1" i="1" dirty="0" smtClean="0"/>
              <a:t>to </a:t>
            </a:r>
            <a:r>
              <a:rPr lang="en-US" b="1" i="1" dirty="0"/>
              <a:t>find the mycobacteria </a:t>
            </a:r>
            <a:r>
              <a:rPr lang="en-US" b="1" i="1" dirty="0" smtClean="0"/>
              <a:t>. </a:t>
            </a:r>
          </a:p>
          <a:p>
            <a:pPr algn="ctr"/>
            <a:r>
              <a:rPr lang="en-US" b="1" i="1" dirty="0" smtClean="0"/>
              <a:t>The </a:t>
            </a:r>
            <a:r>
              <a:rPr lang="en-US" b="1" i="1" dirty="0"/>
              <a:t>mycobacteria stain as red rods, as seen here at high magnification.</a:t>
            </a:r>
          </a:p>
        </p:txBody>
      </p:sp>
      <p:pic>
        <p:nvPicPr>
          <p:cNvPr id="36866" name="Picture 2" descr="http://library.med.utah.edu/WebPath/jpeg2/INFEC0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798033"/>
            <a:ext cx="8352928" cy="500723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611560" y="188640"/>
            <a:ext cx="7920880"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Acid Fast bacilli of Mycobacterium TB in the Lung </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719483311"/>
      </p:ext>
    </p:extLst>
  </p:cSld>
  <p:clrMapOvr>
    <a:masterClrMapping/>
  </p:clrMapOvr>
  <p:transition advClick="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5776" y="3429000"/>
            <a:ext cx="4752528" cy="864096"/>
          </a:xfrm>
        </p:spPr>
        <p:txBody>
          <a:bodyPr>
            <a:noAutofit/>
          </a:bodyPr>
          <a:lstStyle/>
          <a:p>
            <a:pPr algn="ctr"/>
            <a:r>
              <a:rPr lang="ar-SA" sz="4000" dirty="0" smtClean="0">
                <a:solidFill>
                  <a:srgbClr val="C00000"/>
                </a:solidFill>
              </a:rPr>
              <a:t> </a:t>
            </a:r>
            <a:endParaRPr lang="en-US" sz="4000" dirty="0">
              <a:solidFill>
                <a:srgbClr val="C00000"/>
              </a:solidFill>
            </a:endParaRPr>
          </a:p>
        </p:txBody>
      </p:sp>
      <p:sp>
        <p:nvSpPr>
          <p:cNvPr id="3" name="Rounded Rectangle 2"/>
          <p:cNvSpPr/>
          <p:nvPr/>
        </p:nvSpPr>
        <p:spPr>
          <a:xfrm>
            <a:off x="1601830" y="2842102"/>
            <a:ext cx="6408712" cy="1080120"/>
          </a:xfrm>
          <a:prstGeom prst="roundRect">
            <a:avLst/>
          </a:prstGeom>
          <a:solidFill>
            <a:srgbClr val="0070C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4400" b="1" i="1" dirty="0" smtClean="0">
                <a:solidFill>
                  <a:prstClr val="white"/>
                </a:solidFill>
                <a:effectLst>
                  <a:outerShdw blurRad="38100" dist="38100" dir="2700000" algn="tl">
                    <a:srgbClr val="000000">
                      <a:alpha val="43137"/>
                    </a:srgbClr>
                  </a:outerShdw>
                </a:effectLst>
              </a:rPr>
              <a:t>LUNG CARCINOMA</a:t>
            </a:r>
            <a:endParaRPr lang="en-US" sz="4400" b="1" i="1" dirty="0">
              <a:solidFill>
                <a:prstClr val="white"/>
              </a:solidFill>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906276370"/>
      </p:ext>
    </p:extLst>
  </p:cSld>
  <p:clrMapOvr>
    <a:masterClrMapping/>
  </p:clrMapOvr>
  <p:transition advClick="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1187624" y="476672"/>
            <a:ext cx="6696744" cy="648072"/>
          </a:xfrm>
          <a:solidFill>
            <a:schemeClr val="accent2">
              <a:lumMod val="50000"/>
            </a:schemeClr>
          </a:solidFill>
        </p:spPr>
        <p:style>
          <a:lnRef idx="1">
            <a:schemeClr val="accent2"/>
          </a:lnRef>
          <a:fillRef idx="3">
            <a:schemeClr val="accent2"/>
          </a:fillRef>
          <a:effectRef idx="2">
            <a:schemeClr val="accent2"/>
          </a:effectRef>
          <a:fontRef idx="minor">
            <a:schemeClr val="lt1"/>
          </a:fontRef>
        </p:style>
        <p:txBody>
          <a:bodyPr>
            <a:normAutofit/>
          </a:bodyPr>
          <a:lstStyle/>
          <a:p>
            <a:pPr eaLnBrk="1" hangingPunct="1"/>
            <a:r>
              <a:rPr lang="en-US" sz="3200" b="1" i="1" dirty="0" smtClean="0">
                <a:solidFill>
                  <a:srgbClr val="FFFF00"/>
                </a:solidFill>
                <a:effectLst>
                  <a:outerShdw blurRad="38100" dist="38100" dir="2700000" algn="tl">
                    <a:srgbClr val="000000">
                      <a:alpha val="43137"/>
                    </a:srgbClr>
                  </a:outerShdw>
                </a:effectLst>
              </a:rPr>
              <a:t>TWO TYPES OF LUNG CARCINOMA</a:t>
            </a:r>
          </a:p>
        </p:txBody>
      </p:sp>
      <p:sp>
        <p:nvSpPr>
          <p:cNvPr id="110595" name="Rectangle 3"/>
          <p:cNvSpPr>
            <a:spLocks noGrp="1" noChangeArrowheads="1"/>
          </p:cNvSpPr>
          <p:nvPr>
            <p:ph sz="quarter" idx="1"/>
          </p:nvPr>
        </p:nvSpPr>
        <p:spPr>
          <a:xfrm>
            <a:off x="971600" y="1268760"/>
            <a:ext cx="7272808" cy="3384376"/>
          </a:xfrm>
        </p:spPr>
        <p:txBody>
          <a:bodyPr>
            <a:noAutofit/>
          </a:bodyPr>
          <a:lstStyle/>
          <a:p>
            <a:pPr marL="342900" lvl="1" indent="-342900">
              <a:buFont typeface="Arial" pitchFamily="34" charset="0"/>
              <a:buChar char="•"/>
            </a:pPr>
            <a:r>
              <a:rPr lang="en-US" sz="2800" b="1" dirty="0" smtClean="0">
                <a:solidFill>
                  <a:srgbClr val="990000"/>
                </a:solidFill>
                <a:effectLst>
                  <a:outerShdw blurRad="38100" dist="38100" dir="2700000" algn="tl">
                    <a:srgbClr val="000000">
                      <a:alpha val="43137"/>
                    </a:srgbClr>
                  </a:outerShdw>
                </a:effectLst>
              </a:rPr>
              <a:t>NON-SMALL CELL </a:t>
            </a:r>
            <a:r>
              <a:rPr lang="en-US" sz="2800" b="1" dirty="0">
                <a:solidFill>
                  <a:srgbClr val="990000"/>
                </a:solidFill>
                <a:effectLst>
                  <a:outerShdw blurRad="38100" dist="38100" dir="2700000" algn="tl">
                    <a:srgbClr val="000000">
                      <a:alpha val="43137"/>
                    </a:srgbClr>
                  </a:outerShdw>
                </a:effectLst>
              </a:rPr>
              <a:t>CARCINOMA</a:t>
            </a:r>
          </a:p>
          <a:p>
            <a:pPr marL="971550" lvl="1" indent="-514350" eaLnBrk="1" hangingPunct="1">
              <a:buFont typeface="+mj-lt"/>
              <a:buAutoNum type="arabicPeriod"/>
            </a:pPr>
            <a:r>
              <a:rPr lang="en-US" sz="2400" b="1" dirty="0" smtClean="0">
                <a:solidFill>
                  <a:srgbClr val="4C216D"/>
                </a:solidFill>
                <a:effectLst>
                  <a:outerShdw blurRad="38100" dist="38100" dir="2700000" algn="tl">
                    <a:srgbClr val="000000">
                      <a:alpha val="43137"/>
                    </a:srgbClr>
                  </a:outerShdw>
                </a:effectLst>
              </a:rPr>
              <a:t>SQUAMOUS CELL CARCINOMA</a:t>
            </a:r>
          </a:p>
          <a:p>
            <a:pPr marL="971550" lvl="1" indent="-514350" eaLnBrk="1" hangingPunct="1">
              <a:buFont typeface="+mj-lt"/>
              <a:buAutoNum type="arabicPeriod"/>
            </a:pPr>
            <a:r>
              <a:rPr lang="en-US" sz="2400" b="1" dirty="0" smtClean="0">
                <a:solidFill>
                  <a:srgbClr val="4C216D"/>
                </a:solidFill>
                <a:effectLst>
                  <a:outerShdw blurRad="38100" dist="38100" dir="2700000" algn="tl">
                    <a:srgbClr val="000000">
                      <a:alpha val="43137"/>
                    </a:srgbClr>
                  </a:outerShdw>
                </a:effectLst>
              </a:rPr>
              <a:t>ADENOCARCINOMA</a:t>
            </a:r>
          </a:p>
          <a:p>
            <a:pPr marL="971550" lvl="1" indent="-514350" eaLnBrk="1" hangingPunct="1">
              <a:buFont typeface="+mj-lt"/>
              <a:buAutoNum type="arabicPeriod"/>
            </a:pPr>
            <a:r>
              <a:rPr lang="en-US" sz="2400" b="1" dirty="0" smtClean="0">
                <a:solidFill>
                  <a:srgbClr val="4C216D"/>
                </a:solidFill>
                <a:effectLst>
                  <a:outerShdw blurRad="38100" dist="38100" dir="2700000" algn="tl">
                    <a:srgbClr val="000000">
                      <a:alpha val="43137"/>
                    </a:srgbClr>
                  </a:outerShdw>
                </a:effectLst>
              </a:rPr>
              <a:t>LARGE CELL CARCINOMA</a:t>
            </a:r>
          </a:p>
          <a:p>
            <a:pPr lvl="1" eaLnBrk="1" hangingPunct="1">
              <a:buFontTx/>
              <a:buNone/>
            </a:pPr>
            <a:endParaRPr lang="en-US" sz="1050" b="1" dirty="0" smtClean="0">
              <a:solidFill>
                <a:srgbClr val="CC00CC"/>
              </a:solidFill>
              <a:effectLst>
                <a:outerShdw blurRad="38100" dist="38100" dir="2700000" algn="tl">
                  <a:srgbClr val="000000">
                    <a:alpha val="43137"/>
                  </a:srgbClr>
                </a:outerShdw>
              </a:effectLst>
            </a:endParaRPr>
          </a:p>
          <a:p>
            <a:pPr eaLnBrk="1" hangingPunct="1"/>
            <a:r>
              <a:rPr lang="en-US" sz="2800" b="1" dirty="0" smtClean="0">
                <a:solidFill>
                  <a:srgbClr val="990000"/>
                </a:solidFill>
                <a:effectLst>
                  <a:outerShdw blurRad="38100" dist="38100" dir="2700000" algn="tl">
                    <a:srgbClr val="000000">
                      <a:alpha val="43137"/>
                    </a:srgbClr>
                  </a:outerShdw>
                </a:effectLst>
              </a:rPr>
              <a:t>SMALL CELL CARCINOMA</a:t>
            </a:r>
          </a:p>
          <a:p>
            <a:pPr eaLnBrk="1" hangingPunct="1">
              <a:buFontTx/>
              <a:buNone/>
            </a:pPr>
            <a:endParaRPr lang="en-US" sz="1800" b="1" dirty="0" smtClean="0">
              <a:solidFill>
                <a:srgbClr val="CC00CC"/>
              </a:solidFill>
              <a:effectLst>
                <a:outerShdw blurRad="38100" dist="38100" dir="2700000" algn="tl">
                  <a:srgbClr val="000000">
                    <a:alpha val="43137"/>
                  </a:srgbClr>
                </a:outerShdw>
              </a:effectLst>
            </a:endParaRPr>
          </a:p>
        </p:txBody>
      </p:sp>
      <p:sp>
        <p:nvSpPr>
          <p:cNvPr id="5" name="Rectangle 4"/>
          <p:cNvSpPr/>
          <p:nvPr/>
        </p:nvSpPr>
        <p:spPr>
          <a:xfrm>
            <a:off x="971600" y="4811668"/>
            <a:ext cx="7200800" cy="1569660"/>
          </a:xfrm>
          <a:prstGeom prst="rect">
            <a:avLst/>
          </a:prstGeom>
          <a:ln>
            <a:solidFill>
              <a:srgbClr val="C00000"/>
            </a:solidFill>
          </a:ln>
        </p:spPr>
        <p:txBody>
          <a:bodyPr wrap="square">
            <a:spAutoFit/>
          </a:bodyPr>
          <a:lstStyle/>
          <a:p>
            <a:pPr algn="ctr"/>
            <a:r>
              <a:rPr lang="en-US" sz="2400" b="1" dirty="0" smtClean="0"/>
              <a:t>The NON-small cell cancers behave and are treated similarly, the SMALL cell carcinomas are WORSE than the non-small cell carcinomas, but respond better to chemotherapy, often drastically!</a:t>
            </a: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539552" y="2708920"/>
            <a:ext cx="8064896" cy="1008112"/>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FF00"/>
                </a:solidFill>
                <a:effectLst>
                  <a:outerShdw blurRad="38100" dist="38100" dir="2700000" algn="tl">
                    <a:srgbClr val="000000">
                      <a:alpha val="43137"/>
                    </a:srgbClr>
                  </a:outerShdw>
                </a:effectLst>
              </a:rPr>
              <a:t>1. Squamous Cell Carcinoma </a:t>
            </a:r>
            <a:r>
              <a:rPr lang="en-US" sz="3600" b="1" dirty="0">
                <a:solidFill>
                  <a:srgbClr val="FFFF00"/>
                </a:solidFill>
                <a:effectLst>
                  <a:outerShdw blurRad="38100" dist="38100" dir="2700000" algn="tl">
                    <a:srgbClr val="000000">
                      <a:alpha val="43137"/>
                    </a:srgbClr>
                  </a:outerShdw>
                </a:effectLst>
              </a:rPr>
              <a:t>of the </a:t>
            </a:r>
            <a:r>
              <a:rPr lang="en-US" sz="3600" b="1" dirty="0" smtClean="0">
                <a:solidFill>
                  <a:srgbClr val="FFFF00"/>
                </a:solidFill>
                <a:effectLst>
                  <a:outerShdw blurRad="38100" dist="38100" dir="2700000" algn="tl">
                    <a:srgbClr val="000000">
                      <a:alpha val="43137"/>
                    </a:srgbClr>
                  </a:outerShdw>
                </a:effectLst>
              </a:rPr>
              <a:t>lung</a:t>
            </a:r>
            <a:endParaRPr lang="en-US" sz="3600" b="1" dirty="0">
              <a:solidFill>
                <a:srgbClr val="FFFF00"/>
              </a:solidFill>
              <a:effectLst>
                <a:outerShdw blurRad="38100" dist="38100" dir="2700000" algn="tl">
                  <a:srgbClr val="000000">
                    <a:alpha val="43137"/>
                  </a:srgbClr>
                </a:outerShdw>
              </a:effectLst>
            </a:endParaRPr>
          </a:p>
        </p:txBody>
      </p:sp>
      <p:sp>
        <p:nvSpPr>
          <p:cNvPr id="6" name="Rectangle 5"/>
          <p:cNvSpPr/>
          <p:nvPr/>
        </p:nvSpPr>
        <p:spPr>
          <a:xfrm>
            <a:off x="501744" y="3933056"/>
            <a:ext cx="8318728" cy="2677656"/>
          </a:xfrm>
          <a:prstGeom prst="rect">
            <a:avLst/>
          </a:prstGeom>
          <a:ln>
            <a:solidFill>
              <a:schemeClr val="tx1"/>
            </a:solidFill>
          </a:ln>
        </p:spPr>
        <p:txBody>
          <a:bodyPr wrap="square">
            <a:spAutoFit/>
          </a:bodyPr>
          <a:lstStyle/>
          <a:p>
            <a:pPr>
              <a:buFont typeface="Arial" pitchFamily="34" charset="0"/>
              <a:buChar char="•"/>
            </a:pPr>
            <a:r>
              <a:rPr lang="en-US" sz="2400" b="1" dirty="0" smtClean="0"/>
              <a:t>  Most commonly found in men and correlated with smoking.</a:t>
            </a:r>
          </a:p>
          <a:p>
            <a:pPr>
              <a:buFont typeface="Arial" pitchFamily="34" charset="0"/>
              <a:buChar char="•"/>
            </a:pPr>
            <a:r>
              <a:rPr lang="en-US" sz="2400" b="1" dirty="0"/>
              <a:t> </a:t>
            </a:r>
            <a:r>
              <a:rPr lang="en-US" sz="2400" b="1" dirty="0" smtClean="0"/>
              <a:t> </a:t>
            </a:r>
            <a:r>
              <a:rPr lang="en-US" sz="2400" b="1" dirty="0" smtClean="0">
                <a:solidFill>
                  <a:srgbClr val="FF0000"/>
                </a:solidFill>
              </a:rPr>
              <a:t>Associated </a:t>
            </a:r>
            <a:r>
              <a:rPr lang="en-US" sz="2400" b="1" dirty="0">
                <a:solidFill>
                  <a:srgbClr val="FF0000"/>
                </a:solidFill>
              </a:rPr>
              <a:t>with </a:t>
            </a:r>
            <a:r>
              <a:rPr lang="en-US" sz="2400" b="1" dirty="0" smtClean="0">
                <a:solidFill>
                  <a:srgbClr val="FF0000"/>
                </a:solidFill>
              </a:rPr>
              <a:t>ectopic </a:t>
            </a:r>
            <a:r>
              <a:rPr lang="en-US" sz="2400" b="1" dirty="0">
                <a:solidFill>
                  <a:srgbClr val="FF0000"/>
                </a:solidFill>
              </a:rPr>
              <a:t>parathyroid hormone </a:t>
            </a:r>
            <a:r>
              <a:rPr lang="en-US" sz="2400" b="1" dirty="0" smtClean="0">
                <a:solidFill>
                  <a:srgbClr val="FF0000"/>
                </a:solidFill>
              </a:rPr>
              <a:t>secretion.</a:t>
            </a:r>
          </a:p>
          <a:p>
            <a:pPr marL="339725" indent="-339725">
              <a:buFont typeface="Arial" pitchFamily="34" charset="0"/>
              <a:buChar char="•"/>
            </a:pPr>
            <a:r>
              <a:rPr lang="en-US" sz="2400" b="1" dirty="0" smtClean="0"/>
              <a:t>Pathology: </a:t>
            </a:r>
            <a:r>
              <a:rPr lang="en-US" sz="2400" b="1" dirty="0" smtClean="0"/>
              <a:t>If more differentiated</a:t>
            </a:r>
            <a:r>
              <a:rPr lang="en-US" sz="2400" b="1" dirty="0" smtClean="0">
                <a:sym typeface="Wingdings" panose="05000000000000000000" pitchFamily="2" charset="2"/>
              </a:rPr>
              <a:t></a:t>
            </a:r>
            <a:r>
              <a:rPr lang="en-US" sz="2400" b="1" dirty="0" smtClean="0"/>
              <a:t> </a:t>
            </a:r>
            <a:r>
              <a:rPr lang="en-US" sz="2400" b="1" dirty="0" smtClean="0"/>
              <a:t>more cytoplasm, keratin whorls.</a:t>
            </a:r>
          </a:p>
          <a:p>
            <a:pPr>
              <a:buFont typeface="Arial" pitchFamily="34" charset="0"/>
              <a:buChar char="•"/>
            </a:pPr>
            <a:r>
              <a:rPr lang="en-US" sz="2400" b="1" dirty="0" smtClean="0"/>
              <a:t>  Transforms </a:t>
            </a:r>
            <a:r>
              <a:rPr lang="en-US" sz="2400" b="1" dirty="0" smtClean="0"/>
              <a:t>from</a:t>
            </a:r>
            <a:r>
              <a:rPr lang="en-US" sz="2400" b="1" dirty="0" smtClean="0"/>
              <a:t> </a:t>
            </a:r>
            <a:r>
              <a:rPr lang="en-US" sz="2400" b="1" dirty="0" smtClean="0"/>
              <a:t>carcinoma in situ.</a:t>
            </a:r>
          </a:p>
          <a:p>
            <a:pPr>
              <a:buFont typeface="Arial" pitchFamily="34" charset="0"/>
              <a:buChar char="•"/>
            </a:pPr>
            <a:r>
              <a:rPr lang="en-US" sz="2400" b="1" dirty="0" smtClean="0"/>
              <a:t>   Grading is based on the amount of keratin &amp; cytoplasm.</a:t>
            </a:r>
          </a:p>
          <a:p>
            <a:r>
              <a:rPr lang="en-US" sz="2400" b="1" dirty="0" smtClean="0"/>
              <a:t> </a:t>
            </a:r>
            <a:endParaRPr lang="en-US" sz="2400" b="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85723" y="5589240"/>
            <a:ext cx="8280920" cy="923330"/>
          </a:xfrm>
          <a:prstGeom prst="rect">
            <a:avLst/>
          </a:prstGeom>
        </p:spPr>
        <p:txBody>
          <a:bodyPr wrap="square">
            <a:spAutoFit/>
          </a:bodyPr>
          <a:lstStyle/>
          <a:p>
            <a:pPr algn="ctr"/>
            <a:r>
              <a:rPr lang="en-US" b="1" i="1" dirty="0"/>
              <a:t>This is a squamous cell carcinoma of the lung that is arising centrally in the lung (as most squamous cell carcinomas do). It is obstructing the right main bronchus. The neoplasm is very firm and has a pale white to tan cut surface.</a:t>
            </a:r>
          </a:p>
        </p:txBody>
      </p:sp>
      <p:pic>
        <p:nvPicPr>
          <p:cNvPr id="6" name="Picture 2" descr="C:\Documents and Settings\Mr. Amer Shafie\My Documents\My Pictures\M1310689-Squamous_cell_carcinoma_lung_cancer-SPL.jpg"/>
          <p:cNvPicPr>
            <a:picLocks noChangeAspect="1" noChangeArrowheads="1"/>
          </p:cNvPicPr>
          <p:nvPr/>
        </p:nvPicPr>
        <p:blipFill>
          <a:blip r:embed="rId2" cstate="print"/>
          <a:srcRect/>
          <a:stretch>
            <a:fillRect/>
          </a:stretch>
        </p:blipFill>
        <p:spPr bwMode="auto">
          <a:xfrm>
            <a:off x="4788024" y="908721"/>
            <a:ext cx="3878619" cy="4608512"/>
          </a:xfrm>
          <a:prstGeom prst="rect">
            <a:avLst/>
          </a:prstGeom>
          <a:noFill/>
          <a:ln w="28575">
            <a:solidFill>
              <a:schemeClr val="tx1"/>
            </a:solidFill>
          </a:ln>
        </p:spPr>
      </p:pic>
      <p:sp>
        <p:nvSpPr>
          <p:cNvPr id="5" name="Rounded Rectangle 4"/>
          <p:cNvSpPr/>
          <p:nvPr/>
        </p:nvSpPr>
        <p:spPr>
          <a:xfrm>
            <a:off x="914400" y="260648"/>
            <a:ext cx="746760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Squamous Cell Carcinoma of the Lung - Gross</a:t>
            </a:r>
            <a:endParaRPr lang="en-US" sz="2800" b="1" i="1" dirty="0">
              <a:effectLst>
                <a:outerShdw blurRad="38100" dist="38100" dir="2700000" algn="tl">
                  <a:srgbClr val="000000">
                    <a:alpha val="43137"/>
                  </a:srgbClr>
                </a:outerShdw>
              </a:effectLst>
            </a:endParaRPr>
          </a:p>
        </p:txBody>
      </p:sp>
      <p:pic>
        <p:nvPicPr>
          <p:cNvPr id="7" name="Picture 1"/>
          <p:cNvPicPr>
            <a:picLocks noChangeAspect="1"/>
          </p:cNvPicPr>
          <p:nvPr/>
        </p:nvPicPr>
        <p:blipFill>
          <a:blip r:embed="rId3" cstate="print"/>
          <a:srcRect/>
          <a:stretch>
            <a:fillRect/>
          </a:stretch>
        </p:blipFill>
        <p:spPr bwMode="auto">
          <a:xfrm>
            <a:off x="467544" y="908720"/>
            <a:ext cx="4022951" cy="4680520"/>
          </a:xfrm>
          <a:prstGeom prst="rect">
            <a:avLst/>
          </a:prstGeom>
          <a:noFill/>
          <a:ln w="38100">
            <a:solidFill>
              <a:schemeClr val="tx1"/>
            </a:solidFill>
            <a:miter lim="800000"/>
            <a:headEnd/>
            <a:tailEnd/>
          </a:ln>
        </p:spPr>
      </p:pic>
      <p:sp>
        <p:nvSpPr>
          <p:cNvPr id="10" name="TextBox 9"/>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883857374"/>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5334000"/>
            <a:ext cx="4951040" cy="1371600"/>
          </a:xfrm>
        </p:spPr>
        <p:txBody>
          <a:bodyPr>
            <a:noAutofit/>
          </a:bodyPr>
          <a:lstStyle/>
          <a:p>
            <a:pPr lvl="0"/>
            <a:r>
              <a:rPr lang="en-US" sz="1600" b="1" i="1" dirty="0" smtClean="0"/>
              <a:t>- Wide </a:t>
            </a:r>
            <a:r>
              <a:rPr lang="en-US" sz="1600" b="1" i="1" dirty="0"/>
              <a:t>alveolar septa.	</a:t>
            </a:r>
            <a:endParaRPr lang="en-US" sz="1600" dirty="0"/>
          </a:p>
          <a:p>
            <a:pPr lvl="0"/>
            <a:r>
              <a:rPr lang="en-US" sz="1600" b="1" i="1" dirty="0" smtClean="0"/>
              <a:t>- Fibrosis</a:t>
            </a:r>
            <a:r>
              <a:rPr lang="en-US" sz="1600" b="1" i="1" dirty="0"/>
              <a:t>.</a:t>
            </a:r>
            <a:endParaRPr lang="en-US" sz="1600" dirty="0"/>
          </a:p>
          <a:p>
            <a:pPr lvl="0"/>
            <a:r>
              <a:rPr lang="en-US" sz="1600" b="1" i="1" dirty="0" smtClean="0"/>
              <a:t>- Chronic inflammation.</a:t>
            </a:r>
            <a:endParaRPr lang="en-US" sz="1600" dirty="0"/>
          </a:p>
          <a:p>
            <a:pPr lvl="0"/>
            <a:r>
              <a:rPr lang="en-US" sz="1600" b="1" i="1" dirty="0" smtClean="0"/>
              <a:t>- Dilated </a:t>
            </a:r>
            <a:r>
              <a:rPr lang="en-US" sz="1600" b="1" i="1" dirty="0"/>
              <a:t>bronchioles and alveoli (Honey </a:t>
            </a:r>
            <a:r>
              <a:rPr lang="en-US" sz="1600" b="1" i="1" dirty="0" smtClean="0"/>
              <a:t>combed </a:t>
            </a:r>
            <a:r>
              <a:rPr lang="en-US" sz="1600" b="1" i="1" dirty="0"/>
              <a:t>pattern</a:t>
            </a:r>
            <a:r>
              <a:rPr lang="en-US" sz="1600" b="1" i="1" dirty="0" smtClean="0"/>
              <a:t>).</a:t>
            </a:r>
            <a:r>
              <a:rPr lang="en-US" sz="1600" b="1" i="1" dirty="0"/>
              <a:t>	     </a:t>
            </a:r>
            <a:r>
              <a:rPr lang="en-US" sz="1600" dirty="0"/>
              <a:t> </a:t>
            </a:r>
          </a:p>
        </p:txBody>
      </p:sp>
      <p:pic>
        <p:nvPicPr>
          <p:cNvPr id="13318" name="Picture 6" descr="http://www.biomedsearch.com/attachments/00/19/39/85/19398592/CPT-62-05-0387-f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059611"/>
            <a:ext cx="7162800" cy="412198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1115616" y="-1"/>
            <a:ext cx="7723584" cy="1059611"/>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effectLst>
                  <a:outerShdw blurRad="38100" dist="38100" dir="2700000" algn="tl">
                    <a:srgbClr val="000000">
                      <a:alpha val="43137"/>
                    </a:srgbClr>
                  </a:outerShdw>
                </a:effectLst>
              </a:rPr>
              <a:t>Restrictive Lung Disease</a:t>
            </a:r>
          </a:p>
          <a:p>
            <a:pPr algn="ctr"/>
            <a:r>
              <a:rPr lang="en-US" sz="2400" b="1" i="1" dirty="0">
                <a:effectLst>
                  <a:outerShdw blurRad="38100" dist="38100" dir="2700000" algn="tl">
                    <a:srgbClr val="000000">
                      <a:alpha val="43137"/>
                    </a:srgbClr>
                  </a:outerShdw>
                </a:effectLst>
              </a:rPr>
              <a:t>– </a:t>
            </a:r>
            <a:r>
              <a:rPr lang="en-US" sz="2400" b="1" i="1" dirty="0"/>
              <a:t>Interstitial pulmonary </a:t>
            </a:r>
            <a:r>
              <a:rPr lang="en-US" sz="2400" b="1" i="1" dirty="0" smtClean="0"/>
              <a:t>fibrosis (</a:t>
            </a:r>
            <a:r>
              <a:rPr lang="en-US" sz="2400" b="1" i="1" dirty="0"/>
              <a:t>Usual interstitial pneumonia).</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
        <p:nvSpPr>
          <p:cNvPr id="2" name="TextBox 1"/>
          <p:cNvSpPr txBox="1"/>
          <p:nvPr/>
        </p:nvSpPr>
        <p:spPr>
          <a:xfrm>
            <a:off x="7620627" y="1307242"/>
            <a:ext cx="1675773" cy="1569660"/>
          </a:xfrm>
          <a:prstGeom prst="rect">
            <a:avLst/>
          </a:prstGeom>
          <a:solidFill>
            <a:schemeClr val="accent2"/>
          </a:solidFill>
        </p:spPr>
        <p:txBody>
          <a:bodyPr wrap="square" rtlCol="0">
            <a:spAutoFit/>
          </a:bodyPr>
          <a:lstStyle/>
          <a:p>
            <a:endParaRPr lang="en-US" sz="1600" b="1" i="1" dirty="0" smtClean="0"/>
          </a:p>
          <a:p>
            <a:endParaRPr lang="en-US" sz="1600" b="1" i="1" dirty="0"/>
          </a:p>
          <a:p>
            <a:r>
              <a:rPr lang="en-US" sz="1600" b="1" i="1" dirty="0" smtClean="0"/>
              <a:t>Most </a:t>
            </a:r>
            <a:r>
              <a:rPr lang="en-US" sz="1600" b="1" i="1" dirty="0"/>
              <a:t>likely to </a:t>
            </a:r>
            <a:r>
              <a:rPr lang="en-US" sz="1600" b="1" i="1" dirty="0" smtClean="0"/>
              <a:t>involve:</a:t>
            </a:r>
          </a:p>
          <a:p>
            <a:r>
              <a:rPr lang="en-US" sz="1600" b="1" i="1" dirty="0" smtClean="0"/>
              <a:t>- </a:t>
            </a:r>
            <a:r>
              <a:rPr lang="en-US" sz="1600" b="1" i="1" dirty="0"/>
              <a:t>Lower lobes.</a:t>
            </a:r>
            <a:endParaRPr lang="en-US" sz="1600" i="1" dirty="0"/>
          </a:p>
          <a:p>
            <a:r>
              <a:rPr lang="en-US" sz="1600" b="1" i="1" dirty="0"/>
              <a:t>- </a:t>
            </a:r>
            <a:r>
              <a:rPr lang="en-US" sz="1600" b="1" i="1" dirty="0" err="1"/>
              <a:t>Subpleural</a:t>
            </a:r>
            <a:r>
              <a:rPr lang="en-US" sz="1600" b="1" i="1" dirty="0"/>
              <a:t> areas</a:t>
            </a:r>
            <a:r>
              <a:rPr lang="en-US" sz="1600" i="1" dirty="0"/>
              <a:t>.</a:t>
            </a:r>
          </a:p>
        </p:txBody>
      </p:sp>
    </p:spTree>
    <p:extLst>
      <p:ext uri="{BB962C8B-B14F-4D97-AF65-F5344CB8AC3E}">
        <p14:creationId xmlns:p14="http://schemas.microsoft.com/office/powerpoint/2010/main" val="392947253"/>
      </p:ext>
    </p:extLst>
  </p:cSld>
  <p:clrMapOvr>
    <a:masterClrMapping/>
  </p:clrMapOvr>
  <p:transition advClick="0"/>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2226" name="Picture 2" descr="http://library.med.utah.edu/WebPath/jpeg1/LUNG0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908720"/>
            <a:ext cx="4078772" cy="481698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259632" y="5725705"/>
            <a:ext cx="6696744" cy="1015663"/>
          </a:xfrm>
          <a:prstGeom prst="rect">
            <a:avLst/>
          </a:prstGeom>
        </p:spPr>
        <p:txBody>
          <a:bodyPr wrap="square">
            <a:spAutoFit/>
          </a:bodyPr>
          <a:lstStyle/>
          <a:p>
            <a:pPr algn="ctr"/>
            <a:r>
              <a:rPr lang="en-US" sz="2000" b="1" i="1" dirty="0"/>
              <a:t>This is a larger squamous cell carcinoma in which a portion of the tumor demonstrates central cavitation, probably because the tumor outgrew its blood supply</a:t>
            </a:r>
            <a:r>
              <a:rPr lang="en-US" sz="2000" b="1" i="1" dirty="0" smtClean="0"/>
              <a:t>. </a:t>
            </a:r>
            <a:endParaRPr lang="en-US" sz="2000" b="1" i="1" dirty="0"/>
          </a:p>
        </p:txBody>
      </p:sp>
      <p:sp>
        <p:nvSpPr>
          <p:cNvPr id="5" name="Rounded Rectangle 4"/>
          <p:cNvSpPr/>
          <p:nvPr/>
        </p:nvSpPr>
        <p:spPr>
          <a:xfrm>
            <a:off x="1143000" y="260648"/>
            <a:ext cx="723900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Squamous Cell Carcinoma of the Lung - Gross</a:t>
            </a:r>
            <a:endParaRPr lang="en-US" sz="2800" b="1" i="1" dirty="0">
              <a:effectLst>
                <a:outerShdw blurRad="38100" dist="38100" dir="2700000" algn="tl">
                  <a:srgbClr val="000000">
                    <a:alpha val="43137"/>
                  </a:srgbClr>
                </a:outerShdw>
              </a:effectLst>
            </a:endParaRPr>
          </a:p>
        </p:txBody>
      </p:sp>
      <p:pic>
        <p:nvPicPr>
          <p:cNvPr id="7" name="Picture 2" descr="http://library.med.utah.edu/WebPath/jpeg1/LUNG06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908720"/>
            <a:ext cx="3986631" cy="482266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640573101"/>
      </p:ext>
    </p:extLst>
  </p:cSld>
  <p:clrMapOvr>
    <a:masterClrMapping/>
  </p:clrMapOvr>
  <p:transition advClick="0"/>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http://library.med.utah.edu/WebPath/jpeg1/LUNG19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990600"/>
            <a:ext cx="4876800" cy="446449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52600" y="5486400"/>
            <a:ext cx="5943600" cy="1200329"/>
          </a:xfrm>
          <a:prstGeom prst="rect">
            <a:avLst/>
          </a:prstGeom>
        </p:spPr>
        <p:txBody>
          <a:bodyPr wrap="square">
            <a:spAutoFit/>
          </a:bodyPr>
          <a:lstStyle/>
          <a:p>
            <a:pPr algn="ctr"/>
            <a:r>
              <a:rPr lang="en-US" b="1" i="1" dirty="0" smtClean="0"/>
              <a:t>This chest CT scan view demonstrates a large </a:t>
            </a:r>
            <a:r>
              <a:rPr lang="en-US" b="1" i="1" dirty="0" err="1" smtClean="0"/>
              <a:t>squamous</a:t>
            </a:r>
            <a:r>
              <a:rPr lang="en-US" b="1" i="1" dirty="0" smtClean="0"/>
              <a:t> cell carcinoma of the right upper lobe that extends around the right main bronchus and also invades into the </a:t>
            </a:r>
            <a:r>
              <a:rPr lang="en-US" b="1" i="1" dirty="0" err="1" smtClean="0"/>
              <a:t>mediastinum</a:t>
            </a:r>
            <a:r>
              <a:rPr lang="en-US" b="1" i="1" dirty="0" smtClean="0"/>
              <a:t> and involves </a:t>
            </a:r>
            <a:r>
              <a:rPr lang="en-US" b="1" i="1" dirty="0" err="1" smtClean="0"/>
              <a:t>hilar</a:t>
            </a:r>
            <a:r>
              <a:rPr lang="en-US" b="1" i="1" dirty="0" smtClean="0"/>
              <a:t> lymph nodes.</a:t>
            </a:r>
            <a:endParaRPr lang="en-US" b="1" i="1" dirty="0"/>
          </a:p>
        </p:txBody>
      </p:sp>
      <p:sp>
        <p:nvSpPr>
          <p:cNvPr id="4" name="Rounded Rectangle 3"/>
          <p:cNvSpPr/>
          <p:nvPr/>
        </p:nvSpPr>
        <p:spPr>
          <a:xfrm>
            <a:off x="990600" y="260648"/>
            <a:ext cx="731520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Squamous Cell Carcinoma of the Lung – CT scan </a:t>
            </a:r>
            <a:endParaRPr lang="en-US" sz="2800" b="1" i="1" dirty="0">
              <a:effectLst>
                <a:outerShdw blurRad="38100" dist="38100" dir="2700000" algn="tl">
                  <a:srgbClr val="000000">
                    <a:alpha val="43137"/>
                  </a:srgbClr>
                </a:outerShdw>
              </a:effectLst>
            </a:endParaRPr>
          </a:p>
        </p:txBody>
      </p:sp>
      <p:sp>
        <p:nvSpPr>
          <p:cNvPr id="5" name="Right Arrow 4"/>
          <p:cNvSpPr/>
          <p:nvPr/>
        </p:nvSpPr>
        <p:spPr>
          <a:xfrm rot="19106453">
            <a:off x="2983591" y="3351023"/>
            <a:ext cx="648072" cy="511190"/>
          </a:xfrm>
          <a:prstGeom prst="right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539552" y="5797713"/>
            <a:ext cx="8208912" cy="1015663"/>
          </a:xfrm>
          <a:prstGeom prst="rect">
            <a:avLst/>
          </a:prstGeom>
        </p:spPr>
        <p:txBody>
          <a:bodyPr wrap="square">
            <a:spAutoFit/>
          </a:bodyPr>
          <a:lstStyle/>
          <a:p>
            <a:pPr algn="ctr"/>
            <a:r>
              <a:rPr lang="en-US" sz="2000" b="1" dirty="0" smtClean="0"/>
              <a:t>Microscopic </a:t>
            </a:r>
            <a:r>
              <a:rPr lang="en-US" sz="2000" b="1" dirty="0"/>
              <a:t>appearance of squamous cell carcinoma with nests of polygonal cells with pink cytoplasm and distinct cell borders. The nuclei are hyperchromatic and angular.</a:t>
            </a:r>
          </a:p>
        </p:txBody>
      </p:sp>
      <p:pic>
        <p:nvPicPr>
          <p:cNvPr id="54274" name="Picture 2" descr="http://library.med.utah.edu/WebPath/jpeg1/NEO09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48969"/>
            <a:ext cx="8280920" cy="495629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899592" y="260648"/>
            <a:ext cx="7416824"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Squamous Cell Carcinoma of the Lung - HPF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6322" name="Picture 2" descr="http://library.med.utah.edu/WebPath/jpeg1/NEO09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764704"/>
            <a:ext cx="8280920" cy="501284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323528" y="5805264"/>
            <a:ext cx="8208912" cy="1015663"/>
          </a:xfrm>
          <a:prstGeom prst="rect">
            <a:avLst/>
          </a:prstGeom>
        </p:spPr>
        <p:txBody>
          <a:bodyPr wrap="square">
            <a:spAutoFit/>
          </a:bodyPr>
          <a:lstStyle/>
          <a:p>
            <a:pPr algn="ctr"/>
            <a:r>
              <a:rPr lang="en-US" sz="2000" b="1" i="1" dirty="0"/>
              <a:t>In this squamous cell carcinoma at the </a:t>
            </a:r>
            <a:r>
              <a:rPr lang="en-US" sz="2000" b="1" i="1" dirty="0" smtClean="0"/>
              <a:t>upper </a:t>
            </a:r>
            <a:r>
              <a:rPr lang="en-US" sz="2000" b="1" i="1" dirty="0"/>
              <a:t>right</a:t>
            </a:r>
            <a:r>
              <a:rPr lang="en-US" sz="2000" b="1" i="1" dirty="0" smtClean="0"/>
              <a:t> is </a:t>
            </a:r>
            <a:r>
              <a:rPr lang="en-US" sz="2000" b="1" i="1" dirty="0"/>
              <a:t>a squamous eddy with a keratin pearl. At </a:t>
            </a:r>
            <a:r>
              <a:rPr lang="en-US" sz="2000" b="1" i="1" dirty="0" smtClean="0"/>
              <a:t>the left, </a:t>
            </a:r>
            <a:r>
              <a:rPr lang="en-US" sz="2000" b="1" i="1" dirty="0"/>
              <a:t>the tumor is less differentiated and several dark mitotic figures are seen</a:t>
            </a:r>
          </a:p>
        </p:txBody>
      </p:sp>
      <p:sp>
        <p:nvSpPr>
          <p:cNvPr id="7" name="Rounded Rectangle 6"/>
          <p:cNvSpPr/>
          <p:nvPr/>
        </p:nvSpPr>
        <p:spPr>
          <a:xfrm>
            <a:off x="899592" y="260648"/>
            <a:ext cx="7416824"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Squamous Cell Carcinoma of the Lung - HPF</a:t>
            </a:r>
            <a:endParaRPr lang="en-US" sz="2800" b="1" i="1" dirty="0">
              <a:effectLst>
                <a:outerShdw blurRad="38100" dist="38100" dir="2700000" algn="tl">
                  <a:srgbClr val="000000">
                    <a:alpha val="43137"/>
                  </a:srgbClr>
                </a:outerShdw>
              </a:effectLst>
            </a:endParaRPr>
          </a:p>
        </p:txBody>
      </p:sp>
      <p:sp>
        <p:nvSpPr>
          <p:cNvPr id="2" name="TextBox 1"/>
          <p:cNvSpPr txBox="1"/>
          <p:nvPr/>
        </p:nvSpPr>
        <p:spPr>
          <a:xfrm>
            <a:off x="513144" y="795537"/>
            <a:ext cx="432048" cy="523220"/>
          </a:xfrm>
          <a:prstGeom prst="rect">
            <a:avLst/>
          </a:prstGeom>
          <a:noFill/>
        </p:spPr>
        <p:txBody>
          <a:bodyPr wrap="square" rtlCol="0">
            <a:spAutoFit/>
          </a:bodyPr>
          <a:lstStyle/>
          <a:p>
            <a:r>
              <a:rPr lang="en-US" sz="2800" b="1" dirty="0" smtClean="0"/>
              <a:t>R</a:t>
            </a:r>
            <a:endParaRPr lang="en-US" sz="2800" b="1" dirty="0"/>
          </a:p>
        </p:txBody>
      </p:sp>
      <p:sp>
        <p:nvSpPr>
          <p:cNvPr id="9" name="TextBox 8"/>
          <p:cNvSpPr txBox="1"/>
          <p:nvPr/>
        </p:nvSpPr>
        <p:spPr>
          <a:xfrm>
            <a:off x="8293420" y="795537"/>
            <a:ext cx="432048" cy="523220"/>
          </a:xfrm>
          <a:prstGeom prst="rect">
            <a:avLst/>
          </a:prstGeom>
          <a:noFill/>
        </p:spPr>
        <p:txBody>
          <a:bodyPr wrap="square" rtlCol="0">
            <a:spAutoFit/>
          </a:bodyPr>
          <a:lstStyle/>
          <a:p>
            <a:r>
              <a:rPr lang="en-US" sz="2800" b="1" dirty="0" smtClean="0"/>
              <a:t>L</a:t>
            </a:r>
            <a:endParaRPr lang="en-US" sz="2800" b="1" dirty="0"/>
          </a:p>
        </p:txBody>
      </p:sp>
      <p:sp>
        <p:nvSpPr>
          <p:cNvPr id="11" name="TextBox 10"/>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2" name="TextBox 11"/>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http://www.broadinstitute.org/files/news/images/2012/Lung_squamous_carcinoma.jpg%20300dpi%20RG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42721"/>
            <a:ext cx="8208912" cy="525057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899592" y="260648"/>
            <a:ext cx="7416824"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Squamous Cell Carcinoma of the Lung - HPF</a:t>
            </a:r>
            <a:endParaRPr lang="en-US" sz="2800" b="1" i="1" dirty="0">
              <a:effectLst>
                <a:outerShdw blurRad="38100" dist="38100" dir="2700000" algn="tl">
                  <a:srgbClr val="000000">
                    <a:alpha val="43137"/>
                  </a:srgbClr>
                </a:outerShdw>
              </a:effectLst>
            </a:endParaRPr>
          </a:p>
        </p:txBody>
      </p:sp>
      <p:sp>
        <p:nvSpPr>
          <p:cNvPr id="5" name="Rectangle 4"/>
          <p:cNvSpPr/>
          <p:nvPr/>
        </p:nvSpPr>
        <p:spPr>
          <a:xfrm>
            <a:off x="467544" y="6095037"/>
            <a:ext cx="8208912" cy="646331"/>
          </a:xfrm>
          <a:prstGeom prst="rect">
            <a:avLst/>
          </a:prstGeom>
        </p:spPr>
        <p:txBody>
          <a:bodyPr wrap="square">
            <a:spAutoFit/>
          </a:bodyPr>
          <a:lstStyle/>
          <a:p>
            <a:pPr marL="457200" indent="-457200" algn="ctr"/>
            <a:r>
              <a:rPr lang="en-US" dirty="0" smtClean="0">
                <a:latin typeface="Franklin Gothic Demi" pitchFamily="34" charset="0"/>
              </a:rPr>
              <a:t>Neoplastic squamous cells show pleomorphism, hyperchromatism, individual cell keratinization, mitoses and areas of necrosis.</a:t>
            </a:r>
            <a:endParaRPr lang="en-US" dirty="0">
              <a:latin typeface="Franklin Gothic Demi" pitchFamily="34" charset="0"/>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747134590"/>
      </p:ext>
    </p:extLst>
  </p:cSld>
  <p:clrMapOvr>
    <a:masterClrMapping/>
  </p:clrMapOvr>
  <p:transition advClick="0"/>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67544" y="5949280"/>
            <a:ext cx="8424936" cy="707886"/>
          </a:xfrm>
          <a:prstGeom prst="rect">
            <a:avLst/>
          </a:prstGeom>
        </p:spPr>
        <p:txBody>
          <a:bodyPr wrap="square">
            <a:spAutoFit/>
          </a:bodyPr>
          <a:lstStyle/>
          <a:p>
            <a:pPr algn="ctr"/>
            <a:r>
              <a:rPr lang="en-US" sz="2000" b="1" i="1" dirty="0"/>
              <a:t>The pink cytoplasm with distinct cell borders and intercellular bridges characteristic for a squamous cell </a:t>
            </a:r>
            <a:r>
              <a:rPr lang="en-US" sz="2000" b="1" i="1" dirty="0" smtClean="0"/>
              <a:t>carcinoma of the lung</a:t>
            </a:r>
            <a:endParaRPr lang="en-US" sz="2000" b="1" i="1" dirty="0"/>
          </a:p>
        </p:txBody>
      </p:sp>
      <p:pic>
        <p:nvPicPr>
          <p:cNvPr id="55298" name="Picture 2" descr="http://library.med.utah.edu/WebPath/jpeg1/NEO0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36713"/>
            <a:ext cx="8280920" cy="508063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899592" y="260648"/>
            <a:ext cx="7416824"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Squamous Cell Carcinoma of the Lung - HPF</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504656998"/>
      </p:ext>
    </p:extLst>
  </p:cSld>
  <p:clrMapOvr>
    <a:masterClrMapping/>
  </p:clrMapOvr>
  <p:transition advClick="0"/>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1"/>
          <p:cNvSpPr/>
          <p:nvPr/>
        </p:nvSpPr>
        <p:spPr>
          <a:xfrm>
            <a:off x="971600" y="762000"/>
            <a:ext cx="7344816" cy="86409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FF00"/>
                </a:solidFill>
                <a:effectLst>
                  <a:outerShdw blurRad="38100" dist="38100" dir="2700000" algn="tl">
                    <a:srgbClr val="000000">
                      <a:alpha val="43137"/>
                    </a:srgbClr>
                  </a:outerShdw>
                </a:effectLst>
              </a:rPr>
              <a:t>2. Adenocarcinoma </a:t>
            </a:r>
            <a:r>
              <a:rPr lang="en-US" sz="3600" b="1" dirty="0">
                <a:solidFill>
                  <a:srgbClr val="FFFF00"/>
                </a:solidFill>
                <a:effectLst>
                  <a:outerShdw blurRad="38100" dist="38100" dir="2700000" algn="tl">
                    <a:srgbClr val="000000">
                      <a:alpha val="43137"/>
                    </a:srgbClr>
                  </a:outerShdw>
                </a:effectLst>
              </a:rPr>
              <a:t>of the lung</a:t>
            </a:r>
          </a:p>
        </p:txBody>
      </p:sp>
      <p:sp>
        <p:nvSpPr>
          <p:cNvPr id="4" name="Rectangle 3"/>
          <p:cNvSpPr/>
          <p:nvPr/>
        </p:nvSpPr>
        <p:spPr>
          <a:xfrm>
            <a:off x="0" y="2667000"/>
            <a:ext cx="9144000" cy="2246769"/>
          </a:xfrm>
          <a:prstGeom prst="rect">
            <a:avLst/>
          </a:prstGeom>
          <a:ln w="28575">
            <a:solidFill>
              <a:schemeClr val="tx1"/>
            </a:solidFill>
          </a:ln>
        </p:spPr>
        <p:txBody>
          <a:bodyPr wrap="square">
            <a:spAutoFit/>
          </a:bodyPr>
          <a:lstStyle/>
          <a:p>
            <a:r>
              <a:rPr lang="en-US" sz="2000" b="1" i="1" dirty="0" smtClean="0"/>
              <a:t>- The </a:t>
            </a:r>
            <a:r>
              <a:rPr lang="en-US" sz="2000" b="1" i="1" dirty="0"/>
              <a:t>most common type of lung cancer, making up 30-40% of all cases. </a:t>
            </a:r>
            <a:endParaRPr lang="en-US" sz="2000" b="1" i="1" dirty="0" smtClean="0"/>
          </a:p>
          <a:p>
            <a:r>
              <a:rPr lang="en-US" sz="2000" b="1" i="1" dirty="0" smtClean="0"/>
              <a:t>- </a:t>
            </a:r>
            <a:r>
              <a:rPr lang="en-US" sz="2000" b="1" i="1" dirty="0" smtClean="0"/>
              <a:t>Glandular </a:t>
            </a:r>
            <a:r>
              <a:rPr lang="en-US" sz="2000" b="1" i="1" dirty="0"/>
              <a:t>differentiation by tumor cells and 80% of those cells produce </a:t>
            </a:r>
            <a:r>
              <a:rPr lang="en-US" sz="2000" b="1" i="1" dirty="0" err="1"/>
              <a:t>mucin</a:t>
            </a:r>
            <a:r>
              <a:rPr lang="en-US" sz="2000" b="1" i="1" dirty="0"/>
              <a:t>. </a:t>
            </a:r>
          </a:p>
          <a:p>
            <a:r>
              <a:rPr lang="en-US" sz="2000" b="1" i="1" dirty="0" smtClean="0"/>
              <a:t>- Not </a:t>
            </a:r>
            <a:r>
              <a:rPr lang="en-US" sz="2000" b="1" i="1" dirty="0"/>
              <a:t>as strongly associated with a smoking history as compared to Squamous or  Small Cell Carcinomas</a:t>
            </a:r>
          </a:p>
          <a:p>
            <a:r>
              <a:rPr lang="en-US" sz="2000" b="1" i="1" dirty="0" smtClean="0"/>
              <a:t>- Adenocarcinoma </a:t>
            </a:r>
            <a:r>
              <a:rPr lang="en-US" sz="2000" b="1" i="1" dirty="0"/>
              <a:t>in situ - called </a:t>
            </a:r>
            <a:r>
              <a:rPr lang="en-US" sz="2000" b="1" i="1" dirty="0" err="1"/>
              <a:t>bronchoalveolar</a:t>
            </a:r>
            <a:r>
              <a:rPr lang="en-US" sz="2000" b="1" i="1" dirty="0"/>
              <a:t> carcinoma</a:t>
            </a:r>
          </a:p>
          <a:p>
            <a:r>
              <a:rPr lang="en-US" sz="2000" b="1" i="1" dirty="0" smtClean="0"/>
              <a:t>- Early </a:t>
            </a:r>
            <a:r>
              <a:rPr lang="en-US" sz="2000" b="1" i="1" dirty="0"/>
              <a:t>and distant metastases </a:t>
            </a:r>
          </a:p>
          <a:p>
            <a:endParaRPr lang="en-US" sz="2000" b="1" i="1" dirty="0"/>
          </a:p>
        </p:txBody>
      </p:sp>
      <p:sp>
        <p:nvSpPr>
          <p:cNvPr id="5" name="TextBox 4"/>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7346" name="Picture 2" descr="http://library.med.utah.edu/WebPath/jpeg1/LUNG0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836712"/>
            <a:ext cx="4032448" cy="468052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259632" y="260648"/>
            <a:ext cx="6552728"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Adenocarcinoma of the Lung – Gross</a:t>
            </a:r>
            <a:endParaRPr lang="en-US" sz="2800" b="1" i="1" dirty="0">
              <a:effectLst>
                <a:outerShdw blurRad="38100" dist="38100" dir="2700000" algn="tl">
                  <a:srgbClr val="000000">
                    <a:alpha val="43137"/>
                  </a:srgbClr>
                </a:outerShdw>
              </a:effectLst>
            </a:endParaRPr>
          </a:p>
        </p:txBody>
      </p:sp>
      <p:sp>
        <p:nvSpPr>
          <p:cNvPr id="2" name="Rectangle 1"/>
          <p:cNvSpPr/>
          <p:nvPr/>
        </p:nvSpPr>
        <p:spPr>
          <a:xfrm>
            <a:off x="251520" y="5517232"/>
            <a:ext cx="8712968" cy="1169936"/>
          </a:xfrm>
          <a:prstGeom prst="rect">
            <a:avLst/>
          </a:prstGeom>
        </p:spPr>
        <p:txBody>
          <a:bodyPr wrap="square">
            <a:spAutoFit/>
          </a:bodyPr>
          <a:lstStyle/>
          <a:p>
            <a:pPr algn="ctr">
              <a:lnSpc>
                <a:spcPts val="2100"/>
              </a:lnSpc>
            </a:pPr>
            <a:r>
              <a:rPr lang="en-US" b="1" i="1" dirty="0" smtClean="0"/>
              <a:t>A </a:t>
            </a:r>
            <a:r>
              <a:rPr lang="en-US" b="1" i="1" dirty="0"/>
              <a:t>peripheral adenocarcinoma of the lung. Adenocarcinomas and large cell anaplastic carcinomas tend to occur more peripherally in lung. Adenocarcinoma is the one cell type of primary lung tumor that occurs more often in non-smokers and in smokers who have quit.</a:t>
            </a:r>
          </a:p>
        </p:txBody>
      </p:sp>
      <p:pic>
        <p:nvPicPr>
          <p:cNvPr id="6" name="Picture 2" descr="no"/>
          <p:cNvPicPr>
            <a:picLocks noChangeAspect="1" noChangeArrowheads="1"/>
          </p:cNvPicPr>
          <p:nvPr/>
        </p:nvPicPr>
        <p:blipFill>
          <a:blip r:embed="rId3" cstate="print"/>
          <a:srcRect/>
          <a:stretch>
            <a:fillRect/>
          </a:stretch>
        </p:blipFill>
        <p:spPr bwMode="auto">
          <a:xfrm>
            <a:off x="4644009" y="836712"/>
            <a:ext cx="4104456" cy="4680519"/>
          </a:xfrm>
          <a:prstGeom prst="rect">
            <a:avLst/>
          </a:prstGeom>
          <a:noFill/>
          <a:ln w="38100">
            <a:solidFill>
              <a:schemeClr val="tx1"/>
            </a:solidFill>
            <a:miter lim="800000"/>
            <a:headEnd/>
            <a:tailEnd/>
          </a:ln>
        </p:spPr>
      </p:pic>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9570" name="Picture 2" descr="http://radiology.rsna.org/content/223/3/845/F9.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578114"/>
            <a:ext cx="4199021" cy="366725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2209800" y="257944"/>
            <a:ext cx="464820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rgbClr val="FFFF00"/>
                </a:solidFill>
                <a:effectLst>
                  <a:outerShdw blurRad="38100" dist="38100" dir="2700000" algn="tl">
                    <a:srgbClr val="000000">
                      <a:alpha val="43137"/>
                    </a:srgbClr>
                  </a:outerShdw>
                </a:effectLst>
              </a:rPr>
              <a:t>Adenocarcinoma of the Lung</a:t>
            </a:r>
            <a:endParaRPr lang="en-US" sz="2800" b="1" i="1" dirty="0">
              <a:solidFill>
                <a:srgbClr val="FFFF00"/>
              </a:solidFill>
              <a:effectLst>
                <a:outerShdw blurRad="38100" dist="38100" dir="2700000" algn="tl">
                  <a:srgbClr val="000000">
                    <a:alpha val="43137"/>
                  </a:srgbClr>
                </a:outerShdw>
              </a:effectLst>
            </a:endParaRPr>
          </a:p>
        </p:txBody>
      </p:sp>
      <p:sp>
        <p:nvSpPr>
          <p:cNvPr id="7" name="Rectangle 6"/>
          <p:cNvSpPr/>
          <p:nvPr/>
        </p:nvSpPr>
        <p:spPr>
          <a:xfrm>
            <a:off x="304800" y="3048000"/>
            <a:ext cx="3962672" cy="954107"/>
          </a:xfrm>
          <a:prstGeom prst="rect">
            <a:avLst/>
          </a:prstGeom>
          <a:solidFill>
            <a:schemeClr val="accent2"/>
          </a:solidFill>
        </p:spPr>
        <p:txBody>
          <a:bodyPr wrap="square">
            <a:spAutoFit/>
          </a:bodyPr>
          <a:lstStyle/>
          <a:p>
            <a:r>
              <a:rPr lang="en-US" sz="2800" b="1" i="1" dirty="0" smtClean="0"/>
              <a:t>Ill-defined, </a:t>
            </a:r>
            <a:r>
              <a:rPr lang="en-US" sz="2800" b="1" i="1" dirty="0"/>
              <a:t>peripheral and </a:t>
            </a:r>
            <a:r>
              <a:rPr lang="en-US" sz="2800" b="1" i="1" dirty="0" err="1"/>
              <a:t>midzonal</a:t>
            </a:r>
            <a:r>
              <a:rPr lang="en-US" sz="2800" b="1" i="1" dirty="0"/>
              <a:t> right lung mass.</a:t>
            </a:r>
            <a:endParaRPr lang="en-US" sz="2800" dirty="0"/>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
        <p:nvSpPr>
          <p:cNvPr id="8" name="Rounded Rectangle 7"/>
          <p:cNvSpPr/>
          <p:nvPr/>
        </p:nvSpPr>
        <p:spPr>
          <a:xfrm>
            <a:off x="6400800" y="867544"/>
            <a:ext cx="1295400" cy="504056"/>
          </a:xfrm>
          <a:prstGeom prst="roundRect">
            <a:avLst/>
          </a:prstGeom>
          <a:solidFill>
            <a:srgbClr val="FE68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rgbClr val="FFFF00"/>
                </a:solidFill>
                <a:effectLst>
                  <a:outerShdw blurRad="38100" dist="38100" dir="2700000" algn="tl">
                    <a:srgbClr val="000000">
                      <a:alpha val="43137"/>
                    </a:srgbClr>
                  </a:outerShdw>
                </a:effectLst>
              </a:rPr>
              <a:t>CT scan</a:t>
            </a:r>
            <a:endParaRPr lang="en-US" sz="2800" b="1" i="1" dirty="0">
              <a:solidFill>
                <a:srgbClr val="FFFF00"/>
              </a:solidFill>
              <a:effectLst>
                <a:outerShdw blurRad="38100" dist="38100" dir="2700000" algn="tl">
                  <a:srgbClr val="000000">
                    <a:alpha val="43137"/>
                  </a:srgbClr>
                </a:outerShdw>
              </a:effectLst>
            </a:endParaRPr>
          </a:p>
        </p:txBody>
      </p:sp>
      <p:cxnSp>
        <p:nvCxnSpPr>
          <p:cNvPr id="14" name="Straight Arrow Connector 13"/>
          <p:cNvCxnSpPr/>
          <p:nvPr/>
        </p:nvCxnSpPr>
        <p:spPr>
          <a:xfrm rot="16200000" flipV="1">
            <a:off x="5905500" y="3639353"/>
            <a:ext cx="381000" cy="15240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Tree>
  </p:cSld>
  <p:clrMapOvr>
    <a:masterClrMapping/>
  </p:clrMapOvr>
  <p:transition advClick="0"/>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9394" name="Picture 2" descr="http://library.med.utah.edu/WebPath/jpeg1/LUNG1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836712"/>
            <a:ext cx="7772400" cy="489654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467544" y="5768729"/>
            <a:ext cx="7990656" cy="361637"/>
          </a:xfrm>
          <a:prstGeom prst="rect">
            <a:avLst/>
          </a:prstGeom>
        </p:spPr>
        <p:txBody>
          <a:bodyPr wrap="square">
            <a:spAutoFit/>
          </a:bodyPr>
          <a:lstStyle/>
          <a:p>
            <a:pPr algn="ctr">
              <a:lnSpc>
                <a:spcPts val="2100"/>
              </a:lnSpc>
            </a:pPr>
            <a:r>
              <a:rPr lang="en-US" b="1" i="1" dirty="0" smtClean="0">
                <a:solidFill>
                  <a:srgbClr val="FF0000"/>
                </a:solidFill>
              </a:rPr>
              <a:t>Adenocarcinoma in Situ ( </a:t>
            </a:r>
            <a:r>
              <a:rPr lang="en-US" b="1" i="1" dirty="0" smtClean="0"/>
              <a:t>Previously named </a:t>
            </a:r>
            <a:r>
              <a:rPr lang="en-US" b="1" i="1" dirty="0" err="1" smtClean="0">
                <a:solidFill>
                  <a:srgbClr val="FF0000"/>
                </a:solidFill>
              </a:rPr>
              <a:t>Bronchioloalveolar</a:t>
            </a:r>
            <a:r>
              <a:rPr lang="en-US" b="1" i="1" dirty="0" smtClean="0">
                <a:solidFill>
                  <a:srgbClr val="FF0000"/>
                </a:solidFill>
              </a:rPr>
              <a:t> Carcinoma)</a:t>
            </a:r>
            <a:endParaRPr lang="en-US" b="1" i="1" dirty="0"/>
          </a:p>
        </p:txBody>
      </p:sp>
      <p:sp>
        <p:nvSpPr>
          <p:cNvPr id="4" name="Rounded Rectangle 3"/>
          <p:cNvSpPr/>
          <p:nvPr/>
        </p:nvSpPr>
        <p:spPr>
          <a:xfrm>
            <a:off x="1259632" y="260648"/>
            <a:ext cx="6552728"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rgbClr val="FFFF00"/>
                </a:solidFill>
                <a:effectLst>
                  <a:outerShdw blurRad="38100" dist="38100" dir="2700000" algn="tl">
                    <a:srgbClr val="000000">
                      <a:alpha val="43137"/>
                    </a:srgbClr>
                  </a:outerShdw>
                </a:effectLst>
              </a:rPr>
              <a:t>Adenocarcinoma of the Lung – LPF</a:t>
            </a:r>
            <a:endParaRPr lang="en-US" sz="2800" b="1" i="1" dirty="0">
              <a:solidFill>
                <a:srgbClr val="FFFF00"/>
              </a:solidFill>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047434654"/>
      </p:ext>
    </p:extLst>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945192" y="260648"/>
            <a:ext cx="7371224" cy="432048"/>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Hypersensitivity Pneumonitis– </a:t>
            </a:r>
            <a:r>
              <a:rPr lang="en-US" sz="2400" b="1" i="1" dirty="0" smtClean="0">
                <a:effectLst>
                  <a:outerShdw blurRad="38100" dist="38100" dir="2700000" algn="tl">
                    <a:srgbClr val="000000">
                      <a:alpha val="43137"/>
                    </a:srgbClr>
                  </a:outerShdw>
                </a:effectLst>
              </a:rPr>
              <a:t>Histopathology &amp; Radiogram</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251520" y="5733256"/>
            <a:ext cx="8678768" cy="923330"/>
          </a:xfrm>
          <a:prstGeom prst="rect">
            <a:avLst/>
          </a:prstGeom>
          <a:solidFill>
            <a:schemeClr val="bg1"/>
          </a:solidFill>
        </p:spPr>
        <p:txBody>
          <a:bodyPr wrap="square">
            <a:spAutoFit/>
          </a:bodyPr>
          <a:lstStyle/>
          <a:p>
            <a:pPr algn="ctr"/>
            <a:r>
              <a:rPr lang="en-US" b="1" i="1" dirty="0"/>
              <a:t>This case of </a:t>
            </a:r>
            <a:r>
              <a:rPr lang="en-US" b="1" i="1" dirty="0">
                <a:solidFill>
                  <a:srgbClr val="FF0000"/>
                </a:solidFill>
              </a:rPr>
              <a:t>extrinsic</a:t>
            </a:r>
            <a:r>
              <a:rPr lang="en-US" b="1" i="1" dirty="0"/>
              <a:t> </a:t>
            </a:r>
            <a:r>
              <a:rPr lang="en-US" b="1" i="1" dirty="0">
                <a:solidFill>
                  <a:srgbClr val="FF0000"/>
                </a:solidFill>
              </a:rPr>
              <a:t>allergic alveolitis </a:t>
            </a:r>
            <a:r>
              <a:rPr lang="en-US" b="1" i="1" dirty="0"/>
              <a:t>shows interstitial inflammation along alveolar ducts (bronchiolocentric distribution). The inflammation is diffuse, </a:t>
            </a:r>
            <a:endParaRPr lang="en-US" b="1" i="1" dirty="0" smtClean="0"/>
          </a:p>
          <a:p>
            <a:pPr algn="ctr"/>
            <a:r>
              <a:rPr lang="en-US" b="1" i="1" dirty="0" smtClean="0"/>
              <a:t>lacks </a:t>
            </a:r>
            <a:r>
              <a:rPr lang="en-US" b="1" i="1" dirty="0"/>
              <a:t>nodularity, and manifests radiologically as a ground-glass pattern</a:t>
            </a:r>
          </a:p>
        </p:txBody>
      </p:sp>
      <p:pic>
        <p:nvPicPr>
          <p:cNvPr id="2" name="Picture 1"/>
          <p:cNvPicPr>
            <a:picLocks noChangeAspect="1"/>
          </p:cNvPicPr>
          <p:nvPr/>
        </p:nvPicPr>
        <p:blipFill>
          <a:blip r:embed="rId2"/>
          <a:stretch>
            <a:fillRect/>
          </a:stretch>
        </p:blipFill>
        <p:spPr>
          <a:xfrm>
            <a:off x="467543" y="908720"/>
            <a:ext cx="8208913" cy="4800600"/>
          </a:xfrm>
          <a:prstGeom prst="rect">
            <a:avLst/>
          </a:prstGeom>
        </p:spPr>
      </p:pic>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7182553"/>
      </p:ext>
    </p:extLst>
  </p:cSld>
  <p:clrMapOvr>
    <a:masterClrMapping/>
  </p:clrMapOvr>
  <p:transition advClick="0"/>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22" name="Picture 2" descr="WHO 33"/>
          <p:cNvPicPr>
            <a:picLocks noChangeAspect="1" noChangeArrowheads="1"/>
          </p:cNvPicPr>
          <p:nvPr/>
        </p:nvPicPr>
        <p:blipFill>
          <a:blip r:embed="rId3" cstate="print"/>
          <a:srcRect/>
          <a:stretch>
            <a:fillRect/>
          </a:stretch>
        </p:blipFill>
        <p:spPr bwMode="auto">
          <a:xfrm>
            <a:off x="609600" y="908720"/>
            <a:ext cx="7924800" cy="4824536"/>
          </a:xfrm>
          <a:prstGeom prst="rect">
            <a:avLst/>
          </a:prstGeom>
          <a:noFill/>
          <a:ln w="28575">
            <a:solidFill>
              <a:schemeClr val="tx1"/>
            </a:solidFill>
            <a:miter lim="800000"/>
            <a:headEnd/>
            <a:tailEnd/>
          </a:ln>
        </p:spPr>
      </p:pic>
      <p:sp>
        <p:nvSpPr>
          <p:cNvPr id="4" name="Rectangle 3"/>
          <p:cNvSpPr/>
          <p:nvPr/>
        </p:nvSpPr>
        <p:spPr>
          <a:xfrm>
            <a:off x="609600" y="5805264"/>
            <a:ext cx="4038600" cy="923330"/>
          </a:xfrm>
          <a:prstGeom prst="rect">
            <a:avLst/>
          </a:prstGeom>
        </p:spPr>
        <p:txBody>
          <a:bodyPr wrap="square">
            <a:spAutoFit/>
          </a:bodyPr>
          <a:lstStyle/>
          <a:p>
            <a:pPr lvl="0"/>
            <a:r>
              <a:rPr lang="en-US" b="1" i="1" dirty="0" smtClean="0"/>
              <a:t>- Malignant </a:t>
            </a:r>
            <a:r>
              <a:rPr lang="en-US" b="1" i="1" dirty="0"/>
              <a:t>glands.</a:t>
            </a:r>
            <a:endParaRPr lang="en-US" dirty="0"/>
          </a:p>
          <a:p>
            <a:pPr lvl="0"/>
            <a:r>
              <a:rPr lang="en-US" b="1" i="1" dirty="0" smtClean="0"/>
              <a:t>- Pleomorphic </a:t>
            </a:r>
            <a:r>
              <a:rPr lang="en-US" b="1" i="1" dirty="0"/>
              <a:t>cells with prominent nucleoli.</a:t>
            </a:r>
            <a:endParaRPr lang="en-US" dirty="0"/>
          </a:p>
          <a:p>
            <a:pPr lvl="0"/>
            <a:r>
              <a:rPr lang="en-US" b="1" i="1" dirty="0" smtClean="0"/>
              <a:t>- </a:t>
            </a:r>
            <a:r>
              <a:rPr lang="en-US" b="1" i="1" dirty="0" err="1" smtClean="0"/>
              <a:t>Desmoplasia</a:t>
            </a:r>
            <a:r>
              <a:rPr lang="en-US" b="1" i="1" dirty="0"/>
              <a:t>.</a:t>
            </a:r>
            <a:endParaRPr lang="en-US" dirty="0"/>
          </a:p>
        </p:txBody>
      </p:sp>
      <p:sp>
        <p:nvSpPr>
          <p:cNvPr id="5" name="Rounded Rectangle 4"/>
          <p:cNvSpPr/>
          <p:nvPr/>
        </p:nvSpPr>
        <p:spPr>
          <a:xfrm>
            <a:off x="1259632" y="260648"/>
            <a:ext cx="6552728"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rgbClr val="FF0000"/>
                </a:solidFill>
                <a:effectLst>
                  <a:outerShdw blurRad="38100" dist="38100" dir="2700000" algn="tl">
                    <a:srgbClr val="000000">
                      <a:alpha val="43137"/>
                    </a:srgbClr>
                  </a:outerShdw>
                </a:effectLst>
              </a:rPr>
              <a:t>Invasive</a:t>
            </a:r>
            <a:r>
              <a:rPr lang="en-US" sz="2800" b="1" i="1" dirty="0" smtClean="0">
                <a:solidFill>
                  <a:srgbClr val="FFFF00"/>
                </a:solidFill>
                <a:effectLst>
                  <a:outerShdw blurRad="38100" dist="38100" dir="2700000" algn="tl">
                    <a:srgbClr val="000000">
                      <a:alpha val="43137"/>
                    </a:srgbClr>
                  </a:outerShdw>
                </a:effectLst>
              </a:rPr>
              <a:t> Adenocarcinoma of the Lung – HPF</a:t>
            </a:r>
            <a:endParaRPr lang="en-US" sz="2800" b="1" i="1" dirty="0">
              <a:solidFill>
                <a:srgbClr val="FFFF00"/>
              </a:solidFill>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
        <p:nvSpPr>
          <p:cNvPr id="2" name="Rectangle 1"/>
          <p:cNvSpPr/>
          <p:nvPr/>
        </p:nvSpPr>
        <p:spPr>
          <a:xfrm>
            <a:off x="4724400" y="5949280"/>
            <a:ext cx="4267200" cy="517065"/>
          </a:xfrm>
          <a:prstGeom prst="rect">
            <a:avLst/>
          </a:prstGeom>
          <a:solidFill>
            <a:schemeClr val="bg2"/>
          </a:solidFill>
        </p:spPr>
        <p:txBody>
          <a:bodyPr wrap="square">
            <a:spAutoFit/>
          </a:bodyPr>
          <a:lstStyle/>
          <a:p>
            <a:pPr marR="0" lvl="0">
              <a:lnSpc>
                <a:spcPct val="115000"/>
              </a:lnSpc>
              <a:spcBef>
                <a:spcPts val="0"/>
              </a:spcBef>
              <a:spcAft>
                <a:spcPts val="0"/>
              </a:spcAft>
            </a:pPr>
            <a:r>
              <a:rPr lang="en-US" sz="1200" b="1" dirty="0" smtClean="0">
                <a:latin typeface="Arial" panose="020B0604020202020204" pitchFamily="34" charset="0"/>
                <a:ea typeface="Calibri" panose="020F0502020204030204" pitchFamily="34" charset="0"/>
                <a:cs typeface="Arial" panose="020B0604020202020204" pitchFamily="34" charset="0"/>
              </a:rPr>
              <a:t>Gene </a:t>
            </a:r>
            <a:r>
              <a:rPr lang="en-US" sz="1200" b="1" dirty="0">
                <a:latin typeface="Arial" panose="020B0604020202020204" pitchFamily="34" charset="0"/>
                <a:ea typeface="Calibri" panose="020F0502020204030204" pitchFamily="34" charset="0"/>
                <a:cs typeface="Arial" panose="020B0604020202020204" pitchFamily="34" charset="0"/>
              </a:rPr>
              <a:t>which is commonly mutated in </a:t>
            </a:r>
            <a:r>
              <a:rPr lang="en-US" sz="1200" b="1" dirty="0" smtClean="0">
                <a:latin typeface="Arial" panose="020B0604020202020204" pitchFamily="34" charset="0"/>
                <a:ea typeface="Calibri" panose="020F0502020204030204" pitchFamily="34" charset="0"/>
                <a:cs typeface="Arial" panose="020B0604020202020204" pitchFamily="34" charset="0"/>
              </a:rPr>
              <a:t>adenocarcinoma is   </a:t>
            </a:r>
            <a:r>
              <a:rPr lang="en-US" sz="1200" b="1" i="1" dirty="0" smtClean="0">
                <a:solidFill>
                  <a:srgbClr val="FF0000"/>
                </a:solidFill>
                <a:latin typeface="Arial" panose="020B0604020202020204" pitchFamily="34" charset="0"/>
                <a:ea typeface="Calibri" panose="020F0502020204030204" pitchFamily="34" charset="0"/>
                <a:cs typeface="Arial" panose="020B0604020202020204" pitchFamily="34" charset="0"/>
              </a:rPr>
              <a:t>Epithelial </a:t>
            </a:r>
            <a:r>
              <a:rPr lang="en-US" sz="1200" b="1" i="1" dirty="0">
                <a:solidFill>
                  <a:srgbClr val="FF0000"/>
                </a:solidFill>
                <a:latin typeface="Arial" panose="020B0604020202020204" pitchFamily="34" charset="0"/>
                <a:ea typeface="Calibri" panose="020F0502020204030204" pitchFamily="34" charset="0"/>
                <a:cs typeface="Arial" panose="020B0604020202020204" pitchFamily="34" charset="0"/>
              </a:rPr>
              <a:t>Growth Factor Receptor 1 (EGFR1).</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transition advClick="0"/>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259632" y="259142"/>
            <a:ext cx="6552728"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rgbClr val="FFFF00"/>
                </a:solidFill>
                <a:effectLst>
                  <a:outerShdw blurRad="38100" dist="38100" dir="2700000" algn="tl">
                    <a:srgbClr val="000000">
                      <a:alpha val="43137"/>
                    </a:srgbClr>
                  </a:outerShdw>
                </a:effectLst>
              </a:rPr>
              <a:t>Adenocarcinoma of the Lung – HPF</a:t>
            </a:r>
            <a:endParaRPr lang="en-US" sz="2800" b="1" i="1" dirty="0">
              <a:solidFill>
                <a:srgbClr val="FFFF00"/>
              </a:solidFill>
              <a:effectLst>
                <a:outerShdw blurRad="38100" dist="38100" dir="2700000" algn="tl">
                  <a:srgbClr val="000000">
                    <a:alpha val="43137"/>
                  </a:srgbClr>
                </a:outerShdw>
              </a:effectLst>
            </a:endParaRPr>
          </a:p>
        </p:txBody>
      </p:sp>
      <p:pic>
        <p:nvPicPr>
          <p:cNvPr id="276482" name="Picture 2"/>
          <p:cNvPicPr>
            <a:picLocks noChangeAspect="1" noChangeArrowheads="1"/>
          </p:cNvPicPr>
          <p:nvPr/>
        </p:nvPicPr>
        <p:blipFill>
          <a:blip r:embed="rId2" cstate="print"/>
          <a:srcRect/>
          <a:stretch>
            <a:fillRect/>
          </a:stretch>
        </p:blipFill>
        <p:spPr bwMode="auto">
          <a:xfrm>
            <a:off x="609600" y="845021"/>
            <a:ext cx="8001000" cy="5248275"/>
          </a:xfrm>
          <a:prstGeom prst="rect">
            <a:avLst/>
          </a:prstGeom>
          <a:noFill/>
          <a:ln w="38100">
            <a:solidFill>
              <a:schemeClr val="tx1"/>
            </a:solidFill>
            <a:miter lim="800000"/>
            <a:headEnd/>
            <a:tailEnd/>
          </a:ln>
        </p:spPr>
      </p:pic>
      <p:sp>
        <p:nvSpPr>
          <p:cNvPr id="8" name="Rectangle 7"/>
          <p:cNvSpPr/>
          <p:nvPr/>
        </p:nvSpPr>
        <p:spPr>
          <a:xfrm>
            <a:off x="323528" y="6093296"/>
            <a:ext cx="8424936" cy="646331"/>
          </a:xfrm>
          <a:prstGeom prst="rect">
            <a:avLst/>
          </a:prstGeom>
        </p:spPr>
        <p:txBody>
          <a:bodyPr wrap="square">
            <a:spAutoFit/>
          </a:bodyPr>
          <a:lstStyle/>
          <a:p>
            <a:pPr algn="ctr"/>
            <a:r>
              <a:rPr lang="en-US" b="1" i="1" dirty="0" smtClean="0"/>
              <a:t>Differentiated malignant glands lined by pleomorphic and hyperchromatic malignant cells showing conspicuous nucleoli</a:t>
            </a:r>
            <a:endParaRPr lang="en-US" b="1" i="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971600" y="2492896"/>
            <a:ext cx="7272808" cy="93610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FF00"/>
                </a:solidFill>
                <a:effectLst>
                  <a:outerShdw blurRad="38100" dist="38100" dir="2700000" algn="tl">
                    <a:srgbClr val="000000">
                      <a:alpha val="43137"/>
                    </a:srgbClr>
                  </a:outerShdw>
                </a:effectLst>
              </a:rPr>
              <a:t>3. Large Cell Carcinoma </a:t>
            </a:r>
            <a:r>
              <a:rPr lang="en-US" sz="3600" b="1" dirty="0">
                <a:solidFill>
                  <a:srgbClr val="FFFF00"/>
                </a:solidFill>
                <a:effectLst>
                  <a:outerShdw blurRad="38100" dist="38100" dir="2700000" algn="tl">
                    <a:srgbClr val="000000">
                      <a:alpha val="43137"/>
                    </a:srgbClr>
                  </a:outerShdw>
                </a:effectLst>
              </a:rPr>
              <a:t>of the lung</a:t>
            </a:r>
          </a:p>
        </p:txBody>
      </p:sp>
      <p:sp>
        <p:nvSpPr>
          <p:cNvPr id="4" name="Rectangle 3"/>
          <p:cNvSpPr/>
          <p:nvPr/>
        </p:nvSpPr>
        <p:spPr>
          <a:xfrm>
            <a:off x="1187624" y="3717032"/>
            <a:ext cx="6624736" cy="2246769"/>
          </a:xfrm>
          <a:prstGeom prst="rect">
            <a:avLst/>
          </a:prstGeom>
          <a:ln w="28575">
            <a:solidFill>
              <a:schemeClr val="tx1"/>
            </a:solidFill>
          </a:ln>
        </p:spPr>
        <p:txBody>
          <a:bodyPr wrap="square">
            <a:spAutoFit/>
          </a:bodyPr>
          <a:lstStyle/>
          <a:p>
            <a:pPr>
              <a:buFont typeface="Arial" pitchFamily="34" charset="0"/>
              <a:buChar char="•"/>
            </a:pPr>
            <a:r>
              <a:rPr lang="en-US" sz="2000" b="1" dirty="0" smtClean="0"/>
              <a:t>  Can be a neuroendocrine carcinoma. Probably represents       </a:t>
            </a:r>
          </a:p>
          <a:p>
            <a:r>
              <a:rPr lang="en-US" sz="2000" b="1" dirty="0" smtClean="0"/>
              <a:t>    undifferentiated SCC and adenocarcinomas.</a:t>
            </a:r>
          </a:p>
          <a:p>
            <a:pPr>
              <a:buFont typeface="Arial" pitchFamily="34" charset="0"/>
              <a:buChar char="•"/>
            </a:pPr>
            <a:r>
              <a:rPr lang="en-US" sz="2000" b="1" dirty="0" smtClean="0"/>
              <a:t>  Large nuclei, prominent nucleoli.</a:t>
            </a:r>
          </a:p>
          <a:p>
            <a:pPr>
              <a:buFont typeface="Arial" pitchFamily="34" charset="0"/>
              <a:buChar char="•"/>
            </a:pPr>
            <a:r>
              <a:rPr lang="en-US" sz="2000" b="1" dirty="0" smtClean="0"/>
              <a:t>  Variation in size and shape. </a:t>
            </a:r>
          </a:p>
          <a:p>
            <a:pPr>
              <a:buFont typeface="Arial" pitchFamily="34" charset="0"/>
              <a:buChar char="•"/>
            </a:pPr>
            <a:r>
              <a:rPr lang="en-US" sz="2000" b="1" dirty="0" smtClean="0"/>
              <a:t>  Nuclei normally do not touch due to more cytoplasm.</a:t>
            </a:r>
          </a:p>
          <a:p>
            <a:pPr>
              <a:buFont typeface="Arial" pitchFamily="34" charset="0"/>
              <a:buChar char="•"/>
            </a:pPr>
            <a:r>
              <a:rPr lang="en-US" sz="2000" b="1" dirty="0" smtClean="0"/>
              <a:t>  Moderate amount of cytoplasm.</a:t>
            </a:r>
          </a:p>
          <a:p>
            <a:pPr>
              <a:buFont typeface="Arial" pitchFamily="34" charset="0"/>
              <a:buChar char="•"/>
            </a:pPr>
            <a:r>
              <a:rPr lang="en-US" sz="2000" b="1" dirty="0" smtClean="0"/>
              <a:t>  Early and distant metastases, sometimes cavitating. </a:t>
            </a:r>
            <a:endParaRPr lang="en-US" sz="2000" b="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971600" y="260648"/>
            <a:ext cx="7128792"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Large Cell Carcinoma of the Lung – Gross</a:t>
            </a:r>
            <a:endParaRPr lang="en-US" sz="2800" b="1" i="1" dirty="0">
              <a:effectLst>
                <a:outerShdw blurRad="38100" dist="38100" dir="2700000" algn="tl">
                  <a:srgbClr val="000000">
                    <a:alpha val="43137"/>
                  </a:srgbClr>
                </a:outerShdw>
              </a:effectLst>
            </a:endParaRPr>
          </a:p>
        </p:txBody>
      </p:sp>
      <p:pic>
        <p:nvPicPr>
          <p:cNvPr id="285700" name="Picture 4" descr="http://www.nlm.nih.gov/medlineplus/ency/images/ency/fullsize/18015.jpg"/>
          <p:cNvPicPr>
            <a:picLocks noChangeAspect="1" noChangeArrowheads="1"/>
          </p:cNvPicPr>
          <p:nvPr/>
        </p:nvPicPr>
        <p:blipFill>
          <a:blip r:embed="rId2" cstate="print"/>
          <a:srcRect/>
          <a:stretch>
            <a:fillRect/>
          </a:stretch>
        </p:blipFill>
        <p:spPr bwMode="auto">
          <a:xfrm>
            <a:off x="1043608" y="1196752"/>
            <a:ext cx="7056784" cy="4824536"/>
          </a:xfrm>
          <a:prstGeom prst="rect">
            <a:avLst/>
          </a:prstGeom>
          <a:noFill/>
          <a:ln>
            <a:solidFill>
              <a:schemeClr val="tx1"/>
            </a:solidFill>
          </a:ln>
        </p:spPr>
      </p:pic>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5698" name="Picture 2" descr="http://4.bp.blogspot.com/-HzhwPkx2baM/TcPHasehzYI/AAAAAAAAA64/gHMI9X03f7s/s1600/Lung+-+LCC.jpg"/>
          <p:cNvPicPr>
            <a:picLocks noChangeAspect="1" noChangeArrowheads="1"/>
          </p:cNvPicPr>
          <p:nvPr/>
        </p:nvPicPr>
        <p:blipFill>
          <a:blip r:embed="rId2" cstate="print"/>
          <a:srcRect/>
          <a:stretch>
            <a:fillRect/>
          </a:stretch>
        </p:blipFill>
        <p:spPr bwMode="auto">
          <a:xfrm>
            <a:off x="2339752" y="1268760"/>
            <a:ext cx="4176464" cy="4824536"/>
          </a:xfrm>
          <a:prstGeom prst="rect">
            <a:avLst/>
          </a:prstGeom>
          <a:noFill/>
          <a:ln w="38100">
            <a:solidFill>
              <a:schemeClr val="tx1"/>
            </a:solidFill>
          </a:ln>
        </p:spPr>
      </p:pic>
      <p:sp>
        <p:nvSpPr>
          <p:cNvPr id="5" name="Rounded Rectangle 4"/>
          <p:cNvSpPr/>
          <p:nvPr/>
        </p:nvSpPr>
        <p:spPr>
          <a:xfrm>
            <a:off x="467544" y="260648"/>
            <a:ext cx="842493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Undifferentiated Large Cell Carcinoma of the Lung – Gross</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971600" y="260648"/>
            <a:ext cx="7128792"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Large Cell Carcinoma of the Lung – HPF</a:t>
            </a:r>
            <a:endParaRPr lang="en-US" sz="2800" b="1" i="1" dirty="0">
              <a:effectLst>
                <a:outerShdw blurRad="38100" dist="38100" dir="2700000" algn="tl">
                  <a:srgbClr val="000000">
                    <a:alpha val="43137"/>
                  </a:srgbClr>
                </a:outerShdw>
              </a:effectLst>
            </a:endParaRPr>
          </a:p>
        </p:txBody>
      </p:sp>
      <p:pic>
        <p:nvPicPr>
          <p:cNvPr id="277506" name="Picture 2" descr="  Fig. 3E "/>
          <p:cNvPicPr>
            <a:picLocks noChangeAspect="1" noChangeArrowheads="1"/>
          </p:cNvPicPr>
          <p:nvPr/>
        </p:nvPicPr>
        <p:blipFill>
          <a:blip r:embed="rId2" cstate="print"/>
          <a:srcRect/>
          <a:stretch>
            <a:fillRect/>
          </a:stretch>
        </p:blipFill>
        <p:spPr bwMode="auto">
          <a:xfrm>
            <a:off x="395536" y="836712"/>
            <a:ext cx="8352928" cy="4896544"/>
          </a:xfrm>
          <a:prstGeom prst="rect">
            <a:avLst/>
          </a:prstGeom>
          <a:noFill/>
          <a:ln w="38100">
            <a:solidFill>
              <a:schemeClr val="tx1"/>
            </a:solidFill>
          </a:ln>
        </p:spPr>
      </p:pic>
      <p:sp>
        <p:nvSpPr>
          <p:cNvPr id="8" name="Rectangle 7"/>
          <p:cNvSpPr/>
          <p:nvPr/>
        </p:nvSpPr>
        <p:spPr>
          <a:xfrm>
            <a:off x="395536" y="5797713"/>
            <a:ext cx="8424936" cy="923330"/>
          </a:xfrm>
          <a:prstGeom prst="rect">
            <a:avLst/>
          </a:prstGeom>
        </p:spPr>
        <p:txBody>
          <a:bodyPr wrap="square">
            <a:spAutoFit/>
          </a:bodyPr>
          <a:lstStyle/>
          <a:p>
            <a:pPr algn="ctr"/>
            <a:r>
              <a:rPr lang="en-US" b="1" i="1" dirty="0" smtClean="0"/>
              <a:t>Pleomorphic carcinoma of lung (large cell and giant cell subtype). It shows mixed composition of large cell carcinoma and pleomorphic multinucleated giant cells (arrows). (H and E, ×200)</a:t>
            </a:r>
            <a:endParaRPr lang="en-US" b="1" i="1" dirty="0"/>
          </a:p>
        </p:txBody>
      </p:sp>
      <p:sp>
        <p:nvSpPr>
          <p:cNvPr id="10" name="TextBox 9"/>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650632070"/>
      </p:ext>
    </p:extLst>
  </p:cSld>
  <p:clrMapOvr>
    <a:masterClrMapping/>
  </p:clrMapOvr>
  <p:transition advClick="0"/>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3650" name="Picture 2" descr="http://upload.wikimedia.org/wikipedia/commons/5/5d/Large_cell_carcinoma_of_the_lung_.jpg"/>
          <p:cNvPicPr>
            <a:picLocks noChangeAspect="1" noChangeArrowheads="1"/>
          </p:cNvPicPr>
          <p:nvPr/>
        </p:nvPicPr>
        <p:blipFill>
          <a:blip r:embed="rId2" cstate="print"/>
          <a:srcRect/>
          <a:stretch>
            <a:fillRect/>
          </a:stretch>
        </p:blipFill>
        <p:spPr bwMode="auto">
          <a:xfrm>
            <a:off x="395536" y="836712"/>
            <a:ext cx="8352928" cy="5184576"/>
          </a:xfrm>
          <a:prstGeom prst="rect">
            <a:avLst/>
          </a:prstGeom>
          <a:noFill/>
          <a:ln w="38100">
            <a:solidFill>
              <a:schemeClr val="tx1"/>
            </a:solidFill>
          </a:ln>
        </p:spPr>
      </p:pic>
      <p:sp>
        <p:nvSpPr>
          <p:cNvPr id="5" name="Rounded Rectangle 4"/>
          <p:cNvSpPr/>
          <p:nvPr/>
        </p:nvSpPr>
        <p:spPr>
          <a:xfrm>
            <a:off x="971600" y="260648"/>
            <a:ext cx="7128792"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Large Cell Carcinoma of the Lung – HPF</a:t>
            </a:r>
            <a:endParaRPr lang="en-US" sz="2800" b="1" i="1" dirty="0">
              <a:effectLst>
                <a:outerShdw blurRad="38100" dist="38100" dir="2700000" algn="tl">
                  <a:srgbClr val="000000">
                    <a:alpha val="43137"/>
                  </a:srgbClr>
                </a:outerShdw>
              </a:effectLst>
            </a:endParaRPr>
          </a:p>
        </p:txBody>
      </p:sp>
      <p:sp>
        <p:nvSpPr>
          <p:cNvPr id="7" name="Rectangle 6"/>
          <p:cNvSpPr/>
          <p:nvPr/>
        </p:nvSpPr>
        <p:spPr>
          <a:xfrm>
            <a:off x="323528" y="6021288"/>
            <a:ext cx="8496944" cy="677108"/>
          </a:xfrm>
          <a:prstGeom prst="rect">
            <a:avLst/>
          </a:prstGeom>
        </p:spPr>
        <p:txBody>
          <a:bodyPr wrap="square">
            <a:spAutoFit/>
          </a:bodyPr>
          <a:lstStyle/>
          <a:p>
            <a:pPr algn="ctr"/>
            <a:r>
              <a:rPr lang="en-US" sz="1900" b="1" i="1" dirty="0" smtClean="0"/>
              <a:t>This section from lower respiratory tract shows neoplastic cells with abundant pale eosinophilic cytoplasm and a surrounding infiltrate of inflammatory cells</a:t>
            </a: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4674" name="Picture 2" descr="http://cueflash.com/cardimages/questions/thumbnails/9/9/7999612.jpg"/>
          <p:cNvPicPr>
            <a:picLocks noChangeAspect="1" noChangeArrowheads="1"/>
          </p:cNvPicPr>
          <p:nvPr/>
        </p:nvPicPr>
        <p:blipFill>
          <a:blip r:embed="rId2" cstate="print"/>
          <a:srcRect/>
          <a:stretch>
            <a:fillRect/>
          </a:stretch>
        </p:blipFill>
        <p:spPr bwMode="auto">
          <a:xfrm>
            <a:off x="539552" y="836712"/>
            <a:ext cx="8208912" cy="5256584"/>
          </a:xfrm>
          <a:prstGeom prst="rect">
            <a:avLst/>
          </a:prstGeom>
          <a:noFill/>
          <a:ln w="38100">
            <a:solidFill>
              <a:schemeClr val="tx1"/>
            </a:solidFill>
          </a:ln>
        </p:spPr>
      </p:pic>
      <p:sp>
        <p:nvSpPr>
          <p:cNvPr id="5" name="Rounded Rectangle 4"/>
          <p:cNvSpPr/>
          <p:nvPr/>
        </p:nvSpPr>
        <p:spPr>
          <a:xfrm>
            <a:off x="971600" y="260648"/>
            <a:ext cx="7128792"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Large Cell Carcinoma of the Lung – HPF</a:t>
            </a:r>
            <a:endParaRPr lang="en-US" sz="2800" b="1" i="1" dirty="0">
              <a:effectLst>
                <a:outerShdw blurRad="38100" dist="38100" dir="2700000" algn="tl">
                  <a:srgbClr val="000000">
                    <a:alpha val="43137"/>
                  </a:srgbClr>
                </a:outerShdw>
              </a:effectLst>
            </a:endParaRPr>
          </a:p>
        </p:txBody>
      </p:sp>
      <p:sp>
        <p:nvSpPr>
          <p:cNvPr id="7" name="Rectangle 6"/>
          <p:cNvSpPr/>
          <p:nvPr/>
        </p:nvSpPr>
        <p:spPr>
          <a:xfrm>
            <a:off x="323528" y="6093296"/>
            <a:ext cx="8496944" cy="646331"/>
          </a:xfrm>
          <a:prstGeom prst="rect">
            <a:avLst/>
          </a:prstGeom>
        </p:spPr>
        <p:txBody>
          <a:bodyPr wrap="square">
            <a:spAutoFit/>
          </a:bodyPr>
          <a:lstStyle/>
          <a:p>
            <a:pPr algn="ctr"/>
            <a:r>
              <a:rPr lang="en-US" b="1" i="1" dirty="0" smtClean="0"/>
              <a:t>This section shows neoplastic cells with abundant pale eosinophilic cytoplasm and pleomorphic multinucleated giant cells</a:t>
            </a:r>
          </a:p>
        </p:txBody>
      </p:sp>
    </p:spTree>
  </p:cSld>
  <p:clrMapOvr>
    <a:masterClrMapping/>
  </p:clrMapOvr>
  <p:transition advClick="0"/>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827584" y="2276872"/>
            <a:ext cx="7488832" cy="1008112"/>
          </a:xfrm>
          <a:prstGeom prst="roundRect">
            <a:avLst/>
          </a:prstGeom>
          <a:solidFill>
            <a:srgbClr val="99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solidFill>
                  <a:srgbClr val="FFFF00"/>
                </a:solidFill>
                <a:effectLst>
                  <a:outerShdw blurRad="38100" dist="38100" dir="2700000" algn="tl">
                    <a:srgbClr val="000000">
                      <a:alpha val="43137"/>
                    </a:srgbClr>
                  </a:outerShdw>
                </a:effectLst>
              </a:rPr>
              <a:t>Small cell carcinoma of the lung</a:t>
            </a:r>
          </a:p>
        </p:txBody>
      </p:sp>
      <p:sp>
        <p:nvSpPr>
          <p:cNvPr id="7" name="TextBox 6"/>
          <p:cNvSpPr txBox="1"/>
          <p:nvPr/>
        </p:nvSpPr>
        <p:spPr>
          <a:xfrm>
            <a:off x="755576" y="3861048"/>
            <a:ext cx="7200800" cy="369332"/>
          </a:xfrm>
          <a:prstGeom prst="rect">
            <a:avLst/>
          </a:prstGeom>
          <a:noFill/>
        </p:spPr>
        <p:txBody>
          <a:bodyPr wrap="square" rtlCol="0">
            <a:spAutoFit/>
          </a:bodyPr>
          <a:lstStyle/>
          <a:p>
            <a:endParaRPr lang="en-US" dirty="0"/>
          </a:p>
        </p:txBody>
      </p:sp>
      <p:sp>
        <p:nvSpPr>
          <p:cNvPr id="10" name="Rectangle 9"/>
          <p:cNvSpPr/>
          <p:nvPr/>
        </p:nvSpPr>
        <p:spPr>
          <a:xfrm>
            <a:off x="683568" y="3573017"/>
            <a:ext cx="7992888" cy="2693045"/>
          </a:xfrm>
          <a:prstGeom prst="rect">
            <a:avLst/>
          </a:prstGeom>
          <a:ln w="38100">
            <a:solidFill>
              <a:schemeClr val="tx1"/>
            </a:solidFill>
          </a:ln>
        </p:spPr>
        <p:txBody>
          <a:bodyPr wrap="square">
            <a:spAutoFit/>
          </a:bodyPr>
          <a:lstStyle/>
          <a:p>
            <a:pPr lvl="0" fontAlgn="base">
              <a:spcBef>
                <a:spcPct val="0"/>
              </a:spcBef>
              <a:spcAft>
                <a:spcPct val="0"/>
              </a:spcAft>
              <a:buFontTx/>
              <a:buChar char="•"/>
            </a:pPr>
            <a:r>
              <a:rPr lang="en-US" sz="2000" b="1" dirty="0" smtClean="0">
                <a:solidFill>
                  <a:prstClr val="black"/>
                </a:solidFill>
                <a:latin typeface="Arial" charset="0"/>
                <a:cs typeface="Arial" charset="0"/>
              </a:rPr>
              <a:t>  Highly Malignant Tumor. </a:t>
            </a:r>
          </a:p>
          <a:p>
            <a:pPr lvl="0" fontAlgn="base">
              <a:spcBef>
                <a:spcPct val="0"/>
              </a:spcBef>
              <a:spcAft>
                <a:spcPct val="0"/>
              </a:spcAft>
              <a:buFontTx/>
              <a:buChar char="•"/>
            </a:pPr>
            <a:r>
              <a:rPr lang="en-US" sz="2000" b="1" dirty="0" smtClean="0">
                <a:solidFill>
                  <a:prstClr val="black"/>
                </a:solidFill>
                <a:latin typeface="Arial" charset="0"/>
                <a:cs typeface="Arial" charset="0"/>
              </a:rPr>
              <a:t>  Cells are small, with scant cytoplasm, ill-defined borders,        </a:t>
            </a:r>
          </a:p>
          <a:p>
            <a:pPr lvl="0" fontAlgn="base">
              <a:spcBef>
                <a:spcPct val="0"/>
              </a:spcBef>
              <a:spcAft>
                <a:spcPct val="0"/>
              </a:spcAft>
            </a:pPr>
            <a:r>
              <a:rPr lang="en-US" sz="2000" b="1" dirty="0" smtClean="0">
                <a:solidFill>
                  <a:prstClr val="black"/>
                </a:solidFill>
                <a:latin typeface="Arial" charset="0"/>
                <a:cs typeface="Arial" charset="0"/>
              </a:rPr>
              <a:t>    finely granular chromatin (salt &amp; pepper pattern) and absent      </a:t>
            </a:r>
          </a:p>
          <a:p>
            <a:pPr lvl="0" fontAlgn="base">
              <a:spcBef>
                <a:spcPct val="0"/>
              </a:spcBef>
              <a:spcAft>
                <a:spcPct val="0"/>
              </a:spcAft>
            </a:pPr>
            <a:r>
              <a:rPr lang="en-US" sz="2000" b="1" dirty="0" smtClean="0">
                <a:solidFill>
                  <a:prstClr val="black"/>
                </a:solidFill>
                <a:latin typeface="Arial" charset="0"/>
                <a:cs typeface="Arial" charset="0"/>
              </a:rPr>
              <a:t>    or inconspicious nucleoli. </a:t>
            </a:r>
          </a:p>
          <a:p>
            <a:pPr lvl="0" fontAlgn="base">
              <a:spcBef>
                <a:spcPct val="0"/>
              </a:spcBef>
              <a:spcAft>
                <a:spcPct val="0"/>
              </a:spcAft>
              <a:buFontTx/>
              <a:buChar char="•"/>
            </a:pPr>
            <a:r>
              <a:rPr lang="en-US" sz="2000" b="1" dirty="0" smtClean="0">
                <a:solidFill>
                  <a:prstClr val="black"/>
                </a:solidFill>
                <a:latin typeface="Arial" charset="0"/>
                <a:cs typeface="Arial" charset="0"/>
              </a:rPr>
              <a:t>  High mitotic count and often extensive necrosis. </a:t>
            </a:r>
          </a:p>
          <a:p>
            <a:pPr lvl="0" fontAlgn="base">
              <a:spcBef>
                <a:spcPct val="0"/>
              </a:spcBef>
              <a:spcAft>
                <a:spcPct val="0"/>
              </a:spcAft>
              <a:buFontTx/>
              <a:buChar char="•"/>
            </a:pPr>
            <a:r>
              <a:rPr lang="en-US" sz="2000" b="1" dirty="0" smtClean="0">
                <a:solidFill>
                  <a:prstClr val="black"/>
                </a:solidFill>
                <a:latin typeface="Arial" charset="0"/>
                <a:cs typeface="Arial" charset="0"/>
              </a:rPr>
              <a:t>  Typically not graded as all SCLC are considered High Grade. </a:t>
            </a:r>
          </a:p>
          <a:p>
            <a:pPr lvl="0" fontAlgn="base">
              <a:spcBef>
                <a:spcPct val="0"/>
              </a:spcBef>
              <a:spcAft>
                <a:spcPct val="0"/>
              </a:spcAft>
              <a:buFontTx/>
              <a:buChar char="•"/>
            </a:pPr>
            <a:r>
              <a:rPr lang="en-US" sz="2000" b="1" dirty="0" smtClean="0">
                <a:solidFill>
                  <a:prstClr val="black"/>
                </a:solidFill>
                <a:latin typeface="Arial" charset="0"/>
                <a:cs typeface="Arial" charset="0"/>
              </a:rPr>
              <a:t>  Very strong relationship with smoking. </a:t>
            </a:r>
          </a:p>
          <a:p>
            <a:pPr lvl="0" fontAlgn="base">
              <a:spcBef>
                <a:spcPct val="0"/>
              </a:spcBef>
              <a:spcAft>
                <a:spcPct val="0"/>
              </a:spcAft>
              <a:buFontTx/>
              <a:buChar char="•"/>
            </a:pPr>
            <a:r>
              <a:rPr lang="en-US" sz="2000" b="1" dirty="0" smtClean="0">
                <a:solidFill>
                  <a:prstClr val="black"/>
                </a:solidFill>
                <a:latin typeface="Arial" charset="0"/>
                <a:cs typeface="Arial" charset="0"/>
              </a:rPr>
              <a:t>  Often lead to paraneoplastic syndromes. </a:t>
            </a:r>
          </a:p>
          <a:p>
            <a:pPr lvl="0" fontAlgn="base">
              <a:spcBef>
                <a:spcPct val="0"/>
              </a:spcBef>
              <a:spcAft>
                <a:spcPct val="0"/>
              </a:spcAft>
              <a:buFontTx/>
              <a:buChar char="•"/>
            </a:pPr>
            <a:endParaRPr lang="en-US" sz="900" b="1" dirty="0" smtClean="0">
              <a:solidFill>
                <a:prstClr val="black"/>
              </a:solidFill>
              <a:latin typeface="Arial" charset="0"/>
              <a:cs typeface="Arial" charset="0"/>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251520" y="5417929"/>
            <a:ext cx="8640960" cy="1200329"/>
          </a:xfrm>
          <a:prstGeom prst="rect">
            <a:avLst/>
          </a:prstGeom>
        </p:spPr>
        <p:txBody>
          <a:bodyPr wrap="square">
            <a:spAutoFit/>
          </a:bodyPr>
          <a:lstStyle/>
          <a:p>
            <a:pPr algn="ctr"/>
            <a:r>
              <a:rPr lang="en-US" b="1" i="1" dirty="0"/>
              <a:t>Arising centrally in this lung and spreading extensively is a small cell anaplastic (oat cell) carcinoma. The cut surface of this tumor has a soft, lobulated, white to tan appearance. The tumor seen here has caused obstruction of the main bronchus to left lung so that the distal lung is collapsed</a:t>
            </a:r>
          </a:p>
        </p:txBody>
      </p:sp>
      <p:pic>
        <p:nvPicPr>
          <p:cNvPr id="60418" name="Picture 2" descr="http://library.med.utah.edu/WebPath/jpeg1/LUNG07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864979"/>
            <a:ext cx="3960440" cy="455295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539552" y="188640"/>
            <a:ext cx="7992888" cy="579859"/>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Small Cell Carcinoma of the Lung “Oat cell” – Gross</a:t>
            </a:r>
            <a:endParaRPr lang="en-US" sz="2800" b="1" i="1" dirty="0">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650632070"/>
      </p:ext>
    </p:extLst>
  </p:cSld>
  <p:clrMapOvr>
    <a:masterClrMapping/>
  </p:clrMapOvr>
  <p:transition advClick="0"/>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Musculoskeletal - Pathology Practical 2014-2015 - Presentation</Template>
  <TotalTime>3539</TotalTime>
  <Words>4592</Words>
  <Application>Microsoft Office PowerPoint</Application>
  <PresentationFormat>On-screen Show (4:3)</PresentationFormat>
  <Paragraphs>594</Paragraphs>
  <Slides>114</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114</vt:i4>
      </vt:variant>
    </vt:vector>
  </HeadingPairs>
  <TitlesOfParts>
    <vt:vector size="123" baseType="lpstr">
      <vt:lpstr>Aharoni</vt:lpstr>
      <vt:lpstr>Arial</vt:lpstr>
      <vt:lpstr>Arial Black</vt:lpstr>
      <vt:lpstr>Calibri</vt:lpstr>
      <vt:lpstr>Franklin Gothic Demi</vt:lpstr>
      <vt:lpstr>Tw Cen MT</vt:lpstr>
      <vt:lpstr>Wingdings</vt:lpstr>
      <vt:lpstr>Wingdings 2</vt:lpstr>
      <vt:lpstr>Median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1. TUBERCULOSIS  2. CANCER OF THE LUNG</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TWO TYPES OF LUNG CARCINOMA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METASTATIC TUMORS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Respiratory practical block</dc:title>
  <dc:creator>Dr. Sayed Esawy</dc:creator>
  <cp:lastModifiedBy>Naseem Zaidi Shaesta</cp:lastModifiedBy>
  <cp:revision>247</cp:revision>
  <dcterms:created xsi:type="dcterms:W3CDTF">2010-01-09T06:42:34Z</dcterms:created>
  <dcterms:modified xsi:type="dcterms:W3CDTF">2017-03-06T07:10:39Z</dcterms:modified>
</cp:coreProperties>
</file>