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82" r:id="rId2"/>
    <p:sldId id="283" r:id="rId3"/>
    <p:sldId id="291" r:id="rId4"/>
    <p:sldId id="293" r:id="rId5"/>
    <p:sldId id="278" r:id="rId6"/>
    <p:sldId id="297" r:id="rId7"/>
    <p:sldId id="295" r:id="rId8"/>
    <p:sldId id="294" r:id="rId9"/>
    <p:sldId id="257" r:id="rId10"/>
    <p:sldId id="285" r:id="rId11"/>
    <p:sldId id="259" r:id="rId12"/>
    <p:sldId id="281" r:id="rId13"/>
    <p:sldId id="260" r:id="rId14"/>
    <p:sldId id="261" r:id="rId15"/>
    <p:sldId id="280" r:id="rId16"/>
    <p:sldId id="262" r:id="rId17"/>
    <p:sldId id="263" r:id="rId18"/>
    <p:sldId id="264" r:id="rId19"/>
    <p:sldId id="284" r:id="rId20"/>
    <p:sldId id="287" r:id="rId21"/>
    <p:sldId id="288" r:id="rId22"/>
    <p:sldId id="266" r:id="rId23"/>
    <p:sldId id="267" r:id="rId24"/>
    <p:sldId id="268" r:id="rId25"/>
    <p:sldId id="296" r:id="rId26"/>
    <p:sldId id="269" r:id="rId27"/>
    <p:sldId id="274" r:id="rId28"/>
    <p:sldId id="270" r:id="rId29"/>
    <p:sldId id="272" r:id="rId30"/>
    <p:sldId id="277" r:id="rId31"/>
    <p:sldId id="289" r:id="rId32"/>
    <p:sldId id="286" r:id="rId33"/>
    <p:sldId id="275" r:id="rId34"/>
    <p:sldId id="276"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07DE8-3EAE-41E1-BD3E-C10024016D36}" type="datetimeFigureOut">
              <a:rPr lang="en-US" smtClean="0"/>
              <a:pPr/>
              <a:t>2/9/17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DFC6-B978-418D-8FA6-BA1B82E12EEE}" type="slidenum">
              <a:rPr lang="en-US" smtClean="0"/>
              <a:pPr/>
              <a:t>‹#›</a:t>
            </a:fld>
            <a:endParaRPr lang="en-US"/>
          </a:p>
        </p:txBody>
      </p:sp>
    </p:spTree>
    <p:extLst>
      <p:ext uri="{BB962C8B-B14F-4D97-AF65-F5344CB8AC3E}">
        <p14:creationId xmlns:p14="http://schemas.microsoft.com/office/powerpoint/2010/main" val="7637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BE4260C7-F400-4525-9BB4-20D094214178}" type="slidenum">
              <a:rPr lang="x-none" smtClean="0"/>
              <a:pPr/>
              <a:t>2</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9018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5511E3D-D9AD-4CE2-9D17-36F98ED6E535}" type="slidenum">
              <a:rPr lang="x-none" smtClean="0"/>
              <a:pPr/>
              <a:t>31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01666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A226AF7D-5D78-4C73-BCE1-7B95419F2750}" type="slidenum">
              <a:rPr lang="x-none" smtClean="0"/>
              <a:pPr/>
              <a:t>32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42956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96D57A3D-0C73-42A3-84D0-6D0770F97102}" type="slidenum">
              <a:rPr lang="x-none" smtClean="0"/>
              <a:pPr/>
              <a:t>35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17255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4</a:t>
            </a:fld>
            <a:endParaRPr lang="en-US"/>
          </a:p>
        </p:txBody>
      </p:sp>
    </p:spTree>
    <p:extLst>
      <p:ext uri="{BB962C8B-B14F-4D97-AF65-F5344CB8AC3E}">
        <p14:creationId xmlns:p14="http://schemas.microsoft.com/office/powerpoint/2010/main" val="44617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5</a:t>
            </a:fld>
            <a:endParaRPr lang="en-US"/>
          </a:p>
        </p:txBody>
      </p:sp>
    </p:spTree>
    <p:extLst>
      <p:ext uri="{BB962C8B-B14F-4D97-AF65-F5344CB8AC3E}">
        <p14:creationId xmlns:p14="http://schemas.microsoft.com/office/powerpoint/2010/main" val="231037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7</a:t>
            </a:fld>
            <a:endParaRPr lang="en-US"/>
          </a:p>
        </p:txBody>
      </p:sp>
    </p:spTree>
    <p:extLst>
      <p:ext uri="{BB962C8B-B14F-4D97-AF65-F5344CB8AC3E}">
        <p14:creationId xmlns:p14="http://schemas.microsoft.com/office/powerpoint/2010/main" val="16986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8</a:t>
            </a:fld>
            <a:endParaRPr lang="en-US"/>
          </a:p>
        </p:txBody>
      </p:sp>
    </p:spTree>
    <p:extLst>
      <p:ext uri="{BB962C8B-B14F-4D97-AF65-F5344CB8AC3E}">
        <p14:creationId xmlns:p14="http://schemas.microsoft.com/office/powerpoint/2010/main" val="36008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11</a:t>
            </a:fld>
            <a:endParaRPr lang="en-US"/>
          </a:p>
        </p:txBody>
      </p:sp>
    </p:spTree>
    <p:extLst>
      <p:ext uri="{BB962C8B-B14F-4D97-AF65-F5344CB8AC3E}">
        <p14:creationId xmlns:p14="http://schemas.microsoft.com/office/powerpoint/2010/main" val="386698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FDFC6-B978-418D-8FA6-BA1B82E12EEE}" type="slidenum">
              <a:rPr lang="en-US" smtClean="0"/>
              <a:pPr/>
              <a:t>13</a:t>
            </a:fld>
            <a:endParaRPr lang="en-US"/>
          </a:p>
        </p:txBody>
      </p:sp>
    </p:spTree>
    <p:extLst>
      <p:ext uri="{BB962C8B-B14F-4D97-AF65-F5344CB8AC3E}">
        <p14:creationId xmlns:p14="http://schemas.microsoft.com/office/powerpoint/2010/main" val="85890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651DD3-FC12-40D9-BDD4-00D9C9D10721}" type="slidenum">
              <a:rPr lang="x-none" sz="1200"/>
              <a:pPr algn="r" eaLnBrk="1" hangingPunct="1"/>
              <a:t>19</a:t>
            </a:fld>
            <a:endParaRPr 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404583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882504D-C188-401D-B83F-1D8A9D1F33A1}" type="slidenum">
              <a:rPr lang="x-none" smtClean="0"/>
              <a:pPr/>
              <a:t>20</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Tree>
    <p:extLst>
      <p:ext uri="{BB962C8B-B14F-4D97-AF65-F5344CB8AC3E}">
        <p14:creationId xmlns:p14="http://schemas.microsoft.com/office/powerpoint/2010/main" val="275643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22DB4-8F13-4794-80A1-27360D96B1E0}" type="datetimeFigureOut">
              <a:rPr lang="en-US" smtClean="0"/>
              <a:pPr/>
              <a:t>2/9/17 </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2/9/17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2/9/17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EC8C8A8-1FB1-4B49-A3F4-CAE288A3A485}" type="slidenum">
              <a:rPr lang="x-none"/>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22DB4-8F13-4794-80A1-27360D96B1E0}" type="datetimeFigureOut">
              <a:rPr lang="en-US" smtClean="0"/>
              <a:pPr/>
              <a:t>2/9/17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D22DB4-8F13-4794-80A1-27360D96B1E0}" type="datetimeFigureOut">
              <a:rPr lang="en-US" smtClean="0"/>
              <a:pPr/>
              <a:t>2/9/17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2/9/17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D22DB4-8F13-4794-80A1-27360D96B1E0}" type="datetimeFigureOut">
              <a:rPr lang="en-US" smtClean="0"/>
              <a:pPr/>
              <a:t>2/9/17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D22DB4-8F13-4794-80A1-27360D96B1E0}" type="datetimeFigureOut">
              <a:rPr lang="en-US" smtClean="0"/>
              <a:pPr/>
              <a:t>2/9/17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2DB4-8F13-4794-80A1-27360D96B1E0}" type="datetimeFigureOut">
              <a:rPr lang="en-US" smtClean="0"/>
              <a:pPr/>
              <a:t>2/9/17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D22DB4-8F13-4794-80A1-27360D96B1E0}" type="datetimeFigureOut">
              <a:rPr lang="en-US" smtClean="0"/>
              <a:pPr/>
              <a:t>2/9/17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4660-8023-4CB9-A8AD-D9EBE3EC9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D22DB4-8F13-4794-80A1-27360D96B1E0}" type="datetimeFigureOut">
              <a:rPr lang="en-US" smtClean="0"/>
              <a:pPr/>
              <a:t>2/9/17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9B4660-8023-4CB9-A8AD-D9EBE3EC9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D22DB4-8F13-4794-80A1-27360D96B1E0}" type="datetimeFigureOut">
              <a:rPr lang="en-US" smtClean="0"/>
              <a:pPr/>
              <a:t>2/9/17 </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9B4660-8023-4CB9-A8AD-D9EBE3EC9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hyperlink" Target="http://en.wikipedia.org/wiki/File:Accommodation_(PSF).sv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hyperlink" Target="http://www.eyetumour.com/images/large/binocular_ophthalmoscopy.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hyperlink" Target="http://jewimpharma.hisupplier.com/product/29735/Ipratropium-Bromide-Aerosols/image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gif"/><Relationship Id="rId6" Type="http://schemas.openxmlformats.org/officeDocument/2006/relationships/hyperlink" Target="http://www.google.com.eg/url?sa=i&amp;rct=j&amp;q=hell&amp;source=images&amp;cd=&amp;cad=rja&amp;uact=8&amp;ved=0CAQQjRw&amp;url=http://patversme.lv/wp-content/two-steps-from-hell-u.htm&amp;ei=JrSzVLaoNYivPM2rgNAO&amp;bvm=bv.83339334,d.ZWU&amp;psig=AFQjCNEAsF4wa3X6jFWLEqSpaZUVNcB4vQ&amp;ust=1421149606910317" TargetMode="External"/><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19200" y="990600"/>
            <a:ext cx="7056438" cy="1728788"/>
          </a:xfrm>
          <a:prstGeom prst="rect">
            <a:avLst/>
          </a:prstGeom>
          <a:solidFill>
            <a:schemeClr val="accent2">
              <a:lumMod val="60000"/>
              <a:lumOff val="40000"/>
            </a:schemeClr>
          </a:solidFill>
          <a:ln w="3810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eaLnBrk="1" hangingPunct="1">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ANTICHOLINERGIC DRUGS</a:t>
            </a:r>
          </a:p>
        </p:txBody>
      </p:sp>
      <p:graphicFrame>
        <p:nvGraphicFramePr>
          <p:cNvPr id="5" name="Group 14"/>
          <p:cNvGraphicFramePr>
            <a:graphicFrameLocks noGrp="1"/>
          </p:cNvGraphicFramePr>
          <p:nvPr/>
        </p:nvGraphicFramePr>
        <p:xfrm>
          <a:off x="1828800" y="3657600"/>
          <a:ext cx="5257800" cy="1834896"/>
        </p:xfrm>
        <a:graphic>
          <a:graphicData uri="http://schemas.openxmlformats.org/drawingml/2006/table">
            <a:tbl>
              <a:tblPr rtl="1"/>
              <a:tblGrid>
                <a:gridCol w="5257800"/>
              </a:tblGrid>
              <a:tr h="1387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Pro</a:t>
                      </a:r>
                      <a:r>
                        <a:rPr kumimoji="0" lang="en-US" sz="2800" b="1" i="0" u="none" strike="noStrike" kern="1200" cap="none" normalizeH="0" baseline="0" dirty="0" smtClean="0">
                          <a:ln>
                            <a:noFill/>
                          </a:ln>
                          <a:solidFill>
                            <a:srgbClr val="000000"/>
                          </a:solidFill>
                          <a:effectLst/>
                          <a:latin typeface="Times New Roman" pitchFamily="18" charset="0"/>
                          <a:ea typeface="+mn-ea"/>
                          <a:cs typeface="Times New Roman" pitchFamily="18" charset="0"/>
                        </a:rPr>
                        <a:t>f. Hanan H</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agar</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Pharmacology Unit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Medical College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King Saud University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057400"/>
            <a:ext cx="8534400" cy="4462760"/>
          </a:xfrm>
          <a:prstGeom prst="rect">
            <a:avLst/>
          </a:prstGeom>
          <a:noFill/>
          <a:ln w="9525">
            <a:noFill/>
            <a:miter lim="800000"/>
            <a:headEnd/>
            <a:tailEnd/>
          </a:ln>
        </p:spPr>
        <p:txBody>
          <a:bodyPr wrap="square">
            <a:spAutoFit/>
          </a:bodyPr>
          <a:lstStyle/>
          <a:p>
            <a:pPr>
              <a:spcBef>
                <a:spcPts val="1200"/>
              </a:spcBef>
              <a:buClr>
                <a:srgbClr val="C00000"/>
              </a:buClr>
              <a:buSzPct val="80000"/>
              <a:buFont typeface="Courier New" pitchFamily="49" charset="0"/>
              <a:buChar char="o"/>
            </a:pPr>
            <a:r>
              <a:rPr lang="en-US" sz="2800" b="1" dirty="0">
                <a:latin typeface="Times New Roman" pitchFamily="18" charset="0"/>
                <a:ea typeface="Tahoma" pitchFamily="34" charset="0"/>
                <a:cs typeface="Times New Roman" pitchFamily="18" charset="0"/>
              </a:rPr>
              <a:t> </a:t>
            </a:r>
            <a:r>
              <a:rPr lang="en-US" sz="3200" b="1" dirty="0">
                <a:latin typeface="Times New Roman" pitchFamily="18" charset="0"/>
                <a:ea typeface="Tahoma" pitchFamily="34" charset="0"/>
                <a:cs typeface="Times New Roman" pitchFamily="18" charset="0"/>
              </a:rPr>
              <a:t>Atropine (</a:t>
            </a:r>
            <a:r>
              <a:rPr lang="en-US" sz="3200" b="1" i="1" dirty="0">
                <a:latin typeface="Times New Roman" pitchFamily="18" charset="0"/>
                <a:ea typeface="Tahoma" pitchFamily="34" charset="0"/>
                <a:cs typeface="Times New Roman" pitchFamily="18" charset="0"/>
              </a:rPr>
              <a:t>Hyoscyamine</a:t>
            </a:r>
            <a:r>
              <a:rPr lang="en-US" sz="3200" b="1" dirty="0">
                <a:latin typeface="Times New Roman" pitchFamily="18" charset="0"/>
                <a:ea typeface="Tahoma" pitchFamily="34" charset="0"/>
                <a:cs typeface="Times New Roman" pitchFamily="18" charset="0"/>
              </a:rPr>
              <a:t>)</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Hyoscine (</a:t>
            </a:r>
            <a:r>
              <a:rPr lang="en-US" sz="3200" b="1" i="1" dirty="0">
                <a:latin typeface="Times New Roman" pitchFamily="18" charset="0"/>
                <a:ea typeface="Tahoma" pitchFamily="34" charset="0"/>
                <a:cs typeface="Times New Roman" pitchFamily="18" charset="0"/>
              </a:rPr>
              <a:t>scopolamine</a:t>
            </a:r>
            <a:r>
              <a:rPr lang="en-US" sz="3200" b="1" dirty="0" smtClean="0">
                <a:latin typeface="Times New Roman" pitchFamily="18" charset="0"/>
                <a:ea typeface="Tahoma" pitchFamily="34" charset="0"/>
                <a:cs typeface="Times New Roman" pitchFamily="18" charset="0"/>
              </a:rPr>
              <a:t>)</a:t>
            </a:r>
            <a:endParaRPr lang="en-US" sz="3200" b="1" dirty="0">
              <a:solidFill>
                <a:srgbClr val="FF0066"/>
              </a:solidFill>
              <a:latin typeface="Times New Roman" pitchFamily="18" charset="0"/>
              <a:ea typeface="Tahoma" pitchFamily="34" charset="0"/>
              <a:cs typeface="Times New Roman" pitchFamily="18" charset="0"/>
            </a:endParaRP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Lipid soluble</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oral absorption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Good distribution</a:t>
            </a:r>
          </a:p>
          <a:p>
            <a:pPr>
              <a:spcBef>
                <a:spcPts val="1200"/>
              </a:spcBef>
              <a:buClr>
                <a:srgbClr val="C00000"/>
              </a:buClr>
              <a:buSzPct val="80000"/>
              <a:buFont typeface="Courier New" pitchFamily="49" charset="0"/>
              <a:buChar char="o"/>
            </a:pPr>
            <a:r>
              <a:rPr lang="en-US" sz="3200" b="1" dirty="0">
                <a:latin typeface="Times New Roman" pitchFamily="18" charset="0"/>
                <a:ea typeface="Tahoma" pitchFamily="34" charset="0"/>
                <a:cs typeface="Times New Roman" pitchFamily="18" charset="0"/>
              </a:rPr>
              <a:t> Cross blood brain barrier</a:t>
            </a:r>
            <a:r>
              <a:rPr lang="en-US" sz="3200" b="1" dirty="0">
                <a:solidFill>
                  <a:srgbClr val="FF0066"/>
                </a:solidFill>
                <a:latin typeface="Times New Roman" pitchFamily="18" charset="0"/>
                <a:ea typeface="Tahoma" pitchFamily="34" charset="0"/>
                <a:cs typeface="Times New Roman" pitchFamily="18" charset="0"/>
              </a:rPr>
              <a:t> </a:t>
            </a:r>
            <a:r>
              <a:rPr lang="en-US" sz="3200" b="1" dirty="0">
                <a:solidFill>
                  <a:srgbClr val="C00000"/>
                </a:solidFill>
                <a:latin typeface="Times New Roman" pitchFamily="18" charset="0"/>
                <a:ea typeface="Tahoma" pitchFamily="34" charset="0"/>
                <a:cs typeface="Times New Roman" pitchFamily="18" charset="0"/>
              </a:rPr>
              <a:t>(have CNS </a:t>
            </a:r>
            <a:r>
              <a:rPr lang="en-US" sz="3200" b="1" dirty="0" smtClean="0">
                <a:solidFill>
                  <a:srgbClr val="C00000"/>
                </a:solidFill>
                <a:latin typeface="Times New Roman" pitchFamily="18" charset="0"/>
                <a:ea typeface="Tahoma" pitchFamily="34" charset="0"/>
                <a:cs typeface="Times New Roman" pitchFamily="18" charset="0"/>
              </a:rPr>
              <a:t>actions)</a:t>
            </a:r>
            <a:endParaRPr lang="en-US" sz="3200" dirty="0" smtClean="0">
              <a:solidFill>
                <a:srgbClr val="C00000"/>
              </a:solidFill>
            </a:endParaRPr>
          </a:p>
          <a:p>
            <a:pPr>
              <a:spcBef>
                <a:spcPts val="1200"/>
              </a:spcBef>
              <a:buClr>
                <a:srgbClr val="C00000"/>
              </a:buClr>
              <a:buSzPct val="80000"/>
              <a:buFont typeface="Courier New" pitchFamily="49" charset="0"/>
              <a:buChar char="o"/>
            </a:pPr>
            <a:r>
              <a:rPr lang="en-US" sz="3200" dirty="0" smtClean="0"/>
              <a:t> </a:t>
            </a:r>
            <a:r>
              <a:rPr lang="en-US" sz="3200" b="1" dirty="0" smtClean="0">
                <a:latin typeface="Times New Roman" pitchFamily="18" charset="0"/>
                <a:ea typeface="Tahoma" pitchFamily="34" charset="0"/>
                <a:cs typeface="Times New Roman" pitchFamily="18" charset="0"/>
              </a:rPr>
              <a:t>Hyoscine has better BBB penetration</a:t>
            </a:r>
            <a:r>
              <a:rPr lang="en-US" sz="2800" b="1" dirty="0" smtClean="0">
                <a:latin typeface="Times New Roman" pitchFamily="18" charset="0"/>
                <a:ea typeface="Tahoma" pitchFamily="34" charset="0"/>
                <a:cs typeface="Times New Roman" pitchFamily="18" charset="0"/>
              </a:rPr>
              <a:t>.</a:t>
            </a:r>
          </a:p>
        </p:txBody>
      </p:sp>
      <p:sp>
        <p:nvSpPr>
          <p:cNvPr id="5" name="TextBox 4"/>
          <p:cNvSpPr txBox="1"/>
          <p:nvPr/>
        </p:nvSpPr>
        <p:spPr>
          <a:xfrm>
            <a:off x="762000" y="5334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Pharmacokinetics</a:t>
            </a:r>
            <a:endParaRPr lang="en-US" sz="3600" b="1" dirty="0">
              <a:solidFill>
                <a:schemeClr val="tx1">
                  <a:lumMod val="95000"/>
                  <a:lumOff val="5000"/>
                </a:schemeClr>
              </a:solidFill>
              <a:latin typeface="Algerian" pitchFamily="82" charset="0"/>
            </a:endParaRPr>
          </a:p>
        </p:txBody>
      </p:sp>
      <p:sp>
        <p:nvSpPr>
          <p:cNvPr id="6" name="TextBox 5"/>
          <p:cNvSpPr txBox="1"/>
          <p:nvPr/>
        </p:nvSpPr>
        <p:spPr>
          <a:xfrm>
            <a:off x="228600" y="1295400"/>
            <a:ext cx="36576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olidFill>
                  <a:srgbClr val="008000"/>
                </a:solidFill>
                <a:latin typeface="Times New Roman" pitchFamily="18" charset="0"/>
                <a:cs typeface="Times New Roman" pitchFamily="18" charset="0"/>
              </a:rPr>
              <a:t>Natural alkaloids</a:t>
            </a:r>
            <a:endParaRPr lang="en-US" sz="3600" b="1" dirty="0">
              <a:solidFill>
                <a:srgbClr val="00800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8">
                                            <p:txEl>
                                              <p:pRg st="0" end="0"/>
                                            </p:txEl>
                                          </p:spTgt>
                                        </p:tgtEl>
                                        <p:attrNameLst>
                                          <p:attrName>style.visibility</p:attrName>
                                        </p:attrNameLst>
                                      </p:cBhvr>
                                      <p:to>
                                        <p:strVal val="visible"/>
                                      </p:to>
                                    </p:set>
                                    <p:animEffect transition="in" filter="wipe(left)">
                                      <p:cBhvr>
                                        <p:cTn id="17" dur="500"/>
                                        <p:tgtEl>
                                          <p:spTgt spid="194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wipe(left)">
                                      <p:cBhvr>
                                        <p:cTn id="22" dur="500"/>
                                        <p:tgtEl>
                                          <p:spTgt spid="194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58">
                                            <p:txEl>
                                              <p:pRg st="2" end="2"/>
                                            </p:txEl>
                                          </p:spTgt>
                                        </p:tgtEl>
                                        <p:attrNameLst>
                                          <p:attrName>style.visibility</p:attrName>
                                        </p:attrNameLst>
                                      </p:cBhvr>
                                      <p:to>
                                        <p:strVal val="visible"/>
                                      </p:to>
                                    </p:set>
                                    <p:animEffect transition="in" filter="wipe(left)">
                                      <p:cBhvr>
                                        <p:cTn id="27" dur="500"/>
                                        <p:tgtEl>
                                          <p:spTgt spid="194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8">
                                            <p:txEl>
                                              <p:pRg st="3" end="3"/>
                                            </p:txEl>
                                          </p:spTgt>
                                        </p:tgtEl>
                                        <p:attrNameLst>
                                          <p:attrName>style.visibility</p:attrName>
                                        </p:attrNameLst>
                                      </p:cBhvr>
                                      <p:to>
                                        <p:strVal val="visible"/>
                                      </p:to>
                                    </p:set>
                                    <p:animEffect transition="in" filter="wipe(left)">
                                      <p:cBhvr>
                                        <p:cTn id="32" dur="500"/>
                                        <p:tgtEl>
                                          <p:spTgt spid="194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Effect transition="in" filter="wipe(left)">
                                      <p:cBhvr>
                                        <p:cTn id="37" dur="500"/>
                                        <p:tgtEl>
                                          <p:spTgt spid="194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58">
                                            <p:txEl>
                                              <p:pRg st="5" end="5"/>
                                            </p:txEl>
                                          </p:spTgt>
                                        </p:tgtEl>
                                        <p:attrNameLst>
                                          <p:attrName>style.visibility</p:attrName>
                                        </p:attrNameLst>
                                      </p:cBhvr>
                                      <p:to>
                                        <p:strVal val="visible"/>
                                      </p:to>
                                    </p:set>
                                    <p:animEffect transition="in" filter="wipe(left)">
                                      <p:cBhvr>
                                        <p:cTn id="42" dur="500"/>
                                        <p:tgtEl>
                                          <p:spTgt spid="1945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458">
                                            <p:txEl>
                                              <p:pRg st="6" end="6"/>
                                            </p:txEl>
                                          </p:spTgt>
                                        </p:tgtEl>
                                        <p:attrNameLst>
                                          <p:attrName>style.visibility</p:attrName>
                                        </p:attrNameLst>
                                      </p:cBhvr>
                                      <p:to>
                                        <p:strVal val="visible"/>
                                      </p:to>
                                    </p:set>
                                    <p:animEffect transition="in" filter="wipe(left)">
                                      <p:cBhvr>
                                        <p:cTn id="47"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801469"/>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1524000"/>
            <a:ext cx="9067800" cy="3477875"/>
          </a:xfrm>
          <a:prstGeom prst="rect">
            <a:avLst/>
          </a:prstGeom>
        </p:spPr>
        <p:txBody>
          <a:bodyPr wrap="square">
            <a:spAutoFit/>
          </a:bodyPr>
          <a:lstStyle/>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olidFill>
                  <a:srgbClr val="003300"/>
                </a:solidFill>
                <a:sym typeface="Symbol" pitchFamily="18" charset="2"/>
              </a:rPr>
              <a:t>Atropine</a:t>
            </a:r>
            <a:r>
              <a:rPr lang="en-US" sz="3200" dirty="0" smtClean="0">
                <a:solidFill>
                  <a:srgbClr val="003300"/>
                </a:solidFill>
                <a:sym typeface="Symbol" pitchFamily="18" charset="2"/>
              </a:rPr>
              <a:t> at clinical dose, initial stimulation</a:t>
            </a:r>
          </a:p>
          <a:p>
            <a:pPr>
              <a:spcBef>
                <a:spcPts val="1800"/>
              </a:spcBef>
              <a:buClr>
                <a:srgbClr val="C00000"/>
              </a:buClr>
            </a:pPr>
            <a:r>
              <a:rPr lang="en-US" sz="3200" dirty="0" smtClean="0">
                <a:solidFill>
                  <a:srgbClr val="003300"/>
                </a:solidFill>
                <a:sym typeface="Symbol" pitchFamily="18" charset="2"/>
              </a:rPr>
              <a:t>   followed by depression </a:t>
            </a:r>
            <a:r>
              <a:rPr lang="en-US" sz="3200" b="1" dirty="0" smtClean="0">
                <a:solidFill>
                  <a:srgbClr val="C00000"/>
                </a:solidFill>
                <a:sym typeface="Symbol" pitchFamily="18" charset="2"/>
              </a:rPr>
              <a:t>(sedative effect).</a:t>
            </a:r>
          </a:p>
          <a:p>
            <a:pPr>
              <a:spcBef>
                <a:spcPts val="1800"/>
              </a:spcBef>
              <a:buClr>
                <a:srgbClr val="C00000"/>
              </a:buClr>
              <a:buFont typeface="Courier New" pitchFamily="49" charset="0"/>
              <a:buChar char="o"/>
            </a:pPr>
            <a:r>
              <a:rPr lang="en-US" sz="3200" dirty="0" smtClean="0">
                <a:solidFill>
                  <a:srgbClr val="003300"/>
                </a:solidFill>
                <a:sym typeface="Symbol" pitchFamily="18" charset="2"/>
              </a:rPr>
              <a:t> </a:t>
            </a:r>
            <a:r>
              <a:rPr lang="en-US" sz="3200" b="1" dirty="0" smtClean="0">
                <a:solidFill>
                  <a:srgbClr val="003300"/>
                </a:solidFill>
                <a:sym typeface="Symbol" pitchFamily="18" charset="2"/>
              </a:rPr>
              <a:t>Hyoscin</a:t>
            </a:r>
            <a:r>
              <a:rPr lang="en-US" sz="3200" b="1" dirty="0" smtClean="0">
                <a:sym typeface="Symbol" pitchFamily="18" charset="2"/>
              </a:rPr>
              <a:t>e</a:t>
            </a:r>
            <a:r>
              <a:rPr lang="en-US" sz="3200" dirty="0" smtClean="0">
                <a:sym typeface="Symbol" pitchFamily="18" charset="2"/>
              </a:rPr>
              <a:t> sedative effect</a:t>
            </a:r>
          </a:p>
          <a:p>
            <a:pPr>
              <a:spcBef>
                <a:spcPts val="1800"/>
              </a:spcBef>
              <a:buClr>
                <a:srgbClr val="C00000"/>
              </a:buClr>
              <a:buFont typeface="Courier New" pitchFamily="49" charset="0"/>
              <a:buChar char="o"/>
            </a:pPr>
            <a:r>
              <a:rPr lang="en-US" sz="3200" b="1" dirty="0" smtClean="0"/>
              <a:t> Antiemetic effect </a:t>
            </a:r>
            <a:r>
              <a:rPr lang="en-US" sz="3200" dirty="0" smtClean="0"/>
              <a:t>(block vomiting center).</a:t>
            </a:r>
          </a:p>
          <a:p>
            <a:pPr>
              <a:spcBef>
                <a:spcPts val="1800"/>
              </a:spcBef>
              <a:buClr>
                <a:srgbClr val="C00000"/>
              </a:buClr>
              <a:buFont typeface="Courier New" pitchFamily="49" charset="0"/>
              <a:buChar char="o"/>
            </a:pPr>
            <a:r>
              <a:rPr lang="en-US" sz="3200" dirty="0" smtClean="0"/>
              <a:t> </a:t>
            </a:r>
            <a:r>
              <a:rPr lang="en-US" sz="3200" b="1" dirty="0" smtClean="0"/>
              <a:t>Antiparkinsonian effect </a:t>
            </a:r>
            <a:r>
              <a:rPr lang="en-US" sz="3200" dirty="0" smtClean="0"/>
              <a:t>(block basal ganglia).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Pharmacodynamic Actions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152400" y="1524000"/>
            <a:ext cx="16002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t>CNS:</a:t>
            </a:r>
            <a:endParaRPr lang="en-US" sz="3600" b="1" dirty="0">
              <a:latin typeface="Arial Narrow" pitchFamily="34" charset="0"/>
            </a:endParaRPr>
          </a:p>
        </p:txBody>
      </p:sp>
      <p:sp>
        <p:nvSpPr>
          <p:cNvPr id="9" name="Rectangle 8"/>
          <p:cNvSpPr/>
          <p:nvPr/>
        </p:nvSpPr>
        <p:spPr>
          <a:xfrm>
            <a:off x="76200" y="2438400"/>
            <a:ext cx="9067800" cy="2856167"/>
          </a:xfrm>
          <a:prstGeom prst="rect">
            <a:avLst/>
          </a:prstGeom>
        </p:spPr>
        <p:txBody>
          <a:bodyPr wrap="square">
            <a:spAutoFit/>
          </a:bodyPr>
          <a:lstStyle/>
          <a:p>
            <a:pPr marL="609600" indent="-609600">
              <a:lnSpc>
                <a:spcPct val="80000"/>
              </a:lnSpc>
              <a:buFont typeface="Wingdings" pitchFamily="2" charset="2"/>
              <a:buNone/>
            </a:pPr>
            <a:r>
              <a:rPr lang="en-US" sz="3200" b="1" dirty="0" smtClean="0">
                <a:solidFill>
                  <a:srgbClr val="FFFF00"/>
                </a:solidFill>
                <a:latin typeface="Times New Roman" pitchFamily="18" charset="0"/>
                <a:cs typeface="Times New Roman" pitchFamily="18" charset="0"/>
              </a:rPr>
              <a:t>		</a:t>
            </a:r>
          </a:p>
          <a:p>
            <a:pPr marL="1009650" lvl="1" indent="-609600">
              <a:lnSpc>
                <a:spcPct val="90000"/>
              </a:lnSpc>
              <a:spcBef>
                <a:spcPts val="1200"/>
              </a:spcBef>
              <a:buClr>
                <a:srgbClr val="C00000"/>
              </a:buClr>
              <a:buSzPct val="80000"/>
              <a:buFont typeface="Courier New" pitchFamily="49" charset="0"/>
              <a:buChar char="o"/>
            </a:pPr>
            <a:r>
              <a:rPr lang="en-US" sz="3200" b="1" dirty="0" smtClean="0"/>
              <a:t>High doses of atropine </a:t>
            </a:r>
            <a:r>
              <a:rPr lang="en-US" sz="3200" dirty="0" smtClean="0"/>
              <a:t>cause cortical excitation, restlessness, disorientation, hallucinations, and delirium followed by respiratory depression and coma.</a:t>
            </a:r>
          </a:p>
          <a:p>
            <a:pPr marL="1009650" lvl="1" indent="-609600">
              <a:lnSpc>
                <a:spcPct val="90000"/>
              </a:lnSpc>
            </a:pPr>
            <a:endParaRPr lang="en-US" sz="32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12192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CVS:</a:t>
            </a:r>
            <a:endParaRPr lang="en-US" sz="2800" b="1" dirty="0">
              <a:solidFill>
                <a:schemeClr val="tx1">
                  <a:lumMod val="95000"/>
                  <a:lumOff val="5000"/>
                </a:schemeClr>
              </a:solidFill>
              <a:latin typeface="Arial Narrow"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457200" y="4419600"/>
            <a:ext cx="3276600" cy="2087563"/>
          </a:xfrm>
          <a:prstGeom prst="rect">
            <a:avLst/>
          </a:prstGeom>
          <a:noFill/>
          <a:ln w="9525">
            <a:noFill/>
            <a:miter lim="800000"/>
            <a:headEnd/>
            <a:tailEnd/>
          </a:ln>
          <a:effectLst/>
        </p:spPr>
      </p:pic>
      <p:pic>
        <p:nvPicPr>
          <p:cNvPr id="19460" name="Picture 4" descr="Moving illustrated gif animation picture of a heart beating"/>
          <p:cNvPicPr>
            <a:picLocks noChangeAspect="1" noChangeArrowheads="1" noCrop="1"/>
          </p:cNvPicPr>
          <p:nvPr/>
        </p:nvPicPr>
        <p:blipFill>
          <a:blip r:embed="rId4" cstate="print"/>
          <a:srcRect/>
          <a:stretch>
            <a:fillRect/>
          </a:stretch>
        </p:blipFill>
        <p:spPr bwMode="auto">
          <a:xfrm>
            <a:off x="7086600" y="4648200"/>
            <a:ext cx="1676400" cy="1714500"/>
          </a:xfrm>
          <a:prstGeom prst="rect">
            <a:avLst/>
          </a:prstGeom>
          <a:noFill/>
        </p:spPr>
      </p:pic>
      <p:sp>
        <p:nvSpPr>
          <p:cNvPr id="12" name="Rectangle 11"/>
          <p:cNvSpPr/>
          <p:nvPr/>
        </p:nvSpPr>
        <p:spPr>
          <a:xfrm>
            <a:off x="76200" y="838200"/>
            <a:ext cx="8991600" cy="517064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2800" b="1" dirty="0" smtClean="0">
                <a:sym typeface="Symbol" pitchFamily="18" charset="2"/>
              </a:rPr>
              <a:t>Atropine</a:t>
            </a:r>
            <a:r>
              <a:rPr lang="en-US" sz="2800" dirty="0" smtClean="0">
                <a:sym typeface="Symbol" pitchFamily="18" charset="2"/>
              </a:rPr>
              <a:t>  causes </a:t>
            </a:r>
            <a:r>
              <a:rPr lang="en-US" sz="2800" i="1" dirty="0" smtClean="0">
                <a:sym typeface="Symbol" pitchFamily="18" charset="2"/>
              </a:rPr>
              <a:t>initial bradycardia </a:t>
            </a:r>
            <a:r>
              <a:rPr lang="en-US" sz="2800" dirty="0" smtClean="0">
                <a:sym typeface="Symbol" pitchFamily="18" charset="2"/>
              </a:rPr>
              <a:t>followed by </a:t>
            </a:r>
            <a:r>
              <a:rPr lang="en-US" sz="2800" i="1" dirty="0" smtClean="0">
                <a:sym typeface="Symbol" pitchFamily="18" charset="2"/>
              </a:rPr>
              <a:t>tachycardia</a:t>
            </a:r>
            <a:r>
              <a:rPr lang="en-US" sz="2800" dirty="0" smtClean="0">
                <a:sym typeface="Symbol" pitchFamily="18" charset="2"/>
              </a:rPr>
              <a:t> due to blockade of M2-receptors on SA node.</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a:t>
            </a:r>
            <a:r>
              <a:rPr lang="en-US" sz="2800" b="1" dirty="0" smtClean="0">
                <a:latin typeface="Times New Roman" pitchFamily="18" charset="0"/>
                <a:cs typeface="Times New Roman" pitchFamily="18" charset="0"/>
              </a:rPr>
              <a:t> AV conduction </a:t>
            </a:r>
            <a:r>
              <a:rPr lang="en-US" sz="2800" dirty="0" smtClean="0">
                <a:sym typeface="Symbol" pitchFamily="18" charset="2"/>
              </a:rPr>
              <a:t>( + </a:t>
            </a:r>
            <a:r>
              <a:rPr lang="en-US" sz="2800" dirty="0" err="1" smtClean="0">
                <a:sym typeface="Symbol" pitchFamily="18" charset="2"/>
              </a:rPr>
              <a:t>ve</a:t>
            </a:r>
            <a:r>
              <a:rPr lang="en-US" sz="2800" dirty="0" smtClean="0">
                <a:sym typeface="Symbol" pitchFamily="18" charset="2"/>
              </a:rPr>
              <a:t> dromotropic effect).</a:t>
            </a:r>
          </a:p>
          <a:p>
            <a:pPr>
              <a:spcBef>
                <a:spcPts val="1200"/>
              </a:spcBef>
              <a:buClr>
                <a:srgbClr val="C00000"/>
              </a:buClr>
              <a:buSzPct val="80000"/>
              <a:buFont typeface="Courier New" pitchFamily="49" charset="0"/>
              <a:buChar char="o"/>
            </a:pPr>
            <a:r>
              <a:rPr lang="en-US" sz="2800" dirty="0" smtClean="0"/>
              <a:t>Atropine does not influence BP.</a:t>
            </a:r>
          </a:p>
          <a:p>
            <a:pPr>
              <a:spcBef>
                <a:spcPts val="1200"/>
              </a:spcBef>
              <a:buClr>
                <a:srgbClr val="C00000"/>
              </a:buClr>
              <a:buSzPct val="80000"/>
              <a:buFont typeface="Courier New" pitchFamily="49" charset="0"/>
              <a:buChar char="o"/>
            </a:pPr>
            <a:r>
              <a:rPr lang="en-US" sz="2800" b="1" dirty="0" smtClean="0">
                <a:latin typeface="Times New Roman" pitchFamily="18" charset="0"/>
                <a:cs typeface="Times New Roman" pitchFamily="18" charset="0"/>
                <a:sym typeface="Symbol" pitchFamily="18" charset="2"/>
              </a:rPr>
              <a:t></a:t>
            </a:r>
            <a:r>
              <a:rPr lang="en-US" sz="2800" b="1" dirty="0" smtClean="0">
                <a:latin typeface="Times New Roman" pitchFamily="18" charset="0"/>
                <a:cs typeface="Times New Roman" pitchFamily="18" charset="0"/>
              </a:rPr>
              <a:t> </a:t>
            </a:r>
            <a:r>
              <a:rPr lang="en-US" sz="2800" dirty="0" smtClean="0"/>
              <a:t>Vasodilatation induced by cholinergic agonists</a:t>
            </a:r>
            <a:r>
              <a:rPr lang="en-US" sz="2800" b="1" dirty="0" smtClean="0">
                <a:latin typeface="Times New Roman" pitchFamily="18" charset="0"/>
                <a:cs typeface="Times New Roman" pitchFamily="18" charset="0"/>
              </a:rPr>
              <a:t>.</a:t>
            </a:r>
          </a:p>
          <a:p>
            <a:pPr>
              <a:spcBef>
                <a:spcPts val="1200"/>
              </a:spcBef>
              <a:buClr>
                <a:srgbClr val="C00000"/>
              </a:buClr>
              <a:buSzPct val="80000"/>
              <a:buFont typeface="Courier New" pitchFamily="49" charset="0"/>
              <a:buChar char="o"/>
            </a:pPr>
            <a:r>
              <a:rPr lang="en-US" sz="2800" b="1" dirty="0" smtClean="0">
                <a:solidFill>
                  <a:srgbClr val="C00000"/>
                </a:solidFill>
                <a:latin typeface="Times New Roman" pitchFamily="18" charset="0"/>
                <a:cs typeface="Times New Roman" pitchFamily="18" charset="0"/>
              </a:rPr>
              <a:t>Toxic dose: </a:t>
            </a:r>
            <a:r>
              <a:rPr lang="en-US" sz="2800" dirty="0" smtClean="0"/>
              <a:t>Cutaneous vasodilatation</a:t>
            </a:r>
            <a:r>
              <a:rPr lang="en-US" sz="2800" dirty="0" smtClean="0">
                <a:sym typeface="Symbol" pitchFamily="18" charset="2"/>
              </a:rPr>
              <a:t></a:t>
            </a:r>
            <a:r>
              <a:rPr lang="en-US" sz="2800" dirty="0" smtClean="0"/>
              <a:t> (atropine flush).</a:t>
            </a:r>
            <a:r>
              <a:rPr lang="en-US" sz="2800" b="1" dirty="0" smtClean="0">
                <a:latin typeface="Times New Roman" pitchFamily="18" charset="0"/>
                <a:cs typeface="Times New Roman" pitchFamily="18" charset="0"/>
              </a:rPr>
              <a:t>	</a:t>
            </a:r>
            <a:endParaRPr lang="en-US" sz="2800" b="1" dirty="0" smtClean="0">
              <a:solidFill>
                <a:srgbClr val="FFFF00"/>
              </a:solidFill>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b="1" dirty="0" smtClean="0">
              <a:solidFill>
                <a:schemeClr val="tx1">
                  <a:lumMod val="95000"/>
                  <a:lumOff val="5000"/>
                </a:schemeClr>
              </a:solidFill>
              <a:latin typeface="Arial Narrow" pitchFamily="34" charset="0"/>
            </a:endParaRPr>
          </a:p>
          <a:p>
            <a:endParaRPr lang="en-US" sz="2800" dirty="0" smtClean="0">
              <a:solidFill>
                <a:schemeClr val="tx1">
                  <a:lumMod val="95000"/>
                  <a:lumOff val="5000"/>
                </a:schemeClr>
              </a:solidFill>
              <a:latin typeface="Arial Narrow" pitchFamily="34" charset="0"/>
            </a:endParaRPr>
          </a:p>
          <a:p>
            <a:endParaRPr lang="en-US" sz="2800" dirty="0" smtClean="0">
              <a:sym typeface="Symbol" pitchFamily="18" charset="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762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sp>
        <p:nvSpPr>
          <p:cNvPr id="13" name="Rectangle 12"/>
          <p:cNvSpPr/>
          <p:nvPr/>
        </p:nvSpPr>
        <p:spPr>
          <a:xfrm>
            <a:off x="152400" y="685801"/>
            <a:ext cx="8763000" cy="5749266"/>
          </a:xfrm>
          <a:prstGeom prst="rect">
            <a:avLst/>
          </a:prstGeom>
        </p:spPr>
        <p:txBody>
          <a:bodyPr wrap="square">
            <a:spAutoFit/>
          </a:bodyPr>
          <a:lstStyle/>
          <a:p>
            <a:pPr lvl="1">
              <a:lnSpc>
                <a:spcPct val="110000"/>
              </a:lnSpc>
              <a:spcBef>
                <a:spcPts val="6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Passive mydriasis</a:t>
            </a:r>
          </a:p>
          <a:p>
            <a:pPr lvl="1">
              <a:lnSpc>
                <a:spcPct val="110000"/>
              </a:lnSpc>
              <a:spcBef>
                <a:spcPts val="6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a:t>
            </a:r>
            <a:r>
              <a:rPr lang="en-US" sz="3200" dirty="0" smtClean="0">
                <a:solidFill>
                  <a:srgbClr val="C00000"/>
                </a:solidFill>
                <a:latin typeface="Times New Roman" pitchFamily="18" charset="0"/>
                <a:cs typeface="Times New Roman" pitchFamily="18" charset="0"/>
              </a:rPr>
              <a:t> of circular muscle</a:t>
            </a:r>
          </a:p>
          <a:p>
            <a:pPr lvl="1">
              <a:lnSpc>
                <a:spcPct val="110000"/>
              </a:lnSpc>
              <a:spcBef>
                <a:spcPts val="600"/>
              </a:spcBef>
              <a:buClr>
                <a:srgbClr val="C00000"/>
              </a:buClr>
              <a:buSzPct val="70000"/>
              <a:buFont typeface="Courier New" pitchFamily="49" charset="0"/>
              <a:buChar char="o"/>
            </a:pPr>
            <a:r>
              <a:rPr lang="en-US" sz="3200" b="1" dirty="0" smtClean="0">
                <a:latin typeface="Times New Roman" pitchFamily="18" charset="0"/>
                <a:cs typeface="Times New Roman" pitchFamily="18" charset="0"/>
              </a:rPr>
              <a:t>Cycloplegia</a:t>
            </a:r>
            <a:r>
              <a:rPr lang="en-US" sz="3200" dirty="0" smtClean="0">
                <a:latin typeface="Times New Roman" pitchFamily="18" charset="0"/>
                <a:cs typeface="Times New Roman" pitchFamily="18" charset="0"/>
              </a:rPr>
              <a:t> (loss of near accommodation)</a:t>
            </a:r>
          </a:p>
          <a:p>
            <a:pPr lvl="1">
              <a:lnSpc>
                <a:spcPct val="110000"/>
              </a:lnSpc>
              <a:spcBef>
                <a:spcPts val="600"/>
              </a:spcBef>
              <a:buClr>
                <a:srgbClr val="C00000"/>
              </a:buClr>
              <a:buSzPct val="70000"/>
            </a:pPr>
            <a:r>
              <a:rPr lang="en-US" sz="3200" i="1"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due to </a:t>
            </a:r>
            <a:r>
              <a:rPr lang="en-US" sz="3200" u="sng" dirty="0" smtClean="0">
                <a:solidFill>
                  <a:srgbClr val="C00000"/>
                </a:solidFill>
                <a:latin typeface="Times New Roman" pitchFamily="18" charset="0"/>
                <a:cs typeface="Times New Roman" pitchFamily="18" charset="0"/>
              </a:rPr>
              <a:t>paralysis </a:t>
            </a:r>
            <a:r>
              <a:rPr lang="en-US" sz="3200" dirty="0" smtClean="0">
                <a:solidFill>
                  <a:srgbClr val="C00000"/>
                </a:solidFill>
                <a:latin typeface="Times New Roman" pitchFamily="18" charset="0"/>
                <a:cs typeface="Times New Roman" pitchFamily="18" charset="0"/>
              </a:rPr>
              <a:t>of ciliary muscle.</a:t>
            </a:r>
          </a:p>
          <a:p>
            <a:pPr lvl="1">
              <a:lnSpc>
                <a:spcPct val="110000"/>
              </a:lnSpc>
              <a:spcBef>
                <a:spcPts val="600"/>
              </a:spcBef>
              <a:buClr>
                <a:srgbClr val="C00000"/>
              </a:buClr>
              <a:buSzPct val="70000"/>
              <a:buFont typeface="Courier New" pitchFamily="49" charset="0"/>
              <a:buChar char="o"/>
            </a:pPr>
            <a:r>
              <a:rPr lang="en-US" sz="3200" dirty="0" smtClean="0">
                <a:latin typeface="Times New Roman" pitchFamily="18" charset="0"/>
                <a:cs typeface="Times New Roman" pitchFamily="18" charset="0"/>
              </a:rPr>
              <a:t>Loss of light reflex.</a:t>
            </a:r>
          </a:p>
          <a:p>
            <a:pPr lvl="1">
              <a:lnSpc>
                <a:spcPct val="110000"/>
              </a:lnSpc>
              <a:spcBef>
                <a:spcPts val="600"/>
              </a:spcBef>
              <a:buClr>
                <a:srgbClr val="C00000"/>
              </a:buClr>
              <a:buSzPct val="70000"/>
              <a:buFont typeface="Courier New" pitchFamily="49" charset="0"/>
              <a:buChar char="o"/>
            </a:pPr>
            <a:r>
              <a:rPr lang="en-US" sz="3200" dirty="0" smtClean="0">
                <a:latin typeface="Times New Roman" pitchFamily="18" charset="0"/>
                <a:cs typeface="Times New Roman" pitchFamily="18" charset="0"/>
              </a:rPr>
              <a:t> Increase I.O.P # glaucoma.</a:t>
            </a:r>
          </a:p>
          <a:p>
            <a:pPr lvl="1">
              <a:lnSpc>
                <a:spcPct val="110000"/>
              </a:lnSpc>
              <a:spcBef>
                <a:spcPts val="600"/>
              </a:spcBef>
              <a:buClr>
                <a:srgbClr val="C00000"/>
              </a:buClr>
              <a:buSzPct val="70000"/>
              <a:buFont typeface="Courier New" pitchFamily="49" charset="0"/>
              <a:buChar char="o"/>
            </a:pPr>
            <a:r>
              <a:rPr lang="en-US" sz="3200" dirty="0" smtClean="0">
                <a:latin typeface="Times New Roman" pitchFamily="18" charset="0"/>
                <a:cs typeface="Times New Roman" pitchFamily="18" charset="0"/>
                <a:sym typeface="Symbol" pitchFamily="18" charset="2"/>
              </a:rPr>
              <a:t></a:t>
            </a:r>
            <a:r>
              <a:rPr lang="en-US" sz="3200" dirty="0" smtClean="0">
                <a:latin typeface="Times New Roman" pitchFamily="18" charset="0"/>
                <a:cs typeface="Times New Roman" pitchFamily="18" charset="0"/>
              </a:rPr>
              <a:t> Lacrimal secretion </a:t>
            </a:r>
            <a:r>
              <a:rPr lang="en-US" sz="3200" dirty="0" smtClean="0">
                <a:latin typeface="Times New Roman" pitchFamily="18" charset="0"/>
                <a:cs typeface="Times New Roman" pitchFamily="18" charset="0"/>
                <a:sym typeface="Symbol" pitchFamily="18" charset="2"/>
              </a:rPr>
              <a:t></a:t>
            </a:r>
            <a:r>
              <a:rPr lang="en-US" sz="3200" dirty="0" smtClean="0">
                <a:latin typeface="Times New Roman" pitchFamily="18" charset="0"/>
                <a:cs typeface="Times New Roman" pitchFamily="18" charset="0"/>
              </a:rPr>
              <a:t> sandy eye</a:t>
            </a:r>
          </a:p>
          <a:p>
            <a:pPr lvl="1">
              <a:lnSpc>
                <a:spcPct val="110000"/>
              </a:lnSpc>
              <a:buClr>
                <a:srgbClr val="C00000"/>
              </a:buClr>
              <a:buSzPct val="70000"/>
            </a:pPr>
            <a:endParaRPr lang="en-US" sz="3200" dirty="0" smtClean="0">
              <a:latin typeface="Times New Roman" pitchFamily="18" charset="0"/>
              <a:cs typeface="Times New Roman" pitchFamily="18" charset="0"/>
            </a:endParaRPr>
          </a:p>
          <a:p>
            <a:pPr>
              <a:spcBef>
                <a:spcPts val="1200"/>
              </a:spcBef>
              <a:buClr>
                <a:srgbClr val="C00000"/>
              </a:buClr>
              <a:buSzPct val="80000"/>
              <a:buFont typeface="Courier New" pitchFamily="49" charset="0"/>
              <a:buChar char="o"/>
            </a:pPr>
            <a:endParaRPr lang="en-US" sz="2800" dirty="0" smtClean="0"/>
          </a:p>
          <a:p>
            <a:endParaRPr lang="en-US" b="1" dirty="0">
              <a:solidFill>
                <a:schemeClr val="tx1">
                  <a:lumMod val="95000"/>
                  <a:lumOff val="5000"/>
                </a:schemeClr>
              </a:solidFill>
              <a:latin typeface="Arial Narrow"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1447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b="1" dirty="0" smtClean="0"/>
              <a:t>Eye:</a:t>
            </a:r>
            <a:endParaRPr lang="en-US" sz="2800" b="1" dirty="0">
              <a:latin typeface="Arial Narrow" pitchFamily="34" charset="0"/>
            </a:endParaRPr>
          </a:p>
        </p:txBody>
      </p:sp>
      <p:pic>
        <p:nvPicPr>
          <p:cNvPr id="9" name="Picture 2" descr="Accommodation (PSF).svg">
            <a:hlinkClick r:id="rId2"/>
          </p:cNvPr>
          <p:cNvPicPr>
            <a:picLocks noChangeAspect="1" noChangeArrowheads="1"/>
          </p:cNvPicPr>
          <p:nvPr/>
        </p:nvPicPr>
        <p:blipFill>
          <a:blip r:embed="rId3" cstate="print"/>
          <a:srcRect/>
          <a:stretch>
            <a:fillRect/>
          </a:stretch>
        </p:blipFill>
        <p:spPr bwMode="auto">
          <a:xfrm>
            <a:off x="1066800" y="1676400"/>
            <a:ext cx="3962400" cy="3657600"/>
          </a:xfrm>
          <a:prstGeom prst="rect">
            <a:avLst/>
          </a:prstGeom>
          <a:noFill/>
        </p:spPr>
      </p:pic>
      <p:pic>
        <p:nvPicPr>
          <p:cNvPr id="10" name="Picture 4"/>
          <p:cNvPicPr>
            <a:picLocks noChangeAspect="1" noChangeArrowheads="1"/>
          </p:cNvPicPr>
          <p:nvPr/>
        </p:nvPicPr>
        <p:blipFill>
          <a:blip r:embed="rId4" cstate="print"/>
          <a:srcRect/>
          <a:stretch>
            <a:fillRect/>
          </a:stretch>
        </p:blipFill>
        <p:spPr bwMode="auto">
          <a:xfrm>
            <a:off x="5529263" y="3429000"/>
            <a:ext cx="3614737" cy="34290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tretch>
            <a:fillRect/>
          </a:stretch>
        </p:blipFill>
        <p:spPr bwMode="auto">
          <a:xfrm>
            <a:off x="5486400" y="152400"/>
            <a:ext cx="3190875" cy="428625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4339"/>
                                        </p:tgtEl>
                                      </p:cBhvr>
                                    </p:animEffect>
                                    <p:set>
                                      <p:cBhvr>
                                        <p:cTn id="17" dur="1" fill="hold">
                                          <p:stCondLst>
                                            <p:cond delay="499"/>
                                          </p:stCondLst>
                                        </p:cTn>
                                        <p:tgtEl>
                                          <p:spTgt spid="143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4038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Respiratory system</a:t>
            </a:r>
            <a:endParaRPr lang="en-US" sz="3200" b="1" dirty="0">
              <a:latin typeface="Arial Narrow" pitchFamily="34" charset="0"/>
            </a:endParaRPr>
          </a:p>
        </p:txBody>
      </p:sp>
      <p:pic>
        <p:nvPicPr>
          <p:cNvPr id="17410" name="Picture 2" descr="Moving picture breathing lungs animated gif"/>
          <p:cNvPicPr>
            <a:picLocks noChangeAspect="1" noChangeArrowheads="1" noCrop="1"/>
          </p:cNvPicPr>
          <p:nvPr/>
        </p:nvPicPr>
        <p:blipFill>
          <a:blip r:embed="rId2" cstate="print"/>
          <a:srcRect/>
          <a:stretch>
            <a:fillRect/>
          </a:stretch>
        </p:blipFill>
        <p:spPr bwMode="auto">
          <a:xfrm>
            <a:off x="7239000" y="4953000"/>
            <a:ext cx="1676400" cy="1600200"/>
          </a:xfrm>
          <a:prstGeom prst="rect">
            <a:avLst/>
          </a:prstGeom>
          <a:noFill/>
        </p:spPr>
      </p:pic>
      <p:sp>
        <p:nvSpPr>
          <p:cNvPr id="7" name="Rectangle 6"/>
          <p:cNvSpPr/>
          <p:nvPr/>
        </p:nvSpPr>
        <p:spPr>
          <a:xfrm>
            <a:off x="0" y="2590800"/>
            <a:ext cx="9144000" cy="1231106"/>
          </a:xfrm>
          <a:prstGeom prst="rect">
            <a:avLst/>
          </a:prstGeom>
        </p:spPr>
        <p:txBody>
          <a:bodyPr wrap="square">
            <a:spAutoFit/>
          </a:bodyPr>
          <a:lstStyle/>
          <a:p>
            <a:pPr marL="609600" indent="-609600">
              <a:spcBef>
                <a:spcPts val="1200"/>
              </a:spcBef>
              <a:buClr>
                <a:srgbClr val="C00000"/>
              </a:buClr>
              <a:buSzPct val="80000"/>
            </a:pPr>
            <a:r>
              <a:rPr lang="en-US" sz="3200" dirty="0" smtClean="0"/>
              <a:t>Relaxation of bronchial muscles (bronchodilator)</a:t>
            </a:r>
          </a:p>
          <a:p>
            <a:pPr marL="609600" indent="-609600">
              <a:spcBef>
                <a:spcPts val="1200"/>
              </a:spcBef>
              <a:buClr>
                <a:srgbClr val="C00000"/>
              </a:buClr>
              <a:buSzPct val="80000"/>
            </a:pPr>
            <a:r>
              <a:rPr lang="en-US" sz="3200" dirty="0" smtClean="0">
                <a:sym typeface="Symbol" pitchFamily="18" charset="2"/>
              </a:rPr>
              <a:t></a:t>
            </a:r>
            <a:r>
              <a:rPr lang="en-US" sz="3200" dirty="0" smtClean="0"/>
              <a:t> Bronchial secretion </a:t>
            </a:r>
            <a:r>
              <a:rPr lang="en-US" sz="3200" dirty="0" smtClean="0">
                <a:sym typeface="Symbol" pitchFamily="18" charset="2"/>
              </a:rPr>
              <a:t></a:t>
            </a:r>
            <a:r>
              <a:rPr lang="en-US" sz="3200" dirty="0" smtClean="0"/>
              <a:t> </a:t>
            </a:r>
            <a:r>
              <a:rPr lang="en-US" sz="3200" dirty="0" smtClean="0">
                <a:sym typeface="Symbol" pitchFamily="18" charset="2"/>
              </a:rPr>
              <a:t></a:t>
            </a:r>
            <a:r>
              <a:rPr lang="en-US" sz="3200" dirty="0" smtClean="0"/>
              <a:t> viscosity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304800"/>
            <a:ext cx="1143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endParaRPr lang="en-US" sz="3200" b="1" dirty="0">
              <a:latin typeface="Arial Narrow" pitchFamily="34" charset="0"/>
            </a:endParaRPr>
          </a:p>
        </p:txBody>
      </p:sp>
      <p:pic>
        <p:nvPicPr>
          <p:cNvPr id="5" name="Picture 4"/>
          <p:cNvPicPr>
            <a:picLocks noChangeAspect="1" noChangeArrowheads="1"/>
          </p:cNvPicPr>
          <p:nvPr/>
        </p:nvPicPr>
        <p:blipFill>
          <a:blip r:embed="rId2" cstate="print">
            <a:lum bright="-19000" contrast="12000"/>
          </a:blip>
          <a:stretch>
            <a:fillRect/>
          </a:stretch>
        </p:blipFill>
        <p:spPr bwMode="auto">
          <a:xfrm>
            <a:off x="6705600" y="3657600"/>
            <a:ext cx="2286000" cy="3048000"/>
          </a:xfrm>
          <a:prstGeom prst="rect">
            <a:avLst/>
          </a:prstGeom>
          <a:noFill/>
          <a:ln>
            <a:noFill/>
          </a:ln>
        </p:spPr>
      </p:pic>
      <p:sp>
        <p:nvSpPr>
          <p:cNvPr id="8" name="Rectangle 7"/>
          <p:cNvSpPr/>
          <p:nvPr/>
        </p:nvSpPr>
        <p:spPr>
          <a:xfrm>
            <a:off x="537029" y="1143000"/>
            <a:ext cx="8610600" cy="3520964"/>
          </a:xfrm>
          <a:prstGeom prst="rect">
            <a:avLst/>
          </a:prstGeom>
        </p:spPr>
        <p:txBody>
          <a:bodyPr wrap="square">
            <a:spAutoFit/>
          </a:bodyPr>
          <a:lstStyle/>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Dryness of mouth</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 Gastric </a:t>
            </a:r>
            <a:r>
              <a:rPr lang="en-US" sz="3200" b="1" dirty="0" smtClean="0">
                <a:latin typeface="Times New Roman" pitchFamily="18" charset="0"/>
                <a:cs typeface="Times New Roman" pitchFamily="18" charset="0"/>
              </a:rPr>
              <a:t>acid production </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a:t>
            </a:r>
            <a:endParaRPr lang="en-US" sz="3200" b="1" dirty="0" smtClean="0">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GIT motility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Antispasmodic effect.</a:t>
            </a:r>
            <a:endParaRPr lang="en-US" sz="3200" b="1" dirty="0" smtClean="0">
              <a:solidFill>
                <a:srgbClr val="C00000"/>
              </a:solidFill>
              <a:latin typeface="Times New Roman" pitchFamily="18" charset="0"/>
              <a:cs typeface="Times New Roman" pitchFamily="18" charset="0"/>
              <a:sym typeface="Symbol" pitchFamily="18" charset="2"/>
            </a:endParaRP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Sphincter contractions</a:t>
            </a:r>
          </a:p>
          <a:p>
            <a:pPr marL="717550" lvl="1" indent="-457200">
              <a:lnSpc>
                <a:spcPct val="90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Constipation</a:t>
            </a:r>
            <a:endParaRPr lang="x-non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44958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Genitourinary tract</a:t>
            </a:r>
            <a:r>
              <a:rPr lang="en-US" sz="3200" dirty="0" smtClean="0"/>
              <a:t>:</a:t>
            </a:r>
            <a:endParaRPr lang="en-US" sz="3200" dirty="0"/>
          </a:p>
        </p:txBody>
      </p:sp>
      <p:sp>
        <p:nvSpPr>
          <p:cNvPr id="7" name="Rectangle 6"/>
          <p:cNvSpPr/>
          <p:nvPr/>
        </p:nvSpPr>
        <p:spPr>
          <a:xfrm>
            <a:off x="0" y="1371600"/>
            <a:ext cx="8991600" cy="4136517"/>
          </a:xfrm>
          <a:prstGeom prst="rect">
            <a:avLst/>
          </a:prstGeom>
        </p:spPr>
        <p:txBody>
          <a:bodyPr wrap="square">
            <a:spAutoFit/>
          </a:bodyPr>
          <a:lstStyle/>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Relaxation of smooth muscles of urinary bladder.</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Sphincter contraction. </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Urinary retention</a:t>
            </a:r>
            <a:r>
              <a:rPr lang="en-US" sz="3200" b="1" i="1" dirty="0" smtClean="0">
                <a:latin typeface="Times New Roman" pitchFamily="18" charset="0"/>
                <a:cs typeface="Times New Roman" pitchFamily="18" charset="0"/>
              </a:rPr>
              <a:t>.</a:t>
            </a:r>
          </a:p>
          <a:p>
            <a:pPr marL="717550" lvl="1" indent="-457200">
              <a:lnSpc>
                <a:spcPct val="95000"/>
              </a:lnSpc>
              <a:spcBef>
                <a:spcPts val="1200"/>
              </a:spcBef>
              <a:buClr>
                <a:srgbClr val="C00000"/>
              </a:buClr>
              <a:buSzPct val="80000"/>
              <a:buFont typeface="Courier New" pitchFamily="49" charset="0"/>
              <a:buChar char="o"/>
            </a:pPr>
            <a:r>
              <a:rPr lang="en-US" sz="3200" b="1" dirty="0" smtClean="0">
                <a:latin typeface="Times New Roman" pitchFamily="18" charset="0"/>
                <a:cs typeface="Times New Roman" pitchFamily="18" charset="0"/>
              </a:rPr>
              <a:t>Urinary retention can occur in old men with </a:t>
            </a:r>
          </a:p>
          <a:p>
            <a:pPr marL="717550" lvl="1" indent="-457200">
              <a:lnSpc>
                <a:spcPct val="95000"/>
              </a:lnSpc>
              <a:spcBef>
                <a:spcPts val="1200"/>
              </a:spcBef>
              <a:buClr>
                <a:srgbClr val="C00000"/>
              </a:buClr>
              <a:buSzPct val="80000"/>
            </a:pPr>
            <a:r>
              <a:rPr lang="en-US" sz="3200" b="1" dirty="0" smtClean="0">
                <a:latin typeface="Times New Roman" pitchFamily="18" charset="0"/>
                <a:cs typeface="Times New Roman" pitchFamily="18" charset="0"/>
              </a:rPr>
              <a:t>     prostatic hyperplasia</a:t>
            </a:r>
            <a:r>
              <a:rPr lang="en-US" sz="2800" dirty="0" smtClean="0">
                <a:latin typeface="Arial Narrow" pitchFamily="34" charset="0"/>
              </a:rPr>
              <a:t>.</a:t>
            </a:r>
          </a:p>
          <a:p>
            <a:pPr marL="717550" lvl="1" indent="-457200">
              <a:lnSpc>
                <a:spcPct val="95000"/>
              </a:lnSpc>
              <a:spcBef>
                <a:spcPts val="1200"/>
              </a:spcBef>
            </a:pPr>
            <a:endParaRPr lang="en-US" sz="3200" b="1" i="1" dirty="0" smtClean="0">
              <a:latin typeface="Times New Roman" pitchFamily="18" charset="0"/>
              <a:cs typeface="Times New Roman" pitchFamily="18" charset="0"/>
            </a:endParaRPr>
          </a:p>
        </p:txBody>
      </p:sp>
      <p:pic>
        <p:nvPicPr>
          <p:cNvPr id="8" name="Picture 2" descr="http://www.bladdercontrol.com.sg/images/prostate.jpg"/>
          <p:cNvPicPr>
            <a:picLocks noChangeAspect="1" noChangeArrowheads="1"/>
          </p:cNvPicPr>
          <p:nvPr/>
        </p:nvPicPr>
        <p:blipFill>
          <a:blip r:embed="rId2" cstate="print"/>
          <a:srcRect/>
          <a:stretch>
            <a:fillRect/>
          </a:stretch>
        </p:blipFill>
        <p:spPr bwMode="auto">
          <a:xfrm>
            <a:off x="5410200" y="4267200"/>
            <a:ext cx="3276600" cy="24003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52400" y="1371600"/>
            <a:ext cx="8839200" cy="3657600"/>
          </a:xfrm>
        </p:spPr>
        <p:txBody>
          <a:bodyPr>
            <a:noAutofit/>
          </a:bodyPr>
          <a:lstStyle/>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Salivary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(Dry mouth).</a:t>
            </a:r>
          </a:p>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Sweating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dry skin  </a:t>
            </a:r>
          </a:p>
          <a:p>
            <a:pPr>
              <a:spcBef>
                <a:spcPts val="1200"/>
              </a:spcBef>
              <a:buNone/>
            </a:pPr>
            <a:r>
              <a:rPr lang="en-US" sz="3200" b="1" dirty="0" smtClean="0">
                <a:latin typeface="Times New Roman" pitchFamily="18" charset="0"/>
                <a:cs typeface="Times New Roman" pitchFamily="18" charset="0"/>
                <a:sym typeface="Symbol" pitchFamily="18" charset="2"/>
              </a:rPr>
              <a:t>In children modest doses ”atropine fever”</a:t>
            </a:r>
            <a:endParaRPr lang="en-US" sz="3200" b="1" dirty="0" smtClean="0">
              <a:latin typeface="Times New Roman" pitchFamily="18" charset="0"/>
              <a:cs typeface="Times New Roman" pitchFamily="18" charset="0"/>
            </a:endParaRPr>
          </a:p>
          <a:p>
            <a:pPr>
              <a:spcBef>
                <a:spcPts val="1200"/>
              </a:spcBef>
              <a:buFont typeface="Symbol" pitchFamily="18" charset="2"/>
              <a:buNone/>
            </a:pP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Bronchial  secretion </a:t>
            </a: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 Viscosity</a:t>
            </a:r>
          </a:p>
          <a:p>
            <a:pPr>
              <a:spcBef>
                <a:spcPts val="1200"/>
              </a:spcBef>
              <a:buNone/>
            </a:pPr>
            <a:r>
              <a:rPr lang="en-US" sz="3200" b="1" dirty="0" smtClean="0">
                <a:latin typeface="Times New Roman" pitchFamily="18" charset="0"/>
                <a:cs typeface="Times New Roman" pitchFamily="18" charset="0"/>
                <a:sym typeface="Symbol" pitchFamily="18" charset="2"/>
              </a:rPr>
              <a:t> </a:t>
            </a:r>
            <a:r>
              <a:rPr lang="en-US" sz="3200" b="1" dirty="0" smtClean="0">
                <a:latin typeface="Times New Roman" pitchFamily="18" charset="0"/>
                <a:cs typeface="Times New Roman" pitchFamily="18" charset="0"/>
              </a:rPr>
              <a:t>Lacrimal secretion </a:t>
            </a:r>
            <a:r>
              <a:rPr lang="en-US" sz="3200" b="1" dirty="0" smtClean="0">
                <a:latin typeface="Times New Roman" pitchFamily="18" charset="0"/>
                <a:cs typeface="Times New Roman" pitchFamily="18" charset="0"/>
                <a:sym typeface="Symbol" pitchFamily="18" charset="2"/>
              </a:rPr>
              <a:t></a:t>
            </a:r>
            <a:r>
              <a:rPr lang="en-US" sz="3200" b="1" dirty="0" smtClean="0">
                <a:latin typeface="Times New Roman" pitchFamily="18" charset="0"/>
                <a:cs typeface="Times New Roman" pitchFamily="18" charset="0"/>
              </a:rPr>
              <a:t> Sandy eye</a:t>
            </a:r>
          </a:p>
          <a:p>
            <a:pPr>
              <a:spcBef>
                <a:spcPts val="1200"/>
              </a:spcBef>
              <a:buFont typeface="Symbol" pitchFamily="18" charset="2"/>
              <a:buChar char="¯"/>
            </a:pPr>
            <a:endParaRPr lang="en-US" sz="3200" b="1" dirty="0" smtClean="0">
              <a:latin typeface="Times New Roman" pitchFamily="18" charset="0"/>
              <a:cs typeface="Times New Roman" pitchFamily="18" charset="0"/>
            </a:endParaRPr>
          </a:p>
          <a:p>
            <a:pPr>
              <a:lnSpc>
                <a:spcPct val="80000"/>
              </a:lnSpc>
              <a:buFont typeface="Symbol" pitchFamily="18" charset="2"/>
              <a:buNone/>
            </a:pPr>
            <a:endParaRPr lang="en-US" sz="3200" b="1" dirty="0" smtClean="0">
              <a:solidFill>
                <a:srgbClr val="C00000"/>
              </a:solidFill>
              <a:latin typeface="Times New Roman" pitchFamily="18" charset="0"/>
              <a:cs typeface="Times New Roman" pitchFamily="18" charset="0"/>
            </a:endParaRPr>
          </a:p>
        </p:txBody>
      </p:sp>
      <p:sp>
        <p:nvSpPr>
          <p:cNvPr id="3" name="TextBox 2"/>
          <p:cNvSpPr txBox="1"/>
          <p:nvPr/>
        </p:nvSpPr>
        <p:spPr>
          <a:xfrm>
            <a:off x="381000" y="533400"/>
            <a:ext cx="25146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Secretions</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10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1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10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10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3"/>
          <p:cNvSpPr txBox="1">
            <a:spLocks noChangeArrowheads="1"/>
          </p:cNvSpPr>
          <p:nvPr/>
        </p:nvSpPr>
        <p:spPr bwMode="auto">
          <a:xfrm>
            <a:off x="179388" y="931863"/>
            <a:ext cx="8785225" cy="5262979"/>
          </a:xfrm>
          <a:prstGeom prst="rect">
            <a:avLst/>
          </a:prstGeom>
          <a:noFill/>
          <a:ln w="9525">
            <a:solidFill>
              <a:schemeClr val="tx1"/>
            </a:solidFill>
            <a:miter lim="800000"/>
            <a:headEnd/>
            <a:tailEnd/>
          </a:ln>
          <a:effectLst/>
        </p:spPr>
        <p:txBody>
          <a:bodyPr>
            <a:spAutoFit/>
          </a:bodyPr>
          <a:lstStyle/>
          <a:p>
            <a:pPr eaLnBrk="1" hangingPunct="1">
              <a:defRPr/>
            </a:pPr>
            <a:r>
              <a:rPr lang="en-US" sz="3200" b="1" dirty="0">
                <a:solidFill>
                  <a:srgbClr val="008000"/>
                </a:solidFill>
                <a:effectLst>
                  <a:outerShdw blurRad="38100" dist="38100" dir="2700000" algn="tl">
                    <a:srgbClr val="000000"/>
                  </a:outerShdw>
                </a:effectLst>
                <a:latin typeface="Times New Roman" pitchFamily="18" charset="0"/>
                <a:cs typeface="Times New Roman" pitchFamily="18" charset="0"/>
              </a:rPr>
              <a:t>What students should know:</a:t>
            </a:r>
          </a:p>
          <a:p>
            <a:pPr eaLnBrk="1" hangingPunct="1">
              <a:defRPr/>
            </a:pPr>
            <a:r>
              <a:rPr lang="en-US" sz="2000" b="1" dirty="0">
                <a:effectLst>
                  <a:outerShdw blurRad="38100" dist="38100" dir="2700000" algn="tl">
                    <a:srgbClr val="FFFFFF"/>
                  </a:outerShdw>
                </a:effectLst>
                <a:latin typeface="Times New Roman" pitchFamily="18" charset="0"/>
                <a:cs typeface="Times New Roman" pitchFamily="18" charset="0"/>
              </a:rPr>
              <a:t>Student should be able to : </a:t>
            </a:r>
          </a:p>
          <a:p>
            <a:pPr eaLnBrk="1" hangingPunct="1">
              <a:defRPr/>
            </a:pPr>
            <a:endParaRPr lang="en-US" sz="2000" b="1" dirty="0">
              <a:effectLst>
                <a:outerShdw blurRad="38100" dist="38100" dir="2700000" algn="tl">
                  <a:srgbClr val="FFFFFF"/>
                </a:outerShdw>
              </a:effectLst>
              <a:latin typeface="Times New Roman" pitchFamily="18" charset="0"/>
              <a:cs typeface="Times New Roman" pitchFamily="18" charset="0"/>
            </a:endParaRPr>
          </a:p>
          <a:p>
            <a:pPr eaLnBrk="1" hangingPunct="1">
              <a:buFontTx/>
              <a:buChar char="•"/>
              <a:defRPr/>
            </a:pPr>
            <a:r>
              <a:rPr lang="en-US" sz="2000" b="1" dirty="0">
                <a:effectLst>
                  <a:outerShdw blurRad="38100" dist="38100" dir="2700000" algn="tl">
                    <a:srgbClr val="FFFFFF"/>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Identify the classification of anticholinergic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Describe pharmacokinetics  and dynamics of muscarinic antagonists </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the effects of atropine on the major organ systems.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list the clinical uses of muscarinic antagonists</a:t>
            </a:r>
            <a:r>
              <a:rPr lang="en-US" sz="2400" dirty="0">
                <a:latin typeface="Times New Roman" pitchFamily="18" charset="0"/>
                <a:cs typeface="Times New Roman" pitchFamily="18" charset="0"/>
              </a:rPr>
              <a:t>.</a:t>
            </a:r>
          </a:p>
          <a:p>
            <a:pPr eaLnBrk="1" hangingPunct="1">
              <a:buFontTx/>
              <a:buChar char="•"/>
              <a:defRPr/>
            </a:pPr>
            <a:r>
              <a:rPr lang="en-US" sz="2400" dirty="0">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know adverse effects</a:t>
            </a:r>
            <a:r>
              <a:rPr lang="en-US" sz="2400" dirty="0">
                <a:effectLst>
                  <a:outerShdw blurRad="38100" dist="38100" dir="2700000" algn="tl">
                    <a:srgbClr val="000000"/>
                  </a:outerShdw>
                </a:effectLst>
                <a:latin typeface="Times New Roman" pitchFamily="18" charset="0"/>
                <a:cs typeface="Times New Roman" pitchFamily="18" charset="0"/>
              </a:rPr>
              <a:t> </a:t>
            </a:r>
            <a:r>
              <a:rPr lang="en-US" sz="2400" dirty="0">
                <a:effectLst>
                  <a:outerShdw blurRad="38100" dist="38100" dir="2700000" algn="tl">
                    <a:srgbClr val="FFFFFF"/>
                  </a:outerShdw>
                </a:effectLst>
                <a:latin typeface="Times New Roman" pitchFamily="18" charset="0"/>
                <a:cs typeface="Times New Roman" pitchFamily="18" charset="0"/>
              </a:rPr>
              <a:t>&amp; contraindications of anticholinergic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drugs.</a:t>
            </a:r>
          </a:p>
          <a:p>
            <a:pPr eaLnBrk="1" hangingPunct="1">
              <a:buFontTx/>
              <a:buChar char="•"/>
              <a:defRPr/>
            </a:pPr>
            <a:r>
              <a:rPr lang="en-US" sz="2400" dirty="0">
                <a:effectLst>
                  <a:outerShdw blurRad="38100" dist="38100" dir="2700000" algn="tl">
                    <a:srgbClr val="FFFFFF"/>
                  </a:outerShdw>
                </a:effectLst>
                <a:latin typeface="Times New Roman" pitchFamily="18" charset="0"/>
                <a:cs typeface="Times New Roman" pitchFamily="18" charset="0"/>
              </a:rPr>
              <a:t> Identify at least one antimuscarinic agent for each of the</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following special uses: mydriasis, cyclopedia, peptic ulcer &amp; </a:t>
            </a:r>
          </a:p>
          <a:p>
            <a:pPr eaLnBrk="1" hangingPunct="1">
              <a:defRPr/>
            </a:pPr>
            <a:r>
              <a:rPr lang="en-US" sz="2400" dirty="0">
                <a:effectLst>
                  <a:outerShdw blurRad="38100" dist="38100" dir="2700000" algn="tl">
                    <a:srgbClr val="FFFFFF"/>
                  </a:outerShdw>
                </a:effectLst>
                <a:latin typeface="Times New Roman" pitchFamily="18" charset="0"/>
                <a:cs typeface="Times New Roman" pitchFamily="18" charset="0"/>
              </a:rPr>
              <a:t>   parkinsonism.</a:t>
            </a:r>
          </a:p>
          <a:p>
            <a:pPr eaLnBrk="1" hangingPunct="1">
              <a:buFontTx/>
              <a:buChar char="•"/>
              <a:defRPr/>
            </a:pPr>
            <a:endParaRPr lang="en-US" sz="2400" b="1" i="1" dirty="0">
              <a:effectLst>
                <a:outerShdw blurRad="38100" dist="38100" dir="2700000" algn="tl">
                  <a:srgbClr val="FFFFFF"/>
                </a:outerShdw>
              </a:effectLst>
              <a:latin typeface="Times New Roman" pitchFamily="18" charset="0"/>
              <a:cs typeface="Times New Roman" pitchFamily="18" charset="0"/>
            </a:endParaRPr>
          </a:p>
          <a:p>
            <a:pPr eaLnBrk="1" hangingPunct="1">
              <a:defRPr/>
            </a:pPr>
            <a:endParaRPr lang="en-US" sz="2400" b="1" i="1" dirty="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228600" y="1143000"/>
            <a:ext cx="8458200" cy="5029200"/>
          </a:xfrm>
        </p:spPr>
        <p:txBody>
          <a:bodyPr>
            <a:no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Vomiting (Motion sickness)</a:t>
            </a:r>
          </a:p>
          <a:p>
            <a:pPr marL="990600" lvl="1" indent="-533400">
              <a:lnSpc>
                <a:spcPct val="125000"/>
              </a:lnSpc>
            </a:pPr>
            <a:r>
              <a:rPr lang="en-US" sz="3200" b="1" dirty="0" smtClean="0">
                <a:latin typeface="Times New Roman" pitchFamily="18" charset="0"/>
                <a:cs typeface="Times New Roman" pitchFamily="18" charset="0"/>
              </a:rPr>
              <a:t>Pre-anesthetic medication</a:t>
            </a:r>
          </a:p>
          <a:p>
            <a:pPr marL="990600" lvl="1" indent="-533400">
              <a:lnSpc>
                <a:spcPct val="125000"/>
              </a:lnSpc>
            </a:pPr>
            <a:r>
              <a:rPr lang="en-US" sz="3200" b="1" dirty="0" smtClean="0">
                <a:latin typeface="Times New Roman" pitchFamily="18" charset="0"/>
                <a:cs typeface="Times New Roman" pitchFamily="18" charset="0"/>
              </a:rPr>
              <a:t>Asthma &amp; COPD</a:t>
            </a:r>
          </a:p>
          <a:p>
            <a:pPr marL="990600" lvl="1" indent="-533400">
              <a:lnSpc>
                <a:spcPct val="125000"/>
              </a:lnSpc>
            </a:pPr>
            <a:r>
              <a:rPr lang="en-US" sz="3200" b="1" dirty="0" smtClean="0">
                <a:latin typeface="Times New Roman" pitchFamily="18" charset="0"/>
                <a:cs typeface="Times New Roman" pitchFamily="18" charset="0"/>
              </a:rPr>
              <a:t>Peptic ulcer</a:t>
            </a:r>
          </a:p>
          <a:p>
            <a:pPr marL="990600" lvl="1" indent="-533400">
              <a:lnSpc>
                <a:spcPct val="125000"/>
              </a:lnSpc>
            </a:pPr>
            <a:r>
              <a:rPr lang="en-US" sz="3200" b="1" dirty="0" smtClean="0">
                <a:latin typeface="Times New Roman" pitchFamily="18" charset="0"/>
                <a:cs typeface="Times New Roman" pitchFamily="18" charset="0"/>
              </a:rPr>
              <a:t>Intestinal spasm as antispasmodics</a:t>
            </a:r>
          </a:p>
          <a:p>
            <a:pPr marL="990600" lvl="1" indent="-533400">
              <a:lnSpc>
                <a:spcPct val="125000"/>
              </a:lnSpc>
            </a:pPr>
            <a:r>
              <a:rPr lang="en-US" sz="3200" b="1" dirty="0" smtClean="0">
                <a:latin typeface="Times New Roman" pitchFamily="18" charset="0"/>
                <a:cs typeface="Times New Roman" pitchFamily="18" charset="0"/>
              </a:rPr>
              <a:t>Urinary urgency, urinary incontinence</a:t>
            </a:r>
          </a:p>
        </p:txBody>
      </p:sp>
      <p:sp>
        <p:nvSpPr>
          <p:cNvPr id="5" name="TextBox 4"/>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6" name="Picture 4" descr="img43"/>
          <p:cNvPicPr>
            <a:picLocks noChangeAspect="1" noChangeArrowheads="1"/>
          </p:cNvPicPr>
          <p:nvPr/>
        </p:nvPicPr>
        <p:blipFill>
          <a:blip r:embed="rId2" cstate="print"/>
          <a:srcRect/>
          <a:stretch>
            <a:fillRect/>
          </a:stretch>
        </p:blipFill>
        <p:spPr bwMode="auto">
          <a:xfrm>
            <a:off x="4572000" y="1066800"/>
            <a:ext cx="4267200" cy="5486400"/>
          </a:xfrm>
          <a:prstGeom prst="rect">
            <a:avLst/>
          </a:prstGeom>
          <a:noFill/>
        </p:spPr>
      </p:pic>
      <p:sp>
        <p:nvSpPr>
          <p:cNvPr id="8" name="Rectangle 7"/>
          <p:cNvSpPr/>
          <p:nvPr/>
        </p:nvSpPr>
        <p:spPr>
          <a:xfrm>
            <a:off x="381000" y="2209800"/>
            <a:ext cx="4114800" cy="1938992"/>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Parkinsonism</a:t>
            </a:r>
          </a:p>
          <a:p>
            <a:pPr marL="990600" lvl="1" indent="-533400">
              <a:lnSpc>
                <a:spcPct val="125000"/>
              </a:lnSpc>
            </a:pPr>
            <a:r>
              <a:rPr lang="en-US" sz="3200" b="1" dirty="0" smtClean="0">
                <a:latin typeface="Times New Roman" pitchFamily="18" charset="0"/>
                <a:cs typeface="Times New Roman" pitchFamily="18" charset="0"/>
              </a:rPr>
              <a:t>e.g. Benztropine</a:t>
            </a:r>
          </a:p>
          <a:p>
            <a:pPr marL="990600" lvl="1" indent="-533400">
              <a:lnSpc>
                <a:spcPct val="125000"/>
              </a:lnSpc>
            </a:pPr>
            <a:endParaRPr lang="en-US" sz="3200" b="1" dirty="0" smtClean="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Clinical Uses</a:t>
            </a:r>
            <a:endParaRPr lang="en-US" sz="3600" b="1" dirty="0">
              <a:solidFill>
                <a:schemeClr val="tx1">
                  <a:lumMod val="95000"/>
                  <a:lumOff val="5000"/>
                </a:schemeClr>
              </a:solidFill>
              <a:latin typeface="Algerian" pitchFamily="82" charset="0"/>
            </a:endParaRPr>
          </a:p>
        </p:txBody>
      </p:sp>
      <p:sp>
        <p:nvSpPr>
          <p:cNvPr id="3" name="TextBox 2"/>
          <p:cNvSpPr txBox="1"/>
          <p:nvPr/>
        </p:nvSpPr>
        <p:spPr>
          <a:xfrm>
            <a:off x="304800" y="1219200"/>
            <a:ext cx="16002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CNS</a:t>
            </a:r>
            <a:r>
              <a:rPr lang="en-US" sz="3200" dirty="0" smtClean="0"/>
              <a:t>:</a:t>
            </a:r>
            <a:endParaRPr lang="en-US" sz="3200" dirty="0"/>
          </a:p>
        </p:txBody>
      </p:sp>
      <p:pic>
        <p:nvPicPr>
          <p:cNvPr id="9" name="Picture 8" descr="sea_sick_railing_cartoon"/>
          <p:cNvPicPr>
            <a:picLocks noChangeAspect="1" noChangeArrowheads="1"/>
          </p:cNvPicPr>
          <p:nvPr/>
        </p:nvPicPr>
        <p:blipFill>
          <a:blip r:embed="rId2" cstate="print"/>
          <a:srcRect/>
          <a:stretch>
            <a:fillRect/>
          </a:stretch>
        </p:blipFill>
        <p:spPr bwMode="auto">
          <a:xfrm>
            <a:off x="5181600" y="2971800"/>
            <a:ext cx="3733800" cy="3657601"/>
          </a:xfrm>
          <a:prstGeom prst="rect">
            <a:avLst/>
          </a:prstGeom>
          <a:noFill/>
        </p:spPr>
      </p:pic>
      <p:sp>
        <p:nvSpPr>
          <p:cNvPr id="12" name="Rectangle 11"/>
          <p:cNvSpPr/>
          <p:nvPr/>
        </p:nvSpPr>
        <p:spPr>
          <a:xfrm>
            <a:off x="304800" y="2057400"/>
            <a:ext cx="6781800" cy="650178"/>
          </a:xfrm>
          <a:prstGeom prst="rect">
            <a:avLst/>
          </a:prstGeom>
        </p:spPr>
        <p:txBody>
          <a:bodyPr wrap="square">
            <a:spAutoFit/>
          </a:bodyPr>
          <a:lstStyle/>
          <a:p>
            <a:pPr marL="990600" lvl="1" indent="-533400">
              <a:lnSpc>
                <a:spcPct val="125000"/>
              </a:lnSpc>
            </a:pPr>
            <a:r>
              <a:rPr lang="en-US" sz="3200" b="1" dirty="0" smtClean="0">
                <a:latin typeface="Times New Roman" pitchFamily="18" charset="0"/>
                <a:cs typeface="Times New Roman" pitchFamily="18" charset="0"/>
              </a:rPr>
              <a:t>Motion sickness e.g. Hyoscine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45720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Ophthalmic disorders</a:t>
            </a:r>
            <a:r>
              <a:rPr lang="en-US" sz="3200" dirty="0" smtClean="0"/>
              <a:t>:</a:t>
            </a:r>
            <a:endParaRPr lang="en-US" sz="3200" dirty="0"/>
          </a:p>
        </p:txBody>
      </p:sp>
      <p:pic>
        <p:nvPicPr>
          <p:cNvPr id="6" name="Picture 5" descr="Binocular indirect ophthalmoscopy">
            <a:hlinkClick r:id="rId2" tooltip="Click for larger image"/>
          </p:cNvPr>
          <p:cNvPicPr>
            <a:picLocks noChangeAspect="1" noChangeArrowheads="1"/>
          </p:cNvPicPr>
          <p:nvPr/>
        </p:nvPicPr>
        <p:blipFill>
          <a:blip r:embed="rId3" cstate="print"/>
          <a:srcRect/>
          <a:stretch>
            <a:fillRect/>
          </a:stretch>
        </p:blipFill>
        <p:spPr bwMode="auto">
          <a:xfrm>
            <a:off x="5105400" y="3276600"/>
            <a:ext cx="3844925" cy="3429000"/>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381000" y="3505200"/>
            <a:ext cx="4191000" cy="3048000"/>
          </a:xfrm>
          <a:prstGeom prst="rect">
            <a:avLst/>
          </a:prstGeom>
          <a:noFill/>
          <a:ln w="9525">
            <a:noFill/>
            <a:miter lim="800000"/>
            <a:headEnd/>
            <a:tailEnd/>
          </a:ln>
          <a:effectLst/>
        </p:spPr>
      </p:pic>
      <p:sp>
        <p:nvSpPr>
          <p:cNvPr id="8" name="Rectangle 7"/>
          <p:cNvSpPr/>
          <p:nvPr/>
        </p:nvSpPr>
        <p:spPr>
          <a:xfrm>
            <a:off x="723900" y="1395680"/>
            <a:ext cx="7696200" cy="1384995"/>
          </a:xfrm>
          <a:prstGeom prst="rect">
            <a:avLst/>
          </a:prstGeom>
        </p:spPr>
        <p:txBody>
          <a:bodyPr wrap="square">
            <a:spAutoFit/>
          </a:bodyPr>
          <a:lstStyle/>
          <a:p>
            <a:r>
              <a:rPr lang="en-US" sz="2800" dirty="0" smtClean="0"/>
              <a:t>Ophthalmoscopic examination of retina</a:t>
            </a:r>
          </a:p>
          <a:p>
            <a:endParaRPr lang="en-US" sz="2800" dirty="0" smtClean="0"/>
          </a:p>
          <a:p>
            <a:r>
              <a:rPr lang="en-US" sz="2800" b="1" dirty="0" smtClean="0"/>
              <a:t>e.g. Tropicamide, homatropine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GIT</a:t>
            </a:r>
            <a:r>
              <a:rPr lang="en-US" sz="3200" dirty="0" smtClean="0"/>
              <a:t>:</a:t>
            </a:r>
            <a:endParaRPr lang="en-US" sz="3200" dirty="0"/>
          </a:p>
        </p:txBody>
      </p:sp>
      <p:sp>
        <p:nvSpPr>
          <p:cNvPr id="12" name="Rectangle 11"/>
          <p:cNvSpPr/>
          <p:nvPr/>
        </p:nvSpPr>
        <p:spPr>
          <a:xfrm>
            <a:off x="0" y="1524000"/>
            <a:ext cx="8915400" cy="4031873"/>
          </a:xfrm>
          <a:prstGeom prst="rect">
            <a:avLst/>
          </a:prstGeom>
        </p:spPr>
        <p:txBody>
          <a:bodyPr wrap="square">
            <a:spAutoFit/>
          </a:bodyPr>
          <a:lstStyle/>
          <a:p>
            <a:pPr>
              <a:spcBef>
                <a:spcPts val="1200"/>
              </a:spcBef>
              <a:buClr>
                <a:srgbClr val="C00000"/>
              </a:buClr>
              <a:buSzPct val="79000"/>
            </a:pPr>
            <a:r>
              <a:rPr lang="en-US" sz="2800" dirty="0"/>
              <a:t>e.g</a:t>
            </a:r>
            <a:r>
              <a:rPr lang="en-US" sz="2800" dirty="0" smtClean="0"/>
              <a:t>.</a:t>
            </a:r>
            <a:r>
              <a:rPr lang="en-US" sz="2800" b="1" dirty="0" smtClean="0"/>
              <a:t> Glycopyrrolate, Hyocine butyl bromide</a:t>
            </a:r>
            <a:r>
              <a:rPr lang="en-US" sz="2800" dirty="0" smtClean="0"/>
              <a:t>. </a:t>
            </a:r>
          </a:p>
          <a:p>
            <a:pPr>
              <a:spcBef>
                <a:spcPts val="1200"/>
              </a:spcBef>
              <a:buClr>
                <a:srgbClr val="C00000"/>
              </a:buClr>
              <a:buSzPct val="79000"/>
              <a:buFont typeface="Courier New" pitchFamily="49" charset="0"/>
              <a:buChar char="o"/>
            </a:pPr>
            <a:r>
              <a:rPr lang="en-US" sz="2800" dirty="0"/>
              <a:t> </a:t>
            </a:r>
            <a:r>
              <a:rPr lang="en-US" sz="2800" dirty="0" smtClean="0"/>
              <a:t>Intestinal spasm</a:t>
            </a:r>
          </a:p>
          <a:p>
            <a:pPr>
              <a:spcBef>
                <a:spcPts val="1200"/>
              </a:spcBef>
              <a:buClr>
                <a:srgbClr val="C00000"/>
              </a:buClr>
              <a:buSzPct val="79000"/>
              <a:buFont typeface="Courier New" pitchFamily="49" charset="0"/>
              <a:buChar char="o"/>
            </a:pPr>
            <a:r>
              <a:rPr lang="en-US" sz="2800" dirty="0"/>
              <a:t> </a:t>
            </a:r>
            <a:r>
              <a:rPr lang="en-US" sz="2800" dirty="0" smtClean="0"/>
              <a:t>Biliary and renal colics.</a:t>
            </a:r>
          </a:p>
          <a:p>
            <a:pPr>
              <a:spcBef>
                <a:spcPts val="1200"/>
              </a:spcBef>
              <a:buClr>
                <a:srgbClr val="C00000"/>
              </a:buClr>
              <a:buSzPct val="79000"/>
              <a:buFont typeface="Courier New" pitchFamily="49" charset="0"/>
              <a:buChar char="o"/>
            </a:pPr>
            <a:r>
              <a:rPr lang="en-US" sz="2800" dirty="0" smtClean="0"/>
              <a:t>Irritable bowel syndrome </a:t>
            </a:r>
          </a:p>
          <a:p>
            <a:pPr>
              <a:spcBef>
                <a:spcPts val="1200"/>
              </a:spcBef>
              <a:buClr>
                <a:srgbClr val="C00000"/>
              </a:buClr>
              <a:buSzPct val="79000"/>
            </a:pPr>
            <a:r>
              <a:rPr lang="en-US" sz="2800" dirty="0"/>
              <a:t> </a:t>
            </a:r>
            <a:r>
              <a:rPr lang="en-US" sz="2800" dirty="0" smtClean="0"/>
              <a:t>    </a:t>
            </a:r>
          </a:p>
          <a:p>
            <a:pPr>
              <a:spcBef>
                <a:spcPts val="1200"/>
              </a:spcBef>
              <a:buClr>
                <a:srgbClr val="C00000"/>
              </a:buClr>
              <a:buSzPct val="79000"/>
              <a:buFont typeface="Courier New" pitchFamily="49" charset="0"/>
              <a:buChar char="o"/>
            </a:pPr>
            <a:r>
              <a:rPr lang="en-US" sz="2800" dirty="0" smtClean="0"/>
              <a:t> </a:t>
            </a:r>
            <a:r>
              <a:rPr lang="en-US" sz="2800" b="1" dirty="0"/>
              <a:t>Atropine + </a:t>
            </a:r>
            <a:r>
              <a:rPr lang="en-US" sz="2800" b="1" dirty="0" smtClean="0"/>
              <a:t>diphenoxylate</a:t>
            </a:r>
            <a:endParaRPr lang="en-US" sz="2800" dirty="0"/>
          </a:p>
          <a:p>
            <a:pPr>
              <a:spcBef>
                <a:spcPts val="1200"/>
              </a:spcBef>
              <a:buClr>
                <a:srgbClr val="C00000"/>
              </a:buClr>
              <a:buSzPct val="79000"/>
            </a:pPr>
            <a:r>
              <a:rPr lang="en-US" sz="2800" dirty="0"/>
              <a:t> </a:t>
            </a:r>
            <a:r>
              <a:rPr lang="en-US" sz="2800" dirty="0" smtClean="0"/>
              <a:t> used for treatment of Traveler's diarrhea with opioid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 y="2209800"/>
            <a:ext cx="8610600" cy="2123658"/>
          </a:xfrm>
          <a:prstGeom prst="rect">
            <a:avLst/>
          </a:prstGeom>
        </p:spPr>
        <p:txBody>
          <a:bodyPr wrap="square">
            <a:spAutoFit/>
          </a:bodyPr>
          <a:lstStyle/>
          <a:p>
            <a:pPr>
              <a:spcBef>
                <a:spcPts val="1200"/>
              </a:spcBef>
            </a:pPr>
            <a:r>
              <a:rPr lang="en-US" sz="2800" dirty="0" smtClean="0"/>
              <a:t>Urinary incontinence &amp; Urinary urgency caused by minor inflammatory bladder disorders</a:t>
            </a:r>
          </a:p>
          <a:p>
            <a:pPr>
              <a:spcBef>
                <a:spcPts val="1200"/>
              </a:spcBef>
            </a:pPr>
            <a:r>
              <a:rPr lang="en-US" sz="2800" b="1" dirty="0" smtClean="0"/>
              <a:t>e.g. Oxybutynin</a:t>
            </a:r>
          </a:p>
          <a:p>
            <a:pPr>
              <a:spcBef>
                <a:spcPts val="1200"/>
              </a:spcBef>
            </a:pPr>
            <a:r>
              <a:rPr lang="en-US" sz="2800" b="1" dirty="0" smtClean="0">
                <a:sym typeface="Symbol" pitchFamily="18" charset="2"/>
              </a:rPr>
              <a:t>e.g. Darifenacin  </a:t>
            </a:r>
          </a:p>
        </p:txBody>
      </p:sp>
      <p:sp>
        <p:nvSpPr>
          <p:cNvPr id="15" name="TextBox 14"/>
          <p:cNvSpPr txBox="1"/>
          <p:nvPr/>
        </p:nvSpPr>
        <p:spPr>
          <a:xfrm>
            <a:off x="304800" y="914400"/>
            <a:ext cx="2057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GUT</a:t>
            </a:r>
            <a:r>
              <a:rPr lang="en-US" sz="3200" dirty="0" smtClean="0"/>
              <a:t>:</a:t>
            </a:r>
            <a:endParaRPr lang="en-US" sz="3200" dirty="0"/>
          </a:p>
        </p:txBody>
      </p:sp>
    </p:spTree>
    <p:extLst>
      <p:ext uri="{BB962C8B-B14F-4D97-AF65-F5344CB8AC3E}">
        <p14:creationId xmlns:p14="http://schemas.microsoft.com/office/powerpoint/2010/main" val="330931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solidFill>
                  <a:srgbClr val="FF0066"/>
                </a:solidFill>
                <a:sym typeface="Symbol" pitchFamily="18" charset="2"/>
              </a:rPr>
              <a:t>Respiratory disorders</a:t>
            </a:r>
            <a:r>
              <a:rPr lang="en-US" sz="3200" dirty="0" smtClean="0">
                <a:sym typeface="Symbol" pitchFamily="18" charset="2"/>
              </a:rPr>
              <a:t>: </a:t>
            </a:r>
            <a:endParaRPr lang="en-US" sz="3200" dirty="0">
              <a:sym typeface="Symbol" pitchFamily="18" charset="2"/>
            </a:endParaRPr>
          </a:p>
        </p:txBody>
      </p:sp>
      <p:pic>
        <p:nvPicPr>
          <p:cNvPr id="9" name="Picture 7" descr="Ipratropium Bromide Aerosols">
            <a:hlinkClick r:id="rId2"/>
          </p:cNvPr>
          <p:cNvPicPr>
            <a:picLocks noChangeAspect="1" noChangeArrowheads="1"/>
          </p:cNvPicPr>
          <p:nvPr/>
        </p:nvPicPr>
        <p:blipFill>
          <a:blip r:embed="rId3" cstate="print"/>
          <a:srcRect/>
          <a:stretch>
            <a:fillRect/>
          </a:stretch>
        </p:blipFill>
        <p:spPr bwMode="auto">
          <a:xfrm>
            <a:off x="3886200" y="3810000"/>
            <a:ext cx="2611437" cy="28543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753225" y="2514600"/>
            <a:ext cx="2390775" cy="4124325"/>
          </a:xfrm>
          <a:prstGeom prst="rect">
            <a:avLst/>
          </a:prstGeom>
          <a:noFill/>
          <a:ln w="9525">
            <a:noFill/>
            <a:miter lim="800000"/>
            <a:headEnd/>
            <a:tailEnd/>
          </a:ln>
        </p:spPr>
      </p:pic>
      <p:sp>
        <p:nvSpPr>
          <p:cNvPr id="11" name="Rectangle 10"/>
          <p:cNvSpPr/>
          <p:nvPr/>
        </p:nvSpPr>
        <p:spPr>
          <a:xfrm>
            <a:off x="228600" y="1828800"/>
            <a:ext cx="6400800" cy="1815882"/>
          </a:xfrm>
          <a:prstGeom prst="rect">
            <a:avLst/>
          </a:prstGeom>
        </p:spPr>
        <p:txBody>
          <a:bodyPr wrap="square">
            <a:spAutoFit/>
          </a:bodyPr>
          <a:lstStyle/>
          <a:p>
            <a:pPr>
              <a:spcBef>
                <a:spcPts val="1200"/>
              </a:spcBef>
            </a:pPr>
            <a:r>
              <a:rPr lang="en-US" sz="2800" dirty="0" smtClean="0">
                <a:sym typeface="Symbol" pitchFamily="18" charset="2"/>
              </a:rPr>
              <a:t>Bronchial asthma &amp; chronic obstructive pulmonary disease (COPD)</a:t>
            </a:r>
          </a:p>
          <a:p>
            <a:pPr>
              <a:spcBef>
                <a:spcPts val="1200"/>
              </a:spcBef>
            </a:pPr>
            <a:r>
              <a:rPr lang="en-US" sz="2800" b="1" dirty="0" smtClean="0">
                <a:sym typeface="Symbol" pitchFamily="18" charset="2"/>
              </a:rPr>
              <a:t>e.g. Ipratropium </a:t>
            </a:r>
            <a:r>
              <a:rPr lang="en-US" sz="2800" dirty="0" smtClean="0">
                <a:sym typeface="Symbol" pitchFamily="18" charset="2"/>
              </a:rPr>
              <a:t>(inhalation)</a:t>
            </a:r>
          </a:p>
          <a:p>
            <a:endParaRPr lang="en-US" dirty="0">
              <a:sym typeface="Symbol" pitchFamily="18" charset="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5"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7391400" cy="584775"/>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200" b="1" dirty="0" smtClean="0"/>
              <a:t>Cardiovascular effects:</a:t>
            </a:r>
            <a:endParaRPr lang="en-US" sz="3200" b="1" dirty="0">
              <a:latin typeface="Arial Narrow" pitchFamily="34" charset="0"/>
            </a:endParaRPr>
          </a:p>
        </p:txBody>
      </p:sp>
      <p:sp>
        <p:nvSpPr>
          <p:cNvPr id="6" name="TextBox 5"/>
          <p:cNvSpPr txBox="1"/>
          <p:nvPr/>
        </p:nvSpPr>
        <p:spPr>
          <a:xfrm>
            <a:off x="228600" y="2133600"/>
            <a:ext cx="73914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t>Sinus bradycardia</a:t>
            </a:r>
            <a:endParaRPr lang="en-US" sz="3600" dirty="0">
              <a:solidFill>
                <a:schemeClr val="tx1">
                  <a:lumMod val="95000"/>
                  <a:lumOff val="5000"/>
                </a:schemeClr>
              </a:solidFill>
              <a:latin typeface="Arial Narrow"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b="1" dirty="0" smtClean="0">
                <a:sym typeface="Symbol" pitchFamily="18" charset="2"/>
              </a:rPr>
              <a:t>Cholinergic poisoning</a:t>
            </a:r>
          </a:p>
        </p:txBody>
      </p:sp>
      <p:pic>
        <p:nvPicPr>
          <p:cNvPr id="1026" name="Picture 2"/>
          <p:cNvPicPr>
            <a:picLocks noChangeAspect="1" noChangeArrowheads="1"/>
          </p:cNvPicPr>
          <p:nvPr/>
        </p:nvPicPr>
        <p:blipFill>
          <a:blip r:embed="rId2" cstate="print"/>
          <a:srcRect/>
          <a:stretch>
            <a:fillRect/>
          </a:stretch>
        </p:blipFill>
        <p:spPr bwMode="auto">
          <a:xfrm>
            <a:off x="6172200" y="3733800"/>
            <a:ext cx="2819400" cy="2895600"/>
          </a:xfrm>
          <a:prstGeom prst="rect">
            <a:avLst/>
          </a:prstGeom>
          <a:noFill/>
          <a:ln w="9525">
            <a:noFill/>
            <a:miter lim="800000"/>
            <a:headEnd/>
            <a:tailEnd/>
          </a:ln>
        </p:spPr>
      </p:pic>
      <p:sp>
        <p:nvSpPr>
          <p:cNvPr id="10" name="Rectangle 9"/>
          <p:cNvSpPr/>
          <p:nvPr/>
        </p:nvSpPr>
        <p:spPr>
          <a:xfrm>
            <a:off x="457200" y="1320969"/>
            <a:ext cx="8084230" cy="1661993"/>
          </a:xfrm>
          <a:prstGeom prst="rect">
            <a:avLst/>
          </a:prstGeom>
        </p:spPr>
        <p:txBody>
          <a:bodyPr wrap="square">
            <a:spAutoFit/>
          </a:bodyPr>
          <a:lstStyle/>
          <a:p>
            <a:r>
              <a:rPr lang="en-US" sz="2800" dirty="0" smtClean="0">
                <a:sym typeface="Symbol" pitchFamily="18" charset="2"/>
              </a:rPr>
              <a:t>Cholinesterase inhibitors “insecticides”.</a:t>
            </a:r>
            <a:endParaRPr lang="en-US" sz="2800" dirty="0" smtClean="0"/>
          </a:p>
          <a:p>
            <a:endParaRPr lang="en-US" sz="2800" dirty="0" smtClean="0">
              <a:sym typeface="Symbol" pitchFamily="18" charset="2"/>
            </a:endParaRPr>
          </a:p>
          <a:p>
            <a:r>
              <a:rPr lang="en-US" sz="2800" dirty="0" smtClean="0">
                <a:sym typeface="Symbol" pitchFamily="18" charset="2"/>
              </a:rPr>
              <a:t>Mushroom poisoning.</a:t>
            </a:r>
          </a:p>
          <a:p>
            <a:endParaRPr lang="x-non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5000"/>
                    </a14:imgEffect>
                  </a14:imgLayer>
                </a14:imgProps>
              </a:ext>
            </a:extLst>
          </a:blip>
          <a:srcRect/>
          <a:stretch>
            <a:fillRect/>
          </a:stretch>
        </p:blipFill>
        <p:spPr bwMode="auto">
          <a:xfrm>
            <a:off x="5715000" y="1905000"/>
            <a:ext cx="3276600" cy="4114800"/>
          </a:xfrm>
          <a:prstGeom prst="rect">
            <a:avLst/>
          </a:prstGeom>
          <a:noFill/>
          <a:ln w="9525">
            <a:noFill/>
            <a:miter lim="800000"/>
            <a:headEnd/>
            <a:tailEnd/>
          </a:ln>
        </p:spPr>
      </p:pic>
      <p:sp>
        <p:nvSpPr>
          <p:cNvPr id="2" name="TextBox 1"/>
          <p:cNvSpPr txBox="1"/>
          <p:nvPr/>
        </p:nvSpPr>
        <p:spPr>
          <a:xfrm>
            <a:off x="762000" y="382369"/>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kern="10" dirty="0" smtClean="0">
                <a:ln w="9525">
                  <a:noFill/>
                  <a:round/>
                  <a:headEnd/>
                  <a:tailEnd/>
                </a:ln>
                <a:effectLst>
                  <a:outerShdw dist="53882" dir="2700000" algn="ctr" rotWithShape="0">
                    <a:srgbClr val="C0C0C0"/>
                  </a:outerShdw>
                </a:effectLst>
                <a:latin typeface="Algerian" pitchFamily="82" charset="0"/>
                <a:cs typeface="Times New Roman"/>
              </a:rPr>
              <a:t>Adverse Effects</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10" name="Rectangle 9"/>
          <p:cNvSpPr/>
          <p:nvPr/>
        </p:nvSpPr>
        <p:spPr>
          <a:xfrm>
            <a:off x="228600" y="1600200"/>
            <a:ext cx="6248400" cy="4727448"/>
          </a:xfrm>
          <a:prstGeom prst="rect">
            <a:avLst/>
          </a:prstGeom>
        </p:spPr>
        <p:txBody>
          <a:bodyPr wrap="square">
            <a:spAutoFit/>
          </a:bodyPr>
          <a:lstStyle/>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Mydriasis, blurred vision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Confusion, agitation, delirium</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Dry mouth , hot flushed skin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Constipation, urinary retention</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Tachycardia</a:t>
            </a:r>
          </a:p>
          <a:p>
            <a:pPr>
              <a:lnSpc>
                <a:spcPct val="90000"/>
              </a:lnSpc>
              <a:spcBef>
                <a:spcPts val="1200"/>
              </a:spcBef>
              <a:buClr>
                <a:srgbClr val="C00000"/>
              </a:buClr>
              <a:buSzPct val="80000"/>
              <a:buFont typeface="Courier New" pitchFamily="49" charset="0"/>
              <a:buChar char="o"/>
            </a:pPr>
            <a:r>
              <a:rPr lang="en-US" sz="2800" dirty="0" smtClean="0">
                <a:sym typeface="Symbol" pitchFamily="18" charset="2"/>
              </a:rPr>
              <a:t> Body temperature </a:t>
            </a:r>
          </a:p>
          <a:p>
            <a:pPr>
              <a:lnSpc>
                <a:spcPct val="90000"/>
              </a:lnSpc>
              <a:spcBef>
                <a:spcPts val="1200"/>
              </a:spcBef>
              <a:buClr>
                <a:srgbClr val="C00000"/>
              </a:buClr>
              <a:buSzPct val="80000"/>
            </a:pPr>
            <a:r>
              <a:rPr lang="en-US" sz="2800" dirty="0">
                <a:sym typeface="Symbol" pitchFamily="18" charset="2"/>
              </a:rPr>
              <a:t> </a:t>
            </a:r>
            <a:r>
              <a:rPr lang="en-US" sz="2800" dirty="0" smtClean="0">
                <a:sym typeface="Symbol" pitchFamily="18" charset="2"/>
              </a:rPr>
              <a:t>   (hyperthermia)</a:t>
            </a:r>
          </a:p>
          <a:p>
            <a:pPr>
              <a:lnSpc>
                <a:spcPct val="90000"/>
              </a:lnSpc>
            </a:pPr>
            <a:endParaRPr lang="en-US" dirty="0" smtClean="0">
              <a:sym typeface="Symbol" pitchFamily="18" charset="2"/>
            </a:endParaRPr>
          </a:p>
          <a:p>
            <a:pPr>
              <a:lnSpc>
                <a:spcPct val="90000"/>
              </a:lnSpc>
            </a:pPr>
            <a:endParaRPr lang="en-US" dirty="0" smtClean="0">
              <a:latin typeface="Arial Narrow" pitchFamily="34" charset="0"/>
            </a:endParaRPr>
          </a:p>
          <a:p>
            <a:pPr>
              <a:lnSpc>
                <a:spcPct val="90000"/>
              </a:lnSpc>
            </a:pPr>
            <a:r>
              <a:rPr lang="en-US" dirty="0" smtClean="0"/>
              <a:t> </a:t>
            </a:r>
            <a:endParaRPr lang="en-US" dirty="0" smtClean="0">
              <a:latin typeface="Arial Narrow" pitchFamily="34" charset="0"/>
            </a:endParaRPr>
          </a:p>
          <a:p>
            <a:pPr>
              <a:lnSpc>
                <a:spcPct val="90000"/>
              </a:lnSpc>
            </a:pPr>
            <a:r>
              <a:rPr lang="en-US" dirty="0" smtClean="0"/>
              <a:t>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52400"/>
            <a:ext cx="8763000" cy="6553200"/>
          </a:xfrm>
        </p:spPr>
        <p:txBody>
          <a:bodyPr/>
          <a:lstStyle/>
          <a:p>
            <a:pPr>
              <a:defRPr/>
            </a:pPr>
            <a:endParaRPr lang="en-US" b="1" kern="1200" dirty="0" smtClean="0"/>
          </a:p>
          <a:p>
            <a:pPr>
              <a:buFontTx/>
              <a:buNone/>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defRPr/>
            </a:pPr>
            <a:endParaRPr lang="en-US" b="1" kern="1200" dirty="0" smtClean="0"/>
          </a:p>
          <a:p>
            <a:pPr>
              <a:buFontTx/>
              <a:buNone/>
              <a:defRPr/>
            </a:pPr>
            <a:endParaRPr lang="en-US" sz="1800" b="1" kern="1200" dirty="0" smtClean="0"/>
          </a:p>
          <a:p>
            <a:pPr>
              <a:buFontTx/>
              <a:buNone/>
              <a:defRPr/>
            </a:pPr>
            <a:endParaRPr lang="en-US" sz="1800" b="1" kern="1200" dirty="0" smtClean="0"/>
          </a:p>
          <a:p>
            <a:pPr>
              <a:buFontTx/>
              <a:buNone/>
              <a:defRPr/>
            </a:pPr>
            <a:r>
              <a:rPr lang="en-US" sz="1800" b="1" kern="1200" dirty="0" smtClean="0">
                <a:latin typeface="Times New Roman" pitchFamily="18" charset="0"/>
                <a:cs typeface="Times New Roman" pitchFamily="18" charset="0"/>
              </a:rPr>
              <a:t>   </a:t>
            </a:r>
            <a:endParaRPr lang="en-US" b="1" kern="1200" dirty="0" smtClean="0"/>
          </a:p>
          <a:p>
            <a:pPr>
              <a:defRPr/>
            </a:pPr>
            <a:endParaRPr lang="en-US" b="1" kern="1200" dirty="0" smtClean="0"/>
          </a:p>
        </p:txBody>
      </p:sp>
      <p:sp>
        <p:nvSpPr>
          <p:cNvPr id="17411" name="Line 5"/>
          <p:cNvSpPr>
            <a:spLocks noChangeShapeType="1"/>
          </p:cNvSpPr>
          <p:nvPr/>
        </p:nvSpPr>
        <p:spPr bwMode="auto">
          <a:xfrm>
            <a:off x="3962400" y="990600"/>
            <a:ext cx="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Line 6"/>
          <p:cNvSpPr>
            <a:spLocks noChangeShapeType="1"/>
          </p:cNvSpPr>
          <p:nvPr/>
        </p:nvSpPr>
        <p:spPr bwMode="auto">
          <a:xfrm>
            <a:off x="2362200" y="1752600"/>
            <a:ext cx="419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7"/>
          <p:cNvSpPr>
            <a:spLocks noChangeShapeType="1"/>
          </p:cNvSpPr>
          <p:nvPr/>
        </p:nvSpPr>
        <p:spPr bwMode="auto">
          <a:xfrm>
            <a:off x="2362200" y="1752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8"/>
          <p:cNvSpPr>
            <a:spLocks noChangeShapeType="1"/>
          </p:cNvSpPr>
          <p:nvPr/>
        </p:nvSpPr>
        <p:spPr bwMode="auto">
          <a:xfrm>
            <a:off x="6553200" y="1752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Text Box 9"/>
          <p:cNvSpPr txBox="1">
            <a:spLocks noChangeArrowheads="1"/>
          </p:cNvSpPr>
          <p:nvPr/>
        </p:nvSpPr>
        <p:spPr bwMode="auto">
          <a:xfrm>
            <a:off x="1295400" y="1981200"/>
            <a:ext cx="2579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Antimuscarinics</a:t>
            </a:r>
          </a:p>
          <a:p>
            <a:pPr algn="ctr" eaLnBrk="1" hangingPunct="1"/>
            <a:endParaRPr lang="en-US" sz="2400" b="1"/>
          </a:p>
        </p:txBody>
      </p:sp>
      <p:sp>
        <p:nvSpPr>
          <p:cNvPr id="17416" name="Text Box 10"/>
          <p:cNvSpPr txBox="1">
            <a:spLocks noChangeArrowheads="1"/>
          </p:cNvSpPr>
          <p:nvPr/>
        </p:nvSpPr>
        <p:spPr bwMode="auto">
          <a:xfrm>
            <a:off x="5387975" y="2057400"/>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t>Antinicotinics</a:t>
            </a:r>
          </a:p>
        </p:txBody>
      </p:sp>
      <p:sp>
        <p:nvSpPr>
          <p:cNvPr id="17417" name="Line 11"/>
          <p:cNvSpPr>
            <a:spLocks noChangeShapeType="1"/>
          </p:cNvSpPr>
          <p:nvPr/>
        </p:nvSpPr>
        <p:spPr bwMode="auto">
          <a:xfrm>
            <a:off x="6553200" y="2514600"/>
            <a:ext cx="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12"/>
          <p:cNvSpPr>
            <a:spLocks noChangeShapeType="1"/>
          </p:cNvSpPr>
          <p:nvPr/>
        </p:nvSpPr>
        <p:spPr bwMode="auto">
          <a:xfrm>
            <a:off x="5486400" y="2971800"/>
            <a:ext cx="2362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13"/>
          <p:cNvSpPr>
            <a:spLocks noChangeShapeType="1"/>
          </p:cNvSpPr>
          <p:nvPr/>
        </p:nvSpPr>
        <p:spPr bwMode="auto">
          <a:xfrm>
            <a:off x="5486400" y="2971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14"/>
          <p:cNvSpPr>
            <a:spLocks noChangeShapeType="1"/>
          </p:cNvSpPr>
          <p:nvPr/>
        </p:nvSpPr>
        <p:spPr bwMode="auto">
          <a:xfrm>
            <a:off x="7848600" y="2971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30"/>
          <p:cNvSpPr/>
          <p:nvPr/>
        </p:nvSpPr>
        <p:spPr>
          <a:xfrm>
            <a:off x="42672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chemeClr val="tx1"/>
                </a:solidFill>
              </a:rPr>
              <a:t>Ganglionic </a:t>
            </a:r>
          </a:p>
          <a:p>
            <a:pPr algn="ctr" eaLnBrk="1" hangingPunct="1">
              <a:defRPr/>
            </a:pPr>
            <a:r>
              <a:rPr lang="en-US" sz="2400" b="1">
                <a:solidFill>
                  <a:schemeClr val="tx1"/>
                </a:solidFill>
              </a:rPr>
              <a:t>blockers</a:t>
            </a:r>
            <a:endParaRPr lang="en-US" sz="2400">
              <a:solidFill>
                <a:schemeClr val="tx1"/>
              </a:solidFill>
            </a:endParaRPr>
          </a:p>
        </p:txBody>
      </p:sp>
      <p:sp>
        <p:nvSpPr>
          <p:cNvPr id="32" name="Rectangle 31"/>
          <p:cNvSpPr/>
          <p:nvPr/>
        </p:nvSpPr>
        <p:spPr>
          <a:xfrm>
            <a:off x="6705600" y="3352800"/>
            <a:ext cx="2286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a:solidFill>
                  <a:schemeClr val="tx1"/>
                </a:solidFill>
              </a:rPr>
              <a:t>Neuromuscular blockers</a:t>
            </a:r>
            <a:endParaRPr lang="en-US" sz="2200">
              <a:solidFill>
                <a:schemeClr val="tx1"/>
              </a:solidFill>
            </a:endParaRPr>
          </a:p>
        </p:txBody>
      </p:sp>
      <p:sp>
        <p:nvSpPr>
          <p:cNvPr id="24" name="TextBox 23"/>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Tree>
    <p:extLst>
      <p:ext uri="{BB962C8B-B14F-4D97-AF65-F5344CB8AC3E}">
        <p14:creationId xmlns:p14="http://schemas.microsoft.com/office/powerpoint/2010/main" val="15864049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646331"/>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AU" sz="3600" dirty="0" smtClean="0">
                <a:solidFill>
                  <a:prstClr val="black"/>
                </a:solidFill>
                <a:latin typeface="Algerian" pitchFamily="82" charset="0"/>
              </a:rPr>
              <a:t>The Mnemonic</a:t>
            </a:r>
            <a:endParaRPr lang="en-US" sz="3600" kern="10" dirty="0">
              <a:ln w="9525">
                <a:noFill/>
                <a:round/>
                <a:headEnd/>
                <a:tailEnd/>
              </a:ln>
              <a:effectLst>
                <a:outerShdw dist="53882" dir="2700000" algn="ctr" rotWithShape="0">
                  <a:srgbClr val="C0C0C0"/>
                </a:outerShdw>
              </a:effectLst>
              <a:latin typeface="Algerian" pitchFamily="82" charset="0"/>
              <a:cs typeface="Times New Roman"/>
            </a:endParaRPr>
          </a:p>
        </p:txBody>
      </p:sp>
      <p:sp>
        <p:nvSpPr>
          <p:cNvPr id="3" name="TextBox 2"/>
          <p:cNvSpPr txBox="1"/>
          <p:nvPr/>
        </p:nvSpPr>
        <p:spPr>
          <a:xfrm>
            <a:off x="609600" y="1524000"/>
            <a:ext cx="7391400" cy="584775"/>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3200" dirty="0" smtClean="0"/>
              <a:t>Red as a beet </a:t>
            </a:r>
          </a:p>
        </p:txBody>
      </p:sp>
      <p:sp>
        <p:nvSpPr>
          <p:cNvPr id="4" name="TextBox 3"/>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Dry as a bone</a:t>
            </a:r>
            <a:endParaRPr lang="en-AU" sz="2800" i="1" baseline="30000" dirty="0" smtClean="0">
              <a:solidFill>
                <a:prstClr val="black"/>
              </a:solidFill>
              <a:latin typeface="Calibri"/>
            </a:endParaRPr>
          </a:p>
        </p:txBody>
      </p:sp>
      <p:sp>
        <p:nvSpPr>
          <p:cNvPr id="7" name="TextBox 6"/>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t>Blind as a bat</a:t>
            </a:r>
          </a:p>
        </p:txBody>
      </p:sp>
      <p:sp>
        <p:nvSpPr>
          <p:cNvPr id="8" name="TextBox 7"/>
          <p:cNvSpPr txBox="1"/>
          <p:nvPr/>
        </p:nvSpPr>
        <p:spPr>
          <a:xfrm>
            <a:off x="609600" y="16002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Mad as a hen</a:t>
            </a:r>
          </a:p>
        </p:txBody>
      </p:sp>
      <p:sp>
        <p:nvSpPr>
          <p:cNvPr id="9" name="TextBox 8"/>
          <p:cNvSpPr txBox="1"/>
          <p:nvPr/>
        </p:nvSpPr>
        <p:spPr>
          <a:xfrm>
            <a:off x="6858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AU" sz="2800" dirty="0" smtClean="0">
                <a:solidFill>
                  <a:prstClr val="black"/>
                </a:solidFill>
                <a:latin typeface="Calibri"/>
              </a:rPr>
              <a:t>Full as a Flask</a:t>
            </a:r>
            <a:endParaRPr lang="en-US" sz="2800" dirty="0">
              <a:latin typeface="Arial Narrow" pitchFamily="34" charset="0"/>
            </a:endParaRPr>
          </a:p>
        </p:txBody>
      </p:sp>
      <p:pic>
        <p:nvPicPr>
          <p:cNvPr id="10" name="Picture 9" descr="C:\Users\Anj\Desktop\bee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95800" cy="3429000"/>
          </a:xfrm>
          <a:prstGeom prst="rect">
            <a:avLst/>
          </a:prstGeom>
          <a:noFill/>
          <a:ln>
            <a:noFill/>
          </a:ln>
        </p:spPr>
      </p:pic>
      <p:pic>
        <p:nvPicPr>
          <p:cNvPr id="28674" name="Picture 2" descr="https://pitchingtheworld.files.wordpress.com/2012/06/4170bone.jpg"/>
          <p:cNvPicPr>
            <a:picLocks noChangeAspect="1" noChangeArrowheads="1"/>
          </p:cNvPicPr>
          <p:nvPr/>
        </p:nvPicPr>
        <p:blipFill>
          <a:blip r:embed="rId3" cstate="print"/>
          <a:srcRect/>
          <a:stretch>
            <a:fillRect/>
          </a:stretch>
        </p:blipFill>
        <p:spPr bwMode="auto">
          <a:xfrm>
            <a:off x="2133600" y="2590800"/>
            <a:ext cx="5054600" cy="2819400"/>
          </a:xfrm>
          <a:prstGeom prst="rect">
            <a:avLst/>
          </a:prstGeom>
          <a:noFill/>
        </p:spPr>
      </p:pic>
      <p:pic>
        <p:nvPicPr>
          <p:cNvPr id="28676" name="Picture 4" descr="http://upload.wikimedia.org/wikipedia/commons/7/77/Big-eared-townsend-fledermaus.jpg"/>
          <p:cNvPicPr>
            <a:picLocks noChangeAspect="1" noChangeArrowheads="1"/>
          </p:cNvPicPr>
          <p:nvPr/>
        </p:nvPicPr>
        <p:blipFill>
          <a:blip r:embed="rId4" cstate="print"/>
          <a:srcRect/>
          <a:stretch>
            <a:fillRect/>
          </a:stretch>
        </p:blipFill>
        <p:spPr bwMode="auto">
          <a:xfrm>
            <a:off x="1219200" y="2362200"/>
            <a:ext cx="6400800" cy="3724275"/>
          </a:xfrm>
          <a:prstGeom prst="rect">
            <a:avLst/>
          </a:prstGeom>
          <a:noFill/>
        </p:spPr>
      </p:pic>
      <p:pic>
        <p:nvPicPr>
          <p:cNvPr id="13" name="Picture 12" descr="Animation__Overflowing_Flask_by_LunaLazuli.gif"/>
          <p:cNvPicPr/>
          <p:nvPr/>
        </p:nvPicPr>
        <p:blipFill>
          <a:blip r:embed="rId5" cstate="print"/>
          <a:stretch>
            <a:fillRect/>
          </a:stretch>
        </p:blipFill>
        <p:spPr>
          <a:xfrm>
            <a:off x="2514600" y="2514600"/>
            <a:ext cx="4114800" cy="3886200"/>
          </a:xfrm>
          <a:prstGeom prst="rect">
            <a:avLst/>
          </a:prstGeom>
        </p:spPr>
      </p:pic>
      <p:sp>
        <p:nvSpPr>
          <p:cNvPr id="15" name="TextBox 14"/>
          <p:cNvSpPr txBox="1"/>
          <p:nvPr/>
        </p:nvSpPr>
        <p:spPr>
          <a:xfrm>
            <a:off x="762000" y="1676400"/>
            <a:ext cx="7391400" cy="523220"/>
          </a:xfrm>
          <a:prstGeom prst="rect">
            <a:avLst/>
          </a:prstGeom>
          <a:solidFill>
            <a:schemeClr val="accent3">
              <a:lumMod val="75000"/>
            </a:schemeClr>
          </a:solidFill>
          <a:ln w="28575">
            <a:solidFill>
              <a:srgbClr val="C00000"/>
            </a:solidFill>
          </a:ln>
          <a:scene3d>
            <a:camera prst="orthographicFront"/>
            <a:lightRig rig="threePt" dir="t"/>
          </a:scene3d>
          <a:sp3d>
            <a:bevelT prst="angle"/>
          </a:sp3d>
        </p:spPr>
        <p:txBody>
          <a:bodyPr wrap="square" rtlCol="0">
            <a:spAutoFit/>
          </a:bodyPr>
          <a:lstStyle/>
          <a:p>
            <a:r>
              <a:rPr lang="en-US" sz="2800" dirty="0" smtClean="0">
                <a:sym typeface="Symbol" pitchFamily="18" charset="2"/>
              </a:rPr>
              <a:t>Hot as Hell fire</a:t>
            </a:r>
          </a:p>
        </p:txBody>
      </p:sp>
      <p:sp>
        <p:nvSpPr>
          <p:cNvPr id="28680" name="AutoShape 8"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data:image/jpeg;base64,/9j/4AAQSkZJRgABAQAAAQABAAD/2wCEAAkGBxQTEhUUExQWFhUXGB8aGRgYGR4gIBscICIYHR4cHhwgHyoiGx8lHBwcIjEiJSkrLi4uIR8zODMtNygtLisBCgoKDg0OGxAQGzQmICYsNCwvLDAyLCwsMC8sLCwsLDQvMCwvLC8sLCwwLCwsLCwsLDAsLCwsLywsLCw0LCwsLP/AABEIAMkA+wMBEQACEQEDEQH/xAAcAAADAQEBAQEBAAAAAAAAAAAEBQYDBwIBAAj/xABDEAACAQIEBAQDBQcCBQMFAQABAhEDIQAEEjEFIkFRBhNhcTKBkUKhscHwFCNSYnLR4QczFSRzgvE0wsMWdLKz0jX/xAAaAQADAQEBAQAAAAAAAAAAAAACAwQFAQAG/8QAOREAAQMCBAMHBQACAgIBBQEAAQACEQMhEjFB8ARRYRMicYGRobEywdHh8QUUIzNCwpJDUmJygjT/2gAMAwEAAhEDEQA/AOR5ap0I/wDGJHjVfQcPUk4SN+yr+C8QpoyaqbsdR0mQDq29iDveYM9sY/E0XuBhwH4W218tj5VzkGFektQAQSbdVj9fob4lUdi8t2V7HgdCPynG6eXpP5R810Yki7EdWGiQSQYmJgX2GGMY7ECWwTF9I06eueSjrUTWf37Det9EDwr/AFEXMNozFOmKbEKApJZRaZYQQCfQG25uMXVuHexoGYF7iLch+RfnbNLeBFzSdcec+W/LQfIZDhtSvUohDTas+shiTzDUSdWwFyRpt8W4wqpU4ghrwe60Robeg6ZhEKFThmlzQDNzn8FU78CSrk6lNX/aFWVQBhyWMiZN+voDERAwlprEh4zHxe8btdJ/2sNcYm4Jztnvd0s8HeB6mXcVNIamVIgMrEzIF45YM2U+l98V1XVq4DgwkZ2y169NfZd4njKOA02mD578E04Rwcee9LSEKRrWkYCqdgWa76iCDbYG+I+yqVHERMSOvK3gSu8RxUUQ+ZnKefgLCM8/JNvEmfqUhpoISUEsdMncAAcwJ+1NmiNjimsQyKLSRGus/f45WuIuDosqd6oc8tx4ahcgGUqeaKpqh5bV+8b4rtoIaACZ67zuARGHOqNLSyPT33/V9I0NA6fHlovb1CtNlKKKbN5qAMQDpCg7rzjS3WJnr0ENlwMmcjbmT1sfhetinXJLPDC02zKozMEEklSRMSbepIgbXjFfEginMeqB1Q4Tgz08+a7hwfh9JFR1DKdADMBEwu5A+1tN+n1yWtZmZ1v5ZDqvnuIr1HEtNxNh5/C5p4hzxp5w+WjeXSq02gkjU4K2NoMCRME39sVUGtwzNzPkLrdpMLqAxZkZ9DuVA+J8y9au7sANTFtK7AMSw23sRf2xscK1rWWUXENNmjIQENSClSLzKx7fMfn2wTsQdPimNDS2LnJdSPhGaGXRKoWi4Vnhhdj8QCCSziLsxCqI9cZDuII/5HX38fMrgrAOeMNx42A6xYHlmfRJPFPgmhRYCnVqM0fAFV263gMIsJi9o2nDaHHVDMgRzyH3XGf8wxERvqPwprNcArBGJJ0qJ0tTZSBa8QQBzDrG1zitvFU8QEX8Z38ruCocnW8P6sQDSOmAaikEb2IuRHcE/ccdtUE6H7qkHC3qmGe4qaKLR0wxYVKlMgbEcoHLy8twdwWPXCKfD9o4vm2QN/zf48kD6zWiBd29+Slq1bVULBQASYHafxjGo1uFkErKdUL6s4bL4GIPpj0BGHEGNEfUz7OqK5OlbKBsB1gevfCBRDSS3M5qwVg4XTfhtM6JV1YgMBTlpMqVYgWFheJg7emI6xGKCIyvpnbenurW2AEpLmkfWTUYkwDMmSLRvf0xawsww0KB1OpjOIrOWaSRYen69L4KzclwFz5xCwX5W3J9rb+kY8RyXQ68uy6eyMHDlqNTMhFqC56TeSO1xtbcdL4T25Y1wiSEZ4ZlUggwDmnn7FRo0VDFnFZ5DaYIRTBgm4Jt39uuIhWqVapOWEZTqVV2YYMIuTvmp1cwRaW+TR90WxoFgOg9FNjOh949kFTqIAdYMem/9onDy1xPdWcKlMMId7byRXDcyNQsfkYMd/cb9rYTWpmN7uquGrtNgN/pU/D+LlvMp1JJqJCsptCbcoEk73icZlXhw3C5uhuD1Wg1/fv6+2/BJf8AiR1mqzk1AwBYXmP4ge99jfqDM4t7AYcAFomPxv8AClFdoOKcjFvv+lRZTL0c2jV6mmiy7ukaXMyS6gFwbzqjbfbGe51Th3Ck3vA6HMeBy8vyqBhkPb57O/GycutGotKm7n/cXyjT5rGBLNA5ZP29LDcahvMwVGkuaNLzbflbwTC9wOIDS+/DlY9FX5XiNLUlOiRSfUEJpFTTZiRqkjdhuZuDBuCSVPZAuTNvtB5+eXVZxouIc5/eFzecQ37jrZUmZ4vTSr5KOQ1i/ReYepBFpPKd8NqVuxhtB2eZGR+4Pgc1nU+FqPp9q4W052+fMJpUzVOlTNZmQAgc5i4sBLDpi+jX7Gkali9xibT0kjdlE2nUqvFMA+HzAXIPFXEXXM1GzOVpnUwRXaoF5dUSSjTErv0j0vM1rqtw6+ZETf7+t19PwwY2kAxxt9x18VtxTjqKZSlSqZbV+8UczLB5ah7iLGBKkEA7EqZQxCJIdp15hAGObmTi576/zNeKb5Su1Sl55RYhGqA/uw68yqx2SPstHpJvgw2qIOzB6b5pru1aMRZJ1iNz1HmkfDvCpTNLpKtTLRrUmIJAgWkyJj54c/iw+nDs0YcxrS8CDGRzVHR8V1EyeYNQlCSiICN6jFi0A3gIFm3T1xMKMuwNyOfhb7hKqcLTFdh8Z8NPfL9KJ47nqtR6dSrVAItG1hDBgRIMjr3B3OLuHpsa0ta3eW+icYYYbYb3yQXCaZrVGQsNLHmZtgOrsbkAb9Pph1Yim0O5cvgIA6xtPTfNNM34XrZSpqDrOoor0zqBcQNBBupIK2uCGBEjAOrtqMhwkbv5IaBY4kixsfLdvEXVDwYmvl3TWlOHJGrvzSBFwSzDruDEScZVcNpVJibb8f3dPf3HB0E6b8I3ZN24GrK71TRqZgWplgRzKNLnl+MKDIAm4+nWVME3Ibvf6Urq5xNDAQ3M5eIzynWdEo4dl6ldDli2kKCFYqwqBJBKsSBK2BsY/M3VGtIeBPpG/FOqRTPaD06781hT8FMmbatXdRTDaxpiW0wxtJIEzJP1x1/+QHYCmwXy+38SceM4mZn281P+PabftPmi61aesKRBVCIC+rRN/X0xf/j3A08MRBjp/ED2Oa3nEg+Wce/kVI06Nu09e/oMaZcpGUbcuv4WtJF1HmEgTsbnoNv1BwLi6MkbBTD7GSLr3SVui+osDt1B7YEkalPYHaDfQppw2g0eYFJ5h3EDqZsAJgH39cS1nNnASraTbYig+JJ5ZdCvOGgiRyxMiB6x9Dh1E44INvmVLxBaLtudlLnqQI69cUhs3UL6paMJN16o1iykFZNoaNomxjuOu9hgXNAMz5LlKpUeC0iTz8N+KecGoq9EmJdWJ6XBAk33KqjH54h4hxZU6EfH5JC1uEl1OTmnHijKTk8pXZ9A+zAPwwo5R0IZWF+0g3jE3CEsrvZhmb+5z35JPEFr8zAEfn8JFqYwab6VIECdrX++cWQ0WeJKO7+8x0BJqxHQdI9v8nFjQdVm1SM25RG/FeuGVFVwW6X9/T57Y9Wa4tgb/iHg3sa/vWTLKZ05estVYYAhl1AHaIHoRiZ9MVaZYbHVXOcWOv8ASck98U8FCt5tKlNKpTLsIujTqMwIWLdTIkX6w8HxWIYHu7wMeOnn/Ex1GZkW166zvqpmhXdCwRmCne8SP5hONJzGuAxC+8kmm57XHDl9ltwrzGrqlMkOzQunv8sBXDBTJdkjp1XCoQVTZLjbstYAUwA2oFqYAgljpMconvvci+MypwrWlsz5G+WfP7K0GT4J3mPENKWoaiQSVWBawWDqMMi6gTA1bkz0xK3hHwHxlf58ifRC1neDtd7n2TXw5xypl2DIhqUIWmUW7TIAOm2qwI1AQem8DoOEm9znOXzn5yOmaXxnCNrtgmHXM5bHRKf9SuE1ldtTtUp6mamRfShOzXk83U9QO/LXw7qbHw2L9c95dfJJ4V4q0rCDqOsKK4ecxSZfKuX2WAwaQy/CwINtQNrYtqdk8d7TyhG6m4Zpxls21ZqdMgBngAgRp/nkeki0AD2xG6kKcuGQ3G8yrQWhsrqfBODJTQMjanqU1WQBCgAjWGYhiSDv795xlucSYnn0id8p8ljcRxDnOwuEAH16WBG+iifGmToplvLpuSVqaoMktIuzNcM5brbcAYv4aoTVxEdPJXUS95xEae85dAoeuutaQJIIkHrYsTO02nb9HRacJcRuyNzC6E04ZwfN0tNZAQWBKCxNQX1aVgyLHfex6jCqtak7un+IWht2kzFjyH4V3/p/lXelVy1dVCsCRJDMjKEAKsDIMHbcFemIa9RmLukennvmpuNdhLazZkGOhF9+anfFeXGRqpTplCTT1KwEQAZEi+ogqSCZMWvhtJpqgl2U/pV8PX7RhJEaX31SpOO1c0VSpWMQZBJAMyTDXI622sO+HPoii2QJ5bt+UdHsyZaFdeGH+Gnq11adPWLGRJ0kAkXMHaJxicQ1xmoywJSuKsLiATHt+k645TSrUuKZQwJJ06RfVB+EiZ+ZOFF5xQ3e9VLw2KnT1n1nlOv8SrL8Jy7g0qtMlhdXFwu1g+4jsDf6nBCu9suDo+/iFRWfUs9sRy12VEcT8NrQrvSrVFOuyMEJK7ldIDa9+oDA95xtUuLNRgLREZ3z56R4ZeiEN7QdoBM5ZW89FKZrgzUjOpWBtKkz1F1YBu4uMaTOJa+0R4/qQpG8G8HezyTLgdAqjiuj+UiswO0OdlBPRzYj2jqcT8Q4OcDTIxH4/Sfw1N9IEb8hsLzT4i9QIpZjLDUBuVJgC17GYHSbY8aLWSQNLeP7VAquIEZ6+ad+IPDzZjON5C63mHXV2FOHHXSxb1vq6XxLwvF9nQGPLS3jbxEJTqLRD3e9lPV+DsraKtBxVALBYIkXJLC7G0QBp98WjiARiY628tPlIdRY+7hzy189fJPvB/CngNpp+RU0li4AIBEi5/CSDB2viHj67ZLZOITlv9qjhw0MDxqJATzh3Df2MV2FNKjAf7isoC7QNLGQQLgQQbTiStWFctBNuV/tn15J4h0AWk5Rn6L5x6h+0U6SRTqNSViE1AETsVXUJmAI9e5AwPDVXUnE3AOvzeNF51JmIkjWd/n8LnfnOtlCRNtSAnvcxc4+ghpuZ8jZQubUB7sR1mUbRyLpPmaQhC6pYEEG466hO+EOrNdGGZvGfn0VTaJbOPI58kBmuFwNVMrVQHdJsP5gdv1fFDOIkw4Qev2UL+Di7LidEw8MUNdUKyypNx1HZh2E7x3xPxr8NPEDfdlXwrXTDsuX3Vbmc29OoEVR+7BIEzqphRIPW/5T64yGU2PYXOOfzO/VaFiISSjw41cw5RdDaidDDUg6kswsF9IIxca/Z0hiM9cj5A3lJLLlyX5pFo1FbzVqNe6TC7ixsfW0YoYTUYRhgdcylEta/E5bZqotUny1a2+hDpsBcDVFzJM7YBjXUx3j6m/xomYgcl6rZMGmC7QzXAMBiLmdjadVyZttAt5tQh5DcvbeS64NeIdb0RuVroaKUzWhxqgmYIFwrdQZ2IsRboMJqNcHl2G28t53RU5BgXXYfDdZ6WRo+fuWMA6SCjMqhbagF5wAR0jviWqHNaCGyJPWYAmbSJ9eSweJY2pxLuz5eEEAnpe1+qm+L+G1/wCa8kaS45GCQp1nmAe5jkK8oE6j3BCu2wkFxkA/HplzvpFlo0eJJDA/zvcR0tzm8+spZwfwwlHzEdy1TTDkRpAADFBMGDIB6HY2kY7W4pz4IECdlNdXJhzRbTnyles7xmlSqMpTTUppoVtUwzAQAuxCbCSPcSMCyi94kGQd7hMbRc9szYmY3zUTVlg2gSTYkIABdSLhoFx+umoCARiPv+lS5pKK4cXZk0QXSFMraLmT3XcH0AOF1cLQcWRvvquRzTjM+KKtMKRWZjEeU8MB0IIYGxjYXG0AYTTol1osNfwkO4aleWi+ot8I/wAI8eq1HZ3SmulTp0oFDOxI1GBLkEMeswwwHFU204IO980qtRYWYQTnzJsNBOWypjxlXZaxVmBNNFpkgyQ4VUqdjGoMIMd8WcJTEWGs+U235Ii8CniGRkjzJI9oUtRcTf8AtjQcLKam4AmVaeHuKU6YAd2iRcA2K7WO9vaLz0xjcVQqOJLRsrQ+ttlX0SMxSDASuswOqsJm3SD3vjIcHUXZ3j2SpFN3WPVMuH5mnQpOzFamm8WhR9qYBIAkfXrjrW43Xbc5cjvyUnENfVeGttu0ZBBJ42yubOmtlwtOyLUbTILbgTIKwB9w0nGi+k+m2IE52mQB1z8NOaQzgqjL03eWh5a70KW//TeQfMV1FZ9VZhyuQCGWRyAdL2JJEWGAfxNYNZgFm6xoecEj4ujptq0ZqkTOd7fn8Ksbw3/y1SnUioqqVUqoL7TGojoQImdutona6oe+0ZHQb35JJ4xpqtw2nOcvTrr/AFTXg3wPUy+Yp1ShZASdbLBjppAbUDNrggidoE21+JdWaAQYtlPPf7TuI4iiKTmtPe5fuMt+DXh3BPJzGldVJjILai7aeXmZhCqtoEkG4F4xG51Q2OmcWixRVOJ7SliMOHoJ5DUn8aIjxlxvLZRqatRp1azKSxqLzBBpNz5bTsBBI2HXeqlSf2Ya3MRMi86CD01zjOFHwjKlUk4i0aRl7G3xJXMczmqteozq3mUmeTSWFEAho8sGBMC3WJuZOKsLKbYIh0Z+UZxp7dLLaFMACTbeq3p50aKtPQdDFWB1I3wlnInUABbZY/uo0zia6bi2ozsNPlMzM8lN1c0VclWINySCCZJmJ77XvtjRbTDmwR9kh9WMimq+IaD81XLh3O7F6gn5ARtAxL/p1md1j4HgPyliu03E+ims7VfUVJJHbpf06dPuxpUmtiQp+Le/tC3TfovlGjaZt2x1zrwu0aMNmbJjkuINSuIMiIYSCvUd/vGJqlFtRVtqlmZ3vyVRw3O06jqlUKzssBtgAbhOxEmOkHGXWpPY0uZIAOyqiZyW3iSvSpI1JVJqGmoZ5FwLDb06x0AJwPBsqVHB5NpNkHeIxHK6iqSDcKWO5vYD6foY2iTkSpWxMi6LSnXqAINQp2mA2kAmJPQb74VNJve18pRFryY06J5lOAs1fy1qD93qRHVTUDX2ITVE6i3WJjsDM+u0MuM7xl6b0XohofGmsD1lD8Q4BmcqB+0Kij4YZ0MdoCmRsdr29sN7RjjDc87b+VyjWa64dI8wPgLpnh3xDkzw9MuxDGmCXWXgaTMhmvpJPtftiStVeKeAtmXby1ztGpKz6vCV/wDZNVhgGwNvDLp9rJvx/iaHLzRq+UWBATSQS2xgwDPKR/nE9bsiWmnlmW+2eotr+kvheHeK3/K3FGs6Z5eewuM8W4tmCGQnQjCNCwBE3sOsyDPczvjQo0aVjmRrv2W45kSRnzQ9SpNNAYkDc2gzt1sRfYf3IDvkhNE6phlsoKiIWqrAfTGx0m6mTFpkXHUb3AnfULHGG6e+qKY+Va8JySUqBR5D1FguFiAdl3lmO9pgb9sZ1V5e7EFHVe59QFuQ059eg8cypfiHB/LeWUN1JM6SuwuDcdJW+3riunxBc2B+9+Ksa4PEhXuQCPTDpoWkiF6gAA+FQALnlldMdoa98Rlrib5/v3WNUxMdhdmTA8z9jM87Lj/iKqtXMVHB+J2J69d5iY98b3DBzKYBVtSkIDeQ+EvpokXJX+YdN+nX69cPJdNgkljAyfdaZTMrZTqIn6j0HS8H5YGox2YzXadURhBnftzVVwvjhLujsya0KqywFZhqPmGYhpPSNwLYy6/CgMDmiYMmc9LeH9T7Y4I3vmktTi1TzPNNTQ6wLbMdpIXYlbEweu04sbw7MOACQfb10lJe/CZOlume+cJllchSzYNWlGWZRLm/luZ/iJAQ/Db54ndVqcORTf3wcuY/KIASHs135py2UQ0xrqClUBGiqYLNvIDKSGEgjkuCRI6mVrnBxLRI1Gg8j97cimmpJynp/efVXGWrJluSkTSrEzUVrioZgtqkgGTFvhlZERCLhuLFBFoGeXMZa8stZKzH0zXMv7zdCNPLX76KmqZ9aJWmGHmNcoATubkQDpkmbyMVGu7hGgMdJOYzHlyPMQsttB1cF5FhafD58kZ+z00LV3VdYWC5gEqL3NhE3xVQe1jHV6rZOmk+WV7XAU+N7opNNpmN3XEfHPEqdfMu2bylemw5RDESw5dzKNBG4EHt3Jvalxcxwk58/t8D7r6ChSY2kGB0jQ6b6GVO+Jq9Kgwo06bACDNSpPrEKdIgze8ySDBGGcMx1UY3HpYb31Rvr9nAd+vz8ILL8WInUFAS6LsBrGl4H2jpvM9N8Mdw/LXPyuPD0XRWBnEIyjeqUIeaQZm0f4P6tis5QVICMeIGd9V8WseyfQf2x4tHVAHudeyqf+DGvTSoBBgzPUDb8DfGV/tCi8tW7UotqwSlbZIk2UgdsVCqALlePDzYZIun4ersAVpv9P74UeNpNN3BCaLRaUTkuF1KdVTVpsFH8vb7sKqcQx7CGOumsb1RoomrKMTquUBHSG1DuZ2wnEKfeGWvtHojqCySZUim4bSZUhpBmT0gERvE9oOLny8ROdlKGhs2VL4O4lTV6mYYtSrFoBQygUhmbledRIQ7kja03E3EY6cNYJ9PD7j3lIdTNRuEwQcxfyiIjeljWZ/xjlsvTqVdC1cySFhSUEaYDWWNvTcA2thHDUi+zm3OR0ECMrXn8qWpw1QwAYYPO85b8Oa5VmcyKrPUd3LFvhIDbzudUmBaYxphpZDQPPYVbSD4crKo8LZajSBrVn5lU6UVoCkhluTaRvHvPbGdxT31D2bRY680x+INwt8z0Ebn+ojiPiKnm/2eg+tUpHSKlK5JPwnS3xhfluT6FlOk6myTGXLTe80DKXZl72G50OWXtPnkkPG69Iu/kliNQYG15An1MOSI6je4wygxwAx8oVGJwF0FlaY1BYnaRvfDXkxKNts1X8CySon7S91B/dqQAS0WJ22Fz2HqRjMrvLj2Y8yl1XEns2+fQby6+BSviPFKrPqYv5hBvO03iALEk7dOsmy0U6LQ2NN73d1NgaIAsrvw7ws1qTNnCBRUyJME9/kTHv8AfiANbjlpgbyWbxfEmk8NoCXm292SXxBndDNSy+mlSvYcxZTuRICgkGfpzERhtINd3jJVVCk5zQ+rd3pH33kCopeEvVYqkE7+oA6nrtjS/wBhrBJTalMQSUrzaAWHaPnvJHscU0yTdSVmhvwsMjGsSQIM369x8xhlWcKmohuO9kdRzHlVkcDWgIZJkTEHpsQd/wA8ILO0pluR112FQ5xa6Dlp9008VcJRGWtSQ+VmEZ7CNLmTETI0mDEbDrfE3B8S5wwPPeaY8v2lGkCCAPH2v9z5qdymeelqFNrMINt/qLRJE++NCpSbUjGMlPTqGn9FwV6yGdqB1CsQZGkdJ6W6bnp1xyrSYWkkeKZR4h2LCfIafpV2S41DVUWmnmA6xBYAuCA1p+L4iCNhjJqcNZri4xlplp9pV7XBxgJ/meOp8L1F1ldIZiWZTpkKKgBkaiOZgIBO+JBw73d6DnPjfkY9AhawA2GuWQ9OccrEongviVqB01Q1XKhCtQMdQBOkrqWW0sLggGDM+oc0ZwAScgbDyy8suSVxPCCoMTO6+ZBFj66/ZKf9UspULc5BozqoOF3VgpKmABA1W62FucE18JFN1tRvz585lT0AKtGBY665T8/qeXMsxlmiSDEC/wCEY1mPbMBR16DyJPL+Qtq1c6dB3Ag2g20iD6CIj3wLWDFiCc6oOzwdI66fxecipMqDp1iLje9vbbfHapAvy/CXw7MVspH3svVfyEYr+8cqYLBgoJG5AgwMcb2rgHWE6RP3QPNBpLXEkjlYLvXA+Eo6qgVQFkBlOoW3BJvva/rj42p2jn9T5LQ4nijS7wPlknOW8PUadyonr2HoOmFOc7JxUL/8hWqWBRzZBSIVdsCKZf8ASJU44hwMuKU53h5WeW3UEW+u2Ac1zTcQrqPEB2qmOI5RKP71QDAa3W4iJ6Yro1XP7h6LUp1HVe4el1zzP1UJkG5nWGFybiZ2O8x3x9BSa7I+Se6AlmXzbUWMXU7r37ex9bG57nFT6bareqgl1J0pllKuVaGdK2gyGVXWR7H7W4IJG4i+J3Cs0wCPQ7CYHY2SLH1+EXxjKUstV00yHAYgFm1NbYwV0ixFwpggibThdNzqrST8R958pC6wWBIv1SXPcSapYnkWyqLD3juY3Mmw7YqpUQy+qF1SRu68nXTh/hbVynYgrBkDpuMEMLjAXnEtzXyi/mMs2P2j8/iPfHHDADCOk4PhNOCUPMqbwgkkkkA7/dAM+k4m4h2BvVODibjJPM3xQaCRqgAeUIiLtNTfc2P06ATGyicUHz9rI2tj7/jw3qVjwYgkVKiwAQAR1MzJ9Rc/IfP3ESBgYd7smOkiAreuq1AiGqKSpIupYMSdSspH8tiN7LAjEQIICzWudSc5wbiny6Eet/MoLiL0WQZemodgphwCJuSReSBHe3xRAiejE04973zTqQqBxqvMA6Z/H9ylI6VRaFJgIDNKeYL36JPVVaJcddpAOKS1z3ifGPv4nknkdo4E6aff9HTOCpxMlU1EPSkMLlxaP4g4EAnuZ3xaarMMtdly/C8QCUt4jwtqcmNSzZlII9j2PvGxxVR4hr7a8jZR1aEaL7wmiHqBGBKEwT1Unr9d7G0++OV3FrMQzXabSThiytM9n2pBaaqSEjfZkgFp6RGoXHTGLSotqEuJz9jNvtqq8IupTN5NHrnyVgEiKT2Jm4A9IAvIuZxrU6rm0v8AkPmLhSPpAm3LfgEDVotQqozFFZTIVGBKkXEkT9STh7XCqwhskczqpoa14c+B4LTiGeB1FQVLRrGqdR+IkmOrRbocDSpERN4ytknVKgaLc9/hDnM69+Vtw15N+l473wzs8OWXJD2oq2yO8k/4XmGNFUFVUqSQl41AQQC08hBFpsZ7i8NZjRULsMjXev2VFNz/APyuV1TwvULZENm0ViHYDzlJlCLoGaCTBJklgT1jaOuBTALRafDSTEeotbVZfEA/7EUjEjQ6zaYnwt/ZDxJ4bSlWzBohF0IatJWLcpqaFsbIukkmdRghO04cyuTAdlacsswDmSYIB87lVU3mpTaY71xPUa87xy/C5TUUyQd9z+ON0ERZZzmODsJ8/lPOE1KKeW76mKAtpIAUGGKCb6paDfpa+Iq4qPxNbabczpPgr6OAMF8hr1U29W5sPoMaIbZYjqpxGw9B91/Sfg51RC9JJBjWxlAzECYQgkX62+e+PjHuLXznHPKPFa3Htc8htQ30197el/JVPkM7AkQvUTP0xz/XfVfIEDx+Mv0sntGsbnJ3mj0IA6Y0aTmMGYHSfxvxzUpklZuVeVP69RhZqM4klhy9/EFGMVOHBRHifh4Q6ZABnf8AVsZRpuo1S06L6P8Ax/EdoMS4z4lyjUq2kxtqABnf87Y+n4Oo19OVVxRJcCEBlMnUZQwDMC2gaRPuPe4jvil7gHQpaZdhuf4vVamaNQfvOZTcDVqQjowIgEdRJ7d4ERUae6ug4X/VI35Kp4rxOhmalesAUcqGWVlDMIxIF0csdeolpJ+suF4ifb9+6opswNayZHxy/GijqwIPti1sEJNQOabL9T5iB9Jtjx7olcacZwlHZXLWJO0Sx7L/AHJI+/CHvuBuVWxkC6cjlpcwibBZiFBEie7MApPZD0OJPqdY7/WfmnNbfe7JbSzbEkHZjsPl/aMUOptAnkiaTKZ8P4nzKrSVBtfvcmTv2v0xNWod0kZpkA5IlOJ1qZ0LUsCYBiQOoBIsDe04WaTHiSFw02kyQnPBqprAjZ1M+hN4kD4usTiOuOyPQ78kFSGiTklfifLGlWvMFQyiLC1hHaI+eKuEdjYu0nhzZCnM9nnaRPLtHpaBO9rGO+NClRY2+qTVc7JD5PUp5WaDYgGCfT12wyphOYS6bC3wThf+WqKTpYhQQNpDCSNQNiJjr8sRuHbMIHP46J4P4R4zVN3p+aDrKwkNfS2wJ9ZIB3uZxP2b2Ndgy1tqNyumJ6rzxGpSpJdnFfRpBAIgW0se5K2mRaeoGO0RUqOsBgmfyPBA8kKKNO9iTPp26425WSWQbGZX4qbD88ekZrzmvkNVCvBXp1adFzTRkWSahAVpuynr10iexxEawe1zhN+WY5J1OlAbF4tzm+yhszwfMUb1ctUVRKltDBfRg+xE2B2NvfDsbXCQ7rvcrlOoC8AX0t4evqut+Es9lm4X+y1qvMCylfMUsgvswEBSA2/QkXxn1a+FjhGZBFiPn0z10U1ejVHF9pTG+vXL5XjxhRp5jJhcrXpaS37xXYF5VQGA3hrgkAA9Z7ra2nRcHi4iY1By9D5+iPh+07Qiq0zkCMoJ3ErkOX4ESWLOUgTETC7FixgATtE3j3xpO4sQABP58N/ZOHAkEucY+Y36LzmM9RU6aNMGIHmVBrLRA+FuUC0Dln22BMpVDd7vIWj0v7pE08iPutl45A/2cp86Cz9yxgDwx/8Aud/8kZ7Kcm+67CniDy6agF5mBrYSfyHsAMfMBji4geypdwON5Lo8hv3laUeL1KlGo71GV/LdkUGDpWNRHqFPXbfphtNru0sZ/KRUoU6b2hrbSJO96Izw54qV6CeYdDCFPmWmbqdRtzL366vbDKjCx0Nvu6m4rgD2hLBIN7fjofsnlbiFPynq6rKuqQZi8byRuNu49MHTE4iBeJFv2dfdRtov7RtOMzG8t+KgvHHiak7jQzFDA+gJJHva4wZp9vUxtEQNd+Pkt7/G8I6gyHi65fxjMK7MY/p9ffvbrjX4djmtAVHFObHVLctxCpTcVEYqwEAg3AgrY9LYqNNrhBWR2pmVm2ofFebz32O/XHRhOSIGoLO9eiMyFRlkgkKRpMdRYwe4kC2E1QDZWcOCbnJesyQTyxHoI/vjjJAunOaDlksDTjDMUpJpYSmimKVNbc7az/Stl+/X9cSm73O5CPXYVMGyI45KsKd+UR8xyz8yGPzwvh4cC/e8k3QISjRnrhrnJoamxyYIUIDzXnfsIiMR9qQTiRpk3DSactGoW9ZHT5jEwrgPtkuTdFeGU01Y1x12+1aDPfC+MMsmEqv9BtKc+Jcl59M6mh15QT2ER8r4l4WsabhyU3DEMMNFjfzUd/wMPTBVhrU6SpEWvt6gn78a3+3hdcWN5VThfJJ61I0zpW5vfr7Dt2/8xixrg8SUssw5L3x1z5gAvC6Dbtb8pxzhh3JPilVCQbJYKwLKG22/UX3nFOEgEhINUOIDlv55qMyFgxE6WPWJkT2I/LC8ApgOA8Qu9oahLDnp9/JBIulxJgSD3t8jfDycTbKTDhfcp/wbjFJaj1tiAAuXKB6dQncMBpCpIU6YJ9ZxO+iQADfWfBMbU7TutMaW05Ebt5qz4dxPIKj5ysoR00jyMu66S55pgnfTYkN0aINsSCnjJY4eGfvMkBerdu0BrHWi5Nz4WzPKy59xXidXMtUermC6zMOGHovKoKqYnb1xexjacQ2/l90oAYTBGHle07/KHocQ0upUkQsR6MCDuLjm2Mgye+POoktM73zT+3ZIA5J8nFKNbL5bLuTTqJUYmqF1CG+EMu5vuRJAGxwo0y0kgW8fVeD3BxfPK3hOW/PVacfqUtBppW1MwV6jQSCQPswsqJu07mMTcO1wdiLbCw0+c+iocSWnFZSlTKnVBges2PtG/wAsaQqWsonUMTr267zTbLeHGqLqDSCTf2JB3M7jEj+NDDhITf8AWYcyrOjmfOolgC/PFtpsALbXNz2A74xjT7OpBtZaLiJsjpqjzgjyURFZqa6oLmXEAmxVVB7DtefNiGmMydYyyvuSpSabyJ8gbZZfJjrzSfgLKK7LWPm09YhUOoMIeAQokqJmLdbRIxVU+kFogxraMuadXx4CWGD76e6K/wBSfEQFJMtTdhBOpAVjSI0A6R3+EdgJvEN4Ck55LnDzWdSHYuNQgSRneevrr7Kf4P4XzWZjVpoKAeesdOoW+FTc+8AeuKqlWjSmT5In8Y4iWAnnF1p4q8B18rSFQEVEHxMoNt4J6AHpf8p7Q4przB3v9oG1m1mw36hpz8PwpIZJiCVBPoLn1sOgnFXagGChfRhsymSKtRJUaCqopEE6ztIHQmB6H33ncSx0G8knwVtJuJkhE0sjUGVZwVC6gxQzqYXAaIjSL37mMLNRhrAa5Jje62AEnnripIHNEZcSQD1wt9hIVdKSbqsocEYvliI0hbnpuxj36YyncW0NeDz/AAmOiD0/C8eLOFPTzDSD6etzf6R9cHwlZppwvUHiowPCH4bwJnGo2nbqT7Dt0nrgq3FtbZGXAKmfIHLogA5pMntPb1j6TjM7XtXGUDKgqE8kpTzCpBntHTrHtt9+KzgBkJ1kyp8qDSv70rJn16n5Yld3nXPdlBcnOyJyUkS86bho7Qnwj9DAPgHu7zS3nRuf9QfGaMBUIC6SQDc6h0jucOoOklwv9kVMg94HP2SgKlRgY2E77lYPXqSdP6tXL6YidnconC0FTvFEElpmw9DcevT2xo0CYwwpqzQAXJUU7A/r064rlZrm8gieG1VVx5olbg9wCDt+rYVWa4t7maZRdhPf/i8VQoAOrV6bEdYi/WL++OtxEm0Lji2LGd/xAaoO+KIlZ+PCZlG5Jg13J0bNETEgmJtPX5YTUBGWaspP7RpJNlpxvgj0HIkMtoZTuGGpTpNxK3x6jxDagU1Xh3i419Uvgzp6gx8/fDrRKATOAZ5IhVIXUJgNCnoTY/PvHqO+FkyYVI7rbaERvylG5iqSvmH43Zj6XgyViBPbaItG6WjvYdAqC6GTr+YXjJ5gzqO8hgSLyL29P8Y9UYMh4eqOhUxfV4ifsqE5aqkKrgAACD3gT17zjPx03d4hVyBYfCfeGMg6UyAwTUCVkghtImR9mZNr30n2MfF1Wufzje/FdcWgARMe073mvvDVrDM1GhkW4ZLksAi336C8k9YtJjtRzOyAzPPzKW9oty3CB4pmVpCnWSz1AGcdqi6TJiwkyTb8yG0mmoSw6W8juyazu4mnLTwTKj/qW6iFQNUtDObgdVBESDESb+pjDKfBlp7xt57ChfwFFxzjoN/FlUcL45Szqa2puNSMVYgBqeiA6rUgSBKnVbrMEHEnEUhSdhFxvd/2owx9L6TrBGhnKR689FnkeOHVVydUkVKYJViobzaZGqQIOptBkrEm/wDEwBOpuhtRv8/R05ZSifQaYqNHdOmUHLyvuyTnwV++reQyrSZUYBmaxJjSpW5SGkGf4ZvsX+5jYMQuN67+FQziGsgvkm49PHXmPRRXHOHeVUKVAabg3Akj3B+vrYyMW0KhcJFx6K+WvbiabJaFkGSYi07drd8UTBsuhoIK8rkmAgg+4uPqMdNVpyXGUSBBTrhfCNbjyyZ7MAAfYm3yMHEVbiMLYdvfNPgMuVcPlKiMmsRFttIg3ERYXnpjEL2kGEhtRjmnAfuqqp4dGYC1WjUB3Iki1z1tH0x6mHlsg9IWMP8AIGgTTGU9EiqcIq0qzMwEKvKAQbmADA+Edhjj3y3Cc9Vot4qlVphrTnn8+a24jS1wjAztI94/DfCGOwmQhoOwy5uSbcA8MheeqtxMLvMbE/likNc/NQ8b/k8XcpG3NTWb4a6VmWzNfbfvLRYdMcD+7ELWpcQ19IOyG8kM/I2ljrcKdQUWUfgT+EeuGFsiRYJjTjGIWGnVT3FMy7VdKttEAEG3tOLqDGtZJCe0ABDVHCgSYAIJIIhyNl395PvawwwDEbfxelKeL0y5FRRZrW2BPT26j29MV8OcILTok1mkxCTV2KpdeZvtbfIDYYtaMTs7BZlUmmySLlAasUQs7Hde1JNo6zgSAEbS55iFouVYqXjlmAYMT77SLW9RgS8AwjbRLpdot6mSalzErBAjmF5vJTcWHUdu4wAqNqWjfimik6hN7fmFVcXq5XM1TUplEK0U/dsCqMyrB0tHLDaeUgAw3NiVuNrYIj3PtzVAsACcVzHS8330hRMFSbYvsVnYXUybLekxchTJvYev6AwDgGglUUyajg0reih17gHqW2H6GFuIwqqmwtf15lNvCeQNSs1Z5IpgkyN2gwPXvHoB1GJePrBlMU26/G/zoh4alNQ1HTO99EyHBjV5zrk9xO1t5HbE3+yGd0QrnmHR90ZmM0BlaQg6zTQAnfSsg7dN74UGE13HQEo6LYFkZnXULSp62DFlV1uCEYoCoIsSbRtaZFxhVMGXPi1yPETfeqEk3dbe/wAKe4kWamtKVinGomRBEiL/AJDcnF1GA4v5zG/2vOuEr/Zj5yKQYa5/p3JH/aDirGOzJGnyp62JrwBqrocVdHy7hiKdJ2pNTjlA1XIiwUBkEdh74yuzxNIIkm4Pl97rppNgtAzAv7fN0fmaSvm6wzHmMYDq9PSGUAEDR/CFjfeR64W2oQxjhkLarjJbRApgcoOvPfVMeL0lrcPLjMeYFACsZGq3MGAggkySp2tO2FNxNrS4RfcflI4Wphr4cOefTf5hL/FWYo18qgemNdNUOsTzKdCiGMmxdZtN/wCUjDeGLmv7vXceRTaNE06jgT3STbkb/i37XPGroA4UsDflaSQNzeL9L72PfGrgcSCfVUMqtbLSbjmvhqKyLpkPt6ED17/rrbuEhxnJMD5AwphwpqqkNzACdwSJ9gL7/hieuKbhCc0ki66H4U8Wop8t1NRjtMD7ugjucZFXhzTl8CPPZWbxvA9r3mmFV1/Ea6eSfoIAmDv2/HEuNwWYz/HOxd9KqrUarl2ZNRInQYLadpBv16avfHu95eysY2rRbhaDHW8T4fpFVMmrNKuAPdrz6RthWEc0kVnNbDmyfL8qmyzgJLMDAiRt7Y0KTWCmXvOVrWvoPHVY9QEvhoULx7P6PMKgASYi2o95/O57Riak3G66+k4WjLWznHpv+yufVc8XkSW1X/hVR3PuZufqcbApBsHl5krUs1BvmAg5YP8AMO3VV6hfU37DDgwvN/T7nr0XC5L83UJEqBo7dj2Pr+OKKbYMHNLc61l8yGd0hlixud7bQQJiR0tj1WliIKBjwguI1TVeYhQIUAbC8C2/vvh9ICm2NVDXa577CRCDqZYpGrr07e/b2w4PDvpUhomnGPVfadI6TG/5emOFwlMZQcGGM0TwziNWmylYAUgwRyyDIZhsxB7z0GOVGNI3KCmXEw4W10ssOLZp3dme7MZ1Hdv5o9cdosaGwEPEPcLRHL+BZZOu6k6eqldujCD93XBPa05oKLnTAErTMkGyiO9yb9p+cfLAskXJVFWCMIHitKVHSCx7SPwwLnSYT6dLsxjPirP/AE84OtVajOghwVkn4V/iUQZlrH+nffGR/lOILCGg5X8+vgPlcpvLW44/GymHEM1lsrTOXRGqMJ1erncSPiMWnYesDE1OlW4h4quMfj8KxmL/ALMhoApp+KZpTp1U6cfY/djT1iCZxojh+HdeCeveSjVfOfwichlzGowfLUAavhB6/JXBJPUn54XVeJganz2Qn02ua2Ch6ue8xtTPAUcpIPM5Jk2uNMtFt79ThjaWAQBPPoP3af0hF3TkEuqV9R0iOYjnM39CT+t98UBmESdNFztA50DVNeHFFrAxMKweRIBIItHy+pxLVxGmb62Ty0E+G/smGWyYqM6aiRVYlBPUKhDemoMZ/wC3phTqmFoMZD7n4/KQDBk72VTUuJDzEKcvl0qUNBPxkCoDANmDE7fFfviMsht9Z+8JJpWcHauNvDL7eSn/ABerZTNfujqo1VWo1oDk7ld9J6ibgsZkGDdwgZVpw7MW3vRcpPqVAHCxB8fIpynE6Ry1NEVqqfC2pbrM8rQTBmCpIAJEjtiJ9J7ahOXLfzqjYC6oS4weWx99YXPOPKiuIEctwOnYbm8bj8dztcKXFt0FcsnLRApmiANJIAn78ONOc0DeIwgYckXls8wNxqB7z+Rwp9IHKyrpVjqLJ1k+JqswInbuPnGIalBzs1aCCrzhLt5UPdXAB9C0H5RGMStGPu6KGuAXgjMX9P6kGdrBGNxPb/P+MW02lzclaMk74FxhV+JQeoLPt7WF8TVqPL4UfE8OXixjwHymuc8VJ5SKApLNI5i3pJgGfn2OOdk8swHIX8/NR0v8ce0LibRyhJDXSoG82WBO8xMdFG/uLY7hc0gs34rQwFsBlt6qT41JYIsaSeWwCjoPmNpN8avDRGI/tPiAltXhThjEkjf0+fTFLeIaQgNMG6JyRgkNUptNjKlvq1gfqcLqZWafWPa/wgcFnxzh60ghR0KOC1jOn4SFPyPX8pwfD1TUJxC4Si/TL7pbWdlssqALEHfrNu4vh7Q12d0DnGDFhzROXVHps1RGtbWkRNole9+hE36gnC3lzXgMPkfyjYMTe8js14ZdaQq0dVakwB1eUVI33EyNt7jbAN4tpdhdYjrsJLTeCb8rb+6UVcuSNUR77E+h2n0xQ14BhPczF4rzm6dNkU6iGVbg7E6muvaxFj1m/THWOcHRG4SKtJrruKC8wKvL1/zh0FxukdoymyGLAXN8HkFMO+6CqDgPCXq20FlECO5J5AewLbnaAcQcTxDWa33O+a0WU4pw7L7LqHhBElArfuklTFvMqfvAfQLEsB0EdsYFe75eM/YW8L8ykcWC2mQBc5dBb30UN4zzQpnyiT5gA1kdSSzFierGVmLTq741eBpF3fi2nt7faFUawDJH8GX2soh8yZxsimIWU/inyYKrc/xQOkUlK/CWBiBewDbz62HQAYyqdDC6XnnzW1iOeqS56uTC/CBsB+PckwMWUmgXzSK5J7osh8s+l1KiSCCOsn88MeJaZSGEBwGqdUK2pi7nU7HWV2VvSAL36W9JxE5uEYW2AtOoV7ZIzTXKM9JaVTVdG023CvA1Rv8AEFN98TPwvLmgZ38xsoKjRIPRU2fRqL1HpDSP3ZHaIPfuHk/4xIHh4a13Xfsk0Wip9d8/tPwhvE+VasjpWVqZp0lqo52JAJqD+YEajb+EbTGGcM/snAtvNo+ELQz6mm0wenL0t6rn3mVKTCojMpIsy9RaQfT3xsDA8YCEVZkuxIbimfq1ypqNq0qFWwEKJsAABuTh1NjWZKJ7SRDVhQokxAx1zgmUqLrQEZSowbkCP1thTnSLK6nTwm6YZTMCmbbi8m59gNhO3fE1RhfmqZATnhnHy1B6ZJ8wsGW9rapnuTP3DEdbgw2oHDLVC2HuDhpI+EO2cpvJO8z6ifXBik9mScgKdWGu7CPSY+/FBbLbBcm6JyeZGtTDPB3NgLz7mPcYVUpnCdF6ZRFbjbeYDvaIjb2/tgG8KCyF6ALLXP1NaCtTA0loZf4W3ET07W74Ck3C7s3Z8+i4DHdShA1RjrY6Qbx1PoNp/C56YsMMHdF0JKHzOZX4VFtu4F+nc+p+WGMpuzO98kh7m5LbieWqlqz6QaYfTdh0kL1k8osf74Gk+mGtE3z/ACkuDpymdnwQCBiukCxsPmenYYccIMldAdhwgQFX8CqnL0VC1xTZjrk09SmwgBokEdx67i+M6se0qExMdYKJ1IGxbI8f4i/2jMuKh841edQ+otKCHBEMYYElRym87XwkinIkRY+eX7zXQxjTGEDlAUHmqjhmQkgoTY95Axssa0gO5pNSu6SBmEvNVp3/AAw/CFnGrU5/C9bj1xzIoxLmXXrK0ZIxx7oCPhqOJ4JXUPAFZWoVdCjUgADG5LO2kk7CNMwOk7mTj57/ACFMh8uPllyVdd12XsSZ/wD5v8rTOcR/Y6dBqMFddRtJBOm+kEjfSIj/ALrmTJClTNd7g/O358JP2yhE5oeXCprA++9xznMZ01ar1KvOWYs3TUe1untjeDMDQ1tkkAOkDIfayVNSOKg4LOdRMpia50keoP0/LE2ATK1XPOE87L4aBILDbr6Y7jAMFcNMubiGqxQRcfXBkzZKY3DcL3Tbm9L9d8CRZE17i7oqLw6Krun8AbVewOkEnf4rm/aek4g4rs2NPON+H3VTXFw3qunV84CMqzadHmDUAIZtPKFAm9gtiYvI2xiMwycQy38fhRikQagbnFjoJvPrPwvHH6Rr1GAmQ2kCewNx6MpZYA3IGO0qkGd7tK5QAp0gDqJ9efgbyuTcTymiF12Xa3Ugetj072GN+jUxXjNXVmEixhexw6p5YMCx2Dc228TsN56SJO2OdszFH8XQ0iAhKtIWKmQek3HvbDWuORXsImy+ZpGp2Ig46wh+S9Vd2bbIUPAJ7mPlufyw2LwpO0MyV6o14IIxxzJCbTr4SialcatW0/j/AOcKDDEKk1WgytsrSBJlgLWB6+3TAPdAEBEM19ZqiqAJZCence3XHgGF0mxQkub1XqqSx1QRaf7/AExxsNsjxTdCmowteP1+vphsNKXjIMJk1RWogfbY2A3+f6+uJg0tqdAmk4glbrsDH02xUDqFOWCbp3k283k1QzHlI21RpB+cAbX3xDUHZ96LDP5TdDCCzuWZQJJLQZMHYk3veSPa0d8Pp1A4mMkJaR5LfN5w+TRb7QBVheCAYFvp7WiMLZSBqOGi9JDZK24bnRq0gAipTNJp3H8BP8wOnvYDHqjCBPIz+VyA75SfO5ouumoBqklWPxDcaSeo/DFVNgaZb6aeKnqtxDvWOiVmnGKZlQmnhzX1TBx6JXQQCiKMyCNhf54W7KCqqYuCMlc/6aVgTXor8TJrW+5XcfQ7e+Mf/KMMNefBdqFoa06A/P8AAiPGQqUkoVEaytUEjbdSBcWtIk9j3urgQx7nNIzhMY+XO8BI8lFV9LK1TSqlmiEELMT8OwmRta22NduJrg2Z8c0LWNAMJYE9cUypBTIzKMqZGqqgtTdVaSpYEBgImD1A/PChUYcj0Tw1xlvJeqWVZlZUUsZH32H32+eBNRrXAuMJhpnsyGrCrlmSVqSpgGIveCPqDOGB4ddqT2bgIcVpw/LuQzLTLgQWgAtBMSBvuenpOBqvaCATHLkhZNNuPDPz5fKu6nBRlaRbztQunMpUkmSYHMQPhBiPn1xP9jt3wG79uuavpPxQ0i+ac0eO5dKPlVafmrTskC4aCDEx1EAj+2EdjVc6QYm+/ukv4d5f2jHQTmnHg+iS7O7APoJCnYgw+pSbjYmNrSNsLdd2Fmn29uqm/wAi8BgaBafi1/VSPjbhqDKFtCLVp1zrgQQrnlnvby7/ANXQ40OBqEPDb3HuNlN7TE4yZBAjlPTleVC5CoJ01CNE3IEsP6T0+/2ONSq0xLBf2R0nOuHFUT5WitBqmXqy6kLpZVOoRqGxIUwGHy33xAH1C/DVFvPw34pwqHJseMqfz+c8wl3aalplQAbem0RtGLqdPAMIFkp7mQg8xHKL7Sfcz+UYczVRvMkLxt747mi+jxWyEsPwP5YEgApzS5wWlCAQZB7j8rDAuumMtqmHDdUmCGpkSQfr0vP3d7YmrYYuIO/ZPptOhkLeuEU6WDowPwkA/ObagfQRgG4iJBB37Im1ATcIPOUQolDIm9rjDqby6zguPsLLbIZpLecCwGoT2mBO94ud+g9iFWm6/ZrzX2AKIfgjOnn06iVFltUWZYvJU9CL4AcSGns3CCuGC/cIPhDxUU3s4j1PYewufT3GG8QJYR0QU3CcKa8VznmtJ0262BJvJ9RJO1vuxJQpdmLKkQO6k+bqAWAsBG+/UyPfFlNp1SqjgEur1ybfCPTFLWAXUFaqScOQ6L7VrF7sZP6+/wBccDQ2wXsWJtzkvT09S23H4Y8HYSmPpY2yMwsAmDlIFMHNb08AVQwWTzw9RZMwr0n0ujmI3t26H2NiJxFxNQGnDhYhPbRaQcQtkVbZmpRzQrU3Pla2VQG+AVRqMo94BVSCCLSLmAMZl6WGpTGl/DeV0rC+lhnvRPiQeY1IOozjS6kOL8CalCBHKAlmqaeWLAQQSIsbyJntGNGjXxgvOeUJjXU3wARfqk2d06zBAFrD2GKac4RK7UgOKo81maroFUSArKjKWAK7GG+1tsAvWQdsZ7Gsa6SfGYz8NPfxTA0GeqK4ZwYpoqBdAYgEM/xLy6wB9oarT6j3wFbiMQgmeVvTwXMTbtGfTTkj6PAsznqZq+TSoIYGoggEqpU6R0Bt0gd7Rjxe2icUk36ROfruFM7iKVE9mSSeWZuddypji3Dv2RtMJVLKbidKHYkdSQIgm09Dua6VXtxMxHhfeoCYHOgFojx6Izh2YdzSpuNQW4mIBW8Bdo1Qu8YRVYxoc9pj5vuU4ThNroqgtOhUJrzygMAjCJiR3vImLdBbCnY6rQKevNE9xLO4js7myVq5zLMyU6eqnpY3aAFUm8yQVkWi+8SQZTAcKDxJMH1z+/ipsWFmCpc55Wn9bzQfGVQZd1AYVqtFalQAcsyath0K3Qgdx1Bmmn/2tj6WmBz5JGNz2lx0y55x757tD1KPLqB62j0AJPt/nGoHXgrz6dsTTuLrzSqFSDJB3x1zQRCBjsLgSbr86W1HpvjwOiJ7RGM6I7M10Ngi8sAtebALG+1p9zGEtY4XnP73TA+m4WHihSkmYA/DthgMWQ1InEVstCFkbd2tPsvX9bYAvkxv1XhTcRfJfRUWbgfQfhH5/wBschyYAyUVSVOUyxPWB+W+FOL7hPZhkLNqoBErI7dR8/ywQaSLFE9w1Cx851hxcTpM7H5du/8AnDMLXd0+Kne5zbi4yRCurxyxBGlQWM9YncGeoIwqHN18ck4w8LINUDEBitMQzGIA9YG5vA6+2DhhFxJyUtao+m6y/LxAaw38PwzcfPuTcna/0x40e7HPNMpVWgyT5r3xXPKzEhGWdwSCPQgwCLY5RpENiZXn1iDDhbmhKagm5A++cNJMLzWgnNfK6pJgE/h8seaXRdKqNpk5SfZCM+HAKV1S9l6pOemOOCZSedFopwJTmEg3R+UoCQW2+I+wk/4+YxPUeYMeCrYwAXVx4e4eoTzR/uQSxg7d47zcRuYxi8VWJdg0RVDBjS296IrM8NDsEEhkB1gbF2HO39SqNPaVPfHO1NMRu2iBtSBj0OXhp65+BSLPcBqorIHKo0alkr63UET22OwHbFdPjGkyRddLadS4z5/sKefhbz8BPqJP3zfF4rtjNC6kJTfIVDSbSW002M6TIUjoTEywPfbvfEdQdoJAkjXWfxuE/DrGSv6OcyubyqCpTbWirpYBjomASrERErcRtHbGY5r6BIBvPP8AB3oVmGlXpVi5pGE6Wvv+p9wzMglBpFEoxEIJDIAYJPQFQSDsJ3OFNcMYOmpFjlf0/qjr0yA4zika6GfsYkKC8TcJqVs2HpZdkpBTLRyErPNqA+Ei/MASZ9ANGhVptpEAz8x+ea0uHqYGAPfJ5Te8W8uQWFThwoZd61SqrVHAVUsZW55YN7rOqALfXgearw1ogA+HqnirNXCBbn12cvwpTiJUuStYuSNTbrt9m/UHoJEdbHGlSBw3bHvv28F4kTG7JpwSuas0mdwtZ9RvMKl73EmVXewg4mrMFMhwGQj1/pQuu3ERzQfEc2Xaqx+Jab/RiE2/7p6e2HUqYaGgake10qpAZA5JTw5AWTWQqFlnVtc7x2jFNUwDhuYK5SMgE5ffdkNn2C1DERMggyL4bSBLLqevUDX29Vpl08y3MWgwAJk9OuAeez8E5pFVt8/ZE5mmFd9VhJDQPW4E+oj0wthLmiERwtsTmsxUETEKDyr29+5Pf/GCIvGq80jDJXyohkGxJExe3UY8CIhE7EL76IQU2MtBjr6YdiAspsDzLkfkaQKtqbTsBvuZjYHsfuxPUcQRAlVUhIusXQx+v1ODBErrgcKyo1YJBurDb8/qMG5siRmFK10OvkUwyfCGdVKi085aQqAbkt0kEbX7bjCHVwCQUw0paI57/qe8WyVA5IVKJcqKmgsbDUwB5l7gAwRYCBcknElGpV7fC4afn51TD9RBzjrzH681G1CMaolS1C0BZgk+2O2CUC9xWormIBj1jA4BMpvakjCCv0x1x5FJAzXhaOOlyW2jOq2o0eZQbAnfAOdYwn06Ja4TqmicNOoqxUMD1O/z2xMa4wyMlc2kDmqbg/AvMLIw0syiJsBpKkx3te38Jxn1eJiCDszvzXqr8ADswF0bhGTpUqawDY8rRJLQOb1gXA2EjcycZTqknEVjcRUqVHkHzHTl568/RZf8DZTqUh6bXa5BnqCkE9e/W0YIg4Zz37Jn+60jCbOGWUeu+spZ4jNBYLAtPKeYgzb7Mx0k22j5lRLjZqp4XtSOWuX3Us3GmQlabU6aA2U6CR82E33+eLf9cOu4EnndWdk03dc+a88C4nSpoorZbXQYEKQqliwmAuqChjcyZ7XsyrSLnmH31vHvfXolVm1HR2Zg+ceY1VDmeOBa1OmKZFFwJLIZOowBrGy72j++IG0MVNzpuOo0zSW0DhLibjlkPLmrr9oohPMplWYKEeooB7gQbar/AJYJ+GkxvZ3Md46Ameceawwyq5+B8xMgG38UR4m4uzpUgMaLAKUYXncEQQRYAz1tcXxzh2Q7O/23sra4bhmtifqF5Hpvkobi41VPOp3p8qhtJhTvAEtHtJ6m+51aMBvZuzud5KsA256719kufg1RV8xvgOqTuBHaD1MD374eOJYThGdkAYQ7NG8MQrJAEFOYEbJ1JPTUpO3cjCaxBF+fv+rIhBMb3qg+JIUSoSILtE78ohhfbt7/ACw2iQ5zQNB+lys2GE6lK6tTWNyR/BOxiJE7j8PvxU0YT91G52MXv0Q6UCwJAJKjmHp3/v237wwvAKnwGJIvqn3B6S06VSvDE/CkWCsY1az/AEmB/VNjiLiCajxT8z4aRvTVX0G4bi3RfuNZZ6lQ1SAqFQyj0I1aRNyZJE/PHqD2sbgGcwfyumkXHEUtp6AOdiTFtPQ9zMfr64ecR+kIBhb9VyiaNflCaFgSeY37Tvhbmd7FJT2umBCbZqrmWpgPqdYHNFo+yIiDa8xN943lYKAdax5fP8XYjL8Jbm4ZIFipluxmBI6gDaPX1xSyxk6oSCbICpUk7n5/lhwEaIHOkzK3GT0HXVOiL6Y5m9l6Da7R6Ttj2KRhCnJvLc1r/wASdgIOhFOrTNiYjU38TEWNoiQABbAGmBbmnU5+pxvvJM+E0jXy9WlSMQQ7LIAKid5O4OmPU+tpax7Kq17/AA37pxexwny6pBVyRVQxXlaQpncgidxePTvvi4VQ4wDlmpTRDevmgnBw4Kd4IXhAcdMJTA5FjLM23fqQPxwo1AFYaDneqecI4IrE/vRqjofxYWH54ir8UR/42VLKLWayjOJ+GqlMdzINjuDEE+oJg95B74VS4xjjve/BGzC7JdBy3Alz1CmVZUzFAaHDAHUBtf0Hy32xCw5hvjExb8/1QVOK/wBSqcQljrg8jqmnDeC1V6BgLGm8HreCI1Ce9xb4tzGe+ZGaVW4ymbTH/wCQ+40+PBOaQpso+xoO5v8AI9fSd8CzCeka7/vooXdo1x1lLuJ8PrMqtlaiNAEAN23H0/tgxQGYuOmfvBVNDiKTSW12kT0Uh4qy9SmkimysxlhFr/h2thvDDvw5a/C1GPEBwMfZc7rZtpMzPvjdbTbFlQXQmHD+MGlXDswcg2Upyd9elSI2BixnfrhFThw+nAEDxv4SkOuMBJvbeaG4/wAWqZit5hNh8Im/vIEm8xOGcNw7KVPD6pcFsBuQ3KZVvE9V6aJOygM0/Eo+yY3kmZ+K5uZsgcGwEn2++7dEYaxpxc7+e/KFmheo0Kw1xIj+aRFx2vB/LHjhYLi34VGiZ8DrVsvXZGMJUYxPwEzHxAECwA9DHyn4hrKtMOGYz5+iS8NcJ+11+4lUSRWpUkDVAFqUtRGl1a7RtFu4AkWtbtOfoecsjGY/KJjXgwTMZHpvz6obM5F1rVKVNC0LsQRNjqJ7QRFotF7YNtVpph7jF11p7skrx4uzSVGVUWkNABIXUAbSbA22A2B+uC4Frmgl03S+zcG/UVNotM7rAi8N29wemNElwSRTBJutKeZRTpXWCCDMiQR8gRueuBLC4SV2Wg4M0xr8SpMw0zSi50CUuIPJqtNhvFgI64S2i8CTfxz9V0uI7sSN6ozzKTppNRrEzoHLqOzkMdQMWtIsNrYDCQ6Yjx5crIcbmOjP59VjV4EUXWyk6uYaQzHT3gadG4PMQewthgqyYnLfVCDiPX035LfIZJW+GmQvUkggTcTK3MdJ2jvhVSqBmbpxY5ojFv1+ycVKARI1qFcxKqABANudgsAknlJ/HCBTc44h7oRUEwRvyHyAhqnB6YkhqbBhAPnUwDcESB0kCIM9+2GCo/KLr2KTrboflIc5SajJKGn2ZEO/9bXM+jd8VgOcB9/1+EH/ABuJIud6fkJaFQg/GxNzMA/nJ3+7By4Hf6XWtxhZPXQSAGif4h8vs3wQY4338oH1cIgH+7unPBcv5tOsKToFGnUaoCkk7Qw9QTcjpucScQ7A5peDOkXTaVVpyQNau7EK2oQeQemwMg3mNxvhrWNbceaYypjQ2coNOo9bzM3IvfDabxGEIKtIziQbUbTH6/LDg66kNIRIF0TSgC+xF7bdjhTrqpvdF9VX+C6NQs0vUGgSNLHb+UTHr8vnjL457QBGqNzQG94DlddRqcKSs1NmE/CWNiwsGg9+YX6/U4xw4gwDuFkDiXUmuA6xy5fGX8W3A+HeS9SoOXVsI2H9gOnpg6dVwIOsJfF1+2Y2nnG/dOEzIdPMSINj73nbf78G95cMYEc7AfH7UJpmm/A9TPGsw4QyQf4T1H/cDN/p6HCGuM5rY4Wmwut58j5b8lF56rBDEHe82v1ki7dbmcWMBdZbTGwI3+kU1TMpTbQ+qmVJhgptY7EGdv1GAa+m5wDhBlJLKLnSRBUfmHDMWLEE7gBcarQWiAPlUwEn4jA5qYAhtMSZBiZvfv7XxbSk2csyq/CO7msadQmxJAbc/rt2wRaBlojaSRcZqio8PFLSXI3n4WuImPqFv3xnurF8gD3G+arDRaE9qZVKYqVGKI8TyBuXUYUsDEGSDMHYXxE17nENEkdemaDETAGS9ZTOBCmioHRrOpad5BjlgRvcWnrjj6ZdOIQdETm4geeh3sqj4vwOnVyz16PLqgnSCo0gnW6LuAW3G2xvhVN7muk6b9vZZ1DiXsqijU2bQCecaoXJ+WtB3pS4Ksr1GZQyqd5LfCdVrWiOsxxwe58H00TXkl4D7agXgnyzt5yubVkQh9aOpHNM9ekiJiSLfobjS4EYSDoq3AObdBZmioC6DzaebrJ77dumHMcTOLKVO+nh+k3hEcNK1HZnI1QSdWzEQdM/ZJ6euF1g5jQGi3x+YRUnBxJi6X15VtLWKm/XFDbjENVM598JOSbcMlZc6f4VUgFXNpDdwLGLSYjY4TUiITC0vMLfKcU0sXAcG7E+Zaescoa5MfFNxJOF1KTSITBjwwSPTfwnNfjzAK9WmjlgpVdIAQkSI/m3v0BHUnSsUQ3utN0DWA5SB533vqYcwmaRioh9IBRjOsggjf4LKb7TuZnEuF1Ikk+e80RBYQB/B91O5iafNPITBpkNyxYrfb3NzIkbgUt7xw68979lRAiQts3xBA+qm1RQ4EAfZEkWaZiV2M7mRgqTajReJHupjTa6Rnv9pfmHRyVKemtAFYb/ABU/gj+mPVr4pDtTvewlkO+ke/5S9+FO5/dfvF7oCY6XWNS/MXi04Z2zWCXWSHMNR0CyZZHLN5D06dMmo6qwhSSRqUaZ2HfrOx2tLUeO1DnGwMe2wqyzs6fdz3uCg6FQqvNBQmCOxjdT9k+v1BGGuAc62e9/C8AQAck2/wCHsUC05qqV1kqLoZuPfSVNu/a5k7VodLrGY6FUg2h296LfhGRA8ymFRq0ctN1BlhII94JPuB6wFeqThdJDeY3uV5zWtalFalIC6YKSCD7mfnM9fwxU10GZzXnU5FlV+DHKMFmW+zKtJmRe2mJY9cZvHd7vD7f32QVRNMg7i/irXwznGaur6hApkMm7CJIvsdrN904hMMM9c/JZ/HUwKJbGtjpvmE0zGdJWBPmNyhZkgTJuLEn9b4QpmUAHSfpF56xZCZ3iL0qbUxPKRLAz3m3vP6tjzZPdT6XDsqPFQ66LB+J+cPLVRudRbY9vaPfv8+EYRJTBw3YnGT4JRnMsQ1hdrxI37XU74ax4IVtN4Lc8t80wyuYYUDGkhgVbrvI6ARIJwo2fZTPptdWE6X5fMypWvwPmMBI6co2+mNBvF2vPqtFtQELndck6ibktP4/mcfRNtA6LMqCx8fyiOF8NarcAm4VR3JIED7z7A9sLrVhTsV2gwOGN2W5XQKnh2nllX/nKRYmVHRgYtpNo6Tc9sYzuIdVJOC3uE+lXL7YCB5JzxThlJabJUeKjrEKBDLFhNyxE3gQCottMjHva4EDIpbKrqpkDu+438H0jBw00300mZ9RtAGoR0kwB62M+mNLtg8S8RHorLgJ1xTiJp0Upy2moDyyCV2HxCNJmYIsfaxko0sTy61t5fOvygbTDn4iLj33vmkS5RGLUizUqiryHSVJJtpP8sXn1MdsW9o5oFSJBz12dlFU7wgItvCdapSU6WXSLqVYlhJUsrGxgCyyNhhY41lNx65HLd8ylvq05DSfjl69ZU7xHhdWiwY3BaBZtwBO463HrfF1KvTqNjp0Qua/HIMhOuCtRCc1PmqJGoAwCCeaQOVgLiAbHEXECqXWNgftl1CYGXxNt90g4pwWqNbFDyHmi4G15Exf5CwttjQocVTMNBzyUfEUC7vBeazFYUTycpPS06j13bWb9/bBfVc73ZDRlrOvNbcJpBoVlmSJIn4QQXE+0H0xxx74M2Ti6KZ5/dNqVcVqOlidQYMQBBIbmJJH8zT1tNsRvDm1cfP5TmGBA5IPidcypQMmkSCDadjeB0Cr7AYbSbaHX3srvON7+6N4y4ZKhCwWSm5G51yB77E/fhVEQ5t8iR5L3/iUvplAAqtDgBSCsySTOkibgk39u0lzg8mSLbzXqTm4Z5rXiGX1RBXX0qKbML2iLXsG9IwFJ+HPLkV5zC4yF44NTqZfMCpoJ0AkyDBF1kkfZB+p+46z2VKWEHPfqldgXOvvf7VlwnO06lCoLJmPKOurA0RI0q0HlBgHYLcyALHMrNLXDlNhz57uuPpvbUBzbOWut+ufjqFJ//TFSoXbUCqEAGnDC5v1HQzbuOhxf/vMYAIuedvzsLrm4niTHIb5rxl6xyzlHB5uUqZ5YgzG9iRcfK8Edc0V24m+Pjv8AqcSBEJ7wvOhanmmTUQ2abqZIOoj494mLz6RiKsw4cIyPp08ETmCo3Dpv0Xnif7PWqNBNKpJlyvK39arOncQwB9cFR7RjL3Hx4fhdYKjANen4nPwKO4Z4crsRp8pl6FaykdOhYfhhb6zP6ISqnF0mjvSPI/IBVZwXgdaidVQKovJF994ABY26FiMSVCHXG9+Sg4jjKVUYWmT6e5t7SvOfzTrJo2bqWZQRv8KzMff7YSwAmSjpU2OtUy8DHmUm4XSapVVdVjv2PSPvH1OG1IDbBXV3hjC6FhxHOGkwRBA1XPUnof8AGCpUw9suR02B4xOuvuWzRqwjk9/Y2M/THHs7MSF5zAwYmrTPZxh8BH8383qOs4GnTafqQspj/wAh4dEAuccDY/TDjSYdU7C0qD4oFGYqALC6iQAelzIPba2N+jJpNM3hZxIxQR1/KqvCbillqtVSAyzaJN10pHvz/INtjO4wOfVa05blMjJkdfTY8+aks7nGcgO0lbEzvc/gSb40qdJrRLQhdVmxPir7wnUqHQ9RWelTGoW+EdwIswJ3G4kdZxi8XgBIaYJ36fdMrQWkAwT7+O+q+xS1BMv/ALws8AGSbgEk6oBtHeRgD2kTU+nRNDjcvy/CScZpimGYqP3oEHUYBBOoddmjeCNsWcOS+AD9Ox7ckeMR4L2nFqL00Wu2o0hyEAgspJJUsBuIUT1HsCOOoVA4mmInPK3X5S7NJg5736p9kfGzL5QaGpxqB1AMACVjTcbaSBPQ4kqf4+Zg3B8R6/pTv4NjyS20+ie8Z4cpqoysNNtJKArz6m0k9NhEbED0mNjy1pH63180rh6xwHEL+N7Rfefwr45wpoVqNNDSpVNWlYDMDpBEASbAjftvGH0OIBkPdciJKbSqjJxOIjy3dA8L4Rm6XlZoNrRxpqLUBjSSJGkjm9IEDa8gYpqVaLgWkRBsRqRu/vC9WqU6jjSm+/T1S3xT5IUKlNRUBmWUBYYE+hWCSQDImRFowzg+0JlzrdDy9uhhMDTGWx6hS/B6kVkDOsFoYG4iCDeOxIkY1ngEWChxG+LcJ/wfMUwxLLBgSFDyCJEbGIHXeQPbEFZjoifWFa0ONx+k1pUkGpqSuWYaijkAAyJbRA23OokRcT0Q7EIDzHXXfJdJORiN6/j2SfinFuVkLrqsWNjcRAAv0vNr/XFFGiS4OiyF2BoIGfop3MZ5eiwTuRv6yBYT2BHXfF7aR573zUrqsXOaxp1zBE2ixW21/fp1x0sEzqibWJEaIinWqAagxA6GbnrETcfLAFrDYhVBzj9lW+F8vWzFO5QgEodUgKhkRIEKs9PljK4x1Ok+1tfNF2mAS8X6dPlGnj+UylGqKJNSsW0q0wABPMLaTvPw3JvMQAbwtau4doIG/PpnZJqB73BzzDdR9v3P5UtxziS5iqz8kk3YAydhc2/tjQ4ek6kwC/gnsFMAAIvhzQoIXWG+MqebSLWGwt33gjCKokwTHLknwcwnTcBFRtSRfmkSJtJBG0kbr74kHFFjYchNUN+pUXD+E06YBICsBaNvlc39/pjPq13P1UlSu51m5b391TcPy+qmTKnV01R85sZ+WFBhIkLKr1MNSINun9QXFPDrABlHYnQJO+3faOuGjG3qqOH/AMg0ktcfWyB4VU0t5YUxrJbuIiDgKknvEqniGhze0J0shMzlhVrlhcs0EdfQ4Jry1kJ9Op2VIA6BMeL+HzRywK3eZcjfSBcA9L9ffBg94F2u/wAqPhuP7biIP06eK5vxfiR8sLax3ibz39u2Nbh6HfJWybXQWX42VUCBbD3cIHGVzGEN4rqDzlZYugUkfatcx2k6RHRBh3BD/jIPOd/PmsqsHNcCfDyujeBu6NpF0emvKSpi9j8W8lvW5tfCeJDXCTmDnfl4eCoYMik1HLAOWLAI0/aEjexXcH3Hb3xW55wwBdLp0gHE6K/8I5+jl6Ypr+/qVAWcLYUwLdTDExv2PfGNxdN9Rxc4QBYSu1qbqhzgDLWfwPugPFHFUL/8uoTZgVUDU38x3EC0DcH5YbwtEx/yX0/m9Eym1zG94yV+47x+lmaflkQwWZY2YqskNBHxXvI+zvfHKHDVKT8fxmP5+VxrBTBE5zbfJQdWrEFYmTYfLG21s2KlfVIALOZRXDs2VYLUWzfZI+mntO2FVqYLSWnLd0yhxDg4B9p2F2rI8P8ANyANEzpUHTsdIUkL2LRtbcDbp8x2bjUc46G/T8zfrmkVOIFLioeLHXz+PslXAC/7SWJqeW1MsHK8tjTPN/MBYiOvecFVDeygRIP59t8lVxRb2eG08vUWW6eJlq1RRA0oyHT5ZGxkNKEdLt66CdrY9/rvY3GTrfeunqlf6mFpdMnr7X9vNR/F+HVaNUUFL10FIBRzRc3IBIIveRIFgcaVKoyo3GYBnenzdWU6gcMWGPT36qd4rkWolW0hgQRfcEWIZQZBG31xdQqtqgiYSa7SDiaJRy8S/dCrSAVmkVOYg65MkGBYgggahcmAdM446kcUOPhv9KelUItFgvfD+NGdLafKElgCBAETMfEOkGZmOuE1OGGY+rfPL7Kh1UFpS2vw46wCQFMNqTmAB6i5J9RY98UNrDD15Gy66gXGQi85w2h5Wig/muGUlzyC4vytJMXuCNhbrhTK9TtJeIHLP4XOxlkRvnPglHDuH6mgOBYk2O217GN+tsVVq2ESQk0uFA+lyf8ADuF0QrKMwBWg2BGg7Suq5JM2gRb1gQ1q9QkEs7vv4x+VVTAbGH5vO/4nnBuOPramDSMqZLOpDuANLG9oAIjpJ7CIq3DNwhxn0NhquvYx5nUcs+qj+P8AC6lPQXEFhsCpgwCfh6yTY7Y1uF4hj5DTlvVTcQ3EJGW/VKK0oYMzYj536HscWNh4kKN7zSME331ReRzpW4JBEEEdx/ibYTVpTaFdQ4gOEFV+V8V1AqmnysBBmDJPabme3Q+2Ml3AtDu8qsDKje8LIc8VZ31MSSSNfxQRIkEa4NvQmLYL/XDWwPLL8fdeqUAR3ZB05Ki8LFlZXQEbai4QDV1FhJEE9jI9bQcWRkfLM28/37XTXa9zMD7jpM/KaeJOKV6tVhSZ/KmAKbhJWNwZB1T3tHXC6OACXZ9QTse6kpcGWUxYTrNz90q4dm61OGZ6sWH7wofVh3O5E9/TB1WU32AE9J8t8lWKTn91wG/BBZfIVKr6lDfFuCASNbmbggnTpjbtMAAOfWZTbhPLyyHhrPPwRVGua7ET4Z/b0VJ4gTPDKutZjoK2GpZ2gTpUGZibkfXCaZaKjRHXdypOD/13VpYBN8p+651n69JSwCsQUfSGiEZgsRFxpbWL9l3xrUmVDBnUTncCZnxEZdUVT/ZNjod+KSebGLsKo7WLL6+ZNaqutguoqJiyj2HYXx0MFNhwjJQmricAvGfpvTqMCCqyYn+Gbbb2jbHaRa9gIz+6491RjzOX4W3DytVz5jHU5B1b/L3NhPTAVZpt7osNE2g5rpOpTrKcPp8r0XZyiktspEWvJI6i4t95xFUrPu14iTbMqtohEcPySvSqnVIpsGkTeRdAxFySAB9dhgKlRzXttnb8GN8kRdeIUxmC0ksDMwR2Pb8saTIgQpakySUK+wUb/nhozkqR/wBOAZo3h40FKjAGZIG597GR3FwbYRV7wcwb9f2qeHaYDnLqPgjOqrOtJ/3dRwCrGbMYUKSdwALEyIHe/wA/xQqWDuUGOkG48bz7pnGUmuYHHMSQfL4VbxWqFXSyFjMyCASRABg78pN7H64zwRBac+f534qDh2lxxNPlpuVwziNE5XNsiVFdFaCyi3UGxt1MRIx9ZTIr0QXCDvVVMqVGVJA7p05eK/cbrO4UGozaCSsk2BgwDuO49CvbHOGDWkmM8971TeIokjumNU04RxQqBSzQV6ZKtpYS2q8EHvc2YwR0xNXozL6FjzGW/BGAQBiMHL+7lOuM8DpZc06lIvpqiWpahqAEEOjWkgmehEwd8T0OKNQFjxlrFvNDTJqONrjXn5fPqFNcbyVanpGkFap1Kyi7kdT1DCbraJ2GL6L6Zm/0+g/XVcflLRf0O/lacHyLVTFQ6Sq2Mgn+KCpYSpB6SfTfC69VtMS3X+cs1RTx4e8L7391b0eAsmSqpUpZdysEGmVLMkAETAvsZmZ2HXGa/iGmqC1xHibfzp+VL2rXVQJdBERcCdPv06qF4wtMnRTRqTfC6hpJKkyG6k/OB6406BeBicZGh8eSdVph4hpufsky0hYNO++/0GLC45tShSAAD8+aacIyrq4YBiAJDKu0wAbiDzECD7Ymr1GuYQfQp9NoYbrzxCqtRiWa4BUG5JKiJPUA7R0+UY7SaWCALZ+u9yvVMLh1U9VVpgn5em+NBpGiw6rXgwT5L5SN8dcLL1J3eR1DNMBAY/XCHU2kzC0aPEOAiU0ydemRcGY6mQfwj78SVGPGS06b2uCfcP4gSVRCY3idiP8AxiCrRABc5MIBTfi1PlVgdCqNLDbaSAB36fLElB1y03JuEumYJHmp88R81+YkIuwAmAMaHYdm22ZTRZWOU8Q0aKoQOoktAJiPeB0tO+Mo8LUc9RVeFfVnEf1+Ui4x4hqVlYs9TdSQyEcxIEKSLgczR6jpMXU+HAqSYJM3mfX4SOFc1lXAxoi4lIqq02QnTcqALKJYU5kMADOuJBN7m+wraXtcBOvXLFy8MiP2vVKdXFjHNIWGLwmOAlDZv4/lhtP6Vm1/+weCJ4x8R/pH4DAUMl2v9JQWW6+2GvS+GzPgndH4R/T/AO/ELsz4/wDqtlmQ3qqTh/8A/mH/AKv/APWIKv8A/s8lxn1eRUxxvdPb+2NDhsik8T9QShvi+f54tGSznf8AZ5/dGZb4W/qX/wB2EPzHgfsr6H/l4hWXh3/bpf1N/wDDjH4v6neX/srh9Pp8lXTbZf3X/wDB8Yx/896hQav8/kLjHEf/AFFb/q/3x9fS/wCpvghP/Y7xb8I7NfBR/oP4HCGfU7xVw+lu9Cg87/sp/Ufzw6l/2nwSOK/6x4/ldDzH/pU/6if/AAY+fb/3HwP/ALJtL6vIfdaeLtqP9Tf/AK1wXBfS7eq5w31HepSvL/8Aqsv/ANJfzw1//Q/xTHa+fyrDwb/u5z/7cf8AzY5S+n/5fAWb/kv/AKX/AO33C4pV/wBwfL8sbzfoRu/7vNGcT+NP6R+eE0fpKqrfU3eqY8D/ANtv+pT/AAq4n4n6x4H7JtPIeH3SPO/F9PwGLaeSk4j6j4/hAZnfFDMlmcT9ZWdHcYJ2SRR+oIilvhbslZR+pH08Tla9PJNeBf7gxLxX0FU08lZeMfgb+pfwfGPwH1jw/CRw30jfJQdHrjdcntRNX4h/UfywpuRRFKsvucVvUXD5lNaPwD3/ADxI76irhkluY+Jvc4pZ9IUT/qK//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Hell"/>
          <p:cNvSpPr>
            <a:spLocks noChangeAspect="1" noChangeArrowheads="1"/>
          </p:cNvSpPr>
          <p:nvPr/>
        </p:nvSpPr>
        <p:spPr bwMode="auto">
          <a:xfrm>
            <a:off x="63500" y="-136525"/>
            <a:ext cx="1619250" cy="1143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8" name="Picture 16" descr="http://t3.gstatic.com/images?q=tbn:ANd9GcSvL15Qe_pV0OQc_WcblxZ46bCWFsvDjemdqGpVySoDlefoFhbJFZqOlA">
            <a:hlinkClick r:id="rId6"/>
          </p:cNvPr>
          <p:cNvPicPr>
            <a:picLocks noChangeAspect="1" noChangeArrowheads="1"/>
          </p:cNvPicPr>
          <p:nvPr/>
        </p:nvPicPr>
        <p:blipFill>
          <a:blip r:embed="rId7" cstate="print"/>
          <a:srcRect/>
          <a:stretch>
            <a:fillRect/>
          </a:stretch>
        </p:blipFill>
        <p:spPr bwMode="auto">
          <a:xfrm>
            <a:off x="1066800" y="2133600"/>
            <a:ext cx="6048375" cy="4152901"/>
          </a:xfrm>
          <a:prstGeom prst="rect">
            <a:avLst/>
          </a:prstGeom>
          <a:noFill/>
        </p:spPr>
      </p:pic>
      <p:pic>
        <p:nvPicPr>
          <p:cNvPr id="1026" name="Picture 2" descr="http://www.abelincoln.com/cliffhangers/images/sc-21.jpg"/>
          <p:cNvPicPr>
            <a:picLocks noChangeAspect="1" noChangeArrowheads="1"/>
          </p:cNvPicPr>
          <p:nvPr/>
        </p:nvPicPr>
        <p:blipFill>
          <a:blip r:embed="rId8" cstate="print"/>
          <a:srcRect/>
          <a:stretch>
            <a:fillRect/>
          </a:stretch>
        </p:blipFill>
        <p:spPr bwMode="auto">
          <a:xfrm>
            <a:off x="4114800" y="2514600"/>
            <a:ext cx="4419600" cy="3810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gtEl>
                                        <p:attrNameLst>
                                          <p:attrName>style.visibility</p:attrName>
                                        </p:attrNameLst>
                                      </p:cBhvr>
                                      <p:to>
                                        <p:strVal val="visible"/>
                                      </p:to>
                                    </p:set>
                                    <p:animEffect transition="in" filter="blinds(horizontal)">
                                      <p:cBhvr>
                                        <p:cTn id="26" dur="500"/>
                                        <p:tgtEl>
                                          <p:spTgt spid="2867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28674"/>
                                        </p:tgtEl>
                                      </p:cBhvr>
                                    </p:animEffect>
                                    <p:set>
                                      <p:cBhvr>
                                        <p:cTn id="34" dur="1" fill="hold">
                                          <p:stCondLst>
                                            <p:cond delay="499"/>
                                          </p:stCondLst>
                                        </p:cTn>
                                        <p:tgtEl>
                                          <p:spTgt spid="286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28676"/>
                                        </p:tgtEl>
                                        <p:attrNameLst>
                                          <p:attrName>style.visibility</p:attrName>
                                        </p:attrNameLst>
                                      </p:cBhvr>
                                      <p:to>
                                        <p:strVal val="visible"/>
                                      </p:to>
                                    </p:set>
                                    <p:animEffect transition="in" filter="blinds(horizontal)">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8676"/>
                                        </p:tgtEl>
                                      </p:cBhvr>
                                    </p:animEffect>
                                    <p:set>
                                      <p:cBhvr>
                                        <p:cTn id="50" dur="1" fill="hold">
                                          <p:stCondLst>
                                            <p:cond delay="499"/>
                                          </p:stCondLst>
                                        </p:cTn>
                                        <p:tgtEl>
                                          <p:spTgt spid="2867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par>
                                <p:cTn id="56" presetID="3" presetClass="entr" presetSubtype="1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par>
                                <p:cTn id="72" presetID="3" presetClass="entr" presetSubtype="1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blinds(horizontal)">
                                      <p:cBhvr>
                                        <p:cTn id="74" dur="500"/>
                                        <p:tgtEl>
                                          <p:spTgt spid="1026"/>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4" presetClass="exit" presetSubtype="16" fill="hold" nodeType="withEffect">
                                  <p:stCondLst>
                                    <p:cond delay="0"/>
                                  </p:stCondLst>
                                  <p:childTnLst>
                                    <p:animEffect transition="out" filter="box(in)">
                                      <p:cBhvr>
                                        <p:cTn id="81" dur="500"/>
                                        <p:tgtEl>
                                          <p:spTgt spid="1026"/>
                                        </p:tgtEl>
                                      </p:cBhvr>
                                    </p:animEffect>
                                    <p:set>
                                      <p:cBhvr>
                                        <p:cTn id="82" dur="1" fill="hold">
                                          <p:stCondLst>
                                            <p:cond delay="499"/>
                                          </p:stCondLst>
                                        </p:cTn>
                                        <p:tgtEl>
                                          <p:spTgt spid="10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nodeType="withEffect">
                                  <p:stCondLst>
                                    <p:cond delay="0"/>
                                  </p:stCondLst>
                                  <p:childTnLst>
                                    <p:set>
                                      <p:cBhvr>
                                        <p:cTn id="89" dur="1" fill="hold">
                                          <p:stCondLst>
                                            <p:cond delay="0"/>
                                          </p:stCondLst>
                                        </p:cTn>
                                        <p:tgtEl>
                                          <p:spTgt spid="28688"/>
                                        </p:tgtEl>
                                        <p:attrNameLst>
                                          <p:attrName>style.visibility</p:attrName>
                                        </p:attrNameLst>
                                      </p:cBhvr>
                                      <p:to>
                                        <p:strVal val="visible"/>
                                      </p:to>
                                    </p:set>
                                    <p:animEffect transition="in" filter="blinds(horizontal)">
                                      <p:cBhvr>
                                        <p:cTn id="90" dur="500"/>
                                        <p:tgtEl>
                                          <p:spTgt spid="286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xit" presetSubtype="16" fill="hold" grpId="1" nodeType="clickEffect">
                                  <p:stCondLst>
                                    <p:cond delay="0"/>
                                  </p:stCondLst>
                                  <p:childTnLst>
                                    <p:animEffect transition="out" filter="box(in)">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28688"/>
                                        </p:tgtEl>
                                      </p:cBhvr>
                                    </p:animEffect>
                                    <p:set>
                                      <p:cBhvr>
                                        <p:cTn id="98" dur="1" fill="hold">
                                          <p:stCondLst>
                                            <p:cond delay="499"/>
                                          </p:stCondLst>
                                        </p:cTn>
                                        <p:tgtEl>
                                          <p:spTgt spid="28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28600" y="1752600"/>
            <a:ext cx="8763000" cy="4419600"/>
          </a:xfrm>
        </p:spPr>
        <p:txBody>
          <a:bodyPr/>
          <a:lstStyle/>
          <a:p>
            <a:pPr marL="990600" lvl="1" indent="-533400">
              <a:spcBef>
                <a:spcPts val="1200"/>
              </a:spcBef>
            </a:pPr>
            <a:r>
              <a:rPr lang="en-US" sz="3200" b="1" dirty="0" smtClean="0">
                <a:latin typeface="Times New Roman" pitchFamily="18" charset="0"/>
                <a:cs typeface="Times New Roman" pitchFamily="18" charset="0"/>
              </a:rPr>
              <a:t>Glaucoma (</a:t>
            </a:r>
            <a:r>
              <a:rPr lang="en-US" sz="3200" b="1" i="1" dirty="0" smtClean="0">
                <a:latin typeface="Times New Roman" pitchFamily="18" charset="0"/>
                <a:cs typeface="Times New Roman" pitchFamily="18" charset="0"/>
              </a:rPr>
              <a:t>angle closure glaucoma</a:t>
            </a:r>
            <a:r>
              <a:rPr lang="en-US" sz="3200" b="1" dirty="0" smtClean="0">
                <a:latin typeface="Times New Roman" pitchFamily="18" charset="0"/>
                <a:cs typeface="Times New Roman" pitchFamily="18" charset="0"/>
              </a:rPr>
              <a:t>)</a:t>
            </a:r>
          </a:p>
          <a:p>
            <a:pPr marL="990600" lvl="1" indent="-533400">
              <a:spcBef>
                <a:spcPts val="1200"/>
              </a:spcBef>
            </a:pPr>
            <a:r>
              <a:rPr lang="en-US" sz="3200" b="1" dirty="0" smtClean="0">
                <a:latin typeface="Times New Roman" pitchFamily="18" charset="0"/>
                <a:cs typeface="Times New Roman" pitchFamily="18" charset="0"/>
              </a:rPr>
              <a:t>Tachycardia</a:t>
            </a:r>
            <a:r>
              <a:rPr lang="en-US" sz="3200" dirty="0" smtClean="0"/>
              <a:t> secondary to thyrotoxicosis or cardiac insufficiency</a:t>
            </a:r>
            <a:endParaRPr lang="en-US" sz="3200" b="1" dirty="0" smtClean="0">
              <a:latin typeface="Times New Roman" pitchFamily="18" charset="0"/>
              <a:cs typeface="Times New Roman" pitchFamily="18" charset="0"/>
            </a:endParaRPr>
          </a:p>
          <a:p>
            <a:pPr marL="990600" lvl="1" indent="-533400">
              <a:spcBef>
                <a:spcPts val="1200"/>
              </a:spcBef>
            </a:pPr>
            <a:r>
              <a:rPr lang="en-US" sz="3200" b="1" dirty="0" smtClean="0">
                <a:latin typeface="Times New Roman" pitchFamily="18" charset="0"/>
                <a:cs typeface="Times New Roman" pitchFamily="18" charset="0"/>
              </a:rPr>
              <a:t>Old patients with prostate hypertrophy.</a:t>
            </a:r>
          </a:p>
          <a:p>
            <a:pPr marL="990600" lvl="1" indent="-533400">
              <a:spcBef>
                <a:spcPts val="1200"/>
              </a:spcBef>
            </a:pPr>
            <a:r>
              <a:rPr lang="en-US" sz="3200" b="1" dirty="0" smtClean="0">
                <a:latin typeface="Times New Roman" pitchFamily="18" charset="0"/>
                <a:cs typeface="Times New Roman" pitchFamily="18" charset="0"/>
              </a:rPr>
              <a:t>Paralytic ileus</a:t>
            </a:r>
          </a:p>
          <a:p>
            <a:pPr marL="990600" lvl="1" indent="-533400">
              <a:spcBef>
                <a:spcPts val="1200"/>
              </a:spcBef>
            </a:pPr>
            <a:r>
              <a:rPr lang="en-US" sz="3200" b="1" dirty="0" smtClean="0">
                <a:latin typeface="Times New Roman" pitchFamily="18" charset="0"/>
                <a:cs typeface="Times New Roman" pitchFamily="18" charset="0"/>
              </a:rPr>
              <a:t>Constipation</a:t>
            </a:r>
          </a:p>
          <a:p>
            <a:pPr marL="990600" lvl="1" indent="-533400">
              <a:spcBef>
                <a:spcPts val="1200"/>
              </a:spcBef>
            </a:pPr>
            <a:r>
              <a:rPr lang="en-US" sz="3200" b="1" dirty="0" smtClean="0">
                <a:latin typeface="Times New Roman" pitchFamily="18" charset="0"/>
                <a:cs typeface="Times New Roman" pitchFamily="18" charset="0"/>
              </a:rPr>
              <a:t>Children </a:t>
            </a:r>
            <a:r>
              <a:rPr lang="en-US" sz="3200" b="1" i="1" dirty="0" smtClean="0">
                <a:latin typeface="Times New Roman" pitchFamily="18" charset="0"/>
                <a:cs typeface="Times New Roman" pitchFamily="18" charset="0"/>
              </a:rPr>
              <a:t>in case of atropine.</a:t>
            </a:r>
          </a:p>
          <a:p>
            <a:pPr marL="990600" lvl="1" indent="-533400">
              <a:spcBef>
                <a:spcPts val="1200"/>
              </a:spcBef>
              <a:buNone/>
            </a:pPr>
            <a:endParaRPr lang="en-US" sz="3200" b="1" i="1" dirty="0" smtClean="0">
              <a:latin typeface="Times New Roman" pitchFamily="18" charset="0"/>
              <a:cs typeface="Times New Roman" pitchFamily="18" charset="0"/>
            </a:endParaRPr>
          </a:p>
        </p:txBody>
      </p:sp>
      <p:sp>
        <p:nvSpPr>
          <p:cNvPr id="3" name="TextBox 2"/>
          <p:cNvSpPr txBox="1"/>
          <p:nvPr/>
        </p:nvSpPr>
        <p:spPr>
          <a:xfrm>
            <a:off x="762000" y="685800"/>
            <a:ext cx="73914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lgn="ctr"/>
            <a:r>
              <a:rPr lang="en-US" sz="3600" b="1" dirty="0" smtClean="0">
                <a:solidFill>
                  <a:schemeClr val="tx1">
                    <a:lumMod val="95000"/>
                    <a:lumOff val="5000"/>
                  </a:schemeClr>
                </a:solidFill>
                <a:latin typeface="Algerian" pitchFamily="82" charset="0"/>
              </a:rPr>
              <a:t>Contra-indications</a:t>
            </a:r>
            <a:endParaRPr lang="en-US" sz="3600" b="1" dirty="0">
              <a:solidFill>
                <a:schemeClr val="tx1">
                  <a:lumMod val="95000"/>
                  <a:lumOff val="5000"/>
                </a:schemeClr>
              </a:solidFill>
              <a:latin typeface="Algerian" pitchFamily="8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10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10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1000"/>
                                        <p:tgtEl>
                                          <p:spTgt spid="29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1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1000"/>
                                        <p:tgtEl>
                                          <p:spTgt spid="296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6" name="Group 50"/>
          <p:cNvGraphicFramePr>
            <a:graphicFrameLocks noGrp="1"/>
          </p:cNvGraphicFramePr>
          <p:nvPr>
            <p:ph sz="half" idx="2"/>
            <p:extLst>
              <p:ext uri="{D42A27DB-BD31-4B8C-83A1-F6EECF244321}">
                <p14:modId xmlns:p14="http://schemas.microsoft.com/office/powerpoint/2010/main" val="2995637435"/>
              </p:ext>
            </p:extLst>
          </p:nvPr>
        </p:nvGraphicFramePr>
        <p:xfrm>
          <a:off x="304800" y="762000"/>
          <a:ext cx="8686800" cy="5913681"/>
        </p:xfrm>
        <a:graphic>
          <a:graphicData uri="http://schemas.openxmlformats.org/drawingml/2006/table">
            <a:tbl>
              <a:tblPr rtl="1"/>
              <a:tblGrid>
                <a:gridCol w="4495800"/>
                <a:gridCol w="1870075"/>
                <a:gridCol w="2320925"/>
              </a:tblGrid>
              <a:tr h="457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Uses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organ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Drugs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8C4"/>
                    </a:solid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Pre-anesthetic medication,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Motion sickness, antispasmodic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Hyoscine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Parkinson's 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CNS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Benz</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Fundus examination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Eye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Hom</a:t>
                      </a:r>
                      <a:r>
                        <a:rPr kumimoji="0" lang="en-US" sz="2200" b="1" i="0" u="none" strike="noStrike" cap="none" normalizeH="0" baseline="0" dirty="0" smtClean="0">
                          <a:ln>
                            <a:noFill/>
                          </a:ln>
                          <a:solidFill>
                            <a:srgbClr val="008000"/>
                          </a:solidFill>
                          <a:effectLst/>
                          <a:latin typeface="Arial" pitchFamily="34" charset="0"/>
                          <a:cs typeface="Tahoma" pitchFamily="34" charset="0"/>
                        </a:rPr>
                        <a:t>atropine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rgbClr val="008000"/>
                          </a:solidFill>
                          <a:effectLst/>
                          <a:latin typeface="Arial" pitchFamily="34" charset="0"/>
                          <a:ea typeface="+mn-ea"/>
                          <a:cs typeface="Tahoma" pitchFamily="34" charset="0"/>
                        </a:rPr>
                        <a:t>Tropi</a:t>
                      </a:r>
                      <a:r>
                        <a:rPr kumimoji="0" lang="en-US" sz="2200" b="1" i="0" u="none" strike="noStrike" kern="1200" cap="none" normalizeH="0" baseline="0" dirty="0" smtClean="0">
                          <a:ln>
                            <a:noFill/>
                          </a:ln>
                          <a:solidFill>
                            <a:schemeClr val="tx1"/>
                          </a:solidFill>
                          <a:effectLst/>
                          <a:latin typeface="Arial" pitchFamily="34" charset="0"/>
                          <a:ea typeface="+mn-ea"/>
                          <a:cs typeface="Tahoma" pitchFamily="34" charset="0"/>
                        </a:rPr>
                        <a:t>camide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990600" marR="0" lvl="1" indent="-53340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asthma, COPD, inhalation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Respiratory system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Ipra</a:t>
                      </a:r>
                      <a:r>
                        <a:rPr kumimoji="0" lang="en-US" sz="2200" b="1" i="0" u="none" strike="noStrike" cap="none" normalizeH="0" baseline="0" dirty="0" smtClean="0">
                          <a:ln>
                            <a:noFill/>
                          </a:ln>
                          <a:solidFill>
                            <a:srgbClr val="008000"/>
                          </a:solidFill>
                          <a:effectLst/>
                          <a:latin typeface="Arial" pitchFamily="34" charset="0"/>
                          <a:cs typeface="Tahoma" pitchFamily="34" charset="0"/>
                        </a:rPr>
                        <a:t>tropi</a:t>
                      </a:r>
                      <a:r>
                        <a:rPr kumimoji="0" lang="en-US" sz="2200" b="1" i="0" u="none" strike="noStrike" cap="none" normalizeH="0" baseline="0" dirty="0" smtClean="0">
                          <a:ln>
                            <a:noFill/>
                          </a:ln>
                          <a:solidFill>
                            <a:schemeClr val="tx1"/>
                          </a:solidFill>
                          <a:effectLst/>
                          <a:latin typeface="Arial" pitchFamily="34" charset="0"/>
                          <a:cs typeface="Tahoma" pitchFamily="34" charset="0"/>
                        </a:rPr>
                        <a:t>um</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Peptic ulcer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Stomach</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Pirenzepine</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Tahoma" pitchFamily="34" charset="0"/>
                        </a:rPr>
                        <a:t>Antispasmodics in hypermotility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C00000"/>
                          </a:solidFill>
                          <a:effectLst/>
                          <a:latin typeface="Arial" pitchFamily="34" charset="0"/>
                          <a:cs typeface="Tahoma" pitchFamily="34" charset="0"/>
                        </a:rPr>
                        <a:t>GIT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Glycopyyrolate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Urinary urgency, Urinary incontinence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C00000"/>
                          </a:solidFill>
                          <a:effectLst/>
                          <a:latin typeface="Arial" pitchFamily="34" charset="0"/>
                          <a:cs typeface="Tahoma" pitchFamily="34" charset="0"/>
                        </a:rPr>
                        <a:t>UT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Tahoma" pitchFamily="34" charset="0"/>
                        </a:rPr>
                        <a:t>Oxybutynin</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ym typeface="Symbol" pitchFamily="18" charset="2"/>
                        </a:rPr>
                        <a:t>Darifenacin </a:t>
                      </a:r>
                      <a:endParaRPr kumimoji="0" lang="en-US" sz="2200" b="1" i="0" u="none" strike="noStrike" cap="none" normalizeH="0" baseline="0" dirty="0" smtClean="0">
                        <a:ln>
                          <a:noFill/>
                        </a:ln>
                        <a:solidFill>
                          <a:schemeClr val="tx1"/>
                        </a:solidFill>
                        <a:effectLst/>
                        <a:latin typeface="Arial" pitchFamily="34" charset="0"/>
                        <a:cs typeface="Tahoma"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4"/>
          <p:cNvSpPr>
            <a:spLocks noChangeArrowheads="1"/>
          </p:cNvSpPr>
          <p:nvPr/>
        </p:nvSpPr>
        <p:spPr bwMode="auto">
          <a:xfrm>
            <a:off x="609600" y="76200"/>
            <a:ext cx="7920038" cy="576263"/>
          </a:xfrm>
          <a:prstGeom prst="rect">
            <a:avLst/>
          </a:prstGeom>
          <a:solidFill>
            <a:srgbClr val="008000"/>
          </a:solidFill>
          <a:ln w="9525">
            <a:solidFill>
              <a:srgbClr val="FFFF00"/>
            </a:solidFill>
            <a:miter lim="800000"/>
            <a:headEnd/>
            <a:tailEnd/>
          </a:ln>
          <a:effectLst/>
        </p:spPr>
        <p:txBody>
          <a:bodyPr anchor="ctr" anchorCtr="1"/>
          <a:lstStyle/>
          <a:p>
            <a:pP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Uses of antimuscarinic drugs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16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16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16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484313"/>
            <a:ext cx="7391400" cy="319087"/>
            <a:chOff x="144" y="1248"/>
            <a:chExt cx="4656" cy="201"/>
          </a:xfrm>
        </p:grpSpPr>
        <p:sp>
          <p:nvSpPr>
            <p:cNvPr id="716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16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1689" name="Rectangle 9"/>
          <p:cNvSpPr>
            <a:spLocks noChangeArrowheads="1"/>
          </p:cNvSpPr>
          <p:nvPr/>
        </p:nvSpPr>
        <p:spPr bwMode="auto">
          <a:xfrm>
            <a:off x="1187450" y="908050"/>
            <a:ext cx="7734300" cy="649288"/>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1?</a:t>
            </a:r>
            <a:endParaRPr lang="en-US" sz="4400" dirty="0">
              <a:solidFill>
                <a:schemeClr val="tx2"/>
              </a:solidFill>
            </a:endParaRPr>
          </a:p>
        </p:txBody>
      </p:sp>
      <p:sp>
        <p:nvSpPr>
          <p:cNvPr id="71690" name="Rectangle 10"/>
          <p:cNvSpPr>
            <a:spLocks noChangeArrowheads="1"/>
          </p:cNvSpPr>
          <p:nvPr/>
        </p:nvSpPr>
        <p:spPr bwMode="auto">
          <a:xfrm>
            <a:off x="755650" y="1773238"/>
            <a:ext cx="8208963" cy="5084762"/>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A patient is brought into the emergency room. Upon examination you find the following: a high fever, rapid pulse, no bowel sounds and dilated pupils that do not respond to light. His lungs are clear. His face is flushed and his skin is dry. He is confused, disorientated and reports 'seeing monsters'. Based on these symptoms, you suspect he has been 'poisoned'. Which of the following, is the MOST obvious </a:t>
            </a:r>
            <a:r>
              <a:rPr lang="en-US" sz="2400" b="1" dirty="0" smtClean="0"/>
              <a:t>cause of poisoning?</a:t>
            </a:r>
            <a:endParaRPr lang="en-US" sz="2400" b="1" dirty="0"/>
          </a:p>
          <a:p>
            <a:pPr marL="342900" indent="-342900">
              <a:spcBef>
                <a:spcPct val="20000"/>
              </a:spcBef>
              <a:buFontTx/>
              <a:buBlip>
                <a:blip r:embed="rId2"/>
              </a:buBlip>
            </a:pPr>
            <a:r>
              <a:rPr lang="en-US" sz="2400" dirty="0"/>
              <a:t>A. </a:t>
            </a:r>
            <a:r>
              <a:rPr lang="en-US" sz="2400" dirty="0" err="1" smtClean="0"/>
              <a:t>Neostigimine</a:t>
            </a:r>
            <a:endParaRPr lang="en-US" sz="2400" dirty="0"/>
          </a:p>
          <a:p>
            <a:pPr marL="342900" indent="-342900">
              <a:spcBef>
                <a:spcPct val="20000"/>
              </a:spcBef>
              <a:buFontTx/>
              <a:buBlip>
                <a:blip r:embed="rId2"/>
              </a:buBlip>
            </a:pPr>
            <a:r>
              <a:rPr lang="en-US" sz="2400" dirty="0"/>
              <a:t>B. </a:t>
            </a:r>
            <a:r>
              <a:rPr lang="en-US" sz="2400" dirty="0" err="1"/>
              <a:t>Physostigmine</a:t>
            </a:r>
            <a:r>
              <a:rPr lang="en-US" sz="2400" dirty="0"/>
              <a:t> </a:t>
            </a:r>
          </a:p>
          <a:p>
            <a:pPr marL="342900" indent="-342900">
              <a:spcBef>
                <a:spcPct val="20000"/>
              </a:spcBef>
              <a:buFontTx/>
              <a:buBlip>
                <a:blip r:embed="rId2"/>
              </a:buBlip>
            </a:pPr>
            <a:r>
              <a:rPr lang="en-US" sz="2400" dirty="0"/>
              <a:t>C. </a:t>
            </a:r>
            <a:r>
              <a:rPr lang="en-US" sz="2400" dirty="0" smtClean="0"/>
              <a:t>Atropine sulfate</a:t>
            </a:r>
            <a:endParaRPr lang="en-US" sz="2400" dirty="0"/>
          </a:p>
          <a:p>
            <a:pPr marL="342900" indent="-342900">
              <a:spcBef>
                <a:spcPct val="20000"/>
              </a:spcBef>
              <a:buFontTx/>
              <a:buBlip>
                <a:blip r:embed="rId2"/>
              </a:buBlip>
            </a:pPr>
            <a:r>
              <a:rPr lang="en-US" sz="2400" dirty="0"/>
              <a:t>D. Acetylcholine</a:t>
            </a:r>
          </a:p>
        </p:txBody>
      </p:sp>
      <p:pic>
        <p:nvPicPr>
          <p:cNvPr id="71691" name="Picture 11" descr="QUESTION"/>
          <p:cNvPicPr>
            <a:picLocks noChangeAspect="1" noChangeArrowheads="1"/>
          </p:cNvPicPr>
          <p:nvPr/>
        </p:nvPicPr>
        <p:blipFill>
          <a:blip r:embed="rId3" cstate="print"/>
          <a:srcRect/>
          <a:stretch>
            <a:fillRect/>
          </a:stretch>
        </p:blipFill>
        <p:spPr bwMode="auto">
          <a:xfrm>
            <a:off x="6767513" y="0"/>
            <a:ext cx="2376487" cy="1916113"/>
          </a:xfrm>
          <a:prstGeom prst="rect">
            <a:avLst/>
          </a:prstGeom>
          <a:noFill/>
        </p:spPr>
      </p:pic>
      <p:sp>
        <p:nvSpPr>
          <p:cNvPr id="12" name="Right Arrow 11"/>
          <p:cNvSpPr/>
          <p:nvPr/>
        </p:nvSpPr>
        <p:spPr>
          <a:xfrm>
            <a:off x="0" y="60960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7065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7066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7066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27088" y="1628775"/>
            <a:ext cx="7391400" cy="319088"/>
            <a:chOff x="144" y="1248"/>
            <a:chExt cx="4656" cy="201"/>
          </a:xfrm>
        </p:grpSpPr>
        <p:sp>
          <p:nvSpPr>
            <p:cNvPr id="706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706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70665" name="Rectangle 9"/>
          <p:cNvSpPr>
            <a:spLocks noChangeArrowheads="1"/>
          </p:cNvSpPr>
          <p:nvPr/>
        </p:nvSpPr>
        <p:spPr bwMode="auto">
          <a:xfrm>
            <a:off x="1181100" y="914400"/>
            <a:ext cx="7734300" cy="785813"/>
          </a:xfrm>
          <a:prstGeom prst="rect">
            <a:avLst/>
          </a:prstGeom>
          <a:solidFill>
            <a:srgbClr val="FFFFFF"/>
          </a:solidFill>
          <a:ln w="9525">
            <a:solidFill>
              <a:srgbClr val="000000"/>
            </a:solidFill>
            <a:miter lim="800000"/>
            <a:headEnd/>
            <a:tailEnd/>
          </a:ln>
        </p:spPr>
        <p:txBody>
          <a:bodyPr/>
          <a:lstStyle/>
          <a:p>
            <a:pPr>
              <a:lnSpc>
                <a:spcPct val="90000"/>
              </a:lnSpc>
            </a:pPr>
            <a:r>
              <a:rPr lang="en-US" sz="3600" b="1" dirty="0" smtClean="0">
                <a:solidFill>
                  <a:schemeClr val="tx2"/>
                </a:solidFill>
              </a:rPr>
              <a:t>Quiz 2?</a:t>
            </a:r>
            <a:endParaRPr lang="en-US" sz="4400" dirty="0">
              <a:solidFill>
                <a:schemeClr val="tx2"/>
              </a:solidFill>
            </a:endParaRPr>
          </a:p>
        </p:txBody>
      </p:sp>
      <p:sp>
        <p:nvSpPr>
          <p:cNvPr id="70666" name="Rectangle 10"/>
          <p:cNvSpPr>
            <a:spLocks noChangeArrowheads="1"/>
          </p:cNvSpPr>
          <p:nvPr/>
        </p:nvSpPr>
        <p:spPr bwMode="auto">
          <a:xfrm>
            <a:off x="1042988" y="2205038"/>
            <a:ext cx="7777162" cy="4464050"/>
          </a:xfrm>
          <a:prstGeom prst="rect">
            <a:avLst/>
          </a:prstGeom>
          <a:solidFill>
            <a:srgbClr val="FFFFFF"/>
          </a:solidFill>
          <a:ln w="9525">
            <a:solidFill>
              <a:srgbClr val="000000"/>
            </a:solidFill>
            <a:miter lim="800000"/>
            <a:headEnd/>
            <a:tailEnd/>
          </a:ln>
        </p:spPr>
        <p:txBody>
          <a:bodyPr/>
          <a:lstStyle/>
          <a:p>
            <a:pPr marL="342900" indent="-342900">
              <a:spcBef>
                <a:spcPct val="20000"/>
              </a:spcBef>
              <a:buFontTx/>
              <a:buBlip>
                <a:blip r:embed="rId2"/>
              </a:buBlip>
            </a:pPr>
            <a:r>
              <a:rPr lang="en-US" sz="2400" b="1" dirty="0"/>
              <a:t>You are working in the post anesthesia care unit of a hospital. You have just received a patient back from surgery and you are monitoring his status. Knowing that the patient has received atropine, which of the following statements/observations is UNEXPECTED?</a:t>
            </a:r>
          </a:p>
          <a:p>
            <a:pPr marL="342900" indent="-342900">
              <a:spcBef>
                <a:spcPct val="20000"/>
              </a:spcBef>
              <a:buFontTx/>
              <a:buBlip>
                <a:blip r:embed="rId2"/>
              </a:buBlip>
            </a:pPr>
            <a:r>
              <a:rPr lang="en-US" sz="2400" dirty="0"/>
              <a:t>A. The patient is complaining of extreme thirst.</a:t>
            </a:r>
          </a:p>
          <a:p>
            <a:pPr marL="342900" indent="-342900">
              <a:spcBef>
                <a:spcPct val="20000"/>
              </a:spcBef>
              <a:buFontTx/>
              <a:buBlip>
                <a:blip r:embed="rId2"/>
              </a:buBlip>
            </a:pPr>
            <a:r>
              <a:rPr lang="en-US" sz="2400" dirty="0"/>
              <a:t>B. The patient complains he is unable to clearly see</a:t>
            </a:r>
          </a:p>
          <a:p>
            <a:pPr marL="342900" indent="-342900">
              <a:spcBef>
                <a:spcPct val="20000"/>
              </a:spcBef>
            </a:pPr>
            <a:r>
              <a:rPr lang="en-US" sz="2400" dirty="0" smtClean="0"/>
              <a:t>     </a:t>
            </a:r>
            <a:r>
              <a:rPr lang="en-US" sz="2400" dirty="0"/>
              <a:t>the clock located just across from him.</a:t>
            </a:r>
          </a:p>
          <a:p>
            <a:pPr marL="342900" indent="-342900">
              <a:spcBef>
                <a:spcPct val="20000"/>
              </a:spcBef>
              <a:buFontTx/>
              <a:buBlip>
                <a:blip r:embed="rId2"/>
              </a:buBlip>
            </a:pPr>
            <a:r>
              <a:rPr lang="en-US" sz="2400" dirty="0"/>
              <a:t>C. The patient's heart rate is elevated.</a:t>
            </a:r>
          </a:p>
          <a:p>
            <a:pPr marL="342900" indent="-342900">
              <a:spcBef>
                <a:spcPct val="20000"/>
              </a:spcBef>
              <a:buFontTx/>
              <a:buBlip>
                <a:blip r:embed="rId2"/>
              </a:buBlip>
            </a:pPr>
            <a:r>
              <a:rPr lang="en-US" sz="2400" dirty="0"/>
              <a:t>D. The patient reports he has cramping and diarrhea.</a:t>
            </a:r>
            <a:endParaRPr lang="en-US" sz="2400" b="1" dirty="0"/>
          </a:p>
        </p:txBody>
      </p:sp>
      <p:pic>
        <p:nvPicPr>
          <p:cNvPr id="70667" name="Picture 11" descr="QUESTION"/>
          <p:cNvPicPr>
            <a:picLocks noChangeAspect="1" noChangeArrowheads="1"/>
          </p:cNvPicPr>
          <p:nvPr/>
        </p:nvPicPr>
        <p:blipFill>
          <a:blip r:embed="rId3" cstate="print"/>
          <a:srcRect/>
          <a:stretch>
            <a:fillRect/>
          </a:stretch>
        </p:blipFill>
        <p:spPr bwMode="auto">
          <a:xfrm>
            <a:off x="6588125" y="0"/>
            <a:ext cx="2376488" cy="1916113"/>
          </a:xfrm>
          <a:prstGeom prst="rect">
            <a:avLst/>
          </a:prstGeom>
          <a:noFill/>
        </p:spPr>
      </p:pic>
      <p:sp>
        <p:nvSpPr>
          <p:cNvPr id="12" name="Right Arrow 11"/>
          <p:cNvSpPr/>
          <p:nvPr/>
        </p:nvSpPr>
        <p:spPr>
          <a:xfrm>
            <a:off x="152400" y="6400800"/>
            <a:ext cx="1066800" cy="304800"/>
          </a:xfrm>
          <a:prstGeom prst="rightArrow">
            <a:avLst/>
          </a:prstGeom>
          <a:solidFill>
            <a:srgbClr val="FF0000"/>
          </a:solidFill>
          <a:ln>
            <a:solidFill>
              <a:srgbClr val="C00000"/>
            </a:solidFill>
          </a:ln>
          <a:scene3d>
            <a:camera prst="orthographicFront"/>
            <a:lightRig rig="threePt" dir="t"/>
          </a:scene3d>
          <a:sp3d>
            <a:bevelT w="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new_pa2"/>
          <p:cNvPicPr>
            <a:picLocks noChangeAspect="1" noChangeArrowheads="1" noCrop="1"/>
          </p:cNvPicPr>
          <p:nvPr/>
        </p:nvPicPr>
        <p:blipFill>
          <a:blip r:embed="rId3" cstate="print"/>
          <a:srcRect/>
          <a:stretch>
            <a:fillRect/>
          </a:stretch>
        </p:blipFill>
        <p:spPr bwMode="auto">
          <a:xfrm>
            <a:off x="250825" y="1231900"/>
            <a:ext cx="8893175" cy="4392613"/>
          </a:xfrm>
          <a:prstGeom prst="rect">
            <a:avLst/>
          </a:prstGeom>
          <a:noFill/>
          <a:ln w="9525">
            <a:noFill/>
            <a:miter lim="800000"/>
            <a:headEnd/>
            <a:tailEnd/>
          </a:ln>
        </p:spPr>
      </p:pic>
      <p:sp>
        <p:nvSpPr>
          <p:cNvPr id="38915" name="Rectangle 3"/>
          <p:cNvSpPr>
            <a:spLocks noGrp="1" noChangeArrowheads="1"/>
          </p:cNvSpPr>
          <p:nvPr>
            <p:ph type="title"/>
          </p:nvPr>
        </p:nvSpPr>
        <p:spPr>
          <a:xfrm>
            <a:off x="323850" y="838200"/>
            <a:ext cx="8439150" cy="5562600"/>
          </a:xfrm>
        </p:spPr>
        <p:txBody>
          <a:bodyPr/>
          <a:lstStyle/>
          <a:p>
            <a:r>
              <a:rPr lang="en-US" sz="7200" smtClean="0">
                <a:solidFill>
                  <a:schemeClr val="tx1"/>
                </a:solidFill>
                <a:latin typeface="Bodoni MT Black" pitchFamily="18" charset="0"/>
              </a:rPr>
              <a:t>Thank you</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
            </a:r>
            <a:br>
              <a:rPr lang="en-US" sz="7200" smtClean="0">
                <a:solidFill>
                  <a:schemeClr val="tx1"/>
                </a:solidFill>
                <a:latin typeface="Bodoni MT Black" pitchFamily="18" charset="0"/>
              </a:rPr>
            </a:br>
            <a:r>
              <a:rPr lang="en-US" sz="7200" smtClean="0">
                <a:solidFill>
                  <a:schemeClr val="tx1"/>
                </a:solidFill>
                <a:latin typeface="Bodoni MT Black" pitchFamily="18" charset="0"/>
              </a:rPr>
              <a:t>Questions ?</a:t>
            </a:r>
            <a:r>
              <a:rPr lang="en-US" sz="4000" smtClean="0">
                <a:solidFill>
                  <a:schemeClr val="tx1"/>
                </a:solidFill>
                <a:latin typeface="Bodoni MT Black" pitchFamily="18"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228600" y="1219200"/>
            <a:ext cx="8763000" cy="5638800"/>
          </a:xfrm>
          <a:prstGeom prst="rect">
            <a:avLst/>
          </a:prstGeom>
          <a:noFill/>
          <a:ln w="9525">
            <a:noFill/>
            <a:miter lim="800000"/>
            <a:headEnd/>
            <a:tailEnd/>
          </a:ln>
        </p:spPr>
      </p:pic>
      <p:sp>
        <p:nvSpPr>
          <p:cNvPr id="11" name="Striped Right Arrow 10"/>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4" name="Striped Right Arrow 13"/>
          <p:cNvSpPr/>
          <p:nvPr/>
        </p:nvSpPr>
        <p:spPr>
          <a:xfrm>
            <a:off x="1752600" y="533400"/>
            <a:ext cx="24384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Muscarinic</a:t>
            </a:r>
            <a:r>
              <a:rPr lang="en-US" b="1" dirty="0" smtClean="0">
                <a:solidFill>
                  <a:schemeClr val="tx1"/>
                </a:solidFill>
              </a:rPr>
              <a:t> blocker</a:t>
            </a:r>
            <a:endParaRPr lang="en-US" b="1" dirty="0">
              <a:solidFill>
                <a:schemeClr val="tx1"/>
              </a:solidFill>
            </a:endParaRPr>
          </a:p>
        </p:txBody>
      </p:sp>
      <p:sp>
        <p:nvSpPr>
          <p:cNvPr id="15" name="Striped Right Arrow 14"/>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Ganglionic</a:t>
            </a:r>
            <a:r>
              <a:rPr lang="en-US" b="1" dirty="0" smtClean="0">
                <a:solidFill>
                  <a:schemeClr val="tx1"/>
                </a:solidFill>
              </a:rPr>
              <a:t> blockers</a:t>
            </a:r>
            <a:endParaRPr lang="en-US" b="1" dirty="0">
              <a:solidFill>
                <a:schemeClr val="tx1"/>
              </a:solidFill>
            </a:endParaRPr>
          </a:p>
        </p:txBody>
      </p:sp>
      <p:sp>
        <p:nvSpPr>
          <p:cNvPr id="16" name="Striped Right Arrow 15"/>
          <p:cNvSpPr/>
          <p:nvPr/>
        </p:nvSpPr>
        <p:spPr>
          <a:xfrm>
            <a:off x="1143000" y="533400"/>
            <a:ext cx="30480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Neuromuscular blockers</a:t>
            </a:r>
            <a:endParaRPr lang="en-US" b="1" dirty="0">
              <a:solidFill>
                <a:schemeClr val="tx1"/>
              </a:solidFill>
            </a:endParaRPr>
          </a:p>
        </p:txBody>
      </p:sp>
      <p:sp>
        <p:nvSpPr>
          <p:cNvPr id="18" name="Striped Right Arrow 17"/>
          <p:cNvSpPr/>
          <p:nvPr/>
        </p:nvSpPr>
        <p:spPr>
          <a:xfrm>
            <a:off x="2743200" y="5334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0" name="Striped Right Arrow 19"/>
          <p:cNvSpPr/>
          <p:nvPr/>
        </p:nvSpPr>
        <p:spPr>
          <a:xfrm>
            <a:off x="27432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21" name="Striped Right Arrow 20"/>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2" name="Striped Right Arrow 21"/>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4" name="Striped Right Arrow 23"/>
          <p:cNvSpPr/>
          <p:nvPr/>
        </p:nvSpPr>
        <p:spPr>
          <a:xfrm>
            <a:off x="26670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25" name="Striped Right Arrow 24"/>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Ach</a:t>
            </a:r>
            <a:endParaRPr lang="en-US" dirty="0">
              <a:solidFill>
                <a:schemeClr val="tx1"/>
              </a:solidFill>
            </a:endParaRPr>
          </a:p>
        </p:txBody>
      </p:sp>
      <p:sp>
        <p:nvSpPr>
          <p:cNvPr id="19" name="Striped Right Arrow 18"/>
          <p:cNvSpPr/>
          <p:nvPr/>
        </p:nvSpPr>
        <p:spPr>
          <a:xfrm>
            <a:off x="28194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Nm</a:t>
            </a:r>
            <a:endParaRPr lang="en-US" b="1" dirty="0">
              <a:solidFill>
                <a:schemeClr val="tx1"/>
              </a:solidFill>
            </a:endParaRPr>
          </a:p>
        </p:txBody>
      </p:sp>
      <p:sp>
        <p:nvSpPr>
          <p:cNvPr id="26" name="Striped Right Arrow 25"/>
          <p:cNvSpPr/>
          <p:nvPr/>
        </p:nvSpPr>
        <p:spPr>
          <a:xfrm>
            <a:off x="2895600" y="6858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7" name="Striped Right Arrow 26"/>
          <p:cNvSpPr/>
          <p:nvPr/>
        </p:nvSpPr>
        <p:spPr>
          <a:xfrm>
            <a:off x="2971800" y="609600"/>
            <a:ext cx="12192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Nn</a:t>
            </a:r>
            <a:endParaRPr lang="en-US" b="1" dirty="0">
              <a:solidFill>
                <a:schemeClr val="tx1"/>
              </a:solidFill>
            </a:endParaRPr>
          </a:p>
        </p:txBody>
      </p:sp>
      <p:sp>
        <p:nvSpPr>
          <p:cNvPr id="28" name="Striped Right Arrow 27"/>
          <p:cNvSpPr/>
          <p:nvPr/>
        </p:nvSpPr>
        <p:spPr>
          <a:xfrm>
            <a:off x="1676400" y="6096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Ganglionic blockers</a:t>
            </a:r>
            <a:endParaRPr lang="en-US" b="1" dirty="0">
              <a:solidFill>
                <a:schemeClr val="tx1"/>
              </a:solidFill>
            </a:endParaRPr>
          </a:p>
        </p:txBody>
      </p:sp>
      <p:sp>
        <p:nvSpPr>
          <p:cNvPr id="29" name="Striped Right Arrow 28"/>
          <p:cNvSpPr/>
          <p:nvPr/>
        </p:nvSpPr>
        <p:spPr>
          <a:xfrm>
            <a:off x="1600200" y="533400"/>
            <a:ext cx="2590800" cy="457200"/>
          </a:xfrm>
          <a:prstGeom prst="stripedRightArrow">
            <a:avLst/>
          </a:prstGeom>
          <a:solidFill>
            <a:srgbClr val="FFFF00"/>
          </a:solidFill>
          <a:ln>
            <a:solidFill>
              <a:srgbClr val="FF0000"/>
            </a:solidFill>
          </a:ln>
          <a:scene3d>
            <a:camera prst="orthographicFront"/>
            <a:lightRig rig="threePt" dir="t"/>
          </a:scene3d>
          <a:sp3d>
            <a:bevelT w="1333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Ganglionic blockers</a:t>
            </a:r>
            <a:endParaRPr lang="en-US" b="1" dirty="0">
              <a:solidFill>
                <a:schemeClr val="tx1"/>
              </a:solidFill>
            </a:endParaRPr>
          </a:p>
        </p:txBody>
      </p:sp>
      <p:sp>
        <p:nvSpPr>
          <p:cNvPr id="10" name="TextBox 9"/>
          <p:cNvSpPr txBox="1"/>
          <p:nvPr/>
        </p:nvSpPr>
        <p:spPr>
          <a:xfrm>
            <a:off x="1066800" y="457200"/>
            <a:ext cx="6477000" cy="707886"/>
          </a:xfrm>
          <a:prstGeom prst="rect">
            <a:avLst/>
          </a:prstGeom>
          <a:solidFill>
            <a:schemeClr val="accent3">
              <a:lumMod val="75000"/>
            </a:schemeClr>
          </a:solidFill>
          <a:ln>
            <a:solidFill>
              <a:srgbClr val="7030A0"/>
            </a:solidFill>
          </a:ln>
          <a:scene3d>
            <a:camera prst="orthographicFront"/>
            <a:lightRig rig="threePt" dir="t"/>
          </a:scene3d>
          <a:sp3d>
            <a:bevelT prst="angle"/>
          </a:sp3d>
        </p:spPr>
        <p:txBody>
          <a:bodyPr wrap="square" rtlCol="0">
            <a:spAutoFit/>
          </a:bodyPr>
          <a:lstStyle/>
          <a:p>
            <a:r>
              <a:rPr lang="en-US" sz="4000" b="1" dirty="0" smtClean="0">
                <a:solidFill>
                  <a:srgbClr val="FF0000"/>
                </a:solidFill>
                <a:latin typeface="Algerian" pitchFamily="82" charset="0"/>
              </a:rPr>
              <a:t>Anticholinergic Drugs</a:t>
            </a:r>
            <a:endParaRPr lang="en-US" sz="4000" b="1" dirty="0">
              <a:solidFill>
                <a:srgbClr val="FF0000"/>
              </a:solidFill>
              <a:latin typeface="Algerian" pitchFamily="82" charset="0"/>
            </a:endParaRPr>
          </a:p>
        </p:txBody>
      </p:sp>
    </p:spTree>
    <p:extLst>
      <p:ext uri="{BB962C8B-B14F-4D97-AF65-F5344CB8AC3E}">
        <p14:creationId xmlns:p14="http://schemas.microsoft.com/office/powerpoint/2010/main" val="332312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409 -1.11111E-6 C 0.04965 0.00046 0.05521 0.00023 0.06076 0.00162 C 0.06701 0.00324 0.06944 0.01736 0.075 0.02222 C 0.07691 0.03264 0.07656 0.04352 0.07864 0.05394 C 0.07812 0.08171 0.08125 0.10995 0.07152 0.13495 C 0.06927 0.14977 0.0651 0.16366 0.05729 0.17477 C 0.05347 0.18935 0.04722 0.20185 0.04288 0.21597 C 0.04149 0.22014 0.04097 0.22477 0.03941 0.2287 C 0.03767 0.23264 0.03333 0.23982 0.03333 0.24005 C 0.03194 0.24583 0.02882 0.24884 0.02621 0.25394 C 0.02482 0.25949 0.02413 0.26343 0.02152 0.26829 C 0.01857 0.2794 0.02048 0.275 0.01666 0.28264 C 0.01371 0.30046 0.01163 0.31991 0.00364 0.33495 C 0.00069 0.3463 0.0033 0.34259 -0.00226 0.34769 C -0.00382 0.35093 -0.00556 0.35394 -0.00712 0.35695 C -0.01198 0.36667 -0.0092 0.37778 -0.01667 0.38727 C -0.01841 0.3956 -0.02292 0.39931 -0.02604 0.40648 C -0.02691 0.40857 -0.02778 0.41065 -0.02848 0.41273 C -0.02934 0.41574 -0.03091 0.42222 -0.03091 0.42245 C -0.03212 0.43889 -0.02934 0.43449 -0.03334 0.43982 " pathEditMode="relative" rAng="0" ptsTypes="fffffffffffffffffffA">
                                      <p:cBhvr>
                                        <p:cTn id="6" dur="2000" fill="hold"/>
                                        <p:tgtEl>
                                          <p:spTgt spid="29"/>
                                        </p:tgtEl>
                                        <p:attrNameLst>
                                          <p:attrName>ppt_x</p:attrName>
                                          <p:attrName>ppt_y</p:attrName>
                                        </p:attrNameLst>
                                      </p:cBhvr>
                                      <p:rCtr x="-2000" y="22000"/>
                                    </p:animMotion>
                                  </p:childTnLst>
                                </p:cTn>
                              </p:par>
                              <p:par>
                                <p:cTn id="7" presetID="0" presetClass="path" presetSubtype="0" accel="50000" decel="50000" fill="hold" grpId="0" nodeType="withEffect">
                                  <p:stCondLst>
                                    <p:cond delay="0"/>
                                  </p:stCondLst>
                                  <p:childTnLst>
                                    <p:animMotion origin="layout" path="M 0.05278 -0.01111 C 0.05729 -0.00509 0.05955 0.00116 0.06458 0.00625 C 0.06858 0.01644 0.06667 0.01042 0.06944 0.02523 C 0.06979 0.02732 0.07066 0.03172 0.07066 0.03195 C 0.06927 0.05301 0.06563 0.07477 0.05399 0.09028 C 0.05191 0.09861 0.04705 0.10672 0.04323 0.11389 C 0.04063 0.13449 0.04444 0.11528 0.03837 0.12847 C 0.03455 0.13658 0.03733 0.13496 0.0349 0.14283 C 0.0316 0.15324 0.02969 0.15648 0.02778 0.16667 C 0.03003 0.17801 0.03003 0.19028 0.0349 0.2 C 0.03333 0.21158 0.03194 0.21574 0.02778 0.22685 C 0.02622 0.23102 0.0217 0.23797 0.0217 0.2382 C 0.02031 0.24468 0.02031 0.24676 0.0158 0.2507 C 0.01372 0.26134 0.00799 0.26945 0.00625 0.28079 C 0.00434 0.29306 0.00156 0.30509 -0.00087 0.31736 C -0.00278 0.32755 -0.0026 0.33218 -0.00799 0.33959 C -0.01285 0.3588 -0.01858 0.37755 -0.02344 0.39676 C -0.02639 0.40857 -0.02899 0.4213 -0.03177 0.43334 C -0.03385 0.44259 -0.0349 0.45185 -0.03889 0.46019 C -0.04358 0.49005 -0.03906 0.45926 -0.04132 0.53334 C -0.04167 0.54445 -0.04149 0.55533 -0.04844 0.56181 C -0.05 0.56783 -0.04809 0.5956 -0.0401 0.59653 C -0.03177 0.59746 -0.02344 0.59653 -0.0151 0.59653 " pathEditMode="relative" rAng="0" ptsTypes="ffffffffffffffffffffffA">
                                      <p:cBhvr>
                                        <p:cTn id="8" dur="2000" fill="hold"/>
                                        <p:tgtEl>
                                          <p:spTgt spid="28"/>
                                        </p:tgtEl>
                                        <p:attrNameLst>
                                          <p:attrName>ppt_x</p:attrName>
                                          <p:attrName>ppt_y</p:attrName>
                                        </p:attrNameLst>
                                      </p:cBhvr>
                                      <p:rCtr x="-4300" y="30400"/>
                                    </p:animMotion>
                                  </p:childTnLst>
                                </p:cTn>
                              </p:par>
                              <p:par>
                                <p:cTn id="9" presetID="0" presetClass="path" presetSubtype="0" accel="50000" decel="50000" fill="hold" grpId="0" nodeType="withEffect">
                                  <p:stCondLst>
                                    <p:cond delay="0"/>
                                  </p:stCondLst>
                                  <p:childTnLst>
                                    <p:animMotion origin="layout" path="M 0.05069 -0.01111 C 0.05677 -0.00879 0.06007 -0.00324 0.06389 0.00301 C 0.06597 0.00648 0.06979 0.01412 0.06979 0.01435 C 0.07205 0.02593 0.075 0.03727 0.07691 0.04908 C 0.07795 0.07037 0.07639 0.07269 0.08177 0.08727 C 0.08385 0.10023 0.08681 0.11273 0.0901 0.12523 C 0.08906 0.14028 0.0901 0.14422 0.08281 0.15394 C 0.08038 0.16088 0.07795 0.16389 0.07448 0.16968 C 0.07101 0.17523 0.07205 0.17824 0.06736 0.18241 C 0.0658 0.18889 0.06233 0.18889 0.06024 0.19514 C 0.05729 0.20394 0.05608 0.21435 0.05434 0.22361 C 0.0533 0.23634 0.05243 0.25139 0.04948 0.26343 C 0.04861 0.27315 0.04792 0.28241 0.04601 0.2919 C 0.04427 0.31829 0.04566 0.34514 0.04236 0.3713 C 0.0408 0.40347 0.0408 0.43588 0.03767 0.46806 C 0.03819 0.49375 0.03333 0.52801 0.04236 0.55394 C 0.0434 0.56088 0.04531 0.56759 0.04601 0.57454 C 0.04722 0.58565 0.04722 0.59398 0.05191 0.60301 C 0.05503 0.61551 0.05087 0.60023 0.05556 0.6125 C 0.05764 0.61806 0.05729 0.62454 0.05903 0.63009 C 0.06163 0.63797 0.06476 0.64607 0.06736 0.65394 C 0.06979 0.66134 0.07014 0.66783 0.07344 0.67454 C 0.07483 0.68102 0.0776 0.68797 0.08056 0.69352 C 0.08368 0.70602 0.08576 0.71597 0.09115 0.72685 C 0.09323 0.73125 0.10191 0.73334 0.10191 0.73357 C 0.10365 0.73658 0.10521 0.74537 0.10781 0.74746 C 0.11354 0.75209 0.11927 0.7507 0.12569 0.7507 " pathEditMode="relative" rAng="0" ptsTypes="ffffffffffffffffffffffffffA">
                                      <p:cBhvr>
                                        <p:cTn id="10" dur="2000" fill="hold"/>
                                        <p:tgtEl>
                                          <p:spTgt spid="15"/>
                                        </p:tgtEl>
                                        <p:attrNameLst>
                                          <p:attrName>ppt_x</p:attrName>
                                          <p:attrName>ppt_y</p:attrName>
                                        </p:attrNameLst>
                                      </p:cBhvr>
                                      <p:rCtr x="2900" y="381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112E-17 -3.33333E-6 C 0.00503 0.01111 0.00139 0.00486 0.01337 0.01783 C 0.01806 0.02292 0.02274 0.03195 0.02674 0.03866 C 0.03073 0.04537 0.03056 0.05625 0.03247 0.06436 C 0.03385 0.09375 0.03194 0.12778 0.03993 0.15602 C 0.04219 0.1919 0.04444 0.22709 0.0474 0.2625 C 0.04844 0.30973 0.03941 0.39352 0.07396 0.43287 C 0.07656 0.44121 0.08351 0.45394 0.09045 0.4588 C 0.09323 0.46898 0.08906 0.45811 0.09618 0.46667 C 0.09861 0.46968 0.1 0.47315 0.10208 0.47639 C 0.10399 0.47963 0.10816 0.48588 0.10816 0.48611 C 0.10972 0.49352 0.11285 0.50047 0.11684 0.50718 C 0.11927 0.51505 0.12118 0.52431 0.12569 0.53125 C 0.12813 0.53936 0.13229 0.54815 0.13611 0.55533 C 0.13785 0.5588 0.14219 0.56505 0.14219 0.56528 C 0.14427 0.57338 0.14774 0.58195 0.1526 0.58912 C 0.15399 0.59491 0.15625 0.59861 0.15833 0.60371 C 0.16319 0.61528 0.16684 0.62709 0.17326 0.6375 C 0.17483 0.64236 0.175 0.64792 0.1776 0.65209 C 0.17951 0.65533 0.18368 0.66181 0.18368 0.66204 C 0.1875 0.67547 0.18976 0.68959 0.19392 0.70348 C 0.19514 0.70695 0.20017 0.70949 0.20278 0.71135 C 0.2059 0.71366 0.21163 0.71806 0.21163 0.71829 C 0.21337 0.72523 0.21389 0.72848 0.22049 0.73102 C 0.22396 0.74121 0.22917 0.75 0.23542 0.75811 C 0.24219 0.7669 0.2408 0.77454 0.25156 0.78056 C 0.25503 0.78635 0.25747 0.7882 0.26354 0.79028 C 0.26823 0.79792 0.27483 0.79723 0.28281 0.8 C 0.29271 0.79815 0.29288 0.80139 0.2901 0.79514 " pathEditMode="relative" rAng="0" ptsTypes="AAAAAAAAAAAAAAAAAAAAAAAAAAAAA">
                                      <p:cBhvr>
                                        <p:cTn id="14" dur="2000" fill="hold"/>
                                        <p:tgtEl>
                                          <p:spTgt spid="14"/>
                                        </p:tgtEl>
                                        <p:attrNameLst>
                                          <p:attrName>ppt_x</p:attrName>
                                          <p:attrName>ppt_y</p:attrName>
                                        </p:attrNameLst>
                                      </p:cBhvr>
                                      <p:rCtr x="14583" y="4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1943100" y="976594"/>
            <a:ext cx="5257799"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b="1" dirty="0" smtClean="0">
                <a:solidFill>
                  <a:srgbClr val="C00000"/>
                </a:solidFill>
              </a:rPr>
              <a:t>Antimuscarinic Drugs</a:t>
            </a:r>
            <a:endParaRPr lang="en-US" sz="3200" b="1" dirty="0">
              <a:solidFill>
                <a:srgbClr val="C00000"/>
              </a:solidFill>
            </a:endParaRPr>
          </a:p>
        </p:txBody>
      </p:sp>
      <p:sp>
        <p:nvSpPr>
          <p:cNvPr id="7" name="TextBox 6"/>
          <p:cNvSpPr txBox="1"/>
          <p:nvPr/>
        </p:nvSpPr>
        <p:spPr>
          <a:xfrm>
            <a:off x="327248" y="1815939"/>
            <a:ext cx="4344537"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source</a:t>
            </a:r>
            <a:endParaRPr lang="en-US" sz="3200" dirty="0"/>
          </a:p>
        </p:txBody>
      </p:sp>
      <p:sp>
        <p:nvSpPr>
          <p:cNvPr id="8" name="TextBox 7"/>
          <p:cNvSpPr txBox="1"/>
          <p:nvPr/>
        </p:nvSpPr>
        <p:spPr>
          <a:xfrm>
            <a:off x="381000" y="2895600"/>
            <a:ext cx="16002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Natural</a:t>
            </a:r>
            <a:endParaRPr lang="en-US" sz="3200" dirty="0"/>
          </a:p>
        </p:txBody>
      </p:sp>
      <p:sp>
        <p:nvSpPr>
          <p:cNvPr id="13" name="TextBox 12"/>
          <p:cNvSpPr txBox="1"/>
          <p:nvPr/>
        </p:nvSpPr>
        <p:spPr>
          <a:xfrm>
            <a:off x="196186" y="4212894"/>
            <a:ext cx="2808027"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Semisynthetic</a:t>
            </a:r>
            <a:endParaRPr lang="en-US" sz="3200" dirty="0"/>
          </a:p>
        </p:txBody>
      </p:sp>
      <p:sp>
        <p:nvSpPr>
          <p:cNvPr id="14" name="TextBox 13"/>
          <p:cNvSpPr txBox="1"/>
          <p:nvPr/>
        </p:nvSpPr>
        <p:spPr>
          <a:xfrm>
            <a:off x="327248" y="5530188"/>
            <a:ext cx="20574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Synthetic</a:t>
            </a:r>
            <a:endParaRPr lang="en-US" sz="3200" dirty="0"/>
          </a:p>
        </p:txBody>
      </p:sp>
      <p:sp>
        <p:nvSpPr>
          <p:cNvPr id="3" name="Rectangle 2"/>
          <p:cNvSpPr/>
          <p:nvPr/>
        </p:nvSpPr>
        <p:spPr>
          <a:xfrm>
            <a:off x="2499516" y="2610911"/>
            <a:ext cx="57263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txBox="1">
            <a:spLocks noChangeArrowheads="1"/>
          </p:cNvSpPr>
          <p:nvPr/>
        </p:nvSpPr>
        <p:spPr bwMode="auto">
          <a:xfrm>
            <a:off x="304800" y="15240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smtClean="0">
                <a:solidFill>
                  <a:srgbClr val="090DB7"/>
                </a:solidFill>
                <a:latin typeface="Times New Roman" panose="02020603050405020304" pitchFamily="18" charset="0"/>
                <a:cs typeface="Times New Roman" panose="02020603050405020304" pitchFamily="18" charset="0"/>
              </a:rPr>
              <a:t>Semisynthetic &amp; Synthetic </a:t>
            </a:r>
            <a:r>
              <a:rPr lang="en-US" sz="3200" b="1" dirty="0">
                <a:solidFill>
                  <a:srgbClr val="090DB7"/>
                </a:solidFill>
                <a:latin typeface="Times New Roman" panose="02020603050405020304" pitchFamily="18" charset="0"/>
                <a:cs typeface="Times New Roman" panose="02020603050405020304" pitchFamily="18" charset="0"/>
              </a:rPr>
              <a:t>atropine substitutes</a:t>
            </a:r>
          </a:p>
        </p:txBody>
      </p:sp>
      <p:sp>
        <p:nvSpPr>
          <p:cNvPr id="11" name="Rectangle 4"/>
          <p:cNvSpPr>
            <a:spLocks noChangeArrowheads="1"/>
          </p:cNvSpPr>
          <p:nvPr/>
        </p:nvSpPr>
        <p:spPr bwMode="auto">
          <a:xfrm>
            <a:off x="609600" y="76200"/>
            <a:ext cx="7924800" cy="1219200"/>
          </a:xfrm>
          <a:prstGeom prst="rect">
            <a:avLst/>
          </a:prstGeom>
          <a:solidFill>
            <a:srgbClr val="008000"/>
          </a:solidFill>
          <a:ln w="9525">
            <a:solidFill>
              <a:srgbClr val="FFFF00"/>
            </a:solidFill>
            <a:miter lim="800000"/>
            <a:headEnd/>
            <a:tailEnd/>
          </a:ln>
          <a:effectLst/>
        </p:spPr>
        <p:txBody>
          <a:bodyPr anchor="ctr" anchorCtr="1"/>
          <a:lstStyle/>
          <a:p>
            <a:pPr algn="ct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Antimuscarinics</a:t>
            </a:r>
          </a:p>
          <a:p>
            <a:pPr algn="ctr" eaLnBrk="1" hangingPunct="1">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Muscarinic antagonists</a:t>
            </a:r>
          </a:p>
        </p:txBody>
      </p:sp>
      <p:sp>
        <p:nvSpPr>
          <p:cNvPr id="23556" name="Rectangle 4"/>
          <p:cNvSpPr>
            <a:spLocks noChangeArrowheads="1"/>
          </p:cNvSpPr>
          <p:nvPr/>
        </p:nvSpPr>
        <p:spPr bwMode="auto">
          <a:xfrm>
            <a:off x="304800" y="2133600"/>
            <a:ext cx="8686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Homa</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 </a:t>
            </a:r>
            <a:r>
              <a:rPr lang="en-US" sz="3200" b="1" dirty="0">
                <a:latin typeface="Times New Roman" panose="02020603050405020304" pitchFamily="18" charset="0"/>
                <a:ea typeface="Tahoma" panose="020B0604030504040204" pitchFamily="34" charset="0"/>
                <a:cs typeface="Times New Roman" panose="02020603050405020304" pitchFamily="18" charset="0"/>
              </a:rPr>
              <a:t>(semisynthetic)</a:t>
            </a:r>
          </a:p>
          <a:p>
            <a:pPr>
              <a:spcBef>
                <a:spcPts val="1200"/>
              </a:spcBef>
            </a:pP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a:t>
            </a:r>
            <a:r>
              <a:rPr lang="en-US" sz="3200" b="1" dirty="0">
                <a:latin typeface="Times New Roman" panose="02020603050405020304" pitchFamily="18" charset="0"/>
                <a:ea typeface="Tahoma" panose="020B0604030504040204" pitchFamily="34" charset="0"/>
                <a:cs typeface="Times New Roman" panose="02020603050405020304" pitchFamily="18" charset="0"/>
              </a:rPr>
              <a:t>icamaide</a:t>
            </a: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Benz</a:t>
            </a:r>
            <a:r>
              <a:rPr lang="en-US" sz="32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tropine</a:t>
            </a:r>
            <a:endPar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Pirenzepine</a:t>
            </a:r>
            <a:endParaRPr lang="en-US" sz="3200" b="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Ipra</a:t>
            </a:r>
            <a:r>
              <a:rPr lang="en-US" sz="32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tropi</a:t>
            </a:r>
            <a:r>
              <a:rPr lang="en-US" sz="3200" b="1" dirty="0">
                <a:latin typeface="Times New Roman" panose="02020603050405020304" pitchFamily="18" charset="0"/>
                <a:ea typeface="Tahoma" panose="020B0604030504040204" pitchFamily="34" charset="0"/>
                <a:cs typeface="Times New Roman" panose="02020603050405020304" pitchFamily="18" charset="0"/>
              </a:rPr>
              <a:t>um</a:t>
            </a:r>
          </a:p>
          <a:p>
            <a:pPr eaLnBrk="1" hangingPunct="1">
              <a:spcBef>
                <a:spcPts val="1200"/>
              </a:spcBef>
            </a:pPr>
            <a:r>
              <a:rPr lang="en-US" sz="3200" b="1" dirty="0">
                <a:latin typeface="Times New Roman" panose="02020603050405020304" pitchFamily="18" charset="0"/>
                <a:ea typeface="Tahoma" panose="020B0604030504040204" pitchFamily="34" charset="0"/>
                <a:cs typeface="Times New Roman" panose="02020603050405020304" pitchFamily="18" charset="0"/>
              </a:rPr>
              <a:t>Glycopyrrolate</a:t>
            </a:r>
          </a:p>
          <a:p>
            <a:pPr>
              <a:spcBef>
                <a:spcPts val="1200"/>
              </a:spcBef>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Oxybutynin, </a:t>
            </a:r>
            <a:r>
              <a:rPr lang="en-US" sz="3200" b="1" dirty="0">
                <a:latin typeface="Times New Roman" panose="02020603050405020304" pitchFamily="18" charset="0"/>
                <a:ea typeface="Tahoma" panose="020B0604030504040204" pitchFamily="34" charset="0"/>
                <a:cs typeface="Times New Roman" panose="02020603050405020304" pitchFamily="18" charset="0"/>
              </a:rPr>
              <a:t>Darifenacin</a:t>
            </a:r>
          </a:p>
        </p:txBody>
      </p:sp>
    </p:spTree>
    <p:extLst>
      <p:ext uri="{BB962C8B-B14F-4D97-AF65-F5344CB8AC3E}">
        <p14:creationId xmlns:p14="http://schemas.microsoft.com/office/powerpoint/2010/main" val="4058468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trips(downRight)">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strips(downRight)">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strips(downRight)">
                                      <p:cBhvr>
                                        <p:cTn id="17" dur="500"/>
                                        <p:tgtEl>
                                          <p:spTgt spid="235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trips(downRight)">
                                      <p:cBhvr>
                                        <p:cTn id="22" dur="500"/>
                                        <p:tgtEl>
                                          <p:spTgt spid="235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trips(downRight)">
                                      <p:cBhvr>
                                        <p:cTn id="27" dur="500"/>
                                        <p:tgtEl>
                                          <p:spTgt spid="235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trips(downRight)">
                                      <p:cBhvr>
                                        <p:cTn id="32" dur="500"/>
                                        <p:tgtEl>
                                          <p:spTgt spid="235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trips(downRight)">
                                      <p:cBhvr>
                                        <p:cTn id="37"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057400" y="986136"/>
            <a:ext cx="5486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0" name="TextBox 9"/>
          <p:cNvSpPr txBox="1"/>
          <p:nvPr/>
        </p:nvSpPr>
        <p:spPr>
          <a:xfrm>
            <a:off x="266700" y="1671936"/>
            <a:ext cx="45339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structure</a:t>
            </a:r>
            <a:endParaRPr lang="en-US" sz="3200" dirty="0"/>
          </a:p>
        </p:txBody>
      </p:sp>
      <p:sp>
        <p:nvSpPr>
          <p:cNvPr id="15" name="TextBox 14"/>
          <p:cNvSpPr txBox="1"/>
          <p:nvPr/>
        </p:nvSpPr>
        <p:spPr>
          <a:xfrm>
            <a:off x="299681" y="2598748"/>
            <a:ext cx="33059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Tertiary amines</a:t>
            </a:r>
            <a:endParaRPr lang="en-US" sz="3200" dirty="0"/>
          </a:p>
        </p:txBody>
      </p:sp>
      <p:sp>
        <p:nvSpPr>
          <p:cNvPr id="17" name="TextBox 16"/>
          <p:cNvSpPr txBox="1"/>
          <p:nvPr/>
        </p:nvSpPr>
        <p:spPr>
          <a:xfrm>
            <a:off x="266699" y="4672786"/>
            <a:ext cx="4817269"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t>Quaternary ammonium</a:t>
            </a:r>
            <a:endParaRPr lang="en-US" sz="3200" dirty="0"/>
          </a:p>
        </p:txBody>
      </p:sp>
      <p:sp>
        <p:nvSpPr>
          <p:cNvPr id="18" name="Rectangle 17"/>
          <p:cNvSpPr/>
          <p:nvPr/>
        </p:nvSpPr>
        <p:spPr>
          <a:xfrm>
            <a:off x="4071013" y="2479625"/>
            <a:ext cx="5726373" cy="1877437"/>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a:t>Atropine (Hyoscyamine)</a:t>
            </a:r>
          </a:p>
          <a:p>
            <a:pPr>
              <a:spcBef>
                <a:spcPts val="1200"/>
              </a:spcBef>
              <a:buClr>
                <a:srgbClr val="C00000"/>
              </a:buClr>
              <a:buSzPct val="80000"/>
              <a:buFont typeface="Courier New" pitchFamily="49" charset="0"/>
              <a:buChar char="o"/>
            </a:pPr>
            <a:r>
              <a:rPr lang="en-US" sz="3200" dirty="0"/>
              <a:t> Hyoscine (scopolamine</a:t>
            </a:r>
            <a:r>
              <a:rPr lang="en-US" sz="3200" dirty="0" smtClean="0"/>
              <a:t>)</a:t>
            </a:r>
          </a:p>
          <a:p>
            <a:pPr>
              <a:spcBef>
                <a:spcPts val="1200"/>
              </a:spcBef>
              <a:buClr>
                <a:srgbClr val="C00000"/>
              </a:buClr>
              <a:buSzPct val="80000"/>
              <a:buFont typeface="Courier New" pitchFamily="49" charset="0"/>
              <a:buChar char="o"/>
            </a:pPr>
            <a:r>
              <a:rPr lang="en-US" sz="3200" dirty="0"/>
              <a:t> </a:t>
            </a:r>
            <a:r>
              <a:rPr lang="en-US" sz="3200" dirty="0" smtClean="0"/>
              <a:t>lipid soluble</a:t>
            </a:r>
            <a:endParaRPr lang="en-US" sz="3200" dirty="0"/>
          </a:p>
        </p:txBody>
      </p:sp>
      <p:sp>
        <p:nvSpPr>
          <p:cNvPr id="19" name="Rectangle 18"/>
          <p:cNvSpPr/>
          <p:nvPr/>
        </p:nvSpPr>
        <p:spPr>
          <a:xfrm>
            <a:off x="4107055" y="5346203"/>
            <a:ext cx="3505200"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 Glycopyrrolate</a:t>
            </a:r>
          </a:p>
          <a:p>
            <a:pPr>
              <a:spcBef>
                <a:spcPts val="1200"/>
              </a:spcBef>
              <a:buClr>
                <a:srgbClr val="C00000"/>
              </a:buClr>
              <a:buSzPct val="80000"/>
              <a:buFont typeface="Courier New" pitchFamily="49" charset="0"/>
              <a:buChar char="o"/>
            </a:pPr>
            <a:r>
              <a:rPr lang="en-US" sz="3200" dirty="0"/>
              <a:t> </a:t>
            </a:r>
            <a:r>
              <a:rPr lang="en-US" sz="3200" dirty="0" smtClean="0"/>
              <a:t>water soluble</a:t>
            </a:r>
            <a:endParaRPr lang="en-US" sz="3200" dirty="0"/>
          </a:p>
        </p:txBody>
      </p:sp>
    </p:spTree>
    <p:extLst>
      <p:ext uri="{BB962C8B-B14F-4D97-AF65-F5344CB8AC3E}">
        <p14:creationId xmlns:p14="http://schemas.microsoft.com/office/powerpoint/2010/main" val="4265995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943600" cy="646331"/>
          </a:xfrm>
          <a:prstGeom prst="rect">
            <a:avLst/>
          </a:prstGeom>
          <a:solidFill>
            <a:schemeClr val="bg1">
              <a:lumMod val="85000"/>
            </a:schemeClr>
          </a:solidFill>
          <a:ln>
            <a:solidFill>
              <a:schemeClr val="accent3">
                <a:lumMod val="75000"/>
              </a:schemeClr>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Anticholinergic Drugs</a:t>
            </a:r>
            <a:endParaRPr lang="en-US" sz="3600" dirty="0">
              <a:latin typeface="Algerian" pitchFamily="82" charset="0"/>
            </a:endParaRPr>
          </a:p>
        </p:txBody>
      </p:sp>
      <p:sp>
        <p:nvSpPr>
          <p:cNvPr id="6" name="TextBox 5"/>
          <p:cNvSpPr txBox="1"/>
          <p:nvPr/>
        </p:nvSpPr>
        <p:spPr>
          <a:xfrm>
            <a:off x="2171700" y="1103531"/>
            <a:ext cx="47244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pPr algn="ctr"/>
            <a:r>
              <a:rPr lang="en-US" sz="3200" b="1" dirty="0" smtClean="0">
                <a:solidFill>
                  <a:srgbClr val="C00000"/>
                </a:solidFill>
              </a:rPr>
              <a:t>Antimuscarinic Drugs</a:t>
            </a:r>
            <a:endParaRPr lang="en-US" sz="3200" b="1" dirty="0">
              <a:solidFill>
                <a:srgbClr val="C00000"/>
              </a:solidFill>
            </a:endParaRPr>
          </a:p>
        </p:txBody>
      </p:sp>
      <p:sp>
        <p:nvSpPr>
          <p:cNvPr id="19" name="TextBox 18"/>
          <p:cNvSpPr txBox="1"/>
          <p:nvPr/>
        </p:nvSpPr>
        <p:spPr>
          <a:xfrm>
            <a:off x="342900" y="1976736"/>
            <a:ext cx="4610100" cy="584775"/>
          </a:xfrm>
          <a:prstGeom prst="rect">
            <a:avLst/>
          </a:prstGeom>
          <a:solidFill>
            <a:schemeClr val="bg1">
              <a:lumMod val="95000"/>
            </a:schemeClr>
          </a:solidFill>
          <a:scene3d>
            <a:camera prst="orthographicFront"/>
            <a:lightRig rig="threePt" dir="t"/>
          </a:scene3d>
          <a:sp3d>
            <a:bevelT prst="angle"/>
          </a:sp3d>
        </p:spPr>
        <p:txBody>
          <a:bodyPr wrap="square" rtlCol="0">
            <a:spAutoFit/>
          </a:bodyPr>
          <a:lstStyle/>
          <a:p>
            <a:r>
              <a:rPr lang="en-US" sz="3200" dirty="0" smtClean="0"/>
              <a:t>According to selectivity</a:t>
            </a:r>
            <a:endParaRPr lang="en-US" sz="3200" dirty="0"/>
          </a:p>
        </p:txBody>
      </p:sp>
      <p:sp>
        <p:nvSpPr>
          <p:cNvPr id="20" name="TextBox 19"/>
          <p:cNvSpPr txBox="1"/>
          <p:nvPr/>
        </p:nvSpPr>
        <p:spPr>
          <a:xfrm>
            <a:off x="342900" y="2924588"/>
            <a:ext cx="26670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solidFill>
                  <a:schemeClr val="tx1">
                    <a:lumMod val="75000"/>
                    <a:lumOff val="25000"/>
                  </a:schemeClr>
                </a:solidFill>
              </a:rPr>
              <a:t>Non-selective</a:t>
            </a:r>
            <a:endParaRPr lang="en-US" sz="3200" dirty="0">
              <a:solidFill>
                <a:schemeClr val="tx1">
                  <a:lumMod val="75000"/>
                  <a:lumOff val="25000"/>
                </a:schemeClr>
              </a:solidFill>
            </a:endParaRPr>
          </a:p>
        </p:txBody>
      </p:sp>
      <p:sp>
        <p:nvSpPr>
          <p:cNvPr id="24" name="TextBox 23"/>
          <p:cNvSpPr txBox="1"/>
          <p:nvPr/>
        </p:nvSpPr>
        <p:spPr>
          <a:xfrm>
            <a:off x="342900" y="4421903"/>
            <a:ext cx="1981200" cy="584775"/>
          </a:xfrm>
          <a:prstGeom prst="rect">
            <a:avLst/>
          </a:prstGeom>
          <a:solidFill>
            <a:schemeClr val="bg1">
              <a:lumMod val="85000"/>
            </a:schemeClr>
          </a:solidFill>
          <a:scene3d>
            <a:camera prst="orthographicFront"/>
            <a:lightRig rig="threePt" dir="t"/>
          </a:scene3d>
          <a:sp3d>
            <a:bevelT prst="angle"/>
          </a:sp3d>
        </p:spPr>
        <p:txBody>
          <a:bodyPr wrap="square" rtlCol="0">
            <a:spAutoFit/>
          </a:bodyPr>
          <a:lstStyle/>
          <a:p>
            <a:r>
              <a:rPr lang="en-US" sz="3200" dirty="0" smtClean="0">
                <a:solidFill>
                  <a:schemeClr val="tx1">
                    <a:lumMod val="75000"/>
                    <a:lumOff val="25000"/>
                  </a:schemeClr>
                </a:solidFill>
              </a:rPr>
              <a:t>Selective</a:t>
            </a:r>
            <a:endParaRPr lang="en-US" sz="3200" dirty="0">
              <a:solidFill>
                <a:schemeClr val="tx1">
                  <a:lumMod val="75000"/>
                  <a:lumOff val="25000"/>
                </a:schemeClr>
              </a:solidFill>
            </a:endParaRPr>
          </a:p>
        </p:txBody>
      </p:sp>
      <p:sp>
        <p:nvSpPr>
          <p:cNvPr id="22" name="Rectangle 21"/>
          <p:cNvSpPr/>
          <p:nvPr/>
        </p:nvSpPr>
        <p:spPr>
          <a:xfrm>
            <a:off x="3874827" y="2765640"/>
            <a:ext cx="4126173"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Atropine, Hyoscine </a:t>
            </a:r>
          </a:p>
          <a:p>
            <a:pPr>
              <a:spcBef>
                <a:spcPts val="1200"/>
              </a:spcBef>
              <a:buClr>
                <a:srgbClr val="C00000"/>
              </a:buClr>
              <a:buSzPct val="80000"/>
              <a:buFont typeface="Courier New" pitchFamily="49" charset="0"/>
              <a:buChar char="o"/>
            </a:pPr>
            <a:r>
              <a:rPr lang="en-US" sz="3200" dirty="0" smtClean="0"/>
              <a:t> Ipratropium</a:t>
            </a:r>
            <a:endParaRPr lang="en-US" sz="3200" dirty="0"/>
          </a:p>
        </p:txBody>
      </p:sp>
      <p:sp>
        <p:nvSpPr>
          <p:cNvPr id="23" name="Rectangle 22"/>
          <p:cNvSpPr/>
          <p:nvPr/>
        </p:nvSpPr>
        <p:spPr>
          <a:xfrm>
            <a:off x="3874827" y="4725176"/>
            <a:ext cx="3542732" cy="1231106"/>
          </a:xfrm>
          <a:prstGeom prst="rect">
            <a:avLst/>
          </a:prstGeom>
        </p:spPr>
        <p:txBody>
          <a:bodyPr wrap="square">
            <a:spAutoFit/>
          </a:bodyPr>
          <a:lstStyle/>
          <a:p>
            <a:pPr>
              <a:spcBef>
                <a:spcPts val="1200"/>
              </a:spcBef>
              <a:buClr>
                <a:srgbClr val="C00000"/>
              </a:buClr>
              <a:buSzPct val="80000"/>
              <a:buFont typeface="Courier New" pitchFamily="49" charset="0"/>
              <a:buChar char="o"/>
            </a:pPr>
            <a:r>
              <a:rPr lang="en-US" sz="3200" dirty="0" smtClean="0"/>
              <a:t> Pirenzepine(M1)</a:t>
            </a:r>
          </a:p>
          <a:p>
            <a:pPr>
              <a:spcBef>
                <a:spcPts val="1200"/>
              </a:spcBef>
              <a:buClr>
                <a:srgbClr val="C00000"/>
              </a:buClr>
              <a:buSzPct val="80000"/>
              <a:buFont typeface="Courier New" pitchFamily="49" charset="0"/>
              <a:buChar char="o"/>
            </a:pPr>
            <a:r>
              <a:rPr lang="en-US" sz="3200" dirty="0" smtClean="0"/>
              <a:t> Darifenacin(M3)</a:t>
            </a:r>
            <a:endParaRPr lang="en-US" sz="3200" dirty="0"/>
          </a:p>
        </p:txBody>
      </p:sp>
    </p:spTree>
    <p:extLst>
      <p:ext uri="{BB962C8B-B14F-4D97-AF65-F5344CB8AC3E}">
        <p14:creationId xmlns:p14="http://schemas.microsoft.com/office/powerpoint/2010/main" val="2449718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69258" y="685800"/>
            <a:ext cx="5257800" cy="646331"/>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r>
              <a:rPr lang="en-US" sz="3600" dirty="0" smtClean="0">
                <a:latin typeface="Algerian" pitchFamily="82" charset="0"/>
              </a:rPr>
              <a:t>Mechanism of action</a:t>
            </a:r>
            <a:endParaRPr lang="en-US" sz="3600" dirty="0">
              <a:latin typeface="Algerian" pitchFamily="82" charset="0"/>
            </a:endParaRPr>
          </a:p>
        </p:txBody>
      </p:sp>
      <p:sp>
        <p:nvSpPr>
          <p:cNvPr id="3" name="TextBox 2"/>
          <p:cNvSpPr txBox="1"/>
          <p:nvPr/>
        </p:nvSpPr>
        <p:spPr>
          <a:xfrm>
            <a:off x="304800" y="1905000"/>
            <a:ext cx="7924800" cy="523220"/>
          </a:xfrm>
          <a:prstGeom prst="rect">
            <a:avLst/>
          </a:prstGeom>
          <a:solidFill>
            <a:schemeClr val="bg1">
              <a:lumMod val="85000"/>
            </a:schemeClr>
          </a:solidFill>
          <a:ln w="28575">
            <a:solidFill>
              <a:srgbClr val="C00000"/>
            </a:solidFill>
          </a:ln>
          <a:scene3d>
            <a:camera prst="orthographicFront"/>
            <a:lightRig rig="threePt" dir="t"/>
          </a:scene3d>
          <a:sp3d>
            <a:bevelT prst="angle"/>
          </a:sp3d>
        </p:spPr>
        <p:txBody>
          <a:bodyPr wrap="square" rtlCol="0">
            <a:spAutoFit/>
          </a:bodyPr>
          <a:lstStyle/>
          <a:p>
            <a:pPr>
              <a:buFontTx/>
              <a:buNone/>
            </a:pPr>
            <a:r>
              <a:rPr lang="en-US" sz="2800" b="1" dirty="0" smtClean="0">
                <a:solidFill>
                  <a:schemeClr val="tx1">
                    <a:lumMod val="95000"/>
                    <a:lumOff val="5000"/>
                  </a:schemeClr>
                </a:solidFill>
              </a:rPr>
              <a:t>Competitively </a:t>
            </a:r>
            <a:r>
              <a:rPr lang="en-US" sz="2800" b="1" dirty="0" smtClean="0"/>
              <a:t>block muscarinic receptors</a:t>
            </a:r>
            <a:endParaRPr lang="en-US" sz="2800" b="1" dirty="0"/>
          </a:p>
        </p:txBody>
      </p:sp>
      <p:pic>
        <p:nvPicPr>
          <p:cNvPr id="1026" name="Picture 2"/>
          <p:cNvPicPr>
            <a:picLocks noChangeAspect="1" noChangeArrowheads="1"/>
          </p:cNvPicPr>
          <p:nvPr/>
        </p:nvPicPr>
        <p:blipFill>
          <a:blip r:embed="rId3" cstate="print"/>
          <a:srcRect/>
          <a:stretch>
            <a:fillRect/>
          </a:stretch>
        </p:blipFill>
        <p:spPr bwMode="auto">
          <a:xfrm>
            <a:off x="5486400" y="3124200"/>
            <a:ext cx="3429000" cy="3390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11948</TotalTime>
  <Words>1034</Words>
  <Application>Microsoft Macintosh PowerPoint</Application>
  <PresentationFormat>On-screen Show (4:3)</PresentationFormat>
  <Paragraphs>272</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maha</cp:lastModifiedBy>
  <cp:revision>723</cp:revision>
  <dcterms:created xsi:type="dcterms:W3CDTF">2015-01-08T08:30:36Z</dcterms:created>
  <dcterms:modified xsi:type="dcterms:W3CDTF">2017-02-09T20:32:16Z</dcterms:modified>
</cp:coreProperties>
</file>