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Default Extension="png" ContentType="image/png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 spc="-5"/>
              <a:t>Korish </a:t>
            </a:r>
            <a:r>
              <a:rPr dirty="0"/>
              <a:t>(</a:t>
            </a:r>
            <a:r>
              <a:rPr dirty="0" spc="-45"/>
              <a:t> </a:t>
            </a:r>
            <a:r>
              <a:rPr dirty="0" spc="-5"/>
              <a:t>akorish@ksu.edu.sa)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 spc="-5"/>
              <a:t>Korish </a:t>
            </a:r>
            <a:r>
              <a:rPr dirty="0"/>
              <a:t>(</a:t>
            </a:r>
            <a:r>
              <a:rPr dirty="0" spc="-45"/>
              <a:t> </a:t>
            </a:r>
            <a:r>
              <a:rPr dirty="0" spc="-5"/>
              <a:t>akorish@ksu.edu.sa)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2222" y="1413510"/>
            <a:ext cx="4320540" cy="5184775"/>
          </a:xfrm>
          <a:custGeom>
            <a:avLst/>
            <a:gdLst/>
            <a:ahLst/>
            <a:cxnLst/>
            <a:rect l="l" t="t" r="r" b="b"/>
            <a:pathLst>
              <a:path w="4320540" h="5184775">
                <a:moveTo>
                  <a:pt x="0" y="5184648"/>
                </a:moveTo>
                <a:lnTo>
                  <a:pt x="4320540" y="5184648"/>
                </a:lnTo>
                <a:lnTo>
                  <a:pt x="4320540" y="0"/>
                </a:lnTo>
                <a:lnTo>
                  <a:pt x="0" y="0"/>
                </a:lnTo>
                <a:lnTo>
                  <a:pt x="0" y="5184648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 spc="-5"/>
              <a:t>Korish </a:t>
            </a:r>
            <a:r>
              <a:rPr dirty="0"/>
              <a:t>(</a:t>
            </a:r>
            <a:r>
              <a:rPr dirty="0" spc="-45"/>
              <a:t> </a:t>
            </a:r>
            <a:r>
              <a:rPr dirty="0" spc="-5"/>
              <a:t>akorish@ksu.edu.sa)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 spc="-5"/>
              <a:t>Korish </a:t>
            </a:r>
            <a:r>
              <a:rPr dirty="0"/>
              <a:t>(</a:t>
            </a:r>
            <a:r>
              <a:rPr dirty="0" spc="-45"/>
              <a:t> </a:t>
            </a:r>
            <a:r>
              <a:rPr dirty="0" spc="-5"/>
              <a:t>akorish@ksu.edu.sa)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 spc="-5"/>
              <a:t>Korish </a:t>
            </a:r>
            <a:r>
              <a:rPr dirty="0"/>
              <a:t>(</a:t>
            </a:r>
            <a:r>
              <a:rPr dirty="0" spc="-45"/>
              <a:t> </a:t>
            </a:r>
            <a:r>
              <a:rPr dirty="0" spc="-5"/>
              <a:t>akorish@ksu.edu.sa)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1817" y="198501"/>
            <a:ext cx="5960364" cy="883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3313429"/>
            <a:ext cx="8029575" cy="2472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291078" y="6545023"/>
            <a:ext cx="25654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 spc="-5"/>
              <a:t>Korish </a:t>
            </a:r>
            <a:r>
              <a:rPr dirty="0"/>
              <a:t>(</a:t>
            </a:r>
            <a:r>
              <a:rPr dirty="0" spc="-45"/>
              <a:t> </a:t>
            </a:r>
            <a:r>
              <a:rPr dirty="0" spc="-5"/>
              <a:t>akorish@ksu.edu.sa)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8689" rIns="0" bIns="0" rtlCol="0" vert="horz">
            <a:spAutoFit/>
          </a:bodyPr>
          <a:lstStyle/>
          <a:p>
            <a:pPr marL="836294">
              <a:lnSpc>
                <a:spcPct val="100000"/>
              </a:lnSpc>
            </a:pPr>
            <a:r>
              <a:rPr dirty="0" sz="4000" spc="-25" b="0">
                <a:latin typeface="Calibri"/>
                <a:cs typeface="Calibri"/>
              </a:rPr>
              <a:t>Respiratory</a:t>
            </a:r>
            <a:r>
              <a:rPr dirty="0" sz="4000" spc="-30" b="0">
                <a:latin typeface="Calibri"/>
                <a:cs typeface="Calibri"/>
              </a:rPr>
              <a:t> </a:t>
            </a:r>
            <a:r>
              <a:rPr dirty="0" sz="4000" spc="-20" b="0">
                <a:latin typeface="Calibri"/>
                <a:cs typeface="Calibri"/>
              </a:rPr>
              <a:t>Physiology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9729" y="5119370"/>
            <a:ext cx="3302635" cy="1125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175">
              <a:lnSpc>
                <a:spcPct val="100000"/>
              </a:lnSpc>
            </a:pPr>
            <a:r>
              <a:rPr dirty="0" sz="2400" spc="-75" b="1">
                <a:latin typeface="Calibri"/>
                <a:cs typeface="Calibri"/>
              </a:rPr>
              <a:t>Dr. </a:t>
            </a:r>
            <a:r>
              <a:rPr dirty="0" sz="2400" spc="-5" b="1">
                <a:latin typeface="Calibri"/>
                <a:cs typeface="Calibri"/>
              </a:rPr>
              <a:t>Aida </a:t>
            </a:r>
            <a:r>
              <a:rPr dirty="0" sz="2400" spc="-10" b="1">
                <a:latin typeface="Calibri"/>
                <a:cs typeface="Calibri"/>
              </a:rPr>
              <a:t>Korish</a:t>
            </a:r>
            <a:endParaRPr sz="2400">
              <a:latin typeface="Calibri"/>
              <a:cs typeface="Calibri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400" spc="-10" b="1">
                <a:latin typeface="Calibri"/>
                <a:cs typeface="Calibri"/>
              </a:rPr>
              <a:t>Associate </a:t>
            </a:r>
            <a:r>
              <a:rPr dirty="0" sz="2400" spc="-35" b="1">
                <a:latin typeface="Calibri"/>
                <a:cs typeface="Calibri"/>
              </a:rPr>
              <a:t>Prof. </a:t>
            </a:r>
            <a:r>
              <a:rPr dirty="0" sz="2400" spc="-10" b="1">
                <a:latin typeface="Calibri"/>
                <a:cs typeface="Calibri"/>
              </a:rPr>
              <a:t>Physiology  KSU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831" y="1126236"/>
            <a:ext cx="8712708" cy="388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291078" y="6460347"/>
            <a:ext cx="256540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200" spc="-10">
                <a:solidFill>
                  <a:srgbClr val="888888"/>
                </a:solidFill>
                <a:latin typeface="Arial"/>
                <a:cs typeface="Arial"/>
              </a:rPr>
              <a:t>Dr.Aida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Korish 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(</a:t>
            </a:r>
            <a:r>
              <a:rPr dirty="0" sz="1200" spc="-2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790" y="3054984"/>
            <a:ext cx="124015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>
                <a:latin typeface="Wingdings"/>
                <a:cs typeface="Wingdings"/>
              </a:rPr>
              <a:t></a:t>
            </a:r>
            <a:r>
              <a:rPr dirty="0" sz="2400" spc="-10">
                <a:latin typeface="Calibri"/>
                <a:cs typeface="Calibri"/>
              </a:rPr>
              <a:t>Contains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761" y="3054984"/>
            <a:ext cx="220726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94740" algn="l"/>
              </a:tabLst>
            </a:pPr>
            <a:r>
              <a:rPr dirty="0" sz="2400">
                <a:latin typeface="Calibri"/>
                <a:cs typeface="Calibri"/>
              </a:rPr>
              <a:t>the	</a:t>
            </a:r>
            <a:r>
              <a:rPr dirty="0" sz="2400" spc="-10" i="1">
                <a:latin typeface="Calibri"/>
                <a:cs typeface="Calibri"/>
              </a:rPr>
              <a:t>olfactory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790" y="3420745"/>
            <a:ext cx="3727450" cy="394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06830" algn="l"/>
              </a:tabLst>
            </a:pPr>
            <a:r>
              <a:rPr dirty="0" sz="2400" spc="-5" i="1">
                <a:latin typeface="Calibri"/>
                <a:cs typeface="Calibri"/>
              </a:rPr>
              <a:t>receptors	</a:t>
            </a:r>
            <a:r>
              <a:rPr dirty="0" sz="2400" spc="-20">
                <a:latin typeface="Calibri"/>
                <a:cs typeface="Calibri"/>
              </a:rPr>
              <a:t>for </a:t>
            </a:r>
            <a:r>
              <a:rPr dirty="0" sz="2400" spc="-5">
                <a:latin typeface="Calibri"/>
                <a:cs typeface="Calibri"/>
              </a:rPr>
              <a:t>smell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sensation.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790" y="3863085"/>
            <a:ext cx="4088765" cy="1567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buFont typeface="Wingdings"/>
              <a:buChar char=""/>
              <a:tabLst>
                <a:tab pos="221615" algn="l"/>
                <a:tab pos="1611630" algn="l"/>
                <a:tab pos="2272665" algn="l"/>
                <a:tab pos="3275965" algn="l"/>
              </a:tabLst>
            </a:pPr>
            <a:r>
              <a:rPr dirty="0" sz="2400" spc="-5" i="1">
                <a:latin typeface="Calibri"/>
                <a:cs typeface="Calibri"/>
              </a:rPr>
              <a:t>C</a:t>
            </a:r>
            <a:r>
              <a:rPr dirty="0" sz="2400" spc="5" i="1">
                <a:latin typeface="Calibri"/>
                <a:cs typeface="Calibri"/>
              </a:rPr>
              <a:t>o</a:t>
            </a:r>
            <a:r>
              <a:rPr dirty="0" sz="2400" spc="-5" i="1">
                <a:latin typeface="Calibri"/>
                <a:cs typeface="Calibri"/>
              </a:rPr>
              <a:t>nduct</a:t>
            </a:r>
            <a:r>
              <a:rPr dirty="0" sz="2400" i="1">
                <a:latin typeface="Calibri"/>
                <a:cs typeface="Calibri"/>
              </a:rPr>
              <a:t>s	the	</a:t>
            </a:r>
            <a:r>
              <a:rPr dirty="0" sz="2400" spc="-5" i="1">
                <a:latin typeface="Calibri"/>
                <a:cs typeface="Calibri"/>
              </a:rPr>
              <a:t>so</a:t>
            </a:r>
            <a:r>
              <a:rPr dirty="0" sz="2400" spc="5" i="1">
                <a:latin typeface="Calibri"/>
                <a:cs typeface="Calibri"/>
              </a:rPr>
              <a:t>u</a:t>
            </a:r>
            <a:r>
              <a:rPr dirty="0" sz="2400" spc="-5" i="1">
                <a:latin typeface="Calibri"/>
                <a:cs typeface="Calibri"/>
              </a:rPr>
              <a:t>n</a:t>
            </a:r>
            <a:r>
              <a:rPr dirty="0" sz="2400" i="1">
                <a:latin typeface="Calibri"/>
                <a:cs typeface="Calibri"/>
              </a:rPr>
              <a:t>d	</a:t>
            </a:r>
            <a:r>
              <a:rPr dirty="0" sz="2400" spc="-5">
                <a:latin typeface="Calibri"/>
                <a:cs typeface="Calibri"/>
              </a:rPr>
              <a:t>during  speech.</a:t>
            </a:r>
            <a:endParaRPr sz="2400">
              <a:latin typeface="Calibri"/>
              <a:cs typeface="Calibri"/>
            </a:endParaRPr>
          </a:p>
          <a:p>
            <a:pPr marL="220979" indent="-208279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21615" algn="l"/>
                <a:tab pos="1649730" algn="l"/>
                <a:tab pos="2856865" algn="l"/>
                <a:tab pos="3324860" algn="l"/>
              </a:tabLst>
            </a:pPr>
            <a:r>
              <a:rPr dirty="0" sz="2400">
                <a:latin typeface="Calibri"/>
                <a:cs typeface="Calibri"/>
              </a:rPr>
              <a:t>P</a:t>
            </a:r>
            <a:r>
              <a:rPr dirty="0" sz="2400" spc="-40">
                <a:latin typeface="Calibri"/>
                <a:cs typeface="Calibri"/>
              </a:rPr>
              <a:t>r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ecti</a:t>
            </a:r>
            <a:r>
              <a:rPr dirty="0" sz="2400" spc="-40">
                <a:latin typeface="Calibri"/>
                <a:cs typeface="Calibri"/>
              </a:rPr>
              <a:t>v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5">
                <a:latin typeface="Calibri"/>
                <a:cs typeface="Calibri"/>
              </a:rPr>
              <a:t>functio</a:t>
            </a:r>
            <a:r>
              <a:rPr dirty="0" sz="2400">
                <a:latin typeface="Calibri"/>
                <a:cs typeface="Calibri"/>
              </a:rPr>
              <a:t>n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5">
                <a:latin typeface="Calibri"/>
                <a:cs typeface="Calibri"/>
              </a:rPr>
              <a:t>b</a:t>
            </a:r>
            <a:r>
              <a:rPr dirty="0" sz="2400">
                <a:latin typeface="Calibri"/>
                <a:cs typeface="Calibri"/>
              </a:rPr>
              <a:t>y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0">
                <a:latin typeface="Calibri"/>
                <a:cs typeface="Calibri"/>
              </a:rPr>
              <a:t>c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 spc="-10">
                <a:latin typeface="Calibri"/>
                <a:cs typeface="Calibri"/>
              </a:rPr>
              <a:t>u</a:t>
            </a:r>
            <a:r>
              <a:rPr dirty="0" sz="2400">
                <a:latin typeface="Calibri"/>
                <a:cs typeface="Calibri"/>
              </a:rPr>
              <a:t>gh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5">
                <a:latin typeface="Calibri"/>
                <a:cs typeface="Calibri"/>
              </a:rPr>
              <a:t>sneezing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reflexes.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7982" y="261365"/>
            <a:ext cx="4259580" cy="1007744"/>
          </a:xfrm>
          <a:custGeom>
            <a:avLst/>
            <a:gdLst/>
            <a:ahLst/>
            <a:cxnLst/>
            <a:rect l="l" t="t" r="r" b="b"/>
            <a:pathLst>
              <a:path w="4259580" h="1007744">
                <a:moveTo>
                  <a:pt x="0" y="503681"/>
                </a:moveTo>
                <a:lnTo>
                  <a:pt x="2306" y="455181"/>
                </a:lnTo>
                <a:lnTo>
                  <a:pt x="9083" y="407983"/>
                </a:lnTo>
                <a:lnTo>
                  <a:pt x="20121" y="362299"/>
                </a:lnTo>
                <a:lnTo>
                  <a:pt x="35208" y="318340"/>
                </a:lnTo>
                <a:lnTo>
                  <a:pt x="54133" y="276318"/>
                </a:lnTo>
                <a:lnTo>
                  <a:pt x="76684" y="236444"/>
                </a:lnTo>
                <a:lnTo>
                  <a:pt x="102651" y="198929"/>
                </a:lnTo>
                <a:lnTo>
                  <a:pt x="131821" y="163984"/>
                </a:lnTo>
                <a:lnTo>
                  <a:pt x="163984" y="131821"/>
                </a:lnTo>
                <a:lnTo>
                  <a:pt x="198929" y="102651"/>
                </a:lnTo>
                <a:lnTo>
                  <a:pt x="236444" y="76684"/>
                </a:lnTo>
                <a:lnTo>
                  <a:pt x="276318" y="54133"/>
                </a:lnTo>
                <a:lnTo>
                  <a:pt x="318340" y="35208"/>
                </a:lnTo>
                <a:lnTo>
                  <a:pt x="362299" y="20121"/>
                </a:lnTo>
                <a:lnTo>
                  <a:pt x="407983" y="9083"/>
                </a:lnTo>
                <a:lnTo>
                  <a:pt x="455181" y="2306"/>
                </a:lnTo>
                <a:lnTo>
                  <a:pt x="503681" y="0"/>
                </a:lnTo>
                <a:lnTo>
                  <a:pt x="3755897" y="0"/>
                </a:lnTo>
                <a:lnTo>
                  <a:pt x="3804398" y="2306"/>
                </a:lnTo>
                <a:lnTo>
                  <a:pt x="3851596" y="9083"/>
                </a:lnTo>
                <a:lnTo>
                  <a:pt x="3897280" y="20121"/>
                </a:lnTo>
                <a:lnTo>
                  <a:pt x="3941239" y="35208"/>
                </a:lnTo>
                <a:lnTo>
                  <a:pt x="3983261" y="54133"/>
                </a:lnTo>
                <a:lnTo>
                  <a:pt x="4023135" y="76684"/>
                </a:lnTo>
                <a:lnTo>
                  <a:pt x="4060650" y="102651"/>
                </a:lnTo>
                <a:lnTo>
                  <a:pt x="4095595" y="131821"/>
                </a:lnTo>
                <a:lnTo>
                  <a:pt x="4127758" y="163984"/>
                </a:lnTo>
                <a:lnTo>
                  <a:pt x="4156928" y="198929"/>
                </a:lnTo>
                <a:lnTo>
                  <a:pt x="4182895" y="236444"/>
                </a:lnTo>
                <a:lnTo>
                  <a:pt x="4205446" y="276318"/>
                </a:lnTo>
                <a:lnTo>
                  <a:pt x="4224371" y="318340"/>
                </a:lnTo>
                <a:lnTo>
                  <a:pt x="4239458" y="362299"/>
                </a:lnTo>
                <a:lnTo>
                  <a:pt x="4250496" y="407983"/>
                </a:lnTo>
                <a:lnTo>
                  <a:pt x="4257273" y="455181"/>
                </a:lnTo>
                <a:lnTo>
                  <a:pt x="4259579" y="503681"/>
                </a:lnTo>
                <a:lnTo>
                  <a:pt x="4257273" y="552182"/>
                </a:lnTo>
                <a:lnTo>
                  <a:pt x="4250496" y="599380"/>
                </a:lnTo>
                <a:lnTo>
                  <a:pt x="4239458" y="645064"/>
                </a:lnTo>
                <a:lnTo>
                  <a:pt x="4224371" y="689023"/>
                </a:lnTo>
                <a:lnTo>
                  <a:pt x="4205446" y="731045"/>
                </a:lnTo>
                <a:lnTo>
                  <a:pt x="4182895" y="770919"/>
                </a:lnTo>
                <a:lnTo>
                  <a:pt x="4156928" y="808434"/>
                </a:lnTo>
                <a:lnTo>
                  <a:pt x="4127758" y="843379"/>
                </a:lnTo>
                <a:lnTo>
                  <a:pt x="4095595" y="875542"/>
                </a:lnTo>
                <a:lnTo>
                  <a:pt x="4060650" y="904712"/>
                </a:lnTo>
                <a:lnTo>
                  <a:pt x="4023135" y="930679"/>
                </a:lnTo>
                <a:lnTo>
                  <a:pt x="3983261" y="953230"/>
                </a:lnTo>
                <a:lnTo>
                  <a:pt x="3941239" y="972155"/>
                </a:lnTo>
                <a:lnTo>
                  <a:pt x="3897280" y="987242"/>
                </a:lnTo>
                <a:lnTo>
                  <a:pt x="3851596" y="998280"/>
                </a:lnTo>
                <a:lnTo>
                  <a:pt x="3804398" y="1005057"/>
                </a:lnTo>
                <a:lnTo>
                  <a:pt x="3755897" y="1007363"/>
                </a:lnTo>
                <a:lnTo>
                  <a:pt x="503681" y="1007363"/>
                </a:lnTo>
                <a:lnTo>
                  <a:pt x="455181" y="1005057"/>
                </a:lnTo>
                <a:lnTo>
                  <a:pt x="407983" y="998280"/>
                </a:lnTo>
                <a:lnTo>
                  <a:pt x="362299" y="987242"/>
                </a:lnTo>
                <a:lnTo>
                  <a:pt x="318340" y="972155"/>
                </a:lnTo>
                <a:lnTo>
                  <a:pt x="276318" y="953230"/>
                </a:lnTo>
                <a:lnTo>
                  <a:pt x="236444" y="930679"/>
                </a:lnTo>
                <a:lnTo>
                  <a:pt x="198929" y="904712"/>
                </a:lnTo>
                <a:lnTo>
                  <a:pt x="163984" y="875542"/>
                </a:lnTo>
                <a:lnTo>
                  <a:pt x="131821" y="843379"/>
                </a:lnTo>
                <a:lnTo>
                  <a:pt x="102651" y="808434"/>
                </a:lnTo>
                <a:lnTo>
                  <a:pt x="76684" y="770919"/>
                </a:lnTo>
                <a:lnTo>
                  <a:pt x="54133" y="731045"/>
                </a:lnTo>
                <a:lnTo>
                  <a:pt x="35208" y="689023"/>
                </a:lnTo>
                <a:lnTo>
                  <a:pt x="20121" y="645064"/>
                </a:lnTo>
                <a:lnTo>
                  <a:pt x="9083" y="599380"/>
                </a:lnTo>
                <a:lnTo>
                  <a:pt x="2306" y="552182"/>
                </a:lnTo>
                <a:lnTo>
                  <a:pt x="0" y="503681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75305">
              <a:lnSpc>
                <a:spcPct val="100000"/>
              </a:lnSpc>
            </a:pPr>
            <a:r>
              <a:rPr dirty="0" sz="2800" spc="-5" i="1">
                <a:latin typeface="Calibri"/>
                <a:cs typeface="Calibri"/>
              </a:rPr>
              <a:t>II- </a:t>
            </a:r>
            <a:r>
              <a:rPr dirty="0" sz="2800" spc="-10" i="1">
                <a:latin typeface="Calibri"/>
                <a:cs typeface="Calibri"/>
              </a:rPr>
              <a:t>Respiratory</a:t>
            </a:r>
            <a:r>
              <a:rPr dirty="0" sz="2800" spc="-55" i="1">
                <a:latin typeface="Calibri"/>
                <a:cs typeface="Calibri"/>
              </a:rPr>
              <a:t> </a:t>
            </a:r>
            <a:r>
              <a:rPr dirty="0" sz="2800" spc="-20" i="1">
                <a:latin typeface="Calibri"/>
                <a:cs typeface="Calibri"/>
              </a:rPr>
              <a:t>Zone</a:t>
            </a:r>
            <a:endParaRPr sz="2800">
              <a:latin typeface="Calibri"/>
              <a:cs typeface="Calibri"/>
            </a:endParaRPr>
          </a:p>
          <a:p>
            <a:pPr marL="3075305">
              <a:lnSpc>
                <a:spcPct val="100000"/>
              </a:lnSpc>
            </a:pPr>
            <a:r>
              <a:rPr dirty="0" sz="2800" spc="-15"/>
              <a:t>(Respiratory</a:t>
            </a:r>
            <a:r>
              <a:rPr dirty="0" sz="2800" spc="-70"/>
              <a:t> </a:t>
            </a:r>
            <a:r>
              <a:rPr dirty="0" sz="2800" spc="-5"/>
              <a:t>unit)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405790" y="1439290"/>
            <a:ext cx="4451350" cy="1567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31335" algn="l"/>
              </a:tabLst>
            </a:pPr>
            <a:r>
              <a:rPr dirty="0" sz="2400" spc="-5">
                <a:latin typeface="Arial"/>
                <a:cs typeface="Arial"/>
              </a:rPr>
              <a:t>•</a:t>
            </a:r>
            <a:r>
              <a:rPr dirty="0" sz="2400" spc="-5">
                <a:latin typeface="Calibri"/>
                <a:cs typeface="Calibri"/>
              </a:rPr>
              <a:t>S</a:t>
            </a:r>
            <a:r>
              <a:rPr dirty="0" sz="2400" spc="-2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arts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</a:t>
            </a:r>
            <a:r>
              <a:rPr dirty="0" sz="2400" spc="-35">
                <a:latin typeface="Calibri"/>
                <a:cs typeface="Calibri"/>
              </a:rPr>
              <a:t>r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m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no</a:t>
            </a:r>
            <a:r>
              <a:rPr dirty="0" sz="2400" spc="-10">
                <a:latin typeface="Calibri"/>
                <a:cs typeface="Calibri"/>
              </a:rPr>
              <a:t>s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end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f	</a:t>
            </a:r>
            <a:r>
              <a:rPr dirty="0" sz="2400" spc="-5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terminal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bronchioles.</a:t>
            </a:r>
            <a:endParaRPr sz="2400">
              <a:latin typeface="Calibri"/>
              <a:cs typeface="Calibri"/>
            </a:endParaRPr>
          </a:p>
          <a:p>
            <a:pPr marL="12700" marR="574040">
              <a:lnSpc>
                <a:spcPct val="100000"/>
              </a:lnSpc>
              <a:spcBef>
                <a:spcPts val="600"/>
              </a:spcBef>
              <a:tabLst>
                <a:tab pos="1231900" algn="l"/>
              </a:tabLst>
            </a:pPr>
            <a:r>
              <a:rPr dirty="0" sz="2400">
                <a:latin typeface="Arial"/>
                <a:cs typeface="Arial"/>
              </a:rPr>
              <a:t>•</a:t>
            </a:r>
            <a:r>
              <a:rPr dirty="0" sz="2400">
                <a:latin typeface="Calibri"/>
                <a:cs typeface="Calibri"/>
              </a:rPr>
              <a:t>Help </a:t>
            </a:r>
            <a:r>
              <a:rPr dirty="0" sz="2400" i="1">
                <a:latin typeface="Calibri"/>
                <a:cs typeface="Calibri"/>
              </a:rPr>
              <a:t>warming,</a:t>
            </a:r>
            <a:r>
              <a:rPr dirty="0" sz="2400" spc="-85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humidification,  </a:t>
            </a:r>
            <a:r>
              <a:rPr dirty="0" sz="2400" spc="-5" i="1">
                <a:latin typeface="Calibri"/>
                <a:cs typeface="Calibri"/>
              </a:rPr>
              <a:t>filtration	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 spc="-10">
                <a:latin typeface="Calibri"/>
                <a:cs typeface="Calibri"/>
              </a:rPr>
              <a:t>inspired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60">
                <a:latin typeface="Calibri"/>
                <a:cs typeface="Calibri"/>
              </a:rPr>
              <a:t>air.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4527" y="1439290"/>
            <a:ext cx="3880485" cy="2003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Includes:</a:t>
            </a:r>
            <a:endParaRPr sz="2400">
              <a:latin typeface="Calibri"/>
              <a:cs typeface="Calibri"/>
            </a:endParaRPr>
          </a:p>
          <a:p>
            <a:pPr marL="355600" marR="5080" indent="66675">
              <a:lnSpc>
                <a:spcPct val="100000"/>
              </a:lnSpc>
              <a:spcBef>
                <a:spcPts val="575"/>
              </a:spcBef>
            </a:pPr>
            <a:r>
              <a:rPr dirty="0" sz="2400" spc="-15">
                <a:latin typeface="Calibri"/>
                <a:cs typeface="Calibri"/>
              </a:rPr>
              <a:t>Respiratory </a:t>
            </a:r>
            <a:r>
              <a:rPr dirty="0" sz="2400" spc="-10">
                <a:latin typeface="Calibri"/>
                <a:cs typeface="Calibri"/>
              </a:rPr>
              <a:t>bronchioles,  </a:t>
            </a:r>
            <a:r>
              <a:rPr dirty="0" sz="2400" spc="-5">
                <a:latin typeface="Calibri"/>
                <a:cs typeface="Calibri"/>
              </a:rPr>
              <a:t>alveolar ducts, alveolar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sacs,  alveoli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libri"/>
                <a:cs typeface="Calibri"/>
              </a:rPr>
              <a:t>Function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20">
                <a:latin typeface="Calibri"/>
                <a:cs typeface="Calibri"/>
              </a:rPr>
              <a:t>gas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exchange.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5477" y="261365"/>
            <a:ext cx="3385185" cy="866140"/>
          </a:xfrm>
          <a:custGeom>
            <a:avLst/>
            <a:gdLst/>
            <a:ahLst/>
            <a:cxnLst/>
            <a:rect l="l" t="t" r="r" b="b"/>
            <a:pathLst>
              <a:path w="3385185" h="866140">
                <a:moveTo>
                  <a:pt x="0" y="432815"/>
                </a:moveTo>
                <a:lnTo>
                  <a:pt x="2539" y="385660"/>
                </a:lnTo>
                <a:lnTo>
                  <a:pt x="9982" y="339973"/>
                </a:lnTo>
                <a:lnTo>
                  <a:pt x="22065" y="296021"/>
                </a:lnTo>
                <a:lnTo>
                  <a:pt x="38522" y="254067"/>
                </a:lnTo>
                <a:lnTo>
                  <a:pt x="59091" y="214375"/>
                </a:lnTo>
                <a:lnTo>
                  <a:pt x="83507" y="177210"/>
                </a:lnTo>
                <a:lnTo>
                  <a:pt x="111507" y="142836"/>
                </a:lnTo>
                <a:lnTo>
                  <a:pt x="142825" y="111516"/>
                </a:lnTo>
                <a:lnTo>
                  <a:pt x="177199" y="83515"/>
                </a:lnTo>
                <a:lnTo>
                  <a:pt x="214364" y="59097"/>
                </a:lnTo>
                <a:lnTo>
                  <a:pt x="254056" y="38526"/>
                </a:lnTo>
                <a:lnTo>
                  <a:pt x="296012" y="22067"/>
                </a:lnTo>
                <a:lnTo>
                  <a:pt x="339966" y="9983"/>
                </a:lnTo>
                <a:lnTo>
                  <a:pt x="385655" y="2539"/>
                </a:lnTo>
                <a:lnTo>
                  <a:pt x="432816" y="0"/>
                </a:lnTo>
                <a:lnTo>
                  <a:pt x="2951988" y="0"/>
                </a:lnTo>
                <a:lnTo>
                  <a:pt x="2999143" y="2540"/>
                </a:lnTo>
                <a:lnTo>
                  <a:pt x="3044830" y="9983"/>
                </a:lnTo>
                <a:lnTo>
                  <a:pt x="3088782" y="22067"/>
                </a:lnTo>
                <a:lnTo>
                  <a:pt x="3130736" y="38526"/>
                </a:lnTo>
                <a:lnTo>
                  <a:pt x="3170428" y="59097"/>
                </a:lnTo>
                <a:lnTo>
                  <a:pt x="3207593" y="83515"/>
                </a:lnTo>
                <a:lnTo>
                  <a:pt x="3241967" y="111516"/>
                </a:lnTo>
                <a:lnTo>
                  <a:pt x="3273287" y="142836"/>
                </a:lnTo>
                <a:lnTo>
                  <a:pt x="3301288" y="177210"/>
                </a:lnTo>
                <a:lnTo>
                  <a:pt x="3325706" y="214376"/>
                </a:lnTo>
                <a:lnTo>
                  <a:pt x="3346277" y="254067"/>
                </a:lnTo>
                <a:lnTo>
                  <a:pt x="3362736" y="296021"/>
                </a:lnTo>
                <a:lnTo>
                  <a:pt x="3374820" y="339973"/>
                </a:lnTo>
                <a:lnTo>
                  <a:pt x="3382264" y="385660"/>
                </a:lnTo>
                <a:lnTo>
                  <a:pt x="3384804" y="432815"/>
                </a:lnTo>
                <a:lnTo>
                  <a:pt x="3382264" y="479971"/>
                </a:lnTo>
                <a:lnTo>
                  <a:pt x="3374820" y="525658"/>
                </a:lnTo>
                <a:lnTo>
                  <a:pt x="3362736" y="569610"/>
                </a:lnTo>
                <a:lnTo>
                  <a:pt x="3346277" y="611564"/>
                </a:lnTo>
                <a:lnTo>
                  <a:pt x="3325706" y="651256"/>
                </a:lnTo>
                <a:lnTo>
                  <a:pt x="3301288" y="688421"/>
                </a:lnTo>
                <a:lnTo>
                  <a:pt x="3273287" y="722795"/>
                </a:lnTo>
                <a:lnTo>
                  <a:pt x="3241967" y="754115"/>
                </a:lnTo>
                <a:lnTo>
                  <a:pt x="3207593" y="782116"/>
                </a:lnTo>
                <a:lnTo>
                  <a:pt x="3170428" y="806534"/>
                </a:lnTo>
                <a:lnTo>
                  <a:pt x="3130736" y="827105"/>
                </a:lnTo>
                <a:lnTo>
                  <a:pt x="3088782" y="843564"/>
                </a:lnTo>
                <a:lnTo>
                  <a:pt x="3044830" y="855648"/>
                </a:lnTo>
                <a:lnTo>
                  <a:pt x="2999143" y="863091"/>
                </a:lnTo>
                <a:lnTo>
                  <a:pt x="2951988" y="865631"/>
                </a:lnTo>
                <a:lnTo>
                  <a:pt x="432816" y="865631"/>
                </a:lnTo>
                <a:lnTo>
                  <a:pt x="385655" y="863091"/>
                </a:lnTo>
                <a:lnTo>
                  <a:pt x="339966" y="855648"/>
                </a:lnTo>
                <a:lnTo>
                  <a:pt x="296012" y="843564"/>
                </a:lnTo>
                <a:lnTo>
                  <a:pt x="254056" y="827105"/>
                </a:lnTo>
                <a:lnTo>
                  <a:pt x="214364" y="806534"/>
                </a:lnTo>
                <a:lnTo>
                  <a:pt x="177199" y="782116"/>
                </a:lnTo>
                <a:lnTo>
                  <a:pt x="142825" y="754115"/>
                </a:lnTo>
                <a:lnTo>
                  <a:pt x="111507" y="722795"/>
                </a:lnTo>
                <a:lnTo>
                  <a:pt x="83507" y="688421"/>
                </a:lnTo>
                <a:lnTo>
                  <a:pt x="59091" y="651256"/>
                </a:lnTo>
                <a:lnTo>
                  <a:pt x="38522" y="611564"/>
                </a:lnTo>
                <a:lnTo>
                  <a:pt x="22065" y="569610"/>
                </a:lnTo>
                <a:lnTo>
                  <a:pt x="9982" y="525658"/>
                </a:lnTo>
                <a:lnTo>
                  <a:pt x="2539" y="479971"/>
                </a:lnTo>
                <a:lnTo>
                  <a:pt x="0" y="432815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00862" y="503301"/>
            <a:ext cx="277304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>
                <a:latin typeface="Calibri"/>
                <a:cs typeface="Calibri"/>
              </a:rPr>
              <a:t>I- </a:t>
            </a:r>
            <a:r>
              <a:rPr dirty="0" sz="2800" spc="-10" b="1">
                <a:latin typeface="Calibri"/>
                <a:cs typeface="Calibri"/>
              </a:rPr>
              <a:t>Conductive </a:t>
            </a:r>
            <a:r>
              <a:rPr dirty="0" sz="2800" spc="-15" b="1">
                <a:latin typeface="Calibri"/>
                <a:cs typeface="Calibri"/>
              </a:rPr>
              <a:t>Zone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45152" y="3500628"/>
            <a:ext cx="4390644" cy="2909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35246" y="3490721"/>
            <a:ext cx="4410710" cy="2929255"/>
          </a:xfrm>
          <a:custGeom>
            <a:avLst/>
            <a:gdLst/>
            <a:ahLst/>
            <a:cxnLst/>
            <a:rect l="l" t="t" r="r" b="b"/>
            <a:pathLst>
              <a:path w="4410709" h="2929254">
                <a:moveTo>
                  <a:pt x="0" y="2929128"/>
                </a:moveTo>
                <a:lnTo>
                  <a:pt x="4410456" y="2929128"/>
                </a:lnTo>
                <a:lnTo>
                  <a:pt x="4410456" y="0"/>
                </a:lnTo>
                <a:lnTo>
                  <a:pt x="0" y="0"/>
                </a:lnTo>
                <a:lnTo>
                  <a:pt x="0" y="2929128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 spc="-5"/>
              <a:t>Korish </a:t>
            </a:r>
            <a:r>
              <a:rPr dirty="0"/>
              <a:t>(</a:t>
            </a:r>
            <a:r>
              <a:rPr dirty="0" spc="-45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630" y="334518"/>
            <a:ext cx="6337300" cy="574675"/>
          </a:xfrm>
          <a:prstGeom prst="rect"/>
          <a:ln w="22860">
            <a:solidFill>
              <a:srgbClr val="000000"/>
            </a:solidFill>
          </a:ln>
        </p:spPr>
        <p:txBody>
          <a:bodyPr wrap="square" lIns="0" tIns="13335" rIns="0" bIns="0" rtlCol="0" vert="horz">
            <a:spAutoFit/>
          </a:bodyPr>
          <a:lstStyle/>
          <a:p>
            <a:pPr marL="642620">
              <a:lnSpc>
                <a:spcPct val="100000"/>
              </a:lnSpc>
              <a:spcBef>
                <a:spcPts val="105"/>
              </a:spcBef>
            </a:pPr>
            <a:r>
              <a:rPr dirty="0" sz="3100" spc="-10"/>
              <a:t>External </a:t>
            </a:r>
            <a:r>
              <a:rPr dirty="0" sz="3100" spc="-5"/>
              <a:t>&amp; </a:t>
            </a:r>
            <a:r>
              <a:rPr dirty="0" sz="3100" spc="-15"/>
              <a:t>Internal</a:t>
            </a:r>
            <a:r>
              <a:rPr dirty="0" sz="3100" spc="-30"/>
              <a:t> </a:t>
            </a:r>
            <a:r>
              <a:rPr dirty="0" sz="3100" spc="-20"/>
              <a:t>Respiration</a:t>
            </a:r>
            <a:endParaRPr sz="3100"/>
          </a:p>
        </p:txBody>
      </p:sp>
      <p:sp>
        <p:nvSpPr>
          <p:cNvPr id="3" name="object 3"/>
          <p:cNvSpPr/>
          <p:nvPr/>
        </p:nvSpPr>
        <p:spPr>
          <a:xfrm>
            <a:off x="236220" y="1053083"/>
            <a:ext cx="8584692" cy="5329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4790" y="1041653"/>
            <a:ext cx="8608060" cy="5352415"/>
          </a:xfrm>
          <a:custGeom>
            <a:avLst/>
            <a:gdLst/>
            <a:ahLst/>
            <a:cxnLst/>
            <a:rect l="l" t="t" r="r" b="b"/>
            <a:pathLst>
              <a:path w="8608060" h="5352415">
                <a:moveTo>
                  <a:pt x="0" y="5352288"/>
                </a:moveTo>
                <a:lnTo>
                  <a:pt x="8607552" y="5352288"/>
                </a:lnTo>
                <a:lnTo>
                  <a:pt x="8607552" y="0"/>
                </a:lnTo>
                <a:lnTo>
                  <a:pt x="0" y="0"/>
                </a:lnTo>
                <a:lnTo>
                  <a:pt x="0" y="5352288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82968" y="0"/>
            <a:ext cx="2161031" cy="1972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 spc="-5"/>
              <a:t>Korish </a:t>
            </a:r>
            <a:r>
              <a:rPr dirty="0"/>
              <a:t>(</a:t>
            </a:r>
            <a:r>
              <a:rPr dirty="0" spc="-45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94" y="189737"/>
            <a:ext cx="8507095" cy="719455"/>
          </a:xfrm>
          <a:prstGeom prst="rect"/>
          <a:ln w="22860">
            <a:solidFill>
              <a:srgbClr val="000000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 marL="2618740">
              <a:lnSpc>
                <a:spcPct val="100000"/>
              </a:lnSpc>
              <a:spcBef>
                <a:spcPts val="615"/>
              </a:spcBef>
            </a:pPr>
            <a:r>
              <a:rPr dirty="0" spc="-5" i="1">
                <a:latin typeface="Calibri"/>
                <a:cs typeface="Calibri"/>
              </a:rPr>
              <a:t>External</a:t>
            </a:r>
            <a:r>
              <a:rPr dirty="0" spc="-65" i="1">
                <a:latin typeface="Calibri"/>
                <a:cs typeface="Calibri"/>
              </a:rPr>
              <a:t> </a:t>
            </a:r>
            <a:r>
              <a:rPr dirty="0" spc="-5" i="1">
                <a:latin typeface="Calibri"/>
                <a:cs typeface="Calibri"/>
              </a:rPr>
              <a:t>respiration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80594" y="982217"/>
            <a:ext cx="8507095" cy="5687695"/>
          </a:xfrm>
          <a:custGeom>
            <a:avLst/>
            <a:gdLst/>
            <a:ahLst/>
            <a:cxnLst/>
            <a:rect l="l" t="t" r="r" b="b"/>
            <a:pathLst>
              <a:path w="8507095" h="5687695">
                <a:moveTo>
                  <a:pt x="0" y="5687568"/>
                </a:moveTo>
                <a:lnTo>
                  <a:pt x="8506968" y="5687568"/>
                </a:lnTo>
                <a:lnTo>
                  <a:pt x="8506968" y="0"/>
                </a:lnTo>
                <a:lnTo>
                  <a:pt x="0" y="0"/>
                </a:lnTo>
                <a:lnTo>
                  <a:pt x="0" y="5687568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8267" y="1003808"/>
            <a:ext cx="8340090" cy="5229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3345">
              <a:lnSpc>
                <a:spcPct val="100000"/>
              </a:lnSpc>
            </a:pPr>
            <a:r>
              <a:rPr dirty="0" sz="2800" spc="-5" b="1" i="1">
                <a:latin typeface="Calibri"/>
                <a:cs typeface="Calibri"/>
              </a:rPr>
              <a:t>3 </a:t>
            </a:r>
            <a:r>
              <a:rPr dirty="0" sz="2800" spc="-5">
                <a:latin typeface="Calibri"/>
                <a:cs typeface="Calibri"/>
              </a:rPr>
              <a:t>major </a:t>
            </a:r>
            <a:r>
              <a:rPr dirty="0" sz="2800" spc="-10">
                <a:latin typeface="Calibri"/>
                <a:cs typeface="Calibri"/>
              </a:rPr>
              <a:t>functional </a:t>
            </a:r>
            <a:r>
              <a:rPr dirty="0" sz="2800" spc="-15">
                <a:latin typeface="Calibri"/>
                <a:cs typeface="Calibri"/>
              </a:rPr>
              <a:t>events occurs </a:t>
            </a:r>
            <a:r>
              <a:rPr dirty="0" sz="2800" spc="-10">
                <a:latin typeface="Calibri"/>
                <a:cs typeface="Calibri"/>
              </a:rPr>
              <a:t>during</a:t>
            </a:r>
            <a:r>
              <a:rPr dirty="0" sz="2800" spc="1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it: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AutoNum type="arabicPlain"/>
              <a:tabLst>
                <a:tab pos="302260" algn="l"/>
              </a:tabLst>
            </a:pPr>
            <a:r>
              <a:rPr dirty="0" sz="2800" spc="-5" b="1" i="1">
                <a:latin typeface="Calibri"/>
                <a:cs typeface="Calibri"/>
              </a:rPr>
              <a:t>Pulmonary ventilation</a:t>
            </a:r>
            <a:r>
              <a:rPr dirty="0" sz="2800" spc="-5">
                <a:latin typeface="Calibri"/>
                <a:cs typeface="Calibri"/>
              </a:rPr>
              <a:t>: </a:t>
            </a:r>
            <a:r>
              <a:rPr dirty="0" sz="2800" spc="-20">
                <a:latin typeface="Calibri"/>
                <a:cs typeface="Calibri"/>
              </a:rPr>
              <a:t>inward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5">
                <a:latin typeface="Calibri"/>
                <a:cs typeface="Calibri"/>
              </a:rPr>
              <a:t>outward</a:t>
            </a:r>
            <a:r>
              <a:rPr dirty="0" sz="2800" spc="7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movement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>
                <a:latin typeface="Calibri"/>
                <a:cs typeface="Calibri"/>
              </a:rPr>
              <a:t>air </a:t>
            </a:r>
            <a:r>
              <a:rPr dirty="0" sz="2800" spc="-10">
                <a:latin typeface="Calibri"/>
                <a:cs typeface="Calibri"/>
              </a:rPr>
              <a:t>between lung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atmosphere.</a:t>
            </a:r>
            <a:endParaRPr sz="2800">
              <a:latin typeface="Calibri"/>
              <a:cs typeface="Calibri"/>
            </a:endParaRPr>
          </a:p>
          <a:p>
            <a:pPr marL="384175" indent="-371475">
              <a:lnSpc>
                <a:spcPct val="100000"/>
              </a:lnSpc>
              <a:spcBef>
                <a:spcPts val="670"/>
              </a:spcBef>
              <a:buFont typeface="Calibri"/>
              <a:buAutoNum type="arabicPlain" startAt="2"/>
              <a:tabLst>
                <a:tab pos="384810" algn="l"/>
              </a:tabLst>
            </a:pPr>
            <a:r>
              <a:rPr dirty="0" sz="2800" spc="-5" b="1" i="1">
                <a:latin typeface="Calibri"/>
                <a:cs typeface="Calibri"/>
              </a:rPr>
              <a:t>Diffusion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25">
                <a:latin typeface="Calibri"/>
                <a:cs typeface="Calibri"/>
              </a:rPr>
              <a:t>oxygen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5">
                <a:latin typeface="Calibri"/>
                <a:cs typeface="Calibri"/>
              </a:rPr>
              <a:t>CO2 </a:t>
            </a:r>
            <a:r>
              <a:rPr dirty="0" sz="2800" spc="-10">
                <a:latin typeface="Calibri"/>
                <a:cs typeface="Calibri"/>
              </a:rPr>
              <a:t>between </a:t>
            </a:r>
            <a:r>
              <a:rPr dirty="0" sz="2800" spc="-5">
                <a:latin typeface="Calibri"/>
                <a:cs typeface="Calibri"/>
              </a:rPr>
              <a:t>the </a:t>
            </a:r>
            <a:r>
              <a:rPr dirty="0" sz="2800" spc="-10">
                <a:latin typeface="Calibri"/>
                <a:cs typeface="Calibri"/>
              </a:rPr>
              <a:t>alveoli</a:t>
            </a:r>
            <a:r>
              <a:rPr dirty="0" sz="2800" spc="1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tabLst>
                <a:tab pos="999490" algn="l"/>
              </a:tabLst>
            </a:pPr>
            <a:r>
              <a:rPr dirty="0" sz="2800" spc="-5">
                <a:latin typeface="Calibri"/>
                <a:cs typeface="Calibri"/>
              </a:rPr>
              <a:t>the	</a:t>
            </a:r>
            <a:r>
              <a:rPr dirty="0" sz="2800" spc="-10">
                <a:latin typeface="Calibri"/>
                <a:cs typeface="Calibri"/>
              </a:rPr>
              <a:t>pulmonary </a:t>
            </a:r>
            <a:r>
              <a:rPr dirty="0" sz="2800" spc="-5">
                <a:latin typeface="Calibri"/>
                <a:cs typeface="Calibri"/>
              </a:rPr>
              <a:t>capillary </a:t>
            </a:r>
            <a:r>
              <a:rPr dirty="0" sz="2800" spc="-10">
                <a:latin typeface="Calibri"/>
                <a:cs typeface="Calibri"/>
              </a:rPr>
              <a:t>blood</a:t>
            </a:r>
            <a:endParaRPr sz="2800">
              <a:latin typeface="Calibri"/>
              <a:cs typeface="Calibri"/>
            </a:endParaRPr>
          </a:p>
          <a:p>
            <a:pPr marL="355600" marR="184150" indent="-342900">
              <a:lnSpc>
                <a:spcPct val="100000"/>
              </a:lnSpc>
              <a:spcBef>
                <a:spcPts val="675"/>
              </a:spcBef>
              <a:buFont typeface="Calibri"/>
              <a:buAutoNum type="arabicPlain" startAt="3"/>
              <a:tabLst>
                <a:tab pos="384810" algn="l"/>
              </a:tabLst>
            </a:pPr>
            <a:r>
              <a:rPr dirty="0" sz="2800" spc="-20" b="1" i="1">
                <a:latin typeface="Calibri"/>
                <a:cs typeface="Calibri"/>
              </a:rPr>
              <a:t>Transport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0">
                <a:latin typeface="Calibri"/>
                <a:cs typeface="Calibri"/>
              </a:rPr>
              <a:t>O2 </a:t>
            </a:r>
            <a:r>
              <a:rPr dirty="0" sz="2800" spc="-5">
                <a:latin typeface="Calibri"/>
                <a:cs typeface="Calibri"/>
              </a:rPr>
              <a:t>&amp; Co2 in the </a:t>
            </a:r>
            <a:r>
              <a:rPr dirty="0" sz="2800" spc="-10">
                <a:latin typeface="Calibri"/>
                <a:cs typeface="Calibri"/>
              </a:rPr>
              <a:t>blood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0">
                <a:latin typeface="Calibri"/>
                <a:cs typeface="Calibri"/>
              </a:rPr>
              <a:t>body fluids </a:t>
            </a:r>
            <a:r>
              <a:rPr dirty="0" sz="2800" spc="-15">
                <a:latin typeface="Calibri"/>
                <a:cs typeface="Calibri"/>
              </a:rPr>
              <a:t>to 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20">
                <a:latin typeface="Calibri"/>
                <a:cs typeface="Calibri"/>
              </a:rPr>
              <a:t>from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cells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800" spc="-5" u="heavy">
                <a:latin typeface="Times New Roman"/>
                <a:cs typeface="Times New Roman"/>
              </a:rPr>
              <a:t>Respiration could be</a:t>
            </a:r>
            <a:r>
              <a:rPr dirty="0" sz="2800" spc="-45" u="heavy">
                <a:latin typeface="Times New Roman"/>
                <a:cs typeface="Times New Roman"/>
              </a:rPr>
              <a:t> </a:t>
            </a:r>
            <a:r>
              <a:rPr dirty="0" sz="2800" spc="-5" u="heavy">
                <a:latin typeface="Times New Roman"/>
                <a:cs typeface="Times New Roman"/>
              </a:rPr>
              <a:t>either: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1353820" algn="l"/>
              </a:tabLst>
            </a:pPr>
            <a:r>
              <a:rPr dirty="0" sz="2800" spc="-5" i="1">
                <a:latin typeface="Times New Roman"/>
                <a:cs typeface="Times New Roman"/>
              </a:rPr>
              <a:t>Resting</a:t>
            </a:r>
            <a:r>
              <a:rPr dirty="0" sz="2800" spc="-5">
                <a:latin typeface="Times New Roman"/>
                <a:cs typeface="Times New Roman"/>
              </a:rPr>
              <a:t>:	normal </a:t>
            </a:r>
            <a:r>
              <a:rPr dirty="0" sz="2800">
                <a:latin typeface="Times New Roman"/>
                <a:cs typeface="Times New Roman"/>
              </a:rPr>
              <a:t>breathing during </a:t>
            </a:r>
            <a:r>
              <a:rPr dirty="0" sz="2800" spc="-5">
                <a:latin typeface="Times New Roman"/>
                <a:cs typeface="Times New Roman"/>
              </a:rPr>
              <a:t>resting</a:t>
            </a:r>
            <a:r>
              <a:rPr dirty="0" sz="2800" spc="-7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conditions.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800" spc="-25" i="1">
                <a:latin typeface="Times New Roman"/>
                <a:cs typeface="Times New Roman"/>
              </a:rPr>
              <a:t>Forced </a:t>
            </a:r>
            <a:r>
              <a:rPr dirty="0" sz="2800" spc="-5" i="1">
                <a:latin typeface="Times New Roman"/>
                <a:cs typeface="Times New Roman"/>
              </a:rPr>
              <a:t>(maximal): </a:t>
            </a:r>
            <a:r>
              <a:rPr dirty="0" sz="2800">
                <a:latin typeface="Times New Roman"/>
                <a:cs typeface="Times New Roman"/>
              </a:rPr>
              <a:t>during </a:t>
            </a:r>
            <a:r>
              <a:rPr dirty="0" sz="2800" spc="-5">
                <a:latin typeface="Times New Roman"/>
                <a:cs typeface="Times New Roman"/>
              </a:rPr>
              <a:t>exercise, in patients</a:t>
            </a:r>
            <a:r>
              <a:rPr dirty="0" sz="2800" spc="5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with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2800" spc="-5">
                <a:latin typeface="Times New Roman"/>
                <a:cs typeface="Times New Roman"/>
              </a:rPr>
              <a:t>asthma,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allergy,…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 spc="-5"/>
              <a:t>Korish </a:t>
            </a:r>
            <a:r>
              <a:rPr dirty="0"/>
              <a:t>(</a:t>
            </a:r>
            <a:r>
              <a:rPr dirty="0" spc="-45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7931150" cy="562610"/>
          </a:xfrm>
          <a:prstGeom prst="rect"/>
          <a:ln w="228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887220">
              <a:lnSpc>
                <a:spcPct val="100000"/>
              </a:lnSpc>
            </a:pPr>
            <a:r>
              <a:rPr dirty="0"/>
              <a:t>Lining cells of the</a:t>
            </a:r>
            <a:r>
              <a:rPr dirty="0" spc="-130"/>
              <a:t> </a:t>
            </a:r>
            <a:r>
              <a:rPr dirty="0" spc="-5"/>
              <a:t>alveoli</a:t>
            </a:r>
          </a:p>
        </p:txBody>
      </p:sp>
      <p:sp>
        <p:nvSpPr>
          <p:cNvPr id="3" name="object 3"/>
          <p:cNvSpPr/>
          <p:nvPr/>
        </p:nvSpPr>
        <p:spPr>
          <a:xfrm>
            <a:off x="252222" y="982217"/>
            <a:ext cx="4175760" cy="5278120"/>
          </a:xfrm>
          <a:custGeom>
            <a:avLst/>
            <a:gdLst/>
            <a:ahLst/>
            <a:cxnLst/>
            <a:rect l="l" t="t" r="r" b="b"/>
            <a:pathLst>
              <a:path w="4175760" h="5278120">
                <a:moveTo>
                  <a:pt x="0" y="5277612"/>
                </a:moveTo>
                <a:lnTo>
                  <a:pt x="4175760" y="5277612"/>
                </a:lnTo>
                <a:lnTo>
                  <a:pt x="4175760" y="0"/>
                </a:lnTo>
                <a:lnTo>
                  <a:pt x="0" y="0"/>
                </a:lnTo>
                <a:lnTo>
                  <a:pt x="0" y="5277612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29590" y="934212"/>
            <a:ext cx="3733800" cy="5223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1280" marR="949960" indent="-68580">
              <a:lnSpc>
                <a:spcPct val="120000"/>
              </a:lnSpc>
              <a:buAutoNum type="arabicPlain"/>
              <a:tabLst>
                <a:tab pos="328295" algn="l"/>
              </a:tabLst>
            </a:pPr>
            <a:r>
              <a:rPr dirty="0" sz="2400" spc="-30">
                <a:latin typeface="Calibri"/>
                <a:cs typeface="Calibri"/>
              </a:rPr>
              <a:t>Type </a:t>
            </a:r>
            <a:r>
              <a:rPr dirty="0" sz="2400">
                <a:latin typeface="Calibri"/>
                <a:cs typeface="Calibri"/>
              </a:rPr>
              <a:t>I </a:t>
            </a:r>
            <a:r>
              <a:rPr dirty="0" sz="2400" spc="-5">
                <a:latin typeface="Calibri"/>
                <a:cs typeface="Calibri"/>
              </a:rPr>
              <a:t>alveolar </a:t>
            </a:r>
            <a:r>
              <a:rPr dirty="0" sz="2400">
                <a:latin typeface="Calibri"/>
                <a:cs typeface="Calibri"/>
              </a:rPr>
              <a:t>cells  ( type I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pneumocytes)</a:t>
            </a:r>
            <a:endParaRPr sz="2400">
              <a:latin typeface="Calibri"/>
              <a:cs typeface="Calibri"/>
            </a:endParaRPr>
          </a:p>
          <a:p>
            <a:pPr marL="96520" marR="5080" indent="95885">
              <a:lnSpc>
                <a:spcPct val="100000"/>
              </a:lnSpc>
              <a:spcBef>
                <a:spcPts val="575"/>
              </a:spcBef>
            </a:pPr>
            <a:r>
              <a:rPr dirty="0" sz="2400" spc="-10">
                <a:latin typeface="Calibri"/>
                <a:cs typeface="Calibri"/>
              </a:rPr>
              <a:t>Participate </a:t>
            </a:r>
            <a:r>
              <a:rPr dirty="0" sz="2400">
                <a:latin typeface="Calibri"/>
                <a:cs typeface="Calibri"/>
              </a:rPr>
              <a:t>in the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respiratory  </a:t>
            </a:r>
            <a:r>
              <a:rPr dirty="0" sz="2400" spc="-5">
                <a:latin typeface="Calibri"/>
                <a:cs typeface="Calibri"/>
              </a:rPr>
              <a:t>membrane.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algn="just" marL="81280" marR="873760" indent="-68580">
              <a:lnSpc>
                <a:spcPct val="120000"/>
              </a:lnSpc>
              <a:spcBef>
                <a:spcPts val="5"/>
              </a:spcBef>
              <a:buAutoNum type="arabicPlain" startAt="2"/>
              <a:tabLst>
                <a:tab pos="328295" algn="l"/>
              </a:tabLst>
            </a:pPr>
            <a:r>
              <a:rPr dirty="0" sz="2400" spc="-30">
                <a:latin typeface="Calibri"/>
                <a:cs typeface="Calibri"/>
              </a:rPr>
              <a:t>Type </a:t>
            </a:r>
            <a:r>
              <a:rPr dirty="0" sz="2400">
                <a:latin typeface="Calibri"/>
                <a:cs typeface="Calibri"/>
              </a:rPr>
              <a:t>II </a:t>
            </a:r>
            <a:r>
              <a:rPr dirty="0" sz="2400" spc="-5">
                <a:latin typeface="Calibri"/>
                <a:cs typeface="Calibri"/>
              </a:rPr>
              <a:t>alveolar </a:t>
            </a:r>
            <a:r>
              <a:rPr dirty="0" sz="2400">
                <a:latin typeface="Calibri"/>
                <a:cs typeface="Calibri"/>
              </a:rPr>
              <a:t>cells  ( type II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pneumocytes)  </a:t>
            </a:r>
            <a:r>
              <a:rPr dirty="0" sz="2400" spc="-10">
                <a:latin typeface="Calibri"/>
                <a:cs typeface="Calibri"/>
              </a:rPr>
              <a:t>(Secrete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surfactant)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AutoNum type="arabicPlain" startAt="2"/>
            </a:pPr>
            <a:endParaRPr sz="3000">
              <a:latin typeface="Times New Roman"/>
              <a:cs typeface="Times New Roman"/>
            </a:endParaRPr>
          </a:p>
          <a:p>
            <a:pPr algn="just" marL="12700" marR="621030">
              <a:lnSpc>
                <a:spcPct val="120000"/>
              </a:lnSpc>
              <a:buAutoNum type="arabicPlain" startAt="2"/>
              <a:tabLst>
                <a:tab pos="328295" algn="l"/>
              </a:tabLst>
            </a:pPr>
            <a:r>
              <a:rPr dirty="0" sz="2400" spc="-5">
                <a:latin typeface="Calibri"/>
                <a:cs typeface="Calibri"/>
              </a:rPr>
              <a:t>Alveolar </a:t>
            </a:r>
            <a:r>
              <a:rPr dirty="0" sz="2400" spc="-10">
                <a:latin typeface="Calibri"/>
                <a:cs typeface="Calibri"/>
              </a:rPr>
              <a:t>macrophages  </a:t>
            </a:r>
            <a:r>
              <a:rPr dirty="0" sz="2400" spc="-5">
                <a:latin typeface="Calibri"/>
                <a:cs typeface="Calibri"/>
              </a:rPr>
              <a:t>Engulf the </a:t>
            </a:r>
            <a:r>
              <a:rPr dirty="0" sz="2400" spc="-15">
                <a:latin typeface="Calibri"/>
                <a:cs typeface="Calibri"/>
              </a:rPr>
              <a:t>foreign </a:t>
            </a:r>
            <a:r>
              <a:rPr dirty="0" sz="2400" spc="-10">
                <a:latin typeface="Calibri"/>
                <a:cs typeface="Calibri"/>
              </a:rPr>
              <a:t>bodies  that reach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alveoli.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0" y="981455"/>
            <a:ext cx="4463796" cy="5277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62094" y="971550"/>
            <a:ext cx="4483735" cy="5297805"/>
          </a:xfrm>
          <a:custGeom>
            <a:avLst/>
            <a:gdLst/>
            <a:ahLst/>
            <a:cxnLst/>
            <a:rect l="l" t="t" r="r" b="b"/>
            <a:pathLst>
              <a:path w="4483734" h="5297805">
                <a:moveTo>
                  <a:pt x="0" y="5297424"/>
                </a:moveTo>
                <a:lnTo>
                  <a:pt x="4483608" y="5297424"/>
                </a:lnTo>
                <a:lnTo>
                  <a:pt x="4483608" y="0"/>
                </a:lnTo>
                <a:lnTo>
                  <a:pt x="0" y="0"/>
                </a:lnTo>
                <a:lnTo>
                  <a:pt x="0" y="5297424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 spc="-5"/>
              <a:t>Korish </a:t>
            </a:r>
            <a:r>
              <a:rPr dirty="0"/>
              <a:t>(</a:t>
            </a:r>
            <a:r>
              <a:rPr dirty="0" spc="-45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052" rIns="0" bIns="0" rtlCol="0" vert="horz">
            <a:spAutoFit/>
          </a:bodyPr>
          <a:lstStyle/>
          <a:p>
            <a:pPr marL="1057910">
              <a:lnSpc>
                <a:spcPct val="100000"/>
              </a:lnSpc>
            </a:pPr>
            <a:r>
              <a:rPr dirty="0" sz="3600" spc="-10" b="0">
                <a:latin typeface="Calibri"/>
                <a:cs typeface="Calibri"/>
              </a:rPr>
              <a:t>Surface</a:t>
            </a:r>
            <a:r>
              <a:rPr dirty="0" sz="3600" spc="-110" b="0">
                <a:latin typeface="Calibri"/>
                <a:cs typeface="Calibri"/>
              </a:rPr>
              <a:t> </a:t>
            </a:r>
            <a:r>
              <a:rPr dirty="0" sz="3600" spc="-50" b="0">
                <a:latin typeface="Calibri"/>
                <a:cs typeface="Calibri"/>
              </a:rPr>
              <a:t>Tension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8630" y="1268730"/>
            <a:ext cx="4392295" cy="4898390"/>
          </a:xfrm>
          <a:custGeom>
            <a:avLst/>
            <a:gdLst/>
            <a:ahLst/>
            <a:cxnLst/>
            <a:rect l="l" t="t" r="r" b="b"/>
            <a:pathLst>
              <a:path w="4392295" h="4898390">
                <a:moveTo>
                  <a:pt x="0" y="4898136"/>
                </a:moveTo>
                <a:lnTo>
                  <a:pt x="4392168" y="4898136"/>
                </a:lnTo>
                <a:lnTo>
                  <a:pt x="4392168" y="0"/>
                </a:lnTo>
                <a:lnTo>
                  <a:pt x="0" y="0"/>
                </a:lnTo>
                <a:lnTo>
                  <a:pt x="0" y="4898136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7217" y="1699132"/>
            <a:ext cx="4217670" cy="401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 spc="5">
                <a:latin typeface="Times New Roman"/>
                <a:cs typeface="Times New Roman"/>
              </a:rPr>
              <a:t>H</a:t>
            </a:r>
            <a:r>
              <a:rPr dirty="0" baseline="-21241" sz="2550" spc="7">
                <a:latin typeface="Times New Roman"/>
                <a:cs typeface="Times New Roman"/>
              </a:rPr>
              <a:t>2</a:t>
            </a:r>
            <a:r>
              <a:rPr dirty="0" sz="2600" spc="5">
                <a:latin typeface="Times New Roman"/>
                <a:cs typeface="Times New Roman"/>
              </a:rPr>
              <a:t>O </a:t>
            </a:r>
            <a:r>
              <a:rPr dirty="0" sz="2600" spc="-5">
                <a:latin typeface="Times New Roman"/>
                <a:cs typeface="Times New Roman"/>
              </a:rPr>
              <a:t>molecules </a:t>
            </a:r>
            <a:r>
              <a:rPr dirty="0" sz="2600">
                <a:latin typeface="Times New Roman"/>
                <a:cs typeface="Times New Roman"/>
              </a:rPr>
              <a:t>at the</a:t>
            </a:r>
            <a:r>
              <a:rPr dirty="0" sz="2600" spc="-90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surface  </a:t>
            </a:r>
            <a:r>
              <a:rPr dirty="0" sz="2600" spc="-5">
                <a:latin typeface="Times New Roman"/>
                <a:cs typeface="Times New Roman"/>
              </a:rPr>
              <a:t>are attracted </a:t>
            </a:r>
            <a:r>
              <a:rPr dirty="0" sz="2600">
                <a:latin typeface="Times New Roman"/>
                <a:cs typeface="Times New Roman"/>
              </a:rPr>
              <a:t>to </a:t>
            </a:r>
            <a:r>
              <a:rPr dirty="0" sz="2600" spc="-5">
                <a:latin typeface="Times New Roman"/>
                <a:cs typeface="Times New Roman"/>
              </a:rPr>
              <a:t>each </a:t>
            </a:r>
            <a:r>
              <a:rPr dirty="0" sz="2600">
                <a:latin typeface="Times New Roman"/>
                <a:cs typeface="Times New Roman"/>
              </a:rPr>
              <a:t>other by  </a:t>
            </a:r>
            <a:r>
              <a:rPr dirty="0" sz="2600" spc="-5">
                <a:latin typeface="Times New Roman"/>
                <a:cs typeface="Times New Roman"/>
              </a:rPr>
              <a:t>attractive </a:t>
            </a:r>
            <a:r>
              <a:rPr dirty="0" sz="2600">
                <a:latin typeface="Times New Roman"/>
                <a:cs typeface="Times New Roman"/>
              </a:rPr>
              <a:t>forces that </a:t>
            </a:r>
            <a:r>
              <a:rPr dirty="0" sz="2600" spc="-5">
                <a:latin typeface="Times New Roman"/>
                <a:cs typeface="Times New Roman"/>
              </a:rPr>
              <a:t>resist  </a:t>
            </a:r>
            <a:r>
              <a:rPr dirty="0" sz="2600">
                <a:latin typeface="Times New Roman"/>
                <a:cs typeface="Times New Roman"/>
              </a:rPr>
              <a:t>distension </a:t>
            </a:r>
            <a:r>
              <a:rPr dirty="0" sz="2600" spc="-5">
                <a:latin typeface="Times New Roman"/>
                <a:cs typeface="Times New Roman"/>
              </a:rPr>
              <a:t>called </a:t>
            </a:r>
            <a:r>
              <a:rPr dirty="0" sz="2600">
                <a:latin typeface="Times New Roman"/>
                <a:cs typeface="Times New Roman"/>
              </a:rPr>
              <a:t>surface  tension.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432434" indent="-342900">
              <a:lnSpc>
                <a:spcPts val="28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Times New Roman"/>
                <a:cs typeface="Times New Roman"/>
              </a:rPr>
              <a:t>Surface tension tends to  </a:t>
            </a:r>
            <a:r>
              <a:rPr dirty="0" sz="2600" spc="5">
                <a:latin typeface="Times New Roman"/>
                <a:cs typeface="Times New Roman"/>
              </a:rPr>
              <a:t>oppose </a:t>
            </a:r>
            <a:r>
              <a:rPr dirty="0" sz="2600">
                <a:latin typeface="Times New Roman"/>
                <a:cs typeface="Times New Roman"/>
              </a:rPr>
              <a:t>alveoli</a:t>
            </a:r>
            <a:r>
              <a:rPr dirty="0" sz="2600" spc="-140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expansion.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692785" indent="-342900">
              <a:lnSpc>
                <a:spcPts val="28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Times New Roman"/>
                <a:cs typeface="Times New Roman"/>
              </a:rPr>
              <a:t>Pulmonary </a:t>
            </a:r>
            <a:r>
              <a:rPr dirty="0" sz="2600" spc="-5">
                <a:latin typeface="Times New Roman"/>
                <a:cs typeface="Times New Roman"/>
              </a:rPr>
              <a:t>surfactant  </a:t>
            </a:r>
            <a:r>
              <a:rPr dirty="0" sz="2600">
                <a:latin typeface="Times New Roman"/>
                <a:cs typeface="Times New Roman"/>
              </a:rPr>
              <a:t>reduces surface</a:t>
            </a:r>
            <a:r>
              <a:rPr dirty="0" sz="2600" spc="-135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tension.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76444" y="1267967"/>
            <a:ext cx="3744467" cy="4969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65014" y="1256538"/>
            <a:ext cx="3767454" cy="4993005"/>
          </a:xfrm>
          <a:custGeom>
            <a:avLst/>
            <a:gdLst/>
            <a:ahLst/>
            <a:cxnLst/>
            <a:rect l="l" t="t" r="r" b="b"/>
            <a:pathLst>
              <a:path w="3767454" h="4993005">
                <a:moveTo>
                  <a:pt x="0" y="4992624"/>
                </a:moveTo>
                <a:lnTo>
                  <a:pt x="3767328" y="4992624"/>
                </a:lnTo>
                <a:lnTo>
                  <a:pt x="3767328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 spc="-5"/>
              <a:t>Korish </a:t>
            </a:r>
            <a:r>
              <a:rPr dirty="0"/>
              <a:t>(</a:t>
            </a:r>
            <a:r>
              <a:rPr dirty="0" spc="-45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406145"/>
            <a:ext cx="8147684" cy="721360"/>
          </a:xfrm>
          <a:prstGeom prst="rect"/>
          <a:ln w="22860">
            <a:solidFill>
              <a:srgbClr val="000000"/>
            </a:solidFill>
          </a:ln>
        </p:spPr>
        <p:txBody>
          <a:bodyPr wrap="square" lIns="0" tIns="101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dirty="0" sz="4000" spc="-20" b="0">
                <a:latin typeface="Calibri"/>
                <a:cs typeface="Calibri"/>
              </a:rPr>
              <a:t>Surfactant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5374" y="1215389"/>
            <a:ext cx="8362315" cy="5142230"/>
          </a:xfrm>
          <a:custGeom>
            <a:avLst/>
            <a:gdLst/>
            <a:ahLst/>
            <a:cxnLst/>
            <a:rect l="l" t="t" r="r" b="b"/>
            <a:pathLst>
              <a:path w="8362315" h="5142230">
                <a:moveTo>
                  <a:pt x="0" y="5141976"/>
                </a:moveTo>
                <a:lnTo>
                  <a:pt x="8362188" y="5141976"/>
                </a:lnTo>
                <a:lnTo>
                  <a:pt x="8362188" y="0"/>
                </a:lnTo>
                <a:lnTo>
                  <a:pt x="0" y="0"/>
                </a:lnTo>
                <a:lnTo>
                  <a:pt x="0" y="5141976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2742" y="1247902"/>
            <a:ext cx="8046084" cy="402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12820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Surfactant is a complex substance containing  phospholipids </a:t>
            </a:r>
            <a:r>
              <a:rPr dirty="0" sz="2800" spc="-10">
                <a:latin typeface="Times New Roman"/>
                <a:cs typeface="Times New Roman"/>
              </a:rPr>
              <a:t>and </a:t>
            </a:r>
            <a:r>
              <a:rPr dirty="0" sz="2800" spc="-5">
                <a:latin typeface="Times New Roman"/>
                <a:cs typeface="Times New Roman"/>
              </a:rPr>
              <a:t>a number of</a:t>
            </a:r>
            <a:r>
              <a:rPr dirty="0" sz="2800" spc="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apoproteins.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  <a:tab pos="6767830" algn="l"/>
              </a:tabLst>
            </a:pPr>
            <a:r>
              <a:rPr dirty="0" sz="2800" spc="-5">
                <a:latin typeface="Times New Roman"/>
                <a:cs typeface="Times New Roman"/>
              </a:rPr>
              <a:t>Secreted by the </a:t>
            </a:r>
            <a:r>
              <a:rPr dirty="0" sz="2800" spc="-50">
                <a:latin typeface="Times New Roman"/>
                <a:cs typeface="Times New Roman"/>
              </a:rPr>
              <a:t>Type </a:t>
            </a:r>
            <a:r>
              <a:rPr dirty="0" sz="2800" spc="-5">
                <a:latin typeface="Times New Roman"/>
                <a:cs typeface="Times New Roman"/>
              </a:rPr>
              <a:t>II alveolar cells. The earliest  detection from fetal alveoli begins between </a:t>
            </a:r>
            <a:r>
              <a:rPr dirty="0" sz="2800">
                <a:latin typeface="Times New Roman"/>
                <a:cs typeface="Times New Roman"/>
              </a:rPr>
              <a:t>6-7</a:t>
            </a:r>
            <a:r>
              <a:rPr dirty="0" baseline="25525" sz="2775">
                <a:latin typeface="Times New Roman"/>
                <a:cs typeface="Times New Roman"/>
              </a:rPr>
              <a:t>th  </a:t>
            </a:r>
            <a:r>
              <a:rPr dirty="0" sz="2800" spc="-5">
                <a:latin typeface="Times New Roman"/>
                <a:cs typeface="Times New Roman"/>
              </a:rPr>
              <a:t>month </a:t>
            </a:r>
            <a:r>
              <a:rPr dirty="0" sz="2800">
                <a:latin typeface="Times New Roman"/>
                <a:cs typeface="Times New Roman"/>
              </a:rPr>
              <a:t>but </a:t>
            </a:r>
            <a:r>
              <a:rPr dirty="0" sz="2800" spc="-5">
                <a:latin typeface="Times New Roman"/>
                <a:cs typeface="Times New Roman"/>
              </a:rPr>
              <a:t>this could be delayed in</a:t>
            </a:r>
            <a:r>
              <a:rPr dirty="0" sz="2800" spc="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others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Times New Roman"/>
                <a:cs typeface="Times New Roman"/>
              </a:rPr>
              <a:t>to	</a:t>
            </a:r>
            <a:r>
              <a:rPr dirty="0" sz="2800" spc="-10">
                <a:solidFill>
                  <a:srgbClr val="C00000"/>
                </a:solidFill>
                <a:latin typeface="Times New Roman"/>
                <a:cs typeface="Times New Roman"/>
              </a:rPr>
              <a:t>wk</a:t>
            </a:r>
            <a:r>
              <a:rPr dirty="0" sz="2800" spc="-3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C00000"/>
                </a:solidFill>
                <a:latin typeface="Times New Roman"/>
                <a:cs typeface="Times New Roman"/>
              </a:rPr>
              <a:t>35</a:t>
            </a:r>
            <a:r>
              <a:rPr dirty="0" sz="2800" spc="-4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Times New Roman"/>
                <a:cs typeface="Times New Roman"/>
              </a:rPr>
              <a:t>of </a:t>
            </a:r>
            <a:r>
              <a:rPr dirty="0" sz="2800" spc="-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intrauterine</a:t>
            </a:r>
            <a:r>
              <a:rPr dirty="0" sz="2800" spc="-1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life.</a:t>
            </a:r>
            <a:endParaRPr sz="2800">
              <a:latin typeface="Times New Roman"/>
              <a:cs typeface="Times New Roman"/>
            </a:endParaRPr>
          </a:p>
          <a:p>
            <a:pPr algn="just" marL="355600" marR="59626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Surfactant reduces surface tension </a:t>
            </a:r>
            <a:r>
              <a:rPr dirty="0" sz="2800">
                <a:latin typeface="Times New Roman"/>
                <a:cs typeface="Times New Roman"/>
              </a:rPr>
              <a:t>throughout the  lung, prevents </a:t>
            </a:r>
            <a:r>
              <a:rPr dirty="0" sz="2800" spc="-5">
                <a:latin typeface="Times New Roman"/>
                <a:cs typeface="Times New Roman"/>
              </a:rPr>
              <a:t>alveolar collapse, decreases</a:t>
            </a:r>
            <a:r>
              <a:rPr dirty="0" sz="2800" spc="-7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airway  resistance and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decreases work </a:t>
            </a:r>
            <a:r>
              <a:rPr dirty="0" sz="2800">
                <a:latin typeface="Times New Roman"/>
                <a:cs typeface="Times New Roman"/>
              </a:rPr>
              <a:t>of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breathing.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 spc="-5"/>
              <a:t>Korish </a:t>
            </a:r>
            <a:r>
              <a:rPr dirty="0"/>
              <a:t>(</a:t>
            </a:r>
            <a:r>
              <a:rPr dirty="0" spc="-45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852169"/>
          </a:xfrm>
          <a:prstGeom prst="rect"/>
          <a:ln w="22860">
            <a:solidFill>
              <a:srgbClr val="00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2224405">
              <a:lnSpc>
                <a:spcPct val="100000"/>
              </a:lnSpc>
              <a:spcBef>
                <a:spcPts val="335"/>
              </a:spcBef>
            </a:pPr>
            <a:r>
              <a:rPr dirty="0" sz="4400" spc="-10" b="0">
                <a:latin typeface="Calibri"/>
                <a:cs typeface="Calibri"/>
              </a:rPr>
              <a:t>Cont…surfactant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962" y="1358646"/>
            <a:ext cx="8219440" cy="4768850"/>
          </a:xfrm>
          <a:custGeom>
            <a:avLst/>
            <a:gdLst/>
            <a:ahLst/>
            <a:cxnLst/>
            <a:rect l="l" t="t" r="r" b="b"/>
            <a:pathLst>
              <a:path w="8219440" h="4768850">
                <a:moveTo>
                  <a:pt x="0" y="4768596"/>
                </a:moveTo>
                <a:lnTo>
                  <a:pt x="8218932" y="4768596"/>
                </a:lnTo>
                <a:lnTo>
                  <a:pt x="8218932" y="0"/>
                </a:lnTo>
                <a:lnTo>
                  <a:pt x="0" y="0"/>
                </a:lnTo>
                <a:lnTo>
                  <a:pt x="0" y="4768596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390903"/>
            <a:ext cx="8061325" cy="3596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3022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Deficiency in premature babies causes </a:t>
            </a:r>
            <a:r>
              <a:rPr dirty="0" sz="2800">
                <a:latin typeface="Times New Roman"/>
                <a:cs typeface="Times New Roman"/>
              </a:rPr>
              <a:t>respiratory  distress </a:t>
            </a:r>
            <a:r>
              <a:rPr dirty="0" sz="2800" spc="-5">
                <a:latin typeface="Times New Roman"/>
                <a:cs typeface="Times New Roman"/>
              </a:rPr>
              <a:t>syndrome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new </a:t>
            </a:r>
            <a:r>
              <a:rPr dirty="0" sz="2800">
                <a:latin typeface="Times New Roman"/>
                <a:cs typeface="Times New Roman"/>
              </a:rPr>
              <a:t>born </a:t>
            </a:r>
            <a:r>
              <a:rPr dirty="0" sz="2800" spc="-5">
                <a:latin typeface="Times New Roman"/>
                <a:cs typeface="Times New Roman"/>
              </a:rPr>
              <a:t>(RDS) </a:t>
            </a:r>
            <a:r>
              <a:rPr dirty="0" sz="2800">
                <a:latin typeface="Times New Roman"/>
                <a:cs typeface="Times New Roman"/>
              </a:rPr>
              <a:t>(hyaline  </a:t>
            </a:r>
            <a:r>
              <a:rPr dirty="0" sz="2800" spc="-5">
                <a:latin typeface="Times New Roman"/>
                <a:cs typeface="Times New Roman"/>
              </a:rPr>
              <a:t>membrane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disease).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Times New Roman"/>
                <a:cs typeface="Times New Roman"/>
              </a:rPr>
              <a:t>Smoking </a:t>
            </a:r>
            <a:r>
              <a:rPr dirty="0" sz="2800" spc="-5">
                <a:latin typeface="Times New Roman"/>
                <a:cs typeface="Times New Roman"/>
              </a:rPr>
              <a:t>in adults, hypoxia </a:t>
            </a:r>
            <a:r>
              <a:rPr dirty="0" sz="2800">
                <a:latin typeface="Times New Roman"/>
                <a:cs typeface="Times New Roman"/>
              </a:rPr>
              <a:t>or </a:t>
            </a:r>
            <a:r>
              <a:rPr dirty="0" sz="2800" spc="-5">
                <a:latin typeface="Times New Roman"/>
                <a:cs typeface="Times New Roman"/>
              </a:rPr>
              <a:t>hypoxemia </a:t>
            </a:r>
            <a:r>
              <a:rPr dirty="0" sz="2800">
                <a:latin typeface="Times New Roman"/>
                <a:cs typeface="Times New Roman"/>
              </a:rPr>
              <a:t>(low  </a:t>
            </a:r>
            <a:r>
              <a:rPr dirty="0" sz="2800" spc="-5">
                <a:latin typeface="Times New Roman"/>
                <a:cs typeface="Times New Roman"/>
              </a:rPr>
              <a:t>oxygen in the arterial </a:t>
            </a:r>
            <a:r>
              <a:rPr dirty="0" sz="2800">
                <a:latin typeface="Times New Roman"/>
                <a:cs typeface="Times New Roman"/>
              </a:rPr>
              <a:t>blood) </a:t>
            </a:r>
            <a:r>
              <a:rPr dirty="0" sz="2800" spc="-5">
                <a:latin typeface="Times New Roman"/>
                <a:cs typeface="Times New Roman"/>
              </a:rPr>
              <a:t>or both, decrease the  </a:t>
            </a:r>
            <a:r>
              <a:rPr dirty="0" sz="2800">
                <a:latin typeface="Times New Roman"/>
                <a:cs typeface="Times New Roman"/>
              </a:rPr>
              <a:t>secretion of </a:t>
            </a:r>
            <a:r>
              <a:rPr dirty="0" sz="2800" spc="-5">
                <a:latin typeface="Times New Roman"/>
                <a:cs typeface="Times New Roman"/>
              </a:rPr>
              <a:t>surfactant and </a:t>
            </a:r>
            <a:r>
              <a:rPr dirty="0" sz="2800" spc="-10">
                <a:latin typeface="Times New Roman"/>
                <a:cs typeface="Times New Roman"/>
              </a:rPr>
              <a:t>cause </a:t>
            </a:r>
            <a:r>
              <a:rPr dirty="0" sz="2800" spc="-5">
                <a:latin typeface="Times New Roman"/>
                <a:cs typeface="Times New Roman"/>
              </a:rPr>
              <a:t>adult respiratory  </a:t>
            </a:r>
            <a:r>
              <a:rPr dirty="0" sz="2800">
                <a:latin typeface="Times New Roman"/>
                <a:cs typeface="Times New Roman"/>
              </a:rPr>
              <a:t>distress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syndrome.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 spc="-5"/>
              <a:t>Korish </a:t>
            </a:r>
            <a:r>
              <a:rPr dirty="0"/>
              <a:t>(</a:t>
            </a:r>
            <a:r>
              <a:rPr dirty="0" spc="-45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922019"/>
          </a:xfrm>
          <a:prstGeom prst="rect"/>
          <a:ln w="22859">
            <a:solidFill>
              <a:srgbClr val="000000"/>
            </a:solidFill>
          </a:ln>
        </p:spPr>
        <p:txBody>
          <a:bodyPr wrap="square" lIns="0" tIns="149225" rIns="0" bIns="0" rtlCol="0" vert="horz">
            <a:spAutoFit/>
          </a:bodyPr>
          <a:lstStyle/>
          <a:p>
            <a:pPr marL="791845">
              <a:lnSpc>
                <a:spcPct val="100000"/>
              </a:lnSpc>
              <a:spcBef>
                <a:spcPts val="1175"/>
              </a:spcBef>
            </a:pPr>
            <a:r>
              <a:rPr dirty="0" sz="3600" spc="-5">
                <a:latin typeface="Times New Roman"/>
                <a:cs typeface="Times New Roman"/>
              </a:rPr>
              <a:t>Innervations </a:t>
            </a:r>
            <a:r>
              <a:rPr dirty="0" sz="3600">
                <a:latin typeface="Times New Roman"/>
                <a:cs typeface="Times New Roman"/>
              </a:rPr>
              <a:t>of </a:t>
            </a:r>
            <a:r>
              <a:rPr dirty="0" sz="3600" spc="-5">
                <a:latin typeface="Times New Roman"/>
                <a:cs typeface="Times New Roman"/>
              </a:rPr>
              <a:t>lungs and</a:t>
            </a:r>
            <a:r>
              <a:rPr dirty="0" sz="3600" spc="30">
                <a:latin typeface="Times New Roman"/>
                <a:cs typeface="Times New Roman"/>
              </a:rPr>
              <a:t> </a:t>
            </a:r>
            <a:r>
              <a:rPr dirty="0" sz="3600" spc="-15">
                <a:latin typeface="Times New Roman"/>
                <a:cs typeface="Times New Roman"/>
              </a:rPr>
              <a:t>bronchi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630" y="1413510"/>
            <a:ext cx="8353425" cy="5039995"/>
          </a:xfrm>
          <a:custGeom>
            <a:avLst/>
            <a:gdLst/>
            <a:ahLst/>
            <a:cxnLst/>
            <a:rect l="l" t="t" r="r" b="b"/>
            <a:pathLst>
              <a:path w="8353425" h="5039995">
                <a:moveTo>
                  <a:pt x="0" y="5039868"/>
                </a:moveTo>
                <a:lnTo>
                  <a:pt x="8353044" y="5039868"/>
                </a:lnTo>
                <a:lnTo>
                  <a:pt x="8353044" y="0"/>
                </a:lnTo>
                <a:lnTo>
                  <a:pt x="0" y="0"/>
                </a:lnTo>
                <a:lnTo>
                  <a:pt x="0" y="5039868"/>
                </a:lnTo>
                <a:close/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7217" y="1393063"/>
            <a:ext cx="8134984" cy="4384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Is </a:t>
            </a:r>
            <a:r>
              <a:rPr dirty="0" sz="2800" spc="-10">
                <a:latin typeface="Calibri"/>
                <a:cs typeface="Calibri"/>
              </a:rPr>
              <a:t>by autonomic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nerves.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ts val="3195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  <a:tab pos="4017010" algn="l"/>
              </a:tabLst>
            </a:pPr>
            <a:r>
              <a:rPr dirty="0" sz="2800" spc="-15">
                <a:latin typeface="Calibri"/>
                <a:cs typeface="Calibri"/>
              </a:rPr>
              <a:t>Sympathetic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stimulation	</a:t>
            </a:r>
            <a:r>
              <a:rPr dirty="0" sz="2800" spc="-5">
                <a:latin typeface="Calibri"/>
                <a:cs typeface="Calibri"/>
              </a:rPr>
              <a:t>causes </a:t>
            </a:r>
            <a:r>
              <a:rPr dirty="0" sz="2800" spc="-15">
                <a:latin typeface="Calibri"/>
                <a:cs typeface="Calibri"/>
              </a:rPr>
              <a:t>dilatation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354965">
              <a:lnSpc>
                <a:spcPts val="3195"/>
              </a:lnSpc>
            </a:pPr>
            <a:r>
              <a:rPr dirty="0" sz="2800" spc="-15">
                <a:latin typeface="Calibri"/>
                <a:cs typeface="Calibri"/>
              </a:rPr>
              <a:t>bronchi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ts val="319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20">
                <a:latin typeface="Calibri"/>
                <a:cs typeface="Calibri"/>
              </a:rPr>
              <a:t>Parasympathetic </a:t>
            </a:r>
            <a:r>
              <a:rPr dirty="0" sz="2800" spc="-10">
                <a:latin typeface="Calibri"/>
                <a:cs typeface="Calibri"/>
              </a:rPr>
              <a:t>stimulation causes constriction</a:t>
            </a:r>
            <a:r>
              <a:rPr dirty="0" sz="2800" spc="1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  <a:p>
            <a:pPr marL="354965">
              <a:lnSpc>
                <a:spcPts val="3190"/>
              </a:lnSpc>
            </a:pP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bronchi.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4590415" algn="l"/>
              </a:tabLst>
            </a:pPr>
            <a:r>
              <a:rPr dirty="0" sz="2800" spc="-10">
                <a:latin typeface="Calibri"/>
                <a:cs typeface="Calibri"/>
              </a:rPr>
              <a:t>Locally </a:t>
            </a:r>
            <a:r>
              <a:rPr dirty="0" sz="2800" spc="-15">
                <a:latin typeface="Calibri"/>
                <a:cs typeface="Calibri"/>
              </a:rPr>
              <a:t>secreted </a:t>
            </a:r>
            <a:r>
              <a:rPr dirty="0" sz="2800" spc="-25">
                <a:latin typeface="Calibri"/>
                <a:cs typeface="Calibri"/>
              </a:rPr>
              <a:t>factors </a:t>
            </a:r>
            <a:r>
              <a:rPr dirty="0" sz="2800" spc="-15" i="1">
                <a:latin typeface="Calibri"/>
                <a:cs typeface="Calibri"/>
              </a:rPr>
              <a:t>:</a:t>
            </a:r>
            <a:r>
              <a:rPr dirty="0" sz="2800" spc="-15">
                <a:latin typeface="Calibri"/>
                <a:cs typeface="Calibri"/>
              </a:rPr>
              <a:t>histamine, </a:t>
            </a:r>
            <a:r>
              <a:rPr dirty="0" sz="2800" spc="-10">
                <a:latin typeface="Calibri"/>
                <a:cs typeface="Calibri"/>
              </a:rPr>
              <a:t>slow reacting  </a:t>
            </a:r>
            <a:r>
              <a:rPr dirty="0" sz="2800" spc="-15">
                <a:latin typeface="Calibri"/>
                <a:cs typeface="Calibri"/>
              </a:rPr>
              <a:t>substances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5">
                <a:latin typeface="Calibri"/>
                <a:cs typeface="Calibri"/>
              </a:rPr>
              <a:t>anaphylaxis (SRSA) by mast </a:t>
            </a:r>
            <a:r>
              <a:rPr dirty="0" sz="2800" spc="-5">
                <a:latin typeface="Calibri"/>
                <a:cs typeface="Calibri"/>
              </a:rPr>
              <a:t>cells, </a:t>
            </a:r>
            <a:r>
              <a:rPr dirty="0" sz="2800" spc="-10">
                <a:latin typeface="Calibri"/>
                <a:cs typeface="Calibri"/>
              </a:rPr>
              <a:t>due </a:t>
            </a:r>
            <a:r>
              <a:rPr dirty="0" sz="2800" spc="-15">
                <a:latin typeface="Calibri"/>
                <a:cs typeface="Calibri"/>
              </a:rPr>
              <a:t>to  </a:t>
            </a:r>
            <a:r>
              <a:rPr dirty="0" sz="2800" spc="-10">
                <a:latin typeface="Calibri"/>
                <a:cs typeface="Calibri"/>
              </a:rPr>
              <a:t>allergy </a:t>
            </a:r>
            <a:r>
              <a:rPr dirty="0" sz="2800" spc="-5">
                <a:latin typeface="Calibri"/>
                <a:cs typeface="Calibri"/>
              </a:rPr>
              <a:t>(as in </a:t>
            </a:r>
            <a:r>
              <a:rPr dirty="0" sz="2800" spc="-15">
                <a:latin typeface="Calibri"/>
                <a:cs typeface="Calibri"/>
              </a:rPr>
              <a:t>patients </a:t>
            </a:r>
            <a:r>
              <a:rPr dirty="0" sz="2800" spc="-5">
                <a:latin typeface="Calibri"/>
                <a:cs typeface="Calibri"/>
              </a:rPr>
              <a:t>with </a:t>
            </a:r>
            <a:r>
              <a:rPr dirty="0" sz="2800" spc="-10">
                <a:latin typeface="Calibri"/>
                <a:cs typeface="Calibri"/>
              </a:rPr>
              <a:t>asthma) often </a:t>
            </a:r>
            <a:r>
              <a:rPr dirty="0" sz="2800" spc="-5">
                <a:latin typeface="Calibri"/>
                <a:cs typeface="Calibri"/>
              </a:rPr>
              <a:t>cause  </a:t>
            </a:r>
            <a:r>
              <a:rPr dirty="0" sz="2800" spc="-15">
                <a:latin typeface="Calibri"/>
                <a:cs typeface="Calibri"/>
              </a:rPr>
              <a:t>bronchiolar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constriction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	</a:t>
            </a:r>
            <a:r>
              <a:rPr dirty="0" sz="2800" spc="-10">
                <a:latin typeface="Calibri"/>
                <a:cs typeface="Calibri"/>
              </a:rPr>
              <a:t>increased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airway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resistance.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 spc="-5"/>
              <a:t>Korish </a:t>
            </a:r>
            <a:r>
              <a:rPr dirty="0"/>
              <a:t>(</a:t>
            </a:r>
            <a:r>
              <a:rPr dirty="0" spc="-45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 spc="-5"/>
              <a:t>Korish </a:t>
            </a:r>
            <a:r>
              <a:rPr dirty="0"/>
              <a:t>(</a:t>
            </a:r>
            <a:r>
              <a:rPr dirty="0" spc="-45"/>
              <a:t> </a:t>
            </a:r>
            <a:r>
              <a:rPr dirty="0" spc="-5"/>
              <a:t>akorish@ksu.edu.sa)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28877" y="2358389"/>
            <a:ext cx="7001509" cy="1714500"/>
          </a:xfrm>
          <a:prstGeom prst="rect">
            <a:avLst/>
          </a:prstGeom>
          <a:solidFill>
            <a:srgbClr val="C0504D"/>
          </a:solidFill>
          <a:ln w="25908">
            <a:solidFill>
              <a:srgbClr val="8B3836"/>
            </a:solidFill>
          </a:ln>
        </p:spPr>
        <p:txBody>
          <a:bodyPr wrap="square" lIns="0" tIns="1371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  <a:tabLst>
                <a:tab pos="3278504" algn="l"/>
              </a:tabLst>
            </a:pPr>
            <a:r>
              <a:rPr dirty="0" sz="4400">
                <a:latin typeface="Calibri"/>
                <a:cs typeface="Calibri"/>
              </a:rPr>
              <a:t>Mechanics</a:t>
            </a:r>
            <a:r>
              <a:rPr dirty="0" sz="4400" spc="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of	pulmonary</a:t>
            </a:r>
            <a:endParaRPr sz="4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4400" spc="-10">
                <a:latin typeface="Calibri"/>
                <a:cs typeface="Calibri"/>
              </a:rPr>
              <a:t>ventilation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630" y="275081"/>
            <a:ext cx="8136890" cy="779145"/>
          </a:xfrm>
          <a:prstGeom prst="rect"/>
          <a:ln w="19812">
            <a:solidFill>
              <a:srgbClr val="000000"/>
            </a:solidFill>
          </a:ln>
        </p:spPr>
        <p:txBody>
          <a:bodyPr wrap="square" lIns="0" tIns="142240" rIns="0" bIns="0" rtlCol="0" vert="horz">
            <a:spAutoFit/>
          </a:bodyPr>
          <a:lstStyle/>
          <a:p>
            <a:pPr marL="2610485">
              <a:lnSpc>
                <a:spcPct val="100000"/>
              </a:lnSpc>
              <a:spcBef>
                <a:spcPts val="1120"/>
              </a:spcBef>
            </a:pPr>
            <a:r>
              <a:rPr dirty="0" sz="2800" spc="-5"/>
              <a:t>Learning</a:t>
            </a:r>
            <a:r>
              <a:rPr dirty="0" sz="2800" spc="-40"/>
              <a:t> </a:t>
            </a:r>
            <a:r>
              <a:rPr dirty="0" sz="2800" spc="-10"/>
              <a:t>Objectives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57962" y="1126997"/>
            <a:ext cx="8187055" cy="5542915"/>
          </a:xfrm>
          <a:custGeom>
            <a:avLst/>
            <a:gdLst/>
            <a:ahLst/>
            <a:cxnLst/>
            <a:rect l="l" t="t" r="r" b="b"/>
            <a:pathLst>
              <a:path w="8187055" h="5542915">
                <a:moveTo>
                  <a:pt x="0" y="5542788"/>
                </a:moveTo>
                <a:lnTo>
                  <a:pt x="8186928" y="5542788"/>
                </a:lnTo>
                <a:lnTo>
                  <a:pt x="8186928" y="0"/>
                </a:lnTo>
                <a:lnTo>
                  <a:pt x="0" y="0"/>
                </a:lnTo>
                <a:lnTo>
                  <a:pt x="0" y="5542788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160017"/>
            <a:ext cx="8030845" cy="1360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Times New Roman"/>
                <a:cs typeface="Times New Roman"/>
              </a:rPr>
              <a:t>By the end of this lecture </a:t>
            </a:r>
            <a:r>
              <a:rPr dirty="0" sz="2600" spc="5">
                <a:latin typeface="Times New Roman"/>
                <a:cs typeface="Times New Roman"/>
              </a:rPr>
              <a:t>you </a:t>
            </a:r>
            <a:r>
              <a:rPr dirty="0" sz="2600">
                <a:latin typeface="Times New Roman"/>
                <a:cs typeface="Times New Roman"/>
              </a:rPr>
              <a:t>will be able</a:t>
            </a:r>
            <a:r>
              <a:rPr dirty="0" sz="2600" spc="-85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to: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5"/>
              </a:spcBef>
              <a:tabLst>
                <a:tab pos="410209" algn="l"/>
              </a:tabLst>
            </a:pPr>
            <a:r>
              <a:rPr dirty="0" sz="2400" spc="-5">
                <a:latin typeface="Times New Roman"/>
                <a:cs typeface="Times New Roman"/>
              </a:rPr>
              <a:t>1-	List </a:t>
            </a: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muscles of respiration and </a:t>
            </a:r>
            <a:r>
              <a:rPr dirty="0" sz="2400">
                <a:latin typeface="Times New Roman"/>
                <a:cs typeface="Times New Roman"/>
              </a:rPr>
              <a:t>describe </a:t>
            </a:r>
            <a:r>
              <a:rPr dirty="0" sz="2400" spc="-5">
                <a:latin typeface="Times New Roman"/>
                <a:cs typeface="Times New Roman"/>
              </a:rPr>
              <a:t>their </a:t>
            </a:r>
            <a:r>
              <a:rPr dirty="0" sz="2400">
                <a:latin typeface="Times New Roman"/>
                <a:cs typeface="Times New Roman"/>
              </a:rPr>
              <a:t>roles </a:t>
            </a:r>
            <a:r>
              <a:rPr dirty="0" sz="2400" spc="48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during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80"/>
              </a:spcBef>
            </a:pPr>
            <a:r>
              <a:rPr dirty="0" sz="2400">
                <a:latin typeface="Times New Roman"/>
                <a:cs typeface="Times New Roman"/>
              </a:rPr>
              <a:t>inspiration and</a:t>
            </a:r>
            <a:r>
              <a:rPr dirty="0" sz="2400" spc="-1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expiration.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 spc="-5"/>
              <a:t>Korish </a:t>
            </a:r>
            <a:r>
              <a:rPr dirty="0"/>
              <a:t>(</a:t>
            </a:r>
            <a:r>
              <a:rPr dirty="0" spc="-45"/>
              <a:t> </a:t>
            </a:r>
            <a:r>
              <a:rPr dirty="0" spc="-5"/>
              <a:t>akorish@ksu.edu.sa)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839" y="2947415"/>
            <a:ext cx="6917055" cy="37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730375" algn="l"/>
                <a:tab pos="3624579" algn="l"/>
                <a:tab pos="5423535" algn="l"/>
              </a:tabLst>
            </a:pPr>
            <a:r>
              <a:rPr dirty="0" sz="2400" spc="-5">
                <a:latin typeface="Times New Roman"/>
                <a:cs typeface="Times New Roman"/>
              </a:rPr>
              <a:t>respiration:	atmospheric,	</a:t>
            </a:r>
            <a:r>
              <a:rPr dirty="0" sz="2400" spc="-10">
                <a:latin typeface="Times New Roman"/>
                <a:cs typeface="Times New Roman"/>
              </a:rPr>
              <a:t>intralveolar,	</a:t>
            </a:r>
            <a:r>
              <a:rPr dirty="0" sz="2400" spc="-5">
                <a:latin typeface="Times New Roman"/>
                <a:cs typeface="Times New Roman"/>
              </a:rPr>
              <a:t>intrapleural,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581655"/>
            <a:ext cx="8031480" cy="742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tabLst>
                <a:tab pos="487680" algn="l"/>
                <a:tab pos="1684020" algn="l"/>
                <a:tab pos="2289175" algn="l"/>
                <a:tab pos="3891279" algn="l"/>
                <a:tab pos="4377690" algn="l"/>
                <a:tab pos="4982210" algn="l"/>
                <a:tab pos="6398895" algn="l"/>
                <a:tab pos="7767320" algn="l"/>
              </a:tabLst>
            </a:pPr>
            <a:r>
              <a:rPr dirty="0" sz="2400">
                <a:latin typeface="Times New Roman"/>
                <a:cs typeface="Times New Roman"/>
              </a:rPr>
              <a:t>2-	Id</a:t>
            </a:r>
            <a:r>
              <a:rPr dirty="0" sz="2400" spc="5">
                <a:latin typeface="Times New Roman"/>
                <a:cs typeface="Times New Roman"/>
              </a:rPr>
              <a:t>e</a:t>
            </a:r>
            <a:r>
              <a:rPr dirty="0" sz="2400" spc="-15">
                <a:latin typeface="Times New Roman"/>
                <a:cs typeface="Times New Roman"/>
              </a:rPr>
              <a:t>n</a:t>
            </a:r>
            <a:r>
              <a:rPr dirty="0" sz="2400">
                <a:latin typeface="Times New Roman"/>
                <a:cs typeface="Times New Roman"/>
              </a:rPr>
              <a:t>ti</a:t>
            </a:r>
            <a:r>
              <a:rPr dirty="0" sz="2400" spc="-10">
                <a:latin typeface="Times New Roman"/>
                <a:cs typeface="Times New Roman"/>
              </a:rPr>
              <a:t>f</a:t>
            </a:r>
            <a:r>
              <a:rPr dirty="0" sz="2400">
                <a:latin typeface="Times New Roman"/>
                <a:cs typeface="Times New Roman"/>
              </a:rPr>
              <a:t>y	the	i</a:t>
            </a:r>
            <a:r>
              <a:rPr dirty="0" sz="2400" spc="-10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po</a:t>
            </a:r>
            <a:r>
              <a:rPr dirty="0" sz="2400" spc="5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tance	of	t</a:t>
            </a:r>
            <a:r>
              <a:rPr dirty="0" sz="2400" spc="-10">
                <a:latin typeface="Times New Roman"/>
                <a:cs typeface="Times New Roman"/>
              </a:rPr>
              <a:t>h</a:t>
            </a:r>
            <a:r>
              <a:rPr dirty="0" sz="2400">
                <a:latin typeface="Times New Roman"/>
                <a:cs typeface="Times New Roman"/>
              </a:rPr>
              <a:t>e	fo</a:t>
            </a:r>
            <a:r>
              <a:rPr dirty="0" sz="2400" spc="-15">
                <a:latin typeface="Times New Roman"/>
                <a:cs typeface="Times New Roman"/>
              </a:rPr>
              <a:t>l</a:t>
            </a:r>
            <a:r>
              <a:rPr dirty="0" sz="2400">
                <a:latin typeface="Times New Roman"/>
                <a:cs typeface="Times New Roman"/>
              </a:rPr>
              <a:t>lowing	pr</a:t>
            </a:r>
            <a:r>
              <a:rPr dirty="0" sz="2400" spc="5">
                <a:latin typeface="Times New Roman"/>
                <a:cs typeface="Times New Roman"/>
              </a:rPr>
              <a:t>e</a:t>
            </a:r>
            <a:r>
              <a:rPr dirty="0" sz="2400" spc="-5">
                <a:latin typeface="Times New Roman"/>
                <a:cs typeface="Times New Roman"/>
              </a:rPr>
              <a:t>ssures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5"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  <a:p>
            <a:pPr algn="r" marR="6350">
              <a:lnSpc>
                <a:spcPct val="100000"/>
              </a:lnSpc>
            </a:pPr>
            <a:r>
              <a:rPr dirty="0" sz="2400" spc="-10">
                <a:latin typeface="Times New Roman"/>
                <a:cs typeface="Times New Roman"/>
              </a:rPr>
              <a:t>a</a:t>
            </a:r>
            <a:r>
              <a:rPr dirty="0" sz="2400">
                <a:latin typeface="Times New Roman"/>
                <a:cs typeface="Times New Roman"/>
              </a:rPr>
              <a:t>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>
              <a:lnSpc>
                <a:spcPct val="100000"/>
              </a:lnSpc>
            </a:pPr>
            <a:r>
              <a:rPr dirty="0" spc="-15"/>
              <a:t>transpulmonary.</a:t>
            </a:r>
          </a:p>
          <a:p>
            <a:pPr algn="just" marL="355600" marR="5080" indent="-342900">
              <a:lnSpc>
                <a:spcPct val="100000"/>
              </a:lnSpc>
              <a:spcBef>
                <a:spcPts val="575"/>
              </a:spcBef>
              <a:buAutoNum type="arabicPlain" startAt="3"/>
              <a:tabLst>
                <a:tab pos="395605" algn="l"/>
              </a:tabLst>
            </a:pPr>
            <a:r>
              <a:rPr dirty="0" spc="-5"/>
              <a:t>Explain </a:t>
            </a:r>
            <a:r>
              <a:rPr dirty="0"/>
              <a:t>why </a:t>
            </a:r>
            <a:r>
              <a:rPr dirty="0" spc="-5"/>
              <a:t>intrapleural pressure </a:t>
            </a:r>
            <a:r>
              <a:rPr dirty="0"/>
              <a:t>is </a:t>
            </a:r>
            <a:r>
              <a:rPr dirty="0" spc="-5"/>
              <a:t>always subatmospheric  </a:t>
            </a:r>
            <a:r>
              <a:rPr dirty="0"/>
              <a:t>under </a:t>
            </a:r>
            <a:r>
              <a:rPr dirty="0" spc="-5"/>
              <a:t>normal conditions, </a:t>
            </a:r>
            <a:r>
              <a:rPr dirty="0"/>
              <a:t>and the </a:t>
            </a:r>
            <a:r>
              <a:rPr dirty="0" spc="-5"/>
              <a:t>significance of </a:t>
            </a:r>
            <a:r>
              <a:rPr dirty="0"/>
              <a:t>the </a:t>
            </a:r>
            <a:r>
              <a:rPr dirty="0" spc="-5"/>
              <a:t>thin layer  </a:t>
            </a:r>
            <a:r>
              <a:rPr dirty="0"/>
              <a:t>of the intrapleural fluid surrounding the</a:t>
            </a:r>
            <a:r>
              <a:rPr dirty="0" spc="-170"/>
              <a:t> </a:t>
            </a:r>
            <a:r>
              <a:rPr dirty="0"/>
              <a:t>lung.</a:t>
            </a:r>
          </a:p>
          <a:p>
            <a:pPr marL="512445" indent="-499745">
              <a:lnSpc>
                <a:spcPts val="2870"/>
              </a:lnSpc>
              <a:spcBef>
                <a:spcPts val="575"/>
              </a:spcBef>
              <a:buAutoNum type="arabicPlain" startAt="3"/>
              <a:tabLst>
                <a:tab pos="512445" algn="l"/>
                <a:tab pos="513080" algn="l"/>
                <a:tab pos="1586865" algn="l"/>
                <a:tab pos="2374900" algn="l"/>
                <a:tab pos="4023995" algn="l"/>
                <a:tab pos="4708525" algn="l"/>
                <a:tab pos="5327650" algn="l"/>
                <a:tab pos="5942965" algn="l"/>
                <a:tab pos="7761605" algn="l"/>
              </a:tabLst>
            </a:pPr>
            <a:r>
              <a:rPr dirty="0" spc="-5"/>
              <a:t>De</a:t>
            </a:r>
            <a:r>
              <a:rPr dirty="0" spc="-15"/>
              <a:t>f</a:t>
            </a:r>
            <a:r>
              <a:rPr dirty="0"/>
              <a:t>ine	lung	comp</a:t>
            </a:r>
            <a:r>
              <a:rPr dirty="0" spc="-15"/>
              <a:t>l</a:t>
            </a:r>
            <a:r>
              <a:rPr dirty="0"/>
              <a:t>iance	a</a:t>
            </a:r>
            <a:r>
              <a:rPr dirty="0" spc="-10"/>
              <a:t>n</a:t>
            </a:r>
            <a:r>
              <a:rPr dirty="0"/>
              <a:t>d	l</a:t>
            </a:r>
            <a:r>
              <a:rPr dirty="0" spc="5"/>
              <a:t>i</a:t>
            </a:r>
            <a:r>
              <a:rPr dirty="0" spc="-15"/>
              <a:t>s</a:t>
            </a:r>
            <a:r>
              <a:rPr dirty="0"/>
              <a:t>t	t</a:t>
            </a:r>
            <a:r>
              <a:rPr dirty="0" spc="-10"/>
              <a:t>h</a:t>
            </a:r>
            <a:r>
              <a:rPr dirty="0"/>
              <a:t>e	deter</a:t>
            </a:r>
            <a:r>
              <a:rPr dirty="0" spc="-20"/>
              <a:t>m</a:t>
            </a:r>
            <a:r>
              <a:rPr dirty="0"/>
              <a:t>inants	of</a:t>
            </a:r>
          </a:p>
          <a:p>
            <a:pPr marL="355600">
              <a:lnSpc>
                <a:spcPts val="3829"/>
              </a:lnSpc>
            </a:pPr>
            <a:r>
              <a:rPr dirty="0" spc="-5"/>
              <a:t>compliance</a:t>
            </a:r>
            <a:r>
              <a:rPr dirty="0" sz="3200" spc="-5"/>
              <a:t>.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8763" y="310641"/>
            <a:ext cx="6798945" cy="6203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0">
                <a:latin typeface="Times New Roman"/>
                <a:cs typeface="Times New Roman"/>
              </a:rPr>
              <a:t>The main goal of </a:t>
            </a:r>
            <a:r>
              <a:rPr dirty="0" sz="4000" b="0">
                <a:latin typeface="Times New Roman"/>
                <a:cs typeface="Times New Roman"/>
              </a:rPr>
              <a:t>respiration </a:t>
            </a:r>
            <a:r>
              <a:rPr dirty="0" sz="4000" spc="-5" b="0">
                <a:latin typeface="Times New Roman"/>
                <a:cs typeface="Times New Roman"/>
              </a:rPr>
              <a:t>is</a:t>
            </a:r>
            <a:r>
              <a:rPr dirty="0" sz="4000" spc="-25" b="0">
                <a:latin typeface="Times New Roman"/>
                <a:cs typeface="Times New Roman"/>
              </a:rPr>
              <a:t> </a:t>
            </a:r>
            <a:r>
              <a:rPr dirty="0" sz="4000" spc="-5" b="0">
                <a:latin typeface="Times New Roman"/>
                <a:cs typeface="Times New Roman"/>
              </a:rPr>
              <a:t>to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5374" y="1197102"/>
            <a:ext cx="4752340" cy="5186680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wrap="square" lIns="0" tIns="12065" rIns="0" bIns="0" rtlCol="0" vert="horz">
            <a:spAutoFit/>
          </a:bodyPr>
          <a:lstStyle/>
          <a:p>
            <a:pPr marL="454659" indent="-297180">
              <a:lnSpc>
                <a:spcPct val="100000"/>
              </a:lnSpc>
              <a:spcBef>
                <a:spcPts val="95"/>
              </a:spcBef>
              <a:buAutoNum type="arabicPlain"/>
              <a:tabLst>
                <a:tab pos="455295" algn="l"/>
              </a:tabLst>
            </a:pPr>
            <a:r>
              <a:rPr dirty="0" sz="2800">
                <a:latin typeface="Times New Roman"/>
                <a:cs typeface="Times New Roman"/>
              </a:rPr>
              <a:t>Provide oxygen </a:t>
            </a:r>
            <a:r>
              <a:rPr dirty="0" sz="2800" spc="-5">
                <a:latin typeface="Times New Roman"/>
                <a:cs typeface="Times New Roman"/>
              </a:rPr>
              <a:t>to</a:t>
            </a:r>
            <a:r>
              <a:rPr dirty="0" sz="2800" spc="-1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tissues</a:t>
            </a:r>
            <a:endParaRPr sz="2800">
              <a:latin typeface="Times New Roman"/>
              <a:cs typeface="Times New Roman"/>
            </a:endParaRPr>
          </a:p>
          <a:p>
            <a:pPr marL="550545" indent="-385445">
              <a:lnSpc>
                <a:spcPct val="100000"/>
              </a:lnSpc>
              <a:spcBef>
                <a:spcPts val="735"/>
              </a:spcBef>
              <a:buAutoNum type="arabicPlain"/>
              <a:tabLst>
                <a:tab pos="551180" algn="l"/>
              </a:tabLst>
            </a:pPr>
            <a:r>
              <a:rPr dirty="0" sz="2800" spc="-10">
                <a:latin typeface="Times New Roman"/>
                <a:cs typeface="Times New Roman"/>
              </a:rPr>
              <a:t>Remove</a:t>
            </a:r>
            <a:r>
              <a:rPr dirty="0" sz="2800" spc="-7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CO2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76835">
              <a:lnSpc>
                <a:spcPct val="100000"/>
              </a:lnSpc>
            </a:pPr>
            <a:r>
              <a:rPr dirty="0" sz="2800" spc="-5">
                <a:latin typeface="Times New Roman"/>
                <a:cs typeface="Times New Roman"/>
              </a:rPr>
              <a:t>Respiratory system consists</a:t>
            </a:r>
            <a:r>
              <a:rPr dirty="0" sz="2800" spc="-6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of:</a:t>
            </a:r>
            <a:endParaRPr sz="2800">
              <a:latin typeface="Times New Roman"/>
              <a:cs typeface="Times New Roman"/>
            </a:endParaRPr>
          </a:p>
          <a:p>
            <a:pPr marL="419734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dirty="0" sz="2800" spc="-5">
                <a:latin typeface="Times New Roman"/>
                <a:cs typeface="Times New Roman"/>
              </a:rPr>
              <a:t>passages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(airways)</a:t>
            </a:r>
            <a:endParaRPr sz="2800">
              <a:latin typeface="Times New Roman"/>
              <a:cs typeface="Times New Roman"/>
            </a:endParaRPr>
          </a:p>
          <a:p>
            <a:pPr marL="419734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dirty="0" sz="2800" spc="-5">
                <a:latin typeface="Times New Roman"/>
                <a:cs typeface="Times New Roman"/>
              </a:rPr>
              <a:t>muscles</a:t>
            </a:r>
            <a:endParaRPr sz="2800">
              <a:latin typeface="Times New Roman"/>
              <a:cs typeface="Times New Roman"/>
            </a:endParaRPr>
          </a:p>
          <a:p>
            <a:pPr marL="419734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dirty="0" sz="2800" spc="-5">
                <a:latin typeface="Times New Roman"/>
                <a:cs typeface="Times New Roman"/>
              </a:rPr>
              <a:t>centers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700" y="1429511"/>
            <a:ext cx="3601211" cy="4751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06746" y="1416558"/>
            <a:ext cx="3627120" cy="4777740"/>
          </a:xfrm>
          <a:custGeom>
            <a:avLst/>
            <a:gdLst/>
            <a:ahLst/>
            <a:cxnLst/>
            <a:rect l="l" t="t" r="r" b="b"/>
            <a:pathLst>
              <a:path w="3627120" h="4777740">
                <a:moveTo>
                  <a:pt x="0" y="4777740"/>
                </a:moveTo>
                <a:lnTo>
                  <a:pt x="3627120" y="4777740"/>
                </a:lnTo>
                <a:lnTo>
                  <a:pt x="3627120" y="0"/>
                </a:lnTo>
                <a:lnTo>
                  <a:pt x="0" y="0"/>
                </a:lnTo>
                <a:lnTo>
                  <a:pt x="0" y="477774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291078" y="6460347"/>
            <a:ext cx="256540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200" spc="-10">
                <a:solidFill>
                  <a:srgbClr val="888888"/>
                </a:solidFill>
                <a:latin typeface="Arial"/>
                <a:cs typeface="Arial"/>
              </a:rPr>
              <a:t>Dr.Aida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Korish 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(</a:t>
            </a:r>
            <a:r>
              <a:rPr dirty="0" sz="1200" spc="-2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691895"/>
            <a:ext cx="8125968" cy="5977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6437" y="680466"/>
            <a:ext cx="8148955" cy="6000115"/>
          </a:xfrm>
          <a:custGeom>
            <a:avLst/>
            <a:gdLst/>
            <a:ahLst/>
            <a:cxnLst/>
            <a:rect l="l" t="t" r="r" b="b"/>
            <a:pathLst>
              <a:path w="8148955" h="6000115">
                <a:moveTo>
                  <a:pt x="0" y="5999988"/>
                </a:moveTo>
                <a:lnTo>
                  <a:pt x="8148827" y="5999988"/>
                </a:lnTo>
                <a:lnTo>
                  <a:pt x="8148827" y="0"/>
                </a:lnTo>
                <a:lnTo>
                  <a:pt x="0" y="0"/>
                </a:lnTo>
                <a:lnTo>
                  <a:pt x="0" y="5999988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 spc="-5"/>
              <a:t>Korish </a:t>
            </a:r>
            <a:r>
              <a:rPr dirty="0"/>
              <a:t>(</a:t>
            </a:r>
            <a:r>
              <a:rPr dirty="0" spc="-45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683" y="1844038"/>
            <a:ext cx="8063483" cy="4898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95" y="6095"/>
            <a:ext cx="9131935" cy="6845934"/>
          </a:xfrm>
          <a:prstGeom prst="rect">
            <a:avLst/>
          </a:prstGeom>
        </p:spPr>
        <p:txBody>
          <a:bodyPr wrap="square" lIns="0" tIns="300990" rIns="0" bIns="0" rtlCol="0" vert="horz">
            <a:spAutoFit/>
          </a:bodyPr>
          <a:lstStyle/>
          <a:p>
            <a:pPr marL="2564130">
              <a:lnSpc>
                <a:spcPct val="100000"/>
              </a:lnSpc>
              <a:spcBef>
                <a:spcPts val="2370"/>
              </a:spcBef>
            </a:pPr>
            <a:r>
              <a:rPr dirty="0" sz="4400" spc="-20">
                <a:latin typeface="Calibri"/>
                <a:cs typeface="Calibri"/>
              </a:rPr>
              <a:t>Respiratory</a:t>
            </a:r>
            <a:r>
              <a:rPr dirty="0" sz="4400" spc="-9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muscles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5" y="6095"/>
            <a:ext cx="9131808" cy="6845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594" y="1197102"/>
            <a:ext cx="5153025" cy="5431790"/>
          </a:xfrm>
          <a:custGeom>
            <a:avLst/>
            <a:gdLst/>
            <a:ahLst/>
            <a:cxnLst/>
            <a:rect l="l" t="t" r="r" b="b"/>
            <a:pathLst>
              <a:path w="5153025" h="5431790">
                <a:moveTo>
                  <a:pt x="0" y="5431536"/>
                </a:moveTo>
                <a:lnTo>
                  <a:pt x="5152644" y="5431536"/>
                </a:lnTo>
                <a:lnTo>
                  <a:pt x="5152644" y="0"/>
                </a:lnTo>
                <a:lnTo>
                  <a:pt x="0" y="0"/>
                </a:lnTo>
                <a:lnTo>
                  <a:pt x="0" y="5431536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8267" y="643763"/>
            <a:ext cx="5929630" cy="5985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10180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Cont…respiratory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muscles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0" b="1" i="1">
                <a:solidFill>
                  <a:srgbClr val="FF0000"/>
                </a:solidFill>
                <a:latin typeface="Calibri"/>
                <a:cs typeface="Calibri"/>
              </a:rPr>
              <a:t>Inspiratory</a:t>
            </a:r>
            <a:r>
              <a:rPr dirty="0" sz="2400" spc="-3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 i="1">
                <a:solidFill>
                  <a:srgbClr val="FF0000"/>
                </a:solidFill>
                <a:latin typeface="Calibri"/>
                <a:cs typeface="Calibri"/>
              </a:rPr>
              <a:t>muscles</a:t>
            </a:r>
            <a:endParaRPr sz="2400">
              <a:latin typeface="Calibri"/>
              <a:cs typeface="Calibri"/>
            </a:endParaRPr>
          </a:p>
          <a:p>
            <a:pPr marL="355600" marR="1516380" indent="-274320">
              <a:lnSpc>
                <a:spcPts val="2590"/>
              </a:lnSpc>
              <a:spcBef>
                <a:spcPts val="620"/>
              </a:spcBef>
              <a:tabLst>
                <a:tab pos="2120265" algn="l"/>
              </a:tabLst>
            </a:pPr>
            <a:r>
              <a:rPr dirty="0" sz="2400" i="1">
                <a:latin typeface="Calibri"/>
                <a:cs typeface="Calibri"/>
              </a:rPr>
              <a:t>-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During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resting	inspiration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are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  </a:t>
            </a:r>
            <a:r>
              <a:rPr dirty="0" sz="2400" spc="-10">
                <a:latin typeface="Calibri"/>
                <a:cs typeface="Calibri"/>
              </a:rPr>
              <a:t>diaphragm, external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intercostals.</a:t>
            </a:r>
            <a:endParaRPr sz="2400">
              <a:latin typeface="Calibri"/>
              <a:cs typeface="Calibri"/>
            </a:endParaRPr>
          </a:p>
          <a:p>
            <a:pPr marL="81280">
              <a:lnSpc>
                <a:spcPts val="2735"/>
              </a:lnSpc>
              <a:spcBef>
                <a:spcPts val="250"/>
              </a:spcBef>
            </a:pPr>
            <a:r>
              <a:rPr dirty="0" sz="2400">
                <a:latin typeface="Calibri"/>
                <a:cs typeface="Calibri"/>
              </a:rPr>
              <a:t>- </a:t>
            </a:r>
            <a:r>
              <a:rPr dirty="0" sz="2400" spc="-5">
                <a:solidFill>
                  <a:srgbClr val="FF00FF"/>
                </a:solidFill>
                <a:latin typeface="Calibri"/>
                <a:cs typeface="Calibri"/>
              </a:rPr>
              <a:t>Accessory </a:t>
            </a:r>
            <a:r>
              <a:rPr dirty="0" sz="2400">
                <a:solidFill>
                  <a:srgbClr val="FF00FF"/>
                </a:solidFill>
                <a:latin typeface="Calibri"/>
                <a:cs typeface="Calibri"/>
              </a:rPr>
              <a:t>muscles </a:t>
            </a:r>
            <a:r>
              <a:rPr dirty="0" sz="2400" spc="-5">
                <a:solidFill>
                  <a:srgbClr val="FF00FF"/>
                </a:solidFill>
                <a:latin typeface="Calibri"/>
                <a:cs typeface="Calibri"/>
              </a:rPr>
              <a:t>of </a:t>
            </a:r>
            <a:r>
              <a:rPr dirty="0" sz="2400" spc="-10">
                <a:solidFill>
                  <a:srgbClr val="FF00FF"/>
                </a:solidFill>
                <a:latin typeface="Calibri"/>
                <a:cs typeface="Calibri"/>
              </a:rPr>
              <a:t>inspiration:</a:t>
            </a:r>
            <a:r>
              <a:rPr dirty="0" sz="2400" spc="-8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FF"/>
                </a:solidFill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595"/>
              </a:lnSpc>
            </a:pPr>
            <a:r>
              <a:rPr dirty="0" sz="2400" spc="-10">
                <a:latin typeface="Calibri"/>
                <a:cs typeface="Calibri"/>
              </a:rPr>
              <a:t>sternomastoid, anterior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serratus</a:t>
            </a:r>
            <a:endParaRPr sz="2400">
              <a:latin typeface="Calibri"/>
              <a:cs typeface="Calibri"/>
            </a:endParaRPr>
          </a:p>
          <a:p>
            <a:pPr marL="355600" marR="1160145">
              <a:lnSpc>
                <a:spcPts val="2590"/>
              </a:lnSpc>
              <a:spcBef>
                <a:spcPts val="185"/>
              </a:spcBef>
            </a:pPr>
            <a:r>
              <a:rPr dirty="0" sz="2400" spc="-5">
                <a:latin typeface="Calibri"/>
                <a:cs typeface="Calibri"/>
              </a:rPr>
              <a:t>,scalene </a:t>
            </a:r>
            <a:r>
              <a:rPr dirty="0" sz="2400">
                <a:latin typeface="Calibri"/>
                <a:cs typeface="Calibri"/>
              </a:rPr>
              <a:t>muscles </a:t>
            </a:r>
            <a:r>
              <a:rPr dirty="0" sz="2400" spc="-15">
                <a:latin typeface="Calibri"/>
                <a:cs typeface="Calibri"/>
              </a:rPr>
              <a:t>contract </a:t>
            </a:r>
            <a:r>
              <a:rPr dirty="0" sz="2400" spc="-5">
                <a:latin typeface="Calibri"/>
                <a:cs typeface="Calibri"/>
              </a:rPr>
              <a:t>during  </a:t>
            </a:r>
            <a:r>
              <a:rPr dirty="0" sz="2400" spc="-15">
                <a:latin typeface="Calibri"/>
                <a:cs typeface="Calibri"/>
              </a:rPr>
              <a:t>forced </a:t>
            </a:r>
            <a:r>
              <a:rPr dirty="0" sz="2400" spc="-10">
                <a:latin typeface="Calibri"/>
                <a:cs typeface="Calibri"/>
              </a:rPr>
              <a:t>inspiration </a:t>
            </a:r>
            <a:r>
              <a:rPr dirty="0" sz="2400">
                <a:solidFill>
                  <a:srgbClr val="FF00FF"/>
                </a:solidFill>
                <a:latin typeface="Calibri"/>
                <a:cs typeface="Calibri"/>
              </a:rPr>
              <a:t>in addition </a:t>
            </a:r>
            <a:r>
              <a:rPr dirty="0" sz="2400" spc="-20">
                <a:solidFill>
                  <a:srgbClr val="FF00FF"/>
                </a:solidFill>
                <a:latin typeface="Calibri"/>
                <a:cs typeface="Calibri"/>
              </a:rPr>
              <a:t>to</a:t>
            </a:r>
            <a:r>
              <a:rPr dirty="0" sz="2400" spc="-9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FF"/>
                </a:solidFill>
                <a:latin typeface="Calibri"/>
                <a:cs typeface="Calibri"/>
              </a:rPr>
              <a:t>ms.  </a:t>
            </a:r>
            <a:r>
              <a:rPr dirty="0" sz="2400" spc="-5">
                <a:solidFill>
                  <a:srgbClr val="FF00FF"/>
                </a:solidFill>
                <a:latin typeface="Calibri"/>
                <a:cs typeface="Calibri"/>
              </a:rPr>
              <a:t>of </a:t>
            </a:r>
            <a:r>
              <a:rPr dirty="0" sz="2400" spc="-10">
                <a:solidFill>
                  <a:srgbClr val="FF00FF"/>
                </a:solidFill>
                <a:latin typeface="Calibri"/>
                <a:cs typeface="Calibri"/>
              </a:rPr>
              <a:t>resting</a:t>
            </a:r>
            <a:r>
              <a:rPr dirty="0" sz="2400" spc="-6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00FF"/>
                </a:solidFill>
                <a:latin typeface="Calibri"/>
                <a:cs typeface="Calibri"/>
              </a:rPr>
              <a:t>inspiration).</a:t>
            </a:r>
            <a:endParaRPr sz="2400">
              <a:latin typeface="Calibri"/>
              <a:cs typeface="Calibri"/>
            </a:endParaRPr>
          </a:p>
          <a:p>
            <a:pPr marL="355600" marR="1802130" indent="-342900">
              <a:lnSpc>
                <a:spcPts val="259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 i="1">
                <a:solidFill>
                  <a:srgbClr val="FF0000"/>
                </a:solidFill>
                <a:latin typeface="Calibri"/>
                <a:cs typeface="Calibri"/>
              </a:rPr>
              <a:t>Expiratory muscles:</a:t>
            </a:r>
            <a:r>
              <a:rPr dirty="0" sz="2400" spc="-5">
                <a:latin typeface="Calibri"/>
                <a:cs typeface="Calibri"/>
              </a:rPr>
              <a:t>(work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only  during </a:t>
            </a:r>
            <a:r>
              <a:rPr dirty="0" sz="2400" spc="-20">
                <a:latin typeface="Calibri"/>
                <a:cs typeface="Calibri"/>
              </a:rPr>
              <a:t>forced</a:t>
            </a:r>
            <a:r>
              <a:rPr dirty="0" sz="2400" spc="-15">
                <a:latin typeface="Calibri"/>
                <a:cs typeface="Calibri"/>
              </a:rPr>
              <a:t> expiration)</a:t>
            </a:r>
            <a:endParaRPr sz="2400">
              <a:latin typeface="Calibri"/>
              <a:cs typeface="Calibri"/>
            </a:endParaRPr>
          </a:p>
          <a:p>
            <a:pPr marL="149860" marR="3009265" indent="-68580">
              <a:lnSpc>
                <a:spcPts val="3170"/>
              </a:lnSpc>
              <a:spcBef>
                <a:spcPts val="115"/>
              </a:spcBef>
            </a:pPr>
            <a:r>
              <a:rPr dirty="0" sz="2400" spc="-5">
                <a:latin typeface="Calibri"/>
                <a:cs typeface="Calibri"/>
              </a:rPr>
              <a:t>1-</a:t>
            </a:r>
            <a:r>
              <a:rPr dirty="0" sz="2400" spc="-5" i="1">
                <a:latin typeface="Calibri"/>
                <a:cs typeface="Calibri"/>
              </a:rPr>
              <a:t>Abdominal </a:t>
            </a:r>
            <a:r>
              <a:rPr dirty="0" sz="2400" i="1">
                <a:latin typeface="Calibri"/>
                <a:cs typeface="Calibri"/>
              </a:rPr>
              <a:t>muscles </a:t>
            </a:r>
            <a:r>
              <a:rPr dirty="0" sz="2400">
                <a:latin typeface="Calibri"/>
                <a:cs typeface="Calibri"/>
              </a:rPr>
              <a:t>.  </a:t>
            </a:r>
            <a:r>
              <a:rPr dirty="0" sz="2400" spc="-10">
                <a:latin typeface="Calibri"/>
                <a:cs typeface="Calibri"/>
              </a:rPr>
              <a:t>2-</a:t>
            </a:r>
            <a:r>
              <a:rPr dirty="0" sz="2400" spc="-10" i="1">
                <a:latin typeface="Calibri"/>
                <a:cs typeface="Calibri"/>
              </a:rPr>
              <a:t>internal</a:t>
            </a:r>
            <a:r>
              <a:rPr dirty="0" sz="2400" spc="-40" i="1">
                <a:latin typeface="Calibri"/>
                <a:cs typeface="Calibri"/>
              </a:rPr>
              <a:t> </a:t>
            </a:r>
            <a:r>
              <a:rPr dirty="0" sz="2400" spc="-15" i="1">
                <a:latin typeface="Calibri"/>
                <a:cs typeface="Calibri"/>
              </a:rPr>
              <a:t>intercostals.</a:t>
            </a:r>
            <a:endParaRPr sz="2400">
              <a:latin typeface="Calibri"/>
              <a:cs typeface="Calibri"/>
            </a:endParaRPr>
          </a:p>
          <a:p>
            <a:pPr marL="355600" marR="1296035" indent="-342900">
              <a:lnSpc>
                <a:spcPts val="2590"/>
              </a:lnSpc>
              <a:spcBef>
                <a:spcPts val="459"/>
              </a:spcBef>
            </a:pPr>
            <a:r>
              <a:rPr dirty="0" sz="2400">
                <a:latin typeface="Calibri"/>
                <a:cs typeface="Calibri"/>
              </a:rPr>
              <a:t>N.B: </a:t>
            </a:r>
            <a:r>
              <a:rPr dirty="0" sz="2400" spc="-10">
                <a:latin typeface="Calibri"/>
                <a:cs typeface="Calibri"/>
              </a:rPr>
              <a:t>Resting </a:t>
            </a:r>
            <a:r>
              <a:rPr dirty="0" sz="2400" spc="-15">
                <a:latin typeface="Calibri"/>
                <a:cs typeface="Calibri"/>
              </a:rPr>
              <a:t>expiration </a:t>
            </a:r>
            <a:r>
              <a:rPr dirty="0" sz="2400">
                <a:latin typeface="Calibri"/>
                <a:cs typeface="Calibri"/>
              </a:rPr>
              <a:t>is a </a:t>
            </a:r>
            <a:r>
              <a:rPr dirty="0" sz="2400" spc="-10">
                <a:latin typeface="Calibri"/>
                <a:cs typeface="Calibri"/>
              </a:rPr>
              <a:t>passive  process that </a:t>
            </a:r>
            <a:r>
              <a:rPr dirty="0" sz="2400" spc="-5">
                <a:latin typeface="Calibri"/>
                <a:cs typeface="Calibri"/>
              </a:rPr>
              <a:t>depends </a:t>
            </a:r>
            <a:r>
              <a:rPr dirty="0" sz="2400" spc="-10">
                <a:latin typeface="Calibri"/>
                <a:cs typeface="Calibri"/>
              </a:rPr>
              <a:t>on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5">
                <a:latin typeface="Calibri"/>
                <a:cs typeface="Calibri"/>
              </a:rPr>
              <a:t>recoil  </a:t>
            </a:r>
            <a:r>
              <a:rPr dirty="0" sz="2400" spc="-5">
                <a:latin typeface="Calibri"/>
                <a:cs typeface="Calibri"/>
              </a:rPr>
              <a:t>tendency of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lung.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9259" y="3819144"/>
            <a:ext cx="3407664" cy="2808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99353" y="3809238"/>
            <a:ext cx="3427729" cy="2828925"/>
          </a:xfrm>
          <a:custGeom>
            <a:avLst/>
            <a:gdLst/>
            <a:ahLst/>
            <a:cxnLst/>
            <a:rect l="l" t="t" r="r" b="b"/>
            <a:pathLst>
              <a:path w="3427729" h="2828925">
                <a:moveTo>
                  <a:pt x="0" y="2828544"/>
                </a:moveTo>
                <a:lnTo>
                  <a:pt x="3427476" y="2828544"/>
                </a:lnTo>
                <a:lnTo>
                  <a:pt x="3427476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09259" y="1196339"/>
            <a:ext cx="3354324" cy="2449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99353" y="1186433"/>
            <a:ext cx="3374390" cy="2468880"/>
          </a:xfrm>
          <a:custGeom>
            <a:avLst/>
            <a:gdLst/>
            <a:ahLst/>
            <a:cxnLst/>
            <a:rect l="l" t="t" r="r" b="b"/>
            <a:pathLst>
              <a:path w="3374390" h="2468879">
                <a:moveTo>
                  <a:pt x="0" y="2468880"/>
                </a:moveTo>
                <a:lnTo>
                  <a:pt x="3374136" y="2468880"/>
                </a:lnTo>
                <a:lnTo>
                  <a:pt x="3374136" y="0"/>
                </a:lnTo>
                <a:lnTo>
                  <a:pt x="0" y="0"/>
                </a:lnTo>
                <a:lnTo>
                  <a:pt x="0" y="246888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262" y="215645"/>
            <a:ext cx="7602220" cy="643255"/>
          </a:xfrm>
          <a:prstGeom prst="rect"/>
          <a:ln w="228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300480">
              <a:lnSpc>
                <a:spcPts val="4575"/>
              </a:lnSpc>
            </a:pPr>
            <a:r>
              <a:rPr dirty="0" sz="4000" spc="-5" b="0">
                <a:latin typeface="Calibri"/>
                <a:cs typeface="Calibri"/>
              </a:rPr>
              <a:t>Deep </a:t>
            </a:r>
            <a:r>
              <a:rPr dirty="0" sz="4000" spc="-25" b="0">
                <a:latin typeface="Calibri"/>
                <a:cs typeface="Calibri"/>
              </a:rPr>
              <a:t>Forceful</a:t>
            </a:r>
            <a:r>
              <a:rPr dirty="0" sz="4000" spc="-40" b="0">
                <a:latin typeface="Calibri"/>
                <a:cs typeface="Calibri"/>
              </a:rPr>
              <a:t> </a:t>
            </a:r>
            <a:r>
              <a:rPr dirty="0" sz="4000" spc="-15" b="0">
                <a:latin typeface="Calibri"/>
                <a:cs typeface="Calibri"/>
              </a:rPr>
              <a:t>Breathing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5374" y="1072133"/>
            <a:ext cx="8496300" cy="5527675"/>
          </a:xfrm>
          <a:custGeom>
            <a:avLst/>
            <a:gdLst/>
            <a:ahLst/>
            <a:cxnLst/>
            <a:rect l="l" t="t" r="r" b="b"/>
            <a:pathLst>
              <a:path w="8496300" h="5527675">
                <a:moveTo>
                  <a:pt x="0" y="5527548"/>
                </a:moveTo>
                <a:lnTo>
                  <a:pt x="8496300" y="5527548"/>
                </a:lnTo>
                <a:lnTo>
                  <a:pt x="8496300" y="0"/>
                </a:lnTo>
                <a:lnTo>
                  <a:pt x="0" y="0"/>
                </a:lnTo>
                <a:lnTo>
                  <a:pt x="0" y="5527548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2742" y="1107059"/>
            <a:ext cx="8019415" cy="5060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Times New Roman"/>
                <a:cs typeface="Times New Roman"/>
              </a:rPr>
              <a:t>Deep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Inspiration</a:t>
            </a:r>
            <a:endParaRPr sz="2400">
              <a:latin typeface="Times New Roman"/>
              <a:cs typeface="Times New Roman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>
                <a:latin typeface="Times New Roman"/>
                <a:cs typeface="Times New Roman"/>
              </a:rPr>
              <a:t>During deep forceful inhalation accessory </a:t>
            </a:r>
            <a:r>
              <a:rPr dirty="0" sz="2400" spc="-5">
                <a:latin typeface="Times New Roman"/>
                <a:cs typeface="Times New Roman"/>
              </a:rPr>
              <a:t>muscles</a:t>
            </a:r>
            <a:r>
              <a:rPr dirty="0" sz="2400" spc="-1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inspiration </a:t>
            </a:r>
            <a:r>
              <a:rPr dirty="0" sz="2400" spc="-5">
                <a:latin typeface="Times New Roman"/>
                <a:cs typeface="Times New Roman"/>
              </a:rPr>
              <a:t>participate </a:t>
            </a:r>
            <a:r>
              <a:rPr dirty="0" sz="2400">
                <a:latin typeface="Times New Roman"/>
                <a:cs typeface="Times New Roman"/>
              </a:rPr>
              <a:t>to increase size of the thoracic</a:t>
            </a:r>
            <a:r>
              <a:rPr dirty="0" sz="2400" spc="-18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cavity</a:t>
            </a:r>
            <a:endParaRPr sz="2400">
              <a:latin typeface="Times New Roman"/>
              <a:cs typeface="Times New Roman"/>
            </a:endParaRPr>
          </a:p>
          <a:p>
            <a:pPr lvl="2" marL="1155065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 spc="-5">
                <a:latin typeface="Times New Roman"/>
                <a:cs typeface="Times New Roman"/>
              </a:rPr>
              <a:t>Sternocleidomastoid </a:t>
            </a:r>
            <a:r>
              <a:rPr dirty="0" sz="2400">
                <a:latin typeface="Times New Roman"/>
                <a:cs typeface="Times New Roman"/>
              </a:rPr>
              <a:t>– elevate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sternum</a:t>
            </a:r>
            <a:endParaRPr sz="2400">
              <a:latin typeface="Times New Roman"/>
              <a:cs typeface="Times New Roman"/>
            </a:endParaRPr>
          </a:p>
          <a:p>
            <a:pPr lvl="2" marL="1155065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>
                <a:latin typeface="Times New Roman"/>
                <a:cs typeface="Times New Roman"/>
              </a:rPr>
              <a:t>Scalene – elevate first </a:t>
            </a:r>
            <a:r>
              <a:rPr dirty="0" sz="2400" spc="-5">
                <a:latin typeface="Times New Roman"/>
                <a:cs typeface="Times New Roman"/>
              </a:rPr>
              <a:t>two</a:t>
            </a:r>
            <a:r>
              <a:rPr dirty="0" sz="2400" spc="-1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ribs</a:t>
            </a:r>
            <a:endParaRPr sz="2400">
              <a:latin typeface="Times New Roman"/>
              <a:cs typeface="Times New Roman"/>
            </a:endParaRPr>
          </a:p>
          <a:p>
            <a:pPr lvl="2" marL="1155065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>
                <a:latin typeface="Times New Roman"/>
                <a:cs typeface="Times New Roman"/>
              </a:rPr>
              <a:t>Pectoralis </a:t>
            </a:r>
            <a:r>
              <a:rPr dirty="0" sz="2400" spc="-5">
                <a:latin typeface="Times New Roman"/>
                <a:cs typeface="Times New Roman"/>
              </a:rPr>
              <a:t>minor </a:t>
            </a:r>
            <a:r>
              <a:rPr dirty="0" sz="2400">
                <a:latin typeface="Times New Roman"/>
                <a:cs typeface="Times New Roman"/>
              </a:rPr>
              <a:t>– elevate </a:t>
            </a:r>
            <a:r>
              <a:rPr dirty="0" sz="2400" spc="-5">
                <a:latin typeface="Times New Roman"/>
                <a:cs typeface="Times New Roman"/>
              </a:rPr>
              <a:t>3</a:t>
            </a:r>
            <a:r>
              <a:rPr dirty="0" baseline="24305" sz="2400" spc="-7">
                <a:latin typeface="Times New Roman"/>
                <a:cs typeface="Times New Roman"/>
              </a:rPr>
              <a:t>rd</a:t>
            </a:r>
            <a:r>
              <a:rPr dirty="0" sz="2400" spc="-5">
                <a:latin typeface="Times New Roman"/>
                <a:cs typeface="Times New Roman"/>
              </a:rPr>
              <a:t>–5</a:t>
            </a:r>
            <a:r>
              <a:rPr dirty="0" baseline="24305" sz="2400" spc="-7">
                <a:latin typeface="Times New Roman"/>
                <a:cs typeface="Times New Roman"/>
              </a:rPr>
              <a:t>th</a:t>
            </a:r>
            <a:r>
              <a:rPr dirty="0" baseline="24305" sz="2400" spc="179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ribs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Times New Roman"/>
                <a:cs typeface="Times New Roman"/>
              </a:rPr>
              <a:t>Deep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Expiration</a:t>
            </a:r>
            <a:endParaRPr sz="2400">
              <a:latin typeface="Times New Roman"/>
              <a:cs typeface="Times New Roman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>
                <a:latin typeface="Times New Roman"/>
                <a:cs typeface="Times New Roman"/>
              </a:rPr>
              <a:t>Expiration during forceful breathing </a:t>
            </a:r>
            <a:r>
              <a:rPr dirty="0" sz="2400" spc="-5">
                <a:latin typeface="Times New Roman"/>
                <a:cs typeface="Times New Roman"/>
              </a:rPr>
              <a:t>is </a:t>
            </a:r>
            <a:r>
              <a:rPr dirty="0" sz="2400">
                <a:latin typeface="Times New Roman"/>
                <a:cs typeface="Times New Roman"/>
              </a:rPr>
              <a:t>active</a:t>
            </a:r>
            <a:r>
              <a:rPr dirty="0" sz="2400" spc="-1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process.</a:t>
            </a:r>
            <a:endParaRPr sz="2400">
              <a:latin typeface="Times New Roman"/>
              <a:cs typeface="Times New Roman"/>
            </a:endParaRPr>
          </a:p>
          <a:p>
            <a:pPr lvl="1" marL="756285" marR="381000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>
                <a:latin typeface="Times New Roman"/>
                <a:cs typeface="Times New Roman"/>
              </a:rPr>
              <a:t>Muscles of exhalation increase pressure in </a:t>
            </a:r>
            <a:r>
              <a:rPr dirty="0" sz="2400" spc="-5">
                <a:latin typeface="Times New Roman"/>
                <a:cs typeface="Times New Roman"/>
              </a:rPr>
              <a:t>abdomen</a:t>
            </a:r>
            <a:r>
              <a:rPr dirty="0" sz="2400" spc="-1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  thorax</a:t>
            </a:r>
            <a:endParaRPr sz="2400">
              <a:latin typeface="Times New Roman"/>
              <a:cs typeface="Times New Roman"/>
            </a:endParaRPr>
          </a:p>
          <a:p>
            <a:pPr lvl="2" marL="1155065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 spc="-5">
                <a:latin typeface="Times New Roman"/>
                <a:cs typeface="Times New Roman"/>
              </a:rPr>
              <a:t>Abdominal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muscles.</a:t>
            </a:r>
            <a:endParaRPr sz="2400">
              <a:latin typeface="Times New Roman"/>
              <a:cs typeface="Times New Roman"/>
            </a:endParaRPr>
          </a:p>
          <a:p>
            <a:pPr lvl="2" marL="1155065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>
                <a:latin typeface="Times New Roman"/>
                <a:cs typeface="Times New Roman"/>
              </a:rPr>
              <a:t>Internal</a:t>
            </a:r>
            <a:r>
              <a:rPr dirty="0" sz="2400" spc="-1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intercostals.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1078" y="6444386"/>
            <a:ext cx="25654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888888"/>
                </a:solidFill>
                <a:latin typeface="Arial"/>
                <a:cs typeface="Arial"/>
              </a:rPr>
              <a:t>Dr.Aida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Korish 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(</a:t>
            </a:r>
            <a:r>
              <a:rPr dirty="0" sz="1200" spc="-2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8680" rIns="0" bIns="0" rtlCol="0" vert="horz">
            <a:spAutoFit/>
          </a:bodyPr>
          <a:lstStyle/>
          <a:p>
            <a:pPr marL="1149985">
              <a:lnSpc>
                <a:spcPct val="100000"/>
              </a:lnSpc>
            </a:pPr>
            <a:r>
              <a:rPr dirty="0" spc="-10"/>
              <a:t>Pressures </a:t>
            </a:r>
            <a:r>
              <a:rPr dirty="0"/>
              <a:t>in the</a:t>
            </a:r>
            <a:r>
              <a:rPr dirty="0" spc="-110"/>
              <a:t> </a:t>
            </a:r>
            <a:r>
              <a:rPr dirty="0"/>
              <a:t>lungs</a:t>
            </a:r>
          </a:p>
        </p:txBody>
      </p:sp>
      <p:sp>
        <p:nvSpPr>
          <p:cNvPr id="3" name="object 3"/>
          <p:cNvSpPr/>
          <p:nvPr/>
        </p:nvSpPr>
        <p:spPr>
          <a:xfrm>
            <a:off x="673608" y="1629154"/>
            <a:ext cx="8014716" cy="5108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57605" y="1613152"/>
            <a:ext cx="8046720" cy="5140960"/>
          </a:xfrm>
          <a:custGeom>
            <a:avLst/>
            <a:gdLst/>
            <a:ahLst/>
            <a:cxnLst/>
            <a:rect l="l" t="t" r="r" b="b"/>
            <a:pathLst>
              <a:path w="8046720" h="5140959">
                <a:moveTo>
                  <a:pt x="0" y="5140452"/>
                </a:moveTo>
                <a:lnTo>
                  <a:pt x="8046720" y="5140452"/>
                </a:lnTo>
                <a:lnTo>
                  <a:pt x="8046720" y="0"/>
                </a:lnTo>
                <a:lnTo>
                  <a:pt x="0" y="0"/>
                </a:lnTo>
                <a:lnTo>
                  <a:pt x="0" y="5140452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68705">
              <a:lnSpc>
                <a:spcPct val="100000"/>
              </a:lnSpc>
            </a:pPr>
            <a:r>
              <a:rPr dirty="0" spc="-10"/>
              <a:t>Intra-alveolar</a:t>
            </a:r>
            <a:r>
              <a:rPr dirty="0" spc="-80"/>
              <a:t> </a:t>
            </a:r>
            <a:r>
              <a:rPr dirty="0" spc="-15"/>
              <a:t>pressure</a:t>
            </a:r>
          </a:p>
        </p:txBody>
      </p:sp>
      <p:sp>
        <p:nvSpPr>
          <p:cNvPr id="3" name="object 3"/>
          <p:cNvSpPr/>
          <p:nvPr/>
        </p:nvSpPr>
        <p:spPr>
          <a:xfrm>
            <a:off x="4643628" y="2232660"/>
            <a:ext cx="4105655" cy="4235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33721" y="2222754"/>
            <a:ext cx="4125595" cy="4255135"/>
          </a:xfrm>
          <a:custGeom>
            <a:avLst/>
            <a:gdLst/>
            <a:ahLst/>
            <a:cxnLst/>
            <a:rect l="l" t="t" r="r" b="b"/>
            <a:pathLst>
              <a:path w="4125595" h="4255135">
                <a:moveTo>
                  <a:pt x="0" y="4255008"/>
                </a:moveTo>
                <a:lnTo>
                  <a:pt x="4125468" y="4255008"/>
                </a:lnTo>
                <a:lnTo>
                  <a:pt x="4125468" y="0"/>
                </a:lnTo>
                <a:lnTo>
                  <a:pt x="0" y="0"/>
                </a:lnTo>
                <a:lnTo>
                  <a:pt x="0" y="4255008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" y="2232660"/>
            <a:ext cx="4043172" cy="4235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5769" y="2221229"/>
            <a:ext cx="4066540" cy="4258310"/>
          </a:xfrm>
          <a:custGeom>
            <a:avLst/>
            <a:gdLst/>
            <a:ahLst/>
            <a:cxnLst/>
            <a:rect l="l" t="t" r="r" b="b"/>
            <a:pathLst>
              <a:path w="4066540" h="4258310">
                <a:moveTo>
                  <a:pt x="0" y="4258056"/>
                </a:moveTo>
                <a:lnTo>
                  <a:pt x="4066032" y="4258056"/>
                </a:lnTo>
                <a:lnTo>
                  <a:pt x="4066032" y="0"/>
                </a:lnTo>
                <a:lnTo>
                  <a:pt x="0" y="0"/>
                </a:lnTo>
                <a:lnTo>
                  <a:pt x="0" y="4258056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8630" y="1119377"/>
            <a:ext cx="8281670" cy="830580"/>
          </a:xfrm>
          <a:prstGeom prst="rect">
            <a:avLst/>
          </a:prstGeom>
          <a:ln w="22860">
            <a:solidFill>
              <a:srgbClr val="000000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210"/>
              </a:spcBef>
            </a:pPr>
            <a:r>
              <a:rPr dirty="0" sz="2400" spc="-5">
                <a:latin typeface="Arial"/>
                <a:cs typeface="Arial"/>
              </a:rPr>
              <a:t>Air will flow </a:t>
            </a:r>
            <a:r>
              <a:rPr dirty="0" sz="2400">
                <a:latin typeface="Arial"/>
                <a:cs typeface="Arial"/>
              </a:rPr>
              <a:t>from </a:t>
            </a:r>
            <a:r>
              <a:rPr dirty="0" sz="2400" spc="-5">
                <a:latin typeface="Arial"/>
                <a:cs typeface="Arial"/>
              </a:rPr>
              <a:t>a region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10">
                <a:latin typeface="Arial"/>
                <a:cs typeface="Arial"/>
              </a:rPr>
              <a:t>high </a:t>
            </a:r>
            <a:r>
              <a:rPr dirty="0" sz="2400" spc="-5">
                <a:latin typeface="Arial"/>
                <a:cs typeface="Arial"/>
              </a:rPr>
              <a:t>pressure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one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low</a:t>
            </a:r>
            <a:endParaRPr sz="2400">
              <a:latin typeface="Arial"/>
              <a:cs typeface="Arial"/>
            </a:endParaRPr>
          </a:p>
          <a:p>
            <a:pPr marL="33401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pressure-- the </a:t>
            </a:r>
            <a:r>
              <a:rPr dirty="0" sz="2400" spc="-5">
                <a:latin typeface="Arial"/>
                <a:cs typeface="Arial"/>
              </a:rPr>
              <a:t>bigger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difference, </a:t>
            </a:r>
            <a:r>
              <a:rPr dirty="0" sz="2400">
                <a:latin typeface="Arial"/>
                <a:cs typeface="Arial"/>
              </a:rPr>
              <a:t>the faster the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flow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262" y="215645"/>
            <a:ext cx="8144509" cy="767080"/>
          </a:xfrm>
          <a:prstGeom prst="rect"/>
          <a:ln w="22860">
            <a:solidFill>
              <a:srgbClr val="000000"/>
            </a:solidFill>
          </a:ln>
        </p:spPr>
        <p:txBody>
          <a:bodyPr wrap="square" lIns="0" tIns="137160" rIns="0" bIns="0" rtlCol="0" vert="horz">
            <a:spAutoFit/>
          </a:bodyPr>
          <a:lstStyle/>
          <a:p>
            <a:pPr marL="624205">
              <a:lnSpc>
                <a:spcPct val="100000"/>
              </a:lnSpc>
              <a:spcBef>
                <a:spcPts val="1080"/>
              </a:spcBef>
            </a:pPr>
            <a:r>
              <a:rPr dirty="0" sz="2800" spc="-15"/>
              <a:t>Pressure </a:t>
            </a:r>
            <a:r>
              <a:rPr dirty="0" sz="2800" spc="-10"/>
              <a:t>changes </a:t>
            </a:r>
            <a:r>
              <a:rPr dirty="0" sz="2800" spc="-5"/>
              <a:t>in the lungs during</a:t>
            </a:r>
            <a:r>
              <a:rPr dirty="0" sz="2800" spc="45"/>
              <a:t> </a:t>
            </a:r>
            <a:r>
              <a:rPr dirty="0" sz="2800" spc="-10"/>
              <a:t>breathing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68630" y="1197102"/>
            <a:ext cx="5617845" cy="5447030"/>
          </a:xfrm>
          <a:custGeom>
            <a:avLst/>
            <a:gdLst/>
            <a:ahLst/>
            <a:cxnLst/>
            <a:rect l="l" t="t" r="r" b="b"/>
            <a:pathLst>
              <a:path w="5617845" h="5447030">
                <a:moveTo>
                  <a:pt x="0" y="5446776"/>
                </a:moveTo>
                <a:lnTo>
                  <a:pt x="5617464" y="5446776"/>
                </a:lnTo>
                <a:lnTo>
                  <a:pt x="5617464" y="0"/>
                </a:lnTo>
                <a:lnTo>
                  <a:pt x="0" y="0"/>
                </a:lnTo>
                <a:lnTo>
                  <a:pt x="0" y="5446776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7217" y="1187577"/>
            <a:ext cx="5323205" cy="4151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195"/>
              </a:lnSpc>
            </a:pPr>
            <a:r>
              <a:rPr dirty="0" sz="2800" spc="-5" b="1">
                <a:solidFill>
                  <a:srgbClr val="FF0000"/>
                </a:solidFill>
                <a:latin typeface="Times New Roman"/>
                <a:cs typeface="Times New Roman"/>
              </a:rPr>
              <a:t>1-Intra-alveolar</a:t>
            </a:r>
            <a:r>
              <a:rPr dirty="0" sz="2800" spc="-9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0000"/>
                </a:solidFill>
                <a:latin typeface="Times New Roman"/>
                <a:cs typeface="Times New Roman"/>
              </a:rPr>
              <a:t>(intrapulmonary</a:t>
            </a:r>
            <a:endParaRPr sz="2800">
              <a:latin typeface="Times New Roman"/>
              <a:cs typeface="Times New Roman"/>
            </a:endParaRPr>
          </a:p>
          <a:p>
            <a:pPr marL="354965">
              <a:lnSpc>
                <a:spcPts val="3195"/>
              </a:lnSpc>
            </a:pPr>
            <a:r>
              <a:rPr dirty="0" sz="2800" spc="-15" b="1">
                <a:solidFill>
                  <a:srgbClr val="FF0000"/>
                </a:solidFill>
                <a:latin typeface="Times New Roman"/>
                <a:cs typeface="Times New Roman"/>
              </a:rPr>
              <a:t>pressure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2992120" algn="l"/>
              </a:tabLst>
            </a:pPr>
            <a:r>
              <a:rPr dirty="0" sz="2800" spc="-10">
                <a:latin typeface="Times New Roman"/>
                <a:cs typeface="Times New Roman"/>
              </a:rPr>
              <a:t>Between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breathes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=	</a:t>
            </a:r>
            <a:r>
              <a:rPr dirty="0" sz="2800" spc="-10" u="heavy">
                <a:latin typeface="Times New Roman"/>
                <a:cs typeface="Times New Roman"/>
              </a:rPr>
              <a:t>zero</a:t>
            </a:r>
            <a:r>
              <a:rPr dirty="0" sz="2800" spc="-30" u="heavy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pressure</a:t>
            </a:r>
            <a:endParaRPr sz="2800">
              <a:latin typeface="Times New Roman"/>
              <a:cs typeface="Times New Roman"/>
            </a:endParaRPr>
          </a:p>
          <a:p>
            <a:pPr marL="354965" marR="5080" indent="-342900">
              <a:lnSpc>
                <a:spcPts val="3020"/>
              </a:lnSpc>
              <a:spcBef>
                <a:spcPts val="720"/>
              </a:spcBef>
              <a:tabLst>
                <a:tab pos="3094355" algn="l"/>
              </a:tabLst>
            </a:pPr>
            <a:r>
              <a:rPr dirty="0" sz="2800">
                <a:latin typeface="Times New Roman"/>
                <a:cs typeface="Times New Roman"/>
              </a:rPr>
              <a:t>During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inspiration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=	</a:t>
            </a:r>
            <a:r>
              <a:rPr dirty="0" sz="2800">
                <a:latin typeface="Times New Roman"/>
                <a:cs typeface="Times New Roman"/>
              </a:rPr>
              <a:t>(-1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mmHg)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and 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air (tidal volume) </a:t>
            </a:r>
            <a:r>
              <a:rPr dirty="0" sz="2800">
                <a:latin typeface="Times New Roman"/>
                <a:cs typeface="Times New Roman"/>
              </a:rPr>
              <a:t>flows </a:t>
            </a:r>
            <a:r>
              <a:rPr dirty="0" sz="2800" spc="-5">
                <a:latin typeface="Times New Roman"/>
                <a:cs typeface="Times New Roman"/>
              </a:rPr>
              <a:t>from  outside to </a:t>
            </a:r>
            <a:r>
              <a:rPr dirty="0" sz="2800">
                <a:latin typeface="Times New Roman"/>
                <a:cs typeface="Times New Roman"/>
              </a:rPr>
              <a:t>inside the</a:t>
            </a:r>
            <a:r>
              <a:rPr dirty="0" sz="2800" spc="-1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lungs).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195"/>
              </a:lnSpc>
              <a:spcBef>
                <a:spcPts val="290"/>
              </a:spcBef>
              <a:tabLst>
                <a:tab pos="3950970" algn="l"/>
              </a:tabLst>
            </a:pPr>
            <a:r>
              <a:rPr dirty="0" sz="2800" spc="-5">
                <a:latin typeface="Times New Roman"/>
                <a:cs typeface="Times New Roman"/>
              </a:rPr>
              <a:t>At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end of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inspiration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=	zero</a:t>
            </a:r>
            <a:r>
              <a:rPr dirty="0" sz="2800" spc="-8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  <a:p>
            <a:pPr marL="354965">
              <a:lnSpc>
                <a:spcPts val="3195"/>
              </a:lnSpc>
            </a:pPr>
            <a:r>
              <a:rPr dirty="0" sz="2800" spc="-5">
                <a:latin typeface="Times New Roman"/>
                <a:cs typeface="Times New Roman"/>
              </a:rPr>
              <a:t>air </a:t>
            </a:r>
            <a:r>
              <a:rPr dirty="0" sz="2800">
                <a:latin typeface="Times New Roman"/>
                <a:cs typeface="Times New Roman"/>
              </a:rPr>
              <a:t>flow</a:t>
            </a:r>
            <a:r>
              <a:rPr dirty="0" sz="2800" spc="-9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stops.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025"/>
              </a:lnSpc>
            </a:pPr>
            <a:r>
              <a:rPr dirty="0" sz="2800" spc="-5">
                <a:latin typeface="Times New Roman"/>
                <a:cs typeface="Times New Roman"/>
              </a:rPr>
              <a:t>During expiration = </a:t>
            </a:r>
            <a:r>
              <a:rPr dirty="0" sz="2800">
                <a:latin typeface="Times New Roman"/>
                <a:cs typeface="Times New Roman"/>
              </a:rPr>
              <a:t>(+1 </a:t>
            </a:r>
            <a:r>
              <a:rPr dirty="0" sz="2800" spc="-10">
                <a:latin typeface="Times New Roman"/>
                <a:cs typeface="Times New Roman"/>
              </a:rPr>
              <a:t>mmHg)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  <a:p>
            <a:pPr marL="354965">
              <a:lnSpc>
                <a:spcPts val="3025"/>
              </a:lnSpc>
            </a:pPr>
            <a:r>
              <a:rPr dirty="0" sz="2800" spc="-5">
                <a:latin typeface="Times New Roman"/>
                <a:cs typeface="Times New Roman"/>
              </a:rPr>
              <a:t>air flows </a:t>
            </a:r>
            <a:r>
              <a:rPr dirty="0" sz="2800">
                <a:latin typeface="Times New Roman"/>
                <a:cs typeface="Times New Roman"/>
              </a:rPr>
              <a:t>out </a:t>
            </a:r>
            <a:r>
              <a:rPr dirty="0" sz="2800" spc="-5">
                <a:latin typeface="Times New Roman"/>
                <a:cs typeface="Times New Roman"/>
              </a:rPr>
              <a:t>of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-7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Lungs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7064" y="1412747"/>
            <a:ext cx="2665476" cy="259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17158" y="1402841"/>
            <a:ext cx="2685415" cy="2612390"/>
          </a:xfrm>
          <a:custGeom>
            <a:avLst/>
            <a:gdLst/>
            <a:ahLst/>
            <a:cxnLst/>
            <a:rect l="l" t="t" r="r" b="b"/>
            <a:pathLst>
              <a:path w="2685415" h="2612390">
                <a:moveTo>
                  <a:pt x="0" y="2612136"/>
                </a:moveTo>
                <a:lnTo>
                  <a:pt x="2685288" y="2612136"/>
                </a:lnTo>
                <a:lnTo>
                  <a:pt x="2685288" y="0"/>
                </a:lnTo>
                <a:lnTo>
                  <a:pt x="0" y="0"/>
                </a:lnTo>
                <a:lnTo>
                  <a:pt x="0" y="2612136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27064" y="4149852"/>
            <a:ext cx="2665476" cy="2316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17158" y="4139946"/>
            <a:ext cx="2685415" cy="2336800"/>
          </a:xfrm>
          <a:custGeom>
            <a:avLst/>
            <a:gdLst/>
            <a:ahLst/>
            <a:cxnLst/>
            <a:rect l="l" t="t" r="r" b="b"/>
            <a:pathLst>
              <a:path w="2685415" h="2336800">
                <a:moveTo>
                  <a:pt x="0" y="2336291"/>
                </a:moveTo>
                <a:lnTo>
                  <a:pt x="2685288" y="2336291"/>
                </a:lnTo>
                <a:lnTo>
                  <a:pt x="2685288" y="0"/>
                </a:lnTo>
                <a:lnTo>
                  <a:pt x="0" y="0"/>
                </a:lnTo>
                <a:lnTo>
                  <a:pt x="0" y="2336291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291078" y="6444386"/>
            <a:ext cx="25654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888888"/>
                </a:solidFill>
                <a:latin typeface="Arial"/>
                <a:cs typeface="Arial"/>
              </a:rPr>
              <a:t>Dr.Aida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Korish 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(</a:t>
            </a:r>
            <a:r>
              <a:rPr dirty="0" sz="1200" spc="-2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9661" y="543178"/>
            <a:ext cx="3885565" cy="584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5" b="0">
                <a:latin typeface="Calibri"/>
                <a:cs typeface="Calibri"/>
              </a:rPr>
              <a:t>Intrapleural</a:t>
            </a:r>
            <a:r>
              <a:rPr dirty="0" sz="3600" spc="-130" b="0">
                <a:latin typeface="Calibri"/>
                <a:cs typeface="Calibri"/>
              </a:rPr>
              <a:t> </a:t>
            </a:r>
            <a:r>
              <a:rPr dirty="0" sz="3600" spc="-15" b="0">
                <a:latin typeface="Calibri"/>
                <a:cs typeface="Calibri"/>
              </a:rPr>
              <a:t>pressure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417319"/>
            <a:ext cx="3671316" cy="4683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769" y="1405889"/>
            <a:ext cx="3694429" cy="4706620"/>
          </a:xfrm>
          <a:custGeom>
            <a:avLst/>
            <a:gdLst/>
            <a:ahLst/>
            <a:cxnLst/>
            <a:rect l="l" t="t" r="r" b="b"/>
            <a:pathLst>
              <a:path w="3694429" h="4706620">
                <a:moveTo>
                  <a:pt x="0" y="4706112"/>
                </a:moveTo>
                <a:lnTo>
                  <a:pt x="3694176" y="4706112"/>
                </a:lnTo>
                <a:lnTo>
                  <a:pt x="3694176" y="0"/>
                </a:lnTo>
                <a:lnTo>
                  <a:pt x="0" y="0"/>
                </a:lnTo>
                <a:lnTo>
                  <a:pt x="0" y="4706112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43628" y="1417319"/>
            <a:ext cx="4177283" cy="4683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33721" y="1407413"/>
            <a:ext cx="4197350" cy="4703445"/>
          </a:xfrm>
          <a:custGeom>
            <a:avLst/>
            <a:gdLst/>
            <a:ahLst/>
            <a:cxnLst/>
            <a:rect l="l" t="t" r="r" b="b"/>
            <a:pathLst>
              <a:path w="4197350" h="4703445">
                <a:moveTo>
                  <a:pt x="0" y="4703064"/>
                </a:moveTo>
                <a:lnTo>
                  <a:pt x="4197096" y="4703064"/>
                </a:lnTo>
                <a:lnTo>
                  <a:pt x="4197096" y="0"/>
                </a:lnTo>
                <a:lnTo>
                  <a:pt x="0" y="0"/>
                </a:lnTo>
                <a:lnTo>
                  <a:pt x="0" y="4703064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630" y="477773"/>
            <a:ext cx="8319770" cy="6047740"/>
          </a:xfrm>
          <a:custGeom>
            <a:avLst/>
            <a:gdLst/>
            <a:ahLst/>
            <a:cxnLst/>
            <a:rect l="l" t="t" r="r" b="b"/>
            <a:pathLst>
              <a:path w="8319770" h="6047740">
                <a:moveTo>
                  <a:pt x="0" y="6047232"/>
                </a:moveTo>
                <a:lnTo>
                  <a:pt x="8319516" y="6047232"/>
                </a:lnTo>
                <a:lnTo>
                  <a:pt x="8319516" y="0"/>
                </a:lnTo>
                <a:lnTo>
                  <a:pt x="0" y="0"/>
                </a:lnTo>
                <a:lnTo>
                  <a:pt x="0" y="6047232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7217" y="466725"/>
            <a:ext cx="8150859" cy="4706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FF0000"/>
                </a:solidFill>
                <a:latin typeface="Times New Roman"/>
                <a:cs typeface="Times New Roman"/>
              </a:rPr>
              <a:t>2-Intrapleural </a:t>
            </a:r>
            <a:r>
              <a:rPr dirty="0" sz="2800" spc="-15" b="1">
                <a:solidFill>
                  <a:srgbClr val="FF0000"/>
                </a:solidFill>
                <a:latin typeface="Times New Roman"/>
                <a:cs typeface="Times New Roman"/>
              </a:rPr>
              <a:t>pressure</a:t>
            </a:r>
            <a:r>
              <a:rPr dirty="0" sz="2800" spc="-3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Times New Roman"/>
                <a:cs typeface="Times New Roman"/>
              </a:rPr>
              <a:t>(IPP):</a:t>
            </a:r>
            <a:endParaRPr sz="2800">
              <a:latin typeface="Times New Roman"/>
              <a:cs typeface="Times New Roman"/>
            </a:endParaRPr>
          </a:p>
          <a:p>
            <a:pPr marL="100965">
              <a:lnSpc>
                <a:spcPct val="100000"/>
              </a:lnSpc>
              <a:spcBef>
                <a:spcPts val="335"/>
              </a:spcBef>
            </a:pPr>
            <a:r>
              <a:rPr dirty="0" sz="2800" spc="-5">
                <a:latin typeface="Times New Roman"/>
                <a:cs typeface="Times New Roman"/>
              </a:rPr>
              <a:t>Pressure in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pleural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space</a:t>
            </a:r>
            <a:endParaRPr sz="2800">
              <a:latin typeface="Times New Roman"/>
              <a:cs typeface="Times New Roman"/>
            </a:endParaRPr>
          </a:p>
          <a:p>
            <a:pPr algn="ctr" marR="270510">
              <a:lnSpc>
                <a:spcPts val="3190"/>
              </a:lnSpc>
              <a:spcBef>
                <a:spcPts val="335"/>
              </a:spcBef>
            </a:pPr>
            <a:r>
              <a:rPr dirty="0" sz="2800" spc="-5">
                <a:latin typeface="Times New Roman"/>
                <a:cs typeface="Times New Roman"/>
              </a:rPr>
              <a:t>is negative with respect to atmospheric pressure at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190"/>
              </a:lnSpc>
            </a:pPr>
            <a:r>
              <a:rPr dirty="0" sz="2800" spc="-5">
                <a:latin typeface="Times New Roman"/>
                <a:cs typeface="Times New Roman"/>
              </a:rPr>
              <a:t>end of normal </a:t>
            </a:r>
            <a:r>
              <a:rPr dirty="0" sz="2800">
                <a:latin typeface="Times New Roman"/>
                <a:cs typeface="Times New Roman"/>
              </a:rPr>
              <a:t>expiration(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-5cmH2O).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u="heavy">
                <a:latin typeface="Times New Roman"/>
                <a:cs typeface="Times New Roman"/>
              </a:rPr>
              <a:t>Why</a:t>
            </a:r>
            <a:r>
              <a:rPr dirty="0" sz="2800" spc="-75" u="heavy">
                <a:latin typeface="Times New Roman"/>
                <a:cs typeface="Times New Roman"/>
              </a:rPr>
              <a:t> </a:t>
            </a:r>
            <a:r>
              <a:rPr dirty="0" sz="2800" spc="-5" u="heavy">
                <a:latin typeface="Times New Roman"/>
                <a:cs typeface="Times New Roman"/>
              </a:rPr>
              <a:t>negative??:</a:t>
            </a:r>
            <a:endParaRPr sz="2800">
              <a:latin typeface="Times New Roman"/>
              <a:cs typeface="Times New Roman"/>
            </a:endParaRPr>
          </a:p>
          <a:p>
            <a:pPr lvl="1" marL="190500" marR="5080" indent="-20955">
              <a:lnSpc>
                <a:spcPct val="90000"/>
              </a:lnSpc>
              <a:spcBef>
                <a:spcPts val="670"/>
              </a:spcBef>
              <a:buAutoNum type="arabicPlain"/>
              <a:tabLst>
                <a:tab pos="54927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lung's elastic </a:t>
            </a:r>
            <a:r>
              <a:rPr dirty="0" sz="2800">
                <a:latin typeface="Times New Roman"/>
                <a:cs typeface="Times New Roman"/>
              </a:rPr>
              <a:t>tissue </a:t>
            </a:r>
            <a:r>
              <a:rPr dirty="0" sz="2800" spc="-5">
                <a:latin typeface="Times New Roman"/>
                <a:cs typeface="Times New Roman"/>
              </a:rPr>
              <a:t>causes it to recoil, while that  of the chest wall causes it to expand. Because of these 2  </a:t>
            </a:r>
            <a:r>
              <a:rPr dirty="0" sz="2800">
                <a:latin typeface="Times New Roman"/>
                <a:cs typeface="Times New Roman"/>
              </a:rPr>
              <a:t>opposing </a:t>
            </a:r>
            <a:r>
              <a:rPr dirty="0" sz="2800" spc="-5">
                <a:latin typeface="Times New Roman"/>
                <a:cs typeface="Times New Roman"/>
              </a:rPr>
              <a:t>forces the pressure in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pleural cavity  becomes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negative.</a:t>
            </a:r>
            <a:endParaRPr sz="2800">
              <a:latin typeface="Times New Roman"/>
              <a:cs typeface="Times New Roman"/>
            </a:endParaRPr>
          </a:p>
          <a:p>
            <a:pPr lvl="1" marL="487680" indent="-297180">
              <a:lnSpc>
                <a:spcPts val="3195"/>
              </a:lnSpc>
              <a:spcBef>
                <a:spcPts val="335"/>
              </a:spcBef>
              <a:buAutoNum type="arabicPlain"/>
              <a:tabLst>
                <a:tab pos="48831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pleural </a:t>
            </a:r>
            <a:r>
              <a:rPr dirty="0" sz="2800" spc="-5">
                <a:latin typeface="Times New Roman"/>
                <a:cs typeface="Times New Roman"/>
              </a:rPr>
              <a:t>space is a </a:t>
            </a:r>
            <a:r>
              <a:rPr dirty="0" sz="2800">
                <a:latin typeface="Times New Roman"/>
                <a:cs typeface="Times New Roman"/>
              </a:rPr>
              <a:t>potential </a:t>
            </a:r>
            <a:r>
              <a:rPr dirty="0" sz="2800" spc="-5">
                <a:latin typeface="Times New Roman"/>
                <a:cs typeface="Times New Roman"/>
              </a:rPr>
              <a:t>space, empty due</a:t>
            </a:r>
            <a:r>
              <a:rPr dirty="0" sz="2800" spc="-9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to</a:t>
            </a:r>
            <a:endParaRPr sz="2800">
              <a:latin typeface="Times New Roman"/>
              <a:cs typeface="Times New Roman"/>
            </a:endParaRPr>
          </a:p>
          <a:p>
            <a:pPr algn="ctr" marR="340995">
              <a:lnSpc>
                <a:spcPts val="3195"/>
              </a:lnSpc>
            </a:pPr>
            <a:r>
              <a:rPr dirty="0" sz="2800" spc="-5">
                <a:latin typeface="Times New Roman"/>
                <a:cs typeface="Times New Roman"/>
              </a:rPr>
              <a:t>continuous suction of </a:t>
            </a:r>
            <a:r>
              <a:rPr dirty="0" sz="2800">
                <a:latin typeface="Times New Roman"/>
                <a:cs typeface="Times New Roman"/>
              </a:rPr>
              <a:t>fluids </a:t>
            </a:r>
            <a:r>
              <a:rPr dirty="0" sz="2800" spc="-5">
                <a:latin typeface="Times New Roman"/>
                <a:cs typeface="Times New Roman"/>
              </a:rPr>
              <a:t>by lymphatic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vessels.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1078" y="6087519"/>
            <a:ext cx="2566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-10">
                <a:solidFill>
                  <a:srgbClr val="888888"/>
                </a:solidFill>
                <a:latin typeface="Arial"/>
                <a:cs typeface="Arial"/>
              </a:rPr>
              <a:t>Dr.Aida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Korish 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(</a:t>
            </a:r>
            <a:r>
              <a:rPr dirty="0" sz="1200" spc="-4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916" y="579628"/>
            <a:ext cx="2141855" cy="521334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 b="0">
                <a:latin typeface="Calibri"/>
                <a:cs typeface="Calibri"/>
              </a:rPr>
              <a:t>Values </a:t>
            </a:r>
            <a:r>
              <a:rPr dirty="0" b="0">
                <a:latin typeface="Calibri"/>
                <a:cs typeface="Calibri"/>
              </a:rPr>
              <a:t>of</a:t>
            </a:r>
            <a:r>
              <a:rPr dirty="0" spc="-7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IPP</a:t>
            </a:r>
          </a:p>
        </p:txBody>
      </p:sp>
      <p:sp>
        <p:nvSpPr>
          <p:cNvPr id="3" name="object 3"/>
          <p:cNvSpPr/>
          <p:nvPr/>
        </p:nvSpPr>
        <p:spPr>
          <a:xfrm>
            <a:off x="540258" y="1126997"/>
            <a:ext cx="4249420" cy="5303520"/>
          </a:xfrm>
          <a:custGeom>
            <a:avLst/>
            <a:gdLst/>
            <a:ahLst/>
            <a:cxnLst/>
            <a:rect l="l" t="t" r="r" b="b"/>
            <a:pathLst>
              <a:path w="4249420" h="5303520">
                <a:moveTo>
                  <a:pt x="0" y="5303520"/>
                </a:moveTo>
                <a:lnTo>
                  <a:pt x="4248912" y="5303520"/>
                </a:lnTo>
                <a:lnTo>
                  <a:pt x="4248912" y="0"/>
                </a:lnTo>
                <a:lnTo>
                  <a:pt x="0" y="0"/>
                </a:lnTo>
                <a:lnTo>
                  <a:pt x="0" y="5303520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8540" y="1159001"/>
            <a:ext cx="4050665" cy="3340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9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latin typeface="Times New Roman"/>
                <a:cs typeface="Times New Roman"/>
              </a:rPr>
              <a:t>(-5) </a:t>
            </a:r>
            <a:r>
              <a:rPr dirty="0" sz="2800" spc="-5">
                <a:latin typeface="Times New Roman"/>
                <a:cs typeface="Times New Roman"/>
              </a:rPr>
              <a:t>cm H2O </a:t>
            </a:r>
            <a:r>
              <a:rPr dirty="0" sz="2800">
                <a:latin typeface="Times New Roman"/>
                <a:cs typeface="Times New Roman"/>
              </a:rPr>
              <a:t>during  resting position </a:t>
            </a:r>
            <a:r>
              <a:rPr dirty="0" sz="2800" spc="-5">
                <a:latin typeface="Times New Roman"/>
                <a:cs typeface="Times New Roman"/>
              </a:rPr>
              <a:t>between  breathes, </a:t>
            </a:r>
            <a:r>
              <a:rPr dirty="0" sz="2800" spc="-10">
                <a:latin typeface="Times New Roman"/>
                <a:cs typeface="Times New Roman"/>
              </a:rPr>
              <a:t>and </a:t>
            </a:r>
            <a:r>
              <a:rPr dirty="0" sz="2800" spc="-5">
                <a:latin typeface="Times New Roman"/>
                <a:cs typeface="Times New Roman"/>
              </a:rPr>
              <a:t>it becomes  more –ve </a:t>
            </a:r>
            <a:r>
              <a:rPr dirty="0" sz="2800">
                <a:latin typeface="Times New Roman"/>
                <a:cs typeface="Times New Roman"/>
              </a:rPr>
              <a:t>(-7.5) </a:t>
            </a:r>
            <a:r>
              <a:rPr dirty="0" sz="2800" spc="-5">
                <a:latin typeface="Times New Roman"/>
                <a:cs typeface="Times New Roman"/>
              </a:rPr>
              <a:t>cm H2O  </a:t>
            </a:r>
            <a:r>
              <a:rPr dirty="0" sz="2800">
                <a:latin typeface="Times New Roman"/>
                <a:cs typeface="Times New Roman"/>
              </a:rPr>
              <a:t>during </a:t>
            </a:r>
            <a:r>
              <a:rPr dirty="0" sz="2800" spc="-5">
                <a:latin typeface="Times New Roman"/>
                <a:cs typeface="Times New Roman"/>
              </a:rPr>
              <a:t>resting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inspiration.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Forced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ventilation</a:t>
            </a:r>
            <a:endParaRPr sz="2800">
              <a:latin typeface="Times New Roman"/>
              <a:cs typeface="Times New Roman"/>
            </a:endParaRPr>
          </a:p>
          <a:p>
            <a:pPr marL="278765">
              <a:lnSpc>
                <a:spcPct val="100000"/>
              </a:lnSpc>
              <a:spcBef>
                <a:spcPts val="335"/>
              </a:spcBef>
            </a:pPr>
            <a:r>
              <a:rPr dirty="0" sz="2800">
                <a:latin typeface="Times New Roman"/>
                <a:cs typeface="Times New Roman"/>
              </a:rPr>
              <a:t>Insp. :-20 </a:t>
            </a:r>
            <a:r>
              <a:rPr dirty="0" sz="2800" spc="-5">
                <a:latin typeface="Times New Roman"/>
                <a:cs typeface="Times New Roman"/>
              </a:rPr>
              <a:t>to - </a:t>
            </a:r>
            <a:r>
              <a:rPr dirty="0" sz="2800">
                <a:latin typeface="Times New Roman"/>
                <a:cs typeface="Times New Roman"/>
              </a:rPr>
              <a:t>40 </a:t>
            </a:r>
            <a:r>
              <a:rPr dirty="0" sz="2800" spc="-5">
                <a:latin typeface="Times New Roman"/>
                <a:cs typeface="Times New Roman"/>
              </a:rPr>
              <a:t>cm</a:t>
            </a:r>
            <a:r>
              <a:rPr dirty="0" sz="2800" spc="-8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H2O</a:t>
            </a:r>
            <a:endParaRPr sz="2800">
              <a:latin typeface="Times New Roman"/>
              <a:cs typeface="Times New Roman"/>
            </a:endParaRPr>
          </a:p>
          <a:p>
            <a:pPr marL="278765">
              <a:lnSpc>
                <a:spcPct val="100000"/>
              </a:lnSpc>
              <a:spcBef>
                <a:spcPts val="335"/>
              </a:spcBef>
            </a:pPr>
            <a:r>
              <a:rPr dirty="0" sz="2800" spc="-5">
                <a:latin typeface="Times New Roman"/>
                <a:cs typeface="Times New Roman"/>
              </a:rPr>
              <a:t>Exp. : + 30 cm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H2O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1664" y="620268"/>
            <a:ext cx="3927347" cy="3025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20234" y="608837"/>
            <a:ext cx="3950335" cy="3048000"/>
          </a:xfrm>
          <a:custGeom>
            <a:avLst/>
            <a:gdLst/>
            <a:ahLst/>
            <a:cxnLst/>
            <a:rect l="l" t="t" r="r" b="b"/>
            <a:pathLst>
              <a:path w="3950334" h="3048000">
                <a:moveTo>
                  <a:pt x="0" y="3048000"/>
                </a:moveTo>
                <a:lnTo>
                  <a:pt x="3950208" y="3048000"/>
                </a:lnTo>
                <a:lnTo>
                  <a:pt x="3950208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31664" y="3788664"/>
            <a:ext cx="3960876" cy="2449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20234" y="3777234"/>
            <a:ext cx="3983990" cy="2472055"/>
          </a:xfrm>
          <a:custGeom>
            <a:avLst/>
            <a:gdLst/>
            <a:ahLst/>
            <a:cxnLst/>
            <a:rect l="l" t="t" r="r" b="b"/>
            <a:pathLst>
              <a:path w="3983990" h="2472054">
                <a:moveTo>
                  <a:pt x="0" y="2471928"/>
                </a:moveTo>
                <a:lnTo>
                  <a:pt x="3983736" y="2471928"/>
                </a:lnTo>
                <a:lnTo>
                  <a:pt x="3983736" y="0"/>
                </a:lnTo>
                <a:lnTo>
                  <a:pt x="0" y="0"/>
                </a:lnTo>
                <a:lnTo>
                  <a:pt x="0" y="2471928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291078" y="6460347"/>
            <a:ext cx="256540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200" spc="-10">
                <a:solidFill>
                  <a:srgbClr val="888888"/>
                </a:solidFill>
                <a:latin typeface="Arial"/>
                <a:cs typeface="Arial"/>
              </a:rPr>
              <a:t>Dr.Aida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Korish 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(</a:t>
            </a:r>
            <a:r>
              <a:rPr dirty="0" sz="1200" spc="-2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91078" y="6460347"/>
            <a:ext cx="256540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200" spc="-10">
                <a:solidFill>
                  <a:srgbClr val="888888"/>
                </a:solidFill>
                <a:latin typeface="Arial"/>
                <a:cs typeface="Arial"/>
              </a:rPr>
              <a:t>Dr.Aida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Korish 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(</a:t>
            </a:r>
            <a:r>
              <a:rPr dirty="0" sz="1200" spc="-2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59586" y="1916429"/>
            <a:ext cx="6670675" cy="2306320"/>
          </a:xfrm>
          <a:prstGeom prst="rect">
            <a:avLst/>
          </a:prstGeom>
          <a:solidFill>
            <a:srgbClr val="4AACC5"/>
          </a:solidFill>
          <a:ln w="25908">
            <a:solidFill>
              <a:srgbClr val="357C91"/>
            </a:solidFill>
          </a:ln>
        </p:spPr>
        <p:txBody>
          <a:bodyPr wrap="square" lIns="0" tIns="33528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2640"/>
              </a:spcBef>
            </a:pPr>
            <a:r>
              <a:rPr dirty="0" sz="3200" b="1">
                <a:latin typeface="Arial"/>
                <a:cs typeface="Arial"/>
              </a:rPr>
              <a:t>Functions and </a:t>
            </a:r>
            <a:r>
              <a:rPr dirty="0" sz="3200" spc="-5" b="1">
                <a:latin typeface="Arial"/>
                <a:cs typeface="Arial"/>
              </a:rPr>
              <a:t>organization</a:t>
            </a:r>
            <a:r>
              <a:rPr dirty="0" sz="3200" spc="-1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ts val="3800"/>
              </a:lnSpc>
            </a:pPr>
            <a:r>
              <a:rPr dirty="0" sz="3200" b="1">
                <a:latin typeface="Arial"/>
                <a:cs typeface="Arial"/>
              </a:rPr>
              <a:t>the respiratory</a:t>
            </a:r>
            <a:r>
              <a:rPr dirty="0" sz="3200" spc="-12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system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931" y="462153"/>
            <a:ext cx="7696200" cy="3924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958590" algn="l"/>
              </a:tabLst>
            </a:pPr>
            <a:r>
              <a:rPr dirty="0" sz="2500" spc="-15">
                <a:solidFill>
                  <a:srgbClr val="FF0000"/>
                </a:solidFill>
                <a:latin typeface="Times New Roman"/>
                <a:cs typeface="Times New Roman"/>
              </a:rPr>
              <a:t>3-Transpulmonary</a:t>
            </a:r>
            <a:r>
              <a:rPr dirty="0" sz="2500" spc="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500" spc="-15">
                <a:solidFill>
                  <a:srgbClr val="FF0000"/>
                </a:solidFill>
                <a:latin typeface="Times New Roman"/>
                <a:cs typeface="Times New Roman"/>
              </a:rPr>
              <a:t>pressure	</a:t>
            </a:r>
            <a:r>
              <a:rPr dirty="0" sz="2500" spc="-5">
                <a:solidFill>
                  <a:srgbClr val="FF0000"/>
                </a:solidFill>
                <a:latin typeface="Times New Roman"/>
                <a:cs typeface="Times New Roman"/>
              </a:rPr>
              <a:t>(TPp) </a:t>
            </a:r>
            <a:r>
              <a:rPr dirty="0" sz="2500" spc="-5">
                <a:latin typeface="Times New Roman"/>
                <a:cs typeface="Times New Roman"/>
              </a:rPr>
              <a:t>(Extending</a:t>
            </a:r>
            <a:r>
              <a:rPr dirty="0" sz="2500" spc="-20">
                <a:latin typeface="Times New Roman"/>
                <a:cs typeface="Times New Roman"/>
              </a:rPr>
              <a:t> </a:t>
            </a:r>
            <a:r>
              <a:rPr dirty="0" sz="2500" spc="-15">
                <a:latin typeface="Times New Roman"/>
                <a:cs typeface="Times New Roman"/>
              </a:rPr>
              <a:t>Pressure)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7377" y="1126997"/>
            <a:ext cx="8430895" cy="5447030"/>
          </a:xfrm>
          <a:custGeom>
            <a:avLst/>
            <a:gdLst/>
            <a:ahLst/>
            <a:cxnLst/>
            <a:rect l="l" t="t" r="r" b="b"/>
            <a:pathLst>
              <a:path w="8430895" h="5447030">
                <a:moveTo>
                  <a:pt x="0" y="5446776"/>
                </a:moveTo>
                <a:lnTo>
                  <a:pt x="8430768" y="5446776"/>
                </a:lnTo>
                <a:lnTo>
                  <a:pt x="8430768" y="0"/>
                </a:lnTo>
                <a:lnTo>
                  <a:pt x="0" y="0"/>
                </a:lnTo>
                <a:lnTo>
                  <a:pt x="0" y="5446776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35965" y="1159002"/>
            <a:ext cx="8230870" cy="3771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i="1">
                <a:latin typeface="Times New Roman"/>
                <a:cs typeface="Times New Roman"/>
              </a:rPr>
              <a:t>The </a:t>
            </a:r>
            <a:r>
              <a:rPr dirty="0" sz="2800" spc="-15" i="1">
                <a:latin typeface="Times New Roman"/>
                <a:cs typeface="Times New Roman"/>
              </a:rPr>
              <a:t>difference </a:t>
            </a:r>
            <a:r>
              <a:rPr dirty="0" sz="2800" spc="-5" i="1">
                <a:latin typeface="Times New Roman"/>
                <a:cs typeface="Times New Roman"/>
              </a:rPr>
              <a:t>between </a:t>
            </a:r>
            <a:r>
              <a:rPr dirty="0" sz="2800" i="1">
                <a:latin typeface="Times New Roman"/>
                <a:cs typeface="Times New Roman"/>
              </a:rPr>
              <a:t>the </a:t>
            </a:r>
            <a:r>
              <a:rPr dirty="0" sz="2800" spc="-5" i="1">
                <a:latin typeface="Times New Roman"/>
                <a:cs typeface="Times New Roman"/>
              </a:rPr>
              <a:t>alveolar </a:t>
            </a:r>
            <a:r>
              <a:rPr dirty="0" sz="2800" spc="-30" i="1">
                <a:latin typeface="Times New Roman"/>
                <a:cs typeface="Times New Roman"/>
              </a:rPr>
              <a:t>pressure</a:t>
            </a:r>
            <a:r>
              <a:rPr dirty="0" sz="2800" spc="-75" i="1">
                <a:latin typeface="Times New Roman"/>
                <a:cs typeface="Times New Roman"/>
              </a:rPr>
              <a:t> </a:t>
            </a:r>
            <a:r>
              <a:rPr dirty="0" sz="2800" spc="-5" i="1">
                <a:latin typeface="Times New Roman"/>
                <a:cs typeface="Times New Roman"/>
              </a:rPr>
              <a:t>(Palv)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2800" i="1">
                <a:latin typeface="Times New Roman"/>
                <a:cs typeface="Times New Roman"/>
              </a:rPr>
              <a:t>and </a:t>
            </a:r>
            <a:r>
              <a:rPr dirty="0" sz="2800" spc="-5" i="1">
                <a:latin typeface="Times New Roman"/>
                <a:cs typeface="Times New Roman"/>
              </a:rPr>
              <a:t>the </a:t>
            </a:r>
            <a:r>
              <a:rPr dirty="0" sz="2800" i="1">
                <a:latin typeface="Times New Roman"/>
                <a:cs typeface="Times New Roman"/>
              </a:rPr>
              <a:t>pleural</a:t>
            </a:r>
            <a:r>
              <a:rPr dirty="0" sz="2800" spc="-100" i="1">
                <a:latin typeface="Times New Roman"/>
                <a:cs typeface="Times New Roman"/>
              </a:rPr>
              <a:t> </a:t>
            </a:r>
            <a:r>
              <a:rPr dirty="0" sz="2800" spc="-20" i="1">
                <a:latin typeface="Times New Roman"/>
                <a:cs typeface="Times New Roman"/>
              </a:rPr>
              <a:t>pressure(Ppl).</a:t>
            </a:r>
            <a:endParaRPr sz="2800">
              <a:latin typeface="Times New Roman"/>
              <a:cs typeface="Times New Roman"/>
            </a:endParaRPr>
          </a:p>
          <a:p>
            <a:pPr algn="ctr" marR="712470">
              <a:lnSpc>
                <a:spcPct val="100000"/>
              </a:lnSpc>
              <a:spcBef>
                <a:spcPts val="675"/>
              </a:spcBef>
              <a:tabLst>
                <a:tab pos="771525" algn="l"/>
              </a:tabLst>
            </a:pPr>
            <a:r>
              <a:rPr dirty="0" sz="2800" spc="-5" i="1">
                <a:latin typeface="Times New Roman"/>
                <a:cs typeface="Times New Roman"/>
              </a:rPr>
              <a:t>TPp	=</a:t>
            </a:r>
            <a:r>
              <a:rPr dirty="0" sz="2800" spc="-95" i="1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Palv-Ppl</a:t>
            </a:r>
            <a:endParaRPr sz="28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dirty="0" sz="2800" spc="-5" i="1">
                <a:latin typeface="Times New Roman"/>
                <a:cs typeface="Times New Roman"/>
              </a:rPr>
              <a:t>It is a </a:t>
            </a:r>
            <a:r>
              <a:rPr dirty="0" sz="2800" spc="-20" i="1">
                <a:latin typeface="Times New Roman"/>
                <a:cs typeface="Times New Roman"/>
              </a:rPr>
              <a:t>measure </a:t>
            </a:r>
            <a:r>
              <a:rPr dirty="0" sz="2800" spc="-5" i="1">
                <a:latin typeface="Times New Roman"/>
                <a:cs typeface="Times New Roman"/>
              </a:rPr>
              <a:t>of the elastic </a:t>
            </a:r>
            <a:r>
              <a:rPr dirty="0" sz="2800" spc="-25" i="1">
                <a:latin typeface="Times New Roman"/>
                <a:cs typeface="Times New Roman"/>
              </a:rPr>
              <a:t>forces </a:t>
            </a:r>
            <a:r>
              <a:rPr dirty="0" sz="2800" spc="-5" i="1">
                <a:latin typeface="Times New Roman"/>
                <a:cs typeface="Times New Roman"/>
              </a:rPr>
              <a:t>in </a:t>
            </a:r>
            <a:r>
              <a:rPr dirty="0" sz="2800" i="1">
                <a:latin typeface="Times New Roman"/>
                <a:cs typeface="Times New Roman"/>
              </a:rPr>
              <a:t>the lungs</a:t>
            </a:r>
            <a:r>
              <a:rPr dirty="0" sz="2800" spc="25" i="1">
                <a:latin typeface="Times New Roman"/>
                <a:cs typeface="Times New Roman"/>
              </a:rPr>
              <a:t> </a:t>
            </a:r>
            <a:r>
              <a:rPr dirty="0" sz="2800" spc="-5" i="1">
                <a:latin typeface="Times New Roman"/>
                <a:cs typeface="Times New Roman"/>
              </a:rPr>
              <a:t>that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2800" spc="-5" i="1">
                <a:latin typeface="Times New Roman"/>
                <a:cs typeface="Times New Roman"/>
              </a:rPr>
              <a:t>tend to collapse the </a:t>
            </a:r>
            <a:r>
              <a:rPr dirty="0" sz="2800" i="1">
                <a:latin typeface="Times New Roman"/>
                <a:cs typeface="Times New Roman"/>
              </a:rPr>
              <a:t>lungs </a:t>
            </a:r>
            <a:r>
              <a:rPr dirty="0" sz="2800" spc="-10" i="1">
                <a:latin typeface="Times New Roman"/>
                <a:cs typeface="Times New Roman"/>
              </a:rPr>
              <a:t>(</a:t>
            </a:r>
            <a:r>
              <a:rPr dirty="0" sz="2800" spc="-10" b="1" i="1">
                <a:latin typeface="Times New Roman"/>
                <a:cs typeface="Times New Roman"/>
              </a:rPr>
              <a:t>the </a:t>
            </a:r>
            <a:r>
              <a:rPr dirty="0" sz="2800" spc="-5" b="1" i="1">
                <a:latin typeface="Times New Roman"/>
                <a:cs typeface="Times New Roman"/>
              </a:rPr>
              <a:t>recoil</a:t>
            </a:r>
            <a:r>
              <a:rPr dirty="0" sz="2800" spc="25" b="1" i="1">
                <a:latin typeface="Times New Roman"/>
                <a:cs typeface="Times New Roman"/>
              </a:rPr>
              <a:t> </a:t>
            </a:r>
            <a:r>
              <a:rPr dirty="0" sz="2800" spc="-5" b="1" i="1">
                <a:latin typeface="Times New Roman"/>
                <a:cs typeface="Times New Roman"/>
              </a:rPr>
              <a:t>pressure).</a:t>
            </a:r>
            <a:endParaRPr sz="2800">
              <a:latin typeface="Times New Roman"/>
              <a:cs typeface="Times New Roman"/>
            </a:endParaRPr>
          </a:p>
          <a:p>
            <a:pPr lvl="1" marL="424180" indent="-342900">
              <a:lnSpc>
                <a:spcPct val="100000"/>
              </a:lnSpc>
              <a:spcBef>
                <a:spcPts val="710"/>
              </a:spcBef>
              <a:buClr>
                <a:srgbClr val="1F487C"/>
              </a:buClr>
              <a:buSzPct val="94642"/>
              <a:buFont typeface="Wingdings"/>
              <a:buChar char=""/>
              <a:tabLst>
                <a:tab pos="423545" algn="l"/>
                <a:tab pos="424180" algn="l"/>
                <a:tab pos="2110740" algn="l"/>
              </a:tabLst>
            </a:pPr>
            <a:r>
              <a:rPr dirty="0" sz="2800" spc="-5">
                <a:latin typeface="Times New Roman"/>
                <a:cs typeface="Times New Roman"/>
              </a:rPr>
              <a:t>It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prevents	lung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collapse.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bigger </a:t>
            </a:r>
            <a:r>
              <a:rPr dirty="0" sz="2800" spc="-5">
                <a:latin typeface="Times New Roman"/>
                <a:cs typeface="Times New Roman"/>
              </a:rPr>
              <a:t>the volume of the lung the </a:t>
            </a:r>
            <a:r>
              <a:rPr dirty="0" sz="2800">
                <a:latin typeface="Times New Roman"/>
                <a:cs typeface="Times New Roman"/>
              </a:rPr>
              <a:t>higher </a:t>
            </a:r>
            <a:r>
              <a:rPr dirty="0" sz="2800" spc="-5">
                <a:latin typeface="Times New Roman"/>
                <a:cs typeface="Times New Roman"/>
              </a:rPr>
              <a:t>will be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its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2800" spc="-5">
                <a:latin typeface="Times New Roman"/>
                <a:cs typeface="Times New Roman"/>
              </a:rPr>
              <a:t>tendency to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recoil.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1078" y="6159147"/>
            <a:ext cx="2566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-10">
                <a:solidFill>
                  <a:srgbClr val="888888"/>
                </a:solidFill>
                <a:latin typeface="Arial"/>
                <a:cs typeface="Arial"/>
              </a:rPr>
              <a:t>Dr.Aida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Korish 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(</a:t>
            </a:r>
            <a:r>
              <a:rPr dirty="0" sz="1200" spc="-4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5078" y="574928"/>
            <a:ext cx="7895590" cy="4381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10790" algn="l"/>
              </a:tabLst>
            </a:pPr>
            <a:r>
              <a:rPr dirty="0" sz="2800">
                <a:latin typeface="Times New Roman"/>
                <a:cs typeface="Times New Roman"/>
              </a:rPr>
              <a:t>(Compliance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of	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5">
                <a:latin typeface="Times New Roman"/>
                <a:cs typeface="Times New Roman"/>
              </a:rPr>
              <a:t>lung</a:t>
            </a:r>
            <a:r>
              <a:rPr dirty="0" sz="2800" spc="5" b="0">
                <a:latin typeface="Times New Roman"/>
                <a:cs typeface="Times New Roman"/>
              </a:rPr>
              <a:t>) </a:t>
            </a:r>
            <a:r>
              <a:rPr dirty="0" sz="2800" spc="-5" b="0">
                <a:latin typeface="Times New Roman"/>
                <a:cs typeface="Times New Roman"/>
              </a:rPr>
              <a:t>in a </a:t>
            </a:r>
            <a:r>
              <a:rPr dirty="0" sz="2800" b="0">
                <a:latin typeface="Times New Roman"/>
                <a:cs typeface="Times New Roman"/>
              </a:rPr>
              <a:t>single </a:t>
            </a:r>
            <a:r>
              <a:rPr dirty="0" sz="2800" spc="-5" b="0">
                <a:latin typeface="Times New Roman"/>
                <a:cs typeface="Times New Roman"/>
              </a:rPr>
              <a:t>respiratory</a:t>
            </a:r>
            <a:r>
              <a:rPr dirty="0" sz="2800" spc="-55" b="0">
                <a:latin typeface="Times New Roman"/>
                <a:cs typeface="Times New Roman"/>
              </a:rPr>
              <a:t> </a:t>
            </a:r>
            <a:r>
              <a:rPr dirty="0" sz="2800" spc="-5" b="0">
                <a:latin typeface="Times New Roman"/>
                <a:cs typeface="Times New Roman"/>
              </a:rPr>
              <a:t>cycle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32" y="1267967"/>
            <a:ext cx="7776972" cy="4898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6102" y="1256538"/>
            <a:ext cx="7800340" cy="4921250"/>
          </a:xfrm>
          <a:custGeom>
            <a:avLst/>
            <a:gdLst/>
            <a:ahLst/>
            <a:cxnLst/>
            <a:rect l="l" t="t" r="r" b="b"/>
            <a:pathLst>
              <a:path w="7800340" h="4921250">
                <a:moveTo>
                  <a:pt x="0" y="4920996"/>
                </a:moveTo>
                <a:lnTo>
                  <a:pt x="7799832" y="4920996"/>
                </a:lnTo>
                <a:lnTo>
                  <a:pt x="7799832" y="0"/>
                </a:lnTo>
                <a:lnTo>
                  <a:pt x="0" y="0"/>
                </a:lnTo>
                <a:lnTo>
                  <a:pt x="0" y="4920996"/>
                </a:lnTo>
                <a:close/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291078" y="6460347"/>
            <a:ext cx="256540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200" spc="-10">
                <a:solidFill>
                  <a:srgbClr val="888888"/>
                </a:solidFill>
                <a:latin typeface="Arial"/>
                <a:cs typeface="Arial"/>
              </a:rPr>
              <a:t>Dr.Aida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Korish 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(</a:t>
            </a:r>
            <a:r>
              <a:rPr dirty="0" sz="1200" spc="-2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630" y="692658"/>
            <a:ext cx="8353425" cy="5546090"/>
          </a:xfrm>
          <a:custGeom>
            <a:avLst/>
            <a:gdLst/>
            <a:ahLst/>
            <a:cxnLst/>
            <a:rect l="l" t="t" r="r" b="b"/>
            <a:pathLst>
              <a:path w="8353425" h="5546090">
                <a:moveTo>
                  <a:pt x="0" y="5545836"/>
                </a:moveTo>
                <a:lnTo>
                  <a:pt x="8353044" y="5545836"/>
                </a:lnTo>
                <a:lnTo>
                  <a:pt x="8353044" y="0"/>
                </a:lnTo>
                <a:lnTo>
                  <a:pt x="0" y="0"/>
                </a:lnTo>
                <a:lnTo>
                  <a:pt x="0" y="5545836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7217" y="725551"/>
            <a:ext cx="7578725" cy="4791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Is defined as,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ratio of the change in the lung  volume produced per unit change in </a:t>
            </a:r>
            <a:r>
              <a:rPr dirty="0" sz="2800">
                <a:latin typeface="Times New Roman"/>
                <a:cs typeface="Times New Roman"/>
              </a:rPr>
              <a:t>the distending  pressure.</a:t>
            </a:r>
            <a:endParaRPr sz="28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extent to which </a:t>
            </a:r>
            <a:r>
              <a:rPr dirty="0" sz="2800">
                <a:latin typeface="Times New Roman"/>
                <a:cs typeface="Times New Roman"/>
              </a:rPr>
              <a:t>the lungs </a:t>
            </a:r>
            <a:r>
              <a:rPr dirty="0" sz="2800" spc="-5">
                <a:latin typeface="Times New Roman"/>
                <a:cs typeface="Times New Roman"/>
              </a:rPr>
              <a:t>expand </a:t>
            </a:r>
            <a:r>
              <a:rPr dirty="0" sz="2800">
                <a:latin typeface="Times New Roman"/>
                <a:cs typeface="Times New Roman"/>
              </a:rPr>
              <a:t>for </a:t>
            </a:r>
            <a:r>
              <a:rPr dirty="0" sz="2800" spc="-5">
                <a:latin typeface="Times New Roman"/>
                <a:cs typeface="Times New Roman"/>
              </a:rPr>
              <a:t>each unit  increase in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transpulmonary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pressure.</a:t>
            </a:r>
            <a:endParaRPr sz="2800">
              <a:latin typeface="Times New Roman"/>
              <a:cs typeface="Times New Roman"/>
            </a:endParaRPr>
          </a:p>
          <a:p>
            <a:pPr marL="12700" marR="2025650">
              <a:lnSpc>
                <a:spcPct val="120000"/>
              </a:lnSpc>
              <a:buFont typeface="Arial"/>
              <a:buChar char="•"/>
              <a:tabLst>
                <a:tab pos="354965" algn="l"/>
                <a:tab pos="355600" algn="l"/>
                <a:tab pos="1269365" algn="l"/>
              </a:tabLst>
            </a:pPr>
            <a:r>
              <a:rPr dirty="0" sz="2800" spc="-10">
                <a:latin typeface="Times New Roman"/>
                <a:cs typeface="Times New Roman"/>
              </a:rPr>
              <a:t>CL=	</a:t>
            </a:r>
            <a:r>
              <a:rPr dirty="0" sz="2800" spc="-65" u="heavy">
                <a:latin typeface="Times New Roman"/>
                <a:cs typeface="Times New Roman"/>
              </a:rPr>
              <a:t>Volume </a:t>
            </a:r>
            <a:r>
              <a:rPr dirty="0" sz="2800" spc="-5" u="heavy">
                <a:latin typeface="Times New Roman"/>
                <a:cs typeface="Times New Roman"/>
              </a:rPr>
              <a:t>change</a:t>
            </a:r>
            <a:r>
              <a:rPr dirty="0" sz="2800" spc="15" u="heavy">
                <a:latin typeface="Times New Roman"/>
                <a:cs typeface="Times New Roman"/>
              </a:rPr>
              <a:t> </a:t>
            </a:r>
            <a:r>
              <a:rPr dirty="0" sz="2800" spc="-5" u="heavy">
                <a:latin typeface="Times New Roman"/>
                <a:cs typeface="Times New Roman"/>
              </a:rPr>
              <a:t>(∆</a:t>
            </a:r>
            <a:r>
              <a:rPr dirty="0" sz="2800" spc="-65" u="heavy">
                <a:latin typeface="Times New Roman"/>
                <a:cs typeface="Times New Roman"/>
              </a:rPr>
              <a:t> </a:t>
            </a:r>
            <a:r>
              <a:rPr dirty="0" sz="2800" spc="-5" u="heavy">
                <a:latin typeface="Times New Roman"/>
                <a:cs typeface="Times New Roman"/>
              </a:rPr>
              <a:t>V) 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Transpulmonary </a:t>
            </a:r>
            <a:r>
              <a:rPr dirty="0" sz="2800">
                <a:latin typeface="Times New Roman"/>
                <a:cs typeface="Times New Roman"/>
              </a:rPr>
              <a:t>pressure </a:t>
            </a:r>
            <a:r>
              <a:rPr dirty="0" sz="2800" spc="-5">
                <a:latin typeface="Times New Roman"/>
                <a:cs typeface="Times New Roman"/>
              </a:rPr>
              <a:t>change (∆</a:t>
            </a:r>
            <a:r>
              <a:rPr dirty="0" sz="2800" spc="-7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974090" algn="l"/>
                <a:tab pos="1351915" algn="l"/>
              </a:tabLst>
            </a:pPr>
            <a:r>
              <a:rPr dirty="0" sz="2800" spc="-5">
                <a:latin typeface="Arial"/>
                <a:cs typeface="Arial"/>
              </a:rPr>
              <a:t>•	</a:t>
            </a:r>
            <a:r>
              <a:rPr dirty="0" sz="2800" spc="-5">
                <a:latin typeface="Times New Roman"/>
                <a:cs typeface="Times New Roman"/>
              </a:rPr>
              <a:t>CL	=	</a:t>
            </a:r>
            <a:r>
              <a:rPr dirty="0" sz="2800" spc="-5" u="heavy">
                <a:latin typeface="Times New Roman"/>
                <a:cs typeface="Times New Roman"/>
              </a:rPr>
              <a:t>(∆</a:t>
            </a:r>
            <a:r>
              <a:rPr dirty="0" sz="2800" spc="-130" u="heavy">
                <a:latin typeface="Times New Roman"/>
                <a:cs typeface="Times New Roman"/>
              </a:rPr>
              <a:t> </a:t>
            </a:r>
            <a:r>
              <a:rPr dirty="0" sz="2800" spc="-5" u="heavy">
                <a:latin typeface="Times New Roman"/>
                <a:cs typeface="Times New Roman"/>
              </a:rPr>
              <a:t>V)</a:t>
            </a:r>
            <a:endParaRPr sz="2800">
              <a:latin typeface="Times New Roman"/>
              <a:cs typeface="Times New Roman"/>
            </a:endParaRPr>
          </a:p>
          <a:p>
            <a:pPr marL="1346200">
              <a:lnSpc>
                <a:spcPct val="100000"/>
              </a:lnSpc>
              <a:spcBef>
                <a:spcPts val="670"/>
              </a:spcBef>
            </a:pPr>
            <a:r>
              <a:rPr dirty="0" sz="2800" spc="-5">
                <a:latin typeface="Times New Roman"/>
                <a:cs typeface="Times New Roman"/>
              </a:rPr>
              <a:t>(∆</a:t>
            </a:r>
            <a:r>
              <a:rPr dirty="0" sz="2800" spc="-8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1078" y="6460347"/>
            <a:ext cx="256540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200" spc="-10">
                <a:solidFill>
                  <a:srgbClr val="888888"/>
                </a:solidFill>
                <a:latin typeface="Arial"/>
                <a:cs typeface="Arial"/>
              </a:rPr>
              <a:t>Dr.Aida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Korish 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(</a:t>
            </a:r>
            <a:r>
              <a:rPr dirty="0" sz="1200" spc="-2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742" y="376046"/>
            <a:ext cx="3811270" cy="473709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900" spc="-5" b="0">
                <a:latin typeface="Calibri"/>
                <a:cs typeface="Calibri"/>
              </a:rPr>
              <a:t>Cont…compliance </a:t>
            </a:r>
            <a:r>
              <a:rPr dirty="0" sz="2900" b="0">
                <a:latin typeface="Calibri"/>
                <a:cs typeface="Calibri"/>
              </a:rPr>
              <a:t>of</a:t>
            </a:r>
            <a:r>
              <a:rPr dirty="0" sz="2900" spc="-110" b="0">
                <a:latin typeface="Calibri"/>
                <a:cs typeface="Calibri"/>
              </a:rPr>
              <a:t> </a:t>
            </a:r>
            <a:r>
              <a:rPr dirty="0" sz="2900" b="0">
                <a:latin typeface="Calibri"/>
                <a:cs typeface="Calibri"/>
              </a:rPr>
              <a:t>lung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5374" y="982217"/>
            <a:ext cx="5832475" cy="5375275"/>
          </a:xfrm>
          <a:custGeom>
            <a:avLst/>
            <a:gdLst/>
            <a:ahLst/>
            <a:cxnLst/>
            <a:rect l="l" t="t" r="r" b="b"/>
            <a:pathLst>
              <a:path w="5832475" h="5375275">
                <a:moveTo>
                  <a:pt x="0" y="5375148"/>
                </a:moveTo>
                <a:lnTo>
                  <a:pt x="5832348" y="5375148"/>
                </a:lnTo>
                <a:lnTo>
                  <a:pt x="5832348" y="0"/>
                </a:lnTo>
                <a:lnTo>
                  <a:pt x="0" y="0"/>
                </a:lnTo>
                <a:lnTo>
                  <a:pt x="0" y="5375148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2742" y="1020571"/>
            <a:ext cx="5613400" cy="4870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252095" indent="-342900">
              <a:lnSpc>
                <a:spcPts val="30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For </a:t>
            </a:r>
            <a:r>
              <a:rPr dirty="0" sz="2800">
                <a:latin typeface="Times New Roman"/>
                <a:cs typeface="Times New Roman"/>
              </a:rPr>
              <a:t>both lungs </a:t>
            </a:r>
            <a:r>
              <a:rPr dirty="0" sz="2800" spc="-5">
                <a:latin typeface="Times New Roman"/>
                <a:cs typeface="Times New Roman"/>
              </a:rPr>
              <a:t>in adult = </a:t>
            </a:r>
            <a:r>
              <a:rPr dirty="0" sz="2800">
                <a:latin typeface="Times New Roman"/>
                <a:cs typeface="Times New Roman"/>
              </a:rPr>
              <a:t>200 </a:t>
            </a:r>
            <a:r>
              <a:rPr dirty="0" sz="2800" spc="-10">
                <a:latin typeface="Times New Roman"/>
                <a:cs typeface="Times New Roman"/>
              </a:rPr>
              <a:t>ml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of  air /cm</a:t>
            </a:r>
            <a:r>
              <a:rPr dirty="0" sz="2800" spc="-9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H20.</a:t>
            </a:r>
            <a:endParaRPr sz="2800">
              <a:latin typeface="Times New Roman"/>
              <a:cs typeface="Times New Roman"/>
            </a:endParaRPr>
          </a:p>
          <a:p>
            <a:pPr marL="355600" marR="146685" indent="-342900">
              <a:lnSpc>
                <a:spcPts val="302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For </a:t>
            </a:r>
            <a:r>
              <a:rPr dirty="0" sz="2800">
                <a:latin typeface="Times New Roman"/>
                <a:cs typeface="Times New Roman"/>
              </a:rPr>
              <a:t>lungs </a:t>
            </a:r>
            <a:r>
              <a:rPr dirty="0" sz="2800" spc="-5">
                <a:latin typeface="Times New Roman"/>
                <a:cs typeface="Times New Roman"/>
              </a:rPr>
              <a:t>and </a:t>
            </a:r>
            <a:r>
              <a:rPr dirty="0" sz="2800">
                <a:latin typeface="Times New Roman"/>
                <a:cs typeface="Times New Roman"/>
              </a:rPr>
              <a:t>thorax </a:t>
            </a:r>
            <a:r>
              <a:rPr dirty="0" sz="2800" spc="-5">
                <a:latin typeface="Times New Roman"/>
                <a:cs typeface="Times New Roman"/>
              </a:rPr>
              <a:t>together =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40">
                <a:latin typeface="Times New Roman"/>
                <a:cs typeface="Times New Roman"/>
              </a:rPr>
              <a:t>110  </a:t>
            </a:r>
            <a:r>
              <a:rPr dirty="0" sz="2800" spc="-5">
                <a:latin typeface="Times New Roman"/>
                <a:cs typeface="Times New Roman"/>
              </a:rPr>
              <a:t>ml/cm</a:t>
            </a:r>
            <a:r>
              <a:rPr dirty="0" sz="2800" spc="-8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H20.</a:t>
            </a:r>
            <a:endParaRPr sz="2800">
              <a:latin typeface="Times New Roman"/>
              <a:cs typeface="Times New Roman"/>
            </a:endParaRPr>
          </a:p>
          <a:p>
            <a:pPr algn="just" marL="355600" marR="447675" indent="-342900">
              <a:lnSpc>
                <a:spcPct val="9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Is reduced in pulmonary </a:t>
            </a:r>
            <a:r>
              <a:rPr dirty="0" sz="2800">
                <a:latin typeface="Times New Roman"/>
                <a:cs typeface="Times New Roman"/>
              </a:rPr>
              <a:t>fibrosis </a:t>
            </a:r>
            <a:r>
              <a:rPr dirty="0" sz="2800" spc="-5">
                <a:latin typeface="Times New Roman"/>
                <a:cs typeface="Times New Roman"/>
              </a:rPr>
              <a:t>,  pulmonary </a:t>
            </a:r>
            <a:r>
              <a:rPr dirty="0" sz="2800" spc="-10">
                <a:latin typeface="Times New Roman"/>
                <a:cs typeface="Times New Roman"/>
              </a:rPr>
              <a:t>edema, </a:t>
            </a:r>
            <a:r>
              <a:rPr dirty="0" sz="2800" spc="-5">
                <a:latin typeface="Times New Roman"/>
                <a:cs typeface="Times New Roman"/>
              </a:rPr>
              <a:t>diseases of the  chest wall ( kyphosis, scoliosis)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  <a:tab pos="2799715" algn="l"/>
              </a:tabLst>
            </a:pPr>
            <a:r>
              <a:rPr dirty="0" sz="2800" spc="-10">
                <a:latin typeface="Times New Roman"/>
                <a:cs typeface="Times New Roman"/>
              </a:rPr>
              <a:t>Emphysema </a:t>
            </a:r>
            <a:r>
              <a:rPr dirty="0" sz="2800" spc="-5">
                <a:latin typeface="Times New Roman"/>
                <a:cs typeface="Times New Roman"/>
              </a:rPr>
              <a:t>increases the  compliance of the lungs because it  destroys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alveolar septal </a:t>
            </a:r>
            <a:r>
              <a:rPr dirty="0" sz="2800">
                <a:latin typeface="Times New Roman"/>
                <a:cs typeface="Times New Roman"/>
              </a:rPr>
              <a:t>tissue  </a:t>
            </a:r>
            <a:r>
              <a:rPr dirty="0" sz="2800" spc="-5">
                <a:latin typeface="Times New Roman"/>
                <a:cs typeface="Times New Roman"/>
              </a:rPr>
              <a:t>rich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with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elastic	fibers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that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normally 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opposes lung</a:t>
            </a:r>
            <a:r>
              <a:rPr dirty="0" sz="2800" spc="-9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expansion.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71844" y="981455"/>
            <a:ext cx="2520696" cy="550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60414" y="970025"/>
            <a:ext cx="2543810" cy="5527675"/>
          </a:xfrm>
          <a:custGeom>
            <a:avLst/>
            <a:gdLst/>
            <a:ahLst/>
            <a:cxnLst/>
            <a:rect l="l" t="t" r="r" b="b"/>
            <a:pathLst>
              <a:path w="2543809" h="5527675">
                <a:moveTo>
                  <a:pt x="0" y="5527548"/>
                </a:moveTo>
                <a:lnTo>
                  <a:pt x="2543556" y="5527548"/>
                </a:lnTo>
                <a:lnTo>
                  <a:pt x="2543556" y="0"/>
                </a:lnTo>
                <a:lnTo>
                  <a:pt x="0" y="0"/>
                </a:lnTo>
                <a:lnTo>
                  <a:pt x="0" y="5527548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291078" y="6460347"/>
            <a:ext cx="256540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200" spc="-10">
                <a:solidFill>
                  <a:srgbClr val="888888"/>
                </a:solidFill>
                <a:latin typeface="Arial"/>
                <a:cs typeface="Arial"/>
              </a:rPr>
              <a:t>Dr.Aida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Korish 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(</a:t>
            </a:r>
            <a:r>
              <a:rPr dirty="0" sz="1200" spc="-2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477" rIns="0" bIns="0" rtlCol="0" vert="horz">
            <a:spAutoFit/>
          </a:bodyPr>
          <a:lstStyle/>
          <a:p>
            <a:pPr marL="850265">
              <a:lnSpc>
                <a:spcPct val="100000"/>
              </a:lnSpc>
            </a:pPr>
            <a:r>
              <a:rPr dirty="0" sz="4000" spc="-10" b="0">
                <a:latin typeface="Calibri"/>
                <a:cs typeface="Calibri"/>
              </a:rPr>
              <a:t>Learning</a:t>
            </a:r>
            <a:r>
              <a:rPr dirty="0" sz="4000" spc="-25" b="0">
                <a:latin typeface="Calibri"/>
                <a:cs typeface="Calibri"/>
              </a:rPr>
              <a:t> </a:t>
            </a:r>
            <a:r>
              <a:rPr dirty="0" sz="4000" spc="-10" b="0">
                <a:latin typeface="Calibri"/>
                <a:cs typeface="Calibri"/>
              </a:rPr>
              <a:t>Objectives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2262" y="1197102"/>
            <a:ext cx="8249920" cy="5377180"/>
          </a:xfrm>
          <a:custGeom>
            <a:avLst/>
            <a:gdLst/>
            <a:ahLst/>
            <a:cxnLst/>
            <a:rect l="l" t="t" r="r" b="b"/>
            <a:pathLst>
              <a:path w="8249920" h="5377180">
                <a:moveTo>
                  <a:pt x="0" y="5376672"/>
                </a:moveTo>
                <a:lnTo>
                  <a:pt x="8249411" y="5376672"/>
                </a:lnTo>
                <a:lnTo>
                  <a:pt x="8249411" y="0"/>
                </a:lnTo>
                <a:lnTo>
                  <a:pt x="0" y="0"/>
                </a:lnTo>
                <a:lnTo>
                  <a:pt x="0" y="5376672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0240" y="1223136"/>
            <a:ext cx="6104890" cy="394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15" b="1">
                <a:latin typeface="Calibri"/>
                <a:cs typeface="Calibri"/>
              </a:rPr>
              <a:t>By </a:t>
            </a:r>
            <a:r>
              <a:rPr dirty="0" sz="2400" spc="-5" b="1">
                <a:latin typeface="Calibri"/>
                <a:cs typeface="Calibri"/>
              </a:rPr>
              <a:t>the </a:t>
            </a:r>
            <a:r>
              <a:rPr dirty="0" sz="2400" b="1">
                <a:latin typeface="Calibri"/>
                <a:cs typeface="Calibri"/>
              </a:rPr>
              <a:t>end of </a:t>
            </a:r>
            <a:r>
              <a:rPr dirty="0" sz="2400" spc="-10" b="1">
                <a:latin typeface="Calibri"/>
                <a:cs typeface="Calibri"/>
              </a:rPr>
              <a:t>this lecture you </a:t>
            </a:r>
            <a:r>
              <a:rPr dirty="0" sz="2400" spc="-5" b="1">
                <a:latin typeface="Calibri"/>
                <a:cs typeface="Calibri"/>
              </a:rPr>
              <a:t>will </a:t>
            </a:r>
            <a:r>
              <a:rPr dirty="0" sz="2400" spc="-10" b="1">
                <a:latin typeface="Calibri"/>
                <a:cs typeface="Calibri"/>
              </a:rPr>
              <a:t>be </a:t>
            </a:r>
            <a:r>
              <a:rPr dirty="0" sz="2400" spc="-5" b="1">
                <a:latin typeface="Calibri"/>
                <a:cs typeface="Calibri"/>
              </a:rPr>
              <a:t>able</a:t>
            </a:r>
            <a:r>
              <a:rPr dirty="0" sz="2400" spc="2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to:-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91078" y="6230470"/>
            <a:ext cx="2566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-10">
                <a:solidFill>
                  <a:srgbClr val="888888"/>
                </a:solidFill>
                <a:latin typeface="Arial"/>
                <a:cs typeface="Arial"/>
              </a:rPr>
              <a:t>Dr.Aida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Korish 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(</a:t>
            </a:r>
            <a:r>
              <a:rPr dirty="0" sz="1200" spc="-4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40" y="1674114"/>
            <a:ext cx="159766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1-</a:t>
            </a:r>
            <a:r>
              <a:rPr dirty="0" sz="2800" spc="-5">
                <a:latin typeface="Calibri"/>
                <a:cs typeface="Calibri"/>
              </a:rPr>
              <a:t>Describe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7205" y="1674114"/>
            <a:ext cx="479742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08355" algn="l"/>
                <a:tab pos="2579370" algn="l"/>
                <a:tab pos="3435985" algn="l"/>
              </a:tabLst>
            </a:pP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-5">
                <a:latin typeface="Calibri"/>
                <a:cs typeface="Calibri"/>
              </a:rPr>
              <a:t>	</a:t>
            </a:r>
            <a:r>
              <a:rPr dirty="0" sz="2800" spc="-45">
                <a:latin typeface="Calibri"/>
                <a:cs typeface="Calibri"/>
              </a:rPr>
              <a:t>s</a:t>
            </a:r>
            <a:r>
              <a:rPr dirty="0" sz="2800">
                <a:latin typeface="Calibri"/>
                <a:cs typeface="Calibri"/>
              </a:rPr>
              <a:t>t</a:t>
            </a:r>
            <a:r>
              <a:rPr dirty="0" sz="2800" spc="-5">
                <a:latin typeface="Calibri"/>
                <a:cs typeface="Calibri"/>
              </a:rPr>
              <a:t>ruct</a:t>
            </a:r>
            <a:r>
              <a:rPr dirty="0" sz="2800" spc="-10">
                <a:latin typeface="Calibri"/>
                <a:cs typeface="Calibri"/>
              </a:rPr>
              <a:t>u</a:t>
            </a:r>
            <a:r>
              <a:rPr dirty="0" sz="2800" spc="-50">
                <a:latin typeface="Calibri"/>
                <a:cs typeface="Calibri"/>
              </a:rPr>
              <a:t>r</a:t>
            </a:r>
            <a:r>
              <a:rPr dirty="0" sz="2800">
                <a:latin typeface="Calibri"/>
                <a:cs typeface="Calibri"/>
              </a:rPr>
              <a:t>e</a:t>
            </a:r>
            <a:r>
              <a:rPr dirty="0" sz="2800" spc="-5">
                <a:latin typeface="Calibri"/>
                <a:cs typeface="Calibri"/>
              </a:rPr>
              <a:t>s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f</a:t>
            </a:r>
            <a:r>
              <a:rPr dirty="0" sz="2800" spc="-10">
                <a:latin typeface="Calibri"/>
                <a:cs typeface="Calibri"/>
              </a:rPr>
              <a:t>un</a:t>
            </a:r>
            <a:r>
              <a:rPr dirty="0" sz="2800" spc="10">
                <a:latin typeface="Calibri"/>
                <a:cs typeface="Calibri"/>
              </a:rPr>
              <a:t>c</a:t>
            </a:r>
            <a:r>
              <a:rPr dirty="0" sz="2800" spc="-5">
                <a:latin typeface="Calibri"/>
                <a:cs typeface="Calibri"/>
              </a:rPr>
              <a:t>tions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3809" y="1674114"/>
            <a:ext cx="111760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21665" algn="l"/>
              </a:tabLst>
            </a:pP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-5">
                <a:latin typeface="Calibri"/>
                <a:cs typeface="Calibri"/>
              </a:rPr>
              <a:t>	</a:t>
            </a:r>
            <a:r>
              <a:rPr dirty="0" sz="2800" spc="-5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444" y="2097785"/>
            <a:ext cx="642556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>
                <a:latin typeface="Calibri"/>
                <a:cs typeface="Calibri"/>
              </a:rPr>
              <a:t>conductive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20">
                <a:latin typeface="Calibri"/>
                <a:cs typeface="Calibri"/>
              </a:rPr>
              <a:t>respiratory zones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9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airways.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0240" y="2610103"/>
            <a:ext cx="590232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149475" algn="l"/>
                <a:tab pos="2896235" algn="l"/>
                <a:tab pos="4617085" algn="l"/>
              </a:tabLst>
            </a:pPr>
            <a:r>
              <a:rPr dirty="0" sz="2800" spc="0">
                <a:latin typeface="Calibri"/>
                <a:cs typeface="Calibri"/>
              </a:rPr>
              <a:t>2</a:t>
            </a:r>
            <a:r>
              <a:rPr dirty="0" sz="2800" spc="-10">
                <a:latin typeface="Calibri"/>
                <a:cs typeface="Calibri"/>
              </a:rPr>
              <a:t>-Di</a:t>
            </a:r>
            <a:r>
              <a:rPr dirty="0" sz="2800" spc="-30">
                <a:latin typeface="Calibri"/>
                <a:cs typeface="Calibri"/>
              </a:rPr>
              <a:t>s</a:t>
            </a:r>
            <a:r>
              <a:rPr dirty="0" sz="2800" spc="-5">
                <a:latin typeface="Calibri"/>
                <a:cs typeface="Calibri"/>
              </a:rPr>
              <a:t>tingui</a:t>
            </a:r>
            <a:r>
              <a:rPr dirty="0" sz="2800" spc="0">
                <a:latin typeface="Calibri"/>
                <a:cs typeface="Calibri"/>
              </a:rPr>
              <a:t>s</a:t>
            </a:r>
            <a:r>
              <a:rPr dirty="0" sz="2800" spc="-5">
                <a:latin typeface="Calibri"/>
                <a:cs typeface="Calibri"/>
              </a:rPr>
              <a:t>h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0">
                <a:latin typeface="Calibri"/>
                <a:cs typeface="Calibri"/>
              </a:rPr>
              <a:t>t</a:t>
            </a:r>
            <a:r>
              <a:rPr dirty="0" sz="2800" spc="-10">
                <a:latin typeface="Calibri"/>
                <a:cs typeface="Calibri"/>
              </a:rPr>
              <a:t>h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di</a:t>
            </a:r>
            <a:r>
              <a:rPr dirty="0" sz="2800" spc="-30">
                <a:latin typeface="Calibri"/>
                <a:cs typeface="Calibri"/>
              </a:rPr>
              <a:t>f</a:t>
            </a:r>
            <a:r>
              <a:rPr dirty="0" sz="2800" spc="-80">
                <a:latin typeface="Calibri"/>
                <a:cs typeface="Calibri"/>
              </a:rPr>
              <a:t>f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 spc="-45">
                <a:latin typeface="Calibri"/>
                <a:cs typeface="Calibri"/>
              </a:rPr>
              <a:t>r</a:t>
            </a:r>
            <a:r>
              <a:rPr dirty="0" sz="2800" spc="-5">
                <a:latin typeface="Calibri"/>
                <a:cs typeface="Calibri"/>
              </a:rPr>
              <a:t>ence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b</a:t>
            </a:r>
            <a:r>
              <a:rPr dirty="0" sz="2800" spc="-25">
                <a:latin typeface="Calibri"/>
                <a:cs typeface="Calibri"/>
              </a:rPr>
              <a:t>e</a:t>
            </a:r>
            <a:r>
              <a:rPr dirty="0" sz="2800" spc="-5">
                <a:latin typeface="Calibri"/>
                <a:cs typeface="Calibri"/>
              </a:rPr>
              <a:t>t</a:t>
            </a:r>
            <a:r>
              <a:rPr dirty="0" sz="2800" spc="-25">
                <a:latin typeface="Calibri"/>
                <a:cs typeface="Calibri"/>
              </a:rPr>
              <a:t>w</a:t>
            </a:r>
            <a:r>
              <a:rPr dirty="0" sz="2800" spc="-5">
                <a:latin typeface="Calibri"/>
                <a:cs typeface="Calibri"/>
              </a:rPr>
              <a:t>een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90181" y="2610103"/>
            <a:ext cx="194945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91285" algn="l"/>
              </a:tabLst>
            </a:pPr>
            <a:r>
              <a:rPr dirty="0" sz="2800" spc="-5">
                <a:latin typeface="Calibri"/>
                <a:cs typeface="Calibri"/>
              </a:rPr>
              <a:t>i</a:t>
            </a:r>
            <a:r>
              <a:rPr dirty="0" sz="2800" spc="-45">
                <a:latin typeface="Calibri"/>
                <a:cs typeface="Calibri"/>
              </a:rPr>
              <a:t>n</a:t>
            </a:r>
            <a:r>
              <a:rPr dirty="0" sz="2800" spc="-30">
                <a:latin typeface="Calibri"/>
                <a:cs typeface="Calibri"/>
              </a:rPr>
              <a:t>t</a:t>
            </a:r>
            <a:r>
              <a:rPr dirty="0" sz="2800" spc="-5">
                <a:latin typeface="Calibri"/>
                <a:cs typeface="Calibri"/>
              </a:rPr>
              <a:t>ernal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0">
                <a:latin typeface="Calibri"/>
                <a:cs typeface="Calibri"/>
              </a:rPr>
              <a:t>a</a:t>
            </a:r>
            <a:r>
              <a:rPr dirty="0" sz="2800" spc="-10">
                <a:latin typeface="Calibri"/>
                <a:cs typeface="Calibri"/>
              </a:rPr>
              <a:t>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3444" y="3036823"/>
            <a:ext cx="293370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>
                <a:latin typeface="Calibri"/>
                <a:cs typeface="Calibri"/>
              </a:rPr>
              <a:t>external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respiration.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0240" y="3548888"/>
            <a:ext cx="675830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00835" algn="l"/>
                <a:tab pos="2323465" algn="l"/>
                <a:tab pos="3911600" algn="l"/>
                <a:tab pos="4448175" algn="l"/>
                <a:tab pos="5170170" algn="l"/>
              </a:tabLst>
            </a:pPr>
            <a:r>
              <a:rPr dirty="0" sz="2800" spc="-5">
                <a:latin typeface="Calibri"/>
                <a:cs typeface="Calibri"/>
              </a:rPr>
              <a:t>3-Discuss	the	functions	of	the	</a:t>
            </a:r>
            <a:r>
              <a:rPr dirty="0" sz="2800" spc="-20">
                <a:latin typeface="Calibri"/>
                <a:cs typeface="Calibri"/>
              </a:rPr>
              <a:t>respiratory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23809" y="3548888"/>
            <a:ext cx="111633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45">
                <a:latin typeface="Calibri"/>
                <a:cs typeface="Calibri"/>
              </a:rPr>
              <a:t>s</a:t>
            </a:r>
            <a:r>
              <a:rPr dirty="0" sz="2800" spc="-35">
                <a:latin typeface="Calibri"/>
                <a:cs typeface="Calibri"/>
              </a:rPr>
              <a:t>y</a:t>
            </a:r>
            <a:r>
              <a:rPr dirty="0" sz="2800" spc="-45">
                <a:latin typeface="Calibri"/>
                <a:cs typeface="Calibri"/>
              </a:rPr>
              <a:t>s</a:t>
            </a:r>
            <a:r>
              <a:rPr dirty="0" sz="2800" spc="-30">
                <a:latin typeface="Calibri"/>
                <a:cs typeface="Calibri"/>
              </a:rPr>
              <a:t>t</a:t>
            </a:r>
            <a:r>
              <a:rPr dirty="0" sz="2800" spc="-5">
                <a:latin typeface="Calibri"/>
                <a:cs typeface="Calibri"/>
              </a:rPr>
              <a:t>em,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3444" y="3975861"/>
            <a:ext cx="7750809" cy="1310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800" spc="-5">
                <a:latin typeface="Calibri"/>
                <a:cs typeface="Calibri"/>
              </a:rPr>
              <a:t>including </a:t>
            </a:r>
            <a:r>
              <a:rPr dirty="0" sz="2800" spc="-15">
                <a:latin typeface="Calibri"/>
                <a:cs typeface="Calibri"/>
              </a:rPr>
              <a:t>non-respiratory </a:t>
            </a:r>
            <a:r>
              <a:rPr dirty="0" sz="2800" spc="-5">
                <a:latin typeface="Calibri"/>
                <a:cs typeface="Calibri"/>
              </a:rPr>
              <a:t>functions, </a:t>
            </a:r>
            <a:r>
              <a:rPr dirty="0" sz="2800" spc="-25">
                <a:latin typeface="Calibri"/>
                <a:cs typeface="Calibri"/>
              </a:rPr>
              <a:t>like </a:t>
            </a:r>
            <a:r>
              <a:rPr dirty="0" sz="2800" spc="-10">
                <a:latin typeface="Calibri"/>
                <a:cs typeface="Calibri"/>
              </a:rPr>
              <a:t>clearance  </a:t>
            </a:r>
            <a:r>
              <a:rPr dirty="0" sz="2800" spc="-5">
                <a:latin typeface="Calibri"/>
                <a:cs typeface="Calibri"/>
              </a:rPr>
              <a:t>mechanism </a:t>
            </a:r>
            <a:r>
              <a:rPr dirty="0" sz="2800" spc="-15">
                <a:latin typeface="Calibri"/>
                <a:cs typeface="Calibri"/>
              </a:rPr>
              <a:t>by</a:t>
            </a:r>
            <a:r>
              <a:rPr dirty="0" sz="2800" spc="6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mucus </a:t>
            </a:r>
            <a:r>
              <a:rPr dirty="0" sz="2800">
                <a:latin typeface="Calibri"/>
                <a:cs typeface="Calibri"/>
              </a:rPr>
              <a:t>and </a:t>
            </a:r>
            <a:r>
              <a:rPr dirty="0" sz="2800" spc="-5">
                <a:latin typeface="Calibri"/>
                <a:cs typeface="Calibri"/>
              </a:rPr>
              <a:t>cilia, </a:t>
            </a:r>
            <a:r>
              <a:rPr dirty="0" sz="2800" spc="-10">
                <a:latin typeface="Calibri"/>
                <a:cs typeface="Calibri"/>
              </a:rPr>
              <a:t>production </a:t>
            </a:r>
            <a:r>
              <a:rPr dirty="0" sz="2800" spc="-5">
                <a:latin typeface="Calibri"/>
                <a:cs typeface="Calibri"/>
              </a:rPr>
              <a:t>of  </a:t>
            </a:r>
            <a:r>
              <a:rPr dirty="0" sz="2800" spc="-20">
                <a:latin typeface="Calibri"/>
                <a:cs typeface="Calibri"/>
              </a:rPr>
              <a:t>surfactant </a:t>
            </a:r>
            <a:r>
              <a:rPr dirty="0" sz="2800" spc="-5">
                <a:latin typeface="Calibri"/>
                <a:cs typeface="Calibri"/>
              </a:rPr>
              <a:t>and its </a:t>
            </a:r>
            <a:r>
              <a:rPr dirty="0" sz="2800" spc="-15">
                <a:latin typeface="Calibri"/>
                <a:cs typeface="Calibri"/>
              </a:rPr>
              <a:t>physiological</a:t>
            </a:r>
            <a:r>
              <a:rPr dirty="0" sz="2800" spc="1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significance.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1143000"/>
          </a:xfrm>
          <a:prstGeom prst="rect"/>
          <a:ln w="22860">
            <a:solidFill>
              <a:srgbClr val="000000"/>
            </a:solidFill>
          </a:ln>
        </p:spPr>
        <p:txBody>
          <a:bodyPr wrap="square" lIns="0" tIns="292100" rIns="0" bIns="0" rtlCol="0" vert="horz">
            <a:spAutoFit/>
          </a:bodyPr>
          <a:lstStyle/>
          <a:p>
            <a:pPr marL="468630">
              <a:lnSpc>
                <a:spcPct val="100000"/>
              </a:lnSpc>
              <a:spcBef>
                <a:spcPts val="2300"/>
              </a:spcBef>
            </a:pPr>
            <a:r>
              <a:rPr dirty="0">
                <a:solidFill>
                  <a:srgbClr val="FF0000"/>
                </a:solidFill>
              </a:rPr>
              <a:t>Functions of the </a:t>
            </a:r>
            <a:r>
              <a:rPr dirty="0" spc="-15">
                <a:solidFill>
                  <a:srgbClr val="FF0000"/>
                </a:solidFill>
              </a:rPr>
              <a:t>respiratory </a:t>
            </a:r>
            <a:r>
              <a:rPr dirty="0" spc="-25">
                <a:solidFill>
                  <a:srgbClr val="FF0000"/>
                </a:solidFill>
              </a:rPr>
              <a:t>system</a:t>
            </a:r>
            <a:r>
              <a:rPr dirty="0" spc="-12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include</a:t>
            </a:r>
          </a:p>
        </p:txBody>
      </p:sp>
      <p:sp>
        <p:nvSpPr>
          <p:cNvPr id="3" name="object 3"/>
          <p:cNvSpPr/>
          <p:nvPr/>
        </p:nvSpPr>
        <p:spPr>
          <a:xfrm>
            <a:off x="457962" y="1600961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572386"/>
            <a:ext cx="7758430" cy="4255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Gas </a:t>
            </a:r>
            <a:r>
              <a:rPr dirty="0" sz="3200" spc="-15">
                <a:latin typeface="Calibri"/>
                <a:cs typeface="Calibri"/>
              </a:rPr>
              <a:t>exchange (respiratory </a:t>
            </a:r>
            <a:r>
              <a:rPr dirty="0" sz="3200" spc="-5">
                <a:latin typeface="Calibri"/>
                <a:cs typeface="Calibri"/>
              </a:rPr>
              <a:t>function).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ts val="365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Phonation: </a:t>
            </a:r>
            <a:r>
              <a:rPr dirty="0" sz="2800" spc="-5">
                <a:latin typeface="Calibri"/>
                <a:cs typeface="Calibri"/>
              </a:rPr>
              <a:t>is the </a:t>
            </a:r>
            <a:r>
              <a:rPr dirty="0" sz="2800" spc="-10">
                <a:latin typeface="Calibri"/>
                <a:cs typeface="Calibri"/>
              </a:rPr>
              <a:t>production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0">
                <a:latin typeface="Calibri"/>
                <a:cs typeface="Calibri"/>
              </a:rPr>
              <a:t>sounds by</a:t>
            </a:r>
            <a:r>
              <a:rPr dirty="0" sz="2800" spc="19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ts val="3650"/>
              </a:lnSpc>
            </a:pPr>
            <a:r>
              <a:rPr dirty="0" sz="2800" spc="-10">
                <a:latin typeface="Calibri"/>
                <a:cs typeface="Calibri"/>
              </a:rPr>
              <a:t>movement </a:t>
            </a:r>
            <a:r>
              <a:rPr dirty="0" sz="2800" spc="-5">
                <a:latin typeface="Calibri"/>
                <a:cs typeface="Calibri"/>
              </a:rPr>
              <a:t>of air </a:t>
            </a:r>
            <a:r>
              <a:rPr dirty="0" sz="2800" spc="-10">
                <a:latin typeface="Calibri"/>
                <a:cs typeface="Calibri"/>
              </a:rPr>
              <a:t>through </a:t>
            </a:r>
            <a:r>
              <a:rPr dirty="0" sz="2800" spc="-5">
                <a:latin typeface="Calibri"/>
                <a:cs typeface="Calibri"/>
              </a:rPr>
              <a:t>the </a:t>
            </a:r>
            <a:r>
              <a:rPr dirty="0" sz="2800" spc="-10">
                <a:latin typeface="Calibri"/>
                <a:cs typeface="Calibri"/>
              </a:rPr>
              <a:t>vocal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cords</a:t>
            </a:r>
            <a:r>
              <a:rPr dirty="0" sz="3200" spc="-25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Pulmonary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defense: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Times New Roman"/>
              <a:buChar char="-"/>
              <a:tabLst>
                <a:tab pos="354965" algn="l"/>
                <a:tab pos="355600" algn="l"/>
              </a:tabLst>
            </a:pPr>
            <a:r>
              <a:rPr dirty="0" sz="2800" i="1">
                <a:latin typeface="Times New Roman"/>
                <a:cs typeface="Times New Roman"/>
              </a:rPr>
              <a:t>Immunoglobulin </a:t>
            </a:r>
            <a:r>
              <a:rPr dirty="0" sz="2800" spc="-5" i="1">
                <a:latin typeface="Times New Roman"/>
                <a:cs typeface="Times New Roman"/>
              </a:rPr>
              <a:t>A </a:t>
            </a:r>
            <a:r>
              <a:rPr dirty="0" sz="2800" spc="-10" i="1">
                <a:latin typeface="Times New Roman"/>
                <a:cs typeface="Times New Roman"/>
              </a:rPr>
              <a:t>(Ig</a:t>
            </a:r>
            <a:r>
              <a:rPr dirty="0" sz="2800" spc="-175" i="1">
                <a:latin typeface="Times New Roman"/>
                <a:cs typeface="Times New Roman"/>
              </a:rPr>
              <a:t> </a:t>
            </a:r>
            <a:r>
              <a:rPr dirty="0" sz="2800" spc="-5" i="1">
                <a:latin typeface="Times New Roman"/>
                <a:cs typeface="Times New Roman"/>
              </a:rPr>
              <a:t>A),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Times New Roman"/>
              <a:buChar char="-"/>
              <a:tabLst>
                <a:tab pos="354965" algn="l"/>
                <a:tab pos="355600" algn="l"/>
              </a:tabLst>
            </a:pPr>
            <a:r>
              <a:rPr dirty="0" sz="2800" i="1">
                <a:latin typeface="Times New Roman"/>
                <a:cs typeface="Times New Roman"/>
              </a:rPr>
              <a:t>Alpha-1</a:t>
            </a:r>
            <a:r>
              <a:rPr dirty="0" sz="2800" spc="-11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antitrypsin,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9300"/>
              </a:lnSpc>
              <a:spcBef>
                <a:spcPts val="695"/>
              </a:spcBef>
              <a:buFont typeface="Times New Roman"/>
              <a:buChar char="-"/>
              <a:tabLst>
                <a:tab pos="354965" algn="l"/>
                <a:tab pos="355600" algn="l"/>
                <a:tab pos="1067435" algn="l"/>
                <a:tab pos="4779645" algn="l"/>
                <a:tab pos="6244590" algn="l"/>
              </a:tabLst>
            </a:pPr>
            <a:r>
              <a:rPr dirty="0" sz="2800" i="1">
                <a:latin typeface="Times New Roman"/>
                <a:cs typeface="Times New Roman"/>
              </a:rPr>
              <a:t>The	pulmonary</a:t>
            </a:r>
            <a:r>
              <a:rPr dirty="0" sz="2800" spc="-15" i="1">
                <a:latin typeface="Times New Roman"/>
                <a:cs typeface="Times New Roman"/>
              </a:rPr>
              <a:t> </a:t>
            </a:r>
            <a:r>
              <a:rPr dirty="0" sz="2800" spc="-10" i="1">
                <a:latin typeface="Times New Roman"/>
                <a:cs typeface="Times New Roman"/>
              </a:rPr>
              <a:t>macrophages	</a:t>
            </a:r>
            <a:r>
              <a:rPr dirty="0" sz="2800" spc="-5" i="1">
                <a:latin typeface="Times New Roman"/>
                <a:cs typeface="Times New Roman"/>
              </a:rPr>
              <a:t>in </a:t>
            </a:r>
            <a:r>
              <a:rPr dirty="0" sz="2800" i="1">
                <a:latin typeface="Times New Roman"/>
                <a:cs typeface="Times New Roman"/>
              </a:rPr>
              <a:t>the</a:t>
            </a:r>
            <a:r>
              <a:rPr dirty="0" sz="2800" spc="-25" i="1">
                <a:latin typeface="Times New Roman"/>
                <a:cs typeface="Times New Roman"/>
              </a:rPr>
              <a:t> </a:t>
            </a:r>
            <a:r>
              <a:rPr dirty="0" sz="2800" spc="-5" i="1">
                <a:latin typeface="Times New Roman"/>
                <a:cs typeface="Times New Roman"/>
              </a:rPr>
              <a:t>alveoli:</a:t>
            </a:r>
            <a:r>
              <a:rPr dirty="0" sz="2800" spc="-75" i="1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engulf 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smaller </a:t>
            </a:r>
            <a:r>
              <a:rPr dirty="0" sz="2800">
                <a:latin typeface="Times New Roman"/>
                <a:cs typeface="Times New Roman"/>
              </a:rPr>
              <a:t>particles which pass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through the	</a:t>
            </a:r>
            <a:r>
              <a:rPr dirty="0" sz="2800" spc="-5">
                <a:latin typeface="Times New Roman"/>
                <a:cs typeface="Times New Roman"/>
              </a:rPr>
              <a:t>muco-  cilliary barrier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filter</a:t>
            </a:r>
            <a:r>
              <a:rPr dirty="0" sz="320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 spc="-5"/>
              <a:t>Korish </a:t>
            </a:r>
            <a:r>
              <a:rPr dirty="0"/>
              <a:t>(</a:t>
            </a:r>
            <a:r>
              <a:rPr dirty="0" spc="-45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274" y="909066"/>
            <a:ext cx="8642985" cy="5184775"/>
          </a:xfrm>
          <a:custGeom>
            <a:avLst/>
            <a:gdLst/>
            <a:ahLst/>
            <a:cxnLst/>
            <a:rect l="l" t="t" r="r" b="b"/>
            <a:pathLst>
              <a:path w="8642985" h="5184775">
                <a:moveTo>
                  <a:pt x="0" y="5184648"/>
                </a:moveTo>
                <a:lnTo>
                  <a:pt x="8642604" y="5184648"/>
                </a:lnTo>
                <a:lnTo>
                  <a:pt x="8642604" y="0"/>
                </a:lnTo>
                <a:lnTo>
                  <a:pt x="0" y="0"/>
                </a:lnTo>
                <a:lnTo>
                  <a:pt x="0" y="5184648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4642" y="329310"/>
            <a:ext cx="8422640" cy="4092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91235">
              <a:lnSpc>
                <a:spcPct val="100000"/>
              </a:lnSpc>
            </a:pPr>
            <a:r>
              <a:rPr dirty="0" sz="2800" spc="-10" b="1">
                <a:latin typeface="Calibri"/>
                <a:cs typeface="Calibri"/>
              </a:rPr>
              <a:t>Cont..non </a:t>
            </a:r>
            <a:r>
              <a:rPr dirty="0" sz="2800" spc="-20" b="1">
                <a:latin typeface="Calibri"/>
                <a:cs typeface="Calibri"/>
              </a:rPr>
              <a:t>respiratory </a:t>
            </a:r>
            <a:r>
              <a:rPr dirty="0" sz="2800" spc="-10" b="1">
                <a:latin typeface="Calibri"/>
                <a:cs typeface="Calibri"/>
              </a:rPr>
              <a:t>functions of</a:t>
            </a:r>
            <a:r>
              <a:rPr dirty="0" sz="2800" spc="14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lung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00">
              <a:latin typeface="Times New Roman"/>
              <a:cs typeface="Times New Roman"/>
            </a:endParaRPr>
          </a:p>
          <a:p>
            <a:pPr marL="622300" marR="5080" indent="-609600">
              <a:lnSpc>
                <a:spcPts val="2690"/>
              </a:lnSpc>
              <a:spcBef>
                <a:spcPts val="5"/>
              </a:spcBef>
              <a:buFont typeface="Arial"/>
              <a:buChar char="•"/>
              <a:tabLst>
                <a:tab pos="621665" algn="l"/>
                <a:tab pos="622300" algn="l"/>
                <a:tab pos="1791970" algn="l"/>
              </a:tabLst>
            </a:pPr>
            <a:r>
              <a:rPr dirty="0" sz="2800" spc="-10">
                <a:latin typeface="Calibri"/>
                <a:cs typeface="Calibri"/>
              </a:rPr>
              <a:t>Angiotensin </a:t>
            </a:r>
            <a:r>
              <a:rPr dirty="0" sz="2800" spc="-5">
                <a:latin typeface="Calibri"/>
                <a:cs typeface="Calibri"/>
              </a:rPr>
              <a:t>I </a:t>
            </a:r>
            <a:r>
              <a:rPr dirty="0" sz="2800" spc="-10">
                <a:latin typeface="Calibri"/>
                <a:cs typeface="Calibri"/>
              </a:rPr>
              <a:t>is </a:t>
            </a:r>
            <a:r>
              <a:rPr dirty="0" sz="2800" spc="-20">
                <a:latin typeface="Calibri"/>
                <a:cs typeface="Calibri"/>
              </a:rPr>
              <a:t>converted </a:t>
            </a:r>
            <a:r>
              <a:rPr dirty="0" sz="2800" spc="-15">
                <a:latin typeface="Calibri"/>
                <a:cs typeface="Calibri"/>
              </a:rPr>
              <a:t>to </a:t>
            </a:r>
            <a:r>
              <a:rPr dirty="0" sz="2800" spc="-5">
                <a:latin typeface="Calibri"/>
                <a:cs typeface="Calibri"/>
              </a:rPr>
              <a:t>angiotensin II with the  </a:t>
            </a:r>
            <a:r>
              <a:rPr dirty="0" sz="2800" spc="-10">
                <a:latin typeface="Calibri"/>
                <a:cs typeface="Calibri"/>
              </a:rPr>
              <a:t>help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	</a:t>
            </a:r>
            <a:r>
              <a:rPr dirty="0" sz="2800" spc="-10">
                <a:latin typeface="Calibri"/>
                <a:cs typeface="Calibri"/>
              </a:rPr>
              <a:t>angiotensin </a:t>
            </a:r>
            <a:r>
              <a:rPr dirty="0" sz="2800" spc="-15">
                <a:latin typeface="Calibri"/>
                <a:cs typeface="Calibri"/>
              </a:rPr>
              <a:t>converting </a:t>
            </a:r>
            <a:r>
              <a:rPr dirty="0" sz="2800" spc="-10">
                <a:latin typeface="Calibri"/>
                <a:cs typeface="Calibri"/>
              </a:rPr>
              <a:t>enzyme </a:t>
            </a:r>
            <a:r>
              <a:rPr dirty="0" sz="2800" spc="-20">
                <a:latin typeface="Calibri"/>
                <a:cs typeface="Calibri"/>
              </a:rPr>
              <a:t>formed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by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lungs.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622300" marR="673100" indent="-609600">
              <a:lnSpc>
                <a:spcPts val="2690"/>
              </a:lnSpc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dirty="0" sz="2800" spc="-15">
                <a:latin typeface="Calibri"/>
                <a:cs typeface="Calibri"/>
              </a:rPr>
              <a:t>Regulating </a:t>
            </a:r>
            <a:r>
              <a:rPr dirty="0" sz="2800" spc="-5">
                <a:latin typeface="Calibri"/>
                <a:cs typeface="Calibri"/>
              </a:rPr>
              <a:t>the acid- </a:t>
            </a:r>
            <a:r>
              <a:rPr dirty="0" sz="2800" spc="-10">
                <a:latin typeface="Calibri"/>
                <a:cs typeface="Calibri"/>
              </a:rPr>
              <a:t>base </a:t>
            </a:r>
            <a:r>
              <a:rPr dirty="0" sz="2800" spc="-20">
                <a:latin typeface="Calibri"/>
                <a:cs typeface="Calibri"/>
              </a:rPr>
              <a:t>status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0">
                <a:latin typeface="Calibri"/>
                <a:cs typeface="Calibri"/>
              </a:rPr>
              <a:t>the body </a:t>
            </a:r>
            <a:r>
              <a:rPr dirty="0" sz="2800" spc="-15">
                <a:latin typeface="Calibri"/>
                <a:cs typeface="Calibri"/>
              </a:rPr>
              <a:t>by  </a:t>
            </a:r>
            <a:r>
              <a:rPr dirty="0" sz="2800" spc="-10">
                <a:latin typeface="Calibri"/>
                <a:cs typeface="Calibri"/>
              </a:rPr>
              <a:t>washing out </a:t>
            </a:r>
            <a:r>
              <a:rPr dirty="0" sz="2800" spc="-25">
                <a:latin typeface="Calibri"/>
                <a:cs typeface="Calibri"/>
              </a:rPr>
              <a:t>extra </a:t>
            </a:r>
            <a:r>
              <a:rPr dirty="0" sz="2800" spc="-10">
                <a:latin typeface="Calibri"/>
                <a:cs typeface="Calibri"/>
              </a:rPr>
              <a:t>carbon </a:t>
            </a:r>
            <a:r>
              <a:rPr dirty="0" sz="2800" spc="-20">
                <a:latin typeface="Calibri"/>
                <a:cs typeface="Calibri"/>
              </a:rPr>
              <a:t>dioxide from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204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blood.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dirty="0" sz="2800" spc="-10">
                <a:latin typeface="Calibri"/>
                <a:cs typeface="Calibri"/>
              </a:rPr>
              <a:t>Secretion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5">
                <a:latin typeface="Calibri"/>
                <a:cs typeface="Calibri"/>
              </a:rPr>
              <a:t>important substances </a:t>
            </a:r>
            <a:r>
              <a:rPr dirty="0" sz="2800" spc="-30">
                <a:latin typeface="Calibri"/>
                <a:cs typeface="Calibri"/>
              </a:rPr>
              <a:t>like</a:t>
            </a:r>
            <a:r>
              <a:rPr dirty="0" sz="2800" spc="114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surfactant</a:t>
            </a:r>
            <a:r>
              <a:rPr dirty="0" sz="2400" spc="-15" b="1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 spc="-5"/>
              <a:t>Korish </a:t>
            </a:r>
            <a:r>
              <a:rPr dirty="0"/>
              <a:t>(</a:t>
            </a:r>
            <a:r>
              <a:rPr dirty="0" spc="-45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981455"/>
            <a:ext cx="3384804" cy="5256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8402" y="970025"/>
            <a:ext cx="3408045" cy="5279390"/>
          </a:xfrm>
          <a:custGeom>
            <a:avLst/>
            <a:gdLst/>
            <a:ahLst/>
            <a:cxnLst/>
            <a:rect l="l" t="t" r="r" b="b"/>
            <a:pathLst>
              <a:path w="3408045" h="5279390">
                <a:moveTo>
                  <a:pt x="0" y="5279136"/>
                </a:moveTo>
                <a:lnTo>
                  <a:pt x="3407664" y="5279136"/>
                </a:lnTo>
                <a:lnTo>
                  <a:pt x="3407664" y="0"/>
                </a:lnTo>
                <a:lnTo>
                  <a:pt x="0" y="0"/>
                </a:lnTo>
                <a:lnTo>
                  <a:pt x="0" y="5279136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9060">
              <a:lnSpc>
                <a:spcPct val="100000"/>
              </a:lnSpc>
            </a:pPr>
            <a:r>
              <a:rPr dirty="0" sz="3600" b="0">
                <a:latin typeface="Times New Roman"/>
                <a:cs typeface="Times New Roman"/>
              </a:rPr>
              <a:t>Respiratory passages</a:t>
            </a:r>
            <a:r>
              <a:rPr dirty="0" sz="3600" spc="-105" b="0">
                <a:latin typeface="Times New Roman"/>
                <a:cs typeface="Times New Roman"/>
              </a:rPr>
              <a:t> </a:t>
            </a:r>
            <a:r>
              <a:rPr dirty="0" sz="3600" b="0">
                <a:latin typeface="Times New Roman"/>
                <a:cs typeface="Times New Roman"/>
              </a:rPr>
              <a:t>(airways)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07891" y="981455"/>
            <a:ext cx="5076444" cy="5234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96461" y="970025"/>
            <a:ext cx="5099685" cy="5257800"/>
          </a:xfrm>
          <a:custGeom>
            <a:avLst/>
            <a:gdLst/>
            <a:ahLst/>
            <a:cxnLst/>
            <a:rect l="l" t="t" r="r" b="b"/>
            <a:pathLst>
              <a:path w="5099684" h="5257800">
                <a:moveTo>
                  <a:pt x="0" y="5257800"/>
                </a:moveTo>
                <a:lnTo>
                  <a:pt x="5099303" y="5257800"/>
                </a:lnTo>
                <a:lnTo>
                  <a:pt x="5099303" y="0"/>
                </a:lnTo>
                <a:lnTo>
                  <a:pt x="0" y="0"/>
                </a:lnTo>
                <a:lnTo>
                  <a:pt x="0" y="5257800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 spc="-5"/>
              <a:t>Korish </a:t>
            </a:r>
            <a:r>
              <a:rPr dirty="0"/>
              <a:t>(</a:t>
            </a:r>
            <a:r>
              <a:rPr dirty="0" spc="-45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374" y="334518"/>
            <a:ext cx="8496300" cy="574675"/>
          </a:xfrm>
          <a:prstGeom prst="rect"/>
          <a:ln w="22860">
            <a:solidFill>
              <a:srgbClr val="000000"/>
            </a:solidFill>
          </a:ln>
        </p:spPr>
        <p:txBody>
          <a:bodyPr wrap="square" lIns="0" tIns="15240" rIns="0" bIns="0" rtlCol="0" vert="horz">
            <a:spAutoFit/>
          </a:bodyPr>
          <a:lstStyle/>
          <a:p>
            <a:pPr marL="109220">
              <a:lnSpc>
                <a:spcPct val="100000"/>
              </a:lnSpc>
              <a:spcBef>
                <a:spcPts val="120"/>
              </a:spcBef>
            </a:pPr>
            <a:r>
              <a:rPr dirty="0" sz="3100" spc="-5">
                <a:solidFill>
                  <a:srgbClr val="FF0000"/>
                </a:solidFill>
                <a:latin typeface="Times New Roman"/>
                <a:cs typeface="Times New Roman"/>
              </a:rPr>
              <a:t>Respiratory passages airways can be divided</a:t>
            </a:r>
            <a:r>
              <a:rPr dirty="0" sz="3100" spc="1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100" spc="-5">
                <a:solidFill>
                  <a:srgbClr val="FF0000"/>
                </a:solidFill>
                <a:latin typeface="Times New Roman"/>
                <a:cs typeface="Times New Roman"/>
              </a:rPr>
              <a:t>into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40552" y="981455"/>
            <a:ext cx="2880359" cy="5375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29121" y="970025"/>
            <a:ext cx="2903220" cy="5398135"/>
          </a:xfrm>
          <a:custGeom>
            <a:avLst/>
            <a:gdLst/>
            <a:ahLst/>
            <a:cxnLst/>
            <a:rect l="l" t="t" r="r" b="b"/>
            <a:pathLst>
              <a:path w="2903220" h="5398135">
                <a:moveTo>
                  <a:pt x="0" y="5398008"/>
                </a:moveTo>
                <a:lnTo>
                  <a:pt x="2903220" y="5398008"/>
                </a:lnTo>
                <a:lnTo>
                  <a:pt x="2903220" y="0"/>
                </a:lnTo>
                <a:lnTo>
                  <a:pt x="0" y="0"/>
                </a:lnTo>
                <a:lnTo>
                  <a:pt x="0" y="5398008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4611" y="1027175"/>
            <a:ext cx="5399532" cy="5329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8609" y="1011174"/>
            <a:ext cx="5431790" cy="5361940"/>
          </a:xfrm>
          <a:custGeom>
            <a:avLst/>
            <a:gdLst/>
            <a:ahLst/>
            <a:cxnLst/>
            <a:rect l="l" t="t" r="r" b="b"/>
            <a:pathLst>
              <a:path w="5431790" h="5361940">
                <a:moveTo>
                  <a:pt x="0" y="5361432"/>
                </a:moveTo>
                <a:lnTo>
                  <a:pt x="5431536" y="5361432"/>
                </a:lnTo>
                <a:lnTo>
                  <a:pt x="5431536" y="0"/>
                </a:lnTo>
                <a:lnTo>
                  <a:pt x="0" y="0"/>
                </a:lnTo>
                <a:lnTo>
                  <a:pt x="0" y="5361432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 spc="-5"/>
              <a:t>Korish </a:t>
            </a:r>
            <a:r>
              <a:rPr dirty="0"/>
              <a:t>(</a:t>
            </a:r>
            <a:r>
              <a:rPr dirty="0" spc="-45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 spc="-5"/>
              <a:t>Korish </a:t>
            </a:r>
            <a:r>
              <a:rPr dirty="0"/>
              <a:t>(</a:t>
            </a:r>
            <a:r>
              <a:rPr dirty="0" spc="-45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DTK</dc:creator>
  <dc:title>Respiration</dc:title>
  <dcterms:created xsi:type="dcterms:W3CDTF">2017-02-05T23:27:36Z</dcterms:created>
  <dcterms:modified xsi:type="dcterms:W3CDTF">2017-02-05T23:27:36Z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2017-02-05T00:00:00Z</vt:filetime>
  </property>
</Properties>
</file>