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172720"/>
            <a:ext cx="8072119" cy="975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3375025"/>
            <a:ext cx="8073390" cy="2712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hyperlink" Target="mailto:iaidakorish@yahoo.com" TargetMode="External"/><Relationship Id="rId7" Type="http://schemas.openxmlformats.org/officeDocument/2006/relationships/image" Target="../media/image5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Relationship Id="rId3" Type="http://schemas.openxmlformats.org/officeDocument/2006/relationships/image" Target="../media/image18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Relationship Id="rId3" Type="http://schemas.openxmlformats.org/officeDocument/2006/relationships/image" Target="../media/image20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Relationship Id="rId3" Type="http://schemas.openxmlformats.org/officeDocument/2006/relationships/image" Target="../media/image22.jpg"/><Relationship Id="rId4" Type="http://schemas.openxmlformats.org/officeDocument/2006/relationships/image" Target="../media/image23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jpg"/><Relationship Id="rId3" Type="http://schemas.openxmlformats.org/officeDocument/2006/relationships/image" Target="../media/image25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Relationship Id="rId4" Type="http://schemas.openxmlformats.org/officeDocument/2006/relationships/image" Target="../media/image1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8955"/>
            <a:ext cx="9143999" cy="1179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2608" y="0"/>
            <a:ext cx="8688324" cy="15072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480" y="76200"/>
            <a:ext cx="9113520" cy="1039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480" y="76200"/>
            <a:ext cx="9113520" cy="1039494"/>
          </a:xfrm>
          <a:custGeom>
            <a:avLst/>
            <a:gdLst/>
            <a:ahLst/>
            <a:cxnLst/>
            <a:rect l="l" t="t" r="r" b="b"/>
            <a:pathLst>
              <a:path w="9113520" h="1039494">
                <a:moveTo>
                  <a:pt x="0" y="1039367"/>
                </a:moveTo>
                <a:lnTo>
                  <a:pt x="9113520" y="1039367"/>
                </a:lnTo>
                <a:lnTo>
                  <a:pt x="9113520" y="0"/>
                </a:lnTo>
                <a:lnTo>
                  <a:pt x="0" y="0"/>
                </a:lnTo>
                <a:lnTo>
                  <a:pt x="0" y="1039367"/>
                </a:lnTo>
                <a:close/>
              </a:path>
            </a:pathLst>
          </a:custGeom>
          <a:ln w="9144">
            <a:solidFill>
              <a:srgbClr val="BD4A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20064" y="18541"/>
            <a:ext cx="7938134" cy="11334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3600" spc="-35">
                <a:solidFill>
                  <a:srgbClr val="FFFFFF"/>
                </a:solidFill>
              </a:rPr>
              <a:t>Effects </a:t>
            </a:r>
            <a:r>
              <a:rPr dirty="0" sz="3600" spc="-5">
                <a:solidFill>
                  <a:srgbClr val="FFFFFF"/>
                </a:solidFill>
              </a:rPr>
              <a:t>of </a:t>
            </a:r>
            <a:r>
              <a:rPr dirty="0" sz="3600">
                <a:solidFill>
                  <a:srgbClr val="FFFFFF"/>
                </a:solidFill>
              </a:rPr>
              <a:t>low and </a:t>
            </a:r>
            <a:r>
              <a:rPr dirty="0" sz="3600" spc="-5">
                <a:solidFill>
                  <a:srgbClr val="FFFFFF"/>
                </a:solidFill>
              </a:rPr>
              <a:t>high </a:t>
            </a:r>
            <a:r>
              <a:rPr dirty="0" sz="3600" spc="-30">
                <a:solidFill>
                  <a:srgbClr val="FFFFFF"/>
                </a:solidFill>
              </a:rPr>
              <a:t>gas </a:t>
            </a:r>
            <a:r>
              <a:rPr dirty="0" sz="3600" spc="-15">
                <a:solidFill>
                  <a:srgbClr val="FFFFFF"/>
                </a:solidFill>
              </a:rPr>
              <a:t>pressure </a:t>
            </a:r>
            <a:r>
              <a:rPr dirty="0" sz="3600" spc="-5">
                <a:solidFill>
                  <a:srgbClr val="FFFFFF"/>
                </a:solidFill>
              </a:rPr>
              <a:t>on</a:t>
            </a:r>
            <a:r>
              <a:rPr dirty="0" sz="3600" spc="20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the</a:t>
            </a:r>
            <a:endParaRPr sz="3600"/>
          </a:p>
          <a:p>
            <a:pPr algn="ctr">
              <a:lnSpc>
                <a:spcPct val="100000"/>
              </a:lnSpc>
            </a:pPr>
            <a:r>
              <a:rPr dirty="0" sz="3600" spc="-5">
                <a:solidFill>
                  <a:srgbClr val="FFFFFF"/>
                </a:solidFill>
              </a:rPr>
              <a:t>body</a:t>
            </a:r>
            <a:endParaRPr sz="3600"/>
          </a:p>
        </p:txBody>
      </p:sp>
      <p:sp>
        <p:nvSpPr>
          <p:cNvPr id="7" name="object 7"/>
          <p:cNvSpPr/>
          <p:nvPr/>
        </p:nvSpPr>
        <p:spPr>
          <a:xfrm>
            <a:off x="4381500" y="1219200"/>
            <a:ext cx="4686300" cy="3886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838450" y="5132578"/>
            <a:ext cx="3086735" cy="1491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70815" marR="163830" indent="635">
              <a:lnSpc>
                <a:spcPct val="100000"/>
              </a:lnSpc>
            </a:pPr>
            <a:r>
              <a:rPr dirty="0" sz="2400" spc="-35" b="1">
                <a:latin typeface="Calibri"/>
                <a:cs typeface="Calibri"/>
              </a:rPr>
              <a:t>Dr.Aida </a:t>
            </a:r>
            <a:r>
              <a:rPr dirty="0" sz="2400" spc="-10" b="1">
                <a:latin typeface="Calibri"/>
                <a:cs typeface="Calibri"/>
              </a:rPr>
              <a:t>Korish  </a:t>
            </a:r>
            <a:r>
              <a:rPr dirty="0" sz="2400" b="1">
                <a:latin typeface="Calibri"/>
                <a:cs typeface="Calibri"/>
              </a:rPr>
              <a:t>Asso</a:t>
            </a:r>
            <a:r>
              <a:rPr dirty="0" sz="2400" spc="5" b="1">
                <a:latin typeface="Calibri"/>
                <a:cs typeface="Calibri"/>
              </a:rPr>
              <a:t>c</a:t>
            </a:r>
            <a:r>
              <a:rPr dirty="0" sz="2400" spc="-5" b="1">
                <a:latin typeface="Calibri"/>
                <a:cs typeface="Calibri"/>
              </a:rPr>
              <a:t>.</a:t>
            </a:r>
            <a:r>
              <a:rPr dirty="0" sz="2400" spc="-15" b="1">
                <a:latin typeface="Calibri"/>
                <a:cs typeface="Calibri"/>
              </a:rPr>
              <a:t>P</a:t>
            </a:r>
            <a:r>
              <a:rPr dirty="0" sz="2400" spc="-30" b="1">
                <a:latin typeface="Calibri"/>
                <a:cs typeface="Calibri"/>
              </a:rPr>
              <a:t>r</a:t>
            </a:r>
            <a:r>
              <a:rPr dirty="0" sz="2400" b="1">
                <a:latin typeface="Calibri"/>
                <a:cs typeface="Calibri"/>
              </a:rPr>
              <a:t>o</a:t>
            </a:r>
            <a:r>
              <a:rPr dirty="0" sz="2400" spc="-135" b="1">
                <a:latin typeface="Calibri"/>
                <a:cs typeface="Calibri"/>
              </a:rPr>
              <a:t>f</a:t>
            </a:r>
            <a:r>
              <a:rPr dirty="0" sz="2400" spc="-5" b="1">
                <a:latin typeface="Calibri"/>
                <a:cs typeface="Calibri"/>
              </a:rPr>
              <a:t>.</a:t>
            </a:r>
            <a:r>
              <a:rPr dirty="0" sz="2400" spc="-15" b="1">
                <a:latin typeface="Calibri"/>
                <a:cs typeface="Calibri"/>
              </a:rPr>
              <a:t>P</a:t>
            </a:r>
            <a:r>
              <a:rPr dirty="0" sz="2400" spc="-55" b="1">
                <a:latin typeface="Calibri"/>
                <a:cs typeface="Calibri"/>
              </a:rPr>
              <a:t>h</a:t>
            </a:r>
            <a:r>
              <a:rPr dirty="0" sz="2400" spc="-10" b="1">
                <a:latin typeface="Calibri"/>
                <a:cs typeface="Calibri"/>
              </a:rPr>
              <a:t>y</a:t>
            </a:r>
            <a:r>
              <a:rPr dirty="0" sz="2400" b="1">
                <a:latin typeface="Calibri"/>
                <a:cs typeface="Calibri"/>
              </a:rPr>
              <a:t>siol</a:t>
            </a:r>
            <a:r>
              <a:rPr dirty="0" sz="2400" spc="5" b="1">
                <a:latin typeface="Calibri"/>
                <a:cs typeface="Calibri"/>
              </a:rPr>
              <a:t>o</a:t>
            </a:r>
            <a:r>
              <a:rPr dirty="0" sz="2400" spc="-5" b="1">
                <a:latin typeface="Calibri"/>
                <a:cs typeface="Calibri"/>
              </a:rPr>
              <a:t>gy  </a:t>
            </a:r>
            <a:r>
              <a:rPr dirty="0" sz="2400" spc="-10" b="1">
                <a:latin typeface="Calibri"/>
                <a:cs typeface="Calibri"/>
              </a:rPr>
              <a:t>KSU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400" spc="-10" b="1">
                <a:latin typeface="Calibri"/>
                <a:cs typeface="Calibri"/>
                <a:hlinkClick r:id="rId6"/>
              </a:rPr>
              <a:t>iaidakorish@yahoo.com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" y="1219200"/>
            <a:ext cx="4076700" cy="39349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8617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10" b="1">
                <a:solidFill>
                  <a:srgbClr val="000000"/>
                </a:solidFill>
                <a:latin typeface="Calibri"/>
                <a:cs typeface="Calibri"/>
              </a:rPr>
              <a:t>Cont..</a:t>
            </a:r>
            <a:r>
              <a:rPr dirty="0" sz="3600" spc="-9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600" spc="-5" b="1">
                <a:solidFill>
                  <a:srgbClr val="000000"/>
                </a:solidFill>
                <a:latin typeface="Calibri"/>
                <a:cs typeface="Calibri"/>
              </a:rPr>
              <a:t>DS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43429" y="1014729"/>
            <a:ext cx="875665" cy="779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025"/>
              </a:lnSpc>
            </a:pPr>
            <a:r>
              <a:rPr dirty="0" sz="2800" spc="-5">
                <a:solidFill>
                  <a:srgbClr val="FF00FF"/>
                </a:solidFill>
                <a:latin typeface="Times New Roman"/>
                <a:cs typeface="Times New Roman"/>
              </a:rPr>
              <a:t>pai</a:t>
            </a:r>
            <a:r>
              <a:rPr dirty="0" sz="2800">
                <a:solidFill>
                  <a:srgbClr val="FF00FF"/>
                </a:solidFill>
                <a:latin typeface="Times New Roman"/>
                <a:cs typeface="Times New Roman"/>
              </a:rPr>
              <a:t>n</a:t>
            </a:r>
            <a:r>
              <a:rPr dirty="0" sz="2800">
                <a:solidFill>
                  <a:srgbClr val="FF00FF"/>
                </a:solidFill>
                <a:latin typeface="Times New Roman"/>
                <a:cs typeface="Times New Roman"/>
              </a:rPr>
              <a:t>s</a:t>
            </a:r>
            <a:r>
              <a:rPr dirty="0" sz="2800" spc="-5">
                <a:solidFill>
                  <a:srgbClr val="FF00FF"/>
                </a:solid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algn="ctr" marL="118745">
              <a:lnSpc>
                <a:spcPts val="3025"/>
              </a:lnSpc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pain,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2530" y="1014729"/>
            <a:ext cx="1338580" cy="779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0485">
              <a:lnSpc>
                <a:spcPts val="3025"/>
              </a:lnSpc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dyspnea,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025"/>
              </a:lnSpc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cyanosis,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1100073"/>
            <a:ext cx="1586865" cy="1035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80000"/>
              </a:lnSpc>
            </a:pPr>
            <a:r>
              <a:rPr dirty="0" sz="2800" spc="-5">
                <a:solidFill>
                  <a:srgbClr val="FF00FF"/>
                </a:solidFill>
                <a:latin typeface="Times New Roman"/>
                <a:cs typeface="Times New Roman"/>
              </a:rPr>
              <a:t>Thoracic 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substernal  and</a:t>
            </a:r>
            <a:r>
              <a:rPr dirty="0" sz="2800" spc="-6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cough.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2124583"/>
            <a:ext cx="2581910" cy="438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17015" algn="l"/>
                <a:tab pos="2134235" algn="l"/>
              </a:tabLst>
            </a:pPr>
            <a:r>
              <a:rPr dirty="0" sz="2800" spc="-5">
                <a:solidFill>
                  <a:srgbClr val="FF00FF"/>
                </a:solidFill>
                <a:latin typeface="Times New Roman"/>
                <a:cs typeface="Times New Roman"/>
              </a:rPr>
              <a:t>Bub</a:t>
            </a:r>
            <a:r>
              <a:rPr dirty="0" sz="2800" spc="0">
                <a:solidFill>
                  <a:srgbClr val="FF00FF"/>
                </a:solidFill>
                <a:latin typeface="Times New Roman"/>
                <a:cs typeface="Times New Roman"/>
              </a:rPr>
              <a:t>b</a:t>
            </a:r>
            <a:r>
              <a:rPr dirty="0" sz="2800" spc="-5">
                <a:solidFill>
                  <a:srgbClr val="FF00FF"/>
                </a:solidFill>
                <a:latin typeface="Times New Roman"/>
                <a:cs typeface="Times New Roman"/>
              </a:rPr>
              <a:t>les</a:t>
            </a:r>
            <a:r>
              <a:rPr dirty="0" sz="2800">
                <a:solidFill>
                  <a:srgbClr val="FF00FF"/>
                </a:solidFill>
                <a:latin typeface="Times New Roman"/>
                <a:cs typeface="Times New Roman"/>
              </a:rPr>
              <a:t>	</a:t>
            </a:r>
            <a:r>
              <a:rPr dirty="0" sz="2800" spc="-5">
                <a:solidFill>
                  <a:srgbClr val="FF00FF"/>
                </a:solidFill>
                <a:latin typeface="Times New Roman"/>
                <a:cs typeface="Times New Roman"/>
              </a:rPr>
              <a:t>in</a:t>
            </a:r>
            <a:r>
              <a:rPr dirty="0" sz="2800">
                <a:solidFill>
                  <a:srgbClr val="FF00FF"/>
                </a:solidFill>
                <a:latin typeface="Times New Roman"/>
                <a:cs typeface="Times New Roman"/>
              </a:rPr>
              <a:t>	</a:t>
            </a:r>
            <a:r>
              <a:rPr dirty="0" sz="2800" spc="-5">
                <a:solidFill>
                  <a:srgbClr val="FF00FF"/>
                </a:solidFill>
                <a:latin typeface="Times New Roman"/>
                <a:cs typeface="Times New Roman"/>
              </a:rPr>
              <a:t>t</a:t>
            </a:r>
            <a:r>
              <a:rPr dirty="0" sz="2800">
                <a:solidFill>
                  <a:srgbClr val="FF00FF"/>
                </a:solidFill>
                <a:latin typeface="Times New Roman"/>
                <a:cs typeface="Times New Roman"/>
              </a:rPr>
              <a:t>h</a:t>
            </a:r>
            <a:r>
              <a:rPr dirty="0" sz="2800" spc="-5">
                <a:solidFill>
                  <a:srgbClr val="FF00FF"/>
                </a:solidFill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2465959"/>
            <a:ext cx="2537460" cy="438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14525" algn="l"/>
              </a:tabLst>
            </a:pPr>
            <a:r>
              <a:rPr dirty="0" sz="2800" spc="-5">
                <a:solidFill>
                  <a:srgbClr val="FF00FF"/>
                </a:solidFill>
                <a:latin typeface="Times New Roman"/>
                <a:cs typeface="Times New Roman"/>
              </a:rPr>
              <a:t>arteries</a:t>
            </a:r>
            <a:r>
              <a:rPr dirty="0" sz="2800" spc="-5">
                <a:solidFill>
                  <a:srgbClr val="FF00FF"/>
                </a:solidFill>
                <a:latin typeface="Times New Roman"/>
                <a:cs typeface="Times New Roman"/>
              </a:rPr>
              <a:t>	</a:t>
            </a:r>
            <a:r>
              <a:rPr dirty="0" sz="2800" spc="-25">
                <a:solidFill>
                  <a:srgbClr val="001F5F"/>
                </a:solidFill>
                <a:latin typeface="Times New Roman"/>
                <a:cs typeface="Times New Roman"/>
              </a:rPr>
              <a:t>m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79775" y="2124583"/>
            <a:ext cx="1288415" cy="779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025"/>
              </a:lnSpc>
            </a:pPr>
            <a:r>
              <a:rPr dirty="0" sz="2800" spc="-5">
                <a:solidFill>
                  <a:srgbClr val="FF00FF"/>
                </a:solidFill>
                <a:latin typeface="Times New Roman"/>
                <a:cs typeface="Times New Roman"/>
              </a:rPr>
              <a:t>cor</a:t>
            </a:r>
            <a:r>
              <a:rPr dirty="0" sz="2800">
                <a:solidFill>
                  <a:srgbClr val="FF00FF"/>
                </a:solidFill>
                <a:latin typeface="Times New Roman"/>
                <a:cs typeface="Times New Roman"/>
              </a:rPr>
              <a:t>o</a:t>
            </a:r>
            <a:r>
              <a:rPr dirty="0" sz="2800" spc="-5">
                <a:solidFill>
                  <a:srgbClr val="FF00FF"/>
                </a:solidFill>
                <a:latin typeface="Times New Roman"/>
                <a:cs typeface="Times New Roman"/>
              </a:rPr>
              <a:t>nary</a:t>
            </a:r>
            <a:endParaRPr sz="2800">
              <a:latin typeface="Times New Roman"/>
              <a:cs typeface="Times New Roman"/>
            </a:endParaRPr>
          </a:p>
          <a:p>
            <a:pPr marL="487680">
              <a:lnSpc>
                <a:spcPts val="3025"/>
              </a:lnSpc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c</a:t>
            </a:r>
            <a:r>
              <a:rPr dirty="0" sz="2800" spc="-2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use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540" y="2807589"/>
            <a:ext cx="2902585" cy="8648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myocardial</a:t>
            </a:r>
            <a:r>
              <a:rPr dirty="0" sz="2800" spc="-8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damage.  </a:t>
            </a:r>
            <a:r>
              <a:rPr dirty="0" sz="2800" spc="-5">
                <a:solidFill>
                  <a:srgbClr val="FF00FF"/>
                </a:solidFill>
                <a:latin typeface="Times New Roman"/>
                <a:cs typeface="Times New Roman"/>
              </a:rPr>
              <a:t>Decompression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60546" y="3234309"/>
            <a:ext cx="1208405" cy="438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FF00FF"/>
                </a:solidFill>
                <a:latin typeface="Times New Roman"/>
                <a:cs typeface="Times New Roman"/>
              </a:rPr>
              <a:t>sick</a:t>
            </a:r>
            <a:r>
              <a:rPr dirty="0" sz="2800" spc="0">
                <a:solidFill>
                  <a:srgbClr val="FF00FF"/>
                </a:solidFill>
                <a:latin typeface="Times New Roman"/>
                <a:cs typeface="Times New Roman"/>
              </a:rPr>
              <a:t>n</a:t>
            </a:r>
            <a:r>
              <a:rPr dirty="0" sz="2800" spc="-25">
                <a:solidFill>
                  <a:srgbClr val="FF00FF"/>
                </a:solidFill>
                <a:latin typeface="Times New Roman"/>
                <a:cs typeface="Times New Roman"/>
              </a:rPr>
              <a:t>e</a:t>
            </a:r>
            <a:r>
              <a:rPr dirty="0" sz="2800" spc="-5">
                <a:solidFill>
                  <a:srgbClr val="FF00FF"/>
                </a:solidFill>
                <a:latin typeface="Times New Roman"/>
                <a:cs typeface="Times New Roman"/>
              </a:rPr>
              <a:t>ss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3540" y="3575684"/>
            <a:ext cx="4186554" cy="2913380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algn="just" marL="12700" marR="5080">
              <a:lnSpc>
                <a:spcPct val="80000"/>
              </a:lnSpc>
              <a:spcBef>
                <a:spcPts val="670"/>
              </a:spcBef>
              <a:tabLst>
                <a:tab pos="3166110" algn="l"/>
              </a:tabLst>
            </a:pPr>
            <a:r>
              <a:rPr dirty="0" sz="2800">
                <a:solidFill>
                  <a:srgbClr val="FF00FF"/>
                </a:solidFill>
                <a:latin typeface="Times New Roman"/>
                <a:cs typeface="Times New Roman"/>
              </a:rPr>
              <a:t>shock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,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capillaries become  permeable to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plasma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and 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h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y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pov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l</a:t>
            </a:r>
            <a:r>
              <a:rPr dirty="0" sz="2800" spc="-20">
                <a:solidFill>
                  <a:srgbClr val="001F5F"/>
                </a:solidFill>
                <a:latin typeface="Times New Roman"/>
                <a:cs typeface="Times New Roman"/>
              </a:rPr>
              <a:t>em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ia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rapi</a:t>
            </a:r>
            <a:r>
              <a:rPr dirty="0" sz="2800" spc="0">
                <a:solidFill>
                  <a:srgbClr val="001F5F"/>
                </a:solidFill>
                <a:latin typeface="Times New Roman"/>
                <a:cs typeface="Times New Roman"/>
              </a:rPr>
              <a:t>d</a:t>
            </a:r>
            <a:r>
              <a:rPr dirty="0" sz="2800" spc="-15">
                <a:solidFill>
                  <a:srgbClr val="001F5F"/>
                </a:solidFill>
                <a:latin typeface="Times New Roman"/>
                <a:cs typeface="Times New Roman"/>
              </a:rPr>
              <a:t>l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y 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develop.</a:t>
            </a:r>
            <a:endParaRPr sz="2800">
              <a:latin typeface="Times New Roman"/>
              <a:cs typeface="Times New Roman"/>
            </a:endParaRPr>
          </a:p>
          <a:p>
            <a:pPr algn="just" marL="12700" marR="5080">
              <a:lnSpc>
                <a:spcPct val="80000"/>
              </a:lnSpc>
              <a:spcBef>
                <a:spcPts val="670"/>
              </a:spcBef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Edema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may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be prominent  and shock is also usually  complicated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by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pulmonary 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edema.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257800" y="533400"/>
            <a:ext cx="3619500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791200" y="3886200"/>
            <a:ext cx="2945892" cy="2729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8617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35" b="1">
                <a:solidFill>
                  <a:srgbClr val="0000FF"/>
                </a:solidFill>
                <a:latin typeface="Calibri"/>
                <a:cs typeface="Calibri"/>
              </a:rPr>
              <a:t>Treatment </a:t>
            </a:r>
            <a:r>
              <a:rPr dirty="0" sz="3600" b="1">
                <a:solidFill>
                  <a:srgbClr val="0000FF"/>
                </a:solidFill>
                <a:latin typeface="Calibri"/>
                <a:cs typeface="Calibri"/>
              </a:rPr>
              <a:t>of </a:t>
            </a:r>
            <a:r>
              <a:rPr dirty="0" sz="3600" spc="-10" b="1">
                <a:solidFill>
                  <a:srgbClr val="0000FF"/>
                </a:solidFill>
                <a:latin typeface="Calibri"/>
                <a:cs typeface="Calibri"/>
              </a:rPr>
              <a:t>decompression</a:t>
            </a:r>
            <a:r>
              <a:rPr dirty="0" sz="3600" spc="1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3600" spc="-15" b="1">
                <a:solidFill>
                  <a:srgbClr val="0000FF"/>
                </a:solidFill>
                <a:latin typeface="Calibri"/>
                <a:cs typeface="Calibri"/>
              </a:rPr>
              <a:t>symptoms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939" y="940561"/>
            <a:ext cx="3569335" cy="40976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75260">
              <a:lnSpc>
                <a:spcPct val="100000"/>
              </a:lnSpc>
            </a:pPr>
            <a:r>
              <a:rPr dirty="0" sz="2400" spc="-5">
                <a:solidFill>
                  <a:srgbClr val="001F5F"/>
                </a:solidFill>
                <a:latin typeface="Calibri"/>
                <a:cs typeface="Calibri"/>
              </a:rPr>
              <a:t>Rapid </a:t>
            </a:r>
            <a:r>
              <a:rPr dirty="0" sz="2400" spc="-10">
                <a:solidFill>
                  <a:srgbClr val="0000FF"/>
                </a:solidFill>
                <a:latin typeface="Calibri"/>
                <a:cs typeface="Calibri"/>
              </a:rPr>
              <a:t>recompression </a:t>
            </a:r>
            <a:r>
              <a:rPr dirty="0" sz="2400">
                <a:solidFill>
                  <a:srgbClr val="001F5F"/>
                </a:solidFill>
                <a:latin typeface="Calibri"/>
                <a:cs typeface="Calibri"/>
              </a:rPr>
              <a:t>in a  </a:t>
            </a:r>
            <a:r>
              <a:rPr dirty="0" sz="2400" spc="-15">
                <a:solidFill>
                  <a:srgbClr val="001F5F"/>
                </a:solidFill>
                <a:latin typeface="Calibri"/>
                <a:cs typeface="Calibri"/>
              </a:rPr>
              <a:t>pressure </a:t>
            </a:r>
            <a:r>
              <a:rPr dirty="0" sz="2400">
                <a:solidFill>
                  <a:srgbClr val="001F5F"/>
                </a:solidFill>
                <a:latin typeface="Calibri"/>
                <a:cs typeface="Calibri"/>
              </a:rPr>
              <a:t>chamber </a:t>
            </a:r>
            <a:r>
              <a:rPr dirty="0" sz="2400" spc="-15">
                <a:solidFill>
                  <a:srgbClr val="001F5F"/>
                </a:solidFill>
                <a:latin typeface="Calibri"/>
                <a:cs typeface="Calibri"/>
              </a:rPr>
              <a:t>followed  </a:t>
            </a:r>
            <a:r>
              <a:rPr dirty="0" sz="2400" spc="-10">
                <a:solidFill>
                  <a:srgbClr val="001F5F"/>
                </a:solidFill>
                <a:latin typeface="Calibri"/>
                <a:cs typeface="Calibri"/>
              </a:rPr>
              <a:t>by slower decompression.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2400" spc="-5">
                <a:solidFill>
                  <a:srgbClr val="001F5F"/>
                </a:solidFill>
                <a:latin typeface="Calibri"/>
                <a:cs typeface="Calibri"/>
              </a:rPr>
              <a:t>This reduces </a:t>
            </a:r>
            <a:r>
              <a:rPr dirty="0" sz="240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2400" spc="-10">
                <a:solidFill>
                  <a:srgbClr val="001F5F"/>
                </a:solidFill>
                <a:latin typeface="Calibri"/>
                <a:cs typeface="Calibri"/>
              </a:rPr>
              <a:t>volume </a:t>
            </a:r>
            <a:r>
              <a:rPr dirty="0" sz="2400" spc="-5">
                <a:solidFill>
                  <a:srgbClr val="001F5F"/>
                </a:solidFill>
                <a:latin typeface="Calibri"/>
                <a:cs typeface="Calibri"/>
              </a:rPr>
              <a:t>of  </a:t>
            </a:r>
            <a:r>
              <a:rPr dirty="0" sz="240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2400" spc="-5">
                <a:solidFill>
                  <a:srgbClr val="001F5F"/>
                </a:solidFill>
                <a:latin typeface="Calibri"/>
                <a:cs typeface="Calibri"/>
              </a:rPr>
              <a:t>bubbles </a:t>
            </a:r>
            <a:r>
              <a:rPr dirty="0" sz="2400">
                <a:solidFill>
                  <a:srgbClr val="001F5F"/>
                </a:solidFill>
                <a:latin typeface="Calibri"/>
                <a:cs typeface="Calibri"/>
              </a:rPr>
              <a:t>and </a:t>
            </a:r>
            <a:r>
              <a:rPr dirty="0" sz="2400" spc="-20">
                <a:solidFill>
                  <a:srgbClr val="001F5F"/>
                </a:solidFill>
                <a:latin typeface="Calibri"/>
                <a:cs typeface="Calibri"/>
              </a:rPr>
              <a:t>forces</a:t>
            </a:r>
            <a:r>
              <a:rPr dirty="0" sz="2400" spc="-7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1F5F"/>
                </a:solidFill>
                <a:latin typeface="Calibri"/>
                <a:cs typeface="Calibri"/>
              </a:rPr>
              <a:t>them  </a:t>
            </a:r>
            <a:r>
              <a:rPr dirty="0" sz="2400" spc="-5">
                <a:solidFill>
                  <a:srgbClr val="001F5F"/>
                </a:solidFill>
                <a:latin typeface="Calibri"/>
                <a:cs typeface="Calibri"/>
              </a:rPr>
              <a:t>back </a:t>
            </a:r>
            <a:r>
              <a:rPr dirty="0" sz="2400" spc="-15">
                <a:solidFill>
                  <a:srgbClr val="001F5F"/>
                </a:solidFill>
                <a:latin typeface="Calibri"/>
                <a:cs typeface="Calibri"/>
              </a:rPr>
              <a:t>into</a:t>
            </a:r>
            <a:r>
              <a:rPr dirty="0" sz="2400" spc="-6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Calibri"/>
                <a:cs typeface="Calibri"/>
              </a:rPr>
              <a:t>solution.</a:t>
            </a:r>
            <a:endParaRPr sz="2400">
              <a:latin typeface="Calibri"/>
              <a:cs typeface="Calibri"/>
            </a:endParaRPr>
          </a:p>
          <a:p>
            <a:pPr marL="12700" marR="3683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001F5F"/>
                </a:solidFill>
                <a:latin typeface="Calibri"/>
                <a:cs typeface="Calibri"/>
              </a:rPr>
              <a:t>In a </a:t>
            </a:r>
            <a:r>
              <a:rPr dirty="0" sz="2400" spc="-10">
                <a:solidFill>
                  <a:srgbClr val="001F5F"/>
                </a:solidFill>
                <a:latin typeface="Calibri"/>
                <a:cs typeface="Calibri"/>
              </a:rPr>
              <a:t>very </a:t>
            </a:r>
            <a:r>
              <a:rPr dirty="0" sz="2400">
                <a:solidFill>
                  <a:srgbClr val="001F5F"/>
                </a:solidFill>
                <a:latin typeface="Calibri"/>
                <a:cs typeface="Calibri"/>
              </a:rPr>
              <a:t>deep </a:t>
            </a:r>
            <a:r>
              <a:rPr dirty="0" sz="2400" spc="-10">
                <a:solidFill>
                  <a:srgbClr val="001F5F"/>
                </a:solidFill>
                <a:latin typeface="Calibri"/>
                <a:cs typeface="Calibri"/>
              </a:rPr>
              <a:t>dives, </a:t>
            </a:r>
            <a:r>
              <a:rPr dirty="0" sz="240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dirty="0" sz="2400" spc="-7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001F5F"/>
                </a:solidFill>
                <a:latin typeface="Calibri"/>
                <a:cs typeface="Calibri"/>
              </a:rPr>
              <a:t>risk  </a:t>
            </a:r>
            <a:r>
              <a:rPr dirty="0" sz="2400" spc="-5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dirty="0" sz="2400" spc="-10">
                <a:solidFill>
                  <a:srgbClr val="001F5F"/>
                </a:solidFill>
                <a:latin typeface="Calibri"/>
                <a:cs typeface="Calibri"/>
              </a:rPr>
              <a:t>decompression </a:t>
            </a:r>
            <a:r>
              <a:rPr dirty="0" sz="2400" spc="-5">
                <a:solidFill>
                  <a:srgbClr val="001F5F"/>
                </a:solidFill>
                <a:latin typeface="Calibri"/>
                <a:cs typeface="Calibri"/>
              </a:rPr>
              <a:t>sickness  </a:t>
            </a:r>
            <a:r>
              <a:rPr dirty="0" sz="2400" spc="-10">
                <a:solidFill>
                  <a:srgbClr val="001F5F"/>
                </a:solidFill>
                <a:latin typeface="Calibri"/>
                <a:cs typeface="Calibri"/>
              </a:rPr>
              <a:t>can </a:t>
            </a:r>
            <a:r>
              <a:rPr dirty="0" sz="2400" spc="-5">
                <a:solidFill>
                  <a:srgbClr val="001F5F"/>
                </a:solidFill>
                <a:latin typeface="Calibri"/>
                <a:cs typeface="Calibri"/>
              </a:rPr>
              <a:t>be reduced </a:t>
            </a:r>
            <a:r>
              <a:rPr dirty="0" sz="2400">
                <a:solidFill>
                  <a:srgbClr val="001F5F"/>
                </a:solidFill>
                <a:latin typeface="Calibri"/>
                <a:cs typeface="Calibri"/>
              </a:rPr>
              <a:t>if a </a:t>
            </a:r>
            <a:r>
              <a:rPr dirty="0" sz="2400" spc="-5">
                <a:solidFill>
                  <a:srgbClr val="0000FF"/>
                </a:solidFill>
                <a:latin typeface="Calibri"/>
                <a:cs typeface="Calibri"/>
              </a:rPr>
              <a:t>helium-  O2 mixture </a:t>
            </a:r>
            <a:r>
              <a:rPr dirty="0" sz="2400">
                <a:solidFill>
                  <a:srgbClr val="0000FF"/>
                </a:solidFill>
                <a:latin typeface="Calibri"/>
                <a:cs typeface="Calibri"/>
              </a:rPr>
              <a:t>is </a:t>
            </a:r>
            <a:r>
              <a:rPr dirty="0" sz="2400" spc="-10">
                <a:solidFill>
                  <a:srgbClr val="0000FF"/>
                </a:solidFill>
                <a:latin typeface="Calibri"/>
                <a:cs typeface="Calibri"/>
              </a:rPr>
              <a:t>breathed  </a:t>
            </a:r>
            <a:r>
              <a:rPr dirty="0" sz="2400" spc="-5">
                <a:solidFill>
                  <a:srgbClr val="001F5F"/>
                </a:solidFill>
                <a:latin typeface="Calibri"/>
                <a:cs typeface="Calibri"/>
              </a:rPr>
              <a:t>during </a:t>
            </a:r>
            <a:r>
              <a:rPr dirty="0" sz="240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dirty="0" sz="2400" spc="-8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001F5F"/>
                </a:solidFill>
                <a:latin typeface="Calibri"/>
                <a:cs typeface="Calibri"/>
              </a:rPr>
              <a:t>dive..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29200" y="922019"/>
            <a:ext cx="3767328" cy="2659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10000" y="3733800"/>
            <a:ext cx="5111496" cy="28788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582" rIns="0" bIns="0" rtlCol="0" vert="horz">
            <a:spAutoFit/>
          </a:bodyPr>
          <a:lstStyle/>
          <a:p>
            <a:pPr marL="1696085">
              <a:lnSpc>
                <a:spcPct val="100000"/>
              </a:lnSpc>
            </a:pPr>
            <a:r>
              <a:rPr dirty="0" sz="4000" spc="-10">
                <a:solidFill>
                  <a:srgbClr val="0000FF"/>
                </a:solidFill>
              </a:rPr>
              <a:t>Cont.. </a:t>
            </a:r>
            <a:r>
              <a:rPr dirty="0" sz="4000" spc="-45">
                <a:solidFill>
                  <a:srgbClr val="0000FF"/>
                </a:solidFill>
              </a:rPr>
              <a:t>Treatment </a:t>
            </a:r>
            <a:r>
              <a:rPr dirty="0" sz="4000" spc="-5">
                <a:solidFill>
                  <a:srgbClr val="0000FF"/>
                </a:solidFill>
              </a:rPr>
              <a:t>of</a:t>
            </a:r>
            <a:r>
              <a:rPr dirty="0" sz="4000" spc="-10">
                <a:solidFill>
                  <a:srgbClr val="0000FF"/>
                </a:solidFill>
              </a:rPr>
              <a:t> DS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457962" y="1067561"/>
            <a:ext cx="8229600" cy="5562600"/>
          </a:xfrm>
          <a:custGeom>
            <a:avLst/>
            <a:gdLst/>
            <a:ahLst/>
            <a:cxnLst/>
            <a:rect l="l" t="t" r="r" b="b"/>
            <a:pathLst>
              <a:path w="8229600" h="5562600">
                <a:moveTo>
                  <a:pt x="0" y="5562600"/>
                </a:moveTo>
                <a:lnTo>
                  <a:pt x="8229600" y="5562600"/>
                </a:lnTo>
                <a:lnTo>
                  <a:pt x="8229600" y="0"/>
                </a:lnTo>
                <a:lnTo>
                  <a:pt x="0" y="0"/>
                </a:lnTo>
                <a:lnTo>
                  <a:pt x="0" y="5562600"/>
                </a:lnTo>
                <a:close/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1094486"/>
            <a:ext cx="7639050" cy="185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ts val="324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5">
                <a:solidFill>
                  <a:srgbClr val="0000FF"/>
                </a:solidFill>
                <a:latin typeface="Calibri"/>
                <a:cs typeface="Calibri"/>
              </a:rPr>
              <a:t>Helium </a:t>
            </a:r>
            <a:r>
              <a:rPr dirty="0" sz="3000">
                <a:solidFill>
                  <a:srgbClr val="0000FF"/>
                </a:solidFill>
                <a:latin typeface="Calibri"/>
                <a:cs typeface="Calibri"/>
              </a:rPr>
              <a:t>is </a:t>
            </a:r>
            <a:r>
              <a:rPr dirty="0" sz="3000" spc="-10">
                <a:solidFill>
                  <a:srgbClr val="0000FF"/>
                </a:solidFill>
                <a:latin typeface="Calibri"/>
                <a:cs typeface="Calibri"/>
              </a:rPr>
              <a:t>more desirable </a:t>
            </a:r>
            <a:r>
              <a:rPr dirty="0" sz="3000">
                <a:solidFill>
                  <a:srgbClr val="0000FF"/>
                </a:solidFill>
                <a:latin typeface="Calibri"/>
                <a:cs typeface="Calibri"/>
              </a:rPr>
              <a:t>than </a:t>
            </a:r>
            <a:r>
              <a:rPr dirty="0" sz="3000" spc="-15">
                <a:solidFill>
                  <a:srgbClr val="0000FF"/>
                </a:solidFill>
                <a:latin typeface="Calibri"/>
                <a:cs typeface="Calibri"/>
              </a:rPr>
              <a:t>nitrogen </a:t>
            </a:r>
            <a:r>
              <a:rPr dirty="0" sz="3000" spc="-10">
                <a:solidFill>
                  <a:srgbClr val="0000FF"/>
                </a:solidFill>
                <a:latin typeface="Calibri"/>
                <a:cs typeface="Calibri"/>
              </a:rPr>
              <a:t>in </a:t>
            </a:r>
            <a:r>
              <a:rPr dirty="0" sz="3000" spc="-5">
                <a:solidFill>
                  <a:srgbClr val="0000FF"/>
                </a:solidFill>
                <a:latin typeface="Calibri"/>
                <a:cs typeface="Calibri"/>
              </a:rPr>
              <a:t>deep  </a:t>
            </a:r>
            <a:r>
              <a:rPr dirty="0" sz="3000" spc="-10">
                <a:solidFill>
                  <a:srgbClr val="0000FF"/>
                </a:solidFill>
                <a:latin typeface="Calibri"/>
                <a:cs typeface="Calibri"/>
              </a:rPr>
              <a:t>dives </a:t>
            </a:r>
            <a:r>
              <a:rPr dirty="0" sz="3000" spc="-5">
                <a:solidFill>
                  <a:srgbClr val="0000FF"/>
                </a:solidFill>
                <a:latin typeface="Calibri"/>
                <a:cs typeface="Calibri"/>
              </a:rPr>
              <a:t>because </a:t>
            </a:r>
            <a:r>
              <a:rPr dirty="0" sz="3000">
                <a:solidFill>
                  <a:srgbClr val="0000FF"/>
                </a:solidFill>
                <a:latin typeface="Calibri"/>
                <a:cs typeface="Calibri"/>
              </a:rPr>
              <a:t>it</a:t>
            </a:r>
            <a:r>
              <a:rPr dirty="0" sz="3000" spc="-10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3000" spc="-5">
                <a:solidFill>
                  <a:srgbClr val="0000FF"/>
                </a:solidFill>
                <a:latin typeface="Calibri"/>
                <a:cs typeface="Calibri"/>
              </a:rPr>
              <a:t>has: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¼-1/5 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3000" spc="-15">
                <a:solidFill>
                  <a:srgbClr val="001F5F"/>
                </a:solidFill>
                <a:latin typeface="Calibri"/>
                <a:cs typeface="Calibri"/>
              </a:rPr>
              <a:t>narcotic </a:t>
            </a:r>
            <a:r>
              <a:rPr dirty="0" sz="3000" spc="-25">
                <a:solidFill>
                  <a:srgbClr val="001F5F"/>
                </a:solidFill>
                <a:latin typeface="Calibri"/>
                <a:cs typeface="Calibri"/>
              </a:rPr>
              <a:t>effect 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dirty="0" sz="3000" spc="-15">
                <a:solidFill>
                  <a:srgbClr val="001F5F"/>
                </a:solidFill>
                <a:latin typeface="Calibri"/>
                <a:cs typeface="Calibri"/>
              </a:rPr>
              <a:t>nitrogen 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on</a:t>
            </a:r>
            <a:r>
              <a:rPr dirty="0" sz="3000" spc="-6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3000" spc="-5">
                <a:solidFill>
                  <a:srgbClr val="001F5F"/>
                </a:solidFill>
                <a:latin typeface="Calibri"/>
                <a:cs typeface="Calibri"/>
              </a:rPr>
              <a:t>CNS.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001F5F"/>
                </a:solidFill>
                <a:latin typeface="Calibri"/>
                <a:cs typeface="Calibri"/>
              </a:rPr>
              <a:t>1/7 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3000" spc="-5">
                <a:solidFill>
                  <a:srgbClr val="001F5F"/>
                </a:solidFill>
                <a:latin typeface="Calibri"/>
                <a:cs typeface="Calibri"/>
              </a:rPr>
              <a:t>molecular </a:t>
            </a:r>
            <a:r>
              <a:rPr dirty="0" sz="3000" spc="-15">
                <a:solidFill>
                  <a:srgbClr val="001F5F"/>
                </a:solidFill>
                <a:latin typeface="Calibri"/>
                <a:cs typeface="Calibri"/>
              </a:rPr>
              <a:t>weight 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dirty="0" sz="3000" spc="114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3000" spc="-15">
                <a:solidFill>
                  <a:srgbClr val="001F5F"/>
                </a:solidFill>
                <a:latin typeface="Calibri"/>
                <a:cs typeface="Calibri"/>
              </a:rPr>
              <a:t>nitrogen.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963545"/>
            <a:ext cx="928369" cy="488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l</a:t>
            </a:r>
            <a:r>
              <a:rPr dirty="0" sz="3000" spc="-1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w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6061" y="2963545"/>
            <a:ext cx="6840855" cy="488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64945" algn="l"/>
                <a:tab pos="2915920" algn="l"/>
                <a:tab pos="3568700" algn="l"/>
                <a:tab pos="5483225" algn="l"/>
                <a:tab pos="6212840" algn="l"/>
              </a:tabLst>
            </a:pPr>
            <a:r>
              <a:rPr dirty="0" sz="3000" spc="-5">
                <a:solidFill>
                  <a:srgbClr val="001F5F"/>
                </a:solidFill>
                <a:latin typeface="Calibri"/>
                <a:cs typeface="Calibri"/>
              </a:rPr>
              <a:t>d</a:t>
            </a:r>
            <a:r>
              <a:rPr dirty="0" sz="3000" spc="-1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dirty="0" sz="3000" spc="-5">
                <a:solidFill>
                  <a:srgbClr val="001F5F"/>
                </a:solidFill>
                <a:latin typeface="Calibri"/>
                <a:cs typeface="Calibri"/>
              </a:rPr>
              <a:t>nsit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y	l</a:t>
            </a:r>
            <a:r>
              <a:rPr dirty="0" sz="3000" spc="-15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ading	</a:t>
            </a:r>
            <a:r>
              <a:rPr dirty="0" sz="3000" spc="-25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o	</a:t>
            </a:r>
            <a:r>
              <a:rPr dirty="0" sz="3000" spc="-5">
                <a:solidFill>
                  <a:srgbClr val="001F5F"/>
                </a:solidFill>
                <a:latin typeface="Calibri"/>
                <a:cs typeface="Calibri"/>
              </a:rPr>
              <a:t>d</a:t>
            </a:r>
            <a:r>
              <a:rPr dirty="0" sz="3000" spc="-1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c</a:t>
            </a:r>
            <a:r>
              <a:rPr dirty="0" sz="3000" spc="-35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eas</a:t>
            </a:r>
            <a:r>
              <a:rPr dirty="0" sz="3000" spc="-2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d	air	</a:t>
            </a:r>
            <a:r>
              <a:rPr dirty="0" sz="3000" spc="-45">
                <a:solidFill>
                  <a:srgbClr val="001F5F"/>
                </a:solidFill>
                <a:latin typeface="Calibri"/>
                <a:cs typeface="Calibri"/>
              </a:rPr>
              <a:t>w</a:t>
            </a:r>
            <a:r>
              <a:rPr dirty="0" sz="3000" spc="-6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y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55600">
              <a:lnSpc>
                <a:spcPct val="100000"/>
              </a:lnSpc>
            </a:pPr>
            <a:r>
              <a:rPr dirty="0" spc="-10"/>
              <a:t>resistance </a:t>
            </a:r>
            <a:r>
              <a:rPr dirty="0"/>
              <a:t>of</a:t>
            </a:r>
            <a:r>
              <a:rPr dirty="0" spc="-110"/>
              <a:t> </a:t>
            </a:r>
            <a:r>
              <a:rPr dirty="0" spc="-60"/>
              <a:t>diver.</a:t>
            </a:r>
          </a:p>
          <a:p>
            <a:pPr marL="355600" indent="-342900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>
                <a:latin typeface="Times New Roman"/>
                <a:cs typeface="Times New Roman"/>
              </a:rPr>
              <a:t>High </a:t>
            </a:r>
            <a:r>
              <a:rPr dirty="0" spc="-10">
                <a:latin typeface="Times New Roman"/>
                <a:cs typeface="Times New Roman"/>
              </a:rPr>
              <a:t>diffusion </a:t>
            </a:r>
            <a:r>
              <a:rPr dirty="0" spc="-5">
                <a:latin typeface="Times New Roman"/>
                <a:cs typeface="Times New Roman"/>
              </a:rPr>
              <a:t>through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spc="-5">
                <a:latin typeface="Times New Roman"/>
                <a:cs typeface="Times New Roman"/>
              </a:rPr>
              <a:t>tissues.</a:t>
            </a:r>
          </a:p>
          <a:p>
            <a:pPr algn="just" marL="355600" marR="5080" indent="-342900">
              <a:lnSpc>
                <a:spcPct val="89500"/>
              </a:lnSpc>
              <a:spcBef>
                <a:spcPts val="740"/>
              </a:spcBef>
              <a:buFont typeface="Arial"/>
              <a:buChar char="•"/>
              <a:tabLst>
                <a:tab pos="355600" algn="l"/>
              </a:tabLst>
            </a:pPr>
            <a:r>
              <a:rPr dirty="0">
                <a:latin typeface="Times New Roman"/>
                <a:cs typeface="Times New Roman"/>
              </a:rPr>
              <a:t>Helium </a:t>
            </a:r>
            <a:r>
              <a:rPr dirty="0" spc="-10">
                <a:latin typeface="Times New Roman"/>
                <a:cs typeface="Times New Roman"/>
              </a:rPr>
              <a:t>is </a:t>
            </a:r>
            <a:r>
              <a:rPr dirty="0">
                <a:latin typeface="Times New Roman"/>
                <a:cs typeface="Times New Roman"/>
              </a:rPr>
              <a:t>about </a:t>
            </a:r>
            <a:r>
              <a:rPr dirty="0" sz="2400">
                <a:latin typeface="Times New Roman"/>
                <a:cs typeface="Times New Roman"/>
              </a:rPr>
              <a:t>1/2 </a:t>
            </a:r>
            <a:r>
              <a:rPr dirty="0" spc="-5">
                <a:latin typeface="Times New Roman"/>
                <a:cs typeface="Times New Roman"/>
              </a:rPr>
              <a:t>as soluble as </a:t>
            </a:r>
            <a:r>
              <a:rPr dirty="0">
                <a:latin typeface="Times New Roman"/>
                <a:cs typeface="Times New Roman"/>
              </a:rPr>
              <a:t>nitrogen </a:t>
            </a:r>
            <a:r>
              <a:rPr dirty="0" spc="-5">
                <a:latin typeface="Times New Roman"/>
                <a:cs typeface="Times New Roman"/>
              </a:rPr>
              <a:t>in </a:t>
            </a:r>
            <a:r>
              <a:rPr dirty="0">
                <a:latin typeface="Times New Roman"/>
                <a:cs typeface="Times New Roman"/>
              </a:rPr>
              <a:t>body  </a:t>
            </a:r>
            <a:r>
              <a:rPr dirty="0" spc="-5">
                <a:latin typeface="Times New Roman"/>
                <a:cs typeface="Times New Roman"/>
              </a:rPr>
              <a:t>fluids. </a:t>
            </a:r>
            <a:r>
              <a:rPr dirty="0">
                <a:latin typeface="Times New Roman"/>
                <a:cs typeface="Times New Roman"/>
              </a:rPr>
              <a:t>This reduces the quantity </a:t>
            </a:r>
            <a:r>
              <a:rPr dirty="0" spc="-5">
                <a:latin typeface="Times New Roman"/>
                <a:cs typeface="Times New Roman"/>
              </a:rPr>
              <a:t>of </a:t>
            </a:r>
            <a:r>
              <a:rPr dirty="0">
                <a:latin typeface="Times New Roman"/>
                <a:cs typeface="Times New Roman"/>
              </a:rPr>
              <a:t>bubbles that  can form </a:t>
            </a:r>
            <a:r>
              <a:rPr dirty="0" spc="-5">
                <a:latin typeface="Times New Roman"/>
                <a:cs typeface="Times New Roman"/>
              </a:rPr>
              <a:t>in tissues </a:t>
            </a:r>
            <a:r>
              <a:rPr dirty="0">
                <a:latin typeface="Times New Roman"/>
                <a:cs typeface="Times New Roman"/>
              </a:rPr>
              <a:t>when the diver </a:t>
            </a:r>
            <a:r>
              <a:rPr dirty="0" spc="-15">
                <a:latin typeface="Times New Roman"/>
                <a:cs typeface="Times New Roman"/>
              </a:rPr>
              <a:t>is  </a:t>
            </a:r>
            <a:r>
              <a:rPr dirty="0">
                <a:latin typeface="Times New Roman"/>
                <a:cs typeface="Times New Roman"/>
              </a:rPr>
              <a:t>decompressed </a:t>
            </a:r>
            <a:r>
              <a:rPr dirty="0" spc="-5">
                <a:latin typeface="Times New Roman"/>
                <a:cs typeface="Times New Roman"/>
              </a:rPr>
              <a:t>after</a:t>
            </a:r>
            <a:r>
              <a:rPr dirty="0" spc="-30">
                <a:latin typeface="Times New Roman"/>
                <a:cs typeface="Times New Roman"/>
              </a:rPr>
              <a:t> </a:t>
            </a:r>
            <a:r>
              <a:rPr dirty="0" spc="-5">
                <a:latin typeface="Times New Roman"/>
                <a:cs typeface="Times New Roman"/>
              </a:rPr>
              <a:t>diving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25" b="1">
                <a:solidFill>
                  <a:srgbClr val="000000"/>
                </a:solidFill>
                <a:latin typeface="Calibri"/>
                <a:cs typeface="Calibri"/>
              </a:rPr>
              <a:t>Effects 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of </a:t>
            </a:r>
            <a:r>
              <a:rPr dirty="0" sz="3200" spc="5" b="1">
                <a:solidFill>
                  <a:srgbClr val="000000"/>
                </a:solidFill>
                <a:latin typeface="Calibri"/>
                <a:cs typeface="Calibri"/>
              </a:rPr>
              <a:t>low </a:t>
            </a:r>
            <a:r>
              <a:rPr dirty="0" sz="3200" spc="-25" b="1">
                <a:solidFill>
                  <a:srgbClr val="000000"/>
                </a:solidFill>
                <a:latin typeface="Calibri"/>
                <a:cs typeface="Calibri"/>
              </a:rPr>
              <a:t>oxygen </a:t>
            </a:r>
            <a:r>
              <a:rPr dirty="0" sz="3200" spc="-10" b="1">
                <a:solidFill>
                  <a:srgbClr val="000000"/>
                </a:solidFill>
                <a:latin typeface="Calibri"/>
                <a:cs typeface="Calibri"/>
              </a:rPr>
              <a:t>pressure 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on </a:t>
            </a:r>
            <a:r>
              <a:rPr dirty="0" sz="3200" spc="-5" b="1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dirty="0" sz="3200" spc="-3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 spc="-5" b="1">
                <a:solidFill>
                  <a:srgbClr val="000000"/>
                </a:solidFill>
                <a:latin typeface="Calibri"/>
                <a:cs typeface="Calibri"/>
              </a:rPr>
              <a:t>body</a:t>
            </a:r>
            <a:endParaRPr sz="3200">
              <a:latin typeface="Calibri"/>
              <a:cs typeface="Calibri"/>
            </a:endParaRPr>
          </a:p>
          <a:p>
            <a:pPr marL="103505">
              <a:lnSpc>
                <a:spcPct val="100000"/>
              </a:lnSpc>
            </a:pPr>
            <a:r>
              <a:rPr dirty="0" sz="3200" b="1">
                <a:latin typeface="Calibri"/>
                <a:cs typeface="Calibri"/>
              </a:rPr>
              <a:t>( </a:t>
            </a:r>
            <a:r>
              <a:rPr dirty="0" sz="3200" spc="-10" b="1">
                <a:latin typeface="Calibri"/>
                <a:cs typeface="Calibri"/>
              </a:rPr>
              <a:t>Aviation-ascend </a:t>
            </a:r>
            <a:r>
              <a:rPr dirty="0" sz="3200" spc="-20" b="1">
                <a:latin typeface="Calibri"/>
                <a:cs typeface="Calibri"/>
              </a:rPr>
              <a:t>to </a:t>
            </a:r>
            <a:r>
              <a:rPr dirty="0" sz="3200" b="1">
                <a:latin typeface="Calibri"/>
                <a:cs typeface="Calibri"/>
              </a:rPr>
              <a:t>high</a:t>
            </a:r>
            <a:r>
              <a:rPr dirty="0" sz="3200" spc="-40" b="1">
                <a:latin typeface="Calibri"/>
                <a:cs typeface="Calibri"/>
              </a:rPr>
              <a:t> </a:t>
            </a:r>
            <a:r>
              <a:rPr dirty="0" sz="3200" b="1">
                <a:latin typeface="Calibri"/>
                <a:cs typeface="Calibri"/>
              </a:rPr>
              <a:t>altitude)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54505"/>
            <a:ext cx="2977515" cy="4975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69240">
              <a:lnSpc>
                <a:spcPct val="100000"/>
              </a:lnSpc>
            </a:pP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At the sea level the  </a:t>
            </a: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barometric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pressure</a:t>
            </a:r>
            <a:r>
              <a:rPr dirty="0" sz="2400" spc="-8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is 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760</a:t>
            </a:r>
            <a:r>
              <a:rPr dirty="0" sz="2400" spc="-9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00FF"/>
                </a:solidFill>
                <a:latin typeface="Times New Roman"/>
                <a:cs typeface="Times New Roman"/>
              </a:rPr>
              <a:t>mmHg.</a:t>
            </a:r>
            <a:endParaRPr sz="2400">
              <a:latin typeface="Times New Roman"/>
              <a:cs typeface="Times New Roman"/>
            </a:endParaRPr>
          </a:p>
          <a:p>
            <a:pPr marL="12700" marR="393065">
              <a:lnSpc>
                <a:spcPct val="100000"/>
              </a:lnSpc>
              <a:spcBef>
                <a:spcPts val="575"/>
              </a:spcBef>
            </a:pP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At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10,000 feet </a:t>
            </a: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is</a:t>
            </a:r>
            <a:r>
              <a:rPr dirty="0" sz="2400" spc="-9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523  </a:t>
            </a:r>
            <a:r>
              <a:rPr dirty="0" sz="2400" spc="-15">
                <a:solidFill>
                  <a:srgbClr val="0000FF"/>
                </a:solidFill>
                <a:latin typeface="Times New Roman"/>
                <a:cs typeface="Times New Roman"/>
              </a:rPr>
              <a:t>mmHg</a:t>
            </a:r>
            <a:endParaRPr sz="2400">
              <a:latin typeface="Times New Roman"/>
              <a:cs typeface="Times New Roman"/>
            </a:endParaRPr>
          </a:p>
          <a:p>
            <a:pPr marL="12700" marR="748030">
              <a:lnSpc>
                <a:spcPct val="100000"/>
              </a:lnSpc>
              <a:spcBef>
                <a:spcPts val="575"/>
              </a:spcBef>
              <a:tabLst>
                <a:tab pos="1915795" algn="l"/>
              </a:tabLst>
            </a:pP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At</a:t>
            </a: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 50,000</a:t>
            </a: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feet	87  </a:t>
            </a:r>
            <a:r>
              <a:rPr dirty="0" sz="2400" spc="-10">
                <a:solidFill>
                  <a:srgbClr val="0000FF"/>
                </a:solidFill>
                <a:latin typeface="Times New Roman"/>
                <a:cs typeface="Times New Roman"/>
              </a:rPr>
              <a:t>mmHg.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80"/>
              </a:spcBef>
            </a:pP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This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decrease in  </a:t>
            </a: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barometric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pressure </a:t>
            </a:r>
            <a:r>
              <a:rPr dirty="0" sz="2400" spc="-5">
                <a:solidFill>
                  <a:srgbClr val="FF0000"/>
                </a:solidFill>
                <a:latin typeface="Times New Roman"/>
                <a:cs typeface="Times New Roman"/>
              </a:rPr>
              <a:t>is  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the basic cause of all  the hypoxia </a:t>
            </a:r>
            <a:r>
              <a:rPr dirty="0" sz="2400" spc="-5">
                <a:solidFill>
                  <a:srgbClr val="FF0000"/>
                </a:solidFill>
                <a:latin typeface="Times New Roman"/>
                <a:cs typeface="Times New Roman"/>
              </a:rPr>
              <a:t>problems</a:t>
            </a:r>
            <a:r>
              <a:rPr dirty="0" sz="2400" spc="-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in  high altitude in  </a:t>
            </a:r>
            <a:r>
              <a:rPr dirty="0" sz="2400" spc="-15">
                <a:solidFill>
                  <a:srgbClr val="FF0000"/>
                </a:solidFill>
                <a:latin typeface="Times New Roman"/>
                <a:cs typeface="Times New Roman"/>
              </a:rPr>
              <a:t>physiology.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62600" y="4648198"/>
            <a:ext cx="3352800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52800" y="1219200"/>
            <a:ext cx="2074164" cy="2915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62600" y="1435608"/>
            <a:ext cx="3352800" cy="30601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1905000"/>
            <a:ext cx="4914900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219700" y="1904999"/>
            <a:ext cx="3467100" cy="4952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70458" rIns="0" bIns="0" rtlCol="0" vert="horz">
            <a:spAutoFit/>
          </a:bodyPr>
          <a:lstStyle/>
          <a:p>
            <a:pPr marL="886460">
              <a:lnSpc>
                <a:spcPct val="100000"/>
              </a:lnSpc>
            </a:pPr>
            <a:r>
              <a:rPr dirty="0" sz="3600" spc="-5">
                <a:solidFill>
                  <a:srgbClr val="6F2F9F"/>
                </a:solidFill>
              </a:rPr>
              <a:t>Alveolar </a:t>
            </a:r>
            <a:r>
              <a:rPr dirty="0" sz="3600">
                <a:solidFill>
                  <a:srgbClr val="6F2F9F"/>
                </a:solidFill>
              </a:rPr>
              <a:t>PO2 </a:t>
            </a:r>
            <a:r>
              <a:rPr dirty="0" sz="3600" spc="-20">
                <a:solidFill>
                  <a:srgbClr val="6F2F9F"/>
                </a:solidFill>
              </a:rPr>
              <a:t>at </a:t>
            </a:r>
            <a:r>
              <a:rPr dirty="0" sz="3600" spc="-25">
                <a:solidFill>
                  <a:srgbClr val="6F2F9F"/>
                </a:solidFill>
              </a:rPr>
              <a:t>different</a:t>
            </a:r>
            <a:r>
              <a:rPr dirty="0" sz="3600" spc="-130">
                <a:solidFill>
                  <a:srgbClr val="6F2F9F"/>
                </a:solidFill>
              </a:rPr>
              <a:t> </a:t>
            </a:r>
            <a:r>
              <a:rPr dirty="0" sz="3600">
                <a:solidFill>
                  <a:srgbClr val="6F2F9F"/>
                </a:solidFill>
              </a:rPr>
              <a:t>altitudes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457962" y="1219961"/>
            <a:ext cx="8229600" cy="4907280"/>
          </a:xfrm>
          <a:custGeom>
            <a:avLst/>
            <a:gdLst/>
            <a:ahLst/>
            <a:cxnLst/>
            <a:rect l="l" t="t" r="r" b="b"/>
            <a:pathLst>
              <a:path w="8229600" h="4907280">
                <a:moveTo>
                  <a:pt x="0" y="4907280"/>
                </a:moveTo>
                <a:lnTo>
                  <a:pt x="8229600" y="4907280"/>
                </a:lnTo>
                <a:lnTo>
                  <a:pt x="8229600" y="0"/>
                </a:lnTo>
                <a:lnTo>
                  <a:pt x="0" y="0"/>
                </a:lnTo>
                <a:lnTo>
                  <a:pt x="0" y="4907280"/>
                </a:lnTo>
                <a:close/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1239773"/>
            <a:ext cx="7435215" cy="3740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As the </a:t>
            </a:r>
            <a:r>
              <a:rPr dirty="0" sz="3200" spc="-5">
                <a:latin typeface="Calibri"/>
                <a:cs typeface="Calibri"/>
              </a:rPr>
              <a:t>barometric </a:t>
            </a:r>
            <a:r>
              <a:rPr dirty="0" sz="3200" spc="-10">
                <a:latin typeface="Calibri"/>
                <a:cs typeface="Calibri"/>
              </a:rPr>
              <a:t>pressure </a:t>
            </a:r>
            <a:r>
              <a:rPr dirty="0" sz="3200" spc="-5">
                <a:latin typeface="Calibri"/>
                <a:cs typeface="Calibri"/>
              </a:rPr>
              <a:t>decreases, </a:t>
            </a:r>
            <a:r>
              <a:rPr dirty="0" sz="3200">
                <a:latin typeface="Calibri"/>
                <a:cs typeface="Calibri"/>
              </a:rPr>
              <a:t>the  </a:t>
            </a:r>
            <a:r>
              <a:rPr dirty="0" sz="3200" spc="-20">
                <a:latin typeface="Calibri"/>
                <a:cs typeface="Calibri"/>
              </a:rPr>
              <a:t>oxygen </a:t>
            </a:r>
            <a:r>
              <a:rPr dirty="0" sz="3200" spc="-5">
                <a:latin typeface="Calibri"/>
                <a:cs typeface="Calibri"/>
              </a:rPr>
              <a:t>partial </a:t>
            </a:r>
            <a:r>
              <a:rPr dirty="0" sz="3200" spc="-10">
                <a:latin typeface="Calibri"/>
                <a:cs typeface="Calibri"/>
              </a:rPr>
              <a:t>pressure </a:t>
            </a:r>
            <a:r>
              <a:rPr dirty="0" sz="3200" spc="-5">
                <a:latin typeface="Calibri"/>
                <a:cs typeface="Calibri"/>
              </a:rPr>
              <a:t>decreases  </a:t>
            </a:r>
            <a:r>
              <a:rPr dirty="0" sz="3200" spc="-20">
                <a:latin typeface="Calibri"/>
                <a:cs typeface="Calibri"/>
              </a:rPr>
              <a:t>proportionally, </a:t>
            </a:r>
            <a:r>
              <a:rPr dirty="0" sz="3200" spc="-5">
                <a:latin typeface="Calibri"/>
                <a:cs typeface="Calibri"/>
              </a:rPr>
              <a:t>remaining </a:t>
            </a:r>
            <a:r>
              <a:rPr dirty="0" sz="3200">
                <a:latin typeface="Calibri"/>
                <a:cs typeface="Calibri"/>
              </a:rPr>
              <a:t>less than </a:t>
            </a:r>
            <a:r>
              <a:rPr dirty="0" sz="3200" spc="-5">
                <a:latin typeface="Calibri"/>
                <a:cs typeface="Calibri"/>
              </a:rPr>
              <a:t>21 </a:t>
            </a:r>
            <a:r>
              <a:rPr dirty="0" sz="3200">
                <a:latin typeface="Calibri"/>
                <a:cs typeface="Calibri"/>
              </a:rPr>
              <a:t>% </a:t>
            </a:r>
            <a:r>
              <a:rPr dirty="0" sz="3200" spc="-5">
                <a:latin typeface="Calibri"/>
                <a:cs typeface="Calibri"/>
              </a:rPr>
              <a:t>of 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15">
                <a:latin typeface="Calibri"/>
                <a:cs typeface="Calibri"/>
              </a:rPr>
              <a:t>total </a:t>
            </a:r>
            <a:r>
              <a:rPr dirty="0" sz="3200" spc="-10">
                <a:latin typeface="Calibri"/>
                <a:cs typeface="Calibri"/>
              </a:rPr>
              <a:t>barometric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pressure.</a:t>
            </a:r>
            <a:endParaRPr sz="3200">
              <a:latin typeface="Calibri"/>
              <a:cs typeface="Calibri"/>
            </a:endParaRPr>
          </a:p>
          <a:p>
            <a:pPr marL="447040" indent="-43434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dirty="0" sz="3200" spc="-45">
                <a:latin typeface="Calibri"/>
                <a:cs typeface="Calibri"/>
              </a:rPr>
              <a:t>At </a:t>
            </a:r>
            <a:r>
              <a:rPr dirty="0" sz="3200" spc="-5">
                <a:latin typeface="Calibri"/>
                <a:cs typeface="Calibri"/>
              </a:rPr>
              <a:t>sea </a:t>
            </a:r>
            <a:r>
              <a:rPr dirty="0" sz="3200" spc="-15">
                <a:latin typeface="Calibri"/>
                <a:cs typeface="Calibri"/>
              </a:rPr>
              <a:t>level </a:t>
            </a:r>
            <a:r>
              <a:rPr dirty="0" sz="3200" spc="-5">
                <a:latin typeface="Calibri"/>
                <a:cs typeface="Calibri"/>
              </a:rPr>
              <a:t>PO2= 159</a:t>
            </a:r>
            <a:r>
              <a:rPr dirty="0" sz="3200" spc="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mmHg.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45">
                <a:latin typeface="Calibri"/>
                <a:cs typeface="Calibri"/>
              </a:rPr>
              <a:t>At </a:t>
            </a:r>
            <a:r>
              <a:rPr dirty="0" sz="3200">
                <a:latin typeface="Calibri"/>
                <a:cs typeface="Calibri"/>
              </a:rPr>
              <a:t>20,000 </a:t>
            </a:r>
            <a:r>
              <a:rPr dirty="0" sz="3200" spc="-25">
                <a:latin typeface="Calibri"/>
                <a:cs typeface="Calibri"/>
              </a:rPr>
              <a:t>feet </a:t>
            </a:r>
            <a:r>
              <a:rPr dirty="0" sz="3200">
                <a:latin typeface="Calibri"/>
                <a:cs typeface="Calibri"/>
              </a:rPr>
              <a:t>PO2= 40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mmHg.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45">
                <a:latin typeface="Calibri"/>
                <a:cs typeface="Calibri"/>
              </a:rPr>
              <a:t>At </a:t>
            </a:r>
            <a:r>
              <a:rPr dirty="0" sz="3200">
                <a:latin typeface="Calibri"/>
                <a:cs typeface="Calibri"/>
              </a:rPr>
              <a:t>50,000 </a:t>
            </a:r>
            <a:r>
              <a:rPr dirty="0" sz="3200" spc="-25">
                <a:latin typeface="Calibri"/>
                <a:cs typeface="Calibri"/>
              </a:rPr>
              <a:t>feet </a:t>
            </a:r>
            <a:r>
              <a:rPr dirty="0" sz="3200">
                <a:latin typeface="Calibri"/>
                <a:cs typeface="Calibri"/>
              </a:rPr>
              <a:t>PO2= only </a:t>
            </a:r>
            <a:r>
              <a:rPr dirty="0" sz="3200" spc="-5">
                <a:latin typeface="Calibri"/>
                <a:cs typeface="Calibri"/>
              </a:rPr>
              <a:t>18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mmHg.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41197"/>
            <a:ext cx="1084580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latin typeface="Calibri"/>
                <a:cs typeface="Calibri"/>
              </a:rPr>
              <a:t>Co</a:t>
            </a:r>
            <a:r>
              <a:rPr dirty="0" sz="3200" spc="-30">
                <a:latin typeface="Calibri"/>
                <a:cs typeface="Calibri"/>
              </a:rPr>
              <a:t>n</a:t>
            </a:r>
            <a:r>
              <a:rPr dirty="0" sz="3200">
                <a:latin typeface="Calibri"/>
                <a:cs typeface="Calibri"/>
              </a:rPr>
              <a:t>t…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962" y="1143761"/>
            <a:ext cx="8229600" cy="4983480"/>
          </a:xfrm>
          <a:custGeom>
            <a:avLst/>
            <a:gdLst/>
            <a:ahLst/>
            <a:cxnLst/>
            <a:rect l="l" t="t" r="r" b="b"/>
            <a:pathLst>
              <a:path w="8229600" h="4983480">
                <a:moveTo>
                  <a:pt x="0" y="4983480"/>
                </a:moveTo>
                <a:lnTo>
                  <a:pt x="8229600" y="4983480"/>
                </a:lnTo>
                <a:lnTo>
                  <a:pt x="8229600" y="0"/>
                </a:lnTo>
                <a:lnTo>
                  <a:pt x="0" y="0"/>
                </a:lnTo>
                <a:lnTo>
                  <a:pt x="0" y="4983480"/>
                </a:lnTo>
                <a:close/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1163573"/>
            <a:ext cx="1155065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75">
                <a:solidFill>
                  <a:srgbClr val="6F2F9F"/>
                </a:solidFill>
                <a:latin typeface="Calibri"/>
                <a:cs typeface="Calibri"/>
              </a:rPr>
              <a:t>E</a:t>
            </a:r>
            <a:r>
              <a:rPr dirty="0" sz="3200" spc="-35">
                <a:solidFill>
                  <a:srgbClr val="6F2F9F"/>
                </a:solidFill>
                <a:latin typeface="Calibri"/>
                <a:cs typeface="Calibri"/>
              </a:rPr>
              <a:t>v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en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18461" y="1163573"/>
            <a:ext cx="4316730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6265" algn="l"/>
                <a:tab pos="1564005" algn="l"/>
                <a:tab pos="3106420" algn="l"/>
                <a:tab pos="4051300" algn="l"/>
              </a:tabLst>
            </a:pP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a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	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hig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h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	</a:t>
            </a:r>
            <a:r>
              <a:rPr dirty="0" sz="3200" spc="5">
                <a:solidFill>
                  <a:srgbClr val="6F2F9F"/>
                </a:solidFill>
                <a:latin typeface="Calibri"/>
                <a:cs typeface="Calibri"/>
              </a:rPr>
              <a:t>a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ltitude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	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C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O2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	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is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65189" y="1163573"/>
            <a:ext cx="2141855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continuously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651634"/>
            <a:ext cx="8074659" cy="3057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6985">
              <a:lnSpc>
                <a:spcPct val="100000"/>
              </a:lnSpc>
            </a:pPr>
            <a:r>
              <a:rPr dirty="0" sz="3200" spc="-30">
                <a:solidFill>
                  <a:srgbClr val="6F2F9F"/>
                </a:solidFill>
                <a:latin typeface="Calibri"/>
                <a:cs typeface="Calibri"/>
              </a:rPr>
              <a:t>excreted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from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the pulmonary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blood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into </a:t>
            </a:r>
            <a:r>
              <a:rPr dirty="0" sz="3200" spc="5">
                <a:solidFill>
                  <a:srgbClr val="6F2F9F"/>
                </a:solidFill>
                <a:latin typeface="Calibri"/>
                <a:cs typeface="Calibri"/>
              </a:rPr>
              <a:t>the 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alveoli.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Also,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water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vaporizes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into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the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inspired 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air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from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the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respiratory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surfaces.</a:t>
            </a:r>
            <a:endParaRPr sz="3200">
              <a:latin typeface="Calibri"/>
              <a:cs typeface="Calibri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Therefore,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these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two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gases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dilute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the </a:t>
            </a: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oxygen 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in the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alveoli,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thus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reducing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the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oxygen 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concentration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and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therefore hypoxia</a:t>
            </a:r>
            <a:r>
              <a:rPr dirty="0" sz="3200" spc="-4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develops.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6745" rIns="0" bIns="0" rtlCol="0" vert="horz">
            <a:spAutoFit/>
          </a:bodyPr>
          <a:lstStyle/>
          <a:p>
            <a:pPr marL="1357630">
              <a:lnSpc>
                <a:spcPct val="100000"/>
              </a:lnSpc>
            </a:pPr>
            <a:r>
              <a:rPr dirty="0" spc="-40">
                <a:solidFill>
                  <a:srgbClr val="0000FF"/>
                </a:solidFill>
              </a:rPr>
              <a:t>Effects </a:t>
            </a:r>
            <a:r>
              <a:rPr dirty="0">
                <a:solidFill>
                  <a:srgbClr val="0000FF"/>
                </a:solidFill>
              </a:rPr>
              <a:t>of </a:t>
            </a:r>
            <a:r>
              <a:rPr dirty="0" spc="-10">
                <a:solidFill>
                  <a:srgbClr val="0000FF"/>
                </a:solidFill>
              </a:rPr>
              <a:t>acute</a:t>
            </a:r>
            <a:r>
              <a:rPr dirty="0" spc="-65">
                <a:solidFill>
                  <a:srgbClr val="0000FF"/>
                </a:solidFill>
              </a:rPr>
              <a:t> </a:t>
            </a:r>
            <a:r>
              <a:rPr dirty="0" spc="-25">
                <a:solidFill>
                  <a:srgbClr val="0000FF"/>
                </a:solidFill>
              </a:rPr>
              <a:t>hypoxia</a:t>
            </a:r>
          </a:p>
        </p:txBody>
      </p:sp>
      <p:sp>
        <p:nvSpPr>
          <p:cNvPr id="3" name="object 3"/>
          <p:cNvSpPr/>
          <p:nvPr/>
        </p:nvSpPr>
        <p:spPr>
          <a:xfrm>
            <a:off x="534162" y="1067561"/>
            <a:ext cx="8305800" cy="5530850"/>
          </a:xfrm>
          <a:custGeom>
            <a:avLst/>
            <a:gdLst/>
            <a:ahLst/>
            <a:cxnLst/>
            <a:rect l="l" t="t" r="r" b="b"/>
            <a:pathLst>
              <a:path w="8305800" h="5530850">
                <a:moveTo>
                  <a:pt x="0" y="5530596"/>
                </a:moveTo>
                <a:lnTo>
                  <a:pt x="8305800" y="5530596"/>
                </a:lnTo>
                <a:lnTo>
                  <a:pt x="8305800" y="0"/>
                </a:lnTo>
                <a:lnTo>
                  <a:pt x="0" y="0"/>
                </a:lnTo>
                <a:lnTo>
                  <a:pt x="0" y="5530596"/>
                </a:lnTo>
                <a:close/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12140" y="1087373"/>
            <a:ext cx="8124825" cy="520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Some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of the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important acute </a:t>
            </a: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effects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of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hypoxia 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beginning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at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an altitude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of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approximately 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12,000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feet,</a:t>
            </a:r>
            <a:r>
              <a:rPr dirty="0" sz="3200" spc="-8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are:</a:t>
            </a:r>
            <a:endParaRPr sz="3200">
              <a:latin typeface="Calibri"/>
              <a:cs typeface="Calibri"/>
            </a:endParaRPr>
          </a:p>
          <a:p>
            <a:pPr marL="355600" marR="715645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Drowsiness,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lassitude,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mental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and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muscle 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fatigue,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sometimes headache, occasionally  nausea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and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sometimes</a:t>
            </a:r>
            <a:r>
              <a:rPr dirty="0" sz="3200" spc="-5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euphoria.</a:t>
            </a:r>
            <a:endParaRPr sz="3200">
              <a:latin typeface="Calibri"/>
              <a:cs typeface="Calibri"/>
            </a:endParaRPr>
          </a:p>
          <a:p>
            <a:pPr marL="355600" marR="63309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All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these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progress </a:t>
            </a: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to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 </a:t>
            </a: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stage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of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twitching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or 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convulsions above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 18,000.</a:t>
            </a:r>
            <a:endParaRPr sz="3200">
              <a:latin typeface="Calibri"/>
              <a:cs typeface="Calibri"/>
            </a:endParaRPr>
          </a:p>
          <a:p>
            <a:pPr marL="355600" marR="220979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200" spc="-10">
                <a:solidFill>
                  <a:srgbClr val="0000FF"/>
                </a:solidFill>
                <a:latin typeface="Calibri"/>
                <a:cs typeface="Calibri"/>
              </a:rPr>
              <a:t>Above </a:t>
            </a:r>
            <a:r>
              <a:rPr dirty="0" sz="3200">
                <a:solidFill>
                  <a:srgbClr val="0000FF"/>
                </a:solidFill>
                <a:latin typeface="Calibri"/>
                <a:cs typeface="Calibri"/>
              </a:rPr>
              <a:t>23,000 </a:t>
            </a:r>
            <a:r>
              <a:rPr dirty="0" sz="3200" spc="-25">
                <a:solidFill>
                  <a:srgbClr val="0000FF"/>
                </a:solidFill>
                <a:latin typeface="Calibri"/>
                <a:cs typeface="Calibri"/>
              </a:rPr>
              <a:t>feet </a:t>
            </a:r>
            <a:r>
              <a:rPr dirty="0" sz="3200" spc="-10">
                <a:solidFill>
                  <a:srgbClr val="0000FF"/>
                </a:solidFill>
                <a:latin typeface="Calibri"/>
                <a:cs typeface="Calibri"/>
              </a:rPr>
              <a:t>the </a:t>
            </a:r>
            <a:r>
              <a:rPr dirty="0" sz="3200" spc="-5">
                <a:solidFill>
                  <a:srgbClr val="0000FF"/>
                </a:solidFill>
                <a:latin typeface="Calibri"/>
                <a:cs typeface="Calibri"/>
              </a:rPr>
              <a:t>un </a:t>
            </a:r>
            <a:r>
              <a:rPr dirty="0" sz="3200" spc="-10">
                <a:solidFill>
                  <a:srgbClr val="0000FF"/>
                </a:solidFill>
                <a:latin typeface="Calibri"/>
                <a:cs typeface="Calibri"/>
              </a:rPr>
              <a:t>acclimatized </a:t>
            </a:r>
            <a:r>
              <a:rPr dirty="0" sz="3200" spc="-15">
                <a:solidFill>
                  <a:srgbClr val="0000FF"/>
                </a:solidFill>
                <a:latin typeface="Calibri"/>
                <a:cs typeface="Calibri"/>
              </a:rPr>
              <a:t>person  </a:t>
            </a:r>
            <a:r>
              <a:rPr dirty="0" sz="3200" spc="-10">
                <a:solidFill>
                  <a:srgbClr val="0000FF"/>
                </a:solidFill>
                <a:latin typeface="Calibri"/>
                <a:cs typeface="Calibri"/>
              </a:rPr>
              <a:t>can </a:t>
            </a:r>
            <a:r>
              <a:rPr dirty="0" sz="3200" spc="-15">
                <a:solidFill>
                  <a:srgbClr val="0000FF"/>
                </a:solidFill>
                <a:latin typeface="Calibri"/>
                <a:cs typeface="Calibri"/>
              </a:rPr>
              <a:t>enter </a:t>
            </a:r>
            <a:r>
              <a:rPr dirty="0" sz="3200" spc="-20">
                <a:solidFill>
                  <a:srgbClr val="0000FF"/>
                </a:solidFill>
                <a:latin typeface="Calibri"/>
                <a:cs typeface="Calibri"/>
              </a:rPr>
              <a:t>into</a:t>
            </a:r>
            <a:r>
              <a:rPr dirty="0" sz="3200" spc="-3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0000FF"/>
                </a:solidFill>
                <a:latin typeface="Calibri"/>
                <a:cs typeface="Calibri"/>
              </a:rPr>
              <a:t>coma.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4845" rIns="0" bIns="0" rtlCol="0" vert="horz">
            <a:spAutoFit/>
          </a:bodyPr>
          <a:lstStyle/>
          <a:p>
            <a:pPr marL="995044">
              <a:lnSpc>
                <a:spcPct val="100000"/>
              </a:lnSpc>
            </a:pPr>
            <a:r>
              <a:rPr dirty="0" spc="-15"/>
              <a:t>Acclimatization </a:t>
            </a:r>
            <a:r>
              <a:rPr dirty="0" spc="-25"/>
              <a:t>to </a:t>
            </a:r>
            <a:r>
              <a:rPr dirty="0"/>
              <a:t>low</a:t>
            </a:r>
            <a:r>
              <a:rPr dirty="0" spc="25"/>
              <a:t> </a:t>
            </a:r>
            <a:r>
              <a:rPr dirty="0" spc="5"/>
              <a:t>PO2</a:t>
            </a:r>
          </a:p>
        </p:txBody>
      </p:sp>
      <p:sp>
        <p:nvSpPr>
          <p:cNvPr id="3" name="object 3"/>
          <p:cNvSpPr/>
          <p:nvPr/>
        </p:nvSpPr>
        <p:spPr>
          <a:xfrm>
            <a:off x="457962" y="1219961"/>
            <a:ext cx="8229600" cy="4907280"/>
          </a:xfrm>
          <a:custGeom>
            <a:avLst/>
            <a:gdLst/>
            <a:ahLst/>
            <a:cxnLst/>
            <a:rect l="l" t="t" r="r" b="b"/>
            <a:pathLst>
              <a:path w="8229600" h="4907280">
                <a:moveTo>
                  <a:pt x="0" y="4907280"/>
                </a:moveTo>
                <a:lnTo>
                  <a:pt x="8229600" y="4907280"/>
                </a:lnTo>
                <a:lnTo>
                  <a:pt x="8229600" y="0"/>
                </a:lnTo>
                <a:lnTo>
                  <a:pt x="0" y="0"/>
                </a:lnTo>
                <a:lnTo>
                  <a:pt x="0" y="4907280"/>
                </a:lnTo>
                <a:close/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1239773"/>
            <a:ext cx="8074025" cy="3545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698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person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remaining at </a:t>
            </a:r>
            <a:r>
              <a:rPr dirty="0" sz="3200" spc="5">
                <a:solidFill>
                  <a:srgbClr val="6F2F9F"/>
                </a:solidFill>
                <a:latin typeface="Calibri"/>
                <a:cs typeface="Calibri"/>
              </a:rPr>
              <a:t>high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altitudes </a:t>
            </a:r>
            <a:r>
              <a:rPr dirty="0" sz="3200" spc="-30">
                <a:solidFill>
                  <a:srgbClr val="6F2F9F"/>
                </a:solidFill>
                <a:latin typeface="Calibri"/>
                <a:cs typeface="Calibri"/>
              </a:rPr>
              <a:t>for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days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, 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weeks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or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years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becomes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more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and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more  acclimatized </a:t>
            </a: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to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low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PO2.</a:t>
            </a:r>
            <a:endParaRPr sz="3200">
              <a:latin typeface="Calibri"/>
              <a:cs typeface="Calibri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So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that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it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causes </a:t>
            </a:r>
            <a:r>
              <a:rPr dirty="0" sz="3200" spc="-30">
                <a:solidFill>
                  <a:srgbClr val="6F2F9F"/>
                </a:solidFill>
                <a:latin typeface="Calibri"/>
                <a:cs typeface="Calibri"/>
              </a:rPr>
              <a:t>fewer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deleterious </a:t>
            </a: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effects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on  the body and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it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becomes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possible </a:t>
            </a:r>
            <a:r>
              <a:rPr dirty="0" sz="3200" spc="-30">
                <a:solidFill>
                  <a:srgbClr val="6F2F9F"/>
                </a:solidFill>
                <a:latin typeface="Calibri"/>
                <a:cs typeface="Calibri"/>
              </a:rPr>
              <a:t>for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the 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person to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work harder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without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hypoxic </a:t>
            </a: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effects 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or </a:t>
            </a: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to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ascend </a:t>
            </a: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to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still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higher</a:t>
            </a:r>
            <a:r>
              <a:rPr dirty="0" sz="3200" spc="7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altitude.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1219961"/>
            <a:ext cx="8229600" cy="4907280"/>
          </a:xfrm>
          <a:custGeom>
            <a:avLst/>
            <a:gdLst/>
            <a:ahLst/>
            <a:cxnLst/>
            <a:rect l="l" t="t" r="r" b="b"/>
            <a:pathLst>
              <a:path w="8229600" h="4907280">
                <a:moveTo>
                  <a:pt x="0" y="4907280"/>
                </a:moveTo>
                <a:lnTo>
                  <a:pt x="8229600" y="4907280"/>
                </a:lnTo>
                <a:lnTo>
                  <a:pt x="8229600" y="0"/>
                </a:lnTo>
                <a:lnTo>
                  <a:pt x="0" y="0"/>
                </a:lnTo>
                <a:lnTo>
                  <a:pt x="0" y="4907280"/>
                </a:lnTo>
                <a:close/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577215"/>
            <a:ext cx="7732395" cy="401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59510">
              <a:lnSpc>
                <a:spcPct val="100000"/>
              </a:lnSpc>
            </a:pPr>
            <a:r>
              <a:rPr dirty="0" sz="3200" b="1">
                <a:solidFill>
                  <a:srgbClr val="0000FF"/>
                </a:solidFill>
                <a:latin typeface="Calibri"/>
                <a:cs typeface="Calibri"/>
              </a:rPr>
              <a:t>Principle </a:t>
            </a:r>
            <a:r>
              <a:rPr dirty="0" sz="3200" spc="-5" b="1">
                <a:solidFill>
                  <a:srgbClr val="0000FF"/>
                </a:solidFill>
                <a:latin typeface="Calibri"/>
                <a:cs typeface="Calibri"/>
              </a:rPr>
              <a:t>means </a:t>
            </a:r>
            <a:r>
              <a:rPr dirty="0" sz="3200" b="1">
                <a:solidFill>
                  <a:srgbClr val="0000FF"/>
                </a:solidFill>
                <a:latin typeface="Calibri"/>
                <a:cs typeface="Calibri"/>
              </a:rPr>
              <a:t>of</a:t>
            </a:r>
            <a:r>
              <a:rPr dirty="0" sz="3200" spc="-6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3200" spc="-10" b="1">
                <a:solidFill>
                  <a:srgbClr val="0000FF"/>
                </a:solidFill>
                <a:latin typeface="Calibri"/>
                <a:cs typeface="Calibri"/>
              </a:rPr>
              <a:t>acclimatization</a:t>
            </a:r>
            <a:endParaRPr sz="3200">
              <a:latin typeface="Calibri"/>
              <a:cs typeface="Calibri"/>
            </a:endParaRPr>
          </a:p>
          <a:p>
            <a:pPr marL="434975" indent="-422275">
              <a:lnSpc>
                <a:spcPct val="100000"/>
              </a:lnSpc>
              <a:spcBef>
                <a:spcPts val="1375"/>
              </a:spcBef>
              <a:buAutoNum type="arabicPlain"/>
              <a:tabLst>
                <a:tab pos="435609" algn="l"/>
              </a:tabLst>
            </a:pPr>
            <a:r>
              <a:rPr dirty="0" sz="3200" spc="-5">
                <a:latin typeface="Calibri"/>
                <a:cs typeface="Calibri"/>
              </a:rPr>
              <a:t>Increase </a:t>
            </a:r>
            <a:r>
              <a:rPr dirty="0" sz="3200">
                <a:latin typeface="Calibri"/>
                <a:cs typeface="Calibri"/>
              </a:rPr>
              <a:t>in pulmonary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ventilation.</a:t>
            </a:r>
            <a:endParaRPr sz="3200">
              <a:latin typeface="Calibri"/>
              <a:cs typeface="Calibri"/>
            </a:endParaRPr>
          </a:p>
          <a:p>
            <a:pPr marL="434975" indent="-422275">
              <a:lnSpc>
                <a:spcPct val="100000"/>
              </a:lnSpc>
              <a:spcBef>
                <a:spcPts val="770"/>
              </a:spcBef>
              <a:buAutoNum type="arabicPlain"/>
              <a:tabLst>
                <a:tab pos="435609" algn="l"/>
              </a:tabLst>
            </a:pPr>
            <a:r>
              <a:rPr dirty="0" sz="3200" spc="-5">
                <a:latin typeface="Calibri"/>
                <a:cs typeface="Calibri"/>
              </a:rPr>
              <a:t>Increased </a:t>
            </a:r>
            <a:r>
              <a:rPr dirty="0" sz="3200" spc="-15">
                <a:latin typeface="Calibri"/>
                <a:cs typeface="Calibri"/>
              </a:rPr>
              <a:t>red </a:t>
            </a:r>
            <a:r>
              <a:rPr dirty="0" sz="3200" spc="-5">
                <a:latin typeface="Calibri"/>
                <a:cs typeface="Calibri"/>
              </a:rPr>
              <a:t>blood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cells.</a:t>
            </a:r>
            <a:endParaRPr sz="3200">
              <a:latin typeface="Calibri"/>
              <a:cs typeface="Calibri"/>
            </a:endParaRPr>
          </a:p>
          <a:p>
            <a:pPr marL="343535" indent="-330835">
              <a:lnSpc>
                <a:spcPct val="100000"/>
              </a:lnSpc>
              <a:spcBef>
                <a:spcPts val="765"/>
              </a:spcBef>
              <a:buAutoNum type="arabicPlain"/>
              <a:tabLst>
                <a:tab pos="344170" algn="l"/>
              </a:tabLst>
            </a:pPr>
            <a:r>
              <a:rPr dirty="0" sz="3200" spc="-5">
                <a:latin typeface="Calibri"/>
                <a:cs typeface="Calibri"/>
              </a:rPr>
              <a:t>Increased </a:t>
            </a:r>
            <a:r>
              <a:rPr dirty="0" sz="3200" spc="-10">
                <a:latin typeface="Calibri"/>
                <a:cs typeface="Calibri"/>
              </a:rPr>
              <a:t>diffusing </a:t>
            </a:r>
            <a:r>
              <a:rPr dirty="0" sz="3200" spc="-5">
                <a:latin typeface="Calibri"/>
                <a:cs typeface="Calibri"/>
              </a:rPr>
              <a:t>capacity </a:t>
            </a:r>
            <a:r>
              <a:rPr dirty="0" sz="3200">
                <a:latin typeface="Calibri"/>
                <a:cs typeface="Calibri"/>
              </a:rPr>
              <a:t>of the</a:t>
            </a:r>
            <a:r>
              <a:rPr dirty="0" sz="3200" spc="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lungs.</a:t>
            </a:r>
            <a:endParaRPr sz="3200">
              <a:latin typeface="Calibri"/>
              <a:cs typeface="Calibri"/>
            </a:endParaRPr>
          </a:p>
          <a:p>
            <a:pPr marL="434975" indent="-422275">
              <a:lnSpc>
                <a:spcPct val="100000"/>
              </a:lnSpc>
              <a:spcBef>
                <a:spcPts val="770"/>
              </a:spcBef>
              <a:buAutoNum type="arabicPlain"/>
              <a:tabLst>
                <a:tab pos="435609" algn="l"/>
              </a:tabLst>
            </a:pPr>
            <a:r>
              <a:rPr dirty="0" sz="3200" spc="-5">
                <a:latin typeface="Calibri"/>
                <a:cs typeface="Calibri"/>
              </a:rPr>
              <a:t>Increased </a:t>
            </a:r>
            <a:r>
              <a:rPr dirty="0" sz="3200" spc="-10">
                <a:latin typeface="Calibri"/>
                <a:cs typeface="Calibri"/>
              </a:rPr>
              <a:t>vascularity </a:t>
            </a:r>
            <a:r>
              <a:rPr dirty="0" sz="3200" spc="-5">
                <a:latin typeface="Calibri"/>
                <a:cs typeface="Calibri"/>
              </a:rPr>
              <a:t>of the</a:t>
            </a:r>
            <a:r>
              <a:rPr dirty="0" sz="3200" spc="2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tissues.</a:t>
            </a:r>
            <a:endParaRPr sz="3200">
              <a:latin typeface="Calibri"/>
              <a:cs typeface="Calibri"/>
            </a:endParaRPr>
          </a:p>
          <a:p>
            <a:pPr marL="343535" indent="-330835">
              <a:lnSpc>
                <a:spcPct val="100000"/>
              </a:lnSpc>
              <a:spcBef>
                <a:spcPts val="765"/>
              </a:spcBef>
              <a:buAutoNum type="arabicPlain"/>
              <a:tabLst>
                <a:tab pos="344170" algn="l"/>
              </a:tabLst>
            </a:pPr>
            <a:r>
              <a:rPr dirty="0" sz="3200" spc="-5">
                <a:latin typeface="Calibri"/>
                <a:cs typeface="Calibri"/>
              </a:rPr>
              <a:t>Increased </a:t>
            </a:r>
            <a:r>
              <a:rPr dirty="0" sz="3200">
                <a:latin typeface="Calibri"/>
                <a:cs typeface="Calibri"/>
              </a:rPr>
              <a:t>ability of the cells </a:t>
            </a:r>
            <a:r>
              <a:rPr dirty="0" sz="3200" spc="-20">
                <a:latin typeface="Calibri"/>
                <a:cs typeface="Calibri"/>
              </a:rPr>
              <a:t>to </a:t>
            </a:r>
            <a:r>
              <a:rPr dirty="0" sz="3200" spc="-15">
                <a:latin typeface="Calibri"/>
                <a:cs typeface="Calibri"/>
              </a:rPr>
              <a:t>utilize</a:t>
            </a:r>
            <a:r>
              <a:rPr dirty="0" sz="3200" spc="75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oxygen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3200" spc="-10">
                <a:latin typeface="Calibri"/>
                <a:cs typeface="Calibri"/>
              </a:rPr>
              <a:t>despite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low</a:t>
            </a:r>
            <a:r>
              <a:rPr dirty="0" sz="3200" spc="-5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PO2.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634" rIns="0" bIns="0" rtlCol="0" vert="horz">
            <a:spAutoFit/>
          </a:bodyPr>
          <a:lstStyle/>
          <a:p>
            <a:pPr marL="3173095">
              <a:lnSpc>
                <a:spcPct val="100000"/>
              </a:lnSpc>
            </a:pPr>
            <a:r>
              <a:rPr dirty="0" sz="4000" spc="-10">
                <a:solidFill>
                  <a:srgbClr val="000000"/>
                </a:solidFill>
              </a:rPr>
              <a:t>Objectives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305561" y="991361"/>
            <a:ext cx="8610600" cy="5511165"/>
          </a:xfrm>
          <a:custGeom>
            <a:avLst/>
            <a:gdLst/>
            <a:ahLst/>
            <a:cxnLst/>
            <a:rect l="l" t="t" r="r" b="b"/>
            <a:pathLst>
              <a:path w="8610600" h="5511165">
                <a:moveTo>
                  <a:pt x="0" y="5510784"/>
                </a:moveTo>
                <a:lnTo>
                  <a:pt x="8610600" y="5510784"/>
                </a:lnTo>
                <a:lnTo>
                  <a:pt x="8610600" y="0"/>
                </a:lnTo>
                <a:lnTo>
                  <a:pt x="0" y="0"/>
                </a:lnTo>
                <a:lnTo>
                  <a:pt x="0" y="5510784"/>
                </a:lnTo>
                <a:close/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83540" y="1025905"/>
            <a:ext cx="8112759" cy="4139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 sz="2400" b="1">
                <a:latin typeface="Times New Roman"/>
                <a:cs typeface="Times New Roman"/>
              </a:rPr>
              <a:t>By </a:t>
            </a:r>
            <a:r>
              <a:rPr dirty="0" sz="2400" spc="-5" b="1">
                <a:latin typeface="Times New Roman"/>
                <a:cs typeface="Times New Roman"/>
              </a:rPr>
              <a:t>the end </a:t>
            </a:r>
            <a:r>
              <a:rPr dirty="0" sz="2400" b="1">
                <a:latin typeface="Times New Roman"/>
                <a:cs typeface="Times New Roman"/>
              </a:rPr>
              <a:t>of this </a:t>
            </a:r>
            <a:r>
              <a:rPr dirty="0" sz="2400" spc="-10" b="1">
                <a:latin typeface="Times New Roman"/>
                <a:cs typeface="Times New Roman"/>
              </a:rPr>
              <a:t>lecture </a:t>
            </a:r>
            <a:r>
              <a:rPr dirty="0" sz="2400" b="1">
                <a:latin typeface="Times New Roman"/>
                <a:cs typeface="Times New Roman"/>
              </a:rPr>
              <a:t>you </a:t>
            </a:r>
            <a:r>
              <a:rPr dirty="0" sz="2400" spc="-5" b="1">
                <a:latin typeface="Times New Roman"/>
                <a:cs typeface="Times New Roman"/>
              </a:rPr>
              <a:t>should be </a:t>
            </a:r>
            <a:r>
              <a:rPr dirty="0" sz="2400" b="1">
                <a:latin typeface="Times New Roman"/>
                <a:cs typeface="Times New Roman"/>
              </a:rPr>
              <a:t>able</a:t>
            </a:r>
            <a:r>
              <a:rPr dirty="0" sz="2400" spc="-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to:</a:t>
            </a:r>
            <a:endParaRPr sz="2400">
              <a:latin typeface="Times New Roman"/>
              <a:cs typeface="Times New Roman"/>
            </a:endParaRPr>
          </a:p>
          <a:p>
            <a:pPr marL="12700" marR="846455">
              <a:lnSpc>
                <a:spcPct val="100000"/>
              </a:lnSpc>
              <a:spcBef>
                <a:spcPts val="575"/>
              </a:spcBef>
              <a:buAutoNum type="arabicPlain"/>
              <a:tabLst>
                <a:tab pos="302260" algn="l"/>
              </a:tabLst>
            </a:pPr>
            <a:r>
              <a:rPr dirty="0" sz="2800" spc="-10">
                <a:latin typeface="Calibri"/>
                <a:cs typeface="Calibri"/>
              </a:rPr>
              <a:t>Describe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25">
                <a:solidFill>
                  <a:srgbClr val="0000FF"/>
                </a:solidFill>
                <a:latin typeface="Calibri"/>
                <a:cs typeface="Calibri"/>
              </a:rPr>
              <a:t>effects </a:t>
            </a:r>
            <a:r>
              <a:rPr dirty="0" sz="2800" spc="-5">
                <a:solidFill>
                  <a:srgbClr val="0000FF"/>
                </a:solidFill>
                <a:latin typeface="Calibri"/>
                <a:cs typeface="Calibri"/>
              </a:rPr>
              <a:t>of </a:t>
            </a:r>
            <a:r>
              <a:rPr dirty="0" sz="2800" spc="-20">
                <a:solidFill>
                  <a:srgbClr val="0000FF"/>
                </a:solidFill>
                <a:latin typeface="Calibri"/>
                <a:cs typeface="Calibri"/>
              </a:rPr>
              <a:t>exposure 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to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low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high  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barometric </a:t>
            </a:r>
            <a:r>
              <a:rPr dirty="0" sz="2800" spc="-15">
                <a:latin typeface="Calibri"/>
                <a:cs typeface="Calibri"/>
              </a:rPr>
              <a:t>pressures </a:t>
            </a:r>
            <a:r>
              <a:rPr dirty="0" sz="2800" spc="-5">
                <a:latin typeface="Calibri"/>
                <a:cs typeface="Calibri"/>
              </a:rPr>
              <a:t>on the</a:t>
            </a:r>
            <a:r>
              <a:rPr dirty="0" sz="2800" spc="85">
                <a:latin typeface="Calibri"/>
                <a:cs typeface="Calibri"/>
              </a:rPr>
              <a:t> </a:t>
            </a:r>
            <a:r>
              <a:rPr dirty="0" sz="2800" spc="-45">
                <a:latin typeface="Calibri"/>
                <a:cs typeface="Calibri"/>
              </a:rPr>
              <a:t>body.</a:t>
            </a:r>
            <a:endParaRPr sz="2800">
              <a:latin typeface="Calibri"/>
              <a:cs typeface="Calibri"/>
            </a:endParaRPr>
          </a:p>
          <a:p>
            <a:pPr marL="384175" indent="-371475">
              <a:lnSpc>
                <a:spcPct val="100000"/>
              </a:lnSpc>
              <a:spcBef>
                <a:spcPts val="670"/>
              </a:spcBef>
              <a:buAutoNum type="arabicPlain"/>
              <a:tabLst>
                <a:tab pos="384810" algn="l"/>
              </a:tabLst>
            </a:pPr>
            <a:r>
              <a:rPr dirty="0" sz="2800" spc="-10">
                <a:latin typeface="Calibri"/>
                <a:cs typeface="Calibri"/>
              </a:rPr>
              <a:t>Describe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2800" spc="-5">
                <a:solidFill>
                  <a:srgbClr val="0000FF"/>
                </a:solidFill>
                <a:latin typeface="Calibri"/>
                <a:cs typeface="Calibri"/>
              </a:rPr>
              <a:t>body </a:t>
            </a: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acclimatization </a:t>
            </a:r>
            <a:r>
              <a:rPr dirty="0" sz="2800" spc="-15">
                <a:latin typeface="Calibri"/>
                <a:cs typeface="Calibri"/>
              </a:rPr>
              <a:t>to low</a:t>
            </a:r>
            <a:r>
              <a:rPr dirty="0" sz="2800" spc="8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barometric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800" spc="-15">
                <a:latin typeface="Calibri"/>
                <a:cs typeface="Calibri"/>
              </a:rPr>
              <a:t>pressure.</a:t>
            </a:r>
            <a:endParaRPr sz="2800">
              <a:latin typeface="Calibri"/>
              <a:cs typeface="Calibri"/>
            </a:endParaRPr>
          </a:p>
          <a:p>
            <a:pPr marL="301625" indent="-288925">
              <a:lnSpc>
                <a:spcPct val="100000"/>
              </a:lnSpc>
              <a:spcBef>
                <a:spcPts val="670"/>
              </a:spcBef>
              <a:buAutoNum type="arabicPlain" startAt="3"/>
              <a:tabLst>
                <a:tab pos="302260" algn="l"/>
              </a:tabLst>
            </a:pPr>
            <a:r>
              <a:rPr dirty="0" sz="2800" spc="-15">
                <a:latin typeface="Calibri"/>
                <a:cs typeface="Calibri"/>
              </a:rPr>
              <a:t>Define </a:t>
            </a: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decompression sickness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15">
                <a:latin typeface="Calibri"/>
                <a:cs typeface="Calibri"/>
              </a:rPr>
              <a:t>explain </a:t>
            </a: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how </a:t>
            </a:r>
            <a:r>
              <a:rPr dirty="0" sz="2800" spc="-5">
                <a:solidFill>
                  <a:srgbClr val="0000FF"/>
                </a:solidFill>
                <a:latin typeface="Calibri"/>
                <a:cs typeface="Calibri"/>
              </a:rPr>
              <a:t>it</a:t>
            </a:r>
            <a:r>
              <a:rPr dirty="0" sz="2800" spc="23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0000FF"/>
                </a:solidFill>
                <a:latin typeface="Calibri"/>
                <a:cs typeface="Calibri"/>
              </a:rPr>
              <a:t>can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800" spc="-5">
                <a:solidFill>
                  <a:srgbClr val="0000FF"/>
                </a:solidFill>
                <a:latin typeface="Calibri"/>
                <a:cs typeface="Calibri"/>
              </a:rPr>
              <a:t>be</a:t>
            </a:r>
            <a:r>
              <a:rPr dirty="0" sz="2800" spc="-8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0000FF"/>
                </a:solidFill>
                <a:latin typeface="Calibri"/>
                <a:cs typeface="Calibri"/>
              </a:rPr>
              <a:t>avoided</a:t>
            </a:r>
            <a:r>
              <a:rPr dirty="0" sz="2800" spc="-15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12700" marR="82550">
              <a:lnSpc>
                <a:spcPct val="100000"/>
              </a:lnSpc>
              <a:spcBef>
                <a:spcPts val="675"/>
              </a:spcBef>
              <a:buAutoNum type="arabicPlain" startAt="4"/>
              <a:tabLst>
                <a:tab pos="302260" algn="l"/>
              </a:tabLst>
            </a:pPr>
            <a:r>
              <a:rPr dirty="0" sz="2800" spc="-15">
                <a:latin typeface="Calibri"/>
                <a:cs typeface="Calibri"/>
              </a:rPr>
              <a:t>Understand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2800" spc="-25">
                <a:solidFill>
                  <a:srgbClr val="001F5F"/>
                </a:solidFill>
                <a:latin typeface="Calibri"/>
                <a:cs typeface="Calibri"/>
              </a:rPr>
              <a:t>effects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high 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nitrogen </a:t>
            </a:r>
            <a:r>
              <a:rPr dirty="0" sz="2800" spc="-15">
                <a:latin typeface="Calibri"/>
                <a:cs typeface="Calibri"/>
              </a:rPr>
              <a:t>pressure, </a:t>
            </a:r>
            <a:r>
              <a:rPr dirty="0" sz="2800" spc="-5">
                <a:latin typeface="Calibri"/>
                <a:cs typeface="Calibri"/>
              </a:rPr>
              <a:t>and  </a:t>
            </a:r>
            <a:r>
              <a:rPr dirty="0" sz="2800" spc="-15">
                <a:solidFill>
                  <a:srgbClr val="0000FF"/>
                </a:solidFill>
                <a:latin typeface="Calibri"/>
                <a:cs typeface="Calibri"/>
              </a:rPr>
              <a:t>nitrogen</a:t>
            </a:r>
            <a:r>
              <a:rPr dirty="0" sz="2800" spc="-4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0000FF"/>
                </a:solidFill>
                <a:latin typeface="Calibri"/>
                <a:cs typeface="Calibri"/>
              </a:rPr>
              <a:t>narcosis</a:t>
            </a:r>
            <a:r>
              <a:rPr dirty="0" sz="2800" spc="-15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457200"/>
            <a:ext cx="8686800" cy="594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7170" y="445769"/>
            <a:ext cx="8709660" cy="5966460"/>
          </a:xfrm>
          <a:custGeom>
            <a:avLst/>
            <a:gdLst/>
            <a:ahLst/>
            <a:cxnLst/>
            <a:rect l="l" t="t" r="r" b="b"/>
            <a:pathLst>
              <a:path w="8709660" h="5966460">
                <a:moveTo>
                  <a:pt x="0" y="5966460"/>
                </a:moveTo>
                <a:lnTo>
                  <a:pt x="8709660" y="5966460"/>
                </a:lnTo>
                <a:lnTo>
                  <a:pt x="8709660" y="0"/>
                </a:lnTo>
                <a:lnTo>
                  <a:pt x="0" y="0"/>
                </a:lnTo>
                <a:lnTo>
                  <a:pt x="0" y="5966460"/>
                </a:lnTo>
                <a:close/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962" y="273558"/>
            <a:ext cx="7924800" cy="1163320"/>
          </a:xfrm>
          <a:prstGeom prst="rect">
            <a:avLst/>
          </a:prstGeom>
          <a:ln w="22859">
            <a:solidFill>
              <a:srgbClr val="000000"/>
            </a:solidFill>
          </a:ln>
        </p:spPr>
        <p:txBody>
          <a:bodyPr wrap="square" lIns="0" tIns="103505" rIns="0" bIns="0" rtlCol="0" vert="horz">
            <a:spAutoFit/>
          </a:bodyPr>
          <a:lstStyle/>
          <a:p>
            <a:pPr marL="78740">
              <a:lnSpc>
                <a:spcPct val="100000"/>
              </a:lnSpc>
              <a:spcBef>
                <a:spcPts val="815"/>
              </a:spcBef>
              <a:tabLst>
                <a:tab pos="3365500" algn="l"/>
              </a:tabLst>
            </a:pPr>
            <a:r>
              <a:rPr dirty="0" sz="3200" spc="-30" b="1">
                <a:solidFill>
                  <a:srgbClr val="0000FF"/>
                </a:solidFill>
                <a:latin typeface="Calibri"/>
                <a:cs typeface="Calibri"/>
              </a:rPr>
              <a:t>Effect</a:t>
            </a:r>
            <a:r>
              <a:rPr dirty="0" sz="3200" spc="1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3200" b="1">
                <a:solidFill>
                  <a:srgbClr val="0000FF"/>
                </a:solidFill>
                <a:latin typeface="Calibri"/>
                <a:cs typeface="Calibri"/>
              </a:rPr>
              <a:t>of </a:t>
            </a:r>
            <a:r>
              <a:rPr dirty="0" sz="3200" spc="-5" b="1">
                <a:solidFill>
                  <a:srgbClr val="0000FF"/>
                </a:solidFill>
                <a:latin typeface="Calibri"/>
                <a:cs typeface="Calibri"/>
              </a:rPr>
              <a:t>increased	barometric</a:t>
            </a:r>
            <a:r>
              <a:rPr dirty="0" sz="3200" spc="-13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3200" spc="-10" b="1">
                <a:solidFill>
                  <a:srgbClr val="0000FF"/>
                </a:solidFill>
                <a:latin typeface="Calibri"/>
                <a:cs typeface="Calibri"/>
              </a:rPr>
              <a:t>pressure</a:t>
            </a:r>
            <a:endParaRPr sz="3200">
              <a:latin typeface="Calibri"/>
              <a:cs typeface="Calibri"/>
            </a:endParaRPr>
          </a:p>
          <a:p>
            <a:pPr marL="78740">
              <a:lnSpc>
                <a:spcPct val="100000"/>
              </a:lnSpc>
            </a:pPr>
            <a:r>
              <a:rPr dirty="0" sz="3200" spc="-5" b="1">
                <a:solidFill>
                  <a:srgbClr val="FF0000"/>
                </a:solidFill>
                <a:latin typeface="Calibri"/>
                <a:cs typeface="Calibri"/>
              </a:rPr>
              <a:t>(Deep </a:t>
            </a:r>
            <a:r>
              <a:rPr dirty="0" sz="3200" b="1">
                <a:solidFill>
                  <a:srgbClr val="FF0000"/>
                </a:solidFill>
                <a:latin typeface="Calibri"/>
                <a:cs typeface="Calibri"/>
              </a:rPr>
              <a:t>sea</a:t>
            </a:r>
            <a:r>
              <a:rPr dirty="0" sz="3200" spc="-7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5" b="1">
                <a:solidFill>
                  <a:srgbClr val="FF0000"/>
                </a:solidFill>
                <a:latin typeface="Calibri"/>
                <a:cs typeface="Calibri"/>
              </a:rPr>
              <a:t>diving)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10200" y="1676400"/>
            <a:ext cx="3429000" cy="4837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398770" y="1664970"/>
            <a:ext cx="3451860" cy="4860290"/>
          </a:xfrm>
          <a:custGeom>
            <a:avLst/>
            <a:gdLst/>
            <a:ahLst/>
            <a:cxnLst/>
            <a:rect l="l" t="t" r="r" b="b"/>
            <a:pathLst>
              <a:path w="3451859" h="4860290">
                <a:moveTo>
                  <a:pt x="0" y="4860035"/>
                </a:moveTo>
                <a:lnTo>
                  <a:pt x="3451860" y="4860035"/>
                </a:lnTo>
                <a:lnTo>
                  <a:pt x="3451860" y="0"/>
                </a:lnTo>
                <a:lnTo>
                  <a:pt x="0" y="0"/>
                </a:lnTo>
                <a:lnTo>
                  <a:pt x="0" y="4860035"/>
                </a:lnTo>
                <a:close/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5940" y="1708022"/>
            <a:ext cx="4644390" cy="312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ts val="2590"/>
              </a:lnSpc>
            </a:pPr>
            <a:r>
              <a:rPr dirty="0" sz="2400">
                <a:solidFill>
                  <a:srgbClr val="FF0000"/>
                </a:solidFill>
                <a:latin typeface="Calibri"/>
                <a:cs typeface="Calibri"/>
              </a:rPr>
              <a:t>When </a:t>
            </a:r>
            <a:r>
              <a:rPr dirty="0" sz="2400" spc="-5">
                <a:solidFill>
                  <a:srgbClr val="FF0000"/>
                </a:solidFill>
                <a:latin typeface="Calibri"/>
                <a:cs typeface="Calibri"/>
              </a:rPr>
              <a:t>human descend below the  sea, </a:t>
            </a:r>
            <a:r>
              <a:rPr dirty="0" sz="2400">
                <a:solidFill>
                  <a:srgbClr val="FF0000"/>
                </a:solidFill>
                <a:latin typeface="Calibri"/>
                <a:cs typeface="Calibri"/>
              </a:rPr>
              <a:t>the </a:t>
            </a:r>
            <a:r>
              <a:rPr dirty="0" sz="2400" spc="-10">
                <a:solidFill>
                  <a:srgbClr val="FF0000"/>
                </a:solidFill>
                <a:latin typeface="Calibri"/>
                <a:cs typeface="Calibri"/>
              </a:rPr>
              <a:t>pressure around </a:t>
            </a:r>
            <a:r>
              <a:rPr dirty="0" sz="2400">
                <a:solidFill>
                  <a:srgbClr val="FF0000"/>
                </a:solidFill>
                <a:latin typeface="Calibri"/>
                <a:cs typeface="Calibri"/>
              </a:rPr>
              <a:t>them  </a:t>
            </a:r>
            <a:r>
              <a:rPr dirty="0" sz="2400" spc="-5">
                <a:solidFill>
                  <a:srgbClr val="FF0000"/>
                </a:solidFill>
                <a:latin typeface="Calibri"/>
                <a:cs typeface="Calibri"/>
              </a:rPr>
              <a:t>increased.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ct val="90000"/>
              </a:lnSpc>
              <a:spcBef>
                <a:spcPts val="610"/>
              </a:spcBef>
            </a:pPr>
            <a:r>
              <a:rPr dirty="0" sz="2400" spc="-90">
                <a:latin typeface="Times New Roman"/>
                <a:cs typeface="Times New Roman"/>
              </a:rPr>
              <a:t>To </a:t>
            </a:r>
            <a:r>
              <a:rPr dirty="0" sz="2400" spc="-5">
                <a:latin typeface="Times New Roman"/>
                <a:cs typeface="Times New Roman"/>
              </a:rPr>
              <a:t>prevent the </a:t>
            </a:r>
            <a:r>
              <a:rPr dirty="0" sz="2400">
                <a:latin typeface="Times New Roman"/>
                <a:cs typeface="Times New Roman"/>
              </a:rPr>
              <a:t>lungs </a:t>
            </a:r>
            <a:r>
              <a:rPr dirty="0" sz="2400" spc="-5">
                <a:latin typeface="Times New Roman"/>
                <a:cs typeface="Times New Roman"/>
              </a:rPr>
              <a:t>from </a:t>
            </a:r>
            <a:r>
              <a:rPr dirty="0" sz="2400">
                <a:latin typeface="Times New Roman"/>
                <a:cs typeface="Times New Roman"/>
              </a:rPr>
              <a:t>collapse ,  air </a:t>
            </a:r>
            <a:r>
              <a:rPr dirty="0" sz="2400" spc="-10">
                <a:latin typeface="Times New Roman"/>
                <a:cs typeface="Times New Roman"/>
              </a:rPr>
              <a:t>must </a:t>
            </a:r>
            <a:r>
              <a:rPr dirty="0" sz="2400">
                <a:latin typeface="Times New Roman"/>
                <a:cs typeface="Times New Roman"/>
              </a:rPr>
              <a:t>be supplied </a:t>
            </a:r>
            <a:r>
              <a:rPr dirty="0" sz="2400" spc="-5">
                <a:latin typeface="Times New Roman"/>
                <a:cs typeface="Times New Roman"/>
              </a:rPr>
              <a:t>also </a:t>
            </a:r>
            <a:r>
              <a:rPr dirty="0" sz="2400">
                <a:latin typeface="Times New Roman"/>
                <a:cs typeface="Times New Roman"/>
              </a:rPr>
              <a:t>under </a:t>
            </a:r>
            <a:r>
              <a:rPr dirty="0" sz="2400" spc="-5">
                <a:latin typeface="Times New Roman"/>
                <a:cs typeface="Times New Roman"/>
              </a:rPr>
              <a:t>high  </a:t>
            </a:r>
            <a:r>
              <a:rPr dirty="0" sz="2400">
                <a:latin typeface="Times New Roman"/>
                <a:cs typeface="Times New Roman"/>
              </a:rPr>
              <a:t>pressure.</a:t>
            </a:r>
            <a:endParaRPr sz="2400">
              <a:latin typeface="Times New Roman"/>
              <a:cs typeface="Times New Roman"/>
            </a:endParaRPr>
          </a:p>
          <a:p>
            <a:pPr algn="just" marL="12700" marR="5715">
              <a:lnSpc>
                <a:spcPct val="90100"/>
              </a:lnSpc>
              <a:spcBef>
                <a:spcPts val="570"/>
              </a:spcBef>
            </a:pPr>
            <a:r>
              <a:rPr dirty="0" sz="2400">
                <a:latin typeface="Times New Roman"/>
                <a:cs typeface="Times New Roman"/>
              </a:rPr>
              <a:t>This </a:t>
            </a:r>
            <a:r>
              <a:rPr dirty="0" sz="2400" spc="-5">
                <a:latin typeface="Times New Roman"/>
                <a:cs typeface="Times New Roman"/>
              </a:rPr>
              <a:t>exposes the blood in the </a:t>
            </a:r>
            <a:r>
              <a:rPr dirty="0" sz="2400">
                <a:latin typeface="Times New Roman"/>
                <a:cs typeface="Times New Roman"/>
              </a:rPr>
              <a:t>lungs </a:t>
            </a:r>
            <a:r>
              <a:rPr dirty="0" sz="2400" spc="-10">
                <a:latin typeface="Times New Roman"/>
                <a:cs typeface="Times New Roman"/>
              </a:rPr>
              <a:t>to  </a:t>
            </a:r>
            <a:r>
              <a:rPr dirty="0" sz="2400" spc="-5">
                <a:latin typeface="Times New Roman"/>
                <a:cs typeface="Times New Roman"/>
              </a:rPr>
              <a:t>extremely high alveolar gas </a:t>
            </a:r>
            <a:r>
              <a:rPr dirty="0" sz="2400">
                <a:latin typeface="Times New Roman"/>
                <a:cs typeface="Times New Roman"/>
              </a:rPr>
              <a:t>pressure  (hyperbarism).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858257"/>
            <a:ext cx="190881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67435" algn="l"/>
              </a:tabLst>
            </a:pPr>
            <a:r>
              <a:rPr dirty="0" sz="2400" spc="-5">
                <a:latin typeface="Times New Roman"/>
                <a:cs typeface="Times New Roman"/>
              </a:rPr>
              <a:t>Under	c</a:t>
            </a:r>
            <a:r>
              <a:rPr dirty="0" sz="2400" spc="-10">
                <a:latin typeface="Times New Roman"/>
                <a:cs typeface="Times New Roman"/>
              </a:rPr>
              <a:t>e</a:t>
            </a:r>
            <a:r>
              <a:rPr dirty="0" sz="2400">
                <a:latin typeface="Times New Roman"/>
                <a:cs typeface="Times New Roman"/>
              </a:rPr>
              <a:t>rtain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10942" y="4858257"/>
            <a:ext cx="718185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li</a:t>
            </a:r>
            <a:r>
              <a:rPr dirty="0" sz="2400" spc="-20">
                <a:latin typeface="Times New Roman"/>
                <a:cs typeface="Times New Roman"/>
              </a:rPr>
              <a:t>m</a:t>
            </a:r>
            <a:r>
              <a:rPr dirty="0" sz="2400" spc="-5">
                <a:latin typeface="Times New Roman"/>
                <a:cs typeface="Times New Roman"/>
              </a:rPr>
              <a:t>its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95827" y="4858257"/>
            <a:ext cx="650875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t</a:t>
            </a:r>
            <a:r>
              <a:rPr dirty="0" sz="2400" spc="-10">
                <a:latin typeface="Times New Roman"/>
                <a:cs typeface="Times New Roman"/>
              </a:rPr>
              <a:t>h</a:t>
            </a:r>
            <a:r>
              <a:rPr dirty="0" sz="2400" spc="-5">
                <a:latin typeface="Times New Roman"/>
                <a:cs typeface="Times New Roman"/>
              </a:rPr>
              <a:t>ese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14798" y="4858257"/>
            <a:ext cx="56515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Times New Roman"/>
                <a:cs typeface="Times New Roman"/>
              </a:rPr>
              <a:t>h</a:t>
            </a:r>
            <a:r>
              <a:rPr dirty="0" sz="2400">
                <a:latin typeface="Times New Roman"/>
                <a:cs typeface="Times New Roman"/>
              </a:rPr>
              <a:t>i</a:t>
            </a:r>
            <a:r>
              <a:rPr dirty="0" sz="2400" spc="-10">
                <a:latin typeface="Times New Roman"/>
                <a:cs typeface="Times New Roman"/>
              </a:rPr>
              <a:t>g</a:t>
            </a:r>
            <a:r>
              <a:rPr dirty="0" sz="2400">
                <a:latin typeface="Times New Roman"/>
                <a:cs typeface="Times New Roman"/>
              </a:rPr>
              <a:t>h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5187441"/>
            <a:ext cx="4643120" cy="1035685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algn="just" marL="12700" marR="5080">
              <a:lnSpc>
                <a:spcPct val="90000"/>
              </a:lnSpc>
              <a:spcBef>
                <a:spcPts val="285"/>
              </a:spcBef>
              <a:tabLst>
                <a:tab pos="3208655" algn="l"/>
              </a:tabLst>
            </a:pPr>
            <a:r>
              <a:rPr dirty="0" sz="2400">
                <a:latin typeface="Times New Roman"/>
                <a:cs typeface="Times New Roman"/>
              </a:rPr>
              <a:t>pressu</a:t>
            </a:r>
            <a:r>
              <a:rPr dirty="0" sz="2400" spc="5">
                <a:latin typeface="Times New Roman"/>
                <a:cs typeface="Times New Roman"/>
              </a:rPr>
              <a:t>r</a:t>
            </a:r>
            <a:r>
              <a:rPr dirty="0" sz="2400">
                <a:latin typeface="Times New Roman"/>
                <a:cs typeface="Times New Roman"/>
              </a:rPr>
              <a:t>es</a:t>
            </a:r>
            <a:r>
              <a:rPr dirty="0" sz="2400">
                <a:latin typeface="Times New Roman"/>
                <a:cs typeface="Times New Roman"/>
              </a:rPr>
              <a:t>    </a:t>
            </a:r>
            <a:r>
              <a:rPr dirty="0" sz="2400" spc="-2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cause</a:t>
            </a:r>
            <a:r>
              <a:rPr dirty="0" sz="2400">
                <a:latin typeface="Times New Roman"/>
                <a:cs typeface="Times New Roman"/>
              </a:rPr>
              <a:t>	</a:t>
            </a:r>
            <a:r>
              <a:rPr dirty="0" sz="2400">
                <a:latin typeface="Times New Roman"/>
                <a:cs typeface="Times New Roman"/>
              </a:rPr>
              <a:t>tre</a:t>
            </a:r>
            <a:r>
              <a:rPr dirty="0" sz="2400" spc="-25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endous  </a:t>
            </a:r>
            <a:r>
              <a:rPr dirty="0" sz="2400" spc="-5">
                <a:latin typeface="Times New Roman"/>
                <a:cs typeface="Times New Roman"/>
              </a:rPr>
              <a:t>alterations in </a:t>
            </a:r>
            <a:r>
              <a:rPr dirty="0" sz="2400">
                <a:latin typeface="Times New Roman"/>
                <a:cs typeface="Times New Roman"/>
              </a:rPr>
              <a:t>the </a:t>
            </a:r>
            <a:r>
              <a:rPr dirty="0" sz="2400" spc="-5">
                <a:latin typeface="Times New Roman"/>
                <a:cs typeface="Times New Roman"/>
              </a:rPr>
              <a:t>physiology </a:t>
            </a:r>
            <a:r>
              <a:rPr dirty="0" sz="2400">
                <a:latin typeface="Times New Roman"/>
                <a:cs typeface="Times New Roman"/>
              </a:rPr>
              <a:t>of the  </a:t>
            </a:r>
            <a:r>
              <a:rPr dirty="0" sz="2400" spc="-35">
                <a:latin typeface="Times New Roman"/>
                <a:cs typeface="Times New Roman"/>
              </a:rPr>
              <a:t>body.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5171" y="623316"/>
            <a:ext cx="4262628" cy="28818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793741" y="611886"/>
            <a:ext cx="4285615" cy="2905125"/>
          </a:xfrm>
          <a:custGeom>
            <a:avLst/>
            <a:gdLst/>
            <a:ahLst/>
            <a:cxnLst/>
            <a:rect l="l" t="t" r="r" b="b"/>
            <a:pathLst>
              <a:path w="4285615" h="2905125">
                <a:moveTo>
                  <a:pt x="0" y="2904744"/>
                </a:moveTo>
                <a:lnTo>
                  <a:pt x="4285488" y="2904744"/>
                </a:lnTo>
                <a:lnTo>
                  <a:pt x="4285488" y="0"/>
                </a:lnTo>
                <a:lnTo>
                  <a:pt x="0" y="0"/>
                </a:lnTo>
                <a:lnTo>
                  <a:pt x="0" y="2904744"/>
                </a:lnTo>
                <a:close/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940" y="395478"/>
            <a:ext cx="4034154" cy="192595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2000" spc="-5" b="1">
                <a:solidFill>
                  <a:srgbClr val="000000"/>
                </a:solidFill>
                <a:latin typeface="Calibri"/>
                <a:cs typeface="Calibri"/>
              </a:rPr>
              <a:t>Cont..</a:t>
            </a:r>
            <a:endParaRPr sz="2000">
              <a:latin typeface="Calibri"/>
              <a:cs typeface="Calibri"/>
            </a:endParaRPr>
          </a:p>
          <a:p>
            <a:pPr algn="just" marL="12700" marR="5080">
              <a:lnSpc>
                <a:spcPct val="90000"/>
              </a:lnSpc>
              <a:spcBef>
                <a:spcPts val="660"/>
              </a:spcBef>
            </a:pPr>
            <a:r>
              <a:rPr dirty="0" sz="2800" spc="-10">
                <a:solidFill>
                  <a:srgbClr val="001F5F"/>
                </a:solidFill>
              </a:rPr>
              <a:t>The surrounding </a:t>
            </a:r>
            <a:r>
              <a:rPr dirty="0" sz="2800" spc="-15">
                <a:solidFill>
                  <a:srgbClr val="001F5F"/>
                </a:solidFill>
              </a:rPr>
              <a:t>pressure  </a:t>
            </a:r>
            <a:r>
              <a:rPr dirty="0" sz="2800" spc="-10">
                <a:solidFill>
                  <a:srgbClr val="001F5F"/>
                </a:solidFill>
              </a:rPr>
              <a:t>increases </a:t>
            </a:r>
            <a:r>
              <a:rPr dirty="0" sz="2800" spc="-15">
                <a:solidFill>
                  <a:srgbClr val="001F5F"/>
                </a:solidFill>
              </a:rPr>
              <a:t>by </a:t>
            </a:r>
            <a:r>
              <a:rPr dirty="0" sz="2800" spc="-5">
                <a:solidFill>
                  <a:srgbClr val="001F5F"/>
                </a:solidFill>
              </a:rPr>
              <a:t>1 </a:t>
            </a:r>
            <a:r>
              <a:rPr dirty="0" sz="2800" spc="-10">
                <a:solidFill>
                  <a:srgbClr val="001F5F"/>
                </a:solidFill>
              </a:rPr>
              <a:t>atmosphere  </a:t>
            </a:r>
            <a:r>
              <a:rPr dirty="0" sz="2800" spc="-25">
                <a:solidFill>
                  <a:srgbClr val="001F5F"/>
                </a:solidFill>
              </a:rPr>
              <a:t>for </a:t>
            </a:r>
            <a:r>
              <a:rPr dirty="0" sz="2800" spc="-10">
                <a:solidFill>
                  <a:srgbClr val="001F5F"/>
                </a:solidFill>
              </a:rPr>
              <a:t>every </a:t>
            </a:r>
            <a:r>
              <a:rPr dirty="0" sz="2800">
                <a:solidFill>
                  <a:srgbClr val="001F5F"/>
                </a:solidFill>
              </a:rPr>
              <a:t>10 </a:t>
            </a:r>
            <a:r>
              <a:rPr dirty="0" sz="2800" spc="-10">
                <a:solidFill>
                  <a:srgbClr val="001F5F"/>
                </a:solidFill>
              </a:rPr>
              <a:t>meter </a:t>
            </a:r>
            <a:r>
              <a:rPr dirty="0" sz="2800">
                <a:solidFill>
                  <a:srgbClr val="001F5F"/>
                </a:solidFill>
              </a:rPr>
              <a:t>(33 </a:t>
            </a:r>
            <a:r>
              <a:rPr dirty="0" sz="2800" spc="-20">
                <a:solidFill>
                  <a:srgbClr val="001F5F"/>
                </a:solidFill>
              </a:rPr>
              <a:t>feet)  </a:t>
            </a:r>
            <a:r>
              <a:rPr dirty="0" sz="2800" spc="-5">
                <a:solidFill>
                  <a:srgbClr val="001F5F"/>
                </a:solidFill>
              </a:rPr>
              <a:t>of </a:t>
            </a:r>
            <a:r>
              <a:rPr dirty="0" sz="2800" spc="-10">
                <a:solidFill>
                  <a:srgbClr val="001F5F"/>
                </a:solidFill>
              </a:rPr>
              <a:t>depth in sea</a:t>
            </a:r>
            <a:r>
              <a:rPr dirty="0" sz="2800" spc="25">
                <a:solidFill>
                  <a:srgbClr val="001F5F"/>
                </a:solidFill>
              </a:rPr>
              <a:t> </a:t>
            </a:r>
            <a:r>
              <a:rPr dirty="0" sz="2800" spc="-65">
                <a:solidFill>
                  <a:srgbClr val="001F5F"/>
                </a:solidFill>
              </a:rPr>
              <a:t>water.</a:t>
            </a:r>
            <a:endParaRPr sz="2800"/>
          </a:p>
        </p:txBody>
      </p:sp>
      <p:sp>
        <p:nvSpPr>
          <p:cNvPr id="5" name="object 5"/>
          <p:cNvSpPr txBox="1"/>
          <p:nvPr/>
        </p:nvSpPr>
        <p:spPr>
          <a:xfrm>
            <a:off x="535940" y="2363851"/>
            <a:ext cx="4034154" cy="1993900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just" marL="12700" marR="5080">
              <a:lnSpc>
                <a:spcPct val="90000"/>
              </a:lnSpc>
              <a:spcBef>
                <a:spcPts val="335"/>
              </a:spcBef>
            </a:pPr>
            <a:r>
              <a:rPr dirty="0" sz="2800" spc="-25">
                <a:solidFill>
                  <a:srgbClr val="001F5F"/>
                </a:solidFill>
                <a:latin typeface="Calibri"/>
                <a:cs typeface="Calibri"/>
              </a:rPr>
              <a:t>Therefore 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at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a depth of </a:t>
            </a:r>
            <a:r>
              <a:rPr dirty="0" sz="2800">
                <a:solidFill>
                  <a:srgbClr val="001F5F"/>
                </a:solidFill>
                <a:latin typeface="Calibri"/>
                <a:cs typeface="Calibri"/>
              </a:rPr>
              <a:t>31 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meter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(100 </a:t>
            </a:r>
            <a:r>
              <a:rPr dirty="0" sz="2800" spc="-20">
                <a:solidFill>
                  <a:srgbClr val="001F5F"/>
                </a:solidFill>
                <a:latin typeface="Calibri"/>
                <a:cs typeface="Calibri"/>
              </a:rPr>
              <a:t>feet)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in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the  ocean the 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diver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is 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exposed  to</a:t>
            </a:r>
            <a:r>
              <a:rPr dirty="0" sz="2800" spc="6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a 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pressure</a:t>
            </a:r>
            <a:r>
              <a:rPr dirty="0" sz="2800" spc="6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of 4 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atmospheres.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418838"/>
            <a:ext cx="1002665" cy="1176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3020"/>
              </a:lnSpc>
            </a:pP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These 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SCU</a:t>
            </a:r>
            <a:r>
              <a:rPr dirty="0" sz="2800" spc="-20">
                <a:solidFill>
                  <a:srgbClr val="001F5F"/>
                </a:solidFill>
                <a:latin typeface="Calibri"/>
                <a:cs typeface="Calibri"/>
              </a:rPr>
              <a:t>B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2980"/>
              </a:lnSpc>
            </a:pP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under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67001" y="4418838"/>
            <a:ext cx="1384935" cy="1176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ts val="3020"/>
              </a:lnSpc>
            </a:pP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p</a:t>
            </a:r>
            <a:r>
              <a:rPr dirty="0" sz="2800" spc="-5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ob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l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dirty="0" sz="2800">
                <a:solidFill>
                  <a:srgbClr val="001F5F"/>
                </a:solidFill>
                <a:latin typeface="Calibri"/>
                <a:cs typeface="Calibri"/>
              </a:rPr>
              <a:t>m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s 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(self  </a:t>
            </a:r>
            <a:r>
              <a:rPr dirty="0" sz="2800" spc="-20">
                <a:solidFill>
                  <a:srgbClr val="001F5F"/>
                </a:solidFill>
                <a:latin typeface="Calibri"/>
                <a:cs typeface="Calibri"/>
              </a:rPr>
              <a:t>water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07563" y="4418838"/>
            <a:ext cx="1459865" cy="1176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196215">
              <a:lnSpc>
                <a:spcPts val="3020"/>
              </a:lnSpc>
            </a:pP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co</a:t>
            </a:r>
            <a:r>
              <a:rPr dirty="0" sz="2800" spc="-3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f</a:t>
            </a:r>
            <a:r>
              <a:rPr dirty="0" sz="2800" spc="-6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dirty="0" sz="2800" spc="-2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t  </a:t>
            </a:r>
            <a:r>
              <a:rPr dirty="0" sz="2800" spc="-25">
                <a:solidFill>
                  <a:srgbClr val="001F5F"/>
                </a:solidFill>
                <a:latin typeface="Calibri"/>
                <a:cs typeface="Calibri"/>
              </a:rPr>
              <a:t>c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dirty="0" sz="2800" spc="-35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dirty="0" sz="2800" spc="-45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dirty="0" sz="2800">
                <a:solidFill>
                  <a:srgbClr val="001F5F"/>
                </a:solidFill>
                <a:latin typeface="Calibri"/>
                <a:cs typeface="Calibri"/>
              </a:rPr>
              <a:t>i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ned  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breathing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5522467"/>
            <a:ext cx="1555750" cy="457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apparatus.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05171" y="3733800"/>
            <a:ext cx="4262628" cy="2599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374" y="610362"/>
            <a:ext cx="8667115" cy="5773420"/>
          </a:xfrm>
          <a:custGeom>
            <a:avLst/>
            <a:gdLst/>
            <a:ahLst/>
            <a:cxnLst/>
            <a:rect l="l" t="t" r="r" b="b"/>
            <a:pathLst>
              <a:path w="8667115" h="5773420">
                <a:moveTo>
                  <a:pt x="0" y="5772912"/>
                </a:moveTo>
                <a:lnTo>
                  <a:pt x="8666988" y="5772912"/>
                </a:lnTo>
                <a:lnTo>
                  <a:pt x="8666988" y="0"/>
                </a:lnTo>
                <a:lnTo>
                  <a:pt x="0" y="0"/>
                </a:lnTo>
                <a:lnTo>
                  <a:pt x="0" y="5772912"/>
                </a:lnTo>
                <a:close/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2742" y="589534"/>
            <a:ext cx="8511540" cy="4512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800" spc="-25" b="1">
                <a:solidFill>
                  <a:srgbClr val="001F5F"/>
                </a:solidFill>
                <a:latin typeface="Calibri"/>
                <a:cs typeface="Calibri"/>
              </a:rPr>
              <a:t>Effect </a:t>
            </a:r>
            <a:r>
              <a:rPr dirty="0" sz="2800" spc="-5" b="1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dirty="0" sz="2800" spc="-10" b="1">
                <a:solidFill>
                  <a:srgbClr val="001F5F"/>
                </a:solidFill>
                <a:latin typeface="Calibri"/>
                <a:cs typeface="Calibri"/>
              </a:rPr>
              <a:t>depth </a:t>
            </a:r>
            <a:r>
              <a:rPr dirty="0" sz="2800" spc="-5" b="1">
                <a:solidFill>
                  <a:srgbClr val="001F5F"/>
                </a:solidFill>
                <a:latin typeface="Calibri"/>
                <a:cs typeface="Calibri"/>
              </a:rPr>
              <a:t>on the </a:t>
            </a:r>
            <a:r>
              <a:rPr dirty="0" sz="2800" spc="-10" b="1">
                <a:solidFill>
                  <a:srgbClr val="001F5F"/>
                </a:solidFill>
                <a:latin typeface="Calibri"/>
                <a:cs typeface="Calibri"/>
              </a:rPr>
              <a:t>volume </a:t>
            </a:r>
            <a:r>
              <a:rPr dirty="0" sz="2800" spc="-5" b="1">
                <a:solidFill>
                  <a:srgbClr val="001F5F"/>
                </a:solidFill>
                <a:latin typeface="Calibri"/>
                <a:cs typeface="Calibri"/>
              </a:rPr>
              <a:t>of the</a:t>
            </a:r>
            <a:r>
              <a:rPr dirty="0" sz="2800" spc="11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001F5F"/>
                </a:solidFill>
                <a:latin typeface="Calibri"/>
                <a:cs typeface="Calibri"/>
              </a:rPr>
              <a:t>gases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254635">
              <a:lnSpc>
                <a:spcPts val="3190"/>
              </a:lnSpc>
              <a:spcBef>
                <a:spcPts val="335"/>
              </a:spcBef>
            </a:pP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is compression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gases to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smaller and smaller  </a:t>
            </a:r>
            <a:r>
              <a:rPr dirty="0" sz="2800" spc="39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volumes.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ts val="3190"/>
              </a:lnSpc>
            </a:pP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1L (sea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level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)→1/2 L 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at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33 </a:t>
            </a:r>
            <a:r>
              <a:rPr dirty="0" sz="2800" spc="-25">
                <a:solidFill>
                  <a:srgbClr val="001F5F"/>
                </a:solidFill>
                <a:latin typeface="Calibri"/>
                <a:cs typeface="Calibri"/>
              </a:rPr>
              <a:t>feet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and so</a:t>
            </a:r>
            <a:r>
              <a:rPr dirty="0" sz="2800" spc="7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on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800" spc="-25" b="1">
                <a:solidFill>
                  <a:srgbClr val="001F5F"/>
                </a:solidFill>
                <a:latin typeface="Calibri"/>
                <a:cs typeface="Calibri"/>
              </a:rPr>
              <a:t>Effect </a:t>
            </a:r>
            <a:r>
              <a:rPr dirty="0" sz="2800" spc="-5" b="1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dirty="0" sz="2800" spc="-10" b="1">
                <a:solidFill>
                  <a:srgbClr val="001F5F"/>
                </a:solidFill>
                <a:latin typeface="Calibri"/>
                <a:cs typeface="Calibri"/>
              </a:rPr>
              <a:t>depth </a:t>
            </a:r>
            <a:r>
              <a:rPr dirty="0" sz="2800" spc="-5" b="1">
                <a:solidFill>
                  <a:srgbClr val="001F5F"/>
                </a:solidFill>
                <a:latin typeface="Calibri"/>
                <a:cs typeface="Calibri"/>
              </a:rPr>
              <a:t>on density of</a:t>
            </a:r>
            <a:r>
              <a:rPr dirty="0" sz="2800" spc="5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001F5F"/>
                </a:solidFill>
                <a:latin typeface="Calibri"/>
                <a:cs typeface="Calibri"/>
              </a:rPr>
              <a:t>gases</a:t>
            </a:r>
            <a:endParaRPr sz="2800">
              <a:latin typeface="Calibri"/>
              <a:cs typeface="Calibri"/>
            </a:endParaRPr>
          </a:p>
          <a:p>
            <a:pPr marL="254635">
              <a:lnSpc>
                <a:spcPts val="3195"/>
              </a:lnSpc>
              <a:spcBef>
                <a:spcPts val="335"/>
              </a:spcBef>
              <a:tabLst>
                <a:tab pos="5839460" algn="l"/>
              </a:tabLst>
            </a:pP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increase  in 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density of </a:t>
            </a:r>
            <a:r>
              <a:rPr dirty="0" sz="2800" spc="-20">
                <a:solidFill>
                  <a:srgbClr val="001F5F"/>
                </a:solidFill>
                <a:latin typeface="Calibri"/>
                <a:cs typeface="Calibri"/>
              </a:rPr>
              <a:t>gas 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dirty="0" sz="2800" spc="37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hence	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increased  work</a:t>
            </a:r>
            <a:r>
              <a:rPr dirty="0" sz="2800" spc="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ts val="3195"/>
              </a:lnSpc>
            </a:pP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breathing.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800" spc="-15" b="1">
                <a:solidFill>
                  <a:srgbClr val="001F5F"/>
                </a:solidFill>
                <a:latin typeface="Calibri"/>
                <a:cs typeface="Calibri"/>
              </a:rPr>
              <a:t>Nitrogen </a:t>
            </a:r>
            <a:r>
              <a:rPr dirty="0" sz="2800" spc="-20" b="1">
                <a:solidFill>
                  <a:srgbClr val="001F5F"/>
                </a:solidFill>
                <a:latin typeface="Calibri"/>
                <a:cs typeface="Calibri"/>
              </a:rPr>
              <a:t>effect </a:t>
            </a:r>
            <a:r>
              <a:rPr dirty="0" sz="2800" spc="-15" b="1">
                <a:solidFill>
                  <a:srgbClr val="001F5F"/>
                </a:solidFill>
                <a:latin typeface="Calibri"/>
                <a:cs typeface="Calibri"/>
              </a:rPr>
              <a:t>at </a:t>
            </a:r>
            <a:r>
              <a:rPr dirty="0" sz="2800" spc="-10" b="1">
                <a:solidFill>
                  <a:srgbClr val="001F5F"/>
                </a:solidFill>
                <a:latin typeface="Calibri"/>
                <a:cs typeface="Calibri"/>
              </a:rPr>
              <a:t>high </a:t>
            </a:r>
            <a:r>
              <a:rPr dirty="0" sz="2800" spc="-15" b="1">
                <a:solidFill>
                  <a:srgbClr val="001F5F"/>
                </a:solidFill>
                <a:latin typeface="Calibri"/>
                <a:cs typeface="Calibri"/>
              </a:rPr>
              <a:t>nitrogen</a:t>
            </a:r>
            <a:r>
              <a:rPr dirty="0" sz="2800" spc="16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001F5F"/>
                </a:solidFill>
                <a:latin typeface="Calibri"/>
                <a:cs typeface="Calibri"/>
              </a:rPr>
              <a:t>pressure</a:t>
            </a:r>
            <a:endParaRPr sz="2800">
              <a:latin typeface="Calibri"/>
              <a:cs typeface="Calibri"/>
            </a:endParaRPr>
          </a:p>
          <a:p>
            <a:pPr marL="254635">
              <a:lnSpc>
                <a:spcPct val="100000"/>
              </a:lnSpc>
              <a:spcBef>
                <a:spcPts val="335"/>
              </a:spcBef>
            </a:pP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has 2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principle</a:t>
            </a:r>
            <a:r>
              <a:rPr dirty="0" sz="2800" spc="4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001F5F"/>
                </a:solidFill>
                <a:latin typeface="Calibri"/>
                <a:cs typeface="Calibri"/>
              </a:rPr>
              <a:t>effects:</a:t>
            </a:r>
            <a:endParaRPr sz="2800">
              <a:latin typeface="Calibri"/>
              <a:cs typeface="Calibri"/>
            </a:endParaRPr>
          </a:p>
          <a:p>
            <a:pPr marL="173990">
              <a:lnSpc>
                <a:spcPct val="100000"/>
              </a:lnSpc>
              <a:spcBef>
                <a:spcPts val="340"/>
              </a:spcBef>
            </a:pPr>
            <a:r>
              <a:rPr dirty="0" sz="2800" spc="-5" b="1">
                <a:solidFill>
                  <a:srgbClr val="001F5F"/>
                </a:solidFill>
                <a:latin typeface="Calibri"/>
                <a:cs typeface="Calibri"/>
              </a:rPr>
              <a:t>* 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Nitrogen narcosis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(anesthetic</a:t>
            </a:r>
            <a:r>
              <a:rPr dirty="0" sz="2800" spc="10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25">
                <a:solidFill>
                  <a:srgbClr val="001F5F"/>
                </a:solidFill>
                <a:latin typeface="Calibri"/>
                <a:cs typeface="Calibri"/>
              </a:rPr>
              <a:t>effect)</a:t>
            </a:r>
            <a:endParaRPr sz="2800">
              <a:latin typeface="Calibri"/>
              <a:cs typeface="Calibri"/>
            </a:endParaRPr>
          </a:p>
          <a:p>
            <a:pPr marL="173990">
              <a:lnSpc>
                <a:spcPct val="100000"/>
              </a:lnSpc>
              <a:spcBef>
                <a:spcPts val="335"/>
              </a:spcBef>
            </a:pP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*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Decompression</a:t>
            </a:r>
            <a:r>
              <a:rPr dirty="0" sz="28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thickness.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2417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15" b="1">
                <a:solidFill>
                  <a:srgbClr val="0000FF"/>
                </a:solidFill>
                <a:latin typeface="Calibri"/>
                <a:cs typeface="Calibri"/>
              </a:rPr>
              <a:t>Nitrogen</a:t>
            </a:r>
            <a:r>
              <a:rPr dirty="0" sz="3600" spc="-5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3600" spc="-10" b="1">
                <a:solidFill>
                  <a:srgbClr val="0000FF"/>
                </a:solidFill>
                <a:latin typeface="Calibri"/>
                <a:cs typeface="Calibri"/>
              </a:rPr>
              <a:t>narcosis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873505"/>
            <a:ext cx="5560695" cy="5426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715">
              <a:lnSpc>
                <a:spcPct val="100000"/>
              </a:lnSpc>
            </a:pP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Nitrogen like 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most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other anesthetic gases,  dissolve freely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in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the fats of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body  including the membranes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and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other lipid 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structures of the</a:t>
            </a:r>
            <a:r>
              <a:rPr dirty="0" sz="2400" spc="-10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neurons.</a:t>
            </a:r>
            <a:endParaRPr sz="2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575"/>
              </a:spcBef>
            </a:pP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This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leads to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alteration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of the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electrical  conductance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of the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membranes, reduces their  excitability and subsequent narcosis 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develops.</a:t>
            </a:r>
            <a:endParaRPr sz="2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At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120 feet: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the diver loses 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many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dirty="0" sz="2400" spc="-7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his</a:t>
            </a:r>
            <a:endParaRPr sz="2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cares.</a:t>
            </a:r>
            <a:endParaRPr sz="2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75"/>
              </a:spcBef>
            </a:pP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At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150 feet: there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is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a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feeling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dirty="0" sz="2400" spc="-9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euphoria</a:t>
            </a:r>
            <a:endParaRPr sz="2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and drowsiness and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impaired</a:t>
            </a:r>
            <a:r>
              <a:rPr dirty="0" sz="2400" spc="-4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performance.</a:t>
            </a:r>
            <a:endParaRPr sz="2400">
              <a:latin typeface="Times New Roman"/>
              <a:cs typeface="Times New Roman"/>
            </a:endParaRPr>
          </a:p>
          <a:p>
            <a:pPr marL="12700" marR="193675">
              <a:lnSpc>
                <a:spcPct val="100000"/>
              </a:lnSpc>
              <a:spcBef>
                <a:spcPts val="575"/>
              </a:spcBef>
            </a:pP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At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higher pressure: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loss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of coordination</a:t>
            </a:r>
            <a:r>
              <a:rPr dirty="0" sz="2400" spc="-1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and  finally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coma might</a:t>
            </a:r>
            <a:r>
              <a:rPr dirty="0" sz="2400" spc="-1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develop.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19800" y="272795"/>
            <a:ext cx="3048000" cy="3104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019800" y="3480815"/>
            <a:ext cx="3052572" cy="2895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7545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 b="1">
                <a:solidFill>
                  <a:srgbClr val="C00000"/>
                </a:solidFill>
                <a:latin typeface="Calibri"/>
                <a:cs typeface="Calibri"/>
              </a:rPr>
              <a:t>Decompression </a:t>
            </a: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sickness (Cassion</a:t>
            </a:r>
            <a:r>
              <a:rPr dirty="0" sz="2800" spc="-5" b="1">
                <a:solidFill>
                  <a:srgbClr val="C00000"/>
                </a:solidFill>
                <a:latin typeface="MS PGothic"/>
                <a:cs typeface="MS PGothic"/>
              </a:rPr>
              <a:t>’</a:t>
            </a: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s</a:t>
            </a:r>
            <a:r>
              <a:rPr dirty="0" sz="2800" spc="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disease)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873505"/>
            <a:ext cx="4631055" cy="5085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2384">
              <a:lnSpc>
                <a:spcPct val="90000"/>
              </a:lnSpc>
            </a:pP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It </a:t>
            </a: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is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a </a:t>
            </a: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syndrome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caused by a</a:t>
            </a:r>
            <a:r>
              <a:rPr dirty="0" sz="2400" spc="-5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decrease  in the </a:t>
            </a: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ambient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pressure which occur  in </a:t>
            </a: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animal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and </a:t>
            </a:r>
            <a:r>
              <a:rPr dirty="0" sz="2400" spc="-10">
                <a:solidFill>
                  <a:srgbClr val="0000FF"/>
                </a:solidFill>
                <a:latin typeface="Times New Roman"/>
                <a:cs typeface="Times New Roman"/>
              </a:rPr>
              <a:t>men </a:t>
            </a: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when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the tissues  of the body contain an excess of  physically inert</a:t>
            </a:r>
            <a:r>
              <a:rPr dirty="0" sz="2400" spc="-14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gas.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90000"/>
              </a:lnSpc>
              <a:spcBef>
                <a:spcPts val="575"/>
              </a:spcBef>
            </a:pP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During descent, the high partial  pressure of nitrogen (encountered  when breathing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compressed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air at  depth) forces this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gas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into solution in  body tissue particularly in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fat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(it has</a:t>
            </a:r>
            <a:r>
              <a:rPr dirty="0" sz="2400" spc="-16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a  high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N2</a:t>
            </a:r>
            <a:r>
              <a:rPr dirty="0" sz="2400" spc="-9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solubility).</a:t>
            </a:r>
            <a:endParaRPr sz="2400">
              <a:latin typeface="Times New Roman"/>
              <a:cs typeface="Times New Roman"/>
            </a:endParaRPr>
          </a:p>
          <a:p>
            <a:pPr marL="12700" marR="288925">
              <a:lnSpc>
                <a:spcPct val="90000"/>
              </a:lnSpc>
              <a:spcBef>
                <a:spcPts val="575"/>
              </a:spcBef>
            </a:pP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On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ascending, this inert </a:t>
            </a: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gas comes 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out of physical solution </a:t>
            </a: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forming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a  </a:t>
            </a: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gaseous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phase (bubbles), leading</a:t>
            </a:r>
            <a:r>
              <a:rPr dirty="0" sz="2400" spc="-11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to  </a:t>
            </a:r>
            <a:r>
              <a:rPr dirty="0" sz="2400" spc="-5">
                <a:solidFill>
                  <a:srgbClr val="0000FF"/>
                </a:solidFill>
                <a:latin typeface="Times New Roman"/>
                <a:cs typeface="Times New Roman"/>
              </a:rPr>
              <a:t>symptoms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and</a:t>
            </a:r>
            <a:r>
              <a:rPr dirty="0" sz="2400" spc="-8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00FF"/>
                </a:solidFill>
                <a:latin typeface="Times New Roman"/>
                <a:cs typeface="Times New Roman"/>
              </a:rPr>
              <a:t>signs.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26023" y="838200"/>
            <a:ext cx="33528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26023" y="4343398"/>
            <a:ext cx="3541776" cy="2400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4009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 b="1">
                <a:solidFill>
                  <a:srgbClr val="000000"/>
                </a:solidFill>
                <a:latin typeface="Calibri"/>
                <a:cs typeface="Calibri"/>
              </a:rPr>
              <a:t>Cont.. Decompression</a:t>
            </a:r>
            <a:r>
              <a:rPr dirty="0" sz="3200" spc="-13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sickness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70659"/>
            <a:ext cx="4186554" cy="264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2400" spc="-5" b="1">
                <a:solidFill>
                  <a:srgbClr val="FF00FF"/>
                </a:solidFill>
                <a:latin typeface="Times New Roman"/>
                <a:cs typeface="Times New Roman"/>
              </a:rPr>
              <a:t>During </a:t>
            </a:r>
            <a:r>
              <a:rPr dirty="0" sz="2400" b="1">
                <a:solidFill>
                  <a:srgbClr val="FF00FF"/>
                </a:solidFill>
                <a:latin typeface="Times New Roman"/>
                <a:cs typeface="Times New Roman"/>
              </a:rPr>
              <a:t>slow ascent </a:t>
            </a:r>
            <a:r>
              <a:rPr dirty="0" sz="2400">
                <a:latin typeface="Times New Roman"/>
                <a:cs typeface="Times New Roman"/>
              </a:rPr>
              <a:t>N2 is </a:t>
            </a:r>
            <a:r>
              <a:rPr dirty="0" sz="2400" spc="-5">
                <a:latin typeface="Times New Roman"/>
                <a:cs typeface="Times New Roman"/>
              </a:rPr>
              <a:t>slowly 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removed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from the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tissues since 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partial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pressure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there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is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higher 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than that in the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arterial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blood and  alveolar</a:t>
            </a:r>
            <a:r>
              <a:rPr dirty="0" sz="2400" spc="-114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gas.</a:t>
            </a:r>
            <a:endParaRPr sz="2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75"/>
              </a:spcBef>
            </a:pPr>
            <a:r>
              <a:rPr dirty="0" sz="2400" b="1">
                <a:solidFill>
                  <a:srgbClr val="FF00FF"/>
                </a:solidFill>
                <a:latin typeface="Times New Roman"/>
                <a:cs typeface="Times New Roman"/>
              </a:rPr>
              <a:t>If    </a:t>
            </a:r>
            <a:r>
              <a:rPr dirty="0" sz="2400" spc="-5" b="1">
                <a:solidFill>
                  <a:srgbClr val="FF00FF"/>
                </a:solidFill>
                <a:latin typeface="Times New Roman"/>
                <a:cs typeface="Times New Roman"/>
              </a:rPr>
              <a:t>decompression    is    </a:t>
            </a:r>
            <a:r>
              <a:rPr dirty="0" sz="2400" spc="225" b="1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FF00FF"/>
                </a:solidFill>
                <a:latin typeface="Times New Roman"/>
                <a:cs typeface="Times New Roman"/>
              </a:rPr>
              <a:t>rapid</a:t>
            </a:r>
            <a:endParaRPr sz="2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bubbles  of  </a:t>
            </a:r>
            <a:r>
              <a:rPr dirty="0" sz="2400" spc="-5">
                <a:latin typeface="Times New Roman"/>
                <a:cs typeface="Times New Roman"/>
              </a:rPr>
              <a:t>gaseous  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nitrogen</a:t>
            </a:r>
            <a:r>
              <a:rPr dirty="0" sz="2400" spc="5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are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104767"/>
            <a:ext cx="4185920" cy="742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292860" algn="l"/>
                <a:tab pos="1393190" algn="l"/>
                <a:tab pos="1736089" algn="l"/>
                <a:tab pos="2755900" algn="l"/>
                <a:tab pos="3402329" algn="l"/>
              </a:tabLst>
            </a:pP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rel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e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ased,	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i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n	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tissues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	a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n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d	blood,  causing		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836541"/>
            <a:ext cx="185293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decompression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38373" y="4470527"/>
            <a:ext cx="1983739" cy="743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9690" marR="5080" indent="-47625">
              <a:lnSpc>
                <a:spcPct val="100000"/>
              </a:lnSpc>
              <a:tabLst>
                <a:tab pos="1497330" algn="l"/>
                <a:tab pos="1715135" algn="l"/>
              </a:tabLst>
            </a:pP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sy</a:t>
            </a:r>
            <a:r>
              <a:rPr dirty="0" sz="2400" spc="-20">
                <a:solidFill>
                  <a:srgbClr val="001F5F"/>
                </a:solidFill>
                <a:latin typeface="Times New Roman"/>
                <a:cs typeface="Times New Roman"/>
              </a:rPr>
              <a:t>m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p</a:t>
            </a:r>
            <a:r>
              <a:rPr dirty="0" sz="2400" spc="10">
                <a:solidFill>
                  <a:srgbClr val="001F5F"/>
                </a:solidFill>
                <a:latin typeface="Times New Roman"/>
                <a:cs typeface="Times New Roman"/>
              </a:rPr>
              <a:t>t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dirty="0" sz="2400" spc="-25">
                <a:solidFill>
                  <a:srgbClr val="001F5F"/>
                </a:solidFill>
                <a:latin typeface="Times New Roman"/>
                <a:cs typeface="Times New Roman"/>
              </a:rPr>
              <a:t>m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s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		of  sick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n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e</a:t>
            </a:r>
            <a:r>
              <a:rPr dirty="0" sz="2400" spc="-5">
                <a:solidFill>
                  <a:srgbClr val="001F5F"/>
                </a:solidFill>
                <a:latin typeface="Times New Roman"/>
                <a:cs typeface="Times New Roman"/>
              </a:rPr>
              <a:t>ss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	(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t</a:t>
            </a:r>
            <a:r>
              <a:rPr dirty="0" sz="2400" spc="-15">
                <a:solidFill>
                  <a:srgbClr val="001F5F"/>
                </a:solidFill>
                <a:latin typeface="Times New Roman"/>
                <a:cs typeface="Times New Roman"/>
              </a:rPr>
              <a:t>h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5202301"/>
            <a:ext cx="3178175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bends or caisson</a:t>
            </a:r>
            <a:r>
              <a:rPr dirty="0" sz="2400" spc="-9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disease).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29200" y="1219200"/>
            <a:ext cx="4000500" cy="426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23850"/>
            <a:ext cx="8455660" cy="48768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15" b="1">
                <a:solidFill>
                  <a:srgbClr val="000000"/>
                </a:solidFill>
                <a:latin typeface="Calibri"/>
                <a:cs typeface="Calibri"/>
              </a:rPr>
              <a:t>Symptoms 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&amp; signs of </a:t>
            </a:r>
            <a:r>
              <a:rPr dirty="0" sz="3200" spc="-5" b="1">
                <a:solidFill>
                  <a:srgbClr val="000000"/>
                </a:solidFill>
                <a:latin typeface="Calibri"/>
                <a:cs typeface="Calibri"/>
              </a:rPr>
              <a:t>decompression </a:t>
            </a:r>
            <a:r>
              <a:rPr dirty="0" sz="3200" b="1">
                <a:solidFill>
                  <a:srgbClr val="000000"/>
                </a:solidFill>
                <a:latin typeface="Calibri"/>
                <a:cs typeface="Calibri"/>
              </a:rPr>
              <a:t>sickness</a:t>
            </a:r>
            <a:r>
              <a:rPr dirty="0" sz="3200" spc="-114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 spc="-5" b="1">
                <a:solidFill>
                  <a:srgbClr val="000000"/>
                </a:solidFill>
                <a:latin typeface="Calibri"/>
                <a:cs typeface="Calibri"/>
              </a:rPr>
              <a:t>(DS)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911478"/>
            <a:ext cx="4049395" cy="5329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77165">
              <a:lnSpc>
                <a:spcPts val="3020"/>
              </a:lnSpc>
            </a:pP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The </a:t>
            </a:r>
            <a:r>
              <a:rPr dirty="0" sz="2800" spc="-15">
                <a:solidFill>
                  <a:srgbClr val="0000FF"/>
                </a:solidFill>
                <a:latin typeface="Calibri"/>
                <a:cs typeface="Calibri"/>
              </a:rPr>
              <a:t>mildest </a:t>
            </a:r>
            <a:r>
              <a:rPr dirty="0" sz="2800" spc="-25">
                <a:solidFill>
                  <a:srgbClr val="0000FF"/>
                </a:solidFill>
                <a:latin typeface="Calibri"/>
                <a:cs typeface="Calibri"/>
              </a:rPr>
              <a:t>form </a:t>
            </a:r>
            <a:r>
              <a:rPr dirty="0" sz="2800" spc="-5">
                <a:solidFill>
                  <a:srgbClr val="0000FF"/>
                </a:solidFill>
                <a:latin typeface="Calibri"/>
                <a:cs typeface="Calibri"/>
              </a:rPr>
              <a:t>of DS </a:t>
            </a:r>
            <a:r>
              <a:rPr dirty="0" sz="2800" spc="-5">
                <a:latin typeface="Calibri"/>
                <a:cs typeface="Calibri"/>
              </a:rPr>
              <a:t>is  </a:t>
            </a:r>
            <a:r>
              <a:rPr dirty="0" sz="2800" spc="-20">
                <a:latin typeface="Calibri"/>
                <a:cs typeface="Calibri"/>
              </a:rPr>
              <a:t>fatigue </a:t>
            </a:r>
            <a:r>
              <a:rPr dirty="0" sz="2800" spc="-5">
                <a:latin typeface="Calibri"/>
                <a:cs typeface="Calibri"/>
              </a:rPr>
              <a:t>or </a:t>
            </a:r>
            <a:r>
              <a:rPr dirty="0" sz="2800" spc="-15">
                <a:latin typeface="Calibri"/>
                <a:cs typeface="Calibri"/>
              </a:rPr>
              <a:t>drowsiness </a:t>
            </a:r>
            <a:r>
              <a:rPr dirty="0" sz="2800" spc="-10">
                <a:latin typeface="Calibri"/>
                <a:cs typeface="Calibri"/>
              </a:rPr>
              <a:t>after  </a:t>
            </a:r>
            <a:r>
              <a:rPr dirty="0" sz="2800" spc="-15">
                <a:latin typeface="Calibri"/>
                <a:cs typeface="Calibri"/>
              </a:rPr>
              <a:t>decompression.</a:t>
            </a:r>
            <a:endParaRPr sz="2800">
              <a:latin typeface="Calibri"/>
              <a:cs typeface="Calibri"/>
            </a:endParaRPr>
          </a:p>
          <a:p>
            <a:pPr marL="12700" marR="122555">
              <a:lnSpc>
                <a:spcPct val="100000"/>
              </a:lnSpc>
              <a:spcBef>
                <a:spcPts val="295"/>
              </a:spcBef>
            </a:pP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Locally </a:t>
            </a:r>
            <a:r>
              <a:rPr dirty="0" sz="2800" spc="-15">
                <a:latin typeface="Calibri"/>
                <a:cs typeface="Calibri"/>
              </a:rPr>
              <a:t>there </a:t>
            </a:r>
            <a:r>
              <a:rPr dirty="0" sz="2800" spc="-5">
                <a:latin typeface="Calibri"/>
                <a:cs typeface="Calibri"/>
              </a:rPr>
              <a:t>is </a:t>
            </a:r>
            <a:r>
              <a:rPr dirty="0" sz="2800" spc="-10">
                <a:latin typeface="Calibri"/>
                <a:cs typeface="Calibri"/>
              </a:rPr>
              <a:t>skin </a:t>
            </a:r>
            <a:r>
              <a:rPr dirty="0" sz="2800" spc="-15">
                <a:latin typeface="Calibri"/>
                <a:cs typeface="Calibri"/>
              </a:rPr>
              <a:t>itch  </a:t>
            </a:r>
            <a:r>
              <a:rPr dirty="0" sz="2800" spc="-5">
                <a:solidFill>
                  <a:srgbClr val="0000FF"/>
                </a:solidFill>
                <a:latin typeface="Calibri"/>
                <a:cs typeface="Calibri"/>
              </a:rPr>
              <a:t>other </a:t>
            </a:r>
            <a:r>
              <a:rPr dirty="0" sz="2800" spc="-15">
                <a:solidFill>
                  <a:srgbClr val="0000FF"/>
                </a:solidFill>
                <a:latin typeface="Calibri"/>
                <a:cs typeface="Calibri"/>
              </a:rPr>
              <a:t>sever </a:t>
            </a:r>
            <a:r>
              <a:rPr dirty="0" sz="2800" spc="-20">
                <a:solidFill>
                  <a:srgbClr val="0000FF"/>
                </a:solidFill>
                <a:latin typeface="Calibri"/>
                <a:cs typeface="Calibri"/>
              </a:rPr>
              <a:t>symptoms may  </a:t>
            </a:r>
            <a:r>
              <a:rPr dirty="0" sz="2800" spc="-5">
                <a:solidFill>
                  <a:srgbClr val="0000FF"/>
                </a:solidFill>
                <a:latin typeface="Calibri"/>
                <a:cs typeface="Calibri"/>
              </a:rPr>
              <a:t>occur</a:t>
            </a:r>
            <a:r>
              <a:rPr dirty="0" sz="2800" spc="-7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e.g.: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ts val="3030"/>
              </a:lnSpc>
              <a:spcBef>
                <a:spcPts val="710"/>
              </a:spcBef>
            </a:pP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bubbles </a:t>
            </a:r>
            <a:r>
              <a:rPr dirty="0" sz="2800" spc="-5">
                <a:solidFill>
                  <a:srgbClr val="0000FF"/>
                </a:solidFill>
                <a:latin typeface="Calibri"/>
                <a:cs typeface="Calibri"/>
              </a:rPr>
              <a:t>in the </a:t>
            </a: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tissues </a:t>
            </a:r>
            <a:r>
              <a:rPr dirty="0" sz="2800" spc="-10">
                <a:latin typeface="Calibri"/>
                <a:cs typeface="Calibri"/>
              </a:rPr>
              <a:t>cause  </a:t>
            </a:r>
            <a:r>
              <a:rPr dirty="0" sz="2800" spc="-15">
                <a:latin typeface="Calibri"/>
                <a:cs typeface="Calibri"/>
              </a:rPr>
              <a:t>sever </a:t>
            </a:r>
            <a:r>
              <a:rPr dirty="0" sz="2800" spc="-10">
                <a:latin typeface="Calibri"/>
                <a:cs typeface="Calibri"/>
              </a:rPr>
              <a:t>pains </a:t>
            </a:r>
            <a:r>
              <a:rPr dirty="0" sz="2800" spc="-5">
                <a:latin typeface="Calibri"/>
                <a:cs typeface="Calibri"/>
              </a:rPr>
              <a:t>particularly  </a:t>
            </a:r>
            <a:r>
              <a:rPr dirty="0" sz="2800" spc="-15">
                <a:latin typeface="Calibri"/>
                <a:cs typeface="Calibri"/>
              </a:rPr>
              <a:t>around </a:t>
            </a:r>
            <a:r>
              <a:rPr dirty="0" sz="2800" spc="-5">
                <a:latin typeface="Calibri"/>
                <a:cs typeface="Calibri"/>
              </a:rPr>
              <a:t>the</a:t>
            </a:r>
            <a:r>
              <a:rPr dirty="0" sz="2800" spc="-2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joints.</a:t>
            </a:r>
            <a:endParaRPr sz="2800">
              <a:latin typeface="Calibri"/>
              <a:cs typeface="Calibri"/>
            </a:endParaRPr>
          </a:p>
          <a:p>
            <a:pPr marL="12700" marR="7620">
              <a:lnSpc>
                <a:spcPct val="90000"/>
              </a:lnSpc>
              <a:spcBef>
                <a:spcPts val="625"/>
              </a:spcBef>
            </a:pPr>
            <a:r>
              <a:rPr dirty="0" sz="2800" spc="-15">
                <a:solidFill>
                  <a:srgbClr val="0000FF"/>
                </a:solidFill>
                <a:latin typeface="Calibri"/>
                <a:cs typeface="Calibri"/>
              </a:rPr>
              <a:t>Neurological </a:t>
            </a:r>
            <a:r>
              <a:rPr dirty="0" sz="2800" spc="-20">
                <a:solidFill>
                  <a:srgbClr val="0000FF"/>
                </a:solidFill>
                <a:latin typeface="Calibri"/>
                <a:cs typeface="Calibri"/>
              </a:rPr>
              <a:t>symptoms  </a:t>
            </a:r>
            <a:r>
              <a:rPr dirty="0" sz="2800" spc="-5">
                <a:latin typeface="Calibri"/>
                <a:cs typeface="Calibri"/>
              </a:rPr>
              <a:t>include </a:t>
            </a:r>
            <a:r>
              <a:rPr dirty="0" sz="2800" spc="-10">
                <a:latin typeface="Calibri"/>
                <a:cs typeface="Calibri"/>
              </a:rPr>
              <a:t>paresthesia, </a:t>
            </a:r>
            <a:r>
              <a:rPr dirty="0" sz="2800" spc="-5">
                <a:latin typeface="Calibri"/>
                <a:cs typeface="Calibri"/>
              </a:rPr>
              <a:t>itching,  </a:t>
            </a:r>
            <a:r>
              <a:rPr dirty="0" sz="2800" spc="-15">
                <a:latin typeface="Calibri"/>
                <a:cs typeface="Calibri"/>
              </a:rPr>
              <a:t>paralysis,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10">
                <a:latin typeface="Calibri"/>
                <a:cs typeface="Calibri"/>
              </a:rPr>
              <a:t>inner </a:t>
            </a:r>
            <a:r>
              <a:rPr dirty="0" sz="2800" spc="-5">
                <a:latin typeface="Calibri"/>
                <a:cs typeface="Calibri"/>
              </a:rPr>
              <a:t>ear  </a:t>
            </a:r>
            <a:r>
              <a:rPr dirty="0" sz="2800" spc="-10">
                <a:latin typeface="Calibri"/>
                <a:cs typeface="Calibri"/>
              </a:rPr>
              <a:t>disturbances.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00600" y="1277111"/>
            <a:ext cx="2234183" cy="24658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953000" y="4038600"/>
            <a:ext cx="3826763" cy="24292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168895" y="1178052"/>
            <a:ext cx="1822703" cy="26639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MACPC</dc:creator>
  <dc:title>Slide 1</dc:title>
  <dcterms:created xsi:type="dcterms:W3CDTF">2017-02-12T17:36:27Z</dcterms:created>
  <dcterms:modified xsi:type="dcterms:W3CDTF">2017-02-12T17:36:27Z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2017-02-09T00:00:00Z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2017-02-12T00:00:00Z</vt:filetime>
  </property>
</Properties>
</file>