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	<Relationship Id="rId3" Type="http://schemas.openxmlformats.org/officeDocument/2006/relationships/image" Target="../media/image11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9006" y="229362"/>
            <a:ext cx="8563356" cy="1767840"/>
          </a:xfrm>
          <a:custGeom>
            <a:avLst/>
            <a:gdLst>
              <a:gd name="connsiteX0" fmla="*/ 0 w 8563356"/>
              <a:gd name="connsiteY0" fmla="*/ 1767840 h 1767840"/>
              <a:gd name="connsiteX1" fmla="*/ 8563356 w 8563356"/>
              <a:gd name="connsiteY1" fmla="*/ 1767840 h 1767840"/>
              <a:gd name="connsiteX2" fmla="*/ 8563356 w 8563356"/>
              <a:gd name="connsiteY2" fmla="*/ 0 h 1767840"/>
              <a:gd name="connsiteX3" fmla="*/ 0 w 8563356"/>
              <a:gd name="connsiteY3" fmla="*/ 0 h 1767840"/>
              <a:gd name="connsiteX4" fmla="*/ 0 w 8563356"/>
              <a:gd name="connsiteY4" fmla="*/ 1767840 h 1767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63356" h="1767840">
                <a:moveTo>
                  <a:pt x="0" y="1767840"/>
                </a:moveTo>
                <a:lnTo>
                  <a:pt x="8563356" y="1767840"/>
                </a:lnTo>
                <a:lnTo>
                  <a:pt x="8563356" y="0"/>
                </a:lnTo>
                <a:lnTo>
                  <a:pt x="0" y="0"/>
                </a:lnTo>
                <a:lnTo>
                  <a:pt x="0" y="176784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6051" y="216407"/>
            <a:ext cx="8589264" cy="1793747"/>
          </a:xfrm>
          <a:custGeom>
            <a:avLst/>
            <a:gdLst>
              <a:gd name="connsiteX0" fmla="*/ 12954 w 8589264"/>
              <a:gd name="connsiteY0" fmla="*/ 1780794 h 1793747"/>
              <a:gd name="connsiteX1" fmla="*/ 8576310 w 8589264"/>
              <a:gd name="connsiteY1" fmla="*/ 1780794 h 1793747"/>
              <a:gd name="connsiteX2" fmla="*/ 8576310 w 8589264"/>
              <a:gd name="connsiteY2" fmla="*/ 12954 h 1793747"/>
              <a:gd name="connsiteX3" fmla="*/ 12954 w 8589264"/>
              <a:gd name="connsiteY3" fmla="*/ 12954 h 1793747"/>
              <a:gd name="connsiteX4" fmla="*/ 12954 w 8589264"/>
              <a:gd name="connsiteY4" fmla="*/ 1780794 h 1793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89264" h="1793747">
                <a:moveTo>
                  <a:pt x="12954" y="1780794"/>
                </a:moveTo>
                <a:lnTo>
                  <a:pt x="8576310" y="1780794"/>
                </a:lnTo>
                <a:lnTo>
                  <a:pt x="8576310" y="12954"/>
                </a:lnTo>
                <a:lnTo>
                  <a:pt x="12954" y="12954"/>
                </a:lnTo>
                <a:lnTo>
                  <a:pt x="12954" y="178079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c383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5700" y="2120900"/>
            <a:ext cx="2768600" cy="4254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65200" y="330200"/>
            <a:ext cx="74803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959100" algn="l"/>
              </a:tabLst>
            </a:pPr>
            <a:r>
              <a:rPr lang="en-US" altLang="zh-CN" sz="3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Effects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respiratory</a:t>
            </a:r>
          </a:p>
          <a:p>
            <a:pPr>
              <a:lnSpc>
                <a:spcPts val="4800"/>
              </a:lnSpc>
              <a:tabLst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39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74800" y="4343400"/>
            <a:ext cx="33909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609600" algn="l"/>
                <a:tab pos="1384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Korish</a:t>
            </a:r>
          </a:p>
          <a:p>
            <a:pPr>
              <a:lnSpc>
                <a:spcPts val="2800"/>
              </a:lnSpc>
              <a:tabLst>
                <a:tab pos="609600" algn="l"/>
                <a:tab pos="13843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</a:t>
            </a:r>
          </a:p>
          <a:p>
            <a:pPr>
              <a:lnSpc>
                <a:spcPts val="2800"/>
              </a:lnSpc>
              <a:tabLst>
                <a:tab pos="609600" algn="l"/>
                <a:tab pos="13843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KSU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757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09600"/>
            <a:ext cx="78359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03200" algn="l"/>
                <a:tab pos="342900" algn="l"/>
                <a:tab pos="1193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Interrelation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Factors</a:t>
            </a:r>
          </a:p>
          <a:p>
            <a:pPr>
              <a:lnSpc>
                <a:spcPts val="2800"/>
              </a:lnSpc>
              <a:tabLst>
                <a:tab pos="203200" algn="l"/>
                <a:tab pos="342900" algn="l"/>
                <a:tab pos="11938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03200" algn="l"/>
                <a:tab pos="342900" algn="l"/>
                <a:tab pos="1193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stimulate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center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almost</a:t>
            </a:r>
          </a:p>
          <a:p>
            <a:pPr>
              <a:lnSpc>
                <a:spcPts val="2800"/>
              </a:lnSpc>
              <a:tabLst>
                <a:tab pos="203200" algn="l"/>
                <a:tab pos="342900" algn="l"/>
                <a:tab pos="1193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proper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amount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oxygen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</a:p>
          <a:p>
            <a:pPr>
              <a:lnSpc>
                <a:spcPts val="2800"/>
              </a:lnSpc>
              <a:tabLst>
                <a:tab pos="203200" algn="l"/>
                <a:tab pos="342900" algn="l"/>
                <a:tab pos="1193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carbon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dioxide.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832100"/>
            <a:ext cx="101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2882900"/>
            <a:ext cx="68580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Occasionally,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signals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302000"/>
            <a:ext cx="7886700" cy="182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either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strong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weak.</a:t>
            </a:r>
          </a:p>
          <a:p>
            <a:pPr>
              <a:lnSpc>
                <a:spcPts val="34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significant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bringing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adjustment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keep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O2,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Co2,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nearly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possible.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1282700"/>
            <a:ext cx="3416300" cy="497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457200"/>
            <a:ext cx="7061200" cy="638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  <a:tab pos="2755900" algn="l"/>
              </a:tabLst>
            </a:pP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Neurogenic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Ventilation</a:t>
            </a:r>
          </a:p>
          <a:p>
            <a:pPr>
              <a:lnSpc>
                <a:spcPts val="3300"/>
              </a:lnSpc>
              <a:tabLst>
                <a:tab pos="342900" algn="l"/>
                <a:tab pos="2755900" algn="l"/>
              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Learned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Response.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42900" algn="l"/>
                <a:tab pos="2755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ventilatory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during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learned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response.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repeated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periods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becomes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progressively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provide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proper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signals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keep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PCO2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level.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cerebral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cortex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involved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learning,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because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experiments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cortex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also</a:t>
            </a:r>
          </a:p>
          <a:p>
            <a:pPr>
              <a:lnSpc>
                <a:spcPts val="2800"/>
              </a:lnSpc>
              <a:tabLst>
                <a:tab pos="342900" algn="l"/>
                <a:tab pos="2755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learned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response.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42900" algn="l"/>
                <a:tab pos="2755900" algn="l"/>
              </a:tabLst>
            </a:pPr>
            <a:r>
              <a:rPr lang="en-US" altLang="zh-CN" dirty="0" smtClean="0"/>
              <a:t>		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2836164"/>
            <a:ext cx="4511040" cy="19811"/>
          </a:xfrm>
          <a:custGeom>
            <a:avLst/>
            <a:gdLst>
              <a:gd name="connsiteX0" fmla="*/ 0 w 4511040"/>
              <a:gd name="connsiteY0" fmla="*/ 0 h 19811"/>
              <a:gd name="connsiteX1" fmla="*/ 1127760 w 4511040"/>
              <a:gd name="connsiteY1" fmla="*/ 0 h 19811"/>
              <a:gd name="connsiteX2" fmla="*/ 2255520 w 4511040"/>
              <a:gd name="connsiteY2" fmla="*/ 0 h 19811"/>
              <a:gd name="connsiteX3" fmla="*/ 3383280 w 4511040"/>
              <a:gd name="connsiteY3" fmla="*/ 0 h 19811"/>
              <a:gd name="connsiteX4" fmla="*/ 4511040 w 4511040"/>
              <a:gd name="connsiteY4" fmla="*/ 0 h 19811"/>
              <a:gd name="connsiteX5" fmla="*/ 4511040 w 4511040"/>
              <a:gd name="connsiteY5" fmla="*/ 19811 h 19811"/>
              <a:gd name="connsiteX6" fmla="*/ 3383280 w 4511040"/>
              <a:gd name="connsiteY6" fmla="*/ 19811 h 19811"/>
              <a:gd name="connsiteX7" fmla="*/ 2255520 w 4511040"/>
              <a:gd name="connsiteY7" fmla="*/ 19811 h 19811"/>
              <a:gd name="connsiteX8" fmla="*/ 1127760 w 4511040"/>
              <a:gd name="connsiteY8" fmla="*/ 19811 h 19811"/>
              <a:gd name="connsiteX9" fmla="*/ 0 w 4511040"/>
              <a:gd name="connsiteY9" fmla="*/ 19811 h 19811"/>
              <a:gd name="connsiteX10" fmla="*/ 0 w 4511040"/>
              <a:gd name="connsiteY10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511040" h="19811">
                <a:moveTo>
                  <a:pt x="0" y="0"/>
                </a:moveTo>
                <a:lnTo>
                  <a:pt x="1127760" y="0"/>
                </a:lnTo>
                <a:lnTo>
                  <a:pt x="2255520" y="0"/>
                </a:lnTo>
                <a:lnTo>
                  <a:pt x="3383280" y="0"/>
                </a:lnTo>
                <a:lnTo>
                  <a:pt x="4511040" y="0"/>
                </a:lnTo>
                <a:lnTo>
                  <a:pt x="4511040" y="19811"/>
                </a:lnTo>
                <a:lnTo>
                  <a:pt x="3383280" y="19811"/>
                </a:lnTo>
                <a:lnTo>
                  <a:pt x="2255520" y="19811"/>
                </a:lnTo>
                <a:lnTo>
                  <a:pt x="1127760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2300" y="939800"/>
            <a:ext cx="3441700" cy="2362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3416300"/>
            <a:ext cx="3263900" cy="3441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08000" y="622300"/>
            <a:ext cx="8051800" cy="497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capacity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respiratory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sz="2400" dirty="0" smtClean="0">
                <a:solidFill>
                  <a:srgbClr val="0070c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gas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diffuses</a:t>
            </a:r>
          </a:p>
          <a:p>
            <a:pPr>
              <a:lnSpc>
                <a:spcPts val="23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minute</a:t>
            </a:r>
          </a:p>
          <a:p>
            <a:pPr>
              <a:lnSpc>
                <a:spcPts val="23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pressure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difference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1mmHg.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sz="2402" dirty="0" smtClean="0">
                <a:solidFill>
                  <a:srgbClr val="c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Diffusing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capacity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oxygen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rest</a:t>
            </a:r>
          </a:p>
          <a:p>
            <a:pPr>
              <a:lnSpc>
                <a:spcPts val="28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21ml/min/mmHg</a:t>
            </a:r>
          </a:p>
          <a:p>
            <a:pPr>
              <a:lnSpc>
                <a:spcPts val="28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sz="2400" dirty="0" smtClean="0">
                <a:solidFill>
                  <a:srgbClr val="00376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Even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oxygen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pressure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difference</a:t>
            </a:r>
          </a:p>
          <a:p>
            <a:pPr>
              <a:lnSpc>
                <a:spcPts val="23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across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respiratory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is</a:t>
            </a:r>
          </a:p>
          <a:p>
            <a:pPr>
              <a:lnSpc>
                <a:spcPts val="23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11mmHg----------11x21=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230ml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oxygen</a:t>
            </a:r>
          </a:p>
          <a:p>
            <a:pPr>
              <a:lnSpc>
                <a:spcPts val="23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diffusing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each</a:t>
            </a:r>
          </a:p>
          <a:p>
            <a:pPr>
              <a:lnSpc>
                <a:spcPts val="23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minute.</a:t>
            </a:r>
          </a:p>
          <a:p>
            <a:pPr>
              <a:lnSpc>
                <a:spcPts val="28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sz="2400" dirty="0" smtClean="0">
                <a:solidFill>
                  <a:srgbClr val="00376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rest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tissues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consume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250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ml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O2</a:t>
            </a:r>
          </a:p>
          <a:p>
            <a:pPr>
              <a:lnSpc>
                <a:spcPts val="2300"/>
              </a:lnSpc>
              <a:tabLst>
                <a:tab pos="63500" algn="l"/>
                <a:tab pos="381000" algn="l"/>
                <a:tab pos="8128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003760"/>
                </a:solidFill>
                <a:latin typeface="Calibri" pitchFamily="18" charset="0"/>
                <a:cs typeface="Calibri" pitchFamily="18" charset="0"/>
              </a:rPr>
              <a:t>/min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87168" y="2529840"/>
            <a:ext cx="1804416" cy="22860"/>
          </a:xfrm>
          <a:custGeom>
            <a:avLst/>
            <a:gdLst>
              <a:gd name="connsiteX0" fmla="*/ 0 w 1804416"/>
              <a:gd name="connsiteY0" fmla="*/ 0 h 22860"/>
              <a:gd name="connsiteX1" fmla="*/ 902208 w 1804416"/>
              <a:gd name="connsiteY1" fmla="*/ 0 h 22860"/>
              <a:gd name="connsiteX2" fmla="*/ 1804416 w 1804416"/>
              <a:gd name="connsiteY2" fmla="*/ 0 h 22860"/>
              <a:gd name="connsiteX3" fmla="*/ 1804416 w 1804416"/>
              <a:gd name="connsiteY3" fmla="*/ 22860 h 22860"/>
              <a:gd name="connsiteX4" fmla="*/ 902208 w 1804416"/>
              <a:gd name="connsiteY4" fmla="*/ 22860 h 22860"/>
              <a:gd name="connsiteX5" fmla="*/ 0 w 1804416"/>
              <a:gd name="connsiteY5" fmla="*/ 22860 h 22860"/>
              <a:gd name="connsiteX6" fmla="*/ 0 w 1804416"/>
              <a:gd name="connsiteY6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804416" h="22860">
                <a:moveTo>
                  <a:pt x="0" y="0"/>
                </a:moveTo>
                <a:lnTo>
                  <a:pt x="902208" y="0"/>
                </a:lnTo>
                <a:lnTo>
                  <a:pt x="1804416" y="0"/>
                </a:lnTo>
                <a:lnTo>
                  <a:pt x="1804416" y="22860"/>
                </a:lnTo>
                <a:lnTo>
                  <a:pt x="902208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2956560"/>
            <a:ext cx="4154424" cy="22860"/>
          </a:xfrm>
          <a:custGeom>
            <a:avLst/>
            <a:gdLst>
              <a:gd name="connsiteX0" fmla="*/ 0 w 4154424"/>
              <a:gd name="connsiteY0" fmla="*/ 0 h 22860"/>
              <a:gd name="connsiteX1" fmla="*/ 1038606 w 4154424"/>
              <a:gd name="connsiteY1" fmla="*/ 0 h 22860"/>
              <a:gd name="connsiteX2" fmla="*/ 2077212 w 4154424"/>
              <a:gd name="connsiteY2" fmla="*/ 0 h 22860"/>
              <a:gd name="connsiteX3" fmla="*/ 3115818 w 4154424"/>
              <a:gd name="connsiteY3" fmla="*/ 0 h 22860"/>
              <a:gd name="connsiteX4" fmla="*/ 4154424 w 4154424"/>
              <a:gd name="connsiteY4" fmla="*/ 0 h 22860"/>
              <a:gd name="connsiteX5" fmla="*/ 4154424 w 4154424"/>
              <a:gd name="connsiteY5" fmla="*/ 22860 h 22860"/>
              <a:gd name="connsiteX6" fmla="*/ 3115818 w 4154424"/>
              <a:gd name="connsiteY6" fmla="*/ 22860 h 22860"/>
              <a:gd name="connsiteX7" fmla="*/ 2077212 w 4154424"/>
              <a:gd name="connsiteY7" fmla="*/ 22860 h 22860"/>
              <a:gd name="connsiteX8" fmla="*/ 1038606 w 4154424"/>
              <a:gd name="connsiteY8" fmla="*/ 22860 h 22860"/>
              <a:gd name="connsiteX9" fmla="*/ 0 w 4154424"/>
              <a:gd name="connsiteY9" fmla="*/ 22860 h 22860"/>
              <a:gd name="connsiteX10" fmla="*/ 0 w 4154424"/>
              <a:gd name="connsiteY10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154424" h="22860">
                <a:moveTo>
                  <a:pt x="0" y="0"/>
                </a:moveTo>
                <a:lnTo>
                  <a:pt x="1038606" y="0"/>
                </a:lnTo>
                <a:lnTo>
                  <a:pt x="2077212" y="0"/>
                </a:lnTo>
                <a:lnTo>
                  <a:pt x="3115818" y="0"/>
                </a:lnTo>
                <a:lnTo>
                  <a:pt x="4154424" y="0"/>
                </a:lnTo>
                <a:lnTo>
                  <a:pt x="4154424" y="22860"/>
                </a:lnTo>
                <a:lnTo>
                  <a:pt x="3115818" y="22860"/>
                </a:lnTo>
                <a:lnTo>
                  <a:pt x="2077212" y="22860"/>
                </a:lnTo>
                <a:lnTo>
                  <a:pt x="1038606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3383280"/>
            <a:ext cx="1568196" cy="22860"/>
          </a:xfrm>
          <a:custGeom>
            <a:avLst/>
            <a:gdLst>
              <a:gd name="connsiteX0" fmla="*/ 0 w 1568196"/>
              <a:gd name="connsiteY0" fmla="*/ 0 h 22860"/>
              <a:gd name="connsiteX1" fmla="*/ 784098 w 1568196"/>
              <a:gd name="connsiteY1" fmla="*/ 0 h 22860"/>
              <a:gd name="connsiteX2" fmla="*/ 1568196 w 1568196"/>
              <a:gd name="connsiteY2" fmla="*/ 0 h 22860"/>
              <a:gd name="connsiteX3" fmla="*/ 1568196 w 1568196"/>
              <a:gd name="connsiteY3" fmla="*/ 22860 h 22860"/>
              <a:gd name="connsiteX4" fmla="*/ 784098 w 1568196"/>
              <a:gd name="connsiteY4" fmla="*/ 22860 h 22860"/>
              <a:gd name="connsiteX5" fmla="*/ 0 w 1568196"/>
              <a:gd name="connsiteY5" fmla="*/ 22860 h 22860"/>
              <a:gd name="connsiteX6" fmla="*/ 0 w 1568196"/>
              <a:gd name="connsiteY6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568196" h="22860">
                <a:moveTo>
                  <a:pt x="0" y="0"/>
                </a:moveTo>
                <a:lnTo>
                  <a:pt x="784098" y="0"/>
                </a:lnTo>
                <a:lnTo>
                  <a:pt x="1568196" y="0"/>
                </a:lnTo>
                <a:lnTo>
                  <a:pt x="1568196" y="22860"/>
                </a:lnTo>
                <a:lnTo>
                  <a:pt x="784098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10612" y="5175504"/>
            <a:ext cx="1796796" cy="22860"/>
          </a:xfrm>
          <a:custGeom>
            <a:avLst/>
            <a:gdLst>
              <a:gd name="connsiteX0" fmla="*/ 0 w 1796796"/>
              <a:gd name="connsiteY0" fmla="*/ 0 h 22860"/>
              <a:gd name="connsiteX1" fmla="*/ 898397 w 1796796"/>
              <a:gd name="connsiteY1" fmla="*/ 0 h 22860"/>
              <a:gd name="connsiteX2" fmla="*/ 1796796 w 1796796"/>
              <a:gd name="connsiteY2" fmla="*/ 0 h 22860"/>
              <a:gd name="connsiteX3" fmla="*/ 1796796 w 1796796"/>
              <a:gd name="connsiteY3" fmla="*/ 22860 h 22860"/>
              <a:gd name="connsiteX4" fmla="*/ 898397 w 1796796"/>
              <a:gd name="connsiteY4" fmla="*/ 22860 h 22860"/>
              <a:gd name="connsiteX5" fmla="*/ 0 w 1796796"/>
              <a:gd name="connsiteY5" fmla="*/ 22860 h 22860"/>
              <a:gd name="connsiteX6" fmla="*/ 0 w 1796796"/>
              <a:gd name="connsiteY6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96796" h="22860">
                <a:moveTo>
                  <a:pt x="0" y="0"/>
                </a:moveTo>
                <a:lnTo>
                  <a:pt x="898397" y="0"/>
                </a:lnTo>
                <a:lnTo>
                  <a:pt x="1796796" y="0"/>
                </a:lnTo>
                <a:lnTo>
                  <a:pt x="1796796" y="22860"/>
                </a:lnTo>
                <a:lnTo>
                  <a:pt x="898397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5602224"/>
            <a:ext cx="2860548" cy="22860"/>
          </a:xfrm>
          <a:custGeom>
            <a:avLst/>
            <a:gdLst>
              <a:gd name="connsiteX0" fmla="*/ 0 w 2860548"/>
              <a:gd name="connsiteY0" fmla="*/ 0 h 22860"/>
              <a:gd name="connsiteX1" fmla="*/ 953516 w 2860548"/>
              <a:gd name="connsiteY1" fmla="*/ 0 h 22860"/>
              <a:gd name="connsiteX2" fmla="*/ 1907032 w 2860548"/>
              <a:gd name="connsiteY2" fmla="*/ 0 h 22860"/>
              <a:gd name="connsiteX3" fmla="*/ 2860548 w 2860548"/>
              <a:gd name="connsiteY3" fmla="*/ 0 h 22860"/>
              <a:gd name="connsiteX4" fmla="*/ 2860548 w 2860548"/>
              <a:gd name="connsiteY4" fmla="*/ 22860 h 22860"/>
              <a:gd name="connsiteX5" fmla="*/ 1907032 w 2860548"/>
              <a:gd name="connsiteY5" fmla="*/ 22860 h 22860"/>
              <a:gd name="connsiteX6" fmla="*/ 953516 w 2860548"/>
              <a:gd name="connsiteY6" fmla="*/ 22860 h 22860"/>
              <a:gd name="connsiteX7" fmla="*/ 0 w 2860548"/>
              <a:gd name="connsiteY7" fmla="*/ 22860 h 22860"/>
              <a:gd name="connsiteX8" fmla="*/ 0 w 2860548"/>
              <a:gd name="connsiteY8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860548" h="22860">
                <a:moveTo>
                  <a:pt x="0" y="0"/>
                </a:moveTo>
                <a:lnTo>
                  <a:pt x="953516" y="0"/>
                </a:lnTo>
                <a:lnTo>
                  <a:pt x="1907032" y="0"/>
                </a:lnTo>
                <a:lnTo>
                  <a:pt x="2860548" y="0"/>
                </a:lnTo>
                <a:lnTo>
                  <a:pt x="2860548" y="22860"/>
                </a:lnTo>
                <a:lnTo>
                  <a:pt x="1907032" y="22860"/>
                </a:lnTo>
                <a:lnTo>
                  <a:pt x="953516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900" y="1358900"/>
            <a:ext cx="3759200" cy="417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660400"/>
            <a:ext cx="7594600" cy="515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oxygen-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capacity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during</a:t>
            </a:r>
          </a:p>
          <a:p>
            <a:pPr>
              <a:lnSpc>
                <a:spcPts val="33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dirty="0" smtClean="0"/>
              <a:t>			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sz="27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65ml/min/mmHg</a:t>
            </a:r>
          </a:p>
          <a:p>
            <a:pPr>
              <a:lnSpc>
                <a:spcPts val="40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sz="279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increased</a:t>
            </a:r>
          </a:p>
          <a:p>
            <a:pPr>
              <a:lnSpc>
                <a:spcPts val="33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open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pulmonary</a:t>
            </a:r>
          </a:p>
          <a:p>
            <a:pPr>
              <a:lnSpc>
                <a:spcPts val="33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capillaries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was</a:t>
            </a:r>
          </a:p>
          <a:p>
            <a:pPr>
              <a:lnSpc>
                <a:spcPts val="33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dormant,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thereby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increasing</a:t>
            </a:r>
          </a:p>
          <a:p>
            <a:pPr>
              <a:lnSpc>
                <a:spcPts val="33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surface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area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gas</a:t>
            </a:r>
          </a:p>
          <a:p>
            <a:pPr>
              <a:lnSpc>
                <a:spcPts val="33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exchange.</a:t>
            </a:r>
          </a:p>
          <a:p>
            <a:pPr>
              <a:lnSpc>
                <a:spcPts val="40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sz="279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addition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increased</a:t>
            </a:r>
          </a:p>
          <a:p>
            <a:pPr>
              <a:lnSpc>
                <a:spcPts val="3300"/>
              </a:lnSpc>
              <a:tabLst>
                <a:tab pos="342900" algn="l"/>
                <a:tab pos="444500" algn="l"/>
                <a:tab pos="3441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alveolar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ventilation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68212" y="1421892"/>
            <a:ext cx="2647188" cy="3988308"/>
          </a:xfrm>
          <a:custGeom>
            <a:avLst/>
            <a:gdLst>
              <a:gd name="connsiteX0" fmla="*/ 0 w 2647188"/>
              <a:gd name="connsiteY0" fmla="*/ 3988308 h 3988308"/>
              <a:gd name="connsiteX1" fmla="*/ 2647188 w 2647188"/>
              <a:gd name="connsiteY1" fmla="*/ 3988308 h 3988308"/>
              <a:gd name="connsiteX2" fmla="*/ 2647188 w 2647188"/>
              <a:gd name="connsiteY2" fmla="*/ 0 h 3988308"/>
              <a:gd name="connsiteX3" fmla="*/ 0 w 2647188"/>
              <a:gd name="connsiteY3" fmla="*/ 0 h 3988308"/>
              <a:gd name="connsiteX4" fmla="*/ 0 w 2647188"/>
              <a:gd name="connsiteY4" fmla="*/ 3988308 h 3988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47188" h="3988308">
                <a:moveTo>
                  <a:pt x="0" y="3988308"/>
                </a:moveTo>
                <a:lnTo>
                  <a:pt x="2647188" y="3988308"/>
                </a:lnTo>
                <a:lnTo>
                  <a:pt x="2647188" y="0"/>
                </a:lnTo>
                <a:lnTo>
                  <a:pt x="0" y="0"/>
                </a:lnTo>
                <a:lnTo>
                  <a:pt x="0" y="398830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42304" y="1395984"/>
            <a:ext cx="2699004" cy="4040124"/>
          </a:xfrm>
          <a:custGeom>
            <a:avLst/>
            <a:gdLst>
              <a:gd name="connsiteX0" fmla="*/ 12953 w 2699004"/>
              <a:gd name="connsiteY0" fmla="*/ 4027169 h 4040124"/>
              <a:gd name="connsiteX1" fmla="*/ 2686050 w 2699004"/>
              <a:gd name="connsiteY1" fmla="*/ 4027169 h 4040124"/>
              <a:gd name="connsiteX2" fmla="*/ 2686050 w 2699004"/>
              <a:gd name="connsiteY2" fmla="*/ 12953 h 4040124"/>
              <a:gd name="connsiteX3" fmla="*/ 12953 w 2699004"/>
              <a:gd name="connsiteY3" fmla="*/ 12953 h 4040124"/>
              <a:gd name="connsiteX4" fmla="*/ 12953 w 2699004"/>
              <a:gd name="connsiteY4" fmla="*/ 4027169 h 4040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9004" h="4040124">
                <a:moveTo>
                  <a:pt x="12953" y="4027169"/>
                </a:moveTo>
                <a:lnTo>
                  <a:pt x="2686050" y="4027169"/>
                </a:lnTo>
                <a:lnTo>
                  <a:pt x="2686050" y="12953"/>
                </a:lnTo>
                <a:lnTo>
                  <a:pt x="12953" y="12953"/>
                </a:lnTo>
                <a:lnTo>
                  <a:pt x="12953" y="4027169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4f81b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1100" y="1409700"/>
            <a:ext cx="2667000" cy="401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812800"/>
            <a:ext cx="6858000" cy="397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  <a:tab pos="7112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capacity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carbon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dioxide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42900" algn="l"/>
                <a:tab pos="711200" algn="l"/>
              </a:tabLst>
            </a:pPr>
            <a:r>
              <a:rPr lang="en-US" altLang="zh-CN" sz="279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diffuses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20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times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greater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than</a:t>
            </a:r>
          </a:p>
          <a:p>
            <a:pPr>
              <a:lnSpc>
                <a:spcPts val="3000"/>
              </a:lnSpc>
              <a:tabLst>
                <a:tab pos="3429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oxygen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greater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  <a:p>
            <a:pPr>
              <a:lnSpc>
                <a:spcPts val="3000"/>
              </a:lnSpc>
              <a:tabLst>
                <a:tab pos="3429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coefficient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20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times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that</a:t>
            </a:r>
          </a:p>
          <a:p>
            <a:pPr>
              <a:lnSpc>
                <a:spcPts val="3000"/>
              </a:lnSpc>
              <a:tabLst>
                <a:tab pos="3429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oxygen.</a:t>
            </a:r>
          </a:p>
          <a:p>
            <a:pPr>
              <a:lnSpc>
                <a:spcPts val="3600"/>
              </a:lnSpc>
              <a:tabLst>
                <a:tab pos="342900" algn="l"/>
                <a:tab pos="711200" algn="l"/>
              </a:tabLst>
            </a:pPr>
            <a:r>
              <a:rPr lang="en-US" altLang="zh-CN" sz="279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Diffusion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capacity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carbon</a:t>
            </a:r>
          </a:p>
          <a:p>
            <a:pPr>
              <a:lnSpc>
                <a:spcPts val="3000"/>
              </a:lnSpc>
              <a:tabLst>
                <a:tab pos="3429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dioxide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400ml/min/mmHg.</a:t>
            </a:r>
          </a:p>
          <a:p>
            <a:pPr>
              <a:lnSpc>
                <a:spcPts val="3600"/>
              </a:lnSpc>
              <a:tabLst>
                <a:tab pos="342900" algn="l"/>
                <a:tab pos="711200" algn="l"/>
              </a:tabLst>
            </a:pPr>
            <a:r>
              <a:rPr lang="en-US" altLang="zh-CN" sz="279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exercise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1200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</a:t>
            </a:r>
          </a:p>
          <a:p>
            <a:pPr>
              <a:lnSpc>
                <a:spcPts val="3000"/>
              </a:lnSpc>
              <a:tabLst>
                <a:tab pos="3429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1300ml/min/mmHg.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0" y="914400"/>
            <a:ext cx="3733800" cy="5029200"/>
          </a:xfrm>
          <a:custGeom>
            <a:avLst/>
            <a:gdLst>
              <a:gd name="connsiteX0" fmla="*/ 0 w 3733800"/>
              <a:gd name="connsiteY0" fmla="*/ 5029200 h 5029200"/>
              <a:gd name="connsiteX1" fmla="*/ 3733800 w 3733800"/>
              <a:gd name="connsiteY1" fmla="*/ 5029200 h 5029200"/>
              <a:gd name="connsiteX2" fmla="*/ 3733800 w 3733800"/>
              <a:gd name="connsiteY2" fmla="*/ 0 h 5029200"/>
              <a:gd name="connsiteX3" fmla="*/ 0 w 3733800"/>
              <a:gd name="connsiteY3" fmla="*/ 0 h 5029200"/>
              <a:gd name="connsiteX4" fmla="*/ 0 w 3733800"/>
              <a:gd name="connsiteY4" fmla="*/ 5029200 h 5029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33800" h="5029200">
                <a:moveTo>
                  <a:pt x="0" y="5029200"/>
                </a:moveTo>
                <a:lnTo>
                  <a:pt x="3733800" y="5029200"/>
                </a:lnTo>
                <a:lnTo>
                  <a:pt x="3733800" y="0"/>
                </a:lnTo>
                <a:lnTo>
                  <a:pt x="0" y="0"/>
                </a:lnTo>
                <a:lnTo>
                  <a:pt x="0" y="5029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11140" y="891539"/>
            <a:ext cx="3779520" cy="5074919"/>
          </a:xfrm>
          <a:custGeom>
            <a:avLst/>
            <a:gdLst>
              <a:gd name="connsiteX0" fmla="*/ 11429 w 3779520"/>
              <a:gd name="connsiteY0" fmla="*/ 5063490 h 5074919"/>
              <a:gd name="connsiteX1" fmla="*/ 3768090 w 3779520"/>
              <a:gd name="connsiteY1" fmla="*/ 5063490 h 5074919"/>
              <a:gd name="connsiteX2" fmla="*/ 3768090 w 3779520"/>
              <a:gd name="connsiteY2" fmla="*/ 11430 h 5074919"/>
              <a:gd name="connsiteX3" fmla="*/ 11429 w 3779520"/>
              <a:gd name="connsiteY3" fmla="*/ 11430 h 5074919"/>
              <a:gd name="connsiteX4" fmla="*/ 11429 w 3779520"/>
              <a:gd name="connsiteY4" fmla="*/ 5063490 h 50749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9520" h="5074919">
                <a:moveTo>
                  <a:pt x="11429" y="5063490"/>
                </a:moveTo>
                <a:lnTo>
                  <a:pt x="3768090" y="5063490"/>
                </a:lnTo>
                <a:lnTo>
                  <a:pt x="3768090" y="11430"/>
                </a:lnTo>
                <a:lnTo>
                  <a:pt x="11429" y="11430"/>
                </a:lnTo>
                <a:lnTo>
                  <a:pt x="11429" y="506349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4f81b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1300" y="901700"/>
            <a:ext cx="3759200" cy="5054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17500" y="914400"/>
            <a:ext cx="4648200" cy="393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times,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remained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capillaries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becomes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despite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capillaries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up.</a:t>
            </a:r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almost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800600"/>
            <a:ext cx="1574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41600" y="4800600"/>
            <a:ext cx="1270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saturated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43400" y="4800600"/>
            <a:ext cx="622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5219700"/>
            <a:ext cx="51562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26416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leaves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000"/>
              </a:lnSpc>
              <a:tabLst>
                <a:tab pos="26416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capillaries.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6416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9300" y="596900"/>
            <a:ext cx="1981200" cy="50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825500"/>
            <a:ext cx="6578600" cy="599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	</a:t>
            </a:r>
            <a:r>
              <a:rPr lang="en-US" altLang="zh-CN" sz="2904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Reasons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follow: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sz="2798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1-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diffusing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capacity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oxygen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increases</a:t>
            </a:r>
          </a:p>
          <a:p>
            <a:pPr>
              <a:lnSpc>
                <a:spcPts val="30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almost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three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fold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exercise,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this</a:t>
            </a:r>
          </a:p>
          <a:p>
            <a:pPr>
              <a:lnSpc>
                <a:spcPts val="30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results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mainly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increasing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numbers</a:t>
            </a:r>
          </a:p>
          <a:p>
            <a:pPr>
              <a:lnSpc>
                <a:spcPts val="30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capillaries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participating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0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diffusion,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even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V/Q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ratio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all</a:t>
            </a:r>
          </a:p>
          <a:p>
            <a:pPr>
              <a:lnSpc>
                <a:spcPts val="30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over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lung.</a:t>
            </a:r>
          </a:p>
          <a:p>
            <a:pPr>
              <a:lnSpc>
                <a:spcPts val="36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rest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normally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stays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lung</a:t>
            </a:r>
          </a:p>
          <a:p>
            <a:pPr>
              <a:lnSpc>
                <a:spcPts val="30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capillaries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three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times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long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as</a:t>
            </a:r>
          </a:p>
          <a:p>
            <a:pPr>
              <a:lnSpc>
                <a:spcPts val="30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necessary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cause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full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oxygenation.</a:t>
            </a:r>
          </a:p>
          <a:p>
            <a:pPr>
              <a:lnSpc>
                <a:spcPts val="30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Therefore,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even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shortened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time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30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exposure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exercise,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still</a:t>
            </a:r>
          </a:p>
          <a:p>
            <a:pPr>
              <a:lnSpc>
                <a:spcPts val="30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fully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oxygenated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nearly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so.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609600" algn="l"/>
                <a:tab pos="1701800" algn="l"/>
                <a:tab pos="2959100" algn="l"/>
              </a:tabLst>
            </a:pPr>
            <a:r>
              <a:rPr lang="en-US" altLang="zh-CN" dirty="0" smtClean="0"/>
              <a:t>			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4165600"/>
            <a:ext cx="33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Wingdings 2" pitchFamily="18" charset="0"/>
                <a:cs typeface="Wingdings 2" pitchFamily="18" charset="0"/>
              </a:rPr>
              <a:t>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0" y="4203700"/>
            <a:ext cx="11303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ml/min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558800"/>
            <a:ext cx="7823200" cy="368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81000" algn="l"/>
                <a:tab pos="850900" algn="l"/>
                <a:tab pos="20701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Oxygen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Consumption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Pulmonary</a:t>
            </a:r>
          </a:p>
          <a:p>
            <a:pPr>
              <a:lnSpc>
                <a:spcPts val="3800"/>
              </a:lnSpc>
              <a:tabLst>
                <a:tab pos="381000" algn="l"/>
                <a:tab pos="850900" algn="l"/>
                <a:tab pos="20701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Ventilation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381000" algn="l"/>
                <a:tab pos="850900" algn="l"/>
                <a:tab pos="20701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Wingdings 2" pitchFamily="18" charset="0"/>
                <a:cs typeface="Wingdings 2" pitchFamily="18" charset="0"/>
              </a:rPr>
              <a:t>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oxygen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consumption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</a:p>
          <a:p>
            <a:pPr>
              <a:lnSpc>
                <a:spcPts val="2800"/>
              </a:lnSpc>
              <a:tabLst>
                <a:tab pos="381000" algn="l"/>
                <a:tab pos="850900" algn="l"/>
                <a:tab pos="20701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250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ml/min.</a:t>
            </a:r>
          </a:p>
          <a:p>
            <a:pPr>
              <a:lnSpc>
                <a:spcPts val="3600"/>
              </a:lnSpc>
              <a:tabLst>
                <a:tab pos="381000" algn="l"/>
                <a:tab pos="850900" algn="l"/>
                <a:tab pos="2070100" algn="l"/>
              </a:tabLst>
            </a:pPr>
            <a:r>
              <a:rPr lang="en-US" altLang="zh-CN" sz="3002" dirty="0" smtClean="0">
                <a:solidFill>
                  <a:srgbClr val="000000"/>
                </a:solidFill>
                <a:latin typeface="Wingdings 2" pitchFamily="18" charset="0"/>
                <a:cs typeface="Wingdings 2" pitchFamily="18" charset="0"/>
              </a:rPr>
              <a:t>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However,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under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maximal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conditions,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381000" algn="l"/>
                <a:tab pos="850900" algn="l"/>
                <a:tab pos="20701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Wingdings 2" pitchFamily="18" charset="0"/>
                <a:cs typeface="Wingdings 2" pitchFamily="18" charset="0"/>
              </a:rPr>
              <a:t>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approximately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381000" algn="l"/>
                <a:tab pos="850900" algn="l"/>
                <a:tab pos="2070100" algn="l"/>
              </a:tabLst>
            </a:pPr>
            <a:r>
              <a:rPr lang="en-US" altLang="zh-CN" dirty="0" smtClean="0"/>
              <a:t>	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following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average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4686300"/>
            <a:ext cx="6743700" cy="200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178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Wingdings 2" pitchFamily="18" charset="0"/>
                <a:cs typeface="Wingdings 2" pitchFamily="18" charset="0"/>
              </a:rPr>
              <a:t>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Untrained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average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--------------3600</a:t>
            </a:r>
          </a:p>
          <a:p>
            <a:pPr>
              <a:lnSpc>
                <a:spcPts val="3600"/>
              </a:lnSpc>
              <a:tabLst>
                <a:tab pos="2717800" algn="l"/>
              </a:tabLst>
            </a:pPr>
            <a:r>
              <a:rPr lang="en-US" altLang="zh-CN" sz="3002" dirty="0" smtClean="0">
                <a:solidFill>
                  <a:srgbClr val="000000"/>
                </a:solidFill>
                <a:latin typeface="Wingdings 2" pitchFamily="18" charset="0"/>
                <a:cs typeface="Wingdings 2" pitchFamily="18" charset="0"/>
              </a:rPr>
              <a:t>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Athletically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trained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average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---4000</a:t>
            </a:r>
          </a:p>
          <a:p>
            <a:pPr>
              <a:lnSpc>
                <a:spcPts val="3600"/>
              </a:lnSpc>
              <a:tabLst>
                <a:tab pos="27178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Wingdings 2" pitchFamily="18" charset="0"/>
                <a:cs typeface="Wingdings 2" pitchFamily="18" charset="0"/>
              </a:rPr>
              <a:t>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marathon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runner-----------------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5100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7178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317500"/>
            <a:ext cx="6146800" cy="6540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432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381000"/>
            <a:ext cx="84074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225800" algn="l"/>
              </a:tabLst>
            </a:pPr>
            <a:r>
              <a:rPr lang="en-US" altLang="zh-CN" dirty="0" smtClean="0"/>
              <a:t>	</a:t>
            </a:r>
            <a:r>
              <a:rPr lang="en-US" altLang="zh-CN" sz="39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Objectives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225800" algn="l"/>
              </a:tabLst>
            </a:pP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lecture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students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able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to: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3225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1-Describe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effects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moderate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severe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7400" y="2108200"/>
            <a:ext cx="1320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0" y="2108200"/>
            <a:ext cx="419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44900" y="2108200"/>
            <a:ext cx="1168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oxygen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72100" y="2108200"/>
            <a:ext cx="2260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consumption,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91500" y="2108200"/>
            <a:ext cx="6223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2717800"/>
            <a:ext cx="8407400" cy="361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ventilation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volumes.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810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Interpret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effects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exercise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arterial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PO</a:t>
            </a:r>
            <a:r>
              <a:rPr lang="en-US" altLang="zh-CN" sz="213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,</a:t>
            </a:r>
          </a:p>
          <a:p>
            <a:pPr>
              <a:lnSpc>
                <a:spcPts val="38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PCO</a:t>
            </a:r>
            <a:r>
              <a:rPr lang="en-US" altLang="zh-CN" sz="213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H</a:t>
            </a:r>
            <a:r>
              <a:rPr lang="en-US" altLang="zh-CN" sz="213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ions.</a:t>
            </a:r>
          </a:p>
          <a:p>
            <a:pPr>
              <a:lnSpc>
                <a:spcPts val="4000"/>
              </a:lnSpc>
              <a:tabLst>
                <a:tab pos="3810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3-Define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diffusing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capacity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respiratory</a:t>
            </a:r>
          </a:p>
          <a:p>
            <a:pPr>
              <a:lnSpc>
                <a:spcPts val="38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typical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values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rest,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38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explain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3810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4-Explain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causes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hyperventilation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1800" y="1282700"/>
            <a:ext cx="3454400" cy="525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825500"/>
            <a:ext cx="7632700" cy="415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Effect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respiratory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  <a:tab pos="4064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gases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always</a:t>
            </a:r>
          </a:p>
          <a:p>
            <a:pPr>
              <a:lnSpc>
                <a:spcPts val="3300"/>
              </a:lnSpc>
              <a:tabLst>
                <a:tab pos="3429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become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abnormal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</a:p>
          <a:p>
            <a:pPr>
              <a:lnSpc>
                <a:spcPts val="3300"/>
              </a:lnSpc>
              <a:tabLst>
                <a:tab pos="3429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stimulated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</a:p>
          <a:p>
            <a:pPr>
              <a:lnSpc>
                <a:spcPts val="3300"/>
              </a:lnSpc>
              <a:tabLst>
                <a:tab pos="3429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exercise.</a:t>
            </a:r>
          </a:p>
          <a:p>
            <a:pPr>
              <a:lnSpc>
                <a:spcPts val="4000"/>
              </a:lnSpc>
              <a:tabLst>
                <a:tab pos="342900" algn="l"/>
                <a:tab pos="4064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Instead,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  <a:p>
            <a:pPr>
              <a:lnSpc>
                <a:spcPts val="3300"/>
              </a:lnSpc>
              <a:tabLst>
                <a:tab pos="3429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stimulated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</a:p>
          <a:p>
            <a:pPr>
              <a:lnSpc>
                <a:spcPts val="3300"/>
              </a:lnSpc>
              <a:tabLst>
                <a:tab pos="3429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neurogenic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mechanisms</a:t>
            </a:r>
          </a:p>
          <a:p>
            <a:pPr>
              <a:lnSpc>
                <a:spcPts val="3300"/>
              </a:lnSpc>
              <a:tabLst>
                <a:tab pos="3429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900" y="825500"/>
            <a:ext cx="3683000" cy="3073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4178300"/>
            <a:ext cx="3683000" cy="219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508000"/>
            <a:ext cx="7861300" cy="513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Regulation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respiration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79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strenuous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exercise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O2</a:t>
            </a:r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consumption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CO2</a:t>
            </a:r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formation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may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increase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20</a:t>
            </a:r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79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folds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alveolar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ventilation</a:t>
            </a:r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increases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almost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exactly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in</a:t>
            </a:r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step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increased</a:t>
            </a:r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79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levels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metabolism.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Therefore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arterial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PO2,</a:t>
            </a:r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PCO2,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remain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almost</a:t>
            </a:r>
          </a:p>
          <a:p>
            <a:pPr>
              <a:lnSpc>
                <a:spcPts val="3300"/>
              </a:lnSpc>
              <a:tabLst>
                <a:tab pos="76200" algn="l"/>
              </a:tabLst>
            </a:pPr>
            <a:r>
              <a:rPr lang="en-US" altLang="zh-CN" sz="279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exactly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normal.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09600"/>
            <a:ext cx="7975600" cy="500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causes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intense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ventilation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during</a:t>
            </a:r>
          </a:p>
          <a:p>
            <a:pPr>
              <a:lnSpc>
                <a:spcPts val="38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brain,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transmitting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motor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impulses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exercising</a:t>
            </a:r>
          </a:p>
          <a:p>
            <a:pPr>
              <a:lnSpc>
                <a:spcPts val="28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transmits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collateral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impulses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</a:p>
          <a:p>
            <a:pPr>
              <a:lnSpc>
                <a:spcPts val="28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excite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center.</a:t>
            </a:r>
          </a:p>
          <a:p>
            <a:pPr>
              <a:lnSpc>
                <a:spcPts val="34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large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ventilation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begins</a:t>
            </a:r>
          </a:p>
          <a:p>
            <a:pPr>
              <a:lnSpc>
                <a:spcPts val="28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immediately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initiation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before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</a:p>
          <a:p>
            <a:pPr>
              <a:lnSpc>
                <a:spcPts val="28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chemicals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change.</a:t>
            </a:r>
          </a:p>
          <a:p>
            <a:pPr>
              <a:lnSpc>
                <a:spcPts val="34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likely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results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</a:p>
          <a:p>
            <a:pPr>
              <a:lnSpc>
                <a:spcPts val="28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neurogenic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signals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transmitted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stem</a:t>
            </a:r>
          </a:p>
          <a:p>
            <a:pPr>
              <a:lnSpc>
                <a:spcPts val="28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respiratory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center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signals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342900" algn="l"/>
                <a:tab pos="736600" algn="l"/>
                <a:tab pos="3251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cause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contraction.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838200"/>
            <a:ext cx="7962900" cy="466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889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cause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intense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ventilation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exercise?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88900" algn="l"/>
                <a:tab pos="342900" algn="l"/>
              </a:tabLst>
            </a:pPr>
            <a:r>
              <a:rPr lang="en-US" altLang="zh-CN" sz="320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Neural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signals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motor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areas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800"/>
              </a:lnSpc>
              <a:tabLst>
                <a:tab pos="889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brain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respiratory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center.</a:t>
            </a:r>
          </a:p>
          <a:p>
            <a:pPr>
              <a:lnSpc>
                <a:spcPts val="4600"/>
              </a:lnSpc>
              <a:tabLst>
                <a:tab pos="88900" algn="l"/>
                <a:tab pos="342900" algn="l"/>
              </a:tabLst>
            </a:pPr>
            <a:r>
              <a:rPr lang="en-US" altLang="zh-CN" sz="320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joint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proprioceptors</a:t>
            </a:r>
          </a:p>
          <a:p>
            <a:pPr>
              <a:lnSpc>
                <a:spcPts val="4600"/>
              </a:lnSpc>
              <a:tabLst>
                <a:tab pos="88900" algn="l"/>
                <a:tab pos="342900" algn="l"/>
              </a:tabLst>
            </a:pPr>
            <a:r>
              <a:rPr lang="en-US" altLang="zh-CN" sz="3204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temperature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(hypothalamus).</a:t>
            </a:r>
          </a:p>
          <a:p>
            <a:pPr>
              <a:lnSpc>
                <a:spcPts val="4600"/>
              </a:lnSpc>
              <a:tabLst>
                <a:tab pos="88900" algn="l"/>
                <a:tab pos="342900" algn="l"/>
              </a:tabLst>
            </a:pPr>
            <a:r>
              <a:rPr lang="en-US" altLang="zh-CN" sz="3206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Possibility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neurogenic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factor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for</a:t>
            </a:r>
          </a:p>
          <a:p>
            <a:pPr>
              <a:lnSpc>
                <a:spcPts val="3800"/>
              </a:lnSpc>
              <a:tabLst>
                <a:tab pos="889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ventilation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exercise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3800"/>
              </a:lnSpc>
              <a:tabLst>
                <a:tab pos="889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learned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response.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0" y="6477000"/>
            <a:ext cx="2514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Dr.Aida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Korish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iaidakorish@yahoo.com)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