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8" r:id="rId4"/>
    <p:sldId id="260" r:id="rId5"/>
    <p:sldId id="259" r:id="rId6"/>
    <p:sldId id="268" r:id="rId7"/>
    <p:sldId id="274" r:id="rId8"/>
    <p:sldId id="273" r:id="rId9"/>
    <p:sldId id="272" r:id="rId10"/>
    <p:sldId id="269" r:id="rId11"/>
    <p:sldId id="270" r:id="rId12"/>
    <p:sldId id="264" r:id="rId13"/>
    <p:sldId id="265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81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4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4A8C9-927F-4589-A959-2CCF0B5D3BDA}" type="datetimeFigureOut">
              <a:rPr lang="en-US" smtClean="0"/>
              <a:t>2/12/17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1756A-779C-4311-8DD2-FF16EE8F1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50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A82AF-3E68-4E06-88A9-AE01E40A6A4C}" type="datetimeFigureOut">
              <a:rPr lang="en-US" smtClean="0"/>
              <a:pPr/>
              <a:t>2/12/17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1E4F-11FD-4344-8B44-F9666F242D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1"/>
            <a:ext cx="7772400" cy="2000250"/>
          </a:xfrm>
        </p:spPr>
        <p:txBody>
          <a:bodyPr>
            <a:normAutofit fontScale="90000"/>
          </a:bodyPr>
          <a:lstStyle/>
          <a:p>
            <a:pPr marL="365760" indent="-256032">
              <a:defRPr/>
            </a:pPr>
            <a:r>
              <a:rPr lang="en-US" sz="6000" dirty="0"/>
              <a:t>Gas Transfer</a:t>
            </a:r>
            <a:r>
              <a:rPr lang="en-US" sz="6000" dirty="0">
                <a:solidFill>
                  <a:srgbClr val="FFFFFF"/>
                </a:solidFill>
              </a:rPr>
              <a:t/>
            </a:r>
            <a:br>
              <a:rPr lang="en-US" sz="6000" dirty="0">
                <a:solidFill>
                  <a:srgbClr val="FFFFFF"/>
                </a:solidFill>
              </a:rPr>
            </a:br>
            <a:r>
              <a:rPr lang="en-US" b="1" dirty="0"/>
              <a:t>(Diffusion of O2 and CO2)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Laila</a:t>
            </a:r>
            <a:r>
              <a:rPr lang="en-US" dirty="0"/>
              <a:t> Al-</a:t>
            </a:r>
            <a:r>
              <a:rPr lang="en-US" dirty="0" err="1"/>
              <a:t>Dokhi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754563"/>
          </a:xfrm>
        </p:spPr>
        <p:txBody>
          <a:bodyPr>
            <a:normAutofit/>
          </a:bodyPr>
          <a:lstStyle/>
          <a:p>
            <a:pPr marL="569913" lvl="1" indent="-455613">
              <a:buFont typeface="Wingdings" pitchFamily="2" charset="2"/>
              <a:buChar char="q"/>
            </a:pPr>
            <a:r>
              <a:rPr lang="en-US" sz="2600" b="1" dirty="0">
                <a:cs typeface="Times New Roman" pitchFamily="18" charset="0"/>
                <a:sym typeface="Symbol" pitchFamily="18" charset="2"/>
              </a:rPr>
              <a:t>Surface area of the membrane (A).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Removal of an entire lung decreases the surface area to half normal.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In emphysema with dissolution of the alveolar wall </a:t>
            </a:r>
            <a:r>
              <a:rPr lang="en-US" sz="2200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S.A. to 5-folds because of loss of the alveolar walls.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sz="2400" b="1" dirty="0">
                <a:cs typeface="Times New Roman" pitchFamily="18" charset="0"/>
              </a:rPr>
              <a:t>The thickness of the respiratory membrane</a:t>
            </a:r>
            <a:r>
              <a:rPr lang="en-US" sz="1800" b="1" dirty="0">
                <a:cs typeface="Times New Roman" pitchFamily="18" charset="0"/>
              </a:rPr>
              <a:t> (</a:t>
            </a:r>
            <a:r>
              <a:rPr lang="en-AU" altLang="en-US" sz="2600" b="1" dirty="0">
                <a:cs typeface="Times New Roman" pitchFamily="18" charset="0"/>
                <a:sym typeface="Symbol" pitchFamily="18" charset="2"/>
              </a:rPr>
              <a:t>d</a:t>
            </a:r>
            <a:r>
              <a:rPr lang="en-AU" altLang="en-US" sz="1800" dirty="0">
                <a:latin typeface="Times New Roman" pitchFamily="18" charset="0"/>
                <a:cs typeface="Times New Roman" pitchFamily="18" charset="0"/>
              </a:rPr>
              <a:t>:Diffusion distance)</a:t>
            </a:r>
            <a:endParaRPr lang="en-US" sz="1800" b="1" dirty="0">
              <a:cs typeface="Times New Roman" pitchFamily="18" charset="0"/>
            </a:endParaRP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</a:t>
            </a:r>
            <a:r>
              <a:rPr lang="en-US" sz="2200" b="1" dirty="0">
                <a:cs typeface="Times New Roman" pitchFamily="18" charset="0"/>
              </a:rPr>
              <a:t> thickness of the respiratory membrane e.g., edema </a:t>
            </a:r>
            <a:r>
              <a:rPr lang="en-US" sz="2200" b="1" dirty="0"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200" b="1" dirty="0">
                <a:cs typeface="Times New Roman" pitchFamily="18" charset="0"/>
              </a:rPr>
              <a:t> 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</a:t>
            </a:r>
            <a:r>
              <a:rPr lang="en-US" sz="2200" b="1" dirty="0">
                <a:cs typeface="Times New Roman" pitchFamily="18" charset="0"/>
              </a:rPr>
              <a:t> rate of diffusion.</a:t>
            </a:r>
            <a:r>
              <a:rPr lang="en-US" sz="2200" b="1" dirty="0">
                <a:cs typeface="Times New Roman" pitchFamily="18" charset="0"/>
                <a:sym typeface="Symbol" pitchFamily="18" charset="2"/>
              </a:rPr>
              <a:t>  </a:t>
            </a:r>
          </a:p>
          <a:p>
            <a:pPr marL="969963" lvl="2" indent="-455613">
              <a:buFont typeface="Wingdings" pitchFamily="2" charset="2"/>
              <a:buChar char="q"/>
            </a:pPr>
            <a:r>
              <a:rPr lang="en-US" sz="2200" b="1" dirty="0">
                <a:cs typeface="Times New Roman" pitchFamily="18" charset="0"/>
                <a:sym typeface="Symbol" pitchFamily="18" charset="2"/>
              </a:rPr>
              <a:t>The thickness of the respiratory membrane is inversely proportional to the rate of diffusion through the membrane.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fig28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3100" y="1377950"/>
            <a:ext cx="36226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1331913" y="369888"/>
            <a:ext cx="230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Epithelial basement membrane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1439863" y="1233488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Alveolar epithelium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3816350" y="62865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Interstitial space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5400675" y="376238"/>
            <a:ext cx="2195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Capillary basement membrane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5365750" y="1011238"/>
            <a:ext cx="2411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Capillary endothelium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195513" y="1952625"/>
            <a:ext cx="1296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</a:rPr>
              <a:t>Fluid and surfactant layer</a:t>
            </a: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5761038" y="1881188"/>
            <a:ext cx="863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Red blood cell</a:t>
            </a: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3167063" y="3157538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Alveolus</a:t>
            </a: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4787900" y="3157538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Capillary</a:t>
            </a: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275013" y="34893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3132138" y="3921125"/>
            <a:ext cx="12969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Diffusion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4787900" y="3921125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CO2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860925" y="3502025"/>
            <a:ext cx="12969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O2</a:t>
            </a:r>
          </a:p>
        </p:txBody>
      </p:sp>
      <p:sp>
        <p:nvSpPr>
          <p:cNvPr id="68624" name="Line 18"/>
          <p:cNvSpPr>
            <a:spLocks noChangeShapeType="1"/>
          </p:cNvSpPr>
          <p:nvPr/>
        </p:nvSpPr>
        <p:spPr bwMode="auto">
          <a:xfrm flipH="1" flipV="1">
            <a:off x="4500563" y="1270000"/>
            <a:ext cx="71437" cy="1079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5" name="Line 19"/>
          <p:cNvSpPr>
            <a:spLocks noChangeShapeType="1"/>
          </p:cNvSpPr>
          <p:nvPr/>
        </p:nvSpPr>
        <p:spPr bwMode="auto">
          <a:xfrm flipV="1">
            <a:off x="5040313" y="765175"/>
            <a:ext cx="431800" cy="7921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6" name="Line 20"/>
          <p:cNvSpPr>
            <a:spLocks noChangeShapeType="1"/>
          </p:cNvSpPr>
          <p:nvPr/>
        </p:nvSpPr>
        <p:spPr bwMode="auto">
          <a:xfrm flipV="1">
            <a:off x="5256213" y="1270000"/>
            <a:ext cx="179387" cy="323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7" name="Line 21"/>
          <p:cNvSpPr>
            <a:spLocks noChangeShapeType="1"/>
          </p:cNvSpPr>
          <p:nvPr/>
        </p:nvSpPr>
        <p:spPr bwMode="auto">
          <a:xfrm flipV="1">
            <a:off x="3348038" y="2386013"/>
            <a:ext cx="755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8" name="Line 22"/>
          <p:cNvSpPr>
            <a:spLocks noChangeShapeType="1"/>
          </p:cNvSpPr>
          <p:nvPr/>
        </p:nvSpPr>
        <p:spPr bwMode="auto">
          <a:xfrm>
            <a:off x="3492500" y="944563"/>
            <a:ext cx="395288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629" name="Line 23"/>
          <p:cNvSpPr>
            <a:spLocks noChangeShapeType="1"/>
          </p:cNvSpPr>
          <p:nvPr/>
        </p:nvSpPr>
        <p:spPr bwMode="auto">
          <a:xfrm>
            <a:off x="3527425" y="1520825"/>
            <a:ext cx="325438" cy="252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936625" y="1089025"/>
            <a:ext cx="7235825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3200" b="1"/>
              <a:t>Composition of alveolar air and its relation to atmospheric air: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Alveolar air is partially replaced by atmospheric air with each breath.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O</a:t>
            </a:r>
            <a:r>
              <a:rPr lang="en-US" sz="2800" b="1" baseline="-25000"/>
              <a:t>2</a:t>
            </a:r>
            <a:r>
              <a:rPr lang="en-US" sz="2800" b="1"/>
              <a:t> is constantly absorbed from the alveolar air.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CO</a:t>
            </a:r>
            <a:r>
              <a:rPr lang="en-US" sz="2800" b="1" baseline="-25000"/>
              <a:t>2</a:t>
            </a:r>
            <a:r>
              <a:rPr lang="en-US" sz="2800" b="1"/>
              <a:t> constantly diffuses from the pulmonary blood into the alveoli.</a:t>
            </a:r>
          </a:p>
          <a:p>
            <a:pPr marL="858838" lvl="1" indent="-395288">
              <a:buFontTx/>
              <a:buBlip>
                <a:blip r:embed="rId2"/>
              </a:buBlip>
            </a:pPr>
            <a:r>
              <a:rPr lang="en-US" sz="2800" b="1"/>
              <a:t>The dry atmospheric air enters the respiratory passage is humidified before it reaches the alveoli.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20" name="Text Box 4"/>
          <p:cNvSpPr txBox="1">
            <a:spLocks noChangeArrowheads="1"/>
          </p:cNvSpPr>
          <p:nvPr/>
        </p:nvSpPr>
        <p:spPr bwMode="auto">
          <a:xfrm>
            <a:off x="971550" y="404813"/>
            <a:ext cx="7200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Partial pressures of respiratory gases as they enter and leave the lungs (at sea level)</a:t>
            </a:r>
          </a:p>
        </p:txBody>
      </p:sp>
      <p:sp>
        <p:nvSpPr>
          <p:cNvPr id="239621" name="Text Box 5"/>
          <p:cNvSpPr txBox="1">
            <a:spLocks noChangeArrowheads="1"/>
          </p:cNvSpPr>
          <p:nvPr/>
        </p:nvSpPr>
        <p:spPr bwMode="auto">
          <a:xfrm>
            <a:off x="325438" y="2146300"/>
            <a:ext cx="1949450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Atmospheric Air*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Humidified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Alveolar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  <a:p>
            <a:pPr>
              <a:defRPr/>
            </a:pP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Expired Air</a:t>
            </a:r>
          </a:p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(mmHg)</a:t>
            </a:r>
          </a:p>
        </p:txBody>
      </p:sp>
      <p:sp>
        <p:nvSpPr>
          <p:cNvPr id="239622" name="Text Box 6"/>
          <p:cNvSpPr txBox="1">
            <a:spLocks noChangeArrowheads="1"/>
          </p:cNvSpPr>
          <p:nvPr/>
        </p:nvSpPr>
        <p:spPr bwMode="auto">
          <a:xfrm>
            <a:off x="2320925" y="2143125"/>
            <a:ext cx="1725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597.0  (78.62%)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563.4  (74.09%)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569.0  (74.9%)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566.0  (74.5%)</a:t>
            </a:r>
          </a:p>
        </p:txBody>
      </p:sp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4041775" y="2146300"/>
            <a:ext cx="1725613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159.0  (20.84%)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149.3  (19.67%)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104.0  (13.6%)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120.0  (15.7%)</a:t>
            </a:r>
          </a:p>
        </p:txBody>
      </p:sp>
      <p:sp>
        <p:nvSpPr>
          <p:cNvPr id="239624" name="Text Box 8"/>
          <p:cNvSpPr txBox="1">
            <a:spLocks noChangeArrowheads="1"/>
          </p:cNvSpPr>
          <p:nvPr/>
        </p:nvSpPr>
        <p:spPr bwMode="auto">
          <a:xfrm>
            <a:off x="5751513" y="2149475"/>
            <a:ext cx="14843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0.3  (0.04%)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0.3  (0.04%)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40.0  (5.3%)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27.0  (3.6%)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7300913" y="2152650"/>
            <a:ext cx="1484312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  3.7  (0.50%)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(6.20%)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(6.2%)</a:t>
            </a: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7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n-US" sz="1700">
                <a:effectLst>
                  <a:outerShdw blurRad="38100" dist="38100" dir="2700000" algn="tl">
                    <a:srgbClr val="C0C0C0"/>
                  </a:outerShdw>
                </a:effectLst>
              </a:rPr>
              <a:t>47.0  (6.2%)</a:t>
            </a: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2830513" y="1736725"/>
            <a:ext cx="4175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7" name="Text Box 11"/>
          <p:cNvSpPr txBox="1">
            <a:spLocks noChangeArrowheads="1"/>
          </p:cNvSpPr>
          <p:nvPr/>
        </p:nvSpPr>
        <p:spPr bwMode="auto">
          <a:xfrm>
            <a:off x="4551363" y="1739900"/>
            <a:ext cx="430212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8" name="Text Box 12"/>
          <p:cNvSpPr txBox="1">
            <a:spLocks noChangeArrowheads="1"/>
          </p:cNvSpPr>
          <p:nvPr/>
        </p:nvSpPr>
        <p:spPr bwMode="auto">
          <a:xfrm>
            <a:off x="6091238" y="1743075"/>
            <a:ext cx="5857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en-US" sz="17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9629" name="Text Box 13"/>
          <p:cNvSpPr txBox="1">
            <a:spLocks noChangeArrowheads="1"/>
          </p:cNvSpPr>
          <p:nvPr/>
        </p:nvSpPr>
        <p:spPr bwMode="auto">
          <a:xfrm>
            <a:off x="7667625" y="1746250"/>
            <a:ext cx="5857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sz="17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700" b="1"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Partial Pressure of O2 and CO2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82000" cy="5105400"/>
          </a:xfrm>
        </p:spPr>
        <p:txBody>
          <a:bodyPr>
            <a:normAutofit fontScale="92500"/>
          </a:bodyPr>
          <a:lstStyle/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Oxygen concentration in the atmosphere is 21%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So PO2 in atmosphere =760mmHg x 21%=160 mmHg.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This mixes with “old” air already present in alveolus to arrive at PO2 of 104 mmHg in alveoli.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Carbon dioxide concentration in the atmosphere is 0.04%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So PCO2 in atmosphere =760 mmHg x 0.04% = 0.3 mm Hg</a:t>
            </a:r>
          </a:p>
          <a:p>
            <a:pPr marL="569913" lvl="1" indent="-455613"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This mixes with high CO2 levels from residual volume in the alveoli to arrive at PCO2 of 40 mmHg in the alveoli.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2" descr="p:\Stacy_Patch\Seeley A&amp;P 2003\DCM\DCM-Working\Chapt23 add to PPT\Art Library\Color Art Library\23_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447800"/>
            <a:ext cx="6710891" cy="5033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PO2 and PCO2 in air, lung and tissues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80671"/>
            <a:ext cx="6592922" cy="519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2800" dirty="0"/>
              <a:t>PO2 and PCO2 in various potions of normal expired air</a:t>
            </a:r>
          </a:p>
        </p:txBody>
      </p:sp>
      <p:pic>
        <p:nvPicPr>
          <p:cNvPr id="4" name="Content Placeholder 3" descr="PO2 in various expired ai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1" y="892573"/>
            <a:ext cx="6695872" cy="5736827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</a:t>
            </a:r>
            <a:r>
              <a:rPr lang="en-US" sz="2000" dirty="0"/>
              <a:t>2</a:t>
            </a:r>
            <a:r>
              <a:rPr lang="en-US" sz="3600" dirty="0"/>
              <a:t> concentration in the 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At resting condition 250 ml of oxygen enter the pulmonary capillaries/min at </a:t>
            </a:r>
            <a:r>
              <a:rPr lang="en-US" altLang="en-US" b="1" dirty="0" err="1">
                <a:cs typeface="Times New Roman" pitchFamily="18" charset="0"/>
                <a:sym typeface="Symbol" pitchFamily="18" charset="2"/>
              </a:rPr>
              <a:t>ventilatory</a:t>
            </a: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 rate of 4.2 L/min.</a:t>
            </a:r>
            <a:endParaRPr lang="x-none" altLang="en-US" b="1" dirty="0">
              <a:cs typeface="Times New Roman" pitchFamily="18" charset="0"/>
              <a:sym typeface="Symbol" pitchFamily="18" charset="2"/>
            </a:endParaRPr>
          </a:p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During exercise 1000 ml of oxygen is absorbed by the pulmonary capillaries per minute, the rate of alveolar ventilation must increase 4 times to maintain the alveolar PO2 at the normal value of 104 mmHg</a:t>
            </a:r>
            <a:r>
              <a:rPr lang="x-none" altLang="en-US" b="1" dirty="0">
                <a:cs typeface="Times New Roman" pitchFamily="18" charset="0"/>
                <a:sym typeface="Symbol" pitchFamily="18" charset="2"/>
              </a:rPr>
              <a:t>.</a:t>
            </a:r>
            <a:r>
              <a:rPr lang="en-US" altLang="en-US" b="1" dirty="0">
                <a:cs typeface="Times New Roman" pitchFamily="18" charset="0"/>
                <a:sym typeface="Symbol" pitchFamily="18" charset="2"/>
              </a:rPr>
              <a:t> </a:t>
            </a:r>
          </a:p>
          <a:p>
            <a:pPr marL="569913" lvl="1" indent="-455613">
              <a:lnSpc>
                <a:spcPct val="90000"/>
              </a:lnSpc>
              <a:buFont typeface="Wingdings" pitchFamily="2" charset="2"/>
              <a:buChar char="q"/>
            </a:pPr>
            <a:endParaRPr lang="en-US" altLang="en-US" b="1" dirty="0">
              <a:cs typeface="Times New Roman" pitchFamily="18" charset="0"/>
              <a:sym typeface="Symbol" pitchFamily="18" charset="2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28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363" y="649288"/>
            <a:ext cx="8388350" cy="548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1-Define </a:t>
            </a:r>
            <a:r>
              <a:rPr lang="en-US" altLang="en-US" dirty="0">
                <a:solidFill>
                  <a:srgbClr val="00206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 of a gas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.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2- Understand that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pressure exerted by each gas in a mixture</a:t>
            </a:r>
            <a:r>
              <a:rPr lang="en-US" altLang="en-US" dirty="0">
                <a:solidFill>
                  <a:srgbClr val="FFFF00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of gases is dependent on  the pressure exerted by the other gases (Dalton's Law)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3- Understand that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gases in a liquid diffuse from higher partial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pressure to lower partial pressure (Henry’s Law)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4- Describe the factors that determine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the concentration of a gas in a liquid.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5- Describe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components of the alveolar-capillary membrane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(i.e., what does a molecule of gas pass through).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6- Knew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various factors determining gas transfer: -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     Surface area, thickness, partial pressure difference, and diffusion coefficient of gas</a:t>
            </a:r>
          </a:p>
          <a:p>
            <a:pPr>
              <a:buNone/>
            </a:pP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7- State the </a:t>
            </a:r>
            <a:r>
              <a:rPr lang="en-US" altLang="en-US" dirty="0">
                <a:solidFill>
                  <a:srgbClr val="0000FF"/>
                </a:solidFill>
                <a:latin typeface="Aparajita" pitchFamily="34" charset="0"/>
                <a:ea typeface="Aparajita" pitchFamily="34" charset="0"/>
                <a:cs typeface="Aparajita" pitchFamily="34" charset="0"/>
              </a:rPr>
              <a:t>partial pressures of oxygen and carbon dioxide </a:t>
            </a:r>
            <a:r>
              <a:rPr lang="en-US" altLang="en-US" dirty="0">
                <a:latin typeface="Aparajita" pitchFamily="34" charset="0"/>
                <a:ea typeface="Aparajita" pitchFamily="34" charset="0"/>
                <a:cs typeface="Aparajita" pitchFamily="34" charset="0"/>
              </a:rPr>
              <a:t>in the atmosphere, alveolar gas, at the end of the pulmonary capillary, in systemic capillaries, and at the beginning of a pulmonary capillary.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</a:t>
            </a:r>
            <a:r>
              <a:rPr lang="en-US" sz="2800" dirty="0"/>
              <a:t>2</a:t>
            </a:r>
            <a:r>
              <a:rPr lang="en-US" dirty="0"/>
              <a:t> concentration in the alveoli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The solid curve represents the normal rate of CO</a:t>
            </a:r>
            <a:r>
              <a:rPr lang="en-US" b="1" baseline="-25000" dirty="0"/>
              <a:t>2</a:t>
            </a:r>
            <a:r>
              <a:rPr lang="en-US" b="1" dirty="0"/>
              <a:t> excretion of 200ml/min at normal ventilation of 4.2 liters/min,</a:t>
            </a:r>
          </a:p>
          <a:p>
            <a:r>
              <a:rPr lang="en-US" b="1" dirty="0"/>
              <a:t>The operating point for alveolar PCO</a:t>
            </a:r>
            <a:r>
              <a:rPr lang="en-US" b="1" baseline="-25000" dirty="0"/>
              <a:t>2</a:t>
            </a:r>
            <a:r>
              <a:rPr lang="en-US" b="1" dirty="0"/>
              <a:t> is at point A at 40mmHg.  </a:t>
            </a:r>
          </a:p>
          <a:p>
            <a:r>
              <a:rPr lang="en-US" b="1" dirty="0"/>
              <a:t>Alveolar PCO</a:t>
            </a:r>
            <a:r>
              <a:rPr lang="en-US" b="1" baseline="-25000" dirty="0"/>
              <a:t>2</a:t>
            </a:r>
            <a:r>
              <a:rPr lang="en-US" b="1" dirty="0"/>
              <a:t> increases directly in proportion to the rate of CO</a:t>
            </a:r>
            <a:r>
              <a:rPr lang="en-US" b="1" baseline="-25000" dirty="0"/>
              <a:t>2</a:t>
            </a:r>
            <a:r>
              <a:rPr lang="en-US" b="1" dirty="0"/>
              <a:t> excretion, as represented by the dotted curve for 800ml CO</a:t>
            </a:r>
            <a:r>
              <a:rPr lang="en-US" b="1" baseline="-25000" dirty="0"/>
              <a:t>2</a:t>
            </a:r>
            <a:r>
              <a:rPr lang="en-US" b="1" dirty="0"/>
              <a:t> excretion/min.  </a:t>
            </a:r>
          </a:p>
          <a:p>
            <a:r>
              <a:rPr lang="en-US" b="1" dirty="0"/>
              <a:t>Alveolar PCO</a:t>
            </a:r>
            <a:r>
              <a:rPr lang="en-US" b="1" baseline="-25000" dirty="0"/>
              <a:t>2</a:t>
            </a:r>
            <a:r>
              <a:rPr lang="en-US" b="1" dirty="0"/>
              <a:t> decreases in inverse proportion to alveolar ventilation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ig28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404813"/>
            <a:ext cx="8208963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tx2"/>
                </a:solidFill>
              </a:rPr>
              <a:t>Gas exchange through the respiratory membrane</a:t>
            </a:r>
            <a:endParaRPr lang="en-US" sz="3600" dirty="0"/>
          </a:p>
        </p:txBody>
      </p:sp>
      <p:pic>
        <p:nvPicPr>
          <p:cNvPr id="4" name="Picture 5" descr="1008_GasExchangeInLungs_1.jpg                                  0003AF46Macintosh HD                   ABA78158: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461"/>
          <a:stretch>
            <a:fillRect/>
          </a:stretch>
        </p:blipFill>
        <p:spPr bwMode="auto">
          <a:xfrm>
            <a:off x="1066801" y="1600199"/>
            <a:ext cx="7252640" cy="505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ChangeArrowheads="1"/>
          </p:cNvSpPr>
          <p:nvPr/>
        </p:nvSpPr>
        <p:spPr bwMode="auto">
          <a:xfrm>
            <a:off x="431800" y="1347788"/>
            <a:ext cx="8280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600" b="1" dirty="0"/>
              <a:t>The pressure of gas is caused by the constant kinetic movement of gas molecules against the surface.  </a:t>
            </a:r>
          </a:p>
          <a:p>
            <a:pPr>
              <a:buFont typeface="Wingdings" pitchFamily="2" charset="2"/>
              <a:buChar char="§"/>
            </a:pPr>
            <a:r>
              <a:rPr lang="en-US" sz="2600" b="1" dirty="0"/>
              <a:t>In respiratory physiology, there is a mixture of gases mainly of O</a:t>
            </a:r>
            <a:r>
              <a:rPr lang="en-US" sz="2600" b="1" baseline="-25000" dirty="0"/>
              <a:t>2</a:t>
            </a:r>
            <a:r>
              <a:rPr lang="en-US" sz="2600" b="1" dirty="0"/>
              <a:t>, N</a:t>
            </a:r>
            <a:r>
              <a:rPr lang="en-US" sz="2600" b="1" baseline="-25000" dirty="0"/>
              <a:t>2</a:t>
            </a:r>
            <a:r>
              <a:rPr lang="en-US" sz="2600" b="1" dirty="0"/>
              <a:t>, and CO</a:t>
            </a:r>
            <a:r>
              <a:rPr lang="en-US" sz="2600" b="1" baseline="-25000" dirty="0"/>
              <a:t>2</a:t>
            </a:r>
            <a:r>
              <a:rPr lang="en-US" sz="2600" b="1" dirty="0"/>
              <a:t>.  </a:t>
            </a:r>
          </a:p>
          <a:p>
            <a:pPr>
              <a:buFont typeface="Wingdings" pitchFamily="2" charset="2"/>
              <a:buChar char="§"/>
            </a:pPr>
            <a:r>
              <a:rPr lang="en-US" sz="2600" b="1" dirty="0"/>
              <a:t>The rate of diffusion of each of these gases is directly proportional with the partial pressure of the gas.</a:t>
            </a:r>
          </a:p>
          <a:p>
            <a:endParaRPr lang="en-US" sz="2600" b="1" dirty="0"/>
          </a:p>
          <a:p>
            <a:r>
              <a:rPr lang="en-US" sz="2600" b="1" dirty="0"/>
              <a:t>Pressure of gases dissolved in water and tissue:</a:t>
            </a:r>
          </a:p>
          <a:p>
            <a:r>
              <a:rPr lang="en-US" sz="2600" b="1" dirty="0"/>
              <a:t>The pressure of gases dissolved in fluid is similar to their pressure in the gaseous phase and they exert their own individual partial pressure.</a:t>
            </a:r>
          </a:p>
        </p:txBody>
      </p:sp>
      <p:sp>
        <p:nvSpPr>
          <p:cNvPr id="51203" name="Rectangle 5"/>
          <p:cNvSpPr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sz="4000">
                <a:solidFill>
                  <a:schemeClr val="tx2"/>
                </a:solidFill>
                <a:latin typeface="Impact" pitchFamily="34" charset="0"/>
              </a:rPr>
              <a:t>Partial pressure of gases </a:t>
            </a:r>
            <a:r>
              <a:rPr lang="en-US" sz="3600">
                <a:solidFill>
                  <a:schemeClr val="tx2"/>
                </a:solidFill>
                <a:latin typeface="Impact" pitchFamily="34" charset="0"/>
              </a:rPr>
              <a:t>(in a mixture)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2-Dalton's Law of Partial Pressures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states that the total pressure exerted by a mixture of gases is the sum of partial pressure of each individual gas present. </a:t>
            </a:r>
          </a:p>
          <a:p>
            <a:pPr lvl="1"/>
            <a:r>
              <a:rPr lang="en-US" dirty="0" err="1"/>
              <a:t>P</a:t>
            </a:r>
            <a:r>
              <a:rPr lang="en-US" baseline="-25000" dirty="0" err="1"/>
              <a:t>total</a:t>
            </a:r>
            <a:r>
              <a:rPr lang="en-US" dirty="0"/>
              <a:t> = P</a:t>
            </a:r>
            <a:r>
              <a:rPr lang="en-US" baseline="-25000" dirty="0"/>
              <a:t>1</a:t>
            </a:r>
            <a:r>
              <a:rPr lang="en-US" dirty="0"/>
              <a:t> + P</a:t>
            </a:r>
            <a:r>
              <a:rPr lang="en-US" baseline="-25000" dirty="0"/>
              <a:t>2</a:t>
            </a:r>
            <a:r>
              <a:rPr lang="en-US" dirty="0"/>
              <a:t> + P</a:t>
            </a:r>
            <a:r>
              <a:rPr lang="en-US" baseline="-25000" dirty="0"/>
              <a:t>3</a:t>
            </a:r>
            <a:r>
              <a:rPr lang="en-US" dirty="0"/>
              <a:t> + . 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3-Henry's Law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Gas solubility is proportional to the gas partial pressure. If the temperature stays constant increasing the pressure will increase the amount of dissolved gas. </a:t>
            </a:r>
          </a:p>
        </p:txBody>
      </p:sp>
      <p:pic>
        <p:nvPicPr>
          <p:cNvPr id="1029" name="Picture 5" descr="http://www.800mainstreet.com/9/0009-006-lo-hen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429000"/>
            <a:ext cx="1809750" cy="2057400"/>
          </a:xfrm>
          <a:prstGeom prst="rect">
            <a:avLst/>
          </a:prstGeom>
          <a:noFill/>
        </p:spPr>
      </p:pic>
      <p:pic>
        <p:nvPicPr>
          <p:cNvPr id="1030" name="Picture 6" descr="http://www.800mainstreet.com/9/0009-006-hi-henr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733800"/>
            <a:ext cx="1809750" cy="16954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95800" y="5678269"/>
            <a:ext cx="32211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Double the pressure equilibrium</a:t>
            </a:r>
          </a:p>
          <a:p>
            <a:pPr algn="ctr"/>
            <a:r>
              <a:rPr lang="en-US" dirty="0"/>
              <a:t>Double the concentration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7193" y="5629870"/>
            <a:ext cx="2561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Low pressure equilibrium</a:t>
            </a:r>
          </a:p>
          <a:p>
            <a:pPr algn="ctr"/>
            <a:r>
              <a:rPr lang="en-US" dirty="0"/>
              <a:t>Low concentration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</a:pPr>
            <a:r>
              <a:rPr lang="en-AU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b="1" i="1" dirty="0">
                <a:solidFill>
                  <a:srgbClr val="0000FF"/>
                </a:solidFill>
              </a:rPr>
              <a:t>D     </a:t>
            </a:r>
            <a:r>
              <a:rPr lang="el-GR" altLang="en-US" b="1" i="1" dirty="0">
                <a:solidFill>
                  <a:srgbClr val="0000FF"/>
                </a:solidFill>
              </a:rPr>
              <a:t>α </a:t>
            </a:r>
            <a:r>
              <a:rPr lang="en-US" altLang="en-US" b="1" i="1" dirty="0">
                <a:solidFill>
                  <a:srgbClr val="0000FF"/>
                </a:solidFill>
              </a:rPr>
              <a:t>      </a:t>
            </a:r>
            <a:r>
              <a:rPr lang="el-GR" altLang="en-US" b="1" i="1" u="sng" dirty="0">
                <a:solidFill>
                  <a:srgbClr val="0000FF"/>
                </a:solidFill>
              </a:rPr>
              <a:t>Δ</a:t>
            </a:r>
            <a:r>
              <a:rPr lang="en-US" altLang="en-US" b="1" i="1" u="sng" dirty="0">
                <a:solidFill>
                  <a:srgbClr val="0000FF"/>
                </a:solidFill>
              </a:rPr>
              <a:t>P x A x S</a:t>
            </a: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dirty="0">
                <a:solidFill>
                  <a:srgbClr val="0000FF"/>
                </a:solidFill>
              </a:rPr>
              <a:t>                        d x √MW      </a:t>
            </a:r>
            <a:endParaRPr lang="en-AU" altLang="en-US" dirty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>
              <a:spcBef>
                <a:spcPct val="0"/>
              </a:spcBef>
              <a:buNone/>
            </a:pPr>
            <a:r>
              <a:rPr lang="en-US" altLang="en-US" b="1" i="1" dirty="0">
                <a:solidFill>
                  <a:srgbClr val="0000FF"/>
                </a:solidFill>
              </a:rPr>
              <a:t>D: diffusion rate </a:t>
            </a:r>
            <a:endParaRPr lang="en-AU" altLang="en-US" dirty="0">
              <a:latin typeface="Times New Roman" pitchFamily="18" charset="0"/>
              <a:cs typeface="Times New Roman" pitchFamily="18" charset="0"/>
            </a:endParaRP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P: Partial pressure differences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A: Surface area for gas exchange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S: Solubility of gas</a:t>
            </a:r>
            <a:endParaRPr lang="en-US" dirty="0"/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d:  Diffusion distance</a:t>
            </a:r>
          </a:p>
          <a:p>
            <a:pPr marL="838200" lvl="1" indent="-381000">
              <a:spcBef>
                <a:spcPct val="0"/>
              </a:spcBef>
              <a:buFontTx/>
              <a:buAutoNum type="arabicPeriod"/>
            </a:pPr>
            <a:r>
              <a:rPr lang="en-AU" altLang="en-US" dirty="0">
                <a:latin typeface="Times New Roman" pitchFamily="18" charset="0"/>
                <a:cs typeface="Times New Roman" pitchFamily="18" charset="0"/>
              </a:rPr>
              <a:t>MW: Molecular weight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27038"/>
            <a:ext cx="8229600" cy="868362"/>
          </a:xfrm>
        </p:spPr>
        <p:txBody>
          <a:bodyPr>
            <a:no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545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b="1" dirty="0">
                <a:sym typeface="Symbol" pitchFamily="18" charset="2"/>
              </a:rPr>
              <a:t>The diffusion rate of the specific gas:</a:t>
            </a:r>
          </a:p>
          <a:p>
            <a:pPr>
              <a:buNone/>
            </a:pPr>
            <a:r>
              <a:rPr lang="en-US" b="1" dirty="0">
                <a:sym typeface="Symbol" pitchFamily="18" charset="2"/>
              </a:rPr>
              <a:t>Diffusion coefficient for the transfer of each gas through the respiratory membrane depends on: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b="1" dirty="0">
                <a:sym typeface="Symbol" pitchFamily="18" charset="2"/>
              </a:rPr>
              <a:t>Directly on its solubility </a:t>
            </a:r>
            <a:r>
              <a:rPr lang="en-US" sz="2800" b="1" dirty="0">
                <a:sym typeface="Symbol" pitchFamily="18" charset="2"/>
              </a:rPr>
              <a:t>(S) </a:t>
            </a:r>
            <a:r>
              <a:rPr lang="en-US" sz="3200" b="1" dirty="0">
                <a:sym typeface="Symbol" pitchFamily="18" charset="2"/>
              </a:rPr>
              <a:t>through the membrane</a:t>
            </a:r>
          </a:p>
          <a:p>
            <a:pPr lvl="2">
              <a:buFont typeface="Wingdings" pitchFamily="2" charset="2"/>
              <a:buChar char="q"/>
            </a:pPr>
            <a:r>
              <a:rPr lang="en-US" sz="3200" b="1" dirty="0">
                <a:sym typeface="Symbol" pitchFamily="18" charset="2"/>
              </a:rPr>
              <a:t>Inversely on the square root of its molecular weight </a:t>
            </a:r>
            <a:r>
              <a:rPr lang="en-US" sz="2800" b="1" dirty="0">
                <a:sym typeface="Symbol" pitchFamily="18" charset="2"/>
              </a:rPr>
              <a:t>(MW).  </a:t>
            </a:r>
          </a:p>
          <a:p>
            <a:pPr lvl="1">
              <a:buFont typeface="Wingdings" pitchFamily="2" charset="2"/>
              <a:buChar char="q"/>
            </a:pPr>
            <a:r>
              <a:rPr lang="en-US" b="1" dirty="0">
                <a:sym typeface="Symbol" pitchFamily="18" charset="2"/>
              </a:rPr>
              <a:t>CO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 diffuses 20 times as rapidly as O</a:t>
            </a:r>
            <a:r>
              <a:rPr lang="en-US" b="1" baseline="-25000" dirty="0">
                <a:sym typeface="Symbol" pitchFamily="18" charset="2"/>
              </a:rPr>
              <a:t>2</a:t>
            </a:r>
            <a:r>
              <a:rPr lang="en-US" b="1" dirty="0">
                <a:sym typeface="Symbol" pitchFamily="18" charset="2"/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576263" y="1697772"/>
            <a:ext cx="795655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457200">
              <a:buFont typeface="Wingdings" pitchFamily="2" charset="2"/>
              <a:buChar char="q"/>
            </a:pPr>
            <a:r>
              <a:rPr lang="en-AU" altLang="en-US" sz="3200" dirty="0">
                <a:latin typeface="Times New Roman" pitchFamily="18" charset="0"/>
                <a:cs typeface="Times New Roman" pitchFamily="18" charset="0"/>
              </a:rPr>
              <a:t>P: Partial pressure differences</a:t>
            </a:r>
          </a:p>
          <a:p>
            <a:pPr marL="457200" indent="-457200" eaLnBrk="1" hangingPunct="1">
              <a:buFont typeface="Wingdings" pitchFamily="2" charset="2"/>
              <a:buChar char="q"/>
            </a:pPr>
            <a:r>
              <a:rPr lang="en-US" sz="2600" b="1" dirty="0"/>
              <a:t>The pressure difference between the two sides of the membrane (between the alveoli and the blood).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b="1" dirty="0"/>
              <a:t>When the pressure of the gas in the alveoli is greater than the pressure of the gas in the blood as for O</a:t>
            </a:r>
            <a:r>
              <a:rPr lang="en-US" sz="2600" b="1" baseline="-25000" dirty="0"/>
              <a:t>2</a:t>
            </a:r>
            <a:r>
              <a:rPr lang="en-US" sz="2600" b="1" dirty="0"/>
              <a:t>, net diffusion from the alveoli into the blood occurs.</a:t>
            </a:r>
          </a:p>
          <a:p>
            <a:pPr marL="914400" lvl="1" indent="-457200">
              <a:buFont typeface="Wingdings" pitchFamily="2" charset="2"/>
              <a:buChar char="q"/>
            </a:pPr>
            <a:r>
              <a:rPr lang="en-US" sz="2600" b="1" dirty="0"/>
              <a:t>When the pressure of the gas in the blood is greater than the pressure in the alveoli as for CO</a:t>
            </a:r>
            <a:r>
              <a:rPr lang="en-US" sz="2600" b="1" baseline="-25000" dirty="0"/>
              <a:t>2</a:t>
            </a:r>
            <a:r>
              <a:rPr lang="en-US" sz="2600" b="1" dirty="0"/>
              <a:t>, net diffusion from the blood into the alveoli occurs.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cs typeface="Times New Roman" pitchFamily="18" charset="0"/>
              </a:rPr>
              <a:t>4-Factors that affect the rate of gas diffusion through the respiratory membrane</a:t>
            </a:r>
            <a:endParaRPr lang="en-US" sz="3200" dirty="0"/>
          </a:p>
        </p:txBody>
      </p:sp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1161</Words>
  <Application>Microsoft Macintosh PowerPoint</Application>
  <PresentationFormat>On-screen Show (4:3)</PresentationFormat>
  <Paragraphs>146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Gas Transfer (Diffusion of O2 and CO2) </vt:lpstr>
      <vt:lpstr>objectives:</vt:lpstr>
      <vt:lpstr>Gas exchange through the respiratory membrane</vt:lpstr>
      <vt:lpstr>PowerPoint Presentation</vt:lpstr>
      <vt:lpstr>2-Dalton's Law of Partial Pressures </vt:lpstr>
      <vt:lpstr>3-Henry's Law </vt:lpstr>
      <vt:lpstr>4-Factors that affect the rate of gas diffusion through the respiratory membrane</vt:lpstr>
      <vt:lpstr>4-Factors that affect the rate of gas diffusion through the respiratory membrane</vt:lpstr>
      <vt:lpstr>4-Factors that affect the rate of gas diffusion through the respiratory membrane</vt:lpstr>
      <vt:lpstr>4-Factors that affect the rate of gas diffusion through the respiratory membrane</vt:lpstr>
      <vt:lpstr>PowerPoint Presentation</vt:lpstr>
      <vt:lpstr>PowerPoint Presentation</vt:lpstr>
      <vt:lpstr>PowerPoint Presentation</vt:lpstr>
      <vt:lpstr>Partial Pressure of O2 and CO2</vt:lpstr>
      <vt:lpstr>PowerPoint Presentation</vt:lpstr>
      <vt:lpstr>PO2 and PCO2 in air, lung and tissues</vt:lpstr>
      <vt:lpstr>PO2 and PCO2 in various potions of normal expired air</vt:lpstr>
      <vt:lpstr>O2 concentration in the alveoli</vt:lpstr>
      <vt:lpstr>PowerPoint Presentation</vt:lpstr>
      <vt:lpstr>CO2 concentration in the alveoli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 Transfer (Diffusion of O2 and CO2)</dc:title>
  <dc:creator>DR.LAILA</dc:creator>
  <cp:lastModifiedBy>maha</cp:lastModifiedBy>
  <cp:revision>26</cp:revision>
  <dcterms:created xsi:type="dcterms:W3CDTF">2017-01-29T10:28:01Z</dcterms:created>
  <dcterms:modified xsi:type="dcterms:W3CDTF">2017-02-12T16:09:06Z</dcterms:modified>
</cp:coreProperties>
</file>