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2" r:id="rId6"/>
    <p:sldId id="268" r:id="rId7"/>
    <p:sldId id="263" r:id="rId8"/>
    <p:sldId id="264" r:id="rId9"/>
    <p:sldId id="269" r:id="rId10"/>
    <p:sldId id="270" r:id="rId11"/>
    <p:sldId id="273" r:id="rId12"/>
    <p:sldId id="266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6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65AA-5F12-4A67-9CED-EC8454661E0D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7AC8-0E3A-4DBB-9DE8-65A6969DD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nline.science.psu.edu/sites/default/files/biol141/Transport_and_Exchange_of_CO2_and_O2.jpg" TargetMode="External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Oxygen and Carbon dioxide Transport</a:t>
            </a:r>
            <a:r>
              <a:rPr lang="en-US" b="1" dirty="0">
                <a:solidFill>
                  <a:srgbClr val="FFFFFF"/>
                </a:solidFill>
              </a:rPr>
              <a:t/>
            </a:r>
            <a:br>
              <a:rPr lang="en-US" b="1" dirty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Laila</a:t>
            </a:r>
            <a:r>
              <a:rPr lang="en-US" dirty="0"/>
              <a:t> Al-</a:t>
            </a:r>
            <a:r>
              <a:rPr lang="en-US" dirty="0" err="1"/>
              <a:t>Dokhi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Factors shifting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curve</a:t>
            </a:r>
            <a:r>
              <a:rPr lang="en-US" sz="3600" dirty="0"/>
              <a:t> to the right </a:t>
            </a:r>
          </a:p>
        </p:txBody>
      </p:sp>
      <p:pic>
        <p:nvPicPr>
          <p:cNvPr id="4" name="Picture 5" descr="fig4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256462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b-O2-dissociation-cur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130722"/>
            <a:ext cx="5516386" cy="5346277"/>
          </a:xfrm>
        </p:spPr>
      </p:pic>
      <p:pic>
        <p:nvPicPr>
          <p:cNvPr id="25602" name="Picture 2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4" name="Picture 4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6" name="Picture 6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  <p:pic>
        <p:nvPicPr>
          <p:cNvPr id="25608" name="Picture 8" descr="Hb O2 dissociation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580613" y="-3017838"/>
            <a:ext cx="6486525" cy="628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Factors affecting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curve</a:t>
            </a:r>
            <a:r>
              <a:rPr lang="en-US" sz="36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people.eku.edu/ritchisong/301images/Hgb_sat-curve-shift-to-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010" y="1672728"/>
            <a:ext cx="4531989" cy="457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576263" y="1196975"/>
            <a:ext cx="795655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b="1" dirty="0"/>
              <a:t>4 important factors</a:t>
            </a:r>
            <a:endParaRPr lang="en-US" sz="2800" b="1" dirty="0"/>
          </a:p>
          <a:p>
            <a:pPr marL="796925" lvl="1" indent="-457200">
              <a:buFontTx/>
              <a:buAutoNum type="arabicParenR"/>
            </a:pPr>
            <a:r>
              <a:rPr lang="en-US" sz="2400" dirty="0"/>
              <a:t>The </a:t>
            </a:r>
            <a:r>
              <a:rPr lang="en-US" sz="2400" dirty="0">
                <a:sym typeface="Symbol" pitchFamily="18" charset="2"/>
              </a:rPr>
              <a:t></a:t>
            </a:r>
            <a:r>
              <a:rPr lang="en-US" sz="2400" dirty="0"/>
              <a:t> pH or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(H</a:t>
            </a:r>
            <a:r>
              <a:rPr lang="en-US" sz="2400" dirty="0">
                <a:sym typeface="Symbol" pitchFamily="18" charset="2"/>
              </a:rPr>
              <a:t>+ </a:t>
            </a:r>
            <a:r>
              <a:rPr lang="en-US" sz="2400" dirty="0" err="1">
                <a:sym typeface="Symbol" pitchFamily="18" charset="2"/>
              </a:rPr>
              <a:t>conc</a:t>
            </a:r>
            <a:r>
              <a:rPr lang="en-US" sz="2400" dirty="0">
                <a:sym typeface="Symbol" pitchFamily="18" charset="2"/>
              </a:rPr>
              <a:t>),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>
                <a:sym typeface="Symbol" pitchFamily="18" charset="2"/>
              </a:rPr>
              <a:t>the </a:t>
            </a:r>
            <a:r>
              <a:rPr lang="en-US" sz="2400" dirty="0"/>
              <a:t> temperature,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/>
              <a:t>and the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concentration of 2,3 </a:t>
            </a:r>
            <a:r>
              <a:rPr lang="en-US" sz="2400" dirty="0" err="1"/>
              <a:t>diphosphoglycerate</a:t>
            </a:r>
            <a:r>
              <a:rPr lang="en-US" sz="2400" dirty="0"/>
              <a:t> (2,3-DPG).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 marL="796925" lvl="1" indent="-457200">
              <a:buFontTx/>
              <a:buAutoNum type="arabicParenR"/>
            </a:pP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PCO</a:t>
            </a:r>
            <a:r>
              <a:rPr lang="en-US" sz="2400" baseline="-25000" dirty="0"/>
              <a:t>2</a:t>
            </a:r>
            <a:r>
              <a:rPr lang="en-US" sz="2400" dirty="0"/>
              <a:t> concentration (Bohr effect)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all shift the curve to the right.</a:t>
            </a:r>
            <a:r>
              <a:rPr lang="en-US" sz="2800" b="1" dirty="0">
                <a:sym typeface="Wingdings" pitchFamily="2" charset="2"/>
              </a:rPr>
              <a:t> </a:t>
            </a:r>
          </a:p>
          <a:p>
            <a:endParaRPr lang="en-US" sz="2600" b="1" dirty="0">
              <a:sym typeface="Wingdings" pitchFamily="2" charset="2"/>
            </a:endParaRPr>
          </a:p>
          <a:p>
            <a:r>
              <a:rPr lang="en-US" sz="2600" b="1" dirty="0">
                <a:sym typeface="Wingdings" pitchFamily="2" charset="2"/>
              </a:rPr>
              <a:t>P50: it is the partial pressure of O</a:t>
            </a:r>
            <a:r>
              <a:rPr lang="en-US" sz="2600" b="1" baseline="-25000" dirty="0">
                <a:sym typeface="Wingdings" pitchFamily="2" charset="2"/>
              </a:rPr>
              <a:t>2</a:t>
            </a:r>
            <a:r>
              <a:rPr lang="en-US" sz="2600" b="1" dirty="0">
                <a:sym typeface="Wingdings" pitchFamily="2" charset="2"/>
              </a:rPr>
              <a:t> at which 50% of </a:t>
            </a:r>
            <a:r>
              <a:rPr lang="en-US" sz="2600" b="1" dirty="0" err="1">
                <a:sym typeface="Wingdings" pitchFamily="2" charset="2"/>
              </a:rPr>
              <a:t>Hb</a:t>
            </a:r>
            <a:r>
              <a:rPr lang="en-US" sz="2600" b="1" dirty="0">
                <a:sym typeface="Wingdings" pitchFamily="2" charset="2"/>
              </a:rPr>
              <a:t> is saturated with O</a:t>
            </a:r>
            <a:r>
              <a:rPr lang="en-US" sz="2600" b="1" baseline="-25000" dirty="0">
                <a:sym typeface="Wingdings" pitchFamily="2" charset="2"/>
              </a:rPr>
              <a:t>2</a:t>
            </a:r>
            <a:r>
              <a:rPr lang="en-US" sz="2600" b="1" dirty="0">
                <a:sym typeface="Wingdings" pitchFamily="2" charset="2"/>
              </a:rPr>
              <a:t>.</a:t>
            </a:r>
          </a:p>
          <a:p>
            <a:r>
              <a:rPr lang="en-US" sz="2600" b="1" dirty="0">
                <a:sym typeface="Symbol" pitchFamily="18" charset="2"/>
              </a:rPr>
              <a:t></a:t>
            </a:r>
            <a:r>
              <a:rPr lang="en-US" sz="2600" b="1" dirty="0"/>
              <a:t> P50 means right shift </a:t>
            </a:r>
            <a:r>
              <a:rPr lang="en-US" sz="2600" b="1" dirty="0">
                <a:sym typeface="Wingdings" pitchFamily="2" charset="2"/>
              </a:rPr>
              <a:t></a:t>
            </a:r>
            <a:r>
              <a:rPr lang="en-US" sz="2600" b="1" dirty="0"/>
              <a:t> lower affinity for O</a:t>
            </a:r>
            <a:r>
              <a:rPr lang="en-US" sz="2600" b="1" baseline="-25000" dirty="0"/>
              <a:t>2</a:t>
            </a:r>
            <a:r>
              <a:rPr lang="en-US" sz="2600" b="1" dirty="0"/>
              <a:t>.</a:t>
            </a:r>
            <a:endParaRPr lang="en-US" sz="2600" b="1" dirty="0">
              <a:sym typeface="Wingdings" pitchFamily="2" charset="2"/>
            </a:endParaRPr>
          </a:p>
          <a:p>
            <a:r>
              <a:rPr lang="en-US" sz="2600" b="1" dirty="0">
                <a:sym typeface="Symbol" pitchFamily="18" charset="2"/>
              </a:rPr>
              <a:t></a:t>
            </a:r>
            <a:r>
              <a:rPr lang="en-US" sz="2600" b="1" dirty="0"/>
              <a:t> P50 means left shift </a:t>
            </a:r>
            <a:r>
              <a:rPr lang="en-US" sz="2600" b="1" dirty="0">
                <a:sym typeface="Wingdings" pitchFamily="2" charset="2"/>
              </a:rPr>
              <a:t></a:t>
            </a:r>
            <a:r>
              <a:rPr lang="en-US" sz="2600" b="1" dirty="0"/>
              <a:t> higher affinity for O</a:t>
            </a:r>
            <a:r>
              <a:rPr lang="en-US" sz="2600" b="1" baseline="-25000" dirty="0"/>
              <a:t>2</a:t>
            </a:r>
            <a:r>
              <a:rPr lang="en-US" sz="2600" b="1" dirty="0"/>
              <a:t>.</a:t>
            </a:r>
            <a:endParaRPr lang="en-US" sz="2600" b="1" dirty="0">
              <a:sym typeface="Wingdings" pitchFamily="2" charset="2"/>
            </a:endParaRPr>
          </a:p>
        </p:txBody>
      </p:sp>
      <p:sp>
        <p:nvSpPr>
          <p:cNvPr id="94211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Impact" pitchFamily="34" charset="0"/>
              </a:rPr>
              <a:t>Factors affecting the affinity of Hb for O</a:t>
            </a:r>
            <a:r>
              <a:rPr lang="en-US" sz="4000" baseline="-25000">
                <a:solidFill>
                  <a:schemeClr val="tx2"/>
                </a:solidFill>
                <a:latin typeface="Impact" pitchFamily="34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xygen dissoc and 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360" y="914401"/>
            <a:ext cx="630383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75793" y="188913"/>
            <a:ext cx="5110807" cy="719137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Bohr Effect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i="1" dirty="0" err="1">
                <a:latin typeface="Aparajita" pitchFamily="34" charset="0"/>
                <a:cs typeface="Aparajita" pitchFamily="34" charset="0"/>
              </a:rPr>
              <a:t>Rt</a:t>
            </a:r>
            <a:r>
              <a:rPr lang="en-US" i="1" dirty="0">
                <a:latin typeface="Aparajita" pitchFamily="34" charset="0"/>
                <a:cs typeface="Aparajita" pitchFamily="34" charset="0"/>
              </a:rPr>
              <a:t> and Lt shifts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796925" lvl="1" indent="-457200">
              <a:lnSpc>
                <a:spcPct val="90000"/>
              </a:lnSpc>
              <a:buNone/>
              <a:defRPr/>
            </a:pPr>
            <a:r>
              <a:rPr lang="en-US" sz="3100" b="1" dirty="0"/>
              <a:t>Definition: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100" dirty="0" err="1"/>
              <a:t>Rt</a:t>
            </a:r>
            <a:r>
              <a:rPr lang="en-US" sz="3100" dirty="0"/>
              <a:t> shift means the oxygen is unloaded to the tissues from </a:t>
            </a:r>
            <a:r>
              <a:rPr lang="en-US" sz="3100" dirty="0" err="1"/>
              <a:t>Hb</a:t>
            </a:r>
            <a:endParaRPr lang="en-US" sz="3100" dirty="0"/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100" dirty="0"/>
              <a:t> Lt shift means loading or attachment of oxygen to </a:t>
            </a:r>
            <a:r>
              <a:rPr lang="en-US" sz="3100" dirty="0" err="1"/>
              <a:t>Hb</a:t>
            </a:r>
            <a:r>
              <a:rPr lang="en-US" sz="3100" dirty="0"/>
              <a:t>.</a:t>
            </a:r>
          </a:p>
          <a:p>
            <a:pPr marL="396875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500" dirty="0"/>
              <a:t>Increased 2,3DPG, H+, Temperature , PCO2 shift the curve to right. 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>
                <a:solidFill>
                  <a:srgbClr val="C00000"/>
                </a:solidFill>
              </a:rPr>
              <a:t>2,3DPG</a:t>
            </a:r>
            <a:r>
              <a:rPr lang="en-US" sz="3100" dirty="0"/>
              <a:t> is synthesized in RBCs  from the </a:t>
            </a:r>
            <a:r>
              <a:rPr lang="en-US" sz="3100" dirty="0" err="1"/>
              <a:t>glycolytic</a:t>
            </a:r>
            <a:r>
              <a:rPr lang="en-US" sz="3100" dirty="0"/>
              <a:t> pathway , it binds tightly to reduced </a:t>
            </a:r>
            <a:r>
              <a:rPr lang="en-US" sz="3100" dirty="0" err="1"/>
              <a:t>Hb</a:t>
            </a:r>
            <a:r>
              <a:rPr lang="en-US" sz="3100" dirty="0"/>
              <a:t>. increased 2,3 DPG facilitate the oxygen release and shifts the dissociation curve to Rt.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>
                <a:solidFill>
                  <a:srgbClr val="C00000"/>
                </a:solidFill>
              </a:rPr>
              <a:t>2,3 DPG </a:t>
            </a:r>
            <a:r>
              <a:rPr lang="en-US" sz="3100" dirty="0"/>
              <a:t>increases in the RBCs in anemia and hypoxemia, and thus serves as an important adaptive response in maintaining tissue oxygenation</a:t>
            </a:r>
          </a:p>
          <a:p>
            <a:pPr marL="796925" lvl="1" indent="-4572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3100" dirty="0"/>
              <a:t>Fetal </a:t>
            </a:r>
            <a:r>
              <a:rPr lang="en-US" sz="3100" dirty="0" err="1"/>
              <a:t>Hb</a:t>
            </a:r>
            <a:r>
              <a:rPr lang="en-US" sz="3100" dirty="0"/>
              <a:t>:  has a P50 of 20 mmHg in comparison to 27 mmHg of adult </a:t>
            </a:r>
            <a:r>
              <a:rPr lang="en-US" sz="3100" dirty="0" err="1"/>
              <a:t>Hb</a:t>
            </a:r>
            <a:r>
              <a:rPr lang="en-US" sz="31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i="1" dirty="0" err="1">
                <a:latin typeface="Aparajita" pitchFamily="34" charset="0"/>
                <a:cs typeface="Aparajita" pitchFamily="34" charset="0"/>
              </a:rPr>
              <a:t>Rt</a:t>
            </a:r>
            <a:r>
              <a:rPr lang="en-US" i="1" dirty="0">
                <a:latin typeface="Aparajita" pitchFamily="34" charset="0"/>
                <a:cs typeface="Aparajita" pitchFamily="34" charset="0"/>
              </a:rPr>
              <a:t> and Lt shifts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Effect of </a:t>
            </a:r>
            <a:r>
              <a:rPr lang="en-US" sz="2400" dirty="0">
                <a:solidFill>
                  <a:srgbClr val="C00000"/>
                </a:solidFill>
              </a:rPr>
              <a:t>carbon dioxide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C00000"/>
                </a:solidFill>
              </a:rPr>
              <a:t>hydrogen ions </a:t>
            </a:r>
            <a:r>
              <a:rPr lang="en-US" sz="2400" dirty="0"/>
              <a:t>on the curve</a:t>
            </a:r>
          </a:p>
          <a:p>
            <a:pPr>
              <a:buNone/>
            </a:pPr>
            <a:r>
              <a:rPr lang="en-US" sz="2400" dirty="0"/>
              <a:t>    ( Bohr effect)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At lung: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400" dirty="0"/>
              <a:t>Movement of CO2 from blood to alveoli will decrease blood CO2 &amp;H+ →shift the curve to left  and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Increase O2 affinity of </a:t>
            </a:r>
            <a:r>
              <a:rPr lang="en-US" sz="2400" dirty="0" err="1"/>
              <a:t>Hb</a:t>
            </a:r>
            <a:r>
              <a:rPr lang="en-US" sz="2400" dirty="0"/>
              <a:t> allowing more O2 transport to tissues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At tissues: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Increase CO2 &amp;H+ in blood leads to →shift the curve to right  and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latin typeface="Calibri" pitchFamily="34" charset="0"/>
              </a:rPr>
              <a:t>Decrease </a:t>
            </a:r>
            <a:r>
              <a:rPr lang="en-US" sz="2400" dirty="0"/>
              <a:t>O2 affinity of </a:t>
            </a:r>
            <a:r>
              <a:rPr lang="en-US" sz="2400" dirty="0" err="1"/>
              <a:t>Hb</a:t>
            </a:r>
            <a:r>
              <a:rPr lang="en-US" sz="2400" dirty="0"/>
              <a:t> allowing more O2 transport to tissues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Calibri" pitchFamily="34" charset="0"/>
              </a:rPr>
            </a:br>
            <a:endParaRPr lang="en-US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Shift of dissociation curve during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dirty="0"/>
              <a:t>Exercise increases Temp, H+, 2,3 DPG and shift the curve to Rt.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/>
              <a:t>Utilization Coefficient :The percentage of the blood that gives up its oxygen as it passes through the tissues capillaries is called utilization coefficient.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dirty="0"/>
          </a:p>
          <a:p>
            <a:pPr algn="ctr">
              <a:lnSpc>
                <a:spcPct val="80000"/>
              </a:lnSpc>
              <a:buNone/>
            </a:pPr>
            <a:r>
              <a:rPr lang="en-US" altLang="en-US" sz="2400" dirty="0"/>
              <a:t>Utilization Coefficient 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O2 delivered to the tissues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O2 content of arterial blood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dirty="0"/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/>
              <a:t>Normally at rest = 5ml/20 ml= 25% ,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dirty="0"/>
              <a:t>During exercise it = 15 ml/20 ml= 75 % - 85%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>
                <a:latin typeface="Aparajita" pitchFamily="34" charset="0"/>
                <a:cs typeface="Aparajita" pitchFamily="34" charset="0"/>
              </a:rPr>
              <a:t>Transport of oxygen in the dissolved state.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Only 3% of O2 is transported in the dissolved state,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At normal arterial PO2 of 95 mmHg , about 0.29 ml of oxygen is dissolved in each 100ml of blood.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When the PO2 of the blood falls to 40 mmHg in tissue capillaries, only 0.12 of oxygen remains dissolved.</a:t>
            </a:r>
          </a:p>
          <a:p>
            <a:pPr>
              <a:lnSpc>
                <a:spcPct val="150000"/>
              </a:lnSpc>
            </a:pPr>
            <a:r>
              <a:rPr lang="en-US" altLang="en-US" sz="2400" dirty="0" err="1"/>
              <a:t>Therfore</a:t>
            </a:r>
            <a:r>
              <a:rPr lang="en-US" altLang="en-US" sz="2400" dirty="0"/>
              <a:t> 0.17 ml of oxygen is normally transported in the dissolved state to the tissues per each 100 ml of blood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>
                <a:latin typeface="Aparajita" pitchFamily="34" charset="0"/>
                <a:cs typeface="Aparajita" pitchFamily="34" charset="0"/>
              </a:rPr>
              <a:t>Combination of </a:t>
            </a:r>
            <a:r>
              <a:rPr lang="en-US" sz="3600" i="1" dirty="0" err="1">
                <a:latin typeface="Aparajita" pitchFamily="34" charset="0"/>
                <a:cs typeface="Aparajita" pitchFamily="34" charset="0"/>
              </a:rPr>
              <a:t>Hb</a:t>
            </a:r>
            <a:r>
              <a:rPr lang="en-US" sz="3600" i="1" dirty="0">
                <a:latin typeface="Aparajita" pitchFamily="34" charset="0"/>
                <a:cs typeface="Aparajita" pitchFamily="34" charset="0"/>
              </a:rPr>
              <a:t> with CO ----- displacement of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CO combines with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 at the same point on the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 molecule as does oxygen,</a:t>
            </a:r>
          </a:p>
          <a:p>
            <a:r>
              <a:rPr lang="en-US" altLang="en-US" dirty="0">
                <a:latin typeface="Calibri" pitchFamily="34" charset="0"/>
              </a:rPr>
              <a:t>It binds with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 about 250 times as much as O2 (affinity of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 to CO is very high (250 times) that to O2.It causes Lt  shift of the O2-Hb curve.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Understand the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forms of oxygen transport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in the blood, the importance of each.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Differentiate between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O2 capacity, O2 content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and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O2 saturation.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Describe 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(Oxygen- hemoglobin dissociation curve)</a:t>
            </a:r>
          </a:p>
          <a:p>
            <a:pPr marL="514350" indent="-4254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 Define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the P50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and its significance.</a:t>
            </a:r>
            <a:endParaRPr lang="en-US" dirty="0">
              <a:solidFill>
                <a:srgbClr val="FFFF00"/>
              </a:solidFill>
              <a:latin typeface="Aparajita" pitchFamily="34" charset="0"/>
              <a:cs typeface="Aparajita" pitchFamily="34" charset="0"/>
            </a:endParaRP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How DPG, temperature, H</a:t>
            </a:r>
            <a:r>
              <a:rPr lang="en-US" baseline="30000" dirty="0">
                <a:latin typeface="Aparajita" pitchFamily="34" charset="0"/>
                <a:cs typeface="Aparajita" pitchFamily="34" charset="0"/>
              </a:rPr>
              <a:t>+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ions and PCO</a:t>
            </a:r>
            <a:r>
              <a:rPr lang="en-US" baseline="-25000" dirty="0">
                <a:latin typeface="Aparajita" pitchFamily="34" charset="0"/>
                <a:cs typeface="Aparajita" pitchFamily="34" charset="0"/>
              </a:rPr>
              <a:t>2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affect affinity of O</a:t>
            </a:r>
            <a:r>
              <a:rPr lang="en-US" baseline="-25000" dirty="0">
                <a:latin typeface="Aparajita" pitchFamily="34" charset="0"/>
                <a:cs typeface="Aparajita" pitchFamily="34" charset="0"/>
              </a:rPr>
              <a:t>2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 for Hemoglobin and the physiological importance of these effects.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en-US" dirty="0">
                <a:latin typeface="Aparajita" pitchFamily="34" charset="0"/>
                <a:cs typeface="Aparajita" pitchFamily="34" charset="0"/>
              </a:rPr>
              <a:t> Describe the </a:t>
            </a:r>
            <a:r>
              <a:rPr lang="en-US" dirty="0">
                <a:solidFill>
                  <a:srgbClr val="0000FF"/>
                </a:solidFill>
                <a:latin typeface="Aparajita" pitchFamily="34" charset="0"/>
                <a:cs typeface="Aparajita" pitchFamily="34" charset="0"/>
              </a:rPr>
              <a:t>three forms of carbon dioxide </a:t>
            </a:r>
            <a:r>
              <a:rPr lang="en-US" dirty="0">
                <a:latin typeface="Aparajita" pitchFamily="34" charset="0"/>
                <a:cs typeface="Aparajita" pitchFamily="34" charset="0"/>
              </a:rPr>
              <a:t>that are transported in the blood, and the chloride shift.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Transport of carbon dioxide in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latin typeface="Calibri" pitchFamily="34" charset="0"/>
              </a:rPr>
              <a:t>Carbon dioxide  is transported in three forms</a:t>
            </a:r>
            <a:r>
              <a:rPr lang="en-US" altLang="en-US" dirty="0">
                <a:latin typeface="Calibri" pitchFamily="34" charset="0"/>
              </a:rPr>
              <a:t>: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Dissolved CO2  7%</a:t>
            </a:r>
          </a:p>
          <a:p>
            <a:pPr lvl="1"/>
            <a:r>
              <a:rPr lang="en-US" altLang="en-US" dirty="0">
                <a:latin typeface="Calibri" pitchFamily="34" charset="0"/>
              </a:rPr>
              <a:t>Bicarbonate ions 70 %</a:t>
            </a:r>
          </a:p>
          <a:p>
            <a:pPr lvl="1"/>
            <a:r>
              <a:rPr lang="en-US" altLang="en-US" dirty="0" err="1">
                <a:latin typeface="Calibri" pitchFamily="34" charset="0"/>
              </a:rPr>
              <a:t>Carbaminohemoglobin</a:t>
            </a:r>
            <a:r>
              <a:rPr lang="en-US" altLang="en-US" dirty="0">
                <a:latin typeface="Calibri" pitchFamily="34" charset="0"/>
              </a:rPr>
              <a:t> ( with </a:t>
            </a:r>
            <a:r>
              <a:rPr lang="en-US" altLang="en-US" dirty="0" err="1">
                <a:latin typeface="Calibri" pitchFamily="34" charset="0"/>
              </a:rPr>
              <a:t>Hb</a:t>
            </a:r>
            <a:r>
              <a:rPr lang="en-US" altLang="en-US" dirty="0">
                <a:latin typeface="Calibri" pitchFamily="34" charset="0"/>
              </a:rPr>
              <a:t>) 23%.</a:t>
            </a:r>
          </a:p>
          <a:p>
            <a:r>
              <a:rPr lang="en-US" altLang="en-US" dirty="0">
                <a:latin typeface="Calibri" pitchFamily="34" charset="0"/>
              </a:rPr>
              <a:t>Each 100 ml of blood carry 4 ml of CO2 from the tissues.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online.science.psu.edu/sites/default/files/biol141/Transport_and_Exchange_of_CO2_and_O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"/>
            <a:ext cx="6553200" cy="677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The Haldane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500" dirty="0">
                <a:latin typeface="Calibri" pitchFamily="34" charset="0"/>
              </a:rPr>
              <a:t>When oxygen binds with hemoglobin , carbon dioxide is released- to increase CO2 transport</a:t>
            </a:r>
          </a:p>
          <a:p>
            <a:pPr>
              <a:lnSpc>
                <a:spcPct val="90000"/>
              </a:lnSpc>
            </a:pPr>
            <a:r>
              <a:rPr lang="en-US" altLang="en-US" sz="3500" dirty="0">
                <a:latin typeface="Calibri" pitchFamily="34" charset="0"/>
              </a:rPr>
              <a:t>Binding of </a:t>
            </a:r>
            <a:r>
              <a:rPr lang="en-US" altLang="en-US" sz="3500" dirty="0" err="1">
                <a:latin typeface="Calibri" pitchFamily="34" charset="0"/>
              </a:rPr>
              <a:t>Hb</a:t>
            </a:r>
            <a:r>
              <a:rPr lang="en-US" altLang="en-US" sz="3500" dirty="0">
                <a:latin typeface="Calibri" pitchFamily="34" charset="0"/>
              </a:rPr>
              <a:t> with O2 at the lung causes the </a:t>
            </a:r>
            <a:r>
              <a:rPr lang="en-US" altLang="en-US" sz="3500" dirty="0" err="1">
                <a:latin typeface="Calibri" pitchFamily="34" charset="0"/>
              </a:rPr>
              <a:t>Hb</a:t>
            </a:r>
            <a:r>
              <a:rPr lang="en-US" altLang="en-US" sz="3500" dirty="0">
                <a:latin typeface="Calibri" pitchFamily="34" charset="0"/>
              </a:rPr>
              <a:t> to become  a stronger acid and , this in turn displaces CO2 from the blood and into the alveoli</a:t>
            </a:r>
          </a:p>
          <a:p>
            <a:pPr>
              <a:lnSpc>
                <a:spcPct val="90000"/>
              </a:lnSpc>
            </a:pPr>
            <a:r>
              <a:rPr lang="en-US" altLang="en-US" sz="3500" dirty="0">
                <a:latin typeface="Calibri" pitchFamily="34" charset="0"/>
              </a:rPr>
              <a:t>Change in blood acidity during CO2 transport.</a:t>
            </a:r>
          </a:p>
          <a:p>
            <a:pPr>
              <a:lnSpc>
                <a:spcPct val="90000"/>
              </a:lnSpc>
            </a:pPr>
            <a:r>
              <a:rPr lang="en-US" altLang="en-US" sz="3500" dirty="0">
                <a:latin typeface="Calibri" pitchFamily="34" charset="0"/>
              </a:rPr>
              <a:t>Arterial blood has a PH of 7.41 that of venous blood with higher PCO2 falls to 7.37 ( </a:t>
            </a:r>
            <a:r>
              <a:rPr lang="en-US" altLang="en-US" sz="3500" dirty="0" err="1">
                <a:latin typeface="Calibri" pitchFamily="34" charset="0"/>
              </a:rPr>
              <a:t>i.e</a:t>
            </a:r>
            <a:r>
              <a:rPr lang="en-US" altLang="en-US" sz="3500" dirty="0">
                <a:latin typeface="Calibri" pitchFamily="34" charset="0"/>
              </a:rPr>
              <a:t> change of 0.04 unit takes place)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/>
              <a:t>Respiratory Exchange </a:t>
            </a:r>
            <a:r>
              <a:rPr lang="en-US" sz="4000" i="1"/>
              <a:t>ratio                </a:t>
            </a:r>
            <a:br>
              <a:rPr lang="en-US" sz="4000" i="1"/>
            </a:br>
            <a:r>
              <a:rPr lang="en-US" sz="4000" i="1"/>
              <a:t>( </a:t>
            </a:r>
            <a:r>
              <a:rPr lang="en-US" sz="4000" i="1" dirty="0"/>
              <a:t>Respiratory Quotient)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itchFamily="34" charset="0"/>
              </a:rPr>
              <a:t>  R= Rate of CO</a:t>
            </a:r>
            <a:r>
              <a:rPr lang="en-US" altLang="en-US" sz="2400" dirty="0">
                <a:latin typeface="Calibri" pitchFamily="34" charset="0"/>
              </a:rPr>
              <a:t>2</a:t>
            </a:r>
            <a:r>
              <a:rPr lang="en-US" altLang="en-US" dirty="0">
                <a:latin typeface="Calibri" pitchFamily="34" charset="0"/>
              </a:rPr>
              <a:t> output </a:t>
            </a:r>
          </a:p>
          <a:p>
            <a:pPr marL="0" indent="0">
              <a:buNone/>
            </a:pPr>
            <a:r>
              <a:rPr lang="en-US" altLang="en-US" dirty="0">
                <a:latin typeface="Calibri" pitchFamily="34" charset="0"/>
              </a:rPr>
              <a:t>            Rate of O</a:t>
            </a:r>
            <a:r>
              <a:rPr lang="en-US" altLang="en-US" sz="2400" dirty="0">
                <a:latin typeface="Calibri" pitchFamily="34" charset="0"/>
              </a:rPr>
              <a:t>2</a:t>
            </a:r>
            <a:r>
              <a:rPr lang="en-US" altLang="en-US" dirty="0">
                <a:latin typeface="Calibri" pitchFamily="34" charset="0"/>
              </a:rPr>
              <a:t> uptake </a:t>
            </a:r>
          </a:p>
          <a:p>
            <a:r>
              <a:rPr lang="en-US" altLang="en-US" dirty="0">
                <a:latin typeface="Calibri" pitchFamily="34" charset="0"/>
              </a:rPr>
              <a:t>Normally it is 4/5= 82%</a:t>
            </a:r>
          </a:p>
          <a:p>
            <a:r>
              <a:rPr lang="en-US" altLang="en-US" dirty="0">
                <a:latin typeface="Calibri" pitchFamily="34" charset="0"/>
              </a:rPr>
              <a:t> When Carbohydrate diet is used </a:t>
            </a:r>
          </a:p>
          <a:p>
            <a:pPr>
              <a:buNone/>
            </a:pPr>
            <a:r>
              <a:rPr lang="en-US" altLang="en-US" dirty="0">
                <a:latin typeface="Calibri" pitchFamily="34" charset="0"/>
              </a:rPr>
              <a:t>            R = 1</a:t>
            </a:r>
          </a:p>
          <a:p>
            <a:r>
              <a:rPr lang="en-US" altLang="en-US" dirty="0">
                <a:latin typeface="Calibri" pitchFamily="34" charset="0"/>
              </a:rPr>
              <a:t> When fats only is used R=0.7</a:t>
            </a:r>
          </a:p>
          <a:p>
            <a:r>
              <a:rPr lang="en-US" altLang="en-US" dirty="0">
                <a:latin typeface="Calibri" pitchFamily="34" charset="0"/>
              </a:rPr>
              <a:t>A person on normal diet R=0.825</a:t>
            </a:r>
          </a:p>
          <a:p>
            <a:endParaRPr lang="en-US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676400" y="2209800"/>
            <a:ext cx="32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Transport of O2 and CO2 in the blood and body fluid</a:t>
            </a:r>
            <a:r>
              <a:rPr lang="en-US" sz="3600" b="0" dirty="0"/>
              <a:t>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AU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is mostly transported in the blood bound to </a:t>
            </a:r>
            <a:r>
              <a:rPr lang="en-AU" altLang="en-US" dirty="0" err="1">
                <a:latin typeface="Times New Roman" pitchFamily="18" charset="0"/>
                <a:cs typeface="Times New Roman" pitchFamily="18" charset="0"/>
              </a:rPr>
              <a:t>hemoglobin</a:t>
            </a:r>
            <a:endParaRPr lang="en-AU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If the P</a:t>
            </a:r>
            <a:r>
              <a:rPr lang="en-AU" altLang="en-US" sz="4400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AU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increases </a:t>
            </a:r>
            <a:r>
              <a:rPr lang="en-AU" alt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binds O</a:t>
            </a:r>
            <a:r>
              <a:rPr lang="en-AU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If P</a:t>
            </a:r>
            <a:r>
              <a:rPr lang="en-AU" altLang="en-US" sz="3600" baseline="-25000" dirty="0">
                <a:latin typeface="Times New Roman" pitchFamily="18" charset="0"/>
                <a:cs typeface="Times New Roman" pitchFamily="18" charset="0"/>
              </a:rPr>
              <a:t>O2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decreases </a:t>
            </a:r>
            <a:r>
              <a:rPr lang="en-AU" alt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 releases O</a:t>
            </a:r>
            <a:r>
              <a:rPr lang="en-AU" alt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AU" altLang="en-US" baseline="-25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Arial" charset="0"/>
                <a:cs typeface="Arial" charset="0"/>
              </a:rPr>
              <a:t>O2 binds to the </a:t>
            </a:r>
            <a:r>
              <a:rPr lang="en-US" altLang="en-US" sz="2800" dirty="0" err="1">
                <a:latin typeface="Arial" charset="0"/>
                <a:cs typeface="Arial" charset="0"/>
              </a:rPr>
              <a:t>heme</a:t>
            </a:r>
            <a:r>
              <a:rPr lang="en-US" altLang="en-US" sz="2800" dirty="0">
                <a:latin typeface="Arial" charset="0"/>
                <a:cs typeface="Arial" charset="0"/>
              </a:rPr>
              <a:t> group on hemoglobin, with 4 </a:t>
            </a:r>
            <a:r>
              <a:rPr lang="en-US" altLang="en-US" sz="2800" dirty="0" err="1">
                <a:latin typeface="Arial" charset="0"/>
                <a:cs typeface="Arial" charset="0"/>
              </a:rPr>
              <a:t>oxygens</a:t>
            </a:r>
            <a:r>
              <a:rPr lang="en-US" altLang="en-US" sz="2800" dirty="0">
                <a:latin typeface="Arial" charset="0"/>
                <a:cs typeface="Arial" charset="0"/>
              </a:rPr>
              <a:t> /</a:t>
            </a:r>
            <a:r>
              <a:rPr lang="en-US" altLang="en-US" sz="2800" dirty="0" err="1">
                <a:latin typeface="Arial" charset="0"/>
                <a:cs typeface="Arial" charset="0"/>
              </a:rPr>
              <a:t>Hb</a:t>
            </a:r>
            <a:r>
              <a:rPr lang="en-US" altLang="en-US" sz="2800" dirty="0">
                <a:latin typeface="Arial" charset="0"/>
                <a:cs typeface="Arial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23864"/>
            <a:ext cx="3657600" cy="233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en-AU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dissolved</a:t>
            </a: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 in plasma</a:t>
            </a:r>
          </a:p>
          <a:p>
            <a:pPr lvl="1">
              <a:lnSpc>
                <a:spcPct val="120000"/>
              </a:lnSpc>
            </a:pP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97% bound to </a:t>
            </a:r>
            <a:r>
              <a:rPr lang="en-AU" altLang="en-US" sz="2400" dirty="0" err="1">
                <a:latin typeface="Times New Roman" pitchFamily="18" charset="0"/>
                <a:cs typeface="Times New Roman" pitchFamily="18" charset="0"/>
              </a:rPr>
              <a:t>hemoglobin</a:t>
            </a:r>
            <a:r>
              <a:rPr lang="en-AU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oxyhemoglobin</a:t>
            </a:r>
            <a:r>
              <a:rPr lang="en-AU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Higher PO2</a:t>
            </a:r>
            <a:r>
              <a:rPr lang="en-US" altLang="en-US" sz="2400" baseline="-67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results in greater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saturation.</a:t>
            </a:r>
          </a:p>
          <a:p>
            <a:pPr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relation between PO2 and Hb-O2 is not linear. The curve is called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Oxyhemoglobin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Saturation Curve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Which is S- shaped or sigmoid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parajita" pitchFamily="34" charset="0"/>
                <a:cs typeface="Aparajita" pitchFamily="34" charset="0"/>
              </a:rPr>
              <a:t>O2 capacity, content and saturation.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content: </a:t>
            </a:r>
            <a:r>
              <a:rPr lang="en-US" altLang="en-US" dirty="0">
                <a:latin typeface="Arial" charset="0"/>
                <a:cs typeface="Arial" charset="0"/>
              </a:rPr>
              <a:t>amount of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in blood (ml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/100 ml blood) </a:t>
            </a:r>
          </a:p>
          <a:p>
            <a:pPr>
              <a:buNone/>
            </a:pPr>
            <a:endParaRPr lang="en-US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-binding capacity: </a:t>
            </a:r>
            <a:r>
              <a:rPr lang="en-US" altLang="en-US" dirty="0">
                <a:latin typeface="Arial" charset="0"/>
                <a:cs typeface="Arial" charset="0"/>
              </a:rPr>
              <a:t>maximum amount of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bound to hemoglobin (ml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/100 ml blood) measured at 100% saturation.</a:t>
            </a:r>
          </a:p>
          <a:p>
            <a:pPr>
              <a:lnSpc>
                <a:spcPct val="80000"/>
              </a:lnSpc>
              <a:buNone/>
            </a:pPr>
            <a:endParaRPr lang="en-US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Percent saturation: </a:t>
            </a:r>
            <a:r>
              <a:rPr lang="en-US" altLang="en-US" dirty="0">
                <a:latin typeface="Arial" charset="0"/>
                <a:cs typeface="Arial" charset="0"/>
              </a:rPr>
              <a:t>% of </a:t>
            </a:r>
            <a:r>
              <a:rPr lang="en-US" altLang="en-US" dirty="0" err="1">
                <a:latin typeface="Arial" charset="0"/>
                <a:cs typeface="Arial" charset="0"/>
              </a:rPr>
              <a:t>heme</a:t>
            </a:r>
            <a:r>
              <a:rPr lang="en-US" altLang="en-US" dirty="0">
                <a:latin typeface="Arial" charset="0"/>
                <a:cs typeface="Arial" charset="0"/>
              </a:rPr>
              <a:t> groups bound to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endParaRPr lang="en-US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    % saturation of </a:t>
            </a:r>
            <a:r>
              <a:rPr lang="en-US" alt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Hb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= </a:t>
            </a:r>
            <a:r>
              <a:rPr lang="en-US" altLang="en-US" u="sng" dirty="0">
                <a:solidFill>
                  <a:srgbClr val="0000FF"/>
                </a:solidFill>
                <a:latin typeface="Arial" charset="0"/>
                <a:cs typeface="Arial" charset="0"/>
              </a:rPr>
              <a:t>oxygen content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 x 100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               oxygen capacity</a:t>
            </a:r>
            <a:endParaRPr lang="en-US" altLang="en-US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Dissolved O</a:t>
            </a:r>
            <a:r>
              <a:rPr lang="en-US" altLang="en-US" baseline="-25000" dirty="0">
                <a:solidFill>
                  <a:srgbClr val="0000FF"/>
                </a:solidFill>
                <a:latin typeface="Arial" charset="0"/>
                <a:cs typeface="Arial" charset="0"/>
              </a:rPr>
              <a:t>2:</a:t>
            </a:r>
            <a:r>
              <a:rPr lang="en-US" alt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Unbound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 in blood (ml O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>
                <a:latin typeface="Arial" charset="0"/>
                <a:cs typeface="Arial" charset="0"/>
              </a:rPr>
              <a:t>/100 ml blood).</a:t>
            </a:r>
          </a:p>
          <a:p>
            <a:pPr>
              <a:buNone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Transport of oxygen in arterial blood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>
              <a:lnSpc>
                <a:spcPct val="90000"/>
              </a:lnSpc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 blood is 100% saturated with O2: each gram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carry 1.34 ml O2   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So  O2 content = 15g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1.34 O2=20 ml.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But when the blood is only 97% saturated with O2:each 100 ml blood contain 19.4 ml O2).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lnSpc>
                <a:spcPct val="90000"/>
              </a:lnSpc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Amount of oxygen released from the hemoglobin to  the tissues is  5ml O2 per each 100ml blood.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So O2 content in venous blood =19.4-5= 14.4 ml.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During strenuous exercise the oxygen uptake by the tissue increases 3 folds so 15 ml O2 is given /100 ml blood </a:t>
            </a:r>
          </a:p>
          <a:p>
            <a:pPr marL="365760" indent="-256032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So O2 content in venous blood =19.4-15=4.4 ml O2 /100ml blood.</a:t>
            </a:r>
          </a:p>
          <a:p>
            <a:pPr marL="365760" indent="-256032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At rest tissues consume 250 ml O2 /min and produce 200ml CO2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It shows the progressive increase in the percentage saturation of the </a:t>
            </a:r>
            <a:r>
              <a:rPr lang="en-US" b="1" dirty="0" err="1"/>
              <a:t>Hb</a:t>
            </a:r>
            <a:r>
              <a:rPr lang="en-US" b="1" dirty="0"/>
              <a:t> with the increase in the PO</a:t>
            </a:r>
            <a:r>
              <a:rPr lang="en-US" b="1" baseline="-25000" dirty="0"/>
              <a:t>2</a:t>
            </a:r>
            <a:r>
              <a:rPr lang="en-US" b="1" dirty="0"/>
              <a:t> in the blood.  </a:t>
            </a:r>
          </a:p>
          <a:p>
            <a:r>
              <a:rPr lang="en-US" b="1" dirty="0"/>
              <a:t>The PO</a:t>
            </a:r>
            <a:r>
              <a:rPr lang="en-US" b="1" baseline="-25000" dirty="0"/>
              <a:t>2</a:t>
            </a:r>
            <a:r>
              <a:rPr lang="en-US" b="1" dirty="0"/>
              <a:t> in the arterial blood is about 95mmHg and saturation of </a:t>
            </a:r>
            <a:r>
              <a:rPr lang="en-US" b="1" dirty="0" err="1"/>
              <a:t>Hb</a:t>
            </a:r>
            <a:r>
              <a:rPr lang="en-US" b="1" dirty="0"/>
              <a:t> with O</a:t>
            </a:r>
            <a:r>
              <a:rPr lang="en-US" b="1" baseline="-25000" dirty="0"/>
              <a:t>2</a:t>
            </a:r>
            <a:r>
              <a:rPr lang="en-US" b="1" dirty="0"/>
              <a:t> is about 97%.  </a:t>
            </a:r>
          </a:p>
          <a:p>
            <a:r>
              <a:rPr lang="en-US" b="1" dirty="0"/>
              <a:t>In the venous blood returning from the tissues, the PO</a:t>
            </a:r>
            <a:r>
              <a:rPr lang="en-US" b="1" baseline="-25000" dirty="0"/>
              <a:t>2</a:t>
            </a:r>
            <a:r>
              <a:rPr lang="en-US" b="1" dirty="0"/>
              <a:t> is about 40mmHg and the saturation of </a:t>
            </a:r>
            <a:r>
              <a:rPr lang="en-US" b="1" dirty="0" err="1"/>
              <a:t>Hb</a:t>
            </a:r>
            <a:r>
              <a:rPr lang="en-US" b="1" dirty="0"/>
              <a:t> with O</a:t>
            </a:r>
            <a:r>
              <a:rPr lang="en-US" b="1" baseline="-25000" dirty="0"/>
              <a:t>2</a:t>
            </a:r>
            <a:r>
              <a:rPr lang="en-US" b="1" dirty="0"/>
              <a:t> is about 75%.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28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8388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oxygen-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dissociation curve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16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0088" y="1423335"/>
            <a:ext cx="7834312" cy="471393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1241</Words>
  <Application>Microsoft Macintosh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Oxygen and Carbon dioxide Transport </vt:lpstr>
      <vt:lpstr>Objectives</vt:lpstr>
      <vt:lpstr>Transport of O2 and CO2 in the blood and body fluids</vt:lpstr>
      <vt:lpstr>PowerPoint Presentation</vt:lpstr>
      <vt:lpstr>O2 capacity, content and saturation.</vt:lpstr>
      <vt:lpstr>Transport of oxygen in arterial blood </vt:lpstr>
      <vt:lpstr>The oxygen-haemoglobin dissociation curve</vt:lpstr>
      <vt:lpstr>PowerPoint Presentation</vt:lpstr>
      <vt:lpstr>The oxygen-haemoglobin dissociation curve</vt:lpstr>
      <vt:lpstr>Factors shifting oxygen-haemoglobin dissociation curve to the right </vt:lpstr>
      <vt:lpstr>PowerPoint Presentation</vt:lpstr>
      <vt:lpstr>Factors affecting oxygen-haemoglobin dissociation curve  </vt:lpstr>
      <vt:lpstr>PowerPoint Presentation</vt:lpstr>
      <vt:lpstr>PowerPoint Presentation</vt:lpstr>
      <vt:lpstr>The Rt and Lt shifts:</vt:lpstr>
      <vt:lpstr>The Rt and Lt shifts:</vt:lpstr>
      <vt:lpstr>Shift of dissociation curve during exercise</vt:lpstr>
      <vt:lpstr>Transport of oxygen in the dissolved state.</vt:lpstr>
      <vt:lpstr>Combination of Hb with CO ----- displacement of oxygen</vt:lpstr>
      <vt:lpstr>Transport of carbon dioxide in the blood</vt:lpstr>
      <vt:lpstr>PowerPoint Presentation</vt:lpstr>
      <vt:lpstr>The Haldane effect</vt:lpstr>
      <vt:lpstr>Respiratory Exchange ratio                 ( Respiratory Quotient)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DR.LAILA</dc:creator>
  <cp:lastModifiedBy>maha</cp:lastModifiedBy>
  <cp:revision>20</cp:revision>
  <dcterms:created xsi:type="dcterms:W3CDTF">2017-01-30T09:42:57Z</dcterms:created>
  <dcterms:modified xsi:type="dcterms:W3CDTF">2017-02-12T16:09:21Z</dcterms:modified>
</cp:coreProperties>
</file>