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962" y="1448561"/>
            <a:ext cx="4040504" cy="467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4322" y="334898"/>
            <a:ext cx="5515355" cy="5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45158"/>
            <a:ext cx="8244840" cy="456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iaidakorish@yahoo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807464"/>
            <a:ext cx="7304532" cy="1917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273" y="2513203"/>
            <a:ext cx="4292600" cy="647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0" b="1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dirty="0" sz="4000" spc="-5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4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15" b="1">
                <a:solidFill>
                  <a:srgbClr val="FFFFFF"/>
                </a:solidFill>
                <a:latin typeface="Calibri"/>
                <a:cs typeface="Calibri"/>
              </a:rPr>
              <a:t>Breathing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4714" y="3680841"/>
            <a:ext cx="3585210" cy="173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ct val="100000"/>
              </a:lnSpc>
            </a:pPr>
            <a:r>
              <a:rPr dirty="0" sz="2800" spc="-85" b="1">
                <a:latin typeface="Calibri"/>
                <a:cs typeface="Calibri"/>
              </a:rPr>
              <a:t>Dr. </a:t>
            </a:r>
            <a:r>
              <a:rPr dirty="0" sz="2800" spc="-5" b="1">
                <a:latin typeface="Calibri"/>
                <a:cs typeface="Calibri"/>
              </a:rPr>
              <a:t>Aida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Korish</a:t>
            </a:r>
            <a:endParaRPr sz="2800">
              <a:latin typeface="Calibri"/>
              <a:cs typeface="Calibri"/>
            </a:endParaRPr>
          </a:p>
          <a:p>
            <a:pPr algn="ctr" marL="114300" marR="104775">
              <a:lnSpc>
                <a:spcPct val="100000"/>
              </a:lnSpc>
            </a:pPr>
            <a:r>
              <a:rPr dirty="0" sz="2800" spc="-5" b="1">
                <a:latin typeface="Calibri"/>
                <a:cs typeface="Calibri"/>
              </a:rPr>
              <a:t>Assoc. </a:t>
            </a:r>
            <a:r>
              <a:rPr dirty="0" sz="2800" spc="-45" b="1">
                <a:latin typeface="Calibri"/>
                <a:cs typeface="Calibri"/>
              </a:rPr>
              <a:t>Prof. </a:t>
            </a:r>
            <a:r>
              <a:rPr dirty="0" sz="2800" spc="-15" b="1">
                <a:latin typeface="Calibri"/>
                <a:cs typeface="Calibri"/>
              </a:rPr>
              <a:t>Physiology  KSU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  <a:hlinkClick r:id="rId3"/>
              </a:rPr>
              <a:t>iaidakorish@yahoo.com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5580" y="276225"/>
            <a:ext cx="4556125" cy="457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 b="1">
                <a:latin typeface="Calibri"/>
                <a:cs typeface="Calibri"/>
              </a:rPr>
              <a:t>Factors </a:t>
            </a:r>
            <a:r>
              <a:rPr dirty="0" spc="-10" b="1">
                <a:latin typeface="Calibri"/>
                <a:cs typeface="Calibri"/>
              </a:rPr>
              <a:t>Influencing</a:t>
            </a:r>
            <a:r>
              <a:rPr dirty="0" spc="3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Respiration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928116"/>
            <a:ext cx="8686800" cy="5644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95800" y="2667000"/>
            <a:ext cx="1524000" cy="533400"/>
          </a:xfrm>
          <a:custGeom>
            <a:avLst/>
            <a:gdLst/>
            <a:ahLst/>
            <a:cxnLst/>
            <a:rect l="l" t="t" r="r" b="b"/>
            <a:pathLst>
              <a:path w="1524000" h="533400">
                <a:moveTo>
                  <a:pt x="0" y="533400"/>
                </a:moveTo>
                <a:lnTo>
                  <a:pt x="1524000" y="533400"/>
                </a:lnTo>
                <a:lnTo>
                  <a:pt x="1524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0" y="685800"/>
                </a:moveTo>
                <a:lnTo>
                  <a:pt x="2057400" y="685800"/>
                </a:lnTo>
                <a:lnTo>
                  <a:pt x="2057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19200" y="4419600"/>
            <a:ext cx="1828800" cy="762000"/>
          </a:xfrm>
          <a:custGeom>
            <a:avLst/>
            <a:gdLst/>
            <a:ahLst/>
            <a:cxnLst/>
            <a:rect l="l" t="t" r="r" b="b"/>
            <a:pathLst>
              <a:path w="1828800" h="762000">
                <a:moveTo>
                  <a:pt x="0" y="762000"/>
                </a:moveTo>
                <a:lnTo>
                  <a:pt x="1828800" y="762000"/>
                </a:lnTo>
                <a:lnTo>
                  <a:pt x="1828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0" y="4114800"/>
            <a:ext cx="1219200" cy="381000"/>
          </a:xfrm>
          <a:custGeom>
            <a:avLst/>
            <a:gdLst/>
            <a:ahLst/>
            <a:cxnLst/>
            <a:rect l="l" t="t" r="r" b="b"/>
            <a:pathLst>
              <a:path w="1219200" h="381000">
                <a:moveTo>
                  <a:pt x="0" y="381000"/>
                </a:moveTo>
                <a:lnTo>
                  <a:pt x="1219200" y="381000"/>
                </a:lnTo>
                <a:lnTo>
                  <a:pt x="1219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52600" y="5410200"/>
            <a:ext cx="2362200" cy="457200"/>
          </a:xfrm>
          <a:custGeom>
            <a:avLst/>
            <a:gdLst/>
            <a:ahLst/>
            <a:cxnLst/>
            <a:rect l="l" t="t" r="r" b="b"/>
            <a:pathLst>
              <a:path w="2362200" h="457200">
                <a:moveTo>
                  <a:pt x="0" y="457200"/>
                </a:moveTo>
                <a:lnTo>
                  <a:pt x="2362200" y="457200"/>
                </a:lnTo>
                <a:lnTo>
                  <a:pt x="2362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95800" y="4876800"/>
            <a:ext cx="762000" cy="533400"/>
          </a:xfrm>
          <a:custGeom>
            <a:avLst/>
            <a:gdLst/>
            <a:ahLst/>
            <a:cxnLst/>
            <a:rect l="l" t="t" r="r" b="b"/>
            <a:pathLst>
              <a:path w="762000" h="533400">
                <a:moveTo>
                  <a:pt x="0" y="533400"/>
                </a:moveTo>
                <a:lnTo>
                  <a:pt x="762000" y="533400"/>
                </a:lnTo>
                <a:lnTo>
                  <a:pt x="762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9770" y="607314"/>
            <a:ext cx="4845685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/>
              <a:t>Hering-Breuer </a:t>
            </a:r>
            <a:r>
              <a:rPr dirty="0" sz="3200" spc="-10"/>
              <a:t>inflation</a:t>
            </a:r>
            <a:r>
              <a:rPr dirty="0" sz="3200" spc="-40"/>
              <a:t> </a:t>
            </a:r>
            <a:r>
              <a:rPr dirty="0" sz="3200" spc="-25"/>
              <a:t>reflex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188608"/>
            <a:ext cx="8101965" cy="439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501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Times New Roman"/>
                <a:cs typeface="Times New Roman"/>
              </a:rPr>
              <a:t>When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lung becomes overstretched (tidal </a:t>
            </a:r>
            <a:r>
              <a:rPr dirty="0" sz="2400" spc="-10">
                <a:latin typeface="Times New Roman"/>
                <a:cs typeface="Times New Roman"/>
              </a:rPr>
              <a:t>volume </a:t>
            </a:r>
            <a:r>
              <a:rPr dirty="0" sz="2400">
                <a:latin typeface="Times New Roman"/>
                <a:cs typeface="Times New Roman"/>
              </a:rPr>
              <a:t>is 1 L </a:t>
            </a:r>
            <a:r>
              <a:rPr dirty="0" sz="2400" spc="-5">
                <a:latin typeface="Times New Roman"/>
                <a:cs typeface="Times New Roman"/>
              </a:rPr>
              <a:t>or  more), </a:t>
            </a:r>
            <a:r>
              <a:rPr dirty="0" sz="2400">
                <a:latin typeface="Times New Roman"/>
                <a:cs typeface="Times New Roman"/>
              </a:rPr>
              <a:t>stretch </a:t>
            </a:r>
            <a:r>
              <a:rPr dirty="0" sz="2400" spc="-5">
                <a:latin typeface="Times New Roman"/>
                <a:cs typeface="Times New Roman"/>
              </a:rPr>
              <a:t>receptors located in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wall bronchi and  </a:t>
            </a:r>
            <a:r>
              <a:rPr dirty="0" sz="2400">
                <a:latin typeface="Times New Roman"/>
                <a:cs typeface="Times New Roman"/>
              </a:rPr>
              <a:t>bronchioles </a:t>
            </a:r>
            <a:r>
              <a:rPr dirty="0" sz="2400" spc="-5">
                <a:latin typeface="Times New Roman"/>
                <a:cs typeface="Times New Roman"/>
              </a:rPr>
              <a:t>transmit signals through </a:t>
            </a:r>
            <a:r>
              <a:rPr dirty="0" sz="2400">
                <a:latin typeface="Times New Roman"/>
                <a:cs typeface="Times New Roman"/>
              </a:rPr>
              <a:t>vagus nerve to DRG  producing </a:t>
            </a:r>
            <a:r>
              <a:rPr dirty="0" sz="2400" spc="-10">
                <a:latin typeface="Times New Roman"/>
                <a:cs typeface="Times New Roman"/>
              </a:rPr>
              <a:t>effect </a:t>
            </a:r>
            <a:r>
              <a:rPr dirty="0" sz="2400" spc="-5">
                <a:latin typeface="Times New Roman"/>
                <a:cs typeface="Times New Roman"/>
              </a:rPr>
              <a:t>similar </a:t>
            </a:r>
            <a:r>
              <a:rPr dirty="0" sz="2400">
                <a:latin typeface="Times New Roman"/>
                <a:cs typeface="Times New Roman"/>
              </a:rPr>
              <a:t>to </a:t>
            </a:r>
            <a:r>
              <a:rPr dirty="0" sz="2400" spc="-5">
                <a:latin typeface="Times New Roman"/>
                <a:cs typeface="Times New Roman"/>
              </a:rPr>
              <a:t>pneumotaxic </a:t>
            </a:r>
            <a:r>
              <a:rPr dirty="0" sz="2400">
                <a:latin typeface="Times New Roman"/>
                <a:cs typeface="Times New Roman"/>
              </a:rPr>
              <a:t>center</a:t>
            </a:r>
            <a:r>
              <a:rPr dirty="0" sz="2400" spc="-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stimulation</a:t>
            </a:r>
            <a:endParaRPr sz="24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ts val="4320"/>
              </a:lnSpc>
              <a:spcBef>
                <a:spcPts val="380"/>
              </a:spcBef>
              <a:buFont typeface="Arial"/>
              <a:buChar char="•"/>
              <a:tabLst>
                <a:tab pos="432434" algn="l"/>
              </a:tabLst>
            </a:pPr>
            <a:r>
              <a:rPr dirty="0" sz="2400" spc="-5">
                <a:latin typeface="Times New Roman"/>
                <a:cs typeface="Times New Roman"/>
              </a:rPr>
              <a:t>Switches </a:t>
            </a:r>
            <a:r>
              <a:rPr dirty="0" sz="2400" spc="-20">
                <a:latin typeface="Times New Roman"/>
                <a:cs typeface="Times New Roman"/>
              </a:rPr>
              <a:t>off </a:t>
            </a:r>
            <a:r>
              <a:rPr dirty="0" sz="2400" spc="-5">
                <a:latin typeface="Times New Roman"/>
                <a:cs typeface="Times New Roman"/>
              </a:rPr>
              <a:t>inspiratory signals </a:t>
            </a:r>
            <a:r>
              <a:rPr dirty="0" sz="2400">
                <a:latin typeface="Times New Roman"/>
                <a:cs typeface="Times New Roman"/>
              </a:rPr>
              <a:t>and thus </a:t>
            </a:r>
            <a:r>
              <a:rPr dirty="0" sz="2400" spc="-5">
                <a:latin typeface="Times New Roman"/>
                <a:cs typeface="Times New Roman"/>
              </a:rPr>
              <a:t>stops further  </a:t>
            </a:r>
            <a:r>
              <a:rPr dirty="0" sz="2400">
                <a:latin typeface="Times New Roman"/>
                <a:cs typeface="Times New Roman"/>
              </a:rPr>
              <a:t>inspiration</a:t>
            </a:r>
            <a:r>
              <a:rPr dirty="0" sz="2400" spc="-1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  <a:tab pos="1039494" algn="l"/>
                <a:tab pos="1891664" algn="l"/>
                <a:tab pos="2526030" algn="l"/>
                <a:tab pos="3664585" algn="l"/>
                <a:tab pos="4179570" algn="l"/>
                <a:tab pos="4779010" algn="l"/>
                <a:tab pos="5173345" algn="l"/>
                <a:tab pos="6618605" algn="l"/>
                <a:tab pos="7016115" algn="l"/>
                <a:tab pos="7715884" algn="l"/>
              </a:tabLst>
            </a:pPr>
            <a:r>
              <a:rPr dirty="0" sz="2400">
                <a:latin typeface="Times New Roman"/>
                <a:cs typeface="Times New Roman"/>
              </a:rPr>
              <a:t>Th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 spc="-5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	ref</a:t>
            </a:r>
            <a:r>
              <a:rPr dirty="0" sz="2400" spc="-10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ex	</a:t>
            </a:r>
            <a:r>
              <a:rPr dirty="0" sz="2400" spc="-5">
                <a:latin typeface="Times New Roman"/>
                <a:cs typeface="Times New Roman"/>
              </a:rPr>
              <a:t>al</a:t>
            </a:r>
            <a:r>
              <a:rPr dirty="0" sz="2400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o	i</a:t>
            </a:r>
            <a:r>
              <a:rPr dirty="0" sz="2400" spc="-10">
                <a:latin typeface="Times New Roman"/>
                <a:cs typeface="Times New Roman"/>
              </a:rPr>
              <a:t>n</a:t>
            </a:r>
            <a:r>
              <a:rPr dirty="0" sz="2400">
                <a:latin typeface="Times New Roman"/>
                <a:cs typeface="Times New Roman"/>
              </a:rPr>
              <a:t>crea</a:t>
            </a:r>
            <a:r>
              <a:rPr dirty="0" sz="2400" spc="-10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e	the	ra</a:t>
            </a:r>
            <a:r>
              <a:rPr dirty="0" sz="2400" spc="-1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e	</a:t>
            </a:r>
            <a:r>
              <a:rPr dirty="0" sz="2400" spc="-15">
                <a:latin typeface="Times New Roman"/>
                <a:cs typeface="Times New Roman"/>
              </a:rPr>
              <a:t>o</a:t>
            </a:r>
            <a:r>
              <a:rPr dirty="0" sz="2400">
                <a:latin typeface="Times New Roman"/>
                <a:cs typeface="Times New Roman"/>
              </a:rPr>
              <a:t>f	</a:t>
            </a:r>
            <a:r>
              <a:rPr dirty="0" sz="2400" spc="-5">
                <a:latin typeface="Times New Roman"/>
                <a:cs typeface="Times New Roman"/>
              </a:rPr>
              <a:t>re</a:t>
            </a:r>
            <a:r>
              <a:rPr dirty="0" sz="2400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p</a:t>
            </a:r>
            <a:r>
              <a:rPr dirty="0" sz="2400" spc="-1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ra</a:t>
            </a:r>
            <a:r>
              <a:rPr dirty="0" sz="2400" spc="-1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ion	</a:t>
            </a:r>
            <a:r>
              <a:rPr dirty="0" sz="2400" spc="-5">
                <a:latin typeface="Times New Roman"/>
                <a:cs typeface="Times New Roman"/>
              </a:rPr>
              <a:t>as</a:t>
            </a:r>
            <a:r>
              <a:rPr dirty="0" sz="2400">
                <a:latin typeface="Times New Roman"/>
                <a:cs typeface="Times New Roman"/>
              </a:rPr>
              <a:t>	d</a:t>
            </a:r>
            <a:r>
              <a:rPr dirty="0" sz="2400" spc="-15">
                <a:latin typeface="Times New Roman"/>
                <a:cs typeface="Times New Roman"/>
              </a:rPr>
              <a:t>o</a:t>
            </a:r>
            <a:r>
              <a:rPr dirty="0" sz="2400" spc="-5">
                <a:latin typeface="Times New Roman"/>
                <a:cs typeface="Times New Roman"/>
              </a:rPr>
              <a:t>es</a:t>
            </a:r>
            <a:r>
              <a:rPr dirty="0" sz="2400">
                <a:latin typeface="Times New Roman"/>
                <a:cs typeface="Times New Roman"/>
              </a:rPr>
              <a:t>	t</a:t>
            </a:r>
            <a:r>
              <a:rPr dirty="0" sz="2400" spc="-10">
                <a:latin typeface="Times New Roman"/>
                <a:cs typeface="Times New Roman"/>
              </a:rPr>
              <a:t>h</a:t>
            </a:r>
            <a:r>
              <a:rPr dirty="0" sz="240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latin typeface="Times New Roman"/>
                <a:cs typeface="Times New Roman"/>
              </a:rPr>
              <a:t>pneumotaxic</a:t>
            </a:r>
            <a:r>
              <a:rPr dirty="0" sz="2400" spc="-105">
                <a:latin typeface="Times New Roman"/>
                <a:cs typeface="Times New Roman"/>
              </a:rPr>
              <a:t> </a:t>
            </a:r>
            <a:r>
              <a:rPr dirty="0" sz="2400" spc="-20">
                <a:latin typeface="Times New Roman"/>
                <a:cs typeface="Times New Roman"/>
              </a:rPr>
              <a:t>center.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086" rIns="0" bIns="0" rtlCol="0" vert="horz">
            <a:spAutoFit/>
          </a:bodyPr>
          <a:lstStyle/>
          <a:p>
            <a:pPr marL="353695">
              <a:lnSpc>
                <a:spcPct val="100000"/>
              </a:lnSpc>
            </a:pPr>
            <a:r>
              <a:rPr dirty="0" spc="-20"/>
              <a:t>Cont..factors </a:t>
            </a:r>
            <a:r>
              <a:rPr dirty="0" spc="-15"/>
              <a:t>affecting</a:t>
            </a:r>
            <a:r>
              <a:rPr dirty="0" spc="-75"/>
              <a:t> </a:t>
            </a:r>
            <a:r>
              <a:rPr dirty="0" spc="-15"/>
              <a:t>respiration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066800"/>
            <a:ext cx="8915399" cy="5576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962" y="610362"/>
            <a:ext cx="4040504" cy="685800"/>
          </a:xfrm>
          <a:prstGeom prst="rect"/>
          <a:solidFill>
            <a:srgbClr val="4AACC5"/>
          </a:solidFill>
          <a:ln w="25908">
            <a:solidFill>
              <a:srgbClr val="357C91"/>
            </a:solidFill>
          </a:ln>
        </p:spPr>
        <p:txBody>
          <a:bodyPr wrap="square" lIns="0" tIns="240665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189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24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Acidosis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962" y="1448561"/>
            <a:ext cx="4040504" cy="4678680"/>
          </a:xfrm>
          <a:prstGeom prst="rect">
            <a:avLst/>
          </a:prstGeom>
          <a:ln w="25908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420370" indent="-3429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420370" algn="l"/>
                <a:tab pos="421005" algn="l"/>
              </a:tabLst>
            </a:pPr>
            <a:r>
              <a:rPr dirty="0" sz="2800">
                <a:latin typeface="Times New Roman"/>
                <a:cs typeface="Times New Roman"/>
              </a:rPr>
              <a:t>Hypoventilation.</a:t>
            </a:r>
            <a:endParaRPr sz="2800">
              <a:latin typeface="Times New Roman"/>
              <a:cs typeface="Times New Roman"/>
            </a:endParaRPr>
          </a:p>
          <a:p>
            <a:pPr marL="42037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20370" algn="l"/>
                <a:tab pos="421005" algn="l"/>
              </a:tabLst>
            </a:pPr>
            <a:r>
              <a:rPr dirty="0" sz="2800" spc="-5">
                <a:latin typeface="Times New Roman"/>
                <a:cs typeface="Times New Roman"/>
              </a:rPr>
              <a:t>Accumulation of </a:t>
            </a:r>
            <a:r>
              <a:rPr dirty="0" sz="2800" spc="-10">
                <a:latin typeface="Times New Roman"/>
                <a:cs typeface="Times New Roman"/>
              </a:rPr>
              <a:t>CO</a:t>
            </a:r>
            <a:r>
              <a:rPr dirty="0" baseline="-21021" sz="2775" spc="-15">
                <a:latin typeface="Times New Roman"/>
                <a:cs typeface="Times New Roman"/>
              </a:rPr>
              <a:t>2</a:t>
            </a:r>
            <a:r>
              <a:rPr dirty="0" baseline="-21021" sz="2775" spc="-7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  <a:p>
            <a:pPr marL="420370">
              <a:lnSpc>
                <a:spcPct val="100000"/>
              </a:lnSpc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tissues.</a:t>
            </a:r>
            <a:endParaRPr sz="2800">
              <a:latin typeface="Times New Roman"/>
              <a:cs typeface="Times New Roman"/>
            </a:endParaRPr>
          </a:p>
          <a:p>
            <a:pPr lvl="1" marL="821690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21690" algn="l"/>
              </a:tabLst>
            </a:pPr>
            <a:r>
              <a:rPr dirty="0" sz="2800" spc="5">
                <a:latin typeface="Times New Roman"/>
                <a:cs typeface="Times New Roman"/>
              </a:rPr>
              <a:t>P</a:t>
            </a:r>
            <a:r>
              <a:rPr dirty="0" baseline="-21021" sz="2775" spc="7">
                <a:latin typeface="Times New Roman"/>
                <a:cs typeface="Times New Roman"/>
              </a:rPr>
              <a:t>CO2</a:t>
            </a:r>
            <a:r>
              <a:rPr dirty="0" baseline="-21021" sz="2775" spc="254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</a:t>
            </a:r>
            <a:endParaRPr sz="2800">
              <a:latin typeface="Times New Roman"/>
              <a:cs typeface="Times New Roman"/>
            </a:endParaRPr>
          </a:p>
          <a:p>
            <a:pPr lvl="1" marL="821690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21690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5914" y="610362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447" y="685800"/>
                </a:lnTo>
                <a:lnTo>
                  <a:pt x="3965447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5914" y="610362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447" y="685800"/>
                </a:lnTo>
                <a:lnTo>
                  <a:pt x="3965447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25908">
            <a:solidFill>
              <a:srgbClr val="357C9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24527" y="864361"/>
            <a:ext cx="265493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24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Alkalosis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45914" y="1372361"/>
            <a:ext cx="4041775" cy="4754880"/>
          </a:xfrm>
          <a:custGeom>
            <a:avLst/>
            <a:gdLst/>
            <a:ahLst/>
            <a:cxnLst/>
            <a:rect l="l" t="t" r="r" b="b"/>
            <a:pathLst>
              <a:path w="4041775" h="4754880">
                <a:moveTo>
                  <a:pt x="0" y="4754880"/>
                </a:moveTo>
                <a:lnTo>
                  <a:pt x="4041647" y="4754880"/>
                </a:lnTo>
                <a:lnTo>
                  <a:pt x="4041647" y="0"/>
                </a:lnTo>
                <a:lnTo>
                  <a:pt x="0" y="0"/>
                </a:lnTo>
                <a:lnTo>
                  <a:pt x="0" y="475488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24527" y="1404873"/>
            <a:ext cx="3604895" cy="2340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Hyperventilation.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Excessive loss of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baseline="-21021" sz="2775">
                <a:latin typeface="Times New Roman"/>
                <a:cs typeface="Times New Roman"/>
              </a:rPr>
              <a:t>2</a:t>
            </a:r>
            <a:r>
              <a:rPr dirty="0" sz="280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  <a:tab pos="3195320" algn="l"/>
              </a:tabLst>
            </a:pPr>
            <a:r>
              <a:rPr dirty="0" sz="2800" spc="10">
                <a:latin typeface="Times New Roman"/>
                <a:cs typeface="Times New Roman"/>
              </a:rPr>
              <a:t>P</a:t>
            </a:r>
            <a:r>
              <a:rPr dirty="0" baseline="-21021" sz="2775" spc="15">
                <a:latin typeface="Times New Roman"/>
                <a:cs typeface="Times New Roman"/>
              </a:rPr>
              <a:t>CO2</a:t>
            </a:r>
            <a:r>
              <a:rPr dirty="0" baseline="-21021" sz="2775" spc="3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decreases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	</a:t>
            </a:r>
            <a:r>
              <a:rPr dirty="0" sz="2400" spc="-5">
                <a:latin typeface="Times New Roman"/>
                <a:cs typeface="Times New Roman"/>
              </a:rPr>
              <a:t>35</a:t>
            </a:r>
            <a:endParaRPr sz="24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15"/>
              </a:spcBef>
            </a:pPr>
            <a:r>
              <a:rPr dirty="0" sz="2400" spc="-10">
                <a:latin typeface="Times New Roman"/>
                <a:cs typeface="Times New Roman"/>
              </a:rPr>
              <a:t>mmHg).</a:t>
            </a:r>
            <a:endParaRPr sz="24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68768" y="2470404"/>
            <a:ext cx="361188" cy="550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89164" y="2515361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14477" y="186689"/>
                </a:moveTo>
                <a:lnTo>
                  <a:pt x="8381" y="190246"/>
                </a:lnTo>
                <a:lnTo>
                  <a:pt x="2158" y="193801"/>
                </a:lnTo>
                <a:lnTo>
                  <a:pt x="0" y="201802"/>
                </a:lnTo>
                <a:lnTo>
                  <a:pt x="3682" y="207899"/>
                </a:lnTo>
                <a:lnTo>
                  <a:pt x="60197" y="304800"/>
                </a:lnTo>
                <a:lnTo>
                  <a:pt x="75160" y="279146"/>
                </a:lnTo>
                <a:lnTo>
                  <a:pt x="47243" y="279146"/>
                </a:lnTo>
                <a:lnTo>
                  <a:pt x="47243" y="231303"/>
                </a:lnTo>
                <a:lnTo>
                  <a:pt x="26034" y="194945"/>
                </a:lnTo>
                <a:lnTo>
                  <a:pt x="22478" y="188722"/>
                </a:lnTo>
                <a:lnTo>
                  <a:pt x="14477" y="186689"/>
                </a:lnTo>
                <a:close/>
              </a:path>
              <a:path w="120650" h="304800">
                <a:moveTo>
                  <a:pt x="47243" y="231303"/>
                </a:moveTo>
                <a:lnTo>
                  <a:pt x="47243" y="279146"/>
                </a:lnTo>
                <a:lnTo>
                  <a:pt x="73151" y="279146"/>
                </a:lnTo>
                <a:lnTo>
                  <a:pt x="73151" y="272668"/>
                </a:lnTo>
                <a:lnTo>
                  <a:pt x="49021" y="272668"/>
                </a:lnTo>
                <a:lnTo>
                  <a:pt x="60197" y="253510"/>
                </a:lnTo>
                <a:lnTo>
                  <a:pt x="47243" y="231303"/>
                </a:lnTo>
                <a:close/>
              </a:path>
              <a:path w="120650" h="304800">
                <a:moveTo>
                  <a:pt x="105917" y="186689"/>
                </a:moveTo>
                <a:lnTo>
                  <a:pt x="97916" y="188722"/>
                </a:lnTo>
                <a:lnTo>
                  <a:pt x="94360" y="194945"/>
                </a:lnTo>
                <a:lnTo>
                  <a:pt x="73151" y="231303"/>
                </a:lnTo>
                <a:lnTo>
                  <a:pt x="73151" y="279146"/>
                </a:lnTo>
                <a:lnTo>
                  <a:pt x="75160" y="279146"/>
                </a:lnTo>
                <a:lnTo>
                  <a:pt x="120268" y="201802"/>
                </a:lnTo>
                <a:lnTo>
                  <a:pt x="118236" y="193801"/>
                </a:lnTo>
                <a:lnTo>
                  <a:pt x="112013" y="190246"/>
                </a:lnTo>
                <a:lnTo>
                  <a:pt x="105917" y="186689"/>
                </a:lnTo>
                <a:close/>
              </a:path>
              <a:path w="120650" h="304800">
                <a:moveTo>
                  <a:pt x="60197" y="253510"/>
                </a:moveTo>
                <a:lnTo>
                  <a:pt x="49021" y="272668"/>
                </a:lnTo>
                <a:lnTo>
                  <a:pt x="71374" y="272668"/>
                </a:lnTo>
                <a:lnTo>
                  <a:pt x="60197" y="253510"/>
                </a:lnTo>
                <a:close/>
              </a:path>
              <a:path w="120650" h="304800">
                <a:moveTo>
                  <a:pt x="73151" y="231303"/>
                </a:moveTo>
                <a:lnTo>
                  <a:pt x="60197" y="253510"/>
                </a:lnTo>
                <a:lnTo>
                  <a:pt x="71374" y="272668"/>
                </a:lnTo>
                <a:lnTo>
                  <a:pt x="73151" y="272668"/>
                </a:lnTo>
                <a:lnTo>
                  <a:pt x="73151" y="231303"/>
                </a:lnTo>
                <a:close/>
              </a:path>
              <a:path w="120650" h="304800">
                <a:moveTo>
                  <a:pt x="73151" y="0"/>
                </a:moveTo>
                <a:lnTo>
                  <a:pt x="47243" y="0"/>
                </a:lnTo>
                <a:lnTo>
                  <a:pt x="47243" y="231303"/>
                </a:lnTo>
                <a:lnTo>
                  <a:pt x="60197" y="253510"/>
                </a:lnTo>
                <a:lnTo>
                  <a:pt x="73151" y="231303"/>
                </a:lnTo>
                <a:lnTo>
                  <a:pt x="73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962" y="610362"/>
            <a:ext cx="4040504" cy="685800"/>
          </a:xfrm>
          <a:prstGeom prst="rect"/>
          <a:solidFill>
            <a:srgbClr val="F79546"/>
          </a:solidFill>
          <a:ln w="25908">
            <a:solidFill>
              <a:srgbClr val="B66C30"/>
            </a:solidFill>
          </a:ln>
        </p:spPr>
        <p:txBody>
          <a:bodyPr wrap="square" lIns="0" tIns="240665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1895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Metabolic</a:t>
            </a:r>
            <a:r>
              <a:rPr dirty="0" sz="2400" spc="-1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Acidosis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962" y="1448561"/>
            <a:ext cx="4040504" cy="3505200"/>
          </a:xfrm>
          <a:custGeom>
            <a:avLst/>
            <a:gdLst/>
            <a:ahLst/>
            <a:cxnLst/>
            <a:rect l="l" t="t" r="r" b="b"/>
            <a:pathLst>
              <a:path w="4040504" h="3505200">
                <a:moveTo>
                  <a:pt x="0" y="3505200"/>
                </a:moveTo>
                <a:lnTo>
                  <a:pt x="4040124" y="3505200"/>
                </a:lnTo>
                <a:lnTo>
                  <a:pt x="4040124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8640" y="1483105"/>
            <a:ext cx="3858260" cy="270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0" indent="-342900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  <a:tab pos="2040255" algn="l"/>
                <a:tab pos="3602990" algn="l"/>
              </a:tabLst>
            </a:pP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>
                <a:latin typeface="Times New Roman"/>
                <a:cs typeface="Times New Roman"/>
              </a:rPr>
              <a:t>ge</a:t>
            </a:r>
            <a:r>
              <a:rPr dirty="0" sz="2400" spc="5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tion,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>
                <a:latin typeface="Times New Roman"/>
                <a:cs typeface="Times New Roman"/>
              </a:rPr>
              <a:t>infusio</a:t>
            </a:r>
            <a:r>
              <a:rPr dirty="0" sz="2400" spc="-15">
                <a:latin typeface="Times New Roman"/>
                <a:cs typeface="Times New Roman"/>
              </a:rPr>
              <a:t>n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algn="ctr" marL="5143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production of a fixed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acid.</a:t>
            </a:r>
            <a:endParaRPr sz="2400">
              <a:latin typeface="Times New Roman"/>
              <a:cs typeface="Times New Roman"/>
            </a:endParaRPr>
          </a:p>
          <a:p>
            <a:pPr marL="419100" indent="-4191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19100" algn="l"/>
                <a:tab pos="419734" algn="l"/>
              </a:tabLst>
            </a:pPr>
            <a:r>
              <a:rPr dirty="0" sz="2400" spc="-5">
                <a:latin typeface="Times New Roman"/>
                <a:cs typeface="Times New Roman"/>
              </a:rPr>
              <a:t>decreased renal excretion</a:t>
            </a:r>
            <a:r>
              <a:rPr dirty="0" sz="2400" spc="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hydrogen</a:t>
            </a:r>
            <a:r>
              <a:rPr dirty="0" sz="2400" spc="-10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ions.</a:t>
            </a:r>
            <a:endParaRPr sz="2400">
              <a:latin typeface="Times New Roman"/>
              <a:cs typeface="Times New Roman"/>
            </a:endParaRPr>
          </a:p>
          <a:p>
            <a:pPr algn="just" marL="3429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42900" algn="l"/>
              </a:tabLst>
            </a:pPr>
            <a:r>
              <a:rPr dirty="0" sz="2400">
                <a:latin typeface="Times New Roman"/>
                <a:cs typeface="Times New Roman"/>
              </a:rPr>
              <a:t>loss of </a:t>
            </a:r>
            <a:r>
              <a:rPr dirty="0" sz="2400" spc="-5">
                <a:latin typeface="Times New Roman"/>
                <a:cs typeface="Times New Roman"/>
              </a:rPr>
              <a:t>bicarbonate </a:t>
            </a:r>
            <a:r>
              <a:rPr dirty="0" sz="2400" spc="-10">
                <a:latin typeface="Times New Roman"/>
                <a:cs typeface="Times New Roman"/>
              </a:rPr>
              <a:t>or </a:t>
            </a:r>
            <a:r>
              <a:rPr dirty="0" sz="2400">
                <a:latin typeface="Times New Roman"/>
                <a:cs typeface="Times New Roman"/>
              </a:rPr>
              <a:t>other  bases from the </a:t>
            </a:r>
            <a:r>
              <a:rPr dirty="0" sz="2400" spc="-5">
                <a:latin typeface="Times New Roman"/>
                <a:cs typeface="Times New Roman"/>
              </a:rPr>
              <a:t>extracellular  compartment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5914" y="610362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447" y="685800"/>
                </a:lnTo>
                <a:lnTo>
                  <a:pt x="3965447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45914" y="610362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447" y="685800"/>
                </a:lnTo>
                <a:lnTo>
                  <a:pt x="3965447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25908">
            <a:solidFill>
              <a:srgbClr val="B66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24527" y="864361"/>
            <a:ext cx="248031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Metabolic</a:t>
            </a:r>
            <a:r>
              <a:rPr dirty="0" sz="24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Alkalosis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45914" y="1372361"/>
            <a:ext cx="4041775" cy="3581400"/>
          </a:xfrm>
          <a:custGeom>
            <a:avLst/>
            <a:gdLst/>
            <a:ahLst/>
            <a:cxnLst/>
            <a:rect l="l" t="t" r="r" b="b"/>
            <a:pathLst>
              <a:path w="4041775" h="3581400">
                <a:moveTo>
                  <a:pt x="0" y="3581400"/>
                </a:moveTo>
                <a:lnTo>
                  <a:pt x="4041647" y="3581400"/>
                </a:lnTo>
                <a:lnTo>
                  <a:pt x="4041647" y="0"/>
                </a:lnTo>
                <a:lnTo>
                  <a:pt x="0" y="0"/>
                </a:lnTo>
                <a:lnTo>
                  <a:pt x="0" y="358140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24527" y="1394205"/>
            <a:ext cx="3501390" cy="3180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Excessive </a:t>
            </a:r>
            <a:r>
              <a:rPr dirty="0" sz="2800" spc="-5">
                <a:latin typeface="Calibri"/>
                <a:cs typeface="Calibri"/>
              </a:rPr>
              <a:t>loss of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fixed</a:t>
            </a:r>
            <a:endParaRPr sz="2800">
              <a:latin typeface="Calibri"/>
              <a:cs typeface="Calibri"/>
            </a:endParaRPr>
          </a:p>
          <a:p>
            <a:pPr algn="ctr" marL="80645">
              <a:lnSpc>
                <a:spcPct val="100000"/>
              </a:lnSpc>
            </a:pPr>
            <a:r>
              <a:rPr dirty="0" sz="2800" spc="-5">
                <a:latin typeface="Calibri"/>
                <a:cs typeface="Calibri"/>
              </a:rPr>
              <a:t>acids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body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Ingestion, infusion, or  </a:t>
            </a:r>
            <a:r>
              <a:rPr dirty="0" sz="2800" spc="-20">
                <a:latin typeface="Calibri"/>
                <a:cs typeface="Calibri"/>
              </a:rPr>
              <a:t>excessive </a:t>
            </a:r>
            <a:r>
              <a:rPr dirty="0" sz="2800" spc="-10">
                <a:latin typeface="Calibri"/>
                <a:cs typeface="Calibri"/>
              </a:rPr>
              <a:t>renal  reabsorption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bases  </a:t>
            </a:r>
            <a:r>
              <a:rPr dirty="0" sz="2800" spc="-5">
                <a:latin typeface="Calibri"/>
                <a:cs typeface="Calibri"/>
              </a:rPr>
              <a:t>such as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bicarbonate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962" y="5106161"/>
            <a:ext cx="8229600" cy="1324610"/>
          </a:xfrm>
          <a:prstGeom prst="rect">
            <a:avLst/>
          </a:prstGeom>
          <a:ln w="25908">
            <a:solidFill>
              <a:srgbClr val="C0504D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75"/>
              </a:spcBef>
            </a:pP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respiratory </a:t>
            </a:r>
            <a:r>
              <a:rPr dirty="0" sz="2800" spc="-30">
                <a:latin typeface="Calibri"/>
                <a:cs typeface="Calibri"/>
              </a:rPr>
              <a:t>system </a:t>
            </a:r>
            <a:r>
              <a:rPr dirty="0" sz="2800" spc="-10">
                <a:latin typeface="Calibri"/>
                <a:cs typeface="Calibri"/>
              </a:rPr>
              <a:t>can </a:t>
            </a:r>
            <a:r>
              <a:rPr dirty="0" sz="2800" spc="-15">
                <a:latin typeface="Calibri"/>
                <a:cs typeface="Calibri"/>
              </a:rPr>
              <a:t>compensate </a:t>
            </a:r>
            <a:r>
              <a:rPr dirty="0" sz="2800" spc="-25">
                <a:latin typeface="Calibri"/>
                <a:cs typeface="Calibri"/>
              </a:rPr>
              <a:t>for</a:t>
            </a:r>
            <a:r>
              <a:rPr dirty="0" sz="2800" spc="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metabolic</a:t>
            </a:r>
            <a:endParaRPr sz="2800">
              <a:latin typeface="Calibri"/>
              <a:cs typeface="Calibri"/>
            </a:endParaRPr>
          </a:p>
          <a:p>
            <a:pPr marL="77470">
              <a:lnSpc>
                <a:spcPct val="100000"/>
              </a:lnSpc>
            </a:pPr>
            <a:r>
              <a:rPr dirty="0" sz="2800" spc="-5">
                <a:latin typeface="Calibri"/>
                <a:cs typeface="Calibri"/>
              </a:rPr>
              <a:t>acidosis or </a:t>
            </a:r>
            <a:r>
              <a:rPr dirty="0" sz="2800" spc="-10">
                <a:latin typeface="Calibri"/>
                <a:cs typeface="Calibri"/>
              </a:rPr>
              <a:t>alkalosis </a:t>
            </a:r>
            <a:r>
              <a:rPr dirty="0" sz="2800" spc="-15">
                <a:latin typeface="Calibri"/>
                <a:cs typeface="Calibri"/>
              </a:rPr>
              <a:t>by </a:t>
            </a:r>
            <a:r>
              <a:rPr dirty="0" sz="2800" spc="-10">
                <a:latin typeface="Calibri"/>
                <a:cs typeface="Calibri"/>
              </a:rPr>
              <a:t>altering alveolar</a:t>
            </a:r>
            <a:r>
              <a:rPr dirty="0" sz="2800" spc="10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ventilation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021" y="228727"/>
            <a:ext cx="217932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/>
              <a:t>Objectives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876680"/>
            <a:ext cx="7382509" cy="853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By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end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this lecture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you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should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be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able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to: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303401"/>
            <a:ext cx="789940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92935" algn="l"/>
                <a:tab pos="2570480" algn="l"/>
                <a:tab pos="3364229" algn="l"/>
                <a:tab pos="3903979" algn="l"/>
                <a:tab pos="4582160" algn="l"/>
                <a:tab pos="5966460" algn="l"/>
                <a:tab pos="7609205" algn="l"/>
              </a:tabLst>
            </a:pPr>
            <a:r>
              <a:rPr dirty="0" sz="2800" spc="-5">
                <a:latin typeface="Times New Roman"/>
                <a:cs typeface="Times New Roman"/>
              </a:rPr>
              <a:t>Un</a:t>
            </a:r>
            <a:r>
              <a:rPr dirty="0" sz="2800">
                <a:latin typeface="Times New Roman"/>
                <a:cs typeface="Times New Roman"/>
              </a:rPr>
              <a:t>d</a:t>
            </a:r>
            <a:r>
              <a:rPr dirty="0" sz="2800" spc="-5">
                <a:latin typeface="Times New Roman"/>
                <a:cs typeface="Times New Roman"/>
              </a:rPr>
              <a:t>ers</a:t>
            </a:r>
            <a:r>
              <a:rPr dirty="0" sz="2800" spc="0">
                <a:latin typeface="Times New Roman"/>
                <a:cs typeface="Times New Roman"/>
              </a:rPr>
              <a:t>t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 spc="-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o</a:t>
            </a:r>
            <a:r>
              <a:rPr dirty="0" sz="2800" spc="-20">
                <a:latin typeface="Times New Roman"/>
                <a:cs typeface="Times New Roman"/>
              </a:rPr>
              <a:t>l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solidFill>
                  <a:srgbClr val="6F2F9F"/>
                </a:solidFill>
                <a:latin typeface="Times New Roman"/>
                <a:cs typeface="Times New Roman"/>
              </a:rPr>
              <a:t>m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edulla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b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longa</a:t>
            </a:r>
            <a:r>
              <a:rPr dirty="0" sz="2800" spc="-2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pc="-5"/>
              <a:t>determining </a:t>
            </a:r>
            <a:r>
              <a:rPr dirty="0"/>
              <a:t>the </a:t>
            </a:r>
            <a:r>
              <a:rPr dirty="0" spc="-5"/>
              <a:t>basic pattern </a:t>
            </a:r>
            <a:r>
              <a:rPr dirty="0"/>
              <a:t>of </a:t>
            </a:r>
            <a:r>
              <a:rPr dirty="0" spc="-5"/>
              <a:t>respiratory</a:t>
            </a:r>
            <a:r>
              <a:rPr dirty="0" spc="45"/>
              <a:t> </a:t>
            </a:r>
            <a:r>
              <a:rPr dirty="0" spc="-25"/>
              <a:t>activity.</a:t>
            </a:r>
          </a:p>
          <a:p>
            <a:pPr algn="just" marL="355600" marR="762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pc="-5"/>
              <a:t>List some </a:t>
            </a:r>
            <a:r>
              <a:rPr dirty="0" spc="-5">
                <a:solidFill>
                  <a:srgbClr val="6F2F9F"/>
                </a:solidFill>
              </a:rPr>
              <a:t>factors that </a:t>
            </a:r>
            <a:r>
              <a:rPr dirty="0" spc="-10">
                <a:solidFill>
                  <a:srgbClr val="6F2F9F"/>
                </a:solidFill>
              </a:rPr>
              <a:t>can </a:t>
            </a:r>
            <a:r>
              <a:rPr dirty="0" spc="-5">
                <a:solidFill>
                  <a:srgbClr val="6F2F9F"/>
                </a:solidFill>
              </a:rPr>
              <a:t>modify the basic breathing  </a:t>
            </a:r>
            <a:r>
              <a:rPr dirty="0" spc="-5"/>
              <a:t>pattern  like</a:t>
            </a:r>
            <a:r>
              <a:rPr dirty="0" spc="-55"/>
              <a:t> </a:t>
            </a:r>
            <a:r>
              <a:rPr dirty="0" spc="-5"/>
              <a:t>e.g.</a:t>
            </a:r>
          </a:p>
          <a:p>
            <a:pPr algn="just" marL="355600" marR="5080" indent="-342900">
              <a:lnSpc>
                <a:spcPts val="2690"/>
              </a:lnSpc>
              <a:spcBef>
                <a:spcPts val="645"/>
              </a:spcBef>
              <a:buFont typeface="Arial"/>
              <a:buChar char="•"/>
              <a:tabLst>
                <a:tab pos="444500" algn="l"/>
              </a:tabLst>
            </a:pPr>
            <a:r>
              <a:rPr dirty="0" spc="-10"/>
              <a:t>a- </a:t>
            </a:r>
            <a:r>
              <a:rPr dirty="0" spc="-5"/>
              <a:t>The Hering-Breuer reflexes, b- The proprioreceptor  reflexes, and c- The protective reflexes, like </a:t>
            </a:r>
            <a:r>
              <a:rPr dirty="0"/>
              <a:t>the  irritant, </a:t>
            </a:r>
            <a:r>
              <a:rPr dirty="0" spc="-5"/>
              <a:t>and </a:t>
            </a:r>
            <a:r>
              <a:rPr dirty="0"/>
              <a:t>the</a:t>
            </a:r>
            <a:r>
              <a:rPr dirty="0" spc="-65"/>
              <a:t> </a:t>
            </a:r>
            <a:r>
              <a:rPr dirty="0" spc="-5"/>
              <a:t>J-receptors.</a:t>
            </a:r>
          </a:p>
          <a:p>
            <a:pPr marL="355600" indent="-342900">
              <a:lnSpc>
                <a:spcPts val="3025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  <a:tab pos="2135505" algn="l"/>
                <a:tab pos="2712085" algn="l"/>
                <a:tab pos="4396105" algn="l"/>
                <a:tab pos="6489065" algn="l"/>
                <a:tab pos="6927850" algn="l"/>
              </a:tabLst>
            </a:pPr>
            <a:r>
              <a:rPr dirty="0" spc="-5"/>
              <a:t>Understand	the	</a:t>
            </a:r>
            <a:r>
              <a:rPr dirty="0" spc="-5">
                <a:solidFill>
                  <a:srgbClr val="6F2F9F"/>
                </a:solidFill>
              </a:rPr>
              <a:t>respiratory	consequences	of	changing</a:t>
            </a:r>
          </a:p>
          <a:p>
            <a:pPr marL="355600">
              <a:lnSpc>
                <a:spcPts val="3025"/>
              </a:lnSpc>
            </a:pPr>
            <a:r>
              <a:rPr dirty="0">
                <a:solidFill>
                  <a:srgbClr val="6F2F9F"/>
                </a:solidFill>
              </a:rPr>
              <a:t>PO</a:t>
            </a:r>
            <a:r>
              <a:rPr dirty="0" baseline="-21021" sz="2775">
                <a:solidFill>
                  <a:srgbClr val="6F2F9F"/>
                </a:solidFill>
              </a:rPr>
              <a:t>2</a:t>
            </a:r>
            <a:r>
              <a:rPr dirty="0" sz="2800">
                <a:solidFill>
                  <a:srgbClr val="6F2F9F"/>
                </a:solidFill>
              </a:rPr>
              <a:t>, </a:t>
            </a:r>
            <a:r>
              <a:rPr dirty="0" sz="2800" spc="-5">
                <a:solidFill>
                  <a:srgbClr val="6F2F9F"/>
                </a:solidFill>
              </a:rPr>
              <a:t>PCO</a:t>
            </a:r>
            <a:r>
              <a:rPr dirty="0" baseline="-21021" sz="2775" spc="-7">
                <a:solidFill>
                  <a:srgbClr val="6F2F9F"/>
                </a:solidFill>
              </a:rPr>
              <a:t>2</a:t>
            </a:r>
            <a:r>
              <a:rPr dirty="0" sz="2800" spc="-5">
                <a:solidFill>
                  <a:srgbClr val="6F2F9F"/>
                </a:solidFill>
              </a:rPr>
              <a:t>, and</a:t>
            </a:r>
            <a:r>
              <a:rPr dirty="0" sz="2800" spc="-20">
                <a:solidFill>
                  <a:srgbClr val="6F2F9F"/>
                </a:solidFill>
              </a:rPr>
              <a:t> </a:t>
            </a:r>
            <a:r>
              <a:rPr dirty="0" sz="2800" spc="-5">
                <a:solidFill>
                  <a:srgbClr val="6F2F9F"/>
                </a:solidFill>
              </a:rPr>
              <a:t>PH.</a:t>
            </a:r>
            <a:endParaRPr sz="2800"/>
          </a:p>
          <a:p>
            <a:pPr marL="355600" indent="-342900">
              <a:lnSpc>
                <a:spcPts val="302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Describe the </a:t>
            </a:r>
            <a:r>
              <a:rPr dirty="0" spc="-5"/>
              <a:t>locations and roles </a:t>
            </a:r>
            <a:r>
              <a:rPr dirty="0"/>
              <a:t>of the </a:t>
            </a:r>
            <a:r>
              <a:rPr dirty="0">
                <a:solidFill>
                  <a:srgbClr val="6F2F9F"/>
                </a:solidFill>
              </a:rPr>
              <a:t>peripheral   </a:t>
            </a:r>
            <a:r>
              <a:rPr dirty="0" spc="180">
                <a:solidFill>
                  <a:srgbClr val="6F2F9F"/>
                </a:solidFill>
              </a:rPr>
              <a:t> </a:t>
            </a:r>
            <a:r>
              <a:rPr dirty="0" spc="-5">
                <a:solidFill>
                  <a:srgbClr val="6F2F9F"/>
                </a:solidFill>
              </a:rPr>
              <a:t>and</a:t>
            </a:r>
          </a:p>
          <a:p>
            <a:pPr marL="355600">
              <a:lnSpc>
                <a:spcPts val="3025"/>
              </a:lnSpc>
            </a:pPr>
            <a:r>
              <a:rPr dirty="0">
                <a:solidFill>
                  <a:srgbClr val="6F2F9F"/>
                </a:solidFill>
              </a:rPr>
              <a:t>central</a:t>
            </a:r>
            <a:r>
              <a:rPr dirty="0" spc="-80">
                <a:solidFill>
                  <a:srgbClr val="6F2F9F"/>
                </a:solidFill>
              </a:rPr>
              <a:t> </a:t>
            </a:r>
            <a:r>
              <a:rPr dirty="0" spc="-5">
                <a:solidFill>
                  <a:srgbClr val="6F2F9F"/>
                </a:solidFill>
              </a:rPr>
              <a:t>chemoreceptors.</a:t>
            </a:r>
          </a:p>
          <a:p>
            <a:pPr algn="just" marL="355600" marR="5715" indent="-342900">
              <a:lnSpc>
                <a:spcPts val="2500"/>
              </a:lnSpc>
              <a:spcBef>
                <a:spcPts val="61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600"/>
              <a:t>Compare </a:t>
            </a:r>
            <a:r>
              <a:rPr dirty="0" sz="2600" spc="-5"/>
              <a:t>and </a:t>
            </a:r>
            <a:r>
              <a:rPr dirty="0" sz="2600"/>
              <a:t>contrast </a:t>
            </a:r>
            <a:r>
              <a:rPr dirty="0" sz="2600" spc="-5">
                <a:solidFill>
                  <a:srgbClr val="6F2F9F"/>
                </a:solidFill>
              </a:rPr>
              <a:t>metabolic </a:t>
            </a:r>
            <a:r>
              <a:rPr dirty="0" sz="2600">
                <a:solidFill>
                  <a:srgbClr val="6F2F9F"/>
                </a:solidFill>
              </a:rPr>
              <a:t>and </a:t>
            </a:r>
            <a:r>
              <a:rPr dirty="0" sz="2600" spc="-5">
                <a:solidFill>
                  <a:srgbClr val="6F2F9F"/>
                </a:solidFill>
              </a:rPr>
              <a:t>respiratory acidosis  </a:t>
            </a:r>
            <a:r>
              <a:rPr dirty="0" sz="2600">
                <a:solidFill>
                  <a:srgbClr val="6F2F9F"/>
                </a:solidFill>
              </a:rPr>
              <a:t>and </a:t>
            </a:r>
            <a:r>
              <a:rPr dirty="0" sz="2600" spc="-5">
                <a:solidFill>
                  <a:srgbClr val="6F2F9F"/>
                </a:solidFill>
              </a:rPr>
              <a:t>metabolic </a:t>
            </a:r>
            <a:r>
              <a:rPr dirty="0" sz="2600">
                <a:solidFill>
                  <a:srgbClr val="6F2F9F"/>
                </a:solidFill>
              </a:rPr>
              <a:t>and  </a:t>
            </a:r>
            <a:r>
              <a:rPr dirty="0" sz="2600" spc="-5">
                <a:solidFill>
                  <a:srgbClr val="6F2F9F"/>
                </a:solidFill>
              </a:rPr>
              <a:t>respiratory</a:t>
            </a:r>
            <a:r>
              <a:rPr dirty="0" sz="2600" spc="15">
                <a:solidFill>
                  <a:srgbClr val="6F2F9F"/>
                </a:solidFill>
              </a:rPr>
              <a:t> </a:t>
            </a:r>
            <a:r>
              <a:rPr dirty="0" sz="2600" spc="-5">
                <a:solidFill>
                  <a:srgbClr val="6F2F9F"/>
                </a:solidFill>
              </a:rPr>
              <a:t>alkalosis.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422" y="556895"/>
            <a:ext cx="736409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latin typeface="Times New Roman"/>
                <a:cs typeface="Times New Roman"/>
              </a:rPr>
              <a:t>Controls of </a:t>
            </a:r>
            <a:r>
              <a:rPr dirty="0" sz="3600" spc="-5">
                <a:latin typeface="Times New Roman"/>
                <a:cs typeface="Times New Roman"/>
              </a:rPr>
              <a:t>rate </a:t>
            </a:r>
            <a:r>
              <a:rPr dirty="0" sz="3600">
                <a:latin typeface="Times New Roman"/>
                <a:cs typeface="Times New Roman"/>
              </a:rPr>
              <a:t>and depth of</a:t>
            </a:r>
            <a:r>
              <a:rPr dirty="0" sz="3600" spc="-40">
                <a:latin typeface="Times New Roman"/>
                <a:cs typeface="Times New Roman"/>
              </a:rPr>
              <a:t> </a:t>
            </a:r>
            <a:r>
              <a:rPr dirty="0" sz="3600" spc="-5">
                <a:latin typeface="Times New Roman"/>
                <a:cs typeface="Times New Roman"/>
              </a:rPr>
              <a:t>respiration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328673"/>
            <a:ext cx="7852409" cy="469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6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PO2</a:t>
            </a:r>
            <a:endParaRPr sz="2800">
              <a:latin typeface="Times New Roman"/>
              <a:cs typeface="Times New Roman"/>
            </a:endParaRPr>
          </a:p>
          <a:p>
            <a:pPr lvl="1" marL="756285" marR="302895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When PO2 is </a:t>
            </a:r>
            <a:r>
              <a:rPr dirty="0" sz="2800" spc="-45">
                <a:latin typeface="Times New Roman"/>
                <a:cs typeface="Times New Roman"/>
              </a:rPr>
              <a:t>VERY </a:t>
            </a:r>
            <a:r>
              <a:rPr dirty="0" sz="2800" spc="-5">
                <a:latin typeface="Times New Roman"/>
                <a:cs typeface="Times New Roman"/>
              </a:rPr>
              <a:t>low (Hypoxia), ventilation  increases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6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PCO2</a:t>
            </a:r>
            <a:endParaRPr sz="2800">
              <a:latin typeface="Times New Roman"/>
              <a:cs typeface="Times New Roman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The most important regulator of ventilation is  PCO2, small increases in PCO2, greatly increases  ventilation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7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pH</a:t>
            </a:r>
            <a:endParaRPr sz="28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As </a:t>
            </a:r>
            <a:r>
              <a:rPr dirty="0" sz="2800">
                <a:latin typeface="Times New Roman"/>
                <a:cs typeface="Times New Roman"/>
              </a:rPr>
              <a:t>hydrogen ions </a:t>
            </a:r>
            <a:r>
              <a:rPr dirty="0" sz="2800" spc="-5">
                <a:latin typeface="Times New Roman"/>
                <a:cs typeface="Times New Roman"/>
              </a:rPr>
              <a:t>increase (acidosis),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alveolar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ventilation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5129" y="401573"/>
            <a:ext cx="3254375" cy="52133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0"/>
              <a:t>Respiratory</a:t>
            </a:r>
            <a:r>
              <a:rPr dirty="0" sz="3200" spc="-70"/>
              <a:t> </a:t>
            </a:r>
            <a:r>
              <a:rPr dirty="0" sz="3200" spc="-20"/>
              <a:t>Centers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858011" y="1214627"/>
            <a:ext cx="7344156" cy="5140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5157" y="497966"/>
            <a:ext cx="5109845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6F2F9F"/>
                </a:solidFill>
                <a:latin typeface="Calibri"/>
                <a:cs typeface="Calibri"/>
              </a:rPr>
              <a:t>Medullary </a:t>
            </a:r>
            <a:r>
              <a:rPr dirty="0" sz="3200" spc="-20" b="1">
                <a:solidFill>
                  <a:srgbClr val="6F2F9F"/>
                </a:solidFill>
                <a:latin typeface="Calibri"/>
                <a:cs typeface="Calibri"/>
              </a:rPr>
              <a:t>Respiratory</a:t>
            </a:r>
            <a:r>
              <a:rPr dirty="0" sz="3200" spc="-7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20" b="1">
                <a:solidFill>
                  <a:srgbClr val="6F2F9F"/>
                </a:solidFill>
                <a:latin typeface="Calibri"/>
                <a:cs typeface="Calibri"/>
              </a:rPr>
              <a:t>centers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101090"/>
            <a:ext cx="8297545" cy="491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Inspiratory </a:t>
            </a:r>
            <a:r>
              <a:rPr dirty="0" sz="2600" spc="-5">
                <a:solidFill>
                  <a:srgbClr val="C00000"/>
                </a:solidFill>
                <a:latin typeface="Times New Roman"/>
                <a:cs typeface="Times New Roman"/>
              </a:rPr>
              <a:t>area (Dorsal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Respiratory Group)</a:t>
            </a:r>
            <a:r>
              <a:rPr dirty="0" sz="2600" spc="-1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DRG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-Determines basic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rhythm of</a:t>
            </a:r>
            <a:r>
              <a:rPr dirty="0" sz="2600" spc="-4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20"/>
              </a:spcBef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-Causes contraction of diaphragm and external</a:t>
            </a:r>
            <a:r>
              <a:rPr dirty="0" sz="2600" spc="-11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intercostals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Expiratory </a:t>
            </a:r>
            <a:r>
              <a:rPr dirty="0" sz="2600" spc="-5">
                <a:solidFill>
                  <a:srgbClr val="C00000"/>
                </a:solidFill>
                <a:latin typeface="Times New Roman"/>
                <a:cs typeface="Times New Roman"/>
              </a:rPr>
              <a:t>area </a:t>
            </a:r>
            <a:r>
              <a:rPr dirty="0" sz="2600" spc="-40">
                <a:solidFill>
                  <a:srgbClr val="C00000"/>
                </a:solidFill>
                <a:latin typeface="Times New Roman"/>
                <a:cs typeface="Times New Roman"/>
              </a:rPr>
              <a:t>(Ventral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Respiratory Group)</a:t>
            </a:r>
            <a:r>
              <a:rPr dirty="0" sz="2600" spc="-1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VRG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-Inactive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during normal quiet</a:t>
            </a:r>
            <a:r>
              <a:rPr dirty="0" sz="2600" spc="-8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20"/>
              </a:spcBef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-Activated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by inspiratory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area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during forceful</a:t>
            </a:r>
            <a:r>
              <a:rPr dirty="0" sz="2600" spc="-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25"/>
              </a:spcBef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-Causes contraction of internal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intercostals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600" spc="-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abdominal</a:t>
            </a:r>
            <a:endParaRPr sz="2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muscles</a:t>
            </a: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The medullary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respiratory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center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stimulates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basic 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inspiration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for about 2 seconds and then basic expiration</a:t>
            </a:r>
            <a:r>
              <a:rPr dirty="0" sz="2600" spc="-8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for  about 3 seconds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(5sec/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 =</a:t>
            </a:r>
            <a:r>
              <a:rPr dirty="0" sz="2600" spc="-114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12breaths/min).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solidFill>
                  <a:srgbClr val="6F2F9F"/>
                </a:solidFill>
                <a:latin typeface="Calibri"/>
                <a:cs typeface="Calibri"/>
              </a:rPr>
              <a:t>Pontine </a:t>
            </a:r>
            <a:r>
              <a:rPr dirty="0" sz="3200" spc="-15" b="1">
                <a:solidFill>
                  <a:srgbClr val="6F2F9F"/>
                </a:solidFill>
                <a:latin typeface="Calibri"/>
                <a:cs typeface="Calibri"/>
              </a:rPr>
              <a:t>Respiratory</a:t>
            </a:r>
            <a:r>
              <a:rPr dirty="0" sz="3200" spc="-15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5" b="1">
                <a:solidFill>
                  <a:srgbClr val="6F2F9F"/>
                </a:solidFill>
                <a:latin typeface="Calibri"/>
                <a:cs typeface="Calibri"/>
              </a:rPr>
              <a:t>centers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91" y="1185417"/>
            <a:ext cx="7737475" cy="4620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6927850" algn="l"/>
              </a:tabLst>
            </a:pPr>
            <a:r>
              <a:rPr dirty="0" sz="2800" spc="-15">
                <a:solidFill>
                  <a:srgbClr val="6F2F9F"/>
                </a:solidFill>
                <a:latin typeface="Times New Roman"/>
                <a:cs typeface="Times New Roman"/>
              </a:rPr>
              <a:t>Transition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between inhalation</a:t>
            </a:r>
            <a:r>
              <a:rPr dirty="0" sz="2800" spc="4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800" spc="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exhalation	is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controlled</a:t>
            </a:r>
            <a:r>
              <a:rPr dirty="0" sz="2800" spc="-8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by:</a:t>
            </a:r>
            <a:endParaRPr sz="2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05"/>
              </a:spcBef>
            </a:pP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Pneumotaxic</a:t>
            </a:r>
            <a:r>
              <a:rPr dirty="0" sz="2800" spc="-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Inhibits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inspiratory area of medulla to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stop</a:t>
            </a:r>
            <a:r>
              <a:rPr dirty="0" sz="2800" spc="-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inhalation.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Breathing is more rapid when pneumotaxic </a:t>
            </a:r>
            <a:r>
              <a:rPr dirty="0" sz="2800" spc="-10">
                <a:solidFill>
                  <a:srgbClr val="6F2F9F"/>
                </a:solidFill>
                <a:latin typeface="Times New Roman"/>
                <a:cs typeface="Times New Roman"/>
              </a:rPr>
              <a:t>area</a:t>
            </a:r>
            <a:r>
              <a:rPr dirty="0" sz="2800" spc="1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active.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Apneustic</a:t>
            </a:r>
            <a:r>
              <a:rPr dirty="0" sz="28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Stimulates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inspiratory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area of medulla to</a:t>
            </a:r>
            <a:r>
              <a:rPr dirty="0" sz="2800" spc="-5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prolong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inhalation.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7170" y="293370"/>
            <a:ext cx="8709660" cy="6347460"/>
          </a:xfrm>
          <a:custGeom>
            <a:avLst/>
            <a:gdLst/>
            <a:ahLst/>
            <a:cxnLst/>
            <a:rect l="l" t="t" r="r" b="b"/>
            <a:pathLst>
              <a:path w="8709660" h="6347459">
                <a:moveTo>
                  <a:pt x="0" y="6347459"/>
                </a:moveTo>
                <a:lnTo>
                  <a:pt x="8709660" y="6347459"/>
                </a:lnTo>
                <a:lnTo>
                  <a:pt x="8709660" y="0"/>
                </a:lnTo>
                <a:lnTo>
                  <a:pt x="0" y="0"/>
                </a:lnTo>
                <a:lnTo>
                  <a:pt x="0" y="6347459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4295">
              <a:lnSpc>
                <a:spcPct val="100000"/>
              </a:lnSpc>
            </a:pPr>
            <a:r>
              <a:rPr dirty="0" spc="-15" b="1">
                <a:latin typeface="Calibri"/>
                <a:cs typeface="Calibri"/>
              </a:rPr>
              <a:t>Chemoreceptor Control </a:t>
            </a:r>
            <a:r>
              <a:rPr dirty="0" spc="-5" b="1">
                <a:latin typeface="Calibri"/>
                <a:cs typeface="Calibri"/>
              </a:rPr>
              <a:t>of</a:t>
            </a:r>
            <a:r>
              <a:rPr dirty="0" spc="6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Breathing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066800"/>
            <a:ext cx="86106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218" y="401065"/>
            <a:ext cx="6814820" cy="37719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Effect of blood CO2 level </a:t>
            </a:r>
            <a:r>
              <a:rPr dirty="0" sz="2400" spc="-5" b="1">
                <a:latin typeface="Times New Roman"/>
                <a:cs typeface="Times New Roman"/>
              </a:rPr>
              <a:t>on </a:t>
            </a:r>
            <a:r>
              <a:rPr dirty="0" sz="2400" b="1">
                <a:latin typeface="Times New Roman"/>
                <a:cs typeface="Times New Roman"/>
              </a:rPr>
              <a:t>central</a:t>
            </a:r>
            <a:r>
              <a:rPr dirty="0" sz="2400" spc="-95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chemoreceptors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914400"/>
            <a:ext cx="85344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MACPC</dc:creator>
  <dc:title>Slide 1</dc:title>
  <dcterms:created xsi:type="dcterms:W3CDTF">2017-02-12T17:35:37Z</dcterms:created>
  <dcterms:modified xsi:type="dcterms:W3CDTF">2017-02-12T17:35:37Z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2017-02-12T00:00:00Z</vt:filetime>
  </property>
</Properties>
</file>