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52400"/>
            <a:ext cx="7797800" cy="5943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45000" y="6210300"/>
            <a:ext cx="2679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Edwardian Script ITC" pitchFamily="18" charset="0"/>
                <a:cs typeface="Edwardian Script ITC" pitchFamily="18" charset="0"/>
              </a:rPr>
              <a:t>Dr.ThourayaSaid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396052" y="2762478"/>
            <a:ext cx="1821116" cy="879997"/>
          </a:xfrm>
          <a:custGeom>
            <a:avLst/>
            <a:gdLst>
              <a:gd name="connsiteX0" fmla="*/ 12700 w 1821116"/>
              <a:gd name="connsiteY0" fmla="*/ 12700 h 879997"/>
              <a:gd name="connsiteX1" fmla="*/ 12700 w 1821116"/>
              <a:gd name="connsiteY1" fmla="*/ 595083 h 879997"/>
              <a:gd name="connsiteX2" fmla="*/ 1808416 w 1821116"/>
              <a:gd name="connsiteY2" fmla="*/ 595083 h 879997"/>
              <a:gd name="connsiteX3" fmla="*/ 1808416 w 1821116"/>
              <a:gd name="connsiteY3" fmla="*/ 867297 h 879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1116" h="879997">
                <a:moveTo>
                  <a:pt x="12700" y="12700"/>
                </a:moveTo>
                <a:lnTo>
                  <a:pt x="12700" y="595083"/>
                </a:lnTo>
                <a:lnTo>
                  <a:pt x="1808416" y="595083"/>
                </a:lnTo>
                <a:lnTo>
                  <a:pt x="1808416" y="867297"/>
                </a:lnTo>
              </a:path>
            </a:pathLst>
          </a:custGeom>
          <a:ln w="25400">
            <a:solidFill>
              <a:srgbClr val="F7964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600336" y="2762478"/>
            <a:ext cx="1821115" cy="879997"/>
          </a:xfrm>
          <a:custGeom>
            <a:avLst/>
            <a:gdLst>
              <a:gd name="connsiteX0" fmla="*/ 1808415 w 1821115"/>
              <a:gd name="connsiteY0" fmla="*/ 12700 h 879997"/>
              <a:gd name="connsiteX1" fmla="*/ 1808415 w 1821115"/>
              <a:gd name="connsiteY1" fmla="*/ 595083 h 879997"/>
              <a:gd name="connsiteX2" fmla="*/ 12700 w 1821115"/>
              <a:gd name="connsiteY2" fmla="*/ 595083 h 879997"/>
              <a:gd name="connsiteX3" fmla="*/ 12700 w 1821115"/>
              <a:gd name="connsiteY3" fmla="*/ 867297 h 879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1115" h="879997">
                <a:moveTo>
                  <a:pt x="1808415" y="12700"/>
                </a:moveTo>
                <a:lnTo>
                  <a:pt x="1808415" y="595083"/>
                </a:lnTo>
                <a:lnTo>
                  <a:pt x="12700" y="595083"/>
                </a:lnTo>
                <a:lnTo>
                  <a:pt x="12700" y="867297"/>
                </a:lnTo>
              </a:path>
            </a:pathLst>
          </a:custGeom>
          <a:ln w="25400">
            <a:solidFill>
              <a:srgbClr val="F7964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939529" y="909265"/>
            <a:ext cx="2938444" cy="1865913"/>
          </a:xfrm>
          <a:custGeom>
            <a:avLst/>
            <a:gdLst>
              <a:gd name="connsiteX0" fmla="*/ 0 w 2938444"/>
              <a:gd name="connsiteY0" fmla="*/ 186590 h 1865913"/>
              <a:gd name="connsiteX1" fmla="*/ 186590 w 2938444"/>
              <a:gd name="connsiteY1" fmla="*/ 0 h 1865913"/>
              <a:gd name="connsiteX2" fmla="*/ 2751854 w 2938444"/>
              <a:gd name="connsiteY2" fmla="*/ 0 h 1865913"/>
              <a:gd name="connsiteX3" fmla="*/ 2938444 w 2938444"/>
              <a:gd name="connsiteY3" fmla="*/ 186590 h 1865913"/>
              <a:gd name="connsiteX4" fmla="*/ 2938444 w 2938444"/>
              <a:gd name="connsiteY4" fmla="*/ 1679322 h 1865913"/>
              <a:gd name="connsiteX5" fmla="*/ 2751854 w 2938444"/>
              <a:gd name="connsiteY5" fmla="*/ 1865913 h 1865913"/>
              <a:gd name="connsiteX6" fmla="*/ 186590 w 2938444"/>
              <a:gd name="connsiteY6" fmla="*/ 1865913 h 1865913"/>
              <a:gd name="connsiteX7" fmla="*/ 0 w 2938444"/>
              <a:gd name="connsiteY7" fmla="*/ 1679322 h 1865913"/>
              <a:gd name="connsiteX8" fmla="*/ 0 w 2938444"/>
              <a:gd name="connsiteY8" fmla="*/ 186590 h 1865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38444" h="1865913">
                <a:moveTo>
                  <a:pt x="0" y="186590"/>
                </a:moveTo>
                <a:cubicBezTo>
                  <a:pt x="0" y="83539"/>
                  <a:pt x="83540" y="0"/>
                  <a:pt x="186590" y="0"/>
                </a:cubicBezTo>
                <a:lnTo>
                  <a:pt x="2751854" y="0"/>
                </a:lnTo>
                <a:cubicBezTo>
                  <a:pt x="2854905" y="0"/>
                  <a:pt x="2938444" y="83539"/>
                  <a:pt x="2938444" y="186590"/>
                </a:cubicBezTo>
                <a:lnTo>
                  <a:pt x="2938444" y="1679322"/>
                </a:lnTo>
                <a:cubicBezTo>
                  <a:pt x="2938444" y="1782373"/>
                  <a:pt x="2854905" y="1865913"/>
                  <a:pt x="2751854" y="1865913"/>
                </a:cubicBezTo>
                <a:lnTo>
                  <a:pt x="186590" y="1865913"/>
                </a:lnTo>
                <a:cubicBezTo>
                  <a:pt x="83540" y="1865913"/>
                  <a:pt x="0" y="1782373"/>
                  <a:pt x="0" y="1679322"/>
                </a:cubicBezTo>
                <a:lnTo>
                  <a:pt x="0" y="186590"/>
                </a:lnTo>
              </a:path>
            </a:pathLst>
          </a:custGeom>
          <a:solidFill>
            <a:srgbClr val="8064A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26829" y="896565"/>
            <a:ext cx="2963844" cy="1891312"/>
          </a:xfrm>
          <a:custGeom>
            <a:avLst/>
            <a:gdLst>
              <a:gd name="connsiteX0" fmla="*/ 12700 w 2963844"/>
              <a:gd name="connsiteY0" fmla="*/ 199290 h 1891312"/>
              <a:gd name="connsiteX1" fmla="*/ 199290 w 2963844"/>
              <a:gd name="connsiteY1" fmla="*/ 12700 h 1891312"/>
              <a:gd name="connsiteX2" fmla="*/ 2764553 w 2963844"/>
              <a:gd name="connsiteY2" fmla="*/ 12700 h 1891312"/>
              <a:gd name="connsiteX3" fmla="*/ 2951144 w 2963844"/>
              <a:gd name="connsiteY3" fmla="*/ 199290 h 1891312"/>
              <a:gd name="connsiteX4" fmla="*/ 2951144 w 2963844"/>
              <a:gd name="connsiteY4" fmla="*/ 1692021 h 1891312"/>
              <a:gd name="connsiteX5" fmla="*/ 2764553 w 2963844"/>
              <a:gd name="connsiteY5" fmla="*/ 1878612 h 1891312"/>
              <a:gd name="connsiteX6" fmla="*/ 199290 w 2963844"/>
              <a:gd name="connsiteY6" fmla="*/ 1878612 h 1891312"/>
              <a:gd name="connsiteX7" fmla="*/ 12700 w 2963844"/>
              <a:gd name="connsiteY7" fmla="*/ 1692021 h 1891312"/>
              <a:gd name="connsiteX8" fmla="*/ 12700 w 2963844"/>
              <a:gd name="connsiteY8" fmla="*/ 199290 h 1891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63844" h="1891312">
                <a:moveTo>
                  <a:pt x="12700" y="199290"/>
                </a:moveTo>
                <a:cubicBezTo>
                  <a:pt x="12700" y="96239"/>
                  <a:pt x="96239" y="12700"/>
                  <a:pt x="199290" y="12700"/>
                </a:cubicBezTo>
                <a:lnTo>
                  <a:pt x="2764553" y="12700"/>
                </a:lnTo>
                <a:cubicBezTo>
                  <a:pt x="2867604" y="12700"/>
                  <a:pt x="2951144" y="96239"/>
                  <a:pt x="2951144" y="199290"/>
                </a:cubicBezTo>
                <a:lnTo>
                  <a:pt x="2951144" y="1692021"/>
                </a:lnTo>
                <a:cubicBezTo>
                  <a:pt x="2951144" y="1795072"/>
                  <a:pt x="2867604" y="1878612"/>
                  <a:pt x="2764553" y="1878612"/>
                </a:cubicBezTo>
                <a:lnTo>
                  <a:pt x="199290" y="1878612"/>
                </a:lnTo>
                <a:cubicBezTo>
                  <a:pt x="96239" y="1878612"/>
                  <a:pt x="12700" y="1795072"/>
                  <a:pt x="12700" y="1692021"/>
                </a:cubicBezTo>
                <a:lnTo>
                  <a:pt x="12700" y="19929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266023" y="1219435"/>
            <a:ext cx="2938444" cy="1865912"/>
          </a:xfrm>
          <a:custGeom>
            <a:avLst/>
            <a:gdLst>
              <a:gd name="connsiteX0" fmla="*/ 0 w 2938444"/>
              <a:gd name="connsiteY0" fmla="*/ 186590 h 1865912"/>
              <a:gd name="connsiteX1" fmla="*/ 186590 w 2938444"/>
              <a:gd name="connsiteY1" fmla="*/ 0 h 1865912"/>
              <a:gd name="connsiteX2" fmla="*/ 2751853 w 2938444"/>
              <a:gd name="connsiteY2" fmla="*/ 0 h 1865912"/>
              <a:gd name="connsiteX3" fmla="*/ 2938444 w 2938444"/>
              <a:gd name="connsiteY3" fmla="*/ 186590 h 1865912"/>
              <a:gd name="connsiteX4" fmla="*/ 2938444 w 2938444"/>
              <a:gd name="connsiteY4" fmla="*/ 1679321 h 1865912"/>
              <a:gd name="connsiteX5" fmla="*/ 2751853 w 2938444"/>
              <a:gd name="connsiteY5" fmla="*/ 1865912 h 1865912"/>
              <a:gd name="connsiteX6" fmla="*/ 186590 w 2938444"/>
              <a:gd name="connsiteY6" fmla="*/ 1865912 h 1865912"/>
              <a:gd name="connsiteX7" fmla="*/ 0 w 2938444"/>
              <a:gd name="connsiteY7" fmla="*/ 1679321 h 1865912"/>
              <a:gd name="connsiteX8" fmla="*/ 0 w 2938444"/>
              <a:gd name="connsiteY8" fmla="*/ 186590 h 1865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38444" h="1865912">
                <a:moveTo>
                  <a:pt x="0" y="186590"/>
                </a:moveTo>
                <a:cubicBezTo>
                  <a:pt x="0" y="83539"/>
                  <a:pt x="83539" y="0"/>
                  <a:pt x="186590" y="0"/>
                </a:cubicBezTo>
                <a:lnTo>
                  <a:pt x="2751853" y="0"/>
                </a:lnTo>
                <a:cubicBezTo>
                  <a:pt x="2854905" y="0"/>
                  <a:pt x="2938444" y="83539"/>
                  <a:pt x="2938444" y="186590"/>
                </a:cubicBezTo>
                <a:lnTo>
                  <a:pt x="2938444" y="1679321"/>
                </a:lnTo>
                <a:cubicBezTo>
                  <a:pt x="2938444" y="1782372"/>
                  <a:pt x="2854905" y="1865912"/>
                  <a:pt x="2751853" y="1865912"/>
                </a:cubicBezTo>
                <a:lnTo>
                  <a:pt x="186590" y="1865912"/>
                </a:lnTo>
                <a:cubicBezTo>
                  <a:pt x="83539" y="1865912"/>
                  <a:pt x="0" y="1782372"/>
                  <a:pt x="0" y="1679321"/>
                </a:cubicBezTo>
                <a:lnTo>
                  <a:pt x="0" y="18659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253323" y="1206735"/>
            <a:ext cx="2963844" cy="1891312"/>
          </a:xfrm>
          <a:custGeom>
            <a:avLst/>
            <a:gdLst>
              <a:gd name="connsiteX0" fmla="*/ 12700 w 2963844"/>
              <a:gd name="connsiteY0" fmla="*/ 199290 h 1891312"/>
              <a:gd name="connsiteX1" fmla="*/ 199290 w 2963844"/>
              <a:gd name="connsiteY1" fmla="*/ 12700 h 1891312"/>
              <a:gd name="connsiteX2" fmla="*/ 2764553 w 2963844"/>
              <a:gd name="connsiteY2" fmla="*/ 12700 h 1891312"/>
              <a:gd name="connsiteX3" fmla="*/ 2951144 w 2963844"/>
              <a:gd name="connsiteY3" fmla="*/ 199290 h 1891312"/>
              <a:gd name="connsiteX4" fmla="*/ 2951144 w 2963844"/>
              <a:gd name="connsiteY4" fmla="*/ 1692021 h 1891312"/>
              <a:gd name="connsiteX5" fmla="*/ 2764553 w 2963844"/>
              <a:gd name="connsiteY5" fmla="*/ 1878612 h 1891312"/>
              <a:gd name="connsiteX6" fmla="*/ 199290 w 2963844"/>
              <a:gd name="connsiteY6" fmla="*/ 1878612 h 1891312"/>
              <a:gd name="connsiteX7" fmla="*/ 12700 w 2963844"/>
              <a:gd name="connsiteY7" fmla="*/ 1692021 h 1891312"/>
              <a:gd name="connsiteX8" fmla="*/ 12700 w 2963844"/>
              <a:gd name="connsiteY8" fmla="*/ 199290 h 1891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63844" h="1891312">
                <a:moveTo>
                  <a:pt x="12700" y="199290"/>
                </a:moveTo>
                <a:cubicBezTo>
                  <a:pt x="12700" y="96239"/>
                  <a:pt x="96239" y="12700"/>
                  <a:pt x="199290" y="12700"/>
                </a:cubicBezTo>
                <a:lnTo>
                  <a:pt x="2764553" y="12700"/>
                </a:lnTo>
                <a:cubicBezTo>
                  <a:pt x="2867604" y="12700"/>
                  <a:pt x="2951144" y="96239"/>
                  <a:pt x="2951144" y="199290"/>
                </a:cubicBezTo>
                <a:lnTo>
                  <a:pt x="2951144" y="1692021"/>
                </a:lnTo>
                <a:cubicBezTo>
                  <a:pt x="2951144" y="1795072"/>
                  <a:pt x="2867604" y="1878612"/>
                  <a:pt x="2764553" y="1878612"/>
                </a:cubicBezTo>
                <a:lnTo>
                  <a:pt x="199290" y="1878612"/>
                </a:lnTo>
                <a:cubicBezTo>
                  <a:pt x="96239" y="1878612"/>
                  <a:pt x="12700" y="1795072"/>
                  <a:pt x="12700" y="1692021"/>
                </a:cubicBezTo>
                <a:lnTo>
                  <a:pt x="12700" y="19929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064A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143812" y="3629775"/>
            <a:ext cx="2938444" cy="1865913"/>
          </a:xfrm>
          <a:custGeom>
            <a:avLst/>
            <a:gdLst>
              <a:gd name="connsiteX0" fmla="*/ 0 w 2938444"/>
              <a:gd name="connsiteY0" fmla="*/ 186590 h 1865913"/>
              <a:gd name="connsiteX1" fmla="*/ 186590 w 2938444"/>
              <a:gd name="connsiteY1" fmla="*/ 0 h 1865913"/>
              <a:gd name="connsiteX2" fmla="*/ 2751853 w 2938444"/>
              <a:gd name="connsiteY2" fmla="*/ 0 h 1865913"/>
              <a:gd name="connsiteX3" fmla="*/ 2938444 w 2938444"/>
              <a:gd name="connsiteY3" fmla="*/ 186590 h 1865913"/>
              <a:gd name="connsiteX4" fmla="*/ 2938444 w 2938444"/>
              <a:gd name="connsiteY4" fmla="*/ 1679322 h 1865913"/>
              <a:gd name="connsiteX5" fmla="*/ 2751853 w 2938444"/>
              <a:gd name="connsiteY5" fmla="*/ 1865913 h 1865913"/>
              <a:gd name="connsiteX6" fmla="*/ 186590 w 2938444"/>
              <a:gd name="connsiteY6" fmla="*/ 1865913 h 1865913"/>
              <a:gd name="connsiteX7" fmla="*/ 0 w 2938444"/>
              <a:gd name="connsiteY7" fmla="*/ 1679322 h 1865913"/>
              <a:gd name="connsiteX8" fmla="*/ 0 w 2938444"/>
              <a:gd name="connsiteY8" fmla="*/ 186590 h 1865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38444" h="1865913">
                <a:moveTo>
                  <a:pt x="0" y="186590"/>
                </a:moveTo>
                <a:cubicBezTo>
                  <a:pt x="0" y="83540"/>
                  <a:pt x="83539" y="0"/>
                  <a:pt x="186590" y="0"/>
                </a:cubicBezTo>
                <a:lnTo>
                  <a:pt x="2751853" y="0"/>
                </a:lnTo>
                <a:cubicBezTo>
                  <a:pt x="2854903" y="0"/>
                  <a:pt x="2938444" y="83540"/>
                  <a:pt x="2938444" y="186590"/>
                </a:cubicBezTo>
                <a:lnTo>
                  <a:pt x="2938444" y="1679322"/>
                </a:lnTo>
                <a:cubicBezTo>
                  <a:pt x="2938444" y="1782373"/>
                  <a:pt x="2854903" y="1865913"/>
                  <a:pt x="2751853" y="1865913"/>
                </a:cubicBezTo>
                <a:lnTo>
                  <a:pt x="186590" y="1865913"/>
                </a:lnTo>
                <a:cubicBezTo>
                  <a:pt x="83539" y="1865913"/>
                  <a:pt x="0" y="1782373"/>
                  <a:pt x="0" y="1679322"/>
                </a:cubicBezTo>
                <a:lnTo>
                  <a:pt x="0" y="186590"/>
                </a:lnTo>
              </a:path>
            </a:pathLst>
          </a:custGeom>
          <a:solidFill>
            <a:srgbClr val="F796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131112" y="3617075"/>
            <a:ext cx="2963844" cy="1891312"/>
          </a:xfrm>
          <a:custGeom>
            <a:avLst/>
            <a:gdLst>
              <a:gd name="connsiteX0" fmla="*/ 12700 w 2963844"/>
              <a:gd name="connsiteY0" fmla="*/ 199290 h 1891312"/>
              <a:gd name="connsiteX1" fmla="*/ 199290 w 2963844"/>
              <a:gd name="connsiteY1" fmla="*/ 12700 h 1891312"/>
              <a:gd name="connsiteX2" fmla="*/ 2764553 w 2963844"/>
              <a:gd name="connsiteY2" fmla="*/ 12700 h 1891312"/>
              <a:gd name="connsiteX3" fmla="*/ 2951144 w 2963844"/>
              <a:gd name="connsiteY3" fmla="*/ 199290 h 1891312"/>
              <a:gd name="connsiteX4" fmla="*/ 2951144 w 2963844"/>
              <a:gd name="connsiteY4" fmla="*/ 1692021 h 1891312"/>
              <a:gd name="connsiteX5" fmla="*/ 2764553 w 2963844"/>
              <a:gd name="connsiteY5" fmla="*/ 1878612 h 1891312"/>
              <a:gd name="connsiteX6" fmla="*/ 199290 w 2963844"/>
              <a:gd name="connsiteY6" fmla="*/ 1878612 h 1891312"/>
              <a:gd name="connsiteX7" fmla="*/ 12700 w 2963844"/>
              <a:gd name="connsiteY7" fmla="*/ 1692021 h 1891312"/>
              <a:gd name="connsiteX8" fmla="*/ 12700 w 2963844"/>
              <a:gd name="connsiteY8" fmla="*/ 199290 h 1891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63844" h="1891312">
                <a:moveTo>
                  <a:pt x="12700" y="199290"/>
                </a:moveTo>
                <a:cubicBezTo>
                  <a:pt x="12700" y="96239"/>
                  <a:pt x="96239" y="12700"/>
                  <a:pt x="199290" y="12700"/>
                </a:cubicBezTo>
                <a:lnTo>
                  <a:pt x="2764553" y="12700"/>
                </a:lnTo>
                <a:cubicBezTo>
                  <a:pt x="2867604" y="12700"/>
                  <a:pt x="2951144" y="96239"/>
                  <a:pt x="2951144" y="199290"/>
                </a:cubicBezTo>
                <a:lnTo>
                  <a:pt x="2951144" y="1692021"/>
                </a:lnTo>
                <a:cubicBezTo>
                  <a:pt x="2951144" y="1795073"/>
                  <a:pt x="2867604" y="1878612"/>
                  <a:pt x="2764553" y="1878612"/>
                </a:cubicBezTo>
                <a:lnTo>
                  <a:pt x="199290" y="1878612"/>
                </a:lnTo>
                <a:cubicBezTo>
                  <a:pt x="96239" y="1878612"/>
                  <a:pt x="12700" y="1795073"/>
                  <a:pt x="12700" y="1692021"/>
                </a:cubicBezTo>
                <a:lnTo>
                  <a:pt x="12700" y="19929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470307" y="3939945"/>
            <a:ext cx="2938444" cy="1865912"/>
          </a:xfrm>
          <a:custGeom>
            <a:avLst/>
            <a:gdLst>
              <a:gd name="connsiteX0" fmla="*/ 0 w 2938444"/>
              <a:gd name="connsiteY0" fmla="*/ 186590 h 1865912"/>
              <a:gd name="connsiteX1" fmla="*/ 186590 w 2938444"/>
              <a:gd name="connsiteY1" fmla="*/ 0 h 1865912"/>
              <a:gd name="connsiteX2" fmla="*/ 2751854 w 2938444"/>
              <a:gd name="connsiteY2" fmla="*/ 0 h 1865912"/>
              <a:gd name="connsiteX3" fmla="*/ 2938444 w 2938444"/>
              <a:gd name="connsiteY3" fmla="*/ 186590 h 1865912"/>
              <a:gd name="connsiteX4" fmla="*/ 2938444 w 2938444"/>
              <a:gd name="connsiteY4" fmla="*/ 1679321 h 1865912"/>
              <a:gd name="connsiteX5" fmla="*/ 2751854 w 2938444"/>
              <a:gd name="connsiteY5" fmla="*/ 1865912 h 1865912"/>
              <a:gd name="connsiteX6" fmla="*/ 186590 w 2938444"/>
              <a:gd name="connsiteY6" fmla="*/ 1865912 h 1865912"/>
              <a:gd name="connsiteX7" fmla="*/ 0 w 2938444"/>
              <a:gd name="connsiteY7" fmla="*/ 1679321 h 1865912"/>
              <a:gd name="connsiteX8" fmla="*/ 0 w 2938444"/>
              <a:gd name="connsiteY8" fmla="*/ 186590 h 1865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38444" h="1865912">
                <a:moveTo>
                  <a:pt x="0" y="186590"/>
                </a:moveTo>
                <a:cubicBezTo>
                  <a:pt x="0" y="83539"/>
                  <a:pt x="83539" y="0"/>
                  <a:pt x="186590" y="0"/>
                </a:cubicBezTo>
                <a:lnTo>
                  <a:pt x="2751854" y="0"/>
                </a:lnTo>
                <a:cubicBezTo>
                  <a:pt x="2854904" y="0"/>
                  <a:pt x="2938444" y="83539"/>
                  <a:pt x="2938444" y="186590"/>
                </a:cubicBezTo>
                <a:lnTo>
                  <a:pt x="2938444" y="1679321"/>
                </a:lnTo>
                <a:cubicBezTo>
                  <a:pt x="2938444" y="1782373"/>
                  <a:pt x="2854904" y="1865912"/>
                  <a:pt x="2751854" y="1865912"/>
                </a:cubicBezTo>
                <a:lnTo>
                  <a:pt x="186590" y="1865912"/>
                </a:lnTo>
                <a:cubicBezTo>
                  <a:pt x="83539" y="1865912"/>
                  <a:pt x="0" y="1782373"/>
                  <a:pt x="0" y="1679321"/>
                </a:cubicBezTo>
                <a:lnTo>
                  <a:pt x="0" y="18659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57606" y="3927245"/>
            <a:ext cx="2963844" cy="1891312"/>
          </a:xfrm>
          <a:custGeom>
            <a:avLst/>
            <a:gdLst>
              <a:gd name="connsiteX0" fmla="*/ 12700 w 2963844"/>
              <a:gd name="connsiteY0" fmla="*/ 199290 h 1891312"/>
              <a:gd name="connsiteX1" fmla="*/ 199291 w 2963844"/>
              <a:gd name="connsiteY1" fmla="*/ 12700 h 1891312"/>
              <a:gd name="connsiteX2" fmla="*/ 2764553 w 2963844"/>
              <a:gd name="connsiteY2" fmla="*/ 12700 h 1891312"/>
              <a:gd name="connsiteX3" fmla="*/ 2951144 w 2963844"/>
              <a:gd name="connsiteY3" fmla="*/ 199290 h 1891312"/>
              <a:gd name="connsiteX4" fmla="*/ 2951144 w 2963844"/>
              <a:gd name="connsiteY4" fmla="*/ 1692021 h 1891312"/>
              <a:gd name="connsiteX5" fmla="*/ 2764553 w 2963844"/>
              <a:gd name="connsiteY5" fmla="*/ 1878612 h 1891312"/>
              <a:gd name="connsiteX6" fmla="*/ 199291 w 2963844"/>
              <a:gd name="connsiteY6" fmla="*/ 1878612 h 1891312"/>
              <a:gd name="connsiteX7" fmla="*/ 12700 w 2963844"/>
              <a:gd name="connsiteY7" fmla="*/ 1692021 h 1891312"/>
              <a:gd name="connsiteX8" fmla="*/ 12700 w 2963844"/>
              <a:gd name="connsiteY8" fmla="*/ 199290 h 1891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63844" h="1891312">
                <a:moveTo>
                  <a:pt x="12700" y="199290"/>
                </a:moveTo>
                <a:cubicBezTo>
                  <a:pt x="12700" y="96239"/>
                  <a:pt x="96239" y="12700"/>
                  <a:pt x="199291" y="12700"/>
                </a:cubicBezTo>
                <a:lnTo>
                  <a:pt x="2764553" y="12700"/>
                </a:lnTo>
                <a:cubicBezTo>
                  <a:pt x="2867604" y="12700"/>
                  <a:pt x="2951144" y="96239"/>
                  <a:pt x="2951144" y="199290"/>
                </a:cubicBezTo>
                <a:lnTo>
                  <a:pt x="2951144" y="1692021"/>
                </a:lnTo>
                <a:cubicBezTo>
                  <a:pt x="2951144" y="1795073"/>
                  <a:pt x="2867604" y="1878612"/>
                  <a:pt x="2764553" y="1878612"/>
                </a:cubicBezTo>
                <a:lnTo>
                  <a:pt x="199291" y="1878612"/>
                </a:lnTo>
                <a:cubicBezTo>
                  <a:pt x="96239" y="1878612"/>
                  <a:pt x="12700" y="1795073"/>
                  <a:pt x="12700" y="1692021"/>
                </a:cubicBezTo>
                <a:lnTo>
                  <a:pt x="12700" y="19929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79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735244" y="3629775"/>
            <a:ext cx="2938444" cy="1865913"/>
          </a:xfrm>
          <a:custGeom>
            <a:avLst/>
            <a:gdLst>
              <a:gd name="connsiteX0" fmla="*/ 0 w 2938444"/>
              <a:gd name="connsiteY0" fmla="*/ 186590 h 1865913"/>
              <a:gd name="connsiteX1" fmla="*/ 186590 w 2938444"/>
              <a:gd name="connsiteY1" fmla="*/ 0 h 1865913"/>
              <a:gd name="connsiteX2" fmla="*/ 2751853 w 2938444"/>
              <a:gd name="connsiteY2" fmla="*/ 0 h 1865913"/>
              <a:gd name="connsiteX3" fmla="*/ 2938444 w 2938444"/>
              <a:gd name="connsiteY3" fmla="*/ 186590 h 1865913"/>
              <a:gd name="connsiteX4" fmla="*/ 2938444 w 2938444"/>
              <a:gd name="connsiteY4" fmla="*/ 1679322 h 1865913"/>
              <a:gd name="connsiteX5" fmla="*/ 2751853 w 2938444"/>
              <a:gd name="connsiteY5" fmla="*/ 1865913 h 1865913"/>
              <a:gd name="connsiteX6" fmla="*/ 186590 w 2938444"/>
              <a:gd name="connsiteY6" fmla="*/ 1865913 h 1865913"/>
              <a:gd name="connsiteX7" fmla="*/ 0 w 2938444"/>
              <a:gd name="connsiteY7" fmla="*/ 1679322 h 1865913"/>
              <a:gd name="connsiteX8" fmla="*/ 0 w 2938444"/>
              <a:gd name="connsiteY8" fmla="*/ 186590 h 1865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38444" h="1865913">
                <a:moveTo>
                  <a:pt x="0" y="186590"/>
                </a:moveTo>
                <a:cubicBezTo>
                  <a:pt x="0" y="83540"/>
                  <a:pt x="83540" y="0"/>
                  <a:pt x="186590" y="0"/>
                </a:cubicBezTo>
                <a:lnTo>
                  <a:pt x="2751853" y="0"/>
                </a:lnTo>
                <a:cubicBezTo>
                  <a:pt x="2854905" y="0"/>
                  <a:pt x="2938444" y="83540"/>
                  <a:pt x="2938444" y="186590"/>
                </a:cubicBezTo>
                <a:lnTo>
                  <a:pt x="2938444" y="1679322"/>
                </a:lnTo>
                <a:cubicBezTo>
                  <a:pt x="2938444" y="1782373"/>
                  <a:pt x="2854905" y="1865913"/>
                  <a:pt x="2751853" y="1865913"/>
                </a:cubicBezTo>
                <a:lnTo>
                  <a:pt x="186590" y="1865913"/>
                </a:lnTo>
                <a:cubicBezTo>
                  <a:pt x="83540" y="1865913"/>
                  <a:pt x="0" y="1782373"/>
                  <a:pt x="0" y="1679322"/>
                </a:cubicBezTo>
                <a:lnTo>
                  <a:pt x="0" y="186590"/>
                </a:lnTo>
              </a:path>
            </a:pathLst>
          </a:custGeom>
          <a:solidFill>
            <a:srgbClr val="F796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722544" y="3617075"/>
            <a:ext cx="2963844" cy="1891312"/>
          </a:xfrm>
          <a:custGeom>
            <a:avLst/>
            <a:gdLst>
              <a:gd name="connsiteX0" fmla="*/ 12700 w 2963844"/>
              <a:gd name="connsiteY0" fmla="*/ 199290 h 1891312"/>
              <a:gd name="connsiteX1" fmla="*/ 199290 w 2963844"/>
              <a:gd name="connsiteY1" fmla="*/ 12700 h 1891312"/>
              <a:gd name="connsiteX2" fmla="*/ 2764553 w 2963844"/>
              <a:gd name="connsiteY2" fmla="*/ 12700 h 1891312"/>
              <a:gd name="connsiteX3" fmla="*/ 2951144 w 2963844"/>
              <a:gd name="connsiteY3" fmla="*/ 199290 h 1891312"/>
              <a:gd name="connsiteX4" fmla="*/ 2951144 w 2963844"/>
              <a:gd name="connsiteY4" fmla="*/ 1692021 h 1891312"/>
              <a:gd name="connsiteX5" fmla="*/ 2764553 w 2963844"/>
              <a:gd name="connsiteY5" fmla="*/ 1878612 h 1891312"/>
              <a:gd name="connsiteX6" fmla="*/ 199290 w 2963844"/>
              <a:gd name="connsiteY6" fmla="*/ 1878612 h 1891312"/>
              <a:gd name="connsiteX7" fmla="*/ 12700 w 2963844"/>
              <a:gd name="connsiteY7" fmla="*/ 1692021 h 1891312"/>
              <a:gd name="connsiteX8" fmla="*/ 12700 w 2963844"/>
              <a:gd name="connsiteY8" fmla="*/ 199290 h 1891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63844" h="1891312">
                <a:moveTo>
                  <a:pt x="12700" y="199290"/>
                </a:moveTo>
                <a:cubicBezTo>
                  <a:pt x="12700" y="96239"/>
                  <a:pt x="96239" y="12700"/>
                  <a:pt x="199290" y="12700"/>
                </a:cubicBezTo>
                <a:lnTo>
                  <a:pt x="2764553" y="12700"/>
                </a:lnTo>
                <a:cubicBezTo>
                  <a:pt x="2867604" y="12700"/>
                  <a:pt x="2951144" y="96239"/>
                  <a:pt x="2951144" y="199290"/>
                </a:cubicBezTo>
                <a:lnTo>
                  <a:pt x="2951144" y="1692021"/>
                </a:lnTo>
                <a:cubicBezTo>
                  <a:pt x="2951144" y="1795073"/>
                  <a:pt x="2867604" y="1878612"/>
                  <a:pt x="2764553" y="1878612"/>
                </a:cubicBezTo>
                <a:lnTo>
                  <a:pt x="199290" y="1878612"/>
                </a:lnTo>
                <a:cubicBezTo>
                  <a:pt x="96239" y="1878612"/>
                  <a:pt x="12700" y="1795073"/>
                  <a:pt x="12700" y="1692021"/>
                </a:cubicBezTo>
                <a:lnTo>
                  <a:pt x="12700" y="19929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061740" y="3939945"/>
            <a:ext cx="2938444" cy="1865912"/>
          </a:xfrm>
          <a:custGeom>
            <a:avLst/>
            <a:gdLst>
              <a:gd name="connsiteX0" fmla="*/ 0 w 2938444"/>
              <a:gd name="connsiteY0" fmla="*/ 186590 h 1865912"/>
              <a:gd name="connsiteX1" fmla="*/ 186590 w 2938444"/>
              <a:gd name="connsiteY1" fmla="*/ 0 h 1865912"/>
              <a:gd name="connsiteX2" fmla="*/ 2751853 w 2938444"/>
              <a:gd name="connsiteY2" fmla="*/ 0 h 1865912"/>
              <a:gd name="connsiteX3" fmla="*/ 2938444 w 2938444"/>
              <a:gd name="connsiteY3" fmla="*/ 186590 h 1865912"/>
              <a:gd name="connsiteX4" fmla="*/ 2938444 w 2938444"/>
              <a:gd name="connsiteY4" fmla="*/ 1679321 h 1865912"/>
              <a:gd name="connsiteX5" fmla="*/ 2751853 w 2938444"/>
              <a:gd name="connsiteY5" fmla="*/ 1865912 h 1865912"/>
              <a:gd name="connsiteX6" fmla="*/ 186590 w 2938444"/>
              <a:gd name="connsiteY6" fmla="*/ 1865912 h 1865912"/>
              <a:gd name="connsiteX7" fmla="*/ 0 w 2938444"/>
              <a:gd name="connsiteY7" fmla="*/ 1679321 h 1865912"/>
              <a:gd name="connsiteX8" fmla="*/ 0 w 2938444"/>
              <a:gd name="connsiteY8" fmla="*/ 186590 h 1865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38444" h="1865912">
                <a:moveTo>
                  <a:pt x="0" y="186590"/>
                </a:moveTo>
                <a:cubicBezTo>
                  <a:pt x="0" y="83539"/>
                  <a:pt x="83539" y="0"/>
                  <a:pt x="186590" y="0"/>
                </a:cubicBezTo>
                <a:lnTo>
                  <a:pt x="2751853" y="0"/>
                </a:lnTo>
                <a:cubicBezTo>
                  <a:pt x="2854904" y="0"/>
                  <a:pt x="2938444" y="83539"/>
                  <a:pt x="2938444" y="186590"/>
                </a:cubicBezTo>
                <a:lnTo>
                  <a:pt x="2938444" y="1679321"/>
                </a:lnTo>
                <a:cubicBezTo>
                  <a:pt x="2938444" y="1782373"/>
                  <a:pt x="2854904" y="1865912"/>
                  <a:pt x="2751853" y="1865912"/>
                </a:cubicBezTo>
                <a:lnTo>
                  <a:pt x="186590" y="1865912"/>
                </a:lnTo>
                <a:cubicBezTo>
                  <a:pt x="83539" y="1865912"/>
                  <a:pt x="0" y="1782373"/>
                  <a:pt x="0" y="1679321"/>
                </a:cubicBezTo>
                <a:lnTo>
                  <a:pt x="0" y="18659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049040" y="3927245"/>
            <a:ext cx="2963844" cy="1891312"/>
          </a:xfrm>
          <a:custGeom>
            <a:avLst/>
            <a:gdLst>
              <a:gd name="connsiteX0" fmla="*/ 12700 w 2963844"/>
              <a:gd name="connsiteY0" fmla="*/ 199290 h 1891312"/>
              <a:gd name="connsiteX1" fmla="*/ 199290 w 2963844"/>
              <a:gd name="connsiteY1" fmla="*/ 12700 h 1891312"/>
              <a:gd name="connsiteX2" fmla="*/ 2764553 w 2963844"/>
              <a:gd name="connsiteY2" fmla="*/ 12700 h 1891312"/>
              <a:gd name="connsiteX3" fmla="*/ 2951143 w 2963844"/>
              <a:gd name="connsiteY3" fmla="*/ 199290 h 1891312"/>
              <a:gd name="connsiteX4" fmla="*/ 2951143 w 2963844"/>
              <a:gd name="connsiteY4" fmla="*/ 1692021 h 1891312"/>
              <a:gd name="connsiteX5" fmla="*/ 2764553 w 2963844"/>
              <a:gd name="connsiteY5" fmla="*/ 1878612 h 1891312"/>
              <a:gd name="connsiteX6" fmla="*/ 199290 w 2963844"/>
              <a:gd name="connsiteY6" fmla="*/ 1878612 h 1891312"/>
              <a:gd name="connsiteX7" fmla="*/ 12700 w 2963844"/>
              <a:gd name="connsiteY7" fmla="*/ 1692021 h 1891312"/>
              <a:gd name="connsiteX8" fmla="*/ 12700 w 2963844"/>
              <a:gd name="connsiteY8" fmla="*/ 199290 h 1891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63844" h="1891312">
                <a:moveTo>
                  <a:pt x="12700" y="199290"/>
                </a:moveTo>
                <a:cubicBezTo>
                  <a:pt x="12700" y="96239"/>
                  <a:pt x="96239" y="12700"/>
                  <a:pt x="199290" y="12700"/>
                </a:cubicBezTo>
                <a:lnTo>
                  <a:pt x="2764553" y="12700"/>
                </a:lnTo>
                <a:cubicBezTo>
                  <a:pt x="2867604" y="12700"/>
                  <a:pt x="2951143" y="96239"/>
                  <a:pt x="2951143" y="199290"/>
                </a:cubicBezTo>
                <a:lnTo>
                  <a:pt x="2951143" y="1692021"/>
                </a:lnTo>
                <a:cubicBezTo>
                  <a:pt x="2951143" y="1795073"/>
                  <a:pt x="2867604" y="1878612"/>
                  <a:pt x="2764553" y="1878612"/>
                </a:cubicBezTo>
                <a:lnTo>
                  <a:pt x="199290" y="1878612"/>
                </a:lnTo>
                <a:cubicBezTo>
                  <a:pt x="96239" y="1878612"/>
                  <a:pt x="12700" y="1795073"/>
                  <a:pt x="12700" y="1692021"/>
                </a:cubicBezTo>
                <a:lnTo>
                  <a:pt x="12700" y="19929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79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495300"/>
            <a:ext cx="1524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500"/>
              </a:lnSpc>
              <a:tabLst/>
            </a:pPr>
            <a:r>
              <a:rPr lang="en-US" altLang="zh-CN" sz="5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600"/>
              </a:lnSpc>
              <a:tabLst/>
            </a:pPr>
            <a:r>
              <a:rPr lang="en-US" altLang="zh-CN" sz="5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644900" y="1562100"/>
            <a:ext cx="2298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241300" algn="l"/>
              </a:tabLst>
            </a:pPr>
            <a:r>
              <a:rPr lang="en-US" altLang="zh-CN" sz="43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 curve </a:t>
            </a:r>
          </a:p>
          <a:p>
            <a:pPr>
              <a:lnSpc>
                <a:spcPts val="46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43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helps  ≠   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689100" y="4292600"/>
            <a:ext cx="26162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965200" algn="l"/>
              </a:tabLst>
            </a:pPr>
            <a:r>
              <a:rPr lang="en-US" altLang="zh-CN" sz="43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obstruc=ve </a:t>
            </a:r>
          </a:p>
          <a:p>
            <a:pPr>
              <a:lnSpc>
                <a:spcPts val="4500"/>
              </a:lnSpc>
              <a:tabLst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43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LD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359400" y="4292600"/>
            <a:ext cx="2451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889000" algn="l"/>
              </a:tabLst>
            </a:pPr>
            <a:r>
              <a:rPr lang="en-US" altLang="zh-CN" sz="43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Restric=ve </a:t>
            </a:r>
          </a:p>
          <a:p>
            <a:pPr>
              <a:lnSpc>
                <a:spcPts val="4500"/>
              </a:lnSpc>
              <a:tabLst>
                <a:tab pos="889000" algn="l"/>
              </a:tabLst>
            </a:pPr>
            <a:r>
              <a:rPr lang="en-US" altLang="zh-CN" dirty="0" smtClean="0"/>
              <a:t>	</a:t>
            </a:r>
            <a:r>
              <a:rPr lang="en-US" altLang="zh-CN" sz="43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065337" y="993776"/>
            <a:ext cx="84136" cy="5084762"/>
          </a:xfrm>
          <a:custGeom>
            <a:avLst/>
            <a:gdLst>
              <a:gd name="connsiteX0" fmla="*/ 6350 w 84136"/>
              <a:gd name="connsiteY0" fmla="*/ 6350 h 5084762"/>
              <a:gd name="connsiteX1" fmla="*/ 77786 w 84136"/>
              <a:gd name="connsiteY1" fmla="*/ 5078412 h 5084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136" h="5084762">
                <a:moveTo>
                  <a:pt x="6350" y="6350"/>
                </a:moveTo>
                <a:lnTo>
                  <a:pt x="77786" y="5078412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136774" y="6065838"/>
            <a:ext cx="4370387" cy="22224"/>
          </a:xfrm>
          <a:custGeom>
            <a:avLst/>
            <a:gdLst>
              <a:gd name="connsiteX0" fmla="*/ 6350 w 4370387"/>
              <a:gd name="connsiteY0" fmla="*/ 6350 h 22224"/>
              <a:gd name="connsiteX1" fmla="*/ 4364037 w 4370387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70387" h="22224">
                <a:moveTo>
                  <a:pt x="6350" y="6350"/>
                </a:moveTo>
                <a:lnTo>
                  <a:pt x="4364037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136774" y="4208464"/>
            <a:ext cx="869949" cy="22224"/>
          </a:xfrm>
          <a:custGeom>
            <a:avLst/>
            <a:gdLst>
              <a:gd name="connsiteX0" fmla="*/ 6350 w 869949"/>
              <a:gd name="connsiteY0" fmla="*/ 6350 h 22224"/>
              <a:gd name="connsiteX1" fmla="*/ 863599 w 869949"/>
              <a:gd name="connsiteY1" fmla="*/ 7936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949" h="22224">
                <a:moveTo>
                  <a:pt x="6350" y="6350"/>
                </a:moveTo>
                <a:lnTo>
                  <a:pt x="863599" y="793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92437" y="2209800"/>
            <a:ext cx="22224" cy="3868736"/>
          </a:xfrm>
          <a:custGeom>
            <a:avLst/>
            <a:gdLst>
              <a:gd name="connsiteX0" fmla="*/ 9525 w 22224"/>
              <a:gd name="connsiteY0" fmla="*/ 6350 h 3868736"/>
              <a:gd name="connsiteX1" fmla="*/ 6350 w 22224"/>
              <a:gd name="connsiteY1" fmla="*/ 3862386 h 3868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4" h="3868736">
                <a:moveTo>
                  <a:pt x="9525" y="6350"/>
                </a:moveTo>
                <a:lnTo>
                  <a:pt x="6350" y="386238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136774" y="3708400"/>
            <a:ext cx="869949" cy="22224"/>
          </a:xfrm>
          <a:custGeom>
            <a:avLst/>
            <a:gdLst>
              <a:gd name="connsiteX0" fmla="*/ 6350 w 869949"/>
              <a:gd name="connsiteY0" fmla="*/ 6350 h 22224"/>
              <a:gd name="connsiteX1" fmla="*/ 863599 w 869949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949" h="22224">
                <a:moveTo>
                  <a:pt x="6350" y="6350"/>
                </a:moveTo>
                <a:lnTo>
                  <a:pt x="863599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065337" y="2208213"/>
            <a:ext cx="941386" cy="22224"/>
          </a:xfrm>
          <a:custGeom>
            <a:avLst/>
            <a:gdLst>
              <a:gd name="connsiteX0" fmla="*/ 6350 w 941386"/>
              <a:gd name="connsiteY0" fmla="*/ 6350 h 22224"/>
              <a:gd name="connsiteX1" fmla="*/ 935036 w 941386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1386" h="22224">
                <a:moveTo>
                  <a:pt x="6350" y="6350"/>
                </a:moveTo>
                <a:lnTo>
                  <a:pt x="935036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141537" y="1636850"/>
            <a:ext cx="3592511" cy="4451212"/>
          </a:xfrm>
          <a:custGeom>
            <a:avLst/>
            <a:gdLst>
              <a:gd name="connsiteX0" fmla="*/ 19050 w 3592511"/>
              <a:gd name="connsiteY0" fmla="*/ 4432162 h 4451212"/>
              <a:gd name="connsiteX1" fmla="*/ 829705 w 3592511"/>
              <a:gd name="connsiteY1" fmla="*/ 648663 h 4451212"/>
              <a:gd name="connsiteX2" fmla="*/ 3573461 w 3592511"/>
              <a:gd name="connsiteY2" fmla="*/ 25009 h 4451212"/>
              <a:gd name="connsiteX3" fmla="*/ 3573461 w 3592511"/>
              <a:gd name="connsiteY3" fmla="*/ 25009 h 4451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92511" h="4451212">
                <a:moveTo>
                  <a:pt x="19050" y="4432162"/>
                </a:moveTo>
                <a:cubicBezTo>
                  <a:pt x="128176" y="2907675"/>
                  <a:pt x="237303" y="1383188"/>
                  <a:pt x="829705" y="648663"/>
                </a:cubicBezTo>
                <a:cubicBezTo>
                  <a:pt x="1422107" y="-85862"/>
                  <a:pt x="3573461" y="25009"/>
                  <a:pt x="3573461" y="25009"/>
                </a:cubicBezTo>
                <a:lnTo>
                  <a:pt x="3573461" y="2500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122487" y="2693987"/>
            <a:ext cx="3684587" cy="3398837"/>
          </a:xfrm>
          <a:custGeom>
            <a:avLst/>
            <a:gdLst>
              <a:gd name="connsiteX0" fmla="*/ 20637 w 3684587"/>
              <a:gd name="connsiteY0" fmla="*/ 3378199 h 3398837"/>
              <a:gd name="connsiteX1" fmla="*/ 1221035 w 3684587"/>
              <a:gd name="connsiteY1" fmla="*/ 948904 h 3398837"/>
              <a:gd name="connsiteX2" fmla="*/ 3663950 w 3684587"/>
              <a:gd name="connsiteY2" fmla="*/ 20637 h 3398837"/>
              <a:gd name="connsiteX3" fmla="*/ 3663950 w 3684587"/>
              <a:gd name="connsiteY3" fmla="*/ 20637 h 3398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84587" h="3398837">
                <a:moveTo>
                  <a:pt x="20637" y="3378199"/>
                </a:moveTo>
                <a:cubicBezTo>
                  <a:pt x="317226" y="2443349"/>
                  <a:pt x="613817" y="1508498"/>
                  <a:pt x="1221035" y="948904"/>
                </a:cubicBezTo>
                <a:cubicBezTo>
                  <a:pt x="1828254" y="389310"/>
                  <a:pt x="3663950" y="20637"/>
                  <a:pt x="3663950" y="20637"/>
                </a:cubicBezTo>
                <a:lnTo>
                  <a:pt x="3663950" y="20637"/>
                </a:lnTo>
              </a:path>
            </a:pathLst>
          </a:custGeom>
          <a:ln w="38100">
            <a:solidFill>
              <a:srgbClr val="00B05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058987" y="32734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058987" y="241617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058987" y="15589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058987" y="44164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8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058987" y="5059363"/>
            <a:ext cx="96836" cy="50799"/>
          </a:xfrm>
          <a:custGeom>
            <a:avLst/>
            <a:gdLst>
              <a:gd name="connsiteX0" fmla="*/ 84136 w 96836"/>
              <a:gd name="connsiteY0" fmla="*/ 14286 h 50799"/>
              <a:gd name="connsiteX1" fmla="*/ 12700 w 96836"/>
              <a:gd name="connsiteY1" fmla="*/ 12700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84136" y="14286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702047" y="5988050"/>
            <a:ext cx="50799" cy="169862"/>
          </a:xfrm>
          <a:custGeom>
            <a:avLst/>
            <a:gdLst>
              <a:gd name="connsiteX0" fmla="*/ 12701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2701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487860" y="5988050"/>
            <a:ext cx="50799" cy="169862"/>
          </a:xfrm>
          <a:custGeom>
            <a:avLst/>
            <a:gdLst>
              <a:gd name="connsiteX0" fmla="*/ 12701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2701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202236" y="5988050"/>
            <a:ext cx="50799" cy="169862"/>
          </a:xfrm>
          <a:custGeom>
            <a:avLst/>
            <a:gdLst>
              <a:gd name="connsiteX0" fmla="*/ 14287 w 50799"/>
              <a:gd name="connsiteY0" fmla="*/ 12700 h 169862"/>
              <a:gd name="connsiteX1" fmla="*/ 12700 w 50799"/>
              <a:gd name="connsiteY1" fmla="*/ 157162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4287" y="12700"/>
                </a:moveTo>
                <a:lnTo>
                  <a:pt x="12700" y="1571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988048" y="5988050"/>
            <a:ext cx="50799" cy="169862"/>
          </a:xfrm>
          <a:custGeom>
            <a:avLst/>
            <a:gdLst>
              <a:gd name="connsiteX0" fmla="*/ 14287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4287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780611" y="1590477"/>
            <a:ext cx="83736" cy="4488061"/>
          </a:xfrm>
          <a:custGeom>
            <a:avLst/>
            <a:gdLst>
              <a:gd name="connsiteX0" fmla="*/ 77386 w 83736"/>
              <a:gd name="connsiteY0" fmla="*/ 4481711 h 4488061"/>
              <a:gd name="connsiteX1" fmla="*/ 6350 w 83736"/>
              <a:gd name="connsiteY1" fmla="*/ 6350 h 4488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736" h="4488061">
                <a:moveTo>
                  <a:pt x="77386" y="448171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732657" y="1571626"/>
            <a:ext cx="110825" cy="113167"/>
          </a:xfrm>
          <a:custGeom>
            <a:avLst/>
            <a:gdLst>
              <a:gd name="connsiteX0" fmla="*/ 53905 w 110825"/>
              <a:gd name="connsiteY0" fmla="*/ 0 h 113167"/>
              <a:gd name="connsiteX1" fmla="*/ 0 w 110825"/>
              <a:gd name="connsiteY1" fmla="*/ 95872 h 113167"/>
              <a:gd name="connsiteX2" fmla="*/ 0 w 110825"/>
              <a:gd name="connsiteY2" fmla="*/ 95872 h 113167"/>
              <a:gd name="connsiteX3" fmla="*/ 4846 w 110825"/>
              <a:gd name="connsiteY3" fmla="*/ 113167 h 113167"/>
              <a:gd name="connsiteX4" fmla="*/ 4846 w 110825"/>
              <a:gd name="connsiteY4" fmla="*/ 113167 h 113167"/>
              <a:gd name="connsiteX5" fmla="*/ 22139 w 110825"/>
              <a:gd name="connsiteY5" fmla="*/ 108320 h 113167"/>
              <a:gd name="connsiteX6" fmla="*/ 54705 w 110825"/>
              <a:gd name="connsiteY6" fmla="*/ 50402 h 113167"/>
              <a:gd name="connsiteX7" fmla="*/ 89092 w 110825"/>
              <a:gd name="connsiteY7" fmla="*/ 107257 h 113167"/>
              <a:gd name="connsiteX8" fmla="*/ 89092 w 110825"/>
              <a:gd name="connsiteY8" fmla="*/ 107257 h 113167"/>
              <a:gd name="connsiteX9" fmla="*/ 106531 w 110825"/>
              <a:gd name="connsiteY9" fmla="*/ 111552 h 113167"/>
              <a:gd name="connsiteX10" fmla="*/ 106531 w 110825"/>
              <a:gd name="connsiteY10" fmla="*/ 111552 h 113167"/>
              <a:gd name="connsiteX11" fmla="*/ 106531 w 110825"/>
              <a:gd name="connsiteY11" fmla="*/ 111552 h 113167"/>
              <a:gd name="connsiteX12" fmla="*/ 110825 w 110825"/>
              <a:gd name="connsiteY12" fmla="*/ 94113 h 113167"/>
              <a:gd name="connsiteX13" fmla="*/ 53905 w 110825"/>
              <a:gd name="connsiteY13" fmla="*/ 0 h 113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10825" h="113167">
                <a:moveTo>
                  <a:pt x="53905" y="0"/>
                </a:moveTo>
                <a:lnTo>
                  <a:pt x="0" y="95872"/>
                </a:lnTo>
                <a:lnTo>
                  <a:pt x="0" y="95872"/>
                </a:lnTo>
                <a:cubicBezTo>
                  <a:pt x="-3437" y="101986"/>
                  <a:pt x="-1268" y="109729"/>
                  <a:pt x="4846" y="113167"/>
                </a:cubicBezTo>
                <a:lnTo>
                  <a:pt x="4846" y="113167"/>
                </a:lnTo>
                <a:cubicBezTo>
                  <a:pt x="10960" y="116604"/>
                  <a:pt x="18701" y="114434"/>
                  <a:pt x="22139" y="108320"/>
                </a:cubicBezTo>
                <a:lnTo>
                  <a:pt x="54705" y="50402"/>
                </a:lnTo>
                <a:lnTo>
                  <a:pt x="89092" y="107257"/>
                </a:lnTo>
                <a:lnTo>
                  <a:pt x="89092" y="107257"/>
                </a:lnTo>
                <a:cubicBezTo>
                  <a:pt x="92721" y="113259"/>
                  <a:pt x="100529" y="115182"/>
                  <a:pt x="106531" y="111552"/>
                </a:cubicBezTo>
                <a:cubicBezTo>
                  <a:pt x="106531" y="111552"/>
                  <a:pt x="106531" y="111552"/>
                  <a:pt x="106531" y="111552"/>
                </a:cubicBezTo>
                <a:lnTo>
                  <a:pt x="106531" y="111552"/>
                </a:lnTo>
                <a:cubicBezTo>
                  <a:pt x="112533" y="107923"/>
                  <a:pt x="114456" y="100115"/>
                  <a:pt x="110825" y="94113"/>
                </a:cubicBezTo>
                <a:lnTo>
                  <a:pt x="53905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0" y="3200400"/>
            <a:ext cx="2489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(l)</a:t>
            </a:r>
          </a:p>
        </p:txBody>
      </p:sp>
      <p:sp>
        <p:nvSpPr>
          <p:cNvPr id="23" name="TextBox 1"/>
          <p:cNvSpPr txBox="1"/>
          <p:nvPr/>
        </p:nvSpPr>
        <p:spPr>
          <a:xfrm rot="16200000">
            <a:off x="6883400" y="2933700"/>
            <a:ext cx="495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FVC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2019300" y="60706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 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651000" y="1485900"/>
            <a:ext cx="3302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5814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 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0800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 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8674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 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43688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 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8702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641600" y="152400"/>
            <a:ext cx="4216400" cy="276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302000" algn="l"/>
                <a:tab pos="3378200" algn="l"/>
              </a:tabLst>
            </a:pPr>
            <a:r>
              <a:rPr lang="en-US" altLang="zh-CN" sz="3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Obstruc4ve lung disease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302000" algn="l"/>
                <a:tab pos="3378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302000" algn="l"/>
                <a:tab pos="33782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 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6299200" y="6553200"/>
            <a:ext cx="825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520700" y="3251200"/>
            <a:ext cx="1816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Volume,</a:t>
            </a:r>
            <a:r>
              <a:rPr lang="en-US" altLang="zh-CN" sz="24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liters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594100" y="5753100"/>
            <a:ext cx="1917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Time,</a:t>
            </a:r>
            <a:r>
              <a:rPr lang="en-US" altLang="zh-CN" sz="24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seconds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917700" y="2044700"/>
            <a:ext cx="1651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908300" y="5321300"/>
            <a:ext cx="165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517900" y="5321300"/>
            <a:ext cx="165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51300" y="5321300"/>
            <a:ext cx="165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660900" y="5321300"/>
            <a:ext cx="165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346700" y="5321300"/>
            <a:ext cx="165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 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880100" y="5321300"/>
            <a:ext cx="165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32100" y="520700"/>
            <a:ext cx="4318000" cy="447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                <a:tab pos="1828800" algn="l"/>
                <a:tab pos="3581400" algn="l"/>
              </a:tabLst>
            </a:pPr>
            <a:r>
              <a:rPr lang="en-US" altLang="zh-CN" sz="40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Obstruc=ve Disease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828800" algn="l"/>
                <a:tab pos="3581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Normal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828800" algn="l"/>
                <a:tab pos="358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FEV</a:t>
            </a:r>
            <a:r>
              <a:rPr lang="en-US" altLang="zh-CN" sz="16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1.8L</a:t>
            </a:r>
          </a:p>
          <a:p>
            <a:pPr>
              <a:lnSpc>
                <a:spcPts val="3800"/>
              </a:lnSpc>
              <a:tabLst>
                <a:tab pos="1828800" algn="l"/>
                <a:tab pos="358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FVC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3.2L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1828800" algn="l"/>
                <a:tab pos="358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FEV</a:t>
            </a:r>
            <a:r>
              <a:rPr lang="en-US" altLang="zh-CN" sz="16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/FVC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0.56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340600" y="3860800"/>
            <a:ext cx="1524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Obstructive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065337" y="993776"/>
            <a:ext cx="84136" cy="5084762"/>
          </a:xfrm>
          <a:custGeom>
            <a:avLst/>
            <a:gdLst>
              <a:gd name="connsiteX0" fmla="*/ 6350 w 84136"/>
              <a:gd name="connsiteY0" fmla="*/ 6350 h 5084762"/>
              <a:gd name="connsiteX1" fmla="*/ 77786 w 84136"/>
              <a:gd name="connsiteY1" fmla="*/ 5078412 h 5084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136" h="5084762">
                <a:moveTo>
                  <a:pt x="6350" y="6350"/>
                </a:moveTo>
                <a:lnTo>
                  <a:pt x="77786" y="5078412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136774" y="6065838"/>
            <a:ext cx="4370387" cy="22224"/>
          </a:xfrm>
          <a:custGeom>
            <a:avLst/>
            <a:gdLst>
              <a:gd name="connsiteX0" fmla="*/ 6350 w 4370387"/>
              <a:gd name="connsiteY0" fmla="*/ 6350 h 22224"/>
              <a:gd name="connsiteX1" fmla="*/ 4364037 w 4370387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70387" h="22224">
                <a:moveTo>
                  <a:pt x="6350" y="6350"/>
                </a:moveTo>
                <a:lnTo>
                  <a:pt x="4364037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136774" y="4208464"/>
            <a:ext cx="869949" cy="22224"/>
          </a:xfrm>
          <a:custGeom>
            <a:avLst/>
            <a:gdLst>
              <a:gd name="connsiteX0" fmla="*/ 6350 w 869949"/>
              <a:gd name="connsiteY0" fmla="*/ 6350 h 22224"/>
              <a:gd name="connsiteX1" fmla="*/ 863599 w 869949"/>
              <a:gd name="connsiteY1" fmla="*/ 7936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949" h="22224">
                <a:moveTo>
                  <a:pt x="6350" y="6350"/>
                </a:moveTo>
                <a:lnTo>
                  <a:pt x="863599" y="793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92437" y="2209800"/>
            <a:ext cx="22224" cy="3868736"/>
          </a:xfrm>
          <a:custGeom>
            <a:avLst/>
            <a:gdLst>
              <a:gd name="connsiteX0" fmla="*/ 9525 w 22224"/>
              <a:gd name="connsiteY0" fmla="*/ 6350 h 3868736"/>
              <a:gd name="connsiteX1" fmla="*/ 6350 w 22224"/>
              <a:gd name="connsiteY1" fmla="*/ 3862386 h 3868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4" h="3868736">
                <a:moveTo>
                  <a:pt x="9525" y="6350"/>
                </a:moveTo>
                <a:lnTo>
                  <a:pt x="6350" y="386238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136774" y="3708400"/>
            <a:ext cx="869949" cy="22224"/>
          </a:xfrm>
          <a:custGeom>
            <a:avLst/>
            <a:gdLst>
              <a:gd name="connsiteX0" fmla="*/ 6350 w 869949"/>
              <a:gd name="connsiteY0" fmla="*/ 6350 h 22224"/>
              <a:gd name="connsiteX1" fmla="*/ 863599 w 869949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949" h="22224">
                <a:moveTo>
                  <a:pt x="6350" y="6350"/>
                </a:moveTo>
                <a:lnTo>
                  <a:pt x="863599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065337" y="2208213"/>
            <a:ext cx="941386" cy="22224"/>
          </a:xfrm>
          <a:custGeom>
            <a:avLst/>
            <a:gdLst>
              <a:gd name="connsiteX0" fmla="*/ 6350 w 941386"/>
              <a:gd name="connsiteY0" fmla="*/ 6350 h 22224"/>
              <a:gd name="connsiteX1" fmla="*/ 935036 w 941386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1386" h="22224">
                <a:moveTo>
                  <a:pt x="6350" y="6350"/>
                </a:moveTo>
                <a:lnTo>
                  <a:pt x="935036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141537" y="1636850"/>
            <a:ext cx="3592511" cy="4451212"/>
          </a:xfrm>
          <a:custGeom>
            <a:avLst/>
            <a:gdLst>
              <a:gd name="connsiteX0" fmla="*/ 19050 w 3592511"/>
              <a:gd name="connsiteY0" fmla="*/ 4432162 h 4451212"/>
              <a:gd name="connsiteX1" fmla="*/ 829705 w 3592511"/>
              <a:gd name="connsiteY1" fmla="*/ 648663 h 4451212"/>
              <a:gd name="connsiteX2" fmla="*/ 3573461 w 3592511"/>
              <a:gd name="connsiteY2" fmla="*/ 25009 h 4451212"/>
              <a:gd name="connsiteX3" fmla="*/ 3573461 w 3592511"/>
              <a:gd name="connsiteY3" fmla="*/ 25009 h 4451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92511" h="4451212">
                <a:moveTo>
                  <a:pt x="19050" y="4432162"/>
                </a:moveTo>
                <a:cubicBezTo>
                  <a:pt x="128176" y="2907675"/>
                  <a:pt x="237303" y="1383188"/>
                  <a:pt x="829705" y="648663"/>
                </a:cubicBezTo>
                <a:cubicBezTo>
                  <a:pt x="1422107" y="-85862"/>
                  <a:pt x="3573461" y="25009"/>
                  <a:pt x="3573461" y="25009"/>
                </a:cubicBezTo>
                <a:lnTo>
                  <a:pt x="3573461" y="2500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141537" y="3267075"/>
            <a:ext cx="3663949" cy="2820987"/>
          </a:xfrm>
          <a:custGeom>
            <a:avLst/>
            <a:gdLst>
              <a:gd name="connsiteX0" fmla="*/ 19050 w 3663949"/>
              <a:gd name="connsiteY0" fmla="*/ 2801937 h 2820987"/>
              <a:gd name="connsiteX1" fmla="*/ 836438 w 3663949"/>
              <a:gd name="connsiteY1" fmla="*/ 482864 h 2820987"/>
              <a:gd name="connsiteX2" fmla="*/ 3644899 w 3663949"/>
              <a:gd name="connsiteY2" fmla="*/ 19050 h 2820987"/>
              <a:gd name="connsiteX3" fmla="*/ 3644899 w 3663949"/>
              <a:gd name="connsiteY3" fmla="*/ 19050 h 28209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63949" h="2820987">
                <a:moveTo>
                  <a:pt x="19050" y="2801937"/>
                </a:moveTo>
                <a:cubicBezTo>
                  <a:pt x="125590" y="1874307"/>
                  <a:pt x="232130" y="946679"/>
                  <a:pt x="836438" y="482864"/>
                </a:cubicBezTo>
                <a:cubicBezTo>
                  <a:pt x="1440745" y="19050"/>
                  <a:pt x="3644899" y="19050"/>
                  <a:pt x="3644899" y="19050"/>
                </a:cubicBezTo>
                <a:lnTo>
                  <a:pt x="3644899" y="19050"/>
                </a:lnTo>
              </a:path>
            </a:pathLst>
          </a:custGeom>
          <a:ln w="38100">
            <a:solidFill>
              <a:srgbClr val="FFC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058987" y="32734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058987" y="241617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058987" y="15589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058987" y="44164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8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058987" y="5059363"/>
            <a:ext cx="96836" cy="50799"/>
          </a:xfrm>
          <a:custGeom>
            <a:avLst/>
            <a:gdLst>
              <a:gd name="connsiteX0" fmla="*/ 84136 w 96836"/>
              <a:gd name="connsiteY0" fmla="*/ 14286 h 50799"/>
              <a:gd name="connsiteX1" fmla="*/ 12700 w 96836"/>
              <a:gd name="connsiteY1" fmla="*/ 12700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84136" y="14286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702047" y="5988050"/>
            <a:ext cx="50799" cy="169862"/>
          </a:xfrm>
          <a:custGeom>
            <a:avLst/>
            <a:gdLst>
              <a:gd name="connsiteX0" fmla="*/ 12701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2701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487860" y="5988050"/>
            <a:ext cx="50799" cy="169862"/>
          </a:xfrm>
          <a:custGeom>
            <a:avLst/>
            <a:gdLst>
              <a:gd name="connsiteX0" fmla="*/ 12701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2701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202236" y="5988050"/>
            <a:ext cx="50799" cy="169862"/>
          </a:xfrm>
          <a:custGeom>
            <a:avLst/>
            <a:gdLst>
              <a:gd name="connsiteX0" fmla="*/ 14287 w 50799"/>
              <a:gd name="connsiteY0" fmla="*/ 12700 h 169862"/>
              <a:gd name="connsiteX1" fmla="*/ 12700 w 50799"/>
              <a:gd name="connsiteY1" fmla="*/ 157162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4287" y="12700"/>
                </a:moveTo>
                <a:lnTo>
                  <a:pt x="12700" y="1571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988048" y="5988050"/>
            <a:ext cx="50799" cy="169862"/>
          </a:xfrm>
          <a:custGeom>
            <a:avLst/>
            <a:gdLst>
              <a:gd name="connsiteX0" fmla="*/ 14287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4287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0" y="3200400"/>
            <a:ext cx="2489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667000" y="660400"/>
            <a:ext cx="4038600" cy="283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276600" algn="l"/>
                <a:tab pos="3352800" algn="l"/>
              </a:tabLst>
            </a:pPr>
            <a:r>
              <a:rPr lang="en-US" altLang="zh-CN" sz="3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Restric4ve lung disease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276600" algn="l"/>
                <a:tab pos="3352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276600" algn="l"/>
                <a:tab pos="3352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 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019300" y="60706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 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651000" y="1485900"/>
            <a:ext cx="3302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5814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 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0800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 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8674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 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3688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 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8702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6299200" y="6553200"/>
            <a:ext cx="825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520700" y="3213100"/>
            <a:ext cx="1816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Volume,</a:t>
            </a:r>
            <a:r>
              <a:rPr lang="en-US" altLang="zh-CN" sz="24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liters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594100" y="5829300"/>
            <a:ext cx="1917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Time,</a:t>
            </a:r>
            <a:r>
              <a:rPr lang="en-US" altLang="zh-CN" sz="24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seconds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489700" y="3556000"/>
            <a:ext cx="22606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FEV</a:t>
            </a:r>
            <a:r>
              <a:rPr lang="en-US" altLang="zh-CN" sz="16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1.9L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FVC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2.0L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FEV</a:t>
            </a:r>
            <a:r>
              <a:rPr lang="en-US" altLang="zh-CN" sz="16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/FVC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0.95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908300" y="5334000"/>
            <a:ext cx="16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594100" y="5334000"/>
            <a:ext cx="16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127500" y="5334000"/>
            <a:ext cx="16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737100" y="5334000"/>
            <a:ext cx="16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346700" y="5334000"/>
            <a:ext cx="16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880100" y="5334000"/>
            <a:ext cx="16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917700" y="2006600"/>
            <a:ext cx="1651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917700" y="3175000"/>
            <a:ext cx="1651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844800" y="406400"/>
            <a:ext cx="41656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  <a:tabLst>
                <a:tab pos="2197100" algn="l"/>
              </a:tabLst>
            </a:pPr>
            <a:r>
              <a:rPr lang="en-US" altLang="zh-CN" sz="42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Restric=ve Disease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2197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Normal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584700" y="3416300"/>
            <a:ext cx="1028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Restric=ve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065337" y="993776"/>
            <a:ext cx="84136" cy="5084762"/>
          </a:xfrm>
          <a:custGeom>
            <a:avLst/>
            <a:gdLst>
              <a:gd name="connsiteX0" fmla="*/ 6350 w 84136"/>
              <a:gd name="connsiteY0" fmla="*/ 6350 h 5084762"/>
              <a:gd name="connsiteX1" fmla="*/ 77786 w 84136"/>
              <a:gd name="connsiteY1" fmla="*/ 5078412 h 5084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136" h="5084762">
                <a:moveTo>
                  <a:pt x="6350" y="6350"/>
                </a:moveTo>
                <a:lnTo>
                  <a:pt x="77786" y="5078412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136774" y="6065838"/>
            <a:ext cx="4370387" cy="22224"/>
          </a:xfrm>
          <a:custGeom>
            <a:avLst/>
            <a:gdLst>
              <a:gd name="connsiteX0" fmla="*/ 6350 w 4370387"/>
              <a:gd name="connsiteY0" fmla="*/ 6350 h 22224"/>
              <a:gd name="connsiteX1" fmla="*/ 4364037 w 4370387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70387" h="22224">
                <a:moveTo>
                  <a:pt x="6350" y="6350"/>
                </a:moveTo>
                <a:lnTo>
                  <a:pt x="4364037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136774" y="4208464"/>
            <a:ext cx="869949" cy="22224"/>
          </a:xfrm>
          <a:custGeom>
            <a:avLst/>
            <a:gdLst>
              <a:gd name="connsiteX0" fmla="*/ 6350 w 869949"/>
              <a:gd name="connsiteY0" fmla="*/ 6350 h 22224"/>
              <a:gd name="connsiteX1" fmla="*/ 863599 w 869949"/>
              <a:gd name="connsiteY1" fmla="*/ 7936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949" h="22224">
                <a:moveTo>
                  <a:pt x="6350" y="6350"/>
                </a:moveTo>
                <a:lnTo>
                  <a:pt x="863599" y="793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92437" y="2209800"/>
            <a:ext cx="22224" cy="3868736"/>
          </a:xfrm>
          <a:custGeom>
            <a:avLst/>
            <a:gdLst>
              <a:gd name="connsiteX0" fmla="*/ 9525 w 22224"/>
              <a:gd name="connsiteY0" fmla="*/ 6350 h 3868736"/>
              <a:gd name="connsiteX1" fmla="*/ 6350 w 22224"/>
              <a:gd name="connsiteY1" fmla="*/ 3862386 h 3868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4" h="3868736">
                <a:moveTo>
                  <a:pt x="9525" y="6350"/>
                </a:moveTo>
                <a:lnTo>
                  <a:pt x="6350" y="386238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136774" y="3708400"/>
            <a:ext cx="869949" cy="22224"/>
          </a:xfrm>
          <a:custGeom>
            <a:avLst/>
            <a:gdLst>
              <a:gd name="connsiteX0" fmla="*/ 6350 w 869949"/>
              <a:gd name="connsiteY0" fmla="*/ 6350 h 22224"/>
              <a:gd name="connsiteX1" fmla="*/ 863599 w 869949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949" h="22224">
                <a:moveTo>
                  <a:pt x="6350" y="6350"/>
                </a:moveTo>
                <a:lnTo>
                  <a:pt x="863599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065337" y="2208213"/>
            <a:ext cx="941386" cy="22224"/>
          </a:xfrm>
          <a:custGeom>
            <a:avLst/>
            <a:gdLst>
              <a:gd name="connsiteX0" fmla="*/ 6350 w 941386"/>
              <a:gd name="connsiteY0" fmla="*/ 6350 h 22224"/>
              <a:gd name="connsiteX1" fmla="*/ 935036 w 941386"/>
              <a:gd name="connsiteY1" fmla="*/ 7937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1386" h="22224">
                <a:moveTo>
                  <a:pt x="6350" y="6350"/>
                </a:moveTo>
                <a:lnTo>
                  <a:pt x="935036" y="7937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141537" y="1636850"/>
            <a:ext cx="3592511" cy="4451212"/>
          </a:xfrm>
          <a:custGeom>
            <a:avLst/>
            <a:gdLst>
              <a:gd name="connsiteX0" fmla="*/ 19050 w 3592511"/>
              <a:gd name="connsiteY0" fmla="*/ 4432162 h 4451212"/>
              <a:gd name="connsiteX1" fmla="*/ 829705 w 3592511"/>
              <a:gd name="connsiteY1" fmla="*/ 648663 h 4451212"/>
              <a:gd name="connsiteX2" fmla="*/ 3573461 w 3592511"/>
              <a:gd name="connsiteY2" fmla="*/ 25009 h 4451212"/>
              <a:gd name="connsiteX3" fmla="*/ 3573461 w 3592511"/>
              <a:gd name="connsiteY3" fmla="*/ 25009 h 4451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92511" h="4451212">
                <a:moveTo>
                  <a:pt x="19050" y="4432162"/>
                </a:moveTo>
                <a:cubicBezTo>
                  <a:pt x="128176" y="2907675"/>
                  <a:pt x="237303" y="1383188"/>
                  <a:pt x="829705" y="648663"/>
                </a:cubicBezTo>
                <a:cubicBezTo>
                  <a:pt x="1422107" y="-85862"/>
                  <a:pt x="3573461" y="25009"/>
                  <a:pt x="3573461" y="25009"/>
                </a:cubicBezTo>
                <a:lnTo>
                  <a:pt x="3573461" y="2500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141537" y="3267075"/>
            <a:ext cx="3663949" cy="2820987"/>
          </a:xfrm>
          <a:custGeom>
            <a:avLst/>
            <a:gdLst>
              <a:gd name="connsiteX0" fmla="*/ 19050 w 3663949"/>
              <a:gd name="connsiteY0" fmla="*/ 2801937 h 2820987"/>
              <a:gd name="connsiteX1" fmla="*/ 836438 w 3663949"/>
              <a:gd name="connsiteY1" fmla="*/ 482864 h 2820987"/>
              <a:gd name="connsiteX2" fmla="*/ 3644899 w 3663949"/>
              <a:gd name="connsiteY2" fmla="*/ 19050 h 2820987"/>
              <a:gd name="connsiteX3" fmla="*/ 3644899 w 3663949"/>
              <a:gd name="connsiteY3" fmla="*/ 19050 h 28209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63949" h="2820987">
                <a:moveTo>
                  <a:pt x="19050" y="2801937"/>
                </a:moveTo>
                <a:cubicBezTo>
                  <a:pt x="125590" y="1874307"/>
                  <a:pt x="232130" y="946679"/>
                  <a:pt x="836438" y="482864"/>
                </a:cubicBezTo>
                <a:cubicBezTo>
                  <a:pt x="1440745" y="19050"/>
                  <a:pt x="3644899" y="19050"/>
                  <a:pt x="3644899" y="19050"/>
                </a:cubicBezTo>
                <a:lnTo>
                  <a:pt x="3644899" y="19050"/>
                </a:lnTo>
              </a:path>
            </a:pathLst>
          </a:custGeom>
          <a:ln w="38100">
            <a:solidFill>
              <a:srgbClr val="FFC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124074" y="2695575"/>
            <a:ext cx="3681412" cy="3395662"/>
          </a:xfrm>
          <a:custGeom>
            <a:avLst/>
            <a:gdLst>
              <a:gd name="connsiteX0" fmla="*/ 19050 w 3681412"/>
              <a:gd name="connsiteY0" fmla="*/ 3376612 h 3395662"/>
              <a:gd name="connsiteX1" fmla="*/ 1219447 w 3681412"/>
              <a:gd name="connsiteY1" fmla="*/ 947316 h 3395662"/>
              <a:gd name="connsiteX2" fmla="*/ 3662362 w 3681412"/>
              <a:gd name="connsiteY2" fmla="*/ 19050 h 3395662"/>
              <a:gd name="connsiteX3" fmla="*/ 3662362 w 3681412"/>
              <a:gd name="connsiteY3" fmla="*/ 19050 h 3395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81412" h="3395662">
                <a:moveTo>
                  <a:pt x="19050" y="3376612"/>
                </a:moveTo>
                <a:cubicBezTo>
                  <a:pt x="315639" y="2441761"/>
                  <a:pt x="612229" y="1506910"/>
                  <a:pt x="1219447" y="947316"/>
                </a:cubicBezTo>
                <a:cubicBezTo>
                  <a:pt x="1826666" y="387723"/>
                  <a:pt x="3662362" y="19050"/>
                  <a:pt x="3662362" y="19050"/>
                </a:cubicBezTo>
                <a:lnTo>
                  <a:pt x="3662362" y="19050"/>
                </a:lnTo>
              </a:path>
            </a:pathLst>
          </a:custGeom>
          <a:ln w="38100">
            <a:solidFill>
              <a:srgbClr val="00B05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058987" y="32734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058987" y="241617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058987" y="15589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058987" y="4416425"/>
            <a:ext cx="96836" cy="50799"/>
          </a:xfrm>
          <a:custGeom>
            <a:avLst/>
            <a:gdLst>
              <a:gd name="connsiteX0" fmla="*/ 12700 w 96836"/>
              <a:gd name="connsiteY0" fmla="*/ 12700 h 50799"/>
              <a:gd name="connsiteX1" fmla="*/ 84136 w 96836"/>
              <a:gd name="connsiteY1" fmla="*/ 14288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12700" y="12700"/>
                </a:moveTo>
                <a:lnTo>
                  <a:pt x="84136" y="1428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058987" y="5059363"/>
            <a:ext cx="96836" cy="50799"/>
          </a:xfrm>
          <a:custGeom>
            <a:avLst/>
            <a:gdLst>
              <a:gd name="connsiteX0" fmla="*/ 84136 w 96836"/>
              <a:gd name="connsiteY0" fmla="*/ 14286 h 50799"/>
              <a:gd name="connsiteX1" fmla="*/ 12700 w 96836"/>
              <a:gd name="connsiteY1" fmla="*/ 12700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36" h="50799">
                <a:moveTo>
                  <a:pt x="84136" y="14286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702047" y="5988050"/>
            <a:ext cx="50799" cy="169862"/>
          </a:xfrm>
          <a:custGeom>
            <a:avLst/>
            <a:gdLst>
              <a:gd name="connsiteX0" fmla="*/ 12701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2701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487860" y="5988050"/>
            <a:ext cx="50799" cy="169862"/>
          </a:xfrm>
          <a:custGeom>
            <a:avLst/>
            <a:gdLst>
              <a:gd name="connsiteX0" fmla="*/ 12701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2701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202236" y="5988050"/>
            <a:ext cx="50799" cy="169862"/>
          </a:xfrm>
          <a:custGeom>
            <a:avLst/>
            <a:gdLst>
              <a:gd name="connsiteX0" fmla="*/ 14287 w 50799"/>
              <a:gd name="connsiteY0" fmla="*/ 12700 h 169862"/>
              <a:gd name="connsiteX1" fmla="*/ 12700 w 50799"/>
              <a:gd name="connsiteY1" fmla="*/ 157162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4287" y="12700"/>
                </a:moveTo>
                <a:lnTo>
                  <a:pt x="12700" y="1571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988048" y="5988050"/>
            <a:ext cx="50799" cy="169862"/>
          </a:xfrm>
          <a:custGeom>
            <a:avLst/>
            <a:gdLst>
              <a:gd name="connsiteX0" fmla="*/ 14287 w 50799"/>
              <a:gd name="connsiteY0" fmla="*/ 12700 h 169862"/>
              <a:gd name="connsiteX1" fmla="*/ 12700 w 50799"/>
              <a:gd name="connsiteY1" fmla="*/ 157163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99" h="169862">
                <a:moveTo>
                  <a:pt x="14287" y="12700"/>
                </a:moveTo>
                <a:lnTo>
                  <a:pt x="12700" y="1571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0" y="3200400"/>
            <a:ext cx="2489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(l)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943600" y="1612900"/>
            <a:ext cx="241300" cy="184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 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019300" y="60706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 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651000" y="1485900"/>
            <a:ext cx="3302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62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5814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 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0800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 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8674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 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3688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 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870200" y="6146800"/>
            <a:ext cx="254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 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6299200" y="6553200"/>
            <a:ext cx="825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" y="469900"/>
            <a:ext cx="8128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normal and restric=ve expire fully in 2 sec.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0500" y="2222500"/>
            <a:ext cx="8572500" cy="361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obstruc=ve needs more than 2 sec, the curve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rises slowly to reach its highest point. 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3429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 may need more than 6 sec.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                <a:tab pos="3429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 can or not get rid of all VC depending on the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severity of the disease.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2900"/>
            <a:ext cx="66548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482600"/>
            <a:ext cx="6578600" cy="637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4"/>
          <p:cNvGraphicFramePr>
            <a:graphicFrameLocks noGrp="1"/>
          </p:cNvGraphicFramePr>
          <p:nvPr/>
        </p:nvGraphicFramePr>
        <p:xfrm>
          <a:off x="285750" y="500062"/>
          <a:ext cx="8643936" cy="5861049"/>
        </p:xfrm>
        <a:graphic>
          <a:graphicData uri="http://schemas.openxmlformats.org/drawingml/2006/table">
            <a:tbl>
              <a:tblPr/>
              <a:tblGrid>
                <a:gridCol w="2160588"/>
                <a:gridCol w="2162174"/>
                <a:gridCol w="2160586"/>
                <a:gridCol w="2160588"/>
              </a:tblGrid>
              <a:tr h="14652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Volume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Normal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Obstruc4ve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latin typeface="Calibri" pitchFamily="18" charset="0"/>
                          <a:cs typeface="Calibri" pitchFamily="18" charset="0"/>
                        </a:rPr>
                        <a:t>Restric4ve </a:t>
                      </a:r>
                      <a:endParaRPr lang="zh-CN" altLang="en-US" sz="2000" b="1" dirty="0" smtClean="0">
                        <a:solidFill>
                          <a:srgbClr val="FFFF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652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FVC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5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↓ or ↔  (5)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↓   (3)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4652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FEV</a:t>
                      </a:r>
                      <a:r>
                        <a:rPr lang="en-US" altLang="zh-CN" sz="16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1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4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↓↓↓      (2)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↓     (2.7)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652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FEV</a:t>
                      </a:r>
                      <a:r>
                        <a:rPr lang="en-US" altLang="zh-CN" sz="16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1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%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80%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↓    (40%)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(↓ airﬂow)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↔ or ↑  (90)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(Normal airﬂow) 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142975" y="1090681"/>
            <a:ext cx="6786610" cy="1410266"/>
          </a:xfrm>
          <a:custGeom>
            <a:avLst/>
            <a:gdLst>
              <a:gd name="connsiteX0" fmla="*/ 0 w 6786610"/>
              <a:gd name="connsiteY0" fmla="*/ 235049 h 1410266"/>
              <a:gd name="connsiteX1" fmla="*/ 235049 w 6786610"/>
              <a:gd name="connsiteY1" fmla="*/ 0 h 1410266"/>
              <a:gd name="connsiteX2" fmla="*/ 6551560 w 6786610"/>
              <a:gd name="connsiteY2" fmla="*/ 0 h 1410266"/>
              <a:gd name="connsiteX3" fmla="*/ 6786609 w 6786610"/>
              <a:gd name="connsiteY3" fmla="*/ 235049 h 1410266"/>
              <a:gd name="connsiteX4" fmla="*/ 6786609 w 6786610"/>
              <a:gd name="connsiteY4" fmla="*/ 1175217 h 1410266"/>
              <a:gd name="connsiteX5" fmla="*/ 6551560 w 6786610"/>
              <a:gd name="connsiteY5" fmla="*/ 1410266 h 1410266"/>
              <a:gd name="connsiteX6" fmla="*/ 235049 w 6786610"/>
              <a:gd name="connsiteY6" fmla="*/ 1410266 h 1410266"/>
              <a:gd name="connsiteX7" fmla="*/ 0 w 6786610"/>
              <a:gd name="connsiteY7" fmla="*/ 1175217 h 1410266"/>
              <a:gd name="connsiteX8" fmla="*/ 0 w 6786610"/>
              <a:gd name="connsiteY8" fmla="*/ 235049 h 1410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6610" h="1410266">
                <a:moveTo>
                  <a:pt x="0" y="235049"/>
                </a:moveTo>
                <a:cubicBezTo>
                  <a:pt x="0" y="105234"/>
                  <a:pt x="105234" y="0"/>
                  <a:pt x="235049" y="0"/>
                </a:cubicBezTo>
                <a:lnTo>
                  <a:pt x="6551560" y="0"/>
                </a:lnTo>
                <a:cubicBezTo>
                  <a:pt x="6681373" y="0"/>
                  <a:pt x="6786609" y="105234"/>
                  <a:pt x="6786609" y="235049"/>
                </a:cubicBezTo>
                <a:lnTo>
                  <a:pt x="6786609" y="1175217"/>
                </a:lnTo>
                <a:cubicBezTo>
                  <a:pt x="6786609" y="1305031"/>
                  <a:pt x="6681373" y="1410266"/>
                  <a:pt x="6551560" y="1410266"/>
                </a:cubicBezTo>
                <a:lnTo>
                  <a:pt x="235049" y="1410266"/>
                </a:lnTo>
                <a:cubicBezTo>
                  <a:pt x="105234" y="1410266"/>
                  <a:pt x="0" y="1305031"/>
                  <a:pt x="0" y="1175217"/>
                </a:cubicBezTo>
                <a:lnTo>
                  <a:pt x="0" y="235049"/>
                </a:lnTo>
              </a:path>
            </a:pathLst>
          </a:custGeom>
          <a:solidFill>
            <a:srgbClr val="4BAC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123925" y="1071631"/>
            <a:ext cx="6824709" cy="1448366"/>
          </a:xfrm>
          <a:custGeom>
            <a:avLst/>
            <a:gdLst>
              <a:gd name="connsiteX0" fmla="*/ 19050 w 6824709"/>
              <a:gd name="connsiteY0" fmla="*/ 254098 h 1448366"/>
              <a:gd name="connsiteX1" fmla="*/ 254098 w 6824709"/>
              <a:gd name="connsiteY1" fmla="*/ 19050 h 1448366"/>
              <a:gd name="connsiteX2" fmla="*/ 6570610 w 6824709"/>
              <a:gd name="connsiteY2" fmla="*/ 19050 h 1448366"/>
              <a:gd name="connsiteX3" fmla="*/ 6805658 w 6824709"/>
              <a:gd name="connsiteY3" fmla="*/ 254098 h 1448366"/>
              <a:gd name="connsiteX4" fmla="*/ 6805658 w 6824709"/>
              <a:gd name="connsiteY4" fmla="*/ 1194267 h 1448366"/>
              <a:gd name="connsiteX5" fmla="*/ 6570610 w 6824709"/>
              <a:gd name="connsiteY5" fmla="*/ 1429316 h 1448366"/>
              <a:gd name="connsiteX6" fmla="*/ 254098 w 6824709"/>
              <a:gd name="connsiteY6" fmla="*/ 1429316 h 1448366"/>
              <a:gd name="connsiteX7" fmla="*/ 19050 w 6824709"/>
              <a:gd name="connsiteY7" fmla="*/ 1194267 h 1448366"/>
              <a:gd name="connsiteX8" fmla="*/ 19050 w 6824709"/>
              <a:gd name="connsiteY8" fmla="*/ 254098 h 144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824709" h="1448366">
                <a:moveTo>
                  <a:pt x="19050" y="254098"/>
                </a:moveTo>
                <a:cubicBezTo>
                  <a:pt x="19050" y="124285"/>
                  <a:pt x="124285" y="19050"/>
                  <a:pt x="254098" y="19050"/>
                </a:cubicBezTo>
                <a:lnTo>
                  <a:pt x="6570610" y="19050"/>
                </a:lnTo>
                <a:cubicBezTo>
                  <a:pt x="6700423" y="19050"/>
                  <a:pt x="6805658" y="124285"/>
                  <a:pt x="6805658" y="254098"/>
                </a:cubicBezTo>
                <a:lnTo>
                  <a:pt x="6805658" y="1194267"/>
                </a:lnTo>
                <a:cubicBezTo>
                  <a:pt x="6805658" y="1324081"/>
                  <a:pt x="6700423" y="1429316"/>
                  <a:pt x="6570610" y="1429316"/>
                </a:cubicBezTo>
                <a:lnTo>
                  <a:pt x="254098" y="1429316"/>
                </a:lnTo>
                <a:cubicBezTo>
                  <a:pt x="124285" y="1429316"/>
                  <a:pt x="19050" y="1324081"/>
                  <a:pt x="19050" y="1194267"/>
                </a:cubicBezTo>
                <a:lnTo>
                  <a:pt x="19050" y="25409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142975" y="2688148"/>
            <a:ext cx="6786610" cy="1410266"/>
          </a:xfrm>
          <a:custGeom>
            <a:avLst/>
            <a:gdLst>
              <a:gd name="connsiteX0" fmla="*/ 0 w 6786610"/>
              <a:gd name="connsiteY0" fmla="*/ 235047 h 1410266"/>
              <a:gd name="connsiteX1" fmla="*/ 235049 w 6786610"/>
              <a:gd name="connsiteY1" fmla="*/ 0 h 1410266"/>
              <a:gd name="connsiteX2" fmla="*/ 6551560 w 6786610"/>
              <a:gd name="connsiteY2" fmla="*/ 0 h 1410266"/>
              <a:gd name="connsiteX3" fmla="*/ 6786609 w 6786610"/>
              <a:gd name="connsiteY3" fmla="*/ 235047 h 1410266"/>
              <a:gd name="connsiteX4" fmla="*/ 6786609 w 6786610"/>
              <a:gd name="connsiteY4" fmla="*/ 1175217 h 1410266"/>
              <a:gd name="connsiteX5" fmla="*/ 6551560 w 6786610"/>
              <a:gd name="connsiteY5" fmla="*/ 1410266 h 1410266"/>
              <a:gd name="connsiteX6" fmla="*/ 235049 w 6786610"/>
              <a:gd name="connsiteY6" fmla="*/ 1410266 h 1410266"/>
              <a:gd name="connsiteX7" fmla="*/ 0 w 6786610"/>
              <a:gd name="connsiteY7" fmla="*/ 1175217 h 1410266"/>
              <a:gd name="connsiteX8" fmla="*/ 0 w 6786610"/>
              <a:gd name="connsiteY8" fmla="*/ 235047 h 1410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6610" h="1410266">
                <a:moveTo>
                  <a:pt x="0" y="235047"/>
                </a:moveTo>
                <a:cubicBezTo>
                  <a:pt x="0" y="105234"/>
                  <a:pt x="105234" y="0"/>
                  <a:pt x="235049" y="0"/>
                </a:cubicBezTo>
                <a:lnTo>
                  <a:pt x="6551560" y="0"/>
                </a:lnTo>
                <a:cubicBezTo>
                  <a:pt x="6681373" y="0"/>
                  <a:pt x="6786609" y="105234"/>
                  <a:pt x="6786609" y="235047"/>
                </a:cubicBezTo>
                <a:lnTo>
                  <a:pt x="6786609" y="1175217"/>
                </a:lnTo>
                <a:cubicBezTo>
                  <a:pt x="6786609" y="1305031"/>
                  <a:pt x="6681373" y="1410266"/>
                  <a:pt x="6551560" y="1410266"/>
                </a:cubicBezTo>
                <a:lnTo>
                  <a:pt x="235049" y="1410266"/>
                </a:lnTo>
                <a:cubicBezTo>
                  <a:pt x="105234" y="1410266"/>
                  <a:pt x="0" y="1305031"/>
                  <a:pt x="0" y="1175217"/>
                </a:cubicBezTo>
                <a:lnTo>
                  <a:pt x="0" y="235047"/>
                </a:lnTo>
              </a:path>
            </a:pathLst>
          </a:custGeom>
          <a:solidFill>
            <a:srgbClr val="60E1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123925" y="2669098"/>
            <a:ext cx="6824709" cy="1448366"/>
          </a:xfrm>
          <a:custGeom>
            <a:avLst/>
            <a:gdLst>
              <a:gd name="connsiteX0" fmla="*/ 19050 w 6824709"/>
              <a:gd name="connsiteY0" fmla="*/ 254098 h 1448366"/>
              <a:gd name="connsiteX1" fmla="*/ 254098 w 6824709"/>
              <a:gd name="connsiteY1" fmla="*/ 19050 h 1448366"/>
              <a:gd name="connsiteX2" fmla="*/ 6570610 w 6824709"/>
              <a:gd name="connsiteY2" fmla="*/ 19050 h 1448366"/>
              <a:gd name="connsiteX3" fmla="*/ 6805658 w 6824709"/>
              <a:gd name="connsiteY3" fmla="*/ 254098 h 1448366"/>
              <a:gd name="connsiteX4" fmla="*/ 6805658 w 6824709"/>
              <a:gd name="connsiteY4" fmla="*/ 1194267 h 1448366"/>
              <a:gd name="connsiteX5" fmla="*/ 6570610 w 6824709"/>
              <a:gd name="connsiteY5" fmla="*/ 1429316 h 1448366"/>
              <a:gd name="connsiteX6" fmla="*/ 254098 w 6824709"/>
              <a:gd name="connsiteY6" fmla="*/ 1429316 h 1448366"/>
              <a:gd name="connsiteX7" fmla="*/ 19050 w 6824709"/>
              <a:gd name="connsiteY7" fmla="*/ 1194267 h 1448366"/>
              <a:gd name="connsiteX8" fmla="*/ 19050 w 6824709"/>
              <a:gd name="connsiteY8" fmla="*/ 254098 h 144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824709" h="1448366">
                <a:moveTo>
                  <a:pt x="19050" y="254098"/>
                </a:moveTo>
                <a:cubicBezTo>
                  <a:pt x="19050" y="124285"/>
                  <a:pt x="124285" y="19050"/>
                  <a:pt x="254098" y="19050"/>
                </a:cubicBezTo>
                <a:lnTo>
                  <a:pt x="6570610" y="19050"/>
                </a:lnTo>
                <a:cubicBezTo>
                  <a:pt x="6700423" y="19050"/>
                  <a:pt x="6805658" y="124285"/>
                  <a:pt x="6805658" y="254098"/>
                </a:cubicBezTo>
                <a:lnTo>
                  <a:pt x="6805658" y="1194267"/>
                </a:lnTo>
                <a:cubicBezTo>
                  <a:pt x="6805658" y="1324081"/>
                  <a:pt x="6700423" y="1429316"/>
                  <a:pt x="6570610" y="1429316"/>
                </a:cubicBezTo>
                <a:lnTo>
                  <a:pt x="254098" y="1429316"/>
                </a:lnTo>
                <a:cubicBezTo>
                  <a:pt x="124285" y="1429316"/>
                  <a:pt x="19050" y="1324081"/>
                  <a:pt x="19050" y="1194267"/>
                </a:cubicBezTo>
                <a:lnTo>
                  <a:pt x="19050" y="25409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142975" y="4285613"/>
            <a:ext cx="6786610" cy="1410267"/>
          </a:xfrm>
          <a:custGeom>
            <a:avLst/>
            <a:gdLst>
              <a:gd name="connsiteX0" fmla="*/ 0 w 6786610"/>
              <a:gd name="connsiteY0" fmla="*/ 235049 h 1410267"/>
              <a:gd name="connsiteX1" fmla="*/ 235049 w 6786610"/>
              <a:gd name="connsiteY1" fmla="*/ 0 h 1410267"/>
              <a:gd name="connsiteX2" fmla="*/ 6551560 w 6786610"/>
              <a:gd name="connsiteY2" fmla="*/ 0 h 1410267"/>
              <a:gd name="connsiteX3" fmla="*/ 6786609 w 6786610"/>
              <a:gd name="connsiteY3" fmla="*/ 235049 h 1410267"/>
              <a:gd name="connsiteX4" fmla="*/ 6786609 w 6786610"/>
              <a:gd name="connsiteY4" fmla="*/ 1175218 h 1410267"/>
              <a:gd name="connsiteX5" fmla="*/ 6551560 w 6786610"/>
              <a:gd name="connsiteY5" fmla="*/ 1410267 h 1410267"/>
              <a:gd name="connsiteX6" fmla="*/ 235049 w 6786610"/>
              <a:gd name="connsiteY6" fmla="*/ 1410267 h 1410267"/>
              <a:gd name="connsiteX7" fmla="*/ 0 w 6786610"/>
              <a:gd name="connsiteY7" fmla="*/ 1175218 h 1410267"/>
              <a:gd name="connsiteX8" fmla="*/ 0 w 6786610"/>
              <a:gd name="connsiteY8" fmla="*/ 235049 h 1410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6610" h="1410267">
                <a:moveTo>
                  <a:pt x="0" y="235049"/>
                </a:moveTo>
                <a:cubicBezTo>
                  <a:pt x="0" y="105235"/>
                  <a:pt x="105234" y="0"/>
                  <a:pt x="235049" y="0"/>
                </a:cubicBezTo>
                <a:lnTo>
                  <a:pt x="6551560" y="0"/>
                </a:lnTo>
                <a:cubicBezTo>
                  <a:pt x="6681373" y="0"/>
                  <a:pt x="6786609" y="105235"/>
                  <a:pt x="6786609" y="235049"/>
                </a:cubicBezTo>
                <a:lnTo>
                  <a:pt x="6786609" y="1175218"/>
                </a:lnTo>
                <a:cubicBezTo>
                  <a:pt x="6786609" y="1305032"/>
                  <a:pt x="6681373" y="1410267"/>
                  <a:pt x="6551560" y="1410267"/>
                </a:cubicBezTo>
                <a:lnTo>
                  <a:pt x="235049" y="1410267"/>
                </a:lnTo>
                <a:cubicBezTo>
                  <a:pt x="105234" y="1410267"/>
                  <a:pt x="0" y="1305032"/>
                  <a:pt x="0" y="1175218"/>
                </a:cubicBezTo>
                <a:lnTo>
                  <a:pt x="0" y="235049"/>
                </a:lnTo>
              </a:path>
            </a:pathLst>
          </a:custGeom>
          <a:solidFill>
            <a:srgbClr val="F796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123925" y="4266564"/>
            <a:ext cx="6824709" cy="1448366"/>
          </a:xfrm>
          <a:custGeom>
            <a:avLst/>
            <a:gdLst>
              <a:gd name="connsiteX0" fmla="*/ 19050 w 6824709"/>
              <a:gd name="connsiteY0" fmla="*/ 254098 h 1448366"/>
              <a:gd name="connsiteX1" fmla="*/ 254098 w 6824709"/>
              <a:gd name="connsiteY1" fmla="*/ 19050 h 1448366"/>
              <a:gd name="connsiteX2" fmla="*/ 6570610 w 6824709"/>
              <a:gd name="connsiteY2" fmla="*/ 19050 h 1448366"/>
              <a:gd name="connsiteX3" fmla="*/ 6805658 w 6824709"/>
              <a:gd name="connsiteY3" fmla="*/ 254098 h 1448366"/>
              <a:gd name="connsiteX4" fmla="*/ 6805658 w 6824709"/>
              <a:gd name="connsiteY4" fmla="*/ 1194267 h 1448366"/>
              <a:gd name="connsiteX5" fmla="*/ 6570610 w 6824709"/>
              <a:gd name="connsiteY5" fmla="*/ 1429316 h 1448366"/>
              <a:gd name="connsiteX6" fmla="*/ 254098 w 6824709"/>
              <a:gd name="connsiteY6" fmla="*/ 1429316 h 1448366"/>
              <a:gd name="connsiteX7" fmla="*/ 19050 w 6824709"/>
              <a:gd name="connsiteY7" fmla="*/ 1194267 h 1448366"/>
              <a:gd name="connsiteX8" fmla="*/ 19050 w 6824709"/>
              <a:gd name="connsiteY8" fmla="*/ 254098 h 144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824709" h="1448366">
                <a:moveTo>
                  <a:pt x="19050" y="254098"/>
                </a:moveTo>
                <a:cubicBezTo>
                  <a:pt x="19050" y="124285"/>
                  <a:pt x="124285" y="19050"/>
                  <a:pt x="254098" y="19050"/>
                </a:cubicBezTo>
                <a:lnTo>
                  <a:pt x="6570610" y="19050"/>
                </a:lnTo>
                <a:cubicBezTo>
                  <a:pt x="6700423" y="19050"/>
                  <a:pt x="6805658" y="124285"/>
                  <a:pt x="6805658" y="254098"/>
                </a:cubicBezTo>
                <a:lnTo>
                  <a:pt x="6805658" y="1194267"/>
                </a:lnTo>
                <a:cubicBezTo>
                  <a:pt x="6805658" y="1324081"/>
                  <a:pt x="6700423" y="1429316"/>
                  <a:pt x="6570610" y="1429316"/>
                </a:cubicBezTo>
                <a:lnTo>
                  <a:pt x="254098" y="1429316"/>
                </a:lnTo>
                <a:cubicBezTo>
                  <a:pt x="124285" y="1429316"/>
                  <a:pt x="19050" y="1324081"/>
                  <a:pt x="19050" y="1194267"/>
                </a:cubicBezTo>
                <a:lnTo>
                  <a:pt x="19050" y="25409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28700"/>
            <a:ext cx="6934200" cy="15621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28900"/>
            <a:ext cx="6934200" cy="15621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229100"/>
            <a:ext cx="6934200" cy="156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6400" y="1409700"/>
            <a:ext cx="33274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500"/>
              </a:lnSpc>
              <a:tabLst/>
            </a:pPr>
            <a:r>
              <a:rPr lang="en-US" altLang="zh-CN" sz="54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Spirometry</a:t>
            </a:r>
            <a:r>
              <a:rPr lang="en-US" altLang="zh-CN" sz="54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346200" y="2882900"/>
            <a:ext cx="45466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It provides an objec4ve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346200" y="3429000"/>
            <a:ext cx="6032500" cy="214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measurement of lung func4on.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It analyzes volume and velocity 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 expired air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45000" y="850900"/>
            <a:ext cx="114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95500" y="215900"/>
            <a:ext cx="4953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4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Results interpreta=on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" y="1308100"/>
            <a:ext cx="87249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Results are reported as absolute values (litre) ,and 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 percentages of predicted values based on age, 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height, sex, ethnicity.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" y="3441700"/>
            <a:ext cx="81407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5DFC04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: </a:t>
            </a:r>
            <a:r>
              <a:rPr lang="en-US" altLang="zh-CN" sz="32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Both FVC and FEV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 ≥ 75% of predicted 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" y="4584700"/>
            <a:ext cx="7810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If any of  FVC and FEV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is &lt; 75% of predicted,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31800" y="5067300"/>
            <a:ext cx="3390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calculate FEV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ra=o: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" y="5676900"/>
            <a:ext cx="60452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79646"/>
                </a:solidFill>
                <a:latin typeface="Calibri" pitchFamily="18" charset="0"/>
                <a:cs typeface="Calibri" pitchFamily="18" charset="0"/>
              </a:rPr>
              <a:t>FEV</a:t>
            </a:r>
            <a:r>
              <a:rPr lang="en-US" altLang="zh-CN" sz="2400" dirty="0" smtClean="0">
                <a:solidFill>
                  <a:srgbClr val="F79646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0" dirty="0" smtClean="0">
                <a:solidFill>
                  <a:srgbClr val="F79646"/>
                </a:solidFill>
                <a:latin typeface="Calibri" pitchFamily="18" charset="0"/>
                <a:cs typeface="Calibri" pitchFamily="18" charset="0"/>
              </a:rPr>
              <a:t>% ≥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smtClean="0">
                <a:solidFill>
                  <a:srgbClr val="F79646"/>
                </a:solidFill>
                <a:latin typeface="Calibri" pitchFamily="18" charset="0"/>
                <a:cs typeface="Calibri" pitchFamily="18" charset="0"/>
              </a:rPr>
              <a:t> 70%  ------</a:t>
            </a:r>
            <a:r>
              <a:rPr lang="en-US" altLang="zh-CN" sz="3200" dirty="0" smtClean="0">
                <a:solidFill>
                  <a:srgbClr val="F79646"/>
                </a:solidFill>
                <a:latin typeface="Wingdings" pitchFamily="18" charset="0"/>
                <a:cs typeface="Wingdings" pitchFamily="18" charset="0"/>
              </a:rPr>
              <a:t>à</a:t>
            </a:r>
            <a:r>
              <a:rPr lang="en-US" altLang="zh-CN" sz="3200" dirty="0" smtClean="0">
                <a:solidFill>
                  <a:srgbClr val="F79646"/>
                </a:solidFill>
                <a:latin typeface="Calibri" pitchFamily="18" charset="0"/>
                <a:cs typeface="Calibri" pitchFamily="18" charset="0"/>
              </a:rPr>
              <a:t> Restric=ve 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FEV</a:t>
            </a:r>
            <a:r>
              <a:rPr lang="en-US" altLang="zh-CN" sz="24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% </a:t>
            </a:r>
            <a:r>
              <a:rPr lang="en-US" altLang="zh-CN" sz="32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&lt;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70 % ------</a:t>
            </a:r>
            <a:r>
              <a:rPr lang="en-US" altLang="zh-CN" sz="3200" dirty="0" smtClean="0">
                <a:solidFill>
                  <a:srgbClr val="FFC000"/>
                </a:solidFill>
                <a:latin typeface="Wingdings" pitchFamily="18" charset="0"/>
                <a:cs typeface="Wingdings" pitchFamily="18" charset="0"/>
              </a:rPr>
              <a:t>à</a:t>
            </a:r>
            <a:r>
              <a:rPr lang="en-US" altLang="zh-CN" sz="32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 Obstruc=ve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825500"/>
            <a:ext cx="8813800" cy="477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148184" y="428739"/>
            <a:ext cx="1919197" cy="1919198"/>
          </a:xfrm>
          <a:custGeom>
            <a:avLst/>
            <a:gdLst>
              <a:gd name="connsiteX0" fmla="*/ 0 w 1919197"/>
              <a:gd name="connsiteY0" fmla="*/ 959599 h 1919198"/>
              <a:gd name="connsiteX1" fmla="*/ 959599 w 1919197"/>
              <a:gd name="connsiteY1" fmla="*/ 0 h 1919198"/>
              <a:gd name="connsiteX2" fmla="*/ 1919197 w 1919197"/>
              <a:gd name="connsiteY2" fmla="*/ 959599 h 1919198"/>
              <a:gd name="connsiteX3" fmla="*/ 959599 w 1919197"/>
              <a:gd name="connsiteY3" fmla="*/ 1919198 h 1919198"/>
              <a:gd name="connsiteX4" fmla="*/ 0 w 1919197"/>
              <a:gd name="connsiteY4" fmla="*/ 959599 h 1919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19197" h="1919198">
                <a:moveTo>
                  <a:pt x="0" y="959599"/>
                </a:moveTo>
                <a:cubicBezTo>
                  <a:pt x="0" y="429627"/>
                  <a:pt x="429627" y="0"/>
                  <a:pt x="959599" y="0"/>
                </a:cubicBezTo>
                <a:cubicBezTo>
                  <a:pt x="1489570" y="0"/>
                  <a:pt x="1919197" y="429627"/>
                  <a:pt x="1919197" y="959599"/>
                </a:cubicBezTo>
                <a:cubicBezTo>
                  <a:pt x="1919197" y="1489571"/>
                  <a:pt x="1489570" y="1919198"/>
                  <a:pt x="959599" y="1919198"/>
                </a:cubicBezTo>
                <a:cubicBezTo>
                  <a:pt x="429627" y="1919198"/>
                  <a:pt x="0" y="1489571"/>
                  <a:pt x="0" y="959599"/>
                </a:cubicBezTo>
              </a:path>
            </a:pathLst>
          </a:custGeom>
          <a:solidFill>
            <a:srgbClr val="4BAC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135484" y="416039"/>
            <a:ext cx="1944597" cy="1944597"/>
          </a:xfrm>
          <a:custGeom>
            <a:avLst/>
            <a:gdLst>
              <a:gd name="connsiteX0" fmla="*/ 12700 w 1944597"/>
              <a:gd name="connsiteY0" fmla="*/ 972298 h 1944597"/>
              <a:gd name="connsiteX1" fmla="*/ 972298 w 1944597"/>
              <a:gd name="connsiteY1" fmla="*/ 12700 h 1944597"/>
              <a:gd name="connsiteX2" fmla="*/ 1931897 w 1944597"/>
              <a:gd name="connsiteY2" fmla="*/ 972298 h 1944597"/>
              <a:gd name="connsiteX3" fmla="*/ 972298 w 1944597"/>
              <a:gd name="connsiteY3" fmla="*/ 1931897 h 1944597"/>
              <a:gd name="connsiteX4" fmla="*/ 12700 w 1944597"/>
              <a:gd name="connsiteY4" fmla="*/ 972298 h 1944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4597" h="1944597">
                <a:moveTo>
                  <a:pt x="12700" y="972298"/>
                </a:moveTo>
                <a:cubicBezTo>
                  <a:pt x="12700" y="442326"/>
                  <a:pt x="442326" y="12700"/>
                  <a:pt x="972298" y="12700"/>
                </a:cubicBezTo>
                <a:cubicBezTo>
                  <a:pt x="1502270" y="12700"/>
                  <a:pt x="1931897" y="442326"/>
                  <a:pt x="1931897" y="972298"/>
                </a:cubicBezTo>
                <a:cubicBezTo>
                  <a:pt x="1931897" y="1502270"/>
                  <a:pt x="1502270" y="1931897"/>
                  <a:pt x="972298" y="1931897"/>
                </a:cubicBezTo>
                <a:cubicBezTo>
                  <a:pt x="442326" y="1931897"/>
                  <a:pt x="12700" y="1502270"/>
                  <a:pt x="12700" y="97229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99306" y="2079862"/>
            <a:ext cx="547560" cy="547560"/>
          </a:xfrm>
          <a:custGeom>
            <a:avLst/>
            <a:gdLst>
              <a:gd name="connsiteX0" fmla="*/ 274807 w 547560"/>
              <a:gd name="connsiteY0" fmla="*/ 0 h 547560"/>
              <a:gd name="connsiteX1" fmla="*/ 455957 w 547560"/>
              <a:gd name="connsiteY1" fmla="*/ 181150 h 547560"/>
              <a:gd name="connsiteX2" fmla="*/ 547560 w 547560"/>
              <a:gd name="connsiteY2" fmla="*/ 89546 h 547560"/>
              <a:gd name="connsiteX3" fmla="*/ 499701 w 547560"/>
              <a:gd name="connsiteY3" fmla="*/ 499703 h 547560"/>
              <a:gd name="connsiteX4" fmla="*/ 89546 w 547560"/>
              <a:gd name="connsiteY4" fmla="*/ 547560 h 547560"/>
              <a:gd name="connsiteX5" fmla="*/ 181150 w 547560"/>
              <a:gd name="connsiteY5" fmla="*/ 455957 h 547560"/>
              <a:gd name="connsiteX6" fmla="*/ 0 w 547560"/>
              <a:gd name="connsiteY6" fmla="*/ 274807 h 547560"/>
              <a:gd name="connsiteX7" fmla="*/ 274807 w 547560"/>
              <a:gd name="connsiteY7" fmla="*/ 0 h 547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47560" h="547560">
                <a:moveTo>
                  <a:pt x="274807" y="0"/>
                </a:moveTo>
                <a:lnTo>
                  <a:pt x="455957" y="181150"/>
                </a:lnTo>
                <a:lnTo>
                  <a:pt x="547560" y="89546"/>
                </a:lnTo>
                <a:lnTo>
                  <a:pt x="499701" y="499703"/>
                </a:lnTo>
                <a:lnTo>
                  <a:pt x="89546" y="547560"/>
                </a:lnTo>
                <a:lnTo>
                  <a:pt x="181150" y="455957"/>
                </a:lnTo>
                <a:lnTo>
                  <a:pt x="0" y="274807"/>
                </a:lnTo>
                <a:lnTo>
                  <a:pt x="274807" y="0"/>
                </a:lnTo>
              </a:path>
            </a:pathLst>
          </a:custGeom>
          <a:solidFill>
            <a:srgbClr val="4BAC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188844" y="2469400"/>
            <a:ext cx="1919199" cy="1919197"/>
          </a:xfrm>
          <a:custGeom>
            <a:avLst/>
            <a:gdLst>
              <a:gd name="connsiteX0" fmla="*/ 0 w 1919199"/>
              <a:gd name="connsiteY0" fmla="*/ 959598 h 1919197"/>
              <a:gd name="connsiteX1" fmla="*/ 959599 w 1919199"/>
              <a:gd name="connsiteY1" fmla="*/ 0 h 1919197"/>
              <a:gd name="connsiteX2" fmla="*/ 1919198 w 1919199"/>
              <a:gd name="connsiteY2" fmla="*/ 959598 h 1919197"/>
              <a:gd name="connsiteX3" fmla="*/ 959599 w 1919199"/>
              <a:gd name="connsiteY3" fmla="*/ 1919197 h 1919197"/>
              <a:gd name="connsiteX4" fmla="*/ 0 w 1919199"/>
              <a:gd name="connsiteY4" fmla="*/ 959598 h 1919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19199" h="1919197">
                <a:moveTo>
                  <a:pt x="0" y="959598"/>
                </a:moveTo>
                <a:cubicBezTo>
                  <a:pt x="0" y="429627"/>
                  <a:pt x="429627" y="0"/>
                  <a:pt x="959599" y="0"/>
                </a:cubicBezTo>
                <a:cubicBezTo>
                  <a:pt x="1489571" y="0"/>
                  <a:pt x="1919198" y="429627"/>
                  <a:pt x="1919198" y="959598"/>
                </a:cubicBezTo>
                <a:cubicBezTo>
                  <a:pt x="1919198" y="1489570"/>
                  <a:pt x="1489571" y="1919197"/>
                  <a:pt x="959599" y="1919197"/>
                </a:cubicBezTo>
                <a:cubicBezTo>
                  <a:pt x="429627" y="1919197"/>
                  <a:pt x="0" y="1489570"/>
                  <a:pt x="0" y="959598"/>
                </a:cubicBezTo>
              </a:path>
            </a:pathLst>
          </a:custGeom>
          <a:solidFill>
            <a:srgbClr val="47D87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176144" y="2456701"/>
            <a:ext cx="1944596" cy="1944597"/>
          </a:xfrm>
          <a:custGeom>
            <a:avLst/>
            <a:gdLst>
              <a:gd name="connsiteX0" fmla="*/ 12700 w 1944596"/>
              <a:gd name="connsiteY0" fmla="*/ 972298 h 1944597"/>
              <a:gd name="connsiteX1" fmla="*/ 972298 w 1944596"/>
              <a:gd name="connsiteY1" fmla="*/ 12700 h 1944597"/>
              <a:gd name="connsiteX2" fmla="*/ 1931897 w 1944596"/>
              <a:gd name="connsiteY2" fmla="*/ 972298 h 1944597"/>
              <a:gd name="connsiteX3" fmla="*/ 972298 w 1944596"/>
              <a:gd name="connsiteY3" fmla="*/ 1931897 h 1944597"/>
              <a:gd name="connsiteX4" fmla="*/ 12700 w 1944596"/>
              <a:gd name="connsiteY4" fmla="*/ 972298 h 1944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4596" h="1944597">
                <a:moveTo>
                  <a:pt x="12700" y="972298"/>
                </a:moveTo>
                <a:cubicBezTo>
                  <a:pt x="12700" y="442326"/>
                  <a:pt x="442326" y="12700"/>
                  <a:pt x="972298" y="12700"/>
                </a:cubicBezTo>
                <a:cubicBezTo>
                  <a:pt x="1502270" y="12700"/>
                  <a:pt x="1931897" y="442326"/>
                  <a:pt x="1931897" y="972298"/>
                </a:cubicBezTo>
                <a:cubicBezTo>
                  <a:pt x="1931897" y="1502270"/>
                  <a:pt x="1502270" y="1931897"/>
                  <a:pt x="972298" y="1931897"/>
                </a:cubicBezTo>
                <a:cubicBezTo>
                  <a:pt x="442326" y="1931897"/>
                  <a:pt x="12700" y="1502270"/>
                  <a:pt x="12700" y="97229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909360" y="4120522"/>
            <a:ext cx="547559" cy="547560"/>
          </a:xfrm>
          <a:custGeom>
            <a:avLst/>
            <a:gdLst>
              <a:gd name="connsiteX0" fmla="*/ 547559 w 547559"/>
              <a:gd name="connsiteY0" fmla="*/ 274807 h 547560"/>
              <a:gd name="connsiteX1" fmla="*/ 366410 w 547559"/>
              <a:gd name="connsiteY1" fmla="*/ 455958 h 547560"/>
              <a:gd name="connsiteX2" fmla="*/ 458013 w 547559"/>
              <a:gd name="connsiteY2" fmla="*/ 547560 h 547560"/>
              <a:gd name="connsiteX3" fmla="*/ 47857 w 547559"/>
              <a:gd name="connsiteY3" fmla="*/ 499702 h 547560"/>
              <a:gd name="connsiteX4" fmla="*/ 0 w 547559"/>
              <a:gd name="connsiteY4" fmla="*/ 89546 h 547560"/>
              <a:gd name="connsiteX5" fmla="*/ 91602 w 547559"/>
              <a:gd name="connsiteY5" fmla="*/ 181149 h 547560"/>
              <a:gd name="connsiteX6" fmla="*/ 272751 w 547559"/>
              <a:gd name="connsiteY6" fmla="*/ 0 h 547560"/>
              <a:gd name="connsiteX7" fmla="*/ 547559 w 547559"/>
              <a:gd name="connsiteY7" fmla="*/ 274807 h 547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47559" h="547560">
                <a:moveTo>
                  <a:pt x="547559" y="274807"/>
                </a:moveTo>
                <a:lnTo>
                  <a:pt x="366410" y="455958"/>
                </a:lnTo>
                <a:lnTo>
                  <a:pt x="458013" y="547560"/>
                </a:lnTo>
                <a:lnTo>
                  <a:pt x="47857" y="499702"/>
                </a:lnTo>
                <a:lnTo>
                  <a:pt x="0" y="89546"/>
                </a:lnTo>
                <a:lnTo>
                  <a:pt x="91602" y="181149"/>
                </a:lnTo>
                <a:lnTo>
                  <a:pt x="272751" y="0"/>
                </a:lnTo>
                <a:lnTo>
                  <a:pt x="547559" y="274807"/>
                </a:lnTo>
              </a:path>
            </a:pathLst>
          </a:custGeom>
          <a:solidFill>
            <a:srgbClr val="47D87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148184" y="4510061"/>
            <a:ext cx="1919197" cy="1919198"/>
          </a:xfrm>
          <a:custGeom>
            <a:avLst/>
            <a:gdLst>
              <a:gd name="connsiteX0" fmla="*/ 0 w 1919197"/>
              <a:gd name="connsiteY0" fmla="*/ 959599 h 1919198"/>
              <a:gd name="connsiteX1" fmla="*/ 959599 w 1919197"/>
              <a:gd name="connsiteY1" fmla="*/ 0 h 1919198"/>
              <a:gd name="connsiteX2" fmla="*/ 1919197 w 1919197"/>
              <a:gd name="connsiteY2" fmla="*/ 959599 h 1919198"/>
              <a:gd name="connsiteX3" fmla="*/ 959599 w 1919197"/>
              <a:gd name="connsiteY3" fmla="*/ 1919198 h 1919198"/>
              <a:gd name="connsiteX4" fmla="*/ 0 w 1919197"/>
              <a:gd name="connsiteY4" fmla="*/ 959599 h 1919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19197" h="1919198">
                <a:moveTo>
                  <a:pt x="0" y="959599"/>
                </a:moveTo>
                <a:cubicBezTo>
                  <a:pt x="0" y="429627"/>
                  <a:pt x="429627" y="0"/>
                  <a:pt x="959599" y="0"/>
                </a:cubicBezTo>
                <a:cubicBezTo>
                  <a:pt x="1489570" y="0"/>
                  <a:pt x="1919197" y="429627"/>
                  <a:pt x="1919197" y="959599"/>
                </a:cubicBezTo>
                <a:cubicBezTo>
                  <a:pt x="1919197" y="1489571"/>
                  <a:pt x="1489570" y="1919198"/>
                  <a:pt x="959599" y="1919198"/>
                </a:cubicBezTo>
                <a:cubicBezTo>
                  <a:pt x="429627" y="1919198"/>
                  <a:pt x="0" y="1489571"/>
                  <a:pt x="0" y="959599"/>
                </a:cubicBezTo>
              </a:path>
            </a:pathLst>
          </a:custGeom>
          <a:solidFill>
            <a:srgbClr val="ACE9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135484" y="4497361"/>
            <a:ext cx="1944597" cy="1944597"/>
          </a:xfrm>
          <a:custGeom>
            <a:avLst/>
            <a:gdLst>
              <a:gd name="connsiteX0" fmla="*/ 12700 w 1944597"/>
              <a:gd name="connsiteY0" fmla="*/ 972298 h 1944597"/>
              <a:gd name="connsiteX1" fmla="*/ 972298 w 1944597"/>
              <a:gd name="connsiteY1" fmla="*/ 12700 h 1944597"/>
              <a:gd name="connsiteX2" fmla="*/ 1931897 w 1944597"/>
              <a:gd name="connsiteY2" fmla="*/ 972298 h 1944597"/>
              <a:gd name="connsiteX3" fmla="*/ 972298 w 1944597"/>
              <a:gd name="connsiteY3" fmla="*/ 1931897 h 1944597"/>
              <a:gd name="connsiteX4" fmla="*/ 12700 w 1944597"/>
              <a:gd name="connsiteY4" fmla="*/ 972298 h 1944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4597" h="1944597">
                <a:moveTo>
                  <a:pt x="12700" y="972298"/>
                </a:moveTo>
                <a:cubicBezTo>
                  <a:pt x="12700" y="442327"/>
                  <a:pt x="442326" y="12700"/>
                  <a:pt x="972298" y="12700"/>
                </a:cubicBezTo>
                <a:cubicBezTo>
                  <a:pt x="1502270" y="12700"/>
                  <a:pt x="1931897" y="442327"/>
                  <a:pt x="1931897" y="972298"/>
                </a:cubicBezTo>
                <a:cubicBezTo>
                  <a:pt x="1931897" y="1502270"/>
                  <a:pt x="1502270" y="1931897"/>
                  <a:pt x="972298" y="1931897"/>
                </a:cubicBezTo>
                <a:cubicBezTo>
                  <a:pt x="442326" y="1931897"/>
                  <a:pt x="12700" y="1502270"/>
                  <a:pt x="12700" y="97229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868699" y="4230577"/>
            <a:ext cx="547560" cy="547559"/>
          </a:xfrm>
          <a:custGeom>
            <a:avLst/>
            <a:gdLst>
              <a:gd name="connsiteX0" fmla="*/ 272752 w 547560"/>
              <a:gd name="connsiteY0" fmla="*/ 547559 h 547559"/>
              <a:gd name="connsiteX1" fmla="*/ 91603 w 547560"/>
              <a:gd name="connsiteY1" fmla="*/ 366410 h 547559"/>
              <a:gd name="connsiteX2" fmla="*/ 0 w 547560"/>
              <a:gd name="connsiteY2" fmla="*/ 458012 h 547559"/>
              <a:gd name="connsiteX3" fmla="*/ 47858 w 547560"/>
              <a:gd name="connsiteY3" fmla="*/ 47857 h 547559"/>
              <a:gd name="connsiteX4" fmla="*/ 458013 w 547560"/>
              <a:gd name="connsiteY4" fmla="*/ 0 h 547559"/>
              <a:gd name="connsiteX5" fmla="*/ 366411 w 547560"/>
              <a:gd name="connsiteY5" fmla="*/ 91602 h 547559"/>
              <a:gd name="connsiteX6" fmla="*/ 547560 w 547560"/>
              <a:gd name="connsiteY6" fmla="*/ 272751 h 547559"/>
              <a:gd name="connsiteX7" fmla="*/ 272752 w 547560"/>
              <a:gd name="connsiteY7" fmla="*/ 547559 h 547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47560" h="547559">
                <a:moveTo>
                  <a:pt x="272752" y="547559"/>
                </a:moveTo>
                <a:lnTo>
                  <a:pt x="91603" y="366410"/>
                </a:lnTo>
                <a:lnTo>
                  <a:pt x="0" y="458012"/>
                </a:lnTo>
                <a:lnTo>
                  <a:pt x="47858" y="47857"/>
                </a:lnTo>
                <a:lnTo>
                  <a:pt x="458013" y="0"/>
                </a:lnTo>
                <a:lnTo>
                  <a:pt x="366411" y="91602"/>
                </a:lnTo>
                <a:lnTo>
                  <a:pt x="547560" y="272751"/>
                </a:lnTo>
                <a:lnTo>
                  <a:pt x="272752" y="547559"/>
                </a:lnTo>
              </a:path>
            </a:pathLst>
          </a:custGeom>
          <a:solidFill>
            <a:srgbClr val="ACE9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107523" y="2469400"/>
            <a:ext cx="1919198" cy="1919197"/>
          </a:xfrm>
          <a:custGeom>
            <a:avLst/>
            <a:gdLst>
              <a:gd name="connsiteX0" fmla="*/ 0 w 1919198"/>
              <a:gd name="connsiteY0" fmla="*/ 959598 h 1919197"/>
              <a:gd name="connsiteX1" fmla="*/ 959599 w 1919198"/>
              <a:gd name="connsiteY1" fmla="*/ 0 h 1919197"/>
              <a:gd name="connsiteX2" fmla="*/ 1919198 w 1919198"/>
              <a:gd name="connsiteY2" fmla="*/ 959598 h 1919197"/>
              <a:gd name="connsiteX3" fmla="*/ 959599 w 1919198"/>
              <a:gd name="connsiteY3" fmla="*/ 1919197 h 1919197"/>
              <a:gd name="connsiteX4" fmla="*/ 0 w 1919198"/>
              <a:gd name="connsiteY4" fmla="*/ 959598 h 1919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19198" h="1919197">
                <a:moveTo>
                  <a:pt x="0" y="959598"/>
                </a:moveTo>
                <a:cubicBezTo>
                  <a:pt x="0" y="429627"/>
                  <a:pt x="429628" y="0"/>
                  <a:pt x="959599" y="0"/>
                </a:cubicBezTo>
                <a:cubicBezTo>
                  <a:pt x="1489571" y="0"/>
                  <a:pt x="1919198" y="429627"/>
                  <a:pt x="1919198" y="959598"/>
                </a:cubicBezTo>
                <a:cubicBezTo>
                  <a:pt x="1919198" y="1489570"/>
                  <a:pt x="1489571" y="1919197"/>
                  <a:pt x="959599" y="1919197"/>
                </a:cubicBezTo>
                <a:cubicBezTo>
                  <a:pt x="429628" y="1919197"/>
                  <a:pt x="0" y="1489570"/>
                  <a:pt x="0" y="959598"/>
                </a:cubicBezTo>
              </a:path>
            </a:pathLst>
          </a:custGeom>
          <a:solidFill>
            <a:srgbClr val="F796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094823" y="2456701"/>
            <a:ext cx="1944597" cy="1944597"/>
          </a:xfrm>
          <a:custGeom>
            <a:avLst/>
            <a:gdLst>
              <a:gd name="connsiteX0" fmla="*/ 12700 w 1944597"/>
              <a:gd name="connsiteY0" fmla="*/ 972298 h 1944597"/>
              <a:gd name="connsiteX1" fmla="*/ 972298 w 1944597"/>
              <a:gd name="connsiteY1" fmla="*/ 12700 h 1944597"/>
              <a:gd name="connsiteX2" fmla="*/ 1931897 w 1944597"/>
              <a:gd name="connsiteY2" fmla="*/ 972298 h 1944597"/>
              <a:gd name="connsiteX3" fmla="*/ 972298 w 1944597"/>
              <a:gd name="connsiteY3" fmla="*/ 1931897 h 1944597"/>
              <a:gd name="connsiteX4" fmla="*/ 12700 w 1944597"/>
              <a:gd name="connsiteY4" fmla="*/ 972298 h 1944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4597" h="1944597">
                <a:moveTo>
                  <a:pt x="12700" y="972298"/>
                </a:moveTo>
                <a:cubicBezTo>
                  <a:pt x="12700" y="442326"/>
                  <a:pt x="442327" y="12700"/>
                  <a:pt x="972298" y="12700"/>
                </a:cubicBezTo>
                <a:cubicBezTo>
                  <a:pt x="1502270" y="12700"/>
                  <a:pt x="1931897" y="442326"/>
                  <a:pt x="1931897" y="972298"/>
                </a:cubicBezTo>
                <a:cubicBezTo>
                  <a:pt x="1931897" y="1502270"/>
                  <a:pt x="1502270" y="1931897"/>
                  <a:pt x="972298" y="1931897"/>
                </a:cubicBezTo>
                <a:cubicBezTo>
                  <a:pt x="442327" y="1931897"/>
                  <a:pt x="12700" y="1502270"/>
                  <a:pt x="12700" y="97229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758647" y="2189915"/>
            <a:ext cx="547559" cy="547560"/>
          </a:xfrm>
          <a:custGeom>
            <a:avLst/>
            <a:gdLst>
              <a:gd name="connsiteX0" fmla="*/ 0 w 547559"/>
              <a:gd name="connsiteY0" fmla="*/ 272752 h 547560"/>
              <a:gd name="connsiteX1" fmla="*/ 181149 w 547559"/>
              <a:gd name="connsiteY1" fmla="*/ 91603 h 547560"/>
              <a:gd name="connsiteX2" fmla="*/ 89546 w 547559"/>
              <a:gd name="connsiteY2" fmla="*/ 0 h 547560"/>
              <a:gd name="connsiteX3" fmla="*/ 499701 w 547559"/>
              <a:gd name="connsiteY3" fmla="*/ 47858 h 547560"/>
              <a:gd name="connsiteX4" fmla="*/ 547559 w 547559"/>
              <a:gd name="connsiteY4" fmla="*/ 458014 h 547560"/>
              <a:gd name="connsiteX5" fmla="*/ 455956 w 547559"/>
              <a:gd name="connsiteY5" fmla="*/ 366411 h 547560"/>
              <a:gd name="connsiteX6" fmla="*/ 274806 w 547559"/>
              <a:gd name="connsiteY6" fmla="*/ 547560 h 547560"/>
              <a:gd name="connsiteX7" fmla="*/ 0 w 547559"/>
              <a:gd name="connsiteY7" fmla="*/ 272752 h 547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47559" h="547560">
                <a:moveTo>
                  <a:pt x="0" y="272752"/>
                </a:moveTo>
                <a:lnTo>
                  <a:pt x="181149" y="91603"/>
                </a:lnTo>
                <a:lnTo>
                  <a:pt x="89546" y="0"/>
                </a:lnTo>
                <a:lnTo>
                  <a:pt x="499701" y="47858"/>
                </a:lnTo>
                <a:lnTo>
                  <a:pt x="547559" y="458014"/>
                </a:lnTo>
                <a:lnTo>
                  <a:pt x="455956" y="366411"/>
                </a:lnTo>
                <a:lnTo>
                  <a:pt x="274806" y="547560"/>
                </a:lnTo>
                <a:lnTo>
                  <a:pt x="0" y="272752"/>
                </a:lnTo>
              </a:path>
            </a:pathLst>
          </a:custGeom>
          <a:solidFill>
            <a:srgbClr val="F796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70400" y="825500"/>
            <a:ext cx="13589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breathes 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normally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(TV)  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540500" y="3048000"/>
            <a:ext cx="1257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max </a:t>
            </a:r>
          </a:p>
          <a:p>
            <a:pPr>
              <a:lnSpc>
                <a:spcPts val="3000"/>
              </a:lnSpc>
              <a:tabLst>
                <a:tab pos="3048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inspirat</a:t>
            </a:r>
            <a:r>
              <a:rPr lang="en-US" altLang="zh-CN" sz="186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 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559300" y="5080000"/>
            <a:ext cx="1155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540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Exhales </a:t>
            </a:r>
          </a:p>
          <a:p>
            <a:pPr>
              <a:lnSpc>
                <a:spcPts val="30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Fast 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451100" y="2870200"/>
            <a:ext cx="12573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41300" algn="l"/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rapid </a:t>
            </a:r>
          </a:p>
          <a:p>
            <a:pPr>
              <a:lnSpc>
                <a:spcPts val="3000"/>
              </a:lnSpc>
              <a:tabLst>
                <a:tab pos="241300" algn="l"/>
                <a:tab pos="304800" algn="l"/>
              </a:tabLst>
            </a:pPr>
            <a:r>
              <a:rPr lang="en-US" altLang="zh-CN" dirty="0" smtClean="0"/>
              <a:t>		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max </a:t>
            </a:r>
          </a:p>
          <a:p>
            <a:pPr>
              <a:lnSpc>
                <a:spcPts val="2900"/>
              </a:lnSpc>
              <a:tabLst>
                <a:tab pos="241300" algn="l"/>
                <a:tab pos="3048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inspirat</a:t>
            </a:r>
            <a:r>
              <a:rPr lang="en-US" altLang="zh-CN" sz="186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 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01600" y="482600"/>
            <a:ext cx="30099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927100" algn="l"/>
              </a:tabLst>
            </a:pPr>
            <a:r>
              <a:rPr lang="en-US" altLang="zh-CN" dirty="0" smtClean="0"/>
              <a:t>	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Flow</a:t>
            </a:r>
          </a:p>
          <a:p>
            <a:pPr>
              <a:lnSpc>
                <a:spcPts val="4800"/>
              </a:lnSpc>
              <a:tabLst>
                <a:tab pos="927100" algn="l"/>
              </a:tabLst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440112" y="1963738"/>
            <a:ext cx="22224" cy="4330699"/>
          </a:xfrm>
          <a:custGeom>
            <a:avLst/>
            <a:gdLst>
              <a:gd name="connsiteX0" fmla="*/ 6350 w 22224"/>
              <a:gd name="connsiteY0" fmla="*/ 6350 h 4330699"/>
              <a:gd name="connsiteX1" fmla="*/ 7937 w 22224"/>
              <a:gd name="connsiteY1" fmla="*/ 4324349 h 4330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4" h="4330699">
                <a:moveTo>
                  <a:pt x="6350" y="6350"/>
                </a:moveTo>
                <a:lnTo>
                  <a:pt x="7937" y="4324349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440112" y="4841875"/>
            <a:ext cx="4000499" cy="22224"/>
          </a:xfrm>
          <a:custGeom>
            <a:avLst/>
            <a:gdLst>
              <a:gd name="connsiteX0" fmla="*/ 6350 w 4000499"/>
              <a:gd name="connsiteY0" fmla="*/ 6350 h 22224"/>
              <a:gd name="connsiteX1" fmla="*/ 3994149 w 4000499"/>
              <a:gd name="connsiteY1" fmla="*/ 7938 h 2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0499" h="22224">
                <a:moveTo>
                  <a:pt x="6350" y="6350"/>
                </a:moveTo>
                <a:lnTo>
                  <a:pt x="3994149" y="7938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440112" y="2172459"/>
            <a:ext cx="3003549" cy="2682114"/>
          </a:xfrm>
          <a:custGeom>
            <a:avLst/>
            <a:gdLst>
              <a:gd name="connsiteX0" fmla="*/ 6350 w 3003549"/>
              <a:gd name="connsiteY0" fmla="*/ 2675764 h 2682114"/>
              <a:gd name="connsiteX1" fmla="*/ 96981 w 3003549"/>
              <a:gd name="connsiteY1" fmla="*/ 2089080 h 2682114"/>
              <a:gd name="connsiteX2" fmla="*/ 278245 w 3003549"/>
              <a:gd name="connsiteY2" fmla="*/ 798374 h 2682114"/>
              <a:gd name="connsiteX3" fmla="*/ 459509 w 3003549"/>
              <a:gd name="connsiteY3" fmla="*/ 94352 h 2682114"/>
              <a:gd name="connsiteX4" fmla="*/ 640772 w 3003549"/>
              <a:gd name="connsiteY4" fmla="*/ 94352 h 2682114"/>
              <a:gd name="connsiteX5" fmla="*/ 1003300 w 3003549"/>
              <a:gd name="connsiteY5" fmla="*/ 798374 h 2682114"/>
              <a:gd name="connsiteX6" fmla="*/ 1456458 w 3003549"/>
              <a:gd name="connsiteY6" fmla="*/ 1502395 h 2682114"/>
              <a:gd name="connsiteX7" fmla="*/ 2090881 w 3003549"/>
              <a:gd name="connsiteY7" fmla="*/ 2206417 h 2682114"/>
              <a:gd name="connsiteX8" fmla="*/ 2997199 w 3003549"/>
              <a:gd name="connsiteY8" fmla="*/ 2675764 h 2682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03549" h="2682114">
                <a:moveTo>
                  <a:pt x="6350" y="2675764"/>
                </a:moveTo>
                <a:cubicBezTo>
                  <a:pt x="29007" y="2538872"/>
                  <a:pt x="51665" y="2401979"/>
                  <a:pt x="96981" y="2089080"/>
                </a:cubicBezTo>
                <a:cubicBezTo>
                  <a:pt x="142297" y="1776182"/>
                  <a:pt x="217824" y="1130829"/>
                  <a:pt x="278245" y="798374"/>
                </a:cubicBezTo>
                <a:cubicBezTo>
                  <a:pt x="338666" y="465919"/>
                  <a:pt x="399087" y="211689"/>
                  <a:pt x="459509" y="94352"/>
                </a:cubicBezTo>
                <a:cubicBezTo>
                  <a:pt x="519930" y="-22984"/>
                  <a:pt x="550140" y="-22984"/>
                  <a:pt x="640772" y="94352"/>
                </a:cubicBezTo>
                <a:cubicBezTo>
                  <a:pt x="731404" y="211689"/>
                  <a:pt x="867352" y="563700"/>
                  <a:pt x="1003300" y="798374"/>
                </a:cubicBezTo>
                <a:cubicBezTo>
                  <a:pt x="1139247" y="1033048"/>
                  <a:pt x="1275194" y="1267722"/>
                  <a:pt x="1456458" y="1502395"/>
                </a:cubicBezTo>
                <a:cubicBezTo>
                  <a:pt x="1637722" y="1737069"/>
                  <a:pt x="1834091" y="2010856"/>
                  <a:pt x="2090881" y="2206417"/>
                </a:cubicBezTo>
                <a:cubicBezTo>
                  <a:pt x="2347671" y="2401979"/>
                  <a:pt x="2846146" y="2597540"/>
                  <a:pt x="2997199" y="2675764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100512" y="2143126"/>
            <a:ext cx="439737" cy="25399"/>
          </a:xfrm>
          <a:custGeom>
            <a:avLst/>
            <a:gdLst>
              <a:gd name="connsiteX0" fmla="*/ 6350 w 439737"/>
              <a:gd name="connsiteY0" fmla="*/ 7848 h 25399"/>
              <a:gd name="connsiteX1" fmla="*/ 433387 w 439737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9737" h="25399">
                <a:moveTo>
                  <a:pt x="6350" y="7848"/>
                </a:moveTo>
                <a:lnTo>
                  <a:pt x="433387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081462" y="2112697"/>
            <a:ext cx="76333" cy="76198"/>
          </a:xfrm>
          <a:custGeom>
            <a:avLst/>
            <a:gdLst>
              <a:gd name="connsiteX0" fmla="*/ 76065 w 76333"/>
              <a:gd name="connsiteY0" fmla="*/ 0 h 76198"/>
              <a:gd name="connsiteX1" fmla="*/ 0 w 76333"/>
              <a:gd name="connsiteY1" fmla="*/ 38366 h 76198"/>
              <a:gd name="connsiteX2" fmla="*/ 76333 w 76333"/>
              <a:gd name="connsiteY2" fmla="*/ 76198 h 76198"/>
              <a:gd name="connsiteX3" fmla="*/ 76065 w 76333"/>
              <a:gd name="connsiteY3" fmla="*/ 0 h 76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333" h="76198">
                <a:moveTo>
                  <a:pt x="76065" y="0"/>
                </a:moveTo>
                <a:lnTo>
                  <a:pt x="0" y="38366"/>
                </a:lnTo>
                <a:lnTo>
                  <a:pt x="76333" y="76198"/>
                </a:lnTo>
                <a:lnTo>
                  <a:pt x="76065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440112" y="4841875"/>
            <a:ext cx="3003549" cy="1444144"/>
          </a:xfrm>
          <a:custGeom>
            <a:avLst/>
            <a:gdLst>
              <a:gd name="connsiteX0" fmla="*/ 2997199 w 3003549"/>
              <a:gd name="connsiteY0" fmla="*/ 6350 h 1444144"/>
              <a:gd name="connsiteX1" fmla="*/ 2843125 w 3003549"/>
              <a:gd name="connsiteY1" fmla="*/ 334355 h 1444144"/>
              <a:gd name="connsiteX2" fmla="*/ 2435282 w 3003549"/>
              <a:gd name="connsiteY2" fmla="*/ 919365 h 1444144"/>
              <a:gd name="connsiteX3" fmla="*/ 1653582 w 3003549"/>
              <a:gd name="connsiteY3" fmla="*/ 1429373 h 1444144"/>
              <a:gd name="connsiteX4" fmla="*/ 871883 w 3003549"/>
              <a:gd name="connsiteY4" fmla="*/ 1204369 h 1444144"/>
              <a:gd name="connsiteX5" fmla="*/ 350750 w 3003549"/>
              <a:gd name="connsiteY5" fmla="*/ 754362 h 1444144"/>
              <a:gd name="connsiteX6" fmla="*/ 135500 w 3003549"/>
              <a:gd name="connsiteY6" fmla="*/ 379356 h 1444144"/>
              <a:gd name="connsiteX7" fmla="*/ 6350 w 3003549"/>
              <a:gd name="connsiteY7" fmla="*/ 6350 h 1444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03549" h="1444144">
                <a:moveTo>
                  <a:pt x="2997199" y="6350"/>
                </a:moveTo>
                <a:cubicBezTo>
                  <a:pt x="2971520" y="61350"/>
                  <a:pt x="2936777" y="182353"/>
                  <a:pt x="2843125" y="334355"/>
                </a:cubicBezTo>
                <a:cubicBezTo>
                  <a:pt x="2749472" y="486357"/>
                  <a:pt x="2633917" y="736362"/>
                  <a:pt x="2435282" y="919365"/>
                </a:cubicBezTo>
                <a:cubicBezTo>
                  <a:pt x="2236647" y="1102368"/>
                  <a:pt x="1914149" y="1382372"/>
                  <a:pt x="1653582" y="1429373"/>
                </a:cubicBezTo>
                <a:cubicBezTo>
                  <a:pt x="1393016" y="1476374"/>
                  <a:pt x="1088644" y="1316371"/>
                  <a:pt x="871883" y="1204369"/>
                </a:cubicBezTo>
                <a:cubicBezTo>
                  <a:pt x="655122" y="1092367"/>
                  <a:pt x="473103" y="891365"/>
                  <a:pt x="350750" y="754362"/>
                </a:cubicBezTo>
                <a:cubicBezTo>
                  <a:pt x="228398" y="617360"/>
                  <a:pt x="192900" y="504358"/>
                  <a:pt x="135500" y="379356"/>
                </a:cubicBezTo>
                <a:cubicBezTo>
                  <a:pt x="78100" y="254354"/>
                  <a:pt x="33539" y="84351"/>
                  <a:pt x="6350" y="635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243637" y="4486275"/>
            <a:ext cx="1079500" cy="379412"/>
          </a:xfrm>
          <a:custGeom>
            <a:avLst/>
            <a:gdLst>
              <a:gd name="connsiteX0" fmla="*/ 6350 w 1079500"/>
              <a:gd name="connsiteY0" fmla="*/ 6350 h 379412"/>
              <a:gd name="connsiteX1" fmla="*/ 1073150 w 1079500"/>
              <a:gd name="connsiteY1" fmla="*/ 6350 h 379412"/>
              <a:gd name="connsiteX2" fmla="*/ 1073150 w 1079500"/>
              <a:gd name="connsiteY2" fmla="*/ 373062 h 379412"/>
              <a:gd name="connsiteX3" fmla="*/ 6350 w 1079500"/>
              <a:gd name="connsiteY3" fmla="*/ 373062 h 379412"/>
              <a:gd name="connsiteX4" fmla="*/ 6350 w 1079500"/>
              <a:gd name="connsiteY4" fmla="*/ 6350 h 379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79412">
                <a:moveTo>
                  <a:pt x="6350" y="6350"/>
                </a:moveTo>
                <a:lnTo>
                  <a:pt x="1073150" y="6350"/>
                </a:lnTo>
                <a:lnTo>
                  <a:pt x="1073150" y="373062"/>
                </a:lnTo>
                <a:lnTo>
                  <a:pt x="6350" y="37306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449442" y="4791075"/>
            <a:ext cx="2857890" cy="25399"/>
          </a:xfrm>
          <a:custGeom>
            <a:avLst/>
            <a:gdLst>
              <a:gd name="connsiteX0" fmla="*/ 6350 w 2857890"/>
              <a:gd name="connsiteY0" fmla="*/ 6350 h 25399"/>
              <a:gd name="connsiteX1" fmla="*/ 2851540 w 2857890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57890" h="25399">
                <a:moveTo>
                  <a:pt x="6350" y="6350"/>
                </a:moveTo>
                <a:lnTo>
                  <a:pt x="285154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430587" y="4742004"/>
            <a:ext cx="112374" cy="110840"/>
          </a:xfrm>
          <a:custGeom>
            <a:avLst/>
            <a:gdLst>
              <a:gd name="connsiteX0" fmla="*/ 0 w 112374"/>
              <a:gd name="connsiteY0" fmla="*/ 55420 h 110840"/>
              <a:gd name="connsiteX1" fmla="*/ 95006 w 112374"/>
              <a:gd name="connsiteY1" fmla="*/ 0 h 110840"/>
              <a:gd name="connsiteX2" fmla="*/ 95006 w 112374"/>
              <a:gd name="connsiteY2" fmla="*/ 0 h 110840"/>
              <a:gd name="connsiteX3" fmla="*/ 112374 w 112374"/>
              <a:gd name="connsiteY3" fmla="*/ 4570 h 110840"/>
              <a:gd name="connsiteX4" fmla="*/ 112374 w 112374"/>
              <a:gd name="connsiteY4" fmla="*/ 4570 h 110840"/>
              <a:gd name="connsiteX5" fmla="*/ 107803 w 112374"/>
              <a:gd name="connsiteY5" fmla="*/ 21940 h 110840"/>
              <a:gd name="connsiteX6" fmla="*/ 50410 w 112374"/>
              <a:gd name="connsiteY6" fmla="*/ 55420 h 110840"/>
              <a:gd name="connsiteX7" fmla="*/ 107803 w 112374"/>
              <a:gd name="connsiteY7" fmla="*/ 88900 h 110840"/>
              <a:gd name="connsiteX8" fmla="*/ 107803 w 112374"/>
              <a:gd name="connsiteY8" fmla="*/ 88900 h 110840"/>
              <a:gd name="connsiteX9" fmla="*/ 112374 w 112374"/>
              <a:gd name="connsiteY9" fmla="*/ 106269 h 110840"/>
              <a:gd name="connsiteX10" fmla="*/ 112374 w 112374"/>
              <a:gd name="connsiteY10" fmla="*/ 106269 h 110840"/>
              <a:gd name="connsiteX11" fmla="*/ 112374 w 112374"/>
              <a:gd name="connsiteY11" fmla="*/ 106269 h 110840"/>
              <a:gd name="connsiteX12" fmla="*/ 95006 w 112374"/>
              <a:gd name="connsiteY12" fmla="*/ 110840 h 110840"/>
              <a:gd name="connsiteX13" fmla="*/ 0 w 112374"/>
              <a:gd name="connsiteY13" fmla="*/ 55420 h 110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12374" h="110840">
                <a:moveTo>
                  <a:pt x="0" y="55420"/>
                </a:moveTo>
                <a:lnTo>
                  <a:pt x="95006" y="0"/>
                </a:lnTo>
                <a:lnTo>
                  <a:pt x="95006" y="0"/>
                </a:lnTo>
                <a:cubicBezTo>
                  <a:pt x="101063" y="-3534"/>
                  <a:pt x="108841" y="-1487"/>
                  <a:pt x="112374" y="4570"/>
                </a:cubicBezTo>
                <a:lnTo>
                  <a:pt x="112374" y="4570"/>
                </a:lnTo>
                <a:cubicBezTo>
                  <a:pt x="115909" y="10629"/>
                  <a:pt x="113863" y="18406"/>
                  <a:pt x="107803" y="21940"/>
                </a:cubicBezTo>
                <a:lnTo>
                  <a:pt x="50410" y="55420"/>
                </a:lnTo>
                <a:lnTo>
                  <a:pt x="107803" y="88900"/>
                </a:lnTo>
                <a:lnTo>
                  <a:pt x="107803" y="88900"/>
                </a:lnTo>
                <a:cubicBezTo>
                  <a:pt x="113863" y="92434"/>
                  <a:pt x="115909" y="100210"/>
                  <a:pt x="112374" y="106269"/>
                </a:cubicBezTo>
                <a:cubicBezTo>
                  <a:pt x="112374" y="106269"/>
                  <a:pt x="112374" y="106269"/>
                  <a:pt x="112374" y="106269"/>
                </a:cubicBezTo>
                <a:lnTo>
                  <a:pt x="112374" y="106269"/>
                </a:lnTo>
                <a:cubicBezTo>
                  <a:pt x="108841" y="112327"/>
                  <a:pt x="101063" y="114374"/>
                  <a:pt x="95006" y="110840"/>
                </a:cubicBezTo>
                <a:lnTo>
                  <a:pt x="0" y="554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213813" y="4742004"/>
            <a:ext cx="112374" cy="110840"/>
          </a:xfrm>
          <a:custGeom>
            <a:avLst/>
            <a:gdLst>
              <a:gd name="connsiteX0" fmla="*/ 112374 w 112374"/>
              <a:gd name="connsiteY0" fmla="*/ 55420 h 110840"/>
              <a:gd name="connsiteX1" fmla="*/ 17369 w 112374"/>
              <a:gd name="connsiteY1" fmla="*/ 110840 h 110840"/>
              <a:gd name="connsiteX2" fmla="*/ 17369 w 112374"/>
              <a:gd name="connsiteY2" fmla="*/ 110840 h 110840"/>
              <a:gd name="connsiteX3" fmla="*/ 0 w 112374"/>
              <a:gd name="connsiteY3" fmla="*/ 106269 h 110840"/>
              <a:gd name="connsiteX4" fmla="*/ 0 w 112374"/>
              <a:gd name="connsiteY4" fmla="*/ 106269 h 110840"/>
              <a:gd name="connsiteX5" fmla="*/ 4570 w 112374"/>
              <a:gd name="connsiteY5" fmla="*/ 88900 h 110840"/>
              <a:gd name="connsiteX6" fmla="*/ 61964 w 112374"/>
              <a:gd name="connsiteY6" fmla="*/ 55420 h 110840"/>
              <a:gd name="connsiteX7" fmla="*/ 4570 w 112374"/>
              <a:gd name="connsiteY7" fmla="*/ 21940 h 110840"/>
              <a:gd name="connsiteX8" fmla="*/ 4570 w 112374"/>
              <a:gd name="connsiteY8" fmla="*/ 21940 h 110840"/>
              <a:gd name="connsiteX9" fmla="*/ 0 w 112374"/>
              <a:gd name="connsiteY9" fmla="*/ 4570 h 110840"/>
              <a:gd name="connsiteX10" fmla="*/ 0 w 112374"/>
              <a:gd name="connsiteY10" fmla="*/ 4570 h 110840"/>
              <a:gd name="connsiteX11" fmla="*/ 0 w 112374"/>
              <a:gd name="connsiteY11" fmla="*/ 4570 h 110840"/>
              <a:gd name="connsiteX12" fmla="*/ 17369 w 112374"/>
              <a:gd name="connsiteY12" fmla="*/ 0 h 110840"/>
              <a:gd name="connsiteX13" fmla="*/ 112374 w 112374"/>
              <a:gd name="connsiteY13" fmla="*/ 55420 h 110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12374" h="110840">
                <a:moveTo>
                  <a:pt x="112374" y="55420"/>
                </a:moveTo>
                <a:lnTo>
                  <a:pt x="17369" y="110840"/>
                </a:lnTo>
                <a:lnTo>
                  <a:pt x="17369" y="110840"/>
                </a:lnTo>
                <a:cubicBezTo>
                  <a:pt x="11310" y="114374"/>
                  <a:pt x="3534" y="112327"/>
                  <a:pt x="0" y="106269"/>
                </a:cubicBezTo>
                <a:lnTo>
                  <a:pt x="0" y="106269"/>
                </a:lnTo>
                <a:cubicBezTo>
                  <a:pt x="-3534" y="100210"/>
                  <a:pt x="-1487" y="92434"/>
                  <a:pt x="4570" y="88900"/>
                </a:cubicBezTo>
                <a:lnTo>
                  <a:pt x="61964" y="55420"/>
                </a:lnTo>
                <a:lnTo>
                  <a:pt x="4570" y="21940"/>
                </a:lnTo>
                <a:lnTo>
                  <a:pt x="4570" y="21940"/>
                </a:lnTo>
                <a:cubicBezTo>
                  <a:pt x="-1487" y="18406"/>
                  <a:pt x="-3534" y="10629"/>
                  <a:pt x="0" y="4570"/>
                </a:cubicBezTo>
                <a:cubicBezTo>
                  <a:pt x="0" y="4570"/>
                  <a:pt x="0" y="4570"/>
                  <a:pt x="0" y="4570"/>
                </a:cubicBezTo>
                <a:lnTo>
                  <a:pt x="0" y="4570"/>
                </a:lnTo>
                <a:cubicBezTo>
                  <a:pt x="3534" y="-1487"/>
                  <a:pt x="11310" y="-3534"/>
                  <a:pt x="17369" y="0"/>
                </a:cubicBezTo>
                <a:lnTo>
                  <a:pt x="112374" y="554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900" y="393700"/>
            <a:ext cx="8572500" cy="384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sz="4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  This measures exp &amp; insp </a:t>
            </a:r>
            <a:r>
              <a:rPr lang="en-US" altLang="zh-CN" sz="40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ﬂow</a:t>
            </a:r>
            <a:r>
              <a:rPr lang="en-US" altLang="zh-CN" sz="4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as a </a:t>
            </a:r>
          </a:p>
          <a:p>
            <a:pPr>
              <a:lnSpc>
                <a:spcPts val="48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</a:t>
            </a:r>
            <a:r>
              <a:rPr lang="en-US" altLang="zh-CN" sz="4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func=on of exhaled </a:t>
            </a:r>
            <a:r>
              <a:rPr lang="en-US" altLang="zh-CN" sz="40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4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rather then </a:t>
            </a:r>
          </a:p>
          <a:p>
            <a:pPr>
              <a:lnSpc>
                <a:spcPts val="48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</a:t>
            </a:r>
            <a:r>
              <a:rPr lang="en-US" altLang="zh-CN" sz="4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against =me. </a:t>
            </a:r>
          </a:p>
          <a:p>
            <a:pPr>
              <a:lnSpc>
                <a:spcPts val="18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		</a:t>
            </a:r>
            <a:r>
              <a:rPr lang="en-US" altLang="zh-CN" sz="20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Maximum</a:t>
            </a:r>
          </a:p>
          <a:p>
            <a:pPr>
              <a:lnSpc>
                <a:spcPts val="24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		</a:t>
            </a:r>
            <a:r>
              <a:rPr lang="en-US" altLang="zh-CN" sz="20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expiratory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</a:t>
            </a:r>
          </a:p>
          <a:p>
            <a:pPr>
              <a:lnSpc>
                <a:spcPts val="24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		</a:t>
            </a:r>
            <a:r>
              <a:rPr lang="en-US" altLang="zh-CN" sz="20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(PEF)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Expiratory</a:t>
            </a:r>
          </a:p>
          <a:p>
            <a:pPr>
              <a:lnSpc>
                <a:spcPts val="21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rate</a:t>
            </a:r>
          </a:p>
          <a:p>
            <a:pPr>
              <a:lnSpc>
                <a:spcPts val="2200"/>
              </a:lnSpc>
              <a:tabLst>
                <a:tab pos="342900" algn="l"/>
                <a:tab pos="1676400" algn="l"/>
                <a:tab pos="4533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L/sec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629400" y="4521200"/>
            <a:ext cx="292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RV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790700" y="4648200"/>
            <a:ext cx="14986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14300" algn="l"/>
                <a:tab pos="304800" algn="l"/>
                <a:tab pos="1079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TLC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14300" algn="l"/>
                <a:tab pos="304800" algn="l"/>
                <a:tab pos="10795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Inspiratory</a:t>
            </a:r>
          </a:p>
          <a:p>
            <a:pPr>
              <a:lnSpc>
                <a:spcPts val="2100"/>
              </a:lnSpc>
              <a:tabLst>
                <a:tab pos="114300" algn="l"/>
                <a:tab pos="3048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rate</a:t>
            </a:r>
          </a:p>
          <a:p>
            <a:pPr>
              <a:lnSpc>
                <a:spcPts val="3200"/>
              </a:lnSpc>
              <a:tabLst>
                <a:tab pos="114300" algn="l"/>
                <a:tab pos="304800" algn="l"/>
                <a:tab pos="1079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L/sec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191000" y="4508500"/>
            <a:ext cx="12319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FVC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/>
            </a:pPr>
            <a:r>
              <a:rPr lang="en-US" altLang="zh-CN" sz="20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Volume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(L)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914400"/>
            <a:ext cx="6908800" cy="402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87500"/>
            <a:ext cx="5334000" cy="454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1800" y="457200"/>
            <a:ext cx="59055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300"/>
              </a:lnSpc>
              <a:tabLst/>
            </a:pPr>
            <a:r>
              <a:rPr lang="en-US" altLang="zh-CN" sz="60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Flow Volume loop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584200"/>
            <a:ext cx="7937500" cy="572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22500" y="927100"/>
            <a:ext cx="61087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E46C0A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36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3600" b="1" dirty="0" smtClean="0">
                <a:solidFill>
                  <a:srgbClr val="E46C0A"/>
                </a:solidFill>
                <a:latin typeface="Calibri" pitchFamily="18" charset="0"/>
                <a:cs typeface="Calibri" pitchFamily="18" charset="0"/>
              </a:rPr>
              <a:t>Measurements on ﬂow V loop</a:t>
            </a:r>
            <a:r>
              <a:rPr lang="en-US" altLang="zh-CN" sz="3600" dirty="0" smtClean="0">
                <a:solidFill>
                  <a:srgbClr val="E46C0A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0" y="2298700"/>
            <a:ext cx="6464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PEFR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: Greatest ﬂow achieved during           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302000" y="2679700"/>
            <a:ext cx="4178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  the maneuvre = </a:t>
            </a:r>
            <a:r>
              <a:rPr lang="en-US" altLang="zh-CN" sz="28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6- 12l/sec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0" y="3136900"/>
            <a:ext cx="6019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2800" b="1" dirty="0" smtClean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PIFR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=  max ﬂow speed achieved during 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forceful inspiratory eﬀort=</a:t>
            </a:r>
            <a:r>
              <a:rPr lang="en-US" altLang="zh-CN" sz="28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6l/sec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8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02000" y="3898900"/>
            <a:ext cx="1524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51100" y="4787900"/>
            <a:ext cx="5765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MEF50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 max expiratory ﬂow at 50% of 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FVC = </a:t>
            </a:r>
            <a:r>
              <a:rPr lang="en-US" altLang="zh-CN" sz="28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4-6 l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51100" y="5600700"/>
            <a:ext cx="45466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FVC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measured over the X-axis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279400"/>
            <a:ext cx="3251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4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Maximal Flow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445000" y="1028700"/>
            <a:ext cx="88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0500" y="1917700"/>
            <a:ext cx="86741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The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inspiratory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and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the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33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st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early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expiratory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ﬂow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/>
            </a:pP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rates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(ﬂows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generated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near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TLC)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are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eﬀort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(muscle)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dependent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: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greater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can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raise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pleural pressure (the harder one forces the air out),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/>
            </a:pPr>
            <a:r>
              <a:rPr lang="en-US" altLang="zh-CN" sz="3200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the greater the resul=ng air ﬂow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81100" y="63500"/>
            <a:ext cx="6794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4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Flow Volume  Loop and Flow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403600" y="723900"/>
            <a:ext cx="2362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4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Limita4on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0500" y="1549400"/>
            <a:ext cx="87376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At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low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lung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RV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approached,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aeer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certain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0500" y="2070100"/>
            <a:ext cx="87376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pleural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pressure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(P</a:t>
            </a:r>
            <a:r>
              <a:rPr lang="en-US" altLang="zh-CN" sz="186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)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reached,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ﬂow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rate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is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eﬀort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0500" y="2565400"/>
            <a:ext cx="8750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independent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(it depends on the size of the bronchi): harder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0500" y="3098800"/>
            <a:ext cx="87503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eﬀort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generates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higher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86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but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no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greater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FF00"/>
                </a:solidFill>
                <a:latin typeface="Calibri" pitchFamily="18" charset="0"/>
                <a:cs typeface="Calibri" pitchFamily="18" charset="0"/>
              </a:rPr>
              <a:t>airﬂow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this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 </a:t>
            </a:r>
          </a:p>
          <a:p>
            <a:pPr>
              <a:lnSpc>
                <a:spcPts val="4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because the posi=ve P</a:t>
            </a:r>
            <a:r>
              <a:rPr lang="en-US" altLang="zh-CN" sz="186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that tends to collapse the airway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90500" y="4140200"/>
            <a:ext cx="87503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exceeds the airway pressure that tends to keep the airways 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open: the airways  narrow, preven=ng any further increase </a:t>
            </a:r>
          </a:p>
          <a:p>
            <a:pPr>
              <a:lnSpc>
                <a:spcPts val="4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 airﬂow despite greater eﬀort.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685800"/>
            <a:ext cx="2692400" cy="25654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85800"/>
            <a:ext cx="2832100" cy="2616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0" y="3771900"/>
            <a:ext cx="4851400" cy="267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2197100"/>
            <a:ext cx="4483100" cy="274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4800" y="50800"/>
            <a:ext cx="33909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700"/>
              </a:lnSpc>
              <a:tabLst/>
            </a:pPr>
            <a:r>
              <a:rPr lang="en-US" altLang="zh-CN" sz="60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Sta4c</a:t>
            </a:r>
            <a:r>
              <a:rPr lang="en-US" altLang="zh-CN" sz="80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60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test</a:t>
            </a:r>
            <a:r>
              <a:rPr lang="en-US" altLang="zh-CN" sz="6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44500" y="1587500"/>
            <a:ext cx="6858000" cy="339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700" b="1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Performed without regard to 4me 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700" b="1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3700" b="1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4500"/>
              </a:lnSpc>
              <a:tabLst/>
            </a:pPr>
            <a:r>
              <a:rPr lang="en-US" altLang="zh-CN" sz="3700" b="1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3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4500"/>
              </a:lnSpc>
              <a:tabLst/>
            </a:pPr>
            <a:r>
              <a:rPr lang="en-US" altLang="zh-CN" sz="3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4500" y="4902200"/>
            <a:ext cx="82296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7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Relaxed Vital capacity</a:t>
            </a:r>
            <a:r>
              <a:rPr lang="en-US" altLang="zh-CN" sz="3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: Max Volume of air </a:t>
            </a:r>
          </a:p>
          <a:p>
            <a:pPr>
              <a:lnSpc>
                <a:spcPts val="3500"/>
              </a:lnSpc>
              <a:tabLst/>
            </a:pPr>
            <a:r>
              <a:rPr lang="en-US" altLang="zh-CN" sz="3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expired during relaxed expira4on  aCer a </a:t>
            </a:r>
          </a:p>
          <a:p>
            <a:pPr>
              <a:lnSpc>
                <a:spcPts val="3500"/>
              </a:lnSpc>
              <a:tabLst/>
            </a:pPr>
            <a:r>
              <a:rPr lang="en-US" altLang="zh-CN" sz="3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maximal inspira4on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21200" y="6311900"/>
            <a:ext cx="76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406400"/>
            <a:ext cx="6997700" cy="229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Between breaths: no airﬂow. </a:t>
            </a:r>
          </a:p>
          <a:p>
            <a:pPr>
              <a:lnSpc>
                <a:spcPts val="50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alv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=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atm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= 0. </a:t>
            </a:r>
          </a:p>
          <a:p>
            <a:pPr>
              <a:lnSpc>
                <a:spcPts val="45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is nega=ve (subatmospheric, e.g. -5). 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Transpulmonary pressure (P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trans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) 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358900" y="2667000"/>
            <a:ext cx="4152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=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alv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-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= 0 -  (-5) = +5.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3162300"/>
            <a:ext cx="88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797300"/>
            <a:ext cx="8051800" cy="204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</a:tabLst>
            </a:pPr>
            <a:r>
              <a:rPr lang="en-US" altLang="zh-CN" sz="3200" dirty="0" smtClean="0">
                <a:solidFill>
                  <a:srgbClr val="5DFC04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2133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trans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: force ac=ng to </a:t>
            </a:r>
            <a:r>
              <a:rPr lang="en-US" altLang="zh-CN" sz="3200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expand the lungs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 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opposed by the </a:t>
            </a:r>
            <a:r>
              <a:rPr lang="en-US" altLang="zh-CN" sz="32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elas=c recoil ac=ng to collapse 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the lungs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 </a:t>
            </a:r>
          </a:p>
          <a:p>
            <a:pPr>
              <a:lnSpc>
                <a:spcPts val="4500"/>
              </a:lnSpc>
              <a:tabLst>
                <a:tab pos="3429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Volume of lungs stable.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2300" y="406400"/>
            <a:ext cx="4381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During forced exhala4on: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22300" y="990600"/>
            <a:ext cx="7874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expiratory muscles contract, raising both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65200" y="1473200"/>
            <a:ext cx="1930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alv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and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2300" y="2057400"/>
            <a:ext cx="7772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 air exits: gradual loss of pressures (↓ Pip,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65200" y="2540000"/>
            <a:ext cx="1295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↓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alv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).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22300" y="3136900"/>
            <a:ext cx="4140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alv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drops signiﬁcantly.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22300" y="3721100"/>
            <a:ext cx="7467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 pressure within the airway ↓, a point is 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65200" y="4229100"/>
            <a:ext cx="75819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reached where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alv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=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: </a:t>
            </a:r>
            <a:r>
              <a:rPr lang="en-US" altLang="zh-CN" sz="3200" dirty="0" smtClean="0">
                <a:solidFill>
                  <a:srgbClr val="E46C0A"/>
                </a:solidFill>
                <a:latin typeface="Calibri" pitchFamily="18" charset="0"/>
                <a:cs typeface="Calibri" pitchFamily="18" charset="0"/>
              </a:rPr>
              <a:t>Equal Pressure Point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3200" dirty="0" smtClean="0">
                <a:solidFill>
                  <a:srgbClr val="E46C0A"/>
                </a:solidFill>
                <a:latin typeface="Calibri" pitchFamily="18" charset="0"/>
                <a:cs typeface="Calibri" pitchFamily="18" charset="0"/>
              </a:rPr>
              <a:t>EPP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). Here,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trans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is 0.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65200" y="5181600"/>
            <a:ext cx="88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469900"/>
            <a:ext cx="8051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Any </a:t>
            </a:r>
            <a:r>
              <a:rPr lang="en-US" altLang="zh-CN" sz="3200" dirty="0" smtClean="0">
                <a:solidFill>
                  <a:srgbClr val="FF3399"/>
                </a:solidFill>
                <a:latin typeface="Calibri" pitchFamily="18" charset="0"/>
                <a:cs typeface="Calibri" pitchFamily="18" charset="0"/>
              </a:rPr>
              <a:t>further loss of pressure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within the airways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1193800"/>
            <a:ext cx="7162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leads to a </a:t>
            </a:r>
            <a:r>
              <a:rPr lang="en-US" altLang="zh-CN" sz="3200" dirty="0" smtClean="0">
                <a:solidFill>
                  <a:srgbClr val="FF3399"/>
                </a:solidFill>
                <a:latin typeface="Calibri" pitchFamily="18" charset="0"/>
                <a:cs typeface="Calibri" pitchFamily="18" charset="0"/>
              </a:rPr>
              <a:t>nega=ve P</a:t>
            </a:r>
            <a:r>
              <a:rPr lang="en-US" altLang="zh-CN" sz="2133" dirty="0" smtClean="0">
                <a:solidFill>
                  <a:srgbClr val="FF3399"/>
                </a:solidFill>
                <a:latin typeface="Calibri" pitchFamily="18" charset="0"/>
                <a:cs typeface="Calibri" pitchFamily="18" charset="0"/>
              </a:rPr>
              <a:t>trans</a:t>
            </a:r>
            <a:r>
              <a:rPr lang="en-US" altLang="zh-CN" sz="3200" dirty="0" smtClean="0">
                <a:solidFill>
                  <a:srgbClr val="FF3399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(because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&gt;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alv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)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1930400"/>
            <a:ext cx="4762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 </a:t>
            </a:r>
            <a:r>
              <a:rPr lang="en-US" altLang="zh-CN" sz="3200" dirty="0" smtClean="0">
                <a:solidFill>
                  <a:srgbClr val="FF3399"/>
                </a:solidFill>
                <a:latin typeface="Calibri" pitchFamily="18" charset="0"/>
                <a:cs typeface="Calibri" pitchFamily="18" charset="0"/>
              </a:rPr>
              <a:t>collapse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of the airways. 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594100"/>
            <a:ext cx="7594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This occurs at low lung volume. Any ↑in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4318000"/>
            <a:ext cx="6667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tends to collapse the airways more, and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5067300"/>
            <a:ext cx="76962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makes the </a:t>
            </a:r>
            <a:r>
              <a:rPr lang="en-US" altLang="zh-CN" sz="3200" dirty="0" smtClean="0">
                <a:solidFill>
                  <a:srgbClr val="FF3399"/>
                </a:solidFill>
                <a:latin typeface="Calibri" pitchFamily="18" charset="0"/>
                <a:cs typeface="Calibri" pitchFamily="18" charset="0"/>
              </a:rPr>
              <a:t>expiratory ﬂow eﬀort independent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 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" y="533400"/>
            <a:ext cx="7962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5DFC04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In normal healthy lungs</a:t>
            </a:r>
            <a:r>
              <a:rPr lang="en-US" altLang="zh-CN" sz="3200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EPP occurs in the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9600" y="1181100"/>
            <a:ext cx="76073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most central airways of the lungs: </a:t>
            </a:r>
            <a:r>
              <a:rPr lang="en-US" altLang="zh-CN" sz="3200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collapse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3200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doesn’t occur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because airway is supported by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9600" y="2425700"/>
            <a:ext cx="6946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car=lage. The eﬀects of nega=ve P</a:t>
            </a:r>
            <a:r>
              <a:rPr lang="en-US" altLang="zh-CN" sz="2133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trans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are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09600" y="3086100"/>
            <a:ext cx="19050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minimised.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4495800"/>
            <a:ext cx="8267700" cy="238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</a:tabLst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 obstruc4ve disease 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EPP occurs in more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peripheral collapsible airways: ﬂow limita=on is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established. The shape of the downward slope </a:t>
            </a:r>
          </a:p>
          <a:p>
            <a:pPr>
              <a:lnSpc>
                <a:spcPts val="4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becomes </a:t>
            </a:r>
            <a:r>
              <a:rPr lang="en-US" altLang="zh-CN" sz="32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concave</a:t>
            </a:r>
            <a:r>
              <a:rPr lang="en-US" altLang="zh-CN" sz="3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812800"/>
            <a:ext cx="63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06600" y="787400"/>
            <a:ext cx="1752600" cy="533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MEF50↓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Eﬀort </a:t>
            </a:r>
          </a:p>
          <a:p>
            <a:pPr>
              <a:lnSpc>
                <a:spcPts val="25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independent </a:t>
            </a:r>
          </a:p>
          <a:p>
            <a:pPr>
              <a:lnSpc>
                <a:spcPts val="26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		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part of </a:t>
            </a:r>
          </a:p>
          <a:p>
            <a:pPr>
              <a:lnSpc>
                <a:spcPts val="26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curve: </a:t>
            </a:r>
          </a:p>
          <a:p>
            <a:pPr>
              <a:lnSpc>
                <a:spcPts val="26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concave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		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PEFR↓ 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Inspiratory </a:t>
            </a:r>
          </a:p>
          <a:p>
            <a:pPr>
              <a:lnSpc>
                <a:spcPts val="30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loop </a:t>
            </a:r>
          </a:p>
          <a:p>
            <a:pPr>
              <a:lnSpc>
                <a:spcPts val="3000"/>
              </a:lnSpc>
              <a:tabLst>
                <a:tab pos="63500" algn="l"/>
                <a:tab pos="190500" algn="l"/>
                <a:tab pos="292100" algn="l"/>
                <a:tab pos="304800" algn="l"/>
                <a:tab pos="317500" algn="l"/>
                <a:tab pos="381000" algn="l"/>
                <a:tab pos="419100" algn="l"/>
                <a:tab pos="457200" algn="l"/>
                <a:tab pos="546100" algn="l"/>
              </a:tabLst>
            </a:pPr>
            <a:r>
              <a:rPr lang="en-US" altLang="zh-CN" dirty="0" smtClean="0"/>
              <a:t>					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Normal 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045200" y="482600"/>
            <a:ext cx="25400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9652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</a:t>
            </a:r>
          </a:p>
          <a:p>
            <a:pPr>
              <a:lnSpc>
                <a:spcPts val="4300"/>
              </a:lnSpc>
              <a:tabLst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6700"/>
            <a:ext cx="5321300" cy="483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1562100"/>
            <a:ext cx="3517900" cy="495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27300" y="2425700"/>
            <a:ext cx="2616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Miniature loop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946400" y="2857500"/>
            <a:ext cx="1765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(ellip4cal)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49600" y="4318000"/>
            <a:ext cx="1371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All ﬂow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78100" y="4749800"/>
            <a:ext cx="2501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parameters ↓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76300" y="406400"/>
            <a:ext cx="40894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06500"/>
            <a:ext cx="5130800" cy="420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330200"/>
            <a:ext cx="6337300" cy="635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1358900"/>
            <a:ext cx="7620000" cy="5232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06500" y="1968500"/>
            <a:ext cx="43053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Assess physical ﬁtness</a:t>
            </a:r>
            <a:r>
              <a:rPr lang="en-US" altLang="zh-CN" sz="3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06500" y="3225800"/>
            <a:ext cx="65278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Helps in the diagnosis of certain 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pulmonary diseases (obstruc=ve &amp; 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restric=ve).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06500" y="5410200"/>
            <a:ext cx="52070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Follow disease progression.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66900" y="457200"/>
            <a:ext cx="4889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spirometry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719271" y="3131555"/>
            <a:ext cx="295592" cy="264922"/>
          </a:xfrm>
          <a:custGeom>
            <a:avLst/>
            <a:gdLst>
              <a:gd name="connsiteX0" fmla="*/ 282892 w 295592"/>
              <a:gd name="connsiteY0" fmla="*/ 12700 h 264922"/>
              <a:gd name="connsiteX1" fmla="*/ 160986 w 295592"/>
              <a:gd name="connsiteY1" fmla="*/ 43347 h 264922"/>
              <a:gd name="connsiteX2" fmla="*/ 51904 w 295592"/>
              <a:gd name="connsiteY2" fmla="*/ 78285 h 264922"/>
              <a:gd name="connsiteX3" fmla="*/ 12700 w 295592"/>
              <a:gd name="connsiteY3" fmla="*/ 148845 h 264922"/>
              <a:gd name="connsiteX4" fmla="*/ 44066 w 295592"/>
              <a:gd name="connsiteY4" fmla="*/ 221574 h 264922"/>
              <a:gd name="connsiteX5" fmla="*/ 123903 w 295592"/>
              <a:gd name="connsiteY5" fmla="*/ 252222 h 264922"/>
              <a:gd name="connsiteX6" fmla="*/ 227279 w 295592"/>
              <a:gd name="connsiteY6" fmla="*/ 216577 h 264922"/>
              <a:gd name="connsiteX7" fmla="*/ 275042 w 295592"/>
              <a:gd name="connsiteY7" fmla="*/ 150283 h 264922"/>
              <a:gd name="connsiteX8" fmla="*/ 282892 w 295592"/>
              <a:gd name="connsiteY8" fmla="*/ 52612 h 264922"/>
              <a:gd name="connsiteX9" fmla="*/ 282892 w 295592"/>
              <a:gd name="connsiteY9" fmla="*/ 12700 h 264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95592" h="264922">
                <a:moveTo>
                  <a:pt x="282892" y="12700"/>
                </a:moveTo>
                <a:cubicBezTo>
                  <a:pt x="257227" y="21250"/>
                  <a:pt x="216592" y="31465"/>
                  <a:pt x="160986" y="43347"/>
                </a:cubicBezTo>
                <a:cubicBezTo>
                  <a:pt x="105380" y="55229"/>
                  <a:pt x="69020" y="66875"/>
                  <a:pt x="51904" y="78285"/>
                </a:cubicBezTo>
                <a:cubicBezTo>
                  <a:pt x="25768" y="96815"/>
                  <a:pt x="12700" y="120336"/>
                  <a:pt x="12700" y="148845"/>
                </a:cubicBezTo>
                <a:cubicBezTo>
                  <a:pt x="12700" y="176900"/>
                  <a:pt x="23155" y="201143"/>
                  <a:pt x="44066" y="221574"/>
                </a:cubicBezTo>
                <a:cubicBezTo>
                  <a:pt x="64977" y="242006"/>
                  <a:pt x="91589" y="252222"/>
                  <a:pt x="123903" y="252222"/>
                </a:cubicBezTo>
                <a:cubicBezTo>
                  <a:pt x="160035" y="252222"/>
                  <a:pt x="194494" y="240340"/>
                  <a:pt x="227279" y="216577"/>
                </a:cubicBezTo>
                <a:cubicBezTo>
                  <a:pt x="251529" y="198518"/>
                  <a:pt x="267450" y="176421"/>
                  <a:pt x="275042" y="150283"/>
                </a:cubicBezTo>
                <a:cubicBezTo>
                  <a:pt x="280276" y="133169"/>
                  <a:pt x="282892" y="100611"/>
                  <a:pt x="282892" y="52612"/>
                </a:cubicBezTo>
                <a:lnTo>
                  <a:pt x="282892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492741" y="2883270"/>
            <a:ext cx="394906" cy="491299"/>
          </a:xfrm>
          <a:custGeom>
            <a:avLst/>
            <a:gdLst>
              <a:gd name="connsiteX0" fmla="*/ 197817 w 394906"/>
              <a:gd name="connsiteY0" fmla="*/ 12700 h 491299"/>
              <a:gd name="connsiteX1" fmla="*/ 66099 w 394906"/>
              <a:gd name="connsiteY1" fmla="*/ 72728 h 491299"/>
              <a:gd name="connsiteX2" fmla="*/ 12700 w 394906"/>
              <a:gd name="connsiteY2" fmla="*/ 245649 h 491299"/>
              <a:gd name="connsiteX3" fmla="*/ 66099 w 394906"/>
              <a:gd name="connsiteY3" fmla="*/ 418570 h 491299"/>
              <a:gd name="connsiteX4" fmla="*/ 197817 w 394906"/>
              <a:gd name="connsiteY4" fmla="*/ 478599 h 491299"/>
              <a:gd name="connsiteX5" fmla="*/ 329161 w 394906"/>
              <a:gd name="connsiteY5" fmla="*/ 418570 h 491299"/>
              <a:gd name="connsiteX6" fmla="*/ 382206 w 394906"/>
              <a:gd name="connsiteY6" fmla="*/ 244211 h 491299"/>
              <a:gd name="connsiteX7" fmla="*/ 329161 w 394906"/>
              <a:gd name="connsiteY7" fmla="*/ 72728 h 491299"/>
              <a:gd name="connsiteX8" fmla="*/ 197817 w 394906"/>
              <a:gd name="connsiteY8" fmla="*/ 12700 h 491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94906" h="491299">
                <a:moveTo>
                  <a:pt x="197817" y="12700"/>
                </a:moveTo>
                <a:cubicBezTo>
                  <a:pt x="145605" y="12700"/>
                  <a:pt x="101699" y="32709"/>
                  <a:pt x="66099" y="72728"/>
                </a:cubicBezTo>
                <a:cubicBezTo>
                  <a:pt x="30500" y="112747"/>
                  <a:pt x="12700" y="170388"/>
                  <a:pt x="12700" y="245649"/>
                </a:cubicBezTo>
                <a:cubicBezTo>
                  <a:pt x="12700" y="320911"/>
                  <a:pt x="30500" y="378551"/>
                  <a:pt x="66099" y="418570"/>
                </a:cubicBezTo>
                <a:cubicBezTo>
                  <a:pt x="101699" y="458589"/>
                  <a:pt x="145605" y="478599"/>
                  <a:pt x="197817" y="478599"/>
                </a:cubicBezTo>
                <a:cubicBezTo>
                  <a:pt x="250015" y="478599"/>
                  <a:pt x="293796" y="458589"/>
                  <a:pt x="329161" y="418570"/>
                </a:cubicBezTo>
                <a:cubicBezTo>
                  <a:pt x="364525" y="378551"/>
                  <a:pt x="382206" y="320432"/>
                  <a:pt x="382206" y="244211"/>
                </a:cubicBezTo>
                <a:cubicBezTo>
                  <a:pt x="382206" y="169909"/>
                  <a:pt x="364525" y="112747"/>
                  <a:pt x="329161" y="72728"/>
                </a:cubicBezTo>
                <a:cubicBezTo>
                  <a:pt x="293796" y="32709"/>
                  <a:pt x="250015" y="12700"/>
                  <a:pt x="197817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222757" y="2735760"/>
            <a:ext cx="714756" cy="802386"/>
          </a:xfrm>
          <a:custGeom>
            <a:avLst/>
            <a:gdLst>
              <a:gd name="connsiteX0" fmla="*/ 12700 w 714756"/>
              <a:gd name="connsiteY0" fmla="*/ 12700 h 802386"/>
              <a:gd name="connsiteX1" fmla="*/ 212788 w 714756"/>
              <a:gd name="connsiteY1" fmla="*/ 12700 h 802386"/>
              <a:gd name="connsiteX2" fmla="*/ 212788 w 714756"/>
              <a:gd name="connsiteY2" fmla="*/ 361713 h 802386"/>
              <a:gd name="connsiteX3" fmla="*/ 223879 w 714756"/>
              <a:gd name="connsiteY3" fmla="*/ 558026 h 802386"/>
              <a:gd name="connsiteX4" fmla="*/ 264317 w 714756"/>
              <a:gd name="connsiteY4" fmla="*/ 615236 h 802386"/>
              <a:gd name="connsiteX5" fmla="*/ 338756 w 714756"/>
              <a:gd name="connsiteY5" fmla="*/ 636333 h 802386"/>
              <a:gd name="connsiteX6" fmla="*/ 431110 w 714756"/>
              <a:gd name="connsiteY6" fmla="*/ 608082 h 802386"/>
              <a:gd name="connsiteX7" fmla="*/ 486940 w 714756"/>
              <a:gd name="connsiteY7" fmla="*/ 537989 h 802386"/>
              <a:gd name="connsiteX8" fmla="*/ 501967 w 714756"/>
              <a:gd name="connsiteY8" fmla="*/ 333097 h 802386"/>
              <a:gd name="connsiteX9" fmla="*/ 501967 w 714756"/>
              <a:gd name="connsiteY9" fmla="*/ 12700 h 802386"/>
              <a:gd name="connsiteX10" fmla="*/ 702056 w 714756"/>
              <a:gd name="connsiteY10" fmla="*/ 12700 h 802386"/>
              <a:gd name="connsiteX11" fmla="*/ 702056 w 714756"/>
              <a:gd name="connsiteY11" fmla="*/ 770699 h 802386"/>
              <a:gd name="connsiteX12" fmla="*/ 516573 w 714756"/>
              <a:gd name="connsiteY12" fmla="*/ 770699 h 802386"/>
              <a:gd name="connsiteX13" fmla="*/ 516573 w 714756"/>
              <a:gd name="connsiteY13" fmla="*/ 657305 h 802386"/>
              <a:gd name="connsiteX14" fmla="*/ 407571 w 714756"/>
              <a:gd name="connsiteY14" fmla="*/ 753800 h 802386"/>
              <a:gd name="connsiteX15" fmla="*/ 265000 w 714756"/>
              <a:gd name="connsiteY15" fmla="*/ 789686 h 802386"/>
              <a:gd name="connsiteX16" fmla="*/ 127771 w 714756"/>
              <a:gd name="connsiteY16" fmla="*/ 756060 h 802386"/>
              <a:gd name="connsiteX17" fmla="*/ 39856 w 714756"/>
              <a:gd name="connsiteY17" fmla="*/ 661618 h 802386"/>
              <a:gd name="connsiteX18" fmla="*/ 12700 w 714756"/>
              <a:gd name="connsiteY18" fmla="*/ 493478 h 802386"/>
              <a:gd name="connsiteX19" fmla="*/ 12700 w 714756"/>
              <a:gd name="connsiteY19" fmla="*/ 12700 h 802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714756" h="802386">
                <a:moveTo>
                  <a:pt x="12700" y="12700"/>
                </a:moveTo>
                <a:lnTo>
                  <a:pt x="212788" y="12700"/>
                </a:lnTo>
                <a:lnTo>
                  <a:pt x="212788" y="361713"/>
                </a:lnTo>
                <a:cubicBezTo>
                  <a:pt x="212788" y="468513"/>
                  <a:pt x="216486" y="533950"/>
                  <a:pt x="223879" y="558026"/>
                </a:cubicBezTo>
                <a:cubicBezTo>
                  <a:pt x="231273" y="582100"/>
                  <a:pt x="244752" y="601171"/>
                  <a:pt x="264317" y="615236"/>
                </a:cubicBezTo>
                <a:cubicBezTo>
                  <a:pt x="283881" y="629300"/>
                  <a:pt x="308694" y="636333"/>
                  <a:pt x="338756" y="636333"/>
                </a:cubicBezTo>
                <a:cubicBezTo>
                  <a:pt x="373125" y="636333"/>
                  <a:pt x="403908" y="626916"/>
                  <a:pt x="431110" y="608082"/>
                </a:cubicBezTo>
                <a:cubicBezTo>
                  <a:pt x="458313" y="589247"/>
                  <a:pt x="476922" y="565883"/>
                  <a:pt x="486940" y="537989"/>
                </a:cubicBezTo>
                <a:cubicBezTo>
                  <a:pt x="496958" y="510095"/>
                  <a:pt x="501967" y="441798"/>
                  <a:pt x="501967" y="333097"/>
                </a:cubicBezTo>
                <a:lnTo>
                  <a:pt x="501967" y="12700"/>
                </a:lnTo>
                <a:lnTo>
                  <a:pt x="702056" y="12700"/>
                </a:lnTo>
                <a:lnTo>
                  <a:pt x="702056" y="770699"/>
                </a:lnTo>
                <a:lnTo>
                  <a:pt x="516573" y="770699"/>
                </a:lnTo>
                <a:lnTo>
                  <a:pt x="516573" y="657305"/>
                </a:lnTo>
                <a:cubicBezTo>
                  <a:pt x="488929" y="697712"/>
                  <a:pt x="452595" y="729877"/>
                  <a:pt x="407571" y="753800"/>
                </a:cubicBezTo>
                <a:cubicBezTo>
                  <a:pt x="362546" y="777724"/>
                  <a:pt x="315023" y="789686"/>
                  <a:pt x="265000" y="789686"/>
                </a:cubicBezTo>
                <a:cubicBezTo>
                  <a:pt x="214021" y="789686"/>
                  <a:pt x="168278" y="778477"/>
                  <a:pt x="127771" y="756060"/>
                </a:cubicBezTo>
                <a:cubicBezTo>
                  <a:pt x="87265" y="733643"/>
                  <a:pt x="57960" y="702162"/>
                  <a:pt x="39856" y="661618"/>
                </a:cubicBezTo>
                <a:cubicBezTo>
                  <a:pt x="21751" y="621074"/>
                  <a:pt x="12700" y="565027"/>
                  <a:pt x="12700" y="493478"/>
                </a:cubicBez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286810" y="2719694"/>
            <a:ext cx="806767" cy="818451"/>
          </a:xfrm>
          <a:custGeom>
            <a:avLst/>
            <a:gdLst>
              <a:gd name="connsiteX0" fmla="*/ 402675 w 806767"/>
              <a:gd name="connsiteY0" fmla="*/ 12700 h 818451"/>
              <a:gd name="connsiteX1" fmla="*/ 684278 w 806767"/>
              <a:gd name="connsiteY1" fmla="*/ 124508 h 818451"/>
              <a:gd name="connsiteX2" fmla="*/ 794067 w 806767"/>
              <a:gd name="connsiteY2" fmla="*/ 407080 h 818451"/>
              <a:gd name="connsiteX3" fmla="*/ 683206 w 806767"/>
              <a:gd name="connsiteY3" fmla="*/ 692505 h 818451"/>
              <a:gd name="connsiteX4" fmla="*/ 404091 w 806767"/>
              <a:gd name="connsiteY4" fmla="*/ 805751 h 818451"/>
              <a:gd name="connsiteX5" fmla="*/ 205542 w 806767"/>
              <a:gd name="connsiteY5" fmla="*/ 758592 h 818451"/>
              <a:gd name="connsiteX6" fmla="*/ 61889 w 806767"/>
              <a:gd name="connsiteY6" fmla="*/ 620348 h 818451"/>
              <a:gd name="connsiteX7" fmla="*/ 12700 w 806767"/>
              <a:gd name="connsiteY7" fmla="*/ 398500 h 818451"/>
              <a:gd name="connsiteX8" fmla="*/ 61889 w 806767"/>
              <a:gd name="connsiteY8" fmla="*/ 204892 h 818451"/>
              <a:gd name="connsiteX9" fmla="*/ 201264 w 806767"/>
              <a:gd name="connsiteY9" fmla="*/ 62003 h 818451"/>
              <a:gd name="connsiteX10" fmla="*/ 402675 w 806767"/>
              <a:gd name="connsiteY10" fmla="*/ 12700 h 818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06767" h="818451">
                <a:moveTo>
                  <a:pt x="402675" y="12700"/>
                </a:moveTo>
                <a:cubicBezTo>
                  <a:pt x="517218" y="12700"/>
                  <a:pt x="611085" y="49969"/>
                  <a:pt x="684278" y="124508"/>
                </a:cubicBezTo>
                <a:cubicBezTo>
                  <a:pt x="757471" y="199046"/>
                  <a:pt x="794067" y="293237"/>
                  <a:pt x="794067" y="407080"/>
                </a:cubicBezTo>
                <a:cubicBezTo>
                  <a:pt x="794067" y="521866"/>
                  <a:pt x="757113" y="617008"/>
                  <a:pt x="683206" y="692505"/>
                </a:cubicBezTo>
                <a:cubicBezTo>
                  <a:pt x="609298" y="768003"/>
                  <a:pt x="516261" y="805751"/>
                  <a:pt x="404091" y="805751"/>
                </a:cubicBezTo>
                <a:cubicBezTo>
                  <a:pt x="334701" y="805751"/>
                  <a:pt x="268519" y="790031"/>
                  <a:pt x="205542" y="758592"/>
                </a:cubicBezTo>
                <a:cubicBezTo>
                  <a:pt x="142566" y="727153"/>
                  <a:pt x="94682" y="681073"/>
                  <a:pt x="61889" y="620348"/>
                </a:cubicBezTo>
                <a:cubicBezTo>
                  <a:pt x="29096" y="559623"/>
                  <a:pt x="12700" y="485673"/>
                  <a:pt x="12700" y="398500"/>
                </a:cubicBezTo>
                <a:cubicBezTo>
                  <a:pt x="12700" y="331819"/>
                  <a:pt x="29096" y="267283"/>
                  <a:pt x="61889" y="204892"/>
                </a:cubicBezTo>
                <a:cubicBezTo>
                  <a:pt x="94682" y="142501"/>
                  <a:pt x="141139" y="94872"/>
                  <a:pt x="201264" y="62003"/>
                </a:cubicBezTo>
                <a:cubicBezTo>
                  <a:pt x="261388" y="29134"/>
                  <a:pt x="328524" y="12700"/>
                  <a:pt x="402675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381099" y="2719694"/>
            <a:ext cx="717677" cy="799465"/>
          </a:xfrm>
          <a:custGeom>
            <a:avLst/>
            <a:gdLst>
              <a:gd name="connsiteX0" fmla="*/ 449070 w 717677"/>
              <a:gd name="connsiteY0" fmla="*/ 12700 h 799465"/>
              <a:gd name="connsiteX1" fmla="*/ 570931 w 717677"/>
              <a:gd name="connsiteY1" fmla="*/ 36581 h 799465"/>
              <a:gd name="connsiteX2" fmla="*/ 654441 w 717677"/>
              <a:gd name="connsiteY2" fmla="*/ 97523 h 799465"/>
              <a:gd name="connsiteX3" fmla="*/ 693863 w 717677"/>
              <a:gd name="connsiteY3" fmla="*/ 181627 h 799465"/>
              <a:gd name="connsiteX4" fmla="*/ 704977 w 717677"/>
              <a:gd name="connsiteY4" fmla="*/ 316346 h 799465"/>
              <a:gd name="connsiteX5" fmla="*/ 704977 w 717677"/>
              <a:gd name="connsiteY5" fmla="*/ 786765 h 799465"/>
              <a:gd name="connsiteX6" fmla="*/ 504888 w 717677"/>
              <a:gd name="connsiteY6" fmla="*/ 786765 h 799465"/>
              <a:gd name="connsiteX7" fmla="*/ 504888 w 717677"/>
              <a:gd name="connsiteY7" fmla="*/ 400508 h 799465"/>
              <a:gd name="connsiteX8" fmla="*/ 491938 w 717677"/>
              <a:gd name="connsiteY8" fmla="*/ 241953 h 799465"/>
              <a:gd name="connsiteX9" fmla="*/ 449846 w 717677"/>
              <a:gd name="connsiteY9" fmla="*/ 186008 h 799465"/>
              <a:gd name="connsiteX10" fmla="*/ 379696 w 717677"/>
              <a:gd name="connsiteY10" fmla="*/ 166052 h 799465"/>
              <a:gd name="connsiteX11" fmla="*/ 285460 w 717677"/>
              <a:gd name="connsiteY11" fmla="*/ 194555 h 799465"/>
              <a:gd name="connsiteX12" fmla="*/ 228260 w 717677"/>
              <a:gd name="connsiteY12" fmla="*/ 270090 h 799465"/>
              <a:gd name="connsiteX13" fmla="*/ 212788 w 717677"/>
              <a:gd name="connsiteY13" fmla="*/ 443981 h 799465"/>
              <a:gd name="connsiteX14" fmla="*/ 212788 w 717677"/>
              <a:gd name="connsiteY14" fmla="*/ 786765 h 799465"/>
              <a:gd name="connsiteX15" fmla="*/ 12700 w 717677"/>
              <a:gd name="connsiteY15" fmla="*/ 786765 h 799465"/>
              <a:gd name="connsiteX16" fmla="*/ 12700 w 717677"/>
              <a:gd name="connsiteY16" fmla="*/ 28765 h 799465"/>
              <a:gd name="connsiteX17" fmla="*/ 198183 w 717677"/>
              <a:gd name="connsiteY17" fmla="*/ 28765 h 799465"/>
              <a:gd name="connsiteX18" fmla="*/ 198183 w 717677"/>
              <a:gd name="connsiteY18" fmla="*/ 140014 h 799465"/>
              <a:gd name="connsiteX19" fmla="*/ 449070 w 717677"/>
              <a:gd name="connsiteY19" fmla="*/ 12700 h 7994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717677" h="799465">
                <a:moveTo>
                  <a:pt x="449070" y="12700"/>
                </a:moveTo>
                <a:cubicBezTo>
                  <a:pt x="493509" y="12700"/>
                  <a:pt x="534129" y="20660"/>
                  <a:pt x="570931" y="36581"/>
                </a:cubicBezTo>
                <a:cubicBezTo>
                  <a:pt x="607731" y="52502"/>
                  <a:pt x="635568" y="72816"/>
                  <a:pt x="654441" y="97523"/>
                </a:cubicBezTo>
                <a:cubicBezTo>
                  <a:pt x="673313" y="122230"/>
                  <a:pt x="686453" y="150264"/>
                  <a:pt x="693863" y="181627"/>
                </a:cubicBezTo>
                <a:cubicBezTo>
                  <a:pt x="701272" y="212989"/>
                  <a:pt x="704977" y="257896"/>
                  <a:pt x="704977" y="316346"/>
                </a:cubicBezTo>
                <a:lnTo>
                  <a:pt x="704977" y="786765"/>
                </a:lnTo>
                <a:lnTo>
                  <a:pt x="504888" y="786765"/>
                </a:lnTo>
                <a:lnTo>
                  <a:pt x="504888" y="400508"/>
                </a:lnTo>
                <a:cubicBezTo>
                  <a:pt x="504888" y="318796"/>
                  <a:pt x="500571" y="265944"/>
                  <a:pt x="491938" y="241953"/>
                </a:cubicBezTo>
                <a:cubicBezTo>
                  <a:pt x="483305" y="217960"/>
                  <a:pt x="469273" y="199313"/>
                  <a:pt x="449846" y="186008"/>
                </a:cubicBezTo>
                <a:cubicBezTo>
                  <a:pt x="430418" y="172704"/>
                  <a:pt x="407034" y="166052"/>
                  <a:pt x="379696" y="166052"/>
                </a:cubicBezTo>
                <a:cubicBezTo>
                  <a:pt x="344690" y="166052"/>
                  <a:pt x="313278" y="175553"/>
                  <a:pt x="285460" y="194555"/>
                </a:cubicBezTo>
                <a:cubicBezTo>
                  <a:pt x="257642" y="213556"/>
                  <a:pt x="238575" y="238734"/>
                  <a:pt x="228260" y="270090"/>
                </a:cubicBezTo>
                <a:cubicBezTo>
                  <a:pt x="217946" y="301445"/>
                  <a:pt x="212788" y="359409"/>
                  <a:pt x="212788" y="443981"/>
                </a:cubicBezTo>
                <a:lnTo>
                  <a:pt x="212788" y="786765"/>
                </a:lnTo>
                <a:lnTo>
                  <a:pt x="12700" y="786765"/>
                </a:lnTo>
                <a:lnTo>
                  <a:pt x="12700" y="28765"/>
                </a:lnTo>
                <a:lnTo>
                  <a:pt x="198183" y="28765"/>
                </a:lnTo>
                <a:lnTo>
                  <a:pt x="198183" y="140014"/>
                </a:lnTo>
                <a:cubicBezTo>
                  <a:pt x="264605" y="55137"/>
                  <a:pt x="348235" y="12700"/>
                  <a:pt x="449070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19182" y="2719694"/>
            <a:ext cx="735203" cy="818451"/>
          </a:xfrm>
          <a:custGeom>
            <a:avLst/>
            <a:gdLst>
              <a:gd name="connsiteX0" fmla="*/ 361280 w 735203"/>
              <a:gd name="connsiteY0" fmla="*/ 12700 h 818451"/>
              <a:gd name="connsiteX1" fmla="*/ 561026 w 735203"/>
              <a:gd name="connsiteY1" fmla="*/ 44420 h 818451"/>
              <a:gd name="connsiteX2" fmla="*/ 653403 w 735203"/>
              <a:gd name="connsiteY2" fmla="*/ 124964 h 818451"/>
              <a:gd name="connsiteX3" fmla="*/ 680148 w 735203"/>
              <a:gd name="connsiteY3" fmla="*/ 304229 h 818451"/>
              <a:gd name="connsiteX4" fmla="*/ 677227 w 735203"/>
              <a:gd name="connsiteY4" fmla="*/ 538001 h 818451"/>
              <a:gd name="connsiteX5" fmla="*/ 686778 w 735203"/>
              <a:gd name="connsiteY5" fmla="*/ 685191 h 818451"/>
              <a:gd name="connsiteX6" fmla="*/ 722503 w 735203"/>
              <a:gd name="connsiteY6" fmla="*/ 786765 h 818451"/>
              <a:gd name="connsiteX7" fmla="*/ 523875 w 735203"/>
              <a:gd name="connsiteY7" fmla="*/ 786765 h 818451"/>
              <a:gd name="connsiteX8" fmla="*/ 504682 w 735203"/>
              <a:gd name="connsiteY8" fmla="*/ 728253 h 818451"/>
              <a:gd name="connsiteX9" fmla="*/ 497563 w 735203"/>
              <a:gd name="connsiteY9" fmla="*/ 704977 h 818451"/>
              <a:gd name="connsiteX10" fmla="*/ 388082 w 735203"/>
              <a:gd name="connsiteY10" fmla="*/ 780557 h 818451"/>
              <a:gd name="connsiteX11" fmla="*/ 263654 w 735203"/>
              <a:gd name="connsiteY11" fmla="*/ 805751 h 818451"/>
              <a:gd name="connsiteX12" fmla="*/ 79883 w 735203"/>
              <a:gd name="connsiteY12" fmla="*/ 742299 h 818451"/>
              <a:gd name="connsiteX13" fmla="*/ 12700 w 735203"/>
              <a:gd name="connsiteY13" fmla="*/ 581884 h 818451"/>
              <a:gd name="connsiteX14" fmla="*/ 43336 w 735203"/>
              <a:gd name="connsiteY14" fmla="*/ 467474 h 818451"/>
              <a:gd name="connsiteX15" fmla="*/ 129197 w 735203"/>
              <a:gd name="connsiteY15" fmla="*/ 390467 h 818451"/>
              <a:gd name="connsiteX16" fmla="*/ 288460 w 735203"/>
              <a:gd name="connsiteY16" fmla="*/ 343777 h 818451"/>
              <a:gd name="connsiteX17" fmla="*/ 482981 w 735203"/>
              <a:gd name="connsiteY17" fmla="*/ 294576 h 818451"/>
              <a:gd name="connsiteX18" fmla="*/ 482981 w 735203"/>
              <a:gd name="connsiteY18" fmla="*/ 274357 h 818451"/>
              <a:gd name="connsiteX19" fmla="*/ 454387 w 735203"/>
              <a:gd name="connsiteY19" fmla="*/ 190960 h 818451"/>
              <a:gd name="connsiteX20" fmla="*/ 346470 w 735203"/>
              <a:gd name="connsiteY20" fmla="*/ 166052 h 818451"/>
              <a:gd name="connsiteX21" fmla="*/ 262844 w 735203"/>
              <a:gd name="connsiteY21" fmla="*/ 187435 h 818451"/>
              <a:gd name="connsiteX22" fmla="*/ 214249 w 735203"/>
              <a:gd name="connsiteY22" fmla="*/ 262445 h 818451"/>
              <a:gd name="connsiteX23" fmla="*/ 33147 w 735203"/>
              <a:gd name="connsiteY23" fmla="*/ 230314 h 818451"/>
              <a:gd name="connsiteX24" fmla="*/ 138724 w 735203"/>
              <a:gd name="connsiteY24" fmla="*/ 66019 h 818451"/>
              <a:gd name="connsiteX25" fmla="*/ 361280 w 735203"/>
              <a:gd name="connsiteY25" fmla="*/ 12700 h 818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35203" h="818451">
                <a:moveTo>
                  <a:pt x="361280" y="12700"/>
                </a:moveTo>
                <a:cubicBezTo>
                  <a:pt x="450690" y="12700"/>
                  <a:pt x="517272" y="23273"/>
                  <a:pt x="561026" y="44420"/>
                </a:cubicBezTo>
                <a:cubicBezTo>
                  <a:pt x="604780" y="65567"/>
                  <a:pt x="635572" y="92415"/>
                  <a:pt x="653403" y="124964"/>
                </a:cubicBezTo>
                <a:cubicBezTo>
                  <a:pt x="671233" y="157514"/>
                  <a:pt x="680148" y="217268"/>
                  <a:pt x="680148" y="304229"/>
                </a:cubicBezTo>
                <a:lnTo>
                  <a:pt x="677227" y="538001"/>
                </a:lnTo>
                <a:cubicBezTo>
                  <a:pt x="677227" y="604529"/>
                  <a:pt x="680411" y="653592"/>
                  <a:pt x="686778" y="685191"/>
                </a:cubicBezTo>
                <a:cubicBezTo>
                  <a:pt x="693144" y="716790"/>
                  <a:pt x="705053" y="750647"/>
                  <a:pt x="722503" y="786765"/>
                </a:cubicBezTo>
                <a:lnTo>
                  <a:pt x="523875" y="786765"/>
                </a:lnTo>
                <a:cubicBezTo>
                  <a:pt x="518656" y="773605"/>
                  <a:pt x="512259" y="754102"/>
                  <a:pt x="504682" y="728253"/>
                </a:cubicBezTo>
                <a:cubicBezTo>
                  <a:pt x="501366" y="716493"/>
                  <a:pt x="498993" y="708735"/>
                  <a:pt x="497563" y="704977"/>
                </a:cubicBezTo>
                <a:cubicBezTo>
                  <a:pt x="463439" y="738568"/>
                  <a:pt x="426946" y="763762"/>
                  <a:pt x="388082" y="780557"/>
                </a:cubicBezTo>
                <a:cubicBezTo>
                  <a:pt x="349219" y="797353"/>
                  <a:pt x="307744" y="805751"/>
                  <a:pt x="263654" y="805751"/>
                </a:cubicBezTo>
                <a:cubicBezTo>
                  <a:pt x="185929" y="805751"/>
                  <a:pt x="124672" y="784601"/>
                  <a:pt x="79883" y="742299"/>
                </a:cubicBezTo>
                <a:cubicBezTo>
                  <a:pt x="35093" y="699998"/>
                  <a:pt x="12700" y="646526"/>
                  <a:pt x="12700" y="581884"/>
                </a:cubicBezTo>
                <a:cubicBezTo>
                  <a:pt x="12700" y="539119"/>
                  <a:pt x="22912" y="500982"/>
                  <a:pt x="43336" y="467474"/>
                </a:cubicBezTo>
                <a:cubicBezTo>
                  <a:pt x="63760" y="433966"/>
                  <a:pt x="92381" y="408297"/>
                  <a:pt x="129197" y="390467"/>
                </a:cubicBezTo>
                <a:cubicBezTo>
                  <a:pt x="166014" y="372637"/>
                  <a:pt x="219101" y="357073"/>
                  <a:pt x="288460" y="343777"/>
                </a:cubicBezTo>
                <a:cubicBezTo>
                  <a:pt x="382038" y="326190"/>
                  <a:pt x="446878" y="309789"/>
                  <a:pt x="482981" y="294576"/>
                </a:cubicBezTo>
                <a:lnTo>
                  <a:pt x="482981" y="274357"/>
                </a:lnTo>
                <a:cubicBezTo>
                  <a:pt x="482981" y="235365"/>
                  <a:pt x="473449" y="207566"/>
                  <a:pt x="454387" y="190960"/>
                </a:cubicBezTo>
                <a:cubicBezTo>
                  <a:pt x="435324" y="174355"/>
                  <a:pt x="399351" y="166052"/>
                  <a:pt x="346470" y="166052"/>
                </a:cubicBezTo>
                <a:cubicBezTo>
                  <a:pt x="310733" y="166052"/>
                  <a:pt x="282858" y="173180"/>
                  <a:pt x="262844" y="187435"/>
                </a:cubicBezTo>
                <a:cubicBezTo>
                  <a:pt x="242831" y="201689"/>
                  <a:pt x="226632" y="226693"/>
                  <a:pt x="214249" y="262445"/>
                </a:cubicBezTo>
                <a:lnTo>
                  <a:pt x="33147" y="230314"/>
                </a:lnTo>
                <a:cubicBezTo>
                  <a:pt x="53594" y="156331"/>
                  <a:pt x="88787" y="101566"/>
                  <a:pt x="138724" y="66019"/>
                </a:cubicBezTo>
                <a:cubicBezTo>
                  <a:pt x="188663" y="30473"/>
                  <a:pt x="262848" y="12700"/>
                  <a:pt x="361280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60454" y="2448041"/>
            <a:ext cx="1003934" cy="1071118"/>
          </a:xfrm>
          <a:custGeom>
            <a:avLst/>
            <a:gdLst>
              <a:gd name="connsiteX0" fmla="*/ 12700 w 1003934"/>
              <a:gd name="connsiteY0" fmla="*/ 12700 h 1071118"/>
              <a:gd name="connsiteX1" fmla="*/ 260254 w 1003934"/>
              <a:gd name="connsiteY1" fmla="*/ 12700 h 1071118"/>
              <a:gd name="connsiteX2" fmla="*/ 507466 w 1003934"/>
              <a:gd name="connsiteY2" fmla="*/ 426751 h 1071118"/>
              <a:gd name="connsiteX3" fmla="*/ 748288 w 1003934"/>
              <a:gd name="connsiteY3" fmla="*/ 12700 h 1071118"/>
              <a:gd name="connsiteX4" fmla="*/ 991234 w 1003934"/>
              <a:gd name="connsiteY4" fmla="*/ 12700 h 1071118"/>
              <a:gd name="connsiteX5" fmla="*/ 607853 w 1003934"/>
              <a:gd name="connsiteY5" fmla="*/ 619743 h 1071118"/>
              <a:gd name="connsiteX6" fmla="*/ 607853 w 1003934"/>
              <a:gd name="connsiteY6" fmla="*/ 1058418 h 1071118"/>
              <a:gd name="connsiteX7" fmla="*/ 396081 w 1003934"/>
              <a:gd name="connsiteY7" fmla="*/ 1058418 h 1071118"/>
              <a:gd name="connsiteX8" fmla="*/ 396081 w 1003934"/>
              <a:gd name="connsiteY8" fmla="*/ 618305 h 1071118"/>
              <a:gd name="connsiteX9" fmla="*/ 12700 w 1003934"/>
              <a:gd name="connsiteY9" fmla="*/ 12700 h 1071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003934" h="1071118">
                <a:moveTo>
                  <a:pt x="12700" y="12700"/>
                </a:moveTo>
                <a:lnTo>
                  <a:pt x="260254" y="12700"/>
                </a:lnTo>
                <a:lnTo>
                  <a:pt x="507466" y="426751"/>
                </a:lnTo>
                <a:lnTo>
                  <a:pt x="748288" y="12700"/>
                </a:lnTo>
                <a:lnTo>
                  <a:pt x="991234" y="12700"/>
                </a:lnTo>
                <a:lnTo>
                  <a:pt x="607853" y="619743"/>
                </a:lnTo>
                <a:lnTo>
                  <a:pt x="607853" y="1058418"/>
                </a:lnTo>
                <a:lnTo>
                  <a:pt x="396081" y="1058418"/>
                </a:lnTo>
                <a:lnTo>
                  <a:pt x="396081" y="618305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68850" y="2448041"/>
            <a:ext cx="725709" cy="1071118"/>
          </a:xfrm>
          <a:custGeom>
            <a:avLst/>
            <a:gdLst>
              <a:gd name="connsiteX0" fmla="*/ 12700 w 725709"/>
              <a:gd name="connsiteY0" fmla="*/ 12700 h 1071118"/>
              <a:gd name="connsiteX1" fmla="*/ 212788 w 725709"/>
              <a:gd name="connsiteY1" fmla="*/ 12700 h 1071118"/>
              <a:gd name="connsiteX2" fmla="*/ 212788 w 725709"/>
              <a:gd name="connsiteY2" fmla="*/ 567347 h 1071118"/>
              <a:gd name="connsiteX3" fmla="*/ 447198 w 725709"/>
              <a:gd name="connsiteY3" fmla="*/ 300418 h 1071118"/>
              <a:gd name="connsiteX4" fmla="*/ 694023 w 725709"/>
              <a:gd name="connsiteY4" fmla="*/ 300418 h 1071118"/>
              <a:gd name="connsiteX5" fmla="*/ 435445 w 725709"/>
              <a:gd name="connsiteY5" fmla="*/ 577342 h 1071118"/>
              <a:gd name="connsiteX6" fmla="*/ 713009 w 725709"/>
              <a:gd name="connsiteY6" fmla="*/ 1058418 h 1071118"/>
              <a:gd name="connsiteX7" fmla="*/ 496855 w 725709"/>
              <a:gd name="connsiteY7" fmla="*/ 1058418 h 1071118"/>
              <a:gd name="connsiteX8" fmla="*/ 305530 w 725709"/>
              <a:gd name="connsiteY8" fmla="*/ 716455 h 1071118"/>
              <a:gd name="connsiteX9" fmla="*/ 212788 w 725709"/>
              <a:gd name="connsiteY9" fmla="*/ 815724 h 1071118"/>
              <a:gd name="connsiteX10" fmla="*/ 212788 w 725709"/>
              <a:gd name="connsiteY10" fmla="*/ 1058418 h 1071118"/>
              <a:gd name="connsiteX11" fmla="*/ 12700 w 725709"/>
              <a:gd name="connsiteY11" fmla="*/ 1058418 h 1071118"/>
              <a:gd name="connsiteX12" fmla="*/ 12700 w 725709"/>
              <a:gd name="connsiteY12" fmla="*/ 12700 h 1071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25709" h="1071118">
                <a:moveTo>
                  <a:pt x="12700" y="12700"/>
                </a:moveTo>
                <a:lnTo>
                  <a:pt x="212788" y="12700"/>
                </a:lnTo>
                <a:lnTo>
                  <a:pt x="212788" y="567347"/>
                </a:lnTo>
                <a:lnTo>
                  <a:pt x="447198" y="300418"/>
                </a:lnTo>
                <a:lnTo>
                  <a:pt x="694023" y="300418"/>
                </a:lnTo>
                <a:lnTo>
                  <a:pt x="435445" y="577342"/>
                </a:lnTo>
                <a:lnTo>
                  <a:pt x="713009" y="1058418"/>
                </a:lnTo>
                <a:lnTo>
                  <a:pt x="496855" y="1058418"/>
                </a:lnTo>
                <a:lnTo>
                  <a:pt x="305530" y="716455"/>
                </a:lnTo>
                <a:lnTo>
                  <a:pt x="212788" y="815724"/>
                </a:lnTo>
                <a:lnTo>
                  <a:pt x="212788" y="1058418"/>
                </a:lnTo>
                <a:lnTo>
                  <a:pt x="12700" y="1058418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676707" y="2448041"/>
            <a:ext cx="717677" cy="1071118"/>
          </a:xfrm>
          <a:custGeom>
            <a:avLst/>
            <a:gdLst>
              <a:gd name="connsiteX0" fmla="*/ 12700 w 717677"/>
              <a:gd name="connsiteY0" fmla="*/ 12700 h 1071118"/>
              <a:gd name="connsiteX1" fmla="*/ 212788 w 717677"/>
              <a:gd name="connsiteY1" fmla="*/ 12700 h 1071118"/>
              <a:gd name="connsiteX2" fmla="*/ 212788 w 717677"/>
              <a:gd name="connsiteY2" fmla="*/ 400302 h 1071118"/>
              <a:gd name="connsiteX3" fmla="*/ 445966 w 717677"/>
              <a:gd name="connsiteY3" fmla="*/ 284353 h 1071118"/>
              <a:gd name="connsiteX4" fmla="*/ 571524 w 717677"/>
              <a:gd name="connsiteY4" fmla="*/ 310014 h 1071118"/>
              <a:gd name="connsiteX5" fmla="*/ 655821 w 717677"/>
              <a:gd name="connsiteY5" fmla="*/ 375588 h 1071118"/>
              <a:gd name="connsiteX6" fmla="*/ 694570 w 717677"/>
              <a:gd name="connsiteY6" fmla="*/ 463971 h 1071118"/>
              <a:gd name="connsiteX7" fmla="*/ 704976 w 717677"/>
              <a:gd name="connsiteY7" fmla="*/ 614357 h 1071118"/>
              <a:gd name="connsiteX8" fmla="*/ 704976 w 717677"/>
              <a:gd name="connsiteY8" fmla="*/ 1058418 h 1071118"/>
              <a:gd name="connsiteX9" fmla="*/ 504888 w 717677"/>
              <a:gd name="connsiteY9" fmla="*/ 1058418 h 1071118"/>
              <a:gd name="connsiteX10" fmla="*/ 504888 w 717677"/>
              <a:gd name="connsiteY10" fmla="*/ 658629 h 1071118"/>
              <a:gd name="connsiteX11" fmla="*/ 493353 w 717677"/>
              <a:gd name="connsiteY11" fmla="*/ 507547 h 1071118"/>
              <a:gd name="connsiteX12" fmla="*/ 452607 w 717677"/>
              <a:gd name="connsiteY12" fmla="*/ 456589 h 1071118"/>
              <a:gd name="connsiteX13" fmla="*/ 379399 w 717677"/>
              <a:gd name="connsiteY13" fmla="*/ 437705 h 1071118"/>
              <a:gd name="connsiteX14" fmla="*/ 289237 w 717677"/>
              <a:gd name="connsiteY14" fmla="*/ 461940 h 1071118"/>
              <a:gd name="connsiteX15" fmla="*/ 231181 w 717677"/>
              <a:gd name="connsiteY15" fmla="*/ 534988 h 1071118"/>
              <a:gd name="connsiteX16" fmla="*/ 212788 w 717677"/>
              <a:gd name="connsiteY16" fmla="*/ 679304 h 1071118"/>
              <a:gd name="connsiteX17" fmla="*/ 212788 w 717677"/>
              <a:gd name="connsiteY17" fmla="*/ 1058418 h 1071118"/>
              <a:gd name="connsiteX18" fmla="*/ 12700 w 717677"/>
              <a:gd name="connsiteY18" fmla="*/ 1058418 h 1071118"/>
              <a:gd name="connsiteX19" fmla="*/ 12700 w 717677"/>
              <a:gd name="connsiteY19" fmla="*/ 12700 h 1071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717677" h="1071118">
                <a:moveTo>
                  <a:pt x="12700" y="12700"/>
                </a:moveTo>
                <a:lnTo>
                  <a:pt x="212788" y="12700"/>
                </a:lnTo>
                <a:lnTo>
                  <a:pt x="212788" y="400302"/>
                </a:lnTo>
                <a:cubicBezTo>
                  <a:pt x="277841" y="323002"/>
                  <a:pt x="355568" y="284353"/>
                  <a:pt x="445966" y="284353"/>
                </a:cubicBezTo>
                <a:cubicBezTo>
                  <a:pt x="492367" y="284353"/>
                  <a:pt x="534220" y="292906"/>
                  <a:pt x="571524" y="310014"/>
                </a:cubicBezTo>
                <a:cubicBezTo>
                  <a:pt x="608827" y="327122"/>
                  <a:pt x="636926" y="348980"/>
                  <a:pt x="655821" y="375588"/>
                </a:cubicBezTo>
                <a:cubicBezTo>
                  <a:pt x="674716" y="402197"/>
                  <a:pt x="687633" y="431657"/>
                  <a:pt x="694570" y="463971"/>
                </a:cubicBezTo>
                <a:cubicBezTo>
                  <a:pt x="701508" y="496285"/>
                  <a:pt x="704976" y="546413"/>
                  <a:pt x="704976" y="614357"/>
                </a:cubicBezTo>
                <a:lnTo>
                  <a:pt x="704976" y="1058418"/>
                </a:lnTo>
                <a:lnTo>
                  <a:pt x="504888" y="1058418"/>
                </a:lnTo>
                <a:lnTo>
                  <a:pt x="504888" y="658629"/>
                </a:lnTo>
                <a:cubicBezTo>
                  <a:pt x="504888" y="579290"/>
                  <a:pt x="501042" y="528929"/>
                  <a:pt x="493353" y="507547"/>
                </a:cubicBezTo>
                <a:cubicBezTo>
                  <a:pt x="485662" y="486164"/>
                  <a:pt x="472080" y="469178"/>
                  <a:pt x="452607" y="456589"/>
                </a:cubicBezTo>
                <a:cubicBezTo>
                  <a:pt x="433133" y="444000"/>
                  <a:pt x="408731" y="437705"/>
                  <a:pt x="379399" y="437705"/>
                </a:cubicBezTo>
                <a:cubicBezTo>
                  <a:pt x="345732" y="437705"/>
                  <a:pt x="315677" y="445783"/>
                  <a:pt x="289237" y="461940"/>
                </a:cubicBezTo>
                <a:cubicBezTo>
                  <a:pt x="262795" y="478097"/>
                  <a:pt x="243443" y="502446"/>
                  <a:pt x="231181" y="534988"/>
                </a:cubicBezTo>
                <a:cubicBezTo>
                  <a:pt x="218919" y="567530"/>
                  <a:pt x="212788" y="615635"/>
                  <a:pt x="212788" y="679304"/>
                </a:cubicBezTo>
                <a:lnTo>
                  <a:pt x="212788" y="1058418"/>
                </a:lnTo>
                <a:lnTo>
                  <a:pt x="12700" y="1058418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14472" y="2448041"/>
            <a:ext cx="854964" cy="1071118"/>
          </a:xfrm>
          <a:custGeom>
            <a:avLst/>
            <a:gdLst>
              <a:gd name="connsiteX0" fmla="*/ 12700 w 854964"/>
              <a:gd name="connsiteY0" fmla="*/ 12700 h 1071118"/>
              <a:gd name="connsiteX1" fmla="*/ 842264 w 854964"/>
              <a:gd name="connsiteY1" fmla="*/ 12700 h 1071118"/>
              <a:gd name="connsiteX2" fmla="*/ 842264 w 854964"/>
              <a:gd name="connsiteY2" fmla="*/ 189420 h 1071118"/>
              <a:gd name="connsiteX3" fmla="*/ 534098 w 854964"/>
              <a:gd name="connsiteY3" fmla="*/ 189420 h 1071118"/>
              <a:gd name="connsiteX4" fmla="*/ 534098 w 854964"/>
              <a:gd name="connsiteY4" fmla="*/ 1058418 h 1071118"/>
              <a:gd name="connsiteX5" fmla="*/ 322325 w 854964"/>
              <a:gd name="connsiteY5" fmla="*/ 1058418 h 1071118"/>
              <a:gd name="connsiteX6" fmla="*/ 322325 w 854964"/>
              <a:gd name="connsiteY6" fmla="*/ 189420 h 1071118"/>
              <a:gd name="connsiteX7" fmla="*/ 12700 w 854964"/>
              <a:gd name="connsiteY7" fmla="*/ 189420 h 1071118"/>
              <a:gd name="connsiteX8" fmla="*/ 12700 w 854964"/>
              <a:gd name="connsiteY8" fmla="*/ 12700 h 1071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54964" h="1071118">
                <a:moveTo>
                  <a:pt x="12700" y="12700"/>
                </a:moveTo>
                <a:lnTo>
                  <a:pt x="842264" y="12700"/>
                </a:lnTo>
                <a:lnTo>
                  <a:pt x="842264" y="189420"/>
                </a:lnTo>
                <a:lnTo>
                  <a:pt x="534098" y="189420"/>
                </a:lnTo>
                <a:lnTo>
                  <a:pt x="534098" y="1058418"/>
                </a:lnTo>
                <a:lnTo>
                  <a:pt x="322325" y="1058418"/>
                </a:lnTo>
                <a:lnTo>
                  <a:pt x="322325" y="189420"/>
                </a:lnTo>
                <a:lnTo>
                  <a:pt x="12700" y="189420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625600"/>
            <a:ext cx="82931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0"/>
            <a:ext cx="8572500" cy="666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8100" y="355600"/>
            <a:ext cx="3162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Dynamic test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1701800"/>
            <a:ext cx="74041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Performed at forcible and max eﬀort against </a:t>
            </a:r>
            <a:r>
              <a:rPr lang="en-US" altLang="zh-CN" sz="28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4me</a:t>
            </a:r>
            <a:r>
              <a:rPr lang="en-US" altLang="zh-CN" sz="2800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69900" y="3124200"/>
            <a:ext cx="66929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Measures the </a:t>
            </a:r>
            <a:r>
              <a:rPr lang="en-US" altLang="zh-CN" sz="28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rate 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 which the lung changes 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volume during forced  breathing</a:t>
            </a:r>
            <a:r>
              <a:rPr lang="en-US" altLang="zh-CN" sz="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7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5300" y="4711700"/>
            <a:ext cx="5562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                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Forced vital capacity 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95300" y="5321300"/>
            <a:ext cx="69342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max volume of air that can be </a:t>
            </a:r>
            <a:r>
              <a:rPr lang="en-US" altLang="zh-CN" sz="2800" b="1" dirty="0" smtClean="0">
                <a:solidFill>
                  <a:srgbClr val="C0504D"/>
                </a:solidFill>
                <a:latin typeface="Calibri" pitchFamily="18" charset="0"/>
                <a:cs typeface="Calibri" pitchFamily="18" charset="0"/>
              </a:rPr>
              <a:t>forcibly 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 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0" b="1" dirty="0" smtClean="0">
                <a:solidFill>
                  <a:srgbClr val="C0504D"/>
                </a:solidFill>
                <a:latin typeface="Calibri" pitchFamily="18" charset="0"/>
                <a:cs typeface="Calibri" pitchFamily="18" charset="0"/>
              </a:rPr>
              <a:t>rapidly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exhaled following a max inspira4on</a:t>
            </a:r>
            <a:r>
              <a:rPr lang="en-US" altLang="zh-CN" sz="7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7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355600"/>
            <a:ext cx="6705600" cy="614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76200"/>
            <a:ext cx="1016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b="1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4203700"/>
            <a:ext cx="3683000" cy="232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28700" y="63500"/>
            <a:ext cx="77470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300"/>
              </a:lnSpc>
              <a:tabLst/>
            </a:pPr>
            <a:r>
              <a:rPr lang="en-US" altLang="zh-CN" sz="60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Forced Expiratory Curve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1079500"/>
            <a:ext cx="87630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2879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287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subject takes a maximal inspira4on and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1651000"/>
            <a:ext cx="75692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then exhales as rapidly, as forcibly,&amp; as 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maximally as possible. 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" y="2832100"/>
            <a:ext cx="6908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2879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287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36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Dura4on of the forced eﬀort: 6sec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" y="3492500"/>
            <a:ext cx="77724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2879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287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3600" b="1" dirty="0" smtClean="0">
                <a:solidFill>
                  <a:srgbClr val="5DFC04"/>
                </a:solidFill>
                <a:latin typeface="Calibri" pitchFamily="18" charset="0"/>
                <a:cs typeface="Calibri" pitchFamily="18" charset="0"/>
              </a:rPr>
              <a:t>A plot of exhaled volume against 4me: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00033" y="2392432"/>
            <a:ext cx="8358245" cy="504000"/>
          </a:xfrm>
          <a:custGeom>
            <a:avLst/>
            <a:gdLst>
              <a:gd name="connsiteX0" fmla="*/ 0 w 8358245"/>
              <a:gd name="connsiteY0" fmla="*/ 504000 h 504000"/>
              <a:gd name="connsiteX1" fmla="*/ 8358245 w 8358245"/>
              <a:gd name="connsiteY1" fmla="*/ 504000 h 504000"/>
              <a:gd name="connsiteX2" fmla="*/ 8358245 w 8358245"/>
              <a:gd name="connsiteY2" fmla="*/ 0 h 504000"/>
              <a:gd name="connsiteX3" fmla="*/ 0 w 8358245"/>
              <a:gd name="connsiteY3" fmla="*/ 0 h 504000"/>
              <a:gd name="connsiteX4" fmla="*/ 0 w 8358245"/>
              <a:gd name="connsiteY4" fmla="*/ 504000 h 50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58245" h="504000">
                <a:moveTo>
                  <a:pt x="0" y="504000"/>
                </a:moveTo>
                <a:lnTo>
                  <a:pt x="8358245" y="504000"/>
                </a:lnTo>
                <a:lnTo>
                  <a:pt x="8358245" y="0"/>
                </a:lnTo>
                <a:lnTo>
                  <a:pt x="0" y="0"/>
                </a:lnTo>
                <a:lnTo>
                  <a:pt x="0" y="504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93683" y="2386081"/>
            <a:ext cx="8370944" cy="516699"/>
          </a:xfrm>
          <a:custGeom>
            <a:avLst/>
            <a:gdLst>
              <a:gd name="connsiteX0" fmla="*/ 6350 w 8370944"/>
              <a:gd name="connsiteY0" fmla="*/ 6350 h 516699"/>
              <a:gd name="connsiteX1" fmla="*/ 8364594 w 8370944"/>
              <a:gd name="connsiteY1" fmla="*/ 6350 h 516699"/>
              <a:gd name="connsiteX2" fmla="*/ 8364594 w 8370944"/>
              <a:gd name="connsiteY2" fmla="*/ 510349 h 516699"/>
              <a:gd name="connsiteX3" fmla="*/ 6350 w 8370944"/>
              <a:gd name="connsiteY3" fmla="*/ 510349 h 516699"/>
              <a:gd name="connsiteX4" fmla="*/ 6350 w 8370944"/>
              <a:gd name="connsiteY4" fmla="*/ 6350 h 516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70944" h="516699">
                <a:moveTo>
                  <a:pt x="6350" y="6350"/>
                </a:moveTo>
                <a:lnTo>
                  <a:pt x="8364594" y="6350"/>
                </a:lnTo>
                <a:lnTo>
                  <a:pt x="8364594" y="510349"/>
                </a:lnTo>
                <a:lnTo>
                  <a:pt x="6350" y="51034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00033" y="3643067"/>
            <a:ext cx="8358245" cy="503999"/>
          </a:xfrm>
          <a:custGeom>
            <a:avLst/>
            <a:gdLst>
              <a:gd name="connsiteX0" fmla="*/ 0 w 8358245"/>
              <a:gd name="connsiteY0" fmla="*/ 503999 h 503999"/>
              <a:gd name="connsiteX1" fmla="*/ 8358245 w 8358245"/>
              <a:gd name="connsiteY1" fmla="*/ 503999 h 503999"/>
              <a:gd name="connsiteX2" fmla="*/ 8358245 w 8358245"/>
              <a:gd name="connsiteY2" fmla="*/ 0 h 503999"/>
              <a:gd name="connsiteX3" fmla="*/ 0 w 8358245"/>
              <a:gd name="connsiteY3" fmla="*/ 0 h 503999"/>
              <a:gd name="connsiteX4" fmla="*/ 0 w 8358245"/>
              <a:gd name="connsiteY4" fmla="*/ 503999 h 503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58245" h="503999">
                <a:moveTo>
                  <a:pt x="0" y="503999"/>
                </a:moveTo>
                <a:lnTo>
                  <a:pt x="8358245" y="503999"/>
                </a:lnTo>
                <a:lnTo>
                  <a:pt x="8358245" y="0"/>
                </a:lnTo>
                <a:lnTo>
                  <a:pt x="0" y="0"/>
                </a:lnTo>
                <a:lnTo>
                  <a:pt x="0" y="503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3683" y="3636717"/>
            <a:ext cx="8370944" cy="516699"/>
          </a:xfrm>
          <a:custGeom>
            <a:avLst/>
            <a:gdLst>
              <a:gd name="connsiteX0" fmla="*/ 6350 w 8370944"/>
              <a:gd name="connsiteY0" fmla="*/ 6350 h 516699"/>
              <a:gd name="connsiteX1" fmla="*/ 8364594 w 8370944"/>
              <a:gd name="connsiteY1" fmla="*/ 6350 h 516699"/>
              <a:gd name="connsiteX2" fmla="*/ 8364594 w 8370944"/>
              <a:gd name="connsiteY2" fmla="*/ 510349 h 516699"/>
              <a:gd name="connsiteX3" fmla="*/ 6350 w 8370944"/>
              <a:gd name="connsiteY3" fmla="*/ 510349 h 516699"/>
              <a:gd name="connsiteX4" fmla="*/ 6350 w 8370944"/>
              <a:gd name="connsiteY4" fmla="*/ 6350 h 516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70944" h="516699">
                <a:moveTo>
                  <a:pt x="6350" y="6350"/>
                </a:moveTo>
                <a:lnTo>
                  <a:pt x="8364594" y="6350"/>
                </a:lnTo>
                <a:lnTo>
                  <a:pt x="8364594" y="510349"/>
                </a:lnTo>
                <a:lnTo>
                  <a:pt x="6350" y="51034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BB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00033" y="5848444"/>
            <a:ext cx="8358245" cy="504000"/>
          </a:xfrm>
          <a:custGeom>
            <a:avLst/>
            <a:gdLst>
              <a:gd name="connsiteX0" fmla="*/ 0 w 8358245"/>
              <a:gd name="connsiteY0" fmla="*/ 504000 h 504000"/>
              <a:gd name="connsiteX1" fmla="*/ 8358245 w 8358245"/>
              <a:gd name="connsiteY1" fmla="*/ 504000 h 504000"/>
              <a:gd name="connsiteX2" fmla="*/ 8358245 w 8358245"/>
              <a:gd name="connsiteY2" fmla="*/ 0 h 504000"/>
              <a:gd name="connsiteX3" fmla="*/ 0 w 8358245"/>
              <a:gd name="connsiteY3" fmla="*/ 0 h 504000"/>
              <a:gd name="connsiteX4" fmla="*/ 0 w 8358245"/>
              <a:gd name="connsiteY4" fmla="*/ 504000 h 50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58245" h="504000">
                <a:moveTo>
                  <a:pt x="0" y="504000"/>
                </a:moveTo>
                <a:lnTo>
                  <a:pt x="8358245" y="504000"/>
                </a:lnTo>
                <a:lnTo>
                  <a:pt x="8358245" y="0"/>
                </a:lnTo>
                <a:lnTo>
                  <a:pt x="0" y="0"/>
                </a:lnTo>
                <a:lnTo>
                  <a:pt x="0" y="504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3683" y="5842094"/>
            <a:ext cx="8370944" cy="516699"/>
          </a:xfrm>
          <a:custGeom>
            <a:avLst/>
            <a:gdLst>
              <a:gd name="connsiteX0" fmla="*/ 6350 w 8370944"/>
              <a:gd name="connsiteY0" fmla="*/ 6350 h 516699"/>
              <a:gd name="connsiteX1" fmla="*/ 8364594 w 8370944"/>
              <a:gd name="connsiteY1" fmla="*/ 6350 h 516699"/>
              <a:gd name="connsiteX2" fmla="*/ 8364594 w 8370944"/>
              <a:gd name="connsiteY2" fmla="*/ 510349 h 516699"/>
              <a:gd name="connsiteX3" fmla="*/ 6350 w 8370944"/>
              <a:gd name="connsiteY3" fmla="*/ 510349 h 516699"/>
              <a:gd name="connsiteX4" fmla="*/ 6350 w 8370944"/>
              <a:gd name="connsiteY4" fmla="*/ 6350 h 516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70944" h="516699">
                <a:moveTo>
                  <a:pt x="6350" y="6350"/>
                </a:moveTo>
                <a:lnTo>
                  <a:pt x="8364594" y="6350"/>
                </a:lnTo>
                <a:lnTo>
                  <a:pt x="8364594" y="510349"/>
                </a:lnTo>
                <a:lnTo>
                  <a:pt x="6350" y="51034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64A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11559" y="4286259"/>
            <a:ext cx="8014896" cy="1888576"/>
          </a:xfrm>
          <a:custGeom>
            <a:avLst/>
            <a:gdLst>
              <a:gd name="connsiteX0" fmla="*/ 0 w 8014896"/>
              <a:gd name="connsiteY0" fmla="*/ 314768 h 1888576"/>
              <a:gd name="connsiteX1" fmla="*/ 314768 w 8014896"/>
              <a:gd name="connsiteY1" fmla="*/ 0 h 1888576"/>
              <a:gd name="connsiteX2" fmla="*/ 7700127 w 8014896"/>
              <a:gd name="connsiteY2" fmla="*/ 0 h 1888576"/>
              <a:gd name="connsiteX3" fmla="*/ 8014896 w 8014896"/>
              <a:gd name="connsiteY3" fmla="*/ 314768 h 1888576"/>
              <a:gd name="connsiteX4" fmla="*/ 8014896 w 8014896"/>
              <a:gd name="connsiteY4" fmla="*/ 1573807 h 1888576"/>
              <a:gd name="connsiteX5" fmla="*/ 7700127 w 8014896"/>
              <a:gd name="connsiteY5" fmla="*/ 1888576 h 1888576"/>
              <a:gd name="connsiteX6" fmla="*/ 314768 w 8014896"/>
              <a:gd name="connsiteY6" fmla="*/ 1888576 h 1888576"/>
              <a:gd name="connsiteX7" fmla="*/ 0 w 8014896"/>
              <a:gd name="connsiteY7" fmla="*/ 1573807 h 1888576"/>
              <a:gd name="connsiteX8" fmla="*/ 0 w 8014896"/>
              <a:gd name="connsiteY8" fmla="*/ 314768 h 188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14896" h="1888576">
                <a:moveTo>
                  <a:pt x="0" y="314768"/>
                </a:moveTo>
                <a:cubicBezTo>
                  <a:pt x="0" y="140926"/>
                  <a:pt x="140926" y="0"/>
                  <a:pt x="314768" y="0"/>
                </a:cubicBezTo>
                <a:lnTo>
                  <a:pt x="7700127" y="0"/>
                </a:lnTo>
                <a:cubicBezTo>
                  <a:pt x="7873970" y="0"/>
                  <a:pt x="8014896" y="140926"/>
                  <a:pt x="8014896" y="314768"/>
                </a:cubicBezTo>
                <a:lnTo>
                  <a:pt x="8014896" y="1573807"/>
                </a:lnTo>
                <a:cubicBezTo>
                  <a:pt x="8014896" y="1747649"/>
                  <a:pt x="7873970" y="1888576"/>
                  <a:pt x="7700127" y="1888576"/>
                </a:cubicBezTo>
                <a:lnTo>
                  <a:pt x="314768" y="1888576"/>
                </a:lnTo>
                <a:cubicBezTo>
                  <a:pt x="140926" y="1888576"/>
                  <a:pt x="0" y="1747649"/>
                  <a:pt x="0" y="1573807"/>
                </a:cubicBezTo>
                <a:lnTo>
                  <a:pt x="0" y="314768"/>
                </a:lnTo>
              </a:path>
            </a:pathLst>
          </a:custGeom>
          <a:solidFill>
            <a:srgbClr val="CCFF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609600"/>
            <a:ext cx="7518400" cy="2159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2971800"/>
            <a:ext cx="7531100" cy="10414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4254500"/>
            <a:ext cx="8128000" cy="200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1900" y="1104900"/>
            <a:ext cx="66548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8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FEV</a:t>
            </a:r>
            <a:r>
              <a:rPr lang="en-US" altLang="zh-CN" sz="20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: Volume of air expelled in the 1</a:t>
            </a:r>
            <a:r>
              <a:rPr lang="en-US" altLang="zh-CN" sz="186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</a:t>
            </a: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sec of 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forced expira4on star4ng from full 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inspira4on</a:t>
            </a:r>
            <a:r>
              <a:rPr lang="en-US" altLang="zh-CN" sz="2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81100" y="3175000"/>
            <a:ext cx="29464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Plateau: </a:t>
            </a:r>
            <a:r>
              <a:rPr lang="en-US" altLang="zh-CN" sz="4000" b="1" dirty="0" smtClean="0">
                <a:solidFill>
                  <a:srgbClr val="1E1C11"/>
                </a:solidFill>
                <a:latin typeface="Calibri" pitchFamily="18" charset="0"/>
                <a:cs typeface="Calibri" pitchFamily="18" charset="0"/>
              </a:rPr>
              <a:t>FVC</a:t>
            </a:r>
            <a:r>
              <a:rPr lang="en-US" altLang="zh-CN" sz="40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914400" y="4470400"/>
            <a:ext cx="5981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FEV</a:t>
            </a:r>
            <a:r>
              <a:rPr lang="en-US" altLang="zh-CN" sz="2133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 % or ra4o = (FEV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/FVC) * 100  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914400" y="5092700"/>
            <a:ext cx="68961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Frac4on of the VC expired during the 1</a:t>
            </a:r>
            <a:r>
              <a:rPr lang="en-US" altLang="zh-CN" sz="2133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st</a:t>
            </a:r>
            <a:r>
              <a:rPr lang="en-US" altLang="zh-CN" sz="32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  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32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sec of a forced expira4on </a:t>
            </a:r>
            <a:r>
              <a:rPr lang="en-US" altLang="zh-CN" sz="32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(NL 70%-80%)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" y="571500"/>
            <a:ext cx="8153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FEV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is useful measure of how quickly the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9600" y="1384300"/>
            <a:ext cx="41783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lungs can be emp=ed.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2324100"/>
            <a:ext cx="1016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3263900"/>
            <a:ext cx="86106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 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 ra=o is useful index of airﬂow limita=on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3998" cy="6857998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541587" y="5426075"/>
            <a:ext cx="4062411" cy="101599"/>
          </a:xfrm>
          <a:custGeom>
            <a:avLst/>
            <a:gdLst>
              <a:gd name="connsiteX0" fmla="*/ 25400 w 4062411"/>
              <a:gd name="connsiteY0" fmla="*/ 25400 h 101599"/>
              <a:gd name="connsiteX1" fmla="*/ 4037011 w 4062411"/>
              <a:gd name="connsiteY1" fmla="*/ 25400 h 1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62411" h="101599">
                <a:moveTo>
                  <a:pt x="25400" y="25400"/>
                </a:moveTo>
                <a:lnTo>
                  <a:pt x="4037011" y="25400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416174" y="4751388"/>
            <a:ext cx="176212" cy="101599"/>
          </a:xfrm>
          <a:custGeom>
            <a:avLst/>
            <a:gdLst>
              <a:gd name="connsiteX0" fmla="*/ 150812 w 176212"/>
              <a:gd name="connsiteY0" fmla="*/ 25400 h 101599"/>
              <a:gd name="connsiteX1" fmla="*/ 25400 w 176212"/>
              <a:gd name="connsiteY1" fmla="*/ 25401 h 1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212" h="101599">
                <a:moveTo>
                  <a:pt x="150812" y="25400"/>
                </a:moveTo>
                <a:lnTo>
                  <a:pt x="25400" y="25401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416174" y="4084639"/>
            <a:ext cx="176212" cy="101599"/>
          </a:xfrm>
          <a:custGeom>
            <a:avLst/>
            <a:gdLst>
              <a:gd name="connsiteX0" fmla="*/ 150812 w 176212"/>
              <a:gd name="connsiteY0" fmla="*/ 25400 h 101599"/>
              <a:gd name="connsiteX1" fmla="*/ 25400 w 176212"/>
              <a:gd name="connsiteY1" fmla="*/ 25400 h 1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212" h="101599">
                <a:moveTo>
                  <a:pt x="150812" y="25400"/>
                </a:moveTo>
                <a:lnTo>
                  <a:pt x="25400" y="25400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416174" y="3416300"/>
            <a:ext cx="176212" cy="101599"/>
          </a:xfrm>
          <a:custGeom>
            <a:avLst/>
            <a:gdLst>
              <a:gd name="connsiteX0" fmla="*/ 150812 w 176212"/>
              <a:gd name="connsiteY0" fmla="*/ 25400 h 101599"/>
              <a:gd name="connsiteX1" fmla="*/ 25400 w 176212"/>
              <a:gd name="connsiteY1" fmla="*/ 25401 h 1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212" h="101599">
                <a:moveTo>
                  <a:pt x="150812" y="25400"/>
                </a:moveTo>
                <a:lnTo>
                  <a:pt x="25400" y="25401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416174" y="2747963"/>
            <a:ext cx="176212" cy="101599"/>
          </a:xfrm>
          <a:custGeom>
            <a:avLst/>
            <a:gdLst>
              <a:gd name="connsiteX0" fmla="*/ 150812 w 176212"/>
              <a:gd name="connsiteY0" fmla="*/ 25400 h 101599"/>
              <a:gd name="connsiteX1" fmla="*/ 25400 w 176212"/>
              <a:gd name="connsiteY1" fmla="*/ 25401 h 1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212" h="101599">
                <a:moveTo>
                  <a:pt x="150812" y="25400"/>
                </a:moveTo>
                <a:lnTo>
                  <a:pt x="25400" y="25401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174999" y="5402262"/>
            <a:ext cx="101599" cy="185736"/>
          </a:xfrm>
          <a:custGeom>
            <a:avLst/>
            <a:gdLst>
              <a:gd name="connsiteX0" fmla="*/ 25400 w 101599"/>
              <a:gd name="connsiteY0" fmla="*/ 25400 h 185736"/>
              <a:gd name="connsiteX1" fmla="*/ 25400 w 101599"/>
              <a:gd name="connsiteY1" fmla="*/ 160337 h 185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599" h="185736">
                <a:moveTo>
                  <a:pt x="25400" y="25400"/>
                </a:moveTo>
                <a:lnTo>
                  <a:pt x="25400" y="160337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775075" y="5402262"/>
            <a:ext cx="101599" cy="185736"/>
          </a:xfrm>
          <a:custGeom>
            <a:avLst/>
            <a:gdLst>
              <a:gd name="connsiteX0" fmla="*/ 25400 w 101599"/>
              <a:gd name="connsiteY0" fmla="*/ 25400 h 185736"/>
              <a:gd name="connsiteX1" fmla="*/ 25401 w 101599"/>
              <a:gd name="connsiteY1" fmla="*/ 160337 h 185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599" h="185736">
                <a:moveTo>
                  <a:pt x="25400" y="25400"/>
                </a:moveTo>
                <a:lnTo>
                  <a:pt x="25401" y="160337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394199" y="5402262"/>
            <a:ext cx="101599" cy="185736"/>
          </a:xfrm>
          <a:custGeom>
            <a:avLst/>
            <a:gdLst>
              <a:gd name="connsiteX0" fmla="*/ 25400 w 101599"/>
              <a:gd name="connsiteY0" fmla="*/ 25400 h 185736"/>
              <a:gd name="connsiteX1" fmla="*/ 25401 w 101599"/>
              <a:gd name="connsiteY1" fmla="*/ 160337 h 185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599" h="185736">
                <a:moveTo>
                  <a:pt x="25400" y="25400"/>
                </a:moveTo>
                <a:lnTo>
                  <a:pt x="25401" y="160337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010150" y="5418137"/>
            <a:ext cx="101599" cy="185736"/>
          </a:xfrm>
          <a:custGeom>
            <a:avLst/>
            <a:gdLst>
              <a:gd name="connsiteX0" fmla="*/ 25400 w 101599"/>
              <a:gd name="connsiteY0" fmla="*/ 25400 h 185736"/>
              <a:gd name="connsiteX1" fmla="*/ 25401 w 101599"/>
              <a:gd name="connsiteY1" fmla="*/ 160337 h 185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599" h="185736">
                <a:moveTo>
                  <a:pt x="25400" y="25400"/>
                </a:moveTo>
                <a:lnTo>
                  <a:pt x="25401" y="160337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627687" y="5418137"/>
            <a:ext cx="101599" cy="185736"/>
          </a:xfrm>
          <a:custGeom>
            <a:avLst/>
            <a:gdLst>
              <a:gd name="connsiteX0" fmla="*/ 25400 w 101599"/>
              <a:gd name="connsiteY0" fmla="*/ 25400 h 185736"/>
              <a:gd name="connsiteX1" fmla="*/ 25401 w 101599"/>
              <a:gd name="connsiteY1" fmla="*/ 160337 h 185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599" h="185736">
                <a:moveTo>
                  <a:pt x="25400" y="25400"/>
                </a:moveTo>
                <a:lnTo>
                  <a:pt x="25401" y="160337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245223" y="5418137"/>
            <a:ext cx="101599" cy="185736"/>
          </a:xfrm>
          <a:custGeom>
            <a:avLst/>
            <a:gdLst>
              <a:gd name="connsiteX0" fmla="*/ 25400 w 101599"/>
              <a:gd name="connsiteY0" fmla="*/ 25400 h 185736"/>
              <a:gd name="connsiteX1" fmla="*/ 25401 w 101599"/>
              <a:gd name="connsiteY1" fmla="*/ 160337 h 185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599" h="185736">
                <a:moveTo>
                  <a:pt x="25400" y="25400"/>
                </a:moveTo>
                <a:lnTo>
                  <a:pt x="25401" y="160337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573337" y="3860800"/>
            <a:ext cx="126999" cy="1574799"/>
          </a:xfrm>
          <a:custGeom>
            <a:avLst/>
            <a:gdLst>
              <a:gd name="connsiteX0" fmla="*/ 25400 w 126999"/>
              <a:gd name="connsiteY0" fmla="*/ 1549399 h 1574799"/>
              <a:gd name="connsiteX1" fmla="*/ 101600 w 126999"/>
              <a:gd name="connsiteY1" fmla="*/ 25400 h 1574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999" h="1574799">
                <a:moveTo>
                  <a:pt x="25400" y="1549399"/>
                </a:moveTo>
                <a:lnTo>
                  <a:pt x="101600" y="25400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470399" y="2057399"/>
            <a:ext cx="2184399" cy="101599"/>
          </a:xfrm>
          <a:custGeom>
            <a:avLst/>
            <a:gdLst>
              <a:gd name="connsiteX0" fmla="*/ 25400 w 2184399"/>
              <a:gd name="connsiteY0" fmla="*/ 25401 h 101599"/>
              <a:gd name="connsiteX1" fmla="*/ 2158999 w 2184399"/>
              <a:gd name="connsiteY1" fmla="*/ 25400 h 1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399" h="101599">
                <a:moveTo>
                  <a:pt x="25400" y="25401"/>
                </a:moveTo>
                <a:lnTo>
                  <a:pt x="2158999" y="25400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645097" y="2059638"/>
            <a:ext cx="1959851" cy="2037441"/>
          </a:xfrm>
          <a:custGeom>
            <a:avLst/>
            <a:gdLst>
              <a:gd name="connsiteX0" fmla="*/ 25400 w 1959851"/>
              <a:gd name="connsiteY0" fmla="*/ 2012041 h 2037441"/>
              <a:gd name="connsiteX1" fmla="*/ 35068 w 1959851"/>
              <a:gd name="connsiteY1" fmla="*/ 1823981 h 2037441"/>
              <a:gd name="connsiteX2" fmla="*/ 1934451 w 1959851"/>
              <a:gd name="connsiteY2" fmla="*/ 31946 h 2037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59851" h="2037441">
                <a:moveTo>
                  <a:pt x="25400" y="2012041"/>
                </a:moveTo>
                <a:cubicBezTo>
                  <a:pt x="25983" y="1949260"/>
                  <a:pt x="29217" y="1886453"/>
                  <a:pt x="35068" y="1823981"/>
                </a:cubicBezTo>
                <a:cubicBezTo>
                  <a:pt x="135928" y="746144"/>
                  <a:pt x="986066" y="-55867"/>
                  <a:pt x="1934451" y="31946"/>
                </a:cubicBez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141663" y="2730500"/>
            <a:ext cx="71436" cy="2768599"/>
          </a:xfrm>
          <a:custGeom>
            <a:avLst/>
            <a:gdLst>
              <a:gd name="connsiteX0" fmla="*/ 58736 w 71436"/>
              <a:gd name="connsiteY0" fmla="*/ 2755899 h 2768599"/>
              <a:gd name="connsiteX1" fmla="*/ 12700 w 71436"/>
              <a:gd name="connsiteY1" fmla="*/ 12700 h 2768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436" h="2768599">
                <a:moveTo>
                  <a:pt x="58736" y="2755899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00FF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544762" y="2755900"/>
            <a:ext cx="634999" cy="50799"/>
          </a:xfrm>
          <a:custGeom>
            <a:avLst/>
            <a:gdLst>
              <a:gd name="connsiteX0" fmla="*/ 622299 w 634999"/>
              <a:gd name="connsiteY0" fmla="*/ 12700 h 50799"/>
              <a:gd name="connsiteX1" fmla="*/ 12700 w 634999"/>
              <a:gd name="connsiteY1" fmla="*/ 12701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4999" h="50799">
                <a:moveTo>
                  <a:pt x="622299" y="12700"/>
                </a:moveTo>
                <a:lnTo>
                  <a:pt x="12700" y="12701"/>
                </a:lnTo>
              </a:path>
            </a:pathLst>
          </a:custGeom>
          <a:ln w="25400">
            <a:solidFill>
              <a:srgbClr val="00FF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44500" y="1204914"/>
            <a:ext cx="8254998" cy="50799"/>
          </a:xfrm>
          <a:custGeom>
            <a:avLst/>
            <a:gdLst>
              <a:gd name="connsiteX0" fmla="*/ 12700 w 8254998"/>
              <a:gd name="connsiteY0" fmla="*/ 12700 h 50799"/>
              <a:gd name="connsiteX1" fmla="*/ 8242298 w 8254998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54998" h="50799">
                <a:moveTo>
                  <a:pt x="12700" y="12700"/>
                </a:moveTo>
                <a:lnTo>
                  <a:pt x="8242298" y="14287"/>
                </a:lnTo>
              </a:path>
            </a:pathLst>
          </a:custGeom>
          <a:ln w="25400">
            <a:solidFill>
              <a:srgbClr val="FFC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90787" y="2087563"/>
            <a:ext cx="1625599" cy="50799"/>
          </a:xfrm>
          <a:custGeom>
            <a:avLst/>
            <a:gdLst>
              <a:gd name="connsiteX0" fmla="*/ 12700 w 1625599"/>
              <a:gd name="connsiteY0" fmla="*/ 12700 h 50799"/>
              <a:gd name="connsiteX1" fmla="*/ 1612899 w 1625599"/>
              <a:gd name="connsiteY1" fmla="*/ 14287 h 5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5599" h="50799">
                <a:moveTo>
                  <a:pt x="12700" y="12700"/>
                </a:moveTo>
                <a:lnTo>
                  <a:pt x="1612899" y="14287"/>
                </a:lnTo>
              </a:path>
            </a:pathLst>
          </a:custGeom>
          <a:ln w="25400">
            <a:solidFill>
              <a:srgbClr val="00FF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565400" y="1879600"/>
            <a:ext cx="101599" cy="3589337"/>
          </a:xfrm>
          <a:custGeom>
            <a:avLst/>
            <a:gdLst>
              <a:gd name="connsiteX0" fmla="*/ 25400 w 101599"/>
              <a:gd name="connsiteY0" fmla="*/ 3563937 h 3589337"/>
              <a:gd name="connsiteX1" fmla="*/ 25400 w 101599"/>
              <a:gd name="connsiteY1" fmla="*/ 25400 h 3589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599" h="3589337">
                <a:moveTo>
                  <a:pt x="25400" y="3563937"/>
                </a:moveTo>
                <a:lnTo>
                  <a:pt x="25400" y="25400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416174" y="2079625"/>
            <a:ext cx="176212" cy="101599"/>
          </a:xfrm>
          <a:custGeom>
            <a:avLst/>
            <a:gdLst>
              <a:gd name="connsiteX0" fmla="*/ 150812 w 176212"/>
              <a:gd name="connsiteY0" fmla="*/ 25400 h 101599"/>
              <a:gd name="connsiteX1" fmla="*/ 25400 w 176212"/>
              <a:gd name="connsiteY1" fmla="*/ 25401 h 1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212" h="101599">
                <a:moveTo>
                  <a:pt x="150812" y="25400"/>
                </a:moveTo>
                <a:lnTo>
                  <a:pt x="25400" y="25401"/>
                </a:lnTo>
              </a:path>
            </a:pathLst>
          </a:custGeom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673100" y="3263900"/>
            <a:ext cx="1816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Volume,</a:t>
            </a:r>
            <a:r>
              <a:rPr lang="en-US" altLang="zh-CN" sz="24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liters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651000" y="508000"/>
            <a:ext cx="68580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Normal Trace Showing FEV</a:t>
            </a:r>
            <a:r>
              <a:rPr lang="en-US" altLang="zh-CN" sz="24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600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 and FVC 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136900" y="56896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746500" y="56896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368800" y="56896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991100" y="56896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600700" y="56896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6223000" y="56896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146300" y="2755900"/>
            <a:ext cx="1270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937000" y="6134100"/>
            <a:ext cx="1282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Time,</a:t>
            </a:r>
            <a:r>
              <a:rPr lang="en-US" altLang="zh-CN" sz="24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73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sec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6921500" y="1879600"/>
            <a:ext cx="609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FVC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2146300" y="20574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4051300" y="2997200"/>
            <a:ext cx="24384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FEV</a:t>
            </a:r>
            <a:r>
              <a:rPr lang="en-US" altLang="zh-CN" sz="1866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4L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/>
            </a:pP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FVC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5L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/>
            </a:pP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FEV</a:t>
            </a:r>
            <a:r>
              <a:rPr lang="en-US" altLang="zh-CN" sz="1866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/FVC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0.8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1075</Words>
  <Application>Microsoft Macintosh PowerPoint</Application>
  <PresentationFormat>On-screen Show (4:3)</PresentationFormat>
  <Paragraphs>474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maha</cp:lastModifiedBy>
  <cp:revision>3</cp:revision>
  <dcterms:created xsi:type="dcterms:W3CDTF">2006-08-16T00:00:00Z</dcterms:created>
  <dcterms:modified xsi:type="dcterms:W3CDTF">2017-02-13T15:51:42Z</dcterms:modified>
</cp:coreProperties>
</file>