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4" r:id="rId5"/>
    <p:sldId id="258" r:id="rId6"/>
    <p:sldId id="276" r:id="rId7"/>
    <p:sldId id="275" r:id="rId8"/>
    <p:sldId id="277" r:id="rId9"/>
    <p:sldId id="289" r:id="rId10"/>
    <p:sldId id="278" r:id="rId11"/>
    <p:sldId id="279" r:id="rId12"/>
    <p:sldId id="280" r:id="rId13"/>
    <p:sldId id="281" r:id="rId14"/>
    <p:sldId id="282" r:id="rId15"/>
    <p:sldId id="288" r:id="rId16"/>
    <p:sldId id="283" r:id="rId17"/>
    <p:sldId id="284" r:id="rId18"/>
    <p:sldId id="285" r:id="rId19"/>
    <p:sldId id="286" r:id="rId20"/>
    <p:sldId id="287" r:id="rId21"/>
    <p:sldId id="271" r:id="rId22"/>
    <p:sldId id="269" r:id="rId23"/>
    <p:sldId id="270" r:id="rId24"/>
    <p:sldId id="290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923F6D-96AE-44EC-8566-313C49D8205C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923F6D-96AE-44EC-8566-313C49D8205C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219200"/>
            <a:ext cx="5791200" cy="1828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mediastinum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657600"/>
            <a:ext cx="21893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Identify</a:t>
            </a:r>
            <a:r>
              <a:rPr lang="en-US" b="1" dirty="0" smtClean="0"/>
              <a:t>: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Heart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Diaphragm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Thoracic vertebra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Sternum</a:t>
            </a:r>
            <a:endParaRPr lang="en-US" b="1" dirty="0"/>
          </a:p>
        </p:txBody>
      </p:sp>
      <p:pic>
        <p:nvPicPr>
          <p:cNvPr id="1027" name="Picture 3" descr="C:\Documents and Settings\user1\My Documents\My Pictures\mediastinum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1000"/>
            <a:ext cx="3605976" cy="414813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848600" y="25146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37338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22098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58200" y="2362200"/>
            <a:ext cx="451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BOUNDARIES OF POSTERIOR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5029200" cy="488743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Horizontal plane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Diaphragm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Heart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vertebrae from T5 to T12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Lungs &amp; pleurae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mediastinum1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045" y="1589088"/>
            <a:ext cx="3298209" cy="457200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7315200" y="2438400"/>
            <a:ext cx="3048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3397109">
            <a:off x="6781800" y="4800600"/>
            <a:ext cx="381000" cy="6096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174019">
            <a:off x="7315200" y="3276600"/>
            <a:ext cx="6096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924800" y="5791200"/>
            <a:ext cx="6858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382000" y="2895600"/>
            <a:ext cx="7620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ediastinum 00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990600"/>
            <a:ext cx="5486400" cy="5544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2667000"/>
            <a:ext cx="312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nerves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around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duct: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to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Azygos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vein: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&amp; to the right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Descending aorta: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&amp; to the left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sympathetic trunks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Lymph nodes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04800"/>
            <a:ext cx="7603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 OF POSTERIOR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5000" y="2895600"/>
            <a:ext cx="45720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38400" y="3657600"/>
            <a:ext cx="38862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124200" y="3962400"/>
            <a:ext cx="30480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67000" y="4191000"/>
            <a:ext cx="38862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38400" y="4572000"/>
            <a:ext cx="3505200" cy="1371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26" idx="2"/>
          </p:cNvCxnSpPr>
          <p:nvPr/>
        </p:nvCxnSpPr>
        <p:spPr>
          <a:xfrm flipV="1">
            <a:off x="2438400" y="4381500"/>
            <a:ext cx="5181600" cy="1562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591300" y="3695700"/>
            <a:ext cx="2209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620000" y="2743200"/>
            <a:ext cx="1524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20000" y="3200400"/>
            <a:ext cx="1524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620000" y="3810000"/>
            <a:ext cx="1524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20000" y="4267200"/>
            <a:ext cx="1524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294120" y="3506703"/>
            <a:ext cx="465260" cy="220372"/>
          </a:xfrm>
          <a:custGeom>
            <a:avLst/>
            <a:gdLst>
              <a:gd name="connsiteX0" fmla="*/ 259080 w 465260"/>
              <a:gd name="connsiteY0" fmla="*/ 135657 h 220372"/>
              <a:gd name="connsiteX1" fmla="*/ 30480 w 465260"/>
              <a:gd name="connsiteY1" fmla="*/ 135657 h 220372"/>
              <a:gd name="connsiteX2" fmla="*/ 45720 w 465260"/>
              <a:gd name="connsiteY2" fmla="*/ 196617 h 220372"/>
              <a:gd name="connsiteX3" fmla="*/ 320040 w 465260"/>
              <a:gd name="connsiteY3" fmla="*/ 181377 h 220372"/>
              <a:gd name="connsiteX4" fmla="*/ 259080 w 465260"/>
              <a:gd name="connsiteY4" fmla="*/ 59457 h 220372"/>
              <a:gd name="connsiteX5" fmla="*/ 0 w 465260"/>
              <a:gd name="connsiteY5" fmla="*/ 120417 h 220372"/>
              <a:gd name="connsiteX6" fmla="*/ 15240 w 465260"/>
              <a:gd name="connsiteY6" fmla="*/ 181377 h 220372"/>
              <a:gd name="connsiteX7" fmla="*/ 243840 w 465260"/>
              <a:gd name="connsiteY7" fmla="*/ 166137 h 220372"/>
              <a:gd name="connsiteX8" fmla="*/ 198120 w 465260"/>
              <a:gd name="connsiteY8" fmla="*/ 135657 h 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260" h="220372">
                <a:moveTo>
                  <a:pt x="259080" y="135657"/>
                </a:moveTo>
                <a:cubicBezTo>
                  <a:pt x="179937" y="109276"/>
                  <a:pt x="135662" y="87847"/>
                  <a:pt x="30480" y="135657"/>
                </a:cubicBezTo>
                <a:cubicBezTo>
                  <a:pt x="11412" y="144324"/>
                  <a:pt x="40640" y="176297"/>
                  <a:pt x="45720" y="196617"/>
                </a:cubicBezTo>
                <a:cubicBezTo>
                  <a:pt x="137160" y="191537"/>
                  <a:pt x="237176" y="220372"/>
                  <a:pt x="320040" y="181377"/>
                </a:cubicBezTo>
                <a:cubicBezTo>
                  <a:pt x="465260" y="113038"/>
                  <a:pt x="266102" y="61798"/>
                  <a:pt x="259080" y="59457"/>
                </a:cubicBezTo>
                <a:cubicBezTo>
                  <a:pt x="207022" y="62711"/>
                  <a:pt x="0" y="0"/>
                  <a:pt x="0" y="120417"/>
                </a:cubicBezTo>
                <a:cubicBezTo>
                  <a:pt x="0" y="141362"/>
                  <a:pt x="10160" y="161057"/>
                  <a:pt x="15240" y="181377"/>
                </a:cubicBezTo>
                <a:cubicBezTo>
                  <a:pt x="91440" y="176297"/>
                  <a:pt x="169751" y="184659"/>
                  <a:pt x="243840" y="166137"/>
                </a:cubicBezTo>
                <a:cubicBezTo>
                  <a:pt x="261609" y="161695"/>
                  <a:pt x="198120" y="135657"/>
                  <a:pt x="198120" y="135657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endCxn id="21" idx="8"/>
          </p:cNvCxnSpPr>
          <p:nvPr/>
        </p:nvCxnSpPr>
        <p:spPr>
          <a:xfrm>
            <a:off x="2286000" y="3352800"/>
            <a:ext cx="4206240" cy="2895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ediastinum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0" y="914400"/>
            <a:ext cx="7416800" cy="5516562"/>
          </a:xfrm>
          <a:prstGeom prst="rect">
            <a:avLst/>
          </a:prstGeom>
          <a:noFill/>
          <a:ln/>
        </p:spPr>
      </p:pic>
      <p:sp>
        <p:nvSpPr>
          <p:cNvPr id="6" name="Can 5"/>
          <p:cNvSpPr/>
          <p:nvPr/>
        </p:nvSpPr>
        <p:spPr>
          <a:xfrm rot="20740858">
            <a:off x="4527596" y="2979479"/>
            <a:ext cx="591861" cy="3064738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625012">
            <a:off x="4621310" y="3202065"/>
            <a:ext cx="38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8100" y="4229100"/>
            <a:ext cx="31242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47800" y="31242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47800" y="38862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47800" y="47244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629400" y="4191000"/>
            <a:ext cx="3048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001000" y="30480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01000" y="37338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001000" y="47244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7603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 OF POSTERIOR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133600" y="2895600"/>
            <a:ext cx="152400" cy="2286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7239000" y="3962400"/>
            <a:ext cx="228600" cy="3048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905000" y="4038600"/>
            <a:ext cx="304800" cy="152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62000" y="5791200"/>
            <a:ext cx="1224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Right</a:t>
            </a:r>
          </a:p>
          <a:p>
            <a:r>
              <a:rPr lang="en-US" sz="1600" b="1" dirty="0" smtClean="0"/>
              <a:t>Sympathetic</a:t>
            </a:r>
          </a:p>
          <a:p>
            <a:r>
              <a:rPr lang="en-US" sz="1600" b="1" dirty="0" smtClean="0"/>
              <a:t>Trunk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00" y="5715000"/>
            <a:ext cx="1278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Left</a:t>
            </a:r>
          </a:p>
          <a:p>
            <a:r>
              <a:rPr lang="en-US" sz="1600" b="1" dirty="0" smtClean="0"/>
              <a:t>Sympathetic </a:t>
            </a:r>
          </a:p>
          <a:p>
            <a:r>
              <a:rPr lang="en-US" sz="1600" b="1" dirty="0" smtClean="0"/>
              <a:t>Trunk</a:t>
            </a:r>
            <a:endParaRPr lang="en-US" sz="1600" b="1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7962900" y="5753100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1447800" y="59436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4206240" y="3627120"/>
            <a:ext cx="1158240" cy="1950720"/>
          </a:xfrm>
          <a:custGeom>
            <a:avLst/>
            <a:gdLst>
              <a:gd name="connsiteX0" fmla="*/ 701040 w 1158240"/>
              <a:gd name="connsiteY0" fmla="*/ 30480 h 1950720"/>
              <a:gd name="connsiteX1" fmla="*/ 579120 w 1158240"/>
              <a:gd name="connsiteY1" fmla="*/ 0 h 1950720"/>
              <a:gd name="connsiteX2" fmla="*/ 304800 w 1158240"/>
              <a:gd name="connsiteY2" fmla="*/ 15240 h 1950720"/>
              <a:gd name="connsiteX3" fmla="*/ 243840 w 1158240"/>
              <a:gd name="connsiteY3" fmla="*/ 45720 h 1950720"/>
              <a:gd name="connsiteX4" fmla="*/ 106680 w 1158240"/>
              <a:gd name="connsiteY4" fmla="*/ 106680 h 1950720"/>
              <a:gd name="connsiteX5" fmla="*/ 60960 w 1158240"/>
              <a:gd name="connsiteY5" fmla="*/ 152400 h 1950720"/>
              <a:gd name="connsiteX6" fmla="*/ 0 w 1158240"/>
              <a:gd name="connsiteY6" fmla="*/ 243840 h 1950720"/>
              <a:gd name="connsiteX7" fmla="*/ 45720 w 1158240"/>
              <a:gd name="connsiteY7" fmla="*/ 396240 h 1950720"/>
              <a:gd name="connsiteX8" fmla="*/ 274320 w 1158240"/>
              <a:gd name="connsiteY8" fmla="*/ 441960 h 1950720"/>
              <a:gd name="connsiteX9" fmla="*/ 396240 w 1158240"/>
              <a:gd name="connsiteY9" fmla="*/ 457200 h 1950720"/>
              <a:gd name="connsiteX10" fmla="*/ 472440 w 1158240"/>
              <a:gd name="connsiteY10" fmla="*/ 441960 h 1950720"/>
              <a:gd name="connsiteX11" fmla="*/ 579120 w 1158240"/>
              <a:gd name="connsiteY11" fmla="*/ 411480 h 1950720"/>
              <a:gd name="connsiteX12" fmla="*/ 777240 w 1158240"/>
              <a:gd name="connsiteY12" fmla="*/ 396240 h 1950720"/>
              <a:gd name="connsiteX13" fmla="*/ 762000 w 1158240"/>
              <a:gd name="connsiteY13" fmla="*/ 350520 h 1950720"/>
              <a:gd name="connsiteX14" fmla="*/ 670560 w 1158240"/>
              <a:gd name="connsiteY14" fmla="*/ 365760 h 1950720"/>
              <a:gd name="connsiteX15" fmla="*/ 518160 w 1158240"/>
              <a:gd name="connsiteY15" fmla="*/ 381000 h 1950720"/>
              <a:gd name="connsiteX16" fmla="*/ 411480 w 1158240"/>
              <a:gd name="connsiteY16" fmla="*/ 411480 h 1950720"/>
              <a:gd name="connsiteX17" fmla="*/ 320040 w 1158240"/>
              <a:gd name="connsiteY17" fmla="*/ 487680 h 1950720"/>
              <a:gd name="connsiteX18" fmla="*/ 304800 w 1158240"/>
              <a:gd name="connsiteY18" fmla="*/ 533400 h 1950720"/>
              <a:gd name="connsiteX19" fmla="*/ 243840 w 1158240"/>
              <a:gd name="connsiteY19" fmla="*/ 624840 h 1950720"/>
              <a:gd name="connsiteX20" fmla="*/ 259080 w 1158240"/>
              <a:gd name="connsiteY20" fmla="*/ 746760 h 1950720"/>
              <a:gd name="connsiteX21" fmla="*/ 624840 w 1158240"/>
              <a:gd name="connsiteY21" fmla="*/ 746760 h 1950720"/>
              <a:gd name="connsiteX22" fmla="*/ 868680 w 1158240"/>
              <a:gd name="connsiteY22" fmla="*/ 731520 h 1950720"/>
              <a:gd name="connsiteX23" fmla="*/ 899160 w 1158240"/>
              <a:gd name="connsiteY23" fmla="*/ 685800 h 1950720"/>
              <a:gd name="connsiteX24" fmla="*/ 807720 w 1158240"/>
              <a:gd name="connsiteY24" fmla="*/ 655320 h 1950720"/>
              <a:gd name="connsiteX25" fmla="*/ 411480 w 1158240"/>
              <a:gd name="connsiteY25" fmla="*/ 670560 h 1950720"/>
              <a:gd name="connsiteX26" fmla="*/ 365760 w 1158240"/>
              <a:gd name="connsiteY26" fmla="*/ 701040 h 1950720"/>
              <a:gd name="connsiteX27" fmla="*/ 320040 w 1158240"/>
              <a:gd name="connsiteY27" fmla="*/ 716280 h 1950720"/>
              <a:gd name="connsiteX28" fmla="*/ 289560 w 1158240"/>
              <a:gd name="connsiteY28" fmla="*/ 777240 h 1950720"/>
              <a:gd name="connsiteX29" fmla="*/ 289560 w 1158240"/>
              <a:gd name="connsiteY29" fmla="*/ 1021080 h 1950720"/>
              <a:gd name="connsiteX30" fmla="*/ 304800 w 1158240"/>
              <a:gd name="connsiteY30" fmla="*/ 1066800 h 1950720"/>
              <a:gd name="connsiteX31" fmla="*/ 396240 w 1158240"/>
              <a:gd name="connsiteY31" fmla="*/ 1112520 h 1950720"/>
              <a:gd name="connsiteX32" fmla="*/ 899160 w 1158240"/>
              <a:gd name="connsiteY32" fmla="*/ 1097280 h 1950720"/>
              <a:gd name="connsiteX33" fmla="*/ 944880 w 1158240"/>
              <a:gd name="connsiteY33" fmla="*/ 1082040 h 1950720"/>
              <a:gd name="connsiteX34" fmla="*/ 960120 w 1158240"/>
              <a:gd name="connsiteY34" fmla="*/ 1036320 h 1950720"/>
              <a:gd name="connsiteX35" fmla="*/ 914400 w 1158240"/>
              <a:gd name="connsiteY35" fmla="*/ 1005840 h 1950720"/>
              <a:gd name="connsiteX36" fmla="*/ 762000 w 1158240"/>
              <a:gd name="connsiteY36" fmla="*/ 990600 h 1950720"/>
              <a:gd name="connsiteX37" fmla="*/ 716280 w 1158240"/>
              <a:gd name="connsiteY37" fmla="*/ 975360 h 1950720"/>
              <a:gd name="connsiteX38" fmla="*/ 579120 w 1158240"/>
              <a:gd name="connsiteY38" fmla="*/ 990600 h 1950720"/>
              <a:gd name="connsiteX39" fmla="*/ 533400 w 1158240"/>
              <a:gd name="connsiteY39" fmla="*/ 1021080 h 1950720"/>
              <a:gd name="connsiteX40" fmla="*/ 487680 w 1158240"/>
              <a:gd name="connsiteY40" fmla="*/ 1036320 h 1950720"/>
              <a:gd name="connsiteX41" fmla="*/ 411480 w 1158240"/>
              <a:gd name="connsiteY41" fmla="*/ 1173480 h 1950720"/>
              <a:gd name="connsiteX42" fmla="*/ 457200 w 1158240"/>
              <a:gd name="connsiteY42" fmla="*/ 1386840 h 1950720"/>
              <a:gd name="connsiteX43" fmla="*/ 472440 w 1158240"/>
              <a:gd name="connsiteY43" fmla="*/ 1432560 h 1950720"/>
              <a:gd name="connsiteX44" fmla="*/ 518160 w 1158240"/>
              <a:gd name="connsiteY44" fmla="*/ 1447800 h 1950720"/>
              <a:gd name="connsiteX45" fmla="*/ 579120 w 1158240"/>
              <a:gd name="connsiteY45" fmla="*/ 1432560 h 1950720"/>
              <a:gd name="connsiteX46" fmla="*/ 960120 w 1158240"/>
              <a:gd name="connsiteY46" fmla="*/ 1402080 h 1950720"/>
              <a:gd name="connsiteX47" fmla="*/ 1005840 w 1158240"/>
              <a:gd name="connsiteY47" fmla="*/ 1386840 h 1950720"/>
              <a:gd name="connsiteX48" fmla="*/ 853440 w 1158240"/>
              <a:gd name="connsiteY48" fmla="*/ 1310640 h 1950720"/>
              <a:gd name="connsiteX49" fmla="*/ 548640 w 1158240"/>
              <a:gd name="connsiteY49" fmla="*/ 1325880 h 1950720"/>
              <a:gd name="connsiteX50" fmla="*/ 502920 w 1158240"/>
              <a:gd name="connsiteY50" fmla="*/ 1356360 h 1950720"/>
              <a:gd name="connsiteX51" fmla="*/ 411480 w 1158240"/>
              <a:gd name="connsiteY51" fmla="*/ 1386840 h 1950720"/>
              <a:gd name="connsiteX52" fmla="*/ 335280 w 1158240"/>
              <a:gd name="connsiteY52" fmla="*/ 1554480 h 1950720"/>
              <a:gd name="connsiteX53" fmla="*/ 350520 w 1158240"/>
              <a:gd name="connsiteY53" fmla="*/ 1737360 h 1950720"/>
              <a:gd name="connsiteX54" fmla="*/ 381000 w 1158240"/>
              <a:gd name="connsiteY54" fmla="*/ 1798320 h 1950720"/>
              <a:gd name="connsiteX55" fmla="*/ 411480 w 1158240"/>
              <a:gd name="connsiteY55" fmla="*/ 1844040 h 1950720"/>
              <a:gd name="connsiteX56" fmla="*/ 502920 w 1158240"/>
              <a:gd name="connsiteY56" fmla="*/ 1889760 h 1950720"/>
              <a:gd name="connsiteX57" fmla="*/ 579120 w 1158240"/>
              <a:gd name="connsiteY57" fmla="*/ 1905000 h 1950720"/>
              <a:gd name="connsiteX58" fmla="*/ 624840 w 1158240"/>
              <a:gd name="connsiteY58" fmla="*/ 1920240 h 1950720"/>
              <a:gd name="connsiteX59" fmla="*/ 1036320 w 1158240"/>
              <a:gd name="connsiteY59" fmla="*/ 1905000 h 1950720"/>
              <a:gd name="connsiteX60" fmla="*/ 1082040 w 1158240"/>
              <a:gd name="connsiteY60" fmla="*/ 1874520 h 1950720"/>
              <a:gd name="connsiteX61" fmla="*/ 1127760 w 1158240"/>
              <a:gd name="connsiteY61" fmla="*/ 1859280 h 1950720"/>
              <a:gd name="connsiteX62" fmla="*/ 1158240 w 1158240"/>
              <a:gd name="connsiteY62" fmla="*/ 1752600 h 1950720"/>
              <a:gd name="connsiteX63" fmla="*/ 1143000 w 1158240"/>
              <a:gd name="connsiteY63" fmla="*/ 1630680 h 1950720"/>
              <a:gd name="connsiteX64" fmla="*/ 1127760 w 1158240"/>
              <a:gd name="connsiteY64" fmla="*/ 1584960 h 1950720"/>
              <a:gd name="connsiteX65" fmla="*/ 990600 w 1158240"/>
              <a:gd name="connsiteY65" fmla="*/ 1508760 h 1950720"/>
              <a:gd name="connsiteX66" fmla="*/ 807720 w 1158240"/>
              <a:gd name="connsiteY66" fmla="*/ 1493520 h 1950720"/>
              <a:gd name="connsiteX67" fmla="*/ 594360 w 1158240"/>
              <a:gd name="connsiteY67" fmla="*/ 1508760 h 1950720"/>
              <a:gd name="connsiteX68" fmla="*/ 548640 w 1158240"/>
              <a:gd name="connsiteY68" fmla="*/ 1539240 h 1950720"/>
              <a:gd name="connsiteX69" fmla="*/ 381000 w 1158240"/>
              <a:gd name="connsiteY69" fmla="*/ 1584960 h 1950720"/>
              <a:gd name="connsiteX70" fmla="*/ 350520 w 1158240"/>
              <a:gd name="connsiteY70" fmla="*/ 1630680 h 1950720"/>
              <a:gd name="connsiteX71" fmla="*/ 365760 w 1158240"/>
              <a:gd name="connsiteY71" fmla="*/ 1874520 h 1950720"/>
              <a:gd name="connsiteX72" fmla="*/ 396240 w 1158240"/>
              <a:gd name="connsiteY72" fmla="*/ 1920240 h 1950720"/>
              <a:gd name="connsiteX73" fmla="*/ 548640 w 1158240"/>
              <a:gd name="connsiteY73" fmla="*/ 1935480 h 1950720"/>
              <a:gd name="connsiteX74" fmla="*/ 822960 w 1158240"/>
              <a:gd name="connsiteY74" fmla="*/ 1950720 h 1950720"/>
              <a:gd name="connsiteX75" fmla="*/ 960120 w 1158240"/>
              <a:gd name="connsiteY75" fmla="*/ 1935480 h 1950720"/>
              <a:gd name="connsiteX76" fmla="*/ 1005840 w 1158240"/>
              <a:gd name="connsiteY76" fmla="*/ 1920240 h 1950720"/>
              <a:gd name="connsiteX77" fmla="*/ 1021080 w 1158240"/>
              <a:gd name="connsiteY77" fmla="*/ 1889760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158240" h="1950720">
                <a:moveTo>
                  <a:pt x="701040" y="30480"/>
                </a:moveTo>
                <a:cubicBezTo>
                  <a:pt x="664962" y="18454"/>
                  <a:pt x="615901" y="0"/>
                  <a:pt x="579120" y="0"/>
                </a:cubicBezTo>
                <a:cubicBezTo>
                  <a:pt x="487539" y="0"/>
                  <a:pt x="396240" y="10160"/>
                  <a:pt x="304800" y="15240"/>
                </a:cubicBezTo>
                <a:cubicBezTo>
                  <a:pt x="284480" y="25400"/>
                  <a:pt x="264934" y="37283"/>
                  <a:pt x="243840" y="45720"/>
                </a:cubicBezTo>
                <a:cubicBezTo>
                  <a:pt x="167164" y="76391"/>
                  <a:pt x="160810" y="61572"/>
                  <a:pt x="106680" y="106680"/>
                </a:cubicBezTo>
                <a:cubicBezTo>
                  <a:pt x="90123" y="120478"/>
                  <a:pt x="74192" y="135387"/>
                  <a:pt x="60960" y="152400"/>
                </a:cubicBezTo>
                <a:cubicBezTo>
                  <a:pt x="38470" y="181316"/>
                  <a:pt x="0" y="243840"/>
                  <a:pt x="0" y="243840"/>
                </a:cubicBezTo>
                <a:cubicBezTo>
                  <a:pt x="4262" y="273676"/>
                  <a:pt x="2233" y="369061"/>
                  <a:pt x="45720" y="396240"/>
                </a:cubicBezTo>
                <a:cubicBezTo>
                  <a:pt x="104667" y="433082"/>
                  <a:pt x="214235" y="434891"/>
                  <a:pt x="274320" y="441960"/>
                </a:cubicBezTo>
                <a:lnTo>
                  <a:pt x="396240" y="457200"/>
                </a:lnTo>
                <a:cubicBezTo>
                  <a:pt x="421640" y="452120"/>
                  <a:pt x="447310" y="448242"/>
                  <a:pt x="472440" y="441960"/>
                </a:cubicBezTo>
                <a:cubicBezTo>
                  <a:pt x="520621" y="429915"/>
                  <a:pt x="525274" y="417815"/>
                  <a:pt x="579120" y="411480"/>
                </a:cubicBezTo>
                <a:cubicBezTo>
                  <a:pt x="644901" y="403741"/>
                  <a:pt x="711200" y="401320"/>
                  <a:pt x="777240" y="396240"/>
                </a:cubicBezTo>
                <a:cubicBezTo>
                  <a:pt x="772160" y="381000"/>
                  <a:pt x="777446" y="354933"/>
                  <a:pt x="762000" y="350520"/>
                </a:cubicBezTo>
                <a:cubicBezTo>
                  <a:pt x="732288" y="342031"/>
                  <a:pt x="701222" y="361927"/>
                  <a:pt x="670560" y="365760"/>
                </a:cubicBezTo>
                <a:cubicBezTo>
                  <a:pt x="619901" y="372092"/>
                  <a:pt x="568960" y="375920"/>
                  <a:pt x="518160" y="381000"/>
                </a:cubicBezTo>
                <a:cubicBezTo>
                  <a:pt x="498628" y="385883"/>
                  <a:pt x="433344" y="400548"/>
                  <a:pt x="411480" y="411480"/>
                </a:cubicBezTo>
                <a:cubicBezTo>
                  <a:pt x="369045" y="432698"/>
                  <a:pt x="353745" y="453975"/>
                  <a:pt x="320040" y="487680"/>
                </a:cubicBezTo>
                <a:cubicBezTo>
                  <a:pt x="314960" y="502920"/>
                  <a:pt x="312602" y="519357"/>
                  <a:pt x="304800" y="533400"/>
                </a:cubicBezTo>
                <a:cubicBezTo>
                  <a:pt x="287010" y="565422"/>
                  <a:pt x="243840" y="624840"/>
                  <a:pt x="243840" y="624840"/>
                </a:cubicBezTo>
                <a:cubicBezTo>
                  <a:pt x="248920" y="665480"/>
                  <a:pt x="222448" y="728444"/>
                  <a:pt x="259080" y="746760"/>
                </a:cubicBezTo>
                <a:cubicBezTo>
                  <a:pt x="376444" y="805442"/>
                  <a:pt x="506254" y="757072"/>
                  <a:pt x="624840" y="746760"/>
                </a:cubicBezTo>
                <a:cubicBezTo>
                  <a:pt x="705972" y="739705"/>
                  <a:pt x="787400" y="736600"/>
                  <a:pt x="868680" y="731520"/>
                </a:cubicBezTo>
                <a:cubicBezTo>
                  <a:pt x="878840" y="716280"/>
                  <a:pt x="910602" y="700103"/>
                  <a:pt x="899160" y="685800"/>
                </a:cubicBezTo>
                <a:cubicBezTo>
                  <a:pt x="879089" y="660712"/>
                  <a:pt x="807720" y="655320"/>
                  <a:pt x="807720" y="655320"/>
                </a:cubicBezTo>
                <a:cubicBezTo>
                  <a:pt x="675640" y="660400"/>
                  <a:pt x="542956" y="656959"/>
                  <a:pt x="411480" y="670560"/>
                </a:cubicBezTo>
                <a:cubicBezTo>
                  <a:pt x="393261" y="672445"/>
                  <a:pt x="382143" y="692849"/>
                  <a:pt x="365760" y="701040"/>
                </a:cubicBezTo>
                <a:cubicBezTo>
                  <a:pt x="351392" y="708224"/>
                  <a:pt x="335280" y="711200"/>
                  <a:pt x="320040" y="716280"/>
                </a:cubicBezTo>
                <a:cubicBezTo>
                  <a:pt x="309880" y="736600"/>
                  <a:pt x="298509" y="756358"/>
                  <a:pt x="289560" y="777240"/>
                </a:cubicBezTo>
                <a:cubicBezTo>
                  <a:pt x="252973" y="862609"/>
                  <a:pt x="274743" y="902545"/>
                  <a:pt x="289560" y="1021080"/>
                </a:cubicBezTo>
                <a:cubicBezTo>
                  <a:pt x="291553" y="1037020"/>
                  <a:pt x="294765" y="1054256"/>
                  <a:pt x="304800" y="1066800"/>
                </a:cubicBezTo>
                <a:cubicBezTo>
                  <a:pt x="326286" y="1093657"/>
                  <a:pt x="366121" y="1102480"/>
                  <a:pt x="396240" y="1112520"/>
                </a:cubicBezTo>
                <a:cubicBezTo>
                  <a:pt x="563880" y="1107440"/>
                  <a:pt x="731701" y="1106583"/>
                  <a:pt x="899160" y="1097280"/>
                </a:cubicBezTo>
                <a:cubicBezTo>
                  <a:pt x="915200" y="1096389"/>
                  <a:pt x="933521" y="1093399"/>
                  <a:pt x="944880" y="1082040"/>
                </a:cubicBezTo>
                <a:cubicBezTo>
                  <a:pt x="956239" y="1070681"/>
                  <a:pt x="955040" y="1051560"/>
                  <a:pt x="960120" y="1036320"/>
                </a:cubicBezTo>
                <a:cubicBezTo>
                  <a:pt x="944880" y="1026160"/>
                  <a:pt x="932247" y="1009959"/>
                  <a:pt x="914400" y="1005840"/>
                </a:cubicBezTo>
                <a:cubicBezTo>
                  <a:pt x="864654" y="994360"/>
                  <a:pt x="812460" y="998363"/>
                  <a:pt x="762000" y="990600"/>
                </a:cubicBezTo>
                <a:cubicBezTo>
                  <a:pt x="746122" y="988157"/>
                  <a:pt x="731520" y="980440"/>
                  <a:pt x="716280" y="975360"/>
                </a:cubicBezTo>
                <a:cubicBezTo>
                  <a:pt x="670560" y="980440"/>
                  <a:pt x="623748" y="979443"/>
                  <a:pt x="579120" y="990600"/>
                </a:cubicBezTo>
                <a:cubicBezTo>
                  <a:pt x="561351" y="995042"/>
                  <a:pt x="549783" y="1012889"/>
                  <a:pt x="533400" y="1021080"/>
                </a:cubicBezTo>
                <a:cubicBezTo>
                  <a:pt x="519032" y="1028264"/>
                  <a:pt x="502920" y="1031240"/>
                  <a:pt x="487680" y="1036320"/>
                </a:cubicBezTo>
                <a:cubicBezTo>
                  <a:pt x="417809" y="1141126"/>
                  <a:pt x="438304" y="1093007"/>
                  <a:pt x="411480" y="1173480"/>
                </a:cubicBezTo>
                <a:cubicBezTo>
                  <a:pt x="438863" y="1474691"/>
                  <a:pt x="392173" y="1256786"/>
                  <a:pt x="457200" y="1386840"/>
                </a:cubicBezTo>
                <a:cubicBezTo>
                  <a:pt x="464384" y="1401208"/>
                  <a:pt x="461081" y="1421201"/>
                  <a:pt x="472440" y="1432560"/>
                </a:cubicBezTo>
                <a:cubicBezTo>
                  <a:pt x="483799" y="1443919"/>
                  <a:pt x="502920" y="1442720"/>
                  <a:pt x="518160" y="1447800"/>
                </a:cubicBezTo>
                <a:cubicBezTo>
                  <a:pt x="538480" y="1442720"/>
                  <a:pt x="558286" y="1434715"/>
                  <a:pt x="579120" y="1432560"/>
                </a:cubicBezTo>
                <a:cubicBezTo>
                  <a:pt x="705849" y="1419450"/>
                  <a:pt x="960120" y="1402080"/>
                  <a:pt x="960120" y="1402080"/>
                </a:cubicBezTo>
                <a:cubicBezTo>
                  <a:pt x="975360" y="1397000"/>
                  <a:pt x="1014105" y="1400615"/>
                  <a:pt x="1005840" y="1386840"/>
                </a:cubicBezTo>
                <a:cubicBezTo>
                  <a:pt x="973820" y="1333474"/>
                  <a:pt x="905999" y="1323780"/>
                  <a:pt x="853440" y="1310640"/>
                </a:cubicBezTo>
                <a:cubicBezTo>
                  <a:pt x="751840" y="1315720"/>
                  <a:pt x="649512" y="1312723"/>
                  <a:pt x="548640" y="1325880"/>
                </a:cubicBezTo>
                <a:cubicBezTo>
                  <a:pt x="530478" y="1328249"/>
                  <a:pt x="519658" y="1348921"/>
                  <a:pt x="502920" y="1356360"/>
                </a:cubicBezTo>
                <a:cubicBezTo>
                  <a:pt x="473560" y="1369409"/>
                  <a:pt x="411480" y="1386840"/>
                  <a:pt x="411480" y="1386840"/>
                </a:cubicBezTo>
                <a:cubicBezTo>
                  <a:pt x="336152" y="1499833"/>
                  <a:pt x="357704" y="1442359"/>
                  <a:pt x="335280" y="1554480"/>
                </a:cubicBezTo>
                <a:cubicBezTo>
                  <a:pt x="340360" y="1615440"/>
                  <a:pt x="339247" y="1677236"/>
                  <a:pt x="350520" y="1737360"/>
                </a:cubicBezTo>
                <a:cubicBezTo>
                  <a:pt x="354707" y="1759689"/>
                  <a:pt x="369728" y="1778595"/>
                  <a:pt x="381000" y="1798320"/>
                </a:cubicBezTo>
                <a:cubicBezTo>
                  <a:pt x="390087" y="1814223"/>
                  <a:pt x="398528" y="1831088"/>
                  <a:pt x="411480" y="1844040"/>
                </a:cubicBezTo>
                <a:cubicBezTo>
                  <a:pt x="436312" y="1868872"/>
                  <a:pt x="469866" y="1881497"/>
                  <a:pt x="502920" y="1889760"/>
                </a:cubicBezTo>
                <a:cubicBezTo>
                  <a:pt x="528050" y="1896042"/>
                  <a:pt x="553990" y="1898718"/>
                  <a:pt x="579120" y="1905000"/>
                </a:cubicBezTo>
                <a:cubicBezTo>
                  <a:pt x="594705" y="1908896"/>
                  <a:pt x="609600" y="1915160"/>
                  <a:pt x="624840" y="1920240"/>
                </a:cubicBezTo>
                <a:cubicBezTo>
                  <a:pt x="762000" y="1915160"/>
                  <a:pt x="899747" y="1918657"/>
                  <a:pt x="1036320" y="1905000"/>
                </a:cubicBezTo>
                <a:cubicBezTo>
                  <a:pt x="1054545" y="1903177"/>
                  <a:pt x="1065657" y="1882711"/>
                  <a:pt x="1082040" y="1874520"/>
                </a:cubicBezTo>
                <a:cubicBezTo>
                  <a:pt x="1096408" y="1867336"/>
                  <a:pt x="1112520" y="1864360"/>
                  <a:pt x="1127760" y="1859280"/>
                </a:cubicBezTo>
                <a:cubicBezTo>
                  <a:pt x="1134947" y="1837720"/>
                  <a:pt x="1158240" y="1771736"/>
                  <a:pt x="1158240" y="1752600"/>
                </a:cubicBezTo>
                <a:cubicBezTo>
                  <a:pt x="1158240" y="1711644"/>
                  <a:pt x="1150326" y="1670976"/>
                  <a:pt x="1143000" y="1630680"/>
                </a:cubicBezTo>
                <a:cubicBezTo>
                  <a:pt x="1140126" y="1614875"/>
                  <a:pt x="1139119" y="1596319"/>
                  <a:pt x="1127760" y="1584960"/>
                </a:cubicBezTo>
                <a:cubicBezTo>
                  <a:pt x="1105611" y="1562811"/>
                  <a:pt x="1034825" y="1514657"/>
                  <a:pt x="990600" y="1508760"/>
                </a:cubicBezTo>
                <a:cubicBezTo>
                  <a:pt x="929965" y="1500675"/>
                  <a:pt x="868680" y="1498600"/>
                  <a:pt x="807720" y="1493520"/>
                </a:cubicBezTo>
                <a:cubicBezTo>
                  <a:pt x="736600" y="1498600"/>
                  <a:pt x="664576" y="1496369"/>
                  <a:pt x="594360" y="1508760"/>
                </a:cubicBezTo>
                <a:cubicBezTo>
                  <a:pt x="576323" y="1511943"/>
                  <a:pt x="565378" y="1531801"/>
                  <a:pt x="548640" y="1539240"/>
                </a:cubicBezTo>
                <a:cubicBezTo>
                  <a:pt x="485360" y="1567365"/>
                  <a:pt x="446190" y="1571922"/>
                  <a:pt x="381000" y="1584960"/>
                </a:cubicBezTo>
                <a:cubicBezTo>
                  <a:pt x="370840" y="1600200"/>
                  <a:pt x="351483" y="1612389"/>
                  <a:pt x="350520" y="1630680"/>
                </a:cubicBezTo>
                <a:cubicBezTo>
                  <a:pt x="346240" y="1712006"/>
                  <a:pt x="353059" y="1794078"/>
                  <a:pt x="365760" y="1874520"/>
                </a:cubicBezTo>
                <a:cubicBezTo>
                  <a:pt x="368617" y="1892612"/>
                  <a:pt x="378864" y="1914448"/>
                  <a:pt x="396240" y="1920240"/>
                </a:cubicBezTo>
                <a:cubicBezTo>
                  <a:pt x="444673" y="1936384"/>
                  <a:pt x="497716" y="1931843"/>
                  <a:pt x="548640" y="1935480"/>
                </a:cubicBezTo>
                <a:cubicBezTo>
                  <a:pt x="639988" y="1942005"/>
                  <a:pt x="731520" y="1945640"/>
                  <a:pt x="822960" y="1950720"/>
                </a:cubicBezTo>
                <a:cubicBezTo>
                  <a:pt x="868680" y="1945640"/>
                  <a:pt x="914745" y="1943043"/>
                  <a:pt x="960120" y="1935480"/>
                </a:cubicBezTo>
                <a:cubicBezTo>
                  <a:pt x="975966" y="1932839"/>
                  <a:pt x="992989" y="1929879"/>
                  <a:pt x="1005840" y="1920240"/>
                </a:cubicBezTo>
                <a:cubicBezTo>
                  <a:pt x="1014927" y="1913424"/>
                  <a:pt x="1016000" y="1899920"/>
                  <a:pt x="1021080" y="188976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4343400"/>
            <a:ext cx="17027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Right &amp; left </a:t>
            </a:r>
          </a:p>
          <a:p>
            <a:r>
              <a:rPr lang="en-US" sz="1400" b="1" dirty="0" err="1" smtClean="0"/>
              <a:t>Vagus</a:t>
            </a:r>
            <a:r>
              <a:rPr lang="en-US" sz="1400" b="1" dirty="0" smtClean="0"/>
              <a:t> nerves</a:t>
            </a:r>
          </a:p>
          <a:p>
            <a:r>
              <a:rPr lang="en-US" sz="1400" b="1" dirty="0" smtClean="0"/>
              <a:t>(esophageal plexus)</a:t>
            </a:r>
            <a:endParaRPr lang="en-US" sz="1400" b="1" dirty="0"/>
          </a:p>
        </p:txBody>
      </p:sp>
      <p:cxnSp>
        <p:nvCxnSpPr>
          <p:cNvPr id="32" name="Straight Arrow Connector 31"/>
          <p:cNvCxnSpPr>
            <a:endCxn id="28" idx="28"/>
          </p:cNvCxnSpPr>
          <p:nvPr/>
        </p:nvCxnSpPr>
        <p:spPr>
          <a:xfrm flipV="1">
            <a:off x="1295400" y="4404360"/>
            <a:ext cx="3200400" cy="32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3" grpId="0" animBg="1"/>
      <p:bldP spid="24" grpId="0" animBg="1"/>
      <p:bldP spid="25" grpId="0" animBg="1"/>
      <p:bldP spid="26" grpId="0"/>
      <p:bldP spid="29" grpId="0"/>
      <p:bldP spid="28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MIDDLE MEDIASTINUM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3886200" cy="4876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SITE: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 anterior &amp; posterior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Heart &amp; pericardium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Ascending Aorta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Pulmonary trunk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Superior &amp; inferior vena cava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pulmonary veins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phrenic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nerves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Lymph nodes</a:t>
            </a:r>
          </a:p>
          <a:p>
            <a:pPr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user1\Desktop\F66122-003-f07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1" y="1588479"/>
            <a:ext cx="4210048" cy="4857748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4419600" y="3962400"/>
            <a:ext cx="2590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8077200" y="2895600"/>
            <a:ext cx="304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7200900" y="4229100"/>
            <a:ext cx="2133600" cy="76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14800" y="4648200"/>
            <a:ext cx="120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Right</a:t>
            </a:r>
          </a:p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Phrenic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nerve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181600" y="4876800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95077" y="449580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Left</a:t>
            </a:r>
          </a:p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Phrenic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nerve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8229600" y="4419600"/>
            <a:ext cx="3048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0" y="5715000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Inferior 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vena cava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>
            <a:stCxn id="23" idx="3"/>
          </p:cNvCxnSpPr>
          <p:nvPr/>
        </p:nvCxnSpPr>
        <p:spPr>
          <a:xfrm flipV="1">
            <a:off x="5489239" y="5867400"/>
            <a:ext cx="835361" cy="784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62400" y="41910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Right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Pulmonary veins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181600" y="4343400"/>
            <a:ext cx="6858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81600" y="4419600"/>
            <a:ext cx="6858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24800" y="3352800"/>
            <a:ext cx="102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Left 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Pulmonary 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veins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7810500" y="3848100"/>
            <a:ext cx="2286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72400" y="41148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81800" y="464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Heart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764272">
            <a:off x="6116139" y="5529978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Diaphragm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MEDIASTINUM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191000" cy="503983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BOUNDARIES: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Horizontal plane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Diaphragm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Body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xiphoid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process of sternum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Heart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Lungs &amp; pleurae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Thymus gland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Lymph nodes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mediastinum1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1" y="1589088"/>
            <a:ext cx="3560454" cy="4935526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6324600" y="2667000"/>
            <a:ext cx="228600" cy="3048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5410200" y="4876800"/>
            <a:ext cx="228600" cy="3810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029200" y="3733800"/>
            <a:ext cx="381000" cy="2286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867400" y="3810000"/>
            <a:ext cx="381000" cy="2286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6019800" y="2819400"/>
            <a:ext cx="381000" cy="457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48000" y="3048000"/>
            <a:ext cx="3124200" cy="2590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1\Desktop\F66122-003-f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629867"/>
            <a:ext cx="2019300" cy="3228133"/>
          </a:xfrm>
          <a:prstGeom prst="rect">
            <a:avLst/>
          </a:prstGeom>
          <a:noFill/>
        </p:spPr>
      </p:pic>
      <p:pic>
        <p:nvPicPr>
          <p:cNvPr id="2051" name="Picture 3" descr="C:\Documents and Settings\user1\Desktop\F66122-003-f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858" y="3581400"/>
            <a:ext cx="3148572" cy="2520950"/>
          </a:xfrm>
          <a:prstGeom prst="rect">
            <a:avLst/>
          </a:prstGeom>
          <a:noFill/>
        </p:spPr>
      </p:pic>
      <p:pic>
        <p:nvPicPr>
          <p:cNvPr id="2053" name="Picture 5" descr="C:\Documents and Settings\user1\Desktop\F66122-003-f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67665"/>
            <a:ext cx="4343399" cy="3013407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219200" y="5181600"/>
            <a:ext cx="14478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" y="533400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 of: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angle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Second costal cartilage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4800" y="533400"/>
            <a:ext cx="2971800" cy="914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05200" y="4343400"/>
            <a:ext cx="33522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 of: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Bifurcation of trachea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Bifurcation of pulmonary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trunk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Beginning &amp; termination of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arch of aorta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29000" y="4267200"/>
            <a:ext cx="3352800" cy="1981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33800" y="0"/>
            <a:ext cx="277409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 OF T4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315200" y="5257800"/>
            <a:ext cx="12192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VAGUS NERVE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5029200" cy="5334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the 10</a:t>
            </a:r>
            <a:r>
              <a:rPr lang="en-US" sz="24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cranial nerve.</a:t>
            </a: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right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vagus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descends to the right side of trachea, forms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posterior esophageal plexus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&amp; continues in abdomen as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gastric nerve.</a:t>
            </a: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left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vagus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descends between left common carotid &amp; left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subclavian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arteries, forms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anterior esophageal plexus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&amp; continues in abdomen as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gastric nerve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2" descr="C:\Documents and Settings\user1\My Documents\My Pictures\mediastinum9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647" y="1589087"/>
            <a:ext cx="3653353" cy="497560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4953000" y="2819400"/>
            <a:ext cx="1143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48200" y="3200400"/>
            <a:ext cx="3505200" cy="1447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1524000"/>
            <a:ext cx="1707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Left common carotid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8835" y="1752600"/>
            <a:ext cx="130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Left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subclavian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 rot="16200000" flipH="1">
            <a:off x="7232880" y="1975079"/>
            <a:ext cx="789801" cy="4416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</p:cNvCxnSpPr>
          <p:nvPr/>
        </p:nvCxnSpPr>
        <p:spPr>
          <a:xfrm rot="5400000">
            <a:off x="8156109" y="2103090"/>
            <a:ext cx="408801" cy="2618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PHRENIC NERVE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191000" cy="5334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ROOT VALUE: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3,4,5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 IN THORAX: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right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phrenic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descends on the right side of SVC &amp; heart.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left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phrenic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descends on the left side of heart.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Both nerves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terminate in the diaphragm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SUPPLY: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1) Motor &amp; sensory fibers to diaphragm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2) Sensory fibers to pleurae &amp; pericardium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C:\Users\galmadani\Desktop\Documents\Documents\Student Gray\3. Thorax\F66122-003-f015.jpg"/>
          <p:cNvPicPr>
            <a:picLocks noChangeAspect="1" noChangeArrowheads="1"/>
          </p:cNvPicPr>
          <p:nvPr/>
        </p:nvPicPr>
        <p:blipFill>
          <a:blip r:embed="rId2" cstate="print"/>
          <a:srcRect b="2373"/>
          <a:stretch>
            <a:fillRect/>
          </a:stretch>
        </p:blipFill>
        <p:spPr bwMode="auto">
          <a:xfrm>
            <a:off x="4419600" y="1600200"/>
            <a:ext cx="4495801" cy="508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ediastinum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685800"/>
            <a:ext cx="7696200" cy="5724378"/>
          </a:xfrm>
          <a:prstGeom prst="rect">
            <a:avLst/>
          </a:prstGeom>
          <a:noFill/>
          <a:ln/>
        </p:spPr>
      </p:pic>
      <p:sp>
        <p:nvSpPr>
          <p:cNvPr id="6" name="Oval 5"/>
          <p:cNvSpPr/>
          <p:nvPr/>
        </p:nvSpPr>
        <p:spPr>
          <a:xfrm>
            <a:off x="4572000" y="6019800"/>
            <a:ext cx="304800" cy="457200"/>
          </a:xfrm>
          <a:prstGeom prst="ellipse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6019800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Cysterna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chyli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(contains lymph from lower half of body)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3699651" y="6248400"/>
            <a:ext cx="1024749" cy="22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n 9"/>
          <p:cNvSpPr/>
          <p:nvPr/>
        </p:nvSpPr>
        <p:spPr>
          <a:xfrm rot="20610709">
            <a:off x="4442490" y="2514300"/>
            <a:ext cx="527964" cy="3547831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0497200">
            <a:off x="4513543" y="2889586"/>
            <a:ext cx="381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</a:p>
          <a:p>
            <a:r>
              <a:rPr lang="en-US" b="1" dirty="0" smtClean="0"/>
              <a:t>S</a:t>
            </a:r>
          </a:p>
          <a:p>
            <a:r>
              <a:rPr lang="en-US" b="1" dirty="0" smtClean="0"/>
              <a:t>O</a:t>
            </a:r>
          </a:p>
          <a:p>
            <a:r>
              <a:rPr lang="en-US" b="1" dirty="0" smtClean="0"/>
              <a:t>P</a:t>
            </a:r>
          </a:p>
          <a:p>
            <a:r>
              <a:rPr lang="en-US" b="1" dirty="0" smtClean="0"/>
              <a:t>H</a:t>
            </a:r>
          </a:p>
          <a:p>
            <a:r>
              <a:rPr lang="en-US" b="1" dirty="0" smtClean="0"/>
              <a:t>A</a:t>
            </a:r>
          </a:p>
          <a:p>
            <a:r>
              <a:rPr lang="en-US" b="1" dirty="0" smtClean="0"/>
              <a:t>G</a:t>
            </a:r>
          </a:p>
          <a:p>
            <a:r>
              <a:rPr lang="en-US" b="1" dirty="0" smtClean="0"/>
              <a:t>U</a:t>
            </a:r>
          </a:p>
          <a:p>
            <a:r>
              <a:rPr lang="en-US" b="1" dirty="0" smtClean="0"/>
              <a:t>S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38894" y="4609306"/>
            <a:ext cx="2667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952500" y="2705100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4191000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Posterior</a:t>
            </a:r>
          </a:p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Mediastinum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438400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Superior</a:t>
            </a:r>
          </a:p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Mediastinum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438400" y="3733800"/>
            <a:ext cx="228600" cy="228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6934200" y="1219200"/>
            <a:ext cx="381000" cy="152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848600" y="213360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 left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side of thorax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>
            <a:stCxn id="24" idx="1"/>
          </p:cNvCxnSpPr>
          <p:nvPr/>
        </p:nvCxnSpPr>
        <p:spPr>
          <a:xfrm rot="10800000">
            <a:off x="7696200" y="2286000"/>
            <a:ext cx="152400" cy="322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96200" y="129540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 left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upper limb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7239000" y="14478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91400" y="5334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 left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side of head &amp; neck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 flipV="1">
            <a:off x="6781800" y="762000"/>
            <a:ext cx="5334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Up Arrow 35"/>
          <p:cNvSpPr/>
          <p:nvPr/>
        </p:nvSpPr>
        <p:spPr>
          <a:xfrm>
            <a:off x="5181600" y="1524000"/>
            <a:ext cx="228600" cy="3048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410200" y="15240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609600" y="1066800"/>
            <a:ext cx="60960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0" y="19050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 right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side of thorax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85800" y="1676400"/>
            <a:ext cx="3048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0" y="12954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 right upper limb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838200" y="1371600"/>
            <a:ext cx="2286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57200" y="5334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form right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side of head &amp; neck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752600" y="762000"/>
            <a:ext cx="3810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Up Arrow 47"/>
          <p:cNvSpPr/>
          <p:nvPr/>
        </p:nvSpPr>
        <p:spPr>
          <a:xfrm>
            <a:off x="3048000" y="1600200"/>
            <a:ext cx="228600" cy="2286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514600" y="16002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43200" y="228600"/>
            <a:ext cx="395512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LYMPHATIC VESSELS IN THORAX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4" grpId="0"/>
      <p:bldP spid="29" grpId="0"/>
      <p:bldP spid="33" grpId="0"/>
      <p:bldP spid="36" grpId="0" animBg="1"/>
      <p:bldP spid="37" grpId="0"/>
      <p:bldP spid="38" grpId="0" animBg="1"/>
      <p:bldP spid="39" grpId="0"/>
      <p:bldP spid="42" grpId="0"/>
      <p:bldP spid="45" grpId="0"/>
      <p:bldP spid="48" grpId="0" animBg="1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THORACIC DUCT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953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BEGINNING: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the continuation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cysterna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chyli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passes through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aortic opening of diaphragm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ascends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(posterior to esophagus).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ascends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(to the left of esophagus).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TRIBUTARIES: It receives: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Lymphatics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from all body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EXCEPT: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right side of thorax, right upper limb &amp; right side of head &amp; neck.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ends in the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brachiocephalic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vein.</a:t>
            </a:r>
          </a:p>
          <a:p>
            <a:pPr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Define the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boundaries and contents of each division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relations between the important structures in each division.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AORTA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user1\Desktop\F66122-003-f08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0200"/>
            <a:ext cx="5508316" cy="47244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5295900" y="5143500"/>
            <a:ext cx="13716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638800" y="5181600"/>
            <a:ext cx="14478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096000" y="6324600"/>
            <a:ext cx="3810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638800" y="6324600"/>
            <a:ext cx="3810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91200" y="6553200"/>
            <a:ext cx="4572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2400" y="1502688"/>
            <a:ext cx="3124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ASCENDING AORTA: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Beginning: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at aortic orifice of left ventricle.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middle </a:t>
            </a:r>
            <a:r>
              <a:rPr lang="en-US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endParaRPr lang="en-US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continues as arch of aorta (at level of T4)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ARCH OF AORTA: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superior </a:t>
            </a:r>
            <a:r>
              <a:rPr lang="en-US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endParaRPr lang="en-US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continues as descending thoracic aorta (at level of T4)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DESCENDING AORTA: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posterior </a:t>
            </a:r>
            <a:r>
              <a:rPr lang="en-US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endParaRPr lang="en-US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continues as abdominal aorta through diaphragm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6400" y="373380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5000" y="34290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3200400" y="2895600"/>
            <a:ext cx="304800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Arrow 36"/>
          <p:cNvSpPr/>
          <p:nvPr/>
        </p:nvSpPr>
        <p:spPr>
          <a:xfrm>
            <a:off x="8458200" y="1981200"/>
            <a:ext cx="381000" cy="152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Arrow 37"/>
          <p:cNvSpPr/>
          <p:nvPr/>
        </p:nvSpPr>
        <p:spPr>
          <a:xfrm>
            <a:off x="8686800" y="2209800"/>
            <a:ext cx="228600" cy="152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781800" y="6248400"/>
            <a:ext cx="185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Descending aorta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Straight Connector 40"/>
          <p:cNvCxnSpPr>
            <a:stCxn id="39" idx="1"/>
          </p:cNvCxnSpPr>
          <p:nvPr/>
        </p:nvCxnSpPr>
        <p:spPr>
          <a:xfrm rot="10800000">
            <a:off x="6096000" y="6324600"/>
            <a:ext cx="685800" cy="1084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 animBg="1"/>
      <p:bldP spid="37" grpId="0" animBg="1"/>
      <p:bldP spid="38" grpId="0" animBg="1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user1\My Documents\My Pictures\07b-thinking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10600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1143000"/>
            <a:ext cx="54088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QUESTIONS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is present in the superior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Ascending aorta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Arch of aorta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Descending aorta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Pulmonary trunk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724400" y="3276600"/>
            <a:ext cx="6096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is present in both superior &amp;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posterior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mediastinum? 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Superior vena cava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Pulmonary trunk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Trachea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sophagus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810000" y="4800600"/>
            <a:ext cx="6858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lies on the left side of esophagus in the posterior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Superior vena cava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Descending aorta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Azygos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vein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Pulmonary trunk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876800" y="3657600"/>
            <a:ext cx="8382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Placeholder 4" descr="DSCF09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2774"/>
            <a:ext cx="83058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68233" y="1295400"/>
            <a:ext cx="68606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7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THANK YOU</a:t>
            </a:r>
          </a:p>
          <a:p>
            <a:pPr algn="ctr"/>
            <a:endParaRPr lang="en-US" sz="7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US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MEDIASTINUM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267200" cy="503983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a partition </a:t>
            </a:r>
          </a:p>
          <a:p>
            <a:pPr>
              <a:lnSpc>
                <a:spcPct val="160000"/>
              </a:lnSpc>
              <a:buNone/>
            </a:pP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between right &amp; left pleural</a:t>
            </a:r>
          </a:p>
          <a:p>
            <a:pPr>
              <a:lnSpc>
                <a:spcPct val="160000"/>
              </a:lnSpc>
              <a:buNone/>
            </a:pP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sacs &amp; lungs. 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includes all the structures which lie in the intermediate compartments of the thoracic cavity.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7" descr="C:\Users\galmadani\Desktop\Documents\Documents\Student Gray\3. Thorax\F66122-003-f050.jpg"/>
          <p:cNvPicPr>
            <a:picLocks noChangeAspect="1" noChangeArrowheads="1"/>
          </p:cNvPicPr>
          <p:nvPr/>
        </p:nvPicPr>
        <p:blipFill>
          <a:blip r:embed="rId2" cstate="print"/>
          <a:srcRect l="15341" r="15623" b="4883"/>
          <a:stretch>
            <a:fillRect/>
          </a:stretch>
        </p:blipFill>
        <p:spPr bwMode="auto">
          <a:xfrm>
            <a:off x="4429125" y="1928813"/>
            <a:ext cx="44291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BOUNDARIES OF MEDIASTINUM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953000" cy="488743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outlet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Diaphragm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Sternum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vertebrae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Lungs &amp; pleurae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mediastinum1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045" y="1589088"/>
            <a:ext cx="3298209" cy="457200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7010400" y="1905000"/>
            <a:ext cx="3048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477000" y="4495800"/>
            <a:ext cx="381000" cy="6858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953000" y="3581400"/>
            <a:ext cx="6096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458200" y="3581400"/>
            <a:ext cx="6858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001000" y="1905000"/>
            <a:ext cx="7620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8001000" y="5638800"/>
            <a:ext cx="8382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DIVISIONS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MEDIASTINUM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Mediastinum 0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523999"/>
            <a:ext cx="4052047" cy="3280229"/>
          </a:xfr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533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676400"/>
            <a:ext cx="5638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divided by a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horizontal plane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extending from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sternal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angle to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lower border of 4</a:t>
            </a:r>
            <a:r>
              <a:rPr lang="en-US" sz="2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thoracic vertebra into:</a:t>
            </a:r>
          </a:p>
          <a:p>
            <a:pPr>
              <a:lnSpc>
                <a:spcPct val="150000"/>
              </a:lnSpc>
            </a:pPr>
            <a:endParaRPr lang="en-U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Superior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(S): </a:t>
            </a:r>
            <a:r>
              <a:rPr lang="en-US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above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plane</a:t>
            </a:r>
          </a:p>
          <a:p>
            <a:pPr marL="609600" indent="-609600">
              <a:lnSpc>
                <a:spcPct val="150000"/>
              </a:lnSpc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Inferior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below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plane, </a:t>
            </a:r>
          </a:p>
          <a:p>
            <a:pPr marL="609600" indent="-609600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Inferior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subdivided into:</a:t>
            </a:r>
          </a:p>
          <a:p>
            <a:pPr marL="609600" indent="-609600">
              <a:lnSpc>
                <a:spcPct val="150000"/>
              </a:lnSpc>
            </a:pP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Middle </a:t>
            </a:r>
            <a:r>
              <a:rPr lang="en-US" sz="2000" b="1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(M)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contains heart </a:t>
            </a:r>
          </a:p>
          <a:p>
            <a:pPr marL="609600" indent="-609600">
              <a:lnSpc>
                <a:spcPct val="150000"/>
              </a:lnSpc>
            </a:pP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</a:t>
            </a:r>
            <a:r>
              <a:rPr lang="en-US" sz="2000" b="1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(A)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front of heart</a:t>
            </a:r>
            <a:endParaRPr lang="en-US" sz="2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</a:t>
            </a:r>
            <a:r>
              <a:rPr lang="en-US" sz="2000" b="1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(P)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behind heart</a:t>
            </a:r>
            <a:endParaRPr lang="en-US" sz="2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21336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2667000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27432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25146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10200" y="2209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48400" y="2590800"/>
            <a:ext cx="17526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BOUNDARIES OF SUPERIOR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953000" cy="488743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outlet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Horizontal plane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Anterior: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Manubrium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sternum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Upper 4 thoracic vertebrae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lungs &amp; pleurae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mediastinum1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045" y="1589088"/>
            <a:ext cx="3298209" cy="457200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7010400" y="1905000"/>
            <a:ext cx="3048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781800" y="2895600"/>
            <a:ext cx="381000" cy="6858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486400" y="2362200"/>
            <a:ext cx="6096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153400" y="2514600"/>
            <a:ext cx="6858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001000" y="1905000"/>
            <a:ext cx="7620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 OF SUPERIOR MEDIASTINUM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mediastinum9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3742853" cy="5097497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4038600" y="2971800"/>
            <a:ext cx="1600200" cy="76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n 10"/>
          <p:cNvSpPr/>
          <p:nvPr/>
        </p:nvSpPr>
        <p:spPr>
          <a:xfrm rot="14938888">
            <a:off x="4418873" y="3150738"/>
            <a:ext cx="665145" cy="1598265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3200400" y="2971800"/>
            <a:ext cx="533400" cy="1828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914400" y="3962400"/>
            <a:ext cx="4419600" cy="1524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3543300" y="3924300"/>
            <a:ext cx="4495800" cy="1524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343843">
            <a:off x="4114800" y="3810000"/>
            <a:ext cx="147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Arch of aorta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95800" y="1371600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Thoracic duct</a:t>
            </a:r>
            <a:endParaRPr lang="en-US" b="1" dirty="0"/>
          </a:p>
        </p:txBody>
      </p:sp>
      <p:cxnSp>
        <p:nvCxnSpPr>
          <p:cNvPr id="28" name="Straight Arrow Connector 27"/>
          <p:cNvCxnSpPr>
            <a:stCxn id="26" idx="2"/>
          </p:cNvCxnSpPr>
          <p:nvPr/>
        </p:nvCxnSpPr>
        <p:spPr>
          <a:xfrm rot="5400000">
            <a:off x="4811180" y="1806553"/>
            <a:ext cx="468868" cy="3376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0" y="1371600"/>
            <a:ext cx="177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vagus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31" name="Straight Arrow Connector 30"/>
          <p:cNvCxnSpPr>
            <a:stCxn id="29" idx="1"/>
          </p:cNvCxnSpPr>
          <p:nvPr/>
        </p:nvCxnSpPr>
        <p:spPr>
          <a:xfrm rot="10800000" flipV="1">
            <a:off x="5562600" y="1556266"/>
            <a:ext cx="533400" cy="501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96000" y="1828800"/>
            <a:ext cx="275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common carotid artery</a:t>
            </a:r>
            <a:endParaRPr lang="en-US" b="1" dirty="0"/>
          </a:p>
        </p:txBody>
      </p:sp>
      <p:cxnSp>
        <p:nvCxnSpPr>
          <p:cNvPr id="34" name="Straight Arrow Connector 33"/>
          <p:cNvCxnSpPr>
            <a:stCxn id="32" idx="1"/>
          </p:cNvCxnSpPr>
          <p:nvPr/>
        </p:nvCxnSpPr>
        <p:spPr>
          <a:xfrm rot="10800000" flipV="1">
            <a:off x="5257800" y="2013466"/>
            <a:ext cx="838200" cy="424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324600" y="2286000"/>
            <a:ext cx="226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subclavian</a:t>
            </a:r>
            <a:r>
              <a:rPr lang="en-US" b="1" dirty="0" smtClean="0"/>
              <a:t> artery</a:t>
            </a:r>
            <a:endParaRPr lang="en-US" b="1" dirty="0"/>
          </a:p>
        </p:txBody>
      </p:sp>
      <p:cxnSp>
        <p:nvCxnSpPr>
          <p:cNvPr id="39" name="Straight Arrow Connector 38"/>
          <p:cNvCxnSpPr>
            <a:stCxn id="35" idx="1"/>
          </p:cNvCxnSpPr>
          <p:nvPr/>
        </p:nvCxnSpPr>
        <p:spPr>
          <a:xfrm rot="10800000">
            <a:off x="5867400" y="2438400"/>
            <a:ext cx="457200" cy="32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3762453" y="4848147"/>
            <a:ext cx="122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Esophagus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581400" y="1447800"/>
            <a:ext cx="93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Trachea</a:t>
            </a:r>
            <a:endParaRPr lang="en-US" b="1" dirty="0"/>
          </a:p>
        </p:txBody>
      </p:sp>
      <p:cxnSp>
        <p:nvCxnSpPr>
          <p:cNvPr id="43" name="Straight Arrow Connector 42"/>
          <p:cNvCxnSpPr>
            <a:stCxn id="41" idx="2"/>
          </p:cNvCxnSpPr>
          <p:nvPr/>
        </p:nvCxnSpPr>
        <p:spPr>
          <a:xfrm rot="16200000" flipH="1">
            <a:off x="3732891" y="2132691"/>
            <a:ext cx="773668" cy="1425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38200" y="1828800"/>
            <a:ext cx="193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</a:t>
            </a:r>
            <a:r>
              <a:rPr lang="en-US" b="1" dirty="0" err="1" smtClean="0"/>
              <a:t>vagus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46" name="Straight Arrow Connector 45"/>
          <p:cNvCxnSpPr>
            <a:stCxn id="44" idx="3"/>
          </p:cNvCxnSpPr>
          <p:nvPr/>
        </p:nvCxnSpPr>
        <p:spPr>
          <a:xfrm>
            <a:off x="2768472" y="2013466"/>
            <a:ext cx="584328" cy="43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1000" y="2590800"/>
            <a:ext cx="2314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Brachiocephalic</a:t>
            </a:r>
            <a:r>
              <a:rPr lang="en-US" b="1" dirty="0" smtClean="0"/>
              <a:t> artery</a:t>
            </a:r>
            <a:endParaRPr lang="en-US" b="1" dirty="0"/>
          </a:p>
        </p:txBody>
      </p:sp>
      <p:cxnSp>
        <p:nvCxnSpPr>
          <p:cNvPr id="49" name="Straight Arrow Connector 48"/>
          <p:cNvCxnSpPr>
            <a:stCxn id="47" idx="3"/>
          </p:cNvCxnSpPr>
          <p:nvPr/>
        </p:nvCxnSpPr>
        <p:spPr>
          <a:xfrm>
            <a:off x="2695160" y="2775466"/>
            <a:ext cx="1114840" cy="1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1000" y="3124200"/>
            <a:ext cx="204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</a:t>
            </a:r>
            <a:r>
              <a:rPr lang="en-US" b="1" dirty="0" err="1" smtClean="0"/>
              <a:t>phrenic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53" name="Straight Arrow Connector 52"/>
          <p:cNvCxnSpPr>
            <a:stCxn id="51" idx="3"/>
          </p:cNvCxnSpPr>
          <p:nvPr/>
        </p:nvCxnSpPr>
        <p:spPr>
          <a:xfrm flipV="1">
            <a:off x="2428933" y="3276600"/>
            <a:ext cx="695267" cy="32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00800" y="3733800"/>
            <a:ext cx="189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phrenic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56" name="Straight Arrow Connector 55"/>
          <p:cNvCxnSpPr>
            <a:stCxn id="54" idx="1"/>
          </p:cNvCxnSpPr>
          <p:nvPr/>
        </p:nvCxnSpPr>
        <p:spPr>
          <a:xfrm rot="10800000" flipV="1">
            <a:off x="5791200" y="3918466"/>
            <a:ext cx="609600" cy="1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324600" y="2895600"/>
            <a:ext cx="25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brachiocephalic</a:t>
            </a:r>
            <a:r>
              <a:rPr lang="en-US" b="1" dirty="0" smtClean="0"/>
              <a:t> vein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28600" y="3581400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</a:t>
            </a:r>
            <a:r>
              <a:rPr lang="en-US" b="1" dirty="0" err="1" smtClean="0"/>
              <a:t>brachiocephalic</a:t>
            </a:r>
            <a:r>
              <a:rPr lang="en-US" b="1" dirty="0" smtClean="0"/>
              <a:t> vein</a:t>
            </a:r>
            <a:endParaRPr lang="en-US" b="1" dirty="0"/>
          </a:p>
        </p:txBody>
      </p:sp>
      <p:cxnSp>
        <p:nvCxnSpPr>
          <p:cNvPr id="62" name="Straight Arrow Connector 61"/>
          <p:cNvCxnSpPr>
            <a:stCxn id="60" idx="3"/>
          </p:cNvCxnSpPr>
          <p:nvPr/>
        </p:nvCxnSpPr>
        <p:spPr>
          <a:xfrm flipV="1">
            <a:off x="2937996" y="3733800"/>
            <a:ext cx="491004" cy="32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276600" y="3886200"/>
            <a:ext cx="330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</a:p>
          <a:p>
            <a:r>
              <a:rPr lang="en-US" b="1" dirty="0" smtClean="0"/>
              <a:t>V</a:t>
            </a:r>
          </a:p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64" name="Can 63"/>
          <p:cNvSpPr/>
          <p:nvPr/>
        </p:nvSpPr>
        <p:spPr>
          <a:xfrm rot="18947004">
            <a:off x="4216090" y="3222701"/>
            <a:ext cx="326623" cy="641709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n 64"/>
          <p:cNvSpPr/>
          <p:nvPr/>
        </p:nvSpPr>
        <p:spPr>
          <a:xfrm rot="3576205">
            <a:off x="4398958" y="2381532"/>
            <a:ext cx="419827" cy="235834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loud 65"/>
          <p:cNvSpPr/>
          <p:nvPr/>
        </p:nvSpPr>
        <p:spPr>
          <a:xfrm>
            <a:off x="3657600" y="3200400"/>
            <a:ext cx="914400" cy="9144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657600" y="342900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Thymus</a:t>
            </a:r>
            <a:endParaRPr lang="en-US" b="1" dirty="0"/>
          </a:p>
        </p:txBody>
      </p:sp>
      <p:cxnSp>
        <p:nvCxnSpPr>
          <p:cNvPr id="69" name="Straight Arrow Connector 68"/>
          <p:cNvCxnSpPr>
            <a:stCxn id="57" idx="1"/>
          </p:cNvCxnSpPr>
          <p:nvPr/>
        </p:nvCxnSpPr>
        <p:spPr>
          <a:xfrm rot="10800000" flipV="1">
            <a:off x="5181600" y="3080266"/>
            <a:ext cx="1143000" cy="1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5" grpId="0"/>
      <p:bldP spid="57" grpId="0"/>
      <p:bldP spid="60" grpId="0"/>
      <p:bldP spid="63" grpId="0"/>
      <p:bldP spid="65" grpId="0" animBg="1"/>
      <p:bldP spid="66" grpId="0" animBg="1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user1\My Documents\My Pictures\med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3505200" cy="2631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Documents and Settings\user1\My Documents\My Pictures\medi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81400"/>
            <a:ext cx="3444888" cy="2971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Documents and Settings\user1\My Documents\My Pictures\medi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33400"/>
            <a:ext cx="3962400" cy="289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295400" y="0"/>
            <a:ext cx="6324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 OF SUPERIOR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164681"/>
            <a:ext cx="408316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 SUPERFICIAL TO DEEP: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Thymus gland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Veins: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brachiocephalic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-Superior vena cava</a:t>
            </a:r>
          </a:p>
          <a:p>
            <a:pPr marL="342900" indent="-342900">
              <a:buAutoNum type="arabicPeriod" startAt="3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Arteries: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-Arch of aorta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(A)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its branches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Brachiocephalic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artery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-Left common carotid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subclavian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4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Nerves: 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 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vagus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phrenic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667000"/>
            <a:ext cx="34336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971800"/>
            <a:ext cx="30649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6096000"/>
            <a:ext cx="31931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5715000"/>
            <a:ext cx="19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 Trachea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 Esophagus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7. Thoracic duct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8. Lymph nodes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104900" y="2628900"/>
            <a:ext cx="13716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371600" y="1676400"/>
            <a:ext cx="4876800" cy="2438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86000" y="1905000"/>
            <a:ext cx="4800600" cy="2209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95600" y="2590800"/>
            <a:ext cx="3581400" cy="1905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10400" y="2057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1295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1143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5200" y="838200"/>
            <a:ext cx="2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8534400" y="990600"/>
            <a:ext cx="228600" cy="7620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724400" y="1066800"/>
            <a:ext cx="3048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304800" y="6553200"/>
            <a:ext cx="22860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304800" y="6324600"/>
            <a:ext cx="304800" cy="1524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/>
          <p:cNvSpPr/>
          <p:nvPr/>
        </p:nvSpPr>
        <p:spPr>
          <a:xfrm>
            <a:off x="8077200" y="685800"/>
            <a:ext cx="304800" cy="762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5029200" y="685800"/>
            <a:ext cx="228600" cy="762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572000" y="4419600"/>
            <a:ext cx="243840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953000" y="5791200"/>
            <a:ext cx="1981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5105400" y="4114800"/>
            <a:ext cx="2438400" cy="2286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2" grpId="0" animBg="1"/>
      <p:bldP spid="33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 OF SUPERIOR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876800"/>
          </a:xfrm>
        </p:spPr>
        <p:txBody>
          <a:bodyPr/>
          <a:lstStyle/>
          <a:p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ARTERIES: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arch of aorta,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brachiocephalic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left common carotid,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subclavian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NERVES: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phrenic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VEINS: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</a:t>
            </a:r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brachiocephalic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SVC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TUBES: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trachea &amp; esophagus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GLAND: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thymus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DUCT: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duct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1752600"/>
            <a:ext cx="8382000" cy="4724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1215</TotalTime>
  <Words>876</Words>
  <Application>Microsoft Office PowerPoint</Application>
  <PresentationFormat>On-screen Show (4:3)</PresentationFormat>
  <Paragraphs>272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  THE mediastinum</vt:lpstr>
      <vt:lpstr>OBJECTIVES</vt:lpstr>
      <vt:lpstr>THE MEDIASTINUM</vt:lpstr>
      <vt:lpstr>BOUNDARIES OF MEDIASTINUM</vt:lpstr>
      <vt:lpstr>DIVISIONS  OF THE MEDIASTINUM</vt:lpstr>
      <vt:lpstr>BOUNDARIES OF SUPERIOR MEDIASTINUM</vt:lpstr>
      <vt:lpstr>CONTENTS OF SUPERIOR MEDIASTINUM</vt:lpstr>
      <vt:lpstr>PowerPoint Presentation</vt:lpstr>
      <vt:lpstr>CONTENTS OF SUPERIOR MEDIASTINUM</vt:lpstr>
      <vt:lpstr>BOUNDARIES OF POSTERIOR MEDIASTINUM</vt:lpstr>
      <vt:lpstr>PowerPoint Presentation</vt:lpstr>
      <vt:lpstr>PowerPoint Presentation</vt:lpstr>
      <vt:lpstr>MIDDLE MEDIASTINUM</vt:lpstr>
      <vt:lpstr>ANTERIOR MEDIASTINUM</vt:lpstr>
      <vt:lpstr>PowerPoint Presentation</vt:lpstr>
      <vt:lpstr>VAGUS NERVE</vt:lpstr>
      <vt:lpstr>PHRENIC NERVE</vt:lpstr>
      <vt:lpstr>PowerPoint Presentation</vt:lpstr>
      <vt:lpstr>THORACIC DUCT</vt:lpstr>
      <vt:lpstr>AORTA</vt:lpstr>
      <vt:lpstr>PowerPoint Presentation</vt:lpstr>
      <vt:lpstr>QUESTION 1</vt:lpstr>
      <vt:lpstr>QUESTION 2</vt:lpstr>
      <vt:lpstr>QUESTION 3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OF  THE PITUITARY GLAND</dc:title>
  <dc:creator>user1</dc:creator>
  <cp:lastModifiedBy>user1</cp:lastModifiedBy>
  <cp:revision>158</cp:revision>
  <dcterms:created xsi:type="dcterms:W3CDTF">2011-03-26T11:54:12Z</dcterms:created>
  <dcterms:modified xsi:type="dcterms:W3CDTF">2015-02-03T11:54:58Z</dcterms:modified>
</cp:coreProperties>
</file>