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57" r:id="rId3"/>
    <p:sldId id="258" r:id="rId4"/>
    <p:sldId id="260" r:id="rId5"/>
    <p:sldId id="259" r:id="rId6"/>
    <p:sldId id="270" r:id="rId7"/>
    <p:sldId id="261" r:id="rId8"/>
    <p:sldId id="262" r:id="rId9"/>
    <p:sldId id="263" r:id="rId10"/>
    <p:sldId id="265" r:id="rId11"/>
    <p:sldId id="264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DE79CC-4509-4DFB-ABC3-C2FFF03590C5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51D1D-FD91-4098-B4D5-3A6AC7A2F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91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51D1D-FD91-4098-B4D5-3A6AC7A2F42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960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C949-9374-4B29-ABFB-E688DDC45FBF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9CF29A9-E874-4C26-8D1E-9EB99DF7A8A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C949-9374-4B29-ABFB-E688DDC45FBF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29A9-E874-4C26-8D1E-9EB99DF7A8A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9CF29A9-E874-4C26-8D1E-9EB99DF7A8A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C949-9374-4B29-ABFB-E688DDC45FBF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C949-9374-4B29-ABFB-E688DDC45FBF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9CF29A9-E874-4C26-8D1E-9EB99DF7A8A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C949-9374-4B29-ABFB-E688DDC45FBF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9CF29A9-E874-4C26-8D1E-9EB99DF7A8A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3A8C949-9374-4B29-ABFB-E688DDC45FBF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29A9-E874-4C26-8D1E-9EB99DF7A8A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C949-9374-4B29-ABFB-E688DDC45FBF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9CF29A9-E874-4C26-8D1E-9EB99DF7A8A4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C949-9374-4B29-ABFB-E688DDC45FBF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9CF29A9-E874-4C26-8D1E-9EB99DF7A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C949-9374-4B29-ABFB-E688DDC45FBF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9CF29A9-E874-4C26-8D1E-9EB99DF7A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9CF29A9-E874-4C26-8D1E-9EB99DF7A8A4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C949-9374-4B29-ABFB-E688DDC45FBF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9CF29A9-E874-4C26-8D1E-9EB99DF7A8A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3A8C949-9374-4B29-ABFB-E688DDC45FBF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3A8C949-9374-4B29-ABFB-E688DDC45FBF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9CF29A9-E874-4C26-8D1E-9EB99DF7A8A4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Ali M Somily MD</a:t>
            </a:r>
          </a:p>
          <a:p>
            <a:r>
              <a:rPr lang="en-US" dirty="0" smtClean="0"/>
              <a:t>King Saud University, College of Medicine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Mycobacterium Tuberculosis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847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Acid Fast Stain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12776"/>
            <a:ext cx="5343276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6292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Acid- alcohol fast </a:t>
            </a:r>
            <a:r>
              <a:rPr lang="en-US" dirty="0" err="1" smtClean="0"/>
              <a:t>bacili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94501"/>
            <a:ext cx="5867747" cy="4396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130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Acid-Fast Bacilli (AFB)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Stain used : </a:t>
            </a:r>
            <a:r>
              <a:rPr lang="en-US" dirty="0" err="1" smtClean="0"/>
              <a:t>Ziehl-Neelsen</a:t>
            </a:r>
            <a:r>
              <a:rPr lang="en-US" dirty="0" smtClean="0"/>
              <a:t> stain (ZN stain) </a:t>
            </a:r>
          </a:p>
          <a:p>
            <a:r>
              <a:rPr lang="en-US" dirty="0" smtClean="0"/>
              <a:t>Strict aerobe </a:t>
            </a:r>
          </a:p>
          <a:p>
            <a:r>
              <a:rPr lang="en-US" dirty="0" smtClean="0"/>
              <a:t>Multiply </a:t>
            </a:r>
            <a:r>
              <a:rPr lang="en-US" dirty="0" err="1" smtClean="0"/>
              <a:t>intracellularily</a:t>
            </a:r>
            <a:r>
              <a:rPr lang="en-US" dirty="0" smtClean="0"/>
              <a:t> </a:t>
            </a:r>
          </a:p>
          <a:p>
            <a:r>
              <a:rPr lang="en-US" dirty="0" smtClean="0"/>
              <a:t>Delayed hypersensitivity reaction type of immune response </a:t>
            </a:r>
          </a:p>
          <a:p>
            <a:r>
              <a:rPr lang="en-US" dirty="0" smtClean="0"/>
              <a:t>Slowly growing ( </a:t>
            </a:r>
            <a:r>
              <a:rPr lang="en-US" dirty="0" smtClean="0"/>
              <a:t>wks</a:t>
            </a:r>
            <a:r>
              <a:rPr lang="en-US" dirty="0" smtClean="0"/>
              <a:t>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552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Mycobacterium tuberculosis complex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1- </a:t>
            </a:r>
            <a:r>
              <a:rPr lang="en-US" i="1" dirty="0" err="1" smtClean="0"/>
              <a:t>M.tuberculosis</a:t>
            </a:r>
            <a:r>
              <a:rPr lang="en-US" dirty="0" smtClean="0"/>
              <a:t> (Human type) </a:t>
            </a:r>
          </a:p>
          <a:p>
            <a:pPr marL="0" indent="0">
              <a:buNone/>
            </a:pPr>
            <a:r>
              <a:rPr lang="en-US" dirty="0" smtClean="0"/>
              <a:t>2- </a:t>
            </a:r>
            <a:r>
              <a:rPr lang="en-US" i="1" dirty="0" smtClean="0"/>
              <a:t>M. </a:t>
            </a:r>
            <a:r>
              <a:rPr lang="en-US" i="1" dirty="0" err="1" smtClean="0"/>
              <a:t>bovis</a:t>
            </a:r>
            <a:r>
              <a:rPr lang="en-US" i="1" dirty="0" smtClean="0"/>
              <a:t> </a:t>
            </a:r>
            <a:r>
              <a:rPr lang="en-US" dirty="0" smtClean="0"/>
              <a:t>(Bovine type) </a:t>
            </a:r>
          </a:p>
          <a:p>
            <a:pPr marL="0" indent="0">
              <a:buNone/>
            </a:pPr>
            <a:r>
              <a:rPr lang="en-US" dirty="0" smtClean="0"/>
              <a:t>3- </a:t>
            </a:r>
            <a:r>
              <a:rPr lang="en-US" i="1" dirty="0" smtClean="0"/>
              <a:t>M. </a:t>
            </a:r>
            <a:r>
              <a:rPr lang="en-US" i="1" dirty="0" err="1" smtClean="0"/>
              <a:t>Africanum</a:t>
            </a:r>
            <a:r>
              <a:rPr lang="en-US" i="1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4- BCG strains All are called Mycobacterium tuberculosis Complex and cause tuberculosis ( TB).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414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Pathogenesis of Tuberculosis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Mycobacteria acquired by airborne droplet reaches the alveolar macrophages, able to survive their ( main virulence factor). </a:t>
            </a:r>
          </a:p>
          <a:p>
            <a:r>
              <a:rPr lang="en-US" dirty="0" smtClean="0"/>
              <a:t>This starts cell mediated immune response which controls the multiplication of the organism but does not kill it. </a:t>
            </a:r>
          </a:p>
          <a:p>
            <a:r>
              <a:rPr lang="en-US" dirty="0" smtClean="0"/>
              <a:t>Granuloma formed, organism lives in dormant state ( latent tuberculosis infection) 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157192"/>
            <a:ext cx="1420813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6213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 smtClean="0"/>
              <a:t>Pathogenesis of Tuberculosis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5688632" cy="475252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Patient show evidence of delayed cell mediated immunity ( CMI ). </a:t>
            </a:r>
          </a:p>
          <a:p>
            <a:r>
              <a:rPr lang="en-US" sz="2000" dirty="0" smtClean="0"/>
              <a:t>Disease results due to destructive effect of CMI. </a:t>
            </a:r>
          </a:p>
          <a:p>
            <a:r>
              <a:rPr lang="en-US" sz="2000" dirty="0" smtClean="0"/>
              <a:t>Clinically the disease is divided into primary or secondary.</a:t>
            </a:r>
          </a:p>
          <a:p>
            <a:r>
              <a:rPr lang="en-US" sz="2000" dirty="0" smtClean="0"/>
              <a:t>Primary Tuberculosis </a:t>
            </a:r>
            <a:r>
              <a:rPr lang="en-US" sz="2000" dirty="0" smtClean="0"/>
              <a:t> occurs </a:t>
            </a:r>
            <a:r>
              <a:rPr lang="en-US" sz="2000" dirty="0" smtClean="0"/>
              <a:t>in patients not previously infected. </a:t>
            </a:r>
          </a:p>
          <a:p>
            <a:r>
              <a:rPr lang="en-US" sz="2000" dirty="0" smtClean="0"/>
              <a:t>Inhalation of bacilli</a:t>
            </a:r>
          </a:p>
          <a:p>
            <a:r>
              <a:rPr lang="en-US" sz="2000" dirty="0" smtClean="0"/>
              <a:t>Phagocytosis lymph nodes calcify to produce GHON focus (or Primary Complex) at the periphery of mid zone of lung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5"/>
          <a:stretch/>
        </p:blipFill>
        <p:spPr bwMode="auto">
          <a:xfrm>
            <a:off x="6300192" y="3140968"/>
            <a:ext cx="2243471" cy="184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7332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 of Tuberculosis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100" y="1700808"/>
            <a:ext cx="607695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377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Histopathology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683569" cy="2191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56992"/>
            <a:ext cx="3553768" cy="2084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60624"/>
            <a:ext cx="3106275" cy="1783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7504" y="5437673"/>
            <a:ext cx="89289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Micrographs of tissue specimens from patients with tuberculosis Low-power micrograph (×100) of a </a:t>
            </a:r>
            <a:r>
              <a:rPr lang="en-US" sz="1000" dirty="0" err="1" smtClean="0"/>
              <a:t>haematoxylin</a:t>
            </a:r>
            <a:r>
              <a:rPr lang="en-US" sz="1000" dirty="0" smtClean="0"/>
              <a:t> and eosin stained tissue section</a:t>
            </a:r>
          </a:p>
          <a:p>
            <a:r>
              <a:rPr lang="en-US" sz="1000" dirty="0" smtClean="0"/>
              <a:t>from an immunocompetent patient with tuberculosis that shows a well formed tuberculous granuloma with a central area of </a:t>
            </a:r>
            <a:r>
              <a:rPr lang="en-US" sz="1000" dirty="0" err="1" smtClean="0"/>
              <a:t>caseous</a:t>
            </a:r>
            <a:r>
              <a:rPr lang="en-US" sz="1000" dirty="0" smtClean="0"/>
              <a:t> necrosis surrounded </a:t>
            </a:r>
            <a:r>
              <a:rPr lang="en-US" sz="1000" dirty="0" smtClean="0"/>
              <a:t>by epithelioid </a:t>
            </a:r>
            <a:r>
              <a:rPr lang="en-US" sz="1000" dirty="0" smtClean="0"/>
              <a:t>macrophages, giant cells, and T lymphocytes, and surrounding outer </a:t>
            </a:r>
            <a:r>
              <a:rPr lang="en-US" sz="1000" dirty="0" smtClean="0"/>
              <a:t>fibrosis </a:t>
            </a:r>
            <a:r>
              <a:rPr lang="en-US" sz="1000" dirty="0" smtClean="0"/>
              <a:t>(A). Medium-power (×250) micrograph of tissue from a patient </a:t>
            </a:r>
            <a:r>
              <a:rPr lang="en-US" sz="1000" dirty="0" smtClean="0"/>
              <a:t>infected with </a:t>
            </a:r>
            <a:r>
              <a:rPr lang="en-US" sz="1000" dirty="0" smtClean="0"/>
              <a:t>HIV with advanced </a:t>
            </a:r>
            <a:r>
              <a:rPr lang="en-US" sz="1000" dirty="0" smtClean="0"/>
              <a:t>immunodeficiency </a:t>
            </a:r>
            <a:r>
              <a:rPr lang="en-US" sz="1000" dirty="0" smtClean="0"/>
              <a:t>that shows mononuclear </a:t>
            </a:r>
            <a:r>
              <a:rPr lang="en-US" sz="1000" dirty="0" smtClean="0"/>
              <a:t>infiltrate </a:t>
            </a:r>
            <a:r>
              <a:rPr lang="en-US" sz="1000" dirty="0" smtClean="0"/>
              <a:t>but absence of granuloma formation (B). High-power (×400) tissue section from </a:t>
            </a:r>
            <a:r>
              <a:rPr lang="en-US" sz="1000" dirty="0" smtClean="0"/>
              <a:t>the same </a:t>
            </a:r>
            <a:r>
              <a:rPr lang="en-US" sz="1000" dirty="0" smtClean="0"/>
              <a:t>specimen from the patient with advanced </a:t>
            </a:r>
            <a:r>
              <a:rPr lang="en-US" sz="1000" dirty="0" smtClean="0"/>
              <a:t>immunodeficiency </a:t>
            </a:r>
            <a:r>
              <a:rPr lang="en-US" sz="1000" dirty="0" smtClean="0"/>
              <a:t>with </a:t>
            </a:r>
            <a:r>
              <a:rPr lang="en-US" sz="1000" dirty="0" err="1" smtClean="0"/>
              <a:t>Ziehl-Neelsen</a:t>
            </a:r>
            <a:r>
              <a:rPr lang="en-US" sz="1000" dirty="0" smtClean="0"/>
              <a:t> staining showing numerous acid-fast bacilli with little evidence of </a:t>
            </a:r>
            <a:r>
              <a:rPr lang="en-US" sz="1000" dirty="0" smtClean="0"/>
              <a:t>a cellular </a:t>
            </a:r>
            <a:r>
              <a:rPr lang="en-US" sz="1000" dirty="0" smtClean="0"/>
              <a:t>immune host response (C). Micrographs provided by Colleen Wright, Stellenbosch University, South Africa.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95033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Radiology</a:t>
            </a:r>
            <a:endParaRPr lang="en-US" dirty="0"/>
          </a:p>
        </p:txBody>
      </p:sp>
      <p:pic>
        <p:nvPicPr>
          <p:cNvPr id="1024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340768"/>
            <a:ext cx="2625155" cy="262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Image result for primary tb chest x r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389004" cy="322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429000"/>
            <a:ext cx="3185344" cy="330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4017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Tuberculosis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Genitourinary TB </a:t>
            </a:r>
          </a:p>
          <a:p>
            <a:r>
              <a:rPr lang="en-US" dirty="0" err="1" smtClean="0"/>
              <a:t>Miliary</a:t>
            </a:r>
            <a:r>
              <a:rPr lang="en-US" dirty="0" smtClean="0"/>
              <a:t> TB (blood and other organs) </a:t>
            </a:r>
          </a:p>
          <a:p>
            <a:r>
              <a:rPr lang="en-US" dirty="0" smtClean="0"/>
              <a:t>Soft tissue (cold abscess): lack of inflammation with caseation. </a:t>
            </a:r>
          </a:p>
          <a:p>
            <a:r>
              <a:rPr lang="en-US" dirty="0" smtClean="0"/>
              <a:t>Caseation: due to delayed hypersensitivity reaction. </a:t>
            </a:r>
          </a:p>
          <a:p>
            <a:r>
              <a:rPr lang="en-US" dirty="0" smtClean="0"/>
              <a:t>Contains many bacilli, enzymes, O 2,N 2 intermediates, necrotic center of granuloma </a:t>
            </a:r>
            <a:r>
              <a:rPr lang="en-US" dirty="0" err="1" smtClean="0"/>
              <a:t>cheezy</a:t>
            </a:r>
            <a:r>
              <a:rPr lang="en-US" dirty="0" smtClean="0"/>
              <a:t> material.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714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Recognize that tuberculosis as </a:t>
            </a:r>
            <a:r>
              <a:rPr lang="en-US" dirty="0" smtClean="0">
                <a:solidFill>
                  <a:srgbClr val="FF0000"/>
                </a:solidFill>
              </a:rPr>
              <a:t>a chronic </a:t>
            </a:r>
            <a:r>
              <a:rPr lang="en-US" dirty="0" smtClean="0"/>
              <a:t>disease mainly affecting the respiratory system. </a:t>
            </a:r>
          </a:p>
          <a:p>
            <a:r>
              <a:rPr lang="en-US" dirty="0" smtClean="0"/>
              <a:t>Know the </a:t>
            </a:r>
            <a:r>
              <a:rPr lang="en-US" dirty="0" smtClean="0">
                <a:solidFill>
                  <a:srgbClr val="FF0000"/>
                </a:solidFill>
              </a:rPr>
              <a:t>epidemiology</a:t>
            </a:r>
            <a:r>
              <a:rPr lang="en-US" dirty="0" smtClean="0"/>
              <a:t> of tuberculosis world wide and in the kingdom of Saudi Arabia </a:t>
            </a:r>
          </a:p>
          <a:p>
            <a:r>
              <a:rPr lang="en-US" dirty="0" smtClean="0"/>
              <a:t>Understand the methods of </a:t>
            </a:r>
            <a:r>
              <a:rPr lang="en-US" dirty="0" smtClean="0">
                <a:solidFill>
                  <a:srgbClr val="FF0000"/>
                </a:solidFill>
              </a:rPr>
              <a:t>transmission</a:t>
            </a:r>
            <a:r>
              <a:rPr lang="en-US" dirty="0" smtClean="0"/>
              <a:t> of tuberculosis and the people at risk. </a:t>
            </a:r>
          </a:p>
          <a:p>
            <a:r>
              <a:rPr lang="en-US" dirty="0" smtClean="0"/>
              <a:t>Know the causative agents and their </a:t>
            </a:r>
            <a:r>
              <a:rPr lang="en-US" dirty="0" smtClean="0">
                <a:solidFill>
                  <a:srgbClr val="FF0000"/>
                </a:solidFill>
              </a:rPr>
              <a:t>characteristic</a:t>
            </a:r>
            <a:r>
              <a:rPr lang="en-US" dirty="0" smtClean="0"/>
              <a:t> and classification and </a:t>
            </a:r>
            <a:r>
              <a:rPr lang="en-US" dirty="0" smtClean="0">
                <a:solidFill>
                  <a:srgbClr val="FF0000"/>
                </a:solidFill>
              </a:rPr>
              <a:t>methods</a:t>
            </a:r>
            <a:r>
              <a:rPr lang="en-US" dirty="0" smtClean="0"/>
              <a:t> of detection. </a:t>
            </a:r>
          </a:p>
          <a:p>
            <a:r>
              <a:rPr lang="en-US" dirty="0" smtClean="0"/>
              <a:t>Understand the </a:t>
            </a:r>
            <a:r>
              <a:rPr lang="en-US" dirty="0" smtClean="0">
                <a:solidFill>
                  <a:srgbClr val="FF0000"/>
                </a:solidFill>
              </a:rPr>
              <a:t>pathogenesis </a:t>
            </a:r>
            <a:r>
              <a:rPr lang="en-US" dirty="0" smtClean="0"/>
              <a:t>of tuberculosis.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9621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TB (reactivation)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Occurs later in life </a:t>
            </a:r>
          </a:p>
          <a:p>
            <a:r>
              <a:rPr lang="en-US" dirty="0" smtClean="0"/>
              <a:t>Lung more common site </a:t>
            </a:r>
          </a:p>
          <a:p>
            <a:r>
              <a:rPr lang="en-US" dirty="0" smtClean="0"/>
              <a:t>Immunocompromised patients. </a:t>
            </a:r>
          </a:p>
          <a:p>
            <a:r>
              <a:rPr lang="en-US" dirty="0" smtClean="0"/>
              <a:t>Lesion localized in apices </a:t>
            </a:r>
          </a:p>
          <a:p>
            <a:r>
              <a:rPr lang="en-US" dirty="0" smtClean="0"/>
              <a:t>Infectious &amp; symptomatic </a:t>
            </a:r>
          </a:p>
          <a:p>
            <a:r>
              <a:rPr lang="en-US" dirty="0" smtClean="0"/>
              <a:t>Microscopy: many bacilli, large area of </a:t>
            </a:r>
            <a:r>
              <a:rPr lang="en-US" dirty="0" err="1" smtClean="0"/>
              <a:t>caseous</a:t>
            </a:r>
            <a:r>
              <a:rPr lang="en-US" dirty="0" smtClean="0"/>
              <a:t> </a:t>
            </a:r>
            <a:r>
              <a:rPr lang="en-US" dirty="0" smtClean="0"/>
              <a:t>necrosis cavity </a:t>
            </a:r>
            <a:r>
              <a:rPr lang="en-US" dirty="0" smtClean="0"/>
              <a:t>(open TB) with granuloma and caseation.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9188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TB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Clinically: fever, cough, hemoptysis</a:t>
            </a:r>
            <a:r>
              <a:rPr lang="en-US" dirty="0" smtClean="0"/>
              <a:t>, weight </a:t>
            </a:r>
            <a:r>
              <a:rPr lang="en-US" dirty="0" smtClean="0"/>
              <a:t>loss &amp; weakness. </a:t>
            </a:r>
          </a:p>
          <a:p>
            <a:r>
              <a:rPr lang="en-US" dirty="0" smtClean="0"/>
              <a:t>Source of secondary TB : - </a:t>
            </a:r>
          </a:p>
          <a:p>
            <a:pPr lvl="1"/>
            <a:r>
              <a:rPr lang="en-US" dirty="0" smtClean="0"/>
              <a:t>Endogenous (reactivation of an old TB) </a:t>
            </a:r>
          </a:p>
          <a:p>
            <a:pPr marL="457200" lvl="1" indent="0">
              <a:buNone/>
            </a:pPr>
            <a:r>
              <a:rPr lang="en-US" dirty="0" smtClean="0"/>
              <a:t>or </a:t>
            </a:r>
          </a:p>
          <a:p>
            <a:pPr lvl="1"/>
            <a:r>
              <a:rPr lang="en-US" dirty="0" smtClean="0"/>
              <a:t>Exogenous (re-infection in a previously sensitized patient who has previous infection with the organism).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1185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 smtClean="0">
                <a:solidFill>
                  <a:srgbClr val="444444"/>
                </a:solidFill>
                <a:effectLst/>
                <a:latin typeface="Open Sans"/>
              </a:rPr>
              <a:t>Immunity to Tuberculosis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0" i="0" dirty="0" smtClean="0">
                <a:solidFill>
                  <a:srgbClr val="444444"/>
                </a:solidFill>
                <a:effectLst/>
                <a:latin typeface="Open Sans"/>
              </a:rPr>
              <a:t>Cell-mediated immunity associated with delayed hypersensitivity reaction. </a:t>
            </a:r>
          </a:p>
          <a:p>
            <a:r>
              <a:rPr lang="en-US" b="0" i="0" dirty="0" smtClean="0">
                <a:solidFill>
                  <a:srgbClr val="444444"/>
                </a:solidFill>
                <a:effectLst/>
                <a:latin typeface="Open Sans"/>
              </a:rPr>
              <a:t>Detected by tuberculin skin test. </a:t>
            </a:r>
          </a:p>
          <a:p>
            <a:r>
              <a:rPr lang="en-US" b="0" i="0" dirty="0" smtClean="0">
                <a:solidFill>
                  <a:srgbClr val="444444"/>
                </a:solidFill>
                <a:effectLst/>
                <a:latin typeface="Open Sans"/>
              </a:rPr>
              <a:t>Tuberculin test takes 2-10 weeks to react to tuberculin and becomes positive.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2772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Tuberculin Skin Test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Uses purified protein derivative (PPD). </a:t>
            </a:r>
          </a:p>
          <a:p>
            <a:r>
              <a:rPr lang="en-US" dirty="0" smtClean="0"/>
              <a:t>Activity expressed by Tuberculin unit. </a:t>
            </a:r>
          </a:p>
          <a:p>
            <a:r>
              <a:rPr lang="en-US" dirty="0" smtClean="0"/>
              <a:t>Activates synthesized lymphocytes to produce CMI which appear as skin induration. </a:t>
            </a:r>
          </a:p>
          <a:p>
            <a:r>
              <a:rPr lang="en-US" dirty="0" smtClean="0"/>
              <a:t>May not distinguish between active and past infection except in an individual with recent contact with infected case. </a:t>
            </a:r>
          </a:p>
          <a:p>
            <a:r>
              <a:rPr lang="en-US" dirty="0" smtClean="0"/>
              <a:t>Low level activity induced by environmental mycobacteria, previous vaccination.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0686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of Tuberculin Skin Test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Intradermal inoculation of 0.1 ml of PPD, 5TU. </a:t>
            </a:r>
          </a:p>
          <a:p>
            <a:r>
              <a:rPr lang="en-US" dirty="0" smtClean="0"/>
              <a:t>Read after 48-72hrs. </a:t>
            </a:r>
          </a:p>
          <a:p>
            <a:r>
              <a:rPr lang="en-US" dirty="0" smtClean="0"/>
              <a:t>Methods of tuberculin skin test : </a:t>
            </a:r>
          </a:p>
          <a:p>
            <a:pPr marL="457200" lvl="1" indent="0">
              <a:buNone/>
            </a:pPr>
            <a:r>
              <a:rPr lang="en-US" dirty="0" smtClean="0"/>
              <a:t>1- </a:t>
            </a:r>
            <a:r>
              <a:rPr lang="en-US" dirty="0" err="1" smtClean="0"/>
              <a:t>Mantoux</a:t>
            </a:r>
            <a:r>
              <a:rPr lang="en-US" dirty="0" smtClean="0"/>
              <a:t> test. </a:t>
            </a:r>
          </a:p>
          <a:p>
            <a:pPr marL="457200" lvl="1" indent="0">
              <a:buNone/>
            </a:pPr>
            <a:r>
              <a:rPr lang="en-US" dirty="0" smtClean="0"/>
              <a:t>2- </a:t>
            </a:r>
            <a:r>
              <a:rPr lang="en-US" dirty="0" err="1" smtClean="0"/>
              <a:t>Heaf</a:t>
            </a:r>
            <a:r>
              <a:rPr lang="en-US" dirty="0" smtClean="0"/>
              <a:t> test (screening). 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08" y="2982838"/>
            <a:ext cx="19050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188" y="2564904"/>
            <a:ext cx="16668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9" y="3968675"/>
            <a:ext cx="1624806" cy="108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39370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 Tuberculin Skin Test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1- &gt;5mm induration positive in : </a:t>
            </a:r>
          </a:p>
          <a:p>
            <a:pPr lvl="1"/>
            <a:r>
              <a:rPr lang="en-US" dirty="0" smtClean="0"/>
              <a:t>Recent contact with active TB. </a:t>
            </a:r>
          </a:p>
          <a:p>
            <a:pPr lvl="1"/>
            <a:r>
              <a:rPr lang="en-US" dirty="0" smtClean="0"/>
              <a:t>HIV or high risk for HIV </a:t>
            </a:r>
          </a:p>
          <a:p>
            <a:pPr lvl="1"/>
            <a:r>
              <a:rPr lang="en-US" dirty="0" smtClean="0"/>
              <a:t>Chest X-ray consistent with healed TB. </a:t>
            </a:r>
          </a:p>
          <a:p>
            <a:r>
              <a:rPr lang="en-US" dirty="0" smtClean="0"/>
              <a:t>2- &gt; 10mm induration positive in: </a:t>
            </a:r>
          </a:p>
          <a:p>
            <a:pPr lvl="1"/>
            <a:r>
              <a:rPr lang="en-US" dirty="0" smtClean="0"/>
              <a:t>IV drugs </a:t>
            </a:r>
            <a:r>
              <a:rPr lang="en-US" dirty="0" smtClean="0"/>
              <a:t>user</a:t>
            </a:r>
          </a:p>
          <a:p>
            <a:pPr lvl="1"/>
            <a:r>
              <a:rPr lang="en-US" dirty="0" smtClean="0"/>
              <a:t>HIV </a:t>
            </a:r>
            <a:r>
              <a:rPr lang="en-US" dirty="0" smtClean="0"/>
              <a:t>seronegative patient. </a:t>
            </a:r>
          </a:p>
          <a:p>
            <a:pPr lvl="1"/>
            <a:r>
              <a:rPr lang="en-US" dirty="0" smtClean="0"/>
              <a:t>Medical conditions </a:t>
            </a:r>
            <a:r>
              <a:rPr lang="en-US" dirty="0" err="1" smtClean="0"/>
              <a:t>eg</a:t>
            </a:r>
            <a:r>
              <a:rPr lang="en-US" dirty="0" smtClean="0"/>
              <a:t>. diabetes, malignancy. </a:t>
            </a:r>
          </a:p>
          <a:p>
            <a:pPr lvl="1"/>
            <a:r>
              <a:rPr lang="en-US" dirty="0" smtClean="0"/>
              <a:t>Residents &amp; employee at high risk </a:t>
            </a:r>
          </a:p>
          <a:p>
            <a:pPr lvl="1"/>
            <a:r>
              <a:rPr lang="en-US" dirty="0" smtClean="0"/>
              <a:t>Patients from country with high incidence. </a:t>
            </a:r>
          </a:p>
          <a:p>
            <a:pPr lvl="1"/>
            <a:r>
              <a:rPr lang="en-US" dirty="0" smtClean="0"/>
              <a:t>Children &lt; 4yrs or exposed to adult high risk group.</a:t>
            </a:r>
          </a:p>
          <a:p>
            <a:pPr lvl="1"/>
            <a:r>
              <a:rPr lang="en-US" dirty="0" smtClean="0"/>
              <a:t>Mycobacteriology lab. personnel.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0911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 Tuberculin Test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3- &gt;15 mm induration positive in :  any persons including those with no risk factors for TB.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0903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Tuberculin Skin Test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 induration, either due to: </a:t>
            </a:r>
          </a:p>
          <a:p>
            <a:r>
              <a:rPr lang="en-US" dirty="0" smtClean="0"/>
              <a:t>No previous infection </a:t>
            </a:r>
          </a:p>
          <a:p>
            <a:r>
              <a:rPr lang="en-US" dirty="0" smtClean="0"/>
              <a:t>Pre-hypersensitivity stage </a:t>
            </a:r>
          </a:p>
          <a:p>
            <a:r>
              <a:rPr lang="en-US" dirty="0" smtClean="0"/>
              <a:t>Lost TB sensitivity with loss of antigen. </a:t>
            </a:r>
          </a:p>
          <a:p>
            <a:r>
              <a:rPr lang="en-US" dirty="0" smtClean="0"/>
              <a:t>AIDS patients are </a:t>
            </a:r>
            <a:r>
              <a:rPr lang="en-US" dirty="0" err="1" smtClean="0"/>
              <a:t>anergic</a:t>
            </a:r>
            <a:r>
              <a:rPr lang="en-US" dirty="0" smtClean="0"/>
              <a:t> and susceptible to infection.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8014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Laboratory Diagnosis of TB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1- Specimens: </a:t>
            </a:r>
          </a:p>
          <a:p>
            <a:r>
              <a:rPr lang="en-US" dirty="0" smtClean="0"/>
              <a:t>Pulmonary TB: 3 early morning sputum samples ( or induced cough),or bronchial lavage, or gastric washing (infants),…etc. </a:t>
            </a:r>
          </a:p>
          <a:p>
            <a:r>
              <a:rPr lang="en-US" dirty="0" smtClean="0"/>
              <a:t>Cerebrospinal fluid ( CSF) ( TB meningitis)  </a:t>
            </a:r>
          </a:p>
          <a:p>
            <a:r>
              <a:rPr lang="en-US" dirty="0" smtClean="0"/>
              <a:t>3 early morning urine </a:t>
            </a:r>
          </a:p>
          <a:p>
            <a:r>
              <a:rPr lang="en-US" dirty="0" smtClean="0"/>
              <a:t>Bone, joint aspirate </a:t>
            </a:r>
          </a:p>
          <a:p>
            <a:r>
              <a:rPr lang="en-US" dirty="0" smtClean="0"/>
              <a:t>Lymph nodes, pus or tissues NOT swab.</a:t>
            </a:r>
          </a:p>
          <a:p>
            <a:r>
              <a:rPr lang="en-US" dirty="0" smtClean="0"/>
              <a:t>Repeat sample.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3724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Laboratory Diagnosis of TB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2- Direct microscopy of specimen : </a:t>
            </a:r>
          </a:p>
          <a:p>
            <a:r>
              <a:rPr lang="en-US" dirty="0" smtClean="0"/>
              <a:t>Z-N or (</a:t>
            </a:r>
            <a:r>
              <a:rPr lang="en-US" dirty="0" err="1" smtClean="0"/>
              <a:t>Auramine</a:t>
            </a:r>
            <a:r>
              <a:rPr lang="en-US" dirty="0" smtClean="0"/>
              <a:t> ) stain. </a:t>
            </a:r>
          </a:p>
          <a:p>
            <a:r>
              <a:rPr lang="en-US" dirty="0" smtClean="0"/>
              <a:t>3- Culture: the gold standard test for identification and sensitivity. </a:t>
            </a:r>
          </a:p>
          <a:p>
            <a:r>
              <a:rPr lang="en-US" dirty="0" smtClean="0"/>
              <a:t>Media used: Lowenstein-Jensen media (L J). </a:t>
            </a:r>
          </a:p>
          <a:p>
            <a:r>
              <a:rPr lang="en-US" dirty="0" smtClean="0"/>
              <a:t>Media contains: eggs, </a:t>
            </a:r>
            <a:r>
              <a:rPr lang="en-US" dirty="0" err="1" smtClean="0"/>
              <a:t>asparagin</a:t>
            </a:r>
            <a:r>
              <a:rPr lang="en-US" dirty="0" smtClean="0"/>
              <a:t>, glycerol, pyruvate/ malachite green. 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1" b="14596"/>
          <a:stretch/>
        </p:blipFill>
        <p:spPr bwMode="auto">
          <a:xfrm>
            <a:off x="4067944" y="4509120"/>
            <a:ext cx="4751090" cy="2139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058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Differentiate between </a:t>
            </a:r>
            <a:r>
              <a:rPr lang="en-US" dirty="0" smtClean="0">
                <a:solidFill>
                  <a:srgbClr val="FF0000"/>
                </a:solidFill>
              </a:rPr>
              <a:t>primary and secondary </a:t>
            </a:r>
            <a:r>
              <a:rPr lang="en-US" dirty="0" smtClean="0"/>
              <a:t>tuberculosis and the clinical features of each.</a:t>
            </a:r>
          </a:p>
          <a:p>
            <a:r>
              <a:rPr lang="en-US" dirty="0" smtClean="0"/>
              <a:t>Understand the method of </a:t>
            </a:r>
            <a:r>
              <a:rPr lang="en-US" dirty="0" smtClean="0">
                <a:solidFill>
                  <a:srgbClr val="FF0000"/>
                </a:solidFill>
              </a:rPr>
              <a:t>tuberculin skin </a:t>
            </a:r>
            <a:r>
              <a:rPr lang="en-US" dirty="0" smtClean="0"/>
              <a:t>test and result interpretation.</a:t>
            </a:r>
          </a:p>
          <a:p>
            <a:r>
              <a:rPr lang="en-US" dirty="0" smtClean="0"/>
              <a:t>Know the </a:t>
            </a:r>
            <a:r>
              <a:rPr lang="en-US" dirty="0" smtClean="0">
                <a:solidFill>
                  <a:srgbClr val="FF0000"/>
                </a:solidFill>
              </a:rPr>
              <a:t>laboratory and radiological </a:t>
            </a:r>
            <a:r>
              <a:rPr lang="en-US" dirty="0" smtClean="0"/>
              <a:t>diagnostic methods. </a:t>
            </a:r>
          </a:p>
          <a:p>
            <a:r>
              <a:rPr lang="en-US" dirty="0" smtClean="0"/>
              <a:t>Know the </a:t>
            </a:r>
            <a:r>
              <a:rPr lang="en-US" dirty="0" smtClean="0">
                <a:solidFill>
                  <a:srgbClr val="FF0000"/>
                </a:solidFill>
              </a:rPr>
              <a:t>chemotherapeutic </a:t>
            </a:r>
            <a:r>
              <a:rPr lang="en-US" dirty="0" smtClean="0"/>
              <a:t>and other methods of management of tuberculosis cases. </a:t>
            </a:r>
          </a:p>
          <a:p>
            <a:r>
              <a:rPr lang="en-US" dirty="0" smtClean="0"/>
              <a:t>Describe the methods of </a:t>
            </a:r>
            <a:r>
              <a:rPr lang="en-US" dirty="0" smtClean="0">
                <a:solidFill>
                  <a:srgbClr val="FF0000"/>
                </a:solidFill>
              </a:rPr>
              <a:t>prevention and control </a:t>
            </a:r>
            <a:r>
              <a:rPr lang="en-US" dirty="0" smtClean="0"/>
              <a:t>of tuberculosis.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1620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Laboratory Diagnosis of TB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Colonies appear in LJ media after 2-8 weeks as eugenic, raised</a:t>
            </a:r>
            <a:r>
              <a:rPr lang="en-US" dirty="0" smtClean="0"/>
              <a:t>, buff, adherent </a:t>
            </a:r>
            <a:r>
              <a:rPr lang="en-US" dirty="0" smtClean="0"/>
              <a:t>growth enhanced by glycerol (MTB) or by pyruvate (</a:t>
            </a:r>
            <a:r>
              <a:rPr lang="en-US" dirty="0" err="1" smtClean="0"/>
              <a:t>M.bovis</a:t>
            </a:r>
            <a:r>
              <a:rPr lang="en-US" dirty="0" smtClean="0"/>
              <a:t>). </a:t>
            </a:r>
          </a:p>
          <a:p>
            <a:r>
              <a:rPr lang="en-US" dirty="0" smtClean="0"/>
              <a:t>Other media plus LJ media may be used: </a:t>
            </a:r>
          </a:p>
          <a:p>
            <a:r>
              <a:rPr lang="en-US" dirty="0" smtClean="0"/>
              <a:t>Fluid media (middle Brook) </a:t>
            </a:r>
          </a:p>
          <a:p>
            <a:r>
              <a:rPr lang="en-US" dirty="0" smtClean="0"/>
              <a:t>MGIT ( mycobacteria growth indicator test ) </a:t>
            </a:r>
          </a:p>
          <a:p>
            <a:r>
              <a:rPr lang="en-US" dirty="0" smtClean="0"/>
              <a:t>Automated methods :- </a:t>
            </a:r>
            <a:r>
              <a:rPr lang="en-US" dirty="0" err="1" smtClean="0"/>
              <a:t>eg</a:t>
            </a:r>
            <a:r>
              <a:rPr lang="en-US" dirty="0" smtClean="0"/>
              <a:t>. Bactec MGIT. </a:t>
            </a:r>
          </a:p>
          <a:p>
            <a:r>
              <a:rPr lang="en-US" dirty="0" smtClean="0"/>
              <a:t>Measurement of interferon –gamma ( IF-</a:t>
            </a:r>
            <a:r>
              <a:rPr lang="el-GR" dirty="0" smtClean="0"/>
              <a:t>γ) </a:t>
            </a:r>
            <a:r>
              <a:rPr lang="en-US" dirty="0" smtClean="0"/>
              <a:t>secreted from sensitized lymphocytes challenged by the same mycobacterial proteins in a patient previously exposed to disease, will produce interferon gamma. Has a specific significance than tuberculin skin test. </a:t>
            </a:r>
          </a:p>
          <a:p>
            <a:r>
              <a:rPr lang="en-US" dirty="0" smtClean="0"/>
              <a:t>PCR: molecular test directly from specimen (CSF).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1822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 smtClean="0">
                <a:solidFill>
                  <a:srgbClr val="444444"/>
                </a:solidFill>
                <a:effectLst/>
                <a:latin typeface="Open Sans"/>
              </a:rPr>
              <a:t>Identification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0" i="0" dirty="0" smtClean="0">
                <a:solidFill>
                  <a:srgbClr val="444444"/>
                </a:solidFill>
                <a:effectLst/>
                <a:latin typeface="Open Sans"/>
              </a:rPr>
              <a:t>Morphology, growth at 37C % CO 2 </a:t>
            </a:r>
            <a:endParaRPr lang="en-US" b="0" i="0" dirty="0" smtClean="0">
              <a:solidFill>
                <a:srgbClr val="444444"/>
              </a:solidFill>
              <a:effectLst/>
              <a:latin typeface="Open Sans"/>
            </a:endParaRPr>
          </a:p>
          <a:p>
            <a:r>
              <a:rPr lang="en-US" b="0" i="0" dirty="0" smtClean="0">
                <a:solidFill>
                  <a:srgbClr val="444444"/>
                </a:solidFill>
                <a:effectLst/>
                <a:latin typeface="Open Sans"/>
              </a:rPr>
              <a:t>Biochemical </a:t>
            </a:r>
            <a:r>
              <a:rPr lang="en-US" b="0" i="0" dirty="0" smtClean="0">
                <a:solidFill>
                  <a:srgbClr val="444444"/>
                </a:solidFill>
                <a:effectLst/>
                <a:latin typeface="Open Sans"/>
              </a:rPr>
              <a:t>tests : Niacin production &amp; Nitrate test. </a:t>
            </a:r>
          </a:p>
          <a:p>
            <a:r>
              <a:rPr lang="en-US" b="0" i="0" dirty="0" smtClean="0">
                <a:solidFill>
                  <a:srgbClr val="444444"/>
                </a:solidFill>
                <a:effectLst/>
                <a:latin typeface="Open Sans"/>
              </a:rPr>
              <a:t>Sensitivity testing </a:t>
            </a:r>
          </a:p>
          <a:p>
            <a:r>
              <a:rPr lang="en-US" b="0" i="0" dirty="0" smtClean="0">
                <a:solidFill>
                  <a:srgbClr val="444444"/>
                </a:solidFill>
                <a:effectLst/>
                <a:latin typeface="Open Sans"/>
              </a:rPr>
              <a:t>Guinea pig inoculation: rarely done.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9610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of a TB case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1- Isolation for days ( for smear positive cases i.e. &gt; 1000 organisms / ml of sputum considered infectious case ). </a:t>
            </a:r>
          </a:p>
          <a:p>
            <a:pPr lvl="1"/>
            <a:r>
              <a:rPr lang="en-US" dirty="0" smtClean="0"/>
              <a:t>Triple regimen of </a:t>
            </a:r>
            <a:r>
              <a:rPr lang="en-US" dirty="0" err="1" smtClean="0"/>
              <a:t>therapy.Why</a:t>
            </a:r>
            <a:r>
              <a:rPr lang="en-US" dirty="0" smtClean="0"/>
              <a:t> ? </a:t>
            </a:r>
          </a:p>
          <a:p>
            <a:pPr lvl="1"/>
            <a:r>
              <a:rPr lang="en-US" dirty="0" smtClean="0"/>
              <a:t>To prevent resistant mutants </a:t>
            </a:r>
          </a:p>
          <a:p>
            <a:pPr lvl="1"/>
            <a:r>
              <a:rPr lang="en-US" dirty="0" smtClean="0"/>
              <a:t>To cover strains located at different sites of the lung. </a:t>
            </a:r>
          </a:p>
          <a:p>
            <a:pPr lvl="1"/>
            <a:r>
              <a:rPr lang="en-US" dirty="0" smtClean="0"/>
              <a:t>To prevent relapse </a:t>
            </a:r>
          </a:p>
          <a:p>
            <a:r>
              <a:rPr lang="en-US" dirty="0" smtClean="0"/>
              <a:t>2- Treatment must be guided by sensitivity testing.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1318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Line Treatment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Isoniazide</a:t>
            </a:r>
            <a:r>
              <a:rPr lang="en-US" dirty="0" smtClean="0"/>
              <a:t> (INH) </a:t>
            </a:r>
          </a:p>
          <a:p>
            <a:r>
              <a:rPr lang="en-US" dirty="0" smtClean="0"/>
              <a:t>Rifampicin (RIF) </a:t>
            </a:r>
          </a:p>
          <a:p>
            <a:r>
              <a:rPr lang="en-US" dirty="0" err="1" smtClean="0"/>
              <a:t>Ethmbutol</a:t>
            </a:r>
            <a:r>
              <a:rPr lang="en-US" dirty="0" smtClean="0"/>
              <a:t> (E) </a:t>
            </a:r>
          </a:p>
          <a:p>
            <a:r>
              <a:rPr lang="en-US" dirty="0" smtClean="0"/>
              <a:t>Pyrazinamide (P) </a:t>
            </a:r>
          </a:p>
          <a:p>
            <a:r>
              <a:rPr lang="en-US" dirty="0" smtClean="0"/>
              <a:t>Streptomycin (S) INH+ RIF +P for 2 months then continue with INH+RIF for 4-6 months. </a:t>
            </a:r>
          </a:p>
          <a:p>
            <a:r>
              <a:rPr lang="en-US" dirty="0" smtClean="0"/>
              <a:t>Multidrug resistant TB is resistance to INH &amp; RIF. </a:t>
            </a:r>
          </a:p>
          <a:p>
            <a:r>
              <a:rPr lang="en-US" dirty="0" smtClean="0"/>
              <a:t>Directly Observed Therapy (DOT).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4752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Second Line Used if the bacteria was resistant to first line drugs. </a:t>
            </a:r>
          </a:p>
          <a:p>
            <a:r>
              <a:rPr lang="en-US" dirty="0" smtClean="0"/>
              <a:t>More toxic than the first line drugs. </a:t>
            </a:r>
          </a:p>
          <a:p>
            <a:r>
              <a:rPr lang="en-US" dirty="0" smtClean="0"/>
              <a:t>PASA ( Para-Amino Salicylic acid) </a:t>
            </a:r>
          </a:p>
          <a:p>
            <a:r>
              <a:rPr lang="en-US" dirty="0" err="1" smtClean="0"/>
              <a:t>Ethionamide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Cycloserine</a:t>
            </a:r>
            <a:r>
              <a:rPr lang="en-US" dirty="0" smtClean="0"/>
              <a:t>, </a:t>
            </a:r>
          </a:p>
          <a:p>
            <a:r>
              <a:rPr lang="en-US" dirty="0" smtClean="0"/>
              <a:t>Kanamycin, </a:t>
            </a:r>
          </a:p>
          <a:p>
            <a:r>
              <a:rPr lang="en-US" dirty="0" err="1" smtClean="0"/>
              <a:t>Fluroquiolones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2620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 of TB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Tuberculin testing of herds. </a:t>
            </a:r>
          </a:p>
          <a:p>
            <a:r>
              <a:rPr lang="en-US" dirty="0" smtClean="0"/>
              <a:t>Slaughter of infected animals. </a:t>
            </a:r>
          </a:p>
          <a:p>
            <a:r>
              <a:rPr lang="en-US" dirty="0" smtClean="0"/>
              <a:t>Pasteurization of milk to prevent bovine TB </a:t>
            </a:r>
          </a:p>
          <a:p>
            <a:r>
              <a:rPr lang="en-US" dirty="0" smtClean="0"/>
              <a:t>Recognition of new cases. </a:t>
            </a:r>
          </a:p>
          <a:p>
            <a:r>
              <a:rPr lang="en-US" dirty="0" smtClean="0"/>
              <a:t>Prophylaxis with INH of contacts. </a:t>
            </a:r>
          </a:p>
          <a:p>
            <a:r>
              <a:rPr lang="en-US" dirty="0" smtClean="0"/>
              <a:t>Follow up cases. </a:t>
            </a:r>
          </a:p>
          <a:p>
            <a:r>
              <a:rPr lang="en-US" dirty="0" smtClean="0"/>
              <a:t>Immunization with BCG to all new borne.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730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Tuberculosis (TB) is an ancient, chronic disease affects humans, caused by Mycobacterium tuberculosis complex. </a:t>
            </a:r>
          </a:p>
          <a:p>
            <a:r>
              <a:rPr lang="en-US" dirty="0" smtClean="0"/>
              <a:t>A major cause of death worldwide. </a:t>
            </a:r>
          </a:p>
          <a:p>
            <a:r>
              <a:rPr lang="en-US" dirty="0" smtClean="0"/>
              <a:t>Usually affects the lungs, other organs can be affected in one third of cases. </a:t>
            </a:r>
          </a:p>
          <a:p>
            <a:r>
              <a:rPr lang="en-US" dirty="0" smtClean="0"/>
              <a:t>If properly treated is curable, but fatal if untreated in most cases.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224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TB affects 1/3 of human race ( 2 billions) as a latent dormant tuberculosis. </a:t>
            </a:r>
          </a:p>
          <a:p>
            <a:r>
              <a:rPr lang="en-US" dirty="0" smtClean="0"/>
              <a:t>Incidence: a world wide disease, more common in developing countries. </a:t>
            </a:r>
          </a:p>
          <a:p>
            <a:r>
              <a:rPr lang="en-US" dirty="0" smtClean="0"/>
              <a:t>Affects all age groups who are subject to get the infection. </a:t>
            </a:r>
          </a:p>
          <a:p>
            <a:r>
              <a:rPr lang="en-US" dirty="0" smtClean="0"/>
              <a:t>The WHO estimated 8.9 million new cases in 2004 &amp; million death. </a:t>
            </a:r>
          </a:p>
          <a:p>
            <a:r>
              <a:rPr lang="en-US" dirty="0" smtClean="0"/>
              <a:t>Incidence : </a:t>
            </a:r>
            <a:endParaRPr lang="en-US" dirty="0" smtClean="0"/>
          </a:p>
          <a:p>
            <a:pPr lvl="1"/>
            <a:r>
              <a:rPr lang="en-US" dirty="0" smtClean="0"/>
              <a:t>KSA </a:t>
            </a:r>
            <a:r>
              <a:rPr lang="en-US" dirty="0" smtClean="0"/>
              <a:t>: </a:t>
            </a:r>
            <a:r>
              <a:rPr lang="en-US" dirty="0" smtClean="0"/>
              <a:t>32-64 cases </a:t>
            </a:r>
            <a:r>
              <a:rPr lang="en-US" dirty="0" smtClean="0"/>
              <a:t>/100,000 </a:t>
            </a:r>
            <a:endParaRPr lang="en-US" dirty="0" smtClean="0"/>
          </a:p>
          <a:p>
            <a:pPr lvl="1"/>
            <a:r>
              <a:rPr lang="en-US" dirty="0" smtClean="0"/>
              <a:t>USA </a:t>
            </a:r>
            <a:r>
              <a:rPr lang="en-US" dirty="0" smtClean="0"/>
              <a:t>: 5.2 cases/100,000 </a:t>
            </a:r>
            <a:endParaRPr lang="en-US" dirty="0" smtClean="0"/>
          </a:p>
          <a:p>
            <a:pPr lvl="1"/>
            <a:r>
              <a:rPr lang="en-US" dirty="0" smtClean="0"/>
              <a:t>South </a:t>
            </a:r>
            <a:r>
              <a:rPr lang="en-US" dirty="0" smtClean="0"/>
              <a:t>Ease Africa : 290 cases /10,000 due to coupling with HIV infection.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221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Estimated TB Incident Rate in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2" b="3727"/>
          <a:stretch/>
        </p:blipFill>
        <p:spPr bwMode="auto">
          <a:xfrm>
            <a:off x="730384" y="1412777"/>
            <a:ext cx="8018080" cy="4953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0570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Transmission mainly through inhalation of airborne droplet nuclei ( &lt; 5 </a:t>
            </a:r>
            <a:r>
              <a:rPr lang="en-US" dirty="0" err="1" smtClean="0"/>
              <a:t>μm</a:t>
            </a:r>
            <a:r>
              <a:rPr lang="en-US" dirty="0" smtClean="0"/>
              <a:t>) in pulmonary diseases case, rarely through GIT &amp; skin </a:t>
            </a:r>
          </a:p>
          <a:p>
            <a:r>
              <a:rPr lang="en-US" dirty="0" smtClean="0"/>
              <a:t>Reservoir: patients with open TB. </a:t>
            </a:r>
          </a:p>
          <a:p>
            <a:r>
              <a:rPr lang="en-US" dirty="0" smtClean="0"/>
              <a:t>Age: young children &amp; adults </a:t>
            </a:r>
          </a:p>
          <a:p>
            <a:r>
              <a:rPr lang="en-US" dirty="0" smtClean="0"/>
              <a:t>People at risk : lab. technicians, workers in </a:t>
            </a:r>
            <a:r>
              <a:rPr lang="en-US" dirty="0" smtClean="0"/>
              <a:t>mines, doctors, nurses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HIV pts., diabetics end stage renal failure, contacts with index case.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199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Characteristics of the Genus Mycobacteria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Slim, rod shaped, non-motile, do not form spores. </a:t>
            </a:r>
          </a:p>
          <a:p>
            <a:r>
              <a:rPr lang="en-US" dirty="0" smtClean="0"/>
              <a:t>Do not stain by Gram stain. Why ? </a:t>
            </a:r>
          </a:p>
          <a:p>
            <a:r>
              <a:rPr lang="en-US" dirty="0" smtClean="0"/>
              <a:t>Contain high lipid conc. ( Mycolic acid ) in the cell wall which resist staining. </a:t>
            </a:r>
          </a:p>
          <a:p>
            <a:r>
              <a:rPr lang="en-US" dirty="0" smtClean="0"/>
              <a:t>It is called Acid- alcohol fast </a:t>
            </a:r>
            <a:r>
              <a:rPr lang="en-US" dirty="0" err="1" smtClean="0"/>
              <a:t>bacili</a:t>
            </a:r>
            <a:r>
              <a:rPr lang="en-US" dirty="0" smtClean="0"/>
              <a:t> (AFB), Why ? It resists </a:t>
            </a:r>
            <a:r>
              <a:rPr lang="en-US" dirty="0" smtClean="0"/>
              <a:t>de-colorization </a:t>
            </a:r>
            <a:r>
              <a:rPr lang="en-US" dirty="0" smtClean="0"/>
              <a:t>with up to 3% HCL, 5%ethanol or both.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327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Mycobacterium Cell Wall Structure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Image result for mycolic acid struc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" t="1974" r="1960" b="5280"/>
          <a:stretch/>
        </p:blipFill>
        <p:spPr bwMode="auto">
          <a:xfrm>
            <a:off x="2565646" y="1420426"/>
            <a:ext cx="4598641" cy="531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6182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327</TotalTime>
  <Words>1594</Words>
  <Application>Microsoft Office PowerPoint</Application>
  <PresentationFormat>On-screen Show (4:3)</PresentationFormat>
  <Paragraphs>186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Civic</vt:lpstr>
      <vt:lpstr>Mycobacterium Tuberculosis</vt:lpstr>
      <vt:lpstr>Objectives </vt:lpstr>
      <vt:lpstr>Objectives </vt:lpstr>
      <vt:lpstr>Introduction </vt:lpstr>
      <vt:lpstr>Epidemiology</vt:lpstr>
      <vt:lpstr>Estimated TB Incident Rate in 2014</vt:lpstr>
      <vt:lpstr>Epidemiology</vt:lpstr>
      <vt:lpstr>Characteristics of the Genus Mycobacteria </vt:lpstr>
      <vt:lpstr>Mycobacterium Cell Wall Structure </vt:lpstr>
      <vt:lpstr>Acid Fast Stain </vt:lpstr>
      <vt:lpstr>Acid- alcohol fast bacili </vt:lpstr>
      <vt:lpstr>Acid-Fast Bacilli (AFB) </vt:lpstr>
      <vt:lpstr>Mycobacterium tuberculosis complex </vt:lpstr>
      <vt:lpstr>Pathogenesis of Tuberculosis</vt:lpstr>
      <vt:lpstr>Pathogenesis of Tuberculosis </vt:lpstr>
      <vt:lpstr>Stages of Tuberculosis</vt:lpstr>
      <vt:lpstr>Histopathology</vt:lpstr>
      <vt:lpstr>Radiology</vt:lpstr>
      <vt:lpstr>Primary Tuberculosis </vt:lpstr>
      <vt:lpstr>Secondary TB (reactivation) </vt:lpstr>
      <vt:lpstr>Secondary TB </vt:lpstr>
      <vt:lpstr>Immunity to Tuberculosis </vt:lpstr>
      <vt:lpstr>Tuberculin Skin Test </vt:lpstr>
      <vt:lpstr>Methods of Tuberculin Skin Test </vt:lpstr>
      <vt:lpstr>Positive Tuberculin Skin Test </vt:lpstr>
      <vt:lpstr>Positive Tuberculin Test </vt:lpstr>
      <vt:lpstr>Negative Tuberculin Skin Test </vt:lpstr>
      <vt:lpstr>Laboratory Diagnosis of TB </vt:lpstr>
      <vt:lpstr>Laboratory Diagnosis of TB </vt:lpstr>
      <vt:lpstr>Laboratory Diagnosis of TB </vt:lpstr>
      <vt:lpstr>Identification </vt:lpstr>
      <vt:lpstr>Management of a TB case </vt:lpstr>
      <vt:lpstr>First Line Treatment </vt:lpstr>
      <vt:lpstr>Second Line </vt:lpstr>
      <vt:lpstr>Prevention of TB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DRSUMAILI</dc:creator>
  <cp:lastModifiedBy>DRSUMAILI</cp:lastModifiedBy>
  <cp:revision>20</cp:revision>
  <dcterms:created xsi:type="dcterms:W3CDTF">2017-02-18T20:29:19Z</dcterms:created>
  <dcterms:modified xsi:type="dcterms:W3CDTF">2017-02-19T09:51:27Z</dcterms:modified>
</cp:coreProperties>
</file>