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8"/>
  </p:notesMasterIdLst>
  <p:sldIdLst>
    <p:sldId id="256" r:id="rId2"/>
    <p:sldId id="257" r:id="rId3"/>
    <p:sldId id="258" r:id="rId4"/>
    <p:sldId id="259" r:id="rId5"/>
    <p:sldId id="260" r:id="rId6"/>
    <p:sldId id="261" r:id="rId7"/>
    <p:sldId id="262" r:id="rId8"/>
    <p:sldId id="264" r:id="rId9"/>
    <p:sldId id="284" r:id="rId10"/>
    <p:sldId id="265" r:id="rId11"/>
    <p:sldId id="266" r:id="rId12"/>
    <p:sldId id="272" r:id="rId13"/>
    <p:sldId id="267" r:id="rId14"/>
    <p:sldId id="268" r:id="rId15"/>
    <p:sldId id="269" r:id="rId16"/>
    <p:sldId id="273"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30" autoAdjust="0"/>
  </p:normalViewPr>
  <p:slideViewPr>
    <p:cSldViewPr snapToGrid="0">
      <p:cViewPr varScale="1">
        <p:scale>
          <a:sx n="87" d="100"/>
          <a:sy n="87" d="100"/>
        </p:scale>
        <p:origin x="120" y="25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043F63-F9A5-479E-8710-39483491A323}" type="datetimeFigureOut">
              <a:rPr lang="en-US" smtClean="0"/>
              <a:t>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96FC6A-7117-452C-931B-DFC16A13A0D3}" type="slidenum">
              <a:rPr lang="en-US" smtClean="0"/>
              <a:t>‹#›</a:t>
            </a:fld>
            <a:endParaRPr lang="en-US"/>
          </a:p>
        </p:txBody>
      </p:sp>
    </p:spTree>
    <p:extLst>
      <p:ext uri="{BB962C8B-B14F-4D97-AF65-F5344CB8AC3E}">
        <p14:creationId xmlns:p14="http://schemas.microsoft.com/office/powerpoint/2010/main" val="2933357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CCD852-86EA-490C-ADFA-CB073F44AF24}" type="slidenum">
              <a:rPr lang="ar-SA" smtClean="0"/>
              <a:pPr>
                <a:defRPr/>
              </a:pPr>
              <a:t>12</a:t>
            </a:fld>
            <a:endParaRPr lang="en-US"/>
          </a:p>
        </p:txBody>
      </p:sp>
    </p:spTree>
    <p:extLst>
      <p:ext uri="{BB962C8B-B14F-4D97-AF65-F5344CB8AC3E}">
        <p14:creationId xmlns:p14="http://schemas.microsoft.com/office/powerpoint/2010/main" val="3314986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CCD852-86EA-490C-ADFA-CB073F44AF24}" type="slidenum">
              <a:rPr lang="ar-SA" smtClean="0"/>
              <a:pPr>
                <a:defRPr/>
              </a:pPr>
              <a:t>17</a:t>
            </a:fld>
            <a:endParaRPr lang="en-US"/>
          </a:p>
        </p:txBody>
      </p:sp>
    </p:spTree>
    <p:extLst>
      <p:ext uri="{BB962C8B-B14F-4D97-AF65-F5344CB8AC3E}">
        <p14:creationId xmlns:p14="http://schemas.microsoft.com/office/powerpoint/2010/main" val="262148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3CCD852-86EA-490C-ADFA-CB073F44AF24}" type="slidenum">
              <a:rPr lang="ar-SA" smtClean="0"/>
              <a:pPr>
                <a:defRPr/>
              </a:pPr>
              <a:t>19</a:t>
            </a:fld>
            <a:endParaRPr lang="en-US"/>
          </a:p>
        </p:txBody>
      </p:sp>
    </p:spTree>
    <p:extLst>
      <p:ext uri="{BB962C8B-B14F-4D97-AF65-F5344CB8AC3E}">
        <p14:creationId xmlns:p14="http://schemas.microsoft.com/office/powerpoint/2010/main" val="3027086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876507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335208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45917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263477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565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2753889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3972173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337731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384620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29855-B62D-4184-9ACC-6C00CDD5C6DB}" type="datetimeFigureOut">
              <a:rPr lang="en-US" smtClean="0"/>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301728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C29855-B62D-4184-9ACC-6C00CDD5C6DB}"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3117288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C29855-B62D-4184-9ACC-6C00CDD5C6DB}" type="datetimeFigureOut">
              <a:rPr lang="en-US" smtClean="0"/>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228213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C29855-B62D-4184-9ACC-6C00CDD5C6DB}" type="datetimeFigureOut">
              <a:rPr lang="en-US" smtClean="0"/>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292438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29855-B62D-4184-9ACC-6C00CDD5C6DB}" type="datetimeFigureOut">
              <a:rPr lang="en-US" smtClean="0"/>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173914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29855-B62D-4184-9ACC-6C00CDD5C6DB}"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3380362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29855-B62D-4184-9ACC-6C00CDD5C6DB}" type="datetimeFigureOut">
              <a:rPr lang="en-US" smtClean="0"/>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63978-E978-4424-9D46-53306018EB25}" type="slidenum">
              <a:rPr lang="en-US" smtClean="0"/>
              <a:t>‹#›</a:t>
            </a:fld>
            <a:endParaRPr lang="en-US"/>
          </a:p>
        </p:txBody>
      </p:sp>
    </p:spTree>
    <p:extLst>
      <p:ext uri="{BB962C8B-B14F-4D97-AF65-F5344CB8AC3E}">
        <p14:creationId xmlns:p14="http://schemas.microsoft.com/office/powerpoint/2010/main" val="1732778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C29855-B62D-4184-9ACC-6C00CDD5C6DB}" type="datetimeFigureOut">
              <a:rPr lang="en-US" smtClean="0"/>
              <a:t>1/4/2017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063978-E978-4424-9D46-53306018EB25}" type="slidenum">
              <a:rPr lang="en-US" smtClean="0"/>
              <a:t>‹#›</a:t>
            </a:fld>
            <a:endParaRPr lang="en-US"/>
          </a:p>
        </p:txBody>
      </p:sp>
    </p:spTree>
    <p:extLst>
      <p:ext uri="{BB962C8B-B14F-4D97-AF65-F5344CB8AC3E}">
        <p14:creationId xmlns:p14="http://schemas.microsoft.com/office/powerpoint/2010/main" val="284288754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Treatment of Acute and Chronic Rhinitis and Cough</a:t>
            </a:r>
            <a:endParaRPr lang="en-US" dirty="0"/>
          </a:p>
        </p:txBody>
      </p:sp>
    </p:spTree>
    <p:extLst>
      <p:ext uri="{BB962C8B-B14F-4D97-AF65-F5344CB8AC3E}">
        <p14:creationId xmlns:p14="http://schemas.microsoft.com/office/powerpoint/2010/main" val="1518337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96668" cy="4907663"/>
          </a:xfrm>
        </p:spPr>
        <p:txBody>
          <a:bodyPr>
            <a:normAutofit lnSpcReduction="10000"/>
          </a:bodyPr>
          <a:lstStyle/>
          <a:p>
            <a:pPr marL="0" indent="0">
              <a:buNone/>
            </a:pPr>
            <a:r>
              <a:rPr lang="en-US" sz="2400" dirty="0" smtClean="0"/>
              <a:t> </a:t>
            </a:r>
          </a:p>
          <a:p>
            <a:r>
              <a:rPr lang="en-US" sz="2800" dirty="0" smtClean="0"/>
              <a:t>The older first generation drugs still widely used because they are effective and inexpensive. These drugs penetrate the CNS and cause sedation. Furthermore, they tend to interact with other receptors, producing a variety of unwanted adverse effects.</a:t>
            </a:r>
          </a:p>
          <a:p>
            <a:r>
              <a:rPr lang="en-US" sz="2800" dirty="0" smtClean="0"/>
              <a:t>Second generation agents are specific for H</a:t>
            </a:r>
            <a:r>
              <a:rPr lang="en-US" sz="2800" baseline="-25000" dirty="0" smtClean="0"/>
              <a:t>1</a:t>
            </a:r>
            <a:r>
              <a:rPr lang="en-US" sz="2800" dirty="0" smtClean="0"/>
              <a:t> receptors and they carry polar groups ,they do not penetrate the blood brain barrier causing less CNS depression</a:t>
            </a:r>
            <a:r>
              <a:rPr lang="en-US" sz="2400" dirty="0" smtClean="0"/>
              <a:t>.</a:t>
            </a:r>
            <a:endParaRPr lang="en-US" sz="2400" dirty="0"/>
          </a:p>
        </p:txBody>
      </p:sp>
    </p:spTree>
    <p:extLst>
      <p:ext uri="{BB962C8B-B14F-4D97-AF65-F5344CB8AC3E}">
        <p14:creationId xmlns:p14="http://schemas.microsoft.com/office/powerpoint/2010/main" val="3028796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96668" cy="5876109"/>
          </a:xfrm>
        </p:spPr>
        <p:txBody>
          <a:bodyPr>
            <a:normAutofit/>
          </a:bodyPr>
          <a:lstStyle/>
          <a:p>
            <a:pPr marL="0" indent="0">
              <a:buNone/>
            </a:pPr>
            <a:r>
              <a:rPr lang="en-US" sz="2800" dirty="0" smtClean="0">
                <a:solidFill>
                  <a:srgbClr val="0070C0"/>
                </a:solidFill>
              </a:rPr>
              <a:t>    Actions: </a:t>
            </a:r>
          </a:p>
          <a:p>
            <a:r>
              <a:rPr lang="en-US" sz="2800" dirty="0"/>
              <a:t> </a:t>
            </a:r>
            <a:r>
              <a:rPr lang="en-US" sz="2800" dirty="0" smtClean="0"/>
              <a:t>The action of all the H</a:t>
            </a:r>
            <a:r>
              <a:rPr lang="en-US" sz="2800" baseline="-25000" dirty="0" smtClean="0"/>
              <a:t>1</a:t>
            </a:r>
            <a:r>
              <a:rPr lang="en-US" sz="2800" dirty="0" smtClean="0"/>
              <a:t> receptor blocker is qualitatively similar.</a:t>
            </a:r>
          </a:p>
          <a:p>
            <a:r>
              <a:rPr lang="en-US" sz="2800" dirty="0"/>
              <a:t> </a:t>
            </a:r>
            <a:r>
              <a:rPr lang="en-US" sz="2800" dirty="0" smtClean="0"/>
              <a:t>they are much more effective in preventing symptoms than reversing them once they have occurred.</a:t>
            </a:r>
          </a:p>
          <a:p>
            <a:r>
              <a:rPr lang="en-US" sz="2800" dirty="0" smtClean="0"/>
              <a:t>Most of these drugs have additional effects unrelated to their blocking H</a:t>
            </a:r>
            <a:r>
              <a:rPr lang="en-US" sz="2800" baseline="-25000" dirty="0" smtClean="0"/>
              <a:t>1 </a:t>
            </a:r>
            <a:r>
              <a:rPr lang="en-US" sz="2800" dirty="0" smtClean="0"/>
              <a:t>receptors, which probably reflect binding of H</a:t>
            </a:r>
            <a:r>
              <a:rPr lang="en-US" sz="2800" baseline="-25000" dirty="0" smtClean="0"/>
              <a:t>1</a:t>
            </a:r>
            <a:r>
              <a:rPr lang="en-US" sz="2800" dirty="0" smtClean="0"/>
              <a:t> antagonists to cholinergic, adrenergic or serotonin receptors. </a:t>
            </a:r>
            <a:endParaRPr lang="en-US" sz="2800" dirty="0"/>
          </a:p>
        </p:txBody>
      </p:sp>
    </p:spTree>
    <p:extLst>
      <p:ext uri="{BB962C8B-B14F-4D97-AF65-F5344CB8AC3E}">
        <p14:creationId xmlns:p14="http://schemas.microsoft.com/office/powerpoint/2010/main" val="3129391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rapezoid 37"/>
          <p:cNvSpPr/>
          <p:nvPr/>
        </p:nvSpPr>
        <p:spPr>
          <a:xfrm>
            <a:off x="1066800" y="1981200"/>
            <a:ext cx="6858000" cy="4876800"/>
          </a:xfrm>
          <a:prstGeom prst="trapezoid">
            <a:avLst>
              <a:gd name="adj" fmla="val 33169"/>
            </a:avLst>
          </a:prstGeom>
          <a:gradFill>
            <a:gsLst>
              <a:gs pos="0">
                <a:schemeClr val="bg1"/>
              </a:gs>
              <a:gs pos="50000">
                <a:schemeClr val="bg1"/>
              </a:gs>
              <a:gs pos="100000">
                <a:srgbClr val="00E200">
                  <a:alpha val="28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9" name="Picture 1" descr="C:\Documents and Settings\DR.OMNIA\My Documents\My Pictures\anti.jpg"/>
          <p:cNvPicPr>
            <a:picLocks noChangeAspect="1" noChangeArrowheads="1"/>
          </p:cNvPicPr>
          <p:nvPr/>
        </p:nvPicPr>
        <p:blipFill>
          <a:blip r:embed="rId3" cstate="print">
            <a:clrChange>
              <a:clrFrom>
                <a:srgbClr val="FFFFFF"/>
              </a:clrFrom>
              <a:clrTo>
                <a:srgbClr val="FFFFFF">
                  <a:alpha val="0"/>
                </a:srgbClr>
              </a:clrTo>
            </a:clrChange>
          </a:blip>
          <a:srcRect l="67441" t="9677"/>
          <a:stretch>
            <a:fillRect/>
          </a:stretch>
        </p:blipFill>
        <p:spPr bwMode="auto">
          <a:xfrm>
            <a:off x="7162800" y="1676400"/>
            <a:ext cx="3124200" cy="4876800"/>
          </a:xfrm>
          <a:prstGeom prst="rect">
            <a:avLst/>
          </a:prstGeom>
          <a:noFill/>
        </p:spPr>
      </p:pic>
      <p:sp>
        <p:nvSpPr>
          <p:cNvPr id="5" name="Rectangle 4"/>
          <p:cNvSpPr/>
          <p:nvPr/>
        </p:nvSpPr>
        <p:spPr>
          <a:xfrm>
            <a:off x="1593169" y="5791200"/>
            <a:ext cx="1322798" cy="605294"/>
          </a:xfrm>
          <a:prstGeom prst="rect">
            <a:avLst/>
          </a:prstGeom>
        </p:spPr>
        <p:txBody>
          <a:bodyPr wrap="none">
            <a:spAutoFit/>
          </a:bodyPr>
          <a:lstStyle/>
          <a:p>
            <a:pPr>
              <a:lnSpc>
                <a:spcPts val="2000"/>
              </a:lnSpc>
            </a:pPr>
            <a:r>
              <a:rPr lang="en-US" b="1" dirty="0">
                <a:solidFill>
                  <a:srgbClr val="A40000"/>
                </a:solidFill>
                <a:latin typeface="Arial Narrow" pitchFamily="34" charset="0"/>
              </a:rPr>
              <a:t>Side Effects </a:t>
            </a:r>
          </a:p>
          <a:p>
            <a:pPr>
              <a:lnSpc>
                <a:spcPts val="2000"/>
              </a:lnSpc>
            </a:pPr>
            <a:r>
              <a:rPr lang="en-US" b="1" dirty="0">
                <a:solidFill>
                  <a:srgbClr val="A40000"/>
                </a:solidFill>
                <a:latin typeface="Arial Narrow" pitchFamily="34" charset="0"/>
              </a:rPr>
              <a:t>Interactions</a:t>
            </a:r>
            <a:endParaRPr lang="en-US" dirty="0"/>
          </a:p>
        </p:txBody>
      </p:sp>
      <p:sp>
        <p:nvSpPr>
          <p:cNvPr id="6" name="Rectangle 5"/>
          <p:cNvSpPr/>
          <p:nvPr/>
        </p:nvSpPr>
        <p:spPr>
          <a:xfrm>
            <a:off x="3141853" y="5791200"/>
            <a:ext cx="1311578" cy="605294"/>
          </a:xfrm>
          <a:prstGeom prst="rect">
            <a:avLst/>
          </a:prstGeom>
        </p:spPr>
        <p:txBody>
          <a:bodyPr wrap="none">
            <a:spAutoFit/>
          </a:bodyPr>
          <a:lstStyle/>
          <a:p>
            <a:pPr>
              <a:lnSpc>
                <a:spcPts val="2000"/>
              </a:lnSpc>
            </a:pPr>
            <a:r>
              <a:rPr lang="en-US" b="1" dirty="0">
                <a:solidFill>
                  <a:srgbClr val="A40000"/>
                </a:solidFill>
                <a:latin typeface="Arial Narrow" pitchFamily="34" charset="0"/>
              </a:rPr>
              <a:t>Side Effects</a:t>
            </a:r>
          </a:p>
          <a:p>
            <a:pPr>
              <a:lnSpc>
                <a:spcPts val="2000"/>
              </a:lnSpc>
            </a:pPr>
            <a:r>
              <a:rPr lang="en-US" b="1" dirty="0">
                <a:solidFill>
                  <a:srgbClr val="A40000"/>
                </a:solidFill>
                <a:latin typeface="Arial Narrow" pitchFamily="34" charset="0"/>
              </a:rPr>
              <a:t>Interactions </a:t>
            </a:r>
            <a:endParaRPr lang="en-US" dirty="0"/>
          </a:p>
        </p:txBody>
      </p:sp>
      <p:sp>
        <p:nvSpPr>
          <p:cNvPr id="9" name="Rectangle 8"/>
          <p:cNvSpPr/>
          <p:nvPr/>
        </p:nvSpPr>
        <p:spPr>
          <a:xfrm>
            <a:off x="5792752" y="5791200"/>
            <a:ext cx="1295400" cy="605294"/>
          </a:xfrm>
          <a:prstGeom prst="rect">
            <a:avLst/>
          </a:prstGeom>
        </p:spPr>
        <p:txBody>
          <a:bodyPr wrap="square">
            <a:spAutoFit/>
          </a:bodyPr>
          <a:lstStyle/>
          <a:p>
            <a:pPr>
              <a:lnSpc>
                <a:spcPts val="2000"/>
              </a:lnSpc>
            </a:pPr>
            <a:r>
              <a:rPr lang="en-US" b="1" dirty="0">
                <a:solidFill>
                  <a:srgbClr val="A40000"/>
                </a:solidFill>
                <a:latin typeface="Arial Narrow" pitchFamily="34" charset="0"/>
              </a:rPr>
              <a:t>Side Effects</a:t>
            </a:r>
          </a:p>
          <a:p>
            <a:pPr>
              <a:lnSpc>
                <a:spcPts val="2000"/>
              </a:lnSpc>
            </a:pPr>
            <a:r>
              <a:rPr lang="en-US" b="1" dirty="0">
                <a:solidFill>
                  <a:srgbClr val="A40000"/>
                </a:solidFill>
                <a:latin typeface="Arial Narrow" pitchFamily="34" charset="0"/>
              </a:rPr>
              <a:t>Interactions</a:t>
            </a:r>
            <a:endParaRPr lang="en-US" dirty="0"/>
          </a:p>
        </p:txBody>
      </p:sp>
      <p:cxnSp>
        <p:nvCxnSpPr>
          <p:cNvPr id="13" name="Straight Connector 12"/>
          <p:cNvCxnSpPr/>
          <p:nvPr/>
        </p:nvCxnSpPr>
        <p:spPr>
          <a:xfrm>
            <a:off x="7260336" y="5961888"/>
            <a:ext cx="762000" cy="0"/>
          </a:xfrm>
          <a:prstGeom prst="line">
            <a:avLst/>
          </a:prstGeom>
          <a:ln w="57150">
            <a:solidFill>
              <a:srgbClr val="BC2D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676400" y="440090"/>
            <a:ext cx="8305800" cy="400110"/>
          </a:xfrm>
          <a:prstGeom prst="rect">
            <a:avLst/>
          </a:prstGeom>
          <a:noFill/>
        </p:spPr>
        <p:txBody>
          <a:bodyPr wrap="square">
            <a:spAutoFit/>
          </a:bodyPr>
          <a:lstStyle/>
          <a:p>
            <a:r>
              <a:rPr lang="en-US" sz="2000" u="sng" dirty="0">
                <a:solidFill>
                  <a:srgbClr val="009E00"/>
                </a:solidFill>
                <a:latin typeface="Bernard MT Condensed" pitchFamily="18" charset="0"/>
              </a:rPr>
              <a:t>POOR CONTROL </a:t>
            </a:r>
            <a:r>
              <a:rPr lang="en-US" sz="2000" dirty="0">
                <a:latin typeface="Bernard MT Condensed" pitchFamily="18" charset="0"/>
              </a:rPr>
              <a:t>of Asthma, </a:t>
            </a:r>
            <a:r>
              <a:rPr lang="en-US" sz="2000" dirty="0" err="1">
                <a:latin typeface="Bernard MT Condensed" pitchFamily="18" charset="0"/>
              </a:rPr>
              <a:t>Otitis</a:t>
            </a:r>
            <a:r>
              <a:rPr lang="en-US" sz="2000" dirty="0">
                <a:latin typeface="Bernard MT Condensed" pitchFamily="18" charset="0"/>
              </a:rPr>
              <a:t>, Anaphylaxis, Sinusitis, Atopic dermatitis </a:t>
            </a:r>
          </a:p>
        </p:txBody>
      </p:sp>
      <p:sp>
        <p:nvSpPr>
          <p:cNvPr id="16" name="Rectangle 15"/>
          <p:cNvSpPr/>
          <p:nvPr/>
        </p:nvSpPr>
        <p:spPr>
          <a:xfrm>
            <a:off x="9296400" y="228152"/>
            <a:ext cx="1219200" cy="400110"/>
          </a:xfrm>
          <a:prstGeom prst="rect">
            <a:avLst/>
          </a:prstGeom>
          <a:solidFill>
            <a:schemeClr val="bg1"/>
          </a:solidFill>
          <a:ln>
            <a:solidFill>
              <a:srgbClr val="00E200"/>
            </a:solidFill>
          </a:ln>
        </p:spPr>
        <p:txBody>
          <a:bodyPr wrap="square">
            <a:spAutoFit/>
          </a:bodyPr>
          <a:lstStyle/>
          <a:p>
            <a:pPr algn="ctr"/>
            <a:r>
              <a:rPr lang="en-US" sz="2000" dirty="0">
                <a:solidFill>
                  <a:srgbClr val="009E00"/>
                </a:solidFill>
                <a:latin typeface="Bernard MT Condensed" pitchFamily="18" charset="0"/>
              </a:rPr>
              <a:t>ALLERGIES</a:t>
            </a:r>
          </a:p>
        </p:txBody>
      </p:sp>
      <p:sp>
        <p:nvSpPr>
          <p:cNvPr id="19" name="Rectangle 18"/>
          <p:cNvSpPr/>
          <p:nvPr/>
        </p:nvSpPr>
        <p:spPr>
          <a:xfrm>
            <a:off x="1676400" y="135290"/>
            <a:ext cx="8763000" cy="400110"/>
          </a:xfrm>
          <a:prstGeom prst="rect">
            <a:avLst/>
          </a:prstGeom>
        </p:spPr>
        <p:txBody>
          <a:bodyPr wrap="square">
            <a:spAutoFit/>
          </a:bodyPr>
          <a:lstStyle/>
          <a:p>
            <a:r>
              <a:rPr lang="en-US" sz="2000" u="sng" dirty="0">
                <a:solidFill>
                  <a:srgbClr val="009E00"/>
                </a:solidFill>
                <a:latin typeface="Bernard MT Condensed" pitchFamily="18" charset="0"/>
              </a:rPr>
              <a:t>GOOD CONTROL </a:t>
            </a:r>
            <a:r>
              <a:rPr lang="en-US" sz="2000" dirty="0">
                <a:latin typeface="Bernard MT Condensed" pitchFamily="18" charset="0"/>
              </a:rPr>
              <a:t>of Rhinitis, Conjunctivitis, </a:t>
            </a:r>
            <a:r>
              <a:rPr lang="en-US" sz="2000" dirty="0" err="1">
                <a:latin typeface="Bernard MT Condensed" pitchFamily="18" charset="0"/>
              </a:rPr>
              <a:t>Urticaria</a:t>
            </a:r>
            <a:r>
              <a:rPr lang="en-US" sz="2000" dirty="0">
                <a:latin typeface="Bernard MT Condensed" pitchFamily="18" charset="0"/>
              </a:rPr>
              <a:t>, Flu (cough &amp; sneezing)</a:t>
            </a:r>
          </a:p>
        </p:txBody>
      </p:sp>
      <p:sp>
        <p:nvSpPr>
          <p:cNvPr id="30" name="Rectangle 29"/>
          <p:cNvSpPr/>
          <p:nvPr/>
        </p:nvSpPr>
        <p:spPr>
          <a:xfrm>
            <a:off x="2541432" y="1542453"/>
            <a:ext cx="3733800" cy="400110"/>
          </a:xfrm>
          <a:prstGeom prst="rect">
            <a:avLst/>
          </a:prstGeom>
          <a:solidFill>
            <a:schemeClr val="bg1"/>
          </a:solidFill>
          <a:ln>
            <a:solidFill>
              <a:srgbClr val="00E200"/>
            </a:solidFill>
          </a:ln>
        </p:spPr>
        <p:txBody>
          <a:bodyPr wrap="square">
            <a:spAutoFit/>
          </a:bodyPr>
          <a:lstStyle/>
          <a:p>
            <a:pPr algn="ctr"/>
            <a:r>
              <a:rPr lang="en-US" sz="2000" dirty="0">
                <a:solidFill>
                  <a:srgbClr val="009E00"/>
                </a:solidFill>
                <a:latin typeface="Bernard MT Condensed" pitchFamily="18" charset="0"/>
              </a:rPr>
              <a:t>INDICATIONS not linked to H1 block </a:t>
            </a:r>
          </a:p>
        </p:txBody>
      </p:sp>
      <p:sp>
        <p:nvSpPr>
          <p:cNvPr id="31" name="Rectangle 30"/>
          <p:cNvSpPr/>
          <p:nvPr/>
        </p:nvSpPr>
        <p:spPr>
          <a:xfrm>
            <a:off x="5715000" y="914400"/>
            <a:ext cx="3505200" cy="400110"/>
          </a:xfrm>
          <a:prstGeom prst="rect">
            <a:avLst/>
          </a:prstGeom>
          <a:solidFill>
            <a:schemeClr val="bg1"/>
          </a:solidFill>
          <a:ln>
            <a:solidFill>
              <a:srgbClr val="00E200"/>
            </a:solidFill>
          </a:ln>
        </p:spPr>
        <p:txBody>
          <a:bodyPr wrap="square">
            <a:spAutoFit/>
          </a:bodyPr>
          <a:lstStyle/>
          <a:p>
            <a:pPr algn="ctr"/>
            <a:r>
              <a:rPr lang="en-US" sz="2000" dirty="0">
                <a:solidFill>
                  <a:srgbClr val="009E00"/>
                </a:solidFill>
                <a:latin typeface="Bernard MT Condensed" pitchFamily="18" charset="0"/>
              </a:rPr>
              <a:t>INDICATIONS linked to H1 block</a:t>
            </a:r>
          </a:p>
        </p:txBody>
      </p:sp>
      <p:cxnSp>
        <p:nvCxnSpPr>
          <p:cNvPr id="22" name="Straight Arrow Connector 21"/>
          <p:cNvCxnSpPr/>
          <p:nvPr/>
        </p:nvCxnSpPr>
        <p:spPr>
          <a:xfrm rot="5400000" flipH="1" flipV="1">
            <a:off x="9055458" y="646626"/>
            <a:ext cx="457200" cy="228600"/>
          </a:xfrm>
          <a:prstGeom prst="straightConnector1">
            <a:avLst/>
          </a:prstGeom>
          <a:ln w="57150">
            <a:solidFill>
              <a:srgbClr val="009E00"/>
            </a:solidFill>
            <a:tailEnd type="arrow"/>
          </a:ln>
        </p:spPr>
        <p:style>
          <a:lnRef idx="1">
            <a:schemeClr val="accent1"/>
          </a:lnRef>
          <a:fillRef idx="0">
            <a:schemeClr val="accent1"/>
          </a:fillRef>
          <a:effectRef idx="0">
            <a:schemeClr val="accent1"/>
          </a:effectRef>
          <a:fontRef idx="minor">
            <a:schemeClr val="tx1"/>
          </a:fontRef>
        </p:style>
      </p:cxnSp>
      <p:grpSp>
        <p:nvGrpSpPr>
          <p:cNvPr id="2" name="Group 26"/>
          <p:cNvGrpSpPr/>
          <p:nvPr/>
        </p:nvGrpSpPr>
        <p:grpSpPr>
          <a:xfrm>
            <a:off x="9144001" y="926593"/>
            <a:ext cx="1534883" cy="929457"/>
            <a:chOff x="7620000" y="926592"/>
            <a:chExt cx="1534883" cy="929457"/>
          </a:xfrm>
        </p:grpSpPr>
        <p:sp>
          <p:nvSpPr>
            <p:cNvPr id="25" name="Rectangle 24"/>
            <p:cNvSpPr/>
            <p:nvPr/>
          </p:nvSpPr>
          <p:spPr>
            <a:xfrm>
              <a:off x="8001000" y="926592"/>
              <a:ext cx="990600" cy="400110"/>
            </a:xfrm>
            <a:prstGeom prst="rect">
              <a:avLst/>
            </a:prstGeom>
            <a:solidFill>
              <a:schemeClr val="bg1"/>
            </a:solidFill>
            <a:ln>
              <a:solidFill>
                <a:srgbClr val="00E200"/>
              </a:solidFill>
            </a:ln>
          </p:spPr>
          <p:txBody>
            <a:bodyPr wrap="square">
              <a:spAutoFit/>
            </a:bodyPr>
            <a:lstStyle/>
            <a:p>
              <a:pPr algn="ctr"/>
              <a:r>
                <a:rPr lang="en-US" sz="2000" dirty="0">
                  <a:solidFill>
                    <a:srgbClr val="009E00"/>
                  </a:solidFill>
                  <a:latin typeface="Bernard MT Condensed" pitchFamily="18" charset="0"/>
                </a:rPr>
                <a:t>ITCHING</a:t>
              </a:r>
            </a:p>
          </p:txBody>
        </p:sp>
        <p:sp>
          <p:nvSpPr>
            <p:cNvPr id="29" name="Rectangle 28"/>
            <p:cNvSpPr/>
            <p:nvPr/>
          </p:nvSpPr>
          <p:spPr>
            <a:xfrm>
              <a:off x="7848601" y="1276403"/>
              <a:ext cx="1306282" cy="579646"/>
            </a:xfrm>
            <a:prstGeom prst="rect">
              <a:avLst/>
            </a:prstGeom>
            <a:noFill/>
          </p:spPr>
          <p:txBody>
            <a:bodyPr wrap="square">
              <a:spAutoFit/>
            </a:bodyPr>
            <a:lstStyle/>
            <a:p>
              <a:pPr algn="ctr">
                <a:lnSpc>
                  <a:spcPts val="1900"/>
                </a:lnSpc>
              </a:pPr>
              <a:r>
                <a:rPr lang="en-US" sz="1600" dirty="0">
                  <a:latin typeface="Bernard MT Condensed" pitchFamily="18" charset="0"/>
                </a:rPr>
                <a:t>Even if</a:t>
              </a:r>
            </a:p>
            <a:p>
              <a:pPr algn="ctr">
                <a:lnSpc>
                  <a:spcPts val="1900"/>
                </a:lnSpc>
              </a:pPr>
              <a:r>
                <a:rPr lang="en-US" sz="1600" dirty="0">
                  <a:latin typeface="Bernard MT Condensed" pitchFamily="18" charset="0"/>
                </a:rPr>
                <a:t>non-allergic</a:t>
              </a:r>
            </a:p>
          </p:txBody>
        </p:sp>
        <p:cxnSp>
          <p:nvCxnSpPr>
            <p:cNvPr id="24" name="Straight Arrow Connector 23"/>
            <p:cNvCxnSpPr/>
            <p:nvPr/>
          </p:nvCxnSpPr>
          <p:spPr>
            <a:xfrm>
              <a:off x="7620000" y="1130121"/>
              <a:ext cx="457200" cy="1588"/>
            </a:xfrm>
            <a:prstGeom prst="straightConnector1">
              <a:avLst/>
            </a:prstGeom>
            <a:ln w="57150">
              <a:solidFill>
                <a:srgbClr val="009E00"/>
              </a:solidFill>
              <a:tailEnd type="arrow"/>
            </a:ln>
          </p:spPr>
          <p:style>
            <a:lnRef idx="1">
              <a:schemeClr val="accent1"/>
            </a:lnRef>
            <a:fillRef idx="0">
              <a:schemeClr val="accent1"/>
            </a:fillRef>
            <a:effectRef idx="0">
              <a:schemeClr val="accent1"/>
            </a:effectRef>
            <a:fontRef idx="minor">
              <a:schemeClr val="tx1"/>
            </a:fontRef>
          </p:style>
        </p:cxnSp>
      </p:grpSp>
      <p:grpSp>
        <p:nvGrpSpPr>
          <p:cNvPr id="3" name="Group 34"/>
          <p:cNvGrpSpPr/>
          <p:nvPr/>
        </p:nvGrpSpPr>
        <p:grpSpPr>
          <a:xfrm>
            <a:off x="9156880" y="1269641"/>
            <a:ext cx="1490907" cy="2221116"/>
            <a:chOff x="7632879" y="1269641"/>
            <a:chExt cx="1490907" cy="2221116"/>
          </a:xfrm>
        </p:grpSpPr>
        <p:grpSp>
          <p:nvGrpSpPr>
            <p:cNvPr id="4" name="Group 32"/>
            <p:cNvGrpSpPr/>
            <p:nvPr/>
          </p:nvGrpSpPr>
          <p:grpSpPr>
            <a:xfrm>
              <a:off x="8001000" y="1828800"/>
              <a:ext cx="1122786" cy="1661957"/>
              <a:chOff x="8001000" y="1828800"/>
              <a:chExt cx="1122786" cy="1661957"/>
            </a:xfrm>
          </p:grpSpPr>
          <p:sp>
            <p:nvSpPr>
              <p:cNvPr id="26" name="Rectangle 25"/>
              <p:cNvSpPr/>
              <p:nvPr/>
            </p:nvSpPr>
            <p:spPr>
              <a:xfrm>
                <a:off x="8001000" y="1828800"/>
                <a:ext cx="990600" cy="400110"/>
              </a:xfrm>
              <a:prstGeom prst="rect">
                <a:avLst/>
              </a:prstGeom>
              <a:solidFill>
                <a:schemeClr val="bg1"/>
              </a:solidFill>
              <a:ln>
                <a:solidFill>
                  <a:srgbClr val="00E200"/>
                </a:solidFill>
              </a:ln>
            </p:spPr>
            <p:txBody>
              <a:bodyPr wrap="square">
                <a:spAutoFit/>
              </a:bodyPr>
              <a:lstStyle/>
              <a:p>
                <a:pPr algn="ctr"/>
                <a:r>
                  <a:rPr lang="en-US" sz="2000" dirty="0">
                    <a:solidFill>
                      <a:srgbClr val="009E00"/>
                    </a:solidFill>
                    <a:latin typeface="Bernard MT Condensed" pitchFamily="18" charset="0"/>
                  </a:rPr>
                  <a:t>Others</a:t>
                </a:r>
              </a:p>
            </p:txBody>
          </p:sp>
          <p:sp>
            <p:nvSpPr>
              <p:cNvPr id="28" name="Rectangle 27"/>
              <p:cNvSpPr/>
              <p:nvPr/>
            </p:nvSpPr>
            <p:spPr>
              <a:xfrm>
                <a:off x="8056986" y="2180142"/>
                <a:ext cx="1066800" cy="1310615"/>
              </a:xfrm>
              <a:prstGeom prst="rect">
                <a:avLst/>
              </a:prstGeom>
              <a:noFill/>
            </p:spPr>
            <p:txBody>
              <a:bodyPr wrap="square">
                <a:spAutoFit/>
              </a:bodyPr>
              <a:lstStyle/>
              <a:p>
                <a:pPr>
                  <a:lnSpc>
                    <a:spcPts val="1900"/>
                  </a:lnSpc>
                </a:pPr>
                <a:r>
                  <a:rPr lang="en-US" sz="1600" dirty="0">
                    <a:latin typeface="Bernard MT Condensed" pitchFamily="18" charset="0"/>
                  </a:rPr>
                  <a:t>Insomnia</a:t>
                </a:r>
              </a:p>
              <a:p>
                <a:pPr>
                  <a:lnSpc>
                    <a:spcPts val="1900"/>
                  </a:lnSpc>
                </a:pPr>
                <a:r>
                  <a:rPr lang="en-US" sz="1600" dirty="0">
                    <a:latin typeface="Bernard MT Condensed" pitchFamily="18" charset="0"/>
                  </a:rPr>
                  <a:t>Sleep aid</a:t>
                </a:r>
              </a:p>
              <a:p>
                <a:pPr>
                  <a:lnSpc>
                    <a:spcPts val="1900"/>
                  </a:lnSpc>
                </a:pPr>
                <a:r>
                  <a:rPr lang="en-US" sz="1600" dirty="0">
                    <a:latin typeface="Bernard MT Condensed" pitchFamily="18" charset="0"/>
                  </a:rPr>
                  <a:t>Vertigo</a:t>
                </a:r>
              </a:p>
              <a:p>
                <a:pPr>
                  <a:lnSpc>
                    <a:spcPts val="1900"/>
                  </a:lnSpc>
                </a:pPr>
                <a:r>
                  <a:rPr lang="en-US" sz="1600" dirty="0">
                    <a:latin typeface="Bernard MT Condensed" pitchFamily="18" charset="0"/>
                  </a:rPr>
                  <a:t>Anxiety</a:t>
                </a:r>
              </a:p>
              <a:p>
                <a:pPr>
                  <a:lnSpc>
                    <a:spcPts val="1900"/>
                  </a:lnSpc>
                </a:pPr>
                <a:r>
                  <a:rPr lang="en-US" sz="1600" dirty="0">
                    <a:latin typeface="Bernard MT Condensed" pitchFamily="18" charset="0"/>
                  </a:rPr>
                  <a:t>Cough</a:t>
                </a:r>
              </a:p>
            </p:txBody>
          </p:sp>
        </p:grpSp>
        <p:cxnSp>
          <p:nvCxnSpPr>
            <p:cNvPr id="32" name="Straight Arrow Connector 31"/>
            <p:cNvCxnSpPr>
              <a:endCxn id="26" idx="1"/>
            </p:cNvCxnSpPr>
            <p:nvPr/>
          </p:nvCxnSpPr>
          <p:spPr>
            <a:xfrm rot="16200000" flipH="1">
              <a:off x="7437333" y="1465187"/>
              <a:ext cx="759213" cy="368121"/>
            </a:xfrm>
            <a:prstGeom prst="straightConnector1">
              <a:avLst/>
            </a:prstGeom>
            <a:ln w="57150">
              <a:solidFill>
                <a:srgbClr val="009E00"/>
              </a:solidFill>
              <a:tailEnd type="arrow"/>
            </a:ln>
          </p:spPr>
          <p:style>
            <a:lnRef idx="1">
              <a:schemeClr val="accent1"/>
            </a:lnRef>
            <a:fillRef idx="0">
              <a:schemeClr val="accent1"/>
            </a:fillRef>
            <a:effectRef idx="0">
              <a:schemeClr val="accent1"/>
            </a:effectRef>
            <a:fontRef idx="minor">
              <a:schemeClr val="tx1"/>
            </a:fontRef>
          </p:style>
        </p:cxnSp>
      </p:grpSp>
      <p:sp>
        <p:nvSpPr>
          <p:cNvPr id="34" name="Rectangle 33"/>
          <p:cNvSpPr/>
          <p:nvPr/>
        </p:nvSpPr>
        <p:spPr>
          <a:xfrm>
            <a:off x="7937679" y="1320084"/>
            <a:ext cx="254358" cy="2039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rot="16200000" flipH="1">
            <a:off x="9372600" y="3657600"/>
            <a:ext cx="838200" cy="6858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39000" y="6248400"/>
            <a:ext cx="2895600" cy="0"/>
          </a:xfrm>
          <a:prstGeom prst="line">
            <a:avLst/>
          </a:prstGeom>
          <a:ln w="57150">
            <a:solidFill>
              <a:srgbClr val="BC2D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315200" y="6553200"/>
            <a:ext cx="762000" cy="0"/>
          </a:xfrm>
          <a:prstGeom prst="line">
            <a:avLst/>
          </a:prstGeom>
          <a:ln w="57150">
            <a:solidFill>
              <a:srgbClr val="BC2D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239000" y="5638800"/>
            <a:ext cx="2209800" cy="0"/>
          </a:xfrm>
          <a:prstGeom prst="line">
            <a:avLst/>
          </a:prstGeom>
          <a:ln w="57150">
            <a:solidFill>
              <a:srgbClr val="BC2D00"/>
            </a:solidFill>
          </a:ln>
        </p:spPr>
        <p:style>
          <a:lnRef idx="1">
            <a:schemeClr val="accent1"/>
          </a:lnRef>
          <a:fillRef idx="0">
            <a:schemeClr val="accent1"/>
          </a:fillRef>
          <a:effectRef idx="0">
            <a:schemeClr val="accent1"/>
          </a:effectRef>
          <a:fontRef idx="minor">
            <a:schemeClr val="tx1"/>
          </a:fontRef>
        </p:style>
      </p:cxnSp>
      <p:sp>
        <p:nvSpPr>
          <p:cNvPr id="41" name="5-Point Star 40"/>
          <p:cNvSpPr/>
          <p:nvPr/>
        </p:nvSpPr>
        <p:spPr>
          <a:xfrm>
            <a:off x="10058400" y="47244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omnia\Pictures\h1.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41614" y="1699550"/>
            <a:ext cx="5421186" cy="481792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7051992" y="1563625"/>
            <a:ext cx="2015808" cy="461665"/>
          </a:xfrm>
          <a:prstGeom prst="rect">
            <a:avLst/>
          </a:prstGeom>
          <a:solidFill>
            <a:srgbClr val="6600FF"/>
          </a:solidFill>
          <a:ln w="57150">
            <a:solidFill>
              <a:srgbClr val="00E200"/>
            </a:solidFill>
          </a:ln>
        </p:spPr>
        <p:txBody>
          <a:bodyPr wrap="none">
            <a:spAutoFit/>
          </a:bodyPr>
          <a:lstStyle/>
          <a:p>
            <a:r>
              <a:rPr lang="en-US" sz="2400" dirty="0">
                <a:solidFill>
                  <a:schemeClr val="bg1"/>
                </a:solidFill>
                <a:effectLst>
                  <a:outerShdw blurRad="76200" dist="38100" dir="2700000" algn="tl" rotWithShape="0">
                    <a:srgbClr val="FF3300"/>
                  </a:outerShdw>
                </a:effectLst>
                <a:latin typeface="Bernard MT Condensed" pitchFamily="18" charset="0"/>
              </a:rPr>
              <a:t>ANTIHISTAMINES</a:t>
            </a:r>
          </a:p>
        </p:txBody>
      </p:sp>
    </p:spTree>
    <p:extLst>
      <p:ext uri="{BB962C8B-B14F-4D97-AF65-F5344CB8AC3E}">
        <p14:creationId xmlns:p14="http://schemas.microsoft.com/office/powerpoint/2010/main" val="70221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64" y="105878"/>
            <a:ext cx="8596668" cy="3880773"/>
          </a:xfrm>
        </p:spPr>
        <p:txBody>
          <a:bodyPr>
            <a:normAutofit fontScale="25000" lnSpcReduction="20000"/>
          </a:bodyPr>
          <a:lstStyle/>
          <a:p>
            <a:pPr marL="0" indent="0">
              <a:buNone/>
            </a:pPr>
            <a:r>
              <a:rPr lang="en-US" sz="9600" dirty="0" smtClean="0">
                <a:solidFill>
                  <a:srgbClr val="0070C0"/>
                </a:solidFill>
              </a:rPr>
              <a:t>Therapeutic uses:</a:t>
            </a:r>
          </a:p>
          <a:p>
            <a:pPr marL="0" indent="0">
              <a:buNone/>
            </a:pPr>
            <a:r>
              <a:rPr lang="en-US" sz="9600" dirty="0" smtClean="0"/>
              <a:t>1.Allergic and inflammatory (allergic rhinitis, </a:t>
            </a:r>
            <a:r>
              <a:rPr lang="en-US" sz="9600" dirty="0" err="1" smtClean="0"/>
              <a:t>urticaria</a:t>
            </a:r>
            <a:r>
              <a:rPr lang="en-US" sz="9600" dirty="0" smtClean="0"/>
              <a:t>)</a:t>
            </a:r>
          </a:p>
          <a:p>
            <a:pPr marL="0" indent="0">
              <a:buNone/>
            </a:pPr>
            <a:r>
              <a:rPr lang="en-US" sz="9600" dirty="0" smtClean="0"/>
              <a:t>2. Motion sickness</a:t>
            </a:r>
          </a:p>
          <a:p>
            <a:pPr marL="0" indent="0">
              <a:buNone/>
            </a:pPr>
            <a:r>
              <a:rPr lang="en-US" sz="9600" dirty="0" smtClean="0"/>
              <a:t>3. Nausea and vomiting</a:t>
            </a:r>
          </a:p>
          <a:p>
            <a:endParaRPr lang="en-US" sz="11200" dirty="0"/>
          </a:p>
          <a:p>
            <a:endParaRPr lang="en-US" sz="11200"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a:t>
            </a:r>
            <a:endParaRPr lang="en-US" dirty="0"/>
          </a:p>
        </p:txBody>
      </p:sp>
    </p:spTree>
    <p:extLst>
      <p:ext uri="{BB962C8B-B14F-4D97-AF65-F5344CB8AC3E}">
        <p14:creationId xmlns:p14="http://schemas.microsoft.com/office/powerpoint/2010/main" val="604863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5305"/>
            <a:ext cx="8596668" cy="5966058"/>
          </a:xfrm>
        </p:spPr>
        <p:txBody>
          <a:bodyPr>
            <a:normAutofit/>
          </a:bodyPr>
          <a:lstStyle/>
          <a:p>
            <a:r>
              <a:rPr lang="en-US" sz="2400" b="1" dirty="0" smtClean="0">
                <a:solidFill>
                  <a:srgbClr val="0070C0"/>
                </a:solidFill>
              </a:rPr>
              <a:t>Pharmacokinetics:</a:t>
            </a:r>
          </a:p>
          <a:p>
            <a:r>
              <a:rPr lang="en-US" sz="2400" dirty="0"/>
              <a:t> </a:t>
            </a:r>
            <a:r>
              <a:rPr lang="en-US" sz="2400" dirty="0" smtClean="0"/>
              <a:t>H</a:t>
            </a:r>
            <a:r>
              <a:rPr lang="en-US" sz="2400" baseline="-25000" dirty="0" smtClean="0"/>
              <a:t>1</a:t>
            </a:r>
            <a:r>
              <a:rPr lang="en-US" sz="2400" dirty="0" smtClean="0"/>
              <a:t> receptor blockers are well absorbed after oral administration</a:t>
            </a:r>
          </a:p>
          <a:p>
            <a:r>
              <a:rPr lang="en-US" sz="2400" dirty="0" smtClean="0"/>
              <a:t>Maximum serum levels occurring at 1-2  hours</a:t>
            </a:r>
          </a:p>
          <a:p>
            <a:r>
              <a:rPr lang="en-US" sz="2400" dirty="0" smtClean="0"/>
              <a:t>Average plasma half life is 4 to 6 hours</a:t>
            </a:r>
          </a:p>
          <a:p>
            <a:r>
              <a:rPr lang="en-US" sz="2400" dirty="0" smtClean="0"/>
              <a:t>H</a:t>
            </a:r>
            <a:r>
              <a:rPr lang="en-US" sz="2400" baseline="-25000" dirty="0" smtClean="0"/>
              <a:t>1</a:t>
            </a:r>
            <a:r>
              <a:rPr lang="en-US" sz="2400" dirty="0" smtClean="0"/>
              <a:t>- receptor blockers have high bioavailability and distributed all tissues including CNS.</a:t>
            </a:r>
          </a:p>
          <a:p>
            <a:r>
              <a:rPr lang="en-US" sz="2400" dirty="0"/>
              <a:t> </a:t>
            </a:r>
            <a:r>
              <a:rPr lang="en-US" sz="2400" dirty="0" smtClean="0"/>
              <a:t>metabolized by the hepatic cytochrome p450 system.</a:t>
            </a:r>
          </a:p>
          <a:p>
            <a:r>
              <a:rPr lang="en-US" sz="2400" dirty="0" smtClean="0"/>
              <a:t>Excretion occur via kidney except fexofenadine excreted in feces unchanged</a:t>
            </a:r>
            <a:r>
              <a:rPr lang="en-US" dirty="0" smtClean="0"/>
              <a:t>.</a:t>
            </a:r>
            <a:endParaRPr lang="en-US" dirty="0"/>
          </a:p>
        </p:txBody>
      </p:sp>
    </p:spTree>
    <p:extLst>
      <p:ext uri="{BB962C8B-B14F-4D97-AF65-F5344CB8AC3E}">
        <p14:creationId xmlns:p14="http://schemas.microsoft.com/office/powerpoint/2010/main" val="912708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96668" cy="5898144"/>
          </a:xfrm>
        </p:spPr>
        <p:txBody>
          <a:bodyPr>
            <a:normAutofit/>
          </a:bodyPr>
          <a:lstStyle/>
          <a:p>
            <a:pPr marL="0" indent="0">
              <a:buNone/>
            </a:pPr>
            <a:r>
              <a:rPr lang="en-US" sz="3200" u="sng" dirty="0" smtClean="0">
                <a:solidFill>
                  <a:srgbClr val="0070C0"/>
                </a:solidFill>
              </a:rPr>
              <a:t>     Adverse effects</a:t>
            </a:r>
            <a:r>
              <a:rPr lang="en-US" sz="3200" u="sng" dirty="0" smtClean="0"/>
              <a:t>:</a:t>
            </a:r>
          </a:p>
          <a:p>
            <a:r>
              <a:rPr lang="en-US" sz="3200" dirty="0" smtClean="0"/>
              <a:t>1. sedation, tinnitus, fatigue, dizziness blurred vision</a:t>
            </a:r>
          </a:p>
          <a:p>
            <a:r>
              <a:rPr lang="en-US" sz="3200" dirty="0" smtClean="0"/>
              <a:t>2. Dry mouth</a:t>
            </a:r>
            <a:endParaRPr lang="en-US" sz="3200" dirty="0"/>
          </a:p>
          <a:p>
            <a:r>
              <a:rPr lang="en-US" sz="3200" dirty="0" smtClean="0"/>
              <a:t>   </a:t>
            </a:r>
            <a:r>
              <a:rPr lang="en-US" sz="3200" u="sng" dirty="0" smtClean="0">
                <a:solidFill>
                  <a:srgbClr val="0070C0"/>
                </a:solidFill>
              </a:rPr>
              <a:t>Drug interaction</a:t>
            </a:r>
            <a:r>
              <a:rPr lang="en-US" sz="3200" dirty="0" smtClean="0"/>
              <a:t>: CNS depressants, </a:t>
            </a:r>
          </a:p>
          <a:p>
            <a:pPr marL="0" indent="0">
              <a:buNone/>
            </a:pPr>
            <a:r>
              <a:rPr lang="en-US" sz="3200" dirty="0" smtClean="0"/>
              <a:t>      cholinesterase inhibitors</a:t>
            </a:r>
            <a:endParaRPr lang="en-US" sz="3200" dirty="0"/>
          </a:p>
          <a:p>
            <a:r>
              <a:rPr lang="en-US" sz="3200" dirty="0" smtClean="0"/>
              <a:t> </a:t>
            </a:r>
            <a:r>
              <a:rPr lang="en-US" sz="3200" u="sng" dirty="0" smtClean="0">
                <a:solidFill>
                  <a:srgbClr val="0070C0"/>
                </a:solidFill>
              </a:rPr>
              <a:t>overdose</a:t>
            </a:r>
            <a:r>
              <a:rPr lang="en-US" sz="3200" dirty="0" smtClean="0"/>
              <a:t>: The most common and dangerous effects of acute poisoning are those on CNS, </a:t>
            </a:r>
            <a:r>
              <a:rPr lang="en-US" sz="3200" dirty="0" err="1" smtClean="0"/>
              <a:t>icluding</a:t>
            </a:r>
            <a:r>
              <a:rPr lang="en-US" sz="3200" dirty="0" smtClean="0"/>
              <a:t> hallucinations, </a:t>
            </a:r>
            <a:r>
              <a:rPr lang="en-US" sz="3200" dirty="0" err="1" smtClean="0"/>
              <a:t>excitement,ataxia</a:t>
            </a:r>
            <a:r>
              <a:rPr lang="en-US" sz="3200" dirty="0" smtClean="0"/>
              <a:t> and convulsions.</a:t>
            </a:r>
            <a:endParaRPr lang="en-US" sz="3200" dirty="0"/>
          </a:p>
        </p:txBody>
      </p:sp>
    </p:spTree>
    <p:extLst>
      <p:ext uri="{BB962C8B-B14F-4D97-AF65-F5344CB8AC3E}">
        <p14:creationId xmlns:p14="http://schemas.microsoft.com/office/powerpoint/2010/main" val="2683323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0" y="152401"/>
            <a:ext cx="2233304" cy="461665"/>
          </a:xfrm>
          <a:prstGeom prst="rect">
            <a:avLst/>
          </a:prstGeom>
          <a:solidFill>
            <a:srgbClr val="6600FF"/>
          </a:solidFill>
          <a:ln>
            <a:solidFill>
              <a:srgbClr val="FF3300"/>
            </a:solidFill>
          </a:ln>
        </p:spPr>
        <p:txBody>
          <a:bodyPr wrap="none">
            <a:spAutoFit/>
          </a:bodyPr>
          <a:lstStyle/>
          <a:p>
            <a:r>
              <a:rPr lang="en-US" sz="2400" dirty="0">
                <a:solidFill>
                  <a:schemeClr val="bg1"/>
                </a:solidFill>
                <a:effectLst>
                  <a:outerShdw blurRad="76200" dist="38100" dir="2700000" algn="tl" rotWithShape="0">
                    <a:srgbClr val="FF3300"/>
                  </a:outerShdw>
                </a:effectLst>
                <a:latin typeface="Bernard MT Condensed" pitchFamily="18" charset="0"/>
              </a:rPr>
              <a:t>2-ANTI-ALLERGICS</a:t>
            </a:r>
          </a:p>
        </p:txBody>
      </p:sp>
      <p:sp>
        <p:nvSpPr>
          <p:cNvPr id="5" name="Rectangle 4"/>
          <p:cNvSpPr/>
          <p:nvPr/>
        </p:nvSpPr>
        <p:spPr>
          <a:xfrm>
            <a:off x="1789925" y="3324999"/>
            <a:ext cx="184731" cy="400110"/>
          </a:xfrm>
          <a:prstGeom prst="rect">
            <a:avLst/>
          </a:prstGeom>
        </p:spPr>
        <p:txBody>
          <a:bodyPr wrap="none">
            <a:spAutoFit/>
          </a:bodyPr>
          <a:lstStyle/>
          <a:p>
            <a:endParaRPr lang="en-US" sz="2000" dirty="0"/>
          </a:p>
        </p:txBody>
      </p:sp>
      <p:sp>
        <p:nvSpPr>
          <p:cNvPr id="6" name="Rectangle 5"/>
          <p:cNvSpPr/>
          <p:nvPr/>
        </p:nvSpPr>
        <p:spPr>
          <a:xfrm>
            <a:off x="1680196" y="2952690"/>
            <a:ext cx="3893374" cy="400110"/>
          </a:xfrm>
          <a:prstGeom prst="rect">
            <a:avLst/>
          </a:prstGeom>
        </p:spPr>
        <p:txBody>
          <a:bodyPr wrap="none">
            <a:spAutoFit/>
          </a:bodyPr>
          <a:lstStyle/>
          <a:p>
            <a:r>
              <a:rPr lang="en-US" sz="2000" dirty="0">
                <a:solidFill>
                  <a:srgbClr val="FF0000"/>
                </a:solidFill>
                <a:latin typeface="Bernard MT Condensed" pitchFamily="18" charset="0"/>
              </a:rPr>
              <a:t>LEUKOTRIENE RECEPTOR ANTAGONISTS </a:t>
            </a:r>
            <a:endParaRPr lang="en-US" sz="2000" dirty="0"/>
          </a:p>
        </p:txBody>
      </p:sp>
      <p:sp>
        <p:nvSpPr>
          <p:cNvPr id="9" name="Rectangle 8"/>
          <p:cNvSpPr/>
          <p:nvPr/>
        </p:nvSpPr>
        <p:spPr>
          <a:xfrm>
            <a:off x="1676401" y="685800"/>
            <a:ext cx="8935971" cy="682238"/>
          </a:xfrm>
          <a:prstGeom prst="rect">
            <a:avLst/>
          </a:prstGeom>
        </p:spPr>
        <p:txBody>
          <a:bodyPr wrap="square">
            <a:spAutoFit/>
          </a:bodyPr>
          <a:lstStyle/>
          <a:p>
            <a:pPr>
              <a:lnSpc>
                <a:spcPts val="2300"/>
              </a:lnSpc>
            </a:pPr>
            <a:r>
              <a:rPr lang="en-US" sz="2200" b="1" dirty="0">
                <a:latin typeface="Arial Narrow" pitchFamily="34" charset="0"/>
                <a:sym typeface="Wingdings 3"/>
              </a:rPr>
              <a:t> Histamine release [mast cell stabilizer by inhibiting </a:t>
            </a:r>
            <a:r>
              <a:rPr lang="en-US" sz="2200" b="1" dirty="0" err="1">
                <a:latin typeface="Arial Narrow" pitchFamily="34" charset="0"/>
                <a:sym typeface="Wingdings 3"/>
              </a:rPr>
              <a:t>Cl</a:t>
            </a:r>
            <a:r>
              <a:rPr lang="en-US" sz="2200" b="1" dirty="0">
                <a:latin typeface="Arial Narrow" pitchFamily="34" charset="0"/>
                <a:sym typeface="Wingdings 3"/>
              </a:rPr>
              <a:t> channels] i.e. can act only </a:t>
            </a:r>
            <a:r>
              <a:rPr lang="en-US" sz="2200" dirty="0">
                <a:solidFill>
                  <a:srgbClr val="0000FF"/>
                </a:solidFill>
                <a:latin typeface="Bernard MT Condensed" pitchFamily="18" charset="0"/>
                <a:sym typeface="Wingdings 3"/>
              </a:rPr>
              <a:t>prophylactic; </a:t>
            </a:r>
            <a:r>
              <a:rPr lang="en-US" sz="2200" b="1" dirty="0">
                <a:latin typeface="Arial Narrow" pitchFamily="34" charset="0"/>
                <a:sym typeface="Wingdings 3"/>
              </a:rPr>
              <a:t>it </a:t>
            </a:r>
            <a:r>
              <a:rPr lang="en-US" sz="2200" b="1" u="sng" dirty="0">
                <a:latin typeface="Arial Narrow" pitchFamily="34" charset="0"/>
                <a:sym typeface="Wingdings 3"/>
              </a:rPr>
              <a:t>does not antagonize released histamine</a:t>
            </a:r>
            <a:endParaRPr lang="en-US" sz="2200" u="sng" dirty="0">
              <a:latin typeface="Arial Narrow" pitchFamily="34" charset="0"/>
            </a:endParaRPr>
          </a:p>
        </p:txBody>
      </p:sp>
      <p:sp>
        <p:nvSpPr>
          <p:cNvPr id="10" name="Rectangle 9"/>
          <p:cNvSpPr/>
          <p:nvPr/>
        </p:nvSpPr>
        <p:spPr>
          <a:xfrm>
            <a:off x="1676400" y="1295401"/>
            <a:ext cx="8534400" cy="387286"/>
          </a:xfrm>
          <a:prstGeom prst="rect">
            <a:avLst/>
          </a:prstGeom>
        </p:spPr>
        <p:txBody>
          <a:bodyPr wrap="square">
            <a:spAutoFit/>
          </a:bodyPr>
          <a:lstStyle/>
          <a:p>
            <a:pPr>
              <a:lnSpc>
                <a:spcPts val="2300"/>
              </a:lnSpc>
            </a:pPr>
            <a:r>
              <a:rPr lang="en-US" sz="2200" b="1" dirty="0">
                <a:latin typeface="Arial Narrow" pitchFamily="34" charset="0"/>
              </a:rPr>
              <a:t>Used more </a:t>
            </a:r>
            <a:r>
              <a:rPr lang="en-US" sz="2200" dirty="0">
                <a:latin typeface="Bernard MT Condensed" pitchFamily="18" charset="0"/>
              </a:rPr>
              <a:t>in children </a:t>
            </a:r>
            <a:r>
              <a:rPr lang="en-US" sz="2200" b="1" dirty="0">
                <a:latin typeface="Arial Narrow" pitchFamily="34" charset="0"/>
              </a:rPr>
              <a:t>for prophylaxis of perennial allergic rhinitis </a:t>
            </a:r>
          </a:p>
        </p:txBody>
      </p:sp>
      <p:sp>
        <p:nvSpPr>
          <p:cNvPr id="11" name="Rectangle 10"/>
          <p:cNvSpPr/>
          <p:nvPr/>
        </p:nvSpPr>
        <p:spPr>
          <a:xfrm>
            <a:off x="1676401" y="2209800"/>
            <a:ext cx="8935971" cy="682238"/>
          </a:xfrm>
          <a:prstGeom prst="rect">
            <a:avLst/>
          </a:prstGeom>
        </p:spPr>
        <p:txBody>
          <a:bodyPr wrap="square">
            <a:spAutoFit/>
          </a:bodyPr>
          <a:lstStyle/>
          <a:p>
            <a:pPr>
              <a:lnSpc>
                <a:spcPts val="2300"/>
              </a:lnSpc>
            </a:pPr>
            <a:r>
              <a:rPr lang="en-US" sz="2200" b="1" dirty="0">
                <a:latin typeface="Arial Narrow" pitchFamily="34" charset="0"/>
              </a:rPr>
              <a:t>Should be given on daily base and never stop abruptly. </a:t>
            </a:r>
          </a:p>
          <a:p>
            <a:pPr>
              <a:lnSpc>
                <a:spcPts val="2300"/>
              </a:lnSpc>
            </a:pPr>
            <a:r>
              <a:rPr lang="en-US" sz="2200" b="1" dirty="0">
                <a:latin typeface="Arial Narrow" pitchFamily="34" charset="0"/>
              </a:rPr>
              <a:t>Can induce cough, wheezes, headache, rash, …etc.</a:t>
            </a:r>
          </a:p>
        </p:txBody>
      </p:sp>
      <p:sp>
        <p:nvSpPr>
          <p:cNvPr id="13" name="Rectangle 12"/>
          <p:cNvSpPr/>
          <p:nvPr/>
        </p:nvSpPr>
        <p:spPr>
          <a:xfrm>
            <a:off x="1752600" y="381000"/>
            <a:ext cx="2798908" cy="400110"/>
          </a:xfrm>
          <a:prstGeom prst="rect">
            <a:avLst/>
          </a:prstGeom>
        </p:spPr>
        <p:txBody>
          <a:bodyPr wrap="none">
            <a:spAutoFit/>
          </a:bodyPr>
          <a:lstStyle/>
          <a:p>
            <a:r>
              <a:rPr lang="en-US" sz="2000" dirty="0">
                <a:solidFill>
                  <a:srgbClr val="FF0000"/>
                </a:solidFill>
                <a:latin typeface="Bernard MT Condensed" pitchFamily="18" charset="0"/>
              </a:rPr>
              <a:t>CROMOLYN &amp; NEDOCROMYL </a:t>
            </a:r>
            <a:endParaRPr lang="en-US" sz="2000" dirty="0"/>
          </a:p>
        </p:txBody>
      </p:sp>
      <p:sp>
        <p:nvSpPr>
          <p:cNvPr id="14" name="Rectangle 13"/>
          <p:cNvSpPr/>
          <p:nvPr/>
        </p:nvSpPr>
        <p:spPr>
          <a:xfrm>
            <a:off x="1676400" y="3299858"/>
            <a:ext cx="8952724" cy="1272143"/>
          </a:xfrm>
          <a:prstGeom prst="rect">
            <a:avLst/>
          </a:prstGeom>
        </p:spPr>
        <p:txBody>
          <a:bodyPr wrap="square">
            <a:spAutoFit/>
          </a:bodyPr>
          <a:lstStyle/>
          <a:p>
            <a:pPr>
              <a:lnSpc>
                <a:spcPts val="2300"/>
              </a:lnSpc>
            </a:pPr>
            <a:r>
              <a:rPr lang="en-US" sz="2200" b="1" dirty="0">
                <a:latin typeface="Arial Narrow" pitchFamily="34" charset="0"/>
              </a:rPr>
              <a:t>Block </a:t>
            </a:r>
            <a:r>
              <a:rPr lang="en-US" sz="2200" b="1" dirty="0" err="1">
                <a:latin typeface="Arial Narrow" pitchFamily="34" charset="0"/>
              </a:rPr>
              <a:t>leukotriene</a:t>
            </a:r>
            <a:r>
              <a:rPr lang="en-US" sz="2200" b="1" dirty="0">
                <a:latin typeface="Arial Narrow" pitchFamily="34" charset="0"/>
              </a:rPr>
              <a:t> actions </a:t>
            </a:r>
          </a:p>
          <a:p>
            <a:pPr>
              <a:lnSpc>
                <a:spcPts val="2300"/>
              </a:lnSpc>
            </a:pPr>
            <a:r>
              <a:rPr lang="en-US" sz="2200" b="1" dirty="0">
                <a:latin typeface="Arial Narrow" pitchFamily="34" charset="0"/>
              </a:rPr>
              <a:t>For </a:t>
            </a:r>
            <a:r>
              <a:rPr lang="en-US" sz="2200" dirty="0">
                <a:solidFill>
                  <a:srgbClr val="0000FF"/>
                </a:solidFill>
                <a:latin typeface="Bernard MT Condensed" pitchFamily="18" charset="0"/>
                <a:sym typeface="Wingdings 3"/>
              </a:rPr>
              <a:t>prophylaxis </a:t>
            </a:r>
            <a:r>
              <a:rPr lang="en-US" sz="2200" b="1" dirty="0">
                <a:latin typeface="Arial Narrow" pitchFamily="34" charset="0"/>
              </a:rPr>
              <a:t>of lower respiratory [</a:t>
            </a:r>
            <a:r>
              <a:rPr lang="en-US" sz="2200" b="1" dirty="0" err="1">
                <a:latin typeface="Arial Narrow" pitchFamily="34" charset="0"/>
              </a:rPr>
              <a:t>i.e</a:t>
            </a:r>
            <a:r>
              <a:rPr lang="en-US" sz="2200" b="1" dirty="0">
                <a:latin typeface="Arial Narrow" pitchFamily="34" charset="0"/>
              </a:rPr>
              <a:t> perennial allergen, exercise or aspirin-induced asthma] &gt; upper respiratory allergies [chronic </a:t>
            </a:r>
            <a:r>
              <a:rPr lang="en-US" sz="2200" b="1" dirty="0" err="1">
                <a:latin typeface="Arial Narrow" pitchFamily="34" charset="0"/>
              </a:rPr>
              <a:t>rhinosinusitis</a:t>
            </a:r>
            <a:r>
              <a:rPr lang="en-US" sz="2200" b="1" dirty="0">
                <a:latin typeface="Arial Narrow" pitchFamily="34" charset="0"/>
              </a:rPr>
              <a:t>]</a:t>
            </a:r>
          </a:p>
          <a:p>
            <a:pPr>
              <a:lnSpc>
                <a:spcPts val="2300"/>
              </a:lnSpc>
            </a:pPr>
            <a:r>
              <a:rPr lang="en-US" sz="2200" b="1" dirty="0">
                <a:latin typeface="Arial Narrow" pitchFamily="34" charset="0"/>
              </a:rPr>
              <a:t>ADRs; as in asthma  </a:t>
            </a:r>
          </a:p>
        </p:txBody>
      </p:sp>
      <p:sp>
        <p:nvSpPr>
          <p:cNvPr id="15" name="Rectangle 14"/>
          <p:cNvSpPr/>
          <p:nvPr/>
        </p:nvSpPr>
        <p:spPr>
          <a:xfrm>
            <a:off x="1703794" y="4805032"/>
            <a:ext cx="2505814" cy="461665"/>
          </a:xfrm>
          <a:prstGeom prst="rect">
            <a:avLst/>
          </a:prstGeom>
          <a:solidFill>
            <a:srgbClr val="6600FF"/>
          </a:solidFill>
          <a:ln>
            <a:solidFill>
              <a:srgbClr val="FF3300"/>
            </a:solidFill>
          </a:ln>
        </p:spPr>
        <p:txBody>
          <a:bodyPr wrap="none">
            <a:spAutoFit/>
          </a:bodyPr>
          <a:lstStyle/>
          <a:p>
            <a:r>
              <a:rPr lang="en-US" sz="2400" dirty="0">
                <a:solidFill>
                  <a:schemeClr val="bg1"/>
                </a:solidFill>
                <a:effectLst>
                  <a:outerShdw blurRad="76200" dist="38100" dir="2700000" algn="tl" rotWithShape="0">
                    <a:srgbClr val="FF3300"/>
                  </a:outerShdw>
                </a:effectLst>
                <a:latin typeface="Bernard MT Condensed" pitchFamily="18" charset="0"/>
              </a:rPr>
              <a:t>3-CORTICOSTERIODS</a:t>
            </a:r>
          </a:p>
        </p:txBody>
      </p:sp>
      <p:sp>
        <p:nvSpPr>
          <p:cNvPr id="16" name="Rectangle 15"/>
          <p:cNvSpPr/>
          <p:nvPr/>
        </p:nvSpPr>
        <p:spPr>
          <a:xfrm>
            <a:off x="4277796" y="4724400"/>
            <a:ext cx="6618804" cy="707886"/>
          </a:xfrm>
          <a:prstGeom prst="rect">
            <a:avLst/>
          </a:prstGeom>
        </p:spPr>
        <p:txBody>
          <a:bodyPr wrap="square">
            <a:spAutoFit/>
          </a:bodyPr>
          <a:lstStyle/>
          <a:p>
            <a:r>
              <a:rPr lang="en-US" sz="2000" dirty="0">
                <a:latin typeface="Bernard MT Condensed" pitchFamily="18" charset="0"/>
              </a:rPr>
              <a:t>Anti-inflammatory</a:t>
            </a:r>
            <a:r>
              <a:rPr lang="en-US" sz="2000" dirty="0">
                <a:latin typeface="Bernard MT Condensed" pitchFamily="18" charset="0"/>
                <a:sym typeface="Wingdings 3"/>
              </a:rPr>
              <a:t> blocks  </a:t>
            </a:r>
            <a:r>
              <a:rPr lang="en-US" sz="2000" dirty="0" err="1">
                <a:latin typeface="Bernard MT Condensed" pitchFamily="18" charset="0"/>
                <a:sym typeface="Wingdings 3"/>
              </a:rPr>
              <a:t>phospholipase</a:t>
            </a:r>
            <a:r>
              <a:rPr lang="en-US" sz="2000" dirty="0">
                <a:latin typeface="Bernard MT Condensed" pitchFamily="18" charset="0"/>
                <a:sym typeface="Wingdings 3"/>
              </a:rPr>
              <a:t> A</a:t>
            </a:r>
            <a:r>
              <a:rPr lang="en-US" sz="2000" baseline="-25000" dirty="0">
                <a:latin typeface="Bernard MT Condensed" pitchFamily="18" charset="0"/>
                <a:sym typeface="Wingdings 3"/>
              </a:rPr>
              <a:t>2</a:t>
            </a:r>
            <a:r>
              <a:rPr lang="en-US" sz="2000" dirty="0">
                <a:latin typeface="Bernard MT Condensed" pitchFamily="18" charset="0"/>
                <a:sym typeface="Wingdings 3"/>
              </a:rPr>
              <a:t>  </a:t>
            </a:r>
          </a:p>
          <a:p>
            <a:r>
              <a:rPr lang="en-US" sz="2000" dirty="0">
                <a:latin typeface="Bernard MT Condensed" pitchFamily="18" charset="0"/>
                <a:sym typeface="Wingdings 3"/>
              </a:rPr>
              <a:t></a:t>
            </a:r>
            <a:r>
              <a:rPr lang="en-US" sz="2000" dirty="0" err="1">
                <a:latin typeface="Bernard MT Condensed" pitchFamily="18" charset="0"/>
                <a:sym typeface="Wingdings 3"/>
              </a:rPr>
              <a:t>arachedonic</a:t>
            </a:r>
            <a:r>
              <a:rPr lang="en-US" sz="2000" dirty="0">
                <a:latin typeface="Bernard MT Condensed" pitchFamily="18" charset="0"/>
                <a:sym typeface="Wingdings 3"/>
              </a:rPr>
              <a:t> a. synthesis   prostaglandins &amp; </a:t>
            </a:r>
            <a:r>
              <a:rPr lang="en-US" sz="2000" dirty="0" err="1">
                <a:latin typeface="Bernard MT Condensed" pitchFamily="18" charset="0"/>
                <a:sym typeface="Wingdings 3"/>
              </a:rPr>
              <a:t>leukotrienes</a:t>
            </a:r>
            <a:r>
              <a:rPr lang="en-US" sz="2000" dirty="0">
                <a:latin typeface="Bernard MT Condensed" pitchFamily="18" charset="0"/>
                <a:sym typeface="Wingdings 3"/>
              </a:rPr>
              <a:t> </a:t>
            </a:r>
            <a:endParaRPr lang="en-US" sz="2000" dirty="0">
              <a:latin typeface="Bernard MT Condensed" pitchFamily="18" charset="0"/>
            </a:endParaRPr>
          </a:p>
        </p:txBody>
      </p:sp>
      <p:sp>
        <p:nvSpPr>
          <p:cNvPr id="17" name="Rectangle 16"/>
          <p:cNvSpPr/>
          <p:nvPr/>
        </p:nvSpPr>
        <p:spPr>
          <a:xfrm>
            <a:off x="1648494" y="5348509"/>
            <a:ext cx="7528728" cy="430887"/>
          </a:xfrm>
          <a:prstGeom prst="rect">
            <a:avLst/>
          </a:prstGeom>
        </p:spPr>
        <p:txBody>
          <a:bodyPr wrap="none">
            <a:spAutoFit/>
          </a:bodyPr>
          <a:lstStyle/>
          <a:p>
            <a:r>
              <a:rPr lang="en-US" sz="2200" b="1" dirty="0">
                <a:latin typeface="Arial Narrow" pitchFamily="34" charset="0"/>
                <a:cs typeface="Times New Roman" pitchFamily="18" charset="0"/>
              </a:rPr>
              <a:t>Topical; steroid </a:t>
            </a:r>
            <a:r>
              <a:rPr lang="en-US" sz="2200" dirty="0">
                <a:latin typeface="Bernard MT Condensed" pitchFamily="18" charset="0"/>
                <a:cs typeface="Times New Roman" pitchFamily="18" charset="0"/>
              </a:rPr>
              <a:t>spray</a:t>
            </a:r>
            <a:r>
              <a:rPr lang="en-US" sz="2200" b="1" dirty="0">
                <a:latin typeface="Arial Narrow" pitchFamily="34" charset="0"/>
                <a:cs typeface="Times New Roman" pitchFamily="18" charset="0"/>
              </a:rPr>
              <a:t>; </a:t>
            </a:r>
            <a:r>
              <a:rPr lang="en-US" sz="2200" b="1" dirty="0" err="1">
                <a:latin typeface="Arial Narrow" pitchFamily="34" charset="0"/>
                <a:cs typeface="Times New Roman" pitchFamily="18" charset="0"/>
              </a:rPr>
              <a:t>beclomethasone</a:t>
            </a:r>
            <a:r>
              <a:rPr lang="en-US" sz="2200" b="1" dirty="0">
                <a:latin typeface="Arial Narrow" pitchFamily="34" charset="0"/>
                <a:cs typeface="Times New Roman" pitchFamily="18" charset="0"/>
              </a:rPr>
              <a:t>, </a:t>
            </a:r>
            <a:r>
              <a:rPr lang="en-US" sz="2200" b="1" dirty="0" err="1">
                <a:latin typeface="Arial Narrow" pitchFamily="34" charset="0"/>
                <a:cs typeface="Times New Roman" pitchFamily="18" charset="0"/>
              </a:rPr>
              <a:t>budesonide</a:t>
            </a:r>
            <a:r>
              <a:rPr lang="en-US" sz="2200" b="1" dirty="0">
                <a:latin typeface="Arial Narrow" pitchFamily="34" charset="0"/>
                <a:cs typeface="Times New Roman" pitchFamily="18" charset="0"/>
              </a:rPr>
              <a:t>, &amp; </a:t>
            </a:r>
            <a:r>
              <a:rPr lang="en-US" sz="2200" b="1" dirty="0" err="1">
                <a:latin typeface="Arial Narrow" pitchFamily="34" charset="0"/>
                <a:cs typeface="Times New Roman" pitchFamily="18" charset="0"/>
              </a:rPr>
              <a:t>fluticasone</a:t>
            </a:r>
            <a:endParaRPr lang="en-US" sz="2200" b="1" dirty="0">
              <a:latin typeface="Arial Narrow" pitchFamily="34" charset="0"/>
            </a:endParaRPr>
          </a:p>
        </p:txBody>
      </p:sp>
      <p:sp>
        <p:nvSpPr>
          <p:cNvPr id="18" name="TextBox 17"/>
          <p:cNvSpPr txBox="1"/>
          <p:nvPr/>
        </p:nvSpPr>
        <p:spPr>
          <a:xfrm>
            <a:off x="1648494" y="6122314"/>
            <a:ext cx="8839200" cy="430887"/>
          </a:xfrm>
          <a:prstGeom prst="rect">
            <a:avLst/>
          </a:prstGeom>
          <a:noFill/>
        </p:spPr>
        <p:txBody>
          <a:bodyPr wrap="square" rtlCol="0">
            <a:spAutoFit/>
          </a:bodyPr>
          <a:lstStyle/>
          <a:p>
            <a:r>
              <a:rPr lang="en-GB" sz="2200" b="1" dirty="0">
                <a:latin typeface="Arial Narrow" pitchFamily="34" charset="0"/>
              </a:rPr>
              <a:t>ADRs; Nasal irritation, fungal infection, hoarseness of voice</a:t>
            </a:r>
            <a:endParaRPr lang="en-US" sz="2200" dirty="0"/>
          </a:p>
        </p:txBody>
      </p:sp>
      <p:sp>
        <p:nvSpPr>
          <p:cNvPr id="19" name="Rectangle 18"/>
          <p:cNvSpPr/>
          <p:nvPr/>
        </p:nvSpPr>
        <p:spPr>
          <a:xfrm>
            <a:off x="1648494" y="5745779"/>
            <a:ext cx="7007046" cy="430887"/>
          </a:xfrm>
          <a:prstGeom prst="rect">
            <a:avLst/>
          </a:prstGeom>
        </p:spPr>
        <p:txBody>
          <a:bodyPr wrap="none">
            <a:spAutoFit/>
          </a:bodyPr>
          <a:lstStyle/>
          <a:p>
            <a:r>
              <a:rPr lang="en-US" sz="2200" b="1" dirty="0">
                <a:latin typeface="Arial Narrow" pitchFamily="34" charset="0"/>
              </a:rPr>
              <a:t>Given if severe intermittent or moderate persistent symptoms </a:t>
            </a:r>
          </a:p>
        </p:txBody>
      </p:sp>
      <p:cxnSp>
        <p:nvCxnSpPr>
          <p:cNvPr id="20" name="Straight Connector 19"/>
          <p:cNvCxnSpPr/>
          <p:nvPr/>
        </p:nvCxnSpPr>
        <p:spPr>
          <a:xfrm rot="10800000">
            <a:off x="1524000" y="4648199"/>
            <a:ext cx="9144000" cy="0"/>
          </a:xfrm>
          <a:prstGeom prst="line">
            <a:avLst/>
          </a:prstGeom>
          <a:ln w="38100">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1524000" y="2895599"/>
            <a:ext cx="9144000" cy="0"/>
          </a:xfrm>
          <a:prstGeom prst="line">
            <a:avLst/>
          </a:prstGeom>
          <a:ln w="38100">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22" name="5-Point Star 21"/>
          <p:cNvSpPr/>
          <p:nvPr/>
        </p:nvSpPr>
        <p:spPr>
          <a:xfrm>
            <a:off x="9982200" y="1524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8949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76400" y="124408"/>
            <a:ext cx="2309158" cy="461665"/>
          </a:xfrm>
          <a:prstGeom prst="rect">
            <a:avLst/>
          </a:prstGeom>
          <a:solidFill>
            <a:srgbClr val="6600FF"/>
          </a:solidFill>
          <a:ln>
            <a:solidFill>
              <a:srgbClr val="FF3300"/>
            </a:solidFill>
          </a:ln>
        </p:spPr>
        <p:txBody>
          <a:bodyPr wrap="none">
            <a:spAutoFit/>
          </a:bodyPr>
          <a:lstStyle/>
          <a:p>
            <a:r>
              <a:rPr lang="en-US" sz="2400" dirty="0">
                <a:solidFill>
                  <a:schemeClr val="bg1"/>
                </a:solidFill>
                <a:effectLst>
                  <a:outerShdw blurRad="76200" dist="38100" dir="2700000" algn="tl" rotWithShape="0">
                    <a:srgbClr val="FF3300"/>
                  </a:outerShdw>
                </a:effectLst>
                <a:latin typeface="Bernard MT Condensed" pitchFamily="18" charset="0"/>
              </a:rPr>
              <a:t>4. DECONGESTANTS</a:t>
            </a:r>
          </a:p>
        </p:txBody>
      </p:sp>
      <p:sp>
        <p:nvSpPr>
          <p:cNvPr id="9" name="Rectangle 8"/>
          <p:cNvSpPr/>
          <p:nvPr/>
        </p:nvSpPr>
        <p:spPr>
          <a:xfrm>
            <a:off x="8069760" y="1061396"/>
            <a:ext cx="1928826" cy="369332"/>
          </a:xfrm>
          <a:prstGeom prst="rect">
            <a:avLst/>
          </a:prstGeom>
          <a:solidFill>
            <a:srgbClr val="CCFFFF"/>
          </a:solidFill>
          <a:ln w="28575">
            <a:solidFill>
              <a:schemeClr val="tx1"/>
            </a:solidFill>
          </a:ln>
          <a:effectLst>
            <a:outerShdw blurRad="50800" dist="50800" dir="3000000" sx="99000" sy="99000" algn="t" rotWithShape="0">
              <a:srgbClr val="CCFF33"/>
            </a:outerShdw>
          </a:effectLst>
        </p:spPr>
        <p:txBody>
          <a:bodyPr wrap="square">
            <a:spAutoFit/>
          </a:bodyPr>
          <a:lstStyle/>
          <a:p>
            <a:r>
              <a:rPr lang="en-US" dirty="0">
                <a:latin typeface="Arial Rounded MT Bold" pitchFamily="34" charset="0"/>
              </a:rPr>
              <a:t>IMIDAZOLINE</a:t>
            </a:r>
          </a:p>
        </p:txBody>
      </p:sp>
      <p:sp>
        <p:nvSpPr>
          <p:cNvPr id="10" name="Rectangle 9"/>
          <p:cNvSpPr/>
          <p:nvPr/>
        </p:nvSpPr>
        <p:spPr>
          <a:xfrm>
            <a:off x="4354984" y="1061396"/>
            <a:ext cx="2857520" cy="369332"/>
          </a:xfrm>
          <a:prstGeom prst="rect">
            <a:avLst/>
          </a:prstGeom>
          <a:solidFill>
            <a:srgbClr val="CCFFFF"/>
          </a:solidFill>
          <a:ln w="28575">
            <a:solidFill>
              <a:schemeClr val="tx1"/>
            </a:solidFill>
          </a:ln>
          <a:effectLst>
            <a:outerShdw blurRad="50800" dist="50800" dir="3000000" sx="99000" sy="99000" algn="t" rotWithShape="0">
              <a:srgbClr val="CCFF33"/>
            </a:outerShdw>
          </a:effectLst>
        </p:spPr>
        <p:txBody>
          <a:bodyPr wrap="square">
            <a:spAutoFit/>
          </a:bodyPr>
          <a:lstStyle/>
          <a:p>
            <a:r>
              <a:rPr lang="en-US" b="1" dirty="0"/>
              <a:t>PHENYLETHYLAMINES</a:t>
            </a:r>
            <a:endParaRPr lang="en-US" dirty="0">
              <a:latin typeface="Arial Rounded MT Bold" pitchFamily="34" charset="0"/>
            </a:endParaRPr>
          </a:p>
        </p:txBody>
      </p:sp>
      <p:sp>
        <p:nvSpPr>
          <p:cNvPr id="11" name="Rectangle 10"/>
          <p:cNvSpPr/>
          <p:nvPr/>
        </p:nvSpPr>
        <p:spPr>
          <a:xfrm>
            <a:off x="5283646" y="1450618"/>
            <a:ext cx="2428892" cy="759182"/>
          </a:xfrm>
          <a:prstGeom prst="rect">
            <a:avLst/>
          </a:prstGeom>
        </p:spPr>
        <p:txBody>
          <a:bodyPr wrap="square">
            <a:spAutoFit/>
          </a:bodyPr>
          <a:lstStyle/>
          <a:p>
            <a:pPr>
              <a:lnSpc>
                <a:spcPts val="2600"/>
              </a:lnSpc>
              <a:buBlip>
                <a:blip r:embed="rId3"/>
              </a:buBlip>
            </a:pPr>
            <a:r>
              <a:rPr lang="en-US" sz="2200" b="1" dirty="0" err="1">
                <a:latin typeface="Arial Narrow" pitchFamily="34" charset="0"/>
              </a:rPr>
              <a:t>Phenylephrine</a:t>
            </a:r>
            <a:endParaRPr lang="en-US" sz="2200" b="1" dirty="0">
              <a:latin typeface="Arial Narrow" pitchFamily="34" charset="0"/>
            </a:endParaRPr>
          </a:p>
          <a:p>
            <a:pPr>
              <a:lnSpc>
                <a:spcPts val="2600"/>
              </a:lnSpc>
              <a:buBlip>
                <a:blip r:embed="rId3"/>
              </a:buBlip>
            </a:pPr>
            <a:r>
              <a:rPr lang="en-US" sz="2200" b="1" dirty="0" err="1">
                <a:latin typeface="Arial Narrow" pitchFamily="34" charset="0"/>
              </a:rPr>
              <a:t>Methoxamine</a:t>
            </a:r>
            <a:endParaRPr lang="en-US" sz="2200" b="1" dirty="0">
              <a:latin typeface="Arial Narrow" pitchFamily="34" charset="0"/>
            </a:endParaRPr>
          </a:p>
        </p:txBody>
      </p:sp>
      <p:sp>
        <p:nvSpPr>
          <p:cNvPr id="12" name="Curved Left Arrow 11"/>
          <p:cNvSpPr/>
          <p:nvPr/>
        </p:nvSpPr>
        <p:spPr>
          <a:xfrm>
            <a:off x="7135230" y="932606"/>
            <a:ext cx="500066" cy="714380"/>
          </a:xfrm>
          <a:prstGeom prst="curvedLeftArrow">
            <a:avLst/>
          </a:prstGeom>
          <a:gradFill flip="none" rotWithShape="1">
            <a:gsLst>
              <a:gs pos="16000">
                <a:srgbClr val="00FFFF">
                  <a:tint val="66000"/>
                  <a:satMod val="160000"/>
                </a:srgbClr>
              </a:gs>
              <a:gs pos="54000">
                <a:srgbClr val="0000FF"/>
              </a:gs>
              <a:gs pos="55000">
                <a:srgbClr val="FF0000">
                  <a:alpha val="7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Left Arrow 12"/>
          <p:cNvSpPr/>
          <p:nvPr/>
        </p:nvSpPr>
        <p:spPr>
          <a:xfrm flipH="1">
            <a:off x="7641132" y="918520"/>
            <a:ext cx="500066" cy="714380"/>
          </a:xfrm>
          <a:prstGeom prst="curvedLeftArrow">
            <a:avLst/>
          </a:prstGeom>
          <a:gradFill flip="none" rotWithShape="1">
            <a:gsLst>
              <a:gs pos="16000">
                <a:srgbClr val="00FFFF">
                  <a:tint val="66000"/>
                  <a:satMod val="160000"/>
                </a:srgbClr>
              </a:gs>
              <a:gs pos="54000">
                <a:srgbClr val="0000FF"/>
              </a:gs>
              <a:gs pos="55000">
                <a:srgbClr val="FF0000">
                  <a:alpha val="7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p:cNvSpPr/>
          <p:nvPr/>
        </p:nvSpPr>
        <p:spPr>
          <a:xfrm>
            <a:off x="6248400" y="2438401"/>
            <a:ext cx="4778834" cy="754053"/>
          </a:xfrm>
          <a:prstGeom prst="rect">
            <a:avLst/>
          </a:prstGeom>
        </p:spPr>
        <p:txBody>
          <a:bodyPr wrap="square">
            <a:spAutoFit/>
          </a:bodyPr>
          <a:lstStyle/>
          <a:p>
            <a:endParaRPr lang="en-US" sz="300" b="1" dirty="0">
              <a:latin typeface="Arial Narrow" pitchFamily="34" charset="0"/>
            </a:endParaRPr>
          </a:p>
          <a:p>
            <a:r>
              <a:rPr lang="en-US" sz="2000" b="1" dirty="0">
                <a:latin typeface="Arial Narrow" pitchFamily="34" charset="0"/>
              </a:rPr>
              <a:t>But can cause </a:t>
            </a:r>
            <a:r>
              <a:rPr lang="en-US" sz="2000" dirty="0">
                <a:latin typeface="Bernard MT Condensed" pitchFamily="18" charset="0"/>
              </a:rPr>
              <a:t>Rebound nasal stuffiness </a:t>
            </a:r>
            <a:r>
              <a:rPr lang="en-US" sz="2000" b="1" dirty="0">
                <a:latin typeface="Arial Narrow" pitchFamily="34" charset="0"/>
              </a:rPr>
              <a:t>(repeated administration (10 days -2 weeks)</a:t>
            </a:r>
          </a:p>
        </p:txBody>
      </p:sp>
      <p:sp>
        <p:nvSpPr>
          <p:cNvPr id="16" name="Rectangle 15"/>
          <p:cNvSpPr/>
          <p:nvPr/>
        </p:nvSpPr>
        <p:spPr>
          <a:xfrm>
            <a:off x="1676400" y="1047901"/>
            <a:ext cx="2428892" cy="425758"/>
          </a:xfrm>
          <a:prstGeom prst="rect">
            <a:avLst/>
          </a:prstGeom>
        </p:spPr>
        <p:txBody>
          <a:bodyPr wrap="square">
            <a:spAutoFit/>
          </a:bodyPr>
          <a:lstStyle/>
          <a:p>
            <a:pPr>
              <a:lnSpc>
                <a:spcPts val="2600"/>
              </a:lnSpc>
              <a:buBlip>
                <a:blip r:embed="rId3"/>
              </a:buBlip>
            </a:pPr>
            <a:r>
              <a:rPr lang="en-US" sz="2200" b="1" u="heavy" dirty="0">
                <a:uFill>
                  <a:solidFill>
                    <a:srgbClr val="00FF00"/>
                  </a:solidFill>
                </a:uFill>
                <a:latin typeface="Bernard MT Condensed" pitchFamily="18" charset="0"/>
              </a:rPr>
              <a:t>PSEUDOEPHEDRINE</a:t>
            </a:r>
            <a:r>
              <a:rPr lang="en-US" sz="2200" b="1" dirty="0">
                <a:latin typeface="Bernard MT Condensed" pitchFamily="18" charset="0"/>
              </a:rPr>
              <a:t> </a:t>
            </a:r>
          </a:p>
        </p:txBody>
      </p:sp>
      <p:cxnSp>
        <p:nvCxnSpPr>
          <p:cNvPr id="17" name="Straight Arrow Connector 16"/>
          <p:cNvCxnSpPr/>
          <p:nvPr/>
        </p:nvCxnSpPr>
        <p:spPr>
          <a:xfrm rot="5400000" flipH="1" flipV="1">
            <a:off x="10248918" y="2586902"/>
            <a:ext cx="304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752600" y="971701"/>
            <a:ext cx="2286016" cy="571504"/>
          </a:xfrm>
          <a:prstGeom prst="rect">
            <a:avLst/>
          </a:prstGeom>
          <a:noFill/>
          <a:ln w="28575">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853362" y="1393318"/>
            <a:ext cx="4643438" cy="1092607"/>
          </a:xfrm>
          <a:prstGeom prst="rect">
            <a:avLst/>
          </a:prstGeom>
        </p:spPr>
        <p:txBody>
          <a:bodyPr wrap="square">
            <a:spAutoFit/>
          </a:bodyPr>
          <a:lstStyle/>
          <a:p>
            <a:pPr>
              <a:lnSpc>
                <a:spcPts val="2600"/>
              </a:lnSpc>
              <a:buBlip>
                <a:blip r:embed="rId3"/>
              </a:buBlip>
            </a:pPr>
            <a:r>
              <a:rPr lang="en-US" sz="2200" b="1" dirty="0" err="1">
                <a:latin typeface="Arial Narrow" pitchFamily="34" charset="0"/>
              </a:rPr>
              <a:t>Naphazoline</a:t>
            </a:r>
            <a:endParaRPr lang="en-US" sz="2200" b="1" dirty="0">
              <a:latin typeface="Arial Narrow" pitchFamily="34" charset="0"/>
            </a:endParaRPr>
          </a:p>
          <a:p>
            <a:pPr>
              <a:lnSpc>
                <a:spcPts val="2600"/>
              </a:lnSpc>
              <a:buBlip>
                <a:blip r:embed="rId3"/>
              </a:buBlip>
            </a:pPr>
            <a:r>
              <a:rPr lang="en-US" sz="2200" b="1" dirty="0">
                <a:latin typeface="Arial Narrow" pitchFamily="34" charset="0"/>
              </a:rPr>
              <a:t> </a:t>
            </a:r>
            <a:r>
              <a:rPr lang="en-US" sz="2200" b="1" dirty="0" err="1">
                <a:latin typeface="Arial Narrow" pitchFamily="34" charset="0"/>
              </a:rPr>
              <a:t>Oxymetazoline</a:t>
            </a:r>
            <a:r>
              <a:rPr lang="en-US" sz="2200" b="1" dirty="0">
                <a:latin typeface="Arial Narrow" pitchFamily="34" charset="0"/>
              </a:rPr>
              <a:t> HCI</a:t>
            </a:r>
          </a:p>
          <a:p>
            <a:pPr>
              <a:lnSpc>
                <a:spcPts val="2600"/>
              </a:lnSpc>
              <a:buBlip>
                <a:blip r:embed="rId3"/>
              </a:buBlip>
            </a:pPr>
            <a:r>
              <a:rPr lang="en-US" sz="2200" b="1" dirty="0">
                <a:latin typeface="Arial Narrow" pitchFamily="34" charset="0"/>
              </a:rPr>
              <a:t> </a:t>
            </a:r>
            <a:r>
              <a:rPr lang="en-US" sz="2200" b="1" dirty="0" err="1">
                <a:latin typeface="Arial Narrow" pitchFamily="34" charset="0"/>
              </a:rPr>
              <a:t>Xylometazoline</a:t>
            </a:r>
            <a:r>
              <a:rPr lang="en-US" sz="2200" b="1" dirty="0">
                <a:latin typeface="Arial Narrow" pitchFamily="34" charset="0"/>
              </a:rPr>
              <a:t> HCI</a:t>
            </a:r>
          </a:p>
        </p:txBody>
      </p:sp>
      <p:sp>
        <p:nvSpPr>
          <p:cNvPr id="22" name="TextBox 21"/>
          <p:cNvSpPr txBox="1"/>
          <p:nvPr/>
        </p:nvSpPr>
        <p:spPr>
          <a:xfrm>
            <a:off x="1676400" y="2438401"/>
            <a:ext cx="4724400" cy="1323439"/>
          </a:xfrm>
          <a:prstGeom prst="rect">
            <a:avLst/>
          </a:prstGeom>
          <a:noFill/>
        </p:spPr>
        <p:txBody>
          <a:bodyPr wrap="square" rtlCol="0">
            <a:spAutoFit/>
          </a:bodyPr>
          <a:lstStyle/>
          <a:p>
            <a:r>
              <a:rPr lang="en-GB" sz="2000" b="1" dirty="0">
                <a:latin typeface="Arial Narrow" pitchFamily="34" charset="0"/>
              </a:rPr>
              <a:t>Can cause nervousness, insomnia, tremors, palpitations, hypertension.</a:t>
            </a:r>
          </a:p>
          <a:p>
            <a:r>
              <a:rPr lang="en-GB" sz="2000" b="1" dirty="0">
                <a:latin typeface="Arial Narrow" pitchFamily="34" charset="0"/>
              </a:rPr>
              <a:t>Better avoided in </a:t>
            </a:r>
            <a:r>
              <a:rPr lang="en-US" sz="2000" b="1" dirty="0">
                <a:latin typeface="Arial Narrow" pitchFamily="34" charset="0"/>
              </a:rPr>
              <a:t>hypertension, heart failure, angina pectoris, </a:t>
            </a:r>
            <a:r>
              <a:rPr lang="en-US" sz="2000" b="1" dirty="0" err="1">
                <a:latin typeface="Arial Narrow" pitchFamily="34" charset="0"/>
              </a:rPr>
              <a:t>hyperthyroidism,glaucoma</a:t>
            </a:r>
            <a:endParaRPr lang="en-US" sz="2000" b="1" dirty="0">
              <a:latin typeface="Arial Narrow" pitchFamily="34" charset="0"/>
            </a:endParaRPr>
          </a:p>
        </p:txBody>
      </p:sp>
      <p:sp>
        <p:nvSpPr>
          <p:cNvPr id="24" name="Rectangle 23"/>
          <p:cNvSpPr/>
          <p:nvPr/>
        </p:nvSpPr>
        <p:spPr>
          <a:xfrm>
            <a:off x="4038600" y="152400"/>
            <a:ext cx="2448106" cy="400110"/>
          </a:xfrm>
          <a:prstGeom prst="rect">
            <a:avLst/>
          </a:prstGeom>
        </p:spPr>
        <p:txBody>
          <a:bodyPr wrap="none">
            <a:spAutoFit/>
          </a:bodyPr>
          <a:lstStyle/>
          <a:p>
            <a:r>
              <a:rPr lang="en-US" sz="2000" b="1" dirty="0">
                <a:latin typeface="Arial Narrow" pitchFamily="34" charset="0"/>
                <a:cs typeface="Times New Roman" pitchFamily="18" charset="0"/>
                <a:sym typeface="Symbol" pitchFamily="18" charset="2"/>
              </a:rPr>
              <a:t></a:t>
            </a:r>
            <a:r>
              <a:rPr lang="en-US" sz="2000" b="1" dirty="0">
                <a:latin typeface="Arial Narrow" pitchFamily="34" charset="0"/>
                <a:cs typeface="Times New Roman" pitchFamily="18" charset="0"/>
              </a:rPr>
              <a:t>-Adrenergic agonists</a:t>
            </a:r>
            <a:endParaRPr lang="en-US" sz="2000" dirty="0"/>
          </a:p>
        </p:txBody>
      </p:sp>
      <p:sp>
        <p:nvSpPr>
          <p:cNvPr id="20" name="Rectangle 19"/>
          <p:cNvSpPr/>
          <p:nvPr/>
        </p:nvSpPr>
        <p:spPr>
          <a:xfrm>
            <a:off x="2286001" y="609600"/>
            <a:ext cx="1119217" cy="400110"/>
          </a:xfrm>
          <a:prstGeom prst="rect">
            <a:avLst/>
          </a:prstGeom>
        </p:spPr>
        <p:txBody>
          <a:bodyPr wrap="none">
            <a:spAutoFit/>
          </a:bodyPr>
          <a:lstStyle/>
          <a:p>
            <a:r>
              <a:rPr lang="en-US" sz="2000" dirty="0">
                <a:solidFill>
                  <a:srgbClr val="FF0000"/>
                </a:solidFill>
                <a:latin typeface="Bernard MT Condensed" pitchFamily="18" charset="0"/>
              </a:rPr>
              <a:t>SYSTEMIC </a:t>
            </a:r>
          </a:p>
        </p:txBody>
      </p:sp>
      <p:sp>
        <p:nvSpPr>
          <p:cNvPr id="21" name="Rectangle 20"/>
          <p:cNvSpPr/>
          <p:nvPr/>
        </p:nvSpPr>
        <p:spPr>
          <a:xfrm>
            <a:off x="7086601" y="590490"/>
            <a:ext cx="990977" cy="400110"/>
          </a:xfrm>
          <a:prstGeom prst="rect">
            <a:avLst/>
          </a:prstGeom>
        </p:spPr>
        <p:txBody>
          <a:bodyPr wrap="none">
            <a:spAutoFit/>
          </a:bodyPr>
          <a:lstStyle/>
          <a:p>
            <a:r>
              <a:rPr lang="en-US" sz="2000" dirty="0">
                <a:solidFill>
                  <a:srgbClr val="FF0000"/>
                </a:solidFill>
                <a:latin typeface="Bernard MT Condensed" pitchFamily="18" charset="0"/>
              </a:rPr>
              <a:t>TOPICAL</a:t>
            </a:r>
          </a:p>
        </p:txBody>
      </p:sp>
      <p:cxnSp>
        <p:nvCxnSpPr>
          <p:cNvPr id="25" name="Straight Connector 24"/>
          <p:cNvCxnSpPr/>
          <p:nvPr/>
        </p:nvCxnSpPr>
        <p:spPr>
          <a:xfrm rot="5400000">
            <a:off x="3543300" y="1562100"/>
            <a:ext cx="144780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705600" y="152400"/>
            <a:ext cx="3672800" cy="400110"/>
          </a:xfrm>
          <a:prstGeom prst="rect">
            <a:avLst/>
          </a:prstGeom>
        </p:spPr>
        <p:txBody>
          <a:bodyPr wrap="none">
            <a:spAutoFit/>
          </a:bodyPr>
          <a:lstStyle/>
          <a:p>
            <a:r>
              <a:rPr lang="en-US" sz="2000" b="1" dirty="0">
                <a:latin typeface="Arial Narrow" pitchFamily="34" charset="0"/>
                <a:sym typeface="Wingdings 3"/>
              </a:rPr>
              <a:t></a:t>
            </a:r>
            <a:r>
              <a:rPr lang="en-US" sz="2000" b="1" dirty="0">
                <a:latin typeface="Arial Narrow" pitchFamily="34" charset="0"/>
              </a:rPr>
              <a:t>For treatment of nasal stuffiness</a:t>
            </a:r>
          </a:p>
        </p:txBody>
      </p:sp>
      <p:cxnSp>
        <p:nvCxnSpPr>
          <p:cNvPr id="28" name="Straight Connector 27"/>
          <p:cNvCxnSpPr/>
          <p:nvPr/>
        </p:nvCxnSpPr>
        <p:spPr>
          <a:xfrm rot="10800000">
            <a:off x="1524000" y="3962399"/>
            <a:ext cx="9144000" cy="0"/>
          </a:xfrm>
          <a:prstGeom prst="line">
            <a:avLst/>
          </a:prstGeom>
          <a:ln w="38100">
            <a:solidFill>
              <a:srgbClr val="0000FF"/>
            </a:solidFill>
            <a:prstDash val="solid"/>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676400" y="4221540"/>
            <a:ext cx="2622834" cy="461665"/>
          </a:xfrm>
          <a:prstGeom prst="rect">
            <a:avLst/>
          </a:prstGeom>
          <a:solidFill>
            <a:srgbClr val="6600FF"/>
          </a:solidFill>
          <a:ln>
            <a:solidFill>
              <a:srgbClr val="FF3300"/>
            </a:solidFill>
          </a:ln>
        </p:spPr>
        <p:txBody>
          <a:bodyPr wrap="none">
            <a:spAutoFit/>
          </a:bodyPr>
          <a:lstStyle/>
          <a:p>
            <a:r>
              <a:rPr lang="en-US" sz="2400" dirty="0">
                <a:solidFill>
                  <a:schemeClr val="bg1"/>
                </a:solidFill>
                <a:effectLst>
                  <a:outerShdw blurRad="76200" dist="38100" dir="2700000" algn="tl" rotWithShape="0">
                    <a:srgbClr val="FF3300"/>
                  </a:outerShdw>
                </a:effectLst>
                <a:latin typeface="Bernard MT Condensed" pitchFamily="18" charset="0"/>
              </a:rPr>
              <a:t>5. ANTICHOLINERGICS</a:t>
            </a:r>
          </a:p>
        </p:txBody>
      </p:sp>
      <p:cxnSp>
        <p:nvCxnSpPr>
          <p:cNvPr id="30" name="Straight Connector 29"/>
          <p:cNvCxnSpPr/>
          <p:nvPr/>
        </p:nvCxnSpPr>
        <p:spPr>
          <a:xfrm rot="5400000">
            <a:off x="5562600" y="3124200"/>
            <a:ext cx="1371600"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600200" y="4759404"/>
            <a:ext cx="8991600" cy="1107996"/>
          </a:xfrm>
          <a:prstGeom prst="rect">
            <a:avLst/>
          </a:prstGeom>
          <a:noFill/>
        </p:spPr>
        <p:txBody>
          <a:bodyPr wrap="square" rtlCol="0">
            <a:spAutoFit/>
          </a:bodyPr>
          <a:lstStyle/>
          <a:p>
            <a:r>
              <a:rPr lang="en-US" sz="2200" b="1" dirty="0">
                <a:latin typeface="Arial Narrow" pitchFamily="34" charset="0"/>
              </a:rPr>
              <a:t>Given as nasal drops to </a:t>
            </a:r>
            <a:r>
              <a:rPr lang="en-US" sz="2200" dirty="0">
                <a:latin typeface="Bernard MT Condensed" pitchFamily="18" charset="0"/>
              </a:rPr>
              <a:t>control </a:t>
            </a:r>
            <a:r>
              <a:rPr lang="en-US" sz="2200" dirty="0" err="1">
                <a:latin typeface="Bernard MT Condensed" pitchFamily="18" charset="0"/>
              </a:rPr>
              <a:t>rhinorrhea</a:t>
            </a:r>
            <a:r>
              <a:rPr lang="en-US" sz="2200" dirty="0">
                <a:latin typeface="Bernard MT Condensed" pitchFamily="18" charset="0"/>
              </a:rPr>
              <a:t> </a:t>
            </a:r>
            <a:r>
              <a:rPr lang="en-US" sz="2200" b="1" dirty="0">
                <a:latin typeface="Arial Narrow" pitchFamily="34" charset="0"/>
              </a:rPr>
              <a:t>(excess nasal secretion &amp; discharge) So very effective </a:t>
            </a:r>
            <a:r>
              <a:rPr lang="en-US" sz="2200" dirty="0">
                <a:latin typeface="Bernard MT Condensed" pitchFamily="18" charset="0"/>
              </a:rPr>
              <a:t>in vasomotor rhinitis </a:t>
            </a:r>
            <a:r>
              <a:rPr lang="en-US" sz="2200" b="1" dirty="0">
                <a:latin typeface="Arial Narrow" pitchFamily="34" charset="0"/>
              </a:rPr>
              <a:t>(watery hyper-secretion).</a:t>
            </a:r>
          </a:p>
          <a:p>
            <a:r>
              <a:rPr lang="en-US" sz="2200" b="1" dirty="0">
                <a:latin typeface="Arial Narrow" pitchFamily="34" charset="0"/>
              </a:rPr>
              <a:t>Its indication as </a:t>
            </a:r>
            <a:r>
              <a:rPr lang="en-US" sz="2200" b="1" dirty="0" err="1">
                <a:latin typeface="Arial Narrow" pitchFamily="34" charset="0"/>
              </a:rPr>
              <a:t>bronchiodilator</a:t>
            </a:r>
            <a:r>
              <a:rPr lang="en-US" sz="2200" b="1" dirty="0">
                <a:latin typeface="Arial Narrow" pitchFamily="34" charset="0"/>
              </a:rPr>
              <a:t> in asthma and ADRs </a:t>
            </a:r>
            <a:r>
              <a:rPr lang="en-US" sz="2200" b="1" dirty="0">
                <a:latin typeface="Arial Narrow" pitchFamily="34" charset="0"/>
                <a:sym typeface="Wingdings 3"/>
              </a:rPr>
              <a:t> see </a:t>
            </a:r>
            <a:r>
              <a:rPr lang="en-US" sz="2200" b="1" dirty="0">
                <a:latin typeface="Arial Narrow" pitchFamily="34" charset="0"/>
              </a:rPr>
              <a:t>asthma </a:t>
            </a:r>
          </a:p>
        </p:txBody>
      </p:sp>
      <p:sp>
        <p:nvSpPr>
          <p:cNvPr id="23" name="Rectangle 22"/>
          <p:cNvSpPr/>
          <p:nvPr/>
        </p:nvSpPr>
        <p:spPr>
          <a:xfrm>
            <a:off x="4343401" y="4302204"/>
            <a:ext cx="1330429" cy="369332"/>
          </a:xfrm>
          <a:prstGeom prst="rect">
            <a:avLst/>
          </a:prstGeom>
        </p:spPr>
        <p:txBody>
          <a:bodyPr wrap="none">
            <a:spAutoFit/>
          </a:bodyPr>
          <a:lstStyle/>
          <a:p>
            <a:r>
              <a:rPr lang="en-US" b="1" dirty="0" err="1"/>
              <a:t>Ipratropium</a:t>
            </a:r>
            <a:endParaRPr lang="en-US" b="1" dirty="0"/>
          </a:p>
        </p:txBody>
      </p:sp>
      <p:sp>
        <p:nvSpPr>
          <p:cNvPr id="27" name="5-Point Star 26"/>
          <p:cNvSpPr/>
          <p:nvPr/>
        </p:nvSpPr>
        <p:spPr>
          <a:xfrm>
            <a:off x="10134600" y="5334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482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86000" y="4724400"/>
            <a:ext cx="7543800" cy="533400"/>
          </a:xfrm>
          <a:prstGeom prst="rect">
            <a:avLst/>
          </a:prstGeom>
          <a:solidFill>
            <a:srgbClr val="EEFF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0" y="4191000"/>
            <a:ext cx="7543800" cy="533400"/>
          </a:xfrm>
          <a:prstGeom prst="rect">
            <a:avLst/>
          </a:prstGeom>
          <a:solidFill>
            <a:srgbClr val="E5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86000" y="3657600"/>
            <a:ext cx="7543800" cy="533400"/>
          </a:xfrm>
          <a:prstGeom prst="rect">
            <a:avLst/>
          </a:prstGeom>
          <a:solidFill>
            <a:srgbClr val="EB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0" y="3081528"/>
            <a:ext cx="7543800" cy="533400"/>
          </a:xfrm>
          <a:prstGeom prst="rect">
            <a:avLst/>
          </a:prstGeom>
          <a:solidFill>
            <a:srgbClr val="FFE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0" y="2514600"/>
            <a:ext cx="7543800" cy="533400"/>
          </a:xfrm>
          <a:prstGeom prst="rect">
            <a:avLst/>
          </a:prstGeom>
          <a:solidFill>
            <a:srgbClr val="FFFF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656316" y="838201"/>
            <a:ext cx="8859285" cy="461665"/>
          </a:xfrm>
          <a:prstGeom prst="rect">
            <a:avLst/>
          </a:prstGeom>
          <a:solidFill>
            <a:schemeClr val="bg1"/>
          </a:solidFill>
        </p:spPr>
        <p:txBody>
          <a:bodyPr wrap="none">
            <a:spAutoFit/>
          </a:bodyPr>
          <a:lstStyle/>
          <a:p>
            <a:r>
              <a:rPr lang="en-US" sz="2400" dirty="0">
                <a:latin typeface="Bernard MT Condensed" pitchFamily="18" charset="0"/>
              </a:rPr>
              <a:t>Effectiveness of different drug groups in controlling symptoms of RHINITIS</a:t>
            </a:r>
          </a:p>
        </p:txBody>
      </p:sp>
      <p:graphicFrame>
        <p:nvGraphicFramePr>
          <p:cNvPr id="10" name="Table 9"/>
          <p:cNvGraphicFramePr>
            <a:graphicFrameLocks noGrp="1"/>
          </p:cNvGraphicFramePr>
          <p:nvPr/>
        </p:nvGraphicFramePr>
        <p:xfrm>
          <a:off x="2288222" y="1600200"/>
          <a:ext cx="7541578" cy="3688080"/>
        </p:xfrm>
        <a:graphic>
          <a:graphicData uri="http://schemas.openxmlformats.org/drawingml/2006/table">
            <a:tbl>
              <a:tblPr/>
              <a:tblGrid>
                <a:gridCol w="3529527"/>
                <a:gridCol w="1233717"/>
                <a:gridCol w="1389167"/>
                <a:gridCol w="1389167"/>
              </a:tblGrid>
              <a:tr h="0">
                <a:tc rowSpan="2">
                  <a:txBody>
                    <a:bodyPr/>
                    <a:lstStyle/>
                    <a:p>
                      <a:pPr marL="0" marR="0" algn="just" defTabSz="914400" rtl="0" eaLnBrk="1" latinLnBrk="0" hangingPunct="1">
                        <a:lnSpc>
                          <a:spcPct val="150000"/>
                        </a:lnSpc>
                        <a:spcBef>
                          <a:spcPts val="0"/>
                        </a:spcBef>
                        <a:spcAft>
                          <a:spcPts val="0"/>
                        </a:spcAft>
                      </a:pPr>
                      <a:r>
                        <a:rPr lang="en-US" sz="2200" b="0" kern="1200" dirty="0" smtClean="0">
                          <a:solidFill>
                            <a:srgbClr val="0000B4"/>
                          </a:solidFill>
                          <a:latin typeface="Bernard MT Condensed" pitchFamily="18" charset="0"/>
                          <a:ea typeface="Times New Roman"/>
                          <a:cs typeface="Traditional Arabic"/>
                        </a:rPr>
                        <a:t>Drug Groups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2200" b="0" dirty="0" smtClean="0">
                          <a:solidFill>
                            <a:srgbClr val="C00000"/>
                          </a:solidFill>
                          <a:latin typeface="Bernard MT Condensed" pitchFamily="18" charset="0"/>
                          <a:ea typeface="Times New Roman"/>
                          <a:cs typeface="Traditional Arabic"/>
                        </a:rPr>
                        <a:t>Main Symptom</a:t>
                      </a:r>
                      <a:endParaRPr lang="en-US" sz="2200" b="0" dirty="0">
                        <a:solidFill>
                          <a:srgbClr val="C00000"/>
                        </a:solidFill>
                        <a:latin typeface="Bernard MT Condensed" pitchFamily="18" charset="0"/>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gn="ctr">
                        <a:lnSpc>
                          <a:spcPct val="100000"/>
                        </a:lnSpc>
                        <a:spcBef>
                          <a:spcPts val="0"/>
                        </a:spcBef>
                        <a:spcAft>
                          <a:spcPts val="0"/>
                        </a:spcAft>
                      </a:pPr>
                      <a:r>
                        <a:rPr lang="en-US" sz="2000" b="0" dirty="0" smtClean="0">
                          <a:solidFill>
                            <a:srgbClr val="FF0000"/>
                          </a:solidFill>
                          <a:latin typeface="Bernard MT Condensed" pitchFamily="18" charset="0"/>
                          <a:ea typeface="Times New Roman"/>
                          <a:cs typeface="Traditional Arabic"/>
                        </a:rPr>
                        <a:t>Sneezing</a:t>
                      </a:r>
                      <a:endParaRPr lang="en-US" sz="2000" b="0" dirty="0">
                        <a:solidFill>
                          <a:srgbClr val="FF0000"/>
                        </a:solidFill>
                        <a:latin typeface="Bernard MT Condensed" pitchFamily="18" charset="0"/>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0" dirty="0" smtClean="0">
                          <a:solidFill>
                            <a:srgbClr val="FF0000"/>
                          </a:solidFill>
                          <a:latin typeface="Bernard MT Condensed" pitchFamily="18" charset="0"/>
                          <a:ea typeface="Times New Roman"/>
                          <a:cs typeface="Traditional Arabic"/>
                        </a:rPr>
                        <a:t>Blockage</a:t>
                      </a:r>
                    </a:p>
                    <a:p>
                      <a:pPr marL="0" marR="0" algn="ctr">
                        <a:lnSpc>
                          <a:spcPct val="100000"/>
                        </a:lnSpc>
                        <a:spcBef>
                          <a:spcPts val="0"/>
                        </a:spcBef>
                        <a:spcAft>
                          <a:spcPts val="0"/>
                        </a:spcAft>
                      </a:pPr>
                      <a:r>
                        <a:rPr lang="en-US" sz="2000" b="0" dirty="0" smtClean="0">
                          <a:solidFill>
                            <a:srgbClr val="FF0000"/>
                          </a:solidFill>
                          <a:latin typeface="Bernard MT Condensed" pitchFamily="18" charset="0"/>
                          <a:ea typeface="Times New Roman"/>
                          <a:cs typeface="Traditional Arabic"/>
                        </a:rPr>
                        <a:t>Stuffiness</a:t>
                      </a:r>
                      <a:endParaRPr lang="en-US" sz="2000" b="0" dirty="0">
                        <a:solidFill>
                          <a:srgbClr val="FF0000"/>
                        </a:solidFill>
                        <a:latin typeface="Bernard MT Condensed" pitchFamily="18" charset="0"/>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0" dirty="0" smtClean="0">
                          <a:solidFill>
                            <a:srgbClr val="FF0000"/>
                          </a:solidFill>
                          <a:latin typeface="Bernard MT Condensed" pitchFamily="18" charset="0"/>
                          <a:ea typeface="Times New Roman"/>
                          <a:cs typeface="Traditional Arabic"/>
                        </a:rPr>
                        <a:t>Secretions</a:t>
                      </a:r>
                    </a:p>
                    <a:p>
                      <a:pPr marL="0" marR="0" algn="ctr">
                        <a:lnSpc>
                          <a:spcPct val="100000"/>
                        </a:lnSpc>
                        <a:spcBef>
                          <a:spcPts val="0"/>
                        </a:spcBef>
                        <a:spcAft>
                          <a:spcPts val="0"/>
                        </a:spcAft>
                      </a:pPr>
                      <a:r>
                        <a:rPr lang="en-US" sz="2000" b="0" dirty="0" err="1" smtClean="0">
                          <a:solidFill>
                            <a:srgbClr val="FF0000"/>
                          </a:solidFill>
                          <a:latin typeface="Bernard MT Condensed" pitchFamily="18" charset="0"/>
                        </a:rPr>
                        <a:t>Rhinorrhea</a:t>
                      </a:r>
                      <a:endParaRPr lang="en-US" sz="2000" b="0" dirty="0">
                        <a:solidFill>
                          <a:srgbClr val="FF0000"/>
                        </a:solidFill>
                        <a:latin typeface="Bernard MT Condensed" pitchFamily="18" charset="0"/>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2200" b="1" dirty="0">
                          <a:solidFill>
                            <a:srgbClr val="0000FF"/>
                          </a:solidFill>
                          <a:latin typeface="Arial Narrow" pitchFamily="34" charset="0"/>
                          <a:ea typeface="Times New Roman"/>
                          <a:cs typeface="Traditional Arabic"/>
                        </a:rPr>
                        <a:t>Anti-histamines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2200" b="1" dirty="0" smtClean="0">
                          <a:solidFill>
                            <a:srgbClr val="0000FF"/>
                          </a:solidFill>
                          <a:latin typeface="Arial Narrow" pitchFamily="34" charset="0"/>
                          <a:ea typeface="Times New Roman"/>
                          <a:cs typeface="Traditional Arabic"/>
                        </a:rPr>
                        <a:t>Anti-</a:t>
                      </a:r>
                      <a:r>
                        <a:rPr lang="en-US" sz="2200" b="1" dirty="0" err="1" smtClean="0">
                          <a:solidFill>
                            <a:srgbClr val="0000FF"/>
                          </a:solidFill>
                          <a:latin typeface="Arial Narrow" pitchFamily="34" charset="0"/>
                          <a:ea typeface="Times New Roman"/>
                          <a:cs typeface="Traditional Arabic"/>
                        </a:rPr>
                        <a:t>allergics</a:t>
                      </a:r>
                      <a:r>
                        <a:rPr lang="en-US" sz="2200" b="1" dirty="0" smtClean="0">
                          <a:solidFill>
                            <a:srgbClr val="0000FF"/>
                          </a:solidFill>
                          <a:latin typeface="Arial Narrow" pitchFamily="34" charset="0"/>
                          <a:ea typeface="Times New Roman"/>
                          <a:cs typeface="Traditional Arabic"/>
                        </a:rPr>
                        <a:t>  (</a:t>
                      </a:r>
                      <a:r>
                        <a:rPr lang="en-US" sz="2200" b="1" dirty="0" err="1" smtClean="0">
                          <a:solidFill>
                            <a:srgbClr val="0000FF"/>
                          </a:solidFill>
                          <a:latin typeface="Arial Narrow" pitchFamily="34" charset="0"/>
                          <a:ea typeface="Times New Roman"/>
                          <a:cs typeface="Traditional Arabic"/>
                        </a:rPr>
                        <a:t>cromolyns</a:t>
                      </a:r>
                      <a:r>
                        <a:rPr lang="en-US" sz="2200" b="1" dirty="0" smtClean="0">
                          <a:solidFill>
                            <a:srgbClr val="0000FF"/>
                          </a:solidFill>
                          <a:latin typeface="Arial Narrow" pitchFamily="34" charset="0"/>
                          <a:ea typeface="Times New Roman"/>
                          <a:cs typeface="Traditional Arabic"/>
                        </a:rPr>
                        <a:t>)</a:t>
                      </a:r>
                      <a:endParaRPr lang="en-US" sz="2200" b="1" dirty="0">
                        <a:solidFill>
                          <a:srgbClr val="0000FF"/>
                        </a:solidFill>
                        <a:latin typeface="Arial Narrow" pitchFamily="34" charset="0"/>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2200" b="1" dirty="0">
                          <a:solidFill>
                            <a:srgbClr val="0000FF"/>
                          </a:solidFill>
                          <a:latin typeface="Arial Narrow" pitchFamily="34" charset="0"/>
                          <a:ea typeface="Times New Roman"/>
                          <a:cs typeface="Traditional Arabic"/>
                        </a:rPr>
                        <a:t>Topical corticosteroids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2200" b="1" dirty="0" smtClean="0">
                          <a:solidFill>
                            <a:srgbClr val="0000FF"/>
                          </a:solidFill>
                          <a:latin typeface="Arial Narrow" pitchFamily="34" charset="0"/>
                          <a:ea typeface="Times New Roman"/>
                          <a:cs typeface="Traditional Arabic"/>
                        </a:rPr>
                        <a:t>Decongestant</a:t>
                      </a:r>
                      <a:endParaRPr lang="en-US" sz="2200" b="1" dirty="0">
                        <a:solidFill>
                          <a:srgbClr val="0000FF"/>
                        </a:solidFill>
                        <a:latin typeface="Arial Narrow" pitchFamily="34" charset="0"/>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50000"/>
                        </a:lnSpc>
                        <a:spcBef>
                          <a:spcPts val="0"/>
                        </a:spcBef>
                        <a:spcAft>
                          <a:spcPts val="0"/>
                        </a:spcAft>
                      </a:pPr>
                      <a:r>
                        <a:rPr lang="en-US" sz="2200" b="1" dirty="0" err="1">
                          <a:solidFill>
                            <a:srgbClr val="0000FF"/>
                          </a:solidFill>
                          <a:latin typeface="Arial Narrow" pitchFamily="34" charset="0"/>
                          <a:ea typeface="Times New Roman"/>
                          <a:cs typeface="Traditional Arabic"/>
                        </a:rPr>
                        <a:t>Anticholinergics</a:t>
                      </a:r>
                      <a:endParaRPr lang="en-US" sz="2200" b="1" dirty="0">
                        <a:solidFill>
                          <a:srgbClr val="0000FF"/>
                        </a:solidFill>
                        <a:latin typeface="Arial Narrow" pitchFamily="34" charset="0"/>
                        <a:ea typeface="Times New Roman"/>
                        <a:cs typeface="Traditional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1" dirty="0">
                          <a:latin typeface="Arial Narrow" pitchFamily="34" charset="0"/>
                          <a:ea typeface="Times New Roman"/>
                          <a:cs typeface="Traditional Arabic"/>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5-Point Star 10"/>
          <p:cNvSpPr/>
          <p:nvPr/>
        </p:nvSpPr>
        <p:spPr>
          <a:xfrm>
            <a:off x="9982200" y="2286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943600" y="2514600"/>
            <a:ext cx="990600" cy="609600"/>
          </a:xfrm>
          <a:prstGeom prst="ellipse">
            <a:avLst/>
          </a:prstGeom>
          <a:noFill/>
          <a:ln w="571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239000" y="4191000"/>
            <a:ext cx="990600" cy="609600"/>
          </a:xfrm>
          <a:prstGeom prst="ellipse">
            <a:avLst/>
          </a:prstGeom>
          <a:noFill/>
          <a:ln w="571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8610600" y="4724400"/>
            <a:ext cx="990600" cy="609600"/>
          </a:xfrm>
          <a:prstGeom prst="ellipse">
            <a:avLst/>
          </a:prstGeom>
          <a:noFill/>
          <a:ln w="5715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9525000" y="3733800"/>
            <a:ext cx="685800" cy="3810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9525000" y="3200400"/>
            <a:ext cx="381000" cy="3810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418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3"/>
          <p:cNvGrpSpPr>
            <a:grpSpLocks/>
          </p:cNvGrpSpPr>
          <p:nvPr/>
        </p:nvGrpSpPr>
        <p:grpSpPr bwMode="auto">
          <a:xfrm>
            <a:off x="1524000" y="5181600"/>
            <a:ext cx="9144000" cy="1676400"/>
            <a:chOff x="0" y="5181600"/>
            <a:chExt cx="9432235" cy="1676400"/>
          </a:xfrm>
        </p:grpSpPr>
        <p:pic>
          <p:nvPicPr>
            <p:cNvPr id="14347" name="Picture 4" descr="C:\Documents and Settings\DR.OMNIA\My Documents\My Pictures\cilia.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181600"/>
              <a:ext cx="2498035" cy="1676400"/>
            </a:xfrm>
            <a:prstGeom prst="rect">
              <a:avLst/>
            </a:prstGeom>
            <a:noFill/>
            <a:ln w="9525">
              <a:noFill/>
              <a:miter lim="800000"/>
              <a:headEnd/>
              <a:tailEnd/>
            </a:ln>
          </p:spPr>
        </p:pic>
        <p:pic>
          <p:nvPicPr>
            <p:cNvPr id="14348" name="Picture 4" descr="C:\Documents and Settings\DR.OMNIA\My Documents\My Pictures\cilia.jpg"/>
            <p:cNvPicPr>
              <a:picLocks noChangeAspect="1" noChangeArrowheads="1"/>
            </p:cNvPicPr>
            <p:nvPr/>
          </p:nvPicPr>
          <p:blipFill>
            <a:blip r:embed="rId3" cstate="print">
              <a:clrChange>
                <a:clrFrom>
                  <a:srgbClr val="FFFFFF"/>
                </a:clrFrom>
                <a:clrTo>
                  <a:srgbClr val="FFFFFF">
                    <a:alpha val="0"/>
                  </a:srgbClr>
                </a:clrTo>
              </a:clrChange>
            </a:blip>
            <a:srcRect l="3050"/>
            <a:stretch>
              <a:fillRect/>
            </a:stretch>
          </p:blipFill>
          <p:spPr bwMode="auto">
            <a:xfrm>
              <a:off x="2438400" y="5181600"/>
              <a:ext cx="2421835" cy="1676400"/>
            </a:xfrm>
            <a:prstGeom prst="rect">
              <a:avLst/>
            </a:prstGeom>
            <a:noFill/>
            <a:ln w="9525">
              <a:noFill/>
              <a:miter lim="800000"/>
              <a:headEnd/>
              <a:tailEnd/>
            </a:ln>
          </p:spPr>
        </p:pic>
        <p:pic>
          <p:nvPicPr>
            <p:cNvPr id="14349" name="Picture 4" descr="C:\Documents and Settings\DR.OMNIA\My Documents\My Pictures\cilia.jpg"/>
            <p:cNvPicPr>
              <a:picLocks noChangeAspect="1" noChangeArrowheads="1"/>
            </p:cNvPicPr>
            <p:nvPr/>
          </p:nvPicPr>
          <p:blipFill>
            <a:blip r:embed="rId3" cstate="print">
              <a:clrChange>
                <a:clrFrom>
                  <a:srgbClr val="FFFFFF"/>
                </a:clrFrom>
                <a:clrTo>
                  <a:srgbClr val="FFFFFF">
                    <a:alpha val="0"/>
                  </a:srgbClr>
                </a:clrTo>
              </a:clrChange>
            </a:blip>
            <a:srcRect l="3050"/>
            <a:stretch>
              <a:fillRect/>
            </a:stretch>
          </p:blipFill>
          <p:spPr bwMode="auto">
            <a:xfrm>
              <a:off x="4724400" y="5181600"/>
              <a:ext cx="2421835" cy="1676400"/>
            </a:xfrm>
            <a:prstGeom prst="rect">
              <a:avLst/>
            </a:prstGeom>
            <a:noFill/>
            <a:ln w="9525">
              <a:noFill/>
              <a:miter lim="800000"/>
              <a:headEnd/>
              <a:tailEnd/>
            </a:ln>
          </p:spPr>
        </p:pic>
        <p:pic>
          <p:nvPicPr>
            <p:cNvPr id="14350" name="Picture 4" descr="C:\Documents and Settings\DR.OMNIA\My Documents\My Pictures\cilia.jpg"/>
            <p:cNvPicPr>
              <a:picLocks noChangeAspect="1" noChangeArrowheads="1"/>
            </p:cNvPicPr>
            <p:nvPr/>
          </p:nvPicPr>
          <p:blipFill>
            <a:blip r:embed="rId3" cstate="print">
              <a:clrChange>
                <a:clrFrom>
                  <a:srgbClr val="FFFFFF"/>
                </a:clrFrom>
                <a:clrTo>
                  <a:srgbClr val="FFFFFF">
                    <a:alpha val="0"/>
                  </a:srgbClr>
                </a:clrTo>
              </a:clrChange>
            </a:blip>
            <a:srcRect l="3050"/>
            <a:stretch>
              <a:fillRect/>
            </a:stretch>
          </p:blipFill>
          <p:spPr bwMode="auto">
            <a:xfrm>
              <a:off x="7010400" y="5181600"/>
              <a:ext cx="2421835" cy="1676400"/>
            </a:xfrm>
            <a:prstGeom prst="rect">
              <a:avLst/>
            </a:prstGeom>
            <a:noFill/>
            <a:ln w="9525">
              <a:noFill/>
              <a:miter lim="800000"/>
              <a:headEnd/>
              <a:tailEnd/>
            </a:ln>
          </p:spPr>
        </p:pic>
      </p:grpSp>
      <p:grpSp>
        <p:nvGrpSpPr>
          <p:cNvPr id="3" name="Group 27"/>
          <p:cNvGrpSpPr>
            <a:grpSpLocks/>
          </p:cNvGrpSpPr>
          <p:nvPr/>
        </p:nvGrpSpPr>
        <p:grpSpPr bwMode="auto">
          <a:xfrm>
            <a:off x="6346826" y="4100513"/>
            <a:ext cx="2720975" cy="1968500"/>
            <a:chOff x="5356412" y="4100338"/>
            <a:chExt cx="2720788" cy="1968230"/>
          </a:xfrm>
        </p:grpSpPr>
        <p:sp>
          <p:nvSpPr>
            <p:cNvPr id="25" name="Oval 24"/>
            <p:cNvSpPr/>
            <p:nvPr/>
          </p:nvSpPr>
          <p:spPr>
            <a:xfrm>
              <a:off x="6629500" y="5638414"/>
              <a:ext cx="457169" cy="38094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p:cNvSpPr/>
            <p:nvPr/>
          </p:nvSpPr>
          <p:spPr>
            <a:xfrm>
              <a:off x="7543837" y="4571760"/>
              <a:ext cx="304779" cy="22856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7" name="Picture 3" descr="C:\Documents and Settings\DR.OMNIA\My Documents\My Pictures\goblet.jpg"/>
            <p:cNvPicPr>
              <a:picLocks noChangeAspect="1" noChangeArrowheads="1"/>
            </p:cNvPicPr>
            <p:nvPr/>
          </p:nvPicPr>
          <p:blipFill>
            <a:blip r:embed="rId4" cstate="print">
              <a:clrChange>
                <a:clrFrom>
                  <a:srgbClr val="FFFFFF"/>
                </a:clrFrom>
                <a:clrTo>
                  <a:srgbClr val="FFFFFF">
                    <a:alpha val="0"/>
                  </a:srgbClr>
                </a:clrTo>
              </a:clrChange>
            </a:blip>
            <a:srcRect l="4938" t="17021" r="17695" b="18676"/>
            <a:stretch>
              <a:fillRect/>
            </a:stretch>
          </p:blipFill>
          <p:spPr bwMode="auto">
            <a:xfrm>
              <a:off x="5356412" y="4100338"/>
              <a:ext cx="2720788" cy="1968230"/>
            </a:xfrm>
            <a:prstGeom prst="roundRect">
              <a:avLst>
                <a:gd name="adj" fmla="val 31370"/>
              </a:avLst>
            </a:prstGeom>
            <a:noFill/>
          </p:spPr>
        </p:pic>
      </p:grpSp>
      <p:pic>
        <p:nvPicPr>
          <p:cNvPr id="14340" name="Picture 2" descr="C:\Documents and Settings\DR.OMNIA\My Documents\My Pictures\air.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634288" y="3100388"/>
            <a:ext cx="2271712" cy="1600200"/>
          </a:xfrm>
          <a:prstGeom prst="rect">
            <a:avLst/>
          </a:prstGeom>
          <a:noFill/>
          <a:ln w="9525">
            <a:noFill/>
            <a:miter lim="800000"/>
            <a:headEnd/>
            <a:tailEnd/>
          </a:ln>
        </p:spPr>
      </p:pic>
      <p:pic>
        <p:nvPicPr>
          <p:cNvPr id="14341" name="Picture 8" descr="http://thelungnetwork.com/wp-content/uploads/2010/10/Lungs.jpg"/>
          <p:cNvPicPr>
            <a:picLocks noChangeAspect="1" noChangeArrowheads="1"/>
          </p:cNvPicPr>
          <p:nvPr/>
        </p:nvPicPr>
        <p:blipFill>
          <a:blip r:embed="rId6" cstate="print">
            <a:clrChange>
              <a:clrFrom>
                <a:srgbClr val="FFFFFF"/>
              </a:clrFrom>
              <a:clrTo>
                <a:srgbClr val="FFFFFF">
                  <a:alpha val="0"/>
                </a:srgbClr>
              </a:clrTo>
            </a:clrChange>
          </a:blip>
          <a:srcRect r="50000"/>
          <a:stretch>
            <a:fillRect/>
          </a:stretch>
        </p:blipFill>
        <p:spPr bwMode="auto">
          <a:xfrm>
            <a:off x="9296400" y="685801"/>
            <a:ext cx="1371600" cy="3211513"/>
          </a:xfrm>
          <a:prstGeom prst="rect">
            <a:avLst/>
          </a:prstGeom>
          <a:noFill/>
          <a:ln w="9525">
            <a:noFill/>
            <a:miter lim="800000"/>
            <a:headEnd/>
            <a:tailEnd/>
          </a:ln>
        </p:spPr>
      </p:pic>
      <p:sp>
        <p:nvSpPr>
          <p:cNvPr id="20" name="Rectangle 19"/>
          <p:cNvSpPr/>
          <p:nvPr/>
        </p:nvSpPr>
        <p:spPr>
          <a:xfrm>
            <a:off x="1828801" y="2706711"/>
            <a:ext cx="6781800" cy="1165086"/>
          </a:xfrm>
          <a:prstGeom prst="rect">
            <a:avLst/>
          </a:prstGeom>
          <a:noFill/>
        </p:spPr>
        <p:txBody>
          <a:bodyPr wrap="none">
            <a:prstTxWarp prst="textWave2">
              <a:avLst>
                <a:gd name="adj1" fmla="val 20000"/>
                <a:gd name="adj2" fmla="val 0"/>
              </a:avLst>
            </a:prstTxWarp>
            <a:spAutoFit/>
          </a:bodyPr>
          <a:lstStyle/>
          <a:p>
            <a:pPr algn="ctr">
              <a:defRPr/>
            </a:pPr>
            <a:r>
              <a:rPr lang="en-US" sz="4000" b="1" spc="50" dirty="0">
                <a:ln w="12700" cmpd="sng">
                  <a:solidFill>
                    <a:srgbClr val="6600FF"/>
                  </a:solidFill>
                  <a:prstDash val="solid"/>
                </a:ln>
                <a:solidFill>
                  <a:srgbClr val="CDCDFF"/>
                </a:solidFill>
                <a:effectLst>
                  <a:glow rad="53100">
                    <a:schemeClr val="accent6">
                      <a:satMod val="180000"/>
                      <a:alpha val="30000"/>
                    </a:schemeClr>
                  </a:glow>
                </a:effectLst>
              </a:rPr>
              <a:t>IN  TREATMENT OF COUGH</a:t>
            </a:r>
          </a:p>
        </p:txBody>
      </p:sp>
      <p:pic>
        <p:nvPicPr>
          <p:cNvPr id="45059" name="Picture 3" descr="http://i2.cdn.turner.com/cnn/2009/HEALTH/conditions/06/19/chronic.cough/art.cough.gi.jpg"/>
          <p:cNvPicPr>
            <a:picLocks noChangeAspect="1" noChangeArrowheads="1"/>
          </p:cNvPicPr>
          <p:nvPr/>
        </p:nvPicPr>
        <p:blipFill>
          <a:blip r:embed="rId7" cstate="print"/>
          <a:srcRect l="8219" r="9589" b="1370"/>
          <a:stretch>
            <a:fillRect/>
          </a:stretch>
        </p:blipFill>
        <p:spPr bwMode="auto">
          <a:xfrm>
            <a:off x="2438400" y="762000"/>
            <a:ext cx="2540000" cy="2286000"/>
          </a:xfrm>
          <a:prstGeom prst="ellipse">
            <a:avLst/>
          </a:prstGeom>
          <a:noFill/>
        </p:spPr>
      </p:pic>
      <p:sp>
        <p:nvSpPr>
          <p:cNvPr id="23" name="Rectangle 22"/>
          <p:cNvSpPr/>
          <p:nvPr/>
        </p:nvSpPr>
        <p:spPr>
          <a:xfrm>
            <a:off x="1828801" y="358914"/>
            <a:ext cx="3767377" cy="1927086"/>
          </a:xfrm>
          <a:prstGeom prst="rect">
            <a:avLst/>
          </a:prstGeom>
          <a:noFill/>
        </p:spPr>
        <p:txBody>
          <a:bodyPr wrap="none">
            <a:prstTxWarp prst="textArchUpPour">
              <a:avLst/>
            </a:prstTxWarp>
            <a:spAutoFit/>
          </a:bodyPr>
          <a:lstStyle/>
          <a:p>
            <a:pPr algn="ctr">
              <a:defRPr/>
            </a:pPr>
            <a:r>
              <a:rPr lang="en-US" sz="4000" b="1" spc="50" dirty="0">
                <a:ln w="12700" cmpd="sng">
                  <a:solidFill>
                    <a:srgbClr val="6600FF"/>
                  </a:solidFill>
                  <a:prstDash val="solid"/>
                </a:ln>
                <a:solidFill>
                  <a:srgbClr val="CDCDFF"/>
                </a:solidFill>
                <a:effectLst>
                  <a:glow rad="53100">
                    <a:schemeClr val="accent6">
                      <a:satMod val="180000"/>
                      <a:alpha val="30000"/>
                    </a:schemeClr>
                  </a:glow>
                </a:effectLst>
              </a:rPr>
              <a:t>DRUGS USED</a:t>
            </a:r>
          </a:p>
        </p:txBody>
      </p:sp>
    </p:spTree>
    <p:extLst>
      <p:ext uri="{BB962C8B-B14F-4D97-AF65-F5344CB8AC3E}">
        <p14:creationId xmlns:p14="http://schemas.microsoft.com/office/powerpoint/2010/main" val="4077006908"/>
      </p:ext>
    </p:extLst>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04395"/>
            <a:ext cx="8596668" cy="5836967"/>
          </a:xfrm>
        </p:spPr>
        <p:txBody>
          <a:bodyPr>
            <a:normAutofit/>
          </a:bodyPr>
          <a:lstStyle/>
          <a:p>
            <a:pPr marL="0" indent="0">
              <a:buNone/>
            </a:pPr>
            <a:r>
              <a:rPr lang="en-US" sz="2400" b="1" dirty="0" smtClean="0">
                <a:solidFill>
                  <a:srgbClr val="0070C0"/>
                </a:solidFill>
              </a:rPr>
              <a:t>    Learning objectives</a:t>
            </a:r>
            <a:r>
              <a:rPr lang="en-US" sz="2400" b="1" dirty="0" smtClean="0">
                <a:solidFill>
                  <a:schemeClr val="accent2">
                    <a:lumMod val="60000"/>
                    <a:lumOff val="40000"/>
                  </a:schemeClr>
                </a:solidFill>
              </a:rPr>
              <a:t>:</a:t>
            </a:r>
          </a:p>
          <a:p>
            <a:pPr marL="0" indent="0">
              <a:buNone/>
            </a:pPr>
            <a:r>
              <a:rPr lang="en-US" sz="2400" dirty="0" smtClean="0"/>
              <a:t>   1. Definition of rhinitis and cough</a:t>
            </a:r>
          </a:p>
          <a:p>
            <a:pPr marL="0" indent="0">
              <a:buNone/>
            </a:pPr>
            <a:r>
              <a:rPr lang="en-US" sz="2400" dirty="0" smtClean="0"/>
              <a:t>   2. To understand pharmacology of different drug </a:t>
            </a:r>
            <a:r>
              <a:rPr lang="en-US" sz="2400" dirty="0" smtClean="0"/>
              <a:t>group</a:t>
            </a:r>
          </a:p>
          <a:p>
            <a:pPr marL="0" indent="0">
              <a:buNone/>
            </a:pPr>
            <a:r>
              <a:rPr lang="en-US" sz="2400" dirty="0" smtClean="0"/>
              <a:t>        </a:t>
            </a:r>
            <a:r>
              <a:rPr lang="en-US" sz="2400" dirty="0" smtClean="0"/>
              <a:t>used in the treatment as, Antihistamines, leukotriene</a:t>
            </a:r>
          </a:p>
          <a:p>
            <a:pPr marL="0" indent="0">
              <a:buNone/>
            </a:pPr>
            <a:r>
              <a:rPr lang="en-US" sz="2400" dirty="0"/>
              <a:t> </a:t>
            </a:r>
            <a:r>
              <a:rPr lang="en-US" sz="2400" dirty="0" smtClean="0"/>
              <a:t>       antagonists, corticosteroids, decongestants and </a:t>
            </a:r>
          </a:p>
          <a:p>
            <a:pPr marL="0" indent="0">
              <a:buNone/>
            </a:pPr>
            <a:r>
              <a:rPr lang="en-US" sz="2400" dirty="0"/>
              <a:t> </a:t>
            </a:r>
            <a:r>
              <a:rPr lang="en-US" sz="2400" dirty="0" smtClean="0"/>
              <a:t>       anticholinergics.</a:t>
            </a:r>
          </a:p>
          <a:p>
            <a:pPr marL="0" indent="0">
              <a:buNone/>
            </a:pPr>
            <a:r>
              <a:rPr lang="en-US" sz="2400" dirty="0"/>
              <a:t> </a:t>
            </a:r>
            <a:r>
              <a:rPr lang="en-US" sz="2400" dirty="0" smtClean="0"/>
              <a:t>  3.  An overview of the pharmacology of different </a:t>
            </a:r>
          </a:p>
          <a:p>
            <a:pPr marL="0" indent="0">
              <a:buNone/>
            </a:pPr>
            <a:r>
              <a:rPr lang="en-US" sz="2400" dirty="0"/>
              <a:t> </a:t>
            </a:r>
            <a:r>
              <a:rPr lang="en-US" sz="2400" dirty="0" smtClean="0"/>
              <a:t>      expectorants and  </a:t>
            </a:r>
            <a:r>
              <a:rPr lang="en-US" sz="2400" dirty="0" err="1" smtClean="0"/>
              <a:t>mucolytics</a:t>
            </a:r>
            <a:r>
              <a:rPr lang="en-US" sz="2400" dirty="0" smtClean="0"/>
              <a:t> used in the treatment of </a:t>
            </a:r>
          </a:p>
          <a:p>
            <a:pPr marL="0" indent="0">
              <a:buNone/>
            </a:pPr>
            <a:r>
              <a:rPr lang="en-US" sz="2400" dirty="0"/>
              <a:t> </a:t>
            </a:r>
            <a:r>
              <a:rPr lang="en-US" sz="2400" dirty="0" smtClean="0"/>
              <a:t>       productive cough.</a:t>
            </a:r>
          </a:p>
          <a:p>
            <a:pPr marL="0" indent="0">
              <a:buNone/>
            </a:pPr>
            <a:r>
              <a:rPr lang="en-US" sz="2400" dirty="0"/>
              <a:t> </a:t>
            </a:r>
            <a:r>
              <a:rPr lang="en-US" sz="2400" dirty="0" smtClean="0"/>
              <a:t>  4. To understand pharmacology of antitussives(cough </a:t>
            </a:r>
            <a:r>
              <a:rPr lang="en-US" sz="2400" dirty="0"/>
              <a:t> </a:t>
            </a:r>
            <a:endParaRPr lang="en-US" sz="2400" dirty="0" smtClean="0"/>
          </a:p>
          <a:p>
            <a:pPr marL="0" indent="0">
              <a:buNone/>
            </a:pPr>
            <a:r>
              <a:rPr lang="en-US" sz="2400" dirty="0"/>
              <a:t> </a:t>
            </a:r>
            <a:r>
              <a:rPr lang="en-US" sz="2400" dirty="0" smtClean="0"/>
              <a:t>       suppressants</a:t>
            </a:r>
            <a:r>
              <a:rPr lang="en-US" dirty="0" smtClean="0"/>
              <a:t>)   </a:t>
            </a:r>
          </a:p>
          <a:p>
            <a:endParaRPr lang="en-US" dirty="0"/>
          </a:p>
        </p:txBody>
      </p:sp>
    </p:spTree>
    <p:extLst>
      <p:ext uri="{BB962C8B-B14F-4D97-AF65-F5344CB8AC3E}">
        <p14:creationId xmlns:p14="http://schemas.microsoft.com/office/powerpoint/2010/main" val="3721330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http://www.sciencephoto.com/images/download_wm_image.html/P570002-Illustration_of_the_exhalation_phase_of_coughing-SPL.jpg?id=805700002"/>
          <p:cNvPicPr>
            <a:picLocks noChangeAspect="1" noChangeArrowheads="1"/>
          </p:cNvPicPr>
          <p:nvPr/>
        </p:nvPicPr>
        <p:blipFill>
          <a:blip r:embed="rId2" cstate="print"/>
          <a:srcRect l="18232" r="11050" b="3396"/>
          <a:stretch>
            <a:fillRect/>
          </a:stretch>
        </p:blipFill>
        <p:spPr bwMode="auto">
          <a:xfrm>
            <a:off x="9296400" y="1828800"/>
            <a:ext cx="1447800" cy="2895600"/>
          </a:xfrm>
          <a:prstGeom prst="roundRect">
            <a:avLst/>
          </a:prstGeom>
          <a:noFill/>
          <a:effectLst>
            <a:softEdge rad="63500"/>
          </a:effectLst>
        </p:spPr>
      </p:pic>
      <p:grpSp>
        <p:nvGrpSpPr>
          <p:cNvPr id="5" name="Group 4"/>
          <p:cNvGrpSpPr/>
          <p:nvPr/>
        </p:nvGrpSpPr>
        <p:grpSpPr>
          <a:xfrm>
            <a:off x="1676400" y="152400"/>
            <a:ext cx="8610600" cy="473470"/>
            <a:chOff x="457200" y="381000"/>
            <a:chExt cx="8292921" cy="473470"/>
          </a:xfrm>
        </p:grpSpPr>
        <p:sp>
          <p:nvSpPr>
            <p:cNvPr id="2" name="Rectangle 1"/>
            <p:cNvSpPr/>
            <p:nvPr/>
          </p:nvSpPr>
          <p:spPr>
            <a:xfrm>
              <a:off x="457200" y="392805"/>
              <a:ext cx="3522118" cy="461665"/>
            </a:xfrm>
            <a:prstGeom prst="rect">
              <a:avLst/>
            </a:prstGeom>
          </p:spPr>
          <p:txBody>
            <a:bodyPr wrap="none">
              <a:spAutoFit/>
            </a:bodyPr>
            <a:lstStyle/>
            <a:p>
              <a:r>
                <a:rPr lang="en-US" sz="2400" b="1" dirty="0">
                  <a:solidFill>
                    <a:srgbClr val="C00000"/>
                  </a:solidFill>
                  <a:latin typeface="Cooper Black" pitchFamily="18" charset="0"/>
                  <a:ea typeface="Batang" pitchFamily="18" charset="-127"/>
                </a:rPr>
                <a:t>The respiratory tract</a:t>
              </a:r>
              <a:endParaRPr lang="en-US" sz="2400" dirty="0"/>
            </a:p>
          </p:txBody>
        </p:sp>
        <p:sp>
          <p:nvSpPr>
            <p:cNvPr id="3" name="TextBox 2"/>
            <p:cNvSpPr txBox="1"/>
            <p:nvPr/>
          </p:nvSpPr>
          <p:spPr>
            <a:xfrm>
              <a:off x="520521" y="381000"/>
              <a:ext cx="8229600" cy="461665"/>
            </a:xfrm>
            <a:prstGeom prst="rect">
              <a:avLst/>
            </a:prstGeom>
            <a:noFill/>
          </p:spPr>
          <p:txBody>
            <a:bodyPr wrap="square" rtlCol="0">
              <a:spAutoFit/>
            </a:bodyPr>
            <a:lstStyle/>
            <a:p>
              <a:r>
                <a:rPr lang="en-US" sz="2400" b="1" dirty="0">
                  <a:latin typeface="Arial Narrow" pitchFamily="34" charset="0"/>
                  <a:sym typeface="Wingdings 3"/>
                </a:rPr>
                <a:t>			         is protected mainly by</a:t>
              </a:r>
              <a:endParaRPr lang="en-US" sz="2400" b="1" dirty="0">
                <a:latin typeface="Arial Narrow" pitchFamily="34" charset="0"/>
              </a:endParaRPr>
            </a:p>
          </p:txBody>
        </p:sp>
      </p:grpSp>
      <p:sp>
        <p:nvSpPr>
          <p:cNvPr id="4" name="Rectangle 3"/>
          <p:cNvSpPr/>
          <p:nvPr/>
        </p:nvSpPr>
        <p:spPr>
          <a:xfrm>
            <a:off x="1701084" y="584946"/>
            <a:ext cx="8839200" cy="1451679"/>
          </a:xfrm>
          <a:prstGeom prst="rect">
            <a:avLst/>
          </a:prstGeom>
        </p:spPr>
        <p:txBody>
          <a:bodyPr wrap="square">
            <a:spAutoFit/>
          </a:bodyPr>
          <a:lstStyle/>
          <a:p>
            <a:pPr>
              <a:lnSpc>
                <a:spcPts val="2500"/>
              </a:lnSpc>
              <a:spcBef>
                <a:spcPts val="600"/>
              </a:spcBef>
            </a:pPr>
            <a:r>
              <a:rPr lang="en-US" sz="2200" b="1" dirty="0">
                <a:solidFill>
                  <a:srgbClr val="FF0000"/>
                </a:solidFill>
                <a:latin typeface="Arial Narrow" pitchFamily="34" charset="0"/>
                <a:sym typeface="Wingdings 3"/>
              </a:rPr>
              <a:t>1. </a:t>
            </a:r>
            <a:r>
              <a:rPr lang="en-US" sz="2000" u="heavy" spc="-40" dirty="0">
                <a:uFill>
                  <a:solidFill>
                    <a:srgbClr val="C00000"/>
                  </a:solidFill>
                </a:uFill>
                <a:latin typeface="Bernard MT Condensed" pitchFamily="18" charset="0"/>
                <a:sym typeface="Wingdings 3"/>
              </a:rPr>
              <a:t>MUCOCILIARY CLEARANCE </a:t>
            </a:r>
            <a:r>
              <a:rPr lang="en-US" sz="2200" b="1" spc="-40" dirty="0">
                <a:latin typeface="Arial Narrow" pitchFamily="34" charset="0"/>
                <a:sym typeface="Wingdings 3"/>
              </a:rPr>
              <a:t> </a:t>
            </a:r>
            <a:r>
              <a:rPr lang="en-US" sz="2200" b="1" spc="-40" dirty="0">
                <a:latin typeface="Arial Narrow" pitchFamily="34" charset="0"/>
              </a:rPr>
              <a:t>ensures optimum  </a:t>
            </a:r>
            <a:r>
              <a:rPr lang="en-US" sz="2200" b="1" spc="-40" dirty="0" err="1">
                <a:latin typeface="Arial Narrow" pitchFamily="34" charset="0"/>
              </a:rPr>
              <a:t>tracheobronchial</a:t>
            </a:r>
            <a:r>
              <a:rPr lang="en-US" sz="2200" b="1" spc="-40" dirty="0">
                <a:latin typeface="Arial Narrow" pitchFamily="34" charset="0"/>
              </a:rPr>
              <a:t> clearance </a:t>
            </a:r>
            <a:r>
              <a:rPr lang="en-US" sz="2200" b="1" spc="-40" dirty="0">
                <a:latin typeface="Arial Narrow" pitchFamily="34" charset="0"/>
                <a:sym typeface="Wingdings 3"/>
              </a:rPr>
              <a:t>by forming sputum (in optimum quantity &amp; viscosity ) exhaled by </a:t>
            </a:r>
            <a:r>
              <a:rPr lang="en-US" sz="2200" b="1" spc="-40" dirty="0" err="1">
                <a:latin typeface="Arial Narrow" pitchFamily="34" charset="0"/>
                <a:sym typeface="Wingdings 3"/>
              </a:rPr>
              <a:t>ciliary</a:t>
            </a:r>
            <a:r>
              <a:rPr lang="en-US" sz="2200" b="1" spc="-40" dirty="0">
                <a:latin typeface="Arial Narrow" pitchFamily="34" charset="0"/>
                <a:sym typeface="Wingdings 3"/>
              </a:rPr>
              <a:t> movement s</a:t>
            </a:r>
            <a:r>
              <a:rPr lang="en-US" sz="2200" b="1" spc="-40" dirty="0">
                <a:solidFill>
                  <a:srgbClr val="FF0000"/>
                </a:solidFill>
                <a:latin typeface="Arial Narrow" pitchFamily="34" charset="0"/>
              </a:rPr>
              <a:t>.</a:t>
            </a:r>
          </a:p>
          <a:p>
            <a:pPr>
              <a:lnSpc>
                <a:spcPts val="2500"/>
              </a:lnSpc>
              <a:spcBef>
                <a:spcPts val="600"/>
              </a:spcBef>
            </a:pPr>
            <a:r>
              <a:rPr lang="en-US" sz="2200" b="1" dirty="0">
                <a:solidFill>
                  <a:srgbClr val="FF0000"/>
                </a:solidFill>
                <a:latin typeface="Arial Narrow" pitchFamily="34" charset="0"/>
                <a:sym typeface="Wingdings 3"/>
              </a:rPr>
              <a:t>2. </a:t>
            </a:r>
            <a:r>
              <a:rPr lang="en-US" sz="2000" u="heavy" spc="-40" dirty="0">
                <a:uFill>
                  <a:solidFill>
                    <a:srgbClr val="C00000"/>
                  </a:solidFill>
                </a:uFill>
                <a:latin typeface="Bernard MT Condensed" pitchFamily="18" charset="0"/>
              </a:rPr>
              <a:t>COUGH REFLEX </a:t>
            </a:r>
            <a:r>
              <a:rPr lang="en-US" sz="2200" b="1" spc="-40" dirty="0">
                <a:latin typeface="Arial Narrow" pitchFamily="34" charset="0"/>
                <a:sym typeface="Wingdings 3"/>
              </a:rPr>
              <a:t> </a:t>
            </a:r>
            <a:r>
              <a:rPr lang="en-US" sz="2200" b="1" spc="-40" dirty="0">
                <a:latin typeface="Arial Narrow" pitchFamily="34" charset="0"/>
              </a:rPr>
              <a:t>exhales sputum out, if not optimally removed by the </a:t>
            </a:r>
            <a:r>
              <a:rPr lang="en-US" sz="2200" b="1" spc="-40" dirty="0" err="1">
                <a:latin typeface="Arial Narrow" pitchFamily="34" charset="0"/>
              </a:rPr>
              <a:t>mucociliary</a:t>
            </a:r>
            <a:r>
              <a:rPr lang="en-US" sz="2200" b="1" spc="-40" dirty="0">
                <a:latin typeface="Arial Narrow" pitchFamily="34" charset="0"/>
              </a:rPr>
              <a:t> </a:t>
            </a:r>
            <a:br>
              <a:rPr lang="en-US" sz="2200" b="1" spc="-40" dirty="0">
                <a:latin typeface="Arial Narrow" pitchFamily="34" charset="0"/>
              </a:rPr>
            </a:br>
            <a:r>
              <a:rPr lang="en-US" sz="2200" b="1" spc="-40" dirty="0">
                <a:latin typeface="Arial Narrow" pitchFamily="34" charset="0"/>
              </a:rPr>
              <a:t>   clearance mechanisms</a:t>
            </a:r>
          </a:p>
        </p:txBody>
      </p:sp>
      <p:grpSp>
        <p:nvGrpSpPr>
          <p:cNvPr id="32" name="Group 31"/>
          <p:cNvGrpSpPr/>
          <p:nvPr/>
        </p:nvGrpSpPr>
        <p:grpSpPr>
          <a:xfrm>
            <a:off x="1676400" y="1828800"/>
            <a:ext cx="7924800" cy="1936016"/>
            <a:chOff x="0" y="2198131"/>
            <a:chExt cx="7924800" cy="1936016"/>
          </a:xfrm>
        </p:grpSpPr>
        <p:sp>
          <p:nvSpPr>
            <p:cNvPr id="19" name="TextBox 18"/>
            <p:cNvSpPr txBox="1"/>
            <p:nvPr/>
          </p:nvSpPr>
          <p:spPr>
            <a:xfrm>
              <a:off x="0" y="2502931"/>
              <a:ext cx="7924800" cy="1631216"/>
            </a:xfrm>
            <a:prstGeom prst="rect">
              <a:avLst/>
            </a:prstGeom>
            <a:noFill/>
          </p:spPr>
          <p:txBody>
            <a:bodyPr wrap="square" rtlCol="0">
              <a:spAutoFit/>
            </a:bodyPr>
            <a:lstStyle/>
            <a:p>
              <a:pPr>
                <a:lnSpc>
                  <a:spcPts val="2400"/>
                </a:lnSpc>
              </a:pPr>
              <a:r>
                <a:rPr lang="en-US" sz="2200" b="1" dirty="0">
                  <a:latin typeface="Arial Narrow" pitchFamily="34" charset="0"/>
                </a:rPr>
                <a:t>Coughing is sudden expulsion of air from the lungs through the epiglottis at an amazingly fast speed (~100 miles/ hr) to rid breathing passage ways of unwanted irritants. Abdominal &amp; </a:t>
              </a:r>
              <a:r>
                <a:rPr lang="en-US" sz="2200" b="1" dirty="0" err="1">
                  <a:latin typeface="Arial Narrow" pitchFamily="34" charset="0"/>
                </a:rPr>
                <a:t>intercostal</a:t>
              </a:r>
              <a:r>
                <a:rPr lang="en-US" sz="2200" b="1" dirty="0">
                  <a:latin typeface="Arial Narrow" pitchFamily="34" charset="0"/>
                </a:rPr>
                <a:t> muscles contract, against the closed epiglottis </a:t>
              </a:r>
              <a:r>
                <a:rPr lang="en-US" sz="2200" b="1" dirty="0">
                  <a:latin typeface="Arial Narrow" pitchFamily="34" charset="0"/>
                  <a:sym typeface="Wingdings 3"/>
                </a:rPr>
                <a:t> </a:t>
              </a:r>
              <a:r>
                <a:rPr lang="en-US" sz="2200" b="1" dirty="0">
                  <a:latin typeface="Arial Narrow" pitchFamily="34" charset="0"/>
                </a:rPr>
                <a:t>pressure </a:t>
              </a:r>
              <a:r>
                <a:rPr lang="en-US" sz="2200" b="1" dirty="0">
                  <a:latin typeface="Arial Narrow" pitchFamily="34" charset="0"/>
                  <a:sym typeface="Wingdings 3"/>
                </a:rPr>
                <a:t></a:t>
              </a:r>
              <a:r>
                <a:rPr lang="en-US" sz="2200" b="1" dirty="0">
                  <a:latin typeface="Arial Narrow" pitchFamily="34" charset="0"/>
                </a:rPr>
                <a:t> </a:t>
              </a:r>
              <a:r>
                <a:rPr lang="en-US" sz="2200" b="1" dirty="0">
                  <a:latin typeface="Arial Narrow" pitchFamily="34" charset="0"/>
                  <a:sym typeface="Wingdings 3"/>
                </a:rPr>
                <a:t> </a:t>
              </a:r>
              <a:r>
                <a:rPr lang="en-US" sz="2200" b="1" dirty="0">
                  <a:latin typeface="Arial Narrow" pitchFamily="34" charset="0"/>
                </a:rPr>
                <a:t>air is forcefully expelled  to dislodge the triggering irritant.</a:t>
              </a:r>
            </a:p>
          </p:txBody>
        </p:sp>
        <p:cxnSp>
          <p:nvCxnSpPr>
            <p:cNvPr id="21" name="Straight Arrow Connector 20"/>
            <p:cNvCxnSpPr/>
            <p:nvPr/>
          </p:nvCxnSpPr>
          <p:spPr>
            <a:xfrm rot="5400000">
              <a:off x="794" y="2349737"/>
              <a:ext cx="304006" cy="79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1667256" y="3861138"/>
            <a:ext cx="8991600" cy="1015663"/>
          </a:xfrm>
          <a:prstGeom prst="rect">
            <a:avLst/>
          </a:prstGeom>
          <a:noFill/>
        </p:spPr>
        <p:txBody>
          <a:bodyPr wrap="square" rtlCol="0">
            <a:spAutoFit/>
          </a:bodyPr>
          <a:lstStyle/>
          <a:p>
            <a:pPr>
              <a:lnSpc>
                <a:spcPts val="2400"/>
              </a:lnSpc>
            </a:pPr>
            <a:r>
              <a:rPr lang="en-US" sz="2200" b="1" dirty="0">
                <a:latin typeface="Arial Narrow" pitchFamily="34" charset="0"/>
              </a:rPr>
              <a:t>Cough is </a:t>
            </a:r>
            <a:r>
              <a:rPr lang="en-US" sz="2200" dirty="0">
                <a:latin typeface="Bernard MT Condensed" pitchFamily="18" charset="0"/>
              </a:rPr>
              <a:t>meant to be useful </a:t>
            </a:r>
            <a:r>
              <a:rPr lang="en-US" sz="2200" b="1" dirty="0">
                <a:latin typeface="Arial Narrow" pitchFamily="34" charset="0"/>
                <a:sym typeface="Wingdings 3"/>
              </a:rPr>
              <a:t></a:t>
            </a:r>
            <a:r>
              <a:rPr lang="en-US" sz="2200" b="1" i="1" dirty="0">
                <a:solidFill>
                  <a:srgbClr val="7030A0"/>
                </a:solidFill>
              </a:rPr>
              <a:t>“wet or productive”</a:t>
            </a:r>
            <a:r>
              <a:rPr lang="en-US" sz="2200" b="1" dirty="0">
                <a:solidFill>
                  <a:srgbClr val="7030A0"/>
                </a:solidFill>
                <a:latin typeface="Arial Narrow" pitchFamily="34" charset="0"/>
              </a:rPr>
              <a:t> </a:t>
            </a:r>
          </a:p>
          <a:p>
            <a:pPr>
              <a:lnSpc>
                <a:spcPts val="2400"/>
              </a:lnSpc>
            </a:pPr>
            <a:r>
              <a:rPr lang="en-US" sz="2200" dirty="0">
                <a:latin typeface="Bernard MT Condensed" pitchFamily="18" charset="0"/>
              </a:rPr>
              <a:t>May not be useful &amp; annoying </a:t>
            </a:r>
            <a:r>
              <a:rPr lang="en-US" sz="2200" b="1" dirty="0">
                <a:latin typeface="Arial Narrow" pitchFamily="34" charset="0"/>
              </a:rPr>
              <a:t>2ndry to irritant vapors, gases, infections, cancer</a:t>
            </a:r>
            <a:r>
              <a:rPr lang="en-US" sz="2200" b="1" dirty="0">
                <a:latin typeface="Arial Narrow" pitchFamily="34" charset="0"/>
                <a:sym typeface="Wingdings 3"/>
              </a:rPr>
              <a:t> </a:t>
            </a:r>
            <a:r>
              <a:rPr lang="en-US" sz="2200" b="1" i="1" dirty="0">
                <a:solidFill>
                  <a:srgbClr val="7030A0"/>
                </a:solidFill>
              </a:rPr>
              <a:t>“dry or irritant” </a:t>
            </a:r>
            <a:endParaRPr lang="en-US" sz="2200" b="1" dirty="0">
              <a:solidFill>
                <a:srgbClr val="7030A0"/>
              </a:solidFill>
              <a:latin typeface="Arial Narrow" pitchFamily="34" charset="0"/>
            </a:endParaRPr>
          </a:p>
        </p:txBody>
      </p:sp>
      <p:sp>
        <p:nvSpPr>
          <p:cNvPr id="25" name="Rectangle 24"/>
          <p:cNvSpPr/>
          <p:nvPr/>
        </p:nvSpPr>
        <p:spPr>
          <a:xfrm>
            <a:off x="1828801" y="5334001"/>
            <a:ext cx="1487267" cy="461665"/>
          </a:xfrm>
          <a:prstGeom prst="rect">
            <a:avLst/>
          </a:prstGeom>
          <a:solidFill>
            <a:srgbClr val="6600FF"/>
          </a:solidFill>
          <a:ln>
            <a:solidFill>
              <a:srgbClr val="FF3300"/>
            </a:solidFill>
          </a:ln>
        </p:spPr>
        <p:txBody>
          <a:bodyPr wrap="none">
            <a:spAutoFit/>
          </a:bodyPr>
          <a:lstStyle/>
          <a:p>
            <a:r>
              <a:rPr lang="en-US" sz="2400" dirty="0">
                <a:solidFill>
                  <a:schemeClr val="bg1"/>
                </a:solidFill>
                <a:effectLst>
                  <a:outerShdw blurRad="76200" dist="38100" dir="2700000" algn="tl" rotWithShape="0">
                    <a:srgbClr val="FF3300"/>
                  </a:outerShdw>
                </a:effectLst>
                <a:latin typeface="Bernard MT Condensed" pitchFamily="18" charset="0"/>
              </a:rPr>
              <a:t>TREATMENT</a:t>
            </a:r>
          </a:p>
        </p:txBody>
      </p:sp>
      <p:cxnSp>
        <p:nvCxnSpPr>
          <p:cNvPr id="26" name="Straight Arrow Connector 25"/>
          <p:cNvCxnSpPr/>
          <p:nvPr/>
        </p:nvCxnSpPr>
        <p:spPr>
          <a:xfrm rot="5400000">
            <a:off x="1657382" y="5980906"/>
            <a:ext cx="381000" cy="1588"/>
          </a:xfrm>
          <a:prstGeom prst="straightConnector1">
            <a:avLst/>
          </a:prstGeom>
          <a:ln w="28575">
            <a:solidFill>
              <a:srgbClr val="6600FF"/>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flipH="1">
            <a:off x="3352800" y="5353748"/>
            <a:ext cx="381000" cy="1588"/>
          </a:xfrm>
          <a:prstGeom prst="straightConnector1">
            <a:avLst/>
          </a:prstGeom>
          <a:ln w="28575">
            <a:solidFill>
              <a:srgbClr val="6600FF"/>
            </a:solidFill>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1752601" y="6096000"/>
            <a:ext cx="6391099" cy="533400"/>
            <a:chOff x="457200" y="2590800"/>
            <a:chExt cx="6391099" cy="533400"/>
          </a:xfrm>
        </p:grpSpPr>
        <p:sp>
          <p:nvSpPr>
            <p:cNvPr id="29" name="Rectangle 28"/>
            <p:cNvSpPr/>
            <p:nvPr/>
          </p:nvSpPr>
          <p:spPr>
            <a:xfrm>
              <a:off x="457200" y="2662535"/>
              <a:ext cx="2506199" cy="400110"/>
            </a:xfrm>
            <a:prstGeom prst="rect">
              <a:avLst/>
            </a:prstGeom>
            <a:solidFill>
              <a:schemeClr val="bg1"/>
            </a:solidFill>
            <a:ln>
              <a:solidFill>
                <a:srgbClr val="7030A0"/>
              </a:solidFill>
            </a:ln>
          </p:spPr>
          <p:txBody>
            <a:bodyPr wrap="none">
              <a:spAutoFit/>
            </a:bodyPr>
            <a:lstStyle/>
            <a:p>
              <a:pPr marL="342900" lvl="1" indent="-342900" eaLnBrk="0" hangingPunct="0">
                <a:defRPr/>
              </a:pPr>
              <a:r>
                <a:rPr lang="en-US" sz="2000" b="1" dirty="0">
                  <a:solidFill>
                    <a:srgbClr val="C00000"/>
                  </a:solidFill>
                  <a:latin typeface="Arial Narrow" pitchFamily="34" charset="0"/>
                </a:rPr>
                <a:t>ANTITUSSIVE AGENTS</a:t>
              </a:r>
            </a:p>
          </p:txBody>
        </p:sp>
        <p:sp>
          <p:nvSpPr>
            <p:cNvPr id="30" name="Chevron 29"/>
            <p:cNvSpPr/>
            <p:nvPr/>
          </p:nvSpPr>
          <p:spPr>
            <a:xfrm>
              <a:off x="3048000" y="2590800"/>
              <a:ext cx="533400" cy="533400"/>
            </a:xfrm>
            <a:prstGeom prst="chevron">
              <a:avLst/>
            </a:prstGeom>
            <a:gradFill flip="none" rotWithShape="1">
              <a:gsLst>
                <a:gs pos="0">
                  <a:schemeClr val="accent1">
                    <a:shade val="30000"/>
                    <a:satMod val="115000"/>
                  </a:schemeClr>
                </a:gs>
                <a:gs pos="50000">
                  <a:schemeClr val="accent1">
                    <a:shade val="67500"/>
                    <a:satMod val="115000"/>
                  </a:schemeClr>
                </a:gs>
                <a:gs pos="100000">
                  <a:srgbClr val="C0000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Arial Narrow" pitchFamily="34" charset="0"/>
              </a:endParaRPr>
            </a:p>
          </p:txBody>
        </p:sp>
        <p:sp>
          <p:nvSpPr>
            <p:cNvPr id="31" name="Rectangle 30"/>
            <p:cNvSpPr/>
            <p:nvPr/>
          </p:nvSpPr>
          <p:spPr>
            <a:xfrm>
              <a:off x="3602218" y="2636520"/>
              <a:ext cx="3246081" cy="400110"/>
            </a:xfrm>
            <a:prstGeom prst="rect">
              <a:avLst/>
            </a:prstGeom>
            <a:solidFill>
              <a:schemeClr val="bg1"/>
            </a:solidFill>
            <a:ln>
              <a:solidFill>
                <a:srgbClr val="7030A0"/>
              </a:solidFill>
            </a:ln>
          </p:spPr>
          <p:txBody>
            <a:bodyPr wrap="none">
              <a:spAutoFit/>
            </a:bodyPr>
            <a:lstStyle/>
            <a:p>
              <a:pPr marL="342900" lvl="1" indent="-342900" eaLnBrk="0" hangingPunct="0">
                <a:defRPr/>
              </a:pPr>
              <a:r>
                <a:rPr lang="en-US" sz="2000" dirty="0">
                  <a:solidFill>
                    <a:srgbClr val="7030A0"/>
                  </a:solidFill>
                  <a:latin typeface="Bernard MT Condensed" pitchFamily="18" charset="0"/>
                </a:rPr>
                <a:t>For Non-productive (dry) Cough</a:t>
              </a:r>
            </a:p>
          </p:txBody>
        </p:sp>
      </p:grpSp>
      <p:sp>
        <p:nvSpPr>
          <p:cNvPr id="17" name="Chevron 16"/>
          <p:cNvSpPr/>
          <p:nvPr/>
        </p:nvSpPr>
        <p:spPr>
          <a:xfrm>
            <a:off x="7315200" y="5145238"/>
            <a:ext cx="533400" cy="533400"/>
          </a:xfrm>
          <a:prstGeom prst="chevron">
            <a:avLst/>
          </a:prstGeom>
          <a:gradFill flip="none" rotWithShape="1">
            <a:gsLst>
              <a:gs pos="0">
                <a:schemeClr val="accent1">
                  <a:shade val="30000"/>
                  <a:satMod val="115000"/>
                </a:schemeClr>
              </a:gs>
              <a:gs pos="50000">
                <a:schemeClr val="accent1">
                  <a:shade val="67500"/>
                  <a:satMod val="115000"/>
                </a:schemeClr>
              </a:gs>
              <a:gs pos="100000">
                <a:srgbClr val="C0000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p:nvSpPr>
        <p:spPr>
          <a:xfrm>
            <a:off x="7921649" y="5190958"/>
            <a:ext cx="2287486" cy="400110"/>
          </a:xfrm>
          <a:prstGeom prst="rect">
            <a:avLst/>
          </a:prstGeom>
          <a:solidFill>
            <a:schemeClr val="bg1"/>
          </a:solidFill>
          <a:ln>
            <a:solidFill>
              <a:srgbClr val="7030A0"/>
            </a:solidFill>
          </a:ln>
        </p:spPr>
        <p:txBody>
          <a:bodyPr wrap="none">
            <a:spAutoFit/>
          </a:bodyPr>
          <a:lstStyle/>
          <a:p>
            <a:pPr marL="342900" lvl="1" indent="-342900" eaLnBrk="0" hangingPunct="0">
              <a:defRPr/>
            </a:pPr>
            <a:r>
              <a:rPr lang="en-US" sz="2000" dirty="0">
                <a:solidFill>
                  <a:srgbClr val="7030A0"/>
                </a:solidFill>
                <a:latin typeface="Bernard MT Condensed" pitchFamily="18" charset="0"/>
              </a:rPr>
              <a:t>For Productive Cough</a:t>
            </a:r>
          </a:p>
        </p:txBody>
      </p:sp>
      <p:sp>
        <p:nvSpPr>
          <p:cNvPr id="22" name="Rectangle 21"/>
          <p:cNvSpPr/>
          <p:nvPr/>
        </p:nvSpPr>
        <p:spPr>
          <a:xfrm>
            <a:off x="3733801" y="5190958"/>
            <a:ext cx="1915461" cy="400110"/>
          </a:xfrm>
          <a:prstGeom prst="rect">
            <a:avLst/>
          </a:prstGeom>
          <a:solidFill>
            <a:schemeClr val="bg1"/>
          </a:solidFill>
          <a:ln>
            <a:solidFill>
              <a:srgbClr val="7030A0"/>
            </a:solidFill>
          </a:ln>
        </p:spPr>
        <p:txBody>
          <a:bodyPr wrap="none">
            <a:spAutoFit/>
          </a:bodyPr>
          <a:lstStyle/>
          <a:p>
            <a:pPr marL="342900" lvl="1" indent="-342900" eaLnBrk="0" hangingPunct="0">
              <a:defRPr/>
            </a:pPr>
            <a:r>
              <a:rPr lang="en-US" sz="2000" b="1" dirty="0">
                <a:solidFill>
                  <a:srgbClr val="C00000"/>
                </a:solidFill>
                <a:latin typeface="Arial Narrow" pitchFamily="34" charset="0"/>
              </a:rPr>
              <a:t>EXPECTORANTS</a:t>
            </a:r>
          </a:p>
        </p:txBody>
      </p:sp>
      <p:sp>
        <p:nvSpPr>
          <p:cNvPr id="24" name="Rectangle 23"/>
          <p:cNvSpPr/>
          <p:nvPr/>
        </p:nvSpPr>
        <p:spPr>
          <a:xfrm>
            <a:off x="5715001" y="5190744"/>
            <a:ext cx="1556773" cy="400110"/>
          </a:xfrm>
          <a:prstGeom prst="rect">
            <a:avLst/>
          </a:prstGeom>
          <a:solidFill>
            <a:schemeClr val="bg1"/>
          </a:solidFill>
          <a:ln>
            <a:solidFill>
              <a:srgbClr val="7030A0"/>
            </a:solidFill>
          </a:ln>
        </p:spPr>
        <p:txBody>
          <a:bodyPr wrap="none">
            <a:spAutoFit/>
          </a:bodyPr>
          <a:lstStyle/>
          <a:p>
            <a:pPr marL="342900" lvl="1" indent="-342900" eaLnBrk="0" hangingPunct="0">
              <a:defRPr/>
            </a:pPr>
            <a:r>
              <a:rPr lang="en-US" sz="2000" b="1" dirty="0">
                <a:solidFill>
                  <a:srgbClr val="C00000"/>
                </a:solidFill>
                <a:latin typeface="Arial Narrow" pitchFamily="34" charset="0"/>
              </a:rPr>
              <a:t>MUCOLYTICS</a:t>
            </a:r>
          </a:p>
        </p:txBody>
      </p:sp>
      <p:cxnSp>
        <p:nvCxnSpPr>
          <p:cNvPr id="34" name="Straight Connector 33"/>
          <p:cNvCxnSpPr/>
          <p:nvPr/>
        </p:nvCxnSpPr>
        <p:spPr>
          <a:xfrm rot="10800000">
            <a:off x="1524000" y="4953000"/>
            <a:ext cx="9144000" cy="0"/>
          </a:xfrm>
          <a:prstGeom prst="line">
            <a:avLst/>
          </a:prstGeom>
          <a:ln w="38100">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35" name="5-Point Star 34"/>
          <p:cNvSpPr/>
          <p:nvPr/>
        </p:nvSpPr>
        <p:spPr>
          <a:xfrm>
            <a:off x="9753600" y="58674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4350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828800" y="304800"/>
            <a:ext cx="4114800" cy="609600"/>
          </a:xfrm>
          <a:prstGeom prst="rect">
            <a:avLst/>
          </a:prstGeom>
          <a:noFill/>
        </p:spPr>
        <p:txBody>
          <a:bodyPr wrap="none">
            <a:prstTxWarp prst="textWave2">
              <a:avLst>
                <a:gd name="adj1" fmla="val 20000"/>
                <a:gd name="adj2" fmla="val 0"/>
              </a:avLst>
            </a:prstTxWarp>
            <a:spAutoFit/>
          </a:bodyPr>
          <a:lstStyle/>
          <a:p>
            <a:pPr algn="ctr">
              <a:defRPr/>
            </a:pPr>
            <a:r>
              <a:rPr lang="en-US" sz="3600" b="1" spc="50" dirty="0">
                <a:ln w="12700" cmpd="sng">
                  <a:solidFill>
                    <a:schemeClr val="accent6">
                      <a:satMod val="120000"/>
                      <a:shade val="80000"/>
                    </a:schemeClr>
                  </a:solidFill>
                  <a:prstDash val="solid"/>
                </a:ln>
                <a:solidFill>
                  <a:srgbClr val="6666FF"/>
                </a:solidFill>
                <a:effectLst>
                  <a:glow rad="53100">
                    <a:schemeClr val="accent6">
                      <a:satMod val="180000"/>
                      <a:alpha val="30000"/>
                    </a:schemeClr>
                  </a:glow>
                </a:effectLst>
              </a:rPr>
              <a:t>EXPECTORANTS</a:t>
            </a:r>
          </a:p>
        </p:txBody>
      </p:sp>
      <p:sp>
        <p:nvSpPr>
          <p:cNvPr id="9" name="Rectangle 8"/>
          <p:cNvSpPr/>
          <p:nvPr/>
        </p:nvSpPr>
        <p:spPr>
          <a:xfrm>
            <a:off x="6019801" y="381001"/>
            <a:ext cx="3865161" cy="430887"/>
          </a:xfrm>
          <a:prstGeom prst="rect">
            <a:avLst/>
          </a:prstGeom>
        </p:spPr>
        <p:txBody>
          <a:bodyPr wrap="none">
            <a:spAutoFit/>
          </a:bodyPr>
          <a:lstStyle/>
          <a:p>
            <a:r>
              <a:rPr lang="en-US" sz="2200" b="1" dirty="0">
                <a:latin typeface="Arial Narrow" pitchFamily="34" charset="0"/>
              </a:rPr>
              <a:t>Act by removal of mucus through</a:t>
            </a:r>
            <a:endParaRPr lang="en-US" sz="2200" dirty="0"/>
          </a:p>
        </p:txBody>
      </p:sp>
      <p:sp>
        <p:nvSpPr>
          <p:cNvPr id="13" name="Rectangle 12"/>
          <p:cNvSpPr/>
          <p:nvPr/>
        </p:nvSpPr>
        <p:spPr>
          <a:xfrm>
            <a:off x="2066586" y="1066800"/>
            <a:ext cx="1972015" cy="400110"/>
          </a:xfrm>
          <a:prstGeom prst="rect">
            <a:avLst/>
          </a:prstGeom>
        </p:spPr>
        <p:txBody>
          <a:bodyPr wrap="none">
            <a:spAutoFit/>
          </a:bodyPr>
          <a:lstStyle/>
          <a:p>
            <a:pPr marL="342900" indent="-342900" eaLnBrk="0" hangingPunct="0">
              <a:defRPr/>
            </a:pPr>
            <a:r>
              <a:rPr lang="en-US" sz="2000" dirty="0">
                <a:solidFill>
                  <a:srgbClr val="0000FF"/>
                </a:solidFill>
                <a:latin typeface="Bernard MT Condensed" pitchFamily="18" charset="0"/>
              </a:rPr>
              <a:t>Reflex stimulation</a:t>
            </a:r>
          </a:p>
        </p:txBody>
      </p:sp>
      <p:sp>
        <p:nvSpPr>
          <p:cNvPr id="14" name="Rectangle 13"/>
          <p:cNvSpPr/>
          <p:nvPr/>
        </p:nvSpPr>
        <p:spPr>
          <a:xfrm>
            <a:off x="1905000" y="2209800"/>
            <a:ext cx="1981200" cy="400110"/>
          </a:xfrm>
          <a:prstGeom prst="rect">
            <a:avLst/>
          </a:prstGeom>
        </p:spPr>
        <p:txBody>
          <a:bodyPr wrap="square">
            <a:spAutoFit/>
          </a:bodyPr>
          <a:lstStyle/>
          <a:p>
            <a:pPr marL="342900" indent="-342900" eaLnBrk="0" hangingPunct="0">
              <a:defRPr/>
            </a:pPr>
            <a:r>
              <a:rPr lang="en-US" sz="2000" dirty="0">
                <a:solidFill>
                  <a:srgbClr val="0000FF"/>
                </a:solidFill>
                <a:latin typeface="Bernard MT Condensed" pitchFamily="18" charset="0"/>
              </a:rPr>
              <a:t>Direct stimulation</a:t>
            </a:r>
          </a:p>
        </p:txBody>
      </p:sp>
      <p:sp>
        <p:nvSpPr>
          <p:cNvPr id="15" name="Rectangle 14"/>
          <p:cNvSpPr/>
          <p:nvPr/>
        </p:nvSpPr>
        <p:spPr>
          <a:xfrm>
            <a:off x="4038600" y="1057656"/>
            <a:ext cx="6324600" cy="707886"/>
          </a:xfrm>
          <a:prstGeom prst="rect">
            <a:avLst/>
          </a:prstGeom>
        </p:spPr>
        <p:txBody>
          <a:bodyPr wrap="square">
            <a:spAutoFit/>
          </a:bodyPr>
          <a:lstStyle/>
          <a:p>
            <a:pPr marL="342900" indent="-342900" eaLnBrk="0" hangingPunct="0"/>
            <a:r>
              <a:rPr lang="en-US" sz="2000" b="1" dirty="0">
                <a:latin typeface="Arial Narrow" pitchFamily="34" charset="0"/>
              </a:rPr>
              <a:t>Irritate GIT </a:t>
            </a:r>
            <a:r>
              <a:rPr lang="en-US" sz="2000" b="1" dirty="0">
                <a:latin typeface="Arial Narrow" pitchFamily="34" charset="0"/>
                <a:sym typeface="Wingdings 3"/>
              </a:rPr>
              <a:t> </a:t>
            </a:r>
            <a:r>
              <a:rPr lang="en-US" sz="2000" b="1" dirty="0">
                <a:latin typeface="Arial Narrow" pitchFamily="34" charset="0"/>
              </a:rPr>
              <a:t>stimulate </a:t>
            </a:r>
            <a:r>
              <a:rPr lang="en-US" sz="2000" b="1" dirty="0" err="1">
                <a:latin typeface="Arial Narrow" pitchFamily="34" charset="0"/>
              </a:rPr>
              <a:t>gastropulmonary</a:t>
            </a:r>
            <a:r>
              <a:rPr lang="en-US" sz="2000" b="1" dirty="0">
                <a:latin typeface="Arial Narrow" pitchFamily="34" charset="0"/>
              </a:rPr>
              <a:t> </a:t>
            </a:r>
            <a:r>
              <a:rPr lang="en-US" sz="2000" b="1" dirty="0" err="1">
                <a:latin typeface="Arial Narrow" pitchFamily="34" charset="0"/>
              </a:rPr>
              <a:t>vagal</a:t>
            </a:r>
            <a:r>
              <a:rPr lang="en-US" sz="2000" b="1" dirty="0">
                <a:latin typeface="Arial Narrow" pitchFamily="34" charset="0"/>
              </a:rPr>
              <a:t> reflex </a:t>
            </a:r>
            <a:r>
              <a:rPr lang="en-US" sz="2000" b="1" dirty="0">
                <a:latin typeface="Arial Narrow" pitchFamily="34" charset="0"/>
                <a:sym typeface="Wingdings 3"/>
              </a:rPr>
              <a:t> l</a:t>
            </a:r>
            <a:r>
              <a:rPr lang="en-US" sz="2000" b="1" dirty="0">
                <a:latin typeface="Arial Narrow" pitchFamily="34" charset="0"/>
              </a:rPr>
              <a:t>oosening &amp; thinning of secretions </a:t>
            </a:r>
            <a:r>
              <a:rPr lang="en-US" sz="2000" b="1" dirty="0">
                <a:latin typeface="Arial Narrow" pitchFamily="34" charset="0"/>
                <a:sym typeface="Wingdings 3"/>
              </a:rPr>
              <a:t> </a:t>
            </a:r>
            <a:r>
              <a:rPr lang="en-US" sz="2000" dirty="0" err="1">
                <a:solidFill>
                  <a:srgbClr val="C00000"/>
                </a:solidFill>
                <a:latin typeface="Bernard MT Condensed" pitchFamily="18" charset="0"/>
                <a:sym typeface="Wingdings 3"/>
              </a:rPr>
              <a:t>Guaifenesin</a:t>
            </a:r>
            <a:endParaRPr lang="en-US" sz="2000" dirty="0">
              <a:solidFill>
                <a:srgbClr val="C00000"/>
              </a:solidFill>
              <a:latin typeface="Bernard MT Condensed" pitchFamily="18" charset="0"/>
              <a:sym typeface="Wingdings 3"/>
            </a:endParaRPr>
          </a:p>
        </p:txBody>
      </p:sp>
      <p:sp>
        <p:nvSpPr>
          <p:cNvPr id="16" name="Rectangle 15"/>
          <p:cNvSpPr/>
          <p:nvPr/>
        </p:nvSpPr>
        <p:spPr>
          <a:xfrm>
            <a:off x="1981200" y="2209800"/>
            <a:ext cx="8763000" cy="707886"/>
          </a:xfrm>
          <a:prstGeom prst="rect">
            <a:avLst/>
          </a:prstGeom>
        </p:spPr>
        <p:txBody>
          <a:bodyPr wrap="square">
            <a:spAutoFit/>
          </a:bodyPr>
          <a:lstStyle/>
          <a:p>
            <a:pPr marL="342900" indent="-342900" eaLnBrk="0" hangingPunct="0"/>
            <a:r>
              <a:rPr lang="en-US" sz="2000" b="1" dirty="0">
                <a:latin typeface="Arial Narrow" pitchFamily="34" charset="0"/>
              </a:rPr>
              <a:t>			Stimulate </a:t>
            </a:r>
            <a:r>
              <a:rPr lang="en-US" sz="2000" b="1" dirty="0" err="1">
                <a:latin typeface="Arial Narrow" pitchFamily="34" charset="0"/>
              </a:rPr>
              <a:t>secretory</a:t>
            </a:r>
            <a:r>
              <a:rPr lang="en-US" sz="2000" b="1" dirty="0">
                <a:latin typeface="Arial Narrow" pitchFamily="34" charset="0"/>
              </a:rPr>
              <a:t> glands </a:t>
            </a:r>
            <a:r>
              <a:rPr lang="en-US" sz="2000" b="1" dirty="0">
                <a:latin typeface="Arial Narrow" pitchFamily="34" charset="0"/>
                <a:sym typeface="Wingdings 3"/>
              </a:rPr>
              <a:t> </a:t>
            </a:r>
            <a:r>
              <a:rPr lang="en-US" sz="2000" b="1" dirty="0">
                <a:latin typeface="Arial Narrow" pitchFamily="34" charset="0"/>
              </a:rPr>
              <a:t> respiratory fluids production </a:t>
            </a:r>
            <a:r>
              <a:rPr lang="en-US" sz="2000" b="1" dirty="0">
                <a:latin typeface="Arial Narrow" pitchFamily="34" charset="0"/>
                <a:sym typeface="Wingdings 3"/>
              </a:rPr>
              <a:t> </a:t>
            </a:r>
            <a:r>
              <a:rPr lang="en-US" sz="2000" dirty="0">
                <a:solidFill>
                  <a:srgbClr val="C00000"/>
                </a:solidFill>
                <a:latin typeface="Bernard MT Condensed" pitchFamily="18" charset="0"/>
                <a:sym typeface="Wingdings 3"/>
              </a:rPr>
              <a:t>Iodinated glycerol, Na or K iodide / acetate , Ammonium chloride, </a:t>
            </a:r>
            <a:r>
              <a:rPr lang="en-US" sz="2000" dirty="0" err="1">
                <a:solidFill>
                  <a:srgbClr val="C00000"/>
                </a:solidFill>
                <a:latin typeface="Bernard MT Condensed" pitchFamily="18" charset="0"/>
                <a:sym typeface="Wingdings 3"/>
              </a:rPr>
              <a:t>Ipecacuahna</a:t>
            </a:r>
            <a:r>
              <a:rPr lang="en-US" sz="2000" dirty="0">
                <a:solidFill>
                  <a:srgbClr val="C00000"/>
                </a:solidFill>
                <a:latin typeface="Bernard MT Condensed" pitchFamily="18" charset="0"/>
                <a:sym typeface="Wingdings 3"/>
              </a:rPr>
              <a:t> </a:t>
            </a:r>
          </a:p>
        </p:txBody>
      </p:sp>
      <p:cxnSp>
        <p:nvCxnSpPr>
          <p:cNvPr id="21" name="Straight Arrow Connector 20"/>
          <p:cNvCxnSpPr/>
          <p:nvPr/>
        </p:nvCxnSpPr>
        <p:spPr>
          <a:xfrm rot="5400000">
            <a:off x="1866900" y="1181100"/>
            <a:ext cx="381000" cy="1588"/>
          </a:xfrm>
          <a:prstGeom prst="straightConnector1">
            <a:avLst/>
          </a:prstGeom>
          <a:ln w="38100">
            <a:solidFill>
              <a:srgbClr val="F279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1040354" y="1758760"/>
            <a:ext cx="1664080" cy="1588"/>
          </a:xfrm>
          <a:prstGeom prst="straightConnector1">
            <a:avLst/>
          </a:prstGeom>
          <a:ln w="38100">
            <a:solidFill>
              <a:srgbClr val="F27900"/>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191000" y="3733801"/>
            <a:ext cx="6553200" cy="430887"/>
          </a:xfrm>
          <a:prstGeom prst="rect">
            <a:avLst/>
          </a:prstGeom>
        </p:spPr>
        <p:txBody>
          <a:bodyPr wrap="square">
            <a:spAutoFit/>
          </a:bodyPr>
          <a:lstStyle/>
          <a:p>
            <a:r>
              <a:rPr lang="en-US" sz="2200" b="1" dirty="0">
                <a:latin typeface="Arial Narrow" pitchFamily="34" charset="0"/>
              </a:rPr>
              <a:t>Final outcome is that cough is indirectly diminished</a:t>
            </a:r>
          </a:p>
        </p:txBody>
      </p:sp>
      <p:sp>
        <p:nvSpPr>
          <p:cNvPr id="27" name="Rectangle 4"/>
          <p:cNvSpPr>
            <a:spLocks noChangeArrowheads="1"/>
          </p:cNvSpPr>
          <p:nvPr/>
        </p:nvSpPr>
        <p:spPr bwMode="auto">
          <a:xfrm>
            <a:off x="1905000" y="4122313"/>
            <a:ext cx="3886200" cy="2438400"/>
          </a:xfrm>
          <a:prstGeom prst="rect">
            <a:avLst/>
          </a:prstGeom>
          <a:noFill/>
          <a:ln w="9525">
            <a:noFill/>
            <a:miter lim="800000"/>
            <a:headEnd/>
            <a:tailEnd/>
          </a:ln>
        </p:spPr>
        <p:txBody>
          <a:bodyPr/>
          <a:lstStyle/>
          <a:p>
            <a:pPr>
              <a:lnSpc>
                <a:spcPts val="2300"/>
              </a:lnSpc>
              <a:buBlip>
                <a:blip r:embed="rId2"/>
              </a:buBlip>
              <a:tabLst>
                <a:tab pos="3940175" algn="l"/>
              </a:tabLst>
            </a:pPr>
            <a:r>
              <a:rPr lang="en-US" sz="2200" b="1" dirty="0">
                <a:latin typeface="Arial Narrow" pitchFamily="34" charset="0"/>
              </a:rPr>
              <a:t> Common cold</a:t>
            </a:r>
          </a:p>
          <a:p>
            <a:pPr>
              <a:lnSpc>
                <a:spcPts val="2300"/>
              </a:lnSpc>
              <a:buBlip>
                <a:blip r:embed="rId2"/>
              </a:buBlip>
              <a:tabLst>
                <a:tab pos="3940175" algn="l"/>
              </a:tabLst>
            </a:pPr>
            <a:r>
              <a:rPr lang="en-US" sz="2200" b="1" dirty="0">
                <a:latin typeface="Arial Narrow" pitchFamily="34" charset="0"/>
              </a:rPr>
              <a:t> Bronchitis</a:t>
            </a:r>
          </a:p>
          <a:p>
            <a:pPr>
              <a:lnSpc>
                <a:spcPts val="2300"/>
              </a:lnSpc>
              <a:tabLst>
                <a:tab pos="3940175" algn="l"/>
              </a:tabLst>
            </a:pPr>
            <a:r>
              <a:rPr lang="en-US" sz="2200" b="1" dirty="0">
                <a:latin typeface="Arial Narrow" pitchFamily="34" charset="0"/>
              </a:rPr>
              <a:t> </a:t>
            </a:r>
            <a:r>
              <a:rPr lang="en-US" sz="2200" b="1" dirty="0" smtClean="0">
                <a:latin typeface="Arial Narrow" pitchFamily="34" charset="0"/>
              </a:rPr>
              <a:t>   Pharyngitis</a:t>
            </a:r>
            <a:endParaRPr lang="en-US" sz="2200" b="1" dirty="0">
              <a:latin typeface="Arial Narrow" pitchFamily="34" charset="0"/>
            </a:endParaRPr>
          </a:p>
          <a:p>
            <a:pPr>
              <a:lnSpc>
                <a:spcPts val="2300"/>
              </a:lnSpc>
              <a:buBlip>
                <a:blip r:embed="rId2"/>
              </a:buBlip>
            </a:pPr>
            <a:r>
              <a:rPr lang="en-US" sz="2200" b="1" dirty="0" smtClean="0">
                <a:latin typeface="Arial Narrow" pitchFamily="34" charset="0"/>
              </a:rPr>
              <a:t>Chronic </a:t>
            </a:r>
            <a:r>
              <a:rPr lang="en-US" sz="2200" b="1" dirty="0">
                <a:latin typeface="Arial Narrow" pitchFamily="34" charset="0"/>
              </a:rPr>
              <a:t>paranasal sinusitis</a:t>
            </a:r>
          </a:p>
          <a:p>
            <a:pPr>
              <a:lnSpc>
                <a:spcPts val="2300"/>
              </a:lnSpc>
              <a:buBlip>
                <a:blip r:embed="rId2"/>
              </a:buBlip>
            </a:pPr>
            <a:r>
              <a:rPr lang="en-US" sz="2200" b="1" dirty="0">
                <a:latin typeface="Arial Narrow" pitchFamily="34" charset="0"/>
              </a:rPr>
              <a:t> </a:t>
            </a:r>
          </a:p>
          <a:p>
            <a:pPr>
              <a:lnSpc>
                <a:spcPts val="2300"/>
              </a:lnSpc>
              <a:buBlip>
                <a:blip r:embed="rId2"/>
              </a:buBlip>
            </a:pPr>
            <a:endParaRPr lang="en-US" sz="2200" b="1" dirty="0">
              <a:latin typeface="Arial Narrow" pitchFamily="34" charset="0"/>
            </a:endParaRPr>
          </a:p>
        </p:txBody>
      </p:sp>
      <p:sp>
        <p:nvSpPr>
          <p:cNvPr id="28" name="Rectangle 27"/>
          <p:cNvSpPr/>
          <p:nvPr/>
        </p:nvSpPr>
        <p:spPr>
          <a:xfrm>
            <a:off x="1954240" y="3754314"/>
            <a:ext cx="1349793" cy="400110"/>
          </a:xfrm>
          <a:prstGeom prst="rect">
            <a:avLst/>
          </a:prstGeom>
        </p:spPr>
        <p:txBody>
          <a:bodyPr wrap="none">
            <a:spAutoFit/>
          </a:bodyPr>
          <a:lstStyle/>
          <a:p>
            <a:r>
              <a:rPr lang="en-US" sz="2000" dirty="0">
                <a:solidFill>
                  <a:srgbClr val="0000FF"/>
                </a:solidFill>
                <a:latin typeface="Bernard MT Condensed" pitchFamily="18" charset="0"/>
              </a:rPr>
              <a:t>INDICATIONS</a:t>
            </a:r>
          </a:p>
        </p:txBody>
      </p:sp>
      <p:cxnSp>
        <p:nvCxnSpPr>
          <p:cNvPr id="30" name="Straight Arrow Connector 29"/>
          <p:cNvCxnSpPr/>
          <p:nvPr/>
        </p:nvCxnSpPr>
        <p:spPr>
          <a:xfrm rot="5400000">
            <a:off x="9220996" y="2895600"/>
            <a:ext cx="2437607" cy="796"/>
          </a:xfrm>
          <a:prstGeom prst="straightConnector1">
            <a:avLst/>
          </a:prstGeom>
          <a:ln w="38100">
            <a:solidFill>
              <a:srgbClr val="F279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9602465" y="3503291"/>
            <a:ext cx="1219848" cy="3177"/>
          </a:xfrm>
          <a:prstGeom prst="straightConnector1">
            <a:avLst/>
          </a:prstGeom>
          <a:ln w="38100">
            <a:solidFill>
              <a:srgbClr val="F27900"/>
            </a:solidFill>
            <a:tailEnd type="arrow"/>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2057400" y="1752600"/>
            <a:ext cx="7696200" cy="425758"/>
            <a:chOff x="533400" y="1752600"/>
            <a:chExt cx="7696200" cy="425758"/>
          </a:xfrm>
        </p:grpSpPr>
        <p:sp>
          <p:nvSpPr>
            <p:cNvPr id="38" name="Rectangle 37"/>
            <p:cNvSpPr/>
            <p:nvPr/>
          </p:nvSpPr>
          <p:spPr>
            <a:xfrm>
              <a:off x="533400" y="1752600"/>
              <a:ext cx="7696200" cy="425758"/>
            </a:xfrm>
            <a:prstGeom prst="rect">
              <a:avLst/>
            </a:prstGeom>
          </p:spPr>
          <p:txBody>
            <a:bodyPr wrap="square">
              <a:spAutoFit/>
            </a:bodyPr>
            <a:lstStyle/>
            <a:p>
              <a:pPr indent="-342900" eaLnBrk="0" hangingPunct="0">
                <a:lnSpc>
                  <a:spcPts val="2600"/>
                </a:lnSpc>
                <a:defRPr/>
              </a:pPr>
              <a:r>
                <a:rPr lang="en-US" sz="2000" b="1" u="sng" dirty="0">
                  <a:latin typeface="Arial Narrow" pitchFamily="34" charset="0"/>
                </a:rPr>
                <a:t>ADRs ;</a:t>
              </a:r>
              <a:r>
                <a:rPr lang="en-US" sz="2000" b="1" dirty="0">
                  <a:latin typeface="Arial Narrow" pitchFamily="34" charset="0"/>
                </a:rPr>
                <a:t> Dry mouth, chapped lips, risk of kidney stones(</a:t>
              </a:r>
              <a:r>
                <a:rPr lang="en-US" sz="2000" b="1" dirty="0">
                  <a:latin typeface="Arial Narrow" pitchFamily="34" charset="0"/>
                  <a:sym typeface="Wingdings 3"/>
                </a:rPr>
                <a:t></a:t>
              </a:r>
              <a:r>
                <a:rPr lang="en-US" sz="2000" b="1" dirty="0">
                  <a:latin typeface="Arial Narrow" pitchFamily="34" charset="0"/>
                </a:rPr>
                <a:t>uric a. excretion) </a:t>
              </a:r>
            </a:p>
          </p:txBody>
        </p:sp>
        <p:cxnSp>
          <p:nvCxnSpPr>
            <p:cNvPr id="40" name="Straight Arrow Connector 39"/>
            <p:cNvCxnSpPr/>
            <p:nvPr/>
          </p:nvCxnSpPr>
          <p:spPr>
            <a:xfrm rot="5400000">
              <a:off x="7735094" y="1866106"/>
              <a:ext cx="762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2286000" y="2971800"/>
            <a:ext cx="7848600" cy="656590"/>
            <a:chOff x="762000" y="2971800"/>
            <a:chExt cx="7848600" cy="656590"/>
          </a:xfrm>
        </p:grpSpPr>
        <p:cxnSp>
          <p:nvCxnSpPr>
            <p:cNvPr id="41" name="Straight Arrow Connector 40"/>
            <p:cNvCxnSpPr/>
            <p:nvPr/>
          </p:nvCxnSpPr>
          <p:spPr>
            <a:xfrm rot="5400000">
              <a:off x="877094" y="3009106"/>
              <a:ext cx="762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762000" y="2971800"/>
              <a:ext cx="7848600" cy="656590"/>
            </a:xfrm>
            <a:prstGeom prst="rect">
              <a:avLst/>
            </a:prstGeom>
          </p:spPr>
          <p:txBody>
            <a:bodyPr wrap="square">
              <a:spAutoFit/>
            </a:bodyPr>
            <a:lstStyle/>
            <a:p>
              <a:pPr indent="-342900" eaLnBrk="0" hangingPunct="0">
                <a:lnSpc>
                  <a:spcPts val="2200"/>
                </a:lnSpc>
                <a:defRPr/>
              </a:pPr>
              <a:r>
                <a:rPr lang="en-US" sz="2000" b="1" u="sng" dirty="0">
                  <a:latin typeface="Arial Narrow" pitchFamily="34" charset="0"/>
                </a:rPr>
                <a:t>ADRs;</a:t>
              </a:r>
              <a:r>
                <a:rPr lang="en-US" sz="2000" b="1" dirty="0">
                  <a:latin typeface="Arial Narrow" pitchFamily="34" charset="0"/>
                </a:rPr>
                <a:t> Unpleasant metallic taste, hypersensitivity, hypothyroidism, swollen of salivary glands( overstimulation of salivary secretion), &amp; flare of old TB.  </a:t>
              </a:r>
            </a:p>
          </p:txBody>
        </p:sp>
      </p:grpSp>
      <p:cxnSp>
        <p:nvCxnSpPr>
          <p:cNvPr id="50" name="Straight Arrow Connector 49"/>
          <p:cNvCxnSpPr/>
          <p:nvPr/>
        </p:nvCxnSpPr>
        <p:spPr>
          <a:xfrm rot="10800000">
            <a:off x="3371088" y="3962400"/>
            <a:ext cx="685800" cy="1588"/>
          </a:xfrm>
          <a:prstGeom prst="straightConnector1">
            <a:avLst/>
          </a:prstGeom>
          <a:ln w="38100">
            <a:solidFill>
              <a:srgbClr val="F27900"/>
            </a:solidFill>
            <a:tailEnd type="arrow"/>
          </a:ln>
        </p:spPr>
        <p:style>
          <a:lnRef idx="1">
            <a:schemeClr val="accent1"/>
          </a:lnRef>
          <a:fillRef idx="0">
            <a:schemeClr val="accent1"/>
          </a:fillRef>
          <a:effectRef idx="0">
            <a:schemeClr val="accent1"/>
          </a:effectRef>
          <a:fontRef idx="minor">
            <a:schemeClr val="tx1"/>
          </a:fontRef>
        </p:style>
      </p:cxnSp>
      <p:sp>
        <p:nvSpPr>
          <p:cNvPr id="24" name="5-Point Star 23"/>
          <p:cNvSpPr/>
          <p:nvPr/>
        </p:nvSpPr>
        <p:spPr>
          <a:xfrm>
            <a:off x="10134600" y="5334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0199941"/>
      </p:ext>
    </p:extLst>
  </p:cSld>
  <p:clrMapOvr>
    <a:masterClrMapping/>
  </p:clrMapOvr>
  <p:transition spd="med">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52600" y="304800"/>
            <a:ext cx="3505200" cy="609600"/>
          </a:xfrm>
          <a:prstGeom prst="rect">
            <a:avLst/>
          </a:prstGeom>
          <a:noFill/>
        </p:spPr>
        <p:txBody>
          <a:bodyPr wrap="none">
            <a:prstTxWarp prst="textWave2">
              <a:avLst>
                <a:gd name="adj1" fmla="val 20000"/>
                <a:gd name="adj2" fmla="val 0"/>
              </a:avLst>
            </a:prstTxWarp>
            <a:spAutoFit/>
          </a:bodyPr>
          <a:lstStyle/>
          <a:p>
            <a:pPr algn="ctr">
              <a:defRPr/>
            </a:pPr>
            <a:r>
              <a:rPr lang="en-US" sz="3600" b="1" spc="50" dirty="0">
                <a:ln w="12700" cmpd="sng">
                  <a:solidFill>
                    <a:schemeClr val="accent6">
                      <a:satMod val="120000"/>
                      <a:shade val="80000"/>
                    </a:schemeClr>
                  </a:solidFill>
                  <a:prstDash val="solid"/>
                </a:ln>
                <a:solidFill>
                  <a:srgbClr val="6666FF"/>
                </a:solidFill>
                <a:effectLst>
                  <a:glow rad="53100">
                    <a:schemeClr val="accent6">
                      <a:satMod val="180000"/>
                      <a:alpha val="30000"/>
                    </a:schemeClr>
                  </a:glow>
                </a:effectLst>
              </a:rPr>
              <a:t>MUCOLYTICS</a:t>
            </a:r>
          </a:p>
        </p:txBody>
      </p:sp>
      <p:sp>
        <p:nvSpPr>
          <p:cNvPr id="12" name="Rectangle 11"/>
          <p:cNvSpPr/>
          <p:nvPr/>
        </p:nvSpPr>
        <p:spPr>
          <a:xfrm>
            <a:off x="5334000" y="304800"/>
            <a:ext cx="5486400" cy="1107996"/>
          </a:xfrm>
          <a:prstGeom prst="rect">
            <a:avLst/>
          </a:prstGeom>
        </p:spPr>
        <p:txBody>
          <a:bodyPr wrap="square">
            <a:spAutoFit/>
          </a:bodyPr>
          <a:lstStyle/>
          <a:p>
            <a:r>
              <a:rPr lang="en-US" sz="2200" b="1" dirty="0">
                <a:latin typeface="Arial Narrow" pitchFamily="34" charset="0"/>
              </a:rPr>
              <a:t>Act by altering biophysical quality of sputum</a:t>
            </a:r>
            <a:r>
              <a:rPr lang="en-US" sz="2200" b="1" dirty="0">
                <a:latin typeface="Arial Narrow" pitchFamily="34" charset="0"/>
                <a:sym typeface="Wingdings 3"/>
              </a:rPr>
              <a:t></a:t>
            </a:r>
            <a:r>
              <a:rPr lang="en-US" sz="2200" b="1" dirty="0">
                <a:latin typeface="Arial Narrow" pitchFamily="34" charset="0"/>
              </a:rPr>
              <a:t> becomes easily exhaled by </a:t>
            </a:r>
            <a:r>
              <a:rPr lang="en-US" sz="2200" b="1" dirty="0" err="1">
                <a:latin typeface="Arial Narrow" pitchFamily="34" charset="0"/>
              </a:rPr>
              <a:t>mucociliary</a:t>
            </a:r>
            <a:r>
              <a:rPr lang="en-US" sz="2200" b="1" dirty="0">
                <a:latin typeface="Arial Narrow" pitchFamily="34" charset="0"/>
              </a:rPr>
              <a:t> clearance  or by less intense coughing</a:t>
            </a:r>
          </a:p>
        </p:txBody>
      </p:sp>
      <p:sp>
        <p:nvSpPr>
          <p:cNvPr id="17" name="Rectangle 16"/>
          <p:cNvSpPr/>
          <p:nvPr/>
        </p:nvSpPr>
        <p:spPr>
          <a:xfrm>
            <a:off x="1611018" y="1143001"/>
            <a:ext cx="2613216" cy="430887"/>
          </a:xfrm>
          <a:prstGeom prst="rect">
            <a:avLst/>
          </a:prstGeom>
        </p:spPr>
        <p:txBody>
          <a:bodyPr wrap="none">
            <a:spAutoFit/>
          </a:bodyPr>
          <a:lstStyle/>
          <a:p>
            <a:r>
              <a:rPr lang="en-US" sz="2200" dirty="0">
                <a:solidFill>
                  <a:srgbClr val="0000FF"/>
                </a:solidFill>
                <a:latin typeface="Bernard MT Condensed" pitchFamily="18" charset="0"/>
              </a:rPr>
              <a:t>MECHANISM OF ACTIONS</a:t>
            </a:r>
          </a:p>
        </p:txBody>
      </p:sp>
      <p:sp>
        <p:nvSpPr>
          <p:cNvPr id="23" name="Rectangle 3"/>
          <p:cNvSpPr txBox="1">
            <a:spLocks noChangeArrowheads="1"/>
          </p:cNvSpPr>
          <p:nvPr/>
        </p:nvSpPr>
        <p:spPr bwMode="auto">
          <a:xfrm>
            <a:off x="1600200" y="1524000"/>
            <a:ext cx="8966916"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indent="-342900" eaLnBrk="0" fontAlgn="base" hangingPunct="0">
              <a:lnSpc>
                <a:spcPts val="2300"/>
              </a:lnSpc>
              <a:spcBef>
                <a:spcPts val="300"/>
              </a:spcBef>
              <a:spcAft>
                <a:spcPct val="0"/>
              </a:spcAft>
              <a:defRPr/>
            </a:pPr>
            <a:r>
              <a:rPr lang="en-US" sz="2200" b="1" dirty="0" err="1">
                <a:latin typeface="Arial Narrow" pitchFamily="34" charset="0"/>
              </a:rPr>
              <a:t>Mucolysis</a:t>
            </a:r>
            <a:r>
              <a:rPr lang="en-US" sz="2200" b="1" dirty="0">
                <a:latin typeface="Arial Narrow" pitchFamily="34" charset="0"/>
              </a:rPr>
              <a:t> occurs by one or more of the following; </a:t>
            </a:r>
          </a:p>
          <a:p>
            <a:pPr indent="-342900" eaLnBrk="0" hangingPunct="0">
              <a:lnSpc>
                <a:spcPts val="2300"/>
              </a:lnSpc>
              <a:spcBef>
                <a:spcPts val="300"/>
              </a:spcBef>
              <a:buBlip>
                <a:blip r:embed="rId2"/>
              </a:buBlip>
              <a:defRPr/>
            </a:pPr>
            <a:r>
              <a:rPr lang="en-US" sz="2200" b="1" dirty="0">
                <a:latin typeface="Arial Narrow" pitchFamily="34" charset="0"/>
                <a:sym typeface="Wingdings 3"/>
              </a:rPr>
              <a:t></a:t>
            </a:r>
            <a:r>
              <a:rPr lang="en-US" sz="2200" dirty="0">
                <a:latin typeface="Arial Narrow" pitchFamily="34" charset="0"/>
              </a:rPr>
              <a:t> </a:t>
            </a:r>
            <a:r>
              <a:rPr lang="en-US" sz="2200" dirty="0" err="1">
                <a:latin typeface="Arial Narrow" pitchFamily="34" charset="0"/>
              </a:rPr>
              <a:t>V</a:t>
            </a:r>
            <a:r>
              <a:rPr lang="en-US" sz="2200" b="1" dirty="0" err="1">
                <a:latin typeface="Arial Narrow" pitchFamily="34" charset="0"/>
              </a:rPr>
              <a:t>iscoelasticity</a:t>
            </a:r>
            <a:r>
              <a:rPr lang="en-US" sz="2200" b="1" dirty="0">
                <a:latin typeface="Arial Narrow" pitchFamily="34" charset="0"/>
              </a:rPr>
              <a:t> by </a:t>
            </a:r>
            <a:r>
              <a:rPr lang="en-US" sz="2200" b="1" dirty="0">
                <a:latin typeface="Arial Narrow" pitchFamily="34" charset="0"/>
                <a:sym typeface="Wingdings 3"/>
              </a:rPr>
              <a:t>water content</a:t>
            </a:r>
            <a:r>
              <a:rPr lang="en-US" sz="2200" b="1" dirty="0">
                <a:latin typeface="Arial Narrow" pitchFamily="34" charset="0"/>
              </a:rPr>
              <a:t>; </a:t>
            </a:r>
            <a:r>
              <a:rPr lang="en-US" sz="2200" dirty="0">
                <a:solidFill>
                  <a:srgbClr val="C00000"/>
                </a:solidFill>
                <a:latin typeface="Bernard MT Condensed" pitchFamily="18" charset="0"/>
              </a:rPr>
              <a:t>H</a:t>
            </a:r>
            <a:r>
              <a:rPr lang="en-US" sz="2200" dirty="0" err="1">
                <a:solidFill>
                  <a:srgbClr val="C00000"/>
                </a:solidFill>
                <a:latin typeface="Bernard MT Condensed" pitchFamily="18" charset="0"/>
              </a:rPr>
              <a:t>ypertonic</a:t>
            </a:r>
            <a:r>
              <a:rPr lang="en-US" sz="2200" dirty="0">
                <a:solidFill>
                  <a:srgbClr val="C00000"/>
                </a:solidFill>
                <a:latin typeface="Bernard MT Condensed" pitchFamily="18" charset="0"/>
              </a:rPr>
              <a:t> Saline &amp; NaHCO</a:t>
            </a:r>
            <a:r>
              <a:rPr lang="en-US" sz="2200" baseline="-25000" dirty="0">
                <a:solidFill>
                  <a:srgbClr val="C00000"/>
                </a:solidFill>
                <a:latin typeface="Bernard MT Condensed" pitchFamily="18" charset="0"/>
              </a:rPr>
              <a:t>3</a:t>
            </a:r>
            <a:endParaRPr lang="en-US" sz="2200" dirty="0">
              <a:solidFill>
                <a:srgbClr val="C00000"/>
              </a:solidFill>
              <a:latin typeface="Bernard MT Condensed" pitchFamily="18" charset="0"/>
            </a:endParaRPr>
          </a:p>
          <a:p>
            <a:pPr indent="-342900" eaLnBrk="0" fontAlgn="base" hangingPunct="0">
              <a:lnSpc>
                <a:spcPts val="2300"/>
              </a:lnSpc>
              <a:spcBef>
                <a:spcPts val="300"/>
              </a:spcBef>
              <a:spcAft>
                <a:spcPct val="0"/>
              </a:spcAft>
              <a:buBlip>
                <a:blip r:embed="rId2"/>
              </a:buBlip>
              <a:defRPr/>
            </a:pPr>
            <a:r>
              <a:rPr lang="en-US" sz="2200" b="1" dirty="0">
                <a:latin typeface="Arial Narrow" pitchFamily="34" charset="0"/>
                <a:sym typeface="Wingdings 3"/>
              </a:rPr>
              <a:t> </a:t>
            </a:r>
            <a:r>
              <a:rPr lang="en-US" sz="2200" b="1" dirty="0" err="1">
                <a:latin typeface="Arial Narrow" pitchFamily="34" charset="0"/>
                <a:sym typeface="Wingdings 3"/>
              </a:rPr>
              <a:t>Adhesivness</a:t>
            </a:r>
            <a:r>
              <a:rPr lang="en-US" sz="2200" b="1" dirty="0">
                <a:latin typeface="Arial Narrow" pitchFamily="34" charset="0"/>
                <a:sym typeface="Wingdings 3"/>
              </a:rPr>
              <a:t>; </a:t>
            </a:r>
            <a:r>
              <a:rPr lang="en-US" sz="2200" dirty="0">
                <a:solidFill>
                  <a:srgbClr val="C00000"/>
                </a:solidFill>
                <a:latin typeface="Bernard MT Condensed" pitchFamily="18" charset="0"/>
                <a:sym typeface="Wingdings 3"/>
              </a:rPr>
              <a:t>Steam inhalation</a:t>
            </a:r>
            <a:endParaRPr lang="en-US" sz="2200" baseline="-25000" dirty="0">
              <a:solidFill>
                <a:srgbClr val="C00000"/>
              </a:solidFill>
              <a:latin typeface="Bernard MT Condensed" pitchFamily="18" charset="0"/>
            </a:endParaRPr>
          </a:p>
          <a:p>
            <a:pPr indent="-342900" eaLnBrk="0" fontAlgn="base" hangingPunct="0">
              <a:lnSpc>
                <a:spcPts val="2300"/>
              </a:lnSpc>
              <a:spcBef>
                <a:spcPts val="300"/>
              </a:spcBef>
              <a:spcAft>
                <a:spcPct val="0"/>
              </a:spcAft>
              <a:buBlip>
                <a:blip r:embed="rId2"/>
              </a:buBlip>
              <a:defRPr/>
            </a:pPr>
            <a:r>
              <a:rPr lang="en-US" sz="2200" b="1" dirty="0">
                <a:latin typeface="Arial Narrow" pitchFamily="34" charset="0"/>
              </a:rPr>
              <a:t>Breakdown S-S bonds in </a:t>
            </a:r>
            <a:r>
              <a:rPr lang="en-US" sz="2200" b="1" dirty="0" err="1">
                <a:latin typeface="Arial Narrow" pitchFamily="34" charset="0"/>
              </a:rPr>
              <a:t>glycoproteins</a:t>
            </a:r>
            <a:r>
              <a:rPr lang="en-US" sz="2200" b="1" dirty="0">
                <a:latin typeface="Arial Narrow" pitchFamily="34" charset="0"/>
              </a:rPr>
              <a:t> by </a:t>
            </a:r>
            <a:r>
              <a:rPr lang="en-US" sz="2200" b="1">
                <a:latin typeface="Arial Narrow" pitchFamily="34" charset="0"/>
              </a:rPr>
              <a:t>reducing its </a:t>
            </a:r>
            <a:r>
              <a:rPr lang="en-US" sz="2200" b="1" dirty="0">
                <a:latin typeface="Arial Narrow" pitchFamily="34" charset="0"/>
              </a:rPr>
              <a:t>SH </a:t>
            </a:r>
            <a:r>
              <a:rPr lang="en-US" sz="2200" b="1" dirty="0" err="1">
                <a:latin typeface="Arial Narrow" pitchFamily="34" charset="0"/>
              </a:rPr>
              <a:t>Gp</a:t>
            </a:r>
            <a:r>
              <a:rPr lang="en-US" sz="2200" b="1" dirty="0">
                <a:latin typeface="Arial Narrow" pitchFamily="34" charset="0"/>
              </a:rPr>
              <a:t> </a:t>
            </a:r>
            <a:r>
              <a:rPr lang="en-US" sz="2200" b="1" dirty="0">
                <a:latin typeface="Arial Narrow" pitchFamily="34" charset="0"/>
                <a:sym typeface="Wingdings 3"/>
              </a:rPr>
              <a:t></a:t>
            </a:r>
            <a:r>
              <a:rPr lang="en-US" sz="2200" b="1" dirty="0">
                <a:latin typeface="Arial Narrow" pitchFamily="34" charset="0"/>
              </a:rPr>
              <a:t> less </a:t>
            </a:r>
            <a:br>
              <a:rPr lang="en-US" sz="2200" b="1" dirty="0">
                <a:latin typeface="Arial Narrow" pitchFamily="34" charset="0"/>
              </a:rPr>
            </a:br>
            <a:r>
              <a:rPr lang="en-US" sz="2200" b="1" dirty="0">
                <a:latin typeface="Arial Narrow" pitchFamily="34" charset="0"/>
              </a:rPr>
              <a:t>    viscid mucous; </a:t>
            </a:r>
            <a:r>
              <a:rPr lang="en-US" sz="2200" dirty="0">
                <a:solidFill>
                  <a:srgbClr val="C00000"/>
                </a:solidFill>
                <a:latin typeface="Bernard MT Condensed" pitchFamily="18" charset="0"/>
                <a:sym typeface="Wingdings 3"/>
              </a:rPr>
              <a:t>N-Acetyl </a:t>
            </a:r>
            <a:r>
              <a:rPr lang="en-US" sz="2200" dirty="0" err="1">
                <a:solidFill>
                  <a:srgbClr val="C00000"/>
                </a:solidFill>
                <a:latin typeface="Bernard MT Condensed" pitchFamily="18" charset="0"/>
                <a:sym typeface="Wingdings 3"/>
              </a:rPr>
              <a:t>Cysteine</a:t>
            </a:r>
            <a:endParaRPr lang="en-US" sz="2200" dirty="0">
              <a:solidFill>
                <a:srgbClr val="C00000"/>
              </a:solidFill>
              <a:latin typeface="Bernard MT Condensed" pitchFamily="18" charset="0"/>
              <a:sym typeface="Wingdings 3"/>
            </a:endParaRPr>
          </a:p>
          <a:p>
            <a:pPr indent="-342900" eaLnBrk="0" hangingPunct="0">
              <a:lnSpc>
                <a:spcPts val="2300"/>
              </a:lnSpc>
              <a:spcBef>
                <a:spcPts val="300"/>
              </a:spcBef>
              <a:buBlip>
                <a:blip r:embed="rId2"/>
              </a:buBlip>
              <a:defRPr/>
            </a:pPr>
            <a:r>
              <a:rPr lang="en-US" sz="2200" b="1" dirty="0">
                <a:latin typeface="Arial Narrow" pitchFamily="34" charset="0"/>
              </a:rPr>
              <a:t>Synthesize serous mucus (</a:t>
            </a:r>
            <a:r>
              <a:rPr lang="en-US" sz="2200" b="1" dirty="0" err="1">
                <a:latin typeface="Arial Narrow" pitchFamily="34" charset="0"/>
              </a:rPr>
              <a:t>sialomucins</a:t>
            </a:r>
            <a:r>
              <a:rPr lang="en-US" sz="2200" b="1" dirty="0">
                <a:latin typeface="Arial Narrow" pitchFamily="34" charset="0"/>
              </a:rPr>
              <a:t> of smaller-size) so it is  </a:t>
            </a:r>
            <a:br>
              <a:rPr lang="en-US" sz="2200" b="1" dirty="0">
                <a:latin typeface="Arial Narrow" pitchFamily="34" charset="0"/>
              </a:rPr>
            </a:br>
            <a:r>
              <a:rPr lang="en-US" sz="2200" b="1" dirty="0">
                <a:latin typeface="Arial Narrow" pitchFamily="34" charset="0"/>
              </a:rPr>
              <a:t>     </a:t>
            </a:r>
            <a:r>
              <a:rPr lang="en-US" sz="2200" b="1" dirty="0" err="1">
                <a:latin typeface="Arial Narrow" pitchFamily="34" charset="0"/>
              </a:rPr>
              <a:t>secretolytic</a:t>
            </a:r>
            <a:r>
              <a:rPr lang="en-US" sz="2200" b="1" dirty="0">
                <a:latin typeface="Arial Narrow" pitchFamily="34" charset="0"/>
              </a:rPr>
              <a:t> + activate </a:t>
            </a:r>
            <a:r>
              <a:rPr lang="en-US" sz="2200" b="1" dirty="0" err="1">
                <a:latin typeface="Arial Narrow" pitchFamily="34" charset="0"/>
              </a:rPr>
              <a:t>ciliary</a:t>
            </a:r>
            <a:r>
              <a:rPr lang="en-US" sz="2200" b="1" dirty="0">
                <a:latin typeface="Arial Narrow" pitchFamily="34" charset="0"/>
              </a:rPr>
              <a:t> clearance &amp; transport; </a:t>
            </a:r>
            <a:r>
              <a:rPr lang="en-US" sz="2200" dirty="0" err="1">
                <a:solidFill>
                  <a:srgbClr val="C00000"/>
                </a:solidFill>
                <a:latin typeface="Bernard MT Condensed" pitchFamily="18" charset="0"/>
                <a:sym typeface="Wingdings 3"/>
              </a:rPr>
              <a:t>Bromohexine</a:t>
            </a:r>
            <a:r>
              <a:rPr lang="en-US" sz="2200" dirty="0">
                <a:solidFill>
                  <a:srgbClr val="C00000"/>
                </a:solidFill>
                <a:latin typeface="Bernard MT Condensed" pitchFamily="18" charset="0"/>
                <a:sym typeface="Wingdings 3"/>
              </a:rPr>
              <a:t> &amp; </a:t>
            </a:r>
            <a:br>
              <a:rPr lang="en-US" sz="2200" dirty="0">
                <a:solidFill>
                  <a:srgbClr val="C00000"/>
                </a:solidFill>
                <a:latin typeface="Bernard MT Condensed" pitchFamily="18" charset="0"/>
                <a:sym typeface="Wingdings 3"/>
              </a:rPr>
            </a:br>
            <a:r>
              <a:rPr lang="en-US" sz="2200" dirty="0">
                <a:solidFill>
                  <a:srgbClr val="C00000"/>
                </a:solidFill>
                <a:latin typeface="Bernard MT Condensed" pitchFamily="18" charset="0"/>
                <a:sym typeface="Wingdings 3"/>
              </a:rPr>
              <a:t>    </a:t>
            </a:r>
            <a:r>
              <a:rPr lang="en-US" sz="2200" dirty="0" err="1">
                <a:solidFill>
                  <a:srgbClr val="C00000"/>
                </a:solidFill>
                <a:latin typeface="Bernard MT Condensed" pitchFamily="18" charset="0"/>
                <a:sym typeface="Wingdings 3"/>
              </a:rPr>
              <a:t>Ambroxol</a:t>
            </a:r>
            <a:endParaRPr lang="en-US" sz="2200" dirty="0">
              <a:solidFill>
                <a:srgbClr val="C00000"/>
              </a:solidFill>
              <a:latin typeface="Bernard MT Condensed" pitchFamily="18" charset="0"/>
              <a:sym typeface="Wingdings 3"/>
            </a:endParaRPr>
          </a:p>
          <a:p>
            <a:pPr indent="-342900" eaLnBrk="0" hangingPunct="0">
              <a:lnSpc>
                <a:spcPts val="2300"/>
              </a:lnSpc>
              <a:spcBef>
                <a:spcPts val="300"/>
              </a:spcBef>
              <a:buBlip>
                <a:blip r:embed="rId2"/>
              </a:buBlip>
              <a:defRPr/>
            </a:pPr>
            <a:r>
              <a:rPr lang="en-US" sz="2200" dirty="0">
                <a:solidFill>
                  <a:srgbClr val="C00000"/>
                </a:solidFill>
                <a:latin typeface="Bernard MT Condensed" pitchFamily="18" charset="0"/>
                <a:sym typeface="Wingdings 3"/>
              </a:rPr>
              <a:t> </a:t>
            </a:r>
            <a:r>
              <a:rPr lang="en-US" sz="2200" b="1" dirty="0">
                <a:latin typeface="Arial Narrow" pitchFamily="34" charset="0"/>
                <a:sym typeface="Wingdings 3"/>
              </a:rPr>
              <a:t>C</a:t>
            </a:r>
            <a:r>
              <a:rPr lang="en-US" sz="2200" b="1" dirty="0">
                <a:latin typeface="Arial Narrow" pitchFamily="34" charset="0"/>
              </a:rPr>
              <a:t>leavage of extracellular bacterial DNA, that contributes to viscosity  </a:t>
            </a:r>
            <a:br>
              <a:rPr lang="en-US" sz="2200" b="1" dirty="0">
                <a:latin typeface="Arial Narrow" pitchFamily="34" charset="0"/>
              </a:rPr>
            </a:br>
            <a:r>
              <a:rPr lang="en-US" sz="2200" b="1" dirty="0">
                <a:latin typeface="Arial Narrow" pitchFamily="34" charset="0"/>
              </a:rPr>
              <a:t>     of sputum in case of infection; </a:t>
            </a:r>
            <a:r>
              <a:rPr lang="en-US" sz="2200" dirty="0" err="1">
                <a:solidFill>
                  <a:srgbClr val="C00000"/>
                </a:solidFill>
                <a:latin typeface="Bernard MT Condensed" pitchFamily="18" charset="0"/>
                <a:sym typeface="Wingdings 3"/>
              </a:rPr>
              <a:t>rhDNAase</a:t>
            </a:r>
            <a:r>
              <a:rPr lang="en-US" sz="2200" dirty="0">
                <a:solidFill>
                  <a:srgbClr val="C00000"/>
                </a:solidFill>
                <a:latin typeface="Bernard MT Condensed" pitchFamily="18" charset="0"/>
                <a:sym typeface="Wingdings 3"/>
              </a:rPr>
              <a:t> (</a:t>
            </a:r>
            <a:r>
              <a:rPr lang="en-US" sz="2200" dirty="0" err="1">
                <a:solidFill>
                  <a:srgbClr val="C00000"/>
                </a:solidFill>
                <a:latin typeface="Bernard MT Condensed" pitchFamily="18" charset="0"/>
                <a:sym typeface="Wingdings 3"/>
              </a:rPr>
              <a:t>Pulmozyme</a:t>
            </a:r>
            <a:r>
              <a:rPr lang="en-US" sz="2200" dirty="0">
                <a:solidFill>
                  <a:srgbClr val="C00000"/>
                </a:solidFill>
                <a:latin typeface="Bernard MT Condensed" pitchFamily="18" charset="0"/>
                <a:sym typeface="Wingdings 3"/>
              </a:rPr>
              <a:t>)</a:t>
            </a:r>
            <a:endParaRPr lang="en-US" sz="2200" b="1" dirty="0">
              <a:latin typeface="Arial Narrow" pitchFamily="34" charset="0"/>
            </a:endParaRPr>
          </a:p>
          <a:p>
            <a:pPr indent="-342900" eaLnBrk="0" fontAlgn="base" hangingPunct="0">
              <a:lnSpc>
                <a:spcPts val="2300"/>
              </a:lnSpc>
              <a:spcBef>
                <a:spcPts val="300"/>
              </a:spcBef>
              <a:spcAft>
                <a:spcPct val="0"/>
              </a:spcAft>
              <a:defRPr/>
            </a:pPr>
            <a:endParaRPr lang="en-US" sz="2200" b="1" dirty="0">
              <a:latin typeface="Arial Narrow" pitchFamily="34" charset="0"/>
            </a:endParaRPr>
          </a:p>
          <a:p>
            <a:pPr indent="-342900" eaLnBrk="0" fontAlgn="base" hangingPunct="0">
              <a:lnSpc>
                <a:spcPts val="2300"/>
              </a:lnSpc>
              <a:spcBef>
                <a:spcPts val="300"/>
              </a:spcBef>
              <a:spcAft>
                <a:spcPct val="0"/>
              </a:spcAft>
              <a:defRPr/>
            </a:pPr>
            <a:endParaRPr lang="en-US" sz="2200" b="1" dirty="0">
              <a:latin typeface="Arial Narrow" pitchFamily="34" charset="0"/>
            </a:endParaRPr>
          </a:p>
          <a:p>
            <a:pPr indent="-342900" eaLnBrk="0" fontAlgn="base" hangingPunct="0">
              <a:lnSpc>
                <a:spcPts val="2300"/>
              </a:lnSpc>
              <a:spcBef>
                <a:spcPts val="300"/>
              </a:spcBef>
              <a:spcAft>
                <a:spcPct val="0"/>
              </a:spcAft>
              <a:defRPr/>
            </a:pPr>
            <a:endParaRPr lang="en-US" sz="2200" b="1" dirty="0">
              <a:latin typeface="Arial Narrow" pitchFamily="34" charset="0"/>
            </a:endParaRPr>
          </a:p>
          <a:p>
            <a:pPr indent="-342900" eaLnBrk="0" fontAlgn="base" hangingPunct="0">
              <a:lnSpc>
                <a:spcPts val="2300"/>
              </a:lnSpc>
              <a:spcBef>
                <a:spcPts val="300"/>
              </a:spcBef>
              <a:spcAft>
                <a:spcPct val="0"/>
              </a:spcAft>
              <a:defRPr/>
            </a:pPr>
            <a:endParaRPr lang="en-US" sz="2200" b="1" dirty="0">
              <a:latin typeface="Arial Narrow" pitchFamily="34" charset="0"/>
            </a:endParaRPr>
          </a:p>
          <a:p>
            <a:pPr indent="-342900" eaLnBrk="0" fontAlgn="base" hangingPunct="0">
              <a:lnSpc>
                <a:spcPts val="2300"/>
              </a:lnSpc>
              <a:spcBef>
                <a:spcPts val="300"/>
              </a:spcBef>
              <a:spcAft>
                <a:spcPct val="0"/>
              </a:spcAft>
              <a:defRPr/>
            </a:pPr>
            <a:endParaRPr lang="en-US" sz="2200" b="1" dirty="0">
              <a:latin typeface="Arial Narrow" pitchFamily="34" charset="0"/>
            </a:endParaRPr>
          </a:p>
          <a:p>
            <a:pPr indent="-342900" eaLnBrk="0" fontAlgn="base" hangingPunct="0">
              <a:lnSpc>
                <a:spcPts val="2300"/>
              </a:lnSpc>
              <a:spcBef>
                <a:spcPts val="300"/>
              </a:spcBef>
              <a:spcAft>
                <a:spcPct val="0"/>
              </a:spcAft>
              <a:defRPr/>
            </a:pPr>
            <a:endParaRPr lang="en-US" sz="2200" b="1" dirty="0">
              <a:latin typeface="Arial Narrow" pitchFamily="34" charset="0"/>
            </a:endParaRPr>
          </a:p>
        </p:txBody>
      </p:sp>
      <p:sp>
        <p:nvSpPr>
          <p:cNvPr id="24" name="Rectangle 23"/>
          <p:cNvSpPr/>
          <p:nvPr/>
        </p:nvSpPr>
        <p:spPr>
          <a:xfrm>
            <a:off x="1660786" y="4724401"/>
            <a:ext cx="1463414" cy="430887"/>
          </a:xfrm>
          <a:prstGeom prst="rect">
            <a:avLst/>
          </a:prstGeom>
        </p:spPr>
        <p:txBody>
          <a:bodyPr wrap="none">
            <a:spAutoFit/>
          </a:bodyPr>
          <a:lstStyle/>
          <a:p>
            <a:r>
              <a:rPr lang="en-US" sz="2200" dirty="0">
                <a:solidFill>
                  <a:srgbClr val="0000FF"/>
                </a:solidFill>
                <a:latin typeface="Bernard MT Condensed" pitchFamily="18" charset="0"/>
              </a:rPr>
              <a:t>INDICATIONS</a:t>
            </a:r>
          </a:p>
        </p:txBody>
      </p:sp>
      <p:sp>
        <p:nvSpPr>
          <p:cNvPr id="28" name="Rectangle 27"/>
          <p:cNvSpPr/>
          <p:nvPr/>
        </p:nvSpPr>
        <p:spPr>
          <a:xfrm>
            <a:off x="1600200" y="5105400"/>
            <a:ext cx="9067800" cy="682238"/>
          </a:xfrm>
          <a:prstGeom prst="rect">
            <a:avLst/>
          </a:prstGeom>
        </p:spPr>
        <p:txBody>
          <a:bodyPr wrap="square">
            <a:spAutoFit/>
          </a:bodyPr>
          <a:lstStyle/>
          <a:p>
            <a:pPr indent="-342900" eaLnBrk="0" hangingPunct="0">
              <a:lnSpc>
                <a:spcPts val="2300"/>
              </a:lnSpc>
              <a:buBlip>
                <a:blip r:embed="rId2"/>
              </a:buBlip>
              <a:defRPr/>
            </a:pPr>
            <a:r>
              <a:rPr lang="en-IN" sz="2200" b="1" u="heavy" dirty="0">
                <a:uFill>
                  <a:solidFill>
                    <a:srgbClr val="CC0000"/>
                  </a:solidFill>
                </a:uFill>
                <a:latin typeface="Arial Narrow" pitchFamily="34" charset="0"/>
              </a:rPr>
              <a:t>Most </a:t>
            </a:r>
            <a:r>
              <a:rPr lang="en-IN" sz="2200" b="1" u="heavy" dirty="0" err="1">
                <a:uFill>
                  <a:solidFill>
                    <a:srgbClr val="CC0000"/>
                  </a:solidFill>
                </a:uFill>
                <a:latin typeface="Arial Narrow" pitchFamily="34" charset="0"/>
              </a:rPr>
              <a:t>mucolytics</a:t>
            </a:r>
            <a:r>
              <a:rPr lang="en-IN" sz="2200" b="1" u="heavy" dirty="0">
                <a:uFill>
                  <a:solidFill>
                    <a:srgbClr val="CC0000"/>
                  </a:solidFill>
                </a:uFill>
                <a:latin typeface="Arial Narrow" pitchFamily="34" charset="0"/>
              </a:rPr>
              <a:t> </a:t>
            </a:r>
            <a:r>
              <a:rPr lang="en-IN" sz="2200" b="1" u="heavy" dirty="0">
                <a:uFill>
                  <a:solidFill>
                    <a:srgbClr val="CC0000"/>
                  </a:solidFill>
                </a:uFill>
                <a:latin typeface="Arial Narrow" pitchFamily="34" charset="0"/>
                <a:sym typeface="Wingdings 3"/>
              </a:rPr>
              <a:t> </a:t>
            </a:r>
            <a:r>
              <a:rPr lang="en-IN" sz="2200" b="1" dirty="0">
                <a:latin typeface="Arial Narrow" pitchFamily="34" charset="0"/>
              </a:rPr>
              <a:t>effective as adjuvant therapy in COPD, asthma, bronchitis, </a:t>
            </a:r>
            <a:br>
              <a:rPr lang="en-IN" sz="2200" b="1" dirty="0">
                <a:latin typeface="Arial Narrow" pitchFamily="34" charset="0"/>
              </a:rPr>
            </a:br>
            <a:r>
              <a:rPr lang="en-IN" sz="2200" b="1" dirty="0">
                <a:latin typeface="Arial Narrow" pitchFamily="34" charset="0"/>
              </a:rPr>
              <a:t>      …etc. (when there is excessive &amp;/or thick mucus….) </a:t>
            </a:r>
          </a:p>
        </p:txBody>
      </p:sp>
      <p:sp>
        <p:nvSpPr>
          <p:cNvPr id="29" name="Rectangle 28"/>
          <p:cNvSpPr/>
          <p:nvPr/>
        </p:nvSpPr>
        <p:spPr>
          <a:xfrm>
            <a:off x="1600200" y="5791200"/>
            <a:ext cx="8991600" cy="682238"/>
          </a:xfrm>
          <a:prstGeom prst="rect">
            <a:avLst/>
          </a:prstGeom>
        </p:spPr>
        <p:txBody>
          <a:bodyPr wrap="square">
            <a:spAutoFit/>
          </a:bodyPr>
          <a:lstStyle/>
          <a:p>
            <a:pPr indent="-342900" eaLnBrk="0" hangingPunct="0">
              <a:lnSpc>
                <a:spcPts val="2300"/>
              </a:lnSpc>
              <a:buBlip>
                <a:blip r:embed="rId2"/>
              </a:buBlip>
              <a:defRPr/>
            </a:pPr>
            <a:r>
              <a:rPr lang="en-US" sz="2200" b="1" dirty="0">
                <a:latin typeface="Arial Narrow" pitchFamily="34" charset="0"/>
                <a:sym typeface="Wingdings 3"/>
              </a:rPr>
              <a:t>In </a:t>
            </a:r>
            <a:r>
              <a:rPr lang="en-US" sz="2200" b="1" dirty="0" err="1">
                <a:latin typeface="Arial Narrow" pitchFamily="34" charset="0"/>
                <a:sym typeface="Wingdings 3"/>
              </a:rPr>
              <a:t>bronchiectasis</a:t>
            </a:r>
            <a:r>
              <a:rPr lang="en-US" sz="2200" b="1" dirty="0">
                <a:latin typeface="Arial Narrow" pitchFamily="34" charset="0"/>
                <a:sym typeface="Wingdings 3"/>
              </a:rPr>
              <a:t>, pneumonia &amp; TB  they are of partial benefit</a:t>
            </a:r>
          </a:p>
          <a:p>
            <a:pPr indent="-342900" eaLnBrk="0" hangingPunct="0">
              <a:lnSpc>
                <a:spcPts val="2300"/>
              </a:lnSpc>
              <a:defRPr/>
            </a:pPr>
            <a:r>
              <a:rPr lang="en-US" sz="2200" b="1" dirty="0">
                <a:latin typeface="Arial Narrow" pitchFamily="34" charset="0"/>
                <a:sym typeface="Wingdings 3"/>
              </a:rPr>
              <a:t>		</a:t>
            </a:r>
            <a:endParaRPr lang="en-IN" sz="2200" b="1" i="1" dirty="0">
              <a:solidFill>
                <a:srgbClr val="0000FF"/>
              </a:solidFill>
              <a:latin typeface="Arial Narrow" pitchFamily="34" charset="0"/>
              <a:sym typeface="Wingdings 3"/>
            </a:endParaRPr>
          </a:p>
        </p:txBody>
      </p:sp>
      <p:sp>
        <p:nvSpPr>
          <p:cNvPr id="31" name="Rectangle 30"/>
          <p:cNvSpPr/>
          <p:nvPr/>
        </p:nvSpPr>
        <p:spPr>
          <a:xfrm>
            <a:off x="1600200" y="6248401"/>
            <a:ext cx="9144000" cy="769441"/>
          </a:xfrm>
          <a:prstGeom prst="rect">
            <a:avLst/>
          </a:prstGeom>
        </p:spPr>
        <p:txBody>
          <a:bodyPr wrap="square">
            <a:spAutoFit/>
          </a:bodyPr>
          <a:lstStyle/>
          <a:p>
            <a:pPr>
              <a:buBlip>
                <a:blip r:embed="rId2"/>
              </a:buBlip>
            </a:pPr>
            <a:r>
              <a:rPr lang="en-US" sz="2200" b="1" i="1" dirty="0">
                <a:solidFill>
                  <a:srgbClr val="0000FF"/>
                </a:solidFill>
                <a:latin typeface="Arial Narrow" pitchFamily="34" charset="0"/>
                <a:sym typeface="Wingdings 3"/>
              </a:rPr>
              <a:t> Hardly any benefit in cystic fibrosis &amp; severe infections  Give </a:t>
            </a:r>
            <a:r>
              <a:rPr lang="en-US" sz="2200" b="1" u="heavy" dirty="0" err="1">
                <a:uFill>
                  <a:solidFill>
                    <a:srgbClr val="CC0000"/>
                  </a:solidFill>
                </a:uFill>
                <a:latin typeface="Arial Narrow" pitchFamily="34" charset="0"/>
                <a:sym typeface="Wingdings 3"/>
              </a:rPr>
              <a:t>rhDNAase</a:t>
            </a:r>
            <a:endParaRPr lang="en-US" sz="2200" dirty="0">
              <a:solidFill>
                <a:srgbClr val="C00000"/>
              </a:solidFill>
            </a:endParaRPr>
          </a:p>
          <a:p>
            <a:pPr>
              <a:buBlip>
                <a:blip r:embed="rId2"/>
              </a:buBlip>
            </a:pPr>
            <a:endParaRPr lang="en-US" sz="2200" dirty="0"/>
          </a:p>
        </p:txBody>
      </p:sp>
      <p:sp>
        <p:nvSpPr>
          <p:cNvPr id="11" name="5-Point Star 10"/>
          <p:cNvSpPr/>
          <p:nvPr/>
        </p:nvSpPr>
        <p:spPr>
          <a:xfrm>
            <a:off x="9982200" y="8382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375256"/>
      </p:ext>
    </p:extLst>
  </p:cSld>
  <p:clrMapOvr>
    <a:masterClrMapping/>
  </p:clrMapOvr>
  <p:transition spd="med">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52601" y="304800"/>
            <a:ext cx="2704587" cy="5232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hangingPunct="0">
              <a:defRPr/>
            </a:pPr>
            <a:r>
              <a:rPr lang="en-US" sz="2400" dirty="0">
                <a:solidFill>
                  <a:srgbClr val="C00000"/>
                </a:solidFill>
                <a:latin typeface="Bernard MT Condensed" pitchFamily="18" charset="0"/>
                <a:ea typeface="+mj-ea"/>
                <a:cs typeface="+mj-cs"/>
              </a:rPr>
              <a:t>1. N-</a:t>
            </a:r>
            <a:r>
              <a:rPr lang="en-US" sz="2400" dirty="0" err="1">
                <a:solidFill>
                  <a:srgbClr val="C00000"/>
                </a:solidFill>
                <a:latin typeface="Bernard MT Condensed" pitchFamily="18" charset="0"/>
                <a:ea typeface="+mj-ea"/>
                <a:cs typeface="+mj-cs"/>
              </a:rPr>
              <a:t>Acetylcysteine</a:t>
            </a:r>
            <a:endParaRPr lang="en-US" sz="2400" dirty="0">
              <a:solidFill>
                <a:srgbClr val="C00000"/>
              </a:solidFill>
              <a:latin typeface="Bernard MT Condensed" pitchFamily="18" charset="0"/>
              <a:ea typeface="+mj-ea"/>
              <a:cs typeface="+mj-cs"/>
            </a:endParaRPr>
          </a:p>
        </p:txBody>
      </p:sp>
      <p:sp>
        <p:nvSpPr>
          <p:cNvPr id="3" name="Rectangle 4"/>
          <p:cNvSpPr txBox="1">
            <a:spLocks noChangeArrowheads="1"/>
          </p:cNvSpPr>
          <p:nvPr/>
        </p:nvSpPr>
        <p:spPr bwMode="auto">
          <a:xfrm>
            <a:off x="1828800" y="1202996"/>
            <a:ext cx="883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lnSpc>
                <a:spcPts val="2400"/>
              </a:lnSpc>
              <a:defRPr/>
            </a:pPr>
            <a:endParaRPr lang="en-US" sz="2400" b="1" spc="-50" dirty="0">
              <a:latin typeface="Arial Narrow" pitchFamily="34" charset="0"/>
              <a:cs typeface="Times New Roman" pitchFamily="18" charset="0"/>
            </a:endParaRPr>
          </a:p>
        </p:txBody>
      </p:sp>
      <p:sp>
        <p:nvSpPr>
          <p:cNvPr id="4" name="Rectangle 3"/>
          <p:cNvSpPr/>
          <p:nvPr/>
        </p:nvSpPr>
        <p:spPr>
          <a:xfrm>
            <a:off x="1828801" y="1219201"/>
            <a:ext cx="8470589" cy="461665"/>
          </a:xfrm>
          <a:prstGeom prst="rect">
            <a:avLst/>
          </a:prstGeom>
        </p:spPr>
        <p:txBody>
          <a:bodyPr wrap="none">
            <a:spAutoFit/>
          </a:bodyPr>
          <a:lstStyle/>
          <a:p>
            <a:pPr marL="0" lvl="3"/>
            <a:r>
              <a:rPr lang="en-US" sz="2200" dirty="0">
                <a:solidFill>
                  <a:srgbClr val="0070C0"/>
                </a:solidFill>
                <a:latin typeface="Bernard MT Condensed" pitchFamily="18" charset="0"/>
              </a:rPr>
              <a:t>ADRs; </a:t>
            </a:r>
            <a:r>
              <a:rPr lang="en-US" sz="2400" b="1" dirty="0" err="1">
                <a:latin typeface="Arial Narrow" pitchFamily="34" charset="0"/>
              </a:rPr>
              <a:t>Bronchospasm</a:t>
            </a:r>
            <a:r>
              <a:rPr lang="en-US" sz="2400" b="1" dirty="0">
                <a:latin typeface="Arial Narrow" pitchFamily="34" charset="0"/>
              </a:rPr>
              <a:t>, </a:t>
            </a:r>
            <a:r>
              <a:rPr lang="en-US" sz="2400" b="1" dirty="0" err="1">
                <a:latin typeface="Arial Narrow" pitchFamily="34" charset="0"/>
              </a:rPr>
              <a:t>stomatitis</a:t>
            </a:r>
            <a:r>
              <a:rPr lang="en-US" sz="2400" b="1" dirty="0">
                <a:latin typeface="Arial Narrow" pitchFamily="34" charset="0"/>
              </a:rPr>
              <a:t>, </a:t>
            </a:r>
            <a:r>
              <a:rPr lang="en-US" sz="2400" b="1" dirty="0" err="1">
                <a:latin typeface="Arial Narrow" pitchFamily="34" charset="0"/>
              </a:rPr>
              <a:t>rhinorrhea</a:t>
            </a:r>
            <a:r>
              <a:rPr lang="en-US" sz="2400" b="1" dirty="0">
                <a:latin typeface="Arial Narrow" pitchFamily="34" charset="0"/>
              </a:rPr>
              <a:t>, rash, nausea &amp; vomiting</a:t>
            </a:r>
          </a:p>
        </p:txBody>
      </p:sp>
      <p:sp>
        <p:nvSpPr>
          <p:cNvPr id="9" name="Rectangle 8"/>
          <p:cNvSpPr/>
          <p:nvPr/>
        </p:nvSpPr>
        <p:spPr>
          <a:xfrm>
            <a:off x="1791655" y="831914"/>
            <a:ext cx="9036448" cy="387286"/>
          </a:xfrm>
          <a:prstGeom prst="rect">
            <a:avLst/>
          </a:prstGeom>
        </p:spPr>
        <p:txBody>
          <a:bodyPr wrap="none">
            <a:spAutoFit/>
          </a:bodyPr>
          <a:lstStyle/>
          <a:p>
            <a:pPr>
              <a:lnSpc>
                <a:spcPts val="2300"/>
              </a:lnSpc>
              <a:buFont typeface="Wingdings 3"/>
              <a:buChar char=""/>
            </a:pPr>
            <a:r>
              <a:rPr lang="en-US" sz="2400" b="1" dirty="0">
                <a:latin typeface="Arial Narrow" pitchFamily="34" charset="0"/>
              </a:rPr>
              <a:t>It is also a free radical scavenger </a:t>
            </a:r>
            <a:r>
              <a:rPr lang="en-US" sz="2400" b="1" spc="-50" dirty="0">
                <a:latin typeface="Arial Narrow" pitchFamily="34" charset="0"/>
                <a:cs typeface="Times New Roman" pitchFamily="18" charset="0"/>
                <a:sym typeface="Wingdings 3"/>
              </a:rPr>
              <a:t> used </a:t>
            </a:r>
            <a:r>
              <a:rPr lang="en-US" sz="2400" b="1" spc="-50">
                <a:latin typeface="Arial Narrow" pitchFamily="34" charset="0"/>
                <a:cs typeface="Times New Roman" pitchFamily="18" charset="0"/>
                <a:sym typeface="Wingdings 3"/>
              </a:rPr>
              <a:t>i</a:t>
            </a:r>
            <a:r>
              <a:rPr lang="en-US" sz="2400" b="1" spc="-50">
                <a:latin typeface="Arial Narrow" pitchFamily="34" charset="0"/>
                <a:cs typeface="Times New Roman" pitchFamily="18" charset="0"/>
              </a:rPr>
              <a:t>n acetaminophen </a:t>
            </a:r>
            <a:r>
              <a:rPr lang="en-US" sz="2400" b="1" spc="-50" dirty="0">
                <a:latin typeface="Arial Narrow" pitchFamily="34" charset="0"/>
                <a:cs typeface="Times New Roman" pitchFamily="18" charset="0"/>
              </a:rPr>
              <a:t>overdose  </a:t>
            </a:r>
            <a:r>
              <a:rPr lang="en-US" sz="2400" b="1" dirty="0">
                <a:latin typeface="Arial Narrow" pitchFamily="34" charset="0"/>
              </a:rPr>
              <a:t> </a:t>
            </a:r>
          </a:p>
        </p:txBody>
      </p:sp>
      <p:grpSp>
        <p:nvGrpSpPr>
          <p:cNvPr id="20" name="Group 19"/>
          <p:cNvGrpSpPr/>
          <p:nvPr/>
        </p:nvGrpSpPr>
        <p:grpSpPr>
          <a:xfrm>
            <a:off x="1295400" y="2057401"/>
            <a:ext cx="9144000" cy="1647101"/>
            <a:chOff x="-228600" y="2057400"/>
            <a:chExt cx="9144000" cy="1647101"/>
          </a:xfrm>
        </p:grpSpPr>
        <p:sp>
          <p:nvSpPr>
            <p:cNvPr id="7" name="Rectangle 6"/>
            <p:cNvSpPr/>
            <p:nvPr/>
          </p:nvSpPr>
          <p:spPr>
            <a:xfrm>
              <a:off x="-228600" y="2057400"/>
              <a:ext cx="5627374" cy="387798"/>
            </a:xfrm>
            <a:prstGeom prst="rect">
              <a:avLst/>
            </a:prstGeom>
          </p:spPr>
          <p:txBody>
            <a:bodyPr wrap="none">
              <a:spAutoFit/>
            </a:bodyPr>
            <a:lstStyle/>
            <a:p>
              <a:pPr lvl="1">
                <a:lnSpc>
                  <a:spcPct val="80000"/>
                </a:lnSpc>
                <a:buFont typeface="Arial" charset="0"/>
                <a:buNone/>
              </a:pPr>
              <a:r>
                <a:rPr lang="en-US" sz="2400" dirty="0">
                  <a:solidFill>
                    <a:srgbClr val="C00000"/>
                  </a:solidFill>
                  <a:latin typeface="Bernard MT Condensed" pitchFamily="18" charset="0"/>
                  <a:ea typeface="+mj-ea"/>
                  <a:cs typeface="+mj-cs"/>
                </a:rPr>
                <a:t>2. </a:t>
              </a:r>
              <a:r>
                <a:rPr lang="en-US" sz="2400" dirty="0" err="1">
                  <a:solidFill>
                    <a:srgbClr val="C00000"/>
                  </a:solidFill>
                  <a:latin typeface="Bernard MT Condensed" pitchFamily="18" charset="0"/>
                  <a:ea typeface="+mj-ea"/>
                  <a:cs typeface="+mj-cs"/>
                </a:rPr>
                <a:t>Bromhexine</a:t>
              </a:r>
              <a:r>
                <a:rPr lang="en-US" sz="2400" b="1" dirty="0"/>
                <a:t> </a:t>
              </a:r>
              <a:r>
                <a:rPr lang="en-US" sz="2400" b="1" dirty="0">
                  <a:latin typeface="Arial Narrow" pitchFamily="34" charset="0"/>
                </a:rPr>
                <a:t>&amp; its metabolite </a:t>
              </a:r>
              <a:r>
                <a:rPr lang="en-US" sz="2400" dirty="0" err="1">
                  <a:solidFill>
                    <a:srgbClr val="C00000"/>
                  </a:solidFill>
                  <a:latin typeface="Bernard MT Condensed" pitchFamily="18" charset="0"/>
                  <a:ea typeface="+mj-ea"/>
                  <a:cs typeface="+mj-cs"/>
                </a:rPr>
                <a:t>Ambroxol</a:t>
              </a:r>
              <a:r>
                <a:rPr lang="en-US" sz="2400" dirty="0">
                  <a:solidFill>
                    <a:srgbClr val="C00000"/>
                  </a:solidFill>
                  <a:latin typeface="Bernard MT Condensed" pitchFamily="18" charset="0"/>
                  <a:ea typeface="+mj-ea"/>
                  <a:cs typeface="+mj-cs"/>
                </a:rPr>
                <a:t> </a:t>
              </a:r>
            </a:p>
          </p:txBody>
        </p:sp>
        <p:sp>
          <p:nvSpPr>
            <p:cNvPr id="10" name="TextBox 9"/>
            <p:cNvSpPr txBox="1"/>
            <p:nvPr/>
          </p:nvSpPr>
          <p:spPr>
            <a:xfrm>
              <a:off x="228600" y="2438399"/>
              <a:ext cx="8534400" cy="412934"/>
            </a:xfrm>
            <a:prstGeom prst="rect">
              <a:avLst/>
            </a:prstGeom>
            <a:noFill/>
          </p:spPr>
          <p:txBody>
            <a:bodyPr wrap="square" rtlCol="0">
              <a:spAutoFit/>
            </a:bodyPr>
            <a:lstStyle/>
            <a:p>
              <a:pPr>
                <a:lnSpc>
                  <a:spcPts val="2500"/>
                </a:lnSpc>
              </a:pPr>
              <a:r>
                <a:rPr lang="en-US" sz="2400" b="1" dirty="0">
                  <a:latin typeface="Arial Narrow" pitchFamily="34" charset="0"/>
                  <a:sym typeface="Wingdings 3"/>
                </a:rPr>
                <a:t>They also </a:t>
              </a:r>
              <a:r>
                <a:rPr lang="en-US" sz="2400" b="1" dirty="0" err="1">
                  <a:latin typeface="Arial Narrow" pitchFamily="34" charset="0"/>
                </a:rPr>
                <a:t>immuno</a:t>
              </a:r>
              <a:r>
                <a:rPr lang="en-US" sz="2400" b="1" dirty="0">
                  <a:latin typeface="Arial Narrow" pitchFamily="34" charset="0"/>
                </a:rPr>
                <a:t> </a:t>
              </a:r>
              <a:r>
                <a:rPr lang="en-US" sz="2400" b="1" dirty="0" err="1">
                  <a:latin typeface="Arial Narrow" pitchFamily="34" charset="0"/>
                </a:rPr>
                <a:t>defence</a:t>
              </a:r>
              <a:r>
                <a:rPr lang="en-US" sz="2400" b="1" dirty="0">
                  <a:latin typeface="Arial Narrow" pitchFamily="34" charset="0"/>
                </a:rPr>
                <a:t> so </a:t>
              </a:r>
              <a:r>
                <a:rPr lang="en-US" sz="2400" b="1" dirty="0">
                  <a:latin typeface="Arial Narrow" pitchFamily="34" charset="0"/>
                  <a:sym typeface="Wingdings 3"/>
                </a:rPr>
                <a:t> </a:t>
              </a:r>
              <a:r>
                <a:rPr lang="en-US" sz="2400" b="1" dirty="0">
                  <a:latin typeface="Arial Narrow" pitchFamily="34" charset="0"/>
                </a:rPr>
                <a:t>antibiotics usage </a:t>
              </a:r>
              <a:endParaRPr lang="en-US" dirty="0"/>
            </a:p>
          </p:txBody>
        </p:sp>
        <p:sp>
          <p:nvSpPr>
            <p:cNvPr id="11" name="TextBox 10"/>
            <p:cNvSpPr txBox="1"/>
            <p:nvPr/>
          </p:nvSpPr>
          <p:spPr>
            <a:xfrm>
              <a:off x="228600" y="2790101"/>
              <a:ext cx="8534400" cy="412934"/>
            </a:xfrm>
            <a:prstGeom prst="rect">
              <a:avLst/>
            </a:prstGeom>
            <a:noFill/>
          </p:spPr>
          <p:txBody>
            <a:bodyPr wrap="square" rtlCol="0">
              <a:spAutoFit/>
            </a:bodyPr>
            <a:lstStyle/>
            <a:p>
              <a:pPr>
                <a:lnSpc>
                  <a:spcPts val="2500"/>
                </a:lnSpc>
              </a:pPr>
              <a:r>
                <a:rPr lang="en-US" sz="2400" b="1" dirty="0">
                  <a:latin typeface="Arial Narrow" pitchFamily="34" charset="0"/>
                  <a:sym typeface="Wingdings 3"/>
                </a:rPr>
                <a:t>They also </a:t>
              </a:r>
              <a:r>
                <a:rPr lang="en-US" sz="2400" b="1" dirty="0">
                  <a:latin typeface="Arial Narrow" pitchFamily="34" charset="0"/>
                </a:rPr>
                <a:t> pain in acute sore throat</a:t>
              </a:r>
            </a:p>
          </p:txBody>
        </p:sp>
        <p:sp>
          <p:nvSpPr>
            <p:cNvPr id="12" name="Rectangle 11"/>
            <p:cNvSpPr/>
            <p:nvPr/>
          </p:nvSpPr>
          <p:spPr>
            <a:xfrm>
              <a:off x="228600" y="3242836"/>
              <a:ext cx="8686800" cy="461665"/>
            </a:xfrm>
            <a:prstGeom prst="rect">
              <a:avLst/>
            </a:prstGeom>
          </p:spPr>
          <p:txBody>
            <a:bodyPr wrap="square">
              <a:spAutoFit/>
            </a:bodyPr>
            <a:lstStyle/>
            <a:p>
              <a:pPr marL="0" lvl="2"/>
              <a:r>
                <a:rPr lang="en-US" sz="2400" dirty="0">
                  <a:solidFill>
                    <a:srgbClr val="0070C0"/>
                  </a:solidFill>
                  <a:latin typeface="Bernard MT Condensed" pitchFamily="18" charset="0"/>
                </a:rPr>
                <a:t>ADRs; </a:t>
              </a:r>
              <a:r>
                <a:rPr lang="en-US" sz="2400" b="1" dirty="0" err="1">
                  <a:latin typeface="Arial Narrow" pitchFamily="34" charset="0"/>
                </a:rPr>
                <a:t>Rhinorrhea</a:t>
              </a:r>
              <a:r>
                <a:rPr lang="en-US" sz="2400" b="1" dirty="0">
                  <a:latin typeface="Arial Narrow" pitchFamily="34" charset="0"/>
                </a:rPr>
                <a:t>, </a:t>
              </a:r>
              <a:r>
                <a:rPr lang="en-US" sz="2400" b="1" dirty="0" err="1">
                  <a:latin typeface="Arial Narrow" pitchFamily="34" charset="0"/>
                </a:rPr>
                <a:t>lacrymation</a:t>
              </a:r>
              <a:r>
                <a:rPr lang="en-US" sz="2400" b="1" dirty="0">
                  <a:latin typeface="Arial Narrow" pitchFamily="34" charset="0"/>
                </a:rPr>
                <a:t>, gastric irritation, hypersensitivity</a:t>
              </a:r>
            </a:p>
          </p:txBody>
        </p:sp>
      </p:grpSp>
      <p:cxnSp>
        <p:nvCxnSpPr>
          <p:cNvPr id="13" name="Straight Connector 12"/>
          <p:cNvCxnSpPr/>
          <p:nvPr/>
        </p:nvCxnSpPr>
        <p:spPr>
          <a:xfrm rot="10800000">
            <a:off x="1524000" y="1904999"/>
            <a:ext cx="9144000" cy="0"/>
          </a:xfrm>
          <a:prstGeom prst="line">
            <a:avLst/>
          </a:prstGeom>
          <a:ln w="38100">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524000" y="3886199"/>
            <a:ext cx="9144000" cy="0"/>
          </a:xfrm>
          <a:prstGeom prst="line">
            <a:avLst/>
          </a:prstGeom>
          <a:ln w="38100">
            <a:solidFill>
              <a:srgbClr val="0000FF"/>
            </a:solidFill>
            <a:prstDash val="sysDash"/>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1701448" y="4022670"/>
            <a:ext cx="9195152" cy="1997131"/>
            <a:chOff x="177448" y="4022669"/>
            <a:chExt cx="9195152" cy="1997131"/>
          </a:xfrm>
        </p:grpSpPr>
        <p:sp>
          <p:nvSpPr>
            <p:cNvPr id="15" name="Rectangle 14"/>
            <p:cNvSpPr/>
            <p:nvPr/>
          </p:nvSpPr>
          <p:spPr>
            <a:xfrm>
              <a:off x="177448" y="4022669"/>
              <a:ext cx="4927952" cy="461665"/>
            </a:xfrm>
            <a:prstGeom prst="rect">
              <a:avLst/>
            </a:prstGeom>
          </p:spPr>
          <p:txBody>
            <a:bodyPr wrap="none">
              <a:spAutoFit/>
            </a:bodyPr>
            <a:lstStyle/>
            <a:p>
              <a:r>
                <a:rPr lang="en-US" sz="2400" dirty="0">
                  <a:solidFill>
                    <a:srgbClr val="C00000"/>
                  </a:solidFill>
                  <a:latin typeface="Bernard MT Condensed" pitchFamily="18" charset="0"/>
                </a:rPr>
                <a:t>3. </a:t>
              </a:r>
              <a:r>
                <a:rPr lang="en-US" sz="2400" dirty="0" err="1">
                  <a:solidFill>
                    <a:srgbClr val="C00000"/>
                  </a:solidFill>
                  <a:latin typeface="Bernard MT Condensed" pitchFamily="18" charset="0"/>
                </a:rPr>
                <a:t>Pulmozyme</a:t>
              </a:r>
              <a:r>
                <a:rPr lang="en-US" sz="2400" dirty="0">
                  <a:solidFill>
                    <a:srgbClr val="C00000"/>
                  </a:solidFill>
                  <a:latin typeface="Bernard MT Condensed" pitchFamily="18" charset="0"/>
                </a:rPr>
                <a:t> (</a:t>
              </a:r>
              <a:r>
                <a:rPr lang="en-US" sz="2400" dirty="0" err="1">
                  <a:solidFill>
                    <a:srgbClr val="C00000"/>
                  </a:solidFill>
                  <a:latin typeface="Bernard MT Condensed" pitchFamily="18" charset="0"/>
                </a:rPr>
                <a:t>Dornase</a:t>
              </a:r>
              <a:r>
                <a:rPr lang="en-US" sz="2400" dirty="0">
                  <a:solidFill>
                    <a:srgbClr val="C00000"/>
                  </a:solidFill>
                  <a:latin typeface="Bernard MT Condensed" pitchFamily="18" charset="0"/>
                </a:rPr>
                <a:t> Alpha or </a:t>
              </a:r>
              <a:r>
                <a:rPr lang="en-US" sz="2400" dirty="0" err="1">
                  <a:solidFill>
                    <a:srgbClr val="C00000"/>
                  </a:solidFill>
                  <a:latin typeface="Bernard MT Condensed" pitchFamily="18" charset="0"/>
                </a:rPr>
                <a:t>DNAse</a:t>
              </a:r>
              <a:r>
                <a:rPr lang="en-US" sz="2400" dirty="0">
                  <a:solidFill>
                    <a:srgbClr val="C00000"/>
                  </a:solidFill>
                  <a:latin typeface="Bernard MT Condensed" pitchFamily="18" charset="0"/>
                </a:rPr>
                <a:t>)</a:t>
              </a:r>
              <a:endParaRPr lang="en-US" sz="2400" dirty="0"/>
            </a:p>
          </p:txBody>
        </p:sp>
        <p:sp>
          <p:nvSpPr>
            <p:cNvPr id="16" name="Rectangle 15"/>
            <p:cNvSpPr/>
            <p:nvPr/>
          </p:nvSpPr>
          <p:spPr>
            <a:xfrm>
              <a:off x="228600" y="4491674"/>
              <a:ext cx="8915400" cy="733534"/>
            </a:xfrm>
            <a:prstGeom prst="rect">
              <a:avLst/>
            </a:prstGeom>
          </p:spPr>
          <p:txBody>
            <a:bodyPr wrap="square">
              <a:spAutoFit/>
            </a:bodyPr>
            <a:lstStyle/>
            <a:p>
              <a:pPr>
                <a:lnSpc>
                  <a:spcPts val="2500"/>
                </a:lnSpc>
              </a:pPr>
              <a:r>
                <a:rPr lang="en-US" sz="2400" b="1" dirty="0">
                  <a:latin typeface="Arial Narrow" pitchFamily="34" charset="0"/>
                  <a:sym typeface="Wingdings 3"/>
                </a:rPr>
                <a:t> A</a:t>
              </a:r>
              <a:r>
                <a:rPr lang="en-US" sz="2400" b="1" dirty="0">
                  <a:latin typeface="Arial Narrow" pitchFamily="34" charset="0"/>
                </a:rPr>
                <a:t> recombinant human deoxyribo-nuclease-1 enzyme that is </a:t>
              </a:r>
              <a:r>
                <a:rPr lang="en-US" sz="2400" b="1" dirty="0" err="1">
                  <a:latin typeface="Arial Narrow" pitchFamily="34" charset="0"/>
                </a:rPr>
                <a:t>neubilized</a:t>
              </a:r>
              <a:r>
                <a:rPr lang="en-US" sz="2400" b="1" dirty="0">
                  <a:latin typeface="Arial Narrow" pitchFamily="34" charset="0"/>
                </a:rPr>
                <a:t> .</a:t>
              </a:r>
              <a:endParaRPr lang="en-US" sz="2400" dirty="0"/>
            </a:p>
          </p:txBody>
        </p:sp>
        <p:sp>
          <p:nvSpPr>
            <p:cNvPr id="17" name="Rectangle 16"/>
            <p:cNvSpPr/>
            <p:nvPr/>
          </p:nvSpPr>
          <p:spPr>
            <a:xfrm>
              <a:off x="228600" y="4860869"/>
              <a:ext cx="8001000" cy="424732"/>
            </a:xfrm>
            <a:prstGeom prst="rect">
              <a:avLst/>
            </a:prstGeom>
          </p:spPr>
          <p:txBody>
            <a:bodyPr wrap="square">
              <a:spAutoFit/>
            </a:bodyPr>
            <a:lstStyle/>
            <a:p>
              <a:pPr>
                <a:lnSpc>
                  <a:spcPct val="90000"/>
                </a:lnSpc>
                <a:buFont typeface="Wingdings 3"/>
                <a:buChar char=""/>
              </a:pPr>
              <a:r>
                <a:rPr lang="en-IN" sz="2400" b="1" dirty="0">
                  <a:latin typeface="Arial Narrow" pitchFamily="34" charset="0"/>
                </a:rPr>
                <a:t>Full benefit appears within 3-7 days </a:t>
              </a:r>
            </a:p>
          </p:txBody>
        </p:sp>
        <p:sp>
          <p:nvSpPr>
            <p:cNvPr id="18" name="Rectangle 17"/>
            <p:cNvSpPr/>
            <p:nvPr/>
          </p:nvSpPr>
          <p:spPr>
            <a:xfrm>
              <a:off x="228600" y="5318069"/>
              <a:ext cx="9144000" cy="701731"/>
            </a:xfrm>
            <a:prstGeom prst="rect">
              <a:avLst/>
            </a:prstGeom>
          </p:spPr>
          <p:txBody>
            <a:bodyPr wrap="square">
              <a:spAutoFit/>
            </a:bodyPr>
            <a:lstStyle/>
            <a:p>
              <a:pPr marL="342900" indent="-342900" eaLnBrk="0" hangingPunct="0">
                <a:lnSpc>
                  <a:spcPct val="90000"/>
                </a:lnSpc>
                <a:defRPr/>
              </a:pPr>
              <a:r>
                <a:rPr lang="en-US" sz="2200" dirty="0">
                  <a:solidFill>
                    <a:srgbClr val="0070C0"/>
                  </a:solidFill>
                  <a:latin typeface="Bernard MT Condensed" pitchFamily="18" charset="0"/>
                </a:rPr>
                <a:t>ADRs; </a:t>
              </a:r>
            </a:p>
            <a:p>
              <a:pPr marL="342900" indent="-342900" eaLnBrk="0" hangingPunct="0">
                <a:lnSpc>
                  <a:spcPct val="90000"/>
                </a:lnSpc>
                <a:defRPr/>
              </a:pPr>
              <a:r>
                <a:rPr lang="en-US" sz="2200" b="1" dirty="0">
                  <a:latin typeface="Arial Narrow" pitchFamily="34" charset="0"/>
                </a:rPr>
                <a:t>Voice changes, </a:t>
              </a:r>
              <a:r>
                <a:rPr lang="en-US" sz="2200" b="1" dirty="0" err="1">
                  <a:latin typeface="Arial Narrow" pitchFamily="34" charset="0"/>
                </a:rPr>
                <a:t>pharyngitis</a:t>
              </a:r>
              <a:r>
                <a:rPr lang="en-US" sz="2200" b="1" dirty="0">
                  <a:latin typeface="Arial Narrow" pitchFamily="34" charset="0"/>
                </a:rPr>
                <a:t>, laryngitis, rhinitis, chest pain, fever, rash</a:t>
              </a:r>
              <a:endParaRPr lang="en-IN" sz="2200" b="1" dirty="0">
                <a:latin typeface="Arial Narrow" pitchFamily="34" charset="0"/>
              </a:endParaRPr>
            </a:p>
          </p:txBody>
        </p:sp>
      </p:grpSp>
      <p:sp>
        <p:nvSpPr>
          <p:cNvPr id="19" name="5-Point Star 18"/>
          <p:cNvSpPr/>
          <p:nvPr/>
        </p:nvSpPr>
        <p:spPr>
          <a:xfrm>
            <a:off x="9982200" y="2286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6071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752600" y="228600"/>
            <a:ext cx="5486400" cy="762000"/>
          </a:xfrm>
          <a:prstGeom prst="rect">
            <a:avLst/>
          </a:prstGeom>
          <a:noFill/>
        </p:spPr>
        <p:txBody>
          <a:bodyPr wrap="none">
            <a:prstTxWarp prst="textWave2">
              <a:avLst>
                <a:gd name="adj1" fmla="val 20000"/>
                <a:gd name="adj2" fmla="val 0"/>
              </a:avLst>
            </a:prstTxWarp>
            <a:spAutoFit/>
          </a:bodyPr>
          <a:lstStyle/>
          <a:p>
            <a:pPr algn="ctr">
              <a:defRPr/>
            </a:pPr>
            <a:r>
              <a:rPr lang="en-US" sz="4000" b="1" spc="50" dirty="0">
                <a:ln w="12700" cmpd="sng">
                  <a:solidFill>
                    <a:schemeClr val="accent6">
                      <a:satMod val="120000"/>
                      <a:shade val="80000"/>
                    </a:schemeClr>
                  </a:solidFill>
                  <a:prstDash val="solid"/>
                </a:ln>
                <a:solidFill>
                  <a:srgbClr val="0000FF"/>
                </a:solidFill>
                <a:effectLst>
                  <a:glow rad="53100">
                    <a:schemeClr val="accent6">
                      <a:satMod val="180000"/>
                      <a:alpha val="30000"/>
                    </a:schemeClr>
                  </a:glow>
                </a:effectLst>
              </a:rPr>
              <a:t>ANTITUSSIVE AGENTS</a:t>
            </a:r>
          </a:p>
        </p:txBody>
      </p:sp>
      <p:sp>
        <p:nvSpPr>
          <p:cNvPr id="10" name="Rectangle 1"/>
          <p:cNvSpPr>
            <a:spLocks noChangeArrowheads="1"/>
          </p:cNvSpPr>
          <p:nvPr/>
        </p:nvSpPr>
        <p:spPr bwMode="auto">
          <a:xfrm>
            <a:off x="4267200" y="838200"/>
            <a:ext cx="6324600" cy="7335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2500"/>
              </a:lnSpc>
            </a:pPr>
            <a:r>
              <a:rPr lang="en-US" sz="2200" b="1" dirty="0">
                <a:latin typeface="Arial Narrow" pitchFamily="34" charset="0"/>
              </a:rPr>
              <a:t>Stop or reduce </a:t>
            </a:r>
            <a:r>
              <a:rPr lang="en-US" sz="2200" b="1" dirty="0">
                <a:latin typeface="Arial Narrow" pitchFamily="34" charset="0"/>
                <a:ea typeface="Times New Roman" pitchFamily="18" charset="0"/>
                <a:cs typeface="Arial" pitchFamily="34" charset="0"/>
              </a:rPr>
              <a:t>cough by acting either primarily on the peripheral or CNS components of cough reflex.</a:t>
            </a:r>
            <a:endParaRPr lang="en-US" sz="2200" b="1" dirty="0">
              <a:latin typeface="Arial Narrow" pitchFamily="34" charset="0"/>
              <a:cs typeface="Arial" pitchFamily="34" charset="0"/>
            </a:endParaRPr>
          </a:p>
        </p:txBody>
      </p:sp>
      <p:cxnSp>
        <p:nvCxnSpPr>
          <p:cNvPr id="13" name="Straight Arrow Connector 12"/>
          <p:cNvCxnSpPr/>
          <p:nvPr/>
        </p:nvCxnSpPr>
        <p:spPr>
          <a:xfrm flipH="1">
            <a:off x="1828801" y="914402"/>
            <a:ext cx="3173" cy="685801"/>
          </a:xfrm>
          <a:prstGeom prst="straightConnector1">
            <a:avLst/>
          </a:prstGeom>
          <a:ln w="38100">
            <a:solidFill>
              <a:srgbClr val="F279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981200" y="2286000"/>
            <a:ext cx="8305800" cy="2746906"/>
          </a:xfrm>
          <a:prstGeom prst="rect">
            <a:avLst/>
          </a:prstGeom>
          <a:noFill/>
        </p:spPr>
        <p:txBody>
          <a:bodyPr wrap="square" rtlCol="0">
            <a:spAutoFit/>
          </a:bodyPr>
          <a:lstStyle/>
          <a:p>
            <a:pPr marL="0" lvl="1">
              <a:lnSpc>
                <a:spcPts val="2400"/>
              </a:lnSpc>
              <a:spcBef>
                <a:spcPts val="300"/>
              </a:spcBef>
            </a:pPr>
            <a:r>
              <a:rPr lang="en-US" sz="2200" b="1" u="heavy" dirty="0">
                <a:uFill>
                  <a:solidFill>
                    <a:srgbClr val="CC0000"/>
                  </a:solidFill>
                </a:uFill>
                <a:latin typeface="Arial Narrow" pitchFamily="34" charset="0"/>
              </a:rPr>
              <a:t>In Pharynx</a:t>
            </a:r>
            <a:r>
              <a:rPr lang="en-US" sz="2200" b="1" u="heavy" dirty="0">
                <a:uFill>
                  <a:solidFill>
                    <a:srgbClr val="CC0000"/>
                  </a:solidFill>
                </a:uFill>
                <a:latin typeface="Arial Narrow" pitchFamily="34" charset="0"/>
                <a:sym typeface="Wingdings 3"/>
              </a:rPr>
              <a:t> </a:t>
            </a:r>
            <a:r>
              <a:rPr lang="en-US" sz="2200" b="1" dirty="0">
                <a:latin typeface="Arial Narrow" pitchFamily="34" charset="0"/>
                <a:sym typeface="Wingdings 3"/>
              </a:rPr>
              <a:t> </a:t>
            </a:r>
            <a:r>
              <a:rPr lang="en-US" sz="2200" b="1" dirty="0">
                <a:latin typeface="Arial Narrow" pitchFamily="34" charset="0"/>
              </a:rPr>
              <a:t>Use Demulcents </a:t>
            </a:r>
            <a:r>
              <a:rPr lang="en-US" sz="2200" b="1" dirty="0">
                <a:latin typeface="Arial Narrow" pitchFamily="34" charset="0"/>
                <a:sym typeface="Wingdings 3"/>
              </a:rPr>
              <a:t> </a:t>
            </a:r>
            <a:r>
              <a:rPr lang="en-US" sz="2200" b="1" dirty="0">
                <a:latin typeface="Arial Narrow" pitchFamily="34" charset="0"/>
              </a:rPr>
              <a:t>form a protective coating </a:t>
            </a:r>
          </a:p>
          <a:p>
            <a:pPr marL="0" lvl="1">
              <a:lnSpc>
                <a:spcPts val="2400"/>
              </a:lnSpc>
              <a:spcBef>
                <a:spcPts val="300"/>
              </a:spcBef>
            </a:pPr>
            <a:r>
              <a:rPr lang="en-US" sz="2200" b="1" dirty="0">
                <a:latin typeface="Arial Narrow" pitchFamily="34" charset="0"/>
              </a:rPr>
              <a:t>		Lozenges &amp;  Gargles</a:t>
            </a:r>
          </a:p>
          <a:p>
            <a:pPr marL="0" lvl="1">
              <a:lnSpc>
                <a:spcPts val="2400"/>
              </a:lnSpc>
              <a:spcBef>
                <a:spcPts val="300"/>
              </a:spcBef>
            </a:pPr>
            <a:r>
              <a:rPr lang="en-US" sz="2200" b="1" u="heavy" dirty="0">
                <a:uFill>
                  <a:solidFill>
                    <a:srgbClr val="CC0000"/>
                  </a:solidFill>
                </a:uFill>
                <a:latin typeface="Arial Narrow" pitchFamily="34" charset="0"/>
              </a:rPr>
              <a:t>In Larynx</a:t>
            </a:r>
            <a:r>
              <a:rPr lang="en-US" sz="2200" b="1" u="heavy" dirty="0">
                <a:uFill>
                  <a:solidFill>
                    <a:srgbClr val="CC0000"/>
                  </a:solidFill>
                </a:uFill>
                <a:latin typeface="Arial Narrow" pitchFamily="34" charset="0"/>
                <a:sym typeface="Wingdings 3"/>
              </a:rPr>
              <a:t> </a:t>
            </a:r>
            <a:r>
              <a:rPr lang="en-US" sz="2200" b="1" dirty="0">
                <a:latin typeface="Arial Narrow" pitchFamily="34" charset="0"/>
                <a:sym typeface="Wingdings 3"/>
              </a:rPr>
              <a:t></a:t>
            </a:r>
            <a:r>
              <a:rPr lang="en-US" sz="2200" b="1" dirty="0">
                <a:latin typeface="Arial Narrow" pitchFamily="34" charset="0"/>
              </a:rPr>
              <a:t> Use Emollients </a:t>
            </a:r>
            <a:r>
              <a:rPr lang="en-US" sz="2200" b="1" dirty="0">
                <a:latin typeface="Arial Narrow" pitchFamily="34" charset="0"/>
                <a:sym typeface="Wingdings 3"/>
              </a:rPr>
              <a:t> </a:t>
            </a:r>
            <a:r>
              <a:rPr lang="en-US" sz="2200" b="1" dirty="0">
                <a:latin typeface="Arial Narrow" pitchFamily="34" charset="0"/>
              </a:rPr>
              <a:t>form a protective coating </a:t>
            </a:r>
          </a:p>
          <a:p>
            <a:pPr marL="0" lvl="1">
              <a:lnSpc>
                <a:spcPts val="2400"/>
              </a:lnSpc>
              <a:spcBef>
                <a:spcPts val="300"/>
              </a:spcBef>
            </a:pPr>
            <a:r>
              <a:rPr lang="en-US" sz="2200" dirty="0">
                <a:solidFill>
                  <a:srgbClr val="C00000"/>
                </a:solidFill>
                <a:latin typeface="Bernard MT Condensed" pitchFamily="18" charset="0"/>
                <a:sym typeface="Wingdings 3"/>
              </a:rPr>
              <a:t>		menthol &amp; eucalyptus</a:t>
            </a:r>
            <a:r>
              <a:rPr lang="en-US" sz="2200" b="1" dirty="0">
                <a:latin typeface="Arial Narrow" pitchFamily="34" charset="0"/>
              </a:rPr>
              <a:t>.</a:t>
            </a:r>
          </a:p>
          <a:p>
            <a:pPr marL="0" lvl="1">
              <a:lnSpc>
                <a:spcPts val="2400"/>
              </a:lnSpc>
              <a:spcBef>
                <a:spcPts val="300"/>
              </a:spcBef>
            </a:pPr>
            <a:r>
              <a:rPr lang="en-US" sz="2200" b="1" u="heavy" dirty="0">
                <a:uFill>
                  <a:solidFill>
                    <a:srgbClr val="CC0000"/>
                  </a:solidFill>
                </a:uFill>
                <a:latin typeface="Arial Narrow" pitchFamily="34" charset="0"/>
              </a:rPr>
              <a:t>In </a:t>
            </a:r>
            <a:r>
              <a:rPr lang="en-US" sz="2200" b="1" u="heavy" dirty="0" err="1">
                <a:uFill>
                  <a:solidFill>
                    <a:srgbClr val="CC0000"/>
                  </a:solidFill>
                </a:uFill>
                <a:latin typeface="Arial Narrow" pitchFamily="34" charset="0"/>
              </a:rPr>
              <a:t>Tracheobronchial</a:t>
            </a:r>
            <a:r>
              <a:rPr lang="en-US" sz="2200" b="1" u="heavy" dirty="0">
                <a:uFill>
                  <a:solidFill>
                    <a:srgbClr val="CC0000"/>
                  </a:solidFill>
                </a:uFill>
                <a:latin typeface="Arial Narrow" pitchFamily="34" charset="0"/>
              </a:rPr>
              <a:t> Airway</a:t>
            </a:r>
            <a:r>
              <a:rPr lang="en-US" sz="2200" b="1" dirty="0">
                <a:latin typeface="Arial Narrow" pitchFamily="34" charset="0"/>
                <a:sym typeface="Wingdings 3"/>
              </a:rPr>
              <a:t> </a:t>
            </a:r>
            <a:r>
              <a:rPr lang="en-US" sz="2200" b="1" dirty="0">
                <a:latin typeface="Arial Narrow" pitchFamily="34" charset="0"/>
              </a:rPr>
              <a:t>Use aerosols or inhalational of hot steam 		</a:t>
            </a:r>
            <a:r>
              <a:rPr lang="en-US" sz="2200" dirty="0">
                <a:solidFill>
                  <a:srgbClr val="C00000"/>
                </a:solidFill>
                <a:latin typeface="Bernard MT Condensed" pitchFamily="18" charset="0"/>
                <a:sym typeface="Wingdings 3"/>
              </a:rPr>
              <a:t>tincture </a:t>
            </a:r>
            <a:r>
              <a:rPr lang="en-US" sz="2200" dirty="0" err="1">
                <a:solidFill>
                  <a:srgbClr val="C00000"/>
                </a:solidFill>
                <a:latin typeface="Bernard MT Condensed" pitchFamily="18" charset="0"/>
                <a:sym typeface="Wingdings 3"/>
              </a:rPr>
              <a:t>benzoin</a:t>
            </a:r>
            <a:r>
              <a:rPr lang="en-US" sz="2200" dirty="0">
                <a:solidFill>
                  <a:srgbClr val="C00000"/>
                </a:solidFill>
                <a:latin typeface="Bernard MT Condensed" pitchFamily="18" charset="0"/>
                <a:sym typeface="Wingdings 3"/>
              </a:rPr>
              <a:t> compound &amp; eucalyptol</a:t>
            </a:r>
          </a:p>
          <a:p>
            <a:pPr marL="0" lvl="1">
              <a:lnSpc>
                <a:spcPts val="2400"/>
              </a:lnSpc>
              <a:spcBef>
                <a:spcPts val="300"/>
              </a:spcBef>
            </a:pPr>
            <a:r>
              <a:rPr lang="en-US" sz="2200" b="1" u="heavy" dirty="0">
                <a:uFill>
                  <a:solidFill>
                    <a:srgbClr val="CC0000"/>
                  </a:solidFill>
                </a:uFill>
                <a:latin typeface="Arial Narrow" pitchFamily="34" charset="0"/>
              </a:rPr>
              <a:t>During </a:t>
            </a:r>
            <a:r>
              <a:rPr lang="en-US" sz="2200" b="1" u="heavy" dirty="0" err="1">
                <a:uFill>
                  <a:solidFill>
                    <a:srgbClr val="CC0000"/>
                  </a:solidFill>
                </a:uFill>
                <a:latin typeface="Arial Narrow" pitchFamily="34" charset="0"/>
              </a:rPr>
              <a:t>bronchoscopy</a:t>
            </a:r>
            <a:r>
              <a:rPr lang="en-US" sz="2200" b="1" u="heavy" dirty="0">
                <a:uFill>
                  <a:solidFill>
                    <a:srgbClr val="CC0000"/>
                  </a:solidFill>
                </a:uFill>
                <a:latin typeface="Arial Narrow" pitchFamily="34" charset="0"/>
              </a:rPr>
              <a:t> or </a:t>
            </a:r>
            <a:r>
              <a:rPr lang="en-US" sz="2200" b="1" u="heavy" dirty="0" err="1">
                <a:uFill>
                  <a:solidFill>
                    <a:srgbClr val="CC0000"/>
                  </a:solidFill>
                </a:uFill>
                <a:latin typeface="Arial Narrow" pitchFamily="34" charset="0"/>
              </a:rPr>
              <a:t>bronchography</a:t>
            </a:r>
            <a:r>
              <a:rPr lang="en-US" sz="2200" b="1" u="heavy" dirty="0">
                <a:uFill>
                  <a:solidFill>
                    <a:srgbClr val="CC0000"/>
                  </a:solidFill>
                </a:uFill>
                <a:latin typeface="Arial Narrow" pitchFamily="34" charset="0"/>
              </a:rPr>
              <a:t> </a:t>
            </a:r>
            <a:r>
              <a:rPr lang="en-US" sz="2200" b="1" dirty="0">
                <a:latin typeface="Arial Narrow" pitchFamily="34" charset="0"/>
                <a:sym typeface="Wingdings 3"/>
              </a:rPr>
              <a:t> Use local </a:t>
            </a:r>
            <a:r>
              <a:rPr lang="en-US" sz="2200" b="1" dirty="0" err="1">
                <a:latin typeface="Arial Narrow" pitchFamily="34" charset="0"/>
                <a:sym typeface="Wingdings 3"/>
              </a:rPr>
              <a:t>anaesthetic</a:t>
            </a:r>
            <a:r>
              <a:rPr lang="en-US" sz="2200" b="1" dirty="0">
                <a:latin typeface="Arial Narrow" pitchFamily="34" charset="0"/>
                <a:sym typeface="Wingdings 3"/>
              </a:rPr>
              <a:t> aerosols, as </a:t>
            </a:r>
            <a:r>
              <a:rPr lang="en-US" sz="2200" dirty="0" err="1">
                <a:solidFill>
                  <a:srgbClr val="C00000"/>
                </a:solidFill>
                <a:latin typeface="Bernard MT Condensed" pitchFamily="18" charset="0"/>
                <a:sym typeface="Wingdings 3"/>
              </a:rPr>
              <a:t>lidocaine</a:t>
            </a:r>
            <a:r>
              <a:rPr lang="en-US" sz="2200" dirty="0">
                <a:solidFill>
                  <a:srgbClr val="C00000"/>
                </a:solidFill>
                <a:latin typeface="Bernard MT Condensed" pitchFamily="18" charset="0"/>
                <a:sym typeface="Wingdings 3"/>
              </a:rPr>
              <a:t>, </a:t>
            </a:r>
            <a:r>
              <a:rPr lang="en-US" sz="2200" dirty="0" err="1">
                <a:solidFill>
                  <a:srgbClr val="C00000"/>
                </a:solidFill>
                <a:latin typeface="Bernard MT Condensed" pitchFamily="18" charset="0"/>
                <a:sym typeface="Wingdings 3"/>
              </a:rPr>
              <a:t>benzocaine</a:t>
            </a:r>
            <a:r>
              <a:rPr lang="en-US" sz="2200" dirty="0">
                <a:solidFill>
                  <a:srgbClr val="C00000"/>
                </a:solidFill>
                <a:latin typeface="Bernard MT Condensed" pitchFamily="18" charset="0"/>
                <a:sym typeface="Wingdings 3"/>
              </a:rPr>
              <a:t>, and </a:t>
            </a:r>
            <a:r>
              <a:rPr lang="en-US" sz="2200" dirty="0" err="1">
                <a:solidFill>
                  <a:srgbClr val="C00000"/>
                </a:solidFill>
                <a:latin typeface="Bernard MT Condensed" pitchFamily="18" charset="0"/>
                <a:sym typeface="Wingdings 3"/>
              </a:rPr>
              <a:t>tetracaine</a:t>
            </a:r>
            <a:endParaRPr lang="en-US" sz="2200" dirty="0">
              <a:solidFill>
                <a:srgbClr val="C00000"/>
              </a:solidFill>
              <a:latin typeface="Bernard MT Condensed" pitchFamily="18" charset="0"/>
              <a:sym typeface="Wingdings 3"/>
            </a:endParaRPr>
          </a:p>
        </p:txBody>
      </p:sp>
      <p:sp>
        <p:nvSpPr>
          <p:cNvPr id="26" name="Rectangle 25"/>
          <p:cNvSpPr/>
          <p:nvPr/>
        </p:nvSpPr>
        <p:spPr>
          <a:xfrm>
            <a:off x="1676401" y="1524001"/>
            <a:ext cx="4640373" cy="461665"/>
          </a:xfrm>
          <a:prstGeom prst="rect">
            <a:avLst/>
          </a:prstGeom>
        </p:spPr>
        <p:txBody>
          <a:bodyPr wrap="none">
            <a:spAutoFit/>
          </a:bodyPr>
          <a:lstStyle/>
          <a:p>
            <a:r>
              <a:rPr lang="en-US" sz="2400" dirty="0">
                <a:solidFill>
                  <a:srgbClr val="CC0000"/>
                </a:solidFill>
                <a:latin typeface="Bernard MT Condensed" pitchFamily="18" charset="0"/>
              </a:rPr>
              <a:t>1. PERIPHERALLY ACTING ANTITUSSIVES</a:t>
            </a:r>
          </a:p>
        </p:txBody>
      </p:sp>
      <p:sp>
        <p:nvSpPr>
          <p:cNvPr id="27" name="Rectangle 26"/>
          <p:cNvSpPr/>
          <p:nvPr/>
        </p:nvSpPr>
        <p:spPr>
          <a:xfrm>
            <a:off x="1676400" y="1905001"/>
            <a:ext cx="4455002" cy="430887"/>
          </a:xfrm>
          <a:prstGeom prst="rect">
            <a:avLst/>
          </a:prstGeom>
        </p:spPr>
        <p:txBody>
          <a:bodyPr wrap="none">
            <a:spAutoFit/>
          </a:bodyPr>
          <a:lstStyle/>
          <a:p>
            <a:pPr lvl="0"/>
            <a:r>
              <a:rPr lang="en-US" sz="2200" u="heavy" dirty="0">
                <a:uFill>
                  <a:solidFill>
                    <a:srgbClr val="CC0000"/>
                  </a:solidFill>
                </a:uFill>
                <a:latin typeface="Bernard MT Condensed" pitchFamily="18" charset="0"/>
              </a:rPr>
              <a:t>A. Inhibitors of airway stretch receptors</a:t>
            </a:r>
          </a:p>
        </p:txBody>
      </p:sp>
      <p:sp>
        <p:nvSpPr>
          <p:cNvPr id="15" name="Rectangle 14"/>
          <p:cNvSpPr/>
          <p:nvPr/>
        </p:nvSpPr>
        <p:spPr>
          <a:xfrm>
            <a:off x="1676401" y="5181601"/>
            <a:ext cx="5992281" cy="430887"/>
          </a:xfrm>
          <a:prstGeom prst="rect">
            <a:avLst/>
          </a:prstGeom>
        </p:spPr>
        <p:txBody>
          <a:bodyPr wrap="none">
            <a:spAutoFit/>
          </a:bodyPr>
          <a:lstStyle/>
          <a:p>
            <a:r>
              <a:rPr lang="en-US" sz="2200" u="heavy" dirty="0">
                <a:uFill>
                  <a:solidFill>
                    <a:srgbClr val="CC0000"/>
                  </a:solidFill>
                </a:uFill>
                <a:latin typeface="Bernard MT Condensed" pitchFamily="18" charset="0"/>
              </a:rPr>
              <a:t>B. Inhibitors of pulmonary stretch receptors in alveoli</a:t>
            </a:r>
          </a:p>
        </p:txBody>
      </p:sp>
      <p:sp>
        <p:nvSpPr>
          <p:cNvPr id="16" name="Rectangle 15"/>
          <p:cNvSpPr/>
          <p:nvPr/>
        </p:nvSpPr>
        <p:spPr>
          <a:xfrm>
            <a:off x="1676400" y="5638800"/>
            <a:ext cx="8839200" cy="1072088"/>
          </a:xfrm>
          <a:prstGeom prst="rect">
            <a:avLst/>
          </a:prstGeom>
        </p:spPr>
        <p:txBody>
          <a:bodyPr wrap="square">
            <a:spAutoFit/>
          </a:bodyPr>
          <a:lstStyle/>
          <a:p>
            <a:r>
              <a:rPr lang="en-US" sz="2200" dirty="0" err="1">
                <a:solidFill>
                  <a:srgbClr val="C00000"/>
                </a:solidFill>
                <a:latin typeface="Bernard MT Condensed" pitchFamily="18" charset="0"/>
                <a:sym typeface="Wingdings 3"/>
              </a:rPr>
              <a:t>Benzonatate</a:t>
            </a:r>
            <a:r>
              <a:rPr lang="en-US" sz="2200" dirty="0">
                <a:solidFill>
                  <a:srgbClr val="C00000"/>
                </a:solidFill>
                <a:latin typeface="Bernard MT Condensed" pitchFamily="18" charset="0"/>
                <a:sym typeface="Wingdings 3"/>
              </a:rPr>
              <a:t> </a:t>
            </a:r>
            <a:r>
              <a:rPr lang="en-US" sz="2200" b="1" dirty="0">
                <a:latin typeface="Arial Narrow" pitchFamily="34" charset="0"/>
                <a:sym typeface="Wingdings 3"/>
              </a:rPr>
              <a:t>  sensitivity (numbing) of receptors by local anesthetic action.  </a:t>
            </a:r>
            <a:endParaRPr lang="en-US" sz="2200" b="1" dirty="0">
              <a:latin typeface="Arial Narrow" pitchFamily="34" charset="0"/>
            </a:endParaRPr>
          </a:p>
          <a:p>
            <a:pPr>
              <a:lnSpc>
                <a:spcPts val="2200"/>
              </a:lnSpc>
              <a:spcBef>
                <a:spcPts val="300"/>
              </a:spcBef>
            </a:pPr>
            <a:r>
              <a:rPr lang="en-US" sz="2000" u="sng" dirty="0">
                <a:solidFill>
                  <a:srgbClr val="6666FF"/>
                </a:solidFill>
                <a:latin typeface="Bernard MT Condensed" pitchFamily="18" charset="0"/>
              </a:rPr>
              <a:t>ADRS;  </a:t>
            </a:r>
            <a:r>
              <a:rPr lang="en-US" sz="2200" b="1" dirty="0">
                <a:latin typeface="Arial Narrow" pitchFamily="34" charset="0"/>
              </a:rPr>
              <a:t>drowsiness, dizziness, </a:t>
            </a:r>
            <a:r>
              <a:rPr lang="en-US" sz="2200" b="1" dirty="0" err="1">
                <a:latin typeface="Arial Narrow" pitchFamily="34" charset="0"/>
              </a:rPr>
              <a:t>dysphagia</a:t>
            </a:r>
            <a:r>
              <a:rPr lang="en-US" sz="2200" b="1" dirty="0">
                <a:latin typeface="Arial Narrow" pitchFamily="34" charset="0"/>
              </a:rPr>
              <a:t>, allergic reactions</a:t>
            </a:r>
          </a:p>
          <a:p>
            <a:pPr>
              <a:lnSpc>
                <a:spcPts val="2200"/>
              </a:lnSpc>
              <a:spcBef>
                <a:spcPts val="300"/>
              </a:spcBef>
            </a:pPr>
            <a:r>
              <a:rPr lang="en-US" sz="2200" b="1" dirty="0">
                <a:latin typeface="Arial Narrow" pitchFamily="34" charset="0"/>
              </a:rPr>
              <a:t>Overdose</a:t>
            </a:r>
            <a:r>
              <a:rPr lang="en-US" sz="2200" b="1" dirty="0">
                <a:latin typeface="Arial Narrow" pitchFamily="34" charset="0"/>
                <a:sym typeface="Wingdings 3"/>
              </a:rPr>
              <a:t>  </a:t>
            </a:r>
            <a:r>
              <a:rPr lang="en-US" sz="2200" b="1" dirty="0">
                <a:latin typeface="Arial Narrow" pitchFamily="34" charset="0"/>
              </a:rPr>
              <a:t>mental confusion, hallucination, restlessness &amp; tremors</a:t>
            </a:r>
          </a:p>
        </p:txBody>
      </p:sp>
      <p:sp>
        <p:nvSpPr>
          <p:cNvPr id="19" name="5-Point Star 18"/>
          <p:cNvSpPr/>
          <p:nvPr/>
        </p:nvSpPr>
        <p:spPr>
          <a:xfrm>
            <a:off x="9982200" y="2286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5229555"/>
      </p:ext>
    </p:extLst>
  </p:cSld>
  <p:clrMapOvr>
    <a:masterClrMapping/>
  </p:clrMapOvr>
  <p:transition spd="med">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76400" y="1143001"/>
            <a:ext cx="4197944" cy="461665"/>
          </a:xfrm>
          <a:prstGeom prst="rect">
            <a:avLst/>
          </a:prstGeom>
        </p:spPr>
        <p:txBody>
          <a:bodyPr wrap="none">
            <a:spAutoFit/>
          </a:bodyPr>
          <a:lstStyle/>
          <a:p>
            <a:r>
              <a:rPr lang="en-US" sz="2400" dirty="0">
                <a:solidFill>
                  <a:srgbClr val="CC0000"/>
                </a:solidFill>
                <a:latin typeface="Bernard MT Condensed" pitchFamily="18" charset="0"/>
              </a:rPr>
              <a:t>2. CENTRALLY ACTING ANTITUSSIVES</a:t>
            </a:r>
          </a:p>
        </p:txBody>
      </p:sp>
      <p:sp>
        <p:nvSpPr>
          <p:cNvPr id="9" name="Rectangle 8"/>
          <p:cNvSpPr/>
          <p:nvPr/>
        </p:nvSpPr>
        <p:spPr>
          <a:xfrm>
            <a:off x="1981200" y="1524001"/>
            <a:ext cx="1340432" cy="430887"/>
          </a:xfrm>
          <a:prstGeom prst="rect">
            <a:avLst/>
          </a:prstGeom>
        </p:spPr>
        <p:txBody>
          <a:bodyPr wrap="none">
            <a:spAutoFit/>
          </a:bodyPr>
          <a:lstStyle/>
          <a:p>
            <a:pPr lvl="0"/>
            <a:r>
              <a:rPr lang="en-US" sz="2200" u="heavy" dirty="0">
                <a:uFill>
                  <a:solidFill>
                    <a:srgbClr val="CC0000"/>
                  </a:solidFill>
                </a:uFill>
                <a:latin typeface="Bernard MT Condensed" pitchFamily="18" charset="0"/>
              </a:rPr>
              <a:t>A. OPIOIDS</a:t>
            </a:r>
          </a:p>
        </p:txBody>
      </p:sp>
      <p:sp>
        <p:nvSpPr>
          <p:cNvPr id="10" name="Rectangle 9"/>
          <p:cNvSpPr/>
          <p:nvPr/>
        </p:nvSpPr>
        <p:spPr>
          <a:xfrm>
            <a:off x="3352800" y="1524000"/>
            <a:ext cx="5257800" cy="682238"/>
          </a:xfrm>
          <a:prstGeom prst="rect">
            <a:avLst/>
          </a:prstGeom>
        </p:spPr>
        <p:txBody>
          <a:bodyPr wrap="square">
            <a:spAutoFit/>
          </a:bodyPr>
          <a:lstStyle/>
          <a:p>
            <a:pPr>
              <a:lnSpc>
                <a:spcPts val="2300"/>
              </a:lnSpc>
            </a:pPr>
            <a:r>
              <a:rPr lang="en-US" sz="2200" b="1" dirty="0">
                <a:latin typeface="Arial Narrow" pitchFamily="34" charset="0"/>
              </a:rPr>
              <a:t>activating µ </a:t>
            </a:r>
            <a:r>
              <a:rPr lang="en-US" sz="2200" b="1" dirty="0" err="1">
                <a:latin typeface="Arial Narrow" pitchFamily="34" charset="0"/>
              </a:rPr>
              <a:t>opioid</a:t>
            </a:r>
            <a:r>
              <a:rPr lang="en-US" sz="2200" b="1" dirty="0">
                <a:latin typeface="Arial Narrow" pitchFamily="34" charset="0"/>
              </a:rPr>
              <a:t> receptors </a:t>
            </a:r>
          </a:p>
          <a:p>
            <a:pPr>
              <a:lnSpc>
                <a:spcPts val="2300"/>
              </a:lnSpc>
            </a:pPr>
            <a:r>
              <a:rPr lang="en-US" sz="2200" b="1" dirty="0">
                <a:solidFill>
                  <a:srgbClr val="C00000"/>
                </a:solidFill>
                <a:latin typeface="Bernard MT Condensed" pitchFamily="18" charset="0"/>
                <a:sym typeface="Wingdings 3"/>
              </a:rPr>
              <a:t>e.g. </a:t>
            </a:r>
            <a:r>
              <a:rPr lang="en-US" sz="2200" dirty="0">
                <a:solidFill>
                  <a:srgbClr val="C00000"/>
                </a:solidFill>
                <a:latin typeface="Bernard MT Condensed" pitchFamily="18" charset="0"/>
                <a:sym typeface="Wingdings 3"/>
              </a:rPr>
              <a:t>Codeine</a:t>
            </a:r>
            <a:r>
              <a:rPr lang="en-US" sz="2200" b="1" dirty="0">
                <a:solidFill>
                  <a:srgbClr val="C00000"/>
                </a:solidFill>
                <a:latin typeface="Bernard MT Condensed" pitchFamily="18" charset="0"/>
                <a:sym typeface="Wingdings 3"/>
              </a:rPr>
              <a:t> </a:t>
            </a:r>
            <a:r>
              <a:rPr lang="en-US" sz="2200" b="1" dirty="0">
                <a:solidFill>
                  <a:srgbClr val="8064A2"/>
                </a:solidFill>
                <a:latin typeface="Arial Narrow" pitchFamily="34" charset="0"/>
                <a:cs typeface="Times New Roman" pitchFamily="18" charset="0"/>
              </a:rPr>
              <a:t>&amp; </a:t>
            </a:r>
            <a:r>
              <a:rPr lang="en-US" sz="2200" dirty="0" err="1">
                <a:solidFill>
                  <a:srgbClr val="C00000"/>
                </a:solidFill>
                <a:latin typeface="Bernard MT Condensed" pitchFamily="18" charset="0"/>
                <a:sym typeface="Wingdings 3"/>
              </a:rPr>
              <a:t>Pholcodine</a:t>
            </a:r>
            <a:endParaRPr lang="en-US" sz="2200" dirty="0">
              <a:solidFill>
                <a:srgbClr val="C00000"/>
              </a:solidFill>
              <a:latin typeface="Bernard MT Condensed" pitchFamily="18" charset="0"/>
              <a:sym typeface="Wingdings 3"/>
            </a:endParaRPr>
          </a:p>
        </p:txBody>
      </p:sp>
      <p:sp>
        <p:nvSpPr>
          <p:cNvPr id="13" name="Rectangle 12"/>
          <p:cNvSpPr/>
          <p:nvPr/>
        </p:nvSpPr>
        <p:spPr>
          <a:xfrm>
            <a:off x="1752600" y="228600"/>
            <a:ext cx="5486400" cy="762000"/>
          </a:xfrm>
          <a:prstGeom prst="rect">
            <a:avLst/>
          </a:prstGeom>
          <a:noFill/>
        </p:spPr>
        <p:txBody>
          <a:bodyPr wrap="none">
            <a:prstTxWarp prst="textWave2">
              <a:avLst>
                <a:gd name="adj1" fmla="val 20000"/>
                <a:gd name="adj2" fmla="val 0"/>
              </a:avLst>
            </a:prstTxWarp>
            <a:spAutoFit/>
          </a:bodyPr>
          <a:lstStyle/>
          <a:p>
            <a:pPr algn="ctr">
              <a:defRPr/>
            </a:pPr>
            <a:r>
              <a:rPr lang="en-US" sz="4000" b="1" spc="50" dirty="0">
                <a:ln w="12700" cmpd="sng">
                  <a:solidFill>
                    <a:schemeClr val="accent6">
                      <a:satMod val="120000"/>
                      <a:shade val="80000"/>
                    </a:schemeClr>
                  </a:solidFill>
                  <a:prstDash val="solid"/>
                </a:ln>
                <a:solidFill>
                  <a:srgbClr val="0000FF"/>
                </a:solidFill>
                <a:effectLst>
                  <a:glow rad="53100">
                    <a:schemeClr val="accent6">
                      <a:satMod val="180000"/>
                      <a:alpha val="30000"/>
                    </a:schemeClr>
                  </a:glow>
                </a:effectLst>
              </a:rPr>
              <a:t>ANTITUSSIVE AGENTS</a:t>
            </a:r>
          </a:p>
        </p:txBody>
      </p:sp>
      <p:cxnSp>
        <p:nvCxnSpPr>
          <p:cNvPr id="14" name="Straight Arrow Connector 13"/>
          <p:cNvCxnSpPr/>
          <p:nvPr/>
        </p:nvCxnSpPr>
        <p:spPr>
          <a:xfrm flipH="1">
            <a:off x="1828801" y="914402"/>
            <a:ext cx="3173" cy="304801"/>
          </a:xfrm>
          <a:prstGeom prst="straightConnector1">
            <a:avLst/>
          </a:prstGeom>
          <a:ln w="38100">
            <a:solidFill>
              <a:srgbClr val="F279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960558" y="2159914"/>
            <a:ext cx="1773242" cy="430887"/>
          </a:xfrm>
          <a:prstGeom prst="rect">
            <a:avLst/>
          </a:prstGeom>
        </p:spPr>
        <p:txBody>
          <a:bodyPr wrap="none">
            <a:spAutoFit/>
          </a:bodyPr>
          <a:lstStyle/>
          <a:p>
            <a:pPr lvl="0"/>
            <a:r>
              <a:rPr lang="en-US" sz="2200" u="heavy" dirty="0">
                <a:uFill>
                  <a:solidFill>
                    <a:srgbClr val="CC0000"/>
                  </a:solidFill>
                </a:uFill>
                <a:latin typeface="Bernard MT Condensed" pitchFamily="18" charset="0"/>
              </a:rPr>
              <a:t>B. NON-OPIODS</a:t>
            </a:r>
          </a:p>
        </p:txBody>
      </p:sp>
      <p:sp>
        <p:nvSpPr>
          <p:cNvPr id="17" name="Rectangle 16"/>
          <p:cNvSpPr/>
          <p:nvPr/>
        </p:nvSpPr>
        <p:spPr>
          <a:xfrm>
            <a:off x="1871547" y="2770318"/>
            <a:ext cx="2438400" cy="363176"/>
          </a:xfrm>
          <a:prstGeom prst="rect">
            <a:avLst/>
          </a:prstGeom>
        </p:spPr>
        <p:txBody>
          <a:bodyPr wrap="square">
            <a:spAutoFit/>
          </a:bodyPr>
          <a:lstStyle/>
          <a:p>
            <a:pPr>
              <a:lnSpc>
                <a:spcPct val="80000"/>
              </a:lnSpc>
              <a:buFont typeface="Wingdings" pitchFamily="2" charset="2"/>
              <a:buNone/>
            </a:pPr>
            <a:r>
              <a:rPr lang="en-US" sz="2200" dirty="0" err="1">
                <a:solidFill>
                  <a:srgbClr val="C00000"/>
                </a:solidFill>
                <a:latin typeface="Bernard MT Condensed" pitchFamily="18" charset="0"/>
                <a:sym typeface="Wingdings 3"/>
              </a:rPr>
              <a:t>Dextromethorphan</a:t>
            </a:r>
            <a:r>
              <a:rPr lang="en-US" sz="2200" dirty="0">
                <a:solidFill>
                  <a:srgbClr val="C00000"/>
                </a:solidFill>
                <a:latin typeface="Bernard MT Condensed" pitchFamily="18" charset="0"/>
                <a:sym typeface="Wingdings 3"/>
              </a:rPr>
              <a:t> </a:t>
            </a:r>
          </a:p>
        </p:txBody>
      </p:sp>
      <p:cxnSp>
        <p:nvCxnSpPr>
          <p:cNvPr id="18" name="Straight Arrow Connector 17"/>
          <p:cNvCxnSpPr/>
          <p:nvPr/>
        </p:nvCxnSpPr>
        <p:spPr>
          <a:xfrm rot="5400000">
            <a:off x="3509847" y="2638194"/>
            <a:ext cx="2286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893849" y="3090748"/>
            <a:ext cx="8610600" cy="430887"/>
          </a:xfrm>
          <a:prstGeom prst="rect">
            <a:avLst/>
          </a:prstGeom>
        </p:spPr>
        <p:txBody>
          <a:bodyPr wrap="square">
            <a:spAutoFit/>
          </a:bodyPr>
          <a:lstStyle/>
          <a:p>
            <a:r>
              <a:rPr lang="en-US" sz="2200" b="1" dirty="0">
                <a:latin typeface="Arial Narrow" pitchFamily="34" charset="0"/>
              </a:rPr>
              <a:t>It </a:t>
            </a:r>
            <a:r>
              <a:rPr lang="en-US" sz="2200" b="1" dirty="0">
                <a:latin typeface="Arial Narrow" pitchFamily="34" charset="0"/>
                <a:sym typeface="Wingdings 3"/>
              </a:rPr>
              <a:t> </a:t>
            </a:r>
            <a:r>
              <a:rPr lang="en-US" sz="2200" b="1" dirty="0">
                <a:latin typeface="Arial Narrow" pitchFamily="34" charset="0"/>
              </a:rPr>
              <a:t>threshold at cough center. It has benefits over </a:t>
            </a:r>
            <a:r>
              <a:rPr lang="en-US" sz="2200" b="1" dirty="0" err="1">
                <a:latin typeface="Arial Narrow" pitchFamily="34" charset="0"/>
              </a:rPr>
              <a:t>opiods</a:t>
            </a:r>
            <a:r>
              <a:rPr lang="en-US" sz="2200" b="1" dirty="0">
                <a:latin typeface="Arial Narrow" pitchFamily="34" charset="0"/>
              </a:rPr>
              <a:t> in being </a:t>
            </a:r>
            <a:r>
              <a:rPr lang="en-US" sz="2200" b="1" dirty="0">
                <a:latin typeface="Arial Narrow" pitchFamily="34" charset="0"/>
                <a:sym typeface="Wingdings 3"/>
              </a:rPr>
              <a:t></a:t>
            </a:r>
            <a:endParaRPr lang="en-US" sz="2200" b="1" dirty="0">
              <a:latin typeface="Arial Narrow" pitchFamily="34" charset="0"/>
            </a:endParaRPr>
          </a:p>
        </p:txBody>
      </p:sp>
      <p:sp>
        <p:nvSpPr>
          <p:cNvPr id="20" name="TextBox 19"/>
          <p:cNvSpPr txBox="1"/>
          <p:nvPr/>
        </p:nvSpPr>
        <p:spPr>
          <a:xfrm>
            <a:off x="2895600" y="3489126"/>
            <a:ext cx="5867400" cy="2123658"/>
          </a:xfrm>
          <a:prstGeom prst="rect">
            <a:avLst/>
          </a:prstGeom>
          <a:noFill/>
        </p:spPr>
        <p:txBody>
          <a:bodyPr wrap="square" rtlCol="0">
            <a:spAutoFit/>
          </a:bodyPr>
          <a:lstStyle/>
          <a:p>
            <a:pPr>
              <a:buFont typeface="Wingdings" pitchFamily="2" charset="2"/>
              <a:buNone/>
            </a:pPr>
            <a:r>
              <a:rPr lang="en-US" sz="2200" b="1" dirty="0">
                <a:latin typeface="Arial Narrow" pitchFamily="34" charset="0"/>
                <a:cs typeface="Times New Roman" pitchFamily="18" charset="0"/>
              </a:rPr>
              <a:t>1.  As potent as codeine.</a:t>
            </a:r>
          </a:p>
          <a:p>
            <a:pPr>
              <a:buFont typeface="Wingdings" pitchFamily="2" charset="2"/>
              <a:buNone/>
            </a:pPr>
            <a:r>
              <a:rPr lang="en-US" sz="2200" b="1" dirty="0">
                <a:latin typeface="Arial Narrow" pitchFamily="34" charset="0"/>
                <a:cs typeface="Times New Roman" pitchFamily="18" charset="0"/>
              </a:rPr>
              <a:t>2-  But no drowsiness.</a:t>
            </a:r>
          </a:p>
          <a:p>
            <a:pPr>
              <a:buFont typeface="Wingdings" pitchFamily="2" charset="2"/>
              <a:buNone/>
            </a:pPr>
            <a:r>
              <a:rPr lang="en-US" sz="2200" b="1" dirty="0">
                <a:latin typeface="Arial Narrow" pitchFamily="34" charset="0"/>
                <a:cs typeface="Times New Roman" pitchFamily="18" charset="0"/>
              </a:rPr>
              <a:t>3-  Less constipating</a:t>
            </a:r>
          </a:p>
          <a:p>
            <a:pPr>
              <a:buFont typeface="Wingdings" pitchFamily="2" charset="2"/>
              <a:buNone/>
            </a:pPr>
            <a:r>
              <a:rPr lang="en-US" sz="2200" b="1" dirty="0">
                <a:latin typeface="Arial Narrow" pitchFamily="34" charset="0"/>
                <a:cs typeface="Times New Roman" pitchFamily="18" charset="0"/>
              </a:rPr>
              <a:t>4-  No respiratory depression.</a:t>
            </a:r>
          </a:p>
          <a:p>
            <a:pPr>
              <a:buFont typeface="Wingdings" pitchFamily="2" charset="2"/>
              <a:buNone/>
            </a:pPr>
            <a:r>
              <a:rPr lang="en-US" sz="2200" b="1" dirty="0">
                <a:latin typeface="Arial Narrow" pitchFamily="34" charset="0"/>
                <a:cs typeface="Times New Roman" pitchFamily="18" charset="0"/>
              </a:rPr>
              <a:t>5-  No inhibition of </a:t>
            </a:r>
            <a:r>
              <a:rPr lang="en-US" sz="2200" b="1" dirty="0" err="1">
                <a:latin typeface="Arial Narrow" pitchFamily="34" charset="0"/>
                <a:cs typeface="Times New Roman" pitchFamily="18" charset="0"/>
              </a:rPr>
              <a:t>mucociliary</a:t>
            </a:r>
            <a:r>
              <a:rPr lang="en-US" sz="2200" b="1" dirty="0">
                <a:latin typeface="Arial Narrow" pitchFamily="34" charset="0"/>
                <a:cs typeface="Times New Roman" pitchFamily="18" charset="0"/>
              </a:rPr>
              <a:t> clearance.</a:t>
            </a:r>
          </a:p>
          <a:p>
            <a:pPr>
              <a:buFont typeface="Wingdings" pitchFamily="2" charset="2"/>
              <a:buNone/>
            </a:pPr>
            <a:r>
              <a:rPr lang="en-US" sz="2200" b="1" dirty="0">
                <a:latin typeface="Arial Narrow" pitchFamily="34" charset="0"/>
                <a:cs typeface="Times New Roman" pitchFamily="18" charset="0"/>
              </a:rPr>
              <a:t>6-  No addiction.</a:t>
            </a:r>
            <a:endParaRPr lang="en-US" sz="2200" dirty="0">
              <a:latin typeface="Arial Narrow" pitchFamily="34" charset="0"/>
            </a:endParaRPr>
          </a:p>
        </p:txBody>
      </p:sp>
      <p:sp>
        <p:nvSpPr>
          <p:cNvPr id="21" name="Rectangle 20"/>
          <p:cNvSpPr/>
          <p:nvPr/>
        </p:nvSpPr>
        <p:spPr>
          <a:xfrm>
            <a:off x="1828800" y="5438667"/>
            <a:ext cx="718466" cy="430887"/>
          </a:xfrm>
          <a:prstGeom prst="rect">
            <a:avLst/>
          </a:prstGeom>
        </p:spPr>
        <p:txBody>
          <a:bodyPr wrap="none">
            <a:spAutoFit/>
          </a:bodyPr>
          <a:lstStyle/>
          <a:p>
            <a:r>
              <a:rPr lang="en-US" sz="2200" dirty="0">
                <a:solidFill>
                  <a:srgbClr val="0070C0"/>
                </a:solidFill>
                <a:latin typeface="Bernard MT Condensed" pitchFamily="18" charset="0"/>
              </a:rPr>
              <a:t>ADRs</a:t>
            </a:r>
          </a:p>
        </p:txBody>
      </p:sp>
      <p:sp>
        <p:nvSpPr>
          <p:cNvPr id="22" name="TextBox 21"/>
          <p:cNvSpPr txBox="1"/>
          <p:nvPr/>
        </p:nvSpPr>
        <p:spPr>
          <a:xfrm>
            <a:off x="1828800" y="5819666"/>
            <a:ext cx="8382000" cy="733534"/>
          </a:xfrm>
          <a:prstGeom prst="rect">
            <a:avLst/>
          </a:prstGeom>
          <a:noFill/>
        </p:spPr>
        <p:txBody>
          <a:bodyPr wrap="square" rtlCol="0">
            <a:spAutoFit/>
          </a:bodyPr>
          <a:lstStyle/>
          <a:p>
            <a:pPr>
              <a:lnSpc>
                <a:spcPts val="2500"/>
              </a:lnSpc>
            </a:pPr>
            <a:r>
              <a:rPr lang="en-US" sz="2200" b="1" dirty="0">
                <a:latin typeface="Arial Narrow" pitchFamily="34" charset="0"/>
              </a:rPr>
              <a:t>Nausea, vomiting, dizziness, rash &amp; </a:t>
            </a:r>
            <a:r>
              <a:rPr lang="en-US" sz="2200" b="1" dirty="0" err="1">
                <a:latin typeface="Arial Narrow" pitchFamily="34" charset="0"/>
              </a:rPr>
              <a:t>pruritus</a:t>
            </a:r>
            <a:r>
              <a:rPr lang="en-US" sz="2200" b="1">
                <a:latin typeface="Arial Narrow" pitchFamily="34" charset="0"/>
              </a:rPr>
              <a:t> in </a:t>
            </a:r>
            <a:r>
              <a:rPr lang="en-US" sz="2200" b="1" dirty="0">
                <a:latin typeface="Arial Narrow" pitchFamily="34" charset="0"/>
              </a:rPr>
              <a:t>normal doses</a:t>
            </a:r>
          </a:p>
          <a:p>
            <a:pPr>
              <a:lnSpc>
                <a:spcPts val="2500"/>
              </a:lnSpc>
            </a:pPr>
            <a:r>
              <a:rPr lang="en-US" sz="2200" b="1" dirty="0">
                <a:latin typeface="Arial Narrow" pitchFamily="34" charset="0"/>
              </a:rPr>
              <a:t>In high doses, hallucinations + opiate like side effects on respiration &amp; GIT  </a:t>
            </a:r>
          </a:p>
        </p:txBody>
      </p:sp>
      <p:cxnSp>
        <p:nvCxnSpPr>
          <p:cNvPr id="23" name="Straight Arrow Connector 22"/>
          <p:cNvCxnSpPr/>
          <p:nvPr/>
        </p:nvCxnSpPr>
        <p:spPr>
          <a:xfrm>
            <a:off x="3662247" y="2514600"/>
            <a:ext cx="228600"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886200" y="2286000"/>
            <a:ext cx="2882520" cy="400110"/>
          </a:xfrm>
          <a:prstGeom prst="rect">
            <a:avLst/>
          </a:prstGeom>
        </p:spPr>
        <p:txBody>
          <a:bodyPr wrap="none">
            <a:spAutoFit/>
          </a:bodyPr>
          <a:lstStyle/>
          <a:p>
            <a:r>
              <a:rPr lang="en-US" sz="2000" dirty="0" err="1">
                <a:latin typeface="Bernard MT Condensed" pitchFamily="18" charset="0"/>
              </a:rPr>
              <a:t>Antihistaminics</a:t>
            </a:r>
            <a:r>
              <a:rPr lang="en-US" sz="2000" dirty="0">
                <a:latin typeface="Bernard MT Condensed" pitchFamily="18" charset="0"/>
              </a:rPr>
              <a:t> (&gt;sedating)</a:t>
            </a:r>
          </a:p>
        </p:txBody>
      </p:sp>
      <p:sp>
        <p:nvSpPr>
          <p:cNvPr id="25" name="5-Point Star 24"/>
          <p:cNvSpPr/>
          <p:nvPr/>
        </p:nvSpPr>
        <p:spPr>
          <a:xfrm>
            <a:off x="9982200" y="2286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5251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0" descr="http://www.ams.ac.ir/AIM/07102/0016_files/image004.jpg"/>
          <p:cNvPicPr>
            <a:picLocks noChangeAspect="1" noChangeArrowheads="1"/>
          </p:cNvPicPr>
          <p:nvPr/>
        </p:nvPicPr>
        <p:blipFill>
          <a:blip r:embed="rId2" cstate="print">
            <a:clrChange>
              <a:clrFrom>
                <a:srgbClr val="FEFEFE"/>
              </a:clrFrom>
              <a:clrTo>
                <a:srgbClr val="FEFEFE">
                  <a:alpha val="0"/>
                </a:srgbClr>
              </a:clrTo>
            </a:clrChange>
          </a:blip>
          <a:srcRect l="10631" t="14286" r="14950" b="42857"/>
          <a:stretch>
            <a:fillRect/>
          </a:stretch>
        </p:blipFill>
        <p:spPr bwMode="auto">
          <a:xfrm rot="5400000">
            <a:off x="1028700" y="1294863"/>
            <a:ext cx="3276600" cy="2286000"/>
          </a:xfrm>
          <a:prstGeom prst="rect">
            <a:avLst/>
          </a:prstGeom>
          <a:noFill/>
          <a:ln>
            <a:noFill/>
          </a:ln>
        </p:spPr>
      </p:pic>
      <p:grpSp>
        <p:nvGrpSpPr>
          <p:cNvPr id="2" name="Group 23"/>
          <p:cNvGrpSpPr>
            <a:grpSpLocks/>
          </p:cNvGrpSpPr>
          <p:nvPr/>
        </p:nvGrpSpPr>
        <p:grpSpPr bwMode="auto">
          <a:xfrm>
            <a:off x="1524000" y="5181600"/>
            <a:ext cx="9144000" cy="1676400"/>
            <a:chOff x="0" y="5181600"/>
            <a:chExt cx="9432235" cy="1676400"/>
          </a:xfrm>
        </p:grpSpPr>
        <p:pic>
          <p:nvPicPr>
            <p:cNvPr id="14347" name="Picture 4" descr="C:\Documents and Settings\DR.OMNIA\My Documents\My Pictures\cilia.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181600"/>
              <a:ext cx="2498035" cy="1676400"/>
            </a:xfrm>
            <a:prstGeom prst="rect">
              <a:avLst/>
            </a:prstGeom>
            <a:noFill/>
            <a:ln w="9525">
              <a:noFill/>
              <a:miter lim="800000"/>
              <a:headEnd/>
              <a:tailEnd/>
            </a:ln>
          </p:spPr>
        </p:pic>
        <p:pic>
          <p:nvPicPr>
            <p:cNvPr id="14348" name="Picture 4" descr="C:\Documents and Settings\DR.OMNIA\My Documents\My Pictures\cilia.jpg"/>
            <p:cNvPicPr>
              <a:picLocks noChangeAspect="1" noChangeArrowheads="1"/>
            </p:cNvPicPr>
            <p:nvPr/>
          </p:nvPicPr>
          <p:blipFill>
            <a:blip r:embed="rId3" cstate="print">
              <a:clrChange>
                <a:clrFrom>
                  <a:srgbClr val="FFFFFF"/>
                </a:clrFrom>
                <a:clrTo>
                  <a:srgbClr val="FFFFFF">
                    <a:alpha val="0"/>
                  </a:srgbClr>
                </a:clrTo>
              </a:clrChange>
            </a:blip>
            <a:srcRect l="3050"/>
            <a:stretch>
              <a:fillRect/>
            </a:stretch>
          </p:blipFill>
          <p:spPr bwMode="auto">
            <a:xfrm>
              <a:off x="2438400" y="5181600"/>
              <a:ext cx="2421835" cy="1676400"/>
            </a:xfrm>
            <a:prstGeom prst="rect">
              <a:avLst/>
            </a:prstGeom>
            <a:noFill/>
            <a:ln w="9525">
              <a:noFill/>
              <a:miter lim="800000"/>
              <a:headEnd/>
              <a:tailEnd/>
            </a:ln>
          </p:spPr>
        </p:pic>
        <p:pic>
          <p:nvPicPr>
            <p:cNvPr id="14349" name="Picture 4" descr="C:\Documents and Settings\DR.OMNIA\My Documents\My Pictures\cilia.jpg"/>
            <p:cNvPicPr>
              <a:picLocks noChangeAspect="1" noChangeArrowheads="1"/>
            </p:cNvPicPr>
            <p:nvPr/>
          </p:nvPicPr>
          <p:blipFill>
            <a:blip r:embed="rId3" cstate="print">
              <a:clrChange>
                <a:clrFrom>
                  <a:srgbClr val="FFFFFF"/>
                </a:clrFrom>
                <a:clrTo>
                  <a:srgbClr val="FFFFFF">
                    <a:alpha val="0"/>
                  </a:srgbClr>
                </a:clrTo>
              </a:clrChange>
            </a:blip>
            <a:srcRect l="3050"/>
            <a:stretch>
              <a:fillRect/>
            </a:stretch>
          </p:blipFill>
          <p:spPr bwMode="auto">
            <a:xfrm>
              <a:off x="4724400" y="5181600"/>
              <a:ext cx="2421835" cy="1676400"/>
            </a:xfrm>
            <a:prstGeom prst="rect">
              <a:avLst/>
            </a:prstGeom>
            <a:noFill/>
            <a:ln w="9525">
              <a:noFill/>
              <a:miter lim="800000"/>
              <a:headEnd/>
              <a:tailEnd/>
            </a:ln>
          </p:spPr>
        </p:pic>
        <p:pic>
          <p:nvPicPr>
            <p:cNvPr id="14350" name="Picture 4" descr="C:\Documents and Settings\DR.OMNIA\My Documents\My Pictures\cilia.jpg"/>
            <p:cNvPicPr>
              <a:picLocks noChangeAspect="1" noChangeArrowheads="1"/>
            </p:cNvPicPr>
            <p:nvPr/>
          </p:nvPicPr>
          <p:blipFill>
            <a:blip r:embed="rId3" cstate="print">
              <a:clrChange>
                <a:clrFrom>
                  <a:srgbClr val="FFFFFF"/>
                </a:clrFrom>
                <a:clrTo>
                  <a:srgbClr val="FFFFFF">
                    <a:alpha val="0"/>
                  </a:srgbClr>
                </a:clrTo>
              </a:clrChange>
            </a:blip>
            <a:srcRect l="3050"/>
            <a:stretch>
              <a:fillRect/>
            </a:stretch>
          </p:blipFill>
          <p:spPr bwMode="auto">
            <a:xfrm>
              <a:off x="7010400" y="5181600"/>
              <a:ext cx="2421835" cy="1676400"/>
            </a:xfrm>
            <a:prstGeom prst="rect">
              <a:avLst/>
            </a:prstGeom>
            <a:noFill/>
            <a:ln w="9525">
              <a:noFill/>
              <a:miter lim="800000"/>
              <a:headEnd/>
              <a:tailEnd/>
            </a:ln>
          </p:spPr>
        </p:pic>
      </p:grpSp>
      <p:pic>
        <p:nvPicPr>
          <p:cNvPr id="14341" name="Picture 8" descr="http://thelungnetwork.com/wp-content/uploads/2010/10/Lungs.jpg"/>
          <p:cNvPicPr>
            <a:picLocks noChangeAspect="1" noChangeArrowheads="1"/>
          </p:cNvPicPr>
          <p:nvPr/>
        </p:nvPicPr>
        <p:blipFill>
          <a:blip r:embed="rId4" cstate="print">
            <a:clrChange>
              <a:clrFrom>
                <a:srgbClr val="FFFFFF"/>
              </a:clrFrom>
              <a:clrTo>
                <a:srgbClr val="FFFFFF">
                  <a:alpha val="0"/>
                </a:srgbClr>
              </a:clrTo>
            </a:clrChange>
          </a:blip>
          <a:srcRect r="50000"/>
          <a:stretch>
            <a:fillRect/>
          </a:stretch>
        </p:blipFill>
        <p:spPr bwMode="auto">
          <a:xfrm>
            <a:off x="9296400" y="3505201"/>
            <a:ext cx="1371600" cy="3211513"/>
          </a:xfrm>
          <a:prstGeom prst="rect">
            <a:avLst/>
          </a:prstGeom>
          <a:noFill/>
          <a:ln w="9525">
            <a:noFill/>
            <a:miter lim="800000"/>
            <a:headEnd/>
            <a:tailEnd/>
          </a:ln>
        </p:spPr>
      </p:pic>
      <p:sp>
        <p:nvSpPr>
          <p:cNvPr id="16" name="Rectangle 15"/>
          <p:cNvSpPr/>
          <p:nvPr/>
        </p:nvSpPr>
        <p:spPr>
          <a:xfrm>
            <a:off x="3657600" y="2362201"/>
            <a:ext cx="5535490"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dirty="0">
                <a:ln w="11430">
                  <a:solidFill>
                    <a:srgbClr val="F27900"/>
                  </a:solidFill>
                </a:ln>
                <a:solidFill>
                  <a:srgbClr val="0000FF"/>
                </a:solidFill>
                <a:effectLst>
                  <a:outerShdw blurRad="50800" dist="39000" dir="5460000" algn="tl">
                    <a:srgbClr val="000000">
                      <a:alpha val="38000"/>
                    </a:srgbClr>
                  </a:outerShdw>
                </a:effectLst>
                <a:latin typeface="French Script MT" pitchFamily="66" charset="0"/>
              </a:rPr>
              <a:t>GOOD LUCK</a:t>
            </a:r>
          </a:p>
        </p:txBody>
      </p:sp>
      <p:grpSp>
        <p:nvGrpSpPr>
          <p:cNvPr id="15" name="Group 14"/>
          <p:cNvGrpSpPr/>
          <p:nvPr/>
        </p:nvGrpSpPr>
        <p:grpSpPr>
          <a:xfrm flipV="1">
            <a:off x="3352800" y="0"/>
            <a:ext cx="7315200" cy="990600"/>
            <a:chOff x="1828800" y="5867400"/>
            <a:chExt cx="7315200" cy="990600"/>
          </a:xfrm>
        </p:grpSpPr>
        <p:pic>
          <p:nvPicPr>
            <p:cNvPr id="12" name="Picture 12" descr="http://www.galloimages.co.za/Preview/973365/GI_0213143.jpg"/>
            <p:cNvPicPr>
              <a:picLocks noChangeAspect="1" noChangeArrowheads="1"/>
            </p:cNvPicPr>
            <p:nvPr/>
          </p:nvPicPr>
          <p:blipFill>
            <a:blip r:embed="rId5" cstate="print">
              <a:clrChange>
                <a:clrFrom>
                  <a:srgbClr val="F2F4EF"/>
                </a:clrFrom>
                <a:clrTo>
                  <a:srgbClr val="F2F4EF">
                    <a:alpha val="0"/>
                  </a:srgbClr>
                </a:clrTo>
              </a:clrChange>
            </a:blip>
            <a:srcRect t="2320" b="42671"/>
            <a:stretch>
              <a:fillRect/>
            </a:stretch>
          </p:blipFill>
          <p:spPr bwMode="auto">
            <a:xfrm>
              <a:off x="1828800" y="5867400"/>
              <a:ext cx="3733800" cy="990599"/>
            </a:xfrm>
            <a:prstGeom prst="rect">
              <a:avLst/>
            </a:prstGeom>
            <a:noFill/>
          </p:spPr>
        </p:pic>
        <p:pic>
          <p:nvPicPr>
            <p:cNvPr id="13" name="Picture 12" descr="http://www.galloimages.co.za/Preview/973365/GI_0213143.jpg"/>
            <p:cNvPicPr>
              <a:picLocks noChangeAspect="1" noChangeArrowheads="1"/>
            </p:cNvPicPr>
            <p:nvPr/>
          </p:nvPicPr>
          <p:blipFill>
            <a:blip r:embed="rId5" cstate="print">
              <a:clrChange>
                <a:clrFrom>
                  <a:srgbClr val="F2F4EF"/>
                </a:clrFrom>
                <a:clrTo>
                  <a:srgbClr val="F2F4EF">
                    <a:alpha val="0"/>
                  </a:srgbClr>
                </a:clrTo>
              </a:clrChange>
            </a:blip>
            <a:srcRect b="42671"/>
            <a:stretch>
              <a:fillRect/>
            </a:stretch>
          </p:blipFill>
          <p:spPr bwMode="auto">
            <a:xfrm>
              <a:off x="5562600" y="6019800"/>
              <a:ext cx="3581400" cy="838200"/>
            </a:xfrm>
            <a:prstGeom prst="rect">
              <a:avLst/>
            </a:prstGeom>
            <a:noFill/>
          </p:spPr>
        </p:pic>
      </p:grpSp>
      <p:pic>
        <p:nvPicPr>
          <p:cNvPr id="14" name="Picture 12" descr="http://www.galloimages.co.za/Preview/973365/GI_0213143.jpg"/>
          <p:cNvPicPr>
            <a:picLocks noChangeAspect="1" noChangeArrowheads="1"/>
          </p:cNvPicPr>
          <p:nvPr/>
        </p:nvPicPr>
        <p:blipFill>
          <a:blip r:embed="rId5" cstate="print">
            <a:clrChange>
              <a:clrFrom>
                <a:srgbClr val="F2F4EF"/>
              </a:clrFrom>
              <a:clrTo>
                <a:srgbClr val="F2F4EF">
                  <a:alpha val="0"/>
                </a:srgbClr>
              </a:clrTo>
            </a:clrChange>
          </a:blip>
          <a:srcRect l="50000" b="42671"/>
          <a:stretch>
            <a:fillRect/>
          </a:stretch>
        </p:blipFill>
        <p:spPr bwMode="auto">
          <a:xfrm flipV="1">
            <a:off x="1524000" y="0"/>
            <a:ext cx="1866900" cy="1219200"/>
          </a:xfrm>
          <a:prstGeom prst="rect">
            <a:avLst/>
          </a:prstGeom>
          <a:noFill/>
        </p:spPr>
      </p:pic>
    </p:spTree>
    <p:extLst>
      <p:ext uri="{BB962C8B-B14F-4D97-AF65-F5344CB8AC3E}">
        <p14:creationId xmlns:p14="http://schemas.microsoft.com/office/powerpoint/2010/main" val="1531937558"/>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6"/>
                                        </p:tgtEl>
                                        <p:attrNameLst>
                                          <p:attrName>style.visibility</p:attrName>
                                        </p:attrNameLst>
                                      </p:cBhvr>
                                      <p:to>
                                        <p:strVal val="visible"/>
                                      </p:to>
                                    </p:set>
                                    <p:set>
                                      <p:cBhvr>
                                        <p:cTn id="7" dur="455" fill="hold">
                                          <p:stCondLst>
                                            <p:cond delay="0"/>
                                          </p:stCondLst>
                                        </p:cTn>
                                        <p:tgtEl>
                                          <p:spTgt spid="16"/>
                                        </p:tgtEl>
                                        <p:attrNameLst>
                                          <p:attrName>style.rotation</p:attrName>
                                        </p:attrNameLst>
                                      </p:cBhvr>
                                      <p:to>
                                        <p:strVal val="-45.0"/>
                                      </p:to>
                                    </p:set>
                                    <p:anim calcmode="lin" valueType="num">
                                      <p:cBhvr>
                                        <p:cTn id="8" dur="455" fill="hold">
                                          <p:stCondLst>
                                            <p:cond delay="455"/>
                                          </p:stCondLst>
                                        </p:cTn>
                                        <p:tgtEl>
                                          <p:spTgt spid="1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5304"/>
            <a:ext cx="8596668" cy="5804695"/>
          </a:xfrm>
        </p:spPr>
        <p:txBody>
          <a:bodyPr>
            <a:normAutofit fontScale="25000" lnSpcReduction="20000"/>
          </a:bodyPr>
          <a:lstStyle/>
          <a:p>
            <a:pPr marL="0" indent="0">
              <a:buNone/>
            </a:pPr>
            <a:r>
              <a:rPr lang="en-US" sz="9600" b="1" dirty="0" smtClean="0">
                <a:solidFill>
                  <a:srgbClr val="0070C0"/>
                </a:solidFill>
              </a:rPr>
              <a:t>     Rhinitis:</a:t>
            </a:r>
          </a:p>
          <a:p>
            <a:r>
              <a:rPr lang="en-US" sz="9600" dirty="0"/>
              <a:t> </a:t>
            </a:r>
            <a:r>
              <a:rPr lang="en-US" sz="9600" dirty="0" smtClean="0"/>
              <a:t>Rhinitis is the irritation and/or inflammation of the </a:t>
            </a:r>
          </a:p>
          <a:p>
            <a:pPr marL="0" indent="0">
              <a:buNone/>
            </a:pPr>
            <a:r>
              <a:rPr lang="en-US" sz="9600" dirty="0" smtClean="0"/>
              <a:t>     mucous  membranes inside the nose.</a:t>
            </a:r>
          </a:p>
          <a:p>
            <a:pPr marL="0" indent="0">
              <a:buNone/>
            </a:pPr>
            <a:r>
              <a:rPr lang="en-US" sz="9600" dirty="0"/>
              <a:t> </a:t>
            </a:r>
            <a:r>
              <a:rPr lang="en-US" sz="9600" dirty="0" smtClean="0"/>
              <a:t>Types: 1. Allergic(seasonal, perennial) </a:t>
            </a:r>
          </a:p>
          <a:p>
            <a:pPr marL="0" indent="0">
              <a:buNone/>
            </a:pPr>
            <a:r>
              <a:rPr lang="en-US" sz="9600" dirty="0"/>
              <a:t> </a:t>
            </a:r>
            <a:r>
              <a:rPr lang="en-US" sz="9600" dirty="0" smtClean="0"/>
              <a:t>           2. infectious( infection with bacteria ,fungi and </a:t>
            </a:r>
          </a:p>
          <a:p>
            <a:pPr marL="0" indent="0">
              <a:buNone/>
            </a:pPr>
            <a:r>
              <a:rPr lang="en-US" sz="9600" dirty="0"/>
              <a:t> </a:t>
            </a:r>
            <a:r>
              <a:rPr lang="en-US" sz="9600" dirty="0" smtClean="0"/>
              <a:t>                virus) </a:t>
            </a:r>
          </a:p>
          <a:p>
            <a:pPr marL="0" indent="0">
              <a:buNone/>
            </a:pPr>
            <a:r>
              <a:rPr lang="en-US" sz="9600" dirty="0" smtClean="0"/>
              <a:t>               Rhinitis may be acute    ( 7-14 days)</a:t>
            </a:r>
          </a:p>
          <a:p>
            <a:pPr marL="0" indent="0">
              <a:buNone/>
            </a:pPr>
            <a:r>
              <a:rPr lang="en-US" sz="9600" dirty="0"/>
              <a:t> </a:t>
            </a:r>
            <a:r>
              <a:rPr lang="en-US" sz="9600" dirty="0" smtClean="0"/>
              <a:t>               Rhinitis may be chronic( persistent more than 6 </a:t>
            </a:r>
          </a:p>
          <a:p>
            <a:pPr marL="0" indent="0">
              <a:buNone/>
            </a:pPr>
            <a:r>
              <a:rPr lang="en-US" sz="9600" dirty="0"/>
              <a:t> </a:t>
            </a:r>
            <a:r>
              <a:rPr lang="en-US" sz="9600" dirty="0" smtClean="0"/>
              <a:t>               weeks)</a:t>
            </a:r>
          </a:p>
          <a:p>
            <a:pPr marL="0" indent="0">
              <a:buNone/>
            </a:pPr>
            <a:endParaRPr lang="en-US" sz="11200" dirty="0"/>
          </a:p>
          <a:p>
            <a:pPr marL="0" indent="0">
              <a:buNone/>
            </a:pPr>
            <a:endParaRPr lang="en-US" sz="11200" dirty="0" smtClean="0"/>
          </a:p>
          <a:p>
            <a:pPr marL="0" indent="0">
              <a:buNone/>
            </a:pPr>
            <a:endParaRPr lang="en-US" dirty="0"/>
          </a:p>
          <a:p>
            <a:pPr marL="0" indent="0">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269572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96668" cy="5363630"/>
          </a:xfrm>
        </p:spPr>
        <p:txBody>
          <a:bodyPr/>
          <a:lstStyle/>
          <a:p>
            <a:pPr marL="0" indent="0">
              <a:buNone/>
            </a:pPr>
            <a:r>
              <a:rPr lang="en-US" sz="2400" b="1" dirty="0" smtClean="0">
                <a:solidFill>
                  <a:srgbClr val="0070C0"/>
                </a:solidFill>
              </a:rPr>
              <a:t>    Signs and symptoms of rhinitis</a:t>
            </a:r>
            <a:r>
              <a:rPr lang="en-US" sz="2400" dirty="0" smtClean="0"/>
              <a:t>:</a:t>
            </a:r>
          </a:p>
          <a:p>
            <a:pPr marL="0" indent="0">
              <a:buNone/>
            </a:pPr>
            <a:r>
              <a:rPr lang="en-US" sz="2400" dirty="0" smtClean="0"/>
              <a:t>    Runny nose(</a:t>
            </a:r>
            <a:r>
              <a:rPr lang="en-US" sz="2400" dirty="0" err="1" smtClean="0"/>
              <a:t>Rhinorrhoea</a:t>
            </a:r>
            <a:r>
              <a:rPr lang="en-US" sz="2400" dirty="0" smtClean="0"/>
              <a:t>)</a:t>
            </a:r>
          </a:p>
          <a:p>
            <a:r>
              <a:rPr lang="en-US" sz="2400" dirty="0" smtClean="0"/>
              <a:t> Sneezing</a:t>
            </a:r>
          </a:p>
          <a:p>
            <a:r>
              <a:rPr lang="en-US" sz="2400" dirty="0" smtClean="0"/>
              <a:t>Nasal congestion/stuffy blocked nose</a:t>
            </a:r>
          </a:p>
          <a:p>
            <a:r>
              <a:rPr lang="en-US" sz="2400" dirty="0" smtClean="0"/>
              <a:t>Post nasal drip</a:t>
            </a:r>
          </a:p>
          <a:p>
            <a:r>
              <a:rPr lang="en-US" sz="2400" dirty="0" smtClean="0"/>
              <a:t>Systemic effects may be( fever, bodyache etc.).</a:t>
            </a:r>
          </a:p>
          <a:p>
            <a:endParaRPr lang="en-US" dirty="0"/>
          </a:p>
        </p:txBody>
      </p:sp>
    </p:spTree>
    <p:extLst>
      <p:ext uri="{BB962C8B-B14F-4D97-AF65-F5344CB8AC3E}">
        <p14:creationId xmlns:p14="http://schemas.microsoft.com/office/powerpoint/2010/main" val="4267630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788"/>
            <a:ext cx="8596668" cy="4384685"/>
          </a:xfrm>
        </p:spPr>
        <p:txBody>
          <a:bodyPr>
            <a:normAutofit/>
          </a:bodyPr>
          <a:lstStyle/>
          <a:p>
            <a:pPr marL="0" indent="0">
              <a:buNone/>
            </a:pPr>
            <a:r>
              <a:rPr lang="en-US" sz="2400" b="1" dirty="0" smtClean="0">
                <a:solidFill>
                  <a:srgbClr val="0070C0"/>
                </a:solidFill>
              </a:rPr>
              <a:t>       Treatment of Rhinitis:  </a:t>
            </a:r>
          </a:p>
          <a:p>
            <a:r>
              <a:rPr lang="en-US" sz="2400" dirty="0" smtClean="0"/>
              <a:t>A. Preventive Therapy:</a:t>
            </a:r>
          </a:p>
          <a:p>
            <a:pPr marL="0" indent="0">
              <a:buNone/>
            </a:pPr>
            <a:r>
              <a:rPr lang="en-US" sz="2400" dirty="0" smtClean="0"/>
              <a:t>       1. Environmental control</a:t>
            </a:r>
          </a:p>
          <a:p>
            <a:pPr marL="0" indent="0">
              <a:buNone/>
            </a:pPr>
            <a:r>
              <a:rPr lang="en-US" sz="2400" dirty="0"/>
              <a:t> </a:t>
            </a:r>
            <a:r>
              <a:rPr lang="en-US" sz="2400" dirty="0" smtClean="0"/>
              <a:t>      2. Allergen immunotherapy </a:t>
            </a:r>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3821953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41064"/>
            <a:ext cx="8596668" cy="5600298"/>
          </a:xfrm>
        </p:spPr>
        <p:txBody>
          <a:bodyPr>
            <a:normAutofit/>
          </a:bodyPr>
          <a:lstStyle/>
          <a:p>
            <a:r>
              <a:rPr lang="en-US" sz="2400" dirty="0" smtClean="0">
                <a:solidFill>
                  <a:srgbClr val="0070C0"/>
                </a:solidFill>
              </a:rPr>
              <a:t>B. </a:t>
            </a:r>
            <a:r>
              <a:rPr lang="en-US" sz="2400" b="1" dirty="0" smtClean="0">
                <a:solidFill>
                  <a:srgbClr val="0070C0"/>
                </a:solidFill>
              </a:rPr>
              <a:t>Pharmacotherapy:</a:t>
            </a:r>
          </a:p>
          <a:p>
            <a:pPr marL="0" indent="0">
              <a:buNone/>
            </a:pPr>
            <a:r>
              <a:rPr lang="en-US" sz="2400" dirty="0" smtClean="0"/>
              <a:t>       1. Anti histamines( H</a:t>
            </a:r>
            <a:r>
              <a:rPr lang="en-US" sz="2400" baseline="-25000" dirty="0" smtClean="0"/>
              <a:t>1</a:t>
            </a:r>
            <a:r>
              <a:rPr lang="en-US" sz="2400" dirty="0" smtClean="0"/>
              <a:t>- Receptor antagonists)</a:t>
            </a:r>
          </a:p>
          <a:p>
            <a:pPr marL="0" indent="0">
              <a:buNone/>
            </a:pPr>
            <a:r>
              <a:rPr lang="en-US" sz="2400" dirty="0"/>
              <a:t> </a:t>
            </a:r>
            <a:r>
              <a:rPr lang="en-US" sz="2400" dirty="0" smtClean="0"/>
              <a:t>      2. Anti - </a:t>
            </a:r>
            <a:r>
              <a:rPr lang="en-US" sz="2400" dirty="0" err="1" smtClean="0"/>
              <a:t>allergics</a:t>
            </a:r>
            <a:r>
              <a:rPr lang="en-US" sz="2400" dirty="0" smtClean="0"/>
              <a:t> </a:t>
            </a:r>
            <a:endParaRPr lang="en-US" sz="2400" dirty="0" smtClean="0"/>
          </a:p>
          <a:p>
            <a:pPr marL="0" indent="0">
              <a:buNone/>
            </a:pPr>
            <a:r>
              <a:rPr lang="en-US" sz="2400" dirty="0"/>
              <a:t> </a:t>
            </a:r>
            <a:r>
              <a:rPr lang="en-US" sz="2400" dirty="0" smtClean="0"/>
              <a:t>            a) Cromolyn sodium(mast cell stabilizer)</a:t>
            </a:r>
          </a:p>
          <a:p>
            <a:pPr marL="0" indent="0">
              <a:buNone/>
            </a:pPr>
            <a:r>
              <a:rPr lang="en-US" sz="2400" dirty="0"/>
              <a:t> </a:t>
            </a:r>
            <a:r>
              <a:rPr lang="en-US" sz="2400" dirty="0" smtClean="0"/>
              <a:t>            b) Leukotriene receptor antagonists(</a:t>
            </a:r>
            <a:r>
              <a:rPr lang="en-US" sz="2400" dirty="0" err="1" smtClean="0"/>
              <a:t>montelukast</a:t>
            </a:r>
            <a:r>
              <a:rPr lang="en-US" sz="2400" dirty="0" smtClean="0"/>
              <a:t>)</a:t>
            </a:r>
          </a:p>
          <a:p>
            <a:pPr marL="0" indent="0">
              <a:buNone/>
            </a:pPr>
            <a:r>
              <a:rPr lang="en-US" sz="2400" dirty="0"/>
              <a:t> </a:t>
            </a:r>
            <a:r>
              <a:rPr lang="en-US" sz="2400" dirty="0" smtClean="0"/>
              <a:t>       3. Corticosteroids</a:t>
            </a:r>
          </a:p>
          <a:p>
            <a:pPr marL="0" indent="0">
              <a:buNone/>
            </a:pPr>
            <a:r>
              <a:rPr lang="en-US" sz="2400" dirty="0"/>
              <a:t> </a:t>
            </a:r>
            <a:r>
              <a:rPr lang="en-US" sz="2400" dirty="0" smtClean="0"/>
              <a:t>       4. Decongestants ( alpha- adrenergic agonists)</a:t>
            </a:r>
          </a:p>
          <a:p>
            <a:pPr marL="0" indent="0">
              <a:buNone/>
            </a:pPr>
            <a:r>
              <a:rPr lang="en-US" sz="2400" dirty="0"/>
              <a:t> </a:t>
            </a:r>
            <a:r>
              <a:rPr lang="en-US" sz="2400" dirty="0" smtClean="0"/>
              <a:t>       5. Anticholinergics</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2583987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421" y="75304"/>
            <a:ext cx="8596668" cy="5787614"/>
          </a:xfrm>
        </p:spPr>
        <p:txBody>
          <a:bodyPr>
            <a:normAutofit/>
          </a:bodyPr>
          <a:lstStyle/>
          <a:p>
            <a:pPr marL="0" indent="0">
              <a:buNone/>
            </a:pPr>
            <a:r>
              <a:rPr lang="en-US" dirty="0" smtClean="0"/>
              <a:t>          </a:t>
            </a:r>
            <a:r>
              <a:rPr lang="en-US" sz="2400" dirty="0" smtClean="0"/>
              <a:t>6.</a:t>
            </a:r>
            <a:r>
              <a:rPr lang="en-US" dirty="0" smtClean="0"/>
              <a:t> </a:t>
            </a:r>
            <a:r>
              <a:rPr lang="en-US" sz="2400" dirty="0" smtClean="0"/>
              <a:t>Antibiotics( if bacterial infection occur).  </a:t>
            </a:r>
          </a:p>
          <a:p>
            <a:pPr marL="0" indent="0">
              <a:buNone/>
            </a:pPr>
            <a:r>
              <a:rPr lang="en-US" sz="2400" dirty="0">
                <a:solidFill>
                  <a:srgbClr val="0070C0"/>
                </a:solidFill>
              </a:rPr>
              <a:t> </a:t>
            </a:r>
            <a:r>
              <a:rPr lang="en-US" sz="2400" dirty="0" smtClean="0">
                <a:solidFill>
                  <a:srgbClr val="0070C0"/>
                </a:solidFill>
              </a:rPr>
              <a:t>         what is histamine?</a:t>
            </a:r>
          </a:p>
          <a:p>
            <a:pPr marL="0" indent="0">
              <a:buNone/>
            </a:pPr>
            <a:r>
              <a:rPr lang="en-US" sz="2400" dirty="0"/>
              <a:t> </a:t>
            </a:r>
            <a:r>
              <a:rPr lang="en-US" sz="2400" dirty="0" smtClean="0"/>
              <a:t>         Histamine is a chemical messenger mostly generated </a:t>
            </a:r>
          </a:p>
          <a:p>
            <a:pPr marL="0" indent="0">
              <a:buNone/>
            </a:pPr>
            <a:r>
              <a:rPr lang="en-US" sz="2400" dirty="0"/>
              <a:t> </a:t>
            </a:r>
            <a:r>
              <a:rPr lang="en-US" sz="2400" dirty="0" smtClean="0"/>
              <a:t>         in mast cell that mediates a wide range of cellular </a:t>
            </a:r>
          </a:p>
          <a:p>
            <a:pPr marL="0" indent="0">
              <a:buNone/>
            </a:pPr>
            <a:r>
              <a:rPr lang="en-US" sz="2400" dirty="0"/>
              <a:t> </a:t>
            </a:r>
            <a:r>
              <a:rPr lang="en-US" sz="2400" dirty="0" smtClean="0"/>
              <a:t>         responses, including allergic and inflammatory </a:t>
            </a:r>
          </a:p>
          <a:p>
            <a:pPr marL="0" indent="0">
              <a:buNone/>
            </a:pPr>
            <a:r>
              <a:rPr lang="en-US" sz="2400" dirty="0"/>
              <a:t> </a:t>
            </a:r>
            <a:r>
              <a:rPr lang="en-US" sz="2400" dirty="0" smtClean="0"/>
              <a:t>         reactions, gastric acid secretion and </a:t>
            </a:r>
          </a:p>
          <a:p>
            <a:pPr marL="0" indent="0">
              <a:buNone/>
            </a:pPr>
            <a:r>
              <a:rPr lang="en-US" sz="2400" dirty="0"/>
              <a:t> </a:t>
            </a:r>
            <a:r>
              <a:rPr lang="en-US" sz="2400" dirty="0" smtClean="0"/>
              <a:t>         neurotransmission in parts of the brain.</a:t>
            </a:r>
          </a:p>
          <a:p>
            <a:pPr marL="0" indent="0">
              <a:buNone/>
            </a:pPr>
            <a:r>
              <a:rPr lang="en-US" sz="2400" dirty="0"/>
              <a:t> </a:t>
            </a:r>
            <a:r>
              <a:rPr lang="en-US" sz="2400" dirty="0" smtClean="0"/>
              <a:t>        </a:t>
            </a:r>
            <a:r>
              <a:rPr lang="en-US" sz="2400" dirty="0" err="1" smtClean="0">
                <a:solidFill>
                  <a:srgbClr val="0070C0"/>
                </a:solidFill>
              </a:rPr>
              <a:t>Histasmine</a:t>
            </a:r>
            <a:r>
              <a:rPr lang="en-US" sz="2400" dirty="0" smtClean="0">
                <a:solidFill>
                  <a:srgbClr val="0070C0"/>
                </a:solidFill>
              </a:rPr>
              <a:t> has no clinical application but </a:t>
            </a:r>
          </a:p>
          <a:p>
            <a:pPr marL="0" indent="0">
              <a:buNone/>
            </a:pPr>
            <a:r>
              <a:rPr lang="en-US" sz="2400" dirty="0">
                <a:solidFill>
                  <a:srgbClr val="0070C0"/>
                </a:solidFill>
              </a:rPr>
              <a:t> </a:t>
            </a:r>
            <a:r>
              <a:rPr lang="en-US" sz="2400" dirty="0" smtClean="0">
                <a:solidFill>
                  <a:srgbClr val="0070C0"/>
                </a:solidFill>
              </a:rPr>
              <a:t>        antihistamines have  important therapeutic </a:t>
            </a:r>
          </a:p>
          <a:p>
            <a:pPr marL="0" indent="0">
              <a:buNone/>
            </a:pPr>
            <a:r>
              <a:rPr lang="en-US" sz="2400" dirty="0">
                <a:solidFill>
                  <a:srgbClr val="0070C0"/>
                </a:solidFill>
              </a:rPr>
              <a:t> </a:t>
            </a:r>
            <a:r>
              <a:rPr lang="en-US" sz="2400" dirty="0" smtClean="0">
                <a:solidFill>
                  <a:srgbClr val="0070C0"/>
                </a:solidFill>
              </a:rPr>
              <a:t>        applications.</a:t>
            </a:r>
            <a:endParaRPr lang="en-US" sz="2400" dirty="0">
              <a:solidFill>
                <a:srgbClr val="0070C0"/>
              </a:solidFill>
            </a:endParaRPr>
          </a:p>
        </p:txBody>
      </p:sp>
    </p:spTree>
    <p:extLst>
      <p:ext uri="{BB962C8B-B14F-4D97-AF65-F5344CB8AC3E}">
        <p14:creationId xmlns:p14="http://schemas.microsoft.com/office/powerpoint/2010/main" val="3623774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6061"/>
            <a:ext cx="8596668" cy="5890756"/>
          </a:xfrm>
        </p:spPr>
        <p:txBody>
          <a:bodyPr>
            <a:normAutofit/>
          </a:bodyPr>
          <a:lstStyle/>
          <a:p>
            <a:pPr marL="0" indent="0">
              <a:buNone/>
            </a:pPr>
            <a:r>
              <a:rPr lang="en-US" sz="2400" dirty="0" smtClean="0">
                <a:solidFill>
                  <a:srgbClr val="0070C0"/>
                </a:solidFill>
              </a:rPr>
              <a:t>1. Antihistamine (H</a:t>
            </a:r>
            <a:r>
              <a:rPr lang="en-US" sz="2400" baseline="-25000" dirty="0" smtClean="0">
                <a:solidFill>
                  <a:srgbClr val="0070C0"/>
                </a:solidFill>
              </a:rPr>
              <a:t>I</a:t>
            </a:r>
            <a:r>
              <a:rPr lang="en-US" sz="2400" dirty="0" smtClean="0">
                <a:solidFill>
                  <a:srgbClr val="0070C0"/>
                </a:solidFill>
              </a:rPr>
              <a:t> –Receptor antagonists):  </a:t>
            </a:r>
          </a:p>
          <a:p>
            <a:pPr marL="0" indent="0">
              <a:buNone/>
            </a:pPr>
            <a:r>
              <a:rPr lang="en-US" sz="2400" dirty="0" smtClean="0"/>
              <a:t>    The term antihistamine, without modifying</a:t>
            </a:r>
          </a:p>
          <a:p>
            <a:pPr marL="0" indent="0">
              <a:buNone/>
            </a:pPr>
            <a:r>
              <a:rPr lang="en-US" sz="2400" dirty="0"/>
              <a:t> </a:t>
            </a:r>
            <a:r>
              <a:rPr lang="en-US" sz="2400" dirty="0" smtClean="0"/>
              <a:t>   objective, refers to the classic H</a:t>
            </a:r>
            <a:r>
              <a:rPr lang="en-US" sz="2400" baseline="-25000" dirty="0" smtClean="0"/>
              <a:t>1</a:t>
            </a:r>
            <a:r>
              <a:rPr lang="en-US" sz="2400" dirty="0" smtClean="0"/>
              <a:t> – receptor blockers. </a:t>
            </a:r>
          </a:p>
          <a:p>
            <a:pPr marL="0" indent="0">
              <a:buNone/>
            </a:pPr>
            <a:r>
              <a:rPr lang="en-US" sz="2400" dirty="0" smtClean="0"/>
              <a:t>    These drugs do not interfere the formation or release </a:t>
            </a:r>
          </a:p>
          <a:p>
            <a:pPr marL="0" indent="0">
              <a:buNone/>
            </a:pPr>
            <a:r>
              <a:rPr lang="en-US" sz="2400" dirty="0"/>
              <a:t> </a:t>
            </a:r>
            <a:r>
              <a:rPr lang="en-US" sz="2400" dirty="0" smtClean="0"/>
              <a:t>   of histamine.</a:t>
            </a:r>
          </a:p>
          <a:p>
            <a:pPr marL="0" indent="0">
              <a:buNone/>
            </a:pPr>
            <a:r>
              <a:rPr lang="en-US" sz="2400" dirty="0" smtClean="0"/>
              <a:t>    </a:t>
            </a:r>
            <a:r>
              <a:rPr lang="en-US" sz="2400" b="1" dirty="0" smtClean="0"/>
              <a:t>They block the receptor- mediated response of a </a:t>
            </a:r>
          </a:p>
          <a:p>
            <a:pPr marL="0" indent="0">
              <a:buNone/>
            </a:pPr>
            <a:r>
              <a:rPr lang="en-US" sz="2400" b="1" dirty="0" smtClean="0"/>
              <a:t>     target tissue.</a:t>
            </a:r>
          </a:p>
          <a:p>
            <a:endParaRPr lang="en-US" sz="2400" dirty="0"/>
          </a:p>
        </p:txBody>
      </p:sp>
    </p:spTree>
    <p:extLst>
      <p:ext uri="{BB962C8B-B14F-4D97-AF65-F5344CB8AC3E}">
        <p14:creationId xmlns:p14="http://schemas.microsoft.com/office/powerpoint/2010/main" val="518582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1280280"/>
            <a:ext cx="8991600" cy="3139321"/>
          </a:xfrm>
          <a:prstGeom prst="rect">
            <a:avLst/>
          </a:prstGeom>
          <a:noFill/>
        </p:spPr>
        <p:txBody>
          <a:bodyPr wrap="square" rtlCol="0">
            <a:spAutoFit/>
          </a:bodyPr>
          <a:lstStyle/>
          <a:p>
            <a:r>
              <a:rPr lang="en-US" dirty="0">
                <a:solidFill>
                  <a:srgbClr val="FF0000"/>
                </a:solidFill>
                <a:latin typeface="Bernard MT Condensed" pitchFamily="18" charset="0"/>
              </a:rPr>
              <a:t>		       First GENERATION       Second GENERATION	 Third GENERATION</a:t>
            </a:r>
          </a:p>
          <a:p>
            <a:r>
              <a:rPr lang="en-US" b="1" dirty="0">
                <a:solidFill>
                  <a:srgbClr val="0000FF"/>
                </a:solidFill>
                <a:latin typeface="Arial Narrow" pitchFamily="34" charset="0"/>
              </a:rPr>
              <a:t>1) ALKYLAMINES</a:t>
            </a:r>
            <a:r>
              <a:rPr lang="en-US" b="1" dirty="0">
                <a:latin typeface="Arial Narrow" pitchFamily="34" charset="0"/>
              </a:rPr>
              <a:t>              </a:t>
            </a:r>
            <a:r>
              <a:rPr lang="en-US" b="1" dirty="0" err="1">
                <a:latin typeface="Arial Narrow" pitchFamily="34" charset="0"/>
              </a:rPr>
              <a:t>Chlorpheniramine</a:t>
            </a:r>
            <a:r>
              <a:rPr lang="en-US" b="1" dirty="0">
                <a:latin typeface="Arial Narrow" pitchFamily="34" charset="0"/>
              </a:rPr>
              <a:t> </a:t>
            </a:r>
            <a:br>
              <a:rPr lang="en-US" b="1" dirty="0">
                <a:latin typeface="Arial Narrow" pitchFamily="34" charset="0"/>
              </a:rPr>
            </a:br>
            <a:r>
              <a:rPr lang="en-US" b="1" dirty="0">
                <a:solidFill>
                  <a:srgbClr val="0000FF"/>
                </a:solidFill>
                <a:latin typeface="Arial Narrow" pitchFamily="34" charset="0"/>
              </a:rPr>
              <a:t>2) ETHANOLAMINES         </a:t>
            </a:r>
            <a:r>
              <a:rPr lang="en-US" b="1" dirty="0" err="1">
                <a:latin typeface="Arial Narrow" pitchFamily="34" charset="0"/>
              </a:rPr>
              <a:t>Dimenhydrinate</a:t>
            </a:r>
            <a:r>
              <a:rPr lang="en-US" b="1" dirty="0">
                <a:latin typeface="Arial Narrow" pitchFamily="34" charset="0"/>
              </a:rPr>
              <a:t> </a:t>
            </a:r>
            <a:br>
              <a:rPr lang="en-US" b="1" dirty="0">
                <a:latin typeface="Arial Narrow" pitchFamily="34" charset="0"/>
              </a:rPr>
            </a:br>
            <a:r>
              <a:rPr lang="en-US" b="1" dirty="0">
                <a:latin typeface="Arial Narrow" pitchFamily="34" charset="0"/>
              </a:rPr>
              <a:t>	                 	         </a:t>
            </a:r>
            <a:r>
              <a:rPr lang="en-US" b="1" dirty="0" err="1">
                <a:latin typeface="Arial Narrow" pitchFamily="34" charset="0"/>
              </a:rPr>
              <a:t>Diphenhydramine</a:t>
            </a:r>
            <a:r>
              <a:rPr lang="en-US" b="1" dirty="0">
                <a:latin typeface="Arial Narrow" pitchFamily="34" charset="0"/>
              </a:rPr>
              <a:t> </a:t>
            </a:r>
            <a:br>
              <a:rPr lang="en-US" b="1" dirty="0">
                <a:latin typeface="Arial Narrow" pitchFamily="34" charset="0"/>
              </a:rPr>
            </a:br>
            <a:r>
              <a:rPr lang="en-US" b="1" dirty="0">
                <a:solidFill>
                  <a:srgbClr val="0000FF"/>
                </a:solidFill>
                <a:latin typeface="Arial Narrow" pitchFamily="34" charset="0"/>
              </a:rPr>
              <a:t>3) ETHYLENEDIAMINES   </a:t>
            </a:r>
            <a:r>
              <a:rPr lang="en-US" b="1" dirty="0" err="1">
                <a:latin typeface="Arial Narrow" pitchFamily="34" charset="0"/>
              </a:rPr>
              <a:t>Antazoline</a:t>
            </a:r>
            <a:r>
              <a:rPr lang="en-US" b="1" dirty="0">
                <a:latin typeface="Arial Narrow" pitchFamily="34" charset="0"/>
              </a:rPr>
              <a:t>`	                 	</a:t>
            </a:r>
            <a:br>
              <a:rPr lang="en-US" b="1" dirty="0">
                <a:latin typeface="Arial Narrow" pitchFamily="34" charset="0"/>
              </a:rPr>
            </a:br>
            <a:r>
              <a:rPr lang="en-US" b="1" dirty="0">
                <a:solidFill>
                  <a:srgbClr val="0000FF"/>
                </a:solidFill>
                <a:latin typeface="Arial Narrow" pitchFamily="34" charset="0"/>
              </a:rPr>
              <a:t>4) PHENOTHIAZINES        </a:t>
            </a:r>
            <a:r>
              <a:rPr lang="en-US" b="1" dirty="0" err="1">
                <a:latin typeface="Arial Narrow" pitchFamily="34" charset="0"/>
              </a:rPr>
              <a:t>Promethazine</a:t>
            </a:r>
            <a:r>
              <a:rPr lang="en-US" b="1" dirty="0">
                <a:latin typeface="Arial Narrow" pitchFamily="34" charset="0"/>
              </a:rPr>
              <a:t> </a:t>
            </a:r>
            <a:br>
              <a:rPr lang="en-US" b="1" dirty="0">
                <a:latin typeface="Arial Narrow" pitchFamily="34" charset="0"/>
              </a:rPr>
            </a:br>
            <a:r>
              <a:rPr lang="en-US" b="1" dirty="0">
                <a:solidFill>
                  <a:srgbClr val="0000FF"/>
                </a:solidFill>
                <a:latin typeface="Arial Narrow" pitchFamily="34" charset="0"/>
              </a:rPr>
              <a:t>5) PIPERAZINE 	         </a:t>
            </a:r>
            <a:r>
              <a:rPr lang="en-US" b="1" dirty="0" err="1">
                <a:latin typeface="Arial Narrow" pitchFamily="34" charset="0"/>
              </a:rPr>
              <a:t>Cyclizine</a:t>
            </a:r>
            <a:r>
              <a:rPr lang="en-US" b="1" dirty="0">
                <a:latin typeface="Arial Narrow" pitchFamily="34" charset="0"/>
              </a:rPr>
              <a:t> 	        </a:t>
            </a:r>
            <a:r>
              <a:rPr lang="en-US" b="1" dirty="0" err="1">
                <a:latin typeface="Arial Narrow" pitchFamily="34" charset="0"/>
              </a:rPr>
              <a:t>Cetirizine</a:t>
            </a:r>
            <a:r>
              <a:rPr lang="en-US" b="1" dirty="0">
                <a:latin typeface="Arial Narrow" pitchFamily="34" charset="0"/>
              </a:rPr>
              <a:t>	                        </a:t>
            </a:r>
            <a:r>
              <a:rPr lang="en-US" b="1" dirty="0" err="1">
                <a:latin typeface="Arial Narrow" pitchFamily="34" charset="0"/>
              </a:rPr>
              <a:t>Levocetirizine</a:t>
            </a:r>
            <a:endParaRPr lang="en-US" b="1" dirty="0">
              <a:latin typeface="Arial Narrow" pitchFamily="34" charset="0"/>
            </a:endParaRPr>
          </a:p>
          <a:p>
            <a:r>
              <a:rPr lang="en-US" b="1" dirty="0">
                <a:solidFill>
                  <a:srgbClr val="0000FF"/>
                </a:solidFill>
                <a:latin typeface="Arial Narrow" pitchFamily="34" charset="0"/>
              </a:rPr>
              <a:t>6) PIPERIDINES 	         </a:t>
            </a:r>
            <a:r>
              <a:rPr lang="en-US" b="1" dirty="0" err="1">
                <a:latin typeface="Arial Narrow" pitchFamily="34" charset="0"/>
              </a:rPr>
              <a:t>Azatidine</a:t>
            </a:r>
            <a:r>
              <a:rPr lang="en-US" b="1" dirty="0">
                <a:latin typeface="Arial Narrow" pitchFamily="34" charset="0"/>
              </a:rPr>
              <a:t> 	    	      		       </a:t>
            </a:r>
            <a:r>
              <a:rPr lang="en-US" b="1" dirty="0" err="1">
                <a:latin typeface="Arial Narrow" pitchFamily="34" charset="0"/>
              </a:rPr>
              <a:t>Fexofenadine</a:t>
            </a:r>
            <a:endParaRPr lang="en-US" b="1" dirty="0">
              <a:latin typeface="Arial Narrow" pitchFamily="34" charset="0"/>
            </a:endParaRPr>
          </a:p>
          <a:p>
            <a:r>
              <a:rPr lang="en-US" b="1" dirty="0">
                <a:latin typeface="Arial Narrow" pitchFamily="34" charset="0"/>
              </a:rPr>
              <a:t>		 		        </a:t>
            </a:r>
            <a:r>
              <a:rPr lang="en-US" b="1" dirty="0" err="1">
                <a:latin typeface="Arial Narrow" pitchFamily="34" charset="0"/>
              </a:rPr>
              <a:t>Loratadine</a:t>
            </a:r>
            <a:r>
              <a:rPr lang="en-US" b="1" dirty="0">
                <a:latin typeface="Arial Narrow" pitchFamily="34" charset="0"/>
              </a:rPr>
              <a:t> 		       </a:t>
            </a:r>
            <a:r>
              <a:rPr lang="en-US" b="1" dirty="0" err="1">
                <a:latin typeface="Arial Narrow" pitchFamily="34" charset="0"/>
              </a:rPr>
              <a:t>Desoloratadine</a:t>
            </a:r>
            <a:endParaRPr lang="en-US" b="1" dirty="0">
              <a:latin typeface="Arial Narrow" pitchFamily="34" charset="0"/>
            </a:endParaRPr>
          </a:p>
          <a:p>
            <a:r>
              <a:rPr lang="en-US" b="1" dirty="0">
                <a:latin typeface="Arial Narrow" pitchFamily="34" charset="0"/>
              </a:rPr>
              <a:t>		         </a:t>
            </a:r>
            <a:r>
              <a:rPr lang="en-US" b="1" dirty="0" err="1">
                <a:latin typeface="Arial Narrow" pitchFamily="34" charset="0"/>
              </a:rPr>
              <a:t>Ketotifen</a:t>
            </a:r>
            <a:r>
              <a:rPr lang="en-US" b="1" dirty="0">
                <a:latin typeface="Arial Narrow" pitchFamily="34" charset="0"/>
              </a:rPr>
              <a:t>	</a:t>
            </a:r>
            <a:br>
              <a:rPr lang="en-US" b="1" dirty="0">
                <a:latin typeface="Arial Narrow" pitchFamily="34" charset="0"/>
              </a:rPr>
            </a:br>
            <a:r>
              <a:rPr lang="en-US" b="1" dirty="0">
                <a:solidFill>
                  <a:srgbClr val="0000FF"/>
                </a:solidFill>
                <a:latin typeface="Arial Narrow" pitchFamily="34" charset="0"/>
              </a:rPr>
              <a:t>7) MISCELLANEOUS        </a:t>
            </a:r>
            <a:r>
              <a:rPr lang="en-US" b="1" dirty="0">
                <a:latin typeface="Arial Narrow" pitchFamily="34" charset="0"/>
              </a:rPr>
              <a:t> </a:t>
            </a:r>
            <a:r>
              <a:rPr lang="en-US" b="1" dirty="0" err="1">
                <a:latin typeface="Arial Narrow" pitchFamily="34" charset="0"/>
              </a:rPr>
              <a:t>Cyproheptadine</a:t>
            </a:r>
            <a:r>
              <a:rPr lang="en-US" b="1" dirty="0">
                <a:latin typeface="Arial Narrow" pitchFamily="34" charset="0"/>
              </a:rPr>
              <a:t> </a:t>
            </a:r>
          </a:p>
        </p:txBody>
      </p:sp>
      <p:sp>
        <p:nvSpPr>
          <p:cNvPr id="8" name="Rectangle 7"/>
          <p:cNvSpPr/>
          <p:nvPr/>
        </p:nvSpPr>
        <p:spPr>
          <a:xfrm>
            <a:off x="1676400" y="152401"/>
            <a:ext cx="2299540" cy="461665"/>
          </a:xfrm>
          <a:prstGeom prst="rect">
            <a:avLst/>
          </a:prstGeom>
          <a:solidFill>
            <a:srgbClr val="6600FF"/>
          </a:solidFill>
          <a:ln>
            <a:solidFill>
              <a:srgbClr val="FF3300"/>
            </a:solidFill>
          </a:ln>
        </p:spPr>
        <p:txBody>
          <a:bodyPr wrap="none">
            <a:spAutoFit/>
          </a:bodyPr>
          <a:lstStyle/>
          <a:p>
            <a:r>
              <a:rPr lang="en-US" sz="2400" dirty="0">
                <a:solidFill>
                  <a:schemeClr val="bg1"/>
                </a:solidFill>
                <a:effectLst>
                  <a:outerShdw blurRad="76200" dist="38100" dir="2700000" algn="tl" rotWithShape="0">
                    <a:srgbClr val="FF3300"/>
                  </a:outerShdw>
                </a:effectLst>
                <a:latin typeface="Bernard MT Condensed" pitchFamily="18" charset="0"/>
              </a:rPr>
              <a:t>1- ANTIHISTAMINES</a:t>
            </a:r>
          </a:p>
        </p:txBody>
      </p:sp>
      <p:sp>
        <p:nvSpPr>
          <p:cNvPr id="9" name="Rectangle 8"/>
          <p:cNvSpPr/>
          <p:nvPr/>
        </p:nvSpPr>
        <p:spPr>
          <a:xfrm>
            <a:off x="4049196" y="228600"/>
            <a:ext cx="1970604" cy="369332"/>
          </a:xfrm>
          <a:prstGeom prst="rect">
            <a:avLst/>
          </a:prstGeom>
        </p:spPr>
        <p:txBody>
          <a:bodyPr wrap="none">
            <a:spAutoFit/>
          </a:bodyPr>
          <a:lstStyle/>
          <a:p>
            <a:r>
              <a:rPr lang="en-US" dirty="0">
                <a:latin typeface="Bernard MT Condensed" pitchFamily="18" charset="0"/>
              </a:rPr>
              <a:t>H</a:t>
            </a:r>
            <a:r>
              <a:rPr lang="en-US" baseline="-25000" dirty="0">
                <a:latin typeface="Bernard MT Condensed" pitchFamily="18" charset="0"/>
              </a:rPr>
              <a:t>1</a:t>
            </a:r>
            <a:r>
              <a:rPr lang="en-US" dirty="0">
                <a:latin typeface="Bernard MT Condensed" pitchFamily="18" charset="0"/>
              </a:rPr>
              <a:t> receptor blockers</a:t>
            </a:r>
          </a:p>
        </p:txBody>
      </p:sp>
      <p:sp>
        <p:nvSpPr>
          <p:cNvPr id="10" name="Rectangle 9"/>
          <p:cNvSpPr/>
          <p:nvPr/>
        </p:nvSpPr>
        <p:spPr>
          <a:xfrm>
            <a:off x="1600200" y="803969"/>
            <a:ext cx="9067800" cy="400110"/>
          </a:xfrm>
          <a:prstGeom prst="rect">
            <a:avLst/>
          </a:prstGeom>
        </p:spPr>
        <p:txBody>
          <a:bodyPr wrap="square">
            <a:spAutoFit/>
          </a:bodyPr>
          <a:lstStyle/>
          <a:p>
            <a:r>
              <a:rPr lang="en-US" sz="2000" spc="300" dirty="0">
                <a:solidFill>
                  <a:srgbClr val="0000FF"/>
                </a:solidFill>
                <a:latin typeface="Bernard MT Condensed" pitchFamily="18" charset="0"/>
              </a:rPr>
              <a:t>CLASSIFICATION [</a:t>
            </a:r>
            <a:r>
              <a:rPr lang="en-US" sz="2000" dirty="0">
                <a:solidFill>
                  <a:srgbClr val="0000FF"/>
                </a:solidFill>
                <a:latin typeface="Bernard MT Condensed" pitchFamily="18" charset="0"/>
              </a:rPr>
              <a:t>Chemical / Functional</a:t>
            </a:r>
            <a:r>
              <a:rPr lang="en-US" sz="2000" spc="300" dirty="0">
                <a:solidFill>
                  <a:srgbClr val="0000FF"/>
                </a:solidFill>
                <a:latin typeface="Bernard MT Condensed" pitchFamily="18" charset="0"/>
              </a:rPr>
              <a:t>] </a:t>
            </a:r>
            <a:r>
              <a:rPr lang="en-US" sz="2000" spc="300" dirty="0">
                <a:solidFill>
                  <a:srgbClr val="0000FF"/>
                </a:solidFill>
                <a:latin typeface="Bernard MT Condensed" pitchFamily="18" charset="0"/>
                <a:sym typeface="Wingdings 3"/>
              </a:rPr>
              <a:t>USES </a:t>
            </a:r>
            <a:r>
              <a:rPr lang="en-US" i="1" spc="300" dirty="0" err="1">
                <a:solidFill>
                  <a:srgbClr val="0000FF"/>
                </a:solidFill>
                <a:latin typeface="Bernard MT Condensed" pitchFamily="18" charset="0"/>
                <a:sym typeface="Wingdings 3"/>
              </a:rPr>
              <a:t>vs</a:t>
            </a:r>
            <a:r>
              <a:rPr lang="en-US" sz="2000" spc="300" dirty="0">
                <a:solidFill>
                  <a:srgbClr val="0000FF"/>
                </a:solidFill>
                <a:latin typeface="Bernard MT Condensed" pitchFamily="18" charset="0"/>
                <a:sym typeface="Wingdings 3"/>
              </a:rPr>
              <a:t> ADVERSE EFFECTS</a:t>
            </a:r>
            <a:endParaRPr lang="en-US" sz="2000" spc="300" dirty="0">
              <a:solidFill>
                <a:srgbClr val="0000FF"/>
              </a:solidFill>
              <a:latin typeface="Bernard MT Condensed" pitchFamily="18" charset="0"/>
            </a:endParaRPr>
          </a:p>
        </p:txBody>
      </p:sp>
      <p:cxnSp>
        <p:nvCxnSpPr>
          <p:cNvPr id="14" name="Straight Arrow Connector 13"/>
          <p:cNvCxnSpPr/>
          <p:nvPr/>
        </p:nvCxnSpPr>
        <p:spPr>
          <a:xfrm>
            <a:off x="8153400" y="3140719"/>
            <a:ext cx="304800"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8153400" y="3378463"/>
            <a:ext cx="304800"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8153400" y="3616207"/>
            <a:ext cx="304800"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nvGrpSpPr>
          <p:cNvPr id="2" name="Group 36"/>
          <p:cNvGrpSpPr/>
          <p:nvPr/>
        </p:nvGrpSpPr>
        <p:grpSpPr>
          <a:xfrm>
            <a:off x="5870448" y="4495800"/>
            <a:ext cx="3502152" cy="571704"/>
            <a:chOff x="4156485" y="1295400"/>
            <a:chExt cx="3502152" cy="571704"/>
          </a:xfrm>
        </p:grpSpPr>
        <p:sp>
          <p:nvSpPr>
            <p:cNvPr id="40" name="Right Brace 39"/>
            <p:cNvSpPr/>
            <p:nvPr/>
          </p:nvSpPr>
          <p:spPr>
            <a:xfrm rot="5400000" flipV="1">
              <a:off x="5753100" y="38100"/>
              <a:ext cx="304800" cy="281940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Rectangle 40"/>
            <p:cNvSpPr/>
            <p:nvPr/>
          </p:nvSpPr>
          <p:spPr>
            <a:xfrm>
              <a:off x="4156485" y="1518291"/>
              <a:ext cx="3502152" cy="348813"/>
            </a:xfrm>
            <a:prstGeom prst="rect">
              <a:avLst/>
            </a:prstGeom>
            <a:solidFill>
              <a:schemeClr val="bg1"/>
            </a:solidFill>
          </p:spPr>
          <p:txBody>
            <a:bodyPr wrap="square">
              <a:spAutoFit/>
            </a:bodyPr>
            <a:lstStyle/>
            <a:p>
              <a:pPr>
                <a:lnSpc>
                  <a:spcPts val="2000"/>
                </a:lnSpc>
              </a:pPr>
              <a:r>
                <a:rPr lang="en-US" sz="2000" b="1" i="1" dirty="0">
                  <a:latin typeface="Arial Narrow" pitchFamily="34" charset="0"/>
                </a:rPr>
                <a:t>Longer duration = better control</a:t>
              </a:r>
            </a:p>
          </p:txBody>
        </p:sp>
      </p:grpSp>
      <p:sp>
        <p:nvSpPr>
          <p:cNvPr id="42" name="Rectangle 41"/>
          <p:cNvSpPr/>
          <p:nvPr/>
        </p:nvSpPr>
        <p:spPr>
          <a:xfrm>
            <a:off x="4038600" y="4724401"/>
            <a:ext cx="1632178" cy="348813"/>
          </a:xfrm>
          <a:prstGeom prst="rect">
            <a:avLst/>
          </a:prstGeom>
          <a:solidFill>
            <a:schemeClr val="bg1"/>
          </a:solidFill>
        </p:spPr>
        <p:txBody>
          <a:bodyPr wrap="none">
            <a:spAutoFit/>
          </a:bodyPr>
          <a:lstStyle/>
          <a:p>
            <a:pPr>
              <a:lnSpc>
                <a:spcPts val="2000"/>
              </a:lnSpc>
            </a:pPr>
            <a:r>
              <a:rPr lang="en-US" sz="2000" b="1" dirty="0">
                <a:latin typeface="Arial Narrow" pitchFamily="34" charset="0"/>
              </a:rPr>
              <a:t>Short duration</a:t>
            </a:r>
          </a:p>
        </p:txBody>
      </p:sp>
      <p:sp>
        <p:nvSpPr>
          <p:cNvPr id="43" name="Rectangle 42"/>
          <p:cNvSpPr/>
          <p:nvPr/>
        </p:nvSpPr>
        <p:spPr>
          <a:xfrm>
            <a:off x="4230625" y="6051988"/>
            <a:ext cx="3334567" cy="348813"/>
          </a:xfrm>
          <a:prstGeom prst="rect">
            <a:avLst/>
          </a:prstGeom>
        </p:spPr>
        <p:txBody>
          <a:bodyPr wrap="none">
            <a:spAutoFit/>
          </a:bodyPr>
          <a:lstStyle/>
          <a:p>
            <a:pPr>
              <a:lnSpc>
                <a:spcPts val="2000"/>
              </a:lnSpc>
            </a:pPr>
            <a:r>
              <a:rPr lang="en-US" sz="2000" b="1" i="1" dirty="0">
                <a:latin typeface="Arial Narrow" pitchFamily="34" charset="0"/>
              </a:rPr>
              <a:t>All are used systemic or topical</a:t>
            </a:r>
          </a:p>
        </p:txBody>
      </p:sp>
      <p:sp>
        <p:nvSpPr>
          <p:cNvPr id="19" name="TextBox 18"/>
          <p:cNvSpPr txBox="1"/>
          <p:nvPr/>
        </p:nvSpPr>
        <p:spPr>
          <a:xfrm>
            <a:off x="1877568" y="5029200"/>
            <a:ext cx="4066032" cy="861774"/>
          </a:xfrm>
          <a:prstGeom prst="rect">
            <a:avLst/>
          </a:prstGeom>
          <a:noFill/>
        </p:spPr>
        <p:txBody>
          <a:bodyPr wrap="square" rtlCol="0">
            <a:spAutoFit/>
          </a:bodyPr>
          <a:lstStyle/>
          <a:p>
            <a:pPr>
              <a:lnSpc>
                <a:spcPts val="2000"/>
              </a:lnSpc>
            </a:pPr>
            <a:r>
              <a:rPr lang="en-US" b="1" dirty="0">
                <a:latin typeface="Arial Narrow" pitchFamily="34" charset="0"/>
              </a:rPr>
              <a:t>Interactions; with enzyme inhibitors </a:t>
            </a:r>
          </a:p>
          <a:p>
            <a:pPr>
              <a:lnSpc>
                <a:spcPts val="2000"/>
              </a:lnSpc>
            </a:pPr>
            <a:r>
              <a:rPr lang="en-US" sz="1600" b="1" i="1" dirty="0">
                <a:latin typeface="Arial Narrow" pitchFamily="34" charset="0"/>
              </a:rPr>
              <a:t>[ </a:t>
            </a:r>
            <a:r>
              <a:rPr lang="en-US" sz="1600" b="1" i="1" dirty="0" err="1">
                <a:latin typeface="Arial Narrow" pitchFamily="34" charset="0"/>
              </a:rPr>
              <a:t>macrolides</a:t>
            </a:r>
            <a:r>
              <a:rPr lang="en-US" sz="1600" b="1" i="1" dirty="0">
                <a:latin typeface="Arial Narrow" pitchFamily="34" charset="0"/>
              </a:rPr>
              <a:t>, </a:t>
            </a:r>
            <a:r>
              <a:rPr lang="en-US" sz="1600" b="1" i="1" dirty="0" err="1">
                <a:latin typeface="Arial Narrow" pitchFamily="34" charset="0"/>
              </a:rPr>
              <a:t>antifungals</a:t>
            </a:r>
            <a:r>
              <a:rPr lang="en-US" sz="1600" b="1" i="1" dirty="0">
                <a:latin typeface="Arial Narrow" pitchFamily="34" charset="0"/>
              </a:rPr>
              <a:t>, calcium antagonists]</a:t>
            </a:r>
          </a:p>
          <a:p>
            <a:pPr>
              <a:lnSpc>
                <a:spcPts val="2000"/>
              </a:lnSpc>
            </a:pPr>
            <a:r>
              <a:rPr lang="en-US" b="1" dirty="0">
                <a:latin typeface="Arial Narrow" pitchFamily="34" charset="0"/>
              </a:rPr>
              <a:t>+ additive </a:t>
            </a:r>
            <a:r>
              <a:rPr lang="en-US" b="1" dirty="0" err="1">
                <a:latin typeface="Arial Narrow" pitchFamily="34" charset="0"/>
              </a:rPr>
              <a:t>pharmacodynamic</a:t>
            </a:r>
            <a:r>
              <a:rPr lang="en-US" b="1" dirty="0">
                <a:latin typeface="Arial Narrow" pitchFamily="34" charset="0"/>
              </a:rPr>
              <a:t> ADRs</a:t>
            </a:r>
          </a:p>
        </p:txBody>
      </p:sp>
      <p:cxnSp>
        <p:nvCxnSpPr>
          <p:cNvPr id="21" name="Straight Connector 20"/>
          <p:cNvCxnSpPr/>
          <p:nvPr/>
        </p:nvCxnSpPr>
        <p:spPr>
          <a:xfrm rot="5400000">
            <a:off x="3404616" y="3660648"/>
            <a:ext cx="4718304" cy="0"/>
          </a:xfrm>
          <a:prstGeom prst="line">
            <a:avLst/>
          </a:prstGeom>
          <a:ln w="38100">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1524000" y="4523793"/>
            <a:ext cx="9144000" cy="0"/>
          </a:xfrm>
          <a:prstGeom prst="line">
            <a:avLst/>
          </a:prstGeom>
          <a:ln w="38100">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791200" y="5029200"/>
            <a:ext cx="4876800" cy="369332"/>
          </a:xfrm>
          <a:prstGeom prst="rect">
            <a:avLst/>
          </a:prstGeom>
          <a:noFill/>
        </p:spPr>
        <p:txBody>
          <a:bodyPr wrap="square" rtlCol="0">
            <a:spAutoFit/>
          </a:bodyPr>
          <a:lstStyle/>
          <a:p>
            <a:r>
              <a:rPr lang="en-US" b="1" dirty="0">
                <a:latin typeface="Arial Narrow" pitchFamily="34" charset="0"/>
              </a:rPr>
              <a:t>No drug interactions &amp; minimal ADRs</a:t>
            </a:r>
          </a:p>
        </p:txBody>
      </p:sp>
      <p:sp>
        <p:nvSpPr>
          <p:cNvPr id="20" name="5-Point Star 19"/>
          <p:cNvSpPr/>
          <p:nvPr/>
        </p:nvSpPr>
        <p:spPr>
          <a:xfrm>
            <a:off x="9982200" y="152400"/>
            <a:ext cx="457200" cy="457200"/>
          </a:xfrm>
          <a:prstGeom prst="star5">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rot="5400000">
            <a:off x="3432048" y="3639431"/>
            <a:ext cx="4718304" cy="0"/>
          </a:xfrm>
          <a:prstGeom prst="line">
            <a:avLst/>
          </a:prstGeom>
          <a:ln w="38100">
            <a:solidFill>
              <a:srgbClr val="0000FF"/>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671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1000"/>
                                        <p:tgtEl>
                                          <p:spTgt spid="14"/>
                                        </p:tgtEl>
                                      </p:cBhvr>
                                    </p:animEffect>
                                  </p:childTnLst>
                                </p:cTn>
                              </p:par>
                              <p:par>
                                <p:cTn id="13" presetID="22" presetClass="entr" presetSubtype="8"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1000"/>
                                        <p:tgtEl>
                                          <p:spTgt spid="15"/>
                                        </p:tgtEl>
                                      </p:cBhvr>
                                    </p:animEffect>
                                  </p:childTnLst>
                                </p:cTn>
                              </p:par>
                              <p:par>
                                <p:cTn id="16" presetID="22" presetClass="entr" presetSubtype="8"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barn(outVertical)">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2000"/>
                                        <p:tgtEl>
                                          <p:spTgt spid="42"/>
                                        </p:tgtEl>
                                      </p:cBhvr>
                                    </p:animEffect>
                                  </p:childTnLst>
                                </p:cTn>
                              </p:par>
                              <p:par>
                                <p:cTn id="29" presetID="10" presetClass="entr" presetSubtype="0" fill="hold"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20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2000"/>
                                        <p:tgtEl>
                                          <p:spTgt spid="1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20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fade">
                                      <p:cBhvr>
                                        <p:cTn id="44" dur="2000"/>
                                        <p:tgtEl>
                                          <p:spTgt spid="4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19" grpId="0"/>
      <p:bldP spid="26"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480</TotalTime>
  <Words>1691</Words>
  <Application>Microsoft Office PowerPoint</Application>
  <PresentationFormat>Widescreen</PresentationFormat>
  <Paragraphs>299</Paragraphs>
  <Slides>26</Slides>
  <Notes>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26</vt:i4>
      </vt:variant>
    </vt:vector>
  </HeadingPairs>
  <TitlesOfParts>
    <vt:vector size="41" baseType="lpstr">
      <vt:lpstr>Batang</vt:lpstr>
      <vt:lpstr>Arial</vt:lpstr>
      <vt:lpstr>Arial Narrow</vt:lpstr>
      <vt:lpstr>Arial Rounded MT Bold</vt:lpstr>
      <vt:lpstr>Bernard MT Condensed</vt:lpstr>
      <vt:lpstr>Calibri</vt:lpstr>
      <vt:lpstr>Cooper Black</vt:lpstr>
      <vt:lpstr>French Script MT</vt:lpstr>
      <vt:lpstr>Symbol</vt:lpstr>
      <vt:lpstr>Times New Roman</vt:lpstr>
      <vt:lpstr>Traditional Arabic</vt:lpstr>
      <vt:lpstr>Trebuchet MS</vt:lpstr>
      <vt:lpstr>Wingdings</vt:lpstr>
      <vt:lpstr>Wingdings 3</vt:lpstr>
      <vt:lpstr>Facet</vt:lpstr>
      <vt:lpstr>Treatment of Acute and Chronic Rhinitis and Cough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Acute and Chronic Rhinitis and Cough</dc:title>
  <dc:creator>User</dc:creator>
  <cp:lastModifiedBy>User</cp:lastModifiedBy>
  <cp:revision>93</cp:revision>
  <dcterms:created xsi:type="dcterms:W3CDTF">2016-02-01T05:08:06Z</dcterms:created>
  <dcterms:modified xsi:type="dcterms:W3CDTF">2017-01-04T06:44:37Z</dcterms:modified>
</cp:coreProperties>
</file>