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354" r:id="rId2"/>
    <p:sldId id="382" r:id="rId3"/>
    <p:sldId id="390" r:id="rId4"/>
    <p:sldId id="391" r:id="rId5"/>
    <p:sldId id="383" r:id="rId6"/>
    <p:sldId id="339" r:id="rId7"/>
    <p:sldId id="348" r:id="rId8"/>
    <p:sldId id="258" r:id="rId9"/>
    <p:sldId id="392" r:id="rId10"/>
    <p:sldId id="393" r:id="rId11"/>
    <p:sldId id="394" r:id="rId12"/>
    <p:sldId id="395" r:id="rId13"/>
    <p:sldId id="396" r:id="rId14"/>
    <p:sldId id="397" r:id="rId15"/>
    <p:sldId id="398" r:id="rId16"/>
    <p:sldId id="384" r:id="rId17"/>
    <p:sldId id="399" r:id="rId18"/>
    <p:sldId id="385" r:id="rId19"/>
    <p:sldId id="400" r:id="rId20"/>
    <p:sldId id="380" r:id="rId21"/>
    <p:sldId id="401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6600"/>
    <a:srgbClr val="0000FF"/>
    <a:srgbClr val="4E00C0"/>
    <a:srgbClr val="EA00A2"/>
    <a:srgbClr val="5100C8"/>
    <a:srgbClr val="000099"/>
    <a:srgbClr val="CCFF33"/>
    <a:srgbClr val="00CC99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94660"/>
  </p:normalViewPr>
  <p:slideViewPr>
    <p:cSldViewPr>
      <p:cViewPr>
        <p:scale>
          <a:sx n="70" d="100"/>
          <a:sy n="70" d="100"/>
        </p:scale>
        <p:origin x="-1152" y="-8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545AFD6D-EE79-4BF3-8CBD-6240C25E5308}" type="datetimeFigureOut">
              <a:rPr lang="en-GB"/>
              <a:pPr>
                <a:defRPr/>
              </a:pPr>
              <a:t>14/02/2017</a:t>
            </a:fld>
            <a:endParaRPr lang="en-GB"/>
          </a:p>
        </p:txBody>
      </p:sp>
      <p:sp>
        <p:nvSpPr>
          <p:cNvPr id="71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5F07715-80CB-4EC9-810D-C25E1FB85824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6691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F07715-80CB-4EC9-810D-C25E1FB85824}" type="slidenum">
              <a:rPr lang="ar-SA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F07715-80CB-4EC9-810D-C25E1FB85824}" type="slidenum">
              <a:rPr lang="ar-SA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F07715-80CB-4EC9-810D-C25E1FB85824}" type="slidenum">
              <a:rPr lang="ar-SA" smtClean="0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1" name="Rounded Rectangle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2" name="Rounded Rectangle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7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4C172-C34E-4AED-A41F-6AE3F7E1F5B3}" type="datetimeFigureOut">
              <a:rPr lang="en-US"/>
              <a:pPr>
                <a:defRPr/>
              </a:pPr>
              <a:t>14/2/2017</a:t>
            </a:fld>
            <a:endParaRPr lang="en-MY"/>
          </a:p>
        </p:txBody>
      </p:sp>
      <p:sp>
        <p:nvSpPr>
          <p:cNvPr id="18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1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0A3EFC7-D1E3-45D5-9C45-F75FD2F9CEB1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DEF72-5B52-4623-835E-CBD64D0D1466}" type="datetimeFigureOut">
              <a:rPr lang="en-US"/>
              <a:pPr>
                <a:defRPr/>
              </a:pPr>
              <a:t>14/2/2017</a:t>
            </a:fld>
            <a:endParaRPr lang="en-MY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EE2B1-D147-497E-85D8-DCACBF449AE3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1C5D5-3F42-4429-9259-BCB5432176FC}" type="datetimeFigureOut">
              <a:rPr lang="en-US"/>
              <a:pPr>
                <a:defRPr/>
              </a:pPr>
              <a:t>14/2/2017</a:t>
            </a:fld>
            <a:endParaRPr lang="en-MY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4ED1A-289C-4193-9075-9934B53B27D9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B39A9-A652-4B2A-8F6D-0D2C5D8CA0A8}" type="datetimeFigureOut">
              <a:rPr lang="en-US"/>
              <a:pPr>
                <a:defRPr/>
              </a:pPr>
              <a:t>14/2/2017</a:t>
            </a:fld>
            <a:endParaRPr lang="en-MY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B4CEB-BBEF-4BCC-A3B5-D8F54A5893F8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A09C8-3EBB-433C-9EF7-8871775AE96E}" type="datetimeFigureOut">
              <a:rPr lang="en-US"/>
              <a:pPr>
                <a:defRPr/>
              </a:pPr>
              <a:t>14/2/2017</a:t>
            </a:fld>
            <a:endParaRPr lang="en-MY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E4169-4D9E-4C77-8350-580716938C58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B6BD2-CB60-44F0-9E45-4957373865ED}" type="datetimeFigureOut">
              <a:rPr lang="en-US"/>
              <a:pPr>
                <a:defRPr/>
              </a:pPr>
              <a:t>14/2/2017</a:t>
            </a:fld>
            <a:endParaRPr lang="en-MY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D5B66-8565-4AE2-8759-2613C3A05BC5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95D83-5BE5-441C-A25E-42B1B0AE7072}" type="datetimeFigureOut">
              <a:rPr lang="en-US"/>
              <a:pPr>
                <a:defRPr/>
              </a:pPr>
              <a:t>14/2/2017</a:t>
            </a:fld>
            <a:endParaRPr lang="en-MY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0881F-41E3-452C-83AE-D341AD34FA23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A9FF9BF-2B45-498A-9D8A-68C736394816}" type="datetimeFigureOut">
              <a:rPr lang="en-US"/>
              <a:pPr>
                <a:defRPr/>
              </a:pPr>
              <a:t>14/2/2017</a:t>
            </a:fld>
            <a:endParaRPr lang="en-MY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04EED-9392-4721-B539-C898B4FACB0B}" type="slidenum">
              <a:rPr lang="ar-SA"/>
              <a:pPr>
                <a:defRPr/>
              </a:pPr>
              <a:t>‹#›</a:t>
            </a:fld>
            <a:endParaRPr lang="en-MY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17BC9-59E8-444E-A8E7-E022EE083F2A}" type="datetimeFigureOut">
              <a:rPr lang="en-US"/>
              <a:pPr>
                <a:defRPr/>
              </a:pPr>
              <a:t>14/2/2017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E1741-64F7-499F-B19C-FB3B780B22DA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E93B4-C613-4F9C-89A9-56AA098C1239}" type="datetimeFigureOut">
              <a:rPr lang="en-US"/>
              <a:pPr>
                <a:defRPr/>
              </a:pPr>
              <a:t>14/2/2017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6BA48-CFC7-407C-BECB-A8F36EF4D797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A3F4A-DAB1-4005-BD9A-6946A3CC780A}" type="datetimeFigureOut">
              <a:rPr lang="en-US"/>
              <a:pPr>
                <a:defRPr/>
              </a:pPr>
              <a:t>14/2/2017</a:t>
            </a:fld>
            <a:endParaRPr lang="en-MY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245C0-DBB6-45EC-9FDD-D01569D0F9D8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3EBEC-DA77-469D-97B6-0F944DE52594}" type="datetimeFigureOut">
              <a:rPr lang="en-US"/>
              <a:pPr>
                <a:defRPr/>
              </a:pPr>
              <a:t>14/2/2017</a:t>
            </a:fld>
            <a:endParaRPr lang="en-MY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2377B-8A1A-4115-9004-9DB5A0219607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39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008ECD65-0298-4AFB-BD7E-D15124A0583B}" type="datetimeFigureOut">
              <a:rPr lang="en-US"/>
              <a:pPr>
                <a:defRPr/>
              </a:pPr>
              <a:t>14/2/2017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7A31EED-6CC9-4AE8-ACC0-98D0E4A99209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90" r:id="rId2"/>
    <p:sldLayoutId id="2147483691" r:id="rId3"/>
    <p:sldLayoutId id="2147483692" r:id="rId4"/>
    <p:sldLayoutId id="2147483700" r:id="rId5"/>
    <p:sldLayoutId id="2147483701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ttp://uk.wrs.yahoo.com/_ylt=A0WTf2zCvttM_ngAHqJWBQx./SIG=11rss40u9/EXP=1289498434/**http%3a/ardb.bjmu.edu.cn/image/cover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69461"/>
            <a:ext cx="4500594" cy="338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81702" y="1628800"/>
            <a:ext cx="792274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Adrenergic agonist:</a:t>
            </a:r>
          </a:p>
          <a:p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PHARMACOLOGY OF SNS</a:t>
            </a:r>
            <a:endParaRPr lang="en-US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57686" y="214290"/>
            <a:ext cx="4643470" cy="461665"/>
          </a:xfrm>
          <a:prstGeom prst="rect">
            <a:avLst/>
          </a:prstGeom>
          <a:gradFill flip="none" rotWithShape="1">
            <a:gsLst>
              <a:gs pos="0">
                <a:srgbClr val="FFE161">
                  <a:tint val="66000"/>
                  <a:satMod val="160000"/>
                </a:srgbClr>
              </a:gs>
              <a:gs pos="50000">
                <a:srgbClr val="CCFFFF"/>
              </a:gs>
              <a:gs pos="100000">
                <a:srgbClr val="CCFF33"/>
              </a:gs>
            </a:gsLst>
            <a:lin ang="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spc="70" dirty="0" smtClean="0">
                <a:latin typeface="Bernard MT Condensed" pitchFamily="18" charset="0"/>
              </a:rPr>
              <a:t>Direct Acting </a:t>
            </a:r>
            <a:r>
              <a:rPr lang="en-US" sz="2400" spc="70" dirty="0" err="1" smtClean="0">
                <a:latin typeface="Bernard MT Condensed" pitchFamily="18" charset="0"/>
              </a:rPr>
              <a:t>Sympathomimetics</a:t>
            </a:r>
            <a:endParaRPr lang="en-US" sz="2400" spc="70" dirty="0">
              <a:latin typeface="Bernard MT Condensed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5720" y="2824459"/>
            <a:ext cx="1865014" cy="461665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 Rounded MT Bold" pitchFamily="34" charset="0"/>
              </a:rPr>
              <a:t>DOPAMINE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06" y="188532"/>
            <a:ext cx="4143404" cy="523220"/>
          </a:xfrm>
          <a:prstGeom prst="rect">
            <a:avLst/>
          </a:prstGeom>
          <a:solidFill>
            <a:srgbClr val="CCFF33"/>
          </a:solidFill>
          <a:ln w="28575">
            <a:solidFill>
              <a:schemeClr val="tx1"/>
            </a:solidFill>
          </a:ln>
          <a:effectLst>
            <a:outerShdw blurRad="63500" dist="38100" dir="3000000" algn="t" rotWithShape="0">
              <a:srgbClr val="00FFFF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spc="70" dirty="0" smtClean="0">
                <a:latin typeface="Bernard MT Condensed" pitchFamily="18" charset="0"/>
              </a:rPr>
              <a:t>ADRENERGIC STIMULANTS</a:t>
            </a:r>
            <a:endParaRPr lang="en-US" sz="2800" spc="70" dirty="0">
              <a:latin typeface="Bernard MT Condensed" pitchFamily="18" charset="0"/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4500562" y="2786058"/>
            <a:ext cx="5357850" cy="4000528"/>
            <a:chOff x="0" y="3032054"/>
            <a:chExt cx="5066888" cy="3754532"/>
          </a:xfrm>
        </p:grpSpPr>
        <p:pic>
          <p:nvPicPr>
            <p:cNvPr id="1026" name="Picture 2" descr="C:\Users\Administrator\Pictures\Picture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681"/>
            <a:stretch>
              <a:fillRect/>
            </a:stretch>
          </p:blipFill>
          <p:spPr bwMode="auto">
            <a:xfrm>
              <a:off x="0" y="3429000"/>
              <a:ext cx="3739448" cy="3357586"/>
            </a:xfrm>
            <a:prstGeom prst="rect">
              <a:avLst/>
            </a:prstGeom>
            <a:noFill/>
          </p:spPr>
        </p:pic>
        <p:sp>
          <p:nvSpPr>
            <p:cNvPr id="14" name="Rectangle 13"/>
            <p:cNvSpPr/>
            <p:nvPr/>
          </p:nvSpPr>
          <p:spPr>
            <a:xfrm>
              <a:off x="2857488" y="3929066"/>
              <a:ext cx="1571636" cy="3743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lang="en-US" sz="2000" b="1" dirty="0" smtClean="0">
                  <a:latin typeface="Arial Narrow" pitchFamily="34" charset="0"/>
                </a:rPr>
                <a:t>Vessels</a:t>
              </a:r>
              <a:r>
                <a:rPr lang="en-US" sz="2000" b="1" dirty="0" smtClean="0">
                  <a:latin typeface="Symbol" pitchFamily="18" charset="2"/>
                </a:rPr>
                <a:t> a</a:t>
              </a:r>
              <a:r>
                <a:rPr lang="en-US" sz="2000" b="1" baseline="-25000" dirty="0" smtClean="0">
                  <a:latin typeface="Arial Narrow" pitchFamily="34" charset="0"/>
                </a:rPr>
                <a:t>1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3070821"/>
              <a:ext cx="3000396" cy="5680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sz="2000" b="1" dirty="0" smtClean="0">
                  <a:latin typeface="Arial Narrow" pitchFamily="34" charset="0"/>
                </a:rPr>
                <a:t>Kidney D</a:t>
              </a:r>
              <a:r>
                <a:rPr lang="en-US" sz="2000" b="1" baseline="-25000" dirty="0" smtClean="0">
                  <a:latin typeface="Arial Narrow" pitchFamily="34" charset="0"/>
                </a:rPr>
                <a:t>1</a:t>
              </a:r>
              <a:r>
                <a:rPr lang="en-US" sz="2000" b="1" dirty="0" smtClean="0">
                  <a:latin typeface="Arial Narrow" pitchFamily="34" charset="0"/>
                  <a:sym typeface="Wingdings 3"/>
                </a:rPr>
                <a:t> vasodilatation </a:t>
              </a:r>
            </a:p>
            <a:p>
              <a:pPr>
                <a:lnSpc>
                  <a:spcPts val="2000"/>
                </a:lnSpc>
              </a:pPr>
              <a:r>
                <a:rPr lang="en-US" sz="2000" b="1" dirty="0" smtClean="0">
                  <a:latin typeface="Arial Narrow" pitchFamily="34" charset="0"/>
                  <a:sym typeface="Wingdings 3"/>
                </a:rPr>
                <a:t>+ </a:t>
              </a:r>
              <a:r>
                <a:rPr lang="en-US" sz="2000" b="1" dirty="0" err="1" smtClean="0">
                  <a:latin typeface="Arial Narrow" pitchFamily="34" charset="0"/>
                  <a:sym typeface="Wingdings 3"/>
                </a:rPr>
                <a:t>diuresis</a:t>
              </a:r>
              <a:endParaRPr lang="en-US" sz="2000" b="1" baseline="-25000" dirty="0" smtClean="0">
                <a:latin typeface="Arial Narrow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495120" y="3032054"/>
              <a:ext cx="2571768" cy="3745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lang="en-US" sz="2000" b="1" dirty="0" smtClean="0">
                  <a:latin typeface="Arial Narrow" pitchFamily="34" charset="0"/>
                </a:rPr>
                <a:t>Heart </a:t>
              </a:r>
              <a:r>
                <a:rPr lang="en-US" sz="2000" b="1" dirty="0" smtClean="0">
                  <a:latin typeface="Arial Narrow" pitchFamily="34" charset="0"/>
                  <a:sym typeface="Wingdings 3"/>
                </a:rPr>
                <a:t> </a:t>
              </a:r>
              <a:r>
                <a:rPr lang="en-US" sz="2000" b="1" dirty="0" smtClean="0">
                  <a:latin typeface="Symbol" pitchFamily="18" charset="2"/>
                </a:rPr>
                <a:t>b</a:t>
              </a:r>
              <a:r>
                <a:rPr lang="en-US" sz="2000" b="1" baseline="-25000" dirty="0" smtClean="0">
                  <a:latin typeface="Arial Narrow" pitchFamily="34" charset="0"/>
                </a:rPr>
                <a:t>1</a:t>
              </a:r>
              <a:r>
                <a:rPr lang="en-US" sz="2000" b="1" dirty="0" smtClean="0">
                  <a:latin typeface="Arial Narrow" pitchFamily="34" charset="0"/>
                  <a:sym typeface="Wingdings 3"/>
                </a:rPr>
                <a:t>  force  </a:t>
              </a:r>
              <a:endParaRPr lang="en-US" sz="2000" b="1" baseline="-25000" dirty="0" smtClean="0">
                <a:latin typeface="Arial Narrow" pitchFamily="34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6286512" y="785794"/>
            <a:ext cx="2579394" cy="461665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Rounded MT Bold" pitchFamily="34" charset="0"/>
              </a:rPr>
              <a:t>ISOPRENALINE</a:t>
            </a:r>
            <a:endParaRPr lang="en-US" sz="2400" b="1" dirty="0">
              <a:latin typeface="Arial Rounded MT Bold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2844" y="916576"/>
            <a:ext cx="8572560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It is synthetic ; show no </a:t>
            </a:r>
            <a:r>
              <a:rPr lang="en-US" sz="2400" b="1" dirty="0" err="1" smtClean="0">
                <a:latin typeface="Arial Narrow" pitchFamily="34" charset="0"/>
              </a:rPr>
              <a:t>presynaptic</a:t>
            </a:r>
            <a:r>
              <a:rPr lang="en-US" sz="2400" b="1" dirty="0" smtClean="0">
                <a:latin typeface="Arial Narrow" pitchFamily="34" charset="0"/>
              </a:rPr>
              <a:t> uptake nor </a:t>
            </a:r>
          </a:p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breakdown by MOA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 longer action.</a:t>
            </a:r>
            <a:r>
              <a:rPr lang="en-US" sz="2400" b="1" dirty="0" smtClean="0">
                <a:latin typeface="Arial Narrow" pitchFamily="34" charset="0"/>
              </a:rPr>
              <a:t>  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Acts on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&gt;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&gt;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</a:p>
          <a:p>
            <a:pPr>
              <a:lnSpc>
                <a:spcPts val="2600"/>
              </a:lnSpc>
            </a:pPr>
            <a:r>
              <a:rPr lang="en-US" sz="2400" b="1" spc="-40" dirty="0" smtClean="0">
                <a:latin typeface="Arial Narrow" pitchFamily="34" charset="0"/>
                <a:sym typeface="Wingdings 3"/>
              </a:rPr>
              <a:t>10 times &gt; </a:t>
            </a:r>
            <a:r>
              <a:rPr lang="en-US" sz="2400" b="1" spc="-40" dirty="0" err="1" smtClean="0">
                <a:latin typeface="Arial Narrow" pitchFamily="34" charset="0"/>
                <a:sym typeface="Wingdings 3"/>
              </a:rPr>
              <a:t>broncho</a:t>
            </a:r>
            <a:r>
              <a:rPr lang="en-US" sz="2400" b="1" spc="-40" dirty="0" smtClean="0">
                <a:latin typeface="Arial Narrow" pitchFamily="34" charset="0"/>
                <a:sym typeface="Wingdings 3"/>
              </a:rPr>
              <a:t>-dilatation Was used by inhalation </a:t>
            </a:r>
            <a:r>
              <a:rPr lang="en-US" sz="2400" b="1" spc="-40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in acute asthma</a:t>
            </a:r>
          </a:p>
          <a:p>
            <a:pPr>
              <a:lnSpc>
                <a:spcPts val="2600"/>
              </a:lnSpc>
            </a:pP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Used in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cardiac arrest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but contraindicated in hyperthyroidism &amp; CHD</a:t>
            </a:r>
            <a:r>
              <a:rPr lang="en-US" sz="2200" b="1" baseline="-25000" dirty="0" smtClean="0">
                <a:latin typeface="Arial Narrow" pitchFamily="34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214282" y="3429000"/>
            <a:ext cx="4572032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buBlip>
                <a:blip r:embed="rId3"/>
              </a:buBlip>
            </a:pPr>
            <a:r>
              <a:rPr lang="en-US" sz="2400" b="1" dirty="0" smtClean="0">
                <a:latin typeface="Arial Narrow" pitchFamily="34" charset="0"/>
              </a:rPr>
              <a:t>It is a natural CNS transmitter. </a:t>
            </a:r>
          </a:p>
          <a:p>
            <a:pPr>
              <a:lnSpc>
                <a:spcPts val="2600"/>
              </a:lnSpc>
              <a:spcBef>
                <a:spcPts val="600"/>
              </a:spcBef>
              <a:buBlip>
                <a:blip r:embed="rId3"/>
              </a:buBlip>
            </a:pPr>
            <a:r>
              <a:rPr lang="en-US" sz="2400" b="1" dirty="0" smtClean="0">
                <a:latin typeface="Arial Narrow" pitchFamily="34" charset="0"/>
              </a:rPr>
              <a:t>Released from postganglionic </a:t>
            </a:r>
          </a:p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   adrenergic </a:t>
            </a:r>
            <a:r>
              <a:rPr lang="en-US" sz="2400" b="1" dirty="0" err="1" smtClean="0">
                <a:latin typeface="Arial Narrow" pitchFamily="34" charset="0"/>
              </a:rPr>
              <a:t>fibres</a:t>
            </a:r>
            <a:r>
              <a:rPr lang="en-US" sz="2400" b="1" dirty="0" smtClean="0">
                <a:latin typeface="Arial Narrow" pitchFamily="34" charset="0"/>
              </a:rPr>
              <a:t> (&gt; renal vessels)</a:t>
            </a:r>
          </a:p>
          <a:p>
            <a:pPr>
              <a:lnSpc>
                <a:spcPts val="2600"/>
              </a:lnSpc>
              <a:spcBef>
                <a:spcPts val="600"/>
              </a:spcBef>
              <a:buBlip>
                <a:blip r:embed="rId3"/>
              </a:buBlip>
            </a:pPr>
            <a:r>
              <a:rPr lang="en-US" sz="2400" b="1" dirty="0" smtClean="0">
                <a:latin typeface="Arial Narrow" pitchFamily="34" charset="0"/>
              </a:rPr>
              <a:t>Releases NE from postganglionic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adrenergic </a:t>
            </a:r>
            <a:r>
              <a:rPr lang="en-US" sz="2400" b="1" dirty="0" err="1" smtClean="0">
                <a:latin typeface="Arial Narrow" pitchFamily="34" charset="0"/>
              </a:rPr>
              <a:t>fibres</a:t>
            </a:r>
            <a:r>
              <a:rPr lang="en-US" sz="2400" b="1" dirty="0" smtClean="0">
                <a:latin typeface="Arial Narrow" pitchFamily="34" charset="0"/>
              </a:rPr>
              <a:t> </a:t>
            </a:r>
          </a:p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Acts on D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&gt;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&gt;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20" name="5-Point Star 19"/>
          <p:cNvSpPr/>
          <p:nvPr/>
        </p:nvSpPr>
        <p:spPr>
          <a:xfrm>
            <a:off x="8280920" y="5949280"/>
            <a:ext cx="683568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19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57686" y="214290"/>
            <a:ext cx="4643470" cy="461665"/>
          </a:xfrm>
          <a:prstGeom prst="rect">
            <a:avLst/>
          </a:prstGeom>
          <a:gradFill flip="none" rotWithShape="1">
            <a:gsLst>
              <a:gs pos="0">
                <a:srgbClr val="FFE161">
                  <a:tint val="66000"/>
                  <a:satMod val="160000"/>
                </a:srgbClr>
              </a:gs>
              <a:gs pos="50000">
                <a:srgbClr val="CCFFFF"/>
              </a:gs>
              <a:gs pos="100000">
                <a:srgbClr val="CCFF33"/>
              </a:gs>
            </a:gsLst>
            <a:lin ang="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spc="70" dirty="0" smtClean="0">
                <a:latin typeface="Bernard MT Condensed" pitchFamily="18" charset="0"/>
              </a:rPr>
              <a:t>Direct Acting </a:t>
            </a:r>
            <a:r>
              <a:rPr lang="en-US" sz="2400" spc="70" dirty="0" err="1" smtClean="0">
                <a:latin typeface="Bernard MT Condensed" pitchFamily="18" charset="0"/>
              </a:rPr>
              <a:t>Sympathomimetics</a:t>
            </a:r>
            <a:endParaRPr lang="en-US" sz="2400" spc="70" dirty="0">
              <a:latin typeface="Bernard MT Condensed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06" y="188532"/>
            <a:ext cx="4143404" cy="523220"/>
          </a:xfrm>
          <a:prstGeom prst="rect">
            <a:avLst/>
          </a:prstGeom>
          <a:solidFill>
            <a:srgbClr val="CCFF33"/>
          </a:solidFill>
          <a:ln w="28575">
            <a:solidFill>
              <a:schemeClr val="tx1"/>
            </a:solidFill>
          </a:ln>
          <a:effectLst>
            <a:outerShdw blurRad="63500" dist="38100" dir="3000000" algn="t" rotWithShape="0">
              <a:srgbClr val="00FFFF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spc="70" dirty="0" smtClean="0">
                <a:latin typeface="Bernard MT Condensed" pitchFamily="18" charset="0"/>
              </a:rPr>
              <a:t>ADRENERGIC STIMULANTS</a:t>
            </a:r>
            <a:endParaRPr lang="en-US" sz="2800" spc="70" dirty="0">
              <a:latin typeface="Bernard MT Condensed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2844" y="5072074"/>
            <a:ext cx="885828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It is the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drug of choice in treatment of SHOCK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latin typeface="Arial Narrow" pitchFamily="34" charset="0"/>
              </a:rPr>
              <a:t>septic, </a:t>
            </a:r>
            <a:r>
              <a:rPr lang="en-US" sz="2400" b="1" dirty="0" err="1" smtClean="0">
                <a:latin typeface="Arial Narrow" pitchFamily="34" charset="0"/>
              </a:rPr>
              <a:t>hypovolaemic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(after fluid replacement), </a:t>
            </a:r>
            <a:r>
              <a:rPr lang="en-US" sz="2400" b="1" dirty="0" err="1" smtClean="0">
                <a:latin typeface="Arial Narrow" pitchFamily="34" charset="0"/>
              </a:rPr>
              <a:t>cardiogenic</a:t>
            </a:r>
            <a:endParaRPr lang="en-US" sz="2400" b="1" dirty="0" smtClean="0">
              <a:latin typeface="Arial Narrow" pitchFamily="34" charset="0"/>
            </a:endParaRPr>
          </a:p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   It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 BP &amp; CO (</a:t>
            </a:r>
            <a:r>
              <a:rPr lang="en-US" sz="2400" b="1" dirty="0" smtClean="0">
                <a:latin typeface="Symbol" pitchFamily="18" charset="2"/>
                <a:sym typeface="Wingdings 3"/>
              </a:rPr>
              <a:t>b</a:t>
            </a:r>
            <a:r>
              <a:rPr lang="en-US" sz="2400" b="1" baseline="-25000" dirty="0" smtClean="0">
                <a:latin typeface="Symbol" pitchFamily="18" charset="2"/>
                <a:sym typeface="Wingdings 3"/>
              </a:rPr>
              <a:t>1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), </a:t>
            </a:r>
            <a:r>
              <a:rPr lang="en-US" sz="24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  <a:sym typeface="Wingdings 3"/>
              </a:rPr>
              <a:t>without causing renal impairment</a:t>
            </a:r>
            <a:r>
              <a:rPr lang="en-US" sz="24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 (D</a:t>
            </a:r>
            <a:r>
              <a:rPr lang="en-US" sz="2400" b="1" u="heavy" baseline="-25000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1</a:t>
            </a:r>
            <a:r>
              <a:rPr lang="en-US" sz="24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)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2876" y="6217952"/>
            <a:ext cx="8858280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Can be given in acute heart failure (HF) </a:t>
            </a:r>
            <a:r>
              <a:rPr lang="en-US" sz="24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but better </a:t>
            </a:r>
            <a:r>
              <a:rPr lang="en-US" sz="2400" b="1" u="heavy" dirty="0" err="1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dobutamine</a:t>
            </a:r>
            <a:r>
              <a:rPr lang="en-US" sz="24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42844" y="3571876"/>
            <a:ext cx="8858280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Given </a:t>
            </a:r>
            <a:r>
              <a:rPr lang="en-US" sz="2400" b="1" dirty="0" err="1" smtClean="0">
                <a:latin typeface="Arial Narrow" pitchFamily="34" charset="0"/>
              </a:rPr>
              <a:t>parentrally</a:t>
            </a:r>
            <a:r>
              <a:rPr lang="en-US" sz="2400" b="1" dirty="0" smtClean="0">
                <a:latin typeface="Arial Narrow" pitchFamily="34" charset="0"/>
              </a:rPr>
              <a:t> by infusion  </a:t>
            </a:r>
          </a:p>
        </p:txBody>
      </p:sp>
      <p:pic>
        <p:nvPicPr>
          <p:cNvPr id="19" name="Picture 18" descr="heartrt.jpg (131376 bytes)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3350" y="1214449"/>
            <a:ext cx="510065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142844" y="978929"/>
            <a:ext cx="450059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On heart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</a:t>
            </a:r>
          </a:p>
          <a:p>
            <a:pPr>
              <a:lnSpc>
                <a:spcPts val="2600"/>
              </a:lnSpc>
            </a:pPr>
            <a:r>
              <a:rPr lang="en-US" sz="2400" b="1" dirty="0" err="1" smtClean="0">
                <a:latin typeface="Arial Narrow" pitchFamily="34" charset="0"/>
              </a:rPr>
              <a:t>Inotropic</a:t>
            </a:r>
            <a:r>
              <a:rPr lang="en-US" sz="2400" b="1" dirty="0" smtClean="0">
                <a:latin typeface="Arial Narrow" pitchFamily="34" charset="0"/>
              </a:rPr>
              <a:t>, no </a:t>
            </a:r>
            <a:r>
              <a:rPr lang="en-US" sz="2400" b="1" dirty="0" err="1" smtClean="0">
                <a:latin typeface="Arial Narrow" pitchFamily="34" charset="0"/>
              </a:rPr>
              <a:t>chronotropic</a:t>
            </a:r>
            <a:r>
              <a:rPr lang="en-US" sz="2400" b="1" dirty="0" smtClean="0">
                <a:latin typeface="Arial Narrow" pitchFamily="34" charset="0"/>
              </a:rPr>
              <a:t> effect</a:t>
            </a:r>
          </a:p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On BP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latin typeface="Arial Narrow" pitchFamily="34" charset="0"/>
              </a:rPr>
              <a:t> According to dose; </a:t>
            </a:r>
          </a:p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first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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D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1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</a:t>
            </a:r>
          </a:p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then  due to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1</a:t>
            </a:r>
            <a:endParaRPr lang="en-US" sz="2400" b="1" dirty="0" smtClean="0">
              <a:latin typeface="Arial Narrow" pitchFamily="34" charset="0"/>
              <a:sym typeface="Wingdings 3"/>
            </a:endParaRPr>
          </a:p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followed by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1 </a:t>
            </a:r>
            <a:r>
              <a:rPr lang="en-US" sz="2400" b="1" dirty="0" smtClean="0">
                <a:latin typeface="Arial Narrow" pitchFamily="34" charset="0"/>
              </a:rPr>
              <a:t>effect</a:t>
            </a:r>
            <a:endParaRPr lang="en-US" sz="2400" b="1" baseline="-25000" dirty="0" smtClean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2844" y="4569749"/>
            <a:ext cx="1500198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Indications </a:t>
            </a:r>
            <a:endParaRPr lang="en-US" sz="22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84046" y="785794"/>
            <a:ext cx="2007890" cy="461665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 Rounded MT Bold" pitchFamily="34" charset="0"/>
              </a:rPr>
              <a:t>DOPAMINE</a:t>
            </a:r>
            <a:endParaRPr lang="en-US" sz="2400" dirty="0">
              <a:latin typeface="Arial Rounded MT Bold" pitchFamily="34" charset="0"/>
            </a:endParaRPr>
          </a:p>
        </p:txBody>
      </p:sp>
      <p:sp>
        <p:nvSpPr>
          <p:cNvPr id="13" name="5-Point Star 12"/>
          <p:cNvSpPr/>
          <p:nvPr/>
        </p:nvSpPr>
        <p:spPr>
          <a:xfrm>
            <a:off x="8280920" y="6021288"/>
            <a:ext cx="683568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5" grpId="0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57686" y="214290"/>
            <a:ext cx="4643470" cy="461665"/>
          </a:xfrm>
          <a:prstGeom prst="rect">
            <a:avLst/>
          </a:prstGeom>
          <a:gradFill flip="none" rotWithShape="1">
            <a:gsLst>
              <a:gs pos="0">
                <a:srgbClr val="FFE161">
                  <a:tint val="66000"/>
                  <a:satMod val="160000"/>
                </a:srgbClr>
              </a:gs>
              <a:gs pos="50000">
                <a:srgbClr val="CCFFFF"/>
              </a:gs>
              <a:gs pos="100000">
                <a:srgbClr val="CCFF33"/>
              </a:gs>
            </a:gsLst>
            <a:lin ang="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spc="70" dirty="0" smtClean="0">
                <a:latin typeface="Bernard MT Condensed" pitchFamily="18" charset="0"/>
              </a:rPr>
              <a:t>Direct Acting </a:t>
            </a:r>
            <a:r>
              <a:rPr lang="en-US" sz="2400" spc="70" dirty="0" err="1" smtClean="0">
                <a:latin typeface="Bernard MT Condensed" pitchFamily="18" charset="0"/>
              </a:rPr>
              <a:t>Sympathomimetics</a:t>
            </a:r>
            <a:endParaRPr lang="en-US" sz="2400" spc="70" dirty="0">
              <a:latin typeface="Bernard MT Condensed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06" y="188532"/>
            <a:ext cx="4143404" cy="523220"/>
          </a:xfrm>
          <a:prstGeom prst="rect">
            <a:avLst/>
          </a:prstGeom>
          <a:solidFill>
            <a:srgbClr val="CCFF33"/>
          </a:solidFill>
          <a:ln w="28575">
            <a:solidFill>
              <a:schemeClr val="tx1"/>
            </a:solidFill>
          </a:ln>
          <a:effectLst>
            <a:outerShdw blurRad="63500" dist="38100" dir="3000000" algn="t" rotWithShape="0">
              <a:srgbClr val="00FFFF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spc="70" dirty="0" smtClean="0">
                <a:latin typeface="Bernard MT Condensed" pitchFamily="18" charset="0"/>
              </a:rPr>
              <a:t>ADRENERGIC STIMULANTS</a:t>
            </a:r>
            <a:endParaRPr lang="en-US" sz="2800" spc="70" dirty="0">
              <a:latin typeface="Bernard MT Condensed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15140" y="785794"/>
            <a:ext cx="2293642" cy="461665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 Rounded MT Bold" pitchFamily="34" charset="0"/>
              </a:rPr>
              <a:t>DOBUTAMINE</a:t>
            </a:r>
            <a:endParaRPr lang="en-US" sz="2400" dirty="0">
              <a:latin typeface="Arial Rounded MT Bold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2844" y="955164"/>
            <a:ext cx="8858280" cy="1759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It is synthetic. Given IV. </a:t>
            </a:r>
          </a:p>
          <a:p>
            <a:pPr>
              <a:lnSpc>
                <a:spcPts val="26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Acts on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&gt;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2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&gt;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1</a:t>
            </a:r>
          </a:p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On heart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err="1" smtClean="0">
                <a:latin typeface="Arial Narrow" pitchFamily="34" charset="0"/>
              </a:rPr>
              <a:t>Inotropic</a:t>
            </a:r>
            <a:r>
              <a:rPr lang="en-US" sz="2400" b="1" dirty="0" smtClean="0">
                <a:latin typeface="Arial Narrow" pitchFamily="34" charset="0"/>
              </a:rPr>
              <a:t> with little </a:t>
            </a:r>
            <a:r>
              <a:rPr lang="en-US" sz="2400" b="1" dirty="0" err="1" smtClean="0">
                <a:latin typeface="Arial Narrow" pitchFamily="34" charset="0"/>
              </a:rPr>
              <a:t>chronotropic</a:t>
            </a:r>
            <a:r>
              <a:rPr lang="en-US" sz="2400" b="1" dirty="0" smtClean="0">
                <a:latin typeface="Arial Narrow" pitchFamily="34" charset="0"/>
              </a:rPr>
              <a:t> effect</a:t>
            </a:r>
          </a:p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On BP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No or little  in therapeutic dose </a:t>
            </a:r>
          </a:p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               (</a:t>
            </a:r>
            <a:r>
              <a:rPr lang="en-US" sz="2400" b="1" dirty="0" smtClean="0">
                <a:latin typeface="Symbol" pitchFamily="18" charset="2"/>
              </a:rPr>
              <a:t>b</a:t>
            </a:r>
            <a:r>
              <a:rPr lang="en-US" sz="2400" b="1" baseline="-25000" dirty="0" smtClean="0">
                <a:latin typeface="Arial Narrow" pitchFamily="34" charset="0"/>
              </a:rPr>
              <a:t>1</a:t>
            </a:r>
            <a:r>
              <a:rPr lang="en-US" sz="2400" b="1" dirty="0" smtClean="0">
                <a:latin typeface="Arial Narrow" pitchFamily="34" charset="0"/>
              </a:rPr>
              <a:t> &amp; </a:t>
            </a:r>
            <a:r>
              <a:rPr lang="en-US" sz="2400" b="1" dirty="0" smtClean="0">
                <a:latin typeface="Symbol" pitchFamily="18" charset="2"/>
              </a:rPr>
              <a:t>b</a:t>
            </a:r>
            <a:r>
              <a:rPr lang="en-US" sz="2400" b="1" baseline="-25000" dirty="0" smtClean="0">
                <a:latin typeface="Arial Narrow" pitchFamily="34" charset="0"/>
              </a:rPr>
              <a:t>2 </a:t>
            </a:r>
            <a:r>
              <a:rPr lang="en-US" sz="2400" b="1" dirty="0" smtClean="0">
                <a:latin typeface="Arial Narrow" pitchFamily="34" charset="0"/>
              </a:rPr>
              <a:t>counterbalance + no </a:t>
            </a:r>
            <a:r>
              <a:rPr lang="en-US" sz="2400" b="1" dirty="0" smtClean="0">
                <a:latin typeface="Symbol" pitchFamily="18" charset="2"/>
              </a:rPr>
              <a:t>a</a:t>
            </a:r>
            <a:r>
              <a:rPr lang="en-US" sz="2400" b="1" baseline="-25000" dirty="0" smtClean="0">
                <a:latin typeface="Arial Narrow" pitchFamily="34" charset="0"/>
              </a:rPr>
              <a:t>1 </a:t>
            </a:r>
            <a:r>
              <a:rPr lang="en-US" sz="2400" b="1" dirty="0" smtClean="0">
                <a:latin typeface="Arial Narrow" pitchFamily="34" charset="0"/>
              </a:rPr>
              <a:t>) </a:t>
            </a:r>
            <a:endParaRPr lang="en-US" sz="2400" b="1" baseline="-25000" dirty="0" smtClean="0">
              <a:latin typeface="Arial Narrow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2844" y="3244711"/>
            <a:ext cx="8858280" cy="1913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Given </a:t>
            </a:r>
            <a:r>
              <a:rPr lang="en-US" sz="2400" b="1" dirty="0" err="1" smtClean="0">
                <a:latin typeface="Arial Narrow" pitchFamily="34" charset="0"/>
              </a:rPr>
              <a:t>parentrally</a:t>
            </a:r>
            <a:r>
              <a:rPr lang="en-US" sz="2400" b="1" dirty="0" smtClean="0">
                <a:latin typeface="Arial Narrow" pitchFamily="34" charset="0"/>
              </a:rPr>
              <a:t> by infusion for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short term management of cardiac </a:t>
            </a:r>
            <a:b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    </a:t>
            </a:r>
            <a:r>
              <a:rPr lang="en-US" sz="2400" b="1" dirty="0" err="1" smtClean="0">
                <a:solidFill>
                  <a:srgbClr val="0000FF"/>
                </a:solidFill>
                <a:latin typeface="Arial Narrow" pitchFamily="34" charset="0"/>
              </a:rPr>
              <a:t>decompensation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after cardiac surgery, in acute myocardial infarction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(AMI) &amp; HF. </a:t>
            </a:r>
          </a:p>
          <a:p>
            <a:pPr>
              <a:lnSpc>
                <a:spcPts val="2600"/>
              </a:lnSpc>
              <a:spcBef>
                <a:spcPts val="600"/>
              </a:spcBef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It is preferred because </a:t>
            </a:r>
          </a:p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en-US" sz="2400" b="1" dirty="0" smtClean="0">
                <a:latin typeface="Arial Narrow" pitchFamily="34" charset="0"/>
              </a:rPr>
              <a:t>    it does not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 o</a:t>
            </a:r>
            <a:r>
              <a:rPr lang="en-US" sz="2400" b="1" dirty="0" smtClean="0">
                <a:latin typeface="Arial Narrow" pitchFamily="34" charset="0"/>
              </a:rPr>
              <a:t>xygen demand    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1216289"/>
            <a:ext cx="1471620" cy="185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214282" y="2786058"/>
            <a:ext cx="1500198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Indications </a:t>
            </a:r>
            <a:endParaRPr lang="en-US" sz="22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pic>
        <p:nvPicPr>
          <p:cNvPr id="30724" name="Picture 4" descr="http://l.thumbs.canstockphoto.com/canstock4418221.jpg"/>
          <p:cNvPicPr>
            <a:picLocks noChangeAspect="1" noChangeArrowheads="1"/>
          </p:cNvPicPr>
          <p:nvPr/>
        </p:nvPicPr>
        <p:blipFill>
          <a:blip r:embed="rId4" cstate="print"/>
          <a:srcRect l="18576" r="9771" b="6259"/>
          <a:stretch>
            <a:fillRect/>
          </a:stretch>
        </p:blipFill>
        <p:spPr bwMode="auto">
          <a:xfrm>
            <a:off x="5167627" y="4000504"/>
            <a:ext cx="2904835" cy="2636832"/>
          </a:xfrm>
          <a:prstGeom prst="rect">
            <a:avLst/>
          </a:prstGeom>
          <a:noFill/>
        </p:spPr>
      </p:pic>
      <p:pic>
        <p:nvPicPr>
          <p:cNvPr id="30726" name="Picture 6" descr="http://comps.fotosearch.com/comp/LIF/LIF134/type-intravenous-infusion_~E503024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249"/>
          <a:stretch>
            <a:fillRect/>
          </a:stretch>
        </p:blipFill>
        <p:spPr bwMode="auto">
          <a:xfrm flipH="1">
            <a:off x="7358082" y="4143380"/>
            <a:ext cx="1194197" cy="1214446"/>
          </a:xfrm>
          <a:prstGeom prst="rect">
            <a:avLst/>
          </a:prstGeom>
          <a:noFill/>
        </p:spPr>
      </p:pic>
      <p:sp>
        <p:nvSpPr>
          <p:cNvPr id="12" name="5-Point Star 11"/>
          <p:cNvSpPr/>
          <p:nvPr/>
        </p:nvSpPr>
        <p:spPr>
          <a:xfrm>
            <a:off x="8280920" y="6021288"/>
            <a:ext cx="683568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6" grpId="0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57686" y="214290"/>
            <a:ext cx="4643470" cy="461665"/>
          </a:xfrm>
          <a:prstGeom prst="rect">
            <a:avLst/>
          </a:prstGeom>
          <a:gradFill flip="none" rotWithShape="1">
            <a:gsLst>
              <a:gs pos="0">
                <a:srgbClr val="FFE161">
                  <a:tint val="66000"/>
                  <a:satMod val="160000"/>
                </a:srgbClr>
              </a:gs>
              <a:gs pos="50000">
                <a:srgbClr val="CCFFFF"/>
              </a:gs>
              <a:gs pos="100000">
                <a:srgbClr val="CCFF33"/>
              </a:gs>
            </a:gsLst>
            <a:lin ang="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spc="70" dirty="0" smtClean="0">
                <a:latin typeface="Bernard MT Condensed" pitchFamily="18" charset="0"/>
              </a:rPr>
              <a:t>Direct Acting </a:t>
            </a:r>
            <a:r>
              <a:rPr lang="en-US" sz="2400" spc="70" dirty="0" err="1" smtClean="0">
                <a:latin typeface="Bernard MT Condensed" pitchFamily="18" charset="0"/>
              </a:rPr>
              <a:t>Sympathomimetics</a:t>
            </a:r>
            <a:endParaRPr lang="en-US" sz="2400" spc="70" dirty="0">
              <a:latin typeface="Bernard MT Condensed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72264" y="785794"/>
            <a:ext cx="2436518" cy="400110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 Rounded MT Bold" pitchFamily="34" charset="0"/>
              </a:rPr>
              <a:t>PHENYLPHERINE</a:t>
            </a:r>
            <a:endParaRPr lang="en-US" sz="2000" dirty="0">
              <a:latin typeface="Arial Rounded MT Bol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06" y="188532"/>
            <a:ext cx="4143404" cy="523220"/>
          </a:xfrm>
          <a:prstGeom prst="rect">
            <a:avLst/>
          </a:prstGeom>
          <a:solidFill>
            <a:srgbClr val="CCFF33"/>
          </a:solidFill>
          <a:ln w="28575">
            <a:solidFill>
              <a:schemeClr val="tx1"/>
            </a:solidFill>
          </a:ln>
          <a:effectLst>
            <a:outerShdw blurRad="63500" dist="38100" dir="3000000" algn="t" rotWithShape="0">
              <a:srgbClr val="00FFFF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spc="70" dirty="0" smtClean="0">
                <a:latin typeface="Bernard MT Condensed" pitchFamily="18" charset="0"/>
              </a:rPr>
              <a:t>ADRENERGIC STIMULANTS</a:t>
            </a:r>
            <a:endParaRPr lang="en-US" sz="2800" spc="70" dirty="0">
              <a:latin typeface="Bernard MT Condensed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406" y="857232"/>
            <a:ext cx="8858280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It is synthetic, </a:t>
            </a:r>
            <a:r>
              <a:rPr lang="en-US" sz="2400" b="1" dirty="0" err="1" smtClean="0">
                <a:latin typeface="Arial Narrow" pitchFamily="34" charset="0"/>
              </a:rPr>
              <a:t>noncatecholamine</a:t>
            </a:r>
            <a:r>
              <a:rPr lang="en-US" sz="2400" b="1" dirty="0" smtClean="0">
                <a:latin typeface="Arial Narrow" pitchFamily="34" charset="0"/>
              </a:rPr>
              <a:t>. 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Given orally &amp; has prolonged duration of action. 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Acts as </a:t>
            </a:r>
            <a:r>
              <a:rPr lang="en-US" sz="2400" b="1" i="1" dirty="0" smtClean="0">
                <a:solidFill>
                  <a:srgbClr val="FF0000"/>
                </a:solidFill>
                <a:latin typeface="Arial Narrow" pitchFamily="34" charset="0"/>
              </a:rPr>
              <a:t>selective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1406" y="3496359"/>
            <a:ext cx="885828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400" b="1" u="heavy" dirty="0" smtClean="0">
                <a:solidFill>
                  <a:srgbClr val="000099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Systemically;</a:t>
            </a:r>
            <a:r>
              <a:rPr lang="en-US" sz="2400" b="1" dirty="0" smtClean="0">
                <a:solidFill>
                  <a:srgbClr val="000099"/>
                </a:solidFill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Arial Narrow" pitchFamily="34" charset="0"/>
              </a:rPr>
              <a:t>Pressor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 agent </a:t>
            </a:r>
            <a:r>
              <a:rPr lang="en-US" sz="2400" b="1" dirty="0" smtClean="0">
                <a:latin typeface="Arial Narrow" pitchFamily="34" charset="0"/>
              </a:rPr>
              <a:t>in </a:t>
            </a:r>
            <a:r>
              <a:rPr lang="en-US" sz="2400" b="1" dirty="0" err="1" smtClean="0">
                <a:latin typeface="Arial Narrow" pitchFamily="34" charset="0"/>
              </a:rPr>
              <a:t>hypotensive</a:t>
            </a:r>
            <a:r>
              <a:rPr lang="en-US" sz="2400" b="1" dirty="0" smtClean="0">
                <a:latin typeface="Arial Narrow" pitchFamily="34" charset="0"/>
              </a:rPr>
              <a:t> states. </a:t>
            </a:r>
            <a:r>
              <a:rPr lang="en-US" sz="2000" b="1" i="1" dirty="0" smtClean="0">
                <a:latin typeface="Arial Narrow" pitchFamily="34" charset="0"/>
              </a:rPr>
              <a:t>Infusion</a:t>
            </a:r>
            <a:endParaRPr lang="en-US" sz="2200" b="1" i="1" dirty="0" smtClean="0">
              <a:latin typeface="Arial Narrow" pitchFamily="34" charset="0"/>
            </a:endParaRPr>
          </a:p>
          <a:p>
            <a:pPr>
              <a:lnSpc>
                <a:spcPts val="2500"/>
              </a:lnSpc>
            </a:pPr>
            <a:r>
              <a:rPr lang="en-US" sz="2200" b="1" dirty="0" smtClean="0">
                <a:latin typeface="Arial Narrow" pitchFamily="34" charset="0"/>
              </a:rPr>
              <a:t>	              </a:t>
            </a:r>
            <a:r>
              <a:rPr lang="en-US" sz="2400" b="1" dirty="0" smtClean="0">
                <a:latin typeface="Arial Narrow" pitchFamily="34" charset="0"/>
              </a:rPr>
              <a:t>Terminate </a:t>
            </a:r>
            <a:r>
              <a:rPr lang="en-US" sz="2400" b="1" dirty="0" err="1" smtClean="0">
                <a:latin typeface="Arial Narrow" pitchFamily="34" charset="0"/>
              </a:rPr>
              <a:t>atrial</a:t>
            </a:r>
            <a:r>
              <a:rPr lang="en-US" sz="2400" b="1" dirty="0" smtClean="0">
                <a:latin typeface="Arial Narrow" pitchFamily="34" charset="0"/>
              </a:rPr>
              <a:t> tachycardia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000" b="1" i="1" dirty="0" smtClean="0">
                <a:latin typeface="Arial Narrow" pitchFamily="34" charset="0"/>
              </a:rPr>
              <a:t>(reflex </a:t>
            </a:r>
            <a:r>
              <a:rPr lang="en-US" sz="2000" b="1" i="1" dirty="0" err="1" smtClean="0">
                <a:latin typeface="Arial Narrow" pitchFamily="34" charset="0"/>
              </a:rPr>
              <a:t>bradycardia</a:t>
            </a:r>
            <a:r>
              <a:rPr lang="en-US" sz="2000" b="1" i="1" dirty="0" smtClean="0">
                <a:latin typeface="Arial Narrow" pitchFamily="34" charset="0"/>
              </a:rPr>
              <a:t>)</a:t>
            </a:r>
            <a:endParaRPr lang="en-US" sz="2200" b="1" i="1" dirty="0" smtClean="0">
              <a:latin typeface="Arial Narrow" pitchFamily="34" charset="0"/>
            </a:endParaRPr>
          </a:p>
          <a:p>
            <a:pPr>
              <a:lnSpc>
                <a:spcPts val="2500"/>
              </a:lnSpc>
            </a:pP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                            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Nasal decongestant</a:t>
            </a:r>
            <a:r>
              <a:rPr lang="en-US" sz="2200" b="1" dirty="0" smtClean="0">
                <a:latin typeface="Arial Narrow" pitchFamily="34" charset="0"/>
              </a:rPr>
              <a:t>. </a:t>
            </a:r>
            <a:r>
              <a:rPr lang="en-US" sz="2000" b="1" i="1" dirty="0" smtClean="0">
                <a:latin typeface="Arial Narrow" pitchFamily="34" charset="0"/>
              </a:rPr>
              <a:t>Oral</a:t>
            </a:r>
            <a:endParaRPr lang="en-US" sz="2200" b="1" i="1" dirty="0" smtClean="0">
              <a:latin typeface="Arial Narrow" pitchFamily="34" charset="0"/>
            </a:endParaRPr>
          </a:p>
          <a:p>
            <a:pPr>
              <a:lnSpc>
                <a:spcPts val="2500"/>
              </a:lnSpc>
              <a:spcBef>
                <a:spcPts val="600"/>
              </a:spcBef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400" b="1" u="heavy" dirty="0" smtClean="0">
                <a:solidFill>
                  <a:srgbClr val="000099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Topically;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Local Haemostatic, with Local anesthesia.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 	        Decongestant </a:t>
            </a:r>
            <a:r>
              <a:rPr lang="en-US" sz="2000" b="1" dirty="0" smtClean="0">
                <a:latin typeface="Arial Narrow" pitchFamily="34" charset="0"/>
              </a:rPr>
              <a:t>(</a:t>
            </a:r>
            <a:r>
              <a:rPr lang="en-US" sz="2000" b="1" i="1" dirty="0" smtClean="0">
                <a:latin typeface="Arial Narrow" pitchFamily="34" charset="0"/>
              </a:rPr>
              <a:t>nasal &amp; ocular)</a:t>
            </a:r>
            <a:endParaRPr lang="en-US" sz="2200" b="1" dirty="0" smtClean="0">
              <a:solidFill>
                <a:srgbClr val="0000FF"/>
              </a:solidFill>
              <a:latin typeface="Arial Narrow" pitchFamily="34" charset="0"/>
            </a:endParaRPr>
          </a:p>
          <a:p>
            <a:pPr>
              <a:lnSpc>
                <a:spcPts val="2500"/>
              </a:lnSpc>
            </a:pP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                       </a:t>
            </a:r>
            <a:r>
              <a:rPr lang="en-US" sz="2400" b="1" dirty="0" err="1" smtClean="0">
                <a:solidFill>
                  <a:srgbClr val="0000FF"/>
                </a:solidFill>
                <a:latin typeface="Arial Narrow" pitchFamily="34" charset="0"/>
              </a:rPr>
              <a:t>Mydriatic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en-US" sz="2000" b="1" i="1" dirty="0" smtClean="0">
                <a:latin typeface="Arial Narrow" pitchFamily="34" charset="0"/>
              </a:rPr>
              <a:t>(no </a:t>
            </a:r>
            <a:r>
              <a:rPr lang="en-US" sz="2000" b="1" i="1" dirty="0" err="1" smtClean="0">
                <a:latin typeface="Arial Narrow" pitchFamily="34" charset="0"/>
              </a:rPr>
              <a:t>cycloplegia</a:t>
            </a:r>
            <a:r>
              <a:rPr lang="en-US" sz="2000" b="1" i="1" dirty="0" smtClean="0">
                <a:latin typeface="Arial Narrow" pitchFamily="34" charset="0"/>
              </a:rPr>
              <a:t> so facilitate eye examination)</a:t>
            </a:r>
            <a:r>
              <a:rPr lang="en-US" sz="2000" b="1" dirty="0" smtClean="0">
                <a:latin typeface="Arial Narrow" pitchFamily="34" charset="0"/>
              </a:rPr>
              <a:t>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143800" y="1857364"/>
            <a:ext cx="2000200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MY" sz="2200" b="1" dirty="0" smtClean="0">
                <a:solidFill>
                  <a:srgbClr val="000000"/>
                </a:solidFill>
                <a:latin typeface="Arial Narrow" pitchFamily="34" charset="0"/>
              </a:rPr>
              <a:t>Peaks in 20 min.</a:t>
            </a:r>
          </a:p>
          <a:p>
            <a:pPr algn="ctr">
              <a:lnSpc>
                <a:spcPts val="2200"/>
              </a:lnSpc>
            </a:pPr>
            <a:r>
              <a:rPr lang="en-MY" sz="2200" b="1" dirty="0" smtClean="0">
                <a:solidFill>
                  <a:srgbClr val="000000"/>
                </a:solidFill>
                <a:latin typeface="Arial Narrow" pitchFamily="34" charset="0"/>
              </a:rPr>
              <a:t>t</a:t>
            </a:r>
            <a:r>
              <a:rPr lang="en-MY" sz="2200" b="1" baseline="-25000" dirty="0" smtClean="0">
                <a:solidFill>
                  <a:srgbClr val="000000"/>
                </a:solidFill>
                <a:latin typeface="Arial Narrow" pitchFamily="34" charset="0"/>
              </a:rPr>
              <a:t>½</a:t>
            </a:r>
            <a:r>
              <a:rPr lang="en-MY" sz="2200" b="1" dirty="0" smtClean="0">
                <a:solidFill>
                  <a:srgbClr val="000000"/>
                </a:solidFill>
                <a:latin typeface="Arial Narrow" pitchFamily="34" charset="0"/>
              </a:rPr>
              <a:t> 30 min.</a:t>
            </a:r>
            <a:endParaRPr lang="en-US" sz="2200" b="1" dirty="0">
              <a:latin typeface="Arial Narrow" pitchFamily="34" charset="0"/>
            </a:endParaRPr>
          </a:p>
        </p:txBody>
      </p:sp>
      <p:grpSp>
        <p:nvGrpSpPr>
          <p:cNvPr id="2" name="Group 30"/>
          <p:cNvGrpSpPr/>
          <p:nvPr/>
        </p:nvGrpSpPr>
        <p:grpSpPr>
          <a:xfrm>
            <a:off x="7143800" y="2500307"/>
            <a:ext cx="2000200" cy="714380"/>
            <a:chOff x="7143800" y="2514747"/>
            <a:chExt cx="2000200" cy="1128567"/>
          </a:xfrm>
        </p:grpSpPr>
        <p:sp>
          <p:nvSpPr>
            <p:cNvPr id="27" name="Rectangle 26"/>
            <p:cNvSpPr/>
            <p:nvPr/>
          </p:nvSpPr>
          <p:spPr>
            <a:xfrm>
              <a:off x="7143800" y="3268853"/>
              <a:ext cx="2000200" cy="3744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200" b="1" dirty="0" smtClean="0">
                  <a:solidFill>
                    <a:srgbClr val="0000FF"/>
                  </a:solidFill>
                  <a:latin typeface="Arial Narrow" pitchFamily="34" charset="0"/>
                </a:rPr>
                <a:t>In Hypotension</a:t>
              </a:r>
              <a:endParaRPr lang="en-US" sz="2200" b="1" dirty="0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  <p:cxnSp>
          <p:nvCxnSpPr>
            <p:cNvPr id="29" name="Straight Arrow Connector 28"/>
            <p:cNvCxnSpPr>
              <a:stCxn id="26" idx="2"/>
              <a:endCxn id="27" idx="0"/>
            </p:cNvCxnSpPr>
            <p:nvPr/>
          </p:nvCxnSpPr>
          <p:spPr>
            <a:xfrm rot="5400000">
              <a:off x="7766451" y="2891403"/>
              <a:ext cx="754899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33"/>
          <p:cNvGrpSpPr/>
          <p:nvPr/>
        </p:nvGrpSpPr>
        <p:grpSpPr>
          <a:xfrm>
            <a:off x="3143240" y="1500174"/>
            <a:ext cx="5847497" cy="369332"/>
            <a:chOff x="3143240" y="1500174"/>
            <a:chExt cx="5847497" cy="369332"/>
          </a:xfrm>
        </p:grpSpPr>
        <p:sp>
          <p:nvSpPr>
            <p:cNvPr id="25" name="Rectangle 24"/>
            <p:cNvSpPr/>
            <p:nvPr/>
          </p:nvSpPr>
          <p:spPr>
            <a:xfrm>
              <a:off x="7235128" y="1500174"/>
              <a:ext cx="1755609" cy="369332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chemeClr val="tx1"/>
              </a:solidFill>
            </a:ln>
            <a:effectLst>
              <a:outerShdw blurRad="50800" dist="50800" dir="3000000" sx="99000" sy="99000" algn="t" rotWithShape="0">
                <a:srgbClr val="CCFF33"/>
              </a:outerShdw>
            </a:effectLst>
          </p:spPr>
          <p:txBody>
            <a:bodyPr wrap="square">
              <a:spAutoFit/>
            </a:bodyPr>
            <a:lstStyle/>
            <a:p>
              <a:pPr marL="171450" lvl="1" indent="-171450" defTabSz="844550">
                <a:lnSpc>
                  <a:spcPct val="90000"/>
                </a:lnSpc>
              </a:pPr>
              <a:r>
                <a:rPr lang="en-US" sz="2000" dirty="0" smtClean="0">
                  <a:latin typeface="Arial Rounded MT Bold" pitchFamily="34" charset="0"/>
                </a:rPr>
                <a:t>MIDODRINE </a:t>
              </a:r>
              <a:endParaRPr lang="en-MY" sz="2000" dirty="0" smtClean="0">
                <a:latin typeface="Arial Rounded MT Bold" pitchFamily="34" charset="0"/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>
              <a:off x="3143240" y="1714488"/>
              <a:ext cx="3929090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/>
          <p:cNvSpPr/>
          <p:nvPr/>
        </p:nvSpPr>
        <p:spPr>
          <a:xfrm>
            <a:off x="142844" y="2052524"/>
            <a:ext cx="5214974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On heart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reflex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bradycardia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</a:t>
            </a:r>
            <a:endParaRPr lang="en-US" sz="2400" b="1" dirty="0" smtClean="0">
              <a:latin typeface="Arial Narrow" pitchFamily="34" charset="0"/>
            </a:endParaRP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On BP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 due to vasoconstriction </a:t>
            </a:r>
            <a:r>
              <a:rPr lang="en-US" sz="2400" b="1" dirty="0" smtClean="0">
                <a:latin typeface="Arial Narrow" pitchFamily="34" charset="0"/>
              </a:rPr>
              <a:t>(</a:t>
            </a:r>
            <a:r>
              <a:rPr lang="en-US" sz="2400" b="1" dirty="0" smtClean="0">
                <a:latin typeface="Symbol" pitchFamily="18" charset="2"/>
              </a:rPr>
              <a:t>a</a:t>
            </a:r>
            <a:r>
              <a:rPr lang="en-US" sz="2400" b="1" baseline="-25000" dirty="0" smtClean="0">
                <a:latin typeface="Arial Narrow" pitchFamily="34" charset="0"/>
              </a:rPr>
              <a:t>1 </a:t>
            </a:r>
            <a:r>
              <a:rPr lang="en-US" sz="2400" b="1" dirty="0" smtClean="0">
                <a:latin typeface="Arial Narrow" pitchFamily="34" charset="0"/>
              </a:rPr>
              <a:t>)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14282" y="3017472"/>
            <a:ext cx="1500198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Indications </a:t>
            </a:r>
            <a:endParaRPr lang="en-US" sz="22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17" name="5-Point Star 16"/>
          <p:cNvSpPr/>
          <p:nvPr/>
        </p:nvSpPr>
        <p:spPr>
          <a:xfrm>
            <a:off x="8280920" y="6021288"/>
            <a:ext cx="683568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/>
      <p:bldP spid="16" grpId="0" build="p"/>
      <p:bldP spid="26" grpId="0"/>
      <p:bldP spid="24" grpId="0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57686" y="214290"/>
            <a:ext cx="4643470" cy="461665"/>
          </a:xfrm>
          <a:prstGeom prst="rect">
            <a:avLst/>
          </a:prstGeom>
          <a:gradFill flip="none" rotWithShape="1">
            <a:gsLst>
              <a:gs pos="0">
                <a:srgbClr val="FFE161">
                  <a:tint val="66000"/>
                  <a:satMod val="160000"/>
                </a:srgbClr>
              </a:gs>
              <a:gs pos="50000">
                <a:srgbClr val="CCFFFF"/>
              </a:gs>
              <a:gs pos="100000">
                <a:srgbClr val="CCFF33"/>
              </a:gs>
            </a:gsLst>
            <a:lin ang="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spc="70" dirty="0" smtClean="0">
                <a:latin typeface="Bernard MT Condensed" pitchFamily="18" charset="0"/>
              </a:rPr>
              <a:t>Direct Acting </a:t>
            </a:r>
            <a:r>
              <a:rPr lang="en-US" sz="2400" spc="70" dirty="0" err="1" smtClean="0">
                <a:latin typeface="Bernard MT Condensed" pitchFamily="18" charset="0"/>
              </a:rPr>
              <a:t>Sympathomimetics</a:t>
            </a:r>
            <a:endParaRPr lang="en-US" sz="2400" spc="70" dirty="0">
              <a:latin typeface="Bernard MT Condensed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06" y="188532"/>
            <a:ext cx="4143404" cy="523220"/>
          </a:xfrm>
          <a:prstGeom prst="rect">
            <a:avLst/>
          </a:prstGeom>
          <a:solidFill>
            <a:srgbClr val="CCFF33"/>
          </a:solidFill>
          <a:ln w="28575">
            <a:solidFill>
              <a:schemeClr val="tx1"/>
            </a:solidFill>
          </a:ln>
          <a:effectLst>
            <a:outerShdw blurRad="63500" dist="38100" dir="3000000" algn="t" rotWithShape="0">
              <a:srgbClr val="00FFFF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spc="70" dirty="0" smtClean="0">
                <a:latin typeface="Bernard MT Condensed" pitchFamily="18" charset="0"/>
              </a:rPr>
              <a:t>ADRENERGIC STIMULANTS</a:t>
            </a:r>
            <a:endParaRPr lang="en-US" sz="2800" spc="70" dirty="0">
              <a:latin typeface="Bernard MT Condensed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72164" y="1428736"/>
            <a:ext cx="1928826" cy="369332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r>
              <a:rPr lang="en-US" dirty="0" smtClean="0">
                <a:latin typeface="Arial Rounded MT Bold" pitchFamily="34" charset="0"/>
              </a:rPr>
              <a:t>IMIDAZOLINE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57388" y="1428736"/>
            <a:ext cx="2857520" cy="369332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r>
              <a:rPr lang="en-US" b="1" dirty="0" smtClean="0"/>
              <a:t>PHENYLETHYLAMINES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786050" y="1817958"/>
            <a:ext cx="2428892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buBlip>
                <a:blip r:embed="rId2"/>
              </a:buBlip>
            </a:pPr>
            <a:r>
              <a:rPr lang="en-US" sz="2200" b="1" dirty="0" err="1" smtClean="0">
                <a:latin typeface="Arial Narrow" pitchFamily="34" charset="0"/>
              </a:rPr>
              <a:t>Phenylephrine</a:t>
            </a:r>
            <a:endParaRPr lang="en-US" sz="2200" b="1" dirty="0" smtClean="0">
              <a:latin typeface="Arial Narrow" pitchFamily="34" charset="0"/>
            </a:endParaRPr>
          </a:p>
          <a:p>
            <a:pPr>
              <a:lnSpc>
                <a:spcPts val="2600"/>
              </a:lnSpc>
              <a:buBlip>
                <a:blip r:embed="rId2"/>
              </a:buBlip>
            </a:pPr>
            <a:r>
              <a:rPr lang="en-US" sz="2200" b="1" dirty="0" err="1" smtClean="0">
                <a:latin typeface="Arial Narrow" pitchFamily="34" charset="0"/>
              </a:rPr>
              <a:t>Methoxamine</a:t>
            </a:r>
            <a:endParaRPr lang="en-US" sz="2200" b="1" dirty="0" smtClean="0">
              <a:latin typeface="Arial Narrow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72164" y="1817958"/>
            <a:ext cx="4643438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buBlip>
                <a:blip r:embed="rId2"/>
              </a:buBlip>
            </a:pPr>
            <a:r>
              <a:rPr lang="en-US" sz="2200" b="1" dirty="0" err="1" smtClean="0">
                <a:latin typeface="Arial Narrow" pitchFamily="34" charset="0"/>
              </a:rPr>
              <a:t>Naphazoline</a:t>
            </a:r>
            <a:endParaRPr lang="en-US" sz="2200" b="1" dirty="0" smtClean="0">
              <a:latin typeface="Arial Narrow" pitchFamily="34" charset="0"/>
            </a:endParaRPr>
          </a:p>
          <a:p>
            <a:pPr>
              <a:lnSpc>
                <a:spcPts val="26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err="1" smtClean="0">
                <a:latin typeface="Arial Narrow" pitchFamily="34" charset="0"/>
              </a:rPr>
              <a:t>Oxymetazoline</a:t>
            </a:r>
            <a:r>
              <a:rPr lang="en-US" sz="2200" b="1" dirty="0" smtClean="0">
                <a:latin typeface="Arial Narrow" pitchFamily="34" charset="0"/>
              </a:rPr>
              <a:t> HCI (Afrin)</a:t>
            </a:r>
          </a:p>
          <a:p>
            <a:pPr>
              <a:lnSpc>
                <a:spcPts val="26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err="1" smtClean="0">
                <a:latin typeface="Arial Narrow" pitchFamily="34" charset="0"/>
              </a:rPr>
              <a:t>Xylometazoline</a:t>
            </a:r>
            <a:r>
              <a:rPr lang="en-US" sz="2200" b="1" dirty="0" smtClean="0">
                <a:latin typeface="Arial Narrow" pitchFamily="34" charset="0"/>
              </a:rPr>
              <a:t> HCI </a:t>
            </a:r>
            <a:r>
              <a:rPr lang="en-US" sz="22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(</a:t>
            </a:r>
            <a:r>
              <a:rPr lang="en-US" sz="2200" b="1" u="heavy" dirty="0" err="1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Otrivine</a:t>
            </a:r>
            <a:r>
              <a:rPr lang="en-US" sz="2200" b="1" dirty="0" smtClean="0">
                <a:latin typeface="Arial Narrow" pitchFamily="34" charset="0"/>
              </a:rPr>
              <a:t>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14678" y="857232"/>
            <a:ext cx="3714776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Bernard MT Condensed" pitchFamily="18" charset="0"/>
              </a:rPr>
              <a:t>Nasal &amp; Ocular Decongestants </a:t>
            </a:r>
            <a:endParaRPr lang="en-US" sz="24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21" name="Curved Left Arrow 20"/>
          <p:cNvSpPr/>
          <p:nvPr/>
        </p:nvSpPr>
        <p:spPr>
          <a:xfrm>
            <a:off x="4637634" y="1299946"/>
            <a:ext cx="500066" cy="714380"/>
          </a:xfrm>
          <a:prstGeom prst="curvedLeftArrow">
            <a:avLst/>
          </a:prstGeom>
          <a:gradFill flip="none" rotWithShape="1">
            <a:gsLst>
              <a:gs pos="16000">
                <a:srgbClr val="00FFFF">
                  <a:tint val="66000"/>
                  <a:satMod val="160000"/>
                </a:srgbClr>
              </a:gs>
              <a:gs pos="54000">
                <a:srgbClr val="0000FF"/>
              </a:gs>
              <a:gs pos="55000">
                <a:srgbClr val="FF0000">
                  <a:alpha val="7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urved Left Arrow 21"/>
          <p:cNvSpPr/>
          <p:nvPr/>
        </p:nvSpPr>
        <p:spPr>
          <a:xfrm flipH="1">
            <a:off x="5143536" y="1285860"/>
            <a:ext cx="500066" cy="714380"/>
          </a:xfrm>
          <a:prstGeom prst="curvedLeftArrow">
            <a:avLst/>
          </a:prstGeom>
          <a:gradFill flip="none" rotWithShape="1">
            <a:gsLst>
              <a:gs pos="16000">
                <a:srgbClr val="00FFFF">
                  <a:tint val="66000"/>
                  <a:satMod val="160000"/>
                </a:srgbClr>
              </a:gs>
              <a:gs pos="54000">
                <a:srgbClr val="0000FF"/>
              </a:gs>
              <a:gs pos="55000">
                <a:srgbClr val="FF0000">
                  <a:alpha val="7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285720" y="2555388"/>
            <a:ext cx="5072066" cy="208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ctangle 23"/>
          <p:cNvSpPr/>
          <p:nvPr/>
        </p:nvSpPr>
        <p:spPr>
          <a:xfrm>
            <a:off x="7286644" y="4886278"/>
            <a:ext cx="1722138" cy="400110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 Rounded MT Bold" pitchFamily="34" charset="0"/>
              </a:rPr>
              <a:t>CLONIDINE</a:t>
            </a:r>
            <a:endParaRPr lang="en-US" sz="2000" dirty="0">
              <a:latin typeface="Arial Rounded MT Bold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14282" y="4717754"/>
            <a:ext cx="8858280" cy="1695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It is synthetic, </a:t>
            </a:r>
            <a:r>
              <a:rPr lang="en-US" sz="2400" b="1" dirty="0" err="1" smtClean="0">
                <a:latin typeface="Arial Narrow" pitchFamily="34" charset="0"/>
              </a:rPr>
              <a:t>imidazoline</a:t>
            </a:r>
            <a:r>
              <a:rPr lang="en-US" sz="2400" b="1" dirty="0" smtClean="0">
                <a:latin typeface="Arial Narrow" pitchFamily="34" charset="0"/>
              </a:rPr>
              <a:t>  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Given orally or as patch. 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Acts </a:t>
            </a:r>
            <a:r>
              <a:rPr lang="en-US" sz="2400" b="1" i="1" dirty="0" smtClean="0">
                <a:solidFill>
                  <a:srgbClr val="FF0000"/>
                </a:solidFill>
                <a:latin typeface="Arial Narrow" pitchFamily="34" charset="0"/>
              </a:rPr>
              <a:t>selectively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 on presynaptic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2</a:t>
            </a:r>
            <a:endParaRPr lang="en-US" sz="2300" b="1" i="1" baseline="-25000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>
              <a:lnSpc>
                <a:spcPts val="2500"/>
              </a:lnSpc>
            </a:pPr>
            <a:r>
              <a:rPr lang="en-US" sz="2800" b="1" dirty="0" smtClean="0">
                <a:latin typeface="Arial Narrow" pitchFamily="34" charset="0"/>
                <a:sym typeface="Wingdings 3"/>
              </a:rPr>
              <a:t> </a:t>
            </a:r>
            <a:r>
              <a:rPr lang="en-US" sz="2400" b="1" dirty="0" smtClean="0">
                <a:latin typeface="Arial Narrow" pitchFamily="34" charset="0"/>
              </a:rPr>
              <a:t>BP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000" b="1" i="1" dirty="0" smtClean="0">
                <a:latin typeface="Arial Narrow" pitchFamily="34" charset="0"/>
                <a:sym typeface="Wingdings 3"/>
              </a:rPr>
              <a:t>by action on </a:t>
            </a:r>
            <a:r>
              <a:rPr lang="en-US" sz="2000" b="1" i="1" dirty="0" smtClean="0">
                <a:latin typeface="Arial Narrow" pitchFamily="34" charset="0"/>
              </a:rPr>
              <a:t>(</a:t>
            </a:r>
            <a:r>
              <a:rPr lang="en-US" sz="2000" b="1" i="1" dirty="0" smtClean="0">
                <a:latin typeface="Symbol" pitchFamily="18" charset="2"/>
              </a:rPr>
              <a:t>a</a:t>
            </a:r>
            <a:r>
              <a:rPr lang="en-US" sz="2000" b="1" i="1" baseline="-25000" dirty="0" smtClean="0">
                <a:latin typeface="Arial Narrow" pitchFamily="34" charset="0"/>
              </a:rPr>
              <a:t>2 </a:t>
            </a:r>
            <a:r>
              <a:rPr lang="en-US" sz="2000" b="1" i="1" dirty="0" smtClean="0">
                <a:latin typeface="Arial Narrow" pitchFamily="34" charset="0"/>
              </a:rPr>
              <a:t>) at nucleus </a:t>
            </a:r>
            <a:r>
              <a:rPr lang="en-US" sz="2000" b="1" i="1" dirty="0" err="1" smtClean="0">
                <a:latin typeface="Arial Narrow" pitchFamily="34" charset="0"/>
              </a:rPr>
              <a:t>tractus</a:t>
            </a:r>
            <a:r>
              <a:rPr lang="en-US" sz="2000" b="1" i="1" dirty="0" smtClean="0">
                <a:latin typeface="Arial Narrow" pitchFamily="34" charset="0"/>
              </a:rPr>
              <a:t> </a:t>
            </a:r>
            <a:r>
              <a:rPr lang="en-US" sz="2000" b="1" i="1" dirty="0" err="1" smtClean="0">
                <a:latin typeface="Arial Narrow" pitchFamily="34" charset="0"/>
              </a:rPr>
              <a:t>solitarius</a:t>
            </a:r>
            <a:r>
              <a:rPr lang="en-US" sz="2000" b="1" i="1" dirty="0" smtClean="0">
                <a:latin typeface="Arial Narrow" pitchFamily="34" charset="0"/>
              </a:rPr>
              <a:t> to </a:t>
            </a:r>
            <a:r>
              <a:rPr lang="en-US" sz="2000" b="1" i="1" dirty="0" smtClean="0">
                <a:latin typeface="Arial Narrow" pitchFamily="34" charset="0"/>
                <a:sym typeface="Wingdings 3"/>
              </a:rPr>
              <a:t> sympathetic outflow to heart &amp; vessels. </a:t>
            </a:r>
            <a:r>
              <a:rPr lang="en-US" sz="2300" b="1" dirty="0" smtClean="0">
                <a:latin typeface="Arial Narrow" pitchFamily="34" charset="0"/>
              </a:rPr>
              <a:t> </a:t>
            </a:r>
            <a:r>
              <a:rPr lang="en-US" sz="23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300" b="1" i="1" dirty="0" smtClean="0">
                <a:latin typeface="Arial Narrow" pitchFamily="34" charset="0"/>
              </a:rPr>
              <a:t> </a:t>
            </a:r>
            <a:r>
              <a:rPr lang="en-US" sz="2300" b="1" dirty="0" smtClean="0">
                <a:solidFill>
                  <a:srgbClr val="0000FF"/>
                </a:solidFill>
                <a:latin typeface="Arial Narrow" pitchFamily="34" charset="0"/>
              </a:rPr>
              <a:t>Antihypertensive agent</a:t>
            </a:r>
            <a:endParaRPr lang="en-US" sz="2300" b="1" i="1" dirty="0" smtClean="0">
              <a:solidFill>
                <a:srgbClr val="0000FF"/>
              </a:solidFill>
              <a:latin typeface="Arial Narrow" pitchFamily="34" charset="0"/>
            </a:endParaRPr>
          </a:p>
        </p:txBody>
      </p:sp>
      <p:grpSp>
        <p:nvGrpSpPr>
          <p:cNvPr id="2" name="Group 29"/>
          <p:cNvGrpSpPr/>
          <p:nvPr/>
        </p:nvGrpSpPr>
        <p:grpSpPr>
          <a:xfrm>
            <a:off x="285720" y="6360828"/>
            <a:ext cx="8858280" cy="425758"/>
            <a:chOff x="285720" y="2500306"/>
            <a:chExt cx="8858280" cy="425758"/>
          </a:xfrm>
        </p:grpSpPr>
        <p:sp>
          <p:nvSpPr>
            <p:cNvPr id="32" name="Rectangle 31"/>
            <p:cNvSpPr/>
            <p:nvPr/>
          </p:nvSpPr>
          <p:spPr>
            <a:xfrm>
              <a:off x="1071538" y="2571744"/>
              <a:ext cx="1428760" cy="285752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85720" y="2500306"/>
              <a:ext cx="8858280" cy="4257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600"/>
                </a:lnSpc>
                <a:buBlip>
                  <a:blip r:embed="rId2"/>
                </a:buBlip>
              </a:pPr>
              <a:r>
                <a:rPr lang="en-US" sz="2200" b="1" i="1" dirty="0" smtClean="0">
                  <a:latin typeface="Arial Narrow" pitchFamily="34" charset="0"/>
                </a:rPr>
                <a:t>N.B.</a:t>
              </a:r>
              <a:r>
                <a:rPr lang="en-US" sz="2400" b="1" i="1" dirty="0" smtClean="0"/>
                <a:t> </a:t>
              </a:r>
              <a:r>
                <a:rPr lang="en-US" sz="2200" b="1" i="1" dirty="0" err="1" smtClean="0">
                  <a:latin typeface="Arial Narrow" pitchFamily="34" charset="0"/>
                </a:rPr>
                <a:t>Brimonidine</a:t>
              </a:r>
              <a:r>
                <a:rPr lang="en-US" sz="2200" b="1" i="1" dirty="0" smtClean="0">
                  <a:latin typeface="Arial Narrow" pitchFamily="34" charset="0"/>
                </a:rPr>
                <a:t> is an </a:t>
              </a:r>
              <a:r>
                <a:rPr lang="en-US" sz="2200" b="1" i="1" dirty="0" err="1" smtClean="0">
                  <a:latin typeface="Arial Narrow" pitchFamily="34" charset="0"/>
                </a:rPr>
                <a:t>imidazoline</a:t>
              </a:r>
              <a:r>
                <a:rPr lang="en-US" sz="2200" b="1" i="1" dirty="0" smtClean="0">
                  <a:latin typeface="Arial Narrow" pitchFamily="34" charset="0"/>
                </a:rPr>
                <a:t> </a:t>
              </a:r>
              <a:r>
                <a:rPr lang="en-US" sz="2000" b="1" i="1" dirty="0" smtClean="0">
                  <a:latin typeface="Arial Narrow" pitchFamily="34" charset="0"/>
                  <a:sym typeface="Wingdings 3"/>
                </a:rPr>
                <a:t> </a:t>
              </a:r>
              <a:r>
                <a:rPr lang="en-US" sz="2000" b="1" i="1" dirty="0" smtClean="0">
                  <a:latin typeface="Symbol" pitchFamily="18" charset="2"/>
                </a:rPr>
                <a:t>a</a:t>
              </a:r>
              <a:r>
                <a:rPr lang="en-US" sz="2000" b="1" i="1" baseline="-25000" dirty="0" smtClean="0">
                  <a:latin typeface="Arial Narrow" pitchFamily="34" charset="0"/>
                </a:rPr>
                <a:t>2 </a:t>
              </a:r>
              <a:r>
                <a:rPr lang="en-US" sz="2200" b="1" i="1" dirty="0" smtClean="0">
                  <a:latin typeface="Arial Narrow" pitchFamily="34" charset="0"/>
                </a:rPr>
                <a:t>agonist used in </a:t>
              </a:r>
              <a:r>
                <a:rPr lang="en-US" sz="2200" b="1" i="1" dirty="0" err="1" smtClean="0">
                  <a:solidFill>
                    <a:srgbClr val="0000FF"/>
                  </a:solidFill>
                  <a:latin typeface="Arial Narrow" pitchFamily="34" charset="0"/>
                </a:rPr>
                <a:t>glucoma</a:t>
              </a:r>
              <a:r>
                <a:rPr lang="en-US" sz="2200" b="1" i="1" dirty="0" smtClean="0">
                  <a:solidFill>
                    <a:srgbClr val="0000FF"/>
                  </a:solidFill>
                  <a:latin typeface="Arial Narrow" pitchFamily="34" charset="0"/>
                </a:rPr>
                <a:t> </a:t>
              </a:r>
            </a:p>
          </p:txBody>
        </p:sp>
      </p:grpSp>
      <p:cxnSp>
        <p:nvCxnSpPr>
          <p:cNvPr id="36" name="Straight Connector 35"/>
          <p:cNvCxnSpPr/>
          <p:nvPr/>
        </p:nvCxnSpPr>
        <p:spPr>
          <a:xfrm>
            <a:off x="0" y="4713296"/>
            <a:ext cx="9144000" cy="1588"/>
          </a:xfrm>
          <a:prstGeom prst="line">
            <a:avLst/>
          </a:prstGeom>
          <a:ln w="57150">
            <a:solidFill>
              <a:srgbClr val="00FF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500695" y="3058353"/>
            <a:ext cx="3357586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Used for treatment of nasal stuffiness</a:t>
            </a:r>
          </a:p>
          <a:p>
            <a:endParaRPr lang="en-US" sz="1050" b="1" dirty="0" smtClean="0">
              <a:latin typeface="Arial Narrow" pitchFamily="34" charset="0"/>
            </a:endParaRPr>
          </a:p>
          <a:p>
            <a:r>
              <a:rPr lang="en-US" sz="2000" b="1" dirty="0" smtClean="0">
                <a:latin typeface="Arial Narrow" pitchFamily="34" charset="0"/>
              </a:rPr>
              <a:t>But can cause Rebound nasal stuffiness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42910" y="1928802"/>
            <a:ext cx="2428892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buBlip>
                <a:blip r:embed="rId2"/>
              </a:buBlip>
            </a:pPr>
            <a:r>
              <a:rPr lang="en-US" sz="2200" b="1" u="heavy" dirty="0" smtClean="0">
                <a:uFill>
                  <a:solidFill>
                    <a:srgbClr val="00FF00"/>
                  </a:solidFill>
                </a:uFill>
                <a:latin typeface="Arial Narrow" pitchFamily="34" charset="0"/>
              </a:rPr>
              <a:t>Pseudoephedrine</a:t>
            </a:r>
            <a:r>
              <a:rPr lang="en-US" sz="2200" b="1" dirty="0" smtClean="0">
                <a:latin typeface="Arial Narrow" pitchFamily="34" charset="0"/>
              </a:rPr>
              <a:t> 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rot="5400000" flipH="1" flipV="1">
            <a:off x="8108181" y="3321843"/>
            <a:ext cx="1000132" cy="714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5-Point Star 26"/>
          <p:cNvSpPr/>
          <p:nvPr/>
        </p:nvSpPr>
        <p:spPr>
          <a:xfrm>
            <a:off x="8280920" y="6021288"/>
            <a:ext cx="683568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8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57686" y="214290"/>
            <a:ext cx="4643470" cy="461665"/>
          </a:xfrm>
          <a:prstGeom prst="rect">
            <a:avLst/>
          </a:prstGeom>
          <a:gradFill flip="none" rotWithShape="1">
            <a:gsLst>
              <a:gs pos="0">
                <a:srgbClr val="FFE161">
                  <a:tint val="66000"/>
                  <a:satMod val="160000"/>
                </a:srgbClr>
              </a:gs>
              <a:gs pos="50000">
                <a:srgbClr val="CCFFFF"/>
              </a:gs>
              <a:gs pos="100000">
                <a:srgbClr val="CCFF33"/>
              </a:gs>
            </a:gsLst>
            <a:lin ang="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spc="70" dirty="0" smtClean="0">
                <a:latin typeface="Bernard MT Condensed" pitchFamily="18" charset="0"/>
              </a:rPr>
              <a:t>Direct Acting </a:t>
            </a:r>
            <a:r>
              <a:rPr lang="en-US" sz="2400" spc="70" dirty="0" err="1" smtClean="0">
                <a:latin typeface="Bernard MT Condensed" pitchFamily="18" charset="0"/>
              </a:rPr>
              <a:t>Sympathomimetics</a:t>
            </a:r>
            <a:endParaRPr lang="en-US" sz="2400" spc="70" dirty="0">
              <a:latin typeface="Bernard MT Condensed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06" y="188532"/>
            <a:ext cx="4143404" cy="523220"/>
          </a:xfrm>
          <a:prstGeom prst="rect">
            <a:avLst/>
          </a:prstGeom>
          <a:solidFill>
            <a:srgbClr val="CCFF33"/>
          </a:solidFill>
          <a:ln w="28575">
            <a:solidFill>
              <a:schemeClr val="tx1"/>
            </a:solidFill>
          </a:ln>
          <a:effectLst>
            <a:outerShdw blurRad="63500" dist="38100" dir="3000000" algn="t" rotWithShape="0">
              <a:srgbClr val="00FFFF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spc="70" dirty="0" smtClean="0">
                <a:latin typeface="Bernard MT Condensed" pitchFamily="18" charset="0"/>
              </a:rPr>
              <a:t>ADRENERGIC STIMULANTS</a:t>
            </a:r>
            <a:endParaRPr lang="en-US" sz="2800" spc="70" dirty="0">
              <a:latin typeface="Bernard MT Condensed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955212" y="857232"/>
            <a:ext cx="2007890" cy="400110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 Rounded MT Bold" pitchFamily="34" charset="0"/>
              </a:rPr>
              <a:t>SALBUTAMOL</a:t>
            </a:r>
            <a:endParaRPr lang="en-US" sz="2000" dirty="0">
              <a:latin typeface="Arial Rounded MT Bold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14282" y="1000108"/>
            <a:ext cx="8858280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It is synthetic. Given orally, by inhalation or </a:t>
            </a:r>
            <a:r>
              <a:rPr lang="en-US" sz="2400" b="1" dirty="0" err="1" smtClean="0">
                <a:latin typeface="Arial Narrow" pitchFamily="34" charset="0"/>
              </a:rPr>
              <a:t>parentral</a:t>
            </a:r>
            <a:r>
              <a:rPr lang="en-US" sz="2400" b="1" dirty="0" smtClean="0">
                <a:latin typeface="Arial Narrow" pitchFamily="34" charset="0"/>
              </a:rPr>
              <a:t>. 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Acts </a:t>
            </a:r>
            <a:r>
              <a:rPr lang="en-US" sz="2400" b="1" i="1" dirty="0" smtClean="0">
                <a:solidFill>
                  <a:srgbClr val="FF0000"/>
                </a:solidFill>
                <a:latin typeface="Arial Narrow" pitchFamily="34" charset="0"/>
              </a:rPr>
              <a:t>selectively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 on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2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 on bronchi. </a:t>
            </a:r>
            <a:r>
              <a:rPr lang="en-US" sz="2400" b="1" i="1" dirty="0" smtClean="0">
                <a:latin typeface="Arial Narrow" pitchFamily="34" charset="0"/>
                <a:sym typeface="Wingdings 3"/>
              </a:rPr>
              <a:t>Hardly effect on heart (</a:t>
            </a:r>
            <a:r>
              <a:rPr lang="en-US" sz="2400" b="1" i="1" dirty="0" smtClean="0">
                <a:latin typeface="Symbol" pitchFamily="18" charset="2"/>
                <a:sym typeface="Wingdings 3"/>
              </a:rPr>
              <a:t>b</a:t>
            </a:r>
            <a:r>
              <a:rPr lang="en-US" sz="2400" b="1" i="1" baseline="-25000" dirty="0" smtClean="0">
                <a:latin typeface="Symbol" pitchFamily="18" charset="2"/>
                <a:sym typeface="Wingdings 3"/>
              </a:rPr>
              <a:t>1</a:t>
            </a:r>
            <a:r>
              <a:rPr lang="en-US" sz="2400" b="1" i="1" dirty="0" smtClean="0">
                <a:latin typeface="Arial Narrow" pitchFamily="34" charset="0"/>
                <a:sym typeface="Wingdings 3"/>
              </a:rPr>
              <a:t>)</a:t>
            </a:r>
            <a:endParaRPr lang="en-US" sz="2400" b="1" i="1" baseline="-25000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>
              <a:lnSpc>
                <a:spcPts val="2500"/>
              </a:lnSpc>
            </a:pPr>
            <a:r>
              <a:rPr lang="en-US" sz="2400" b="1" dirty="0" err="1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Bronchodilater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asthma &amp; chronic obstructive airway disease (COPD)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14282" y="2143116"/>
            <a:ext cx="8858280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buBlip>
                <a:blip r:embed="rId2"/>
              </a:buBlip>
            </a:pPr>
            <a:r>
              <a:rPr lang="en-US" sz="2000" b="1" i="1" dirty="0" smtClean="0">
                <a:latin typeface="Arial Narrow" pitchFamily="34" charset="0"/>
              </a:rPr>
              <a:t>N.B.</a:t>
            </a:r>
            <a:r>
              <a:rPr lang="en-US" sz="2000" b="1" i="1" dirty="0" smtClean="0"/>
              <a:t> </a:t>
            </a:r>
            <a:r>
              <a:rPr lang="en-US" sz="2000" b="1" i="1" dirty="0" smtClean="0">
                <a:latin typeface="Arial Narrow" pitchFamily="34" charset="0"/>
              </a:rPr>
              <a:t>Because t</a:t>
            </a:r>
            <a:r>
              <a:rPr lang="en-US" sz="2000" b="1" i="1" baseline="-25000" dirty="0" smtClean="0">
                <a:latin typeface="Arial Narrow" pitchFamily="34" charset="0"/>
              </a:rPr>
              <a:t>1/2</a:t>
            </a:r>
            <a:r>
              <a:rPr lang="en-US" sz="2000" b="1" i="1" dirty="0" smtClean="0">
                <a:latin typeface="Arial Narrow" pitchFamily="34" charset="0"/>
              </a:rPr>
              <a:t> is 4 hrs longer acting preparations exist ; </a:t>
            </a:r>
            <a:r>
              <a:rPr lang="en-US" sz="2000" b="1" i="1" dirty="0" err="1" smtClean="0">
                <a:latin typeface="Arial Narrow" pitchFamily="34" charset="0"/>
              </a:rPr>
              <a:t>Salmeterol</a:t>
            </a:r>
            <a:r>
              <a:rPr lang="en-US" sz="2000" b="1" i="1" dirty="0" smtClean="0">
                <a:latin typeface="Arial Narrow" pitchFamily="34" charset="0"/>
              </a:rPr>
              <a:t>  &amp; </a:t>
            </a:r>
            <a:r>
              <a:rPr lang="en-US" sz="2000" b="1" i="1" dirty="0" err="1" smtClean="0">
                <a:latin typeface="Arial Narrow" pitchFamily="34" charset="0"/>
              </a:rPr>
              <a:t>Formoterol</a:t>
            </a:r>
            <a:r>
              <a:rPr lang="en-US" sz="2000" b="1" i="1" dirty="0" smtClean="0">
                <a:latin typeface="Arial Narrow" pitchFamily="34" charset="0"/>
              </a:rPr>
              <a:t> </a:t>
            </a:r>
            <a:endParaRPr lang="en-US" sz="2000" b="1" i="1" dirty="0" smtClean="0">
              <a:solidFill>
                <a:srgbClr val="0000FF"/>
              </a:solidFill>
              <a:latin typeface="Arial Narrow" pitchFamily="34" charset="0"/>
            </a:endParaRPr>
          </a:p>
        </p:txBody>
      </p:sp>
      <p:grpSp>
        <p:nvGrpSpPr>
          <p:cNvPr id="2" name="Group 20"/>
          <p:cNvGrpSpPr/>
          <p:nvPr/>
        </p:nvGrpSpPr>
        <p:grpSpPr>
          <a:xfrm>
            <a:off x="285720" y="2928934"/>
            <a:ext cx="8858280" cy="810478"/>
            <a:chOff x="285720" y="3000372"/>
            <a:chExt cx="8858280" cy="810478"/>
          </a:xfrm>
        </p:grpSpPr>
        <p:sp>
          <p:nvSpPr>
            <p:cNvPr id="28" name="Rectangle 27"/>
            <p:cNvSpPr/>
            <p:nvPr/>
          </p:nvSpPr>
          <p:spPr>
            <a:xfrm>
              <a:off x="285720" y="3429000"/>
              <a:ext cx="1785950" cy="35719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85720" y="3000372"/>
              <a:ext cx="8858280" cy="8104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en-US" sz="2400" b="1" u="heavy" dirty="0" smtClean="0">
                  <a:uFill>
                    <a:solidFill>
                      <a:srgbClr val="FF0000"/>
                    </a:solidFill>
                  </a:uFill>
                  <a:latin typeface="Arial Narrow" pitchFamily="34" charset="0"/>
                </a:rPr>
                <a:t>Other selective </a:t>
              </a:r>
              <a:r>
                <a:rPr lang="en-US" sz="2400" b="1" u="heavy" dirty="0" smtClean="0">
                  <a:uFill>
                    <a:solidFill>
                      <a:srgbClr val="FF0000"/>
                    </a:solidFill>
                  </a:uFill>
                  <a:latin typeface="Symbol" pitchFamily="18" charset="2"/>
                </a:rPr>
                <a:t>b</a:t>
              </a:r>
              <a:r>
                <a:rPr lang="en-US" sz="2400" b="1" u="heavy" baseline="-25000" dirty="0" smtClean="0">
                  <a:uFill>
                    <a:solidFill>
                      <a:srgbClr val="FF0000"/>
                    </a:solidFill>
                  </a:uFill>
                  <a:latin typeface="Arial Narrow" pitchFamily="34" charset="0"/>
                </a:rPr>
                <a:t>2</a:t>
              </a:r>
              <a:r>
                <a:rPr lang="en-US" sz="2400" b="1" u="heavy" dirty="0" smtClean="0">
                  <a:uFill>
                    <a:solidFill>
                      <a:srgbClr val="FF0000"/>
                    </a:solidFill>
                  </a:uFill>
                  <a:latin typeface="Arial Narrow" pitchFamily="34" charset="0"/>
                  <a:sym typeface="Wingdings 3"/>
                </a:rPr>
                <a:t> agonists :</a:t>
              </a:r>
            </a:p>
            <a:p>
              <a:pPr>
                <a:lnSpc>
                  <a:spcPts val="2500"/>
                </a:lnSpc>
                <a:spcBef>
                  <a:spcPts val="600"/>
                </a:spcBef>
              </a:pPr>
              <a:r>
                <a:rPr lang="en-US" sz="2400" b="1" dirty="0" err="1" smtClean="0">
                  <a:uFill>
                    <a:solidFill>
                      <a:srgbClr val="FF0000"/>
                    </a:solidFill>
                  </a:uFill>
                  <a:latin typeface="Arial Rounded MT Bold" pitchFamily="34" charset="0"/>
                  <a:sym typeface="Wingdings 3"/>
                </a:rPr>
                <a:t>Terbutaline</a:t>
              </a:r>
              <a:r>
                <a:rPr lang="en-US" sz="2400" b="1" dirty="0" smtClean="0">
                  <a:uFill>
                    <a:solidFill>
                      <a:srgbClr val="FF0000"/>
                    </a:solidFill>
                  </a:uFill>
                  <a:latin typeface="Arial Rounded MT Bold" pitchFamily="34" charset="0"/>
                  <a:sym typeface="Wingdings 3"/>
                </a:rPr>
                <a:t>;  </a:t>
              </a:r>
              <a:r>
                <a:rPr lang="en-US" sz="2400" b="1" dirty="0" smtClean="0">
                  <a:solidFill>
                    <a:srgbClr val="0000FF"/>
                  </a:solidFill>
                  <a:uFill>
                    <a:solidFill>
                      <a:srgbClr val="FF0000"/>
                    </a:solidFill>
                  </a:uFill>
                  <a:latin typeface="Arial Narrow" pitchFamily="34" charset="0"/>
                  <a:sym typeface="Wingdings 3"/>
                </a:rPr>
                <a:t>Bronchodilator &amp;  </a:t>
              </a:r>
              <a:r>
                <a:rPr lang="en-US" sz="2400" b="1" dirty="0" err="1" smtClean="0">
                  <a:solidFill>
                    <a:srgbClr val="0000FF"/>
                  </a:solidFill>
                  <a:uFill>
                    <a:solidFill>
                      <a:srgbClr val="FF0000"/>
                    </a:solidFill>
                  </a:uFill>
                  <a:latin typeface="Arial Narrow" pitchFamily="34" charset="0"/>
                  <a:sym typeface="Wingdings 3"/>
                </a:rPr>
                <a:t>Tocolytic</a:t>
              </a:r>
              <a:endParaRPr lang="en-US" sz="2400" b="1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endParaRPr>
            </a:p>
          </p:txBody>
        </p:sp>
      </p:grpSp>
      <p:pic>
        <p:nvPicPr>
          <p:cNvPr id="17" name="Picture 2" descr="Third Trimester">
            <a:hlinkClick r:id=""/>
          </p:cNvPr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 l="7607" t="30657" r="51318" b="14598"/>
          <a:stretch>
            <a:fillRect/>
          </a:stretch>
        </p:blipFill>
        <p:spPr bwMode="auto">
          <a:xfrm flipH="1">
            <a:off x="5840739" y="3571876"/>
            <a:ext cx="2160285" cy="2000264"/>
          </a:xfrm>
          <a:prstGeom prst="rect">
            <a:avLst/>
          </a:prstGeom>
          <a:noFill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43" b="5857"/>
          <a:stretch>
            <a:fillRect/>
          </a:stretch>
        </p:blipFill>
        <p:spPr bwMode="auto">
          <a:xfrm>
            <a:off x="7517804" y="2758761"/>
            <a:ext cx="1500198" cy="1220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19"/>
          <p:cNvGrpSpPr/>
          <p:nvPr/>
        </p:nvGrpSpPr>
        <p:grpSpPr>
          <a:xfrm>
            <a:off x="285720" y="5715016"/>
            <a:ext cx="8858280" cy="740138"/>
            <a:chOff x="285720" y="5832134"/>
            <a:chExt cx="8858280" cy="740138"/>
          </a:xfrm>
        </p:grpSpPr>
        <p:sp>
          <p:nvSpPr>
            <p:cNvPr id="31" name="Rectangle 30"/>
            <p:cNvSpPr/>
            <p:nvPr/>
          </p:nvSpPr>
          <p:spPr>
            <a:xfrm>
              <a:off x="285720" y="5832134"/>
              <a:ext cx="1500198" cy="35719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85720" y="5838738"/>
              <a:ext cx="8858280" cy="7335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  <a:spcBef>
                  <a:spcPts val="0"/>
                </a:spcBef>
              </a:pPr>
              <a:r>
                <a:rPr lang="en-US" sz="2400" b="1" dirty="0" err="1" smtClean="0">
                  <a:uFill>
                    <a:solidFill>
                      <a:srgbClr val="FF0000"/>
                    </a:solidFill>
                  </a:uFill>
                  <a:latin typeface="Arial Rounded MT Bold" pitchFamily="34" charset="0"/>
                  <a:sym typeface="Wingdings 3"/>
                </a:rPr>
                <a:t>Ritodrine</a:t>
              </a:r>
              <a:r>
                <a:rPr lang="en-US" sz="2400" b="1" dirty="0" smtClean="0">
                  <a:uFill>
                    <a:solidFill>
                      <a:srgbClr val="FF0000"/>
                    </a:solidFill>
                  </a:uFill>
                  <a:latin typeface="Arial Rounded MT Bold" pitchFamily="34" charset="0"/>
                  <a:sym typeface="Wingdings 3"/>
                </a:rPr>
                <a:t>;  </a:t>
              </a:r>
              <a:r>
                <a:rPr lang="en-US" sz="2400" b="1" dirty="0" err="1" smtClean="0">
                  <a:solidFill>
                    <a:srgbClr val="0000FF"/>
                  </a:solidFill>
                  <a:uFill>
                    <a:solidFill>
                      <a:srgbClr val="FF0000"/>
                    </a:solidFill>
                  </a:uFill>
                  <a:latin typeface="Arial Narrow" pitchFamily="34" charset="0"/>
                  <a:sym typeface="Wingdings 3"/>
                </a:rPr>
                <a:t>Tocolytic</a:t>
              </a:r>
              <a:r>
                <a:rPr lang="en-US" sz="2400" b="1" dirty="0" smtClean="0">
                  <a:uFill>
                    <a:solidFill>
                      <a:srgbClr val="FF0000"/>
                    </a:solidFill>
                  </a:uFill>
                  <a:latin typeface="Arial Narrow" pitchFamily="34" charset="0"/>
                  <a:sym typeface="Wingdings 3"/>
                </a:rPr>
                <a:t> </a:t>
              </a:r>
              <a:r>
                <a:rPr lang="en-US" sz="2400" b="1" dirty="0" smtClean="0">
                  <a:latin typeface="Arial Narrow" pitchFamily="34" charset="0"/>
                  <a:sym typeface="Wingdings 3"/>
                </a:rPr>
                <a:t> </a:t>
              </a:r>
              <a:r>
                <a:rPr lang="en-US" sz="2400" b="1" dirty="0" smtClean="0">
                  <a:latin typeface="Arial Narrow" pitchFamily="34" charset="0"/>
                </a:rPr>
                <a:t>postpone premature </a:t>
              </a:r>
              <a:r>
                <a:rPr lang="en-US" sz="2400" b="1" dirty="0" err="1" smtClean="0">
                  <a:latin typeface="Arial Narrow" pitchFamily="34" charset="0"/>
                </a:rPr>
                <a:t>labour</a:t>
              </a:r>
              <a:r>
                <a:rPr lang="en-US" sz="2400" b="1" dirty="0" smtClean="0">
                  <a:latin typeface="Arial Narrow" pitchFamily="34" charset="0"/>
                </a:rPr>
                <a:t> </a:t>
              </a:r>
            </a:p>
            <a:p>
              <a:pPr>
                <a:lnSpc>
                  <a:spcPts val="2500"/>
                </a:lnSpc>
                <a:spcBef>
                  <a:spcPts val="0"/>
                </a:spcBef>
              </a:pPr>
              <a:r>
                <a:rPr lang="en-US" sz="2400" b="1" i="1" dirty="0" smtClean="0">
                  <a:latin typeface="Arial Narrow" pitchFamily="34" charset="0"/>
                </a:rPr>
                <a:t>(</a:t>
              </a:r>
              <a:r>
                <a:rPr lang="en-US" sz="2400" b="1" i="1" dirty="0" err="1" smtClean="0">
                  <a:latin typeface="Arial Narrow" pitchFamily="34" charset="0"/>
                </a:rPr>
                <a:t>labour</a:t>
              </a:r>
              <a:r>
                <a:rPr lang="en-US" sz="2400" b="1" i="1" dirty="0" smtClean="0">
                  <a:latin typeface="Arial Narrow" pitchFamily="34" charset="0"/>
                </a:rPr>
                <a:t> that begins before the 37</a:t>
              </a:r>
              <a:r>
                <a:rPr lang="en-US" sz="2400" b="1" i="1" baseline="30000" dirty="0" smtClean="0">
                  <a:latin typeface="Arial Narrow" pitchFamily="34" charset="0"/>
                </a:rPr>
                <a:t>th</a:t>
              </a:r>
              <a:r>
                <a:rPr lang="en-US" sz="2400" b="1" i="1" dirty="0" smtClean="0">
                  <a:latin typeface="Arial Narrow" pitchFamily="34" charset="0"/>
                </a:rPr>
                <a:t> week of gestation).</a:t>
              </a:r>
              <a:endParaRPr lang="en-US" sz="2400" b="1" dirty="0" smtClean="0">
                <a:uFill>
                  <a:solidFill>
                    <a:srgbClr val="FF0000"/>
                  </a:solidFill>
                </a:uFill>
                <a:latin typeface="Arial Rounded MT Bold" pitchFamily="34" charset="0"/>
                <a:sym typeface="Wingdings 3"/>
              </a:endParaRPr>
            </a:p>
          </p:txBody>
        </p:sp>
      </p:grpSp>
      <p:sp>
        <p:nvSpPr>
          <p:cNvPr id="18" name="5-Point Star 17"/>
          <p:cNvSpPr/>
          <p:nvPr/>
        </p:nvSpPr>
        <p:spPr>
          <a:xfrm>
            <a:off x="8280920" y="6021288"/>
            <a:ext cx="683568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ttp://uk.wrs.yahoo.com/_ylt=A0WTf2zCvttM_ngAHqJWBQx./SIG=11rss40u9/EXP=1289498434/**http%3a/ardb.bjmu.edu.cn/image/cover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69461"/>
            <a:ext cx="4500594" cy="338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07504" y="501825"/>
            <a:ext cx="8786842" cy="11989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4300"/>
              </a:lnSpc>
            </a:pPr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ADRENERGICS STIMULANTS [AGONISTS]</a:t>
            </a:r>
            <a:endParaRPr lang="en-US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1560" y="2060848"/>
            <a:ext cx="878684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FF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Indirect </a:t>
            </a:r>
            <a:r>
              <a:rPr lang="en-US" sz="4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FF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Sympathomimetics</a:t>
            </a:r>
            <a:endParaRPr lang="en-US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FFFF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0043" y="201411"/>
            <a:ext cx="4143404" cy="523220"/>
          </a:xfrm>
          <a:prstGeom prst="rect">
            <a:avLst/>
          </a:prstGeom>
          <a:solidFill>
            <a:srgbClr val="CCFF33"/>
          </a:solidFill>
          <a:ln w="28575">
            <a:solidFill>
              <a:schemeClr val="tx1"/>
            </a:solidFill>
          </a:ln>
          <a:effectLst>
            <a:outerShdw blurRad="63500" dist="38100" dir="3000000" algn="t" rotWithShape="0">
              <a:srgbClr val="00FFFF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spc="70" dirty="0" smtClean="0">
                <a:latin typeface="Bernard MT Condensed" pitchFamily="18" charset="0"/>
              </a:rPr>
              <a:t>ADRENERGIC STIMULANTS</a:t>
            </a:r>
            <a:endParaRPr lang="en-US" sz="2800" spc="70" dirty="0">
              <a:latin typeface="Bernard MT Condensed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7686" y="214290"/>
            <a:ext cx="4643470" cy="461665"/>
          </a:xfrm>
          <a:prstGeom prst="rect">
            <a:avLst/>
          </a:prstGeom>
          <a:gradFill flip="none" rotWithShape="1">
            <a:gsLst>
              <a:gs pos="0">
                <a:srgbClr val="FFE161">
                  <a:tint val="66000"/>
                  <a:satMod val="160000"/>
                </a:srgbClr>
              </a:gs>
              <a:gs pos="50000">
                <a:srgbClr val="CCFFFF"/>
              </a:gs>
              <a:gs pos="100000">
                <a:srgbClr val="CCFF33"/>
              </a:gs>
            </a:gsLst>
            <a:lin ang="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spc="70" dirty="0" smtClean="0">
                <a:latin typeface="Bernard MT Condensed" pitchFamily="18" charset="0"/>
              </a:rPr>
              <a:t>INDIRECT Acting </a:t>
            </a:r>
            <a:r>
              <a:rPr lang="en-US" sz="2400" spc="70" dirty="0" err="1" smtClean="0">
                <a:latin typeface="Bernard MT Condensed" pitchFamily="18" charset="0"/>
              </a:rPr>
              <a:t>Sympathomimetics</a:t>
            </a:r>
            <a:endParaRPr lang="en-US" sz="2400" spc="70" dirty="0">
              <a:latin typeface="Bernard MT Condensed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75068" y="785794"/>
            <a:ext cx="2507956" cy="461665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 Rounded MT Bold" pitchFamily="34" charset="0"/>
              </a:rPr>
              <a:t>AMPHETAMINE</a:t>
            </a:r>
            <a:endParaRPr lang="en-US" sz="2400" dirty="0">
              <a:latin typeface="Arial Rounded MT Bol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5720" y="954428"/>
            <a:ext cx="8858280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300" b="1" dirty="0" smtClean="0">
                <a:latin typeface="Arial Narrow" pitchFamily="34" charset="0"/>
              </a:rPr>
              <a:t>It acts indirectly;</a:t>
            </a:r>
          </a:p>
          <a:p>
            <a:pPr>
              <a:lnSpc>
                <a:spcPts val="2500"/>
              </a:lnSpc>
            </a:pPr>
            <a:r>
              <a:rPr lang="en-MY" sz="2300" b="1" dirty="0" smtClean="0">
                <a:latin typeface="Arial Narrow" pitchFamily="34" charset="0"/>
              </a:rPr>
              <a:t>Releasing NE from adrenergic nerve endings &gt; Blocking  of its reuptake</a:t>
            </a:r>
          </a:p>
          <a:p>
            <a:pPr>
              <a:lnSpc>
                <a:spcPts val="2500"/>
              </a:lnSpc>
            </a:pPr>
            <a:r>
              <a:rPr lang="en-US" sz="2300" b="1" dirty="0" smtClean="0">
                <a:latin typeface="Arial Narrow" pitchFamily="34" charset="0"/>
              </a:rPr>
              <a:t>Because it depletes vesicles from stored NE </a:t>
            </a:r>
            <a:r>
              <a:rPr lang="en-US" sz="23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300" b="1" dirty="0" err="1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tachyphylaxsis</a:t>
            </a:r>
            <a:endParaRPr lang="en-US" sz="2300" b="1" dirty="0" smtClean="0">
              <a:latin typeface="Arial Narrow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7640" y="4471944"/>
            <a:ext cx="885828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 </a:t>
            </a:r>
            <a:r>
              <a:rPr lang="en-US" sz="2300" b="1" dirty="0" smtClean="0">
                <a:latin typeface="Arial Narrow" pitchFamily="34" charset="0"/>
              </a:rPr>
              <a:t>Weight </a:t>
            </a:r>
            <a:r>
              <a:rPr lang="en-US" sz="23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3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 </a:t>
            </a:r>
            <a:r>
              <a:rPr lang="en-US" sz="23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appetite </a:t>
            </a:r>
            <a:endParaRPr lang="en-US" sz="2300" b="1" i="1" dirty="0" smtClean="0">
              <a:latin typeface="Arial Narrow" pitchFamily="34" charset="0"/>
            </a:endParaRPr>
          </a:p>
          <a:p>
            <a:r>
              <a:rPr lang="en-US" sz="2300" b="1" dirty="0" smtClean="0">
                <a:latin typeface="Arial Narrow" pitchFamily="34" charset="0"/>
              </a:rPr>
              <a:t>                       </a:t>
            </a:r>
            <a:r>
              <a:rPr lang="en-US" sz="2300" b="1" dirty="0" smtClean="0">
                <a:latin typeface="Arial Narrow" pitchFamily="34" charset="0"/>
                <a:sym typeface="Wingdings 3"/>
              </a:rPr>
              <a:t> </a:t>
            </a:r>
            <a:r>
              <a:rPr lang="en-US" sz="2300" b="1" dirty="0" smtClean="0">
                <a:latin typeface="Arial Narrow" pitchFamily="34" charset="0"/>
              </a:rPr>
              <a:t>increase energy expenditure</a:t>
            </a:r>
            <a:r>
              <a:rPr lang="en-US" sz="2300" b="1" dirty="0" smtClean="0">
                <a:latin typeface="Arial Narrow" pitchFamily="34" charset="0"/>
                <a:sym typeface="Wingdings 3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5720" y="2132856"/>
            <a:ext cx="8643998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300" b="1" dirty="0" smtClean="0">
                <a:latin typeface="Arial Narrow" pitchFamily="34" charset="0"/>
              </a:rPr>
              <a:t>Absorbed orally, not destroyed  by MAO, excreted mostly unchanged </a:t>
            </a:r>
            <a:r>
              <a:rPr lang="en-US" sz="2000" b="1" dirty="0" smtClean="0">
                <a:latin typeface="Arial Narrow" pitchFamily="34" charset="0"/>
              </a:rPr>
              <a:t>(</a:t>
            </a:r>
            <a:r>
              <a:rPr lang="en-US" sz="2000" b="1" u="sng" dirty="0" smtClean="0">
                <a:latin typeface="Arial Narrow" pitchFamily="34" charset="0"/>
                <a:sym typeface="Wingdings 3"/>
              </a:rPr>
              <a:t></a:t>
            </a:r>
            <a:r>
              <a:rPr lang="en-US" sz="2000" b="1" i="1" u="sng" dirty="0" smtClean="0">
                <a:latin typeface="Arial Narrow" pitchFamily="34" charset="0"/>
                <a:sym typeface="Wingdings 3"/>
              </a:rPr>
              <a:t>by acidification of urine)</a:t>
            </a:r>
            <a:r>
              <a:rPr lang="en-US" sz="2000" b="1" i="1" u="sng" dirty="0" smtClean="0">
                <a:latin typeface="Arial Narrow" pitchFamily="34" charset="0"/>
              </a:rPr>
              <a:t> </a:t>
            </a:r>
            <a:endParaRPr lang="en-US" sz="2300" b="1" i="1" u="sng" dirty="0" smtClean="0">
              <a:latin typeface="Arial Narrow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1520" y="5445224"/>
            <a:ext cx="8643998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300" b="1" dirty="0" smtClean="0">
                <a:latin typeface="Arial Narrow" pitchFamily="34" charset="0"/>
              </a:rPr>
              <a:t>No more used therapeutically </a:t>
            </a:r>
            <a:r>
              <a:rPr lang="en-US" sz="23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300" b="1" dirty="0" smtClean="0">
                <a:solidFill>
                  <a:srgbClr val="4E00C0"/>
                </a:solidFill>
                <a:latin typeface="Arial Narrow" pitchFamily="34" charset="0"/>
              </a:rPr>
              <a:t>induces psychic &amp; physical dependence </a:t>
            </a:r>
            <a:r>
              <a:rPr lang="en-US" sz="2300" b="1" dirty="0" smtClean="0">
                <a:latin typeface="Arial Narrow" pitchFamily="34" charset="0"/>
              </a:rPr>
              <a:t>and psychosis  + the CVS side effects</a:t>
            </a:r>
            <a:endParaRPr lang="en-US" sz="2300" b="1" i="1" dirty="0" smtClean="0">
              <a:latin typeface="Arial Narrow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5212" y="3016744"/>
            <a:ext cx="8858280" cy="1674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300" b="1" dirty="0" smtClean="0">
                <a:latin typeface="Arial Narrow" pitchFamily="34" charset="0"/>
              </a:rPr>
              <a:t> </a:t>
            </a:r>
            <a:r>
              <a:rPr lang="en-US" sz="2300" b="1" dirty="0" smtClean="0">
                <a:solidFill>
                  <a:srgbClr val="FF0000"/>
                </a:solidFill>
                <a:latin typeface="Arial Narrow" pitchFamily="34" charset="0"/>
              </a:rPr>
              <a:t>Acts on </a:t>
            </a:r>
            <a:r>
              <a:rPr lang="en-US" sz="23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300" b="1" dirty="0" smtClean="0">
                <a:solidFill>
                  <a:srgbClr val="FF0000"/>
                </a:solidFill>
                <a:latin typeface="Arial Narrow" pitchFamily="34" charset="0"/>
              </a:rPr>
              <a:t>&amp; </a:t>
            </a:r>
            <a:r>
              <a:rPr lang="en-US" sz="23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3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2300" b="1" dirty="0" smtClean="0">
                <a:latin typeface="Arial Narrow" pitchFamily="34" charset="0"/>
                <a:sym typeface="Wingdings 3"/>
              </a:rPr>
              <a:t> similar to epinephrine but  has </a:t>
            </a:r>
            <a:r>
              <a:rPr lang="en-US" sz="23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CNS stimulant effects;</a:t>
            </a:r>
          </a:p>
          <a:p>
            <a:pPr>
              <a:buFont typeface="Wingdings 3"/>
              <a:buChar char=""/>
            </a:pPr>
            <a:r>
              <a:rPr lang="en-US" sz="23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m</a:t>
            </a:r>
            <a:r>
              <a:rPr lang="en-US" sz="23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ental alertness</a:t>
            </a:r>
            <a:r>
              <a:rPr lang="en-US" sz="2300" b="1" dirty="0" smtClean="0">
                <a:latin typeface="Arial Narrow" pitchFamily="34" charset="0"/>
              </a:rPr>
              <a:t>, wakefulness,  concentration &amp; self-confidence  /  </a:t>
            </a:r>
            <a:br>
              <a:rPr lang="en-US" sz="2300" b="1" dirty="0" smtClean="0">
                <a:latin typeface="Arial Narrow" pitchFamily="34" charset="0"/>
              </a:rPr>
            </a:br>
            <a:r>
              <a:rPr lang="en-US" sz="2300" b="1" dirty="0" smtClean="0">
                <a:latin typeface="Arial Narrow" pitchFamily="34" charset="0"/>
              </a:rPr>
              <a:t>  followed by depression &amp; fatigue on continued use</a:t>
            </a:r>
          </a:p>
          <a:p>
            <a:r>
              <a:rPr lang="en-US" sz="2400" b="1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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euphoria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causes its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abuse…..</a:t>
            </a:r>
            <a:endParaRPr lang="en-US" sz="2400" b="1" dirty="0" smtClean="0">
              <a:solidFill>
                <a:srgbClr val="0000FF"/>
              </a:solidFill>
              <a:latin typeface="Arial Narrow" pitchFamily="34" charset="0"/>
            </a:endParaRPr>
          </a:p>
          <a:p>
            <a:endParaRPr lang="en-US" sz="1200" b="1" dirty="0" smtClean="0">
              <a:solidFill>
                <a:srgbClr val="0000FF"/>
              </a:solidFill>
              <a:uFill>
                <a:solidFill>
                  <a:srgbClr val="FF0000"/>
                </a:solidFill>
              </a:uFill>
              <a:latin typeface="Arial Narrow" pitchFamily="34" charset="0"/>
              <a:sym typeface="Wingdings 3"/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8460432" y="6209928"/>
            <a:ext cx="683568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6" grpId="0"/>
      <p:bldP spid="11" grpId="0"/>
      <p:bldP spid="12" grpId="0"/>
      <p:bldP spid="13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ttp://uk.wrs.yahoo.com/_ylt=A0WTf2zCvttM_ngAHqJWBQx./SIG=11rss40u9/EXP=1289498434/**http%3a/ardb.bjmu.edu.cn/image/cover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69461"/>
            <a:ext cx="4500594" cy="338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07504" y="501825"/>
            <a:ext cx="8786842" cy="11989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4300"/>
              </a:lnSpc>
            </a:pPr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ADRENERGICS STIMULANTS [AGONISTS]</a:t>
            </a:r>
            <a:endParaRPr lang="en-US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8662" y="2060848"/>
            <a:ext cx="878684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8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Dual </a:t>
            </a:r>
            <a:r>
              <a:rPr lang="en-US" sz="4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8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Sympathomimetics</a:t>
            </a:r>
            <a:endParaRPr lang="en-US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8B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0043" y="201411"/>
            <a:ext cx="4143404" cy="523220"/>
          </a:xfrm>
          <a:prstGeom prst="rect">
            <a:avLst/>
          </a:prstGeom>
          <a:solidFill>
            <a:srgbClr val="CCFF33"/>
          </a:solidFill>
          <a:ln w="28575">
            <a:solidFill>
              <a:schemeClr val="tx1"/>
            </a:solidFill>
          </a:ln>
          <a:effectLst>
            <a:outerShdw blurRad="63500" dist="38100" dir="3000000" algn="t" rotWithShape="0">
              <a:srgbClr val="00FFFF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spc="70" dirty="0" smtClean="0">
                <a:latin typeface="Bernard MT Condensed" pitchFamily="18" charset="0"/>
              </a:rPr>
              <a:t>ADRENERGIC STIMULANTS</a:t>
            </a:r>
            <a:endParaRPr lang="en-US" sz="2800" spc="70" dirty="0">
              <a:latin typeface="Bernard MT Condensed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7686" y="214290"/>
            <a:ext cx="4643470" cy="461665"/>
          </a:xfrm>
          <a:prstGeom prst="rect">
            <a:avLst/>
          </a:prstGeom>
          <a:gradFill flip="none" rotWithShape="1">
            <a:gsLst>
              <a:gs pos="0">
                <a:srgbClr val="FFE161">
                  <a:tint val="66000"/>
                  <a:satMod val="160000"/>
                </a:srgbClr>
              </a:gs>
              <a:gs pos="50000">
                <a:srgbClr val="CCFFFF"/>
              </a:gs>
              <a:gs pos="100000">
                <a:srgbClr val="CCFF33"/>
              </a:gs>
            </a:gsLst>
            <a:lin ang="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spc="70" dirty="0" smtClean="0">
                <a:latin typeface="Bernard MT Condensed" pitchFamily="18" charset="0"/>
              </a:rPr>
              <a:t>DUAL Acting </a:t>
            </a:r>
            <a:r>
              <a:rPr lang="en-US" sz="2400" spc="70" dirty="0" err="1" smtClean="0">
                <a:latin typeface="Bernard MT Condensed" pitchFamily="18" charset="0"/>
              </a:rPr>
              <a:t>Sympathomimetics</a:t>
            </a:r>
            <a:endParaRPr lang="en-US" sz="2400" spc="70" dirty="0">
              <a:latin typeface="Bernard MT Condensed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15140" y="785794"/>
            <a:ext cx="2267884" cy="461665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Arial Rounded MT Bold" pitchFamily="34" charset="0"/>
              </a:rPr>
              <a:t>EPHEDRINE</a:t>
            </a:r>
            <a:endParaRPr lang="en-US" sz="2400" dirty="0">
              <a:latin typeface="Arial Rounded MT Bol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5720" y="954428"/>
            <a:ext cx="8858280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300" b="1" dirty="0" smtClean="0">
                <a:latin typeface="Arial Narrow" pitchFamily="34" charset="0"/>
              </a:rPr>
              <a:t>Plant alkaloid, synthetic, mixed </a:t>
            </a:r>
            <a:r>
              <a:rPr lang="en-US" sz="2300" b="1" dirty="0" err="1" smtClean="0">
                <a:latin typeface="Arial Narrow" pitchFamily="34" charset="0"/>
              </a:rPr>
              <a:t>sympathomimetic</a:t>
            </a:r>
            <a:r>
              <a:rPr lang="en-US" sz="2300" b="1" dirty="0" smtClean="0">
                <a:latin typeface="Arial Narrow" pitchFamily="34" charset="0"/>
              </a:rPr>
              <a:t>; </a:t>
            </a:r>
          </a:p>
          <a:p>
            <a:pPr>
              <a:lnSpc>
                <a:spcPts val="2500"/>
              </a:lnSpc>
            </a:pPr>
            <a:r>
              <a:rPr lang="en-US" sz="2300" b="1" dirty="0" smtClean="0">
                <a:latin typeface="Arial Narrow" pitchFamily="34" charset="0"/>
              </a:rPr>
              <a:t>Prolonged direct action on receptors </a:t>
            </a:r>
            <a:r>
              <a:rPr lang="en-US" sz="2300" b="1" dirty="0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 receptor down regulation </a:t>
            </a:r>
          </a:p>
          <a:p>
            <a:pPr>
              <a:lnSpc>
                <a:spcPts val="2500"/>
              </a:lnSpc>
            </a:pPr>
            <a:r>
              <a:rPr lang="en-MY" sz="2300" b="1" dirty="0" smtClean="0">
                <a:latin typeface="Arial Narrow" pitchFamily="34" charset="0"/>
              </a:rPr>
              <a:t>Release NE from adrenergic nerve endings </a:t>
            </a:r>
            <a:r>
              <a:rPr lang="en-US" sz="2300" b="1" dirty="0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depletes stores</a:t>
            </a:r>
            <a:endParaRPr lang="en-MY" sz="2300" b="1" dirty="0" smtClean="0">
              <a:latin typeface="Arial Narrow" pitchFamily="34" charset="0"/>
            </a:endParaRPr>
          </a:p>
          <a:p>
            <a:pPr>
              <a:lnSpc>
                <a:spcPts val="2500"/>
              </a:lnSpc>
            </a:pPr>
            <a:r>
              <a:rPr lang="en-US" sz="23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300" b="1" dirty="0" err="1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tachyphylaxsis</a:t>
            </a:r>
            <a:endParaRPr lang="en-US" sz="2300" b="1" dirty="0" smtClean="0">
              <a:solidFill>
                <a:srgbClr val="4E00C0"/>
              </a:solidFill>
              <a:latin typeface="Arial Narrow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720" y="2650225"/>
            <a:ext cx="8858280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300" b="1" dirty="0" smtClean="0">
                <a:latin typeface="Arial Narrow" pitchFamily="34" charset="0"/>
              </a:rPr>
              <a:t> </a:t>
            </a:r>
            <a:r>
              <a:rPr lang="en-US" sz="2300" b="1" dirty="0" smtClean="0">
                <a:solidFill>
                  <a:srgbClr val="FF0000"/>
                </a:solidFill>
                <a:latin typeface="Arial Narrow" pitchFamily="34" charset="0"/>
              </a:rPr>
              <a:t>Acts on </a:t>
            </a:r>
            <a:r>
              <a:rPr lang="en-US" sz="23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300" b="1" dirty="0" smtClean="0">
                <a:solidFill>
                  <a:srgbClr val="FF0000"/>
                </a:solidFill>
                <a:latin typeface="Arial Narrow" pitchFamily="34" charset="0"/>
              </a:rPr>
              <a:t>&amp; </a:t>
            </a:r>
            <a:r>
              <a:rPr lang="en-US" sz="23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3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endParaRPr lang="en-US" sz="2300" b="1" dirty="0" smtClean="0">
              <a:latin typeface="Arial Narrow" pitchFamily="34" charset="0"/>
              <a:sym typeface="Wingdings 3"/>
            </a:endParaRPr>
          </a:p>
          <a:p>
            <a:pPr>
              <a:lnSpc>
                <a:spcPts val="2500"/>
              </a:lnSpc>
            </a:pPr>
            <a:r>
              <a:rPr lang="en-US" sz="2300" b="1" dirty="0" smtClean="0">
                <a:latin typeface="Arial Narrow" pitchFamily="34" charset="0"/>
                <a:sym typeface="Wingdings 3"/>
              </a:rPr>
              <a:t>+ </a:t>
            </a:r>
            <a:r>
              <a:rPr lang="en-US" sz="23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&gt;</a:t>
            </a:r>
            <a:r>
              <a:rPr lang="en-US" sz="2300" b="1" dirty="0" smtClean="0">
                <a:latin typeface="Arial Narrow" pitchFamily="34" charset="0"/>
                <a:sym typeface="Wingdings 3"/>
              </a:rPr>
              <a:t> facilitation of neuromuscular transmission &amp; retention of urine </a:t>
            </a:r>
          </a:p>
          <a:p>
            <a:pPr>
              <a:lnSpc>
                <a:spcPts val="2500"/>
              </a:lnSpc>
            </a:pPr>
            <a:r>
              <a:rPr lang="en-US" sz="2300" b="1" dirty="0" smtClean="0">
                <a:latin typeface="Arial Narrow" pitchFamily="34" charset="0"/>
                <a:sym typeface="Wingdings 3"/>
              </a:rPr>
              <a:t>+ has </a:t>
            </a:r>
            <a:r>
              <a:rPr lang="en-US" sz="23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CNS stimulant effects </a:t>
            </a:r>
            <a:r>
              <a:rPr lang="en-US" sz="2000" b="1" i="1" dirty="0" smtClean="0">
                <a:latin typeface="Arial Narrow" pitchFamily="34" charset="0"/>
                <a:sym typeface="Wingdings 3"/>
              </a:rPr>
              <a:t>(less than amphetamine)</a:t>
            </a:r>
            <a:endParaRPr lang="en-US" sz="2300" b="1" i="1" dirty="0" smtClean="0">
              <a:latin typeface="Arial Narrow" pitchFamily="34" charset="0"/>
              <a:sym typeface="Wingdings 3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5720" y="2285992"/>
            <a:ext cx="8643998" cy="41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300" b="1" dirty="0" smtClean="0">
                <a:latin typeface="Arial Narrow" pitchFamily="34" charset="0"/>
              </a:rPr>
              <a:t>Absorbed orally, not destroyed  by MAO or COMT </a:t>
            </a:r>
            <a:r>
              <a:rPr lang="en-US" sz="2300" b="1" dirty="0" smtClean="0">
                <a:latin typeface="Arial Narrow" pitchFamily="34" charset="0"/>
                <a:sym typeface="Wingdings 3"/>
              </a:rPr>
              <a:t>  prolonged action </a:t>
            </a:r>
            <a:endParaRPr lang="en-US" sz="2300" b="1" i="1" dirty="0" smtClean="0">
              <a:latin typeface="Arial Narrow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3528" y="3645024"/>
            <a:ext cx="8643998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200" b="1" dirty="0" smtClean="0">
                <a:latin typeface="Arial Narrow" pitchFamily="34" charset="0"/>
              </a:rPr>
              <a:t>No more therapeutically used 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 but is abused by athletes and prohibited during games. </a:t>
            </a:r>
            <a:endParaRPr lang="en-US" sz="2200" b="1" i="1" dirty="0" smtClean="0">
              <a:latin typeface="Arial Narrow" pitchFamily="34" charset="0"/>
            </a:endParaRPr>
          </a:p>
        </p:txBody>
      </p:sp>
      <p:grpSp>
        <p:nvGrpSpPr>
          <p:cNvPr id="2" name="Group 13"/>
          <p:cNvGrpSpPr/>
          <p:nvPr/>
        </p:nvGrpSpPr>
        <p:grpSpPr>
          <a:xfrm>
            <a:off x="285720" y="5910176"/>
            <a:ext cx="8643998" cy="733534"/>
            <a:chOff x="285720" y="5072074"/>
            <a:chExt cx="8643998" cy="733534"/>
          </a:xfrm>
        </p:grpSpPr>
        <p:sp>
          <p:nvSpPr>
            <p:cNvPr id="10" name="Rectangle 9"/>
            <p:cNvSpPr/>
            <p:nvPr/>
          </p:nvSpPr>
          <p:spPr>
            <a:xfrm>
              <a:off x="357158" y="5072074"/>
              <a:ext cx="2143140" cy="35719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85720" y="5072074"/>
              <a:ext cx="8643998" cy="7335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en-US" sz="2300" b="1" dirty="0" smtClean="0">
                  <a:latin typeface="Arial Narrow" pitchFamily="34" charset="0"/>
                </a:rPr>
                <a:t>Pseudoephedrine, dual acting &lt; CNS &amp; </a:t>
              </a:r>
              <a:r>
                <a:rPr lang="en-US" sz="2300" b="1" dirty="0" err="1" smtClean="0">
                  <a:latin typeface="Arial Narrow" pitchFamily="34" charset="0"/>
                </a:rPr>
                <a:t>pressor</a:t>
              </a:r>
              <a:r>
                <a:rPr lang="en-US" sz="2300" b="1" dirty="0" smtClean="0">
                  <a:latin typeface="Arial Narrow" pitchFamily="34" charset="0"/>
                </a:rPr>
                <a:t> effects compared to ephedrine. Used as </a:t>
              </a:r>
              <a:r>
                <a:rPr lang="en-US" sz="2300" b="1" u="heavy" dirty="0" smtClean="0">
                  <a:uFill>
                    <a:solidFill>
                      <a:srgbClr val="FF0000"/>
                    </a:solidFill>
                  </a:uFill>
                  <a:latin typeface="Arial Narrow" pitchFamily="34" charset="0"/>
                </a:rPr>
                <a:t>nasal &amp; ocular decongestant &amp; in flue remedies.</a:t>
              </a:r>
              <a:endParaRPr lang="en-US" sz="2300" b="1" i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endParaRPr>
            </a:p>
          </p:txBody>
        </p:sp>
      </p:grp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437112"/>
            <a:ext cx="4143404" cy="1028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14"/>
          <p:cNvGrpSpPr/>
          <p:nvPr/>
        </p:nvGrpSpPr>
        <p:grpSpPr>
          <a:xfrm>
            <a:off x="4643437" y="4437112"/>
            <a:ext cx="4500563" cy="1000132"/>
            <a:chOff x="4429124" y="3714752"/>
            <a:chExt cx="4500563" cy="1071570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b="50000"/>
            <a:stretch>
              <a:fillRect/>
            </a:stretch>
          </p:blipFill>
          <p:spPr bwMode="auto">
            <a:xfrm>
              <a:off x="4429124" y="3714752"/>
              <a:ext cx="4500563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Rectangle 16"/>
            <p:cNvSpPr/>
            <p:nvPr/>
          </p:nvSpPr>
          <p:spPr>
            <a:xfrm>
              <a:off x="4500562" y="4143380"/>
              <a:ext cx="1357322" cy="6210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900"/>
                </a:lnSpc>
              </a:pPr>
              <a:r>
                <a:rPr lang="en-US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itchFamily="34" charset="0"/>
                </a:rPr>
                <a:t>Abuse in Athletes</a:t>
              </a:r>
              <a:endParaRPr lang="en-U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endParaRPr>
            </a:p>
          </p:txBody>
        </p:sp>
      </p:grpSp>
      <p:sp>
        <p:nvSpPr>
          <p:cNvPr id="19" name="5-Point Star 18"/>
          <p:cNvSpPr/>
          <p:nvPr/>
        </p:nvSpPr>
        <p:spPr>
          <a:xfrm>
            <a:off x="8280920" y="6021288"/>
            <a:ext cx="683568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5659660"/>
            <a:ext cx="9144000" cy="1588"/>
          </a:xfrm>
          <a:prstGeom prst="line">
            <a:avLst/>
          </a:prstGeom>
          <a:ln w="57150">
            <a:solidFill>
              <a:srgbClr val="00FF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ttp://uk.wrs.yahoo.com/_ylt=A0WTf2zCvttM_ngAHqJWBQx./SIG=11rss40u9/EXP=1289498434/**http%3a/ardb.bjmu.edu.cn/image/cover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69461"/>
            <a:ext cx="4500594" cy="338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07504" y="501825"/>
            <a:ext cx="8786842" cy="11989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4300"/>
              </a:lnSpc>
            </a:pPr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ADRENERGICS STIMULANTS [AGONISTS]</a:t>
            </a:r>
            <a:endParaRPr lang="en-US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7158" y="1730865"/>
            <a:ext cx="878684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FF33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Direct </a:t>
            </a:r>
            <a:r>
              <a:rPr lang="en-US" sz="4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FF33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Sympathomimetics</a:t>
            </a:r>
            <a:endParaRPr lang="en-US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CFF33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2910" y="2285992"/>
            <a:ext cx="878684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FF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Indirect </a:t>
            </a:r>
            <a:r>
              <a:rPr lang="en-US" sz="4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FF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Sympathomimetics</a:t>
            </a:r>
            <a:endParaRPr lang="en-US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FFFF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8662" y="2841119"/>
            <a:ext cx="878684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8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Dual </a:t>
            </a:r>
            <a:r>
              <a:rPr lang="en-US" sz="4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8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Sympathomimetics</a:t>
            </a:r>
            <a:endParaRPr lang="en-US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8B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4282" y="431802"/>
            <a:ext cx="8929718" cy="613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300"/>
              </a:spcBef>
            </a:pPr>
            <a:r>
              <a:rPr lang="en-US" sz="2400" dirty="0" smtClean="0">
                <a:solidFill>
                  <a:srgbClr val="5100C8"/>
                </a:solidFill>
                <a:latin typeface="Bernard MT Condensed" pitchFamily="18" charset="0"/>
              </a:rPr>
              <a:t>Agents specifically indicated for hypotension                         </a:t>
            </a:r>
          </a:p>
          <a:p>
            <a:pPr lvl="0">
              <a:spcBef>
                <a:spcPts val="300"/>
              </a:spcBef>
            </a:pPr>
            <a:r>
              <a:rPr lang="en-US" sz="2400" dirty="0" err="1" smtClean="0">
                <a:solidFill>
                  <a:srgbClr val="0000FF"/>
                </a:solidFill>
                <a:latin typeface="Arial Narrow" pitchFamily="34" charset="0"/>
              </a:rPr>
              <a:t>Midodrine</a:t>
            </a:r>
            <a:r>
              <a:rPr lang="en-US" sz="2400" dirty="0" smtClean="0">
                <a:latin typeface="Arial Narrow" pitchFamily="34" charset="0"/>
              </a:rPr>
              <a:t>, Phenylephrine, Norepinephrine, </a:t>
            </a:r>
          </a:p>
          <a:p>
            <a:pPr lvl="0">
              <a:spcBef>
                <a:spcPts val="300"/>
              </a:spcBef>
            </a:pPr>
            <a:r>
              <a:rPr lang="en-US" sz="2400" dirty="0" smtClean="0">
                <a:solidFill>
                  <a:srgbClr val="5100C8"/>
                </a:solidFill>
                <a:latin typeface="Bernard MT Condensed" pitchFamily="18" charset="0"/>
              </a:rPr>
              <a:t>Agents specifically indicated for cardiogenic </a:t>
            </a:r>
            <a:r>
              <a:rPr lang="en-US" sz="2400" dirty="0" err="1" smtClean="0">
                <a:solidFill>
                  <a:srgbClr val="5100C8"/>
                </a:solidFill>
                <a:latin typeface="Bernard MT Condensed" pitchFamily="18" charset="0"/>
              </a:rPr>
              <a:t>shock</a:t>
            </a:r>
            <a:r>
              <a:rPr lang="en-US" sz="2400" dirty="0" err="1" smtClean="0">
                <a:solidFill>
                  <a:srgbClr val="5100C8"/>
                </a:solidFill>
                <a:latin typeface="Bernard MT Condensed" pitchFamily="18" charset="0"/>
                <a:sym typeface="Wingdings 3"/>
              </a:rPr>
              <a:t>AHF</a:t>
            </a:r>
            <a:r>
              <a:rPr lang="en-US" sz="2400" dirty="0" smtClean="0">
                <a:solidFill>
                  <a:srgbClr val="5100C8"/>
                </a:solidFill>
                <a:latin typeface="Bernard MT Condensed" pitchFamily="18" charset="0"/>
              </a:rPr>
              <a:t>           </a:t>
            </a:r>
          </a:p>
          <a:p>
            <a:pPr>
              <a:spcBef>
                <a:spcPts val="300"/>
              </a:spcBef>
            </a:pPr>
            <a:r>
              <a:rPr lang="en-US" sz="2400" dirty="0" err="1" smtClean="0">
                <a:solidFill>
                  <a:srgbClr val="0000FF"/>
                </a:solidFill>
                <a:latin typeface="Arial Narrow" pitchFamily="34" charset="0"/>
              </a:rPr>
              <a:t>Dobutamine</a:t>
            </a:r>
            <a:r>
              <a:rPr lang="en-US" sz="2400" dirty="0" smtClean="0">
                <a:solidFill>
                  <a:srgbClr val="0000FF"/>
                </a:solidFill>
                <a:latin typeface="Arial Narrow" pitchFamily="34" charset="0"/>
              </a:rPr>
              <a:t>,</a:t>
            </a:r>
            <a:r>
              <a:rPr lang="en-US" sz="2400" dirty="0" smtClean="0">
                <a:latin typeface="Arial Narrow" pitchFamily="34" charset="0"/>
              </a:rPr>
              <a:t> Dopamine, Epinephrine</a:t>
            </a:r>
          </a:p>
          <a:p>
            <a:pPr>
              <a:spcBef>
                <a:spcPts val="300"/>
              </a:spcBef>
            </a:pPr>
            <a:r>
              <a:rPr lang="en-US" sz="2400" dirty="0" smtClean="0">
                <a:solidFill>
                  <a:srgbClr val="5100C8"/>
                </a:solidFill>
                <a:latin typeface="Bernard MT Condensed" pitchFamily="18" charset="0"/>
              </a:rPr>
              <a:t>Agents specifically indicated for shock</a:t>
            </a:r>
          </a:p>
          <a:p>
            <a:pPr>
              <a:spcBef>
                <a:spcPts val="300"/>
              </a:spcBef>
            </a:pPr>
            <a:r>
              <a:rPr lang="en-US" sz="2400" dirty="0" smtClean="0">
                <a:solidFill>
                  <a:srgbClr val="0000FF"/>
                </a:solidFill>
                <a:latin typeface="Arial Narrow" pitchFamily="34" charset="0"/>
              </a:rPr>
              <a:t>Dopamine,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Norepinephrine</a:t>
            </a:r>
            <a:endParaRPr lang="en-US" sz="2400" dirty="0" smtClean="0">
              <a:latin typeface="Bernard MT Condensed" pitchFamily="18" charset="0"/>
            </a:endParaRPr>
          </a:p>
          <a:p>
            <a:pPr marL="0" lvl="1">
              <a:spcBef>
                <a:spcPts val="300"/>
              </a:spcBef>
            </a:pPr>
            <a:r>
              <a:rPr lang="en-US" sz="2400" dirty="0" smtClean="0">
                <a:solidFill>
                  <a:srgbClr val="5100C8"/>
                </a:solidFill>
                <a:latin typeface="Bernard MT Condensed" pitchFamily="18" charset="0"/>
              </a:rPr>
              <a:t>Agents specifically indicated for cardiac arrest                          </a:t>
            </a:r>
            <a:r>
              <a:rPr lang="en-US" sz="2400" dirty="0" err="1" smtClean="0">
                <a:solidFill>
                  <a:srgbClr val="0000FF"/>
                </a:solidFill>
                <a:latin typeface="Arial Narrow" pitchFamily="34" charset="0"/>
              </a:rPr>
              <a:t>Dobutamine</a:t>
            </a:r>
            <a:r>
              <a:rPr lang="en-US" sz="2400" dirty="0" smtClean="0">
                <a:solidFill>
                  <a:srgbClr val="0000FF"/>
                </a:solidFill>
                <a:latin typeface="Arial Narrow" pitchFamily="34" charset="0"/>
              </a:rPr>
              <a:t>,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Arial Narrow" pitchFamily="34" charset="0"/>
              </a:rPr>
              <a:t>Epinephrine,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Norepinephrine</a:t>
            </a:r>
            <a:endParaRPr lang="en-US" sz="2400" dirty="0" smtClean="0">
              <a:latin typeface="Bernard MT Condensed" pitchFamily="18" charset="0"/>
            </a:endParaRPr>
          </a:p>
          <a:p>
            <a:pPr>
              <a:spcBef>
                <a:spcPts val="300"/>
              </a:spcBef>
            </a:pPr>
            <a:r>
              <a:rPr lang="en-US" sz="2400" dirty="0" smtClean="0">
                <a:solidFill>
                  <a:srgbClr val="5100C8"/>
                </a:solidFill>
                <a:latin typeface="Bernard MT Condensed" pitchFamily="18" charset="0"/>
              </a:rPr>
              <a:t>Agents specifically indicated for bronchial asthma             </a:t>
            </a:r>
          </a:p>
          <a:p>
            <a:pPr>
              <a:spcBef>
                <a:spcPts val="300"/>
              </a:spcBef>
            </a:pPr>
            <a:r>
              <a:rPr lang="en-US" sz="2400" dirty="0" err="1" smtClean="0">
                <a:solidFill>
                  <a:srgbClr val="0000FF"/>
                </a:solidFill>
                <a:latin typeface="Arial Narrow" pitchFamily="34" charset="0"/>
              </a:rPr>
              <a:t>Salbutamol</a:t>
            </a:r>
            <a:r>
              <a:rPr lang="en-US" sz="2400" dirty="0" smtClean="0">
                <a:solidFill>
                  <a:srgbClr val="0000FF"/>
                </a:solidFill>
                <a:latin typeface="Arial Narrow" pitchFamily="34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Arial Narrow" pitchFamily="34" charset="0"/>
              </a:rPr>
              <a:t>Salmeterol</a:t>
            </a:r>
            <a:r>
              <a:rPr lang="en-US" sz="2400" dirty="0" smtClean="0">
                <a:solidFill>
                  <a:srgbClr val="0000FF"/>
                </a:solidFill>
                <a:latin typeface="Arial Narrow" pitchFamily="34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Arial Narrow" pitchFamily="34" charset="0"/>
              </a:rPr>
              <a:t>Formoterol</a:t>
            </a:r>
            <a:r>
              <a:rPr lang="en-US" sz="2400" dirty="0" smtClean="0">
                <a:solidFill>
                  <a:srgbClr val="0000FF"/>
                </a:solidFill>
                <a:latin typeface="Arial Narrow" pitchFamily="34" charset="0"/>
              </a:rPr>
              <a:t>, </a:t>
            </a:r>
            <a:r>
              <a:rPr lang="en-US" sz="2400" dirty="0" err="1" smtClean="0">
                <a:latin typeface="Arial Narrow" pitchFamily="34" charset="0"/>
              </a:rPr>
              <a:t>Terbutaline</a:t>
            </a:r>
            <a:r>
              <a:rPr lang="en-US" sz="2400" dirty="0" smtClean="0">
                <a:latin typeface="Arial Narrow" pitchFamily="34" charset="0"/>
              </a:rPr>
              <a:t>, </a:t>
            </a:r>
            <a:r>
              <a:rPr lang="en-US" sz="2400" dirty="0" err="1" smtClean="0">
                <a:latin typeface="Arial Narrow" pitchFamily="34" charset="0"/>
              </a:rPr>
              <a:t>Isoprenaline</a:t>
            </a:r>
            <a:endParaRPr lang="en-US" sz="2400" dirty="0" smtClean="0">
              <a:latin typeface="Arial Narrow" pitchFamily="34" charset="0"/>
            </a:endParaRPr>
          </a:p>
          <a:p>
            <a:pPr>
              <a:spcBef>
                <a:spcPts val="300"/>
              </a:spcBef>
            </a:pPr>
            <a:r>
              <a:rPr lang="en-US" sz="2400" dirty="0" smtClean="0">
                <a:solidFill>
                  <a:srgbClr val="5100C8"/>
                </a:solidFill>
                <a:latin typeface="Bernard MT Condensed" pitchFamily="18" charset="0"/>
              </a:rPr>
              <a:t>Agents specifically indicated for premature </a:t>
            </a:r>
            <a:r>
              <a:rPr lang="en-US" sz="2400" dirty="0" err="1" smtClean="0">
                <a:solidFill>
                  <a:srgbClr val="5100C8"/>
                </a:solidFill>
                <a:latin typeface="Bernard MT Condensed" pitchFamily="18" charset="0"/>
              </a:rPr>
              <a:t>labour</a:t>
            </a:r>
            <a:r>
              <a:rPr lang="en-US" sz="2400" dirty="0" smtClean="0">
                <a:solidFill>
                  <a:srgbClr val="5100C8"/>
                </a:solidFill>
                <a:latin typeface="Bernard MT Condensed" pitchFamily="18" charset="0"/>
              </a:rPr>
              <a:t>                 </a:t>
            </a:r>
          </a:p>
          <a:p>
            <a:pPr>
              <a:spcBef>
                <a:spcPts val="300"/>
              </a:spcBef>
            </a:pPr>
            <a:r>
              <a:rPr lang="en-US" sz="2400" dirty="0" err="1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Ritodrine</a:t>
            </a:r>
            <a:r>
              <a:rPr lang="en-US" sz="2400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,</a:t>
            </a:r>
            <a:r>
              <a:rPr lang="en-US" sz="2400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Terbutaline</a:t>
            </a:r>
            <a:r>
              <a:rPr lang="en-US" sz="2400" b="1" dirty="0" smtClean="0">
                <a:latin typeface="Arial Narrow" pitchFamily="34" charset="0"/>
              </a:rPr>
              <a:t> </a:t>
            </a:r>
          </a:p>
          <a:p>
            <a:pPr>
              <a:spcBef>
                <a:spcPts val="300"/>
              </a:spcBef>
            </a:pPr>
            <a:r>
              <a:rPr lang="en-US" sz="2400" dirty="0" smtClean="0">
                <a:solidFill>
                  <a:srgbClr val="5100C8"/>
                </a:solidFill>
                <a:latin typeface="Bernard MT Condensed" pitchFamily="18" charset="0"/>
              </a:rPr>
              <a:t>Agents specifically indicated for nasal decongestion       </a:t>
            </a:r>
          </a:p>
          <a:p>
            <a:pPr>
              <a:spcBef>
                <a:spcPts val="300"/>
              </a:spcBef>
            </a:pPr>
            <a:r>
              <a:rPr lang="en-US" sz="2400" spc="-40" dirty="0" smtClean="0">
                <a:solidFill>
                  <a:srgbClr val="0000FF"/>
                </a:solidFill>
                <a:latin typeface="Arial Narrow" pitchFamily="34" charset="0"/>
              </a:rPr>
              <a:t>Pseudoephedrine, </a:t>
            </a:r>
            <a:r>
              <a:rPr lang="en-US" sz="2400" spc="-40" dirty="0" err="1" smtClean="0">
                <a:latin typeface="Arial Narrow" pitchFamily="34" charset="0"/>
              </a:rPr>
              <a:t>Naphazoline</a:t>
            </a:r>
            <a:r>
              <a:rPr lang="en-US" sz="2400" spc="-40" dirty="0" smtClean="0">
                <a:latin typeface="Arial Narrow" pitchFamily="34" charset="0"/>
              </a:rPr>
              <a:t>, </a:t>
            </a:r>
            <a:r>
              <a:rPr lang="en-US" sz="2400" spc="-40" dirty="0" err="1" smtClean="0">
                <a:latin typeface="Arial Narrow" pitchFamily="34" charset="0"/>
              </a:rPr>
              <a:t>Oxymetazoline</a:t>
            </a:r>
            <a:r>
              <a:rPr lang="en-US" sz="2400" spc="-40" dirty="0" smtClean="0">
                <a:latin typeface="Arial Narrow" pitchFamily="34" charset="0"/>
              </a:rPr>
              <a:t>, </a:t>
            </a:r>
            <a:r>
              <a:rPr lang="en-US" sz="2400" spc="-40" dirty="0" err="1" smtClean="0">
                <a:latin typeface="Arial Narrow" pitchFamily="34" charset="0"/>
              </a:rPr>
              <a:t>Phenylephrine</a:t>
            </a:r>
            <a:r>
              <a:rPr lang="en-US" sz="2400" spc="-40" dirty="0" smtClean="0">
                <a:latin typeface="Arial Narrow" pitchFamily="34" charset="0"/>
              </a:rPr>
              <a:t>, </a:t>
            </a:r>
            <a:r>
              <a:rPr lang="en-US" sz="2400" spc="-40" dirty="0" err="1" smtClean="0">
                <a:latin typeface="Arial Narrow" pitchFamily="34" charset="0"/>
              </a:rPr>
              <a:t>Xylometazoline</a:t>
            </a:r>
            <a:r>
              <a:rPr lang="en-US" sz="2400" spc="-40" dirty="0" smtClean="0">
                <a:latin typeface="Arial Narrow" pitchFamily="34" charset="0"/>
              </a:rPr>
              <a:t> </a:t>
            </a:r>
            <a:endParaRPr lang="en-US" sz="2400" spc="-40" dirty="0" smtClean="0">
              <a:solidFill>
                <a:srgbClr val="5100C8"/>
              </a:solidFill>
              <a:latin typeface="Bernard MT Condensed" pitchFamily="18" charset="0"/>
            </a:endParaRPr>
          </a:p>
          <a:p>
            <a:pPr>
              <a:spcBef>
                <a:spcPts val="300"/>
              </a:spcBef>
            </a:pPr>
            <a:r>
              <a:rPr lang="en-US" sz="2400" dirty="0" smtClean="0">
                <a:solidFill>
                  <a:srgbClr val="5100C8"/>
                </a:solidFill>
                <a:latin typeface="Bernard MT Condensed" pitchFamily="18" charset="0"/>
              </a:rPr>
              <a:t>Agents specifically abused in sports</a:t>
            </a:r>
            <a:r>
              <a:rPr lang="en-US" sz="2400" dirty="0" smtClean="0">
                <a:solidFill>
                  <a:srgbClr val="5100C8"/>
                </a:solidFill>
                <a:latin typeface="Bernard MT Condensed" pitchFamily="18" charset="0"/>
                <a:sym typeface="Wingdings 3"/>
              </a:rPr>
              <a:t> </a:t>
            </a:r>
            <a:r>
              <a:rPr lang="en-US" sz="2400" dirty="0" smtClean="0">
                <a:solidFill>
                  <a:srgbClr val="5100C8"/>
                </a:solidFill>
                <a:latin typeface="Bernard MT Condensed" pitchFamily="18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Arial Narrow" pitchFamily="34" charset="0"/>
              </a:rPr>
              <a:t>Ephedrine, </a:t>
            </a:r>
            <a:r>
              <a:rPr lang="en-US" sz="2400" dirty="0" smtClean="0">
                <a:latin typeface="Arial Narrow" pitchFamily="34" charset="0"/>
              </a:rPr>
              <a:t>Amphetamine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allelogram 2"/>
          <p:cNvSpPr/>
          <p:nvPr/>
        </p:nvSpPr>
        <p:spPr>
          <a:xfrm rot="21189742">
            <a:off x="-329442" y="834691"/>
            <a:ext cx="9144000" cy="5482565"/>
          </a:xfrm>
          <a:prstGeom prst="parallelogram">
            <a:avLst/>
          </a:prstGeom>
          <a:solidFill>
            <a:srgbClr val="660033">
              <a:alpha val="4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/>
          <p:cNvSpPr/>
          <p:nvPr/>
        </p:nvSpPr>
        <p:spPr>
          <a:xfrm rot="-540000" flipH="1">
            <a:off x="532397" y="339958"/>
            <a:ext cx="8067524" cy="5615315"/>
          </a:xfrm>
          <a:prstGeom prst="parallelogram">
            <a:avLst/>
          </a:prstGeom>
          <a:solidFill>
            <a:srgbClr val="EA00A2">
              <a:alpha val="5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818" name="Picture 2" descr="C:\Users\~IzAh~\Pictures\wallpapers\PinkIsThenewBlack.png"/>
          <p:cNvPicPr>
            <a:picLocks noChangeAspect="1" noChangeArrowheads="1"/>
          </p:cNvPicPr>
          <p:nvPr/>
        </p:nvPicPr>
        <p:blipFill>
          <a:blip r:embed="rId2" cstate="print"/>
          <a:srcRect t="9319" r="6272" b="3304"/>
          <a:stretch>
            <a:fillRect/>
          </a:stretch>
        </p:blipFill>
        <p:spPr bwMode="auto">
          <a:xfrm rot="360000">
            <a:off x="593525" y="425898"/>
            <a:ext cx="7049157" cy="50881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EA00A2">
                <a:alpha val="29804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5857884" y="6006132"/>
            <a:ext cx="304282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/>
                <a:solidFill>
                  <a:schemeClr val="accent3"/>
                </a:solidFill>
                <a:effectLst/>
                <a:latin typeface="Freestyle Script" pitchFamily="66" charset="0"/>
              </a:rPr>
              <a:t>GOOD LUCK</a:t>
            </a:r>
            <a:endParaRPr lang="en-US" sz="6000" b="1" cap="none" spc="0" dirty="0">
              <a:ln/>
              <a:solidFill>
                <a:schemeClr val="accent3"/>
              </a:solidFill>
              <a:effectLst/>
              <a:latin typeface="Freestyle Scrip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720" y="3598135"/>
            <a:ext cx="8858280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99"/>
                </a:solidFill>
                <a:latin typeface="Bernard MT Condensed" pitchFamily="18" charset="0"/>
              </a:rPr>
              <a:t>According to spectrum of action; </a:t>
            </a:r>
          </a:p>
          <a:p>
            <a:pPr>
              <a:lnSpc>
                <a:spcPts val="2700"/>
              </a:lnSpc>
              <a:spcBef>
                <a:spcPts val="0"/>
              </a:spcBef>
            </a:pPr>
            <a:r>
              <a:rPr lang="en-US" sz="2400" b="1" dirty="0" smtClean="0">
                <a:solidFill>
                  <a:srgbClr val="000099"/>
                </a:solidFill>
                <a:latin typeface="Bernard MT Condensed" pitchFamily="18" charset="0"/>
              </a:rPr>
              <a:t>	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Non-Selective; </a:t>
            </a:r>
          </a:p>
          <a:p>
            <a:pPr>
              <a:lnSpc>
                <a:spcPts val="2700"/>
              </a:lnSpc>
              <a:spcBef>
                <a:spcPts val="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      	</a:t>
            </a:r>
            <a:r>
              <a:rPr lang="en-US" sz="2200" b="1" dirty="0" err="1" smtClean="0">
                <a:latin typeface="Arial Narrow" pitchFamily="34" charset="0"/>
              </a:rPr>
              <a:t>Norepinephrine</a:t>
            </a:r>
            <a:r>
              <a:rPr lang="en-US" sz="2200" b="1" dirty="0" smtClean="0">
                <a:latin typeface="Arial Narrow" pitchFamily="34" charset="0"/>
              </a:rPr>
              <a:t>, epinephrine, dopamine, </a:t>
            </a:r>
            <a:r>
              <a:rPr lang="en-US" sz="2200" b="1" dirty="0" err="1" smtClean="0">
                <a:latin typeface="Arial Narrow" pitchFamily="34" charset="0"/>
              </a:rPr>
              <a:t>isoprenaline</a:t>
            </a:r>
            <a:r>
              <a:rPr lang="en-US" sz="2200" b="1" dirty="0" smtClean="0">
                <a:latin typeface="Arial Narrow" pitchFamily="34" charset="0"/>
              </a:rPr>
              <a:t>, ephedrine,…etc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</a:rPr>
              <a:t>                     </a:t>
            </a:r>
            <a:endParaRPr lang="en-US" sz="24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>
              <a:lnSpc>
                <a:spcPts val="2700"/>
              </a:lnSpc>
              <a:spcBef>
                <a:spcPts val="600"/>
              </a:spcBef>
            </a:pPr>
            <a:r>
              <a:rPr lang="en-US" sz="2400" b="1" dirty="0" smtClean="0">
                <a:latin typeface="Arial Narrow" pitchFamily="34" charset="0"/>
              </a:rPr>
              <a:t>	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Selective; </a:t>
            </a:r>
          </a:p>
          <a:p>
            <a:pPr>
              <a:spcBef>
                <a:spcPts val="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              </a:t>
            </a:r>
            <a:r>
              <a:rPr lang="en-US" sz="2200" b="1" dirty="0" smtClean="0">
                <a:latin typeface="Symbol" pitchFamily="18" charset="2"/>
              </a:rPr>
              <a:t>a</a:t>
            </a:r>
            <a:r>
              <a:rPr lang="en-US" sz="2200" b="1" baseline="-25000" dirty="0" smtClean="0">
                <a:latin typeface="Arial Narrow" pitchFamily="34" charset="0"/>
              </a:rPr>
              <a:t>1</a:t>
            </a:r>
            <a:r>
              <a:rPr lang="en-US" sz="2200" b="1" dirty="0" smtClean="0">
                <a:latin typeface="Arial Narrow" pitchFamily="34" charset="0"/>
              </a:rPr>
              <a:t>; </a:t>
            </a:r>
            <a:r>
              <a:rPr lang="en-US" sz="2200" b="1" dirty="0" err="1" smtClean="0">
                <a:latin typeface="Arial Narrow" pitchFamily="34" charset="0"/>
              </a:rPr>
              <a:t>Phenylephrine</a:t>
            </a:r>
            <a:endParaRPr lang="en-US" sz="2200" b="1" dirty="0" smtClean="0">
              <a:latin typeface="Arial Narrow" pitchFamily="34" charset="0"/>
            </a:endParaRPr>
          </a:p>
          <a:p>
            <a:pPr>
              <a:spcBef>
                <a:spcPts val="0"/>
              </a:spcBef>
            </a:pPr>
            <a:r>
              <a:rPr lang="en-US" sz="2200" b="1" dirty="0" smtClean="0">
                <a:latin typeface="Arial Narrow" pitchFamily="34" charset="0"/>
              </a:rPr>
              <a:t>	  </a:t>
            </a:r>
            <a:r>
              <a:rPr lang="en-US" sz="2200" b="1" dirty="0" smtClean="0">
                <a:latin typeface="Symbol" pitchFamily="18" charset="2"/>
              </a:rPr>
              <a:t>a</a:t>
            </a:r>
            <a:r>
              <a:rPr lang="en-US" sz="2200" b="1" baseline="-25000" dirty="0" smtClean="0">
                <a:latin typeface="Arial Narrow" pitchFamily="34" charset="0"/>
              </a:rPr>
              <a:t>2</a:t>
            </a:r>
            <a:r>
              <a:rPr lang="en-US" sz="2200" b="1" dirty="0" smtClean="0">
                <a:latin typeface="Arial Narrow" pitchFamily="34" charset="0"/>
              </a:rPr>
              <a:t>; </a:t>
            </a:r>
            <a:r>
              <a:rPr lang="en-US" sz="2200" b="1" dirty="0" err="1" smtClean="0">
                <a:latin typeface="Arial Narrow" pitchFamily="34" charset="0"/>
              </a:rPr>
              <a:t>Clonidine</a:t>
            </a:r>
            <a:endParaRPr lang="en-US" sz="2200" b="1" dirty="0" smtClean="0">
              <a:latin typeface="Arial Narrow" pitchFamily="34" charset="0"/>
            </a:endParaRPr>
          </a:p>
          <a:p>
            <a:pPr>
              <a:spcBef>
                <a:spcPts val="0"/>
              </a:spcBef>
            </a:pPr>
            <a:r>
              <a:rPr lang="en-US" sz="2200" b="1" dirty="0" smtClean="0">
                <a:latin typeface="Arial Narrow" pitchFamily="34" charset="0"/>
              </a:rPr>
              <a:t>	  </a:t>
            </a:r>
            <a:r>
              <a:rPr lang="en-US" sz="2200" b="1" dirty="0" smtClean="0">
                <a:latin typeface="Symbol" pitchFamily="18" charset="2"/>
              </a:rPr>
              <a:t>b</a:t>
            </a:r>
            <a:r>
              <a:rPr lang="en-US" sz="2200" b="1" baseline="-25000" dirty="0" smtClean="0">
                <a:latin typeface="Arial Narrow" pitchFamily="34" charset="0"/>
              </a:rPr>
              <a:t>1</a:t>
            </a:r>
            <a:r>
              <a:rPr lang="en-US" sz="2200" b="1" dirty="0" smtClean="0">
                <a:latin typeface="Arial Narrow" pitchFamily="34" charset="0"/>
              </a:rPr>
              <a:t>;  </a:t>
            </a:r>
            <a:r>
              <a:rPr lang="en-US" sz="2200" b="1" dirty="0" err="1" smtClean="0">
                <a:latin typeface="Arial Narrow" pitchFamily="34" charset="0"/>
              </a:rPr>
              <a:t>Dobutamine</a:t>
            </a:r>
            <a:endParaRPr lang="en-US" sz="2200" b="1" dirty="0" smtClean="0">
              <a:latin typeface="Arial Narrow" pitchFamily="34" charset="0"/>
            </a:endParaRPr>
          </a:p>
          <a:p>
            <a:pPr>
              <a:spcBef>
                <a:spcPts val="0"/>
              </a:spcBef>
            </a:pPr>
            <a:r>
              <a:rPr lang="en-US" sz="2200" b="1" dirty="0" smtClean="0">
                <a:latin typeface="Arial Narrow" pitchFamily="34" charset="0"/>
              </a:rPr>
              <a:t>	  </a:t>
            </a:r>
            <a:r>
              <a:rPr lang="en-US" sz="2200" b="1" dirty="0" smtClean="0">
                <a:latin typeface="Symbol" pitchFamily="18" charset="2"/>
              </a:rPr>
              <a:t>b</a:t>
            </a:r>
            <a:r>
              <a:rPr lang="en-US" sz="2200" b="1" baseline="-25000" dirty="0" smtClean="0">
                <a:latin typeface="Arial Narrow" pitchFamily="34" charset="0"/>
              </a:rPr>
              <a:t>2</a:t>
            </a:r>
            <a:r>
              <a:rPr lang="en-US" sz="2200" b="1" dirty="0" smtClean="0">
                <a:latin typeface="Arial Narrow" pitchFamily="34" charset="0"/>
              </a:rPr>
              <a:t>;  </a:t>
            </a:r>
            <a:r>
              <a:rPr lang="en-US" sz="2200" b="1" dirty="0" err="1" smtClean="0">
                <a:latin typeface="Arial Narrow" pitchFamily="34" charset="0"/>
              </a:rPr>
              <a:t>Salbutamol</a:t>
            </a:r>
            <a:endParaRPr lang="en-US" sz="2200" b="1" dirty="0" smtClean="0">
              <a:latin typeface="Arial Narrow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4282" y="857232"/>
            <a:ext cx="8929718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99"/>
                </a:solidFill>
                <a:latin typeface="Bernard MT Condensed" pitchFamily="18" charset="0"/>
              </a:rPr>
              <a:t>According to chemistry; </a:t>
            </a:r>
            <a:r>
              <a:rPr lang="en-US" sz="2400" b="1" dirty="0" err="1" smtClean="0">
                <a:solidFill>
                  <a:srgbClr val="FF0000"/>
                </a:solidFill>
                <a:latin typeface="Arial Narrow" pitchFamily="34" charset="0"/>
              </a:rPr>
              <a:t>Catecholamines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; </a:t>
            </a:r>
            <a:r>
              <a:rPr lang="en-US" sz="2400" b="1" dirty="0" smtClean="0">
                <a:latin typeface="Arial Narrow" pitchFamily="34" charset="0"/>
              </a:rPr>
              <a:t>	Natural; NE, E, Dopamine </a:t>
            </a:r>
          </a:p>
          <a:p>
            <a:r>
              <a:rPr lang="en-US" sz="2400" b="1" dirty="0" smtClean="0">
                <a:latin typeface="Arial Narrow" pitchFamily="34" charset="0"/>
              </a:rPr>
              <a:t>						Synthetic; </a:t>
            </a:r>
            <a:r>
              <a:rPr lang="en-US" sz="2400" b="1" dirty="0" err="1" smtClean="0">
                <a:latin typeface="Arial Narrow" pitchFamily="34" charset="0"/>
              </a:rPr>
              <a:t>Isoprenaline</a:t>
            </a:r>
            <a:endParaRPr lang="en-US" sz="2400" b="1" dirty="0" smtClean="0">
              <a:latin typeface="Arial Narrow" pitchFamily="34" charset="0"/>
            </a:endParaRPr>
          </a:p>
          <a:p>
            <a:r>
              <a:rPr lang="en-US" sz="2400" b="1" dirty="0" smtClean="0">
                <a:latin typeface="Arial Narrow" pitchFamily="34" charset="0"/>
              </a:rPr>
              <a:t>		                 </a:t>
            </a:r>
            <a:r>
              <a:rPr lang="en-US" sz="2200" b="1" i="1" dirty="0" smtClean="0">
                <a:solidFill>
                  <a:srgbClr val="0000FF"/>
                </a:solidFill>
                <a:latin typeface="Arial Narrow" pitchFamily="34" charset="0"/>
              </a:rPr>
              <a:t>Rapidly acting / Degraded by MOA &amp; COMT</a:t>
            </a:r>
          </a:p>
          <a:p>
            <a:r>
              <a:rPr lang="en-US" sz="2200" b="1" i="1" dirty="0" smtClean="0">
                <a:solidFill>
                  <a:srgbClr val="0000FF"/>
                </a:solidFill>
                <a:latin typeface="Arial Narrow" pitchFamily="34" charset="0"/>
              </a:rPr>
              <a:t>			    Sparse CNS effects / </a:t>
            </a:r>
            <a:r>
              <a:rPr lang="en-US" sz="2200" b="1" i="1" dirty="0" err="1" smtClean="0">
                <a:solidFill>
                  <a:srgbClr val="0000FF"/>
                </a:solidFill>
                <a:latin typeface="Arial Narrow" pitchFamily="34" charset="0"/>
              </a:rPr>
              <a:t>Parenterally</a:t>
            </a:r>
            <a:r>
              <a:rPr lang="en-US" sz="2200" b="1" i="1" dirty="0" smtClean="0">
                <a:solidFill>
                  <a:srgbClr val="0000FF"/>
                </a:solidFill>
                <a:latin typeface="Arial Narrow" pitchFamily="34" charset="0"/>
              </a:rPr>
              <a:t> administered</a:t>
            </a:r>
          </a:p>
          <a:p>
            <a:endParaRPr lang="en-US" sz="800" b="1" dirty="0" smtClean="0">
              <a:latin typeface="Arial Narrow" pitchFamily="34" charset="0"/>
            </a:endParaRPr>
          </a:p>
          <a:p>
            <a:r>
              <a:rPr lang="en-US" sz="2400" b="1" dirty="0" smtClean="0">
                <a:latin typeface="Arial Narrow" pitchFamily="34" charset="0"/>
              </a:rPr>
              <a:t>			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   Non-</a:t>
            </a:r>
            <a:r>
              <a:rPr lang="en-US" sz="2400" b="1" dirty="0" err="1" smtClean="0">
                <a:solidFill>
                  <a:srgbClr val="FF0000"/>
                </a:solidFill>
                <a:latin typeface="Arial Narrow" pitchFamily="34" charset="0"/>
              </a:rPr>
              <a:t>Catecholamines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; </a:t>
            </a:r>
            <a:r>
              <a:rPr lang="en-US" sz="2400" b="1" dirty="0" smtClean="0">
                <a:latin typeface="Arial Narrow" pitchFamily="34" charset="0"/>
              </a:rPr>
              <a:t>Ephedrine</a:t>
            </a:r>
          </a:p>
          <a:p>
            <a:r>
              <a:rPr lang="en-US" sz="2200" b="1" i="1" dirty="0" smtClean="0">
                <a:solidFill>
                  <a:srgbClr val="0000FF"/>
                </a:solidFill>
                <a:latin typeface="Arial Narrow" pitchFamily="34" charset="0"/>
              </a:rPr>
              <a:t>			    Delayed action / Resist degradation by MOA</a:t>
            </a:r>
          </a:p>
          <a:p>
            <a:r>
              <a:rPr lang="en-US" sz="2200" b="1" i="1" dirty="0" smtClean="0">
                <a:solidFill>
                  <a:srgbClr val="0000FF"/>
                </a:solidFill>
                <a:latin typeface="Arial Narrow" pitchFamily="34" charset="0"/>
              </a:rPr>
              <a:t>			    </a:t>
            </a:r>
            <a:r>
              <a:rPr lang="en-US" sz="2200" b="1" i="1" dirty="0" err="1" smtClean="0">
                <a:solidFill>
                  <a:srgbClr val="0000FF"/>
                </a:solidFill>
                <a:latin typeface="Arial Narrow" pitchFamily="34" charset="0"/>
              </a:rPr>
              <a:t>Prominant</a:t>
            </a:r>
            <a:r>
              <a:rPr lang="en-US" sz="2200" b="1" i="1" dirty="0" smtClean="0">
                <a:solidFill>
                  <a:srgbClr val="0000FF"/>
                </a:solidFill>
                <a:latin typeface="Arial Narrow" pitchFamily="34" charset="0"/>
              </a:rPr>
              <a:t> CNS effects / Orally administered</a:t>
            </a:r>
            <a:endParaRPr lang="en-US" sz="2400" dirty="0"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142852"/>
            <a:ext cx="4143404" cy="523220"/>
          </a:xfrm>
          <a:prstGeom prst="rect">
            <a:avLst/>
          </a:prstGeom>
          <a:solidFill>
            <a:srgbClr val="CCFF33"/>
          </a:solidFill>
          <a:ln w="28575">
            <a:solidFill>
              <a:schemeClr val="tx1"/>
            </a:solidFill>
          </a:ln>
          <a:effectLst>
            <a:outerShdw blurRad="63500" dist="38100" dir="3000000" algn="t" rotWithShape="0">
              <a:srgbClr val="00FFFF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spc="70" dirty="0" smtClean="0">
                <a:latin typeface="Bernard MT Condensed" pitchFamily="18" charset="0"/>
              </a:rPr>
              <a:t>ADRENERGIC STIMULANTS</a:t>
            </a:r>
            <a:endParaRPr lang="en-US" sz="2800" spc="70" dirty="0">
              <a:latin typeface="Bernard MT Conden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Mechanism of direct acting adrenergic drugs"/>
          <p:cNvPicPr>
            <a:picLocks noChangeAspect="1" noChangeArrowheads="1"/>
          </p:cNvPicPr>
          <p:nvPr/>
        </p:nvPicPr>
        <p:blipFill>
          <a:blip r:embed="rId2" cstate="print"/>
          <a:srcRect t="15254" b="3389"/>
          <a:stretch>
            <a:fillRect/>
          </a:stretch>
        </p:blipFill>
        <p:spPr bwMode="auto">
          <a:xfrm>
            <a:off x="5429256" y="142852"/>
            <a:ext cx="335758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Mechanism of indirect acting adrenergic drugs"/>
          <p:cNvPicPr>
            <a:picLocks noChangeAspect="1" noChangeArrowheads="1"/>
          </p:cNvPicPr>
          <p:nvPr/>
        </p:nvPicPr>
        <p:blipFill>
          <a:blip r:embed="rId3" cstate="print"/>
          <a:srcRect t="18486"/>
          <a:stretch>
            <a:fillRect/>
          </a:stretch>
        </p:blipFill>
        <p:spPr bwMode="auto">
          <a:xfrm>
            <a:off x="5429256" y="2428869"/>
            <a:ext cx="337394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Mechanism of indirect acting adrenergic drugs adrenergic"/>
          <p:cNvPicPr>
            <a:picLocks noChangeAspect="1" noChangeArrowheads="1"/>
          </p:cNvPicPr>
          <p:nvPr/>
        </p:nvPicPr>
        <p:blipFill>
          <a:blip r:embed="rId4" cstate="print"/>
          <a:srcRect t="14658"/>
          <a:stretch>
            <a:fillRect/>
          </a:stretch>
        </p:blipFill>
        <p:spPr bwMode="auto">
          <a:xfrm>
            <a:off x="5500694" y="4571985"/>
            <a:ext cx="3295650" cy="21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14282" y="142852"/>
            <a:ext cx="4143404" cy="523220"/>
          </a:xfrm>
          <a:prstGeom prst="rect">
            <a:avLst/>
          </a:prstGeom>
          <a:solidFill>
            <a:srgbClr val="CCFF33"/>
          </a:solidFill>
          <a:ln w="28575">
            <a:solidFill>
              <a:schemeClr val="tx1"/>
            </a:solidFill>
          </a:ln>
          <a:effectLst>
            <a:outerShdw blurRad="63500" dist="38100" dir="3000000" algn="t" rotWithShape="0">
              <a:srgbClr val="00FFFF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spc="70" dirty="0" smtClean="0">
                <a:latin typeface="Bernard MT Condensed" pitchFamily="18" charset="0"/>
              </a:rPr>
              <a:t>ADRENERGIC STIMULANTS</a:t>
            </a:r>
            <a:endParaRPr lang="en-US" sz="2800" spc="70" dirty="0">
              <a:latin typeface="Bernard MT Condensed" pitchFamily="18" charset="0"/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2530792" y="4143380"/>
            <a:ext cx="2714644" cy="357190"/>
            <a:chOff x="2530792" y="4143380"/>
            <a:chExt cx="2714644" cy="357190"/>
          </a:xfrm>
        </p:grpSpPr>
        <p:sp>
          <p:nvSpPr>
            <p:cNvPr id="9" name="Arc 8"/>
            <p:cNvSpPr/>
            <p:nvPr/>
          </p:nvSpPr>
          <p:spPr>
            <a:xfrm>
              <a:off x="2887982" y="4143380"/>
              <a:ext cx="2357454" cy="357190"/>
            </a:xfrm>
            <a:prstGeom prst="arc">
              <a:avLst>
                <a:gd name="adj1" fmla="val 16200000"/>
                <a:gd name="adj2" fmla="val 502415"/>
              </a:avLst>
            </a:prstGeom>
            <a:ln w="38100">
              <a:solidFill>
                <a:srgbClr val="4E00C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>
              <a:endCxn id="9" idx="0"/>
            </p:cNvCxnSpPr>
            <p:nvPr/>
          </p:nvCxnSpPr>
          <p:spPr>
            <a:xfrm>
              <a:off x="2530792" y="4143380"/>
              <a:ext cx="1535917" cy="1588"/>
            </a:xfrm>
            <a:prstGeom prst="line">
              <a:avLst/>
            </a:prstGeom>
            <a:ln w="38100">
              <a:solidFill>
                <a:srgbClr val="4E0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214282" y="785794"/>
            <a:ext cx="5143536" cy="2426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dirty="0" smtClean="0">
                <a:solidFill>
                  <a:srgbClr val="000099"/>
                </a:solidFill>
                <a:latin typeface="Bernard MT Condensed" pitchFamily="18" charset="0"/>
              </a:rPr>
              <a:t>According to mode of action; </a:t>
            </a:r>
          </a:p>
          <a:p>
            <a:pPr>
              <a:lnSpc>
                <a:spcPts val="26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Direct;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Stimulate adrenergic receptors directly.</a:t>
            </a:r>
          </a:p>
          <a:p>
            <a:pPr>
              <a:lnSpc>
                <a:spcPts val="26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e.g.</a:t>
            </a:r>
            <a:r>
              <a:rPr lang="en-US" sz="2400" b="1" dirty="0" smtClean="0">
                <a:latin typeface="Arial Narrow" pitchFamily="34" charset="0"/>
              </a:rPr>
              <a:t>  adrenaline, </a:t>
            </a:r>
            <a:r>
              <a:rPr lang="en-US" sz="2400" b="1" dirty="0" err="1" smtClean="0">
                <a:latin typeface="Arial Narrow" pitchFamily="34" charset="0"/>
              </a:rPr>
              <a:t>noraderanaline</a:t>
            </a:r>
            <a:r>
              <a:rPr lang="en-US" sz="2400" b="1" dirty="0" smtClean="0">
                <a:latin typeface="Arial Narrow" pitchFamily="34" charset="0"/>
              </a:rPr>
              <a:t>, dopamine, </a:t>
            </a:r>
            <a:r>
              <a:rPr lang="en-US" sz="2400" b="1" dirty="0" err="1" smtClean="0">
                <a:latin typeface="Arial Narrow" pitchFamily="34" charset="0"/>
              </a:rPr>
              <a:t>isoprenaline</a:t>
            </a:r>
            <a:r>
              <a:rPr lang="en-US" sz="2400" b="1" dirty="0" smtClean="0">
                <a:latin typeface="Arial Narrow" pitchFamily="34" charset="0"/>
              </a:rPr>
              <a:t>, </a:t>
            </a:r>
            <a:r>
              <a:rPr lang="en-US" sz="2400" b="1" dirty="0" err="1" smtClean="0">
                <a:latin typeface="Arial Narrow" pitchFamily="34" charset="0"/>
              </a:rPr>
              <a:t>phenylephrine</a:t>
            </a:r>
            <a:r>
              <a:rPr lang="en-US" sz="2400" b="1" dirty="0" smtClean="0">
                <a:latin typeface="Arial Narrow" pitchFamily="34" charset="0"/>
              </a:rPr>
              <a:t>, </a:t>
            </a:r>
            <a:r>
              <a:rPr lang="en-US" sz="2400" b="1" dirty="0" err="1" smtClean="0">
                <a:latin typeface="Arial Narrow" pitchFamily="34" charset="0"/>
              </a:rPr>
              <a:t>methoxamine</a:t>
            </a:r>
            <a:r>
              <a:rPr lang="en-US" sz="2400" b="1" dirty="0" smtClean="0">
                <a:latin typeface="Arial Narrow" pitchFamily="34" charset="0"/>
              </a:rPr>
              <a:t>, </a:t>
            </a:r>
            <a:r>
              <a:rPr lang="en-US" sz="2400" b="1" dirty="0" err="1" smtClean="0">
                <a:latin typeface="Arial Narrow" pitchFamily="34" charset="0"/>
              </a:rPr>
              <a:t>naphazoline</a:t>
            </a:r>
            <a:r>
              <a:rPr lang="en-US" sz="2400" b="1" dirty="0" smtClean="0">
                <a:latin typeface="Arial Narrow" pitchFamily="34" charset="0"/>
              </a:rPr>
              <a:t>, </a:t>
            </a:r>
            <a:r>
              <a:rPr lang="en-US" sz="2400" b="1" dirty="0" err="1" smtClean="0">
                <a:latin typeface="Arial Narrow" pitchFamily="34" charset="0"/>
              </a:rPr>
              <a:t>clonidine</a:t>
            </a:r>
            <a:r>
              <a:rPr lang="en-US" sz="2400" b="1" dirty="0" smtClean="0">
                <a:latin typeface="Arial Narrow" pitchFamily="34" charset="0"/>
              </a:rPr>
              <a:t>, </a:t>
            </a:r>
            <a:r>
              <a:rPr lang="en-US" sz="2400" b="1" dirty="0" err="1" smtClean="0">
                <a:latin typeface="Arial Narrow" pitchFamily="34" charset="0"/>
              </a:rPr>
              <a:t>dobutamine</a:t>
            </a:r>
            <a:r>
              <a:rPr lang="en-US" sz="2400" b="1" dirty="0" smtClean="0">
                <a:latin typeface="Arial Narrow" pitchFamily="34" charset="0"/>
              </a:rPr>
              <a:t>, </a:t>
            </a:r>
            <a:r>
              <a:rPr lang="en-US" sz="2400" b="1" dirty="0" err="1" smtClean="0">
                <a:latin typeface="Arial Narrow" pitchFamily="34" charset="0"/>
              </a:rPr>
              <a:t>salbutamol</a:t>
            </a:r>
            <a:r>
              <a:rPr lang="en-US" sz="2400" b="1" dirty="0" smtClean="0">
                <a:latin typeface="Arial Narrow" pitchFamily="34" charset="0"/>
              </a:rPr>
              <a:t>….etc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14282" y="3214686"/>
            <a:ext cx="514353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600"/>
              </a:lnSpc>
              <a:spcBef>
                <a:spcPts val="9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Indirect;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Release of NE from </a:t>
            </a:r>
            <a:r>
              <a:rPr lang="en-US" sz="2400" b="1" dirty="0" err="1" smtClean="0">
                <a:solidFill>
                  <a:srgbClr val="0000FF"/>
                </a:solidFill>
                <a:latin typeface="Arial Narrow" pitchFamily="34" charset="0"/>
              </a:rPr>
              <a:t>presynaptic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  stores at adrenergic nerve terminals</a:t>
            </a:r>
          </a:p>
          <a:p>
            <a:pPr lvl="0">
              <a:lnSpc>
                <a:spcPts val="26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e.g. </a:t>
            </a:r>
            <a:r>
              <a:rPr lang="en-US" sz="2400" b="1" dirty="0" smtClean="0">
                <a:latin typeface="Arial Narrow" pitchFamily="34" charset="0"/>
              </a:rPr>
              <a:t>amphetamine</a:t>
            </a:r>
          </a:p>
          <a:p>
            <a:pPr lvl="0">
              <a:lnSpc>
                <a:spcPts val="2600"/>
              </a:lnSpc>
            </a:pP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Or Inhibit uptake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its availability in synapse.</a:t>
            </a:r>
          </a:p>
          <a:p>
            <a:pPr lvl="0">
              <a:lnSpc>
                <a:spcPts val="26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e.g.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Cocaine &amp; antidepressants</a:t>
            </a:r>
            <a:endParaRPr lang="en-US" sz="2400" b="1" dirty="0" smtClean="0">
              <a:latin typeface="Arial Narrow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14282" y="5367283"/>
            <a:ext cx="5143536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spcBef>
                <a:spcPts val="9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Dual;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Direct and indirect stimulation of adrenergic receptors </a:t>
            </a:r>
          </a:p>
          <a:p>
            <a:pPr>
              <a:lnSpc>
                <a:spcPts val="26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e.g. </a:t>
            </a:r>
            <a:r>
              <a:rPr lang="en-US" sz="2400" b="1" dirty="0" smtClean="0">
                <a:latin typeface="Arial Narrow" pitchFamily="34" charset="0"/>
              </a:rPr>
              <a:t>ephedrine, pseudoephedrine</a:t>
            </a:r>
            <a:endParaRPr lang="en-US" sz="24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ttp://uk.wrs.yahoo.com/_ylt=A0WTf2zCvttM_ngAHqJWBQx./SIG=11rss40u9/EXP=1289498434/**http%3a/ardb.bjmu.edu.cn/image/cover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69461"/>
            <a:ext cx="4500594" cy="338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37686" y="1730865"/>
            <a:ext cx="756270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FF33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Direct </a:t>
            </a:r>
            <a:r>
              <a:rPr lang="en-US" sz="4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FF33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Sympathomimetics</a:t>
            </a:r>
            <a:endParaRPr lang="en-US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CFF33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7504" y="714356"/>
            <a:ext cx="878684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ADRENERGICS AGONISTS</a:t>
            </a:r>
            <a:endParaRPr lang="en-US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1406" y="214290"/>
            <a:ext cx="4143404" cy="523220"/>
          </a:xfrm>
          <a:prstGeom prst="rect">
            <a:avLst/>
          </a:prstGeom>
          <a:solidFill>
            <a:srgbClr val="CCFF33"/>
          </a:solidFill>
          <a:ln w="28575">
            <a:solidFill>
              <a:schemeClr val="tx1"/>
            </a:solidFill>
          </a:ln>
          <a:effectLst>
            <a:outerShdw blurRad="63500" dist="38100" dir="3000000" algn="t" rotWithShape="0">
              <a:srgbClr val="00FFFF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spc="70" dirty="0" smtClean="0">
                <a:latin typeface="Bernard MT Condensed" pitchFamily="18" charset="0"/>
              </a:rPr>
              <a:t>ADRENERGIC STIMULANTS</a:t>
            </a:r>
            <a:endParaRPr lang="en-US" sz="2800" spc="70" dirty="0">
              <a:latin typeface="Bernard MT Condense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7686" y="214290"/>
            <a:ext cx="4643470" cy="461665"/>
          </a:xfrm>
          <a:prstGeom prst="rect">
            <a:avLst/>
          </a:prstGeom>
          <a:gradFill flip="none" rotWithShape="1">
            <a:gsLst>
              <a:gs pos="0">
                <a:srgbClr val="FFE161">
                  <a:tint val="66000"/>
                  <a:satMod val="160000"/>
                </a:srgbClr>
              </a:gs>
              <a:gs pos="50000">
                <a:srgbClr val="CCFFFF"/>
              </a:gs>
              <a:gs pos="100000">
                <a:srgbClr val="CCFF33"/>
              </a:gs>
            </a:gsLst>
            <a:lin ang="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spc="70" dirty="0" smtClean="0">
                <a:latin typeface="Bernard MT Condensed" pitchFamily="18" charset="0"/>
              </a:rPr>
              <a:t>DIRECT Acting </a:t>
            </a:r>
            <a:r>
              <a:rPr lang="en-US" sz="2400" spc="70" dirty="0" err="1" smtClean="0">
                <a:latin typeface="Bernard MT Condensed" pitchFamily="18" charset="0"/>
              </a:rPr>
              <a:t>Sympathomimetics</a:t>
            </a:r>
            <a:endParaRPr lang="en-US" sz="2400" spc="70" dirty="0">
              <a:latin typeface="Bernard MT Condensed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72330" y="764704"/>
            <a:ext cx="1903651" cy="400110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Arial Rounded MT Bold" pitchFamily="34" charset="0"/>
              </a:rPr>
              <a:t>ADRENALINE</a:t>
            </a:r>
            <a:endParaRPr lang="en-US" sz="2000" b="1" dirty="0">
              <a:latin typeface="Arial Rounded MT Bol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4282" y="1214422"/>
            <a:ext cx="8643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Naturally released from adrenal medulla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2</a:t>
            </a:r>
            <a:r>
              <a:rPr lang="en-US" sz="2400" b="1" baseline="30000" dirty="0" smtClean="0">
                <a:latin typeface="Arial Narrow" pitchFamily="34" charset="0"/>
                <a:sym typeface="Wingdings 3"/>
              </a:rPr>
              <a:t>ndry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to </a:t>
            </a:r>
            <a:r>
              <a:rPr lang="en-US" sz="2400" b="1" dirty="0" smtClean="0">
                <a:latin typeface="Arial Narrow" pitchFamily="34" charset="0"/>
              </a:rPr>
              <a:t>stress, hunger, fear</a:t>
            </a:r>
          </a:p>
        </p:txBody>
      </p:sp>
      <p:sp>
        <p:nvSpPr>
          <p:cNvPr id="6" name="Rectangle 5"/>
          <p:cNvSpPr/>
          <p:nvPr/>
        </p:nvSpPr>
        <p:spPr>
          <a:xfrm>
            <a:off x="214282" y="1556792"/>
            <a:ext cx="8643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Inactivated by intestinal enzymes, so given </a:t>
            </a:r>
            <a:r>
              <a:rPr lang="en-US" sz="2400" b="1" dirty="0" err="1" smtClean="0">
                <a:latin typeface="Arial Narrow" pitchFamily="34" charset="0"/>
              </a:rPr>
              <a:t>parentral</a:t>
            </a:r>
            <a:r>
              <a:rPr lang="en-US" sz="2400" b="1" dirty="0" smtClean="0">
                <a:latin typeface="Arial Narrow" pitchFamily="34" charset="0"/>
              </a:rPr>
              <a:t> &amp; by inhalation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14282" y="1844824"/>
            <a:ext cx="89297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Acts on all ADR;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=/&gt;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 a </a:t>
            </a:r>
            <a:r>
              <a:rPr lang="en-US" sz="2400" b="1" dirty="0" smtClean="0">
                <a:latin typeface="Symbol" pitchFamily="18" charset="2"/>
              </a:rPr>
              <a:t>. </a:t>
            </a:r>
          </a:p>
          <a:p>
            <a:r>
              <a:rPr lang="en-US" sz="2400" b="1" dirty="0" smtClean="0">
                <a:latin typeface="Arial Narrow" pitchFamily="34" charset="0"/>
              </a:rPr>
              <a:t>Pharmacological actions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</a:t>
            </a:r>
            <a:endParaRPr lang="en-US" sz="2400" b="1" dirty="0" smtClean="0">
              <a:latin typeface="Symbol" pitchFamily="18" charset="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4282" y="2636912"/>
            <a:ext cx="8929718" cy="280076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Heart  inotropic,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chronotropic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,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dromotropic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 (excitability)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1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</a:t>
            </a:r>
          </a:p>
          <a:p>
            <a:pPr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BP  systolic 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1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/ diastolic   low dose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2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&amp;  high dose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1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</a:t>
            </a:r>
          </a:p>
          <a:p>
            <a:pPr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Vascular SMC; constrict skin + peripheral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1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 </a:t>
            </a:r>
            <a:r>
              <a:rPr lang="en-US" sz="2200" b="1" dirty="0" smtClean="0">
                <a:latin typeface="Symbol" pitchFamily="18" charset="2"/>
              </a:rPr>
              <a:t>/ </a:t>
            </a:r>
            <a:r>
              <a:rPr lang="en-US" sz="2200" b="1" dirty="0" smtClean="0">
                <a:latin typeface="Arial Narrow" pitchFamily="34" charset="0"/>
              </a:rPr>
              <a:t>dilate  </a:t>
            </a:r>
            <a:r>
              <a:rPr lang="en-US" sz="2200" b="1" dirty="0" err="1" smtClean="0">
                <a:latin typeface="Arial Narrow" pitchFamily="34" charset="0"/>
              </a:rPr>
              <a:t>coronary+skeletal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2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</a:t>
            </a:r>
            <a:endParaRPr lang="en-US" sz="2200" b="1" dirty="0" smtClean="0">
              <a:latin typeface="Arial Narrow" pitchFamily="34" charset="0"/>
            </a:endParaRPr>
          </a:p>
          <a:p>
            <a:pPr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Non vascular SMC; </a:t>
            </a:r>
          </a:p>
          <a:p>
            <a:r>
              <a:rPr lang="en-US" sz="2200" b="1" dirty="0" smtClean="0">
                <a:latin typeface="Arial Narrow" pitchFamily="34" charset="0"/>
                <a:sym typeface="Wingdings 3"/>
              </a:rPr>
              <a:t> 	 Lung 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bronchiodilatation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2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</a:t>
            </a:r>
          </a:p>
          <a:p>
            <a:r>
              <a:rPr lang="en-US" sz="2200" b="1" dirty="0" smtClean="0">
                <a:latin typeface="Arial Narrow" pitchFamily="34" charset="0"/>
                <a:sym typeface="Wingdings 3"/>
              </a:rPr>
              <a:t>	 Pregnant uterus  </a:t>
            </a:r>
            <a:r>
              <a:rPr lang="en-US" sz="2200" b="1" dirty="0" err="1" smtClean="0">
                <a:solidFill>
                  <a:srgbClr val="5100C8"/>
                </a:solidFill>
                <a:latin typeface="Arial Narrow" pitchFamily="34" charset="0"/>
                <a:sym typeface="Wingdings 3"/>
              </a:rPr>
              <a:t>tocolytic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2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</a:t>
            </a:r>
          </a:p>
          <a:p>
            <a:r>
              <a:rPr lang="en-US" sz="2200" b="1" dirty="0" smtClean="0">
                <a:latin typeface="Arial Narrow" pitchFamily="34" charset="0"/>
                <a:sym typeface="Wingdings 3"/>
              </a:rPr>
              <a:t>     	 Eye 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mydriasis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1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/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no effect on accommodation or intraocular P </a:t>
            </a:r>
            <a:endParaRPr lang="en-US" sz="2200" b="1" dirty="0" smtClean="0">
              <a:solidFill>
                <a:srgbClr val="FF0000"/>
              </a:solidFill>
              <a:latin typeface="Symbol" pitchFamily="18" charset="2"/>
            </a:endParaRPr>
          </a:p>
          <a:p>
            <a:pPr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 CNS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little, headache, tremors &amp; restlessness</a:t>
            </a:r>
            <a:endParaRPr lang="en-US" sz="2200" b="1" dirty="0" smtClean="0">
              <a:latin typeface="Arial Narrow" pitchFamily="34" charset="0"/>
            </a:endParaRPr>
          </a:p>
        </p:txBody>
      </p:sp>
      <p:sp>
        <p:nvSpPr>
          <p:cNvPr id="13" name="5-Point Star 12"/>
          <p:cNvSpPr/>
          <p:nvPr/>
        </p:nvSpPr>
        <p:spPr>
          <a:xfrm>
            <a:off x="8280920" y="6021288"/>
            <a:ext cx="683568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9887" y="848982"/>
            <a:ext cx="86439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  <a:latin typeface="Arial Narrow" pitchFamily="34" charset="0"/>
                <a:sym typeface="Wingdings 3"/>
              </a:rPr>
              <a:t>Used locally;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as haemostatic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(in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epistaxsis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) &amp;  as decongestant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400" b="1" baseline="-25000" dirty="0" smtClean="0">
                <a:solidFill>
                  <a:srgbClr val="FF0000"/>
                </a:solidFill>
                <a:latin typeface="Symbol" pitchFamily="18" charset="2"/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) </a:t>
            </a:r>
            <a:r>
              <a:rPr lang="en-US" sz="2400" b="1" dirty="0" smtClean="0">
                <a:latin typeface="Symbol" pitchFamily="18" charset="2"/>
              </a:rPr>
              <a:t>!!!</a:t>
            </a:r>
            <a:endParaRPr lang="en-US" sz="2400" b="1" dirty="0" smtClean="0">
              <a:latin typeface="Arial Narrow" pitchFamily="34" charset="0"/>
              <a:sym typeface="Wingdings 3"/>
            </a:endParaRPr>
          </a:p>
          <a:p>
            <a:r>
              <a:rPr lang="en-US" sz="2400" b="1" dirty="0" smtClean="0">
                <a:latin typeface="Arial Narrow" pitchFamily="34" charset="0"/>
                <a:sym typeface="Wingdings 3"/>
              </a:rPr>
              <a:t>                      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with local anesthetics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to its absorption &amp; toxicity </a:t>
            </a:r>
            <a:br>
              <a:rPr lang="en-US" sz="2400" b="1" dirty="0" smtClean="0">
                <a:latin typeface="Arial Narrow" pitchFamily="34" charset="0"/>
                <a:sym typeface="Wingdings 3"/>
              </a:rPr>
            </a:br>
            <a:r>
              <a:rPr lang="en-US" sz="2400" b="1" dirty="0" smtClean="0">
                <a:latin typeface="Arial Narrow" pitchFamily="34" charset="0"/>
                <a:sym typeface="Wingdings 3"/>
              </a:rPr>
              <a:t>                                                                     +  bleeding from incision</a:t>
            </a:r>
            <a:endParaRPr lang="en-US" sz="2400" b="1" dirty="0" smtClean="0">
              <a:latin typeface="Arial Narrow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4282" y="1957477"/>
            <a:ext cx="8929718" cy="3208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en-US" sz="2400" b="1" dirty="0" smtClean="0">
                <a:solidFill>
                  <a:srgbClr val="000099"/>
                </a:solidFill>
                <a:latin typeface="Arial Narrow" pitchFamily="34" charset="0"/>
                <a:sym typeface="Wingdings 3"/>
              </a:rPr>
              <a:t>Used systemically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for treatment of  </a:t>
            </a:r>
          </a:p>
          <a:p>
            <a:pPr>
              <a:lnSpc>
                <a:spcPts val="27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Allergic reactions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drug of choice in anaphylactic shock as it is the </a:t>
            </a:r>
            <a:r>
              <a:rPr lang="en-US" sz="2400" b="1" u="sng" dirty="0" smtClean="0">
                <a:latin typeface="Arial Narrow" pitchFamily="34" charset="0"/>
                <a:sym typeface="Wingdings 3"/>
              </a:rPr>
              <a:t>physiological antagonist of histamine </a:t>
            </a:r>
          </a:p>
          <a:p>
            <a:pPr>
              <a:lnSpc>
                <a:spcPts val="27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  BP  &amp; cause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vasoconstricton</a:t>
            </a:r>
            <a:endParaRPr lang="en-US" sz="2400" b="1" dirty="0" smtClean="0">
              <a:latin typeface="Arial Narrow" pitchFamily="34" charset="0"/>
              <a:sym typeface="Wingdings 3"/>
            </a:endParaRPr>
          </a:p>
          <a:p>
            <a:pPr>
              <a:lnSpc>
                <a:spcPts val="27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In status asthmatics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latin typeface="Arial Narrow" pitchFamily="34" charset="0"/>
              </a:rPr>
              <a:t>given parentally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bronchodilatation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(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sym typeface="Symbol"/>
              </a:rPr>
              <a:t>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  <a:sym typeface="Symbol"/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) </a:t>
            </a:r>
            <a:r>
              <a:rPr lang="en-US" sz="2400" b="1" dirty="0" smtClean="0">
                <a:latin typeface="Arial Narrow" pitchFamily="34" charset="0"/>
              </a:rPr>
              <a:t>+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br>
              <a:rPr lang="en-US" sz="2400" b="1" dirty="0" smtClean="0">
                <a:latin typeface="Arial Narrow" pitchFamily="34" charset="0"/>
                <a:sym typeface="Wingdings 3"/>
              </a:rPr>
            </a:br>
            <a:r>
              <a:rPr lang="en-US" sz="2400" b="1" dirty="0" smtClean="0">
                <a:latin typeface="Arial Narrow" pitchFamily="34" charset="0"/>
                <a:sym typeface="Wingdings 3"/>
              </a:rPr>
              <a:t>   mucosal edema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  <a:sym typeface="Wingdings 3"/>
              </a:rPr>
              <a:t>a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)</a:t>
            </a:r>
            <a:endParaRPr lang="en-US" sz="24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 lvl="1">
              <a:lnSpc>
                <a:spcPts val="2700"/>
              </a:lnSpc>
            </a:pPr>
            <a:r>
              <a:rPr lang="en-US" sz="2000" b="1" i="1" dirty="0" smtClean="0">
                <a:latin typeface="Arial Narrow" pitchFamily="34" charset="0"/>
              </a:rPr>
              <a:t>N.B. Selective </a:t>
            </a:r>
            <a:r>
              <a:rPr lang="en-US" sz="2000" b="1" i="1" dirty="0" smtClean="0">
                <a:latin typeface="Symbol" pitchFamily="18" charset="2"/>
              </a:rPr>
              <a:t>b</a:t>
            </a:r>
            <a:r>
              <a:rPr lang="en-US" sz="2000" b="1" i="1" baseline="-25000" dirty="0" smtClean="0">
                <a:latin typeface="Arial Narrow" pitchFamily="34" charset="0"/>
              </a:rPr>
              <a:t>2 </a:t>
            </a:r>
            <a:r>
              <a:rPr lang="en-US" sz="2000" b="1" i="1" dirty="0" smtClean="0">
                <a:latin typeface="Arial Narrow" pitchFamily="34" charset="0"/>
              </a:rPr>
              <a:t> are better in asthma by inhalation</a:t>
            </a:r>
          </a:p>
          <a:p>
            <a:pPr>
              <a:lnSpc>
                <a:spcPts val="27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In cardiac arrest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direct but now through central line</a:t>
            </a:r>
          </a:p>
          <a:p>
            <a:pPr lvl="1">
              <a:lnSpc>
                <a:spcPts val="2700"/>
              </a:lnSpc>
            </a:pPr>
            <a:r>
              <a:rPr lang="en-US" sz="2000" b="1" i="1" dirty="0" smtClean="0">
                <a:latin typeface="Arial Narrow" pitchFamily="34" charset="0"/>
              </a:rPr>
              <a:t>N.B. Selective </a:t>
            </a:r>
            <a:r>
              <a:rPr lang="en-US" sz="2000" b="1" i="1" dirty="0" smtClean="0">
                <a:latin typeface="Symbol" pitchFamily="18" charset="2"/>
              </a:rPr>
              <a:t>b</a:t>
            </a:r>
            <a:r>
              <a:rPr lang="en-US" sz="2000" b="1" i="1" baseline="-25000" dirty="0" smtClean="0">
                <a:latin typeface="Arial Narrow" pitchFamily="34" charset="0"/>
              </a:rPr>
              <a:t>1 </a:t>
            </a:r>
            <a:r>
              <a:rPr lang="en-US" sz="2000" b="1" i="1" dirty="0" smtClean="0">
                <a:latin typeface="Arial Narrow" pitchFamily="34" charset="0"/>
              </a:rPr>
              <a:t>are better </a:t>
            </a:r>
            <a:endParaRPr lang="en-US" sz="2000" b="1" dirty="0" smtClean="0">
              <a:latin typeface="Arial Narrow" pitchFamily="34" charset="0"/>
              <a:sym typeface="Wingdings 3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43702" y="142852"/>
            <a:ext cx="2332279" cy="461665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Rounded MT Bold" pitchFamily="34" charset="0"/>
              </a:rPr>
              <a:t>ADRENALINE</a:t>
            </a:r>
            <a:endParaRPr lang="en-US" b="1" dirty="0">
              <a:latin typeface="Arial Rounded MT Bol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44" y="477861"/>
            <a:ext cx="1500198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Indications </a:t>
            </a:r>
            <a:endParaRPr lang="en-US" sz="22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pic>
        <p:nvPicPr>
          <p:cNvPr id="11" name="Picture 4" descr="C:\Users\user\Pictures\HE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4365104"/>
            <a:ext cx="1795917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5-Point Star 8"/>
          <p:cNvSpPr/>
          <p:nvPr/>
        </p:nvSpPr>
        <p:spPr>
          <a:xfrm>
            <a:off x="251520" y="5949280"/>
            <a:ext cx="683568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844" y="764704"/>
            <a:ext cx="785818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ADRs </a:t>
            </a:r>
            <a:endParaRPr lang="en-US" sz="22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15140" y="142852"/>
            <a:ext cx="2260841" cy="461665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Rounded MT Bold" pitchFamily="34" charset="0"/>
              </a:rPr>
              <a:t>ADRENALINE</a:t>
            </a:r>
            <a:endParaRPr lang="en-US" sz="2400" b="1" dirty="0">
              <a:latin typeface="Arial Rounded MT Bold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604" y="1193332"/>
            <a:ext cx="8929718" cy="2041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Tachycardia, palpitation, arrhythmias, angina pains         </a:t>
            </a:r>
          </a:p>
          <a:p>
            <a:pPr>
              <a:spcBef>
                <a:spcPts val="200"/>
              </a:spcBef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Headache, weakness, tremors anxiety and restlessness.</a:t>
            </a:r>
          </a:p>
          <a:p>
            <a:pPr>
              <a:spcBef>
                <a:spcPts val="200"/>
              </a:spcBef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Hypertension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latin typeface="Arial Narrow" pitchFamily="34" charset="0"/>
              </a:rPr>
              <a:t>cerebral hemorrhage and pulmonary edema.</a:t>
            </a:r>
          </a:p>
          <a:p>
            <a:pPr>
              <a:spcBef>
                <a:spcPts val="200"/>
              </a:spcBef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spc="-40" dirty="0" smtClean="0">
                <a:latin typeface="Arial Narrow" pitchFamily="34" charset="0"/>
              </a:rPr>
              <a:t>Coldness of extremities </a:t>
            </a:r>
            <a:r>
              <a:rPr lang="en-US" sz="2400" b="1" spc="-40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400" b="1" spc="-40" dirty="0" smtClean="0">
                <a:latin typeface="Arial Narrow" pitchFamily="34" charset="0"/>
              </a:rPr>
              <a:t> tissue </a:t>
            </a:r>
            <a:r>
              <a:rPr lang="en-US" sz="2400" b="1" spc="-40" dirty="0" smtClean="0">
                <a:latin typeface="Arial Narrow" pitchFamily="34" charset="0"/>
              </a:rPr>
              <a:t>necrosis</a:t>
            </a:r>
            <a:endParaRPr lang="en-US" sz="2400" b="1" spc="-40" dirty="0" smtClean="0">
              <a:latin typeface="Arial Narrow" pitchFamily="34" charset="0"/>
            </a:endParaRPr>
          </a:p>
          <a:p>
            <a:pPr>
              <a:spcBef>
                <a:spcPts val="200"/>
              </a:spcBef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Nasal stuffiness; rebound congestion if used as decongestion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2844" y="3717032"/>
            <a:ext cx="2143140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Contraindications </a:t>
            </a:r>
            <a:endParaRPr lang="en-US" sz="22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4145660"/>
            <a:ext cx="8572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CHD, hypertension, peripheral arterial disease.</a:t>
            </a:r>
          </a:p>
          <a:p>
            <a:pPr lvl="0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Hyperthyroidism.               </a:t>
            </a:r>
          </a:p>
          <a:p>
            <a:pPr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Closed-angle glaucoma </a:t>
            </a:r>
            <a:r>
              <a:rPr lang="en-US" sz="2400" b="1" spc="-40" dirty="0" smtClean="0">
                <a:latin typeface="Arial Narrow" pitchFamily="34" charset="0"/>
              </a:rPr>
              <a:t>(</a:t>
            </a:r>
            <a:r>
              <a:rPr lang="en-US" sz="2400" b="1" spc="-40" dirty="0" err="1" smtClean="0">
                <a:latin typeface="Arial Narrow" pitchFamily="34" charset="0"/>
              </a:rPr>
              <a:t>ciliary</a:t>
            </a:r>
            <a:r>
              <a:rPr lang="en-US" sz="2400" b="1" spc="-40" dirty="0" smtClean="0">
                <a:latin typeface="Arial Narrow" pitchFamily="34" charset="0"/>
              </a:rPr>
              <a:t> relaxation </a:t>
            </a:r>
            <a:r>
              <a:rPr lang="en-US" sz="2400" b="1" spc="-40" dirty="0" smtClean="0">
                <a:latin typeface="Arial Narrow" pitchFamily="34" charset="0"/>
                <a:sym typeface="Wingdings 3"/>
              </a:rPr>
              <a:t></a:t>
            </a:r>
            <a:r>
              <a:rPr lang="en-US" sz="2400" b="1" spc="-40" dirty="0" smtClean="0">
                <a:latin typeface="Arial Narrow" pitchFamily="34" charset="0"/>
              </a:rPr>
              <a:t> filtration angle </a:t>
            </a:r>
            <a:r>
              <a:rPr lang="en-US" sz="2400" b="1" spc="-40" dirty="0" smtClean="0">
                <a:latin typeface="Arial Narrow" pitchFamily="34" charset="0"/>
                <a:sym typeface="Wingdings 3"/>
              </a:rPr>
              <a:t>  IOP</a:t>
            </a:r>
            <a:endParaRPr lang="en-US" sz="2400" b="1" spc="-40" dirty="0">
              <a:latin typeface="Arial Narrow" pitchFamily="34" charset="0"/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8280920" y="6021288"/>
            <a:ext cx="683568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357686" y="214290"/>
            <a:ext cx="4643470" cy="461665"/>
          </a:xfrm>
          <a:prstGeom prst="rect">
            <a:avLst/>
          </a:prstGeom>
          <a:gradFill flip="none" rotWithShape="1">
            <a:gsLst>
              <a:gs pos="0">
                <a:srgbClr val="FFE161">
                  <a:tint val="66000"/>
                  <a:satMod val="160000"/>
                </a:srgbClr>
              </a:gs>
              <a:gs pos="50000">
                <a:srgbClr val="CCFFFF"/>
              </a:gs>
              <a:gs pos="100000">
                <a:srgbClr val="CCFF33"/>
              </a:gs>
            </a:gsLst>
            <a:lin ang="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spc="70" dirty="0" smtClean="0">
                <a:latin typeface="Bernard MT Condensed" pitchFamily="18" charset="0"/>
              </a:rPr>
              <a:t>Direct Acting </a:t>
            </a:r>
            <a:r>
              <a:rPr lang="en-US" sz="2400" spc="70" dirty="0" err="1" smtClean="0">
                <a:latin typeface="Bernard MT Condensed" pitchFamily="18" charset="0"/>
              </a:rPr>
              <a:t>Sympathomimetics</a:t>
            </a:r>
            <a:endParaRPr lang="en-US" sz="2400" spc="70" dirty="0">
              <a:latin typeface="Bernard MT Condensed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28926" y="857232"/>
            <a:ext cx="6079856" cy="461665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  <a:effectLst>
            <a:outerShdw blurRad="50800" dist="50800" dir="3000000" sx="99000" sy="99000" algn="t" rotWithShape="0">
              <a:srgbClr val="CCFF33"/>
            </a:outerShdw>
          </a:effectLst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Rounded MT Bold" pitchFamily="34" charset="0"/>
              </a:rPr>
              <a:t>NOREPINEPHRINE = NORADRENALINE</a:t>
            </a:r>
            <a:endParaRPr lang="en-US" sz="2400" dirty="0">
              <a:latin typeface="Arial Rounded MT Bol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720" y="1423006"/>
            <a:ext cx="821537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It is naturally released from postganglionic adrenergic </a:t>
            </a:r>
            <a:r>
              <a:rPr lang="en-US" sz="2400" b="1" dirty="0" err="1" smtClean="0">
                <a:latin typeface="Arial Narrow" pitchFamily="34" charset="0"/>
              </a:rPr>
              <a:t>fibres</a:t>
            </a:r>
            <a:endParaRPr lang="en-US" sz="2400" b="1" dirty="0" smtClean="0">
              <a:latin typeface="Arial Narrow" pitchFamily="34" charset="0"/>
            </a:endParaRPr>
          </a:p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Not used much therapeutically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latin typeface="Arial Narrow" pitchFamily="34" charset="0"/>
              </a:rPr>
              <a:t> severe vasoconstriction</a:t>
            </a:r>
          </a:p>
          <a:p>
            <a:pPr>
              <a:lnSpc>
                <a:spcPts val="26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Acts on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&gt; 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6" name="Rectangle 5"/>
          <p:cNvSpPr/>
          <p:nvPr/>
        </p:nvSpPr>
        <p:spPr>
          <a:xfrm>
            <a:off x="285720" y="2419955"/>
            <a:ext cx="8215370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Only administered IV  - Not IM or Subcutaneous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necrosis</a:t>
            </a:r>
            <a:endParaRPr lang="en-US" sz="2400" b="1" baseline="-25000" dirty="0" smtClean="0">
              <a:latin typeface="Arial Narrow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5720" y="2783750"/>
            <a:ext cx="8572528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It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 BP [ systolic &amp; diastolic]  reflex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bradycardia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200" b="1" i="1" dirty="0" smtClean="0">
                <a:latin typeface="Arial Narrow" pitchFamily="34" charset="0"/>
                <a:sym typeface="Wingdings 3"/>
              </a:rPr>
              <a:t>(</a:t>
            </a:r>
            <a:r>
              <a:rPr lang="en-US" sz="2200" b="1" i="1" dirty="0" err="1" smtClean="0">
                <a:latin typeface="Arial Narrow" pitchFamily="34" charset="0"/>
                <a:sym typeface="Wingdings 3"/>
              </a:rPr>
              <a:t>vagal</a:t>
            </a:r>
            <a:r>
              <a:rPr lang="en-US" sz="2200" b="1" i="1" dirty="0" smtClean="0">
                <a:latin typeface="Arial Narrow" pitchFamily="34" charset="0"/>
                <a:sym typeface="Wingdings 3"/>
              </a:rPr>
              <a:t> stimulation)</a:t>
            </a:r>
          </a:p>
          <a:p>
            <a:pPr>
              <a:lnSpc>
                <a:spcPts val="26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			           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CO not much changed</a:t>
            </a:r>
            <a:r>
              <a:rPr lang="en-US" sz="2200" b="1" i="1" dirty="0" smtClean="0">
                <a:latin typeface="Arial Narrow" pitchFamily="34" charset="0"/>
                <a:sym typeface="Wingdings 3"/>
              </a:rPr>
              <a:t>		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5720" y="3980548"/>
            <a:ext cx="857252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u="heavy" dirty="0" smtClean="0">
                <a:solidFill>
                  <a:srgbClr val="000099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Used systemically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; </a:t>
            </a:r>
            <a:r>
              <a:rPr lang="en-US" sz="2400" b="1" dirty="0" err="1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hypotensive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 states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(</a:t>
            </a:r>
            <a:r>
              <a:rPr lang="en-US" sz="2200" b="1" i="1" dirty="0" smtClean="0">
                <a:latin typeface="Arial Narrow" pitchFamily="34" charset="0"/>
                <a:sym typeface="Wingdings 3"/>
              </a:rPr>
              <a:t>in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200" b="1" i="1" dirty="0" smtClean="0">
                <a:latin typeface="Arial Narrow" pitchFamily="34" charset="0"/>
                <a:sym typeface="Wingdings 3"/>
              </a:rPr>
              <a:t>spinal anesthesia, in septic shock if  fluid replacement and </a:t>
            </a:r>
            <a:r>
              <a:rPr lang="en-US" sz="2200" b="1" i="1" dirty="0" err="1" smtClean="0">
                <a:latin typeface="Arial Narrow" pitchFamily="34" charset="0"/>
                <a:sym typeface="Wingdings 3"/>
              </a:rPr>
              <a:t>inotropics</a:t>
            </a:r>
            <a:r>
              <a:rPr lang="en-US" sz="2200" b="1" i="1" dirty="0" smtClean="0">
                <a:latin typeface="Arial Narrow" pitchFamily="34" charset="0"/>
                <a:sym typeface="Wingdings 3"/>
              </a:rPr>
              <a:t> fail) 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!!!</a:t>
            </a:r>
          </a:p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en-US" sz="2400" b="1" u="heavy" dirty="0" smtClean="0">
                <a:solidFill>
                  <a:srgbClr val="000099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Used topically</a:t>
            </a:r>
            <a:r>
              <a:rPr lang="en-US" sz="24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;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as a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local haemostatic</a:t>
            </a:r>
          </a:p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	            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with local anesthetic </a:t>
            </a:r>
          </a:p>
          <a:p>
            <a:pPr>
              <a:lnSpc>
                <a:spcPts val="26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                           (&lt; tachycardia &amp; irritability </a:t>
            </a:r>
          </a:p>
          <a:p>
            <a:pPr>
              <a:lnSpc>
                <a:spcPts val="26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                            &amp; &gt; necrosis &amp; sloughing)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406" y="188532"/>
            <a:ext cx="4143404" cy="523220"/>
          </a:xfrm>
          <a:prstGeom prst="rect">
            <a:avLst/>
          </a:prstGeom>
          <a:solidFill>
            <a:srgbClr val="CCFF33"/>
          </a:solidFill>
          <a:ln w="28575">
            <a:solidFill>
              <a:schemeClr val="tx1"/>
            </a:solidFill>
          </a:ln>
          <a:effectLst>
            <a:outerShdw blurRad="63500" dist="38100" dir="3000000" algn="t" rotWithShape="0">
              <a:srgbClr val="00FFFF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spc="70" dirty="0" smtClean="0">
                <a:latin typeface="Bernard MT Condensed" pitchFamily="18" charset="0"/>
              </a:rPr>
              <a:t>ADRENERGIC STIMULANTS</a:t>
            </a:r>
            <a:endParaRPr lang="en-US" sz="2800" spc="70" dirty="0">
              <a:latin typeface="Bernard MT Condensed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5720" y="3494932"/>
            <a:ext cx="1500198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Bernard MT Condensed" pitchFamily="18" charset="0"/>
              </a:rPr>
              <a:t>Indications </a:t>
            </a:r>
            <a:endParaRPr lang="en-US" sz="22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pic>
        <p:nvPicPr>
          <p:cNvPr id="34818" name="Picture 2" descr="http://comps.fotosearch.com/comp/LIF/LIF133/starting-intravenous-infusion_~E40503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938" b="11718"/>
          <a:stretch>
            <a:fillRect/>
          </a:stretch>
        </p:blipFill>
        <p:spPr bwMode="auto">
          <a:xfrm>
            <a:off x="6724680" y="4500546"/>
            <a:ext cx="2133600" cy="2357454"/>
          </a:xfrm>
          <a:prstGeom prst="rect">
            <a:avLst/>
          </a:prstGeom>
          <a:noFill/>
        </p:spPr>
      </p:pic>
      <p:sp>
        <p:nvSpPr>
          <p:cNvPr id="13" name="5-Point Star 12"/>
          <p:cNvSpPr/>
          <p:nvPr/>
        </p:nvSpPr>
        <p:spPr>
          <a:xfrm>
            <a:off x="8244408" y="1484784"/>
            <a:ext cx="683568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6" grpId="0"/>
      <p:bldP spid="9" grpId="0"/>
      <p:bldP spid="12" grpId="0" build="p"/>
      <p:bldP spid="1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12537</TotalTime>
  <Words>1225</Words>
  <Application>Microsoft Office PowerPoint</Application>
  <PresentationFormat>On-screen Show (4:3)</PresentationFormat>
  <Paragraphs>229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Urban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EFFECTS OF SYMPATHOMIMETICS ON CARDIOVASCULAR DISEASES</dc:title>
  <dc:creator>Liyana</dc:creator>
  <cp:lastModifiedBy>User</cp:lastModifiedBy>
  <cp:revision>200</cp:revision>
  <dcterms:created xsi:type="dcterms:W3CDTF">2009-01-17T13:48:18Z</dcterms:created>
  <dcterms:modified xsi:type="dcterms:W3CDTF">2017-02-15T06:38:18Z</dcterms:modified>
</cp:coreProperties>
</file>