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8"/>
  </p:notesMasterIdLst>
  <p:sldIdLst>
    <p:sldId id="256" r:id="rId2"/>
    <p:sldId id="291" r:id="rId3"/>
    <p:sldId id="287" r:id="rId4"/>
    <p:sldId id="288" r:id="rId5"/>
    <p:sldId id="289" r:id="rId6"/>
    <p:sldId id="290" r:id="rId7"/>
    <p:sldId id="271" r:id="rId8"/>
    <p:sldId id="272" r:id="rId9"/>
    <p:sldId id="275" r:id="rId10"/>
    <p:sldId id="292" r:id="rId11"/>
    <p:sldId id="294" r:id="rId12"/>
    <p:sldId id="273" r:id="rId13"/>
    <p:sldId id="274" r:id="rId14"/>
    <p:sldId id="276" r:id="rId15"/>
    <p:sldId id="277" r:id="rId16"/>
    <p:sldId id="278" r:id="rId17"/>
    <p:sldId id="293" r:id="rId18"/>
    <p:sldId id="279" r:id="rId19"/>
    <p:sldId id="280" r:id="rId20"/>
    <p:sldId id="284" r:id="rId21"/>
    <p:sldId id="285" r:id="rId22"/>
    <p:sldId id="286" r:id="rId23"/>
    <p:sldId id="281" r:id="rId24"/>
    <p:sldId id="282" r:id="rId25"/>
    <p:sldId id="283" r:id="rId26"/>
    <p:sldId id="270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S PGothic" panose="020B0600070205080204" pitchFamily="34" charset="-128"/>
      <p:regular r:id="rId33"/>
    </p:embeddedFont>
    <p:embeddedFont>
      <p:font typeface="Arabic Transparent" panose="020B060402020202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CC00"/>
    <a:srgbClr val="568D11"/>
    <a:srgbClr val="0C779D"/>
    <a:srgbClr val="82B8B6"/>
    <a:srgbClr val="993366"/>
    <a:srgbClr val="CC0099"/>
    <a:srgbClr val="506AC8"/>
    <a:srgbClr val="7BBF26"/>
    <a:srgbClr val="8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0391" y="5352625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OSPE</a:t>
            </a: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BLOCK</a:t>
            </a:r>
            <a:endParaRPr lang="en-GB" sz="5400" kern="1200" dirty="0">
              <a:ln w="0"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864" y="74275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645908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2791" y="631179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55551" y="308085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355551" y="1010719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7768198" y="5457275"/>
            <a:ext cx="3350905" cy="1314084"/>
            <a:chOff x="7768198" y="5457275"/>
            <a:chExt cx="3350905" cy="1314084"/>
          </a:xfrm>
        </p:grpSpPr>
        <p:grpSp>
          <p:nvGrpSpPr>
            <p:cNvPr id="8" name="Group 7"/>
            <p:cNvGrpSpPr/>
            <p:nvPr/>
          </p:nvGrpSpPr>
          <p:grpSpPr>
            <a:xfrm>
              <a:off x="7768198" y="5457275"/>
              <a:ext cx="3350905" cy="1272143"/>
              <a:chOff x="8563427" y="5284999"/>
              <a:chExt cx="3350905" cy="127214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563427" y="5284999"/>
                <a:ext cx="3350905" cy="1272143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sz="1600" b="1" u="sng" dirty="0"/>
                  <a:t>Color Code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FFCC00"/>
                    </a:solidFill>
                  </a:rPr>
                  <a:t>Nerves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993366"/>
                    </a:solidFill>
                  </a:rPr>
                  <a:t>Arteries</a:t>
                </a:r>
              </a:p>
              <a:p>
                <a:pPr marL="406400">
                  <a:lnSpc>
                    <a:spcPts val="2300"/>
                  </a:lnSpc>
                </a:pPr>
                <a:r>
                  <a:rPr lang="en-US" sz="1600" b="1" dirty="0">
                    <a:solidFill>
                      <a:srgbClr val="0C779D"/>
                    </a:solidFill>
                  </a:rPr>
                  <a:t>Veins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772178" y="5700560"/>
                <a:ext cx="123372" cy="12577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772178" y="6011649"/>
                <a:ext cx="123372" cy="125776"/>
              </a:xfrm>
              <a:prstGeom prst="ellipse">
                <a:avLst/>
              </a:prstGeom>
              <a:solidFill>
                <a:srgbClr val="993366"/>
              </a:solidFill>
              <a:ln>
                <a:solidFill>
                  <a:srgbClr val="993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772178" y="6274585"/>
                <a:ext cx="123372" cy="125776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194475" y="5763448"/>
                <a:ext cx="123372" cy="1257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9399246" y="6321085"/>
              <a:ext cx="123372" cy="1257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rgbClr val="568D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30987" y="5879041"/>
              <a:ext cx="1120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Muscles</a:t>
              </a:r>
            </a:p>
            <a:p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8813" y="6248139"/>
              <a:ext cx="1200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68D11"/>
                  </a:solidFill>
                </a:rPr>
                <a:t>Lymphatics</a:t>
              </a:r>
            </a:p>
            <a:p>
              <a:endParaRPr lang="en-GB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184"/>
          <p:cNvGraphicFramePr/>
          <p:nvPr>
            <p:extLst>
              <p:ext uri="{D42A27DB-BD31-4B8C-83A1-F6EECF244321}">
                <p14:modId xmlns:p14="http://schemas.microsoft.com/office/powerpoint/2010/main" val="1361562270"/>
              </p:ext>
            </p:extLst>
          </p:nvPr>
        </p:nvGraphicFramePr>
        <p:xfrm>
          <a:off x="1116879" y="1439120"/>
          <a:ext cx="9986542" cy="233459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28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9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9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7611">
                <a:tc rowSpan="3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 dirty="0"/>
                        <a:t>Pharynx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 dirty="0"/>
                        <a:t>Arterial supply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 from branches of the following arteries: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1- </a:t>
                      </a:r>
                      <a:r>
                        <a:rPr lang="en" sz="1600" dirty="0">
                          <a:solidFill>
                            <a:srgbClr val="993366"/>
                          </a:solidFill>
                        </a:rPr>
                        <a:t>Ascending pharyngeal            </a:t>
                      </a:r>
                      <a:r>
                        <a:rPr lang="en" sz="1600" dirty="0"/>
                        <a:t>2- </a:t>
                      </a:r>
                      <a:r>
                        <a:rPr lang="en" sz="1600" dirty="0">
                          <a:solidFill>
                            <a:srgbClr val="993366"/>
                          </a:solidFill>
                        </a:rPr>
                        <a:t>Ascending </a:t>
                      </a:r>
                      <a:r>
                        <a:rPr lang="en" sz="1600" dirty="0" smtClean="0">
                          <a:solidFill>
                            <a:srgbClr val="993366"/>
                          </a:solidFill>
                        </a:rPr>
                        <a:t>palatine </a:t>
                      </a:r>
                      <a:r>
                        <a:rPr lang="en" sz="1600" baseline="0" dirty="0" smtClean="0">
                          <a:solidFill>
                            <a:srgbClr val="993366"/>
                          </a:solidFill>
                        </a:rPr>
                        <a:t>                </a:t>
                      </a:r>
                      <a:r>
                        <a:rPr lang="en" sz="1600" dirty="0" smtClean="0"/>
                        <a:t>3-</a:t>
                      </a:r>
                      <a:r>
                        <a:rPr lang="en" sz="1600" dirty="0" smtClean="0">
                          <a:solidFill>
                            <a:srgbClr val="993366"/>
                          </a:solidFill>
                        </a:rPr>
                        <a:t> </a:t>
                      </a:r>
                      <a:r>
                        <a:rPr lang="en" sz="1600" dirty="0">
                          <a:solidFill>
                            <a:srgbClr val="993366"/>
                          </a:solidFill>
                        </a:rPr>
                        <a:t>Facial  </a:t>
                      </a:r>
                      <a:r>
                        <a:rPr lang="en" sz="1600" dirty="0">
                          <a:solidFill>
                            <a:srgbClr val="CC0099"/>
                          </a:solidFill>
                        </a:rPr>
                        <a:t>     </a:t>
                      </a:r>
                      <a:r>
                        <a:rPr lang="en" sz="1600" dirty="0"/>
                        <a:t>  </a:t>
                      </a:r>
                      <a:r>
                        <a:rPr lang="en" sz="1600" dirty="0" smtClean="0"/>
                        <a:t>                             4- </a:t>
                      </a:r>
                      <a:r>
                        <a:rPr lang="en" sz="1600" dirty="0">
                          <a:solidFill>
                            <a:srgbClr val="993366"/>
                          </a:solidFill>
                        </a:rPr>
                        <a:t>Maxillary </a:t>
                      </a:r>
                      <a:r>
                        <a:rPr lang="en" sz="1600" dirty="0"/>
                        <a:t>              </a:t>
                      </a:r>
                      <a:r>
                        <a:rPr lang="en" sz="1600" dirty="0" smtClean="0"/>
                        <a:t>       </a:t>
                      </a:r>
                      <a:r>
                        <a:rPr lang="en" sz="1600" baseline="0" dirty="0" smtClean="0"/>
                        <a:t>     </a:t>
                      </a:r>
                      <a:r>
                        <a:rPr lang="en" sz="1600" dirty="0" smtClean="0"/>
                        <a:t>5- </a:t>
                      </a:r>
                      <a:r>
                        <a:rPr lang="en" sz="1600" dirty="0">
                          <a:solidFill>
                            <a:srgbClr val="993366"/>
                          </a:solidFill>
                        </a:rPr>
                        <a:t>Lingual  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784">
                <a:tc v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600" i="1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 dirty="0"/>
                        <a:t>Veins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drain into </a:t>
                      </a:r>
                      <a:r>
                        <a:rPr lang="en" sz="1600" u="none" dirty="0">
                          <a:solidFill>
                            <a:srgbClr val="0C779D"/>
                          </a:solidFill>
                        </a:rPr>
                        <a:t>pharyngeal venous plexus</a:t>
                      </a:r>
                      <a:r>
                        <a:rPr lang="en" sz="1600" dirty="0"/>
                        <a:t>, which drains into the </a:t>
                      </a:r>
                      <a:r>
                        <a:rPr lang="en" sz="1600" u="none" dirty="0">
                          <a:solidFill>
                            <a:srgbClr val="0C779D"/>
                          </a:solidFill>
                        </a:rPr>
                        <a:t>internal jugular vein 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8198">
                <a:tc vMerge="1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600" i="1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i="1" dirty="0"/>
                        <a:t>Lymphatics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drain into the </a:t>
                      </a:r>
                      <a:r>
                        <a:rPr lang="en" sz="1600" u="none" dirty="0">
                          <a:solidFill>
                            <a:srgbClr val="568D11"/>
                          </a:solidFill>
                        </a:rPr>
                        <a:t>deep cervical lymph nodes</a:t>
                      </a:r>
                      <a:r>
                        <a:rPr lang="en" sz="1600" u="none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" sz="1600" dirty="0"/>
                        <a:t>either directly, or indirectly via the </a:t>
                      </a:r>
                      <a:r>
                        <a:rPr lang="en" sz="1600" u="none" dirty="0">
                          <a:solidFill>
                            <a:srgbClr val="568D11"/>
                          </a:solidFill>
                        </a:rPr>
                        <a:t>retropharyngeal </a:t>
                      </a:r>
                      <a:r>
                        <a:rPr lang="en" sz="1600" dirty="0"/>
                        <a:t>or </a:t>
                      </a:r>
                      <a:r>
                        <a:rPr lang="en" sz="1600" u="none" dirty="0">
                          <a:solidFill>
                            <a:srgbClr val="568D11"/>
                          </a:solidFill>
                        </a:rPr>
                        <a:t>paratracheal lymph nodes 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16879" y="533805"/>
            <a:ext cx="9986542" cy="6881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CAVITY, LARYNX, PHARYNX, TRACHEA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12739"/>
              </p:ext>
            </p:extLst>
          </p:nvPr>
        </p:nvGraphicFramePr>
        <p:xfrm>
          <a:off x="1147876" y="4009860"/>
          <a:ext cx="9955545" cy="2448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951"/>
                <a:gridCol w="2457281"/>
                <a:gridCol w="5907313"/>
              </a:tblGrid>
              <a:tr h="4537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Larynx:</a:t>
                      </a:r>
                      <a:r>
                        <a:rPr lang="en-US" sz="1600" b="0" baseline="0" dirty="0" smtClean="0"/>
                        <a:t> Nerve Supply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i="1" u="none" dirty="0" smtClean="0"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1588" lvl="1" indent="-1588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</a:pPr>
                      <a:endParaRPr lang="en-GB" sz="1600" dirty="0" smtClean="0"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7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Sensory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dirty="0" smtClean="0">
                          <a:ea typeface="Calibri"/>
                          <a:cs typeface="Calibri"/>
                          <a:sym typeface="Calibri"/>
                        </a:rPr>
                        <a:t>Above the vocal cords: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8" lvl="1" indent="-1588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1600" dirty="0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Internal laryngeal nerve</a:t>
                      </a:r>
                    </a:p>
                    <a:p>
                      <a:pPr marL="1588" lvl="1" indent="-1588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ct val="25000"/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- branch of the </a:t>
                      </a:r>
                      <a:r>
                        <a:rPr lang="en-GB" sz="1600" dirty="0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superior laryngeal 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of the </a:t>
                      </a:r>
                      <a:r>
                        <a:rPr lang="en-GB" sz="1600" dirty="0" err="1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vagus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74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dirty="0" smtClean="0">
                          <a:ea typeface="Calibri"/>
                          <a:cs typeface="Calibri"/>
                          <a:sym typeface="Calibri"/>
                        </a:rPr>
                        <a:t>Below the vocal cords: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Recurrent laryngeal nerve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of the </a:t>
                      </a:r>
                      <a:r>
                        <a:rPr lang="en-GB" sz="1600" dirty="0" err="1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vagus</a:t>
                      </a:r>
                      <a:r>
                        <a:rPr lang="en-GB" sz="1600" dirty="0" smtClean="0">
                          <a:solidFill>
                            <a:srgbClr val="FFCC00"/>
                          </a:solidFill>
                          <a:ea typeface="Calibri"/>
                          <a:cs typeface="Calibri"/>
                          <a:sym typeface="Calibri"/>
                        </a:rPr>
                        <a:t> nerve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75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ea typeface="Calibri"/>
                          <a:cs typeface="Calibri"/>
                          <a:sym typeface="Calibri"/>
                        </a:rPr>
                        <a:t>Motor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FF99FF"/>
                        </a:buClr>
                        <a:buSzPct val="25000"/>
                        <a:buFont typeface="Arial" panose="020B0604020202020204" pitchFamily="34" charset="0"/>
                        <a:buNone/>
                      </a:pPr>
                      <a:r>
                        <a:rPr lang="en-GB" sz="1600" u="sng" dirty="0" smtClean="0"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  <a:ea typeface="Calibri"/>
                          <a:cs typeface="Calibri"/>
                          <a:sym typeface="Calibri"/>
                        </a:rPr>
                        <a:t>intrinsic muscles 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supplied by the 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  <a:ea typeface="Calibri"/>
                          <a:cs typeface="Calibri"/>
                          <a:sym typeface="Calibri"/>
                        </a:rPr>
                        <a:t>recurrent laryngeal nerve </a:t>
                      </a:r>
                      <a:r>
                        <a:rPr lang="en-GB" sz="1600" u="sng" dirty="0" smtClean="0">
                          <a:ea typeface="Calibri"/>
                          <a:cs typeface="Calibri"/>
                          <a:sym typeface="Calibri"/>
                        </a:rPr>
                        <a:t>except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the </a:t>
                      </a:r>
                      <a:r>
                        <a:rPr lang="en-GB" sz="1600" u="sng" dirty="0" smtClean="0">
                          <a:solidFill>
                            <a:srgbClr val="C00000"/>
                          </a:solidFill>
                          <a:ea typeface="Calibri"/>
                          <a:cs typeface="Calibri"/>
                          <a:sym typeface="Calibri"/>
                        </a:rPr>
                        <a:t>cricothyroid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FF99FF"/>
                        </a:buClr>
                        <a:buSzPct val="25000"/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The </a:t>
                      </a:r>
                      <a:r>
                        <a:rPr lang="en-GB" sz="1600" u="sng" dirty="0" smtClean="0">
                          <a:solidFill>
                            <a:srgbClr val="C00000"/>
                          </a:solidFill>
                          <a:ea typeface="Calibri"/>
                          <a:cs typeface="Calibri"/>
                          <a:sym typeface="Calibri"/>
                        </a:rPr>
                        <a:t>cricothyroid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is supplied by the 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  <a:ea typeface="Calibri"/>
                          <a:cs typeface="Calibri"/>
                          <a:sym typeface="Calibri"/>
                        </a:rPr>
                        <a:t>external laryngeal nerve</a:t>
                      </a:r>
                      <a:r>
                        <a:rPr lang="en-GB" sz="1600" dirty="0" smtClean="0"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  <a:ea typeface="Calibri"/>
                          <a:cs typeface="Calibri"/>
                          <a:sym typeface="Calibri"/>
                        </a:rPr>
                        <a:t>superior laryngeal of </a:t>
                      </a:r>
                      <a:r>
                        <a:rPr lang="en-GB" sz="1600" dirty="0" err="1" smtClean="0">
                          <a:solidFill>
                            <a:srgbClr val="FFC000"/>
                          </a:solidFill>
                          <a:ea typeface="Calibri"/>
                          <a:cs typeface="Calibri"/>
                          <a:sym typeface="Calibri"/>
                        </a:rPr>
                        <a:t>vagus</a:t>
                      </a:r>
                      <a:r>
                        <a:rPr lang="en-GB" sz="1600" dirty="0" smtClean="0">
                          <a:solidFill>
                            <a:srgbClr val="FFC000"/>
                          </a:solidFill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44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29"/>
          <p:cNvGraphicFramePr/>
          <p:nvPr>
            <p:extLst>
              <p:ext uri="{D42A27DB-BD31-4B8C-83A1-F6EECF244321}">
                <p14:modId xmlns:p14="http://schemas.microsoft.com/office/powerpoint/2010/main" val="116039747"/>
              </p:ext>
            </p:extLst>
          </p:nvPr>
        </p:nvGraphicFramePr>
        <p:xfrm>
          <a:off x="6197574" y="1821888"/>
          <a:ext cx="5269220" cy="337422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42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1929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Site of Drainage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u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Sinus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62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Spheno-ethmoidal recess</a:t>
                      </a:r>
                      <a:endParaRPr lang="en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sphenoidal </a:t>
                      </a:r>
                      <a:r>
                        <a:rPr lang="en" sz="1600" u="sng" dirty="0">
                          <a:sym typeface="Calibri"/>
                        </a:rPr>
                        <a:t>sinus</a:t>
                      </a:r>
                      <a:endParaRPr lang="en" sz="1600" b="1" u="sng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62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Superior meatus</a:t>
                      </a:r>
                      <a:endParaRPr lang="en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posterior ethmoidal </a:t>
                      </a:r>
                      <a:r>
                        <a:rPr lang="en" sz="1600" u="sng" dirty="0">
                          <a:sym typeface="Calibri"/>
                        </a:rPr>
                        <a:t>sinus</a:t>
                      </a:r>
                      <a:endParaRPr lang="en" sz="1600" b="1" u="sng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0414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Middle meatus</a:t>
                      </a:r>
                      <a:endParaRPr lang="en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middle ethmoidal, 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anterior ethmoidal , 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maxillary, and</a:t>
                      </a:r>
                      <a:r>
                        <a:rPr lang="en" sz="1600" baseline="0" dirty="0">
                          <a:sym typeface="Calibri"/>
                        </a:rPr>
                        <a:t> </a:t>
                      </a:r>
                      <a:r>
                        <a:rPr lang="en" sz="1600" dirty="0">
                          <a:sym typeface="Calibri"/>
                        </a:rPr>
                        <a:t>frontal </a:t>
                      </a:r>
                      <a:r>
                        <a:rPr lang="en" sz="1600" u="sng" dirty="0">
                          <a:sym typeface="Calibri"/>
                        </a:rPr>
                        <a:t>sinuses</a:t>
                      </a:r>
                      <a:endParaRPr lang="en" sz="1600" b="1" u="sng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628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Inferior meatus</a:t>
                      </a:r>
                      <a:endParaRPr lang="en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ym typeface="Calibri"/>
                        </a:rPr>
                        <a:t>nasolacrimal </a:t>
                      </a:r>
                      <a:r>
                        <a:rPr lang="en" sz="1600" u="sng" dirty="0">
                          <a:sym typeface="Calibri"/>
                        </a:rPr>
                        <a:t>duct</a:t>
                      </a:r>
                      <a:r>
                        <a:rPr lang="en" sz="1600" dirty="0">
                          <a:sym typeface="Calibri"/>
                        </a:rPr>
                        <a:t>. 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30856"/>
              </p:ext>
            </p:extLst>
          </p:nvPr>
        </p:nvGraphicFramePr>
        <p:xfrm>
          <a:off x="991373" y="1821888"/>
          <a:ext cx="4451484" cy="337422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37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8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Pharynx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Structures in the lateral wall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265">
                <a:tc>
                  <a:txBody>
                    <a:bodyPr/>
                    <a:lstStyle/>
                    <a:p>
                      <a:r>
                        <a:rPr lang="en-US" sz="1600" dirty="0"/>
                        <a:t>Nasopharynx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Opening of auditory tube </a:t>
                      </a:r>
                    </a:p>
                    <a:p>
                      <a:r>
                        <a:rPr lang="en-US" sz="1600" dirty="0"/>
                        <a:t>Tubal elevation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Pharyngeal recess</a:t>
                      </a:r>
                    </a:p>
                    <a:p>
                      <a:r>
                        <a:rPr lang="en-US" sz="1600" baseline="0" dirty="0" err="1"/>
                        <a:t>Salpingopharyngeal</a:t>
                      </a:r>
                      <a:r>
                        <a:rPr lang="en-US" sz="1600" baseline="0" dirty="0"/>
                        <a:t> fold</a:t>
                      </a:r>
                    </a:p>
                    <a:p>
                      <a:r>
                        <a:rPr lang="en-US" sz="1600" dirty="0"/>
                        <a:t>Pharyngeal  Tonsil</a:t>
                      </a:r>
                    </a:p>
                    <a:p>
                      <a:r>
                        <a:rPr lang="en-US" sz="1600" dirty="0"/>
                        <a:t>Tubal Tonsil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3199">
                <a:tc>
                  <a:txBody>
                    <a:bodyPr/>
                    <a:lstStyle/>
                    <a:p>
                      <a:r>
                        <a:rPr lang="en-US" sz="1600" dirty="0"/>
                        <a:t>Oropharynx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Palatopharyngeal</a:t>
                      </a:r>
                      <a:r>
                        <a:rPr lang="en-US" sz="1600" baseline="0" dirty="0"/>
                        <a:t> fold</a:t>
                      </a:r>
                    </a:p>
                    <a:p>
                      <a:r>
                        <a:rPr lang="en-US" sz="1600" baseline="0" dirty="0"/>
                        <a:t>Palatoglossal fold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Palatine</a:t>
                      </a:r>
                      <a:r>
                        <a:rPr lang="en-GB" sz="1600" baseline="0" dirty="0"/>
                        <a:t> Tonsil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940">
                <a:tc>
                  <a:txBody>
                    <a:bodyPr/>
                    <a:lstStyle/>
                    <a:p>
                      <a:r>
                        <a:rPr lang="en-US" sz="1600" dirty="0"/>
                        <a:t>Laryngopharynx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Piriform</a:t>
                      </a:r>
                      <a:r>
                        <a:rPr lang="en-US" sz="1600" baseline="0" dirty="0"/>
                        <a:t> Fossa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1372" y="762344"/>
            <a:ext cx="10475421" cy="6881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CAVITY, LARYNX, PHARYNX, TRACHEA</a:t>
            </a:r>
          </a:p>
        </p:txBody>
      </p:sp>
    </p:spTree>
    <p:extLst>
      <p:ext uri="{BB962C8B-B14F-4D97-AF65-F5344CB8AC3E}">
        <p14:creationId xmlns:p14="http://schemas.microsoft.com/office/powerpoint/2010/main" val="131350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13" y="229842"/>
            <a:ext cx="10515600" cy="8897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LARYNX, TRACHEA</a:t>
            </a:r>
          </a:p>
        </p:txBody>
      </p:sp>
      <p:pic>
        <p:nvPicPr>
          <p:cNvPr id="4" name="Picture 5" descr="C:\Documents and Settings\user\My Documents\My Pictures\Larynx%20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1" t="6728" r="3922" b="9180"/>
          <a:stretch>
            <a:fillRect/>
          </a:stretch>
        </p:blipFill>
        <p:spPr>
          <a:xfrm>
            <a:off x="7410848" y="1207974"/>
            <a:ext cx="4388981" cy="550912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31221" y="197643"/>
            <a:ext cx="281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-Level of beginning </a:t>
            </a:r>
          </a:p>
          <a:p>
            <a:r>
              <a:rPr lang="en-US" b="1" dirty="0">
                <a:solidFill>
                  <a:srgbClr val="C00000"/>
                </a:solidFill>
              </a:rPr>
              <a:t>and termination of larynx, trachea and pharynx</a:t>
            </a:r>
          </a:p>
          <a:p>
            <a:r>
              <a:rPr lang="en-US" b="1" dirty="0">
                <a:solidFill>
                  <a:srgbClr val="C00000"/>
                </a:solidFill>
              </a:rPr>
              <a:t>-Cartilages of larynx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5019" y="2738593"/>
            <a:ext cx="6493404" cy="3959457"/>
            <a:chOff x="5582531" y="779711"/>
            <a:chExt cx="6493404" cy="3959457"/>
          </a:xfrm>
        </p:grpSpPr>
        <p:sp>
          <p:nvSpPr>
            <p:cNvPr id="5" name="Rectangle 4"/>
            <p:cNvSpPr/>
            <p:nvPr/>
          </p:nvSpPr>
          <p:spPr>
            <a:xfrm>
              <a:off x="5677263" y="779711"/>
              <a:ext cx="6096000" cy="19851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7800" indent="-177800">
                <a:spcAft>
                  <a:spcPts val="600"/>
                </a:spcAft>
                <a:buClr>
                  <a:schemeClr val="dk1"/>
                </a:buClr>
                <a:buSzPct val="100000"/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The cartilaginous skeleton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is  composed of </a:t>
              </a:r>
              <a:r>
                <a:rPr lang="en-GB" sz="18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9 cartilages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:</a:t>
              </a:r>
            </a:p>
            <a:p>
              <a:pPr>
                <a:spcAft>
                  <a:spcPts val="600"/>
                </a:spcAft>
                <a:buClr>
                  <a:schemeClr val="dk1"/>
                </a:buClr>
                <a:buSzPct val="78571"/>
              </a:pPr>
              <a:r>
                <a:rPr lang="en-GB" sz="1800" b="1" i="1" u="sng" dirty="0">
                  <a:latin typeface="Calibri"/>
                  <a:ea typeface="Calibri"/>
                  <a:cs typeface="Calibri"/>
                  <a:sym typeface="Calibri"/>
                </a:rPr>
                <a:t>3 Single</a:t>
              </a:r>
              <a:r>
                <a:rPr lang="en-GB" sz="1800" b="1" i="1" dirty="0"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 lang="en-GB" sz="1800" i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indent="-342900">
                <a:spcAft>
                  <a:spcPts val="600"/>
                </a:spcAft>
                <a:buClr>
                  <a:schemeClr val="dk1"/>
                </a:buClr>
                <a:buSzPct val="78571"/>
                <a:buAutoNum type="arabicPeriod"/>
              </a:pP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Thyroid	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Cricoid 	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Epiglottis</a:t>
              </a:r>
            </a:p>
            <a:p>
              <a:pPr>
                <a:spcAft>
                  <a:spcPts val="600"/>
                </a:spcAft>
                <a:buClr>
                  <a:schemeClr val="dk1"/>
                </a:buClr>
                <a:buSzPct val="78571"/>
              </a:pPr>
              <a:r>
                <a:rPr lang="en-GB" sz="1800" b="1" i="1" u="sng" dirty="0">
                  <a:latin typeface="Calibri"/>
                  <a:ea typeface="Calibri"/>
                  <a:cs typeface="Calibri"/>
                  <a:sym typeface="Calibri"/>
                </a:rPr>
                <a:t>3 Paired</a:t>
              </a:r>
              <a:r>
                <a:rPr lang="en-GB" sz="1800" b="1" i="1" dirty="0">
                  <a:latin typeface="Calibri"/>
                  <a:ea typeface="Calibri"/>
                  <a:cs typeface="Calibri"/>
                  <a:sym typeface="Calibri"/>
                </a:rPr>
                <a:t>:</a:t>
              </a:r>
            </a:p>
            <a:p>
              <a:pPr>
                <a:spcAft>
                  <a:spcPts val="600"/>
                </a:spcAft>
                <a:buClr>
                  <a:schemeClr val="dk1"/>
                </a:buClr>
                <a:buSzPct val="78571"/>
              </a:pP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Arytenoid 	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Corniculate    	</a:t>
              </a: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en-GB" sz="1800" b="1" dirty="0">
                  <a:latin typeface="Calibri"/>
                  <a:ea typeface="Calibri"/>
                  <a:cs typeface="Calibri"/>
                  <a:sym typeface="Calibri"/>
                </a:rPr>
                <a:t>Cuneiform</a:t>
              </a:r>
            </a:p>
            <a:p>
              <a:pPr>
                <a:spcAft>
                  <a:spcPts val="600"/>
                </a:spcAft>
              </a:pPr>
              <a:endParaRPr lang="en-GB" sz="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577479" y="2544256"/>
              <a:ext cx="3498456" cy="2194912"/>
              <a:chOff x="4724400" y="204788"/>
              <a:chExt cx="4098925" cy="3269056"/>
            </a:xfrm>
          </p:grpSpPr>
          <p:pic>
            <p:nvPicPr>
              <p:cNvPr id="9" name="Picture 8" descr="C:\Documents and Settings\user\My Documents\My Pictures\bvn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664"/>
              <a:stretch/>
            </p:blipFill>
            <p:spPr bwMode="auto">
              <a:xfrm>
                <a:off x="4724400" y="204788"/>
                <a:ext cx="4098925" cy="326905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6"/>
              <p:cNvSpPr txBox="1">
                <a:spLocks noChangeArrowheads="1"/>
              </p:cNvSpPr>
              <p:nvPr/>
            </p:nvSpPr>
            <p:spPr bwMode="auto">
              <a:xfrm>
                <a:off x="7239001" y="1447800"/>
                <a:ext cx="38100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rgbClr val="506AC8"/>
                    </a:solidFill>
                  </a:rPr>
                  <a:t>1</a:t>
                </a:r>
              </a:p>
            </p:txBody>
          </p:sp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7648385" y="1993252"/>
                <a:ext cx="38100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chemeClr val="accent3"/>
                    </a:solidFill>
                  </a:rPr>
                  <a:t>2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5600700" y="1458778"/>
                <a:ext cx="38100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rgbClr val="506AC8"/>
                    </a:solidFill>
                  </a:rPr>
                  <a:t>1</a:t>
                </a:r>
              </a:p>
            </p:txBody>
          </p:sp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7815724" y="1443777"/>
                <a:ext cx="38100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rgbClr val="FFC000"/>
                    </a:solidFill>
                  </a:rPr>
                  <a:t>4</a:t>
                </a:r>
              </a:p>
            </p:txBody>
          </p:sp>
          <p:sp>
            <p:nvSpPr>
              <p:cNvPr id="14" name="TextBox 6"/>
              <p:cNvSpPr txBox="1">
                <a:spLocks noChangeArrowheads="1"/>
              </p:cNvSpPr>
              <p:nvPr/>
            </p:nvSpPr>
            <p:spPr bwMode="auto">
              <a:xfrm>
                <a:off x="7505699" y="1458284"/>
                <a:ext cx="38100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rgbClr val="FFC000"/>
                    </a:solidFill>
                  </a:rPr>
                  <a:t>4</a:t>
                </a:r>
              </a:p>
            </p:txBody>
          </p:sp>
          <p:sp>
            <p:nvSpPr>
              <p:cNvPr id="15" name="TextBox 1"/>
              <p:cNvSpPr txBox="1">
                <a:spLocks noChangeArrowheads="1"/>
              </p:cNvSpPr>
              <p:nvPr/>
            </p:nvSpPr>
            <p:spPr bwMode="auto">
              <a:xfrm>
                <a:off x="5264150" y="1981200"/>
                <a:ext cx="374650" cy="55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b="1" dirty="0">
                    <a:solidFill>
                      <a:schemeClr val="accent3"/>
                    </a:solidFill>
                  </a:rPr>
                  <a:t>2</a:t>
                </a:r>
              </a:p>
            </p:txBody>
          </p:sp>
          <p:sp>
            <p:nvSpPr>
              <p:cNvPr id="16" name="TextBox 3"/>
              <p:cNvSpPr txBox="1">
                <a:spLocks noChangeArrowheads="1"/>
              </p:cNvSpPr>
              <p:nvPr/>
            </p:nvSpPr>
            <p:spPr bwMode="auto">
              <a:xfrm>
                <a:off x="5334000" y="457200"/>
                <a:ext cx="336550" cy="595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66CC"/>
                    </a:solidFill>
                  </a:rPr>
                  <a:t>3</a:t>
                </a:r>
              </a:p>
            </p:txBody>
          </p:sp>
          <p:sp>
            <p:nvSpPr>
              <p:cNvPr id="17" name="TextBox 4"/>
              <p:cNvSpPr txBox="1">
                <a:spLocks noChangeArrowheads="1"/>
              </p:cNvSpPr>
              <p:nvPr/>
            </p:nvSpPr>
            <p:spPr bwMode="auto">
              <a:xfrm>
                <a:off x="7635303" y="708418"/>
                <a:ext cx="366613" cy="595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FF66CC"/>
                    </a:solidFill>
                  </a:rPr>
                  <a:t>3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82531" y="2665790"/>
              <a:ext cx="2897640" cy="1960154"/>
              <a:chOff x="4724399" y="3647006"/>
              <a:chExt cx="3938588" cy="2919412"/>
            </a:xfrm>
          </p:grpSpPr>
          <p:pic>
            <p:nvPicPr>
              <p:cNvPr id="19" name="Picture 5" descr="C:\Documents and Settings\user\My Documents\My Pictures\IntrisicM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27"/>
              <a:stretch>
                <a:fillRect/>
              </a:stretch>
            </p:blipFill>
            <p:spPr bwMode="auto">
              <a:xfrm>
                <a:off x="4724399" y="3647006"/>
                <a:ext cx="3938588" cy="2919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4935736" y="4090716"/>
                <a:ext cx="717550" cy="366712"/>
              </a:xfrm>
              <a:prstGeom prst="round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724400" y="4724400"/>
                <a:ext cx="796925" cy="368300"/>
              </a:xfrm>
              <a:prstGeom prst="roundRect">
                <a:avLst/>
              </a:prstGeom>
              <a:noFill/>
              <a:ln w="28575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TextBox 5"/>
              <p:cNvSpPr txBox="1">
                <a:spLocks noChangeArrowheads="1"/>
              </p:cNvSpPr>
              <p:nvPr/>
            </p:nvSpPr>
            <p:spPr bwMode="auto">
              <a:xfrm>
                <a:off x="4932362" y="4382965"/>
                <a:ext cx="354013" cy="458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b="1" dirty="0">
                    <a:solidFill>
                      <a:srgbClr val="990099"/>
                    </a:solidFill>
                  </a:rPr>
                  <a:t>5</a:t>
                </a:r>
              </a:p>
            </p:txBody>
          </p:sp>
          <p:sp>
            <p:nvSpPr>
              <p:cNvPr id="23" name="TextBox 6"/>
              <p:cNvSpPr txBox="1">
                <a:spLocks noChangeArrowheads="1"/>
              </p:cNvSpPr>
              <p:nvPr/>
            </p:nvSpPr>
            <p:spPr bwMode="auto">
              <a:xfrm>
                <a:off x="5122863" y="3694583"/>
                <a:ext cx="327025" cy="458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6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133211" y="1766332"/>
              <a:ext cx="7010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840091" y="1767595"/>
              <a:ext cx="64008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659650" y="1792260"/>
              <a:ext cx="868680" cy="0"/>
            </a:xfrm>
            <a:prstGeom prst="line">
              <a:avLst/>
            </a:pr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68358" y="2464929"/>
              <a:ext cx="96012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845115" y="2464269"/>
              <a:ext cx="1051560" cy="0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>
              <a:off x="9654256" y="2470206"/>
              <a:ext cx="96012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16688"/>
              </p:ext>
            </p:extLst>
          </p:nvPr>
        </p:nvGraphicFramePr>
        <p:xfrm>
          <a:off x="244843" y="1198719"/>
          <a:ext cx="6993756" cy="144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0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9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r>
                        <a:rPr lang="en-US" sz="1600" dirty="0"/>
                        <a:t>Structure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Beginning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Termination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267">
                <a:tc>
                  <a:txBody>
                    <a:bodyPr/>
                    <a:lstStyle/>
                    <a:p>
                      <a:r>
                        <a:rPr lang="en-US" sz="1600" dirty="0"/>
                        <a:t>Pharynx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 of skull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C6 vertebra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267">
                <a:tc>
                  <a:txBody>
                    <a:bodyPr/>
                    <a:lstStyle/>
                    <a:p>
                      <a:r>
                        <a:rPr lang="en-US" sz="1600" dirty="0"/>
                        <a:t>Larynx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Laryngeal inlet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 border</a:t>
                      </a:r>
                      <a:r>
                        <a:rPr lang="en-US" sz="1600" baseline="0" dirty="0"/>
                        <a:t> of cricoid (C6)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267">
                <a:tc>
                  <a:txBody>
                    <a:bodyPr/>
                    <a:lstStyle/>
                    <a:p>
                      <a:r>
                        <a:rPr lang="en-US" sz="1600" dirty="0"/>
                        <a:t>Trachea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Lower border</a:t>
                      </a:r>
                      <a:r>
                        <a:rPr lang="en-US" sz="1600" baseline="0" dirty="0"/>
                        <a:t> of cricoid (C6)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Sternal</a:t>
                      </a:r>
                      <a:r>
                        <a:rPr lang="en-US" sz="1600" baseline="0" dirty="0"/>
                        <a:t> Angle (T4)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44843" y="2738593"/>
            <a:ext cx="6993756" cy="397850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79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78803" y="1641569"/>
            <a:ext cx="3643312" cy="3786188"/>
            <a:chOff x="6310313" y="1000125"/>
            <a:chExt cx="3643312" cy="3786188"/>
          </a:xfrm>
        </p:grpSpPr>
        <p:pic>
          <p:nvPicPr>
            <p:cNvPr id="4098" name="Picture 2" descr="C:\Users\user\Desktop\sana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7"/>
            <a:stretch>
              <a:fillRect/>
            </a:stretch>
          </p:blipFill>
          <p:spPr bwMode="auto">
            <a:xfrm>
              <a:off x="6310313" y="1000125"/>
              <a:ext cx="3643312" cy="3786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9" name="TextBox 2"/>
            <p:cNvSpPr txBox="1">
              <a:spLocks noChangeArrowheads="1"/>
            </p:cNvSpPr>
            <p:nvPr/>
          </p:nvSpPr>
          <p:spPr bwMode="auto">
            <a:xfrm>
              <a:off x="8024814" y="1285876"/>
              <a:ext cx="3571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a</a:t>
              </a:r>
            </a:p>
          </p:txBody>
        </p:sp>
        <p:sp>
          <p:nvSpPr>
            <p:cNvPr id="4100" name="TextBox 3"/>
            <p:cNvSpPr txBox="1">
              <a:spLocks noChangeArrowheads="1"/>
            </p:cNvSpPr>
            <p:nvPr/>
          </p:nvSpPr>
          <p:spPr bwMode="auto">
            <a:xfrm>
              <a:off x="8667750" y="1857376"/>
              <a:ext cx="285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b</a:t>
              </a:r>
            </a:p>
          </p:txBody>
        </p:sp>
        <p:sp>
          <p:nvSpPr>
            <p:cNvPr id="4101" name="TextBox 4"/>
            <p:cNvSpPr txBox="1">
              <a:spLocks noChangeArrowheads="1"/>
            </p:cNvSpPr>
            <p:nvPr/>
          </p:nvSpPr>
          <p:spPr bwMode="auto">
            <a:xfrm>
              <a:off x="8810625" y="2928939"/>
              <a:ext cx="285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102" name="TextBox 5"/>
            <p:cNvSpPr txBox="1">
              <a:spLocks noChangeArrowheads="1"/>
            </p:cNvSpPr>
            <p:nvPr/>
          </p:nvSpPr>
          <p:spPr bwMode="auto">
            <a:xfrm>
              <a:off x="8739188" y="3571876"/>
              <a:ext cx="285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d</a:t>
              </a:r>
            </a:p>
          </p:txBody>
        </p:sp>
        <p:sp>
          <p:nvSpPr>
            <p:cNvPr id="4103" name="TextBox 6"/>
            <p:cNvSpPr txBox="1">
              <a:spLocks noChangeArrowheads="1"/>
            </p:cNvSpPr>
            <p:nvPr/>
          </p:nvSpPr>
          <p:spPr bwMode="auto">
            <a:xfrm>
              <a:off x="8167688" y="4214814"/>
              <a:ext cx="5000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e</a:t>
              </a:r>
            </a:p>
          </p:txBody>
        </p:sp>
      </p:grp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106803" y="1698601"/>
            <a:ext cx="38463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alibri" pitchFamily="34" charset="0"/>
              </a:rPr>
              <a:t>Identify the following labelled structures :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a ………………………….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b…………………………..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c……………………………..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d……………………………….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e……………………………….</a:t>
            </a:r>
          </a:p>
          <a:p>
            <a:pPr eaLnBrk="1" hangingPunct="1"/>
            <a:endParaRPr lang="en-US" altLang="en-US" sz="1600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095501" y="3786189"/>
            <a:ext cx="385762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                              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</a:rPr>
              <a:t>Answer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epiglottis.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Vocal cord.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Aryepiglottic fold.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Cuniform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cartilage.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Corniculate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cartilage.</a:t>
            </a:r>
          </a:p>
        </p:txBody>
      </p:sp>
    </p:spTree>
    <p:extLst>
      <p:ext uri="{BB962C8B-B14F-4D97-AF65-F5344CB8AC3E}">
        <p14:creationId xmlns:p14="http://schemas.microsoft.com/office/powerpoint/2010/main" val="179032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 &amp; BRONCHI</a:t>
            </a:r>
          </a:p>
        </p:txBody>
      </p:sp>
      <p:pic>
        <p:nvPicPr>
          <p:cNvPr id="4" name="Picture 5" descr="m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96" r="1994" b="6667"/>
          <a:stretch>
            <a:fillRect/>
          </a:stretch>
        </p:blipFill>
        <p:spPr>
          <a:xfrm>
            <a:off x="3429001" y="1848930"/>
            <a:ext cx="5181599" cy="428028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7580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49" y="145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8714" y="1163456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Nerve supply- Surface Anatomy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59222"/>
              </p:ext>
            </p:extLst>
          </p:nvPr>
        </p:nvGraphicFramePr>
        <p:xfrm>
          <a:off x="332232" y="1163456"/>
          <a:ext cx="7165848" cy="5491480"/>
        </p:xfrm>
        <a:graphic>
          <a:graphicData uri="http://schemas.openxmlformats.org/drawingml/2006/table">
            <a:tbl>
              <a:tblPr firstRow="1" bandRow="1">
                <a:tableStyleId>{1108BE60-98E1-4CA7-AB5B-2BF94F43183B}</a:tableStyleId>
              </a:tblPr>
              <a:tblGrid>
                <a:gridCol w="113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55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Nerve Supply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Pleura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Visceral</a:t>
                      </a:r>
                      <a:r>
                        <a:rPr lang="en-US" baseline="0" dirty="0"/>
                        <a:t> pleura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cs typeface="Arabic Transparent" pitchFamily="2" charset="-78"/>
                        </a:rPr>
                        <a:t>supplied by the </a:t>
                      </a:r>
                      <a:r>
                        <a:rPr lang="en-US" sz="1800" b="1" dirty="0">
                          <a:cs typeface="Arabic Transparent" pitchFamily="2" charset="-78"/>
                        </a:rPr>
                        <a:t>autonomic fibers </a:t>
                      </a:r>
                      <a:r>
                        <a:rPr lang="en-US" sz="1800" dirty="0">
                          <a:cs typeface="Arabic Transparent" pitchFamily="2" charset="-78"/>
                        </a:rPr>
                        <a:t>from the </a:t>
                      </a:r>
                      <a:r>
                        <a:rPr lang="en-US" sz="1800" b="1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pulmonary plexus. </a:t>
                      </a:r>
                      <a:endParaRPr lang="en-GB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Parietal</a:t>
                      </a:r>
                      <a:r>
                        <a:rPr lang="en-US" baseline="0" dirty="0"/>
                        <a:t> pleura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Costal pleura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cs typeface="Arabic Transparent" pitchFamily="2" charset="-78"/>
                        </a:rPr>
                        <a:t>segmentally supplied by the </a:t>
                      </a:r>
                      <a:r>
                        <a:rPr lang="en-US" sz="1800" b="1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intercostal nerves.</a:t>
                      </a:r>
                      <a:endParaRPr lang="en-GB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Mediastinal pleura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phrenic nerves</a:t>
                      </a:r>
                      <a:endParaRPr lang="en-GB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Diaphragmatic pleura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cs typeface="Arabic Transparent" pitchFamily="2" charset="-78"/>
                        </a:rPr>
                        <a:t>central part by </a:t>
                      </a:r>
                      <a:r>
                        <a:rPr lang="en-US" sz="1800" b="1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phrenic </a:t>
                      </a:r>
                      <a:r>
                        <a:rPr lang="en-US" sz="1800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nerves</a:t>
                      </a:r>
                      <a:r>
                        <a:rPr lang="en-US" sz="1800" dirty="0">
                          <a:cs typeface="Arabic Transparent" pitchFamily="2" charset="-78"/>
                        </a:rPr>
                        <a:t>, around the periphery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cs typeface="Arabic Transparent" pitchFamily="2" charset="-78"/>
                        </a:rPr>
                        <a:t>by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cs typeface="Arabic Transparent" pitchFamily="2" charset="-78"/>
                        </a:rPr>
                        <a:t>lowe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cs typeface="Arabic Transparent" pitchFamily="2" charset="-78"/>
                        </a:rPr>
                        <a:t>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cs typeface="Arabic Transparent" pitchFamily="2" charset="-78"/>
                        </a:rPr>
                        <a:t>6 </a:t>
                      </a:r>
                      <a:r>
                        <a:rPr lang="en-US" sz="1800" b="1" dirty="0">
                          <a:solidFill>
                            <a:srgbClr val="FFCC00"/>
                          </a:solidFill>
                          <a:cs typeface="Arabic Transparent" pitchFamily="2" charset="-78"/>
                        </a:rPr>
                        <a:t>intercostal nerves</a:t>
                      </a:r>
                      <a:endParaRPr lang="en-GB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Lungs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Pulmonary plexus at the root of lung….is formed of autonomic N.S. from sympathetic &amp; parasympathetic fibers.</a:t>
                      </a:r>
                    </a:p>
                    <a:p>
                      <a:r>
                        <a:rPr lang="en-US" altLang="en-US" sz="1800" b="0" i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1- Sympathetic  Fibers </a:t>
                      </a:r>
                    </a:p>
                    <a:p>
                      <a:r>
                        <a:rPr lang="en-US" altLang="en-US" sz="1800" b="0" i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From: </a:t>
                      </a:r>
                      <a:r>
                        <a:rPr lang="en-US" altLang="en-US" sz="1800" b="1" i="0" u="none" kern="1200" dirty="0">
                          <a:solidFill>
                            <a:srgbClr val="FFCC00"/>
                          </a:solidFill>
                          <a:latin typeface="Calibri"/>
                          <a:ea typeface="Calibri"/>
                          <a:cs typeface="Calibri"/>
                        </a:rPr>
                        <a:t>sympathetic trunk</a:t>
                      </a:r>
                    </a:p>
                    <a:p>
                      <a:r>
                        <a:rPr lang="en-US" altLang="en-US" sz="1800" b="0" i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2- Parasympathetic Fibers</a:t>
                      </a:r>
                    </a:p>
                    <a:p>
                      <a:r>
                        <a:rPr lang="en-US" altLang="en-US" sz="1800" b="0" i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From: </a:t>
                      </a:r>
                      <a:r>
                        <a:rPr lang="en-US" altLang="en-US" sz="1800" b="1" i="0" u="none" kern="1200" dirty="0" err="1">
                          <a:solidFill>
                            <a:srgbClr val="FFCC00"/>
                          </a:solidFill>
                          <a:latin typeface="Calibri"/>
                          <a:ea typeface="Calibri"/>
                          <a:cs typeface="Calibri"/>
                        </a:rPr>
                        <a:t>Vagus</a:t>
                      </a:r>
                      <a:r>
                        <a:rPr lang="en-US" altLang="en-US" sz="1800" b="1" i="0" u="none" kern="1200" dirty="0">
                          <a:solidFill>
                            <a:srgbClr val="FFCC00"/>
                          </a:solidFill>
                          <a:latin typeface="Calibri"/>
                          <a:ea typeface="Calibri"/>
                          <a:cs typeface="Calibri"/>
                        </a:rPr>
                        <a:t> nerve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901827" y="1690688"/>
            <a:ext cx="3962400" cy="4583466"/>
            <a:chOff x="7901827" y="1690688"/>
            <a:chExt cx="3962400" cy="4583466"/>
          </a:xfrm>
        </p:grpSpPr>
        <p:pic>
          <p:nvPicPr>
            <p:cNvPr id="22" name="Picture 7" descr="partsofparietalpleu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1827" y="1690688"/>
              <a:ext cx="3962400" cy="45834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8097012" y="1690688"/>
              <a:ext cx="8641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Cervical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4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  <a:endParaRPr lang="en-US" sz="3600" dirty="0"/>
          </a:p>
        </p:txBody>
      </p:sp>
      <p:pic>
        <p:nvPicPr>
          <p:cNvPr id="4" name="Picture 5" descr="lobesofleft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67001"/>
            <a:ext cx="2762250" cy="3369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lobesofright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29718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1" y="1981201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Transverse (horizontal)  fissure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213360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Oblique fissure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3657602" y="2441377"/>
            <a:ext cx="2419551" cy="17496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6077153" y="2441378"/>
            <a:ext cx="2000047" cy="205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3329429" y="2288978"/>
            <a:ext cx="1394970" cy="25116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28088" y="6216135"/>
            <a:ext cx="416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Surface anatomy of fissures and cardiac notch</a:t>
            </a:r>
          </a:p>
        </p:txBody>
      </p:sp>
    </p:spTree>
    <p:extLst>
      <p:ext uri="{BB962C8B-B14F-4D97-AF65-F5344CB8AC3E}">
        <p14:creationId xmlns:p14="http://schemas.microsoft.com/office/powerpoint/2010/main" val="357309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64" descr="Grays 3.104b.jpg"/>
          <p:cNvPicPr preferRelativeResize="0"/>
          <p:nvPr/>
        </p:nvPicPr>
        <p:blipFill rotWithShape="1">
          <a:blip r:embed="rId2">
            <a:alphaModFix/>
          </a:blip>
          <a:srcRect l="612" t="12316" r="-1" b="9540"/>
          <a:stretch/>
        </p:blipFill>
        <p:spPr>
          <a:xfrm>
            <a:off x="7994074" y="4146306"/>
            <a:ext cx="4172262" cy="25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69" y="866872"/>
            <a:ext cx="4031632" cy="31813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4609" y="291015"/>
            <a:ext cx="10515600" cy="6445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2180" y="1033290"/>
            <a:ext cx="4308764" cy="35920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500" b="1" dirty="0"/>
              <a:t>Describe the SUFACE ANATOMY OF PLEURA??</a:t>
            </a:r>
            <a:endParaRPr lang="en-US" sz="1500" b="1" u="sng" dirty="0"/>
          </a:p>
          <a:p>
            <a:pPr>
              <a:defRPr/>
            </a:pPr>
            <a:r>
              <a:rPr lang="en-US" sz="1400" b="1" u="sng" dirty="0"/>
              <a:t>Apex: </a:t>
            </a:r>
            <a:r>
              <a:rPr lang="en-US" sz="1400" b="1" dirty="0"/>
              <a:t> </a:t>
            </a:r>
            <a:r>
              <a:rPr lang="en-US" sz="1400" dirty="0"/>
              <a:t>lies </a:t>
            </a:r>
            <a:r>
              <a:rPr lang="en-US" sz="1400" u="sng" dirty="0"/>
              <a:t>one inch </a:t>
            </a:r>
            <a:r>
              <a:rPr lang="en-US" sz="1400" dirty="0"/>
              <a:t>above the medial 1/3 of the clavicle.</a:t>
            </a:r>
          </a:p>
          <a:p>
            <a:pPr>
              <a:defRPr/>
            </a:pPr>
            <a:r>
              <a:rPr lang="en-US" sz="1400" b="1" u="sng" dirty="0"/>
              <a:t>Right pleura: </a:t>
            </a:r>
            <a:r>
              <a:rPr lang="en-US" sz="1400" b="1" dirty="0"/>
              <a:t>The anterior margin </a:t>
            </a:r>
            <a:r>
              <a:rPr lang="en-US" sz="1400" dirty="0"/>
              <a:t>extends vertically from </a:t>
            </a:r>
            <a:r>
              <a:rPr lang="en-US" sz="1400" b="1" dirty="0" err="1"/>
              <a:t>sterno</a:t>
            </a:r>
            <a:r>
              <a:rPr lang="en-US" sz="1400" b="1" dirty="0"/>
              <a:t>-clavicular joint </a:t>
            </a:r>
            <a:r>
              <a:rPr lang="en-US" sz="1400" dirty="0"/>
              <a:t>to</a:t>
            </a:r>
            <a:r>
              <a:rPr lang="en-US" sz="1400" u="sng" dirty="0"/>
              <a:t> </a:t>
            </a:r>
            <a:r>
              <a:rPr lang="en-US" sz="1400" b="1" u="sng" dirty="0"/>
              <a:t>6</a:t>
            </a:r>
            <a:r>
              <a:rPr lang="en-US" sz="1400" b="1" u="sng" baseline="30000" dirty="0"/>
              <a:t>th</a:t>
            </a:r>
            <a:r>
              <a:rPr lang="en-US" sz="1400" b="1" u="sng" dirty="0"/>
              <a:t> costal cartilage.</a:t>
            </a:r>
          </a:p>
          <a:p>
            <a:pPr>
              <a:defRPr/>
            </a:pPr>
            <a:r>
              <a:rPr lang="en-US" sz="1400" b="1" u="sng" dirty="0"/>
              <a:t>Left pleura</a:t>
            </a:r>
            <a:r>
              <a:rPr lang="en-US" sz="1400" b="1" dirty="0"/>
              <a:t>: The anterior margin </a:t>
            </a:r>
            <a:r>
              <a:rPr lang="en-US" sz="1400" dirty="0"/>
              <a:t>extends from </a:t>
            </a:r>
            <a:r>
              <a:rPr lang="en-US" sz="1400" b="1" dirty="0"/>
              <a:t>sternoclavicular joint </a:t>
            </a:r>
            <a:r>
              <a:rPr lang="en-US" sz="1400" dirty="0"/>
              <a:t>to the </a:t>
            </a:r>
            <a:r>
              <a:rPr lang="en-US" sz="1400" b="1" u="sng" dirty="0"/>
              <a:t>4</a:t>
            </a:r>
            <a:r>
              <a:rPr lang="en-US" sz="1400" b="1" u="sng" baseline="30000" dirty="0"/>
              <a:t>th</a:t>
            </a:r>
            <a:r>
              <a:rPr lang="en-US" sz="1400" b="1" u="sng" dirty="0"/>
              <a:t> costal cartilage</a:t>
            </a:r>
            <a:r>
              <a:rPr lang="en-US" sz="1400" u="sng" dirty="0"/>
              <a:t>, </a:t>
            </a:r>
            <a:r>
              <a:rPr lang="en-US" sz="1400" dirty="0"/>
              <a:t>then deviates for about 1 inch to left at </a:t>
            </a:r>
            <a:r>
              <a:rPr lang="en-US" sz="1400" b="1" u="sng" dirty="0"/>
              <a:t>6</a:t>
            </a:r>
            <a:r>
              <a:rPr lang="en-US" sz="1400" b="1" u="sng" baseline="30000" dirty="0"/>
              <a:t>th</a:t>
            </a:r>
            <a:r>
              <a:rPr lang="en-US" sz="1400" b="1" u="sng" dirty="0"/>
              <a:t>  costal cartilage</a:t>
            </a:r>
            <a:r>
              <a:rPr lang="en-US" sz="1400" u="sng" dirty="0"/>
              <a:t> </a:t>
            </a:r>
            <a:r>
              <a:rPr lang="en-US" sz="1400" dirty="0"/>
              <a:t>to form </a:t>
            </a:r>
            <a:r>
              <a:rPr lang="en-US" sz="1400" b="1" dirty="0"/>
              <a:t>cardiac notch  </a:t>
            </a:r>
          </a:p>
          <a:p>
            <a:pPr>
              <a:defRPr/>
            </a:pPr>
            <a:r>
              <a:rPr lang="en-US" sz="1400" b="1" u="sng" dirty="0"/>
              <a:t>Inferior margin </a:t>
            </a:r>
            <a:r>
              <a:rPr lang="en-US" sz="1400" b="1" dirty="0"/>
              <a:t>: </a:t>
            </a:r>
            <a:r>
              <a:rPr lang="en-US" sz="1400" dirty="0"/>
              <a:t>passes around the chest wall, on </a:t>
            </a:r>
            <a:r>
              <a:rPr lang="en-US" sz="1400" u="sng" dirty="0"/>
              <a:t>the </a:t>
            </a:r>
            <a:r>
              <a:rPr lang="en-US" sz="1400" b="1" u="sng" dirty="0"/>
              <a:t>8</a:t>
            </a:r>
            <a:r>
              <a:rPr lang="en-US" sz="1400" b="1" u="sng" baseline="30000" dirty="0"/>
              <a:t>th</a:t>
            </a:r>
            <a:r>
              <a:rPr lang="en-US" sz="1400" u="sng" dirty="0"/>
              <a:t> rib in midclavicular line, </a:t>
            </a:r>
            <a:r>
              <a:rPr lang="en-US" sz="1400" b="1" u="sng" dirty="0"/>
              <a:t>10</a:t>
            </a:r>
            <a:r>
              <a:rPr lang="en-US" sz="1400" b="1" u="sng" baseline="30000" dirty="0"/>
              <a:t>th</a:t>
            </a:r>
            <a:r>
              <a:rPr lang="en-US" sz="1400" u="sng" dirty="0"/>
              <a:t> rib in </a:t>
            </a:r>
            <a:r>
              <a:rPr lang="en-US" sz="1400" b="1" u="sng" dirty="0"/>
              <a:t>mid-axillary line </a:t>
            </a:r>
            <a:r>
              <a:rPr lang="en-US" sz="1400" dirty="0"/>
              <a:t>and finally reaching  to </a:t>
            </a:r>
            <a:r>
              <a:rPr lang="en-US" sz="1400" b="1" dirty="0"/>
              <a:t>the last thoracic spine (T12 spine).</a:t>
            </a:r>
          </a:p>
          <a:p>
            <a:pPr>
              <a:defRPr/>
            </a:pPr>
            <a:r>
              <a:rPr lang="en-US" sz="1400" b="1" u="sng" dirty="0"/>
              <a:t>Posterior margin </a:t>
            </a:r>
            <a:r>
              <a:rPr lang="en-US" sz="1400" b="1" dirty="0"/>
              <a:t>: along the vertebral column </a:t>
            </a:r>
            <a:r>
              <a:rPr lang="en-US" sz="1400" dirty="0"/>
              <a:t>from the  </a:t>
            </a:r>
            <a:r>
              <a:rPr lang="en-US" sz="1400" b="1" dirty="0"/>
              <a:t>apex</a:t>
            </a:r>
            <a:r>
              <a:rPr lang="en-US" sz="1400" dirty="0"/>
              <a:t> to the </a:t>
            </a:r>
            <a:r>
              <a:rPr lang="en-US" sz="1400" b="1" dirty="0"/>
              <a:t>inferior margin ( T12 spine).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2180" y="4765766"/>
            <a:ext cx="4308764" cy="1683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500" b="1" dirty="0"/>
              <a:t>Describe the SUFACE ANATOMY OF the lung??</a:t>
            </a:r>
            <a:endParaRPr lang="en-US" sz="1500" b="1" u="sng" dirty="0"/>
          </a:p>
          <a:p>
            <a:pPr>
              <a:defRPr/>
            </a:pPr>
            <a:r>
              <a:rPr lang="en-US" sz="1400" b="1" dirty="0"/>
              <a:t>Apex, anterior border and posterior border: </a:t>
            </a:r>
            <a:r>
              <a:rPr lang="en-US" sz="1400" dirty="0"/>
              <a:t>correspond nearly to the lines of pleura but are slightly</a:t>
            </a:r>
            <a:r>
              <a:rPr lang="en-US" sz="1400" u="sng" dirty="0"/>
              <a:t> away from the median plane.</a:t>
            </a:r>
          </a:p>
          <a:p>
            <a:pPr>
              <a:defRPr/>
            </a:pPr>
            <a:r>
              <a:rPr lang="en-US" sz="1400" b="1" dirty="0"/>
              <a:t>Inferior margin : </a:t>
            </a:r>
            <a:r>
              <a:rPr lang="en-US" sz="1400" dirty="0"/>
              <a:t>as the pleura but more horizontally  and finally reaching to </a:t>
            </a:r>
            <a:r>
              <a:rPr lang="en-US" sz="1400" u="sng" dirty="0"/>
              <a:t>the 10</a:t>
            </a:r>
            <a:r>
              <a:rPr lang="en-US" sz="1400" u="sng" baseline="30000" dirty="0"/>
              <a:t>th</a:t>
            </a:r>
            <a:r>
              <a:rPr lang="en-US" sz="1400" u="sng" dirty="0"/>
              <a:t> thoracic spine</a:t>
            </a:r>
            <a:r>
              <a:rPr lang="en-US" sz="1400" u="sng" dirty="0" smtClean="0"/>
              <a:t>.</a:t>
            </a:r>
            <a:endParaRPr lang="en-US" sz="14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24091" y="1275867"/>
            <a:ext cx="3453130" cy="236331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500" b="1" dirty="0"/>
              <a:t>Describe the SUFACE ANATOMY OF  lung fissures??</a:t>
            </a:r>
            <a:endParaRPr lang="en-US" sz="1500" b="1" u="sng" dirty="0"/>
          </a:p>
          <a:p>
            <a:pPr>
              <a:defRPr/>
            </a:pPr>
            <a:r>
              <a:rPr lang="en-US" sz="1400" b="1" u="sng" dirty="0"/>
              <a:t>Oblique fissure: </a:t>
            </a:r>
            <a:r>
              <a:rPr lang="en-US" sz="1400" dirty="0"/>
              <a:t>Represented by a line extending from</a:t>
            </a:r>
            <a:r>
              <a:rPr lang="en-US" sz="1400" u="sng" dirty="0"/>
              <a:t> 3</a:t>
            </a:r>
            <a:r>
              <a:rPr lang="en-US" sz="1400" u="sng" baseline="30000" dirty="0"/>
              <a:t>rd</a:t>
            </a:r>
            <a:r>
              <a:rPr lang="en-US" sz="1400" u="sng" dirty="0"/>
              <a:t> thoracic spine</a:t>
            </a:r>
            <a:r>
              <a:rPr lang="en-US" sz="1400" dirty="0"/>
              <a:t>, obliquely </a:t>
            </a:r>
            <a:r>
              <a:rPr lang="en-US" sz="1400" u="sng" dirty="0"/>
              <a:t>ending at 6</a:t>
            </a:r>
            <a:r>
              <a:rPr lang="en-US" sz="1400" u="sng" baseline="30000" dirty="0"/>
              <a:t>th</a:t>
            </a:r>
            <a:r>
              <a:rPr lang="en-US" sz="1400" u="sng" dirty="0"/>
              <a:t> costal cartilage.</a:t>
            </a:r>
          </a:p>
          <a:p>
            <a:pPr>
              <a:defRPr/>
            </a:pPr>
            <a:r>
              <a:rPr lang="en-US" sz="1400" b="1" u="sng" dirty="0"/>
              <a:t>Transverse fissure: O</a:t>
            </a:r>
            <a:r>
              <a:rPr lang="en-US" sz="1400" b="1" dirty="0"/>
              <a:t>nly in the right lung: </a:t>
            </a:r>
            <a:r>
              <a:rPr lang="en-US" sz="1400" dirty="0"/>
              <a:t>represented by a line extending </a:t>
            </a:r>
            <a:r>
              <a:rPr lang="en-US" sz="1400" u="sng" dirty="0"/>
              <a:t>from 4</a:t>
            </a:r>
            <a:r>
              <a:rPr lang="en-US" sz="1400" u="sng" baseline="30000" dirty="0"/>
              <a:t>th</a:t>
            </a:r>
            <a:r>
              <a:rPr lang="en-US" sz="1400" u="sng" dirty="0"/>
              <a:t> right costal cartilage </a:t>
            </a:r>
            <a:r>
              <a:rPr lang="en-US" sz="1400" dirty="0"/>
              <a:t>to  meet </a:t>
            </a:r>
            <a:r>
              <a:rPr lang="en-US" sz="1400" u="sng" dirty="0"/>
              <a:t>the oblique fissure</a:t>
            </a:r>
            <a:r>
              <a:rPr lang="en-US" sz="1400" u="sng" dirty="0" smtClean="0"/>
              <a:t>.</a:t>
            </a:r>
            <a:endParaRPr lang="en-US" sz="1400" u="sng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24091" y="3838971"/>
            <a:ext cx="3453130" cy="17683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500" b="1" dirty="0"/>
              <a:t>Describe the SUFACE ANATOMY OF cardiac notch??</a:t>
            </a:r>
          </a:p>
          <a:p>
            <a:pPr marL="0" indent="0">
              <a:buNone/>
              <a:defRPr/>
            </a:pPr>
            <a:r>
              <a:rPr lang="en-US" sz="1400" b="1" dirty="0"/>
              <a:t>The anterior margin of left pleura </a:t>
            </a:r>
            <a:r>
              <a:rPr lang="en-US" sz="1400" dirty="0"/>
              <a:t>extends from </a:t>
            </a:r>
            <a:r>
              <a:rPr lang="en-US" sz="1400" b="1" dirty="0"/>
              <a:t>sternoclavicular joint </a:t>
            </a:r>
            <a:r>
              <a:rPr lang="en-US" sz="1400" dirty="0"/>
              <a:t>to the </a:t>
            </a:r>
            <a:r>
              <a:rPr lang="en-US" sz="1400" b="1" u="sng" dirty="0"/>
              <a:t>4</a:t>
            </a:r>
            <a:r>
              <a:rPr lang="en-US" sz="1400" b="1" u="sng" baseline="30000" dirty="0"/>
              <a:t>th</a:t>
            </a:r>
            <a:r>
              <a:rPr lang="en-US" sz="1400" b="1" u="sng" dirty="0"/>
              <a:t> costal cartilage</a:t>
            </a:r>
            <a:r>
              <a:rPr lang="en-US" sz="1400" u="sng" dirty="0"/>
              <a:t>, </a:t>
            </a:r>
            <a:r>
              <a:rPr lang="en-US" sz="1400" dirty="0"/>
              <a:t>then deviates for about 1 inch to left at </a:t>
            </a:r>
            <a:r>
              <a:rPr lang="en-US" sz="1400" b="1" u="sng" dirty="0"/>
              <a:t>6</a:t>
            </a:r>
            <a:r>
              <a:rPr lang="en-US" sz="1400" b="1" u="sng" baseline="30000" dirty="0"/>
              <a:t>th</a:t>
            </a:r>
            <a:r>
              <a:rPr lang="en-US" sz="1400" b="1" u="sng" dirty="0"/>
              <a:t>  costal cartilage</a:t>
            </a:r>
            <a:r>
              <a:rPr lang="en-US" sz="1400" u="sng" dirty="0"/>
              <a:t> </a:t>
            </a:r>
            <a:r>
              <a:rPr lang="en-US" sz="1400" dirty="0"/>
              <a:t>to form </a:t>
            </a:r>
            <a:r>
              <a:rPr lang="en-US" sz="1400" b="1" dirty="0"/>
              <a:t>cardiac notch  </a:t>
            </a:r>
          </a:p>
          <a:p>
            <a:pPr marL="0" indent="0">
              <a:buNone/>
              <a:defRPr/>
            </a:pPr>
            <a:endParaRPr lang="en-US" sz="1500" b="1" dirty="0"/>
          </a:p>
          <a:p>
            <a:pPr marL="0" indent="0">
              <a:buNone/>
              <a:defRPr/>
            </a:pPr>
            <a:endParaRPr lang="en-US" sz="1500" b="1" u="sng" dirty="0"/>
          </a:p>
          <a:p>
            <a:pPr marL="0" indent="0">
              <a:buNone/>
              <a:defRPr/>
            </a:pP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479349" y="430452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800" b="1" dirty="0" smtClean="0">
                <a:solidFill>
                  <a:srgbClr val="FF0000"/>
                </a:solidFill>
                <a:latin typeface="+mn-lt"/>
              </a:rPr>
              <a:t>435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SAQ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74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9624"/>
            <a:ext cx="10515600" cy="10046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LUNG</a:t>
            </a:r>
          </a:p>
        </p:txBody>
      </p:sp>
      <p:pic>
        <p:nvPicPr>
          <p:cNvPr id="4" name="Picture 5" descr="relationshipsofrigh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78123"/>
            <a:ext cx="4114800" cy="5151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01001" y="2590801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Superior lobar bronchus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3352801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Inferior lobar bronchus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1" y="4191001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3366"/>
                </a:solidFill>
              </a:rPr>
              <a:t>Pulmonary artery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3886200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779D"/>
                </a:solidFill>
              </a:rPr>
              <a:t>Superior pulmonary </a:t>
            </a:r>
          </a:p>
          <a:p>
            <a:r>
              <a:rPr lang="en-US" b="1" dirty="0">
                <a:solidFill>
                  <a:srgbClr val="0C779D"/>
                </a:solidFill>
              </a:rPr>
              <a:t>vein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953000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779D"/>
                </a:solidFill>
              </a:rPr>
              <a:t>Inferior pulmonary</a:t>
            </a:r>
          </a:p>
          <a:p>
            <a:r>
              <a:rPr lang="en-US" b="1" dirty="0">
                <a:solidFill>
                  <a:srgbClr val="0C779D"/>
                </a:solidFill>
              </a:rPr>
              <a:t> vein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867401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Cardiac impression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3429000"/>
            <a:ext cx="2286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0601" y="5181601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Esophagus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0" y="4800600"/>
            <a:ext cx="457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57800" y="2362200"/>
            <a:ext cx="381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7800" y="2590800"/>
            <a:ext cx="314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4724400"/>
            <a:ext cx="314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>
            <a:off x="6096000" y="2744690"/>
            <a:ext cx="1905000" cy="684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flipH="1">
            <a:off x="6172200" y="3506690"/>
            <a:ext cx="1905000" cy="760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flipH="1" flipV="1">
            <a:off x="5867400" y="3962401"/>
            <a:ext cx="2590800" cy="382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3460750" y="4147810"/>
            <a:ext cx="2254251" cy="195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</p:cNvCxnSpPr>
          <p:nvPr/>
        </p:nvCxnSpPr>
        <p:spPr>
          <a:xfrm flipV="1">
            <a:off x="3290830" y="4800600"/>
            <a:ext cx="2805170" cy="414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flipH="1" flipV="1">
            <a:off x="6400800" y="3733801"/>
            <a:ext cx="2209800" cy="1601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</p:cNvCxnSpPr>
          <p:nvPr/>
        </p:nvCxnSpPr>
        <p:spPr>
          <a:xfrm flipV="1">
            <a:off x="3370980" y="5410201"/>
            <a:ext cx="1429620" cy="611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5879" y="636853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Oblique fissure</a:t>
            </a:r>
          </a:p>
        </p:txBody>
      </p:sp>
      <p:cxnSp>
        <p:nvCxnSpPr>
          <p:cNvPr id="18" name="Straight Arrow Connector 17"/>
          <p:cNvCxnSpPr>
            <a:stCxn id="3" idx="3"/>
          </p:cNvCxnSpPr>
          <p:nvPr/>
        </p:nvCxnSpPr>
        <p:spPr>
          <a:xfrm flipV="1">
            <a:off x="3532184" y="5731135"/>
            <a:ext cx="1420817" cy="791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9765" y="3001666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Transverse fissure</a:t>
            </a:r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3536214" y="3155554"/>
            <a:ext cx="1492987" cy="14047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8900" y="6021289"/>
            <a:ext cx="872836" cy="584775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CC00"/>
                </a:solidFill>
                <a:latin typeface="+mn-lt"/>
              </a:rPr>
              <a:t>Vagus</a:t>
            </a:r>
            <a:r>
              <a:rPr lang="en-US" sz="1600" b="1" dirty="0">
                <a:solidFill>
                  <a:srgbClr val="FFCC00"/>
                </a:solidFill>
                <a:latin typeface="+mn-lt"/>
              </a:rPr>
              <a:t> nerve</a:t>
            </a:r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94620" y="2818786"/>
            <a:ext cx="693255" cy="610214"/>
            <a:chOff x="3894620" y="2818786"/>
            <a:chExt cx="693255" cy="610214"/>
          </a:xfrm>
        </p:grpSpPr>
        <p:sp>
          <p:nvSpPr>
            <p:cNvPr id="30" name="TextBox 29"/>
            <p:cNvSpPr txBox="1"/>
            <p:nvPr/>
          </p:nvSpPr>
          <p:spPr>
            <a:xfrm>
              <a:off x="3894620" y="2905283"/>
              <a:ext cx="455708" cy="523717"/>
            </a:xfrm>
            <a:prstGeom prst="rect">
              <a:avLst/>
            </a:prstGeom>
            <a:solidFill>
              <a:srgbClr val="82B8B6"/>
            </a:solidFill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rgbClr val="0C779D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32167" y="2818786"/>
              <a:ext cx="455708" cy="365760"/>
            </a:xfrm>
            <a:prstGeom prst="rect">
              <a:avLst/>
            </a:prstGeom>
            <a:solidFill>
              <a:srgbClr val="82B8B6"/>
            </a:solidFill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rgbClr val="0C779D"/>
                </a:solidFill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54867" y="2955946"/>
            <a:ext cx="82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C779D"/>
                </a:solidFill>
                <a:latin typeface="+mn-lt"/>
              </a:rPr>
              <a:t>Azygos vein</a:t>
            </a:r>
            <a:endParaRPr lang="en-GB" sz="1600" b="1" dirty="0">
              <a:solidFill>
                <a:srgbClr val="0C779D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5809" y="1545958"/>
            <a:ext cx="872836" cy="584775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CC00"/>
                </a:solidFill>
                <a:latin typeface="+mn-lt"/>
              </a:rPr>
              <a:t>Phrenicnerve</a:t>
            </a:r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0601" y="1381782"/>
            <a:ext cx="2417618" cy="5847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C779D"/>
                </a:solidFill>
                <a:latin typeface="+mn-lt"/>
              </a:rPr>
              <a:t>SVC = Superior Vena Cava</a:t>
            </a:r>
          </a:p>
          <a:p>
            <a:r>
              <a:rPr lang="en-US" sz="1600" dirty="0">
                <a:solidFill>
                  <a:srgbClr val="0C779D"/>
                </a:solidFill>
                <a:latin typeface="+mn-lt"/>
              </a:rPr>
              <a:t>IVC = Inferior Vena Cava</a:t>
            </a:r>
            <a:endParaRPr lang="en-GB" sz="1600" dirty="0">
              <a:solidFill>
                <a:srgbClr val="0C779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3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LUNG</a:t>
            </a:r>
            <a:endParaRPr lang="en-US" sz="3600" dirty="0"/>
          </a:p>
        </p:txBody>
      </p:sp>
      <p:pic>
        <p:nvPicPr>
          <p:cNvPr id="5" name="Picture 5" descr="relationshipswithlef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88" y="1406494"/>
            <a:ext cx="4224312" cy="523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251460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Aortic 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4419601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Cardiac impression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1" y="6248401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Lingula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9801" y="304800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Bronchus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962400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779D"/>
                </a:solidFill>
              </a:rPr>
              <a:t>Inferior</a:t>
            </a:r>
          </a:p>
          <a:p>
            <a:r>
              <a:rPr lang="en-US" b="1" dirty="0">
                <a:solidFill>
                  <a:srgbClr val="0C779D"/>
                </a:solidFill>
              </a:rPr>
              <a:t>pulmonary vein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1" y="2438401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3366"/>
                </a:solidFill>
              </a:rPr>
              <a:t>Pulmonary artery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1" y="3352800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779D"/>
                </a:solidFill>
              </a:rPr>
              <a:t>Superior pulmonary </a:t>
            </a:r>
          </a:p>
          <a:p>
            <a:r>
              <a:rPr lang="en-US" b="1" dirty="0">
                <a:solidFill>
                  <a:srgbClr val="0C779D"/>
                </a:solidFill>
              </a:rPr>
              <a:t>vein</a:t>
            </a: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229632" y="3201890"/>
            <a:ext cx="2104369" cy="379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5638800" y="2592290"/>
            <a:ext cx="2819400" cy="684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>
            <a:off x="5638800" y="3614410"/>
            <a:ext cx="2667000" cy="2717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3335944" y="4224010"/>
            <a:ext cx="1617056" cy="119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>
            <a:off x="6920682" y="4573490"/>
            <a:ext cx="1537518" cy="4996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flipH="1" flipV="1">
            <a:off x="7467600" y="6248401"/>
            <a:ext cx="1371600" cy="153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600" y="571500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Area related to </a:t>
            </a:r>
          </a:p>
          <a:p>
            <a:r>
              <a:rPr lang="en-US" b="1" dirty="0"/>
              <a:t>diaphragm</a:t>
            </a: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flipV="1">
            <a:off x="3621508" y="5791200"/>
            <a:ext cx="1560092" cy="1854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7365" y="5073135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Pulmonary ligament</a:t>
            </a:r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5334000" y="4114801"/>
            <a:ext cx="3173364" cy="1112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10600" y="5791201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Oblique fissure</a:t>
            </a:r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6019800" y="5442467"/>
            <a:ext cx="2590800" cy="5026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64956" y="6197265"/>
            <a:ext cx="872836" cy="36576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1156" y="6109901"/>
            <a:ext cx="87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CC00"/>
                </a:solidFill>
                <a:latin typeface="+mn-lt"/>
              </a:rPr>
              <a:t>Vagus</a:t>
            </a:r>
            <a:r>
              <a:rPr lang="en-US" sz="1600" b="1" dirty="0">
                <a:solidFill>
                  <a:srgbClr val="FFCC00"/>
                </a:solidFill>
                <a:latin typeface="+mn-lt"/>
              </a:rPr>
              <a:t> nerve</a:t>
            </a:r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0164" y="6170175"/>
            <a:ext cx="1356420" cy="36576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29889" y="6034179"/>
            <a:ext cx="126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Descending aorta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5580" y="1432649"/>
            <a:ext cx="760675" cy="460089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2464" y="1429138"/>
            <a:ext cx="87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  <a:latin typeface="+mn-lt"/>
              </a:rPr>
              <a:t>Phrenic nerve</a:t>
            </a:r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1369" y="1421789"/>
            <a:ext cx="1645920" cy="18288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2017" y="1643479"/>
            <a:ext cx="731520" cy="18288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6394" y="2073761"/>
            <a:ext cx="731520" cy="18288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9003" y="1824569"/>
            <a:ext cx="1097280" cy="182880"/>
          </a:xfrm>
          <a:prstGeom prst="rect">
            <a:avLst/>
          </a:prstGeom>
          <a:solidFill>
            <a:srgbClr val="82B8B6"/>
          </a:solidFill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6394" y="1323251"/>
            <a:ext cx="166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Common carotid artery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8294" y="1804603"/>
            <a:ext cx="108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Subclavian artery</a:t>
            </a:r>
            <a:endParaRPr lang="en-GB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408" y="1506851"/>
            <a:ext cx="792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 that these figures are not necessarily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present in the exam</a:t>
            </a:r>
          </a:p>
          <a:p>
            <a:pPr algn="ctr"/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2883408" y="4975273"/>
            <a:ext cx="6400800" cy="592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</p:txBody>
      </p:sp>
    </p:spTree>
    <p:extLst>
      <p:ext uri="{BB962C8B-B14F-4D97-AF65-F5344CB8AC3E}">
        <p14:creationId xmlns:p14="http://schemas.microsoft.com/office/powerpoint/2010/main" val="15726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pic>
        <p:nvPicPr>
          <p:cNvPr id="4" name="Picture 4" descr="C:\Documents and Settings\user1\My Documents\My Pictures\medi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152" y="1690688"/>
            <a:ext cx="7086600" cy="469056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068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sz="3600" dirty="0"/>
          </a:p>
        </p:txBody>
      </p:sp>
      <p:pic>
        <p:nvPicPr>
          <p:cNvPr id="4" name="Picture 6" descr="C:\Documents and Settings\user1\My Documents\My Pictures\medi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52" y="1690688"/>
            <a:ext cx="6488708" cy="474703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08686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861" y="176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sz="3600" dirty="0"/>
          </a:p>
        </p:txBody>
      </p:sp>
      <p:pic>
        <p:nvPicPr>
          <p:cNvPr id="4" name="Picture 5" descr="C:\Documents and Settings\user1\My Documents\My Pictures\medi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722" y="1529076"/>
            <a:ext cx="5715000" cy="4930154"/>
          </a:xfrm>
          <a:prstGeom prst="rect">
            <a:avLst/>
          </a:prstGeom>
          <a:ln w="9525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506923" y="5720077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Descending aorta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7611322" y="5643879"/>
            <a:ext cx="2895600" cy="230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1911097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T4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056" y="3255111"/>
            <a:ext cx="3743168" cy="255454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T4 is the level of: </a:t>
            </a:r>
          </a:p>
          <a:p>
            <a:r>
              <a:rPr lang="en-GB" sz="2000" dirty="0">
                <a:latin typeface="+mn-lt"/>
              </a:rPr>
              <a:t>Sternal angle </a:t>
            </a:r>
          </a:p>
          <a:p>
            <a:r>
              <a:rPr lang="en-GB" sz="2000" dirty="0">
                <a:latin typeface="+mn-lt"/>
              </a:rPr>
              <a:t>Second costal cartilage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1.Bifurcation of trachea </a:t>
            </a:r>
          </a:p>
          <a:p>
            <a:r>
              <a:rPr lang="en-GB" sz="2000" dirty="0">
                <a:latin typeface="+mn-lt"/>
              </a:rPr>
              <a:t>2. Bifurcation of pulmonary trunk </a:t>
            </a:r>
          </a:p>
          <a:p>
            <a:r>
              <a:rPr lang="en-GB" sz="2000" dirty="0">
                <a:latin typeface="+mn-lt"/>
              </a:rPr>
              <a:t>3. Beginning &amp; termination of arch of aorta  </a:t>
            </a:r>
          </a:p>
        </p:txBody>
      </p:sp>
    </p:spTree>
    <p:extLst>
      <p:ext uri="{BB962C8B-B14F-4D97-AF65-F5344CB8AC3E}">
        <p14:creationId xmlns:p14="http://schemas.microsoft.com/office/powerpoint/2010/main" val="245895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</a:p>
        </p:txBody>
      </p:sp>
      <p:pic>
        <p:nvPicPr>
          <p:cNvPr id="4" name="Picture 2" descr="http://www.meddean.luc.edu/lumen/medEd/Radio/curriculum/Pulmonary/image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86"/>
          <a:stretch>
            <a:fillRect/>
          </a:stretch>
        </p:blipFill>
        <p:spPr>
          <a:xfrm>
            <a:off x="2895601" y="1600201"/>
            <a:ext cx="6096000" cy="4666561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828801" y="213360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Clavicle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327660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Scapula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8801" y="2438400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Aortic </a:t>
            </a:r>
          </a:p>
          <a:p>
            <a:r>
              <a:rPr lang="en-US" b="1" dirty="0"/>
              <a:t>knuckle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5997" y="4191000"/>
            <a:ext cx="1317990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Left dome </a:t>
            </a:r>
          </a:p>
          <a:p>
            <a:r>
              <a:rPr lang="en-US" b="1" dirty="0"/>
              <a:t>of diaphragm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648200"/>
            <a:ext cx="1317990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Right dome </a:t>
            </a:r>
          </a:p>
          <a:p>
            <a:r>
              <a:rPr lang="en-US" b="1" dirty="0"/>
              <a:t>of diaphragm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1" y="3810001"/>
            <a:ext cx="19143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Cardiophrenic</a:t>
            </a:r>
            <a:r>
              <a:rPr lang="en-US" b="1" dirty="0"/>
              <a:t> angle</a:t>
            </a:r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6629400" y="2700010"/>
            <a:ext cx="2819400" cy="728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4995754" y="4117778"/>
            <a:ext cx="643046" cy="13686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3070590" y="4909810"/>
            <a:ext cx="1425210" cy="576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96607" y="4832866"/>
            <a:ext cx="1009390" cy="841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19400" y="2362200"/>
            <a:ext cx="2057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2851952" y="3429001"/>
            <a:ext cx="1110449" cy="1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58200" y="3479463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Apex of heart</a:t>
            </a:r>
          </a:p>
          <a:p>
            <a:r>
              <a:rPr lang="en-US" b="1" dirty="0"/>
              <a:t>(left ventricle</a:t>
            </a:r>
            <a:r>
              <a:rPr lang="en-US" dirty="0"/>
              <a:t>)</a:t>
            </a:r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>
            <a:off x="7467600" y="3741074"/>
            <a:ext cx="990600" cy="1745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05998" y="170866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Trachea</a:t>
            </a:r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6324601" y="1862556"/>
            <a:ext cx="2881396" cy="2154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832865"/>
            <a:ext cx="1066800" cy="4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2128" y="4545737"/>
            <a:ext cx="12394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Right atrium</a:t>
            </a:r>
          </a:p>
        </p:txBody>
      </p:sp>
    </p:spTree>
    <p:extLst>
      <p:ext uri="{BB962C8B-B14F-4D97-AF65-F5344CB8AC3E}">
        <p14:creationId xmlns:p14="http://schemas.microsoft.com/office/powerpoint/2010/main" val="23459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sz="3600" dirty="0"/>
          </a:p>
        </p:txBody>
      </p:sp>
      <p:pic>
        <p:nvPicPr>
          <p:cNvPr id="4" name="Picture 2" descr="C:\Users\user\Pictures\C3FF6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8320" y="1600201"/>
            <a:ext cx="4175360" cy="45259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867400" y="21336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048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547" y="2364433"/>
            <a:ext cx="2233304" cy="64633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</a:t>
            </a:r>
            <a:r>
              <a:rPr lang="en-GB" sz="1800" dirty="0">
                <a:latin typeface="+mn-lt"/>
              </a:rPr>
              <a:t>: Trachea</a:t>
            </a:r>
          </a:p>
          <a:p>
            <a:r>
              <a:rPr lang="en-US" sz="1800" dirty="0">
                <a:latin typeface="+mn-lt"/>
              </a:rPr>
              <a:t>B: Bronchus (primary)</a:t>
            </a:r>
          </a:p>
        </p:txBody>
      </p:sp>
    </p:spTree>
    <p:extLst>
      <p:ext uri="{BB962C8B-B14F-4D97-AF65-F5344CB8AC3E}">
        <p14:creationId xmlns:p14="http://schemas.microsoft.com/office/powerpoint/2010/main" val="81356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54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sz="3600" dirty="0"/>
          </a:p>
        </p:txBody>
      </p:sp>
      <p:pic>
        <p:nvPicPr>
          <p:cNvPr id="4" name="Content Placeholder 3" descr="C:\Users\user\Pictures\C3FF59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76400"/>
            <a:ext cx="3810000" cy="4445000"/>
          </a:xfrm>
          <a:noFill/>
        </p:spPr>
      </p:pic>
      <p:pic>
        <p:nvPicPr>
          <p:cNvPr id="5" name="Picture 3" descr="C:\Users\user\Pictures\C3FF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55540" y="1600200"/>
            <a:ext cx="4302660" cy="50178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2514601" y="3733801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Esophagus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595346" y="3887690"/>
            <a:ext cx="2500655" cy="747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79412" y="1337846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Barium swallow</a:t>
            </a:r>
          </a:p>
        </p:txBody>
      </p:sp>
    </p:spTree>
    <p:extLst>
      <p:ext uri="{BB962C8B-B14F-4D97-AF65-F5344CB8AC3E}">
        <p14:creationId xmlns:p14="http://schemas.microsoft.com/office/powerpoint/2010/main" val="256915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5775187" y="746316"/>
            <a:ext cx="3341919" cy="4351338"/>
          </a:xfrm>
        </p:spPr>
        <p:txBody>
          <a:bodyPr>
            <a:normAutofit/>
          </a:bodyPr>
          <a:lstStyle/>
          <a:p>
            <a:pPr marL="17780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Done by: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>
                <a:latin typeface="Calibri" panose="020F0502020204030204" pitchFamily="34" charset="0"/>
              </a:rPr>
              <a:t>Ghandour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  <a:endParaRPr lang="en-GB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61375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</a:p>
        </p:txBody>
      </p:sp>
      <p:pic>
        <p:nvPicPr>
          <p:cNvPr id="4" name="Content Placeholder 8" descr="F66122-003-f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549493"/>
            <a:ext cx="5486400" cy="4853288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62635" y="2160402"/>
            <a:ext cx="3558988" cy="341632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Intercostal Muscles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External Intercostal Muscle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r>
              <a:rPr lang="en-GB" sz="1800" u="sng" dirty="0">
                <a:latin typeface="+mn-lt"/>
              </a:rPr>
              <a:t>Nerve supply</a:t>
            </a:r>
            <a:r>
              <a:rPr lang="en-GB" sz="1800" dirty="0">
                <a:latin typeface="+mn-lt"/>
              </a:rPr>
              <a:t>: </a:t>
            </a:r>
            <a:r>
              <a:rPr lang="en-GB" sz="1800" dirty="0">
                <a:solidFill>
                  <a:srgbClr val="FFCC00"/>
                </a:solidFill>
                <a:latin typeface="+mn-lt"/>
              </a:rPr>
              <a:t>intercostal nerves</a:t>
            </a:r>
          </a:p>
          <a:p>
            <a:r>
              <a:rPr lang="en-GB" sz="1800" u="sng" dirty="0">
                <a:latin typeface="+mn-lt"/>
              </a:rPr>
              <a:t>Action</a:t>
            </a:r>
            <a:r>
              <a:rPr lang="en-GB" sz="1800" dirty="0">
                <a:latin typeface="+mn-lt"/>
              </a:rPr>
              <a:t>: rib elevators (inspiratory)</a:t>
            </a:r>
          </a:p>
          <a:p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Internal Intercostal Muscle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r>
              <a:rPr lang="en-GB" sz="1800" u="sng" dirty="0">
                <a:latin typeface="+mn-lt"/>
              </a:rPr>
              <a:t>Nerve supply</a:t>
            </a:r>
            <a:r>
              <a:rPr lang="en-GB" sz="1800" dirty="0">
                <a:latin typeface="+mn-lt"/>
              </a:rPr>
              <a:t>: </a:t>
            </a:r>
            <a:r>
              <a:rPr lang="en-GB" sz="1800" dirty="0">
                <a:solidFill>
                  <a:srgbClr val="FFCC00"/>
                </a:solidFill>
                <a:latin typeface="+mn-lt"/>
              </a:rPr>
              <a:t>intercostal nerves</a:t>
            </a:r>
          </a:p>
          <a:p>
            <a:r>
              <a:rPr lang="en-GB" sz="1800" u="sng" dirty="0">
                <a:latin typeface="+mn-lt"/>
              </a:rPr>
              <a:t>Action</a:t>
            </a:r>
            <a:r>
              <a:rPr lang="en-GB" sz="1800" dirty="0">
                <a:latin typeface="+mn-lt"/>
              </a:rPr>
              <a:t>: rib depressors</a:t>
            </a:r>
          </a:p>
          <a:p>
            <a:endParaRPr lang="en-GB" sz="1800" dirty="0">
              <a:latin typeface="+mn-lt"/>
            </a:endParaRP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Innermost Intercostal Muscle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r>
              <a:rPr lang="en-GB" sz="1800" u="sng" dirty="0">
                <a:latin typeface="+mn-lt"/>
              </a:rPr>
              <a:t>Nerve supply</a:t>
            </a:r>
            <a:r>
              <a:rPr lang="en-GB" sz="1800" dirty="0">
                <a:latin typeface="+mn-lt"/>
              </a:rPr>
              <a:t>: </a:t>
            </a:r>
            <a:r>
              <a:rPr lang="en-GB" sz="1800" dirty="0">
                <a:solidFill>
                  <a:srgbClr val="FFCC00"/>
                </a:solidFill>
                <a:latin typeface="+mn-lt"/>
              </a:rPr>
              <a:t>intercostal nerves</a:t>
            </a:r>
          </a:p>
          <a:p>
            <a:r>
              <a:rPr lang="en-GB" sz="1800" u="sng" dirty="0">
                <a:latin typeface="+mn-lt"/>
              </a:rPr>
              <a:t>Action</a:t>
            </a:r>
            <a:r>
              <a:rPr lang="en-GB" sz="1800" dirty="0">
                <a:latin typeface="+mn-lt"/>
              </a:rPr>
              <a:t>: rib depressors</a:t>
            </a:r>
          </a:p>
        </p:txBody>
      </p:sp>
    </p:spTree>
    <p:extLst>
      <p:ext uri="{BB962C8B-B14F-4D97-AF65-F5344CB8AC3E}">
        <p14:creationId xmlns:p14="http://schemas.microsoft.com/office/powerpoint/2010/main" val="200407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  <a:endParaRPr lang="en-US" sz="3600" dirty="0"/>
          </a:p>
        </p:txBody>
      </p:sp>
      <p:pic>
        <p:nvPicPr>
          <p:cNvPr id="4" name="Content Placeholder 9" descr="respiration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6958" y="1690688"/>
            <a:ext cx="3258224" cy="48221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Content Placeholder 10" descr="respiration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9861" y="1690688"/>
            <a:ext cx="3692174" cy="48221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7117" y="2017060"/>
            <a:ext cx="3558988" cy="313932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Anterior Abdominal Wall Muscles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External Oblique Muscle</a:t>
            </a:r>
            <a:r>
              <a:rPr lang="en-GB" sz="1800" dirty="0">
                <a:solidFill>
                  <a:srgbClr val="C00000"/>
                </a:solidFill>
                <a:latin typeface="+mn-lt"/>
              </a:rPr>
              <a:t> &amp;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Internal Oblique Muscle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r>
              <a:rPr lang="en-GB" sz="1800" u="sng" dirty="0">
                <a:latin typeface="+mn-lt"/>
              </a:rPr>
              <a:t>Nerve supply</a:t>
            </a:r>
            <a:r>
              <a:rPr lang="en-GB" sz="1800" dirty="0">
                <a:latin typeface="+mn-lt"/>
              </a:rPr>
              <a:t>: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lower intercostal nerves (T7 – T11),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subcostal nerve (T12), and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first lumbar nerve.</a:t>
            </a:r>
          </a:p>
          <a:p>
            <a:r>
              <a:rPr lang="en-GB" sz="1800" u="sng" dirty="0">
                <a:latin typeface="+mn-lt"/>
              </a:rPr>
              <a:t>Action</a:t>
            </a:r>
            <a:r>
              <a:rPr lang="en-GB" sz="1800" dirty="0">
                <a:latin typeface="+mn-lt"/>
              </a:rPr>
              <a:t>: </a:t>
            </a:r>
          </a:p>
          <a:p>
            <a:r>
              <a:rPr lang="en-GB" sz="1800" dirty="0">
                <a:latin typeface="+mn-lt"/>
              </a:rPr>
              <a:t>Compression of abdominal viscera to help in ascent of diaphragm (during forced expiration)</a:t>
            </a:r>
          </a:p>
        </p:txBody>
      </p:sp>
    </p:spTree>
    <p:extLst>
      <p:ext uri="{BB962C8B-B14F-4D97-AF65-F5344CB8AC3E}">
        <p14:creationId xmlns:p14="http://schemas.microsoft.com/office/powerpoint/2010/main" val="163398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  <a:endParaRPr lang="en-US" sz="3600" dirty="0"/>
          </a:p>
        </p:txBody>
      </p:sp>
      <p:pic>
        <p:nvPicPr>
          <p:cNvPr id="4" name="Content Placeholder 6" descr="respiration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4401" y="1596559"/>
            <a:ext cx="4241291" cy="47731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73623" y="2309513"/>
            <a:ext cx="3599330" cy="2862322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Anterior Abdominal Wall Muscles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Transversus Abdominis</a:t>
            </a:r>
          </a:p>
          <a:p>
            <a:r>
              <a:rPr lang="en-GB" sz="1800" u="sng" dirty="0">
                <a:latin typeface="+mn-lt"/>
              </a:rPr>
              <a:t>Nerve supply</a:t>
            </a:r>
            <a:r>
              <a:rPr lang="en-GB" sz="1800" dirty="0">
                <a:latin typeface="+mn-lt"/>
              </a:rPr>
              <a:t>: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lower intercostal nerves (T7 – T11),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subcostal nerve (T12), and </a:t>
            </a:r>
          </a:p>
          <a:p>
            <a:r>
              <a:rPr lang="en-GB" sz="1800" dirty="0">
                <a:solidFill>
                  <a:srgbClr val="FFCC00"/>
                </a:solidFill>
                <a:latin typeface="+mn-lt"/>
              </a:rPr>
              <a:t>first lumbar nerve.</a:t>
            </a:r>
          </a:p>
          <a:p>
            <a:r>
              <a:rPr lang="en-GB" sz="1800" u="sng" dirty="0">
                <a:latin typeface="+mn-lt"/>
              </a:rPr>
              <a:t>Action</a:t>
            </a:r>
            <a:r>
              <a:rPr lang="en-GB" sz="1800" dirty="0">
                <a:latin typeface="+mn-lt"/>
              </a:rPr>
              <a:t>: </a:t>
            </a:r>
          </a:p>
          <a:p>
            <a:r>
              <a:rPr lang="en-GB" sz="1800" dirty="0">
                <a:latin typeface="+mn-lt"/>
              </a:rPr>
              <a:t>Compression of abdominal viscera to help in ascent of diaphragm (during forced expiration)</a:t>
            </a:r>
          </a:p>
        </p:txBody>
      </p:sp>
    </p:spTree>
    <p:extLst>
      <p:ext uri="{BB962C8B-B14F-4D97-AF65-F5344CB8AC3E}">
        <p14:creationId xmlns:p14="http://schemas.microsoft.com/office/powerpoint/2010/main" val="268020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27" y="277065"/>
            <a:ext cx="573453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1727" r="3659" b="4419"/>
          <a:stretch/>
        </p:blipFill>
        <p:spPr bwMode="auto">
          <a:xfrm>
            <a:off x="285353" y="1679760"/>
            <a:ext cx="5595071" cy="4384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3945" y="4067801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Major openings of diaphragm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9978" y="4395788"/>
            <a:ext cx="5765741" cy="1569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The thoracic spinal levels at which the three major structures pass through the diaphragm can be remembered by the number of letters contained in each structure: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Vena Cava (8 letters) – Passes through the diaphragm at T8.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Oesophagus (10 letters) – Passes through the diaphragm at T10.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Aortic Hiatus (12 letters) – "Passes" through the diaphragm at T12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4163" y="332756"/>
            <a:ext cx="6008118" cy="353943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Diaphragm</a:t>
            </a:r>
          </a:p>
          <a:p>
            <a:r>
              <a:rPr lang="en-GB" sz="1600" u="sng" dirty="0">
                <a:latin typeface="+mn-lt"/>
              </a:rPr>
              <a:t>Nerve supply</a:t>
            </a:r>
            <a:r>
              <a:rPr lang="en-GB" sz="1600" dirty="0">
                <a:latin typeface="+mn-lt"/>
              </a:rPr>
              <a:t>: </a:t>
            </a:r>
          </a:p>
          <a:p>
            <a:r>
              <a:rPr lang="en-GB" sz="1600" dirty="0">
                <a:solidFill>
                  <a:srgbClr val="FFCC00"/>
                </a:solidFill>
                <a:latin typeface="+mn-lt"/>
              </a:rPr>
              <a:t>Phrenic nerve (C3,4,5), </a:t>
            </a:r>
          </a:p>
          <a:p>
            <a:r>
              <a:rPr lang="en-GB" sz="1600" u="sng" dirty="0">
                <a:latin typeface="+mn-lt"/>
              </a:rPr>
              <a:t>Action</a:t>
            </a:r>
            <a:r>
              <a:rPr lang="en-GB" sz="1600" dirty="0">
                <a:latin typeface="+mn-lt"/>
              </a:rPr>
              <a:t>: </a:t>
            </a:r>
          </a:p>
          <a:p>
            <a:r>
              <a:rPr lang="en-GB" sz="1600" dirty="0">
                <a:latin typeface="+mn-lt"/>
              </a:rPr>
              <a:t>contraction (descent) of diaphragm increase vertical diameter of thoracic cavity essential for normal </a:t>
            </a:r>
            <a:r>
              <a:rPr lang="en-GB" sz="1600" dirty="0" smtClean="0">
                <a:latin typeface="+mn-lt"/>
              </a:rPr>
              <a:t>breathing.</a:t>
            </a:r>
          </a:p>
          <a:p>
            <a:r>
              <a:rPr lang="en-US" sz="1600" u="sng" dirty="0" smtClean="0">
                <a:latin typeface="+mn-lt"/>
              </a:rPr>
              <a:t>Origin</a:t>
            </a:r>
            <a:r>
              <a:rPr lang="en-US" sz="1600" dirty="0" smtClean="0">
                <a:latin typeface="+mn-lt"/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1) Costal: lower 6 costal cartilages     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2) Vertebral: upper 3 lumbar vertebrae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 (right &amp; left crus + arcuate ligaments)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3) Sternal: xiphoid process of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sternum</a:t>
            </a:r>
            <a:endParaRPr lang="en-US" sz="1600" u="sng" dirty="0">
              <a:latin typeface="+mn-lt"/>
            </a:endParaRPr>
          </a:p>
          <a:p>
            <a:r>
              <a:rPr lang="en-US" sz="1600" u="sng" dirty="0" smtClean="0">
                <a:latin typeface="+mn-lt"/>
              </a:rPr>
              <a:t>Insertion: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Central Tendon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(lies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at the level of  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xiphisternal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joint , at 9</a:t>
            </a:r>
            <a:r>
              <a:rPr lang="en-US" sz="16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thoracic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vertebra)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4163" y="5965448"/>
            <a:ext cx="5750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Mnemonic of major openings of diaphragm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 ate (8) 10 Eggs At 12</a:t>
            </a:r>
            <a:r>
              <a:rPr lang="en-US" sz="13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 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(I 8= inferior vena cava pierce at T8, </a:t>
            </a:r>
            <a:endParaRPr lang="en-US" sz="13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10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Eggs= Esophagus pierces at T10 , </a:t>
            </a:r>
            <a:endParaRPr lang="en-US" sz="13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At 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12 = Aorta pierces at T12)</a:t>
            </a:r>
          </a:p>
        </p:txBody>
      </p:sp>
    </p:spTree>
    <p:extLst>
      <p:ext uri="{BB962C8B-B14F-4D97-AF65-F5344CB8AC3E}">
        <p14:creationId xmlns:p14="http://schemas.microsoft.com/office/powerpoint/2010/main" val="91179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</a:p>
        </p:txBody>
      </p:sp>
      <p:pic>
        <p:nvPicPr>
          <p:cNvPr id="4" name="Picture 5" descr="C:\Documents and Settings\user\My Documents\My Pictures\f0417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1"/>
            <a:ext cx="6400800" cy="51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601980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Hard palate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5806" y="5334000"/>
            <a:ext cx="1979194" cy="870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39200" y="5877216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Soft palate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7086600" y="5562602"/>
            <a:ext cx="1752600" cy="4685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n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1" y="1600200"/>
            <a:ext cx="8244877" cy="50045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73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CAVITY, LARYNX, PHARYNX, TRACHEA</a:t>
            </a:r>
          </a:p>
        </p:txBody>
      </p:sp>
      <p:pic>
        <p:nvPicPr>
          <p:cNvPr id="4" name="Content Placeholder 3" descr="C:\Users\Zeenat\Pictures\gh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6" t="4465" r="6061" b="2905"/>
          <a:stretch>
            <a:fillRect/>
          </a:stretch>
        </p:blipFill>
        <p:spPr bwMode="auto">
          <a:xfrm>
            <a:off x="4419600" y="1422235"/>
            <a:ext cx="3581400" cy="52147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1752601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Frontal air sinus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4090672" y="1752601"/>
            <a:ext cx="1319528" cy="1538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34401" y="2209801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Sphenoidal air sinus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6400800" y="2209801"/>
            <a:ext cx="2133600" cy="1538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274320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Hard palate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673892" y="2897090"/>
            <a:ext cx="1812508" cy="30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76971" y="3200400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Opening of pharyngo-</a:t>
            </a:r>
          </a:p>
          <a:p>
            <a:r>
              <a:rPr lang="en-US" b="1" dirty="0"/>
              <a:t>tympanic tube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6400800" y="2743200"/>
            <a:ext cx="1976170" cy="7188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39200" y="434340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Palatine tonsil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6400800" y="3429001"/>
            <a:ext cx="2438400" cy="10682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1" y="397853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Epiglottis</a:t>
            </a: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3284992" y="3978534"/>
            <a:ext cx="3115809" cy="1538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4601" y="494874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Trachea</a:t>
            </a:r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3385352" y="5102636"/>
            <a:ext cx="3320249" cy="30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4600" y="2209801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Nasal septum</a:t>
            </a:r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3863046" y="2363690"/>
            <a:ext cx="1928154" cy="30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800" y="5336276"/>
            <a:ext cx="22894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Site of drainage of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sinuses – important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in the wall of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pharynx- blood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sypply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</a:t>
            </a:r>
          </a:p>
        </p:txBody>
      </p:sp>
    </p:spTree>
    <p:extLst>
      <p:ext uri="{BB962C8B-B14F-4D97-AF65-F5344CB8AC3E}">
        <p14:creationId xmlns:p14="http://schemas.microsoft.com/office/powerpoint/2010/main" val="342735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8DEAC5-4141-4CFF-86BA-4175D5B86C88}" vid="{240C028D-75B1-4A7F-A9EA-0C28CBE645D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OSPE</Template>
  <TotalTime>1244</TotalTime>
  <Words>1252</Words>
  <Application>Microsoft Office PowerPoint</Application>
  <PresentationFormat>Widescreen</PresentationFormat>
  <Paragraphs>304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MS PGothic</vt:lpstr>
      <vt:lpstr>Times New Roman</vt:lpstr>
      <vt:lpstr>Arabic Transparent</vt:lpstr>
      <vt:lpstr>Calibri Light</vt:lpstr>
      <vt:lpstr>Arial</vt:lpstr>
      <vt:lpstr>Courier New</vt:lpstr>
      <vt:lpstr>Office Theme</vt:lpstr>
      <vt:lpstr>OSPE RESPIRATORY BLOCK</vt:lpstr>
      <vt:lpstr>PowerPoint Presentation</vt:lpstr>
      <vt:lpstr>MUSCLES INVOLVED IN RESPIRATION Action- Nerve supply</vt:lpstr>
      <vt:lpstr>MUSCLES INVOLVED IN RESPIRATION Action- Nerve supply</vt:lpstr>
      <vt:lpstr>MUSCLES INVOLVED IN RESPIRATION Action- Nerve supply</vt:lpstr>
      <vt:lpstr>DIAPHRAGM Action- Nerve supply</vt:lpstr>
      <vt:lpstr>NASAL CAVITY</vt:lpstr>
      <vt:lpstr>NASAL CAVITY</vt:lpstr>
      <vt:lpstr>NASAL CAVITY, LARYNX, PHARYNX, TRACHEA</vt:lpstr>
      <vt:lpstr>PowerPoint Presentation</vt:lpstr>
      <vt:lpstr>PowerPoint Presentation</vt:lpstr>
      <vt:lpstr>LARYNX, TRACHEA</vt:lpstr>
      <vt:lpstr>PowerPoint Presentation</vt:lpstr>
      <vt:lpstr>TRACHEA &amp; BRONCHI</vt:lpstr>
      <vt:lpstr>LUNG &amp; PLEURA</vt:lpstr>
      <vt:lpstr>LUNG &amp; PLEURA</vt:lpstr>
      <vt:lpstr>PowerPoint Presentation</vt:lpstr>
      <vt:lpstr>RIGHT LUNG</vt:lpstr>
      <vt:lpstr>LEFT LUNG</vt:lpstr>
      <vt:lpstr>MEDIASTINUM Contents</vt:lpstr>
      <vt:lpstr>MEDIASTINUM Contents</vt:lpstr>
      <vt:lpstr>MEDIASTINUM Contents</vt:lpstr>
      <vt:lpstr>RADIOLOGY</vt:lpstr>
      <vt:lpstr>RADIOLOGY</vt:lpstr>
      <vt:lpstr>RADIOLOGY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Dr.Ghandour ...</dc:creator>
  <cp:lastModifiedBy>Jawaher AbdulMohsen</cp:lastModifiedBy>
  <cp:revision>73</cp:revision>
  <dcterms:created xsi:type="dcterms:W3CDTF">2016-12-24T18:56:49Z</dcterms:created>
  <dcterms:modified xsi:type="dcterms:W3CDTF">2017-02-27T18:49:46Z</dcterms:modified>
</cp:coreProperties>
</file>