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7" r:id="rId2"/>
    <p:sldId id="273" r:id="rId3"/>
    <p:sldId id="274" r:id="rId4"/>
    <p:sldId id="276" r:id="rId5"/>
    <p:sldId id="286" r:id="rId6"/>
    <p:sldId id="263" r:id="rId7"/>
    <p:sldId id="275" r:id="rId8"/>
    <p:sldId id="266" r:id="rId9"/>
    <p:sldId id="283" r:id="rId10"/>
    <p:sldId id="282" r:id="rId11"/>
    <p:sldId id="264" r:id="rId12"/>
    <p:sldId id="269" r:id="rId13"/>
    <p:sldId id="280" r:id="rId14"/>
    <p:sldId id="267" r:id="rId15"/>
    <p:sldId id="284" r:id="rId16"/>
    <p:sldId id="271" r:id="rId17"/>
    <p:sldId id="277" r:id="rId18"/>
    <p:sldId id="278" r:id="rId19"/>
    <p:sldId id="279" r:id="rId20"/>
    <p:sldId id="272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B9309-1C38-4CFD-8841-5787E5F9465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B2720-49B0-4EE2-8A2D-2AF42A26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52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CD65E-45AB-42EE-B657-B0E5FE5958FE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61D7A-3006-44A0-A53D-F6F0E840F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9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A1F0F-3FB9-43E6-94B9-C04EA315EA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3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27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8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2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0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8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0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3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294783"/>
            <a:ext cx="12192000" cy="6626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78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294783"/>
            <a:ext cx="12192000" cy="6626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15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6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95BE7-8C5D-493E-A9AD-7AA0CCDAEDE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6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imgres?imgurl=http://www.mesothelioma-health.org/images/pneu.jpg&amp;imgrefurl=http://www.mesothelioma-health.org/pix/lobar.htm&amp;usg=__pxeHzMtpD0NYAwtU5gwkzlGhjEo=&amp;h=523&amp;w=500&amp;sz=20&amp;hl=en&amp;start=15&amp;zoom=1&amp;tbnid=U8o5SVejT3xzXM:&amp;tbnh=131&amp;tbnw=125&amp;ei=kTpWTbmWJsGytAbT7sinDQ&amp;prev=/images?q=lobar+pneumonia+and+x+ray&amp;hl=en&amp;safe=active&amp;sa=N&amp;tbs=isch:1&amp;prmd=ivns&amp;itbs=1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microsoft.com/office/2007/relationships/hdphoto" Target="../media/hdphoto5.wdp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7.wdp"/><Relationship Id="rId7" Type="http://schemas.openxmlformats.org/officeDocument/2006/relationships/image" Target="../media/image4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hyperlink" Target="http://www.google.com.sa/url?sa=i&amp;rct=j&amp;q=&amp;esrc=s&amp;frm=1&amp;source=images&amp;cd=&amp;cad=rja&amp;uact=8&amp;ved=0ahUKEwi51uLq9NjKAhWH7RQKHdEsCAAQjRwIBw&amp;url=http://thunderhouse4-yuri.blogspot.com/2009/12/candida-albicans.html&amp;psig=AFQjCNGDwq3hXAiSlrSw7_TYGS6q8zTCIQ&amp;ust=1454496742557799" TargetMode="External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10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4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sa/url?sa=i&amp;rct=j&amp;q=&amp;esrc=s&amp;frm=1&amp;source=images&amp;cd=&amp;cad=rja&amp;uact=8&amp;ved=0ahUKEwi51uLq9NjKAhWH7RQKHdEsCAAQjRwIBw&amp;url=http://thunderhouse4-yuri.blogspot.com/2009/12/candida-albicans.html&amp;psig=AFQjCNGDwq3hXAiSlrSw7_TYGS6q8zTCIQ&amp;ust=1454496742557799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imgres?imgurl=http://www.mesothelioma-health.org/images/pneu.jpg&amp;imgrefurl=http://www.mesothelioma-health.org/pix/lobar.htm&amp;usg=__pxeHzMtpD0NYAwtU5gwkzlGhjEo=&amp;h=523&amp;w=500&amp;sz=20&amp;hl=en&amp;start=15&amp;zoom=1&amp;tbnid=U8o5SVejT3xzXM:&amp;tbnh=131&amp;tbnw=125&amp;ei=kTpWTbmWJsGytAbT7sinDQ&amp;prev=/images?q=lobar+pneumonia+and+x+ray&amp;hl=en&amp;safe=active&amp;sa=N&amp;tbs=isch:1&amp;prmd=ivns&amp;itbs=1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4531" y1="46567" x2="14531" y2="46567"/>
                        <a14:foregroundMark x1="22031" y1="46567" x2="22031" y2="46567"/>
                        <a14:backgroundMark x1="33594" y1="27817" x2="33594" y2="27817"/>
                        <a14:backgroundMark x1="20313" y1="47711" x2="20313" y2="47711"/>
                        <a14:backgroundMark x1="22969" y1="46919" x2="22969" y2="46919"/>
                        <a14:backgroundMark x1="24375" y1="39789" x2="24375" y2="39789"/>
                        <a14:backgroundMark x1="16250" y1="40581" x2="16250" y2="40581"/>
                        <a14:backgroundMark x1="24375" y1="31866" x2="24375" y2="31866"/>
                        <a14:backgroundMark x1="15156" y1="48680" x2="15156" y2="48680"/>
                        <a14:backgroundMark x1="15156" y1="48680" x2="15156" y2="48680"/>
                        <a14:backgroundMark x1="17500" y1="48327" x2="17500" y2="48327"/>
                        <a14:backgroundMark x1="17813" y1="48504" x2="17813" y2="48504"/>
                        <a14:backgroundMark x1="17813" y1="48680" x2="17813" y2="48680"/>
                        <a14:backgroundMark x1="23438" y1="37852" x2="23438" y2="37852"/>
                        <a14:backgroundMark x1="23438" y1="37852" x2="23438" y2="37852"/>
                        <a14:backgroundMark x1="51094" y1="30106" x2="51094" y2="30106"/>
                        <a14:backgroundMark x1="51094" y1="30106" x2="51094" y2="30106"/>
                        <a14:backgroundMark x1="20000" y1="70158" x2="20000" y2="70158"/>
                        <a14:backgroundMark x1="20000" y1="70158" x2="20000" y2="70158"/>
                        <a14:backgroundMark x1="19219" y1="60123" x2="19219" y2="60123"/>
                        <a14:backgroundMark x1="18906" y1="59859" x2="18906" y2="59859"/>
                        <a14:backgroundMark x1="16250" y1="58363" x2="16250" y2="58363"/>
                        <a14:backgroundMark x1="15469" y1="57746" x2="15469" y2="57746"/>
                        <a14:backgroundMark x1="14844" y1="55282" x2="14844" y2="55282"/>
                        <a14:backgroundMark x1="16875" y1="40141" x2="16875" y2="40141"/>
                        <a14:backgroundMark x1="29531" y1="28961" x2="21250" y2="28785"/>
                        <a14:backgroundMark x1="55625" y1="23151" x2="61406" y2="27025"/>
                        <a14:backgroundMark x1="72813" y1="26673" x2="72813" y2="26673"/>
                        <a14:backgroundMark x1="72813" y1="26673" x2="33281" y2="30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05" t="36137" r="5127" b="32050"/>
          <a:stretch/>
        </p:blipFill>
        <p:spPr>
          <a:xfrm>
            <a:off x="3180521" y="-92008"/>
            <a:ext cx="5579165" cy="396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484" y="0"/>
            <a:ext cx="1766516" cy="140399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21564" y="3550649"/>
            <a:ext cx="85039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13111" y="3550649"/>
            <a:ext cx="7513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OSPE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327374" y="5936760"/>
            <a:ext cx="6864626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80382" y="6137689"/>
            <a:ext cx="6758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u="sng" dirty="0">
                <a:solidFill>
                  <a:schemeClr val="accent1"/>
                </a:solidFill>
              </a:rPr>
              <a:t>"</a:t>
            </a:r>
            <a:r>
              <a:rPr lang="ar-SA" b="1" u="sng" dirty="0">
                <a:solidFill>
                  <a:schemeClr val="accent1"/>
                </a:solidFill>
              </a:rPr>
              <a:t>لا حول ولا قوة إلا بالله العلي العظيم</a:t>
            </a:r>
            <a:r>
              <a:rPr lang="ar-SA" b="1" dirty="0">
                <a:solidFill>
                  <a:schemeClr val="accent1"/>
                </a:solidFill>
              </a:rPr>
              <a:t>" </a:t>
            </a:r>
            <a:r>
              <a:rPr lang="ar-SA" b="1" dirty="0"/>
              <a:t>وتقال هذه الجملة إذا دهم الإنسان أمر عظيم لا يستطيعه ، أو يصعب عليه القيام به 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7" y="6455615"/>
            <a:ext cx="440822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dirty="0" smtClean="0"/>
              <a:t>أول ثلاث </a:t>
            </a:r>
            <a:r>
              <a:rPr lang="ar-SA" dirty="0" err="1" smtClean="0"/>
              <a:t>سلايدات</a:t>
            </a:r>
            <a:r>
              <a:rPr lang="ar-SA" dirty="0" smtClean="0"/>
              <a:t> لمراجعة أساسيات </a:t>
            </a:r>
            <a:r>
              <a:rPr lang="ar-SA" dirty="0" err="1" smtClean="0"/>
              <a:t>المايكروبايلوجي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6568555" y="7557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6604" y="0"/>
            <a:ext cx="7992888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3600" u="sng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</a:rPr>
              <a:t>Lab. Tests Results(Summary)</a:t>
            </a:r>
            <a:endParaRPr lang="ar-SA" sz="3600" u="sng" dirty="0">
              <a:ln w="18415" cmpd="sng">
                <a:solidFill>
                  <a:srgbClr val="FFFFFF"/>
                </a:solidFill>
                <a:prstDash val="solid"/>
              </a:ln>
              <a:latin typeface="Arial Black" panose="020B0A040201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278053"/>
              </p:ext>
            </p:extLst>
          </p:nvPr>
        </p:nvGraphicFramePr>
        <p:xfrm>
          <a:off x="1878592" y="908710"/>
          <a:ext cx="8424936" cy="4864293"/>
        </p:xfrm>
        <a:graphic>
          <a:graphicData uri="http://schemas.openxmlformats.org/drawingml/2006/table">
            <a:tbl>
              <a:tblPr rtl="1" firstRow="1" bandRow="1">
                <a:tableStyleId>{74C1A8A3-306A-4EB7-A6B1-4F7E0EB9C5D6}</a:tableStyleId>
              </a:tblPr>
              <a:tblGrid>
                <a:gridCol w="3198936"/>
                <a:gridCol w="3231422"/>
                <a:gridCol w="1994578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Result</a:t>
                      </a:r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TEST</a:t>
                      </a:r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245">
                <a:tc>
                  <a:txBody>
                    <a:bodyPr/>
                    <a:lstStyle/>
                    <a:p>
                      <a:pPr marL="0" indent="0">
                        <a:spcBef>
                          <a:spcPct val="20000"/>
                        </a:spcBef>
                        <a:buClr>
                          <a:schemeClr val="accent2">
                            <a:lumMod val="75000"/>
                          </a:schemeClr>
                        </a:buClr>
                        <a:buFont typeface="+mj-lt"/>
                        <a:buNone/>
                        <a:defRPr/>
                      </a:pPr>
                      <a:endParaRPr lang="en-US" sz="180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45,000/ ml 90% of the cells were neutrophils</a:t>
                      </a:r>
                      <a:endParaRPr lang="ar-SA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/>
                        <a:t>CBC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Alpha 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haemolysis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CULTURE ON BLOOD AGAR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096">
                <a:tc>
                  <a:txBody>
                    <a:bodyPr/>
                    <a:lstStyle/>
                    <a:p>
                      <a:pPr algn="ctr" rtl="0"/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bubbles 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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catalase negative </a:t>
                      </a:r>
                      <a:endParaRPr lang="ar-SA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CATALASE TEST 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480">
                <a:tc>
                  <a:txBody>
                    <a:bodyPr/>
                    <a:lstStyle/>
                    <a:p>
                      <a:pPr algn="ctr" rtl="0"/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gram positive diplococci in pairs </a:t>
                      </a:r>
                    </a:p>
                    <a:p>
                      <a:pPr algn="ctr" rtl="0"/>
                      <a:endParaRPr lang="ar-SA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GRAM STAIN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544">
                <a:tc>
                  <a:txBody>
                    <a:bodyPr/>
                    <a:lstStyle/>
                    <a:p>
                      <a:pPr algn="ctr" rtl="0"/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Optochin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0504D">
                            <a:lumMod val="75000"/>
                          </a:srgb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Susceptible colonies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Optochin</a:t>
                      </a:r>
                      <a:endParaRPr lang="en-US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SUSCEPTIBILITY TEST</a:t>
                      </a:r>
                      <a:endParaRPr lang="ar-SA" sz="1600" b="1" dirty="0" smtClean="0"/>
                    </a:p>
                    <a:p>
                      <a:pPr algn="ctr" rtl="0"/>
                      <a:endParaRPr lang="ar-SA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79" b="17043"/>
          <a:stretch/>
        </p:blipFill>
        <p:spPr>
          <a:xfrm>
            <a:off x="7814559" y="3179974"/>
            <a:ext cx="1395368" cy="407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 descr="C:\Documents and Settings\Dr.Fauzia\My Documents\My Pictures\streponbloodagar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BDBEC0"/>
              </a:clrFrom>
              <a:clrTo>
                <a:srgbClr val="BDBEC0">
                  <a:alpha val="0"/>
                </a:srgbClr>
              </a:clrTo>
            </a:clrChange>
          </a:blip>
          <a:srcRect l="3977" t="5472" r="5359" b="2662"/>
          <a:stretch/>
        </p:blipFill>
        <p:spPr bwMode="auto">
          <a:xfrm>
            <a:off x="8035301" y="4730194"/>
            <a:ext cx="897475" cy="911377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صورة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1" t="5450" r="3490" b="4517"/>
          <a:stretch/>
        </p:blipFill>
        <p:spPr>
          <a:xfrm>
            <a:off x="8063507" y="3814809"/>
            <a:ext cx="897475" cy="666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عنصر نائب للمحتوى 7" descr="asm_alph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97495" y="2091802"/>
            <a:ext cx="773088" cy="765582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507" y="1380503"/>
            <a:ext cx="779115" cy="5194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67092" y="5890554"/>
            <a:ext cx="6076933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Streptococcus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pneumoniae 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(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Pneumococcus</a:t>
            </a: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)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98155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29610" y="261609"/>
            <a:ext cx="10521112" cy="10156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A 3-year-old girl is brought to your office by her mother because she has a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fever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 and complains that her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ear hurts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. She has no significant medical history. Her temperature is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38.8°C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, </a:t>
            </a:r>
            <a:r>
              <a:rPr lang="en-US" sz="2000" dirty="0">
                <a:solidFill>
                  <a:srgbClr val="FF0000"/>
                </a:solidFill>
                <a:cs typeface="Mongolian Baiti" panose="03000500000000000000" pitchFamily="66" charset="0"/>
              </a:rPr>
              <a:t>injected tympanic membranes. 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9649" y="0"/>
            <a:ext cx="14093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Case 3:</a:t>
            </a:r>
            <a:r>
              <a:rPr lang="en-US" sz="44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endParaRPr lang="en-US" sz="44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165" y="1400410"/>
            <a:ext cx="9650587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What is the differential diagnosis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r>
              <a:rPr lang="en-US" dirty="0" smtClean="0">
                <a:solidFill>
                  <a:schemeClr val="accent1"/>
                </a:solidFill>
              </a:rPr>
              <a:t>*</a:t>
            </a:r>
          </a:p>
          <a:p>
            <a:pPr marL="742950" lvl="2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/>
              <a:t>Haemophilus</a:t>
            </a:r>
            <a:r>
              <a:rPr lang="en-US" dirty="0"/>
              <a:t> </a:t>
            </a:r>
            <a:r>
              <a:rPr lang="en-US" dirty="0" err="1"/>
              <a:t>influenzae</a:t>
            </a:r>
            <a:r>
              <a:rPr lang="en-US" dirty="0"/>
              <a:t> </a:t>
            </a:r>
            <a:r>
              <a:rPr lang="en-US" dirty="0" smtClean="0"/>
              <a:t>, S. arouse, </a:t>
            </a:r>
            <a:r>
              <a:rPr lang="en-US" sz="1600" dirty="0">
                <a:latin typeface="TimesNewRomanPSMT"/>
              </a:rPr>
              <a:t>Streptococcus </a:t>
            </a:r>
            <a:r>
              <a:rPr lang="en-US" sz="1600" dirty="0" err="1" smtClean="0">
                <a:latin typeface="TimesNewRomanPSMT"/>
              </a:rPr>
              <a:t>Pneumoniae</a:t>
            </a:r>
            <a:r>
              <a:rPr lang="en-US" sz="1600" dirty="0" smtClean="0">
                <a:latin typeface="TimesNewRomanPSMT"/>
              </a:rPr>
              <a:t>….(all cause otitis media)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What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investigation should be done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dirty="0"/>
              <a:t>Gram stain from ear discharge . 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dirty="0"/>
              <a:t>Culture of The specimen on blood and </a:t>
            </a:r>
            <a:r>
              <a:rPr lang="en-US" dirty="0" err="1"/>
              <a:t>mackonckey</a:t>
            </a:r>
            <a:r>
              <a:rPr lang="en-US" dirty="0"/>
              <a:t> agar.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dirty="0"/>
              <a:t>Biochemical tests 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dirty="0"/>
              <a:t>Antibiotic susceptibility test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3469" y="3745101"/>
            <a:ext cx="6774375" cy="20313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The tests showed :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  <a:cs typeface="Mongolian Baiti" panose="03000500000000000000" pitchFamily="66" charset="0"/>
            </a:endParaRPr>
          </a:p>
          <a:p>
            <a:endParaRPr lang="en-US" dirty="0" smtClean="0">
              <a:solidFill>
                <a:schemeClr val="accent5">
                  <a:lumMod val="50000"/>
                </a:schemeClr>
              </a:solidFill>
              <a:cs typeface="Mongolian Baiti" panose="03000500000000000000" pitchFamily="66" charset="0"/>
            </a:endParaRPr>
          </a:p>
          <a:p>
            <a:endParaRPr lang="en-US" dirty="0">
              <a:solidFill>
                <a:schemeClr val="accent5">
                  <a:lumMod val="50000"/>
                </a:schemeClr>
              </a:solidFill>
              <a:cs typeface="Mongolian Baiti" panose="03000500000000000000" pitchFamily="66" charset="0"/>
            </a:endParaRPr>
          </a:p>
          <a:p>
            <a:endParaRPr lang="en-US" dirty="0" smtClean="0">
              <a:solidFill>
                <a:schemeClr val="accent5">
                  <a:lumMod val="50000"/>
                </a:schemeClr>
              </a:solidFill>
              <a:cs typeface="Mongolian Baiti" panose="03000500000000000000" pitchFamily="66" charset="0"/>
            </a:endParaRPr>
          </a:p>
          <a:p>
            <a:endParaRPr lang="en-US" dirty="0">
              <a:solidFill>
                <a:schemeClr val="accent5">
                  <a:lumMod val="50000"/>
                </a:schemeClr>
              </a:solidFill>
              <a:cs typeface="Mongolian Baiti" panose="03000500000000000000" pitchFamily="66" charset="0"/>
            </a:endParaRPr>
          </a:p>
          <a:p>
            <a:endParaRPr lang="en-US" dirty="0" smtClean="0">
              <a:solidFill>
                <a:schemeClr val="accent5">
                  <a:lumMod val="50000"/>
                </a:schemeClr>
              </a:solidFill>
              <a:cs typeface="Mongolian Baiti" panose="03000500000000000000" pitchFamily="66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753624"/>
              </p:ext>
            </p:extLst>
          </p:nvPr>
        </p:nvGraphicFramePr>
        <p:xfrm>
          <a:off x="273469" y="4147565"/>
          <a:ext cx="6451408" cy="14935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971743"/>
                <a:gridCol w="3479665"/>
              </a:tblGrid>
              <a:tr h="268962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>
                          <a:latin typeface="+mn-lt"/>
                        </a:rPr>
                        <a:t>RESULT</a:t>
                      </a:r>
                      <a:endParaRPr lang="ar-S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>
                          <a:latin typeface="+mn-lt"/>
                        </a:rPr>
                        <a:t>TEST</a:t>
                      </a:r>
                      <a:endParaRPr lang="ar-S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89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gram negative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coccobacilli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GRAM STAIN FROM EAR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DISCHARGE </a:t>
                      </a:r>
                      <a:endParaRPr lang="ar-SA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2689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Haemophilus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influenzae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grow around the disc containing X and V factors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Nutrient agar with X and V factors: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" t="4562" r="3476" b="4635"/>
          <a:stretch/>
        </p:blipFill>
        <p:spPr bwMode="auto">
          <a:xfrm>
            <a:off x="7287745" y="3776472"/>
            <a:ext cx="2211954" cy="1891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76578" y="3776473"/>
            <a:ext cx="2142697" cy="189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649" y="6259662"/>
            <a:ext cx="8085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Haemophilus</a:t>
            </a:r>
            <a:r>
              <a:rPr lang="en-US" dirty="0"/>
              <a:t> </a:t>
            </a:r>
            <a:r>
              <a:rPr lang="en-US" dirty="0" smtClean="0"/>
              <a:t>influenza </a:t>
            </a:r>
            <a:r>
              <a:rPr lang="ar-SA" dirty="0" smtClean="0"/>
              <a:t>تنمو فقط في </a:t>
            </a:r>
            <a:r>
              <a:rPr lang="ar-SA" dirty="0" err="1" smtClean="0"/>
              <a:t>التشوكلت</a:t>
            </a:r>
            <a:r>
              <a:rPr lang="ar-SA" dirty="0" smtClean="0"/>
              <a:t> </a:t>
            </a:r>
            <a:r>
              <a:rPr lang="ar-SA" dirty="0" err="1" smtClean="0"/>
              <a:t>آغار</a:t>
            </a:r>
            <a:r>
              <a:rPr lang="ar-SA" dirty="0" smtClean="0"/>
              <a:t>, لأنها تحتاج مكونات موجودة فيه فقط(اكس وفي)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331355" y="1723574"/>
            <a:ext cx="1860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*</a:t>
            </a:r>
            <a:r>
              <a:rPr lang="ar-SA" dirty="0" smtClean="0">
                <a:solidFill>
                  <a:schemeClr val="accent1"/>
                </a:solidFill>
              </a:rPr>
              <a:t>دامه قال </a:t>
            </a:r>
            <a:r>
              <a:rPr lang="en-US" dirty="0" smtClean="0">
                <a:solidFill>
                  <a:schemeClr val="accent1"/>
                </a:solidFill>
              </a:rPr>
              <a:t>(differential) </a:t>
            </a:r>
            <a:r>
              <a:rPr lang="ar-SA" dirty="0" smtClean="0">
                <a:solidFill>
                  <a:schemeClr val="accent1"/>
                </a:solidFill>
              </a:rPr>
              <a:t> فنذكر كل الممكن يسبب هذه الاعراض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11943" y="5668426"/>
            <a:ext cx="11787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GRAM STAIN 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10044752" y="5668426"/>
            <a:ext cx="1705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Nutrient agar with X and V factors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39649" y="6542924"/>
            <a:ext cx="45070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Nutrient agar </a:t>
            </a:r>
            <a:r>
              <a:rPr lang="ar-SA" sz="1600" dirty="0" smtClean="0"/>
              <a:t>هذا اغار لا يحتوي شيء فقط نضع فيه </a:t>
            </a:r>
            <a:r>
              <a:rPr lang="ar-SA" sz="1600" dirty="0" err="1" smtClean="0"/>
              <a:t>الديسك</a:t>
            </a:r>
            <a:r>
              <a:rPr lang="ar-SA" sz="1600" dirty="0" err="1"/>
              <a:t>ز</a:t>
            </a:r>
            <a:r>
              <a:rPr lang="ar-SA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9746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120401"/>
            <a:ext cx="1303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Case 4: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Picture 5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0"/>
          <a:stretch/>
        </p:blipFill>
        <p:spPr bwMode="auto">
          <a:xfrm>
            <a:off x="7861110" y="1271505"/>
            <a:ext cx="4031534" cy="2470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1596008" y="289678"/>
            <a:ext cx="1029663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Low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A 5 year-old boy attended to the emergency department complaining of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sore throat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,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fever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 (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38.5°C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), and a noticed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pharyngeal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pseudomembrane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cs typeface="Mongolian Baiti" panose="03000500000000000000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408921"/>
            <a:ext cx="682921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What is the differential diagnosis?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Diphtheria, ……</a:t>
            </a:r>
            <a:r>
              <a:rPr lang="ar-SA" sz="1600" dirty="0" smtClean="0"/>
              <a:t>اذكروا أي شيء آخر </a:t>
            </a:r>
            <a:r>
              <a:rPr lang="ar-SA" sz="1600" dirty="0" smtClean="0">
                <a:sym typeface="Wingdings" panose="05000000000000000000" pitchFamily="2" charset="2"/>
              </a:rPr>
              <a:t></a:t>
            </a:r>
            <a:endParaRPr lang="en-US" sz="1600" dirty="0" smtClean="0"/>
          </a:p>
          <a:p>
            <a:pPr lvl="0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What investigation should be done?</a:t>
            </a: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 smtClean="0"/>
              <a:t>Gram stain From culture.</a:t>
            </a: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 smtClean="0"/>
              <a:t>Throat </a:t>
            </a:r>
            <a:r>
              <a:rPr lang="en-US" sz="2000" dirty="0"/>
              <a:t>swab culture on blood </a:t>
            </a:r>
            <a:r>
              <a:rPr lang="en-US" sz="2000" dirty="0" err="1"/>
              <a:t>tellurite</a:t>
            </a:r>
            <a:r>
              <a:rPr lang="en-US" sz="2000" dirty="0"/>
              <a:t>. </a:t>
            </a: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 smtClean="0"/>
              <a:t>ELEK’s test</a:t>
            </a:r>
            <a:endParaRPr lang="en-US" sz="1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What is the likely identity of the organism?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000" dirty="0" err="1"/>
              <a:t>Corynebacterium</a:t>
            </a:r>
            <a:r>
              <a:rPr lang="en-US" sz="2000" dirty="0"/>
              <a:t> </a:t>
            </a:r>
            <a:r>
              <a:rPr lang="en-US" sz="2000" dirty="0" err="1" smtClean="0"/>
              <a:t>diphtheriae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What is the best antibiotic therapy for this child?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/>
              <a:t>Anti-toxin </a:t>
            </a:r>
            <a:endParaRPr lang="ar-SA" sz="20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/>
              <a:t>Penicillin , If allergic, use Erythromycin.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What complication may this child develop?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/>
              <a:t>Local complication (descent of </a:t>
            </a:r>
            <a:r>
              <a:rPr lang="en-US" sz="2000" dirty="0" err="1"/>
              <a:t>pseudomembrane</a:t>
            </a:r>
            <a:r>
              <a:rPr lang="en-US" sz="2000" dirty="0"/>
              <a:t>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/>
              <a:t>Cardiac failure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/>
              <a:t>adrenal infraction</a:t>
            </a:r>
          </a:p>
        </p:txBody>
      </p:sp>
    </p:spTree>
    <p:extLst>
      <p:ext uri="{BB962C8B-B14F-4D97-AF65-F5344CB8AC3E}">
        <p14:creationId xmlns:p14="http://schemas.microsoft.com/office/powerpoint/2010/main" val="15693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5235" y="703067"/>
            <a:ext cx="3971550" cy="510909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sz="800" u="sng" dirty="0">
              <a:solidFill>
                <a:srgbClr val="4BACC6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/>
            <a:r>
              <a:rPr lang="en-US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Gram stain From culture showed : </a:t>
            </a:r>
          </a:p>
          <a:p>
            <a:pPr lvl="0"/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Gram positive bacilli (chains' litter appearance)</a:t>
            </a:r>
            <a:endParaRPr lang="en-US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b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endParaRPr lang="en-US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sz="2800" i="1" dirty="0">
              <a:solidFill>
                <a:srgbClr val="C0504D">
                  <a:lumMod val="75000"/>
                </a:srgbClr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26313"/>
            <a:ext cx="3956315" cy="369332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sym typeface="Webdings"/>
              </a:rPr>
              <a:t>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</a:rPr>
              <a:t>MICROSCOPIC APEARANCE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74192" y="703068"/>
            <a:ext cx="3971550" cy="530992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Throat swab culture on blood tellurite showed:</a:t>
            </a:r>
            <a:br>
              <a:rPr lang="en-US" sz="20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0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Black color colonies</a:t>
            </a:r>
            <a:endParaRPr lang="en-US" sz="3800" dirty="0">
              <a:latin typeface="Arial Rounded MT Bold" pitchFamily="34" charset="0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08946" y="162353"/>
            <a:ext cx="2376264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sym typeface="Webdings"/>
              </a:rPr>
              <a:t>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</a:rPr>
              <a:t>culture</a:t>
            </a:r>
            <a:endParaRPr lang="ar-SA" sz="2000" dirty="0">
              <a:ln w="18415" cmpd="sng">
                <a:solidFill>
                  <a:srgbClr val="FFFFFF"/>
                </a:solidFill>
                <a:prstDash val="solid"/>
              </a:ln>
              <a:latin typeface="Arial Black" panose="020B0A04020102020204" pitchFamily="34" charset="0"/>
            </a:endParaRPr>
          </a:p>
        </p:txBody>
      </p:sp>
      <p:pic>
        <p:nvPicPr>
          <p:cNvPr id="15" name="عنصر نائب للمحتوى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" t="5936" r="4566" b="7089"/>
          <a:stretch/>
        </p:blipFill>
        <p:spPr>
          <a:xfrm>
            <a:off x="4888071" y="2127334"/>
            <a:ext cx="2737071" cy="2260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36" y="2204899"/>
            <a:ext cx="2190409" cy="1585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9" t="4453" r="4092" b="6302"/>
          <a:stretch/>
        </p:blipFill>
        <p:spPr>
          <a:xfrm>
            <a:off x="927980" y="4029403"/>
            <a:ext cx="2137765" cy="1496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3673758" y="6396335"/>
            <a:ext cx="4464496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Corynebacterium</a:t>
            </a:r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diphtheriae</a:t>
            </a:r>
            <a:endParaRPr lang="en-US" sz="24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8363619" y="703068"/>
            <a:ext cx="3828381" cy="53099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Toxin from culture of </a:t>
            </a:r>
            <a:r>
              <a:rPr lang="en-US" sz="1200" i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C. </a:t>
            </a:r>
            <a:r>
              <a:rPr lang="en-US" sz="1200" i="1" dirty="0" err="1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diphtheriae</a:t>
            </a:r>
            <a:r>
              <a:rPr lang="en-US" sz="1200" i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 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diffused and react with the diphtheria antitoxin defused from strip and produce precipitation lines → which demonstrate positive test (Diphtheria exotoxin production)</a:t>
            </a:r>
            <a:b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endParaRPr lang="ar-SA" sz="7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2" name="صورة 10" descr="elek.jpg"/>
          <p:cNvPicPr>
            <a:picLocks noChangeAspect="1"/>
          </p:cNvPicPr>
          <p:nvPr/>
        </p:nvPicPr>
        <p:blipFill rotWithShape="1">
          <a:blip r:embed="rId6" cstate="print"/>
          <a:srcRect l="2837" t="4997" r="29423" b="4903"/>
          <a:stretch/>
        </p:blipFill>
        <p:spPr>
          <a:xfrm>
            <a:off x="9351933" y="2972710"/>
            <a:ext cx="1792310" cy="1780019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" t="19154" r="11880" b="9238"/>
          <a:stretch/>
        </p:blipFill>
        <p:spPr>
          <a:xfrm>
            <a:off x="8859408" y="1039365"/>
            <a:ext cx="2836802" cy="1770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9089677" y="162353"/>
            <a:ext cx="2376264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sym typeface="Webdings"/>
              </a:rPr>
              <a:t>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</a:rPr>
              <a:t>ELEK TEST  </a:t>
            </a:r>
            <a:endParaRPr lang="ar-SA" sz="2000" dirty="0">
              <a:ln w="18415" cmpd="sng">
                <a:solidFill>
                  <a:srgbClr val="FFFFFF"/>
                </a:solidFill>
                <a:prstDash val="solid"/>
              </a:ln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59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42474" y="58434"/>
            <a:ext cx="1933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Case 5: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5850" y="1915236"/>
            <a:ext cx="1477285" cy="1086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142474" y="1936090"/>
            <a:ext cx="935649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What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is the differential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diagnosis?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TimesNewRomanPSMT"/>
              </a:rPr>
              <a:t>Chronic </a:t>
            </a:r>
            <a:r>
              <a:rPr lang="en-US" sz="1600" dirty="0">
                <a:latin typeface="TimesNewRomanPSMT"/>
              </a:rPr>
              <a:t>Pulmonary </a:t>
            </a:r>
            <a:r>
              <a:rPr lang="en-US" sz="1600" dirty="0" smtClean="0">
                <a:latin typeface="TimesNewRomanPSMT"/>
              </a:rPr>
              <a:t>infection ( TB, virus, fungal )</a:t>
            </a:r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What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investigation- tests should be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done?</a:t>
            </a:r>
            <a:endParaRPr lang="ar-SA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X-ray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TimesNewRomanPSMT"/>
              </a:rPr>
              <a:t>Sputum Microscopy: </a:t>
            </a:r>
            <a:r>
              <a:rPr lang="en-US" dirty="0" err="1" smtClean="0">
                <a:latin typeface="TimesNewRomanPSMT"/>
              </a:rPr>
              <a:t>Ziehl-Neelsen</a:t>
            </a:r>
            <a:r>
              <a:rPr lang="en-US" dirty="0" smtClean="0">
                <a:latin typeface="TimesNewRomanPSMT"/>
              </a:rPr>
              <a:t> stain </a:t>
            </a:r>
            <a:r>
              <a:rPr lang="en-US" dirty="0">
                <a:latin typeface="TimesNewRomanPSMT"/>
              </a:rPr>
              <a:t>(Shows Acid Fast Bacilli)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NewRomanPSMT"/>
              </a:rPr>
              <a:t>Culture</a:t>
            </a:r>
            <a:r>
              <a:rPr lang="en-US" dirty="0">
                <a:latin typeface="TimesNewRomanPSMT"/>
              </a:rPr>
              <a:t>: </a:t>
            </a:r>
            <a:r>
              <a:rPr lang="en-US" dirty="0" smtClean="0">
                <a:latin typeface="TimesNewRomanPSMT"/>
              </a:rPr>
              <a:t>Growth on </a:t>
            </a:r>
            <a:r>
              <a:rPr lang="en-US" dirty="0">
                <a:latin typeface="TimesNewRomanPSMT"/>
              </a:rPr>
              <a:t>L.J medium (Selective for Mycobacteria 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What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is the probable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diagnosis?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NewRomanPSMT"/>
              </a:rPr>
              <a:t>Pulmonary </a:t>
            </a:r>
            <a:r>
              <a:rPr lang="en-US" dirty="0">
                <a:latin typeface="TimesNewRomanPSMT"/>
              </a:rPr>
              <a:t>TB</a:t>
            </a:r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How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can the diagnosis be confirmed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TimesNewRomanPSMT"/>
              </a:rPr>
              <a:t>Measurement of Interferon–Gamma (</a:t>
            </a:r>
            <a:r>
              <a:rPr lang="en-US" sz="1600" dirty="0" smtClean="0">
                <a:latin typeface="TimesNewRomanPSMT"/>
              </a:rPr>
              <a:t>IFN</a:t>
            </a:r>
            <a:r>
              <a:rPr lang="el-GR" sz="2000" dirty="0" smtClean="0">
                <a:latin typeface="Garamond" panose="02020404030301010803" pitchFamily="18" charset="0"/>
              </a:rPr>
              <a:t>γ</a:t>
            </a:r>
            <a:r>
              <a:rPr lang="en-US" sz="1600" dirty="0" smtClean="0">
                <a:latin typeface="TimesNewRomanPSMT"/>
              </a:rPr>
              <a:t>).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TimesNewRomanPSMT"/>
              </a:rPr>
              <a:t>If the morphology on LJ media showed buff rough and tough colonies.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TimesNewRomanPSMT"/>
              </a:rPr>
              <a:t>If </a:t>
            </a:r>
            <a:r>
              <a:rPr lang="en-US" sz="1600" dirty="0">
                <a:latin typeface="TimesNewRomanPSMT"/>
              </a:rPr>
              <a:t>the growth occurred at </a:t>
            </a:r>
            <a:r>
              <a:rPr lang="en-US" sz="1600" dirty="0" smtClean="0">
                <a:latin typeface="TimesNewRomanPSMT"/>
              </a:rPr>
              <a:t>37°C </a:t>
            </a:r>
            <a:r>
              <a:rPr lang="en-US" sz="1600" dirty="0">
                <a:latin typeface="TimesNewRomanPSMT"/>
              </a:rPr>
              <a:t>and produced </a:t>
            </a:r>
            <a:r>
              <a:rPr lang="en-US" sz="1600" dirty="0" smtClean="0">
                <a:latin typeface="TimesNewRomanPSMT"/>
              </a:rPr>
              <a:t>5-10%CO </a:t>
            </a:r>
            <a:r>
              <a:rPr lang="en-US" sz="1600" dirty="0">
                <a:latin typeface="TimesNewRomanPSMT"/>
              </a:rPr>
              <a:t>2.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19358" y="284020"/>
            <a:ext cx="10549464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Abdul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Karim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 is a 45 year old Saudi man who was admitted to KKUH because of 2-3 month history of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loss of appetite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,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weight loss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, and on and off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fever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 with attacks of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cough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. On examination Abdul Karim looked weak with a temperature 38.6 °C, CVS and Respiratory system examination was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unremarkable. two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days before admission .he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coughed blood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(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haemoptysis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),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Abdul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karim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 is diabetic for the last 5 years. His father died of tuberculosis at the age of 45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yr</a:t>
            </a:r>
            <a:endParaRPr lang="en-US" sz="2000" dirty="0">
              <a:solidFill>
                <a:schemeClr val="accent5">
                  <a:lumMod val="50000"/>
                </a:schemeClr>
              </a:solidFill>
              <a:cs typeface="Mongolian Baiti" panose="03000500000000000000" pitchFamily="66" charset="0"/>
            </a:endParaRPr>
          </a:p>
        </p:txBody>
      </p:sp>
      <p:pic>
        <p:nvPicPr>
          <p:cNvPr id="9" name="Picture 8" descr="C:\Documents and Settings\Dr.Fauzia\My Documents\My Pictures\x-ray tb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07021" y="3001303"/>
            <a:ext cx="3784979" cy="38566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0" name="Rectangle 9"/>
          <p:cNvSpPr/>
          <p:nvPr/>
        </p:nvSpPr>
        <p:spPr>
          <a:xfrm>
            <a:off x="8407021" y="6006715"/>
            <a:ext cx="3746114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The chest X- ray done showed multiple opacities and cavities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636543" y="3863623"/>
            <a:ext cx="6542179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2000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The chest X- ray done showed multiple opacities and cavities.</a:t>
            </a:r>
            <a:endParaRPr lang="en-US" sz="2000" dirty="0">
              <a:solidFill>
                <a:schemeClr val="accent5">
                  <a:lumMod val="50000"/>
                </a:schemeClr>
              </a:solidFill>
              <a:cs typeface="Mongolian Baiti" panose="03000500000000000000" pitchFamily="66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GB" sz="2000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The ESR was increased (85 m /hour).</a:t>
            </a:r>
          </a:p>
        </p:txBody>
      </p:sp>
      <p:cxnSp>
        <p:nvCxnSpPr>
          <p:cNvPr id="7" name="Straight Arrow Connector 6"/>
          <p:cNvCxnSpPr>
            <a:stCxn id="12" idx="3"/>
          </p:cNvCxnSpPr>
          <p:nvPr/>
        </p:nvCxnSpPr>
        <p:spPr>
          <a:xfrm>
            <a:off x="7178722" y="4248344"/>
            <a:ext cx="1228299" cy="432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03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3299" y="924529"/>
            <a:ext cx="3971550" cy="538609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sz="800" u="sng" dirty="0">
              <a:solidFill>
                <a:srgbClr val="4BACC6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r>
              <a:rPr lang="en-US" sz="1600" u="sng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Ziel</a:t>
            </a:r>
            <a:r>
              <a:rPr lang="en-US" sz="16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– </a:t>
            </a:r>
            <a:r>
              <a:rPr lang="en-US" sz="1600" u="sng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Neelsen</a:t>
            </a:r>
            <a:r>
              <a:rPr lang="en-US" sz="16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 Stained Smear From Sputum Showing: </a:t>
            </a:r>
          </a:p>
          <a:p>
            <a: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Acid – Fast Bacilli  (</a:t>
            </a:r>
            <a:r>
              <a:rPr lang="en-US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AFB)</a:t>
            </a:r>
            <a:endParaRPr lang="en-US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b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endParaRPr lang="en-US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sz="2800" i="1" dirty="0">
              <a:solidFill>
                <a:srgbClr val="C0504D">
                  <a:lumMod val="75000"/>
                </a:srgbClr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3298" y="326262"/>
            <a:ext cx="3983241" cy="369332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sym typeface="Webdings"/>
              </a:rPr>
              <a:t>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</a:rPr>
              <a:t>MICROSCOPIC APEARANCE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2481" y="4157621"/>
            <a:ext cx="2520280" cy="1837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l_fi" descr="http://www.atmph.org/articles/2011/4/2/images/AnnTropMedPublicHealth_2011_4_2_110_85763_f3.jpg"/>
          <p:cNvPicPr/>
          <p:nvPr/>
        </p:nvPicPr>
        <p:blipFill rotWithShape="1">
          <a:blip r:embed="rId3" cstate="print"/>
          <a:srcRect b="16418"/>
          <a:stretch/>
        </p:blipFill>
        <p:spPr bwMode="auto">
          <a:xfrm>
            <a:off x="2448485" y="2076657"/>
            <a:ext cx="2448272" cy="1651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635801" y="930491"/>
            <a:ext cx="3971550" cy="5380128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18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Sputum culture on Lowenstein–Jensen medium (selective for mycobacteria) showed:</a:t>
            </a:r>
            <a:br>
              <a:rPr lang="en-US" sz="18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0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showing growth of Rough, Tough and Buff colonies </a:t>
            </a:r>
            <a:br>
              <a:rPr lang="en-US" sz="20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20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20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3600" dirty="0">
                <a:latin typeface="Arial Rounded MT Bold" pitchFamily="34" charset="0"/>
                <a:cs typeface="+mj-cs"/>
              </a:rPr>
              <a:t/>
            </a:r>
            <a:br>
              <a:rPr lang="en-US" sz="3600" dirty="0">
                <a:latin typeface="Arial Rounded MT Bold" pitchFamily="34" charset="0"/>
                <a:cs typeface="+mj-cs"/>
              </a:rPr>
            </a:br>
            <a:r>
              <a:rPr lang="en-US" sz="3800" dirty="0">
                <a:latin typeface="Arial Rounded MT Bold" pitchFamily="34" charset="0"/>
                <a:cs typeface="+mj-cs"/>
              </a:rPr>
              <a:t/>
            </a:r>
            <a:br>
              <a:rPr lang="en-US" sz="3800" dirty="0">
                <a:latin typeface="Arial Rounded MT Bold" pitchFamily="34" charset="0"/>
                <a:cs typeface="+mj-cs"/>
              </a:rPr>
            </a:br>
            <a:r>
              <a:rPr lang="en-US" sz="3800" dirty="0">
                <a:latin typeface="Arial Rounded MT Bold" pitchFamily="34" charset="0"/>
                <a:cs typeface="+mj-cs"/>
              </a:rPr>
              <a:t/>
            </a:r>
            <a:br>
              <a:rPr lang="en-US" sz="3800" dirty="0">
                <a:latin typeface="Arial Rounded MT Bold" pitchFamily="34" charset="0"/>
                <a:cs typeface="+mj-cs"/>
              </a:rPr>
            </a:br>
            <a:r>
              <a:rPr lang="en-US" sz="3800" dirty="0">
                <a:latin typeface="Arial Rounded MT Bold" pitchFamily="34" charset="0"/>
                <a:cs typeface="+mj-cs"/>
              </a:rPr>
              <a:t/>
            </a:r>
            <a:br>
              <a:rPr lang="en-US" sz="3800" dirty="0">
                <a:latin typeface="Arial Rounded MT Bold" pitchFamily="34" charset="0"/>
                <a:cs typeface="+mj-cs"/>
              </a:rPr>
            </a:br>
            <a:r>
              <a:rPr lang="en-US" sz="4000" b="1" dirty="0"/>
              <a:t> </a:t>
            </a: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/>
              <a:t>                          </a:t>
            </a:r>
            <a:br>
              <a:rPr lang="en-US" sz="3100" b="1" dirty="0"/>
            </a:br>
            <a:endParaRPr lang="en-US" sz="3800" dirty="0">
              <a:latin typeface="Arial Rounded MT Bold" pitchFamily="34" charset="0"/>
              <a:cs typeface="+mj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8921" r="18821" b="6606"/>
          <a:stretch/>
        </p:blipFill>
        <p:spPr bwMode="auto">
          <a:xfrm rot="5400000">
            <a:off x="7367767" y="2269618"/>
            <a:ext cx="1224136" cy="182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http://4.bp.blogspot.com/_OwoEg7Db_AE/TTGM2HWMfHI/AAAAAAAABgY/ecV03TnSD80/s1600/LJ%2Bmedium.png"/>
          <p:cNvPicPr>
            <a:picLocks noChangeAspect="1" noChangeArrowheads="1"/>
          </p:cNvPicPr>
          <p:nvPr/>
        </p:nvPicPr>
        <p:blipFill rotWithShape="1">
          <a:blip r:embed="rId5" cstate="print"/>
          <a:srcRect t="18197"/>
          <a:stretch/>
        </p:blipFill>
        <p:spPr bwMode="auto">
          <a:xfrm rot="5400000">
            <a:off x="9035149" y="2932185"/>
            <a:ext cx="1800200" cy="838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صورة 12" descr="staph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11865" y="4349623"/>
            <a:ext cx="2088232" cy="1566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7307905" y="332224"/>
            <a:ext cx="2376264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sym typeface="Webdings"/>
              </a:rPr>
              <a:t>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</a:rPr>
              <a:t>culture</a:t>
            </a:r>
            <a:endParaRPr lang="ar-SA" sz="2000" dirty="0">
              <a:ln w="18415" cmpd="sng">
                <a:solidFill>
                  <a:srgbClr val="FFFFFF"/>
                </a:solidFill>
                <a:prstDash val="solid"/>
              </a:ln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8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27942" y="218019"/>
            <a:ext cx="1303562" cy="52322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Case 6: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074" name="Picture 2" descr="C:\Users\aalkabbani\Desktop\CANDIDA TISSU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257" y="1523879"/>
            <a:ext cx="4195811" cy="3001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Rectangle 2"/>
          <p:cNvSpPr/>
          <p:nvPr/>
        </p:nvSpPr>
        <p:spPr>
          <a:xfrm>
            <a:off x="1457096" y="218019"/>
            <a:ext cx="10476996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A 45-year old women who underwent bilateral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lung transplant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developed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fever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and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respiratory failure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4 days post-operatively. She received immunosuppressive therapy. Gram stain of lung tissue biopsy shown below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figure: </a:t>
            </a:r>
            <a:endParaRPr lang="en-US" sz="2000" dirty="0">
              <a:solidFill>
                <a:schemeClr val="accent5">
                  <a:lumMod val="50000"/>
                </a:schemeClr>
              </a:solidFill>
              <a:cs typeface="Mongolian Baiti" panose="0300050000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942" y="1523879"/>
            <a:ext cx="50405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What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is the differential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diagnosis?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000" i="1" dirty="0">
                <a:latin typeface="Berlin Sans FB" panose="020E0602020502020306" pitchFamily="34" charset="0"/>
              </a:rPr>
              <a:t>Candida </a:t>
            </a:r>
            <a:r>
              <a:rPr lang="en-US" sz="2000" i="1" dirty="0" err="1" smtClean="0">
                <a:latin typeface="Berlin Sans FB" panose="020E0602020502020306" pitchFamily="34" charset="0"/>
              </a:rPr>
              <a:t>albicans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What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investigation should be done</a:t>
            </a:r>
            <a:r>
              <a:rPr lang="en-US" dirty="0" smtClean="0">
                <a:solidFill>
                  <a:sysClr val="windowText" lastClr="000000"/>
                </a:solidFill>
              </a:rPr>
              <a:t>?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dirty="0">
                <a:latin typeface="Comic Sans MS" panose="030F0702030302020204" pitchFamily="66" charset="0"/>
              </a:rPr>
              <a:t>Gram stained of lung tissue.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dirty="0">
                <a:latin typeface="Comic Sans MS" panose="030F0702030302020204" pitchFamily="66" charset="0"/>
              </a:rPr>
              <a:t>Culture from sputum on SDA.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dirty="0">
                <a:latin typeface="Comic Sans MS" panose="030F0702030302020204" pitchFamily="66" charset="0"/>
              </a:rPr>
              <a:t>Germ tube test.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dirty="0" err="1">
                <a:latin typeface="Comic Sans MS" panose="030F0702030302020204" pitchFamily="66" charset="0"/>
              </a:rPr>
              <a:t>chlamydospore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test.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en-US" dirty="0">
              <a:latin typeface="Comic Sans MS" panose="030F0702030302020204" pitchFamily="66" charset="0"/>
            </a:endParaRP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en-US" dirty="0">
              <a:latin typeface="Comic Sans MS" panose="030F0702030302020204" pitchFamily="66" charset="0"/>
            </a:endParaRP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en-US" dirty="0">
              <a:latin typeface="Comic Sans MS" panose="030F0702030302020204" pitchFamily="66" charset="0"/>
            </a:endParaRP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i="1" dirty="0">
                <a:latin typeface="Berlin Sans FB" panose="020E0602020502020306" pitchFamily="34" charset="0"/>
              </a:rPr>
              <a:t>Candida </a:t>
            </a:r>
            <a:r>
              <a:rPr lang="en-US" i="1" dirty="0" err="1" smtClean="0">
                <a:latin typeface="Berlin Sans FB" panose="020E0602020502020306" pitchFamily="34" charset="0"/>
              </a:rPr>
              <a:t>albicans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416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6497" y="851281"/>
            <a:ext cx="3971550" cy="52120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sz="800" u="sng" dirty="0">
              <a:solidFill>
                <a:srgbClr val="4BACC6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r>
              <a:rPr lang="en-US" sz="16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1- Gram stained of lung tissue showed : </a:t>
            </a:r>
          </a:p>
          <a:p>
            <a:pPr lvl="0"/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Budding yeast cells &amp;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pseudohyphae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.</a:t>
            </a:r>
          </a:p>
          <a:p>
            <a:pPr lvl="0"/>
            <a:endParaRPr lang="en-US" sz="1600" u="sng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lvl="0"/>
            <a:r>
              <a:rPr lang="en-US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2- Gram stain From culture showed : </a:t>
            </a:r>
          </a:p>
          <a:p>
            <a:pPr lvl="0"/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Gram positive oval budding yeast cells.</a:t>
            </a:r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8801" y="264695"/>
            <a:ext cx="3946942" cy="369332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sym typeface="Webdings"/>
              </a:rPr>
              <a:t>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</a:rPr>
              <a:t>MICROSCOPIC APEARANCE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645184" y="851282"/>
            <a:ext cx="3971550" cy="5215286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Culture from sputum on SDA (</a:t>
            </a:r>
            <a:r>
              <a:rPr lang="en-US" sz="1800" u="sng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Sabouraud's</a:t>
            </a:r>
            <a:r>
              <a:rPr lang="en-US" sz="18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Dextrose </a:t>
            </a:r>
            <a:r>
              <a:rPr lang="en-US" sz="1800" u="sng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Aagar</a:t>
            </a:r>
            <a:r>
              <a:rPr lang="en-US" sz="18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) showed:</a:t>
            </a:r>
            <a:br>
              <a:rPr lang="en-US" sz="18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Cream color colonies. </a:t>
            </a:r>
            <a:r>
              <a:rPr lang="en-US" sz="18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18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600" dirty="0">
                <a:latin typeface="Arial Rounded MT Bold" pitchFamily="34" charset="0"/>
                <a:cs typeface="+mj-cs"/>
              </a:rPr>
              <a:t/>
            </a:r>
            <a:br>
              <a:rPr lang="en-US" sz="3600" dirty="0">
                <a:latin typeface="Arial Rounded MT Bold" pitchFamily="34" charset="0"/>
                <a:cs typeface="+mj-cs"/>
              </a:rPr>
            </a:br>
            <a:r>
              <a:rPr lang="en-US" sz="3800" dirty="0">
                <a:latin typeface="Arial Rounded MT Bold" pitchFamily="34" charset="0"/>
                <a:cs typeface="+mj-cs"/>
              </a:rPr>
              <a:t/>
            </a:r>
            <a:br>
              <a:rPr lang="en-US" sz="3800" dirty="0">
                <a:latin typeface="Arial Rounded MT Bold" pitchFamily="34" charset="0"/>
                <a:cs typeface="+mj-cs"/>
              </a:rPr>
            </a:br>
            <a:r>
              <a:rPr lang="en-US" sz="3800" dirty="0">
                <a:latin typeface="Arial Rounded MT Bold" pitchFamily="34" charset="0"/>
                <a:cs typeface="+mj-cs"/>
              </a:rPr>
              <a:t/>
            </a:r>
            <a:br>
              <a:rPr lang="en-US" sz="3800" dirty="0">
                <a:latin typeface="Arial Rounded MT Bold" pitchFamily="34" charset="0"/>
                <a:cs typeface="+mj-cs"/>
              </a:rPr>
            </a:br>
            <a:r>
              <a:rPr lang="en-US" sz="3800" dirty="0">
                <a:latin typeface="Arial Rounded MT Bold" pitchFamily="34" charset="0"/>
                <a:cs typeface="+mj-cs"/>
              </a:rPr>
              <a:t/>
            </a:r>
            <a:br>
              <a:rPr lang="en-US" sz="3800" dirty="0">
                <a:latin typeface="Arial Rounded MT Bold" pitchFamily="34" charset="0"/>
                <a:cs typeface="+mj-cs"/>
              </a:rPr>
            </a:br>
            <a:r>
              <a:rPr lang="en-US" sz="4000" b="1" dirty="0"/>
              <a:t> </a:t>
            </a: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/>
              <a:t>                          </a:t>
            </a:r>
            <a:br>
              <a:rPr lang="en-US" sz="3100" b="1" dirty="0"/>
            </a:br>
            <a:endParaRPr lang="en-US" sz="3800" dirty="0">
              <a:latin typeface="Arial Rounded MT Bold" pitchFamily="34" charset="0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2344" y="251222"/>
            <a:ext cx="2376264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sym typeface="Webdings"/>
              </a:rPr>
              <a:t>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</a:rPr>
              <a:t>culture</a:t>
            </a:r>
            <a:endParaRPr lang="ar-SA" sz="2000" dirty="0">
              <a:ln w="18415" cmpd="sng">
                <a:solidFill>
                  <a:srgbClr val="FFFFFF"/>
                </a:solidFill>
                <a:prstDash val="solid"/>
              </a:ln>
              <a:latin typeface="Arial Black" panose="020B0A04020102020204" pitchFamily="34" charset="0"/>
            </a:endParaRPr>
          </a:p>
        </p:txBody>
      </p:sp>
      <p:pic>
        <p:nvPicPr>
          <p:cNvPr id="15" name="Picture 2" descr="C:\Users\aalkabbani\Desktop\CANDIDA TISSU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660" y="1871574"/>
            <a:ext cx="2166036" cy="1780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3.bp.blogspot.com/-GFXSiAxp8N8/TfFXqdpia3I/AAAAAAAAGik/WE-GttmKIP0/s1600/Candida%2Balbicans%2BSAB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925" y="2075641"/>
            <a:ext cx="2454068" cy="186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student.ccbcmd.edu/courses/bio141/labmanua/lab9/images/sacc03.jpg"/>
          <p:cNvPicPr>
            <a:picLocks noChangeAspect="1" noChangeArrowheads="1"/>
          </p:cNvPicPr>
          <p:nvPr/>
        </p:nvPicPr>
        <p:blipFill rotWithShape="1">
          <a:blip r:embed="rId6" cstate="print"/>
          <a:srcRect b="15556"/>
          <a:stretch/>
        </p:blipFill>
        <p:spPr bwMode="auto">
          <a:xfrm>
            <a:off x="1626750" y="4788455"/>
            <a:ext cx="1715736" cy="1152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828" y="4823793"/>
            <a:ext cx="1703189" cy="1116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/>
          <a:srcRect l="59041" t="62695" r="30637" b="21485"/>
          <a:stretch/>
        </p:blipFill>
        <p:spPr>
          <a:xfrm>
            <a:off x="7663680" y="4171453"/>
            <a:ext cx="1934558" cy="16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9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00028" y="906120"/>
            <a:ext cx="4790454" cy="499213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600" i="1" dirty="0">
                <a:solidFill>
                  <a:prstClr val="white">
                    <a:lumMod val="50000"/>
                  </a:prstClr>
                </a:solidFill>
                <a:latin typeface="Arial Black" panose="020B0A04020102020204" pitchFamily="34" charset="0"/>
              </a:rPr>
              <a:t>CULTURE ON CORN MEAL AGAR</a:t>
            </a:r>
          </a:p>
          <a:p>
            <a:pPr lvl="0" algn="ctr">
              <a:spcBef>
                <a:spcPct val="20000"/>
              </a:spcBef>
            </a:pPr>
            <a:endParaRPr lang="en-US" sz="1600" i="1" dirty="0">
              <a:solidFill>
                <a:prstClr val="white">
                  <a:lumMod val="50000"/>
                </a:prstClr>
              </a:solidFill>
              <a:latin typeface="Arial Black" panose="020B0A040201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US" sz="1600" i="1" dirty="0">
              <a:solidFill>
                <a:prstClr val="white">
                  <a:lumMod val="50000"/>
                </a:prstClr>
              </a:solidFill>
              <a:latin typeface="Arial Black" panose="020B0A040201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US" sz="1600" i="1" dirty="0">
              <a:solidFill>
                <a:prstClr val="white">
                  <a:lumMod val="50000"/>
                </a:prstClr>
              </a:solidFill>
              <a:latin typeface="Arial Black" panose="020B0A040201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US" sz="1600" i="1" dirty="0">
              <a:solidFill>
                <a:prstClr val="white">
                  <a:lumMod val="50000"/>
                </a:prstClr>
              </a:solidFill>
              <a:latin typeface="Arial Black" panose="020B0A040201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US" sz="1600" i="1" dirty="0">
              <a:solidFill>
                <a:prstClr val="white">
                  <a:lumMod val="50000"/>
                </a:prstClr>
              </a:solidFill>
              <a:latin typeface="Arial Black" panose="020B0A040201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US" sz="1600" i="1" dirty="0">
              <a:solidFill>
                <a:prstClr val="white">
                  <a:lumMod val="50000"/>
                </a:prstClr>
              </a:solidFill>
              <a:latin typeface="Arial Black" panose="020B0A040201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US" sz="1600" i="1" dirty="0">
              <a:solidFill>
                <a:prstClr val="white">
                  <a:lumMod val="50000"/>
                </a:prstClr>
              </a:solidFill>
              <a:latin typeface="Arial Black" panose="020B0A040201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US" sz="1600" i="1" dirty="0">
              <a:solidFill>
                <a:prstClr val="white">
                  <a:lumMod val="50000"/>
                </a:prstClr>
              </a:solidFill>
              <a:latin typeface="Arial Black" panose="020B0A040201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US" sz="1600" i="1" dirty="0">
              <a:solidFill>
                <a:prstClr val="white">
                  <a:lumMod val="50000"/>
                </a:prstClr>
              </a:solidFill>
              <a:latin typeface="Arial Black" panose="020B0A040201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US" sz="2800" i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US" sz="2800" i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US" sz="2800" i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+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Ve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Test</a:t>
            </a:r>
            <a:endParaRPr lang="en-US" sz="3600" i="1" dirty="0">
              <a:solidFill>
                <a:prstClr val="white">
                  <a:lumMod val="50000"/>
                </a:prst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0028" y="215283"/>
            <a:ext cx="4065262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latin typeface="Berlin Sans FB Demi" panose="020E0802020502020306" pitchFamily="34" charset="0"/>
                <a:sym typeface="Webdings"/>
              </a:rPr>
              <a:t>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</a:rPr>
              <a:t>CHLAMEDOSPORE TEST</a:t>
            </a:r>
            <a:endParaRPr lang="en-US" sz="2000" u="sng" dirty="0">
              <a:ln w="18415" cmpd="sng">
                <a:solidFill>
                  <a:srgbClr val="FFFFFF"/>
                </a:solidFill>
                <a:prstDash val="solid"/>
              </a:ln>
              <a:latin typeface="Berlin Sans FB Demi" panose="020E0802020502020306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059528" y="815953"/>
            <a:ext cx="3600400" cy="519808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                    </a:t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+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Ve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Test</a:t>
            </a:r>
            <a:r>
              <a:rPr lang="en-US" sz="22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22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18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600" dirty="0">
                <a:latin typeface="Arial Rounded MT Bold" pitchFamily="34" charset="0"/>
                <a:cs typeface="+mj-cs"/>
              </a:rPr>
              <a:t/>
            </a:r>
            <a:br>
              <a:rPr lang="en-US" sz="3600" dirty="0">
                <a:latin typeface="Arial Rounded MT Bold" pitchFamily="34" charset="0"/>
                <a:cs typeface="+mj-cs"/>
              </a:rPr>
            </a:br>
            <a:r>
              <a:rPr lang="en-US" sz="3800" dirty="0">
                <a:latin typeface="Arial Rounded MT Bold" pitchFamily="34" charset="0"/>
                <a:cs typeface="+mj-cs"/>
              </a:rPr>
              <a:t/>
            </a:r>
            <a:br>
              <a:rPr lang="en-US" sz="3800" dirty="0">
                <a:latin typeface="Arial Rounded MT Bold" pitchFamily="34" charset="0"/>
                <a:cs typeface="+mj-cs"/>
              </a:rPr>
            </a:br>
            <a:r>
              <a:rPr lang="en-US" sz="3800" dirty="0">
                <a:latin typeface="Arial Rounded MT Bold" pitchFamily="34" charset="0"/>
                <a:cs typeface="+mj-cs"/>
              </a:rPr>
              <a:t/>
            </a:r>
            <a:br>
              <a:rPr lang="en-US" sz="3800" dirty="0">
                <a:latin typeface="Arial Rounded MT Bold" pitchFamily="34" charset="0"/>
                <a:cs typeface="+mj-cs"/>
              </a:rPr>
            </a:br>
            <a:r>
              <a:rPr lang="en-US" sz="3800" dirty="0">
                <a:latin typeface="Arial Rounded MT Bold" pitchFamily="34" charset="0"/>
                <a:cs typeface="+mj-cs"/>
              </a:rPr>
              <a:t/>
            </a:r>
            <a:br>
              <a:rPr lang="en-US" sz="3800" dirty="0">
                <a:latin typeface="Arial Rounded MT Bold" pitchFamily="34" charset="0"/>
                <a:cs typeface="+mj-cs"/>
              </a:rPr>
            </a:br>
            <a:r>
              <a:rPr lang="en-US" sz="4000" b="1" dirty="0"/>
              <a:t> </a:t>
            </a: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/>
              <a:t>                          </a:t>
            </a:r>
            <a:br>
              <a:rPr lang="en-US" sz="3100" b="1" dirty="0"/>
            </a:br>
            <a:endParaRPr lang="en-US" sz="3800" dirty="0">
              <a:latin typeface="Arial Rounded MT Bold" pitchFamily="34" charset="0"/>
              <a:cs typeface="+mj-cs"/>
            </a:endParaRPr>
          </a:p>
        </p:txBody>
      </p:sp>
      <p:pic>
        <p:nvPicPr>
          <p:cNvPr id="11" name="Picture 3" descr="thrus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8826" t="10399" r="37258" b="9567"/>
          <a:stretch/>
        </p:blipFill>
        <p:spPr bwMode="auto">
          <a:xfrm>
            <a:off x="2287806" y="1234058"/>
            <a:ext cx="2814897" cy="19648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صورة 6" descr="ch 5.jpg"/>
          <p:cNvPicPr>
            <a:picLocks noChangeAspect="1"/>
          </p:cNvPicPr>
          <p:nvPr/>
        </p:nvPicPr>
        <p:blipFill>
          <a:blip r:embed="rId4" cstate="print"/>
          <a:srcRect l="10667" t="2909" r="4000" b="9818"/>
          <a:stretch>
            <a:fillRect/>
          </a:stretch>
        </p:blipFill>
        <p:spPr>
          <a:xfrm>
            <a:off x="2287806" y="3334088"/>
            <a:ext cx="2814897" cy="194803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6" name="TextBox 15"/>
          <p:cNvSpPr txBox="1"/>
          <p:nvPr/>
        </p:nvSpPr>
        <p:spPr>
          <a:xfrm>
            <a:off x="7138016" y="230601"/>
            <a:ext cx="3443423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sym typeface="Webdings"/>
              </a:rPr>
              <a:t>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</a:rPr>
              <a:t>GERM TUBE TEST </a:t>
            </a:r>
            <a:endParaRPr lang="ar-SA" sz="2000" dirty="0">
              <a:ln w="18415" cmpd="sng">
                <a:solidFill>
                  <a:srgbClr val="FFFFFF"/>
                </a:solidFill>
                <a:prstDash val="solid"/>
              </a:ln>
              <a:latin typeface="Arial Black" panose="020B0A04020102020204" pitchFamily="34" charset="0"/>
            </a:endParaRPr>
          </a:p>
        </p:txBody>
      </p:sp>
      <p:pic>
        <p:nvPicPr>
          <p:cNvPr id="18" name="Picture 2" descr="http://1.bp.blogspot.com/-0xZlMJZVtPc/TfFcX2FeIyI/AAAAAAAAGjE/G4bPR_KIk64/s400/Candida_albicans_Germ_Tube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 l="12500" t="17910" r="36364" b="41791"/>
          <a:stretch>
            <a:fillRect/>
          </a:stretch>
        </p:blipFill>
        <p:spPr bwMode="auto">
          <a:xfrm>
            <a:off x="7566739" y="906120"/>
            <a:ext cx="2814122" cy="18031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1" name="Picture 20" descr="http://student.ccbcmd.edu/courses/bio141/labmanua/lab9/images/candidager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66739" y="2802520"/>
            <a:ext cx="2814122" cy="20475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2567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6609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5560" y="373436"/>
            <a:ext cx="7992888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36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Tests Results(Summary)</a:t>
            </a:r>
            <a:endParaRPr lang="ar-SA" sz="36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919536" y="1093780"/>
          <a:ext cx="8424936" cy="4927509"/>
        </p:xfrm>
        <a:graphic>
          <a:graphicData uri="http://schemas.openxmlformats.org/drawingml/2006/table">
            <a:tbl>
              <a:tblPr rtl="1" firstRow="1" bandRow="1">
                <a:tableStyleId>{74C1A8A3-306A-4EB7-A6B1-4F7E0EB9C5D6}</a:tableStyleId>
              </a:tblPr>
              <a:tblGrid>
                <a:gridCol w="3198936"/>
                <a:gridCol w="3231422"/>
                <a:gridCol w="1994578"/>
              </a:tblGrid>
              <a:tr h="347832">
                <a:tc>
                  <a:txBody>
                    <a:bodyPr/>
                    <a:lstStyle/>
                    <a:p>
                      <a:pPr algn="ctr" rtl="0"/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Result</a:t>
                      </a:r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TEST</a:t>
                      </a:r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707">
                <a:tc>
                  <a:txBody>
                    <a:bodyPr/>
                    <a:lstStyle/>
                    <a:p>
                      <a:pPr marL="0" indent="0">
                        <a:spcBef>
                          <a:spcPct val="20000"/>
                        </a:spcBef>
                        <a:buClr>
                          <a:schemeClr val="accent2">
                            <a:lumMod val="75000"/>
                          </a:schemeClr>
                        </a:buClr>
                        <a:buFont typeface="+mj-lt"/>
                        <a:buNone/>
                        <a:defRPr/>
                      </a:pPr>
                      <a:endParaRPr lang="en-US" sz="180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Budding yeast cells &amp;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pseudohyphae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/>
                        <a:t>Gram stained of lung tissue 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37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Cream color colonies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CULTURE ON 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SDA</a:t>
                      </a:r>
                      <a:endParaRPr lang="ar-SA" sz="20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6331">
                <a:tc>
                  <a:txBody>
                    <a:bodyPr/>
                    <a:lstStyle/>
                    <a:p>
                      <a:pPr algn="ctr" rtl="0"/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Chlamydospores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blastosconidia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</a:t>
                      </a: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pseudohyphae</a:t>
                      </a:r>
                      <a:endParaRPr lang="ar-SA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CHLAMEDOSPORE TEST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941">
                <a:tc>
                  <a:txBody>
                    <a:bodyPr/>
                    <a:lstStyle/>
                    <a:p>
                      <a:pPr algn="ctr" rtl="0"/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Germination of tube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GERM TUBE TEST 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135272" y="6387152"/>
            <a:ext cx="2837028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tx1"/>
                </a:solidFill>
                <a:latin typeface="Berlin Sans FB" panose="020E0602020502020306" pitchFamily="34" charset="0"/>
              </a:rPr>
              <a:t>Candida </a:t>
            </a:r>
            <a:r>
              <a:rPr lang="en-US" sz="2400" i="1" dirty="0" err="1">
                <a:solidFill>
                  <a:schemeClr val="tx1"/>
                </a:solidFill>
                <a:latin typeface="Berlin Sans FB" panose="020E0602020502020306" pitchFamily="34" charset="0"/>
              </a:rPr>
              <a:t>albicans</a:t>
            </a:r>
            <a:endParaRPr lang="ar-SA" sz="2400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aalkabbani\Desktop\CANDIDA TISSU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568" y="1581995"/>
            <a:ext cx="936104" cy="769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6" descr="ch 5.jpg"/>
          <p:cNvPicPr>
            <a:picLocks noChangeAspect="1"/>
          </p:cNvPicPr>
          <p:nvPr/>
        </p:nvPicPr>
        <p:blipFill>
          <a:blip r:embed="rId4" cstate="print"/>
          <a:srcRect l="10667" t="2909" r="4000" b="9818"/>
          <a:stretch>
            <a:fillRect/>
          </a:stretch>
        </p:blipFill>
        <p:spPr>
          <a:xfrm>
            <a:off x="8192385" y="3789041"/>
            <a:ext cx="1168182" cy="808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2" descr="http://1.bp.blogspot.com/-0xZlMJZVtPc/TfFcX2FeIyI/AAAAAAAAGjE/G4bPR_KIk64/s400/Candida_albicans_Germ_Tube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 l="12500" t="17910" r="36364" b="41791"/>
          <a:stretch>
            <a:fillRect/>
          </a:stretch>
        </p:blipFill>
        <p:spPr bwMode="auto">
          <a:xfrm>
            <a:off x="8096783" y="5013177"/>
            <a:ext cx="1263784" cy="809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2" descr="http://3.bp.blogspot.com/-GFXSiAxp8N8/TfFXqdpia3I/AAAAAAAAGik/WE-GttmKIP0/s1600/Candida%2Balbicans%2BSAB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8" t="7117" r="6501" b="10549"/>
          <a:stretch/>
        </p:blipFill>
        <p:spPr bwMode="auto">
          <a:xfrm>
            <a:off x="8192385" y="2492897"/>
            <a:ext cx="940259" cy="963333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46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347" y="-25217"/>
            <a:ext cx="36510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Introduction : </a:t>
            </a:r>
            <a:r>
              <a:rPr lang="en-US" sz="24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Bacteria </a:t>
            </a:r>
            <a:endParaRPr lang="en-US" sz="32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347" y="1448740"/>
            <a:ext cx="11163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How to differentiate between </a:t>
            </a:r>
            <a:r>
              <a:rPr lang="en-US" sz="2000" dirty="0" smtClean="0">
                <a:solidFill>
                  <a:srgbClr val="0070C0"/>
                </a:solidFill>
              </a:rPr>
              <a:t>GRAM POSSITVE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GRAM NEGATIE </a:t>
            </a:r>
            <a:r>
              <a:rPr lang="en-US" sz="2000" dirty="0" smtClean="0"/>
              <a:t>by gram stain ?  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559558"/>
            <a:ext cx="12192000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37215" y="2072354"/>
            <a:ext cx="114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By color</a:t>
            </a:r>
            <a:r>
              <a:rPr lang="en-US" dirty="0" smtClean="0"/>
              <a:t>: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658039" y="1756517"/>
            <a:ext cx="1583140" cy="668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20089" y="2448932"/>
            <a:ext cx="148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dirty="0" smtClean="0"/>
              <a:t> \ </a:t>
            </a:r>
            <a:r>
              <a:rPr lang="en-US" dirty="0" smtClean="0">
                <a:solidFill>
                  <a:srgbClr val="7030A0"/>
                </a:solidFill>
              </a:rPr>
              <a:t>purple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55311" y="2455334"/>
            <a:ext cx="148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\ </a:t>
            </a:r>
            <a:r>
              <a:rPr lang="en-US" dirty="0" smtClean="0">
                <a:solidFill>
                  <a:srgbClr val="FF0066"/>
                </a:solidFill>
              </a:rPr>
              <a:t>pink</a:t>
            </a:r>
            <a:endParaRPr lang="en-US" dirty="0">
              <a:solidFill>
                <a:srgbClr val="FF0066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687609" y="2978835"/>
            <a:ext cx="0" cy="553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98121" y="3469083"/>
            <a:ext cx="3220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could be </a:t>
            </a:r>
            <a:r>
              <a:rPr lang="en-US" sz="2000" b="1" dirty="0" smtClean="0"/>
              <a:t>coccus</a:t>
            </a:r>
            <a:r>
              <a:rPr lang="en-US" sz="2000" dirty="0" smtClean="0"/>
              <a:t> </a:t>
            </a:r>
            <a:r>
              <a:rPr lang="en-US" dirty="0" smtClean="0"/>
              <a:t>or </a:t>
            </a:r>
            <a:r>
              <a:rPr lang="en-US" sz="2000" b="1" dirty="0" smtClean="0"/>
              <a:t>bacillus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209941" y="3455468"/>
            <a:ext cx="3220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could be </a:t>
            </a:r>
            <a:r>
              <a:rPr lang="en-US" sz="2000" b="1" dirty="0" smtClean="0"/>
              <a:t>coccus</a:t>
            </a:r>
            <a:r>
              <a:rPr lang="en-US" sz="2000" dirty="0" smtClean="0"/>
              <a:t> </a:t>
            </a:r>
            <a:r>
              <a:rPr lang="en-US" dirty="0" smtClean="0"/>
              <a:t>or </a:t>
            </a:r>
            <a:r>
              <a:rPr lang="en-US" sz="2000" b="1" dirty="0" smtClean="0"/>
              <a:t>bacillus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449842" y="1733265"/>
            <a:ext cx="1583140" cy="668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135341" y="2902312"/>
            <a:ext cx="0" cy="553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272079" y="3855578"/>
            <a:ext cx="0" cy="5531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98121" y="4398093"/>
            <a:ext cx="2947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eg</a:t>
            </a:r>
            <a:r>
              <a:rPr lang="en-US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Staphylococcus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streptococcus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450048" y="4909040"/>
            <a:ext cx="3458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Let’s talk about them in the next slide 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120795" y="5055784"/>
            <a:ext cx="328814" cy="7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3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84521" y="196988"/>
            <a:ext cx="1303562" cy="52322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Case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7: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609" y="1420399"/>
            <a:ext cx="4388981" cy="2925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Rectangle 2"/>
          <p:cNvSpPr/>
          <p:nvPr/>
        </p:nvSpPr>
        <p:spPr>
          <a:xfrm>
            <a:off x="1488083" y="196988"/>
            <a:ext cx="10516348" cy="10156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A 15-yaer old girl who recently diagnosed as acute leukemia developed prolonged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granulocytopenia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 (less than 100/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muL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) and refractory fever for 14 days and pulmonary signs or symptoms of pneumonia. Lung biopsy showed the below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figer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7996" y="1908922"/>
            <a:ext cx="10748461" cy="402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What is the differential diagnosis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marL="742950" lvl="2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i="1" dirty="0" err="1">
                <a:latin typeface="Berlin Sans FB" panose="020E0602020502020306" pitchFamily="34" charset="0"/>
              </a:rPr>
              <a:t>Aspergillus</a:t>
            </a:r>
            <a:r>
              <a:rPr lang="en-US" i="1" dirty="0">
                <a:latin typeface="Berlin Sans FB" panose="020E0602020502020306" pitchFamily="34" charset="0"/>
              </a:rPr>
              <a:t> </a:t>
            </a:r>
            <a:r>
              <a:rPr lang="en-US" i="1" dirty="0" err="1" smtClean="0">
                <a:latin typeface="Berlin Sans FB" panose="020E0602020502020306" pitchFamily="34" charset="0"/>
              </a:rPr>
              <a:t>niger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lvl="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What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investigation should be done</a:t>
            </a:r>
            <a:r>
              <a:rPr lang="en-US" dirty="0" smtClean="0">
                <a:solidFill>
                  <a:sysClr val="windowText" lastClr="000000"/>
                </a:solidFill>
              </a:rPr>
              <a:t>?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dirty="0" err="1" smtClean="0">
                <a:latin typeface="Arial Rounded MT Bold" panose="020F0704030504030204" pitchFamily="34" charset="0"/>
              </a:rPr>
              <a:t>Methenamine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>
                <a:latin typeface="Arial Rounded MT Bold" panose="020F0704030504030204" pitchFamily="34" charset="0"/>
              </a:rPr>
              <a:t>silver (GMS).</a:t>
            </a: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dirty="0">
                <a:latin typeface="Arial Rounded MT Bold" panose="020F0704030504030204" pitchFamily="34" charset="0"/>
              </a:rPr>
              <a:t>H&amp;E Stain.</a:t>
            </a: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dirty="0">
                <a:latin typeface="Arial Rounded MT Bold" panose="020F0704030504030204" pitchFamily="34" charset="0"/>
              </a:rPr>
              <a:t>Culture from sputum on SDA.</a:t>
            </a: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dirty="0">
                <a:latin typeface="Arial Rounded MT Bold" panose="020F0704030504030204" pitchFamily="34" charset="0"/>
              </a:rPr>
              <a:t>LPCB preparation from </a:t>
            </a:r>
            <a:r>
              <a:rPr lang="en-US" dirty="0" smtClean="0">
                <a:latin typeface="Arial Rounded MT Bold" panose="020F0704030504030204" pitchFamily="34" charset="0"/>
              </a:rPr>
              <a:t>culture</a:t>
            </a: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en-US" dirty="0">
              <a:latin typeface="Arial Rounded MT Bold" panose="020F0704030504030204" pitchFamily="34" charset="0"/>
            </a:endParaRP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en-US" dirty="0" smtClean="0">
              <a:latin typeface="Arial Rounded MT Bold" panose="020F0704030504030204" pitchFamily="34" charset="0"/>
            </a:endParaRP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en-US" dirty="0">
              <a:latin typeface="Arial Rounded MT Bold" panose="020F0704030504030204" pitchFamily="34" charset="0"/>
            </a:endParaRP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en-US" dirty="0" smtClean="0">
              <a:latin typeface="Arial Rounded MT Bold" panose="020F0704030504030204" pitchFamily="34" charset="0"/>
            </a:endParaRP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i="1" dirty="0" err="1">
                <a:latin typeface="Berlin Sans FB" panose="020E0602020502020306" pitchFamily="34" charset="0"/>
              </a:rPr>
              <a:t>Aspergillus</a:t>
            </a:r>
            <a:r>
              <a:rPr lang="en-US" i="1" dirty="0">
                <a:latin typeface="Berlin Sans FB" panose="020E0602020502020306" pitchFamily="34" charset="0"/>
              </a:rPr>
              <a:t> </a:t>
            </a:r>
            <a:r>
              <a:rPr lang="en-US" i="1" dirty="0" err="1" smtClean="0">
                <a:latin typeface="Berlin Sans FB" panose="020E0602020502020306" pitchFamily="34" charset="0"/>
              </a:rPr>
              <a:t>niger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0918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7876" y="376935"/>
            <a:ext cx="7992888" cy="40011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Tests Results(Summary)</a:t>
            </a:r>
            <a:endParaRPr lang="ar-SA" sz="2000" u="sng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701017"/>
              </p:ext>
            </p:extLst>
          </p:nvPr>
        </p:nvGraphicFramePr>
        <p:xfrm>
          <a:off x="1851852" y="873603"/>
          <a:ext cx="8424936" cy="5227183"/>
        </p:xfrm>
        <a:graphic>
          <a:graphicData uri="http://schemas.openxmlformats.org/drawingml/2006/table">
            <a:tbl>
              <a:tblPr rtl="1" firstRow="1" bandRow="1">
                <a:tableStyleId>{74C1A8A3-306A-4EB7-A6B1-4F7E0EB9C5D6}</a:tableStyleId>
              </a:tblPr>
              <a:tblGrid>
                <a:gridCol w="3198936"/>
                <a:gridCol w="3231422"/>
                <a:gridCol w="1994578"/>
              </a:tblGrid>
              <a:tr h="3478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Images</a:t>
                      </a:r>
                      <a:endParaRPr lang="ar-SA" sz="2000" b="1" kern="12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Result</a:t>
                      </a:r>
                      <a:endParaRPr lang="ar-SA" sz="2000" b="1" kern="12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TEST</a:t>
                      </a:r>
                      <a:endParaRPr lang="ar-SA" sz="2000" b="1" kern="12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8901">
                <a:tc>
                  <a:txBody>
                    <a:bodyPr/>
                    <a:lstStyle/>
                    <a:p>
                      <a:pPr marL="0" indent="0">
                        <a:spcBef>
                          <a:spcPct val="20000"/>
                        </a:spcBef>
                        <a:buClr>
                          <a:schemeClr val="accent2">
                            <a:lumMod val="75000"/>
                          </a:schemeClr>
                        </a:buClr>
                        <a:buFont typeface="+mj-lt"/>
                        <a:buNone/>
                        <a:defRPr/>
                      </a:pPr>
                      <a:endParaRPr lang="en-US" sz="180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Dichotomously branching fungal element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Methenamine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silver (GMS) tissue stain of</a:t>
                      </a: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lung: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37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Dichotomously branching fungal element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H&amp;E  tissue Stain</a:t>
                      </a:r>
                      <a:endParaRPr lang="ar-SA" sz="16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6331">
                <a:tc>
                  <a:txBody>
                    <a:bodyPr/>
                    <a:lstStyle/>
                    <a:p>
                      <a:pPr algn="ctr" rtl="0"/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Salt and pepper appearance</a:t>
                      </a:r>
                      <a:endParaRPr lang="ar-SA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Culture</a:t>
                      </a: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from </a:t>
                      </a:r>
                      <a:r>
                        <a:rPr lang="en-US" sz="1600" b="1" kern="1200" baseline="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sputem</a:t>
                      </a: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on SDA  :</a:t>
                      </a:r>
                      <a:endParaRPr lang="ar-SA" sz="16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941">
                <a:tc>
                  <a:txBody>
                    <a:bodyPr/>
                    <a:lstStyle/>
                    <a:p>
                      <a:pPr algn="ctr" rtl="0"/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Dark brown conidial heads and true hyphae</a:t>
                      </a:r>
                      <a:endParaRPr lang="ar-SA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LPCB preparation from culture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4712" y="3732712"/>
            <a:ext cx="1152128" cy="1152128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5330" y="5081012"/>
            <a:ext cx="1305501" cy="821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 r="10151"/>
          <a:stretch/>
        </p:blipFill>
        <p:spPr>
          <a:xfrm>
            <a:off x="7672489" y="1428456"/>
            <a:ext cx="1579241" cy="985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http://www.doctorfungus.org/imageban/images/Kaminski001/0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2259" y="2602428"/>
            <a:ext cx="1337033" cy="913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712404" y="6342376"/>
            <a:ext cx="22170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i="1" dirty="0" err="1">
                <a:latin typeface="Berlin Sans FB" panose="020E0602020502020306" pitchFamily="34" charset="0"/>
              </a:rPr>
              <a:t>Aspergillus</a:t>
            </a:r>
            <a:r>
              <a:rPr lang="en-US" i="1" dirty="0">
                <a:latin typeface="Berlin Sans FB" panose="020E0602020502020306" pitchFamily="34" charset="0"/>
              </a:rPr>
              <a:t> </a:t>
            </a:r>
            <a:r>
              <a:rPr lang="en-US" i="1" dirty="0" err="1">
                <a:latin typeface="Berlin Sans FB" panose="020E0602020502020306" pitchFamily="34" charset="0"/>
              </a:rPr>
              <a:t>niger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5928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63403" y="109183"/>
            <a:ext cx="24303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Gram </a:t>
            </a:r>
            <a:r>
              <a:rPr lang="en-US" sz="2000" dirty="0">
                <a:solidFill>
                  <a:srgbClr val="0070C0"/>
                </a:solidFill>
              </a:rPr>
              <a:t>positive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cocci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>
            <a:off x="5478576" y="570848"/>
            <a:ext cx="0" cy="123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61313" y="693958"/>
            <a:ext cx="59367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1313" y="693958"/>
            <a:ext cx="0" cy="2613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600363" y="693958"/>
            <a:ext cx="0" cy="2613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24925" y="869077"/>
            <a:ext cx="265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staphylo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coccus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55863" y="852732"/>
            <a:ext cx="2590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strepto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coccus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09428" y="932709"/>
            <a:ext cx="2652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</a:t>
            </a:r>
            <a:r>
              <a:rPr lang="en-US" sz="1600" b="1" dirty="0"/>
              <a:t>clusters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348477" y="943102"/>
            <a:ext cx="2652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</a:t>
            </a:r>
            <a:r>
              <a:rPr lang="en-US" sz="1600" b="1" dirty="0" smtClean="0"/>
              <a:t>chain</a:t>
            </a:r>
            <a:r>
              <a:rPr lang="en-US" sz="1600" dirty="0" smtClean="0"/>
              <a:t> or </a:t>
            </a:r>
            <a:r>
              <a:rPr lang="en-US" sz="1600" b="1" dirty="0" smtClean="0"/>
              <a:t>pairs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3092299" y="1306401"/>
            <a:ext cx="526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differentiate between them we use </a:t>
            </a:r>
            <a:r>
              <a:rPr lang="en-US" b="1" u="sng" dirty="0" smtClean="0"/>
              <a:t>catalase test</a:t>
            </a:r>
            <a:endParaRPr lang="en-US" b="1" u="sng" dirty="0"/>
          </a:p>
        </p:txBody>
      </p:sp>
      <p:pic>
        <p:nvPicPr>
          <p:cNvPr id="25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t="17925" r="5589" b="55151"/>
          <a:stretch/>
        </p:blipFill>
        <p:spPr>
          <a:xfrm>
            <a:off x="1424925" y="1894967"/>
            <a:ext cx="2106183" cy="783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79" b="17043"/>
          <a:stretch/>
        </p:blipFill>
        <p:spPr>
          <a:xfrm>
            <a:off x="7940231" y="1879375"/>
            <a:ext cx="2106183" cy="747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8" name="Straight Arrow Connector 27"/>
          <p:cNvCxnSpPr/>
          <p:nvPr/>
        </p:nvCxnSpPr>
        <p:spPr>
          <a:xfrm>
            <a:off x="2975212" y="1235295"/>
            <a:ext cx="150125" cy="210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8005494" y="1274846"/>
            <a:ext cx="150125" cy="210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092299" y="1603877"/>
            <a:ext cx="171679" cy="291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983940" y="1553147"/>
            <a:ext cx="171679" cy="291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-489735" y="1940066"/>
            <a:ext cx="2598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Bubbles :</a:t>
            </a:r>
          </a:p>
          <a:p>
            <a:pPr algn="ctr"/>
            <a:r>
              <a:rPr lang="en-US" sz="1600" dirty="0" smtClean="0"/>
              <a:t> (+</a:t>
            </a:r>
            <a:r>
              <a:rPr lang="en-US" sz="1600" dirty="0" err="1" smtClean="0"/>
              <a:t>ve</a:t>
            </a:r>
            <a:r>
              <a:rPr lang="en-US" sz="1600" dirty="0" smtClean="0"/>
              <a:t>) = staph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9130232" y="1926423"/>
            <a:ext cx="3357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 Bubbles: </a:t>
            </a:r>
          </a:p>
          <a:p>
            <a:pPr algn="ctr"/>
            <a:r>
              <a:rPr lang="en-US" sz="1600" dirty="0" smtClean="0"/>
              <a:t>(-</a:t>
            </a:r>
            <a:r>
              <a:rPr lang="en-US" sz="1600" dirty="0" err="1" smtClean="0"/>
              <a:t>ve</a:t>
            </a:r>
            <a:r>
              <a:rPr lang="en-US" sz="1600" dirty="0" smtClean="0"/>
              <a:t>)  =  </a:t>
            </a:r>
            <a:r>
              <a:rPr lang="en-US" sz="1600" dirty="0" err="1" smtClean="0"/>
              <a:t>strept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7623827" y="2705971"/>
            <a:ext cx="34492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Streptococcus</a:t>
            </a:r>
            <a:r>
              <a:rPr lang="en-US" dirty="0" smtClean="0"/>
              <a:t> are divided into 2 :</a:t>
            </a:r>
            <a:r>
              <a:rPr lang="en-US" sz="1200" b="1" dirty="0" smtClean="0"/>
              <a:t> (when we culture them in blood agar)</a:t>
            </a:r>
            <a:endParaRPr lang="en-US" sz="1200" b="1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/>
          <a:srcRect t="11076"/>
          <a:stretch/>
        </p:blipFill>
        <p:spPr>
          <a:xfrm>
            <a:off x="313899" y="3794078"/>
            <a:ext cx="5906488" cy="281283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914" y="3794078"/>
            <a:ext cx="5363570" cy="2812835"/>
          </a:xfrm>
          <a:prstGeom prst="rect">
            <a:avLst/>
          </a:prstGeom>
        </p:spPr>
      </p:pic>
      <p:cxnSp>
        <p:nvCxnSpPr>
          <p:cNvPr id="51" name="Straight Arrow Connector 50"/>
          <p:cNvCxnSpPr>
            <a:stCxn id="45" idx="1"/>
          </p:cNvCxnSpPr>
          <p:nvPr/>
        </p:nvCxnSpPr>
        <p:spPr>
          <a:xfrm flipH="1">
            <a:off x="5895833" y="2982970"/>
            <a:ext cx="1727994" cy="633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5" idx="1"/>
          </p:cNvCxnSpPr>
          <p:nvPr/>
        </p:nvCxnSpPr>
        <p:spPr>
          <a:xfrm>
            <a:off x="7623827" y="2982970"/>
            <a:ext cx="0" cy="633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-77652" y="6606913"/>
            <a:ext cx="1774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Thanks to 435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>
          <a:xfrm>
            <a:off x="0" y="2189"/>
            <a:ext cx="24665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Introduction :</a:t>
            </a:r>
            <a:endParaRPr lang="en-US" sz="32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07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Different Test Used in Lab .</a:t>
            </a:r>
            <a:endParaRPr lang="ar-SA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641227"/>
              </p:ext>
            </p:extLst>
          </p:nvPr>
        </p:nvGraphicFramePr>
        <p:xfrm>
          <a:off x="373039" y="1350405"/>
          <a:ext cx="10980761" cy="5017639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2507050"/>
                <a:gridCol w="2506604"/>
                <a:gridCol w="3074609"/>
                <a:gridCol w="2892498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negative</a:t>
                      </a:r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Positive</a:t>
                      </a:r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Use</a:t>
                      </a:r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Test</a:t>
                      </a:r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3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Streptococcus </a:t>
                      </a:r>
                      <a:endParaRPr lang="ar-SA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400" dirty="0" smtClean="0"/>
                    </a:p>
                    <a:p>
                      <a:pPr algn="ctr" rtl="0"/>
                      <a:endParaRPr lang="en-US" sz="1400" dirty="0" smtClean="0"/>
                    </a:p>
                    <a:p>
                      <a:pPr algn="ctr" rtl="0"/>
                      <a:endParaRPr lang="en-US" sz="1400" dirty="0" smtClean="0"/>
                    </a:p>
                    <a:p>
                      <a:pPr algn="ctr" rtl="0"/>
                      <a:r>
                        <a:rPr lang="en-US" sz="1400" dirty="0" smtClean="0"/>
                        <a:t>Staphylococcus</a:t>
                      </a:r>
                      <a:endParaRPr lang="ar-S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To differentiate between </a:t>
                      </a:r>
                      <a:r>
                        <a:rPr lang="en-US" sz="1400" u="sng" dirty="0" smtClean="0"/>
                        <a:t>Staph</a:t>
                      </a:r>
                      <a:r>
                        <a:rPr lang="en-US" sz="1400" dirty="0" smtClean="0"/>
                        <a:t>ylococcus &amp; </a:t>
                      </a:r>
                      <a:r>
                        <a:rPr lang="en-US" sz="1400" u="sng" dirty="0" smtClean="0"/>
                        <a:t>Strep</a:t>
                      </a:r>
                      <a:r>
                        <a:rPr lang="en-US" sz="1400" dirty="0" smtClean="0"/>
                        <a:t>tococcus </a:t>
                      </a:r>
                      <a:endParaRPr lang="ar-S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noProof="0" dirty="0" smtClean="0"/>
                        <a:t>CATALASE TEST </a:t>
                      </a:r>
                      <a:endParaRPr lang="ar-SA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327">
                <a:tc>
                  <a:txBody>
                    <a:bodyPr/>
                    <a:lstStyle/>
                    <a:p>
                      <a:pPr algn="ctr" rtl="0"/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To differentiate between </a:t>
                      </a:r>
                      <a:r>
                        <a:rPr kumimoji="0" lang="en-US" sz="15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Streptococcus </a:t>
                      </a:r>
                      <a:r>
                        <a:rPr kumimoji="0" lang="en-US" sz="1500" i="1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gp.A</a:t>
                      </a:r>
                      <a:r>
                        <a:rPr kumimoji="0" lang="en-US" sz="15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&amp; </a:t>
                      </a:r>
                      <a:r>
                        <a:rPr kumimoji="0" lang="en-US" sz="14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any other group in beta</a:t>
                      </a:r>
                      <a:r>
                        <a:rPr lang="en-US" sz="1400" kern="1200" dirty="0" smtClean="0"/>
                        <a:t> </a:t>
                      </a:r>
                      <a:r>
                        <a:rPr lang="en-US" sz="1400" kern="1200" dirty="0" err="1" smtClean="0"/>
                        <a:t>haemolysis</a:t>
                      </a:r>
                      <a:r>
                        <a:rPr lang="en-US" sz="1400" kern="1200" dirty="0" smtClean="0"/>
                        <a:t> Streptococcus spec.</a:t>
                      </a:r>
                      <a:endParaRPr kumimoji="0" lang="ar-SA" sz="1400" u="none" strike="noStrike" kern="1200" cap="none" spc="0" normalizeH="0" baseline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BACITRACIN SUSCEPTIBILITY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1080">
                <a:tc>
                  <a:txBody>
                    <a:bodyPr/>
                    <a:lstStyle/>
                    <a:p>
                      <a:pPr algn="ctr" rtl="0"/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To </a:t>
                      </a:r>
                      <a:r>
                        <a:rPr lang="en-US" sz="1400" kern="1200" noProof="0" dirty="0" smtClean="0"/>
                        <a:t>differentiate between</a:t>
                      </a:r>
                      <a:r>
                        <a:rPr lang="en-US" sz="1500" i="1" kern="1200" noProof="0" dirty="0" smtClean="0"/>
                        <a:t> </a:t>
                      </a:r>
                      <a:r>
                        <a:rPr lang="en-US" sz="1500" i="1" u="none" kern="1200" noProof="0" dirty="0" smtClean="0"/>
                        <a:t>Streptococcus  </a:t>
                      </a:r>
                      <a:r>
                        <a:rPr lang="en-US" sz="1500" i="1" u="none" kern="1200" noProof="0" dirty="0" err="1" smtClean="0"/>
                        <a:t>pnumoniae</a:t>
                      </a:r>
                      <a:r>
                        <a:rPr lang="en-US" sz="1400" u="none" kern="1200" noProof="0" dirty="0" smtClean="0"/>
                        <a:t> </a:t>
                      </a:r>
                      <a:r>
                        <a:rPr lang="en-US" sz="1400" kern="1200" noProof="0" dirty="0" smtClean="0"/>
                        <a:t>&amp;  </a:t>
                      </a:r>
                      <a:r>
                        <a:rPr lang="en-US" sz="1400" kern="1200" dirty="0" smtClean="0"/>
                        <a:t>other alpha </a:t>
                      </a:r>
                      <a:r>
                        <a:rPr lang="en-US" sz="1400" kern="1200" dirty="0" err="1" smtClean="0"/>
                        <a:t>haemolysis</a:t>
                      </a:r>
                      <a:r>
                        <a:rPr lang="en-US" sz="1400" kern="1200" dirty="0" smtClean="0"/>
                        <a:t> Streptococcus spec.</a:t>
                      </a:r>
                      <a:endParaRPr lang="ar-SA" sz="1400" kern="1200" dirty="0" smtClean="0"/>
                    </a:p>
                    <a:p>
                      <a:pPr algn="l" rtl="0"/>
                      <a:endParaRPr lang="en-US" sz="14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OPTOCHIN SUSCEPTIBILITY</a:t>
                      </a:r>
                    </a:p>
                    <a:p>
                      <a:pPr algn="ctr" rtl="0"/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optochin</a:t>
                      </a:r>
                      <a:r>
                        <a:rPr lang="en-US" sz="1400" dirty="0" smtClean="0"/>
                        <a:t> disk)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1080">
                <a:tc>
                  <a:txBody>
                    <a:bodyPr/>
                    <a:lstStyle/>
                    <a:p>
                      <a:pPr algn="ctr" rtl="0"/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kern="1200" noProof="0" dirty="0" smtClean="0"/>
                        <a:t>FOR IDENTIFICATION OF CANDIDA ALBICANS</a:t>
                      </a:r>
                    </a:p>
                    <a:p>
                      <a:pPr algn="l" rtl="0"/>
                      <a:endParaRPr lang="en-US" sz="14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GERM TUBE TEST</a:t>
                      </a:r>
                    </a:p>
                    <a:p>
                      <a:pPr algn="ctr" rtl="0"/>
                      <a:r>
                        <a:rPr lang="en-US" sz="1400" dirty="0" smtClean="0"/>
                        <a:t>*for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fungas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endParaRPr lang="ar-S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t="17925" r="5589" b="55151"/>
          <a:stretch/>
        </p:blipFill>
        <p:spPr>
          <a:xfrm>
            <a:off x="6454307" y="1853183"/>
            <a:ext cx="2245365" cy="502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79" b="17043"/>
          <a:stretch/>
        </p:blipFill>
        <p:spPr>
          <a:xfrm>
            <a:off x="8988778" y="1854534"/>
            <a:ext cx="2262156" cy="512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عنصر نائب للمحتوى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r="10351" b="9157"/>
          <a:stretch/>
        </p:blipFill>
        <p:spPr>
          <a:xfrm>
            <a:off x="6741500" y="2787441"/>
            <a:ext cx="1670977" cy="897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648" y="2759635"/>
            <a:ext cx="1680660" cy="924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C:\Documents and Settings\Dr.Fauzia\My Documents\My Pictures\streponbloodagar.jpg"/>
          <p:cNvPicPr>
            <a:picLocks noChangeAspect="1" noChangeArrowheads="1"/>
          </p:cNvPicPr>
          <p:nvPr/>
        </p:nvPicPr>
        <p:blipFill rotWithShape="1">
          <a:blip r:embed="rId6" cstate="print"/>
          <a:srcRect l="17980" t="33033" r="12125" b="2663"/>
          <a:stretch/>
        </p:blipFill>
        <p:spPr bwMode="auto">
          <a:xfrm>
            <a:off x="6689945" y="3868326"/>
            <a:ext cx="1584303" cy="889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3" descr="C:\Documents and Settings\Dr.Fauzia\My Documents\My Pictures\0293_Alpha_haemolytic_strep.jpg"/>
          <p:cNvPicPr>
            <a:picLocks noChangeAspect="1" noChangeArrowheads="1"/>
          </p:cNvPicPr>
          <p:nvPr/>
        </p:nvPicPr>
        <p:blipFill rotWithShape="1">
          <a:blip r:embed="rId7" cstate="print"/>
          <a:srcRect l="13546" t="20866" r="10784" b="22725"/>
          <a:stretch/>
        </p:blipFill>
        <p:spPr bwMode="auto">
          <a:xfrm>
            <a:off x="9183139" y="3916907"/>
            <a:ext cx="1736922" cy="981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http://1.bp.blogspot.com/-0xZlMJZVtPc/TfFcX2FeIyI/AAAAAAAAGjE/G4bPR_KIk64/s400/Candida_albicans_Germ_Tube.jpg"/>
          <p:cNvPicPr>
            <a:picLocks noChangeAspect="1" noChangeArrowheads="1"/>
          </p:cNvPicPr>
          <p:nvPr/>
        </p:nvPicPr>
        <p:blipFill>
          <a:blip r:embed="rId8" cstate="print">
            <a:lum bright="20000"/>
          </a:blip>
          <a:srcRect l="12500" t="17910" r="36364" b="41791"/>
          <a:stretch>
            <a:fillRect/>
          </a:stretch>
        </p:blipFill>
        <p:spPr bwMode="auto">
          <a:xfrm>
            <a:off x="6741500" y="5295551"/>
            <a:ext cx="1589017" cy="738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http://ts1.mm.bing.net/images/thumbnail.aspx?q=1352742865184&amp;id=171118ecc309322449eeb8d61e86e5b9"/>
          <p:cNvPicPr>
            <a:picLocks noChangeAspect="1" noChangeArrowheads="1"/>
          </p:cNvPicPr>
          <p:nvPr/>
        </p:nvPicPr>
        <p:blipFill>
          <a:blip r:embed="rId9" cstate="print">
            <a:lum bright="40000" contrast="40000"/>
          </a:blip>
          <a:srcRect l="22513" t="17085" r="9950"/>
          <a:stretch>
            <a:fillRect/>
          </a:stretch>
        </p:blipFill>
        <p:spPr bwMode="auto">
          <a:xfrm>
            <a:off x="9293483" y="5234756"/>
            <a:ext cx="1408990" cy="860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0" y="2189"/>
            <a:ext cx="24665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Introduction :</a:t>
            </a:r>
            <a:endParaRPr lang="en-US" sz="32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80407" y="4759874"/>
            <a:ext cx="11112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</a:t>
            </a:r>
            <a:r>
              <a:rPr lang="en-US" sz="1200" dirty="0"/>
              <a:t>.</a:t>
            </a:r>
            <a:r>
              <a:rPr lang="en-US" sz="1200" dirty="0" smtClean="0"/>
              <a:t>  </a:t>
            </a:r>
            <a:r>
              <a:rPr lang="en-US" sz="1200" dirty="0" err="1"/>
              <a:t>pnumoniae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05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</a:rPr>
              <a:t>Out line: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Case 1: </a:t>
            </a:r>
            <a:r>
              <a:rPr lang="en-US" dirty="0"/>
              <a:t>Pharyngitis </a:t>
            </a:r>
            <a:r>
              <a:rPr lang="en-US" dirty="0" smtClean="0"/>
              <a:t>– group A streptococcus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Case 2 : </a:t>
            </a:r>
            <a:r>
              <a:rPr lang="en-US" sz="2800" dirty="0" smtClean="0"/>
              <a:t>Pneumonia - </a:t>
            </a:r>
            <a:r>
              <a:rPr lang="en-US" sz="2800" dirty="0"/>
              <a:t>Streptococcus </a:t>
            </a:r>
            <a:r>
              <a:rPr lang="en-US" sz="2800" dirty="0" err="1"/>
              <a:t>Pneumoniae</a:t>
            </a:r>
            <a:r>
              <a:rPr lang="en-US" sz="2800" dirty="0" smtClean="0"/>
              <a:t>.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Case 3: </a:t>
            </a:r>
            <a:r>
              <a:rPr lang="en-US" dirty="0"/>
              <a:t>otitis </a:t>
            </a:r>
            <a:r>
              <a:rPr lang="en-US" dirty="0" smtClean="0"/>
              <a:t>media - </a:t>
            </a:r>
            <a:r>
              <a:rPr lang="en-US" dirty="0" err="1"/>
              <a:t>Haemophilus</a:t>
            </a:r>
            <a:r>
              <a:rPr lang="en-US" dirty="0"/>
              <a:t> </a:t>
            </a:r>
            <a:r>
              <a:rPr lang="en-US" dirty="0" err="1"/>
              <a:t>influenzae</a:t>
            </a:r>
            <a:r>
              <a:rPr lang="en-US" dirty="0"/>
              <a:t> </a:t>
            </a:r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Case 4: </a:t>
            </a:r>
            <a:r>
              <a:rPr lang="en-US" sz="2800" dirty="0"/>
              <a:t>Diphtheria - </a:t>
            </a:r>
            <a:r>
              <a:rPr lang="en-US" sz="2800" dirty="0" err="1"/>
              <a:t>Corynebacterium</a:t>
            </a:r>
            <a:r>
              <a:rPr lang="en-US" sz="2800" dirty="0"/>
              <a:t> </a:t>
            </a:r>
            <a:r>
              <a:rPr lang="en-US" sz="2800" dirty="0" err="1"/>
              <a:t>diphtheriae</a:t>
            </a:r>
            <a:endParaRPr lang="en-US" sz="2800" dirty="0"/>
          </a:p>
          <a:p>
            <a:pPr marL="228600" lvl="1">
              <a:spcBef>
                <a:spcPts val="1000"/>
              </a:spcBef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Case 5: </a:t>
            </a:r>
            <a:r>
              <a:rPr lang="en-US" sz="2800" dirty="0"/>
              <a:t>Pulmonary </a:t>
            </a:r>
            <a:r>
              <a:rPr lang="en-US" sz="2800" dirty="0" smtClean="0"/>
              <a:t>TB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Case 6: </a:t>
            </a:r>
            <a:r>
              <a:rPr lang="en-US" sz="2800" dirty="0"/>
              <a:t>Candida </a:t>
            </a:r>
            <a:r>
              <a:rPr lang="en-US" sz="2800" dirty="0" err="1" smtClean="0"/>
              <a:t>albicans</a:t>
            </a:r>
            <a:endParaRPr lang="en-US" sz="2800" dirty="0" smtClean="0"/>
          </a:p>
          <a:p>
            <a:pPr marL="228600" lvl="1">
              <a:spcBef>
                <a:spcPts val="1000"/>
              </a:spcBef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Case 7: </a:t>
            </a:r>
            <a:r>
              <a:rPr lang="en-US" sz="2800" dirty="0" err="1"/>
              <a:t>Aspergillus</a:t>
            </a:r>
            <a:r>
              <a:rPr lang="en-US" sz="2800" dirty="0"/>
              <a:t> </a:t>
            </a:r>
            <a:r>
              <a:rPr lang="en-US" sz="2800" dirty="0" err="1" smtClean="0"/>
              <a:t>niger</a:t>
            </a: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425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3992" y="-15"/>
            <a:ext cx="2160240" cy="52322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Case 1: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4" descr="C:\Documents and Settings\Dr.Fauzia\My Documents\My Pictures\strep-thr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3281" y="1411838"/>
            <a:ext cx="3469770" cy="210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1231342" y="136664"/>
            <a:ext cx="10727139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Low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A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5 year boy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was brought to KKUH, outpatient department complaining of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fever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 and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sore throat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. He had regular vaccination history. On examination his temp.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was 38.5°C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, the tonsil area and pharynx were obviously inflamed with some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foci of pus.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78616" y="1482076"/>
            <a:ext cx="10393934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What is the differential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diagnosis?*</a:t>
            </a:r>
            <a:endParaRPr lang="ar-SA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Acute</a:t>
            </a:r>
            <a:r>
              <a:rPr lang="ar-SA" dirty="0"/>
              <a:t> </a:t>
            </a:r>
            <a:r>
              <a:rPr lang="en-US" dirty="0"/>
              <a:t>Pharyngitis and\or </a:t>
            </a:r>
            <a:r>
              <a:rPr lang="en-US" dirty="0" smtClean="0"/>
              <a:t>Tonsillitis</a:t>
            </a:r>
            <a:r>
              <a:rPr lang="ar-SA" dirty="0" smtClean="0"/>
              <a:t> – </a:t>
            </a:r>
            <a:r>
              <a:rPr lang="en-US" dirty="0" smtClean="0"/>
              <a:t>virus infection</a:t>
            </a:r>
            <a:endParaRPr lang="ar-SA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What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investigation should be done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ar-SA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Throat</a:t>
            </a:r>
            <a:r>
              <a:rPr lang="ar-SA" dirty="0" smtClean="0"/>
              <a:t> </a:t>
            </a:r>
            <a:r>
              <a:rPr lang="en-US" dirty="0" smtClean="0"/>
              <a:t>swab</a:t>
            </a:r>
            <a:r>
              <a:rPr lang="en-US" dirty="0"/>
              <a:t>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Catalase test.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Culture</a:t>
            </a:r>
            <a:r>
              <a:rPr lang="ar-SA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the throat swab on blood </a:t>
            </a:r>
            <a:r>
              <a:rPr lang="en-US" dirty="0" smtClean="0"/>
              <a:t>agar.</a:t>
            </a:r>
            <a:r>
              <a:rPr lang="ar-SA" sz="1600" dirty="0" smtClean="0">
                <a:solidFill>
                  <a:schemeClr val="accent1"/>
                </a:solidFill>
              </a:rPr>
              <a:t>هو الأدق لكن يحتاج وقت</a:t>
            </a:r>
            <a:endParaRPr lang="en-US" dirty="0">
              <a:solidFill>
                <a:schemeClr val="accent1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Rapid </a:t>
            </a:r>
            <a:r>
              <a:rPr lang="en-US" dirty="0"/>
              <a:t>Antigen Detection Test (RADT</a:t>
            </a:r>
            <a:r>
              <a:rPr lang="en-US" dirty="0" smtClean="0"/>
              <a:t>).</a:t>
            </a:r>
            <a:r>
              <a:rPr lang="ar-SA" dirty="0" smtClean="0"/>
              <a:t> </a:t>
            </a:r>
            <a:r>
              <a:rPr lang="ar-SA" sz="1600" dirty="0" smtClean="0">
                <a:solidFill>
                  <a:schemeClr val="accent1"/>
                </a:solidFill>
              </a:rPr>
              <a:t>الأسرع لكن </a:t>
            </a:r>
            <a:r>
              <a:rPr lang="ar-SA" sz="1600" dirty="0" err="1" smtClean="0">
                <a:solidFill>
                  <a:schemeClr val="accent1"/>
                </a:solidFill>
              </a:rPr>
              <a:t>مو</a:t>
            </a:r>
            <a:r>
              <a:rPr lang="ar-SA" sz="1600" dirty="0" smtClean="0">
                <a:solidFill>
                  <a:schemeClr val="accent1"/>
                </a:solidFill>
              </a:rPr>
              <a:t> دائما يعطي النتيجة الصحيحة</a:t>
            </a:r>
            <a:r>
              <a:rPr lang="en-US" sz="1600" dirty="0">
                <a:solidFill>
                  <a:schemeClr val="accent1"/>
                </a:solidFill>
              </a:rPr>
              <a:t>(</a:t>
            </a:r>
            <a:r>
              <a:rPr lang="en-US" sz="1600" dirty="0" smtClean="0">
                <a:solidFill>
                  <a:schemeClr val="accent1"/>
                </a:solidFill>
              </a:rPr>
              <a:t>false negative)**</a:t>
            </a:r>
            <a:r>
              <a:rPr lang="ar-SA" sz="1600" dirty="0" smtClean="0">
                <a:solidFill>
                  <a:schemeClr val="accent1"/>
                </a:solidFill>
              </a:rPr>
              <a:t> </a:t>
            </a:r>
            <a:endParaRPr lang="en-US" sz="1600" dirty="0">
              <a:solidFill>
                <a:schemeClr val="accent1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Bacitracin </a:t>
            </a:r>
            <a:r>
              <a:rPr lang="en-US" dirty="0"/>
              <a:t>susceptibility test</a:t>
            </a:r>
            <a:r>
              <a:rPr lang="en-US" dirty="0" smtClean="0"/>
              <a:t>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Gram stain of the throat swab.(microscope). </a:t>
            </a:r>
            <a:r>
              <a:rPr lang="ar-SA" sz="1600" dirty="0" smtClean="0">
                <a:solidFill>
                  <a:schemeClr val="accent1"/>
                </a:solidFill>
              </a:rPr>
              <a:t>في حالة </a:t>
            </a:r>
            <a:r>
              <a:rPr lang="ar-SA" sz="1600" dirty="0" err="1" smtClean="0">
                <a:solidFill>
                  <a:schemeClr val="accent1"/>
                </a:solidFill>
              </a:rPr>
              <a:t>الثروت</a:t>
            </a:r>
            <a:r>
              <a:rPr lang="ar-SA" sz="1600" dirty="0" smtClean="0">
                <a:solidFill>
                  <a:schemeClr val="accent1"/>
                </a:solidFill>
              </a:rPr>
              <a:t> </a:t>
            </a:r>
            <a:r>
              <a:rPr lang="ar-SA" sz="1600" dirty="0">
                <a:solidFill>
                  <a:schemeClr val="accent1"/>
                </a:solidFill>
              </a:rPr>
              <a:t>سواب غير مفيد بسبب وجود </a:t>
            </a:r>
            <a:r>
              <a:rPr lang="ar-SA" sz="1600" dirty="0" err="1" smtClean="0">
                <a:solidFill>
                  <a:schemeClr val="accent1"/>
                </a:solidFill>
              </a:rPr>
              <a:t>النورمل</a:t>
            </a:r>
            <a:r>
              <a:rPr lang="ar-SA" sz="1600" dirty="0" smtClean="0">
                <a:solidFill>
                  <a:schemeClr val="accent1"/>
                </a:solidFill>
              </a:rPr>
              <a:t> </a:t>
            </a:r>
            <a:r>
              <a:rPr lang="ar-SA" sz="1600" dirty="0">
                <a:solidFill>
                  <a:schemeClr val="accent1"/>
                </a:solidFill>
              </a:rPr>
              <a:t>فلورا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48967" y="5023047"/>
            <a:ext cx="2516658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ar-SA" sz="1400" b="1" dirty="0" smtClean="0">
                <a:solidFill>
                  <a:schemeClr val="accent1"/>
                </a:solidFill>
              </a:rPr>
              <a:t>*</a:t>
            </a:r>
            <a:r>
              <a:rPr lang="en-US" sz="1400" b="1" dirty="0" smtClean="0">
                <a:solidFill>
                  <a:schemeClr val="accent1"/>
                </a:solidFill>
              </a:rPr>
              <a:t>*</a:t>
            </a:r>
            <a:r>
              <a:rPr lang="ar-SA" sz="1400" b="1" dirty="0" smtClean="0">
                <a:solidFill>
                  <a:schemeClr val="accent1"/>
                </a:solidFill>
              </a:rPr>
              <a:t>إذا سوينا الاختبار وطلع </a:t>
            </a:r>
            <a:r>
              <a:rPr lang="ar-SA" sz="1400" b="1" dirty="0" err="1" smtClean="0">
                <a:solidFill>
                  <a:schemeClr val="accent1"/>
                </a:solidFill>
              </a:rPr>
              <a:t>بوزيتف</a:t>
            </a:r>
            <a:r>
              <a:rPr lang="ar-SA" sz="1400" b="1" dirty="0" smtClean="0">
                <a:solidFill>
                  <a:schemeClr val="accent1"/>
                </a:solidFill>
              </a:rPr>
              <a:t> فهو قروب أي ستربت ونعالج وخلاص </a:t>
            </a:r>
          </a:p>
          <a:p>
            <a:pPr algn="r"/>
            <a:r>
              <a:rPr lang="ar-SA" sz="1400" b="1" dirty="0" smtClean="0">
                <a:solidFill>
                  <a:schemeClr val="accent1"/>
                </a:solidFill>
              </a:rPr>
              <a:t>أما إذا سويناها وطلعت النتيجة </a:t>
            </a:r>
            <a:r>
              <a:rPr lang="ar-SA" sz="1400" b="1" dirty="0" err="1" smtClean="0">
                <a:solidFill>
                  <a:schemeClr val="accent1"/>
                </a:solidFill>
              </a:rPr>
              <a:t>فولز</a:t>
            </a:r>
            <a:r>
              <a:rPr lang="ar-SA" sz="1400" b="1" dirty="0" smtClean="0">
                <a:solidFill>
                  <a:schemeClr val="accent1"/>
                </a:solidFill>
              </a:rPr>
              <a:t> فنظل </a:t>
            </a:r>
            <a:r>
              <a:rPr lang="ar-SA" sz="1400" b="1" dirty="0" err="1" smtClean="0">
                <a:solidFill>
                  <a:schemeClr val="accent1"/>
                </a:solidFill>
              </a:rPr>
              <a:t>مو</a:t>
            </a:r>
            <a:r>
              <a:rPr lang="ar-SA" sz="1400" b="1" dirty="0" smtClean="0">
                <a:solidFill>
                  <a:schemeClr val="accent1"/>
                </a:solidFill>
              </a:rPr>
              <a:t> متأكدين ونسوي </a:t>
            </a:r>
            <a:r>
              <a:rPr lang="ar-SA" sz="1400" b="1" dirty="0" err="1" smtClean="0">
                <a:solidFill>
                  <a:schemeClr val="accent1"/>
                </a:solidFill>
              </a:rPr>
              <a:t>الكلتشر</a:t>
            </a:r>
            <a:r>
              <a:rPr lang="ar-SA" sz="1400" b="1" dirty="0" smtClean="0">
                <a:solidFill>
                  <a:schemeClr val="accent1"/>
                </a:solidFill>
              </a:rPr>
              <a:t> عشان نتأكد هو قروب اي سترب او لا</a:t>
            </a:r>
            <a:endParaRPr lang="ar-SA" sz="1400" b="1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48968" y="4005966"/>
            <a:ext cx="255440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*</a:t>
            </a:r>
            <a:r>
              <a:rPr lang="ar-SA" dirty="0" smtClean="0">
                <a:solidFill>
                  <a:schemeClr val="accent1"/>
                </a:solidFill>
              </a:rPr>
              <a:t>دامه قال </a:t>
            </a:r>
            <a:r>
              <a:rPr lang="en-US" dirty="0" smtClean="0">
                <a:solidFill>
                  <a:schemeClr val="accent1"/>
                </a:solidFill>
              </a:rPr>
              <a:t>(differential) </a:t>
            </a:r>
            <a:r>
              <a:rPr lang="ar-SA" dirty="0" smtClean="0">
                <a:solidFill>
                  <a:schemeClr val="accent1"/>
                </a:solidFill>
              </a:rPr>
              <a:t> فنذكر كل الممكن يسبب هذه الاعراض 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6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165" y="719430"/>
            <a:ext cx="6774375" cy="286232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The tests showed :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  <a:cs typeface="Mongolian Baiti" panose="03000500000000000000" pitchFamily="66" charset="0"/>
            </a:endParaRPr>
          </a:p>
          <a:p>
            <a:endParaRPr lang="en-US" dirty="0" smtClean="0">
              <a:solidFill>
                <a:schemeClr val="accent5">
                  <a:lumMod val="50000"/>
                </a:schemeClr>
              </a:solidFill>
              <a:cs typeface="Mongolian Baiti" panose="03000500000000000000" pitchFamily="66" charset="0"/>
            </a:endParaRPr>
          </a:p>
          <a:p>
            <a:endParaRPr lang="en-US" dirty="0">
              <a:solidFill>
                <a:schemeClr val="accent5">
                  <a:lumMod val="50000"/>
                </a:schemeClr>
              </a:solidFill>
              <a:cs typeface="Mongolian Baiti" panose="03000500000000000000" pitchFamily="66" charset="0"/>
            </a:endParaRPr>
          </a:p>
          <a:p>
            <a:endParaRPr lang="en-US" dirty="0" smtClean="0">
              <a:solidFill>
                <a:schemeClr val="accent5">
                  <a:lumMod val="50000"/>
                </a:schemeClr>
              </a:solidFill>
              <a:cs typeface="Mongolian Baiti" panose="03000500000000000000" pitchFamily="66" charset="0"/>
            </a:endParaRPr>
          </a:p>
          <a:p>
            <a:endParaRPr lang="en-US" dirty="0">
              <a:solidFill>
                <a:schemeClr val="accent5">
                  <a:lumMod val="50000"/>
                </a:schemeClr>
              </a:solidFill>
              <a:cs typeface="Mongolian Baiti" panose="03000500000000000000" pitchFamily="66" charset="0"/>
            </a:endParaRPr>
          </a:p>
          <a:p>
            <a:endParaRPr lang="en-US" dirty="0" smtClean="0">
              <a:solidFill>
                <a:schemeClr val="accent5">
                  <a:lumMod val="50000"/>
                </a:schemeClr>
              </a:solidFill>
              <a:cs typeface="Mongolian Baiti" panose="03000500000000000000" pitchFamily="66" charset="0"/>
            </a:endParaRPr>
          </a:p>
          <a:p>
            <a:endParaRPr lang="en-US" dirty="0">
              <a:solidFill>
                <a:schemeClr val="accent5">
                  <a:lumMod val="50000"/>
                </a:schemeClr>
              </a:solidFill>
              <a:cs typeface="Mongolian Baiti" panose="03000500000000000000" pitchFamily="66" charset="0"/>
            </a:endParaRPr>
          </a:p>
          <a:p>
            <a:endParaRPr lang="en-US" dirty="0" smtClean="0">
              <a:solidFill>
                <a:schemeClr val="accent5">
                  <a:lumMod val="50000"/>
                </a:schemeClr>
              </a:solidFill>
              <a:cs typeface="Mongolian Baiti" panose="03000500000000000000" pitchFamily="66" charset="0"/>
            </a:endParaRPr>
          </a:p>
          <a:p>
            <a:endParaRPr lang="en-US" dirty="0">
              <a:solidFill>
                <a:schemeClr val="accent5">
                  <a:lumMod val="50000"/>
                </a:schemeClr>
              </a:solidFill>
              <a:cs typeface="Mongolian Baiti" panose="03000500000000000000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534788"/>
              </p:ext>
            </p:extLst>
          </p:nvPr>
        </p:nvGraphicFramePr>
        <p:xfrm>
          <a:off x="295165" y="1121894"/>
          <a:ext cx="6451408" cy="24079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925732"/>
                <a:gridCol w="2525676"/>
              </a:tblGrid>
              <a:tr h="268962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>
                          <a:latin typeface="+mn-lt"/>
                        </a:rPr>
                        <a:t>RESULT</a:t>
                      </a:r>
                      <a:endParaRPr lang="ar-S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>
                          <a:latin typeface="+mn-lt"/>
                        </a:rPr>
                        <a:t>TEST</a:t>
                      </a:r>
                      <a:endParaRPr lang="ar-S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89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</a:rPr>
                        <a:t>Beta </a:t>
                      </a:r>
                      <a:r>
                        <a:rPr lang="en-US" sz="1600" dirty="0" err="1" smtClean="0">
                          <a:latin typeface="+mn-lt"/>
                        </a:rPr>
                        <a:t>haemolysis</a:t>
                      </a:r>
                      <a:r>
                        <a:rPr lang="en-US" sz="1600" baseline="0" dirty="0" smtClean="0">
                          <a:latin typeface="+mn-lt"/>
                        </a:rPr>
                        <a:t> </a:t>
                      </a:r>
                      <a:r>
                        <a:rPr lang="en-US" sz="1600" dirty="0" smtClean="0">
                          <a:latin typeface="+mn-lt"/>
                        </a:rPr>
                        <a:t>(colonies surrounded  with clear zone of </a:t>
                      </a:r>
                      <a:r>
                        <a:rPr lang="en-US" sz="1600" dirty="0" err="1" smtClean="0">
                          <a:latin typeface="+mn-lt"/>
                        </a:rPr>
                        <a:t>haemolysis</a:t>
                      </a:r>
                      <a:r>
                        <a:rPr lang="en-US" sz="1600" dirty="0" smtClean="0">
                          <a:latin typeface="+mn-lt"/>
                        </a:rPr>
                        <a:t>)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CULTURE ON BLOOD AGAR</a:t>
                      </a:r>
                      <a:endParaRPr lang="ar-SA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268962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>
                          <a:latin typeface="+mn-lt"/>
                        </a:rPr>
                        <a:t>No bubbles  </a:t>
                      </a:r>
                      <a:r>
                        <a:rPr lang="en-US" sz="1600" dirty="0" smtClean="0">
                          <a:latin typeface="+mn-lt"/>
                          <a:sym typeface="Symbol"/>
                        </a:rPr>
                        <a:t></a:t>
                      </a:r>
                      <a:r>
                        <a:rPr lang="en-US" sz="1600" dirty="0" smtClean="0">
                          <a:latin typeface="+mn-lt"/>
                        </a:rPr>
                        <a:t> catalase negative 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CATALASE TEST </a:t>
                      </a:r>
                      <a:endParaRPr lang="ar-SA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2689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</a:rPr>
                        <a:t>gram positive cocci in chains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GRAM STAIN FROM CULTURE</a:t>
                      </a:r>
                      <a:endParaRPr lang="ar-SA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4557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0504D">
                            <a:lumMod val="75000"/>
                          </a:srgb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Bacitracin Susceptible colonies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BACITRACIN SUSCEPTIBILITY TEST</a:t>
                      </a:r>
                      <a:endParaRPr lang="ar-SA" sz="1600" b="1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عنصر نائب للمحتوى 7" descr="asm_alpha.jpg"/>
          <p:cNvPicPr>
            <a:picLocks noChangeAspect="1"/>
          </p:cNvPicPr>
          <p:nvPr/>
        </p:nvPicPr>
        <p:blipFill rotWithShape="1">
          <a:blip r:embed="rId2" cstate="print"/>
          <a:srcRect l="-1" r="716"/>
          <a:stretch/>
        </p:blipFill>
        <p:spPr>
          <a:xfrm>
            <a:off x="7314461" y="232012"/>
            <a:ext cx="1581794" cy="1320717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79" b="17043"/>
          <a:stretch/>
        </p:blipFill>
        <p:spPr>
          <a:xfrm>
            <a:off x="9375273" y="586278"/>
            <a:ext cx="2484632" cy="6121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461" y="1943235"/>
            <a:ext cx="1886975" cy="816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عنصر نائب للمحتوى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r="10351" b="9157"/>
          <a:stretch/>
        </p:blipFill>
        <p:spPr>
          <a:xfrm>
            <a:off x="9645432" y="1943235"/>
            <a:ext cx="2214473" cy="973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93726" y="3761981"/>
            <a:ext cx="946467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What is the likely identity of the organism?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Beta </a:t>
            </a:r>
            <a:r>
              <a:rPr lang="en-US" sz="1600" dirty="0" err="1" smtClean="0"/>
              <a:t>haemolytic</a:t>
            </a:r>
            <a:r>
              <a:rPr lang="en-US" sz="1600" dirty="0" smtClean="0"/>
              <a:t> Group A Streptococcus. (streptococcus </a:t>
            </a:r>
            <a:r>
              <a:rPr lang="en-US" sz="1600" dirty="0" err="1" smtClean="0"/>
              <a:t>pyogenes</a:t>
            </a:r>
            <a:r>
              <a:rPr lang="en-US" sz="1600" dirty="0" smtClean="0"/>
              <a:t>)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What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is the best antibiotic therapy for this child?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Penicillin for 10 days. If allergic, use Erythromycin.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what complication may this child have after 6 weeks period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If not treated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en-US" sz="1600" dirty="0"/>
          </a:p>
          <a:p>
            <a:pPr lvl="1"/>
            <a:r>
              <a:rPr lang="en-US" sz="1600" dirty="0"/>
              <a:t>➔ Rheumatic fever.</a:t>
            </a:r>
          </a:p>
          <a:p>
            <a:pPr lvl="1"/>
            <a:r>
              <a:rPr lang="en-US" sz="1600" dirty="0"/>
              <a:t>➔ Acute glomerulonephritis.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مستطيل 3"/>
          <p:cNvSpPr/>
          <p:nvPr/>
        </p:nvSpPr>
        <p:spPr>
          <a:xfrm>
            <a:off x="33992" y="-15"/>
            <a:ext cx="2160240" cy="52322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Case 1: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208570" y="2970098"/>
            <a:ext cx="11308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BACITRACIN 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10015105" y="1306974"/>
            <a:ext cx="13408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CATALASE TEST </a:t>
            </a:r>
            <a:endParaRPr lang="ar-SA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7194271" y="1523501"/>
            <a:ext cx="19513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CULTURE ON BLOOD AGAR</a:t>
            </a:r>
            <a:endParaRPr lang="ar-SA" sz="1200" b="1" dirty="0"/>
          </a:p>
        </p:txBody>
      </p:sp>
      <p:sp>
        <p:nvSpPr>
          <p:cNvPr id="13" name="Rectangle 12"/>
          <p:cNvSpPr/>
          <p:nvPr/>
        </p:nvSpPr>
        <p:spPr>
          <a:xfrm>
            <a:off x="7275724" y="2845238"/>
            <a:ext cx="2099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GRAM STAIN FROM CULTURE</a:t>
            </a:r>
            <a:endParaRPr lang="ar-SA" sz="1200" b="1" dirty="0"/>
          </a:p>
        </p:txBody>
      </p:sp>
      <p:sp>
        <p:nvSpPr>
          <p:cNvPr id="14" name="Rectangle 13"/>
          <p:cNvSpPr/>
          <p:nvPr/>
        </p:nvSpPr>
        <p:spPr>
          <a:xfrm>
            <a:off x="10513289" y="5023047"/>
            <a:ext cx="1652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1400" b="1" dirty="0" smtClean="0">
                <a:solidFill>
                  <a:schemeClr val="accent1"/>
                </a:solidFill>
              </a:rPr>
              <a:t>كلا الاختبارين يعطوني نفس المعلومة اللي هي انه </a:t>
            </a:r>
            <a:r>
              <a:rPr lang="ar-SA" sz="1400" b="1" dirty="0" err="1" smtClean="0">
                <a:solidFill>
                  <a:schemeClr val="accent1"/>
                </a:solidFill>
              </a:rPr>
              <a:t>ستريبت</a:t>
            </a:r>
            <a:r>
              <a:rPr lang="ar-SA" sz="1400" b="1" dirty="0" smtClean="0">
                <a:solidFill>
                  <a:schemeClr val="accent1"/>
                </a:solidFill>
              </a:rPr>
              <a:t> </a:t>
            </a:r>
          </a:p>
          <a:p>
            <a:pPr algn="r"/>
            <a:r>
              <a:rPr lang="ar-SA" sz="1400" b="1" dirty="0" smtClean="0">
                <a:solidFill>
                  <a:schemeClr val="accent1"/>
                </a:solidFill>
              </a:rPr>
              <a:t>لكن </a:t>
            </a:r>
            <a:r>
              <a:rPr lang="ar-SA" sz="1400" b="1" dirty="0" err="1" smtClean="0">
                <a:solidFill>
                  <a:schemeClr val="accent1"/>
                </a:solidFill>
              </a:rPr>
              <a:t>الكاتليز</a:t>
            </a:r>
            <a:r>
              <a:rPr lang="ar-SA" sz="1400" b="1" dirty="0" smtClean="0">
                <a:solidFill>
                  <a:schemeClr val="accent1"/>
                </a:solidFill>
              </a:rPr>
              <a:t> أدق*</a:t>
            </a:r>
            <a:endParaRPr lang="ar-SA" sz="1400" b="1" dirty="0">
              <a:solidFill>
                <a:schemeClr val="accent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01579" y="2033003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chemeClr val="accent1"/>
                </a:solidFill>
              </a:rPr>
              <a:t>*</a:t>
            </a:r>
            <a:endParaRPr lang="ar-SA" b="1" dirty="0">
              <a:solidFill>
                <a:schemeClr val="accent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89282" y="2486195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chemeClr val="accent1"/>
                </a:solidFill>
              </a:rPr>
              <a:t>*</a:t>
            </a:r>
            <a:endParaRPr lang="ar-SA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73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1303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Case 2: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3561" y="134919"/>
            <a:ext cx="10665525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Low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A 28 Year Old Female presented to the accident and emergency of KKUH with a sudden onset of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fever, right sided chest pain and productive cough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of purulent sputum. On examination her temperature was 39 °C.  There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were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Rhonci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and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dullness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 on the right side of the chest X-ray showed massive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consolidation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 on the right side of the chest.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4841" y="1571413"/>
            <a:ext cx="11183744" cy="177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What is the differential diagnosis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TimesNewRomanPSMT"/>
              </a:rPr>
              <a:t>Streptococcus </a:t>
            </a:r>
            <a:r>
              <a:rPr lang="en-US" sz="1600" dirty="0" smtClean="0">
                <a:latin typeface="TimesNewRomanPSMT"/>
              </a:rPr>
              <a:t>Pneumoniae, </a:t>
            </a:r>
            <a:r>
              <a:rPr lang="en-US" sz="1600" dirty="0" err="1" smtClean="0">
                <a:latin typeface="TimesNewRomanPSMT"/>
              </a:rPr>
              <a:t>S.aureus</a:t>
            </a:r>
            <a:r>
              <a:rPr lang="en-US" sz="1600" dirty="0" smtClean="0">
                <a:latin typeface="TimesNewRomanPSMT"/>
              </a:rPr>
              <a:t>, </a:t>
            </a:r>
            <a:r>
              <a:rPr lang="en-US" sz="1600" dirty="0" err="1"/>
              <a:t>Haemophilus</a:t>
            </a:r>
            <a:r>
              <a:rPr lang="en-US" sz="1600" dirty="0"/>
              <a:t> </a:t>
            </a:r>
            <a:r>
              <a:rPr lang="en-US" sz="1600" dirty="0" err="1"/>
              <a:t>influenzae</a:t>
            </a:r>
            <a:r>
              <a:rPr lang="en-US" sz="1600" dirty="0"/>
              <a:t> </a:t>
            </a:r>
            <a:r>
              <a:rPr lang="en-US" sz="1600" dirty="0" smtClean="0">
                <a:latin typeface="TimesNewRomanPSMT"/>
              </a:rPr>
              <a:t> …. All cause Chest </a:t>
            </a:r>
            <a:r>
              <a:rPr lang="en-US" sz="1600" dirty="0">
                <a:latin typeface="TimesNewRomanPSMT"/>
              </a:rPr>
              <a:t>infection (Lobar pneumonia</a:t>
            </a:r>
            <a:r>
              <a:rPr lang="en-US" sz="1600" dirty="0" smtClean="0">
                <a:latin typeface="TimesNewRomanPSMT"/>
              </a:rPr>
              <a:t>).</a:t>
            </a:r>
            <a:endParaRPr lang="en-US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What investigation should be done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latin typeface="TimesNewRomanPSMT"/>
              </a:rPr>
              <a:t>CBC.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latin typeface="TimesNewRomanPSMT"/>
              </a:rPr>
              <a:t>Gram stain from sputum . 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latin typeface="TimesNewRomanPSMT"/>
              </a:rPr>
              <a:t>Culture of The sputum on blood agar</a:t>
            </a:r>
            <a:r>
              <a:rPr lang="en-US" sz="1600" dirty="0" smtClean="0">
                <a:latin typeface="TimesNewRomanPSMT"/>
              </a:rPr>
              <a:t>.</a:t>
            </a:r>
            <a:endParaRPr lang="en-US" sz="1600" dirty="0">
              <a:latin typeface="TimesNewRomanPS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26" y="4461020"/>
            <a:ext cx="7494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What is the most likely organism?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TimesNewRomanPSMT"/>
              </a:rPr>
              <a:t>Streptococcus </a:t>
            </a:r>
            <a:r>
              <a:rPr lang="en-US" sz="1600" dirty="0" err="1">
                <a:latin typeface="TimesNewRomanPSMT"/>
              </a:rPr>
              <a:t>Pneumoniae</a:t>
            </a:r>
            <a:r>
              <a:rPr lang="en-US" sz="1600" dirty="0">
                <a:latin typeface="TimesNewRomanPSM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What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should have been the empirical therapy for this case and why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TimesNewRomanPSMT"/>
              </a:rPr>
              <a:t>Ceftriaxone+ </a:t>
            </a:r>
            <a:r>
              <a:rPr lang="en-US" sz="1600" dirty="0" err="1">
                <a:latin typeface="TimesNewRomanPSMT"/>
              </a:rPr>
              <a:t>Vancomycin</a:t>
            </a:r>
            <a:r>
              <a:rPr lang="en-US" sz="1600" dirty="0">
                <a:latin typeface="TimesNewRomanPSMT"/>
              </a:rPr>
              <a:t>.</a:t>
            </a:r>
          </a:p>
          <a:p>
            <a:pPr lvl="1"/>
            <a:r>
              <a:rPr lang="ar-SA" sz="1600" dirty="0" smtClean="0">
                <a:latin typeface="TimesNewRomanPSMT"/>
              </a:rPr>
              <a:t>-</a:t>
            </a:r>
            <a:r>
              <a:rPr lang="en-US" sz="1600" dirty="0" smtClean="0">
                <a:latin typeface="TimesNewRomanPSMT"/>
              </a:rPr>
              <a:t>Because </a:t>
            </a:r>
            <a:r>
              <a:rPr lang="en-US" sz="1600" dirty="0">
                <a:latin typeface="TimesNewRomanPSMT"/>
              </a:rPr>
              <a:t>the organism may be Penicillin resistant</a:t>
            </a:r>
            <a:r>
              <a:rPr lang="en-US" dirty="0">
                <a:solidFill>
                  <a:srgbClr val="666666"/>
                </a:solidFill>
                <a:latin typeface="TimesNewRomanPSMT"/>
              </a:rPr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 descr="http://t2.gstatic.com/images?q=tbn:U8o5SVejT3xzXM:http://www.mesothelioma-health.org/images/pne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1916" y="2310466"/>
            <a:ext cx="3168352" cy="4143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Rectangle 6"/>
          <p:cNvSpPr/>
          <p:nvPr/>
        </p:nvSpPr>
        <p:spPr>
          <a:xfrm>
            <a:off x="1050877" y="3678004"/>
            <a:ext cx="567746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cs typeface="Mongolian Baiti" panose="03000500000000000000" pitchFamily="66" charset="0"/>
              </a:rPr>
              <a:t>The chest X- ray done showed massive consolidation on the right side of the chest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403513" y="2310466"/>
            <a:ext cx="6096000" cy="9294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latin typeface="TimesNewRomanPSMT"/>
              </a:rPr>
              <a:t>catalase test.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1600" dirty="0" err="1">
                <a:latin typeface="TimesNewRomanPSMT"/>
              </a:rPr>
              <a:t>Optochin</a:t>
            </a:r>
            <a:r>
              <a:rPr lang="en-US" sz="1600" dirty="0">
                <a:latin typeface="TimesNewRomanPSMT"/>
              </a:rPr>
              <a:t> susceptibility test.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latin typeface="TimesNewRomanPSMT"/>
              </a:rPr>
              <a:t>Antibiotic susceptibility test 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619164" y="3939225"/>
            <a:ext cx="1023417" cy="1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63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4219" y="698887"/>
            <a:ext cx="4968552" cy="529375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sz="800" u="sng" dirty="0">
              <a:solidFill>
                <a:srgbClr val="4BACC6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/>
            <a:r>
              <a:rPr lang="en-US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Gram stain From sputum </a:t>
            </a:r>
            <a:r>
              <a:rPr lang="en-US" u="sng" dirty="0" smtClean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showed : </a:t>
            </a:r>
          </a:p>
          <a:p>
            <a:pPr lvl="0"/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Gram positive </a:t>
            </a:r>
            <a:r>
              <a:rPr lang="en-US" sz="1600" dirty="0" err="1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diplococci</a:t>
            </a: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(arranged in piers) + pus cells</a:t>
            </a:r>
          </a:p>
          <a:p>
            <a:pPr lvl="0"/>
            <a:endParaRPr lang="en-US" sz="1600" u="sng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r>
              <a:rPr lang="en-US" sz="1600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 </a:t>
            </a:r>
          </a:p>
          <a:p>
            <a:pPr lvl="0"/>
            <a:endParaRPr lang="en-US" sz="1600" u="sng" dirty="0">
              <a:solidFill>
                <a:srgbClr val="4BACC6">
                  <a:lumMod val="50000"/>
                </a:srgbClr>
              </a:solidFill>
              <a:latin typeface="Arial Black" panose="020B0A04020102020204" pitchFamily="34" charset="0"/>
            </a:endParaRPr>
          </a:p>
          <a:p>
            <a:pPr lvl="0"/>
            <a:r>
              <a:rPr lang="en-US" sz="1600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Negative Stains showing capsule:</a:t>
            </a:r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6766" y="202544"/>
            <a:ext cx="4389684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b="1" u="sng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sym typeface="Webdings"/>
              </a:rPr>
              <a:t></a:t>
            </a:r>
            <a:r>
              <a:rPr lang="en-US" sz="2000" b="1" u="sng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</a:rPr>
              <a:t>MICROSCOPIC APEARANCE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88088" y="742692"/>
            <a:ext cx="3600400" cy="524995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1800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Sputum culture showed:</a:t>
            </a:r>
            <a:br>
              <a:rPr lang="en-US" sz="1800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Alpha </a:t>
            </a:r>
            <a:r>
              <a:rPr lang="en-US" sz="1600" dirty="0" err="1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haemolysis</a:t>
            </a: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on blood agar (colonies surrounded by partial </a:t>
            </a:r>
            <a:r>
              <a:rPr lang="en-US" sz="1600" dirty="0" err="1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haemolysis</a:t>
            </a: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with greenish color).</a:t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32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32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endParaRPr lang="en-US" sz="3800" dirty="0">
              <a:latin typeface="Arial Rounded MT Bold" pitchFamily="34" charset="0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7176" y="202544"/>
            <a:ext cx="2376264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latin typeface="Berlin Sans FB Demi" panose="020E0802020502020306" pitchFamily="34" charset="0"/>
                <a:sym typeface="Webdings"/>
              </a:rPr>
              <a:t> </a:t>
            </a:r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</a:rPr>
              <a:t>culture</a:t>
            </a:r>
            <a:endParaRPr lang="ar-SA" sz="2000" u="sng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  <p:pic>
        <p:nvPicPr>
          <p:cNvPr id="8" name="عنصر نائب للمحتوى 7" descr="asm_alp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3079" y="2331583"/>
            <a:ext cx="2690417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5" descr="slide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242" y="1887180"/>
            <a:ext cx="2230457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722" y="1922505"/>
            <a:ext cx="2202192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صورة 14" descr="JHQFHKCAX2RF6NCAK9ND0ACA3UYUGNCANGLHW2CAR85B9DCATEUYSRCA354FJGCABJTMNCCAE1G1QVCAI9XHRHCASSKYKTCA6P1LHHCAL1V6IACAQ6XNSGCAUJK9Q6CADUJP2SCA4YL6MJCA8X8FMQCASY2SBJ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2447" y="4400240"/>
            <a:ext cx="2268252" cy="1592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499560" y="5700598"/>
            <a:ext cx="1106007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/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Berlin Sans FB Demi" panose="020E0802020502020306" pitchFamily="34" charset="0"/>
              </a:rPr>
              <a:t>Capsule stain</a:t>
            </a:r>
          </a:p>
        </p:txBody>
      </p:sp>
      <p:pic>
        <p:nvPicPr>
          <p:cNvPr id="17" name="صورة 15" descr="th.jpg"/>
          <p:cNvPicPr>
            <a:picLocks noChangeAspect="1"/>
          </p:cNvPicPr>
          <p:nvPr/>
        </p:nvPicPr>
        <p:blipFill>
          <a:blip r:embed="rId6"/>
          <a:srcRect l="9524" r="17460" b="29592"/>
          <a:stretch>
            <a:fillRect/>
          </a:stretch>
        </p:blipFill>
        <p:spPr>
          <a:xfrm>
            <a:off x="3869370" y="4380746"/>
            <a:ext cx="2184730" cy="1631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4711954" y="5700597"/>
            <a:ext cx="1291952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/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Berlin Sans FB Demi" panose="020E0802020502020306" pitchFamily="34" charset="0"/>
              </a:rPr>
              <a:t>India ink stain</a:t>
            </a:r>
          </a:p>
        </p:txBody>
      </p:sp>
    </p:spTree>
    <p:extLst>
      <p:ext uri="{BB962C8B-B14F-4D97-AF65-F5344CB8AC3E}">
        <p14:creationId xmlns:p14="http://schemas.microsoft.com/office/powerpoint/2010/main" val="100863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</TotalTime>
  <Words>1719</Words>
  <Application>Microsoft Office PowerPoint</Application>
  <PresentationFormat>Widescreen</PresentationFormat>
  <Paragraphs>347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Arial</vt:lpstr>
      <vt:lpstr>Arial Black</vt:lpstr>
      <vt:lpstr>Arial Rounded MT Bold</vt:lpstr>
      <vt:lpstr>Berlin Sans FB</vt:lpstr>
      <vt:lpstr>Berlin Sans FB Demi</vt:lpstr>
      <vt:lpstr>Calibri</vt:lpstr>
      <vt:lpstr>Calibri Light</vt:lpstr>
      <vt:lpstr>Comic Sans MS</vt:lpstr>
      <vt:lpstr>Garamond</vt:lpstr>
      <vt:lpstr>Mongolian Baiti</vt:lpstr>
      <vt:lpstr>Symbol</vt:lpstr>
      <vt:lpstr>Times New Roman</vt:lpstr>
      <vt:lpstr>TimesNewRomanPSMT</vt:lpstr>
      <vt:lpstr>Webdings</vt:lpstr>
      <vt:lpstr>Wingdings</vt:lpstr>
      <vt:lpstr>Office Theme</vt:lpstr>
      <vt:lpstr>PowerPoint Presentation</vt:lpstr>
      <vt:lpstr>PowerPoint Presentation</vt:lpstr>
      <vt:lpstr>PowerPoint Presentation</vt:lpstr>
      <vt:lpstr>Different Test Used in Lab .</vt:lpstr>
      <vt:lpstr>Out line:</vt:lpstr>
      <vt:lpstr>PowerPoint Presentation</vt:lpstr>
      <vt:lpstr>PowerPoint Presentation</vt:lpstr>
      <vt:lpstr>PowerPoint Presentation</vt:lpstr>
      <vt:lpstr>Sputum culture showed: Alpha haemolysis on blood agar (colonies surrounded by partial haemolysis with greenish color).                       </vt:lpstr>
      <vt:lpstr>PowerPoint Presentation</vt:lpstr>
      <vt:lpstr>PowerPoint Presentation</vt:lpstr>
      <vt:lpstr>PowerPoint Presentation</vt:lpstr>
      <vt:lpstr>Throat swab culture on blood tellurite showed: Black color colonies</vt:lpstr>
      <vt:lpstr>PowerPoint Presentation</vt:lpstr>
      <vt:lpstr>Sputum culture on Lowenstein–Jensen medium (selective for mycobacteria) showed: showing growth of Rough, Tough and Buff colonies                                     </vt:lpstr>
      <vt:lpstr>PowerPoint Presentation</vt:lpstr>
      <vt:lpstr>Culture from sputum on SDA (Sabouraud's Dextrose Aagar) showed:  Cream color colonies.                                    </vt:lpstr>
      <vt:lpstr>                                          +Ve Test                                                   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تعليمات عامة</dc:title>
  <dc:creator>ABS</dc:creator>
  <cp:lastModifiedBy>ABS</cp:lastModifiedBy>
  <cp:revision>51</cp:revision>
  <dcterms:created xsi:type="dcterms:W3CDTF">2017-02-13T00:33:29Z</dcterms:created>
  <dcterms:modified xsi:type="dcterms:W3CDTF">2017-03-07T20:06:21Z</dcterms:modified>
</cp:coreProperties>
</file>