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5" r:id="rId1"/>
  </p:sldMasterIdLst>
  <p:notesMasterIdLst>
    <p:notesMasterId r:id="rId27"/>
  </p:notesMasterIdLst>
  <p:sldIdLst>
    <p:sldId id="256" r:id="rId2"/>
    <p:sldId id="272" r:id="rId3"/>
    <p:sldId id="273" r:id="rId4"/>
    <p:sldId id="274" r:id="rId5"/>
    <p:sldId id="294" r:id="rId6"/>
    <p:sldId id="275" r:id="rId7"/>
    <p:sldId id="276" r:id="rId8"/>
    <p:sldId id="277" r:id="rId9"/>
    <p:sldId id="278" r:id="rId10"/>
    <p:sldId id="279" r:id="rId11"/>
    <p:sldId id="280" r:id="rId12"/>
    <p:sldId id="290" r:id="rId13"/>
    <p:sldId id="291" r:id="rId14"/>
    <p:sldId id="292" r:id="rId15"/>
    <p:sldId id="293" r:id="rId16"/>
    <p:sldId id="295" r:id="rId17"/>
    <p:sldId id="283" r:id="rId18"/>
    <p:sldId id="284" r:id="rId19"/>
    <p:sldId id="296" r:id="rId20"/>
    <p:sldId id="297" r:id="rId21"/>
    <p:sldId id="298" r:id="rId22"/>
    <p:sldId id="285" r:id="rId23"/>
    <p:sldId id="287" r:id="rId24"/>
    <p:sldId id="288" r:id="rId25"/>
    <p:sldId id="27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BDB"/>
    <a:srgbClr val="CCCC00"/>
    <a:srgbClr val="6AA84F"/>
    <a:srgbClr val="00FF99"/>
    <a:srgbClr val="EED6EE"/>
    <a:srgbClr val="F8F8F8"/>
    <a:srgbClr val="FFCCCC"/>
    <a:srgbClr val="FFFF99"/>
    <a:srgbClr val="FFDC6D"/>
    <a:srgbClr val="FFB7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95897"/>
  </p:normalViewPr>
  <p:slideViewPr>
    <p:cSldViewPr snapToGrid="0">
      <p:cViewPr varScale="1">
        <p:scale>
          <a:sx n="98" d="100"/>
          <a:sy n="98" d="100"/>
        </p:scale>
        <p:origin x="208" y="4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706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2668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54911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699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62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554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7721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2932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008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1636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44278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7579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5774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023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5513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618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56236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44525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hyperlink" Target="https://docs.google.com/presentation/d/1oOKr-XJ4u_qDCf0ZUPKczBxPCa1fxki3rDWzGtdt_Oo/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3.jpe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7.gi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120903" y="5462528"/>
            <a:ext cx="7772400" cy="915339"/>
          </a:xfrm>
          <a:prstGeom prst="rect">
            <a:avLst/>
          </a:prstGeom>
          <a:noFill/>
          <a:ln>
            <a:noFill/>
          </a:ln>
        </p:spPr>
        <p:txBody>
          <a:bodyPr lIns="91425" tIns="45700" rIns="91425" bIns="45700" anchor="ctr" anchorCtr="0">
            <a:noAutofit/>
          </a:bodyPr>
          <a:lstStyle/>
          <a:p>
            <a:pPr lvl="0" algn="ctr">
              <a:buSzPct val="25000"/>
            </a:pPr>
            <a:r>
              <a:rPr lang="en-GB" sz="4400" kern="1200" dirty="0" smtClean="0">
                <a:ln w="0"/>
                <a:solidFill>
                  <a:srgbClr val="8D9EDB"/>
                </a:solidFill>
                <a:effectLst>
                  <a:outerShdw blurRad="38100" dist="25400" dir="5400000" algn="ctr" rotWithShape="0">
                    <a:srgbClr val="6E747A">
                      <a:alpha val="43000"/>
                    </a:srgbClr>
                  </a:outerShdw>
                </a:effectLst>
                <a:latin typeface="+mn-lt"/>
                <a:ea typeface="+mn-ea"/>
                <a:cs typeface="+mn-cs"/>
              </a:rPr>
              <a:t>Nose, Nasal Cavity, Paranasal Sinuses, and Pharynx</a:t>
            </a:r>
            <a:endParaRPr lang="en-GB" sz="5400"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2" name="Group 1"/>
          <p:cNvGrpSpPr/>
          <p:nvPr/>
        </p:nvGrpSpPr>
        <p:grpSpPr>
          <a:xfrm>
            <a:off x="8536534" y="5392689"/>
            <a:ext cx="2766400" cy="1252522"/>
            <a:chOff x="8563428" y="5284999"/>
            <a:chExt cx="2766400" cy="1252522"/>
          </a:xfrm>
        </p:grpSpPr>
        <p:sp>
          <p:nvSpPr>
            <p:cNvPr id="9" name="TextBox 8"/>
            <p:cNvSpPr txBox="1"/>
            <p:nvPr/>
          </p:nvSpPr>
          <p:spPr>
            <a:xfrm>
              <a:off x="8563428" y="5284999"/>
              <a:ext cx="2766400" cy="1252522"/>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smtClean="0"/>
                <a:t>Color Code</a:t>
              </a:r>
            </a:p>
            <a:p>
              <a:pPr marL="406400">
                <a:lnSpc>
                  <a:spcPts val="2300"/>
                </a:lnSpc>
              </a:pPr>
              <a:r>
                <a:rPr lang="en-US" sz="1600" b="1" dirty="0" smtClean="0">
                  <a:solidFill>
                    <a:srgbClr val="FF0000"/>
                  </a:solidFill>
                </a:rPr>
                <a:t>Important </a:t>
              </a:r>
            </a:p>
            <a:p>
              <a:pPr marL="406400">
                <a:lnSpc>
                  <a:spcPts val="2300"/>
                </a:lnSpc>
              </a:pPr>
              <a:r>
                <a:rPr lang="en-US" sz="1600" b="1" dirty="0">
                  <a:solidFill>
                    <a:srgbClr val="92D050"/>
                  </a:solidFill>
                </a:rPr>
                <a:t>Doctors </a:t>
              </a:r>
              <a:r>
                <a:rPr lang="en-US" sz="1600" b="1" dirty="0" smtClean="0">
                  <a:solidFill>
                    <a:srgbClr val="92D050"/>
                  </a:solidFill>
                </a:rPr>
                <a:t>Notes</a:t>
              </a:r>
            </a:p>
            <a:p>
              <a:pPr marL="406400">
                <a:lnSpc>
                  <a:spcPts val="2300"/>
                </a:lnSpc>
              </a:pPr>
              <a:r>
                <a:rPr lang="en-US" sz="1600" b="1" dirty="0" smtClean="0">
                  <a:solidFill>
                    <a:schemeClr val="bg1">
                      <a:lumMod val="65000"/>
                    </a:schemeClr>
                  </a:solidFill>
                </a:rPr>
                <a:t>Notes/Extra explanation</a:t>
              </a:r>
            </a:p>
          </p:txBody>
        </p:sp>
        <p:sp>
          <p:nvSpPr>
            <p:cNvPr id="13" name="Oval 12"/>
            <p:cNvSpPr/>
            <p:nvPr/>
          </p:nvSpPr>
          <p:spPr>
            <a:xfrm>
              <a:off x="8772178" y="5700560"/>
              <a:ext cx="123372" cy="1257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0" y="127112"/>
            <a:ext cx="12192000" cy="5139361"/>
            <a:chOff x="0" y="127112"/>
            <a:chExt cx="12192000" cy="5139361"/>
          </a:xfrm>
        </p:grpSpPr>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562574"/>
              <a:ext cx="2946400" cy="4703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7843" y="3723562"/>
              <a:ext cx="1820067" cy="1515272"/>
            </a:xfrm>
            <a:prstGeom prst="rect">
              <a:avLst/>
            </a:prstGeom>
          </p:spPr>
        </p:pic>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smtClean="0">
                <a:latin typeface="+mn-lt"/>
              </a:rPr>
              <a:t>Please view our </a:t>
            </a:r>
            <a:r>
              <a:rPr lang="en-US" sz="1600" dirty="0" smtClean="0">
                <a:latin typeface="+mn-lt"/>
                <a:hlinkClick r:id="rId8"/>
              </a:rPr>
              <a:t>Editing File</a:t>
            </a:r>
            <a:r>
              <a:rPr lang="en-US" sz="1600" dirty="0" smtClean="0">
                <a:latin typeface="+mn-lt"/>
              </a:rPr>
              <a:t> before studying this lecture to check for any changes.</a:t>
            </a:r>
            <a:endParaRPr lang="en-GB" sz="16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2" name="Group 1"/>
          <p:cNvGrpSpPr/>
          <p:nvPr/>
        </p:nvGrpSpPr>
        <p:grpSpPr>
          <a:xfrm>
            <a:off x="3948198" y="4014061"/>
            <a:ext cx="4793933" cy="2681010"/>
            <a:chOff x="3704900" y="3284666"/>
            <a:chExt cx="4793933" cy="3573332"/>
          </a:xfrm>
        </p:grpSpPr>
        <p:pic>
          <p:nvPicPr>
            <p:cNvPr id="137" name="Shape 137"/>
            <p:cNvPicPr preferRelativeResize="0"/>
            <p:nvPr/>
          </p:nvPicPr>
          <p:blipFill>
            <a:blip r:embed="rId3">
              <a:alphaModFix/>
            </a:blip>
            <a:stretch>
              <a:fillRect/>
            </a:stretch>
          </p:blipFill>
          <p:spPr>
            <a:xfrm>
              <a:off x="3704900" y="3284666"/>
              <a:ext cx="4793933" cy="3573332"/>
            </a:xfrm>
            <a:prstGeom prst="rect">
              <a:avLst/>
            </a:prstGeom>
            <a:noFill/>
            <a:ln>
              <a:noFill/>
            </a:ln>
          </p:spPr>
        </p:pic>
        <p:sp>
          <p:nvSpPr>
            <p:cNvPr id="141" name="Shape 141"/>
            <p:cNvSpPr/>
            <p:nvPr/>
          </p:nvSpPr>
          <p:spPr>
            <a:xfrm>
              <a:off x="7909567" y="5050970"/>
              <a:ext cx="487600" cy="166529"/>
            </a:xfrm>
            <a:prstGeom prst="roundRect">
              <a:avLst>
                <a:gd name="adj" fmla="val 16667"/>
              </a:avLst>
            </a:prstGeom>
            <a:noFill/>
            <a:ln w="28575" cap="flat" cmpd="sng">
              <a:solidFill>
                <a:srgbClr val="92D050"/>
              </a:solidFill>
              <a:prstDash val="solid"/>
              <a:round/>
              <a:headEnd type="none" w="med" len="med"/>
              <a:tailEnd type="none" w="med" len="med"/>
            </a:ln>
          </p:spPr>
          <p:txBody>
            <a:bodyPr lIns="121900" tIns="121900" rIns="121900" bIns="121900" anchor="ctr" anchorCtr="0">
              <a:noAutofit/>
            </a:bodyPr>
            <a:lstStyle/>
            <a:p>
              <a:endParaRPr sz="1867">
                <a:solidFill>
                  <a:srgbClr val="92D050"/>
                </a:solidFill>
              </a:endParaRPr>
            </a:p>
          </p:txBody>
        </p:sp>
      </p:grpSp>
      <p:sp>
        <p:nvSpPr>
          <p:cNvPr id="136" name="Shape 136"/>
          <p:cNvSpPr txBox="1">
            <a:spLocks noGrp="1"/>
          </p:cNvSpPr>
          <p:nvPr>
            <p:ph type="title"/>
          </p:nvPr>
        </p:nvSpPr>
        <p:spPr>
          <a:xfrm>
            <a:off x="421466" y="435522"/>
            <a:ext cx="11360800" cy="763600"/>
          </a:xfrm>
          <a:prstGeom prst="rect">
            <a:avLst/>
          </a:prstGeom>
        </p:spPr>
        <p:txBody>
          <a:bodyPr vert="horz" lIns="121900" tIns="121900" rIns="121900" bIns="121900" rtlCol="0" anchor="t" anchorCtr="0">
            <a:noAutofit/>
          </a:bodyPr>
          <a:lstStyle/>
          <a:p>
            <a:r>
              <a:rPr lang="en" sz="3600" b="1" dirty="0">
                <a:solidFill>
                  <a:srgbClr val="000000"/>
                </a:solidFill>
                <a:ea typeface="Calibri"/>
                <a:cs typeface="Calibri"/>
                <a:sym typeface="Calibri"/>
              </a:rPr>
              <a:t>Pharynx</a:t>
            </a:r>
          </a:p>
        </p:txBody>
      </p:sp>
      <p:sp>
        <p:nvSpPr>
          <p:cNvPr id="138" name="Shape 138"/>
          <p:cNvSpPr txBox="1">
            <a:spLocks noGrp="1"/>
          </p:cNvSpPr>
          <p:nvPr>
            <p:ph type="body" idx="1"/>
          </p:nvPr>
        </p:nvSpPr>
        <p:spPr>
          <a:xfrm>
            <a:off x="110799" y="1151400"/>
            <a:ext cx="7925953" cy="3023322"/>
          </a:xfrm>
          <a:prstGeom prst="rect">
            <a:avLst/>
          </a:prstGeom>
        </p:spPr>
        <p:txBody>
          <a:bodyPr vert="horz" lIns="121900" tIns="121900" rIns="121900" bIns="121900" rtlCol="0" anchor="t" anchorCtr="0">
            <a:noAutofit/>
          </a:bodyPr>
          <a:lstStyle/>
          <a:p>
            <a:pPr marL="647693" indent="-342900">
              <a:lnSpc>
                <a:spcPct val="115000"/>
              </a:lnSpc>
              <a:buFont typeface="Courier New" panose="02070309020205020404" pitchFamily="49" charset="0"/>
              <a:buChar char="o"/>
            </a:pPr>
            <a:r>
              <a:rPr lang="en" sz="2000" dirty="0">
                <a:solidFill>
                  <a:srgbClr val="000000"/>
                </a:solidFill>
                <a:latin typeface="Calibri"/>
                <a:ea typeface="Calibri"/>
                <a:cs typeface="Calibri"/>
                <a:sym typeface="Calibri"/>
              </a:rPr>
              <a:t>Muscular tube lying behind the nose, oral cavity &amp; larynx.</a:t>
            </a:r>
          </a:p>
          <a:p>
            <a:pPr marL="647693" indent="-342900">
              <a:lnSpc>
                <a:spcPct val="115000"/>
              </a:lnSpc>
              <a:buFont typeface="Courier New" panose="02070309020205020404" pitchFamily="49" charset="0"/>
              <a:buChar char="o"/>
            </a:pPr>
            <a:r>
              <a:rPr lang="en" sz="2000" dirty="0">
                <a:solidFill>
                  <a:srgbClr val="000000"/>
                </a:solidFill>
                <a:latin typeface="Calibri"/>
                <a:ea typeface="Calibri"/>
                <a:cs typeface="Calibri"/>
                <a:sym typeface="Calibri"/>
              </a:rPr>
              <a:t> Extends from the </a:t>
            </a:r>
            <a:r>
              <a:rPr lang="en" sz="2000" u="sng" dirty="0">
                <a:solidFill>
                  <a:srgbClr val="000000"/>
                </a:solidFill>
                <a:latin typeface="Calibri"/>
                <a:ea typeface="Calibri"/>
                <a:cs typeface="Calibri"/>
                <a:sym typeface="Calibri"/>
              </a:rPr>
              <a:t>base of the skull </a:t>
            </a:r>
            <a:r>
              <a:rPr lang="en" sz="2000" dirty="0">
                <a:solidFill>
                  <a:srgbClr val="000000"/>
                </a:solidFill>
                <a:latin typeface="Calibri"/>
                <a:ea typeface="Calibri"/>
                <a:cs typeface="Calibri"/>
                <a:sym typeface="Calibri"/>
              </a:rPr>
              <a:t>to level of the                                                                                                                                                                                                         </a:t>
            </a:r>
            <a:r>
              <a:rPr lang="en" sz="2000" u="sng" dirty="0">
                <a:solidFill>
                  <a:srgbClr val="000000"/>
                </a:solidFill>
                <a:latin typeface="Calibri"/>
                <a:ea typeface="Calibri"/>
                <a:cs typeface="Calibri"/>
                <a:sym typeface="Calibri"/>
              </a:rPr>
              <a:t> C6 vertebra</a:t>
            </a:r>
            <a:r>
              <a:rPr lang="en" sz="2000" dirty="0">
                <a:solidFill>
                  <a:srgbClr val="000000"/>
                </a:solidFill>
                <a:latin typeface="Calibri"/>
                <a:ea typeface="Calibri"/>
                <a:cs typeface="Calibri"/>
                <a:sym typeface="Calibri"/>
              </a:rPr>
              <a:t>, where it continuous with the esophagus .</a:t>
            </a:r>
          </a:p>
          <a:p>
            <a:pPr marL="647693" indent="-342900">
              <a:lnSpc>
                <a:spcPct val="115000"/>
              </a:lnSpc>
              <a:buFont typeface="Courier New" panose="02070309020205020404" pitchFamily="49" charset="0"/>
              <a:buChar char="o"/>
            </a:pPr>
            <a:r>
              <a:rPr lang="en" sz="2000" dirty="0">
                <a:solidFill>
                  <a:srgbClr val="000000"/>
                </a:solidFill>
                <a:latin typeface="Calibri"/>
                <a:ea typeface="Calibri"/>
                <a:cs typeface="Calibri"/>
                <a:sym typeface="Calibri"/>
              </a:rPr>
              <a:t>The anterior wall is </a:t>
            </a:r>
            <a:r>
              <a:rPr lang="en" sz="2000" b="1" dirty="0">
                <a:solidFill>
                  <a:srgbClr val="000000"/>
                </a:solidFill>
                <a:latin typeface="Calibri"/>
                <a:ea typeface="Calibri"/>
                <a:cs typeface="Calibri"/>
                <a:sym typeface="Calibri"/>
              </a:rPr>
              <a:t>deficient </a:t>
            </a:r>
            <a:r>
              <a:rPr lang="en" sz="2000" dirty="0">
                <a:solidFill>
                  <a:srgbClr val="000000"/>
                </a:solidFill>
                <a:latin typeface="Calibri"/>
                <a:ea typeface="Calibri"/>
                <a:cs typeface="Calibri"/>
                <a:sym typeface="Calibri"/>
              </a:rPr>
              <a:t>and shows (from </a:t>
            </a:r>
            <a:r>
              <a:rPr lang="en" sz="2000" dirty="0" smtClean="0">
                <a:solidFill>
                  <a:srgbClr val="000000"/>
                </a:solidFill>
                <a:latin typeface="Calibri"/>
                <a:ea typeface="Calibri"/>
                <a:cs typeface="Calibri"/>
                <a:sym typeface="Calibri"/>
              </a:rPr>
              <a:t>above </a:t>
            </a:r>
            <a:r>
              <a:rPr lang="en" sz="2000" dirty="0" smtClean="0">
                <a:solidFill>
                  <a:schemeClr val="bg1">
                    <a:lumMod val="65000"/>
                  </a:schemeClr>
                </a:solidFill>
                <a:latin typeface="Calibri"/>
                <a:ea typeface="Calibri"/>
                <a:cs typeface="Calibri"/>
                <a:sym typeface="Calibri"/>
              </a:rPr>
              <a:t>to</a:t>
            </a:r>
            <a:r>
              <a:rPr lang="en" sz="2000" dirty="0" smtClean="0">
                <a:solidFill>
                  <a:srgbClr val="000000"/>
                </a:solidFill>
                <a:latin typeface="Calibri"/>
                <a:ea typeface="Calibri"/>
                <a:cs typeface="Calibri"/>
                <a:sym typeface="Calibri"/>
              </a:rPr>
              <a:t> </a:t>
            </a:r>
            <a:r>
              <a:rPr lang="en" sz="2000" dirty="0">
                <a:solidFill>
                  <a:srgbClr val="000000"/>
                </a:solidFill>
                <a:latin typeface="Calibri"/>
                <a:ea typeface="Calibri"/>
                <a:cs typeface="Calibri"/>
                <a:sym typeface="Calibri"/>
              </a:rPr>
              <a:t>downward):</a:t>
            </a:r>
            <a:br>
              <a:rPr lang="en" sz="2000" dirty="0">
                <a:solidFill>
                  <a:srgbClr val="000000"/>
                </a:solidFill>
                <a:latin typeface="Calibri"/>
                <a:ea typeface="Calibri"/>
                <a:cs typeface="Calibri"/>
                <a:sym typeface="Calibri"/>
              </a:rPr>
            </a:br>
            <a:r>
              <a:rPr lang="en" sz="2000" dirty="0">
                <a:solidFill>
                  <a:srgbClr val="000000"/>
                </a:solidFill>
                <a:latin typeface="Calibri"/>
                <a:ea typeface="Calibri"/>
                <a:cs typeface="Calibri"/>
                <a:sym typeface="Calibri"/>
              </a:rPr>
              <a:t>1- Posterior nasal apertures. </a:t>
            </a:r>
            <a:r>
              <a:rPr lang="en" sz="2000" dirty="0" smtClean="0">
                <a:solidFill>
                  <a:srgbClr val="000000"/>
                </a:solidFill>
                <a:latin typeface="Calibri"/>
                <a:ea typeface="Calibri"/>
                <a:cs typeface="Calibri"/>
                <a:sym typeface="Calibri"/>
              </a:rPr>
              <a:t>(</a:t>
            </a:r>
            <a:r>
              <a:rPr lang="en" sz="2000" dirty="0" smtClean="0">
                <a:solidFill>
                  <a:srgbClr val="92D050"/>
                </a:solidFill>
                <a:latin typeface="Calibri"/>
                <a:ea typeface="Calibri"/>
                <a:cs typeface="Calibri"/>
                <a:sym typeface="Calibri"/>
              </a:rPr>
              <a:t>choaena</a:t>
            </a:r>
            <a:r>
              <a:rPr lang="en" sz="2000" dirty="0" smtClean="0">
                <a:solidFill>
                  <a:srgbClr val="000000"/>
                </a:solidFill>
                <a:latin typeface="Calibri"/>
                <a:ea typeface="Calibri"/>
                <a:cs typeface="Calibri"/>
                <a:sym typeface="Calibri"/>
              </a:rPr>
              <a:t>)</a:t>
            </a:r>
            <a:r>
              <a:rPr lang="en" sz="2000" dirty="0">
                <a:solidFill>
                  <a:srgbClr val="000000"/>
                </a:solidFill>
                <a:latin typeface="Calibri"/>
                <a:ea typeface="Calibri"/>
                <a:cs typeface="Calibri"/>
                <a:sym typeface="Calibri"/>
              </a:rPr>
              <a:t/>
            </a:r>
            <a:br>
              <a:rPr lang="en" sz="2000" dirty="0">
                <a:solidFill>
                  <a:srgbClr val="000000"/>
                </a:solidFill>
                <a:latin typeface="Calibri"/>
                <a:ea typeface="Calibri"/>
                <a:cs typeface="Calibri"/>
                <a:sym typeface="Calibri"/>
              </a:rPr>
            </a:br>
            <a:r>
              <a:rPr lang="en" sz="2000" dirty="0">
                <a:solidFill>
                  <a:srgbClr val="000000"/>
                </a:solidFill>
                <a:latin typeface="Calibri"/>
                <a:ea typeface="Calibri"/>
                <a:cs typeface="Calibri"/>
                <a:sym typeface="Calibri"/>
              </a:rPr>
              <a:t>2- Opening of the oral cavity.</a:t>
            </a:r>
            <a:br>
              <a:rPr lang="en" sz="2000" dirty="0">
                <a:solidFill>
                  <a:srgbClr val="000000"/>
                </a:solidFill>
                <a:latin typeface="Calibri"/>
                <a:ea typeface="Calibri"/>
                <a:cs typeface="Calibri"/>
                <a:sym typeface="Calibri"/>
              </a:rPr>
            </a:br>
            <a:r>
              <a:rPr lang="en" sz="2000" dirty="0">
                <a:solidFill>
                  <a:srgbClr val="000000"/>
                </a:solidFill>
                <a:latin typeface="Calibri"/>
                <a:ea typeface="Calibri"/>
                <a:cs typeface="Calibri"/>
                <a:sym typeface="Calibri"/>
              </a:rPr>
              <a:t>3- Laryngeal inlet</a:t>
            </a:r>
            <a:r>
              <a:rPr lang="en" sz="2000" dirty="0" smtClean="0">
                <a:solidFill>
                  <a:srgbClr val="000000"/>
                </a:solidFill>
                <a:latin typeface="Calibri"/>
                <a:ea typeface="Calibri"/>
                <a:cs typeface="Calibri"/>
                <a:sym typeface="Calibri"/>
              </a:rPr>
              <a:t>.</a:t>
            </a:r>
          </a:p>
          <a:p>
            <a:pPr marL="647693" indent="-342900">
              <a:lnSpc>
                <a:spcPct val="115000"/>
              </a:lnSpc>
              <a:buFont typeface="Courier New" panose="02070309020205020404" pitchFamily="49" charset="0"/>
              <a:buChar char="o"/>
            </a:pPr>
            <a:r>
              <a:rPr lang="en" sz="2000" dirty="0" smtClean="0">
                <a:solidFill>
                  <a:srgbClr val="000000"/>
                </a:solidFill>
                <a:latin typeface="Calibri"/>
                <a:ea typeface="Calibri"/>
                <a:cs typeface="Calibri"/>
                <a:sym typeface="Calibri"/>
              </a:rPr>
              <a:t>The muscles are arranged in circular and longitudinal layers.</a:t>
            </a:r>
            <a:endParaRPr lang="en" sz="2000" dirty="0">
              <a:solidFill>
                <a:srgbClr val="000000"/>
              </a:solidFill>
              <a:latin typeface="Calibri"/>
              <a:ea typeface="Calibri"/>
              <a:cs typeface="Calibri"/>
              <a:sym typeface="Calibri"/>
            </a:endParaRPr>
          </a:p>
        </p:txBody>
      </p:sp>
      <p:pic>
        <p:nvPicPr>
          <p:cNvPr id="139" name="Shape 139"/>
          <p:cNvPicPr preferRelativeResize="0"/>
          <p:nvPr/>
        </p:nvPicPr>
        <p:blipFill rotWithShape="1">
          <a:blip r:embed="rId4">
            <a:alphaModFix/>
          </a:blip>
          <a:srcRect l="80401" t="29917" r="6408" b="49000"/>
          <a:stretch/>
        </p:blipFill>
        <p:spPr>
          <a:xfrm>
            <a:off x="7909566" y="392738"/>
            <a:ext cx="3231829" cy="2905445"/>
          </a:xfrm>
          <a:prstGeom prst="rect">
            <a:avLst/>
          </a:prstGeom>
          <a:noFill/>
          <a:ln>
            <a:noFill/>
          </a:ln>
        </p:spPr>
      </p:pic>
      <p:pic>
        <p:nvPicPr>
          <p:cNvPr id="140" name="Shape 140"/>
          <p:cNvPicPr preferRelativeResize="0"/>
          <p:nvPr/>
        </p:nvPicPr>
        <p:blipFill rotWithShape="1">
          <a:blip r:embed="rId4">
            <a:alphaModFix/>
          </a:blip>
          <a:srcRect l="80476" t="52730" r="6066" b="23003"/>
          <a:stretch/>
        </p:blipFill>
        <p:spPr>
          <a:xfrm>
            <a:off x="8742131" y="3544167"/>
            <a:ext cx="3018069" cy="3061350"/>
          </a:xfrm>
          <a:prstGeom prst="rect">
            <a:avLst/>
          </a:prstGeom>
          <a:noFill/>
          <a:ln>
            <a:noFill/>
          </a:ln>
        </p:spPr>
      </p:pic>
      <p:sp>
        <p:nvSpPr>
          <p:cNvPr id="3" name="TextBox 2"/>
          <p:cNvSpPr txBox="1"/>
          <p:nvPr/>
        </p:nvSpPr>
        <p:spPr>
          <a:xfrm>
            <a:off x="685788" y="4239627"/>
            <a:ext cx="3160744" cy="2062103"/>
          </a:xfrm>
          <a:prstGeom prst="rect">
            <a:avLst/>
          </a:prstGeom>
          <a:noFill/>
        </p:spPr>
        <p:txBody>
          <a:bodyPr wrap="square" rtlCol="0">
            <a:spAutoFit/>
          </a:bodyPr>
          <a:lstStyle/>
          <a:p>
            <a:r>
              <a:rPr lang="en-US" sz="1600" dirty="0" smtClean="0">
                <a:solidFill>
                  <a:schemeClr val="bg1">
                    <a:lumMod val="65000"/>
                  </a:schemeClr>
                </a:solidFill>
                <a:latin typeface="+mn-lt"/>
              </a:rPr>
              <a:t>Explanation: </a:t>
            </a:r>
          </a:p>
          <a:p>
            <a:r>
              <a:rPr lang="en-US" sz="1600" dirty="0" smtClean="0">
                <a:solidFill>
                  <a:schemeClr val="bg1">
                    <a:lumMod val="65000"/>
                  </a:schemeClr>
                </a:solidFill>
                <a:latin typeface="+mn-lt"/>
              </a:rPr>
              <a:t>The pharynx is made up of muscles that cover/make up the posterior and lateral walls. But they do not cover the anterior wall that’s why it is deficient. Instead the anterior wall is open and connects with the structures listed above.</a:t>
            </a:r>
            <a:endParaRPr lang="en-GB" sz="1600" dirty="0">
              <a:solidFill>
                <a:schemeClr val="bg1">
                  <a:lumMod val="65000"/>
                </a:schemeClr>
              </a:solidFill>
              <a:latin typeface="+mn-lt"/>
            </a:endParaRPr>
          </a:p>
        </p:txBody>
      </p:sp>
      <p:sp>
        <p:nvSpPr>
          <p:cNvPr id="10" name="TextBox 9"/>
          <p:cNvSpPr txBox="1"/>
          <p:nvPr/>
        </p:nvSpPr>
        <p:spPr>
          <a:xfrm>
            <a:off x="5457209" y="6452199"/>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sp>
        <p:nvSpPr>
          <p:cNvPr id="14" name="TextBox 13"/>
          <p:cNvSpPr txBox="1"/>
          <p:nvPr/>
        </p:nvSpPr>
        <p:spPr>
          <a:xfrm>
            <a:off x="7268695" y="485684"/>
            <a:ext cx="1377203" cy="307777"/>
          </a:xfrm>
          <a:prstGeom prst="rect">
            <a:avLst/>
          </a:prstGeom>
          <a:noFill/>
        </p:spPr>
        <p:txBody>
          <a:bodyPr wrap="square" rtlCol="0">
            <a:spAutoFit/>
          </a:bodyPr>
          <a:lstStyle/>
          <a:p>
            <a:r>
              <a:rPr lang="en-US" dirty="0" smtClean="0">
                <a:solidFill>
                  <a:schemeClr val="bg1">
                    <a:lumMod val="65000"/>
                  </a:schemeClr>
                </a:solidFill>
                <a:latin typeface="+mn-lt"/>
              </a:rPr>
              <a:t>Nasal Cavity</a:t>
            </a:r>
          </a:p>
        </p:txBody>
      </p:sp>
      <p:cxnSp>
        <p:nvCxnSpPr>
          <p:cNvPr id="8" name="Straight Arrow Connector 7"/>
          <p:cNvCxnSpPr/>
          <p:nvPr/>
        </p:nvCxnSpPr>
        <p:spPr>
          <a:xfrm>
            <a:off x="8094809" y="749919"/>
            <a:ext cx="918564" cy="357939"/>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036753" y="1816432"/>
            <a:ext cx="984029" cy="12358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132048" y="1630374"/>
            <a:ext cx="1377203" cy="307777"/>
          </a:xfrm>
          <a:prstGeom prst="rect">
            <a:avLst/>
          </a:prstGeom>
          <a:noFill/>
        </p:spPr>
        <p:txBody>
          <a:bodyPr wrap="square" rtlCol="0">
            <a:spAutoFit/>
          </a:bodyPr>
          <a:lstStyle/>
          <a:p>
            <a:r>
              <a:rPr lang="en-US" dirty="0" smtClean="0">
                <a:solidFill>
                  <a:schemeClr val="bg1">
                    <a:lumMod val="65000"/>
                  </a:schemeClr>
                </a:solidFill>
                <a:latin typeface="+mn-lt"/>
              </a:rPr>
              <a:t>Oral Cavity</a:t>
            </a:r>
          </a:p>
        </p:txBody>
      </p:sp>
      <p:cxnSp>
        <p:nvCxnSpPr>
          <p:cNvPr id="22" name="Straight Arrow Connector 21"/>
          <p:cNvCxnSpPr/>
          <p:nvPr/>
        </p:nvCxnSpPr>
        <p:spPr>
          <a:xfrm flipV="1">
            <a:off x="8760525" y="2767335"/>
            <a:ext cx="984029" cy="203199"/>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55065" y="2816645"/>
            <a:ext cx="1377203" cy="307777"/>
          </a:xfrm>
          <a:prstGeom prst="rect">
            <a:avLst/>
          </a:prstGeom>
          <a:noFill/>
        </p:spPr>
        <p:txBody>
          <a:bodyPr wrap="square" rtlCol="0">
            <a:spAutoFit/>
          </a:bodyPr>
          <a:lstStyle/>
          <a:p>
            <a:r>
              <a:rPr lang="en-US" dirty="0" smtClean="0">
                <a:solidFill>
                  <a:schemeClr val="bg1">
                    <a:lumMod val="65000"/>
                  </a:schemeClr>
                </a:solidFill>
                <a:latin typeface="+mn-lt"/>
              </a:rPr>
              <a:t>Larynx</a:t>
            </a:r>
          </a:p>
        </p:txBody>
      </p:sp>
    </p:spTree>
    <p:extLst>
      <p:ext uri="{BB962C8B-B14F-4D97-AF65-F5344CB8AC3E}">
        <p14:creationId xmlns:p14="http://schemas.microsoft.com/office/powerpoint/2010/main" val="290959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6" name="Picture 5" descr="phnx"/>
          <p:cNvPicPr>
            <a:picLocks noGrp="1" noChangeAspect="1" noChangeArrowheads="1"/>
          </p:cNvPicPr>
          <p:nvPr/>
        </p:nvPicPr>
        <p:blipFill>
          <a:blip r:embed="rId3">
            <a:extLst>
              <a:ext uri="{28A0092B-C50C-407E-A947-70E740481C1C}">
                <a14:useLocalDpi xmlns:a14="http://schemas.microsoft.com/office/drawing/2010/main" val="0"/>
              </a:ext>
            </a:extLst>
          </a:blip>
          <a:srcRect l="4109" t="6850" r="4109" b="2740"/>
          <a:stretch>
            <a:fillRect/>
          </a:stretch>
        </p:blipFill>
        <p:spPr bwMode="auto">
          <a:xfrm>
            <a:off x="7315324" y="642905"/>
            <a:ext cx="2721458" cy="3276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7" name="TextBox 9"/>
          <p:cNvSpPr txBox="1">
            <a:spLocks noChangeArrowheads="1"/>
          </p:cNvSpPr>
          <p:nvPr/>
        </p:nvSpPr>
        <p:spPr bwMode="auto">
          <a:xfrm>
            <a:off x="8714803" y="2274593"/>
            <a:ext cx="34121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dirty="0">
                <a:solidFill>
                  <a:srgbClr val="FF0000"/>
                </a:solidFill>
              </a:rPr>
              <a:t>M</a:t>
            </a:r>
          </a:p>
        </p:txBody>
      </p:sp>
      <p:sp>
        <p:nvSpPr>
          <p:cNvPr id="8" name="TextBox 8"/>
          <p:cNvSpPr txBox="1">
            <a:spLocks noChangeArrowheads="1"/>
          </p:cNvSpPr>
          <p:nvPr/>
        </p:nvSpPr>
        <p:spPr bwMode="auto">
          <a:xfrm>
            <a:off x="8599943" y="1664993"/>
            <a:ext cx="22747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dirty="0">
                <a:solidFill>
                  <a:srgbClr val="FF0000"/>
                </a:solidFill>
              </a:rPr>
              <a:t>S</a:t>
            </a:r>
          </a:p>
        </p:txBody>
      </p:sp>
      <p:sp>
        <p:nvSpPr>
          <p:cNvPr id="9" name="TextBox 9"/>
          <p:cNvSpPr txBox="1">
            <a:spLocks noChangeArrowheads="1"/>
          </p:cNvSpPr>
          <p:nvPr/>
        </p:nvSpPr>
        <p:spPr bwMode="auto">
          <a:xfrm>
            <a:off x="8599943" y="2884193"/>
            <a:ext cx="22747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a:solidFill>
                  <a:srgbClr val="FF0000"/>
                </a:solidFill>
              </a:rPr>
              <a:t>I</a:t>
            </a:r>
          </a:p>
        </p:txBody>
      </p:sp>
      <p:pic>
        <p:nvPicPr>
          <p:cNvPr id="146" name="Shape 146"/>
          <p:cNvPicPr preferRelativeResize="0"/>
          <p:nvPr/>
        </p:nvPicPr>
        <p:blipFill>
          <a:blip r:embed="rId4">
            <a:alphaModFix/>
          </a:blip>
          <a:stretch>
            <a:fillRect/>
          </a:stretch>
        </p:blipFill>
        <p:spPr>
          <a:xfrm>
            <a:off x="9926022" y="358119"/>
            <a:ext cx="2199552" cy="3582960"/>
          </a:xfrm>
          <a:prstGeom prst="rect">
            <a:avLst/>
          </a:prstGeom>
          <a:noFill/>
          <a:ln>
            <a:noFill/>
          </a:ln>
        </p:spPr>
      </p:pic>
      <p:sp>
        <p:nvSpPr>
          <p:cNvPr id="147" name="Shape 147"/>
          <p:cNvSpPr txBox="1">
            <a:spLocks noGrp="1"/>
          </p:cNvSpPr>
          <p:nvPr>
            <p:ph type="title"/>
          </p:nvPr>
        </p:nvSpPr>
        <p:spPr>
          <a:xfrm>
            <a:off x="85400" y="163773"/>
            <a:ext cx="11360800" cy="662000"/>
          </a:xfrm>
          <a:prstGeom prst="rect">
            <a:avLst/>
          </a:prstGeom>
        </p:spPr>
        <p:txBody>
          <a:bodyPr vert="horz" lIns="121900" tIns="121900" rIns="121900" bIns="121900" rtlCol="0" anchor="t" anchorCtr="0">
            <a:noAutofit/>
          </a:bodyPr>
          <a:lstStyle/>
          <a:p>
            <a:r>
              <a:rPr lang="en" sz="3200" b="1" dirty="0">
                <a:ea typeface="Calibri"/>
                <a:cs typeface="Calibri"/>
                <a:sym typeface="Calibri"/>
              </a:rPr>
              <a:t>Muscles that form the walls of the </a:t>
            </a:r>
            <a:r>
              <a:rPr lang="en" sz="3200" b="1" dirty="0" smtClean="0">
                <a:ea typeface="Calibri"/>
                <a:cs typeface="Calibri"/>
                <a:sym typeface="Calibri"/>
              </a:rPr>
              <a:t>Pharynx </a:t>
            </a:r>
            <a:r>
              <a:rPr lang="en" sz="3200" b="1" dirty="0">
                <a:ea typeface="Calibri"/>
                <a:cs typeface="Calibri"/>
                <a:sym typeface="Calibri"/>
              </a:rPr>
              <a:t>:</a:t>
            </a:r>
          </a:p>
        </p:txBody>
      </p:sp>
      <p:pic>
        <p:nvPicPr>
          <p:cNvPr id="148" name="Shape 148"/>
          <p:cNvPicPr preferRelativeResize="0"/>
          <p:nvPr/>
        </p:nvPicPr>
        <p:blipFill>
          <a:blip r:embed="rId5">
            <a:alphaModFix/>
          </a:blip>
          <a:stretch>
            <a:fillRect/>
          </a:stretch>
        </p:blipFill>
        <p:spPr>
          <a:xfrm>
            <a:off x="9623581" y="3897749"/>
            <a:ext cx="2568419" cy="2890697"/>
          </a:xfrm>
          <a:prstGeom prst="rect">
            <a:avLst/>
          </a:prstGeom>
          <a:noFill/>
          <a:ln>
            <a:noFill/>
          </a:ln>
        </p:spPr>
      </p:pic>
      <p:sp>
        <p:nvSpPr>
          <p:cNvPr id="149" name="Shape 149"/>
          <p:cNvSpPr txBox="1">
            <a:spLocks noGrp="1"/>
          </p:cNvSpPr>
          <p:nvPr>
            <p:ph type="body" idx="1"/>
          </p:nvPr>
        </p:nvSpPr>
        <p:spPr>
          <a:xfrm>
            <a:off x="85400" y="825773"/>
            <a:ext cx="7296190" cy="6230612"/>
          </a:xfrm>
          <a:prstGeom prst="rect">
            <a:avLst/>
          </a:prstGeom>
        </p:spPr>
        <p:txBody>
          <a:bodyPr vert="horz" lIns="121900" tIns="121900" rIns="121900" bIns="121900" rtlCol="0" anchor="t" anchorCtr="0">
            <a:noAutofit/>
          </a:bodyPr>
          <a:lstStyle/>
          <a:p>
            <a:pPr marL="0">
              <a:lnSpc>
                <a:spcPct val="100000"/>
              </a:lnSpc>
              <a:buNone/>
            </a:pPr>
            <a:r>
              <a:rPr lang="en" sz="2400" b="1" dirty="0">
                <a:solidFill>
                  <a:srgbClr val="FF0000"/>
                </a:solidFill>
                <a:latin typeface="Calibri"/>
                <a:ea typeface="Calibri"/>
                <a:cs typeface="Calibri"/>
                <a:sym typeface="Calibri"/>
              </a:rPr>
              <a:t>1- Circular (Constrictor) Muscles :</a:t>
            </a:r>
          </a:p>
          <a:p>
            <a:pPr marL="0" indent="3175">
              <a:lnSpc>
                <a:spcPct val="100000"/>
              </a:lnSpc>
              <a:spcBef>
                <a:spcPts val="1333"/>
              </a:spcBef>
              <a:buNone/>
            </a:pPr>
            <a:r>
              <a:rPr lang="en" sz="2000" b="1" dirty="0">
                <a:solidFill>
                  <a:srgbClr val="000000"/>
                </a:solidFill>
                <a:ea typeface="Calibri"/>
                <a:cs typeface="Calibri"/>
                <a:sym typeface="Calibri"/>
              </a:rPr>
              <a:t>Three in number: </a:t>
            </a:r>
            <a:r>
              <a:rPr lang="en" sz="2000" dirty="0">
                <a:solidFill>
                  <a:srgbClr val="000000"/>
                </a:solidFill>
                <a:ea typeface="Calibri"/>
                <a:cs typeface="Calibri"/>
                <a:sym typeface="Calibri"/>
              </a:rPr>
              <a:t/>
            </a:r>
            <a:br>
              <a:rPr lang="en" sz="2000" dirty="0">
                <a:solidFill>
                  <a:srgbClr val="000000"/>
                </a:solidFill>
                <a:ea typeface="Calibri"/>
                <a:cs typeface="Calibri"/>
                <a:sym typeface="Calibri"/>
              </a:rPr>
            </a:br>
            <a:r>
              <a:rPr lang="en" sz="2000" dirty="0" smtClean="0">
                <a:solidFill>
                  <a:srgbClr val="000000"/>
                </a:solidFill>
                <a:ea typeface="Calibri"/>
                <a:cs typeface="Calibri"/>
                <a:sym typeface="Calibri"/>
              </a:rPr>
              <a:t>(1) </a:t>
            </a:r>
            <a:r>
              <a:rPr lang="en" sz="2000" dirty="0">
                <a:solidFill>
                  <a:srgbClr val="000000"/>
                </a:solidFill>
                <a:ea typeface="Calibri"/>
                <a:cs typeface="Calibri"/>
                <a:sym typeface="Calibri"/>
              </a:rPr>
              <a:t>Superior constrictor </a:t>
            </a:r>
            <a:r>
              <a:rPr lang="en" sz="2000" dirty="0" smtClean="0">
                <a:solidFill>
                  <a:srgbClr val="000000"/>
                </a:solidFill>
                <a:ea typeface="Calibri"/>
                <a:cs typeface="Calibri"/>
                <a:sym typeface="Calibri"/>
              </a:rPr>
              <a:t>(2) Middle </a:t>
            </a:r>
            <a:r>
              <a:rPr lang="en" sz="2000" dirty="0">
                <a:solidFill>
                  <a:srgbClr val="000000"/>
                </a:solidFill>
                <a:ea typeface="Calibri"/>
                <a:cs typeface="Calibri"/>
                <a:sym typeface="Calibri"/>
              </a:rPr>
              <a:t>constrictor </a:t>
            </a:r>
            <a:r>
              <a:rPr lang="en" sz="2000" dirty="0" smtClean="0">
                <a:solidFill>
                  <a:srgbClr val="000000"/>
                </a:solidFill>
                <a:ea typeface="Calibri"/>
                <a:cs typeface="Calibri"/>
                <a:sym typeface="Calibri"/>
              </a:rPr>
              <a:t>(3) Inferior </a:t>
            </a:r>
            <a:r>
              <a:rPr lang="en" sz="2000" dirty="0">
                <a:solidFill>
                  <a:srgbClr val="000000"/>
                </a:solidFill>
                <a:ea typeface="Calibri"/>
                <a:cs typeface="Calibri"/>
                <a:sym typeface="Calibri"/>
              </a:rPr>
              <a:t>constrictor </a:t>
            </a:r>
            <a:br>
              <a:rPr lang="en" sz="2000" dirty="0">
                <a:solidFill>
                  <a:srgbClr val="000000"/>
                </a:solidFill>
                <a:ea typeface="Calibri"/>
                <a:cs typeface="Calibri"/>
                <a:sym typeface="Calibri"/>
              </a:rPr>
            </a:br>
            <a:r>
              <a:rPr lang="en" sz="2000" dirty="0">
                <a:solidFill>
                  <a:srgbClr val="000000"/>
                </a:solidFill>
                <a:ea typeface="Calibri"/>
                <a:cs typeface="Calibri"/>
                <a:sym typeface="Calibri"/>
              </a:rPr>
              <a:t>The three muscles overlap each other.</a:t>
            </a:r>
            <a:br>
              <a:rPr lang="en" sz="2000" dirty="0">
                <a:solidFill>
                  <a:srgbClr val="000000"/>
                </a:solidFill>
                <a:ea typeface="Calibri"/>
                <a:cs typeface="Calibri"/>
                <a:sym typeface="Calibri"/>
              </a:rPr>
            </a:br>
            <a:r>
              <a:rPr lang="en" sz="2000" b="1" u="sng" dirty="0">
                <a:solidFill>
                  <a:srgbClr val="000000"/>
                </a:solidFill>
                <a:ea typeface="Calibri"/>
                <a:cs typeface="Calibri"/>
                <a:sym typeface="Calibri"/>
              </a:rPr>
              <a:t>Functions: </a:t>
            </a:r>
            <a:br>
              <a:rPr lang="en" sz="2000" b="1" u="sng" dirty="0">
                <a:solidFill>
                  <a:srgbClr val="000000"/>
                </a:solidFill>
                <a:ea typeface="Calibri"/>
                <a:cs typeface="Calibri"/>
                <a:sym typeface="Calibri"/>
              </a:rPr>
            </a:br>
            <a:r>
              <a:rPr lang="en" sz="2000" dirty="0" smtClean="0">
                <a:solidFill>
                  <a:srgbClr val="000000"/>
                </a:solidFill>
                <a:ea typeface="Calibri"/>
                <a:cs typeface="Calibri"/>
                <a:sym typeface="Calibri"/>
              </a:rPr>
              <a:t>- </a:t>
            </a:r>
            <a:r>
              <a:rPr lang="en" sz="2000" dirty="0">
                <a:solidFill>
                  <a:srgbClr val="000000"/>
                </a:solidFill>
                <a:ea typeface="Calibri"/>
                <a:cs typeface="Calibri"/>
                <a:sym typeface="Calibri"/>
              </a:rPr>
              <a:t>Propel the bolus of food down into </a:t>
            </a:r>
            <a:r>
              <a:rPr lang="en" sz="2000" dirty="0" smtClean="0">
                <a:solidFill>
                  <a:srgbClr val="000000"/>
                </a:solidFill>
                <a:ea typeface="Calibri"/>
                <a:cs typeface="Calibri"/>
                <a:sym typeface="Calibri"/>
              </a:rPr>
              <a:t>the </a:t>
            </a:r>
            <a:r>
              <a:rPr lang="en" sz="2000" dirty="0">
                <a:solidFill>
                  <a:srgbClr val="000000"/>
                </a:solidFill>
                <a:ea typeface="Calibri"/>
                <a:cs typeface="Calibri"/>
                <a:sym typeface="Calibri"/>
              </a:rPr>
              <a:t>esophagus. </a:t>
            </a:r>
            <a:r>
              <a:rPr lang="en" sz="2000" dirty="0" smtClean="0">
                <a:solidFill>
                  <a:srgbClr val="000000"/>
                </a:solidFill>
                <a:ea typeface="Calibri"/>
                <a:cs typeface="Calibri"/>
                <a:sym typeface="Calibri"/>
              </a:rPr>
              <a:t>	                       </a:t>
            </a:r>
            <a:r>
              <a:rPr lang="en" sz="2000" dirty="0" smtClean="0">
                <a:solidFill>
                  <a:schemeClr val="bg1">
                    <a:lumMod val="65000"/>
                  </a:schemeClr>
                </a:solidFill>
                <a:ea typeface="Calibri"/>
                <a:cs typeface="Calibri"/>
                <a:sym typeface="Calibri"/>
              </a:rPr>
              <a:t>(</a:t>
            </a:r>
            <a:r>
              <a:rPr lang="en" sz="2000" dirty="0">
                <a:solidFill>
                  <a:schemeClr val="bg1">
                    <a:lumMod val="65000"/>
                  </a:schemeClr>
                </a:solidFill>
                <a:highlight>
                  <a:srgbClr val="FFFFFF"/>
                </a:highlight>
              </a:rPr>
              <a:t>by contracting </a:t>
            </a:r>
            <a:r>
              <a:rPr lang="en" sz="2000" b="1" u="sng" dirty="0">
                <a:solidFill>
                  <a:schemeClr val="bg1">
                    <a:lumMod val="65000"/>
                  </a:schemeClr>
                </a:solidFill>
                <a:highlight>
                  <a:srgbClr val="FFFFFF"/>
                </a:highlight>
              </a:rPr>
              <a:t>sequentially </a:t>
            </a:r>
            <a:r>
              <a:rPr lang="en" sz="2000" dirty="0">
                <a:solidFill>
                  <a:schemeClr val="bg1">
                    <a:lumMod val="65000"/>
                  </a:schemeClr>
                </a:solidFill>
                <a:highlight>
                  <a:srgbClr val="FFFFFF"/>
                </a:highlight>
              </a:rPr>
              <a:t>from superior to inferior to constrict the lumen)</a:t>
            </a:r>
            <a:r>
              <a:rPr lang="en" sz="2000" dirty="0">
                <a:solidFill>
                  <a:srgbClr val="000000"/>
                </a:solidFill>
                <a:ea typeface="Calibri"/>
                <a:cs typeface="Calibri"/>
                <a:sym typeface="Calibri"/>
              </a:rPr>
              <a:t/>
            </a:r>
            <a:br>
              <a:rPr lang="en" sz="2000" dirty="0">
                <a:solidFill>
                  <a:srgbClr val="000000"/>
                </a:solidFill>
                <a:ea typeface="Calibri"/>
                <a:cs typeface="Calibri"/>
                <a:sym typeface="Calibri"/>
              </a:rPr>
            </a:br>
            <a:r>
              <a:rPr lang="en" sz="2000" dirty="0">
                <a:solidFill>
                  <a:srgbClr val="000000"/>
                </a:solidFill>
                <a:ea typeface="Calibri"/>
                <a:cs typeface="Calibri"/>
                <a:sym typeface="Calibri"/>
              </a:rPr>
              <a:t>- lower fibers of the inferior constrictor (</a:t>
            </a:r>
            <a:r>
              <a:rPr lang="en" sz="2000" b="1" u="sng" dirty="0">
                <a:solidFill>
                  <a:srgbClr val="000000"/>
                </a:solidFill>
                <a:ea typeface="Calibri"/>
                <a:cs typeface="Calibri"/>
                <a:sym typeface="Calibri"/>
              </a:rPr>
              <a:t>Cricopharyngeus</a:t>
            </a:r>
            <a:r>
              <a:rPr lang="en" sz="2000" dirty="0">
                <a:solidFill>
                  <a:srgbClr val="000000"/>
                </a:solidFill>
                <a:ea typeface="Calibri"/>
                <a:cs typeface="Calibri"/>
                <a:sym typeface="Calibri"/>
              </a:rPr>
              <a:t>) act </a:t>
            </a:r>
          </a:p>
          <a:p>
            <a:pPr marL="0" indent="3175">
              <a:lnSpc>
                <a:spcPct val="100000"/>
              </a:lnSpc>
              <a:buNone/>
            </a:pPr>
            <a:r>
              <a:rPr lang="en" sz="2000" dirty="0">
                <a:solidFill>
                  <a:srgbClr val="000000"/>
                </a:solidFill>
                <a:ea typeface="Calibri"/>
                <a:cs typeface="Calibri"/>
                <a:sym typeface="Calibri"/>
              </a:rPr>
              <a:t>as a sphincter, preventing the entry of air into the esophagus </a:t>
            </a:r>
          </a:p>
          <a:p>
            <a:pPr marL="0" indent="3175">
              <a:lnSpc>
                <a:spcPct val="100000"/>
              </a:lnSpc>
              <a:spcAft>
                <a:spcPts val="1333"/>
              </a:spcAft>
              <a:buNone/>
            </a:pPr>
            <a:r>
              <a:rPr lang="en" sz="2000" dirty="0">
                <a:solidFill>
                  <a:srgbClr val="000000"/>
                </a:solidFill>
                <a:ea typeface="Calibri"/>
                <a:cs typeface="Calibri"/>
                <a:sym typeface="Calibri"/>
              </a:rPr>
              <a:t>between the acts of swallowing. </a:t>
            </a:r>
            <a:endParaRPr lang="en" sz="2000" dirty="0" smtClean="0">
              <a:solidFill>
                <a:srgbClr val="000000"/>
              </a:solidFill>
              <a:ea typeface="Calibri"/>
              <a:cs typeface="Calibri"/>
              <a:sym typeface="Calibri"/>
            </a:endParaRPr>
          </a:p>
          <a:p>
            <a:pPr marL="0" indent="3175">
              <a:lnSpc>
                <a:spcPct val="100000"/>
              </a:lnSpc>
              <a:spcAft>
                <a:spcPts val="1333"/>
              </a:spcAft>
              <a:buNone/>
            </a:pPr>
            <a:r>
              <a:rPr lang="en" sz="900" dirty="0" smtClean="0">
                <a:solidFill>
                  <a:srgbClr val="000000"/>
                </a:solidFill>
                <a:latin typeface="Calibri"/>
                <a:ea typeface="Calibri"/>
                <a:cs typeface="Calibri"/>
                <a:sym typeface="Calibri"/>
              </a:rPr>
              <a:t> </a:t>
            </a:r>
            <a:r>
              <a:rPr lang="en" sz="1867" dirty="0">
                <a:solidFill>
                  <a:srgbClr val="000000"/>
                </a:solidFill>
                <a:latin typeface="Calibri"/>
                <a:ea typeface="Calibri"/>
                <a:cs typeface="Calibri"/>
                <a:sym typeface="Calibri"/>
              </a:rPr>
              <a:t/>
            </a:r>
            <a:br>
              <a:rPr lang="en" sz="1867" dirty="0">
                <a:solidFill>
                  <a:srgbClr val="000000"/>
                </a:solidFill>
                <a:latin typeface="Calibri"/>
                <a:ea typeface="Calibri"/>
                <a:cs typeface="Calibri"/>
                <a:sym typeface="Calibri"/>
              </a:rPr>
            </a:br>
            <a:r>
              <a:rPr lang="en" sz="2400" b="1" dirty="0">
                <a:solidFill>
                  <a:srgbClr val="FF0000"/>
                </a:solidFill>
                <a:latin typeface="Calibri"/>
                <a:ea typeface="Calibri"/>
                <a:cs typeface="Calibri"/>
                <a:sym typeface="Calibri"/>
              </a:rPr>
              <a:t>2- Longitudinal Muscles </a:t>
            </a:r>
            <a:r>
              <a:rPr lang="en" sz="2400" b="1" dirty="0" smtClean="0">
                <a:solidFill>
                  <a:srgbClr val="FF0000"/>
                </a:solidFill>
                <a:latin typeface="Calibri"/>
                <a:ea typeface="Calibri"/>
                <a:cs typeface="Calibri"/>
                <a:sym typeface="Calibri"/>
              </a:rPr>
              <a:t>:</a:t>
            </a:r>
          </a:p>
          <a:p>
            <a:pPr marL="0" indent="3175">
              <a:lnSpc>
                <a:spcPct val="100000"/>
              </a:lnSpc>
              <a:spcAft>
                <a:spcPts val="1333"/>
              </a:spcAft>
              <a:buNone/>
            </a:pPr>
            <a:r>
              <a:rPr lang="en" sz="2000" b="1" dirty="0" smtClean="0">
                <a:solidFill>
                  <a:srgbClr val="000000"/>
                </a:solidFill>
                <a:latin typeface="Calibri"/>
                <a:ea typeface="Calibri"/>
                <a:cs typeface="Calibri"/>
                <a:sym typeface="Calibri"/>
              </a:rPr>
              <a:t>Three </a:t>
            </a:r>
            <a:r>
              <a:rPr lang="en" sz="2000" b="1" dirty="0">
                <a:solidFill>
                  <a:srgbClr val="000000"/>
                </a:solidFill>
                <a:latin typeface="Calibri"/>
                <a:ea typeface="Calibri"/>
                <a:cs typeface="Calibri"/>
                <a:sym typeface="Calibri"/>
              </a:rPr>
              <a:t>in number: </a:t>
            </a:r>
            <a:br>
              <a:rPr lang="en" sz="2000" b="1" dirty="0">
                <a:solidFill>
                  <a:srgbClr val="000000"/>
                </a:solidFill>
                <a:latin typeface="Calibri"/>
                <a:ea typeface="Calibri"/>
                <a:cs typeface="Calibri"/>
                <a:sym typeface="Calibri"/>
              </a:rPr>
            </a:br>
            <a:r>
              <a:rPr lang="en" sz="2000" dirty="0" smtClean="0">
                <a:solidFill>
                  <a:srgbClr val="000000"/>
                </a:solidFill>
                <a:latin typeface="Calibri"/>
                <a:ea typeface="Calibri"/>
                <a:cs typeface="Calibri"/>
                <a:sym typeface="Calibri"/>
              </a:rPr>
              <a:t>(1) Stylopharyngeus  (2) Salpingopharyngeus (3) </a:t>
            </a:r>
            <a:r>
              <a:rPr lang="en" sz="2000" dirty="0">
                <a:solidFill>
                  <a:srgbClr val="000000"/>
                </a:solidFill>
                <a:latin typeface="Calibri"/>
                <a:ea typeface="Calibri"/>
                <a:cs typeface="Calibri"/>
                <a:sym typeface="Calibri"/>
              </a:rPr>
              <a:t>Palatopharyngeus. </a:t>
            </a:r>
          </a:p>
          <a:p>
            <a:pPr marL="0">
              <a:lnSpc>
                <a:spcPct val="100000"/>
              </a:lnSpc>
              <a:buNone/>
            </a:pPr>
            <a:r>
              <a:rPr lang="en" sz="2000" b="1" u="sng" dirty="0">
                <a:solidFill>
                  <a:srgbClr val="000000"/>
                </a:solidFill>
                <a:latin typeface="Calibri"/>
                <a:ea typeface="Calibri"/>
                <a:cs typeface="Calibri"/>
                <a:sym typeface="Calibri"/>
              </a:rPr>
              <a:t>Function: </a:t>
            </a:r>
            <a:r>
              <a:rPr lang="en" sz="2000" dirty="0">
                <a:solidFill>
                  <a:srgbClr val="000000"/>
                </a:solidFill>
                <a:latin typeface="Calibri"/>
                <a:ea typeface="Calibri"/>
                <a:cs typeface="Calibri"/>
                <a:sym typeface="Calibri"/>
              </a:rPr>
              <a:t/>
            </a:r>
            <a:br>
              <a:rPr lang="en" sz="2000" dirty="0">
                <a:solidFill>
                  <a:srgbClr val="000000"/>
                </a:solidFill>
                <a:latin typeface="Calibri"/>
                <a:ea typeface="Calibri"/>
                <a:cs typeface="Calibri"/>
                <a:sym typeface="Calibri"/>
              </a:rPr>
            </a:br>
            <a:r>
              <a:rPr lang="en" sz="2000" dirty="0">
                <a:solidFill>
                  <a:srgbClr val="000000"/>
                </a:solidFill>
                <a:latin typeface="Calibri"/>
                <a:ea typeface="Calibri"/>
                <a:cs typeface="Calibri"/>
                <a:sym typeface="Calibri"/>
              </a:rPr>
              <a:t>- Elevate the larynx &amp; pharynx during </a:t>
            </a:r>
            <a:r>
              <a:rPr lang="en" sz="2000" dirty="0" smtClean="0">
                <a:solidFill>
                  <a:srgbClr val="000000"/>
                </a:solidFill>
                <a:latin typeface="Calibri"/>
                <a:ea typeface="Calibri"/>
                <a:cs typeface="Calibri"/>
                <a:sym typeface="Calibri"/>
              </a:rPr>
              <a:t>swallowing</a:t>
            </a:r>
            <a:endParaRPr lang="en" sz="2000" dirty="0">
              <a:solidFill>
                <a:srgbClr val="000000"/>
              </a:solidFill>
              <a:latin typeface="Calibri"/>
              <a:ea typeface="Calibri"/>
              <a:cs typeface="Calibri"/>
              <a:sym typeface="Calibri"/>
            </a:endParaRPr>
          </a:p>
        </p:txBody>
      </p:sp>
      <p:sp>
        <p:nvSpPr>
          <p:cNvPr id="10" name="TextBox 9"/>
          <p:cNvSpPr txBox="1"/>
          <p:nvPr/>
        </p:nvSpPr>
        <p:spPr>
          <a:xfrm>
            <a:off x="11308998" y="3443718"/>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sp>
        <p:nvSpPr>
          <p:cNvPr id="11" name="TextBox 10"/>
          <p:cNvSpPr txBox="1"/>
          <p:nvPr/>
        </p:nvSpPr>
        <p:spPr>
          <a:xfrm>
            <a:off x="11500844" y="6369440"/>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grpSp>
        <p:nvGrpSpPr>
          <p:cNvPr id="2" name="Group 1"/>
          <p:cNvGrpSpPr/>
          <p:nvPr/>
        </p:nvGrpSpPr>
        <p:grpSpPr>
          <a:xfrm>
            <a:off x="7187036" y="4045254"/>
            <a:ext cx="2436545" cy="2749679"/>
            <a:chOff x="4223544" y="837406"/>
            <a:chExt cx="3744913" cy="5183188"/>
          </a:xfrm>
        </p:grpSpPr>
        <p:pic>
          <p:nvPicPr>
            <p:cNvPr id="12" name="Picture 11" descr="K:\Student Gray\8. Head and neck\F66122-008-f190b.jpg"/>
            <p:cNvPicPr>
              <a:picLocks noChangeAspect="1" noChangeArrowheads="1"/>
            </p:cNvPicPr>
            <p:nvPr/>
          </p:nvPicPr>
          <p:blipFill>
            <a:blip r:embed="rId6">
              <a:extLst>
                <a:ext uri="{28A0092B-C50C-407E-A947-70E740481C1C}">
                  <a14:useLocalDpi xmlns:a14="http://schemas.microsoft.com/office/drawing/2010/main" val="0"/>
                </a:ext>
              </a:extLst>
            </a:blip>
            <a:srcRect l="8011" r="8188" b="3596"/>
            <a:stretch>
              <a:fillRect/>
            </a:stretch>
          </p:blipFill>
          <p:spPr bwMode="auto">
            <a:xfrm>
              <a:off x="4223544" y="837406"/>
              <a:ext cx="3744913"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6845210" y="4735526"/>
              <a:ext cx="853342" cy="278012"/>
            </a:xfrm>
            <a:prstGeom prst="rect">
              <a:avLst/>
            </a:pr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altLang="en-US" sz="1800"/>
            </a:p>
          </p:txBody>
        </p:sp>
        <p:sp>
          <p:nvSpPr>
            <p:cNvPr id="14" name="Oval 13"/>
            <p:cNvSpPr>
              <a:spLocks noChangeArrowheads="1"/>
            </p:cNvSpPr>
            <p:nvPr/>
          </p:nvSpPr>
          <p:spPr bwMode="auto">
            <a:xfrm>
              <a:off x="6760811" y="4010006"/>
              <a:ext cx="1066800" cy="304799"/>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altLang="en-US" sz="1800"/>
            </a:p>
          </p:txBody>
        </p:sp>
        <p:sp>
          <p:nvSpPr>
            <p:cNvPr id="15" name="Rounded Rectangle 14"/>
            <p:cNvSpPr>
              <a:spLocks noChangeArrowheads="1"/>
            </p:cNvSpPr>
            <p:nvPr/>
          </p:nvSpPr>
          <p:spPr bwMode="auto">
            <a:xfrm>
              <a:off x="6856543" y="3485397"/>
              <a:ext cx="1077913" cy="301621"/>
            </a:xfrm>
            <a:prstGeom prst="roundRect">
              <a:avLst>
                <a:gd name="adj" fmla="val 16667"/>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altLang="en-US" sz="1800"/>
            </a:p>
          </p:txBody>
        </p:sp>
      </p:grpSp>
    </p:spTree>
    <p:extLst>
      <p:ext uri="{BB962C8B-B14F-4D97-AF65-F5344CB8AC3E}">
        <p14:creationId xmlns:p14="http://schemas.microsoft.com/office/powerpoint/2010/main" val="340415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129840" y="2535434"/>
            <a:ext cx="4208770" cy="4095212"/>
          </a:xfrm>
          <a:prstGeom prst="rect">
            <a:avLst/>
          </a:prstGeom>
        </p:spPr>
      </p:pic>
      <p:sp>
        <p:nvSpPr>
          <p:cNvPr id="7" name="Left Brace 6"/>
          <p:cNvSpPr/>
          <p:nvPr/>
        </p:nvSpPr>
        <p:spPr>
          <a:xfrm>
            <a:off x="2514398" y="3600825"/>
            <a:ext cx="834382" cy="2605088"/>
          </a:xfrm>
          <a:prstGeom prst="leftBrace">
            <a:avLst/>
          </a:prstGeom>
          <a:ln>
            <a:solidFill>
              <a:srgbClr val="FF0000"/>
            </a:solidFill>
          </a:ln>
        </p:spPr>
        <p:style>
          <a:lnRef idx="1">
            <a:schemeClr val="dk1"/>
          </a:lnRef>
          <a:fillRef idx="0">
            <a:schemeClr val="dk1"/>
          </a:fillRef>
          <a:effectRef idx="0">
            <a:schemeClr val="dk1"/>
          </a:effectRef>
          <a:fontRef idx="minor">
            <a:schemeClr val="tx1"/>
          </a:fontRef>
        </p:style>
        <p:txBody>
          <a:bodyPr rtlCol="1" anchor="ctr"/>
          <a:lstStyle/>
          <a:p>
            <a:pPr algn="ctr"/>
            <a:endParaRPr lang="ar-SA"/>
          </a:p>
        </p:txBody>
      </p:sp>
      <p:sp>
        <p:nvSpPr>
          <p:cNvPr id="8" name="TextBox 7"/>
          <p:cNvSpPr txBox="1"/>
          <p:nvPr/>
        </p:nvSpPr>
        <p:spPr>
          <a:xfrm>
            <a:off x="-319314" y="4532983"/>
            <a:ext cx="3449153" cy="707886"/>
          </a:xfrm>
          <a:prstGeom prst="rect">
            <a:avLst/>
          </a:prstGeom>
          <a:noFill/>
        </p:spPr>
        <p:txBody>
          <a:bodyPr wrap="square" rtlCol="1">
            <a:spAutoFit/>
          </a:bodyPr>
          <a:lstStyle/>
          <a:p>
            <a:pPr algn="ctr"/>
            <a:r>
              <a:rPr lang="en-US" sz="2000" dirty="0" smtClean="0">
                <a:latin typeface="+mn-lt"/>
              </a:rPr>
              <a:t>Divisions of pharynx </a:t>
            </a:r>
          </a:p>
          <a:p>
            <a:pPr algn="ctr"/>
            <a:r>
              <a:rPr lang="ar-SA" sz="2000" dirty="0" smtClean="0">
                <a:solidFill>
                  <a:schemeClr val="bg1">
                    <a:lumMod val="50000"/>
                  </a:schemeClr>
                </a:solidFill>
                <a:latin typeface="+mn-lt"/>
              </a:rPr>
              <a:t>(البلعوم) </a:t>
            </a:r>
            <a:endParaRPr lang="ar-SA" sz="2000" dirty="0">
              <a:solidFill>
                <a:schemeClr val="bg1">
                  <a:lumMod val="50000"/>
                </a:schemeClr>
              </a:solidFill>
              <a:latin typeface="+mn-lt"/>
            </a:endParaRPr>
          </a:p>
        </p:txBody>
      </p:sp>
      <p:sp>
        <p:nvSpPr>
          <p:cNvPr id="9" name="TextBox 8"/>
          <p:cNvSpPr txBox="1"/>
          <p:nvPr/>
        </p:nvSpPr>
        <p:spPr>
          <a:xfrm>
            <a:off x="6113987" y="1354549"/>
            <a:ext cx="5802241" cy="830997"/>
          </a:xfrm>
          <a:prstGeom prst="rect">
            <a:avLst/>
          </a:prstGeom>
          <a:noFill/>
          <a:ln>
            <a:noFill/>
            <a:prstDash val="dash"/>
          </a:ln>
        </p:spPr>
        <p:txBody>
          <a:bodyPr wrap="square" rtlCol="1">
            <a:spAutoFit/>
          </a:bodyPr>
          <a:lstStyle/>
          <a:p>
            <a:pPr algn="ctr"/>
            <a:r>
              <a:rPr lang="ar-SA" sz="1600" dirty="0" smtClean="0">
                <a:solidFill>
                  <a:schemeClr val="accent3">
                    <a:lumMod val="75000"/>
                  </a:schemeClr>
                </a:solidFill>
                <a:latin typeface="+mn-lt"/>
              </a:rPr>
              <a:t>داخل البلعوم ، البلع و التنفس ما يمكن أنهم يحصلون بنفس الوقت لهذا:</a:t>
            </a:r>
            <a:endParaRPr lang="en-US" sz="1600" dirty="0" smtClean="0">
              <a:solidFill>
                <a:schemeClr val="accent3">
                  <a:lumMod val="75000"/>
                </a:schemeClr>
              </a:solidFill>
              <a:latin typeface="+mn-lt"/>
            </a:endParaRPr>
          </a:p>
          <a:p>
            <a:pPr algn="ctr"/>
            <a:r>
              <a:rPr lang="en-US" sz="1600" dirty="0" smtClean="0">
                <a:solidFill>
                  <a:schemeClr val="accent3">
                    <a:lumMod val="75000"/>
                  </a:schemeClr>
                </a:solidFill>
                <a:latin typeface="+mn-lt"/>
              </a:rPr>
              <a:t>Nasopharynx &amp; laryngopharynx are concerned with </a:t>
            </a:r>
            <a:r>
              <a:rPr lang="en-US" sz="1600" u="sng" dirty="0" smtClean="0">
                <a:solidFill>
                  <a:schemeClr val="accent3">
                    <a:lumMod val="75000"/>
                  </a:schemeClr>
                </a:solidFill>
                <a:latin typeface="+mn-lt"/>
              </a:rPr>
              <a:t>respiration</a:t>
            </a:r>
            <a:endParaRPr lang="en-US" sz="1600" dirty="0" smtClean="0">
              <a:solidFill>
                <a:schemeClr val="accent3">
                  <a:lumMod val="75000"/>
                </a:schemeClr>
              </a:solidFill>
              <a:latin typeface="+mn-lt"/>
            </a:endParaRPr>
          </a:p>
          <a:p>
            <a:pPr algn="ctr"/>
            <a:r>
              <a:rPr lang="en-US" sz="1600" dirty="0" smtClean="0">
                <a:solidFill>
                  <a:schemeClr val="accent3">
                    <a:lumMod val="75000"/>
                  </a:schemeClr>
                </a:solidFill>
                <a:latin typeface="+mn-lt"/>
              </a:rPr>
              <a:t>Oropharynx &amp; laryngopharynx are concerned with </a:t>
            </a:r>
            <a:r>
              <a:rPr lang="en-US" sz="1600" u="sng" dirty="0" smtClean="0">
                <a:solidFill>
                  <a:schemeClr val="accent3">
                    <a:lumMod val="75000"/>
                  </a:schemeClr>
                </a:solidFill>
                <a:latin typeface="+mn-lt"/>
              </a:rPr>
              <a:t>swallowing</a:t>
            </a:r>
            <a:r>
              <a:rPr lang="en-US" sz="1600" dirty="0" smtClean="0">
                <a:solidFill>
                  <a:schemeClr val="accent3">
                    <a:lumMod val="75000"/>
                  </a:schemeClr>
                </a:solidFill>
                <a:latin typeface="+mn-lt"/>
              </a:rPr>
              <a:t> </a:t>
            </a:r>
          </a:p>
        </p:txBody>
      </p:sp>
      <p:sp>
        <p:nvSpPr>
          <p:cNvPr id="4" name="Rectangle 3"/>
          <p:cNvSpPr/>
          <p:nvPr/>
        </p:nvSpPr>
        <p:spPr>
          <a:xfrm>
            <a:off x="433587" y="1149588"/>
            <a:ext cx="6096000" cy="1891287"/>
          </a:xfrm>
          <a:prstGeom prst="rect">
            <a:avLst/>
          </a:prstGeom>
        </p:spPr>
        <p:txBody>
          <a:bodyPr>
            <a:spAutoFit/>
          </a:bodyPr>
          <a:lstStyle/>
          <a:p>
            <a:pPr>
              <a:lnSpc>
                <a:spcPct val="150000"/>
              </a:lnSpc>
            </a:pPr>
            <a:r>
              <a:rPr lang="en-GB" sz="2000" dirty="0" smtClean="0">
                <a:latin typeface="+mn-lt"/>
              </a:rPr>
              <a:t>The pharynx </a:t>
            </a:r>
            <a:r>
              <a:rPr lang="en-GB" sz="2000" dirty="0">
                <a:latin typeface="+mn-lt"/>
              </a:rPr>
              <a:t>is divided into three parts:</a:t>
            </a:r>
          </a:p>
          <a:p>
            <a:pPr marL="508000" indent="-276225">
              <a:lnSpc>
                <a:spcPct val="150000"/>
              </a:lnSpc>
              <a:buFont typeface="Courier New" panose="02070309020205020404" pitchFamily="49" charset="0"/>
              <a:buChar char="o"/>
            </a:pPr>
            <a:r>
              <a:rPr lang="en-GB" sz="2000" dirty="0">
                <a:latin typeface="+mn-lt"/>
              </a:rPr>
              <a:t>Nasopharynx. </a:t>
            </a:r>
          </a:p>
          <a:p>
            <a:pPr marL="508000" indent="-276225">
              <a:lnSpc>
                <a:spcPct val="150000"/>
              </a:lnSpc>
              <a:buFont typeface="Courier New" panose="02070309020205020404" pitchFamily="49" charset="0"/>
              <a:buChar char="o"/>
            </a:pPr>
            <a:r>
              <a:rPr lang="en-GB" sz="2000" dirty="0">
                <a:latin typeface="+mn-lt"/>
              </a:rPr>
              <a:t>Oropharynx. </a:t>
            </a:r>
          </a:p>
          <a:p>
            <a:pPr marL="508000" indent="-276225">
              <a:lnSpc>
                <a:spcPct val="150000"/>
              </a:lnSpc>
              <a:buFont typeface="Courier New" panose="02070309020205020404" pitchFamily="49" charset="0"/>
              <a:buChar char="o"/>
            </a:pPr>
            <a:r>
              <a:rPr lang="en-GB" sz="2000" dirty="0">
                <a:latin typeface="+mn-lt"/>
              </a:rPr>
              <a:t>Laryngopharynx.</a:t>
            </a:r>
          </a:p>
        </p:txBody>
      </p:sp>
      <p:sp>
        <p:nvSpPr>
          <p:cNvPr id="10" name="Shape 136"/>
          <p:cNvSpPr txBox="1">
            <a:spLocks noGrp="1"/>
          </p:cNvSpPr>
          <p:nvPr>
            <p:ph type="title"/>
          </p:nvPr>
        </p:nvSpPr>
        <p:spPr>
          <a:xfrm>
            <a:off x="433587" y="386249"/>
            <a:ext cx="11360800" cy="763600"/>
          </a:xfrm>
          <a:prstGeom prst="rect">
            <a:avLst/>
          </a:prstGeom>
        </p:spPr>
        <p:txBody>
          <a:bodyPr vert="horz" lIns="121900" tIns="121900" rIns="121900" bIns="121900" rtlCol="0" anchor="t" anchorCtr="0">
            <a:noAutofit/>
          </a:bodyPr>
          <a:lstStyle/>
          <a:p>
            <a:r>
              <a:rPr lang="en" sz="3600" b="1" dirty="0">
                <a:solidFill>
                  <a:srgbClr val="000000"/>
                </a:solidFill>
                <a:ea typeface="Calibri"/>
                <a:cs typeface="Calibri"/>
                <a:sym typeface="Calibri"/>
              </a:rPr>
              <a:t>Pharynx</a:t>
            </a:r>
          </a:p>
        </p:txBody>
      </p:sp>
      <p:pic>
        <p:nvPicPr>
          <p:cNvPr id="12" name="Picture 11"/>
          <p:cNvPicPr>
            <a:picLocks noChangeAspect="1"/>
          </p:cNvPicPr>
          <p:nvPr/>
        </p:nvPicPr>
        <p:blipFill>
          <a:blip r:embed="rId3"/>
          <a:stretch>
            <a:fillRect/>
          </a:stretch>
        </p:blipFill>
        <p:spPr>
          <a:xfrm>
            <a:off x="8105597" y="2796228"/>
            <a:ext cx="3107172" cy="3647549"/>
          </a:xfrm>
          <a:prstGeom prst="rect">
            <a:avLst/>
          </a:prstGeom>
        </p:spPr>
      </p:pic>
      <p:pic>
        <p:nvPicPr>
          <p:cNvPr id="13" name="Picture 12"/>
          <p:cNvPicPr>
            <a:picLocks noChangeAspect="1"/>
          </p:cNvPicPr>
          <p:nvPr/>
        </p:nvPicPr>
        <p:blipFill>
          <a:blip r:embed="rId4"/>
          <a:stretch>
            <a:fillRect/>
          </a:stretch>
        </p:blipFill>
        <p:spPr>
          <a:xfrm>
            <a:off x="10414016" y="6441653"/>
            <a:ext cx="883997" cy="377985"/>
          </a:xfrm>
          <a:prstGeom prst="rect">
            <a:avLst/>
          </a:prstGeom>
        </p:spPr>
      </p:pic>
    </p:spTree>
    <p:extLst>
      <p:ext uri="{BB962C8B-B14F-4D97-AF65-F5344CB8AC3E}">
        <p14:creationId xmlns:p14="http://schemas.microsoft.com/office/powerpoint/2010/main" val="4156317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tubal tons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622" y="4584876"/>
            <a:ext cx="2266950" cy="20193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noRot="1" noChangeArrowheads="1"/>
          </p:cNvSpPr>
          <p:nvPr>
            <p:ph idx="1"/>
          </p:nvPr>
        </p:nvSpPr>
        <p:spPr bwMode="auto">
          <a:xfrm>
            <a:off x="318959" y="1409532"/>
            <a:ext cx="7741006" cy="5051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lvl="2" indent="-342900" eaLnBrk="1" hangingPunct="1">
              <a:lnSpc>
                <a:spcPct val="100000"/>
              </a:lnSpc>
              <a:buClr>
                <a:schemeClr val="tx1"/>
              </a:buClr>
              <a:buFont typeface="Courier New" panose="02070309020205020404" pitchFamily="49" charset="0"/>
              <a:buChar char="o"/>
            </a:pPr>
            <a:r>
              <a:rPr lang="en-US" altLang="ar-SA" sz="2000" dirty="0" smtClean="0">
                <a:effectLst/>
              </a:rPr>
              <a:t>Extends from the </a:t>
            </a:r>
            <a:r>
              <a:rPr lang="en-US" altLang="ar-SA" sz="2000" u="sng" dirty="0" smtClean="0">
                <a:effectLst/>
              </a:rPr>
              <a:t>base of skull</a:t>
            </a:r>
            <a:r>
              <a:rPr lang="en-US" altLang="ar-SA" sz="2000" dirty="0" smtClean="0">
                <a:effectLst/>
              </a:rPr>
              <a:t> to the </a:t>
            </a:r>
            <a:r>
              <a:rPr lang="en-US" altLang="ar-SA" sz="2000" u="sng" dirty="0" smtClean="0">
                <a:effectLst/>
              </a:rPr>
              <a:t>soft palate</a:t>
            </a:r>
            <a:r>
              <a:rPr lang="en-US" altLang="ar-SA" sz="2000" dirty="0" smtClean="0">
                <a:effectLst/>
              </a:rPr>
              <a:t>.</a:t>
            </a:r>
          </a:p>
          <a:p>
            <a:pPr marL="342900" lvl="2" indent="-342900" eaLnBrk="1" hangingPunct="1">
              <a:lnSpc>
                <a:spcPct val="100000"/>
              </a:lnSpc>
              <a:buClr>
                <a:schemeClr val="tx1"/>
              </a:buClr>
              <a:buFont typeface="Courier New" panose="02070309020205020404" pitchFamily="49" charset="0"/>
              <a:buChar char="o"/>
            </a:pPr>
            <a:r>
              <a:rPr lang="en-US" altLang="ar-SA" sz="2000" dirty="0" smtClean="0">
                <a:effectLst/>
              </a:rPr>
              <a:t>Communicates with the nasal cavity through </a:t>
            </a:r>
            <a:r>
              <a:rPr lang="en-US" altLang="ar-SA" sz="2000" u="sng" dirty="0" smtClean="0">
                <a:effectLst/>
              </a:rPr>
              <a:t>posterior nasal apertures </a:t>
            </a:r>
            <a:r>
              <a:rPr lang="en-US" altLang="ar-SA" sz="2000" dirty="0" smtClean="0">
                <a:solidFill>
                  <a:schemeClr val="accent3">
                    <a:lumMod val="75000"/>
                  </a:schemeClr>
                </a:solidFill>
                <a:effectLst/>
              </a:rPr>
              <a:t>(</a:t>
            </a:r>
            <a:r>
              <a:rPr lang="en-US" altLang="ar-SA" sz="2000" dirty="0" err="1" smtClean="0">
                <a:solidFill>
                  <a:schemeClr val="accent3">
                    <a:lumMod val="75000"/>
                  </a:schemeClr>
                </a:solidFill>
                <a:effectLst/>
              </a:rPr>
              <a:t>choanae</a:t>
            </a:r>
            <a:r>
              <a:rPr lang="en-US" altLang="ar-SA" sz="2000" dirty="0" smtClean="0">
                <a:solidFill>
                  <a:schemeClr val="accent3">
                    <a:lumMod val="75000"/>
                  </a:schemeClr>
                </a:solidFill>
                <a:effectLst/>
              </a:rPr>
              <a:t>)</a:t>
            </a:r>
          </a:p>
          <a:p>
            <a:pPr eaLnBrk="1" hangingPunct="1">
              <a:lnSpc>
                <a:spcPct val="100000"/>
              </a:lnSpc>
              <a:buClr>
                <a:schemeClr val="tx1"/>
              </a:buClr>
              <a:buFont typeface="Courier New" panose="02070309020205020404" pitchFamily="49" charset="0"/>
              <a:buChar char="o"/>
            </a:pPr>
            <a:r>
              <a:rPr lang="en-US" altLang="ar-SA" sz="2000" b="1" dirty="0" smtClean="0">
                <a:solidFill>
                  <a:srgbClr val="FF0000"/>
                </a:solidFill>
                <a:effectLst/>
              </a:rPr>
              <a:t>Pharyngeal tonsils </a:t>
            </a:r>
            <a:r>
              <a:rPr lang="en-US" altLang="ar-SA" sz="2000" dirty="0" smtClean="0">
                <a:effectLst/>
              </a:rPr>
              <a:t>(</a:t>
            </a:r>
            <a:r>
              <a:rPr lang="en-US" altLang="ar-SA" sz="2000" dirty="0" err="1" smtClean="0">
                <a:effectLst/>
              </a:rPr>
              <a:t>Adenoides</a:t>
            </a:r>
            <a:r>
              <a:rPr lang="en-US" altLang="ar-SA" sz="2000" dirty="0" smtClean="0">
                <a:effectLst/>
              </a:rPr>
              <a:t> *</a:t>
            </a:r>
            <a:r>
              <a:rPr lang="ar-SA" altLang="ar-SA" sz="2000" dirty="0" smtClean="0">
                <a:solidFill>
                  <a:schemeClr val="accent3">
                    <a:lumMod val="75000"/>
                  </a:schemeClr>
                </a:solidFill>
                <a:effectLst/>
              </a:rPr>
              <a:t>اللحمية</a:t>
            </a:r>
            <a:r>
              <a:rPr lang="en-US" altLang="ar-SA" sz="2000" dirty="0" smtClean="0">
                <a:effectLst/>
              </a:rPr>
              <a:t>) present in the submucosa covering the roof.</a:t>
            </a:r>
          </a:p>
          <a:p>
            <a:pPr eaLnBrk="1" hangingPunct="1">
              <a:lnSpc>
                <a:spcPct val="100000"/>
              </a:lnSpc>
              <a:buClr>
                <a:schemeClr val="tx1"/>
              </a:buClr>
              <a:buFont typeface="Courier New" panose="02070309020205020404" pitchFamily="49" charset="0"/>
              <a:buChar char="o"/>
            </a:pPr>
            <a:r>
              <a:rPr lang="en-US" altLang="ar-SA" sz="2000" b="1" u="sng" dirty="0" smtClean="0">
                <a:effectLst/>
              </a:rPr>
              <a:t>Lateral wall shows:</a:t>
            </a:r>
          </a:p>
          <a:p>
            <a:pPr marL="749300" lvl="1" indent="-292100" eaLnBrk="1" hangingPunct="1">
              <a:lnSpc>
                <a:spcPct val="100000"/>
              </a:lnSpc>
              <a:buClr>
                <a:schemeClr val="tx1"/>
              </a:buClr>
              <a:buFont typeface="+mj-lt"/>
              <a:buAutoNum type="arabicPeriod"/>
            </a:pPr>
            <a:r>
              <a:rPr lang="en-US" altLang="ar-SA" sz="2000" b="1" dirty="0" smtClean="0">
                <a:effectLst/>
              </a:rPr>
              <a:t>Opening of auditory tube**</a:t>
            </a:r>
            <a:r>
              <a:rPr lang="en-US" altLang="ar-SA" sz="2000" dirty="0" smtClean="0">
                <a:effectLst/>
              </a:rPr>
              <a:t>.</a:t>
            </a:r>
          </a:p>
          <a:p>
            <a:pPr marL="749300" lvl="1" indent="-292100" eaLnBrk="1" hangingPunct="1">
              <a:lnSpc>
                <a:spcPct val="100000"/>
              </a:lnSpc>
              <a:buClr>
                <a:schemeClr val="tx1"/>
              </a:buClr>
              <a:buFont typeface="+mj-lt"/>
              <a:buAutoNum type="arabicPeriod"/>
            </a:pPr>
            <a:r>
              <a:rPr lang="en-US" altLang="ar-SA" sz="2000" b="1" dirty="0" smtClean="0">
                <a:effectLst/>
              </a:rPr>
              <a:t>Tubal elevation </a:t>
            </a:r>
            <a:r>
              <a:rPr lang="en-US" altLang="ar-SA" sz="2000" dirty="0" smtClean="0">
                <a:effectLst/>
              </a:rPr>
              <a:t>(produced by posterior margin of the auditory tube).</a:t>
            </a:r>
          </a:p>
          <a:p>
            <a:pPr marL="749300" lvl="1" indent="-292100" eaLnBrk="1" hangingPunct="1">
              <a:lnSpc>
                <a:spcPct val="100000"/>
              </a:lnSpc>
              <a:buClr>
                <a:schemeClr val="tx1"/>
              </a:buClr>
              <a:buFont typeface="+mj-lt"/>
              <a:buAutoNum type="arabicPeriod"/>
            </a:pPr>
            <a:r>
              <a:rPr lang="en-US" altLang="ar-SA" sz="2000" dirty="0" smtClean="0">
                <a:effectLst/>
              </a:rPr>
              <a:t>Tubal tonsil.</a:t>
            </a:r>
          </a:p>
          <a:p>
            <a:pPr marL="749300" lvl="1" indent="-292100" eaLnBrk="1" hangingPunct="1">
              <a:lnSpc>
                <a:spcPct val="100000"/>
              </a:lnSpc>
              <a:buClr>
                <a:schemeClr val="tx1"/>
              </a:buClr>
              <a:buFont typeface="+mj-lt"/>
              <a:buAutoNum type="arabicPeriod"/>
            </a:pPr>
            <a:r>
              <a:rPr lang="en-US" altLang="ar-SA" sz="2000" dirty="0" smtClean="0">
                <a:effectLst/>
              </a:rPr>
              <a:t>Pharyngeal recess</a:t>
            </a:r>
            <a:r>
              <a:rPr lang="en-US" altLang="ar-SA" sz="2000" dirty="0" smtClean="0">
                <a:solidFill>
                  <a:schemeClr val="accent3">
                    <a:lumMod val="75000"/>
                  </a:schemeClr>
                </a:solidFill>
                <a:effectLst/>
              </a:rPr>
              <a:t> (</a:t>
            </a:r>
            <a:r>
              <a:rPr lang="ar-SA" altLang="ar-SA" sz="2000" dirty="0" smtClean="0">
                <a:solidFill>
                  <a:schemeClr val="accent3">
                    <a:lumMod val="75000"/>
                  </a:schemeClr>
                </a:solidFill>
                <a:effectLst/>
              </a:rPr>
              <a:t>الجزء الغائر</a:t>
            </a:r>
            <a:r>
              <a:rPr lang="en-US" altLang="ar-SA" sz="2000" dirty="0" smtClean="0">
                <a:solidFill>
                  <a:schemeClr val="accent3">
                    <a:lumMod val="75000"/>
                  </a:schemeClr>
                </a:solidFill>
                <a:effectLst/>
              </a:rPr>
              <a:t>)</a:t>
            </a:r>
          </a:p>
          <a:p>
            <a:pPr marL="749300" lvl="1" indent="-292100" eaLnBrk="1" hangingPunct="1">
              <a:lnSpc>
                <a:spcPct val="100000"/>
              </a:lnSpc>
              <a:buClr>
                <a:schemeClr val="tx1"/>
              </a:buClr>
              <a:buFont typeface="+mj-lt"/>
              <a:buAutoNum type="arabicPeriod"/>
            </a:pPr>
            <a:r>
              <a:rPr lang="en-US" altLang="ar-SA" sz="2000" b="1" dirty="0" smtClean="0">
                <a:effectLst/>
              </a:rPr>
              <a:t>Salpingopharyngeal fold </a:t>
            </a:r>
            <a:r>
              <a:rPr lang="en-US" altLang="ar-SA" sz="2000" dirty="0" smtClean="0">
                <a:effectLst/>
              </a:rPr>
              <a:t>(raised by salpingo-pharyngeus muscle).</a:t>
            </a:r>
          </a:p>
        </p:txBody>
      </p:sp>
      <p:sp>
        <p:nvSpPr>
          <p:cNvPr id="7" name="TextBox 6"/>
          <p:cNvSpPr txBox="1"/>
          <p:nvPr/>
        </p:nvSpPr>
        <p:spPr>
          <a:xfrm>
            <a:off x="318959" y="5730384"/>
            <a:ext cx="7830388" cy="1000274"/>
          </a:xfrm>
          <a:prstGeom prst="rect">
            <a:avLst/>
          </a:prstGeom>
          <a:noFill/>
          <a:ln>
            <a:noFill/>
            <a:prstDash val="lgDash"/>
          </a:ln>
        </p:spPr>
        <p:txBody>
          <a:bodyPr wrap="square" rtlCol="1">
            <a:spAutoFit/>
          </a:bodyPr>
          <a:lstStyle/>
          <a:p>
            <a:pPr algn="ctr" rtl="1"/>
            <a:r>
              <a:rPr lang="en-US" sz="1600" dirty="0" smtClean="0">
                <a:solidFill>
                  <a:schemeClr val="bg1">
                    <a:lumMod val="50000"/>
                  </a:schemeClr>
                </a:solidFill>
                <a:latin typeface="+mn-lt"/>
              </a:rPr>
              <a:t>*</a:t>
            </a:r>
            <a:r>
              <a:rPr lang="ar-SA" sz="1600" dirty="0" smtClean="0">
                <a:solidFill>
                  <a:schemeClr val="bg1">
                    <a:lumMod val="50000"/>
                  </a:schemeClr>
                </a:solidFill>
                <a:latin typeface="+mn-lt"/>
              </a:rPr>
              <a:t>خطورة اللحمية لما تكون كبيرة عند بعض الأطفال أنها تسد </a:t>
            </a:r>
            <a:r>
              <a:rPr lang="en-US" sz="1600" dirty="0" err="1" smtClean="0">
                <a:solidFill>
                  <a:schemeClr val="bg1">
                    <a:lumMod val="50000"/>
                  </a:schemeClr>
                </a:solidFill>
                <a:latin typeface="+mn-lt"/>
              </a:rPr>
              <a:t>choanae</a:t>
            </a:r>
            <a:r>
              <a:rPr lang="ar-SA" sz="1600" dirty="0" smtClean="0">
                <a:solidFill>
                  <a:schemeClr val="bg1">
                    <a:lumMod val="50000"/>
                  </a:schemeClr>
                </a:solidFill>
                <a:latin typeface="+mn-lt"/>
              </a:rPr>
              <a:t> فما يقدر الطفل يتنفس</a:t>
            </a:r>
            <a:endParaRPr lang="en-US" sz="1600" dirty="0" smtClean="0">
              <a:solidFill>
                <a:schemeClr val="bg1">
                  <a:lumMod val="50000"/>
                </a:schemeClr>
              </a:solidFill>
              <a:latin typeface="+mn-lt"/>
            </a:endParaRPr>
          </a:p>
          <a:p>
            <a:pPr algn="ctr" rtl="1"/>
            <a:endParaRPr lang="ar-SA" sz="1100" dirty="0" smtClean="0">
              <a:solidFill>
                <a:schemeClr val="bg1">
                  <a:lumMod val="50000"/>
                </a:schemeClr>
              </a:solidFill>
              <a:latin typeface="+mn-lt"/>
            </a:endParaRPr>
          </a:p>
          <a:p>
            <a:pPr algn="ctr" rtl="1"/>
            <a:r>
              <a:rPr lang="en-US" sz="1600" dirty="0" smtClean="0">
                <a:solidFill>
                  <a:schemeClr val="bg1">
                    <a:lumMod val="50000"/>
                  </a:schemeClr>
                </a:solidFill>
                <a:latin typeface="+mn-lt"/>
              </a:rPr>
              <a:t>Auditory tube (comes from audio)**</a:t>
            </a:r>
            <a:r>
              <a:rPr lang="ar-SA" sz="1600" dirty="0" smtClean="0">
                <a:solidFill>
                  <a:schemeClr val="bg1">
                    <a:lumMod val="50000"/>
                  </a:schemeClr>
                </a:solidFill>
                <a:latin typeface="+mn-lt"/>
              </a:rPr>
              <a:t>عبارة عن قناة تفتح على الأذن الوسطى ، وهي المسؤولة عن معادلة الضغط الجوي . تكون مقفلة دائما و تفتح لما يختلف الضغط (عشان كذا لما يختلف الضغط يبلع الواحد ريقه ) </a:t>
            </a:r>
            <a:endParaRPr lang="ar-SA" sz="1600" dirty="0">
              <a:solidFill>
                <a:schemeClr val="bg1">
                  <a:lumMod val="50000"/>
                </a:schemeClr>
              </a:solidFill>
              <a:latin typeface="+mn-lt"/>
            </a:endParaRPr>
          </a:p>
        </p:txBody>
      </p:sp>
      <p:sp>
        <p:nvSpPr>
          <p:cNvPr id="9" name="Shape 136"/>
          <p:cNvSpPr txBox="1">
            <a:spLocks noGrp="1"/>
          </p:cNvSpPr>
          <p:nvPr>
            <p:ph type="title"/>
          </p:nvPr>
        </p:nvSpPr>
        <p:spPr>
          <a:xfrm>
            <a:off x="482735" y="311182"/>
            <a:ext cx="11360800" cy="1191921"/>
          </a:xfrm>
          <a:prstGeom prst="rect">
            <a:avLst/>
          </a:prstGeom>
        </p:spPr>
        <p:txBody>
          <a:bodyPr vert="horz" lIns="121900" tIns="121900" rIns="121900" bIns="121900" rtlCol="0" anchor="t" anchorCtr="0">
            <a:noAutofit/>
          </a:bodyPr>
          <a:lstStyle/>
          <a:p>
            <a:r>
              <a:rPr lang="en" sz="3600" b="1" dirty="0" smtClean="0">
                <a:solidFill>
                  <a:srgbClr val="000000"/>
                </a:solidFill>
                <a:ea typeface="Calibri"/>
                <a:cs typeface="Calibri"/>
                <a:sym typeface="Calibri"/>
              </a:rPr>
              <a:t>Pharynx</a:t>
            </a:r>
            <a:br>
              <a:rPr lang="en" sz="3600" b="1" dirty="0" smtClean="0">
                <a:solidFill>
                  <a:srgbClr val="000000"/>
                </a:solidFill>
                <a:ea typeface="Calibri"/>
                <a:cs typeface="Calibri"/>
                <a:sym typeface="Calibri"/>
              </a:rPr>
            </a:br>
            <a:r>
              <a:rPr lang="en" sz="2800" dirty="0" smtClean="0">
                <a:solidFill>
                  <a:srgbClr val="000000"/>
                </a:solidFill>
                <a:ea typeface="Calibri"/>
                <a:cs typeface="Calibri"/>
                <a:sym typeface="Calibri"/>
              </a:rPr>
              <a:t>Nasopharynx</a:t>
            </a:r>
            <a:endParaRPr lang="en" sz="2800" dirty="0">
              <a:solidFill>
                <a:srgbClr val="000000"/>
              </a:solidFill>
              <a:ea typeface="Calibri"/>
              <a:cs typeface="Calibri"/>
              <a:sym typeface="Calibri"/>
            </a:endParaRPr>
          </a:p>
        </p:txBody>
      </p:sp>
      <p:cxnSp>
        <p:nvCxnSpPr>
          <p:cNvPr id="11" name="Straight Connector 10"/>
          <p:cNvCxnSpPr/>
          <p:nvPr/>
        </p:nvCxnSpPr>
        <p:spPr>
          <a:xfrm>
            <a:off x="1171538" y="5586364"/>
            <a:ext cx="254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57023" y="5208045"/>
            <a:ext cx="182880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71538" y="4163017"/>
            <a:ext cx="158191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42510" y="3800159"/>
            <a:ext cx="2743200" cy="0"/>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893098" y="910426"/>
            <a:ext cx="4298902" cy="3438659"/>
            <a:chOff x="6503454" y="543260"/>
            <a:chExt cx="5421309" cy="3438659"/>
          </a:xfrm>
        </p:grpSpPr>
        <p:pic>
          <p:nvPicPr>
            <p:cNvPr id="5" name="ClipArt Placeholder 6" descr="C:\Documents and Settings\user\My Documents\My Pictures\jhu.jpg"/>
            <p:cNvPicPr>
              <a:picLocks noChangeAspect="1" noChangeArrowheads="1"/>
            </p:cNvPicPr>
            <p:nvPr/>
          </p:nvPicPr>
          <p:blipFill>
            <a:blip r:embed="rId3">
              <a:extLst>
                <a:ext uri="{28A0092B-C50C-407E-A947-70E740481C1C}">
                  <a14:useLocalDpi xmlns:a14="http://schemas.microsoft.com/office/drawing/2010/main" val="0"/>
                </a:ext>
              </a:extLst>
            </a:blip>
            <a:srcRect b="30225"/>
            <a:stretch>
              <a:fillRect/>
            </a:stretch>
          </p:blipFill>
          <p:spPr bwMode="auto">
            <a:xfrm>
              <a:off x="6503454" y="543260"/>
              <a:ext cx="5421309" cy="343865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503454" y="2703130"/>
              <a:ext cx="1390918" cy="9399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Rectangle 12"/>
            <p:cNvSpPr/>
            <p:nvPr/>
          </p:nvSpPr>
          <p:spPr>
            <a:xfrm>
              <a:off x="6503454" y="2008520"/>
              <a:ext cx="1390918" cy="575024"/>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Rectangle 14"/>
            <p:cNvSpPr/>
            <p:nvPr/>
          </p:nvSpPr>
          <p:spPr>
            <a:xfrm>
              <a:off x="9015295" y="727612"/>
              <a:ext cx="1725276" cy="28838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Rectangle 16"/>
            <p:cNvSpPr/>
            <p:nvPr/>
          </p:nvSpPr>
          <p:spPr>
            <a:xfrm>
              <a:off x="6579468" y="611364"/>
              <a:ext cx="1563045" cy="575024"/>
            </a:xfrm>
            <a:prstGeom prst="rect">
              <a:avLst/>
            </a:prstGeom>
            <a:noFill/>
            <a:ln w="28575">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5" name="Rectangle 24"/>
            <p:cNvSpPr/>
            <p:nvPr/>
          </p:nvSpPr>
          <p:spPr>
            <a:xfrm>
              <a:off x="6527479" y="1319284"/>
              <a:ext cx="1390918" cy="57502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12292" name="Picture 4" descr="Image result for tubal ton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4897" y="4631036"/>
            <a:ext cx="2168955" cy="18302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a:stretch>
            <a:fillRect/>
          </a:stretch>
        </p:blipFill>
        <p:spPr>
          <a:xfrm>
            <a:off x="9339849" y="6107601"/>
            <a:ext cx="883997" cy="377985"/>
          </a:xfrm>
          <a:prstGeom prst="rect">
            <a:avLst/>
          </a:prstGeom>
        </p:spPr>
      </p:pic>
      <p:cxnSp>
        <p:nvCxnSpPr>
          <p:cNvPr id="23" name="Straight Connector 22"/>
          <p:cNvCxnSpPr/>
          <p:nvPr/>
        </p:nvCxnSpPr>
        <p:spPr>
          <a:xfrm>
            <a:off x="1171538" y="4831757"/>
            <a:ext cx="11887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4810" y="2770944"/>
            <a:ext cx="19202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1292061" y="4831757"/>
            <a:ext cx="681443" cy="2315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Rectangle 26"/>
          <p:cNvSpPr/>
          <p:nvPr/>
        </p:nvSpPr>
        <p:spPr>
          <a:xfrm>
            <a:off x="9382006" y="5018156"/>
            <a:ext cx="422544" cy="13889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Rectangle 27"/>
          <p:cNvSpPr/>
          <p:nvPr/>
        </p:nvSpPr>
        <p:spPr>
          <a:xfrm>
            <a:off x="9473331" y="5205661"/>
            <a:ext cx="425013" cy="122983"/>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Rectangle 28"/>
          <p:cNvSpPr/>
          <p:nvPr/>
        </p:nvSpPr>
        <p:spPr>
          <a:xfrm>
            <a:off x="11470612" y="5328644"/>
            <a:ext cx="424594" cy="233342"/>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0" name="Picture 29"/>
          <p:cNvPicPr>
            <a:picLocks noChangeAspect="1"/>
          </p:cNvPicPr>
          <p:nvPr/>
        </p:nvPicPr>
        <p:blipFill>
          <a:blip r:embed="rId5"/>
          <a:stretch>
            <a:fillRect/>
          </a:stretch>
        </p:blipFill>
        <p:spPr>
          <a:xfrm>
            <a:off x="10999952" y="6279249"/>
            <a:ext cx="883997" cy="377985"/>
          </a:xfrm>
          <a:prstGeom prst="rect">
            <a:avLst/>
          </a:prstGeom>
        </p:spPr>
      </p:pic>
    </p:spTree>
    <p:extLst>
      <p:ext uri="{BB962C8B-B14F-4D97-AF65-F5344CB8AC3E}">
        <p14:creationId xmlns:p14="http://schemas.microsoft.com/office/powerpoint/2010/main" val="2283749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Users\galmadani\Pictures\Picture5.jpg"/>
          <p:cNvPicPr>
            <a:picLocks noGrp="1" noChangeAspect="1" noChangeArrowheads="1"/>
          </p:cNvPicPr>
          <p:nvPr/>
        </p:nvPicPr>
        <p:blipFill>
          <a:blip r:embed="rId2">
            <a:extLst>
              <a:ext uri="{28A0092B-C50C-407E-A947-70E740481C1C}">
                <a14:useLocalDpi xmlns:a14="http://schemas.microsoft.com/office/drawing/2010/main" val="0"/>
              </a:ext>
            </a:extLst>
          </a:blip>
          <a:srcRect t="2675" r="3143" b="1010"/>
          <a:stretch>
            <a:fillRect/>
          </a:stretch>
        </p:blipFill>
        <p:spPr bwMode="auto">
          <a:xfrm>
            <a:off x="6708826" y="130625"/>
            <a:ext cx="4869613" cy="314872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noRot="1" noChangeArrowheads="1"/>
          </p:cNvSpPr>
          <p:nvPr>
            <p:ph idx="1"/>
          </p:nvPr>
        </p:nvSpPr>
        <p:spPr bwMode="auto">
          <a:xfrm>
            <a:off x="533400" y="1606169"/>
            <a:ext cx="6287799"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R="0" lvl="0" algn="l" defTabSz="914400" rtl="0" eaLnBrk="1" fontAlgn="base" latinLnBrk="0" hangingPunct="1">
              <a:lnSpc>
                <a:spcPct val="100000"/>
              </a:lnSpc>
              <a:spcBef>
                <a:spcPct val="20000"/>
              </a:spcBef>
              <a:spcAft>
                <a:spcPct val="0"/>
              </a:spcAft>
              <a:buClr>
                <a:schemeClr val="tx1"/>
              </a:buClr>
              <a:buSzTx/>
              <a:buFont typeface="Courier New" panose="02070309020205020404" pitchFamily="49" charset="0"/>
              <a:buChar char="o"/>
              <a:tabLst/>
              <a:defRPr/>
            </a:pPr>
            <a:r>
              <a:rPr kumimoji="0" lang="en-US" altLang="ar-SA" sz="2000" b="0" i="0" u="none" strike="noStrike" kern="0" cap="none" spc="0" normalizeH="0" baseline="0" noProof="0" dirty="0" smtClean="0">
                <a:ln>
                  <a:noFill/>
                </a:ln>
                <a:effectLst/>
                <a:uLnTx/>
                <a:uFillTx/>
                <a:ea typeface="MS PGothic" panose="020B0600070205080204" pitchFamily="34" charset="-128"/>
              </a:rPr>
              <a:t>Lies behind the mouth cavity, communicates with the oral cavity through the </a:t>
            </a:r>
            <a:r>
              <a:rPr kumimoji="0" lang="en-US" altLang="ar-SA" sz="2000" b="1" i="0" u="none" strike="noStrike" kern="0" cap="none" spc="0" normalizeH="0" baseline="0" noProof="0" dirty="0" smtClean="0">
                <a:ln>
                  <a:noFill/>
                </a:ln>
                <a:effectLst/>
                <a:uLnTx/>
                <a:uFillTx/>
                <a:ea typeface="MS PGothic" panose="020B0600070205080204" pitchFamily="34" charset="-128"/>
              </a:rPr>
              <a:t>oropharyngeal isthmus*</a:t>
            </a:r>
          </a:p>
          <a:p>
            <a:pPr marR="0" lvl="0" algn="l" defTabSz="914400" rtl="0" eaLnBrk="1" fontAlgn="base" latinLnBrk="0" hangingPunct="1">
              <a:lnSpc>
                <a:spcPct val="100000"/>
              </a:lnSpc>
              <a:spcBef>
                <a:spcPct val="20000"/>
              </a:spcBef>
              <a:spcAft>
                <a:spcPct val="0"/>
              </a:spcAft>
              <a:buClr>
                <a:schemeClr val="tx1"/>
              </a:buClr>
              <a:buSzTx/>
              <a:buFont typeface="Courier New" panose="02070309020205020404" pitchFamily="49" charset="0"/>
              <a:buChar char="o"/>
              <a:tabLst/>
              <a:defRPr/>
            </a:pPr>
            <a:r>
              <a:rPr kumimoji="0" lang="en-US" altLang="ar-SA" sz="2000" b="0" i="0" u="none" strike="noStrike" kern="0" cap="none" spc="0" normalizeH="0" baseline="0" noProof="0" dirty="0" smtClean="0">
                <a:ln>
                  <a:noFill/>
                </a:ln>
                <a:effectLst/>
                <a:uLnTx/>
                <a:uFillTx/>
                <a:ea typeface="MS PGothic" panose="020B0600070205080204" pitchFamily="34" charset="-128"/>
              </a:rPr>
              <a:t>Extends from </a:t>
            </a:r>
            <a:r>
              <a:rPr kumimoji="0" lang="en-US" altLang="ar-SA" sz="2000" b="0" i="0" strike="noStrike" kern="0" cap="none" spc="0" normalizeH="0" baseline="0" noProof="0" dirty="0" smtClean="0">
                <a:ln>
                  <a:noFill/>
                </a:ln>
                <a:effectLst/>
                <a:uLnTx/>
                <a:uFillTx/>
                <a:ea typeface="MS PGothic" panose="020B0600070205080204" pitchFamily="34" charset="-128"/>
              </a:rPr>
              <a:t>soft palate to upper border of epiglottis.</a:t>
            </a:r>
          </a:p>
          <a:p>
            <a:pPr marR="0" lvl="0" algn="l" defTabSz="914400" rtl="0" eaLnBrk="1" fontAlgn="base" latinLnBrk="0" hangingPunct="1">
              <a:lnSpc>
                <a:spcPct val="80000"/>
              </a:lnSpc>
              <a:spcBef>
                <a:spcPct val="20000"/>
              </a:spcBef>
              <a:spcAft>
                <a:spcPct val="0"/>
              </a:spcAft>
              <a:buClr>
                <a:schemeClr val="tx1"/>
              </a:buClr>
              <a:buSzTx/>
              <a:buFont typeface="Courier New" panose="02070309020205020404" pitchFamily="49" charset="0"/>
              <a:buChar char="o"/>
              <a:tabLst/>
              <a:defRPr/>
            </a:pPr>
            <a:r>
              <a:rPr kumimoji="0" lang="en-US" altLang="ar-SA" sz="2000" b="1" i="0" u="sng" strike="noStrike" kern="0" cap="none" spc="0" normalizeH="0" baseline="0" noProof="0" dirty="0" smtClean="0">
                <a:ln>
                  <a:noFill/>
                </a:ln>
                <a:effectLst/>
                <a:uLnTx/>
                <a:uFillTx/>
                <a:ea typeface="MS PGothic" panose="020B0600070205080204" pitchFamily="34" charset="-128"/>
              </a:rPr>
              <a:t>Lateral wall shows:</a:t>
            </a:r>
          </a:p>
          <a:p>
            <a:pPr marR="0" lvl="1" algn="l" defTabSz="914400" rtl="0" eaLnBrk="1" fontAlgn="base" latinLnBrk="0" hangingPunct="1">
              <a:lnSpc>
                <a:spcPct val="80000"/>
              </a:lnSpc>
              <a:spcBef>
                <a:spcPct val="20000"/>
              </a:spcBef>
              <a:spcAft>
                <a:spcPct val="0"/>
              </a:spcAft>
              <a:buClrTx/>
              <a:buSzTx/>
              <a:buFont typeface="Courier New" panose="02070309020205020404" pitchFamily="49" charset="0"/>
              <a:buChar char="o"/>
              <a:tabLst/>
              <a:defRPr/>
            </a:pPr>
            <a:r>
              <a:rPr kumimoji="0" lang="en-US" altLang="ar-SA" sz="2000" b="0" i="0" u="none" strike="noStrike" kern="0" cap="none" spc="0" normalizeH="0" baseline="0" noProof="0" dirty="0" err="1" smtClean="0">
                <a:ln>
                  <a:noFill/>
                </a:ln>
                <a:effectLst/>
                <a:uLnTx/>
                <a:uFillTx/>
                <a:ea typeface="MS PGothic" panose="020B0600070205080204" pitchFamily="34" charset="-128"/>
              </a:rPr>
              <a:t>Palatopharyngeal</a:t>
            </a:r>
            <a:r>
              <a:rPr kumimoji="0" lang="en-US" altLang="ar-SA" sz="2000" b="0" i="0" u="none" strike="noStrike" kern="0" cap="none" spc="0" normalizeH="0" baseline="0" noProof="0" dirty="0" smtClean="0">
                <a:ln>
                  <a:noFill/>
                </a:ln>
                <a:effectLst/>
                <a:uLnTx/>
                <a:uFillTx/>
                <a:ea typeface="MS PGothic" panose="020B0600070205080204" pitchFamily="34" charset="-128"/>
              </a:rPr>
              <a:t> fold </a:t>
            </a:r>
            <a:r>
              <a:rPr kumimoji="0" lang="en-US" altLang="ar-SA" sz="2000" b="0" i="0" u="none" strike="noStrike" kern="0" cap="none" spc="0" normalizeH="0" baseline="0" noProof="0" dirty="0" smtClean="0">
                <a:ln>
                  <a:noFill/>
                </a:ln>
                <a:solidFill>
                  <a:schemeClr val="bg1">
                    <a:lumMod val="50000"/>
                  </a:schemeClr>
                </a:solidFill>
                <a:effectLst/>
                <a:uLnTx/>
                <a:uFillTx/>
                <a:ea typeface="MS PGothic" panose="020B0600070205080204" pitchFamily="34" charset="-128"/>
              </a:rPr>
              <a:t>or arch</a:t>
            </a:r>
            <a:r>
              <a:rPr kumimoji="0" lang="en-US" altLang="ar-SA" sz="2000" b="0" i="0" u="none" strike="noStrike" kern="0" cap="none" spc="0" normalizeH="0" baseline="0" noProof="0" dirty="0" smtClean="0">
                <a:ln>
                  <a:noFill/>
                </a:ln>
                <a:effectLst/>
                <a:uLnTx/>
                <a:uFillTx/>
                <a:ea typeface="MS PGothic" panose="020B0600070205080204" pitchFamily="34" charset="-128"/>
              </a:rPr>
              <a:t>.</a:t>
            </a:r>
          </a:p>
          <a:p>
            <a:pPr marR="0" lvl="1" algn="l" defTabSz="914400" rtl="0" eaLnBrk="1" fontAlgn="base" latinLnBrk="0" hangingPunct="1">
              <a:lnSpc>
                <a:spcPct val="80000"/>
              </a:lnSpc>
              <a:spcBef>
                <a:spcPct val="20000"/>
              </a:spcBef>
              <a:spcAft>
                <a:spcPct val="0"/>
              </a:spcAft>
              <a:buClrTx/>
              <a:buSzTx/>
              <a:buFont typeface="Courier New" panose="02070309020205020404" pitchFamily="49" charset="0"/>
              <a:buChar char="o"/>
              <a:tabLst/>
              <a:defRPr/>
            </a:pPr>
            <a:r>
              <a:rPr kumimoji="0" lang="en-US" altLang="ar-SA" sz="2000" b="0" i="0" u="none" strike="noStrike" kern="0" cap="none" spc="0" normalizeH="0" baseline="0" noProof="0" dirty="0" smtClean="0">
                <a:ln>
                  <a:noFill/>
                </a:ln>
                <a:effectLst/>
                <a:uLnTx/>
                <a:uFillTx/>
                <a:ea typeface="MS PGothic" panose="020B0600070205080204" pitchFamily="34" charset="-128"/>
              </a:rPr>
              <a:t>Palatoglossal fold </a:t>
            </a:r>
            <a:r>
              <a:rPr kumimoji="0" lang="en-US" altLang="ar-SA" sz="2000" b="0" i="0" u="none" strike="noStrike" kern="0" cap="none" spc="0" normalizeH="0" baseline="0" noProof="0" dirty="0" smtClean="0">
                <a:ln>
                  <a:noFill/>
                </a:ln>
                <a:solidFill>
                  <a:schemeClr val="accent3"/>
                </a:solidFill>
                <a:effectLst/>
                <a:uLnTx/>
                <a:uFillTx/>
                <a:ea typeface="MS PGothic" panose="020B0600070205080204" pitchFamily="34" charset="-128"/>
              </a:rPr>
              <a:t>(</a:t>
            </a:r>
            <a:r>
              <a:rPr kumimoji="0" lang="en-US" altLang="ar-SA" sz="2000" b="0" i="0" u="none" strike="noStrike" kern="0" cap="none" spc="0" normalizeH="0" baseline="0" noProof="0" dirty="0" err="1" smtClean="0">
                <a:ln>
                  <a:noFill/>
                </a:ln>
                <a:solidFill>
                  <a:schemeClr val="accent3"/>
                </a:solidFill>
                <a:effectLst/>
                <a:uLnTx/>
                <a:uFillTx/>
                <a:ea typeface="MS PGothic" panose="020B0600070205080204" pitchFamily="34" charset="-128"/>
              </a:rPr>
              <a:t>glossal</a:t>
            </a:r>
            <a:r>
              <a:rPr kumimoji="0" lang="en-US" altLang="ar-SA" sz="2000" b="0" i="0" u="none" strike="noStrike" kern="0" cap="none" spc="0" normalizeH="0" baseline="0" noProof="0" dirty="0" smtClean="0">
                <a:ln>
                  <a:noFill/>
                </a:ln>
                <a:solidFill>
                  <a:schemeClr val="accent3"/>
                </a:solidFill>
                <a:effectLst/>
                <a:uLnTx/>
                <a:uFillTx/>
                <a:ea typeface="MS PGothic" panose="020B0600070205080204" pitchFamily="34" charset="-128"/>
              </a:rPr>
              <a:t>=related to tongue)</a:t>
            </a:r>
          </a:p>
          <a:p>
            <a:pPr marR="0" lvl="1" algn="l" defTabSz="914400" rtl="0" eaLnBrk="1" fontAlgn="base" latinLnBrk="0" hangingPunct="1">
              <a:lnSpc>
                <a:spcPct val="80000"/>
              </a:lnSpc>
              <a:spcBef>
                <a:spcPct val="20000"/>
              </a:spcBef>
              <a:spcAft>
                <a:spcPct val="0"/>
              </a:spcAft>
              <a:buClrTx/>
              <a:buSzTx/>
              <a:buFont typeface="Courier New" panose="02070309020205020404" pitchFamily="49" charset="0"/>
              <a:buChar char="o"/>
              <a:tabLst/>
              <a:defRPr/>
            </a:pPr>
            <a:r>
              <a:rPr kumimoji="0" lang="en-US" altLang="ar-SA" sz="2000" b="0" i="0" u="none" strike="noStrike" kern="0" cap="none" spc="0" normalizeH="0" baseline="0" noProof="0" dirty="0" smtClean="0">
                <a:ln>
                  <a:noFill/>
                </a:ln>
                <a:effectLst/>
                <a:uLnTx/>
                <a:uFillTx/>
                <a:ea typeface="MS PGothic" panose="020B0600070205080204" pitchFamily="34" charset="-128"/>
              </a:rPr>
              <a:t>Palatine tonsil </a:t>
            </a:r>
            <a:r>
              <a:rPr kumimoji="0" lang="ar-SA" altLang="ar-SA" sz="2000" b="0" i="0" u="none" strike="noStrike" kern="0" cap="none" spc="0" normalizeH="0" baseline="0" noProof="0" dirty="0" smtClean="0">
                <a:ln>
                  <a:noFill/>
                </a:ln>
                <a:solidFill>
                  <a:schemeClr val="accent3"/>
                </a:solidFill>
                <a:effectLst/>
                <a:uLnTx/>
                <a:uFillTx/>
                <a:ea typeface="MS PGothic" panose="020B0600070205080204" pitchFamily="34" charset="-128"/>
              </a:rPr>
              <a:t>اللوز</a:t>
            </a:r>
            <a:r>
              <a:rPr kumimoji="0" lang="en-US" altLang="ar-SA" sz="2000" b="0" i="0" u="none" strike="noStrike" kern="0" cap="none" spc="0" normalizeH="0" baseline="0" noProof="0" dirty="0" smtClean="0">
                <a:ln>
                  <a:noFill/>
                </a:ln>
                <a:solidFill>
                  <a:schemeClr val="accent3"/>
                </a:solidFill>
                <a:effectLst/>
                <a:uLnTx/>
                <a:uFillTx/>
                <a:ea typeface="MS PGothic" panose="020B0600070205080204" pitchFamily="34" charset="-128"/>
              </a:rPr>
              <a:t> </a:t>
            </a:r>
            <a:r>
              <a:rPr kumimoji="0" lang="en-US" altLang="ar-SA" sz="2000" b="0" i="0" u="none" strike="noStrike" kern="0" cap="none" spc="0" normalizeH="0" baseline="0" noProof="0" dirty="0" smtClean="0">
                <a:ln>
                  <a:noFill/>
                </a:ln>
                <a:effectLst/>
                <a:uLnTx/>
                <a:uFillTx/>
                <a:ea typeface="MS PGothic" panose="020B0600070205080204" pitchFamily="34" charset="-128"/>
              </a:rPr>
              <a:t>located between them in a depression called the </a:t>
            </a:r>
            <a:r>
              <a:rPr kumimoji="0" lang="ja-JP" altLang="en-US" sz="2000" b="0" i="0" u="none" strike="noStrike" kern="0" cap="none" spc="0" normalizeH="0" baseline="0" noProof="0" dirty="0" smtClean="0">
                <a:ln>
                  <a:noFill/>
                </a:ln>
                <a:effectLst/>
                <a:uLnTx/>
                <a:uFillTx/>
                <a:ea typeface="MS PGothic" panose="020B0600070205080204" pitchFamily="34" charset="-128"/>
              </a:rPr>
              <a:t>‘</a:t>
            </a:r>
            <a:r>
              <a:rPr kumimoji="0" lang="en-US" altLang="ja-JP" sz="2000" b="0" i="0" u="none" strike="noStrike" kern="0" cap="none" spc="0" normalizeH="0" baseline="0" noProof="0" dirty="0" smtClean="0">
                <a:ln>
                  <a:noFill/>
                </a:ln>
                <a:effectLst/>
                <a:uLnTx/>
                <a:uFillTx/>
                <a:ea typeface="MS PGothic" panose="020B0600070205080204" pitchFamily="34" charset="-128"/>
              </a:rPr>
              <a:t>tonsillar fossa</a:t>
            </a:r>
            <a:r>
              <a:rPr kumimoji="0" lang="ja-JP" altLang="en-US" sz="2000" b="0" i="0" u="none" strike="noStrike" kern="0" cap="none" spc="0" normalizeH="0" baseline="0" noProof="0" dirty="0" smtClean="0">
                <a:ln>
                  <a:noFill/>
                </a:ln>
                <a:effectLst/>
                <a:uLnTx/>
                <a:uFillTx/>
                <a:ea typeface="MS PGothic" panose="020B0600070205080204" pitchFamily="34" charset="-128"/>
              </a:rPr>
              <a:t>’</a:t>
            </a:r>
            <a:r>
              <a:rPr kumimoji="0" lang="en-US" altLang="ja-JP" sz="2000" b="0" i="0" u="none" strike="noStrike" kern="0" cap="none" spc="0" normalizeH="0" baseline="0" noProof="0" dirty="0" smtClean="0">
                <a:ln>
                  <a:noFill/>
                </a:ln>
                <a:effectLst/>
                <a:uLnTx/>
                <a:uFillTx/>
                <a:ea typeface="MS PGothic" panose="020B0600070205080204" pitchFamily="34" charset="-128"/>
              </a:rPr>
              <a:t>.</a:t>
            </a:r>
          </a:p>
        </p:txBody>
      </p:sp>
      <p:sp>
        <p:nvSpPr>
          <p:cNvPr id="8" name="Shape 136"/>
          <p:cNvSpPr txBox="1">
            <a:spLocks noGrp="1"/>
          </p:cNvSpPr>
          <p:nvPr>
            <p:ph type="title"/>
          </p:nvPr>
        </p:nvSpPr>
        <p:spPr>
          <a:xfrm>
            <a:off x="482735" y="419164"/>
            <a:ext cx="11360800" cy="1191921"/>
          </a:xfrm>
          <a:prstGeom prst="rect">
            <a:avLst/>
          </a:prstGeom>
        </p:spPr>
        <p:txBody>
          <a:bodyPr vert="horz" lIns="121900" tIns="121900" rIns="121900" bIns="121900" rtlCol="0" anchor="t" anchorCtr="0">
            <a:noAutofit/>
          </a:bodyPr>
          <a:lstStyle/>
          <a:p>
            <a:r>
              <a:rPr lang="en" sz="3600" b="1" dirty="0" smtClean="0">
                <a:solidFill>
                  <a:srgbClr val="000000"/>
                </a:solidFill>
                <a:ea typeface="Calibri"/>
                <a:cs typeface="Calibri"/>
                <a:sym typeface="Calibri"/>
              </a:rPr>
              <a:t>Pharynx</a:t>
            </a:r>
            <a:br>
              <a:rPr lang="en" sz="3600" b="1" dirty="0" smtClean="0">
                <a:solidFill>
                  <a:srgbClr val="000000"/>
                </a:solidFill>
                <a:ea typeface="Calibri"/>
                <a:cs typeface="Calibri"/>
                <a:sym typeface="Calibri"/>
              </a:rPr>
            </a:br>
            <a:r>
              <a:rPr lang="en" sz="2800" dirty="0" smtClean="0">
                <a:solidFill>
                  <a:srgbClr val="000000"/>
                </a:solidFill>
                <a:ea typeface="Calibri"/>
                <a:cs typeface="Calibri"/>
                <a:sym typeface="Calibri"/>
              </a:rPr>
              <a:t>Oropharynx</a:t>
            </a:r>
            <a:endParaRPr lang="en" sz="2800" dirty="0">
              <a:solidFill>
                <a:srgbClr val="000000"/>
              </a:solidFill>
              <a:ea typeface="Calibri"/>
              <a:cs typeface="Calibri"/>
              <a:sym typeface="Calibri"/>
            </a:endParaRPr>
          </a:p>
        </p:txBody>
      </p:sp>
      <p:cxnSp>
        <p:nvCxnSpPr>
          <p:cNvPr id="11" name="Straight Connector 10"/>
          <p:cNvCxnSpPr/>
          <p:nvPr/>
        </p:nvCxnSpPr>
        <p:spPr>
          <a:xfrm>
            <a:off x="2425848" y="2590750"/>
            <a:ext cx="10972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33754" y="2590750"/>
            <a:ext cx="1005840" cy="0"/>
          </a:xfrm>
          <a:prstGeom prst="line">
            <a:avLst/>
          </a:prstGeom>
          <a:ln w="28575">
            <a:solidFill>
              <a:srgbClr val="E066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78724" y="3224754"/>
            <a:ext cx="2286000" cy="0"/>
          </a:xfrm>
          <a:prstGeom prst="line">
            <a:avLst/>
          </a:prstGeom>
          <a:ln w="28575">
            <a:solidFill>
              <a:srgbClr val="DBABD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74288" y="3518303"/>
            <a:ext cx="1828800" cy="0"/>
          </a:xfrm>
          <a:prstGeom prst="line">
            <a:avLst/>
          </a:prstGeom>
          <a:ln w="28575">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74288" y="3815538"/>
            <a:ext cx="146304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9941408" y="1144930"/>
            <a:ext cx="1076598" cy="1527845"/>
            <a:chOff x="9736692" y="1938310"/>
            <a:chExt cx="1076598" cy="2351415"/>
          </a:xfrm>
        </p:grpSpPr>
        <p:sp>
          <p:nvSpPr>
            <p:cNvPr id="6" name="Rectangle 5"/>
            <p:cNvSpPr/>
            <p:nvPr/>
          </p:nvSpPr>
          <p:spPr>
            <a:xfrm>
              <a:off x="9818397" y="3046890"/>
              <a:ext cx="994893" cy="144322"/>
            </a:xfrm>
            <a:prstGeom prst="rect">
              <a:avLst/>
            </a:prstGeom>
            <a:noFill/>
            <a:ln w="19050">
              <a:solidFill>
                <a:srgbClr val="DBABD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Rectangle 8"/>
            <p:cNvSpPr/>
            <p:nvPr/>
          </p:nvSpPr>
          <p:spPr>
            <a:xfrm>
              <a:off x="9736692" y="4086950"/>
              <a:ext cx="478696" cy="202775"/>
            </a:xfrm>
            <a:prstGeom prst="rect">
              <a:avLst/>
            </a:prstGeom>
            <a:noFill/>
            <a:ln w="19050">
              <a:solidFill>
                <a:srgbClr val="E0666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Rectangle 14"/>
            <p:cNvSpPr/>
            <p:nvPr/>
          </p:nvSpPr>
          <p:spPr>
            <a:xfrm>
              <a:off x="9814002" y="3234639"/>
              <a:ext cx="855798" cy="134084"/>
            </a:xfrm>
            <a:prstGeom prst="rect">
              <a:avLst/>
            </a:prstGeom>
            <a:no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Rectangle 15"/>
            <p:cNvSpPr/>
            <p:nvPr/>
          </p:nvSpPr>
          <p:spPr>
            <a:xfrm>
              <a:off x="9827587" y="2874114"/>
              <a:ext cx="684639" cy="134084"/>
            </a:xfrm>
            <a:prstGeom prst="rect">
              <a:avLst/>
            </a:prstGeom>
            <a:no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Rectangle 17"/>
            <p:cNvSpPr/>
            <p:nvPr/>
          </p:nvSpPr>
          <p:spPr>
            <a:xfrm>
              <a:off x="9827587" y="1938310"/>
              <a:ext cx="513479" cy="236360"/>
            </a:xfrm>
            <a:prstGeom prst="rect">
              <a:avLst/>
            </a:prstGeom>
            <a:noFill/>
            <a:ln w="19050">
              <a:solidFill>
                <a:srgbClr val="00A3E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20" name="TextBox 19"/>
          <p:cNvSpPr txBox="1"/>
          <p:nvPr/>
        </p:nvSpPr>
        <p:spPr>
          <a:xfrm>
            <a:off x="816732" y="4177247"/>
            <a:ext cx="6004467" cy="584775"/>
          </a:xfrm>
          <a:prstGeom prst="rect">
            <a:avLst/>
          </a:prstGeom>
          <a:noFill/>
        </p:spPr>
        <p:txBody>
          <a:bodyPr wrap="square" rtlCol="0">
            <a:spAutoFit/>
          </a:bodyPr>
          <a:lstStyle/>
          <a:p>
            <a:r>
              <a:rPr lang="en-US" sz="1600" dirty="0" smtClean="0">
                <a:solidFill>
                  <a:schemeClr val="bg1">
                    <a:lumMod val="50000"/>
                  </a:schemeClr>
                </a:solidFill>
                <a:latin typeface="+mn-lt"/>
              </a:rPr>
              <a:t>*isthmus: </a:t>
            </a:r>
            <a:r>
              <a:rPr lang="en-GB" sz="1600" dirty="0" smtClean="0">
                <a:solidFill>
                  <a:schemeClr val="bg1">
                    <a:lumMod val="50000"/>
                  </a:schemeClr>
                </a:solidFill>
                <a:latin typeface="+mn-lt"/>
              </a:rPr>
              <a:t>a </a:t>
            </a:r>
            <a:r>
              <a:rPr lang="en-GB" sz="1600" dirty="0">
                <a:solidFill>
                  <a:schemeClr val="bg1">
                    <a:lumMod val="50000"/>
                  </a:schemeClr>
                </a:solidFill>
                <a:latin typeface="+mn-lt"/>
              </a:rPr>
              <a:t>narrow anatomical part or passage connecting two larger structures or </a:t>
            </a:r>
            <a:r>
              <a:rPr lang="en-GB" sz="1600" dirty="0" smtClean="0">
                <a:solidFill>
                  <a:schemeClr val="bg1">
                    <a:lumMod val="50000"/>
                  </a:schemeClr>
                </a:solidFill>
                <a:latin typeface="+mn-lt"/>
              </a:rPr>
              <a:t>cavities (in this case the oral cavity and the pharynx)</a:t>
            </a:r>
            <a:endParaRPr lang="en-GB" sz="1600" dirty="0">
              <a:solidFill>
                <a:schemeClr val="bg1">
                  <a:lumMod val="50000"/>
                </a:schemeClr>
              </a:solidFill>
              <a:latin typeface="+mn-lt"/>
            </a:endParaRPr>
          </a:p>
        </p:txBody>
      </p:sp>
      <p:cxnSp>
        <p:nvCxnSpPr>
          <p:cNvPr id="24" name="Straight Connector 23"/>
          <p:cNvCxnSpPr/>
          <p:nvPr/>
        </p:nvCxnSpPr>
        <p:spPr>
          <a:xfrm>
            <a:off x="3373433" y="2231437"/>
            <a:ext cx="2468880" cy="0"/>
          </a:xfrm>
          <a:prstGeom prst="line">
            <a:avLst/>
          </a:prstGeom>
          <a:ln w="28575">
            <a:solidFill>
              <a:srgbClr val="00FF99"/>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057700" y="4889714"/>
            <a:ext cx="2991961" cy="1540417"/>
            <a:chOff x="7781498" y="5146749"/>
            <a:chExt cx="2991961" cy="1669516"/>
          </a:xfrm>
        </p:grpSpPr>
        <p:pic>
          <p:nvPicPr>
            <p:cNvPr id="22" name="Picture 21"/>
            <p:cNvPicPr>
              <a:picLocks noChangeAspect="1"/>
            </p:cNvPicPr>
            <p:nvPr/>
          </p:nvPicPr>
          <p:blipFill rotWithShape="1">
            <a:blip r:embed="rId3"/>
            <a:srcRect l="8280" r="15219" b="13623"/>
            <a:stretch/>
          </p:blipFill>
          <p:spPr>
            <a:xfrm>
              <a:off x="7781498" y="5146749"/>
              <a:ext cx="2888302" cy="1669516"/>
            </a:xfrm>
            <a:prstGeom prst="rect">
              <a:avLst/>
            </a:prstGeom>
          </p:spPr>
        </p:pic>
        <p:cxnSp>
          <p:nvCxnSpPr>
            <p:cNvPr id="25" name="Straight Connector 24"/>
            <p:cNvCxnSpPr/>
            <p:nvPr/>
          </p:nvCxnSpPr>
          <p:spPr>
            <a:xfrm>
              <a:off x="8419837" y="5406706"/>
              <a:ext cx="1920240" cy="0"/>
            </a:xfrm>
            <a:prstGeom prst="line">
              <a:avLst/>
            </a:prstGeom>
            <a:ln w="28575">
              <a:solidFill>
                <a:srgbClr val="00FF99"/>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906695" y="6508488"/>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grpSp>
      <p:grpSp>
        <p:nvGrpSpPr>
          <p:cNvPr id="7" name="Group 6"/>
          <p:cNvGrpSpPr/>
          <p:nvPr/>
        </p:nvGrpSpPr>
        <p:grpSpPr>
          <a:xfrm>
            <a:off x="3982802" y="4889714"/>
            <a:ext cx="2291922" cy="1561422"/>
            <a:chOff x="9783101" y="4967294"/>
            <a:chExt cx="2291922" cy="1869975"/>
          </a:xfrm>
        </p:grpSpPr>
        <p:pic>
          <p:nvPicPr>
            <p:cNvPr id="27" name="Picture 2" descr="Image result for tubal ton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3101" y="4967294"/>
              <a:ext cx="2266950" cy="186997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1421941" y="5803820"/>
              <a:ext cx="565151" cy="153687"/>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TextBox 28"/>
            <p:cNvSpPr txBox="1"/>
            <p:nvPr/>
          </p:nvSpPr>
          <p:spPr>
            <a:xfrm>
              <a:off x="11208259" y="6472901"/>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grpSp>
      <p:pic>
        <p:nvPicPr>
          <p:cNvPr id="39" name="ClipArt Placeholder 7" descr="C:\Documents and Settings\user\My Documents\My Pictures\mn.gif"/>
          <p:cNvPicPr>
            <a:picLocks noGrp="1" noChangeAspect="1" noChangeArrowheads="1"/>
          </p:cNvPicPr>
          <p:nvPr/>
        </p:nvPicPr>
        <p:blipFill>
          <a:blip r:embed="rId5">
            <a:extLst>
              <a:ext uri="{28A0092B-C50C-407E-A947-70E740481C1C}">
                <a14:useLocalDpi xmlns:a14="http://schemas.microsoft.com/office/drawing/2010/main" val="0"/>
              </a:ext>
            </a:extLst>
          </a:blip>
          <a:srcRect l="1363" t="1674" r="587" b="4041"/>
          <a:stretch>
            <a:fillRect/>
          </a:stretch>
        </p:blipFill>
        <p:spPr bwMode="auto">
          <a:xfrm>
            <a:off x="7525650" y="3322466"/>
            <a:ext cx="3311379" cy="306738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6234763" y="4851796"/>
            <a:ext cx="4929898" cy="1930233"/>
            <a:chOff x="5569445" y="3509787"/>
            <a:chExt cx="6383219" cy="3035522"/>
          </a:xfrm>
        </p:grpSpPr>
        <p:sp>
          <p:nvSpPr>
            <p:cNvPr id="40" name="TextBox 5"/>
            <p:cNvSpPr txBox="1">
              <a:spLocks noChangeArrowheads="1"/>
            </p:cNvSpPr>
            <p:nvPr/>
          </p:nvSpPr>
          <p:spPr bwMode="auto">
            <a:xfrm>
              <a:off x="9646300" y="4881388"/>
              <a:ext cx="2306364" cy="53241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1600" dirty="0">
                  <a:solidFill>
                    <a:srgbClr val="000000"/>
                  </a:solidFill>
                </a:rPr>
                <a:t>Palatoglossal fold</a:t>
              </a:r>
            </a:p>
          </p:txBody>
        </p:sp>
        <p:sp>
          <p:nvSpPr>
            <p:cNvPr id="41" name="TextBox 6"/>
            <p:cNvSpPr txBox="1">
              <a:spLocks noChangeArrowheads="1"/>
            </p:cNvSpPr>
            <p:nvPr/>
          </p:nvSpPr>
          <p:spPr bwMode="auto">
            <a:xfrm>
              <a:off x="5569445" y="6012892"/>
              <a:ext cx="2933853" cy="532417"/>
            </a:xfrm>
            <a:prstGeom prst="rect">
              <a:avLst/>
            </a:prstGeom>
            <a:noFill/>
            <a:ln w="28575">
              <a:solidFill>
                <a:srgbClr val="DBABDB"/>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1600" dirty="0" err="1" smtClean="0"/>
                <a:t>Palato</a:t>
              </a:r>
              <a:r>
                <a:rPr lang="en-US" altLang="en-US" sz="1600" dirty="0" smtClean="0"/>
                <a:t>-pharyngeal fold</a:t>
              </a:r>
              <a:endParaRPr lang="en-US" altLang="en-US" sz="1600" dirty="0"/>
            </a:p>
          </p:txBody>
        </p:sp>
        <p:sp>
          <p:nvSpPr>
            <p:cNvPr id="42" name="TextBox 7"/>
            <p:cNvSpPr txBox="1">
              <a:spLocks noChangeArrowheads="1"/>
            </p:cNvSpPr>
            <p:nvPr/>
          </p:nvSpPr>
          <p:spPr bwMode="auto">
            <a:xfrm>
              <a:off x="9112898" y="6006029"/>
              <a:ext cx="1909039" cy="532417"/>
            </a:xfrm>
            <a:prstGeom prst="rect">
              <a:avLst/>
            </a:prstGeom>
            <a:noFill/>
            <a:ln w="2857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ClrTx/>
                <a:buFontTx/>
                <a:buNone/>
              </a:pPr>
              <a:r>
                <a:rPr lang="en-US" altLang="en-US" sz="1600" dirty="0"/>
                <a:t>Tonsillar fossa</a:t>
              </a:r>
            </a:p>
          </p:txBody>
        </p:sp>
        <p:cxnSp>
          <p:nvCxnSpPr>
            <p:cNvPr id="43" name="Straight Arrow Connector 42"/>
            <p:cNvCxnSpPr>
              <a:cxnSpLocks noChangeShapeType="1"/>
            </p:cNvCxnSpPr>
            <p:nvPr/>
          </p:nvCxnSpPr>
          <p:spPr bwMode="auto">
            <a:xfrm rot="16200000" flipV="1">
              <a:off x="8922400" y="3700287"/>
              <a:ext cx="1447800" cy="1066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4" name="Straight Arrow Connector 43"/>
            <p:cNvCxnSpPr>
              <a:cxnSpLocks noChangeShapeType="1"/>
            </p:cNvCxnSpPr>
            <p:nvPr/>
          </p:nvCxnSpPr>
          <p:spPr bwMode="auto">
            <a:xfrm rot="5400000" flipH="1" flipV="1">
              <a:off x="7017400" y="4386087"/>
              <a:ext cx="2438400" cy="1143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5" name="Straight Arrow Connector 44"/>
            <p:cNvCxnSpPr>
              <a:cxnSpLocks noChangeShapeType="1"/>
            </p:cNvCxnSpPr>
            <p:nvPr/>
          </p:nvCxnSpPr>
          <p:spPr bwMode="auto">
            <a:xfrm rot="16200000" flipV="1">
              <a:off x="8084200" y="4538487"/>
              <a:ext cx="2514600" cy="762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cxnSp>
        <p:nvCxnSpPr>
          <p:cNvPr id="47" name="Straight Connector 46"/>
          <p:cNvCxnSpPr/>
          <p:nvPr/>
        </p:nvCxnSpPr>
        <p:spPr>
          <a:xfrm>
            <a:off x="3751309" y="4065139"/>
            <a:ext cx="1463040" cy="0"/>
          </a:xfrm>
          <a:prstGeom prst="line">
            <a:avLst/>
          </a:prstGeom>
          <a:ln w="28575">
            <a:solidFill>
              <a:srgbClr val="CC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872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76673" y="214381"/>
            <a:ext cx="3915851" cy="2592987"/>
          </a:xfrm>
          <a:prstGeom prst="rect">
            <a:avLst/>
          </a:prstGeom>
        </p:spPr>
      </p:pic>
      <p:sp>
        <p:nvSpPr>
          <p:cNvPr id="5" name="Text Placeholder 3"/>
          <p:cNvSpPr>
            <a:spLocks noGrp="1"/>
          </p:cNvSpPr>
          <p:nvPr/>
        </p:nvSpPr>
        <p:spPr bwMode="auto">
          <a:xfrm>
            <a:off x="482734" y="1343792"/>
            <a:ext cx="7393939" cy="3019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Font typeface="Wingdings" panose="05000000000000000000" pitchFamily="2" charset="2"/>
              <a:buNone/>
              <a:defRPr sz="14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457200" indent="0" algn="l" rtl="0" eaLnBrk="0" fontAlgn="base" hangingPunct="0">
              <a:spcBef>
                <a:spcPct val="20000"/>
              </a:spcBef>
              <a:spcAft>
                <a:spcPct val="0"/>
              </a:spcAft>
              <a:buNone/>
              <a:defRPr sz="1200">
                <a:solidFill>
                  <a:schemeClr val="tx1"/>
                </a:solidFill>
                <a:effectLst>
                  <a:outerShdw blurRad="38100" dist="38100" dir="2700000" algn="tl">
                    <a:srgbClr val="000000"/>
                  </a:outerShdw>
                </a:effectLst>
                <a:latin typeface="+mn-lt"/>
                <a:ea typeface="MS PGothic" panose="020B0600070205080204" pitchFamily="34" charset="-128"/>
              </a:defRPr>
            </a:lvl2pPr>
            <a:lvl3pPr marL="914400" indent="0" algn="l" rtl="0" eaLnBrk="0" fontAlgn="base" hangingPunct="0">
              <a:spcBef>
                <a:spcPct val="20000"/>
              </a:spcBef>
              <a:spcAft>
                <a:spcPct val="0"/>
              </a:spcAft>
              <a:buClr>
                <a:schemeClr val="hlink"/>
              </a:buClr>
              <a:buFont typeface="Wingdings" panose="05000000000000000000" pitchFamily="2" charset="2"/>
              <a:buNone/>
              <a:defRPr sz="1000">
                <a:solidFill>
                  <a:schemeClr val="tx1"/>
                </a:solidFill>
                <a:effectLst>
                  <a:outerShdw blurRad="38100" dist="38100" dir="2700000" algn="tl">
                    <a:srgbClr val="000000"/>
                  </a:outerShdw>
                </a:effectLst>
                <a:latin typeface="+mn-lt"/>
                <a:ea typeface="MS PGothic" panose="020B0600070205080204" pitchFamily="34" charset="-128"/>
              </a:defRPr>
            </a:lvl3pPr>
            <a:lvl4pPr marL="1371600" indent="0" algn="l" rtl="0" eaLnBrk="0" fontAlgn="base" hangingPunct="0">
              <a:spcBef>
                <a:spcPct val="20000"/>
              </a:spcBef>
              <a:spcAft>
                <a:spcPct val="0"/>
              </a:spcAft>
              <a:buNone/>
              <a:defRPr sz="900">
                <a:solidFill>
                  <a:schemeClr val="tx1"/>
                </a:solidFill>
                <a:effectLst>
                  <a:outerShdw blurRad="38100" dist="38100" dir="2700000" algn="tl">
                    <a:srgbClr val="000000"/>
                  </a:outerShdw>
                </a:effectLst>
                <a:latin typeface="+mn-lt"/>
                <a:ea typeface="MS PGothic" panose="020B0600070205080204" pitchFamily="34" charset="-128"/>
              </a:defRPr>
            </a:lvl4pPr>
            <a:lvl5pPr marL="1828800" indent="0" algn="l" rtl="0" eaLnBrk="0" fontAlgn="base" hangingPunct="0">
              <a:spcBef>
                <a:spcPct val="20000"/>
              </a:spcBef>
              <a:spcAft>
                <a:spcPct val="0"/>
              </a:spcAft>
              <a:buClr>
                <a:schemeClr val="hlink"/>
              </a:buClr>
              <a:buFont typeface="Wingdings" panose="05000000000000000000" pitchFamily="2" charset="2"/>
              <a:buNone/>
              <a:defRPr sz="900">
                <a:solidFill>
                  <a:schemeClr val="tx1"/>
                </a:solidFill>
                <a:effectLst>
                  <a:outerShdw blurRad="38100" dist="38100" dir="2700000" algn="tl">
                    <a:srgbClr val="000000"/>
                  </a:outerShdw>
                </a:effectLst>
                <a:latin typeface="+mn-lt"/>
                <a:ea typeface="MS PGothic" panose="020B0600070205080204" pitchFamily="34" charset="-128"/>
              </a:defRPr>
            </a:lvl5pPr>
            <a:lvl6pPr marL="2286000" indent="0" algn="l" rtl="0" fontAlgn="base">
              <a:spcBef>
                <a:spcPct val="20000"/>
              </a:spcBef>
              <a:spcAft>
                <a:spcPct val="0"/>
              </a:spcAft>
              <a:buClr>
                <a:schemeClr val="hlink"/>
              </a:buClr>
              <a:buFont typeface="Wingdings" pitchFamily="2" charset="2"/>
              <a:buNone/>
              <a:defRPr sz="900">
                <a:solidFill>
                  <a:schemeClr val="tx1"/>
                </a:solidFill>
                <a:effectLst>
                  <a:outerShdw blurRad="38100" dist="38100" dir="2700000" algn="tl">
                    <a:srgbClr val="000000"/>
                  </a:outerShdw>
                </a:effectLst>
                <a:latin typeface="+mn-lt"/>
              </a:defRPr>
            </a:lvl6pPr>
            <a:lvl7pPr marL="2743200" indent="0" algn="l" rtl="0" fontAlgn="base">
              <a:spcBef>
                <a:spcPct val="20000"/>
              </a:spcBef>
              <a:spcAft>
                <a:spcPct val="0"/>
              </a:spcAft>
              <a:buClr>
                <a:schemeClr val="hlink"/>
              </a:buClr>
              <a:buFont typeface="Wingdings" pitchFamily="2" charset="2"/>
              <a:buNone/>
              <a:defRPr sz="900">
                <a:solidFill>
                  <a:schemeClr val="tx1"/>
                </a:solidFill>
                <a:effectLst>
                  <a:outerShdw blurRad="38100" dist="38100" dir="2700000" algn="tl">
                    <a:srgbClr val="000000"/>
                  </a:outerShdw>
                </a:effectLst>
                <a:latin typeface="+mn-lt"/>
              </a:defRPr>
            </a:lvl7pPr>
            <a:lvl8pPr marL="3200400" indent="0" algn="l" rtl="0" fontAlgn="base">
              <a:spcBef>
                <a:spcPct val="20000"/>
              </a:spcBef>
              <a:spcAft>
                <a:spcPct val="0"/>
              </a:spcAft>
              <a:buClr>
                <a:schemeClr val="hlink"/>
              </a:buClr>
              <a:buFont typeface="Wingdings" pitchFamily="2" charset="2"/>
              <a:buNone/>
              <a:defRPr sz="900">
                <a:solidFill>
                  <a:schemeClr val="tx1"/>
                </a:solidFill>
                <a:effectLst>
                  <a:outerShdw blurRad="38100" dist="38100" dir="2700000" algn="tl">
                    <a:srgbClr val="000000"/>
                  </a:outerShdw>
                </a:effectLst>
                <a:latin typeface="+mn-lt"/>
              </a:defRPr>
            </a:lvl8pPr>
            <a:lvl9pPr marL="3657600" indent="0" algn="l" rtl="0" fontAlgn="base">
              <a:spcBef>
                <a:spcPct val="20000"/>
              </a:spcBef>
              <a:spcAft>
                <a:spcPct val="0"/>
              </a:spcAft>
              <a:buClr>
                <a:schemeClr val="hlink"/>
              </a:buClr>
              <a:buFont typeface="Wingdings" pitchFamily="2" charset="2"/>
              <a:buNone/>
              <a:defRPr sz="900">
                <a:solidFill>
                  <a:schemeClr val="tx1"/>
                </a:solidFill>
                <a:effectLst>
                  <a:outerShdw blurRad="38100" dist="38100" dir="2700000" algn="tl">
                    <a:srgbClr val="000000"/>
                  </a:outerShdw>
                </a:effectLst>
                <a:latin typeface="+mn-lt"/>
              </a:defRPr>
            </a:lvl9pPr>
          </a:lstStyle>
          <a:p>
            <a:pPr marL="342900" indent="-342900">
              <a:spcBef>
                <a:spcPts val="600"/>
              </a:spcBef>
              <a:buClr>
                <a:schemeClr val="tx1"/>
              </a:buClr>
              <a:buFont typeface="Courier New" panose="02070309020205020404" pitchFamily="49" charset="0"/>
              <a:buChar char="o"/>
              <a:defRPr/>
            </a:pPr>
            <a:r>
              <a:rPr lang="en-US" sz="2000" dirty="0" smtClean="0">
                <a:solidFill>
                  <a:schemeClr val="accent4">
                    <a:lumMod val="10000"/>
                  </a:schemeClr>
                </a:solidFill>
                <a:effectLst/>
                <a:ea typeface="+mn-ea"/>
              </a:rPr>
              <a:t>Two masses</a:t>
            </a:r>
          </a:p>
          <a:p>
            <a:pPr marL="342900" indent="-342900">
              <a:spcBef>
                <a:spcPts val="600"/>
              </a:spcBef>
              <a:buClr>
                <a:schemeClr val="tx1"/>
              </a:buClr>
              <a:buFont typeface="Courier New" panose="02070309020205020404" pitchFamily="49" charset="0"/>
              <a:buChar char="o"/>
              <a:defRPr/>
            </a:pPr>
            <a:r>
              <a:rPr lang="en-US" sz="2000" dirty="0" smtClean="0">
                <a:solidFill>
                  <a:schemeClr val="accent4">
                    <a:lumMod val="10000"/>
                  </a:schemeClr>
                </a:solidFill>
                <a:effectLst/>
                <a:ea typeface="+mn-ea"/>
              </a:rPr>
              <a:t>Formed of lymphoid tissue</a:t>
            </a:r>
          </a:p>
          <a:p>
            <a:pPr marL="342900" indent="-342900">
              <a:spcBef>
                <a:spcPts val="600"/>
              </a:spcBef>
              <a:buClr>
                <a:schemeClr val="tx1"/>
              </a:buClr>
              <a:buFont typeface="Courier New" panose="02070309020205020404" pitchFamily="49" charset="0"/>
              <a:buChar char="o"/>
              <a:defRPr/>
            </a:pPr>
            <a:r>
              <a:rPr lang="en-US" sz="2000" dirty="0" smtClean="0">
                <a:solidFill>
                  <a:schemeClr val="accent4">
                    <a:lumMod val="10000"/>
                  </a:schemeClr>
                </a:solidFill>
                <a:effectLst/>
                <a:ea typeface="+mn-ea"/>
              </a:rPr>
              <a:t> </a:t>
            </a:r>
            <a:r>
              <a:rPr lang="en-US" sz="2000" dirty="0">
                <a:solidFill>
                  <a:schemeClr val="accent4">
                    <a:lumMod val="10000"/>
                  </a:schemeClr>
                </a:solidFill>
                <a:effectLst/>
                <a:ea typeface="+mn-ea"/>
              </a:rPr>
              <a:t>located in the lateral wall of the </a:t>
            </a:r>
            <a:r>
              <a:rPr lang="en-US" sz="2000" u="sng" dirty="0">
                <a:solidFill>
                  <a:schemeClr val="accent4">
                    <a:lumMod val="10000"/>
                  </a:schemeClr>
                </a:solidFill>
                <a:effectLst/>
                <a:ea typeface="+mn-ea"/>
              </a:rPr>
              <a:t>oropharynx</a:t>
            </a:r>
            <a:r>
              <a:rPr lang="en-US" sz="2000" dirty="0">
                <a:solidFill>
                  <a:schemeClr val="accent4">
                    <a:lumMod val="10000"/>
                  </a:schemeClr>
                </a:solidFill>
                <a:effectLst/>
                <a:ea typeface="+mn-ea"/>
              </a:rPr>
              <a:t> in the tonsillar fossa, </a:t>
            </a:r>
          </a:p>
          <a:p>
            <a:pPr>
              <a:spcBef>
                <a:spcPts val="600"/>
              </a:spcBef>
              <a:buClr>
                <a:schemeClr val="tx1"/>
              </a:buClr>
              <a:defRPr/>
            </a:pPr>
            <a:r>
              <a:rPr lang="en-US" sz="2000" dirty="0" smtClean="0">
                <a:solidFill>
                  <a:schemeClr val="accent4">
                    <a:lumMod val="10000"/>
                  </a:schemeClr>
                </a:solidFill>
                <a:effectLst/>
                <a:ea typeface="+mn-ea"/>
              </a:rPr>
              <a:t>Each </a:t>
            </a:r>
            <a:r>
              <a:rPr lang="en-US" sz="2000" dirty="0">
                <a:solidFill>
                  <a:schemeClr val="accent4">
                    <a:lumMod val="10000"/>
                  </a:schemeClr>
                </a:solidFill>
                <a:effectLst/>
                <a:ea typeface="+mn-ea"/>
              </a:rPr>
              <a:t>one is covered </a:t>
            </a:r>
            <a:r>
              <a:rPr lang="en-US" sz="2000" dirty="0" smtClean="0">
                <a:solidFill>
                  <a:schemeClr val="accent4">
                    <a:lumMod val="10000"/>
                  </a:schemeClr>
                </a:solidFill>
                <a:effectLst/>
                <a:ea typeface="+mn-ea"/>
              </a:rPr>
              <a:t>by:</a:t>
            </a:r>
          </a:p>
          <a:p>
            <a:pPr marL="342900" indent="-342900">
              <a:spcBef>
                <a:spcPts val="600"/>
              </a:spcBef>
              <a:buClr>
                <a:schemeClr val="tx1"/>
              </a:buClr>
              <a:buFont typeface="Courier New" panose="02070309020205020404" pitchFamily="49" charset="0"/>
              <a:buChar char="o"/>
              <a:defRPr/>
            </a:pPr>
            <a:r>
              <a:rPr lang="en-US" sz="2000" dirty="0" smtClean="0">
                <a:solidFill>
                  <a:schemeClr val="accent4">
                    <a:lumMod val="10000"/>
                  </a:schemeClr>
                </a:solidFill>
                <a:effectLst/>
                <a:ea typeface="+mn-ea"/>
              </a:rPr>
              <a:t>mucous </a:t>
            </a:r>
            <a:r>
              <a:rPr lang="en-US" sz="2000" dirty="0">
                <a:solidFill>
                  <a:schemeClr val="accent4">
                    <a:lumMod val="10000"/>
                  </a:schemeClr>
                </a:solidFill>
                <a:effectLst/>
                <a:ea typeface="+mn-ea"/>
              </a:rPr>
              <a:t>membrane </a:t>
            </a:r>
          </a:p>
          <a:p>
            <a:pPr marL="342900" indent="-342900">
              <a:spcBef>
                <a:spcPts val="600"/>
              </a:spcBef>
              <a:buClr>
                <a:schemeClr val="tx1"/>
              </a:buClr>
              <a:buFont typeface="Courier New" panose="02070309020205020404" pitchFamily="49" charset="0"/>
              <a:buChar char="o"/>
              <a:defRPr/>
            </a:pPr>
            <a:r>
              <a:rPr lang="en-US" sz="2000" dirty="0" smtClean="0">
                <a:solidFill>
                  <a:schemeClr val="accent4">
                    <a:lumMod val="10000"/>
                  </a:schemeClr>
                </a:solidFill>
                <a:effectLst/>
                <a:ea typeface="+mn-ea"/>
              </a:rPr>
              <a:t>laterally </a:t>
            </a:r>
            <a:r>
              <a:rPr lang="en-US" sz="2000" dirty="0">
                <a:solidFill>
                  <a:schemeClr val="accent4">
                    <a:lumMod val="10000"/>
                  </a:schemeClr>
                </a:solidFill>
                <a:effectLst/>
                <a:ea typeface="+mn-ea"/>
              </a:rPr>
              <a:t>by fibrous tissue (capsule).</a:t>
            </a:r>
          </a:p>
          <a:p>
            <a:pPr>
              <a:spcBef>
                <a:spcPts val="600"/>
              </a:spcBef>
              <a:defRPr/>
            </a:pPr>
            <a:r>
              <a:rPr lang="en-US" sz="2000" dirty="0">
                <a:solidFill>
                  <a:schemeClr val="accent4">
                    <a:lumMod val="10000"/>
                  </a:schemeClr>
                </a:solidFill>
                <a:effectLst/>
                <a:ea typeface="+mn-ea"/>
              </a:rPr>
              <a:t>It reaches </a:t>
            </a:r>
            <a:r>
              <a:rPr lang="en-US" sz="2000" dirty="0" smtClean="0">
                <a:solidFill>
                  <a:schemeClr val="accent4">
                    <a:lumMod val="10000"/>
                  </a:schemeClr>
                </a:solidFill>
                <a:effectLst/>
                <a:ea typeface="+mn-ea"/>
              </a:rPr>
              <a:t>the </a:t>
            </a:r>
            <a:r>
              <a:rPr lang="en-US" sz="2000" dirty="0">
                <a:solidFill>
                  <a:schemeClr val="accent4">
                    <a:lumMod val="10000"/>
                  </a:schemeClr>
                </a:solidFill>
                <a:effectLst/>
                <a:ea typeface="+mn-ea"/>
              </a:rPr>
              <a:t>maximum size during childhood, </a:t>
            </a:r>
            <a:r>
              <a:rPr lang="en-US" sz="2000" dirty="0" smtClean="0">
                <a:solidFill>
                  <a:schemeClr val="accent4">
                    <a:lumMod val="10000"/>
                  </a:schemeClr>
                </a:solidFill>
                <a:effectLst/>
                <a:ea typeface="+mn-ea"/>
              </a:rPr>
              <a:t>after </a:t>
            </a:r>
            <a:r>
              <a:rPr lang="en-US" sz="2000" dirty="0">
                <a:solidFill>
                  <a:schemeClr val="accent4">
                    <a:lumMod val="10000"/>
                  </a:schemeClr>
                </a:solidFill>
                <a:effectLst/>
                <a:ea typeface="+mn-ea"/>
              </a:rPr>
              <a:t>puberty it diminishes in size </a:t>
            </a:r>
            <a:r>
              <a:rPr lang="en-US" sz="2000" dirty="0" smtClean="0">
                <a:solidFill>
                  <a:schemeClr val="accent4">
                    <a:lumMod val="10000"/>
                  </a:schemeClr>
                </a:solidFill>
                <a:effectLst/>
                <a:ea typeface="+mn-ea"/>
              </a:rPr>
              <a:t>. </a:t>
            </a:r>
            <a:r>
              <a:rPr lang="ar-SA" sz="2000" dirty="0" smtClean="0">
                <a:solidFill>
                  <a:schemeClr val="accent3"/>
                </a:solidFill>
                <a:effectLst/>
                <a:ea typeface="+mn-ea"/>
              </a:rPr>
              <a:t>لأن الانسان اذا كبر تقل مناعته</a:t>
            </a:r>
            <a:endParaRPr lang="en-US" sz="2000" dirty="0">
              <a:solidFill>
                <a:schemeClr val="accent3"/>
              </a:solidFill>
              <a:effectLst/>
              <a:ea typeface="+mn-ea"/>
            </a:endParaRPr>
          </a:p>
          <a:p>
            <a:pPr>
              <a:spcBef>
                <a:spcPts val="600"/>
              </a:spcBef>
              <a:defRPr/>
            </a:pPr>
            <a:endParaRPr lang="en-US" sz="2000" dirty="0">
              <a:ea typeface="+mn-ea"/>
            </a:endParaRPr>
          </a:p>
        </p:txBody>
      </p:sp>
      <p:sp>
        <p:nvSpPr>
          <p:cNvPr id="6" name="Shape 136"/>
          <p:cNvSpPr txBox="1">
            <a:spLocks noGrp="1"/>
          </p:cNvSpPr>
          <p:nvPr>
            <p:ph type="title"/>
          </p:nvPr>
        </p:nvSpPr>
        <p:spPr>
          <a:xfrm>
            <a:off x="482735" y="276614"/>
            <a:ext cx="11360800" cy="1191921"/>
          </a:xfrm>
          <a:prstGeom prst="rect">
            <a:avLst/>
          </a:prstGeom>
        </p:spPr>
        <p:txBody>
          <a:bodyPr vert="horz" lIns="121900" tIns="121900" rIns="121900" bIns="121900" rtlCol="0" anchor="t" anchorCtr="0">
            <a:noAutofit/>
          </a:bodyPr>
          <a:lstStyle/>
          <a:p>
            <a:r>
              <a:rPr lang="en" sz="3600" b="1" dirty="0" smtClean="0">
                <a:solidFill>
                  <a:srgbClr val="000000"/>
                </a:solidFill>
                <a:ea typeface="Calibri"/>
                <a:cs typeface="Calibri"/>
                <a:sym typeface="Calibri"/>
              </a:rPr>
              <a:t>Pharynx</a:t>
            </a:r>
            <a:br>
              <a:rPr lang="en" sz="3600" b="1" dirty="0" smtClean="0">
                <a:solidFill>
                  <a:srgbClr val="000000"/>
                </a:solidFill>
                <a:ea typeface="Calibri"/>
                <a:cs typeface="Calibri"/>
                <a:sym typeface="Calibri"/>
              </a:rPr>
            </a:br>
            <a:r>
              <a:rPr lang="en" sz="2800" dirty="0" smtClean="0">
                <a:solidFill>
                  <a:srgbClr val="000000"/>
                </a:solidFill>
                <a:ea typeface="Calibri"/>
                <a:cs typeface="Calibri"/>
                <a:sym typeface="Calibri"/>
              </a:rPr>
              <a:t>Palatine Tonsil</a:t>
            </a:r>
            <a:endParaRPr lang="en" sz="2800" dirty="0">
              <a:solidFill>
                <a:srgbClr val="000000"/>
              </a:solidFill>
              <a:ea typeface="Calibri"/>
              <a:cs typeface="Calibri"/>
              <a:sym typeface="Calibri"/>
            </a:endParaRPr>
          </a:p>
        </p:txBody>
      </p:sp>
      <p:pic>
        <p:nvPicPr>
          <p:cNvPr id="16" name="Shape 166" descr="Screen Shot 2017-02-08 at 9.23.30 PM.png"/>
          <p:cNvPicPr preferRelativeResize="0"/>
          <p:nvPr/>
        </p:nvPicPr>
        <p:blipFill rotWithShape="1">
          <a:blip r:embed="rId3">
            <a:alphaModFix/>
          </a:blip>
          <a:srcRect l="742" b="4861"/>
          <a:stretch/>
        </p:blipFill>
        <p:spPr>
          <a:xfrm>
            <a:off x="7700210" y="2916696"/>
            <a:ext cx="4300953" cy="1915699"/>
          </a:xfrm>
          <a:prstGeom prst="rect">
            <a:avLst/>
          </a:prstGeom>
          <a:noFill/>
          <a:ln>
            <a:noFill/>
          </a:ln>
        </p:spPr>
      </p:pic>
      <p:pic>
        <p:nvPicPr>
          <p:cNvPr id="17" name="Shape 167" descr="Screen Shot 2017-02-08 at 9.23.22 PM.png"/>
          <p:cNvPicPr preferRelativeResize="0"/>
          <p:nvPr/>
        </p:nvPicPr>
        <p:blipFill rotWithShape="1">
          <a:blip r:embed="rId4">
            <a:alphaModFix/>
          </a:blip>
          <a:srcRect r="2931" b="5311"/>
          <a:stretch/>
        </p:blipFill>
        <p:spPr>
          <a:xfrm>
            <a:off x="8308856" y="4909639"/>
            <a:ext cx="3337713" cy="1916277"/>
          </a:xfrm>
          <a:prstGeom prst="rect">
            <a:avLst/>
          </a:prstGeom>
          <a:noFill/>
          <a:ln>
            <a:noFill/>
          </a:ln>
        </p:spPr>
      </p:pic>
      <p:graphicFrame>
        <p:nvGraphicFramePr>
          <p:cNvPr id="18" name="Table 17"/>
          <p:cNvGraphicFramePr>
            <a:graphicFrameLocks noGrp="1"/>
          </p:cNvGraphicFramePr>
          <p:nvPr>
            <p:extLst>
              <p:ext uri="{D42A27DB-BD31-4B8C-83A1-F6EECF244321}">
                <p14:modId xmlns:p14="http://schemas.microsoft.com/office/powerpoint/2010/main" val="2104585862"/>
              </p:ext>
            </p:extLst>
          </p:nvPr>
        </p:nvGraphicFramePr>
        <p:xfrm>
          <a:off x="482734" y="4929402"/>
          <a:ext cx="7217476" cy="1381760"/>
        </p:xfrm>
        <a:graphic>
          <a:graphicData uri="http://schemas.openxmlformats.org/drawingml/2006/table">
            <a:tbl>
              <a:tblPr firstRow="1" bandRow="1">
                <a:tableStyleId>{C4B1156A-380E-4F78-BDF5-A606A8083BF9}</a:tableStyleId>
              </a:tblPr>
              <a:tblGrid>
                <a:gridCol w="2248897"/>
                <a:gridCol w="4968579"/>
              </a:tblGrid>
              <a:tr h="370840">
                <a:tc>
                  <a:txBody>
                    <a:bodyPr/>
                    <a:lstStyle/>
                    <a:p>
                      <a:r>
                        <a:rPr lang="en" sz="1800" b="0" dirty="0" smtClean="0">
                          <a:solidFill>
                            <a:schemeClr val="dk1"/>
                          </a:solidFill>
                          <a:latin typeface="+mn-lt"/>
                          <a:ea typeface="Calibri"/>
                          <a:cs typeface="Calibri"/>
                          <a:sym typeface="Calibri"/>
                        </a:rPr>
                        <a:t>Arterial supply</a:t>
                      </a:r>
                      <a:endParaRPr lang="en-GB" b="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dirty="0" smtClean="0">
                          <a:solidFill>
                            <a:schemeClr val="dk1"/>
                          </a:solidFill>
                          <a:latin typeface="+mn-lt"/>
                          <a:ea typeface="Calibri"/>
                          <a:cs typeface="Calibri"/>
                          <a:sym typeface="Calibri"/>
                        </a:rPr>
                        <a:t>tonsillar artery from the fascial, </a:t>
                      </a:r>
                      <a:r>
                        <a:rPr lang="en" sz="1800" b="0" dirty="0" smtClean="0">
                          <a:solidFill>
                            <a:schemeClr val="dk1"/>
                          </a:solidFill>
                          <a:latin typeface="+mn-lt"/>
                          <a:ea typeface="Calibri"/>
                          <a:cs typeface="Calibri"/>
                          <a:sym typeface="Calibri"/>
                        </a:rPr>
                        <a:t>lingual</a:t>
                      </a:r>
                      <a:r>
                        <a:rPr lang="en-US" sz="1800" b="0" dirty="0" smtClean="0">
                          <a:solidFill>
                            <a:schemeClr val="dk1"/>
                          </a:solidFill>
                          <a:latin typeface="+mn-lt"/>
                          <a:ea typeface="Calibri"/>
                          <a:cs typeface="Calibri"/>
                          <a:sym typeface="Calibri"/>
                        </a:rPr>
                        <a:t>, ascending pharyngeal</a:t>
                      </a:r>
                      <a:r>
                        <a:rPr lang="en" sz="1800" b="0" dirty="0" smtClean="0">
                          <a:solidFill>
                            <a:schemeClr val="dk1"/>
                          </a:solidFill>
                          <a:latin typeface="+mn-lt"/>
                          <a:ea typeface="Calibri"/>
                          <a:cs typeface="Calibri"/>
                          <a:sym typeface="Calibri"/>
                        </a:rPr>
                        <a:t> </a:t>
                      </a:r>
                      <a:r>
                        <a:rPr lang="en" sz="1800" b="0" dirty="0" smtClean="0">
                          <a:solidFill>
                            <a:schemeClr val="dk1"/>
                          </a:solidFill>
                          <a:latin typeface="+mn-lt"/>
                          <a:ea typeface="Calibri"/>
                          <a:cs typeface="Calibri"/>
                          <a:sym typeface="Calibri"/>
                        </a:rPr>
                        <a:t>and greater palatine. </a:t>
                      </a:r>
                    </a:p>
                  </a:txBody>
                  <a:tcPr>
                    <a:solidFill>
                      <a:schemeClr val="bg1"/>
                    </a:solidFill>
                  </a:tcPr>
                </a:tc>
              </a:tr>
              <a:tr h="370840">
                <a:tc>
                  <a:txBody>
                    <a:bodyPr/>
                    <a:lstStyle/>
                    <a:p>
                      <a:r>
                        <a:rPr lang="en" sz="1800" b="0" dirty="0" smtClean="0">
                          <a:solidFill>
                            <a:schemeClr val="dk1"/>
                          </a:solidFill>
                          <a:latin typeface="+mn-lt"/>
                          <a:ea typeface="Calibri"/>
                          <a:cs typeface="Calibri"/>
                          <a:sym typeface="Calibri"/>
                        </a:rPr>
                        <a:t>Venous drainage</a:t>
                      </a:r>
                      <a:endParaRPr lang="en-GB" b="0" dirty="0"/>
                    </a:p>
                  </a:txBody>
                  <a:tcPr>
                    <a:solidFill>
                      <a:schemeClr val="bg1"/>
                    </a:solidFill>
                  </a:tcPr>
                </a:tc>
                <a:tc>
                  <a:txBody>
                    <a:bodyPr/>
                    <a:lstStyle/>
                    <a:p>
                      <a:r>
                        <a:rPr lang="en" sz="1800" b="0" dirty="0" smtClean="0">
                          <a:solidFill>
                            <a:schemeClr val="dk1"/>
                          </a:solidFill>
                          <a:latin typeface="+mn-lt"/>
                          <a:ea typeface="Calibri"/>
                          <a:cs typeface="Calibri"/>
                          <a:sym typeface="Calibri"/>
                        </a:rPr>
                        <a:t>join external palatine, pharyngeal, and fascial veins </a:t>
                      </a:r>
                      <a:endParaRPr lang="en-GB" b="0" dirty="0"/>
                    </a:p>
                  </a:txBody>
                  <a:tcPr>
                    <a:solidFill>
                      <a:schemeClr val="bg1"/>
                    </a:solidFill>
                  </a:tcPr>
                </a:tc>
              </a:tr>
              <a:tr h="370840">
                <a:tc>
                  <a:txBody>
                    <a:bodyPr/>
                    <a:lstStyle/>
                    <a:p>
                      <a:r>
                        <a:rPr lang="en" sz="1800" b="0" dirty="0" smtClean="0">
                          <a:solidFill>
                            <a:schemeClr val="dk1"/>
                          </a:solidFill>
                          <a:latin typeface="+mn-lt"/>
                          <a:ea typeface="Calibri"/>
                          <a:cs typeface="Calibri"/>
                          <a:sym typeface="Calibri"/>
                        </a:rPr>
                        <a:t>Lymphatic drainage</a:t>
                      </a:r>
                      <a:endParaRPr lang="en-GB" b="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0" dirty="0" smtClean="0">
                          <a:solidFill>
                            <a:schemeClr val="dk1"/>
                          </a:solidFill>
                          <a:latin typeface="+mn-lt"/>
                          <a:ea typeface="Calibri"/>
                          <a:cs typeface="Calibri"/>
                          <a:sym typeface="Calibri"/>
                        </a:rPr>
                        <a:t>to the upper deep cervical </a:t>
                      </a:r>
                      <a:r>
                        <a:rPr lang="en" sz="1800" b="1" dirty="0" smtClean="0">
                          <a:solidFill>
                            <a:schemeClr val="dk1"/>
                          </a:solidFill>
                          <a:latin typeface="+mn-lt"/>
                          <a:ea typeface="Calibri"/>
                          <a:cs typeface="Calibri"/>
                          <a:sym typeface="Calibri"/>
                        </a:rPr>
                        <a:t>(jugulodigastric node) </a:t>
                      </a:r>
                    </a:p>
                  </a:txBody>
                  <a:tcPr>
                    <a:solidFill>
                      <a:schemeClr val="bg1"/>
                    </a:solidFill>
                  </a:tcPr>
                </a:tc>
              </a:tr>
            </a:tbl>
          </a:graphicData>
        </a:graphic>
      </p:graphicFrame>
      <p:sp>
        <p:nvSpPr>
          <p:cNvPr id="19" name="Rectangle 18"/>
          <p:cNvSpPr/>
          <p:nvPr/>
        </p:nvSpPr>
        <p:spPr>
          <a:xfrm>
            <a:off x="8363416" y="4427035"/>
            <a:ext cx="246524" cy="21187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932127" y="2994755"/>
            <a:ext cx="289931" cy="38406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843094" y="4661210"/>
            <a:ext cx="289931" cy="19348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1628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0"/>
          <p:cNvSpPr txBox="1">
            <a:spLocks/>
          </p:cNvSpPr>
          <p:nvPr/>
        </p:nvSpPr>
        <p:spPr>
          <a:xfrm>
            <a:off x="482735" y="1485378"/>
            <a:ext cx="2298800" cy="636000"/>
          </a:xfrm>
          <a:prstGeom prst="rect">
            <a:avLst/>
          </a:prstGeom>
        </p:spPr>
        <p:txBody>
          <a:bodyPr vert="horz"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3200" dirty="0" smtClean="0">
                <a:latin typeface="Calibri"/>
                <a:ea typeface="Calibri"/>
                <a:cs typeface="Calibri"/>
                <a:sym typeface="Calibri"/>
              </a:rPr>
              <a:t>Relations </a:t>
            </a:r>
            <a:endParaRPr lang="en" sz="3200" dirty="0">
              <a:latin typeface="Calibri"/>
              <a:ea typeface="Calibri"/>
              <a:cs typeface="Calibri"/>
              <a:sym typeface="Calibri"/>
            </a:endParaRPr>
          </a:p>
        </p:txBody>
      </p:sp>
      <p:pic>
        <p:nvPicPr>
          <p:cNvPr id="6" name="Shape 162" descr="Screen Shot 2017-02-08 at 9.11.32 PM.png"/>
          <p:cNvPicPr preferRelativeResize="0"/>
          <p:nvPr/>
        </p:nvPicPr>
        <p:blipFill rotWithShape="1">
          <a:blip r:embed="rId2">
            <a:alphaModFix/>
          </a:blip>
          <a:srcRect b="832"/>
          <a:stretch/>
        </p:blipFill>
        <p:spPr>
          <a:xfrm>
            <a:off x="7111999" y="43931"/>
            <a:ext cx="3628570" cy="2052934"/>
          </a:xfrm>
          <a:prstGeom prst="rect">
            <a:avLst/>
          </a:prstGeom>
          <a:noFill/>
          <a:ln>
            <a:noFill/>
          </a:ln>
        </p:spPr>
      </p:pic>
      <p:sp>
        <p:nvSpPr>
          <p:cNvPr id="7" name="Shape 136"/>
          <p:cNvSpPr txBox="1">
            <a:spLocks noGrp="1"/>
          </p:cNvSpPr>
          <p:nvPr>
            <p:ph type="title"/>
          </p:nvPr>
        </p:nvSpPr>
        <p:spPr>
          <a:xfrm>
            <a:off x="482735" y="293457"/>
            <a:ext cx="11360800" cy="1191921"/>
          </a:xfrm>
          <a:prstGeom prst="rect">
            <a:avLst/>
          </a:prstGeom>
        </p:spPr>
        <p:txBody>
          <a:bodyPr vert="horz" lIns="121900" tIns="121900" rIns="121900" bIns="121900" rtlCol="0" anchor="t" anchorCtr="0">
            <a:noAutofit/>
          </a:bodyPr>
          <a:lstStyle/>
          <a:p>
            <a:r>
              <a:rPr lang="en" sz="3600" b="1" dirty="0" smtClean="0">
                <a:solidFill>
                  <a:srgbClr val="000000"/>
                </a:solidFill>
                <a:ea typeface="Calibri"/>
                <a:cs typeface="Calibri"/>
                <a:sym typeface="Calibri"/>
              </a:rPr>
              <a:t>Pharynx</a:t>
            </a:r>
            <a:br>
              <a:rPr lang="en" sz="3600" b="1" dirty="0" smtClean="0">
                <a:solidFill>
                  <a:srgbClr val="000000"/>
                </a:solidFill>
                <a:ea typeface="Calibri"/>
                <a:cs typeface="Calibri"/>
                <a:sym typeface="Calibri"/>
              </a:rPr>
            </a:br>
            <a:r>
              <a:rPr lang="en" sz="2800" dirty="0" smtClean="0">
                <a:solidFill>
                  <a:srgbClr val="000000"/>
                </a:solidFill>
                <a:ea typeface="Calibri"/>
                <a:cs typeface="Calibri"/>
                <a:sym typeface="Calibri"/>
              </a:rPr>
              <a:t>Palatine Tonsil</a:t>
            </a:r>
            <a:endParaRPr lang="en" sz="2800" dirty="0">
              <a:solidFill>
                <a:srgbClr val="000000"/>
              </a:solidFill>
              <a:ea typeface="Calibri"/>
              <a:cs typeface="Calibri"/>
              <a:sym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1788189879"/>
              </p:ext>
            </p:extLst>
          </p:nvPr>
        </p:nvGraphicFramePr>
        <p:xfrm>
          <a:off x="629234" y="2121378"/>
          <a:ext cx="5277199" cy="4434840"/>
        </p:xfrm>
        <a:graphic>
          <a:graphicData uri="http://schemas.openxmlformats.org/drawingml/2006/table">
            <a:tbl>
              <a:tblPr/>
              <a:tblGrid>
                <a:gridCol w="1407254"/>
                <a:gridCol w="3869945"/>
              </a:tblGrid>
              <a:tr h="371475">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Anteriorly</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palatoglossal arch </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CCCC"/>
                    </a:solidFill>
                  </a:tcPr>
                </a:tc>
              </a:tr>
              <a:tr h="371475">
                <a:tc>
                  <a:txBody>
                    <a:bodyPr/>
                    <a:lstStyle/>
                    <a:p>
                      <a:pPr rtl="0" fontAlgn="t">
                        <a:spcBef>
                          <a:spcPts val="0"/>
                        </a:spcBef>
                        <a:spcAft>
                          <a:spcPts val="0"/>
                        </a:spcAft>
                      </a:pPr>
                      <a:r>
                        <a:rPr lang="en-GB" sz="1800" b="0" i="0" u="none" strike="noStrike">
                          <a:solidFill>
                            <a:srgbClr val="000000"/>
                          </a:solidFill>
                          <a:effectLst/>
                          <a:latin typeface="Calibri" panose="020F0502020204030204" pitchFamily="34" charset="0"/>
                        </a:rPr>
                        <a:t>Posteriorly</a:t>
                      </a:r>
                      <a:endParaRPr lang="en-GB" sz="24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palatopharyngeal arch </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DC6D"/>
                    </a:solidFill>
                  </a:tcPr>
                </a:tc>
              </a:tr>
              <a:tr h="371475">
                <a:tc>
                  <a:txBody>
                    <a:bodyPr/>
                    <a:lstStyle/>
                    <a:p>
                      <a:pPr rtl="0" fontAlgn="t">
                        <a:spcBef>
                          <a:spcPts val="0"/>
                        </a:spcBef>
                        <a:spcAft>
                          <a:spcPts val="0"/>
                        </a:spcAft>
                      </a:pPr>
                      <a:r>
                        <a:rPr lang="en-GB" sz="1800" b="0" i="0" u="none" strike="noStrike">
                          <a:solidFill>
                            <a:srgbClr val="000000"/>
                          </a:solidFill>
                          <a:effectLst/>
                          <a:latin typeface="Calibri" panose="020F0502020204030204" pitchFamily="34" charset="0"/>
                        </a:rPr>
                        <a:t>Superiorly</a:t>
                      </a:r>
                      <a:endParaRPr lang="en-GB" sz="24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soft palate </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99"/>
                    </a:solidFill>
                  </a:tcPr>
                </a:tc>
              </a:tr>
              <a:tr h="371475">
                <a:tc>
                  <a:txBody>
                    <a:bodyPr/>
                    <a:lstStyle/>
                    <a:p>
                      <a:pPr rtl="0" fontAlgn="t">
                        <a:spcBef>
                          <a:spcPts val="0"/>
                        </a:spcBef>
                        <a:spcAft>
                          <a:spcPts val="0"/>
                        </a:spcAft>
                      </a:pPr>
                      <a:r>
                        <a:rPr lang="en-GB" sz="1800" b="0" i="0" u="none" strike="noStrike">
                          <a:solidFill>
                            <a:srgbClr val="000000"/>
                          </a:solidFill>
                          <a:effectLst/>
                          <a:latin typeface="Calibri" panose="020F0502020204030204" pitchFamily="34" charset="0"/>
                        </a:rPr>
                        <a:t>Inferiorly</a:t>
                      </a:r>
                      <a:endParaRPr lang="en-GB" sz="24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posterior 1\3 of the tongue</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3">
                        <a:lumMod val="40000"/>
                        <a:lumOff val="60000"/>
                      </a:schemeClr>
                    </a:solidFill>
                  </a:tcPr>
                </a:tc>
              </a:tr>
              <a:tr h="371475">
                <a:tc>
                  <a:txBody>
                    <a:bodyPr/>
                    <a:lstStyle/>
                    <a:p>
                      <a:pPr rtl="0" fontAlgn="t">
                        <a:spcBef>
                          <a:spcPts val="0"/>
                        </a:spcBef>
                        <a:spcAft>
                          <a:spcPts val="0"/>
                        </a:spcAft>
                      </a:pPr>
                      <a:r>
                        <a:rPr lang="en-GB" sz="1800" b="0" i="0" u="none" strike="noStrike">
                          <a:solidFill>
                            <a:srgbClr val="000000"/>
                          </a:solidFill>
                          <a:effectLst/>
                          <a:latin typeface="Calibri" panose="020F0502020204030204" pitchFamily="34" charset="0"/>
                        </a:rPr>
                        <a:t>Medially</a:t>
                      </a:r>
                      <a:endParaRPr lang="en-GB" sz="24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cavity of the oropharynx </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2">
                        <a:lumMod val="20000"/>
                        <a:lumOff val="80000"/>
                      </a:schemeClr>
                    </a:solidFill>
                  </a:tcPr>
                </a:tc>
              </a:tr>
              <a:tr h="1895475">
                <a:tc>
                  <a:txBody>
                    <a:bodyPr/>
                    <a:lstStyle/>
                    <a:p>
                      <a:pPr rtl="0" fontAlgn="t">
                        <a:spcBef>
                          <a:spcPts val="0"/>
                        </a:spcBef>
                        <a:spcAft>
                          <a:spcPts val="0"/>
                        </a:spcAft>
                      </a:pPr>
                      <a:r>
                        <a:rPr lang="en-GB" sz="1800" b="0" i="0" u="none" strike="noStrike" dirty="0">
                          <a:solidFill>
                            <a:srgbClr val="000000"/>
                          </a:solidFill>
                          <a:effectLst/>
                          <a:latin typeface="Calibri" panose="020F0502020204030204" pitchFamily="34" charset="0"/>
                        </a:rPr>
                        <a:t>Laterally</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GB" sz="1800" b="0" i="0" u="none" strike="noStrike" dirty="0" smtClean="0">
                          <a:solidFill>
                            <a:srgbClr val="000000"/>
                          </a:solidFill>
                          <a:effectLst/>
                          <a:latin typeface="Calibri" panose="020F0502020204030204" pitchFamily="34" charset="0"/>
                        </a:rPr>
                        <a:t>(1) superior </a:t>
                      </a:r>
                      <a:r>
                        <a:rPr lang="en-GB" sz="1800" b="0" i="0" u="none" strike="noStrike" dirty="0">
                          <a:solidFill>
                            <a:srgbClr val="000000"/>
                          </a:solidFill>
                          <a:effectLst/>
                          <a:latin typeface="Calibri" panose="020F0502020204030204" pitchFamily="34" charset="0"/>
                        </a:rPr>
                        <a:t>constrictor of the pharynx separated from it by loose connective tissue through which descends the </a:t>
                      </a:r>
                      <a:r>
                        <a:rPr lang="en-GB" sz="1800" b="0" i="0" u="none" strike="noStrike" dirty="0" smtClean="0">
                          <a:solidFill>
                            <a:srgbClr val="000000"/>
                          </a:solidFill>
                          <a:effectLst/>
                          <a:latin typeface="Calibri" panose="020F0502020204030204" pitchFamily="34" charset="0"/>
                        </a:rPr>
                        <a:t>(2) external </a:t>
                      </a:r>
                      <a:r>
                        <a:rPr lang="en-GB" sz="1800" b="0" i="0" u="none" strike="noStrike" dirty="0">
                          <a:solidFill>
                            <a:srgbClr val="000000"/>
                          </a:solidFill>
                          <a:effectLst/>
                          <a:latin typeface="Calibri" panose="020F0502020204030204" pitchFamily="34" charset="0"/>
                        </a:rPr>
                        <a:t>palatine </a:t>
                      </a:r>
                      <a:r>
                        <a:rPr lang="en-GB" sz="1800" b="0" i="0" u="none" strike="noStrike" dirty="0" smtClean="0">
                          <a:solidFill>
                            <a:srgbClr val="000000"/>
                          </a:solidFill>
                          <a:effectLst/>
                          <a:latin typeface="Calibri" panose="020F0502020204030204" pitchFamily="34" charset="0"/>
                        </a:rPr>
                        <a:t>vein, (3)</a:t>
                      </a:r>
                      <a:r>
                        <a:rPr lang="en-GB" sz="1800" b="0" i="0" u="none" strike="noStrike" baseline="0" dirty="0" smtClean="0">
                          <a:solidFill>
                            <a:srgbClr val="000000"/>
                          </a:solidFill>
                          <a:effectLst/>
                          <a:latin typeface="Calibri" panose="020F0502020204030204" pitchFamily="34" charset="0"/>
                        </a:rPr>
                        <a:t> </a:t>
                      </a:r>
                      <a:r>
                        <a:rPr lang="en-GB" sz="1800" b="0" i="0" u="none" strike="noStrike" dirty="0" smtClean="0">
                          <a:solidFill>
                            <a:srgbClr val="000000"/>
                          </a:solidFill>
                          <a:effectLst/>
                          <a:latin typeface="Calibri" panose="020F0502020204030204" pitchFamily="34" charset="0"/>
                        </a:rPr>
                        <a:t>loop </a:t>
                      </a:r>
                      <a:r>
                        <a:rPr lang="en-GB" sz="1800" b="0" i="0" u="none" strike="noStrike" dirty="0">
                          <a:solidFill>
                            <a:srgbClr val="000000"/>
                          </a:solidFill>
                          <a:effectLst/>
                          <a:latin typeface="Calibri" panose="020F0502020204030204" pitchFamily="34" charset="0"/>
                        </a:rPr>
                        <a:t>of the facial artery and , </a:t>
                      </a:r>
                      <a:r>
                        <a:rPr lang="en-GB" sz="1800" b="0" i="0" u="none" strike="noStrike" dirty="0" smtClean="0">
                          <a:solidFill>
                            <a:srgbClr val="000000"/>
                          </a:solidFill>
                          <a:effectLst/>
                          <a:latin typeface="Calibri" panose="020F0502020204030204" pitchFamily="34" charset="0"/>
                        </a:rPr>
                        <a:t>(4) the </a:t>
                      </a:r>
                      <a:r>
                        <a:rPr lang="en-GB" sz="1800" b="0" i="0" u="none" strike="noStrike" dirty="0">
                          <a:solidFill>
                            <a:srgbClr val="000000"/>
                          </a:solidFill>
                          <a:effectLst/>
                          <a:latin typeface="Calibri" panose="020F0502020204030204" pitchFamily="34" charset="0"/>
                        </a:rPr>
                        <a:t>internal carotid artery which lies behind and lateral to the tonsils.</a:t>
                      </a:r>
                      <a:endParaRPr lang="en-GB" sz="24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ED6EE"/>
                    </a:solidFill>
                  </a:tcPr>
                </a:tc>
              </a:tr>
            </a:tbl>
          </a:graphicData>
        </a:graphic>
      </p:graphicFrame>
      <p:sp>
        <p:nvSpPr>
          <p:cNvPr id="11" name="Rectangle 1"/>
          <p:cNvSpPr>
            <a:spLocks noChangeArrowheads="1"/>
          </p:cNvSpPr>
          <p:nvPr/>
        </p:nvSpPr>
        <p:spPr bwMode="auto">
          <a:xfrm>
            <a:off x="924160" y="22109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20" name="Group 19"/>
          <p:cNvGrpSpPr/>
          <p:nvPr/>
        </p:nvGrpSpPr>
        <p:grpSpPr>
          <a:xfrm>
            <a:off x="7111998" y="2168467"/>
            <a:ext cx="3933372" cy="2490620"/>
            <a:chOff x="6867542" y="3640301"/>
            <a:chExt cx="4610175" cy="2919812"/>
          </a:xfrm>
        </p:grpSpPr>
        <p:pic>
          <p:nvPicPr>
            <p:cNvPr id="13" name="Shape 163"/>
            <p:cNvPicPr preferRelativeResize="0"/>
            <p:nvPr/>
          </p:nvPicPr>
          <p:blipFill rotWithShape="1">
            <a:blip r:embed="rId3">
              <a:alphaModFix/>
            </a:blip>
            <a:srcRect r="3847" b="6218"/>
            <a:stretch/>
          </p:blipFill>
          <p:spPr>
            <a:xfrm>
              <a:off x="6867542" y="3640301"/>
              <a:ext cx="4610175" cy="2919812"/>
            </a:xfrm>
            <a:prstGeom prst="rect">
              <a:avLst/>
            </a:prstGeom>
            <a:noFill/>
            <a:ln>
              <a:noFill/>
            </a:ln>
          </p:spPr>
        </p:pic>
        <p:sp>
          <p:nvSpPr>
            <p:cNvPr id="14" name="Rectangle 13"/>
            <p:cNvSpPr/>
            <p:nvPr/>
          </p:nvSpPr>
          <p:spPr>
            <a:xfrm>
              <a:off x="7184571" y="5413829"/>
              <a:ext cx="595086" cy="420914"/>
            </a:xfrm>
            <a:prstGeom prst="rect">
              <a:avLst/>
            </a:prstGeom>
            <a:noFill/>
            <a:ln w="28575">
              <a:solidFill>
                <a:srgbClr val="FFB7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101942" y="5413829"/>
              <a:ext cx="957944" cy="420914"/>
            </a:xfrm>
            <a:prstGeom prst="rect">
              <a:avLst/>
            </a:prstGeom>
            <a:no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9477828" y="3703074"/>
              <a:ext cx="957944" cy="230297"/>
            </a:xfrm>
            <a:prstGeom prst="rect">
              <a:avLst/>
            </a:prstGeom>
            <a:noFill/>
            <a:ln w="28575">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Bracket 16"/>
            <p:cNvSpPr/>
            <p:nvPr/>
          </p:nvSpPr>
          <p:spPr>
            <a:xfrm rot="19584839">
              <a:off x="8826991" y="4952947"/>
              <a:ext cx="206170" cy="899885"/>
            </a:xfrm>
            <a:prstGeom prst="rightBracket">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9" name="Straight Arrow Connector 18"/>
            <p:cNvCxnSpPr/>
            <p:nvPr/>
          </p:nvCxnSpPr>
          <p:spPr>
            <a:xfrm>
              <a:off x="7482114" y="4542971"/>
              <a:ext cx="892629" cy="8708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9219" name="Picture 3" descr="Image result for Palatine Ton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188" y="4701536"/>
            <a:ext cx="4353444" cy="213322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735008" y="6393695"/>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sp>
        <p:nvSpPr>
          <p:cNvPr id="23" name="TextBox 22"/>
          <p:cNvSpPr txBox="1"/>
          <p:nvPr/>
        </p:nvSpPr>
        <p:spPr>
          <a:xfrm>
            <a:off x="10535868" y="4422912"/>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sp>
        <p:nvSpPr>
          <p:cNvPr id="24" name="Rectangle 23"/>
          <p:cNvSpPr/>
          <p:nvPr/>
        </p:nvSpPr>
        <p:spPr>
          <a:xfrm>
            <a:off x="10110602" y="5052384"/>
            <a:ext cx="817312" cy="98975"/>
          </a:xfrm>
          <a:prstGeom prst="rect">
            <a:avLst/>
          </a:prstGeom>
          <a:noFill/>
          <a:ln w="28575">
            <a:solidFill>
              <a:srgbClr val="DB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10418971" y="5327497"/>
            <a:ext cx="817312" cy="98975"/>
          </a:xfrm>
          <a:prstGeom prst="rect">
            <a:avLst/>
          </a:prstGeom>
          <a:noFill/>
          <a:ln w="28575">
            <a:solidFill>
              <a:srgbClr val="DB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7324724" y="6256620"/>
            <a:ext cx="729803" cy="127550"/>
          </a:xfrm>
          <a:prstGeom prst="rect">
            <a:avLst/>
          </a:prstGeom>
          <a:noFill/>
          <a:ln w="28575">
            <a:solidFill>
              <a:srgbClr val="DB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9617706" y="488692"/>
            <a:ext cx="612144" cy="149483"/>
          </a:xfrm>
          <a:prstGeom prst="rect">
            <a:avLst/>
          </a:prstGeom>
          <a:noFill/>
          <a:ln w="28575">
            <a:solidFill>
              <a:srgbClr val="FFB7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9718556" y="746803"/>
            <a:ext cx="700415" cy="150423"/>
          </a:xfrm>
          <a:prstGeom prst="rect">
            <a:avLst/>
          </a:prstGeom>
          <a:no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9881093" y="1139795"/>
            <a:ext cx="664300" cy="223917"/>
          </a:xfrm>
          <a:prstGeom prst="rect">
            <a:avLst/>
          </a:prstGeom>
          <a:noFill/>
          <a:ln w="28575">
            <a:solidFill>
              <a:srgbClr val="DBA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86958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5" name="Group 4"/>
          <p:cNvGrpSpPr/>
          <p:nvPr/>
        </p:nvGrpSpPr>
        <p:grpSpPr>
          <a:xfrm>
            <a:off x="6386509" y="626655"/>
            <a:ext cx="3048789" cy="2644549"/>
            <a:chOff x="6929400" y="427500"/>
            <a:chExt cx="5059400" cy="3171400"/>
          </a:xfrm>
        </p:grpSpPr>
        <p:pic>
          <p:nvPicPr>
            <p:cNvPr id="174" name="Shape 174" descr="laryngopharynx1317439722365.jpg"/>
            <p:cNvPicPr preferRelativeResize="0"/>
            <p:nvPr/>
          </p:nvPicPr>
          <p:blipFill>
            <a:blip r:embed="rId3">
              <a:alphaModFix/>
            </a:blip>
            <a:stretch>
              <a:fillRect/>
            </a:stretch>
          </p:blipFill>
          <p:spPr>
            <a:xfrm>
              <a:off x="6929400" y="427500"/>
              <a:ext cx="5059400" cy="3171400"/>
            </a:xfrm>
            <a:prstGeom prst="rect">
              <a:avLst/>
            </a:prstGeom>
            <a:noFill/>
            <a:ln>
              <a:noFill/>
            </a:ln>
          </p:spPr>
        </p:pic>
        <p:cxnSp>
          <p:nvCxnSpPr>
            <p:cNvPr id="176" name="Shape 176"/>
            <p:cNvCxnSpPr/>
            <p:nvPr/>
          </p:nvCxnSpPr>
          <p:spPr>
            <a:xfrm rot="10800000" flipH="1">
              <a:off x="9280567" y="837033"/>
              <a:ext cx="1656800" cy="18000"/>
            </a:xfrm>
            <a:prstGeom prst="straightConnector1">
              <a:avLst/>
            </a:prstGeom>
            <a:noFill/>
            <a:ln w="28575" cap="flat" cmpd="sng">
              <a:solidFill>
                <a:srgbClr val="FF0000"/>
              </a:solidFill>
              <a:prstDash val="solid"/>
              <a:round/>
              <a:headEnd type="none" w="lg" len="lg"/>
              <a:tailEnd type="none" w="lg" len="lg"/>
            </a:ln>
          </p:spPr>
        </p:cxnSp>
        <p:cxnSp>
          <p:nvCxnSpPr>
            <p:cNvPr id="177" name="Shape 177"/>
            <p:cNvCxnSpPr/>
            <p:nvPr/>
          </p:nvCxnSpPr>
          <p:spPr>
            <a:xfrm rot="10800000" flipH="1">
              <a:off x="9387433" y="2440533"/>
              <a:ext cx="1710400" cy="213600"/>
            </a:xfrm>
            <a:prstGeom prst="straightConnector1">
              <a:avLst/>
            </a:prstGeom>
            <a:noFill/>
            <a:ln w="28575" cap="flat" cmpd="sng">
              <a:solidFill>
                <a:srgbClr val="FF0000"/>
              </a:solidFill>
              <a:prstDash val="solid"/>
              <a:round/>
              <a:headEnd type="none" w="lg" len="lg"/>
              <a:tailEnd type="none" w="lg" len="lg"/>
            </a:ln>
          </p:spPr>
        </p:cxnSp>
      </p:grpSp>
      <p:sp>
        <p:nvSpPr>
          <p:cNvPr id="173" name="Shape 173"/>
          <p:cNvSpPr txBox="1">
            <a:spLocks noGrp="1"/>
          </p:cNvSpPr>
          <p:nvPr>
            <p:ph type="body" idx="1"/>
          </p:nvPr>
        </p:nvSpPr>
        <p:spPr>
          <a:xfrm>
            <a:off x="273100" y="1402035"/>
            <a:ext cx="6798800" cy="5431902"/>
          </a:xfrm>
          <a:prstGeom prst="rect">
            <a:avLst/>
          </a:prstGeom>
          <a:ln w="9525" cap="flat" cmpd="sng">
            <a:solidFill>
              <a:srgbClr val="FFFFFF"/>
            </a:solidFill>
            <a:prstDash val="solid"/>
            <a:round/>
            <a:headEnd type="none" w="med" len="med"/>
            <a:tailEnd type="none" w="med" len="med"/>
          </a:ln>
        </p:spPr>
        <p:txBody>
          <a:bodyPr vert="horz" lIns="121900" tIns="121900" rIns="121900" bIns="121900" rtlCol="0" anchor="t" anchorCtr="0">
            <a:noAutofit/>
          </a:bodyPr>
          <a:lstStyle/>
          <a:p>
            <a:pPr>
              <a:lnSpc>
                <a:spcPct val="100000"/>
              </a:lnSpc>
              <a:buFont typeface="Courier New" panose="02070309020205020404" pitchFamily="49" charset="0"/>
              <a:buChar char="o"/>
            </a:pPr>
            <a:r>
              <a:rPr lang="en" sz="2000" dirty="0" smtClean="0"/>
              <a:t>Lies </a:t>
            </a:r>
            <a:r>
              <a:rPr lang="en" sz="2000" dirty="0"/>
              <a:t>behind the laryngeal inlet &amp; the posterior surface of larynx</a:t>
            </a:r>
          </a:p>
          <a:p>
            <a:pPr>
              <a:lnSpc>
                <a:spcPct val="100000"/>
              </a:lnSpc>
              <a:buFont typeface="Courier New" panose="02070309020205020404" pitchFamily="49" charset="0"/>
              <a:buChar char="o"/>
            </a:pPr>
            <a:r>
              <a:rPr lang="en" sz="2000" dirty="0" smtClean="0"/>
              <a:t>communicates </a:t>
            </a:r>
            <a:r>
              <a:rPr lang="en" sz="2000" dirty="0"/>
              <a:t>with the larynx through the </a:t>
            </a:r>
            <a:r>
              <a:rPr lang="en" sz="2000" b="1" dirty="0"/>
              <a:t>laryngeal </a:t>
            </a:r>
            <a:r>
              <a:rPr lang="en" sz="2000" b="1" dirty="0" smtClean="0"/>
              <a:t>inlet</a:t>
            </a:r>
            <a:r>
              <a:rPr lang="en" sz="2000" u="sng" dirty="0" smtClean="0"/>
              <a:t>       </a:t>
            </a:r>
            <a:r>
              <a:rPr lang="en" sz="2000" dirty="0" smtClean="0">
                <a:solidFill>
                  <a:schemeClr val="accent3"/>
                </a:solidFill>
              </a:rPr>
              <a:t>( </a:t>
            </a:r>
            <a:r>
              <a:rPr lang="en" sz="2000" dirty="0">
                <a:solidFill>
                  <a:schemeClr val="accent3"/>
                </a:solidFill>
              </a:rPr>
              <a:t>الفتحة الي تودي لللارنكس)</a:t>
            </a:r>
          </a:p>
          <a:p>
            <a:pPr>
              <a:lnSpc>
                <a:spcPct val="100000"/>
              </a:lnSpc>
              <a:buFont typeface="Courier New" panose="02070309020205020404" pitchFamily="49" charset="0"/>
              <a:buChar char="o"/>
            </a:pPr>
            <a:r>
              <a:rPr lang="en" sz="2000" dirty="0" smtClean="0"/>
              <a:t>Extends </a:t>
            </a:r>
            <a:r>
              <a:rPr lang="en" sz="2000" dirty="0"/>
              <a:t>from upper border of epiglottis to lower border of cricoid cartilage.</a:t>
            </a:r>
          </a:p>
          <a:p>
            <a:pPr>
              <a:lnSpc>
                <a:spcPct val="100000"/>
              </a:lnSpc>
              <a:buFont typeface="Courier New" panose="02070309020205020404" pitchFamily="49" charset="0"/>
              <a:buChar char="o"/>
            </a:pPr>
            <a:r>
              <a:rPr lang="en" sz="2000" dirty="0" smtClean="0"/>
              <a:t>A </a:t>
            </a:r>
            <a:r>
              <a:rPr lang="en" sz="2000" dirty="0"/>
              <a:t>small </a:t>
            </a:r>
            <a:r>
              <a:rPr lang="en" sz="2000" dirty="0" smtClean="0"/>
              <a:t>depression </a:t>
            </a:r>
            <a:r>
              <a:rPr lang="en" sz="2000" dirty="0" smtClean="0">
                <a:solidFill>
                  <a:schemeClr val="bg1">
                    <a:lumMod val="65000"/>
                  </a:schemeClr>
                </a:solidFill>
              </a:rPr>
              <a:t>تجويف</a:t>
            </a:r>
            <a:r>
              <a:rPr lang="en" sz="2000" dirty="0" smtClean="0"/>
              <a:t>situated </a:t>
            </a:r>
            <a:r>
              <a:rPr lang="en" sz="2000" dirty="0"/>
              <a:t>on either side of the laryngeal inlet is called ‘</a:t>
            </a:r>
            <a:r>
              <a:rPr lang="en" sz="2000" b="1" dirty="0"/>
              <a:t>Piriform Fossa</a:t>
            </a:r>
            <a:r>
              <a:rPr lang="en" sz="2000" dirty="0"/>
              <a:t>’ it is a common site for the lodging of foreign </a:t>
            </a:r>
            <a:r>
              <a:rPr lang="en" sz="2000" dirty="0" smtClean="0"/>
              <a:t>bodies*.</a:t>
            </a:r>
            <a:endParaRPr lang="en" sz="2000" dirty="0"/>
          </a:p>
          <a:p>
            <a:pPr>
              <a:lnSpc>
                <a:spcPct val="100000"/>
              </a:lnSpc>
              <a:buFont typeface="Courier New" panose="02070309020205020404" pitchFamily="49" charset="0"/>
              <a:buChar char="o"/>
            </a:pPr>
            <a:r>
              <a:rPr lang="en" sz="2000" dirty="0" smtClean="0"/>
              <a:t>Branches </a:t>
            </a:r>
            <a:r>
              <a:rPr lang="en" sz="2000" dirty="0"/>
              <a:t>of </a:t>
            </a:r>
            <a:r>
              <a:rPr lang="en" sz="2000" b="1" dirty="0"/>
              <a:t>internal laryngeal </a:t>
            </a:r>
            <a:r>
              <a:rPr lang="en" sz="2000" dirty="0"/>
              <a:t>&amp; </a:t>
            </a:r>
            <a:r>
              <a:rPr lang="en" sz="2000" b="1" dirty="0"/>
              <a:t>recurrent laryngeal nerves</a:t>
            </a:r>
            <a:r>
              <a:rPr lang="en" sz="2000" dirty="0"/>
              <a:t> lie deep to the mucous membrane of the fossa‘</a:t>
            </a:r>
            <a:r>
              <a:rPr lang="en" sz="2000" dirty="0">
                <a:solidFill>
                  <a:srgbClr val="B7B7B7"/>
                </a:solidFill>
              </a:rPr>
              <a:t>Piriform Fossa’ </a:t>
            </a:r>
            <a:r>
              <a:rPr lang="en" sz="2000" dirty="0"/>
              <a:t>and are vulnerable to injury during removal of a foreign body. </a:t>
            </a:r>
            <a:endParaRPr lang="en" sz="2000" dirty="0" smtClean="0"/>
          </a:p>
          <a:p>
            <a:pPr marL="0" indent="0">
              <a:lnSpc>
                <a:spcPct val="100000"/>
              </a:lnSpc>
              <a:buNone/>
            </a:pPr>
            <a:endParaRPr lang="en" sz="1050" dirty="0" smtClean="0"/>
          </a:p>
          <a:p>
            <a:pPr marL="0" indent="0">
              <a:lnSpc>
                <a:spcPct val="100000"/>
              </a:lnSpc>
              <a:buNone/>
            </a:pPr>
            <a:r>
              <a:rPr lang="en" sz="1800" dirty="0" smtClean="0">
                <a:solidFill>
                  <a:schemeClr val="bg1">
                    <a:lumMod val="65000"/>
                  </a:schemeClr>
                </a:solidFill>
              </a:rPr>
              <a:t>*When you swallow fish bones this is were they usually get stuck. You should be careful when trying to remove them because they could injur the </a:t>
            </a:r>
            <a:r>
              <a:rPr lang="en" sz="1800" dirty="0">
                <a:solidFill>
                  <a:schemeClr val="bg1">
                    <a:lumMod val="65000"/>
                  </a:schemeClr>
                </a:solidFill>
              </a:rPr>
              <a:t>internal laryngeal &amp; recurrent laryngeal </a:t>
            </a:r>
            <a:r>
              <a:rPr lang="en" sz="1800" dirty="0" smtClean="0">
                <a:solidFill>
                  <a:schemeClr val="bg1">
                    <a:lumMod val="65000"/>
                  </a:schemeClr>
                </a:solidFill>
              </a:rPr>
              <a:t>nerves. </a:t>
            </a:r>
            <a:endParaRPr lang="en" sz="1800" dirty="0">
              <a:solidFill>
                <a:schemeClr val="bg1">
                  <a:lumMod val="65000"/>
                </a:schemeClr>
              </a:solidFill>
            </a:endParaRPr>
          </a:p>
        </p:txBody>
      </p:sp>
      <p:sp>
        <p:nvSpPr>
          <p:cNvPr id="9" name="Shape 136"/>
          <p:cNvSpPr txBox="1">
            <a:spLocks/>
          </p:cNvSpPr>
          <p:nvPr/>
        </p:nvSpPr>
        <p:spPr>
          <a:xfrm>
            <a:off x="415600" y="259072"/>
            <a:ext cx="11360800" cy="119192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3600" b="1" dirty="0" smtClean="0">
                <a:solidFill>
                  <a:srgbClr val="000000"/>
                </a:solidFill>
                <a:ea typeface="Calibri"/>
                <a:cs typeface="Calibri"/>
                <a:sym typeface="Calibri"/>
              </a:rPr>
              <a:t>Pharynx</a:t>
            </a:r>
            <a:br>
              <a:rPr lang="en" sz="3600" b="1" dirty="0" smtClean="0">
                <a:solidFill>
                  <a:srgbClr val="000000"/>
                </a:solidFill>
                <a:ea typeface="Calibri"/>
                <a:cs typeface="Calibri"/>
                <a:sym typeface="Calibri"/>
              </a:rPr>
            </a:br>
            <a:r>
              <a:rPr lang="en" sz="2800" dirty="0" smtClean="0">
                <a:solidFill>
                  <a:srgbClr val="000000"/>
                </a:solidFill>
                <a:ea typeface="Calibri"/>
                <a:cs typeface="Calibri"/>
                <a:sym typeface="Calibri"/>
              </a:rPr>
              <a:t>Laryngopharynx</a:t>
            </a:r>
            <a:endParaRPr lang="en" sz="2800" dirty="0">
              <a:solidFill>
                <a:srgbClr val="000000"/>
              </a:solidFill>
              <a:ea typeface="Calibri"/>
              <a:cs typeface="Calibri"/>
              <a:sym typeface="Calibri"/>
            </a:endParaRPr>
          </a:p>
        </p:txBody>
      </p:sp>
      <p:cxnSp>
        <p:nvCxnSpPr>
          <p:cNvPr id="4" name="Straight Connector 3"/>
          <p:cNvCxnSpPr/>
          <p:nvPr/>
        </p:nvCxnSpPr>
        <p:spPr>
          <a:xfrm>
            <a:off x="3096126" y="3930315"/>
            <a:ext cx="146304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562885" y="680030"/>
            <a:ext cx="2481963" cy="2676549"/>
            <a:chOff x="7026442" y="3767328"/>
            <a:chExt cx="4892842" cy="3066609"/>
          </a:xfrm>
        </p:grpSpPr>
        <p:pic>
          <p:nvPicPr>
            <p:cNvPr id="175" name="Shape 175" descr="Screen Shot 2017-02-08 at 9.42.18 PM.png"/>
            <p:cNvPicPr preferRelativeResize="0"/>
            <p:nvPr/>
          </p:nvPicPr>
          <p:blipFill rotWithShape="1">
            <a:blip r:embed="rId4">
              <a:alphaModFix/>
            </a:blip>
            <a:srcRect l="510" r="2782" b="3305"/>
            <a:stretch/>
          </p:blipFill>
          <p:spPr>
            <a:xfrm>
              <a:off x="7026442" y="3767328"/>
              <a:ext cx="4892842" cy="3066609"/>
            </a:xfrm>
            <a:prstGeom prst="rect">
              <a:avLst/>
            </a:prstGeom>
            <a:noFill/>
            <a:ln>
              <a:noFill/>
            </a:ln>
          </p:spPr>
        </p:pic>
        <p:sp>
          <p:nvSpPr>
            <p:cNvPr id="12" name="Rectangle 11"/>
            <p:cNvSpPr/>
            <p:nvPr/>
          </p:nvSpPr>
          <p:spPr>
            <a:xfrm>
              <a:off x="7496270" y="5935579"/>
              <a:ext cx="1939289" cy="28875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cxnSp>
        <p:nvCxnSpPr>
          <p:cNvPr id="17" name="Straight Connector 16"/>
          <p:cNvCxnSpPr/>
          <p:nvPr/>
        </p:nvCxnSpPr>
        <p:spPr>
          <a:xfrm>
            <a:off x="5089693" y="2399520"/>
            <a:ext cx="1463040"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8458" y="3323386"/>
            <a:ext cx="164592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20623" y="3018586"/>
            <a:ext cx="1005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362822" y="3441954"/>
            <a:ext cx="4293433" cy="3304683"/>
            <a:chOff x="7362822" y="3441954"/>
            <a:chExt cx="4293433" cy="3304683"/>
          </a:xfrm>
        </p:grpSpPr>
        <p:pic>
          <p:nvPicPr>
            <p:cNvPr id="13314" name="Picture 2" descr="Image result for laryngeal in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2822" y="3441954"/>
              <a:ext cx="4293433" cy="33046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020804" y="6438860"/>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sp>
          <p:nvSpPr>
            <p:cNvPr id="18" name="Rectangle 17"/>
            <p:cNvSpPr/>
            <p:nvPr/>
          </p:nvSpPr>
          <p:spPr>
            <a:xfrm>
              <a:off x="7467163" y="4460628"/>
              <a:ext cx="983732" cy="252029"/>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Rectangle 20"/>
            <p:cNvSpPr/>
            <p:nvPr/>
          </p:nvSpPr>
          <p:spPr>
            <a:xfrm>
              <a:off x="10454186" y="3667564"/>
              <a:ext cx="640080" cy="18288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2" name="Rectangle 21"/>
            <p:cNvSpPr/>
            <p:nvPr/>
          </p:nvSpPr>
          <p:spPr>
            <a:xfrm>
              <a:off x="10407560" y="5658434"/>
              <a:ext cx="1188720" cy="25543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Tree>
    <p:extLst>
      <p:ext uri="{BB962C8B-B14F-4D97-AF65-F5344CB8AC3E}">
        <p14:creationId xmlns:p14="http://schemas.microsoft.com/office/powerpoint/2010/main" val="98270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aphicFrame>
        <p:nvGraphicFramePr>
          <p:cNvPr id="182" name="Shape 182"/>
          <p:cNvGraphicFramePr/>
          <p:nvPr>
            <p:extLst>
              <p:ext uri="{D42A27DB-BD31-4B8C-83A1-F6EECF244321}">
                <p14:modId xmlns:p14="http://schemas.microsoft.com/office/powerpoint/2010/main" val="4239885898"/>
              </p:ext>
            </p:extLst>
          </p:nvPr>
        </p:nvGraphicFramePr>
        <p:xfrm>
          <a:off x="698451" y="1155032"/>
          <a:ext cx="10514980" cy="2059656"/>
        </p:xfrm>
        <a:graphic>
          <a:graphicData uri="http://schemas.openxmlformats.org/drawingml/2006/table">
            <a:tbl>
              <a:tblPr>
                <a:tableStyleId>{ED083AE6-46FA-4A59-8FB0-9F97EB10719F}</a:tableStyleId>
              </a:tblPr>
              <a:tblGrid>
                <a:gridCol w="1336873"/>
                <a:gridCol w="1336873"/>
                <a:gridCol w="7841234"/>
              </a:tblGrid>
              <a:tr h="1068591">
                <a:tc rowSpan="2">
                  <a:txBody>
                    <a:bodyPr/>
                    <a:lstStyle/>
                    <a:p>
                      <a:pPr lvl="0" algn="ctr">
                        <a:spcBef>
                          <a:spcPts val="0"/>
                        </a:spcBef>
                        <a:buNone/>
                      </a:pPr>
                      <a:r>
                        <a:rPr lang="en" sz="2000" i="1" dirty="0" smtClean="0"/>
                        <a:t>Nerve Supply</a:t>
                      </a:r>
                      <a:endParaRPr lang="en" sz="2000" i="1" dirty="0"/>
                    </a:p>
                  </a:txBody>
                  <a:tcPr marL="121900" marR="121900" marT="121900" marB="121900" anchor="ctr"/>
                </a:tc>
                <a:tc>
                  <a:txBody>
                    <a:bodyPr/>
                    <a:lstStyle/>
                    <a:p>
                      <a:pPr lvl="0" algn="ctr">
                        <a:spcBef>
                          <a:spcPts val="0"/>
                        </a:spcBef>
                        <a:buNone/>
                      </a:pPr>
                      <a:r>
                        <a:rPr lang="en" sz="2000" i="1" dirty="0"/>
                        <a:t>Sensory</a:t>
                      </a:r>
                    </a:p>
                  </a:txBody>
                  <a:tcPr marL="121900" marR="121900" marT="121900" marB="121900" anchor="ctr"/>
                </a:tc>
                <a:tc>
                  <a:txBody>
                    <a:bodyPr/>
                    <a:lstStyle/>
                    <a:p>
                      <a:pPr lvl="0">
                        <a:spcBef>
                          <a:spcPts val="0"/>
                        </a:spcBef>
                        <a:buNone/>
                      </a:pPr>
                      <a:r>
                        <a:rPr lang="en" sz="2000" dirty="0"/>
                        <a:t>Nasopharynx: </a:t>
                      </a:r>
                      <a:r>
                        <a:rPr lang="en" sz="2000" u="sng" dirty="0"/>
                        <a:t>Maxillary nerve </a:t>
                      </a:r>
                    </a:p>
                    <a:p>
                      <a:pPr lvl="0">
                        <a:spcBef>
                          <a:spcPts val="0"/>
                        </a:spcBef>
                        <a:buNone/>
                      </a:pPr>
                      <a:r>
                        <a:rPr lang="en" sz="2000" dirty="0"/>
                        <a:t>Oropharynx: </a:t>
                      </a:r>
                      <a:r>
                        <a:rPr lang="en" sz="2000" u="sng" dirty="0"/>
                        <a:t>Glossopharyngeal </a:t>
                      </a:r>
                      <a:r>
                        <a:rPr lang="en" sz="2000" u="sng" dirty="0" smtClean="0"/>
                        <a:t>nerve</a:t>
                      </a:r>
                      <a:r>
                        <a:rPr lang="en" sz="2000" u="none" baseline="0" dirty="0" smtClean="0"/>
                        <a:t> </a:t>
                      </a:r>
                      <a:r>
                        <a:rPr lang="en" sz="2000" u="none" baseline="0" dirty="0" smtClean="0">
                          <a:solidFill>
                            <a:schemeClr val="bg1">
                              <a:lumMod val="65000"/>
                            </a:schemeClr>
                          </a:solidFill>
                        </a:rPr>
                        <a:t>(cranial nerve number 9)</a:t>
                      </a:r>
                      <a:endParaRPr lang="en" sz="2000" u="sng" dirty="0">
                        <a:solidFill>
                          <a:schemeClr val="bg1">
                            <a:lumMod val="65000"/>
                          </a:schemeClr>
                        </a:solidFill>
                      </a:endParaRPr>
                    </a:p>
                    <a:p>
                      <a:pPr lvl="0">
                        <a:spcBef>
                          <a:spcPts val="0"/>
                        </a:spcBef>
                        <a:buNone/>
                      </a:pPr>
                      <a:r>
                        <a:rPr lang="en" sz="2000" dirty="0"/>
                        <a:t>Laryngopharynx: </a:t>
                      </a:r>
                      <a:r>
                        <a:rPr lang="en" sz="2000" u="sng" dirty="0"/>
                        <a:t>Vagus nerve</a:t>
                      </a:r>
                      <a:r>
                        <a:rPr lang="en" sz="2000" u="none" dirty="0"/>
                        <a:t> </a:t>
                      </a:r>
                      <a:r>
                        <a:rPr lang="en" sz="2000" u="none" baseline="0" dirty="0" smtClean="0">
                          <a:solidFill>
                            <a:schemeClr val="bg1">
                              <a:lumMod val="65000"/>
                            </a:schemeClr>
                          </a:solidFill>
                        </a:rPr>
                        <a:t>(cranial nerve number 10)</a:t>
                      </a:r>
                      <a:endParaRPr lang="en" sz="2000" u="sng" dirty="0"/>
                    </a:p>
                  </a:txBody>
                  <a:tcPr marL="121900" marR="121900" marT="121900" marB="121900"/>
                </a:tc>
              </a:tr>
              <a:tr h="901456">
                <a:tc vMerge="1">
                  <a:txBody>
                    <a:bodyPr/>
                    <a:lstStyle/>
                    <a:p>
                      <a:pPr lvl="0">
                        <a:spcBef>
                          <a:spcPts val="0"/>
                        </a:spcBef>
                        <a:buNone/>
                      </a:pPr>
                      <a:endParaRPr lang="en" sz="2400" dirty="0"/>
                    </a:p>
                  </a:txBody>
                  <a:tcPr marL="121900" marR="121900" marT="121900" marB="121900"/>
                </a:tc>
                <a:tc>
                  <a:txBody>
                    <a:bodyPr/>
                    <a:lstStyle/>
                    <a:p>
                      <a:pPr lvl="0" algn="ctr">
                        <a:spcBef>
                          <a:spcPts val="0"/>
                        </a:spcBef>
                        <a:buNone/>
                      </a:pPr>
                      <a:r>
                        <a:rPr lang="en" sz="2000" i="1" dirty="0"/>
                        <a:t>Motor </a:t>
                      </a:r>
                    </a:p>
                  </a:txBody>
                  <a:tcPr marL="121900" marR="121900" marT="121900" marB="121900" anchor="ctr"/>
                </a:tc>
                <a:tc>
                  <a:txBody>
                    <a:bodyPr/>
                    <a:lstStyle/>
                    <a:p>
                      <a:pPr lvl="0">
                        <a:spcBef>
                          <a:spcPts val="0"/>
                        </a:spcBef>
                        <a:buNone/>
                      </a:pPr>
                      <a:r>
                        <a:rPr lang="en" sz="2000" dirty="0"/>
                        <a:t>All the muscles of pharynx are supplied by the </a:t>
                      </a:r>
                      <a:r>
                        <a:rPr lang="en" sz="2000" u="sng" dirty="0"/>
                        <a:t>pharyngeal plexus</a:t>
                      </a:r>
                      <a:r>
                        <a:rPr lang="en" sz="2000" dirty="0"/>
                        <a:t>. </a:t>
                      </a:r>
                    </a:p>
                    <a:p>
                      <a:pPr lvl="0">
                        <a:spcBef>
                          <a:spcPts val="0"/>
                        </a:spcBef>
                        <a:buNone/>
                      </a:pPr>
                      <a:r>
                        <a:rPr lang="en" sz="2000" dirty="0"/>
                        <a:t>Except the </a:t>
                      </a:r>
                      <a:r>
                        <a:rPr lang="en" sz="2000" b="1" dirty="0"/>
                        <a:t>Stylopharyngeus</a:t>
                      </a:r>
                      <a:r>
                        <a:rPr lang="en" sz="2000" dirty="0"/>
                        <a:t> is supplied by the </a:t>
                      </a:r>
                      <a:r>
                        <a:rPr lang="en" sz="2000" u="sng" dirty="0"/>
                        <a:t>glossopharyngeal nerve</a:t>
                      </a:r>
                    </a:p>
                  </a:txBody>
                  <a:tcPr marL="121900" marR="121900" marT="121900" marB="121900"/>
                </a:tc>
              </a:tr>
            </a:tbl>
          </a:graphicData>
        </a:graphic>
      </p:graphicFrame>
      <p:graphicFrame>
        <p:nvGraphicFramePr>
          <p:cNvPr id="184" name="Shape 184"/>
          <p:cNvGraphicFramePr/>
          <p:nvPr>
            <p:extLst>
              <p:ext uri="{D42A27DB-BD31-4B8C-83A1-F6EECF244321}">
                <p14:modId xmlns:p14="http://schemas.microsoft.com/office/powerpoint/2010/main" val="1073817880"/>
              </p:ext>
            </p:extLst>
          </p:nvPr>
        </p:nvGraphicFramePr>
        <p:xfrm>
          <a:off x="698451" y="3214688"/>
          <a:ext cx="10515600" cy="2983832"/>
        </p:xfrm>
        <a:graphic>
          <a:graphicData uri="http://schemas.openxmlformats.org/drawingml/2006/table">
            <a:tbl>
              <a:tblPr>
                <a:tableStyleId>{ED083AE6-46FA-4A59-8FB0-9F97EB10719F}</a:tableStyleId>
              </a:tblPr>
              <a:tblGrid>
                <a:gridCol w="2682499"/>
                <a:gridCol w="7833101"/>
              </a:tblGrid>
              <a:tr h="1203158">
                <a:tc>
                  <a:txBody>
                    <a:bodyPr/>
                    <a:lstStyle/>
                    <a:p>
                      <a:pPr lvl="0" algn="ctr">
                        <a:spcBef>
                          <a:spcPts val="0"/>
                        </a:spcBef>
                        <a:buNone/>
                      </a:pPr>
                      <a:r>
                        <a:rPr lang="en" sz="2000" i="1" dirty="0"/>
                        <a:t>Arterial supply</a:t>
                      </a:r>
                    </a:p>
                  </a:txBody>
                  <a:tcPr marL="121900" marR="121900" marT="121900" marB="121900" anchor="ctr"/>
                </a:tc>
                <a:tc>
                  <a:txBody>
                    <a:bodyPr/>
                    <a:lstStyle/>
                    <a:p>
                      <a:pPr lvl="0">
                        <a:spcBef>
                          <a:spcPts val="0"/>
                        </a:spcBef>
                        <a:buNone/>
                      </a:pPr>
                      <a:r>
                        <a:rPr lang="en" sz="2000" dirty="0"/>
                        <a:t> from branches of the following arteries: </a:t>
                      </a:r>
                    </a:p>
                    <a:p>
                      <a:pPr lvl="0">
                        <a:spcBef>
                          <a:spcPts val="0"/>
                        </a:spcBef>
                        <a:buNone/>
                      </a:pPr>
                      <a:r>
                        <a:rPr lang="en" sz="2000" dirty="0" smtClean="0"/>
                        <a:t>1- Ascending </a:t>
                      </a:r>
                      <a:r>
                        <a:rPr lang="en" sz="2000" dirty="0"/>
                        <a:t>pharyngeal </a:t>
                      </a:r>
                      <a:r>
                        <a:rPr lang="en" sz="2000" dirty="0" smtClean="0"/>
                        <a:t>           2- Ascending </a:t>
                      </a:r>
                      <a:r>
                        <a:rPr lang="en" sz="2000" dirty="0"/>
                        <a:t>palatine </a:t>
                      </a:r>
                      <a:r>
                        <a:rPr lang="en" sz="2000" baseline="0" dirty="0" smtClean="0"/>
                        <a:t>             </a:t>
                      </a:r>
                      <a:r>
                        <a:rPr lang="en" sz="2000" dirty="0" smtClean="0"/>
                        <a:t>3- Facial          4- Maxillary                                   5- Lingual  </a:t>
                      </a:r>
                      <a:endParaRPr lang="en" sz="2000" dirty="0"/>
                    </a:p>
                  </a:txBody>
                  <a:tcPr marL="121900" marR="121900" marT="121900" marB="121900"/>
                </a:tc>
              </a:tr>
              <a:tr h="866274">
                <a:tc>
                  <a:txBody>
                    <a:bodyPr/>
                    <a:lstStyle/>
                    <a:p>
                      <a:pPr lvl="0" algn="ctr">
                        <a:spcBef>
                          <a:spcPts val="0"/>
                        </a:spcBef>
                        <a:buNone/>
                      </a:pPr>
                      <a:r>
                        <a:rPr lang="en" sz="2000" i="1" dirty="0"/>
                        <a:t>Veins</a:t>
                      </a:r>
                    </a:p>
                  </a:txBody>
                  <a:tcPr marL="121900" marR="121900" marT="121900" marB="121900" anchor="ctr"/>
                </a:tc>
                <a:tc>
                  <a:txBody>
                    <a:bodyPr/>
                    <a:lstStyle/>
                    <a:p>
                      <a:pPr lvl="0">
                        <a:spcBef>
                          <a:spcPts val="0"/>
                        </a:spcBef>
                        <a:buNone/>
                      </a:pPr>
                      <a:r>
                        <a:rPr lang="en" sz="2000" dirty="0"/>
                        <a:t>drain into </a:t>
                      </a:r>
                      <a:r>
                        <a:rPr lang="en" sz="2000" u="sng" dirty="0"/>
                        <a:t>pharyngeal venous plexus</a:t>
                      </a:r>
                      <a:r>
                        <a:rPr lang="en" sz="2000" dirty="0"/>
                        <a:t>, which drains into the </a:t>
                      </a:r>
                      <a:r>
                        <a:rPr lang="en" sz="2000" u="sng" dirty="0"/>
                        <a:t>internal jugular vein </a:t>
                      </a:r>
                    </a:p>
                  </a:txBody>
                  <a:tcPr marL="121900" marR="121900" marT="121900" marB="121900"/>
                </a:tc>
              </a:tr>
              <a:tr h="914400">
                <a:tc>
                  <a:txBody>
                    <a:bodyPr/>
                    <a:lstStyle/>
                    <a:p>
                      <a:pPr lvl="0" algn="ctr">
                        <a:spcBef>
                          <a:spcPts val="0"/>
                        </a:spcBef>
                        <a:buNone/>
                      </a:pPr>
                      <a:r>
                        <a:rPr lang="en" sz="2000" i="1" dirty="0" smtClean="0"/>
                        <a:t>Lymphatics</a:t>
                      </a:r>
                      <a:endParaRPr lang="en" sz="2000" i="1" dirty="0"/>
                    </a:p>
                  </a:txBody>
                  <a:tcPr marL="121900" marR="121900" marT="121900" marB="121900" anchor="ctr"/>
                </a:tc>
                <a:tc>
                  <a:txBody>
                    <a:bodyPr/>
                    <a:lstStyle/>
                    <a:p>
                      <a:pPr lvl="0">
                        <a:spcBef>
                          <a:spcPts val="0"/>
                        </a:spcBef>
                        <a:buNone/>
                      </a:pPr>
                      <a:r>
                        <a:rPr lang="en" sz="2000" dirty="0"/>
                        <a:t>drain into the </a:t>
                      </a:r>
                      <a:r>
                        <a:rPr lang="en" sz="2000" u="sng" dirty="0"/>
                        <a:t>deep cervical lymph nodes </a:t>
                      </a:r>
                      <a:r>
                        <a:rPr lang="en" sz="2000" dirty="0"/>
                        <a:t>either directly, or indirectly via the </a:t>
                      </a:r>
                      <a:r>
                        <a:rPr lang="en" sz="2000" u="sng" dirty="0"/>
                        <a:t>retropharyngeal</a:t>
                      </a:r>
                      <a:r>
                        <a:rPr lang="en" sz="2000" dirty="0"/>
                        <a:t> or </a:t>
                      </a:r>
                      <a:r>
                        <a:rPr lang="en" sz="2000" u="sng" dirty="0"/>
                        <a:t>paratracheal lymph nodes </a:t>
                      </a:r>
                    </a:p>
                  </a:txBody>
                  <a:tcPr marL="121900" marR="121900" marT="121900" marB="121900"/>
                </a:tc>
              </a:tr>
            </a:tbl>
          </a:graphicData>
        </a:graphic>
      </p:graphicFrame>
      <p:sp>
        <p:nvSpPr>
          <p:cNvPr id="5" name="Shape 136"/>
          <p:cNvSpPr txBox="1">
            <a:spLocks noGrp="1"/>
          </p:cNvSpPr>
          <p:nvPr>
            <p:ph type="title"/>
          </p:nvPr>
        </p:nvSpPr>
        <p:spPr>
          <a:xfrm>
            <a:off x="698451" y="453078"/>
            <a:ext cx="11360800" cy="701954"/>
          </a:xfrm>
          <a:prstGeom prst="rect">
            <a:avLst/>
          </a:prstGeom>
        </p:spPr>
        <p:txBody>
          <a:bodyPr vert="horz" lIns="121900" tIns="121900" rIns="121900" bIns="121900" rtlCol="0" anchor="t" anchorCtr="0">
            <a:noAutofit/>
          </a:bodyPr>
          <a:lstStyle/>
          <a:p>
            <a:r>
              <a:rPr lang="en" sz="3600" b="1" dirty="0" smtClean="0">
                <a:solidFill>
                  <a:srgbClr val="000000"/>
                </a:solidFill>
                <a:ea typeface="Calibri"/>
                <a:cs typeface="Calibri"/>
                <a:sym typeface="Calibri"/>
              </a:rPr>
              <a:t>Pharynx</a:t>
            </a:r>
            <a:endParaRPr lang="en" sz="2800" dirty="0">
              <a:solidFill>
                <a:srgbClr val="000000"/>
              </a:solidFill>
              <a:ea typeface="Calibri"/>
              <a:cs typeface="Calibri"/>
              <a:sym typeface="Calibri"/>
            </a:endParaRPr>
          </a:p>
        </p:txBody>
      </p:sp>
    </p:spTree>
    <p:extLst>
      <p:ext uri="{BB962C8B-B14F-4D97-AF65-F5344CB8AC3E}">
        <p14:creationId xmlns:p14="http://schemas.microsoft.com/office/powerpoint/2010/main" val="393249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71" name="Shape 271"/>
          <p:cNvSpPr txBox="1"/>
          <p:nvPr/>
        </p:nvSpPr>
        <p:spPr>
          <a:xfrm>
            <a:off x="8004799" y="2189258"/>
            <a:ext cx="1676000" cy="577854"/>
          </a:xfrm>
          <a:prstGeom prst="rect">
            <a:avLst/>
          </a:prstGeom>
          <a:noFill/>
          <a:ln w="9525" cap="flat" cmpd="sng">
            <a:solidFill>
              <a:srgbClr val="6AA84F"/>
            </a:solidFill>
            <a:prstDash val="solid"/>
            <a:round/>
            <a:headEnd type="none" w="med" len="med"/>
            <a:tailEnd type="none" w="med" len="med"/>
          </a:ln>
        </p:spPr>
        <p:txBody>
          <a:bodyPr lIns="121900" tIns="121900" rIns="121900" bIns="121900" anchor="ctr" anchorCtr="0">
            <a:noAutofit/>
          </a:bodyPr>
          <a:lstStyle/>
          <a:p>
            <a:pPr>
              <a:lnSpc>
                <a:spcPct val="115000"/>
              </a:lnSpc>
            </a:pPr>
            <a:r>
              <a:rPr lang="en" sz="1467" dirty="0">
                <a:solidFill>
                  <a:schemeClr val="dk1"/>
                </a:solidFill>
                <a:latin typeface="Calibri"/>
                <a:ea typeface="Calibri"/>
                <a:cs typeface="Calibri"/>
                <a:sym typeface="Calibri"/>
              </a:rPr>
              <a:t>Spheno ethmoidal recess</a:t>
            </a:r>
          </a:p>
        </p:txBody>
      </p:sp>
      <p:sp>
        <p:nvSpPr>
          <p:cNvPr id="220" name="Shape 220"/>
          <p:cNvSpPr/>
          <p:nvPr/>
        </p:nvSpPr>
        <p:spPr>
          <a:xfrm>
            <a:off x="4442167" y="329233"/>
            <a:ext cx="2448400" cy="528400"/>
          </a:xfrm>
          <a:prstGeom prst="rect">
            <a:avLst/>
          </a:prstGeom>
          <a:solidFill>
            <a:schemeClr val="lt2"/>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1867">
                <a:latin typeface="Calibri"/>
                <a:ea typeface="Calibri"/>
                <a:cs typeface="Calibri"/>
                <a:sym typeface="Calibri"/>
              </a:rPr>
              <a:t>Upper Respiratory</a:t>
            </a:r>
          </a:p>
        </p:txBody>
      </p:sp>
      <p:cxnSp>
        <p:nvCxnSpPr>
          <p:cNvPr id="221" name="Shape 221"/>
          <p:cNvCxnSpPr/>
          <p:nvPr/>
        </p:nvCxnSpPr>
        <p:spPr>
          <a:xfrm>
            <a:off x="5666367" y="857633"/>
            <a:ext cx="0" cy="320000"/>
          </a:xfrm>
          <a:prstGeom prst="straightConnector1">
            <a:avLst/>
          </a:prstGeom>
          <a:noFill/>
          <a:ln w="9525" cap="flat" cmpd="sng">
            <a:solidFill>
              <a:schemeClr val="dk2"/>
            </a:solidFill>
            <a:prstDash val="solid"/>
            <a:round/>
            <a:headEnd type="none" w="lg" len="lg"/>
            <a:tailEnd type="none" w="lg" len="lg"/>
          </a:ln>
        </p:spPr>
      </p:cxnSp>
      <p:cxnSp>
        <p:nvCxnSpPr>
          <p:cNvPr id="222" name="Shape 222"/>
          <p:cNvCxnSpPr/>
          <p:nvPr/>
        </p:nvCxnSpPr>
        <p:spPr>
          <a:xfrm rot="10800000">
            <a:off x="2056500" y="1177600"/>
            <a:ext cx="7800000" cy="2000"/>
          </a:xfrm>
          <a:prstGeom prst="straightConnector1">
            <a:avLst/>
          </a:prstGeom>
          <a:noFill/>
          <a:ln w="9525" cap="flat" cmpd="sng">
            <a:solidFill>
              <a:schemeClr val="dk2"/>
            </a:solidFill>
            <a:prstDash val="solid"/>
            <a:round/>
            <a:headEnd type="none" w="lg" len="lg"/>
            <a:tailEnd type="none" w="lg" len="lg"/>
          </a:ln>
        </p:spPr>
      </p:cxnSp>
      <p:cxnSp>
        <p:nvCxnSpPr>
          <p:cNvPr id="223" name="Shape 223"/>
          <p:cNvCxnSpPr/>
          <p:nvPr/>
        </p:nvCxnSpPr>
        <p:spPr>
          <a:xfrm flipH="1">
            <a:off x="2046233" y="1163867"/>
            <a:ext cx="6800" cy="299200"/>
          </a:xfrm>
          <a:prstGeom prst="straightConnector1">
            <a:avLst/>
          </a:prstGeom>
          <a:noFill/>
          <a:ln w="9525" cap="flat" cmpd="sng">
            <a:solidFill>
              <a:schemeClr val="dk2"/>
            </a:solidFill>
            <a:prstDash val="solid"/>
            <a:round/>
            <a:headEnd type="none" w="lg" len="lg"/>
            <a:tailEnd type="triangle" w="lg" len="lg"/>
          </a:ln>
        </p:spPr>
      </p:cxnSp>
      <p:sp>
        <p:nvSpPr>
          <p:cNvPr id="224" name="Shape 224"/>
          <p:cNvSpPr txBox="1"/>
          <p:nvPr/>
        </p:nvSpPr>
        <p:spPr>
          <a:xfrm>
            <a:off x="1347033" y="1456267"/>
            <a:ext cx="1405200" cy="3200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600" b="1">
                <a:latin typeface="Calibri"/>
                <a:ea typeface="Calibri"/>
                <a:cs typeface="Calibri"/>
                <a:sym typeface="Calibri"/>
              </a:rPr>
              <a:t>Nasal cav</a:t>
            </a:r>
            <a:r>
              <a:rPr lang="en" sz="1600" b="1"/>
              <a:t>ity</a:t>
            </a:r>
          </a:p>
        </p:txBody>
      </p:sp>
      <p:cxnSp>
        <p:nvCxnSpPr>
          <p:cNvPr id="225" name="Shape 225"/>
          <p:cNvCxnSpPr/>
          <p:nvPr/>
        </p:nvCxnSpPr>
        <p:spPr>
          <a:xfrm flipH="1">
            <a:off x="2048233" y="1776267"/>
            <a:ext cx="2800" cy="222400"/>
          </a:xfrm>
          <a:prstGeom prst="straightConnector1">
            <a:avLst/>
          </a:prstGeom>
          <a:noFill/>
          <a:ln w="9525" cap="flat" cmpd="sng">
            <a:solidFill>
              <a:schemeClr val="dk2"/>
            </a:solidFill>
            <a:prstDash val="solid"/>
            <a:round/>
            <a:headEnd type="none" w="lg" len="lg"/>
            <a:tailEnd type="none" w="lg" len="lg"/>
          </a:ln>
        </p:spPr>
      </p:cxnSp>
      <p:cxnSp>
        <p:nvCxnSpPr>
          <p:cNvPr id="226" name="Shape 226"/>
          <p:cNvCxnSpPr/>
          <p:nvPr/>
        </p:nvCxnSpPr>
        <p:spPr>
          <a:xfrm rot="10800000" flipH="1">
            <a:off x="846233" y="1954600"/>
            <a:ext cx="6065600" cy="30000"/>
          </a:xfrm>
          <a:prstGeom prst="straightConnector1">
            <a:avLst/>
          </a:prstGeom>
          <a:noFill/>
          <a:ln w="9525" cap="flat" cmpd="sng">
            <a:solidFill>
              <a:schemeClr val="dk2"/>
            </a:solidFill>
            <a:prstDash val="solid"/>
            <a:round/>
            <a:headEnd type="none" w="lg" len="lg"/>
            <a:tailEnd type="none" w="lg" len="lg"/>
          </a:ln>
        </p:spPr>
      </p:cxnSp>
      <p:sp>
        <p:nvSpPr>
          <p:cNvPr id="227" name="Shape 227"/>
          <p:cNvSpPr txBox="1"/>
          <p:nvPr/>
        </p:nvSpPr>
        <p:spPr>
          <a:xfrm>
            <a:off x="527933" y="2191283"/>
            <a:ext cx="734000" cy="3200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467" b="1">
                <a:latin typeface="Calibri"/>
                <a:ea typeface="Calibri"/>
                <a:cs typeface="Calibri"/>
                <a:sym typeface="Calibri"/>
              </a:rPr>
              <a:t>parts</a:t>
            </a:r>
          </a:p>
        </p:txBody>
      </p:sp>
      <p:sp>
        <p:nvSpPr>
          <p:cNvPr id="228" name="Shape 228"/>
          <p:cNvSpPr txBox="1"/>
          <p:nvPr/>
        </p:nvSpPr>
        <p:spPr>
          <a:xfrm>
            <a:off x="2213867" y="2116967"/>
            <a:ext cx="1405200" cy="428400"/>
          </a:xfrm>
          <a:prstGeom prst="rect">
            <a:avLst/>
          </a:prstGeom>
          <a:solidFill>
            <a:srgbClr val="F4CCCC"/>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gn="ctr"/>
            <a:r>
              <a:rPr lang="en" sz="1467" b="1">
                <a:solidFill>
                  <a:srgbClr val="FF0000"/>
                </a:solidFill>
                <a:latin typeface="Calibri"/>
                <a:ea typeface="Calibri"/>
                <a:cs typeface="Calibri"/>
                <a:sym typeface="Calibri"/>
              </a:rPr>
              <a:t>Blood supply</a:t>
            </a:r>
          </a:p>
        </p:txBody>
      </p:sp>
      <p:sp>
        <p:nvSpPr>
          <p:cNvPr id="229" name="Shape 229"/>
          <p:cNvSpPr txBox="1"/>
          <p:nvPr/>
        </p:nvSpPr>
        <p:spPr>
          <a:xfrm>
            <a:off x="4480133" y="2130900"/>
            <a:ext cx="1339200" cy="428400"/>
          </a:xfrm>
          <a:prstGeom prst="rect">
            <a:avLst/>
          </a:prstGeom>
          <a:solidFill>
            <a:srgbClr val="FFF2CC"/>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467" b="1">
                <a:solidFill>
                  <a:srgbClr val="FFD966"/>
                </a:solidFill>
                <a:latin typeface="Calibri"/>
                <a:ea typeface="Calibri"/>
                <a:cs typeface="Calibri"/>
                <a:sym typeface="Calibri"/>
              </a:rPr>
              <a:t>Nerve supply</a:t>
            </a:r>
          </a:p>
        </p:txBody>
      </p:sp>
      <p:cxnSp>
        <p:nvCxnSpPr>
          <p:cNvPr id="230" name="Shape 230"/>
          <p:cNvCxnSpPr/>
          <p:nvPr/>
        </p:nvCxnSpPr>
        <p:spPr>
          <a:xfrm>
            <a:off x="4728533" y="1963800"/>
            <a:ext cx="4800" cy="194400"/>
          </a:xfrm>
          <a:prstGeom prst="straightConnector1">
            <a:avLst/>
          </a:prstGeom>
          <a:noFill/>
          <a:ln w="9525" cap="flat" cmpd="sng">
            <a:solidFill>
              <a:schemeClr val="dk2"/>
            </a:solidFill>
            <a:prstDash val="solid"/>
            <a:round/>
            <a:headEnd type="none" w="lg" len="lg"/>
            <a:tailEnd type="triangle" w="lg" len="lg"/>
          </a:ln>
        </p:spPr>
      </p:cxnSp>
      <p:sp>
        <p:nvSpPr>
          <p:cNvPr id="231" name="Shape 231"/>
          <p:cNvSpPr txBox="1"/>
          <p:nvPr/>
        </p:nvSpPr>
        <p:spPr>
          <a:xfrm>
            <a:off x="996133" y="2757587"/>
            <a:ext cx="643200" cy="2712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467">
                <a:latin typeface="Calibri"/>
                <a:ea typeface="Calibri"/>
                <a:cs typeface="Calibri"/>
                <a:sym typeface="Calibri"/>
              </a:rPr>
              <a:t>righ</a:t>
            </a:r>
            <a:r>
              <a:rPr lang="en" sz="1600"/>
              <a:t>t</a:t>
            </a:r>
          </a:p>
        </p:txBody>
      </p:sp>
      <p:sp>
        <p:nvSpPr>
          <p:cNvPr id="232" name="Shape 232"/>
          <p:cNvSpPr txBox="1"/>
          <p:nvPr/>
        </p:nvSpPr>
        <p:spPr>
          <a:xfrm>
            <a:off x="146933" y="2737800"/>
            <a:ext cx="546400" cy="2992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467">
                <a:latin typeface="Calibri"/>
                <a:ea typeface="Calibri"/>
                <a:cs typeface="Calibri"/>
                <a:sym typeface="Calibri"/>
              </a:rPr>
              <a:t>left</a:t>
            </a:r>
          </a:p>
        </p:txBody>
      </p:sp>
      <p:sp>
        <p:nvSpPr>
          <p:cNvPr id="233" name="Shape 233"/>
          <p:cNvSpPr/>
          <p:nvPr/>
        </p:nvSpPr>
        <p:spPr>
          <a:xfrm>
            <a:off x="380233" y="3038783"/>
            <a:ext cx="1029400" cy="199900"/>
          </a:xfrm>
          <a:custGeom>
            <a:avLst/>
            <a:gdLst/>
            <a:ahLst/>
            <a:cxnLst/>
            <a:rect l="0" t="0" r="0" b="0"/>
            <a:pathLst>
              <a:path w="30882" h="5997" extrusionOk="0">
                <a:moveTo>
                  <a:pt x="0" y="0"/>
                </a:moveTo>
                <a:cubicBezTo>
                  <a:pt x="5981" y="8378"/>
                  <a:pt x="23602" y="7488"/>
                  <a:pt x="30882" y="209"/>
                </a:cubicBezTo>
              </a:path>
            </a:pathLst>
          </a:custGeom>
          <a:noFill/>
          <a:ln w="9525" cap="flat" cmpd="sng">
            <a:solidFill>
              <a:schemeClr val="dk2"/>
            </a:solidFill>
            <a:prstDash val="solid"/>
            <a:round/>
            <a:headEnd type="none" w="lg" len="lg"/>
            <a:tailEnd type="none" w="lg" len="lg"/>
          </a:ln>
        </p:spPr>
      </p:sp>
      <p:sp>
        <p:nvSpPr>
          <p:cNvPr id="234" name="Shape 234"/>
          <p:cNvSpPr txBox="1"/>
          <p:nvPr/>
        </p:nvSpPr>
        <p:spPr>
          <a:xfrm>
            <a:off x="225333" y="3243683"/>
            <a:ext cx="1339200" cy="4468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467">
                <a:latin typeface="Calibri"/>
                <a:ea typeface="Calibri"/>
                <a:cs typeface="Calibri"/>
                <a:sym typeface="Calibri"/>
              </a:rPr>
              <a:t>Boundaries of each half</a:t>
            </a:r>
          </a:p>
        </p:txBody>
      </p:sp>
      <p:cxnSp>
        <p:nvCxnSpPr>
          <p:cNvPr id="235" name="Shape 235"/>
          <p:cNvCxnSpPr>
            <a:endCxn id="236" idx="0"/>
          </p:cNvCxnSpPr>
          <p:nvPr/>
        </p:nvCxnSpPr>
        <p:spPr>
          <a:xfrm flipH="1">
            <a:off x="797500" y="3659983"/>
            <a:ext cx="6000" cy="712800"/>
          </a:xfrm>
          <a:prstGeom prst="straightConnector1">
            <a:avLst/>
          </a:prstGeom>
          <a:noFill/>
          <a:ln w="9525" cap="flat" cmpd="sng">
            <a:solidFill>
              <a:schemeClr val="dk2"/>
            </a:solidFill>
            <a:prstDash val="solid"/>
            <a:round/>
            <a:headEnd type="none" w="lg" len="lg"/>
            <a:tailEnd type="none" w="lg" len="lg"/>
          </a:ln>
        </p:spPr>
      </p:cxnSp>
      <p:sp>
        <p:nvSpPr>
          <p:cNvPr id="237" name="Shape 237"/>
          <p:cNvSpPr txBox="1"/>
          <p:nvPr/>
        </p:nvSpPr>
        <p:spPr>
          <a:xfrm>
            <a:off x="1655033" y="2655533"/>
            <a:ext cx="1181300" cy="1446800"/>
          </a:xfrm>
          <a:prstGeom prst="rect">
            <a:avLst/>
          </a:prstGeom>
          <a:solidFill>
            <a:srgbClr val="F4CCCC"/>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gn="just"/>
            <a:r>
              <a:rPr lang="en" sz="1333" dirty="0">
                <a:solidFill>
                  <a:srgbClr val="FF0000"/>
                </a:solidFill>
                <a:latin typeface="Calibri"/>
                <a:ea typeface="Calibri"/>
                <a:cs typeface="Calibri"/>
                <a:sym typeface="Calibri"/>
              </a:rPr>
              <a:t>Arterial </a:t>
            </a:r>
          </a:p>
          <a:p>
            <a:pPr algn="just"/>
            <a:r>
              <a:rPr lang="en" sz="1333" dirty="0" smtClean="0">
                <a:latin typeface="Calibri"/>
                <a:ea typeface="Calibri"/>
                <a:cs typeface="Calibri"/>
                <a:sym typeface="Calibri"/>
              </a:rPr>
              <a:t>Branches of:</a:t>
            </a:r>
          </a:p>
          <a:p>
            <a:pPr algn="just"/>
            <a:r>
              <a:rPr lang="en" sz="1333" dirty="0" smtClean="0">
                <a:latin typeface="Calibri"/>
                <a:ea typeface="Calibri"/>
                <a:cs typeface="Calibri"/>
                <a:sym typeface="Calibri"/>
              </a:rPr>
              <a:t>-</a:t>
            </a:r>
            <a:r>
              <a:rPr lang="en" sz="1333" dirty="0">
                <a:latin typeface="Calibri"/>
                <a:ea typeface="Calibri"/>
                <a:cs typeface="Calibri"/>
                <a:sym typeface="Calibri"/>
              </a:rPr>
              <a:t>maxillary</a:t>
            </a:r>
          </a:p>
          <a:p>
            <a:pPr algn="just"/>
            <a:r>
              <a:rPr lang="en" sz="1333" dirty="0">
                <a:latin typeface="Calibri"/>
                <a:ea typeface="Calibri"/>
                <a:cs typeface="Calibri"/>
                <a:sym typeface="Calibri"/>
              </a:rPr>
              <a:t>-facial </a:t>
            </a:r>
          </a:p>
          <a:p>
            <a:pPr algn="just"/>
            <a:r>
              <a:rPr lang="en" sz="1333" dirty="0">
                <a:latin typeface="Calibri"/>
                <a:ea typeface="Calibri"/>
                <a:cs typeface="Calibri"/>
                <a:sym typeface="Calibri"/>
              </a:rPr>
              <a:t>-ophthalmic arteries.</a:t>
            </a:r>
          </a:p>
        </p:txBody>
      </p:sp>
      <p:sp>
        <p:nvSpPr>
          <p:cNvPr id="238" name="Shape 238"/>
          <p:cNvSpPr/>
          <p:nvPr/>
        </p:nvSpPr>
        <p:spPr>
          <a:xfrm rot="10800000" flipH="1">
            <a:off x="380233" y="2544383"/>
            <a:ext cx="1029400" cy="199900"/>
          </a:xfrm>
          <a:custGeom>
            <a:avLst/>
            <a:gdLst/>
            <a:ahLst/>
            <a:cxnLst/>
            <a:rect l="0" t="0" r="0" b="0"/>
            <a:pathLst>
              <a:path w="30882" h="5997" extrusionOk="0">
                <a:moveTo>
                  <a:pt x="0" y="0"/>
                </a:moveTo>
                <a:cubicBezTo>
                  <a:pt x="5981" y="8378"/>
                  <a:pt x="23602" y="7488"/>
                  <a:pt x="30882" y="209"/>
                </a:cubicBezTo>
              </a:path>
            </a:pathLst>
          </a:custGeom>
          <a:noFill/>
          <a:ln w="9525" cap="flat" cmpd="sng">
            <a:solidFill>
              <a:schemeClr val="dk2"/>
            </a:solidFill>
            <a:prstDash val="solid"/>
            <a:round/>
            <a:headEnd type="none" w="lg" len="lg"/>
            <a:tailEnd type="none" w="lg" len="lg"/>
          </a:ln>
        </p:spPr>
      </p:sp>
      <p:sp>
        <p:nvSpPr>
          <p:cNvPr id="239" name="Shape 239"/>
          <p:cNvSpPr txBox="1"/>
          <p:nvPr/>
        </p:nvSpPr>
        <p:spPr>
          <a:xfrm>
            <a:off x="2939733" y="2677733"/>
            <a:ext cx="1093600" cy="1446800"/>
          </a:xfrm>
          <a:prstGeom prst="rect">
            <a:avLst/>
          </a:prstGeom>
          <a:solidFill>
            <a:srgbClr val="F4CCCC"/>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gn="just"/>
            <a:r>
              <a:rPr lang="en" sz="1333" dirty="0">
                <a:solidFill>
                  <a:srgbClr val="0000FF"/>
                </a:solidFill>
                <a:latin typeface="Calibri"/>
                <a:ea typeface="Calibri"/>
                <a:cs typeface="Calibri"/>
                <a:sym typeface="Calibri"/>
              </a:rPr>
              <a:t>Venous</a:t>
            </a:r>
          </a:p>
          <a:p>
            <a:r>
              <a:rPr lang="en" sz="1333" dirty="0">
                <a:latin typeface="Calibri"/>
                <a:ea typeface="Calibri"/>
                <a:cs typeface="Calibri"/>
                <a:sym typeface="Calibri"/>
              </a:rPr>
              <a:t>-facial,</a:t>
            </a:r>
          </a:p>
          <a:p>
            <a:r>
              <a:rPr lang="en" sz="1333" dirty="0">
                <a:latin typeface="Calibri"/>
                <a:ea typeface="Calibri"/>
                <a:cs typeface="Calibri"/>
                <a:sym typeface="Calibri"/>
              </a:rPr>
              <a:t>-ophthalmic</a:t>
            </a:r>
          </a:p>
          <a:p>
            <a:r>
              <a:rPr lang="en" sz="1333" dirty="0">
                <a:latin typeface="Calibri"/>
                <a:ea typeface="Calibri"/>
                <a:cs typeface="Calibri"/>
                <a:sym typeface="Calibri"/>
              </a:rPr>
              <a:t>-spheno-palatine veins.</a:t>
            </a:r>
          </a:p>
        </p:txBody>
      </p:sp>
      <p:cxnSp>
        <p:nvCxnSpPr>
          <p:cNvPr id="240" name="Shape 240"/>
          <p:cNvCxnSpPr/>
          <p:nvPr/>
        </p:nvCxnSpPr>
        <p:spPr>
          <a:xfrm>
            <a:off x="829933" y="1963800"/>
            <a:ext cx="4800" cy="194400"/>
          </a:xfrm>
          <a:prstGeom prst="straightConnector1">
            <a:avLst/>
          </a:prstGeom>
          <a:noFill/>
          <a:ln w="9525" cap="flat" cmpd="sng">
            <a:solidFill>
              <a:schemeClr val="dk2"/>
            </a:solidFill>
            <a:prstDash val="solid"/>
            <a:round/>
            <a:headEnd type="none" w="lg" len="lg"/>
            <a:tailEnd type="triangle" w="lg" len="lg"/>
          </a:ln>
        </p:spPr>
      </p:cxnSp>
      <p:cxnSp>
        <p:nvCxnSpPr>
          <p:cNvPr id="241" name="Shape 241"/>
          <p:cNvCxnSpPr/>
          <p:nvPr/>
        </p:nvCxnSpPr>
        <p:spPr>
          <a:xfrm>
            <a:off x="2875067" y="1963800"/>
            <a:ext cx="4800" cy="194400"/>
          </a:xfrm>
          <a:prstGeom prst="straightConnector1">
            <a:avLst/>
          </a:prstGeom>
          <a:noFill/>
          <a:ln w="9525" cap="flat" cmpd="sng">
            <a:solidFill>
              <a:schemeClr val="dk2"/>
            </a:solidFill>
            <a:prstDash val="solid"/>
            <a:round/>
            <a:headEnd type="none" w="lg" len="lg"/>
            <a:tailEnd type="triangle" w="lg" len="lg"/>
          </a:ln>
        </p:spPr>
      </p:cxnSp>
      <p:sp>
        <p:nvSpPr>
          <p:cNvPr id="236" name="Shape 236"/>
          <p:cNvSpPr txBox="1"/>
          <p:nvPr/>
        </p:nvSpPr>
        <p:spPr>
          <a:xfrm>
            <a:off x="282900" y="4372783"/>
            <a:ext cx="1029200" cy="2992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gn="ctr"/>
            <a:r>
              <a:rPr lang="en" sz="1467" b="1">
                <a:latin typeface="Calibri"/>
                <a:ea typeface="Calibri"/>
                <a:cs typeface="Calibri"/>
                <a:sym typeface="Calibri"/>
              </a:rPr>
              <a:t>Roof </a:t>
            </a:r>
          </a:p>
        </p:txBody>
      </p:sp>
      <p:sp>
        <p:nvSpPr>
          <p:cNvPr id="242" name="Shape 242"/>
          <p:cNvSpPr txBox="1"/>
          <p:nvPr/>
        </p:nvSpPr>
        <p:spPr>
          <a:xfrm>
            <a:off x="1742733" y="4367136"/>
            <a:ext cx="827600" cy="3200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gn="ctr"/>
            <a:r>
              <a:rPr lang="en" sz="1467" b="1">
                <a:latin typeface="Calibri"/>
                <a:ea typeface="Calibri"/>
                <a:cs typeface="Calibri"/>
                <a:sym typeface="Calibri"/>
              </a:rPr>
              <a:t>Floor</a:t>
            </a:r>
          </a:p>
        </p:txBody>
      </p:sp>
      <p:sp>
        <p:nvSpPr>
          <p:cNvPr id="243" name="Shape 243"/>
          <p:cNvSpPr txBox="1"/>
          <p:nvPr/>
        </p:nvSpPr>
        <p:spPr>
          <a:xfrm>
            <a:off x="2799100" y="4311416"/>
            <a:ext cx="1449600" cy="4468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333" b="1">
                <a:latin typeface="Calibri"/>
                <a:ea typeface="Calibri"/>
                <a:cs typeface="Calibri"/>
                <a:sym typeface="Calibri"/>
              </a:rPr>
              <a:t>Medial wall "nasal septum"</a:t>
            </a:r>
            <a:r>
              <a:rPr lang="en" sz="1467">
                <a:latin typeface="Calibri"/>
                <a:ea typeface="Calibri"/>
                <a:cs typeface="Calibri"/>
                <a:sym typeface="Calibri"/>
              </a:rPr>
              <a:t> </a:t>
            </a:r>
          </a:p>
        </p:txBody>
      </p:sp>
      <p:sp>
        <p:nvSpPr>
          <p:cNvPr id="244" name="Shape 244"/>
          <p:cNvSpPr txBox="1"/>
          <p:nvPr/>
        </p:nvSpPr>
        <p:spPr>
          <a:xfrm>
            <a:off x="4903833" y="4377533"/>
            <a:ext cx="1160000" cy="320000"/>
          </a:xfrm>
          <a:prstGeom prst="rect">
            <a:avLst/>
          </a:prstGeom>
          <a:solidFill>
            <a:srgbClr val="FA5CFF">
              <a:alpha val="25260"/>
            </a:srgbClr>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467" b="1">
                <a:latin typeface="Calibri"/>
                <a:ea typeface="Calibri"/>
                <a:cs typeface="Calibri"/>
                <a:sym typeface="Calibri"/>
              </a:rPr>
              <a:t>lateral wall</a:t>
            </a:r>
          </a:p>
        </p:txBody>
      </p:sp>
      <p:sp>
        <p:nvSpPr>
          <p:cNvPr id="245" name="Shape 245"/>
          <p:cNvSpPr txBox="1"/>
          <p:nvPr/>
        </p:nvSpPr>
        <p:spPr>
          <a:xfrm>
            <a:off x="4245333" y="2640216"/>
            <a:ext cx="1886800" cy="1671200"/>
          </a:xfrm>
          <a:prstGeom prst="rect">
            <a:avLst/>
          </a:prstGeom>
          <a:solidFill>
            <a:srgbClr val="FFF2CC"/>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nSpc>
                <a:spcPct val="115000"/>
              </a:lnSpc>
              <a:spcBef>
                <a:spcPts val="667"/>
              </a:spcBef>
            </a:pPr>
            <a:r>
              <a:rPr lang="en" sz="1333" b="1" dirty="0">
                <a:latin typeface="Calibri"/>
                <a:ea typeface="Calibri"/>
                <a:cs typeface="Calibri"/>
                <a:sym typeface="Calibri"/>
              </a:rPr>
              <a:t>1-Olfactory mucosa by </a:t>
            </a:r>
            <a:r>
              <a:rPr lang="en" sz="1333" dirty="0">
                <a:latin typeface="Calibri"/>
                <a:ea typeface="Calibri"/>
                <a:cs typeface="Calibri"/>
                <a:sym typeface="Calibri"/>
              </a:rPr>
              <a:t>olfactory nerve</a:t>
            </a:r>
          </a:p>
          <a:p>
            <a:pPr>
              <a:lnSpc>
                <a:spcPct val="115000"/>
              </a:lnSpc>
              <a:spcBef>
                <a:spcPts val="667"/>
              </a:spcBef>
            </a:pPr>
            <a:r>
              <a:rPr lang="en" sz="1333" b="1" dirty="0">
                <a:latin typeface="Calibri"/>
                <a:ea typeface="Calibri"/>
                <a:cs typeface="Calibri"/>
                <a:sym typeface="Calibri"/>
              </a:rPr>
              <a:t>2-General sensation:</a:t>
            </a:r>
            <a:r>
              <a:rPr lang="en" sz="1333" dirty="0">
                <a:latin typeface="Calibri"/>
                <a:ea typeface="Calibri"/>
                <a:cs typeface="Calibri"/>
                <a:sym typeface="Calibri"/>
              </a:rPr>
              <a:t> ophthalmic , </a:t>
            </a:r>
            <a:r>
              <a:rPr lang="en" sz="1333" dirty="0" smtClean="0">
                <a:latin typeface="Calibri"/>
                <a:ea typeface="Calibri"/>
                <a:cs typeface="Calibri"/>
                <a:sym typeface="Calibri"/>
              </a:rPr>
              <a:t>maxillary, </a:t>
            </a:r>
            <a:r>
              <a:rPr lang="en" sz="1200" dirty="0">
                <a:ea typeface="Calibri"/>
                <a:cs typeface="Calibri"/>
                <a:sym typeface="Calibri"/>
              </a:rPr>
              <a:t>Anterior ethemoidal </a:t>
            </a:r>
            <a:r>
              <a:rPr lang="en" sz="1333" dirty="0" smtClean="0">
                <a:latin typeface="Calibri"/>
                <a:ea typeface="Calibri"/>
                <a:cs typeface="Calibri"/>
                <a:sym typeface="Calibri"/>
              </a:rPr>
              <a:t> nerves, and  </a:t>
            </a:r>
            <a:r>
              <a:rPr lang="en" sz="1333" dirty="0">
                <a:latin typeface="Calibri"/>
                <a:ea typeface="Calibri"/>
                <a:cs typeface="Calibri"/>
                <a:sym typeface="Calibri"/>
              </a:rPr>
              <a:t>Autonomic fibers. </a:t>
            </a:r>
          </a:p>
        </p:txBody>
      </p:sp>
      <p:sp>
        <p:nvSpPr>
          <p:cNvPr id="246" name="Shape 246"/>
          <p:cNvSpPr txBox="1"/>
          <p:nvPr/>
        </p:nvSpPr>
        <p:spPr>
          <a:xfrm>
            <a:off x="6384733" y="2137100"/>
            <a:ext cx="1258000" cy="428400"/>
          </a:xfrm>
          <a:prstGeom prst="rect">
            <a:avLst/>
          </a:prstGeom>
          <a:solidFill>
            <a:srgbClr val="D9EAD3"/>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lgn="ctr"/>
            <a:r>
              <a:rPr lang="en" sz="1467" b="1">
                <a:solidFill>
                  <a:srgbClr val="38761D"/>
                </a:solidFill>
                <a:latin typeface="Calibri"/>
                <a:ea typeface="Calibri"/>
                <a:cs typeface="Calibri"/>
                <a:sym typeface="Calibri"/>
              </a:rPr>
              <a:t>Lymphatics drainag</a:t>
            </a:r>
            <a:r>
              <a:rPr lang="en" sz="1600" b="1">
                <a:solidFill>
                  <a:srgbClr val="38761D"/>
                </a:solidFill>
                <a:latin typeface="Calibri"/>
                <a:ea typeface="Calibri"/>
                <a:cs typeface="Calibri"/>
                <a:sym typeface="Calibri"/>
              </a:rPr>
              <a:t>e </a:t>
            </a:r>
          </a:p>
        </p:txBody>
      </p:sp>
      <p:cxnSp>
        <p:nvCxnSpPr>
          <p:cNvPr id="247" name="Shape 247"/>
          <p:cNvCxnSpPr>
            <a:stCxn id="246" idx="1"/>
          </p:cNvCxnSpPr>
          <p:nvPr/>
        </p:nvCxnSpPr>
        <p:spPr>
          <a:xfrm>
            <a:off x="6384733" y="2351300"/>
            <a:ext cx="0" cy="0"/>
          </a:xfrm>
          <a:prstGeom prst="straightConnector1">
            <a:avLst/>
          </a:prstGeom>
          <a:noFill/>
          <a:ln w="9525" cap="flat" cmpd="sng">
            <a:solidFill>
              <a:schemeClr val="dk2"/>
            </a:solidFill>
            <a:prstDash val="solid"/>
            <a:round/>
            <a:headEnd type="none" w="lg" len="lg"/>
            <a:tailEnd type="none" w="lg" len="lg"/>
          </a:ln>
        </p:spPr>
      </p:cxnSp>
      <p:sp>
        <p:nvSpPr>
          <p:cNvPr id="248" name="Shape 248"/>
          <p:cNvSpPr txBox="1"/>
          <p:nvPr/>
        </p:nvSpPr>
        <p:spPr>
          <a:xfrm>
            <a:off x="6344133" y="2971900"/>
            <a:ext cx="1339200" cy="1182000"/>
          </a:xfrm>
          <a:prstGeom prst="rect">
            <a:avLst/>
          </a:prstGeom>
          <a:solidFill>
            <a:srgbClr val="D9EAD3"/>
          </a:solid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200">
                <a:latin typeface="Calibri"/>
                <a:ea typeface="Calibri"/>
                <a:cs typeface="Calibri"/>
                <a:sym typeface="Calibri"/>
              </a:rPr>
              <a:t>1-submandibular lymph nodes </a:t>
            </a:r>
          </a:p>
          <a:p>
            <a:r>
              <a:rPr lang="en" sz="1200">
                <a:latin typeface="Calibri"/>
                <a:ea typeface="Calibri"/>
                <a:cs typeface="Calibri"/>
                <a:sym typeface="Calibri"/>
              </a:rPr>
              <a:t>2- upper deep cervical lymph nodes </a:t>
            </a:r>
          </a:p>
        </p:txBody>
      </p:sp>
      <p:cxnSp>
        <p:nvCxnSpPr>
          <p:cNvPr id="249" name="Shape 249"/>
          <p:cNvCxnSpPr>
            <a:stCxn id="244" idx="1"/>
            <a:endCxn id="243" idx="3"/>
          </p:cNvCxnSpPr>
          <p:nvPr/>
        </p:nvCxnSpPr>
        <p:spPr>
          <a:xfrm rot="10800000">
            <a:off x="4248633" y="4534733"/>
            <a:ext cx="655200" cy="2800"/>
          </a:xfrm>
          <a:prstGeom prst="straightConnector1">
            <a:avLst/>
          </a:prstGeom>
          <a:noFill/>
          <a:ln w="9525" cap="flat" cmpd="sng">
            <a:solidFill>
              <a:schemeClr val="dk2"/>
            </a:solidFill>
            <a:prstDash val="solid"/>
            <a:round/>
            <a:headEnd type="none" w="lg" len="lg"/>
            <a:tailEnd type="none" w="lg" len="lg"/>
          </a:ln>
        </p:spPr>
      </p:cxnSp>
      <p:cxnSp>
        <p:nvCxnSpPr>
          <p:cNvPr id="250" name="Shape 250"/>
          <p:cNvCxnSpPr>
            <a:stCxn id="243" idx="1"/>
            <a:endCxn id="242" idx="3"/>
          </p:cNvCxnSpPr>
          <p:nvPr/>
        </p:nvCxnSpPr>
        <p:spPr>
          <a:xfrm rot="10800000">
            <a:off x="2570300" y="4527216"/>
            <a:ext cx="228800" cy="7600"/>
          </a:xfrm>
          <a:prstGeom prst="straightConnector1">
            <a:avLst/>
          </a:prstGeom>
          <a:noFill/>
          <a:ln w="9525" cap="flat" cmpd="sng">
            <a:solidFill>
              <a:schemeClr val="dk2"/>
            </a:solidFill>
            <a:prstDash val="solid"/>
            <a:round/>
            <a:headEnd type="none" w="lg" len="lg"/>
            <a:tailEnd type="none" w="lg" len="lg"/>
          </a:ln>
        </p:spPr>
      </p:cxnSp>
      <p:cxnSp>
        <p:nvCxnSpPr>
          <p:cNvPr id="251" name="Shape 251"/>
          <p:cNvCxnSpPr>
            <a:stCxn id="236" idx="3"/>
            <a:endCxn id="242" idx="1"/>
          </p:cNvCxnSpPr>
          <p:nvPr/>
        </p:nvCxnSpPr>
        <p:spPr>
          <a:xfrm>
            <a:off x="1312100" y="4522383"/>
            <a:ext cx="430800" cy="4800"/>
          </a:xfrm>
          <a:prstGeom prst="straightConnector1">
            <a:avLst/>
          </a:prstGeom>
          <a:noFill/>
          <a:ln w="9525" cap="flat" cmpd="sng">
            <a:solidFill>
              <a:schemeClr val="dk2"/>
            </a:solidFill>
            <a:prstDash val="solid"/>
            <a:round/>
            <a:headEnd type="none" w="lg" len="lg"/>
            <a:tailEnd type="none" w="lg" len="lg"/>
          </a:ln>
        </p:spPr>
      </p:cxnSp>
      <p:cxnSp>
        <p:nvCxnSpPr>
          <p:cNvPr id="252" name="Shape 252"/>
          <p:cNvCxnSpPr>
            <a:endCxn id="228" idx="2"/>
          </p:cNvCxnSpPr>
          <p:nvPr/>
        </p:nvCxnSpPr>
        <p:spPr>
          <a:xfrm>
            <a:off x="2916467" y="2545367"/>
            <a:ext cx="0" cy="0"/>
          </a:xfrm>
          <a:prstGeom prst="straightConnector1">
            <a:avLst/>
          </a:prstGeom>
          <a:noFill/>
          <a:ln w="9525" cap="flat" cmpd="sng">
            <a:solidFill>
              <a:schemeClr val="dk2"/>
            </a:solidFill>
            <a:prstDash val="solid"/>
            <a:round/>
            <a:headEnd type="none" w="lg" len="lg"/>
            <a:tailEnd type="none" w="lg" len="lg"/>
          </a:ln>
        </p:spPr>
      </p:cxnSp>
      <p:cxnSp>
        <p:nvCxnSpPr>
          <p:cNvPr id="253" name="Shape 253"/>
          <p:cNvCxnSpPr/>
          <p:nvPr/>
        </p:nvCxnSpPr>
        <p:spPr>
          <a:xfrm>
            <a:off x="800467" y="4722100"/>
            <a:ext cx="0" cy="0"/>
          </a:xfrm>
          <a:prstGeom prst="straightConnector1">
            <a:avLst/>
          </a:prstGeom>
          <a:noFill/>
          <a:ln w="9525" cap="flat" cmpd="sng">
            <a:solidFill>
              <a:schemeClr val="dk2"/>
            </a:solidFill>
            <a:prstDash val="solid"/>
            <a:round/>
            <a:headEnd type="none" w="lg" len="lg"/>
            <a:tailEnd type="none" w="lg" len="lg"/>
          </a:ln>
        </p:spPr>
      </p:cxnSp>
      <p:cxnSp>
        <p:nvCxnSpPr>
          <p:cNvPr id="254" name="Shape 254"/>
          <p:cNvCxnSpPr/>
          <p:nvPr/>
        </p:nvCxnSpPr>
        <p:spPr>
          <a:xfrm>
            <a:off x="800467" y="4722100"/>
            <a:ext cx="0" cy="0"/>
          </a:xfrm>
          <a:prstGeom prst="straightConnector1">
            <a:avLst/>
          </a:prstGeom>
          <a:noFill/>
          <a:ln w="9525" cap="flat" cmpd="sng">
            <a:solidFill>
              <a:schemeClr val="dk2"/>
            </a:solidFill>
            <a:prstDash val="solid"/>
            <a:round/>
            <a:headEnd type="none" w="lg" len="lg"/>
            <a:tailEnd type="none" w="lg" len="lg"/>
          </a:ln>
        </p:spPr>
      </p:cxnSp>
      <p:cxnSp>
        <p:nvCxnSpPr>
          <p:cNvPr id="255" name="Shape 255"/>
          <p:cNvCxnSpPr/>
          <p:nvPr/>
        </p:nvCxnSpPr>
        <p:spPr>
          <a:xfrm>
            <a:off x="800467" y="4722100"/>
            <a:ext cx="0" cy="0"/>
          </a:xfrm>
          <a:prstGeom prst="straightConnector1">
            <a:avLst/>
          </a:prstGeom>
          <a:noFill/>
          <a:ln w="9525" cap="flat" cmpd="sng">
            <a:solidFill>
              <a:schemeClr val="dk2"/>
            </a:solidFill>
            <a:prstDash val="solid"/>
            <a:round/>
            <a:headEnd type="none" w="lg" len="lg"/>
            <a:tailEnd type="none" w="lg" len="lg"/>
          </a:ln>
        </p:spPr>
      </p:cxnSp>
      <p:cxnSp>
        <p:nvCxnSpPr>
          <p:cNvPr id="256" name="Shape 256"/>
          <p:cNvCxnSpPr/>
          <p:nvPr/>
        </p:nvCxnSpPr>
        <p:spPr>
          <a:xfrm>
            <a:off x="3557649" y="4895433"/>
            <a:ext cx="0" cy="0"/>
          </a:xfrm>
          <a:prstGeom prst="straightConnector1">
            <a:avLst/>
          </a:prstGeom>
          <a:noFill/>
          <a:ln w="9525" cap="flat" cmpd="sng">
            <a:solidFill>
              <a:schemeClr val="dk2"/>
            </a:solidFill>
            <a:prstDash val="solid"/>
            <a:round/>
            <a:headEnd type="none" w="lg" len="lg"/>
            <a:tailEnd type="none" w="lg" len="lg"/>
          </a:ln>
        </p:spPr>
      </p:cxnSp>
      <p:cxnSp>
        <p:nvCxnSpPr>
          <p:cNvPr id="258" name="Shape 258"/>
          <p:cNvCxnSpPr/>
          <p:nvPr/>
        </p:nvCxnSpPr>
        <p:spPr>
          <a:xfrm>
            <a:off x="3517083" y="4808200"/>
            <a:ext cx="0" cy="0"/>
          </a:xfrm>
          <a:prstGeom prst="straightConnector1">
            <a:avLst/>
          </a:prstGeom>
          <a:noFill/>
          <a:ln w="9525" cap="flat" cmpd="sng">
            <a:solidFill>
              <a:schemeClr val="dk2"/>
            </a:solidFill>
            <a:prstDash val="solid"/>
            <a:round/>
            <a:headEnd type="none" w="lg" len="lg"/>
            <a:tailEnd type="none" w="lg" len="lg"/>
          </a:ln>
        </p:spPr>
      </p:cxnSp>
      <p:cxnSp>
        <p:nvCxnSpPr>
          <p:cNvPr id="259" name="Shape 259"/>
          <p:cNvCxnSpPr/>
          <p:nvPr/>
        </p:nvCxnSpPr>
        <p:spPr>
          <a:xfrm flipH="1">
            <a:off x="9856500" y="1163867"/>
            <a:ext cx="6800" cy="299200"/>
          </a:xfrm>
          <a:prstGeom prst="straightConnector1">
            <a:avLst/>
          </a:prstGeom>
          <a:noFill/>
          <a:ln w="9525" cap="flat" cmpd="sng">
            <a:solidFill>
              <a:schemeClr val="dk2"/>
            </a:solidFill>
            <a:prstDash val="solid"/>
            <a:round/>
            <a:headEnd type="none" w="lg" len="lg"/>
            <a:tailEnd type="triangle" w="lg" len="lg"/>
          </a:ln>
        </p:spPr>
      </p:cxnSp>
      <p:sp>
        <p:nvSpPr>
          <p:cNvPr id="260" name="Shape 260"/>
          <p:cNvSpPr txBox="1"/>
          <p:nvPr/>
        </p:nvSpPr>
        <p:spPr>
          <a:xfrm>
            <a:off x="8978267" y="1456267"/>
            <a:ext cx="1743600" cy="446800"/>
          </a:xfrm>
          <a:prstGeom prst="rect">
            <a:avLst/>
          </a:prstGeom>
          <a:noFill/>
          <a:ln w="9525" cap="flat" cmpd="sng">
            <a:solidFill>
              <a:srgbClr val="6AA84F"/>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Paranasal Sinuses</a:t>
            </a:r>
          </a:p>
        </p:txBody>
      </p:sp>
      <p:cxnSp>
        <p:nvCxnSpPr>
          <p:cNvPr id="261" name="Shape 261"/>
          <p:cNvCxnSpPr/>
          <p:nvPr/>
        </p:nvCxnSpPr>
        <p:spPr>
          <a:xfrm>
            <a:off x="3486533" y="4756800"/>
            <a:ext cx="0" cy="102800"/>
          </a:xfrm>
          <a:prstGeom prst="straightConnector1">
            <a:avLst/>
          </a:prstGeom>
          <a:noFill/>
          <a:ln w="9525" cap="flat" cmpd="sng">
            <a:solidFill>
              <a:schemeClr val="dk2"/>
            </a:solidFill>
            <a:prstDash val="solid"/>
            <a:round/>
            <a:headEnd type="none" w="lg" len="lg"/>
            <a:tailEnd type="none" w="lg" len="lg"/>
          </a:ln>
        </p:spPr>
      </p:cxnSp>
      <p:cxnSp>
        <p:nvCxnSpPr>
          <p:cNvPr id="262" name="Shape 262"/>
          <p:cNvCxnSpPr/>
          <p:nvPr/>
        </p:nvCxnSpPr>
        <p:spPr>
          <a:xfrm>
            <a:off x="5483833" y="4711200"/>
            <a:ext cx="0" cy="102800"/>
          </a:xfrm>
          <a:prstGeom prst="straightConnector1">
            <a:avLst/>
          </a:prstGeom>
          <a:noFill/>
          <a:ln w="9525" cap="flat" cmpd="sng">
            <a:solidFill>
              <a:schemeClr val="dk2"/>
            </a:solidFill>
            <a:prstDash val="solid"/>
            <a:round/>
            <a:headEnd type="none" w="lg" len="lg"/>
            <a:tailEnd type="none" w="lg" len="lg"/>
          </a:ln>
        </p:spPr>
      </p:cxnSp>
      <p:cxnSp>
        <p:nvCxnSpPr>
          <p:cNvPr id="263" name="Shape 263"/>
          <p:cNvCxnSpPr/>
          <p:nvPr/>
        </p:nvCxnSpPr>
        <p:spPr>
          <a:xfrm>
            <a:off x="5483833" y="5607533"/>
            <a:ext cx="0" cy="102800"/>
          </a:xfrm>
          <a:prstGeom prst="straightConnector1">
            <a:avLst/>
          </a:prstGeom>
          <a:noFill/>
          <a:ln w="9525" cap="flat" cmpd="sng">
            <a:solidFill>
              <a:schemeClr val="dk2"/>
            </a:solidFill>
            <a:prstDash val="solid"/>
            <a:round/>
            <a:headEnd type="none" w="lg" len="lg"/>
            <a:tailEnd type="none" w="lg" len="lg"/>
          </a:ln>
        </p:spPr>
      </p:cxnSp>
      <p:cxnSp>
        <p:nvCxnSpPr>
          <p:cNvPr id="264" name="Shape 264"/>
          <p:cNvCxnSpPr/>
          <p:nvPr/>
        </p:nvCxnSpPr>
        <p:spPr>
          <a:xfrm>
            <a:off x="6890567" y="1963800"/>
            <a:ext cx="4800" cy="194400"/>
          </a:xfrm>
          <a:prstGeom prst="straightConnector1">
            <a:avLst/>
          </a:prstGeom>
          <a:noFill/>
          <a:ln w="9525" cap="flat" cmpd="sng">
            <a:solidFill>
              <a:schemeClr val="dk2"/>
            </a:solidFill>
            <a:prstDash val="solid"/>
            <a:round/>
            <a:headEnd type="none" w="lg" len="lg"/>
            <a:tailEnd type="triangle" w="lg" len="lg"/>
          </a:ln>
        </p:spPr>
      </p:cxnSp>
      <p:cxnSp>
        <p:nvCxnSpPr>
          <p:cNvPr id="265" name="Shape 265"/>
          <p:cNvCxnSpPr>
            <a:stCxn id="245" idx="0"/>
          </p:cNvCxnSpPr>
          <p:nvPr/>
        </p:nvCxnSpPr>
        <p:spPr>
          <a:xfrm rot="16200000" flipH="1">
            <a:off x="5188721" y="2640228"/>
            <a:ext cx="824" cy="800"/>
          </a:xfrm>
          <a:prstGeom prst="bentConnector3">
            <a:avLst>
              <a:gd name="adj1" fmla="val -27742718"/>
            </a:avLst>
          </a:prstGeom>
          <a:noFill/>
          <a:ln w="9525" cap="flat" cmpd="sng">
            <a:solidFill>
              <a:schemeClr val="dk2"/>
            </a:solidFill>
            <a:prstDash val="solid"/>
            <a:round/>
            <a:headEnd type="none" w="lg" len="lg"/>
            <a:tailEnd type="none" w="lg" len="lg"/>
          </a:ln>
        </p:spPr>
      </p:cxnSp>
      <p:cxnSp>
        <p:nvCxnSpPr>
          <p:cNvPr id="266" name="Shape 266"/>
          <p:cNvCxnSpPr/>
          <p:nvPr/>
        </p:nvCxnSpPr>
        <p:spPr>
          <a:xfrm>
            <a:off x="2921000" y="2548600"/>
            <a:ext cx="565600" cy="129200"/>
          </a:xfrm>
          <a:prstGeom prst="bentConnector3">
            <a:avLst>
              <a:gd name="adj1" fmla="val 50000"/>
            </a:avLst>
          </a:prstGeom>
          <a:noFill/>
          <a:ln w="9525" cap="flat" cmpd="sng">
            <a:solidFill>
              <a:schemeClr val="dk2"/>
            </a:solidFill>
            <a:prstDash val="solid"/>
            <a:round/>
            <a:headEnd type="none" w="lg" len="lg"/>
            <a:tailEnd type="none" w="lg" len="lg"/>
          </a:ln>
        </p:spPr>
      </p:cxnSp>
      <p:cxnSp>
        <p:nvCxnSpPr>
          <p:cNvPr id="267" name="Shape 267"/>
          <p:cNvCxnSpPr/>
          <p:nvPr/>
        </p:nvCxnSpPr>
        <p:spPr>
          <a:xfrm flipH="1">
            <a:off x="2289600" y="2548600"/>
            <a:ext cx="386000" cy="106800"/>
          </a:xfrm>
          <a:prstGeom prst="bentConnector3">
            <a:avLst>
              <a:gd name="adj1" fmla="val 50000"/>
            </a:avLst>
          </a:prstGeom>
          <a:noFill/>
          <a:ln w="9525" cap="flat" cmpd="sng">
            <a:solidFill>
              <a:schemeClr val="dk2"/>
            </a:solidFill>
            <a:prstDash val="solid"/>
            <a:round/>
            <a:headEnd type="none" w="lg" len="lg"/>
            <a:tailEnd type="none" w="lg" len="lg"/>
          </a:ln>
        </p:spPr>
      </p:cxnSp>
      <p:cxnSp>
        <p:nvCxnSpPr>
          <p:cNvPr id="268" name="Shape 268"/>
          <p:cNvCxnSpPr>
            <a:stCxn id="246" idx="2"/>
            <a:endCxn id="248" idx="0"/>
          </p:cNvCxnSpPr>
          <p:nvPr/>
        </p:nvCxnSpPr>
        <p:spPr>
          <a:xfrm>
            <a:off x="7013733" y="2565500"/>
            <a:ext cx="0" cy="406400"/>
          </a:xfrm>
          <a:prstGeom prst="straightConnector1">
            <a:avLst/>
          </a:prstGeom>
          <a:noFill/>
          <a:ln w="9525" cap="flat" cmpd="sng">
            <a:solidFill>
              <a:schemeClr val="dk2"/>
            </a:solidFill>
            <a:prstDash val="solid"/>
            <a:round/>
            <a:headEnd type="none" w="lg" len="lg"/>
            <a:tailEnd type="none" w="lg" len="lg"/>
          </a:ln>
        </p:spPr>
      </p:cxnSp>
      <p:sp>
        <p:nvSpPr>
          <p:cNvPr id="269" name="Shape 269"/>
          <p:cNvSpPr txBox="1"/>
          <p:nvPr/>
        </p:nvSpPr>
        <p:spPr>
          <a:xfrm>
            <a:off x="8004800" y="2763433"/>
            <a:ext cx="1676000" cy="2704000"/>
          </a:xfrm>
          <a:prstGeom prst="rect">
            <a:avLst/>
          </a:prstGeom>
          <a:solidFill>
            <a:schemeClr val="bg1"/>
          </a:solidFill>
          <a:ln w="9525" cap="flat" cmpd="sng">
            <a:solidFill>
              <a:srgbClr val="6AA84F"/>
            </a:solidFill>
            <a:prstDash val="solid"/>
            <a:round/>
            <a:headEnd type="none" w="med" len="med"/>
            <a:tailEnd type="none" w="med" len="med"/>
          </a:ln>
        </p:spPr>
        <p:txBody>
          <a:bodyPr lIns="121900" tIns="121900" rIns="121900" bIns="121900" anchor="ctr" anchorCtr="0">
            <a:noAutofit/>
          </a:bodyPr>
          <a:lstStyle/>
          <a:p>
            <a:pPr>
              <a:lnSpc>
                <a:spcPct val="115000"/>
              </a:lnSpc>
            </a:pPr>
            <a:endParaRPr lang="en" sz="1467" dirty="0" smtClean="0">
              <a:latin typeface="Calibri"/>
              <a:ea typeface="Calibri"/>
              <a:cs typeface="Calibri"/>
              <a:sym typeface="Calibri"/>
            </a:endParaRPr>
          </a:p>
          <a:p>
            <a:pPr>
              <a:lnSpc>
                <a:spcPct val="115000"/>
              </a:lnSpc>
            </a:pPr>
            <a:r>
              <a:rPr lang="en" sz="1467" dirty="0" smtClean="0">
                <a:latin typeface="Calibri"/>
                <a:ea typeface="Calibri"/>
                <a:cs typeface="Calibri"/>
                <a:sym typeface="Calibri"/>
              </a:rPr>
              <a:t>Superior meatus</a:t>
            </a:r>
            <a:endParaRPr sz="1467" dirty="0">
              <a:latin typeface="Calibri"/>
              <a:ea typeface="Calibri"/>
              <a:cs typeface="Calibri"/>
              <a:sym typeface="Calibri"/>
            </a:endParaRPr>
          </a:p>
          <a:p>
            <a:pPr>
              <a:lnSpc>
                <a:spcPct val="115000"/>
              </a:lnSpc>
            </a:pPr>
            <a:endParaRPr sz="1467" dirty="0">
              <a:latin typeface="Calibri"/>
              <a:ea typeface="Calibri"/>
              <a:cs typeface="Calibri"/>
              <a:sym typeface="Calibri"/>
            </a:endParaRPr>
          </a:p>
          <a:p>
            <a:pPr>
              <a:lnSpc>
                <a:spcPct val="115000"/>
              </a:lnSpc>
            </a:pPr>
            <a:endParaRPr lang="en-US" sz="1467" dirty="0" smtClean="0">
              <a:latin typeface="Calibri"/>
              <a:ea typeface="Calibri"/>
              <a:cs typeface="Calibri"/>
              <a:sym typeface="Calibri"/>
            </a:endParaRPr>
          </a:p>
          <a:p>
            <a:pPr>
              <a:lnSpc>
                <a:spcPct val="115000"/>
              </a:lnSpc>
            </a:pPr>
            <a:endParaRPr sz="1467" dirty="0">
              <a:latin typeface="Calibri"/>
              <a:ea typeface="Calibri"/>
              <a:cs typeface="Calibri"/>
              <a:sym typeface="Calibri"/>
            </a:endParaRPr>
          </a:p>
          <a:p>
            <a:pPr>
              <a:lnSpc>
                <a:spcPct val="115000"/>
              </a:lnSpc>
            </a:pPr>
            <a:r>
              <a:rPr lang="en" sz="1467" dirty="0">
                <a:latin typeface="Calibri"/>
                <a:ea typeface="Calibri"/>
                <a:cs typeface="Calibri"/>
                <a:sym typeface="Calibri"/>
              </a:rPr>
              <a:t>Middle meatus</a:t>
            </a:r>
          </a:p>
          <a:p>
            <a:pPr>
              <a:lnSpc>
                <a:spcPct val="115000"/>
              </a:lnSpc>
            </a:pPr>
            <a:endParaRPr sz="1467" dirty="0">
              <a:latin typeface="Calibri"/>
              <a:ea typeface="Calibri"/>
              <a:cs typeface="Calibri"/>
              <a:sym typeface="Calibri"/>
            </a:endParaRPr>
          </a:p>
          <a:p>
            <a:pPr>
              <a:lnSpc>
                <a:spcPct val="115000"/>
              </a:lnSpc>
            </a:pPr>
            <a:endParaRPr lang="en-US" sz="1467" dirty="0" smtClean="0">
              <a:latin typeface="Calibri"/>
              <a:ea typeface="Calibri"/>
              <a:cs typeface="Calibri"/>
              <a:sym typeface="Calibri"/>
            </a:endParaRPr>
          </a:p>
          <a:p>
            <a:pPr>
              <a:lnSpc>
                <a:spcPct val="115000"/>
              </a:lnSpc>
            </a:pPr>
            <a:endParaRPr sz="1467" dirty="0">
              <a:latin typeface="Calibri"/>
              <a:ea typeface="Calibri"/>
              <a:cs typeface="Calibri"/>
              <a:sym typeface="Calibri"/>
            </a:endParaRPr>
          </a:p>
          <a:p>
            <a:pPr>
              <a:lnSpc>
                <a:spcPct val="115000"/>
              </a:lnSpc>
            </a:pPr>
            <a:r>
              <a:rPr lang="en" sz="1467" dirty="0">
                <a:latin typeface="Calibri"/>
                <a:ea typeface="Calibri"/>
                <a:cs typeface="Calibri"/>
                <a:sym typeface="Calibri"/>
              </a:rPr>
              <a:t>Inferior meatus</a:t>
            </a:r>
          </a:p>
          <a:p>
            <a:pPr algn="ctr"/>
            <a:endParaRPr sz="1600" b="1" dirty="0"/>
          </a:p>
        </p:txBody>
      </p:sp>
      <p:sp>
        <p:nvSpPr>
          <p:cNvPr id="270" name="Shape 270"/>
          <p:cNvSpPr txBox="1"/>
          <p:nvPr/>
        </p:nvSpPr>
        <p:spPr>
          <a:xfrm>
            <a:off x="10166867" y="2763433"/>
            <a:ext cx="1945000" cy="2704000"/>
          </a:xfrm>
          <a:prstGeom prst="rect">
            <a:avLst/>
          </a:prstGeom>
          <a:solidFill>
            <a:schemeClr val="bg1"/>
          </a:solidFill>
          <a:ln w="9525" cap="flat" cmpd="sng">
            <a:solidFill>
              <a:srgbClr val="6AA84F"/>
            </a:solidFill>
            <a:prstDash val="solid"/>
            <a:round/>
            <a:headEnd type="none" w="med" len="med"/>
            <a:tailEnd type="none" w="med" len="med"/>
          </a:ln>
        </p:spPr>
        <p:txBody>
          <a:bodyPr lIns="121900" tIns="121900" rIns="121900" bIns="121900" anchor="ctr" anchorCtr="0">
            <a:noAutofit/>
          </a:bodyPr>
          <a:lstStyle/>
          <a:p>
            <a:pPr>
              <a:lnSpc>
                <a:spcPct val="115000"/>
              </a:lnSpc>
            </a:pPr>
            <a:endParaRPr lang="en" sz="600" dirty="0" smtClean="0">
              <a:latin typeface="Calibri"/>
              <a:ea typeface="Calibri"/>
              <a:cs typeface="Calibri"/>
              <a:sym typeface="Calibri"/>
            </a:endParaRPr>
          </a:p>
          <a:p>
            <a:pPr>
              <a:lnSpc>
                <a:spcPct val="115000"/>
              </a:lnSpc>
            </a:pPr>
            <a:r>
              <a:rPr lang="en" sz="1467" dirty="0" smtClean="0">
                <a:latin typeface="Calibri"/>
                <a:ea typeface="Calibri"/>
                <a:cs typeface="Calibri"/>
                <a:sym typeface="Calibri"/>
              </a:rPr>
              <a:t>posterior </a:t>
            </a:r>
            <a:r>
              <a:rPr lang="en" sz="1467" dirty="0">
                <a:latin typeface="Calibri"/>
                <a:ea typeface="Calibri"/>
                <a:cs typeface="Calibri"/>
                <a:sym typeface="Calibri"/>
              </a:rPr>
              <a:t>ethmoidal sinus</a:t>
            </a:r>
          </a:p>
          <a:p>
            <a:pPr>
              <a:lnSpc>
                <a:spcPct val="115000"/>
              </a:lnSpc>
            </a:pPr>
            <a:endParaRPr sz="700" dirty="0">
              <a:latin typeface="Calibri"/>
              <a:ea typeface="Calibri"/>
              <a:cs typeface="Calibri"/>
              <a:sym typeface="Calibri"/>
            </a:endParaRPr>
          </a:p>
          <a:p>
            <a:pPr>
              <a:lnSpc>
                <a:spcPct val="115000"/>
              </a:lnSpc>
            </a:pPr>
            <a:r>
              <a:rPr lang="en" sz="1467" dirty="0">
                <a:latin typeface="Calibri"/>
                <a:ea typeface="Calibri"/>
                <a:cs typeface="Calibri"/>
                <a:sym typeface="Calibri"/>
              </a:rPr>
              <a:t>Middle ethmoidal,maxillary,</a:t>
            </a:r>
          </a:p>
          <a:p>
            <a:pPr>
              <a:lnSpc>
                <a:spcPct val="115000"/>
              </a:lnSpc>
            </a:pPr>
            <a:r>
              <a:rPr lang="en" sz="1467" dirty="0">
                <a:latin typeface="Calibri"/>
                <a:ea typeface="Calibri"/>
                <a:cs typeface="Calibri"/>
                <a:sym typeface="Calibri"/>
              </a:rPr>
              <a:t>frontal &amp;</a:t>
            </a:r>
          </a:p>
          <a:p>
            <a:pPr>
              <a:lnSpc>
                <a:spcPct val="115000"/>
              </a:lnSpc>
            </a:pPr>
            <a:r>
              <a:rPr lang="en" sz="1467" dirty="0">
                <a:latin typeface="Calibri"/>
                <a:ea typeface="Calibri"/>
                <a:cs typeface="Calibri"/>
                <a:sym typeface="Calibri"/>
              </a:rPr>
              <a:t>the anterior ethmoidal sinuses</a:t>
            </a:r>
          </a:p>
          <a:p>
            <a:pPr>
              <a:lnSpc>
                <a:spcPct val="115000"/>
              </a:lnSpc>
            </a:pPr>
            <a:endParaRPr sz="1467" dirty="0">
              <a:latin typeface="Calibri"/>
              <a:ea typeface="Calibri"/>
              <a:cs typeface="Calibri"/>
              <a:sym typeface="Calibri"/>
            </a:endParaRPr>
          </a:p>
          <a:p>
            <a:pPr>
              <a:lnSpc>
                <a:spcPct val="115000"/>
              </a:lnSpc>
            </a:pPr>
            <a:r>
              <a:rPr lang="en" sz="1467" dirty="0">
                <a:latin typeface="Calibri"/>
                <a:ea typeface="Calibri"/>
                <a:cs typeface="Calibri"/>
                <a:sym typeface="Calibri"/>
              </a:rPr>
              <a:t>nasolacrimal duct.</a:t>
            </a:r>
          </a:p>
          <a:p>
            <a:pPr algn="ctr"/>
            <a:endParaRPr sz="1600" b="1" dirty="0"/>
          </a:p>
        </p:txBody>
      </p:sp>
      <p:sp>
        <p:nvSpPr>
          <p:cNvPr id="272" name="Shape 272"/>
          <p:cNvSpPr txBox="1"/>
          <p:nvPr/>
        </p:nvSpPr>
        <p:spPr>
          <a:xfrm>
            <a:off x="10166867" y="2218699"/>
            <a:ext cx="1945000" cy="538888"/>
          </a:xfrm>
          <a:prstGeom prst="rect">
            <a:avLst/>
          </a:prstGeom>
          <a:noFill/>
          <a:ln w="9525" cap="flat" cmpd="sng">
            <a:solidFill>
              <a:srgbClr val="6AA84F"/>
            </a:solidFill>
            <a:prstDash val="solid"/>
            <a:round/>
            <a:headEnd type="none" w="med" len="med"/>
            <a:tailEnd type="none" w="med" len="med"/>
          </a:ln>
        </p:spPr>
        <p:txBody>
          <a:bodyPr lIns="121900" tIns="121900" rIns="121900" bIns="121900" anchor="ctr" anchorCtr="0">
            <a:noAutofit/>
          </a:bodyPr>
          <a:lstStyle/>
          <a:p>
            <a:pPr>
              <a:lnSpc>
                <a:spcPct val="115000"/>
              </a:lnSpc>
            </a:pPr>
            <a:r>
              <a:rPr lang="en" sz="1467">
                <a:solidFill>
                  <a:schemeClr val="dk1"/>
                </a:solidFill>
                <a:latin typeface="Calibri"/>
                <a:ea typeface="Calibri"/>
                <a:cs typeface="Calibri"/>
                <a:sym typeface="Calibri"/>
              </a:rPr>
              <a:t>sphenoidal sinus</a:t>
            </a:r>
          </a:p>
        </p:txBody>
      </p:sp>
      <p:sp>
        <p:nvSpPr>
          <p:cNvPr id="273" name="Shape 273"/>
          <p:cNvSpPr/>
          <p:nvPr/>
        </p:nvSpPr>
        <p:spPr>
          <a:xfrm>
            <a:off x="9590100" y="2988908"/>
            <a:ext cx="546400" cy="1812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1867"/>
          </a:p>
        </p:txBody>
      </p:sp>
      <p:sp>
        <p:nvSpPr>
          <p:cNvPr id="274" name="Shape 274"/>
          <p:cNvSpPr/>
          <p:nvPr/>
        </p:nvSpPr>
        <p:spPr>
          <a:xfrm>
            <a:off x="9650101" y="4010383"/>
            <a:ext cx="546400" cy="1812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1867"/>
          </a:p>
        </p:txBody>
      </p:sp>
      <p:sp>
        <p:nvSpPr>
          <p:cNvPr id="275" name="Shape 275"/>
          <p:cNvSpPr/>
          <p:nvPr/>
        </p:nvSpPr>
        <p:spPr>
          <a:xfrm>
            <a:off x="9576867" y="5045516"/>
            <a:ext cx="546400" cy="1812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1867"/>
          </a:p>
        </p:txBody>
      </p:sp>
      <p:cxnSp>
        <p:nvCxnSpPr>
          <p:cNvPr id="276" name="Shape 276"/>
          <p:cNvCxnSpPr>
            <a:stCxn id="260" idx="2"/>
            <a:endCxn id="271" idx="0"/>
          </p:cNvCxnSpPr>
          <p:nvPr/>
        </p:nvCxnSpPr>
        <p:spPr>
          <a:xfrm rot="5400000">
            <a:off x="9203338" y="1542528"/>
            <a:ext cx="286191" cy="1007268"/>
          </a:xfrm>
          <a:prstGeom prst="bentConnector3">
            <a:avLst>
              <a:gd name="adj1" fmla="val 50000"/>
            </a:avLst>
          </a:prstGeom>
          <a:noFill/>
          <a:ln w="9525" cap="flat" cmpd="sng">
            <a:solidFill>
              <a:schemeClr val="dk2"/>
            </a:solidFill>
            <a:prstDash val="solid"/>
            <a:round/>
            <a:headEnd type="none" w="lg" len="lg"/>
            <a:tailEnd type="none" w="lg" len="lg"/>
          </a:ln>
        </p:spPr>
      </p:cxnSp>
      <p:cxnSp>
        <p:nvCxnSpPr>
          <p:cNvPr id="277" name="Shape 277"/>
          <p:cNvCxnSpPr>
            <a:stCxn id="260" idx="2"/>
            <a:endCxn id="272" idx="0"/>
          </p:cNvCxnSpPr>
          <p:nvPr/>
        </p:nvCxnSpPr>
        <p:spPr>
          <a:xfrm rot="16200000" flipH="1">
            <a:off x="10336901" y="1416233"/>
            <a:ext cx="315632" cy="1289300"/>
          </a:xfrm>
          <a:prstGeom prst="bentConnector3">
            <a:avLst>
              <a:gd name="adj1" fmla="val 50000"/>
            </a:avLst>
          </a:prstGeom>
          <a:noFill/>
          <a:ln w="9525" cap="flat" cmpd="sng">
            <a:solidFill>
              <a:schemeClr val="dk2"/>
            </a:solidFill>
            <a:prstDash val="solid"/>
            <a:round/>
            <a:headEnd type="none" w="lg" len="lg"/>
            <a:tailEnd type="none" w="lg" len="lg"/>
          </a:ln>
        </p:spPr>
      </p:cxnSp>
      <p:sp>
        <p:nvSpPr>
          <p:cNvPr id="278" name="Shape 278"/>
          <p:cNvSpPr/>
          <p:nvPr/>
        </p:nvSpPr>
        <p:spPr>
          <a:xfrm>
            <a:off x="2832833" y="4858167"/>
            <a:ext cx="1449600" cy="1219200"/>
          </a:xfrm>
          <a:prstGeom prst="roundRect">
            <a:avLst>
              <a:gd name="adj" fmla="val 11468"/>
            </a:avLst>
          </a:prstGeom>
          <a:no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pPr>
              <a:buClr>
                <a:schemeClr val="dk1"/>
              </a:buClr>
              <a:buSzPct val="110000"/>
            </a:pPr>
            <a:r>
              <a:rPr lang="en" sz="1333" dirty="0">
                <a:solidFill>
                  <a:schemeClr val="dk1"/>
                </a:solidFill>
                <a:latin typeface="Calibri"/>
                <a:ea typeface="Calibri"/>
                <a:cs typeface="Calibri"/>
                <a:sym typeface="Calibri"/>
              </a:rPr>
              <a:t>1- septal cartilage </a:t>
            </a:r>
            <a:endParaRPr lang="en" sz="1333" dirty="0" smtClean="0">
              <a:solidFill>
                <a:schemeClr val="dk1"/>
              </a:solidFill>
              <a:latin typeface="Calibri"/>
              <a:ea typeface="Calibri"/>
              <a:cs typeface="Calibri"/>
              <a:sym typeface="Calibri"/>
            </a:endParaRPr>
          </a:p>
          <a:p>
            <a:pPr>
              <a:buClr>
                <a:schemeClr val="dk1"/>
              </a:buClr>
              <a:buSzPct val="110000"/>
            </a:pPr>
            <a:r>
              <a:rPr lang="en" sz="1333" dirty="0" smtClean="0">
                <a:solidFill>
                  <a:schemeClr val="dk1"/>
                </a:solidFill>
                <a:latin typeface="Calibri"/>
                <a:ea typeface="Calibri"/>
                <a:cs typeface="Calibri"/>
                <a:sym typeface="Calibri"/>
              </a:rPr>
              <a:t>2-perpendicular </a:t>
            </a:r>
            <a:r>
              <a:rPr lang="en" sz="1333" dirty="0">
                <a:solidFill>
                  <a:schemeClr val="dk1"/>
                </a:solidFill>
                <a:latin typeface="Calibri"/>
                <a:ea typeface="Calibri"/>
                <a:cs typeface="Calibri"/>
                <a:sym typeface="Calibri"/>
              </a:rPr>
              <a:t>plate of ethmoid </a:t>
            </a:r>
            <a:endParaRPr lang="en" sz="1333" dirty="0" smtClean="0">
              <a:solidFill>
                <a:schemeClr val="dk1"/>
              </a:solidFill>
              <a:latin typeface="Calibri"/>
              <a:ea typeface="Calibri"/>
              <a:cs typeface="Calibri"/>
              <a:sym typeface="Calibri"/>
            </a:endParaRPr>
          </a:p>
          <a:p>
            <a:pPr>
              <a:buClr>
                <a:schemeClr val="dk1"/>
              </a:buClr>
              <a:buSzPct val="110000"/>
            </a:pPr>
            <a:r>
              <a:rPr lang="en" sz="1333" dirty="0" smtClean="0">
                <a:solidFill>
                  <a:schemeClr val="dk1"/>
                </a:solidFill>
                <a:latin typeface="Calibri"/>
                <a:ea typeface="Calibri"/>
                <a:cs typeface="Calibri"/>
                <a:sym typeface="Calibri"/>
              </a:rPr>
              <a:t>3-vomer</a:t>
            </a:r>
            <a:endParaRPr lang="en" sz="1333" dirty="0">
              <a:solidFill>
                <a:schemeClr val="dk1"/>
              </a:solidFill>
              <a:latin typeface="Calibri"/>
              <a:ea typeface="Calibri"/>
              <a:cs typeface="Calibri"/>
              <a:sym typeface="Calibri"/>
            </a:endParaRPr>
          </a:p>
        </p:txBody>
      </p:sp>
      <p:sp>
        <p:nvSpPr>
          <p:cNvPr id="279" name="Shape 279"/>
          <p:cNvSpPr/>
          <p:nvPr/>
        </p:nvSpPr>
        <p:spPr>
          <a:xfrm>
            <a:off x="1559600" y="4858167"/>
            <a:ext cx="1160000" cy="1082800"/>
          </a:xfrm>
          <a:prstGeom prst="roundRect">
            <a:avLst>
              <a:gd name="adj" fmla="val 8837"/>
            </a:avLst>
          </a:prstGeom>
          <a:no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333" dirty="0">
                <a:solidFill>
                  <a:schemeClr val="dk1"/>
                </a:solidFill>
                <a:latin typeface="Calibri"/>
                <a:ea typeface="Calibri"/>
                <a:cs typeface="Calibri"/>
                <a:sym typeface="Calibri"/>
              </a:rPr>
              <a:t>Hard bony plate </a:t>
            </a:r>
            <a:r>
              <a:rPr lang="en" sz="1333" dirty="0" smtClean="0">
                <a:solidFill>
                  <a:schemeClr val="dk1"/>
                </a:solidFill>
                <a:latin typeface="Calibri"/>
                <a:ea typeface="Calibri"/>
                <a:cs typeface="Calibri"/>
                <a:sym typeface="Calibri"/>
              </a:rPr>
              <a:t>(forms </a:t>
            </a:r>
            <a:r>
              <a:rPr lang="en" sz="1333" dirty="0">
                <a:solidFill>
                  <a:schemeClr val="dk1"/>
                </a:solidFill>
                <a:latin typeface="Calibri"/>
                <a:ea typeface="Calibri"/>
                <a:cs typeface="Calibri"/>
                <a:sym typeface="Calibri"/>
              </a:rPr>
              <a:t>the roof of oral </a:t>
            </a:r>
            <a:r>
              <a:rPr lang="en" sz="1333" dirty="0" smtClean="0">
                <a:solidFill>
                  <a:schemeClr val="dk1"/>
                </a:solidFill>
                <a:latin typeface="Calibri"/>
                <a:ea typeface="Calibri"/>
                <a:cs typeface="Calibri"/>
                <a:sym typeface="Calibri"/>
              </a:rPr>
              <a:t>cavity)</a:t>
            </a:r>
            <a:endParaRPr lang="en" sz="1333" dirty="0">
              <a:solidFill>
                <a:schemeClr val="dk1"/>
              </a:solidFill>
              <a:latin typeface="Calibri"/>
              <a:ea typeface="Calibri"/>
              <a:cs typeface="Calibri"/>
              <a:sym typeface="Calibri"/>
            </a:endParaRPr>
          </a:p>
        </p:txBody>
      </p:sp>
      <p:cxnSp>
        <p:nvCxnSpPr>
          <p:cNvPr id="280" name="Shape 280"/>
          <p:cNvCxnSpPr>
            <a:stCxn id="242" idx="2"/>
            <a:endCxn id="279" idx="0"/>
          </p:cNvCxnSpPr>
          <p:nvPr/>
        </p:nvCxnSpPr>
        <p:spPr>
          <a:xfrm flipH="1">
            <a:off x="2139733" y="4687136"/>
            <a:ext cx="16800" cy="171200"/>
          </a:xfrm>
          <a:prstGeom prst="straightConnector1">
            <a:avLst/>
          </a:prstGeom>
          <a:noFill/>
          <a:ln w="9525" cap="flat" cmpd="sng">
            <a:solidFill>
              <a:schemeClr val="dk2"/>
            </a:solidFill>
            <a:prstDash val="solid"/>
            <a:round/>
            <a:headEnd type="none" w="lg" len="lg"/>
            <a:tailEnd type="none" w="lg" len="lg"/>
          </a:ln>
        </p:spPr>
      </p:cxnSp>
      <p:sp>
        <p:nvSpPr>
          <p:cNvPr id="281" name="Shape 281"/>
          <p:cNvSpPr/>
          <p:nvPr/>
        </p:nvSpPr>
        <p:spPr>
          <a:xfrm>
            <a:off x="63133" y="4794100"/>
            <a:ext cx="1405200" cy="1954000"/>
          </a:xfrm>
          <a:prstGeom prst="roundRect">
            <a:avLst>
              <a:gd name="adj" fmla="val 10048"/>
            </a:avLst>
          </a:prstGeom>
          <a:no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333">
                <a:solidFill>
                  <a:schemeClr val="dk1"/>
                </a:solidFill>
                <a:latin typeface="Calibri"/>
                <a:ea typeface="Calibri"/>
                <a:cs typeface="Calibri"/>
                <a:sym typeface="Calibri"/>
              </a:rPr>
              <a:t>1- Nasal bone &amp; cartilage</a:t>
            </a:r>
          </a:p>
          <a:p>
            <a:r>
              <a:rPr lang="en" sz="1333">
                <a:solidFill>
                  <a:schemeClr val="dk1"/>
                </a:solidFill>
                <a:latin typeface="Calibri"/>
                <a:ea typeface="Calibri"/>
                <a:cs typeface="Calibri"/>
                <a:sym typeface="Calibri"/>
              </a:rPr>
              <a:t> 2- frontal bone </a:t>
            </a:r>
          </a:p>
          <a:p>
            <a:r>
              <a:rPr lang="en" sz="1333">
                <a:solidFill>
                  <a:schemeClr val="dk1"/>
                </a:solidFill>
                <a:latin typeface="Calibri"/>
                <a:ea typeface="Calibri"/>
                <a:cs typeface="Calibri"/>
                <a:sym typeface="Calibri"/>
              </a:rPr>
              <a:t>3- cribriform plate of ethmoid</a:t>
            </a:r>
          </a:p>
          <a:p>
            <a:r>
              <a:rPr lang="en" sz="1333">
                <a:solidFill>
                  <a:schemeClr val="dk1"/>
                </a:solidFill>
                <a:latin typeface="Calibri"/>
                <a:ea typeface="Calibri"/>
                <a:cs typeface="Calibri"/>
                <a:sym typeface="Calibri"/>
              </a:rPr>
              <a:t> 4-body of spenoid</a:t>
            </a:r>
          </a:p>
        </p:txBody>
      </p:sp>
      <p:sp>
        <p:nvSpPr>
          <p:cNvPr id="282" name="Shape 282"/>
          <p:cNvSpPr/>
          <p:nvPr/>
        </p:nvSpPr>
        <p:spPr>
          <a:xfrm>
            <a:off x="4522933" y="4808200"/>
            <a:ext cx="1998400" cy="776800"/>
          </a:xfrm>
          <a:prstGeom prst="roundRect">
            <a:avLst>
              <a:gd name="adj" fmla="val 9916"/>
            </a:avLst>
          </a:prstGeom>
          <a:no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333" b="1" dirty="0">
                <a:solidFill>
                  <a:schemeClr val="dk1"/>
                </a:solidFill>
                <a:latin typeface="Calibri"/>
                <a:ea typeface="Calibri"/>
                <a:cs typeface="Calibri"/>
                <a:sym typeface="Calibri"/>
              </a:rPr>
              <a:t>Conchae</a:t>
            </a:r>
          </a:p>
          <a:p>
            <a:r>
              <a:rPr lang="en" sz="1333" dirty="0">
                <a:solidFill>
                  <a:schemeClr val="dk1"/>
                </a:solidFill>
                <a:latin typeface="Calibri"/>
                <a:ea typeface="Calibri"/>
                <a:cs typeface="Calibri"/>
                <a:sym typeface="Calibri"/>
              </a:rPr>
              <a:t>1- superior </a:t>
            </a:r>
            <a:r>
              <a:rPr lang="en" sz="1333" dirty="0" smtClean="0">
                <a:solidFill>
                  <a:schemeClr val="dk1"/>
                </a:solidFill>
                <a:latin typeface="Calibri"/>
                <a:ea typeface="Calibri"/>
                <a:cs typeface="Calibri"/>
                <a:sym typeface="Calibri"/>
              </a:rPr>
              <a:t>concha </a:t>
            </a:r>
          </a:p>
          <a:p>
            <a:r>
              <a:rPr lang="en" sz="1333" dirty="0" smtClean="0">
                <a:solidFill>
                  <a:schemeClr val="dk1"/>
                </a:solidFill>
                <a:latin typeface="Calibri"/>
                <a:ea typeface="Calibri"/>
                <a:cs typeface="Calibri"/>
                <a:sym typeface="Calibri"/>
              </a:rPr>
              <a:t>2-middle concha </a:t>
            </a:r>
          </a:p>
          <a:p>
            <a:r>
              <a:rPr lang="en" sz="1333" dirty="0" smtClean="0">
                <a:solidFill>
                  <a:schemeClr val="dk1"/>
                </a:solidFill>
                <a:latin typeface="Calibri"/>
                <a:ea typeface="Calibri"/>
                <a:cs typeface="Calibri"/>
                <a:sym typeface="Calibri"/>
              </a:rPr>
              <a:t>3-inferior concha</a:t>
            </a:r>
            <a:endParaRPr lang="en" sz="1333" dirty="0">
              <a:solidFill>
                <a:schemeClr val="dk1"/>
              </a:solidFill>
              <a:latin typeface="Calibri"/>
              <a:ea typeface="Calibri"/>
              <a:cs typeface="Calibri"/>
              <a:sym typeface="Calibri"/>
            </a:endParaRPr>
          </a:p>
        </p:txBody>
      </p:sp>
      <p:sp>
        <p:nvSpPr>
          <p:cNvPr id="283" name="Shape 283"/>
          <p:cNvSpPr/>
          <p:nvPr/>
        </p:nvSpPr>
        <p:spPr>
          <a:xfrm>
            <a:off x="4484633" y="5699067"/>
            <a:ext cx="2212002" cy="1049033"/>
          </a:xfrm>
          <a:prstGeom prst="roundRect">
            <a:avLst>
              <a:gd name="adj" fmla="val 13036"/>
            </a:avLst>
          </a:prstGeom>
          <a:noFill/>
          <a:ln w="9525" cap="flat" cmpd="sng">
            <a:solidFill>
              <a:srgbClr val="FF00FF"/>
            </a:solidFill>
            <a:prstDash val="solid"/>
            <a:round/>
            <a:headEnd type="none" w="med" len="med"/>
            <a:tailEnd type="none" w="med" len="med"/>
          </a:ln>
        </p:spPr>
        <p:txBody>
          <a:bodyPr lIns="121900" tIns="121900" rIns="121900" bIns="121900" anchor="ctr" anchorCtr="0">
            <a:noAutofit/>
          </a:bodyPr>
          <a:lstStyle/>
          <a:p>
            <a:r>
              <a:rPr lang="en" sz="1333" b="1">
                <a:solidFill>
                  <a:schemeClr val="dk1"/>
                </a:solidFill>
                <a:latin typeface="Calibri"/>
                <a:ea typeface="Calibri"/>
                <a:cs typeface="Calibri"/>
                <a:sym typeface="Calibri"/>
              </a:rPr>
              <a:t>Meati</a:t>
            </a:r>
          </a:p>
          <a:p>
            <a:r>
              <a:rPr lang="en" sz="1333">
                <a:solidFill>
                  <a:schemeClr val="dk1"/>
                </a:solidFill>
                <a:latin typeface="Calibri"/>
                <a:ea typeface="Calibri"/>
                <a:cs typeface="Calibri"/>
                <a:sym typeface="Calibri"/>
              </a:rPr>
              <a:t>1- sphenoethmoidal recess</a:t>
            </a:r>
          </a:p>
          <a:p>
            <a:r>
              <a:rPr lang="en" sz="1333">
                <a:solidFill>
                  <a:schemeClr val="dk1"/>
                </a:solidFill>
                <a:latin typeface="Calibri"/>
                <a:ea typeface="Calibri"/>
                <a:cs typeface="Calibri"/>
                <a:sym typeface="Calibri"/>
              </a:rPr>
              <a:t> 2- superior meatus</a:t>
            </a:r>
          </a:p>
          <a:p>
            <a:r>
              <a:rPr lang="en" sz="1333">
                <a:solidFill>
                  <a:schemeClr val="dk1"/>
                </a:solidFill>
                <a:latin typeface="Calibri"/>
                <a:ea typeface="Calibri"/>
                <a:cs typeface="Calibri"/>
                <a:sym typeface="Calibri"/>
              </a:rPr>
              <a:t> 3- middle meatus </a:t>
            </a:r>
          </a:p>
          <a:p>
            <a:r>
              <a:rPr lang="en" sz="1333">
                <a:solidFill>
                  <a:schemeClr val="dk1"/>
                </a:solidFill>
                <a:latin typeface="Calibri"/>
                <a:ea typeface="Calibri"/>
                <a:cs typeface="Calibri"/>
                <a:sym typeface="Calibri"/>
              </a:rPr>
              <a:t>4- inferior meatus </a:t>
            </a:r>
          </a:p>
        </p:txBody>
      </p:sp>
      <p:cxnSp>
        <p:nvCxnSpPr>
          <p:cNvPr id="284" name="Shape 284"/>
          <p:cNvCxnSpPr>
            <a:stCxn id="281" idx="0"/>
            <a:endCxn id="281" idx="0"/>
          </p:cNvCxnSpPr>
          <p:nvPr/>
        </p:nvCxnSpPr>
        <p:spPr>
          <a:xfrm>
            <a:off x="765733" y="4794100"/>
            <a:ext cx="0" cy="0"/>
          </a:xfrm>
          <a:prstGeom prst="straightConnector1">
            <a:avLst/>
          </a:prstGeom>
          <a:noFill/>
          <a:ln w="9525" cap="flat" cmpd="sng">
            <a:solidFill>
              <a:schemeClr val="dk2"/>
            </a:solidFill>
            <a:prstDash val="solid"/>
            <a:round/>
            <a:headEnd type="none" w="lg" len="lg"/>
            <a:tailEnd type="none" w="lg" len="lg"/>
          </a:ln>
        </p:spPr>
      </p:cxnSp>
      <p:cxnSp>
        <p:nvCxnSpPr>
          <p:cNvPr id="285" name="Shape 285"/>
          <p:cNvCxnSpPr>
            <a:stCxn id="281" idx="0"/>
            <a:endCxn id="281" idx="0"/>
          </p:cNvCxnSpPr>
          <p:nvPr/>
        </p:nvCxnSpPr>
        <p:spPr>
          <a:xfrm>
            <a:off x="765733" y="4794100"/>
            <a:ext cx="0" cy="0"/>
          </a:xfrm>
          <a:prstGeom prst="straightConnector1">
            <a:avLst/>
          </a:prstGeom>
          <a:noFill/>
          <a:ln w="9525" cap="flat" cmpd="sng">
            <a:solidFill>
              <a:schemeClr val="dk2"/>
            </a:solidFill>
            <a:prstDash val="solid"/>
            <a:round/>
            <a:headEnd type="none" w="lg" len="lg"/>
            <a:tailEnd type="none" w="lg" len="lg"/>
          </a:ln>
        </p:spPr>
      </p:cxnSp>
      <p:cxnSp>
        <p:nvCxnSpPr>
          <p:cNvPr id="286" name="Shape 286"/>
          <p:cNvCxnSpPr>
            <a:stCxn id="281" idx="0"/>
            <a:endCxn id="281" idx="0"/>
          </p:cNvCxnSpPr>
          <p:nvPr/>
        </p:nvCxnSpPr>
        <p:spPr>
          <a:xfrm>
            <a:off x="765733" y="4794100"/>
            <a:ext cx="0" cy="0"/>
          </a:xfrm>
          <a:prstGeom prst="straightConnector1">
            <a:avLst/>
          </a:prstGeom>
          <a:noFill/>
          <a:ln w="9525" cap="flat" cmpd="sng">
            <a:solidFill>
              <a:schemeClr val="dk2"/>
            </a:solidFill>
            <a:prstDash val="solid"/>
            <a:round/>
            <a:headEnd type="none" w="lg" len="lg"/>
            <a:tailEnd type="none" w="lg" len="lg"/>
          </a:ln>
        </p:spPr>
      </p:cxnSp>
      <p:cxnSp>
        <p:nvCxnSpPr>
          <p:cNvPr id="287" name="Shape 287"/>
          <p:cNvCxnSpPr>
            <a:stCxn id="281" idx="0"/>
          </p:cNvCxnSpPr>
          <p:nvPr/>
        </p:nvCxnSpPr>
        <p:spPr>
          <a:xfrm rot="-5400000" flipH="1">
            <a:off x="765733" y="4794100"/>
            <a:ext cx="800" cy="800"/>
          </a:xfrm>
          <a:prstGeom prst="bentConnector3">
            <a:avLst>
              <a:gd name="adj1" fmla="val -23725000"/>
            </a:avLst>
          </a:prstGeom>
          <a:noFill/>
          <a:ln w="9525" cap="flat" cmpd="sng">
            <a:solidFill>
              <a:schemeClr val="dk2"/>
            </a:solidFill>
            <a:prstDash val="solid"/>
            <a:round/>
            <a:headEnd type="none" w="lg" len="lg"/>
            <a:tailEnd type="none" w="lg" len="lg"/>
          </a:ln>
        </p:spPr>
      </p:cxnSp>
      <p:sp>
        <p:nvSpPr>
          <p:cNvPr id="2" name="TextBox 1"/>
          <p:cNvSpPr txBox="1"/>
          <p:nvPr/>
        </p:nvSpPr>
        <p:spPr>
          <a:xfrm>
            <a:off x="146933" y="164580"/>
            <a:ext cx="1606530" cy="523220"/>
          </a:xfrm>
          <a:prstGeom prst="rect">
            <a:avLst/>
          </a:prstGeom>
          <a:noFill/>
        </p:spPr>
        <p:txBody>
          <a:bodyPr wrap="none" rtlCol="0">
            <a:spAutoFit/>
          </a:bodyPr>
          <a:lstStyle/>
          <a:p>
            <a:r>
              <a:rPr lang="en-US" sz="2800" b="1" dirty="0" smtClean="0">
                <a:latin typeface="+mn-lt"/>
              </a:rPr>
              <a:t>Summary</a:t>
            </a:r>
            <a:endParaRPr lang="en-GB" sz="2800" b="1" dirty="0">
              <a:latin typeface="+mn-lt"/>
            </a:endParaRPr>
          </a:p>
        </p:txBody>
      </p:sp>
      <p:sp>
        <p:nvSpPr>
          <p:cNvPr id="70" name="Shape 273"/>
          <p:cNvSpPr/>
          <p:nvPr/>
        </p:nvSpPr>
        <p:spPr>
          <a:xfrm>
            <a:off x="9620467" y="2396033"/>
            <a:ext cx="546400" cy="1812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1867"/>
          </a:p>
        </p:txBody>
      </p:sp>
      <p:cxnSp>
        <p:nvCxnSpPr>
          <p:cNvPr id="10" name="Straight Connector 9"/>
          <p:cNvCxnSpPr/>
          <p:nvPr/>
        </p:nvCxnSpPr>
        <p:spPr>
          <a:xfrm>
            <a:off x="8004799" y="3443007"/>
            <a:ext cx="1676000" cy="0"/>
          </a:xfrm>
          <a:prstGeom prst="line">
            <a:avLst/>
          </a:prstGeom>
          <a:ln>
            <a:solidFill>
              <a:srgbClr val="6AA84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004799" y="4794900"/>
            <a:ext cx="1676000" cy="0"/>
          </a:xfrm>
          <a:prstGeom prst="line">
            <a:avLst/>
          </a:prstGeom>
          <a:ln>
            <a:solidFill>
              <a:srgbClr val="6AA84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166867" y="3443007"/>
            <a:ext cx="1945000" cy="0"/>
          </a:xfrm>
          <a:prstGeom prst="line">
            <a:avLst/>
          </a:prstGeom>
          <a:ln>
            <a:solidFill>
              <a:srgbClr val="6AA84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0166867" y="4812682"/>
            <a:ext cx="1945000" cy="0"/>
          </a:xfrm>
          <a:prstGeom prst="line">
            <a:avLst/>
          </a:prstGeom>
          <a:ln>
            <a:solidFill>
              <a:srgbClr val="6AA8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35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500062"/>
            <a:ext cx="10515600" cy="1325563"/>
          </a:xfrm>
        </p:spPr>
        <p:txBody>
          <a:bodyPr/>
          <a:lstStyle/>
          <a:p>
            <a:r>
              <a:rPr lang="en-US" i="1" dirty="0" smtClean="0"/>
              <a:t>Objectives</a:t>
            </a:r>
            <a:endParaRPr lang="en-GB" i="1" dirty="0"/>
          </a:p>
        </p:txBody>
      </p:sp>
      <p:sp>
        <p:nvSpPr>
          <p:cNvPr id="8" name="Content Placeholder 7"/>
          <p:cNvSpPr>
            <a:spLocks noGrp="1"/>
          </p:cNvSpPr>
          <p:nvPr>
            <p:ph idx="1"/>
          </p:nvPr>
        </p:nvSpPr>
        <p:spPr/>
        <p:txBody>
          <a:bodyPr/>
          <a:lstStyle/>
          <a:p>
            <a:pPr marL="0" indent="0">
              <a:buNone/>
            </a:pPr>
            <a:r>
              <a:rPr lang="en-GB" dirty="0"/>
              <a:t>At the end of the lecture, the students should be able to:</a:t>
            </a:r>
          </a:p>
          <a:p>
            <a:pPr marL="511175" indent="-282575">
              <a:buFont typeface="Wingdings" panose="05000000000000000000" pitchFamily="2" charset="2"/>
              <a:buChar char="ü"/>
            </a:pPr>
            <a:r>
              <a:rPr lang="en-GB" dirty="0"/>
              <a:t>Describe the boundaries of the nasal cavity.</a:t>
            </a:r>
          </a:p>
          <a:p>
            <a:pPr marL="511175" indent="-282575">
              <a:buFont typeface="Wingdings" panose="05000000000000000000" pitchFamily="2" charset="2"/>
              <a:buChar char="ü"/>
            </a:pPr>
            <a:r>
              <a:rPr lang="en-GB" dirty="0"/>
              <a:t>Describe the nasal conchae and meati.</a:t>
            </a:r>
          </a:p>
          <a:p>
            <a:pPr marL="511175" indent="-282575">
              <a:buFont typeface="Wingdings" panose="05000000000000000000" pitchFamily="2" charset="2"/>
              <a:buChar char="ü"/>
            </a:pPr>
            <a:r>
              <a:rPr lang="en-GB" dirty="0"/>
              <a:t>Demonstrate the openings in each meatus.</a:t>
            </a:r>
          </a:p>
          <a:p>
            <a:pPr marL="511175" indent="-282575">
              <a:buFont typeface="Wingdings" panose="05000000000000000000" pitchFamily="2" charset="2"/>
              <a:buChar char="ü"/>
            </a:pPr>
            <a:r>
              <a:rPr lang="en-GB" dirty="0"/>
              <a:t>Describe the paranasal sinuses and their functions</a:t>
            </a:r>
          </a:p>
          <a:p>
            <a:pPr marL="511175" indent="-282575">
              <a:buFont typeface="Wingdings" panose="05000000000000000000" pitchFamily="2" charset="2"/>
              <a:buChar char="ü"/>
            </a:pPr>
            <a:r>
              <a:rPr lang="en-GB" dirty="0"/>
              <a:t>Describe the pharynx and its </a:t>
            </a:r>
            <a:r>
              <a:rPr lang="en-GB" dirty="0" smtClean="0"/>
              <a:t>parts, and the related structures.</a:t>
            </a:r>
            <a:endParaRPr lang="en-GB" dirty="0"/>
          </a:p>
          <a:p>
            <a:pPr marL="511175" indent="-282575">
              <a:buFont typeface="Wingdings" panose="05000000000000000000" pitchFamily="2" charset="2"/>
              <a:buChar char="ü"/>
            </a:pPr>
            <a:endParaRPr lang="en-GB" dirty="0"/>
          </a:p>
        </p:txBody>
      </p:sp>
    </p:spTree>
    <p:extLst>
      <p:ext uri="{BB962C8B-B14F-4D97-AF65-F5344CB8AC3E}">
        <p14:creationId xmlns:p14="http://schemas.microsoft.com/office/powerpoint/2010/main" val="2612293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p:nvPr/>
        </p:nvSpPr>
        <p:spPr>
          <a:xfrm>
            <a:off x="4442167" y="329233"/>
            <a:ext cx="2448400" cy="528400"/>
          </a:xfrm>
          <a:prstGeom prst="rect">
            <a:avLst/>
          </a:prstGeom>
          <a:solidFill>
            <a:schemeClr val="lt2"/>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1867">
                <a:latin typeface="Calibri"/>
                <a:ea typeface="Calibri"/>
                <a:cs typeface="Calibri"/>
                <a:sym typeface="Calibri"/>
              </a:rPr>
              <a:t>Upper Respiratory</a:t>
            </a:r>
          </a:p>
        </p:txBody>
      </p:sp>
      <p:sp>
        <p:nvSpPr>
          <p:cNvPr id="293" name="Shape 293"/>
          <p:cNvSpPr txBox="1"/>
          <p:nvPr/>
        </p:nvSpPr>
        <p:spPr>
          <a:xfrm>
            <a:off x="4963767" y="1050516"/>
            <a:ext cx="1405200" cy="320000"/>
          </a:xfrm>
          <a:prstGeom prst="rect">
            <a:avLst/>
          </a:prstGeom>
          <a:solidFill>
            <a:srgbClr val="C9DAF8"/>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867" b="1">
                <a:latin typeface="Calibri"/>
                <a:ea typeface="Calibri"/>
                <a:cs typeface="Calibri"/>
                <a:sym typeface="Calibri"/>
              </a:rPr>
              <a:t>Pharynx</a:t>
            </a:r>
          </a:p>
        </p:txBody>
      </p:sp>
      <p:sp>
        <p:nvSpPr>
          <p:cNvPr id="294" name="Shape 294"/>
          <p:cNvSpPr txBox="1"/>
          <p:nvPr/>
        </p:nvSpPr>
        <p:spPr>
          <a:xfrm>
            <a:off x="677916" y="1716933"/>
            <a:ext cx="1800000" cy="528400"/>
          </a:xfrm>
          <a:prstGeom prst="rect">
            <a:avLst/>
          </a:prstGeom>
          <a:no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Muscles of pharynx</a:t>
            </a:r>
          </a:p>
        </p:txBody>
      </p:sp>
      <p:sp>
        <p:nvSpPr>
          <p:cNvPr id="295" name="Shape 295"/>
          <p:cNvSpPr txBox="1"/>
          <p:nvPr/>
        </p:nvSpPr>
        <p:spPr>
          <a:xfrm>
            <a:off x="471300" y="2606400"/>
            <a:ext cx="1800000" cy="974000"/>
          </a:xfrm>
          <a:prstGeom prst="rect">
            <a:avLst/>
          </a:prstGeom>
          <a:no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467" b="1">
                <a:latin typeface="Calibri"/>
                <a:ea typeface="Calibri"/>
                <a:cs typeface="Calibri"/>
                <a:sym typeface="Calibri"/>
              </a:rPr>
              <a:t>Circular:</a:t>
            </a:r>
            <a:r>
              <a:rPr lang="en" sz="1467">
                <a:latin typeface="Calibri"/>
                <a:ea typeface="Calibri"/>
                <a:cs typeface="Calibri"/>
                <a:sym typeface="Calibri"/>
              </a:rPr>
              <a:t> Superior, Middle &amp; Inferior constrictors</a:t>
            </a:r>
          </a:p>
        </p:txBody>
      </p:sp>
      <p:sp>
        <p:nvSpPr>
          <p:cNvPr id="296" name="Shape 296"/>
          <p:cNvSpPr txBox="1"/>
          <p:nvPr/>
        </p:nvSpPr>
        <p:spPr>
          <a:xfrm>
            <a:off x="471300" y="3851067"/>
            <a:ext cx="1800000" cy="1132400"/>
          </a:xfrm>
          <a:prstGeom prst="rect">
            <a:avLst/>
          </a:prstGeom>
          <a:no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467" b="1" dirty="0" smtClean="0">
                <a:latin typeface="Calibri"/>
                <a:ea typeface="Calibri"/>
                <a:cs typeface="Calibri"/>
                <a:sym typeface="Calibri"/>
              </a:rPr>
              <a:t>Longitudinal</a:t>
            </a:r>
            <a:r>
              <a:rPr lang="en" sz="1467" dirty="0" smtClean="0">
                <a:latin typeface="Calibri"/>
                <a:ea typeface="Calibri"/>
                <a:cs typeface="Calibri"/>
                <a:sym typeface="Calibri"/>
              </a:rPr>
              <a:t>: Stylopharyngeus  </a:t>
            </a:r>
            <a:r>
              <a:rPr lang="en" sz="1467" dirty="0">
                <a:latin typeface="Calibri"/>
                <a:ea typeface="Calibri"/>
                <a:cs typeface="Calibri"/>
                <a:sym typeface="Calibri"/>
              </a:rPr>
              <a:t>Salpingopharyngeus  </a:t>
            </a:r>
            <a:r>
              <a:rPr lang="en" sz="1467" dirty="0" smtClean="0">
                <a:latin typeface="Calibri"/>
                <a:ea typeface="Calibri"/>
                <a:cs typeface="Calibri"/>
                <a:sym typeface="Calibri"/>
              </a:rPr>
              <a:t>Palatopharyngeous</a:t>
            </a:r>
            <a:endParaRPr lang="en" sz="1467" dirty="0">
              <a:latin typeface="Calibri"/>
              <a:ea typeface="Calibri"/>
              <a:cs typeface="Calibri"/>
              <a:sym typeface="Calibri"/>
            </a:endParaRPr>
          </a:p>
        </p:txBody>
      </p:sp>
      <p:sp>
        <p:nvSpPr>
          <p:cNvPr id="297" name="Shape 297"/>
          <p:cNvSpPr txBox="1"/>
          <p:nvPr/>
        </p:nvSpPr>
        <p:spPr>
          <a:xfrm>
            <a:off x="5193967" y="1610133"/>
            <a:ext cx="944800" cy="395600"/>
          </a:xfrm>
          <a:prstGeom prst="rect">
            <a:avLst/>
          </a:prstGeom>
          <a:solidFill>
            <a:srgbClr val="C9DAF8"/>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parts</a:t>
            </a:r>
          </a:p>
        </p:txBody>
      </p:sp>
      <p:sp>
        <p:nvSpPr>
          <p:cNvPr id="298" name="Shape 298"/>
          <p:cNvSpPr txBox="1"/>
          <p:nvPr/>
        </p:nvSpPr>
        <p:spPr>
          <a:xfrm>
            <a:off x="2797149" y="2002049"/>
            <a:ext cx="1552000" cy="395600"/>
          </a:xfrm>
          <a:prstGeom prst="rect">
            <a:avLst/>
          </a:prstGeom>
          <a:solidFill>
            <a:srgbClr val="C9DAF8"/>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Nasopharynx</a:t>
            </a:r>
          </a:p>
        </p:txBody>
      </p:sp>
      <p:sp>
        <p:nvSpPr>
          <p:cNvPr id="299" name="Shape 299"/>
          <p:cNvSpPr txBox="1"/>
          <p:nvPr/>
        </p:nvSpPr>
        <p:spPr>
          <a:xfrm>
            <a:off x="5568415" y="2324667"/>
            <a:ext cx="1552000" cy="395600"/>
          </a:xfrm>
          <a:prstGeom prst="rect">
            <a:avLst/>
          </a:prstGeom>
          <a:solidFill>
            <a:srgbClr val="C9DAF8"/>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Oropharynx</a:t>
            </a:r>
          </a:p>
        </p:txBody>
      </p:sp>
      <p:sp>
        <p:nvSpPr>
          <p:cNvPr id="300" name="Shape 300"/>
          <p:cNvSpPr txBox="1"/>
          <p:nvPr/>
        </p:nvSpPr>
        <p:spPr>
          <a:xfrm>
            <a:off x="3756565" y="2520733"/>
            <a:ext cx="1726400" cy="395600"/>
          </a:xfrm>
          <a:prstGeom prst="rect">
            <a:avLst/>
          </a:prstGeom>
          <a:solidFill>
            <a:srgbClr val="C9DAF8"/>
          </a:solidFill>
          <a:ln w="9525" cap="flat" cmpd="sng">
            <a:solidFill>
              <a:srgbClr val="0000FF"/>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Laryngopharynx</a:t>
            </a:r>
          </a:p>
        </p:txBody>
      </p:sp>
      <p:sp>
        <p:nvSpPr>
          <p:cNvPr id="301" name="Shape 301"/>
          <p:cNvSpPr txBox="1"/>
          <p:nvPr/>
        </p:nvSpPr>
        <p:spPr>
          <a:xfrm>
            <a:off x="9346649" y="1584133"/>
            <a:ext cx="1800000" cy="528400"/>
          </a:xfrm>
          <a:prstGeom prst="rect">
            <a:avLst/>
          </a:prstGeom>
          <a:no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600" b="1">
                <a:latin typeface="Calibri"/>
                <a:ea typeface="Calibri"/>
                <a:cs typeface="Calibri"/>
                <a:sym typeface="Calibri"/>
              </a:rPr>
              <a:t>palatine tonsils</a:t>
            </a:r>
          </a:p>
        </p:txBody>
      </p:sp>
      <p:cxnSp>
        <p:nvCxnSpPr>
          <p:cNvPr id="302" name="Shape 302"/>
          <p:cNvCxnSpPr>
            <a:endCxn id="294" idx="0"/>
          </p:cNvCxnSpPr>
          <p:nvPr/>
        </p:nvCxnSpPr>
        <p:spPr>
          <a:xfrm flipH="1">
            <a:off x="1577916" y="1370533"/>
            <a:ext cx="4088400" cy="346400"/>
          </a:xfrm>
          <a:prstGeom prst="bentConnector2">
            <a:avLst/>
          </a:prstGeom>
          <a:noFill/>
          <a:ln w="9525" cap="flat" cmpd="sng">
            <a:solidFill>
              <a:schemeClr val="dk2"/>
            </a:solidFill>
            <a:prstDash val="solid"/>
            <a:round/>
            <a:headEnd type="none" w="lg" len="lg"/>
            <a:tailEnd type="stealth" w="lg" len="lg"/>
          </a:ln>
        </p:spPr>
      </p:cxnSp>
      <p:cxnSp>
        <p:nvCxnSpPr>
          <p:cNvPr id="303" name="Shape 303"/>
          <p:cNvCxnSpPr>
            <a:endCxn id="301" idx="0"/>
          </p:cNvCxnSpPr>
          <p:nvPr/>
        </p:nvCxnSpPr>
        <p:spPr>
          <a:xfrm>
            <a:off x="5666249" y="1370533"/>
            <a:ext cx="4580400" cy="213600"/>
          </a:xfrm>
          <a:prstGeom prst="bentConnector2">
            <a:avLst/>
          </a:prstGeom>
          <a:noFill/>
          <a:ln w="9525" cap="flat" cmpd="sng">
            <a:solidFill>
              <a:schemeClr val="dk2"/>
            </a:solidFill>
            <a:prstDash val="solid"/>
            <a:round/>
            <a:headEnd type="none" w="lg" len="lg"/>
            <a:tailEnd type="stealth" w="lg" len="lg"/>
          </a:ln>
        </p:spPr>
      </p:cxnSp>
      <p:cxnSp>
        <p:nvCxnSpPr>
          <p:cNvPr id="304" name="Shape 304"/>
          <p:cNvCxnSpPr>
            <a:stCxn id="293" idx="2"/>
            <a:endCxn id="297" idx="0"/>
          </p:cNvCxnSpPr>
          <p:nvPr/>
        </p:nvCxnSpPr>
        <p:spPr>
          <a:xfrm rot="-5400000" flipH="1">
            <a:off x="5546967" y="1489916"/>
            <a:ext cx="239600" cy="800"/>
          </a:xfrm>
          <a:prstGeom prst="bentConnector3">
            <a:avLst>
              <a:gd name="adj1" fmla="val 50003"/>
            </a:avLst>
          </a:prstGeom>
          <a:noFill/>
          <a:ln w="9525" cap="flat" cmpd="sng">
            <a:solidFill>
              <a:schemeClr val="dk2"/>
            </a:solidFill>
            <a:prstDash val="solid"/>
            <a:round/>
            <a:headEnd type="none" w="lg" len="lg"/>
            <a:tailEnd type="stealth" w="lg" len="lg"/>
          </a:ln>
        </p:spPr>
      </p:cxnSp>
      <p:cxnSp>
        <p:nvCxnSpPr>
          <p:cNvPr id="305" name="Shape 305"/>
          <p:cNvCxnSpPr>
            <a:stCxn id="294" idx="2"/>
            <a:endCxn id="295" idx="1"/>
          </p:cNvCxnSpPr>
          <p:nvPr/>
        </p:nvCxnSpPr>
        <p:spPr>
          <a:xfrm rot="5400000">
            <a:off x="600516" y="2115933"/>
            <a:ext cx="848000" cy="1106800"/>
          </a:xfrm>
          <a:prstGeom prst="bentConnector4">
            <a:avLst>
              <a:gd name="adj1" fmla="val 21289"/>
              <a:gd name="adj2" fmla="val 116698"/>
            </a:avLst>
          </a:prstGeom>
          <a:noFill/>
          <a:ln w="9525" cap="flat" cmpd="sng">
            <a:solidFill>
              <a:schemeClr val="dk2"/>
            </a:solidFill>
            <a:prstDash val="solid"/>
            <a:round/>
            <a:headEnd type="none" w="lg" len="lg"/>
            <a:tailEnd type="stealth" w="lg" len="lg"/>
          </a:ln>
        </p:spPr>
      </p:cxnSp>
      <p:cxnSp>
        <p:nvCxnSpPr>
          <p:cNvPr id="306" name="Shape 306"/>
          <p:cNvCxnSpPr>
            <a:stCxn id="295" idx="1"/>
            <a:endCxn id="296" idx="1"/>
          </p:cNvCxnSpPr>
          <p:nvPr/>
        </p:nvCxnSpPr>
        <p:spPr>
          <a:xfrm>
            <a:off x="471300" y="3093400"/>
            <a:ext cx="800" cy="1324000"/>
          </a:xfrm>
          <a:prstGeom prst="bentConnector3">
            <a:avLst>
              <a:gd name="adj1" fmla="val -23125000"/>
            </a:avLst>
          </a:prstGeom>
          <a:noFill/>
          <a:ln w="9525" cap="flat" cmpd="sng">
            <a:solidFill>
              <a:schemeClr val="dk2"/>
            </a:solidFill>
            <a:prstDash val="solid"/>
            <a:round/>
            <a:headEnd type="none" w="lg" len="lg"/>
            <a:tailEnd type="stealth" w="lg" len="lg"/>
          </a:ln>
        </p:spPr>
      </p:cxnSp>
      <p:cxnSp>
        <p:nvCxnSpPr>
          <p:cNvPr id="307" name="Shape 307"/>
          <p:cNvCxnSpPr>
            <a:endCxn id="293" idx="0"/>
          </p:cNvCxnSpPr>
          <p:nvPr/>
        </p:nvCxnSpPr>
        <p:spPr>
          <a:xfrm>
            <a:off x="5666367" y="857716"/>
            <a:ext cx="0" cy="192800"/>
          </a:xfrm>
          <a:prstGeom prst="straightConnector1">
            <a:avLst/>
          </a:prstGeom>
          <a:noFill/>
          <a:ln w="9525" cap="flat" cmpd="sng">
            <a:solidFill>
              <a:schemeClr val="dk2"/>
            </a:solidFill>
            <a:prstDash val="solid"/>
            <a:round/>
            <a:headEnd type="none" w="lg" len="lg"/>
            <a:tailEnd type="triangle" w="lg" len="lg"/>
          </a:ln>
        </p:spPr>
      </p:cxnSp>
      <p:cxnSp>
        <p:nvCxnSpPr>
          <p:cNvPr id="308" name="Shape 308"/>
          <p:cNvCxnSpPr>
            <a:stCxn id="297" idx="2"/>
            <a:endCxn id="298" idx="3"/>
          </p:cNvCxnSpPr>
          <p:nvPr/>
        </p:nvCxnSpPr>
        <p:spPr>
          <a:xfrm flipH="1">
            <a:off x="4349167" y="2005733"/>
            <a:ext cx="1317200" cy="194000"/>
          </a:xfrm>
          <a:prstGeom prst="straightConnector1">
            <a:avLst/>
          </a:prstGeom>
          <a:noFill/>
          <a:ln w="9525" cap="flat" cmpd="sng">
            <a:solidFill>
              <a:schemeClr val="dk2"/>
            </a:solidFill>
            <a:prstDash val="solid"/>
            <a:round/>
            <a:headEnd type="none" w="lg" len="lg"/>
            <a:tailEnd type="triangle" w="lg" len="lg"/>
          </a:ln>
        </p:spPr>
      </p:cxnSp>
      <p:cxnSp>
        <p:nvCxnSpPr>
          <p:cNvPr id="309" name="Shape 309"/>
          <p:cNvCxnSpPr>
            <a:stCxn id="297" idx="2"/>
            <a:endCxn id="300" idx="0"/>
          </p:cNvCxnSpPr>
          <p:nvPr/>
        </p:nvCxnSpPr>
        <p:spPr>
          <a:xfrm flipH="1">
            <a:off x="4619567" y="2005733"/>
            <a:ext cx="1046800" cy="515200"/>
          </a:xfrm>
          <a:prstGeom prst="straightConnector1">
            <a:avLst/>
          </a:prstGeom>
          <a:noFill/>
          <a:ln w="9525" cap="flat" cmpd="sng">
            <a:solidFill>
              <a:schemeClr val="dk2"/>
            </a:solidFill>
            <a:prstDash val="solid"/>
            <a:round/>
            <a:headEnd type="none" w="lg" len="lg"/>
            <a:tailEnd type="triangle" w="lg" len="lg"/>
          </a:ln>
        </p:spPr>
      </p:cxnSp>
      <p:cxnSp>
        <p:nvCxnSpPr>
          <p:cNvPr id="310" name="Shape 310"/>
          <p:cNvCxnSpPr>
            <a:stCxn id="297" idx="2"/>
            <a:endCxn id="299" idx="0"/>
          </p:cNvCxnSpPr>
          <p:nvPr/>
        </p:nvCxnSpPr>
        <p:spPr>
          <a:xfrm>
            <a:off x="5666367" y="2005733"/>
            <a:ext cx="678000" cy="318800"/>
          </a:xfrm>
          <a:prstGeom prst="straightConnector1">
            <a:avLst/>
          </a:prstGeom>
          <a:noFill/>
          <a:ln w="9525" cap="flat" cmpd="sng">
            <a:solidFill>
              <a:schemeClr val="dk2"/>
            </a:solidFill>
            <a:prstDash val="solid"/>
            <a:round/>
            <a:headEnd type="none" w="lg" len="lg"/>
            <a:tailEnd type="triangle" w="lg" len="lg"/>
          </a:ln>
        </p:spPr>
      </p:cxnSp>
      <p:sp>
        <p:nvSpPr>
          <p:cNvPr id="311" name="Shape 311"/>
          <p:cNvSpPr txBox="1"/>
          <p:nvPr/>
        </p:nvSpPr>
        <p:spPr>
          <a:xfrm>
            <a:off x="9704667" y="2455133"/>
            <a:ext cx="1405200" cy="428400"/>
          </a:xfrm>
          <a:prstGeom prst="rect">
            <a:avLst/>
          </a:prstGeom>
          <a:solidFill>
            <a:srgbClr val="F4CC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467" b="1">
                <a:solidFill>
                  <a:srgbClr val="FF0000"/>
                </a:solidFill>
                <a:latin typeface="Calibri"/>
                <a:ea typeface="Calibri"/>
                <a:cs typeface="Calibri"/>
                <a:sym typeface="Calibri"/>
              </a:rPr>
              <a:t>Blood supply</a:t>
            </a:r>
          </a:p>
        </p:txBody>
      </p:sp>
      <p:sp>
        <p:nvSpPr>
          <p:cNvPr id="312" name="Shape 312"/>
          <p:cNvSpPr txBox="1"/>
          <p:nvPr/>
        </p:nvSpPr>
        <p:spPr>
          <a:xfrm>
            <a:off x="9194800" y="3032000"/>
            <a:ext cx="1093600" cy="1446800"/>
          </a:xfrm>
          <a:prstGeom prst="rect">
            <a:avLst/>
          </a:prstGeom>
          <a:solidFill>
            <a:srgbClr val="F4CC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333">
                <a:solidFill>
                  <a:srgbClr val="FF0000"/>
                </a:solidFill>
                <a:latin typeface="Calibri"/>
                <a:ea typeface="Calibri"/>
                <a:cs typeface="Calibri"/>
                <a:sym typeface="Calibri"/>
              </a:rPr>
              <a:t>Arterial </a:t>
            </a:r>
            <a:r>
              <a:rPr lang="en" sz="1333">
                <a:latin typeface="Calibri"/>
                <a:ea typeface="Calibri"/>
                <a:cs typeface="Calibri"/>
                <a:sym typeface="Calibri"/>
              </a:rPr>
              <a:t>tonsillar artery from the facial, lingual and greater palatine</a:t>
            </a:r>
          </a:p>
        </p:txBody>
      </p:sp>
      <p:sp>
        <p:nvSpPr>
          <p:cNvPr id="313" name="Shape 313"/>
          <p:cNvSpPr txBox="1"/>
          <p:nvPr/>
        </p:nvSpPr>
        <p:spPr>
          <a:xfrm>
            <a:off x="10598533" y="3032000"/>
            <a:ext cx="1093600" cy="1446800"/>
          </a:xfrm>
          <a:prstGeom prst="rect">
            <a:avLst/>
          </a:prstGeom>
          <a:solidFill>
            <a:srgbClr val="F4CC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just"/>
            <a:r>
              <a:rPr lang="en" sz="1333">
                <a:solidFill>
                  <a:srgbClr val="0000FF"/>
                </a:solidFill>
                <a:latin typeface="Calibri"/>
                <a:ea typeface="Calibri"/>
                <a:cs typeface="Calibri"/>
                <a:sym typeface="Calibri"/>
              </a:rPr>
              <a:t>Venous </a:t>
            </a:r>
            <a:r>
              <a:rPr lang="en" sz="1333">
                <a:latin typeface="Calibri"/>
                <a:ea typeface="Calibri"/>
                <a:cs typeface="Calibri"/>
                <a:sym typeface="Calibri"/>
              </a:rPr>
              <a:t>:join external palatine pharyngeal and fascial veins </a:t>
            </a:r>
          </a:p>
        </p:txBody>
      </p:sp>
      <p:sp>
        <p:nvSpPr>
          <p:cNvPr id="314" name="Shape 314"/>
          <p:cNvSpPr txBox="1"/>
          <p:nvPr/>
        </p:nvSpPr>
        <p:spPr>
          <a:xfrm>
            <a:off x="2742400" y="3202683"/>
            <a:ext cx="1339200" cy="428400"/>
          </a:xfrm>
          <a:prstGeom prst="rect">
            <a:avLst/>
          </a:prstGeom>
          <a:solidFill>
            <a:srgbClr val="FFF2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467" b="1">
                <a:solidFill>
                  <a:srgbClr val="FFD966"/>
                </a:solidFill>
                <a:latin typeface="Calibri"/>
                <a:ea typeface="Calibri"/>
                <a:cs typeface="Calibri"/>
                <a:sym typeface="Calibri"/>
              </a:rPr>
              <a:t>Nerve supply</a:t>
            </a:r>
          </a:p>
        </p:txBody>
      </p:sp>
      <p:sp>
        <p:nvSpPr>
          <p:cNvPr id="315" name="Shape 315"/>
          <p:cNvSpPr txBox="1"/>
          <p:nvPr/>
        </p:nvSpPr>
        <p:spPr>
          <a:xfrm>
            <a:off x="2381800" y="3755400"/>
            <a:ext cx="2060400" cy="3046800"/>
          </a:xfrm>
          <a:prstGeom prst="rect">
            <a:avLst/>
          </a:prstGeom>
          <a:solidFill>
            <a:srgbClr val="FFF2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nSpc>
                <a:spcPct val="115000"/>
              </a:lnSpc>
              <a:spcBef>
                <a:spcPts val="667"/>
              </a:spcBef>
            </a:pPr>
            <a:r>
              <a:rPr lang="en" sz="1333" b="1">
                <a:latin typeface="Calibri"/>
                <a:ea typeface="Calibri"/>
                <a:cs typeface="Calibri"/>
                <a:sym typeface="Calibri"/>
              </a:rPr>
              <a:t>sensory: </a:t>
            </a:r>
          </a:p>
          <a:p>
            <a:pPr>
              <a:lnSpc>
                <a:spcPct val="115000"/>
              </a:lnSpc>
              <a:spcBef>
                <a:spcPts val="667"/>
              </a:spcBef>
            </a:pPr>
            <a:r>
              <a:rPr lang="en" sz="1333">
                <a:latin typeface="Calibri"/>
                <a:ea typeface="Calibri"/>
                <a:cs typeface="Calibri"/>
                <a:sym typeface="Calibri"/>
              </a:rPr>
              <a:t>•</a:t>
            </a:r>
            <a:r>
              <a:rPr lang="en" sz="1333" b="1">
                <a:latin typeface="Calibri"/>
                <a:ea typeface="Calibri"/>
                <a:cs typeface="Calibri"/>
                <a:sym typeface="Calibri"/>
              </a:rPr>
              <a:t>Nasopharynx:</a:t>
            </a:r>
            <a:r>
              <a:rPr lang="en" sz="1333">
                <a:latin typeface="Calibri"/>
                <a:ea typeface="Calibri"/>
                <a:cs typeface="Calibri"/>
                <a:sym typeface="Calibri"/>
              </a:rPr>
              <a:t> Maxillary nerve </a:t>
            </a:r>
          </a:p>
          <a:p>
            <a:pPr>
              <a:lnSpc>
                <a:spcPct val="115000"/>
              </a:lnSpc>
              <a:spcBef>
                <a:spcPts val="667"/>
              </a:spcBef>
            </a:pPr>
            <a:r>
              <a:rPr lang="en" sz="1333">
                <a:latin typeface="Calibri"/>
                <a:ea typeface="Calibri"/>
                <a:cs typeface="Calibri"/>
                <a:sym typeface="Calibri"/>
              </a:rPr>
              <a:t>•</a:t>
            </a:r>
            <a:r>
              <a:rPr lang="en" sz="1333" b="1">
                <a:latin typeface="Calibri"/>
                <a:ea typeface="Calibri"/>
                <a:cs typeface="Calibri"/>
                <a:sym typeface="Calibri"/>
              </a:rPr>
              <a:t>Oropharynx</a:t>
            </a:r>
            <a:r>
              <a:rPr lang="en" sz="1333">
                <a:latin typeface="Calibri"/>
                <a:ea typeface="Calibri"/>
                <a:cs typeface="Calibri"/>
                <a:sym typeface="Calibri"/>
              </a:rPr>
              <a:t>: Glossopharyngeal nerve •</a:t>
            </a:r>
            <a:r>
              <a:rPr lang="en" sz="1333" b="1">
                <a:latin typeface="Calibri"/>
                <a:ea typeface="Calibri"/>
                <a:cs typeface="Calibri"/>
                <a:sym typeface="Calibri"/>
              </a:rPr>
              <a:t>Laryngopharynx: </a:t>
            </a:r>
            <a:r>
              <a:rPr lang="en" sz="1333">
                <a:latin typeface="Calibri"/>
                <a:ea typeface="Calibri"/>
                <a:cs typeface="Calibri"/>
                <a:sym typeface="Calibri"/>
              </a:rPr>
              <a:t>Vagus nerve</a:t>
            </a:r>
          </a:p>
          <a:p>
            <a:pPr>
              <a:lnSpc>
                <a:spcPct val="115000"/>
              </a:lnSpc>
              <a:spcBef>
                <a:spcPts val="667"/>
              </a:spcBef>
            </a:pPr>
            <a:r>
              <a:rPr lang="en" sz="1333">
                <a:latin typeface="Calibri"/>
                <a:ea typeface="Calibri"/>
                <a:cs typeface="Calibri"/>
                <a:sym typeface="Calibri"/>
              </a:rPr>
              <a:t> </a:t>
            </a:r>
            <a:r>
              <a:rPr lang="en" sz="1333" b="1">
                <a:latin typeface="Calibri"/>
                <a:ea typeface="Calibri"/>
                <a:cs typeface="Calibri"/>
                <a:sym typeface="Calibri"/>
              </a:rPr>
              <a:t>Motor </a:t>
            </a:r>
            <a:r>
              <a:rPr lang="en" sz="1333">
                <a:latin typeface="Calibri"/>
                <a:ea typeface="Calibri"/>
                <a:cs typeface="Calibri"/>
                <a:sym typeface="Calibri"/>
              </a:rPr>
              <a:t>: All muscles by the pharyngeal plexus. Except Stylopharyngeus is by the glossopharyngeal nerve. </a:t>
            </a:r>
          </a:p>
        </p:txBody>
      </p:sp>
      <p:sp>
        <p:nvSpPr>
          <p:cNvPr id="316" name="Shape 316"/>
          <p:cNvSpPr txBox="1"/>
          <p:nvPr/>
        </p:nvSpPr>
        <p:spPr>
          <a:xfrm>
            <a:off x="9617667" y="4775733"/>
            <a:ext cx="1258000" cy="428400"/>
          </a:xfrm>
          <a:prstGeom prst="rect">
            <a:avLst/>
          </a:prstGeom>
          <a:solidFill>
            <a:srgbClr val="D9EAD3"/>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467" b="1">
                <a:solidFill>
                  <a:srgbClr val="38761D"/>
                </a:solidFill>
                <a:latin typeface="Calibri"/>
                <a:ea typeface="Calibri"/>
                <a:cs typeface="Calibri"/>
                <a:sym typeface="Calibri"/>
              </a:rPr>
              <a:t>Lymphatics drainag</a:t>
            </a:r>
            <a:r>
              <a:rPr lang="en" sz="1600" b="1">
                <a:solidFill>
                  <a:srgbClr val="38761D"/>
                </a:solidFill>
                <a:latin typeface="Calibri"/>
                <a:ea typeface="Calibri"/>
                <a:cs typeface="Calibri"/>
                <a:sym typeface="Calibri"/>
              </a:rPr>
              <a:t>e </a:t>
            </a:r>
          </a:p>
        </p:txBody>
      </p:sp>
      <p:sp>
        <p:nvSpPr>
          <p:cNvPr id="317" name="Shape 317"/>
          <p:cNvSpPr txBox="1"/>
          <p:nvPr/>
        </p:nvSpPr>
        <p:spPr>
          <a:xfrm>
            <a:off x="9383467" y="5398267"/>
            <a:ext cx="1726400" cy="974000"/>
          </a:xfrm>
          <a:prstGeom prst="rect">
            <a:avLst/>
          </a:prstGeom>
          <a:solidFill>
            <a:srgbClr val="D9EAD3"/>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200">
                <a:latin typeface="Calibri"/>
                <a:ea typeface="Calibri"/>
                <a:cs typeface="Calibri"/>
                <a:sym typeface="Calibri"/>
              </a:rPr>
              <a:t>​to the upper deep cervical (jugulodigastric node)</a:t>
            </a:r>
          </a:p>
        </p:txBody>
      </p:sp>
      <p:cxnSp>
        <p:nvCxnSpPr>
          <p:cNvPr id="318" name="Shape 318"/>
          <p:cNvCxnSpPr>
            <a:stCxn id="301" idx="2"/>
            <a:endCxn id="311" idx="1"/>
          </p:cNvCxnSpPr>
          <p:nvPr/>
        </p:nvCxnSpPr>
        <p:spPr>
          <a:xfrm rot="5400000">
            <a:off x="9697249" y="2119933"/>
            <a:ext cx="556800" cy="542000"/>
          </a:xfrm>
          <a:prstGeom prst="bentConnector4">
            <a:avLst>
              <a:gd name="adj1" fmla="val 30765"/>
              <a:gd name="adj2" fmla="val 205427"/>
            </a:avLst>
          </a:prstGeom>
          <a:noFill/>
          <a:ln w="9525" cap="flat" cmpd="sng">
            <a:solidFill>
              <a:schemeClr val="dk2"/>
            </a:solidFill>
            <a:prstDash val="solid"/>
            <a:round/>
            <a:headEnd type="none" w="lg" len="lg"/>
            <a:tailEnd type="none" w="lg" len="lg"/>
          </a:ln>
        </p:spPr>
      </p:cxnSp>
      <p:cxnSp>
        <p:nvCxnSpPr>
          <p:cNvPr id="319" name="Shape 319"/>
          <p:cNvCxnSpPr>
            <a:endCxn id="316" idx="1"/>
          </p:cNvCxnSpPr>
          <p:nvPr/>
        </p:nvCxnSpPr>
        <p:spPr>
          <a:xfrm rot="-5400000" flipH="1">
            <a:off x="8123667" y="3495933"/>
            <a:ext cx="2503600" cy="484400"/>
          </a:xfrm>
          <a:prstGeom prst="bentConnector2">
            <a:avLst/>
          </a:prstGeom>
          <a:noFill/>
          <a:ln w="9525" cap="flat" cmpd="sng">
            <a:solidFill>
              <a:schemeClr val="dk2"/>
            </a:solidFill>
            <a:prstDash val="solid"/>
            <a:round/>
            <a:headEnd type="none" w="lg" len="lg"/>
            <a:tailEnd type="none" w="lg" len="lg"/>
          </a:ln>
        </p:spPr>
      </p:cxnSp>
      <p:cxnSp>
        <p:nvCxnSpPr>
          <p:cNvPr id="320" name="Shape 320"/>
          <p:cNvCxnSpPr>
            <a:endCxn id="313" idx="1"/>
          </p:cNvCxnSpPr>
          <p:nvPr/>
        </p:nvCxnSpPr>
        <p:spPr>
          <a:xfrm rot="-5400000" flipH="1">
            <a:off x="10066933" y="3223800"/>
            <a:ext cx="872000" cy="191200"/>
          </a:xfrm>
          <a:prstGeom prst="bentConnector2">
            <a:avLst/>
          </a:prstGeom>
          <a:noFill/>
          <a:ln w="9525" cap="flat" cmpd="sng">
            <a:solidFill>
              <a:schemeClr val="dk2"/>
            </a:solidFill>
            <a:prstDash val="solid"/>
            <a:round/>
            <a:headEnd type="none" w="lg" len="lg"/>
            <a:tailEnd type="none" w="lg" len="lg"/>
          </a:ln>
        </p:spPr>
      </p:cxnSp>
      <p:cxnSp>
        <p:nvCxnSpPr>
          <p:cNvPr id="321" name="Shape 321"/>
          <p:cNvCxnSpPr>
            <a:endCxn id="312" idx="3"/>
          </p:cNvCxnSpPr>
          <p:nvPr/>
        </p:nvCxnSpPr>
        <p:spPr>
          <a:xfrm rot="5400000">
            <a:off x="9911400" y="3268000"/>
            <a:ext cx="864400" cy="110400"/>
          </a:xfrm>
          <a:prstGeom prst="bentConnector2">
            <a:avLst/>
          </a:prstGeom>
          <a:noFill/>
          <a:ln w="9525" cap="flat" cmpd="sng">
            <a:solidFill>
              <a:schemeClr val="dk2"/>
            </a:solidFill>
            <a:prstDash val="solid"/>
            <a:round/>
            <a:headEnd type="none" w="lg" len="lg"/>
            <a:tailEnd type="none" w="lg" len="lg"/>
          </a:ln>
        </p:spPr>
      </p:cxnSp>
      <p:cxnSp>
        <p:nvCxnSpPr>
          <p:cNvPr id="322" name="Shape 322"/>
          <p:cNvCxnSpPr>
            <a:stCxn id="317" idx="0"/>
            <a:endCxn id="317" idx="0"/>
          </p:cNvCxnSpPr>
          <p:nvPr/>
        </p:nvCxnSpPr>
        <p:spPr>
          <a:xfrm rot="-5400000" flipH="1">
            <a:off x="10246667" y="5398267"/>
            <a:ext cx="800" cy="800"/>
          </a:xfrm>
          <a:prstGeom prst="bentConnector3">
            <a:avLst>
              <a:gd name="adj1" fmla="val -39687500"/>
            </a:avLst>
          </a:prstGeom>
          <a:noFill/>
          <a:ln w="9525" cap="flat" cmpd="sng">
            <a:solidFill>
              <a:schemeClr val="dk2"/>
            </a:solidFill>
            <a:prstDash val="solid"/>
            <a:round/>
            <a:headEnd type="none" w="lg" len="lg"/>
            <a:tailEnd type="none" w="lg" len="lg"/>
          </a:ln>
        </p:spPr>
      </p:cxnSp>
      <p:sp>
        <p:nvSpPr>
          <p:cNvPr id="323" name="Shape 323"/>
          <p:cNvSpPr txBox="1"/>
          <p:nvPr/>
        </p:nvSpPr>
        <p:spPr>
          <a:xfrm>
            <a:off x="4963749" y="3327983"/>
            <a:ext cx="1405200" cy="428400"/>
          </a:xfrm>
          <a:prstGeom prst="rect">
            <a:avLst/>
          </a:prstGeom>
          <a:solidFill>
            <a:srgbClr val="F4CC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467" b="1">
                <a:solidFill>
                  <a:srgbClr val="FF0000"/>
                </a:solidFill>
                <a:latin typeface="Calibri"/>
                <a:ea typeface="Calibri"/>
                <a:cs typeface="Calibri"/>
                <a:sym typeface="Calibri"/>
              </a:rPr>
              <a:t>Blood supply</a:t>
            </a:r>
          </a:p>
        </p:txBody>
      </p:sp>
      <p:sp>
        <p:nvSpPr>
          <p:cNvPr id="324" name="Shape 324"/>
          <p:cNvSpPr txBox="1"/>
          <p:nvPr/>
        </p:nvSpPr>
        <p:spPr>
          <a:xfrm>
            <a:off x="4565533" y="4044200"/>
            <a:ext cx="1191600" cy="1815200"/>
          </a:xfrm>
          <a:prstGeom prst="rect">
            <a:avLst/>
          </a:prstGeom>
          <a:solidFill>
            <a:srgbClr val="F4CC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333">
                <a:solidFill>
                  <a:srgbClr val="FF0000"/>
                </a:solidFill>
                <a:latin typeface="Calibri"/>
                <a:ea typeface="Calibri"/>
                <a:cs typeface="Calibri"/>
                <a:sym typeface="Calibri"/>
              </a:rPr>
              <a:t>Arterial -</a:t>
            </a:r>
            <a:r>
              <a:rPr lang="en" sz="1333">
                <a:latin typeface="Calibri"/>
                <a:ea typeface="Calibri"/>
                <a:cs typeface="Calibri"/>
                <a:sym typeface="Calibri"/>
              </a:rPr>
              <a:t>Ascending pharyngeal</a:t>
            </a:r>
          </a:p>
          <a:p>
            <a:r>
              <a:rPr lang="en" sz="1333">
                <a:latin typeface="Calibri"/>
                <a:ea typeface="Calibri"/>
                <a:cs typeface="Calibri"/>
                <a:sym typeface="Calibri"/>
              </a:rPr>
              <a:t> - Ascending palatine  -Facial -Maxillary</a:t>
            </a:r>
          </a:p>
          <a:p>
            <a:r>
              <a:rPr lang="en" sz="1333">
                <a:latin typeface="Calibri"/>
                <a:ea typeface="Calibri"/>
                <a:cs typeface="Calibri"/>
                <a:sym typeface="Calibri"/>
              </a:rPr>
              <a:t>- Lingual</a:t>
            </a:r>
          </a:p>
        </p:txBody>
      </p:sp>
      <p:sp>
        <p:nvSpPr>
          <p:cNvPr id="325" name="Shape 325"/>
          <p:cNvSpPr txBox="1"/>
          <p:nvPr/>
        </p:nvSpPr>
        <p:spPr>
          <a:xfrm>
            <a:off x="5866616" y="4044200"/>
            <a:ext cx="1113600" cy="1815200"/>
          </a:xfrm>
          <a:prstGeom prst="rect">
            <a:avLst/>
          </a:prstGeom>
          <a:solidFill>
            <a:srgbClr val="F4CCCC"/>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333">
                <a:solidFill>
                  <a:srgbClr val="0000FF"/>
                </a:solidFill>
                <a:latin typeface="Calibri"/>
                <a:ea typeface="Calibri"/>
                <a:cs typeface="Calibri"/>
                <a:sym typeface="Calibri"/>
              </a:rPr>
              <a:t>Venous </a:t>
            </a:r>
            <a:r>
              <a:rPr lang="en" sz="1333">
                <a:latin typeface="Calibri"/>
                <a:ea typeface="Calibri"/>
                <a:cs typeface="Calibri"/>
                <a:sym typeface="Calibri"/>
              </a:rPr>
              <a:t>:​into pharyngeal venous plexus, which drains into the internal jugular vein</a:t>
            </a:r>
          </a:p>
        </p:txBody>
      </p:sp>
      <p:sp>
        <p:nvSpPr>
          <p:cNvPr id="326" name="Shape 326"/>
          <p:cNvSpPr txBox="1"/>
          <p:nvPr/>
        </p:nvSpPr>
        <p:spPr>
          <a:xfrm>
            <a:off x="7327467" y="3328000"/>
            <a:ext cx="1258000" cy="428400"/>
          </a:xfrm>
          <a:prstGeom prst="rect">
            <a:avLst/>
          </a:prstGeom>
          <a:solidFill>
            <a:srgbClr val="D9EAD3"/>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pPr algn="ctr"/>
            <a:r>
              <a:rPr lang="en" sz="1467" b="1">
                <a:solidFill>
                  <a:srgbClr val="38761D"/>
                </a:solidFill>
                <a:latin typeface="Calibri"/>
                <a:ea typeface="Calibri"/>
                <a:cs typeface="Calibri"/>
                <a:sym typeface="Calibri"/>
              </a:rPr>
              <a:t>Lymphatics drainag</a:t>
            </a:r>
            <a:r>
              <a:rPr lang="en" sz="1600" b="1">
                <a:solidFill>
                  <a:srgbClr val="38761D"/>
                </a:solidFill>
                <a:latin typeface="Calibri"/>
                <a:ea typeface="Calibri"/>
                <a:cs typeface="Calibri"/>
                <a:sym typeface="Calibri"/>
              </a:rPr>
              <a:t>e </a:t>
            </a:r>
          </a:p>
        </p:txBody>
      </p:sp>
      <p:sp>
        <p:nvSpPr>
          <p:cNvPr id="327" name="Shape 327"/>
          <p:cNvSpPr txBox="1"/>
          <p:nvPr/>
        </p:nvSpPr>
        <p:spPr>
          <a:xfrm>
            <a:off x="7101900" y="4095000"/>
            <a:ext cx="1726400" cy="1713600"/>
          </a:xfrm>
          <a:prstGeom prst="rect">
            <a:avLst/>
          </a:prstGeom>
          <a:solidFill>
            <a:srgbClr val="D9EAD3"/>
          </a:solidFill>
          <a:ln w="9525" cap="flat" cmpd="sng">
            <a:solidFill>
              <a:srgbClr val="3C78D8"/>
            </a:solidFill>
            <a:prstDash val="solid"/>
            <a:round/>
            <a:headEnd type="none" w="med" len="med"/>
            <a:tailEnd type="none" w="med" len="med"/>
          </a:ln>
        </p:spPr>
        <p:txBody>
          <a:bodyPr lIns="121900" tIns="121900" rIns="121900" bIns="121900" anchor="ctr" anchorCtr="0">
            <a:noAutofit/>
          </a:bodyPr>
          <a:lstStyle/>
          <a:p>
            <a:r>
              <a:rPr lang="en" sz="1200">
                <a:solidFill>
                  <a:schemeClr val="dk1"/>
                </a:solidFill>
                <a:latin typeface="Calibri"/>
                <a:ea typeface="Calibri"/>
                <a:cs typeface="Calibri"/>
                <a:sym typeface="Calibri"/>
              </a:rPr>
              <a:t> </a:t>
            </a:r>
            <a:r>
              <a:rPr lang="en" sz="1333" b="1">
                <a:solidFill>
                  <a:schemeClr val="dk1"/>
                </a:solidFill>
                <a:latin typeface="Calibri"/>
                <a:ea typeface="Calibri"/>
                <a:cs typeface="Calibri"/>
                <a:sym typeface="Calibri"/>
              </a:rPr>
              <a:t>directly</a:t>
            </a:r>
            <a:r>
              <a:rPr lang="en" sz="1333">
                <a:solidFill>
                  <a:schemeClr val="dk1"/>
                </a:solidFill>
                <a:latin typeface="Calibri"/>
                <a:ea typeface="Calibri"/>
                <a:cs typeface="Calibri"/>
                <a:sym typeface="Calibri"/>
              </a:rPr>
              <a:t>:</a:t>
            </a:r>
            <a:r>
              <a:rPr lang="en" sz="1333">
                <a:latin typeface="Calibri"/>
                <a:ea typeface="Calibri"/>
                <a:cs typeface="Calibri"/>
                <a:sym typeface="Calibri"/>
              </a:rPr>
              <a:t>deep cervical lymph nodes  </a:t>
            </a:r>
          </a:p>
          <a:p>
            <a:r>
              <a:rPr lang="en" sz="1333" b="1">
                <a:latin typeface="Calibri"/>
                <a:ea typeface="Calibri"/>
                <a:cs typeface="Calibri"/>
                <a:sym typeface="Calibri"/>
              </a:rPr>
              <a:t>indirectly</a:t>
            </a:r>
            <a:r>
              <a:rPr lang="en" sz="1333">
                <a:latin typeface="Calibri"/>
                <a:ea typeface="Calibri"/>
                <a:cs typeface="Calibri"/>
                <a:sym typeface="Calibri"/>
              </a:rPr>
              <a:t> : retropharyngeal or paratracheal lymph nodes</a:t>
            </a:r>
            <a:r>
              <a:rPr lang="en" sz="1200">
                <a:latin typeface="Calibri"/>
                <a:ea typeface="Calibri"/>
                <a:cs typeface="Calibri"/>
                <a:sym typeface="Calibri"/>
              </a:rPr>
              <a:t>. </a:t>
            </a:r>
          </a:p>
        </p:txBody>
      </p:sp>
      <p:cxnSp>
        <p:nvCxnSpPr>
          <p:cNvPr id="328" name="Shape 328"/>
          <p:cNvCxnSpPr/>
          <p:nvPr/>
        </p:nvCxnSpPr>
        <p:spPr>
          <a:xfrm flipH="1">
            <a:off x="7751133" y="1347500"/>
            <a:ext cx="26000" cy="1704800"/>
          </a:xfrm>
          <a:prstGeom prst="straightConnector1">
            <a:avLst/>
          </a:prstGeom>
          <a:noFill/>
          <a:ln w="9525" cap="flat" cmpd="sng">
            <a:solidFill>
              <a:schemeClr val="dk2"/>
            </a:solidFill>
            <a:prstDash val="solid"/>
            <a:round/>
            <a:headEnd type="none" w="lg" len="lg"/>
            <a:tailEnd type="none" w="lg" len="lg"/>
          </a:ln>
        </p:spPr>
      </p:cxnSp>
      <p:cxnSp>
        <p:nvCxnSpPr>
          <p:cNvPr id="329" name="Shape 329"/>
          <p:cNvCxnSpPr>
            <a:endCxn id="314" idx="0"/>
          </p:cNvCxnSpPr>
          <p:nvPr/>
        </p:nvCxnSpPr>
        <p:spPr>
          <a:xfrm rot="10800000">
            <a:off x="3412000" y="3202683"/>
            <a:ext cx="4544400" cy="125200"/>
          </a:xfrm>
          <a:prstGeom prst="bentConnector4">
            <a:avLst>
              <a:gd name="adj1" fmla="val 534"/>
              <a:gd name="adj2" fmla="val 230418"/>
            </a:avLst>
          </a:prstGeom>
          <a:noFill/>
          <a:ln w="9525" cap="flat" cmpd="sng">
            <a:solidFill>
              <a:schemeClr val="dk2"/>
            </a:solidFill>
            <a:prstDash val="solid"/>
            <a:round/>
            <a:headEnd type="stealth" w="lg" len="lg"/>
            <a:tailEnd type="stealth" w="lg" len="lg"/>
          </a:ln>
        </p:spPr>
      </p:cxnSp>
      <p:cxnSp>
        <p:nvCxnSpPr>
          <p:cNvPr id="330" name="Shape 330"/>
          <p:cNvCxnSpPr>
            <a:endCxn id="323" idx="0"/>
          </p:cNvCxnSpPr>
          <p:nvPr/>
        </p:nvCxnSpPr>
        <p:spPr>
          <a:xfrm flipH="1">
            <a:off x="5666349" y="3065183"/>
            <a:ext cx="7600" cy="262800"/>
          </a:xfrm>
          <a:prstGeom prst="straightConnector1">
            <a:avLst/>
          </a:prstGeom>
          <a:noFill/>
          <a:ln w="9525" cap="flat" cmpd="sng">
            <a:solidFill>
              <a:schemeClr val="dk2"/>
            </a:solidFill>
            <a:prstDash val="solid"/>
            <a:round/>
            <a:headEnd type="none" w="lg" len="lg"/>
            <a:tailEnd type="triangle" w="lg" len="lg"/>
          </a:ln>
        </p:spPr>
      </p:cxnSp>
      <p:cxnSp>
        <p:nvCxnSpPr>
          <p:cNvPr id="331" name="Shape 331"/>
          <p:cNvCxnSpPr>
            <a:stCxn id="326" idx="2"/>
            <a:endCxn id="327" idx="0"/>
          </p:cNvCxnSpPr>
          <p:nvPr/>
        </p:nvCxnSpPr>
        <p:spPr>
          <a:xfrm>
            <a:off x="7956467" y="3756400"/>
            <a:ext cx="8800" cy="338800"/>
          </a:xfrm>
          <a:prstGeom prst="straightConnector1">
            <a:avLst/>
          </a:prstGeom>
          <a:noFill/>
          <a:ln w="9525" cap="flat" cmpd="sng">
            <a:solidFill>
              <a:schemeClr val="dk2"/>
            </a:solidFill>
            <a:prstDash val="solid"/>
            <a:round/>
            <a:headEnd type="none" w="lg" len="lg"/>
            <a:tailEnd type="triangle" w="lg" len="lg"/>
          </a:ln>
        </p:spPr>
      </p:cxnSp>
      <p:cxnSp>
        <p:nvCxnSpPr>
          <p:cNvPr id="332" name="Shape 332"/>
          <p:cNvCxnSpPr>
            <a:stCxn id="323" idx="2"/>
            <a:endCxn id="325" idx="0"/>
          </p:cNvCxnSpPr>
          <p:nvPr/>
        </p:nvCxnSpPr>
        <p:spPr>
          <a:xfrm rot="-5400000" flipH="1">
            <a:off x="5900949" y="3521783"/>
            <a:ext cx="288000" cy="757200"/>
          </a:xfrm>
          <a:prstGeom prst="bentConnector3">
            <a:avLst>
              <a:gd name="adj1" fmla="val 49968"/>
            </a:avLst>
          </a:prstGeom>
          <a:noFill/>
          <a:ln w="9525" cap="flat" cmpd="sng">
            <a:solidFill>
              <a:schemeClr val="dk2"/>
            </a:solidFill>
            <a:prstDash val="solid"/>
            <a:round/>
            <a:headEnd type="none" w="lg" len="lg"/>
            <a:tailEnd type="none" w="lg" len="lg"/>
          </a:ln>
        </p:spPr>
      </p:cxnSp>
      <p:cxnSp>
        <p:nvCxnSpPr>
          <p:cNvPr id="333" name="Shape 333"/>
          <p:cNvCxnSpPr>
            <a:stCxn id="324" idx="0"/>
            <a:endCxn id="323" idx="2"/>
          </p:cNvCxnSpPr>
          <p:nvPr/>
        </p:nvCxnSpPr>
        <p:spPr>
          <a:xfrm rot="-5400000">
            <a:off x="5269933" y="3647600"/>
            <a:ext cx="288000" cy="505200"/>
          </a:xfrm>
          <a:prstGeom prst="bentConnector3">
            <a:avLst>
              <a:gd name="adj1" fmla="val 49968"/>
            </a:avLst>
          </a:prstGeom>
          <a:noFill/>
          <a:ln w="9525" cap="flat" cmpd="sng">
            <a:solidFill>
              <a:schemeClr val="dk2"/>
            </a:solidFill>
            <a:prstDash val="solid"/>
            <a:round/>
            <a:headEnd type="none" w="lg" len="lg"/>
            <a:tailEnd type="none" w="lg" len="lg"/>
          </a:ln>
        </p:spPr>
      </p:cxnSp>
      <p:cxnSp>
        <p:nvCxnSpPr>
          <p:cNvPr id="334" name="Shape 334"/>
          <p:cNvCxnSpPr>
            <a:stCxn id="315" idx="0"/>
          </p:cNvCxnSpPr>
          <p:nvPr/>
        </p:nvCxnSpPr>
        <p:spPr>
          <a:xfrm rot="-5400000" flipH="1">
            <a:off x="3412000" y="3755400"/>
            <a:ext cx="800" cy="800"/>
          </a:xfrm>
          <a:prstGeom prst="bentConnector3">
            <a:avLst>
              <a:gd name="adj1" fmla="val -20083333"/>
            </a:avLst>
          </a:prstGeom>
          <a:noFill/>
          <a:ln w="9525" cap="flat" cmpd="sng">
            <a:solidFill>
              <a:schemeClr val="dk2"/>
            </a:solidFill>
            <a:prstDash val="solid"/>
            <a:round/>
            <a:headEnd type="none" w="lg" len="lg"/>
            <a:tailEnd type="none" w="lg" len="lg"/>
          </a:ln>
        </p:spPr>
      </p:cxnSp>
      <p:sp>
        <p:nvSpPr>
          <p:cNvPr id="45" name="TextBox 44"/>
          <p:cNvSpPr txBox="1"/>
          <p:nvPr/>
        </p:nvSpPr>
        <p:spPr>
          <a:xfrm>
            <a:off x="146933" y="164580"/>
            <a:ext cx="1606530" cy="523220"/>
          </a:xfrm>
          <a:prstGeom prst="rect">
            <a:avLst/>
          </a:prstGeom>
          <a:noFill/>
        </p:spPr>
        <p:txBody>
          <a:bodyPr wrap="none" rtlCol="0">
            <a:spAutoFit/>
          </a:bodyPr>
          <a:lstStyle/>
          <a:p>
            <a:r>
              <a:rPr lang="en-US" sz="2800" b="1" dirty="0" smtClean="0">
                <a:latin typeface="+mn-lt"/>
              </a:rPr>
              <a:t>Summary</a:t>
            </a:r>
            <a:endParaRPr lang="en-GB" sz="2800" b="1" dirty="0">
              <a:latin typeface="+mn-lt"/>
            </a:endParaRPr>
          </a:p>
        </p:txBody>
      </p:sp>
    </p:spTree>
    <p:extLst>
      <p:ext uri="{BB962C8B-B14F-4D97-AF65-F5344CB8AC3E}">
        <p14:creationId xmlns:p14="http://schemas.microsoft.com/office/powerpoint/2010/main" val="410790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04912" y="421344"/>
            <a:ext cx="1606530" cy="523220"/>
          </a:xfrm>
          <a:prstGeom prst="rect">
            <a:avLst/>
          </a:prstGeom>
          <a:noFill/>
        </p:spPr>
        <p:txBody>
          <a:bodyPr wrap="none" rtlCol="0">
            <a:spAutoFit/>
          </a:bodyPr>
          <a:lstStyle/>
          <a:p>
            <a:r>
              <a:rPr lang="en-US" sz="2800" b="1" dirty="0" smtClean="0">
                <a:latin typeface="+mn-lt"/>
              </a:rPr>
              <a:t>Summary</a:t>
            </a:r>
            <a:endParaRPr lang="en-GB" sz="2800" b="1"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1970097784"/>
              </p:ext>
            </p:extLst>
          </p:nvPr>
        </p:nvGraphicFramePr>
        <p:xfrm>
          <a:off x="392258" y="1209599"/>
          <a:ext cx="11355457" cy="4372339"/>
        </p:xfrm>
        <a:graphic>
          <a:graphicData uri="http://schemas.openxmlformats.org/drawingml/2006/table">
            <a:tbl>
              <a:tblPr firstRow="1" bandRow="1">
                <a:tableStyleId>{ED083AE6-46FA-4A59-8FB0-9F97EB10719F}</a:tableStyleId>
              </a:tblPr>
              <a:tblGrid>
                <a:gridCol w="1782304"/>
                <a:gridCol w="1704814"/>
                <a:gridCol w="1802082"/>
                <a:gridCol w="2444453"/>
                <a:gridCol w="1348353"/>
                <a:gridCol w="2273451"/>
              </a:tblGrid>
              <a:tr h="442709">
                <a:tc>
                  <a:txBody>
                    <a:bodyPr/>
                    <a:lstStyle/>
                    <a:p>
                      <a:endParaRPr lang="en-GB" dirty="0"/>
                    </a:p>
                  </a:txBody>
                  <a:tcPr>
                    <a:solidFill>
                      <a:schemeClr val="bg1"/>
                    </a:solidFill>
                  </a:tcPr>
                </a:tc>
                <a:tc>
                  <a:txBody>
                    <a:bodyPr/>
                    <a:lstStyle/>
                    <a:p>
                      <a:r>
                        <a:rPr lang="en-US" dirty="0" smtClean="0"/>
                        <a:t>Begins</a:t>
                      </a:r>
                      <a:endParaRPr lang="en-GB" dirty="0"/>
                    </a:p>
                  </a:txBody>
                  <a:tcPr>
                    <a:solidFill>
                      <a:schemeClr val="bg1"/>
                    </a:solidFill>
                  </a:tcPr>
                </a:tc>
                <a:tc>
                  <a:txBody>
                    <a:bodyPr/>
                    <a:lstStyle/>
                    <a:p>
                      <a:r>
                        <a:rPr lang="en-US" dirty="0" smtClean="0"/>
                        <a:t>Ends</a:t>
                      </a:r>
                      <a:endParaRPr lang="en-GB" dirty="0"/>
                    </a:p>
                  </a:txBody>
                  <a:tcPr>
                    <a:solidFill>
                      <a:schemeClr val="bg1"/>
                    </a:solidFill>
                  </a:tcPr>
                </a:tc>
                <a:tc>
                  <a:txBody>
                    <a:bodyPr/>
                    <a:lstStyle/>
                    <a:p>
                      <a:r>
                        <a:rPr lang="en-US" dirty="0" smtClean="0"/>
                        <a:t>Communicates</a:t>
                      </a:r>
                      <a:r>
                        <a:rPr lang="en-US" baseline="0" dirty="0" smtClean="0"/>
                        <a:t> with</a:t>
                      </a:r>
                      <a:endParaRPr lang="en-GB" dirty="0"/>
                    </a:p>
                  </a:txBody>
                  <a:tcPr>
                    <a:solidFill>
                      <a:schemeClr val="bg1"/>
                    </a:solidFill>
                  </a:tcPr>
                </a:tc>
                <a:tc>
                  <a:txBody>
                    <a:bodyPr/>
                    <a:lstStyle/>
                    <a:p>
                      <a:r>
                        <a:rPr lang="en-US" dirty="0" smtClean="0"/>
                        <a:t>Tonsil</a:t>
                      </a:r>
                      <a:endParaRPr lang="en-GB" dirty="0"/>
                    </a:p>
                  </a:txBody>
                  <a:tcPr>
                    <a:solidFill>
                      <a:schemeClr val="bg1"/>
                    </a:solidFill>
                  </a:tcPr>
                </a:tc>
                <a:tc>
                  <a:txBody>
                    <a:bodyPr/>
                    <a:lstStyle/>
                    <a:p>
                      <a:r>
                        <a:rPr lang="en-US" dirty="0" smtClean="0"/>
                        <a:t>Structures</a:t>
                      </a:r>
                      <a:endParaRPr lang="en-GB" dirty="0"/>
                    </a:p>
                  </a:txBody>
                  <a:tcPr>
                    <a:solidFill>
                      <a:schemeClr val="bg1"/>
                    </a:solidFill>
                  </a:tcPr>
                </a:tc>
              </a:tr>
              <a:tr h="1923409">
                <a:tc>
                  <a:txBody>
                    <a:bodyPr/>
                    <a:lstStyle/>
                    <a:p>
                      <a:r>
                        <a:rPr lang="en-US" dirty="0" smtClean="0"/>
                        <a:t>Nasopharynx</a:t>
                      </a:r>
                      <a:endParaRPr lang="en-GB" dirty="0"/>
                    </a:p>
                  </a:txBody>
                  <a:tcPr>
                    <a:solidFill>
                      <a:schemeClr val="accent4">
                        <a:lumMod val="60000"/>
                        <a:lumOff val="40000"/>
                      </a:schemeClr>
                    </a:solidFill>
                  </a:tcPr>
                </a:tc>
                <a:tc>
                  <a:txBody>
                    <a:bodyPr/>
                    <a:lstStyle/>
                    <a:p>
                      <a:r>
                        <a:rPr lang="en-US" dirty="0" smtClean="0"/>
                        <a:t>Base of skull</a:t>
                      </a:r>
                      <a:endParaRPr lang="en-GB" dirty="0"/>
                    </a:p>
                  </a:txBody>
                  <a:tcPr>
                    <a:solidFill>
                      <a:schemeClr val="accent4">
                        <a:lumMod val="60000"/>
                        <a:lumOff val="40000"/>
                      </a:schemeClr>
                    </a:solidFill>
                  </a:tcPr>
                </a:tc>
                <a:tc>
                  <a:txBody>
                    <a:bodyPr/>
                    <a:lstStyle/>
                    <a:p>
                      <a:r>
                        <a:rPr lang="en-US" dirty="0" smtClean="0"/>
                        <a:t>Soft palate</a:t>
                      </a:r>
                      <a:endParaRPr lang="en-GB" dirty="0"/>
                    </a:p>
                  </a:txBody>
                  <a:tcPr>
                    <a:solidFill>
                      <a:schemeClr val="accent4">
                        <a:lumMod val="60000"/>
                        <a:lumOff val="40000"/>
                      </a:schemeClr>
                    </a:solidFill>
                  </a:tcPr>
                </a:tc>
                <a:tc>
                  <a:txBody>
                    <a:bodyPr/>
                    <a:lstStyle/>
                    <a:p>
                      <a:r>
                        <a:rPr lang="en-US" dirty="0" smtClean="0"/>
                        <a:t>Nasal cavity</a:t>
                      </a:r>
                    </a:p>
                    <a:p>
                      <a:r>
                        <a:rPr lang="en-US" i="1" dirty="0" smtClean="0"/>
                        <a:t>Through</a:t>
                      </a:r>
                      <a:r>
                        <a:rPr lang="en-US" dirty="0" smtClean="0"/>
                        <a:t> posterior nasal apertures</a:t>
                      </a:r>
                      <a:endParaRPr lang="en-GB" dirty="0"/>
                    </a:p>
                  </a:txBody>
                  <a:tcPr>
                    <a:solidFill>
                      <a:schemeClr val="accent4">
                        <a:lumMod val="60000"/>
                        <a:lumOff val="40000"/>
                      </a:schemeClr>
                    </a:solidFill>
                  </a:tcPr>
                </a:tc>
                <a:tc>
                  <a:txBody>
                    <a:bodyPr/>
                    <a:lstStyle/>
                    <a:p>
                      <a:r>
                        <a:rPr lang="en-US" dirty="0" smtClean="0"/>
                        <a:t>Pharyngeal  </a:t>
                      </a:r>
                    </a:p>
                    <a:p>
                      <a:r>
                        <a:rPr lang="en-US" dirty="0" smtClean="0"/>
                        <a:t>Tubal</a:t>
                      </a:r>
                    </a:p>
                  </a:txBody>
                  <a:tcPr>
                    <a:solidFill>
                      <a:schemeClr val="accent4">
                        <a:lumMod val="60000"/>
                        <a:lumOff val="40000"/>
                      </a:schemeClr>
                    </a:solidFill>
                  </a:tcPr>
                </a:tc>
                <a:tc>
                  <a:txBody>
                    <a:bodyPr/>
                    <a:lstStyle/>
                    <a:p>
                      <a:r>
                        <a:rPr lang="en-US" dirty="0" smtClean="0"/>
                        <a:t>Opening of auditory tube </a:t>
                      </a:r>
                    </a:p>
                    <a:p>
                      <a:r>
                        <a:rPr lang="en-US" dirty="0" smtClean="0"/>
                        <a:t>Tubal elevation</a:t>
                      </a:r>
                      <a:r>
                        <a:rPr lang="en-US" baseline="0" dirty="0" smtClean="0"/>
                        <a:t> </a:t>
                      </a:r>
                    </a:p>
                    <a:p>
                      <a:r>
                        <a:rPr lang="en-US" baseline="0" dirty="0" smtClean="0"/>
                        <a:t>Pharyngeal recess</a:t>
                      </a:r>
                    </a:p>
                    <a:p>
                      <a:r>
                        <a:rPr lang="en-US" baseline="0" dirty="0" err="1" smtClean="0"/>
                        <a:t>Salpingopharyngeal</a:t>
                      </a:r>
                      <a:r>
                        <a:rPr lang="en-US" baseline="0" dirty="0" smtClean="0"/>
                        <a:t> fold</a:t>
                      </a:r>
                      <a:endParaRPr lang="en-GB" dirty="0"/>
                    </a:p>
                  </a:txBody>
                  <a:tcPr>
                    <a:solidFill>
                      <a:schemeClr val="accent4">
                        <a:lumMod val="60000"/>
                        <a:lumOff val="40000"/>
                      </a:schemeClr>
                    </a:solidFill>
                  </a:tcPr>
                </a:tc>
              </a:tr>
              <a:tr h="1050878">
                <a:tc>
                  <a:txBody>
                    <a:bodyPr/>
                    <a:lstStyle/>
                    <a:p>
                      <a:r>
                        <a:rPr lang="en-US" dirty="0" smtClean="0"/>
                        <a:t>Oropharynx</a:t>
                      </a:r>
                      <a:endParaRPr lang="en-GB" dirty="0"/>
                    </a:p>
                  </a:txBody>
                  <a:tcPr>
                    <a:solidFill>
                      <a:schemeClr val="accent4">
                        <a:lumMod val="40000"/>
                        <a:lumOff val="60000"/>
                      </a:schemeClr>
                    </a:solidFill>
                  </a:tcPr>
                </a:tc>
                <a:tc>
                  <a:txBody>
                    <a:bodyPr/>
                    <a:lstStyle/>
                    <a:p>
                      <a:r>
                        <a:rPr lang="en-US" dirty="0" smtClean="0"/>
                        <a:t>Soft palate</a:t>
                      </a:r>
                      <a:endParaRPr lang="en-GB" dirty="0"/>
                    </a:p>
                  </a:txBody>
                  <a:tcPr>
                    <a:solidFill>
                      <a:schemeClr val="accent4">
                        <a:lumMod val="40000"/>
                        <a:lumOff val="60000"/>
                      </a:schemeClr>
                    </a:solidFill>
                  </a:tcPr>
                </a:tc>
                <a:tc>
                  <a:txBody>
                    <a:bodyPr/>
                    <a:lstStyle/>
                    <a:p>
                      <a:r>
                        <a:rPr lang="en-US" dirty="0" smtClean="0"/>
                        <a:t>Upper border of epiglottis</a:t>
                      </a:r>
                      <a:endParaRPr lang="en-GB" dirty="0"/>
                    </a:p>
                  </a:txBody>
                  <a:tcPr>
                    <a:solidFill>
                      <a:schemeClr val="accent4">
                        <a:lumMod val="40000"/>
                        <a:lumOff val="60000"/>
                      </a:schemeClr>
                    </a:solidFill>
                  </a:tcPr>
                </a:tc>
                <a:tc>
                  <a:txBody>
                    <a:bodyPr/>
                    <a:lstStyle/>
                    <a:p>
                      <a:r>
                        <a:rPr lang="en-US" dirty="0" smtClean="0"/>
                        <a:t>Oral cavity </a:t>
                      </a:r>
                    </a:p>
                    <a:p>
                      <a:r>
                        <a:rPr lang="en-US" i="1" dirty="0" smtClean="0"/>
                        <a:t>Through</a:t>
                      </a:r>
                      <a:r>
                        <a:rPr lang="en-US" dirty="0" smtClean="0"/>
                        <a:t> oropharyngeal isthmus</a:t>
                      </a:r>
                      <a:endParaRPr lang="en-GB" dirty="0"/>
                    </a:p>
                  </a:txBody>
                  <a:tcPr>
                    <a:solidFill>
                      <a:schemeClr val="accent4">
                        <a:lumMod val="40000"/>
                        <a:lumOff val="60000"/>
                      </a:schemeClr>
                    </a:solidFill>
                  </a:tcPr>
                </a:tc>
                <a:tc>
                  <a:txBody>
                    <a:bodyPr/>
                    <a:lstStyle/>
                    <a:p>
                      <a:r>
                        <a:rPr lang="en-US" dirty="0" smtClean="0"/>
                        <a:t>Palatine</a:t>
                      </a:r>
                      <a:endParaRPr lang="en-GB" dirty="0"/>
                    </a:p>
                  </a:txBody>
                  <a:tcPr>
                    <a:solidFill>
                      <a:schemeClr val="accent4">
                        <a:lumMod val="40000"/>
                        <a:lumOff val="60000"/>
                      </a:schemeClr>
                    </a:solidFill>
                  </a:tcPr>
                </a:tc>
                <a:tc>
                  <a:txBody>
                    <a:bodyPr/>
                    <a:lstStyle/>
                    <a:p>
                      <a:r>
                        <a:rPr lang="en-US" dirty="0" err="1" smtClean="0"/>
                        <a:t>Palatopharyngeal</a:t>
                      </a:r>
                      <a:r>
                        <a:rPr lang="en-US" baseline="0" dirty="0" smtClean="0"/>
                        <a:t> fold</a:t>
                      </a:r>
                    </a:p>
                    <a:p>
                      <a:r>
                        <a:rPr lang="en-US" baseline="0" dirty="0" smtClean="0"/>
                        <a:t>Palatoglossal fold</a:t>
                      </a:r>
                      <a:endParaRPr lang="en-GB" dirty="0"/>
                    </a:p>
                  </a:txBody>
                  <a:tcPr>
                    <a:solidFill>
                      <a:schemeClr val="accent4">
                        <a:lumMod val="40000"/>
                        <a:lumOff val="60000"/>
                      </a:schemeClr>
                    </a:solidFill>
                  </a:tcPr>
                </a:tc>
              </a:tr>
              <a:tr h="955343">
                <a:tc>
                  <a:txBody>
                    <a:bodyPr/>
                    <a:lstStyle/>
                    <a:p>
                      <a:r>
                        <a:rPr lang="en-US" dirty="0" smtClean="0"/>
                        <a:t>Laryngopharynx</a:t>
                      </a:r>
                      <a:endParaRPr lang="en-GB" dirty="0"/>
                    </a:p>
                  </a:txBody>
                  <a:tcPr>
                    <a:solidFill>
                      <a:schemeClr val="accent4">
                        <a:lumMod val="20000"/>
                        <a:lumOff val="80000"/>
                      </a:schemeClr>
                    </a:solidFill>
                  </a:tcPr>
                </a:tc>
                <a:tc>
                  <a:txBody>
                    <a:bodyPr/>
                    <a:lstStyle/>
                    <a:p>
                      <a:r>
                        <a:rPr lang="en-US" dirty="0" smtClean="0"/>
                        <a:t>Upper</a:t>
                      </a:r>
                      <a:r>
                        <a:rPr lang="en-US" baseline="0" dirty="0" smtClean="0"/>
                        <a:t> border of epiglottis</a:t>
                      </a:r>
                      <a:endParaRPr lang="en-GB" dirty="0"/>
                    </a:p>
                  </a:txBody>
                  <a:tcPr>
                    <a:solidFill>
                      <a:schemeClr val="accent4">
                        <a:lumMod val="20000"/>
                        <a:lumOff val="80000"/>
                      </a:schemeClr>
                    </a:solidFill>
                  </a:tcPr>
                </a:tc>
                <a:tc>
                  <a:txBody>
                    <a:bodyPr/>
                    <a:lstStyle/>
                    <a:p>
                      <a:r>
                        <a:rPr lang="en-US" dirty="0" smtClean="0"/>
                        <a:t>Lower border of cricoid cartilage</a:t>
                      </a:r>
                      <a:endParaRPr lang="en-GB" dirty="0"/>
                    </a:p>
                  </a:txBody>
                  <a:tcPr>
                    <a:solidFill>
                      <a:schemeClr val="accent4">
                        <a:lumMod val="20000"/>
                        <a:lumOff val="80000"/>
                      </a:schemeClr>
                    </a:solidFill>
                  </a:tcPr>
                </a:tc>
                <a:tc>
                  <a:txBody>
                    <a:bodyPr/>
                    <a:lstStyle/>
                    <a:p>
                      <a:r>
                        <a:rPr lang="en-US" dirty="0" smtClean="0"/>
                        <a:t>Larynx</a:t>
                      </a:r>
                      <a:r>
                        <a:rPr lang="en-US" baseline="0" dirty="0" smtClean="0"/>
                        <a:t> </a:t>
                      </a:r>
                    </a:p>
                    <a:p>
                      <a:r>
                        <a:rPr lang="en-US" i="1" baseline="0" dirty="0" smtClean="0"/>
                        <a:t>Through</a:t>
                      </a:r>
                      <a:r>
                        <a:rPr lang="en-US" baseline="0" dirty="0" smtClean="0"/>
                        <a:t> laryngeal inlet</a:t>
                      </a:r>
                      <a:endParaRPr lang="en-GB" dirty="0"/>
                    </a:p>
                  </a:txBody>
                  <a:tcPr>
                    <a:solidFill>
                      <a:schemeClr val="accent4">
                        <a:lumMod val="20000"/>
                        <a:lumOff val="80000"/>
                      </a:schemeClr>
                    </a:solidFill>
                  </a:tcPr>
                </a:tc>
                <a:tc>
                  <a:txBody>
                    <a:bodyPr/>
                    <a:lstStyle/>
                    <a:p>
                      <a:r>
                        <a:rPr lang="en-US" dirty="0" smtClean="0"/>
                        <a:t>-</a:t>
                      </a:r>
                      <a:endParaRPr lang="en-GB" dirty="0"/>
                    </a:p>
                  </a:txBody>
                  <a:tcPr>
                    <a:solidFill>
                      <a:schemeClr val="accent4">
                        <a:lumMod val="20000"/>
                        <a:lumOff val="80000"/>
                      </a:schemeClr>
                    </a:solidFill>
                  </a:tcPr>
                </a:tc>
                <a:tc>
                  <a:txBody>
                    <a:bodyPr/>
                    <a:lstStyle/>
                    <a:p>
                      <a:r>
                        <a:rPr lang="en-US" dirty="0" smtClean="0"/>
                        <a:t>Piriform</a:t>
                      </a:r>
                      <a:r>
                        <a:rPr lang="en-US" baseline="0" dirty="0" smtClean="0"/>
                        <a:t> Fossa</a:t>
                      </a:r>
                      <a:endParaRPr lang="en-GB" dirty="0"/>
                    </a:p>
                  </a:txBody>
                  <a:tcPr>
                    <a:solidFill>
                      <a:schemeClr val="accent4">
                        <a:lumMod val="20000"/>
                        <a:lumOff val="80000"/>
                      </a:schemeClr>
                    </a:solidFill>
                  </a:tcPr>
                </a:tc>
              </a:tr>
            </a:tbl>
          </a:graphicData>
        </a:graphic>
      </p:graphicFrame>
    </p:spTree>
    <p:extLst>
      <p:ext uri="{BB962C8B-B14F-4D97-AF65-F5344CB8AC3E}">
        <p14:creationId xmlns:p14="http://schemas.microsoft.com/office/powerpoint/2010/main" val="3288045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356937" y="1050031"/>
            <a:ext cx="5370095" cy="5511190"/>
          </a:xfrm>
          <a:prstGeom prst="rect">
            <a:avLst/>
          </a:prstGeom>
        </p:spPr>
        <p:txBody>
          <a:bodyPr vert="horz" lIns="121900" tIns="121900" rIns="121900" bIns="121900" rtlCol="0" anchor="t" anchorCtr="0">
            <a:noAutofit/>
          </a:bodyPr>
          <a:lstStyle/>
          <a:p>
            <a:pPr>
              <a:buNone/>
            </a:pPr>
            <a:r>
              <a:rPr lang="en" sz="2000" dirty="0" smtClean="0"/>
              <a:t>1. Which </a:t>
            </a:r>
            <a:r>
              <a:rPr lang="en" sz="2000" dirty="0"/>
              <a:t>one of the following is </a:t>
            </a:r>
            <a:r>
              <a:rPr lang="en" sz="2000" dirty="0" smtClean="0"/>
              <a:t>a component of the roof of the </a:t>
            </a:r>
            <a:r>
              <a:rPr lang="en" sz="2000" dirty="0"/>
              <a:t>nasal </a:t>
            </a:r>
            <a:r>
              <a:rPr lang="en" sz="2000" dirty="0" smtClean="0"/>
              <a:t>cavity </a:t>
            </a:r>
            <a:r>
              <a:rPr lang="en" sz="2000" dirty="0"/>
              <a:t>:</a:t>
            </a:r>
          </a:p>
          <a:p>
            <a:pPr indent="-4763">
              <a:buNone/>
            </a:pPr>
            <a:r>
              <a:rPr lang="en" sz="2000" dirty="0" smtClean="0"/>
              <a:t>A) </a:t>
            </a:r>
            <a:r>
              <a:rPr lang="en" sz="2000" dirty="0"/>
              <a:t>Epiglottis.   </a:t>
            </a:r>
            <a:r>
              <a:rPr lang="en" sz="2000" dirty="0" smtClean="0"/>
              <a:t>              B) </a:t>
            </a:r>
            <a:r>
              <a:rPr lang="en" sz="2000" dirty="0"/>
              <a:t>nasal septum.    </a:t>
            </a:r>
            <a:r>
              <a:rPr lang="en" sz="2000" dirty="0" smtClean="0"/>
              <a:t>                C</a:t>
            </a:r>
            <a:r>
              <a:rPr lang="en" sz="2000" dirty="0"/>
              <a:t>)</a:t>
            </a:r>
            <a:r>
              <a:rPr lang="en" sz="2000" dirty="0" smtClean="0"/>
              <a:t> </a:t>
            </a:r>
            <a:r>
              <a:rPr lang="en" sz="2000" dirty="0"/>
              <a:t>body of sphenoid.  </a:t>
            </a:r>
            <a:r>
              <a:rPr lang="en" sz="2000" dirty="0" smtClean="0"/>
              <a:t>D)choanae.</a:t>
            </a:r>
          </a:p>
          <a:p>
            <a:pPr>
              <a:buNone/>
            </a:pPr>
            <a:endParaRPr lang="en" sz="2000" dirty="0"/>
          </a:p>
          <a:p>
            <a:pPr>
              <a:buNone/>
            </a:pPr>
            <a:r>
              <a:rPr lang="en" sz="2000" dirty="0" smtClean="0"/>
              <a:t>Answer: C</a:t>
            </a:r>
          </a:p>
          <a:p>
            <a:pPr>
              <a:buNone/>
            </a:pPr>
            <a:endParaRPr lang="en" sz="1000" dirty="0"/>
          </a:p>
          <a:p>
            <a:pPr>
              <a:buNone/>
            </a:pPr>
            <a:r>
              <a:rPr lang="en" sz="2000" dirty="0" smtClean="0"/>
              <a:t>2. The </a:t>
            </a:r>
            <a:r>
              <a:rPr lang="en" sz="2000" dirty="0"/>
              <a:t>cavity below the conchae known as :</a:t>
            </a:r>
          </a:p>
          <a:p>
            <a:pPr indent="-4763">
              <a:buNone/>
            </a:pPr>
            <a:r>
              <a:rPr lang="en" sz="2000" dirty="0" smtClean="0"/>
              <a:t>A) </a:t>
            </a:r>
            <a:r>
              <a:rPr lang="en" sz="2000" dirty="0"/>
              <a:t>choanae.  </a:t>
            </a:r>
            <a:r>
              <a:rPr lang="en" sz="2000" dirty="0" smtClean="0"/>
              <a:t>B) </a:t>
            </a:r>
            <a:r>
              <a:rPr lang="en" sz="2000" dirty="0"/>
              <a:t>p</a:t>
            </a:r>
            <a:r>
              <a:rPr lang="en" sz="2000" dirty="0" smtClean="0"/>
              <a:t>iriform </a:t>
            </a:r>
            <a:r>
              <a:rPr lang="en" sz="2000" dirty="0"/>
              <a:t>fossa.  </a:t>
            </a:r>
            <a:r>
              <a:rPr lang="en" sz="2000" dirty="0" smtClean="0"/>
              <a:t>		      C) </a:t>
            </a:r>
            <a:r>
              <a:rPr lang="en" sz="2000" dirty="0"/>
              <a:t>notch.  </a:t>
            </a:r>
            <a:r>
              <a:rPr lang="en" sz="2000" dirty="0" smtClean="0"/>
              <a:t>     D) meatus. </a:t>
            </a:r>
          </a:p>
          <a:p>
            <a:pPr>
              <a:buNone/>
            </a:pPr>
            <a:endParaRPr lang="en" sz="2000" dirty="0"/>
          </a:p>
          <a:p>
            <a:pPr>
              <a:buNone/>
            </a:pPr>
            <a:r>
              <a:rPr lang="en" sz="2000" dirty="0" smtClean="0"/>
              <a:t>Answer: D</a:t>
            </a:r>
          </a:p>
          <a:p>
            <a:pPr>
              <a:buNone/>
            </a:pPr>
            <a:endParaRPr lang="en" sz="1000" dirty="0"/>
          </a:p>
          <a:p>
            <a:pPr>
              <a:buNone/>
            </a:pPr>
            <a:r>
              <a:rPr lang="en" sz="2000" dirty="0" smtClean="0"/>
              <a:t>3. Which </a:t>
            </a:r>
            <a:r>
              <a:rPr lang="en" sz="2000" dirty="0"/>
              <a:t>one of the following is the feature of respiratory mucosa :</a:t>
            </a:r>
          </a:p>
          <a:p>
            <a:pPr indent="-4763">
              <a:buNone/>
            </a:pPr>
            <a:r>
              <a:rPr lang="en" sz="2000" dirty="0" smtClean="0"/>
              <a:t>A) </a:t>
            </a:r>
            <a:r>
              <a:rPr lang="en" sz="2000" dirty="0"/>
              <a:t>thick.     </a:t>
            </a:r>
            <a:r>
              <a:rPr lang="en" sz="2000" dirty="0" smtClean="0"/>
              <a:t>B) </a:t>
            </a:r>
            <a:r>
              <a:rPr lang="en" sz="2000" dirty="0"/>
              <a:t>highly vascularized.    </a:t>
            </a:r>
            <a:r>
              <a:rPr lang="en" sz="2000" dirty="0" smtClean="0"/>
              <a:t>	      C) </a:t>
            </a:r>
            <a:r>
              <a:rPr lang="en" sz="2000" dirty="0"/>
              <a:t>has goblet cells and mucous glands.               </a:t>
            </a:r>
            <a:r>
              <a:rPr lang="en" sz="2000" dirty="0" smtClean="0"/>
              <a:t>D) </a:t>
            </a:r>
            <a:r>
              <a:rPr lang="en" sz="2000" dirty="0"/>
              <a:t>all of </a:t>
            </a:r>
            <a:r>
              <a:rPr lang="en" sz="2000" dirty="0" smtClean="0"/>
              <a:t>the above</a:t>
            </a:r>
            <a:endParaRPr lang="en" sz="2000" dirty="0"/>
          </a:p>
          <a:p>
            <a:pPr>
              <a:buNone/>
            </a:pPr>
            <a:endParaRPr lang="en-US" sz="2000" dirty="0" smtClean="0"/>
          </a:p>
          <a:p>
            <a:pPr>
              <a:buNone/>
            </a:pPr>
            <a:r>
              <a:rPr lang="en-US" sz="2000" dirty="0" smtClean="0"/>
              <a:t>Answer: D</a:t>
            </a:r>
            <a:endParaRPr sz="2000" dirty="0"/>
          </a:p>
        </p:txBody>
      </p:sp>
      <p:sp>
        <p:nvSpPr>
          <p:cNvPr id="3" name="Title 6"/>
          <p:cNvSpPr>
            <a:spLocks noGrp="1"/>
          </p:cNvSpPr>
          <p:nvPr>
            <p:ph type="title"/>
          </p:nvPr>
        </p:nvSpPr>
        <p:spPr>
          <a:xfrm>
            <a:off x="356937" y="307557"/>
            <a:ext cx="2225842" cy="574759"/>
          </a:xfrm>
        </p:spPr>
        <p:txBody>
          <a:bodyPr>
            <a:noAutofit/>
          </a:bodyPr>
          <a:lstStyle/>
          <a:p>
            <a:r>
              <a:rPr lang="en-US" sz="3200" b="1" dirty="0" smtClean="0">
                <a:latin typeface="+mn-lt"/>
              </a:rPr>
              <a:t>Questions</a:t>
            </a:r>
            <a:endParaRPr lang="en-GB" sz="3200" b="1" dirty="0">
              <a:latin typeface="+mn-lt"/>
            </a:endParaRPr>
          </a:p>
        </p:txBody>
      </p:sp>
      <p:sp>
        <p:nvSpPr>
          <p:cNvPr id="4" name="Shape 194"/>
          <p:cNvSpPr txBox="1">
            <a:spLocks/>
          </p:cNvSpPr>
          <p:nvPr/>
        </p:nvSpPr>
        <p:spPr>
          <a:xfrm>
            <a:off x="5919537" y="93257"/>
            <a:ext cx="5791200" cy="7424738"/>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 sz="2000" dirty="0" smtClean="0"/>
              <a:t>4. What is the nerve supply of the olfactory mucosa :</a:t>
            </a:r>
          </a:p>
          <a:p>
            <a:pPr indent="-4763">
              <a:buFont typeface="Arial" panose="020B0604020202020204" pitchFamily="34" charset="0"/>
              <a:buNone/>
            </a:pPr>
            <a:r>
              <a:rPr lang="en" sz="2000" dirty="0" smtClean="0"/>
              <a:t>A) maxillary nerve.  B) olfactory nerve.  	              C) facial nerve.         D) vagus nerve. </a:t>
            </a:r>
          </a:p>
          <a:p>
            <a:pPr>
              <a:buFont typeface="Arial" panose="020B0604020202020204" pitchFamily="34" charset="0"/>
              <a:buNone/>
            </a:pPr>
            <a:endParaRPr lang="en" sz="2000" dirty="0"/>
          </a:p>
          <a:p>
            <a:pPr>
              <a:buFont typeface="Arial" panose="020B0604020202020204" pitchFamily="34" charset="0"/>
              <a:buNone/>
            </a:pPr>
            <a:r>
              <a:rPr lang="en" sz="2000" dirty="0" smtClean="0"/>
              <a:t>Answer: B</a:t>
            </a:r>
          </a:p>
          <a:p>
            <a:pPr>
              <a:buFont typeface="Arial" panose="020B0604020202020204" pitchFamily="34" charset="0"/>
              <a:buNone/>
            </a:pPr>
            <a:endParaRPr lang="en" sz="1000" dirty="0" smtClean="0"/>
          </a:p>
          <a:p>
            <a:pPr>
              <a:buFont typeface="Arial" panose="020B0604020202020204" pitchFamily="34" charset="0"/>
              <a:buNone/>
            </a:pPr>
            <a:r>
              <a:rPr lang="en" sz="2000" dirty="0" smtClean="0"/>
              <a:t>5. Blood supply of nasal cavity includes branches of: </a:t>
            </a:r>
          </a:p>
          <a:p>
            <a:pPr indent="-52388">
              <a:buFont typeface="Arial" panose="020B0604020202020204" pitchFamily="34" charset="0"/>
              <a:buNone/>
            </a:pPr>
            <a:r>
              <a:rPr lang="en" sz="2000" dirty="0" smtClean="0"/>
              <a:t>A) ophthalmic artery.  B) maxillary artery.	</a:t>
            </a:r>
            <a:r>
              <a:rPr lang="en" sz="2000" dirty="0"/>
              <a:t> </a:t>
            </a:r>
            <a:r>
              <a:rPr lang="en" sz="2000" dirty="0" smtClean="0"/>
              <a:t>             C) facial artery. 	           D) all of the above  </a:t>
            </a:r>
          </a:p>
          <a:p>
            <a:pPr>
              <a:buFont typeface="Arial" panose="020B0604020202020204" pitchFamily="34" charset="0"/>
              <a:buNone/>
            </a:pPr>
            <a:endParaRPr lang="en" sz="2000" dirty="0"/>
          </a:p>
          <a:p>
            <a:pPr>
              <a:buFont typeface="Arial" panose="020B0604020202020204" pitchFamily="34" charset="0"/>
              <a:buNone/>
            </a:pPr>
            <a:r>
              <a:rPr lang="en" sz="2000" dirty="0" smtClean="0"/>
              <a:t>Answer: D</a:t>
            </a:r>
          </a:p>
          <a:p>
            <a:pPr>
              <a:buFont typeface="Arial" panose="020B0604020202020204" pitchFamily="34" charset="0"/>
              <a:buNone/>
            </a:pPr>
            <a:endParaRPr lang="en" sz="1000" dirty="0" smtClean="0"/>
          </a:p>
          <a:p>
            <a:pPr>
              <a:buFont typeface="Arial" panose="020B0604020202020204" pitchFamily="34" charset="0"/>
              <a:buNone/>
            </a:pPr>
            <a:r>
              <a:rPr lang="en" sz="2000" dirty="0" smtClean="0"/>
              <a:t>6. Which one of the following is </a:t>
            </a:r>
            <a:r>
              <a:rPr lang="en" sz="2000" u="sng" dirty="0" smtClean="0"/>
              <a:t>not</a:t>
            </a:r>
            <a:r>
              <a:rPr lang="en" sz="2000" dirty="0" smtClean="0"/>
              <a:t> a function of paranasal sinuses :</a:t>
            </a:r>
          </a:p>
          <a:p>
            <a:pPr indent="-4763">
              <a:buNone/>
            </a:pPr>
            <a:r>
              <a:rPr lang="en" sz="2000" dirty="0" smtClean="0"/>
              <a:t>A) elevate the larynx and pharynx.                                B) lighten the skull.  	C) </a:t>
            </a:r>
            <a:r>
              <a:rPr lang="en" sz="2000" dirty="0"/>
              <a:t>air conditioning </a:t>
            </a:r>
            <a:r>
              <a:rPr lang="en" sz="2000" dirty="0" smtClean="0"/>
              <a:t>	             D) resonant </a:t>
            </a:r>
            <a:r>
              <a:rPr lang="en" sz="2000" dirty="0"/>
              <a:t>chambers for speech.</a:t>
            </a:r>
            <a:endParaRPr lang="en" sz="2000" dirty="0" smtClean="0"/>
          </a:p>
          <a:p>
            <a:pPr>
              <a:buFont typeface="Arial" panose="020B0604020202020204" pitchFamily="34" charset="0"/>
              <a:buNone/>
            </a:pPr>
            <a:endParaRPr lang="en" sz="2000" dirty="0"/>
          </a:p>
          <a:p>
            <a:pPr>
              <a:buFont typeface="Arial" panose="020B0604020202020204" pitchFamily="34" charset="0"/>
              <a:buNone/>
            </a:pPr>
            <a:r>
              <a:rPr lang="en" sz="2000" dirty="0" smtClean="0"/>
              <a:t>Answer: A</a:t>
            </a:r>
          </a:p>
          <a:p>
            <a:pPr>
              <a:buFont typeface="Arial" panose="020B0604020202020204" pitchFamily="34" charset="0"/>
              <a:buNone/>
            </a:pPr>
            <a:endParaRPr lang="en" sz="1050" dirty="0" smtClean="0"/>
          </a:p>
          <a:p>
            <a:pPr>
              <a:buFont typeface="Arial" panose="020B0604020202020204" pitchFamily="34" charset="0"/>
              <a:buNone/>
            </a:pPr>
            <a:r>
              <a:rPr lang="en" sz="2000" dirty="0" smtClean="0"/>
              <a:t>7. The lymphatic drainage from vestibule into :</a:t>
            </a:r>
          </a:p>
          <a:p>
            <a:pPr indent="-4763">
              <a:buFont typeface="Arial" panose="020B0604020202020204" pitchFamily="34" charset="0"/>
              <a:buNone/>
            </a:pPr>
            <a:r>
              <a:rPr lang="en" sz="2000" dirty="0" smtClean="0"/>
              <a:t>A) upper deep cervical lymph nodes. </a:t>
            </a:r>
          </a:p>
          <a:p>
            <a:pPr indent="-4763">
              <a:buFont typeface="Arial" panose="020B0604020202020204" pitchFamily="34" charset="0"/>
              <a:buNone/>
            </a:pPr>
            <a:r>
              <a:rPr lang="en" sz="2000" dirty="0" smtClean="0"/>
              <a:t>B) submandibular lymph nodes </a:t>
            </a:r>
          </a:p>
          <a:p>
            <a:pPr>
              <a:buFont typeface="Arial" panose="020B0604020202020204" pitchFamily="34" charset="0"/>
              <a:buNone/>
            </a:pPr>
            <a:endParaRPr lang="en" sz="2000" dirty="0"/>
          </a:p>
          <a:p>
            <a:pPr>
              <a:buFont typeface="Arial" panose="020B0604020202020204" pitchFamily="34" charset="0"/>
              <a:buNone/>
            </a:pPr>
            <a:r>
              <a:rPr lang="en" sz="2000" dirty="0" smtClean="0"/>
              <a:t>Answer: B</a:t>
            </a:r>
            <a:endParaRPr lang="en" sz="2000" dirty="0"/>
          </a:p>
        </p:txBody>
      </p:sp>
    </p:spTree>
    <p:extLst>
      <p:ext uri="{BB962C8B-B14F-4D97-AF65-F5344CB8AC3E}">
        <p14:creationId xmlns:p14="http://schemas.microsoft.com/office/powerpoint/2010/main" val="185246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112295" y="570000"/>
            <a:ext cx="6721641" cy="6288000"/>
          </a:xfrm>
          <a:prstGeom prst="rect">
            <a:avLst/>
          </a:prstGeom>
        </p:spPr>
        <p:txBody>
          <a:bodyPr vert="horz" lIns="121900" tIns="121900" rIns="121900" bIns="121900" rtlCol="0" anchor="t" anchorCtr="0">
            <a:noAutofit/>
          </a:bodyPr>
          <a:lstStyle/>
          <a:p>
            <a:pPr marL="288925">
              <a:buClr>
                <a:schemeClr val="dk1"/>
              </a:buClr>
              <a:buNone/>
            </a:pPr>
            <a:r>
              <a:rPr lang="en" sz="1800" dirty="0" smtClean="0">
                <a:solidFill>
                  <a:schemeClr val="dk1"/>
                </a:solidFill>
                <a:latin typeface="Calibri"/>
                <a:ea typeface="Calibri"/>
                <a:cs typeface="Calibri"/>
                <a:sym typeface="Calibri"/>
              </a:rPr>
              <a:t>8. Which </a:t>
            </a:r>
            <a:r>
              <a:rPr lang="en" sz="1800" dirty="0">
                <a:solidFill>
                  <a:schemeClr val="dk1"/>
                </a:solidFill>
                <a:latin typeface="Calibri"/>
                <a:ea typeface="Calibri"/>
                <a:cs typeface="Calibri"/>
                <a:sym typeface="Calibri"/>
              </a:rPr>
              <a:t>one of the following drains into the sphenoethmoidal recess?</a:t>
            </a:r>
          </a:p>
          <a:p>
            <a:pPr marL="977900" lvl="1" indent="-287338">
              <a:buClr>
                <a:schemeClr val="dk1"/>
              </a:buClr>
              <a:buFont typeface="+mj-lt"/>
              <a:buAutoNum type="alphaUcPeriod"/>
            </a:pPr>
            <a:r>
              <a:rPr lang="en" sz="1800" dirty="0">
                <a:solidFill>
                  <a:schemeClr val="dk1"/>
                </a:solidFill>
                <a:latin typeface="Calibri"/>
                <a:ea typeface="Calibri"/>
                <a:cs typeface="Calibri"/>
                <a:sym typeface="Calibri"/>
              </a:rPr>
              <a:t>Maxillary sinus</a:t>
            </a:r>
          </a:p>
          <a:p>
            <a:pPr marL="977900" lvl="1" indent="-287338">
              <a:buClr>
                <a:schemeClr val="dk1"/>
              </a:buClr>
              <a:buFont typeface="+mj-lt"/>
              <a:buAutoNum type="alphaUcPeriod"/>
            </a:pPr>
            <a:r>
              <a:rPr lang="en" sz="1800" dirty="0">
                <a:solidFill>
                  <a:schemeClr val="dk1"/>
                </a:solidFill>
                <a:latin typeface="Calibri"/>
                <a:ea typeface="Calibri"/>
                <a:cs typeface="Calibri"/>
                <a:sym typeface="Calibri"/>
              </a:rPr>
              <a:t>Anterior ethmoidal sinus</a:t>
            </a:r>
          </a:p>
          <a:p>
            <a:pPr marL="977900" lvl="1" indent="-287338">
              <a:buClr>
                <a:schemeClr val="dk1"/>
              </a:buClr>
              <a:buFont typeface="+mj-lt"/>
              <a:buAutoNum type="alphaUcPeriod"/>
            </a:pPr>
            <a:r>
              <a:rPr lang="en" sz="1800" dirty="0">
                <a:solidFill>
                  <a:schemeClr val="dk1"/>
                </a:solidFill>
                <a:latin typeface="Calibri"/>
                <a:ea typeface="Calibri"/>
                <a:cs typeface="Calibri"/>
                <a:sym typeface="Calibri"/>
              </a:rPr>
              <a:t>Posterior ethmoidal sinus</a:t>
            </a:r>
          </a:p>
          <a:p>
            <a:pPr marL="977900" lvl="1" indent="-287338">
              <a:buClr>
                <a:schemeClr val="dk1"/>
              </a:buClr>
              <a:buFont typeface="+mj-lt"/>
              <a:buAutoNum type="alphaUcPeriod"/>
            </a:pPr>
            <a:r>
              <a:rPr lang="en" sz="1800" dirty="0">
                <a:solidFill>
                  <a:schemeClr val="dk1"/>
                </a:solidFill>
                <a:latin typeface="Calibri"/>
                <a:ea typeface="Calibri"/>
                <a:cs typeface="Calibri"/>
                <a:sym typeface="Calibri"/>
              </a:rPr>
              <a:t>Sphenoidal sinus</a:t>
            </a:r>
          </a:p>
          <a:p>
            <a:pPr marL="288925">
              <a:buNone/>
            </a:pPr>
            <a:endParaRPr sz="1050" dirty="0">
              <a:solidFill>
                <a:schemeClr val="dk1"/>
              </a:solidFill>
              <a:latin typeface="Calibri"/>
              <a:ea typeface="Calibri"/>
              <a:cs typeface="Calibri"/>
              <a:sym typeface="Calibri"/>
            </a:endParaRPr>
          </a:p>
          <a:p>
            <a:pPr marL="288925">
              <a:buNone/>
            </a:pPr>
            <a:r>
              <a:rPr lang="en" sz="1800" dirty="0" smtClean="0">
                <a:solidFill>
                  <a:schemeClr val="dk1"/>
                </a:solidFill>
                <a:latin typeface="Calibri"/>
                <a:ea typeface="Calibri"/>
                <a:cs typeface="Calibri"/>
                <a:sym typeface="Calibri"/>
              </a:rPr>
              <a:t>	 Answer</a:t>
            </a:r>
            <a:r>
              <a:rPr lang="en" sz="1800" dirty="0">
                <a:solidFill>
                  <a:schemeClr val="dk1"/>
                </a:solidFill>
                <a:latin typeface="Calibri"/>
                <a:ea typeface="Calibri"/>
                <a:cs typeface="Calibri"/>
                <a:sym typeface="Calibri"/>
              </a:rPr>
              <a:t>: D</a:t>
            </a:r>
          </a:p>
          <a:p>
            <a:pPr marL="288925">
              <a:buNone/>
            </a:pPr>
            <a:endParaRPr sz="1100" dirty="0">
              <a:solidFill>
                <a:schemeClr val="dk1"/>
              </a:solidFill>
              <a:latin typeface="Calibri"/>
              <a:ea typeface="Calibri"/>
              <a:cs typeface="Calibri"/>
              <a:sym typeface="Calibri"/>
            </a:endParaRPr>
          </a:p>
          <a:p>
            <a:pPr marL="76193" lvl="0" indent="0">
              <a:buClr>
                <a:srgbClr val="000000"/>
              </a:buClr>
              <a:buNone/>
            </a:pPr>
            <a:r>
              <a:rPr lang="en" dirty="0">
                <a:ea typeface="Calibri"/>
                <a:cs typeface="Calibri"/>
                <a:sym typeface="Calibri"/>
              </a:rPr>
              <a:t>9</a:t>
            </a:r>
            <a:r>
              <a:rPr lang="en" dirty="0" smtClean="0">
                <a:ea typeface="Calibri"/>
                <a:cs typeface="Calibri"/>
                <a:sym typeface="Calibri"/>
              </a:rPr>
              <a:t>. </a:t>
            </a:r>
            <a:r>
              <a:rPr lang="en" u="sng" dirty="0">
                <a:ea typeface="Calibri"/>
                <a:cs typeface="Calibri"/>
                <a:sym typeface="Calibri"/>
              </a:rPr>
              <a:t>Medial</a:t>
            </a:r>
            <a:r>
              <a:rPr lang="en" b="1" dirty="0">
                <a:ea typeface="Calibri"/>
                <a:cs typeface="Calibri"/>
                <a:sym typeface="Calibri"/>
              </a:rPr>
              <a:t> </a:t>
            </a:r>
            <a:r>
              <a:rPr lang="en" dirty="0">
                <a:ea typeface="Calibri"/>
                <a:cs typeface="Calibri"/>
                <a:sym typeface="Calibri"/>
              </a:rPr>
              <a:t>to the palatine tonsil is:</a:t>
            </a:r>
          </a:p>
          <a:p>
            <a:pPr marL="977900" lvl="1" indent="-287338">
              <a:buClr>
                <a:srgbClr val="000000"/>
              </a:buClr>
              <a:buFont typeface="+mj-lt"/>
              <a:buAutoNum type="alphaUcPeriod"/>
              <a:tabLst>
                <a:tab pos="690563" algn="l"/>
              </a:tabLst>
            </a:pPr>
            <a:r>
              <a:rPr lang="en" sz="1867" dirty="0" smtClean="0">
                <a:ea typeface="Calibri"/>
                <a:cs typeface="Calibri"/>
                <a:sym typeface="Calibri"/>
              </a:rPr>
              <a:t>Palatopharyngeal arch</a:t>
            </a:r>
          </a:p>
          <a:p>
            <a:pPr marL="977900" lvl="1" indent="-287338">
              <a:buClr>
                <a:srgbClr val="000000"/>
              </a:buClr>
              <a:buFont typeface="+mj-lt"/>
              <a:buAutoNum type="alphaUcPeriod"/>
              <a:tabLst>
                <a:tab pos="690563" algn="l"/>
              </a:tabLst>
            </a:pPr>
            <a:r>
              <a:rPr lang="en" sz="1867" dirty="0" smtClean="0">
                <a:ea typeface="Calibri"/>
                <a:cs typeface="Calibri"/>
                <a:sym typeface="Calibri"/>
              </a:rPr>
              <a:t>Cavity of the oropharynx</a:t>
            </a:r>
          </a:p>
          <a:p>
            <a:pPr marL="977900" lvl="1" indent="-287338">
              <a:buClr>
                <a:srgbClr val="000000"/>
              </a:buClr>
              <a:buFont typeface="+mj-lt"/>
              <a:buAutoNum type="alphaUcPeriod"/>
              <a:tabLst>
                <a:tab pos="690563" algn="l"/>
              </a:tabLst>
            </a:pPr>
            <a:r>
              <a:rPr lang="en" sz="1867" dirty="0" smtClean="0">
                <a:ea typeface="Calibri"/>
                <a:cs typeface="Calibri"/>
                <a:sym typeface="Calibri"/>
              </a:rPr>
              <a:t>Palatoglossal arch</a:t>
            </a:r>
          </a:p>
          <a:p>
            <a:pPr marL="977900" lvl="1" indent="-287338">
              <a:buClr>
                <a:srgbClr val="000000"/>
              </a:buClr>
              <a:buFont typeface="+mj-lt"/>
              <a:buAutoNum type="alphaUcPeriod"/>
              <a:tabLst>
                <a:tab pos="690563" algn="l"/>
              </a:tabLst>
            </a:pPr>
            <a:r>
              <a:rPr lang="en" sz="1867" dirty="0" smtClean="0">
                <a:ea typeface="Calibri"/>
                <a:cs typeface="Calibri"/>
                <a:sym typeface="Calibri"/>
              </a:rPr>
              <a:t>Soft palate</a:t>
            </a:r>
          </a:p>
          <a:p>
            <a:pPr marL="0" lvl="0" indent="0">
              <a:buNone/>
            </a:pPr>
            <a:endParaRPr lang="en" sz="1050" dirty="0">
              <a:ea typeface="Calibri"/>
              <a:cs typeface="Calibri"/>
              <a:sym typeface="Calibri"/>
            </a:endParaRPr>
          </a:p>
          <a:p>
            <a:pPr marL="0" lvl="0" indent="0">
              <a:buNone/>
            </a:pPr>
            <a:r>
              <a:rPr lang="en" dirty="0">
                <a:ea typeface="Calibri"/>
                <a:cs typeface="Calibri"/>
                <a:sym typeface="Calibri"/>
              </a:rPr>
              <a:t> </a:t>
            </a:r>
            <a:r>
              <a:rPr lang="en" dirty="0" smtClean="0">
                <a:ea typeface="Calibri"/>
                <a:cs typeface="Calibri"/>
                <a:sym typeface="Calibri"/>
              </a:rPr>
              <a:t>     Answer</a:t>
            </a:r>
            <a:r>
              <a:rPr lang="en" dirty="0">
                <a:ea typeface="Calibri"/>
                <a:cs typeface="Calibri"/>
                <a:sym typeface="Calibri"/>
              </a:rPr>
              <a:t>: B</a:t>
            </a:r>
          </a:p>
          <a:p>
            <a:pPr marL="288925">
              <a:buNone/>
            </a:pPr>
            <a:endParaRPr sz="900" dirty="0">
              <a:solidFill>
                <a:schemeClr val="dk1"/>
              </a:solidFill>
              <a:latin typeface="Calibri"/>
              <a:ea typeface="Calibri"/>
              <a:cs typeface="Calibri"/>
              <a:sym typeface="Calibri"/>
            </a:endParaRPr>
          </a:p>
          <a:p>
            <a:pPr marL="288925">
              <a:lnSpc>
                <a:spcPct val="115000"/>
              </a:lnSpc>
              <a:buClr>
                <a:schemeClr val="dk1"/>
              </a:buClr>
              <a:buNone/>
            </a:pPr>
            <a:r>
              <a:rPr lang="en-GB" sz="1800" dirty="0">
                <a:solidFill>
                  <a:schemeClr val="dk1"/>
                </a:solidFill>
                <a:ea typeface="Calibri"/>
                <a:cs typeface="Calibri"/>
                <a:sym typeface="Calibri"/>
              </a:rPr>
              <a:t>10. Which muscle prevents the entry of air into the </a:t>
            </a:r>
            <a:r>
              <a:rPr lang="en-GB" sz="1800" dirty="0" err="1">
                <a:solidFill>
                  <a:schemeClr val="dk1"/>
                </a:solidFill>
                <a:ea typeface="Calibri"/>
                <a:cs typeface="Calibri"/>
                <a:sym typeface="Calibri"/>
              </a:rPr>
              <a:t>esophagus</a:t>
            </a:r>
            <a:r>
              <a:rPr lang="en-GB" sz="1800" dirty="0">
                <a:solidFill>
                  <a:schemeClr val="dk1"/>
                </a:solidFill>
                <a:ea typeface="Calibri"/>
                <a:cs typeface="Calibri"/>
                <a:sym typeface="Calibri"/>
              </a:rPr>
              <a:t> while swallowing?</a:t>
            </a:r>
          </a:p>
          <a:p>
            <a:pPr marL="977900" lvl="1" indent="-287338">
              <a:lnSpc>
                <a:spcPct val="115000"/>
              </a:lnSpc>
              <a:buClr>
                <a:schemeClr val="dk1"/>
              </a:buClr>
              <a:buFont typeface="+mj-lt"/>
              <a:buAutoNum type="alphaUcPeriod"/>
            </a:pPr>
            <a:r>
              <a:rPr lang="en-GB" sz="1800" dirty="0">
                <a:solidFill>
                  <a:schemeClr val="dk1"/>
                </a:solidFill>
                <a:ea typeface="Calibri"/>
                <a:cs typeface="Calibri"/>
                <a:sym typeface="Calibri"/>
              </a:rPr>
              <a:t>Superior constrictor muscle</a:t>
            </a:r>
          </a:p>
          <a:p>
            <a:pPr marL="977900" lvl="1" indent="-287338">
              <a:lnSpc>
                <a:spcPct val="115000"/>
              </a:lnSpc>
              <a:buClr>
                <a:schemeClr val="dk1"/>
              </a:buClr>
              <a:buFont typeface="+mj-lt"/>
              <a:buAutoNum type="alphaUcPeriod"/>
            </a:pPr>
            <a:r>
              <a:rPr lang="en-GB" sz="1800" dirty="0" err="1">
                <a:solidFill>
                  <a:schemeClr val="dk1"/>
                </a:solidFill>
                <a:ea typeface="Calibri"/>
                <a:cs typeface="Calibri"/>
                <a:sym typeface="Calibri"/>
              </a:rPr>
              <a:t>Stylopharyngeus</a:t>
            </a:r>
            <a:endParaRPr lang="en-GB" sz="1800" dirty="0">
              <a:solidFill>
                <a:schemeClr val="dk1"/>
              </a:solidFill>
              <a:ea typeface="Calibri"/>
              <a:cs typeface="Calibri"/>
              <a:sym typeface="Calibri"/>
            </a:endParaRPr>
          </a:p>
          <a:p>
            <a:pPr marL="977900" lvl="1" indent="-287338">
              <a:lnSpc>
                <a:spcPct val="115000"/>
              </a:lnSpc>
              <a:buClr>
                <a:schemeClr val="dk1"/>
              </a:buClr>
              <a:buFont typeface="+mj-lt"/>
              <a:buAutoNum type="alphaUcPeriod"/>
            </a:pPr>
            <a:r>
              <a:rPr lang="en-GB" sz="1800" dirty="0" err="1">
                <a:solidFill>
                  <a:schemeClr val="dk1"/>
                </a:solidFill>
                <a:ea typeface="Calibri"/>
                <a:cs typeface="Calibri"/>
                <a:sym typeface="Calibri"/>
              </a:rPr>
              <a:t>Cricopharyngeus</a:t>
            </a:r>
            <a:endParaRPr lang="en-GB" sz="1800" dirty="0">
              <a:solidFill>
                <a:schemeClr val="dk1"/>
              </a:solidFill>
              <a:ea typeface="Calibri"/>
              <a:cs typeface="Calibri"/>
              <a:sym typeface="Calibri"/>
            </a:endParaRPr>
          </a:p>
          <a:p>
            <a:pPr marL="977900" lvl="1" indent="-287338">
              <a:lnSpc>
                <a:spcPct val="115000"/>
              </a:lnSpc>
              <a:buClr>
                <a:schemeClr val="dk1"/>
              </a:buClr>
              <a:buFont typeface="+mj-lt"/>
              <a:buAutoNum type="alphaUcPeriod"/>
            </a:pPr>
            <a:r>
              <a:rPr lang="en-GB" sz="1800" dirty="0" err="1">
                <a:solidFill>
                  <a:schemeClr val="dk1"/>
                </a:solidFill>
                <a:ea typeface="Calibri"/>
                <a:cs typeface="Calibri"/>
                <a:sym typeface="Calibri"/>
              </a:rPr>
              <a:t>Palatopharyngeus</a:t>
            </a:r>
            <a:endParaRPr lang="en-GB" sz="1800" dirty="0">
              <a:solidFill>
                <a:schemeClr val="dk1"/>
              </a:solidFill>
              <a:ea typeface="Calibri"/>
              <a:cs typeface="Calibri"/>
              <a:sym typeface="Calibri"/>
            </a:endParaRPr>
          </a:p>
          <a:p>
            <a:pPr marL="60325" indent="0">
              <a:lnSpc>
                <a:spcPct val="115000"/>
              </a:lnSpc>
              <a:buNone/>
            </a:pPr>
            <a:endParaRPr lang="en-GB" sz="700" dirty="0">
              <a:solidFill>
                <a:schemeClr val="dk1"/>
              </a:solidFill>
              <a:ea typeface="Calibri"/>
              <a:cs typeface="Calibri"/>
              <a:sym typeface="Calibri"/>
            </a:endParaRPr>
          </a:p>
          <a:p>
            <a:pPr marL="288925">
              <a:lnSpc>
                <a:spcPct val="115000"/>
              </a:lnSpc>
              <a:buNone/>
            </a:pPr>
            <a:r>
              <a:rPr lang="en-GB" sz="1800" dirty="0" smtClean="0">
                <a:solidFill>
                  <a:schemeClr val="dk1"/>
                </a:solidFill>
                <a:ea typeface="Calibri"/>
                <a:cs typeface="Calibri"/>
                <a:sym typeface="Calibri"/>
              </a:rPr>
              <a:t>     Answer</a:t>
            </a:r>
            <a:r>
              <a:rPr lang="en-GB" sz="1800" dirty="0">
                <a:solidFill>
                  <a:schemeClr val="dk1"/>
                </a:solidFill>
                <a:ea typeface="Calibri"/>
                <a:cs typeface="Calibri"/>
                <a:sym typeface="Calibri"/>
              </a:rPr>
              <a:t>: </a:t>
            </a:r>
            <a:r>
              <a:rPr lang="en-GB" sz="1800" dirty="0" smtClean="0">
                <a:solidFill>
                  <a:schemeClr val="dk1"/>
                </a:solidFill>
                <a:ea typeface="Calibri"/>
                <a:cs typeface="Calibri"/>
                <a:sym typeface="Calibri"/>
              </a:rPr>
              <a:t>C</a:t>
            </a:r>
            <a:endParaRPr sz="1800" dirty="0">
              <a:solidFill>
                <a:schemeClr val="dk1"/>
              </a:solidFill>
              <a:latin typeface="Calibri"/>
              <a:ea typeface="Calibri"/>
              <a:cs typeface="Calibri"/>
              <a:sym typeface="Calibri"/>
            </a:endParaRPr>
          </a:p>
          <a:p>
            <a:pPr marL="304792">
              <a:buClr>
                <a:schemeClr val="dk1"/>
              </a:buClr>
              <a:buSzPct val="78571"/>
              <a:buNone/>
            </a:pPr>
            <a:endParaRPr sz="1800" dirty="0">
              <a:solidFill>
                <a:schemeClr val="dk1"/>
              </a:solidFill>
              <a:latin typeface="Calibri"/>
              <a:ea typeface="Calibri"/>
              <a:cs typeface="Calibri"/>
              <a:sym typeface="Calibri"/>
            </a:endParaRPr>
          </a:p>
          <a:p>
            <a:pPr>
              <a:buNone/>
            </a:pPr>
            <a:endParaRPr sz="1800" dirty="0">
              <a:latin typeface="Calibri"/>
              <a:ea typeface="Calibri"/>
              <a:cs typeface="Calibri"/>
              <a:sym typeface="Calibri"/>
            </a:endParaRPr>
          </a:p>
        </p:txBody>
      </p:sp>
      <p:sp>
        <p:nvSpPr>
          <p:cNvPr id="200" name="Shape 200"/>
          <p:cNvSpPr txBox="1"/>
          <p:nvPr/>
        </p:nvSpPr>
        <p:spPr>
          <a:xfrm>
            <a:off x="6513094" y="82463"/>
            <a:ext cx="5678905" cy="6745200"/>
          </a:xfrm>
          <a:prstGeom prst="rect">
            <a:avLst/>
          </a:prstGeom>
          <a:noFill/>
          <a:ln>
            <a:noFill/>
          </a:ln>
        </p:spPr>
        <p:txBody>
          <a:bodyPr lIns="121900" tIns="121900" rIns="121900" bIns="121900" anchor="t" anchorCtr="0">
            <a:noAutofit/>
          </a:bodyPr>
          <a:lstStyle/>
          <a:p>
            <a:pPr>
              <a:lnSpc>
                <a:spcPct val="115000"/>
              </a:lnSpc>
            </a:pPr>
            <a:endParaRPr sz="1000" dirty="0">
              <a:solidFill>
                <a:schemeClr val="dk1"/>
              </a:solidFill>
              <a:latin typeface="Calibri"/>
              <a:ea typeface="Calibri"/>
              <a:cs typeface="Calibri"/>
              <a:sym typeface="Calibri"/>
            </a:endParaRPr>
          </a:p>
          <a:p>
            <a:pPr marL="304793">
              <a:lnSpc>
                <a:spcPct val="115000"/>
              </a:lnSpc>
              <a:buClr>
                <a:schemeClr val="dk1"/>
              </a:buClr>
            </a:pPr>
            <a:r>
              <a:rPr lang="en" sz="1867" dirty="0" smtClean="0">
                <a:solidFill>
                  <a:schemeClr val="dk1"/>
                </a:solidFill>
                <a:latin typeface="Calibri"/>
                <a:ea typeface="Calibri"/>
                <a:cs typeface="Calibri"/>
                <a:sym typeface="Calibri"/>
              </a:rPr>
              <a:t>11. The </a:t>
            </a:r>
            <a:r>
              <a:rPr lang="en" sz="1867" dirty="0">
                <a:solidFill>
                  <a:schemeClr val="dk1"/>
                </a:solidFill>
                <a:latin typeface="Calibri"/>
                <a:ea typeface="Calibri"/>
                <a:cs typeface="Calibri"/>
                <a:sym typeface="Calibri"/>
              </a:rPr>
              <a:t>uppermost portion of the pharynx is:</a:t>
            </a:r>
          </a:p>
          <a:p>
            <a:pPr marL="1203325" lvl="1" indent="-290513">
              <a:lnSpc>
                <a:spcPct val="115000"/>
              </a:lnSpc>
              <a:buClr>
                <a:schemeClr val="dk1"/>
              </a:buClr>
              <a:buFont typeface="+mj-lt"/>
              <a:buAutoNum type="alphaUcPeriod"/>
            </a:pPr>
            <a:r>
              <a:rPr lang="en" sz="1867" dirty="0">
                <a:solidFill>
                  <a:schemeClr val="dk1"/>
                </a:solidFill>
                <a:latin typeface="Calibri"/>
                <a:ea typeface="Calibri"/>
                <a:cs typeface="Calibri"/>
                <a:sym typeface="Calibri"/>
              </a:rPr>
              <a:t>Oropharynx</a:t>
            </a:r>
          </a:p>
          <a:p>
            <a:pPr marL="1203325" lvl="1" indent="-290513">
              <a:lnSpc>
                <a:spcPct val="115000"/>
              </a:lnSpc>
              <a:buClr>
                <a:schemeClr val="dk1"/>
              </a:buClr>
              <a:buFont typeface="+mj-lt"/>
              <a:buAutoNum type="alphaUcPeriod"/>
            </a:pPr>
            <a:r>
              <a:rPr lang="en" sz="1867" dirty="0">
                <a:solidFill>
                  <a:schemeClr val="dk1"/>
                </a:solidFill>
                <a:latin typeface="Calibri"/>
                <a:ea typeface="Calibri"/>
                <a:cs typeface="Calibri"/>
                <a:sym typeface="Calibri"/>
              </a:rPr>
              <a:t>Laryngopharynx</a:t>
            </a:r>
          </a:p>
          <a:p>
            <a:pPr marL="1203325" lvl="1" indent="-290513">
              <a:lnSpc>
                <a:spcPct val="115000"/>
              </a:lnSpc>
              <a:buClr>
                <a:schemeClr val="dk1"/>
              </a:buClr>
              <a:buFont typeface="+mj-lt"/>
              <a:buAutoNum type="alphaUcPeriod"/>
            </a:pPr>
            <a:r>
              <a:rPr lang="en" sz="1867" dirty="0">
                <a:solidFill>
                  <a:schemeClr val="dk1"/>
                </a:solidFill>
                <a:latin typeface="Calibri"/>
                <a:ea typeface="Calibri"/>
                <a:cs typeface="Calibri"/>
                <a:sym typeface="Calibri"/>
              </a:rPr>
              <a:t>Nasopharynx</a:t>
            </a:r>
          </a:p>
          <a:p>
            <a:pPr>
              <a:lnSpc>
                <a:spcPct val="115000"/>
              </a:lnSpc>
            </a:pPr>
            <a:endParaRPr sz="1050" dirty="0">
              <a:solidFill>
                <a:schemeClr val="bg1">
                  <a:lumMod val="65000"/>
                </a:schemeClr>
              </a:solidFill>
              <a:latin typeface="Calibri"/>
              <a:ea typeface="Calibri"/>
              <a:cs typeface="Calibri"/>
              <a:sym typeface="Calibri"/>
            </a:endParaRPr>
          </a:p>
          <a:p>
            <a:pPr marL="288925">
              <a:lnSpc>
                <a:spcPct val="115000"/>
              </a:lnSpc>
            </a:pPr>
            <a:r>
              <a:rPr lang="en" sz="1867" dirty="0">
                <a:solidFill>
                  <a:schemeClr val="dk1"/>
                </a:solidFill>
                <a:latin typeface="Calibri"/>
                <a:ea typeface="Calibri"/>
                <a:cs typeface="Calibri"/>
                <a:sym typeface="Calibri"/>
              </a:rPr>
              <a:t>Answer: C</a:t>
            </a:r>
          </a:p>
          <a:p>
            <a:pPr marL="1219170" indent="-397923">
              <a:lnSpc>
                <a:spcPct val="115000"/>
              </a:lnSpc>
              <a:buClr>
                <a:schemeClr val="dk1"/>
              </a:buClr>
            </a:pPr>
            <a:endParaRPr sz="1000" dirty="0">
              <a:solidFill>
                <a:schemeClr val="dk1"/>
              </a:solidFill>
              <a:latin typeface="Calibri"/>
              <a:ea typeface="Calibri"/>
              <a:cs typeface="Calibri"/>
              <a:sym typeface="Calibri"/>
            </a:endParaRPr>
          </a:p>
          <a:p>
            <a:pPr marL="625475" lvl="0" indent="-322263">
              <a:lnSpc>
                <a:spcPct val="90000"/>
              </a:lnSpc>
              <a:buClr>
                <a:srgbClr val="000000"/>
              </a:buClr>
              <a:buSzPct val="100000"/>
            </a:pPr>
            <a:r>
              <a:rPr lang="en" sz="1867" kern="1200" dirty="0" smtClean="0">
                <a:latin typeface="Calibri"/>
                <a:ea typeface="Calibri"/>
                <a:cs typeface="Calibri"/>
                <a:sym typeface="Calibri"/>
              </a:rPr>
              <a:t>12. Which </a:t>
            </a:r>
            <a:r>
              <a:rPr lang="en" sz="1867" kern="1200" dirty="0">
                <a:latin typeface="Calibri"/>
                <a:ea typeface="Calibri"/>
                <a:cs typeface="Calibri"/>
                <a:sym typeface="Calibri"/>
              </a:rPr>
              <a:t>structure is present in the lateral wall of the oropharynx?</a:t>
            </a:r>
          </a:p>
          <a:p>
            <a:pPr marL="1203325" lvl="1" indent="-288925">
              <a:lnSpc>
                <a:spcPct val="90000"/>
              </a:lnSpc>
              <a:buClr>
                <a:srgbClr val="000000"/>
              </a:buClr>
              <a:buSzPct val="100000"/>
              <a:buFont typeface="+mj-lt"/>
              <a:buAutoNum type="alphaUcPeriod"/>
            </a:pPr>
            <a:r>
              <a:rPr lang="en" sz="1867" kern="1200" dirty="0">
                <a:latin typeface="Calibri"/>
                <a:ea typeface="Calibri"/>
                <a:cs typeface="Calibri"/>
                <a:sym typeface="Calibri"/>
              </a:rPr>
              <a:t>Pharyngeal recess</a:t>
            </a:r>
          </a:p>
          <a:p>
            <a:pPr marL="1203325" lvl="1" indent="-288925">
              <a:lnSpc>
                <a:spcPct val="90000"/>
              </a:lnSpc>
              <a:buClr>
                <a:srgbClr val="000000"/>
              </a:buClr>
              <a:buSzPct val="100000"/>
              <a:buFont typeface="+mj-lt"/>
              <a:buAutoNum type="alphaUcPeriod"/>
            </a:pPr>
            <a:r>
              <a:rPr lang="en" sz="1867" kern="1200" dirty="0">
                <a:latin typeface="Calibri"/>
                <a:ea typeface="Calibri"/>
                <a:cs typeface="Calibri"/>
                <a:sym typeface="Calibri"/>
              </a:rPr>
              <a:t>Auditory tube</a:t>
            </a:r>
          </a:p>
          <a:p>
            <a:pPr marL="1203325" lvl="1" indent="-288925">
              <a:lnSpc>
                <a:spcPct val="90000"/>
              </a:lnSpc>
              <a:buClr>
                <a:srgbClr val="000000"/>
              </a:buClr>
              <a:buSzPct val="100000"/>
              <a:buFont typeface="+mj-lt"/>
              <a:buAutoNum type="alphaUcPeriod"/>
            </a:pPr>
            <a:r>
              <a:rPr lang="en" sz="1867" kern="1200" dirty="0">
                <a:latin typeface="Calibri"/>
                <a:ea typeface="Calibri"/>
                <a:cs typeface="Calibri"/>
                <a:sym typeface="Calibri"/>
              </a:rPr>
              <a:t>Palatine tonsil</a:t>
            </a:r>
          </a:p>
          <a:p>
            <a:pPr marL="1203325" lvl="1" indent="-288925">
              <a:lnSpc>
                <a:spcPct val="90000"/>
              </a:lnSpc>
              <a:buClr>
                <a:srgbClr val="000000"/>
              </a:buClr>
              <a:buSzPct val="100000"/>
              <a:buFont typeface="+mj-lt"/>
              <a:buAutoNum type="alphaUcPeriod"/>
            </a:pPr>
            <a:r>
              <a:rPr lang="en" sz="1867" kern="1200" dirty="0">
                <a:latin typeface="Calibri"/>
                <a:ea typeface="Calibri"/>
                <a:cs typeface="Calibri"/>
                <a:sym typeface="Calibri"/>
              </a:rPr>
              <a:t>Tubal tonsil</a:t>
            </a:r>
          </a:p>
          <a:p>
            <a:pPr marL="228600" lvl="0" indent="-228600">
              <a:lnSpc>
                <a:spcPct val="90000"/>
              </a:lnSpc>
              <a:buSzPct val="100000"/>
            </a:pPr>
            <a:endParaRPr lang="en" sz="1867" kern="1200" dirty="0" smtClean="0">
              <a:latin typeface="Calibri"/>
              <a:ea typeface="Calibri"/>
              <a:cs typeface="Calibri"/>
              <a:sym typeface="Calibri"/>
            </a:endParaRPr>
          </a:p>
          <a:p>
            <a:pPr marL="228600" lvl="0" indent="60325">
              <a:lnSpc>
                <a:spcPct val="90000"/>
              </a:lnSpc>
              <a:buSzPct val="100000"/>
            </a:pPr>
            <a:r>
              <a:rPr lang="en" sz="1867" kern="1200" dirty="0" smtClean="0">
                <a:latin typeface="Calibri"/>
                <a:ea typeface="Calibri"/>
                <a:cs typeface="Calibri"/>
                <a:sym typeface="Calibri"/>
              </a:rPr>
              <a:t>Answer</a:t>
            </a:r>
            <a:r>
              <a:rPr lang="en" sz="1867" kern="1200" dirty="0">
                <a:latin typeface="Calibri"/>
                <a:ea typeface="Calibri"/>
                <a:cs typeface="Calibri"/>
                <a:sym typeface="Calibri"/>
              </a:rPr>
              <a:t>: C</a:t>
            </a:r>
          </a:p>
          <a:p>
            <a:pPr marL="288925">
              <a:buClr>
                <a:schemeClr val="dk1"/>
              </a:buClr>
            </a:pPr>
            <a:endParaRPr lang="en-GB" sz="1800" dirty="0">
              <a:solidFill>
                <a:schemeClr val="dk1"/>
              </a:solidFill>
              <a:latin typeface="Calibri"/>
              <a:ea typeface="Calibri"/>
              <a:cs typeface="Calibri"/>
              <a:sym typeface="Calibri"/>
            </a:endParaRPr>
          </a:p>
          <a:p>
            <a:pPr marL="288925">
              <a:buClr>
                <a:schemeClr val="dk1"/>
              </a:buClr>
            </a:pPr>
            <a:r>
              <a:rPr lang="en-GB" sz="1800" dirty="0" smtClean="0">
                <a:solidFill>
                  <a:schemeClr val="dk1"/>
                </a:solidFill>
                <a:latin typeface="Calibri"/>
                <a:ea typeface="Calibri"/>
                <a:cs typeface="Calibri"/>
                <a:sym typeface="Calibri"/>
              </a:rPr>
              <a:t>13. </a:t>
            </a:r>
            <a:r>
              <a:rPr lang="en-GB" sz="1800" dirty="0">
                <a:solidFill>
                  <a:schemeClr val="dk1"/>
                </a:solidFill>
                <a:latin typeface="Calibri"/>
                <a:ea typeface="Calibri"/>
                <a:cs typeface="Calibri"/>
                <a:sym typeface="Calibri"/>
              </a:rPr>
              <a:t>Which of the following does </a:t>
            </a:r>
            <a:r>
              <a:rPr lang="en-GB" sz="1800" u="sng" dirty="0">
                <a:solidFill>
                  <a:schemeClr val="dk1"/>
                </a:solidFill>
                <a:latin typeface="Calibri"/>
                <a:ea typeface="Calibri"/>
                <a:cs typeface="Calibri"/>
                <a:sym typeface="Calibri"/>
              </a:rPr>
              <a:t>NOT</a:t>
            </a:r>
            <a:r>
              <a:rPr lang="en-GB" sz="1800" dirty="0">
                <a:solidFill>
                  <a:schemeClr val="dk1"/>
                </a:solidFill>
                <a:latin typeface="Calibri"/>
                <a:ea typeface="Calibri"/>
                <a:cs typeface="Calibri"/>
                <a:sym typeface="Calibri"/>
              </a:rPr>
              <a:t> drain into the middle meatus?</a:t>
            </a:r>
          </a:p>
          <a:p>
            <a:pPr marL="1146175" lvl="1" indent="-177800">
              <a:buClr>
                <a:schemeClr val="dk1"/>
              </a:buClr>
              <a:buFont typeface="+mj-lt"/>
              <a:buAutoNum type="alphaUcPeriod"/>
            </a:pPr>
            <a:r>
              <a:rPr lang="en-GB" sz="1800" dirty="0" smtClean="0">
                <a:solidFill>
                  <a:schemeClr val="dk1"/>
                </a:solidFill>
                <a:latin typeface="Calibri"/>
                <a:ea typeface="Calibri"/>
                <a:cs typeface="Calibri"/>
                <a:sym typeface="Calibri"/>
              </a:rPr>
              <a:t>  Anterior ethmoidal </a:t>
            </a:r>
            <a:r>
              <a:rPr lang="en-GB" sz="1800" dirty="0">
                <a:solidFill>
                  <a:schemeClr val="dk1"/>
                </a:solidFill>
                <a:latin typeface="Calibri"/>
                <a:ea typeface="Calibri"/>
                <a:cs typeface="Calibri"/>
                <a:sym typeface="Calibri"/>
              </a:rPr>
              <a:t>sinus</a:t>
            </a:r>
          </a:p>
          <a:p>
            <a:pPr marL="1146175" lvl="1" indent="-177800">
              <a:buClr>
                <a:schemeClr val="dk1"/>
              </a:buClr>
              <a:buFont typeface="+mj-lt"/>
              <a:buAutoNum type="alphaUcPeriod"/>
            </a:pPr>
            <a:r>
              <a:rPr lang="en-GB" sz="1800" dirty="0" smtClean="0">
                <a:solidFill>
                  <a:schemeClr val="dk1"/>
                </a:solidFill>
                <a:latin typeface="Calibri"/>
                <a:ea typeface="Calibri"/>
                <a:cs typeface="Calibri"/>
                <a:sym typeface="Calibri"/>
              </a:rPr>
              <a:t>  Posterior </a:t>
            </a:r>
            <a:r>
              <a:rPr lang="en-GB" sz="1800" dirty="0">
                <a:solidFill>
                  <a:schemeClr val="dk1"/>
                </a:solidFill>
                <a:latin typeface="Calibri"/>
                <a:ea typeface="Calibri"/>
                <a:cs typeface="Calibri"/>
                <a:sym typeface="Calibri"/>
              </a:rPr>
              <a:t>ethmoidal sinus</a:t>
            </a:r>
          </a:p>
          <a:p>
            <a:pPr marL="1146175" lvl="1" indent="-177800">
              <a:buClr>
                <a:schemeClr val="dk1"/>
              </a:buClr>
              <a:buFont typeface="+mj-lt"/>
              <a:buAutoNum type="alphaUcPeriod"/>
            </a:pPr>
            <a:r>
              <a:rPr lang="en-GB" sz="1800" dirty="0" smtClean="0">
                <a:solidFill>
                  <a:schemeClr val="dk1"/>
                </a:solidFill>
                <a:latin typeface="Calibri"/>
                <a:ea typeface="Calibri"/>
                <a:cs typeface="Calibri"/>
                <a:sym typeface="Calibri"/>
              </a:rPr>
              <a:t>  Frontal </a:t>
            </a:r>
            <a:r>
              <a:rPr lang="en-GB" sz="1800" dirty="0">
                <a:solidFill>
                  <a:schemeClr val="dk1"/>
                </a:solidFill>
                <a:latin typeface="Calibri"/>
                <a:ea typeface="Calibri"/>
                <a:cs typeface="Calibri"/>
                <a:sym typeface="Calibri"/>
              </a:rPr>
              <a:t>sinus</a:t>
            </a:r>
          </a:p>
          <a:p>
            <a:pPr marL="1146175" lvl="1" indent="-177800">
              <a:buClr>
                <a:schemeClr val="dk1"/>
              </a:buClr>
              <a:buFont typeface="+mj-lt"/>
              <a:buAutoNum type="alphaUcPeriod"/>
            </a:pPr>
            <a:r>
              <a:rPr lang="en-GB" sz="1800" dirty="0" smtClean="0">
                <a:solidFill>
                  <a:schemeClr val="dk1"/>
                </a:solidFill>
                <a:latin typeface="Calibri"/>
                <a:ea typeface="Calibri"/>
                <a:cs typeface="Calibri"/>
                <a:sym typeface="Calibri"/>
              </a:rPr>
              <a:t>  Maxillary </a:t>
            </a:r>
            <a:r>
              <a:rPr lang="en-GB" sz="1800" dirty="0">
                <a:solidFill>
                  <a:schemeClr val="dk1"/>
                </a:solidFill>
                <a:latin typeface="Calibri"/>
                <a:ea typeface="Calibri"/>
                <a:cs typeface="Calibri"/>
                <a:sym typeface="Calibri"/>
              </a:rPr>
              <a:t>sinus</a:t>
            </a:r>
          </a:p>
          <a:p>
            <a:pPr marL="288925"/>
            <a:endParaRPr lang="en-GB" sz="1100" dirty="0">
              <a:solidFill>
                <a:schemeClr val="dk1"/>
              </a:solidFill>
              <a:latin typeface="Calibri"/>
              <a:ea typeface="Calibri"/>
              <a:cs typeface="Calibri"/>
              <a:sym typeface="Calibri"/>
            </a:endParaRPr>
          </a:p>
          <a:p>
            <a:pPr marL="288925"/>
            <a:r>
              <a:rPr lang="en-GB" sz="1800" dirty="0">
                <a:solidFill>
                  <a:schemeClr val="dk1"/>
                </a:solidFill>
                <a:latin typeface="Calibri"/>
                <a:ea typeface="Calibri"/>
                <a:cs typeface="Calibri"/>
                <a:sym typeface="Calibri"/>
              </a:rPr>
              <a:t>Answer: B</a:t>
            </a:r>
          </a:p>
          <a:p>
            <a:pPr marL="304793" lvl="0">
              <a:lnSpc>
                <a:spcPct val="90000"/>
              </a:lnSpc>
              <a:buClr>
                <a:srgbClr val="000000"/>
              </a:buClr>
              <a:buSzPct val="100000"/>
            </a:pPr>
            <a:endParaRPr lang="en" sz="1867" u="sng" kern="1200" dirty="0" smtClean="0">
              <a:latin typeface="Calibri"/>
              <a:ea typeface="Calibri"/>
              <a:cs typeface="Calibri"/>
              <a:sym typeface="Calibri"/>
            </a:endParaRPr>
          </a:p>
        </p:txBody>
      </p:sp>
      <p:sp>
        <p:nvSpPr>
          <p:cNvPr id="5" name="Title 6"/>
          <p:cNvSpPr>
            <a:spLocks noGrp="1"/>
          </p:cNvSpPr>
          <p:nvPr>
            <p:ph type="title"/>
          </p:nvPr>
        </p:nvSpPr>
        <p:spPr>
          <a:xfrm>
            <a:off x="374115" y="82463"/>
            <a:ext cx="2370221" cy="654969"/>
          </a:xfrm>
        </p:spPr>
        <p:txBody>
          <a:bodyPr>
            <a:noAutofit/>
          </a:bodyPr>
          <a:lstStyle/>
          <a:p>
            <a:r>
              <a:rPr lang="en-US" sz="3200" b="1" dirty="0" smtClean="0">
                <a:latin typeface="+mn-lt"/>
              </a:rPr>
              <a:t>Questions</a:t>
            </a:r>
            <a:endParaRPr lang="en-GB" sz="3200" b="1" dirty="0">
              <a:latin typeface="+mn-lt"/>
            </a:endParaRPr>
          </a:p>
        </p:txBody>
      </p:sp>
    </p:spTree>
    <p:extLst>
      <p:ext uri="{BB962C8B-B14F-4D97-AF65-F5344CB8AC3E}">
        <p14:creationId xmlns:p14="http://schemas.microsoft.com/office/powerpoint/2010/main" val="1146910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Shape 207"/>
          <p:cNvSpPr txBox="1">
            <a:spLocks noGrp="1"/>
          </p:cNvSpPr>
          <p:nvPr>
            <p:ph type="body" idx="2"/>
          </p:nvPr>
        </p:nvSpPr>
        <p:spPr>
          <a:xfrm>
            <a:off x="0" y="715710"/>
            <a:ext cx="6466463" cy="6096000"/>
          </a:xfrm>
          <a:prstGeom prst="rect">
            <a:avLst/>
          </a:prstGeom>
        </p:spPr>
        <p:txBody>
          <a:bodyPr vert="horz" lIns="121900" tIns="121900" rIns="121900" bIns="121900" rtlCol="0" anchor="t" anchorCtr="0">
            <a:noAutofit/>
          </a:bodyPr>
          <a:lstStyle/>
          <a:p>
            <a:pPr marL="625475" indent="-322263">
              <a:buClr>
                <a:srgbClr val="000000"/>
              </a:buClr>
              <a:buNone/>
            </a:pPr>
            <a:r>
              <a:rPr lang="en" sz="1800" dirty="0" smtClean="0">
                <a:solidFill>
                  <a:srgbClr val="000000"/>
                </a:solidFill>
                <a:latin typeface="Calibri"/>
                <a:ea typeface="Calibri"/>
                <a:cs typeface="Calibri"/>
                <a:sym typeface="Calibri"/>
              </a:rPr>
              <a:t>14. The </a:t>
            </a:r>
            <a:r>
              <a:rPr lang="en" sz="1800" dirty="0">
                <a:solidFill>
                  <a:srgbClr val="000000"/>
                </a:solidFill>
                <a:latin typeface="Calibri"/>
                <a:ea typeface="Calibri"/>
                <a:cs typeface="Calibri"/>
                <a:sym typeface="Calibri"/>
              </a:rPr>
              <a:t>Palatoglossal fold acts as an anterior margin for which third of the pharynx?</a:t>
            </a:r>
          </a:p>
          <a:p>
            <a:pPr marL="1090613" lvl="1" indent="-295275">
              <a:buClr>
                <a:srgbClr val="000000"/>
              </a:buClr>
              <a:buFont typeface="+mj-lt"/>
              <a:buAutoNum type="alphaUcPeriod"/>
            </a:pPr>
            <a:r>
              <a:rPr lang="en" sz="1800" dirty="0">
                <a:solidFill>
                  <a:srgbClr val="000000"/>
                </a:solidFill>
                <a:latin typeface="Calibri"/>
                <a:ea typeface="Calibri"/>
                <a:cs typeface="Calibri"/>
                <a:sym typeface="Calibri"/>
              </a:rPr>
              <a:t>Nasopharynx</a:t>
            </a:r>
          </a:p>
          <a:p>
            <a:pPr marL="1090613" lvl="1" indent="-295275">
              <a:buClr>
                <a:srgbClr val="000000"/>
              </a:buClr>
              <a:buFont typeface="+mj-lt"/>
              <a:buAutoNum type="alphaUcPeriod"/>
            </a:pPr>
            <a:r>
              <a:rPr lang="en" sz="1800" dirty="0">
                <a:solidFill>
                  <a:srgbClr val="000000"/>
                </a:solidFill>
                <a:latin typeface="Calibri"/>
                <a:ea typeface="Calibri"/>
                <a:cs typeface="Calibri"/>
                <a:sym typeface="Calibri"/>
              </a:rPr>
              <a:t>Oropharynx</a:t>
            </a:r>
          </a:p>
          <a:p>
            <a:pPr marL="1090613" lvl="1" indent="-295275">
              <a:buClr>
                <a:srgbClr val="000000"/>
              </a:buClr>
              <a:buFont typeface="+mj-lt"/>
              <a:buAutoNum type="alphaUcPeriod"/>
            </a:pPr>
            <a:r>
              <a:rPr lang="en" sz="1800" dirty="0">
                <a:solidFill>
                  <a:srgbClr val="000000"/>
                </a:solidFill>
                <a:latin typeface="Calibri"/>
                <a:ea typeface="Calibri"/>
                <a:cs typeface="Calibri"/>
                <a:sym typeface="Calibri"/>
              </a:rPr>
              <a:t>Laryngopharynx</a:t>
            </a:r>
          </a:p>
          <a:p>
            <a:pPr marL="0" indent="0">
              <a:buNone/>
            </a:pPr>
            <a:endParaRPr lang="en" sz="900" dirty="0" smtClean="0">
              <a:solidFill>
                <a:srgbClr val="000000"/>
              </a:solidFill>
              <a:latin typeface="Calibri"/>
              <a:ea typeface="Calibri"/>
              <a:cs typeface="Calibri"/>
              <a:sym typeface="Calibri"/>
            </a:endParaRPr>
          </a:p>
          <a:p>
            <a:pPr marL="0" indent="0">
              <a:buNone/>
            </a:pPr>
            <a:r>
              <a:rPr lang="en" sz="1800" dirty="0" smtClean="0">
                <a:solidFill>
                  <a:srgbClr val="000000"/>
                </a:solidFill>
                <a:latin typeface="Calibri"/>
                <a:ea typeface="Calibri"/>
                <a:cs typeface="Calibri"/>
                <a:sym typeface="Calibri"/>
              </a:rPr>
              <a:t>      Answer</a:t>
            </a:r>
            <a:r>
              <a:rPr lang="en" sz="1800" dirty="0">
                <a:solidFill>
                  <a:srgbClr val="000000"/>
                </a:solidFill>
                <a:latin typeface="Calibri"/>
                <a:ea typeface="Calibri"/>
                <a:cs typeface="Calibri"/>
                <a:sym typeface="Calibri"/>
              </a:rPr>
              <a:t>: </a:t>
            </a:r>
            <a:r>
              <a:rPr lang="en" sz="1800" dirty="0" smtClean="0">
                <a:solidFill>
                  <a:srgbClr val="000000"/>
                </a:solidFill>
                <a:latin typeface="Calibri"/>
                <a:ea typeface="Calibri"/>
                <a:cs typeface="Calibri"/>
                <a:sym typeface="Calibri"/>
              </a:rPr>
              <a:t>B</a:t>
            </a:r>
          </a:p>
          <a:p>
            <a:pPr marL="0" indent="0">
              <a:buNone/>
            </a:pPr>
            <a:endParaRPr lang="en" sz="1050" dirty="0">
              <a:solidFill>
                <a:srgbClr val="000000"/>
              </a:solidFill>
              <a:latin typeface="Calibri"/>
              <a:ea typeface="Calibri"/>
              <a:cs typeface="Calibri"/>
              <a:sym typeface="Calibri"/>
            </a:endParaRPr>
          </a:p>
          <a:p>
            <a:pPr marL="625475" indent="-288925">
              <a:lnSpc>
                <a:spcPct val="100000"/>
              </a:lnSpc>
              <a:buClr>
                <a:srgbClr val="000000"/>
              </a:buClr>
              <a:buNone/>
            </a:pPr>
            <a:r>
              <a:rPr lang="en" sz="1800" dirty="0" smtClean="0">
                <a:solidFill>
                  <a:srgbClr val="000000"/>
                </a:solidFill>
                <a:latin typeface="Calibri"/>
                <a:ea typeface="Calibri"/>
                <a:cs typeface="Calibri"/>
                <a:sym typeface="Calibri"/>
              </a:rPr>
              <a:t>15</a:t>
            </a:r>
            <a:r>
              <a:rPr lang="en" sz="1600" dirty="0" smtClean="0">
                <a:solidFill>
                  <a:srgbClr val="000000"/>
                </a:solidFill>
                <a:latin typeface="Calibri"/>
                <a:ea typeface="Calibri"/>
                <a:cs typeface="Calibri"/>
                <a:sym typeface="Calibri"/>
              </a:rPr>
              <a:t>. </a:t>
            </a:r>
            <a:r>
              <a:rPr lang="en" sz="1800" dirty="0" smtClean="0">
                <a:solidFill>
                  <a:srgbClr val="000000"/>
                </a:solidFill>
                <a:latin typeface="Calibri"/>
                <a:ea typeface="Calibri"/>
                <a:cs typeface="Calibri"/>
                <a:sym typeface="Calibri"/>
              </a:rPr>
              <a:t>Inferior </a:t>
            </a:r>
            <a:r>
              <a:rPr lang="en" sz="1800" dirty="0">
                <a:solidFill>
                  <a:srgbClr val="000000"/>
                </a:solidFill>
                <a:latin typeface="Calibri"/>
                <a:ea typeface="Calibri"/>
                <a:cs typeface="Calibri"/>
                <a:sym typeface="Calibri"/>
              </a:rPr>
              <a:t>portion of the pharynx; extends from the epiglottis to lower border of the cricoid </a:t>
            </a:r>
            <a:r>
              <a:rPr lang="en" sz="1800" dirty="0" smtClean="0">
                <a:solidFill>
                  <a:srgbClr val="000000"/>
                </a:solidFill>
                <a:latin typeface="Calibri"/>
                <a:ea typeface="Calibri"/>
                <a:cs typeface="Calibri"/>
                <a:sym typeface="Calibri"/>
              </a:rPr>
              <a:t>cartilage:</a:t>
            </a:r>
          </a:p>
          <a:p>
            <a:pPr marL="1090613" lvl="1" indent="-342900">
              <a:lnSpc>
                <a:spcPct val="100000"/>
              </a:lnSpc>
              <a:buClr>
                <a:srgbClr val="000000"/>
              </a:buClr>
              <a:buSzPct val="116666"/>
              <a:buFont typeface="+mj-lt"/>
              <a:buAutoNum type="alphaUcPeriod"/>
            </a:pPr>
            <a:r>
              <a:rPr lang="en" sz="1800" dirty="0" smtClean="0">
                <a:solidFill>
                  <a:srgbClr val="000000"/>
                </a:solidFill>
                <a:latin typeface="Calibri"/>
                <a:ea typeface="Calibri"/>
                <a:cs typeface="Calibri"/>
                <a:sym typeface="Calibri"/>
              </a:rPr>
              <a:t>Nasopharynx</a:t>
            </a:r>
          </a:p>
          <a:p>
            <a:pPr marL="1090613" lvl="1" indent="-342900">
              <a:lnSpc>
                <a:spcPct val="100000"/>
              </a:lnSpc>
              <a:buClr>
                <a:srgbClr val="000000"/>
              </a:buClr>
              <a:buSzPct val="116666"/>
              <a:buFont typeface="+mj-lt"/>
              <a:buAutoNum type="alphaUcPeriod"/>
            </a:pPr>
            <a:r>
              <a:rPr lang="en" sz="1800" dirty="0" smtClean="0">
                <a:solidFill>
                  <a:srgbClr val="000000"/>
                </a:solidFill>
                <a:latin typeface="Calibri"/>
                <a:ea typeface="Calibri"/>
                <a:cs typeface="Calibri"/>
                <a:sym typeface="Calibri"/>
              </a:rPr>
              <a:t>Oropharynx</a:t>
            </a:r>
            <a:endParaRPr lang="en" sz="1800" dirty="0">
              <a:solidFill>
                <a:srgbClr val="000000"/>
              </a:solidFill>
              <a:latin typeface="Calibri"/>
              <a:ea typeface="Calibri"/>
              <a:cs typeface="Calibri"/>
              <a:sym typeface="Calibri"/>
            </a:endParaRPr>
          </a:p>
          <a:p>
            <a:pPr marL="1090613" lvl="1" indent="-342900">
              <a:lnSpc>
                <a:spcPct val="100000"/>
              </a:lnSpc>
              <a:buClr>
                <a:srgbClr val="000000"/>
              </a:buClr>
              <a:buSzPct val="116666"/>
              <a:buFont typeface="+mj-lt"/>
              <a:buAutoNum type="alphaUcPeriod"/>
            </a:pPr>
            <a:r>
              <a:rPr lang="en" sz="1800" dirty="0">
                <a:solidFill>
                  <a:srgbClr val="000000"/>
                </a:solidFill>
                <a:latin typeface="Calibri"/>
                <a:ea typeface="Calibri"/>
                <a:cs typeface="Calibri"/>
                <a:sym typeface="Calibri"/>
              </a:rPr>
              <a:t>Laryngopharynx</a:t>
            </a:r>
          </a:p>
          <a:p>
            <a:pPr marL="1090613" lvl="1" indent="-342900">
              <a:lnSpc>
                <a:spcPct val="100000"/>
              </a:lnSpc>
              <a:buClr>
                <a:srgbClr val="000000"/>
              </a:buClr>
              <a:buFont typeface="+mj-lt"/>
              <a:buAutoNum type="alphaUcPeriod"/>
            </a:pPr>
            <a:r>
              <a:rPr lang="en" sz="1800" dirty="0" smtClean="0">
                <a:solidFill>
                  <a:srgbClr val="000000"/>
                </a:solidFill>
                <a:latin typeface="Calibri"/>
                <a:ea typeface="Calibri"/>
                <a:cs typeface="Calibri"/>
                <a:sym typeface="Calibri"/>
              </a:rPr>
              <a:t>Larynx      </a:t>
            </a:r>
          </a:p>
          <a:p>
            <a:pPr>
              <a:lnSpc>
                <a:spcPct val="100000"/>
              </a:lnSpc>
              <a:buNone/>
            </a:pPr>
            <a:endParaRPr lang="en" sz="900" dirty="0" smtClean="0">
              <a:solidFill>
                <a:srgbClr val="000000"/>
              </a:solidFill>
              <a:latin typeface="Calibri"/>
              <a:ea typeface="Calibri"/>
              <a:cs typeface="Calibri"/>
              <a:sym typeface="Calibri"/>
            </a:endParaRPr>
          </a:p>
          <a:p>
            <a:pPr>
              <a:lnSpc>
                <a:spcPct val="100000"/>
              </a:lnSpc>
              <a:buNone/>
            </a:pPr>
            <a:r>
              <a:rPr lang="en" sz="1800" dirty="0" smtClean="0">
                <a:solidFill>
                  <a:srgbClr val="000000"/>
                </a:solidFill>
                <a:latin typeface="Calibri"/>
                <a:ea typeface="Calibri"/>
                <a:cs typeface="Calibri"/>
                <a:sym typeface="Calibri"/>
              </a:rPr>
              <a:t>	Answer</a:t>
            </a:r>
            <a:r>
              <a:rPr lang="en" sz="1800" dirty="0">
                <a:solidFill>
                  <a:srgbClr val="000000"/>
                </a:solidFill>
                <a:latin typeface="Calibri"/>
                <a:ea typeface="Calibri"/>
                <a:cs typeface="Calibri"/>
                <a:sym typeface="Calibri"/>
              </a:rPr>
              <a:t>: C</a:t>
            </a:r>
          </a:p>
          <a:p>
            <a:pPr>
              <a:buNone/>
            </a:pPr>
            <a:endParaRPr lang="en-US" sz="1800" dirty="0" smtClean="0">
              <a:latin typeface="Calibri"/>
              <a:ea typeface="Calibri"/>
              <a:cs typeface="Calibri"/>
              <a:sym typeface="Calibri"/>
            </a:endParaRPr>
          </a:p>
          <a:p>
            <a:pPr marL="682625" indent="-379413">
              <a:buClr>
                <a:srgbClr val="000000"/>
              </a:buClr>
              <a:buNone/>
            </a:pPr>
            <a:r>
              <a:rPr lang="en" sz="1800" dirty="0">
                <a:solidFill>
                  <a:srgbClr val="000000"/>
                </a:solidFill>
                <a:ea typeface="Calibri"/>
                <a:cs typeface="Calibri"/>
                <a:sym typeface="Calibri"/>
              </a:rPr>
              <a:t>16. All muscles of the pharynx are supplied by pharyngeal plexus </a:t>
            </a:r>
            <a:r>
              <a:rPr lang="en" sz="1800" u="sng" dirty="0">
                <a:solidFill>
                  <a:srgbClr val="000000"/>
                </a:solidFill>
                <a:ea typeface="Calibri"/>
                <a:cs typeface="Calibri"/>
                <a:sym typeface="Calibri"/>
              </a:rPr>
              <a:t>except</a:t>
            </a:r>
            <a:r>
              <a:rPr lang="en" sz="1800" dirty="0">
                <a:solidFill>
                  <a:srgbClr val="000000"/>
                </a:solidFill>
                <a:ea typeface="Calibri"/>
                <a:cs typeface="Calibri"/>
                <a:sym typeface="Calibri"/>
              </a:rPr>
              <a:t>:</a:t>
            </a:r>
          </a:p>
          <a:p>
            <a:pPr marL="1030288" lvl="1" indent="-234950">
              <a:buClr>
                <a:srgbClr val="000000"/>
              </a:buClr>
              <a:buFont typeface="+mj-lt"/>
              <a:buAutoNum type="alphaUcPeriod"/>
            </a:pPr>
            <a:r>
              <a:rPr lang="en" sz="1800" dirty="0">
                <a:solidFill>
                  <a:srgbClr val="000000"/>
                </a:solidFill>
                <a:ea typeface="Calibri"/>
                <a:cs typeface="Calibri"/>
                <a:sym typeface="Calibri"/>
              </a:rPr>
              <a:t>Stylopharyngeus </a:t>
            </a:r>
          </a:p>
          <a:p>
            <a:pPr marL="1030288" lvl="1" indent="-234950">
              <a:buClr>
                <a:srgbClr val="000000"/>
              </a:buClr>
              <a:buFont typeface="+mj-lt"/>
              <a:buAutoNum type="alphaUcPeriod"/>
            </a:pPr>
            <a:r>
              <a:rPr lang="en" sz="1800" dirty="0">
                <a:solidFill>
                  <a:srgbClr val="000000"/>
                </a:solidFill>
                <a:ea typeface="Calibri"/>
                <a:cs typeface="Calibri"/>
                <a:sym typeface="Calibri"/>
              </a:rPr>
              <a:t>Salpingopharyngeus</a:t>
            </a:r>
          </a:p>
          <a:p>
            <a:pPr marL="1030288" lvl="1" indent="-234950">
              <a:buClr>
                <a:srgbClr val="000000"/>
              </a:buClr>
              <a:buFont typeface="+mj-lt"/>
              <a:buAutoNum type="alphaUcPeriod"/>
            </a:pPr>
            <a:r>
              <a:rPr lang="en" sz="1800" dirty="0">
                <a:solidFill>
                  <a:srgbClr val="000000"/>
                </a:solidFill>
                <a:ea typeface="Calibri"/>
                <a:cs typeface="Calibri"/>
                <a:sym typeface="Calibri"/>
              </a:rPr>
              <a:t>Palatopharyngeus</a:t>
            </a:r>
          </a:p>
          <a:p>
            <a:pPr marL="1030288" lvl="1" indent="-234950">
              <a:buClr>
                <a:srgbClr val="000000"/>
              </a:buClr>
              <a:buFont typeface="+mj-lt"/>
              <a:buAutoNum type="alphaUcPeriod"/>
            </a:pPr>
            <a:r>
              <a:rPr lang="en" sz="1800" dirty="0">
                <a:solidFill>
                  <a:srgbClr val="000000"/>
                </a:solidFill>
                <a:ea typeface="Calibri"/>
                <a:cs typeface="Calibri"/>
                <a:sym typeface="Calibri"/>
              </a:rPr>
              <a:t>Superior constrictor muscle</a:t>
            </a:r>
          </a:p>
          <a:p>
            <a:pPr>
              <a:buNone/>
            </a:pPr>
            <a:endParaRPr lang="en" sz="1000" dirty="0">
              <a:solidFill>
                <a:srgbClr val="000000"/>
              </a:solidFill>
              <a:ea typeface="Calibri"/>
              <a:cs typeface="Calibri"/>
              <a:sym typeface="Calibri"/>
            </a:endParaRPr>
          </a:p>
          <a:p>
            <a:pPr>
              <a:buNone/>
            </a:pPr>
            <a:r>
              <a:rPr lang="en" sz="1800" dirty="0">
                <a:solidFill>
                  <a:srgbClr val="000000"/>
                </a:solidFill>
                <a:ea typeface="Calibri"/>
                <a:cs typeface="Calibri"/>
                <a:sym typeface="Calibri"/>
              </a:rPr>
              <a:t>     Answer: A</a:t>
            </a:r>
          </a:p>
          <a:p>
            <a:pPr>
              <a:buNone/>
            </a:pPr>
            <a:endParaRPr sz="1800" dirty="0">
              <a:latin typeface="Calibri"/>
              <a:ea typeface="Calibri"/>
              <a:cs typeface="Calibri"/>
              <a:sym typeface="Calibri"/>
            </a:endParaRPr>
          </a:p>
        </p:txBody>
      </p:sp>
      <p:sp>
        <p:nvSpPr>
          <p:cNvPr id="5" name="Shape 213"/>
          <p:cNvSpPr txBox="1">
            <a:spLocks noGrp="1"/>
          </p:cNvSpPr>
          <p:nvPr>
            <p:ph type="body" idx="1"/>
          </p:nvPr>
        </p:nvSpPr>
        <p:spPr>
          <a:xfrm>
            <a:off x="6466463" y="243474"/>
            <a:ext cx="5333200" cy="2064297"/>
          </a:xfrm>
          <a:prstGeom prst="rect">
            <a:avLst/>
          </a:prstGeom>
        </p:spPr>
        <p:txBody>
          <a:bodyPr vert="horz" lIns="121900" tIns="121900" rIns="121900" bIns="121900" rtlCol="0" anchor="t" anchorCtr="0">
            <a:noAutofit/>
          </a:bodyPr>
          <a:lstStyle/>
          <a:p>
            <a:pPr>
              <a:buNone/>
            </a:pPr>
            <a:endParaRPr sz="1800" dirty="0"/>
          </a:p>
          <a:p>
            <a:pPr>
              <a:buNone/>
            </a:pPr>
            <a:endParaRPr sz="1800" dirty="0"/>
          </a:p>
        </p:txBody>
      </p:sp>
      <p:sp>
        <p:nvSpPr>
          <p:cNvPr id="6" name="Shape 214"/>
          <p:cNvSpPr txBox="1">
            <a:spLocks/>
          </p:cNvSpPr>
          <p:nvPr/>
        </p:nvSpPr>
        <p:spPr>
          <a:xfrm>
            <a:off x="6350348" y="737432"/>
            <a:ext cx="5333200" cy="6074278"/>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SzPct val="100000"/>
              <a:buFont typeface="Arial" panose="020B0604020202020204" pitchFamily="34" charset="0"/>
              <a:buChar char="•"/>
              <a:defRPr sz="1867"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9pPr>
          </a:lstStyle>
          <a:p>
            <a:pPr marL="623888" indent="-320675">
              <a:buClr>
                <a:srgbClr val="000000"/>
              </a:buClr>
              <a:buNone/>
            </a:pPr>
            <a:r>
              <a:rPr lang="en" sz="2000" dirty="0" smtClean="0">
                <a:solidFill>
                  <a:srgbClr val="000000"/>
                </a:solidFill>
                <a:latin typeface="Calibri"/>
                <a:ea typeface="Calibri"/>
                <a:cs typeface="Calibri"/>
                <a:sym typeface="Calibri"/>
              </a:rPr>
              <a:t>17. In continuation of the previous question: which nerve is it supplied by?</a:t>
            </a:r>
          </a:p>
          <a:p>
            <a:pPr>
              <a:buFont typeface="Arial" panose="020B0604020202020204" pitchFamily="34" charset="0"/>
              <a:buNone/>
            </a:pPr>
            <a:endParaRPr lang="en" sz="2000" dirty="0" smtClean="0">
              <a:solidFill>
                <a:srgbClr val="000000"/>
              </a:solidFill>
              <a:latin typeface="Calibri"/>
              <a:ea typeface="Calibri"/>
              <a:cs typeface="Calibri"/>
              <a:sym typeface="Calibri"/>
            </a:endParaRPr>
          </a:p>
          <a:p>
            <a:pPr>
              <a:buFont typeface="Arial" panose="020B0604020202020204" pitchFamily="34" charset="0"/>
              <a:buNone/>
            </a:pPr>
            <a:r>
              <a:rPr lang="en" sz="2000" dirty="0">
                <a:solidFill>
                  <a:srgbClr val="000000"/>
                </a:solidFill>
                <a:latin typeface="Calibri"/>
                <a:ea typeface="Calibri"/>
                <a:cs typeface="Calibri"/>
                <a:sym typeface="Calibri"/>
              </a:rPr>
              <a:t>	</a:t>
            </a:r>
            <a:r>
              <a:rPr lang="en" sz="2000" dirty="0" smtClean="0">
                <a:solidFill>
                  <a:srgbClr val="000000"/>
                </a:solidFill>
                <a:latin typeface="Calibri"/>
                <a:ea typeface="Calibri"/>
                <a:cs typeface="Calibri"/>
                <a:sym typeface="Calibri"/>
              </a:rPr>
              <a:t>Answer: glossopharyngeal nerve</a:t>
            </a:r>
          </a:p>
          <a:p>
            <a:pPr>
              <a:buFont typeface="Arial" panose="020B0604020202020204" pitchFamily="34" charset="0"/>
              <a:buNone/>
            </a:pPr>
            <a:endParaRPr lang="en" sz="2000" dirty="0">
              <a:solidFill>
                <a:srgbClr val="000000"/>
              </a:solidFill>
              <a:latin typeface="Calibri"/>
              <a:ea typeface="Calibri"/>
              <a:cs typeface="Calibri"/>
              <a:sym typeface="Calibri"/>
            </a:endParaRPr>
          </a:p>
          <a:p>
            <a:pPr marL="682625" indent="-334963">
              <a:buFont typeface="Arial" panose="020B0604020202020204" pitchFamily="34" charset="0"/>
              <a:buNone/>
            </a:pPr>
            <a:r>
              <a:rPr lang="en" sz="2000" dirty="0" smtClean="0">
                <a:solidFill>
                  <a:srgbClr val="000000"/>
                </a:solidFill>
                <a:latin typeface="Calibri"/>
                <a:ea typeface="Calibri"/>
                <a:cs typeface="Calibri"/>
                <a:sym typeface="Calibri"/>
              </a:rPr>
              <a:t>18. A patient presented to the ER and was diagnosed with tonsilitis after examination of the palatine tonsil. Which lymph nodes would be enlarged in this case?</a:t>
            </a:r>
          </a:p>
          <a:p>
            <a:pPr marL="682625" indent="-334963">
              <a:buFont typeface="Arial" panose="020B0604020202020204" pitchFamily="34" charset="0"/>
              <a:buNone/>
            </a:pPr>
            <a:endParaRPr lang="en" sz="2000" dirty="0">
              <a:solidFill>
                <a:srgbClr val="000000"/>
              </a:solidFill>
              <a:latin typeface="Calibri"/>
              <a:ea typeface="Calibri"/>
              <a:cs typeface="Calibri"/>
              <a:sym typeface="Calibri"/>
            </a:endParaRPr>
          </a:p>
          <a:p>
            <a:pPr marL="682625" indent="-334963">
              <a:buFont typeface="Arial" panose="020B0604020202020204" pitchFamily="34" charset="0"/>
              <a:buNone/>
            </a:pPr>
            <a:r>
              <a:rPr lang="en" sz="2000" dirty="0" smtClean="0">
                <a:solidFill>
                  <a:srgbClr val="000000"/>
                </a:solidFill>
                <a:latin typeface="Calibri"/>
                <a:ea typeface="Calibri"/>
                <a:cs typeface="Calibri"/>
                <a:sym typeface="Calibri"/>
              </a:rPr>
              <a:t>Answer: upper deep cervical lymph nodes</a:t>
            </a:r>
          </a:p>
          <a:p>
            <a:pPr marL="682625" indent="-334963">
              <a:buFont typeface="Arial" panose="020B0604020202020204" pitchFamily="34" charset="0"/>
              <a:buNone/>
            </a:pPr>
            <a:endParaRPr lang="en" sz="2000" dirty="0">
              <a:solidFill>
                <a:srgbClr val="000000"/>
              </a:solidFill>
              <a:latin typeface="Calibri"/>
              <a:ea typeface="Calibri"/>
              <a:cs typeface="Calibri"/>
              <a:sym typeface="Calibri"/>
            </a:endParaRPr>
          </a:p>
          <a:p>
            <a:pPr marL="682625" indent="-334963">
              <a:buFont typeface="Arial" panose="020B0604020202020204" pitchFamily="34" charset="0"/>
              <a:buNone/>
            </a:pPr>
            <a:r>
              <a:rPr lang="en" sz="2000" dirty="0" smtClean="0">
                <a:solidFill>
                  <a:srgbClr val="000000"/>
                </a:solidFill>
                <a:latin typeface="Calibri"/>
                <a:ea typeface="Calibri"/>
                <a:cs typeface="Calibri"/>
                <a:sym typeface="Calibri"/>
              </a:rPr>
              <a:t>19. A little boy presented to the ER with a for</a:t>
            </a:r>
            <a:r>
              <a:rPr lang="en-GB" sz="2000" dirty="0" err="1" smtClean="0">
                <a:solidFill>
                  <a:srgbClr val="000000"/>
                </a:solidFill>
                <a:latin typeface="Calibri"/>
                <a:ea typeface="Calibri"/>
                <a:cs typeface="Calibri"/>
                <a:sym typeface="Calibri"/>
              </a:rPr>
              <a:t>ei</a:t>
            </a:r>
            <a:r>
              <a:rPr lang="en" sz="2000" dirty="0" smtClean="0">
                <a:solidFill>
                  <a:srgbClr val="000000"/>
                </a:solidFill>
                <a:latin typeface="Calibri"/>
                <a:ea typeface="Calibri"/>
                <a:cs typeface="Calibri"/>
                <a:sym typeface="Calibri"/>
              </a:rPr>
              <a:t>gn body stuck in the piriform fossa. Which nerve(s) is/are vulnerable for injury?</a:t>
            </a:r>
          </a:p>
          <a:p>
            <a:pPr marL="682625" indent="-334963">
              <a:buFont typeface="Arial" panose="020B0604020202020204" pitchFamily="34" charset="0"/>
              <a:buNone/>
            </a:pPr>
            <a:endParaRPr lang="en" sz="2000" dirty="0">
              <a:solidFill>
                <a:srgbClr val="000000"/>
              </a:solidFill>
              <a:latin typeface="Calibri"/>
              <a:ea typeface="Calibri"/>
              <a:cs typeface="Calibri"/>
              <a:sym typeface="Calibri"/>
            </a:endParaRPr>
          </a:p>
          <a:p>
            <a:pPr marL="1255713" indent="-908050">
              <a:buFont typeface="Arial" panose="020B0604020202020204" pitchFamily="34" charset="0"/>
              <a:buNone/>
            </a:pPr>
            <a:r>
              <a:rPr lang="en-GB" sz="2000" dirty="0" smtClean="0">
                <a:solidFill>
                  <a:srgbClr val="000000"/>
                </a:solidFill>
                <a:latin typeface="Calibri"/>
                <a:ea typeface="Calibri"/>
                <a:cs typeface="Calibri"/>
                <a:sym typeface="Calibri"/>
              </a:rPr>
              <a:t>A</a:t>
            </a:r>
            <a:r>
              <a:rPr lang="en" sz="2000" dirty="0" smtClean="0">
                <a:solidFill>
                  <a:srgbClr val="000000"/>
                </a:solidFill>
                <a:latin typeface="Calibri"/>
                <a:ea typeface="Calibri"/>
                <a:cs typeface="Calibri"/>
                <a:sym typeface="Calibri"/>
              </a:rPr>
              <a:t>nswer: internal laryngeal and recurrent laryngeal nerves</a:t>
            </a:r>
            <a:endParaRPr lang="en" sz="2000" dirty="0">
              <a:solidFill>
                <a:srgbClr val="000000"/>
              </a:solidFill>
              <a:latin typeface="Calibri"/>
              <a:ea typeface="Calibri"/>
              <a:cs typeface="Calibri"/>
              <a:sym typeface="Calibri"/>
            </a:endParaRPr>
          </a:p>
        </p:txBody>
      </p:sp>
      <p:sp>
        <p:nvSpPr>
          <p:cNvPr id="7" name="Title 6"/>
          <p:cNvSpPr>
            <a:spLocks noGrp="1"/>
          </p:cNvSpPr>
          <p:nvPr>
            <p:ph type="title"/>
          </p:nvPr>
        </p:nvSpPr>
        <p:spPr>
          <a:xfrm>
            <a:off x="374115" y="82463"/>
            <a:ext cx="2370221" cy="654969"/>
          </a:xfrm>
        </p:spPr>
        <p:txBody>
          <a:bodyPr>
            <a:noAutofit/>
          </a:bodyPr>
          <a:lstStyle/>
          <a:p>
            <a:r>
              <a:rPr lang="en-US" sz="3200" b="1" dirty="0" smtClean="0">
                <a:latin typeface="+mn-lt"/>
              </a:rPr>
              <a:t>Questions</a:t>
            </a:r>
            <a:endParaRPr lang="en-GB" sz="3200" b="1" dirty="0">
              <a:latin typeface="+mn-lt"/>
            </a:endParaRPr>
          </a:p>
        </p:txBody>
      </p:sp>
    </p:spTree>
    <p:extLst>
      <p:ext uri="{BB962C8B-B14F-4D97-AF65-F5344CB8AC3E}">
        <p14:creationId xmlns:p14="http://schemas.microsoft.com/office/powerpoint/2010/main" val="342523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746316"/>
            <a:ext cx="5181600" cy="4351338"/>
          </a:xfrm>
        </p:spPr>
        <p:txBody>
          <a:bodyPr>
            <a:normAutofit/>
          </a:bodyPr>
          <a:lstStyle/>
          <a:p>
            <a:pPr marL="177800" indent="0">
              <a:buNone/>
            </a:pPr>
            <a:r>
              <a:rPr lang="en-US" i="1" dirty="0" smtClean="0">
                <a:solidFill>
                  <a:schemeClr val="tx1"/>
                </a:solidFill>
                <a:latin typeface="Calibri" panose="020F0502020204030204" pitchFamily="34" charset="0"/>
              </a:rPr>
              <a:t>Leaders:</a:t>
            </a:r>
            <a:endParaRPr lang="en-GB" i="1" dirty="0" smtClean="0">
              <a:solidFill>
                <a:schemeClr val="tx1"/>
              </a:solidFill>
              <a:latin typeface="Calibri" panose="020F0502020204030204" pitchFamily="34" charset="0"/>
            </a:endParaRPr>
          </a:p>
          <a:p>
            <a:pPr marL="177800" indent="0">
              <a:buNone/>
            </a:pPr>
            <a:r>
              <a:rPr lang="en-GB" dirty="0" err="1" smtClean="0">
                <a:solidFill>
                  <a:schemeClr val="tx1"/>
                </a:solidFill>
                <a:latin typeface="Calibri" panose="020F0502020204030204" pitchFamily="34" charset="0"/>
              </a:rPr>
              <a:t>Nawaf</a:t>
            </a:r>
            <a:r>
              <a:rPr lang="en-GB" dirty="0" smtClean="0">
                <a:solidFill>
                  <a:schemeClr val="tx1"/>
                </a:solidFill>
                <a:latin typeface="Calibri" panose="020F0502020204030204" pitchFamily="34" charset="0"/>
              </a:rPr>
              <a:t> </a:t>
            </a:r>
            <a:r>
              <a:rPr lang="en-GB" dirty="0" err="1" smtClean="0">
                <a:solidFill>
                  <a:schemeClr val="tx1"/>
                </a:solidFill>
                <a:latin typeface="Calibri" panose="020F0502020204030204" pitchFamily="34" charset="0"/>
              </a:rPr>
              <a:t>AlKhudairy</a:t>
            </a:r>
            <a:r>
              <a:rPr lang="en-GB" dirty="0" smtClean="0">
                <a:solidFill>
                  <a:schemeClr val="tx1"/>
                </a:solidFill>
                <a:latin typeface="Calibri" panose="020F0502020204030204" pitchFamily="34" charset="0"/>
              </a:rPr>
              <a:t> </a:t>
            </a:r>
            <a:endParaRPr lang="en-GB" dirty="0">
              <a:solidFill>
                <a:schemeClr val="tx1"/>
              </a:solidFill>
              <a:latin typeface="Calibri" panose="020F0502020204030204" pitchFamily="34" charset="0"/>
            </a:endParaRPr>
          </a:p>
          <a:p>
            <a:pPr marL="177800" indent="0">
              <a:buNone/>
            </a:pPr>
            <a:r>
              <a:rPr lang="en-GB" dirty="0">
                <a:solidFill>
                  <a:schemeClr val="tx1"/>
                </a:solidFill>
                <a:latin typeface="Calibri" panose="020F0502020204030204" pitchFamily="34" charset="0"/>
              </a:rPr>
              <a:t>Jawaher </a:t>
            </a:r>
            <a:r>
              <a:rPr lang="en-GB" dirty="0" smtClean="0">
                <a:solidFill>
                  <a:schemeClr val="tx1"/>
                </a:solidFill>
                <a:latin typeface="Calibri" panose="020F0502020204030204" pitchFamily="34" charset="0"/>
              </a:rPr>
              <a:t>Abanumy</a:t>
            </a:r>
          </a:p>
          <a:p>
            <a:pPr marL="177800" indent="0">
              <a:buNone/>
            </a:pPr>
            <a:r>
              <a:rPr lang="en-GB" dirty="0">
                <a:solidFill>
                  <a:schemeClr val="tx1"/>
                </a:solidFill>
                <a:latin typeface="Calibri" panose="020F0502020204030204" pitchFamily="34" charset="0"/>
              </a:rPr>
              <a:t/>
            </a:r>
            <a:br>
              <a:rPr lang="en-GB" dirty="0">
                <a:solidFill>
                  <a:schemeClr val="tx1"/>
                </a:solidFill>
                <a:latin typeface="Calibri" panose="020F0502020204030204" pitchFamily="34" charset="0"/>
              </a:rPr>
            </a:br>
            <a:endParaRPr lang="en-GB" dirty="0">
              <a:solidFill>
                <a:schemeClr val="tx1"/>
              </a:solidFill>
              <a:latin typeface="Calibri" panose="020F0502020204030204" pitchFamily="34" charset="0"/>
            </a:endParaRPr>
          </a:p>
        </p:txBody>
      </p:sp>
      <p:grpSp>
        <p:nvGrpSpPr>
          <p:cNvPr id="11" name="Group 10"/>
          <p:cNvGrpSpPr/>
          <p:nvPr/>
        </p:nvGrpSpPr>
        <p:grpSpPr>
          <a:xfrm>
            <a:off x="4030873" y="4494765"/>
            <a:ext cx="3923939" cy="972221"/>
            <a:chOff x="2927787" y="4046711"/>
            <a:chExt cx="3923939" cy="972221"/>
          </a:xfrm>
        </p:grpSpPr>
        <p:sp>
          <p:nvSpPr>
            <p:cNvPr id="2" name="TextBox 1"/>
            <p:cNvSpPr txBox="1"/>
            <p:nvPr/>
          </p:nvSpPr>
          <p:spPr>
            <a:xfrm>
              <a:off x="3487052" y="4086072"/>
              <a:ext cx="3364674" cy="369332"/>
            </a:xfrm>
            <a:prstGeom prst="rect">
              <a:avLst/>
            </a:prstGeom>
            <a:noFill/>
            <a:ln>
              <a:noFill/>
            </a:ln>
          </p:spPr>
          <p:txBody>
            <a:bodyPr wrap="square" rtlCol="0">
              <a:spAutoFit/>
            </a:bodyPr>
            <a:lstStyle/>
            <a:p>
              <a:r>
                <a:rPr lang="en-US" sz="1800" i="1" dirty="0" smtClean="0">
                  <a:solidFill>
                    <a:srgbClr val="7BBF26"/>
                  </a:solidFill>
                </a:rPr>
                <a:t>anatomyteam436@gmail.com</a:t>
              </a:r>
              <a:endParaRPr lang="en-GB" sz="1600" i="1" dirty="0">
                <a:solidFill>
                  <a:srgbClr val="7BBF26"/>
                </a:solidFill>
              </a:endParaRPr>
            </a:p>
          </p:txBody>
        </p:sp>
        <p:pic>
          <p:nvPicPr>
            <p:cNvPr id="1026" name="Picture 2" descr="https://d30y9cdsu7xlg0.cloudfront.net/png/12462-200.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046711"/>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87052" y="4649600"/>
              <a:ext cx="3364674" cy="369332"/>
            </a:xfrm>
            <a:prstGeom prst="rect">
              <a:avLst/>
            </a:prstGeom>
            <a:noFill/>
            <a:ln>
              <a:noFill/>
            </a:ln>
          </p:spPr>
          <p:txBody>
            <a:bodyPr wrap="square" rtlCol="0">
              <a:spAutoFit/>
            </a:bodyPr>
            <a:lstStyle/>
            <a:p>
              <a:r>
                <a:rPr lang="en-US" sz="1800" i="1" dirty="0" smtClean="0">
                  <a:solidFill>
                    <a:srgbClr val="55ACEE"/>
                  </a:solidFill>
                </a:rPr>
                <a:t>@anatomy436</a:t>
              </a:r>
              <a:endParaRPr lang="en-GB" sz="1600" i="1" dirty="0">
                <a:solidFill>
                  <a:srgbClr val="55ACEE"/>
                </a:solidFill>
              </a:endParaRPr>
            </a:p>
          </p:txBody>
        </p:sp>
      </p:gr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56317"/>
          <a:stretch/>
        </p:blipFill>
        <p:spPr>
          <a:xfrm>
            <a:off x="0" y="0"/>
            <a:ext cx="3744686" cy="6858000"/>
          </a:xfrm>
        </p:spPr>
      </p:pic>
      <p:sp>
        <p:nvSpPr>
          <p:cNvPr id="13" name="Text Placeholder 4"/>
          <p:cNvSpPr txBox="1">
            <a:spLocks/>
          </p:cNvSpPr>
          <p:nvPr/>
        </p:nvSpPr>
        <p:spPr>
          <a:xfrm>
            <a:off x="7714343" y="746316"/>
            <a:ext cx="4477657" cy="5654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buFont typeface="Arial" panose="020B0604020202020204" pitchFamily="34" charset="0"/>
              <a:buNone/>
            </a:pPr>
            <a:r>
              <a:rPr lang="en-US" i="1" dirty="0" smtClean="0">
                <a:latin typeface="Calibri" panose="020F0502020204030204" pitchFamily="34" charset="0"/>
              </a:rPr>
              <a:t>Members:</a:t>
            </a:r>
            <a:endParaRPr lang="en-GB" i="1" dirty="0" smtClean="0">
              <a:latin typeface="Calibri" panose="020F0502020204030204" pitchFamily="34" charset="0"/>
            </a:endParaRPr>
          </a:p>
          <a:p>
            <a:pPr marL="177800" indent="0">
              <a:buNone/>
            </a:pPr>
            <a:r>
              <a:rPr lang="en-GB" dirty="0" err="1"/>
              <a:t>Alanoud</a:t>
            </a:r>
            <a:r>
              <a:rPr lang="en-GB" dirty="0"/>
              <a:t> </a:t>
            </a:r>
            <a:r>
              <a:rPr lang="en-GB" dirty="0" err="1" smtClean="0"/>
              <a:t>Abuhaimed</a:t>
            </a:r>
            <a:endParaRPr lang="en-GB" dirty="0" smtClean="0"/>
          </a:p>
          <a:p>
            <a:pPr marL="177800" indent="0">
              <a:buNone/>
            </a:pPr>
            <a:r>
              <a:rPr lang="en-GB" dirty="0" err="1" smtClean="0"/>
              <a:t>Alanoud</a:t>
            </a:r>
            <a:r>
              <a:rPr lang="en-GB" dirty="0" smtClean="0"/>
              <a:t> </a:t>
            </a:r>
            <a:r>
              <a:rPr lang="en-GB" dirty="0" err="1"/>
              <a:t>Alsaikhan</a:t>
            </a:r>
            <a:r>
              <a:rPr lang="en-GB" dirty="0"/>
              <a:t> </a:t>
            </a:r>
          </a:p>
          <a:p>
            <a:pPr marL="177800" indent="0">
              <a:buNone/>
            </a:pPr>
            <a:r>
              <a:rPr lang="en-GB" dirty="0" err="1"/>
              <a:t>Ameera</a:t>
            </a:r>
            <a:r>
              <a:rPr lang="en-GB" dirty="0"/>
              <a:t> </a:t>
            </a:r>
            <a:r>
              <a:rPr lang="en-GB" dirty="0" err="1"/>
              <a:t>Niazi</a:t>
            </a:r>
            <a:endParaRPr lang="en-GB" dirty="0"/>
          </a:p>
          <a:p>
            <a:pPr marL="177800" indent="0">
              <a:buNone/>
            </a:pPr>
            <a:r>
              <a:rPr lang="en-GB" dirty="0"/>
              <a:t>Deena </a:t>
            </a:r>
            <a:r>
              <a:rPr lang="en-GB" dirty="0" err="1"/>
              <a:t>AlNowiser</a:t>
            </a:r>
            <a:endParaRPr lang="en-GB" dirty="0"/>
          </a:p>
          <a:p>
            <a:pPr marL="177800" indent="0">
              <a:buNone/>
            </a:pPr>
            <a:r>
              <a:rPr lang="en-GB" dirty="0"/>
              <a:t>Lama </a:t>
            </a:r>
            <a:r>
              <a:rPr lang="en-GB" dirty="0" err="1"/>
              <a:t>A</a:t>
            </a:r>
            <a:r>
              <a:rPr lang="en-GB" dirty="0" err="1" smtClean="0"/>
              <a:t>lfawzan</a:t>
            </a:r>
            <a:endParaRPr lang="en-GB" dirty="0"/>
          </a:p>
          <a:p>
            <a:pPr marL="177800" indent="0">
              <a:buNone/>
            </a:pPr>
            <a:r>
              <a:rPr lang="en-GB" dirty="0"/>
              <a:t>Lara </a:t>
            </a:r>
            <a:r>
              <a:rPr lang="en-GB" dirty="0" err="1"/>
              <a:t>Alsaleem</a:t>
            </a:r>
            <a:endParaRPr lang="en-GB" dirty="0"/>
          </a:p>
          <a:p>
            <a:pPr marL="177800" indent="0">
              <a:buNone/>
            </a:pPr>
            <a:r>
              <a:rPr lang="en-GB" dirty="0" err="1"/>
              <a:t>Maha</a:t>
            </a:r>
            <a:r>
              <a:rPr lang="en-GB" dirty="0"/>
              <a:t> A</a:t>
            </a:r>
            <a:r>
              <a:rPr lang="en-GB" dirty="0" smtClean="0"/>
              <a:t>lissa</a:t>
            </a:r>
            <a:endParaRPr lang="en-GB" dirty="0"/>
          </a:p>
          <a:p>
            <a:pPr marL="177800" indent="0">
              <a:buNone/>
            </a:pPr>
            <a:r>
              <a:rPr lang="en-GB" dirty="0"/>
              <a:t>Nada </a:t>
            </a:r>
            <a:r>
              <a:rPr lang="en-GB" dirty="0" err="1" smtClean="0"/>
              <a:t>Aldakheel</a:t>
            </a:r>
            <a:endParaRPr lang="en-GB" dirty="0" smtClean="0"/>
          </a:p>
          <a:p>
            <a:pPr marL="177800" indent="0">
              <a:buNone/>
            </a:pPr>
            <a:r>
              <a:rPr lang="en-GB" dirty="0" err="1" smtClean="0"/>
              <a:t>Safa</a:t>
            </a:r>
            <a:r>
              <a:rPr lang="en-GB" dirty="0" smtClean="0"/>
              <a:t> </a:t>
            </a:r>
            <a:r>
              <a:rPr lang="en-GB" dirty="0"/>
              <a:t>Al-</a:t>
            </a:r>
            <a:r>
              <a:rPr lang="en-GB" dirty="0" err="1"/>
              <a:t>Osaimi</a:t>
            </a:r>
            <a:endParaRPr lang="en-GB" dirty="0"/>
          </a:p>
          <a:p>
            <a:pPr marL="177800" indent="0">
              <a:buNone/>
            </a:pPr>
            <a:r>
              <a:rPr lang="en-GB" dirty="0" err="1"/>
              <a:t>Wejdan</a:t>
            </a:r>
            <a:r>
              <a:rPr lang="en-GB" dirty="0"/>
              <a:t> </a:t>
            </a:r>
            <a:r>
              <a:rPr lang="en-GB" dirty="0" err="1" smtClean="0"/>
              <a:t>Alzaid</a:t>
            </a:r>
            <a:endParaRPr lang="en-GB" dirty="0"/>
          </a:p>
        </p:txBody>
      </p:sp>
    </p:spTree>
    <p:extLst>
      <p:ext uri="{BB962C8B-B14F-4D97-AF65-F5344CB8AC3E}">
        <p14:creationId xmlns:p14="http://schemas.microsoft.com/office/powerpoint/2010/main" val="200269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type="body" idx="1"/>
          </p:nvPr>
        </p:nvSpPr>
        <p:spPr>
          <a:xfrm>
            <a:off x="153411" y="766947"/>
            <a:ext cx="3874652" cy="4414161"/>
          </a:xfrm>
          <a:prstGeom prst="rect">
            <a:avLst/>
          </a:prstGeom>
        </p:spPr>
        <p:txBody>
          <a:bodyPr vert="horz" lIns="121900" tIns="121900" rIns="121900" bIns="121900" rtlCol="0" anchor="t" anchorCtr="0">
            <a:noAutofit/>
          </a:bodyPr>
          <a:lstStyle/>
          <a:p>
            <a:pPr marL="0" indent="0">
              <a:spcBef>
                <a:spcPts val="933"/>
              </a:spcBef>
              <a:buNone/>
            </a:pPr>
            <a:r>
              <a:rPr lang="en" sz="1800" dirty="0" smtClean="0">
                <a:solidFill>
                  <a:srgbClr val="000000"/>
                </a:solidFill>
              </a:rPr>
              <a:t>The </a:t>
            </a:r>
            <a:r>
              <a:rPr lang="en" sz="1800" dirty="0">
                <a:solidFill>
                  <a:srgbClr val="000000"/>
                </a:solidFill>
              </a:rPr>
              <a:t>external (</a:t>
            </a:r>
            <a:r>
              <a:rPr lang="en" sz="1800" dirty="0" smtClean="0">
                <a:solidFill>
                  <a:srgbClr val="000000"/>
                </a:solidFill>
              </a:rPr>
              <a:t>anterior) </a:t>
            </a:r>
            <a:r>
              <a:rPr lang="en" sz="1800" dirty="0">
                <a:solidFill>
                  <a:srgbClr val="000000"/>
                </a:solidFill>
              </a:rPr>
              <a:t>nares </a:t>
            </a:r>
            <a:r>
              <a:rPr lang="en" sz="1800" dirty="0" smtClean="0">
                <a:solidFill>
                  <a:srgbClr val="000000"/>
                </a:solidFill>
              </a:rPr>
              <a:t>or nostrils</a:t>
            </a:r>
            <a:r>
              <a:rPr lang="en" sz="1800" dirty="0">
                <a:solidFill>
                  <a:srgbClr val="000000"/>
                </a:solidFill>
              </a:rPr>
              <a:t>, lead to </a:t>
            </a:r>
            <a:r>
              <a:rPr lang="en" sz="1800" dirty="0" smtClean="0">
                <a:solidFill>
                  <a:srgbClr val="000000"/>
                </a:solidFill>
              </a:rPr>
              <a:t>the </a:t>
            </a:r>
            <a:r>
              <a:rPr lang="en" sz="1800" b="1" dirty="0">
                <a:solidFill>
                  <a:srgbClr val="000000"/>
                </a:solidFill>
              </a:rPr>
              <a:t>nasal cavity.</a:t>
            </a:r>
          </a:p>
          <a:p>
            <a:pPr marL="0" indent="0">
              <a:spcBef>
                <a:spcPts val="933"/>
              </a:spcBef>
              <a:buNone/>
            </a:pPr>
            <a:r>
              <a:rPr lang="en" sz="1800" dirty="0">
                <a:solidFill>
                  <a:srgbClr val="000000"/>
                </a:solidFill>
              </a:rPr>
              <a:t>Formed above by</a:t>
            </a:r>
            <a:r>
              <a:rPr lang="en" sz="1800" dirty="0" smtClean="0">
                <a:solidFill>
                  <a:srgbClr val="000000"/>
                </a:solidFill>
              </a:rPr>
              <a:t>: </a:t>
            </a:r>
            <a:r>
              <a:rPr lang="en" sz="1800" b="1" dirty="0" smtClean="0">
                <a:solidFill>
                  <a:srgbClr val="000000"/>
                </a:solidFill>
              </a:rPr>
              <a:t>Bony </a:t>
            </a:r>
            <a:r>
              <a:rPr lang="en" sz="1800" b="1" dirty="0">
                <a:solidFill>
                  <a:srgbClr val="000000"/>
                </a:solidFill>
              </a:rPr>
              <a:t>skeleton</a:t>
            </a:r>
          </a:p>
          <a:p>
            <a:pPr marL="0" indent="0">
              <a:spcBef>
                <a:spcPts val="933"/>
              </a:spcBef>
              <a:buNone/>
            </a:pPr>
            <a:r>
              <a:rPr lang="en" sz="1800" dirty="0">
                <a:solidFill>
                  <a:srgbClr val="000000"/>
                </a:solidFill>
              </a:rPr>
              <a:t>Formed below by plates </a:t>
            </a:r>
            <a:r>
              <a:rPr lang="en" sz="1800" dirty="0" smtClean="0">
                <a:solidFill>
                  <a:srgbClr val="000000"/>
                </a:solidFill>
              </a:rPr>
              <a:t>of</a:t>
            </a:r>
          </a:p>
          <a:p>
            <a:pPr marL="0" indent="0">
              <a:spcBef>
                <a:spcPts val="933"/>
              </a:spcBef>
              <a:buClr>
                <a:schemeClr val="dk1"/>
              </a:buClr>
              <a:buSzPct val="78571"/>
              <a:buNone/>
            </a:pPr>
            <a:r>
              <a:rPr lang="en" sz="1800" b="1" dirty="0" smtClean="0">
                <a:solidFill>
                  <a:srgbClr val="000000"/>
                </a:solidFill>
              </a:rPr>
              <a:t> hyaline cartilage.</a:t>
            </a:r>
          </a:p>
          <a:p>
            <a:pPr>
              <a:buNone/>
            </a:pPr>
            <a:endParaRPr dirty="0"/>
          </a:p>
        </p:txBody>
      </p:sp>
      <p:sp>
        <p:nvSpPr>
          <p:cNvPr id="75" name="Shape 75"/>
          <p:cNvSpPr txBox="1"/>
          <p:nvPr/>
        </p:nvSpPr>
        <p:spPr>
          <a:xfrm>
            <a:off x="120520" y="3975973"/>
            <a:ext cx="5728744" cy="3260834"/>
          </a:xfrm>
          <a:prstGeom prst="rect">
            <a:avLst/>
          </a:prstGeom>
          <a:noFill/>
          <a:ln>
            <a:noFill/>
          </a:ln>
        </p:spPr>
        <p:txBody>
          <a:bodyPr lIns="121900" tIns="121900" rIns="121900" bIns="121900" anchor="t" anchorCtr="0">
            <a:noAutofit/>
          </a:bodyPr>
          <a:lstStyle/>
          <a:p>
            <a:pPr marL="285750" indent="-285750">
              <a:lnSpc>
                <a:spcPct val="90000"/>
              </a:lnSpc>
              <a:spcBef>
                <a:spcPts val="800"/>
              </a:spcBef>
              <a:buClr>
                <a:schemeClr val="dk1"/>
              </a:buClr>
              <a:buFont typeface="Courier New" panose="02070309020205020404" pitchFamily="49" charset="0"/>
              <a:buChar char="o"/>
            </a:pPr>
            <a:r>
              <a:rPr lang="en" sz="1800" dirty="0" smtClean="0">
                <a:latin typeface="+mn-lt"/>
              </a:rPr>
              <a:t>Extends </a:t>
            </a:r>
            <a:r>
              <a:rPr lang="en" sz="1800" dirty="0">
                <a:latin typeface="+mn-lt"/>
              </a:rPr>
              <a:t>from the external (anterior) nares to the posterior nares (choanae).</a:t>
            </a:r>
          </a:p>
          <a:p>
            <a:pPr marL="285750" indent="-285750">
              <a:lnSpc>
                <a:spcPct val="90000"/>
              </a:lnSpc>
              <a:spcBef>
                <a:spcPts val="800"/>
              </a:spcBef>
              <a:buClr>
                <a:schemeClr val="dk1"/>
              </a:buClr>
              <a:buFont typeface="Courier New" panose="02070309020205020404" pitchFamily="49" charset="0"/>
              <a:buChar char="o"/>
            </a:pPr>
            <a:r>
              <a:rPr lang="en" sz="1800" dirty="0">
                <a:latin typeface="+mn-lt"/>
              </a:rPr>
              <a:t>Divided into right &amp; left halves by the nasal septum.</a:t>
            </a:r>
          </a:p>
          <a:p>
            <a:pPr marL="285750" indent="-285750">
              <a:lnSpc>
                <a:spcPct val="90000"/>
              </a:lnSpc>
              <a:spcBef>
                <a:spcPts val="800"/>
              </a:spcBef>
              <a:buClr>
                <a:schemeClr val="dk1"/>
              </a:buClr>
              <a:buFont typeface="Courier New" panose="02070309020205020404" pitchFamily="49" charset="0"/>
              <a:buChar char="o"/>
            </a:pPr>
            <a:r>
              <a:rPr lang="en" sz="1800" dirty="0">
                <a:latin typeface="+mn-lt"/>
              </a:rPr>
              <a:t>Each half has a:</a:t>
            </a:r>
          </a:p>
          <a:p>
            <a:pPr marL="511175" indent="-228600">
              <a:lnSpc>
                <a:spcPct val="90000"/>
              </a:lnSpc>
              <a:spcBef>
                <a:spcPts val="800"/>
              </a:spcBef>
              <a:buClr>
                <a:schemeClr val="dk1"/>
              </a:buClr>
              <a:buFont typeface="+mj-lt"/>
              <a:buAutoNum type="arabicPeriod"/>
            </a:pPr>
            <a:r>
              <a:rPr lang="en" sz="1800" dirty="0" smtClean="0">
                <a:latin typeface="+mn-lt"/>
              </a:rPr>
              <a:t>Roof</a:t>
            </a:r>
          </a:p>
          <a:p>
            <a:pPr marL="511175" indent="-228600">
              <a:lnSpc>
                <a:spcPct val="90000"/>
              </a:lnSpc>
              <a:spcBef>
                <a:spcPts val="800"/>
              </a:spcBef>
              <a:buClr>
                <a:schemeClr val="dk1"/>
              </a:buClr>
              <a:buFont typeface="+mj-lt"/>
              <a:buAutoNum type="arabicPeriod"/>
            </a:pPr>
            <a:r>
              <a:rPr lang="en" sz="1800" dirty="0" smtClean="0">
                <a:latin typeface="+mn-lt"/>
              </a:rPr>
              <a:t>Floor</a:t>
            </a:r>
            <a:endParaRPr lang="en" sz="1800" dirty="0">
              <a:latin typeface="+mn-lt"/>
            </a:endParaRPr>
          </a:p>
          <a:p>
            <a:pPr marL="511175" indent="-228600">
              <a:lnSpc>
                <a:spcPct val="90000"/>
              </a:lnSpc>
              <a:spcBef>
                <a:spcPts val="800"/>
              </a:spcBef>
              <a:buClr>
                <a:schemeClr val="dk1"/>
              </a:buClr>
              <a:buFont typeface="+mj-lt"/>
              <a:buAutoNum type="arabicPeriod"/>
            </a:pPr>
            <a:r>
              <a:rPr lang="en" sz="1800" dirty="0" smtClean="0">
                <a:latin typeface="+mn-lt"/>
              </a:rPr>
              <a:t>Medial </a:t>
            </a:r>
            <a:r>
              <a:rPr lang="en" sz="1800" dirty="0">
                <a:latin typeface="+mn-lt"/>
              </a:rPr>
              <a:t>wall (septum</a:t>
            </a:r>
            <a:r>
              <a:rPr lang="en" sz="1800" dirty="0" smtClean="0">
                <a:latin typeface="+mn-lt"/>
              </a:rPr>
              <a:t>)</a:t>
            </a:r>
          </a:p>
          <a:p>
            <a:pPr marL="511175" indent="-228600">
              <a:lnSpc>
                <a:spcPct val="90000"/>
              </a:lnSpc>
              <a:spcBef>
                <a:spcPts val="800"/>
              </a:spcBef>
              <a:buClr>
                <a:schemeClr val="dk1"/>
              </a:buClr>
              <a:buFont typeface="+mj-lt"/>
              <a:buAutoNum type="arabicPeriod"/>
            </a:pPr>
            <a:r>
              <a:rPr lang="en" sz="1800" dirty="0">
                <a:latin typeface="+mn-lt"/>
              </a:rPr>
              <a:t>Lateral </a:t>
            </a:r>
            <a:r>
              <a:rPr lang="en" sz="1800" dirty="0" smtClean="0">
                <a:latin typeface="+mn-lt"/>
              </a:rPr>
              <a:t>wall</a:t>
            </a:r>
            <a:endParaRPr lang="en" sz="1800" dirty="0">
              <a:latin typeface="+mn-lt"/>
            </a:endParaRPr>
          </a:p>
          <a:p>
            <a:endParaRPr sz="1100" b="1" dirty="0">
              <a:latin typeface="+mn-lt"/>
            </a:endParaRPr>
          </a:p>
        </p:txBody>
      </p:sp>
      <p:pic>
        <p:nvPicPr>
          <p:cNvPr id="76" name="Shape 76"/>
          <p:cNvPicPr preferRelativeResize="0"/>
          <p:nvPr/>
        </p:nvPicPr>
        <p:blipFill>
          <a:blip r:embed="rId3">
            <a:alphaModFix/>
          </a:blip>
          <a:stretch>
            <a:fillRect/>
          </a:stretch>
        </p:blipFill>
        <p:spPr>
          <a:xfrm>
            <a:off x="5357568" y="3833949"/>
            <a:ext cx="3511398" cy="2853971"/>
          </a:xfrm>
          <a:prstGeom prst="rect">
            <a:avLst/>
          </a:prstGeom>
          <a:noFill/>
          <a:ln>
            <a:noFill/>
          </a:ln>
        </p:spPr>
      </p:pic>
      <p:sp>
        <p:nvSpPr>
          <p:cNvPr id="8" name="TextBox 7"/>
          <p:cNvSpPr txBox="1"/>
          <p:nvPr/>
        </p:nvSpPr>
        <p:spPr>
          <a:xfrm>
            <a:off x="159737" y="188611"/>
            <a:ext cx="3388659" cy="646331"/>
          </a:xfrm>
          <a:prstGeom prst="rect">
            <a:avLst/>
          </a:prstGeom>
          <a:noFill/>
        </p:spPr>
        <p:txBody>
          <a:bodyPr wrap="square" rtlCol="0">
            <a:spAutoFit/>
          </a:bodyPr>
          <a:lstStyle/>
          <a:p>
            <a:r>
              <a:rPr lang="en-US" sz="3600" b="1" dirty="0" smtClean="0">
                <a:latin typeface="+mj-lt"/>
              </a:rPr>
              <a:t>Nose</a:t>
            </a:r>
            <a:endParaRPr lang="en-GB" sz="3600" b="1" dirty="0">
              <a:latin typeface="+mj-lt"/>
            </a:endParaRPr>
          </a:p>
        </p:txBody>
      </p:sp>
      <p:cxnSp>
        <p:nvCxnSpPr>
          <p:cNvPr id="10" name="Straight Connector 9"/>
          <p:cNvCxnSpPr/>
          <p:nvPr/>
        </p:nvCxnSpPr>
        <p:spPr>
          <a:xfrm>
            <a:off x="661324" y="1104768"/>
            <a:ext cx="2286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05546" y="1710214"/>
            <a:ext cx="13716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4665" y="2439547"/>
            <a:ext cx="1554480"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916373" y="431788"/>
            <a:ext cx="5756471" cy="2413531"/>
            <a:chOff x="851832" y="4107120"/>
            <a:chExt cx="5756471" cy="2413531"/>
          </a:xfrm>
        </p:grpSpPr>
        <p:grpSp>
          <p:nvGrpSpPr>
            <p:cNvPr id="15" name="Group 14"/>
            <p:cNvGrpSpPr/>
            <p:nvPr/>
          </p:nvGrpSpPr>
          <p:grpSpPr>
            <a:xfrm>
              <a:off x="851832" y="4107120"/>
              <a:ext cx="5756471" cy="2413531"/>
              <a:chOff x="851832" y="4107120"/>
              <a:chExt cx="5756471" cy="2413531"/>
            </a:xfrm>
          </p:grpSpPr>
          <p:grpSp>
            <p:nvGrpSpPr>
              <p:cNvPr id="5" name="Group 4"/>
              <p:cNvGrpSpPr/>
              <p:nvPr/>
            </p:nvGrpSpPr>
            <p:grpSpPr>
              <a:xfrm>
                <a:off x="851832" y="4107120"/>
                <a:ext cx="5756471" cy="2413531"/>
                <a:chOff x="415600" y="4308200"/>
                <a:chExt cx="5756471" cy="2413531"/>
              </a:xfrm>
            </p:grpSpPr>
            <p:pic>
              <p:nvPicPr>
                <p:cNvPr id="69" name="Shape 69"/>
                <p:cNvPicPr preferRelativeResize="0"/>
                <p:nvPr/>
              </p:nvPicPr>
              <p:blipFill>
                <a:blip r:embed="rId4">
                  <a:alphaModFix/>
                </a:blip>
                <a:stretch>
                  <a:fillRect/>
                </a:stretch>
              </p:blipFill>
              <p:spPr>
                <a:xfrm>
                  <a:off x="415600" y="4545066"/>
                  <a:ext cx="2870200" cy="2176665"/>
                </a:xfrm>
                <a:prstGeom prst="rect">
                  <a:avLst/>
                </a:prstGeom>
                <a:noFill/>
                <a:ln>
                  <a:noFill/>
                </a:ln>
              </p:spPr>
            </p:pic>
            <p:sp>
              <p:nvSpPr>
                <p:cNvPr id="70" name="Shape 70"/>
                <p:cNvSpPr txBox="1"/>
                <p:nvPr/>
              </p:nvSpPr>
              <p:spPr>
                <a:xfrm>
                  <a:off x="2107932" y="4308200"/>
                  <a:ext cx="2011200" cy="296800"/>
                </a:xfrm>
                <a:prstGeom prst="rect">
                  <a:avLst/>
                </a:prstGeom>
                <a:noFill/>
                <a:ln>
                  <a:noFill/>
                </a:ln>
              </p:spPr>
              <p:txBody>
                <a:bodyPr lIns="121900" tIns="121900" rIns="121900" bIns="121900" anchor="t" anchorCtr="0">
                  <a:noAutofit/>
                </a:bodyPr>
                <a:lstStyle/>
                <a:p>
                  <a:r>
                    <a:rPr lang="en" sz="1867" b="1" dirty="0"/>
                    <a:t>Bony skeleton</a:t>
                  </a:r>
                  <a:r>
                    <a:rPr lang="en" sz="1867" dirty="0"/>
                    <a:t> </a:t>
                  </a:r>
                </a:p>
              </p:txBody>
            </p:sp>
            <p:sp>
              <p:nvSpPr>
                <p:cNvPr id="71" name="Shape 71"/>
                <p:cNvSpPr txBox="1"/>
                <p:nvPr/>
              </p:nvSpPr>
              <p:spPr>
                <a:xfrm>
                  <a:off x="3302071" y="5494715"/>
                  <a:ext cx="2870000" cy="439600"/>
                </a:xfrm>
                <a:prstGeom prst="rect">
                  <a:avLst/>
                </a:prstGeom>
                <a:noFill/>
                <a:ln>
                  <a:noFill/>
                </a:ln>
              </p:spPr>
              <p:txBody>
                <a:bodyPr lIns="121900" tIns="121900" rIns="121900" bIns="121900" anchor="t" anchorCtr="0">
                  <a:noAutofit/>
                </a:bodyPr>
                <a:lstStyle/>
                <a:p>
                  <a:r>
                    <a:rPr lang="en" sz="1867" b="1" dirty="0"/>
                    <a:t>Hyaline cartilage</a:t>
                  </a:r>
                  <a:r>
                    <a:rPr lang="en" sz="1867" dirty="0"/>
                    <a:t>  </a:t>
                  </a:r>
                </a:p>
              </p:txBody>
            </p:sp>
            <p:cxnSp>
              <p:nvCxnSpPr>
                <p:cNvPr id="72" name="Shape 72"/>
                <p:cNvCxnSpPr/>
                <p:nvPr/>
              </p:nvCxnSpPr>
              <p:spPr>
                <a:xfrm flipH="1">
                  <a:off x="1356167" y="4605000"/>
                  <a:ext cx="802400" cy="615600"/>
                </a:xfrm>
                <a:prstGeom prst="straightConnector1">
                  <a:avLst/>
                </a:prstGeom>
                <a:noFill/>
                <a:ln w="9525" cap="flat" cmpd="sng">
                  <a:solidFill>
                    <a:srgbClr val="CC0000"/>
                  </a:solidFill>
                  <a:prstDash val="solid"/>
                  <a:round/>
                  <a:headEnd type="none" w="lg" len="lg"/>
                  <a:tailEnd type="triangle" w="lg" len="lg"/>
                </a:ln>
              </p:spPr>
            </p:cxnSp>
            <p:cxnSp>
              <p:nvCxnSpPr>
                <p:cNvPr id="73" name="Shape 73"/>
                <p:cNvCxnSpPr/>
                <p:nvPr/>
              </p:nvCxnSpPr>
              <p:spPr>
                <a:xfrm flipH="1">
                  <a:off x="2331000" y="5780900"/>
                  <a:ext cx="954800" cy="22000"/>
                </a:xfrm>
                <a:prstGeom prst="straightConnector1">
                  <a:avLst/>
                </a:prstGeom>
                <a:noFill/>
                <a:ln w="9525" cap="flat" cmpd="sng">
                  <a:solidFill>
                    <a:srgbClr val="CC0000"/>
                  </a:solidFill>
                  <a:prstDash val="solid"/>
                  <a:round/>
                  <a:headEnd type="none" w="lg" len="lg"/>
                  <a:tailEnd type="triangle" w="lg" len="lg"/>
                </a:ln>
              </p:spPr>
            </p:cxnSp>
          </p:grpSp>
          <p:sp>
            <p:nvSpPr>
              <p:cNvPr id="36" name="Rectangle 35"/>
              <p:cNvSpPr/>
              <p:nvPr/>
            </p:nvSpPr>
            <p:spPr>
              <a:xfrm>
                <a:off x="2612105" y="4247818"/>
                <a:ext cx="1771659" cy="27441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3807031" y="5421869"/>
              <a:ext cx="2005657" cy="301133"/>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4107209" y="188611"/>
            <a:ext cx="2712570" cy="3386494"/>
            <a:chOff x="4132044" y="616241"/>
            <a:chExt cx="2712570" cy="3386494"/>
          </a:xfrm>
        </p:grpSpPr>
        <p:grpSp>
          <p:nvGrpSpPr>
            <p:cNvPr id="4" name="Group 3"/>
            <p:cNvGrpSpPr/>
            <p:nvPr/>
          </p:nvGrpSpPr>
          <p:grpSpPr>
            <a:xfrm>
              <a:off x="4132044" y="616241"/>
              <a:ext cx="2712570" cy="3335545"/>
              <a:chOff x="4109365" y="1543067"/>
              <a:chExt cx="2712570" cy="3335545"/>
            </a:xfrm>
          </p:grpSpPr>
          <p:pic>
            <p:nvPicPr>
              <p:cNvPr id="62" name="Shape 62"/>
              <p:cNvPicPr preferRelativeResize="0"/>
              <p:nvPr/>
            </p:nvPicPr>
            <p:blipFill>
              <a:blip r:embed="rId5">
                <a:alphaModFix/>
              </a:blip>
              <a:stretch>
                <a:fillRect/>
              </a:stretch>
            </p:blipFill>
            <p:spPr>
              <a:xfrm>
                <a:off x="4109365" y="1543067"/>
                <a:ext cx="2643132" cy="3022767"/>
              </a:xfrm>
              <a:prstGeom prst="rect">
                <a:avLst/>
              </a:prstGeom>
              <a:noFill/>
              <a:ln>
                <a:noFill/>
              </a:ln>
            </p:spPr>
          </p:pic>
          <p:sp>
            <p:nvSpPr>
              <p:cNvPr id="63" name="Shape 63"/>
              <p:cNvSpPr txBox="1"/>
              <p:nvPr/>
            </p:nvSpPr>
            <p:spPr>
              <a:xfrm>
                <a:off x="4943134" y="4505012"/>
                <a:ext cx="1878801" cy="373600"/>
              </a:xfrm>
              <a:prstGeom prst="rect">
                <a:avLst/>
              </a:prstGeom>
              <a:noFill/>
              <a:ln>
                <a:noFill/>
              </a:ln>
            </p:spPr>
            <p:txBody>
              <a:bodyPr lIns="121900" tIns="121900" rIns="121900" bIns="121900" anchor="t" anchorCtr="0">
                <a:noAutofit/>
              </a:bodyPr>
              <a:lstStyle/>
              <a:p>
                <a:pPr>
                  <a:lnSpc>
                    <a:spcPct val="115000"/>
                  </a:lnSpc>
                  <a:buClr>
                    <a:schemeClr val="dk1"/>
                  </a:buClr>
                </a:pPr>
                <a:r>
                  <a:rPr lang="en" sz="1867" b="1" dirty="0">
                    <a:solidFill>
                      <a:schemeClr val="dk1"/>
                    </a:solidFill>
                  </a:rPr>
                  <a:t>external nares</a:t>
                </a:r>
              </a:p>
              <a:p>
                <a:endParaRPr sz="1867" dirty="0"/>
              </a:p>
            </p:txBody>
          </p:sp>
          <p:cxnSp>
            <p:nvCxnSpPr>
              <p:cNvPr id="64" name="Shape 64"/>
              <p:cNvCxnSpPr/>
              <p:nvPr/>
            </p:nvCxnSpPr>
            <p:spPr>
              <a:xfrm flipH="1" flipV="1">
                <a:off x="5492033" y="3597077"/>
                <a:ext cx="347549" cy="1010240"/>
              </a:xfrm>
              <a:prstGeom prst="straightConnector1">
                <a:avLst/>
              </a:prstGeom>
              <a:noFill/>
              <a:ln w="9525" cap="flat" cmpd="sng">
                <a:solidFill>
                  <a:srgbClr val="CC0000"/>
                </a:solidFill>
                <a:prstDash val="solid"/>
                <a:round/>
                <a:headEnd type="none" w="lg" len="lg"/>
                <a:tailEnd type="triangle" w="lg" len="lg"/>
              </a:ln>
            </p:spPr>
          </p:cxnSp>
          <p:sp>
            <p:nvSpPr>
              <p:cNvPr id="65" name="Shape 65"/>
              <p:cNvSpPr txBox="1"/>
              <p:nvPr/>
            </p:nvSpPr>
            <p:spPr>
              <a:xfrm rot="2137109">
                <a:off x="4658701" y="3618308"/>
                <a:ext cx="1022003" cy="391848"/>
              </a:xfrm>
              <a:prstGeom prst="rect">
                <a:avLst/>
              </a:prstGeom>
              <a:noFill/>
              <a:ln>
                <a:noFill/>
              </a:ln>
            </p:spPr>
            <p:txBody>
              <a:bodyPr lIns="121900" tIns="121900" rIns="121900" bIns="121900" anchor="t" anchorCtr="0">
                <a:noAutofit/>
              </a:bodyPr>
              <a:lstStyle/>
              <a:p>
                <a:r>
                  <a:rPr lang="en" sz="1867">
                    <a:solidFill>
                      <a:schemeClr val="dk1"/>
                    </a:solidFill>
                  </a:rPr>
                  <a:t>septum</a:t>
                </a:r>
              </a:p>
            </p:txBody>
          </p:sp>
          <p:sp>
            <p:nvSpPr>
              <p:cNvPr id="66" name="Shape 66"/>
              <p:cNvSpPr txBox="1"/>
              <p:nvPr/>
            </p:nvSpPr>
            <p:spPr>
              <a:xfrm rot="2235984">
                <a:off x="5536700" y="3180849"/>
                <a:ext cx="670496" cy="373609"/>
              </a:xfrm>
              <a:prstGeom prst="rect">
                <a:avLst/>
              </a:prstGeom>
              <a:noFill/>
              <a:ln>
                <a:noFill/>
              </a:ln>
            </p:spPr>
            <p:txBody>
              <a:bodyPr lIns="121900" tIns="121900" rIns="121900" bIns="121900" anchor="t" anchorCtr="0">
                <a:noAutofit/>
              </a:bodyPr>
              <a:lstStyle/>
              <a:p>
                <a:r>
                  <a:rPr lang="en" sz="1867"/>
                  <a:t>ala</a:t>
                </a:r>
              </a:p>
            </p:txBody>
          </p:sp>
          <p:sp>
            <p:nvSpPr>
              <p:cNvPr id="67" name="Shape 67"/>
              <p:cNvSpPr txBox="1"/>
              <p:nvPr/>
            </p:nvSpPr>
            <p:spPr>
              <a:xfrm>
                <a:off x="4695067" y="2906067"/>
                <a:ext cx="692400" cy="296800"/>
              </a:xfrm>
              <a:prstGeom prst="rect">
                <a:avLst/>
              </a:prstGeom>
              <a:noFill/>
              <a:ln>
                <a:noFill/>
              </a:ln>
            </p:spPr>
            <p:txBody>
              <a:bodyPr lIns="121900" tIns="121900" rIns="121900" bIns="121900" anchor="t" anchorCtr="0">
                <a:noAutofit/>
              </a:bodyPr>
              <a:lstStyle/>
              <a:p>
                <a:r>
                  <a:rPr lang="en" sz="1867"/>
                  <a:t>tip</a:t>
                </a:r>
              </a:p>
            </p:txBody>
          </p:sp>
          <p:sp>
            <p:nvSpPr>
              <p:cNvPr id="68" name="Shape 68"/>
              <p:cNvSpPr txBox="1"/>
              <p:nvPr/>
            </p:nvSpPr>
            <p:spPr>
              <a:xfrm>
                <a:off x="5699300" y="1736400"/>
                <a:ext cx="923600" cy="373600"/>
              </a:xfrm>
              <a:prstGeom prst="rect">
                <a:avLst/>
              </a:prstGeom>
              <a:noFill/>
              <a:ln>
                <a:noFill/>
              </a:ln>
            </p:spPr>
            <p:txBody>
              <a:bodyPr lIns="121900" tIns="121900" rIns="121900" bIns="121900" anchor="t" anchorCtr="0">
                <a:noAutofit/>
              </a:bodyPr>
              <a:lstStyle/>
              <a:p>
                <a:r>
                  <a:rPr lang="en" sz="1867"/>
                  <a:t>root</a:t>
                </a:r>
              </a:p>
            </p:txBody>
          </p:sp>
        </p:grpSp>
        <p:sp>
          <p:nvSpPr>
            <p:cNvPr id="37" name="Rectangle 36"/>
            <p:cNvSpPr/>
            <p:nvPr/>
          </p:nvSpPr>
          <p:spPr>
            <a:xfrm>
              <a:off x="4996704" y="3728322"/>
              <a:ext cx="1771659" cy="274413"/>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p:cNvSpPr txBox="1"/>
          <p:nvPr/>
        </p:nvSpPr>
        <p:spPr>
          <a:xfrm>
            <a:off x="159737" y="3337356"/>
            <a:ext cx="3388659" cy="646331"/>
          </a:xfrm>
          <a:prstGeom prst="rect">
            <a:avLst/>
          </a:prstGeom>
          <a:noFill/>
        </p:spPr>
        <p:txBody>
          <a:bodyPr wrap="square" rtlCol="0">
            <a:spAutoFit/>
          </a:bodyPr>
          <a:lstStyle/>
          <a:p>
            <a:r>
              <a:rPr lang="en-US" sz="3600" b="1" dirty="0" smtClean="0">
                <a:latin typeface="+mj-lt"/>
              </a:rPr>
              <a:t>Nasal Cavity</a:t>
            </a:r>
            <a:endParaRPr lang="en-GB" sz="3600" b="1" dirty="0">
              <a:latin typeface="+mj-lt"/>
            </a:endParaRPr>
          </a:p>
        </p:txBody>
      </p:sp>
      <p:grpSp>
        <p:nvGrpSpPr>
          <p:cNvPr id="12" name="Group 11"/>
          <p:cNvGrpSpPr/>
          <p:nvPr/>
        </p:nvGrpSpPr>
        <p:grpSpPr>
          <a:xfrm>
            <a:off x="8861346" y="3182688"/>
            <a:ext cx="2851042" cy="1856607"/>
            <a:chOff x="7500767" y="4168966"/>
            <a:chExt cx="4197400" cy="2552765"/>
          </a:xfrm>
        </p:grpSpPr>
        <p:pic>
          <p:nvPicPr>
            <p:cNvPr id="77" name="Shape 77"/>
            <p:cNvPicPr preferRelativeResize="0"/>
            <p:nvPr/>
          </p:nvPicPr>
          <p:blipFill>
            <a:blip r:embed="rId6">
              <a:alphaModFix/>
            </a:blip>
            <a:stretch>
              <a:fillRect/>
            </a:stretch>
          </p:blipFill>
          <p:spPr>
            <a:xfrm>
              <a:off x="7500767" y="4168966"/>
              <a:ext cx="4197400" cy="2552765"/>
            </a:xfrm>
            <a:prstGeom prst="rect">
              <a:avLst/>
            </a:prstGeom>
            <a:noFill/>
            <a:ln>
              <a:noFill/>
            </a:ln>
          </p:spPr>
        </p:pic>
        <p:cxnSp>
          <p:nvCxnSpPr>
            <p:cNvPr id="79" name="Shape 79"/>
            <p:cNvCxnSpPr/>
            <p:nvPr/>
          </p:nvCxnSpPr>
          <p:spPr>
            <a:xfrm>
              <a:off x="9731213" y="5131664"/>
              <a:ext cx="406800" cy="1220000"/>
            </a:xfrm>
            <a:prstGeom prst="straightConnector1">
              <a:avLst/>
            </a:prstGeom>
            <a:noFill/>
            <a:ln w="28575" cap="flat" cmpd="sng">
              <a:solidFill>
                <a:srgbClr val="FFFF00"/>
              </a:solidFill>
              <a:prstDash val="solid"/>
              <a:round/>
              <a:headEnd type="none" w="lg" len="lg"/>
              <a:tailEnd type="none" w="lg" len="lg"/>
            </a:ln>
          </p:spPr>
        </p:cxnSp>
        <p:cxnSp>
          <p:nvCxnSpPr>
            <p:cNvPr id="80" name="Shape 80"/>
            <p:cNvCxnSpPr/>
            <p:nvPr/>
          </p:nvCxnSpPr>
          <p:spPr>
            <a:xfrm rot="10800000">
              <a:off x="9609967" y="6352633"/>
              <a:ext cx="527600" cy="10800"/>
            </a:xfrm>
            <a:prstGeom prst="straightConnector1">
              <a:avLst/>
            </a:prstGeom>
            <a:noFill/>
            <a:ln w="28575" cap="flat" cmpd="sng">
              <a:solidFill>
                <a:srgbClr val="FFFF00"/>
              </a:solidFill>
              <a:prstDash val="solid"/>
              <a:round/>
              <a:headEnd type="none" w="lg" len="lg"/>
              <a:tailEnd type="none" w="lg" len="lg"/>
            </a:ln>
          </p:spPr>
        </p:cxnSp>
        <p:cxnSp>
          <p:nvCxnSpPr>
            <p:cNvPr id="81" name="Shape 81"/>
            <p:cNvCxnSpPr/>
            <p:nvPr/>
          </p:nvCxnSpPr>
          <p:spPr>
            <a:xfrm flipH="1">
              <a:off x="9686833" y="5176467"/>
              <a:ext cx="44000" cy="1164800"/>
            </a:xfrm>
            <a:prstGeom prst="straightConnector1">
              <a:avLst/>
            </a:prstGeom>
            <a:noFill/>
            <a:ln w="28575" cap="flat" cmpd="sng">
              <a:solidFill>
                <a:srgbClr val="FFFF00"/>
              </a:solidFill>
              <a:prstDash val="solid"/>
              <a:round/>
              <a:headEnd type="none" w="lg" len="lg"/>
              <a:tailEnd type="none" w="lg" len="lg"/>
            </a:ln>
          </p:spPr>
        </p:cxnSp>
      </p:grpSp>
      <p:grpSp>
        <p:nvGrpSpPr>
          <p:cNvPr id="14" name="Group 13"/>
          <p:cNvGrpSpPr/>
          <p:nvPr/>
        </p:nvGrpSpPr>
        <p:grpSpPr>
          <a:xfrm>
            <a:off x="8828948" y="5181108"/>
            <a:ext cx="2608330" cy="1657341"/>
            <a:chOff x="9490727" y="4470102"/>
            <a:chExt cx="2608330" cy="2209665"/>
          </a:xfrm>
        </p:grpSpPr>
        <p:pic>
          <p:nvPicPr>
            <p:cNvPr id="1026" name="Picture 2" descr="Image result for nasal sept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0727" y="4470102"/>
              <a:ext cx="2608330" cy="20866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37714" y="6371990"/>
              <a:ext cx="638960" cy="307777"/>
            </a:xfrm>
            <a:prstGeom prst="rect">
              <a:avLst/>
            </a:prstGeom>
            <a:noFill/>
          </p:spPr>
          <p:txBody>
            <a:bodyPr wrap="square" rtlCol="0">
              <a:spAutoFit/>
            </a:bodyPr>
            <a:lstStyle/>
            <a:p>
              <a:r>
                <a:rPr lang="en-US" dirty="0" smtClean="0">
                  <a:solidFill>
                    <a:schemeClr val="bg1">
                      <a:lumMod val="65000"/>
                    </a:schemeClr>
                  </a:solidFill>
                  <a:latin typeface="+mn-lt"/>
                </a:rPr>
                <a:t>Extra</a:t>
              </a:r>
              <a:endParaRPr lang="en-GB" dirty="0">
                <a:solidFill>
                  <a:schemeClr val="bg1">
                    <a:lumMod val="65000"/>
                  </a:schemeClr>
                </a:solidFill>
                <a:latin typeface="+mn-lt"/>
              </a:endParaRPr>
            </a:p>
          </p:txBody>
        </p:sp>
      </p:grpSp>
      <p:sp>
        <p:nvSpPr>
          <p:cNvPr id="46" name="Rectangle 45"/>
          <p:cNvSpPr/>
          <p:nvPr/>
        </p:nvSpPr>
        <p:spPr>
          <a:xfrm>
            <a:off x="5570558" y="5738831"/>
            <a:ext cx="585216" cy="166653"/>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2180358" y="4318615"/>
            <a:ext cx="2286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40301" y="4560662"/>
            <a:ext cx="2377440" cy="0"/>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998620" y="4643302"/>
            <a:ext cx="625557" cy="157845"/>
          </a:xfrm>
          <a:prstGeom prst="rect">
            <a:avLst/>
          </a:prstGeom>
          <a:noFill/>
          <a:ln w="28575">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a:off x="4041510" y="4914352"/>
            <a:ext cx="128016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0640280" y="5967869"/>
            <a:ext cx="695591" cy="19621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702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321738" y="1424366"/>
            <a:ext cx="5614752" cy="2484400"/>
          </a:xfrm>
          <a:prstGeom prst="rect">
            <a:avLst/>
          </a:prstGeom>
        </p:spPr>
        <p:txBody>
          <a:bodyPr vert="horz" lIns="121900" tIns="121900" rIns="121900" bIns="121900" rtlCol="0" anchor="t" anchorCtr="0">
            <a:noAutofit/>
          </a:bodyPr>
          <a:lstStyle/>
          <a:p>
            <a:pPr>
              <a:spcBef>
                <a:spcPts val="933"/>
              </a:spcBef>
              <a:buClr>
                <a:schemeClr val="dk1"/>
              </a:buClr>
              <a:buSzPct val="78571"/>
              <a:buNone/>
            </a:pPr>
            <a:r>
              <a:rPr lang="en" sz="2000" b="1" dirty="0" smtClean="0">
                <a:solidFill>
                  <a:srgbClr val="000000"/>
                </a:solidFill>
              </a:rPr>
              <a:t>1. Roof</a:t>
            </a:r>
            <a:endParaRPr lang="en" sz="2000" b="1" dirty="0">
              <a:solidFill>
                <a:srgbClr val="000000"/>
              </a:solidFill>
            </a:endParaRPr>
          </a:p>
          <a:p>
            <a:pPr>
              <a:spcBef>
                <a:spcPts val="800"/>
              </a:spcBef>
              <a:buClr>
                <a:schemeClr val="dk1"/>
              </a:buClr>
              <a:buSzPct val="78571"/>
              <a:buNone/>
            </a:pPr>
            <a:r>
              <a:rPr lang="en" sz="2000" dirty="0">
                <a:solidFill>
                  <a:srgbClr val="000000"/>
                </a:solidFill>
              </a:rPr>
              <a:t>Narrow &amp; formed (from </a:t>
            </a:r>
            <a:r>
              <a:rPr lang="en" sz="2000" dirty="0" smtClean="0">
                <a:solidFill>
                  <a:srgbClr val="000000"/>
                </a:solidFill>
              </a:rPr>
              <a:t>behind</a:t>
            </a:r>
            <a:r>
              <a:rPr lang="en" sz="2000" dirty="0" smtClean="0">
                <a:solidFill>
                  <a:schemeClr val="bg1">
                    <a:lumMod val="65000"/>
                  </a:schemeClr>
                </a:solidFill>
              </a:rPr>
              <a:t> to </a:t>
            </a:r>
            <a:r>
              <a:rPr lang="en" sz="2000" dirty="0">
                <a:solidFill>
                  <a:srgbClr val="000000"/>
                </a:solidFill>
              </a:rPr>
              <a:t>forward) </a:t>
            </a:r>
            <a:r>
              <a:rPr lang="en" sz="2000" dirty="0" smtClean="0">
                <a:solidFill>
                  <a:srgbClr val="000000"/>
                </a:solidFill>
              </a:rPr>
              <a:t>by:</a:t>
            </a:r>
            <a:endParaRPr lang="en" sz="2000" dirty="0">
              <a:solidFill>
                <a:srgbClr val="000000"/>
              </a:solidFill>
            </a:endParaRPr>
          </a:p>
          <a:p>
            <a:pPr marL="349250">
              <a:spcBef>
                <a:spcPts val="800"/>
              </a:spcBef>
              <a:buClr>
                <a:schemeClr val="dk1"/>
              </a:buClr>
              <a:buSzPct val="78571"/>
              <a:buNone/>
            </a:pPr>
            <a:r>
              <a:rPr lang="en" sz="2000" dirty="0">
                <a:solidFill>
                  <a:srgbClr val="000000"/>
                </a:solidFill>
              </a:rPr>
              <a:t>1</a:t>
            </a:r>
            <a:r>
              <a:rPr lang="en" sz="2000" dirty="0" smtClean="0">
                <a:solidFill>
                  <a:srgbClr val="000000"/>
                </a:solidFill>
              </a:rPr>
              <a:t>. Body </a:t>
            </a:r>
            <a:r>
              <a:rPr lang="en" sz="2000" dirty="0">
                <a:solidFill>
                  <a:srgbClr val="000000"/>
                </a:solidFill>
              </a:rPr>
              <a:t>of </a:t>
            </a:r>
            <a:r>
              <a:rPr lang="en" sz="2000" dirty="0" smtClean="0">
                <a:solidFill>
                  <a:srgbClr val="000000"/>
                </a:solidFill>
              </a:rPr>
              <a:t>sphenoid.</a:t>
            </a:r>
          </a:p>
          <a:p>
            <a:pPr marL="349250">
              <a:spcBef>
                <a:spcPts val="800"/>
              </a:spcBef>
              <a:buClr>
                <a:schemeClr val="dk1"/>
              </a:buClr>
              <a:buSzPct val="78571"/>
              <a:buNone/>
            </a:pPr>
            <a:r>
              <a:rPr lang="en" sz="2000" dirty="0" smtClean="0">
                <a:solidFill>
                  <a:srgbClr val="000000"/>
                </a:solidFill>
              </a:rPr>
              <a:t>2. Cribriform </a:t>
            </a:r>
            <a:r>
              <a:rPr lang="en" sz="2000" dirty="0">
                <a:solidFill>
                  <a:srgbClr val="000000"/>
                </a:solidFill>
              </a:rPr>
              <a:t>plate of ethmoid </a:t>
            </a:r>
            <a:r>
              <a:rPr lang="en" sz="2000" dirty="0" smtClean="0">
                <a:solidFill>
                  <a:srgbClr val="000000"/>
                </a:solidFill>
              </a:rPr>
              <a:t>bone.</a:t>
            </a:r>
          </a:p>
          <a:p>
            <a:pPr marL="349250">
              <a:spcBef>
                <a:spcPts val="800"/>
              </a:spcBef>
              <a:buClr>
                <a:schemeClr val="dk1"/>
              </a:buClr>
              <a:buSzPct val="78571"/>
              <a:buNone/>
            </a:pPr>
            <a:r>
              <a:rPr lang="en" sz="2000" dirty="0" smtClean="0">
                <a:solidFill>
                  <a:srgbClr val="000000"/>
                </a:solidFill>
              </a:rPr>
              <a:t>3. Frontal bone.</a:t>
            </a:r>
          </a:p>
          <a:p>
            <a:pPr marL="349250">
              <a:spcBef>
                <a:spcPts val="800"/>
              </a:spcBef>
              <a:buClr>
                <a:schemeClr val="dk1"/>
              </a:buClr>
              <a:buSzPct val="78571"/>
              <a:buNone/>
            </a:pPr>
            <a:r>
              <a:rPr lang="en" sz="2000" dirty="0" smtClean="0">
                <a:solidFill>
                  <a:srgbClr val="000000"/>
                </a:solidFill>
              </a:rPr>
              <a:t>4. Nasal </a:t>
            </a:r>
            <a:r>
              <a:rPr lang="en" sz="2000" dirty="0">
                <a:solidFill>
                  <a:srgbClr val="000000"/>
                </a:solidFill>
              </a:rPr>
              <a:t>bone &amp; cartilage</a:t>
            </a:r>
            <a:r>
              <a:rPr lang="en" sz="2000" dirty="0">
                <a:solidFill>
                  <a:srgbClr val="FFFF00"/>
                </a:solidFill>
              </a:rPr>
              <a:t>  </a:t>
            </a:r>
          </a:p>
        </p:txBody>
      </p:sp>
      <p:sp>
        <p:nvSpPr>
          <p:cNvPr id="87" name="Shape 87"/>
          <p:cNvSpPr txBox="1">
            <a:spLocks noGrp="1"/>
          </p:cNvSpPr>
          <p:nvPr>
            <p:ph type="body" idx="2"/>
          </p:nvPr>
        </p:nvSpPr>
        <p:spPr>
          <a:xfrm>
            <a:off x="375016" y="4177327"/>
            <a:ext cx="4384669" cy="2513759"/>
          </a:xfrm>
          <a:prstGeom prst="rect">
            <a:avLst/>
          </a:prstGeom>
        </p:spPr>
        <p:txBody>
          <a:bodyPr vert="horz" lIns="121900" tIns="121900" rIns="121900" bIns="121900" rtlCol="0" anchor="t" anchorCtr="0">
            <a:noAutofit/>
          </a:bodyPr>
          <a:lstStyle/>
          <a:p>
            <a:pPr>
              <a:spcBef>
                <a:spcPts val="933"/>
              </a:spcBef>
              <a:buClr>
                <a:schemeClr val="dk1"/>
              </a:buClr>
              <a:buSzPct val="78571"/>
              <a:buNone/>
            </a:pPr>
            <a:r>
              <a:rPr lang="en" sz="2000" b="1" dirty="0" smtClean="0">
                <a:solidFill>
                  <a:srgbClr val="000000"/>
                </a:solidFill>
              </a:rPr>
              <a:t>2. Floor</a:t>
            </a:r>
            <a:endParaRPr lang="en" sz="2000" b="1" dirty="0">
              <a:solidFill>
                <a:srgbClr val="000000"/>
              </a:solidFill>
            </a:endParaRPr>
          </a:p>
          <a:p>
            <a:pPr>
              <a:spcBef>
                <a:spcPts val="800"/>
              </a:spcBef>
              <a:buClr>
                <a:schemeClr val="dk1"/>
              </a:buClr>
              <a:buSzPct val="78571"/>
              <a:buFont typeface="Courier New" panose="02070309020205020404" pitchFamily="49" charset="0"/>
              <a:buChar char="o"/>
            </a:pPr>
            <a:r>
              <a:rPr lang="en" sz="2000" dirty="0" smtClean="0">
                <a:solidFill>
                  <a:srgbClr val="000000"/>
                </a:solidFill>
              </a:rPr>
              <a:t>Separates </a:t>
            </a:r>
            <a:r>
              <a:rPr lang="en" sz="2000" dirty="0">
                <a:solidFill>
                  <a:srgbClr val="000000"/>
                </a:solidFill>
              </a:rPr>
              <a:t>it </a:t>
            </a:r>
            <a:r>
              <a:rPr lang="en" sz="2000" dirty="0" smtClean="0">
                <a:solidFill>
                  <a:schemeClr val="bg1">
                    <a:lumMod val="65000"/>
                  </a:schemeClr>
                </a:solidFill>
              </a:rPr>
              <a:t>(nasal cavity) </a:t>
            </a:r>
            <a:r>
              <a:rPr lang="en" sz="2000" dirty="0" smtClean="0">
                <a:solidFill>
                  <a:srgbClr val="000000"/>
                </a:solidFill>
              </a:rPr>
              <a:t>from </a:t>
            </a:r>
            <a:r>
              <a:rPr lang="en" sz="2000" dirty="0">
                <a:solidFill>
                  <a:srgbClr val="000000"/>
                </a:solidFill>
              </a:rPr>
              <a:t>the oral cavity.</a:t>
            </a:r>
          </a:p>
          <a:p>
            <a:pPr>
              <a:spcBef>
                <a:spcPts val="800"/>
              </a:spcBef>
              <a:buClr>
                <a:schemeClr val="dk1"/>
              </a:buClr>
              <a:buSzPct val="78571"/>
              <a:buFont typeface="Courier New" panose="02070309020205020404" pitchFamily="49" charset="0"/>
              <a:buChar char="o"/>
            </a:pPr>
            <a:r>
              <a:rPr lang="en" sz="2000" dirty="0" smtClean="0">
                <a:solidFill>
                  <a:srgbClr val="000000"/>
                </a:solidFill>
              </a:rPr>
              <a:t>Formed </a:t>
            </a:r>
            <a:r>
              <a:rPr lang="en" sz="2000" dirty="0">
                <a:solidFill>
                  <a:srgbClr val="000000"/>
                </a:solidFill>
              </a:rPr>
              <a:t>by the hard (bony) palate</a:t>
            </a:r>
            <a:r>
              <a:rPr lang="en" sz="2000" dirty="0" smtClean="0">
                <a:solidFill>
                  <a:srgbClr val="000000"/>
                </a:solidFill>
              </a:rPr>
              <a:t>.</a:t>
            </a:r>
          </a:p>
          <a:p>
            <a:pPr marL="0" indent="0">
              <a:spcBef>
                <a:spcPts val="800"/>
              </a:spcBef>
              <a:buClr>
                <a:schemeClr val="dk1"/>
              </a:buClr>
              <a:buSzPct val="78571"/>
              <a:buNone/>
            </a:pPr>
            <a:r>
              <a:rPr lang="en" sz="2000" dirty="0" smtClean="0">
                <a:solidFill>
                  <a:schemeClr val="bg1">
                    <a:lumMod val="65000"/>
                  </a:schemeClr>
                </a:solidFill>
              </a:rPr>
              <a:t>Note: </a:t>
            </a:r>
          </a:p>
          <a:p>
            <a:pPr marL="0" indent="0">
              <a:spcBef>
                <a:spcPts val="800"/>
              </a:spcBef>
              <a:buClr>
                <a:schemeClr val="dk1"/>
              </a:buClr>
              <a:buSzPct val="78571"/>
              <a:buNone/>
            </a:pPr>
            <a:r>
              <a:rPr lang="en" sz="2000" dirty="0" smtClean="0">
                <a:solidFill>
                  <a:schemeClr val="bg1">
                    <a:lumMod val="65000"/>
                  </a:schemeClr>
                </a:solidFill>
              </a:rPr>
              <a:t>There are 2 palates: a soft palate and a hard palate.</a:t>
            </a:r>
            <a:endParaRPr lang="en" sz="2000" dirty="0">
              <a:solidFill>
                <a:schemeClr val="bg1">
                  <a:lumMod val="65000"/>
                </a:schemeClr>
              </a:solidFill>
            </a:endParaRPr>
          </a:p>
        </p:txBody>
      </p:sp>
      <p:sp>
        <p:nvSpPr>
          <p:cNvPr id="30" name="TextBox 29"/>
          <p:cNvSpPr txBox="1"/>
          <p:nvPr/>
        </p:nvSpPr>
        <p:spPr>
          <a:xfrm>
            <a:off x="321738" y="515431"/>
            <a:ext cx="3388659" cy="646331"/>
          </a:xfrm>
          <a:prstGeom prst="rect">
            <a:avLst/>
          </a:prstGeom>
          <a:noFill/>
        </p:spPr>
        <p:txBody>
          <a:bodyPr wrap="square" rtlCol="0">
            <a:spAutoFit/>
          </a:bodyPr>
          <a:lstStyle/>
          <a:p>
            <a:r>
              <a:rPr lang="en-US" sz="3600" b="1" dirty="0" smtClean="0">
                <a:latin typeface="+mj-lt"/>
              </a:rPr>
              <a:t>Nasal Cavity</a:t>
            </a:r>
            <a:endParaRPr lang="en-GB" sz="3600" b="1" dirty="0">
              <a:latin typeface="+mj-lt"/>
            </a:endParaRPr>
          </a:p>
        </p:txBody>
      </p:sp>
      <p:grpSp>
        <p:nvGrpSpPr>
          <p:cNvPr id="6" name="Group 5"/>
          <p:cNvGrpSpPr/>
          <p:nvPr/>
        </p:nvGrpSpPr>
        <p:grpSpPr>
          <a:xfrm>
            <a:off x="5231913" y="3514939"/>
            <a:ext cx="3831557" cy="2596503"/>
            <a:chOff x="6479527" y="1164461"/>
            <a:chExt cx="3915049" cy="3012868"/>
          </a:xfrm>
        </p:grpSpPr>
        <p:grpSp>
          <p:nvGrpSpPr>
            <p:cNvPr id="2" name="Group 1"/>
            <p:cNvGrpSpPr/>
            <p:nvPr/>
          </p:nvGrpSpPr>
          <p:grpSpPr>
            <a:xfrm>
              <a:off x="6479527" y="1164461"/>
              <a:ext cx="3915049" cy="3012868"/>
              <a:chOff x="6796567" y="1836133"/>
              <a:chExt cx="4194175" cy="3505200"/>
            </a:xfrm>
          </p:grpSpPr>
          <p:pic>
            <p:nvPicPr>
              <p:cNvPr id="14" name="Picture 13" descr="C:\Documents and Settings\user\My Documents\My Pictures\f041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567" y="1836133"/>
                <a:ext cx="4194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
              <p:cNvSpPr txBox="1"/>
              <p:nvPr/>
            </p:nvSpPr>
            <p:spPr>
              <a:xfrm>
                <a:off x="8091967" y="2674332"/>
                <a:ext cx="381000" cy="465492"/>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2000" b="1" dirty="0">
                    <a:solidFill>
                      <a:srgbClr val="FFC000"/>
                    </a:solidFill>
                    <a:effectLst>
                      <a:outerShdw blurRad="50800" dist="38100" dir="2700000" algn="tl" rotWithShape="0">
                        <a:prstClr val="black">
                          <a:alpha val="40000"/>
                        </a:prstClr>
                      </a:outerShdw>
                    </a:effectLst>
                    <a:latin typeface="Arial Black" panose="020B0A04020102020204" pitchFamily="34" charset="0"/>
                  </a:rPr>
                  <a:t>4</a:t>
                </a:r>
              </a:p>
            </p:txBody>
          </p:sp>
          <p:sp>
            <p:nvSpPr>
              <p:cNvPr id="16" name="TextBox 5"/>
              <p:cNvSpPr txBox="1"/>
              <p:nvPr/>
            </p:nvSpPr>
            <p:spPr>
              <a:xfrm>
                <a:off x="8549167" y="2445733"/>
                <a:ext cx="381000" cy="465492"/>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2000" b="1" dirty="0">
                    <a:solidFill>
                      <a:srgbClr val="00A3E8"/>
                    </a:solidFill>
                    <a:effectLst>
                      <a:outerShdw blurRad="50800" dist="38100" dir="2700000" algn="tl" rotWithShape="0">
                        <a:prstClr val="black">
                          <a:alpha val="40000"/>
                        </a:prstClr>
                      </a:outerShdw>
                    </a:effectLst>
                    <a:latin typeface="Arial Black" panose="020B0A04020102020204" pitchFamily="34" charset="0"/>
                  </a:rPr>
                  <a:t>3</a:t>
                </a:r>
              </a:p>
            </p:txBody>
          </p:sp>
          <p:sp>
            <p:nvSpPr>
              <p:cNvPr id="17" name="TextBox 6"/>
              <p:cNvSpPr txBox="1"/>
              <p:nvPr/>
            </p:nvSpPr>
            <p:spPr>
              <a:xfrm>
                <a:off x="9122591" y="2551843"/>
                <a:ext cx="381000" cy="465492"/>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2000" b="1" dirty="0">
                    <a:solidFill>
                      <a:srgbClr val="DBABDB"/>
                    </a:solidFill>
                    <a:effectLst>
                      <a:outerShdw blurRad="50800" dist="38100" dir="2700000" algn="tl" rotWithShape="0">
                        <a:prstClr val="black">
                          <a:alpha val="40000"/>
                        </a:prstClr>
                      </a:outerShdw>
                    </a:effectLst>
                    <a:latin typeface="Arial Black" panose="020B0A04020102020204" pitchFamily="34" charset="0"/>
                  </a:rPr>
                  <a:t>2</a:t>
                </a:r>
              </a:p>
            </p:txBody>
          </p:sp>
          <p:sp>
            <p:nvSpPr>
              <p:cNvPr id="18" name="TextBox 7"/>
              <p:cNvSpPr txBox="1"/>
              <p:nvPr/>
            </p:nvSpPr>
            <p:spPr>
              <a:xfrm>
                <a:off x="9615966" y="3131533"/>
                <a:ext cx="381000" cy="429684"/>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dirty="0">
                    <a:solidFill>
                      <a:srgbClr val="FFFF00"/>
                    </a:solidFill>
                    <a:effectLst>
                      <a:outerShdw blurRad="50800" dist="38100" dir="2700000" algn="tl" rotWithShape="0">
                        <a:prstClr val="black">
                          <a:alpha val="40000"/>
                        </a:prstClr>
                      </a:outerShdw>
                    </a:effectLst>
                    <a:latin typeface="Arial Black" panose="020B0A04020102020204" pitchFamily="34" charset="0"/>
                  </a:rPr>
                  <a:t>1</a:t>
                </a:r>
              </a:p>
            </p:txBody>
          </p:sp>
        </p:grpSp>
        <p:cxnSp>
          <p:nvCxnSpPr>
            <p:cNvPr id="93" name="Shape 93"/>
            <p:cNvCxnSpPr/>
            <p:nvPr/>
          </p:nvCxnSpPr>
          <p:spPr>
            <a:xfrm flipV="1">
              <a:off x="7866539" y="3380839"/>
              <a:ext cx="366451" cy="796490"/>
            </a:xfrm>
            <a:prstGeom prst="straightConnector1">
              <a:avLst/>
            </a:prstGeom>
            <a:noFill/>
            <a:ln w="38100" cap="flat" cmpd="sng">
              <a:solidFill>
                <a:srgbClr val="92D050"/>
              </a:solidFill>
              <a:prstDash val="solid"/>
              <a:round/>
              <a:headEnd type="none" w="lg" len="lg"/>
              <a:tailEnd type="triangle" w="lg" len="lg"/>
            </a:ln>
          </p:spPr>
        </p:cxnSp>
      </p:grpSp>
      <p:cxnSp>
        <p:nvCxnSpPr>
          <p:cNvPr id="34" name="Straight Connector 33"/>
          <p:cNvCxnSpPr/>
          <p:nvPr/>
        </p:nvCxnSpPr>
        <p:spPr>
          <a:xfrm>
            <a:off x="754395" y="4547544"/>
            <a:ext cx="54864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22141" y="2543932"/>
            <a:ext cx="1828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2141" y="2920450"/>
            <a:ext cx="3474720" cy="0"/>
          </a:xfrm>
          <a:prstGeom prst="line">
            <a:avLst/>
          </a:prstGeom>
          <a:ln w="28575">
            <a:solidFill>
              <a:srgbClr val="DBABD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22141" y="3300157"/>
            <a:ext cx="1371600" cy="0"/>
          </a:xfrm>
          <a:prstGeom prst="line">
            <a:avLst/>
          </a:prstGeom>
          <a:ln w="28575">
            <a:solidFill>
              <a:srgbClr val="00A3E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5588" y="3676675"/>
            <a:ext cx="23317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540187" y="457182"/>
            <a:ext cx="6491656" cy="2577106"/>
            <a:chOff x="5408921" y="4166199"/>
            <a:chExt cx="6491656" cy="2577106"/>
          </a:xfrm>
        </p:grpSpPr>
        <p:pic>
          <p:nvPicPr>
            <p:cNvPr id="2052" name="Picture 4" descr="Image result for nasal b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921" y="4283065"/>
              <a:ext cx="2094601" cy="22383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892316" y="4166199"/>
              <a:ext cx="5008261" cy="2577106"/>
              <a:chOff x="5919833" y="4166199"/>
              <a:chExt cx="5980745" cy="2577106"/>
            </a:xfrm>
          </p:grpSpPr>
          <p:pic>
            <p:nvPicPr>
              <p:cNvPr id="2050" name="Picture 2" descr="Image result for sphenoid b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9354" y="4166199"/>
                <a:ext cx="5331224" cy="257710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8319078" y="5945103"/>
                <a:ext cx="1035069" cy="307777"/>
              </a:xfrm>
              <a:prstGeom prst="rect">
                <a:avLst/>
              </a:prstGeom>
              <a:noFill/>
            </p:spPr>
            <p:txBody>
              <a:bodyPr wrap="square" rtlCol="0">
                <a:spAutoFit/>
              </a:bodyPr>
              <a:lstStyle/>
              <a:p>
                <a:r>
                  <a:rPr lang="en-US" dirty="0" smtClean="0">
                    <a:solidFill>
                      <a:schemeClr val="bg1">
                        <a:lumMod val="65000"/>
                      </a:schemeClr>
                    </a:solidFill>
                    <a:latin typeface="+mn-lt"/>
                  </a:rPr>
                  <a:t>Extra</a:t>
                </a:r>
                <a:endParaRPr lang="en-GB" dirty="0">
                  <a:solidFill>
                    <a:schemeClr val="bg1">
                      <a:lumMod val="65000"/>
                    </a:schemeClr>
                  </a:solidFill>
                  <a:latin typeface="+mn-lt"/>
                </a:endParaRPr>
              </a:p>
            </p:txBody>
          </p:sp>
          <p:sp>
            <p:nvSpPr>
              <p:cNvPr id="44" name="TextBox 43"/>
              <p:cNvSpPr txBox="1"/>
              <p:nvPr/>
            </p:nvSpPr>
            <p:spPr>
              <a:xfrm>
                <a:off x="5919833" y="5945103"/>
                <a:ext cx="1035069" cy="307777"/>
              </a:xfrm>
              <a:prstGeom prst="rect">
                <a:avLst/>
              </a:prstGeom>
              <a:noFill/>
            </p:spPr>
            <p:txBody>
              <a:bodyPr wrap="square" rtlCol="0">
                <a:spAutoFit/>
              </a:bodyPr>
              <a:lstStyle/>
              <a:p>
                <a:r>
                  <a:rPr lang="en-US" dirty="0" smtClean="0">
                    <a:solidFill>
                      <a:schemeClr val="bg1">
                        <a:lumMod val="65000"/>
                      </a:schemeClr>
                    </a:solidFill>
                    <a:latin typeface="+mn-lt"/>
                  </a:rPr>
                  <a:t>Extra</a:t>
                </a:r>
                <a:endParaRPr lang="en-GB" dirty="0">
                  <a:solidFill>
                    <a:schemeClr val="bg1">
                      <a:lumMod val="65000"/>
                    </a:schemeClr>
                  </a:solidFill>
                  <a:latin typeface="+mn-lt"/>
                </a:endParaRPr>
              </a:p>
            </p:txBody>
          </p:sp>
        </p:grpSp>
      </p:grpSp>
      <p:grpSp>
        <p:nvGrpSpPr>
          <p:cNvPr id="11" name="Group 10"/>
          <p:cNvGrpSpPr/>
          <p:nvPr/>
        </p:nvGrpSpPr>
        <p:grpSpPr>
          <a:xfrm>
            <a:off x="9411530" y="3555800"/>
            <a:ext cx="2769204" cy="2666594"/>
            <a:chOff x="9411530" y="3555800"/>
            <a:chExt cx="2769204" cy="2666594"/>
          </a:xfrm>
        </p:grpSpPr>
        <p:pic>
          <p:nvPicPr>
            <p:cNvPr id="9" name="Picture 8"/>
            <p:cNvPicPr>
              <a:picLocks noChangeAspect="1"/>
            </p:cNvPicPr>
            <p:nvPr/>
          </p:nvPicPr>
          <p:blipFill>
            <a:blip r:embed="rId6"/>
            <a:stretch>
              <a:fillRect/>
            </a:stretch>
          </p:blipFill>
          <p:spPr>
            <a:xfrm>
              <a:off x="9411530" y="3555800"/>
              <a:ext cx="2506029" cy="2666594"/>
            </a:xfrm>
            <a:prstGeom prst="rect">
              <a:avLst/>
            </a:prstGeom>
          </p:spPr>
        </p:pic>
        <p:sp>
          <p:nvSpPr>
            <p:cNvPr id="10" name="Rectangle 9"/>
            <p:cNvSpPr/>
            <p:nvPr/>
          </p:nvSpPr>
          <p:spPr>
            <a:xfrm>
              <a:off x="11527018" y="4771541"/>
              <a:ext cx="365760" cy="11731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1551799" y="4941660"/>
              <a:ext cx="365760" cy="117313"/>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1313970" y="5768232"/>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endParaRPr lang="en-GB" dirty="0">
                <a:solidFill>
                  <a:schemeClr val="bg1">
                    <a:lumMod val="65000"/>
                  </a:schemeClr>
                </a:solidFill>
                <a:latin typeface="+mn-lt"/>
              </a:endParaRPr>
            </a:p>
          </p:txBody>
        </p:sp>
      </p:grpSp>
    </p:spTree>
    <p:extLst>
      <p:ext uri="{BB962C8B-B14F-4D97-AF65-F5344CB8AC3E}">
        <p14:creationId xmlns:p14="http://schemas.microsoft.com/office/powerpoint/2010/main" val="1357340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4"/>
          <p:cNvSpPr txBox="1"/>
          <p:nvPr/>
        </p:nvSpPr>
        <p:spPr>
          <a:xfrm>
            <a:off x="321737" y="839839"/>
            <a:ext cx="4848400" cy="2452181"/>
          </a:xfrm>
          <a:prstGeom prst="rect">
            <a:avLst/>
          </a:prstGeom>
          <a:noFill/>
          <a:ln>
            <a:noFill/>
          </a:ln>
        </p:spPr>
        <p:txBody>
          <a:bodyPr lIns="121900" tIns="121900" rIns="121900" bIns="121900" anchor="t" anchorCtr="0">
            <a:noAutofit/>
          </a:bodyPr>
          <a:lstStyle/>
          <a:p>
            <a:pPr>
              <a:lnSpc>
                <a:spcPct val="90000"/>
              </a:lnSpc>
              <a:spcBef>
                <a:spcPts val="933"/>
              </a:spcBef>
              <a:buClr>
                <a:schemeClr val="dk1"/>
              </a:buClr>
            </a:pPr>
            <a:r>
              <a:rPr lang="en" sz="2000" b="1" dirty="0" smtClean="0">
                <a:latin typeface="+mn-lt"/>
              </a:rPr>
              <a:t>3. Medial </a:t>
            </a:r>
            <a:r>
              <a:rPr lang="en" sz="2000" b="1" dirty="0">
                <a:latin typeface="+mn-lt"/>
              </a:rPr>
              <a:t>Wall (Nasal Septum)</a:t>
            </a:r>
          </a:p>
          <a:p>
            <a:pPr marL="228600" indent="-228600">
              <a:lnSpc>
                <a:spcPct val="90000"/>
              </a:lnSpc>
              <a:spcBef>
                <a:spcPts val="800"/>
              </a:spcBef>
              <a:buClr>
                <a:schemeClr val="dk1"/>
              </a:buClr>
              <a:buFont typeface="Courier New" panose="02070309020205020404" pitchFamily="49" charset="0"/>
              <a:buChar char="o"/>
            </a:pPr>
            <a:r>
              <a:rPr lang="en" sz="2000" u="sng" dirty="0" smtClean="0">
                <a:latin typeface="+mn-lt"/>
              </a:rPr>
              <a:t>Osteocartilaginous</a:t>
            </a:r>
            <a:r>
              <a:rPr lang="en" sz="2000" dirty="0" smtClean="0">
                <a:latin typeface="+mn-lt"/>
              </a:rPr>
              <a:t> </a:t>
            </a:r>
            <a:r>
              <a:rPr lang="en" sz="2000" dirty="0">
                <a:latin typeface="+mn-lt"/>
              </a:rPr>
              <a:t>partition.</a:t>
            </a:r>
          </a:p>
          <a:p>
            <a:pPr marL="228600" indent="-228600">
              <a:lnSpc>
                <a:spcPct val="90000"/>
              </a:lnSpc>
              <a:spcBef>
                <a:spcPts val="800"/>
              </a:spcBef>
              <a:buClr>
                <a:schemeClr val="dk1"/>
              </a:buClr>
              <a:buFont typeface="Courier New" panose="02070309020205020404" pitchFamily="49" charset="0"/>
              <a:buChar char="o"/>
            </a:pPr>
            <a:r>
              <a:rPr lang="en" sz="2000" dirty="0">
                <a:latin typeface="+mn-lt"/>
              </a:rPr>
              <a:t>Formed by:</a:t>
            </a:r>
          </a:p>
          <a:p>
            <a:pPr marL="228600">
              <a:lnSpc>
                <a:spcPct val="90000"/>
              </a:lnSpc>
              <a:spcBef>
                <a:spcPts val="800"/>
              </a:spcBef>
              <a:buClr>
                <a:schemeClr val="dk1"/>
              </a:buClr>
            </a:pPr>
            <a:r>
              <a:rPr lang="en" sz="2000" dirty="0">
                <a:latin typeface="+mn-lt"/>
              </a:rPr>
              <a:t>1</a:t>
            </a:r>
            <a:r>
              <a:rPr lang="en" sz="2000" dirty="0" smtClean="0">
                <a:latin typeface="+mn-lt"/>
              </a:rPr>
              <a:t>. Perpendicular </a:t>
            </a:r>
            <a:r>
              <a:rPr lang="en" sz="2000" dirty="0">
                <a:latin typeface="+mn-lt"/>
              </a:rPr>
              <a:t>plate of ethmoid bone.</a:t>
            </a:r>
          </a:p>
          <a:p>
            <a:pPr marL="228600">
              <a:lnSpc>
                <a:spcPct val="90000"/>
              </a:lnSpc>
              <a:spcBef>
                <a:spcPts val="800"/>
              </a:spcBef>
              <a:buClr>
                <a:schemeClr val="dk1"/>
              </a:buClr>
            </a:pPr>
            <a:r>
              <a:rPr lang="en" sz="2000" dirty="0">
                <a:latin typeface="+mn-lt"/>
              </a:rPr>
              <a:t>2</a:t>
            </a:r>
            <a:r>
              <a:rPr lang="en" sz="2000" dirty="0" smtClean="0">
                <a:latin typeface="+mn-lt"/>
              </a:rPr>
              <a:t>. Vomer</a:t>
            </a:r>
            <a:r>
              <a:rPr lang="en" sz="2000" dirty="0">
                <a:latin typeface="+mn-lt"/>
              </a:rPr>
              <a:t>.</a:t>
            </a:r>
          </a:p>
          <a:p>
            <a:pPr marL="228600">
              <a:lnSpc>
                <a:spcPct val="90000"/>
              </a:lnSpc>
              <a:spcBef>
                <a:spcPts val="800"/>
              </a:spcBef>
              <a:buClr>
                <a:schemeClr val="dk1"/>
              </a:buClr>
            </a:pPr>
            <a:r>
              <a:rPr lang="en" sz="2000" dirty="0">
                <a:latin typeface="+mn-lt"/>
              </a:rPr>
              <a:t>3</a:t>
            </a:r>
            <a:r>
              <a:rPr lang="en" sz="2000" dirty="0" smtClean="0">
                <a:latin typeface="+mn-lt"/>
              </a:rPr>
              <a:t>. Septal </a:t>
            </a:r>
            <a:r>
              <a:rPr lang="en" sz="2000" dirty="0">
                <a:latin typeface="+mn-lt"/>
              </a:rPr>
              <a:t>cartilage</a:t>
            </a:r>
            <a:r>
              <a:rPr lang="en" sz="2000" dirty="0" smtClean="0">
                <a:latin typeface="+mn-lt"/>
              </a:rPr>
              <a:t>.</a:t>
            </a:r>
            <a:endParaRPr lang="en" sz="2000" dirty="0">
              <a:latin typeface="+mn-lt"/>
            </a:endParaRPr>
          </a:p>
        </p:txBody>
      </p:sp>
      <p:grpSp>
        <p:nvGrpSpPr>
          <p:cNvPr id="9" name="Group 8"/>
          <p:cNvGrpSpPr/>
          <p:nvPr/>
        </p:nvGrpSpPr>
        <p:grpSpPr>
          <a:xfrm>
            <a:off x="5527865" y="536146"/>
            <a:ext cx="3171989" cy="2772815"/>
            <a:chOff x="6796567" y="1836133"/>
            <a:chExt cx="4194175" cy="3505200"/>
          </a:xfrm>
        </p:grpSpPr>
        <p:pic>
          <p:nvPicPr>
            <p:cNvPr id="10" name="Picture 9" descr="C:\Documents and Settings\user\My Documents\My Pictures\f04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567" y="1836133"/>
              <a:ext cx="4194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p:nvPr/>
          </p:nvSpPr>
          <p:spPr>
            <a:xfrm>
              <a:off x="8131222" y="3442931"/>
              <a:ext cx="381000"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dirty="0">
                  <a:solidFill>
                    <a:srgbClr val="9900FF"/>
                  </a:solidFill>
                  <a:effectLst>
                    <a:outerShdw blurRad="38100" dist="38100" dir="2700000" algn="tl">
                      <a:srgbClr val="000000"/>
                    </a:outerShdw>
                  </a:effectLst>
                </a:rPr>
                <a:t>3</a:t>
              </a:r>
            </a:p>
          </p:txBody>
        </p:sp>
        <p:sp>
          <p:nvSpPr>
            <p:cNvPr id="12" name="TextBox 6"/>
            <p:cNvSpPr txBox="1"/>
            <p:nvPr/>
          </p:nvSpPr>
          <p:spPr>
            <a:xfrm>
              <a:off x="8930167" y="3637947"/>
              <a:ext cx="381000"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a:solidFill>
                    <a:srgbClr val="E06666"/>
                  </a:solidFill>
                  <a:effectLst>
                    <a:outerShdw blurRad="38100" dist="38100" dir="2700000" algn="tl">
                      <a:srgbClr val="000000"/>
                    </a:outerShdw>
                  </a:effectLst>
                </a:rPr>
                <a:t>2</a:t>
              </a:r>
            </a:p>
          </p:txBody>
        </p:sp>
        <p:sp>
          <p:nvSpPr>
            <p:cNvPr id="13" name="TextBox 7"/>
            <p:cNvSpPr txBox="1"/>
            <p:nvPr/>
          </p:nvSpPr>
          <p:spPr>
            <a:xfrm>
              <a:off x="8755255" y="3063616"/>
              <a:ext cx="381000"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altLang="en-US" sz="1800" b="1" dirty="0">
                  <a:solidFill>
                    <a:srgbClr val="00FFFF"/>
                  </a:solidFill>
                  <a:effectLst>
                    <a:outerShdw blurRad="38100" dist="38100" dir="2700000" algn="tl">
                      <a:srgbClr val="000000"/>
                    </a:outerShdw>
                  </a:effectLst>
                </a:rPr>
                <a:t>1</a:t>
              </a:r>
            </a:p>
          </p:txBody>
        </p:sp>
      </p:grpSp>
      <p:sp>
        <p:nvSpPr>
          <p:cNvPr id="14" name="TextBox 13"/>
          <p:cNvSpPr txBox="1"/>
          <p:nvPr/>
        </p:nvSpPr>
        <p:spPr>
          <a:xfrm>
            <a:off x="321738" y="184837"/>
            <a:ext cx="3388659" cy="646331"/>
          </a:xfrm>
          <a:prstGeom prst="rect">
            <a:avLst/>
          </a:prstGeom>
          <a:noFill/>
        </p:spPr>
        <p:txBody>
          <a:bodyPr wrap="square" rtlCol="0">
            <a:spAutoFit/>
          </a:bodyPr>
          <a:lstStyle/>
          <a:p>
            <a:r>
              <a:rPr lang="en-US" sz="3600" b="1" dirty="0" smtClean="0">
                <a:latin typeface="+mj-lt"/>
              </a:rPr>
              <a:t>Nasal Cavity</a:t>
            </a:r>
            <a:endParaRPr lang="en-GB" sz="3600" b="1" dirty="0">
              <a:latin typeface="+mj-lt"/>
            </a:endParaRPr>
          </a:p>
        </p:txBody>
      </p:sp>
      <p:sp>
        <p:nvSpPr>
          <p:cNvPr id="15" name="Shape 94"/>
          <p:cNvSpPr txBox="1"/>
          <p:nvPr/>
        </p:nvSpPr>
        <p:spPr>
          <a:xfrm>
            <a:off x="321737" y="3279066"/>
            <a:ext cx="7451844" cy="2452181"/>
          </a:xfrm>
          <a:prstGeom prst="rect">
            <a:avLst/>
          </a:prstGeom>
          <a:noFill/>
          <a:ln>
            <a:noFill/>
          </a:ln>
        </p:spPr>
        <p:txBody>
          <a:bodyPr lIns="121900" tIns="121900" rIns="121900" bIns="121900" anchor="t" anchorCtr="0">
            <a:noAutofit/>
          </a:bodyPr>
          <a:lstStyle/>
          <a:p>
            <a:pPr>
              <a:lnSpc>
                <a:spcPct val="90000"/>
              </a:lnSpc>
              <a:spcBef>
                <a:spcPts val="933"/>
              </a:spcBef>
              <a:buClr>
                <a:schemeClr val="dk1"/>
              </a:buClr>
            </a:pPr>
            <a:r>
              <a:rPr lang="en" sz="2000" b="1" dirty="0">
                <a:latin typeface="+mn-lt"/>
              </a:rPr>
              <a:t>4</a:t>
            </a:r>
            <a:r>
              <a:rPr lang="en" sz="2000" b="1" dirty="0" smtClean="0">
                <a:latin typeface="+mn-lt"/>
              </a:rPr>
              <a:t>. Lateral Wall</a:t>
            </a:r>
            <a:endParaRPr lang="en" sz="2000" b="1" dirty="0">
              <a:latin typeface="+mn-lt"/>
            </a:endParaRPr>
          </a:p>
          <a:p>
            <a:pPr marL="342900" indent="-342900">
              <a:lnSpc>
                <a:spcPct val="90000"/>
              </a:lnSpc>
              <a:spcBef>
                <a:spcPts val="800"/>
              </a:spcBef>
              <a:buClr>
                <a:schemeClr val="dk1"/>
              </a:buClr>
              <a:buFont typeface="Courier New" panose="02070309020205020404" pitchFamily="49" charset="0"/>
              <a:buChar char="o"/>
            </a:pPr>
            <a:r>
              <a:rPr lang="en-GB" sz="2000" dirty="0">
                <a:latin typeface="+mn-lt"/>
              </a:rPr>
              <a:t>Shows three horizontal bony projections, the superior, middle &amp; inferior </a:t>
            </a:r>
            <a:r>
              <a:rPr lang="en-GB" sz="2000" dirty="0" smtClean="0">
                <a:latin typeface="+mn-lt"/>
              </a:rPr>
              <a:t>conchae*</a:t>
            </a:r>
            <a:endParaRPr lang="en-GB" sz="2000" dirty="0">
              <a:latin typeface="+mn-lt"/>
            </a:endParaRPr>
          </a:p>
          <a:p>
            <a:pPr marL="342900" indent="-342900">
              <a:lnSpc>
                <a:spcPct val="90000"/>
              </a:lnSpc>
              <a:spcBef>
                <a:spcPts val="800"/>
              </a:spcBef>
              <a:buClr>
                <a:schemeClr val="dk1"/>
              </a:buClr>
              <a:buFont typeface="Courier New" panose="02070309020205020404" pitchFamily="49" charset="0"/>
              <a:buChar char="o"/>
            </a:pPr>
            <a:r>
              <a:rPr lang="en-GB" sz="2000" dirty="0">
                <a:latin typeface="+mn-lt"/>
              </a:rPr>
              <a:t>The cavity below each concha is called a meatus and are named as superior, middle &amp; inferior </a:t>
            </a:r>
            <a:r>
              <a:rPr lang="en-GB" sz="2000" dirty="0" smtClean="0">
                <a:latin typeface="+mn-lt"/>
              </a:rPr>
              <a:t>meatus corresponding </a:t>
            </a:r>
            <a:r>
              <a:rPr lang="en-GB" sz="2000" dirty="0">
                <a:latin typeface="+mn-lt"/>
              </a:rPr>
              <a:t>to the conchae</a:t>
            </a:r>
            <a:r>
              <a:rPr lang="en-GB" sz="2000" dirty="0" smtClean="0">
                <a:latin typeface="+mn-lt"/>
              </a:rPr>
              <a:t>.</a:t>
            </a:r>
          </a:p>
          <a:p>
            <a:pPr marL="342900" indent="-342900">
              <a:lnSpc>
                <a:spcPct val="90000"/>
              </a:lnSpc>
              <a:spcBef>
                <a:spcPts val="800"/>
              </a:spcBef>
              <a:buClr>
                <a:schemeClr val="dk1"/>
              </a:buClr>
              <a:buFont typeface="Courier New" panose="02070309020205020404" pitchFamily="49" charset="0"/>
              <a:buChar char="o"/>
            </a:pPr>
            <a:r>
              <a:rPr lang="en-GB" sz="2000" dirty="0">
                <a:latin typeface="+mn-lt"/>
              </a:rPr>
              <a:t>The small space above the superior </a:t>
            </a:r>
            <a:r>
              <a:rPr lang="en-GB" sz="2000" dirty="0" smtClean="0">
                <a:latin typeface="+mn-lt"/>
              </a:rPr>
              <a:t>concha </a:t>
            </a:r>
            <a:r>
              <a:rPr lang="en-GB" sz="2000" dirty="0" smtClean="0">
                <a:solidFill>
                  <a:schemeClr val="bg1">
                    <a:lumMod val="65000"/>
                  </a:schemeClr>
                </a:solidFill>
                <a:latin typeface="+mn-lt"/>
              </a:rPr>
              <a:t>and below the roof </a:t>
            </a:r>
            <a:r>
              <a:rPr lang="en-GB" sz="2000" dirty="0">
                <a:latin typeface="+mn-lt"/>
              </a:rPr>
              <a:t>is the </a:t>
            </a:r>
            <a:r>
              <a:rPr lang="en-GB" sz="2000" dirty="0" err="1">
                <a:latin typeface="+mn-lt"/>
              </a:rPr>
              <a:t>sphenoethmoidal</a:t>
            </a:r>
            <a:r>
              <a:rPr lang="en-GB" sz="2000" dirty="0">
                <a:latin typeface="+mn-lt"/>
              </a:rPr>
              <a:t> recess</a:t>
            </a:r>
            <a:r>
              <a:rPr lang="en-GB" sz="2000" dirty="0" smtClean="0">
                <a:latin typeface="+mn-lt"/>
              </a:rPr>
              <a:t>. </a:t>
            </a:r>
            <a:endParaRPr lang="en-GB" sz="2000" dirty="0">
              <a:latin typeface="+mn-lt"/>
            </a:endParaRPr>
          </a:p>
          <a:p>
            <a:pPr marL="342900" indent="-342900">
              <a:lnSpc>
                <a:spcPct val="90000"/>
              </a:lnSpc>
              <a:spcBef>
                <a:spcPts val="800"/>
              </a:spcBef>
              <a:buClr>
                <a:schemeClr val="dk1"/>
              </a:buClr>
              <a:buFont typeface="Courier New" panose="02070309020205020404" pitchFamily="49" charset="0"/>
              <a:buChar char="o"/>
            </a:pPr>
            <a:r>
              <a:rPr lang="en-GB" sz="2000" dirty="0">
                <a:latin typeface="+mn-lt"/>
              </a:rPr>
              <a:t>The conchae increase the surface area of the nasal cavity.</a:t>
            </a:r>
          </a:p>
          <a:p>
            <a:pPr marL="342900" indent="-342900">
              <a:lnSpc>
                <a:spcPct val="90000"/>
              </a:lnSpc>
              <a:spcBef>
                <a:spcPts val="800"/>
              </a:spcBef>
              <a:buClr>
                <a:schemeClr val="dk1"/>
              </a:buClr>
              <a:buFont typeface="Courier New" panose="02070309020205020404" pitchFamily="49" charset="0"/>
              <a:buChar char="o"/>
            </a:pPr>
            <a:r>
              <a:rPr lang="en-GB" sz="2000" dirty="0">
                <a:latin typeface="+mn-lt"/>
              </a:rPr>
              <a:t>The recess &amp; meati receive the openings of </a:t>
            </a:r>
            <a:r>
              <a:rPr lang="en-GB" sz="2000" dirty="0" smtClean="0">
                <a:latin typeface="+mn-lt"/>
              </a:rPr>
              <a:t>the: Paranasal sinuses and Nasolacrimal </a:t>
            </a:r>
            <a:r>
              <a:rPr lang="en-GB" sz="2000" dirty="0">
                <a:latin typeface="+mn-lt"/>
              </a:rPr>
              <a:t>duct</a:t>
            </a:r>
            <a:r>
              <a:rPr lang="en-GB" sz="2000" dirty="0" smtClean="0">
                <a:latin typeface="+mn-lt"/>
              </a:rPr>
              <a:t>. </a:t>
            </a:r>
            <a:r>
              <a:rPr lang="en-GB" sz="2000" dirty="0" smtClean="0">
                <a:solidFill>
                  <a:schemeClr val="bg1">
                    <a:lumMod val="65000"/>
                  </a:schemeClr>
                </a:solidFill>
                <a:latin typeface="+mn-lt"/>
              </a:rPr>
              <a:t>(will be discussed later)</a:t>
            </a:r>
            <a:endParaRPr lang="en-GB" sz="2000" dirty="0">
              <a:solidFill>
                <a:schemeClr val="bg1">
                  <a:lumMod val="65000"/>
                </a:schemeClr>
              </a:solidFill>
              <a:latin typeface="+mn-lt"/>
            </a:endParaRPr>
          </a:p>
        </p:txBody>
      </p:sp>
      <p:cxnSp>
        <p:nvCxnSpPr>
          <p:cNvPr id="16" name="Straight Connector 15"/>
          <p:cNvCxnSpPr/>
          <p:nvPr/>
        </p:nvCxnSpPr>
        <p:spPr>
          <a:xfrm>
            <a:off x="943163" y="2335762"/>
            <a:ext cx="3749040"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43163" y="2709626"/>
            <a:ext cx="731520" cy="0"/>
          </a:xfrm>
          <a:prstGeom prst="line">
            <a:avLst/>
          </a:prstGeom>
          <a:ln w="28575">
            <a:solidFill>
              <a:srgbClr val="E066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43163" y="3086144"/>
            <a:ext cx="1645920" cy="0"/>
          </a:xfrm>
          <a:prstGeom prst="line">
            <a:avLst/>
          </a:prstGeom>
          <a:ln w="28575">
            <a:solidFill>
              <a:srgbClr val="9900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9028" y="1949435"/>
            <a:ext cx="2006700" cy="1077218"/>
          </a:xfrm>
          <a:prstGeom prst="rect">
            <a:avLst/>
          </a:prstGeom>
          <a:noFill/>
          <a:ln>
            <a:solidFill>
              <a:srgbClr val="C00000"/>
            </a:solidFill>
          </a:ln>
        </p:spPr>
        <p:txBody>
          <a:bodyPr wrap="square" rtlCol="0">
            <a:spAutoFit/>
          </a:bodyPr>
          <a:lstStyle/>
          <a:p>
            <a:r>
              <a:rPr lang="en-US" sz="1600" dirty="0" smtClean="0">
                <a:solidFill>
                  <a:schemeClr val="bg1">
                    <a:lumMod val="65000"/>
                  </a:schemeClr>
                </a:solidFill>
                <a:latin typeface="+mn-lt"/>
              </a:rPr>
              <a:t>*Don’t get confused between the </a:t>
            </a:r>
            <a:r>
              <a:rPr lang="en-US" sz="1600" dirty="0" err="1" smtClean="0">
                <a:solidFill>
                  <a:schemeClr val="bg1">
                    <a:lumMod val="65000"/>
                  </a:schemeClr>
                </a:solidFill>
                <a:latin typeface="+mn-lt"/>
              </a:rPr>
              <a:t>choanae</a:t>
            </a:r>
            <a:r>
              <a:rPr lang="en-US" sz="1600" dirty="0" smtClean="0">
                <a:solidFill>
                  <a:schemeClr val="bg1">
                    <a:lumMod val="65000"/>
                  </a:schemeClr>
                </a:solidFill>
                <a:latin typeface="+mn-lt"/>
              </a:rPr>
              <a:t> (posterior nares) and the conchae!</a:t>
            </a:r>
            <a:endParaRPr lang="en-GB" sz="1600" dirty="0">
              <a:solidFill>
                <a:schemeClr val="bg1">
                  <a:lumMod val="65000"/>
                </a:schemeClr>
              </a:solidFill>
              <a:latin typeface="+mn-lt"/>
            </a:endParaRPr>
          </a:p>
        </p:txBody>
      </p:sp>
      <p:cxnSp>
        <p:nvCxnSpPr>
          <p:cNvPr id="23" name="Straight Connector 22"/>
          <p:cNvCxnSpPr/>
          <p:nvPr/>
        </p:nvCxnSpPr>
        <p:spPr>
          <a:xfrm>
            <a:off x="5105642" y="4018553"/>
            <a:ext cx="2286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stretch>
            <a:fillRect/>
          </a:stretch>
        </p:blipFill>
        <p:spPr>
          <a:xfrm>
            <a:off x="9230827" y="272777"/>
            <a:ext cx="1900704" cy="1359450"/>
          </a:xfrm>
          <a:prstGeom prst="rect">
            <a:avLst/>
          </a:prstGeom>
        </p:spPr>
      </p:pic>
      <p:sp>
        <p:nvSpPr>
          <p:cNvPr id="25" name="TextBox 24"/>
          <p:cNvSpPr txBox="1"/>
          <p:nvPr/>
        </p:nvSpPr>
        <p:spPr>
          <a:xfrm>
            <a:off x="8939118" y="382257"/>
            <a:ext cx="866764" cy="307777"/>
          </a:xfrm>
          <a:prstGeom prst="rect">
            <a:avLst/>
          </a:prstGeom>
          <a:noFill/>
        </p:spPr>
        <p:txBody>
          <a:bodyPr wrap="square" rtlCol="0">
            <a:spAutoFit/>
          </a:bodyPr>
          <a:lstStyle/>
          <a:p>
            <a:r>
              <a:rPr lang="en-US" dirty="0" smtClean="0">
                <a:solidFill>
                  <a:schemeClr val="bg1">
                    <a:lumMod val="65000"/>
                  </a:schemeClr>
                </a:solidFill>
                <a:latin typeface="+mn-lt"/>
              </a:rPr>
              <a:t>Extra</a:t>
            </a:r>
          </a:p>
        </p:txBody>
      </p:sp>
      <p:sp>
        <p:nvSpPr>
          <p:cNvPr id="26" name="TextBox 25"/>
          <p:cNvSpPr txBox="1"/>
          <p:nvPr/>
        </p:nvSpPr>
        <p:spPr>
          <a:xfrm>
            <a:off x="8797445" y="853353"/>
            <a:ext cx="866764" cy="307777"/>
          </a:xfrm>
          <a:prstGeom prst="rect">
            <a:avLst/>
          </a:prstGeom>
          <a:noFill/>
        </p:spPr>
        <p:txBody>
          <a:bodyPr wrap="square" rtlCol="0">
            <a:spAutoFit/>
          </a:bodyPr>
          <a:lstStyle/>
          <a:p>
            <a:r>
              <a:rPr lang="en-US" dirty="0" smtClean="0">
                <a:solidFill>
                  <a:schemeClr val="tx1"/>
                </a:solidFill>
                <a:latin typeface="+mn-lt"/>
              </a:rPr>
              <a:t>Vomer</a:t>
            </a:r>
          </a:p>
        </p:txBody>
      </p:sp>
      <p:cxnSp>
        <p:nvCxnSpPr>
          <p:cNvPr id="28" name="Straight Arrow Connector 27"/>
          <p:cNvCxnSpPr/>
          <p:nvPr/>
        </p:nvCxnSpPr>
        <p:spPr>
          <a:xfrm>
            <a:off x="9372500" y="1007242"/>
            <a:ext cx="433382" cy="1248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12052" y="4280678"/>
            <a:ext cx="16459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7538" y="4935386"/>
            <a:ext cx="356616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7773581" y="3290097"/>
            <a:ext cx="4384675" cy="3317875"/>
            <a:chOff x="7773581" y="3290097"/>
            <a:chExt cx="4384675" cy="3317875"/>
          </a:xfrm>
        </p:grpSpPr>
        <p:pic>
          <p:nvPicPr>
            <p:cNvPr id="19" name="Picture 18"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581" y="3290097"/>
              <a:ext cx="438467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0317795" y="3421626"/>
              <a:ext cx="740664" cy="47194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7822843" y="3918857"/>
              <a:ext cx="731222" cy="431917"/>
            </a:xfrm>
            <a:prstGeom prst="rect">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8889523" y="3526974"/>
              <a:ext cx="978408" cy="12801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4" name="Straight Connector 33"/>
          <p:cNvCxnSpPr/>
          <p:nvPr/>
        </p:nvCxnSpPr>
        <p:spPr>
          <a:xfrm>
            <a:off x="1214572" y="5601310"/>
            <a:ext cx="256032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606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7" name="Picture 6" descr="F0929065"/>
          <p:cNvPicPr>
            <a:picLocks noChangeAspect="1" noChangeArrowheads="1"/>
          </p:cNvPicPr>
          <p:nvPr/>
        </p:nvPicPr>
        <p:blipFill>
          <a:blip r:embed="rId3">
            <a:extLst>
              <a:ext uri="{28A0092B-C50C-407E-A947-70E740481C1C}">
                <a14:useLocalDpi xmlns:a14="http://schemas.microsoft.com/office/drawing/2010/main" val="0"/>
              </a:ext>
            </a:extLst>
          </a:blip>
          <a:srcRect l="1761" t="4539" r="44954" b="5450"/>
          <a:stretch>
            <a:fillRect/>
          </a:stretch>
        </p:blipFill>
        <p:spPr bwMode="auto">
          <a:xfrm>
            <a:off x="6914427" y="683737"/>
            <a:ext cx="4278313" cy="2895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F0929065"/>
          <p:cNvPicPr>
            <a:picLocks noChangeAspect="1" noChangeArrowheads="1"/>
          </p:cNvPicPr>
          <p:nvPr/>
        </p:nvPicPr>
        <p:blipFill rotWithShape="1">
          <a:blip r:embed="rId3">
            <a:extLst>
              <a:ext uri="{28A0092B-C50C-407E-A947-70E740481C1C}">
                <a14:useLocalDpi xmlns:a14="http://schemas.microsoft.com/office/drawing/2010/main" val="0"/>
              </a:ext>
            </a:extLst>
          </a:blip>
          <a:srcRect l="58653" t="4539" r="2654" b="5450"/>
          <a:stretch/>
        </p:blipFill>
        <p:spPr bwMode="auto">
          <a:xfrm>
            <a:off x="7317500" y="3944203"/>
            <a:ext cx="3875240" cy="251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3" name="Shape 103"/>
          <p:cNvSpPr txBox="1">
            <a:spLocks noGrp="1"/>
          </p:cNvSpPr>
          <p:nvPr>
            <p:ph type="body" idx="1"/>
          </p:nvPr>
        </p:nvSpPr>
        <p:spPr>
          <a:xfrm>
            <a:off x="321738" y="1961375"/>
            <a:ext cx="5901641" cy="4099179"/>
          </a:xfrm>
          <a:prstGeom prst="rect">
            <a:avLst/>
          </a:prstGeom>
        </p:spPr>
        <p:txBody>
          <a:bodyPr vert="horz" lIns="121900" tIns="121900" rIns="121900" bIns="121900" rtlCol="0" anchor="t" anchorCtr="0">
            <a:noAutofit/>
          </a:bodyPr>
          <a:lstStyle/>
          <a:p>
            <a:pPr>
              <a:lnSpc>
                <a:spcPct val="100000"/>
              </a:lnSpc>
              <a:buNone/>
            </a:pPr>
            <a:r>
              <a:rPr lang="en" dirty="0" smtClean="0">
                <a:solidFill>
                  <a:srgbClr val="FF0000"/>
                </a:solidFill>
                <a:latin typeface="Calibri"/>
                <a:ea typeface="Calibri"/>
                <a:cs typeface="Calibri"/>
                <a:sym typeface="Calibri"/>
              </a:rPr>
              <a:t>Olfactory</a:t>
            </a:r>
            <a:r>
              <a:rPr lang="en" sz="1867" dirty="0">
                <a:solidFill>
                  <a:srgbClr val="000000"/>
                </a:solidFill>
                <a:latin typeface="Calibri"/>
                <a:ea typeface="Calibri"/>
                <a:cs typeface="Calibri"/>
                <a:sym typeface="Calibri"/>
              </a:rPr>
              <a:t>: </a:t>
            </a:r>
            <a:r>
              <a:rPr lang="en" sz="1867" dirty="0">
                <a:solidFill>
                  <a:srgbClr val="999999"/>
                </a:solidFill>
                <a:latin typeface="Calibri"/>
                <a:ea typeface="Calibri"/>
                <a:cs typeface="Calibri"/>
                <a:sym typeface="Calibri"/>
              </a:rPr>
              <a:t>(relating to the sense of smell</a:t>
            </a:r>
            <a:r>
              <a:rPr lang="en" sz="1867" dirty="0" smtClean="0">
                <a:solidFill>
                  <a:srgbClr val="999999"/>
                </a:solidFill>
                <a:latin typeface="Calibri"/>
                <a:ea typeface="Calibri"/>
                <a:cs typeface="Calibri"/>
                <a:sym typeface="Calibri"/>
              </a:rPr>
              <a:t>)</a:t>
            </a:r>
          </a:p>
          <a:p>
            <a:pPr>
              <a:lnSpc>
                <a:spcPct val="100000"/>
              </a:lnSpc>
              <a:buNone/>
            </a:pPr>
            <a:endParaRPr lang="en" sz="1200" dirty="0">
              <a:solidFill>
                <a:srgbClr val="999999"/>
              </a:solidFill>
              <a:latin typeface="Calibri"/>
              <a:ea typeface="Calibri"/>
              <a:cs typeface="Calibri"/>
              <a:sym typeface="Calibri"/>
            </a:endParaRPr>
          </a:p>
          <a:p>
            <a:pPr>
              <a:lnSpc>
                <a:spcPct val="100000"/>
              </a:lnSpc>
              <a:buFont typeface="Courier New" panose="02070309020205020404" pitchFamily="49" charset="0"/>
              <a:buChar char="o"/>
            </a:pPr>
            <a:r>
              <a:rPr lang="en" sz="2000" dirty="0">
                <a:solidFill>
                  <a:srgbClr val="000000"/>
                </a:solidFill>
                <a:latin typeface="Calibri"/>
                <a:ea typeface="Calibri"/>
                <a:cs typeface="Calibri"/>
                <a:sym typeface="Calibri"/>
              </a:rPr>
              <a:t>It is delicate and contains olfactory nerve </a:t>
            </a:r>
            <a:r>
              <a:rPr lang="en" sz="2000" dirty="0" smtClean="0">
                <a:solidFill>
                  <a:srgbClr val="000000"/>
                </a:solidFill>
                <a:latin typeface="Calibri"/>
                <a:ea typeface="Calibri"/>
                <a:cs typeface="Calibri"/>
                <a:sym typeface="Calibri"/>
              </a:rPr>
              <a:t>cells </a:t>
            </a:r>
            <a:r>
              <a:rPr lang="en" sz="2000" dirty="0" smtClean="0">
                <a:solidFill>
                  <a:srgbClr val="999999"/>
                </a:solidFill>
                <a:latin typeface="Calibri"/>
                <a:ea typeface="Calibri"/>
                <a:cs typeface="Calibri"/>
                <a:sym typeface="Calibri"/>
              </a:rPr>
              <a:t>(</a:t>
            </a:r>
            <a:r>
              <a:rPr lang="en" sz="2000" dirty="0">
                <a:solidFill>
                  <a:srgbClr val="999999"/>
                </a:solidFill>
                <a:latin typeface="Calibri"/>
                <a:ea typeface="Calibri"/>
                <a:cs typeface="Calibri"/>
                <a:sym typeface="Calibri"/>
              </a:rPr>
              <a:t>carries smell to the brain)</a:t>
            </a:r>
          </a:p>
          <a:p>
            <a:pPr>
              <a:lnSpc>
                <a:spcPct val="100000"/>
              </a:lnSpc>
              <a:buFont typeface="Courier New" panose="02070309020205020404" pitchFamily="49" charset="0"/>
              <a:buChar char="o"/>
            </a:pPr>
            <a:r>
              <a:rPr lang="en" sz="2000" dirty="0" smtClean="0">
                <a:solidFill>
                  <a:srgbClr val="000000"/>
                </a:solidFill>
                <a:latin typeface="Calibri"/>
                <a:ea typeface="Calibri"/>
                <a:cs typeface="Calibri"/>
                <a:sym typeface="Calibri"/>
              </a:rPr>
              <a:t>It is present in the </a:t>
            </a:r>
            <a:r>
              <a:rPr lang="en" sz="2000" dirty="0" smtClean="0">
                <a:solidFill>
                  <a:srgbClr val="FF0000"/>
                </a:solidFill>
                <a:latin typeface="Calibri"/>
                <a:ea typeface="Calibri"/>
                <a:cs typeface="Calibri"/>
                <a:sym typeface="Calibri"/>
              </a:rPr>
              <a:t>upper part</a:t>
            </a:r>
            <a:r>
              <a:rPr lang="en" sz="2000" dirty="0" smtClean="0">
                <a:solidFill>
                  <a:srgbClr val="000000"/>
                </a:solidFill>
                <a:latin typeface="Calibri"/>
                <a:ea typeface="Calibri"/>
                <a:cs typeface="Calibri"/>
                <a:sym typeface="Calibri"/>
              </a:rPr>
              <a:t> of nasal cavity in the roof, lateral wall and medial wall.</a:t>
            </a:r>
          </a:p>
          <a:p>
            <a:pPr marL="508000" indent="-160338">
              <a:lnSpc>
                <a:spcPct val="100000"/>
              </a:lnSpc>
            </a:pPr>
            <a:r>
              <a:rPr lang="en" sz="2000" dirty="0" smtClean="0">
                <a:solidFill>
                  <a:srgbClr val="000000"/>
                </a:solidFill>
                <a:latin typeface="Calibri"/>
                <a:ea typeface="Calibri"/>
                <a:cs typeface="Calibri"/>
                <a:sym typeface="Calibri"/>
              </a:rPr>
              <a:t>On the Lateral wall : It lines the upper surface of the superior concha and the sphenoethmoidal recess.</a:t>
            </a:r>
          </a:p>
          <a:p>
            <a:pPr marL="508000" indent="-160338">
              <a:lnSpc>
                <a:spcPct val="100000"/>
              </a:lnSpc>
            </a:pPr>
            <a:r>
              <a:rPr lang="en" sz="2000" dirty="0" smtClean="0">
                <a:solidFill>
                  <a:srgbClr val="000000"/>
                </a:solidFill>
                <a:latin typeface="Calibri"/>
                <a:ea typeface="Calibri"/>
                <a:cs typeface="Calibri"/>
                <a:sym typeface="Calibri"/>
              </a:rPr>
              <a:t>On the Medial wall: It lines the superior part </a:t>
            </a:r>
            <a:r>
              <a:rPr lang="en" sz="2000" dirty="0">
                <a:solidFill>
                  <a:srgbClr val="000000"/>
                </a:solidFill>
                <a:latin typeface="Calibri"/>
                <a:ea typeface="Calibri"/>
                <a:cs typeface="Calibri"/>
                <a:sym typeface="Calibri"/>
              </a:rPr>
              <a:t> </a:t>
            </a:r>
            <a:r>
              <a:rPr lang="en" sz="2000" dirty="0" smtClean="0">
                <a:solidFill>
                  <a:srgbClr val="000000"/>
                </a:solidFill>
                <a:latin typeface="Calibri"/>
                <a:ea typeface="Calibri"/>
                <a:cs typeface="Calibri"/>
                <a:sym typeface="Calibri"/>
              </a:rPr>
              <a:t>     of the nasal septum</a:t>
            </a:r>
            <a:endParaRPr lang="en" sz="2000" dirty="0">
              <a:solidFill>
                <a:srgbClr val="000000"/>
              </a:solidFill>
              <a:latin typeface="Calibri"/>
              <a:ea typeface="Calibri"/>
              <a:cs typeface="Calibri"/>
              <a:sym typeface="Calibri"/>
            </a:endParaRPr>
          </a:p>
        </p:txBody>
      </p:sp>
      <p:sp>
        <p:nvSpPr>
          <p:cNvPr id="104" name="Shape 104"/>
          <p:cNvSpPr txBox="1"/>
          <p:nvPr/>
        </p:nvSpPr>
        <p:spPr>
          <a:xfrm>
            <a:off x="321738" y="1399172"/>
            <a:ext cx="9049068" cy="562203"/>
          </a:xfrm>
          <a:prstGeom prst="rect">
            <a:avLst/>
          </a:prstGeom>
          <a:noFill/>
          <a:ln>
            <a:noFill/>
          </a:ln>
        </p:spPr>
        <p:txBody>
          <a:bodyPr lIns="121900" tIns="121900" rIns="121900" bIns="121900" anchor="t" anchorCtr="0">
            <a:noAutofit/>
          </a:bodyPr>
          <a:lstStyle/>
          <a:p>
            <a:r>
              <a:rPr lang="en" sz="1867" dirty="0">
                <a:solidFill>
                  <a:srgbClr val="92D050"/>
                </a:solidFill>
                <a:latin typeface="+mn-lt"/>
              </a:rPr>
              <a:t>We have 2 type of nasal mucosa: olfactory and respiratory.</a:t>
            </a:r>
          </a:p>
        </p:txBody>
      </p:sp>
      <p:sp>
        <p:nvSpPr>
          <p:cNvPr id="6" name="TextBox 5"/>
          <p:cNvSpPr txBox="1"/>
          <p:nvPr/>
        </p:nvSpPr>
        <p:spPr>
          <a:xfrm>
            <a:off x="321738" y="344494"/>
            <a:ext cx="3388659" cy="1138773"/>
          </a:xfrm>
          <a:prstGeom prst="rect">
            <a:avLst/>
          </a:prstGeom>
          <a:noFill/>
        </p:spPr>
        <p:txBody>
          <a:bodyPr wrap="square" rtlCol="0">
            <a:spAutoFit/>
          </a:bodyPr>
          <a:lstStyle/>
          <a:p>
            <a:r>
              <a:rPr lang="en-US" sz="3600" b="1" dirty="0" smtClean="0">
                <a:latin typeface="+mj-lt"/>
              </a:rPr>
              <a:t>Nasal Cavity</a:t>
            </a:r>
          </a:p>
          <a:p>
            <a:r>
              <a:rPr lang="en-US" sz="3200" dirty="0" smtClean="0">
                <a:latin typeface="+mj-lt"/>
              </a:rPr>
              <a:t>Nasal Mucosa</a:t>
            </a:r>
            <a:endParaRPr lang="en-GB" sz="3600" dirty="0">
              <a:latin typeface="+mj-lt"/>
            </a:endParaRPr>
          </a:p>
        </p:txBody>
      </p:sp>
    </p:spTree>
    <p:extLst>
      <p:ext uri="{BB962C8B-B14F-4D97-AF65-F5344CB8AC3E}">
        <p14:creationId xmlns:p14="http://schemas.microsoft.com/office/powerpoint/2010/main" val="199181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6" name="Picture 5" descr="9347834A"/>
          <p:cNvPicPr>
            <a:picLocks noChangeAspect="1" noChangeArrowheads="1"/>
          </p:cNvPicPr>
          <p:nvPr/>
        </p:nvPicPr>
        <p:blipFill>
          <a:blip r:embed="rId3">
            <a:extLst>
              <a:ext uri="{28A0092B-C50C-407E-A947-70E740481C1C}">
                <a14:useLocalDpi xmlns:a14="http://schemas.microsoft.com/office/drawing/2010/main" val="0"/>
              </a:ext>
            </a:extLst>
          </a:blip>
          <a:srcRect l="2019" t="6818" r="3040" b="4546"/>
          <a:stretch>
            <a:fillRect/>
          </a:stretch>
        </p:blipFill>
        <p:spPr bwMode="auto">
          <a:xfrm>
            <a:off x="6864831" y="2168833"/>
            <a:ext cx="5244173" cy="43772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9" name="Shape 109"/>
          <p:cNvSpPr txBox="1">
            <a:spLocks noGrp="1"/>
          </p:cNvSpPr>
          <p:nvPr>
            <p:ph type="title"/>
          </p:nvPr>
        </p:nvSpPr>
        <p:spPr>
          <a:xfrm>
            <a:off x="197709" y="1894268"/>
            <a:ext cx="11360800" cy="763600"/>
          </a:xfrm>
          <a:prstGeom prst="rect">
            <a:avLst/>
          </a:prstGeom>
        </p:spPr>
        <p:txBody>
          <a:bodyPr vert="horz" lIns="121900" tIns="121900" rIns="121900" bIns="121900" rtlCol="0" anchor="t" anchorCtr="0">
            <a:noAutofit/>
          </a:bodyPr>
          <a:lstStyle/>
          <a:p>
            <a:r>
              <a:rPr lang="en" sz="3200" dirty="0">
                <a:latin typeface="Calibri"/>
                <a:ea typeface="Calibri"/>
                <a:cs typeface="Calibri"/>
                <a:sym typeface="Calibri"/>
              </a:rPr>
              <a:t>Respiratory </a:t>
            </a:r>
            <a:r>
              <a:rPr lang="en" sz="3200" dirty="0" smtClean="0">
                <a:latin typeface="Calibri"/>
                <a:ea typeface="Calibri"/>
                <a:cs typeface="Calibri"/>
                <a:sym typeface="Calibri"/>
              </a:rPr>
              <a:t>mucosa </a:t>
            </a:r>
            <a:r>
              <a:rPr lang="en" sz="1867" dirty="0" smtClean="0">
                <a:solidFill>
                  <a:srgbClr val="999999"/>
                </a:solidFill>
                <a:latin typeface="Calibri"/>
                <a:ea typeface="Calibri"/>
                <a:cs typeface="Calibri"/>
                <a:sym typeface="Calibri"/>
              </a:rPr>
              <a:t>(</a:t>
            </a:r>
            <a:r>
              <a:rPr lang="en" sz="1867" dirty="0">
                <a:solidFill>
                  <a:srgbClr val="999999"/>
                </a:solidFill>
                <a:latin typeface="Calibri"/>
                <a:ea typeface="Calibri"/>
                <a:cs typeface="Calibri"/>
                <a:sym typeface="Calibri"/>
              </a:rPr>
              <a:t>lining the rest of the nasal cavity)</a:t>
            </a:r>
            <a:r>
              <a:rPr lang="en" sz="1867" dirty="0">
                <a:solidFill>
                  <a:srgbClr val="999999"/>
                </a:solidFill>
              </a:rPr>
              <a:t> </a:t>
            </a:r>
          </a:p>
        </p:txBody>
      </p:sp>
      <p:sp>
        <p:nvSpPr>
          <p:cNvPr id="110" name="Shape 110"/>
          <p:cNvSpPr txBox="1">
            <a:spLocks noGrp="1"/>
          </p:cNvSpPr>
          <p:nvPr>
            <p:ph type="body" idx="1"/>
          </p:nvPr>
        </p:nvSpPr>
        <p:spPr>
          <a:xfrm>
            <a:off x="197709" y="2603774"/>
            <a:ext cx="6739943" cy="4452488"/>
          </a:xfrm>
          <a:prstGeom prst="rect">
            <a:avLst/>
          </a:prstGeom>
        </p:spPr>
        <p:txBody>
          <a:bodyPr vert="horz" lIns="121900" tIns="121900" rIns="121900" bIns="121900" rtlCol="0" anchor="t" anchorCtr="0">
            <a:noAutofit/>
          </a:bodyPr>
          <a:lstStyle/>
          <a:p>
            <a:pPr>
              <a:spcBef>
                <a:spcPts val="533"/>
              </a:spcBef>
              <a:buClr>
                <a:schemeClr val="dk1"/>
              </a:buClr>
              <a:buSzPct val="78571"/>
              <a:buFont typeface="Courier New" panose="02070309020205020404" pitchFamily="49" charset="0"/>
              <a:buChar char="o"/>
            </a:pPr>
            <a:r>
              <a:rPr lang="en" sz="2000" dirty="0">
                <a:solidFill>
                  <a:srgbClr val="000000"/>
                </a:solidFill>
                <a:latin typeface="Calibri"/>
                <a:ea typeface="Calibri"/>
                <a:cs typeface="Calibri"/>
                <a:sym typeface="Calibri"/>
              </a:rPr>
              <a:t>It is thick, ciliated ,highly vascular and contains mucous glands &amp; goblet </a:t>
            </a:r>
            <a:r>
              <a:rPr lang="en" sz="2000" dirty="0" smtClean="0">
                <a:solidFill>
                  <a:srgbClr val="000000"/>
                </a:solidFill>
                <a:latin typeface="Calibri"/>
                <a:ea typeface="Calibri"/>
                <a:cs typeface="Calibri"/>
                <a:sym typeface="Calibri"/>
              </a:rPr>
              <a:t>cells.</a:t>
            </a:r>
            <a:endParaRPr lang="en" sz="2000" dirty="0">
              <a:solidFill>
                <a:srgbClr val="000000"/>
              </a:solidFill>
              <a:latin typeface="Calibri"/>
              <a:ea typeface="Calibri"/>
              <a:cs typeface="Calibri"/>
              <a:sym typeface="Calibri"/>
            </a:endParaRPr>
          </a:p>
          <a:p>
            <a:pPr>
              <a:spcBef>
                <a:spcPts val="533"/>
              </a:spcBef>
              <a:buClr>
                <a:schemeClr val="dk1"/>
              </a:buClr>
              <a:buSzPct val="78571"/>
              <a:buFont typeface="Courier New" panose="02070309020205020404" pitchFamily="49" charset="0"/>
              <a:buChar char="o"/>
            </a:pPr>
            <a:r>
              <a:rPr lang="en" sz="2000" dirty="0">
                <a:solidFill>
                  <a:srgbClr val="000000"/>
                </a:solidFill>
                <a:latin typeface="Calibri"/>
                <a:ea typeface="Calibri"/>
                <a:cs typeface="Calibri"/>
                <a:sym typeface="Calibri"/>
              </a:rPr>
              <a:t>It lines the </a:t>
            </a:r>
            <a:r>
              <a:rPr lang="en" sz="2000" b="1" dirty="0">
                <a:solidFill>
                  <a:srgbClr val="FF0000"/>
                </a:solidFill>
                <a:latin typeface="Calibri"/>
                <a:ea typeface="Calibri"/>
                <a:cs typeface="Calibri"/>
                <a:sym typeface="Calibri"/>
              </a:rPr>
              <a:t>Lower part </a:t>
            </a:r>
            <a:r>
              <a:rPr lang="en" sz="2000" dirty="0">
                <a:solidFill>
                  <a:srgbClr val="000000"/>
                </a:solidFill>
                <a:latin typeface="Calibri"/>
                <a:ea typeface="Calibri"/>
                <a:cs typeface="Calibri"/>
                <a:sym typeface="Calibri"/>
              </a:rPr>
              <a:t>of the nasal cavity.</a:t>
            </a:r>
          </a:p>
          <a:p>
            <a:pPr>
              <a:spcBef>
                <a:spcPts val="533"/>
              </a:spcBef>
              <a:buClr>
                <a:schemeClr val="dk1"/>
              </a:buClr>
              <a:buSzPct val="78571"/>
              <a:buFont typeface="Courier New" panose="02070309020205020404" pitchFamily="49" charset="0"/>
              <a:buChar char="o"/>
            </a:pPr>
            <a:r>
              <a:rPr lang="en-GB" sz="2000" dirty="0" smtClean="0">
                <a:solidFill>
                  <a:srgbClr val="000000"/>
                </a:solidFill>
                <a:latin typeface="Calibri"/>
                <a:ea typeface="Calibri"/>
                <a:cs typeface="Calibri"/>
                <a:sym typeface="Calibri"/>
              </a:rPr>
              <a:t>I</a:t>
            </a:r>
            <a:r>
              <a:rPr lang="en" sz="2000" dirty="0" smtClean="0">
                <a:solidFill>
                  <a:srgbClr val="000000"/>
                </a:solidFill>
                <a:latin typeface="Calibri"/>
                <a:ea typeface="Calibri"/>
                <a:cs typeface="Calibri"/>
                <a:sym typeface="Calibri"/>
              </a:rPr>
              <a:t>t functions </a:t>
            </a:r>
            <a:r>
              <a:rPr lang="en" sz="2000" dirty="0">
                <a:solidFill>
                  <a:srgbClr val="000000"/>
                </a:solidFill>
                <a:latin typeface="Calibri"/>
                <a:ea typeface="Calibri"/>
                <a:cs typeface="Calibri"/>
                <a:sym typeface="Calibri"/>
              </a:rPr>
              <a:t>to moisten, clean and warm the inspired air.</a:t>
            </a:r>
          </a:p>
          <a:p>
            <a:pPr>
              <a:spcBef>
                <a:spcPts val="533"/>
              </a:spcBef>
              <a:buClr>
                <a:schemeClr val="dk1"/>
              </a:buClr>
              <a:buSzPct val="78571"/>
              <a:buFont typeface="Courier New" panose="02070309020205020404" pitchFamily="49" charset="0"/>
              <a:buChar char="o"/>
            </a:pPr>
            <a:r>
              <a:rPr lang="en-GB" sz="2000" dirty="0" smtClean="0">
                <a:solidFill>
                  <a:srgbClr val="000000"/>
                </a:solidFill>
                <a:latin typeface="Calibri"/>
                <a:ea typeface="Calibri"/>
                <a:cs typeface="Calibri"/>
                <a:sym typeface="Calibri"/>
              </a:rPr>
              <a:t>T</a:t>
            </a:r>
            <a:r>
              <a:rPr lang="en" sz="2000" dirty="0" smtClean="0">
                <a:solidFill>
                  <a:srgbClr val="000000"/>
                </a:solidFill>
                <a:latin typeface="Calibri"/>
                <a:ea typeface="Calibri"/>
                <a:cs typeface="Calibri"/>
                <a:sym typeface="Calibri"/>
              </a:rPr>
              <a:t>he air </a:t>
            </a:r>
            <a:r>
              <a:rPr lang="en" sz="2000" dirty="0">
                <a:solidFill>
                  <a:srgbClr val="000000"/>
                </a:solidFill>
                <a:latin typeface="Calibri"/>
                <a:ea typeface="Calibri"/>
                <a:cs typeface="Calibri"/>
                <a:sym typeface="Calibri"/>
              </a:rPr>
              <a:t>is </a:t>
            </a:r>
            <a:r>
              <a:rPr lang="en" sz="2000" b="1" u="sng" dirty="0">
                <a:solidFill>
                  <a:srgbClr val="000000"/>
                </a:solidFill>
                <a:latin typeface="Calibri"/>
                <a:ea typeface="Calibri"/>
                <a:cs typeface="Calibri"/>
                <a:sym typeface="Calibri"/>
              </a:rPr>
              <a:t>moistened</a:t>
            </a:r>
            <a:r>
              <a:rPr lang="en" sz="2000" dirty="0">
                <a:solidFill>
                  <a:srgbClr val="000000"/>
                </a:solidFill>
                <a:latin typeface="Calibri"/>
                <a:ea typeface="Calibri"/>
                <a:cs typeface="Calibri"/>
                <a:sym typeface="Calibri"/>
              </a:rPr>
              <a:t> by the secretion of numerous serous glands.</a:t>
            </a:r>
          </a:p>
          <a:p>
            <a:pPr>
              <a:spcBef>
                <a:spcPts val="533"/>
              </a:spcBef>
              <a:buClr>
                <a:schemeClr val="dk1"/>
              </a:buClr>
              <a:buSzPct val="78571"/>
              <a:buFont typeface="Courier New" panose="02070309020205020404" pitchFamily="49" charset="0"/>
              <a:buChar char="o"/>
            </a:pPr>
            <a:r>
              <a:rPr lang="en-GB" sz="2000" dirty="0" smtClean="0">
                <a:solidFill>
                  <a:srgbClr val="000000"/>
                </a:solidFill>
                <a:latin typeface="Calibri"/>
                <a:ea typeface="Calibri"/>
                <a:cs typeface="Calibri"/>
                <a:sym typeface="Calibri"/>
              </a:rPr>
              <a:t>I</a:t>
            </a:r>
            <a:r>
              <a:rPr lang="en" sz="2000" dirty="0" smtClean="0">
                <a:solidFill>
                  <a:srgbClr val="000000"/>
                </a:solidFill>
                <a:latin typeface="Calibri"/>
                <a:ea typeface="Calibri"/>
                <a:cs typeface="Calibri"/>
                <a:sym typeface="Calibri"/>
              </a:rPr>
              <a:t>t is </a:t>
            </a:r>
            <a:r>
              <a:rPr lang="en" sz="2000" b="1" u="sng" dirty="0">
                <a:solidFill>
                  <a:srgbClr val="000000"/>
                </a:solidFill>
                <a:latin typeface="Calibri"/>
                <a:ea typeface="Calibri"/>
                <a:cs typeface="Calibri"/>
                <a:sym typeface="Calibri"/>
              </a:rPr>
              <a:t>cleaned</a:t>
            </a:r>
            <a:r>
              <a:rPr lang="en" sz="2000" dirty="0">
                <a:solidFill>
                  <a:srgbClr val="000000"/>
                </a:solidFill>
                <a:latin typeface="Calibri"/>
                <a:ea typeface="Calibri"/>
                <a:cs typeface="Calibri"/>
                <a:sym typeface="Calibri"/>
              </a:rPr>
              <a:t> by the removal of the dust particles by the ciliary action of the columnar ciliated epithelium that covers the mucosa.</a:t>
            </a:r>
          </a:p>
          <a:p>
            <a:pPr>
              <a:spcBef>
                <a:spcPts val="533"/>
              </a:spcBef>
              <a:buFont typeface="Courier New" panose="02070309020205020404" pitchFamily="49" charset="0"/>
              <a:buChar char="o"/>
            </a:pPr>
            <a:r>
              <a:rPr lang="en-GB" sz="2000" dirty="0" smtClean="0">
                <a:solidFill>
                  <a:srgbClr val="000000"/>
                </a:solidFill>
                <a:latin typeface="Calibri"/>
                <a:ea typeface="Calibri"/>
                <a:cs typeface="Calibri"/>
                <a:sym typeface="Calibri"/>
              </a:rPr>
              <a:t>T</a:t>
            </a:r>
            <a:r>
              <a:rPr lang="en" sz="2000" dirty="0" smtClean="0">
                <a:solidFill>
                  <a:srgbClr val="000000"/>
                </a:solidFill>
                <a:latin typeface="Calibri"/>
                <a:ea typeface="Calibri"/>
                <a:cs typeface="Calibri"/>
                <a:sym typeface="Calibri"/>
              </a:rPr>
              <a:t>he air </a:t>
            </a:r>
            <a:r>
              <a:rPr lang="en" sz="2000" dirty="0">
                <a:solidFill>
                  <a:srgbClr val="000000"/>
                </a:solidFill>
                <a:latin typeface="Calibri"/>
                <a:ea typeface="Calibri"/>
                <a:cs typeface="Calibri"/>
                <a:sym typeface="Calibri"/>
              </a:rPr>
              <a:t>is </a:t>
            </a:r>
            <a:r>
              <a:rPr lang="en" sz="2000" b="1" u="sng" dirty="0">
                <a:solidFill>
                  <a:srgbClr val="000000"/>
                </a:solidFill>
                <a:latin typeface="Calibri"/>
                <a:ea typeface="Calibri"/>
                <a:cs typeface="Calibri"/>
                <a:sym typeface="Calibri"/>
              </a:rPr>
              <a:t>warmed</a:t>
            </a:r>
            <a:r>
              <a:rPr lang="en" sz="2000" dirty="0">
                <a:solidFill>
                  <a:srgbClr val="000000"/>
                </a:solidFill>
                <a:latin typeface="Calibri"/>
                <a:ea typeface="Calibri"/>
                <a:cs typeface="Calibri"/>
                <a:sym typeface="Calibri"/>
              </a:rPr>
              <a:t> by a </a:t>
            </a:r>
            <a:r>
              <a:rPr lang="en" sz="2000" b="1" dirty="0">
                <a:solidFill>
                  <a:srgbClr val="000000"/>
                </a:solidFill>
                <a:latin typeface="Calibri"/>
                <a:ea typeface="Calibri"/>
                <a:cs typeface="Calibri"/>
                <a:sym typeface="Calibri"/>
              </a:rPr>
              <a:t>submucous venous plexus</a:t>
            </a:r>
            <a:r>
              <a:rPr lang="en" sz="2000" dirty="0">
                <a:solidFill>
                  <a:srgbClr val="000000"/>
                </a:solidFill>
                <a:latin typeface="Calibri"/>
                <a:ea typeface="Calibri"/>
                <a:cs typeface="Calibri"/>
                <a:sym typeface="Calibri"/>
              </a:rPr>
              <a:t>.</a:t>
            </a:r>
          </a:p>
          <a:p>
            <a:pPr>
              <a:spcBef>
                <a:spcPts val="533"/>
              </a:spcBef>
              <a:buClr>
                <a:schemeClr val="dk1"/>
              </a:buClr>
              <a:buSzPct val="78571"/>
              <a:buFont typeface="Courier New" panose="02070309020205020404" pitchFamily="49" charset="0"/>
              <a:buChar char="o"/>
            </a:pPr>
            <a:r>
              <a:rPr lang="en" sz="2000" dirty="0" smtClean="0">
                <a:solidFill>
                  <a:srgbClr val="000000"/>
                </a:solidFill>
                <a:latin typeface="Calibri"/>
                <a:ea typeface="Calibri"/>
                <a:cs typeface="Calibri"/>
                <a:sym typeface="Calibri"/>
              </a:rPr>
              <a:t>Vestibule </a:t>
            </a:r>
            <a:r>
              <a:rPr lang="en" sz="2000" dirty="0">
                <a:solidFill>
                  <a:srgbClr val="000000"/>
                </a:solidFill>
                <a:latin typeface="Calibri"/>
                <a:ea typeface="Calibri"/>
                <a:cs typeface="Calibri"/>
                <a:sym typeface="Calibri"/>
              </a:rPr>
              <a:t>is lined by Skin.</a:t>
            </a:r>
            <a:r>
              <a:rPr lang="en" sz="2000" dirty="0">
                <a:solidFill>
                  <a:srgbClr val="999999"/>
                </a:solidFill>
                <a:latin typeface="Calibri"/>
                <a:ea typeface="Calibri"/>
                <a:cs typeface="Calibri"/>
                <a:sym typeface="Calibri"/>
              </a:rPr>
              <a:t>(the only part of the nasal cavity lined by </a:t>
            </a:r>
            <a:r>
              <a:rPr lang="en" sz="2000" dirty="0" smtClean="0">
                <a:solidFill>
                  <a:srgbClr val="999999"/>
                </a:solidFill>
                <a:latin typeface="Calibri"/>
                <a:ea typeface="Calibri"/>
                <a:cs typeface="Calibri"/>
                <a:sym typeface="Calibri"/>
              </a:rPr>
              <a:t>skin not mucosa)</a:t>
            </a:r>
            <a:endParaRPr lang="en" sz="2000" dirty="0">
              <a:solidFill>
                <a:srgbClr val="999999"/>
              </a:solidFill>
              <a:latin typeface="Calibri"/>
              <a:ea typeface="Calibri"/>
              <a:cs typeface="Calibri"/>
              <a:sym typeface="Calibri"/>
            </a:endParaRPr>
          </a:p>
          <a:p>
            <a:pPr>
              <a:buNone/>
            </a:pPr>
            <a:endParaRPr sz="3200" dirty="0"/>
          </a:p>
        </p:txBody>
      </p:sp>
      <p:sp>
        <p:nvSpPr>
          <p:cNvPr id="111" name="Shape 111"/>
          <p:cNvSpPr txBox="1"/>
          <p:nvPr/>
        </p:nvSpPr>
        <p:spPr>
          <a:xfrm>
            <a:off x="9221667" y="510467"/>
            <a:ext cx="1054400" cy="388400"/>
          </a:xfrm>
          <a:prstGeom prst="rect">
            <a:avLst/>
          </a:prstGeom>
          <a:noFill/>
          <a:ln>
            <a:noFill/>
          </a:ln>
        </p:spPr>
        <p:txBody>
          <a:bodyPr lIns="121900" tIns="121900" rIns="121900" bIns="121900" anchor="t" anchorCtr="0">
            <a:noAutofit/>
          </a:bodyPr>
          <a:lstStyle/>
          <a:p>
            <a:endParaRPr sz="1867"/>
          </a:p>
        </p:txBody>
      </p:sp>
      <p:sp>
        <p:nvSpPr>
          <p:cNvPr id="112" name="Shape 112"/>
          <p:cNvSpPr txBox="1"/>
          <p:nvPr/>
        </p:nvSpPr>
        <p:spPr>
          <a:xfrm>
            <a:off x="7299004" y="1125059"/>
            <a:ext cx="4810000" cy="1227367"/>
          </a:xfrm>
          <a:prstGeom prst="rect">
            <a:avLst/>
          </a:prstGeom>
          <a:noFill/>
          <a:ln>
            <a:noFill/>
          </a:ln>
        </p:spPr>
        <p:txBody>
          <a:bodyPr lIns="121900" tIns="121900" rIns="121900" bIns="121900" anchor="t" anchorCtr="0">
            <a:noAutofit/>
          </a:bodyPr>
          <a:lstStyle/>
          <a:p>
            <a:r>
              <a:rPr lang="en" sz="1867" dirty="0">
                <a:solidFill>
                  <a:srgbClr val="92D050"/>
                </a:solidFill>
                <a:latin typeface="Calibri"/>
                <a:ea typeface="Calibri"/>
                <a:cs typeface="Calibri"/>
                <a:sym typeface="Calibri"/>
              </a:rPr>
              <a:t>The inspired air is dirty , dry and cold. So, the respiratory mucosa will clean, moisten and warm the inspired </a:t>
            </a:r>
            <a:r>
              <a:rPr lang="en" sz="1867" dirty="0" smtClean="0">
                <a:solidFill>
                  <a:srgbClr val="92D050"/>
                </a:solidFill>
                <a:latin typeface="Calibri"/>
                <a:ea typeface="Calibri"/>
                <a:cs typeface="Calibri"/>
                <a:sym typeface="Calibri"/>
              </a:rPr>
              <a:t>air.</a:t>
            </a:r>
            <a:endParaRPr lang="en" sz="1867" dirty="0">
              <a:solidFill>
                <a:srgbClr val="92D050"/>
              </a:solidFill>
              <a:latin typeface="Calibri"/>
              <a:ea typeface="Calibri"/>
              <a:cs typeface="Calibri"/>
              <a:sym typeface="Calibri"/>
            </a:endParaRPr>
          </a:p>
        </p:txBody>
      </p:sp>
      <p:cxnSp>
        <p:nvCxnSpPr>
          <p:cNvPr id="9" name="Straight Connector 8"/>
          <p:cNvCxnSpPr/>
          <p:nvPr/>
        </p:nvCxnSpPr>
        <p:spPr>
          <a:xfrm>
            <a:off x="565927" y="6091456"/>
            <a:ext cx="9601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99004" y="4891313"/>
            <a:ext cx="509682" cy="20320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hape 104"/>
          <p:cNvSpPr txBox="1"/>
          <p:nvPr/>
        </p:nvSpPr>
        <p:spPr>
          <a:xfrm>
            <a:off x="321738" y="1399172"/>
            <a:ext cx="9049068" cy="562203"/>
          </a:xfrm>
          <a:prstGeom prst="rect">
            <a:avLst/>
          </a:prstGeom>
          <a:noFill/>
          <a:ln>
            <a:noFill/>
          </a:ln>
        </p:spPr>
        <p:txBody>
          <a:bodyPr lIns="121900" tIns="121900" rIns="121900" bIns="121900" anchor="t" anchorCtr="0">
            <a:noAutofit/>
          </a:bodyPr>
          <a:lstStyle/>
          <a:p>
            <a:r>
              <a:rPr lang="en" sz="1867" dirty="0">
                <a:solidFill>
                  <a:srgbClr val="92D050"/>
                </a:solidFill>
                <a:latin typeface="+mn-lt"/>
              </a:rPr>
              <a:t>We have 2 type of nasal mucosa: olfactory and respiratory.</a:t>
            </a:r>
          </a:p>
        </p:txBody>
      </p:sp>
      <p:sp>
        <p:nvSpPr>
          <p:cNvPr id="12" name="TextBox 11"/>
          <p:cNvSpPr txBox="1"/>
          <p:nvPr/>
        </p:nvSpPr>
        <p:spPr>
          <a:xfrm>
            <a:off x="321738" y="344494"/>
            <a:ext cx="3388659" cy="1138773"/>
          </a:xfrm>
          <a:prstGeom prst="rect">
            <a:avLst/>
          </a:prstGeom>
          <a:noFill/>
        </p:spPr>
        <p:txBody>
          <a:bodyPr wrap="square" rtlCol="0">
            <a:spAutoFit/>
          </a:bodyPr>
          <a:lstStyle/>
          <a:p>
            <a:r>
              <a:rPr lang="en-US" sz="3600" b="1" dirty="0" smtClean="0">
                <a:latin typeface="+mj-lt"/>
              </a:rPr>
              <a:t>Nasal Cavity</a:t>
            </a:r>
          </a:p>
          <a:p>
            <a:r>
              <a:rPr lang="en-US" sz="3200" dirty="0" smtClean="0">
                <a:latin typeface="+mj-lt"/>
              </a:rPr>
              <a:t>Nasal Mucosa</a:t>
            </a:r>
            <a:endParaRPr lang="en-GB" sz="3600" dirty="0">
              <a:latin typeface="+mj-lt"/>
            </a:endParaRPr>
          </a:p>
        </p:txBody>
      </p:sp>
    </p:spTree>
    <p:extLst>
      <p:ext uri="{BB962C8B-B14F-4D97-AF65-F5344CB8AC3E}">
        <p14:creationId xmlns:p14="http://schemas.microsoft.com/office/powerpoint/2010/main" val="146847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9" name="Picture 8" descr="F66122-008-f230"/>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b="3477"/>
          <a:stretch/>
        </p:blipFill>
        <p:spPr bwMode="auto">
          <a:xfrm>
            <a:off x="8299885" y="2012185"/>
            <a:ext cx="3660313" cy="2417160"/>
          </a:xfrm>
          <a:prstGeom prst="rect">
            <a:avLst/>
          </a:prstGeom>
          <a:noFill/>
          <a:ln w="9525">
            <a:noFill/>
            <a:miter lim="800000"/>
            <a:headEnd/>
            <a:tailEnd/>
          </a:ln>
          <a:effectLst/>
        </p:spPr>
      </p:pic>
      <p:sp>
        <p:nvSpPr>
          <p:cNvPr id="118" name="Shape 118"/>
          <p:cNvSpPr txBox="1"/>
          <p:nvPr/>
        </p:nvSpPr>
        <p:spPr>
          <a:xfrm>
            <a:off x="5160274" y="178062"/>
            <a:ext cx="6799924" cy="5660571"/>
          </a:xfrm>
          <a:prstGeom prst="rect">
            <a:avLst/>
          </a:prstGeom>
          <a:noFill/>
          <a:ln>
            <a:noFill/>
          </a:ln>
        </p:spPr>
        <p:txBody>
          <a:bodyPr lIns="121900" tIns="121900" rIns="121900" bIns="121900" anchor="t" anchorCtr="0">
            <a:noAutofit/>
          </a:bodyPr>
          <a:lstStyle/>
          <a:p>
            <a:pPr>
              <a:buClr>
                <a:schemeClr val="dk1"/>
              </a:buClr>
              <a:buSzPct val="61111"/>
            </a:pPr>
            <a:r>
              <a:rPr lang="en" sz="2000" b="1" dirty="0">
                <a:latin typeface="+mn-lt"/>
                <a:ea typeface="Calibri"/>
                <a:cs typeface="Calibri"/>
                <a:sym typeface="Calibri"/>
              </a:rPr>
              <a:t>Arterial Supply:</a:t>
            </a:r>
          </a:p>
          <a:p>
            <a:pPr>
              <a:buClr>
                <a:schemeClr val="dk1"/>
              </a:buClr>
            </a:pPr>
            <a:r>
              <a:rPr lang="en" sz="1800" dirty="0">
                <a:latin typeface="+mn-lt"/>
                <a:ea typeface="Calibri"/>
                <a:cs typeface="Calibri"/>
                <a:sym typeface="Calibri"/>
              </a:rPr>
              <a:t>-Branches of the:</a:t>
            </a:r>
          </a:p>
          <a:p>
            <a:pPr marL="285750" indent="-285750">
              <a:buClr>
                <a:schemeClr val="dk1"/>
              </a:buClr>
              <a:buFont typeface="Courier New" panose="02070309020205020404" pitchFamily="49" charset="0"/>
              <a:buChar char="o"/>
            </a:pPr>
            <a:r>
              <a:rPr lang="en-GB" sz="1800" dirty="0" smtClean="0">
                <a:latin typeface="+mn-lt"/>
                <a:ea typeface="Calibri"/>
                <a:cs typeface="Calibri"/>
                <a:sym typeface="Calibri"/>
              </a:rPr>
              <a:t>M</a:t>
            </a:r>
            <a:r>
              <a:rPr lang="en" sz="1800" dirty="0" smtClean="0">
                <a:latin typeface="+mn-lt"/>
                <a:ea typeface="Calibri"/>
                <a:cs typeface="Calibri"/>
                <a:sym typeface="Calibri"/>
              </a:rPr>
              <a:t>axillary: </a:t>
            </a:r>
            <a:r>
              <a:rPr lang="en" sz="1800" dirty="0" smtClean="0">
                <a:solidFill>
                  <a:schemeClr val="tx1"/>
                </a:solidFill>
                <a:latin typeface="+mn-lt"/>
                <a:ea typeface="Calibri"/>
                <a:cs typeface="Calibri"/>
                <a:sym typeface="Calibri"/>
              </a:rPr>
              <a:t>sphenopalatine artery</a:t>
            </a:r>
            <a:endParaRPr lang="en" sz="1800" dirty="0">
              <a:solidFill>
                <a:schemeClr val="tx1"/>
              </a:solidFill>
              <a:latin typeface="+mn-lt"/>
              <a:ea typeface="Calibri"/>
              <a:cs typeface="Calibri"/>
              <a:sym typeface="Calibri"/>
            </a:endParaRPr>
          </a:p>
          <a:p>
            <a:pPr marL="285750" indent="-285750">
              <a:buClr>
                <a:schemeClr val="dk1"/>
              </a:buClr>
              <a:buFont typeface="Courier New" panose="02070309020205020404" pitchFamily="49" charset="0"/>
              <a:buChar char="o"/>
            </a:pPr>
            <a:r>
              <a:rPr lang="en-GB" sz="1800" dirty="0" smtClean="0">
                <a:solidFill>
                  <a:schemeClr val="tx1"/>
                </a:solidFill>
                <a:latin typeface="+mn-lt"/>
                <a:ea typeface="Calibri"/>
                <a:cs typeface="Calibri"/>
                <a:sym typeface="Calibri"/>
              </a:rPr>
              <a:t>F</a:t>
            </a:r>
            <a:r>
              <a:rPr lang="en" sz="1800" dirty="0" smtClean="0">
                <a:solidFill>
                  <a:schemeClr val="tx1"/>
                </a:solidFill>
                <a:latin typeface="+mn-lt"/>
                <a:ea typeface="Calibri"/>
                <a:cs typeface="Calibri"/>
                <a:sym typeface="Calibri"/>
              </a:rPr>
              <a:t>acial: superior </a:t>
            </a:r>
            <a:r>
              <a:rPr lang="en" sz="1800" dirty="0">
                <a:solidFill>
                  <a:schemeClr val="tx1"/>
                </a:solidFill>
                <a:latin typeface="+mn-lt"/>
                <a:ea typeface="Calibri"/>
                <a:cs typeface="Calibri"/>
                <a:sym typeface="Calibri"/>
              </a:rPr>
              <a:t>labial </a:t>
            </a:r>
            <a:r>
              <a:rPr lang="en" sz="1800" dirty="0" smtClean="0">
                <a:solidFill>
                  <a:schemeClr val="tx1"/>
                </a:solidFill>
                <a:latin typeface="+mn-lt"/>
                <a:ea typeface="Calibri"/>
                <a:cs typeface="Calibri"/>
                <a:sym typeface="Calibri"/>
              </a:rPr>
              <a:t>artery</a:t>
            </a:r>
            <a:endParaRPr lang="en" sz="1800" dirty="0">
              <a:solidFill>
                <a:schemeClr val="tx1"/>
              </a:solidFill>
              <a:latin typeface="+mn-lt"/>
              <a:ea typeface="Calibri"/>
              <a:cs typeface="Calibri"/>
              <a:sym typeface="Calibri"/>
            </a:endParaRPr>
          </a:p>
          <a:p>
            <a:pPr marL="285750" indent="-285750">
              <a:buClr>
                <a:schemeClr val="dk1"/>
              </a:buClr>
              <a:buFont typeface="Courier New" panose="02070309020205020404" pitchFamily="49" charset="0"/>
              <a:buChar char="o"/>
            </a:pPr>
            <a:r>
              <a:rPr lang="en-GB" sz="1800" dirty="0" smtClean="0">
                <a:latin typeface="+mn-lt"/>
                <a:ea typeface="Calibri"/>
                <a:cs typeface="Calibri"/>
                <a:sym typeface="Calibri"/>
              </a:rPr>
              <a:t>O</a:t>
            </a:r>
            <a:r>
              <a:rPr lang="en" sz="1800" dirty="0" smtClean="0">
                <a:latin typeface="+mn-lt"/>
                <a:ea typeface="Calibri"/>
                <a:cs typeface="Calibri"/>
                <a:sym typeface="Calibri"/>
              </a:rPr>
              <a:t>phthalmic: </a:t>
            </a:r>
            <a:r>
              <a:rPr lang="en-GB" sz="1800" dirty="0">
                <a:latin typeface="+mn-lt"/>
                <a:ea typeface="Calibri"/>
                <a:cs typeface="Calibri"/>
                <a:sym typeface="Calibri"/>
              </a:rPr>
              <a:t>ethmoidal</a:t>
            </a:r>
            <a:r>
              <a:rPr lang="en" sz="1800" dirty="0" smtClean="0">
                <a:latin typeface="+mn-lt"/>
                <a:ea typeface="Calibri"/>
                <a:cs typeface="Calibri"/>
                <a:sym typeface="Calibri"/>
              </a:rPr>
              <a:t> </a:t>
            </a:r>
            <a:r>
              <a:rPr lang="en" sz="1800" dirty="0">
                <a:latin typeface="+mn-lt"/>
                <a:ea typeface="Calibri"/>
                <a:cs typeface="Calibri"/>
                <a:sym typeface="Calibri"/>
              </a:rPr>
              <a:t>arteries.</a:t>
            </a:r>
          </a:p>
          <a:p>
            <a:r>
              <a:rPr lang="en" sz="1800" dirty="0">
                <a:latin typeface="+mn-lt"/>
                <a:ea typeface="Calibri"/>
                <a:cs typeface="Calibri"/>
                <a:sym typeface="Calibri"/>
              </a:rPr>
              <a:t>-The arteries make a rich anastomosis in the region </a:t>
            </a:r>
            <a:r>
              <a:rPr lang="en" sz="1800" dirty="0" smtClean="0">
                <a:latin typeface="+mn-lt"/>
                <a:ea typeface="Calibri"/>
                <a:cs typeface="Calibri"/>
                <a:sym typeface="Calibri"/>
              </a:rPr>
              <a:t>of </a:t>
            </a:r>
            <a:r>
              <a:rPr lang="en" sz="1800" dirty="0">
                <a:latin typeface="+mn-lt"/>
                <a:ea typeface="Calibri"/>
                <a:cs typeface="Calibri"/>
                <a:sym typeface="Calibri"/>
              </a:rPr>
              <a:t>the </a:t>
            </a:r>
            <a:r>
              <a:rPr lang="en" sz="1800" u="sng" dirty="0">
                <a:latin typeface="+mn-lt"/>
                <a:ea typeface="Calibri"/>
                <a:cs typeface="Calibri"/>
                <a:sym typeface="Calibri"/>
              </a:rPr>
              <a:t>vestibule</a:t>
            </a:r>
            <a:r>
              <a:rPr lang="en" sz="1800" dirty="0">
                <a:latin typeface="+mn-lt"/>
                <a:ea typeface="Calibri"/>
                <a:cs typeface="Calibri"/>
                <a:sym typeface="Calibri"/>
              </a:rPr>
              <a:t>, and anterior portion of the septum.</a:t>
            </a:r>
          </a:p>
          <a:p>
            <a:pPr>
              <a:buClr>
                <a:schemeClr val="dk1"/>
              </a:buClr>
            </a:pPr>
            <a:endParaRPr lang="en" b="1" dirty="0" smtClean="0">
              <a:latin typeface="+mn-lt"/>
              <a:ea typeface="Calibri"/>
              <a:cs typeface="Calibri"/>
              <a:sym typeface="Calibri"/>
            </a:endParaRPr>
          </a:p>
          <a:p>
            <a:pPr>
              <a:buClr>
                <a:schemeClr val="dk1"/>
              </a:buClr>
            </a:pPr>
            <a:r>
              <a:rPr lang="en" sz="2000" b="1" dirty="0" smtClean="0">
                <a:latin typeface="+mn-lt"/>
                <a:ea typeface="Calibri"/>
                <a:cs typeface="Calibri"/>
                <a:sym typeface="Calibri"/>
              </a:rPr>
              <a:t>Venous </a:t>
            </a:r>
            <a:r>
              <a:rPr lang="en" sz="2000" b="1" dirty="0">
                <a:latin typeface="+mn-lt"/>
                <a:ea typeface="Calibri"/>
                <a:cs typeface="Calibri"/>
                <a:sym typeface="Calibri"/>
              </a:rPr>
              <a:t>Drainage:</a:t>
            </a:r>
          </a:p>
          <a:p>
            <a:pPr>
              <a:buClr>
                <a:schemeClr val="dk1"/>
              </a:buClr>
            </a:pPr>
            <a:r>
              <a:rPr lang="en" sz="1800" dirty="0" smtClean="0">
                <a:solidFill>
                  <a:schemeClr val="tx1"/>
                </a:solidFill>
                <a:latin typeface="+mn-lt"/>
                <a:ea typeface="Calibri"/>
                <a:cs typeface="Calibri"/>
                <a:sym typeface="Calibri"/>
              </a:rPr>
              <a:t>Submucosal </a:t>
            </a:r>
            <a:r>
              <a:rPr lang="en" sz="1800" dirty="0">
                <a:solidFill>
                  <a:schemeClr val="tx1"/>
                </a:solidFill>
                <a:latin typeface="+mn-lt"/>
                <a:ea typeface="Calibri"/>
                <a:cs typeface="Calibri"/>
                <a:sym typeface="Calibri"/>
              </a:rPr>
              <a:t>plexus by veins</a:t>
            </a:r>
            <a:br>
              <a:rPr lang="en" sz="1800" dirty="0">
                <a:solidFill>
                  <a:schemeClr val="tx1"/>
                </a:solidFill>
                <a:latin typeface="+mn-lt"/>
                <a:ea typeface="Calibri"/>
                <a:cs typeface="Calibri"/>
                <a:sym typeface="Calibri"/>
              </a:rPr>
            </a:br>
            <a:r>
              <a:rPr lang="en" sz="1800" dirty="0">
                <a:solidFill>
                  <a:schemeClr val="tx1"/>
                </a:solidFill>
                <a:latin typeface="+mn-lt"/>
                <a:ea typeface="Calibri"/>
                <a:cs typeface="Calibri"/>
                <a:sym typeface="Calibri"/>
              </a:rPr>
              <a:t>accompany the arteries</a:t>
            </a:r>
            <a:br>
              <a:rPr lang="en" sz="1800" dirty="0">
                <a:solidFill>
                  <a:schemeClr val="tx1"/>
                </a:solidFill>
                <a:latin typeface="+mn-lt"/>
                <a:ea typeface="Calibri"/>
                <a:cs typeface="Calibri"/>
                <a:sym typeface="Calibri"/>
              </a:rPr>
            </a:br>
            <a:r>
              <a:rPr lang="en" sz="1800" dirty="0">
                <a:solidFill>
                  <a:schemeClr val="tx1"/>
                </a:solidFill>
                <a:latin typeface="+mn-lt"/>
                <a:ea typeface="Calibri"/>
                <a:cs typeface="Calibri"/>
                <a:sym typeface="Calibri"/>
              </a:rPr>
              <a:t>which drain into the:</a:t>
            </a:r>
          </a:p>
          <a:p>
            <a:pPr marL="285750" indent="-285750">
              <a:buClr>
                <a:schemeClr val="dk1"/>
              </a:buClr>
              <a:buFont typeface="Courier New" panose="02070309020205020404" pitchFamily="49" charset="0"/>
              <a:buChar char="o"/>
            </a:pPr>
            <a:r>
              <a:rPr lang="en" sz="1800" dirty="0" smtClean="0">
                <a:solidFill>
                  <a:schemeClr val="tx1"/>
                </a:solidFill>
                <a:latin typeface="+mn-lt"/>
                <a:ea typeface="Calibri"/>
                <a:cs typeface="Calibri"/>
                <a:sym typeface="Calibri"/>
              </a:rPr>
              <a:t>Facial vein </a:t>
            </a:r>
            <a:endParaRPr lang="en" sz="1800" dirty="0">
              <a:solidFill>
                <a:schemeClr val="tx1"/>
              </a:solidFill>
              <a:latin typeface="+mn-lt"/>
              <a:ea typeface="Calibri"/>
              <a:cs typeface="Calibri"/>
              <a:sym typeface="Calibri"/>
            </a:endParaRPr>
          </a:p>
          <a:p>
            <a:pPr marL="285750" indent="-285750">
              <a:buClr>
                <a:schemeClr val="dk1"/>
              </a:buClr>
              <a:buFont typeface="Courier New" panose="02070309020205020404" pitchFamily="49" charset="0"/>
              <a:buChar char="o"/>
            </a:pPr>
            <a:r>
              <a:rPr lang="en" sz="1800" dirty="0" smtClean="0">
                <a:latin typeface="+mn-lt"/>
                <a:ea typeface="Calibri"/>
                <a:cs typeface="Calibri"/>
                <a:sym typeface="Calibri"/>
              </a:rPr>
              <a:t>Ophthalmic vein </a:t>
            </a:r>
            <a:endParaRPr lang="en" sz="1800" dirty="0">
              <a:latin typeface="+mn-lt"/>
              <a:ea typeface="Calibri"/>
              <a:cs typeface="Calibri"/>
              <a:sym typeface="Calibri"/>
            </a:endParaRPr>
          </a:p>
          <a:p>
            <a:pPr marL="285750" indent="-285750">
              <a:buClr>
                <a:schemeClr val="dk1"/>
              </a:buClr>
              <a:buFont typeface="Courier New" panose="02070309020205020404" pitchFamily="49" charset="0"/>
              <a:buChar char="o"/>
            </a:pPr>
            <a:r>
              <a:rPr lang="en" sz="1800" dirty="0">
                <a:latin typeface="+mn-lt"/>
                <a:ea typeface="Calibri"/>
                <a:cs typeface="Calibri"/>
                <a:sym typeface="Calibri"/>
              </a:rPr>
              <a:t>S</a:t>
            </a:r>
            <a:r>
              <a:rPr lang="en" sz="1800" dirty="0" smtClean="0">
                <a:latin typeface="+mn-lt"/>
                <a:ea typeface="Calibri"/>
                <a:cs typeface="Calibri"/>
                <a:sym typeface="Calibri"/>
              </a:rPr>
              <a:t>pheno-palatine vein</a:t>
            </a:r>
            <a:endParaRPr lang="en" sz="1800" dirty="0">
              <a:latin typeface="+mn-lt"/>
              <a:ea typeface="Calibri"/>
              <a:cs typeface="Calibri"/>
              <a:sym typeface="Calibri"/>
            </a:endParaRPr>
          </a:p>
          <a:p>
            <a:endParaRPr sz="1800" dirty="0">
              <a:latin typeface="+mn-lt"/>
            </a:endParaRPr>
          </a:p>
        </p:txBody>
      </p:sp>
      <p:sp>
        <p:nvSpPr>
          <p:cNvPr id="117" name="Shape 117"/>
          <p:cNvSpPr txBox="1">
            <a:spLocks noGrp="1"/>
          </p:cNvSpPr>
          <p:nvPr>
            <p:ph type="body" idx="1"/>
          </p:nvPr>
        </p:nvSpPr>
        <p:spPr>
          <a:xfrm>
            <a:off x="221166" y="941295"/>
            <a:ext cx="4695563" cy="3400610"/>
          </a:xfrm>
          <a:prstGeom prst="rect">
            <a:avLst/>
          </a:prstGeom>
        </p:spPr>
        <p:txBody>
          <a:bodyPr vert="horz" lIns="121900" tIns="121900" rIns="121900" bIns="121900" rtlCol="0" anchor="t" anchorCtr="0">
            <a:noAutofit/>
          </a:bodyPr>
          <a:lstStyle/>
          <a:p>
            <a:pPr>
              <a:buNone/>
            </a:pPr>
            <a:r>
              <a:rPr lang="en" sz="2000" b="1" dirty="0">
                <a:solidFill>
                  <a:srgbClr val="000000"/>
                </a:solidFill>
                <a:ea typeface="Calibri"/>
                <a:cs typeface="Calibri"/>
                <a:sym typeface="Calibri"/>
              </a:rPr>
              <a:t>Nerve supply:</a:t>
            </a:r>
          </a:p>
          <a:p>
            <a:pPr>
              <a:spcBef>
                <a:spcPts val="933"/>
              </a:spcBef>
              <a:buClr>
                <a:schemeClr val="dk1"/>
              </a:buClr>
              <a:buSzPct val="91666"/>
              <a:buNone/>
            </a:pPr>
            <a:r>
              <a:rPr lang="en" sz="1800" dirty="0" smtClean="0">
                <a:solidFill>
                  <a:srgbClr val="000000"/>
                </a:solidFill>
                <a:ea typeface="Calibri"/>
                <a:cs typeface="Calibri"/>
                <a:sym typeface="Calibri"/>
              </a:rPr>
              <a:t>-Olfactory </a:t>
            </a:r>
            <a:r>
              <a:rPr lang="en" sz="1800" dirty="0">
                <a:solidFill>
                  <a:srgbClr val="000000"/>
                </a:solidFill>
                <a:ea typeface="Calibri"/>
                <a:cs typeface="Calibri"/>
                <a:sym typeface="Calibri"/>
              </a:rPr>
              <a:t>mucosa supplied by </a:t>
            </a:r>
            <a:r>
              <a:rPr lang="en" sz="1800" u="sng" dirty="0">
                <a:solidFill>
                  <a:srgbClr val="000000"/>
                </a:solidFill>
                <a:ea typeface="Calibri"/>
                <a:cs typeface="Calibri"/>
                <a:sym typeface="Calibri"/>
              </a:rPr>
              <a:t>olfactory </a:t>
            </a:r>
            <a:r>
              <a:rPr lang="en" sz="1800" u="sng" dirty="0" smtClean="0">
                <a:solidFill>
                  <a:srgbClr val="000000"/>
                </a:solidFill>
                <a:ea typeface="Calibri"/>
                <a:cs typeface="Calibri"/>
                <a:sym typeface="Calibri"/>
              </a:rPr>
              <a:t>nerves </a:t>
            </a:r>
            <a:r>
              <a:rPr lang="en" sz="1800" dirty="0" smtClean="0">
                <a:solidFill>
                  <a:schemeClr val="bg1">
                    <a:lumMod val="65000"/>
                  </a:schemeClr>
                </a:solidFill>
                <a:ea typeface="Calibri"/>
                <a:cs typeface="Calibri"/>
                <a:sym typeface="Calibri"/>
              </a:rPr>
              <a:t>(speacial sensation)</a:t>
            </a:r>
            <a:r>
              <a:rPr lang="en" sz="1800" dirty="0" smtClean="0">
                <a:solidFill>
                  <a:srgbClr val="000000"/>
                </a:solidFill>
                <a:ea typeface="Calibri"/>
                <a:cs typeface="Calibri"/>
                <a:sym typeface="Calibri"/>
              </a:rPr>
              <a:t>.</a:t>
            </a:r>
            <a:endParaRPr lang="en" sz="1800" dirty="0">
              <a:solidFill>
                <a:srgbClr val="000000"/>
              </a:solidFill>
              <a:ea typeface="Calibri"/>
              <a:cs typeface="Calibri"/>
              <a:sym typeface="Calibri"/>
            </a:endParaRPr>
          </a:p>
          <a:p>
            <a:pPr>
              <a:spcBef>
                <a:spcPts val="933"/>
              </a:spcBef>
              <a:buClr>
                <a:schemeClr val="dk1"/>
              </a:buClr>
              <a:buSzPct val="91666"/>
              <a:buNone/>
            </a:pPr>
            <a:r>
              <a:rPr lang="en" sz="1800" dirty="0">
                <a:solidFill>
                  <a:srgbClr val="000000"/>
                </a:solidFill>
                <a:ea typeface="Calibri"/>
                <a:cs typeface="Calibri"/>
                <a:sym typeface="Calibri"/>
              </a:rPr>
              <a:t>-Nerves of general sensation are derived from:</a:t>
            </a:r>
          </a:p>
          <a:p>
            <a:pPr>
              <a:spcBef>
                <a:spcPts val="933"/>
              </a:spcBef>
              <a:buClr>
                <a:schemeClr val="dk1"/>
              </a:buClr>
              <a:buSzPct val="91666"/>
              <a:buFont typeface="Courier New" panose="02070309020205020404" pitchFamily="49" charset="0"/>
              <a:buChar char="o"/>
            </a:pPr>
            <a:r>
              <a:rPr lang="en" sz="1800" dirty="0" smtClean="0">
                <a:solidFill>
                  <a:srgbClr val="000000"/>
                </a:solidFill>
                <a:ea typeface="Calibri"/>
                <a:cs typeface="Calibri"/>
                <a:sym typeface="Calibri"/>
              </a:rPr>
              <a:t>Ophthalmic nerve</a:t>
            </a:r>
            <a:endParaRPr lang="en" sz="1800" dirty="0">
              <a:solidFill>
                <a:srgbClr val="000000"/>
              </a:solidFill>
              <a:ea typeface="Calibri"/>
              <a:cs typeface="Calibri"/>
              <a:sym typeface="Calibri"/>
            </a:endParaRPr>
          </a:p>
          <a:p>
            <a:pPr>
              <a:spcBef>
                <a:spcPts val="933"/>
              </a:spcBef>
              <a:buClr>
                <a:schemeClr val="dk1"/>
              </a:buClr>
              <a:buSzPct val="91666"/>
              <a:buFont typeface="Courier New" panose="02070309020205020404" pitchFamily="49" charset="0"/>
              <a:buChar char="o"/>
            </a:pPr>
            <a:r>
              <a:rPr lang="en" sz="1800" dirty="0" smtClean="0">
                <a:solidFill>
                  <a:srgbClr val="000000"/>
                </a:solidFill>
                <a:ea typeface="Calibri"/>
                <a:cs typeface="Calibri"/>
                <a:sym typeface="Calibri"/>
              </a:rPr>
              <a:t>Maxillary nerve.</a:t>
            </a:r>
          </a:p>
          <a:p>
            <a:pPr>
              <a:spcBef>
                <a:spcPts val="933"/>
              </a:spcBef>
              <a:buClr>
                <a:schemeClr val="dk1"/>
              </a:buClr>
              <a:buSzPct val="91666"/>
              <a:buFont typeface="Courier New" panose="02070309020205020404" pitchFamily="49" charset="0"/>
              <a:buChar char="o"/>
            </a:pPr>
            <a:r>
              <a:rPr lang="en" sz="1800" dirty="0">
                <a:ea typeface="Calibri"/>
                <a:cs typeface="Calibri"/>
                <a:sym typeface="Calibri"/>
              </a:rPr>
              <a:t>Anterior ethemoidal nerve.</a:t>
            </a:r>
          </a:p>
          <a:p>
            <a:pPr>
              <a:spcBef>
                <a:spcPts val="933"/>
              </a:spcBef>
              <a:buClr>
                <a:schemeClr val="dk1"/>
              </a:buClr>
              <a:buSzPct val="91666"/>
              <a:buFont typeface="Courier New" panose="02070309020205020404" pitchFamily="49" charset="0"/>
              <a:buChar char="o"/>
            </a:pPr>
            <a:r>
              <a:rPr lang="en" sz="1800" dirty="0" smtClean="0">
                <a:ea typeface="Calibri"/>
                <a:cs typeface="Calibri"/>
                <a:sym typeface="Calibri"/>
              </a:rPr>
              <a:t>Autonomic fibers:</a:t>
            </a:r>
            <a:r>
              <a:rPr lang="en" sz="1800" dirty="0">
                <a:ea typeface="Calibri"/>
                <a:cs typeface="Calibri"/>
                <a:sym typeface="Calibri"/>
              </a:rPr>
              <a:t/>
            </a:r>
            <a:br>
              <a:rPr lang="en" sz="1800" dirty="0">
                <a:ea typeface="Calibri"/>
                <a:cs typeface="Calibri"/>
                <a:sym typeface="Calibri"/>
              </a:rPr>
            </a:br>
            <a:r>
              <a:rPr lang="en" sz="1800" dirty="0" smtClean="0">
                <a:ea typeface="Calibri"/>
                <a:cs typeface="Calibri"/>
                <a:sym typeface="Calibri"/>
              </a:rPr>
              <a:t>Nasal</a:t>
            </a:r>
            <a:r>
              <a:rPr lang="en" sz="1800" dirty="0">
                <a:ea typeface="Calibri"/>
                <a:cs typeface="Calibri"/>
                <a:sym typeface="Calibri"/>
              </a:rPr>
              <a:t>, nasopalatine and palatine branches of the ptergopalatine ganglion.</a:t>
            </a:r>
          </a:p>
        </p:txBody>
      </p:sp>
      <p:sp>
        <p:nvSpPr>
          <p:cNvPr id="119" name="Shape 119"/>
          <p:cNvSpPr txBox="1"/>
          <p:nvPr/>
        </p:nvSpPr>
        <p:spPr>
          <a:xfrm>
            <a:off x="9094261" y="428426"/>
            <a:ext cx="2830075" cy="1210466"/>
          </a:xfrm>
          <a:prstGeom prst="rect">
            <a:avLst/>
          </a:prstGeom>
          <a:noFill/>
          <a:ln>
            <a:noFill/>
          </a:ln>
        </p:spPr>
        <p:txBody>
          <a:bodyPr lIns="121900" tIns="121900" rIns="121900" bIns="121900" anchor="t" anchorCtr="0">
            <a:noAutofit/>
          </a:bodyPr>
          <a:lstStyle/>
          <a:p>
            <a:r>
              <a:rPr lang="en" sz="1467" dirty="0">
                <a:solidFill>
                  <a:srgbClr val="92D050"/>
                </a:solidFill>
                <a:latin typeface="Calibri"/>
                <a:ea typeface="Calibri"/>
                <a:cs typeface="Calibri"/>
                <a:sym typeface="Calibri"/>
              </a:rPr>
              <a:t>Maxillary and facial arteries are branch of external carotid artery Opthalmic artery is branch of internal carotid artery.</a:t>
            </a:r>
          </a:p>
        </p:txBody>
      </p:sp>
      <p:sp>
        <p:nvSpPr>
          <p:cNvPr id="120" name="Shape 120"/>
          <p:cNvSpPr txBox="1"/>
          <p:nvPr/>
        </p:nvSpPr>
        <p:spPr>
          <a:xfrm>
            <a:off x="5160274" y="4664238"/>
            <a:ext cx="3984363" cy="2373275"/>
          </a:xfrm>
          <a:prstGeom prst="rect">
            <a:avLst/>
          </a:prstGeom>
          <a:noFill/>
          <a:ln>
            <a:noFill/>
          </a:ln>
        </p:spPr>
        <p:txBody>
          <a:bodyPr lIns="121900" tIns="121900" rIns="121900" bIns="121900" anchor="t" anchorCtr="0">
            <a:noAutofit/>
          </a:bodyPr>
          <a:lstStyle/>
          <a:p>
            <a:pPr>
              <a:spcBef>
                <a:spcPts val="800"/>
              </a:spcBef>
            </a:pPr>
            <a:r>
              <a:rPr lang="en" sz="2000" b="1" dirty="0">
                <a:latin typeface="+mn-lt"/>
                <a:ea typeface="Calibri"/>
                <a:cs typeface="Calibri"/>
                <a:sym typeface="Calibri"/>
              </a:rPr>
              <a:t>Lymphatic </a:t>
            </a:r>
            <a:r>
              <a:rPr lang="en" sz="1800" b="1" dirty="0">
                <a:latin typeface="+mn-lt"/>
                <a:ea typeface="Calibri"/>
                <a:cs typeface="Calibri"/>
                <a:sym typeface="Calibri"/>
              </a:rPr>
              <a:t>Drainage:</a:t>
            </a:r>
          </a:p>
          <a:p>
            <a:pPr>
              <a:spcBef>
                <a:spcPts val="800"/>
              </a:spcBef>
              <a:buClr>
                <a:schemeClr val="dk1"/>
              </a:buClr>
            </a:pPr>
            <a:r>
              <a:rPr lang="en" sz="1800" dirty="0">
                <a:latin typeface="+mn-lt"/>
                <a:ea typeface="Calibri"/>
                <a:cs typeface="Calibri"/>
                <a:sym typeface="Calibri"/>
              </a:rPr>
              <a:t>The lymphatics from </a:t>
            </a:r>
            <a:r>
              <a:rPr lang="en" sz="1800" dirty="0" smtClean="0">
                <a:latin typeface="+mn-lt"/>
                <a:ea typeface="Calibri"/>
                <a:cs typeface="Calibri"/>
                <a:sym typeface="Calibri"/>
              </a:rPr>
              <a:t>the:</a:t>
            </a:r>
          </a:p>
          <a:p>
            <a:pPr marL="174625" indent="-174625">
              <a:spcBef>
                <a:spcPts val="800"/>
              </a:spcBef>
              <a:buClr>
                <a:schemeClr val="dk1"/>
              </a:buClr>
              <a:buFont typeface="Courier New" panose="02070309020205020404" pitchFamily="49" charset="0"/>
              <a:buChar char="o"/>
            </a:pPr>
            <a:r>
              <a:rPr lang="en" sz="1800" dirty="0" smtClean="0">
                <a:latin typeface="+mn-lt"/>
                <a:ea typeface="Calibri"/>
                <a:cs typeface="Calibri"/>
                <a:sym typeface="Calibri"/>
              </a:rPr>
              <a:t>Vestibule drains into the </a:t>
            </a:r>
            <a:r>
              <a:rPr lang="en" sz="1800" u="sng" dirty="0" smtClean="0">
                <a:latin typeface="+mn-lt"/>
                <a:ea typeface="Calibri"/>
                <a:cs typeface="Calibri"/>
                <a:sym typeface="Calibri"/>
              </a:rPr>
              <a:t>submandibular</a:t>
            </a:r>
            <a:r>
              <a:rPr lang="en" sz="1800" dirty="0" smtClean="0">
                <a:latin typeface="+mn-lt"/>
                <a:ea typeface="Calibri"/>
                <a:cs typeface="Calibri"/>
                <a:sym typeface="Calibri"/>
              </a:rPr>
              <a:t> lymph nodes.</a:t>
            </a:r>
          </a:p>
          <a:p>
            <a:pPr marL="174625" indent="-174625">
              <a:spcBef>
                <a:spcPts val="800"/>
              </a:spcBef>
              <a:buClr>
                <a:schemeClr val="dk1"/>
              </a:buClr>
              <a:buFont typeface="Courier New" panose="02070309020205020404" pitchFamily="49" charset="0"/>
              <a:buChar char="o"/>
            </a:pPr>
            <a:r>
              <a:rPr lang="en" sz="1800" dirty="0" smtClean="0">
                <a:latin typeface="+mn-lt"/>
                <a:ea typeface="Calibri"/>
                <a:cs typeface="Calibri"/>
                <a:sym typeface="Calibri"/>
              </a:rPr>
              <a:t>Rest </a:t>
            </a:r>
            <a:r>
              <a:rPr lang="en" sz="1800" dirty="0">
                <a:latin typeface="+mn-lt"/>
                <a:ea typeface="Calibri"/>
                <a:cs typeface="Calibri"/>
                <a:sym typeface="Calibri"/>
              </a:rPr>
              <a:t>of the cavity drains into the </a:t>
            </a:r>
            <a:r>
              <a:rPr lang="en" sz="1800" u="sng" dirty="0">
                <a:latin typeface="+mn-lt"/>
                <a:ea typeface="Calibri"/>
                <a:cs typeface="Calibri"/>
                <a:sym typeface="Calibri"/>
              </a:rPr>
              <a:t>upper deep cervical</a:t>
            </a:r>
            <a:r>
              <a:rPr lang="en" sz="1800" b="1" dirty="0">
                <a:latin typeface="+mn-lt"/>
                <a:ea typeface="Calibri"/>
                <a:cs typeface="Calibri"/>
                <a:sym typeface="Calibri"/>
              </a:rPr>
              <a:t> </a:t>
            </a:r>
            <a:r>
              <a:rPr lang="en" sz="1800" dirty="0">
                <a:latin typeface="+mn-lt"/>
                <a:ea typeface="Calibri"/>
                <a:cs typeface="Calibri"/>
                <a:sym typeface="Calibri"/>
              </a:rPr>
              <a:t>lymph nodes.</a:t>
            </a:r>
            <a:r>
              <a:rPr lang="en" sz="1800" dirty="0">
                <a:solidFill>
                  <a:schemeClr val="dk1"/>
                </a:solidFill>
                <a:latin typeface="+mn-lt"/>
              </a:rPr>
              <a:t> </a:t>
            </a:r>
          </a:p>
          <a:p>
            <a:pPr>
              <a:buClr>
                <a:schemeClr val="dk1"/>
              </a:buClr>
            </a:pPr>
            <a:endParaRPr sz="1800" dirty="0">
              <a:solidFill>
                <a:schemeClr val="dk1"/>
              </a:solidFill>
              <a:latin typeface="+mn-lt"/>
            </a:endParaRPr>
          </a:p>
        </p:txBody>
      </p:sp>
      <p:sp>
        <p:nvSpPr>
          <p:cNvPr id="7" name="TextBox 6"/>
          <p:cNvSpPr txBox="1"/>
          <p:nvPr/>
        </p:nvSpPr>
        <p:spPr>
          <a:xfrm>
            <a:off x="326380" y="204821"/>
            <a:ext cx="3388659" cy="646331"/>
          </a:xfrm>
          <a:prstGeom prst="rect">
            <a:avLst/>
          </a:prstGeom>
          <a:noFill/>
        </p:spPr>
        <p:txBody>
          <a:bodyPr wrap="square" rtlCol="0">
            <a:spAutoFit/>
          </a:bodyPr>
          <a:lstStyle/>
          <a:p>
            <a:r>
              <a:rPr lang="en-US" sz="3600" b="1" dirty="0" smtClean="0">
                <a:latin typeface="+mj-lt"/>
              </a:rPr>
              <a:t>Nasal Cavity</a:t>
            </a:r>
            <a:endParaRPr lang="en-GB" sz="3600" b="1" dirty="0">
              <a:latin typeface="+mj-lt"/>
            </a:endParaRPr>
          </a:p>
        </p:txBody>
      </p:sp>
      <p:pic>
        <p:nvPicPr>
          <p:cNvPr id="8" name="Picture 7" descr="F66122-008-f23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10" y="4475561"/>
            <a:ext cx="3992768" cy="2287822"/>
          </a:xfrm>
          <a:prstGeom prst="rect">
            <a:avLst/>
          </a:prstGeom>
          <a:noFill/>
          <a:ln w="9525">
            <a:noFill/>
            <a:miter lim="800000"/>
            <a:headEnd/>
            <a:tailEnd/>
          </a:ln>
          <a:effectLst/>
        </p:spPr>
      </p:pic>
      <p:pic>
        <p:nvPicPr>
          <p:cNvPr id="10" name="Picture 9" descr="F66122-008-f233"/>
          <p:cNvPicPr>
            <a:picLocks noGrp="1" noChangeAspect="1" noChangeArrowheads="1"/>
          </p:cNvPicPr>
          <p:nvPr/>
        </p:nvPicPr>
        <p:blipFill rotWithShape="1">
          <a:blip r:embed="rId5">
            <a:extLst>
              <a:ext uri="{28A0092B-C50C-407E-A947-70E740481C1C}">
                <a14:useLocalDpi xmlns:a14="http://schemas.microsoft.com/office/drawing/2010/main" val="0"/>
              </a:ext>
            </a:extLst>
          </a:blip>
          <a:srcRect b="6169"/>
          <a:stretch/>
        </p:blipFill>
        <p:spPr bwMode="auto">
          <a:xfrm>
            <a:off x="8869809" y="4548311"/>
            <a:ext cx="2986146" cy="2309689"/>
          </a:xfrm>
          <a:prstGeom prst="rect">
            <a:avLst/>
          </a:prstGeom>
          <a:noFill/>
          <a:ln w="9525">
            <a:noFill/>
            <a:miter lim="800000"/>
            <a:headEnd/>
            <a:tailEnd/>
          </a:ln>
          <a:effectLst/>
        </p:spPr>
      </p:pic>
      <p:sp>
        <p:nvSpPr>
          <p:cNvPr id="2" name="Right Brace 1"/>
          <p:cNvSpPr/>
          <p:nvPr/>
        </p:nvSpPr>
        <p:spPr>
          <a:xfrm>
            <a:off x="2307773" y="2453562"/>
            <a:ext cx="159577" cy="508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2510894" y="2453562"/>
            <a:ext cx="1966796" cy="584775"/>
          </a:xfrm>
          <a:prstGeom prst="rect">
            <a:avLst/>
          </a:prstGeom>
          <a:noFill/>
        </p:spPr>
        <p:txBody>
          <a:bodyPr wrap="square" rtlCol="0">
            <a:spAutoFit/>
          </a:bodyPr>
          <a:lstStyle/>
          <a:p>
            <a:r>
              <a:rPr lang="en-US" sz="1600" dirty="0" smtClean="0">
                <a:latin typeface="+mn-lt"/>
              </a:rPr>
              <a:t>Branches from the trigeminal nerve</a:t>
            </a:r>
            <a:endParaRPr lang="en-GB" sz="1600" dirty="0">
              <a:latin typeface="+mn-lt"/>
            </a:endParaRPr>
          </a:p>
        </p:txBody>
      </p:sp>
      <p:cxnSp>
        <p:nvCxnSpPr>
          <p:cNvPr id="6" name="Straight Arrow Connector 5"/>
          <p:cNvCxnSpPr/>
          <p:nvPr/>
        </p:nvCxnSpPr>
        <p:spPr>
          <a:xfrm>
            <a:off x="9144637" y="5979886"/>
            <a:ext cx="260620" cy="1161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1274531" y="4593703"/>
            <a:ext cx="422364" cy="14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74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Shape 127"/>
          <p:cNvPicPr preferRelativeResize="0"/>
          <p:nvPr/>
        </p:nvPicPr>
        <p:blipFill rotWithShape="1">
          <a:blip r:embed="rId3">
            <a:alphaModFix/>
          </a:blip>
          <a:srcRect l="2768" t="1989" r="2093"/>
          <a:stretch/>
        </p:blipFill>
        <p:spPr>
          <a:xfrm>
            <a:off x="8579463" y="1215822"/>
            <a:ext cx="3505761" cy="2403551"/>
          </a:xfrm>
          <a:prstGeom prst="rect">
            <a:avLst/>
          </a:prstGeom>
          <a:noFill/>
          <a:ln>
            <a:noFill/>
          </a:ln>
        </p:spPr>
      </p:pic>
      <p:sp>
        <p:nvSpPr>
          <p:cNvPr id="128" name="Shape 128"/>
          <p:cNvSpPr txBox="1">
            <a:spLocks noGrp="1"/>
          </p:cNvSpPr>
          <p:nvPr>
            <p:ph type="body" idx="1"/>
          </p:nvPr>
        </p:nvSpPr>
        <p:spPr>
          <a:xfrm>
            <a:off x="0" y="742467"/>
            <a:ext cx="11360800" cy="4010800"/>
          </a:xfrm>
          <a:prstGeom prst="rect">
            <a:avLst/>
          </a:prstGeom>
        </p:spPr>
        <p:txBody>
          <a:bodyPr vert="horz" lIns="121900" tIns="121900" rIns="121900" bIns="121900" rtlCol="0" anchor="t" anchorCtr="0">
            <a:noAutofit/>
          </a:bodyPr>
          <a:lstStyle/>
          <a:p>
            <a:pPr marL="347663" indent="-257175">
              <a:lnSpc>
                <a:spcPct val="100000"/>
              </a:lnSpc>
              <a:spcBef>
                <a:spcPts val="667"/>
              </a:spcBef>
              <a:buFont typeface="Courier New" panose="02070309020205020404" pitchFamily="49" charset="0"/>
              <a:buChar char="o"/>
            </a:pPr>
            <a:r>
              <a:rPr lang="en" sz="1867" b="1" dirty="0" smtClean="0">
                <a:solidFill>
                  <a:srgbClr val="000000"/>
                </a:solidFill>
                <a:latin typeface="Calibri"/>
                <a:ea typeface="Calibri"/>
                <a:cs typeface="Calibri"/>
                <a:sym typeface="Calibri"/>
              </a:rPr>
              <a:t>Air </a:t>
            </a:r>
            <a:r>
              <a:rPr lang="en" sz="1867" b="1" dirty="0">
                <a:solidFill>
                  <a:srgbClr val="000000"/>
                </a:solidFill>
                <a:latin typeface="Calibri"/>
                <a:ea typeface="Calibri"/>
                <a:cs typeface="Calibri"/>
                <a:sym typeface="Calibri"/>
              </a:rPr>
              <a:t>filled cavities</a:t>
            </a:r>
            <a:r>
              <a:rPr lang="en" sz="1867" dirty="0">
                <a:solidFill>
                  <a:srgbClr val="000000"/>
                </a:solidFill>
                <a:latin typeface="Calibri"/>
                <a:ea typeface="Calibri"/>
                <a:cs typeface="Calibri"/>
                <a:sym typeface="Calibri"/>
              </a:rPr>
              <a:t> located in the bones around the </a:t>
            </a:r>
            <a:r>
              <a:rPr lang="en" sz="1867" dirty="0" smtClean="0">
                <a:solidFill>
                  <a:srgbClr val="000000"/>
                </a:solidFill>
                <a:latin typeface="Calibri"/>
                <a:ea typeface="Calibri"/>
                <a:cs typeface="Calibri"/>
                <a:sym typeface="Calibri"/>
              </a:rPr>
              <a:t>nasal </a:t>
            </a:r>
            <a:r>
              <a:rPr lang="en" sz="1867" dirty="0">
                <a:solidFill>
                  <a:srgbClr val="000000"/>
                </a:solidFill>
                <a:latin typeface="Calibri"/>
                <a:ea typeface="Calibri"/>
                <a:cs typeface="Calibri"/>
                <a:sym typeface="Calibri"/>
              </a:rPr>
              <a:t>cavity: </a:t>
            </a:r>
            <a:r>
              <a:rPr lang="en" sz="1867" dirty="0" smtClean="0">
                <a:solidFill>
                  <a:srgbClr val="000000"/>
                </a:solidFill>
                <a:latin typeface="Calibri"/>
                <a:ea typeface="Calibri"/>
                <a:cs typeface="Calibri"/>
                <a:sym typeface="Calibri"/>
              </a:rPr>
              <a:t>(Ethmoid</a:t>
            </a:r>
            <a:r>
              <a:rPr lang="en" sz="1867" dirty="0">
                <a:solidFill>
                  <a:srgbClr val="000000"/>
                </a:solidFill>
                <a:latin typeface="Calibri"/>
                <a:ea typeface="Calibri"/>
                <a:cs typeface="Calibri"/>
                <a:sym typeface="Calibri"/>
              </a:rPr>
              <a:t>, Sphenoid, </a:t>
            </a:r>
            <a:r>
              <a:rPr lang="en" sz="1867" dirty="0" smtClean="0">
                <a:solidFill>
                  <a:srgbClr val="000000"/>
                </a:solidFill>
                <a:latin typeface="Calibri"/>
                <a:ea typeface="Calibri"/>
                <a:cs typeface="Calibri"/>
                <a:sym typeface="Calibri"/>
              </a:rPr>
              <a:t>Frontal and Maxilla bones)*</a:t>
            </a:r>
            <a:endParaRPr lang="en" sz="1867" dirty="0">
              <a:solidFill>
                <a:srgbClr val="000000"/>
              </a:solidFill>
              <a:latin typeface="Calibri"/>
              <a:ea typeface="Calibri"/>
              <a:cs typeface="Calibri"/>
              <a:sym typeface="Calibri"/>
            </a:endParaRPr>
          </a:p>
          <a:p>
            <a:pPr marL="347663" indent="-257175">
              <a:lnSpc>
                <a:spcPct val="100000"/>
              </a:lnSpc>
              <a:spcBef>
                <a:spcPts val="667"/>
              </a:spcBef>
              <a:buFont typeface="Courier New" panose="02070309020205020404" pitchFamily="49" charset="0"/>
              <a:buChar char="o"/>
            </a:pPr>
            <a:r>
              <a:rPr lang="en" sz="1867" u="sng" dirty="0" smtClean="0">
                <a:solidFill>
                  <a:srgbClr val="000000"/>
                </a:solidFill>
                <a:latin typeface="Calibri"/>
                <a:ea typeface="Calibri"/>
                <a:cs typeface="Calibri"/>
                <a:sym typeface="Calibri"/>
              </a:rPr>
              <a:t>Lined </a:t>
            </a:r>
            <a:r>
              <a:rPr lang="en" sz="1867" u="sng" dirty="0">
                <a:solidFill>
                  <a:srgbClr val="000000"/>
                </a:solidFill>
                <a:latin typeface="Calibri"/>
                <a:ea typeface="Calibri"/>
                <a:cs typeface="Calibri"/>
                <a:sym typeface="Calibri"/>
              </a:rPr>
              <a:t>by respiratory mucosa</a:t>
            </a:r>
            <a:r>
              <a:rPr lang="en" sz="1867" dirty="0">
                <a:solidFill>
                  <a:srgbClr val="000000"/>
                </a:solidFill>
                <a:latin typeface="Calibri"/>
                <a:ea typeface="Calibri"/>
                <a:cs typeface="Calibri"/>
                <a:sym typeface="Calibri"/>
              </a:rPr>
              <a:t> which is continuous with </a:t>
            </a:r>
            <a:r>
              <a:rPr lang="en" sz="1867" dirty="0" smtClean="0">
                <a:solidFill>
                  <a:srgbClr val="000000"/>
                </a:solidFill>
                <a:latin typeface="Calibri"/>
                <a:ea typeface="Calibri"/>
                <a:cs typeface="Calibri"/>
                <a:sym typeface="Calibri"/>
              </a:rPr>
              <a:t>the </a:t>
            </a:r>
            <a:r>
              <a:rPr lang="en" sz="1867" dirty="0">
                <a:solidFill>
                  <a:srgbClr val="000000"/>
                </a:solidFill>
                <a:latin typeface="Calibri"/>
                <a:ea typeface="Calibri"/>
                <a:cs typeface="Calibri"/>
                <a:sym typeface="Calibri"/>
              </a:rPr>
              <a:t>mucosa of the nasal cavity.</a:t>
            </a:r>
          </a:p>
          <a:p>
            <a:pPr marL="347663" indent="-257175">
              <a:lnSpc>
                <a:spcPct val="100000"/>
              </a:lnSpc>
              <a:spcBef>
                <a:spcPts val="667"/>
              </a:spcBef>
              <a:buFont typeface="Courier New" panose="02070309020205020404" pitchFamily="49" charset="0"/>
              <a:buChar char="o"/>
            </a:pPr>
            <a:r>
              <a:rPr lang="en" sz="1867" dirty="0" smtClean="0">
                <a:solidFill>
                  <a:srgbClr val="000000"/>
                </a:solidFill>
                <a:latin typeface="Calibri"/>
                <a:ea typeface="Calibri"/>
                <a:cs typeface="Calibri"/>
                <a:sym typeface="Calibri"/>
              </a:rPr>
              <a:t>Drain into the </a:t>
            </a:r>
            <a:r>
              <a:rPr lang="en" sz="1867" dirty="0" smtClean="0">
                <a:solidFill>
                  <a:srgbClr val="FF0000"/>
                </a:solidFill>
                <a:latin typeface="Calibri"/>
                <a:ea typeface="Calibri"/>
                <a:cs typeface="Calibri"/>
                <a:sym typeface="Calibri"/>
              </a:rPr>
              <a:t>nasal cavity </a:t>
            </a:r>
            <a:r>
              <a:rPr lang="en" sz="1600" dirty="0" smtClean="0">
                <a:solidFill>
                  <a:schemeClr val="bg1">
                    <a:lumMod val="50000"/>
                  </a:schemeClr>
                </a:solidFill>
                <a:ea typeface="Calibri"/>
                <a:cs typeface="Calibri"/>
                <a:sym typeface="Calibri"/>
              </a:rPr>
              <a:t>(</a:t>
            </a:r>
            <a:r>
              <a:rPr lang="en-GB" sz="1600" dirty="0">
                <a:solidFill>
                  <a:schemeClr val="bg1">
                    <a:lumMod val="50000"/>
                  </a:schemeClr>
                </a:solidFill>
                <a:ea typeface="Calibri"/>
                <a:cs typeface="Calibri"/>
                <a:sym typeface="Calibri"/>
              </a:rPr>
              <a:t>Sinuses drain into recess and </a:t>
            </a:r>
            <a:r>
              <a:rPr lang="en-GB" sz="1600" dirty="0" smtClean="0">
                <a:solidFill>
                  <a:schemeClr val="bg1">
                    <a:lumMod val="50000"/>
                  </a:schemeClr>
                </a:solidFill>
                <a:ea typeface="Calibri"/>
                <a:cs typeface="Calibri"/>
                <a:sym typeface="Calibri"/>
              </a:rPr>
              <a:t>meati of the nasal cavity)</a:t>
            </a:r>
            <a:r>
              <a:rPr lang="en" sz="1867" dirty="0" smtClean="0">
                <a:solidFill>
                  <a:srgbClr val="000000"/>
                </a:solidFill>
                <a:latin typeface="Calibri"/>
                <a:ea typeface="Calibri"/>
                <a:cs typeface="Calibri"/>
                <a:sym typeface="Calibri"/>
              </a:rPr>
              <a:t>.</a:t>
            </a:r>
          </a:p>
          <a:p>
            <a:pPr marL="347663" indent="-257175">
              <a:lnSpc>
                <a:spcPct val="100000"/>
              </a:lnSpc>
              <a:spcBef>
                <a:spcPts val="1200"/>
              </a:spcBef>
              <a:buClr>
                <a:schemeClr val="dk1"/>
              </a:buClr>
              <a:buSzPct val="100000"/>
              <a:buFont typeface="Courier New" panose="02070309020205020404" pitchFamily="49" charset="0"/>
              <a:buChar char="o"/>
            </a:pPr>
            <a:r>
              <a:rPr lang="en" sz="1867" dirty="0" smtClean="0">
                <a:solidFill>
                  <a:srgbClr val="000000"/>
                </a:solidFill>
                <a:latin typeface="Calibri"/>
                <a:ea typeface="Calibri"/>
                <a:cs typeface="Calibri"/>
                <a:sym typeface="Calibri"/>
              </a:rPr>
              <a:t>Functions : </a:t>
            </a:r>
          </a:p>
          <a:p>
            <a:pPr marL="90488" indent="0">
              <a:lnSpc>
                <a:spcPct val="100000"/>
              </a:lnSpc>
              <a:spcBef>
                <a:spcPts val="1200"/>
              </a:spcBef>
              <a:buClr>
                <a:schemeClr val="dk1"/>
              </a:buClr>
              <a:buSzPct val="100000"/>
              <a:buNone/>
            </a:pPr>
            <a:r>
              <a:rPr lang="en" sz="1867" dirty="0" smtClean="0">
                <a:solidFill>
                  <a:srgbClr val="000000"/>
                </a:solidFill>
                <a:latin typeface="Calibri"/>
                <a:ea typeface="Calibri"/>
                <a:cs typeface="Calibri"/>
                <a:sym typeface="Calibri"/>
              </a:rPr>
              <a:t>1- Lighten </a:t>
            </a:r>
            <a:r>
              <a:rPr lang="en" sz="1867" dirty="0">
                <a:solidFill>
                  <a:srgbClr val="000000"/>
                </a:solidFill>
                <a:latin typeface="Calibri"/>
                <a:ea typeface="Calibri"/>
                <a:cs typeface="Calibri"/>
                <a:sym typeface="Calibri"/>
              </a:rPr>
              <a:t>the </a:t>
            </a:r>
            <a:r>
              <a:rPr lang="en" sz="1867" dirty="0" smtClean="0">
                <a:solidFill>
                  <a:schemeClr val="bg1">
                    <a:lumMod val="65000"/>
                  </a:schemeClr>
                </a:solidFill>
                <a:latin typeface="Calibri"/>
                <a:ea typeface="Calibri"/>
                <a:cs typeface="Calibri"/>
                <a:sym typeface="Calibri"/>
              </a:rPr>
              <a:t>weight of the </a:t>
            </a:r>
            <a:r>
              <a:rPr lang="en" sz="1867" dirty="0" smtClean="0">
                <a:solidFill>
                  <a:srgbClr val="000000"/>
                </a:solidFill>
                <a:latin typeface="Calibri"/>
                <a:ea typeface="Calibri"/>
                <a:cs typeface="Calibri"/>
                <a:sym typeface="Calibri"/>
              </a:rPr>
              <a:t>skull</a:t>
            </a:r>
            <a:r>
              <a:rPr lang="en" sz="1867" dirty="0">
                <a:solidFill>
                  <a:srgbClr val="000000"/>
                </a:solidFill>
                <a:latin typeface="Calibri"/>
                <a:ea typeface="Calibri"/>
                <a:cs typeface="Calibri"/>
                <a:sym typeface="Calibri"/>
              </a:rPr>
              <a:t>.</a:t>
            </a:r>
          </a:p>
          <a:p>
            <a:pPr marL="91440" indent="0">
              <a:lnSpc>
                <a:spcPct val="100000"/>
              </a:lnSpc>
              <a:spcBef>
                <a:spcPts val="667"/>
              </a:spcBef>
              <a:buClr>
                <a:schemeClr val="dk1"/>
              </a:buClr>
              <a:buSzPct val="78571"/>
              <a:buNone/>
            </a:pPr>
            <a:r>
              <a:rPr lang="en" sz="1867" dirty="0" smtClean="0">
                <a:solidFill>
                  <a:srgbClr val="000000"/>
                </a:solidFill>
                <a:latin typeface="Calibri"/>
                <a:ea typeface="Calibri"/>
                <a:cs typeface="Calibri"/>
                <a:sym typeface="Calibri"/>
              </a:rPr>
              <a:t>2- Act </a:t>
            </a:r>
            <a:r>
              <a:rPr lang="en" sz="1867" dirty="0">
                <a:solidFill>
                  <a:srgbClr val="000000"/>
                </a:solidFill>
                <a:latin typeface="Calibri"/>
                <a:ea typeface="Calibri"/>
                <a:cs typeface="Calibri"/>
                <a:sym typeface="Calibri"/>
              </a:rPr>
              <a:t>as</a:t>
            </a:r>
            <a:r>
              <a:rPr lang="en" sz="1867" b="1" dirty="0">
                <a:solidFill>
                  <a:srgbClr val="000000"/>
                </a:solidFill>
                <a:latin typeface="Calibri"/>
                <a:ea typeface="Calibri"/>
                <a:cs typeface="Calibri"/>
                <a:sym typeface="Calibri"/>
              </a:rPr>
              <a:t> </a:t>
            </a:r>
            <a:r>
              <a:rPr lang="en" sz="1867" b="1" dirty="0">
                <a:solidFill>
                  <a:srgbClr val="FF0000"/>
                </a:solidFill>
                <a:latin typeface="Calibri"/>
                <a:ea typeface="Calibri"/>
                <a:cs typeface="Calibri"/>
                <a:sym typeface="Calibri"/>
              </a:rPr>
              <a:t>resonant chambers</a:t>
            </a:r>
            <a:r>
              <a:rPr lang="en" sz="1867" dirty="0">
                <a:solidFill>
                  <a:srgbClr val="FF0000"/>
                </a:solidFill>
                <a:latin typeface="Calibri"/>
                <a:ea typeface="Calibri"/>
                <a:cs typeface="Calibri"/>
                <a:sym typeface="Calibri"/>
              </a:rPr>
              <a:t> for speech.</a:t>
            </a:r>
          </a:p>
          <a:p>
            <a:pPr marL="91440" indent="0">
              <a:lnSpc>
                <a:spcPct val="100000"/>
              </a:lnSpc>
              <a:spcBef>
                <a:spcPts val="667"/>
              </a:spcBef>
              <a:buNone/>
            </a:pPr>
            <a:r>
              <a:rPr lang="en" sz="1867" dirty="0" smtClean="0">
                <a:solidFill>
                  <a:srgbClr val="000000"/>
                </a:solidFill>
                <a:latin typeface="Calibri"/>
                <a:ea typeface="Calibri"/>
                <a:cs typeface="Calibri"/>
                <a:sym typeface="Calibri"/>
              </a:rPr>
              <a:t>3- </a:t>
            </a:r>
            <a:r>
              <a:rPr lang="en" sz="1867" b="1" dirty="0" smtClean="0">
                <a:solidFill>
                  <a:srgbClr val="000000"/>
                </a:solidFill>
                <a:latin typeface="Calibri"/>
                <a:ea typeface="Calibri"/>
                <a:cs typeface="Calibri"/>
                <a:sym typeface="Calibri"/>
              </a:rPr>
              <a:t>Air </a:t>
            </a:r>
            <a:r>
              <a:rPr lang="en" sz="1867" b="1" dirty="0">
                <a:solidFill>
                  <a:srgbClr val="000000"/>
                </a:solidFill>
                <a:latin typeface="Calibri"/>
                <a:ea typeface="Calibri"/>
                <a:cs typeface="Calibri"/>
                <a:sym typeface="Calibri"/>
              </a:rPr>
              <a:t>conditioning</a:t>
            </a:r>
            <a:r>
              <a:rPr lang="en" sz="1867" dirty="0">
                <a:solidFill>
                  <a:srgbClr val="000000"/>
                </a:solidFill>
                <a:latin typeface="Calibri"/>
                <a:ea typeface="Calibri"/>
                <a:cs typeface="Calibri"/>
                <a:sym typeface="Calibri"/>
              </a:rPr>
              <a:t>: The respiratory mucosal </a:t>
            </a:r>
            <a:r>
              <a:rPr lang="en" sz="1867" dirty="0" smtClean="0">
                <a:solidFill>
                  <a:srgbClr val="000000"/>
                </a:solidFill>
                <a:latin typeface="Calibri"/>
                <a:ea typeface="Calibri"/>
                <a:cs typeface="Calibri"/>
                <a:sym typeface="Calibri"/>
              </a:rPr>
              <a:t>lining helps </a:t>
            </a:r>
            <a:r>
              <a:rPr lang="en" sz="1867" dirty="0">
                <a:solidFill>
                  <a:srgbClr val="000000"/>
                </a:solidFill>
                <a:latin typeface="Calibri"/>
                <a:ea typeface="Calibri"/>
                <a:cs typeface="Calibri"/>
                <a:sym typeface="Calibri"/>
              </a:rPr>
              <a:t>in warming, cleaning </a:t>
            </a:r>
            <a:r>
              <a:rPr lang="en" sz="1867" dirty="0" smtClean="0">
                <a:solidFill>
                  <a:srgbClr val="000000"/>
                </a:solidFill>
                <a:latin typeface="Calibri"/>
                <a:ea typeface="Calibri"/>
                <a:cs typeface="Calibri"/>
                <a:sym typeface="Calibri"/>
              </a:rPr>
              <a:t>			              and </a:t>
            </a:r>
            <a:r>
              <a:rPr lang="en" sz="1867" dirty="0">
                <a:solidFill>
                  <a:srgbClr val="000000"/>
                </a:solidFill>
                <a:latin typeface="Calibri"/>
                <a:ea typeface="Calibri"/>
                <a:cs typeface="Calibri"/>
                <a:sym typeface="Calibri"/>
              </a:rPr>
              <a:t>moistening the incoming air.</a:t>
            </a:r>
          </a:p>
          <a:p>
            <a:pPr marL="91440" indent="0">
              <a:buNone/>
            </a:pPr>
            <a:endParaRPr sz="1867" dirty="0">
              <a:solidFill>
                <a:srgbClr val="000000"/>
              </a:solidFill>
              <a:latin typeface="Calibri"/>
              <a:ea typeface="Calibri"/>
              <a:cs typeface="Calibri"/>
              <a:sym typeface="Calibri"/>
            </a:endParaRPr>
          </a:p>
        </p:txBody>
      </p:sp>
      <p:sp>
        <p:nvSpPr>
          <p:cNvPr id="126" name="Shape 126"/>
          <p:cNvSpPr txBox="1">
            <a:spLocks noGrp="1"/>
          </p:cNvSpPr>
          <p:nvPr>
            <p:ph type="title"/>
          </p:nvPr>
        </p:nvSpPr>
        <p:spPr>
          <a:xfrm>
            <a:off x="212400" y="142644"/>
            <a:ext cx="11360800" cy="763600"/>
          </a:xfrm>
          <a:prstGeom prst="rect">
            <a:avLst/>
          </a:prstGeom>
        </p:spPr>
        <p:txBody>
          <a:bodyPr vert="horz" lIns="121900" tIns="121900" rIns="121900" bIns="121900" rtlCol="0" anchor="t" anchorCtr="0">
            <a:noAutofit/>
          </a:bodyPr>
          <a:lstStyle/>
          <a:p>
            <a:r>
              <a:rPr lang="en" sz="3600" b="1" dirty="0">
                <a:solidFill>
                  <a:srgbClr val="000000"/>
                </a:solidFill>
              </a:rPr>
              <a:t>Paranasal </a:t>
            </a:r>
            <a:r>
              <a:rPr lang="en" sz="3600" b="1" dirty="0" smtClean="0">
                <a:solidFill>
                  <a:srgbClr val="000000"/>
                </a:solidFill>
              </a:rPr>
              <a:t>Sinuses</a:t>
            </a:r>
            <a:r>
              <a:rPr lang="en" sz="2800" dirty="0" smtClean="0">
                <a:solidFill>
                  <a:schemeClr val="bg1">
                    <a:lumMod val="65000"/>
                  </a:schemeClr>
                </a:solidFill>
                <a:latin typeface="Calibri Light" panose="020F0302020204030204" pitchFamily="34" charset="0"/>
                <a:cs typeface="Calibri Light" panose="020F0302020204030204" pitchFamily="34" charset="0"/>
              </a:rPr>
              <a:t> </a:t>
            </a:r>
            <a:r>
              <a:rPr lang="en" sz="2800" dirty="0" smtClean="0">
                <a:solidFill>
                  <a:schemeClr val="bg1">
                    <a:lumMod val="50000"/>
                  </a:schemeClr>
                </a:solidFill>
                <a:latin typeface="Calibri Light" panose="020F0302020204030204" pitchFamily="34" charset="0"/>
                <a:cs typeface="Calibri Light" panose="020F0302020204030204" pitchFamily="34" charset="0"/>
              </a:rPr>
              <a:t>(</a:t>
            </a:r>
            <a:r>
              <a:rPr lang="ar-SA" sz="2800" dirty="0" smtClean="0">
                <a:solidFill>
                  <a:schemeClr val="bg1">
                    <a:lumMod val="50000"/>
                  </a:schemeClr>
                </a:solidFill>
                <a:latin typeface="Calibri Light" panose="020F0302020204030204" pitchFamily="34" charset="0"/>
                <a:cs typeface="Calibri Light" panose="020F0302020204030204" pitchFamily="34" charset="0"/>
              </a:rPr>
              <a:t>الجيوب الأنفيه</a:t>
            </a:r>
            <a:r>
              <a:rPr lang="en-US" sz="2800" dirty="0" smtClean="0">
                <a:solidFill>
                  <a:schemeClr val="bg1">
                    <a:lumMod val="50000"/>
                  </a:schemeClr>
                </a:solidFill>
                <a:latin typeface="Calibri Light" panose="020F0302020204030204" pitchFamily="34" charset="0"/>
                <a:cs typeface="Calibri Light" panose="020F0302020204030204" pitchFamily="34" charset="0"/>
              </a:rPr>
              <a:t>)</a:t>
            </a:r>
            <a:endParaRPr lang="en" sz="3600" dirty="0">
              <a:solidFill>
                <a:schemeClr val="bg1">
                  <a:lumMod val="50000"/>
                </a:schemeClr>
              </a:solidFill>
              <a:latin typeface="Calibri Light" panose="020F0302020204030204" pitchFamily="34" charset="0"/>
              <a:cs typeface="Calibri Light" panose="020F0302020204030204" pitchFamily="34" charset="0"/>
            </a:endParaRPr>
          </a:p>
        </p:txBody>
      </p:sp>
      <p:graphicFrame>
        <p:nvGraphicFramePr>
          <p:cNvPr id="129" name="Shape 129"/>
          <p:cNvGraphicFramePr/>
          <p:nvPr>
            <p:extLst>
              <p:ext uri="{D42A27DB-BD31-4B8C-83A1-F6EECF244321}">
                <p14:modId xmlns:p14="http://schemas.microsoft.com/office/powerpoint/2010/main" val="3826445994"/>
              </p:ext>
            </p:extLst>
          </p:nvPr>
        </p:nvGraphicFramePr>
        <p:xfrm>
          <a:off x="122035" y="3811650"/>
          <a:ext cx="8457428" cy="2901496"/>
        </p:xfrm>
        <a:graphic>
          <a:graphicData uri="http://schemas.openxmlformats.org/drawingml/2006/table">
            <a:tbl>
              <a:tblPr>
                <a:tableStyleId>{ED083AE6-46FA-4A59-8FB0-9F97EB10719F}</a:tableStyleId>
              </a:tblPr>
              <a:tblGrid>
                <a:gridCol w="2424800"/>
                <a:gridCol w="6032628"/>
              </a:tblGrid>
              <a:tr h="333829">
                <a:tc>
                  <a:txBody>
                    <a:bodyPr/>
                    <a:lstStyle/>
                    <a:p>
                      <a:pPr lvl="0" rtl="0">
                        <a:lnSpc>
                          <a:spcPct val="115000"/>
                        </a:lnSpc>
                        <a:spcBef>
                          <a:spcPts val="0"/>
                        </a:spcBef>
                        <a:buNone/>
                      </a:pPr>
                      <a:r>
                        <a:rPr lang="en" sz="1600" b="1" u="none" dirty="0" smtClean="0">
                          <a:solidFill>
                            <a:schemeClr val="tx1"/>
                          </a:solidFill>
                          <a:latin typeface="+mn-lt"/>
                          <a:ea typeface="Calibri"/>
                          <a:cs typeface="Calibri"/>
                          <a:sym typeface="Calibri"/>
                        </a:rPr>
                        <a:t>Opening</a:t>
                      </a:r>
                      <a:r>
                        <a:rPr lang="en" sz="1600" b="1" u="none" baseline="0" dirty="0" smtClean="0">
                          <a:solidFill>
                            <a:schemeClr val="tx1"/>
                          </a:solidFill>
                          <a:latin typeface="+mn-lt"/>
                          <a:ea typeface="Calibri"/>
                          <a:cs typeface="Calibri"/>
                          <a:sym typeface="Calibri"/>
                        </a:rPr>
                        <a:t> </a:t>
                      </a:r>
                      <a:endParaRPr lang="en" sz="1600" b="1" u="none" dirty="0">
                        <a:solidFill>
                          <a:schemeClr val="tx1"/>
                        </a:solidFill>
                        <a:latin typeface="+mn-lt"/>
                        <a:ea typeface="Calibri"/>
                        <a:cs typeface="Calibri"/>
                        <a:sym typeface="Calibri"/>
                      </a:endParaRPr>
                    </a:p>
                  </a:txBody>
                  <a:tcPr marL="121900" marR="121900" marT="121900" marB="121900"/>
                </a:tc>
                <a:tc>
                  <a:txBody>
                    <a:bodyPr/>
                    <a:lstStyle/>
                    <a:p>
                      <a:pPr lvl="0" rtl="0">
                        <a:lnSpc>
                          <a:spcPct val="115000"/>
                        </a:lnSpc>
                        <a:spcBef>
                          <a:spcPts val="0"/>
                        </a:spcBef>
                        <a:buNone/>
                      </a:pPr>
                      <a:r>
                        <a:rPr lang="en" sz="1600" b="1" u="none" dirty="0" smtClean="0">
                          <a:solidFill>
                            <a:schemeClr val="tx1"/>
                          </a:solidFill>
                          <a:latin typeface="+mn-lt"/>
                          <a:ea typeface="Calibri"/>
                          <a:cs typeface="Calibri"/>
                          <a:sym typeface="Calibri"/>
                        </a:rPr>
                        <a:t>Sinus</a:t>
                      </a:r>
                      <a:endParaRPr lang="en" sz="1600" b="1" u="none" dirty="0">
                        <a:solidFill>
                          <a:schemeClr val="tx1"/>
                        </a:solidFill>
                        <a:latin typeface="+mn-lt"/>
                        <a:ea typeface="Calibri"/>
                        <a:cs typeface="Calibri"/>
                        <a:sym typeface="Calibri"/>
                      </a:endParaRPr>
                    </a:p>
                  </a:txBody>
                  <a:tcPr marL="121900" marR="121900" marT="121900" marB="121900"/>
                </a:tc>
              </a:tr>
              <a:tr h="508329">
                <a:tc>
                  <a:txBody>
                    <a:bodyPr/>
                    <a:lstStyle/>
                    <a:p>
                      <a:pPr lvl="0" rtl="0">
                        <a:lnSpc>
                          <a:spcPct val="115000"/>
                        </a:lnSpc>
                        <a:spcBef>
                          <a:spcPts val="0"/>
                        </a:spcBef>
                        <a:buNone/>
                      </a:pPr>
                      <a:r>
                        <a:rPr lang="en" sz="1600" dirty="0">
                          <a:sym typeface="Calibri"/>
                        </a:rPr>
                        <a:t>Spheno-ethmoidal recess</a:t>
                      </a:r>
                      <a:endParaRPr lang="en" sz="1600" dirty="0">
                        <a:solidFill>
                          <a:srgbClr val="FF0000"/>
                        </a:solidFill>
                        <a:latin typeface="+mn-lt"/>
                        <a:ea typeface="Calibri"/>
                        <a:cs typeface="Calibri"/>
                        <a:sym typeface="Calibri"/>
                      </a:endParaRPr>
                    </a:p>
                  </a:txBody>
                  <a:tcPr marL="121900" marR="121900" marT="121900" marB="121900"/>
                </a:tc>
                <a:tc>
                  <a:txBody>
                    <a:bodyPr/>
                    <a:lstStyle/>
                    <a:p>
                      <a:pPr lvl="0" rtl="0">
                        <a:lnSpc>
                          <a:spcPct val="115000"/>
                        </a:lnSpc>
                        <a:spcBef>
                          <a:spcPts val="0"/>
                        </a:spcBef>
                        <a:buNone/>
                      </a:pPr>
                      <a:r>
                        <a:rPr lang="en" sz="1600" dirty="0">
                          <a:sym typeface="Calibri"/>
                        </a:rPr>
                        <a:t>sphenoidal </a:t>
                      </a:r>
                      <a:r>
                        <a:rPr lang="en" sz="1600" u="sng" dirty="0">
                          <a:sym typeface="Calibri"/>
                        </a:rPr>
                        <a:t>sinus</a:t>
                      </a:r>
                      <a:endParaRPr lang="en" sz="1600" b="1" u="sng" dirty="0">
                        <a:latin typeface="+mn-lt"/>
                        <a:ea typeface="Calibri"/>
                        <a:cs typeface="Calibri"/>
                        <a:sym typeface="Calibri"/>
                      </a:endParaRPr>
                    </a:p>
                  </a:txBody>
                  <a:tcPr marL="121900" marR="121900" marT="121900" marB="121900"/>
                </a:tc>
              </a:tr>
              <a:tr h="493485">
                <a:tc>
                  <a:txBody>
                    <a:bodyPr/>
                    <a:lstStyle/>
                    <a:p>
                      <a:pPr lvl="0" rtl="0">
                        <a:lnSpc>
                          <a:spcPct val="115000"/>
                        </a:lnSpc>
                        <a:spcBef>
                          <a:spcPts val="0"/>
                        </a:spcBef>
                        <a:buNone/>
                      </a:pPr>
                      <a:r>
                        <a:rPr lang="en" sz="1600" dirty="0">
                          <a:sym typeface="Calibri"/>
                        </a:rPr>
                        <a:t>Superior meatus</a:t>
                      </a:r>
                      <a:endParaRPr lang="en" sz="1600" dirty="0">
                        <a:solidFill>
                          <a:srgbClr val="FF0000"/>
                        </a:solidFill>
                        <a:latin typeface="+mn-lt"/>
                        <a:ea typeface="Calibri"/>
                        <a:cs typeface="Calibri"/>
                        <a:sym typeface="Calibri"/>
                      </a:endParaRPr>
                    </a:p>
                  </a:txBody>
                  <a:tcPr marL="121900" marR="121900" marT="121900" marB="121900"/>
                </a:tc>
                <a:tc>
                  <a:txBody>
                    <a:bodyPr/>
                    <a:lstStyle/>
                    <a:p>
                      <a:pPr lvl="0" rtl="0">
                        <a:lnSpc>
                          <a:spcPct val="115000"/>
                        </a:lnSpc>
                        <a:spcBef>
                          <a:spcPts val="0"/>
                        </a:spcBef>
                        <a:buNone/>
                      </a:pPr>
                      <a:r>
                        <a:rPr lang="en" sz="1600" dirty="0">
                          <a:sym typeface="Calibri"/>
                        </a:rPr>
                        <a:t>posterior ethmoidal </a:t>
                      </a:r>
                      <a:r>
                        <a:rPr lang="en" sz="1600" u="sng" dirty="0">
                          <a:sym typeface="Calibri"/>
                        </a:rPr>
                        <a:t>sinus</a:t>
                      </a:r>
                      <a:endParaRPr lang="en" sz="1600" b="1" u="sng" dirty="0">
                        <a:latin typeface="+mn-lt"/>
                        <a:ea typeface="Calibri"/>
                        <a:cs typeface="Calibri"/>
                        <a:sym typeface="Calibri"/>
                      </a:endParaRPr>
                    </a:p>
                  </a:txBody>
                  <a:tcPr marL="121900" marR="121900" marT="121900" marB="121900"/>
                </a:tc>
              </a:tr>
              <a:tr h="508294">
                <a:tc>
                  <a:txBody>
                    <a:bodyPr/>
                    <a:lstStyle/>
                    <a:p>
                      <a:pPr lvl="0" rtl="0">
                        <a:lnSpc>
                          <a:spcPct val="115000"/>
                        </a:lnSpc>
                        <a:spcBef>
                          <a:spcPts val="0"/>
                        </a:spcBef>
                        <a:buNone/>
                      </a:pPr>
                      <a:r>
                        <a:rPr lang="en" sz="1600">
                          <a:sym typeface="Calibri"/>
                        </a:rPr>
                        <a:t>Middle meatus</a:t>
                      </a:r>
                      <a:endParaRPr lang="en" sz="1600">
                        <a:solidFill>
                          <a:srgbClr val="FF0000"/>
                        </a:solidFill>
                        <a:latin typeface="+mn-lt"/>
                        <a:ea typeface="Calibri"/>
                        <a:cs typeface="Calibri"/>
                        <a:sym typeface="Calibri"/>
                      </a:endParaRPr>
                    </a:p>
                  </a:txBody>
                  <a:tcPr marL="121900" marR="121900" marT="121900" marB="121900"/>
                </a:tc>
                <a:tc>
                  <a:txBody>
                    <a:bodyPr/>
                    <a:lstStyle/>
                    <a:p>
                      <a:pPr lvl="0" rtl="0">
                        <a:lnSpc>
                          <a:spcPct val="115000"/>
                        </a:lnSpc>
                        <a:spcBef>
                          <a:spcPts val="0"/>
                        </a:spcBef>
                        <a:buNone/>
                      </a:pPr>
                      <a:r>
                        <a:rPr lang="en" sz="1600" dirty="0">
                          <a:sym typeface="Calibri"/>
                        </a:rPr>
                        <a:t>middle ethmoidal</a:t>
                      </a:r>
                      <a:r>
                        <a:rPr lang="en" sz="1600" dirty="0" smtClean="0">
                          <a:sym typeface="Calibri"/>
                        </a:rPr>
                        <a:t>, anterior </a:t>
                      </a:r>
                      <a:r>
                        <a:rPr lang="en" sz="1600" dirty="0">
                          <a:sym typeface="Calibri"/>
                        </a:rPr>
                        <a:t>ethmoidal </a:t>
                      </a:r>
                      <a:r>
                        <a:rPr lang="en" sz="1600" dirty="0" smtClean="0">
                          <a:sym typeface="Calibri"/>
                        </a:rPr>
                        <a:t>, maxillary, and</a:t>
                      </a:r>
                      <a:r>
                        <a:rPr lang="en" sz="1600" baseline="0" dirty="0" smtClean="0">
                          <a:sym typeface="Calibri"/>
                        </a:rPr>
                        <a:t> </a:t>
                      </a:r>
                      <a:r>
                        <a:rPr lang="en" sz="1600" dirty="0" smtClean="0">
                          <a:sym typeface="Calibri"/>
                        </a:rPr>
                        <a:t>frontal </a:t>
                      </a:r>
                      <a:r>
                        <a:rPr lang="en" sz="1600" u="sng" dirty="0" smtClean="0">
                          <a:sym typeface="Calibri"/>
                        </a:rPr>
                        <a:t>sinuses</a:t>
                      </a:r>
                      <a:endParaRPr lang="en" sz="1600" b="1" u="sng" dirty="0">
                        <a:latin typeface="+mn-lt"/>
                        <a:ea typeface="Calibri"/>
                        <a:cs typeface="Calibri"/>
                        <a:sym typeface="Calibri"/>
                      </a:endParaRPr>
                    </a:p>
                  </a:txBody>
                  <a:tcPr marL="121900" marR="121900" marT="121900" marB="121900"/>
                </a:tc>
              </a:tr>
              <a:tr h="657372">
                <a:tc>
                  <a:txBody>
                    <a:bodyPr/>
                    <a:lstStyle/>
                    <a:p>
                      <a:pPr lvl="0" rtl="0">
                        <a:lnSpc>
                          <a:spcPct val="115000"/>
                        </a:lnSpc>
                        <a:spcBef>
                          <a:spcPts val="0"/>
                        </a:spcBef>
                        <a:buNone/>
                      </a:pPr>
                      <a:r>
                        <a:rPr lang="en" sz="1600" dirty="0">
                          <a:sym typeface="Calibri"/>
                        </a:rPr>
                        <a:t>Inferior meatus</a:t>
                      </a:r>
                      <a:endParaRPr lang="en" sz="1600" dirty="0">
                        <a:solidFill>
                          <a:srgbClr val="FF0000"/>
                        </a:solidFill>
                        <a:latin typeface="+mn-lt"/>
                        <a:ea typeface="Calibri"/>
                        <a:cs typeface="Calibri"/>
                        <a:sym typeface="Calibri"/>
                      </a:endParaRPr>
                    </a:p>
                  </a:txBody>
                  <a:tcPr marL="121900" marR="121900" marT="121900" marB="121900"/>
                </a:tc>
                <a:tc>
                  <a:txBody>
                    <a:bodyPr/>
                    <a:lstStyle/>
                    <a:p>
                      <a:pPr lvl="0" rtl="0">
                        <a:lnSpc>
                          <a:spcPct val="115000"/>
                        </a:lnSpc>
                        <a:spcBef>
                          <a:spcPts val="0"/>
                        </a:spcBef>
                        <a:buNone/>
                      </a:pPr>
                      <a:r>
                        <a:rPr lang="en" sz="1600" dirty="0">
                          <a:sym typeface="Calibri"/>
                        </a:rPr>
                        <a:t>nasolacrimal </a:t>
                      </a:r>
                      <a:r>
                        <a:rPr lang="en" sz="1600" u="sng" dirty="0">
                          <a:sym typeface="Calibri"/>
                        </a:rPr>
                        <a:t>duct</a:t>
                      </a:r>
                      <a:r>
                        <a:rPr lang="en" sz="1600" dirty="0">
                          <a:sym typeface="Calibri"/>
                        </a:rPr>
                        <a:t>. </a:t>
                      </a:r>
                      <a:endParaRPr lang="en" sz="1600" dirty="0" smtClean="0">
                        <a:sym typeface="Calibri"/>
                      </a:endParaRPr>
                    </a:p>
                    <a:p>
                      <a:pPr lvl="0" rtl="0">
                        <a:lnSpc>
                          <a:spcPct val="115000"/>
                        </a:lnSpc>
                        <a:spcBef>
                          <a:spcPts val="0"/>
                        </a:spcBef>
                        <a:buNone/>
                      </a:pPr>
                      <a:r>
                        <a:rPr lang="en" sz="1600" dirty="0" smtClean="0">
                          <a:solidFill>
                            <a:schemeClr val="bg1">
                              <a:lumMod val="50000"/>
                            </a:schemeClr>
                          </a:solidFill>
                          <a:sym typeface="Calibri"/>
                        </a:rPr>
                        <a:t>(</a:t>
                      </a:r>
                      <a:r>
                        <a:rPr lang="en" sz="1600" dirty="0" smtClean="0">
                          <a:solidFill>
                            <a:schemeClr val="bg1">
                              <a:lumMod val="50000"/>
                            </a:schemeClr>
                          </a:solidFill>
                          <a:highlight>
                            <a:srgbClr val="FFFFFF"/>
                          </a:highlight>
                          <a:sym typeface="Calibri"/>
                        </a:rPr>
                        <a:t>carries </a:t>
                      </a:r>
                      <a:r>
                        <a:rPr lang="en" sz="1600" dirty="0">
                          <a:solidFill>
                            <a:schemeClr val="bg1">
                              <a:lumMod val="50000"/>
                            </a:schemeClr>
                          </a:solidFill>
                          <a:highlight>
                            <a:srgbClr val="FFFFFF"/>
                          </a:highlight>
                          <a:sym typeface="Calibri"/>
                        </a:rPr>
                        <a:t>tears from the lacrimal sac of the eye into the nasal cavity)</a:t>
                      </a:r>
                      <a:endParaRPr lang="en" sz="1600" dirty="0">
                        <a:solidFill>
                          <a:schemeClr val="bg1">
                            <a:lumMod val="50000"/>
                          </a:schemeClr>
                        </a:solidFill>
                        <a:highlight>
                          <a:srgbClr val="FFFFFF"/>
                        </a:highlight>
                        <a:latin typeface="+mn-lt"/>
                        <a:ea typeface="Calibri"/>
                        <a:cs typeface="Calibri"/>
                        <a:sym typeface="Calibri"/>
                      </a:endParaRPr>
                    </a:p>
                  </a:txBody>
                  <a:tcPr marL="121900" marR="121900" marT="121900" marB="121900"/>
                </a:tc>
              </a:tr>
            </a:tbl>
          </a:graphicData>
        </a:graphic>
      </p:graphicFrame>
      <p:sp>
        <p:nvSpPr>
          <p:cNvPr id="131" name="Shape 131"/>
          <p:cNvSpPr/>
          <p:nvPr/>
        </p:nvSpPr>
        <p:spPr>
          <a:xfrm>
            <a:off x="4336235" y="2116497"/>
            <a:ext cx="1981600" cy="1117600"/>
          </a:xfrm>
          <a:prstGeom prst="wedgeRoundRectCallout">
            <a:avLst>
              <a:gd name="adj1" fmla="val -58622"/>
              <a:gd name="adj2" fmla="val 35544"/>
              <a:gd name="adj3" fmla="val 0"/>
            </a:avLst>
          </a:prstGeom>
          <a:noFill/>
          <a:ln w="9525" cap="flat" cmpd="sng">
            <a:solidFill>
              <a:srgbClr val="93C47D"/>
            </a:solidFill>
            <a:prstDash val="solid"/>
            <a:round/>
            <a:headEnd type="none" w="med" len="med"/>
            <a:tailEnd type="none" w="med" len="med"/>
          </a:ln>
        </p:spPr>
        <p:txBody>
          <a:bodyPr lIns="121900" tIns="121900" rIns="121900" bIns="121900" anchor="ctr" anchorCtr="0">
            <a:noAutofit/>
          </a:bodyPr>
          <a:lstStyle/>
          <a:p>
            <a:pPr rtl="1"/>
            <a:r>
              <a:rPr lang="en" sz="1467" dirty="0">
                <a:solidFill>
                  <a:srgbClr val="999999"/>
                </a:solidFill>
                <a:latin typeface="Calibri"/>
                <a:ea typeface="Calibri"/>
                <a:cs typeface="Calibri"/>
                <a:sym typeface="Calibri"/>
              </a:rPr>
              <a:t>عشان كذا الاشخاص اللي عندهم التهاب او انسداد  في الجيوب الأانفية </a:t>
            </a:r>
          </a:p>
          <a:p>
            <a:pPr rtl="1"/>
            <a:r>
              <a:rPr lang="en" sz="1467" dirty="0">
                <a:solidFill>
                  <a:srgbClr val="999999"/>
                </a:solidFill>
                <a:latin typeface="Calibri"/>
                <a:ea typeface="Calibri"/>
                <a:cs typeface="Calibri"/>
                <a:sym typeface="Calibri"/>
              </a:rPr>
              <a:t> (sinusitis ) يتغير صوتهم</a:t>
            </a:r>
          </a:p>
        </p:txBody>
      </p:sp>
      <p:sp>
        <p:nvSpPr>
          <p:cNvPr id="8" name="Shape 130"/>
          <p:cNvSpPr txBox="1"/>
          <p:nvPr/>
        </p:nvSpPr>
        <p:spPr>
          <a:xfrm>
            <a:off x="8764727" y="3557185"/>
            <a:ext cx="3427273" cy="1642548"/>
          </a:xfrm>
          <a:prstGeom prst="rect">
            <a:avLst/>
          </a:prstGeom>
          <a:noFill/>
          <a:ln>
            <a:noFill/>
          </a:ln>
        </p:spPr>
        <p:txBody>
          <a:bodyPr lIns="121900" tIns="121900" rIns="121900" bIns="121900" anchor="t" anchorCtr="0">
            <a:noAutofit/>
          </a:bodyPr>
          <a:lstStyle/>
          <a:p>
            <a:r>
              <a:rPr lang="en" sz="1200" dirty="0" smtClean="0">
                <a:solidFill>
                  <a:srgbClr val="999999"/>
                </a:solidFill>
                <a:latin typeface="+mn-lt"/>
              </a:rPr>
              <a:t>* </a:t>
            </a:r>
            <a:r>
              <a:rPr lang="en-GB" sz="1200" dirty="0" smtClean="0">
                <a:solidFill>
                  <a:srgbClr val="999999"/>
                </a:solidFill>
                <a:latin typeface="+mn-lt"/>
              </a:rPr>
              <a:t>The paranasal sinuses are:</a:t>
            </a:r>
          </a:p>
          <a:p>
            <a:pPr marL="174625" indent="-174625">
              <a:buFont typeface="+mj-lt"/>
              <a:buAutoNum type="arabicPeriod"/>
            </a:pPr>
            <a:r>
              <a:rPr lang="en" sz="1200" dirty="0">
                <a:solidFill>
                  <a:srgbClr val="999999"/>
                </a:solidFill>
                <a:latin typeface="+mn-lt"/>
              </a:rPr>
              <a:t> </a:t>
            </a:r>
            <a:r>
              <a:rPr lang="en" sz="1200" dirty="0" smtClean="0">
                <a:solidFill>
                  <a:srgbClr val="999999"/>
                </a:solidFill>
                <a:latin typeface="+mn-lt"/>
              </a:rPr>
              <a:t>Frontal sinus</a:t>
            </a:r>
          </a:p>
          <a:p>
            <a:pPr marL="174625" indent="-174625">
              <a:buFont typeface="+mj-lt"/>
              <a:buAutoNum type="arabicPeriod"/>
            </a:pPr>
            <a:r>
              <a:rPr lang="en" sz="1200" dirty="0" smtClean="0">
                <a:solidFill>
                  <a:srgbClr val="999999"/>
                </a:solidFill>
                <a:latin typeface="+mn-lt"/>
              </a:rPr>
              <a:t> Maxillary sinus</a:t>
            </a:r>
          </a:p>
          <a:p>
            <a:pPr marL="174625" indent="-174625">
              <a:buFont typeface="+mj-lt"/>
              <a:buAutoNum type="arabicPeriod"/>
            </a:pPr>
            <a:r>
              <a:rPr lang="en" sz="1200" dirty="0" smtClean="0">
                <a:solidFill>
                  <a:srgbClr val="999999"/>
                </a:solidFill>
                <a:latin typeface="+mn-lt"/>
              </a:rPr>
              <a:t> Spenoid sinus</a:t>
            </a:r>
          </a:p>
          <a:p>
            <a:pPr marL="174625" indent="-174625">
              <a:buFont typeface="+mj-lt"/>
              <a:buAutoNum type="arabicPeriod"/>
            </a:pPr>
            <a:r>
              <a:rPr lang="en" sz="1200" dirty="0" smtClean="0">
                <a:solidFill>
                  <a:srgbClr val="999999"/>
                </a:solidFill>
                <a:latin typeface="+mn-lt"/>
              </a:rPr>
              <a:t> Ethmoid sinus (divided into anterior, middle, and posterior)</a:t>
            </a:r>
            <a:endParaRPr lang="en" sz="1200" dirty="0">
              <a:solidFill>
                <a:srgbClr val="999999"/>
              </a:solidFill>
              <a:latin typeface="+mn-lt"/>
            </a:endParaRPr>
          </a:p>
        </p:txBody>
      </p:sp>
      <p:pic>
        <p:nvPicPr>
          <p:cNvPr id="9" name="Picture 8" descr="F66122-008-f226c"/>
          <p:cNvPicPr>
            <a:picLocks noChangeAspect="1" noChangeArrowheads="1"/>
          </p:cNvPicPr>
          <p:nvPr/>
        </p:nvPicPr>
        <p:blipFill>
          <a:blip r:embed="rId4">
            <a:extLst>
              <a:ext uri="{28A0092B-C50C-407E-A947-70E740481C1C}">
                <a14:useLocalDpi xmlns:a14="http://schemas.microsoft.com/office/drawing/2010/main" val="0"/>
              </a:ext>
            </a:extLst>
          </a:blip>
          <a:srcRect t="3316" b="4999"/>
          <a:stretch>
            <a:fillRect/>
          </a:stretch>
        </p:blipFill>
        <p:spPr bwMode="auto">
          <a:xfrm>
            <a:off x="9004012" y="4767936"/>
            <a:ext cx="2801200" cy="20112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49162"/>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D746560-6C8E-4372-A805-28BA346883A3}" vid="{2AE29DC9-2567-485E-890C-97E7A547033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2140</TotalTime>
  <Words>2416</Words>
  <Application>Microsoft Macintosh PowerPoint</Application>
  <PresentationFormat>Widescreen</PresentationFormat>
  <Paragraphs>520</Paragraphs>
  <Slides>25</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Courier New</vt:lpstr>
      <vt:lpstr>MS PGothic</vt:lpstr>
      <vt:lpstr>Arial</vt:lpstr>
      <vt:lpstr>Calibri Light</vt:lpstr>
      <vt:lpstr>Arial Black</vt:lpstr>
      <vt:lpstr>Wingdings</vt:lpstr>
      <vt:lpstr>Calibri</vt:lpstr>
      <vt:lpstr>Office Theme</vt:lpstr>
      <vt:lpstr>Nose, Nasal Cavity, Paranasal Sinuses, and Pharynx</vt:lpstr>
      <vt:lpstr>Objectives</vt:lpstr>
      <vt:lpstr>PowerPoint Presentation</vt:lpstr>
      <vt:lpstr>PowerPoint Presentation</vt:lpstr>
      <vt:lpstr>PowerPoint Presentation</vt:lpstr>
      <vt:lpstr>PowerPoint Presentation</vt:lpstr>
      <vt:lpstr>Respiratory mucosa (lining the rest of the nasal cavity) </vt:lpstr>
      <vt:lpstr>PowerPoint Presentation</vt:lpstr>
      <vt:lpstr>Paranasal Sinuses (الجيوب الأنفيه)</vt:lpstr>
      <vt:lpstr>Pharynx</vt:lpstr>
      <vt:lpstr>Muscles that form the walls of the Pharynx :</vt:lpstr>
      <vt:lpstr>Pharynx</vt:lpstr>
      <vt:lpstr>Pharynx Nasopharynx</vt:lpstr>
      <vt:lpstr>Pharynx Oropharynx</vt:lpstr>
      <vt:lpstr>Pharynx Palatine Tonsil</vt:lpstr>
      <vt:lpstr>Pharynx Palatine Tonsil</vt:lpstr>
      <vt:lpstr>PowerPoint Presentation</vt:lpstr>
      <vt:lpstr>Pharynx</vt:lpstr>
      <vt:lpstr>PowerPoint Presentation</vt:lpstr>
      <vt:lpstr>PowerPoint Presentation</vt:lpstr>
      <vt:lpstr>PowerPoint Presentation</vt:lpstr>
      <vt:lpstr>Questions</vt:lpstr>
      <vt:lpstr>Questions</vt:lpstr>
      <vt:lpstr>Questions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Jawaher AbdulMohsen</dc:creator>
  <cp:lastModifiedBy>nawafrocks@gmail.com</cp:lastModifiedBy>
  <cp:revision>64</cp:revision>
  <dcterms:created xsi:type="dcterms:W3CDTF">2017-02-10T12:19:44Z</dcterms:created>
  <dcterms:modified xsi:type="dcterms:W3CDTF">2017-02-12T07:28:49Z</dcterms:modified>
</cp:coreProperties>
</file>