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5" r:id="rId1"/>
  </p:sldMasterIdLst>
  <p:notesMasterIdLst>
    <p:notesMasterId r:id="rId19"/>
  </p:notesMasterIdLst>
  <p:sldIdLst>
    <p:sldId id="256" r:id="rId2"/>
    <p:sldId id="272" r:id="rId3"/>
    <p:sldId id="288" r:id="rId4"/>
    <p:sldId id="289" r:id="rId5"/>
    <p:sldId id="293" r:id="rId6"/>
    <p:sldId id="283" r:id="rId7"/>
    <p:sldId id="282" r:id="rId8"/>
    <p:sldId id="296" r:id="rId9"/>
    <p:sldId id="286" r:id="rId10"/>
    <p:sldId id="287" r:id="rId11"/>
    <p:sldId id="277" r:id="rId12"/>
    <p:sldId id="295" r:id="rId13"/>
    <p:sldId id="284" r:id="rId14"/>
    <p:sldId id="274" r:id="rId15"/>
    <p:sldId id="275" r:id="rId16"/>
    <p:sldId id="280" r:id="rId17"/>
    <p:sldId id="270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ABBC"/>
    <a:srgbClr val="CCECFF"/>
    <a:srgbClr val="506AC8"/>
    <a:srgbClr val="7BBF26"/>
    <a:srgbClr val="8D9EDB"/>
    <a:srgbClr val="7085D2"/>
    <a:srgbClr val="55ACEE"/>
    <a:srgbClr val="F9F9F9"/>
    <a:srgbClr val="99FF33"/>
    <a:srgbClr val="E7F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71" autoAdjust="0"/>
    <p:restoredTop sz="95897"/>
  </p:normalViewPr>
  <p:slideViewPr>
    <p:cSldViewPr snapToGrid="0">
      <p:cViewPr>
        <p:scale>
          <a:sx n="71" d="100"/>
          <a:sy n="71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28E3E6-7FF2-41DD-B70D-D7668D5C877F}" type="doc">
      <dgm:prSet loTypeId="urn:microsoft.com/office/officeart/2005/8/layout/pList2" loCatId="picture" qsTypeId="urn:microsoft.com/office/officeart/2005/8/quickstyle/simple1" qsCatId="simple" csTypeId="urn:microsoft.com/office/officeart/2005/8/colors/accent4_1" csCatId="accent4" phldr="1"/>
      <dgm:spPr/>
    </dgm:pt>
    <dgm:pt modelId="{31C8056F-8569-4956-8697-FB6A50CD30FD}">
      <dgm:prSet phldrT="[نص]" custT="1"/>
      <dgm:spPr/>
      <dgm:t>
        <a:bodyPr/>
        <a:lstStyle/>
        <a:p>
          <a:pPr rtl="1"/>
          <a:r>
            <a:rPr lang="en-US" sz="2000" b="1" dirty="0" smtClean="0">
              <a:solidFill>
                <a:schemeClr val="accent6"/>
              </a:solidFill>
              <a:latin typeface="+mn-lt"/>
            </a:rPr>
            <a:t>Diaphragm</a:t>
          </a:r>
          <a:r>
            <a:rPr lang="en-US" sz="2000" dirty="0" smtClean="0">
              <a:solidFill>
                <a:schemeClr val="accent6"/>
              </a:solidFill>
              <a:latin typeface="+mn-lt"/>
            </a:rPr>
            <a:t> </a:t>
          </a:r>
          <a:r>
            <a:rPr lang="en-US" sz="2000" dirty="0" smtClean="0">
              <a:latin typeface="+mn-lt"/>
            </a:rPr>
            <a:t>: most important muscle in inspiration  </a:t>
          </a:r>
          <a:endParaRPr lang="ar-SA" sz="2000" dirty="0">
            <a:latin typeface="+mn-lt"/>
          </a:endParaRPr>
        </a:p>
      </dgm:t>
    </dgm:pt>
    <dgm:pt modelId="{33137F30-D888-4520-8F2B-3D9C7FD690E4}" type="parTrans" cxnId="{6195B562-4065-4563-B629-5D6E9D88C119}">
      <dgm:prSet/>
      <dgm:spPr/>
      <dgm:t>
        <a:bodyPr/>
        <a:lstStyle/>
        <a:p>
          <a:pPr rtl="1"/>
          <a:endParaRPr lang="ar-SA"/>
        </a:p>
      </dgm:t>
    </dgm:pt>
    <dgm:pt modelId="{CC21886F-3A29-40A1-A0D8-02C4A45BDD5F}" type="sibTrans" cxnId="{6195B562-4065-4563-B629-5D6E9D88C119}">
      <dgm:prSet/>
      <dgm:spPr/>
      <dgm:t>
        <a:bodyPr/>
        <a:lstStyle/>
        <a:p>
          <a:pPr rtl="1"/>
          <a:endParaRPr lang="ar-SA"/>
        </a:p>
      </dgm:t>
    </dgm:pt>
    <dgm:pt modelId="{FA9299E7-4CAF-4F3B-94C6-D5553E58C738}">
      <dgm:prSet phldrT="[نص]" custT="1"/>
      <dgm:spPr/>
      <dgm:t>
        <a:bodyPr/>
        <a:lstStyle/>
        <a:p>
          <a:pPr rtl="1"/>
          <a:r>
            <a:rPr lang="pt-BR" sz="2000" dirty="0" smtClean="0">
              <a:latin typeface="+mn-lt"/>
            </a:rPr>
            <a:t>Rib elevators: </a:t>
          </a:r>
          <a:r>
            <a:rPr lang="pt-BR" sz="2000" b="1" dirty="0" smtClean="0">
              <a:solidFill>
                <a:schemeClr val="accent6"/>
              </a:solidFill>
              <a:latin typeface="+mn-lt"/>
            </a:rPr>
            <a:t>external intercostal muscles</a:t>
          </a:r>
          <a:endParaRPr lang="ar-SA" sz="2000" b="1" dirty="0">
            <a:solidFill>
              <a:schemeClr val="accent6"/>
            </a:solidFill>
            <a:latin typeface="+mn-lt"/>
          </a:endParaRPr>
        </a:p>
      </dgm:t>
    </dgm:pt>
    <dgm:pt modelId="{188FF3CD-72E5-45CA-8BD8-2344B39EE718}" type="parTrans" cxnId="{9FA53D6D-FBA4-41B0-98EA-1E4A3BC3BAFA}">
      <dgm:prSet/>
      <dgm:spPr/>
      <dgm:t>
        <a:bodyPr/>
        <a:lstStyle/>
        <a:p>
          <a:pPr rtl="1"/>
          <a:endParaRPr lang="ar-SA"/>
        </a:p>
      </dgm:t>
    </dgm:pt>
    <dgm:pt modelId="{E0F02B3F-1FFC-480A-86ED-0E26D75491E9}" type="sibTrans" cxnId="{9FA53D6D-FBA4-41B0-98EA-1E4A3BC3BAFA}">
      <dgm:prSet/>
      <dgm:spPr/>
      <dgm:t>
        <a:bodyPr/>
        <a:lstStyle/>
        <a:p>
          <a:pPr rtl="1"/>
          <a:endParaRPr lang="ar-SA"/>
        </a:p>
      </dgm:t>
    </dgm:pt>
    <dgm:pt modelId="{BF83552A-F050-4E31-81AD-C26B4F133BAA}" type="pres">
      <dgm:prSet presAssocID="{E728E3E6-7FF2-41DD-B70D-D7668D5C877F}" presName="Name0" presStyleCnt="0">
        <dgm:presLayoutVars>
          <dgm:dir/>
          <dgm:resizeHandles val="exact"/>
        </dgm:presLayoutVars>
      </dgm:prSet>
      <dgm:spPr/>
    </dgm:pt>
    <dgm:pt modelId="{9C0EA910-1DCD-4762-8694-CC7058BFB750}" type="pres">
      <dgm:prSet presAssocID="{E728E3E6-7FF2-41DD-B70D-D7668D5C877F}" presName="bkgdShp" presStyleLbl="alignAccFollowNode1" presStyleIdx="0" presStyleCnt="1" custScaleY="130298"/>
      <dgm:spPr/>
    </dgm:pt>
    <dgm:pt modelId="{653C484F-BFB1-44B7-981A-663054706516}" type="pres">
      <dgm:prSet presAssocID="{E728E3E6-7FF2-41DD-B70D-D7668D5C877F}" presName="linComp" presStyleCnt="0"/>
      <dgm:spPr/>
    </dgm:pt>
    <dgm:pt modelId="{967E8C93-D71D-4FA1-969F-32B578AC5A95}" type="pres">
      <dgm:prSet presAssocID="{31C8056F-8569-4956-8697-FB6A50CD30FD}" presName="compNode" presStyleCnt="0"/>
      <dgm:spPr/>
    </dgm:pt>
    <dgm:pt modelId="{0666C710-92C7-41AA-8A98-4609FD24B5DC}" type="pres">
      <dgm:prSet presAssocID="{31C8056F-8569-4956-8697-FB6A50CD30FD}" presName="node" presStyleLbl="node1" presStyleIdx="0" presStyleCnt="2" custScaleX="98897" custScaleY="53286" custLinFactNeighborX="-2973" custLinFactNeighborY="-137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D64ED6-F63A-4C91-A2D9-E4C681627890}" type="pres">
      <dgm:prSet presAssocID="{31C8056F-8569-4956-8697-FB6A50CD30FD}" presName="invisiNode" presStyleLbl="node1" presStyleIdx="0" presStyleCnt="2"/>
      <dgm:spPr/>
    </dgm:pt>
    <dgm:pt modelId="{33BBC396-5473-4B17-99E1-9AAF1535E5D2}" type="pres">
      <dgm:prSet presAssocID="{31C8056F-8569-4956-8697-FB6A50CD30FD}" presName="imagNode" presStyleLbl="fgImgPlace1" presStyleIdx="0" presStyleCnt="2" custScaleY="167483" custLinFactNeighborX="-2973" custLinFactNeighborY="-212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F505CA27-E5BE-4F88-947F-18CBF8089741}" type="pres">
      <dgm:prSet presAssocID="{CC21886F-3A29-40A1-A0D8-02C4A45BDD5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B37A65D-2185-412C-B575-77A9AC6C5191}" type="pres">
      <dgm:prSet presAssocID="{FA9299E7-4CAF-4F3B-94C6-D5553E58C738}" presName="compNode" presStyleCnt="0"/>
      <dgm:spPr/>
    </dgm:pt>
    <dgm:pt modelId="{5F6307A3-BB81-4DAF-A1E0-49539C45E011}" type="pres">
      <dgm:prSet presAssocID="{FA9299E7-4CAF-4F3B-94C6-D5553E58C738}" presName="node" presStyleLbl="node1" presStyleIdx="1" presStyleCnt="2" custScaleX="95347" custScaleY="53286" custLinFactNeighborX="3162" custLinFactNeighborY="-132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0D2B67-4BBD-4A95-8406-7F52AD9AB062}" type="pres">
      <dgm:prSet presAssocID="{FA9299E7-4CAF-4F3B-94C6-D5553E58C738}" presName="invisiNode" presStyleLbl="node1" presStyleIdx="1" presStyleCnt="2"/>
      <dgm:spPr/>
    </dgm:pt>
    <dgm:pt modelId="{3434E904-5977-4A6B-A5B5-E8DDC24A7200}" type="pres">
      <dgm:prSet presAssocID="{FA9299E7-4CAF-4F3B-94C6-D5553E58C738}" presName="imagNode" presStyleLbl="fgImgPlace1" presStyleIdx="1" presStyleCnt="2" custScaleY="167066" custLinFactNeighborY="-212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</dgm:ptLst>
  <dgm:cxnLst>
    <dgm:cxn modelId="{ACF4AAEA-9778-0340-9E2D-AD4C2734EE84}" type="presOf" srcId="{CC21886F-3A29-40A1-A0D8-02C4A45BDD5F}" destId="{F505CA27-E5BE-4F88-947F-18CBF8089741}" srcOrd="0" destOrd="0" presId="urn:microsoft.com/office/officeart/2005/8/layout/pList2"/>
    <dgm:cxn modelId="{81D4C29B-7A29-F545-B27D-973643F2341B}" type="presOf" srcId="{31C8056F-8569-4956-8697-FB6A50CD30FD}" destId="{0666C710-92C7-41AA-8A98-4609FD24B5DC}" srcOrd="0" destOrd="0" presId="urn:microsoft.com/office/officeart/2005/8/layout/pList2"/>
    <dgm:cxn modelId="{9FA53D6D-FBA4-41B0-98EA-1E4A3BC3BAFA}" srcId="{E728E3E6-7FF2-41DD-B70D-D7668D5C877F}" destId="{FA9299E7-4CAF-4F3B-94C6-D5553E58C738}" srcOrd="1" destOrd="0" parTransId="{188FF3CD-72E5-45CA-8BD8-2344B39EE718}" sibTransId="{E0F02B3F-1FFC-480A-86ED-0E26D75491E9}"/>
    <dgm:cxn modelId="{E1DAE425-EBAB-FD4C-A594-437BFFC2BC49}" type="presOf" srcId="{FA9299E7-4CAF-4F3B-94C6-D5553E58C738}" destId="{5F6307A3-BB81-4DAF-A1E0-49539C45E011}" srcOrd="0" destOrd="0" presId="urn:microsoft.com/office/officeart/2005/8/layout/pList2"/>
    <dgm:cxn modelId="{6195B562-4065-4563-B629-5D6E9D88C119}" srcId="{E728E3E6-7FF2-41DD-B70D-D7668D5C877F}" destId="{31C8056F-8569-4956-8697-FB6A50CD30FD}" srcOrd="0" destOrd="0" parTransId="{33137F30-D888-4520-8F2B-3D9C7FD690E4}" sibTransId="{CC21886F-3A29-40A1-A0D8-02C4A45BDD5F}"/>
    <dgm:cxn modelId="{721B00C7-F423-9840-927D-CF39AEF9D8A5}" type="presOf" srcId="{E728E3E6-7FF2-41DD-B70D-D7668D5C877F}" destId="{BF83552A-F050-4E31-81AD-C26B4F133BAA}" srcOrd="0" destOrd="0" presId="urn:microsoft.com/office/officeart/2005/8/layout/pList2"/>
    <dgm:cxn modelId="{0D51E203-FBF7-E74A-94AB-27BC41F6298E}" type="presParOf" srcId="{BF83552A-F050-4E31-81AD-C26B4F133BAA}" destId="{9C0EA910-1DCD-4762-8694-CC7058BFB750}" srcOrd="0" destOrd="0" presId="urn:microsoft.com/office/officeart/2005/8/layout/pList2"/>
    <dgm:cxn modelId="{D490956C-7C78-0342-9C18-6B7FCD30A12C}" type="presParOf" srcId="{BF83552A-F050-4E31-81AD-C26B4F133BAA}" destId="{653C484F-BFB1-44B7-981A-663054706516}" srcOrd="1" destOrd="0" presId="urn:microsoft.com/office/officeart/2005/8/layout/pList2"/>
    <dgm:cxn modelId="{2C8ACD21-846A-8841-87E7-9E273213244B}" type="presParOf" srcId="{653C484F-BFB1-44B7-981A-663054706516}" destId="{967E8C93-D71D-4FA1-969F-32B578AC5A95}" srcOrd="0" destOrd="0" presId="urn:microsoft.com/office/officeart/2005/8/layout/pList2"/>
    <dgm:cxn modelId="{1F2EA0AC-0936-4A4E-8AA2-6266727FA3CA}" type="presParOf" srcId="{967E8C93-D71D-4FA1-969F-32B578AC5A95}" destId="{0666C710-92C7-41AA-8A98-4609FD24B5DC}" srcOrd="0" destOrd="0" presId="urn:microsoft.com/office/officeart/2005/8/layout/pList2"/>
    <dgm:cxn modelId="{D332235C-BC4D-6F4D-B2D4-92A96FC1CD96}" type="presParOf" srcId="{967E8C93-D71D-4FA1-969F-32B578AC5A95}" destId="{96D64ED6-F63A-4C91-A2D9-E4C681627890}" srcOrd="1" destOrd="0" presId="urn:microsoft.com/office/officeart/2005/8/layout/pList2"/>
    <dgm:cxn modelId="{5C4A11F1-2648-1943-B52D-735F00DFD296}" type="presParOf" srcId="{967E8C93-D71D-4FA1-969F-32B578AC5A95}" destId="{33BBC396-5473-4B17-99E1-9AAF1535E5D2}" srcOrd="2" destOrd="0" presId="urn:microsoft.com/office/officeart/2005/8/layout/pList2"/>
    <dgm:cxn modelId="{F7473ED7-84AF-634D-B7BD-4CDACD50A2AC}" type="presParOf" srcId="{653C484F-BFB1-44B7-981A-663054706516}" destId="{F505CA27-E5BE-4F88-947F-18CBF8089741}" srcOrd="1" destOrd="0" presId="urn:microsoft.com/office/officeart/2005/8/layout/pList2"/>
    <dgm:cxn modelId="{C4BEDC7A-CF42-684C-A808-6EE1B0F4E481}" type="presParOf" srcId="{653C484F-BFB1-44B7-981A-663054706516}" destId="{BB37A65D-2185-412C-B575-77A9AC6C5191}" srcOrd="2" destOrd="0" presId="urn:microsoft.com/office/officeart/2005/8/layout/pList2"/>
    <dgm:cxn modelId="{B883DEBD-5DEC-FE47-831B-D693A99F8EEF}" type="presParOf" srcId="{BB37A65D-2185-412C-B575-77A9AC6C5191}" destId="{5F6307A3-BB81-4DAF-A1E0-49539C45E011}" srcOrd="0" destOrd="0" presId="urn:microsoft.com/office/officeart/2005/8/layout/pList2"/>
    <dgm:cxn modelId="{145287A7-C083-FA42-AD49-9D3DE4ECBC9D}" type="presParOf" srcId="{BB37A65D-2185-412C-B575-77A9AC6C5191}" destId="{DC0D2B67-4BBD-4A95-8406-7F52AD9AB062}" srcOrd="1" destOrd="0" presId="urn:microsoft.com/office/officeart/2005/8/layout/pList2"/>
    <dgm:cxn modelId="{9BCFACEE-41C2-D043-BAB6-38D6C6140D69}" type="presParOf" srcId="{BB37A65D-2185-412C-B575-77A9AC6C5191}" destId="{3434E904-5977-4A6B-A5B5-E8DDC24A720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28E3E6-7FF2-41DD-B70D-D7668D5C877F}" type="doc">
      <dgm:prSet loTypeId="urn:microsoft.com/office/officeart/2005/8/layout/pList2" loCatId="picture" qsTypeId="urn:microsoft.com/office/officeart/2005/8/quickstyle/simple1" qsCatId="simple" csTypeId="urn:microsoft.com/office/officeart/2005/8/colors/accent4_1" csCatId="accent4" phldr="1"/>
      <dgm:spPr/>
    </dgm:pt>
    <dgm:pt modelId="{31C8056F-8569-4956-8697-FB6A50CD30FD}">
      <dgm:prSet phldrT="[نص]" custT="1"/>
      <dgm:spPr/>
      <dgm:t>
        <a:bodyPr/>
        <a:lstStyle/>
        <a:p>
          <a:pPr algn="ctr" rtl="1"/>
          <a:r>
            <a:rPr lang="en-US" sz="1800" dirty="0" smtClean="0">
              <a:latin typeface="+mn-lt"/>
            </a:rPr>
            <a:t>Muscles attaching cervical vertebrae to first &amp; second rib: </a:t>
          </a:r>
          <a:r>
            <a:rPr lang="en-US" sz="1800" b="1" dirty="0" smtClean="0">
              <a:solidFill>
                <a:schemeClr val="accent6"/>
              </a:solidFill>
              <a:latin typeface="+mn-lt"/>
            </a:rPr>
            <a:t>scalene muscles </a:t>
          </a:r>
          <a:endParaRPr lang="ar-SA" sz="1800" b="1" dirty="0">
            <a:solidFill>
              <a:schemeClr val="accent6"/>
            </a:solidFill>
            <a:latin typeface="+mn-lt"/>
          </a:endParaRPr>
        </a:p>
      </dgm:t>
    </dgm:pt>
    <dgm:pt modelId="{33137F30-D888-4520-8F2B-3D9C7FD690E4}" type="parTrans" cxnId="{6195B562-4065-4563-B629-5D6E9D88C119}">
      <dgm:prSet/>
      <dgm:spPr/>
      <dgm:t>
        <a:bodyPr/>
        <a:lstStyle/>
        <a:p>
          <a:pPr rtl="1"/>
          <a:endParaRPr lang="ar-SA"/>
        </a:p>
      </dgm:t>
    </dgm:pt>
    <dgm:pt modelId="{CC21886F-3A29-40A1-A0D8-02C4A45BDD5F}" type="sibTrans" cxnId="{6195B562-4065-4563-B629-5D6E9D88C119}">
      <dgm:prSet/>
      <dgm:spPr/>
      <dgm:t>
        <a:bodyPr/>
        <a:lstStyle/>
        <a:p>
          <a:pPr rtl="1"/>
          <a:endParaRPr lang="ar-SA"/>
        </a:p>
      </dgm:t>
    </dgm:pt>
    <dgm:pt modelId="{FA9299E7-4CAF-4F3B-94C6-D5553E58C738}">
      <dgm:prSet phldrT="[نص]" custT="1"/>
      <dgm:spPr/>
      <dgm:t>
        <a:bodyPr/>
        <a:lstStyle/>
        <a:p>
          <a:pPr rtl="1"/>
          <a:r>
            <a:rPr lang="en-US" sz="1800" dirty="0" smtClean="0">
              <a:latin typeface="+mn-lt"/>
            </a:rPr>
            <a:t>Muscles </a:t>
          </a:r>
          <a:r>
            <a:rPr lang="en-US" sz="1600" dirty="0" smtClean="0">
              <a:latin typeface="+mn-lt"/>
            </a:rPr>
            <a:t>attaching</a:t>
          </a:r>
          <a:r>
            <a:rPr lang="en-US" sz="1800" dirty="0" smtClean="0">
              <a:latin typeface="+mn-lt"/>
            </a:rPr>
            <a:t> thoracic </a:t>
          </a:r>
          <a:r>
            <a:rPr lang="en-US" sz="1600" dirty="0" smtClean="0">
              <a:latin typeface="+mn-lt"/>
            </a:rPr>
            <a:t>cage</a:t>
          </a:r>
          <a:r>
            <a:rPr lang="en-US" sz="1800" dirty="0" smtClean="0">
              <a:latin typeface="+mn-lt"/>
            </a:rPr>
            <a:t> to upper limb: </a:t>
          </a:r>
          <a:r>
            <a:rPr lang="en-US" sz="1800" b="1" u="none" dirty="0" smtClean="0">
              <a:solidFill>
                <a:schemeClr val="accent6"/>
              </a:solidFill>
              <a:latin typeface="+mn-lt"/>
            </a:rPr>
            <a:t>pectoralis major </a:t>
          </a:r>
          <a:endParaRPr lang="ar-SA" sz="1800" b="1" u="none" dirty="0">
            <a:solidFill>
              <a:schemeClr val="accent6"/>
            </a:solidFill>
            <a:latin typeface="+mn-lt"/>
          </a:endParaRPr>
        </a:p>
      </dgm:t>
    </dgm:pt>
    <dgm:pt modelId="{188FF3CD-72E5-45CA-8BD8-2344B39EE718}" type="parTrans" cxnId="{9FA53D6D-FBA4-41B0-98EA-1E4A3BC3BAFA}">
      <dgm:prSet/>
      <dgm:spPr/>
      <dgm:t>
        <a:bodyPr/>
        <a:lstStyle/>
        <a:p>
          <a:pPr rtl="1"/>
          <a:endParaRPr lang="ar-SA"/>
        </a:p>
      </dgm:t>
    </dgm:pt>
    <dgm:pt modelId="{E0F02B3F-1FFC-480A-86ED-0E26D75491E9}" type="sibTrans" cxnId="{9FA53D6D-FBA4-41B0-98EA-1E4A3BC3BAFA}">
      <dgm:prSet/>
      <dgm:spPr/>
      <dgm:t>
        <a:bodyPr/>
        <a:lstStyle/>
        <a:p>
          <a:pPr rtl="1"/>
          <a:endParaRPr lang="ar-SA"/>
        </a:p>
      </dgm:t>
    </dgm:pt>
    <dgm:pt modelId="{BF83552A-F050-4E31-81AD-C26B4F133BAA}" type="pres">
      <dgm:prSet presAssocID="{E728E3E6-7FF2-41DD-B70D-D7668D5C877F}" presName="Name0" presStyleCnt="0">
        <dgm:presLayoutVars>
          <dgm:dir/>
          <dgm:resizeHandles val="exact"/>
        </dgm:presLayoutVars>
      </dgm:prSet>
      <dgm:spPr/>
    </dgm:pt>
    <dgm:pt modelId="{9C0EA910-1DCD-4762-8694-CC7058BFB750}" type="pres">
      <dgm:prSet presAssocID="{E728E3E6-7FF2-41DD-B70D-D7668D5C877F}" presName="bkgdShp" presStyleLbl="alignAccFollowNode1" presStyleIdx="0" presStyleCnt="1" custScaleY="130298"/>
      <dgm:spPr/>
    </dgm:pt>
    <dgm:pt modelId="{653C484F-BFB1-44B7-981A-663054706516}" type="pres">
      <dgm:prSet presAssocID="{E728E3E6-7FF2-41DD-B70D-D7668D5C877F}" presName="linComp" presStyleCnt="0"/>
      <dgm:spPr/>
    </dgm:pt>
    <dgm:pt modelId="{967E8C93-D71D-4FA1-969F-32B578AC5A95}" type="pres">
      <dgm:prSet presAssocID="{31C8056F-8569-4956-8697-FB6A50CD30FD}" presName="compNode" presStyleCnt="0"/>
      <dgm:spPr/>
    </dgm:pt>
    <dgm:pt modelId="{0666C710-92C7-41AA-8A98-4609FD24B5DC}" type="pres">
      <dgm:prSet presAssocID="{31C8056F-8569-4956-8697-FB6A50CD30FD}" presName="node" presStyleLbl="node1" presStyleIdx="0" presStyleCnt="2" custScaleX="118861" custScaleY="50311" custLinFactNeighborX="-2973" custLinFactNeighborY="-196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D64ED6-F63A-4C91-A2D9-E4C681627890}" type="pres">
      <dgm:prSet presAssocID="{31C8056F-8569-4956-8697-FB6A50CD30FD}" presName="invisiNode" presStyleLbl="node1" presStyleIdx="0" presStyleCnt="2"/>
      <dgm:spPr/>
    </dgm:pt>
    <dgm:pt modelId="{33BBC396-5473-4B17-99E1-9AAF1535E5D2}" type="pres">
      <dgm:prSet presAssocID="{31C8056F-8569-4956-8697-FB6A50CD30FD}" presName="imagNode" presStyleLbl="fgImgPlace1" presStyleIdx="0" presStyleCnt="2" custScaleX="127629" custScaleY="167483" custLinFactNeighborX="-2973" custLinFactNeighborY="-212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F505CA27-E5BE-4F88-947F-18CBF8089741}" type="pres">
      <dgm:prSet presAssocID="{CC21886F-3A29-40A1-A0D8-02C4A45BDD5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B37A65D-2185-412C-B575-77A9AC6C5191}" type="pres">
      <dgm:prSet presAssocID="{FA9299E7-4CAF-4F3B-94C6-D5553E58C738}" presName="compNode" presStyleCnt="0"/>
      <dgm:spPr/>
    </dgm:pt>
    <dgm:pt modelId="{5F6307A3-BB81-4DAF-A1E0-49539C45E011}" type="pres">
      <dgm:prSet presAssocID="{FA9299E7-4CAF-4F3B-94C6-D5553E58C738}" presName="node" presStyleLbl="node1" presStyleIdx="1" presStyleCnt="2" custScaleX="114300" custScaleY="50642" custLinFactNeighborX="3974" custLinFactNeighborY="-200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0D2B67-4BBD-4A95-8406-7F52AD9AB062}" type="pres">
      <dgm:prSet presAssocID="{FA9299E7-4CAF-4F3B-94C6-D5553E58C738}" presName="invisiNode" presStyleLbl="node1" presStyleIdx="1" presStyleCnt="2"/>
      <dgm:spPr/>
    </dgm:pt>
    <dgm:pt modelId="{3434E904-5977-4A6B-A5B5-E8DDC24A7200}" type="pres">
      <dgm:prSet presAssocID="{FA9299E7-4CAF-4F3B-94C6-D5553E58C738}" presName="imagNode" presStyleLbl="fgImgPlace1" presStyleIdx="1" presStyleCnt="2" custScaleX="115638" custScaleY="167066" custLinFactNeighborY="-212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</dgm:ptLst>
  <dgm:cxnLst>
    <dgm:cxn modelId="{9FA53D6D-FBA4-41B0-98EA-1E4A3BC3BAFA}" srcId="{E728E3E6-7FF2-41DD-B70D-D7668D5C877F}" destId="{FA9299E7-4CAF-4F3B-94C6-D5553E58C738}" srcOrd="1" destOrd="0" parTransId="{188FF3CD-72E5-45CA-8BD8-2344B39EE718}" sibTransId="{E0F02B3F-1FFC-480A-86ED-0E26D75491E9}"/>
    <dgm:cxn modelId="{75BF14F3-B463-0243-8B00-EADF2670388F}" type="presOf" srcId="{FA9299E7-4CAF-4F3B-94C6-D5553E58C738}" destId="{5F6307A3-BB81-4DAF-A1E0-49539C45E011}" srcOrd="0" destOrd="0" presId="urn:microsoft.com/office/officeart/2005/8/layout/pList2"/>
    <dgm:cxn modelId="{EC66162C-8048-794F-AE3B-C144C022864F}" type="presOf" srcId="{E728E3E6-7FF2-41DD-B70D-D7668D5C877F}" destId="{BF83552A-F050-4E31-81AD-C26B4F133BAA}" srcOrd="0" destOrd="0" presId="urn:microsoft.com/office/officeart/2005/8/layout/pList2"/>
    <dgm:cxn modelId="{6195B562-4065-4563-B629-5D6E9D88C119}" srcId="{E728E3E6-7FF2-41DD-B70D-D7668D5C877F}" destId="{31C8056F-8569-4956-8697-FB6A50CD30FD}" srcOrd="0" destOrd="0" parTransId="{33137F30-D888-4520-8F2B-3D9C7FD690E4}" sibTransId="{CC21886F-3A29-40A1-A0D8-02C4A45BDD5F}"/>
    <dgm:cxn modelId="{02ABC0AD-B7EE-DB40-AD22-2CE3D2B35079}" type="presOf" srcId="{CC21886F-3A29-40A1-A0D8-02C4A45BDD5F}" destId="{F505CA27-E5BE-4F88-947F-18CBF8089741}" srcOrd="0" destOrd="0" presId="urn:microsoft.com/office/officeart/2005/8/layout/pList2"/>
    <dgm:cxn modelId="{263438DB-6CDF-9848-8BED-430EAF15767C}" type="presOf" srcId="{31C8056F-8569-4956-8697-FB6A50CD30FD}" destId="{0666C710-92C7-41AA-8A98-4609FD24B5DC}" srcOrd="0" destOrd="0" presId="urn:microsoft.com/office/officeart/2005/8/layout/pList2"/>
    <dgm:cxn modelId="{73B1C6A5-63F6-1543-921A-9E1FC0DEF6AA}" type="presParOf" srcId="{BF83552A-F050-4E31-81AD-C26B4F133BAA}" destId="{9C0EA910-1DCD-4762-8694-CC7058BFB750}" srcOrd="0" destOrd="0" presId="urn:microsoft.com/office/officeart/2005/8/layout/pList2"/>
    <dgm:cxn modelId="{9DA51914-D4A1-164E-AA41-3C418B3A0485}" type="presParOf" srcId="{BF83552A-F050-4E31-81AD-C26B4F133BAA}" destId="{653C484F-BFB1-44B7-981A-663054706516}" srcOrd="1" destOrd="0" presId="urn:microsoft.com/office/officeart/2005/8/layout/pList2"/>
    <dgm:cxn modelId="{5932D9CE-F20D-3740-8A0B-BEAC46676ACA}" type="presParOf" srcId="{653C484F-BFB1-44B7-981A-663054706516}" destId="{967E8C93-D71D-4FA1-969F-32B578AC5A95}" srcOrd="0" destOrd="0" presId="urn:microsoft.com/office/officeart/2005/8/layout/pList2"/>
    <dgm:cxn modelId="{A74978DF-F318-1047-9D42-095AF5CA8DC1}" type="presParOf" srcId="{967E8C93-D71D-4FA1-969F-32B578AC5A95}" destId="{0666C710-92C7-41AA-8A98-4609FD24B5DC}" srcOrd="0" destOrd="0" presId="urn:microsoft.com/office/officeart/2005/8/layout/pList2"/>
    <dgm:cxn modelId="{7DDEB0FD-F509-2347-A853-FFCDF890D718}" type="presParOf" srcId="{967E8C93-D71D-4FA1-969F-32B578AC5A95}" destId="{96D64ED6-F63A-4C91-A2D9-E4C681627890}" srcOrd="1" destOrd="0" presId="urn:microsoft.com/office/officeart/2005/8/layout/pList2"/>
    <dgm:cxn modelId="{E3A88D6A-A79F-F245-ADA7-19B0F835A823}" type="presParOf" srcId="{967E8C93-D71D-4FA1-969F-32B578AC5A95}" destId="{33BBC396-5473-4B17-99E1-9AAF1535E5D2}" srcOrd="2" destOrd="0" presId="urn:microsoft.com/office/officeart/2005/8/layout/pList2"/>
    <dgm:cxn modelId="{5D812DCC-5EF9-3B48-94B2-57196DBAD40E}" type="presParOf" srcId="{653C484F-BFB1-44B7-981A-663054706516}" destId="{F505CA27-E5BE-4F88-947F-18CBF8089741}" srcOrd="1" destOrd="0" presId="urn:microsoft.com/office/officeart/2005/8/layout/pList2"/>
    <dgm:cxn modelId="{5385317B-8BB6-A541-A923-5ACE6AC26522}" type="presParOf" srcId="{653C484F-BFB1-44B7-981A-663054706516}" destId="{BB37A65D-2185-412C-B575-77A9AC6C5191}" srcOrd="2" destOrd="0" presId="urn:microsoft.com/office/officeart/2005/8/layout/pList2"/>
    <dgm:cxn modelId="{7A2A73E5-C365-6A43-9475-B4BE1A92799F}" type="presParOf" srcId="{BB37A65D-2185-412C-B575-77A9AC6C5191}" destId="{5F6307A3-BB81-4DAF-A1E0-49539C45E011}" srcOrd="0" destOrd="0" presId="urn:microsoft.com/office/officeart/2005/8/layout/pList2"/>
    <dgm:cxn modelId="{4D925A01-141D-E34F-B71C-1593EA4F7FFF}" type="presParOf" srcId="{BB37A65D-2185-412C-B575-77A9AC6C5191}" destId="{DC0D2B67-4BBD-4A95-8406-7F52AD9AB062}" srcOrd="1" destOrd="0" presId="urn:microsoft.com/office/officeart/2005/8/layout/pList2"/>
    <dgm:cxn modelId="{35C9C1F3-BC76-AF4A-9E09-E3B860D0FA5F}" type="presParOf" srcId="{BB37A65D-2185-412C-B575-77A9AC6C5191}" destId="{3434E904-5977-4A6B-A5B5-E8DDC24A720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EA910-1DCD-4762-8694-CC7058BFB750}">
      <dsp:nvSpPr>
        <dsp:cNvPr id="0" name=""/>
        <dsp:cNvSpPr/>
      </dsp:nvSpPr>
      <dsp:spPr>
        <a:xfrm>
          <a:off x="0" y="-73912"/>
          <a:ext cx="4714650" cy="2927032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BBC396-5473-4B17-99E1-9AAF1535E5D2}">
      <dsp:nvSpPr>
        <dsp:cNvPr id="0" name=""/>
        <dsp:cNvSpPr/>
      </dsp:nvSpPr>
      <dsp:spPr>
        <a:xfrm>
          <a:off x="79254" y="109506"/>
          <a:ext cx="2109851" cy="27590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66C710-92C7-41AA-8A98-4609FD24B5DC}">
      <dsp:nvSpPr>
        <dsp:cNvPr id="0" name=""/>
        <dsp:cNvSpPr/>
      </dsp:nvSpPr>
      <dsp:spPr>
        <a:xfrm rot="10800000">
          <a:off x="90890" y="3226654"/>
          <a:ext cx="2086580" cy="1463029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accent6"/>
              </a:solidFill>
              <a:latin typeface="+mn-lt"/>
            </a:rPr>
            <a:t>Diaphragm</a:t>
          </a:r>
          <a:r>
            <a:rPr lang="en-US" sz="2000" kern="1200" dirty="0" smtClean="0">
              <a:solidFill>
                <a:schemeClr val="accent6"/>
              </a:solidFill>
              <a:latin typeface="+mn-lt"/>
            </a:rPr>
            <a:t> </a:t>
          </a:r>
          <a:r>
            <a:rPr lang="en-US" sz="2000" kern="1200" dirty="0" smtClean="0">
              <a:latin typeface="+mn-lt"/>
            </a:rPr>
            <a:t>: most important muscle in inspiration  </a:t>
          </a:r>
          <a:endParaRPr lang="ar-SA" sz="2000" kern="1200" dirty="0">
            <a:latin typeface="+mn-lt"/>
          </a:endParaRPr>
        </a:p>
      </dsp:txBody>
      <dsp:txXfrm rot="10800000">
        <a:off x="135883" y="3226654"/>
        <a:ext cx="1996594" cy="1418036"/>
      </dsp:txXfrm>
    </dsp:sp>
    <dsp:sp modelId="{3434E904-5977-4A6B-A5B5-E8DDC24A7200}">
      <dsp:nvSpPr>
        <dsp:cNvPr id="0" name=""/>
        <dsp:cNvSpPr/>
      </dsp:nvSpPr>
      <dsp:spPr>
        <a:xfrm>
          <a:off x="2462817" y="111223"/>
          <a:ext cx="2109851" cy="27521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6307A3-BB81-4DAF-A1E0-49539C45E011}">
      <dsp:nvSpPr>
        <dsp:cNvPr id="0" name=""/>
        <dsp:cNvSpPr/>
      </dsp:nvSpPr>
      <dsp:spPr>
        <a:xfrm rot="10800000">
          <a:off x="2578616" y="3238363"/>
          <a:ext cx="2011680" cy="1463029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>
              <a:latin typeface="+mn-lt"/>
            </a:rPr>
            <a:t>Rib elevators: </a:t>
          </a:r>
          <a:r>
            <a:rPr lang="pt-BR" sz="2000" b="1" kern="1200" dirty="0" smtClean="0">
              <a:solidFill>
                <a:schemeClr val="accent6"/>
              </a:solidFill>
              <a:latin typeface="+mn-lt"/>
            </a:rPr>
            <a:t>external intercostal muscles</a:t>
          </a:r>
          <a:endParaRPr lang="ar-SA" sz="2000" b="1" kern="1200" dirty="0">
            <a:solidFill>
              <a:schemeClr val="accent6"/>
            </a:solidFill>
            <a:latin typeface="+mn-lt"/>
          </a:endParaRPr>
        </a:p>
      </dsp:txBody>
      <dsp:txXfrm rot="10800000">
        <a:off x="2623609" y="3238363"/>
        <a:ext cx="1921694" cy="14180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EA910-1DCD-4762-8694-CC7058BFB750}">
      <dsp:nvSpPr>
        <dsp:cNvPr id="0" name=""/>
        <dsp:cNvSpPr/>
      </dsp:nvSpPr>
      <dsp:spPr>
        <a:xfrm>
          <a:off x="0" y="-67763"/>
          <a:ext cx="4745719" cy="310013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BBC396-5473-4B17-99E1-9AAF1535E5D2}">
      <dsp:nvSpPr>
        <dsp:cNvPr id="0" name=""/>
        <dsp:cNvSpPr/>
      </dsp:nvSpPr>
      <dsp:spPr>
        <a:xfrm>
          <a:off x="91792" y="148131"/>
          <a:ext cx="2246263" cy="29222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66C710-92C7-41AA-8A98-4609FD24B5DC}">
      <dsp:nvSpPr>
        <dsp:cNvPr id="0" name=""/>
        <dsp:cNvSpPr/>
      </dsp:nvSpPr>
      <dsp:spPr>
        <a:xfrm rot="10800000">
          <a:off x="168950" y="3321428"/>
          <a:ext cx="2091946" cy="1463040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+mn-lt"/>
            </a:rPr>
            <a:t>Muscles attaching cervical vertebrae to first &amp; second rib: </a:t>
          </a:r>
          <a:r>
            <a:rPr lang="en-US" sz="1800" b="1" kern="1200" dirty="0" smtClean="0">
              <a:solidFill>
                <a:schemeClr val="accent6"/>
              </a:solidFill>
              <a:latin typeface="+mn-lt"/>
            </a:rPr>
            <a:t>scalene muscles </a:t>
          </a:r>
          <a:endParaRPr lang="ar-SA" sz="1800" b="1" kern="1200" dirty="0">
            <a:solidFill>
              <a:schemeClr val="accent6"/>
            </a:solidFill>
            <a:latin typeface="+mn-lt"/>
          </a:endParaRPr>
        </a:p>
      </dsp:txBody>
      <dsp:txXfrm rot="10800000">
        <a:off x="213944" y="3321428"/>
        <a:ext cx="2001958" cy="1418046"/>
      </dsp:txXfrm>
    </dsp:sp>
    <dsp:sp modelId="{3434E904-5977-4A6B-A5B5-E8DDC24A7200}">
      <dsp:nvSpPr>
        <dsp:cNvPr id="0" name=""/>
        <dsp:cNvSpPr/>
      </dsp:nvSpPr>
      <dsp:spPr>
        <a:xfrm>
          <a:off x="2566379" y="147543"/>
          <a:ext cx="2035222" cy="291495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6307A3-BB81-4DAF-A1E0-49539C45E011}">
      <dsp:nvSpPr>
        <dsp:cNvPr id="0" name=""/>
        <dsp:cNvSpPr/>
      </dsp:nvSpPr>
      <dsp:spPr>
        <a:xfrm rot="10800000">
          <a:off x="2648096" y="3298053"/>
          <a:ext cx="2011673" cy="1472665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+mn-lt"/>
            </a:rPr>
            <a:t>Muscles </a:t>
          </a:r>
          <a:r>
            <a:rPr lang="en-US" sz="1600" kern="1200" dirty="0" smtClean="0">
              <a:latin typeface="+mn-lt"/>
            </a:rPr>
            <a:t>attaching</a:t>
          </a:r>
          <a:r>
            <a:rPr lang="en-US" sz="1800" kern="1200" dirty="0" smtClean="0">
              <a:latin typeface="+mn-lt"/>
            </a:rPr>
            <a:t> thoracic </a:t>
          </a:r>
          <a:r>
            <a:rPr lang="en-US" sz="1600" kern="1200" dirty="0" smtClean="0">
              <a:latin typeface="+mn-lt"/>
            </a:rPr>
            <a:t>cage</a:t>
          </a:r>
          <a:r>
            <a:rPr lang="en-US" sz="1800" kern="1200" dirty="0" smtClean="0">
              <a:latin typeface="+mn-lt"/>
            </a:rPr>
            <a:t> to upper limb: </a:t>
          </a:r>
          <a:r>
            <a:rPr lang="en-US" sz="1800" b="1" u="none" kern="1200" dirty="0" smtClean="0">
              <a:solidFill>
                <a:schemeClr val="accent6"/>
              </a:solidFill>
              <a:latin typeface="+mn-lt"/>
            </a:rPr>
            <a:t>pectoralis major </a:t>
          </a:r>
          <a:endParaRPr lang="ar-SA" sz="1800" b="1" u="none" kern="1200" dirty="0">
            <a:solidFill>
              <a:schemeClr val="accent6"/>
            </a:solidFill>
            <a:latin typeface="+mn-lt"/>
          </a:endParaRPr>
        </a:p>
      </dsp:txBody>
      <dsp:txXfrm rot="10800000">
        <a:off x="2693386" y="3298053"/>
        <a:ext cx="1921093" cy="1427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8706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823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955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92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8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9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0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825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056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2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2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presentation/d/1oOKr-XJ4u_qDCf0ZUPKczBxPCa1fxki3rDWzGtdt_Oo/edit?usp=sharing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s://en.wikipedia.org/wiki/File:Transversus_thoracis.png" TargetMode="Externa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Xiphoid_process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_Ph9tlaUSfo" TargetMode="External"/><Relationship Id="rId3" Type="http://schemas.openxmlformats.org/officeDocument/2006/relationships/image" Target="../media/image12.jpeg"/><Relationship Id="rId7" Type="http://schemas.openxmlformats.org/officeDocument/2006/relationships/hyperlink" Target="https://www.youtube.com/watch?v=V45Jywr4nhA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jpeg"/><Relationship Id="rId5" Type="http://schemas.openxmlformats.org/officeDocument/2006/relationships/image" Target="../media/image24.png"/><Relationship Id="rId10" Type="http://schemas.openxmlformats.org/officeDocument/2006/relationships/hyperlink" Target="http://wiley-vch.e-bookshelf.de/products/reading-epub/product-id/595166/title/anatomy+at+a+glance.html?lang=dt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213919" y="5480499"/>
            <a:ext cx="8001000" cy="9153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SzPct val="25000"/>
            </a:pPr>
            <a:r>
              <a:rPr lang="en-GB" sz="4800" kern="1200" dirty="0" smtClean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Muscles </a:t>
            </a:r>
            <a:r>
              <a:rPr lang="en-GB" sz="4800" dirty="0" smtClean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i</a:t>
            </a:r>
            <a:r>
              <a:rPr lang="en-GB" sz="4800" kern="1200" dirty="0" smtClean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nvolved </a:t>
            </a:r>
            <a:r>
              <a:rPr lang="en-GB" sz="4800" kern="1200" dirty="0" smtClean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in </a:t>
            </a:r>
            <a:r>
              <a:rPr lang="en-GB" sz="4800" dirty="0" smtClean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R</a:t>
            </a:r>
            <a:r>
              <a:rPr lang="en-GB" sz="4800" kern="1200" dirty="0" smtClean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espiration</a:t>
            </a:r>
            <a:endParaRPr lang="en-GB" kern="1200" dirty="0">
              <a:ln w="0"/>
              <a:solidFill>
                <a:srgbClr val="8D9ED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36534" y="5392689"/>
            <a:ext cx="2766400" cy="1252522"/>
            <a:chOff x="8563428" y="5284999"/>
            <a:chExt cx="2766400" cy="1252522"/>
          </a:xfrm>
        </p:grpSpPr>
        <p:sp>
          <p:nvSpPr>
            <p:cNvPr id="9" name="TextBox 8"/>
            <p:cNvSpPr txBox="1"/>
            <p:nvPr/>
          </p:nvSpPr>
          <p:spPr>
            <a:xfrm>
              <a:off x="8563428" y="5284999"/>
              <a:ext cx="2766400" cy="1252522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600" b="1" dirty="0" smtClean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 smtClean="0">
                  <a:solidFill>
                    <a:srgbClr val="FF0000"/>
                  </a:solidFill>
                </a:rPr>
                <a:t>Important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</a:t>
              </a:r>
              <a:r>
                <a:rPr lang="en-US" sz="1600" b="1" dirty="0" smtClean="0">
                  <a:solidFill>
                    <a:srgbClr val="92D050"/>
                  </a:solidFill>
                </a:rPr>
                <a:t>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 smtClean="0">
                  <a:solidFill>
                    <a:schemeClr val="bg1">
                      <a:lumMod val="65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0" y="127112"/>
            <a:ext cx="12192000" cy="5139361"/>
            <a:chOff x="0" y="127112"/>
            <a:chExt cx="12192000" cy="5139361"/>
          </a:xfrm>
        </p:grpSpPr>
        <p:pic>
          <p:nvPicPr>
            <p:cNvPr id="85" name="Shape 85" descr="Image result for ‫بسم الله الرحمن الرحيم‬‎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91554" y="127112"/>
              <a:ext cx="3669927" cy="361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6" b="33122"/>
            <a:stretch/>
          </p:blipFill>
          <p:spPr>
            <a:xfrm>
              <a:off x="0" y="562574"/>
              <a:ext cx="12192000" cy="469329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866744" y="562574"/>
              <a:ext cx="2946400" cy="47038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26" name="Picture 2" descr="#Med436 - KSU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8"/>
            <a:stretch/>
          </p:blipFill>
          <p:spPr bwMode="auto">
            <a:xfrm>
              <a:off x="8308002" y="2103341"/>
              <a:ext cx="1920882" cy="175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4" t="11343" r="9894" b="25826"/>
            <a:stretch/>
          </p:blipFill>
          <p:spPr>
            <a:xfrm>
              <a:off x="8379502" y="377261"/>
              <a:ext cx="1835935" cy="186235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7843" y="3723562"/>
              <a:ext cx="1820067" cy="151527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948773" y="6460974"/>
            <a:ext cx="6944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Please view our </a:t>
            </a:r>
            <a:r>
              <a:rPr lang="en-US" sz="1600" dirty="0" smtClean="0">
                <a:latin typeface="+mn-lt"/>
                <a:hlinkClick r:id="rId8"/>
              </a:rPr>
              <a:t>Editing File</a:t>
            </a:r>
            <a:r>
              <a:rPr lang="en-US" sz="1600" dirty="0" smtClean="0">
                <a:latin typeface="+mn-lt"/>
              </a:rPr>
              <a:t> before studying this lecture to check for any changes.</a:t>
            </a:r>
            <a:endParaRPr lang="en-GB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642" y="1691058"/>
            <a:ext cx="10515600" cy="6300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n w="0"/>
                <a:latin typeface="+mn-lt"/>
              </a:rPr>
              <a:t>Scalene Muscles</a:t>
            </a:r>
            <a:endParaRPr lang="en-US" sz="32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642" y="2350706"/>
            <a:ext cx="6842760" cy="1437051"/>
          </a:xfrm>
        </p:spPr>
        <p:txBody>
          <a:bodyPr>
            <a:normAutofit/>
          </a:bodyPr>
          <a:lstStyle/>
          <a:p>
            <a:pPr marL="457200" indent="-225425">
              <a:buFont typeface="+mj-lt"/>
              <a:buAutoNum type="arabicPeriod"/>
            </a:pPr>
            <a:r>
              <a:rPr lang="en-US" sz="2400" dirty="0"/>
              <a:t>Origin: </a:t>
            </a:r>
            <a:r>
              <a:rPr lang="en-US" sz="2400" dirty="0">
                <a:solidFill>
                  <a:schemeClr val="accent6"/>
                </a:solidFill>
              </a:rPr>
              <a:t>cervical vertebrae</a:t>
            </a:r>
          </a:p>
          <a:p>
            <a:pPr marL="457200" indent="-225425">
              <a:buFont typeface="+mj-lt"/>
              <a:buAutoNum type="arabicPeriod"/>
            </a:pPr>
            <a:r>
              <a:rPr lang="en-US" sz="2400" dirty="0"/>
              <a:t>Insertion: </a:t>
            </a:r>
            <a:r>
              <a:rPr lang="en-US" sz="2400" dirty="0">
                <a:solidFill>
                  <a:schemeClr val="accent6"/>
                </a:solidFill>
              </a:rPr>
              <a:t>1st &amp; 2nd ribs</a:t>
            </a:r>
          </a:p>
          <a:p>
            <a:pPr marL="457200" indent="-225425">
              <a:buFont typeface="+mj-lt"/>
              <a:buAutoNum type="arabicPeriod"/>
            </a:pPr>
            <a:r>
              <a:rPr lang="en-US" sz="2400" dirty="0"/>
              <a:t>Action: </a:t>
            </a:r>
            <a:r>
              <a:rPr lang="en-US" sz="2400" dirty="0">
                <a:solidFill>
                  <a:schemeClr val="accent6"/>
                </a:solidFill>
              </a:rPr>
              <a:t>elevates 1st &amp; 2nd ribs (inspiratory</a:t>
            </a:r>
            <a:r>
              <a:rPr lang="en-US" sz="2400" dirty="0" smtClean="0">
                <a:solidFill>
                  <a:schemeClr val="accent6"/>
                </a:solidFill>
              </a:rPr>
              <a:t>)</a:t>
            </a:r>
            <a:endParaRPr lang="en-US" sz="2400" dirty="0">
              <a:solidFill>
                <a:schemeClr val="accent6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33498" y="428181"/>
            <a:ext cx="2987759" cy="3429427"/>
            <a:chOff x="9204241" y="1031520"/>
            <a:chExt cx="2987759" cy="3429427"/>
          </a:xfrm>
        </p:grpSpPr>
        <p:pic>
          <p:nvPicPr>
            <p:cNvPr id="4" name="Content Placeholder 11" descr="respiration 010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04241" y="1031520"/>
              <a:ext cx="2833112" cy="3429427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67969" y="1292900"/>
              <a:ext cx="1724031" cy="81374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21025" y="2301295"/>
              <a:ext cx="1216328" cy="530398"/>
            </a:xfrm>
            <a:prstGeom prst="rect">
              <a:avLst/>
            </a:prstGeom>
          </p:spPr>
        </p:pic>
      </p:grpSp>
      <p:sp>
        <p:nvSpPr>
          <p:cNvPr id="8" name="Content Placeholder 4"/>
          <p:cNvSpPr txBox="1">
            <a:spLocks/>
          </p:cNvSpPr>
          <p:nvPr/>
        </p:nvSpPr>
        <p:spPr>
          <a:xfrm>
            <a:off x="750529" y="4548547"/>
            <a:ext cx="6390499" cy="184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buFont typeface="+mj-lt"/>
              <a:buAutoNum type="arabicPeriod"/>
            </a:pPr>
            <a:r>
              <a:rPr lang="en-US" sz="2400" dirty="0" smtClean="0"/>
              <a:t>Origin: </a:t>
            </a:r>
            <a:r>
              <a:rPr lang="en-US" sz="2400" dirty="0" smtClean="0">
                <a:solidFill>
                  <a:schemeClr val="accent6"/>
                </a:solidFill>
              </a:rPr>
              <a:t>sternum + costal cartilages</a:t>
            </a:r>
          </a:p>
          <a:p>
            <a:pPr marL="174625" indent="-174625">
              <a:buFont typeface="+mj-lt"/>
              <a:buAutoNum type="arabicPeriod"/>
            </a:pPr>
            <a:r>
              <a:rPr lang="en-US" sz="2400" dirty="0" smtClean="0"/>
              <a:t>Insertion: </a:t>
            </a:r>
            <a:r>
              <a:rPr lang="en-US" sz="2400" dirty="0" err="1" smtClean="0">
                <a:solidFill>
                  <a:schemeClr val="accent6"/>
                </a:solidFill>
              </a:rPr>
              <a:t>humerus</a:t>
            </a:r>
            <a:r>
              <a:rPr lang="en-US" sz="2400" dirty="0" smtClean="0">
                <a:solidFill>
                  <a:schemeClr val="accent6"/>
                </a:solidFill>
              </a:rPr>
              <a:t> </a:t>
            </a:r>
            <a:r>
              <a:rPr lang="en-US" sz="2400" dirty="0" smtClean="0"/>
              <a:t>(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Biciptal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groove</a:t>
            </a:r>
            <a:r>
              <a:rPr lang="en-US" sz="2400" dirty="0" smtClean="0"/>
              <a:t>)</a:t>
            </a:r>
          </a:p>
          <a:p>
            <a:pPr marL="174625" indent="-174625">
              <a:buFont typeface="+mj-lt"/>
              <a:buAutoNum type="arabicPeriod"/>
            </a:pPr>
            <a:r>
              <a:rPr lang="en-US" sz="2400" dirty="0" smtClean="0"/>
              <a:t>Action: increases</a:t>
            </a:r>
            <a:r>
              <a:rPr lang="en-US" sz="2400" dirty="0" smtClean="0">
                <a:solidFill>
                  <a:schemeClr val="accent6"/>
                </a:solidFill>
              </a:rPr>
              <a:t> </a:t>
            </a:r>
            <a:r>
              <a:rPr lang="en-US" sz="2400" b="1" dirty="0" err="1" smtClean="0">
                <a:solidFill>
                  <a:schemeClr val="accent6"/>
                </a:solidFill>
              </a:rPr>
              <a:t>antero</a:t>
            </a:r>
            <a:r>
              <a:rPr lang="en-US" sz="2400" b="1" dirty="0" smtClean="0">
                <a:solidFill>
                  <a:schemeClr val="accent6"/>
                </a:solidFill>
              </a:rPr>
              <a:t>-posterior diameter</a:t>
            </a:r>
            <a:r>
              <a:rPr lang="en-US" sz="2400" dirty="0" smtClean="0">
                <a:solidFill>
                  <a:schemeClr val="accent6"/>
                </a:solidFill>
              </a:rPr>
              <a:t> </a:t>
            </a:r>
            <a:r>
              <a:rPr lang="en-US" sz="2400" dirty="0" smtClean="0"/>
              <a:t>of thoracic cavity, when arm is fixed </a:t>
            </a:r>
            <a:r>
              <a:rPr lang="en-US" sz="2400" dirty="0" smtClean="0">
                <a:solidFill>
                  <a:schemeClr val="accent6"/>
                </a:solidFill>
              </a:rPr>
              <a:t>(inspiratory</a:t>
            </a:r>
            <a:r>
              <a:rPr lang="en-US" sz="2400" dirty="0" smtClean="0">
                <a:solidFill>
                  <a:schemeClr val="accent6"/>
                </a:solidFill>
              </a:rPr>
              <a:t>)</a:t>
            </a:r>
            <a:endParaRPr lang="en-US" sz="2400" dirty="0" smtClean="0">
              <a:solidFill>
                <a:schemeClr val="accent6"/>
              </a:solidFill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31642" y="4002588"/>
            <a:ext cx="3902097" cy="493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n w="0"/>
                <a:latin typeface="+mn-lt"/>
              </a:rPr>
              <a:t>Pectoralis Major</a:t>
            </a:r>
            <a:endParaRPr lang="en-US" sz="3200" dirty="0">
              <a:ln w="0"/>
              <a:latin typeface="+mn-lt"/>
            </a:endParaRPr>
          </a:p>
        </p:txBody>
      </p:sp>
      <p:pic>
        <p:nvPicPr>
          <p:cNvPr id="10" name="Content Placeholder 10" descr="F66122-003-f017.jpg"/>
          <p:cNvPicPr>
            <a:picLocks noChangeAspect="1"/>
          </p:cNvPicPr>
          <p:nvPr/>
        </p:nvPicPr>
        <p:blipFill rotWithShape="1">
          <a:blip r:embed="rId5" cstate="print"/>
          <a:srcRect t="10218" b="15128"/>
          <a:stretch/>
        </p:blipFill>
        <p:spPr>
          <a:xfrm>
            <a:off x="7274402" y="4250958"/>
            <a:ext cx="3923183" cy="2218577"/>
          </a:xfrm>
          <a:prstGeom prst="rect">
            <a:avLst/>
          </a:prstGeom>
        </p:spPr>
      </p:pic>
      <p:sp>
        <p:nvSpPr>
          <p:cNvPr id="11" name="عنوان 1"/>
          <p:cNvSpPr txBox="1">
            <a:spLocks/>
          </p:cNvSpPr>
          <p:nvPr/>
        </p:nvSpPr>
        <p:spPr>
          <a:xfrm>
            <a:off x="221684" y="426717"/>
            <a:ext cx="9390743" cy="1215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n w="0"/>
                <a:sym typeface="Arial"/>
              </a:rPr>
              <a:t>Inspiratory Muscles</a:t>
            </a:r>
            <a:br>
              <a:rPr lang="en-US" sz="3600" b="1" dirty="0" smtClean="0">
                <a:ln w="0"/>
                <a:sym typeface="Arial"/>
              </a:rPr>
            </a:br>
            <a:r>
              <a:rPr lang="en-US" sz="2700" dirty="0" smtClean="0">
                <a:ln w="0"/>
              </a:rPr>
              <a:t>Accessory Muscles (in forced inspiration)</a:t>
            </a:r>
            <a:endParaRPr lang="ar-SA" sz="3600" b="1" dirty="0">
              <a:ln w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355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712" y="1132114"/>
            <a:ext cx="6377769" cy="5580742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2000" dirty="0" smtClean="0"/>
              <a:t>*Act </a:t>
            </a:r>
            <a:r>
              <a:rPr lang="en-US" sz="2000" dirty="0"/>
              <a:t>only during</a:t>
            </a:r>
            <a:r>
              <a:rPr lang="en-US" sz="2000" dirty="0">
                <a:solidFill>
                  <a:srgbClr val="FF0000"/>
                </a:solidFill>
              </a:rPr>
              <a:t> forced </a:t>
            </a:r>
            <a:r>
              <a:rPr lang="en-US" sz="2000" dirty="0" smtClean="0"/>
              <a:t>expiration*</a:t>
            </a:r>
            <a:endParaRPr lang="en-US" sz="2000" dirty="0"/>
          </a:p>
          <a:p>
            <a:pPr lvl="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6"/>
                </a:solidFill>
              </a:rPr>
              <a:t>Rib depressors:</a:t>
            </a:r>
          </a:p>
          <a:p>
            <a:pPr marL="514350" lvl="0" indent="-107950">
              <a:lnSpc>
                <a:spcPct val="70000"/>
              </a:lnSpc>
              <a:buFont typeface="+mj-lt"/>
              <a:buAutoNum type="arabicPeriod"/>
            </a:pPr>
            <a:r>
              <a:rPr lang="en-US" sz="2000" dirty="0"/>
              <a:t> Internal intercostal</a:t>
            </a:r>
          </a:p>
          <a:p>
            <a:pPr marL="514350" lvl="0" indent="-107950">
              <a:lnSpc>
                <a:spcPct val="70000"/>
              </a:lnSpc>
              <a:buFont typeface="+mj-lt"/>
              <a:buAutoNum type="arabicPeriod"/>
            </a:pPr>
            <a:r>
              <a:rPr lang="en-US" sz="2000" dirty="0"/>
              <a:t>Innermost intercostal</a:t>
            </a:r>
          </a:p>
          <a:p>
            <a:pPr marL="514350" lvl="0" indent="-107950">
              <a:lnSpc>
                <a:spcPct val="70000"/>
              </a:lnSpc>
              <a:buFont typeface="+mj-lt"/>
              <a:buAutoNum type="arabicPeriod"/>
            </a:pPr>
            <a:r>
              <a:rPr lang="en-US" sz="2000" dirty="0"/>
              <a:t>Subcostals</a:t>
            </a:r>
          </a:p>
          <a:p>
            <a:pPr marL="514350" lvl="0" indent="-107950">
              <a:lnSpc>
                <a:spcPct val="70000"/>
              </a:lnSpc>
              <a:buFont typeface="+mj-lt"/>
              <a:buAutoNum type="arabicPeriod"/>
            </a:pPr>
            <a:r>
              <a:rPr lang="en-US" sz="2000" dirty="0"/>
              <a:t>Transversus </a:t>
            </a:r>
            <a:r>
              <a:rPr lang="en-US" sz="2000" dirty="0" err="1"/>
              <a:t>thoracis</a:t>
            </a:r>
            <a:r>
              <a:rPr lang="en-US" sz="2000" b="1" dirty="0"/>
              <a:t> </a:t>
            </a:r>
            <a:endParaRPr lang="en-US" sz="2000" b="1" dirty="0" smtClean="0"/>
          </a:p>
          <a:p>
            <a:pPr marL="0" indent="0">
              <a:lnSpc>
                <a:spcPct val="70000"/>
              </a:lnSpc>
              <a:buNone/>
            </a:pPr>
            <a:r>
              <a:rPr lang="en-US" sz="2000" dirty="0"/>
              <a:t>Nerve supply: </a:t>
            </a:r>
            <a:r>
              <a:rPr lang="en-US" sz="2000" dirty="0">
                <a:solidFill>
                  <a:schemeClr val="accent6"/>
                </a:solidFill>
              </a:rPr>
              <a:t>intercostal nerves </a:t>
            </a:r>
            <a:r>
              <a:rPr lang="en-US" sz="2000" dirty="0" smtClean="0">
                <a:solidFill>
                  <a:schemeClr val="accent6"/>
                </a:solidFill>
              </a:rPr>
              <a:t>(</a:t>
            </a:r>
            <a:r>
              <a:rPr lang="en-US" sz="2000" dirty="0">
                <a:solidFill>
                  <a:schemeClr val="accent6"/>
                </a:solidFill>
              </a:rPr>
              <a:t>ventral rami of T1-T11)                 </a:t>
            </a:r>
          </a:p>
          <a:p>
            <a:pPr>
              <a:lnSpc>
                <a:spcPct val="70000"/>
              </a:lnSpc>
              <a:buFont typeface="Wingdings" panose="05000000000000000000" pitchFamily="2" charset="2"/>
              <a:buChar char="§"/>
            </a:pPr>
            <a:endParaRPr lang="en-US" sz="1200" b="1" dirty="0">
              <a:solidFill>
                <a:schemeClr val="accent6"/>
              </a:solidFill>
            </a:endParaRPr>
          </a:p>
          <a:p>
            <a:pPr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6"/>
                </a:solidFill>
              </a:rPr>
              <a:t>Anterior </a:t>
            </a:r>
            <a:r>
              <a:rPr lang="en-US" sz="2000" dirty="0">
                <a:solidFill>
                  <a:schemeClr val="accent6"/>
                </a:solidFill>
              </a:rPr>
              <a:t>abdominal wall muscles: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000" b="1" dirty="0" smtClean="0">
                <a:solidFill>
                  <a:schemeClr val="accent6"/>
                </a:solidFill>
              </a:rPr>
              <a:t>FUNCTION: Compression </a:t>
            </a:r>
            <a:r>
              <a:rPr lang="en-US" sz="2000" b="1" dirty="0">
                <a:solidFill>
                  <a:schemeClr val="accent6"/>
                </a:solidFill>
              </a:rPr>
              <a:t>of abdominal viscera to help in ascent of diaphragm </a:t>
            </a:r>
          </a:p>
          <a:p>
            <a:pPr marL="514350" indent="-107950">
              <a:lnSpc>
                <a:spcPct val="70000"/>
              </a:lnSpc>
              <a:buFont typeface="+mj-lt"/>
              <a:buAutoNum type="arabicPeriod"/>
            </a:pPr>
            <a:r>
              <a:rPr lang="en-US" sz="2000" dirty="0"/>
              <a:t>External oblique</a:t>
            </a:r>
          </a:p>
          <a:p>
            <a:pPr marL="514350" indent="-107950">
              <a:lnSpc>
                <a:spcPct val="70000"/>
              </a:lnSpc>
              <a:buFont typeface="+mj-lt"/>
              <a:buAutoNum type="arabicPeriod"/>
            </a:pPr>
            <a:r>
              <a:rPr lang="en-US" sz="2000" dirty="0"/>
              <a:t>Internal oblique</a:t>
            </a:r>
          </a:p>
          <a:p>
            <a:pPr marL="514350" indent="-107950">
              <a:lnSpc>
                <a:spcPct val="70000"/>
              </a:lnSpc>
              <a:buFont typeface="+mj-lt"/>
              <a:buAutoNum type="arabicPeriod"/>
            </a:pPr>
            <a:r>
              <a:rPr lang="en-US" sz="2000" dirty="0"/>
              <a:t>Transversus abdominis</a:t>
            </a:r>
          </a:p>
          <a:p>
            <a:pPr marL="514350" indent="-107950">
              <a:lnSpc>
                <a:spcPct val="70000"/>
              </a:lnSpc>
              <a:buFont typeface="+mj-lt"/>
              <a:buAutoNum type="arabicPeriod"/>
            </a:pPr>
            <a:r>
              <a:rPr lang="en-US" sz="2000" dirty="0"/>
              <a:t>Rectus </a:t>
            </a:r>
            <a:r>
              <a:rPr lang="en-US" sz="2000" dirty="0" smtClean="0"/>
              <a:t>abdominis</a:t>
            </a:r>
            <a:endParaRPr lang="en-US" sz="2000" dirty="0"/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381341" y="247497"/>
            <a:ext cx="9390743" cy="1215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n w="0"/>
              </a:rPr>
              <a:t>Ex</a:t>
            </a:r>
            <a:r>
              <a:rPr lang="en-US" sz="3600" b="1" dirty="0" smtClean="0">
                <a:ln w="0"/>
                <a:sym typeface="Arial"/>
              </a:rPr>
              <a:t>piratory Muscles</a:t>
            </a:r>
            <a:endParaRPr lang="ar-SA" sz="3600" b="1" dirty="0">
              <a:ln w="0"/>
              <a:sym typeface="Arial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3553173" y="1984845"/>
            <a:ext cx="1690914" cy="964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Direction</a:t>
            </a:r>
            <a:r>
              <a:rPr lang="en-US" sz="1800" dirty="0"/>
              <a:t>: </a:t>
            </a:r>
            <a:r>
              <a:rPr lang="en-US" sz="1800" b="1" dirty="0"/>
              <a:t>upward &amp; medially</a:t>
            </a:r>
          </a:p>
        </p:txBody>
      </p:sp>
      <p:sp>
        <p:nvSpPr>
          <p:cNvPr id="9" name="Right Brace 8"/>
          <p:cNvSpPr/>
          <p:nvPr/>
        </p:nvSpPr>
        <p:spPr>
          <a:xfrm>
            <a:off x="3363857" y="2176120"/>
            <a:ext cx="406400" cy="58159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Content Placeholder 9" descr="F66122-003-f028.jpg"/>
          <p:cNvPicPr>
            <a:picLocks noChangeAspect="1"/>
          </p:cNvPicPr>
          <p:nvPr/>
        </p:nvPicPr>
        <p:blipFill rotWithShape="1">
          <a:blip r:embed="rId2" cstate="print"/>
          <a:srcRect l="14487" r="14093" b="2731"/>
          <a:stretch/>
        </p:blipFill>
        <p:spPr>
          <a:xfrm>
            <a:off x="9772084" y="3269343"/>
            <a:ext cx="2293258" cy="324757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247" y="3636520"/>
            <a:ext cx="3142071" cy="215537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385574" y="422756"/>
            <a:ext cx="4502258" cy="2995798"/>
            <a:chOff x="5803132" y="-91054"/>
            <a:chExt cx="4502258" cy="4408358"/>
          </a:xfrm>
        </p:grpSpPr>
        <p:pic>
          <p:nvPicPr>
            <p:cNvPr id="13" name="Content Placeholder 8" descr="F66122-003-f02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81"/>
            <a:stretch>
              <a:fillRect/>
            </a:stretch>
          </p:blipFill>
          <p:spPr>
            <a:xfrm>
              <a:off x="5961990" y="-91054"/>
              <a:ext cx="4343400" cy="3987800"/>
            </a:xfrm>
            <a:prstGeom prst="rect">
              <a:avLst/>
            </a:prstGeom>
            <a:ln w="38100" cap="sq">
              <a:noFill/>
              <a:miter lim="800000"/>
              <a:headEnd/>
              <a:tailEnd/>
            </a:ln>
            <a:effectLst/>
          </p:spPr>
        </p:pic>
        <p:sp>
          <p:nvSpPr>
            <p:cNvPr id="14" name="Down Arrow 13"/>
            <p:cNvSpPr/>
            <p:nvPr/>
          </p:nvSpPr>
          <p:spPr>
            <a:xfrm>
              <a:off x="6266790" y="2372746"/>
              <a:ext cx="152400" cy="228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Up Arrow 14"/>
            <p:cNvSpPr/>
            <p:nvPr/>
          </p:nvSpPr>
          <p:spPr>
            <a:xfrm>
              <a:off x="6419190" y="3134746"/>
              <a:ext cx="152400" cy="22860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TextBox 14"/>
            <p:cNvSpPr txBox="1">
              <a:spLocks noChangeArrowheads="1"/>
            </p:cNvSpPr>
            <p:nvPr/>
          </p:nvSpPr>
          <p:spPr bwMode="auto">
            <a:xfrm>
              <a:off x="5803132" y="3468121"/>
              <a:ext cx="2282933" cy="849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50" b="1" dirty="0">
                  <a:solidFill>
                    <a:srgbClr val="0070C0"/>
                  </a:solidFill>
                </a:rPr>
                <a:t>Intercostal </a:t>
              </a:r>
              <a:r>
                <a:rPr lang="en-US" altLang="en-US" sz="1050" b="1" dirty="0" err="1">
                  <a:solidFill>
                    <a:srgbClr val="0070C0"/>
                  </a:solidFill>
                </a:rPr>
                <a:t>vessles&amp;nerve</a:t>
              </a:r>
              <a:r>
                <a:rPr lang="en-US" altLang="en-US" sz="1050" b="1" dirty="0">
                  <a:solidFill>
                    <a:srgbClr val="0070C0"/>
                  </a:solidFill>
                </a:rPr>
                <a:t> </a:t>
              </a:r>
              <a:r>
                <a:rPr lang="en-US" altLang="en-US" sz="1050" b="1" dirty="0"/>
                <a:t>lie in </a:t>
              </a:r>
              <a:r>
                <a:rPr lang="en-US" altLang="en-US" sz="1050" b="1" dirty="0">
                  <a:solidFill>
                    <a:srgbClr val="FF0000"/>
                  </a:solidFill>
                </a:rPr>
                <a:t>intercostal space </a:t>
              </a:r>
              <a:r>
                <a:rPr lang="en-US" altLang="en-US" sz="1050" b="1" dirty="0"/>
                <a:t>behind the internal intercostal muscle.</a:t>
              </a:r>
            </a:p>
          </p:txBody>
        </p:sp>
      </p:grpSp>
      <p:pic>
        <p:nvPicPr>
          <p:cNvPr id="18" name="Picture 12" descr="Transversus thoracis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613" y="5749354"/>
            <a:ext cx="1595939" cy="9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10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" descr="respiration 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50695" y="1311660"/>
            <a:ext cx="2788644" cy="417988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048000" y="3090446"/>
            <a:ext cx="30804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6442" y="5491548"/>
            <a:ext cx="25418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n-lt"/>
              </a:rPr>
              <a:t>Internal oblique (middle layer)</a:t>
            </a:r>
            <a:endParaRPr lang="en-US" sz="2400" dirty="0">
              <a:latin typeface="+mn-lt"/>
            </a:endParaRPr>
          </a:p>
          <a:p>
            <a:r>
              <a:rPr lang="en-US" sz="1800" dirty="0">
                <a:latin typeface="+mn-lt"/>
              </a:rPr>
              <a:t>Direction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: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upward &amp; medially</a:t>
            </a:r>
          </a:p>
        </p:txBody>
      </p:sp>
      <p:sp>
        <p:nvSpPr>
          <p:cNvPr id="6" name="Text Placeholder 12"/>
          <p:cNvSpPr txBox="1">
            <a:spLocks/>
          </p:cNvSpPr>
          <p:nvPr/>
        </p:nvSpPr>
        <p:spPr>
          <a:xfrm>
            <a:off x="635337" y="5492511"/>
            <a:ext cx="2899229" cy="13654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External oblique (outer layer)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Direction: </a:t>
            </a:r>
            <a:r>
              <a:rPr lang="en-US" sz="1800" dirty="0">
                <a:solidFill>
                  <a:srgbClr val="FF0000"/>
                </a:solidFill>
              </a:rPr>
              <a:t>downward &amp; medially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55693" y="418631"/>
            <a:ext cx="5727285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 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linea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alba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 is a fibrous structure that runs down the midline of the abdomen in humans and other vertebrates. In humans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linea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alba runs from the xiphoid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hlinkClick r:id="rId3" tooltip="Xiphoid process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process to the pubic symphysis.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1341" y="1355106"/>
            <a:ext cx="3691029" cy="4179888"/>
            <a:chOff x="246825" y="1131307"/>
            <a:chExt cx="3879715" cy="4179888"/>
          </a:xfrm>
        </p:grpSpPr>
        <p:pic>
          <p:nvPicPr>
            <p:cNvPr id="2" name="Content Placeholder 9" descr="respiration 01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6825" y="1131307"/>
              <a:ext cx="3581400" cy="4179888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2749685" y="1992456"/>
              <a:ext cx="1376855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b="0" cap="none" spc="0" dirty="0">
                  <a:ln w="0"/>
                  <a:solidFill>
                    <a:schemeClr val="accent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Linea alba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2827069" y="2272686"/>
              <a:ext cx="395102" cy="8728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عنوان 1"/>
          <p:cNvSpPr txBox="1">
            <a:spLocks/>
          </p:cNvSpPr>
          <p:nvPr/>
        </p:nvSpPr>
        <p:spPr>
          <a:xfrm>
            <a:off x="381341" y="247497"/>
            <a:ext cx="9390743" cy="1215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n w="0"/>
              </a:rPr>
              <a:t>Ex</a:t>
            </a:r>
            <a:r>
              <a:rPr lang="en-US" sz="3600" b="1" dirty="0" smtClean="0">
                <a:ln w="0"/>
                <a:sym typeface="Arial"/>
              </a:rPr>
              <a:t>piratory Muscles</a:t>
            </a:r>
          </a:p>
          <a:p>
            <a:r>
              <a:rPr lang="en-US" sz="2800" dirty="0" smtClean="0">
                <a:ln w="0"/>
              </a:rPr>
              <a:t>Anterior Abdominal Wall</a:t>
            </a:r>
            <a:endParaRPr lang="ar-SA" sz="2800" dirty="0">
              <a:ln w="0"/>
              <a:sym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603921" y="1425750"/>
            <a:ext cx="2941244" cy="4038600"/>
            <a:chOff x="7488450" y="1462842"/>
            <a:chExt cx="3886200" cy="4038600"/>
          </a:xfrm>
        </p:grpSpPr>
        <p:pic>
          <p:nvPicPr>
            <p:cNvPr id="15" name="Content Placeholder 11" descr="respiration 018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88450" y="1462842"/>
              <a:ext cx="3886200" cy="4038600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sp>
          <p:nvSpPr>
            <p:cNvPr id="16" name="Rounded Rectangle 15"/>
            <p:cNvSpPr/>
            <p:nvPr/>
          </p:nvSpPr>
          <p:spPr>
            <a:xfrm>
              <a:off x="7860966" y="3680178"/>
              <a:ext cx="612396" cy="245361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0314142" y="3069483"/>
              <a:ext cx="571850" cy="18312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7951243" y="4208508"/>
              <a:ext cx="494743" cy="24092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747490" y="1391287"/>
            <a:ext cx="2357324" cy="4171817"/>
            <a:chOff x="9728747" y="1413010"/>
            <a:chExt cx="2357324" cy="4171817"/>
          </a:xfrm>
        </p:grpSpPr>
        <p:pic>
          <p:nvPicPr>
            <p:cNvPr id="21" name="Content Placeholder 6" descr="respiration 017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28747" y="1413010"/>
              <a:ext cx="2357324" cy="4171817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sp>
          <p:nvSpPr>
            <p:cNvPr id="22" name="Rounded Rectangle 21"/>
            <p:cNvSpPr/>
            <p:nvPr/>
          </p:nvSpPr>
          <p:spPr>
            <a:xfrm>
              <a:off x="11447544" y="3083141"/>
              <a:ext cx="544270" cy="18312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Subtitle 2"/>
          <p:cNvSpPr txBox="1">
            <a:spLocks/>
          </p:cNvSpPr>
          <p:nvPr/>
        </p:nvSpPr>
        <p:spPr>
          <a:xfrm>
            <a:off x="6629970" y="5519732"/>
            <a:ext cx="3025877" cy="8731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Transversus abdominis (</a:t>
            </a:r>
            <a:r>
              <a:rPr lang="en-US" sz="2400" dirty="0" smtClean="0">
                <a:solidFill>
                  <a:schemeClr val="accent6"/>
                </a:solidFill>
              </a:rPr>
              <a:t>inner layer</a:t>
            </a:r>
            <a:r>
              <a:rPr lang="en-US" sz="2400" dirty="0" smtClean="0"/>
              <a:t>) </a:t>
            </a:r>
          </a:p>
          <a:p>
            <a:pPr marL="0" indent="0">
              <a:buNone/>
            </a:pPr>
            <a:r>
              <a:rPr lang="en-US" sz="1800" dirty="0" smtClean="0"/>
              <a:t>Direction : </a:t>
            </a:r>
            <a:r>
              <a:rPr lang="en-US" sz="1800" dirty="0" smtClean="0">
                <a:solidFill>
                  <a:schemeClr val="accent6"/>
                </a:solidFill>
              </a:rPr>
              <a:t>transverse 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434443" y="5690674"/>
            <a:ext cx="2983418" cy="802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Rectus </a:t>
            </a: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abdominis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Direction: </a:t>
            </a:r>
            <a:r>
              <a:rPr lang="en-US" sz="1800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vertical</a:t>
            </a:r>
            <a:endParaRPr lang="en-US" sz="1800" kern="1200" dirty="0">
              <a:solidFill>
                <a:schemeClr val="accent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62228" y="3499033"/>
            <a:ext cx="1095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Rectus abdominis</a:t>
            </a:r>
            <a:endParaRPr lang="en-US" b="1" dirty="0"/>
          </a:p>
        </p:txBody>
      </p:sp>
      <p:grpSp>
        <p:nvGrpSpPr>
          <p:cNvPr id="31" name="Group 30"/>
          <p:cNvGrpSpPr/>
          <p:nvPr/>
        </p:nvGrpSpPr>
        <p:grpSpPr>
          <a:xfrm>
            <a:off x="9800764" y="2721599"/>
            <a:ext cx="1034384" cy="783237"/>
            <a:chOff x="9727906" y="2832235"/>
            <a:chExt cx="1104551" cy="634920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9727906" y="2832235"/>
              <a:ext cx="1031147" cy="6349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9727906" y="3279684"/>
              <a:ext cx="1104551" cy="18747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2" name="Straight Arrow Connector 31"/>
          <p:cNvCxnSpPr/>
          <p:nvPr/>
        </p:nvCxnSpPr>
        <p:spPr>
          <a:xfrm flipV="1">
            <a:off x="5060195" y="3335981"/>
            <a:ext cx="365760" cy="214313"/>
          </a:xfrm>
          <a:prstGeom prst="straightConnector1">
            <a:avLst/>
          </a:prstGeom>
          <a:ln w="38100">
            <a:solidFill>
              <a:srgbClr val="440BB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680896" y="2889516"/>
            <a:ext cx="357188" cy="285750"/>
          </a:xfrm>
          <a:prstGeom prst="straightConnector1">
            <a:avLst/>
          </a:prstGeom>
          <a:ln w="38100">
            <a:solidFill>
              <a:srgbClr val="440BB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4040032" y="3431187"/>
            <a:ext cx="436749" cy="24092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ounded Rectangle 34"/>
          <p:cNvSpPr/>
          <p:nvPr/>
        </p:nvSpPr>
        <p:spPr>
          <a:xfrm>
            <a:off x="489762" y="3032391"/>
            <a:ext cx="731520" cy="1428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5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429" y="1520900"/>
            <a:ext cx="10515600" cy="448801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400" dirty="0"/>
              <a:t>Is formed of  </a:t>
            </a:r>
            <a:r>
              <a:rPr lang="en-US" sz="2400" dirty="0">
                <a:solidFill>
                  <a:schemeClr val="accent6"/>
                </a:solidFill>
              </a:rPr>
              <a:t>3 layers  </a:t>
            </a:r>
            <a:r>
              <a:rPr lang="en-US" sz="2400" dirty="0"/>
              <a:t>of muscles of  fibers running in different directions (to increase strength of anterior abdominal wall</a:t>
            </a:r>
            <a:r>
              <a:rPr lang="en-US" sz="2400" dirty="0" smtClean="0"/>
              <a:t>)</a:t>
            </a:r>
            <a:endParaRPr lang="en-US" sz="2400" dirty="0"/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400" dirty="0"/>
              <a:t>The 3 muscles form a sheath in which a fourth muscles lies (</a:t>
            </a:r>
            <a:r>
              <a:rPr lang="en-US" sz="2400" dirty="0">
                <a:solidFill>
                  <a:schemeClr val="accent6"/>
                </a:solidFill>
              </a:rPr>
              <a:t>rectus abdominis</a:t>
            </a:r>
            <a:r>
              <a:rPr lang="en-US" sz="2400" dirty="0" smtClean="0"/>
              <a:t>)</a:t>
            </a:r>
            <a:endParaRPr lang="en-US" sz="2400" dirty="0"/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400" dirty="0"/>
              <a:t>Muscles are attached to: </a:t>
            </a:r>
            <a:r>
              <a:rPr lang="en-US" sz="2400" dirty="0">
                <a:solidFill>
                  <a:schemeClr val="accent6"/>
                </a:solidFill>
              </a:rPr>
              <a:t>sternum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6"/>
                </a:solidFill>
              </a:rPr>
              <a:t>costal cartilages and ribs  </a:t>
            </a:r>
            <a:r>
              <a:rPr lang="en-US" sz="2400" dirty="0"/>
              <a:t>+ </a:t>
            </a:r>
            <a:r>
              <a:rPr lang="en-US" sz="2400" dirty="0">
                <a:solidFill>
                  <a:schemeClr val="accent6"/>
                </a:solidFill>
              </a:rPr>
              <a:t>hip bones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400" dirty="0"/>
              <a:t>The aponeurosis of the 3 muscles on both sides fuse in the midline  to form </a:t>
            </a:r>
            <a:r>
              <a:rPr lang="en-US" sz="2400" dirty="0" err="1">
                <a:solidFill>
                  <a:schemeClr val="accent6"/>
                </a:solidFill>
              </a:rPr>
              <a:t>linea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400" dirty="0" smtClean="0">
                <a:solidFill>
                  <a:schemeClr val="accent6"/>
                </a:solidFill>
              </a:rPr>
              <a:t>alba.</a:t>
            </a:r>
            <a:endParaRPr lang="en-US" sz="2400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400" dirty="0"/>
              <a:t>Action (</a:t>
            </a:r>
            <a:r>
              <a:rPr lang="en-US" sz="2400" dirty="0">
                <a:solidFill>
                  <a:schemeClr val="accent6"/>
                </a:solidFill>
              </a:rPr>
              <a:t>during forced expiration</a:t>
            </a:r>
            <a:r>
              <a:rPr lang="en-US" sz="2400" dirty="0"/>
              <a:t>): </a:t>
            </a:r>
            <a:r>
              <a:rPr lang="en-US" sz="2400" dirty="0">
                <a:solidFill>
                  <a:schemeClr val="accent6"/>
                </a:solidFill>
              </a:rPr>
              <a:t>Compression of abdominal viscera to help in ascent of diaphragm (during forced </a:t>
            </a:r>
            <a:r>
              <a:rPr lang="en-US" sz="2400" dirty="0" smtClean="0">
                <a:solidFill>
                  <a:schemeClr val="accent6"/>
                </a:solidFill>
              </a:rPr>
              <a:t>expiration)</a:t>
            </a:r>
            <a:endParaRPr lang="en-US" sz="2400" dirty="0"/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400" dirty="0"/>
              <a:t>Nerve supply: </a:t>
            </a:r>
            <a:r>
              <a:rPr lang="en-US" sz="2400" dirty="0">
                <a:solidFill>
                  <a:schemeClr val="accent6"/>
                </a:solidFill>
              </a:rPr>
              <a:t>lower </a:t>
            </a:r>
            <a:r>
              <a:rPr lang="en-US" sz="2400" dirty="0" smtClean="0">
                <a:solidFill>
                  <a:schemeClr val="accent6"/>
                </a:solidFill>
              </a:rPr>
              <a:t>intercostal </a:t>
            </a:r>
            <a:r>
              <a:rPr lang="en-US" sz="2400" dirty="0">
                <a:solidFill>
                  <a:schemeClr val="accent6"/>
                </a:solidFill>
              </a:rPr>
              <a:t>nerves (T7 – T11), subcostal nerve (T12) and first lumbar nerve</a:t>
            </a:r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366826" y="305555"/>
            <a:ext cx="9390743" cy="1215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n w="0"/>
              </a:rPr>
              <a:t>Ex</a:t>
            </a:r>
            <a:r>
              <a:rPr lang="en-US" sz="3600" b="1" dirty="0" smtClean="0">
                <a:ln w="0"/>
                <a:sym typeface="Arial"/>
              </a:rPr>
              <a:t>piratory Muscles</a:t>
            </a:r>
          </a:p>
          <a:p>
            <a:r>
              <a:rPr lang="en-US" sz="2800" dirty="0" smtClean="0">
                <a:ln w="0"/>
              </a:rPr>
              <a:t>Anterior Abdominal Wall</a:t>
            </a:r>
            <a:endParaRPr lang="ar-SA" sz="2800" dirty="0">
              <a:ln w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2886" y="6008914"/>
            <a:ext cx="10576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Note: there are no muscles directly in charge of regular/relaxed expiration. This is because expiration is a passive movement depending on the natural recoil of the lungs, and relaxation of the diaphragm</a:t>
            </a:r>
            <a:endParaRPr lang="en-GB" sz="16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02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89025" y="728052"/>
            <a:ext cx="12778077" cy="5351744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Inspiration: -Quiet(Active):</a:t>
            </a:r>
            <a:r>
              <a:rPr lang="en-US" sz="1800" dirty="0" smtClean="0"/>
              <a:t>1-Contraction </a:t>
            </a:r>
            <a:r>
              <a:rPr lang="en-US" sz="1800" dirty="0"/>
              <a:t>(Descent) </a:t>
            </a:r>
            <a:r>
              <a:rPr lang="en-US" sz="1800" dirty="0" smtClean="0"/>
              <a:t>diaphragm </a:t>
            </a:r>
          </a:p>
          <a:p>
            <a:pPr marL="0" indent="0" algn="l" rtl="0">
              <a:buNone/>
            </a:pPr>
            <a:r>
              <a:rPr lang="en-US" sz="1800" dirty="0">
                <a:solidFill>
                  <a:srgbClr val="FF0000"/>
                </a:solidFill>
              </a:rPr>
              <a:t>	</a:t>
            </a:r>
            <a:r>
              <a:rPr lang="en-US" sz="1800" dirty="0" smtClean="0">
                <a:solidFill>
                  <a:srgbClr val="FF0000"/>
                </a:solidFill>
              </a:rPr>
              <a:t>	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               </a:t>
            </a:r>
            <a:r>
              <a:rPr lang="en-US" sz="1800" dirty="0" smtClean="0"/>
              <a:t>2-Elevation </a:t>
            </a:r>
            <a:r>
              <a:rPr lang="en-US" sz="1800" dirty="0"/>
              <a:t>of ribs </a:t>
            </a:r>
            <a:r>
              <a:rPr lang="en-US" sz="1800" dirty="0" smtClean="0">
                <a:solidFill>
                  <a:srgbClr val="FF0000"/>
                </a:solidFill>
              </a:rPr>
              <a:t>By external intercostal</a:t>
            </a:r>
          </a:p>
          <a:p>
            <a:pPr marL="0" indent="0" algn="l" rtl="0">
              <a:buNone/>
            </a:pPr>
            <a:r>
              <a:rPr lang="en-US" sz="1800" dirty="0">
                <a:solidFill>
                  <a:srgbClr val="FF0000"/>
                </a:solidFill>
              </a:rPr>
              <a:t>	 </a:t>
            </a:r>
            <a:r>
              <a:rPr lang="en-US" sz="1800" dirty="0" smtClean="0">
                <a:solidFill>
                  <a:srgbClr val="FF0000"/>
                </a:solidFill>
              </a:rPr>
              <a:t>       -Forced(Active):</a:t>
            </a:r>
            <a:r>
              <a:rPr lang="en-US" sz="1800" dirty="0"/>
              <a:t>Accessory muscles of </a:t>
            </a:r>
            <a:r>
              <a:rPr lang="en-US" sz="1800" dirty="0" smtClean="0"/>
              <a:t>inspiration:  						 	   	  </a:t>
            </a:r>
            <a:r>
              <a:rPr lang="en-US" sz="1800" dirty="0" smtClean="0">
                <a:solidFill>
                  <a:srgbClr val="FF0000"/>
                </a:solidFill>
              </a:rPr>
              <a:t>1-Pectoralis </a:t>
            </a:r>
            <a:r>
              <a:rPr lang="en-US" sz="1800" dirty="0">
                <a:solidFill>
                  <a:srgbClr val="FF0000"/>
                </a:solidFill>
              </a:rPr>
              <a:t>major </a:t>
            </a:r>
            <a:r>
              <a:rPr lang="en-US" sz="1800" dirty="0" smtClean="0">
                <a:solidFill>
                  <a:srgbClr val="FF0000"/>
                </a:solidFill>
              </a:rPr>
              <a:t>2-Scalene muscles</a:t>
            </a:r>
          </a:p>
          <a:p>
            <a:pPr marL="0" indent="0" algn="l" rtl="0">
              <a:buNone/>
            </a:pPr>
            <a:endParaRPr lang="en-US" sz="700" dirty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Expiration:-Quiet(Passive):</a:t>
            </a:r>
            <a:r>
              <a:rPr lang="en-US" sz="1800" dirty="0"/>
              <a:t> </a:t>
            </a:r>
            <a:r>
              <a:rPr lang="en-US" sz="1800" dirty="0" smtClean="0"/>
              <a:t>1-Elastic </a:t>
            </a:r>
            <a:r>
              <a:rPr lang="en-US" sz="1800" dirty="0"/>
              <a:t>recoil of lung </a:t>
            </a:r>
            <a:endParaRPr lang="en-US" sz="1800" dirty="0" smtClean="0"/>
          </a:p>
          <a:p>
            <a:pPr marL="0" indent="0" algn="l" rtl="0">
              <a:buNone/>
            </a:pPr>
            <a:r>
              <a:rPr lang="en-US" sz="1800" dirty="0"/>
              <a:t>	</a:t>
            </a:r>
            <a:r>
              <a:rPr lang="en-US" sz="1800" dirty="0" smtClean="0"/>
              <a:t>		 2-Relaxation </a:t>
            </a:r>
            <a:r>
              <a:rPr lang="en-US" sz="1800" dirty="0"/>
              <a:t>of </a:t>
            </a:r>
            <a:r>
              <a:rPr lang="en-US" sz="1800" dirty="0" smtClean="0">
                <a:solidFill>
                  <a:srgbClr val="FF0000"/>
                </a:solidFill>
              </a:rPr>
              <a:t>diaphragm</a:t>
            </a:r>
            <a:r>
              <a:rPr lang="en-US" sz="1800" dirty="0" smtClean="0"/>
              <a:t> &amp; </a:t>
            </a:r>
            <a:r>
              <a:rPr lang="en-US" sz="1800" dirty="0" smtClean="0">
                <a:solidFill>
                  <a:srgbClr val="FF0000"/>
                </a:solidFill>
              </a:rPr>
              <a:t>external </a:t>
            </a:r>
            <a:r>
              <a:rPr lang="en-US" sz="1800" dirty="0">
                <a:solidFill>
                  <a:srgbClr val="FF0000"/>
                </a:solidFill>
              </a:rPr>
              <a:t>intercostal 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0" indent="0" algn="l" rtl="0">
              <a:buNone/>
            </a:pPr>
            <a:r>
              <a:rPr lang="en-US" sz="1800" dirty="0">
                <a:solidFill>
                  <a:srgbClr val="FF0000"/>
                </a:solidFill>
              </a:rPr>
              <a:t>	 </a:t>
            </a:r>
            <a:r>
              <a:rPr lang="en-US" sz="1800" dirty="0" smtClean="0">
                <a:solidFill>
                  <a:srgbClr val="FF0000"/>
                </a:solidFill>
              </a:rPr>
              <a:t>       </a:t>
            </a:r>
            <a:r>
              <a:rPr lang="en-US" sz="1800" dirty="0">
                <a:solidFill>
                  <a:srgbClr val="FF0000"/>
                </a:solidFill>
              </a:rPr>
              <a:t>-Forced(Active</a:t>
            </a:r>
            <a:r>
              <a:rPr lang="en-US" sz="1800" dirty="0" smtClean="0">
                <a:solidFill>
                  <a:srgbClr val="FF0000"/>
                </a:solidFill>
              </a:rPr>
              <a:t>):</a:t>
            </a:r>
            <a:r>
              <a:rPr lang="en-US" sz="1800" dirty="0" smtClean="0"/>
              <a:t>1-Contraction </a:t>
            </a:r>
            <a:r>
              <a:rPr lang="en-US" sz="1800" dirty="0"/>
              <a:t>of </a:t>
            </a:r>
            <a:r>
              <a:rPr lang="en-US" sz="1800" dirty="0">
                <a:solidFill>
                  <a:srgbClr val="FF0000"/>
                </a:solidFill>
              </a:rPr>
              <a:t>anterior </a:t>
            </a:r>
            <a:r>
              <a:rPr lang="en-US" sz="1800" dirty="0" smtClean="0">
                <a:solidFill>
                  <a:srgbClr val="FF0000"/>
                </a:solidFill>
              </a:rPr>
              <a:t>abdominal </a:t>
            </a:r>
            <a:r>
              <a:rPr lang="en-US" sz="1800" dirty="0">
                <a:solidFill>
                  <a:srgbClr val="FF0000"/>
                </a:solidFill>
              </a:rPr>
              <a:t>wall </a:t>
            </a:r>
            <a:r>
              <a:rPr lang="en-US" sz="1800" dirty="0" smtClean="0">
                <a:solidFill>
                  <a:srgbClr val="FF0000"/>
                </a:solidFill>
              </a:rPr>
              <a:t>muscles</a:t>
            </a:r>
          </a:p>
          <a:p>
            <a:pPr marL="0" indent="0" algn="l" rtl="0">
              <a:buNone/>
            </a:pPr>
            <a:r>
              <a:rPr lang="en-US" sz="1800" dirty="0"/>
              <a:t>			</a:t>
            </a:r>
            <a:r>
              <a:rPr lang="en-US" sz="1800" dirty="0" smtClean="0"/>
              <a:t>     2- </a:t>
            </a:r>
            <a:r>
              <a:rPr lang="en-US" sz="1800" dirty="0"/>
              <a:t>Depression of </a:t>
            </a:r>
            <a:r>
              <a:rPr lang="en-US" sz="1800" dirty="0" smtClean="0"/>
              <a:t>ribs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FF0000"/>
                </a:solidFill>
              </a:rPr>
              <a:t>Rest of intercostal muscles 							                       +</a:t>
            </a:r>
            <a:r>
              <a:rPr lang="en-US" sz="1800" dirty="0">
                <a:solidFill>
                  <a:srgbClr val="FF0000"/>
                </a:solidFill>
              </a:rPr>
              <a:t>Subcostals and transversus </a:t>
            </a:r>
            <a:r>
              <a:rPr lang="en-US" sz="1800" dirty="0" smtClean="0">
                <a:solidFill>
                  <a:srgbClr val="FF0000"/>
                </a:solidFill>
              </a:rPr>
              <a:t>thoracis</a:t>
            </a:r>
            <a:r>
              <a:rPr lang="en-US" sz="1800" dirty="0" smtClean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06593" y="-41389"/>
            <a:ext cx="3820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+mj-lt"/>
              </a:rPr>
              <a:t>Summary</a:t>
            </a:r>
            <a:endParaRPr lang="en-US" sz="11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27691" r="931" b="30816"/>
          <a:stretch/>
        </p:blipFill>
        <p:spPr>
          <a:xfrm>
            <a:off x="4364127" y="4087906"/>
            <a:ext cx="7827872" cy="2662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88" y="3980892"/>
            <a:ext cx="44319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thoracic spinal levels at which the three major structures pass through the diaphragm can be remembered by the number of letters contained in each structure: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Vena Cava (8 letters) – Passes through the diaphragm at T8.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Oesophagus (10 letters) – Passes through the diaphragm at T10.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Aortic Hiatus (12 letters) – "Passes" through the diaphragm at T12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4600" y="6227661"/>
            <a:ext cx="4726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*THE RIGHT CRUS IS LARGER THAN THE LEFT BECAUSE OF THE POSITION OF THE LIVER.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0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408" y="1226127"/>
            <a:ext cx="4829754" cy="1902149"/>
          </a:xfrm>
        </p:spPr>
        <p:txBody>
          <a:bodyPr>
            <a:normAutofit/>
          </a:bodyPr>
          <a:lstStyle/>
          <a:p>
            <a:pPr marL="0" indent="0" algn="l" rtl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/>
              <a:t>1. Which </a:t>
            </a:r>
            <a:r>
              <a:rPr lang="en-US" sz="1800" dirty="0" smtClean="0"/>
              <a:t>one of the following muscles is involved in </a:t>
            </a:r>
            <a:r>
              <a:rPr lang="en-US" sz="1800" u="sng" dirty="0" smtClean="0"/>
              <a:t>expiration</a:t>
            </a:r>
            <a:r>
              <a:rPr lang="en-US" sz="1800" dirty="0" smtClean="0"/>
              <a:t>?</a:t>
            </a:r>
          </a:p>
          <a:p>
            <a:pPr marL="0" indent="0" algn="l" rtl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/>
              <a:t>A. external intercostal</a:t>
            </a:r>
          </a:p>
          <a:p>
            <a:pPr marL="0" indent="0" algn="l" rtl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/>
              <a:t>B. internal intercostal</a:t>
            </a:r>
          </a:p>
          <a:p>
            <a:pPr marL="0" indent="0" algn="l" rtl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/>
              <a:t>C. transversus </a:t>
            </a:r>
            <a:r>
              <a:rPr lang="en-US" sz="1800" dirty="0"/>
              <a:t>thoracis</a:t>
            </a:r>
            <a:endParaRPr lang="en-US" sz="1800" dirty="0" smtClean="0"/>
          </a:p>
          <a:p>
            <a:pPr marL="0" indent="0" algn="l" rtl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/>
              <a:t>D. Answers B AND C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259489" y="345569"/>
            <a:ext cx="2659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   MCQ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16343" y="5011557"/>
            <a:ext cx="17552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ANSWERS: 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1.D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2.A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3.B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4.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5.D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6.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7.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8303" y="3204753"/>
            <a:ext cx="45614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The 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expiratory muscles act only during:</a:t>
            </a:r>
          </a:p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Forced 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expiration.</a:t>
            </a:r>
          </a:p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Deep 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inspiration.</a:t>
            </a:r>
          </a:p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Deep 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expiration.</a:t>
            </a:r>
          </a:p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D. Normal 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expiration.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308303" y="4759376"/>
            <a:ext cx="45614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+mn-lt"/>
              </a:rPr>
              <a:t>3. The </a:t>
            </a:r>
            <a:r>
              <a:rPr lang="en-US" sz="1800" dirty="0" smtClean="0">
                <a:latin typeface="+mn-lt"/>
              </a:rPr>
              <a:t>diaphragm is supplied by which nerve:</a:t>
            </a:r>
          </a:p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Vagus</a:t>
            </a:r>
          </a:p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Phrenic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Intercostal 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nerves</a:t>
            </a:r>
          </a:p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Long thoracic</a:t>
            </a:r>
            <a:b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456" y="555087"/>
            <a:ext cx="3494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4. The </a:t>
            </a:r>
            <a:r>
              <a:rPr lang="en-US" sz="1600" dirty="0" smtClean="0">
                <a:latin typeface="+mn-lt"/>
              </a:rPr>
              <a:t>phrenic nerve’s root value is?:</a:t>
            </a:r>
          </a:p>
          <a:p>
            <a:pPr marL="342900" indent="-342900">
              <a:buAutoNum type="alphaUcPeriod"/>
            </a:pPr>
            <a:r>
              <a:rPr lang="en-US" sz="1600" dirty="0" smtClean="0">
                <a:latin typeface="+mn-lt"/>
              </a:rPr>
              <a:t>C4,C5,C6</a:t>
            </a:r>
          </a:p>
          <a:p>
            <a:pPr marL="342900" indent="-342900">
              <a:buAutoNum type="alphaUcPeriod"/>
            </a:pPr>
            <a:r>
              <a:rPr lang="en-US" sz="1600" dirty="0" smtClean="0">
                <a:latin typeface="+mn-lt"/>
              </a:rPr>
              <a:t>C3,C4,C5</a:t>
            </a:r>
          </a:p>
          <a:p>
            <a:pPr marL="342900" indent="-342900">
              <a:buAutoNum type="alphaUcPeriod"/>
            </a:pPr>
            <a:r>
              <a:rPr lang="en-US" sz="1600" dirty="0" smtClean="0">
                <a:latin typeface="+mn-lt"/>
              </a:rPr>
              <a:t>C5,C6,C7</a:t>
            </a:r>
          </a:p>
          <a:p>
            <a:pPr marL="342900" indent="-342900">
              <a:buAutoNum type="alphaUcPeriod"/>
            </a:pPr>
            <a:r>
              <a:rPr lang="en-US" sz="1600" dirty="0" smtClean="0">
                <a:latin typeface="+mn-lt"/>
              </a:rPr>
              <a:t>C2,C3,C4</a:t>
            </a:r>
          </a:p>
          <a:p>
            <a:endParaRPr lang="en-US" sz="16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37627" y="199849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latin typeface="+mn-lt"/>
              </a:rPr>
              <a:t>5. The </a:t>
            </a:r>
            <a:r>
              <a:rPr lang="en-US" sz="1600" dirty="0">
                <a:latin typeface="+mn-lt"/>
              </a:rPr>
              <a:t>most important muscle in respiration </a:t>
            </a:r>
            <a:r>
              <a:rPr lang="en-US" sz="1600" dirty="0" smtClean="0">
                <a:latin typeface="+mn-lt"/>
              </a:rPr>
              <a:t>?</a:t>
            </a:r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A. External intercostal</a:t>
            </a:r>
          </a:p>
          <a:p>
            <a:r>
              <a:rPr lang="en-US" sz="1600" dirty="0" smtClean="0">
                <a:latin typeface="+mn-lt"/>
              </a:rPr>
              <a:t>B. scalene </a:t>
            </a:r>
            <a:r>
              <a:rPr lang="en-US" sz="1600" dirty="0">
                <a:latin typeface="+mn-lt"/>
              </a:rPr>
              <a:t>muscle </a:t>
            </a:r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C.Pectoralis </a:t>
            </a:r>
            <a:r>
              <a:rPr lang="en-US" sz="1600" dirty="0">
                <a:latin typeface="+mn-lt"/>
              </a:rPr>
              <a:t>major </a:t>
            </a:r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D. Diaphragm</a:t>
            </a:r>
            <a:endParaRPr lang="en-US" sz="1600" dirty="0">
              <a:latin typeface="+mn-lt"/>
            </a:endParaRPr>
          </a:p>
          <a:p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37627" y="3419926"/>
            <a:ext cx="61098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n-lt"/>
              </a:rPr>
              <a:t>6. Which </a:t>
            </a:r>
            <a:r>
              <a:rPr lang="en-US" sz="1600" dirty="0">
                <a:latin typeface="+mn-lt"/>
              </a:rPr>
              <a:t>one of the following is an articulation between the  cartilages of  true ribs  and  the sternum ? </a:t>
            </a:r>
          </a:p>
          <a:p>
            <a:r>
              <a:rPr lang="en-US" sz="1600" dirty="0" smtClean="0">
                <a:latin typeface="+mn-lt"/>
              </a:rPr>
              <a:t>A- </a:t>
            </a:r>
            <a:r>
              <a:rPr lang="en-US" sz="1600" dirty="0">
                <a:latin typeface="+mn-lt"/>
              </a:rPr>
              <a:t>sternocostal </a:t>
            </a:r>
          </a:p>
          <a:p>
            <a:r>
              <a:rPr lang="en-US" sz="1600" dirty="0">
                <a:latin typeface="+mn-lt"/>
              </a:rPr>
              <a:t>B-  costochondral </a:t>
            </a:r>
          </a:p>
          <a:p>
            <a:r>
              <a:rPr lang="en-US" sz="1600" dirty="0">
                <a:latin typeface="+mn-lt"/>
              </a:rPr>
              <a:t>C-  costovertebral </a:t>
            </a:r>
          </a:p>
          <a:p>
            <a:r>
              <a:rPr lang="en-US" sz="1600" dirty="0">
                <a:latin typeface="+mn-lt"/>
              </a:rPr>
              <a:t>D-  sacroiliac                                                                               </a:t>
            </a:r>
            <a:r>
              <a:rPr lang="en-US" sz="1600" dirty="0" smtClean="0">
                <a:latin typeface="+mn-lt"/>
              </a:rPr>
              <a:t>                                                            </a:t>
            </a:r>
            <a:endParaRPr lang="en-US" sz="1600" dirty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62456" y="5142510"/>
            <a:ext cx="545388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n-lt"/>
              </a:rPr>
              <a:t>7. In </a:t>
            </a:r>
            <a:r>
              <a:rPr lang="en-US" sz="1600" dirty="0">
                <a:latin typeface="+mn-lt"/>
              </a:rPr>
              <a:t>the pump handle movement which of the following will </a:t>
            </a:r>
            <a:r>
              <a:rPr lang="en-US" sz="1600" dirty="0" smtClean="0">
                <a:latin typeface="+mn-lt"/>
              </a:rPr>
              <a:t>increase</a:t>
            </a:r>
            <a:r>
              <a:rPr lang="en-US" sz="1600" dirty="0" smtClean="0">
                <a:latin typeface="+mn-lt"/>
              </a:rPr>
              <a:t>?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A- transverse diameter </a:t>
            </a:r>
          </a:p>
          <a:p>
            <a:r>
              <a:rPr lang="en-US" sz="1600" dirty="0">
                <a:latin typeface="+mn-lt"/>
              </a:rPr>
              <a:t>B- lateral diameter</a:t>
            </a:r>
          </a:p>
          <a:p>
            <a:r>
              <a:rPr lang="en-US" sz="1600" dirty="0">
                <a:latin typeface="+mn-lt"/>
              </a:rPr>
              <a:t>C- antero-posterior diameter</a:t>
            </a:r>
          </a:p>
          <a:p>
            <a:r>
              <a:rPr lang="en-US" sz="1600" dirty="0">
                <a:latin typeface="+mn-lt"/>
              </a:rPr>
              <a:t>D- antero-lateral diameter</a:t>
            </a: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424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3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>
                <a:latin typeface="Arial"/>
                <a:ea typeface="Arial"/>
                <a:cs typeface="Arial"/>
                <a:sym typeface="Arial"/>
              </a:rPr>
              <a:t>                                </a:t>
            </a:r>
            <a:r>
              <a:rPr lang="en-US" sz="4000" b="1" dirty="0" smtClean="0">
                <a:latin typeface="Arial"/>
                <a:ea typeface="Arial"/>
                <a:cs typeface="Arial"/>
                <a:sym typeface="Arial"/>
              </a:rPr>
              <a:t>SAQ</a:t>
            </a:r>
            <a:endParaRPr lang="en-US" sz="40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8460"/>
            <a:ext cx="10036629" cy="3318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1-What is the action of pectoralis major in forced inspiration?</a:t>
            </a:r>
          </a:p>
          <a:p>
            <a:pPr marL="0" indent="0">
              <a:buNone/>
            </a:pPr>
            <a:r>
              <a:rPr lang="en-US" sz="2400" dirty="0" smtClean="0"/>
              <a:t>2-what </a:t>
            </a:r>
            <a:r>
              <a:rPr lang="en-US" sz="2400" dirty="0"/>
              <a:t>will happen to the </a:t>
            </a:r>
            <a:r>
              <a:rPr lang="en-US" sz="2400" u="sng" dirty="0"/>
              <a:t>diaphragm </a:t>
            </a:r>
            <a:r>
              <a:rPr lang="en-US" sz="2400" dirty="0"/>
              <a:t>during </a:t>
            </a:r>
            <a:r>
              <a:rPr lang="en-US" sz="2400" dirty="0" smtClean="0"/>
              <a:t>respiration?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62956" y="3260586"/>
            <a:ext cx="1118636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ANSWERS:</a:t>
            </a:r>
          </a:p>
          <a:p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1- increases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antero-posterior diameter of thoracic cavity, when arm is fixed (inspiratory)</a:t>
            </a:r>
          </a:p>
          <a:p>
            <a:pPr marL="231775" indent="-231775"/>
            <a:endParaRPr lang="en-US" sz="10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marL="231775" indent="-231775"/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2- (1) Inspiration:</a:t>
            </a:r>
          </a:p>
          <a:p>
            <a:pPr marL="231775" indent="-231775"/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     -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Contraction (descent) of diaphragm.</a:t>
            </a:r>
          </a:p>
          <a:p>
            <a:pPr marL="231775" indent="-231775"/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     -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Increase of vertical diameter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of 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thoracic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cavity.</a:t>
            </a:r>
          </a:p>
          <a:p>
            <a:pPr marL="231775" indent="-231775"/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   (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2) Expiration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:</a:t>
            </a:r>
          </a:p>
          <a:p>
            <a:pPr marL="231775" indent="-231775"/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      -Relaxation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(ascent) of diaphragm</a:t>
            </a:r>
          </a:p>
          <a:p>
            <a:endParaRPr lang="en-US" sz="10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3-Convex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toward thoracic &amp; concave toward abdominal cavity .</a:t>
            </a:r>
          </a:p>
          <a:p>
            <a:endParaRPr lang="en-US" sz="10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4-lower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intercostal (T7-T11), subcostal (T12),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and first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Lumbar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nerve.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endParaRPr lang="en-US" sz="1800" dirty="0" smtClean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2014527"/>
            <a:ext cx="8071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3-Describe </a:t>
            </a: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diaphragm’s shape</a:t>
            </a: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2956" y="2476151"/>
            <a:ext cx="9987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n-lt"/>
              </a:rPr>
              <a:t>4-</a:t>
            </a:r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the nerve supply of the anterior abdominal wall muscles?</a:t>
            </a:r>
          </a:p>
        </p:txBody>
      </p:sp>
    </p:spTree>
    <p:extLst>
      <p:ext uri="{BB962C8B-B14F-4D97-AF65-F5344CB8AC3E}">
        <p14:creationId xmlns:p14="http://schemas.microsoft.com/office/powerpoint/2010/main" val="163050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3744686" y="746316"/>
            <a:ext cx="5181600" cy="4351338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en-US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Leaders:</a:t>
            </a:r>
            <a:endParaRPr lang="en-GB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Nawaf AlKhudairy 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Jawaher 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Abanumy</a:t>
            </a:r>
          </a:p>
          <a:p>
            <a:pPr marL="177800" indent="0">
              <a:buNone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30873" y="4494765"/>
            <a:ext cx="3923939" cy="972221"/>
            <a:chOff x="2927787" y="4046711"/>
            <a:chExt cx="3923939" cy="972221"/>
          </a:xfrm>
        </p:grpSpPr>
        <p:sp>
          <p:nvSpPr>
            <p:cNvPr id="2" name="TextBox 1"/>
            <p:cNvSpPr txBox="1"/>
            <p:nvPr/>
          </p:nvSpPr>
          <p:spPr>
            <a:xfrm>
              <a:off x="3487052" y="4086072"/>
              <a:ext cx="3364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i="1" dirty="0" smtClean="0">
                  <a:solidFill>
                    <a:srgbClr val="7BBF26"/>
                  </a:solidFill>
                </a:rPr>
                <a:t>anatomyteam436@gmail.com</a:t>
              </a:r>
              <a:endParaRPr lang="en-GB" sz="1600" i="1" dirty="0">
                <a:solidFill>
                  <a:srgbClr val="7BBF26"/>
                </a:solidFill>
              </a:endParaRPr>
            </a:p>
          </p:txBody>
        </p:sp>
        <p:pic>
          <p:nvPicPr>
            <p:cNvPr id="1026" name="Picture 2" descr="https://d30y9cdsu7xlg0.cloudfront.net/png/12462-200.pn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7787" y="4046711"/>
              <a:ext cx="448054" cy="448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Image result for twitter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501" y="4623295"/>
              <a:ext cx="393116" cy="393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487052" y="4649600"/>
              <a:ext cx="3364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i="1" dirty="0" smtClean="0">
                  <a:solidFill>
                    <a:srgbClr val="55ACEE"/>
                  </a:solidFill>
                </a:rPr>
                <a:t>@anatomy436</a:t>
              </a:r>
              <a:endParaRPr lang="en-GB" sz="1600" i="1" dirty="0">
                <a:solidFill>
                  <a:srgbClr val="55ACEE"/>
                </a:solidFill>
              </a:endParaRPr>
            </a:p>
          </p:txBody>
        </p:sp>
      </p:grp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7"/>
          <a:stretch/>
        </p:blipFill>
        <p:spPr>
          <a:xfrm>
            <a:off x="0" y="0"/>
            <a:ext cx="3744686" cy="6858000"/>
          </a:xfr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7714343" y="746316"/>
            <a:ext cx="4477657" cy="6111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i="1" dirty="0" smtClean="0">
                <a:latin typeface="Calibri" panose="020F0502020204030204" pitchFamily="34" charset="0"/>
              </a:rPr>
              <a:t>Members: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dirty="0" smtClean="0">
                <a:latin typeface="Calibri" panose="020F0502020204030204" pitchFamily="34" charset="0"/>
              </a:rPr>
              <a:t>Abdullah Jammah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dirty="0" smtClean="0"/>
              <a:t>Abdulmohsen alghannam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dirty="0" err="1" smtClean="0"/>
              <a:t>Abdulaziz</a:t>
            </a:r>
            <a:r>
              <a:rPr lang="en-US" dirty="0" smtClean="0"/>
              <a:t> </a:t>
            </a:r>
            <a:r>
              <a:rPr lang="en-US" dirty="0" smtClean="0"/>
              <a:t>ALMohammed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dirty="0" err="1" smtClean="0"/>
              <a:t>Mosaed</a:t>
            </a:r>
            <a:r>
              <a:rPr lang="en-US" dirty="0" smtClean="0"/>
              <a:t> </a:t>
            </a:r>
            <a:r>
              <a:rPr lang="en-US" dirty="0" smtClean="0"/>
              <a:t>Alnowaiser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dirty="0" smtClean="0"/>
              <a:t>Abdullah </a:t>
            </a:r>
            <a:r>
              <a:rPr lang="en-US" dirty="0" smtClean="0"/>
              <a:t>hashem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dirty="0" smtClean="0"/>
              <a:t>Khalid </a:t>
            </a:r>
            <a:r>
              <a:rPr lang="en-US" dirty="0" smtClean="0"/>
              <a:t>Al-dakheel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dirty="0" smtClean="0"/>
              <a:t>Abdulmohsen </a:t>
            </a:r>
            <a:r>
              <a:rPr lang="en-US" dirty="0"/>
              <a:t>Alkhalaf </a:t>
            </a:r>
            <a:endParaRPr lang="en-US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dirty="0" smtClean="0"/>
              <a:t>Abdulrahman Almalki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dirty="0" err="1" smtClean="0"/>
              <a:t>Essam</a:t>
            </a:r>
            <a:r>
              <a:rPr lang="en-US" dirty="0" smtClean="0"/>
              <a:t> </a:t>
            </a:r>
            <a:r>
              <a:rPr lang="en-US" dirty="0" err="1" smtClean="0"/>
              <a:t>Alshahrani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269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Objectives:</a:t>
            </a:r>
            <a:endParaRPr lang="en-GB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825625"/>
            <a:ext cx="10663238" cy="4351338"/>
          </a:xfrm>
        </p:spPr>
        <p:txBody>
          <a:bodyPr/>
          <a:lstStyle/>
          <a:p>
            <a:pPr lvl="0">
              <a:buFont typeface="Wingdings" charset="2"/>
              <a:buChar char="ü"/>
            </a:pPr>
            <a:r>
              <a:rPr lang="en-US" dirty="0"/>
              <a:t>Describe the </a:t>
            </a:r>
            <a:r>
              <a:rPr lang="en-US" b="1" dirty="0"/>
              <a:t>components</a:t>
            </a:r>
            <a:r>
              <a:rPr lang="en-US" dirty="0"/>
              <a:t> of the </a:t>
            </a:r>
            <a:r>
              <a:rPr lang="en-US" u="sng" dirty="0"/>
              <a:t>thoracic cage</a:t>
            </a:r>
            <a:r>
              <a:rPr lang="en-US" dirty="0"/>
              <a:t> and their </a:t>
            </a:r>
            <a:r>
              <a:rPr lang="en-US" b="1" dirty="0"/>
              <a:t>articulations</a:t>
            </a:r>
            <a:r>
              <a:rPr lang="en-US" dirty="0"/>
              <a:t>.</a:t>
            </a:r>
          </a:p>
          <a:p>
            <a:pPr lvl="0">
              <a:buFont typeface="Wingdings" charset="2"/>
              <a:buChar char="ü"/>
            </a:pPr>
            <a:r>
              <a:rPr lang="en-US" dirty="0"/>
              <a:t>Describe in brief the respiratory movements.</a:t>
            </a:r>
          </a:p>
          <a:p>
            <a:pPr lvl="0">
              <a:buFont typeface="Wingdings" charset="2"/>
              <a:buChar char="ü"/>
            </a:pPr>
            <a:r>
              <a:rPr lang="en-US" dirty="0"/>
              <a:t>List the </a:t>
            </a:r>
            <a:r>
              <a:rPr lang="en-US" b="1" dirty="0"/>
              <a:t>muscles</a:t>
            </a:r>
            <a:r>
              <a:rPr lang="en-US" dirty="0"/>
              <a:t> involved in </a:t>
            </a:r>
            <a:r>
              <a:rPr lang="en-US" b="1" dirty="0"/>
              <a:t>inspiration</a:t>
            </a:r>
            <a:r>
              <a:rPr lang="en-US" dirty="0"/>
              <a:t> and in </a:t>
            </a:r>
            <a:r>
              <a:rPr lang="en-US" b="1" dirty="0"/>
              <a:t>expiration</a:t>
            </a:r>
            <a:r>
              <a:rPr lang="en-US" dirty="0"/>
              <a:t>.</a:t>
            </a:r>
          </a:p>
          <a:p>
            <a:pPr lvl="0">
              <a:buFont typeface="Wingdings" charset="2"/>
              <a:buChar char="ü"/>
            </a:pPr>
            <a:r>
              <a:rPr lang="en-US" dirty="0"/>
              <a:t>Describe the </a:t>
            </a:r>
            <a:r>
              <a:rPr lang="en-US" b="1" dirty="0"/>
              <a:t>attachments of each muscle</a:t>
            </a:r>
            <a:r>
              <a:rPr lang="en-US" dirty="0"/>
              <a:t> to the thoracic cage and its </a:t>
            </a:r>
            <a:r>
              <a:rPr lang="en-US" b="1" dirty="0"/>
              <a:t>nerve supply</a:t>
            </a:r>
            <a:r>
              <a:rPr lang="en-US" dirty="0"/>
              <a:t>.</a:t>
            </a:r>
          </a:p>
          <a:p>
            <a:pPr lvl="0">
              <a:buFont typeface="Wingdings" charset="2"/>
              <a:buChar char="ü"/>
            </a:pPr>
            <a:r>
              <a:rPr lang="en-US" dirty="0"/>
              <a:t>Describe the origin, insertion, nerve supply of </a:t>
            </a:r>
            <a:r>
              <a:rPr lang="en-US" b="1" dirty="0"/>
              <a:t>diaphragm</a:t>
            </a:r>
            <a:r>
              <a:rPr lang="en-US" dirty="0"/>
              <a:t>.</a:t>
            </a:r>
          </a:p>
          <a:p>
            <a:pPr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2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426869" y="1491651"/>
            <a:ext cx="3765131" cy="4495800"/>
            <a:chOff x="6300877" y="1638300"/>
            <a:chExt cx="4191000" cy="4495800"/>
          </a:xfrm>
        </p:grpSpPr>
        <p:pic>
          <p:nvPicPr>
            <p:cNvPr id="15" name="Content Placeholder 7" descr="respiration 00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00877" y="1638300"/>
              <a:ext cx="4191000" cy="4495800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9296401" y="2438401"/>
              <a:ext cx="870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Vertebra</a:t>
              </a:r>
            </a:p>
          </p:txBody>
        </p:sp>
        <p:cxnSp>
          <p:nvCxnSpPr>
            <p:cNvPr id="17" name="Straight Connector 16"/>
            <p:cNvCxnSpPr>
              <a:stCxn id="16" idx="1"/>
            </p:cNvCxnSpPr>
            <p:nvPr/>
          </p:nvCxnSpPr>
          <p:spPr>
            <a:xfrm flipH="1" flipV="1">
              <a:off x="8077200" y="2057400"/>
              <a:ext cx="1219200" cy="534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Down Arrow 17"/>
            <p:cNvSpPr/>
            <p:nvPr/>
          </p:nvSpPr>
          <p:spPr>
            <a:xfrm>
              <a:off x="9601200" y="2209800"/>
              <a:ext cx="228600" cy="30480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60" y="1491651"/>
            <a:ext cx="4514252" cy="449580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80988" y="466126"/>
            <a:ext cx="8229600" cy="7540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/>
              <a:t>Thoracic Cage</a:t>
            </a:r>
            <a:endParaRPr lang="en-US" sz="40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4671362" y="1491651"/>
            <a:ext cx="4115451" cy="4495800"/>
            <a:chOff x="1738223" y="1638300"/>
            <a:chExt cx="4190922" cy="4495800"/>
          </a:xfrm>
        </p:grpSpPr>
        <p:pic>
          <p:nvPicPr>
            <p:cNvPr id="5" name="Content Placeholder 6" descr="respiration.jpg"/>
            <p:cNvPicPr>
              <a:picLocks noChangeAspect="1"/>
            </p:cNvPicPr>
            <p:nvPr/>
          </p:nvPicPr>
          <p:blipFill rotWithShape="1">
            <a:blip r:embed="rId4" cstate="print"/>
            <a:srcRect r="1787"/>
            <a:stretch/>
          </p:blipFill>
          <p:spPr>
            <a:xfrm>
              <a:off x="1738223" y="1638300"/>
              <a:ext cx="4190922" cy="4495800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sp>
          <p:nvSpPr>
            <p:cNvPr id="7" name="Down Arrow 6"/>
            <p:cNvSpPr/>
            <p:nvPr/>
          </p:nvSpPr>
          <p:spPr>
            <a:xfrm>
              <a:off x="5562600" y="2590800"/>
              <a:ext cx="228600" cy="22860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Left Arrow 7"/>
            <p:cNvSpPr/>
            <p:nvPr/>
          </p:nvSpPr>
          <p:spPr>
            <a:xfrm>
              <a:off x="5257800" y="3733800"/>
              <a:ext cx="304800" cy="152400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76800" y="4953001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Rib</a:t>
              </a:r>
            </a:p>
          </p:txBody>
        </p:sp>
        <p:cxnSp>
          <p:nvCxnSpPr>
            <p:cNvPr id="10" name="Straight Connector 9"/>
            <p:cNvCxnSpPr>
              <a:stCxn id="9" idx="1"/>
            </p:cNvCxnSpPr>
            <p:nvPr/>
          </p:nvCxnSpPr>
          <p:spPr>
            <a:xfrm rot="10800000">
              <a:off x="4572000" y="4724402"/>
              <a:ext cx="304800" cy="3824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Left Arrow 10"/>
            <p:cNvSpPr/>
            <p:nvPr/>
          </p:nvSpPr>
          <p:spPr>
            <a:xfrm>
              <a:off x="5257800" y="5029200"/>
              <a:ext cx="304800" cy="152400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Left Arrow 11"/>
            <p:cNvSpPr/>
            <p:nvPr/>
          </p:nvSpPr>
          <p:spPr>
            <a:xfrm>
              <a:off x="5105400" y="1828800"/>
              <a:ext cx="457200" cy="304800"/>
            </a:xfrm>
            <a:prstGeom prst="leftArrow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Up Arrow 12"/>
            <p:cNvSpPr/>
            <p:nvPr/>
          </p:nvSpPr>
          <p:spPr>
            <a:xfrm>
              <a:off x="3276600" y="5562600"/>
              <a:ext cx="304800" cy="304800"/>
            </a:xfrm>
            <a:prstGeom prst="upArrow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3"/>
          <p:cNvSpPr txBox="1"/>
          <p:nvPr/>
        </p:nvSpPr>
        <p:spPr>
          <a:xfrm>
            <a:off x="2027230" y="5505380"/>
            <a:ext cx="1281543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500" dirty="0" smtClean="0">
                <a:solidFill>
                  <a:schemeClr val="bg1">
                    <a:lumMod val="65000"/>
                  </a:schemeClr>
                </a:solidFill>
              </a:rPr>
              <a:t>Extra</a:t>
            </a:r>
            <a:endParaRPr lang="en-US" sz="15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9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622891" y="4057650"/>
            <a:ext cx="5706280" cy="2800350"/>
            <a:chOff x="622891" y="4057650"/>
            <a:chExt cx="5706280" cy="2800350"/>
          </a:xfrm>
        </p:grpSpPr>
        <p:grpSp>
          <p:nvGrpSpPr>
            <p:cNvPr id="8" name="Group 7"/>
            <p:cNvGrpSpPr/>
            <p:nvPr/>
          </p:nvGrpSpPr>
          <p:grpSpPr>
            <a:xfrm>
              <a:off x="622891" y="4057650"/>
              <a:ext cx="5706280" cy="2800350"/>
              <a:chOff x="1957359" y="1447801"/>
              <a:chExt cx="8578601" cy="5059363"/>
            </a:xfrm>
          </p:grpSpPr>
          <p:pic>
            <p:nvPicPr>
              <p:cNvPr id="9" name="Content Placeholder 6" descr="respiration 002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429000" y="1447801"/>
                <a:ext cx="5410200" cy="5059363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/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036889" y="4233651"/>
                <a:ext cx="1913758" cy="556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Sternocostal</a:t>
                </a: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V="1">
                <a:off x="3950647" y="4495802"/>
                <a:ext cx="849954" cy="1487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1957359" y="4946168"/>
                <a:ext cx="2168916" cy="556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Costochondral</a:t>
                </a: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3973195" y="5239668"/>
                <a:ext cx="1056005" cy="18132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8311301" y="4403917"/>
                <a:ext cx="2224659" cy="556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Costovertebral</a:t>
                </a: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7467601" y="4267200"/>
                <a:ext cx="929256" cy="372574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/>
            <p:cNvSpPr/>
            <p:nvPr/>
          </p:nvSpPr>
          <p:spPr>
            <a:xfrm>
              <a:off x="4906291" y="5716616"/>
              <a:ext cx="1371600" cy="27737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5198" y="6039139"/>
              <a:ext cx="1371600" cy="233412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47712" y="5621856"/>
              <a:ext cx="1135499" cy="229727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4197" y="877599"/>
            <a:ext cx="4997903" cy="34594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Conical </a:t>
            </a:r>
            <a:r>
              <a:rPr lang="ar-SA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 مخروطي)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shape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 </a:t>
            </a:r>
            <a:r>
              <a:rPr lang="en-US" sz="2000" dirty="0" smtClean="0">
                <a:solidFill>
                  <a:schemeClr val="accent6"/>
                </a:solidFill>
              </a:rPr>
              <a:t>2 apertures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(openings):</a:t>
            </a:r>
          </a:p>
          <a:p>
            <a:pPr marL="514350" indent="-1714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Superior (thoracic outlet): narrow, open, </a:t>
            </a:r>
            <a:r>
              <a:rPr lang="en-US" sz="2000" dirty="0" smtClean="0">
                <a:solidFill>
                  <a:schemeClr val="accent6"/>
                </a:solidFill>
              </a:rPr>
              <a:t>continuous with neck</a:t>
            </a:r>
          </a:p>
          <a:p>
            <a:pPr marL="514350" indent="-1714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Inferior: wide, closed by diaphragm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Formed of:</a:t>
            </a:r>
          </a:p>
          <a:p>
            <a:pPr marL="514350" indent="-1714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Sternum &amp; costal cartilages: </a:t>
            </a:r>
            <a:r>
              <a:rPr lang="en-US" sz="2000" dirty="0" err="1" smtClean="0">
                <a:solidFill>
                  <a:schemeClr val="accent6"/>
                </a:solidFill>
              </a:rPr>
              <a:t>anteriorly</a:t>
            </a:r>
            <a:endParaRPr lang="en-US" sz="2000" dirty="0" smtClean="0">
              <a:solidFill>
                <a:schemeClr val="accent6"/>
              </a:solidFill>
            </a:endParaRPr>
          </a:p>
          <a:p>
            <a:pPr marL="514350" indent="-1714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Twelve pairs of ribs: laterally</a:t>
            </a:r>
          </a:p>
          <a:p>
            <a:pPr marL="514350" indent="-1714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Twelve thoracic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vertebrae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dirty="0" smtClean="0">
                <a:solidFill>
                  <a:schemeClr val="accent6"/>
                </a:solidFill>
              </a:rPr>
              <a:t>posteriorly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74197" y="146467"/>
            <a:ext cx="8229600" cy="7540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/>
              <a:t>Thoracic Cage</a:t>
            </a:r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5554891" y="478935"/>
            <a:ext cx="619125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smtClean="0">
                <a:latin typeface="+mj-lt"/>
              </a:rPr>
              <a:t>Articulations</a:t>
            </a:r>
            <a:endParaRPr lang="en-US" sz="2800" dirty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>
                <a:latin typeface="+mn-lt"/>
              </a:rPr>
              <a:t>Costochondral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(cartilaginous joint) is </a:t>
            </a:r>
            <a:r>
              <a:rPr lang="en-US" sz="2000" dirty="0">
                <a:latin typeface="+mn-lt"/>
              </a:rPr>
              <a:t>an articulation between </a:t>
            </a:r>
            <a:r>
              <a:rPr lang="en-US" sz="2000" dirty="0" smtClean="0">
                <a:latin typeface="+mn-lt"/>
              </a:rPr>
              <a:t>the  </a:t>
            </a:r>
            <a:r>
              <a:rPr lang="en-US" sz="2000" u="sng" dirty="0" smtClean="0">
                <a:latin typeface="+mn-lt"/>
              </a:rPr>
              <a:t>ribs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and the </a:t>
            </a:r>
            <a:r>
              <a:rPr lang="en-US" sz="2000" u="sng" dirty="0">
                <a:latin typeface="+mn-lt"/>
              </a:rPr>
              <a:t>costal cartilage</a:t>
            </a:r>
            <a:r>
              <a:rPr lang="en-US" sz="2000" dirty="0">
                <a:latin typeface="+mn-lt"/>
              </a:rPr>
              <a:t> .</a:t>
            </a:r>
          </a:p>
          <a:p>
            <a:pPr marL="285750" indent="-28575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 err="1">
                <a:latin typeface="+mn-lt"/>
              </a:rPr>
              <a:t>Sternocostal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(1</a:t>
            </a:r>
            <a:r>
              <a:rPr lang="en-US" sz="2000" baseline="30000" dirty="0" smtClean="0">
                <a:latin typeface="+mn-lt"/>
              </a:rPr>
              <a:t>st</a:t>
            </a:r>
            <a:r>
              <a:rPr lang="en-US" sz="2000" dirty="0" smtClean="0">
                <a:latin typeface="+mn-lt"/>
              </a:rPr>
              <a:t> cartilage with manubrium by primary cartilaginous joint/ 2</a:t>
            </a:r>
            <a:r>
              <a:rPr lang="en-US" sz="2000" baseline="30000" dirty="0" smtClean="0">
                <a:latin typeface="+mn-lt"/>
              </a:rPr>
              <a:t>nd</a:t>
            </a:r>
            <a:r>
              <a:rPr lang="en-US" sz="2000" dirty="0" smtClean="0">
                <a:latin typeface="+mn-lt"/>
              </a:rPr>
              <a:t> to 7</a:t>
            </a:r>
            <a:r>
              <a:rPr lang="en-US" sz="2000" baseline="30000" dirty="0" smtClean="0">
                <a:latin typeface="+mn-lt"/>
              </a:rPr>
              <a:t>th</a:t>
            </a:r>
            <a:r>
              <a:rPr lang="en-US" sz="2000" dirty="0" smtClean="0">
                <a:latin typeface="+mn-lt"/>
              </a:rPr>
              <a:t> cartilages with sternum by synovial joint) is </a:t>
            </a:r>
            <a:r>
              <a:rPr lang="en-US" sz="2000" dirty="0">
                <a:latin typeface="+mn-lt"/>
              </a:rPr>
              <a:t>an articulation between the </a:t>
            </a:r>
            <a:r>
              <a:rPr lang="en-US" sz="2000" u="sng" dirty="0">
                <a:latin typeface="+mn-lt"/>
              </a:rPr>
              <a:t>true ribs</a:t>
            </a:r>
            <a:r>
              <a:rPr lang="en-US" sz="2000" dirty="0">
                <a:latin typeface="+mn-lt"/>
              </a:rPr>
              <a:t> and the </a:t>
            </a:r>
            <a:r>
              <a:rPr lang="en-US" sz="2000" u="sng" dirty="0" smtClean="0">
                <a:latin typeface="+mn-lt"/>
              </a:rPr>
              <a:t>sternum</a:t>
            </a:r>
            <a:r>
              <a:rPr lang="en-US" sz="2000" dirty="0" smtClean="0">
                <a:latin typeface="+mn-lt"/>
              </a:rPr>
              <a:t>.</a:t>
            </a:r>
            <a:endParaRPr lang="en-US" sz="2000" dirty="0">
              <a:latin typeface="+mn-lt"/>
            </a:endParaRPr>
          </a:p>
          <a:p>
            <a:pPr marL="285750" indent="-28575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>
                <a:latin typeface="+mn-lt"/>
              </a:rPr>
              <a:t>Costovertebral</a:t>
            </a:r>
            <a:r>
              <a:rPr lang="en-US" sz="2000" dirty="0">
                <a:latin typeface="+mn-lt"/>
              </a:rPr>
              <a:t> (plane synovial joint) is an articulation between the </a:t>
            </a:r>
            <a:r>
              <a:rPr lang="en-US" sz="2000" u="sng" dirty="0">
                <a:latin typeface="+mn-lt"/>
              </a:rPr>
              <a:t>thoracic vertebrae</a:t>
            </a:r>
            <a:r>
              <a:rPr lang="en-US" sz="2000" dirty="0">
                <a:latin typeface="+mn-lt"/>
              </a:rPr>
              <a:t> and </a:t>
            </a:r>
            <a:r>
              <a:rPr lang="en-US" sz="2000" dirty="0" smtClean="0">
                <a:latin typeface="+mn-lt"/>
              </a:rPr>
              <a:t>the heads of </a:t>
            </a:r>
            <a:r>
              <a:rPr lang="en-US" sz="2000" u="sng" dirty="0">
                <a:latin typeface="+mn-lt"/>
              </a:rPr>
              <a:t>ribs</a:t>
            </a:r>
            <a:r>
              <a:rPr lang="en-US" sz="2000" dirty="0">
                <a:latin typeface="+mn-lt"/>
              </a:rPr>
              <a:t> .</a:t>
            </a:r>
            <a:endParaRPr lang="en-US" sz="2000" dirty="0"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930293" y="1343252"/>
            <a:ext cx="155448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959321" y="2043564"/>
            <a:ext cx="128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968114" y="3338761"/>
            <a:ext cx="15544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5761736" y="3781485"/>
            <a:ext cx="6085132" cy="2871324"/>
            <a:chOff x="6040684" y="3571876"/>
            <a:chExt cx="6085132" cy="3098940"/>
          </a:xfrm>
        </p:grpSpPr>
        <p:grpSp>
          <p:nvGrpSpPr>
            <p:cNvPr id="16" name="Group 15"/>
            <p:cNvGrpSpPr/>
            <p:nvPr/>
          </p:nvGrpSpPr>
          <p:grpSpPr>
            <a:xfrm>
              <a:off x="6040684" y="3571876"/>
              <a:ext cx="5822748" cy="3098940"/>
              <a:chOff x="4988099" y="2310507"/>
              <a:chExt cx="7752531" cy="4525963"/>
            </a:xfrm>
          </p:grpSpPr>
          <p:pic>
            <p:nvPicPr>
              <p:cNvPr id="17" name="Content Placeholder 3" descr="F66122-003-f002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646461" y="2310507"/>
                <a:ext cx="5169247" cy="4525963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/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1472334" y="3622987"/>
                <a:ext cx="12682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Sternocostal</a:t>
                </a: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H="1">
                <a:off x="10824667" y="3930764"/>
                <a:ext cx="787226" cy="1512108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6437049" y="6228977"/>
                <a:ext cx="2189596" cy="449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Costochondral</a:t>
                </a: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7978559" y="6006059"/>
                <a:ext cx="1252528" cy="291421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4988099" y="3398236"/>
                <a:ext cx="2079813" cy="449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Costovertebral</a:t>
                </a: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V="1">
                <a:off x="6874897" y="3352801"/>
                <a:ext cx="1692159" cy="231576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Rectangle 35"/>
            <p:cNvSpPr/>
            <p:nvPr/>
          </p:nvSpPr>
          <p:spPr>
            <a:xfrm>
              <a:off x="6093070" y="4330778"/>
              <a:ext cx="1371600" cy="27737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178037" y="6282556"/>
              <a:ext cx="1371600" cy="233412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990317" y="4513723"/>
              <a:ext cx="1135499" cy="229727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454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 rotWithShape="1">
          <a:blip r:embed="rId2"/>
          <a:srcRect r="49875"/>
          <a:stretch/>
        </p:blipFill>
        <p:spPr>
          <a:xfrm>
            <a:off x="3438341" y="2443163"/>
            <a:ext cx="2210303" cy="2132148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-311362" y="1278966"/>
            <a:ext cx="5971869" cy="46166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A- MOVEMENTS OF DIAPHRAGM</a:t>
            </a:r>
            <a:endParaRPr lang="ar-SA" sz="2400" dirty="0">
              <a:solidFill>
                <a:schemeClr val="tx1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161507" y="1275017"/>
            <a:ext cx="6101863" cy="46166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B- MOVEMENTS OF RIBS </a:t>
            </a:r>
            <a:r>
              <a:rPr lang="en-US" b="1" dirty="0">
                <a:solidFill>
                  <a:srgbClr val="FF0000"/>
                </a:solidFill>
              </a:rPr>
              <a:t>(In Normal Inspiration)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244817" y="2004910"/>
            <a:ext cx="3767429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dirty="0">
                <a:solidFill>
                  <a:schemeClr val="accent6"/>
                </a:solidFill>
              </a:rPr>
              <a:t>Inspiration:</a:t>
            </a:r>
          </a:p>
          <a:p>
            <a:pPr algn="l" rtl="0"/>
            <a:endParaRPr lang="en-US" b="1" dirty="0"/>
          </a:p>
          <a:p>
            <a:pPr algn="l" rtl="0"/>
            <a:r>
              <a:rPr lang="en-US" b="1" dirty="0"/>
              <a:t>Contraction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(descent)</a:t>
            </a:r>
            <a:r>
              <a:rPr lang="en-US" dirty="0"/>
              <a:t>    of diaphragm</a:t>
            </a:r>
          </a:p>
          <a:p>
            <a:pPr algn="l" rtl="0"/>
            <a:endParaRPr lang="en-US" dirty="0"/>
          </a:p>
          <a:p>
            <a:pPr algn="ctr"/>
            <a:r>
              <a:rPr lang="en-US" dirty="0"/>
              <a:t>Increase of </a:t>
            </a:r>
            <a:r>
              <a:rPr lang="en-US" b="1" dirty="0"/>
              <a:t>vertical diameter </a:t>
            </a:r>
          </a:p>
          <a:p>
            <a:pPr algn="ctr"/>
            <a:r>
              <a:rPr lang="en-US" dirty="0"/>
              <a:t>of  thoracic cavity</a:t>
            </a:r>
          </a:p>
          <a:p>
            <a:pPr algn="l" rtl="0"/>
            <a:endParaRPr lang="ar-SA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250680" y="5518710"/>
            <a:ext cx="3761566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dirty="0">
                <a:solidFill>
                  <a:schemeClr val="accent6"/>
                </a:solidFill>
              </a:rPr>
              <a:t>Expiration:</a:t>
            </a:r>
          </a:p>
          <a:p>
            <a:pPr algn="l" rtl="0"/>
            <a:endParaRPr lang="en-US" sz="2000" b="1" dirty="0"/>
          </a:p>
          <a:p>
            <a:pPr algn="l"/>
            <a:r>
              <a:rPr lang="en-US" b="1" dirty="0"/>
              <a:t>Relaxation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(ascent)   </a:t>
            </a:r>
            <a:r>
              <a:rPr lang="en-US" dirty="0"/>
              <a:t>of diaphragm</a:t>
            </a:r>
          </a:p>
          <a:p>
            <a:pPr algn="l" rtl="0"/>
            <a:endParaRPr lang="ar-SA" dirty="0"/>
          </a:p>
        </p:txBody>
      </p:sp>
      <p:cxnSp>
        <p:nvCxnSpPr>
          <p:cNvPr id="17" name="رابط كسهم مستقيم 16"/>
          <p:cNvCxnSpPr/>
          <p:nvPr/>
        </p:nvCxnSpPr>
        <p:spPr>
          <a:xfrm>
            <a:off x="2221965" y="2560050"/>
            <a:ext cx="0" cy="24618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رابط كسهم مستقيم 17"/>
          <p:cNvCxnSpPr/>
          <p:nvPr/>
        </p:nvCxnSpPr>
        <p:spPr>
          <a:xfrm flipH="1" flipV="1">
            <a:off x="2000716" y="6129263"/>
            <a:ext cx="2930" cy="24911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712177" y="3648515"/>
            <a:ext cx="2554363" cy="1694896"/>
            <a:chOff x="712177" y="2831123"/>
            <a:chExt cx="2855959" cy="2512288"/>
          </a:xfrm>
        </p:grpSpPr>
        <p:pic>
          <p:nvPicPr>
            <p:cNvPr id="11" name="Content Placeholder 5" descr="respiration 00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2177" y="2831123"/>
              <a:ext cx="2855959" cy="2512288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sp>
          <p:nvSpPr>
            <p:cNvPr id="20" name="Up Arrow 8"/>
            <p:cNvSpPr/>
            <p:nvPr/>
          </p:nvSpPr>
          <p:spPr>
            <a:xfrm>
              <a:off x="2162907" y="4302369"/>
              <a:ext cx="395654" cy="419100"/>
            </a:xfrm>
            <a:prstGeom prst="upArrow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Up Arrow 8"/>
            <p:cNvSpPr/>
            <p:nvPr/>
          </p:nvSpPr>
          <p:spPr>
            <a:xfrm rot="10800000">
              <a:off x="2360734" y="3595669"/>
              <a:ext cx="395654" cy="419100"/>
            </a:xfrm>
            <a:prstGeom prst="upArrow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8" name="Picture 4" descr="https://tribreath.org/wp-content/uploads/2016/07/Diaphragm-Movement.jpg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2"/>
          <a:stretch/>
        </p:blipFill>
        <p:spPr bwMode="auto">
          <a:xfrm>
            <a:off x="3736859" y="5000625"/>
            <a:ext cx="2210400" cy="184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3"/>
          <p:cNvSpPr txBox="1"/>
          <p:nvPr/>
        </p:nvSpPr>
        <p:spPr>
          <a:xfrm>
            <a:off x="4194670" y="2265461"/>
            <a:ext cx="1433146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500" dirty="0">
                <a:solidFill>
                  <a:schemeClr val="bg1">
                    <a:lumMod val="65000"/>
                  </a:schemeClr>
                </a:solidFill>
              </a:rPr>
              <a:t>Extra picture</a:t>
            </a:r>
          </a:p>
        </p:txBody>
      </p:sp>
      <p:sp>
        <p:nvSpPr>
          <p:cNvPr id="26" name="TextBox 3"/>
          <p:cNvSpPr txBox="1"/>
          <p:nvPr/>
        </p:nvSpPr>
        <p:spPr>
          <a:xfrm>
            <a:off x="4125486" y="4822923"/>
            <a:ext cx="1433146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500" dirty="0">
                <a:solidFill>
                  <a:schemeClr val="bg1">
                    <a:lumMod val="65000"/>
                  </a:schemeClr>
                </a:solidFill>
              </a:rPr>
              <a:t>Extra picture</a:t>
            </a:r>
          </a:p>
        </p:txBody>
      </p:sp>
      <p:sp>
        <p:nvSpPr>
          <p:cNvPr id="27" name="Text Placeholder 3"/>
          <p:cNvSpPr txBox="1">
            <a:spLocks/>
          </p:cNvSpPr>
          <p:nvPr/>
        </p:nvSpPr>
        <p:spPr>
          <a:xfrm>
            <a:off x="6191752" y="2206248"/>
            <a:ext cx="4165586" cy="1731041"/>
          </a:xfrm>
          <a:prstGeom prst="rect">
            <a:avLst/>
          </a:prstGeom>
        </p:spPr>
        <p:txBody>
          <a:bodyPr vert="horz" lIns="91440" tIns="45720" rIns="91440" bIns="45720" rtlCol="1">
            <a:normAutofit fontScale="92500" lnSpcReduction="10000"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accent6"/>
                </a:solidFill>
              </a:rPr>
              <a:t>1-PUMP HANDLE MOVEMENT:</a:t>
            </a:r>
          </a:p>
          <a:p>
            <a:r>
              <a:rPr lang="en-US" sz="1900" dirty="0"/>
              <a:t>Elevation of ribs</a:t>
            </a:r>
          </a:p>
          <a:p>
            <a:endParaRPr lang="en-US" sz="1900" dirty="0"/>
          </a:p>
          <a:p>
            <a:r>
              <a:rPr lang="en-US" sz="1900" b="1" dirty="0"/>
              <a:t>Increase in </a:t>
            </a:r>
            <a:r>
              <a:rPr lang="en-US" sz="1900" dirty="0" err="1">
                <a:solidFill>
                  <a:srgbClr val="FF0000"/>
                </a:solidFill>
              </a:rPr>
              <a:t>antero</a:t>
            </a:r>
            <a:r>
              <a:rPr lang="en-US" sz="1900" dirty="0">
                <a:solidFill>
                  <a:srgbClr val="FF0000"/>
                </a:solidFill>
              </a:rPr>
              <a:t>-posterior</a:t>
            </a:r>
            <a:r>
              <a:rPr lang="en-US" sz="1900" dirty="0"/>
              <a:t> diameter</a:t>
            </a:r>
          </a:p>
          <a:p>
            <a:r>
              <a:rPr lang="en-US" sz="1900" dirty="0"/>
              <a:t> of thoracic cavity</a:t>
            </a:r>
          </a:p>
          <a:p>
            <a:endParaRPr lang="en-US" dirty="0"/>
          </a:p>
        </p:txBody>
      </p:sp>
      <p:sp>
        <p:nvSpPr>
          <p:cNvPr id="28" name="Text Placeholder 5"/>
          <p:cNvSpPr txBox="1">
            <a:spLocks/>
          </p:cNvSpPr>
          <p:nvPr/>
        </p:nvSpPr>
        <p:spPr>
          <a:xfrm>
            <a:off x="6260124" y="4472667"/>
            <a:ext cx="3927608" cy="174148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400" b="1" dirty="0">
                <a:solidFill>
                  <a:schemeClr val="accent6"/>
                </a:solidFill>
              </a:rPr>
              <a:t>2-BUCKET HANDLE MOVEMENT: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100" dirty="0"/>
              <a:t>Elevation of ribs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21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100" b="1" dirty="0"/>
              <a:t>Increase in</a:t>
            </a:r>
            <a:r>
              <a:rPr lang="en-US" sz="2100" dirty="0"/>
              <a:t> </a:t>
            </a:r>
            <a:r>
              <a:rPr lang="en-US" sz="2100" dirty="0">
                <a:solidFill>
                  <a:srgbClr val="FF0000"/>
                </a:solidFill>
              </a:rPr>
              <a:t>lateral</a:t>
            </a:r>
            <a:r>
              <a:rPr lang="en-US" sz="2100" dirty="0"/>
              <a:t> </a:t>
            </a:r>
            <a:r>
              <a:rPr lang="en-US" sz="2100" u="sng" dirty="0"/>
              <a:t>(transverse)</a:t>
            </a:r>
            <a:r>
              <a:rPr lang="en-US" sz="2100" dirty="0"/>
              <a:t>  diameter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100" dirty="0"/>
              <a:t>of thoracic cavity</a:t>
            </a:r>
          </a:p>
        </p:txBody>
      </p:sp>
      <p:pic>
        <p:nvPicPr>
          <p:cNvPr id="29" name="Content Placeholder 7" descr="F66122-003-f034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42164" y="1832904"/>
            <a:ext cx="2073624" cy="2245817"/>
          </a:xfrm>
          <a:prstGeom prst="rect">
            <a:avLst/>
          </a:prstGeom>
        </p:spPr>
      </p:pic>
      <p:pic>
        <p:nvPicPr>
          <p:cNvPr id="30" name="Content Placeholder 8" descr="F66122-003-f034b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42163" y="4396746"/>
            <a:ext cx="2073600" cy="2246400"/>
          </a:xfrm>
          <a:prstGeom prst="rect">
            <a:avLst/>
          </a:prstGeom>
        </p:spPr>
      </p:pic>
      <p:sp>
        <p:nvSpPr>
          <p:cNvPr id="23" name="مربع نص 22"/>
          <p:cNvSpPr txBox="1"/>
          <p:nvPr/>
        </p:nvSpPr>
        <p:spPr>
          <a:xfrm>
            <a:off x="6709200" y="6180929"/>
            <a:ext cx="43697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#Watch this helpful videos: (very short)</a:t>
            </a:r>
          </a:p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  <a:hlinkClick r:id="rId7"/>
              </a:rPr>
              <a:t>https://www.youtube.com/watch?v=V45Jywr4nhA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  <a:hlinkClick r:id="rId8"/>
              </a:rPr>
              <a:t>https://www.youtube.com/watch?v=_Ph9tlaUSfo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endParaRPr lang="ar-SA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itle 3"/>
          <p:cNvSpPr txBox="1">
            <a:spLocks/>
          </p:cNvSpPr>
          <p:nvPr/>
        </p:nvSpPr>
        <p:spPr>
          <a:xfrm>
            <a:off x="244817" y="202830"/>
            <a:ext cx="8229600" cy="141101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Thoracic Cage</a:t>
            </a:r>
          </a:p>
          <a:p>
            <a:pPr algn="l"/>
            <a:r>
              <a:rPr lang="en-US" sz="2800" kern="0" dirty="0">
                <a:ea typeface="Calibri"/>
                <a:cs typeface="Times New Roman" pitchFamily="18" charset="0"/>
              </a:rPr>
              <a:t>Respiratory </a:t>
            </a:r>
            <a:r>
              <a:rPr lang="en-US" sz="2800" kern="0" dirty="0" smtClean="0">
                <a:ea typeface="Calibri"/>
                <a:cs typeface="Times New Roman" pitchFamily="18" charset="0"/>
              </a:rPr>
              <a:t>Movements</a:t>
            </a:r>
            <a:endParaRPr lang="en-US" sz="2800" kern="0" dirty="0">
              <a:ea typeface="Calibri"/>
              <a:cs typeface="Times New Roman" pitchFamily="18" charset="0"/>
            </a:endParaRPr>
          </a:p>
        </p:txBody>
      </p:sp>
      <p:cxnSp>
        <p:nvCxnSpPr>
          <p:cNvPr id="15" name="رابط مستقيم 14"/>
          <p:cNvCxnSpPr/>
          <p:nvPr/>
        </p:nvCxnSpPr>
        <p:spPr>
          <a:xfrm>
            <a:off x="5961547" y="1353271"/>
            <a:ext cx="0" cy="539496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Down Arrow 2"/>
          <p:cNvSpPr/>
          <p:nvPr/>
        </p:nvSpPr>
        <p:spPr>
          <a:xfrm>
            <a:off x="8009682" y="2895304"/>
            <a:ext cx="275771" cy="3433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Down Arrow 30"/>
          <p:cNvSpPr/>
          <p:nvPr/>
        </p:nvSpPr>
        <p:spPr>
          <a:xfrm>
            <a:off x="7963258" y="5052841"/>
            <a:ext cx="275771" cy="3433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10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94535" y="160951"/>
            <a:ext cx="9390743" cy="754743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ln w="0"/>
                <a:sym typeface="Arial"/>
              </a:rPr>
              <a:t>Inspiratory Muscles </a:t>
            </a:r>
            <a:endParaRPr lang="ar-SA" sz="3600" b="1" dirty="0">
              <a:ln w="0"/>
              <a:sym typeface="Arial"/>
            </a:endParaRPr>
          </a:p>
        </p:txBody>
      </p:sp>
      <p:graphicFrame>
        <p:nvGraphicFramePr>
          <p:cNvPr id="7" name="رسم تخطيطي 6"/>
          <p:cNvGraphicFramePr/>
          <p:nvPr>
            <p:extLst>
              <p:ext uri="{D42A27DB-BD31-4B8C-83A1-F6EECF244321}">
                <p14:modId xmlns:p14="http://schemas.microsoft.com/office/powerpoint/2010/main" val="2642388516"/>
              </p:ext>
            </p:extLst>
          </p:nvPr>
        </p:nvGraphicFramePr>
        <p:xfrm>
          <a:off x="270965" y="1823045"/>
          <a:ext cx="4714650" cy="4992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مربع نص 7"/>
          <p:cNvSpPr txBox="1"/>
          <p:nvPr/>
        </p:nvSpPr>
        <p:spPr>
          <a:xfrm>
            <a:off x="6150955" y="1001912"/>
            <a:ext cx="3383875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800" b="1" dirty="0"/>
              <a:t>Accessory muscles </a:t>
            </a:r>
            <a:endParaRPr lang="en-US" sz="1800" b="1" dirty="0"/>
          </a:p>
          <a:p>
            <a:pPr algn="ctr"/>
            <a:r>
              <a:rPr lang="en-US" sz="1800" dirty="0" smtClean="0"/>
              <a:t>(</a:t>
            </a:r>
            <a:r>
              <a:rPr lang="en-US" sz="1800" dirty="0"/>
              <a:t>only during </a:t>
            </a:r>
            <a:r>
              <a:rPr lang="en-US" sz="1800" u="sng" dirty="0"/>
              <a:t>forced</a:t>
            </a:r>
            <a:r>
              <a:rPr lang="en-US" sz="1800" dirty="0"/>
              <a:t> inspiration) :  </a:t>
            </a:r>
            <a:r>
              <a:rPr lang="ar-SA" sz="1800" dirty="0"/>
              <a:t> </a:t>
            </a:r>
          </a:p>
        </p:txBody>
      </p:sp>
      <p:graphicFrame>
        <p:nvGraphicFramePr>
          <p:cNvPr id="9" name="رسم تخطيطي 8"/>
          <p:cNvGraphicFramePr/>
          <p:nvPr>
            <p:extLst>
              <p:ext uri="{D42A27DB-BD31-4B8C-83A1-F6EECF244321}">
                <p14:modId xmlns:p14="http://schemas.microsoft.com/office/powerpoint/2010/main" val="3397823067"/>
              </p:ext>
            </p:extLst>
          </p:nvPr>
        </p:nvGraphicFramePr>
        <p:xfrm>
          <a:off x="5247270" y="1754596"/>
          <a:ext cx="4745719" cy="5287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3" name="مربع نص 42"/>
          <p:cNvSpPr txBox="1"/>
          <p:nvPr/>
        </p:nvSpPr>
        <p:spPr>
          <a:xfrm>
            <a:off x="1092325" y="1108265"/>
            <a:ext cx="293188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800" dirty="0"/>
              <a:t>Muscles used in </a:t>
            </a:r>
            <a:r>
              <a:rPr lang="en-US" sz="1800" b="1" dirty="0"/>
              <a:t>rest</a:t>
            </a:r>
            <a:r>
              <a:rPr lang="en-US" sz="1800" dirty="0"/>
              <a:t> and </a:t>
            </a:r>
            <a:r>
              <a:rPr lang="en-US" sz="1800" b="1" dirty="0"/>
              <a:t>forced inspiration</a:t>
            </a:r>
            <a:r>
              <a:rPr lang="en-US" sz="1800" dirty="0"/>
              <a:t> </a:t>
            </a:r>
            <a:endParaRPr lang="ar-SA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10142889" y="1860490"/>
            <a:ext cx="1873536" cy="45243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Note: 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Why are the accessory muscles listed in anatomy different from the ones in physiology?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Because they are BOTH correct. </a:t>
            </a:r>
          </a:p>
          <a:p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Grey’s Anatomy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: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“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Any muscles attaching to the ribs can potentially move one rib relative to another and therefore act as accessory respiratory muscles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.”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689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0269"/>
          <a:stretch/>
        </p:blipFill>
        <p:spPr>
          <a:xfrm>
            <a:off x="8274184" y="356781"/>
            <a:ext cx="3245037" cy="3425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9752" y="1931437"/>
            <a:ext cx="776027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A</a:t>
            </a:r>
            <a:r>
              <a:rPr lang="en-US" sz="2000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musculotendinous partition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between </a:t>
            </a:r>
            <a:r>
              <a:rPr lang="en-US" sz="200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thoracic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</a:t>
            </a:r>
            <a:r>
              <a:rPr lang="en-US" sz="200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abdominal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cavity .</a:t>
            </a:r>
          </a:p>
          <a:p>
            <a:pPr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Convex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toward </a:t>
            </a:r>
            <a:r>
              <a:rPr lang="en-US" sz="20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thoracic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</a:t>
            </a:r>
            <a:r>
              <a: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concave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toward </a:t>
            </a:r>
            <a:r>
              <a:rPr lang="en-US" sz="20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abdominal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cavity .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Attached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to: </a:t>
            </a:r>
            <a:r>
              <a:rPr lang="en-US" sz="200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sternum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costal </a:t>
            </a:r>
            <a:r>
              <a:rPr lang="en-US" sz="2000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cartilages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12th </a:t>
            </a:r>
            <a:r>
              <a:rPr lang="en-US" sz="200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rib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 </a:t>
            </a:r>
            <a:r>
              <a:rPr lang="en-US" sz="200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lumbar vertebrae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Fibers converge to join the </a:t>
            </a:r>
            <a:r>
              <a:rPr lang="en-US" sz="2000" b="1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central tendon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Nerve supply: </a:t>
            </a:r>
            <a:r>
              <a:rPr lang="en-US" sz="2000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phrenic </a:t>
            </a:r>
            <a:r>
              <a:rPr lang="en-US" sz="2000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nerve (C3,4,5),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penetrates</a:t>
            </a:r>
            <a:r>
              <a:rPr lang="ar-SA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(تخترق)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diaphragm &amp; innervates it from abdominal surface .</a:t>
            </a:r>
          </a:p>
          <a:p>
            <a:pPr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Action: contraction (</a:t>
            </a:r>
            <a:r>
              <a:rPr lang="en-US" sz="20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descent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of diaphragm </a:t>
            </a:r>
            <a:r>
              <a:rPr lang="en-US" sz="20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increase vertical diameter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thoracic cavity essential for normal breathing</a:t>
            </a:r>
            <a:r>
              <a:rPr lang="ar-SA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31" name="عنوان 1"/>
          <p:cNvSpPr>
            <a:spLocks noGrp="1"/>
          </p:cNvSpPr>
          <p:nvPr>
            <p:ph type="ctrTitle"/>
          </p:nvPr>
        </p:nvSpPr>
        <p:spPr>
          <a:xfrm>
            <a:off x="339752" y="356781"/>
            <a:ext cx="9390743" cy="1215345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ln w="0"/>
                <a:sym typeface="Arial"/>
              </a:rPr>
              <a:t>Inspiratory Muscles</a:t>
            </a:r>
            <a:br>
              <a:rPr lang="en-US" sz="3600" b="1" dirty="0" smtClean="0">
                <a:ln w="0"/>
                <a:sym typeface="Arial"/>
              </a:rPr>
            </a:br>
            <a:r>
              <a:rPr lang="en-US" sz="2700" dirty="0" smtClean="0">
                <a:ln w="0"/>
                <a:sym typeface="Arial"/>
              </a:rPr>
              <a:t>Diaphragm</a:t>
            </a:r>
            <a:r>
              <a:rPr lang="en-US" sz="3600" b="1" dirty="0" smtClean="0">
                <a:ln w="0"/>
                <a:sym typeface="Arial"/>
              </a:rPr>
              <a:t> </a:t>
            </a:r>
            <a:endParaRPr lang="ar-SA" sz="3600" b="1" dirty="0">
              <a:ln w="0"/>
              <a:sym typeface="Arial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184" y="3782535"/>
            <a:ext cx="3295898" cy="2887206"/>
          </a:xfrm>
          <a:prstGeom prst="rect">
            <a:avLst/>
          </a:prstGeom>
        </p:spPr>
      </p:pic>
      <p:sp>
        <p:nvSpPr>
          <p:cNvPr id="33" name="TextBox 3"/>
          <p:cNvSpPr txBox="1"/>
          <p:nvPr/>
        </p:nvSpPr>
        <p:spPr>
          <a:xfrm>
            <a:off x="8767312" y="3782535"/>
            <a:ext cx="1281713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500" dirty="0" smtClean="0">
                <a:solidFill>
                  <a:schemeClr val="bg1">
                    <a:lumMod val="65000"/>
                  </a:schemeClr>
                </a:solidFill>
              </a:rPr>
              <a:t>Extra</a:t>
            </a:r>
            <a:endParaRPr lang="en-US" sz="15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4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664" y="2751875"/>
            <a:ext cx="2541542" cy="24712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63635" y="741203"/>
            <a:ext cx="3182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Insertion Of Diaphragm 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43460" y="1161503"/>
            <a:ext cx="3978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Central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Tendon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: Lies at the level of  xiphisternal joint , at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9</a:t>
            </a:r>
            <a:r>
              <a:rPr lang="en-US" sz="1600" baseline="30000" dirty="0">
                <a:solidFill>
                  <a:srgbClr val="FF0000"/>
                </a:solidFill>
                <a:latin typeface="+mn-lt"/>
              </a:rPr>
              <a:t>th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 thoracic vertebra </a:t>
            </a:r>
          </a:p>
        </p:txBody>
      </p:sp>
      <p:sp>
        <p:nvSpPr>
          <p:cNvPr id="7" name="مربع نص 12"/>
          <p:cNvSpPr txBox="1"/>
          <p:nvPr/>
        </p:nvSpPr>
        <p:spPr>
          <a:xfrm>
            <a:off x="971767" y="1586235"/>
            <a:ext cx="4225053" cy="14157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+mn-lt"/>
              </a:rPr>
              <a:t>1) </a:t>
            </a:r>
            <a:r>
              <a:rPr lang="en-US" sz="1800" dirty="0">
                <a:solidFill>
                  <a:schemeClr val="accent6"/>
                </a:solidFill>
                <a:latin typeface="+mn-lt"/>
              </a:rPr>
              <a:t>Costal: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lower 6 costal cartilages     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+mn-lt"/>
              </a:rPr>
              <a:t>2) </a:t>
            </a:r>
            <a:r>
              <a:rPr lang="en-US" sz="1800" dirty="0">
                <a:solidFill>
                  <a:schemeClr val="accent6"/>
                </a:solidFill>
                <a:latin typeface="+mn-lt"/>
              </a:rPr>
              <a:t>Vertebral: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upper 3 lumbar vertebrae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US" sz="1800" dirty="0">
                <a:solidFill>
                  <a:schemeClr val="accent6"/>
                </a:solidFill>
                <a:latin typeface="+mn-lt"/>
              </a:rPr>
              <a:t>right &amp; left crus + arcuate ligaments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)</a:t>
            </a:r>
          </a:p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3)</a:t>
            </a:r>
            <a:r>
              <a:rPr lang="en-US" sz="1800" dirty="0">
                <a:solidFill>
                  <a:schemeClr val="accent6"/>
                </a:solidFill>
                <a:latin typeface="+mn-lt"/>
              </a:rPr>
              <a:t> Sternal: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xiphoid process of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sternum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algn="l"/>
            <a:endParaRPr lang="ar-SA" dirty="0">
              <a:latin typeface="+mn-lt"/>
            </a:endParaRPr>
          </a:p>
        </p:txBody>
      </p:sp>
      <p:sp>
        <p:nvSpPr>
          <p:cNvPr id="8" name="مربع نص 31"/>
          <p:cNvSpPr txBox="1"/>
          <p:nvPr/>
        </p:nvSpPr>
        <p:spPr>
          <a:xfrm>
            <a:off x="749191" y="1161503"/>
            <a:ext cx="3831251" cy="4247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kern="1200" dirty="0" smtClean="0">
                <a:ln w="0"/>
                <a:solidFill>
                  <a:schemeClr val="tx1"/>
                </a:solidFill>
                <a:latin typeface="+mn-lt"/>
                <a:ea typeface="+mj-ea"/>
                <a:cs typeface="+mj-cs"/>
              </a:rPr>
              <a:t>Origin Of Diaphragm</a:t>
            </a:r>
            <a:endParaRPr lang="ar-SA" sz="2400" kern="1200" dirty="0">
              <a:ln w="0"/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2716" t="2589" r="4271" b="4666"/>
          <a:stretch/>
        </p:blipFill>
        <p:spPr>
          <a:xfrm>
            <a:off x="6525490" y="1835394"/>
            <a:ext cx="2707213" cy="2151832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1818" t="2089" r="3618" b="4601"/>
          <a:stretch/>
        </p:blipFill>
        <p:spPr>
          <a:xfrm>
            <a:off x="9337964" y="1943366"/>
            <a:ext cx="2801654" cy="22473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" name="عنوان 1"/>
          <p:cNvSpPr txBox="1">
            <a:spLocks/>
          </p:cNvSpPr>
          <p:nvPr/>
        </p:nvSpPr>
        <p:spPr>
          <a:xfrm>
            <a:off x="221684" y="34831"/>
            <a:ext cx="9390743" cy="1215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n w="0"/>
                <a:sym typeface="Arial"/>
              </a:rPr>
              <a:t>Inspiratory Muscles</a:t>
            </a:r>
            <a:br>
              <a:rPr lang="en-US" sz="3600" b="1" dirty="0" smtClean="0">
                <a:ln w="0"/>
                <a:sym typeface="Arial"/>
              </a:rPr>
            </a:br>
            <a:r>
              <a:rPr lang="en-US" sz="2700" dirty="0" smtClean="0">
                <a:ln w="0"/>
                <a:sym typeface="Arial"/>
              </a:rPr>
              <a:t>Diaphragm</a:t>
            </a:r>
            <a:r>
              <a:rPr lang="en-US" sz="3600" b="1" dirty="0" smtClean="0">
                <a:ln w="0"/>
                <a:sym typeface="Arial"/>
              </a:rPr>
              <a:t> </a:t>
            </a:r>
            <a:endParaRPr lang="ar-SA" sz="3600" b="1" dirty="0">
              <a:ln w="0"/>
              <a:sym typeface="Arial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439665" y="4256742"/>
            <a:ext cx="2694579" cy="2439479"/>
            <a:chOff x="5911948" y="4190718"/>
            <a:chExt cx="3012941" cy="243947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703" y="4233388"/>
              <a:ext cx="2993186" cy="2396809"/>
            </a:xfrm>
            <a:prstGeom prst="rect">
              <a:avLst/>
            </a:prstGeom>
          </p:spPr>
        </p:pic>
        <p:sp>
          <p:nvSpPr>
            <p:cNvPr id="24" name="TextBox 3"/>
            <p:cNvSpPr txBox="1"/>
            <p:nvPr/>
          </p:nvSpPr>
          <p:spPr>
            <a:xfrm>
              <a:off x="5911948" y="4190718"/>
              <a:ext cx="143314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500" dirty="0" smtClean="0">
                  <a:solidFill>
                    <a:schemeClr val="bg1">
                      <a:lumMod val="65000"/>
                    </a:schemeClr>
                  </a:solidFill>
                </a:rPr>
                <a:t>Extra</a:t>
              </a:r>
              <a:endParaRPr lang="en-US" sz="15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691" y="4011341"/>
            <a:ext cx="3218974" cy="284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"/>
          <p:cNvSpPr txBox="1"/>
          <p:nvPr/>
        </p:nvSpPr>
        <p:spPr>
          <a:xfrm>
            <a:off x="8516130" y="6480661"/>
            <a:ext cx="1433146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500" dirty="0" smtClean="0">
                <a:solidFill>
                  <a:schemeClr val="bg1">
                    <a:lumMod val="65000"/>
                  </a:schemeClr>
                </a:solidFill>
              </a:rPr>
              <a:t>Extra</a:t>
            </a:r>
            <a:endParaRPr lang="en-US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484" y="2818016"/>
            <a:ext cx="3172060" cy="2405148"/>
          </a:xfrm>
          <a:prstGeom prst="rect">
            <a:avLst/>
          </a:prstGeom>
        </p:spPr>
      </p:pic>
      <p:pic>
        <p:nvPicPr>
          <p:cNvPr id="60" name="Picture 4" descr="C1E11E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9" t="31105" b="39087"/>
          <a:stretch>
            <a:fillRect/>
          </a:stretch>
        </p:blipFill>
        <p:spPr bwMode="auto">
          <a:xfrm>
            <a:off x="499341" y="5210342"/>
            <a:ext cx="2486467" cy="158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7" descr="http://download.e-bookshelf.de/download/0000/5951/66/L-X-0000595166-0001311118.XHTML/images/c04_image003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93" y="5241767"/>
            <a:ext cx="2272574" cy="15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36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104" y="1250176"/>
            <a:ext cx="11740896" cy="2223821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dirty="0"/>
              <a:t>Attachments: from </a:t>
            </a:r>
            <a:r>
              <a:rPr lang="en-US" b="1" dirty="0"/>
              <a:t>lower</a:t>
            </a:r>
            <a:r>
              <a:rPr lang="en-US" dirty="0"/>
              <a:t> border of</a:t>
            </a:r>
            <a:r>
              <a:rPr lang="en-US" dirty="0">
                <a:solidFill>
                  <a:schemeClr val="accent6"/>
                </a:solidFill>
              </a:rPr>
              <a:t> rib </a:t>
            </a:r>
            <a:r>
              <a:rPr lang="en-US" u="sng" dirty="0"/>
              <a:t>above</a:t>
            </a:r>
            <a:r>
              <a:rPr lang="en-US" dirty="0"/>
              <a:t> to </a:t>
            </a:r>
            <a:r>
              <a:rPr lang="en-US" b="1" dirty="0"/>
              <a:t>upper</a:t>
            </a:r>
            <a:r>
              <a:rPr lang="en-US" dirty="0"/>
              <a:t> border of </a:t>
            </a:r>
            <a:r>
              <a:rPr lang="en-US" dirty="0">
                <a:solidFill>
                  <a:schemeClr val="accent6"/>
                </a:solidFill>
              </a:rPr>
              <a:t>rib </a:t>
            </a:r>
            <a:r>
              <a:rPr lang="en-US" u="sng" dirty="0"/>
              <a:t>below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/>
              <a:t>Direction of fibers: </a:t>
            </a:r>
            <a:r>
              <a:rPr lang="en-US" dirty="0">
                <a:solidFill>
                  <a:schemeClr val="accent6"/>
                </a:solidFill>
              </a:rPr>
              <a:t>downward &amp; medially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/>
              <a:t>Nerve supply: </a:t>
            </a:r>
            <a:r>
              <a:rPr lang="en-US" dirty="0">
                <a:solidFill>
                  <a:schemeClr val="accent6"/>
                </a:solidFill>
              </a:rPr>
              <a:t>intercostal nerves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/>
              <a:t>Action: </a:t>
            </a:r>
            <a:r>
              <a:rPr lang="en-US" dirty="0">
                <a:solidFill>
                  <a:schemeClr val="accent6"/>
                </a:solidFill>
              </a:rPr>
              <a:t>rib elevators (inspiratory)</a:t>
            </a:r>
          </a:p>
          <a:p>
            <a:pPr algn="l">
              <a:buFont typeface="Wingdings" pitchFamily="2" charset="2"/>
              <a:buChar char="§"/>
            </a:pP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Content Placeholder 7" descr="F66122-003-f027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088654" y="3189425"/>
            <a:ext cx="4934103" cy="350032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5" name="Content Placeholder 8" descr="F66122-003-f026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0282" y="3189426"/>
            <a:ext cx="4828641" cy="350032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7" name="عنوان 1"/>
          <p:cNvSpPr txBox="1">
            <a:spLocks/>
          </p:cNvSpPr>
          <p:nvPr/>
        </p:nvSpPr>
        <p:spPr>
          <a:xfrm>
            <a:off x="221684" y="34831"/>
            <a:ext cx="9390743" cy="1215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n w="0"/>
                <a:sym typeface="Arial"/>
              </a:rPr>
              <a:t>Inspiratory Muscles</a:t>
            </a:r>
            <a:br>
              <a:rPr lang="en-US" sz="3600" b="1" dirty="0" smtClean="0">
                <a:ln w="0"/>
                <a:sym typeface="Arial"/>
              </a:rPr>
            </a:br>
            <a:r>
              <a:rPr lang="en-US" sz="2700" dirty="0" smtClean="0">
                <a:ln w="0"/>
              </a:rPr>
              <a:t>External Intercostal </a:t>
            </a:r>
            <a:endParaRPr lang="ar-SA" sz="3600" b="1" dirty="0">
              <a:ln w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289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D746560-6C8E-4372-A805-28BA346883A3}" vid="{2AE29DC9-2567-485E-890C-97E7A5470336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</Template>
  <TotalTime>1374</TotalTime>
  <Words>1336</Words>
  <Application>Microsoft Office PowerPoint</Application>
  <PresentationFormat>Widescreen</PresentationFormat>
  <Paragraphs>239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ＭＳ Ｐゴシック</vt:lpstr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Muscles involved in Respiration</vt:lpstr>
      <vt:lpstr>Objectives:</vt:lpstr>
      <vt:lpstr>PowerPoint Presentation</vt:lpstr>
      <vt:lpstr>PowerPoint Presentation</vt:lpstr>
      <vt:lpstr>PowerPoint Presentation</vt:lpstr>
      <vt:lpstr>Inspiratory Muscles </vt:lpstr>
      <vt:lpstr>Inspiratory Muscles Diaphragm </vt:lpstr>
      <vt:lpstr>PowerPoint Presentation</vt:lpstr>
      <vt:lpstr>PowerPoint Presentation</vt:lpstr>
      <vt:lpstr>Scalene Muscles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SAQ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nawafrocks@gmail.com</dc:creator>
  <cp:lastModifiedBy>Jawaher AbdulMohsen</cp:lastModifiedBy>
  <cp:revision>47</cp:revision>
  <dcterms:created xsi:type="dcterms:W3CDTF">2017-02-11T12:49:25Z</dcterms:created>
  <dcterms:modified xsi:type="dcterms:W3CDTF">2017-02-12T16:51:19Z</dcterms:modified>
</cp:coreProperties>
</file>