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26"/>
  </p:notesMasterIdLst>
  <p:sldIdLst>
    <p:sldId id="256" r:id="rId2"/>
    <p:sldId id="272" r:id="rId3"/>
    <p:sldId id="273" r:id="rId4"/>
    <p:sldId id="274" r:id="rId5"/>
    <p:sldId id="276" r:id="rId6"/>
    <p:sldId id="277" r:id="rId7"/>
    <p:sldId id="278" r:id="rId8"/>
    <p:sldId id="279" r:id="rId9"/>
    <p:sldId id="288" r:id="rId10"/>
    <p:sldId id="299" r:id="rId11"/>
    <p:sldId id="300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4" r:id="rId20"/>
    <p:sldId id="295" r:id="rId21"/>
    <p:sldId id="296" r:id="rId22"/>
    <p:sldId id="297" r:id="rId23"/>
    <p:sldId id="298" r:id="rId24"/>
    <p:sldId id="270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6AC8"/>
    <a:srgbClr val="990099"/>
    <a:srgbClr val="FF66CC"/>
    <a:srgbClr val="969696"/>
    <a:srgbClr val="FFFF00"/>
    <a:srgbClr val="7BBF26"/>
    <a:srgbClr val="8D9EDB"/>
    <a:srgbClr val="7085D2"/>
    <a:srgbClr val="9EABBC"/>
    <a:srgbClr val="55A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7" autoAdjust="0"/>
    <p:restoredTop sz="95865"/>
  </p:normalViewPr>
  <p:slideViewPr>
    <p:cSldViewPr snapToGrid="0">
      <p:cViewPr varScale="1">
        <p:scale>
          <a:sx n="92" d="100"/>
          <a:sy n="92" d="100"/>
        </p:scale>
        <p:origin x="9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0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05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8629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273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416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399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09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859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8271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105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07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2793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584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486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5442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3568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795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310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5598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2231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867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5371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hyperlink" Target="https://docs.google.com/presentation/d/1oOKr-XJ4u_qDCf0ZUPKczBxPCa1fxki3rDWzGtdt_Oo/edit?usp=shari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4.png"/><Relationship Id="rId7" Type="http://schemas.openxmlformats.org/officeDocument/2006/relationships/hyperlink" Target="https://www.google.com.sa/url?sa=i&amp;rct=j&amp;q=&amp;esrc=s&amp;source=images&amp;cd=&amp;ved=0ahUKEwih9ezCqfvRAhVDUBQKHfidAPwQjRwIBw&amp;url=https://www.studyblue.com/notes/note/n/larynx/deck/16321501&amp;psig=AFQjCNGNiMlxzlUUYDKJ-7xb2QIPBUdqkg&amp;ust=148646514970270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hyperlink" Target="https://www.google.com.sa/url?sa=i&amp;rct=j&amp;q=&amp;esrc=s&amp;source=images&amp;cd=&amp;ved=0ahUKEwiJ466_qPvRAhWEhRoKHSW1CMAQjRwIBw&amp;url=https://www.studyblue.com/notes/note/n/exam-3/deck/13767162&amp;psig=AFQjCNGNiMlxzlUUYDKJ-7xb2QIPBUdqkg&amp;ust=1486465149702704" TargetMode="Externa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horayeb.com/LaryngealNervesDiagram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s://www.youtube.com/watch?v=rSWqDMBX37Q&amp;list=WL&amp;index=1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watch?v=jqTKSorDRJ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228600" y="5499510"/>
            <a:ext cx="7772400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GB" sz="4800" kern="1200" dirty="0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Larynx, Trachea, and Bronchi</a:t>
            </a:r>
            <a:endParaRPr lang="en-GB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52522"/>
            <a:chOff x="8563428" y="5284999"/>
            <a:chExt cx="2766400" cy="1252522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52522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FF0000"/>
                  </a:solidFill>
                </a:rPr>
                <a:t>Important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68015"/>
            <a:ext cx="12192000" cy="5139361"/>
            <a:chOff x="0" y="127112"/>
            <a:chExt cx="12192000" cy="5139361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562574"/>
              <a:ext cx="2946400" cy="470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843" y="3723562"/>
              <a:ext cx="1820067" cy="1515272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7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5042" y="864708"/>
            <a:ext cx="1562180" cy="121926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4034147" y="2569029"/>
            <a:ext cx="5060462" cy="4211623"/>
            <a:chOff x="1524000" y="3429000"/>
            <a:chExt cx="3769659" cy="3200400"/>
          </a:xfrm>
        </p:grpSpPr>
        <p:pic>
          <p:nvPicPr>
            <p:cNvPr id="12" name="ClipArt Placeholder 7" descr="C:\Documents and Settings\user\My Documents\My Pictures\nji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5" t="5173" r="986" b="23650"/>
            <a:stretch/>
          </p:blipFill>
          <p:spPr bwMode="auto">
            <a:xfrm>
              <a:off x="1524000" y="3429000"/>
              <a:ext cx="3769659" cy="320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3375211" y="4939553"/>
              <a:ext cx="116542" cy="1210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070412" y="5293659"/>
              <a:ext cx="102908" cy="71718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9" name="Text Placeholder 2"/>
          <p:cNvSpPr>
            <a:spLocks noGrp="1"/>
          </p:cNvSpPr>
          <p:nvPr>
            <p:ph type="body" idx="1"/>
          </p:nvPr>
        </p:nvSpPr>
        <p:spPr>
          <a:xfrm>
            <a:off x="464458" y="1533071"/>
            <a:ext cx="5999715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Muscles controlling the </a:t>
            </a:r>
            <a:r>
              <a:rPr lang="en-US" b="1" dirty="0"/>
              <a:t>Laryngeal Inlet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Oblique arytenoid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Aryepiglottic muscle</a:t>
            </a:r>
          </a:p>
          <a:p>
            <a:pPr marL="0" indent="0">
              <a:buNone/>
            </a:pPr>
            <a:endParaRPr lang="en-US" sz="2000" dirty="0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429047" y="297531"/>
            <a:ext cx="11360800" cy="106062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2800" b="1" dirty="0"/>
              <a:t>L</a:t>
            </a:r>
            <a:r>
              <a:rPr lang="en-US" sz="3200" b="1" dirty="0"/>
              <a:t>arynx</a:t>
            </a:r>
            <a:endParaRPr lang="en-US" sz="2800" b="1" dirty="0"/>
          </a:p>
          <a:p>
            <a:r>
              <a:rPr lang="en-US" sz="2800" dirty="0"/>
              <a:t>4- Muscles (</a:t>
            </a:r>
            <a:r>
              <a:rPr lang="en-US" sz="2800" u="sng" dirty="0"/>
              <a:t>Intrinsic</a:t>
            </a:r>
            <a:r>
              <a:rPr lang="en-US" sz="2800" dirty="0"/>
              <a:t>)</a:t>
            </a:r>
            <a:endParaRPr lang="en-GB" sz="2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7815147" y="332384"/>
            <a:ext cx="3838337" cy="3871183"/>
            <a:chOff x="5334000" y="685800"/>
            <a:chExt cx="5105400" cy="4953000"/>
          </a:xfrm>
        </p:grpSpPr>
        <p:pic>
          <p:nvPicPr>
            <p:cNvPr id="7" name="ClipArt Placeholder 5" descr="C:\Documents and Settings\user\My Documents\My Pictures\IntrisicM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63"/>
            <a:stretch>
              <a:fillRect/>
            </a:stretch>
          </p:blipFill>
          <p:spPr bwMode="auto">
            <a:xfrm>
              <a:off x="5334000" y="685800"/>
              <a:ext cx="5105400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9296400" y="2057400"/>
              <a:ext cx="1066800" cy="533400"/>
            </a:xfrm>
            <a:prstGeom prst="round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1600" y="3146580"/>
              <a:ext cx="1371600" cy="521662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972366" y="3276598"/>
              <a:ext cx="104835" cy="12763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8276876" y="2895599"/>
              <a:ext cx="105124" cy="12430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1042797" y="2241082"/>
            <a:ext cx="1841080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02456" y="2515241"/>
            <a:ext cx="2127458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523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6"/>
          <p:cNvGrpSpPr/>
          <p:nvPr/>
        </p:nvGrpSpPr>
        <p:grpSpPr>
          <a:xfrm>
            <a:off x="0" y="4379091"/>
            <a:ext cx="2791326" cy="2248972"/>
            <a:chOff x="7343451" y="2569147"/>
            <a:chExt cx="3984949" cy="3200400"/>
          </a:xfrm>
        </p:grpSpPr>
        <p:pic>
          <p:nvPicPr>
            <p:cNvPr id="31" name="ClipArt Placeholder 7" descr="C:\Documents and Settings\user\My Documents\My Pictures\nji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5" t="5173" r="1238" b="23650"/>
            <a:stretch/>
          </p:blipFill>
          <p:spPr>
            <a:xfrm>
              <a:off x="7343451" y="2569147"/>
              <a:ext cx="3984949" cy="320040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32" name="Rounded Rectangle 24"/>
            <p:cNvSpPr/>
            <p:nvPr/>
          </p:nvSpPr>
          <p:spPr>
            <a:xfrm>
              <a:off x="10086651" y="4397947"/>
              <a:ext cx="1219200" cy="228600"/>
            </a:xfrm>
            <a:prstGeom prst="round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3" name="5-Point Star 25"/>
            <p:cNvSpPr/>
            <p:nvPr/>
          </p:nvSpPr>
          <p:spPr>
            <a:xfrm>
              <a:off x="9248450" y="4550347"/>
              <a:ext cx="122238" cy="762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1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473" y="4352817"/>
            <a:ext cx="1997109" cy="1981524"/>
          </a:xfrm>
          <a:prstGeom prst="rect">
            <a:avLst/>
          </a:prstGeom>
        </p:spPr>
      </p:pic>
      <p:sp>
        <p:nvSpPr>
          <p:cNvPr id="52" name="Title 1"/>
          <p:cNvSpPr txBox="1">
            <a:spLocks noGrp="1"/>
          </p:cNvSpPr>
          <p:nvPr>
            <p:ph type="title"/>
          </p:nvPr>
        </p:nvSpPr>
        <p:spPr>
          <a:xfrm>
            <a:off x="429047" y="297531"/>
            <a:ext cx="11360800" cy="106062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 fontScale="9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2800" b="1" dirty="0"/>
              <a:t>L</a:t>
            </a:r>
            <a:r>
              <a:rPr lang="en-US" sz="3200" b="1" dirty="0"/>
              <a:t>arynx</a:t>
            </a:r>
            <a:endParaRPr lang="en-US" sz="2800" b="1" dirty="0"/>
          </a:p>
          <a:p>
            <a:r>
              <a:rPr lang="en-US" sz="2800" dirty="0"/>
              <a:t>4- Muscles (</a:t>
            </a:r>
            <a:r>
              <a:rPr lang="en-US" sz="2800" u="sng" dirty="0"/>
              <a:t>Intrinsic</a:t>
            </a:r>
            <a:r>
              <a:rPr lang="en-US" sz="2800" dirty="0"/>
              <a:t>)</a:t>
            </a:r>
            <a:br>
              <a:rPr lang="en-US" sz="2800" dirty="0"/>
            </a:br>
            <a:r>
              <a:rPr lang="en-US" sz="2700" u="sng" dirty="0"/>
              <a:t>Muscles controlling </a:t>
            </a:r>
            <a:r>
              <a:rPr lang="en-US" sz="2700" b="1" u="sng" dirty="0"/>
              <a:t>vocal cords:</a:t>
            </a:r>
            <a:endParaRPr lang="en-GB" sz="2800" u="sng" dirty="0"/>
          </a:p>
        </p:txBody>
      </p:sp>
      <p:sp>
        <p:nvSpPr>
          <p:cNvPr id="55" name="مربع نص 54"/>
          <p:cNvSpPr txBox="1"/>
          <p:nvPr/>
        </p:nvSpPr>
        <p:spPr>
          <a:xfrm>
            <a:off x="237507" y="1638795"/>
            <a:ext cx="6335415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LENGTH AND TENSION</a:t>
            </a:r>
            <a:endParaRPr lang="ar-SA" sz="1600" dirty="0">
              <a:latin typeface="+mj-lt"/>
            </a:endParaRPr>
          </a:p>
        </p:txBody>
      </p:sp>
      <p:sp>
        <p:nvSpPr>
          <p:cNvPr id="56" name="مربع نص 55"/>
          <p:cNvSpPr txBox="1"/>
          <p:nvPr/>
        </p:nvSpPr>
        <p:spPr>
          <a:xfrm>
            <a:off x="6949439" y="1642883"/>
            <a:ext cx="4973385" cy="33855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ADDUCTION AND ABDUCTION</a:t>
            </a:r>
            <a:endParaRPr lang="ar-SA" sz="1600" dirty="0">
              <a:latin typeface="+mj-lt"/>
            </a:endParaRPr>
          </a:p>
        </p:txBody>
      </p:sp>
      <p:sp>
        <p:nvSpPr>
          <p:cNvPr id="57" name="مربع نص 56"/>
          <p:cNvSpPr txBox="1"/>
          <p:nvPr/>
        </p:nvSpPr>
        <p:spPr>
          <a:xfrm>
            <a:off x="254969" y="2054431"/>
            <a:ext cx="5058889" cy="25791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Clr>
                <a:schemeClr val="tx1"/>
              </a:buClr>
              <a:buAutoNum type="arabicPeriod"/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Thyroarytenoid (vocalis) muscle:</a:t>
            </a:r>
          </a:p>
          <a:p>
            <a:pPr marL="342900" indent="-342900">
              <a:defRPr/>
            </a:pPr>
            <a:r>
              <a:rPr lang="en-US" sz="1800" dirty="0">
                <a:solidFill>
                  <a:srgbClr val="990099"/>
                </a:solidFill>
                <a:latin typeface="+mn-lt"/>
              </a:rPr>
              <a:t> 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- Relax vocal cords</a:t>
            </a:r>
          </a:p>
          <a:p>
            <a:pPr marL="342900" indent="-342900"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  - </a:t>
            </a:r>
            <a:r>
              <a:rPr lang="en-US" sz="1800" u="sng" dirty="0">
                <a:solidFill>
                  <a:schemeClr val="tx1"/>
                </a:solidFill>
                <a:latin typeface="+mn-lt"/>
              </a:rPr>
              <a:t>Decrease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both length and tension of vocal cords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 </a:t>
            </a:r>
            <a:endParaRPr lang="en-US" sz="1800" dirty="0">
              <a:solidFill>
                <a:srgbClr val="990099"/>
              </a:solidFill>
              <a:latin typeface="+mn-lt"/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2.   Cricothyroid </a:t>
            </a:r>
            <a:r>
              <a:rPr lang="en-US" sz="1800" dirty="0">
                <a:latin typeface="+mn-lt"/>
              </a:rPr>
              <a:t>muscle:</a:t>
            </a:r>
          </a:p>
          <a:p>
            <a:pPr>
              <a:defRPr/>
            </a:pPr>
            <a:r>
              <a:rPr lang="en-US" sz="1800" dirty="0">
                <a:latin typeface="+mn-lt"/>
              </a:rPr>
              <a:t>  - </a:t>
            </a:r>
            <a:r>
              <a:rPr lang="en-US" sz="1800" u="sng" dirty="0">
                <a:latin typeface="+mn-lt"/>
              </a:rPr>
              <a:t>increase</a:t>
            </a:r>
            <a:r>
              <a:rPr lang="en-US" sz="1800" dirty="0">
                <a:latin typeface="+mn-lt"/>
              </a:rPr>
              <a:t> both length and tension of vocal cords</a:t>
            </a:r>
            <a:endParaRPr lang="en-US" sz="1800" dirty="0">
              <a:solidFill>
                <a:srgbClr val="FF66CC"/>
              </a:solidFill>
              <a:latin typeface="+mn-lt"/>
            </a:endParaRPr>
          </a:p>
          <a:p>
            <a:pPr marL="238125" lvl="1">
              <a:spcBef>
                <a:spcPct val="20000"/>
              </a:spcBef>
              <a:defRPr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 Remember: </a:t>
            </a:r>
            <a:r>
              <a:rPr lang="en-US" sz="1800" dirty="0">
                <a:latin typeface="+mn-lt"/>
              </a:rPr>
              <a:t>Cricothyroid is the only intrinsic muscle which found outside the larynx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endParaRPr lang="ar-SA" dirty="0">
              <a:latin typeface="+mn-lt"/>
            </a:endParaRPr>
          </a:p>
        </p:txBody>
      </p:sp>
      <p:grpSp>
        <p:nvGrpSpPr>
          <p:cNvPr id="72" name="مجموعة 71"/>
          <p:cNvGrpSpPr/>
          <p:nvPr/>
        </p:nvGrpSpPr>
        <p:grpSpPr>
          <a:xfrm>
            <a:off x="5339333" y="5063919"/>
            <a:ext cx="1140192" cy="1194097"/>
            <a:chOff x="5339333" y="5063919"/>
            <a:chExt cx="1140192" cy="1194097"/>
          </a:xfrm>
        </p:grpSpPr>
        <p:pic>
          <p:nvPicPr>
            <p:cNvPr id="37" name="Picture 6" descr="C:\Documents and Settings\user\My Documents\My Pictures\Picture1cric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5788" r="22501" b="4498"/>
            <a:stretch>
              <a:fillRect/>
            </a:stretch>
          </p:blipFill>
          <p:spPr bwMode="auto">
            <a:xfrm>
              <a:off x="5339333" y="5063919"/>
              <a:ext cx="1127757" cy="1194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Rounded Rectangle 24"/>
            <p:cNvSpPr/>
            <p:nvPr/>
          </p:nvSpPr>
          <p:spPr>
            <a:xfrm>
              <a:off x="5941203" y="5678739"/>
              <a:ext cx="538322" cy="388737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73" name="مجموعة 72"/>
          <p:cNvGrpSpPr/>
          <p:nvPr/>
        </p:nvGrpSpPr>
        <p:grpSpPr>
          <a:xfrm>
            <a:off x="2920795" y="4883730"/>
            <a:ext cx="2161207" cy="1717490"/>
            <a:chOff x="2920795" y="4883730"/>
            <a:chExt cx="2161207" cy="1717490"/>
          </a:xfrm>
        </p:grpSpPr>
        <p:pic>
          <p:nvPicPr>
            <p:cNvPr id="29" name="Picture 11" descr="صورة ذات صلة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1"/>
            <a:stretch>
              <a:fillRect/>
            </a:stretch>
          </p:blipFill>
          <p:spPr bwMode="auto">
            <a:xfrm>
              <a:off x="2920795" y="4883730"/>
              <a:ext cx="2161207" cy="1709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ounded Rectangle 24"/>
            <p:cNvSpPr/>
            <p:nvPr/>
          </p:nvSpPr>
          <p:spPr>
            <a:xfrm>
              <a:off x="4074912" y="6440579"/>
              <a:ext cx="854010" cy="160641"/>
            </a:xfrm>
            <a:prstGeom prst="round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1" name="Rounded Rectangle 24"/>
            <p:cNvSpPr/>
            <p:nvPr/>
          </p:nvSpPr>
          <p:spPr>
            <a:xfrm>
              <a:off x="3648197" y="5233928"/>
              <a:ext cx="773196" cy="349291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accent2"/>
                  </a:solidFill>
                </a:ln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62" name="مربع نص 61"/>
          <p:cNvSpPr txBox="1"/>
          <p:nvPr/>
        </p:nvSpPr>
        <p:spPr>
          <a:xfrm>
            <a:off x="7082713" y="2010280"/>
            <a:ext cx="5058889" cy="191437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defRPr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.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Adductors (</a:t>
            </a:r>
            <a:r>
              <a:rPr lang="en-US" sz="1800" dirty="0">
                <a:solidFill>
                  <a:srgbClr val="F14124"/>
                </a:solidFill>
                <a:latin typeface="+mn-lt"/>
              </a:rPr>
              <a:t>close rima glottis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1313" lvl="0">
              <a:spcBef>
                <a:spcPct val="2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-  </a:t>
            </a:r>
            <a:r>
              <a:rPr lang="en-US" sz="1800" u="sng" dirty="0">
                <a:solidFill>
                  <a:prstClr val="black"/>
                </a:solidFill>
                <a:latin typeface="+mn-lt"/>
              </a:rPr>
              <a:t>Lateral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cricoarytenoid.</a:t>
            </a:r>
          </a:p>
          <a:p>
            <a:pPr marL="341313" lvl="0">
              <a:spcBef>
                <a:spcPct val="2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-  </a:t>
            </a:r>
            <a:r>
              <a:rPr lang="en-US" sz="1800" u="sng" dirty="0">
                <a:solidFill>
                  <a:prstClr val="black"/>
                </a:solidFill>
                <a:latin typeface="+mn-lt"/>
              </a:rPr>
              <a:t>Transverse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arytenoid.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2. Abductor (</a:t>
            </a:r>
            <a:r>
              <a:rPr lang="en-US" sz="1800" dirty="0">
                <a:solidFill>
                  <a:srgbClr val="F14124"/>
                </a:solidFill>
                <a:latin typeface="+mn-lt"/>
              </a:rPr>
              <a:t>open rima glottis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)</a:t>
            </a:r>
          </a:p>
          <a:p>
            <a:pPr marL="341313" lvl="0">
              <a:spcBef>
                <a:spcPct val="2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+mn-lt"/>
              </a:rPr>
              <a:t>-  </a:t>
            </a:r>
            <a:r>
              <a:rPr lang="en-US" sz="1800" u="sng" dirty="0">
                <a:solidFill>
                  <a:prstClr val="black"/>
                </a:solidFill>
                <a:latin typeface="+mn-lt"/>
              </a:rPr>
              <a:t>Posterior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cricoarytenoid</a:t>
            </a:r>
            <a:endParaRPr lang="en-GB" sz="1800" dirty="0">
              <a:solidFill>
                <a:prstClr val="black"/>
              </a:solidFill>
              <a:latin typeface="+mn-lt"/>
            </a:endParaRPr>
          </a:p>
          <a:p>
            <a:endParaRPr lang="ar-SA" dirty="0">
              <a:latin typeface="+mn-lt"/>
            </a:endParaRPr>
          </a:p>
        </p:txBody>
      </p:sp>
      <p:cxnSp>
        <p:nvCxnSpPr>
          <p:cNvPr id="64" name="رابط مستقيم 63"/>
          <p:cNvCxnSpPr/>
          <p:nvPr/>
        </p:nvCxnSpPr>
        <p:spPr>
          <a:xfrm>
            <a:off x="6748670" y="1977887"/>
            <a:ext cx="0" cy="405516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مجموعة 73"/>
          <p:cNvGrpSpPr/>
          <p:nvPr/>
        </p:nvGrpSpPr>
        <p:grpSpPr>
          <a:xfrm>
            <a:off x="6766559" y="3751964"/>
            <a:ext cx="3006548" cy="2996707"/>
            <a:chOff x="6766559" y="3751964"/>
            <a:chExt cx="3006548" cy="2996707"/>
          </a:xfrm>
        </p:grpSpPr>
        <p:pic>
          <p:nvPicPr>
            <p:cNvPr id="45" name="Picture 9" descr="صورة ذات صلة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22" b="8888"/>
            <a:stretch>
              <a:fillRect/>
            </a:stretch>
          </p:blipFill>
          <p:spPr bwMode="auto">
            <a:xfrm>
              <a:off x="6907696" y="3751964"/>
              <a:ext cx="2858351" cy="2996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مستطيل 64"/>
            <p:cNvSpPr/>
            <p:nvPr/>
          </p:nvSpPr>
          <p:spPr>
            <a:xfrm>
              <a:off x="6766559" y="5574182"/>
              <a:ext cx="833934" cy="32918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700" dirty="0">
                  <a:solidFill>
                    <a:srgbClr val="FF0000"/>
                  </a:solidFill>
                </a:rPr>
                <a:t>POSTERIOR CRICOARYTENOID</a:t>
              </a:r>
              <a:endParaRPr lang="ar-SA" sz="700" dirty="0">
                <a:solidFill>
                  <a:srgbClr val="FF0000"/>
                </a:solidFill>
              </a:endParaRPr>
            </a:p>
          </p:txBody>
        </p:sp>
        <p:sp>
          <p:nvSpPr>
            <p:cNvPr id="67" name="مستطيل 66"/>
            <p:cNvSpPr/>
            <p:nvPr/>
          </p:nvSpPr>
          <p:spPr>
            <a:xfrm>
              <a:off x="9069623" y="5631484"/>
              <a:ext cx="703484" cy="293828"/>
            </a:xfrm>
            <a:prstGeom prst="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700" dirty="0">
                <a:solidFill>
                  <a:srgbClr val="FF0000"/>
                </a:solidFill>
              </a:endParaRPr>
            </a:p>
          </p:txBody>
        </p:sp>
        <p:cxnSp>
          <p:nvCxnSpPr>
            <p:cNvPr id="69" name="رابط كسهم مستقيم 68"/>
            <p:cNvCxnSpPr>
              <a:stCxn id="70" idx="3"/>
            </p:cNvCxnSpPr>
            <p:nvPr/>
          </p:nvCxnSpPr>
          <p:spPr>
            <a:xfrm>
              <a:off x="7490764" y="5288281"/>
              <a:ext cx="329185" cy="19811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مستطيل 69"/>
            <p:cNvSpPr/>
            <p:nvPr/>
          </p:nvSpPr>
          <p:spPr>
            <a:xfrm>
              <a:off x="6809230" y="5141367"/>
              <a:ext cx="681534" cy="29382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700" dirty="0">
                  <a:solidFill>
                    <a:srgbClr val="FF0000"/>
                  </a:solidFill>
                </a:rPr>
                <a:t>TRANSVERSE ARYTENOID</a:t>
              </a:r>
              <a:endParaRPr lang="ar-SA" sz="7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726141" y="2339788"/>
            <a:ext cx="219465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2353" y="3442447"/>
            <a:ext cx="192024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 descr="نتيجة بحث الصور عن ‪innervation of the larynx‬‏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17778"/>
          <a:stretch/>
        </p:blipFill>
        <p:spPr>
          <a:xfrm>
            <a:off x="7900267" y="238358"/>
            <a:ext cx="4124010" cy="4726004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48069" y="950430"/>
            <a:ext cx="3698032" cy="540880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horz" lIns="91433" tIns="45700" rIns="91433" bIns="4570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ct val="25000"/>
              <a:buNone/>
            </a:pPr>
            <a:r>
              <a:rPr lang="en" sz="2000" b="1" u="sng" dirty="0">
                <a:ea typeface="Calibri"/>
                <a:cs typeface="Calibri"/>
                <a:sym typeface="Calibri"/>
              </a:rPr>
              <a:t>Nerve Supply</a:t>
            </a:r>
            <a:r>
              <a:rPr lang="en" sz="2000" b="1" u="sng" dirty="0">
                <a:solidFill>
                  <a:schemeClr val="accent4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2000" b="1" u="sng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(very important):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1867" b="1" dirty="0">
                <a:ea typeface="Calibri"/>
                <a:cs typeface="Calibri"/>
                <a:sym typeface="Calibri"/>
              </a:rPr>
              <a:t>Sensory: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1867" u="sng" dirty="0">
                <a:ea typeface="Calibri"/>
                <a:cs typeface="Calibri"/>
                <a:sym typeface="Calibri"/>
              </a:rPr>
              <a:t>Above the vocal cords:</a:t>
            </a:r>
          </a:p>
          <a:p>
            <a:pPr marL="457189" lvl="1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2000" b="1" dirty="0">
                <a:ea typeface="Calibri"/>
                <a:cs typeface="Calibri"/>
                <a:sym typeface="Calibri"/>
              </a:rPr>
              <a:t>   -  Internal laryngeal nerve</a:t>
            </a:r>
          </a:p>
          <a:p>
            <a:pPr marL="457189" lvl="1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2000" dirty="0">
                <a:ea typeface="Calibri"/>
                <a:cs typeface="Calibri"/>
                <a:sym typeface="Calibri"/>
              </a:rPr>
              <a:t>   -  branch of the</a:t>
            </a:r>
            <a:r>
              <a:rPr lang="en" sz="2000" b="1" dirty="0">
                <a:ea typeface="Calibri"/>
                <a:cs typeface="Calibri"/>
                <a:sym typeface="Calibri"/>
              </a:rPr>
              <a:t> superior   laryngeal </a:t>
            </a:r>
            <a:r>
              <a:rPr lang="en" sz="1867" dirty="0">
                <a:ea typeface="Calibri"/>
                <a:cs typeface="Calibri"/>
                <a:sym typeface="Calibri"/>
              </a:rPr>
              <a:t>of the vagus nerve.</a:t>
            </a:r>
          </a:p>
          <a:p>
            <a:pPr marL="0" lvl="1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FontTx/>
              <a:buChar char="-"/>
            </a:pPr>
            <a:r>
              <a:rPr lang="en" sz="1867" u="sng" dirty="0">
                <a:ea typeface="Calibri"/>
                <a:cs typeface="Calibri"/>
                <a:sym typeface="Calibri"/>
              </a:rPr>
              <a:t>Below the vocal cords: </a:t>
            </a:r>
          </a:p>
          <a:p>
            <a:pPr marL="457189" lvl="1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1867" b="1" dirty="0">
                <a:ea typeface="Calibri"/>
                <a:cs typeface="Calibri"/>
                <a:sym typeface="Calibri"/>
              </a:rPr>
              <a:t>   - Recurrent laryngeal nerve</a:t>
            </a:r>
            <a:r>
              <a:rPr lang="en" sz="1867" dirty="0">
                <a:ea typeface="Calibri"/>
                <a:cs typeface="Calibri"/>
                <a:sym typeface="Calibri"/>
              </a:rPr>
              <a:t> of the </a:t>
            </a:r>
            <a:r>
              <a:rPr lang="en" sz="1867" b="1" dirty="0">
                <a:ea typeface="Calibri"/>
                <a:cs typeface="Calibri"/>
                <a:sym typeface="Calibri"/>
              </a:rPr>
              <a:t>vagus nerve.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25000"/>
              <a:buNone/>
            </a:pPr>
            <a:r>
              <a:rPr lang="en" sz="1867" b="1" dirty="0">
                <a:ea typeface="Calibri"/>
                <a:cs typeface="Calibri"/>
                <a:sym typeface="Calibri"/>
              </a:rPr>
              <a:t>Motor:</a:t>
            </a:r>
          </a:p>
          <a:p>
            <a:pPr marL="457189" lvl="1" indent="0">
              <a:lnSpc>
                <a:spcPct val="100000"/>
              </a:lnSpc>
              <a:spcBef>
                <a:spcPts val="400"/>
              </a:spcBef>
              <a:buClr>
                <a:srgbClr val="FF99FF"/>
              </a:buClr>
              <a:buSzPct val="25000"/>
              <a:buNone/>
            </a:pPr>
            <a:r>
              <a:rPr lang="en" sz="1867" u="sng" dirty="0">
                <a:ea typeface="Calibri"/>
                <a:cs typeface="Calibri"/>
                <a:sym typeface="Calibri"/>
              </a:rPr>
              <a:t>All</a:t>
            </a:r>
            <a:r>
              <a:rPr lang="en" sz="1867" dirty="0">
                <a:ea typeface="Calibri"/>
                <a:cs typeface="Calibri"/>
                <a:sym typeface="Calibri"/>
              </a:rPr>
              <a:t> intrinsic muscles</a:t>
            </a:r>
            <a:r>
              <a:rPr lang="en" sz="1867" b="1" dirty="0">
                <a:ea typeface="Calibri"/>
                <a:cs typeface="Calibri"/>
                <a:sym typeface="Calibri"/>
              </a:rPr>
              <a:t> </a:t>
            </a:r>
            <a:r>
              <a:rPr lang="en" sz="1867" dirty="0">
                <a:ea typeface="Calibri"/>
                <a:cs typeface="Calibri"/>
                <a:sym typeface="Calibri"/>
              </a:rPr>
              <a:t>supplied by the </a:t>
            </a:r>
            <a:r>
              <a:rPr lang="en" sz="1867" b="1" dirty="0">
                <a:ea typeface="Calibri"/>
                <a:cs typeface="Calibri"/>
                <a:sym typeface="Calibri"/>
              </a:rPr>
              <a:t>recurrent laryngeal nerve </a:t>
            </a:r>
            <a:r>
              <a:rPr lang="en" sz="1867" b="1" u="sng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except</a:t>
            </a:r>
            <a:r>
              <a:rPr lang="en" sz="1867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 the </a:t>
            </a:r>
            <a:r>
              <a:rPr lang="en" sz="1867" b="1" u="sng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cricothyroid</a:t>
            </a:r>
          </a:p>
          <a:p>
            <a:pPr marL="457189" lvl="1" indent="0">
              <a:lnSpc>
                <a:spcPct val="100000"/>
              </a:lnSpc>
              <a:spcBef>
                <a:spcPts val="400"/>
              </a:spcBef>
              <a:buClr>
                <a:srgbClr val="FF99FF"/>
              </a:buClr>
              <a:buSzPct val="25000"/>
              <a:buNone/>
            </a:pPr>
            <a:r>
              <a:rPr lang="en" sz="1867" dirty="0">
                <a:ea typeface="Calibri"/>
                <a:cs typeface="Calibri"/>
                <a:sym typeface="Calibri"/>
              </a:rPr>
              <a:t>The </a:t>
            </a:r>
            <a:r>
              <a:rPr lang="en" sz="1867" b="1" u="sng" dirty="0">
                <a:ea typeface="Calibri"/>
                <a:cs typeface="Calibri"/>
                <a:sym typeface="Calibri"/>
              </a:rPr>
              <a:t>cricothyroid</a:t>
            </a:r>
            <a:r>
              <a:rPr lang="en" sz="1867" b="1" dirty="0">
                <a:solidFill>
                  <a:srgbClr val="FFC000"/>
                </a:solidFill>
                <a:ea typeface="Calibri"/>
                <a:cs typeface="Calibri"/>
                <a:sym typeface="Calibri"/>
              </a:rPr>
              <a:t>*</a:t>
            </a:r>
            <a:r>
              <a:rPr lang="en" sz="1867" dirty="0">
                <a:ea typeface="Calibri"/>
                <a:cs typeface="Calibri"/>
                <a:sym typeface="Calibri"/>
              </a:rPr>
              <a:t> is supplied by the </a:t>
            </a:r>
            <a:r>
              <a:rPr lang="en" sz="1867" b="1" dirty="0">
                <a:ea typeface="Calibri"/>
                <a:cs typeface="Calibri"/>
                <a:sym typeface="Calibri"/>
              </a:rPr>
              <a:t>external laryngeal nerve </a:t>
            </a:r>
            <a:r>
              <a:rPr lang="en" sz="1867" dirty="0">
                <a:ea typeface="Calibri"/>
                <a:cs typeface="Calibri"/>
                <a:sym typeface="Calibri"/>
              </a:rPr>
              <a:t>of </a:t>
            </a:r>
            <a:r>
              <a:rPr lang="en" sz="1867" b="1" dirty="0">
                <a:ea typeface="Calibri"/>
                <a:cs typeface="Calibri"/>
                <a:sym typeface="Calibri"/>
              </a:rPr>
              <a:t>superior laryngeal of vagus</a:t>
            </a:r>
            <a:r>
              <a:rPr lang="en" sz="1867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 marL="338658" indent="-330192">
              <a:lnSpc>
                <a:spcPct val="100000"/>
              </a:lnSpc>
              <a:spcBef>
                <a:spcPts val="400"/>
              </a:spcBef>
              <a:buClr>
                <a:schemeClr val="dk1"/>
              </a:buClr>
              <a:buSzPct val="107142"/>
              <a:buNone/>
            </a:pPr>
            <a:endParaRPr sz="1867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38658" indent="-338658">
              <a:lnSpc>
                <a:spcPct val="100000"/>
              </a:lnSpc>
              <a:spcBef>
                <a:spcPts val="267"/>
              </a:spcBef>
              <a:buClr>
                <a:schemeClr val="dk1"/>
              </a:buClr>
              <a:buSzPct val="25000"/>
              <a:buNone/>
            </a:pPr>
            <a:r>
              <a:rPr lang="en" sz="1867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26" name="Shape 126"/>
          <p:cNvCxnSpPr/>
          <p:nvPr/>
        </p:nvCxnSpPr>
        <p:spPr>
          <a:xfrm flipH="1">
            <a:off x="3858973" y="1222544"/>
            <a:ext cx="12879" cy="5100033"/>
          </a:xfrm>
          <a:prstGeom prst="straightConnector1">
            <a:avLst/>
          </a:prstGeom>
          <a:noFill/>
          <a:ln w="19050" cap="flat" cmpd="sng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27" name="Shape 127"/>
          <p:cNvSpPr txBox="1"/>
          <p:nvPr/>
        </p:nvSpPr>
        <p:spPr>
          <a:xfrm>
            <a:off x="3926169" y="950430"/>
            <a:ext cx="3992671" cy="6051479"/>
          </a:xfrm>
          <a:prstGeom prst="rect">
            <a:avLst/>
          </a:prstGeom>
          <a:noFill/>
          <a:ln>
            <a:noFill/>
          </a:ln>
        </p:spPr>
        <p:txBody>
          <a:bodyPr lIns="91433" tIns="45700" rIns="91433" bIns="45700" anchor="t" anchorCtr="0">
            <a:noAutofit/>
          </a:bodyPr>
          <a:lstStyle/>
          <a:p>
            <a:pPr marL="237061" indent="-237061">
              <a:buClr>
                <a:srgbClr val="FF0000"/>
              </a:buClr>
            </a:pPr>
            <a:r>
              <a:rPr lang="en" sz="2000" b="1" u="sng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Blood Supply And Lymphatics</a:t>
            </a:r>
            <a:r>
              <a:rPr lang="en" sz="2000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>
              <a:spcBef>
                <a:spcPts val="1067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Arteries:</a:t>
            </a:r>
          </a:p>
          <a:p>
            <a:pPr>
              <a:spcBef>
                <a:spcPts val="1067"/>
              </a:spcBef>
              <a:buClr>
                <a:schemeClr val="dk1"/>
              </a:buClr>
            </a:pPr>
            <a:r>
              <a:rPr lang="en" sz="1867" u="sng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Upper half:</a:t>
            </a:r>
          </a:p>
          <a:p>
            <a:pPr marL="457189" lvl="1">
              <a:spcBef>
                <a:spcPts val="533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 Superior laryngeal artery</a:t>
            </a:r>
            <a:endParaRPr lang="en" sz="1867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800089" lvl="1" indent="-342900">
              <a:spcBef>
                <a:spcPts val="533"/>
              </a:spcBef>
              <a:buClr>
                <a:schemeClr val="dk1"/>
              </a:buClr>
              <a:buFontTx/>
              <a:buChar char="-"/>
            </a:pPr>
            <a:r>
              <a:rPr lang="en" sz="186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branch of </a:t>
            </a: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superior thyroid artery</a:t>
            </a:r>
          </a:p>
          <a:p>
            <a:pPr lvl="1">
              <a:spcBef>
                <a:spcPts val="533"/>
              </a:spcBef>
              <a:buClr>
                <a:schemeClr val="dk1"/>
              </a:buClr>
            </a:pPr>
            <a:r>
              <a:rPr lang="en" sz="1867" u="sng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Lower half:</a:t>
            </a:r>
          </a:p>
          <a:p>
            <a:pPr marL="457189" lvl="1">
              <a:spcBef>
                <a:spcPts val="533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 Inferior laryngeal artery</a:t>
            </a:r>
          </a:p>
          <a:p>
            <a:pPr marL="457189" lvl="1">
              <a:spcBef>
                <a:spcPts val="533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-  </a:t>
            </a:r>
            <a:r>
              <a:rPr lang="en" sz="186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branch of </a:t>
            </a: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inferior thyroid artery </a:t>
            </a:r>
          </a:p>
          <a:p>
            <a:pPr>
              <a:spcBef>
                <a:spcPts val="1067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Veins:</a:t>
            </a:r>
          </a:p>
          <a:p>
            <a:pPr marL="457189" lvl="1">
              <a:spcBef>
                <a:spcPts val="533"/>
              </a:spcBef>
              <a:buClr>
                <a:schemeClr val="dk1"/>
              </a:buClr>
            </a:pPr>
            <a:r>
              <a:rPr lang="en" sz="1867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Accompany </a:t>
            </a:r>
            <a:r>
              <a:rPr lang="en" sz="186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corresponding arteries.</a:t>
            </a:r>
          </a:p>
          <a:p>
            <a:pPr>
              <a:spcBef>
                <a:spcPts val="1067"/>
              </a:spcBef>
              <a:buClr>
                <a:schemeClr val="dk1"/>
              </a:buClr>
            </a:pPr>
            <a:r>
              <a:rPr lang="en" sz="1867" b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Lymphatics:</a:t>
            </a:r>
          </a:p>
          <a:p>
            <a:pPr marL="457189" lvl="1">
              <a:spcBef>
                <a:spcPts val="533"/>
              </a:spcBef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The lymph vessels drain into the </a:t>
            </a:r>
            <a:r>
              <a:rPr lang="en" sz="1867" b="1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deep cervical lymph nodes.</a:t>
            </a:r>
          </a:p>
          <a:p>
            <a:pPr marL="237061" indent="-237061">
              <a:lnSpc>
                <a:spcPct val="70000"/>
              </a:lnSpc>
              <a:spcBef>
                <a:spcPts val="1067"/>
              </a:spcBef>
              <a:buClr>
                <a:schemeClr val="dk1"/>
              </a:buClr>
            </a:pPr>
            <a:endParaRPr sz="1867" dirty="0">
              <a:solidFill>
                <a:srgbClr val="00FFFF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237061" indent="-237061">
              <a:lnSpc>
                <a:spcPct val="70000"/>
              </a:lnSpc>
              <a:spcBef>
                <a:spcPts val="1067"/>
              </a:spcBef>
              <a:buClr>
                <a:schemeClr val="dk1"/>
              </a:buClr>
              <a:buSzPct val="25000"/>
            </a:pPr>
            <a:r>
              <a:rPr lang="en" sz="1867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28" name="Shape 128"/>
          <p:cNvSpPr txBox="1"/>
          <p:nvPr/>
        </p:nvSpPr>
        <p:spPr>
          <a:xfrm>
            <a:off x="8390965" y="5029612"/>
            <a:ext cx="3633312" cy="1108364"/>
          </a:xfrm>
          <a:prstGeom prst="rect">
            <a:avLst/>
          </a:prstGeom>
          <a:noFill/>
          <a:ln w="9525" cap="flat" cmpd="sng">
            <a:noFill/>
            <a:prstDash val="lgDash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r" rtl="1">
              <a:buSzPct val="25000"/>
            </a:pPr>
            <a:r>
              <a:rPr lang="en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للحفظ : بما أن سالفة  arteries معقدة شوي </a:t>
            </a:r>
            <a:r>
              <a:rPr lang="ar-SA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في اللارنكس لأن فيها </a:t>
            </a:r>
            <a:r>
              <a:rPr lang="en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نصف علوي و نصف سفلي نقدر نقول: لا ذا ! (</a:t>
            </a:r>
            <a:r>
              <a:rPr lang="en" u="sng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la</a:t>
            </a:r>
            <a:r>
              <a:rPr lang="en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ryngeal &amp; </a:t>
            </a:r>
            <a:r>
              <a:rPr lang="en" u="sng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yroidal )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920244" y="6098983"/>
            <a:ext cx="2538691" cy="369200"/>
          </a:xfrm>
          <a:prstGeom prst="rect">
            <a:avLst/>
          </a:prstGeom>
          <a:noFill/>
          <a:ln w="9525" cap="flat" cmpd="sng">
            <a:noFill/>
            <a:prstDash val="lgDash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l">
              <a:buSzPct val="25000"/>
            </a:pPr>
            <a:r>
              <a:rPr lang="en" sz="1800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*للحفظ : cross the rule 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381962" y="238358"/>
            <a:ext cx="11360800" cy="648319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 fontScale="900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3600" b="1" dirty="0"/>
              <a:t>Larynx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752" y="6468183"/>
            <a:ext cx="371239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65000"/>
                  </a:schemeClr>
                </a:solidFill>
              </a:rPr>
              <a:t>NB. recurrent laryngeal nerve is both sensory and motor </a:t>
            </a:r>
            <a:endParaRPr lang="ar-S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52" y="5429906"/>
            <a:ext cx="38664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</a:rPr>
              <a:t>مهم</a:t>
            </a:r>
          </a:p>
        </p:txBody>
      </p:sp>
      <p:sp>
        <p:nvSpPr>
          <p:cNvPr id="4" name="Left Brace 3"/>
          <p:cNvSpPr/>
          <p:nvPr/>
        </p:nvSpPr>
        <p:spPr>
          <a:xfrm>
            <a:off x="353086" y="5188018"/>
            <a:ext cx="388059" cy="1183914"/>
          </a:xfrm>
          <a:prstGeom prst="leftBrac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 12"/>
          <p:cNvSpPr/>
          <p:nvPr/>
        </p:nvSpPr>
        <p:spPr>
          <a:xfrm>
            <a:off x="153912" y="1385048"/>
            <a:ext cx="3650743" cy="509172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924680" y="1376455"/>
            <a:ext cx="3975587" cy="28997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924680" y="4325465"/>
            <a:ext cx="3975587" cy="10058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27312" y="5389565"/>
            <a:ext cx="3975587" cy="100584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5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710614" y="5428193"/>
            <a:ext cx="6349283" cy="646331"/>
          </a:xfrm>
          <a:prstGeom prst="rect">
            <a:avLst/>
          </a:prstGeom>
          <a:noFill/>
          <a:ln w="9525" cap="flat" cmpd="sng">
            <a:noFill/>
            <a:prstDash val="lgDash"/>
            <a:round/>
            <a:headEnd type="none" w="med" len="med"/>
            <a:tailEnd type="none" w="med" len="med"/>
          </a:ln>
        </p:spPr>
        <p:txBody>
          <a:bodyPr lIns="91433" tIns="45700" rIns="91433" bIns="45700" anchor="t" anchorCtr="0">
            <a:noAutofit/>
          </a:bodyPr>
          <a:lstStyle/>
          <a:p>
            <a:pPr algn="l">
              <a:lnSpc>
                <a:spcPct val="150000"/>
              </a:lnSpc>
              <a:buSzPct val="25000"/>
            </a:pPr>
            <a:r>
              <a:rPr lang="en" sz="16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    Damage occurs to both sides of the nerve → patient may die</a:t>
            </a:r>
          </a:p>
          <a:p>
            <a:pPr>
              <a:lnSpc>
                <a:spcPct val="150000"/>
              </a:lnSpc>
              <a:buSzPct val="25000"/>
            </a:pPr>
            <a:r>
              <a:rPr lang="en" sz="1600" dirty="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Damage occurs to one side only → can be repaired incompletely  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83167" y="293651"/>
            <a:ext cx="5643028" cy="5885764"/>
            <a:chOff x="5915891" y="0"/>
            <a:chExt cx="6276108" cy="6858000"/>
          </a:xfrm>
        </p:grpSpPr>
        <p:pic>
          <p:nvPicPr>
            <p:cNvPr id="135" name="Shape 135"/>
            <p:cNvPicPr preferRelativeResize="0"/>
            <p:nvPr/>
          </p:nvPicPr>
          <p:blipFill rotWithShape="1">
            <a:blip r:embed="rId3">
              <a:alphaModFix/>
            </a:blip>
            <a:srcRect l="3703" t="22893" r="2469" b="1880"/>
            <a:stretch/>
          </p:blipFill>
          <p:spPr>
            <a:xfrm>
              <a:off x="6232071" y="0"/>
              <a:ext cx="5959928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6" name="Shape 136"/>
            <p:cNvSpPr txBox="1"/>
            <p:nvPr/>
          </p:nvSpPr>
          <p:spPr>
            <a:xfrm>
              <a:off x="8172604" y="2798100"/>
              <a:ext cx="2346481" cy="5831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lIns="91433" tIns="45700" rIns="91433" bIns="45700" anchor="t" anchorCtr="0">
              <a:noAutofit/>
            </a:bodyPr>
            <a:lstStyle/>
            <a:p>
              <a:pPr algn="ctr">
                <a:buClr>
                  <a:srgbClr val="000000"/>
                </a:buClr>
                <a:buSzPct val="25000"/>
              </a:pPr>
              <a:r>
                <a:rPr lang="en" sz="1200" b="1" dirty="0">
                  <a:latin typeface="Calibri"/>
                  <a:ea typeface="Calibri"/>
                  <a:cs typeface="Calibri"/>
                  <a:sym typeface="Calibri"/>
                </a:rPr>
                <a:t>Vocal cords lie in </a:t>
              </a:r>
              <a:r>
                <a:rPr lang="en" sz="1200" b="1" u="sng" dirty="0">
                  <a:latin typeface="Calibri"/>
                  <a:ea typeface="Calibri"/>
                  <a:cs typeface="Calibri"/>
                  <a:sym typeface="Calibri"/>
                </a:rPr>
                <a:t>cadaveric</a:t>
              </a:r>
              <a:r>
                <a:rPr lang="en" sz="1200" b="1" dirty="0">
                  <a:latin typeface="Calibri"/>
                  <a:ea typeface="Calibri"/>
                  <a:cs typeface="Calibri"/>
                  <a:sym typeface="Calibri"/>
                </a:rPr>
                <a:t> position </a:t>
              </a:r>
              <a:r>
                <a:rPr lang="en" sz="1200" b="1" dirty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(نفس وضع الجثة )</a:t>
              </a:r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8300433" y="5679583"/>
              <a:ext cx="2218652" cy="4998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lIns="91433" tIns="45700" rIns="91433" bIns="45700" anchor="t" anchorCtr="0">
              <a:noAutofit/>
            </a:bodyPr>
            <a:lstStyle/>
            <a:p>
              <a:pPr algn="ctr" rtl="1">
                <a:buSzPct val="25000"/>
              </a:pPr>
              <a:r>
                <a:rPr lang="en" sz="12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Median or paramedian position and air cannot pass</a:t>
              </a:r>
            </a:p>
          </p:txBody>
        </p:sp>
        <p:cxnSp>
          <p:nvCxnSpPr>
            <p:cNvPr id="140" name="Shape 140"/>
            <p:cNvCxnSpPr/>
            <p:nvPr/>
          </p:nvCxnSpPr>
          <p:spPr>
            <a:xfrm flipH="1">
              <a:off x="5915891" y="6284890"/>
              <a:ext cx="470728" cy="74346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/>
              <a:headEnd type="none" w="med" len="med"/>
              <a:tailEnd type="triangle" w="lg" len="lg"/>
            </a:ln>
          </p:spPr>
        </p:cxnSp>
        <p:cxnSp>
          <p:nvCxnSpPr>
            <p:cNvPr id="141" name="Shape 141"/>
            <p:cNvCxnSpPr/>
            <p:nvPr/>
          </p:nvCxnSpPr>
          <p:spPr>
            <a:xfrm flipH="1">
              <a:off x="6064645" y="6681989"/>
              <a:ext cx="321971" cy="12879"/>
            </a:xfrm>
            <a:prstGeom prst="straightConnector1">
              <a:avLst/>
            </a:prstGeom>
            <a:noFill/>
            <a:ln w="9525" cap="flat" cmpd="sng">
              <a:solidFill>
                <a:schemeClr val="accent6"/>
              </a:solidFill>
              <a:prstDash val="solid"/>
              <a:miter/>
              <a:headEnd type="none" w="med" len="med"/>
              <a:tailEnd type="triangle" w="lg" len="lg"/>
            </a:ln>
          </p:spPr>
        </p:cxnSp>
      </p:grpSp>
      <p:grpSp>
        <p:nvGrpSpPr>
          <p:cNvPr id="5" name="Group 4"/>
          <p:cNvGrpSpPr/>
          <p:nvPr/>
        </p:nvGrpSpPr>
        <p:grpSpPr>
          <a:xfrm>
            <a:off x="555003" y="774912"/>
            <a:ext cx="4835145" cy="2930809"/>
            <a:chOff x="478000" y="1034799"/>
            <a:chExt cx="5085404" cy="2613176"/>
          </a:xfrm>
        </p:grpSpPr>
        <p:sp>
          <p:nvSpPr>
            <p:cNvPr id="138" name="Shape 138"/>
            <p:cNvSpPr txBox="1"/>
            <p:nvPr/>
          </p:nvSpPr>
          <p:spPr>
            <a:xfrm>
              <a:off x="478000" y="1034799"/>
              <a:ext cx="5085404" cy="2613176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accent3">
                  <a:lumMod val="75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33" tIns="45700" rIns="91433" bIns="45700" anchor="t" anchorCtr="0">
              <a:noAutofit/>
            </a:bodyPr>
            <a:lstStyle/>
            <a:p>
              <a:pPr algn="ctr">
                <a:spcBef>
                  <a:spcPts val="1200"/>
                </a:spcBef>
                <a:buClr>
                  <a:schemeClr val="dk1"/>
                </a:buClr>
                <a:buSzPct val="100000"/>
              </a:pPr>
              <a:endParaRPr lang="en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algn="ctr">
                <a:spcBef>
                  <a:spcPts val="1200"/>
                </a:spcBef>
                <a:buClr>
                  <a:schemeClr val="dk1"/>
                </a:buClr>
                <a:buSzPct val="100000"/>
              </a:pPr>
              <a:endParaRPr lang="en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  <a:p>
              <a:pPr algn="ctr">
                <a:spcBef>
                  <a:spcPts val="1200"/>
                </a:spcBef>
                <a:buClr>
                  <a:schemeClr val="dk1"/>
                </a:buClr>
                <a:buSzPct val="100000"/>
              </a:pP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Semon’s  Law indicates the different effect between </a:t>
              </a:r>
              <a:r>
                <a:rPr lang="en" sz="20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damage</a:t>
              </a: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 (surgical trauma) and </a:t>
              </a:r>
              <a:r>
                <a:rPr lang="en" sz="20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transection</a:t>
              </a: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" sz="2000" dirty="0">
                  <a:solidFill>
                    <a:schemeClr val="accent3"/>
                  </a:solidFill>
                  <a:latin typeface="+mj-lt"/>
                  <a:ea typeface="Calibri"/>
                  <a:cs typeface="Calibri"/>
                  <a:sym typeface="Calibri"/>
                </a:rPr>
                <a:t>(قطع)</a:t>
              </a: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 of the </a:t>
              </a:r>
              <a:r>
                <a:rPr lang="en" sz="2000" dirty="0">
                  <a:solidFill>
                    <a:srgbClr val="FF0000"/>
                  </a:solidFill>
                  <a:latin typeface="+mj-lt"/>
                  <a:ea typeface="Calibri"/>
                  <a:cs typeface="Calibri"/>
                  <a:sym typeface="Calibri"/>
                </a:rPr>
                <a:t>recurrent laryngeal nerve</a:t>
              </a: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 </a:t>
              </a:r>
              <a:r>
                <a:rPr lang="en" sz="2000" u="sng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due to </a:t>
              </a:r>
              <a:r>
                <a:rPr lang="en" sz="2000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surgery in region of the neck (e.g. thyroidectomy or parathyroidectomy).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5234" y="1034799"/>
              <a:ext cx="5058170" cy="830997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1">
              <a:spAutoFit/>
            </a:bodyPr>
            <a:lstStyle/>
            <a:p>
              <a:pPr algn="ctr">
                <a:buClr>
                  <a:schemeClr val="dk1"/>
                </a:buClr>
                <a:buSzPct val="25000"/>
              </a:pPr>
              <a:r>
                <a:rPr lang="en" sz="16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SEMON’S LAW </a:t>
              </a:r>
              <a:r>
                <a:rPr lang="en-GB" sz="16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o</a:t>
              </a:r>
              <a:r>
                <a:rPr lang="en" sz="16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r</a:t>
              </a:r>
            </a:p>
            <a:p>
              <a:pPr algn="ctr">
                <a:buClr>
                  <a:schemeClr val="dk1"/>
                </a:buClr>
                <a:buSzPct val="25000"/>
              </a:pPr>
              <a:r>
                <a:rPr lang="en" sz="1600" b="1" dirty="0">
                  <a:solidFill>
                    <a:srgbClr val="FF0000"/>
                  </a:solidFill>
                  <a:ea typeface="Calibri"/>
                  <a:cs typeface="Calibri"/>
                  <a:sym typeface="Calibri"/>
                </a:rPr>
                <a:t>damage</a:t>
              </a:r>
              <a:r>
                <a:rPr lang="en" sz="1600" b="1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 of the  RECURRENT LARYNGEAL NERVE</a:t>
              </a:r>
            </a:p>
            <a:p>
              <a:endParaRPr lang="ar-SA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6785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533551" y="528085"/>
            <a:ext cx="3200400" cy="6948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2800" b="1" dirty="0">
                <a:ea typeface="Calibri"/>
                <a:cs typeface="Calibri"/>
                <a:sym typeface="Calibri"/>
              </a:rPr>
              <a:t>Trachea (windpipe)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x="439900" y="1222885"/>
            <a:ext cx="7338800" cy="4181952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Mobile </a:t>
            </a:r>
            <a:r>
              <a:rPr lang="en" sz="1867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متحرك</a:t>
            </a:r>
            <a:r>
              <a:rPr lang="ar-SA" sz="1867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ة</a:t>
            </a:r>
            <a:r>
              <a:rPr lang="en" sz="1867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,fibro cartilaginous tube, </a:t>
            </a:r>
            <a:r>
              <a:rPr lang="en" sz="1867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inches long*, and 1 inch in diameter.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i="1" dirty="0">
                <a:latin typeface="Calibri"/>
                <a:ea typeface="Calibri"/>
                <a:cs typeface="Calibri"/>
                <a:sym typeface="Calibri"/>
              </a:rPr>
              <a:t>Begins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: In the </a:t>
            </a: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neck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below the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cricoid cartilage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of the larynx (at lower  border of cricoid cartilage at (</a:t>
            </a: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C6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).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i="1" dirty="0">
                <a:latin typeface="Calibri"/>
                <a:ea typeface="Calibri"/>
                <a:cs typeface="Calibri"/>
                <a:sym typeface="Calibri"/>
              </a:rPr>
              <a:t>Ends: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	In the </a:t>
            </a: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thorax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at the level of 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sternal angle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(lower border of </a:t>
            </a: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T4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), by dividing into	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right and left principal (main,primary) bronchi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The ridge at the bifurcation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from inside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is called carina.  </a:t>
            </a:r>
            <a:r>
              <a:rPr lang="en" sz="1867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زاوية الانقسام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It is the most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sensitive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 part of the	 respiratory tract and is associated with the </a:t>
            </a:r>
            <a:r>
              <a:rPr lang="en" sz="1867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cough reflex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sz="1867" dirty="0"/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4908" y="290993"/>
            <a:ext cx="3163455" cy="213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0944" y="2555047"/>
            <a:ext cx="3551382" cy="18505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31521" y="5404837"/>
            <a:ext cx="15400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*Note: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Trachea = 5 inches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Larynx = 2 inches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026" name="Picture 2" descr="Image result for sternal ang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537" y="4464206"/>
            <a:ext cx="2148720" cy="235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21015" y="6550223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Extra (sternal angle) </a:t>
            </a:r>
            <a:endParaRPr lang="en-GB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817078" y="2453820"/>
            <a:ext cx="155448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33951" y="3603747"/>
            <a:ext cx="329184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51970" y="4157929"/>
            <a:ext cx="64008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227128" y="2516701"/>
            <a:ext cx="786770" cy="157226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48725" y="692726"/>
            <a:ext cx="496367" cy="130601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924648" y="2192992"/>
            <a:ext cx="313861" cy="1828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092792" y="3060834"/>
            <a:ext cx="3744227" cy="109709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04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3"/>
          <a:srcRect l="17648" t="17366" r="5796" b="7866"/>
          <a:stretch/>
        </p:blipFill>
        <p:spPr>
          <a:xfrm>
            <a:off x="8094933" y="3839275"/>
            <a:ext cx="3994860" cy="2926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321" t="18737" r="1454" b="4392"/>
          <a:stretch/>
        </p:blipFill>
        <p:spPr>
          <a:xfrm>
            <a:off x="7304777" y="8164"/>
            <a:ext cx="4844269" cy="339772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2779094" y="191381"/>
            <a:ext cx="3899113" cy="232301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Anterior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Sternum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Thymus,(remains of thymus gland).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Left brachiocephalic vein. 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Arch of aorta.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Origin of: Brachiocephalic	artery and left common carotid artery.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3584794" y="4860090"/>
            <a:ext cx="2119800" cy="137013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Posterior: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Esophagus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Left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recurrent laryngeal nerve.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220290" y="2717866"/>
            <a:ext cx="2830752" cy="287684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Left side:</a:t>
            </a:r>
          </a:p>
          <a:p>
            <a:pPr marL="234950" indent="-234950" algn="ctr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Arch of aorta.</a:t>
            </a:r>
          </a:p>
          <a:p>
            <a:pPr marL="234950" indent="-234950" algn="ctr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Left common Carotid artery</a:t>
            </a:r>
          </a:p>
          <a:p>
            <a:pPr marL="234950" indent="-234950" algn="ctr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Left subclavian artery</a:t>
            </a:r>
          </a:p>
          <a:p>
            <a:pPr marL="234950" indent="-234950" algn="ctr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Left vagus nerve</a:t>
            </a:r>
          </a:p>
          <a:p>
            <a:pPr marL="234950" indent="-234950" algn="ctr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Left phrenic nerve</a:t>
            </a:r>
          </a:p>
          <a:p>
            <a:pPr marL="234950" indent="-234950" algn="ctr">
              <a:buClr>
                <a:schemeClr val="dk1"/>
              </a:buClr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Pleura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6192937" y="3086812"/>
            <a:ext cx="2327003" cy="142354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Right side: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Azygos vein 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Right vagus nerve</a:t>
            </a:r>
          </a:p>
          <a:p>
            <a:pPr marL="234950" indent="-234950">
              <a:buFont typeface="+mj-lt"/>
              <a:buAutoNum type="arabicPeriod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Pleura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14772" y="3003526"/>
            <a:ext cx="1851079" cy="1366553"/>
            <a:chOff x="4621490" y="2728660"/>
            <a:chExt cx="1851079" cy="1366553"/>
          </a:xfrm>
        </p:grpSpPr>
        <p:sp>
          <p:nvSpPr>
            <p:cNvPr id="156" name="Shape 156"/>
            <p:cNvSpPr txBox="1"/>
            <p:nvPr/>
          </p:nvSpPr>
          <p:spPr>
            <a:xfrm>
              <a:off x="4798169" y="2838816"/>
              <a:ext cx="1674400" cy="110972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t" anchorCtr="0">
              <a:noAutofit/>
            </a:bodyPr>
            <a:lstStyle/>
            <a:p>
              <a:pPr>
                <a:buClr>
                  <a:schemeClr val="dk1"/>
                </a:buClr>
              </a:pPr>
              <a:r>
                <a:rPr lang="en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Relations in the </a:t>
              </a:r>
              <a:r>
                <a:rPr lang="en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Superior</a:t>
              </a:r>
              <a:r>
                <a:rPr lang="en" sz="1867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" sz="1867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Mediastinum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4621490" y="2728660"/>
              <a:ext cx="1823369" cy="1366553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Right Arrow 3"/>
          <p:cNvSpPr/>
          <p:nvPr/>
        </p:nvSpPr>
        <p:spPr>
          <a:xfrm>
            <a:off x="5555060" y="3520621"/>
            <a:ext cx="620958" cy="31865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 rot="10800000">
            <a:off x="3096369" y="3479932"/>
            <a:ext cx="620958" cy="31865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 rot="16200000">
            <a:off x="4406185" y="2588246"/>
            <a:ext cx="440541" cy="376113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5400000">
            <a:off x="4433017" y="4426086"/>
            <a:ext cx="423355" cy="339634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31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9516" t="20253" r="20591" b="6061"/>
          <a:stretch/>
        </p:blipFill>
        <p:spPr>
          <a:xfrm>
            <a:off x="8021255" y="1822612"/>
            <a:ext cx="4170745" cy="4619753"/>
          </a:xfrm>
          <a:prstGeom prst="rect">
            <a:avLst/>
          </a:prstGeom>
        </p:spPr>
      </p:pic>
      <p:sp>
        <p:nvSpPr>
          <p:cNvPr id="174" name="Shape 174"/>
          <p:cNvSpPr txBox="1"/>
          <p:nvPr/>
        </p:nvSpPr>
        <p:spPr>
          <a:xfrm>
            <a:off x="249922" y="1013360"/>
            <a:ext cx="4486900" cy="232944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Nerve Supply: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Branches of the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vagus nerve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recurrent laryngeal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nerve give sensory fibers to supply  the mucous membrane</a:t>
            </a:r>
          </a:p>
          <a:p>
            <a:endParaRPr lang="en" sz="900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Clr>
                <a:schemeClr val="dk1"/>
              </a:buClr>
              <a:buFont typeface="Courier New" panose="02070309020205020404" pitchFamily="49" charset="0"/>
              <a:buChar char="o"/>
            </a:pP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Branches from the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Sympathetic trunks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supply the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trachealis muscle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lang="en-GB" sz="1867" b="1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lood vessels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.	</a:t>
            </a:r>
          </a:p>
        </p:txBody>
      </p:sp>
      <p:sp>
        <p:nvSpPr>
          <p:cNvPr id="175" name="Shape 175"/>
          <p:cNvSpPr txBox="1"/>
          <p:nvPr/>
        </p:nvSpPr>
        <p:spPr>
          <a:xfrm>
            <a:off x="249922" y="3446005"/>
            <a:ext cx="4486900" cy="13953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u="sng" dirty="0">
                <a:latin typeface="Calibri"/>
                <a:ea typeface="Calibri"/>
                <a:cs typeface="Calibri"/>
                <a:sym typeface="Calibri"/>
              </a:rPr>
              <a:t>Blood Supply:</a:t>
            </a:r>
          </a:p>
          <a:p>
            <a:r>
              <a:rPr lang="en" sz="1867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Arteries: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Branches from the </a:t>
            </a:r>
            <a:r>
              <a:rPr lang="en" sz="18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inferior thyroid 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867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bronchial arteries </a:t>
            </a:r>
            <a:r>
              <a:rPr lang="en" sz="1867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(from descending thoracic aorta) 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49922" y="5475574"/>
            <a:ext cx="4486900" cy="11281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867" u="sng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Lymphatic Drainage:</a:t>
            </a:r>
          </a:p>
          <a:p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Into the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pretracheal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1867" b="1" dirty="0">
                <a:latin typeface="Calibri"/>
                <a:ea typeface="Calibri"/>
                <a:cs typeface="Calibri"/>
                <a:sym typeface="Calibri"/>
              </a:rPr>
              <a:t>paratracheal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lymph nodes.</a:t>
            </a:r>
          </a:p>
        </p:txBody>
      </p:sp>
      <p:sp>
        <p:nvSpPr>
          <p:cNvPr id="9" name="Shape 146"/>
          <p:cNvSpPr txBox="1">
            <a:spLocks noGrp="1"/>
          </p:cNvSpPr>
          <p:nvPr>
            <p:ph type="title"/>
          </p:nvPr>
        </p:nvSpPr>
        <p:spPr>
          <a:xfrm>
            <a:off x="249922" y="261194"/>
            <a:ext cx="3200400" cy="60862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200" b="1" dirty="0">
                <a:ea typeface="Calibri"/>
                <a:cs typeface="Calibri"/>
                <a:sym typeface="Calibri"/>
              </a:rPr>
              <a:t>Trachea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045" t="16450" r="9665" b="19966"/>
          <a:stretch/>
        </p:blipFill>
        <p:spPr>
          <a:xfrm>
            <a:off x="4921057" y="370781"/>
            <a:ext cx="3736539" cy="43819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9922" y="4923152"/>
            <a:ext cx="4486900" cy="45720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" sz="1870" u="sng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Veins:</a:t>
            </a:r>
            <a:r>
              <a:rPr lang="en" sz="187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Drain to </a:t>
            </a:r>
            <a:r>
              <a:rPr lang="en" sz="187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inferior thyroid </a:t>
            </a:r>
            <a:r>
              <a:rPr lang="en" sz="187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veins. </a:t>
            </a:r>
          </a:p>
        </p:txBody>
      </p:sp>
    </p:spTree>
    <p:extLst>
      <p:ext uri="{BB962C8B-B14F-4D97-AF65-F5344CB8AC3E}">
        <p14:creationId xmlns:p14="http://schemas.microsoft.com/office/powerpoint/2010/main" val="1990534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1111" t="1212" r="1245" b="2745"/>
          <a:stretch/>
        </p:blipFill>
        <p:spPr>
          <a:xfrm>
            <a:off x="8006532" y="95698"/>
            <a:ext cx="3861417" cy="364182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355570" y="149194"/>
            <a:ext cx="7054515" cy="3588327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61111"/>
            </a:pPr>
            <a:r>
              <a:rPr lang="en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Right Principal Bronchus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one inch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Wider,  shorter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vertical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the left.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Gives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superior lobar bronchus </a:t>
            </a:r>
            <a:r>
              <a:rPr lang="en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before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entering the hilum of the right lung.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entering the hilum it divides into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middle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inferior lobar bronchi.</a:t>
            </a:r>
          </a:p>
          <a:p>
            <a:endParaRPr sz="1867" dirty="0"/>
          </a:p>
        </p:txBody>
      </p:sp>
      <p:sp>
        <p:nvSpPr>
          <p:cNvPr id="183" name="Shape 183"/>
          <p:cNvSpPr txBox="1"/>
          <p:nvPr/>
        </p:nvSpPr>
        <p:spPr>
          <a:xfrm>
            <a:off x="355571" y="3623106"/>
            <a:ext cx="7889020" cy="3043578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61111"/>
            </a:pPr>
            <a:r>
              <a:rPr lang="en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Left Principal Bronchus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two inches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Narrower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longer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more horizontal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 the right.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Passes to the left below the aortic arch and in front of esophagus.</a:t>
            </a:r>
          </a:p>
          <a:p>
            <a:pPr marL="342900" indent="-342900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entering the hilum of the left lung it divides into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superior </a:t>
            </a:r>
            <a:r>
              <a:rPr lang="en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inferior lobar bronchi.</a:t>
            </a:r>
          </a:p>
          <a:p>
            <a:endParaRPr sz="1867" dirty="0"/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4">
            <a:alphaModFix/>
          </a:blip>
          <a:srcRect l="1013" t="705" r="1191" b="827"/>
          <a:stretch/>
        </p:blipFill>
        <p:spPr>
          <a:xfrm>
            <a:off x="8244591" y="3537971"/>
            <a:ext cx="3750736" cy="3213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733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66799" y="293050"/>
            <a:ext cx="11360800" cy="7636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r>
              <a:rPr lang="en" sz="3600" b="1" dirty="0">
                <a:ea typeface="Calibri"/>
                <a:cs typeface="Calibri"/>
                <a:sym typeface="Calibri"/>
              </a:rPr>
              <a:t>Bronchial Divisions </a:t>
            </a:r>
            <a:r>
              <a:rPr lang="en" sz="20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(VERY IMPORTANT SLIDE)</a:t>
            </a:r>
            <a:endParaRPr lang="en" sz="36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0" y="1000432"/>
            <a:ext cx="12192000" cy="109906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indent="-3175">
              <a:spcBef>
                <a:spcPts val="800"/>
              </a:spcBef>
              <a:buClr>
                <a:schemeClr val="dk1"/>
              </a:buClr>
              <a:buSzPct val="61111"/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Within the lung, </a:t>
            </a:r>
            <a:r>
              <a:rPr lang="en" sz="24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bronchus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divides and redivides into number of branches that </a:t>
            </a:r>
            <a:r>
              <a:rPr lang="en" sz="24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divided into two groups: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881667" y="3747800"/>
            <a:ext cx="5085200" cy="144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endParaRPr sz="1867"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199" y="1912768"/>
            <a:ext cx="3960999" cy="337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8133" y="1912768"/>
            <a:ext cx="3374567" cy="207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7201" y="2659232"/>
            <a:ext cx="3220943" cy="38431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Shape 196"/>
          <p:cNvCxnSpPr/>
          <p:nvPr/>
        </p:nvCxnSpPr>
        <p:spPr>
          <a:xfrm>
            <a:off x="3343467" y="2208233"/>
            <a:ext cx="1135200" cy="18972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97" name="Shape 197"/>
          <p:cNvCxnSpPr/>
          <p:nvPr/>
        </p:nvCxnSpPr>
        <p:spPr>
          <a:xfrm flipH="1">
            <a:off x="5940467" y="2270433"/>
            <a:ext cx="1679533" cy="3403857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98" name="Shape 1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6800" y="4206030"/>
            <a:ext cx="5262419" cy="2636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5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149933" y="1349115"/>
            <a:ext cx="5934400" cy="5375618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Clr>
                <a:schemeClr val="dk1"/>
              </a:buClr>
              <a:buFont typeface="Calibri"/>
              <a:buAutoNum type="arabicPeriod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muscles controls the laryngeal inlet?</a:t>
            </a:r>
          </a:p>
          <a:p>
            <a:pPr marL="793750" indent="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Omohyoid                b.     Digastric</a:t>
            </a:r>
          </a:p>
          <a:p>
            <a:pPr marL="793750" indent="0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  Palatopharyngeus   d.     Aryepiglottic muscle</a:t>
            </a:r>
          </a:p>
          <a:p>
            <a:pPr marL="1219170" indent="-304792">
              <a:buNone/>
            </a:pP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Answer: D</a:t>
            </a:r>
          </a:p>
          <a:p>
            <a:pPr marL="609585" indent="-304792">
              <a:buNone/>
            </a:pP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2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muscles relaxes and shortens the vocal cords?</a:t>
            </a:r>
          </a:p>
          <a:p>
            <a:pPr marL="854075" indent="-1905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Cricothyroid             b.     Oblique arytenoid</a:t>
            </a:r>
          </a:p>
          <a:p>
            <a:pPr marL="854075" indent="-19050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</a:t>
            </a:r>
            <a:r>
              <a:rPr lang="en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Thyroarytenoid       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    Sternothyroid</a:t>
            </a:r>
          </a:p>
          <a:p>
            <a:pPr marL="1219170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C</a:t>
            </a: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3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laryngeal muscle most responsible for stretching the vocal cords is the:</a:t>
            </a:r>
          </a:p>
          <a:p>
            <a:pPr marL="854075" indent="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Cricothyroid            b.     Oblique arytenoid</a:t>
            </a:r>
          </a:p>
          <a:p>
            <a:pPr marL="854075" indent="0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  Thyroarytenoid      d.     Sternothyroid</a:t>
            </a:r>
          </a:p>
          <a:p>
            <a:pPr marL="1219170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7613" indent="-93345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sz="14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body" idx="2"/>
          </p:nvPr>
        </p:nvSpPr>
        <p:spPr>
          <a:xfrm>
            <a:off x="6308800" y="293563"/>
            <a:ext cx="5883200" cy="643116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-304792">
              <a:buClr>
                <a:schemeClr val="dk1"/>
              </a:buClr>
              <a:buFont typeface="Calibri"/>
              <a:buAutoNum type="arabicPeriod" startAt="4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muscle is responsible for opening the rima glottidis?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Lateral cricoarytenoid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    Posterior cricoarytenoid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  Transverse arytenoid 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    Both a and c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B</a:t>
            </a: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5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intrinsic muscles of the larynx are innervated by the recurrent laryngeal nerve </a:t>
            </a:r>
            <a:r>
              <a:rPr lang="en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except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Thyroarytenoid           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    Cricothyroid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  Lateral cricoarytenoid   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    Posterior cricoarytenoid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B</a:t>
            </a: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6"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 continuation of the previous question: which nerve is it supplied by?</a:t>
            </a:r>
          </a:p>
          <a:p>
            <a:pPr>
              <a:buNone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609585" indent="0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Answer: External laryngeal nerve of the superior laryngeal branch of the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vagus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nerve.</a:t>
            </a: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0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5" name="Shape 215"/>
          <p:cNvCxnSpPr/>
          <p:nvPr/>
        </p:nvCxnSpPr>
        <p:spPr>
          <a:xfrm>
            <a:off x="6308800" y="674557"/>
            <a:ext cx="0" cy="581154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4602" y="473446"/>
            <a:ext cx="2687364" cy="770738"/>
          </a:xfrm>
        </p:spPr>
        <p:txBody>
          <a:bodyPr>
            <a:normAutofit/>
          </a:bodyPr>
          <a:lstStyle/>
          <a:p>
            <a:r>
              <a:rPr lang="en-US" sz="3600" b="1" dirty="0"/>
              <a:t>Questions 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384534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Objectives</a:t>
            </a:r>
            <a:endParaRPr lang="en-GB" i="1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lecture, you should be able to:</a:t>
            </a:r>
          </a:p>
          <a:p>
            <a:pPr marL="403225">
              <a:buFont typeface="Wingdings" panose="05000000000000000000" pitchFamily="2" charset="2"/>
              <a:buChar char="ü"/>
            </a:pPr>
            <a:r>
              <a:rPr lang="en-GB" dirty="0"/>
              <a:t>Describe the Extent, structure and functions of the </a:t>
            </a:r>
            <a:r>
              <a:rPr lang="en-GB" b="1" dirty="0"/>
              <a:t>larynx</a:t>
            </a:r>
            <a:r>
              <a:rPr lang="en-GB" dirty="0"/>
              <a:t>.</a:t>
            </a:r>
          </a:p>
          <a:p>
            <a:pPr marL="403225">
              <a:buFont typeface="Wingdings" panose="05000000000000000000" pitchFamily="2" charset="2"/>
              <a:buChar char="ü"/>
            </a:pPr>
            <a:r>
              <a:rPr lang="en-GB" dirty="0"/>
              <a:t>Describe the Extent, structure and functions of the </a:t>
            </a:r>
            <a:r>
              <a:rPr lang="en-GB" b="1" dirty="0"/>
              <a:t>trachea</a:t>
            </a:r>
            <a:r>
              <a:rPr lang="en-GB" dirty="0"/>
              <a:t>.</a:t>
            </a:r>
          </a:p>
          <a:p>
            <a:pPr marL="403225">
              <a:buFont typeface="Wingdings" panose="05000000000000000000" pitchFamily="2" charset="2"/>
              <a:buChar char="ü"/>
            </a:pPr>
            <a:r>
              <a:rPr lang="en-GB" dirty="0"/>
              <a:t>Describe the </a:t>
            </a:r>
            <a:r>
              <a:rPr lang="en-GB" b="1" dirty="0"/>
              <a:t>bronchi</a:t>
            </a:r>
            <a:r>
              <a:rPr lang="en-GB" dirty="0"/>
              <a:t> and branching of the </a:t>
            </a:r>
            <a:r>
              <a:rPr lang="en-GB" b="1" dirty="0"/>
              <a:t>bronchial tree</a:t>
            </a:r>
            <a:r>
              <a:rPr lang="en-GB" dirty="0"/>
              <a:t>. </a:t>
            </a:r>
          </a:p>
          <a:p>
            <a:pPr marL="403225">
              <a:buFont typeface="Wingdings" panose="05000000000000000000" pitchFamily="2" charset="2"/>
              <a:buChar char="ü"/>
            </a:pPr>
            <a:r>
              <a:rPr lang="en-US" dirty="0"/>
              <a:t>Describe the </a:t>
            </a:r>
            <a:r>
              <a:rPr lang="en-US" b="1" dirty="0"/>
              <a:t>functions</a:t>
            </a:r>
            <a:r>
              <a:rPr lang="en-US" dirty="0"/>
              <a:t> of </a:t>
            </a:r>
            <a:r>
              <a:rPr lang="en-US" b="1" dirty="0"/>
              <a:t>bronchi and their divisions.</a:t>
            </a:r>
          </a:p>
          <a:p>
            <a:pPr marL="174625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29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27"/>
          <p:cNvSpPr txBox="1"/>
          <p:nvPr/>
        </p:nvSpPr>
        <p:spPr>
          <a:xfrm>
            <a:off x="5741894" y="-26894"/>
            <a:ext cx="6450106" cy="6436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609585" indent="-304792">
              <a:buClr>
                <a:schemeClr val="dk1"/>
              </a:buClr>
              <a:buFont typeface="Calibri"/>
              <a:buAutoNum type="arabicPeriod" startAt="10"/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mucous membrane of the trachea is innervated by:</a:t>
            </a:r>
          </a:p>
          <a:p>
            <a:pPr marL="1219170" indent="-397923"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Recurrent laryngeal nerve</a:t>
            </a:r>
          </a:p>
          <a:p>
            <a:pPr marL="1219170" indent="-397923"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 Internal laryngeal nerve</a:t>
            </a:r>
          </a:p>
          <a:p>
            <a:pPr marL="1219170" indent="-397923">
              <a:buClr>
                <a:schemeClr val="dk1"/>
              </a:buClr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External laryngeal nerve</a:t>
            </a:r>
          </a:p>
          <a:p>
            <a:pPr marL="1217613" indent="-411163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 Sympathetic nerve fibers</a:t>
            </a:r>
          </a:p>
          <a:p>
            <a:pPr marL="1219170" indent="-304792"/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/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11"/>
            </a:pPr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happens to the trachea, or windpipe, before it reaches the lungs?</a:t>
            </a:r>
          </a:p>
          <a:p>
            <a:pPr marL="1219170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</a:t>
            </a:r>
            <a:r>
              <a:rPr lang="en" sz="1867" dirty="0">
                <a:latin typeface="Calibri"/>
                <a:ea typeface="Calibri"/>
                <a:cs typeface="Calibri"/>
                <a:sym typeface="Calibri"/>
              </a:rPr>
              <a:t> It branches in two directions</a:t>
            </a:r>
          </a:p>
          <a:p>
            <a:pPr marL="1219170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It branches in three directions</a:t>
            </a:r>
          </a:p>
          <a:p>
            <a:pPr marL="1219170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It vibrates and creates a sound</a:t>
            </a:r>
          </a:p>
          <a:p>
            <a:pPr marL="1219170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It closes up so that no oxygen can escape</a:t>
            </a:r>
          </a:p>
          <a:p>
            <a:pPr marL="1219170" indent="-304792"/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/>
            <a:r>
              <a:rPr lang="en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/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Font typeface="Calibri"/>
              <a:buAutoNum type="arabicPeriod" startAt="12"/>
            </a:pPr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Which of the following statements is NOT true regarding the trachea?</a:t>
            </a:r>
          </a:p>
          <a:p>
            <a:pPr marL="1143000" indent="-228600">
              <a:buClr>
                <a:schemeClr val="dk1"/>
              </a:buClr>
            </a:pPr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a. Trachea rings are C-shaped</a:t>
            </a:r>
          </a:p>
          <a:p>
            <a:pPr marL="1143000" indent="-228600">
              <a:buClr>
                <a:schemeClr val="dk1"/>
              </a:buClr>
            </a:pPr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b. It splits into the right and left bronchi to supply air to the lungs</a:t>
            </a:r>
          </a:p>
          <a:p>
            <a:pPr marL="1143000" indent="-228600">
              <a:buClr>
                <a:schemeClr val="dk1"/>
              </a:buClr>
            </a:pPr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c.  Opening to the trachea is covered by epiglottis</a:t>
            </a:r>
          </a:p>
          <a:p>
            <a:pPr marL="1143000" indent="-228600"/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d. It lies posterior to the </a:t>
            </a:r>
            <a:r>
              <a:rPr lang="en-GB" sz="1867" dirty="0" err="1">
                <a:latin typeface="Calibri"/>
                <a:ea typeface="Calibri"/>
                <a:cs typeface="Calibri"/>
                <a:sym typeface="Calibri"/>
              </a:rPr>
              <a:t>esophagus</a:t>
            </a:r>
            <a:endParaRPr lang="en-GB" sz="1867" dirty="0">
              <a:latin typeface="Calibri"/>
              <a:ea typeface="Calibri"/>
              <a:cs typeface="Calibri"/>
              <a:sym typeface="Calibri"/>
            </a:endParaRPr>
          </a:p>
          <a:p>
            <a:pPr marL="1219170" indent="-304792"/>
            <a:endParaRPr lang="en-GB" sz="600" dirty="0"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/>
            <a:r>
              <a:rPr lang="en-GB" sz="1867" dirty="0">
                <a:latin typeface="Calibri"/>
                <a:ea typeface="Calibri"/>
                <a:cs typeface="Calibri"/>
                <a:sym typeface="Calibri"/>
              </a:rPr>
              <a:t>Answer: D</a:t>
            </a:r>
          </a:p>
          <a:p>
            <a:pPr marL="609585" indent="-397923">
              <a:buClr>
                <a:schemeClr val="dk1"/>
              </a:buClr>
            </a:pPr>
            <a:endParaRPr sz="1867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Shape 220"/>
          <p:cNvSpPr txBox="1">
            <a:spLocks noGrp="1"/>
          </p:cNvSpPr>
          <p:nvPr>
            <p:ph type="body" idx="2"/>
          </p:nvPr>
        </p:nvSpPr>
        <p:spPr>
          <a:xfrm>
            <a:off x="-140800" y="0"/>
            <a:ext cx="6084400" cy="6858000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609585" indent="0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1993" indent="-457200">
              <a:buClr>
                <a:schemeClr val="dk1"/>
              </a:buClr>
              <a:buFont typeface="+mj-lt"/>
              <a:buAutoNum type="arabicPeriod" startAt="7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Recurrent laryngeal nerves are sensory to:</a:t>
            </a:r>
          </a:p>
          <a:p>
            <a:pPr marL="974725" indent="-12065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Laryngeal cavity below the level of vocal cords</a:t>
            </a:r>
          </a:p>
          <a:p>
            <a:pPr marL="974725" indent="-12065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b. Laryngopharynx  </a:t>
            </a:r>
          </a:p>
          <a:p>
            <a:pPr marL="974725" indent="-120650">
              <a:buClr>
                <a:schemeClr val="dk1"/>
              </a:buClr>
              <a:buSzPct val="78571"/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All intrinsic muscles of the larynx</a:t>
            </a:r>
          </a:p>
          <a:p>
            <a:pPr marL="974725" indent="-120650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Both a and c</a:t>
            </a:r>
          </a:p>
          <a:p>
            <a:pPr marL="1219170" indent="-304792"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A</a:t>
            </a:r>
          </a:p>
          <a:p>
            <a:pPr marL="609585" indent="-304792"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8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According to Semon’s Law, the result of transection of the recurrent laryngeal nerve can cause:</a:t>
            </a:r>
          </a:p>
          <a:p>
            <a:pPr marL="1219170" indent="-304792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a.     Adducted cords    b.     Inability to breath</a:t>
            </a:r>
          </a:p>
          <a:p>
            <a:pPr marL="1219170" indent="-304792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c.     Inability to speak</a:t>
            </a:r>
            <a:r>
              <a:rPr lang="en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d.     Partial paralysis</a:t>
            </a:r>
          </a:p>
          <a:p>
            <a:pPr marL="1219170" indent="-304792">
              <a:buNone/>
            </a:pP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7613" indent="-933450">
              <a:buNone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Answer: C</a:t>
            </a:r>
          </a:p>
          <a:p>
            <a:pPr marL="1219170" indent="-304792">
              <a:buNone/>
            </a:pPr>
            <a:endParaRPr lang="en-US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Clr>
                <a:schemeClr val="dk1"/>
              </a:buClr>
              <a:buFont typeface="Calibri"/>
              <a:buAutoNum type="arabicPeriod" startAt="9"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Following thyroid surgery, it was noted that a patient frequently aspirated fluid into her lungs. Upon examination it was determined that the area above the vocal fold of the larynx was numb. What nerve may have been injured? </a:t>
            </a:r>
          </a:p>
          <a:p>
            <a:pPr marL="821247" indent="0">
              <a:buClr>
                <a:schemeClr val="dk1"/>
              </a:buClr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a. External branch of the superior laryngeal nerve</a:t>
            </a:r>
          </a:p>
          <a:p>
            <a:pPr marL="821247" indent="0">
              <a:buClr>
                <a:schemeClr val="dk1"/>
              </a:buClr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b. Internal branch of the superior laryngeal nerve</a:t>
            </a:r>
          </a:p>
          <a:p>
            <a:pPr marL="821247" indent="0">
              <a:buClr>
                <a:schemeClr val="dk1"/>
              </a:buClr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c. Recurrent branch of </a:t>
            </a:r>
            <a:r>
              <a:rPr lang="en-GB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vagus</a:t>
            </a: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nerve</a:t>
            </a:r>
          </a:p>
          <a:p>
            <a:pPr marL="821247" indent="0">
              <a:buClr>
                <a:schemeClr val="dk1"/>
              </a:buClr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d. None of the above</a:t>
            </a:r>
          </a:p>
          <a:p>
            <a:pPr marL="821247" indent="0">
              <a:buClr>
                <a:schemeClr val="dk1"/>
              </a:buClr>
              <a:buNone/>
            </a:pPr>
            <a:endParaRPr lang="en-GB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304793" indent="0">
              <a:buNone/>
            </a:pPr>
            <a:r>
              <a:rPr lang="en-GB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Answer: B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indent="-304792"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04792"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1219170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chemeClr val="dk1"/>
              </a:solidFill>
            </a:endParaRPr>
          </a:p>
          <a:p>
            <a:pPr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0">
              <a:buNone/>
            </a:pPr>
            <a:endParaRPr dirty="0">
              <a:solidFill>
                <a:schemeClr val="dk1"/>
              </a:solidFill>
            </a:endParaRPr>
          </a:p>
          <a:p>
            <a:pPr marL="609585" indent="-397923">
              <a:buClr>
                <a:schemeClr val="dk1"/>
              </a:buClr>
              <a:buSzPct val="78571"/>
              <a:buNone/>
            </a:pPr>
            <a:endParaRPr dirty="0">
              <a:solidFill>
                <a:srgbClr val="000000"/>
              </a:solidFill>
            </a:endParaRPr>
          </a:p>
          <a:p>
            <a:pPr>
              <a:buNone/>
            </a:pPr>
            <a:endParaRPr dirty="0"/>
          </a:p>
        </p:txBody>
      </p:sp>
      <p:cxnSp>
        <p:nvCxnSpPr>
          <p:cNvPr id="221" name="Shape 221"/>
          <p:cNvCxnSpPr/>
          <p:nvPr/>
        </p:nvCxnSpPr>
        <p:spPr>
          <a:xfrm>
            <a:off x="5882694" y="548640"/>
            <a:ext cx="0" cy="57607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957604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8" name="Shape 228"/>
          <p:cNvCxnSpPr/>
          <p:nvPr/>
        </p:nvCxnSpPr>
        <p:spPr>
          <a:xfrm>
            <a:off x="5498895" y="393699"/>
            <a:ext cx="0" cy="612648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9" name="Shape 229"/>
          <p:cNvSpPr txBox="1"/>
          <p:nvPr/>
        </p:nvSpPr>
        <p:spPr>
          <a:xfrm>
            <a:off x="94400" y="43401"/>
            <a:ext cx="5404495" cy="6814599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 marL="120650">
              <a:buClr>
                <a:schemeClr val="dk1"/>
              </a:buClr>
            </a:pPr>
            <a:r>
              <a:rPr lang="en" sz="187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13. Bronchi branch into tubes of smaller diameter that are known as:</a:t>
            </a:r>
          </a:p>
          <a:p>
            <a:pPr marL="685800" indent="-303213">
              <a:tabLst>
                <a:tab pos="1263650" algn="l"/>
              </a:tabLst>
            </a:pPr>
            <a:r>
              <a:rPr lang="en" sz="187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A) Microtrachea  B) </a:t>
            </a:r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Bronchioles</a:t>
            </a:r>
          </a:p>
          <a:p>
            <a:pPr marL="685800" indent="-303213">
              <a:tabLst>
                <a:tab pos="1263650" algn="l"/>
              </a:tabLst>
            </a:pPr>
            <a:r>
              <a:rPr lang="en" sz="187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C) Alveolar sacs    D) Respiratory bronchioles</a:t>
            </a:r>
          </a:p>
          <a:p>
            <a:pPr marL="609585" indent="-304792"/>
            <a:endParaRPr sz="1000" dirty="0">
              <a:latin typeface="+mn-lt"/>
              <a:ea typeface="Calibri"/>
              <a:cs typeface="Calibri"/>
              <a:sym typeface="Calibri"/>
            </a:endParaRPr>
          </a:p>
          <a:p>
            <a:pPr marL="609585" indent="-397923">
              <a:buClr>
                <a:schemeClr val="dk1"/>
              </a:buClr>
            </a:pPr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Answer: B</a:t>
            </a:r>
          </a:p>
          <a:p>
            <a:pPr marL="609585" indent="-397923">
              <a:buClr>
                <a:schemeClr val="dk1"/>
              </a:buClr>
            </a:pPr>
            <a:endParaRPr lang="en" sz="1000" dirty="0">
              <a:latin typeface="+mn-lt"/>
              <a:ea typeface="Calibri"/>
              <a:cs typeface="Calibri"/>
              <a:sym typeface="Calibri"/>
            </a:endParaRPr>
          </a:p>
          <a:p>
            <a:pPr marL="1746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14. All the larynx cartilages are hyaline cartilage EXCEPT :</a:t>
            </a:r>
          </a:p>
          <a:p>
            <a:pPr marL="4032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A) cricoid.  B) epiglottis.    </a:t>
            </a:r>
          </a:p>
          <a:p>
            <a:pPr marL="4032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C) thyroid.    D) Arytenoid </a:t>
            </a:r>
            <a:br>
              <a:rPr lang="en" sz="1870" dirty="0">
                <a:latin typeface="+mn-lt"/>
                <a:ea typeface="Calibri"/>
                <a:cs typeface="Calibri"/>
                <a:sym typeface="Calibri"/>
              </a:rPr>
            </a:br>
            <a:endParaRPr lang="en" sz="1870" dirty="0">
              <a:latin typeface="+mn-lt"/>
              <a:ea typeface="Calibri"/>
              <a:cs typeface="Calibri"/>
              <a:sym typeface="Calibri"/>
            </a:endParaRPr>
          </a:p>
          <a:p>
            <a:pPr marL="1746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Answer: B</a:t>
            </a:r>
          </a:p>
          <a:p>
            <a:endParaRPr lang="en" sz="1000" dirty="0">
              <a:latin typeface="+mn-lt"/>
              <a:ea typeface="Calibri"/>
              <a:cs typeface="Calibri"/>
              <a:sym typeface="Calibri"/>
            </a:endParaRPr>
          </a:p>
          <a:p>
            <a:pPr marL="120650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 15. How long is the larynx :</a:t>
            </a:r>
          </a:p>
          <a:p>
            <a:pPr marL="403225">
              <a:tabLst>
                <a:tab pos="403225" algn="l"/>
              </a:tabLst>
            </a:pPr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A) 2cm.     B) 2.5 inches.    C) 2inches.   D) 4cm</a:t>
            </a:r>
            <a:br>
              <a:rPr lang="en" sz="1870" dirty="0">
                <a:latin typeface="+mn-lt"/>
                <a:ea typeface="Calibri"/>
                <a:cs typeface="Calibri"/>
                <a:sym typeface="Calibri"/>
              </a:rPr>
            </a:br>
            <a:r>
              <a:rPr lang="en" sz="1000" dirty="0">
                <a:latin typeface="+mn-lt"/>
                <a:ea typeface="Calibri"/>
                <a:cs typeface="Calibri"/>
                <a:sym typeface="Calibri"/>
              </a:rPr>
              <a:t> </a:t>
            </a:r>
            <a:endParaRPr lang="en" sz="1870" dirty="0">
              <a:latin typeface="+mn-lt"/>
              <a:ea typeface="Calibri"/>
              <a:cs typeface="Calibri"/>
              <a:sym typeface="Calibri"/>
            </a:endParaRPr>
          </a:p>
          <a:p>
            <a:pPr marL="1746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Answer: C</a:t>
            </a:r>
          </a:p>
          <a:p>
            <a:pPr marL="174625"/>
            <a:endParaRPr lang="en" sz="900" dirty="0">
              <a:latin typeface="+mn-lt"/>
              <a:ea typeface="Calibri"/>
              <a:cs typeface="Calibri"/>
              <a:sym typeface="Calibri"/>
            </a:endParaRPr>
          </a:p>
          <a:p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16. Laryngeal Inlet is bounded anteriorly by:</a:t>
            </a:r>
          </a:p>
          <a:p>
            <a:pPr marL="228600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A) upper margin of epiglottis.    </a:t>
            </a:r>
          </a:p>
          <a:p>
            <a:pPr marL="228600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B) arytenoid cartilage.   </a:t>
            </a:r>
          </a:p>
          <a:p>
            <a:pPr marL="228600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C) Aryepiglottic folds.  </a:t>
            </a:r>
          </a:p>
          <a:p>
            <a:pPr marL="228600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D) all of themed</a:t>
            </a:r>
          </a:p>
          <a:p>
            <a:endParaRPr lang="en-US" sz="1100" dirty="0">
              <a:latin typeface="+mn-lt"/>
            </a:endParaRPr>
          </a:p>
          <a:p>
            <a:pPr marL="174625"/>
            <a:r>
              <a:rPr lang="en" sz="1870" dirty="0">
                <a:latin typeface="+mn-lt"/>
                <a:ea typeface="Calibri"/>
                <a:cs typeface="Calibri"/>
                <a:sym typeface="Calibri"/>
              </a:rPr>
              <a:t>Answer: A</a:t>
            </a:r>
            <a:br>
              <a:rPr lang="en" sz="1870" dirty="0">
                <a:latin typeface="+mn-lt"/>
                <a:ea typeface="Calibri"/>
                <a:cs typeface="Calibri"/>
                <a:sym typeface="Calibri"/>
              </a:rPr>
            </a:br>
            <a:endParaRPr sz="187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55506" y="-259511"/>
            <a:ext cx="6261682" cy="7366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" sz="187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17. Quadrangular membrane forms :</a:t>
            </a:r>
          </a:p>
          <a:p>
            <a:pPr marL="228600"/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A) vocal ligament.     </a:t>
            </a:r>
          </a:p>
          <a:p>
            <a:pPr marL="228600"/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B) lateral thyrohyoid ligament.    </a:t>
            </a:r>
          </a:p>
          <a:p>
            <a:pPr marL="228600"/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C) median thyrohyoid ligament.  </a:t>
            </a:r>
          </a:p>
          <a:p>
            <a:pPr marL="228600"/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D) vestibular ligament. 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Answer: D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cs typeface="Calibri"/>
                <a:sym typeface="Calibri"/>
              </a:rPr>
              <a:t>18. </a:t>
            </a:r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Laryngeal Cavity Extends from laryngeal inlet to upper border of the cricoid cartilage  </a:t>
            </a:r>
            <a:br>
              <a:rPr lang="en" sz="187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A\ true.     B\ false </a:t>
            </a:r>
            <a:br>
              <a:rPr lang="en" sz="187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0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" sz="1870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cs typeface="Calibri"/>
                <a:sym typeface="Calibri"/>
              </a:rPr>
              <a:t>Answer: B, correct is: until lower border of crocoid cartilage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19. Epithelium lining of vocal folds is : </a:t>
            </a: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A) ciliated columnar epithelium. </a:t>
            </a: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B) simple squamous epi.    </a:t>
            </a: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C) stratified squamous epi.    </a:t>
            </a: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D) simple cuboidal epi.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cs typeface="Calibri"/>
                <a:sym typeface="Calibri"/>
              </a:rPr>
              <a:t>Answer: C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ea typeface="Calibri"/>
                <a:cs typeface="Calibri"/>
                <a:sym typeface="Calibri"/>
              </a:rPr>
              <a:t>20. Extrinsic muscles of Larynx subdivide into: </a:t>
            </a:r>
          </a:p>
          <a:p>
            <a:r>
              <a:rPr lang="en" sz="1870" dirty="0">
                <a:latin typeface="Calibri"/>
                <a:cs typeface="Calibri"/>
                <a:sym typeface="Calibri"/>
              </a:rPr>
              <a:t>A) </a:t>
            </a:r>
            <a:r>
              <a:rPr lang="en-GB" sz="1870" dirty="0">
                <a:latin typeface="Calibri"/>
                <a:cs typeface="Calibri"/>
                <a:sym typeface="Calibri"/>
              </a:rPr>
              <a:t>E</a:t>
            </a:r>
            <a:r>
              <a:rPr lang="en" sz="1870" dirty="0">
                <a:latin typeface="Calibri"/>
                <a:cs typeface="Calibri"/>
                <a:sym typeface="Calibri"/>
              </a:rPr>
              <a:t>levators &amp; depressors B) Controlling laryngeal inlet &amp; vocal cavity C) none of the above D) all of the above.</a:t>
            </a:r>
          </a:p>
          <a:p>
            <a:endParaRPr lang="en" sz="1000" dirty="0">
              <a:latin typeface="Calibri"/>
              <a:cs typeface="Calibri"/>
              <a:sym typeface="Calibri"/>
            </a:endParaRPr>
          </a:p>
          <a:p>
            <a:r>
              <a:rPr lang="en" sz="1870" dirty="0">
                <a:latin typeface="Calibri"/>
                <a:cs typeface="Calibri"/>
                <a:sym typeface="Calibri"/>
              </a:rPr>
              <a:t>Answer: A</a:t>
            </a:r>
          </a:p>
        </p:txBody>
      </p:sp>
    </p:spTree>
    <p:extLst>
      <p:ext uri="{BB962C8B-B14F-4D97-AF65-F5344CB8AC3E}">
        <p14:creationId xmlns:p14="http://schemas.microsoft.com/office/powerpoint/2010/main" val="2038999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5566000" y="2799167"/>
            <a:ext cx="1060000" cy="9908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larynx</a:t>
            </a:r>
          </a:p>
        </p:txBody>
      </p:sp>
      <p:sp>
        <p:nvSpPr>
          <p:cNvPr id="235" name="Shape 235"/>
          <p:cNvSpPr/>
          <p:nvPr/>
        </p:nvSpPr>
        <p:spPr>
          <a:xfrm rot="-5400000">
            <a:off x="3322767" y="913035"/>
            <a:ext cx="1604800" cy="557600"/>
          </a:xfrm>
          <a:prstGeom prst="roundRect">
            <a:avLst>
              <a:gd name="adj" fmla="val 10048"/>
            </a:avLst>
          </a:prstGeom>
          <a:solidFill>
            <a:srgbClr val="A4C2F4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cartilaginous skeleton</a:t>
            </a:r>
          </a:p>
        </p:txBody>
      </p:sp>
      <p:sp>
        <p:nvSpPr>
          <p:cNvPr id="236" name="Shape 236"/>
          <p:cNvSpPr/>
          <p:nvPr/>
        </p:nvSpPr>
        <p:spPr>
          <a:xfrm>
            <a:off x="8617732" y="324867"/>
            <a:ext cx="1510000" cy="431600"/>
          </a:xfrm>
          <a:prstGeom prst="roundRect">
            <a:avLst>
              <a:gd name="adj" fmla="val 9606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EDE0BD"/>
                </a:solidFill>
                <a:latin typeface="Calibri"/>
                <a:ea typeface="Calibri"/>
                <a:cs typeface="Calibri"/>
                <a:sym typeface="Calibri"/>
              </a:rPr>
              <a:t>Veins </a:t>
            </a:r>
          </a:p>
        </p:txBody>
      </p:sp>
      <p:sp>
        <p:nvSpPr>
          <p:cNvPr id="237" name="Shape 237"/>
          <p:cNvSpPr/>
          <p:nvPr/>
        </p:nvSpPr>
        <p:spPr>
          <a:xfrm>
            <a:off x="10262600" y="324867"/>
            <a:ext cx="1576400" cy="431600"/>
          </a:xfrm>
          <a:prstGeom prst="roundRect">
            <a:avLst>
              <a:gd name="adj" fmla="val 10048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Arteries </a:t>
            </a:r>
          </a:p>
        </p:txBody>
      </p:sp>
      <p:sp>
        <p:nvSpPr>
          <p:cNvPr id="238" name="Shape 238"/>
          <p:cNvSpPr/>
          <p:nvPr/>
        </p:nvSpPr>
        <p:spPr>
          <a:xfrm>
            <a:off x="6906865" y="324867"/>
            <a:ext cx="1576000" cy="431600"/>
          </a:xfrm>
          <a:prstGeom prst="roundRect">
            <a:avLst>
              <a:gd name="adj" fmla="val 9558"/>
            </a:avLst>
          </a:prstGeom>
          <a:solidFill>
            <a:srgbClr val="FFF4B4"/>
          </a:solidFill>
          <a:ln w="9525" cap="flat" cmpd="sng">
            <a:solidFill>
              <a:srgbClr val="FFF4B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nerves </a:t>
            </a:r>
          </a:p>
        </p:txBody>
      </p:sp>
      <p:sp>
        <p:nvSpPr>
          <p:cNvPr id="239" name="Shape 239"/>
          <p:cNvSpPr/>
          <p:nvPr/>
        </p:nvSpPr>
        <p:spPr>
          <a:xfrm>
            <a:off x="5329433" y="2245016"/>
            <a:ext cx="1277600" cy="431600"/>
          </a:xfrm>
          <a:prstGeom prst="roundRect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Relations </a:t>
            </a:r>
          </a:p>
        </p:txBody>
      </p:sp>
      <p:sp>
        <p:nvSpPr>
          <p:cNvPr id="240" name="Shape 240"/>
          <p:cNvSpPr/>
          <p:nvPr/>
        </p:nvSpPr>
        <p:spPr>
          <a:xfrm rot="-5398202">
            <a:off x="3496132" y="3154033"/>
            <a:ext cx="1530000" cy="523200"/>
          </a:xfrm>
          <a:prstGeom prst="roundRect">
            <a:avLst>
              <a:gd name="adj" fmla="val 10048"/>
            </a:avLst>
          </a:prstGeom>
          <a:solidFill>
            <a:srgbClr val="9FC5E8"/>
          </a:solidFill>
          <a:ln w="9525" cap="flat" cmpd="sng">
            <a:solidFill>
              <a:srgbClr val="6FA8D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Membranes </a:t>
            </a: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467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ligaments </a:t>
            </a:r>
          </a:p>
        </p:txBody>
      </p:sp>
      <p:sp>
        <p:nvSpPr>
          <p:cNvPr id="241" name="Shape 241"/>
          <p:cNvSpPr/>
          <p:nvPr/>
        </p:nvSpPr>
        <p:spPr>
          <a:xfrm rot="-5400000">
            <a:off x="4532749" y="3190433"/>
            <a:ext cx="1354800" cy="464000"/>
          </a:xfrm>
          <a:prstGeom prst="roundRect">
            <a:avLst>
              <a:gd name="adj" fmla="val 50000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structures</a:t>
            </a:r>
          </a:p>
        </p:txBody>
      </p:sp>
      <p:sp>
        <p:nvSpPr>
          <p:cNvPr id="242" name="Shape 242"/>
          <p:cNvSpPr/>
          <p:nvPr/>
        </p:nvSpPr>
        <p:spPr>
          <a:xfrm>
            <a:off x="5566000" y="4341195"/>
            <a:ext cx="1060000" cy="431600"/>
          </a:xfrm>
          <a:prstGeom prst="roundRect">
            <a:avLst>
              <a:gd name="adj" fmla="val 10048"/>
            </a:avLst>
          </a:prstGeom>
          <a:solidFill>
            <a:srgbClr val="EA9999"/>
          </a:solidFill>
          <a:ln w="952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Muscles</a:t>
            </a:r>
          </a:p>
        </p:txBody>
      </p:sp>
      <p:sp>
        <p:nvSpPr>
          <p:cNvPr id="243" name="Shape 243"/>
          <p:cNvSpPr/>
          <p:nvPr/>
        </p:nvSpPr>
        <p:spPr>
          <a:xfrm rot="-5400000">
            <a:off x="3378400" y="5276467"/>
            <a:ext cx="1808800" cy="508400"/>
          </a:xfrm>
          <a:prstGeom prst="roundRect">
            <a:avLst>
              <a:gd name="adj" fmla="val 10048"/>
            </a:avLst>
          </a:prstGeom>
          <a:solidFill>
            <a:srgbClr val="93C47D"/>
          </a:soli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Mucosal lining</a:t>
            </a:r>
          </a:p>
        </p:txBody>
      </p:sp>
      <p:sp>
        <p:nvSpPr>
          <p:cNvPr id="244" name="Shape 244"/>
          <p:cNvSpPr/>
          <p:nvPr/>
        </p:nvSpPr>
        <p:spPr>
          <a:xfrm>
            <a:off x="2009167" y="417233"/>
            <a:ext cx="1277600" cy="431600"/>
          </a:xfrm>
          <a:prstGeom prst="roundRect">
            <a:avLst>
              <a:gd name="adj" fmla="val 10048"/>
            </a:avLst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dash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paired</a:t>
            </a:r>
          </a:p>
        </p:txBody>
      </p:sp>
      <p:sp>
        <p:nvSpPr>
          <p:cNvPr id="245" name="Shape 245"/>
          <p:cNvSpPr/>
          <p:nvPr/>
        </p:nvSpPr>
        <p:spPr>
          <a:xfrm>
            <a:off x="506567" y="389433"/>
            <a:ext cx="1134000" cy="487200"/>
          </a:xfrm>
          <a:prstGeom prst="roundRect">
            <a:avLst>
              <a:gd name="adj" fmla="val 10048"/>
            </a:avLst>
          </a:prstGeom>
          <a:solidFill>
            <a:srgbClr val="C9DAF8"/>
          </a:solidFill>
          <a:ln w="9525" cap="flat" cmpd="sng">
            <a:solidFill>
              <a:srgbClr val="6D9EEB"/>
            </a:solidFill>
            <a:prstDash val="dash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single</a:t>
            </a:r>
          </a:p>
        </p:txBody>
      </p:sp>
      <p:sp>
        <p:nvSpPr>
          <p:cNvPr id="246" name="Shape 246"/>
          <p:cNvSpPr/>
          <p:nvPr/>
        </p:nvSpPr>
        <p:spPr>
          <a:xfrm>
            <a:off x="358067" y="4542667"/>
            <a:ext cx="3356000" cy="1976000"/>
          </a:xfrm>
          <a:prstGeom prst="roundRect">
            <a:avLst>
              <a:gd name="adj" fmla="val 10048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6AA84F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186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733">
                <a:latin typeface="Calibri"/>
                <a:ea typeface="Calibri"/>
                <a:cs typeface="Calibri"/>
                <a:sym typeface="Calibri"/>
              </a:rPr>
              <a:t>-laryngeal cavity lined with </a:t>
            </a:r>
            <a:r>
              <a:rPr lang="en" sz="1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ciliated columnar epithelium </a:t>
            </a:r>
            <a:r>
              <a:rPr lang="en" sz="1733">
                <a:latin typeface="Calibri"/>
                <a:ea typeface="Calibri"/>
                <a:cs typeface="Calibri"/>
                <a:sym typeface="Calibri"/>
              </a:rPr>
              <a:t>except The vocal folds  surface  with </a:t>
            </a:r>
            <a:r>
              <a:rPr lang="en" sz="1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stratified squamous epithelium.</a:t>
            </a:r>
          </a:p>
          <a:p>
            <a:pPr>
              <a:lnSpc>
                <a:spcPct val="115000"/>
              </a:lnSpc>
            </a:pPr>
            <a:r>
              <a:rPr lang="en" sz="1733">
                <a:latin typeface="Calibri"/>
                <a:ea typeface="Calibri"/>
                <a:cs typeface="Calibri"/>
                <a:sym typeface="Calibri"/>
              </a:rPr>
              <a:t>-contains</a:t>
            </a:r>
            <a:r>
              <a:rPr lang="en" sz="1733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mucous glands.</a:t>
            </a:r>
            <a:r>
              <a:rPr lang="en" sz="1733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47" name="Shape 247"/>
          <p:cNvSpPr/>
          <p:nvPr/>
        </p:nvSpPr>
        <p:spPr>
          <a:xfrm>
            <a:off x="7483733" y="4558900"/>
            <a:ext cx="1134000" cy="557600"/>
          </a:xfrm>
          <a:prstGeom prst="roundRect">
            <a:avLst>
              <a:gd name="adj" fmla="val 10048"/>
            </a:avLst>
          </a:prstGeom>
          <a:solidFill>
            <a:srgbClr val="F4CCCC"/>
          </a:solidFill>
          <a:ln w="9525" cap="flat" cmpd="sng">
            <a:solidFill>
              <a:srgbClr val="E06666"/>
            </a:solidFill>
            <a:prstDash val="dash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Extrinsic muscles:</a:t>
            </a:r>
          </a:p>
        </p:txBody>
      </p:sp>
      <p:sp>
        <p:nvSpPr>
          <p:cNvPr id="248" name="Shape 248"/>
          <p:cNvSpPr/>
          <p:nvPr/>
        </p:nvSpPr>
        <p:spPr>
          <a:xfrm rot="-5400000">
            <a:off x="8916052" y="3453200"/>
            <a:ext cx="1134000" cy="502800"/>
          </a:xfrm>
          <a:prstGeom prst="roundRect">
            <a:avLst>
              <a:gd name="adj" fmla="val 10048"/>
            </a:avLst>
          </a:prstGeom>
          <a:solidFill>
            <a:srgbClr val="F4CCCC"/>
          </a:solidFill>
          <a:ln w="9525" cap="flat" cmpd="sng">
            <a:solidFill>
              <a:srgbClr val="E06666"/>
            </a:solidFill>
            <a:prstDash val="dash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Intrinsic muscles: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6537583" y="2854083"/>
            <a:ext cx="2021200" cy="1024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467"/>
              <a:t>*function in respiration,Phonation</a:t>
            </a:r>
          </a:p>
          <a:p>
            <a:r>
              <a:rPr lang="en" sz="1467"/>
              <a:t>- deglutition </a:t>
            </a:r>
          </a:p>
        </p:txBody>
      </p:sp>
      <p:sp>
        <p:nvSpPr>
          <p:cNvPr id="250" name="Shape 250"/>
          <p:cNvSpPr/>
          <p:nvPr/>
        </p:nvSpPr>
        <p:spPr>
          <a:xfrm>
            <a:off x="8617731" y="838233"/>
            <a:ext cx="1510000" cy="1786800"/>
          </a:xfrm>
          <a:prstGeom prst="roundRect">
            <a:avLst>
              <a:gd name="adj" fmla="val 4871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Jugular veins: 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1.external Jugular</a:t>
            </a:r>
          </a:p>
          <a:p>
            <a:pPr algn="ctr">
              <a:lnSpc>
                <a:spcPct val="115000"/>
              </a:lnSpc>
            </a:pPr>
            <a:endParaRPr sz="14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</a:pPr>
            <a:r>
              <a:rPr lang="en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2.internal Jugular</a:t>
            </a: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51" name="Shape 251"/>
          <p:cNvSpPr/>
          <p:nvPr/>
        </p:nvSpPr>
        <p:spPr>
          <a:xfrm>
            <a:off x="10230800" y="809700"/>
            <a:ext cx="1711500" cy="1813200"/>
          </a:xfrm>
          <a:prstGeom prst="roundRect">
            <a:avLst>
              <a:gd name="adj" fmla="val 4616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85200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Carotid arteries: </a:t>
            </a:r>
            <a:r>
              <a:rPr lang="en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1.external Carotid 2.internal Carotid</a:t>
            </a:r>
          </a:p>
          <a:p>
            <a:pPr algn="ctr"/>
            <a:r>
              <a:rPr lang="en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ommon carotid</a:t>
            </a:r>
          </a:p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Thyroid arteries: </a:t>
            </a:r>
            <a:r>
              <a:rPr lang="en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1.superior Thyroid 2.inferior Thyroid </a:t>
            </a:r>
          </a:p>
        </p:txBody>
      </p:sp>
      <p:sp>
        <p:nvSpPr>
          <p:cNvPr id="252" name="Shape 252"/>
          <p:cNvSpPr/>
          <p:nvPr/>
        </p:nvSpPr>
        <p:spPr>
          <a:xfrm>
            <a:off x="6899916" y="838233"/>
            <a:ext cx="1576400" cy="1786800"/>
          </a:xfrm>
          <a:prstGeom prst="roundRect">
            <a:avLst>
              <a:gd name="adj" fmla="val 4871"/>
            </a:avLst>
          </a:prstGeom>
          <a:solidFill>
            <a:srgbClr val="FFF4B4">
              <a:alpha val="94490"/>
            </a:srgbClr>
          </a:solidFill>
          <a:ln w="9525" cap="flat" cmpd="sng">
            <a:solidFill>
              <a:srgbClr val="BF9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-GB" sz="14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4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uperior laryngeal </a:t>
            </a:r>
          </a:p>
          <a:p>
            <a:pPr algn="ctr"/>
            <a:endParaRPr lang="en" sz="1467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-GB" sz="14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" sz="14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ecurrent laryngeal</a:t>
            </a:r>
            <a:endParaRPr lang="en"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endParaRPr sz="1467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467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vagus nerve</a:t>
            </a:r>
            <a:r>
              <a:rPr lang="en" sz="14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53" name="Shape 253"/>
          <p:cNvSpPr/>
          <p:nvPr/>
        </p:nvSpPr>
        <p:spPr>
          <a:xfrm>
            <a:off x="506567" y="1015633"/>
            <a:ext cx="1134000" cy="11340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3C78D8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1.Thyroid 2.Cricoid 3.Epiglottis </a:t>
            </a:r>
          </a:p>
        </p:txBody>
      </p:sp>
      <p:sp>
        <p:nvSpPr>
          <p:cNvPr id="254" name="Shape 254"/>
          <p:cNvSpPr/>
          <p:nvPr/>
        </p:nvSpPr>
        <p:spPr>
          <a:xfrm>
            <a:off x="1972567" y="978000"/>
            <a:ext cx="1350800" cy="11536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3C78D8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1.Arytenoid 2.Corniculate 3.Cuneiform 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4448616" y="327833"/>
            <a:ext cx="2113600" cy="6892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r>
              <a:rPr lang="en" sz="1067"/>
              <a:t>*All cartilages are hyaline, except the epiglottis is Elastic cartilage</a:t>
            </a:r>
            <a:r>
              <a:rPr lang="en" sz="1200"/>
              <a:t> </a:t>
            </a:r>
          </a:p>
        </p:txBody>
      </p:sp>
      <p:sp>
        <p:nvSpPr>
          <p:cNvPr id="256" name="Shape 256"/>
          <p:cNvSpPr/>
          <p:nvPr/>
        </p:nvSpPr>
        <p:spPr>
          <a:xfrm>
            <a:off x="9921100" y="4426867"/>
            <a:ext cx="2021200" cy="22084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controlling the movements of the vocal cords</a:t>
            </a:r>
          </a:p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-decreasing Length &amp; Tension of Vocal Cords</a:t>
            </a:r>
          </a:p>
          <a:p>
            <a:pPr algn="ctr"/>
            <a:r>
              <a:rPr lang="en" sz="1467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Thyroarytenoid </a:t>
            </a:r>
          </a:p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   2-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 increasing Length &amp; Tension of Vocal Cords: </a:t>
            </a:r>
            <a:r>
              <a:rPr lang="en" sz="1467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Cricothyroid</a:t>
            </a:r>
            <a:r>
              <a:rPr lang="en" sz="1467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257" name="Shape 257"/>
          <p:cNvSpPr/>
          <p:nvPr/>
        </p:nvSpPr>
        <p:spPr>
          <a:xfrm>
            <a:off x="10000067" y="2817800"/>
            <a:ext cx="1812000" cy="15300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controlling the laryngeal inlet:</a:t>
            </a:r>
          </a:p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1-Oblique arytenoid</a:t>
            </a:r>
          </a:p>
          <a:p>
            <a:pPr algn="ctr"/>
            <a:endParaRPr sz="1467"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 2-Aryepiglottic muscle </a:t>
            </a:r>
          </a:p>
        </p:txBody>
      </p:sp>
      <p:sp>
        <p:nvSpPr>
          <p:cNvPr id="258" name="Shape 258"/>
          <p:cNvSpPr/>
          <p:nvPr/>
        </p:nvSpPr>
        <p:spPr>
          <a:xfrm>
            <a:off x="7483733" y="5274200"/>
            <a:ext cx="1888800" cy="15300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t" anchorCtr="0">
            <a:noAutofit/>
          </a:bodyPr>
          <a:lstStyle/>
          <a:p>
            <a:pPr algn="ctr"/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Depressors(The Infrahyoid Muscles):</a:t>
            </a:r>
          </a:p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Sternohyoid,</a:t>
            </a:r>
          </a:p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Sternothyroid,</a:t>
            </a:r>
          </a:p>
          <a:p>
            <a:pPr algn="ctr"/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Omohyoid.</a:t>
            </a:r>
          </a:p>
        </p:txBody>
      </p:sp>
      <p:sp>
        <p:nvSpPr>
          <p:cNvPr id="259" name="Shape 259"/>
          <p:cNvSpPr/>
          <p:nvPr/>
        </p:nvSpPr>
        <p:spPr>
          <a:xfrm>
            <a:off x="5249000" y="5269167"/>
            <a:ext cx="2131200" cy="15300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CC0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Elevators</a:t>
            </a:r>
          </a:p>
          <a:p>
            <a:pPr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:Mylohyoid, Stylohyoid Geniohyoid  ,Digastric.</a:t>
            </a:r>
          </a:p>
          <a:p>
            <a:pPr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L: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Stylopharyngeus,    Salpingopharyngeus, Palatopharyngeus. </a:t>
            </a:r>
          </a:p>
        </p:txBody>
      </p:sp>
      <p:sp>
        <p:nvSpPr>
          <p:cNvPr id="260" name="Shape 260"/>
          <p:cNvSpPr/>
          <p:nvPr/>
        </p:nvSpPr>
        <p:spPr>
          <a:xfrm>
            <a:off x="409000" y="2427633"/>
            <a:ext cx="3272400" cy="1976000"/>
          </a:xfrm>
          <a:prstGeom prst="roundRect">
            <a:avLst>
              <a:gd name="adj" fmla="val 4871"/>
            </a:avLst>
          </a:prstGeom>
          <a:solidFill>
            <a:srgbClr val="EFEFEF">
              <a:alpha val="34290"/>
            </a:srgbClr>
          </a:solidFill>
          <a:ln w="19050" cap="flat" cmpd="sng">
            <a:solidFill>
              <a:srgbClr val="6FA8D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1-Thyrohyoid  </a:t>
            </a:r>
            <a:r>
              <a:rPr lang="en" sz="1467" dirty="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membrane  </a:t>
            </a:r>
          </a:p>
          <a:p>
            <a:pPr algn="ctr">
              <a:lnSpc>
                <a:spcPct val="150000"/>
              </a:lnSpc>
            </a:pPr>
            <a:r>
              <a:rPr lang="en" sz="1467" dirty="0">
                <a:solidFill>
                  <a:srgbClr val="E6913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2-Cricothyroid </a:t>
            </a:r>
            <a:r>
              <a:rPr lang="en" sz="146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membrane </a:t>
            </a:r>
          </a:p>
          <a:p>
            <a:pPr algn="ctr">
              <a:lnSpc>
                <a:spcPct val="150000"/>
              </a:lnSpc>
            </a:pP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3-Cricotracheal  </a:t>
            </a:r>
            <a:r>
              <a:rPr lang="en" sz="146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membrane </a:t>
            </a: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4-Hyoepiglottic</a:t>
            </a:r>
            <a:r>
              <a:rPr lang="en" sz="1467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ligament</a:t>
            </a:r>
          </a:p>
          <a:p>
            <a:pPr algn="ctr">
              <a:lnSpc>
                <a:spcPct val="150000"/>
              </a:lnSpc>
            </a:pPr>
            <a:r>
              <a:rPr lang="en" sz="1467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5-Thyroepiglottic </a:t>
            </a:r>
            <a:r>
              <a:rPr lang="en" sz="1467" dirty="0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" sz="1467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igament </a:t>
            </a:r>
          </a:p>
          <a:p>
            <a:pPr algn="ctr">
              <a:lnSpc>
                <a:spcPct val="150000"/>
              </a:lnSpc>
            </a:pPr>
            <a:r>
              <a:rPr lang="en" sz="1467" dirty="0">
                <a:latin typeface="Calibri"/>
                <a:ea typeface="Calibri"/>
                <a:cs typeface="Calibri"/>
                <a:sym typeface="Calibri"/>
              </a:rPr>
              <a:t>6-Quadrangular </a:t>
            </a:r>
            <a:r>
              <a:rPr lang="en" sz="1467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membrane</a:t>
            </a:r>
          </a:p>
        </p:txBody>
      </p:sp>
      <p:cxnSp>
        <p:nvCxnSpPr>
          <p:cNvPr id="261" name="Shape 261"/>
          <p:cNvCxnSpPr>
            <a:stCxn id="237" idx="0"/>
            <a:endCxn id="238" idx="0"/>
          </p:cNvCxnSpPr>
          <p:nvPr/>
        </p:nvCxnSpPr>
        <p:spPr>
          <a:xfrm rot="5400000">
            <a:off x="9372400" y="-1352733"/>
            <a:ext cx="800" cy="3356000"/>
          </a:xfrm>
          <a:prstGeom prst="bentConnector3">
            <a:avLst>
              <a:gd name="adj1" fmla="val -1908333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stealth" w="lg" len="lg"/>
          </a:ln>
        </p:spPr>
      </p:cxnSp>
      <p:cxnSp>
        <p:nvCxnSpPr>
          <p:cNvPr id="262" name="Shape 262"/>
          <p:cNvCxnSpPr>
            <a:stCxn id="236" idx="0"/>
          </p:cNvCxnSpPr>
          <p:nvPr/>
        </p:nvCxnSpPr>
        <p:spPr>
          <a:xfrm rot="-5400000" flipH="1">
            <a:off x="9372732" y="324867"/>
            <a:ext cx="800" cy="800"/>
          </a:xfrm>
          <a:prstGeom prst="bentConnector3">
            <a:avLst>
              <a:gd name="adj1" fmla="val -223125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3" name="Shape 263"/>
          <p:cNvCxnSpPr>
            <a:stCxn id="238" idx="0"/>
            <a:endCxn id="239" idx="3"/>
          </p:cNvCxnSpPr>
          <p:nvPr/>
        </p:nvCxnSpPr>
        <p:spPr>
          <a:xfrm rot="5400000">
            <a:off x="6082865" y="848867"/>
            <a:ext cx="2136000" cy="1088000"/>
          </a:xfrm>
          <a:prstGeom prst="bentConnector4">
            <a:avLst>
              <a:gd name="adj1" fmla="val -14864"/>
              <a:gd name="adj2" fmla="val 8620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4" name="Shape 264"/>
          <p:cNvCxnSpPr>
            <a:stCxn id="241" idx="0"/>
            <a:endCxn id="235" idx="2"/>
          </p:cNvCxnSpPr>
          <p:nvPr/>
        </p:nvCxnSpPr>
        <p:spPr>
          <a:xfrm rot="10800000">
            <a:off x="4404149" y="1192033"/>
            <a:ext cx="574000" cy="2230400"/>
          </a:xfrm>
          <a:prstGeom prst="bentConnector3">
            <a:avLst>
              <a:gd name="adj1" fmla="val 3869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5" name="Shape 265"/>
          <p:cNvCxnSpPr>
            <a:stCxn id="241" idx="0"/>
            <a:endCxn id="243" idx="2"/>
          </p:cNvCxnSpPr>
          <p:nvPr/>
        </p:nvCxnSpPr>
        <p:spPr>
          <a:xfrm flipH="1">
            <a:off x="4536949" y="3422433"/>
            <a:ext cx="441200" cy="2108400"/>
          </a:xfrm>
          <a:prstGeom prst="bent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6" name="Shape 266"/>
          <p:cNvCxnSpPr>
            <a:stCxn id="235" idx="0"/>
            <a:endCxn id="244" idx="0"/>
          </p:cNvCxnSpPr>
          <p:nvPr/>
        </p:nvCxnSpPr>
        <p:spPr>
          <a:xfrm rot="10800000">
            <a:off x="2647967" y="417035"/>
            <a:ext cx="1198400" cy="774800"/>
          </a:xfrm>
          <a:prstGeom prst="bentConnector4">
            <a:avLst>
              <a:gd name="adj1" fmla="val -656"/>
              <a:gd name="adj2" fmla="val 13407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7" name="Shape 267"/>
          <p:cNvCxnSpPr>
            <a:stCxn id="240" idx="0"/>
          </p:cNvCxnSpPr>
          <p:nvPr/>
        </p:nvCxnSpPr>
        <p:spPr>
          <a:xfrm flipH="1">
            <a:off x="3633933" y="3415633"/>
            <a:ext cx="365600" cy="800"/>
          </a:xfrm>
          <a:prstGeom prst="bentConnector3">
            <a:avLst>
              <a:gd name="adj1" fmla="val 5005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68" name="Shape 268"/>
          <p:cNvCxnSpPr>
            <a:endCxn id="245" idx="0"/>
          </p:cNvCxnSpPr>
          <p:nvPr/>
        </p:nvCxnSpPr>
        <p:spPr>
          <a:xfrm rot="10800000">
            <a:off x="1073567" y="389433"/>
            <a:ext cx="1574400" cy="28000"/>
          </a:xfrm>
          <a:prstGeom prst="bentConnector4">
            <a:avLst>
              <a:gd name="adj1" fmla="val -114"/>
              <a:gd name="adj2" fmla="val 92190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69" name="Shape 269"/>
          <p:cNvCxnSpPr>
            <a:stCxn id="246" idx="3"/>
            <a:endCxn id="243" idx="0"/>
          </p:cNvCxnSpPr>
          <p:nvPr/>
        </p:nvCxnSpPr>
        <p:spPr>
          <a:xfrm>
            <a:off x="3714067" y="5530667"/>
            <a:ext cx="314400" cy="800"/>
          </a:xfrm>
          <a:prstGeom prst="bentConnector3">
            <a:avLst>
              <a:gd name="adj1" fmla="val 5002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lg" len="lg"/>
            <a:tailEnd type="none" w="lg" len="lg"/>
          </a:ln>
        </p:spPr>
      </p:cxnSp>
      <p:cxnSp>
        <p:nvCxnSpPr>
          <p:cNvPr id="270" name="Shape 270"/>
          <p:cNvCxnSpPr>
            <a:endCxn id="247" idx="0"/>
          </p:cNvCxnSpPr>
          <p:nvPr/>
        </p:nvCxnSpPr>
        <p:spPr>
          <a:xfrm flipH="1">
            <a:off x="8050733" y="4271700"/>
            <a:ext cx="1432400" cy="287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triangle" w="lg" len="lg"/>
          </a:ln>
        </p:spPr>
      </p:cxnSp>
      <p:cxnSp>
        <p:nvCxnSpPr>
          <p:cNvPr id="271" name="Shape 271"/>
          <p:cNvCxnSpPr>
            <a:stCxn id="247" idx="0"/>
            <a:endCxn id="242" idx="0"/>
          </p:cNvCxnSpPr>
          <p:nvPr/>
        </p:nvCxnSpPr>
        <p:spPr>
          <a:xfrm rot="5400000" flipH="1">
            <a:off x="6964533" y="3472700"/>
            <a:ext cx="217600" cy="1954800"/>
          </a:xfrm>
          <a:prstGeom prst="bentConnector3">
            <a:avLst>
              <a:gd name="adj1" fmla="val 1284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272" name="Shape 272"/>
          <p:cNvCxnSpPr>
            <a:stCxn id="241" idx="0"/>
            <a:endCxn id="240" idx="2"/>
          </p:cNvCxnSpPr>
          <p:nvPr/>
        </p:nvCxnSpPr>
        <p:spPr>
          <a:xfrm rot="10800000">
            <a:off x="4522549" y="3415633"/>
            <a:ext cx="455600" cy="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73" name="Shape 273"/>
          <p:cNvCxnSpPr>
            <a:stCxn id="257" idx="1"/>
            <a:endCxn id="256" idx="1"/>
          </p:cNvCxnSpPr>
          <p:nvPr/>
        </p:nvCxnSpPr>
        <p:spPr>
          <a:xfrm flipH="1">
            <a:off x="9921267" y="3582800"/>
            <a:ext cx="78800" cy="1948400"/>
          </a:xfrm>
          <a:prstGeom prst="bentConnector3">
            <a:avLst>
              <a:gd name="adj1" fmla="val 21497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4" name="Shape 274"/>
          <p:cNvCxnSpPr/>
          <p:nvPr/>
        </p:nvCxnSpPr>
        <p:spPr>
          <a:xfrm>
            <a:off x="9727333" y="3982200"/>
            <a:ext cx="129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5" name="Shape 275"/>
          <p:cNvCxnSpPr>
            <a:stCxn id="258" idx="0"/>
            <a:endCxn id="259" idx="0"/>
          </p:cNvCxnSpPr>
          <p:nvPr/>
        </p:nvCxnSpPr>
        <p:spPr>
          <a:xfrm rot="5400000" flipH="1">
            <a:off x="7368733" y="4214800"/>
            <a:ext cx="5200" cy="2113600"/>
          </a:xfrm>
          <a:prstGeom prst="bentConnector3">
            <a:avLst>
              <a:gd name="adj1" fmla="val 199615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276" name="Shape 276"/>
          <p:cNvCxnSpPr/>
          <p:nvPr/>
        </p:nvCxnSpPr>
        <p:spPr>
          <a:xfrm>
            <a:off x="7945033" y="5105833"/>
            <a:ext cx="0" cy="7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77" name="Shape 277"/>
          <p:cNvCxnSpPr/>
          <p:nvPr/>
        </p:nvCxnSpPr>
        <p:spPr>
          <a:xfrm>
            <a:off x="4770233" y="4617533"/>
            <a:ext cx="583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</p:spTree>
    <p:extLst>
      <p:ext uri="{BB962C8B-B14F-4D97-AF65-F5344CB8AC3E}">
        <p14:creationId xmlns:p14="http://schemas.microsoft.com/office/powerpoint/2010/main" val="1827104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 rot="-5400000">
            <a:off x="2373800" y="747067"/>
            <a:ext cx="1163600" cy="6412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movment</a:t>
            </a:r>
          </a:p>
        </p:txBody>
      </p:sp>
      <p:sp>
        <p:nvSpPr>
          <p:cNvPr id="283" name="Shape 283"/>
          <p:cNvSpPr/>
          <p:nvPr/>
        </p:nvSpPr>
        <p:spPr>
          <a:xfrm>
            <a:off x="3529567" y="572267"/>
            <a:ext cx="910800" cy="8852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733" b="1">
                <a:latin typeface="Calibri"/>
                <a:ea typeface="Calibri"/>
                <a:cs typeface="Calibri"/>
                <a:sym typeface="Calibri"/>
              </a:rPr>
              <a:t>vocal cords</a:t>
            </a:r>
          </a:p>
        </p:txBody>
      </p:sp>
      <p:sp>
        <p:nvSpPr>
          <p:cNvPr id="284" name="Shape 284"/>
          <p:cNvSpPr/>
          <p:nvPr/>
        </p:nvSpPr>
        <p:spPr>
          <a:xfrm>
            <a:off x="358300" y="168000"/>
            <a:ext cx="2023200" cy="9908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Adductors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 :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Lateral cricoarytenoid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Transverse arytenoid</a:t>
            </a:r>
          </a:p>
        </p:txBody>
      </p:sp>
      <p:sp>
        <p:nvSpPr>
          <p:cNvPr id="285" name="Shape 285"/>
          <p:cNvSpPr/>
          <p:nvPr/>
        </p:nvSpPr>
        <p:spPr>
          <a:xfrm>
            <a:off x="4563383" y="4772067"/>
            <a:ext cx="1658400" cy="1454400"/>
          </a:xfrm>
          <a:prstGeom prst="roundRect">
            <a:avLst>
              <a:gd name="adj" fmla="val 12375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Respiratory zone branches: 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Respiratory bronchioles and below</a:t>
            </a:r>
          </a:p>
        </p:txBody>
      </p:sp>
      <p:sp>
        <p:nvSpPr>
          <p:cNvPr id="286" name="Shape 286"/>
          <p:cNvSpPr/>
          <p:nvPr/>
        </p:nvSpPr>
        <p:spPr>
          <a:xfrm>
            <a:off x="6899033" y="1266533"/>
            <a:ext cx="1108800" cy="556000"/>
          </a:xfrm>
          <a:prstGeom prst="roundRect">
            <a:avLst>
              <a:gd name="adj" fmla="val 16252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Trachea</a:t>
            </a:r>
          </a:p>
        </p:txBody>
      </p:sp>
      <p:sp>
        <p:nvSpPr>
          <p:cNvPr id="287" name="Shape 287"/>
          <p:cNvSpPr/>
          <p:nvPr/>
        </p:nvSpPr>
        <p:spPr>
          <a:xfrm>
            <a:off x="6624233" y="4772067"/>
            <a:ext cx="1658400" cy="1454400"/>
          </a:xfrm>
          <a:prstGeom prst="roundRect">
            <a:avLst>
              <a:gd name="adj" fmla="val 13947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Conduction zone branches</a:t>
            </a: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Terminal bronchioles and above </a:t>
            </a:r>
          </a:p>
        </p:txBody>
      </p:sp>
      <p:sp>
        <p:nvSpPr>
          <p:cNvPr id="288" name="Shape 288"/>
          <p:cNvSpPr/>
          <p:nvPr/>
        </p:nvSpPr>
        <p:spPr>
          <a:xfrm>
            <a:off x="5727183" y="2985000"/>
            <a:ext cx="1257200" cy="6688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 b="1">
                <a:latin typeface="Calibri"/>
                <a:ea typeface="Calibri"/>
                <a:cs typeface="Calibri"/>
                <a:sym typeface="Calibri"/>
              </a:rPr>
              <a:t>Bronchial Divisions</a:t>
            </a:r>
          </a:p>
        </p:txBody>
      </p:sp>
      <p:sp>
        <p:nvSpPr>
          <p:cNvPr id="289" name="Shape 289"/>
          <p:cNvSpPr/>
          <p:nvPr/>
        </p:nvSpPr>
        <p:spPr>
          <a:xfrm>
            <a:off x="505833" y="1266533"/>
            <a:ext cx="1875600" cy="731200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 b="1">
                <a:latin typeface="Calibri"/>
                <a:ea typeface="Calibri"/>
                <a:cs typeface="Calibri"/>
                <a:sym typeface="Calibri"/>
              </a:rPr>
              <a:t>Abductor </a:t>
            </a:r>
          </a:p>
          <a:p>
            <a:pPr algn="ctr">
              <a:lnSpc>
                <a:spcPct val="115000"/>
              </a:lnSpc>
            </a:pPr>
            <a:r>
              <a:rPr lang="en" sz="1467">
                <a:latin typeface="Calibri"/>
                <a:ea typeface="Calibri"/>
                <a:cs typeface="Calibri"/>
                <a:sym typeface="Calibri"/>
              </a:rPr>
              <a:t>Posterior​ cricoarytenoid </a:t>
            </a:r>
          </a:p>
        </p:txBody>
      </p:sp>
      <p:sp>
        <p:nvSpPr>
          <p:cNvPr id="290" name="Shape 290"/>
          <p:cNvSpPr/>
          <p:nvPr/>
        </p:nvSpPr>
        <p:spPr>
          <a:xfrm>
            <a:off x="8533967" y="497867"/>
            <a:ext cx="1510000" cy="334800"/>
          </a:xfrm>
          <a:prstGeom prst="roundRect">
            <a:avLst>
              <a:gd name="adj" fmla="val 9606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EDE0BD"/>
                </a:solidFill>
                <a:latin typeface="Calibri"/>
                <a:ea typeface="Calibri"/>
                <a:cs typeface="Calibri"/>
                <a:sym typeface="Calibri"/>
              </a:rPr>
              <a:t>Veins </a:t>
            </a:r>
          </a:p>
        </p:txBody>
      </p:sp>
      <p:sp>
        <p:nvSpPr>
          <p:cNvPr id="291" name="Shape 291"/>
          <p:cNvSpPr/>
          <p:nvPr/>
        </p:nvSpPr>
        <p:spPr>
          <a:xfrm>
            <a:off x="10262600" y="461200"/>
            <a:ext cx="1766800" cy="404400"/>
          </a:xfrm>
          <a:prstGeom prst="roundRect">
            <a:avLst>
              <a:gd name="adj" fmla="val 10048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Arteries </a:t>
            </a:r>
          </a:p>
        </p:txBody>
      </p:sp>
      <p:sp>
        <p:nvSpPr>
          <p:cNvPr id="292" name="Shape 292"/>
          <p:cNvSpPr/>
          <p:nvPr/>
        </p:nvSpPr>
        <p:spPr>
          <a:xfrm>
            <a:off x="10167400" y="2154633"/>
            <a:ext cx="1766800" cy="430400"/>
          </a:xfrm>
          <a:prstGeom prst="roundRect">
            <a:avLst>
              <a:gd name="adj" fmla="val 9558"/>
            </a:avLst>
          </a:prstGeom>
          <a:solidFill>
            <a:srgbClr val="FFF4B4"/>
          </a:solidFill>
          <a:ln w="9525" cap="flat" cmpd="sng">
            <a:solidFill>
              <a:srgbClr val="FFF4B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nerves </a:t>
            </a:r>
          </a:p>
        </p:txBody>
      </p:sp>
      <p:sp>
        <p:nvSpPr>
          <p:cNvPr id="293" name="Shape 293"/>
          <p:cNvSpPr/>
          <p:nvPr/>
        </p:nvSpPr>
        <p:spPr>
          <a:xfrm>
            <a:off x="8533967" y="908049"/>
            <a:ext cx="1510000" cy="990800"/>
          </a:xfrm>
          <a:prstGeom prst="roundRect">
            <a:avLst>
              <a:gd name="adj" fmla="val 4871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drain to inferior thyroid vein </a:t>
            </a:r>
          </a:p>
        </p:txBody>
      </p:sp>
      <p:sp>
        <p:nvSpPr>
          <p:cNvPr id="294" name="Shape 294"/>
          <p:cNvSpPr/>
          <p:nvPr/>
        </p:nvSpPr>
        <p:spPr>
          <a:xfrm>
            <a:off x="9989700" y="2704400"/>
            <a:ext cx="2023200" cy="3017200"/>
          </a:xfrm>
          <a:prstGeom prst="roundRect">
            <a:avLst>
              <a:gd name="adj" fmla="val 4871"/>
            </a:avLst>
          </a:prstGeom>
          <a:solidFill>
            <a:srgbClr val="FFF4B4">
              <a:alpha val="94490"/>
            </a:srgbClr>
          </a:solidFill>
          <a:ln w="9525" cap="flat" cmpd="sng">
            <a:solidFill>
              <a:srgbClr val="BF9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-Branches of the vagus nerve and recurrent laryngeal nerve give sensory fibers to supply mucus membrane </a:t>
            </a:r>
          </a:p>
          <a:p>
            <a:pPr algn="ctr"/>
            <a:r>
              <a:rPr lang="en" sz="1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"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-Branches of the sympathetic trunks supply the trachealis muscle and blood vessels </a:t>
            </a:r>
          </a:p>
        </p:txBody>
      </p:sp>
      <p:sp>
        <p:nvSpPr>
          <p:cNvPr id="295" name="Shape 295"/>
          <p:cNvSpPr/>
          <p:nvPr/>
        </p:nvSpPr>
        <p:spPr>
          <a:xfrm>
            <a:off x="262300" y="5570500"/>
            <a:ext cx="1510000" cy="331200"/>
          </a:xfrm>
          <a:prstGeom prst="roundRect">
            <a:avLst>
              <a:gd name="adj" fmla="val 9606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EDE0BD"/>
                </a:solidFill>
                <a:latin typeface="Calibri"/>
                <a:ea typeface="Calibri"/>
                <a:cs typeface="Calibri"/>
                <a:sym typeface="Calibri"/>
              </a:rPr>
              <a:t>Veins </a:t>
            </a:r>
          </a:p>
        </p:txBody>
      </p:sp>
      <p:sp>
        <p:nvSpPr>
          <p:cNvPr id="296" name="Shape 296"/>
          <p:cNvSpPr/>
          <p:nvPr/>
        </p:nvSpPr>
        <p:spPr>
          <a:xfrm>
            <a:off x="277100" y="2254433"/>
            <a:ext cx="1480400" cy="331200"/>
          </a:xfrm>
          <a:prstGeom prst="roundRect">
            <a:avLst>
              <a:gd name="adj" fmla="val 10048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CC412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Arteries </a:t>
            </a:r>
          </a:p>
        </p:txBody>
      </p:sp>
      <p:sp>
        <p:nvSpPr>
          <p:cNvPr id="297" name="Shape 297"/>
          <p:cNvSpPr/>
          <p:nvPr/>
        </p:nvSpPr>
        <p:spPr>
          <a:xfrm>
            <a:off x="2210667" y="2480900"/>
            <a:ext cx="1766800" cy="431600"/>
          </a:xfrm>
          <a:prstGeom prst="roundRect">
            <a:avLst>
              <a:gd name="adj" fmla="val 9558"/>
            </a:avLst>
          </a:prstGeom>
          <a:solidFill>
            <a:srgbClr val="FFF4B4"/>
          </a:solidFill>
          <a:ln w="9525" cap="flat" cmpd="sng">
            <a:solidFill>
              <a:srgbClr val="EDE0B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-US" sz="1467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" sz="1467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erves  </a:t>
            </a:r>
          </a:p>
        </p:txBody>
      </p:sp>
      <p:sp>
        <p:nvSpPr>
          <p:cNvPr id="298" name="Shape 298"/>
          <p:cNvSpPr/>
          <p:nvPr/>
        </p:nvSpPr>
        <p:spPr>
          <a:xfrm>
            <a:off x="262300" y="5968933"/>
            <a:ext cx="1510000" cy="731200"/>
          </a:xfrm>
          <a:prstGeom prst="roundRect">
            <a:avLst>
              <a:gd name="adj" fmla="val 4871"/>
            </a:avLst>
          </a:prstGeom>
          <a:solidFill>
            <a:srgbClr val="0432FF">
              <a:alpha val="48240"/>
            </a:srgbClr>
          </a:solidFill>
          <a:ln w="9525" cap="flat" cmpd="sng">
            <a:solidFill>
              <a:srgbClr val="1155C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ct val="100000"/>
            </a:pPr>
            <a:r>
              <a:rPr lang="en" sz="14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Accompany the corresponding arteries</a:t>
            </a:r>
          </a:p>
        </p:txBody>
      </p:sp>
      <p:sp>
        <p:nvSpPr>
          <p:cNvPr id="299" name="Shape 299"/>
          <p:cNvSpPr/>
          <p:nvPr/>
        </p:nvSpPr>
        <p:spPr>
          <a:xfrm>
            <a:off x="277100" y="2624916"/>
            <a:ext cx="1480400" cy="1687600"/>
          </a:xfrm>
          <a:prstGeom prst="roundRect">
            <a:avLst>
              <a:gd name="adj" fmla="val 4616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85200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Upper half: ​</a:t>
            </a:r>
            <a:r>
              <a:rPr lang="en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Superior laryngeal artery </a:t>
            </a:r>
          </a:p>
          <a:p>
            <a:r>
              <a:rPr lang="en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Lower half​: ​I</a:t>
            </a:r>
            <a:r>
              <a:rPr lang="en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nferior laryngeal arteyr </a:t>
            </a:r>
          </a:p>
        </p:txBody>
      </p:sp>
      <p:sp>
        <p:nvSpPr>
          <p:cNvPr id="300" name="Shape 300"/>
          <p:cNvSpPr/>
          <p:nvPr/>
        </p:nvSpPr>
        <p:spPr>
          <a:xfrm>
            <a:off x="1926533" y="2985000"/>
            <a:ext cx="2234400" cy="3715200"/>
          </a:xfrm>
          <a:prstGeom prst="roundRect">
            <a:avLst>
              <a:gd name="adj" fmla="val 4871"/>
            </a:avLst>
          </a:prstGeom>
          <a:solidFill>
            <a:srgbClr val="FFF4B4">
              <a:alpha val="94490"/>
            </a:srgbClr>
          </a:solidFill>
          <a:ln w="9525" cap="flat" cmpd="sng">
            <a:solidFill>
              <a:srgbClr val="BF9000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467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Sensory:</a:t>
            </a:r>
          </a:p>
          <a:p>
            <a:r>
              <a:rPr lang="en" sz="14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Above the vocal cords:</a:t>
            </a:r>
          </a:p>
          <a:p>
            <a:r>
              <a:rPr lang="en" sz="1467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Internal laryngeal nerve</a:t>
            </a:r>
          </a:p>
          <a:p>
            <a:r>
              <a:rPr lang="en" sz="1467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Below the vocal cords</a:t>
            </a:r>
            <a:r>
              <a:rPr lang="en" sz="1467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​Recurrent laryngeal nerve</a:t>
            </a:r>
          </a:p>
          <a:p>
            <a:endParaRPr sz="1467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467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67" b="1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Motor </a:t>
            </a:r>
          </a:p>
          <a:p>
            <a:r>
              <a:rPr lang="en" sz="1467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- All intrinsic muscles, are ​supplied by the recurrent laryngeal nerve except the ​cricothyroid which is ​ supplied by the external laryngeal nerve ​of superior laryngeal of vagus </a:t>
            </a:r>
          </a:p>
        </p:txBody>
      </p:sp>
      <p:sp>
        <p:nvSpPr>
          <p:cNvPr id="301" name="Shape 301"/>
          <p:cNvSpPr/>
          <p:nvPr/>
        </p:nvSpPr>
        <p:spPr>
          <a:xfrm>
            <a:off x="341900" y="4412800"/>
            <a:ext cx="1416800" cy="286400"/>
          </a:xfrm>
          <a:prstGeom prst="roundRect">
            <a:avLst>
              <a:gd name="adj" fmla="val 10048"/>
            </a:avLst>
          </a:prstGeom>
          <a:solidFill>
            <a:srgbClr val="6AA84F"/>
          </a:soli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Lymphatics</a:t>
            </a:r>
          </a:p>
        </p:txBody>
      </p:sp>
      <p:sp>
        <p:nvSpPr>
          <p:cNvPr id="302" name="Shape 302"/>
          <p:cNvSpPr/>
          <p:nvPr/>
        </p:nvSpPr>
        <p:spPr>
          <a:xfrm>
            <a:off x="308900" y="4772067"/>
            <a:ext cx="1480400" cy="731200"/>
          </a:xfrm>
          <a:prstGeom prst="roundRect">
            <a:avLst>
              <a:gd name="adj" fmla="val 4616"/>
            </a:avLst>
          </a:prstGeom>
          <a:solidFill>
            <a:srgbClr val="6AA84F"/>
          </a:solidFill>
          <a:ln w="9525" cap="flat" cmpd="sng">
            <a:solidFill>
              <a:srgbClr val="85200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 into the deep cervical lymph nodes</a:t>
            </a:r>
          </a:p>
        </p:txBody>
      </p:sp>
      <p:sp>
        <p:nvSpPr>
          <p:cNvPr id="303" name="Shape 303"/>
          <p:cNvSpPr/>
          <p:nvPr/>
        </p:nvSpPr>
        <p:spPr>
          <a:xfrm>
            <a:off x="8315967" y="2154033"/>
            <a:ext cx="1576400" cy="431600"/>
          </a:xfrm>
          <a:prstGeom prst="roundRect">
            <a:avLst>
              <a:gd name="adj" fmla="val 10048"/>
            </a:avLst>
          </a:prstGeom>
          <a:solidFill>
            <a:srgbClr val="6AA84F"/>
          </a:solidFill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" sz="1467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Lymphatics</a:t>
            </a:r>
          </a:p>
        </p:txBody>
      </p:sp>
      <p:sp>
        <p:nvSpPr>
          <p:cNvPr id="304" name="Shape 304"/>
          <p:cNvSpPr/>
          <p:nvPr/>
        </p:nvSpPr>
        <p:spPr>
          <a:xfrm>
            <a:off x="8274949" y="2681867"/>
            <a:ext cx="1658400" cy="1022033"/>
          </a:xfrm>
          <a:prstGeom prst="roundRect">
            <a:avLst>
              <a:gd name="adj" fmla="val 4616"/>
            </a:avLst>
          </a:prstGeom>
          <a:solidFill>
            <a:srgbClr val="6AA84F"/>
          </a:solidFill>
          <a:ln w="9525" cap="flat" cmpd="sng">
            <a:solidFill>
              <a:srgbClr val="85200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/>
            <a:r>
              <a:rPr lang="en-GB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" sz="1467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nto Pretracheal and paratracheal lymph nodes</a:t>
            </a:r>
          </a:p>
        </p:txBody>
      </p:sp>
      <p:sp>
        <p:nvSpPr>
          <p:cNvPr id="305" name="Shape 305"/>
          <p:cNvSpPr/>
          <p:nvPr/>
        </p:nvSpPr>
        <p:spPr>
          <a:xfrm>
            <a:off x="2650867" y="1767158"/>
            <a:ext cx="1060000" cy="505999"/>
          </a:xfrm>
          <a:prstGeom prst="roundRect">
            <a:avLst>
              <a:gd name="adj" fmla="val 16256"/>
            </a:avLst>
          </a:prstGeom>
          <a:solidFill>
            <a:srgbClr val="F3F3F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relations</a:t>
            </a:r>
          </a:p>
        </p:txBody>
      </p:sp>
      <p:cxnSp>
        <p:nvCxnSpPr>
          <p:cNvPr id="306" name="Shape 306"/>
          <p:cNvCxnSpPr>
            <a:stCxn id="282" idx="0"/>
            <a:endCxn id="284" idx="3"/>
          </p:cNvCxnSpPr>
          <p:nvPr/>
        </p:nvCxnSpPr>
        <p:spPr>
          <a:xfrm rot="10800000">
            <a:off x="2381400" y="663267"/>
            <a:ext cx="253600" cy="404400"/>
          </a:xfrm>
          <a:prstGeom prst="bentConnector3">
            <a:avLst>
              <a:gd name="adj1" fmla="val 4998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7" name="Shape 307"/>
          <p:cNvCxnSpPr>
            <a:endCxn id="289" idx="3"/>
          </p:cNvCxnSpPr>
          <p:nvPr/>
        </p:nvCxnSpPr>
        <p:spPr>
          <a:xfrm rot="5400000">
            <a:off x="2173033" y="1284533"/>
            <a:ext cx="556000" cy="139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8" name="Shape 308"/>
          <p:cNvCxnSpPr>
            <a:stCxn id="296" idx="3"/>
            <a:endCxn id="297" idx="0"/>
          </p:cNvCxnSpPr>
          <p:nvPr/>
        </p:nvCxnSpPr>
        <p:spPr>
          <a:xfrm>
            <a:off x="1757500" y="2420033"/>
            <a:ext cx="1336400" cy="608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9" name="Shape 309"/>
          <p:cNvCxnSpPr>
            <a:endCxn id="301" idx="3"/>
          </p:cNvCxnSpPr>
          <p:nvPr/>
        </p:nvCxnSpPr>
        <p:spPr>
          <a:xfrm rot="5400000">
            <a:off x="729100" y="3436000"/>
            <a:ext cx="2149600" cy="90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0" name="Shape 310"/>
          <p:cNvCxnSpPr>
            <a:endCxn id="295" idx="3"/>
          </p:cNvCxnSpPr>
          <p:nvPr/>
        </p:nvCxnSpPr>
        <p:spPr>
          <a:xfrm rot="-5400000" flipH="1">
            <a:off x="1175500" y="5139300"/>
            <a:ext cx="1180000" cy="13600"/>
          </a:xfrm>
          <a:prstGeom prst="bentConnector4">
            <a:avLst>
              <a:gd name="adj1" fmla="val 619"/>
              <a:gd name="adj2" fmla="val 56936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1" name="Shape 311"/>
          <p:cNvCxnSpPr>
            <a:stCxn id="305" idx="1"/>
          </p:cNvCxnSpPr>
          <p:nvPr/>
        </p:nvCxnSpPr>
        <p:spPr>
          <a:xfrm flipH="1">
            <a:off x="2456067" y="2020158"/>
            <a:ext cx="194800" cy="334799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2" name="Shape 312"/>
          <p:cNvCxnSpPr>
            <a:stCxn id="288" idx="2"/>
            <a:endCxn id="287" idx="0"/>
          </p:cNvCxnSpPr>
          <p:nvPr/>
        </p:nvCxnSpPr>
        <p:spPr>
          <a:xfrm rot="-5400000" flipH="1">
            <a:off x="6345383" y="3664200"/>
            <a:ext cx="1118400" cy="1097600"/>
          </a:xfrm>
          <a:prstGeom prst="bent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3" name="Shape 313"/>
          <p:cNvCxnSpPr>
            <a:stCxn id="288" idx="2"/>
            <a:endCxn id="285" idx="0"/>
          </p:cNvCxnSpPr>
          <p:nvPr/>
        </p:nvCxnSpPr>
        <p:spPr>
          <a:xfrm rot="5400000">
            <a:off x="5314983" y="3731400"/>
            <a:ext cx="1118400" cy="963200"/>
          </a:xfrm>
          <a:prstGeom prst="bentConnector3">
            <a:avLst>
              <a:gd name="adj1" fmla="val 4999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4" name="Shape 314"/>
          <p:cNvSpPr/>
          <p:nvPr/>
        </p:nvSpPr>
        <p:spPr>
          <a:xfrm>
            <a:off x="10262600" y="932533"/>
            <a:ext cx="1766800" cy="990800"/>
          </a:xfrm>
          <a:prstGeom prst="roundRect">
            <a:avLst>
              <a:gd name="adj" fmla="val 4616"/>
            </a:avLst>
          </a:prstGeom>
          <a:solidFill>
            <a:srgbClr val="FF0000">
              <a:alpha val="82950"/>
            </a:srgbClr>
          </a:solidFill>
          <a:ln w="9525" cap="flat" cmpd="sng">
            <a:solidFill>
              <a:srgbClr val="85200C"/>
            </a:solidFill>
            <a:prstDash val="dot"/>
            <a:round/>
            <a:headEnd type="none" w="med" len="med"/>
            <a:tailEnd type="none" w="med" len="med"/>
          </a:ln>
        </p:spPr>
        <p:txBody>
          <a:bodyPr lIns="121900" tIns="121900" rIns="121900" bIns="121900" anchor="ctr" anchorCtr="0">
            <a:noAutofit/>
          </a:bodyPr>
          <a:lstStyle/>
          <a:p>
            <a:r>
              <a:rPr lang="en" sz="14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branches from the inferior thyroid and bronchial arteries </a:t>
            </a:r>
          </a:p>
        </p:txBody>
      </p:sp>
      <p:cxnSp>
        <p:nvCxnSpPr>
          <p:cNvPr id="315" name="Shape 315"/>
          <p:cNvCxnSpPr>
            <a:stCxn id="291" idx="0"/>
            <a:endCxn id="290" idx="0"/>
          </p:cNvCxnSpPr>
          <p:nvPr/>
        </p:nvCxnSpPr>
        <p:spPr>
          <a:xfrm rot="5400000">
            <a:off x="10199000" y="-449000"/>
            <a:ext cx="36800" cy="1857200"/>
          </a:xfrm>
          <a:prstGeom prst="bentConnector3">
            <a:avLst>
              <a:gd name="adj1" fmla="val -86277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6" name="Shape 316"/>
          <p:cNvCxnSpPr>
            <a:stCxn id="314" idx="2"/>
          </p:cNvCxnSpPr>
          <p:nvPr/>
        </p:nvCxnSpPr>
        <p:spPr>
          <a:xfrm rot="-5400000" flipH="1">
            <a:off x="11146000" y="1923333"/>
            <a:ext cx="800" cy="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7" name="Shape 317"/>
          <p:cNvCxnSpPr>
            <a:stCxn id="292" idx="0"/>
            <a:endCxn id="303" idx="0"/>
          </p:cNvCxnSpPr>
          <p:nvPr/>
        </p:nvCxnSpPr>
        <p:spPr>
          <a:xfrm rot="5400000">
            <a:off x="10077000" y="1181633"/>
            <a:ext cx="800" cy="1946800"/>
          </a:xfrm>
          <a:prstGeom prst="bentConnector3">
            <a:avLst>
              <a:gd name="adj1" fmla="val -140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8" name="Shape 318"/>
          <p:cNvCxnSpPr/>
          <p:nvPr/>
        </p:nvCxnSpPr>
        <p:spPr>
          <a:xfrm>
            <a:off x="10134300" y="135633"/>
            <a:ext cx="0" cy="18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19" name="Shape 319"/>
          <p:cNvCxnSpPr>
            <a:stCxn id="290" idx="0"/>
            <a:endCxn id="286" idx="0"/>
          </p:cNvCxnSpPr>
          <p:nvPr/>
        </p:nvCxnSpPr>
        <p:spPr>
          <a:xfrm rot="5400000">
            <a:off x="7986767" y="-35533"/>
            <a:ext cx="768800" cy="1835600"/>
          </a:xfrm>
          <a:prstGeom prst="bentConnector3">
            <a:avLst>
              <a:gd name="adj1" fmla="val -4526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" name="Straight Connector 2"/>
          <p:cNvCxnSpPr>
            <a:stCxn id="283" idx="1"/>
          </p:cNvCxnSpPr>
          <p:nvPr/>
        </p:nvCxnSpPr>
        <p:spPr>
          <a:xfrm flipH="1">
            <a:off x="3331597" y="1014867"/>
            <a:ext cx="197970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6200000">
            <a:off x="7114899" y="945222"/>
            <a:ext cx="676936" cy="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55783" y="3686380"/>
            <a:ext cx="0" cy="418260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059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746316"/>
            <a:ext cx="5181600" cy="435133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  <a:p>
            <a:pPr marL="177800" indent="0">
              <a:buNone/>
            </a:pP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GB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0873" y="4494765"/>
            <a:ext cx="3923939" cy="972221"/>
            <a:chOff x="2927787" y="4046711"/>
            <a:chExt cx="3923939" cy="972221"/>
          </a:xfrm>
        </p:grpSpPr>
        <p:sp>
          <p:nvSpPr>
            <p:cNvPr id="2" name="TextBox 1"/>
            <p:cNvSpPr txBox="1"/>
            <p:nvPr/>
          </p:nvSpPr>
          <p:spPr>
            <a:xfrm>
              <a:off x="3487052" y="4086072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7BBF26"/>
                  </a:solidFill>
                </a:rPr>
                <a:t>anatomyteam436@gmail.com</a:t>
              </a:r>
              <a:endParaRPr lang="en-GB" sz="1600" i="1" dirty="0">
                <a:solidFill>
                  <a:srgbClr val="7BBF26"/>
                </a:solidFill>
              </a:endParaRPr>
            </a:p>
          </p:txBody>
        </p:sp>
        <p:pic>
          <p:nvPicPr>
            <p:cNvPr id="1026" name="Picture 2" descr="https://d30y9cdsu7xlg0.cloudfront.net/png/12462-200.pn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7787" y="4046711"/>
              <a:ext cx="448054" cy="448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twitter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501" y="4623295"/>
              <a:ext cx="393116" cy="393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487052" y="4649600"/>
              <a:ext cx="336467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i="1" dirty="0">
                  <a:solidFill>
                    <a:srgbClr val="55ACEE"/>
                  </a:solidFill>
                </a:rPr>
                <a:t>@anatomy436</a:t>
              </a:r>
              <a:endParaRPr lang="en-GB" sz="1600" i="1" dirty="0">
                <a:solidFill>
                  <a:srgbClr val="55ACEE"/>
                </a:solidFill>
              </a:endParaRPr>
            </a:p>
          </p:txBody>
        </p:sp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746315"/>
            <a:ext cx="4477657" cy="59637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</a:t>
            </a:r>
            <a:endParaRPr lang="en-GB" i="1" dirty="0"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/>
              <a:t>Alanoud</a:t>
            </a:r>
            <a:r>
              <a:rPr lang="en-GB" dirty="0"/>
              <a:t> </a:t>
            </a:r>
            <a:r>
              <a:rPr lang="en-GB" dirty="0" err="1"/>
              <a:t>Abuhaimed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Alanoud</a:t>
            </a:r>
            <a:r>
              <a:rPr lang="en-GB" dirty="0"/>
              <a:t> </a:t>
            </a:r>
            <a:r>
              <a:rPr lang="en-GB" dirty="0" err="1"/>
              <a:t>Alsaikhan</a:t>
            </a:r>
            <a:r>
              <a:rPr lang="en-GB" dirty="0"/>
              <a:t> </a:t>
            </a:r>
          </a:p>
          <a:p>
            <a:pPr marL="177800" indent="0">
              <a:buNone/>
            </a:pPr>
            <a:r>
              <a:rPr lang="en-GB" dirty="0" err="1"/>
              <a:t>Ameera</a:t>
            </a:r>
            <a:r>
              <a:rPr lang="en-GB" dirty="0"/>
              <a:t> </a:t>
            </a:r>
            <a:r>
              <a:rPr lang="en-GB" dirty="0" err="1"/>
              <a:t>Niazi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Dania </a:t>
            </a:r>
            <a:r>
              <a:rPr lang="en-GB" dirty="0" err="1"/>
              <a:t>Alkelabi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Deena </a:t>
            </a:r>
            <a:r>
              <a:rPr lang="en-GB" dirty="0" err="1"/>
              <a:t>AlNowiser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Lama </a:t>
            </a:r>
            <a:r>
              <a:rPr lang="en-GB" dirty="0" err="1"/>
              <a:t>Alfawzan</a:t>
            </a:r>
            <a:endParaRPr lang="en-GB" dirty="0"/>
          </a:p>
          <a:p>
            <a:pPr marL="177800" indent="0">
              <a:buNone/>
            </a:pPr>
            <a:r>
              <a:rPr lang="en-GB" dirty="0"/>
              <a:t>Lara </a:t>
            </a:r>
            <a:r>
              <a:rPr lang="en-GB" dirty="0" err="1"/>
              <a:t>Alsaleem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Maha</a:t>
            </a:r>
            <a:r>
              <a:rPr lang="en-GB" dirty="0"/>
              <a:t> Alissa</a:t>
            </a:r>
          </a:p>
          <a:p>
            <a:pPr marL="177800" indent="0">
              <a:buNone/>
            </a:pPr>
            <a:r>
              <a:rPr lang="en-GB" dirty="0"/>
              <a:t>Nada </a:t>
            </a:r>
            <a:r>
              <a:rPr lang="en-GB" dirty="0" err="1"/>
              <a:t>Aldakheel</a:t>
            </a:r>
            <a:endParaRPr lang="en-GB" dirty="0"/>
          </a:p>
          <a:p>
            <a:pPr marL="177800" indent="0">
              <a:buNone/>
            </a:pPr>
            <a:r>
              <a:rPr lang="en-US" dirty="0" err="1"/>
              <a:t>Nourah</a:t>
            </a:r>
            <a:r>
              <a:rPr lang="en-US" dirty="0"/>
              <a:t> Al </a:t>
            </a:r>
            <a:r>
              <a:rPr lang="en-US" dirty="0" err="1"/>
              <a:t>Hogail</a:t>
            </a:r>
            <a:endParaRPr lang="en-GB" dirty="0"/>
          </a:p>
          <a:p>
            <a:pPr marL="177800" indent="0">
              <a:buNone/>
            </a:pPr>
            <a:r>
              <a:rPr lang="en-GB" dirty="0" err="1"/>
              <a:t>Wejdan</a:t>
            </a:r>
            <a:r>
              <a:rPr lang="en-GB" dirty="0"/>
              <a:t> </a:t>
            </a:r>
            <a:r>
              <a:rPr lang="en-GB" dirty="0" err="1"/>
              <a:t>Alzaid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69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282025" y="1063740"/>
            <a:ext cx="6749046" cy="356492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larynx is the part of the respiratory tract which contains the vocal cords.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adult it is a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2-inch-long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tube.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opens</a:t>
            </a: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above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into the laryngeal part of the </a:t>
            </a:r>
            <a:r>
              <a:rPr lang="en" sz="1867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pharynx.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Below, 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is continuous with the trachea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67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larynx has functions in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511175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Respiration (breathing).</a:t>
            </a:r>
          </a:p>
          <a:p>
            <a:pPr marL="511175">
              <a:lnSpc>
                <a:spcPct val="100000"/>
              </a:lnSpc>
              <a:spcBef>
                <a:spcPts val="600"/>
              </a:spcBef>
              <a:buClr>
                <a:schemeClr val="dk1"/>
              </a:buClr>
              <a:buSzPct val="100000"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Phonation (voice production).</a:t>
            </a:r>
          </a:p>
          <a:p>
            <a:pPr marL="511175">
              <a:lnSpc>
                <a:spcPct val="100000"/>
              </a:lnSpc>
              <a:spcBef>
                <a:spcPts val="600"/>
              </a:spcBef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Deglutition (swallowing).</a:t>
            </a:r>
          </a:p>
          <a:p>
            <a:pPr marL="225425" indent="-225425"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" sz="1867" dirty="0">
                <a:ea typeface="Calibri"/>
                <a:cs typeface="Calibri"/>
                <a:sym typeface="Calibri"/>
              </a:rPr>
              <a:t>The larynx is related to major </a:t>
            </a:r>
            <a:r>
              <a:rPr lang="en" sz="1867" b="1" u="sng" dirty="0">
                <a:ea typeface="Calibri"/>
                <a:cs typeface="Calibri"/>
                <a:sym typeface="Calibri"/>
              </a:rPr>
              <a:t>critical</a:t>
            </a:r>
            <a:r>
              <a:rPr lang="en" sz="1867" dirty="0">
                <a:ea typeface="Calibri"/>
                <a:cs typeface="Calibri"/>
                <a:sym typeface="Calibri"/>
              </a:rPr>
              <a:t> structures in the neck.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" sz="1867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3">
            <a:alphaModFix/>
          </a:blip>
          <a:srcRect l="562" t="933" r="1560" b="11012"/>
          <a:stretch/>
        </p:blipFill>
        <p:spPr>
          <a:xfrm>
            <a:off x="6828058" y="200621"/>
            <a:ext cx="2372278" cy="2291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1301" t="1103" r="1605" b="2167"/>
          <a:stretch/>
        </p:blipFill>
        <p:spPr>
          <a:xfrm>
            <a:off x="9616113" y="165473"/>
            <a:ext cx="2541494" cy="224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5">
            <a:alphaModFix/>
          </a:blip>
          <a:srcRect l="1328" t="577" r="1820" b="1441"/>
          <a:stretch/>
        </p:blipFill>
        <p:spPr>
          <a:xfrm>
            <a:off x="9483239" y="2473344"/>
            <a:ext cx="2408822" cy="218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95373" y="4697759"/>
            <a:ext cx="2821268" cy="20553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455" y="318993"/>
            <a:ext cx="11360800" cy="763600"/>
          </a:xfrm>
        </p:spPr>
        <p:txBody>
          <a:bodyPr>
            <a:normAutofit/>
          </a:bodyPr>
          <a:lstStyle/>
          <a:p>
            <a:r>
              <a:rPr lang="en-US" sz="3600" b="1" dirty="0"/>
              <a:t>Larynx</a:t>
            </a:r>
            <a:endParaRPr lang="en-GB" sz="3600" b="1" dirty="0"/>
          </a:p>
        </p:txBody>
      </p:sp>
      <p:pic>
        <p:nvPicPr>
          <p:cNvPr id="1026" name="Picture 2" descr="Image result for youtub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43" y="530983"/>
            <a:ext cx="799050" cy="79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71844" y="4652039"/>
            <a:ext cx="5769408" cy="493560"/>
            <a:chOff x="767500" y="4721206"/>
            <a:chExt cx="5769408" cy="49356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616206" y="4721206"/>
              <a:ext cx="0" cy="9144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76188" y="4824801"/>
              <a:ext cx="576072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767500" y="4819191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3616206" y="4824801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6530501" y="4824800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429455" y="5086305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Arteries</a:t>
            </a:r>
            <a:endParaRPr lang="en-GB" dirty="0"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94232" y="5086305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Veins</a:t>
            </a:r>
            <a:endParaRPr lang="en-GB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6266" y="5135702"/>
            <a:ext cx="694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Nerves</a:t>
            </a:r>
            <a:endParaRPr lang="en-GB" dirty="0"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5235" y="5373414"/>
            <a:ext cx="18353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</a:pPr>
            <a:r>
              <a:rPr lang="en" b="1" u="sng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Carotid arteries:</a:t>
            </a:r>
            <a:r>
              <a:rPr lang="en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 (common, external and internal).</a:t>
            </a:r>
          </a:p>
          <a:p>
            <a:pPr>
              <a:buClr>
                <a:schemeClr val="dk1"/>
              </a:buClr>
            </a:pPr>
            <a:r>
              <a:rPr lang="en" b="1" u="sng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Thyroid arteries</a:t>
            </a:r>
            <a:r>
              <a:rPr lang="en" b="1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: (superior &amp; inferior thyroid arteries).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86583" y="5332049"/>
            <a:ext cx="1755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b="1" dirty="0">
                <a:solidFill>
                  <a:srgbClr val="0070C0"/>
                </a:solidFill>
                <a:latin typeface="+mn-lt"/>
                <a:ea typeface="Calibri"/>
                <a:cs typeface="Calibri"/>
                <a:sym typeface="Calibri"/>
              </a:rPr>
              <a:t>Jugular veins, (external &amp; internal)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92263" y="5375058"/>
            <a:ext cx="21042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</a:pPr>
            <a:r>
              <a:rPr lang="en" b="1" dirty="0">
                <a:solidFill>
                  <a:srgbClr val="FFC000"/>
                </a:solidFill>
                <a:latin typeface="+mn-lt"/>
                <a:ea typeface="Calibri"/>
                <a:cs typeface="Calibri"/>
                <a:sym typeface="Calibri"/>
              </a:rPr>
              <a:t>Laryngeal nerves: (Superior laryngeal &amp; recurrent laryngeal).</a:t>
            </a:r>
          </a:p>
          <a:p>
            <a:pPr>
              <a:buClr>
                <a:schemeClr val="dk1"/>
              </a:buClr>
            </a:pPr>
            <a:r>
              <a:rPr lang="en" b="1" dirty="0">
                <a:solidFill>
                  <a:srgbClr val="FFC000"/>
                </a:solidFill>
                <a:latin typeface="+mn-lt"/>
                <a:ea typeface="Calibri"/>
                <a:cs typeface="Calibri"/>
                <a:sym typeface="Calibri"/>
              </a:rPr>
              <a:t>Vagus nerve.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69468" y="384697"/>
            <a:ext cx="4756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NOTE: PHARYNX EXTENDS FROM C1 TO C6 WHILE LARYNX EXTENDS FROM C3 TO C6 </a:t>
            </a:r>
          </a:p>
          <a:p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*C6 AT THE LEVEL OF CRICOID CARTILAGE.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24085" t="19260" r="4528" b="4569"/>
          <a:stretch/>
        </p:blipFill>
        <p:spPr>
          <a:xfrm>
            <a:off x="6541252" y="2495549"/>
            <a:ext cx="2680723" cy="214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677263" y="779711"/>
            <a:ext cx="6096000" cy="367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7800" indent="-177800">
              <a:spcAft>
                <a:spcPts val="600"/>
              </a:spcAft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The cartilaginous skeleton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is  composed of </a:t>
            </a:r>
            <a:r>
              <a:rPr lang="en-GB" sz="1800" dirty="0">
                <a:solidFill>
                  <a:schemeClr val="bg1">
                    <a:lumMod val="6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9 cartilages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spcAft>
                <a:spcPts val="600"/>
              </a:spcAft>
              <a:buClr>
                <a:schemeClr val="dk1"/>
              </a:buClr>
              <a:buSzPct val="78571"/>
            </a:pPr>
            <a:r>
              <a:rPr lang="en-GB" sz="1800" b="1" i="1" u="sng" dirty="0">
                <a:latin typeface="Calibri"/>
                <a:ea typeface="Calibri"/>
                <a:cs typeface="Calibri"/>
                <a:sym typeface="Calibri"/>
              </a:rPr>
              <a:t>3 Single</a:t>
            </a:r>
            <a:r>
              <a:rPr lang="en-GB" sz="1800" b="1" i="1" dirty="0">
                <a:latin typeface="Calibri"/>
                <a:ea typeface="Calibri"/>
                <a:cs typeface="Calibri"/>
                <a:sym typeface="Calibri"/>
              </a:rPr>
              <a:t>: </a:t>
            </a:r>
            <a:endParaRPr lang="en-GB" sz="1800" i="1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Aft>
                <a:spcPts val="600"/>
              </a:spcAft>
              <a:buClr>
                <a:schemeClr val="dk1"/>
              </a:buClr>
              <a:buSzPct val="78571"/>
              <a:buAutoNum type="arabicPeriod"/>
            </a:pP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Thyroid	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Cricoid 	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Epiglottis</a:t>
            </a:r>
          </a:p>
          <a:p>
            <a:pPr>
              <a:spcAft>
                <a:spcPts val="600"/>
              </a:spcAft>
              <a:buClr>
                <a:schemeClr val="dk1"/>
              </a:buClr>
              <a:buSzPct val="78571"/>
            </a:pPr>
            <a:r>
              <a:rPr lang="en-GB" sz="1800" b="1" i="1" u="sng" dirty="0">
                <a:latin typeface="Calibri"/>
                <a:ea typeface="Calibri"/>
                <a:cs typeface="Calibri"/>
                <a:sym typeface="Calibri"/>
              </a:rPr>
              <a:t>3 Paired</a:t>
            </a:r>
            <a:r>
              <a:rPr lang="en-GB" sz="1800" b="1" i="1" dirty="0"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spcAft>
                <a:spcPts val="600"/>
              </a:spcAft>
              <a:buClr>
                <a:schemeClr val="dk1"/>
              </a:buClr>
              <a:buSzPct val="78571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Arytenoid 	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Corniculate    	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Cuneiform</a:t>
            </a:r>
          </a:p>
          <a:p>
            <a:pPr>
              <a:spcAft>
                <a:spcPts val="600"/>
              </a:spcAft>
            </a:pPr>
            <a:endParaRPr lang="en-GB" sz="800" dirty="0">
              <a:latin typeface="Calibri"/>
              <a:ea typeface="Calibri"/>
              <a:cs typeface="Calibri"/>
              <a:sym typeface="Calibri"/>
            </a:endParaRPr>
          </a:p>
          <a:p>
            <a:pPr marL="177800" indent="-177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All the cartilages, are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hyaline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800" u="sng" dirty="0">
                <a:latin typeface="Calibri"/>
                <a:ea typeface="Calibri"/>
                <a:cs typeface="Calibri"/>
                <a:sym typeface="Calibri"/>
              </a:rPr>
              <a:t>except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epiglottis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 which is </a:t>
            </a:r>
            <a:r>
              <a:rPr lang="en-GB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Elastic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cartilage.</a:t>
            </a:r>
          </a:p>
          <a:p>
            <a:pPr marL="177800" indent="-177800">
              <a:spcAft>
                <a:spcPts val="600"/>
              </a:spcAft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The cartilages are:</a:t>
            </a:r>
          </a:p>
          <a:p>
            <a:pPr marL="519113" indent="-177800">
              <a:spcAft>
                <a:spcPts val="600"/>
              </a:spcAft>
              <a:buClr>
                <a:schemeClr val="dk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Connected by joints, membranes &amp; ligaments.</a:t>
            </a:r>
          </a:p>
          <a:p>
            <a:pPr marL="519113" indent="-177800">
              <a:spcAft>
                <a:spcPts val="600"/>
              </a:spcAft>
              <a:buClr>
                <a:schemeClr val="dk1"/>
              </a:buClr>
              <a:buSzPct val="110000"/>
              <a:buFont typeface="Arial" panose="020B0604020202020204" pitchFamily="34" charset="0"/>
              <a:buChar char="•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Moved by muscles.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29455" y="1082593"/>
            <a:ext cx="4756901" cy="201544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800"/>
              </a:spcBef>
              <a:buClr>
                <a:schemeClr val="dk1"/>
              </a:buClr>
              <a:buSzPct val="78571"/>
              <a:buNone/>
            </a:pPr>
            <a:r>
              <a:rPr lang="en" sz="1867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larynx consists of four basic components</a:t>
            </a: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Cartilaginous skeleton.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Membranes and ligaments.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" sz="1867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Mucosal lining.</a:t>
            </a:r>
          </a:p>
          <a:p>
            <a:pPr>
              <a:spcBef>
                <a:spcPts val="933"/>
              </a:spcBef>
              <a:buClr>
                <a:schemeClr val="dk1"/>
              </a:buClr>
              <a:buSzPct val="78571"/>
              <a:buNone/>
            </a:pPr>
            <a:r>
              <a:rPr lang="en" sz="1867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4- Muscles (Intrinsic &amp; extrinsic muscles).</a:t>
            </a:r>
          </a:p>
          <a:p>
            <a:pPr>
              <a:buNone/>
            </a:pPr>
            <a:endParaRPr dirty="0"/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l="958" t="995" r="1503" b="1492"/>
          <a:stretch/>
        </p:blipFill>
        <p:spPr>
          <a:xfrm>
            <a:off x="1066999" y="3003873"/>
            <a:ext cx="3111690" cy="3657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Image result for youtub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547" y="218345"/>
            <a:ext cx="768714" cy="76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9455" y="318993"/>
            <a:ext cx="3850092" cy="763600"/>
          </a:xfrm>
        </p:spPr>
        <p:txBody>
          <a:bodyPr>
            <a:normAutofit/>
          </a:bodyPr>
          <a:lstStyle/>
          <a:p>
            <a:r>
              <a:rPr lang="en-US" sz="3600" b="1" dirty="0"/>
              <a:t>Larynx</a:t>
            </a:r>
            <a:endParaRPr lang="en-GB" sz="3600" b="1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5431809" y="436728"/>
            <a:ext cx="0" cy="597772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5815357" y="318993"/>
            <a:ext cx="5334863" cy="7636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2800" dirty="0"/>
              <a:t>1- Cartilaginous skeleton</a:t>
            </a:r>
            <a:endParaRPr lang="en-GB" sz="3600" dirty="0"/>
          </a:p>
        </p:txBody>
      </p:sp>
      <p:sp>
        <p:nvSpPr>
          <p:cNvPr id="10" name="Shape 89"/>
          <p:cNvSpPr txBox="1"/>
          <p:nvPr/>
        </p:nvSpPr>
        <p:spPr>
          <a:xfrm>
            <a:off x="10682058" y="1272117"/>
            <a:ext cx="1517601" cy="14980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  <a:spcBef>
                <a:spcPts val="667"/>
              </a:spcBef>
            </a:pPr>
            <a:r>
              <a:rPr lang="en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-Arytenoid lies in the back of larynx.</a:t>
            </a:r>
          </a:p>
          <a:p>
            <a:pPr>
              <a:lnSpc>
                <a:spcPct val="90000"/>
              </a:lnSpc>
              <a:spcBef>
                <a:spcPts val="667"/>
              </a:spcBef>
              <a:buClr>
                <a:schemeClr val="dk1"/>
              </a:buClr>
              <a:buSzPct val="91666"/>
            </a:pPr>
            <a:r>
              <a:rPr lang="en" b="1" dirty="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-Corniculate and Cuneiform are in the Aryepiglottic fold.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597498" y="4526863"/>
            <a:ext cx="3498456" cy="2302302"/>
            <a:chOff x="4724400" y="204788"/>
            <a:chExt cx="4098925" cy="3429000"/>
          </a:xfrm>
        </p:grpSpPr>
        <p:pic>
          <p:nvPicPr>
            <p:cNvPr id="12" name="Picture 8" descr="C:\Documents and Settings\user\My Documents\My Pictures\bv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204788"/>
              <a:ext cx="4098925" cy="342900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6"/>
            <p:cNvSpPr txBox="1">
              <a:spLocks noChangeArrowheads="1"/>
            </p:cNvSpPr>
            <p:nvPr/>
          </p:nvSpPr>
          <p:spPr bwMode="auto">
            <a:xfrm>
              <a:off x="7239001" y="1447800"/>
              <a:ext cx="38100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506AC8"/>
                  </a:solidFill>
                </a:rPr>
                <a:t>1</a:t>
              </a:r>
            </a:p>
          </p:txBody>
        </p: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7648385" y="1993252"/>
              <a:ext cx="38100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15" name="TextBox 11"/>
            <p:cNvSpPr txBox="1">
              <a:spLocks noChangeArrowheads="1"/>
            </p:cNvSpPr>
            <p:nvPr/>
          </p:nvSpPr>
          <p:spPr bwMode="auto">
            <a:xfrm>
              <a:off x="5600700" y="1458778"/>
              <a:ext cx="38100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>
                  <a:solidFill>
                    <a:srgbClr val="506AC8"/>
                  </a:solidFill>
                </a:rPr>
                <a:t>1</a:t>
              </a:r>
            </a:p>
          </p:txBody>
        </p: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7815724" y="1443777"/>
              <a:ext cx="38100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 dirty="0"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7" name="TextBox 6"/>
            <p:cNvSpPr txBox="1">
              <a:spLocks noChangeArrowheads="1"/>
            </p:cNvSpPr>
            <p:nvPr/>
          </p:nvSpPr>
          <p:spPr bwMode="auto">
            <a:xfrm>
              <a:off x="7505699" y="1458284"/>
              <a:ext cx="38100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 dirty="0">
                  <a:solidFill>
                    <a:srgbClr val="FFC000"/>
                  </a:solidFill>
                </a:rPr>
                <a:t>4</a:t>
              </a:r>
            </a:p>
          </p:txBody>
        </p:sp>
        <p:sp>
          <p:nvSpPr>
            <p:cNvPr id="18" name="TextBox 1"/>
            <p:cNvSpPr txBox="1">
              <a:spLocks noChangeArrowheads="1"/>
            </p:cNvSpPr>
            <p:nvPr/>
          </p:nvSpPr>
          <p:spPr bwMode="auto">
            <a:xfrm>
              <a:off x="5264150" y="1981200"/>
              <a:ext cx="374650" cy="55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800" b="1" dirty="0">
                  <a:solidFill>
                    <a:schemeClr val="accent3"/>
                  </a:solidFill>
                </a:rPr>
                <a:t>2</a:t>
              </a:r>
            </a:p>
          </p:txBody>
        </p:sp>
        <p:sp>
          <p:nvSpPr>
            <p:cNvPr id="19" name="TextBox 3"/>
            <p:cNvSpPr txBox="1">
              <a:spLocks noChangeArrowheads="1"/>
            </p:cNvSpPr>
            <p:nvPr/>
          </p:nvSpPr>
          <p:spPr bwMode="auto">
            <a:xfrm>
              <a:off x="5334000" y="457200"/>
              <a:ext cx="336550" cy="59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>
                  <a:solidFill>
                    <a:srgbClr val="FF66CC"/>
                  </a:solidFill>
                </a:rPr>
                <a:t>3</a:t>
              </a:r>
            </a:p>
          </p:txBody>
        </p:sp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7635303" y="708418"/>
              <a:ext cx="366613" cy="59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solidFill>
                    <a:srgbClr val="FF66CC"/>
                  </a:solidFill>
                </a:rPr>
                <a:t>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97843" y="4707346"/>
            <a:ext cx="2897640" cy="1960154"/>
            <a:chOff x="4724399" y="3647006"/>
            <a:chExt cx="3938588" cy="2919412"/>
          </a:xfrm>
        </p:grpSpPr>
        <p:pic>
          <p:nvPicPr>
            <p:cNvPr id="22" name="Picture 5" descr="C:\Documents and Settings\user\My Documents\My Pictures\IntrisicM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27"/>
            <a:stretch>
              <a:fillRect/>
            </a:stretch>
          </p:blipFill>
          <p:spPr bwMode="auto">
            <a:xfrm>
              <a:off x="4724399" y="3647006"/>
              <a:ext cx="3938588" cy="291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4935736" y="4090716"/>
              <a:ext cx="717550" cy="366712"/>
            </a:xfrm>
            <a:prstGeom prst="round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724400" y="4724400"/>
              <a:ext cx="796925" cy="368300"/>
            </a:xfrm>
            <a:prstGeom prst="round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4932362" y="4382965"/>
              <a:ext cx="354013" cy="45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 b="1" dirty="0">
                  <a:solidFill>
                    <a:srgbClr val="990099"/>
                  </a:solidFill>
                </a:rPr>
                <a:t>5</a:t>
              </a:r>
            </a:p>
          </p:txBody>
        </p:sp>
        <p:sp>
          <p:nvSpPr>
            <p:cNvPr id="26" name="TextBox 6"/>
            <p:cNvSpPr txBox="1">
              <a:spLocks noChangeArrowheads="1"/>
            </p:cNvSpPr>
            <p:nvPr/>
          </p:nvSpPr>
          <p:spPr bwMode="auto">
            <a:xfrm>
              <a:off x="5122863" y="3694583"/>
              <a:ext cx="327025" cy="458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 b="1" dirty="0">
                  <a:solidFill>
                    <a:schemeClr val="accent6">
                      <a:lumMod val="50000"/>
                    </a:schemeClr>
                  </a:solidFill>
                </a:rPr>
                <a:t>6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6133211" y="1766332"/>
            <a:ext cx="7010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40091" y="1767595"/>
            <a:ext cx="64008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659650" y="1792260"/>
            <a:ext cx="86868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968358" y="2493957"/>
            <a:ext cx="96012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45115" y="2464269"/>
            <a:ext cx="1051560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2"/>
          <p:cNvCxnSpPr/>
          <p:nvPr/>
        </p:nvCxnSpPr>
        <p:spPr>
          <a:xfrm>
            <a:off x="9654256" y="2470206"/>
            <a:ext cx="960120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20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786203" y="3902423"/>
            <a:ext cx="2559304" cy="2114278"/>
            <a:chOff x="3902661" y="609600"/>
            <a:chExt cx="5088939" cy="3657600"/>
          </a:xfrm>
        </p:grpSpPr>
        <p:pic>
          <p:nvPicPr>
            <p:cNvPr id="24" name="Picture 6" descr="C:\Documents and Settings\user\My Documents\My Pictures\Copy of Image193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69" b="10178"/>
            <a:stretch>
              <a:fillRect/>
            </a:stretch>
          </p:blipFill>
          <p:spPr bwMode="auto">
            <a:xfrm>
              <a:off x="3902661" y="609600"/>
              <a:ext cx="5088939" cy="365760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7086600" y="2376411"/>
              <a:ext cx="1730199" cy="265399"/>
            </a:xfrm>
            <a:prstGeom prst="rect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797860" y="2985321"/>
              <a:ext cx="2117543" cy="519882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79524" y="901278"/>
              <a:ext cx="1395654" cy="457200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004193" y="1663727"/>
              <a:ext cx="1517897" cy="4572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912656" y="1613193"/>
              <a:ext cx="1088302" cy="461497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995953" y="2748165"/>
              <a:ext cx="940793" cy="461498"/>
            </a:xfrm>
            <a:prstGeom prst="rect">
              <a:avLst/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149883" y="253537"/>
            <a:ext cx="4399824" cy="323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10301" y="231283"/>
            <a:ext cx="11360800" cy="164061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3600" b="1" dirty="0"/>
              <a:t>Larynx</a:t>
            </a:r>
          </a:p>
          <a:p>
            <a:r>
              <a:rPr lang="en-US" sz="2800" dirty="0"/>
              <a:t>2- Membranes &amp; Ligaments</a:t>
            </a:r>
            <a:endParaRPr lang="en-GB" sz="2800" dirty="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522028" y="1524479"/>
            <a:ext cx="1871922" cy="91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4526" y="1836383"/>
            <a:ext cx="1960224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1010" y="2164723"/>
            <a:ext cx="204169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4526" y="2483174"/>
            <a:ext cx="1909424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0061" y="2804350"/>
            <a:ext cx="1997239" cy="0"/>
          </a:xfrm>
          <a:prstGeom prst="line">
            <a:avLst/>
          </a:prstGeom>
          <a:ln w="28575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456090" y="3397309"/>
            <a:ext cx="237744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439589" y="3616120"/>
            <a:ext cx="2360692" cy="0"/>
          </a:xfrm>
          <a:prstGeom prst="line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53860" y="4426858"/>
            <a:ext cx="444199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8621" y="5602735"/>
            <a:ext cx="3385578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347272" y="278745"/>
            <a:ext cx="2625218" cy="2421527"/>
            <a:chOff x="8115402" y="1819014"/>
            <a:chExt cx="2625218" cy="2421527"/>
          </a:xfrm>
        </p:grpSpPr>
        <p:pic>
          <p:nvPicPr>
            <p:cNvPr id="16" name="Picture 12" descr="C:\Documents and Settings\user\My Documents\My Pictures\Copy of Image193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492" b="14700"/>
            <a:stretch>
              <a:fillRect/>
            </a:stretch>
          </p:blipFill>
          <p:spPr bwMode="auto">
            <a:xfrm>
              <a:off x="8122828" y="1819014"/>
              <a:ext cx="2617792" cy="242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/>
            <p:cNvSpPr/>
            <p:nvPr/>
          </p:nvSpPr>
          <p:spPr>
            <a:xfrm>
              <a:off x="8485432" y="3582615"/>
              <a:ext cx="955850" cy="296987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36262" y="2811667"/>
              <a:ext cx="1305020" cy="35368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115402" y="2422217"/>
              <a:ext cx="822960" cy="306458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162388" y="1859301"/>
              <a:ext cx="730822" cy="498874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cxnSp>
        <p:nvCxnSpPr>
          <p:cNvPr id="44" name="Straight Connector 43"/>
          <p:cNvCxnSpPr/>
          <p:nvPr/>
        </p:nvCxnSpPr>
        <p:spPr>
          <a:xfrm>
            <a:off x="3241745" y="5077143"/>
            <a:ext cx="172335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2738573" y="6258636"/>
            <a:ext cx="124291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599560" y="3261853"/>
            <a:ext cx="2652422" cy="3231124"/>
            <a:chOff x="9140898" y="1061214"/>
            <a:chExt cx="2652422" cy="3231124"/>
          </a:xfrm>
        </p:grpSpPr>
        <p:grpSp>
          <p:nvGrpSpPr>
            <p:cNvPr id="17" name="Group 16"/>
            <p:cNvGrpSpPr/>
            <p:nvPr/>
          </p:nvGrpSpPr>
          <p:grpSpPr>
            <a:xfrm>
              <a:off x="9140898" y="1061214"/>
              <a:ext cx="2652422" cy="3231124"/>
              <a:chOff x="5562600" y="1676400"/>
              <a:chExt cx="3429000" cy="4495800"/>
            </a:xfrm>
          </p:grpSpPr>
          <p:pic>
            <p:nvPicPr>
              <p:cNvPr id="18" name="Picture 8" descr="C:\Documents and Settings\user\My Documents\My Pictures\larynxp8f17L1.gif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3"/>
              <a:stretch>
                <a:fillRect/>
              </a:stretch>
            </p:blipFill>
            <p:spPr bwMode="auto">
              <a:xfrm>
                <a:off x="5562600" y="1676400"/>
                <a:ext cx="3429000" cy="449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 flipH="1">
                <a:off x="6934200" y="2819400"/>
                <a:ext cx="152400" cy="15240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6827838" y="3992563"/>
                <a:ext cx="46037" cy="46037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9193391" y="1502228"/>
              <a:ext cx="629877" cy="261258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146012" y="2502837"/>
              <a:ext cx="507946" cy="256087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352082" y="2936162"/>
              <a:ext cx="629877" cy="251890"/>
            </a:xfrm>
            <a:prstGeom prst="rect">
              <a:avLst/>
            </a:prstGeom>
            <a:noFill/>
            <a:ln w="28575">
              <a:solidFill>
                <a:srgbClr val="99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2" name="Rectangle 51"/>
          <p:cNvSpPr/>
          <p:nvPr/>
        </p:nvSpPr>
        <p:spPr>
          <a:xfrm>
            <a:off x="5136214" y="228950"/>
            <a:ext cx="1897685" cy="20507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>
          <a:xfrm flipV="1">
            <a:off x="5332519" y="3128209"/>
            <a:ext cx="1632686" cy="242206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" name="12-Point Star 81"/>
          <p:cNvSpPr/>
          <p:nvPr/>
        </p:nvSpPr>
        <p:spPr>
          <a:xfrm>
            <a:off x="171116" y="4243805"/>
            <a:ext cx="239185" cy="196500"/>
          </a:xfrm>
          <a:prstGeom prst="star1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12-Point Star 83"/>
          <p:cNvSpPr/>
          <p:nvPr/>
        </p:nvSpPr>
        <p:spPr>
          <a:xfrm>
            <a:off x="162776" y="5423399"/>
            <a:ext cx="239185" cy="196500"/>
          </a:xfrm>
          <a:prstGeom prst="star12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171116" y="1206212"/>
            <a:ext cx="5111550" cy="3037593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Clr>
                <a:schemeClr val="dk1"/>
              </a:buClr>
              <a:buSzPct val="100000"/>
              <a:buNone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  Thyrohyoid membrane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Tx/>
              <a:buChar char="-"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Cricothyroid membrane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Tx/>
              <a:buChar char="-"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Cricotracheal membrane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Tx/>
              <a:buChar char="-"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Hyoepiglottic ligament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Tx/>
              <a:buChar char="-"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Thyroepiglottic ligament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78571"/>
              <a:buNone/>
            </a:pPr>
            <a:endParaRPr sz="400" b="1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thyrohyoid membrane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is thickened in the median plane to form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median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thyrohyoid ligament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on both sides to form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lateral thyrohyoid ligaments. </a:t>
            </a:r>
          </a:p>
        </p:txBody>
      </p:sp>
      <p:sp>
        <p:nvSpPr>
          <p:cNvPr id="28" name="Shape 96"/>
          <p:cNvSpPr txBox="1">
            <a:spLocks/>
          </p:cNvSpPr>
          <p:nvPr/>
        </p:nvSpPr>
        <p:spPr>
          <a:xfrm>
            <a:off x="138016" y="4110833"/>
            <a:ext cx="6827189" cy="3037593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None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  Quadrangular membrane or (aryepiglottic membrane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 :</a:t>
            </a:r>
          </a:p>
          <a:p>
            <a:pPr indent="-4763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It extends between the arytenoid and epiglottis.</a:t>
            </a:r>
          </a:p>
          <a:p>
            <a:pPr indent="-4763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Its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lower free margin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forms the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vestibular ligament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which forms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the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vestibular fold </a:t>
            </a:r>
            <a:r>
              <a:rPr lang="en" sz="16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(false vocal cord)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</a:t>
            </a:r>
          </a:p>
          <a:p>
            <a:pPr>
              <a:spcBef>
                <a:spcPts val="800"/>
              </a:spcBef>
              <a:buNone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-   Cricothyroid membrane (conus elasticus):</a:t>
            </a:r>
          </a:p>
          <a:p>
            <a:pPr indent="-4763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Its lower margin is attached to the upper border of cricoid cartilage.</a:t>
            </a:r>
          </a:p>
          <a:p>
            <a:pPr indent="-4763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Upper free margin </a:t>
            </a:r>
            <a:r>
              <a:rPr lang="en" sz="16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forms </a:t>
            </a:r>
            <a:r>
              <a:rPr lang="en" sz="16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Vocal ligament which forms the</a:t>
            </a:r>
            <a:r>
              <a:rPr lang="en" sz="16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(true vocal cord)</a:t>
            </a:r>
          </a:p>
        </p:txBody>
      </p:sp>
    </p:spTree>
    <p:extLst>
      <p:ext uri="{BB962C8B-B14F-4D97-AF65-F5344CB8AC3E}">
        <p14:creationId xmlns:p14="http://schemas.microsoft.com/office/powerpoint/2010/main" val="2161644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458368" y="1487647"/>
            <a:ext cx="11360800" cy="2252734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It is the upper opening of the larynx.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It faces </a:t>
            </a:r>
            <a:r>
              <a:rPr lang="en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upward </a:t>
            </a: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" sz="20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backward </a:t>
            </a: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and </a:t>
            </a:r>
            <a:r>
              <a:rPr lang="en" sz="2000" u="sng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opens </a:t>
            </a: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into the laryngeal part of the pharynx (</a:t>
            </a:r>
            <a:r>
              <a:rPr lang="en" sz="20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laryngopharynx</a:t>
            </a:r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" sz="2000" b="1" dirty="0">
                <a:ea typeface="Calibri"/>
                <a:cs typeface="Calibri"/>
                <a:sym typeface="Calibri"/>
              </a:rPr>
              <a:t>Bounded by :</a:t>
            </a:r>
            <a:endParaRPr lang="en" sz="2000" dirty="0">
              <a:ea typeface="Calibri"/>
              <a:cs typeface="Calibri"/>
              <a:sym typeface="Calibri"/>
            </a:endParaRPr>
          </a:p>
          <a:p>
            <a:pPr marL="574675"/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Anteriorly: by the upper margin of epiglottis (E)</a:t>
            </a:r>
          </a:p>
          <a:p>
            <a:pPr marL="574675"/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Posteriorly &amp; below by arytenoid cartilages (A)</a:t>
            </a:r>
          </a:p>
          <a:p>
            <a:pPr marL="574675"/>
            <a: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Laterally by the Aryepiglottic folds (AEF)</a:t>
            </a:r>
            <a:br>
              <a:rPr lang="en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</a:br>
            <a:endParaRPr lang="en" sz="200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2206" t="2674" r="1035" b="3499"/>
          <a:stretch/>
        </p:blipFill>
        <p:spPr>
          <a:xfrm>
            <a:off x="1886815" y="3740381"/>
            <a:ext cx="3427006" cy="2736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 l="61548" t="34528" r="2759" b="25571"/>
          <a:stretch/>
        </p:blipFill>
        <p:spPr>
          <a:xfrm>
            <a:off x="6653797" y="3740382"/>
            <a:ext cx="3579029" cy="27363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8368" y="196667"/>
            <a:ext cx="11360800" cy="109063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3600" b="1" dirty="0"/>
              <a:t>Larynx</a:t>
            </a:r>
          </a:p>
          <a:p>
            <a:r>
              <a:rPr lang="en-US" sz="2800" dirty="0"/>
              <a:t>Laryngeal Inlet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6922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282486" y="1584643"/>
            <a:ext cx="7377793" cy="4232704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Extends from </a:t>
            </a:r>
            <a:r>
              <a:rPr lang="en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laryngeal inlet 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to </a:t>
            </a:r>
            <a:r>
              <a:rPr lang="en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lower border of the cricoid cartilage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endParaRPr lang="en" sz="1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Narrow in the region of the vestibular folds </a:t>
            </a:r>
            <a:r>
              <a:rPr lang="en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(rima vestibuli)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Narrowest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in the region of the vocal folds </a:t>
            </a:r>
            <a:r>
              <a:rPr lang="en" sz="1800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(rima glottidis)</a:t>
            </a:r>
          </a:p>
          <a:p>
            <a:pPr>
              <a:spcBef>
                <a:spcPts val="800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endParaRPr lang="en" sz="1800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  <a:p>
            <a:pPr>
              <a:spcBef>
                <a:spcPts val="667"/>
              </a:spcBef>
              <a:buClr>
                <a:schemeClr val="dk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Divided into three parts:</a:t>
            </a:r>
          </a:p>
          <a:p>
            <a:pPr marL="687388" indent="-400050">
              <a:spcBef>
                <a:spcPts val="667"/>
              </a:spcBef>
              <a:buFont typeface="+mj-lt"/>
              <a:buAutoNum type="romanLcPeriod"/>
            </a:pPr>
            <a:r>
              <a:rPr lang="en" sz="1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Supraglottic part or vestibule</a:t>
            </a:r>
            <a:r>
              <a:rPr lang="en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: it is the part above the vestibular folds.</a:t>
            </a:r>
          </a:p>
          <a:p>
            <a:pPr marL="687388" indent="-400050">
              <a:spcBef>
                <a:spcPts val="667"/>
              </a:spcBef>
              <a:buFont typeface="+mj-lt"/>
              <a:buAutoNum type="romanLcPeriod"/>
            </a:pPr>
            <a:r>
              <a:rPr lang="en" sz="1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Ventricle: </a:t>
            </a:r>
            <a:r>
              <a:rPr lang="en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it is the part between the vestibular folds &amp; the vocal folds. 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The ventricle has an upward invagination called </a:t>
            </a:r>
            <a:r>
              <a:rPr lang="en" sz="1800" u="sng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saccule</a:t>
            </a:r>
            <a:r>
              <a:rPr lang="en" sz="180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which is rich in goblet cells.</a:t>
            </a:r>
            <a:endParaRPr lang="en" sz="1800" dirty="0">
              <a:solidFill>
                <a:schemeClr val="accent3">
                  <a:lumMod val="75000"/>
                </a:schemeClr>
              </a:solidFill>
              <a:ea typeface="Calibri"/>
              <a:cs typeface="Calibri"/>
              <a:sym typeface="Calibri"/>
            </a:endParaRPr>
          </a:p>
          <a:p>
            <a:pPr marL="687388" indent="-400050">
              <a:spcBef>
                <a:spcPts val="667"/>
              </a:spcBef>
              <a:buFont typeface="+mj-lt"/>
              <a:buAutoNum type="romanLcPeriod"/>
            </a:pPr>
            <a:r>
              <a:rPr lang="en" sz="1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Infraglottic part:</a:t>
            </a:r>
            <a:r>
              <a:rPr lang="en" sz="1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th</a:t>
            </a:r>
            <a:r>
              <a:rPr lang="en" sz="18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 part below the vocal folds.</a:t>
            </a:r>
          </a:p>
          <a:p>
            <a:pPr>
              <a:spcBef>
                <a:spcPts val="667"/>
              </a:spcBef>
              <a:buClr>
                <a:schemeClr val="dk1"/>
              </a:buClr>
              <a:buSzPct val="64705"/>
              <a:buFont typeface="Courier New" panose="02070309020205020404" pitchFamily="49" charset="0"/>
              <a:buChar char="o"/>
            </a:pPr>
            <a:endParaRPr sz="18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Font typeface="Courier New" panose="02070309020205020404" pitchFamily="49" charset="0"/>
              <a:buChar char="o"/>
            </a:pPr>
            <a:endParaRPr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8368" y="196667"/>
            <a:ext cx="11360800" cy="109063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3600" b="1" dirty="0"/>
              <a:t>Larynx</a:t>
            </a:r>
          </a:p>
          <a:p>
            <a:r>
              <a:rPr lang="en-US" sz="2800" dirty="0"/>
              <a:t>Laryngeal Cavity</a:t>
            </a:r>
            <a:endParaRPr lang="en-GB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7678783" y="315912"/>
            <a:ext cx="3352800" cy="2903538"/>
            <a:chOff x="5791200" y="762000"/>
            <a:chExt cx="3352800" cy="2903538"/>
          </a:xfrm>
        </p:grpSpPr>
        <p:pic>
          <p:nvPicPr>
            <p:cNvPr id="9" name="Picture 6" descr="C:\Documents and Settings\user\My Documents\My Pictures\Larynxcuts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82" b="13747"/>
            <a:stretch>
              <a:fillRect/>
            </a:stretch>
          </p:blipFill>
          <p:spPr bwMode="auto">
            <a:xfrm>
              <a:off x="5791200" y="762000"/>
              <a:ext cx="3200400" cy="2903538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4"/>
            <p:cNvSpPr txBox="1">
              <a:spLocks noChangeArrowheads="1"/>
            </p:cNvSpPr>
            <p:nvPr/>
          </p:nvSpPr>
          <p:spPr bwMode="auto">
            <a:xfrm>
              <a:off x="8305800" y="1447800"/>
              <a:ext cx="838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 b="1" dirty="0"/>
                <a:t>Rima </a:t>
              </a:r>
              <a:r>
                <a:rPr lang="en-US" altLang="en-US" sz="1400" b="1" dirty="0" err="1"/>
                <a:t>vestibuli</a:t>
              </a:r>
              <a:endParaRPr lang="en-US" altLang="en-US" sz="1400" b="1" dirty="0"/>
            </a:p>
          </p:txBody>
        </p:sp>
        <p:cxnSp>
          <p:nvCxnSpPr>
            <p:cNvPr id="11" name="Straight Arrow Connector 10"/>
            <p:cNvCxnSpPr>
              <a:stCxn id="10" idx="1"/>
            </p:cNvCxnSpPr>
            <p:nvPr/>
          </p:nvCxnSpPr>
          <p:spPr>
            <a:xfrm rot="10800000" flipV="1">
              <a:off x="7391400" y="1709738"/>
              <a:ext cx="914400" cy="347662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/>
            <p:cNvSpPr txBox="1">
              <a:spLocks noChangeArrowheads="1"/>
            </p:cNvSpPr>
            <p:nvPr/>
          </p:nvSpPr>
          <p:spPr bwMode="auto">
            <a:xfrm>
              <a:off x="6324600" y="3048000"/>
              <a:ext cx="8382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1400" b="1" dirty="0"/>
                <a:t>Rima </a:t>
              </a:r>
              <a:r>
                <a:rPr lang="en-US" altLang="en-US" sz="1400" b="1" dirty="0" err="1"/>
                <a:t>glottidis</a:t>
              </a:r>
              <a:endParaRPr lang="en-US" altLang="en-US" sz="1400" b="1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6743700" y="2552700"/>
              <a:ext cx="914400" cy="3810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9"/>
            <p:cNvSpPr txBox="1">
              <a:spLocks noChangeArrowheads="1"/>
            </p:cNvSpPr>
            <p:nvPr/>
          </p:nvSpPr>
          <p:spPr bwMode="auto">
            <a:xfrm>
              <a:off x="7239000" y="15240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5" name="TextBox 9"/>
            <p:cNvSpPr txBox="1">
              <a:spLocks noChangeArrowheads="1"/>
            </p:cNvSpPr>
            <p:nvPr/>
          </p:nvSpPr>
          <p:spPr bwMode="auto">
            <a:xfrm>
              <a:off x="7239000" y="19812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6" name="TextBox 9"/>
            <p:cNvSpPr txBox="1">
              <a:spLocks noChangeArrowheads="1"/>
            </p:cNvSpPr>
            <p:nvPr/>
          </p:nvSpPr>
          <p:spPr bwMode="auto">
            <a:xfrm>
              <a:off x="7239000" y="25908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cxnSp>
        <p:nvCxnSpPr>
          <p:cNvPr id="112" name="Shape 112"/>
          <p:cNvCxnSpPr/>
          <p:nvPr/>
        </p:nvCxnSpPr>
        <p:spPr>
          <a:xfrm>
            <a:off x="9951720" y="1935742"/>
            <a:ext cx="513200" cy="0"/>
          </a:xfrm>
          <a:prstGeom prst="straightConnector1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lg" len="lg"/>
            <a:tailEnd type="none" w="lg" len="lg"/>
          </a:ln>
        </p:spPr>
      </p:cxnSp>
      <p:grpSp>
        <p:nvGrpSpPr>
          <p:cNvPr id="17" name="Group 16"/>
          <p:cNvGrpSpPr/>
          <p:nvPr/>
        </p:nvGrpSpPr>
        <p:grpSpPr>
          <a:xfrm>
            <a:off x="7678783" y="3429000"/>
            <a:ext cx="3200400" cy="2971800"/>
            <a:chOff x="5791200" y="3733800"/>
            <a:chExt cx="3200400" cy="2971800"/>
          </a:xfrm>
        </p:grpSpPr>
        <p:pic>
          <p:nvPicPr>
            <p:cNvPr id="18" name="Picture 7" descr="C:\Documents and Settings\user\My Documents\My Pictures\larynxp8f17L1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3733800"/>
              <a:ext cx="32004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9"/>
            <p:cNvSpPr txBox="1">
              <a:spLocks noChangeArrowheads="1"/>
            </p:cNvSpPr>
            <p:nvPr/>
          </p:nvSpPr>
          <p:spPr bwMode="auto">
            <a:xfrm>
              <a:off x="7315200" y="53340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0" name="TextBox 9"/>
            <p:cNvSpPr txBox="1">
              <a:spLocks noChangeArrowheads="1"/>
            </p:cNvSpPr>
            <p:nvPr/>
          </p:nvSpPr>
          <p:spPr bwMode="auto">
            <a:xfrm>
              <a:off x="7391400" y="49530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>
              <a:off x="7315200" y="5867400"/>
              <a:ext cx="3048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 sz="2000" b="1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84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155139" y="1795276"/>
            <a:ext cx="4686073" cy="4864167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r>
              <a:rPr lang="en-US" sz="2000" b="1" u="sng" dirty="0">
                <a:latin typeface="+mj-lt"/>
                <a:ea typeface="MS PGothic" panose="020B0600070205080204" pitchFamily="34" charset="-128"/>
              </a:rPr>
              <a:t>Mucous Membrane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en-US" sz="1000" b="1" u="sng" dirty="0">
              <a:latin typeface="+mj-lt"/>
              <a:ea typeface="MS PGothic" panose="020B0600070205080204" pitchFamily="34" charset="-128"/>
            </a:endParaRPr>
          </a:p>
          <a:p>
            <a:pPr marL="628650" lvl="0" indent="-365125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ea typeface="MS PGothic" panose="020B0600070205080204" pitchFamily="34" charset="-128"/>
              </a:rPr>
              <a:t>The cavity is lined with </a:t>
            </a:r>
            <a:r>
              <a:rPr lang="en-US" sz="2000" b="1" dirty="0">
                <a:ea typeface="MS PGothic" panose="020B0600070205080204" pitchFamily="34" charset="-128"/>
              </a:rPr>
              <a:t>ciliated columnar epithelium </a:t>
            </a:r>
            <a:r>
              <a:rPr lang="en-US" sz="2000" dirty="0">
                <a:solidFill>
                  <a:schemeClr val="accent6"/>
                </a:solidFill>
                <a:ea typeface="MS PGothic" panose="020B0600070205080204" pitchFamily="34" charset="-128"/>
              </a:rPr>
              <a:t>except</a:t>
            </a:r>
            <a:r>
              <a:rPr lang="en-US" sz="2000" dirty="0">
                <a:ea typeface="MS PGothic" panose="020B0600070205080204" pitchFamily="34" charset="-128"/>
              </a:rPr>
              <a:t> the surface of the vocal cords</a:t>
            </a:r>
            <a:r>
              <a:rPr lang="en-US" sz="2000" b="1" dirty="0">
                <a:ea typeface="MS PGothic" panose="020B0600070205080204" pitchFamily="34" charset="-128"/>
              </a:rPr>
              <a:t>.</a:t>
            </a:r>
          </a:p>
          <a:p>
            <a:pPr marL="628650" lvl="0" indent="-365125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2000" b="1" dirty="0">
              <a:ea typeface="MS PGothic" panose="020B0600070205080204" pitchFamily="34" charset="-128"/>
            </a:endParaRPr>
          </a:p>
          <a:p>
            <a:pPr marL="628650" lvl="0" indent="-365125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ea typeface="MS PGothic" panose="020B0600070205080204" pitchFamily="34" charset="-128"/>
              </a:rPr>
              <a:t>The surface of </a:t>
            </a:r>
            <a:r>
              <a:rPr lang="en-US" sz="2000" b="1" dirty="0">
                <a:ea typeface="MS PGothic" panose="020B0600070205080204" pitchFamily="34" charset="-128"/>
              </a:rPr>
              <a:t>vocal folds</a:t>
            </a:r>
            <a:r>
              <a:rPr lang="en-US" sz="2000" dirty="0">
                <a:ea typeface="MS PGothic" panose="020B0600070205080204" pitchFamily="34" charset="-128"/>
              </a:rPr>
              <a:t>, is covered with </a:t>
            </a:r>
            <a:r>
              <a:rPr lang="en-US" sz="2000" b="1" dirty="0">
                <a:ea typeface="MS PGothic" panose="020B0600070205080204" pitchFamily="34" charset="-128"/>
              </a:rPr>
              <a:t>stratified squamous epithelium</a:t>
            </a:r>
            <a:r>
              <a:rPr lang="en-US" sz="2000" dirty="0">
                <a:ea typeface="MS PGothic" panose="020B0600070205080204" pitchFamily="34" charset="-128"/>
              </a:rPr>
              <a:t> </a:t>
            </a:r>
            <a:r>
              <a:rPr lang="en-US" sz="2000" u="sng" dirty="0">
                <a:ea typeface="MS PGothic" panose="020B0600070205080204" pitchFamily="34" charset="-128"/>
              </a:rPr>
              <a:t>because of </a:t>
            </a:r>
            <a:r>
              <a:rPr lang="en-US" sz="2000" b="1" dirty="0">
                <a:ea typeface="MS PGothic" panose="020B0600070205080204" pitchFamily="34" charset="-128"/>
              </a:rPr>
              <a:t>exposure to continuous trauma during phonation.</a:t>
            </a:r>
          </a:p>
          <a:p>
            <a:pPr marL="628650" lvl="0" indent="-365125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2000" b="1" dirty="0">
              <a:ea typeface="MS PGothic" panose="020B0600070205080204" pitchFamily="34" charset="-128"/>
            </a:endParaRPr>
          </a:p>
          <a:p>
            <a:pPr marL="628650" lvl="0" indent="-365125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ea typeface="MS PGothic" panose="020B0600070205080204" pitchFamily="34" charset="-128"/>
              </a:rPr>
              <a:t>It contains many </a:t>
            </a:r>
            <a:r>
              <a:rPr lang="en-US" sz="2000" b="1" dirty="0">
                <a:ea typeface="MS PGothic" panose="020B0600070205080204" pitchFamily="34" charset="-128"/>
              </a:rPr>
              <a:t>mucous glands</a:t>
            </a:r>
            <a:r>
              <a:rPr lang="en-US" sz="2000" dirty="0">
                <a:ea typeface="MS PGothic" panose="020B0600070205080204" pitchFamily="34" charset="-128"/>
              </a:rPr>
              <a:t>, </a:t>
            </a:r>
            <a:r>
              <a:rPr lang="en-US" sz="2000" b="1" dirty="0">
                <a:ea typeface="MS PGothic" panose="020B0600070205080204" pitchFamily="34" charset="-128"/>
              </a:rPr>
              <a:t>more numerous </a:t>
            </a:r>
            <a:r>
              <a:rPr lang="en-US" sz="2000" dirty="0">
                <a:ea typeface="MS PGothic" panose="020B0600070205080204" pitchFamily="34" charset="-128"/>
              </a:rPr>
              <a:t>in the region of the </a:t>
            </a:r>
            <a:r>
              <a:rPr lang="en-US" sz="2000" b="1" dirty="0">
                <a:ea typeface="MS PGothic" panose="020B0600070205080204" pitchFamily="34" charset="-128"/>
              </a:rPr>
              <a:t>saccule</a:t>
            </a:r>
            <a:r>
              <a:rPr lang="en-US" sz="2000" dirty="0">
                <a:ea typeface="MS PGothic" panose="020B0600070205080204" pitchFamily="34" charset="-128"/>
              </a:rPr>
              <a:t> (for lubrication of vocal folds).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endParaRPr lang="en-US" sz="2000" dirty="0">
              <a:latin typeface="+mj-lt"/>
              <a:ea typeface="MS PGothic" panose="020B0600070205080204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8338" y="44280"/>
            <a:ext cx="5016602" cy="1995731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pPr>
              <a:lnSpc>
                <a:spcPct val="150000"/>
              </a:lnSpc>
            </a:pPr>
            <a:r>
              <a:rPr lang="en-US" sz="3600" b="1" dirty="0"/>
              <a:t>Larynx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3- Mucosal Lining</a:t>
            </a:r>
            <a:endParaRPr lang="en-GB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93711" y="672144"/>
            <a:ext cx="2393221" cy="100899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lang="en-US" sz="2800" dirty="0"/>
          </a:p>
          <a:p>
            <a:r>
              <a:rPr lang="en-US" sz="2800" dirty="0"/>
              <a:t>4- Muscles</a:t>
            </a:r>
            <a:endParaRPr lang="en-GB" sz="2800" dirty="0"/>
          </a:p>
        </p:txBody>
      </p:sp>
      <p:sp>
        <p:nvSpPr>
          <p:cNvPr id="7" name="Shape 118"/>
          <p:cNvSpPr txBox="1">
            <a:spLocks/>
          </p:cNvSpPr>
          <p:nvPr/>
        </p:nvSpPr>
        <p:spPr>
          <a:xfrm>
            <a:off x="5797497" y="2211002"/>
            <a:ext cx="6076640" cy="527299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>
                <a:ea typeface="MS PGothic" panose="020B0600070205080204" pitchFamily="34" charset="-128"/>
              </a:rPr>
              <a:t>Laryngeal muscles are divided into 2 groups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48228" y="2629209"/>
            <a:ext cx="4367817" cy="493559"/>
            <a:chOff x="767500" y="4721206"/>
            <a:chExt cx="5769408" cy="49355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16206" y="4721206"/>
              <a:ext cx="0" cy="9144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76188" y="4824801"/>
              <a:ext cx="576072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767500" y="4819191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530501" y="4824800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hape 118"/>
          <p:cNvSpPr txBox="1">
            <a:spLocks/>
          </p:cNvSpPr>
          <p:nvPr/>
        </p:nvSpPr>
        <p:spPr>
          <a:xfrm>
            <a:off x="5079025" y="3099747"/>
            <a:ext cx="2847703" cy="78808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ea typeface="MS PGothic" panose="020B0600070205080204" pitchFamily="34" charset="-128"/>
              </a:rPr>
              <a:t>Extrinsic muscles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ea typeface="MS PGothic" panose="020B0600070205080204" pitchFamily="34" charset="-128"/>
              </a:rPr>
              <a:t>Subdivided into 2 groups:</a:t>
            </a:r>
          </a:p>
        </p:txBody>
      </p:sp>
      <p:sp>
        <p:nvSpPr>
          <p:cNvPr id="16" name="Shape 118"/>
          <p:cNvSpPr txBox="1">
            <a:spLocks/>
          </p:cNvSpPr>
          <p:nvPr/>
        </p:nvSpPr>
        <p:spPr>
          <a:xfrm>
            <a:off x="9295931" y="3099747"/>
            <a:ext cx="2847703" cy="78808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ea typeface="MS PGothic" panose="020B0600070205080204" pitchFamily="34" charset="-128"/>
              </a:rPr>
              <a:t>Intrinsic muscles</a:t>
            </a:r>
          </a:p>
          <a:p>
            <a:pPr marL="342900" indent="-342900" algn="ctr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ea typeface="MS PGothic" panose="020B0600070205080204" pitchFamily="34" charset="-128"/>
              </a:rPr>
              <a:t>Subdivided into 2 groups: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627657" y="3804229"/>
            <a:ext cx="2100660" cy="493559"/>
            <a:chOff x="767500" y="4721206"/>
            <a:chExt cx="5769408" cy="49355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3616206" y="4721206"/>
              <a:ext cx="0" cy="9144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76188" y="4824801"/>
              <a:ext cx="576072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7500" y="4819191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530501" y="4824800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9111767" y="3803358"/>
            <a:ext cx="2246939" cy="488821"/>
            <a:chOff x="767500" y="4725944"/>
            <a:chExt cx="5769408" cy="48882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5161187" y="4725944"/>
              <a:ext cx="0" cy="9144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76188" y="4824801"/>
              <a:ext cx="5760720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767500" y="4819191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530501" y="4824800"/>
              <a:ext cx="0" cy="389965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Shape 118"/>
          <p:cNvSpPr txBox="1">
            <a:spLocks/>
          </p:cNvSpPr>
          <p:nvPr/>
        </p:nvSpPr>
        <p:spPr>
          <a:xfrm>
            <a:off x="5031231" y="4214932"/>
            <a:ext cx="1509715" cy="78808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ea typeface="MS PGothic" panose="020B0600070205080204" pitchFamily="34" charset="-128"/>
              </a:rPr>
              <a:t>Elevators </a:t>
            </a:r>
            <a:r>
              <a:rPr lang="en-US" sz="1800" dirty="0">
                <a:ea typeface="MS PGothic" panose="020B0600070205080204" pitchFamily="34" charset="-128"/>
              </a:rPr>
              <a:t>of the larynx</a:t>
            </a:r>
          </a:p>
        </p:txBody>
      </p:sp>
      <p:sp>
        <p:nvSpPr>
          <p:cNvPr id="39" name="Shape 118"/>
          <p:cNvSpPr txBox="1">
            <a:spLocks/>
          </p:cNvSpPr>
          <p:nvPr/>
        </p:nvSpPr>
        <p:spPr>
          <a:xfrm>
            <a:off x="6970431" y="4234287"/>
            <a:ext cx="1509715" cy="788086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>
                <a:ea typeface="MS PGothic" panose="020B0600070205080204" pitchFamily="34" charset="-128"/>
              </a:rPr>
              <a:t>Depressors </a:t>
            </a:r>
            <a:r>
              <a:rPr lang="en-US" sz="1800" dirty="0">
                <a:ea typeface="MS PGothic" panose="020B0600070205080204" pitchFamily="34" charset="-128"/>
              </a:rPr>
              <a:t>of the larynx</a:t>
            </a:r>
          </a:p>
        </p:txBody>
      </p:sp>
      <p:sp>
        <p:nvSpPr>
          <p:cNvPr id="40" name="Shape 118"/>
          <p:cNvSpPr txBox="1">
            <a:spLocks/>
          </p:cNvSpPr>
          <p:nvPr/>
        </p:nvSpPr>
        <p:spPr>
          <a:xfrm>
            <a:off x="8898599" y="4234287"/>
            <a:ext cx="1509715" cy="1234152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ea typeface="MS PGothic" panose="020B0600070205080204" pitchFamily="34" charset="-128"/>
              </a:rPr>
              <a:t>Muscles controlling the </a:t>
            </a:r>
            <a:r>
              <a:rPr lang="en-US" sz="1800" b="1" dirty="0">
                <a:ea typeface="MS PGothic" panose="020B0600070205080204" pitchFamily="34" charset="-128"/>
              </a:rPr>
              <a:t>laryngeal inlet</a:t>
            </a:r>
          </a:p>
        </p:txBody>
      </p:sp>
      <p:sp>
        <p:nvSpPr>
          <p:cNvPr id="41" name="Shape 118"/>
          <p:cNvSpPr txBox="1">
            <a:spLocks/>
          </p:cNvSpPr>
          <p:nvPr/>
        </p:nvSpPr>
        <p:spPr>
          <a:xfrm>
            <a:off x="10604545" y="4214932"/>
            <a:ext cx="1624798" cy="1637171"/>
          </a:xfrm>
          <a:prstGeom prst="rect">
            <a:avLst/>
          </a:prstGeom>
        </p:spPr>
        <p:txBody>
          <a:bodyPr vert="horz" lIns="121900" tIns="121900" rIns="121900" bIns="121900" rtlCol="0" anchor="t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1800" dirty="0">
                <a:ea typeface="MS PGothic" panose="020B0600070205080204" pitchFamily="34" charset="-128"/>
              </a:rPr>
              <a:t>Muscles controlling the movements of the </a:t>
            </a:r>
            <a:r>
              <a:rPr lang="en-US" sz="1800" b="1" dirty="0">
                <a:ea typeface="MS PGothic" panose="020B0600070205080204" pitchFamily="34" charset="-128"/>
              </a:rPr>
              <a:t>vocal cords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854659" y="497541"/>
            <a:ext cx="0" cy="552674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35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60457" y="2220686"/>
            <a:ext cx="5631544" cy="4637316"/>
            <a:chOff x="4114800" y="228600"/>
            <a:chExt cx="4800600" cy="3810000"/>
          </a:xfrm>
        </p:grpSpPr>
        <p:pic>
          <p:nvPicPr>
            <p:cNvPr id="8" name="Picture 6" descr="neck2"/>
            <p:cNvPicPr>
              <a:picLocks noChangeAspect="1" noChangeArrowheads="1"/>
            </p:cNvPicPr>
            <p:nvPr/>
          </p:nvPicPr>
          <p:blipFill>
            <a:blip r:embed="rId2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228600"/>
              <a:ext cx="4800600" cy="3810000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6248400" y="1828800"/>
              <a:ext cx="76200" cy="762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6705600" y="1752600"/>
              <a:ext cx="76200" cy="762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943600" y="2057400"/>
              <a:ext cx="76200" cy="76200"/>
            </a:xfrm>
            <a:prstGeom prst="ellipse">
              <a:avLst/>
            </a:prstGeom>
            <a:solidFill>
              <a:srgbClr val="00FFFF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6096000" y="2895600"/>
              <a:ext cx="76200" cy="76200"/>
            </a:xfrm>
            <a:prstGeom prst="star5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 flipV="1">
              <a:off x="6324600" y="2514600"/>
              <a:ext cx="46038" cy="762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6781800" y="3429000"/>
              <a:ext cx="76200" cy="762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343" y="1228272"/>
            <a:ext cx="5999715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Elevators</a:t>
            </a:r>
            <a:r>
              <a:rPr lang="en-US" u="sng" dirty="0"/>
              <a:t> </a:t>
            </a:r>
            <a:r>
              <a:rPr lang="en-US" dirty="0"/>
              <a:t>of the Larynx:</a:t>
            </a:r>
          </a:p>
          <a:p>
            <a:pPr marL="0" indent="0">
              <a:buNone/>
            </a:pPr>
            <a:r>
              <a:rPr lang="en-US" sz="2400" b="1" dirty="0"/>
              <a:t>    </a:t>
            </a:r>
            <a:r>
              <a:rPr lang="en-US" sz="2000" b="1" dirty="0"/>
              <a:t>A- Suprahyoid muscles </a:t>
            </a:r>
            <a:r>
              <a:rPr lang="en-US" sz="2000" dirty="0"/>
              <a:t>(MSGD)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Mylo</a:t>
            </a:r>
            <a:r>
              <a:rPr lang="en-US" sz="2000" dirty="0">
                <a:solidFill>
                  <a:srgbClr val="C00000"/>
                </a:solidFill>
                <a:ea typeface="MS PGothic" panose="020B0600070205080204" pitchFamily="34" charset="-128"/>
              </a:rPr>
              <a:t>hyoid.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Stylo</a:t>
            </a:r>
            <a:r>
              <a:rPr lang="en-US" sz="2000" dirty="0">
                <a:solidFill>
                  <a:srgbClr val="C00000"/>
                </a:solidFill>
                <a:ea typeface="MS PGothic" panose="020B0600070205080204" pitchFamily="34" charset="-128"/>
              </a:rPr>
              <a:t>hyoid.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 err="1">
                <a:solidFill>
                  <a:prstClr val="black"/>
                </a:solidFill>
                <a:ea typeface="MS PGothic" panose="020B0600070205080204" pitchFamily="34" charset="-128"/>
              </a:rPr>
              <a:t>Genio</a:t>
            </a:r>
            <a:r>
              <a:rPr lang="en-US" sz="2000" dirty="0" err="1">
                <a:solidFill>
                  <a:srgbClr val="C00000"/>
                </a:solidFill>
                <a:ea typeface="MS PGothic" panose="020B0600070205080204" pitchFamily="34" charset="-128"/>
              </a:rPr>
              <a:t>hyoid</a:t>
            </a:r>
            <a:r>
              <a:rPr lang="en-US" sz="2000" dirty="0">
                <a:solidFill>
                  <a:srgbClr val="C00000"/>
                </a:solidFill>
                <a:ea typeface="MS PGothic" panose="020B0600070205080204" pitchFamily="34" charset="-128"/>
              </a:rPr>
              <a:t>.</a:t>
            </a:r>
          </a:p>
          <a:p>
            <a:pPr marL="914400" lvl="1" indent="-457200" fontAlgn="base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defRPr/>
            </a:pP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Digastric.</a:t>
            </a:r>
          </a:p>
          <a:p>
            <a:pPr marL="457200" lvl="1" indent="0" fontAlgn="base">
              <a:spcBef>
                <a:spcPct val="20000"/>
              </a:spcBef>
              <a:spcAft>
                <a:spcPct val="0"/>
              </a:spcAft>
              <a:buNone/>
              <a:defRPr/>
            </a:pPr>
            <a:endParaRPr lang="en-US" sz="1100" dirty="0">
              <a:solidFill>
                <a:prstClr val="black"/>
              </a:solidFill>
              <a:ea typeface="MS PGothic" panose="020B0600070205080204" pitchFamily="34" charset="-128"/>
            </a:endParaRPr>
          </a:p>
          <a:p>
            <a:pPr marL="0" indent="0">
              <a:buNone/>
            </a:pPr>
            <a:r>
              <a:rPr lang="en-US" sz="2000" b="1" dirty="0"/>
              <a:t>    B- The longitudinal muscles of the pharynx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>
                <a:solidFill>
                  <a:prstClr val="black"/>
                </a:solidFill>
                <a:ea typeface="MS PGothic" panose="020B0600070205080204" pitchFamily="34" charset="-128"/>
              </a:rPr>
              <a:t>Stylo</a:t>
            </a:r>
            <a:r>
              <a:rPr lang="en-US" sz="2000" u="sng" dirty="0" err="1">
                <a:solidFill>
                  <a:prstClr val="black"/>
                </a:solidFill>
                <a:ea typeface="MS PGothic" panose="020B0600070205080204" pitchFamily="34" charset="-128"/>
              </a:rPr>
              <a:t>pharyngeus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.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>
                <a:solidFill>
                  <a:prstClr val="black"/>
                </a:solidFill>
                <a:ea typeface="MS PGothic" panose="020B0600070205080204" pitchFamily="34" charset="-128"/>
              </a:rPr>
              <a:t>Salpingo</a:t>
            </a:r>
            <a:r>
              <a:rPr lang="en-US" sz="2000" u="sng" dirty="0" err="1">
                <a:solidFill>
                  <a:prstClr val="black"/>
                </a:solidFill>
                <a:ea typeface="MS PGothic" panose="020B0600070205080204" pitchFamily="34" charset="-128"/>
              </a:rPr>
              <a:t>pharyngeus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.</a:t>
            </a:r>
          </a:p>
          <a:p>
            <a:pPr lvl="1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sz="2000" dirty="0" err="1">
                <a:solidFill>
                  <a:prstClr val="black"/>
                </a:solidFill>
                <a:ea typeface="MS PGothic" panose="020B0600070205080204" pitchFamily="34" charset="-128"/>
              </a:rPr>
              <a:t>Palato</a:t>
            </a:r>
            <a:r>
              <a:rPr lang="en-US" sz="2000" u="sng" dirty="0" err="1">
                <a:solidFill>
                  <a:prstClr val="black"/>
                </a:solidFill>
                <a:ea typeface="MS PGothic" panose="020B0600070205080204" pitchFamily="34" charset="-128"/>
              </a:rPr>
              <a:t>pharyngeus</a:t>
            </a:r>
            <a:r>
              <a:rPr lang="en-US" sz="2000" dirty="0">
                <a:solidFill>
                  <a:prstClr val="black"/>
                </a:solidFill>
                <a:ea typeface="MS PGothic" panose="020B0600070205080204" pitchFamily="34" charset="-128"/>
              </a:rPr>
              <a:t>.</a:t>
            </a: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6287" y="87084"/>
            <a:ext cx="11360800" cy="1273534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z="3600" b="1" dirty="0"/>
              <a:t>Larynx</a:t>
            </a:r>
          </a:p>
          <a:p>
            <a:r>
              <a:rPr lang="en-US" sz="2800" dirty="0"/>
              <a:t>4- Muscles (</a:t>
            </a:r>
            <a:r>
              <a:rPr lang="en-US" sz="2800" u="sng" dirty="0"/>
              <a:t>Extrinsic</a:t>
            </a:r>
            <a:r>
              <a:rPr lang="en-US" sz="2800" dirty="0"/>
              <a:t>)</a:t>
            </a:r>
            <a:endParaRPr lang="en-GB" sz="28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5093535" y="1301501"/>
            <a:ext cx="4140778" cy="238644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Depressors</a:t>
            </a:r>
            <a:r>
              <a:rPr lang="en-US" u="sng" dirty="0"/>
              <a:t> </a:t>
            </a:r>
            <a:r>
              <a:rPr lang="en-US" dirty="0"/>
              <a:t>of the Larynx: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en-US" sz="2000" b="1" dirty="0"/>
              <a:t>The </a:t>
            </a:r>
            <a:r>
              <a:rPr lang="en-US" sz="2000" b="1" dirty="0" err="1"/>
              <a:t>Infrahyoid</a:t>
            </a:r>
            <a:r>
              <a:rPr lang="en-US" sz="2000" b="1" dirty="0"/>
              <a:t> Muscles:</a:t>
            </a:r>
          </a:p>
          <a:p>
            <a:pPr marL="536575" lvl="1" indent="-173038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 err="1"/>
              <a:t>Sterno</a:t>
            </a:r>
            <a:r>
              <a:rPr lang="en-US" sz="2000" dirty="0" err="1">
                <a:solidFill>
                  <a:srgbClr val="C00000"/>
                </a:solidFill>
              </a:rPr>
              <a:t>hyoid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pPr marL="536575" lvl="1" indent="-173038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 err="1"/>
              <a:t>Sternothyroid</a:t>
            </a:r>
            <a:r>
              <a:rPr lang="en-US" sz="2000" dirty="0"/>
              <a:t>.</a:t>
            </a:r>
          </a:p>
          <a:p>
            <a:pPr marL="536575" lvl="1" indent="-173038">
              <a:spcBef>
                <a:spcPct val="20000"/>
              </a:spcBef>
              <a:buFont typeface="Courier New" panose="02070309020205020404" pitchFamily="49" charset="0"/>
              <a:buChar char="o"/>
              <a:defRPr/>
            </a:pPr>
            <a:r>
              <a:rPr lang="en-US" sz="2000" dirty="0" err="1"/>
              <a:t>Omo</a:t>
            </a:r>
            <a:r>
              <a:rPr lang="en-US" sz="2000" dirty="0" err="1">
                <a:solidFill>
                  <a:srgbClr val="C00000"/>
                </a:solidFill>
              </a:rPr>
              <a:t>hyoid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pPr marL="0" indent="0">
              <a:buNone/>
            </a:pPr>
            <a:endParaRPr lang="en-GB" sz="2400" u="sng" dirty="0"/>
          </a:p>
        </p:txBody>
      </p:sp>
    </p:spTree>
    <p:extLst>
      <p:ext uri="{BB962C8B-B14F-4D97-AF65-F5344CB8AC3E}">
        <p14:creationId xmlns:p14="http://schemas.microsoft.com/office/powerpoint/2010/main" val="3409141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D746560-6C8E-4372-A805-28BA346883A3}" vid="{2AE29DC9-2567-485E-890C-97E7A5470336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0</TotalTime>
  <Words>2387</Words>
  <Application>Microsoft Office PowerPoint</Application>
  <PresentationFormat>Widescreen</PresentationFormat>
  <Paragraphs>519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MS PGothic</vt:lpstr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Larynx, Trachea, and Bronchi</vt:lpstr>
      <vt:lpstr>Objectives</vt:lpstr>
      <vt:lpstr>Larynx</vt:lpstr>
      <vt:lpstr>Larynx</vt:lpstr>
      <vt:lpstr>PowerPoint Presentation</vt:lpstr>
      <vt:lpstr>Larynx Laryngeal Inlet</vt:lpstr>
      <vt:lpstr>PowerPoint Presentation</vt:lpstr>
      <vt:lpstr>PowerPoint Presentation</vt:lpstr>
      <vt:lpstr>Larynx 4- Muscles (Extrinsic)</vt:lpstr>
      <vt:lpstr>Larynx 4- Muscles (Intrinsic)</vt:lpstr>
      <vt:lpstr>Larynx 4- Muscles (Intrinsic) Muscles controlling vocal cords:</vt:lpstr>
      <vt:lpstr>Larynx</vt:lpstr>
      <vt:lpstr>PowerPoint Presentation</vt:lpstr>
      <vt:lpstr>Trachea (windpipe)</vt:lpstr>
      <vt:lpstr>PowerPoint Presentation</vt:lpstr>
      <vt:lpstr>Trachea</vt:lpstr>
      <vt:lpstr>PowerPoint Presentation</vt:lpstr>
      <vt:lpstr>Bronchial Divisions (VERY IMPORTANT SLIDE)</vt:lpstr>
      <vt:lpstr>Questions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Larynx, Trachea, and Bronchi</dc:title>
  <dc:creator>Jawaher AbdulMohsen</dc:creator>
  <cp:lastModifiedBy>trad</cp:lastModifiedBy>
  <cp:revision>95</cp:revision>
  <dcterms:created xsi:type="dcterms:W3CDTF">2017-02-11T22:07:24Z</dcterms:created>
  <dcterms:modified xsi:type="dcterms:W3CDTF">2017-02-17T14:20:55Z</dcterms:modified>
</cp:coreProperties>
</file>