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5" r:id="rId1"/>
  </p:sldMasterIdLst>
  <p:notesMasterIdLst>
    <p:notesMasterId r:id="rId31"/>
  </p:notesMasterIdLst>
  <p:sldIdLst>
    <p:sldId id="256" r:id="rId2"/>
    <p:sldId id="272" r:id="rId3"/>
    <p:sldId id="295" r:id="rId4"/>
    <p:sldId id="273" r:id="rId5"/>
    <p:sldId id="274" r:id="rId6"/>
    <p:sldId id="296" r:id="rId7"/>
    <p:sldId id="297" r:id="rId8"/>
    <p:sldId id="276" r:id="rId9"/>
    <p:sldId id="277" r:id="rId10"/>
    <p:sldId id="278" r:id="rId11"/>
    <p:sldId id="279" r:id="rId12"/>
    <p:sldId id="280" r:id="rId13"/>
    <p:sldId id="298" r:id="rId14"/>
    <p:sldId id="302" r:id="rId15"/>
    <p:sldId id="282" r:id="rId16"/>
    <p:sldId id="283" r:id="rId17"/>
    <p:sldId id="284" r:id="rId18"/>
    <p:sldId id="285" r:id="rId19"/>
    <p:sldId id="286" r:id="rId20"/>
    <p:sldId id="306" r:id="rId21"/>
    <p:sldId id="308" r:id="rId22"/>
    <p:sldId id="288" r:id="rId23"/>
    <p:sldId id="289" r:id="rId24"/>
    <p:sldId id="290" r:id="rId25"/>
    <p:sldId id="309" r:id="rId26"/>
    <p:sldId id="305" r:id="rId27"/>
    <p:sldId id="293" r:id="rId28"/>
    <p:sldId id="294" r:id="rId29"/>
    <p:sldId id="270" r:id="rId30"/>
  </p:sldIdLst>
  <p:sldSz cx="12192000" cy="6858000"/>
  <p:notesSz cx="6858000" cy="9144000"/>
  <p:embeddedFontLst>
    <p:embeddedFont>
      <p:font typeface="MS PGothic" panose="020B0600070205080204" pitchFamily="34" charset="-128"/>
      <p:regular r:id="rId32"/>
    </p:embeddedFont>
    <p:embeddedFont>
      <p:font typeface="Arabic Transparent" panose="020B060402020202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F0EA00"/>
    <a:srgbClr val="FF0066"/>
    <a:srgbClr val="D600D6"/>
    <a:srgbClr val="CC3399"/>
    <a:srgbClr val="800080"/>
    <a:srgbClr val="996633"/>
    <a:srgbClr val="663300"/>
    <a:srgbClr val="FF33CC"/>
    <a:srgbClr val="7BB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434" autoAdjust="0"/>
  </p:normalViewPr>
  <p:slideViewPr>
    <p:cSldViewPr snapToGrid="0">
      <p:cViewPr varScale="1">
        <p:scale>
          <a:sx n="92" d="100"/>
          <a:sy n="92" d="100"/>
        </p:scale>
        <p:origin x="88" y="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706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7374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2507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3672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25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19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696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445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8284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0788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6982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127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5231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6571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E653D0D-24D9-4D54-BD03-D53DF361053E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091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9652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5929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742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026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2331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5269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5767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44476"/>
            <a:ext cx="11180233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1" y="1905000"/>
            <a:ext cx="5236633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557434" y="1905000"/>
            <a:ext cx="5236633" cy="4191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E8B7C-CD76-4CDF-9EB6-9B328371D2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25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presentation/d/1oOKr-XJ4u_qDCf0ZUPKczBxPCa1fxki3rDWzGtdt_Oo/edit?usp=sharin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hyperlink" Target="https://www.youtube.com/watch?v=TQ24-WCsYN4" TargetMode="Externa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Gray965.png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228600" y="5499510"/>
            <a:ext cx="7772400" cy="9153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n-GB" sz="4800" kern="1200" dirty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Pleura and Lung</a:t>
            </a:r>
            <a:endParaRPr lang="en-GB" kern="12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36534" y="5392689"/>
            <a:ext cx="2766400" cy="1252522"/>
            <a:chOff x="8563428" y="5284999"/>
            <a:chExt cx="2766400" cy="1252522"/>
          </a:xfrm>
        </p:grpSpPr>
        <p:sp>
          <p:nvSpPr>
            <p:cNvPr id="9" name="TextBox 8"/>
            <p:cNvSpPr txBox="1"/>
            <p:nvPr/>
          </p:nvSpPr>
          <p:spPr>
            <a:xfrm>
              <a:off x="8563428" y="5284999"/>
              <a:ext cx="2766400" cy="1252522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FF0000"/>
                  </a:solidFill>
                </a:rPr>
                <a:t>Important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0" y="127112"/>
            <a:ext cx="12192000" cy="5139361"/>
            <a:chOff x="0" y="127112"/>
            <a:chExt cx="12192000" cy="5139361"/>
          </a:xfrm>
        </p:grpSpPr>
        <p:pic>
          <p:nvPicPr>
            <p:cNvPr id="85" name="Shape 85" descr="Image result for ‫بسم الله الرحمن الرحيم‬‎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91554" y="127112"/>
              <a:ext cx="3669927" cy="361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6" b="33122"/>
            <a:stretch/>
          </p:blipFill>
          <p:spPr>
            <a:xfrm>
              <a:off x="0" y="562574"/>
              <a:ext cx="12192000" cy="469329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866744" y="562574"/>
              <a:ext cx="2946400" cy="4703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 descr="#Med436 - KSU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8"/>
            <a:stretch/>
          </p:blipFill>
          <p:spPr bwMode="auto">
            <a:xfrm>
              <a:off x="8308002" y="2103341"/>
              <a:ext cx="1920882" cy="175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4" t="11343" r="9894" b="25826"/>
            <a:stretch/>
          </p:blipFill>
          <p:spPr>
            <a:xfrm>
              <a:off x="8379502" y="377261"/>
              <a:ext cx="1835935" cy="18623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7843" y="3723562"/>
              <a:ext cx="1820067" cy="151527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948773" y="6460974"/>
            <a:ext cx="6944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Please view our </a:t>
            </a:r>
            <a:r>
              <a:rPr lang="en-US" sz="1600" dirty="0">
                <a:latin typeface="+mn-lt"/>
                <a:hlinkClick r:id="rId8"/>
              </a:rPr>
              <a:t>Editing File</a:t>
            </a:r>
            <a:r>
              <a:rPr lang="en-US" sz="1600" dirty="0">
                <a:latin typeface="+mn-lt"/>
              </a:rPr>
              <a:t> before studying this lecture to check for any changes.</a:t>
            </a:r>
            <a:endParaRPr lang="en-GB" sz="1600"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441235" y="396636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3600" b="1" dirty="0">
                <a:ea typeface="Calibri"/>
                <a:cs typeface="Calibri"/>
                <a:sym typeface="Calibri"/>
              </a:rPr>
              <a:t>Pleural Effusion 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322923" y="1225561"/>
            <a:ext cx="4886922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is an 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abnormal accumulation of pleural fluid 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</a:t>
            </a:r>
            <a:r>
              <a:rPr lang="en" sz="1867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300 ml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in the </a:t>
            </a:r>
            <a:r>
              <a:rPr lang="en" sz="1867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Costodiaphragmatic pleural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recess , (normally 5-10 ml fluid)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Causes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inflammation, TB, congestive heart disease and malignancy.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lung is compressed  &amp; the bronchi are narrowed.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Auscultation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would reveal only</a:t>
            </a:r>
            <a:r>
              <a:rPr lang="en" sz="1867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faint 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&amp; </a:t>
            </a:r>
            <a:r>
              <a:rPr lang="en" sz="1867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decreased breathing sounds 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 compressed or collapsed lung lobe.</a:t>
            </a:r>
          </a:p>
          <a:p>
            <a:pPr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Dullness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percussion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over the effusion.</a:t>
            </a:r>
          </a:p>
          <a:p>
            <a:pPr>
              <a:lnSpc>
                <a:spcPct val="100000"/>
              </a:lnSpc>
              <a:buSzPct val="100000"/>
              <a:buFont typeface="Courier New" panose="02070309020205020404" pitchFamily="49" charset="0"/>
              <a:buChar char="o"/>
            </a:pPr>
            <a:endParaRPr dirty="0"/>
          </a:p>
        </p:txBody>
      </p:sp>
      <p:sp>
        <p:nvSpPr>
          <p:cNvPr id="182" name="Shape 182"/>
          <p:cNvSpPr txBox="1"/>
          <p:nvPr/>
        </p:nvSpPr>
        <p:spPr>
          <a:xfrm>
            <a:off x="5721305" y="5004981"/>
            <a:ext cx="1822732" cy="1367014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 b="1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Auscultation</a:t>
            </a:r>
            <a:r>
              <a:rPr lang="en" sz="1467" dirty="0">
                <a:solidFill>
                  <a:schemeClr val="bg1">
                    <a:lumMod val="65000"/>
                  </a:schemeClr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: is listening to the internal sounds of the body, usually using a </a:t>
            </a:r>
            <a:r>
              <a:rPr lang="en" sz="1467" b="1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stethoscope</a:t>
            </a:r>
            <a:r>
              <a:rPr lang="en" sz="1467" dirty="0">
                <a:solidFill>
                  <a:schemeClr val="bg1">
                    <a:lumMod val="65000"/>
                  </a:schemeClr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183" name="Shape 183" descr="pleural-effusio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8029" y="457138"/>
            <a:ext cx="3135029" cy="370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 descr="599_Pleural_Effusion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9245" y="653555"/>
            <a:ext cx="2759323" cy="35788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82"/>
          <p:cNvSpPr txBox="1"/>
          <p:nvPr/>
        </p:nvSpPr>
        <p:spPr>
          <a:xfrm>
            <a:off x="283910" y="5502714"/>
            <a:ext cx="3449303" cy="1127138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6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Extra information:</a:t>
            </a:r>
          </a:p>
          <a:p>
            <a:r>
              <a:rPr lang="en" sz="1600" dirty="0">
                <a:solidFill>
                  <a:srgbClr val="999999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Treatment of pleural effusion is aspiration of the fluid (thoracentesis).</a:t>
            </a:r>
          </a:p>
        </p:txBody>
      </p:sp>
      <p:pic>
        <p:nvPicPr>
          <p:cNvPr id="6146" name="Picture 2" descr="http://image.slidesharecdn.com/ppt-150612082330-lva1-app6891/95/thoracentesis-site-and-materials-9-638.jpg?cb=14340975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1" t="4949" r="17211" b="5183"/>
          <a:stretch/>
        </p:blipFill>
        <p:spPr bwMode="auto">
          <a:xfrm>
            <a:off x="3575556" y="5446712"/>
            <a:ext cx="1857425" cy="12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percussion medic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860" y="4473073"/>
            <a:ext cx="1342140" cy="22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543" y="4628440"/>
            <a:ext cx="1485900" cy="189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063145" y="4762304"/>
            <a:ext cx="19363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chemeClr val="bg1">
                    <a:lumMod val="65000"/>
                  </a:schemeClr>
                </a:solidFill>
                <a:highlight>
                  <a:srgbClr val="FFFFFF"/>
                </a:highlight>
                <a:latin typeface="+mn-lt"/>
                <a:ea typeface="Calibri"/>
                <a:cs typeface="Calibri"/>
                <a:sym typeface="Calibri"/>
              </a:rPr>
              <a:t>Percussion</a:t>
            </a:r>
            <a:r>
              <a:rPr lang="en" dirty="0">
                <a:solidFill>
                  <a:schemeClr val="bg1">
                    <a:lumMod val="65000"/>
                  </a:schemeClr>
                </a:solidFill>
                <a:highlight>
                  <a:srgbClr val="FFFFFF"/>
                </a:highlight>
                <a:latin typeface="+mn-lt"/>
                <a:ea typeface="Calibri"/>
                <a:cs typeface="Calibri"/>
                <a:sym typeface="Calibri"/>
              </a:rPr>
              <a:t>: (by the hand) 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the act or technique of tapping the surface of a body part to learn the condition of the parts beneath by the resulting sound.</a:t>
            </a:r>
            <a:endParaRPr lang="en" dirty="0">
              <a:solidFill>
                <a:schemeClr val="bg1">
                  <a:lumMod val="65000"/>
                </a:schemeClr>
              </a:solidFill>
              <a:highlight>
                <a:srgbClr val="FFFFFF"/>
              </a:highlight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3512" y="6596784"/>
            <a:ext cx="809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05221" y="6418667"/>
            <a:ext cx="809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43581" y="6281098"/>
            <a:ext cx="809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4380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290733" y="285533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4000" b="1" dirty="0"/>
              <a:t>Lungs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188133" y="1200967"/>
            <a:ext cx="7157047" cy="5514626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" sz="2000" dirty="0"/>
              <a:t>Located in the </a:t>
            </a:r>
            <a:r>
              <a:rPr lang="en" sz="2000" b="1" dirty="0"/>
              <a:t>thoracic cavity</a:t>
            </a:r>
            <a:r>
              <a:rPr lang="en" sz="2000" dirty="0"/>
              <a:t>, one on each side of the mediastinum .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" sz="2000" b="1" dirty="0"/>
              <a:t>Each lung is:</a:t>
            </a:r>
            <a:endParaRPr lang="en" sz="2000" dirty="0"/>
          </a:p>
          <a:p>
            <a:pPr marL="509588">
              <a:lnSpc>
                <a:spcPct val="100000"/>
              </a:lnSpc>
              <a:spcBef>
                <a:spcPts val="600"/>
              </a:spcBef>
            </a:pPr>
            <a:r>
              <a:rPr lang="en" sz="2000" b="1" u="sng" dirty="0"/>
              <a:t>Conical </a:t>
            </a:r>
            <a:r>
              <a:rPr lang="en" sz="2000" dirty="0"/>
              <a:t>in shape</a:t>
            </a:r>
            <a:r>
              <a:rPr lang="en" sz="1867" dirty="0">
                <a:solidFill>
                  <a:srgbClr val="999999"/>
                </a:solidFill>
              </a:rPr>
              <a:t>.(شكل مخروط)</a:t>
            </a:r>
          </a:p>
          <a:p>
            <a:pPr marL="509588">
              <a:lnSpc>
                <a:spcPct val="100000"/>
              </a:lnSpc>
              <a:spcBef>
                <a:spcPts val="600"/>
              </a:spcBef>
            </a:pPr>
            <a:r>
              <a:rPr lang="en" sz="2000" b="1" dirty="0"/>
              <a:t>Covered </a:t>
            </a:r>
            <a:r>
              <a:rPr lang="en" sz="2000" dirty="0"/>
              <a:t>by the </a:t>
            </a:r>
            <a:r>
              <a:rPr lang="en" sz="2000" u="sng" dirty="0"/>
              <a:t>visceral pleura.</a:t>
            </a:r>
            <a:endParaRPr lang="en" sz="2000" dirty="0"/>
          </a:p>
          <a:p>
            <a:pPr marL="509588">
              <a:lnSpc>
                <a:spcPct val="100000"/>
              </a:lnSpc>
              <a:spcBef>
                <a:spcPts val="600"/>
              </a:spcBef>
            </a:pPr>
            <a:r>
              <a:rPr lang="en" sz="2000" b="1" dirty="0"/>
              <a:t>Suspended </a:t>
            </a:r>
            <a:r>
              <a:rPr lang="en" sz="2000" u="sng" dirty="0"/>
              <a:t>free </a:t>
            </a:r>
            <a:r>
              <a:rPr lang="en" sz="2000" dirty="0"/>
              <a:t>in its own pleural cavity.</a:t>
            </a:r>
          </a:p>
          <a:p>
            <a:pPr marL="509588">
              <a:lnSpc>
                <a:spcPct val="100000"/>
              </a:lnSpc>
              <a:spcBef>
                <a:spcPts val="600"/>
              </a:spcBef>
            </a:pPr>
            <a:r>
              <a:rPr lang="en" sz="2000" b="1" dirty="0"/>
              <a:t>Attached </a:t>
            </a:r>
            <a:r>
              <a:rPr lang="en" sz="2000" dirty="0"/>
              <a:t>to the mediastinum only by its </a:t>
            </a:r>
            <a:r>
              <a:rPr lang="en" sz="2000" b="1" u="sng" dirty="0"/>
              <a:t>root</a:t>
            </a:r>
            <a:r>
              <a:rPr lang="en" sz="2000" dirty="0"/>
              <a:t>.</a:t>
            </a:r>
            <a:endParaRPr lang="en" sz="2000" b="1" dirty="0"/>
          </a:p>
          <a:p>
            <a:pPr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" sz="2000" b="1" dirty="0"/>
              <a:t>Each lung has:</a:t>
            </a:r>
            <a:endParaRPr lang="en" sz="2000" dirty="0"/>
          </a:p>
          <a:p>
            <a:pPr marL="284163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" sz="2000" dirty="0"/>
              <a:t>1-</a:t>
            </a:r>
            <a:r>
              <a:rPr lang="en" sz="2000" u="sng" dirty="0"/>
              <a:t>Apex and base</a:t>
            </a:r>
            <a:r>
              <a:rPr lang="en" sz="2000" dirty="0"/>
              <a:t>: identify the top and bottom of the lung, respectively.</a:t>
            </a:r>
            <a:br>
              <a:rPr lang="en" sz="2000" dirty="0"/>
            </a:br>
            <a:r>
              <a:rPr lang="en" sz="2000" dirty="0"/>
              <a:t>2-</a:t>
            </a:r>
            <a:r>
              <a:rPr lang="en" sz="2000" u="sng" dirty="0"/>
              <a:t>Costal surface</a:t>
            </a:r>
            <a:r>
              <a:rPr lang="en" sz="2000" dirty="0"/>
              <a:t>: surrounded by the ribs from front &amp; back.</a:t>
            </a:r>
            <a:br>
              <a:rPr lang="en" sz="2000" dirty="0"/>
            </a:br>
            <a:r>
              <a:rPr lang="en" sz="2000" dirty="0"/>
              <a:t>3-</a:t>
            </a:r>
            <a:r>
              <a:rPr lang="en" sz="2000" u="sng" dirty="0"/>
              <a:t>Medial surface</a:t>
            </a:r>
            <a:r>
              <a:rPr lang="en" sz="2000" dirty="0"/>
              <a:t>: Where the bronchi, blood vessels, and lymphatic vessels enter the lung at the</a:t>
            </a:r>
            <a:r>
              <a:rPr lang="en" sz="2000" b="1" dirty="0">
                <a:solidFill>
                  <a:srgbClr val="FF0000"/>
                </a:solidFill>
              </a:rPr>
              <a:t> hilum.</a:t>
            </a:r>
            <a:br>
              <a:rPr lang="en" sz="2000" dirty="0"/>
            </a:br>
            <a:r>
              <a:rPr lang="en" sz="1100" dirty="0"/>
              <a:t> </a:t>
            </a:r>
            <a:endParaRPr lang="en" sz="2000" dirty="0"/>
          </a:p>
          <a:p>
            <a:pPr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" sz="2000" dirty="0"/>
              <a:t>It is also related to the structures forming the </a:t>
            </a:r>
            <a:r>
              <a:rPr lang="en" sz="2000" b="1" dirty="0"/>
              <a:t>mediastinum</a:t>
            </a:r>
            <a:r>
              <a:rPr lang="en" sz="2000" dirty="0"/>
              <a:t>.</a:t>
            </a:r>
            <a:br>
              <a:rPr lang="en" sz="2000" dirty="0"/>
            </a:br>
            <a:br>
              <a:rPr lang="en" sz="2000" dirty="0"/>
            </a:br>
            <a:br>
              <a:rPr lang="en" sz="2000" dirty="0"/>
            </a:br>
            <a:br>
              <a:rPr lang="en" sz="2000" dirty="0"/>
            </a:br>
            <a:endParaRPr lang="en" sz="2000" dirty="0"/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 l="1259" t="2870" r="1122" b="2691"/>
          <a:stretch/>
        </p:blipFill>
        <p:spPr>
          <a:xfrm>
            <a:off x="8207503" y="151544"/>
            <a:ext cx="3020572" cy="17951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7530354" y="4326573"/>
            <a:ext cx="3982229" cy="2365584"/>
            <a:chOff x="6893234" y="4109367"/>
            <a:chExt cx="5197165" cy="2365584"/>
          </a:xfrm>
        </p:grpSpPr>
        <p:pic>
          <p:nvPicPr>
            <p:cNvPr id="189" name="Shape 189"/>
            <p:cNvPicPr preferRelativeResize="0"/>
            <p:nvPr/>
          </p:nvPicPr>
          <p:blipFill rotWithShape="1">
            <a:blip r:embed="rId4">
              <a:alphaModFix/>
            </a:blip>
            <a:srcRect l="1325" t="3334" r="2631" b="4795"/>
            <a:stretch/>
          </p:blipFill>
          <p:spPr>
            <a:xfrm>
              <a:off x="6893234" y="4109367"/>
              <a:ext cx="5197165" cy="23655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Shape 193"/>
            <p:cNvSpPr/>
            <p:nvPr/>
          </p:nvSpPr>
          <p:spPr>
            <a:xfrm>
              <a:off x="10558617" y="4279367"/>
              <a:ext cx="818917" cy="142731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pic>
        <p:nvPicPr>
          <p:cNvPr id="5122" name="Picture 2" descr="Image result for youtub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25" y="91358"/>
            <a:ext cx="1093819" cy="109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3377" y="2195221"/>
            <a:ext cx="3336182" cy="18828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504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415600" y="277391"/>
            <a:ext cx="11360800" cy="1505256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3600" b="1" dirty="0"/>
              <a:t>Lungs</a:t>
            </a:r>
            <a:br>
              <a:rPr lang="en" sz="3600" dirty="0"/>
            </a:br>
            <a:r>
              <a:rPr lang="en" sz="3200" dirty="0"/>
              <a:t>Apex and Base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dirty="0"/>
              <a:t>Apex: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133" dirty="0"/>
              <a:t>Projects into  the </a:t>
            </a:r>
            <a:r>
              <a:rPr lang="en" sz="2133" u="sng" dirty="0"/>
              <a:t>root </a:t>
            </a:r>
            <a:r>
              <a:rPr lang="en" sz="2133" dirty="0"/>
              <a:t>of the neck</a:t>
            </a:r>
            <a:br>
              <a:rPr lang="en" sz="2133" dirty="0"/>
            </a:br>
            <a:r>
              <a:rPr lang="en" sz="2133" dirty="0"/>
              <a:t>(1/2 an inch</a:t>
            </a:r>
            <a:r>
              <a:rPr lang="en" sz="1867" dirty="0">
                <a:solidFill>
                  <a:srgbClr val="999999"/>
                </a:solidFill>
              </a:rPr>
              <a:t>(1.27cm)</a:t>
            </a:r>
            <a:r>
              <a:rPr lang="en" sz="2133" dirty="0"/>
              <a:t> above medial 1/3 of clavicle).                                                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133" dirty="0"/>
              <a:t>It is covered by </a:t>
            </a:r>
            <a:r>
              <a:rPr lang="en" sz="2133" u="sng" dirty="0"/>
              <a:t>cervical pleura.</a:t>
            </a:r>
            <a:endParaRPr lang="en" sz="2133" dirty="0"/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133" dirty="0"/>
              <a:t>It is grooved anteriorly by </a:t>
            </a:r>
            <a:r>
              <a:rPr lang="en" sz="2133" dirty="0">
                <a:solidFill>
                  <a:srgbClr val="FF0000"/>
                </a:solidFill>
              </a:rPr>
              <a:t>subclavian artery.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en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" dirty="0"/>
              <a:t>Base: </a:t>
            </a:r>
            <a:endParaRPr lang="en" sz="2133" dirty="0"/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133" dirty="0"/>
              <a:t>inferior or diaphragmatic surface is </a:t>
            </a:r>
            <a:r>
              <a:rPr lang="en" sz="2133" b="1" dirty="0"/>
              <a:t>concave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133" dirty="0"/>
              <a:t>and rests on the diaphragm</a:t>
            </a:r>
          </a:p>
        </p:txBody>
      </p:sp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9167" y="3219454"/>
            <a:ext cx="2916799" cy="349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9783" y="3475997"/>
            <a:ext cx="2986167" cy="323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44000" y="449147"/>
            <a:ext cx="3048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37767" y="277391"/>
            <a:ext cx="2870200" cy="307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965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8"/>
          <p:cNvSpPr txBox="1">
            <a:spLocks/>
          </p:cNvSpPr>
          <p:nvPr/>
        </p:nvSpPr>
        <p:spPr>
          <a:xfrm>
            <a:off x="831200" y="291271"/>
            <a:ext cx="11360800" cy="1505256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/>
              <a:t>Lungs</a:t>
            </a:r>
            <a:br>
              <a:rPr lang="en" sz="3600" dirty="0"/>
            </a:br>
            <a:r>
              <a:rPr lang="en" sz="3200" dirty="0"/>
              <a:t>Borders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353235" y="1613647"/>
            <a:ext cx="7167283" cy="403412"/>
            <a:chOff x="1129553" y="1613647"/>
            <a:chExt cx="8390965" cy="403412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1129553" y="1613647"/>
              <a:ext cx="0" cy="40341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129553" y="1613647"/>
              <a:ext cx="839096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9520518" y="1613647"/>
              <a:ext cx="0" cy="36576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533401" y="2065992"/>
            <a:ext cx="4428564" cy="181588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Anterior border : 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b="1" u="sng" dirty="0">
              <a:solidFill>
                <a:schemeClr val="tx1"/>
              </a:solidFill>
              <a:latin typeface="+mn-lt"/>
            </a:endParaRPr>
          </a:p>
          <a:p>
            <a:pPr marL="342900" indent="-342900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+mn-lt"/>
              </a:rPr>
              <a:t>Is  </a:t>
            </a:r>
            <a:r>
              <a:rPr lang="en-US" altLang="en-US" sz="2000" u="sng" dirty="0">
                <a:latin typeface="+mn-lt"/>
              </a:rPr>
              <a:t>sharp, thin</a:t>
            </a:r>
            <a:r>
              <a:rPr lang="en-US" altLang="en-US" sz="2000" dirty="0">
                <a:latin typeface="+mn-lt"/>
              </a:rPr>
              <a:t> and overlaps the heart.</a:t>
            </a:r>
          </a:p>
          <a:p>
            <a:pPr marL="342900" indent="-342900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Anterior border of </a:t>
            </a:r>
            <a:r>
              <a:rPr lang="en-US" altLang="en-US" sz="2000" u="sng" dirty="0">
                <a:solidFill>
                  <a:schemeClr val="tx1"/>
                </a:solidFill>
                <a:latin typeface="+mn-lt"/>
              </a:rPr>
              <a:t>left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en-US" sz="2000" u="sng" dirty="0">
                <a:solidFill>
                  <a:schemeClr val="tx1"/>
                </a:solidFill>
                <a:latin typeface="+mn-lt"/>
              </a:rPr>
              <a:t>lung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presents a </a:t>
            </a:r>
            <a:r>
              <a:rPr lang="en-US" altLang="en-US" sz="2000" b="1" u="sng" dirty="0">
                <a:solidFill>
                  <a:schemeClr val="tx1"/>
                </a:solidFill>
                <a:latin typeface="+mn-lt"/>
              </a:rPr>
              <a:t>cardiac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en-US" sz="2000" b="1" u="sng" dirty="0">
                <a:solidFill>
                  <a:schemeClr val="tx1"/>
                </a:solidFill>
                <a:latin typeface="+mn-lt"/>
              </a:rPr>
              <a:t>notch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  </a:t>
            </a:r>
            <a:r>
              <a:rPr lang="en-US" altLang="en-US" sz="2000" dirty="0">
                <a:latin typeface="+mn-lt"/>
              </a:rPr>
              <a:t>at its lower end, has a thin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projection</a:t>
            </a:r>
            <a:r>
              <a:rPr lang="en-US" altLang="en-US" sz="2000" dirty="0">
                <a:latin typeface="+mn-lt"/>
              </a:rPr>
              <a:t> called the </a:t>
            </a:r>
            <a:r>
              <a:rPr lang="en-US" altLang="en-US" sz="2000" b="1" dirty="0" err="1">
                <a:solidFill>
                  <a:srgbClr val="FF0000"/>
                </a:solidFill>
                <a:latin typeface="+mn-lt"/>
              </a:rPr>
              <a:t>lingula</a:t>
            </a:r>
            <a:r>
              <a:rPr lang="en-US" altLang="en-US" sz="2000" dirty="0">
                <a:solidFill>
                  <a:srgbClr val="009900"/>
                </a:solidFill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below the cardiac notch.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79658" y="2168152"/>
            <a:ext cx="4075718" cy="1077218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Posterior border : 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latin typeface="+mn-lt"/>
            </a:endParaRPr>
          </a:p>
          <a:p>
            <a:pPr marL="285750" indent="-285750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+mn-lt"/>
              </a:rPr>
              <a:t>is </a:t>
            </a:r>
            <a:r>
              <a:rPr lang="en-US" altLang="en-US" sz="2000" u="sng" dirty="0">
                <a:latin typeface="+mn-lt"/>
              </a:rPr>
              <a:t>rounded</a:t>
            </a:r>
            <a:r>
              <a:rPr lang="en-US" altLang="en-US" sz="2000" dirty="0">
                <a:latin typeface="+mn-lt"/>
              </a:rPr>
              <a:t>, </a:t>
            </a:r>
            <a:r>
              <a:rPr lang="en-US" altLang="en-US" sz="2000" u="sng" dirty="0">
                <a:latin typeface="+mn-lt"/>
              </a:rPr>
              <a:t>thick </a:t>
            </a:r>
            <a:r>
              <a:rPr lang="en-US" altLang="en-US" sz="2000" dirty="0">
                <a:latin typeface="+mn-lt"/>
              </a:rPr>
              <a:t>and lies beside the vertebral column.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768788" y="1462554"/>
            <a:ext cx="0" cy="1510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5" descr="lobesofrightl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553" y="3434115"/>
            <a:ext cx="2743200" cy="32759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057836" y="3930807"/>
            <a:ext cx="3379693" cy="2779276"/>
            <a:chOff x="2971800" y="1295400"/>
            <a:chExt cx="2895600" cy="3810000"/>
          </a:xfrm>
        </p:grpSpPr>
        <p:pic>
          <p:nvPicPr>
            <p:cNvPr id="17" name="Picture 5" descr="lobesofleftlu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1295400"/>
              <a:ext cx="2895600" cy="381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AutoShape 8"/>
            <p:cNvSpPr>
              <a:spLocks noChangeArrowheads="1"/>
            </p:cNvSpPr>
            <p:nvPr/>
          </p:nvSpPr>
          <p:spPr bwMode="auto">
            <a:xfrm>
              <a:off x="3334870" y="4598894"/>
              <a:ext cx="699247" cy="18288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21" name="AutoShape 2" descr="Image result for lung bord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316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8"/>
          <p:cNvSpPr txBox="1">
            <a:spLocks/>
          </p:cNvSpPr>
          <p:nvPr/>
        </p:nvSpPr>
        <p:spPr>
          <a:xfrm>
            <a:off x="831200" y="291271"/>
            <a:ext cx="11360800" cy="1505256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/>
              <a:t>Lungs</a:t>
            </a:r>
            <a:br>
              <a:rPr lang="en" sz="3600" dirty="0"/>
            </a:br>
            <a:r>
              <a:rPr lang="en" sz="3200" dirty="0"/>
              <a:t>Surfaces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3392" y="2180332"/>
            <a:ext cx="3916617" cy="1573829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Costal Surface: 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b="1" u="sng" dirty="0">
              <a:solidFill>
                <a:schemeClr val="tx1"/>
              </a:solidFill>
              <a:latin typeface="+mn-lt"/>
            </a:endParaRPr>
          </a:p>
          <a:p>
            <a:pPr marL="342900" indent="-342900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+mn-lt"/>
              </a:rPr>
              <a:t>Convex.</a:t>
            </a:r>
          </a:p>
          <a:p>
            <a:pPr marL="342900" indent="-342900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+mn-lt"/>
              </a:rPr>
              <a:t>Covered by </a:t>
            </a:r>
            <a:r>
              <a:rPr lang="en-US" altLang="en-US" sz="2000" u="sng" dirty="0">
                <a:latin typeface="+mn-lt"/>
              </a:rPr>
              <a:t>costal pleura</a:t>
            </a:r>
            <a:r>
              <a:rPr lang="en-US" altLang="en-US" sz="2000" dirty="0">
                <a:latin typeface="+mn-lt"/>
              </a:rPr>
              <a:t> which </a:t>
            </a:r>
            <a:r>
              <a:rPr lang="en-US" altLang="en-US" sz="2000" u="sng" dirty="0">
                <a:latin typeface="+mn-lt"/>
              </a:rPr>
              <a:t>separates lung from:</a:t>
            </a:r>
            <a:r>
              <a:rPr lang="en-US" altLang="en-US" sz="2000" dirty="0">
                <a:latin typeface="+mn-lt"/>
              </a:rPr>
              <a:t> ribs, costal cartilages &amp; intercostal muscles.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79658" y="2168152"/>
            <a:ext cx="2976283" cy="8309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Mediastinal Surface: 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latin typeface="+mn-lt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It is divided into 2 parts: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43200" y="1462554"/>
            <a:ext cx="6279776" cy="554505"/>
            <a:chOff x="2353235" y="1462554"/>
            <a:chExt cx="7167283" cy="554505"/>
          </a:xfrm>
        </p:grpSpPr>
        <p:grpSp>
          <p:nvGrpSpPr>
            <p:cNvPr id="14" name="Group 13"/>
            <p:cNvGrpSpPr/>
            <p:nvPr/>
          </p:nvGrpSpPr>
          <p:grpSpPr>
            <a:xfrm>
              <a:off x="2353235" y="1613647"/>
              <a:ext cx="7167283" cy="403412"/>
              <a:chOff x="1129553" y="1613647"/>
              <a:chExt cx="8390965" cy="403412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1129553" y="1613647"/>
                <a:ext cx="0" cy="403412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1129553" y="1613647"/>
                <a:ext cx="839096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9520518" y="1613647"/>
                <a:ext cx="0" cy="36576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 flipV="1">
              <a:off x="5768788" y="1462554"/>
              <a:ext cx="0" cy="1510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AutoShape 2" descr="Image result for lung bord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8604993" y="3370774"/>
            <a:ext cx="3542318" cy="2062103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Posterior (vertebral) part: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b="1" u="sng" dirty="0">
              <a:latin typeface="+mn-lt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b="1" u="sng" dirty="0">
                <a:latin typeface="+mn-lt"/>
              </a:rPr>
              <a:t>It is related to:</a:t>
            </a:r>
            <a:r>
              <a:rPr lang="en-US" altLang="en-US" sz="2000" b="1" dirty="0">
                <a:latin typeface="+mn-lt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latin typeface="+mn-lt"/>
            </a:endParaRPr>
          </a:p>
          <a:p>
            <a:pPr marL="342900" indent="-342900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+mn-lt"/>
              </a:rPr>
              <a:t>Bodies of thoracic vertebrae,</a:t>
            </a:r>
          </a:p>
          <a:p>
            <a:pPr marL="342900" indent="-342900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+mn-lt"/>
              </a:rPr>
              <a:t>Intervertebral discs,</a:t>
            </a:r>
          </a:p>
          <a:p>
            <a:pPr marL="342900" indent="-342900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+mn-lt"/>
              </a:rPr>
              <a:t>Posterior intercostal vessels</a:t>
            </a:r>
          </a:p>
          <a:p>
            <a:pPr marL="342900" indent="-342900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+mn-lt"/>
              </a:rPr>
              <a:t>Sympathetic trunk.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80857" y="3370774"/>
            <a:ext cx="3345482" cy="181588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Anterior (mediastinal) part: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latin typeface="+mn-lt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latin typeface="+mn-lt"/>
              </a:rPr>
              <a:t>Contains 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a</a:t>
            </a:r>
            <a:r>
              <a:rPr lang="en-US" altLang="en-US" sz="2000" dirty="0">
                <a:solidFill>
                  <a:srgbClr val="009900"/>
                </a:solidFill>
                <a:latin typeface="+mn-lt"/>
              </a:rPr>
              <a:t> </a:t>
            </a:r>
            <a:r>
              <a:rPr lang="en-US" altLang="en-US" sz="2000" b="1" u="sng" dirty="0">
                <a:solidFill>
                  <a:schemeClr val="tx1"/>
                </a:solidFill>
                <a:latin typeface="+mn-lt"/>
              </a:rPr>
              <a:t>hilum</a:t>
            </a: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in the</a:t>
            </a:r>
            <a:r>
              <a:rPr lang="en-US" altLang="en-US" sz="2000" dirty="0">
                <a:solidFill>
                  <a:schemeClr val="hlink"/>
                </a:solidFill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middle (it is </a:t>
            </a:r>
            <a:r>
              <a:rPr lang="en-US" altLang="en-US" sz="2000" i="1" dirty="0">
                <a:solidFill>
                  <a:schemeClr val="tx1"/>
                </a:solidFill>
                <a:latin typeface="+mn-lt"/>
              </a:rPr>
              <a:t>a depression </a:t>
            </a:r>
            <a:r>
              <a:rPr lang="en-US" altLang="en-US" sz="2000" dirty="0">
                <a:latin typeface="+mn-lt"/>
              </a:rPr>
              <a:t>in which </a:t>
            </a:r>
            <a:r>
              <a:rPr lang="en-US" altLang="en-US" sz="2000" u="sng" dirty="0">
                <a:latin typeface="+mn-lt"/>
              </a:rPr>
              <a:t>bronchi</a:t>
            </a:r>
            <a:r>
              <a:rPr lang="en-US" altLang="en-US" sz="2000" dirty="0">
                <a:latin typeface="+mn-lt"/>
              </a:rPr>
              <a:t>, </a:t>
            </a:r>
            <a:r>
              <a:rPr lang="en-US" altLang="en-US" sz="2000" u="sng" dirty="0">
                <a:latin typeface="+mn-lt"/>
              </a:rPr>
              <a:t>vessels</a:t>
            </a:r>
            <a:r>
              <a:rPr lang="en-US" altLang="en-US" sz="2000" dirty="0">
                <a:latin typeface="+mn-lt"/>
              </a:rPr>
              <a:t>, &amp; </a:t>
            </a:r>
            <a:r>
              <a:rPr lang="en-US" altLang="en-US" sz="2000" u="sng" dirty="0">
                <a:latin typeface="+mn-lt"/>
              </a:rPr>
              <a:t>nerves</a:t>
            </a:r>
            <a:r>
              <a:rPr lang="en-US" altLang="en-US" sz="2000" dirty="0">
                <a:latin typeface="+mn-lt"/>
              </a:rPr>
              <a:t> forming  the root of lung).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067851" y="3917434"/>
            <a:ext cx="3350697" cy="2705651"/>
            <a:chOff x="617444" y="1199959"/>
            <a:chExt cx="4895850" cy="4438332"/>
          </a:xfrm>
        </p:grpSpPr>
        <p:pic>
          <p:nvPicPr>
            <p:cNvPr id="24" name="Picture 4" descr="FE2FD7A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28" t="45853" r="16667" b="7626"/>
            <a:stretch>
              <a:fillRect/>
            </a:stretch>
          </p:blipFill>
          <p:spPr bwMode="auto">
            <a:xfrm>
              <a:off x="636494" y="1199959"/>
              <a:ext cx="4876800" cy="3905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</p:pic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617444" y="5133416"/>
              <a:ext cx="4895850" cy="504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latin typeface="+mn-lt"/>
                  <a:ea typeface="+mn-ea"/>
                </a:rPr>
                <a:t>Lateral &amp; medial surfaces of  right lung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13167" y="3003713"/>
            <a:ext cx="4433047" cy="335134"/>
            <a:chOff x="2353235" y="1462554"/>
            <a:chExt cx="7167283" cy="554505"/>
          </a:xfrm>
        </p:grpSpPr>
        <p:grpSp>
          <p:nvGrpSpPr>
            <p:cNvPr id="31" name="Group 30"/>
            <p:cNvGrpSpPr/>
            <p:nvPr/>
          </p:nvGrpSpPr>
          <p:grpSpPr>
            <a:xfrm>
              <a:off x="2353235" y="1613647"/>
              <a:ext cx="7167283" cy="403412"/>
              <a:chOff x="1129553" y="1613647"/>
              <a:chExt cx="8390965" cy="403412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1129553" y="1613647"/>
                <a:ext cx="0" cy="403412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129553" y="1613647"/>
                <a:ext cx="839096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9520518" y="1613647"/>
                <a:ext cx="0" cy="36576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 flipV="1">
              <a:off x="5768788" y="1462554"/>
              <a:ext cx="0" cy="1510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6574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628338" y="1300908"/>
            <a:ext cx="3360312" cy="78897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0000"/>
              </a:buClr>
              <a:buSzPct val="25000"/>
            </a:pPr>
            <a:r>
              <a:rPr lang="en" sz="2400" dirty="0">
                <a:ea typeface="Calibri"/>
                <a:cs typeface="Calibri"/>
                <a:sym typeface="Calibri"/>
              </a:rPr>
              <a:t>Right Lung Root</a:t>
            </a:r>
            <a:br>
              <a:rPr lang="en" sz="24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</a:br>
            <a:r>
              <a:rPr lang="en" sz="2400" dirty="0">
                <a:solidFill>
                  <a:schemeClr val="accent3"/>
                </a:solidFill>
                <a:ea typeface="Calibri"/>
                <a:cs typeface="Calibri"/>
                <a:sym typeface="Calibri"/>
              </a:rPr>
              <a:t>(hilum)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419724" y="2161801"/>
            <a:ext cx="6451723" cy="191265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33" tIns="45700" rIns="91433" bIns="45700" anchor="t" anchorCtr="0">
            <a:noAutofit/>
          </a:bodyPr>
          <a:lstStyle/>
          <a:p>
            <a:pPr marL="342900" indent="-342900">
              <a:lnSpc>
                <a:spcPct val="80000"/>
              </a:lnSpc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bronchi</a:t>
            </a:r>
            <a:r>
              <a:rPr lang="en" sz="2000" b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2000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(middle &amp; inferior lobar bronchi)</a:t>
            </a:r>
          </a:p>
          <a:p>
            <a:pPr>
              <a:lnSpc>
                <a:spcPct val="80000"/>
              </a:lnSpc>
              <a:spcBef>
                <a:spcPts val="533"/>
              </a:spcBef>
              <a:buClr>
                <a:schemeClr val="dk1"/>
              </a:buClr>
              <a:buSzPct val="25000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Lies most </a:t>
            </a:r>
            <a:r>
              <a:rPr lang="en" sz="2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posterior. </a:t>
            </a:r>
          </a:p>
          <a:p>
            <a:pPr marL="342900" indent="-342900">
              <a:lnSpc>
                <a:spcPct val="8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Pulmonary artery: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most </a:t>
            </a:r>
            <a:r>
              <a:rPr lang="en" sz="2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superior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Pulmonary veins: 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</a:t>
            </a:r>
            <a:r>
              <a:rPr lang="en" sz="2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inferior and anterior.</a:t>
            </a:r>
          </a:p>
          <a:p>
            <a:pPr marL="338658" indent="-338658">
              <a:lnSpc>
                <a:spcPct val="80000"/>
              </a:lnSpc>
              <a:spcBef>
                <a:spcPts val="667"/>
              </a:spcBef>
              <a:buClr>
                <a:schemeClr val="dk1"/>
              </a:buClr>
            </a:pPr>
            <a:endParaRPr sz="2800" dirty="0"/>
          </a:p>
        </p:txBody>
      </p:sp>
      <p:sp>
        <p:nvSpPr>
          <p:cNvPr id="216" name="Shape 216"/>
          <p:cNvSpPr txBox="1"/>
          <p:nvPr/>
        </p:nvSpPr>
        <p:spPr>
          <a:xfrm>
            <a:off x="628338" y="3873281"/>
            <a:ext cx="2965359" cy="112750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33" tIns="45700" rIns="91433" bIns="45700" anchor="ctr" anchorCtr="0">
            <a:noAutofit/>
          </a:bodyPr>
          <a:lstStyle/>
          <a:p>
            <a:pPr rtl="1">
              <a:lnSpc>
                <a:spcPct val="90000"/>
              </a:lnSpc>
              <a:buClr>
                <a:srgbClr val="FF0000"/>
              </a:buClr>
              <a:buSzPct val="25000"/>
            </a:pPr>
            <a:r>
              <a:rPr lang="en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Left Lung Root</a:t>
            </a:r>
          </a:p>
          <a:p>
            <a:pPr rtl="1">
              <a:lnSpc>
                <a:spcPct val="90000"/>
              </a:lnSpc>
              <a:buClr>
                <a:schemeClr val="accent3"/>
              </a:buClr>
              <a:buSzPct val="25000"/>
            </a:pPr>
            <a:r>
              <a:rPr lang="en" sz="2400" dirty="0">
                <a:solidFill>
                  <a:schemeClr val="accent3"/>
                </a:solidFill>
                <a:latin typeface="+mj-lt"/>
                <a:ea typeface="Calibri"/>
                <a:cs typeface="Calibri"/>
                <a:sym typeface="Calibri"/>
              </a:rPr>
              <a:t>(hilum)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480400" y="4809158"/>
            <a:ext cx="7016499" cy="1419818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33" tIns="45700" rIns="91433" bIns="45700" anchor="t" anchorCtr="0">
            <a:noAutofit/>
          </a:bodyPr>
          <a:lstStyle/>
          <a:p>
            <a:pPr marL="342900" indent="-342900">
              <a:lnSpc>
                <a:spcPct val="90000"/>
              </a:lnSpc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bronchus: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lies </a:t>
            </a:r>
            <a:r>
              <a:rPr lang="en" sz="2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posterior</a:t>
            </a:r>
            <a:endParaRPr lang="en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Pulmonary artery: 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most </a:t>
            </a:r>
            <a:r>
              <a:rPr lang="en" sz="2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superior </a:t>
            </a:r>
          </a:p>
          <a:p>
            <a:pPr marL="342900" indent="-34290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Pulmonary veins: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en" sz="2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inferior and anterior</a:t>
            </a:r>
          </a:p>
        </p:txBody>
      </p:sp>
      <p:pic>
        <p:nvPicPr>
          <p:cNvPr id="218" name="Shape 218" descr="rootofrightlu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3613" b="3613"/>
          <a:stretch/>
        </p:blipFill>
        <p:spPr>
          <a:xfrm>
            <a:off x="5859443" y="771212"/>
            <a:ext cx="2381249" cy="27658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19" name="Shape 219" descr="rootofleftlu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9735" y="3673380"/>
            <a:ext cx="2499300" cy="276589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20" name="Shape 220"/>
          <p:cNvSpPr txBox="1"/>
          <p:nvPr/>
        </p:nvSpPr>
        <p:spPr>
          <a:xfrm>
            <a:off x="8364071" y="1565559"/>
            <a:ext cx="3684223" cy="2849719"/>
          </a:xfrm>
          <a:prstGeom prst="rect">
            <a:avLst/>
          </a:prstGeom>
          <a:noFill/>
          <a:ln w="9525" cap="flat" cmpd="sng">
            <a:noFill/>
            <a:prstDash val="dashDot"/>
            <a:round/>
            <a:headEnd type="none" w="med" len="med"/>
            <a:tailEnd type="none" w="med" len="med"/>
          </a:ln>
        </p:spPr>
        <p:txBody>
          <a:bodyPr lIns="91433" tIns="45700" rIns="91433" bIns="45700" anchor="t" anchorCtr="0">
            <a:noAutofit/>
          </a:bodyPr>
          <a:lstStyle/>
          <a:p>
            <a:pPr algn="ctr">
              <a:buSzPct val="25000"/>
            </a:pPr>
            <a:r>
              <a:rPr lang="en" sz="1867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ليش هنا الشرايين هي اللي لونها أزرق و الأوردة العكس ؟</a:t>
            </a:r>
          </a:p>
          <a:p>
            <a:pPr algn="ctr">
              <a:buSzPct val="25000"/>
            </a:pPr>
            <a:r>
              <a:rPr lang="en" sz="1867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هنا الشرايين تحمل دم غير مؤكسد وعشان كذا يكون لونها أزرق مثل الأوردة ، وسميت شرايين لأنها تطلع من القلب مع أن الدم اللي فيها هو نفس نوع الدم اللي يكون داخل الأوردة (الخالي من الأكسجين)</a:t>
            </a:r>
          </a:p>
          <a:p>
            <a:pPr algn="ctr">
              <a:buSzPct val="25000"/>
            </a:pPr>
            <a:r>
              <a:rPr lang="en" sz="1867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(يعني تسميتها حسب المصدر هل هو القلب أو غيره ، مو حسب نوع الدم اللي يمشي فيها)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8364070" y="4495555"/>
            <a:ext cx="3684223" cy="9233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33" tIns="45700" rIns="91433" bIns="45700" anchor="t" anchorCtr="0">
            <a:noAutofit/>
          </a:bodyPr>
          <a:lstStyle/>
          <a:p>
            <a:pPr algn="ctr" rtl="1">
              <a:buSzPct val="25000"/>
            </a:pPr>
            <a:r>
              <a:rPr lang="en" sz="1867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ملاحظة: الدكتورة نبهت على أن هذي الصور تجي كثير في امتحان OSPE  وقالت مهم تعرفون الفرق بين arteries &amp; veins </a:t>
            </a:r>
          </a:p>
        </p:txBody>
      </p:sp>
      <p:sp>
        <p:nvSpPr>
          <p:cNvPr id="10" name="Shape 198"/>
          <p:cNvSpPr txBox="1">
            <a:spLocks/>
          </p:cNvSpPr>
          <p:nvPr/>
        </p:nvSpPr>
        <p:spPr>
          <a:xfrm>
            <a:off x="628338" y="506471"/>
            <a:ext cx="4534176" cy="673461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/>
              <a:t>Lungs</a:t>
            </a:r>
            <a:endParaRPr lang="en" sz="32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7247486" y="1892676"/>
            <a:ext cx="436728" cy="409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351877" y="1913147"/>
            <a:ext cx="332337" cy="3534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168788" y="4415278"/>
            <a:ext cx="370323" cy="2804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260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hape 2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80833" y="365124"/>
            <a:ext cx="4430332" cy="533512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Shape 227"/>
          <p:cNvSpPr/>
          <p:nvPr/>
        </p:nvSpPr>
        <p:spPr>
          <a:xfrm>
            <a:off x="3792827" y="682579"/>
            <a:ext cx="4606343" cy="2112135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33" tIns="45700" rIns="91433" bIns="45700" anchor="ctr" anchorCtr="0">
            <a:noAutofit/>
          </a:bodyPr>
          <a:lstStyle/>
          <a:p>
            <a:pPr algn="ctr" rtl="1"/>
            <a:endParaRPr sz="1867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Shape 228"/>
          <p:cNvSpPr txBox="1"/>
          <p:nvPr/>
        </p:nvSpPr>
        <p:spPr>
          <a:xfrm>
            <a:off x="317326" y="4817371"/>
            <a:ext cx="4095481" cy="1200328"/>
          </a:xfrm>
          <a:prstGeom prst="rect">
            <a:avLst/>
          </a:prstGeom>
          <a:noFill/>
          <a:ln w="9525" cap="flat" cmpd="sng">
            <a:noFill/>
            <a:prstDash val="dashDot"/>
            <a:round/>
            <a:headEnd type="none" w="med" len="med"/>
            <a:tailEnd type="none" w="med" len="med"/>
          </a:ln>
        </p:spPr>
        <p:txBody>
          <a:bodyPr lIns="91433" tIns="45700" rIns="91433" bIns="45700" anchor="t" anchorCtr="0">
            <a:noAutofit/>
          </a:bodyPr>
          <a:lstStyle/>
          <a:p>
            <a:pPr algn="ctr">
              <a:buSzPct val="25000"/>
            </a:pPr>
            <a:r>
              <a:rPr lang="en" sz="1867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**الصورة مو موجودة بالمحاضرة لكن الدكتورة ركزت على هذي الأجزاء أثناء المحاضرة  </a:t>
            </a:r>
          </a:p>
          <a:p>
            <a:pPr algn="ctr" rtl="1">
              <a:buSzPct val="25000"/>
            </a:pPr>
            <a:r>
              <a:rPr lang="en" sz="1867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اعرفوا كل capillaryايش atriumاللي طالع منه أو داخل له</a:t>
            </a:r>
          </a:p>
        </p:txBody>
      </p:sp>
    </p:spTree>
    <p:extLst>
      <p:ext uri="{BB962C8B-B14F-4D97-AF65-F5344CB8AC3E}">
        <p14:creationId xmlns:p14="http://schemas.microsoft.com/office/powerpoint/2010/main" val="2525555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/>
        </p:nvSpPr>
        <p:spPr>
          <a:xfrm>
            <a:off x="789850" y="1120573"/>
            <a:ext cx="2755005" cy="73423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33" tIns="45700" rIns="91433" bIns="45700" anchor="ctr" anchorCtr="0">
            <a:noAutofit/>
          </a:bodyPr>
          <a:lstStyle/>
          <a:p>
            <a:pPr rtl="1">
              <a:lnSpc>
                <a:spcPct val="90000"/>
              </a:lnSpc>
              <a:buClr>
                <a:srgbClr val="FF0000"/>
              </a:buClr>
              <a:buSzPct val="25000"/>
            </a:pPr>
            <a:r>
              <a:rPr lang="en" sz="24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Right lung 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789850" y="1723035"/>
            <a:ext cx="6570320" cy="157522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33" tIns="45700" rIns="91433" bIns="45700" anchor="t" anchorCtr="0">
            <a:noAutofit/>
          </a:bodyPr>
          <a:lstStyle/>
          <a:p>
            <a:pPr marL="338658" indent="-338658"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Larger &amp; shorter 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 left lung.</a:t>
            </a:r>
          </a:p>
          <a:p>
            <a:pPr marL="338658" indent="-338658">
              <a:spcBef>
                <a:spcPts val="533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Divided by </a:t>
            </a:r>
            <a:r>
              <a:rPr lang="en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fissures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oblique &amp; horizontal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into </a:t>
            </a:r>
            <a:r>
              <a:rPr lang="en" sz="24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 lobes</a:t>
            </a:r>
            <a:r>
              <a:rPr lang="en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(upper, middle and lower lobes).</a:t>
            </a:r>
          </a:p>
          <a:p>
            <a:pPr marL="338658" indent="-330192">
              <a:spcBef>
                <a:spcPts val="533"/>
              </a:spcBef>
              <a:buClr>
                <a:schemeClr val="dk1"/>
              </a:buClr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Shape 235"/>
          <p:cNvSpPr txBox="1"/>
          <p:nvPr/>
        </p:nvSpPr>
        <p:spPr>
          <a:xfrm>
            <a:off x="4243132" y="3733764"/>
            <a:ext cx="2807593" cy="62912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33" tIns="45700" rIns="91433" bIns="45700" anchor="ctr" anchorCtr="0">
            <a:noAutofit/>
          </a:bodyPr>
          <a:lstStyle/>
          <a:p>
            <a:pPr rtl="1">
              <a:lnSpc>
                <a:spcPct val="90000"/>
              </a:lnSpc>
              <a:buClr>
                <a:srgbClr val="FF0000"/>
              </a:buClr>
              <a:buSzPct val="25000"/>
            </a:pPr>
            <a:r>
              <a:rPr lang="en" sz="24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Left Lung 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4218478" y="4362889"/>
            <a:ext cx="7683711" cy="199470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33" tIns="45700" rIns="91433" bIns="45700" anchor="t" anchorCtr="0">
            <a:noAutofit/>
          </a:bodyPr>
          <a:lstStyle/>
          <a:p>
            <a:pPr marL="342900" indent="-342900">
              <a:lnSpc>
                <a:spcPct val="90000"/>
              </a:lnSpc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Divided by one </a:t>
            </a:r>
            <a:r>
              <a:rPr lang="en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oblique fissure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into </a:t>
            </a:r>
            <a:r>
              <a:rPr lang="en" sz="24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 lobes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Upper and lower.</a:t>
            </a:r>
          </a:p>
          <a:p>
            <a:pPr marL="342900" indent="-34290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is </a:t>
            </a:r>
            <a:r>
              <a:rPr lang="en" sz="24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horizontal fissure.</a:t>
            </a:r>
          </a:p>
          <a:p>
            <a:pPr marL="342900" indent="-34290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has </a:t>
            </a:r>
            <a:r>
              <a:rPr lang="en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cardiac notch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</a:t>
            </a:r>
            <a:r>
              <a:rPr lang="en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lower part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its </a:t>
            </a:r>
            <a:r>
              <a:rPr lang="en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anterior border.</a:t>
            </a:r>
          </a:p>
          <a:p>
            <a:pPr marL="465666" indent="-45720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Courier New" panose="02070309020205020404" pitchFamily="49" charset="0"/>
              <a:buChar char="o"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06199" y="326399"/>
            <a:ext cx="4102545" cy="3103889"/>
            <a:chOff x="838200" y="11814"/>
            <a:chExt cx="2952678" cy="3103889"/>
          </a:xfrm>
        </p:grpSpPr>
        <p:pic>
          <p:nvPicPr>
            <p:cNvPr id="237" name="Shape 237" descr="FE2FD7AB"/>
            <p:cNvPicPr preferRelativeResize="0"/>
            <p:nvPr/>
          </p:nvPicPr>
          <p:blipFill rotWithShape="1">
            <a:blip r:embed="rId3">
              <a:alphaModFix/>
            </a:blip>
            <a:srcRect l="18627" t="45853" r="16667" b="7625"/>
            <a:stretch/>
          </p:blipFill>
          <p:spPr>
            <a:xfrm>
              <a:off x="838200" y="11814"/>
              <a:ext cx="2952480" cy="3103889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38" name="Shape 238"/>
            <p:cNvSpPr txBox="1"/>
            <p:nvPr/>
          </p:nvSpPr>
          <p:spPr>
            <a:xfrm>
              <a:off x="2292878" y="2746357"/>
              <a:ext cx="1498000" cy="369200"/>
            </a:xfrm>
            <a:prstGeom prst="rect">
              <a:avLst/>
            </a:prstGeom>
            <a:noFill/>
            <a:ln>
              <a:noFill/>
            </a:ln>
          </p:spPr>
          <p:txBody>
            <a:bodyPr lIns="91433" tIns="45700" rIns="91433" bIns="45700" anchor="t" anchorCtr="0">
              <a:noAutofit/>
            </a:bodyPr>
            <a:lstStyle/>
            <a:p>
              <a:pPr algn="r" rtl="1">
                <a:buSzPct val="25000"/>
              </a:pPr>
              <a:r>
                <a:rPr lang="en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Right Lung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96274" y="3523060"/>
            <a:ext cx="3478736" cy="2746675"/>
            <a:chOff x="4834065" y="3544025"/>
            <a:chExt cx="2494013" cy="2746675"/>
          </a:xfrm>
        </p:grpSpPr>
        <p:pic>
          <p:nvPicPr>
            <p:cNvPr id="239" name="Shape 239" descr="899839F1"/>
            <p:cNvPicPr preferRelativeResize="0"/>
            <p:nvPr/>
          </p:nvPicPr>
          <p:blipFill rotWithShape="1">
            <a:blip r:embed="rId4">
              <a:alphaModFix/>
            </a:blip>
            <a:srcRect l="28432" t="27856" r="5882" b="30716"/>
            <a:stretch/>
          </p:blipFill>
          <p:spPr>
            <a:xfrm>
              <a:off x="4984123" y="3544025"/>
              <a:ext cx="2343955" cy="2632936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40" name="Shape 240"/>
            <p:cNvSpPr txBox="1"/>
            <p:nvPr/>
          </p:nvSpPr>
          <p:spPr>
            <a:xfrm>
              <a:off x="4834065" y="5921500"/>
              <a:ext cx="1235600" cy="369200"/>
            </a:xfrm>
            <a:prstGeom prst="rect">
              <a:avLst/>
            </a:prstGeom>
            <a:noFill/>
            <a:ln>
              <a:noFill/>
            </a:ln>
          </p:spPr>
          <p:txBody>
            <a:bodyPr lIns="91433" tIns="45700" rIns="91433" bIns="45700" anchor="t" anchorCtr="0">
              <a:noAutofit/>
            </a:bodyPr>
            <a:lstStyle/>
            <a:p>
              <a:pPr algn="r" rtl="1">
                <a:buSzPct val="25000"/>
              </a:pPr>
              <a:r>
                <a:rPr lang="en"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Left Lung</a:t>
              </a:r>
            </a:p>
          </p:txBody>
        </p:sp>
      </p:grpSp>
      <p:sp>
        <p:nvSpPr>
          <p:cNvPr id="12" name="Shape 190"/>
          <p:cNvSpPr txBox="1">
            <a:spLocks noGrp="1"/>
          </p:cNvSpPr>
          <p:nvPr>
            <p:ph type="title"/>
          </p:nvPr>
        </p:nvSpPr>
        <p:spPr>
          <a:xfrm>
            <a:off x="541389" y="295323"/>
            <a:ext cx="11360800" cy="93057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b="1" dirty="0"/>
              <a:t>Lungs</a:t>
            </a:r>
          </a:p>
        </p:txBody>
      </p:sp>
    </p:spTree>
    <p:extLst>
      <p:ext uri="{BB962C8B-B14F-4D97-AF65-F5344CB8AC3E}">
        <p14:creationId xmlns:p14="http://schemas.microsoft.com/office/powerpoint/2010/main" val="84477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508470" y="1724430"/>
            <a:ext cx="6270400" cy="322408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 the mediastinal surface of the right lung, you find these structures: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Azygos vein and its arch (</a:t>
            </a:r>
            <a:r>
              <a:rPr lang="en" sz="20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posterior </a:t>
            </a: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" sz="20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over</a:t>
            </a: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root of the lung).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Vagus nerve </a:t>
            </a:r>
            <a:r>
              <a:rPr lang="en" sz="20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posterior </a:t>
            </a: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the root of the lung.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Esophagus </a:t>
            </a:r>
            <a:r>
              <a:rPr lang="en" sz="20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posterior</a:t>
            </a: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the root.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Phrenic nerve </a:t>
            </a:r>
            <a:r>
              <a:rPr lang="en" sz="20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anterior</a:t>
            </a: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the root of the lung.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Cardiac impression: </a:t>
            </a:r>
            <a:r>
              <a:rPr lang="en" sz="20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related to right atrium</a:t>
            </a: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0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Below hilum and in front of pulmonary ligament :</a:t>
            </a:r>
            <a:r>
              <a:rPr lang="en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groove for I.V.C.  (inferior vena cava)</a:t>
            </a:r>
          </a:p>
        </p:txBody>
      </p:sp>
      <p:sp>
        <p:nvSpPr>
          <p:cNvPr id="248" name="Shape 248"/>
          <p:cNvSpPr txBox="1"/>
          <p:nvPr/>
        </p:nvSpPr>
        <p:spPr>
          <a:xfrm>
            <a:off x="553591" y="4957473"/>
            <a:ext cx="2768800" cy="1674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 rtl="1">
              <a:buClr>
                <a:schemeClr val="dk1"/>
              </a:buClr>
              <a:buSzPct val="110000"/>
            </a:pPr>
            <a:r>
              <a:rPr lang="en" sz="1333" dirty="0">
                <a:solidFill>
                  <a:schemeClr val="dk1"/>
                </a:solidFill>
              </a:rPr>
              <a:t>مبدئيا حنا نعرف ان الرئه شكلها</a:t>
            </a:r>
            <a:r>
              <a:rPr lang="en" sz="13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زي حرف C</a:t>
            </a:r>
          </a:p>
          <a:p>
            <a:pPr algn="ctr" rtl="1">
              <a:buClr>
                <a:schemeClr val="dk1"/>
              </a:buClr>
              <a:buSzPct val="110000"/>
            </a:pPr>
            <a:r>
              <a:rPr lang="en" sz="13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والمنطقه المجوفه تكون في مكان يسمى mediastinumراح ناخذ عنها محاضره منفصله فهي تكون كذا  </a:t>
            </a:r>
          </a:p>
          <a:p>
            <a:pPr algn="ctr" rtl="1">
              <a:buClr>
                <a:schemeClr val="dk1"/>
              </a:buClr>
              <a:buSzPct val="110000"/>
            </a:pPr>
            <a:r>
              <a:rPr lang="en" sz="13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&lt;3  )</a:t>
            </a:r>
          </a:p>
          <a:p>
            <a:pPr algn="ctr" rtl="1">
              <a:buClr>
                <a:schemeClr val="dk1"/>
              </a:buClr>
              <a:buSzPct val="110000"/>
            </a:pPr>
            <a:r>
              <a:rPr lang="en" sz="13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الرئتين وبينهم القلب </a:t>
            </a:r>
          </a:p>
        </p:txBody>
      </p:sp>
      <p:sp>
        <p:nvSpPr>
          <p:cNvPr id="9" name="Shape 198"/>
          <p:cNvSpPr txBox="1">
            <a:spLocks/>
          </p:cNvSpPr>
          <p:nvPr/>
        </p:nvSpPr>
        <p:spPr>
          <a:xfrm>
            <a:off x="508470" y="569077"/>
            <a:ext cx="11360800" cy="1505256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/>
              <a:t>Lungs</a:t>
            </a:r>
            <a:br>
              <a:rPr lang="en" sz="3600" dirty="0"/>
            </a:br>
            <a:r>
              <a:rPr lang="en" sz="3200" dirty="0">
                <a:ea typeface="Calibri"/>
                <a:cs typeface="Calibri"/>
                <a:sym typeface="Calibri"/>
              </a:rPr>
              <a:t>Mediastinal surface of right lung </a:t>
            </a:r>
            <a:endParaRPr lang="en" sz="32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853511" y="2733733"/>
            <a:ext cx="246888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53511" y="3336474"/>
            <a:ext cx="1280160" cy="0"/>
          </a:xfrm>
          <a:prstGeom prst="line">
            <a:avLst/>
          </a:prstGeom>
          <a:ln w="28575">
            <a:solidFill>
              <a:srgbClr val="F0E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81507" y="3941591"/>
            <a:ext cx="13716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53511" y="3632309"/>
            <a:ext cx="1097280" cy="0"/>
          </a:xfrm>
          <a:prstGeom prst="line">
            <a:avLst/>
          </a:prstGeom>
          <a:ln w="28575">
            <a:solidFill>
              <a:srgbClr val="D600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94955" y="4251075"/>
            <a:ext cx="196596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952125" y="286468"/>
            <a:ext cx="4922628" cy="3022917"/>
            <a:chOff x="7061008" y="853853"/>
            <a:chExt cx="4989855" cy="4899733"/>
          </a:xfrm>
        </p:grpSpPr>
        <p:grpSp>
          <p:nvGrpSpPr>
            <p:cNvPr id="2" name="Group 1"/>
            <p:cNvGrpSpPr/>
            <p:nvPr/>
          </p:nvGrpSpPr>
          <p:grpSpPr>
            <a:xfrm>
              <a:off x="7061008" y="853853"/>
              <a:ext cx="4989855" cy="4899733"/>
              <a:chOff x="6331067" y="1674401"/>
              <a:chExt cx="4989855" cy="4899733"/>
            </a:xfrm>
          </p:grpSpPr>
          <p:pic>
            <p:nvPicPr>
              <p:cNvPr id="249" name="Shape 249" descr="Screen Shot 2017-02-11 at 9.14.10 PM.png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331067" y="1674401"/>
                <a:ext cx="4593107" cy="47771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0" name="Shape 250"/>
              <p:cNvSpPr txBox="1"/>
              <p:nvPr/>
            </p:nvSpPr>
            <p:spPr>
              <a:xfrm>
                <a:off x="6331067" y="5810534"/>
                <a:ext cx="1549600" cy="76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900" tIns="121900" rIns="121900" bIns="121900" anchor="t" anchorCtr="0">
                <a:noAutofit/>
              </a:bodyPr>
              <a:lstStyle/>
              <a:p>
                <a:r>
                  <a:rPr lang="en" sz="1600" dirty="0">
                    <a:solidFill>
                      <a:schemeClr val="bg1"/>
                    </a:solidFill>
                  </a:rPr>
                  <a:t>Anterior</a:t>
                </a:r>
              </a:p>
            </p:txBody>
          </p:sp>
          <p:sp>
            <p:nvSpPr>
              <p:cNvPr id="251" name="Shape 251"/>
              <p:cNvSpPr txBox="1"/>
              <p:nvPr/>
            </p:nvSpPr>
            <p:spPr>
              <a:xfrm>
                <a:off x="9931322" y="5619285"/>
                <a:ext cx="1389600" cy="46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900" tIns="121900" rIns="121900" bIns="121900" anchor="t" anchorCtr="0">
                <a:noAutofit/>
              </a:bodyPr>
              <a:lstStyle/>
              <a:p>
                <a:r>
                  <a:rPr lang="en" sz="1600" dirty="0">
                    <a:solidFill>
                      <a:schemeClr val="bg1"/>
                    </a:solidFill>
                  </a:rPr>
                  <a:t>Posterior</a:t>
                </a: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7061008" y="1479176"/>
              <a:ext cx="1007227" cy="116989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937376" y="5082988"/>
              <a:ext cx="783558" cy="435695"/>
            </a:xfrm>
            <a:prstGeom prst="rect">
              <a:avLst/>
            </a:prstGeom>
            <a:noFill/>
            <a:ln w="28575">
              <a:solidFill>
                <a:srgbClr val="F0E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145947" y="910695"/>
              <a:ext cx="895393" cy="435695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273237" y="872563"/>
              <a:ext cx="1277787" cy="243543"/>
            </a:xfrm>
            <a:prstGeom prst="rect">
              <a:avLst/>
            </a:prstGeom>
            <a:noFill/>
            <a:ln w="28575">
              <a:solidFill>
                <a:srgbClr val="D600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388147" y="3631043"/>
              <a:ext cx="1527253" cy="739252"/>
            </a:xfrm>
            <a:prstGeom prst="rect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2" name="Shape 266" descr="Screen Shot 2017-02-11 at 9.20.26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8039" y="3194877"/>
            <a:ext cx="4999406" cy="3478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9480176" y="5378824"/>
            <a:ext cx="470648" cy="820270"/>
          </a:xfrm>
          <a:prstGeom prst="straightConnector1">
            <a:avLst/>
          </a:prstGeom>
          <a:ln w="38100">
            <a:solidFill>
              <a:srgbClr val="D600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202706" y="4351372"/>
            <a:ext cx="251865" cy="639015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904210" y="3693267"/>
            <a:ext cx="535625" cy="54416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s://upload.wikimedia.org/wikipedia/commons/thumb/b/b4/Azygos_vein.png/250px-Azygos_ve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12" y="4670879"/>
            <a:ext cx="1973179" cy="203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659964" y="6493373"/>
            <a:ext cx="837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Extra </a:t>
            </a:r>
            <a:endParaRPr lang="en-GB" sz="1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714557" y="5258070"/>
            <a:ext cx="457200" cy="18288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19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508470" y="1878839"/>
            <a:ext cx="5552798" cy="47380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On the mediastinal surface of the left lung, you will find these structures: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Descending aorta </a:t>
            </a:r>
            <a:r>
              <a:rPr lang="en" sz="2000" i="1" dirty="0">
                <a:latin typeface="Calibri"/>
                <a:ea typeface="Calibri"/>
                <a:cs typeface="Calibri"/>
                <a:sym typeface="Calibri"/>
              </a:rPr>
              <a:t>posterior</a:t>
            </a: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 to the root.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Vagus nerve </a:t>
            </a:r>
            <a:r>
              <a:rPr lang="en" sz="2000" i="1" dirty="0">
                <a:latin typeface="Calibri"/>
                <a:ea typeface="Calibri"/>
                <a:cs typeface="Calibri"/>
                <a:sym typeface="Calibri"/>
              </a:rPr>
              <a:t>posterior</a:t>
            </a: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 to the root of the lung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Arch of the aorta </a:t>
            </a:r>
            <a:r>
              <a:rPr lang="en" sz="2000" i="1" dirty="0">
                <a:latin typeface="Calibri"/>
                <a:ea typeface="Calibri"/>
                <a:cs typeface="Calibri"/>
                <a:sym typeface="Calibri"/>
              </a:rPr>
              <a:t>over</a:t>
            </a: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 the root of the lung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Groove for left common carotid and left subclavian arteries.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Phrenic nerve </a:t>
            </a:r>
            <a:r>
              <a:rPr lang="en" sz="2000" i="1" dirty="0">
                <a:latin typeface="Calibri"/>
                <a:ea typeface="Calibri"/>
                <a:cs typeface="Calibri"/>
                <a:sym typeface="Calibri"/>
              </a:rPr>
              <a:t>anterior</a:t>
            </a: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 to the root of the lung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Cardiac impression: </a:t>
            </a:r>
            <a:r>
              <a:rPr lang="en" sz="2000" i="1" dirty="0">
                <a:latin typeface="Calibri"/>
                <a:ea typeface="Calibri"/>
                <a:cs typeface="Calibri"/>
                <a:sym typeface="Calibri"/>
              </a:rPr>
              <a:t>related to left ventricle</a:t>
            </a: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5" name="Shape 198"/>
          <p:cNvSpPr txBox="1">
            <a:spLocks/>
          </p:cNvSpPr>
          <p:nvPr/>
        </p:nvSpPr>
        <p:spPr>
          <a:xfrm>
            <a:off x="508470" y="569077"/>
            <a:ext cx="11360800" cy="1505256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/>
              <a:t>Lungs</a:t>
            </a:r>
            <a:br>
              <a:rPr lang="en" sz="3600" dirty="0"/>
            </a:br>
            <a:r>
              <a:rPr lang="en" sz="3200" dirty="0">
                <a:ea typeface="Calibri"/>
                <a:cs typeface="Calibri"/>
                <a:sym typeface="Calibri"/>
              </a:rPr>
              <a:t>Mediastinal surface of left lung </a:t>
            </a:r>
            <a:endParaRPr lang="en" sz="3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66958" y="4708179"/>
            <a:ext cx="196596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53511" y="4398791"/>
            <a:ext cx="146304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93852" y="3188556"/>
            <a:ext cx="1216152" cy="0"/>
          </a:xfrm>
          <a:prstGeom prst="line">
            <a:avLst/>
          </a:prstGeom>
          <a:ln w="28575">
            <a:solidFill>
              <a:srgbClr val="F0E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09960" y="3792070"/>
            <a:ext cx="21031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66958" y="4102956"/>
            <a:ext cx="19202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32134" y="3792070"/>
            <a:ext cx="36576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6337" y="3493153"/>
            <a:ext cx="173736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508377" y="144026"/>
            <a:ext cx="4498607" cy="3044530"/>
            <a:chOff x="6831104" y="1075765"/>
            <a:chExt cx="4563579" cy="4081556"/>
          </a:xfrm>
        </p:grpSpPr>
        <p:pic>
          <p:nvPicPr>
            <p:cNvPr id="258" name="Shape 258" descr="Screen Shot 2017-02-11 at 9.18.28 PM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31104" y="1075765"/>
              <a:ext cx="4563579" cy="40815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9459247" y="3371509"/>
              <a:ext cx="1500107" cy="528137"/>
            </a:xfrm>
            <a:prstGeom prst="rect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085295" y="1097978"/>
              <a:ext cx="900954" cy="36775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662416" y="4776122"/>
              <a:ext cx="796831" cy="367752"/>
            </a:xfrm>
            <a:prstGeom prst="rect">
              <a:avLst/>
            </a:prstGeom>
            <a:noFill/>
            <a:ln w="28575">
              <a:solidFill>
                <a:srgbClr val="F0E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98339" y="1400203"/>
              <a:ext cx="1264025" cy="367752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52127" y="1075765"/>
              <a:ext cx="1815355" cy="324438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ight Arrow 2"/>
            <p:cNvSpPr/>
            <p:nvPr/>
          </p:nvSpPr>
          <p:spPr>
            <a:xfrm rot="8655287">
              <a:off x="9237371" y="1552069"/>
              <a:ext cx="485612" cy="282075"/>
            </a:xfrm>
            <a:prstGeom prst="rightArrow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047688" y="4723730"/>
              <a:ext cx="1335670" cy="420145"/>
            </a:xfrm>
            <a:prstGeom prst="rect">
              <a:avLst/>
            </a:prstGeom>
            <a:noFill/>
            <a:ln w="28575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2" name="Shape 264" descr="Screen Shot 2017-02-11 at 9.19.22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3718" y="3218572"/>
            <a:ext cx="5389378" cy="3598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Straight Arrow Connector 22"/>
          <p:cNvCxnSpPr/>
          <p:nvPr/>
        </p:nvCxnSpPr>
        <p:spPr>
          <a:xfrm flipH="1">
            <a:off x="9153537" y="4116403"/>
            <a:ext cx="453554" cy="836396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8269270" y="3855788"/>
            <a:ext cx="1014103" cy="260615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719585" y="3447778"/>
            <a:ext cx="914400" cy="1869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7681481" y="5276131"/>
            <a:ext cx="722058" cy="633350"/>
          </a:xfrm>
          <a:prstGeom prst="straightConnector1">
            <a:avLst/>
          </a:prstGeom>
          <a:ln w="38100">
            <a:solidFill>
              <a:srgbClr val="99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52689" y="2891752"/>
            <a:ext cx="1828800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2448" y="4877650"/>
            <a:ext cx="22092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Note: 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Cardiac impression: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Right lung = right atrium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Left lung = left ventricle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947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Objectives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3654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en-US" sz="2400" dirty="0"/>
              <a:t>By the end of the lecture, the student should be able to :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400" dirty="0"/>
              <a:t>Describe the  anatomy of the </a:t>
            </a:r>
            <a:r>
              <a:rPr lang="en-US" sz="2400" u="sng" dirty="0"/>
              <a:t>pleura</a:t>
            </a:r>
            <a:r>
              <a:rPr lang="en-US" sz="2400" dirty="0"/>
              <a:t>:</a:t>
            </a:r>
          </a:p>
          <a:p>
            <a:pPr marL="0" indent="0">
              <a:buNone/>
              <a:defRPr/>
            </a:pPr>
            <a:r>
              <a:rPr lang="en-US" sz="2400" dirty="0"/>
              <a:t> </a:t>
            </a:r>
            <a:r>
              <a:rPr lang="en-US" sz="2400" u="sng" dirty="0"/>
              <a:t>subdivisions</a:t>
            </a:r>
            <a:r>
              <a:rPr lang="en-US" sz="2400" dirty="0"/>
              <a:t> into parietal &amp; visceral pleurae, </a:t>
            </a:r>
            <a:r>
              <a:rPr lang="en-US" sz="2400" u="sng" dirty="0"/>
              <a:t>nerve supply </a:t>
            </a:r>
            <a:r>
              <a:rPr lang="en-US" sz="2400" dirty="0"/>
              <a:t>of each of them.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400" dirty="0"/>
              <a:t>List the </a:t>
            </a:r>
            <a:r>
              <a:rPr lang="en-US" sz="2400" u="sng" dirty="0"/>
              <a:t>parts of parietal pleura </a:t>
            </a:r>
            <a:r>
              <a:rPr lang="en-US" sz="2400" dirty="0"/>
              <a:t>and its </a:t>
            </a:r>
            <a:r>
              <a:rPr lang="en-US" sz="2400" u="sng" dirty="0"/>
              <a:t>recesses</a:t>
            </a:r>
            <a:r>
              <a:rPr lang="en-US" sz="2400" dirty="0"/>
              <a:t>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400" dirty="0"/>
              <a:t>Describe the </a:t>
            </a:r>
            <a:r>
              <a:rPr lang="en-US" sz="2400" u="sng" dirty="0"/>
              <a:t>surface anatomy</a:t>
            </a:r>
            <a:r>
              <a:rPr lang="en-US" sz="2400" dirty="0"/>
              <a:t> of both pleurae and lungs.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400" dirty="0"/>
              <a:t>Describe the </a:t>
            </a:r>
            <a:r>
              <a:rPr lang="en-US" sz="2400" u="sng" dirty="0"/>
              <a:t>anatomy of lungs </a:t>
            </a:r>
            <a:r>
              <a:rPr lang="en-US" sz="2400" dirty="0"/>
              <a:t>: shape, relations, nerve supply &amp; blood supply.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400" dirty="0"/>
              <a:t>Describe the </a:t>
            </a:r>
            <a:r>
              <a:rPr lang="en-US" sz="2400" u="sng" dirty="0"/>
              <a:t>difference between right &amp; left lungs</a:t>
            </a:r>
            <a:r>
              <a:rPr lang="en-US" sz="2400" dirty="0"/>
              <a:t>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400" dirty="0"/>
              <a:t>Describe the formation of </a:t>
            </a:r>
            <a:r>
              <a:rPr lang="en-US" sz="2400" u="sng" dirty="0"/>
              <a:t>bronchopulmonary segments</a:t>
            </a:r>
            <a:r>
              <a:rPr lang="en-US" sz="2400" dirty="0"/>
              <a:t> and the </a:t>
            </a:r>
            <a:r>
              <a:rPr lang="en-US" sz="2400" u="sng" dirty="0"/>
              <a:t>main characteristics</a:t>
            </a:r>
            <a:r>
              <a:rPr lang="en-US" sz="2400" dirty="0"/>
              <a:t> of each segment in the lung.</a:t>
            </a:r>
          </a:p>
        </p:txBody>
      </p:sp>
    </p:spTree>
    <p:extLst>
      <p:ext uri="{BB962C8B-B14F-4D97-AF65-F5344CB8AC3E}">
        <p14:creationId xmlns:p14="http://schemas.microsoft.com/office/powerpoint/2010/main" val="2612293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6521821" y="1823110"/>
            <a:ext cx="5190565" cy="1477328"/>
          </a:xfrm>
          <a:noFill/>
          <a:ln w="2857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 sz="1800" b="1" dirty="0"/>
              <a:t>Bronchial veins :  </a:t>
            </a:r>
            <a:r>
              <a:rPr lang="en-US" altLang="en-US" sz="1800" dirty="0"/>
              <a:t>drain into </a:t>
            </a:r>
            <a:r>
              <a:rPr lang="en-US" altLang="en-US" sz="1800" u="sng" dirty="0"/>
              <a:t>azygos</a:t>
            </a:r>
            <a:r>
              <a:rPr lang="en-US" altLang="en-US" sz="1800" dirty="0"/>
              <a:t> &amp; </a:t>
            </a:r>
            <a:r>
              <a:rPr lang="en-US" altLang="en-US" sz="1800" u="sng" dirty="0" err="1"/>
              <a:t>hemiazygos</a:t>
            </a:r>
            <a:r>
              <a:rPr lang="en-US" altLang="en-US" sz="1800" u="sng" dirty="0"/>
              <a:t> veins</a:t>
            </a:r>
            <a:r>
              <a:rPr lang="en-US" altLang="en-US" sz="1800" dirty="0"/>
              <a:t>.</a:t>
            </a:r>
          </a:p>
          <a:p>
            <a:pPr marL="0" indent="0" eaLnBrk="1" hangingPunct="1">
              <a:buNone/>
            </a:pPr>
            <a:endParaRPr lang="en-US" altLang="en-US" sz="300" dirty="0"/>
          </a:p>
          <a:p>
            <a:pPr eaLnBrk="1" hangingPunct="1">
              <a:buFont typeface="Courier New" panose="02070309020205020404" pitchFamily="49" charset="0"/>
              <a:buChar char="o"/>
            </a:pPr>
            <a:r>
              <a:rPr lang="en-US" altLang="en-US" sz="1800" b="1" dirty="0"/>
              <a:t>2 pulmonary veins :</a:t>
            </a:r>
            <a:r>
              <a:rPr lang="en-US" altLang="en-US" sz="1800" dirty="0">
                <a:solidFill>
                  <a:srgbClr val="3333FF"/>
                </a:solidFill>
              </a:rPr>
              <a:t> </a:t>
            </a:r>
            <a:r>
              <a:rPr lang="en-US" altLang="en-US" sz="1800" dirty="0"/>
              <a:t>carry </a:t>
            </a:r>
            <a:r>
              <a:rPr lang="en-US" alt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oxygenated blood </a:t>
            </a:r>
            <a:r>
              <a:rPr lang="en-US" altLang="en-US" sz="1800" dirty="0"/>
              <a:t>from </a:t>
            </a:r>
            <a:r>
              <a:rPr lang="en-US" altLang="en-US" sz="1800" u="sng" dirty="0"/>
              <a:t>lung alveoli</a:t>
            </a:r>
            <a:r>
              <a:rPr lang="en-US" altLang="en-US" sz="1800" dirty="0"/>
              <a:t> to the </a:t>
            </a:r>
            <a:r>
              <a:rPr lang="en-US" altLang="en-US" sz="1800" u="sng" dirty="0"/>
              <a:t>left atrium</a:t>
            </a:r>
            <a:r>
              <a:rPr lang="en-US" altLang="en-US" sz="1800" dirty="0"/>
              <a:t> of the heart.</a:t>
            </a:r>
            <a:endParaRPr lang="en-US" altLang="en-US" sz="1800" u="sng" dirty="0"/>
          </a:p>
        </p:txBody>
      </p:sp>
      <p:sp>
        <p:nvSpPr>
          <p:cNvPr id="4" name="Shape 198"/>
          <p:cNvSpPr txBox="1">
            <a:spLocks/>
          </p:cNvSpPr>
          <p:nvPr/>
        </p:nvSpPr>
        <p:spPr>
          <a:xfrm>
            <a:off x="508470" y="569077"/>
            <a:ext cx="11360800" cy="1505256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/>
              <a:t>Lungs</a:t>
            </a:r>
            <a:br>
              <a:rPr lang="en" sz="3600" dirty="0"/>
            </a:br>
            <a:r>
              <a:rPr lang="en" sz="3200" dirty="0">
                <a:ea typeface="Calibri"/>
                <a:cs typeface="Calibri"/>
                <a:sym typeface="Calibri"/>
              </a:rPr>
              <a:t>Blood and Nerve Supply</a:t>
            </a:r>
            <a:endParaRPr lang="en" sz="3200" dirty="0"/>
          </a:p>
        </p:txBody>
      </p:sp>
      <p:sp>
        <p:nvSpPr>
          <p:cNvPr id="2" name="Rectangle 1"/>
          <p:cNvSpPr/>
          <p:nvPr/>
        </p:nvSpPr>
        <p:spPr>
          <a:xfrm>
            <a:off x="721659" y="1823110"/>
            <a:ext cx="5289176" cy="147732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eaLnBrk="1" hangingPunct="1">
              <a:buFont typeface="Courier New" panose="02070309020205020404" pitchFamily="49" charset="0"/>
              <a:buChar char="o"/>
            </a:pPr>
            <a:r>
              <a:rPr lang="en-US" altLang="en-US" sz="1800" b="1" dirty="0">
                <a:solidFill>
                  <a:schemeClr val="tx1"/>
                </a:solidFill>
                <a:latin typeface="+mn-lt"/>
              </a:rPr>
              <a:t>Bronchial arteries </a:t>
            </a:r>
            <a:r>
              <a:rPr lang="en-US" altLang="en-US" sz="1800" u="sng" dirty="0">
                <a:latin typeface="+mn-lt"/>
              </a:rPr>
              <a:t>(From descending aorta)</a:t>
            </a:r>
            <a:r>
              <a:rPr lang="en-US" altLang="en-US" sz="1800" dirty="0">
                <a:latin typeface="+mn-lt"/>
              </a:rPr>
              <a:t>….          </a:t>
            </a: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It supplies </a:t>
            </a:r>
            <a:r>
              <a:rPr lang="en-US" altLang="en-US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oxygenated blood </a:t>
            </a: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to  bronchi , lung tissue &amp; visceral pleura.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en-US" sz="1800" b="1" dirty="0">
                <a:solidFill>
                  <a:schemeClr val="tx1"/>
                </a:solidFill>
                <a:latin typeface="+mn-lt"/>
              </a:rPr>
              <a:t>Pulmonary artery </a:t>
            </a: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which carries </a:t>
            </a:r>
            <a:r>
              <a:rPr lang="en-US" alt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non-oxygenated blood </a:t>
            </a:r>
            <a:r>
              <a:rPr lang="en-US" altLang="en-US" sz="1800" dirty="0">
                <a:latin typeface="+mn-lt"/>
              </a:rPr>
              <a:t>from </a:t>
            </a:r>
            <a:r>
              <a:rPr lang="en-US" altLang="en-US" sz="1800" u="sng" dirty="0">
                <a:latin typeface="+mn-lt"/>
              </a:rPr>
              <a:t>right ventricle</a:t>
            </a:r>
            <a:r>
              <a:rPr lang="en-US" altLang="en-US" sz="1800" dirty="0">
                <a:latin typeface="+mn-lt"/>
              </a:rPr>
              <a:t> to the </a:t>
            </a:r>
            <a:r>
              <a:rPr lang="en-US" altLang="en-US" sz="1800" u="sng" dirty="0">
                <a:latin typeface="+mn-lt"/>
              </a:rPr>
              <a:t>lung alveoli.</a:t>
            </a:r>
          </a:p>
        </p:txBody>
      </p:sp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721659" y="3654642"/>
            <a:ext cx="5907741" cy="7182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800" b="1" i="1" dirty="0">
                <a:solidFill>
                  <a:srgbClr val="FF0000"/>
                </a:solidFill>
              </a:rPr>
              <a:t>Pulmonary plexus</a:t>
            </a:r>
            <a:r>
              <a:rPr lang="en-US" altLang="en-US" sz="1800" dirty="0"/>
              <a:t> at the root of lung….is formed of </a:t>
            </a:r>
            <a:r>
              <a:rPr lang="en-US" altLang="en-US" sz="1800" u="sng" dirty="0"/>
              <a:t>autonomic N.S.</a:t>
            </a:r>
            <a:r>
              <a:rPr lang="en-US" altLang="en-US" sz="1800" dirty="0"/>
              <a:t> from sympathetic &amp; parasympathetic fibers.</a:t>
            </a:r>
            <a:endParaRPr lang="en-US" altLang="en-US" sz="1800" b="1" dirty="0"/>
          </a:p>
        </p:txBody>
      </p:sp>
      <p:pic>
        <p:nvPicPr>
          <p:cNvPr id="2050" name="Picture 2" descr="Image result for pulmonary artery and v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675" y="3488123"/>
            <a:ext cx="3910415" cy="257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81400" y="4217788"/>
            <a:ext cx="34245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chemeClr val="tx1"/>
                </a:solidFill>
                <a:latin typeface="+mn-lt"/>
              </a:rPr>
              <a:t>2- Parasympathetic Fibers</a:t>
            </a:r>
          </a:p>
          <a:p>
            <a:r>
              <a:rPr lang="en-US" altLang="en-US" sz="1800" u="sng" dirty="0">
                <a:latin typeface="+mn-lt"/>
              </a:rPr>
              <a:t>From: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i="1" dirty="0" err="1">
                <a:solidFill>
                  <a:schemeClr val="tx1"/>
                </a:solidFill>
                <a:latin typeface="+mn-lt"/>
              </a:rPr>
              <a:t>Vagus</a:t>
            </a:r>
            <a:r>
              <a:rPr lang="en-US" altLang="en-US" sz="1800" i="1" dirty="0">
                <a:solidFill>
                  <a:schemeClr val="tx1"/>
                </a:solidFill>
                <a:latin typeface="+mn-lt"/>
              </a:rPr>
              <a:t> nerve</a:t>
            </a:r>
            <a:endParaRPr lang="en-US" altLang="en-US" sz="1800" dirty="0">
              <a:solidFill>
                <a:schemeClr val="tx1"/>
              </a:solidFill>
              <a:latin typeface="+mn-lt"/>
            </a:endParaRPr>
          </a:p>
          <a:p>
            <a:r>
              <a:rPr lang="en-US" altLang="en-US" sz="1800" u="sng" dirty="0">
                <a:solidFill>
                  <a:schemeClr val="tx1"/>
                </a:solidFill>
                <a:latin typeface="+mn-lt"/>
              </a:rPr>
              <a:t>Action:</a:t>
            </a:r>
            <a:r>
              <a:rPr lang="en-US" altLang="en-US" sz="1800" b="1" dirty="0">
                <a:solidFill>
                  <a:srgbClr val="3333FF"/>
                </a:solidFill>
                <a:latin typeface="+mn-lt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Broncho-constriction 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vasodilatation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secret</a:t>
            </a:r>
            <a:r>
              <a:rPr lang="en-US" alt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omotor</a:t>
            </a:r>
            <a:r>
              <a:rPr lang="en-US" altLang="en-US" sz="1800" dirty="0">
                <a:latin typeface="+mn-lt"/>
              </a:rPr>
              <a:t> to bronchial glands</a:t>
            </a:r>
            <a:endParaRPr lang="en-US" altLang="en-US" sz="18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5788" y="423985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1800" b="1" dirty="0">
                <a:solidFill>
                  <a:schemeClr val="tx1"/>
                </a:solidFill>
                <a:latin typeface="+mn-lt"/>
              </a:rPr>
              <a:t>1- Sympathetic  Fibers </a:t>
            </a:r>
          </a:p>
          <a:p>
            <a:r>
              <a:rPr lang="en-US" altLang="en-US" sz="1800" u="sng" dirty="0">
                <a:latin typeface="+mn-lt"/>
              </a:rPr>
              <a:t>From: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i="1" dirty="0">
                <a:solidFill>
                  <a:schemeClr val="tx1"/>
                </a:solidFill>
                <a:latin typeface="+mn-lt"/>
              </a:rPr>
              <a:t>sympathetic trunk</a:t>
            </a:r>
          </a:p>
          <a:p>
            <a:r>
              <a:rPr lang="en-US" altLang="en-US" sz="1800" u="sng" dirty="0">
                <a:solidFill>
                  <a:schemeClr val="tx1"/>
                </a:solidFill>
                <a:latin typeface="+mn-lt"/>
              </a:rPr>
              <a:t>Action:</a:t>
            </a:r>
            <a:r>
              <a:rPr lang="en-US" altLang="en-US" sz="1800" b="1" dirty="0">
                <a:solidFill>
                  <a:srgbClr val="3333FF"/>
                </a:solidFill>
                <a:latin typeface="+mn-lt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broncho</a:t>
            </a:r>
            <a:r>
              <a:rPr lang="en-US" alt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-dilatation</a:t>
            </a:r>
            <a:endParaRPr lang="en-US" altLang="en-US" sz="1800" dirty="0">
              <a:solidFill>
                <a:schemeClr val="tx1"/>
              </a:solidFill>
              <a:latin typeface="+mn-lt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alt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vasoconstriction</a:t>
            </a: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27530" y="3602596"/>
            <a:ext cx="5907741" cy="2646517"/>
          </a:xfrm>
          <a:prstGeom prst="rect">
            <a:avLst/>
          </a:prstGeom>
          <a:noFill/>
          <a:ln w="28575">
            <a:solidFill>
              <a:srgbClr val="F0E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9117103" y="5986011"/>
            <a:ext cx="1147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Extra 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14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508470" y="2074333"/>
            <a:ext cx="6975542" cy="3580879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en-US" sz="2400" dirty="0"/>
              <a:t>The trachea divides into 2 main bronchi:</a:t>
            </a:r>
          </a:p>
          <a:p>
            <a:pPr marL="463550" indent="-295275" eaLnBrk="1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altLang="en-US" sz="2400" b="1" dirty="0"/>
              <a:t>Right main bronchus:  </a:t>
            </a:r>
          </a:p>
          <a:p>
            <a:pPr marL="463550" indent="0" eaLnBrk="1" hangingPunct="1">
              <a:lnSpc>
                <a:spcPct val="100000"/>
              </a:lnSpc>
              <a:buNone/>
            </a:pPr>
            <a:r>
              <a:rPr lang="en-US" altLang="en-US" sz="2400" dirty="0"/>
              <a:t>which divides </a:t>
            </a:r>
            <a:r>
              <a:rPr lang="en-US" altLang="en-US" sz="2400" u="sng" dirty="0"/>
              <a:t>before entering the  hilum</a:t>
            </a:r>
            <a:r>
              <a:rPr lang="en-US" altLang="en-US" sz="2400" dirty="0"/>
              <a:t>, it gives: </a:t>
            </a:r>
            <a:r>
              <a:rPr lang="en-US" altLang="en-US" sz="2400" u="sng" dirty="0">
                <a:solidFill>
                  <a:srgbClr val="FF0000"/>
                </a:solidFill>
              </a:rPr>
              <a:t>superior </a:t>
            </a:r>
            <a:r>
              <a:rPr lang="en-US" altLang="en-US" sz="2400" dirty="0">
                <a:solidFill>
                  <a:srgbClr val="FF0000"/>
                </a:solidFill>
              </a:rPr>
              <a:t>lobar (secondary) bronchus.</a:t>
            </a:r>
            <a:r>
              <a:rPr lang="en-US" altLang="en-US" sz="2400" dirty="0"/>
              <a:t>                                                 </a:t>
            </a:r>
            <a:r>
              <a:rPr lang="en-US" altLang="en-US" sz="2400" u="sng" dirty="0"/>
              <a:t>On entering hilum,</a:t>
            </a:r>
            <a:r>
              <a:rPr lang="en-US" altLang="en-US" sz="2400" dirty="0"/>
              <a:t> it divides into </a:t>
            </a:r>
            <a:r>
              <a:rPr lang="en-US" altLang="en-US" sz="2400" dirty="0">
                <a:solidFill>
                  <a:srgbClr val="FF0000"/>
                </a:solidFill>
              </a:rPr>
              <a:t> middle &amp; inferior </a:t>
            </a:r>
            <a:r>
              <a:rPr lang="en-US" altLang="en-US" sz="2400" dirty="0"/>
              <a:t>lobar bronchi.</a:t>
            </a:r>
          </a:p>
          <a:p>
            <a:pPr marL="463550" indent="-295275" eaLnBrk="1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altLang="en-US" sz="2400" b="1" dirty="0"/>
              <a:t>Left main bronchus:                                    </a:t>
            </a:r>
          </a:p>
          <a:p>
            <a:pPr marL="463550" indent="0" eaLnBrk="1" hangingPunct="1">
              <a:lnSpc>
                <a:spcPct val="100000"/>
              </a:lnSpc>
              <a:buNone/>
            </a:pPr>
            <a:r>
              <a:rPr lang="en-US" altLang="en-US" sz="2400" u="sng" dirty="0"/>
              <a:t>On entering hilum</a:t>
            </a:r>
            <a:r>
              <a:rPr lang="en-US" altLang="en-US" sz="2400" dirty="0"/>
              <a:t>, it divides into</a:t>
            </a:r>
            <a:r>
              <a:rPr lang="en-US" altLang="en-US" sz="2400" dirty="0">
                <a:solidFill>
                  <a:srgbClr val="FFFF00"/>
                </a:solidFill>
              </a:rPr>
              <a:t> </a:t>
            </a:r>
            <a:r>
              <a:rPr lang="en-US" altLang="en-US" sz="2400" dirty="0">
                <a:solidFill>
                  <a:srgbClr val="FF0000"/>
                </a:solidFill>
              </a:rPr>
              <a:t>superior &amp; inferior </a:t>
            </a:r>
            <a:r>
              <a:rPr lang="en-US" altLang="en-US" sz="2400" dirty="0"/>
              <a:t>lobar bronchi.</a:t>
            </a:r>
          </a:p>
          <a:p>
            <a:pPr eaLnBrk="1" hangingPunct="1">
              <a:lnSpc>
                <a:spcPct val="100000"/>
              </a:lnSpc>
            </a:pPr>
            <a:endParaRPr lang="ar-SA" altLang="en-US" sz="2000" dirty="0"/>
          </a:p>
        </p:txBody>
      </p:sp>
      <p:pic>
        <p:nvPicPr>
          <p:cNvPr id="46083" name="Picture 10" descr="EB275CB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9" t="45633" r="5443" b="27274"/>
          <a:stretch>
            <a:fillRect/>
          </a:stretch>
        </p:blipFill>
        <p:spPr bwMode="auto">
          <a:xfrm>
            <a:off x="7704158" y="3864772"/>
            <a:ext cx="4037428" cy="259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5" descr="E:\dad\Student Gray\3. Thorax\F66122-003-f04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 b="10635"/>
          <a:stretch>
            <a:fillRect/>
          </a:stretch>
        </p:blipFill>
        <p:spPr bwMode="auto">
          <a:xfrm>
            <a:off x="7484012" y="941877"/>
            <a:ext cx="3944965" cy="247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98"/>
          <p:cNvSpPr txBox="1">
            <a:spLocks/>
          </p:cNvSpPr>
          <p:nvPr/>
        </p:nvSpPr>
        <p:spPr>
          <a:xfrm>
            <a:off x="508470" y="569077"/>
            <a:ext cx="11360800" cy="1505256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/>
              <a:t>Lungs</a:t>
            </a:r>
            <a:br>
              <a:rPr lang="en" sz="3600" dirty="0"/>
            </a:br>
            <a:r>
              <a:rPr lang="en" sz="3200" dirty="0">
                <a:ea typeface="Calibri"/>
                <a:cs typeface="Calibri"/>
                <a:sym typeface="Calibri"/>
              </a:rPr>
              <a:t>Bronchi</a:t>
            </a:r>
            <a:endParaRPr lang="en" sz="3200" dirty="0"/>
          </a:p>
        </p:txBody>
      </p:sp>
    </p:spTree>
    <p:extLst>
      <p:ext uri="{BB962C8B-B14F-4D97-AF65-F5344CB8AC3E}">
        <p14:creationId xmlns:p14="http://schemas.microsoft.com/office/powerpoint/2010/main" val="3208647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493200" y="1724096"/>
            <a:ext cx="57580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400" dirty="0">
                <a:solidFill>
                  <a:schemeClr val="dk1"/>
                </a:solidFill>
              </a:rPr>
              <a:t>They are the </a:t>
            </a:r>
            <a:r>
              <a:rPr lang="en" sz="2400" dirty="0">
                <a:solidFill>
                  <a:srgbClr val="FF0000"/>
                </a:solidFill>
              </a:rPr>
              <a:t>anatomic</a:t>
            </a:r>
            <a:r>
              <a:rPr lang="en" sz="2400" dirty="0">
                <a:solidFill>
                  <a:schemeClr val="dk1"/>
                </a:solidFill>
              </a:rPr>
              <a:t>, </a:t>
            </a:r>
            <a:r>
              <a:rPr lang="en" sz="2400" dirty="0">
                <a:solidFill>
                  <a:srgbClr val="FF0000"/>
                </a:solidFill>
              </a:rPr>
              <a:t>functional</a:t>
            </a:r>
            <a:r>
              <a:rPr lang="en" sz="2400" dirty="0">
                <a:solidFill>
                  <a:schemeClr val="dk1"/>
                </a:solidFill>
              </a:rPr>
              <a:t>, and </a:t>
            </a:r>
            <a:r>
              <a:rPr lang="en" sz="2400" dirty="0">
                <a:solidFill>
                  <a:srgbClr val="FF0000"/>
                </a:solidFill>
              </a:rPr>
              <a:t>surgical</a:t>
            </a:r>
            <a:r>
              <a:rPr lang="en" sz="2400" dirty="0">
                <a:solidFill>
                  <a:schemeClr val="dk1"/>
                </a:solidFill>
              </a:rPr>
              <a:t> units of the lungs.</a:t>
            </a:r>
          </a:p>
          <a:p>
            <a:pPr>
              <a:lnSpc>
                <a:spcPct val="10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400" dirty="0">
                <a:solidFill>
                  <a:srgbClr val="FF0000"/>
                </a:solidFill>
              </a:rPr>
              <a:t>Each lobar (secondary) bronchus </a:t>
            </a:r>
            <a:r>
              <a:rPr lang="en" sz="2400" dirty="0">
                <a:solidFill>
                  <a:schemeClr val="dk1"/>
                </a:solidFill>
              </a:rPr>
              <a:t>gives </a:t>
            </a:r>
            <a:r>
              <a:rPr lang="en" sz="2400" dirty="0">
                <a:solidFill>
                  <a:srgbClr val="FF0000"/>
                </a:solidFill>
              </a:rPr>
              <a:t>segmental (tertiary) bronchi.</a:t>
            </a:r>
          </a:p>
          <a:p>
            <a:pPr>
              <a:lnSpc>
                <a:spcPct val="10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400" dirty="0">
                <a:solidFill>
                  <a:srgbClr val="FF0000"/>
                </a:solidFill>
              </a:rPr>
              <a:t>Each segmental bronchus</a:t>
            </a:r>
            <a:r>
              <a:rPr lang="en" sz="2400" dirty="0">
                <a:solidFill>
                  <a:srgbClr val="CC00FF"/>
                </a:solidFill>
              </a:rPr>
              <a:t> </a:t>
            </a:r>
            <a:r>
              <a:rPr lang="en" sz="2400" dirty="0">
                <a:solidFill>
                  <a:schemeClr val="dk1"/>
                </a:solidFill>
              </a:rPr>
              <a:t>divides repeatedly into</a:t>
            </a:r>
            <a:r>
              <a:rPr lang="en" sz="2400" dirty="0">
                <a:solidFill>
                  <a:srgbClr val="FF0000"/>
                </a:solidFill>
              </a:rPr>
              <a:t> bronchioles.</a:t>
            </a:r>
          </a:p>
          <a:p>
            <a:pPr>
              <a:lnSpc>
                <a:spcPct val="10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400" dirty="0">
                <a:solidFill>
                  <a:schemeClr val="dk1"/>
                </a:solidFill>
              </a:rPr>
              <a:t>Bronchioles divide into </a:t>
            </a:r>
            <a:r>
              <a:rPr lang="en" sz="2400" dirty="0">
                <a:solidFill>
                  <a:srgbClr val="FF0000"/>
                </a:solidFill>
              </a:rPr>
              <a:t>terminal</a:t>
            </a:r>
            <a:r>
              <a:rPr lang="en" sz="2400" dirty="0">
                <a:solidFill>
                  <a:srgbClr val="CC00FF"/>
                </a:solidFill>
              </a:rPr>
              <a:t> </a:t>
            </a:r>
            <a:r>
              <a:rPr lang="en" sz="2400" dirty="0">
                <a:solidFill>
                  <a:srgbClr val="FF0000"/>
                </a:solidFill>
              </a:rPr>
              <a:t>bronchioles,</a:t>
            </a:r>
            <a:r>
              <a:rPr lang="en" sz="2400" dirty="0">
                <a:solidFill>
                  <a:schemeClr val="dk1"/>
                </a:solidFill>
              </a:rPr>
              <a:t> which show delicate outpouchings </a:t>
            </a:r>
            <a:r>
              <a:rPr lang="en" sz="2400" dirty="0">
                <a:solidFill>
                  <a:srgbClr val="FF0000"/>
                </a:solidFill>
              </a:rPr>
              <a:t>‘the respiratory bronchioles’.</a:t>
            </a:r>
          </a:p>
          <a:p>
            <a:pPr>
              <a:lnSpc>
                <a:spcPct val="100000"/>
              </a:lnSpc>
              <a:buSzPct val="100000"/>
              <a:buFont typeface="Courier New" panose="02070309020205020404" pitchFamily="49" charset="0"/>
              <a:buChar char="o"/>
            </a:pPr>
            <a:endParaRPr sz="2400" dirty="0"/>
          </a:p>
        </p:txBody>
      </p:sp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9786" y="997200"/>
            <a:ext cx="4780007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/>
          <p:cNvPicPr preferRelativeResize="0"/>
          <p:nvPr/>
        </p:nvPicPr>
        <p:blipFill rotWithShape="1">
          <a:blip r:embed="rId4">
            <a:alphaModFix/>
          </a:blip>
          <a:srcRect b="7885"/>
          <a:stretch/>
        </p:blipFill>
        <p:spPr>
          <a:xfrm>
            <a:off x="8578515" y="2919381"/>
            <a:ext cx="2624926" cy="31588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98"/>
          <p:cNvSpPr txBox="1">
            <a:spLocks/>
          </p:cNvSpPr>
          <p:nvPr/>
        </p:nvSpPr>
        <p:spPr>
          <a:xfrm>
            <a:off x="493200" y="406304"/>
            <a:ext cx="11360800" cy="1505256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/>
              <a:t>Lungs</a:t>
            </a:r>
            <a:br>
              <a:rPr lang="en" sz="3600" dirty="0"/>
            </a:br>
            <a:r>
              <a:rPr lang="en" sz="3200" dirty="0"/>
              <a:t>Bronchopulmonary segments </a:t>
            </a:r>
            <a:r>
              <a:rPr lang="en" sz="3200" dirty="0">
                <a:ea typeface="Calibri"/>
                <a:cs typeface="Calibri"/>
                <a:sym typeface="Calibri"/>
              </a:rPr>
              <a:t> </a:t>
            </a:r>
            <a:endParaRPr lang="en" sz="32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503761" y="3043451"/>
            <a:ext cx="3125338" cy="18590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610931" y="2384555"/>
            <a:ext cx="3400305" cy="319923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425162" y="3603010"/>
            <a:ext cx="3203937" cy="40314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503761" y="4940490"/>
            <a:ext cx="2651760" cy="20446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904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415600" y="1940967"/>
            <a:ext cx="5789200" cy="43884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n" sz="2400" dirty="0"/>
              <a:t>The </a:t>
            </a:r>
            <a:r>
              <a:rPr lang="en" sz="2400" dirty="0">
                <a:solidFill>
                  <a:srgbClr val="FF0000"/>
                </a:solidFill>
              </a:rPr>
              <a:t>respiratory </a:t>
            </a:r>
            <a:r>
              <a:rPr lang="en" sz="2400" dirty="0"/>
              <a:t>bronchioles</a:t>
            </a:r>
            <a:r>
              <a:rPr lang="en" sz="2400" dirty="0">
                <a:solidFill>
                  <a:schemeClr val="dk1"/>
                </a:solidFill>
              </a:rPr>
              <a:t> end by branching into</a:t>
            </a:r>
            <a:r>
              <a:rPr lang="en" sz="2400" dirty="0">
                <a:solidFill>
                  <a:srgbClr val="FF0000"/>
                </a:solidFill>
              </a:rPr>
              <a:t> alveolar ducts</a:t>
            </a:r>
            <a:r>
              <a:rPr lang="en" sz="2400" dirty="0">
                <a:solidFill>
                  <a:schemeClr val="dk1"/>
                </a:solidFill>
              </a:rPr>
              <a:t>, which lead into </a:t>
            </a:r>
            <a:r>
              <a:rPr lang="en" sz="2400" dirty="0">
                <a:solidFill>
                  <a:srgbClr val="FF0000"/>
                </a:solidFill>
              </a:rPr>
              <a:t>alveolar sacs.</a:t>
            </a:r>
          </a:p>
          <a:p>
            <a:pPr>
              <a:spcBef>
                <a:spcPts val="800"/>
              </a:spcBef>
              <a:buClr>
                <a:schemeClr val="dk1"/>
              </a:buClr>
              <a:buSzPct val="61111"/>
              <a:buFont typeface="Courier New" panose="02070309020205020404" pitchFamily="49" charset="0"/>
              <a:buChar char="o"/>
            </a:pPr>
            <a:endParaRPr sz="2400" dirty="0">
              <a:solidFill>
                <a:srgbClr val="FF0000"/>
              </a:solidFill>
            </a:endParaRPr>
          </a:p>
          <a:p>
            <a:pPr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400" dirty="0">
                <a:solidFill>
                  <a:srgbClr val="FF0000"/>
                </a:solidFill>
              </a:rPr>
              <a:t>The alveolar sacs</a:t>
            </a:r>
            <a:r>
              <a:rPr lang="en" sz="2400" dirty="0">
                <a:solidFill>
                  <a:schemeClr val="dk1"/>
                </a:solidFill>
              </a:rPr>
              <a:t> consist of several alveoli, </a:t>
            </a:r>
            <a:r>
              <a:rPr lang="en" sz="2400" b="1" dirty="0"/>
              <a:t>each alveolus is </a:t>
            </a:r>
            <a:r>
              <a:rPr lang="en" sz="2400" u="sng" dirty="0">
                <a:solidFill>
                  <a:schemeClr val="dk1"/>
                </a:solidFill>
              </a:rPr>
              <a:t>surrounded by </a:t>
            </a:r>
            <a:r>
              <a:rPr lang="en" sz="2400" dirty="0">
                <a:solidFill>
                  <a:schemeClr val="dk1"/>
                </a:solidFill>
              </a:rPr>
              <a:t>a network of blood </a:t>
            </a:r>
            <a:r>
              <a:rPr lang="en" sz="2400" dirty="0">
                <a:solidFill>
                  <a:srgbClr val="FF0000"/>
                </a:solidFill>
              </a:rPr>
              <a:t>capillaries </a:t>
            </a:r>
            <a:r>
              <a:rPr lang="en" sz="2400" dirty="0">
                <a:solidFill>
                  <a:schemeClr val="dk1"/>
                </a:solidFill>
              </a:rPr>
              <a:t>for </a:t>
            </a:r>
            <a:r>
              <a:rPr lang="en" sz="2400" dirty="0">
                <a:solidFill>
                  <a:srgbClr val="FF0000"/>
                </a:solidFill>
              </a:rPr>
              <a:t>gas exchange.</a:t>
            </a:r>
          </a:p>
          <a:p>
            <a:pPr>
              <a:buFont typeface="Courier New" panose="02070309020205020404" pitchFamily="49" charset="0"/>
              <a:buChar char="o"/>
            </a:pPr>
            <a:endParaRPr sz="2400" dirty="0"/>
          </a:p>
        </p:txBody>
      </p:sp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4300" y="1234733"/>
            <a:ext cx="4572107" cy="50946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/>
              <a:t>Lungs</a:t>
            </a:r>
            <a:br>
              <a:rPr lang="en" sz="3600" dirty="0"/>
            </a:br>
            <a:r>
              <a:rPr lang="en" sz="3200" dirty="0"/>
              <a:t>Bronchopulmonary segments </a:t>
            </a:r>
            <a:r>
              <a:rPr lang="en" sz="3200" dirty="0">
                <a:ea typeface="Calibri"/>
                <a:cs typeface="Calibri"/>
                <a:sym typeface="Calibri"/>
              </a:rPr>
              <a:t> </a:t>
            </a:r>
            <a:endParaRPr lang="en" sz="3200" dirty="0"/>
          </a:p>
        </p:txBody>
      </p:sp>
    </p:spTree>
    <p:extLst>
      <p:ext uri="{BB962C8B-B14F-4D97-AF65-F5344CB8AC3E}">
        <p14:creationId xmlns:p14="http://schemas.microsoft.com/office/powerpoint/2010/main" val="3787913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415600" y="1848551"/>
            <a:ext cx="65200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67"/>
              </a:spcBef>
              <a:buClr>
                <a:schemeClr val="tx1"/>
              </a:buClr>
              <a:buSzPct val="100000"/>
              <a:buNone/>
            </a:pPr>
            <a:r>
              <a:rPr lang="en" sz="2000" u="sng" dirty="0"/>
              <a:t>The main characteristics of a bronchopulmonary segment:</a:t>
            </a:r>
          </a:p>
          <a:p>
            <a:pPr>
              <a:lnSpc>
                <a:spcPct val="100000"/>
              </a:lnSpc>
              <a:spcBef>
                <a:spcPts val="667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chemeClr val="dk1"/>
                </a:solidFill>
              </a:rPr>
              <a:t>It is a subdivision of a lung lobe.</a:t>
            </a:r>
            <a:endParaRPr sz="20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667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chemeClr val="dk1"/>
                </a:solidFill>
              </a:rPr>
              <a:t>It is pyramidal shaped, its </a:t>
            </a:r>
            <a:r>
              <a:rPr lang="en" sz="2000" dirty="0">
                <a:solidFill>
                  <a:srgbClr val="FF0000"/>
                </a:solidFill>
              </a:rPr>
              <a:t>apex </a:t>
            </a:r>
            <a:r>
              <a:rPr lang="en" sz="2000" dirty="0">
                <a:solidFill>
                  <a:schemeClr val="dk1"/>
                </a:solidFill>
              </a:rPr>
              <a:t>toward the </a:t>
            </a:r>
            <a:r>
              <a:rPr lang="en" sz="2000" u="sng" dirty="0">
                <a:solidFill>
                  <a:schemeClr val="dk1"/>
                </a:solidFill>
              </a:rPr>
              <a:t>lung root.</a:t>
            </a:r>
            <a:endParaRPr sz="2000" u="sng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667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chemeClr val="dk1"/>
                </a:solidFill>
              </a:rPr>
              <a:t>It is </a:t>
            </a:r>
            <a:r>
              <a:rPr lang="en" sz="2000" dirty="0">
                <a:solidFill>
                  <a:srgbClr val="FF0000"/>
                </a:solidFill>
              </a:rPr>
              <a:t>surrounded by </a:t>
            </a:r>
            <a:r>
              <a:rPr lang="en" sz="2000" dirty="0">
                <a:solidFill>
                  <a:schemeClr val="dk1"/>
                </a:solidFill>
              </a:rPr>
              <a:t>connective tissue septa.</a:t>
            </a:r>
            <a:endParaRPr sz="20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667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chemeClr val="dk1"/>
                </a:solidFill>
              </a:rPr>
              <a:t>It has a </a:t>
            </a:r>
            <a:r>
              <a:rPr lang="en" sz="2000" u="sng" dirty="0">
                <a:solidFill>
                  <a:schemeClr val="dk1"/>
                </a:solidFill>
              </a:rPr>
              <a:t>segmental bronchus,</a:t>
            </a:r>
            <a:r>
              <a:rPr lang="en" sz="2000" dirty="0">
                <a:solidFill>
                  <a:schemeClr val="dk1"/>
                </a:solidFill>
              </a:rPr>
              <a:t> a </a:t>
            </a:r>
            <a:r>
              <a:rPr lang="en" sz="2000" u="sng" dirty="0">
                <a:solidFill>
                  <a:schemeClr val="dk1"/>
                </a:solidFill>
              </a:rPr>
              <a:t>segmental artery</a:t>
            </a:r>
            <a:r>
              <a:rPr lang="en" sz="2000" dirty="0">
                <a:solidFill>
                  <a:schemeClr val="dk1"/>
                </a:solidFill>
              </a:rPr>
              <a:t>, </a:t>
            </a:r>
            <a:r>
              <a:rPr lang="en" sz="2000" u="sng" dirty="0">
                <a:solidFill>
                  <a:schemeClr val="dk1"/>
                </a:solidFill>
              </a:rPr>
              <a:t>lymph vessels</a:t>
            </a:r>
            <a:r>
              <a:rPr lang="en" sz="2000" dirty="0">
                <a:solidFill>
                  <a:schemeClr val="dk1"/>
                </a:solidFill>
              </a:rPr>
              <a:t>, and </a:t>
            </a:r>
            <a:r>
              <a:rPr lang="en" sz="2000" u="sng" dirty="0">
                <a:solidFill>
                  <a:schemeClr val="dk1"/>
                </a:solidFill>
              </a:rPr>
              <a:t>autonomic</a:t>
            </a:r>
            <a:r>
              <a:rPr lang="en" sz="2000" dirty="0">
                <a:solidFill>
                  <a:schemeClr val="dk1"/>
                </a:solidFill>
              </a:rPr>
              <a:t> </a:t>
            </a:r>
            <a:r>
              <a:rPr lang="en" sz="2000" u="sng" dirty="0">
                <a:solidFill>
                  <a:schemeClr val="dk1"/>
                </a:solidFill>
              </a:rPr>
              <a:t>nerves.</a:t>
            </a:r>
            <a:endParaRPr sz="2000" u="sng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667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" sz="2000" u="sng" dirty="0">
                <a:solidFill>
                  <a:srgbClr val="FF0000"/>
                </a:solidFill>
              </a:rPr>
              <a:t>The segmental vein</a:t>
            </a:r>
            <a:r>
              <a:rPr lang="en" sz="2000" dirty="0">
                <a:solidFill>
                  <a:srgbClr val="3333FF"/>
                </a:solidFill>
              </a:rPr>
              <a:t> </a:t>
            </a:r>
            <a:r>
              <a:rPr lang="en" sz="2000" dirty="0">
                <a:solidFill>
                  <a:schemeClr val="dk1"/>
                </a:solidFill>
              </a:rPr>
              <a:t>lies in the inter- segmental </a:t>
            </a:r>
            <a:r>
              <a:rPr lang="en" sz="2000" u="sng" dirty="0">
                <a:solidFill>
                  <a:schemeClr val="dk1"/>
                </a:solidFill>
              </a:rPr>
              <a:t>C.T. septa</a:t>
            </a:r>
            <a:r>
              <a:rPr lang="en" sz="2000" dirty="0">
                <a:solidFill>
                  <a:schemeClr val="dk1"/>
                </a:solidFill>
              </a:rPr>
              <a:t> between the segments.</a:t>
            </a:r>
            <a:endParaRPr sz="2000" dirty="0">
              <a:solidFill>
                <a:schemeClr val="dk1"/>
              </a:solidFill>
            </a:endParaRPr>
          </a:p>
          <a:p>
            <a:pPr>
              <a:lnSpc>
                <a:spcPct val="100000"/>
              </a:lnSpc>
              <a:spcBef>
                <a:spcPts val="667"/>
              </a:spcBef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rgbClr val="FF0000"/>
                </a:solidFill>
              </a:rPr>
              <a:t>A diseased segment </a:t>
            </a:r>
            <a:r>
              <a:rPr lang="en" sz="2000" dirty="0">
                <a:solidFill>
                  <a:schemeClr val="dk1"/>
                </a:solidFill>
              </a:rPr>
              <a:t>can be removed surgically, because it is </a:t>
            </a:r>
            <a:r>
              <a:rPr lang="en" sz="2000" u="sng" dirty="0">
                <a:solidFill>
                  <a:schemeClr val="dk1"/>
                </a:solidFill>
              </a:rPr>
              <a:t>a structural unit.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sz="3200" dirty="0"/>
          </a:p>
        </p:txBody>
      </p:sp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7780" y="286193"/>
            <a:ext cx="3738411" cy="3349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/>
              <a:t>Lungs</a:t>
            </a:r>
            <a:br>
              <a:rPr lang="en" sz="3600" dirty="0"/>
            </a:br>
            <a:r>
              <a:rPr lang="en" sz="3200" dirty="0"/>
              <a:t>Bronchopulmonary segments </a:t>
            </a:r>
            <a:r>
              <a:rPr lang="en" sz="3200" dirty="0">
                <a:ea typeface="Calibri"/>
                <a:cs typeface="Calibri"/>
                <a:sym typeface="Calibri"/>
              </a:rPr>
              <a:t> </a:t>
            </a:r>
            <a:endParaRPr lang="en" sz="3200" dirty="0"/>
          </a:p>
        </p:txBody>
      </p:sp>
      <p:pic>
        <p:nvPicPr>
          <p:cNvPr id="8" name="Picture 4" descr="48BC38F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4" t="17097" b="31718"/>
          <a:stretch>
            <a:fillRect/>
          </a:stretch>
        </p:blipFill>
        <p:spPr bwMode="auto">
          <a:xfrm>
            <a:off x="7403200" y="3743544"/>
            <a:ext cx="3442991" cy="284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657708" y="1328857"/>
            <a:ext cx="13196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The pulmonary segments are arranged like a pizza. All the tips (apex) are directed toward the lung root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46191" y="4941154"/>
            <a:ext cx="1211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picture shows </a:t>
            </a:r>
            <a:r>
              <a:rPr lang="en-US" u="sng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one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segment and its content</a:t>
            </a:r>
            <a:endParaRPr lang="en-GB" u="sng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6130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79" y="1433016"/>
            <a:ext cx="5101861" cy="5169524"/>
          </a:xfrm>
          <a:prstGeom prst="rect">
            <a:avLst/>
          </a:prstGeom>
        </p:spPr>
      </p:pic>
      <p:sp>
        <p:nvSpPr>
          <p:cNvPr id="15" name="Shape 198"/>
          <p:cNvSpPr txBox="1">
            <a:spLocks/>
          </p:cNvSpPr>
          <p:nvPr/>
        </p:nvSpPr>
        <p:spPr>
          <a:xfrm>
            <a:off x="630199" y="211230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b="1" dirty="0"/>
              <a:t>Lungs</a:t>
            </a:r>
            <a:br>
              <a:rPr lang="en" sz="3600" dirty="0"/>
            </a:br>
            <a:r>
              <a:rPr lang="en" sz="3200" dirty="0"/>
              <a:t>Bronchopulmonary segments </a:t>
            </a:r>
            <a:r>
              <a:rPr lang="en" sz="3200" dirty="0">
                <a:ea typeface="Calibri"/>
                <a:cs typeface="Calibri"/>
                <a:sym typeface="Calibri"/>
              </a:rPr>
              <a:t> </a:t>
            </a:r>
            <a:endParaRPr lang="en" sz="32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5732060" y="1433016"/>
            <a:ext cx="6081518" cy="5169524"/>
            <a:chOff x="5732060" y="1433016"/>
            <a:chExt cx="6081518" cy="5169524"/>
          </a:xfrm>
        </p:grpSpPr>
        <p:pic>
          <p:nvPicPr>
            <p:cNvPr id="16" name="Picture 4" descr="oc26$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2060" y="1433016"/>
              <a:ext cx="6081518" cy="5169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"/>
            <p:cNvSpPr txBox="1">
              <a:spLocks noChangeArrowheads="1"/>
            </p:cNvSpPr>
            <p:nvPr/>
          </p:nvSpPr>
          <p:spPr bwMode="auto">
            <a:xfrm flipH="1">
              <a:off x="9134867" y="4758173"/>
              <a:ext cx="2587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9" name="TextBox 2"/>
            <p:cNvSpPr txBox="1">
              <a:spLocks noChangeArrowheads="1"/>
            </p:cNvSpPr>
            <p:nvPr/>
          </p:nvSpPr>
          <p:spPr bwMode="auto">
            <a:xfrm>
              <a:off x="7680278" y="2086970"/>
              <a:ext cx="3810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0" name="TextBox 3"/>
            <p:cNvSpPr txBox="1">
              <a:spLocks noChangeArrowheads="1"/>
            </p:cNvSpPr>
            <p:nvPr/>
          </p:nvSpPr>
          <p:spPr bwMode="auto">
            <a:xfrm>
              <a:off x="7103660" y="2966114"/>
              <a:ext cx="228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1" name="TextBox 4"/>
            <p:cNvSpPr txBox="1">
              <a:spLocks noChangeArrowheads="1"/>
            </p:cNvSpPr>
            <p:nvPr/>
          </p:nvSpPr>
          <p:spPr bwMode="auto">
            <a:xfrm>
              <a:off x="8860229" y="3281293"/>
              <a:ext cx="5334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2" name="TextBox 5"/>
            <p:cNvSpPr txBox="1">
              <a:spLocks noChangeArrowheads="1"/>
            </p:cNvSpPr>
            <p:nvPr/>
          </p:nvSpPr>
          <p:spPr bwMode="auto">
            <a:xfrm>
              <a:off x="9718273" y="4388285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3" name="TextBox 6"/>
            <p:cNvSpPr txBox="1">
              <a:spLocks noChangeArrowheads="1"/>
            </p:cNvSpPr>
            <p:nvPr/>
          </p:nvSpPr>
          <p:spPr bwMode="auto">
            <a:xfrm>
              <a:off x="6521355" y="4017778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25" name="TextBox 8"/>
            <p:cNvSpPr txBox="1">
              <a:spLocks noChangeArrowheads="1"/>
            </p:cNvSpPr>
            <p:nvPr/>
          </p:nvSpPr>
          <p:spPr bwMode="auto">
            <a:xfrm>
              <a:off x="8190303" y="5252656"/>
              <a:ext cx="3032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26" name="TextBox 9"/>
            <p:cNvSpPr txBox="1">
              <a:spLocks noChangeArrowheads="1"/>
            </p:cNvSpPr>
            <p:nvPr/>
          </p:nvSpPr>
          <p:spPr bwMode="auto">
            <a:xfrm>
              <a:off x="6732185" y="5291649"/>
              <a:ext cx="6096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27" name="TextBox 10"/>
            <p:cNvSpPr txBox="1">
              <a:spLocks noChangeArrowheads="1"/>
            </p:cNvSpPr>
            <p:nvPr/>
          </p:nvSpPr>
          <p:spPr bwMode="auto">
            <a:xfrm>
              <a:off x="6066124" y="5679665"/>
              <a:ext cx="4889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0964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9" name="Shape 319"/>
          <p:cNvCxnSpPr>
            <a:stCxn id="320" idx="2"/>
            <a:endCxn id="321" idx="0"/>
          </p:cNvCxnSpPr>
          <p:nvPr/>
        </p:nvCxnSpPr>
        <p:spPr>
          <a:xfrm rot="5400000">
            <a:off x="1487020" y="2739583"/>
            <a:ext cx="1178800" cy="1940000"/>
          </a:xfrm>
          <a:prstGeom prst="curvedConnector3">
            <a:avLst>
              <a:gd name="adj1" fmla="val 5000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22" name="Shape 322"/>
          <p:cNvCxnSpPr>
            <a:stCxn id="323" idx="2"/>
            <a:endCxn id="324" idx="0"/>
          </p:cNvCxnSpPr>
          <p:nvPr/>
        </p:nvCxnSpPr>
        <p:spPr>
          <a:xfrm rot="-5400000" flipH="1">
            <a:off x="9802429" y="3327573"/>
            <a:ext cx="157200" cy="1464800"/>
          </a:xfrm>
          <a:prstGeom prst="curvedConnector3">
            <a:avLst>
              <a:gd name="adj1" fmla="val 4996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28" name="Shape 328"/>
          <p:cNvCxnSpPr>
            <a:stCxn id="323" idx="2"/>
            <a:endCxn id="329" idx="0"/>
          </p:cNvCxnSpPr>
          <p:nvPr/>
        </p:nvCxnSpPr>
        <p:spPr>
          <a:xfrm rot="-5400000" flipH="1">
            <a:off x="9629429" y="3500573"/>
            <a:ext cx="776400" cy="1738000"/>
          </a:xfrm>
          <a:prstGeom prst="curvedConnector3">
            <a:avLst>
              <a:gd name="adj1" fmla="val 4999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32" name="Shape 332"/>
          <p:cNvCxnSpPr>
            <a:stCxn id="323" idx="2"/>
            <a:endCxn id="333" idx="0"/>
          </p:cNvCxnSpPr>
          <p:nvPr/>
        </p:nvCxnSpPr>
        <p:spPr>
          <a:xfrm rot="-5400000" flipH="1">
            <a:off x="9424029" y="3705973"/>
            <a:ext cx="1330000" cy="1880800"/>
          </a:xfrm>
          <a:prstGeom prst="curvedConnector3">
            <a:avLst>
              <a:gd name="adj1" fmla="val 5000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34" name="Shape 334"/>
          <p:cNvCxnSpPr>
            <a:stCxn id="326" idx="1"/>
            <a:endCxn id="335" idx="0"/>
          </p:cNvCxnSpPr>
          <p:nvPr/>
        </p:nvCxnSpPr>
        <p:spPr>
          <a:xfrm rot="10800000" flipH="1" flipV="1">
            <a:off x="7884829" y="4842135"/>
            <a:ext cx="860396" cy="1364798"/>
          </a:xfrm>
          <a:prstGeom prst="curvedConnector4">
            <a:avLst>
              <a:gd name="adj1" fmla="val -26569"/>
              <a:gd name="adj2" fmla="val 5628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36" name="Shape 336"/>
          <p:cNvSpPr/>
          <p:nvPr/>
        </p:nvSpPr>
        <p:spPr>
          <a:xfrm>
            <a:off x="1986001" y="1586349"/>
            <a:ext cx="1491623" cy="332424"/>
          </a:xfrm>
          <a:prstGeom prst="flowChartTerminator">
            <a:avLst/>
          </a:prstGeom>
          <a:solidFill>
            <a:srgbClr val="FF5AE9">
              <a:alpha val="55990"/>
            </a:srgbClr>
          </a:solidFill>
          <a:ln w="9525" cap="flat" cmpd="sng">
            <a:solidFill>
              <a:srgbClr val="FF5AE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Diaphragmatic</a:t>
            </a:r>
          </a:p>
        </p:txBody>
      </p:sp>
      <p:sp>
        <p:nvSpPr>
          <p:cNvPr id="337" name="Shape 337"/>
          <p:cNvSpPr/>
          <p:nvPr/>
        </p:nvSpPr>
        <p:spPr>
          <a:xfrm>
            <a:off x="4611133" y="767267"/>
            <a:ext cx="1440359" cy="317519"/>
          </a:xfrm>
          <a:prstGeom prst="flowChartTerminator">
            <a:avLst/>
          </a:prstGeom>
          <a:solidFill>
            <a:srgbClr val="FF5AE9">
              <a:alpha val="55990"/>
            </a:srgbClr>
          </a:solidFill>
          <a:ln w="9525" cap="flat" cmpd="sng">
            <a:solidFill>
              <a:srgbClr val="FF5AE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Visceral layer</a:t>
            </a:r>
          </a:p>
        </p:txBody>
      </p:sp>
      <p:sp>
        <p:nvSpPr>
          <p:cNvPr id="338" name="Shape 338"/>
          <p:cNvSpPr/>
          <p:nvPr/>
        </p:nvSpPr>
        <p:spPr>
          <a:xfrm>
            <a:off x="3781917" y="1379283"/>
            <a:ext cx="1440359" cy="324000"/>
          </a:xfrm>
          <a:prstGeom prst="flowChartTerminator">
            <a:avLst/>
          </a:prstGeom>
          <a:solidFill>
            <a:srgbClr val="FF5AE9">
              <a:alpha val="55990"/>
            </a:srgbClr>
          </a:solidFill>
          <a:ln w="9525" cap="flat" cmpd="sng">
            <a:solidFill>
              <a:srgbClr val="FF5AE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Parietal layer</a:t>
            </a:r>
          </a:p>
        </p:txBody>
      </p:sp>
      <p:sp>
        <p:nvSpPr>
          <p:cNvPr id="339" name="Shape 339"/>
          <p:cNvSpPr/>
          <p:nvPr/>
        </p:nvSpPr>
        <p:spPr>
          <a:xfrm>
            <a:off x="2224400" y="638099"/>
            <a:ext cx="840024" cy="317520"/>
          </a:xfrm>
          <a:prstGeom prst="flowChartTerminator">
            <a:avLst/>
          </a:prstGeom>
          <a:solidFill>
            <a:srgbClr val="FF5AE9">
              <a:alpha val="55990"/>
            </a:srgbClr>
          </a:solidFill>
          <a:ln w="9525" cap="flat" cmpd="sng">
            <a:solidFill>
              <a:srgbClr val="FF5AE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Costal</a:t>
            </a:r>
          </a:p>
        </p:txBody>
      </p:sp>
      <p:sp>
        <p:nvSpPr>
          <p:cNvPr id="340" name="Shape 340"/>
          <p:cNvSpPr/>
          <p:nvPr/>
        </p:nvSpPr>
        <p:spPr>
          <a:xfrm>
            <a:off x="2971967" y="190867"/>
            <a:ext cx="1055591" cy="383040"/>
          </a:xfrm>
          <a:prstGeom prst="flowChartTerminator">
            <a:avLst/>
          </a:prstGeom>
          <a:solidFill>
            <a:srgbClr val="FF5AE9">
              <a:alpha val="55990"/>
            </a:srgbClr>
          </a:solidFill>
          <a:ln w="9525" cap="flat" cmpd="sng">
            <a:solidFill>
              <a:srgbClr val="FF5AE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Cervical </a:t>
            </a:r>
          </a:p>
        </p:txBody>
      </p:sp>
      <p:sp>
        <p:nvSpPr>
          <p:cNvPr id="341" name="Shape 341"/>
          <p:cNvSpPr/>
          <p:nvPr/>
        </p:nvSpPr>
        <p:spPr>
          <a:xfrm>
            <a:off x="4819750" y="2988198"/>
            <a:ext cx="1662479" cy="384767"/>
          </a:xfrm>
          <a:prstGeom prst="flowChartTerminator">
            <a:avLst/>
          </a:prstGeom>
          <a:solidFill>
            <a:schemeClr val="lt1"/>
          </a:solidFill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Pleura &amp; Lung</a:t>
            </a:r>
          </a:p>
        </p:txBody>
      </p:sp>
      <p:sp>
        <p:nvSpPr>
          <p:cNvPr id="342" name="Shape 342"/>
          <p:cNvSpPr/>
          <p:nvPr/>
        </p:nvSpPr>
        <p:spPr>
          <a:xfrm>
            <a:off x="1932849" y="1129652"/>
            <a:ext cx="1261800" cy="276768"/>
          </a:xfrm>
          <a:prstGeom prst="flowChartTerminator">
            <a:avLst/>
          </a:prstGeom>
          <a:solidFill>
            <a:srgbClr val="FF5AE9">
              <a:alpha val="55990"/>
            </a:srgbClr>
          </a:solidFill>
          <a:ln w="9525" cap="flat" cmpd="sng">
            <a:solidFill>
              <a:srgbClr val="FF5AE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Mediastinal </a:t>
            </a:r>
          </a:p>
        </p:txBody>
      </p:sp>
      <p:sp>
        <p:nvSpPr>
          <p:cNvPr id="343" name="Shape 343"/>
          <p:cNvSpPr/>
          <p:nvPr/>
        </p:nvSpPr>
        <p:spPr>
          <a:xfrm>
            <a:off x="6389819" y="4051822"/>
            <a:ext cx="1356768" cy="340775"/>
          </a:xfrm>
          <a:prstGeom prst="flowChartTerminator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Right Lung</a:t>
            </a:r>
          </a:p>
        </p:txBody>
      </p:sp>
      <p:sp>
        <p:nvSpPr>
          <p:cNvPr id="344" name="Shape 344"/>
          <p:cNvSpPr/>
          <p:nvPr/>
        </p:nvSpPr>
        <p:spPr>
          <a:xfrm>
            <a:off x="2166349" y="4797801"/>
            <a:ext cx="1383984" cy="340775"/>
          </a:xfrm>
          <a:prstGeom prst="flowChartTerminator">
            <a:avLst/>
          </a:prstGeom>
          <a:solidFill>
            <a:srgbClr val="1CF0F8">
              <a:alpha val="87000"/>
            </a:srgbClr>
          </a:solidFill>
          <a:ln w="9525" cap="flat" cmpd="sng">
            <a:solidFill>
              <a:srgbClr val="51FDF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segmental </a:t>
            </a:r>
            <a:r>
              <a:rPr lang="en" sz="1067">
                <a:latin typeface="Calibri"/>
                <a:ea typeface="Calibri"/>
                <a:cs typeface="Calibri"/>
                <a:sym typeface="Calibri"/>
              </a:rPr>
              <a:t>(tertiary) bronchi. </a:t>
            </a:r>
          </a:p>
        </p:txBody>
      </p:sp>
      <p:sp>
        <p:nvSpPr>
          <p:cNvPr id="345" name="Shape 345"/>
          <p:cNvSpPr/>
          <p:nvPr/>
        </p:nvSpPr>
        <p:spPr>
          <a:xfrm>
            <a:off x="8548564" y="3117265"/>
            <a:ext cx="1152792" cy="324000"/>
          </a:xfrm>
          <a:prstGeom prst="flowChartTerminator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Left lung </a:t>
            </a:r>
          </a:p>
        </p:txBody>
      </p:sp>
      <p:sp>
        <p:nvSpPr>
          <p:cNvPr id="346" name="Shape 346"/>
          <p:cNvSpPr/>
          <p:nvPr/>
        </p:nvSpPr>
        <p:spPr>
          <a:xfrm>
            <a:off x="6079767" y="115900"/>
            <a:ext cx="2553263" cy="587592"/>
          </a:xfrm>
          <a:prstGeom prst="flowChartTerminator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333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N.S </a:t>
            </a:r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:autonomic fibers from the pulmonary plexus. </a:t>
            </a:r>
          </a:p>
        </p:txBody>
      </p:sp>
      <p:sp>
        <p:nvSpPr>
          <p:cNvPr id="347" name="Shape 347"/>
          <p:cNvSpPr/>
          <p:nvPr/>
        </p:nvSpPr>
        <p:spPr>
          <a:xfrm>
            <a:off x="9305500" y="123533"/>
            <a:ext cx="2745288" cy="634824"/>
          </a:xfrm>
          <a:prstGeom prst="flowChartTerminator">
            <a:avLst/>
          </a:prstGeom>
          <a:solidFill>
            <a:srgbClr val="FF5AE9">
              <a:alpha val="55990"/>
            </a:srgbClr>
          </a:solidFill>
          <a:ln w="9525" cap="flat" cmpd="sng">
            <a:solidFill>
              <a:srgbClr val="FF5AE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Costomediastinal</a:t>
            </a:r>
          </a:p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;along the inferior border of the lung </a:t>
            </a:r>
          </a:p>
        </p:txBody>
      </p:sp>
      <p:sp>
        <p:nvSpPr>
          <p:cNvPr id="348" name="Shape 348"/>
          <p:cNvSpPr/>
          <p:nvPr/>
        </p:nvSpPr>
        <p:spPr>
          <a:xfrm>
            <a:off x="9293167" y="843567"/>
            <a:ext cx="2640815" cy="470088"/>
          </a:xfrm>
          <a:prstGeom prst="flowChartTerminator">
            <a:avLst/>
          </a:prstGeom>
          <a:solidFill>
            <a:srgbClr val="FF5AE9">
              <a:alpha val="55990"/>
            </a:srgbClr>
          </a:solidFill>
          <a:ln w="9525" cap="flat" cmpd="sng">
            <a:solidFill>
              <a:srgbClr val="FF5AE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Costodiaphragmatic:along the anterior border of the lung </a:t>
            </a:r>
          </a:p>
        </p:txBody>
      </p:sp>
      <p:sp>
        <p:nvSpPr>
          <p:cNvPr id="349" name="Shape 349"/>
          <p:cNvSpPr/>
          <p:nvPr/>
        </p:nvSpPr>
        <p:spPr>
          <a:xfrm>
            <a:off x="6689083" y="884852"/>
            <a:ext cx="1662479" cy="384768"/>
          </a:xfrm>
          <a:prstGeom prst="flowChartTerminator">
            <a:avLst/>
          </a:prstGeom>
          <a:solidFill>
            <a:srgbClr val="FF5AE9">
              <a:alpha val="55990"/>
            </a:srgbClr>
          </a:solidFill>
          <a:ln w="9525" cap="flat" cmpd="sng">
            <a:solidFill>
              <a:srgbClr val="FF5AE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Pleural Recesses </a:t>
            </a:r>
          </a:p>
        </p:txBody>
      </p:sp>
      <p:cxnSp>
        <p:nvCxnSpPr>
          <p:cNvPr id="350" name="Shape 350"/>
          <p:cNvCxnSpPr>
            <a:stCxn id="346" idx="1"/>
            <a:endCxn id="337" idx="0"/>
          </p:cNvCxnSpPr>
          <p:nvPr/>
        </p:nvCxnSpPr>
        <p:spPr>
          <a:xfrm flipH="1">
            <a:off x="5331367" y="409695"/>
            <a:ext cx="748400" cy="357599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24" name="Shape 324"/>
          <p:cNvSpPr/>
          <p:nvPr/>
        </p:nvSpPr>
        <p:spPr>
          <a:xfrm>
            <a:off x="9041267" y="4138467"/>
            <a:ext cx="3144600" cy="521999"/>
          </a:xfrm>
          <a:prstGeom prst="flowChartTerminator">
            <a:avLst/>
          </a:prstGeom>
          <a:solidFill>
            <a:srgbClr val="46FF96"/>
          </a:solidFill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Divided by one oblique fissure into -2 lobes, Upper and lower</a:t>
            </a:r>
          </a:p>
        </p:txBody>
      </p:sp>
      <p:sp>
        <p:nvSpPr>
          <p:cNvPr id="351" name="Shape 351"/>
          <p:cNvSpPr/>
          <p:nvPr/>
        </p:nvSpPr>
        <p:spPr>
          <a:xfrm>
            <a:off x="7424817" y="5539083"/>
            <a:ext cx="2328264" cy="587592"/>
          </a:xfrm>
          <a:prstGeom prst="flowChartTerminator">
            <a:avLst/>
          </a:prstGeom>
          <a:solidFill>
            <a:srgbClr val="46FF96"/>
          </a:solidFill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Divided by 2 fissures into 3 lobes (upper, middle and lower lobes).</a:t>
            </a:r>
          </a:p>
        </p:txBody>
      </p:sp>
      <p:sp>
        <p:nvSpPr>
          <p:cNvPr id="335" name="Shape 335"/>
          <p:cNvSpPr/>
          <p:nvPr/>
        </p:nvSpPr>
        <p:spPr>
          <a:xfrm>
            <a:off x="7424817" y="6206933"/>
            <a:ext cx="2640815" cy="383040"/>
          </a:xfrm>
          <a:prstGeom prst="flowChartTerminator">
            <a:avLst/>
          </a:prstGeom>
          <a:solidFill>
            <a:srgbClr val="46FF96"/>
          </a:solidFill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Larger &amp; shorter than left lung. </a:t>
            </a:r>
          </a:p>
        </p:txBody>
      </p:sp>
      <p:sp>
        <p:nvSpPr>
          <p:cNvPr id="329" name="Shape 329"/>
          <p:cNvSpPr/>
          <p:nvPr/>
        </p:nvSpPr>
        <p:spPr>
          <a:xfrm>
            <a:off x="9722502" y="4757733"/>
            <a:ext cx="2328263" cy="466200"/>
          </a:xfrm>
          <a:prstGeom prst="flowChartTerminator">
            <a:avLst/>
          </a:prstGeom>
          <a:solidFill>
            <a:srgbClr val="46FF96"/>
          </a:solidFill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There is No horizontal fissure. </a:t>
            </a:r>
          </a:p>
        </p:txBody>
      </p:sp>
      <p:sp>
        <p:nvSpPr>
          <p:cNvPr id="333" name="Shape 333"/>
          <p:cNvSpPr/>
          <p:nvPr/>
        </p:nvSpPr>
        <p:spPr>
          <a:xfrm>
            <a:off x="9919615" y="5311483"/>
            <a:ext cx="2219328" cy="587592"/>
          </a:xfrm>
          <a:prstGeom prst="flowChartTerminator">
            <a:avLst/>
          </a:prstGeom>
          <a:solidFill>
            <a:srgbClr val="46FF96"/>
          </a:solidFill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It has a cardiac notch at lower part of its anterior border. </a:t>
            </a:r>
          </a:p>
        </p:txBody>
      </p:sp>
      <p:sp>
        <p:nvSpPr>
          <p:cNvPr id="352" name="Shape 352"/>
          <p:cNvSpPr/>
          <p:nvPr/>
        </p:nvSpPr>
        <p:spPr>
          <a:xfrm>
            <a:off x="5879134" y="4653400"/>
            <a:ext cx="1214783" cy="419400"/>
          </a:xfrm>
          <a:prstGeom prst="flowChartTerminator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Mediastinal surface </a:t>
            </a:r>
          </a:p>
        </p:txBody>
      </p:sp>
      <p:sp>
        <p:nvSpPr>
          <p:cNvPr id="353" name="Shape 353"/>
          <p:cNvSpPr/>
          <p:nvPr/>
        </p:nvSpPr>
        <p:spPr>
          <a:xfrm>
            <a:off x="10613433" y="3406767"/>
            <a:ext cx="1356767" cy="419400"/>
          </a:xfrm>
          <a:prstGeom prst="flowChartTerminator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Mediastinal</a:t>
            </a:r>
          </a:p>
        </p:txBody>
      </p:sp>
      <p:sp>
        <p:nvSpPr>
          <p:cNvPr id="320" name="Shape 320"/>
          <p:cNvSpPr/>
          <p:nvPr/>
        </p:nvSpPr>
        <p:spPr>
          <a:xfrm>
            <a:off x="2507032" y="2653983"/>
            <a:ext cx="1078776" cy="466200"/>
          </a:xfrm>
          <a:prstGeom prst="flowChartTerminator">
            <a:avLst/>
          </a:prstGeom>
          <a:solidFill>
            <a:srgbClr val="00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Bronchi </a:t>
            </a:r>
          </a:p>
        </p:txBody>
      </p:sp>
      <p:sp>
        <p:nvSpPr>
          <p:cNvPr id="321" name="Shape 321"/>
          <p:cNvSpPr/>
          <p:nvPr/>
        </p:nvSpPr>
        <p:spPr>
          <a:xfrm>
            <a:off x="153565" y="4299001"/>
            <a:ext cx="1906056" cy="447983"/>
          </a:xfrm>
          <a:prstGeom prst="flowChartTerminator">
            <a:avLst/>
          </a:prstGeom>
          <a:solidFill>
            <a:srgbClr val="1CF0F8">
              <a:alpha val="87000"/>
            </a:srgbClr>
          </a:solidFill>
          <a:ln w="9525" cap="flat" cmpd="sng">
            <a:solidFill>
              <a:srgbClr val="1CF0F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Right main bronchus</a:t>
            </a:r>
          </a:p>
        </p:txBody>
      </p:sp>
      <p:sp>
        <p:nvSpPr>
          <p:cNvPr id="354" name="Shape 354"/>
          <p:cNvSpPr/>
          <p:nvPr/>
        </p:nvSpPr>
        <p:spPr>
          <a:xfrm>
            <a:off x="2367401" y="4181699"/>
            <a:ext cx="1055591" cy="384768"/>
          </a:xfrm>
          <a:prstGeom prst="flowChartTerminator">
            <a:avLst/>
          </a:prstGeom>
          <a:solidFill>
            <a:srgbClr val="1CF0F8">
              <a:alpha val="87000"/>
            </a:srgbClr>
          </a:solidFill>
          <a:ln w="9525" cap="flat" cmpd="sng">
            <a:solidFill>
              <a:srgbClr val="51FDF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Each lobar </a:t>
            </a:r>
          </a:p>
        </p:txBody>
      </p:sp>
      <p:sp>
        <p:nvSpPr>
          <p:cNvPr id="355" name="Shape 355"/>
          <p:cNvSpPr/>
          <p:nvPr/>
        </p:nvSpPr>
        <p:spPr>
          <a:xfrm>
            <a:off x="141249" y="2431514"/>
            <a:ext cx="1831464" cy="383039"/>
          </a:xfrm>
          <a:prstGeom prst="flowChartTerminator">
            <a:avLst/>
          </a:prstGeom>
          <a:solidFill>
            <a:srgbClr val="1CF0F8">
              <a:alpha val="87000"/>
            </a:srgbClr>
          </a:solidFill>
          <a:ln w="9525" cap="flat" cmpd="sng">
            <a:solidFill>
              <a:srgbClr val="1CF0F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 Left main bronchus</a:t>
            </a:r>
          </a:p>
        </p:txBody>
      </p:sp>
      <p:sp>
        <p:nvSpPr>
          <p:cNvPr id="356" name="Shape 356"/>
          <p:cNvSpPr/>
          <p:nvPr/>
        </p:nvSpPr>
        <p:spPr>
          <a:xfrm>
            <a:off x="2120251" y="3558967"/>
            <a:ext cx="1545624" cy="470088"/>
          </a:xfrm>
          <a:prstGeom prst="flowChartTerminator">
            <a:avLst/>
          </a:prstGeom>
          <a:solidFill>
            <a:srgbClr val="1CF0F8">
              <a:alpha val="87000"/>
            </a:srgbClr>
          </a:solidFill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333" b="1">
                <a:latin typeface="Calibri"/>
                <a:ea typeface="Calibri"/>
                <a:cs typeface="Calibri"/>
                <a:sym typeface="Calibri"/>
              </a:rPr>
              <a:t>Bronchopulmonary segment</a:t>
            </a:r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s </a:t>
            </a:r>
          </a:p>
        </p:txBody>
      </p:sp>
      <p:sp>
        <p:nvSpPr>
          <p:cNvPr id="357" name="Shape 357"/>
          <p:cNvSpPr/>
          <p:nvPr/>
        </p:nvSpPr>
        <p:spPr>
          <a:xfrm>
            <a:off x="3693967" y="4569667"/>
            <a:ext cx="1239192" cy="384768"/>
          </a:xfrm>
          <a:prstGeom prst="flowChartTerminator">
            <a:avLst/>
          </a:prstGeom>
          <a:solidFill>
            <a:srgbClr val="1CF0F8">
              <a:alpha val="87000"/>
            </a:srgbClr>
          </a:solidFill>
          <a:ln w="9525" cap="flat" cmpd="sng">
            <a:solidFill>
              <a:srgbClr val="51FDF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alveolar sacs</a:t>
            </a:r>
          </a:p>
        </p:txBody>
      </p:sp>
      <p:sp>
        <p:nvSpPr>
          <p:cNvPr id="358" name="Shape 358"/>
          <p:cNvSpPr/>
          <p:nvPr/>
        </p:nvSpPr>
        <p:spPr>
          <a:xfrm>
            <a:off x="3621567" y="5236867"/>
            <a:ext cx="1383983" cy="364031"/>
          </a:xfrm>
          <a:prstGeom prst="flowChartTerminator">
            <a:avLst/>
          </a:prstGeom>
          <a:solidFill>
            <a:srgbClr val="1CF0F8">
              <a:alpha val="87000"/>
            </a:srgbClr>
          </a:solidFill>
          <a:ln w="9525" cap="flat" cmpd="sng">
            <a:solidFill>
              <a:srgbClr val="51FDF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alveolar ducts</a:t>
            </a:r>
          </a:p>
        </p:txBody>
      </p:sp>
      <p:sp>
        <p:nvSpPr>
          <p:cNvPr id="359" name="Shape 359"/>
          <p:cNvSpPr/>
          <p:nvPr/>
        </p:nvSpPr>
        <p:spPr>
          <a:xfrm>
            <a:off x="3649750" y="5883334"/>
            <a:ext cx="1325591" cy="447983"/>
          </a:xfrm>
          <a:prstGeom prst="flowChartTerminator">
            <a:avLst/>
          </a:prstGeom>
          <a:solidFill>
            <a:srgbClr val="1CF0F8">
              <a:alpha val="87000"/>
            </a:srgbClr>
          </a:solidFill>
          <a:ln w="9525" cap="flat" cmpd="sng">
            <a:solidFill>
              <a:srgbClr val="51FDF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the respiratory bronchioles</a:t>
            </a:r>
          </a:p>
        </p:txBody>
      </p:sp>
      <p:sp>
        <p:nvSpPr>
          <p:cNvPr id="360" name="Shape 360"/>
          <p:cNvSpPr/>
          <p:nvPr/>
        </p:nvSpPr>
        <p:spPr>
          <a:xfrm>
            <a:off x="2245049" y="5893267"/>
            <a:ext cx="1214784" cy="470088"/>
          </a:xfrm>
          <a:prstGeom prst="flowChartTerminator">
            <a:avLst/>
          </a:prstGeom>
          <a:solidFill>
            <a:srgbClr val="0DF6FF">
              <a:alpha val="65300"/>
            </a:srgbClr>
          </a:solidFill>
          <a:ln w="9525" cap="flat" cmpd="sng">
            <a:solidFill>
              <a:srgbClr val="51FDF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terminal bronchioles</a:t>
            </a:r>
          </a:p>
        </p:txBody>
      </p:sp>
      <p:sp>
        <p:nvSpPr>
          <p:cNvPr id="361" name="Shape 361"/>
          <p:cNvSpPr/>
          <p:nvPr/>
        </p:nvSpPr>
        <p:spPr>
          <a:xfrm>
            <a:off x="2234949" y="5451933"/>
            <a:ext cx="1214784" cy="297216"/>
          </a:xfrm>
          <a:prstGeom prst="flowChartTerminator">
            <a:avLst/>
          </a:prstGeom>
          <a:solidFill>
            <a:srgbClr val="1CF0F8">
              <a:alpha val="87000"/>
            </a:srgbClr>
          </a:solidFill>
          <a:ln w="9525" cap="flat" cmpd="sng">
            <a:solidFill>
              <a:srgbClr val="51FDF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bronchioles</a:t>
            </a:r>
          </a:p>
        </p:txBody>
      </p:sp>
      <p:sp>
        <p:nvSpPr>
          <p:cNvPr id="362" name="Shape 362"/>
          <p:cNvSpPr/>
          <p:nvPr/>
        </p:nvSpPr>
        <p:spPr>
          <a:xfrm>
            <a:off x="3893565" y="3738149"/>
            <a:ext cx="840024" cy="419400"/>
          </a:xfrm>
          <a:prstGeom prst="flowChartTerminator">
            <a:avLst/>
          </a:prstGeom>
          <a:solidFill>
            <a:srgbClr val="1CF0F8">
              <a:alpha val="87000"/>
            </a:srgbClr>
          </a:solidFill>
          <a:ln w="9525" cap="flat" cmpd="sng">
            <a:solidFill>
              <a:srgbClr val="51FDF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alveoli</a:t>
            </a:r>
          </a:p>
        </p:txBody>
      </p:sp>
      <p:sp>
        <p:nvSpPr>
          <p:cNvPr id="363" name="Shape 363"/>
          <p:cNvSpPr/>
          <p:nvPr/>
        </p:nvSpPr>
        <p:spPr>
          <a:xfrm>
            <a:off x="4803900" y="1889265"/>
            <a:ext cx="1055592" cy="466200"/>
          </a:xfrm>
          <a:prstGeom prst="flowChartTerminator">
            <a:avLst/>
          </a:prstGeom>
          <a:solidFill>
            <a:srgbClr val="FF00FF">
              <a:alpha val="55220"/>
            </a:srgbClr>
          </a:solidFill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ct val="91666"/>
            </a:pPr>
            <a:r>
              <a:rPr lang="e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Pleura </a:t>
            </a:r>
          </a:p>
        </p:txBody>
      </p:sp>
      <p:sp>
        <p:nvSpPr>
          <p:cNvPr id="364" name="Shape 364"/>
          <p:cNvSpPr/>
          <p:nvPr/>
        </p:nvSpPr>
        <p:spPr>
          <a:xfrm>
            <a:off x="6275665" y="3493801"/>
            <a:ext cx="1440359" cy="297215"/>
          </a:xfrm>
          <a:prstGeom prst="flowChartTerminator">
            <a:avLst/>
          </a:prstGeom>
          <a:solidFill>
            <a:srgbClr val="00FF0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Lung</a:t>
            </a:r>
          </a:p>
        </p:txBody>
      </p:sp>
      <p:cxnSp>
        <p:nvCxnSpPr>
          <p:cNvPr id="365" name="Shape 365"/>
          <p:cNvCxnSpPr>
            <a:stCxn id="349" idx="2"/>
            <a:endCxn id="363" idx="0"/>
          </p:cNvCxnSpPr>
          <p:nvPr/>
        </p:nvCxnSpPr>
        <p:spPr>
          <a:xfrm rot="5400000">
            <a:off x="6116123" y="485020"/>
            <a:ext cx="619600" cy="2188800"/>
          </a:xfrm>
          <a:prstGeom prst="curvedConnector3">
            <a:avLst>
              <a:gd name="adj1" fmla="val 260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6" name="Shape 366"/>
          <p:cNvCxnSpPr>
            <a:stCxn id="337" idx="2"/>
            <a:endCxn id="363" idx="0"/>
          </p:cNvCxnSpPr>
          <p:nvPr/>
        </p:nvCxnSpPr>
        <p:spPr>
          <a:xfrm rot="-5400000" flipH="1">
            <a:off x="4929512" y="1486587"/>
            <a:ext cx="804400" cy="800"/>
          </a:xfrm>
          <a:prstGeom prst="curvedConnector3">
            <a:avLst>
              <a:gd name="adj1" fmla="val 5000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7" name="Shape 367"/>
          <p:cNvCxnSpPr>
            <a:stCxn id="338" idx="1"/>
            <a:endCxn id="340" idx="2"/>
          </p:cNvCxnSpPr>
          <p:nvPr/>
        </p:nvCxnSpPr>
        <p:spPr>
          <a:xfrm rot="10800000">
            <a:off x="3499916" y="574083"/>
            <a:ext cx="282000" cy="9672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8" name="Shape 368"/>
          <p:cNvCxnSpPr>
            <a:stCxn id="338" idx="1"/>
            <a:endCxn id="339" idx="3"/>
          </p:cNvCxnSpPr>
          <p:nvPr/>
        </p:nvCxnSpPr>
        <p:spPr>
          <a:xfrm rot="10800000">
            <a:off x="3064316" y="796883"/>
            <a:ext cx="717600" cy="744400"/>
          </a:xfrm>
          <a:prstGeom prst="curvedConnector3">
            <a:avLst>
              <a:gd name="adj1" fmla="val 4999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69" name="Shape 369"/>
          <p:cNvCxnSpPr>
            <a:stCxn id="338" idx="1"/>
            <a:endCxn id="342" idx="3"/>
          </p:cNvCxnSpPr>
          <p:nvPr/>
        </p:nvCxnSpPr>
        <p:spPr>
          <a:xfrm rot="10800000">
            <a:off x="3194716" y="1268083"/>
            <a:ext cx="587200" cy="273200"/>
          </a:xfrm>
          <a:prstGeom prst="curvedConnector3">
            <a:avLst>
              <a:gd name="adj1" fmla="val 5000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0" name="Shape 370"/>
          <p:cNvCxnSpPr>
            <a:stCxn id="338" idx="1"/>
            <a:endCxn id="336" idx="3"/>
          </p:cNvCxnSpPr>
          <p:nvPr/>
        </p:nvCxnSpPr>
        <p:spPr>
          <a:xfrm flipH="1">
            <a:off x="3477516" y="1541283"/>
            <a:ext cx="304400" cy="211200"/>
          </a:xfrm>
          <a:prstGeom prst="curvedConnector3">
            <a:avLst>
              <a:gd name="adj1" fmla="val 4998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1" name="Shape 371"/>
          <p:cNvCxnSpPr>
            <a:stCxn id="349" idx="3"/>
            <a:endCxn id="348" idx="1"/>
          </p:cNvCxnSpPr>
          <p:nvPr/>
        </p:nvCxnSpPr>
        <p:spPr>
          <a:xfrm>
            <a:off x="8351563" y="1077236"/>
            <a:ext cx="941600" cy="12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2" name="Shape 372"/>
          <p:cNvCxnSpPr>
            <a:stCxn id="349" idx="3"/>
            <a:endCxn id="347" idx="1"/>
          </p:cNvCxnSpPr>
          <p:nvPr/>
        </p:nvCxnSpPr>
        <p:spPr>
          <a:xfrm rot="10800000" flipH="1">
            <a:off x="8351563" y="440836"/>
            <a:ext cx="954000" cy="636400"/>
          </a:xfrm>
          <a:prstGeom prst="curvedConnector3">
            <a:avLst>
              <a:gd name="adj1" fmla="val 4999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3" name="Shape 373"/>
          <p:cNvCxnSpPr>
            <a:stCxn id="341" idx="0"/>
            <a:endCxn id="363" idx="2"/>
          </p:cNvCxnSpPr>
          <p:nvPr/>
        </p:nvCxnSpPr>
        <p:spPr>
          <a:xfrm rot="5400000" flipH="1">
            <a:off x="5174989" y="2512197"/>
            <a:ext cx="632800" cy="319200"/>
          </a:xfrm>
          <a:prstGeom prst="curvedConnector3">
            <a:avLst>
              <a:gd name="adj1" fmla="val 4999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4" name="Shape 374"/>
          <p:cNvCxnSpPr>
            <a:stCxn id="341" idx="2"/>
            <a:endCxn id="364" idx="1"/>
          </p:cNvCxnSpPr>
          <p:nvPr/>
        </p:nvCxnSpPr>
        <p:spPr>
          <a:xfrm rot="-5400000" flipH="1">
            <a:off x="5828589" y="3195365"/>
            <a:ext cx="269600" cy="6248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5" name="Shape 375"/>
          <p:cNvCxnSpPr>
            <a:stCxn id="345" idx="1"/>
            <a:endCxn id="364" idx="3"/>
          </p:cNvCxnSpPr>
          <p:nvPr/>
        </p:nvCxnSpPr>
        <p:spPr>
          <a:xfrm flipH="1">
            <a:off x="7716164" y="3279265"/>
            <a:ext cx="832400" cy="363200"/>
          </a:xfrm>
          <a:prstGeom prst="curvedConnector3">
            <a:avLst>
              <a:gd name="adj1" fmla="val 5000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6" name="Shape 376"/>
          <p:cNvCxnSpPr>
            <a:stCxn id="364" idx="2"/>
            <a:endCxn id="343" idx="0"/>
          </p:cNvCxnSpPr>
          <p:nvPr/>
        </p:nvCxnSpPr>
        <p:spPr>
          <a:xfrm rot="-5400000" flipH="1">
            <a:off x="6901644" y="3885216"/>
            <a:ext cx="260800" cy="72400"/>
          </a:xfrm>
          <a:prstGeom prst="curvedConnector3">
            <a:avLst>
              <a:gd name="adj1" fmla="val 5000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7" name="Shape 377"/>
          <p:cNvCxnSpPr>
            <a:stCxn id="341" idx="1"/>
            <a:endCxn id="320" idx="3"/>
          </p:cNvCxnSpPr>
          <p:nvPr/>
        </p:nvCxnSpPr>
        <p:spPr>
          <a:xfrm rot="10800000">
            <a:off x="3585749" y="2886981"/>
            <a:ext cx="1234000" cy="293600"/>
          </a:xfrm>
          <a:prstGeom prst="curvedConnector3">
            <a:avLst>
              <a:gd name="adj1" fmla="val 4999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78" name="Shape 378"/>
          <p:cNvCxnSpPr>
            <a:stCxn id="354" idx="2"/>
            <a:endCxn id="344" idx="0"/>
          </p:cNvCxnSpPr>
          <p:nvPr/>
        </p:nvCxnSpPr>
        <p:spPr>
          <a:xfrm rot="5400000">
            <a:off x="2761196" y="4663668"/>
            <a:ext cx="231200" cy="36800"/>
          </a:xfrm>
          <a:prstGeom prst="curvedConnector3">
            <a:avLst>
              <a:gd name="adj1" fmla="val 5002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79" name="Shape 379"/>
          <p:cNvCxnSpPr>
            <a:stCxn id="344" idx="2"/>
            <a:endCxn id="361" idx="0"/>
          </p:cNvCxnSpPr>
          <p:nvPr/>
        </p:nvCxnSpPr>
        <p:spPr>
          <a:xfrm rot="5400000">
            <a:off x="2693741" y="5287176"/>
            <a:ext cx="313200" cy="16000"/>
          </a:xfrm>
          <a:prstGeom prst="curvedConnector3">
            <a:avLst>
              <a:gd name="adj1" fmla="val 5002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80" name="Shape 380"/>
          <p:cNvCxnSpPr>
            <a:stCxn id="361" idx="2"/>
            <a:endCxn id="360" idx="0"/>
          </p:cNvCxnSpPr>
          <p:nvPr/>
        </p:nvCxnSpPr>
        <p:spPr>
          <a:xfrm rot="-5400000" flipH="1">
            <a:off x="2775341" y="5816149"/>
            <a:ext cx="144000" cy="10000"/>
          </a:xfrm>
          <a:prstGeom prst="curvedConnector3">
            <a:avLst>
              <a:gd name="adj1" fmla="val 5004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81" name="Shape 381"/>
          <p:cNvCxnSpPr>
            <a:stCxn id="359" idx="0"/>
            <a:endCxn id="358" idx="2"/>
          </p:cNvCxnSpPr>
          <p:nvPr/>
        </p:nvCxnSpPr>
        <p:spPr>
          <a:xfrm rot="-5400000">
            <a:off x="4171945" y="5741533"/>
            <a:ext cx="282400" cy="1200"/>
          </a:xfrm>
          <a:prstGeom prst="curvedConnector3">
            <a:avLst>
              <a:gd name="adj1" fmla="val 5000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82" name="Shape 382"/>
          <p:cNvCxnSpPr>
            <a:stCxn id="358" idx="0"/>
            <a:endCxn id="357" idx="2"/>
          </p:cNvCxnSpPr>
          <p:nvPr/>
        </p:nvCxnSpPr>
        <p:spPr>
          <a:xfrm rot="-5400000">
            <a:off x="4172759" y="5095267"/>
            <a:ext cx="282400" cy="800"/>
          </a:xfrm>
          <a:prstGeom prst="curvedConnector3">
            <a:avLst>
              <a:gd name="adj1" fmla="val 5000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83" name="Shape 383"/>
          <p:cNvCxnSpPr>
            <a:stCxn id="357" idx="0"/>
            <a:endCxn id="362" idx="2"/>
          </p:cNvCxnSpPr>
          <p:nvPr/>
        </p:nvCxnSpPr>
        <p:spPr>
          <a:xfrm rot="-5400000">
            <a:off x="4107963" y="4363267"/>
            <a:ext cx="412000" cy="800"/>
          </a:xfrm>
          <a:prstGeom prst="curvedConnector3">
            <a:avLst>
              <a:gd name="adj1" fmla="val 5001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384" name="Shape 384"/>
          <p:cNvCxnSpPr>
            <a:stCxn id="338" idx="2"/>
            <a:endCxn id="363" idx="1"/>
          </p:cNvCxnSpPr>
          <p:nvPr/>
        </p:nvCxnSpPr>
        <p:spPr>
          <a:xfrm rot="-5400000" flipH="1">
            <a:off x="4443496" y="1761883"/>
            <a:ext cx="419200" cy="3020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5" name="Shape 385"/>
          <p:cNvCxnSpPr>
            <a:stCxn id="320" idx="2"/>
            <a:endCxn id="356" idx="0"/>
          </p:cNvCxnSpPr>
          <p:nvPr/>
        </p:nvCxnSpPr>
        <p:spPr>
          <a:xfrm rot="5400000">
            <a:off x="2750420" y="3262983"/>
            <a:ext cx="438800" cy="153200"/>
          </a:xfrm>
          <a:prstGeom prst="curvedConnector3">
            <a:avLst>
              <a:gd name="adj1" fmla="val 4999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6" name="Shape 386"/>
          <p:cNvCxnSpPr/>
          <p:nvPr/>
        </p:nvCxnSpPr>
        <p:spPr>
          <a:xfrm>
            <a:off x="8075344" y="4766576"/>
            <a:ext cx="490000" cy="744000"/>
          </a:xfrm>
          <a:prstGeom prst="curvedConnector4">
            <a:avLst>
              <a:gd name="adj1" fmla="val -16857"/>
              <a:gd name="adj2" fmla="val 9231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7" name="Shape 387"/>
          <p:cNvCxnSpPr>
            <a:stCxn id="343" idx="2"/>
            <a:endCxn id="352" idx="0"/>
          </p:cNvCxnSpPr>
          <p:nvPr/>
        </p:nvCxnSpPr>
        <p:spPr>
          <a:xfrm rot="5400000">
            <a:off x="6647003" y="4232197"/>
            <a:ext cx="260800" cy="581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8" name="Shape 388"/>
          <p:cNvCxnSpPr>
            <a:stCxn id="345" idx="3"/>
            <a:endCxn id="353" idx="1"/>
          </p:cNvCxnSpPr>
          <p:nvPr/>
        </p:nvCxnSpPr>
        <p:spPr>
          <a:xfrm>
            <a:off x="9701356" y="3279265"/>
            <a:ext cx="912000" cy="337200"/>
          </a:xfrm>
          <a:prstGeom prst="curvedConnector3">
            <a:avLst>
              <a:gd name="adj1" fmla="val 5000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9" name="Shape 389"/>
          <p:cNvCxnSpPr>
            <a:stCxn id="320" idx="1"/>
            <a:endCxn id="355" idx="3"/>
          </p:cNvCxnSpPr>
          <p:nvPr/>
        </p:nvCxnSpPr>
        <p:spPr>
          <a:xfrm rot="10800000">
            <a:off x="1972632" y="2623083"/>
            <a:ext cx="534400" cy="264000"/>
          </a:xfrm>
          <a:prstGeom prst="curvedConnector3">
            <a:avLst>
              <a:gd name="adj1" fmla="val 4999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90" name="Shape 390"/>
          <p:cNvSpPr/>
          <p:nvPr/>
        </p:nvSpPr>
        <p:spPr>
          <a:xfrm>
            <a:off x="0" y="1532349"/>
            <a:ext cx="1831464" cy="634824"/>
          </a:xfrm>
          <a:prstGeom prst="flowChartTerminator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333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N.S</a:t>
            </a:r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:-phrenic n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erves.</a:t>
            </a:r>
          </a:p>
          <a:p>
            <a:pPr algn="ctr"/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-lower 6 intercostal nerves. </a:t>
            </a:r>
          </a:p>
        </p:txBody>
      </p:sp>
      <p:sp>
        <p:nvSpPr>
          <p:cNvPr id="391" name="Shape 391"/>
          <p:cNvSpPr/>
          <p:nvPr/>
        </p:nvSpPr>
        <p:spPr>
          <a:xfrm>
            <a:off x="95733" y="885717"/>
            <a:ext cx="1440360" cy="383039"/>
          </a:xfrm>
          <a:prstGeom prst="flowChartTerminator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N.S</a:t>
            </a: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:phrenic nerves</a:t>
            </a:r>
          </a:p>
        </p:txBody>
      </p:sp>
      <p:sp>
        <p:nvSpPr>
          <p:cNvPr id="392" name="Shape 392"/>
          <p:cNvSpPr/>
          <p:nvPr/>
        </p:nvSpPr>
        <p:spPr>
          <a:xfrm>
            <a:off x="295733" y="244065"/>
            <a:ext cx="1545624" cy="419400"/>
          </a:xfrm>
          <a:prstGeom prst="flowChartTerminator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N.S</a:t>
            </a: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intercostal nerves.</a:t>
            </a:r>
          </a:p>
        </p:txBody>
      </p:sp>
      <p:cxnSp>
        <p:nvCxnSpPr>
          <p:cNvPr id="393" name="Shape 393"/>
          <p:cNvCxnSpPr>
            <a:stCxn id="339" idx="1"/>
            <a:endCxn id="392" idx="3"/>
          </p:cNvCxnSpPr>
          <p:nvPr/>
        </p:nvCxnSpPr>
        <p:spPr>
          <a:xfrm rot="10800000">
            <a:off x="1841200" y="453659"/>
            <a:ext cx="383200" cy="343200"/>
          </a:xfrm>
          <a:prstGeom prst="curvedConnector3">
            <a:avLst>
              <a:gd name="adj1" fmla="val 4998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4" name="Shape 394"/>
          <p:cNvCxnSpPr>
            <a:stCxn id="391" idx="3"/>
            <a:endCxn id="342" idx="1"/>
          </p:cNvCxnSpPr>
          <p:nvPr/>
        </p:nvCxnSpPr>
        <p:spPr>
          <a:xfrm>
            <a:off x="1536093" y="1077236"/>
            <a:ext cx="396800" cy="190800"/>
          </a:xfrm>
          <a:prstGeom prst="curvedConnector3">
            <a:avLst>
              <a:gd name="adj1" fmla="val 4999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5" name="Shape 395"/>
          <p:cNvCxnSpPr>
            <a:stCxn id="336" idx="1"/>
            <a:endCxn id="390" idx="3"/>
          </p:cNvCxnSpPr>
          <p:nvPr/>
        </p:nvCxnSpPr>
        <p:spPr>
          <a:xfrm flipH="1">
            <a:off x="1831600" y="1752561"/>
            <a:ext cx="154400" cy="97200"/>
          </a:xfrm>
          <a:prstGeom prst="curvedConnector3">
            <a:avLst>
              <a:gd name="adj1" fmla="val 5004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23" name="Shape 323"/>
          <p:cNvSpPr/>
          <p:nvPr/>
        </p:nvSpPr>
        <p:spPr>
          <a:xfrm>
            <a:off x="8620833" y="3598334"/>
            <a:ext cx="1055592" cy="383039"/>
          </a:xfrm>
          <a:prstGeom prst="flowChartTerminator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features</a:t>
            </a:r>
          </a:p>
        </p:txBody>
      </p:sp>
      <p:cxnSp>
        <p:nvCxnSpPr>
          <p:cNvPr id="396" name="Shape 396"/>
          <p:cNvCxnSpPr>
            <a:stCxn id="345" idx="2"/>
            <a:endCxn id="323" idx="0"/>
          </p:cNvCxnSpPr>
          <p:nvPr/>
        </p:nvCxnSpPr>
        <p:spPr>
          <a:xfrm rot="-5400000" flipH="1">
            <a:off x="9058160" y="3508065"/>
            <a:ext cx="157200" cy="23600"/>
          </a:xfrm>
          <a:prstGeom prst="curvedConnector3">
            <a:avLst>
              <a:gd name="adj1" fmla="val 49958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26" name="Shape 326"/>
          <p:cNvSpPr/>
          <p:nvPr/>
        </p:nvSpPr>
        <p:spPr>
          <a:xfrm>
            <a:off x="7884829" y="4670523"/>
            <a:ext cx="1055592" cy="343224"/>
          </a:xfrm>
          <a:prstGeom prst="flowChartTerminator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features</a:t>
            </a:r>
          </a:p>
        </p:txBody>
      </p:sp>
      <p:cxnSp>
        <p:nvCxnSpPr>
          <p:cNvPr id="397" name="Shape 397"/>
          <p:cNvCxnSpPr/>
          <p:nvPr/>
        </p:nvCxnSpPr>
        <p:spPr>
          <a:xfrm>
            <a:off x="7728851" y="4275656"/>
            <a:ext cx="842400" cy="424799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8" name="Shape 398"/>
          <p:cNvCxnSpPr>
            <a:stCxn id="356" idx="2"/>
            <a:endCxn id="354" idx="0"/>
          </p:cNvCxnSpPr>
          <p:nvPr/>
        </p:nvCxnSpPr>
        <p:spPr>
          <a:xfrm rot="-5400000" flipH="1">
            <a:off x="2817663" y="4104455"/>
            <a:ext cx="152800" cy="2000"/>
          </a:xfrm>
          <a:prstGeom prst="curvedConnector3">
            <a:avLst>
              <a:gd name="adj1" fmla="val 4994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9" name="Shape 399"/>
          <p:cNvCxnSpPr>
            <a:stCxn id="360" idx="2"/>
            <a:endCxn id="359" idx="2"/>
          </p:cNvCxnSpPr>
          <p:nvPr/>
        </p:nvCxnSpPr>
        <p:spPr>
          <a:xfrm rot="10800000" flipH="1">
            <a:off x="2852441" y="6331355"/>
            <a:ext cx="1460000" cy="3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00" name="Shape 400"/>
          <p:cNvSpPr/>
          <p:nvPr/>
        </p:nvSpPr>
        <p:spPr>
          <a:xfrm>
            <a:off x="5486517" y="5349567"/>
            <a:ext cx="1906055" cy="1247976"/>
          </a:xfrm>
          <a:prstGeom prst="flowChartTerminator">
            <a:avLst/>
          </a:prstGeom>
          <a:solidFill>
            <a:srgbClr val="46FF96"/>
          </a:solidFill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200" b="1" dirty="0">
                <a:latin typeface="Calibri"/>
                <a:ea typeface="Calibri"/>
                <a:cs typeface="Calibri"/>
                <a:sym typeface="Calibri"/>
              </a:rPr>
              <a:t>Found structures:</a:t>
            </a:r>
          </a:p>
          <a:p>
            <a:r>
              <a:rPr lang="en" sz="12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Azygos vein and its arch</a:t>
            </a:r>
          </a:p>
          <a:p>
            <a:r>
              <a:rPr lang="en" sz="1200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Vagus nerve</a:t>
            </a:r>
          </a:p>
          <a:p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Esophagus</a:t>
            </a:r>
          </a:p>
          <a:p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Phrenic nerve</a:t>
            </a:r>
          </a:p>
          <a:p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 Cardiac impression </a:t>
            </a:r>
          </a:p>
          <a:p>
            <a:r>
              <a:rPr lang="en-GB"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" sz="1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nferior vena cava</a:t>
            </a:r>
          </a:p>
        </p:txBody>
      </p:sp>
      <p:cxnSp>
        <p:nvCxnSpPr>
          <p:cNvPr id="402" name="Shape 402"/>
          <p:cNvCxnSpPr>
            <a:stCxn id="400" idx="0"/>
            <a:endCxn id="352" idx="2"/>
          </p:cNvCxnSpPr>
          <p:nvPr/>
        </p:nvCxnSpPr>
        <p:spPr>
          <a:xfrm rot="-5400000">
            <a:off x="6324544" y="5187767"/>
            <a:ext cx="276800" cy="46800"/>
          </a:xfrm>
          <a:prstGeom prst="curvedConnector3">
            <a:avLst>
              <a:gd name="adj1" fmla="val 4999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03" name="Shape 403"/>
          <p:cNvCxnSpPr/>
          <p:nvPr/>
        </p:nvCxnSpPr>
        <p:spPr>
          <a:xfrm rot="-5400000" flipH="1">
            <a:off x="12191200" y="2379767"/>
            <a:ext cx="800" cy="8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04" name="Shape 404"/>
          <p:cNvSpPr/>
          <p:nvPr/>
        </p:nvSpPr>
        <p:spPr>
          <a:xfrm>
            <a:off x="5965613" y="2060867"/>
            <a:ext cx="1152792" cy="634824"/>
          </a:xfrm>
          <a:prstGeom prst="flowChartTerminator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067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N.S</a:t>
            </a:r>
            <a:r>
              <a:rPr lang="en" sz="1067">
                <a:latin typeface="Calibri"/>
                <a:ea typeface="Calibri"/>
                <a:cs typeface="Calibri"/>
                <a:sym typeface="Calibri"/>
              </a:rPr>
              <a:t>:Pulmonary plexus</a:t>
            </a:r>
          </a:p>
        </p:txBody>
      </p:sp>
      <p:sp>
        <p:nvSpPr>
          <p:cNvPr id="405" name="Shape 405"/>
          <p:cNvSpPr/>
          <p:nvPr/>
        </p:nvSpPr>
        <p:spPr>
          <a:xfrm>
            <a:off x="7224533" y="1636833"/>
            <a:ext cx="1152792" cy="967176"/>
          </a:xfrm>
          <a:prstGeom prst="flowChartTerminator">
            <a:avLst/>
          </a:prstGeom>
          <a:solidFill>
            <a:srgbClr val="C9DAF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067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V: </a:t>
            </a:r>
            <a:r>
              <a:rPr lang="en" sz="1067">
                <a:latin typeface="Calibri"/>
                <a:ea typeface="Calibri"/>
                <a:cs typeface="Calibri"/>
                <a:sym typeface="Calibri"/>
              </a:rPr>
              <a:t>Bronchial veins</a:t>
            </a:r>
          </a:p>
          <a:p>
            <a:pPr algn="ctr"/>
            <a:r>
              <a:rPr lang="en" sz="1067">
                <a:latin typeface="Calibri"/>
                <a:ea typeface="Calibri"/>
                <a:cs typeface="Calibri"/>
                <a:sym typeface="Calibri"/>
              </a:rPr>
              <a:t>-2 pulmonary veins</a:t>
            </a:r>
          </a:p>
        </p:txBody>
      </p:sp>
      <p:sp>
        <p:nvSpPr>
          <p:cNvPr id="406" name="Shape 406"/>
          <p:cNvSpPr/>
          <p:nvPr/>
        </p:nvSpPr>
        <p:spPr>
          <a:xfrm>
            <a:off x="8620831" y="1900849"/>
            <a:ext cx="1178423" cy="953208"/>
          </a:xfrm>
          <a:prstGeom prst="flowChartTerminator">
            <a:avLst/>
          </a:prstGeom>
          <a:solidFill>
            <a:srgbClr val="EA9999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067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A:- </a:t>
            </a:r>
            <a:r>
              <a:rPr lang="en" sz="1067">
                <a:latin typeface="Calibri"/>
                <a:ea typeface="Calibri"/>
                <a:cs typeface="Calibri"/>
                <a:sym typeface="Calibri"/>
              </a:rPr>
              <a:t>Bronchial arteries</a:t>
            </a:r>
          </a:p>
          <a:p>
            <a:pPr algn="ctr"/>
            <a:r>
              <a:rPr lang="en" sz="1067">
                <a:latin typeface="Calibri"/>
                <a:ea typeface="Calibri"/>
                <a:cs typeface="Calibri"/>
                <a:sym typeface="Calibri"/>
              </a:rPr>
              <a:t>-Pulmonary artery</a:t>
            </a:r>
          </a:p>
        </p:txBody>
      </p:sp>
      <p:cxnSp>
        <p:nvCxnSpPr>
          <p:cNvPr id="407" name="Shape 407"/>
          <p:cNvCxnSpPr>
            <a:stCxn id="401" idx="2"/>
            <a:endCxn id="401" idx="2"/>
          </p:cNvCxnSpPr>
          <p:nvPr/>
        </p:nvCxnSpPr>
        <p:spPr>
          <a:xfrm>
            <a:off x="11235015" y="3251608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8" name="Shape 408"/>
          <p:cNvCxnSpPr>
            <a:stCxn id="401" idx="2"/>
            <a:endCxn id="401" idx="2"/>
          </p:cNvCxnSpPr>
          <p:nvPr/>
        </p:nvCxnSpPr>
        <p:spPr>
          <a:xfrm>
            <a:off x="11235015" y="3251608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9" name="Shape 409"/>
          <p:cNvCxnSpPr>
            <a:stCxn id="401" idx="2"/>
            <a:endCxn id="401" idx="2"/>
          </p:cNvCxnSpPr>
          <p:nvPr/>
        </p:nvCxnSpPr>
        <p:spPr>
          <a:xfrm>
            <a:off x="11235015" y="3251608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10" name="Shape 410"/>
          <p:cNvCxnSpPr/>
          <p:nvPr/>
        </p:nvCxnSpPr>
        <p:spPr>
          <a:xfrm rot="10800000">
            <a:off x="11206615" y="3253535"/>
            <a:ext cx="56800" cy="15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11" name="Shape 411"/>
          <p:cNvCxnSpPr>
            <a:stCxn id="406" idx="2"/>
            <a:endCxn id="364" idx="0"/>
          </p:cNvCxnSpPr>
          <p:nvPr/>
        </p:nvCxnSpPr>
        <p:spPr>
          <a:xfrm rot="5400000">
            <a:off x="7783243" y="2066857"/>
            <a:ext cx="639600" cy="2214000"/>
          </a:xfrm>
          <a:prstGeom prst="curvedConnector3">
            <a:avLst>
              <a:gd name="adj1" fmla="val 3400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12" name="Shape 412"/>
          <p:cNvCxnSpPr>
            <a:stCxn id="405" idx="2"/>
            <a:endCxn id="364" idx="0"/>
          </p:cNvCxnSpPr>
          <p:nvPr/>
        </p:nvCxnSpPr>
        <p:spPr>
          <a:xfrm rot="5400000">
            <a:off x="6953529" y="2646209"/>
            <a:ext cx="889600" cy="805200"/>
          </a:xfrm>
          <a:prstGeom prst="curvedConnector3">
            <a:avLst>
              <a:gd name="adj1" fmla="val 5001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13" name="Shape 413"/>
          <p:cNvCxnSpPr>
            <a:stCxn id="404" idx="2"/>
            <a:endCxn id="364" idx="0"/>
          </p:cNvCxnSpPr>
          <p:nvPr/>
        </p:nvCxnSpPr>
        <p:spPr>
          <a:xfrm rot="-5400000" flipH="1">
            <a:off x="6370009" y="2867691"/>
            <a:ext cx="798000" cy="454000"/>
          </a:xfrm>
          <a:prstGeom prst="curvedConnector3">
            <a:avLst>
              <a:gd name="adj1" fmla="val 1300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14" name="Shape 414"/>
          <p:cNvSpPr/>
          <p:nvPr/>
        </p:nvSpPr>
        <p:spPr>
          <a:xfrm>
            <a:off x="225767" y="4818699"/>
            <a:ext cx="1662480" cy="1752120"/>
          </a:xfrm>
          <a:prstGeom prst="flowChartTerminator">
            <a:avLst/>
          </a:prstGeom>
          <a:solidFill>
            <a:srgbClr val="1CF0F8">
              <a:alpha val="87000"/>
            </a:srgbClr>
          </a:solidFill>
          <a:ln w="9525" cap="flat" cmpd="sng">
            <a:solidFill>
              <a:srgbClr val="1CF0F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067">
                <a:latin typeface="Calibri"/>
                <a:ea typeface="Calibri"/>
                <a:cs typeface="Calibri"/>
                <a:sym typeface="Calibri"/>
              </a:rPr>
              <a:t>which divides before entering the hilum, it gives: superior lobar (secondary) bronchus. On entering hilum, it divides into middle &amp; inferior lobar bronchi. </a:t>
            </a:r>
          </a:p>
          <a:p>
            <a:endParaRPr sz="1333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Shape 415"/>
          <p:cNvSpPr/>
          <p:nvPr/>
        </p:nvSpPr>
        <p:spPr>
          <a:xfrm>
            <a:off x="311167" y="2967398"/>
            <a:ext cx="1491623" cy="1178783"/>
          </a:xfrm>
          <a:prstGeom prst="flowChartTerminator">
            <a:avLst/>
          </a:prstGeom>
          <a:solidFill>
            <a:srgbClr val="51FDFB">
              <a:alpha val="87000"/>
            </a:srgbClr>
          </a:solidFill>
          <a:ln w="9525" cap="flat" cmpd="sng">
            <a:solidFill>
              <a:srgbClr val="1CF0F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333">
                <a:latin typeface="Calibri"/>
                <a:ea typeface="Calibri"/>
                <a:cs typeface="Calibri"/>
                <a:sym typeface="Calibri"/>
              </a:rPr>
              <a:t>On entering hilum, it divides into superior &amp; inferior lobar bronchi. </a:t>
            </a:r>
          </a:p>
          <a:p>
            <a:endParaRPr sz="1333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Shape 401"/>
          <p:cNvSpPr/>
          <p:nvPr/>
        </p:nvSpPr>
        <p:spPr>
          <a:xfrm>
            <a:off x="10295415" y="1645216"/>
            <a:ext cx="1879200" cy="1606392"/>
          </a:xfrm>
          <a:prstGeom prst="flowChartTerminator">
            <a:avLst/>
          </a:prstGeom>
          <a:solidFill>
            <a:srgbClr val="46FF96"/>
          </a:solidFill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200" b="1" dirty="0">
                <a:latin typeface="Calibri"/>
                <a:ea typeface="Calibri"/>
                <a:cs typeface="Calibri"/>
                <a:sym typeface="Calibri"/>
              </a:rPr>
              <a:t>Found structures:</a:t>
            </a:r>
          </a:p>
          <a:p>
            <a:r>
              <a:rPr lang="en" sz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-Descending aorta </a:t>
            </a:r>
          </a:p>
          <a:p>
            <a:r>
              <a:rPr lang="en" sz="1200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-Vagus nerve</a:t>
            </a:r>
          </a:p>
          <a:p>
            <a:r>
              <a:rPr lang="en" sz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-Arch of the aorta</a:t>
            </a:r>
          </a:p>
          <a:p>
            <a:r>
              <a:rPr lang="en" sz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-Groove for left common carotid and left subclavian arteries</a:t>
            </a:r>
          </a:p>
          <a:p>
            <a:r>
              <a:rPr lang="en" sz="1200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Phrenic nerve</a:t>
            </a:r>
          </a:p>
          <a:p>
            <a:r>
              <a:rPr lang="en" sz="1200" dirty="0">
                <a:latin typeface="Calibri"/>
                <a:ea typeface="Calibri"/>
                <a:cs typeface="Calibri"/>
                <a:sym typeface="Calibri"/>
              </a:rPr>
              <a:t>-Cardiac impression</a:t>
            </a:r>
          </a:p>
        </p:txBody>
      </p:sp>
    </p:spTree>
    <p:extLst>
      <p:ext uri="{BB962C8B-B14F-4D97-AF65-F5344CB8AC3E}">
        <p14:creationId xmlns:p14="http://schemas.microsoft.com/office/powerpoint/2010/main" val="1977179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-136207" y="223188"/>
            <a:ext cx="6113200" cy="67940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304792">
              <a:buClr>
                <a:schemeClr val="dk1"/>
              </a:buClr>
              <a:buFont typeface="Calibri"/>
              <a:buAutoNum type="arabicPeriod"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bronchi in the right lung root lie:</a:t>
            </a:r>
          </a:p>
          <a:p>
            <a:pPr marL="968375" indent="-231775">
              <a:buClr>
                <a:schemeClr val="dk1"/>
              </a:buClr>
              <a:buSzPct val="78571"/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Anteriorly          </a:t>
            </a:r>
            <a:r>
              <a:rPr lang="en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b. Posteriorly</a:t>
            </a:r>
          </a:p>
          <a:p>
            <a:pPr marL="968375" indent="-231775">
              <a:buClr>
                <a:schemeClr val="dk1"/>
              </a:buClr>
              <a:buSzPct val="78571"/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Superiorly          d. Inferiorly</a:t>
            </a:r>
          </a:p>
          <a:p>
            <a:pPr marL="968375" indent="-231775"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 Both a and d</a:t>
            </a:r>
          </a:p>
          <a:p>
            <a:pPr marL="1219170" indent="-304792">
              <a:buNone/>
            </a:pP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Answer: B</a:t>
            </a:r>
          </a:p>
          <a:p>
            <a:pPr marL="609585" indent="-304792">
              <a:buNone/>
            </a:pP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Clr>
                <a:schemeClr val="dk1"/>
              </a:buClr>
              <a:buFont typeface="Calibri"/>
              <a:buAutoNum type="arabicPeriod" startAt="2"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pulmonary veins of the right lung root lie:</a:t>
            </a:r>
          </a:p>
          <a:p>
            <a:pPr marL="1217613" indent="-481013"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Anteriorly           b. Posteriorly</a:t>
            </a:r>
          </a:p>
          <a:p>
            <a:pPr marL="1217613" indent="-481013"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Superiorly           d. Inferiorly</a:t>
            </a:r>
          </a:p>
          <a:p>
            <a:pPr marL="1217613" indent="-481013">
              <a:buNone/>
            </a:pPr>
            <a:r>
              <a:rPr lang="en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e. Both a and d </a:t>
            </a:r>
          </a:p>
          <a:p>
            <a:pPr marL="1219170" indent="-304792">
              <a:buNone/>
            </a:pPr>
            <a:endParaRPr sz="1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None/>
            </a:pPr>
            <a:r>
              <a:rPr lang="en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Answer: E</a:t>
            </a:r>
          </a:p>
          <a:p>
            <a:pPr marL="609585" indent="-304792">
              <a:buNone/>
            </a:pPr>
            <a:endParaRPr sz="11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Clr>
                <a:schemeClr val="dk1"/>
              </a:buClr>
              <a:buFont typeface="Calibri"/>
              <a:buAutoNum type="arabicPeriod" startAt="3"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cardiac impression in the right lung is related to the:</a:t>
            </a:r>
          </a:p>
          <a:p>
            <a:pPr marL="968375" indent="-231775">
              <a:buClr>
                <a:schemeClr val="dk1"/>
              </a:buClr>
              <a:buSzPct val="78571"/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Right atrium      b. Right ventricle</a:t>
            </a:r>
          </a:p>
          <a:p>
            <a:pPr marL="968375" indent="-231775"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Left ventricle     d. Inferior vena cava</a:t>
            </a:r>
          </a:p>
          <a:p>
            <a:pPr marL="1219170" indent="-304792"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97923">
              <a:buClr>
                <a:schemeClr val="dk1"/>
              </a:buClr>
              <a:buSzPct val="78571"/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Answer: A</a:t>
            </a:r>
          </a:p>
          <a:p>
            <a:pPr marL="609585" indent="-304792">
              <a:buNone/>
            </a:pP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Clr>
                <a:schemeClr val="dk1"/>
              </a:buClr>
              <a:buFont typeface="Calibri"/>
              <a:buAutoNum type="arabicPeriod" startAt="4"/>
            </a:pPr>
            <a:r>
              <a:rPr lang="en-GB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Which of the following statements is incorrect?</a:t>
            </a:r>
          </a:p>
          <a:p>
            <a:pPr marL="860425" indent="-123825">
              <a:buClr>
                <a:schemeClr val="dk1"/>
              </a:buClr>
              <a:buSzPct val="78571"/>
              <a:buNone/>
            </a:pPr>
            <a:r>
              <a:rPr lang="en-GB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a. The pulmonary veins in the left lung root lie anteriorly and inferiorly</a:t>
            </a:r>
          </a:p>
          <a:p>
            <a:pPr marL="860425" indent="-123825">
              <a:buClr>
                <a:schemeClr val="dk1"/>
              </a:buClr>
              <a:buSzPct val="78571"/>
              <a:buNone/>
            </a:pPr>
            <a:r>
              <a:rPr lang="en-GB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b. The pulmonary artery in the right lung root lies superiorly</a:t>
            </a:r>
          </a:p>
          <a:p>
            <a:pPr marL="860425" indent="-123825">
              <a:buClr>
                <a:schemeClr val="dk1"/>
              </a:buClr>
              <a:buSzPct val="78571"/>
              <a:buNone/>
            </a:pPr>
            <a:r>
              <a:rPr lang="en-GB" sz="18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c. The left lung root has two bronchi</a:t>
            </a:r>
          </a:p>
          <a:p>
            <a:pPr marL="860425" indent="-123825">
              <a:buNone/>
            </a:pPr>
            <a:r>
              <a:rPr lang="en-GB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d. The right lung root has two bronchi</a:t>
            </a:r>
          </a:p>
          <a:p>
            <a:pPr marL="1219170" indent="-304792">
              <a:buNone/>
            </a:pPr>
            <a:endParaRPr lang="en-GB" sz="105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609585" indent="-397923">
              <a:buClr>
                <a:schemeClr val="dk1"/>
              </a:buClr>
              <a:buSzPct val="78571"/>
              <a:buNone/>
            </a:pPr>
            <a:r>
              <a:rPr lang="en-GB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Answer: C</a:t>
            </a:r>
            <a:endParaRPr sz="18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609585" indent="-304792"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Shape 306"/>
          <p:cNvSpPr txBox="1">
            <a:spLocks noGrp="1"/>
          </p:cNvSpPr>
          <p:nvPr>
            <p:ph type="body" idx="2"/>
          </p:nvPr>
        </p:nvSpPr>
        <p:spPr>
          <a:xfrm>
            <a:off x="6266766" y="202400"/>
            <a:ext cx="5925234" cy="6655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None/>
            </a:pPr>
            <a:endParaRPr dirty="0"/>
          </a:p>
          <a:p>
            <a:pPr marL="609585" indent="-304792">
              <a:buClr>
                <a:schemeClr val="dk1"/>
              </a:buClr>
              <a:buFont typeface="Calibri"/>
              <a:buAutoNum type="arabicPeriod" startAt="5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feature is found only in the left lung?</a:t>
            </a:r>
          </a:p>
          <a:p>
            <a:pPr marL="1219170" indent="-397923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a. Cardiac notch  </a:t>
            </a:r>
          </a:p>
          <a:p>
            <a:pPr marL="1219170" indent="-397923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Transverse fissure  </a:t>
            </a:r>
          </a:p>
          <a:p>
            <a:pPr marL="1219170" indent="-397923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Oblique fissure    </a:t>
            </a:r>
          </a:p>
          <a:p>
            <a:pPr marL="1219170" indent="-397923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Cardiac impression</a:t>
            </a:r>
          </a:p>
          <a:p>
            <a:pPr marL="1219170" indent="-304792"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97923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Answer: A</a:t>
            </a:r>
          </a:p>
          <a:p>
            <a:pPr marL="609585" indent="-304792">
              <a:buClr>
                <a:schemeClr val="dk1"/>
              </a:buClr>
              <a:buFont typeface="Calibri"/>
              <a:buAutoNum type="arabicPeriod" startAt="6"/>
            </a:pPr>
            <a:endParaRPr lang="en-GB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609585" indent="-304792">
              <a:buClr>
                <a:schemeClr val="dk1"/>
              </a:buClr>
              <a:buFont typeface="Calibri"/>
              <a:buAutoNum type="arabicPeriod" startAt="6"/>
            </a:pP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Which of the following structures carries oxygenated blood from the lung alveoli to the left atrium of the heart?</a:t>
            </a:r>
          </a:p>
          <a:p>
            <a:pPr marL="1219170" indent="-304792">
              <a:buNone/>
            </a:pP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a. Bronchial artery   </a:t>
            </a:r>
          </a:p>
          <a:p>
            <a:pPr marL="1219170" indent="-304792">
              <a:buNone/>
            </a:pP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b. Pulmonary artery</a:t>
            </a:r>
          </a:p>
          <a:p>
            <a:pPr marL="1219170" indent="-304792">
              <a:buNone/>
            </a:pPr>
            <a:r>
              <a:rPr lang="en-GB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c. Pulmonary veins</a:t>
            </a:r>
          </a:p>
          <a:p>
            <a:pPr marL="1219170" indent="-304792">
              <a:buNone/>
            </a:pP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d. Azygos vein</a:t>
            </a:r>
          </a:p>
          <a:p>
            <a:pPr marL="1219170" indent="-304792">
              <a:buNone/>
            </a:pPr>
            <a:endParaRPr lang="en-GB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609585" indent="-304792">
              <a:buNone/>
            </a:pP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Answer: C</a:t>
            </a:r>
          </a:p>
          <a:p>
            <a:pPr marL="609585" indent="-304792">
              <a:buNone/>
            </a:pPr>
            <a:endParaRPr lang="en-GB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609585" indent="-304792">
              <a:buClr>
                <a:schemeClr val="dk1"/>
              </a:buClr>
              <a:buFont typeface="Calibri"/>
              <a:buAutoNum type="arabicPeriod" startAt="7"/>
            </a:pP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Which of the following vessels supplies the lungs themselves with oxygen?</a:t>
            </a:r>
          </a:p>
          <a:p>
            <a:pPr marL="1219170" indent="-397923">
              <a:buClr>
                <a:schemeClr val="dk1"/>
              </a:buClr>
              <a:buSzPct val="78571"/>
              <a:buNone/>
            </a:pP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a. Bronchial artery    b. Bronchial vein</a:t>
            </a:r>
          </a:p>
          <a:p>
            <a:pPr marL="1219170" indent="-397923">
              <a:buClr>
                <a:schemeClr val="dk1"/>
              </a:buClr>
              <a:buSzPct val="78571"/>
              <a:buNone/>
            </a:pP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c. Pulmonary artery  d. Pulmonary vein</a:t>
            </a:r>
          </a:p>
          <a:p>
            <a:pPr marL="1219170" indent="-397923">
              <a:buClr>
                <a:schemeClr val="dk1"/>
              </a:buClr>
              <a:buSzPct val="78571"/>
              <a:buNone/>
            </a:pPr>
            <a:endParaRPr lang="en-GB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1219170" indent="-397923">
              <a:buClr>
                <a:schemeClr val="dk1"/>
              </a:buClr>
              <a:buSzPct val="78571"/>
              <a:buNone/>
            </a:pP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Answer: A</a:t>
            </a:r>
            <a:endParaRPr lang="en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None/>
            </a:pPr>
            <a:endParaRPr dirty="0"/>
          </a:p>
        </p:txBody>
      </p:sp>
      <p:cxnSp>
        <p:nvCxnSpPr>
          <p:cNvPr id="307" name="Shape 307"/>
          <p:cNvCxnSpPr/>
          <p:nvPr/>
        </p:nvCxnSpPr>
        <p:spPr>
          <a:xfrm>
            <a:off x="5976993" y="894880"/>
            <a:ext cx="0" cy="576072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" name="TextBox 1"/>
          <p:cNvSpPr txBox="1"/>
          <p:nvPr/>
        </p:nvSpPr>
        <p:spPr>
          <a:xfrm>
            <a:off x="4779535" y="0"/>
            <a:ext cx="1904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n-lt"/>
              </a:rPr>
              <a:t>Questions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1748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415600" y="139833"/>
            <a:ext cx="5333200" cy="59520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397923">
              <a:buClr>
                <a:schemeClr val="dk1"/>
              </a:buClr>
              <a:buSzPct val="78571"/>
              <a:buNone/>
            </a:pP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None/>
            </a:pPr>
            <a:endParaRPr dirty="0"/>
          </a:p>
          <a:p>
            <a:pPr>
              <a:buNone/>
            </a:pPr>
            <a:endParaRPr dirty="0"/>
          </a:p>
        </p:txBody>
      </p:sp>
      <p:sp>
        <p:nvSpPr>
          <p:cNvPr id="313" name="Shape 313"/>
          <p:cNvSpPr txBox="1">
            <a:spLocks noGrp="1"/>
          </p:cNvSpPr>
          <p:nvPr>
            <p:ph type="body" idx="2"/>
          </p:nvPr>
        </p:nvSpPr>
        <p:spPr>
          <a:xfrm>
            <a:off x="174576" y="292387"/>
            <a:ext cx="5574224" cy="67180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395288" indent="-322263">
              <a:buClr>
                <a:srgbClr val="000000"/>
              </a:buClr>
              <a:buFont typeface="Calibri"/>
              <a:buAutoNum type="arabicPeriod" startAt="8"/>
            </a:pPr>
            <a:r>
              <a:rPr lang="en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lungs and visceral pleura receives parasympathetic innervation from:</a:t>
            </a:r>
          </a:p>
          <a:p>
            <a:pPr marL="914400" indent="-396875">
              <a:buNone/>
            </a:pPr>
            <a:r>
              <a:rPr lang="en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a. Cranial nerve IX      b. Vagus nerve</a:t>
            </a:r>
          </a:p>
          <a:p>
            <a:pPr marL="914400" indent="-396875">
              <a:buNone/>
            </a:pPr>
            <a:r>
              <a:rPr lang="en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c. Phrenic nerve          d. Spinal nerve II</a:t>
            </a:r>
          </a:p>
          <a:p>
            <a:pPr marL="609585" indent="-304792">
              <a:buNone/>
            </a:pP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3088" indent="-303213"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Answer: B</a:t>
            </a:r>
          </a:p>
          <a:p>
            <a:pPr marL="609585" indent="-304792"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5288" indent="-303213">
              <a:buClr>
                <a:schemeClr val="dk1"/>
              </a:buClr>
              <a:buFont typeface="Calibri"/>
              <a:buAutoNum type="arabicPeriod" startAt="9"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of the following is the first branching of the bronchial tree that has gas exchanging capabilities?</a:t>
            </a:r>
          </a:p>
          <a:p>
            <a:pPr marL="914400" indent="-303213"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Alveolar sacs     </a:t>
            </a:r>
          </a:p>
          <a:p>
            <a:pPr marL="914400" indent="-303213"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Alveolar ducts</a:t>
            </a:r>
          </a:p>
          <a:p>
            <a:pPr marL="914400" indent="-303213"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Terminal bronchioles</a:t>
            </a:r>
          </a:p>
          <a:p>
            <a:pPr marL="914400" indent="-303213"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Respiratory bronchioles</a:t>
            </a:r>
          </a:p>
          <a:p>
            <a:pPr marL="1219170" indent="-304792">
              <a:buNone/>
            </a:pP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97923">
              <a:buClr>
                <a:schemeClr val="dk1"/>
              </a:buClr>
              <a:buSzPct val="78571"/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Answer: D</a:t>
            </a:r>
          </a:p>
          <a:p>
            <a:pPr marL="609585" indent="-397923">
              <a:buClr>
                <a:schemeClr val="dk1"/>
              </a:buClr>
              <a:buSzPct val="78571"/>
              <a:buNone/>
            </a:pPr>
            <a:endParaRPr lang="en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10. The pleural cavity, contains a thin film of pleural serous fluid. what is the normal value: </a:t>
            </a:r>
            <a:br>
              <a:rPr lang="en" sz="1800" dirty="0">
                <a:ea typeface="Calibri"/>
                <a:cs typeface="Calibri"/>
                <a:sym typeface="Calibri"/>
              </a:rPr>
            </a:br>
            <a:r>
              <a:rPr lang="en" sz="1800" dirty="0">
                <a:ea typeface="Calibri"/>
                <a:cs typeface="Calibri"/>
                <a:sym typeface="Calibri"/>
              </a:rPr>
              <a:t>A) 5-10ml.    B) 10-20ml.     C) 50ml.     D) 300ml.</a:t>
            </a:r>
          </a:p>
          <a:p>
            <a:pPr>
              <a:buNone/>
            </a:pPr>
            <a:endParaRPr lang="en" sz="1100" dirty="0">
              <a:ea typeface="Calibri"/>
              <a:cs typeface="Calibri"/>
              <a:sym typeface="Calibri"/>
            </a:endParaRPr>
          </a:p>
          <a:p>
            <a:pPr marL="395288" indent="0"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Answer: A  </a:t>
            </a:r>
            <a:br>
              <a:rPr lang="en" sz="1800" dirty="0">
                <a:ea typeface="Calibri"/>
                <a:cs typeface="Calibri"/>
                <a:sym typeface="Calibri"/>
              </a:rPr>
            </a:br>
            <a:r>
              <a:rPr lang="en" sz="1100" dirty="0">
                <a:ea typeface="Calibri"/>
                <a:cs typeface="Calibri"/>
                <a:sym typeface="Calibri"/>
              </a:rPr>
              <a:t> </a:t>
            </a:r>
            <a:endParaRPr lang="en" sz="1800" dirty="0">
              <a:ea typeface="Calibri"/>
              <a:cs typeface="Calibri"/>
              <a:sym typeface="Calibri"/>
            </a:endParaRPr>
          </a:p>
          <a:p>
            <a:pPr marL="341313" indent="-341313"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11.  Which one of the parietal pleura covers the thoracic (upper) surface of the diaphragm: </a:t>
            </a:r>
          </a:p>
          <a:p>
            <a:pPr marL="395288" indent="0"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A) Cervical Pleura.          B) Costal pleura.    </a:t>
            </a:r>
          </a:p>
          <a:p>
            <a:pPr marL="395288" indent="0"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C) Mediastinal pleura.   D) Diaphragmatic pleura</a:t>
            </a:r>
            <a:br>
              <a:rPr lang="en" sz="1800" u="sng" dirty="0">
                <a:ea typeface="Calibri"/>
                <a:cs typeface="Calibri"/>
                <a:sym typeface="Calibri"/>
              </a:rPr>
            </a:br>
            <a:r>
              <a:rPr lang="en" sz="1000" u="sng" dirty="0">
                <a:ea typeface="Calibri"/>
                <a:cs typeface="Calibri"/>
                <a:sym typeface="Calibri"/>
              </a:rPr>
              <a:t> </a:t>
            </a:r>
            <a:endParaRPr lang="en" sz="1800" u="sng" dirty="0">
              <a:ea typeface="Calibri"/>
              <a:cs typeface="Calibri"/>
              <a:sym typeface="Calibri"/>
            </a:endParaRPr>
          </a:p>
          <a:p>
            <a:pPr marL="395288" indent="0">
              <a:buNone/>
            </a:pPr>
            <a:r>
              <a:rPr lang="en" sz="1800" dirty="0">
                <a:cs typeface="Calibri"/>
                <a:sym typeface="Calibri"/>
              </a:rPr>
              <a:t>Answer: D</a:t>
            </a:r>
            <a:endParaRPr sz="1800" dirty="0"/>
          </a:p>
        </p:txBody>
      </p:sp>
      <p:cxnSp>
        <p:nvCxnSpPr>
          <p:cNvPr id="314" name="Shape 314"/>
          <p:cNvCxnSpPr/>
          <p:nvPr/>
        </p:nvCxnSpPr>
        <p:spPr>
          <a:xfrm>
            <a:off x="5878403" y="675387"/>
            <a:ext cx="0" cy="595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" name="TextBox 4"/>
          <p:cNvSpPr txBox="1"/>
          <p:nvPr/>
        </p:nvSpPr>
        <p:spPr>
          <a:xfrm>
            <a:off x="4779535" y="0"/>
            <a:ext cx="1904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n-lt"/>
              </a:rPr>
              <a:t>Questions</a:t>
            </a:r>
            <a:endParaRPr lang="en-GB" sz="3200" b="1" dirty="0">
              <a:latin typeface="+mn-lt"/>
            </a:endParaRPr>
          </a:p>
        </p:txBody>
      </p:sp>
      <p:sp>
        <p:nvSpPr>
          <p:cNvPr id="6" name="Shape 295"/>
          <p:cNvSpPr txBox="1">
            <a:spLocks/>
          </p:cNvSpPr>
          <p:nvPr/>
        </p:nvSpPr>
        <p:spPr>
          <a:xfrm>
            <a:off x="6113200" y="453000"/>
            <a:ext cx="5842239" cy="641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12. Pleural Recesses are :</a:t>
            </a:r>
            <a:br>
              <a:rPr lang="en" sz="1800" dirty="0">
                <a:ea typeface="Calibri"/>
                <a:cs typeface="Calibri"/>
                <a:sym typeface="Calibri"/>
              </a:rPr>
            </a:br>
            <a:r>
              <a:rPr lang="en" sz="1800" dirty="0">
                <a:ea typeface="Calibri"/>
                <a:cs typeface="Calibri"/>
                <a:sym typeface="Calibri"/>
              </a:rPr>
              <a:t>A) Costodiaphragmatic.       B) Costomediastinal.   </a:t>
            </a: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     C) none of them. 	D) all of them. </a:t>
            </a: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endParaRPr lang="en" sz="1100" dirty="0"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Answer: D</a:t>
            </a: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endParaRPr lang="en" sz="1100" dirty="0"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13. Mediastinal pleura is supplied by:</a:t>
            </a:r>
            <a:br>
              <a:rPr lang="en" sz="1800" dirty="0">
                <a:ea typeface="Calibri"/>
                <a:cs typeface="Calibri"/>
                <a:sym typeface="Calibri"/>
              </a:rPr>
            </a:br>
            <a:r>
              <a:rPr lang="en" sz="1800" dirty="0">
                <a:ea typeface="Calibri"/>
                <a:cs typeface="Calibri"/>
                <a:sym typeface="Calibri"/>
              </a:rPr>
              <a:t>A) laryngeal nerve.      B) phrenic nerve.  </a:t>
            </a: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     C) intercostal nerves.  D) vagus nerve </a:t>
            </a:r>
            <a:br>
              <a:rPr lang="en" sz="1800" dirty="0">
                <a:ea typeface="Calibri"/>
                <a:cs typeface="Calibri"/>
                <a:sym typeface="Calibri"/>
              </a:rPr>
            </a:br>
            <a:r>
              <a:rPr lang="en" sz="1100" dirty="0">
                <a:ea typeface="Calibri"/>
                <a:cs typeface="Calibri"/>
                <a:sym typeface="Calibri"/>
              </a:rPr>
              <a:t> </a:t>
            </a:r>
            <a:endParaRPr lang="en" sz="1800" dirty="0"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Answer: B</a:t>
            </a: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endParaRPr lang="en" sz="1100" dirty="0"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14. The anterior margin of the left pleura has : </a:t>
            </a:r>
            <a:br>
              <a:rPr lang="en" sz="1800" dirty="0">
                <a:ea typeface="Calibri"/>
                <a:cs typeface="Calibri"/>
                <a:sym typeface="Calibri"/>
              </a:rPr>
            </a:br>
            <a:r>
              <a:rPr lang="en" sz="1800" dirty="0">
                <a:ea typeface="Calibri"/>
                <a:cs typeface="Calibri"/>
                <a:sym typeface="Calibri"/>
              </a:rPr>
              <a:t>A) Cardiac notch.  B) lingula.  	</a:t>
            </a: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    C) none of them.  D) all of them.  </a:t>
            </a:r>
            <a:br>
              <a:rPr lang="en" sz="1800" dirty="0">
                <a:ea typeface="Calibri"/>
                <a:cs typeface="Calibri"/>
                <a:sym typeface="Calibri"/>
              </a:rPr>
            </a:br>
            <a:r>
              <a:rPr lang="en" sz="1100" dirty="0">
                <a:ea typeface="Calibri"/>
                <a:cs typeface="Calibri"/>
                <a:sym typeface="Calibri"/>
              </a:rPr>
              <a:t> </a:t>
            </a:r>
            <a:endParaRPr lang="en" sz="1800" dirty="0"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Answer: D</a:t>
            </a: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endParaRPr lang="en" sz="1100" dirty="0"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15. Cause of Pleural Effusion is  :</a:t>
            </a:r>
            <a:br>
              <a:rPr lang="en" sz="1800" dirty="0">
                <a:ea typeface="Calibri"/>
                <a:cs typeface="Calibri"/>
                <a:sym typeface="Calibri"/>
              </a:rPr>
            </a:br>
            <a:r>
              <a:rPr lang="en" sz="1800" dirty="0">
                <a:ea typeface="Calibri"/>
                <a:cs typeface="Calibri"/>
                <a:sym typeface="Calibri"/>
              </a:rPr>
              <a:t>A) TB.    B)infections.    C) congestive heart disease.   </a:t>
            </a: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     D) all of them</a:t>
            </a: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endParaRPr lang="en" sz="1050" dirty="0"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Answer: D</a:t>
            </a: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endParaRPr lang="en" sz="1050" dirty="0"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16. The apex of the lungs is grooved anteriorly by :</a:t>
            </a:r>
            <a:br>
              <a:rPr lang="en" sz="1800" dirty="0">
                <a:ea typeface="Calibri"/>
                <a:cs typeface="Calibri"/>
                <a:sym typeface="Calibri"/>
              </a:rPr>
            </a:br>
            <a:r>
              <a:rPr lang="en" sz="1800" dirty="0">
                <a:ea typeface="Calibri"/>
                <a:cs typeface="Calibri"/>
                <a:sym typeface="Calibri"/>
              </a:rPr>
              <a:t>A) subclavian artery.    B) Azygos vein.   	</a:t>
            </a: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    C) phrenic nerve.          D)Cardiac impression</a:t>
            </a: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endParaRPr lang="en" sz="1050" dirty="0"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ct val="55000"/>
              <a:buFont typeface="Arial" panose="020B0604020202020204" pitchFamily="34" charset="0"/>
              <a:buNone/>
            </a:pPr>
            <a:r>
              <a:rPr lang="en" sz="1800" dirty="0">
                <a:ea typeface="Calibri"/>
                <a:cs typeface="Calibri"/>
                <a:sym typeface="Calibri"/>
              </a:rPr>
              <a:t>Answer: A</a:t>
            </a:r>
          </a:p>
          <a:p>
            <a:pPr>
              <a:buFont typeface="Arial" panose="020B0604020202020204" pitchFamily="34" charset="0"/>
              <a:buNone/>
            </a:pPr>
            <a:br>
              <a:rPr lang="en" sz="1800" u="sng" dirty="0">
                <a:ea typeface="Calibri"/>
                <a:cs typeface="Calibri"/>
                <a:sym typeface="Calibri"/>
              </a:rPr>
            </a:br>
            <a:endParaRPr lang="en" sz="1800" u="sng" dirty="0"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5951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44686" y="746316"/>
            <a:ext cx="5181600" cy="4351338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</a:rPr>
              <a:t>Nawaf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</a:rPr>
              <a:t>AlKhudairy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177800" indent="0">
              <a:buNone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Jawaher Abanumy</a:t>
            </a:r>
          </a:p>
          <a:p>
            <a:pPr marL="177800" indent="0">
              <a:buNone/>
            </a:pPr>
            <a:b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30873" y="4494765"/>
            <a:ext cx="3923939" cy="972221"/>
            <a:chOff x="2927787" y="4046711"/>
            <a:chExt cx="3923939" cy="972221"/>
          </a:xfrm>
        </p:grpSpPr>
        <p:sp>
          <p:nvSpPr>
            <p:cNvPr id="2" name="TextBox 1"/>
            <p:cNvSpPr txBox="1"/>
            <p:nvPr/>
          </p:nvSpPr>
          <p:spPr>
            <a:xfrm>
              <a:off x="3487052" y="4086072"/>
              <a:ext cx="3364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i="1" dirty="0">
                  <a:solidFill>
                    <a:srgbClr val="7BBF26"/>
                  </a:solidFill>
                </a:rPr>
                <a:t>anatomyteam436@gmail.com</a:t>
              </a:r>
              <a:endParaRPr lang="en-GB" sz="1600" i="1" dirty="0">
                <a:solidFill>
                  <a:srgbClr val="7BBF26"/>
                </a:solidFill>
              </a:endParaRPr>
            </a:p>
          </p:txBody>
        </p:sp>
        <p:pic>
          <p:nvPicPr>
            <p:cNvPr id="1026" name="Picture 2" descr="https://d30y9cdsu7xlg0.cloudfront.net/png/12462-200.pn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787" y="4046711"/>
              <a:ext cx="448054" cy="448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Image result for twitter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501" y="4623295"/>
              <a:ext cx="393116" cy="393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487052" y="4649600"/>
              <a:ext cx="3364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i="1" dirty="0">
                  <a:solidFill>
                    <a:srgbClr val="55ACEE"/>
                  </a:solidFill>
                </a:rPr>
                <a:t>@anatomy436</a:t>
              </a:r>
              <a:endParaRPr lang="en-GB" sz="1600" i="1" dirty="0">
                <a:solidFill>
                  <a:srgbClr val="55ACEE"/>
                </a:solidFill>
              </a:endParaRPr>
            </a:p>
          </p:txBody>
        </p:sp>
      </p:grp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sp>
        <p:nvSpPr>
          <p:cNvPr id="12" name="Text Placeholder 4"/>
          <p:cNvSpPr txBox="1">
            <a:spLocks/>
          </p:cNvSpPr>
          <p:nvPr/>
        </p:nvSpPr>
        <p:spPr>
          <a:xfrm>
            <a:off x="7714343" y="746316"/>
            <a:ext cx="4477657" cy="5654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buFont typeface="Arial" panose="020B0604020202020204" pitchFamily="34" charset="0"/>
              <a:buNone/>
            </a:pPr>
            <a:r>
              <a:rPr lang="en-US" i="1" dirty="0">
                <a:latin typeface="Calibri" panose="020F0502020204030204" pitchFamily="34" charset="0"/>
              </a:rPr>
              <a:t>Members:</a:t>
            </a:r>
            <a:endParaRPr lang="en-GB" i="1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dirty="0" err="1"/>
              <a:t>Alanoud</a:t>
            </a:r>
            <a:r>
              <a:rPr lang="en-GB" dirty="0"/>
              <a:t> </a:t>
            </a:r>
            <a:r>
              <a:rPr lang="en-GB" dirty="0" err="1"/>
              <a:t>Abuhaimed</a:t>
            </a:r>
            <a:endParaRPr lang="en-GB" dirty="0"/>
          </a:p>
          <a:p>
            <a:pPr marL="177800" indent="0">
              <a:buNone/>
            </a:pPr>
            <a:r>
              <a:rPr lang="en-GB" dirty="0" err="1"/>
              <a:t>Alanoud</a:t>
            </a:r>
            <a:r>
              <a:rPr lang="en-GB" dirty="0"/>
              <a:t> </a:t>
            </a:r>
            <a:r>
              <a:rPr lang="en-GB" dirty="0" err="1"/>
              <a:t>Alsaikhan</a:t>
            </a:r>
            <a:r>
              <a:rPr lang="en-GB" dirty="0"/>
              <a:t> </a:t>
            </a:r>
          </a:p>
          <a:p>
            <a:pPr marL="177800" indent="0">
              <a:buNone/>
            </a:pPr>
            <a:r>
              <a:rPr lang="en-GB" dirty="0" err="1"/>
              <a:t>Ameera</a:t>
            </a:r>
            <a:r>
              <a:rPr lang="en-GB" dirty="0"/>
              <a:t> </a:t>
            </a:r>
            <a:r>
              <a:rPr lang="en-GB" dirty="0" err="1"/>
              <a:t>Niazi</a:t>
            </a:r>
            <a:endParaRPr lang="en-GB" dirty="0"/>
          </a:p>
          <a:p>
            <a:pPr marL="177800" indent="0">
              <a:buNone/>
            </a:pPr>
            <a:r>
              <a:rPr lang="en-GB" dirty="0"/>
              <a:t>Deena </a:t>
            </a:r>
            <a:r>
              <a:rPr lang="en-GB" dirty="0" err="1"/>
              <a:t>AlNowiser</a:t>
            </a:r>
            <a:endParaRPr lang="en-GB" dirty="0"/>
          </a:p>
          <a:p>
            <a:pPr marL="177800" indent="0">
              <a:buNone/>
            </a:pPr>
            <a:r>
              <a:rPr lang="en-GB" dirty="0"/>
              <a:t>Lama </a:t>
            </a:r>
            <a:r>
              <a:rPr lang="en-GB" dirty="0" err="1"/>
              <a:t>Alfawzan</a:t>
            </a:r>
            <a:endParaRPr lang="en-GB" dirty="0"/>
          </a:p>
          <a:p>
            <a:pPr marL="177800" indent="0">
              <a:buNone/>
            </a:pPr>
            <a:r>
              <a:rPr lang="en-GB" dirty="0"/>
              <a:t>Lara </a:t>
            </a:r>
            <a:r>
              <a:rPr lang="en-GB" dirty="0" err="1"/>
              <a:t>Alsaleem</a:t>
            </a:r>
            <a:endParaRPr lang="en-GB" dirty="0"/>
          </a:p>
          <a:p>
            <a:pPr marL="177800" indent="0">
              <a:buNone/>
            </a:pPr>
            <a:r>
              <a:rPr lang="en-GB" dirty="0" err="1"/>
              <a:t>Maha</a:t>
            </a:r>
            <a:r>
              <a:rPr lang="en-GB" dirty="0"/>
              <a:t> Alissa</a:t>
            </a:r>
          </a:p>
          <a:p>
            <a:pPr marL="177800" indent="0">
              <a:buNone/>
            </a:pPr>
            <a:r>
              <a:rPr lang="en-GB" dirty="0"/>
              <a:t>Nada </a:t>
            </a:r>
            <a:r>
              <a:rPr lang="en-GB" dirty="0" err="1"/>
              <a:t>Aldakheel</a:t>
            </a:r>
            <a:endParaRPr lang="en-GB" dirty="0"/>
          </a:p>
          <a:p>
            <a:pPr marL="177800" indent="0">
              <a:buNone/>
            </a:pPr>
            <a:r>
              <a:rPr lang="en-US" dirty="0" err="1"/>
              <a:t>Nourah</a:t>
            </a:r>
            <a:r>
              <a:rPr lang="en-US" dirty="0"/>
              <a:t> Al </a:t>
            </a:r>
            <a:r>
              <a:rPr lang="en-US" dirty="0" err="1"/>
              <a:t>Hogail</a:t>
            </a:r>
            <a:endParaRPr lang="en-GB" dirty="0"/>
          </a:p>
          <a:p>
            <a:pPr marL="177800" indent="0">
              <a:buNone/>
            </a:pPr>
            <a:r>
              <a:rPr lang="en-GB" dirty="0" err="1"/>
              <a:t>Wejdan</a:t>
            </a:r>
            <a:r>
              <a:rPr lang="en-GB" dirty="0"/>
              <a:t> </a:t>
            </a:r>
            <a:r>
              <a:rPr lang="en-GB" dirty="0" err="1"/>
              <a:t>Alzaid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2692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533400" y="1164324"/>
            <a:ext cx="2590800" cy="669925"/>
          </a:xfrm>
          <a:noFill/>
          <a:ln w="2857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/>
              <a:t>Pleura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2032570"/>
            <a:ext cx="6037172" cy="3904609"/>
          </a:xfrm>
          <a:noFill/>
          <a:ln w="38100">
            <a:noFill/>
          </a:ln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en-US" sz="1800" dirty="0"/>
              <a:t>Double-layered serous membrane enclosing the lung.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en-US" sz="1800" dirty="0"/>
              <a:t>Has two layers: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b="1" dirty="0">
                <a:solidFill>
                  <a:srgbClr val="FF0000"/>
                </a:solidFill>
              </a:rPr>
              <a:t>Parietal layer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/>
              <a:t>which lines the thoracic walls.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1800" b="1" dirty="0">
                <a:solidFill>
                  <a:srgbClr val="FF0000"/>
                </a:solidFill>
              </a:rPr>
              <a:t>Visceral layer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/>
              <a:t>which covers the surfaces of the lung. 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en-US" sz="1800" dirty="0"/>
              <a:t>The two layers continue with each other around the </a:t>
            </a:r>
            <a:r>
              <a:rPr lang="en-US" sz="1800" b="1" dirty="0"/>
              <a:t>root </a:t>
            </a:r>
            <a:r>
              <a:rPr lang="en-US" sz="1800" dirty="0"/>
              <a:t>of </a:t>
            </a:r>
            <a:r>
              <a:rPr lang="en-US" sz="1800" b="1" dirty="0"/>
              <a:t>the lung</a:t>
            </a:r>
            <a:r>
              <a:rPr lang="en-US" sz="1800" dirty="0"/>
              <a:t>, where it forms a loose cuff </a:t>
            </a:r>
            <a:r>
              <a:rPr lang="en-US" sz="1800" u="sng" dirty="0"/>
              <a:t>hanging down </a:t>
            </a:r>
            <a:r>
              <a:rPr lang="en-US" sz="1800" dirty="0"/>
              <a:t>called the </a:t>
            </a:r>
            <a:r>
              <a:rPr lang="en-US" sz="1800" b="1" dirty="0">
                <a:solidFill>
                  <a:srgbClr val="FF0000"/>
                </a:solidFill>
              </a:rPr>
              <a:t>pulmonary ligament.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en-US" sz="1800" b="1" dirty="0"/>
              <a:t>The</a:t>
            </a:r>
            <a:r>
              <a:rPr lang="en-US" sz="1800" b="1" dirty="0">
                <a:solidFill>
                  <a:srgbClr val="FF0000"/>
                </a:solidFill>
              </a:rPr>
              <a:t> space </a:t>
            </a:r>
            <a:r>
              <a:rPr lang="en-US" sz="1800" dirty="0"/>
              <a:t>between the two layers, </a:t>
            </a:r>
            <a:r>
              <a:rPr lang="en-US" sz="1800" b="1" dirty="0">
                <a:solidFill>
                  <a:srgbClr val="FF0000"/>
                </a:solidFill>
              </a:rPr>
              <a:t>the pleural cavity, </a:t>
            </a:r>
            <a:r>
              <a:rPr lang="en-US" sz="1800" dirty="0"/>
              <a:t>contains a thin film of pleural serous fluid ( 5-10 ml.) </a:t>
            </a:r>
          </a:p>
          <a:p>
            <a:pPr marL="111125" indent="0">
              <a:lnSpc>
                <a:spcPct val="100000"/>
              </a:lnSpc>
              <a:buNone/>
              <a:defRPr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When this fluid increases above normal it is called pleural effusion (will be discussed later).</a:t>
            </a:r>
          </a:p>
        </p:txBody>
      </p:sp>
      <p:pic>
        <p:nvPicPr>
          <p:cNvPr id="19459" name="ClipArt Placeholder 4" descr="C3FF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64172" r="-182"/>
          <a:stretch>
            <a:fillRect/>
          </a:stretch>
        </p:blipFill>
        <p:spPr>
          <a:xfrm>
            <a:off x="6570572" y="412376"/>
            <a:ext cx="4762406" cy="3142755"/>
          </a:xfrm>
          <a:ln w="38100">
            <a:noFill/>
            <a:miter lim="800000"/>
            <a:headEnd/>
            <a:tailEnd/>
          </a:ln>
        </p:spPr>
      </p:pic>
      <p:sp>
        <p:nvSpPr>
          <p:cNvPr id="19460" name="Line 8"/>
          <p:cNvSpPr>
            <a:spLocks noChangeShapeType="1"/>
          </p:cNvSpPr>
          <p:nvPr/>
        </p:nvSpPr>
        <p:spPr bwMode="auto">
          <a:xfrm>
            <a:off x="8882064" y="6143625"/>
            <a:ext cx="287337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570572" y="3715871"/>
            <a:ext cx="4361887" cy="2761129"/>
            <a:chOff x="4943476" y="304800"/>
            <a:chExt cx="5869276" cy="6248400"/>
          </a:xfrm>
        </p:grpSpPr>
        <p:pic>
          <p:nvPicPr>
            <p:cNvPr id="4104" name="Picture 8" descr="E:\dad\Student Gray\3. Thorax\F66122-003-f041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48"/>
            <a:stretch>
              <a:fillRect/>
            </a:stretch>
          </p:blipFill>
          <p:spPr bwMode="auto">
            <a:xfrm>
              <a:off x="4943476" y="304800"/>
              <a:ext cx="5724525" cy="62484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Left Arrow 10"/>
            <p:cNvSpPr/>
            <p:nvPr/>
          </p:nvSpPr>
          <p:spPr>
            <a:xfrm>
              <a:off x="8763000" y="4648199"/>
              <a:ext cx="990600" cy="27495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76" name="TextBox 11"/>
            <p:cNvSpPr txBox="1">
              <a:spLocks noChangeArrowheads="1"/>
            </p:cNvSpPr>
            <p:nvPr/>
          </p:nvSpPr>
          <p:spPr bwMode="auto">
            <a:xfrm>
              <a:off x="9753600" y="4495801"/>
              <a:ext cx="1059152" cy="83579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Pulmonary ligament</a:t>
              </a: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5726242" y="3807502"/>
            <a:ext cx="6295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69429" y="4077325"/>
            <a:ext cx="7589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758597" y="629587"/>
            <a:ext cx="734518" cy="25483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566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1600" y="3035316"/>
            <a:ext cx="3120400" cy="38122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9315304" y="134911"/>
            <a:ext cx="2739968" cy="3104350"/>
            <a:chOff x="9639555" y="45928"/>
            <a:chExt cx="2233789" cy="2563432"/>
          </a:xfrm>
        </p:grpSpPr>
        <p:pic>
          <p:nvPicPr>
            <p:cNvPr id="26" name="Picture 5" descr="E:\dad\Student Gray\3. Thorax\F66122-003-f03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60"/>
            <a:stretch>
              <a:fillRect/>
            </a:stretch>
          </p:blipFill>
          <p:spPr>
            <a:xfrm>
              <a:off x="9639555" y="45928"/>
              <a:ext cx="2233789" cy="256343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9792853" y="1197540"/>
              <a:ext cx="322697" cy="111596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100" b="1" dirty="0"/>
            </a:p>
          </p:txBody>
        </p:sp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>
              <a:off x="9963872" y="203482"/>
              <a:ext cx="380278" cy="111054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100" b="1" dirty="0"/>
            </a:p>
          </p:txBody>
        </p:sp>
      </p:grp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03254" y="1328186"/>
            <a:ext cx="53256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933"/>
              </a:spcBef>
              <a:buNone/>
            </a:pPr>
            <a:r>
              <a:rPr lang="en" sz="1867" u="sng" dirty="0">
                <a:solidFill>
                  <a:srgbClr val="000000"/>
                </a:solidFill>
              </a:rPr>
              <a:t>It is divided </a:t>
            </a:r>
            <a:r>
              <a:rPr lang="en" sz="1867" dirty="0">
                <a:solidFill>
                  <a:srgbClr val="000000"/>
                </a:solidFill>
              </a:rPr>
              <a:t>according to the region in which</a:t>
            </a:r>
          </a:p>
          <a:p>
            <a:pPr>
              <a:spcBef>
                <a:spcPts val="933"/>
              </a:spcBef>
              <a:buClr>
                <a:schemeClr val="dk1"/>
              </a:buClr>
              <a:buSzPct val="78571"/>
              <a:buNone/>
            </a:pPr>
            <a:r>
              <a:rPr lang="en" sz="1867" dirty="0">
                <a:solidFill>
                  <a:srgbClr val="000000"/>
                </a:solidFill>
              </a:rPr>
              <a:t>it lies and the surfaces it covers</a:t>
            </a:r>
            <a:r>
              <a:rPr lang="en" sz="1867" u="sng" dirty="0">
                <a:solidFill>
                  <a:srgbClr val="000000"/>
                </a:solidFill>
              </a:rPr>
              <a:t>, into:</a:t>
            </a:r>
          </a:p>
          <a:p>
            <a:pPr>
              <a:spcBef>
                <a:spcPts val="933"/>
              </a:spcBef>
              <a:buClr>
                <a:schemeClr val="dk1"/>
              </a:buClr>
              <a:buSzPct val="78571"/>
              <a:buNone/>
            </a:pPr>
            <a:r>
              <a:rPr lang="en" sz="1867" b="1" dirty="0">
                <a:solidFill>
                  <a:srgbClr val="000000"/>
                </a:solidFill>
              </a:rPr>
              <a:t>1- Cervical </a:t>
            </a:r>
            <a:r>
              <a:rPr lang="en" sz="1867" dirty="0">
                <a:solidFill>
                  <a:schemeClr val="bg1">
                    <a:lumMod val="65000"/>
                  </a:schemeClr>
                </a:solidFill>
              </a:rPr>
              <a:t>(or cupular)</a:t>
            </a:r>
          </a:p>
          <a:p>
            <a:pPr>
              <a:spcBef>
                <a:spcPts val="933"/>
              </a:spcBef>
              <a:buClr>
                <a:schemeClr val="dk1"/>
              </a:buClr>
              <a:buSzPct val="78571"/>
              <a:buNone/>
            </a:pPr>
            <a:r>
              <a:rPr lang="en" sz="1867" b="1" dirty="0">
                <a:solidFill>
                  <a:srgbClr val="000000"/>
                </a:solidFill>
              </a:rPr>
              <a:t>2- Costal</a:t>
            </a:r>
          </a:p>
          <a:p>
            <a:pPr>
              <a:spcBef>
                <a:spcPts val="933"/>
              </a:spcBef>
              <a:buClr>
                <a:schemeClr val="dk1"/>
              </a:buClr>
              <a:buSzPct val="78571"/>
              <a:buNone/>
            </a:pPr>
            <a:r>
              <a:rPr lang="en" sz="1867" b="1" dirty="0">
                <a:solidFill>
                  <a:srgbClr val="000000"/>
                </a:solidFill>
              </a:rPr>
              <a:t>3- Mediastinal</a:t>
            </a:r>
          </a:p>
          <a:p>
            <a:pPr>
              <a:spcBef>
                <a:spcPts val="933"/>
              </a:spcBef>
              <a:buClr>
                <a:schemeClr val="dk1"/>
              </a:buClr>
              <a:buSzPct val="78571"/>
              <a:buNone/>
            </a:pPr>
            <a:r>
              <a:rPr lang="en" sz="1867" b="1" dirty="0">
                <a:solidFill>
                  <a:srgbClr val="000000"/>
                </a:solidFill>
              </a:rPr>
              <a:t>4- Diaphragmatic</a:t>
            </a:r>
          </a:p>
          <a:p>
            <a:pPr>
              <a:buNone/>
            </a:pPr>
            <a:endParaRPr dirty="0"/>
          </a:p>
        </p:txBody>
      </p:sp>
      <p:sp>
        <p:nvSpPr>
          <p:cNvPr id="138" name="Shape 138"/>
          <p:cNvSpPr txBox="1"/>
          <p:nvPr/>
        </p:nvSpPr>
        <p:spPr>
          <a:xfrm>
            <a:off x="4960697" y="914509"/>
            <a:ext cx="6066800" cy="6126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667"/>
              </a:spcBef>
              <a:buClr>
                <a:schemeClr val="dk1"/>
              </a:buClr>
            </a:pPr>
            <a:r>
              <a:rPr lang="en" sz="1867" dirty="0">
                <a:latin typeface="+mn-lt"/>
              </a:rPr>
              <a:t>1- </a:t>
            </a:r>
            <a:r>
              <a:rPr lang="en" sz="1867" b="1" u="sng" dirty="0">
                <a:latin typeface="+mn-lt"/>
              </a:rPr>
              <a:t>Cervical Pleura:</a:t>
            </a:r>
          </a:p>
          <a:p>
            <a:pPr marL="228600" indent="-228600">
              <a:lnSpc>
                <a:spcPct val="115000"/>
              </a:lnSpc>
              <a:spcBef>
                <a:spcPts val="667"/>
              </a:spcBef>
              <a:buFont typeface="Courier New" panose="02070309020205020404" pitchFamily="49" charset="0"/>
              <a:buChar char="o"/>
            </a:pPr>
            <a:r>
              <a:rPr lang="en" sz="1867" dirty="0">
                <a:latin typeface="+mn-lt"/>
              </a:rPr>
              <a:t>Projects up into the root of the neck about </a:t>
            </a:r>
          </a:p>
          <a:p>
            <a:pPr marL="228600">
              <a:lnSpc>
                <a:spcPct val="115000"/>
              </a:lnSpc>
              <a:spcBef>
                <a:spcPts val="667"/>
              </a:spcBef>
              <a:buClr>
                <a:schemeClr val="dk1"/>
              </a:buClr>
            </a:pPr>
            <a:r>
              <a:rPr lang="en" sz="1867" u="sng" dirty="0">
                <a:latin typeface="+mn-lt"/>
              </a:rPr>
              <a:t>one inch above </a:t>
            </a:r>
            <a:r>
              <a:rPr lang="en" sz="1867" dirty="0">
                <a:latin typeface="+mn-lt"/>
              </a:rPr>
              <a:t>the medial1/3</a:t>
            </a:r>
            <a:r>
              <a:rPr lang="en" sz="1867" baseline="30000" dirty="0">
                <a:latin typeface="+mn-lt"/>
              </a:rPr>
              <a:t>rd</a:t>
            </a:r>
            <a:r>
              <a:rPr lang="en" sz="1867" dirty="0">
                <a:latin typeface="+mn-lt"/>
              </a:rPr>
              <a:t> of clavicle.</a:t>
            </a:r>
          </a:p>
          <a:p>
            <a:pPr marL="228600" indent="-228600">
              <a:lnSpc>
                <a:spcPct val="115000"/>
              </a:lnSpc>
              <a:spcBef>
                <a:spcPts val="667"/>
              </a:spcBef>
              <a:buFont typeface="Courier New" panose="02070309020205020404" pitchFamily="49" charset="0"/>
              <a:buChar char="o"/>
            </a:pPr>
            <a:r>
              <a:rPr lang="en" sz="1867" b="1" dirty="0">
                <a:latin typeface="+mn-lt"/>
              </a:rPr>
              <a:t>It lines </a:t>
            </a:r>
            <a:r>
              <a:rPr lang="en" sz="1867" dirty="0">
                <a:latin typeface="+mn-lt"/>
              </a:rPr>
              <a:t>the under surface of the </a:t>
            </a:r>
          </a:p>
          <a:p>
            <a:pPr marL="228600">
              <a:lnSpc>
                <a:spcPct val="115000"/>
              </a:lnSpc>
              <a:spcBef>
                <a:spcPts val="667"/>
              </a:spcBef>
              <a:buClr>
                <a:schemeClr val="dk1"/>
              </a:buClr>
            </a:pPr>
            <a:r>
              <a:rPr lang="en" sz="1867" dirty="0">
                <a:solidFill>
                  <a:srgbClr val="FF0000"/>
                </a:solidFill>
                <a:latin typeface="+mn-lt"/>
              </a:rPr>
              <a:t>suprapleural</a:t>
            </a:r>
            <a:r>
              <a:rPr lang="en" sz="1867" dirty="0">
                <a:latin typeface="+mn-lt"/>
              </a:rPr>
              <a:t> membrane.</a:t>
            </a:r>
          </a:p>
          <a:p>
            <a:pPr>
              <a:lnSpc>
                <a:spcPct val="115000"/>
              </a:lnSpc>
              <a:spcBef>
                <a:spcPts val="667"/>
              </a:spcBef>
              <a:buClr>
                <a:schemeClr val="dk1"/>
              </a:buClr>
            </a:pPr>
            <a:endParaRPr lang="en" sz="1867" dirty="0">
              <a:latin typeface="+mn-lt"/>
            </a:endParaRPr>
          </a:p>
          <a:p>
            <a:pPr>
              <a:lnSpc>
                <a:spcPct val="115000"/>
              </a:lnSpc>
              <a:spcBef>
                <a:spcPts val="667"/>
              </a:spcBef>
              <a:buClr>
                <a:schemeClr val="dk1"/>
              </a:buClr>
            </a:pPr>
            <a:r>
              <a:rPr lang="en" sz="1867" dirty="0">
                <a:latin typeface="+mn-lt"/>
              </a:rPr>
              <a:t>2- </a:t>
            </a:r>
            <a:r>
              <a:rPr lang="en" sz="1867" b="1" u="sng" dirty="0">
                <a:latin typeface="+mn-lt"/>
              </a:rPr>
              <a:t>Costal pleura</a:t>
            </a:r>
            <a:r>
              <a:rPr lang="en" sz="1867" b="1" dirty="0">
                <a:latin typeface="+mn-lt"/>
              </a:rPr>
              <a:t>:</a:t>
            </a:r>
          </a:p>
          <a:p>
            <a:pPr marL="228600" indent="-228600">
              <a:lnSpc>
                <a:spcPct val="115000"/>
              </a:lnSpc>
              <a:spcBef>
                <a:spcPts val="667"/>
              </a:spcBef>
              <a:buClr>
                <a:schemeClr val="dk1"/>
              </a:buClr>
              <a:buFont typeface="Courier New" panose="02070309020205020404" pitchFamily="49" charset="0"/>
              <a:buChar char="o"/>
            </a:pPr>
            <a:r>
              <a:rPr lang="en" sz="1867" b="1" dirty="0">
                <a:latin typeface="+mn-lt"/>
              </a:rPr>
              <a:t>It lines</a:t>
            </a:r>
            <a:r>
              <a:rPr lang="en" sz="1867" dirty="0">
                <a:latin typeface="+mn-lt"/>
              </a:rPr>
              <a:t>, the  back of the:</a:t>
            </a:r>
          </a:p>
          <a:p>
            <a:pPr marL="517525" indent="-228600">
              <a:lnSpc>
                <a:spcPct val="115000"/>
              </a:lnSpc>
              <a:spcBef>
                <a:spcPts val="667"/>
              </a:spcBef>
              <a:buClr>
                <a:schemeClr val="dk1"/>
              </a:buClr>
              <a:buFont typeface="+mj-lt"/>
              <a:buAutoNum type="arabicPeriod"/>
            </a:pPr>
            <a:r>
              <a:rPr lang="en" sz="1867" dirty="0">
                <a:latin typeface="+mn-lt"/>
              </a:rPr>
              <a:t>Sternum,</a:t>
            </a:r>
          </a:p>
          <a:p>
            <a:pPr marL="517525" indent="-228600">
              <a:lnSpc>
                <a:spcPct val="115000"/>
              </a:lnSpc>
              <a:spcBef>
                <a:spcPts val="667"/>
              </a:spcBef>
              <a:buClr>
                <a:schemeClr val="dk1"/>
              </a:buClr>
              <a:buFont typeface="+mj-lt"/>
              <a:buAutoNum type="arabicPeriod"/>
            </a:pPr>
            <a:r>
              <a:rPr lang="en" sz="1867" dirty="0">
                <a:latin typeface="+mn-lt"/>
              </a:rPr>
              <a:t>Ribs &amp; costal cartilages,</a:t>
            </a:r>
          </a:p>
          <a:p>
            <a:pPr marL="517525" indent="-228600">
              <a:lnSpc>
                <a:spcPct val="115000"/>
              </a:lnSpc>
              <a:spcBef>
                <a:spcPts val="667"/>
              </a:spcBef>
              <a:buClr>
                <a:schemeClr val="dk1"/>
              </a:buClr>
              <a:buFont typeface="+mj-lt"/>
              <a:buAutoNum type="arabicPeriod"/>
            </a:pPr>
            <a:r>
              <a:rPr lang="en" sz="1867" dirty="0">
                <a:latin typeface="+mn-lt"/>
              </a:rPr>
              <a:t>Intercostal spaces &amp;</a:t>
            </a:r>
          </a:p>
          <a:p>
            <a:pPr marL="517525" indent="-228600">
              <a:lnSpc>
                <a:spcPct val="115000"/>
              </a:lnSpc>
              <a:spcBef>
                <a:spcPts val="667"/>
              </a:spcBef>
              <a:buClr>
                <a:schemeClr val="dk1"/>
              </a:buClr>
              <a:buFont typeface="+mj-lt"/>
              <a:buAutoNum type="arabicPeriod"/>
            </a:pPr>
            <a:r>
              <a:rPr lang="en" sz="1867" dirty="0">
                <a:latin typeface="+mn-lt"/>
              </a:rPr>
              <a:t>Sides of vertebral bodies</a:t>
            </a:r>
          </a:p>
          <a:p>
            <a:endParaRPr sz="1867" b="1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5600" y="545210"/>
            <a:ext cx="29338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600" b="1" dirty="0">
                <a:latin typeface="+mj-lt"/>
              </a:rPr>
              <a:t>Parietal Pleura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31434" y="3951238"/>
            <a:ext cx="3175300" cy="2522467"/>
            <a:chOff x="731434" y="3951238"/>
            <a:chExt cx="3175300" cy="2522467"/>
          </a:xfrm>
        </p:grpSpPr>
        <p:pic>
          <p:nvPicPr>
            <p:cNvPr id="137" name="Shape 1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31434" y="3951238"/>
              <a:ext cx="3175300" cy="25224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853875" y="3951238"/>
              <a:ext cx="727792" cy="261610"/>
            </a:xfrm>
            <a:prstGeom prst="rect">
              <a:avLst/>
            </a:prstGeom>
            <a:solidFill>
              <a:srgbClr val="77AAA5"/>
            </a:solidFill>
            <a:ln w="28575">
              <a:solidFill>
                <a:srgbClr val="92D050"/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100" b="1" dirty="0"/>
                <a:t>Cervical</a:t>
              </a: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797221" y="4289262"/>
              <a:ext cx="442202" cy="183064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100" b="1" dirty="0"/>
            </a:p>
          </p:txBody>
        </p: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2929375" y="3977509"/>
              <a:ext cx="767228" cy="139458"/>
            </a:xfrm>
            <a:prstGeom prst="rect">
              <a:avLst/>
            </a:pr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100" b="1" dirty="0"/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1231019" y="5726997"/>
              <a:ext cx="927138" cy="183064"/>
            </a:xfrm>
            <a:prstGeom prst="rect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100" b="1" dirty="0"/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784219" y="3154897"/>
            <a:ext cx="1188720" cy="0"/>
          </a:xfrm>
          <a:prstGeom prst="line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79887" y="2786536"/>
            <a:ext cx="59436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97223" y="2395214"/>
            <a:ext cx="75895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79887" y="3527591"/>
            <a:ext cx="146304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674964" y="2947306"/>
            <a:ext cx="1543987" cy="53041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392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b="1"/>
              <a:t>Parietal Pleura 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835298" cy="3425111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667"/>
              </a:spcBef>
              <a:buClr>
                <a:schemeClr val="dk1"/>
              </a:buClr>
              <a:buSzPct val="78571"/>
              <a:buNone/>
            </a:pPr>
            <a:r>
              <a:rPr lang="en" sz="2000" dirty="0">
                <a:solidFill>
                  <a:srgbClr val="000000"/>
                </a:solidFill>
              </a:rPr>
              <a:t>3- </a:t>
            </a:r>
            <a:r>
              <a:rPr lang="en" sz="2000" b="1" u="sng" dirty="0">
                <a:solidFill>
                  <a:srgbClr val="000000"/>
                </a:solidFill>
              </a:rPr>
              <a:t>Mediastinal pleura</a:t>
            </a:r>
            <a:r>
              <a:rPr lang="en" sz="2000" b="1" dirty="0">
                <a:solidFill>
                  <a:srgbClr val="000000"/>
                </a:solidFill>
              </a:rPr>
              <a:t>: </a:t>
            </a:r>
          </a:p>
          <a:p>
            <a:pPr marL="465138" indent="-239713">
              <a:lnSpc>
                <a:spcPct val="100000"/>
              </a:lnSpc>
              <a:spcBef>
                <a:spcPts val="667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000" b="1" dirty="0">
                <a:solidFill>
                  <a:srgbClr val="000000"/>
                </a:solidFill>
              </a:rPr>
              <a:t>covers</a:t>
            </a:r>
            <a:r>
              <a:rPr lang="en" sz="2000" dirty="0">
                <a:solidFill>
                  <a:srgbClr val="000000"/>
                </a:solidFill>
              </a:rPr>
              <a:t> the mediastinum.</a:t>
            </a:r>
          </a:p>
          <a:p>
            <a:pPr marL="465138" indent="-239713">
              <a:lnSpc>
                <a:spcPct val="100000"/>
              </a:lnSpc>
              <a:spcBef>
                <a:spcPts val="667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000" b="1" dirty="0">
                <a:solidFill>
                  <a:srgbClr val="FF0000"/>
                </a:solidFill>
              </a:rPr>
              <a:t>At the hilum</a:t>
            </a:r>
            <a:r>
              <a:rPr lang="en" sz="2000" dirty="0">
                <a:solidFill>
                  <a:srgbClr val="000000"/>
                </a:solidFill>
              </a:rPr>
              <a:t>, it is reflected on to the vessels and bronchi</a:t>
            </a:r>
            <a:r>
              <a:rPr lang="en-GB" sz="2000" dirty="0">
                <a:solidFill>
                  <a:srgbClr val="000000"/>
                </a:solidFill>
              </a:rPr>
              <a:t> that enter the hilum of the lung</a:t>
            </a:r>
            <a:r>
              <a:rPr lang="en" sz="2000" dirty="0">
                <a:solidFill>
                  <a:srgbClr val="000000"/>
                </a:solidFill>
              </a:rPr>
              <a:t>, and continuous with the visceral pleura*.</a:t>
            </a:r>
          </a:p>
          <a:p>
            <a:pPr>
              <a:lnSpc>
                <a:spcPct val="100000"/>
              </a:lnSpc>
              <a:spcBef>
                <a:spcPts val="667"/>
              </a:spcBef>
              <a:buClr>
                <a:schemeClr val="dk1"/>
              </a:buClr>
              <a:buSzPct val="78571"/>
              <a:buNone/>
            </a:pPr>
            <a:endParaRPr lang="en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667"/>
              </a:spcBef>
              <a:buClr>
                <a:schemeClr val="dk1"/>
              </a:buClr>
              <a:buSzPct val="78571"/>
              <a:buNone/>
            </a:pPr>
            <a:r>
              <a:rPr lang="en" sz="2000" dirty="0">
                <a:solidFill>
                  <a:srgbClr val="000000"/>
                </a:solidFill>
              </a:rPr>
              <a:t>4- </a:t>
            </a:r>
            <a:r>
              <a:rPr lang="en" sz="2000" b="1" u="sng" dirty="0">
                <a:solidFill>
                  <a:srgbClr val="000000"/>
                </a:solidFill>
              </a:rPr>
              <a:t>Diaphragmatic pleura</a:t>
            </a:r>
            <a:r>
              <a:rPr lang="en" sz="2000" b="1" dirty="0">
                <a:solidFill>
                  <a:srgbClr val="000000"/>
                </a:solidFill>
              </a:rPr>
              <a:t>: </a:t>
            </a:r>
          </a:p>
          <a:p>
            <a:pPr marL="465138" indent="-239713">
              <a:lnSpc>
                <a:spcPct val="100000"/>
              </a:lnSpc>
              <a:spcBef>
                <a:spcPts val="667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000" b="1" dirty="0">
                <a:solidFill>
                  <a:srgbClr val="000000"/>
                </a:solidFill>
              </a:rPr>
              <a:t>covers</a:t>
            </a:r>
            <a:r>
              <a:rPr lang="en" sz="2000" dirty="0">
                <a:solidFill>
                  <a:srgbClr val="000000"/>
                </a:solidFill>
              </a:rPr>
              <a:t> the thoracic (upper)  surface of the diaphragm.</a:t>
            </a:r>
          </a:p>
        </p:txBody>
      </p:sp>
      <p:pic>
        <p:nvPicPr>
          <p:cNvPr id="5" name="Picture 5" descr="E:\dad\Student Gray\3. Thorax\F66122-003-f0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8" t="-205" r="12628" b="4355"/>
          <a:stretch/>
        </p:blipFill>
        <p:spPr>
          <a:xfrm>
            <a:off x="6616725" y="277276"/>
            <a:ext cx="4458325" cy="38383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026" name="Picture 2" descr="Image result for hil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25" y="4115658"/>
            <a:ext cx="4538832" cy="26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83252" y="6242518"/>
            <a:ext cx="809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600" y="4968689"/>
            <a:ext cx="63108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lung </a:t>
            </a:r>
            <a:r>
              <a:rPr lang="en-GB" sz="18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root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 is a collection of structures (vessels, nerves, lymphatics) that leave the lung and suspend it from the mediastinum. All these structures enter or leave the lung via the </a:t>
            </a:r>
            <a:r>
              <a:rPr lang="en-GB" sz="18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hilum 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– a wedge shaped area on its mediastinal surface. The parietal and visceral pleura meet and join around the hilum.</a:t>
            </a:r>
          </a:p>
        </p:txBody>
      </p:sp>
    </p:spTree>
    <p:extLst>
      <p:ext uri="{BB962C8B-B14F-4D97-AF65-F5344CB8AC3E}">
        <p14:creationId xmlns:p14="http://schemas.microsoft.com/office/powerpoint/2010/main" val="1244829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1" y="1869866"/>
            <a:ext cx="4816840" cy="4522033"/>
          </a:xfrm>
          <a:noFill/>
          <a:ln w="38100">
            <a:noFill/>
          </a:ln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en-US" sz="2000" dirty="0"/>
              <a:t>1- </a:t>
            </a:r>
            <a:r>
              <a:rPr lang="en-US" sz="2000" b="1" u="sng" dirty="0"/>
              <a:t>Costodiaphragmatic Recess</a:t>
            </a:r>
            <a:r>
              <a:rPr lang="en-US" sz="2000" b="1" dirty="0"/>
              <a:t>:</a:t>
            </a:r>
          </a:p>
          <a:p>
            <a:pPr marL="284163" indent="0" eaLnBrk="1" hangingPunct="1">
              <a:lnSpc>
                <a:spcPct val="100000"/>
              </a:lnSpc>
              <a:buNone/>
              <a:defRPr/>
            </a:pPr>
            <a:r>
              <a:rPr lang="en-US" sz="2000" b="1" dirty="0"/>
              <a:t>Slit like space </a:t>
            </a:r>
            <a:r>
              <a:rPr lang="en-US" sz="2000" u="sng" dirty="0"/>
              <a:t>between </a:t>
            </a:r>
            <a:r>
              <a:rPr lang="en-US" sz="2000" dirty="0"/>
              <a:t>costal and diaphragmatic pleurae, </a:t>
            </a:r>
            <a:r>
              <a:rPr lang="en-US" sz="2000" b="1" dirty="0"/>
              <a:t>along the inferior border </a:t>
            </a:r>
            <a:r>
              <a:rPr lang="en-US" sz="2000" dirty="0"/>
              <a:t>of the</a:t>
            </a:r>
            <a:r>
              <a:rPr lang="en-US" sz="2000" b="1" dirty="0"/>
              <a:t> lung  </a:t>
            </a:r>
            <a:r>
              <a:rPr lang="en-US" sz="2000" dirty="0"/>
              <a:t>which enters through it in deep inspiration.</a:t>
            </a:r>
          </a:p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en-US" sz="2000" dirty="0"/>
              <a:t>2- </a:t>
            </a:r>
            <a:r>
              <a:rPr lang="en-US" sz="2000" b="1" u="sng" dirty="0" err="1"/>
              <a:t>Costomediastinal</a:t>
            </a:r>
            <a:r>
              <a:rPr lang="en-US" sz="2000" b="1" u="sng" dirty="0"/>
              <a:t> Recess:</a:t>
            </a:r>
            <a:r>
              <a:rPr lang="en-US" sz="2000" b="1" dirty="0"/>
              <a:t> </a:t>
            </a:r>
          </a:p>
          <a:p>
            <a:pPr marL="225425" indent="0" eaLnBrk="1" hangingPunct="1">
              <a:lnSpc>
                <a:spcPct val="100000"/>
              </a:lnSpc>
              <a:buNone/>
              <a:defRPr/>
            </a:pPr>
            <a:r>
              <a:rPr lang="en-US" sz="2000" b="1" dirty="0"/>
              <a:t>Slit like space </a:t>
            </a:r>
            <a:r>
              <a:rPr lang="en-US" sz="2000" u="sng" dirty="0"/>
              <a:t>between</a:t>
            </a:r>
            <a:r>
              <a:rPr lang="en-US" sz="2000" dirty="0"/>
              <a:t> costal and mediastinal pleurae, </a:t>
            </a:r>
            <a:r>
              <a:rPr lang="en-US" sz="2000" b="1" dirty="0"/>
              <a:t>along the anterior border </a:t>
            </a:r>
            <a:r>
              <a:rPr lang="en-US" sz="2000" dirty="0"/>
              <a:t>of the </a:t>
            </a:r>
            <a:r>
              <a:rPr lang="en-US" sz="2000" b="1" dirty="0"/>
              <a:t>lung </a:t>
            </a:r>
            <a:r>
              <a:rPr lang="en-US" sz="2000" dirty="0"/>
              <a:t>which enters through it  in deep inspiration.</a:t>
            </a:r>
          </a:p>
          <a:p>
            <a:pPr eaLnBrk="1" hangingPunct="1">
              <a:lnSpc>
                <a:spcPct val="100000"/>
              </a:lnSpc>
              <a:defRPr/>
            </a:pP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517630" y="383498"/>
            <a:ext cx="5805488" cy="6038850"/>
            <a:chOff x="4648200" y="533400"/>
            <a:chExt cx="5805488" cy="6038850"/>
          </a:xfrm>
        </p:grpSpPr>
        <p:pic>
          <p:nvPicPr>
            <p:cNvPr id="8" name="ClipArt Placeholder 8" descr="C4FF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55" t="3654" r="3175" b="55730"/>
            <a:stretch>
              <a:fillRect/>
            </a:stretch>
          </p:blipFill>
          <p:spPr>
            <a:xfrm>
              <a:off x="4648200" y="533400"/>
              <a:ext cx="5805488" cy="6038850"/>
            </a:xfrm>
            <a:prstGeom prst="rect">
              <a:avLst/>
            </a:prstGeom>
          </p:spPr>
        </p:pic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6019800" y="5562600"/>
              <a:ext cx="1752600" cy="6858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20000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8915400" y="2590800"/>
              <a:ext cx="1447800" cy="5334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20000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13" name="Shape 147"/>
          <p:cNvSpPr txBox="1">
            <a:spLocks noGrp="1"/>
          </p:cNvSpPr>
          <p:nvPr>
            <p:ph type="title"/>
          </p:nvPr>
        </p:nvSpPr>
        <p:spPr>
          <a:xfrm>
            <a:off x="609601" y="383498"/>
            <a:ext cx="11180233" cy="1192967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3600" b="1" dirty="0"/>
              <a:t>Pleural Recesses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1" y="1124262"/>
            <a:ext cx="3342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Recess: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 small, empty space or cavity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5360" y="5501896"/>
            <a:ext cx="4006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These spaces allow the lung more room to expand during deep inspiration.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1832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35964" y="274455"/>
            <a:ext cx="3026764" cy="984718"/>
          </a:xfrm>
          <a:noFill/>
          <a:ln w="38100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/>
              <a:t>Pleura: </a:t>
            </a:r>
            <a:br>
              <a:rPr lang="en-US" altLang="en-US" sz="3200" b="1" dirty="0"/>
            </a:br>
            <a:r>
              <a:rPr lang="en-US" altLang="en-US" sz="3200" b="1" dirty="0"/>
              <a:t>Nerve Supply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half" idx="1"/>
          </p:nvPr>
        </p:nvSpPr>
        <p:spPr>
          <a:xfrm>
            <a:off x="435963" y="1470285"/>
            <a:ext cx="6189689" cy="4702542"/>
          </a:xfrm>
          <a:noFill/>
          <a:ln w="38100">
            <a:noFill/>
          </a:ln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sz="1800" b="1" u="sng" dirty="0"/>
              <a:t>Parietal pleura:</a:t>
            </a:r>
          </a:p>
          <a:p>
            <a:pPr marL="344488">
              <a:buFont typeface="Courier New" panose="02070309020205020404" pitchFamily="49" charset="0"/>
              <a:buChar char="o"/>
              <a:defRPr/>
            </a:pPr>
            <a:r>
              <a:rPr lang="en-US" sz="1800" b="1" dirty="0">
                <a:cs typeface="Arabic Transparent" pitchFamily="2" charset="-78"/>
              </a:rPr>
              <a:t>It is sensitive to</a:t>
            </a:r>
            <a:r>
              <a:rPr lang="en-US" sz="2000" b="1" dirty="0">
                <a:cs typeface="Arabic Transparent" pitchFamily="2" charset="-78"/>
              </a:rPr>
              <a:t> </a:t>
            </a:r>
            <a:r>
              <a:rPr lang="en-US" sz="2000" b="1" u="sng" dirty="0">
                <a:solidFill>
                  <a:srgbClr val="FF0000"/>
                </a:solidFill>
                <a:cs typeface="Arabic Transparent" pitchFamily="2" charset="-78"/>
              </a:rPr>
              <a:t>p</a:t>
            </a:r>
            <a:r>
              <a:rPr lang="en-US" sz="2000" u="sng" dirty="0">
                <a:cs typeface="Arabic Transparent" pitchFamily="2" charset="-78"/>
              </a:rPr>
              <a:t>ain</a:t>
            </a:r>
            <a:r>
              <a:rPr lang="en-US" sz="2000" dirty="0">
                <a:cs typeface="Arabic Transparent" pitchFamily="2" charset="-78"/>
              </a:rPr>
              <a:t>,</a:t>
            </a:r>
            <a:r>
              <a:rPr lang="en-US" sz="2000" dirty="0">
                <a:solidFill>
                  <a:srgbClr val="002060"/>
                </a:solidFill>
                <a:cs typeface="Arabic Transparent" pitchFamily="2" charset="-78"/>
              </a:rPr>
              <a:t> </a:t>
            </a:r>
            <a:r>
              <a:rPr lang="en-US" sz="2000" b="1" u="sng" dirty="0">
                <a:solidFill>
                  <a:srgbClr val="FF0000"/>
                </a:solidFill>
                <a:cs typeface="Arabic Transparent" pitchFamily="2" charset="-78"/>
              </a:rPr>
              <a:t>p</a:t>
            </a:r>
            <a:r>
              <a:rPr lang="en-US" sz="2000" u="sng" dirty="0">
                <a:cs typeface="Arabic Transparent" pitchFamily="2" charset="-78"/>
              </a:rPr>
              <a:t>ressure, </a:t>
            </a:r>
            <a:r>
              <a:rPr lang="en-US" sz="2000" b="1" u="sng" dirty="0">
                <a:solidFill>
                  <a:srgbClr val="FF0000"/>
                </a:solidFill>
                <a:cs typeface="Arabic Transparent" pitchFamily="2" charset="-78"/>
              </a:rPr>
              <a:t>t</a:t>
            </a:r>
            <a:r>
              <a:rPr lang="en-US" sz="2000" u="sng" dirty="0">
                <a:cs typeface="Arabic Transparent" pitchFamily="2" charset="-78"/>
              </a:rPr>
              <a:t>emperature</a:t>
            </a:r>
            <a:r>
              <a:rPr lang="en-US" sz="1800" dirty="0">
                <a:cs typeface="Arabic Transparent" pitchFamily="2" charset="-78"/>
              </a:rPr>
              <a:t>, and</a:t>
            </a:r>
            <a:r>
              <a:rPr lang="en-US" sz="1800" dirty="0">
                <a:solidFill>
                  <a:srgbClr val="002060"/>
                </a:solidFill>
                <a:cs typeface="Arabic Transparent" pitchFamily="2" charset="-78"/>
              </a:rPr>
              <a:t> </a:t>
            </a:r>
            <a:r>
              <a:rPr lang="en-US" sz="2000" b="1" u="sng" dirty="0">
                <a:solidFill>
                  <a:srgbClr val="FF0000"/>
                </a:solidFill>
                <a:cs typeface="Arabic Transparent" pitchFamily="2" charset="-78"/>
              </a:rPr>
              <a:t>t</a:t>
            </a:r>
            <a:r>
              <a:rPr lang="en-US" sz="2000" u="sng" dirty="0">
                <a:solidFill>
                  <a:srgbClr val="002060"/>
                </a:solidFill>
                <a:cs typeface="Arabic Transparent" pitchFamily="2" charset="-78"/>
              </a:rPr>
              <a:t>ouch.</a:t>
            </a:r>
          </a:p>
          <a:p>
            <a:pPr marL="344488">
              <a:buFont typeface="Courier New" panose="02070309020205020404" pitchFamily="49" charset="0"/>
              <a:buChar char="o"/>
              <a:defRPr/>
            </a:pPr>
            <a:r>
              <a:rPr lang="en-US" sz="1800" dirty="0">
                <a:cs typeface="Arabic Transparent" pitchFamily="2" charset="-78"/>
              </a:rPr>
              <a:t>It is supplied </a:t>
            </a:r>
            <a:r>
              <a:rPr lang="en-US" sz="1800" u="sng" dirty="0">
                <a:cs typeface="Arabic Transparent" pitchFamily="2" charset="-78"/>
              </a:rPr>
              <a:t>as follows</a:t>
            </a:r>
            <a:r>
              <a:rPr lang="en-US" sz="1800" dirty="0">
                <a:cs typeface="Arabic Transparent" pitchFamily="2" charset="-78"/>
              </a:rPr>
              <a:t>:</a:t>
            </a:r>
          </a:p>
          <a:p>
            <a:pPr lvl="1">
              <a:buClr>
                <a:srgbClr val="FF0000"/>
              </a:buClr>
              <a:defRPr/>
            </a:pPr>
            <a:r>
              <a:rPr lang="en-US" sz="1800" b="1" dirty="0">
                <a:solidFill>
                  <a:srgbClr val="FF0000"/>
                </a:solidFill>
                <a:cs typeface="Arabic Transparent" pitchFamily="2" charset="-78"/>
              </a:rPr>
              <a:t>Costal pleura </a:t>
            </a:r>
            <a:r>
              <a:rPr lang="en-US" sz="1800" dirty="0">
                <a:cs typeface="Arabic Transparent" pitchFamily="2" charset="-78"/>
              </a:rPr>
              <a:t>is segmentally supplied by the </a:t>
            </a:r>
            <a:r>
              <a:rPr lang="en-US" sz="1800" b="1" dirty="0">
                <a:cs typeface="Arabic Transparent" pitchFamily="2" charset="-78"/>
              </a:rPr>
              <a:t>intercostal nerves.</a:t>
            </a:r>
          </a:p>
          <a:p>
            <a:pPr lvl="1">
              <a:buClr>
                <a:srgbClr val="FF0000"/>
              </a:buClr>
              <a:defRPr/>
            </a:pPr>
            <a:r>
              <a:rPr lang="en-US" sz="1800" b="1" dirty="0">
                <a:solidFill>
                  <a:srgbClr val="FF0000"/>
                </a:solidFill>
                <a:cs typeface="Arabic Transparent" pitchFamily="2" charset="-78"/>
              </a:rPr>
              <a:t>Mediastinal pleura </a:t>
            </a:r>
            <a:r>
              <a:rPr lang="en-US" sz="1800" dirty="0">
                <a:solidFill>
                  <a:srgbClr val="002060"/>
                </a:solidFill>
                <a:cs typeface="Arabic Transparent" pitchFamily="2" charset="-78"/>
              </a:rPr>
              <a:t>is </a:t>
            </a:r>
            <a:r>
              <a:rPr lang="en-US" sz="1800" dirty="0">
                <a:cs typeface="Arabic Transparent" pitchFamily="2" charset="-78"/>
              </a:rPr>
              <a:t>supplied by </a:t>
            </a:r>
            <a:r>
              <a:rPr lang="en-US" sz="1800" b="1" dirty="0">
                <a:cs typeface="Arabic Transparent" pitchFamily="2" charset="-78"/>
              </a:rPr>
              <a:t>phrenic nerves.</a:t>
            </a:r>
          </a:p>
          <a:p>
            <a:pPr lvl="1">
              <a:buClr>
                <a:srgbClr val="FF0000"/>
              </a:buClr>
              <a:defRPr/>
            </a:pPr>
            <a:r>
              <a:rPr lang="en-US" sz="1800" b="1" dirty="0">
                <a:solidFill>
                  <a:srgbClr val="FF0000"/>
                </a:solidFill>
                <a:cs typeface="Arabic Transparent" pitchFamily="2" charset="-78"/>
              </a:rPr>
              <a:t>Diaphragmatic pleura </a:t>
            </a:r>
            <a:r>
              <a:rPr lang="en-US" sz="1800" dirty="0">
                <a:cs typeface="Arabic Transparent" pitchFamily="2" charset="-78"/>
              </a:rPr>
              <a:t>is supplied in the central part (over the diaphragmatic domes) by </a:t>
            </a:r>
            <a:r>
              <a:rPr lang="en-US" sz="1800" b="1" dirty="0">
                <a:cs typeface="Arabic Transparent" pitchFamily="2" charset="-78"/>
              </a:rPr>
              <a:t>phrenic </a:t>
            </a:r>
            <a:r>
              <a:rPr lang="en-US" sz="1800" dirty="0">
                <a:cs typeface="Arabic Transparent" pitchFamily="2" charset="-78"/>
              </a:rPr>
              <a:t>nerves, around the periphery by </a:t>
            </a:r>
            <a:r>
              <a:rPr lang="en-US" sz="1800" b="1" dirty="0">
                <a:cs typeface="Arabic Transparent" pitchFamily="2" charset="-78"/>
              </a:rPr>
              <a:t>lowe</a:t>
            </a:r>
            <a:r>
              <a:rPr lang="en-US" sz="1800" dirty="0">
                <a:cs typeface="Arabic Transparent" pitchFamily="2" charset="-78"/>
              </a:rPr>
              <a:t>r </a:t>
            </a:r>
            <a:r>
              <a:rPr lang="en-US" sz="1800" b="1" dirty="0">
                <a:cs typeface="Arabic Transparent" pitchFamily="2" charset="-78"/>
              </a:rPr>
              <a:t>6 intercostal nerves</a:t>
            </a:r>
            <a:r>
              <a:rPr lang="en-US" sz="1800" dirty="0">
                <a:cs typeface="Arabic Transparent" pitchFamily="2" charset="-78"/>
              </a:rPr>
              <a:t>.</a:t>
            </a:r>
          </a:p>
          <a:p>
            <a:pPr marL="0" indent="0">
              <a:buNone/>
              <a:defRPr/>
            </a:pPr>
            <a:r>
              <a:rPr lang="en-US" sz="1800" b="1" u="sng" dirty="0">
                <a:cs typeface="Arabic Transparent" pitchFamily="2" charset="-78"/>
              </a:rPr>
              <a:t>Visceral pleura:</a:t>
            </a:r>
          </a:p>
          <a:p>
            <a:pPr marL="344488" indent="-223838">
              <a:buFont typeface="Courier New" panose="02070309020205020404" pitchFamily="49" charset="0"/>
              <a:buChar char="o"/>
              <a:defRPr/>
            </a:pPr>
            <a:r>
              <a:rPr lang="en-US" sz="1800" b="1" dirty="0">
                <a:cs typeface="Arabic Transparent" pitchFamily="2" charset="-78"/>
              </a:rPr>
              <a:t>sensitive to </a:t>
            </a:r>
            <a:r>
              <a:rPr lang="en-US" sz="2400" b="1" i="1" u="sng" dirty="0">
                <a:solidFill>
                  <a:srgbClr val="FF0000"/>
                </a:solidFill>
                <a:cs typeface="Arabic Transparent" pitchFamily="2" charset="-78"/>
              </a:rPr>
              <a:t>stretch</a:t>
            </a:r>
            <a:r>
              <a:rPr lang="en-US" sz="1800" dirty="0">
                <a:solidFill>
                  <a:srgbClr val="002060"/>
                </a:solidFill>
                <a:cs typeface="Arabic Transparent" pitchFamily="2" charset="-78"/>
              </a:rPr>
              <a:t> </a:t>
            </a:r>
            <a:r>
              <a:rPr lang="en-US" sz="1800" dirty="0">
                <a:cs typeface="Arabic Transparent" pitchFamily="2" charset="-78"/>
              </a:rPr>
              <a:t>only and is supplied by the </a:t>
            </a:r>
            <a:r>
              <a:rPr lang="en-US" sz="1800" b="1" dirty="0">
                <a:cs typeface="Arabic Transparent" pitchFamily="2" charset="-78"/>
              </a:rPr>
              <a:t>autonomic fibers </a:t>
            </a:r>
            <a:r>
              <a:rPr lang="en-US" sz="1800" dirty="0">
                <a:cs typeface="Arabic Transparent" pitchFamily="2" charset="-78"/>
              </a:rPr>
              <a:t>from the </a:t>
            </a:r>
            <a:r>
              <a:rPr lang="en-US" sz="1800" b="1" dirty="0">
                <a:cs typeface="Arabic Transparent" pitchFamily="2" charset="-78"/>
              </a:rPr>
              <a:t>pulmonary plexus. </a:t>
            </a:r>
          </a:p>
        </p:txBody>
      </p:sp>
      <p:pic>
        <p:nvPicPr>
          <p:cNvPr id="9221" name="Picture 5" descr="E:\dad\Student Gray\3. Thorax\F66122-003-f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8"/>
          <a:stretch>
            <a:fillRect/>
          </a:stretch>
        </p:blipFill>
        <p:spPr bwMode="auto">
          <a:xfrm>
            <a:off x="7682119" y="3567658"/>
            <a:ext cx="3778147" cy="315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7" descr="C3FF8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5305" y="274455"/>
            <a:ext cx="4991777" cy="3428116"/>
          </a:xfrm>
          <a:noFill/>
        </p:spPr>
      </p:pic>
    </p:spTree>
    <p:extLst>
      <p:ext uri="{BB962C8B-B14F-4D97-AF65-F5344CB8AC3E}">
        <p14:creationId xmlns:p14="http://schemas.microsoft.com/office/powerpoint/2010/main" val="1628697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187361" y="1335102"/>
            <a:ext cx="6716723" cy="5390645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Apex: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lies 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one inch 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above the medial 1/3 of the clavicle.</a:t>
            </a:r>
          </a:p>
          <a:p>
            <a:pPr>
              <a:lnSpc>
                <a:spcPct val="10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anterior margin:</a:t>
            </a:r>
          </a:p>
          <a:p>
            <a:pPr marL="225425" indent="0">
              <a:lnSpc>
                <a:spcPct val="100000"/>
              </a:lnSpc>
              <a:spcBef>
                <a:spcPts val="533"/>
              </a:spcBef>
              <a:buClr>
                <a:schemeClr val="dk1"/>
              </a:buClr>
              <a:buSzPct val="100000"/>
              <a:buNone/>
            </a:pP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" sz="1867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Right pleura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The anterior margin extends vertically from 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sterno-clavicular joint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" sz="1867" u="sng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costal cartilage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225425" indent="0">
              <a:lnSpc>
                <a:spcPct val="100000"/>
              </a:lnSpc>
              <a:spcBef>
                <a:spcPts val="533"/>
              </a:spcBef>
              <a:buClr>
                <a:schemeClr val="dk1"/>
              </a:buClr>
              <a:buSzPct val="100000"/>
              <a:buNone/>
            </a:pP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" sz="1867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Left pleura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The anterior margin extends from 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sternoclavicular joint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the 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" sz="1867" u="sng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costal cartilage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then deviates for about 1 inch to left at 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" sz="1867" u="sng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costal cartilage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form </a:t>
            </a:r>
            <a:r>
              <a:rPr lang="en" sz="1867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cardiac notch. </a:t>
            </a:r>
          </a:p>
          <a:p>
            <a:pPr>
              <a:lnSpc>
                <a:spcPct val="10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Inferior margin 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passes around the chest wall, on the 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867" u="sng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rib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midclavicular line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" sz="1867" u="sng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rib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mid-axillary line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inally reaching  to the last thoracic spine (T12 spine). </a:t>
            </a:r>
          </a:p>
          <a:p>
            <a:pPr>
              <a:lnSpc>
                <a:spcPct val="10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endParaRPr lang="en" sz="1867" b="1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0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Posterior margin 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1867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along the vertebral column 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from the  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apex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the 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inferior margin ( T12 spine)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5056268" y="3199632"/>
            <a:ext cx="1597697" cy="40816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2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 Because the heart lies on the left side</a:t>
            </a:r>
          </a:p>
        </p:txBody>
      </p:sp>
      <p:sp>
        <p:nvSpPr>
          <p:cNvPr id="9" name="Shape 147"/>
          <p:cNvSpPr txBox="1">
            <a:spLocks noGrp="1"/>
          </p:cNvSpPr>
          <p:nvPr>
            <p:ph type="title"/>
          </p:nvPr>
        </p:nvSpPr>
        <p:spPr>
          <a:xfrm>
            <a:off x="415779" y="449046"/>
            <a:ext cx="11180233" cy="745083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3600" b="1" dirty="0"/>
              <a:t>Surface Anatomy of the Pluera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7055679" y="255937"/>
            <a:ext cx="4873104" cy="3207045"/>
            <a:chOff x="7196880" y="704538"/>
            <a:chExt cx="4873104" cy="3762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6880" y="704538"/>
              <a:ext cx="4873104" cy="3762337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9773588" y="719171"/>
              <a:ext cx="629586" cy="365310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9293902" y="2638269"/>
              <a:ext cx="689547" cy="254832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698638" y="2031721"/>
              <a:ext cx="182880" cy="231794"/>
            </a:xfrm>
            <a:prstGeom prst="rect">
              <a:avLst/>
            </a:prstGeom>
            <a:noFill/>
            <a:ln w="28575">
              <a:solidFill>
                <a:srgbClr val="7BBF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586953" y="3222885"/>
              <a:ext cx="365760" cy="182880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631376" y="3675249"/>
              <a:ext cx="365760" cy="182880"/>
            </a:xfrm>
            <a:prstGeom prst="rect">
              <a:avLst/>
            </a:prstGeom>
            <a:noFill/>
            <a:ln w="28575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981618" y="5549548"/>
            <a:ext cx="2133118" cy="1182913"/>
            <a:chOff x="6911596" y="4697136"/>
            <a:chExt cx="2382306" cy="2087237"/>
          </a:xfrm>
        </p:grpSpPr>
        <p:pic>
          <p:nvPicPr>
            <p:cNvPr id="8194" name="Picture 2" descr="Image result for mid-axillary lin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92" t="9427" r="32697" b="16291"/>
            <a:stretch/>
          </p:blipFill>
          <p:spPr bwMode="auto">
            <a:xfrm>
              <a:off x="6911596" y="4697136"/>
              <a:ext cx="2382306" cy="2087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6926586" y="5842647"/>
              <a:ext cx="719780" cy="423241"/>
            </a:xfrm>
            <a:prstGeom prst="rect">
              <a:avLst/>
            </a:prstGeom>
            <a:noFill/>
            <a:ln w="28575"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997129" y="3593285"/>
            <a:ext cx="2171083" cy="1792722"/>
            <a:chOff x="9293902" y="4521679"/>
            <a:chExt cx="2558567" cy="2262694"/>
          </a:xfrm>
        </p:grpSpPr>
        <p:pic>
          <p:nvPicPr>
            <p:cNvPr id="163" name="Shape 163" descr="bedabc876ac618aa768e2ba6a83f71a36a8080c9.jpg"/>
            <p:cNvPicPr preferRelativeResize="0"/>
            <p:nvPr/>
          </p:nvPicPr>
          <p:blipFill rotWithShape="1">
            <a:blip r:embed="rId5">
              <a:alphaModFix/>
            </a:blip>
            <a:srcRect b="6579"/>
            <a:stretch/>
          </p:blipFill>
          <p:spPr>
            <a:xfrm>
              <a:off x="9293902" y="4551659"/>
              <a:ext cx="2558567" cy="2232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Rectangle 39"/>
            <p:cNvSpPr/>
            <p:nvPr/>
          </p:nvSpPr>
          <p:spPr>
            <a:xfrm>
              <a:off x="9770589" y="4521679"/>
              <a:ext cx="752506" cy="289970"/>
            </a:xfrm>
            <a:prstGeom prst="rect">
              <a:avLst/>
            </a:prstGeom>
            <a:noFill/>
            <a:ln w="28575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5056268" y="3038166"/>
            <a:ext cx="155448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29239" y="3322978"/>
            <a:ext cx="4572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44229" y="2693392"/>
            <a:ext cx="210312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903387" y="2693392"/>
            <a:ext cx="18288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149538" y="3607792"/>
            <a:ext cx="18288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614232" y="3322977"/>
            <a:ext cx="1828800" cy="0"/>
          </a:xfrm>
          <a:prstGeom prst="line">
            <a:avLst/>
          </a:prstGeom>
          <a:ln w="28575">
            <a:solidFill>
              <a:srgbClr val="7BBF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700846" y="3970216"/>
            <a:ext cx="64008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282339" y="4260686"/>
            <a:ext cx="731520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99259" y="4260686"/>
            <a:ext cx="1737360" cy="0"/>
          </a:xfrm>
          <a:prstGeom prst="line">
            <a:avLst/>
          </a:prstGeom>
          <a:ln w="2857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288928" y="4251352"/>
            <a:ext cx="1600200" cy="0"/>
          </a:xfrm>
          <a:prstGeom prst="line">
            <a:avLst/>
          </a:prstGeom>
          <a:ln w="28575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Shape 164" descr="Grays 3.104b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21689" y="3570945"/>
            <a:ext cx="2912741" cy="3169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Straight Connector 57"/>
          <p:cNvCxnSpPr/>
          <p:nvPr/>
        </p:nvCxnSpPr>
        <p:spPr>
          <a:xfrm>
            <a:off x="1176622" y="4545499"/>
            <a:ext cx="283464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088235" y="4332030"/>
            <a:ext cx="2465740" cy="6488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33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The inferior margin of lung:</a:t>
            </a:r>
          </a:p>
          <a:p>
            <a:pPr>
              <a:spcBef>
                <a:spcPts val="533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 above in T10.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0554789" y="5968952"/>
            <a:ext cx="211742" cy="18178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1" name="Straight Connector 60"/>
          <p:cNvCxnSpPr/>
          <p:nvPr/>
        </p:nvCxnSpPr>
        <p:spPr>
          <a:xfrm>
            <a:off x="892315" y="5495985"/>
            <a:ext cx="26517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8654716" y="5313889"/>
            <a:ext cx="809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763477" y="6509410"/>
            <a:ext cx="809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0425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415600" y="1058465"/>
            <a:ext cx="6845009" cy="2548134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667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Apex, anterior border and posterior border 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correspond nearly to the lines of pleura but are slightly away from the median plane.</a:t>
            </a:r>
          </a:p>
          <a:p>
            <a:pPr>
              <a:lnSpc>
                <a:spcPct val="10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Inferior margin : 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the pleura but more horizontally  and finally reaching to </a:t>
            </a:r>
            <a:r>
              <a:rPr lang="en" sz="1867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10</a:t>
            </a:r>
            <a:r>
              <a:rPr lang="en" sz="1867" b="1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" sz="1867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thoracic spine.</a:t>
            </a:r>
          </a:p>
          <a:p>
            <a:pPr>
              <a:lnSpc>
                <a:spcPct val="10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Oblique fissure: </a:t>
            </a:r>
            <a:r>
              <a:rPr lang="en" sz="1867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(both right and left lungs)</a:t>
            </a:r>
          </a:p>
          <a:p>
            <a:pPr marL="225425" indent="0">
              <a:lnSpc>
                <a:spcPct val="100000"/>
              </a:lnSpc>
              <a:spcBef>
                <a:spcPts val="533"/>
              </a:spcBef>
              <a:buClr>
                <a:schemeClr val="dk1"/>
              </a:buClr>
              <a:buSzPct val="100000"/>
              <a:buNone/>
            </a:pP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Represented by a line extending from 3</a:t>
            </a:r>
            <a:r>
              <a:rPr lang="en" sz="1867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thoracic spine, obliquely ending at 6</a:t>
            </a:r>
            <a:r>
              <a:rPr lang="en" sz="1867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costal cartilage.</a:t>
            </a:r>
          </a:p>
          <a:p>
            <a:pPr>
              <a:lnSpc>
                <a:spcPct val="10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Transverse </a:t>
            </a:r>
            <a:r>
              <a:rPr lang="en" sz="1867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(or horizontal) </a:t>
            </a:r>
            <a:r>
              <a:rPr lang="en" sz="1867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fissure: </a:t>
            </a:r>
            <a:r>
              <a:rPr lang="en" sz="1867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Only in the right lung</a:t>
            </a:r>
            <a:r>
              <a:rPr lang="en" sz="1867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</a:p>
          <a:p>
            <a:pPr marL="225425" indent="0">
              <a:lnSpc>
                <a:spcPct val="100000"/>
              </a:lnSpc>
              <a:spcBef>
                <a:spcPts val="533"/>
              </a:spcBef>
              <a:buClr>
                <a:schemeClr val="dk1"/>
              </a:buClr>
              <a:buSzPct val="100000"/>
              <a:buNone/>
            </a:pP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Represented by a line extending from 4</a:t>
            </a:r>
            <a:r>
              <a:rPr lang="en" sz="1867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right costal cartilage to  meet the oblique fissure.  </a:t>
            </a:r>
          </a:p>
        </p:txBody>
      </p:sp>
      <p:pic>
        <p:nvPicPr>
          <p:cNvPr id="172" name="Shape 172" descr="screen_shot_2015-11-19_at_71734_pm-151224168E71178136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0558" y="4747357"/>
            <a:ext cx="2095575" cy="190482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/>
          <p:nvPr/>
        </p:nvSpPr>
        <p:spPr>
          <a:xfrm>
            <a:off x="60566" y="4671388"/>
            <a:ext cx="2628900" cy="200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800" dirty="0">
                <a:solidFill>
                  <a:srgbClr val="999999"/>
                </a:solidFill>
                <a:latin typeface="+mn-lt"/>
              </a:rPr>
              <a:t>Right lung :</a:t>
            </a:r>
          </a:p>
          <a:p>
            <a:r>
              <a:rPr lang="en" sz="1800" dirty="0">
                <a:solidFill>
                  <a:srgbClr val="999999"/>
                </a:solidFill>
                <a:latin typeface="+mn-lt"/>
              </a:rPr>
              <a:t>2 fissures &amp; 3 lobes (superior,middle,inferior)</a:t>
            </a:r>
          </a:p>
          <a:p>
            <a:r>
              <a:rPr lang="en" sz="1800" dirty="0">
                <a:solidFill>
                  <a:srgbClr val="999999"/>
                </a:solidFill>
                <a:latin typeface="+mn-lt"/>
              </a:rPr>
              <a:t>Left lung : </a:t>
            </a:r>
          </a:p>
          <a:p>
            <a:r>
              <a:rPr lang="en" sz="1800" dirty="0">
                <a:solidFill>
                  <a:srgbClr val="999999"/>
                </a:solidFill>
                <a:latin typeface="+mn-lt"/>
              </a:rPr>
              <a:t>1 fissure &amp; 2 lobes (superior and inferior)</a:t>
            </a:r>
          </a:p>
        </p:txBody>
      </p:sp>
      <p:sp>
        <p:nvSpPr>
          <p:cNvPr id="9" name="Shape 147"/>
          <p:cNvSpPr txBox="1">
            <a:spLocks noGrp="1"/>
          </p:cNvSpPr>
          <p:nvPr>
            <p:ph type="title"/>
          </p:nvPr>
        </p:nvSpPr>
        <p:spPr>
          <a:xfrm>
            <a:off x="415600" y="359474"/>
            <a:ext cx="11360800" cy="88471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3600" b="1" dirty="0"/>
              <a:t>Surface Anatomy of the Lungs</a:t>
            </a:r>
          </a:p>
        </p:txBody>
      </p:sp>
      <p:pic>
        <p:nvPicPr>
          <p:cNvPr id="11" name="Shape 165" descr="lungs-149E7FD5DAA5D353847.jpg"/>
          <p:cNvPicPr preferRelativeResize="0"/>
          <p:nvPr/>
        </p:nvPicPr>
        <p:blipFill rotWithShape="1">
          <a:blip r:embed="rId4">
            <a:alphaModFix/>
          </a:blip>
          <a:srcRect b="34580"/>
          <a:stretch/>
        </p:blipFill>
        <p:spPr>
          <a:xfrm>
            <a:off x="7532648" y="4329953"/>
            <a:ext cx="4259337" cy="244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Image result for median pla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92" y="82829"/>
            <a:ext cx="2280486" cy="197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71704" y="1390888"/>
            <a:ext cx="2538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Recall the planes of the body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87946" y="2086837"/>
            <a:ext cx="31726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33"/>
              </a:spcBef>
              <a:buClr>
                <a:schemeClr val="dk1"/>
              </a:buClr>
              <a:buSzPct val="100000"/>
            </a:pPr>
            <a:r>
              <a:rPr lang="en" sz="16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(The inferior margin of pleura: T12.)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259146" y="2362883"/>
            <a:ext cx="1920240" cy="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430846" y="3048320"/>
            <a:ext cx="1645920" cy="0"/>
          </a:xfrm>
          <a:prstGeom prst="line">
            <a:avLst/>
          </a:prstGeom>
          <a:ln w="28575">
            <a:solidFill>
              <a:srgbClr val="D600D6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9814694" y="2025378"/>
            <a:ext cx="2295420" cy="2193305"/>
            <a:chOff x="7602826" y="2051519"/>
            <a:chExt cx="4118982" cy="2193305"/>
          </a:xfrm>
        </p:grpSpPr>
        <p:pic>
          <p:nvPicPr>
            <p:cNvPr id="10" name="Shape 164" descr="Grays 3.104b.jp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602826" y="2051519"/>
              <a:ext cx="4118982" cy="21933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9556445" y="3463391"/>
              <a:ext cx="178274" cy="143208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32314" y="2802368"/>
              <a:ext cx="202405" cy="135813"/>
            </a:xfrm>
            <a:prstGeom prst="rect">
              <a:avLst/>
            </a:prstGeom>
            <a:noFill/>
            <a:ln w="28575">
              <a:solidFill>
                <a:srgbClr val="D600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1679546" y="3340783"/>
            <a:ext cx="18288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410891" y="4041098"/>
            <a:ext cx="13716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7557211" y="2086837"/>
            <a:ext cx="2259003" cy="2157871"/>
            <a:chOff x="7557211" y="2086837"/>
            <a:chExt cx="2259003" cy="215787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57211" y="2086837"/>
              <a:ext cx="2259003" cy="2157871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7977068" y="3122030"/>
              <a:ext cx="548086" cy="180680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8608394" y="2526385"/>
              <a:ext cx="426935" cy="347587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3222505" y="6518734"/>
            <a:ext cx="809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62316" y="6525900"/>
            <a:ext cx="809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7" name="Picture 5" descr="Gray965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57" y="4212340"/>
            <a:ext cx="2435867" cy="258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453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D746560-6C8E-4372-A805-28BA346883A3}" vid="{2AE29DC9-2567-485E-890C-97E7A5470336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</Template>
  <TotalTime>0</TotalTime>
  <Words>2689</Words>
  <Application>Microsoft Office PowerPoint</Application>
  <PresentationFormat>Widescreen</PresentationFormat>
  <Paragraphs>442</Paragraphs>
  <Slides>29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MS PGothic</vt:lpstr>
      <vt:lpstr>Arabic Transparent</vt:lpstr>
      <vt:lpstr>Arial</vt:lpstr>
      <vt:lpstr>Wingdings</vt:lpstr>
      <vt:lpstr>Calibri Light</vt:lpstr>
      <vt:lpstr>Courier New</vt:lpstr>
      <vt:lpstr>Calibri</vt:lpstr>
      <vt:lpstr>Office Theme</vt:lpstr>
      <vt:lpstr>Pleura and Lung</vt:lpstr>
      <vt:lpstr>Objectives</vt:lpstr>
      <vt:lpstr>Pleura</vt:lpstr>
      <vt:lpstr>PowerPoint Presentation</vt:lpstr>
      <vt:lpstr>Parietal Pleura </vt:lpstr>
      <vt:lpstr>Pleural Recesses</vt:lpstr>
      <vt:lpstr>Pleura:  Nerve Supply</vt:lpstr>
      <vt:lpstr>Surface Anatomy of the Pluera</vt:lpstr>
      <vt:lpstr>Surface Anatomy of the Lungs</vt:lpstr>
      <vt:lpstr>Pleural Effusion </vt:lpstr>
      <vt:lpstr>Lungs</vt:lpstr>
      <vt:lpstr>Lungs Apex and Base</vt:lpstr>
      <vt:lpstr>PowerPoint Presentation</vt:lpstr>
      <vt:lpstr>PowerPoint Presentation</vt:lpstr>
      <vt:lpstr>Right Lung Root (hilum)</vt:lpstr>
      <vt:lpstr>PowerPoint Presentation</vt:lpstr>
      <vt:lpstr>Lungs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Lungs Bronchopulmonary segments  </vt:lpstr>
      <vt:lpstr>Lungs Bronchopulmonary segments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Pleura and Lung</dc:title>
  <dc:creator>Jawaher AbdulMohsen</dc:creator>
  <cp:lastModifiedBy>trad</cp:lastModifiedBy>
  <cp:revision>61</cp:revision>
  <dcterms:created xsi:type="dcterms:W3CDTF">2017-02-13T13:40:48Z</dcterms:created>
  <dcterms:modified xsi:type="dcterms:W3CDTF">2017-02-17T14:33:42Z</dcterms:modified>
</cp:coreProperties>
</file>