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5" r:id="rId1"/>
  </p:sldMasterIdLst>
  <p:notesMasterIdLst>
    <p:notesMasterId r:id="rId27"/>
  </p:notesMasterIdLst>
  <p:sldIdLst>
    <p:sldId id="295" r:id="rId2"/>
    <p:sldId id="272" r:id="rId3"/>
    <p:sldId id="273" r:id="rId4"/>
    <p:sldId id="296" r:id="rId5"/>
    <p:sldId id="306" r:id="rId6"/>
    <p:sldId id="274" r:id="rId7"/>
    <p:sldId id="276" r:id="rId8"/>
    <p:sldId id="277" r:id="rId9"/>
    <p:sldId id="278" r:id="rId10"/>
    <p:sldId id="280" r:id="rId11"/>
    <p:sldId id="282" r:id="rId12"/>
    <p:sldId id="283" r:id="rId13"/>
    <p:sldId id="285" r:id="rId14"/>
    <p:sldId id="289" r:id="rId15"/>
    <p:sldId id="302" r:id="rId16"/>
    <p:sldId id="292" r:id="rId17"/>
    <p:sldId id="293" r:id="rId18"/>
    <p:sldId id="294" r:id="rId19"/>
    <p:sldId id="303" r:id="rId20"/>
    <p:sldId id="305" r:id="rId21"/>
    <p:sldId id="287" r:id="rId22"/>
    <p:sldId id="288" r:id="rId23"/>
    <p:sldId id="290" r:id="rId24"/>
    <p:sldId id="271" r:id="rId25"/>
    <p:sldId id="27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AC8"/>
    <a:srgbClr val="663300"/>
    <a:srgbClr val="FF0066"/>
    <a:srgbClr val="990099"/>
    <a:srgbClr val="FF9900"/>
    <a:srgbClr val="5ECCF3"/>
    <a:srgbClr val="7BBF26"/>
    <a:srgbClr val="8D9EDB"/>
    <a:srgbClr val="7085D2"/>
    <a:srgbClr val="9E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5897"/>
  </p:normalViewPr>
  <p:slideViewPr>
    <p:cSldViewPr snapToGrid="0">
      <p:cViewPr varScale="1">
        <p:scale>
          <a:sx n="92" d="100"/>
          <a:sy n="92" d="100"/>
        </p:scale>
        <p:origin x="92" y="2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55484-CC2D-4DBA-9116-2E4079ADE86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9A052CB1-FC78-4382-994E-9FD0005A1714}">
      <dgm:prSet phldrT="[Text]"/>
      <dgm:spPr/>
      <dgm:t>
        <a:bodyPr/>
        <a:lstStyle/>
        <a:p>
          <a:r>
            <a:rPr lang="en-US" b="1" dirty="0"/>
            <a:t>1- Disease/Fractures of chest bones including:</a:t>
          </a:r>
        </a:p>
      </dgm:t>
    </dgm:pt>
    <dgm:pt modelId="{BA1A5076-E346-48F2-A425-5B793A610F95}" type="parTrans" cxnId="{E1F3C333-E369-4FAE-8BA0-60AC797F264A}">
      <dgm:prSet/>
      <dgm:spPr/>
      <dgm:t>
        <a:bodyPr/>
        <a:lstStyle/>
        <a:p>
          <a:endParaRPr lang="en-US"/>
        </a:p>
      </dgm:t>
    </dgm:pt>
    <dgm:pt modelId="{2106F597-9FBC-4A33-AC36-54C0A2B35E9D}" type="sibTrans" cxnId="{E1F3C333-E369-4FAE-8BA0-60AC797F264A}">
      <dgm:prSet/>
      <dgm:spPr/>
      <dgm:t>
        <a:bodyPr/>
        <a:lstStyle/>
        <a:p>
          <a:endParaRPr lang="en-US"/>
        </a:p>
      </dgm:t>
    </dgm:pt>
    <dgm:pt modelId="{679758F5-7905-47D0-B0B6-0F7166A22858}">
      <dgm:prSet phldrT="[Text]" custT="1"/>
      <dgm:spPr/>
      <dgm:t>
        <a:bodyPr/>
        <a:lstStyle/>
        <a:p>
          <a:r>
            <a:rPr lang="en-US" sz="1800" dirty="0">
              <a:solidFill>
                <a:srgbClr val="FF0000"/>
              </a:solidFill>
            </a:rPr>
            <a:t>Ribs</a:t>
          </a:r>
        </a:p>
      </dgm:t>
    </dgm:pt>
    <dgm:pt modelId="{1F1CCBC8-783C-4471-8C43-7E7D18C2D134}" type="parTrans" cxnId="{AFDDB543-83FD-4FD6-AE33-E8F9615E5805}">
      <dgm:prSet/>
      <dgm:spPr/>
      <dgm:t>
        <a:bodyPr/>
        <a:lstStyle/>
        <a:p>
          <a:endParaRPr lang="en-US"/>
        </a:p>
      </dgm:t>
    </dgm:pt>
    <dgm:pt modelId="{EB2F11E2-FBC7-4A41-8999-625FB6EBB4E3}" type="sibTrans" cxnId="{AFDDB543-83FD-4FD6-AE33-E8F9615E5805}">
      <dgm:prSet/>
      <dgm:spPr/>
      <dgm:t>
        <a:bodyPr/>
        <a:lstStyle/>
        <a:p>
          <a:endParaRPr lang="en-US"/>
        </a:p>
      </dgm:t>
    </dgm:pt>
    <dgm:pt modelId="{6B0EB8A5-8C9D-4B87-9727-8809F26C0FB4}">
      <dgm:prSet phldrT="[Text]" custT="1"/>
      <dgm:spPr/>
      <dgm:t>
        <a:bodyPr/>
        <a:lstStyle/>
        <a:p>
          <a:r>
            <a:rPr lang="en-US" sz="1800" dirty="0">
              <a:solidFill>
                <a:srgbClr val="FF0000"/>
              </a:solidFill>
            </a:rPr>
            <a:t>Sternum</a:t>
          </a:r>
        </a:p>
      </dgm:t>
    </dgm:pt>
    <dgm:pt modelId="{3E87974E-A1C6-49C1-B0FE-13C16E2BF67E}" type="parTrans" cxnId="{7652AF48-BB03-46BC-97C7-BC44423ADF6A}">
      <dgm:prSet/>
      <dgm:spPr/>
      <dgm:t>
        <a:bodyPr/>
        <a:lstStyle/>
        <a:p>
          <a:endParaRPr lang="en-US"/>
        </a:p>
      </dgm:t>
    </dgm:pt>
    <dgm:pt modelId="{D56EFBAF-9A46-4852-8610-959642BEAC08}" type="sibTrans" cxnId="{7652AF48-BB03-46BC-97C7-BC44423ADF6A}">
      <dgm:prSet/>
      <dgm:spPr/>
      <dgm:t>
        <a:bodyPr/>
        <a:lstStyle/>
        <a:p>
          <a:endParaRPr lang="en-US"/>
        </a:p>
      </dgm:t>
    </dgm:pt>
    <dgm:pt modelId="{CB37E3B0-0A5F-4420-A23C-9C7EFB0641D6}">
      <dgm:prSet phldrT="[Text]" custT="1"/>
      <dgm:spPr/>
      <dgm:t>
        <a:bodyPr/>
        <a:lstStyle/>
        <a:p>
          <a:r>
            <a:rPr lang="en-US" sz="1800" dirty="0"/>
            <a:t>2-Lung disorders</a:t>
          </a:r>
        </a:p>
      </dgm:t>
    </dgm:pt>
    <dgm:pt modelId="{DBBAA510-74F4-4675-B1F1-BE605F1DEA84}" type="parTrans" cxnId="{CB93E0F1-3136-4661-AEA6-AD1F4656DBA5}">
      <dgm:prSet/>
      <dgm:spPr/>
      <dgm:t>
        <a:bodyPr/>
        <a:lstStyle/>
        <a:p>
          <a:endParaRPr lang="en-US"/>
        </a:p>
      </dgm:t>
    </dgm:pt>
    <dgm:pt modelId="{AD32CCF2-37B4-4ABF-A27E-63C578847421}" type="sibTrans" cxnId="{CB93E0F1-3136-4661-AEA6-AD1F4656DBA5}">
      <dgm:prSet/>
      <dgm:spPr/>
      <dgm:t>
        <a:bodyPr/>
        <a:lstStyle/>
        <a:p>
          <a:endParaRPr lang="en-US"/>
        </a:p>
      </dgm:t>
    </dgm:pt>
    <dgm:pt modelId="{94907CBF-5C07-483D-9A47-43961554AE9D}">
      <dgm:prSet phldrT="[Text]" custT="1"/>
      <dgm:spPr/>
      <dgm:t>
        <a:bodyPr/>
        <a:lstStyle/>
        <a:p>
          <a:r>
            <a:rPr lang="en-US" sz="1600" dirty="0"/>
            <a:t>Emphysema</a:t>
          </a:r>
        </a:p>
      </dgm:t>
    </dgm:pt>
    <dgm:pt modelId="{D6C98797-48BA-4E10-AA1A-2F952D8244C8}" type="parTrans" cxnId="{5300452B-1AA0-4385-84A6-9102C646733D}">
      <dgm:prSet/>
      <dgm:spPr/>
      <dgm:t>
        <a:bodyPr/>
        <a:lstStyle/>
        <a:p>
          <a:endParaRPr lang="en-US"/>
        </a:p>
      </dgm:t>
    </dgm:pt>
    <dgm:pt modelId="{B113A555-A078-453B-8F19-A11A061114EC}" type="sibTrans" cxnId="{5300452B-1AA0-4385-84A6-9102C646733D}">
      <dgm:prSet/>
      <dgm:spPr/>
      <dgm:t>
        <a:bodyPr/>
        <a:lstStyle/>
        <a:p>
          <a:endParaRPr lang="en-US"/>
        </a:p>
      </dgm:t>
    </dgm:pt>
    <dgm:pt modelId="{D3B0C43F-D594-4A93-AFB5-A65ED16AB3AE}">
      <dgm:prSet phldrT="[Text]" custT="1"/>
      <dgm:spPr/>
      <dgm:t>
        <a:bodyPr/>
        <a:lstStyle/>
        <a:p>
          <a:r>
            <a:rPr lang="en-US" sz="1800" dirty="0"/>
            <a:t>3-Heart disorders</a:t>
          </a:r>
        </a:p>
      </dgm:t>
    </dgm:pt>
    <dgm:pt modelId="{4350E31D-8B01-42C0-98F6-37D2C612F27E}" type="parTrans" cxnId="{D9B4F501-6AC2-41D4-8F08-66B66E4FC094}">
      <dgm:prSet/>
      <dgm:spPr/>
      <dgm:t>
        <a:bodyPr/>
        <a:lstStyle/>
        <a:p>
          <a:endParaRPr lang="en-US"/>
        </a:p>
      </dgm:t>
    </dgm:pt>
    <dgm:pt modelId="{38CAD2A2-1443-4050-9145-BA798F46B2DA}" type="sibTrans" cxnId="{D9B4F501-6AC2-41D4-8F08-66B66E4FC094}">
      <dgm:prSet/>
      <dgm:spPr/>
      <dgm:t>
        <a:bodyPr/>
        <a:lstStyle/>
        <a:p>
          <a:endParaRPr lang="en-US"/>
        </a:p>
      </dgm:t>
    </dgm:pt>
    <dgm:pt modelId="{B1D7C64E-003D-4FDC-8F23-82915BC5976A}">
      <dgm:prSet phldrT="[Text]" custT="1"/>
      <dgm:spPr/>
      <dgm:t>
        <a:bodyPr/>
        <a:lstStyle/>
        <a:p>
          <a:r>
            <a:rPr lang="en-US" sz="1800" dirty="0">
              <a:solidFill>
                <a:srgbClr val="FF0000"/>
              </a:solidFill>
            </a:rPr>
            <a:t>Vertebrae</a:t>
          </a:r>
        </a:p>
      </dgm:t>
    </dgm:pt>
    <dgm:pt modelId="{9AC98A7B-236E-4922-987F-843F1A5223A3}" type="parTrans" cxnId="{6860466A-CB5C-49B4-B90E-E5291B3C072A}">
      <dgm:prSet/>
      <dgm:spPr/>
      <dgm:t>
        <a:bodyPr/>
        <a:lstStyle/>
        <a:p>
          <a:endParaRPr lang="en-US"/>
        </a:p>
      </dgm:t>
    </dgm:pt>
    <dgm:pt modelId="{F6A93A42-FB5D-4EB9-A3F2-D6621B8C08F9}" type="sibTrans" cxnId="{6860466A-CB5C-49B4-B90E-E5291B3C072A}">
      <dgm:prSet/>
      <dgm:spPr/>
      <dgm:t>
        <a:bodyPr/>
        <a:lstStyle/>
        <a:p>
          <a:endParaRPr lang="en-US"/>
        </a:p>
      </dgm:t>
    </dgm:pt>
    <dgm:pt modelId="{786F6B3A-BB89-4B63-B866-287A9E4C17C9}">
      <dgm:prSet phldrT="[Text]" custT="1"/>
      <dgm:spPr/>
      <dgm:t>
        <a:bodyPr/>
        <a:lstStyle/>
        <a:p>
          <a:r>
            <a:rPr lang="en-US" sz="1800" dirty="0">
              <a:solidFill>
                <a:srgbClr val="FF0000"/>
              </a:solidFill>
            </a:rPr>
            <a:t>Clavicle</a:t>
          </a:r>
        </a:p>
      </dgm:t>
    </dgm:pt>
    <dgm:pt modelId="{672317F0-7A05-47FF-8654-107C6A4FEDE6}" type="parTrans" cxnId="{F6E81230-489A-446F-AFF1-C4CF8540AAA4}">
      <dgm:prSet/>
      <dgm:spPr/>
      <dgm:t>
        <a:bodyPr/>
        <a:lstStyle/>
        <a:p>
          <a:endParaRPr lang="en-US"/>
        </a:p>
      </dgm:t>
    </dgm:pt>
    <dgm:pt modelId="{A95450F9-A53C-4E6D-88EE-184EFDD59C69}" type="sibTrans" cxnId="{F6E81230-489A-446F-AFF1-C4CF8540AAA4}">
      <dgm:prSet/>
      <dgm:spPr/>
      <dgm:t>
        <a:bodyPr/>
        <a:lstStyle/>
        <a:p>
          <a:endParaRPr lang="en-US"/>
        </a:p>
      </dgm:t>
    </dgm:pt>
    <dgm:pt modelId="{17EA4592-AB1A-4A8C-A239-01747020471E}">
      <dgm:prSet phldrT="[Text]" custT="1"/>
      <dgm:spPr/>
      <dgm:t>
        <a:bodyPr/>
        <a:lstStyle/>
        <a:p>
          <a:r>
            <a:rPr lang="en-US" sz="1800" dirty="0">
              <a:solidFill>
                <a:srgbClr val="FF0000"/>
              </a:solidFill>
            </a:rPr>
            <a:t>Scapula</a:t>
          </a:r>
          <a:endParaRPr lang="en-US" sz="1000" dirty="0">
            <a:solidFill>
              <a:srgbClr val="FF0000"/>
            </a:solidFill>
          </a:endParaRPr>
        </a:p>
      </dgm:t>
    </dgm:pt>
    <dgm:pt modelId="{CB8605F5-D442-4E87-B8E1-7D50749F624A}" type="parTrans" cxnId="{AED92192-4A82-4FA8-809F-9E02AD4373A0}">
      <dgm:prSet/>
      <dgm:spPr/>
      <dgm:t>
        <a:bodyPr/>
        <a:lstStyle/>
        <a:p>
          <a:endParaRPr lang="en-US"/>
        </a:p>
      </dgm:t>
    </dgm:pt>
    <dgm:pt modelId="{F15FD4DE-DF97-46E3-9564-E508FE8B59B0}" type="sibTrans" cxnId="{AED92192-4A82-4FA8-809F-9E02AD4373A0}">
      <dgm:prSet/>
      <dgm:spPr/>
      <dgm:t>
        <a:bodyPr/>
        <a:lstStyle/>
        <a:p>
          <a:endParaRPr lang="en-US"/>
        </a:p>
      </dgm:t>
    </dgm:pt>
    <dgm:pt modelId="{D272DE7D-CA44-4F31-BDCC-E53C958C078E}">
      <dgm:prSet phldrT="[Text]" custT="1"/>
      <dgm:spPr/>
      <dgm:t>
        <a:bodyPr/>
        <a:lstStyle/>
        <a:p>
          <a:r>
            <a:rPr lang="en-US" sz="1600" dirty="0"/>
            <a:t>Pleural effusion</a:t>
          </a:r>
        </a:p>
      </dgm:t>
    </dgm:pt>
    <dgm:pt modelId="{9115B5F6-2223-4DA8-A432-14C288E41A7C}" type="parTrans" cxnId="{EF07A7E6-12DD-4905-9C8F-5DBCD9CDBFD7}">
      <dgm:prSet/>
      <dgm:spPr/>
      <dgm:t>
        <a:bodyPr/>
        <a:lstStyle/>
        <a:p>
          <a:endParaRPr lang="en-US"/>
        </a:p>
      </dgm:t>
    </dgm:pt>
    <dgm:pt modelId="{8AD043B4-5AC5-4449-A29D-AE57B0BFC90C}" type="sibTrans" cxnId="{EF07A7E6-12DD-4905-9C8F-5DBCD9CDBFD7}">
      <dgm:prSet/>
      <dgm:spPr/>
      <dgm:t>
        <a:bodyPr/>
        <a:lstStyle/>
        <a:p>
          <a:endParaRPr lang="en-US"/>
        </a:p>
      </dgm:t>
    </dgm:pt>
    <dgm:pt modelId="{9A390E07-81ED-4734-8C9C-4394B04EEE0B}">
      <dgm:prSet phldrT="[Text]" custT="1"/>
      <dgm:spPr/>
      <dgm:t>
        <a:bodyPr/>
        <a:lstStyle/>
        <a:p>
          <a:r>
            <a:rPr lang="en-US" sz="1600" dirty="0"/>
            <a:t>Tuberculosis</a:t>
          </a:r>
        </a:p>
      </dgm:t>
    </dgm:pt>
    <dgm:pt modelId="{7850633B-7D89-43B0-BC03-B2C297A4F7E6}" type="parTrans" cxnId="{73B3104F-C0C0-4DA9-B49A-BA8A26410ED4}">
      <dgm:prSet/>
      <dgm:spPr/>
      <dgm:t>
        <a:bodyPr/>
        <a:lstStyle/>
        <a:p>
          <a:endParaRPr lang="en-US"/>
        </a:p>
      </dgm:t>
    </dgm:pt>
    <dgm:pt modelId="{E0D73872-74B3-46C8-B779-7EF618FAEB6F}" type="sibTrans" cxnId="{73B3104F-C0C0-4DA9-B49A-BA8A26410ED4}">
      <dgm:prSet/>
      <dgm:spPr/>
      <dgm:t>
        <a:bodyPr/>
        <a:lstStyle/>
        <a:p>
          <a:endParaRPr lang="en-US"/>
        </a:p>
      </dgm:t>
    </dgm:pt>
    <dgm:pt modelId="{E3E06085-ED64-485E-BE74-77A6FA1F7B17}">
      <dgm:prSet phldrT="[Text]" custT="1"/>
      <dgm:spPr/>
      <dgm:t>
        <a:bodyPr/>
        <a:lstStyle/>
        <a:p>
          <a:r>
            <a:rPr lang="en-US" sz="1600" dirty="0"/>
            <a:t>Lung cancer</a:t>
          </a:r>
        </a:p>
      </dgm:t>
    </dgm:pt>
    <dgm:pt modelId="{1184940A-C0D3-4E39-930F-BADB83874B16}" type="parTrans" cxnId="{4E409C6C-D7BC-40F0-847D-42FCABF335E6}">
      <dgm:prSet/>
      <dgm:spPr/>
      <dgm:t>
        <a:bodyPr/>
        <a:lstStyle/>
        <a:p>
          <a:endParaRPr lang="en-US"/>
        </a:p>
      </dgm:t>
    </dgm:pt>
    <dgm:pt modelId="{E0216C88-D508-498F-B14D-C1F0F08342C1}" type="sibTrans" cxnId="{4E409C6C-D7BC-40F0-847D-42FCABF335E6}">
      <dgm:prSet/>
      <dgm:spPr/>
      <dgm:t>
        <a:bodyPr/>
        <a:lstStyle/>
        <a:p>
          <a:endParaRPr lang="en-US"/>
        </a:p>
      </dgm:t>
    </dgm:pt>
    <dgm:pt modelId="{673A7614-F102-4D91-A0D0-FC16BDAAF370}">
      <dgm:prSet phldrT="[Text]" custT="1"/>
      <dgm:spPr/>
      <dgm:t>
        <a:bodyPr/>
        <a:lstStyle/>
        <a:p>
          <a:r>
            <a:rPr lang="en-US" sz="1600" dirty="0">
              <a:solidFill>
                <a:srgbClr val="00B050"/>
              </a:solidFill>
            </a:rPr>
            <a:t>Atelectasis</a:t>
          </a:r>
        </a:p>
      </dgm:t>
    </dgm:pt>
    <dgm:pt modelId="{F386E239-728A-48EE-A876-709B27B18234}" type="parTrans" cxnId="{0AFDF3E1-4ED3-4A95-BAC3-4876A828D202}">
      <dgm:prSet/>
      <dgm:spPr/>
      <dgm:t>
        <a:bodyPr/>
        <a:lstStyle/>
        <a:p>
          <a:endParaRPr lang="en-US"/>
        </a:p>
      </dgm:t>
    </dgm:pt>
    <dgm:pt modelId="{70EA749B-128E-4A71-A93C-05E9D0803C97}" type="sibTrans" cxnId="{0AFDF3E1-4ED3-4A95-BAC3-4876A828D202}">
      <dgm:prSet/>
      <dgm:spPr/>
      <dgm:t>
        <a:bodyPr/>
        <a:lstStyle/>
        <a:p>
          <a:endParaRPr lang="en-US"/>
        </a:p>
      </dgm:t>
    </dgm:pt>
    <dgm:pt modelId="{6CC6383E-1067-4FA9-8CA4-E310B9F0CFF7}">
      <dgm:prSet phldrT="[Text]" custT="1"/>
      <dgm:spPr/>
      <dgm:t>
        <a:bodyPr/>
        <a:lstStyle/>
        <a:p>
          <a:pPr>
            <a:buNone/>
          </a:pPr>
          <a:r>
            <a:rPr lang="en-US" sz="1600" dirty="0"/>
            <a:t>pneumonia</a:t>
          </a:r>
          <a:endParaRPr lang="en-US" sz="1200" dirty="0">
            <a:solidFill>
              <a:schemeClr val="bg1">
                <a:lumMod val="50000"/>
              </a:schemeClr>
            </a:solidFill>
          </a:endParaRPr>
        </a:p>
      </dgm:t>
    </dgm:pt>
    <dgm:pt modelId="{443F81CA-1618-4542-8AF0-7A1589156FBB}" type="parTrans" cxnId="{BB1CEBD1-9DE9-44AD-89B4-0551CE2FED5B}">
      <dgm:prSet/>
      <dgm:spPr/>
      <dgm:t>
        <a:bodyPr/>
        <a:lstStyle/>
        <a:p>
          <a:endParaRPr lang="en-US"/>
        </a:p>
      </dgm:t>
    </dgm:pt>
    <dgm:pt modelId="{9F4001FB-D1D8-4B01-94A2-256872D3F8AD}" type="sibTrans" cxnId="{BB1CEBD1-9DE9-44AD-89B4-0551CE2FED5B}">
      <dgm:prSet/>
      <dgm:spPr/>
      <dgm:t>
        <a:bodyPr/>
        <a:lstStyle/>
        <a:p>
          <a:endParaRPr lang="en-US"/>
        </a:p>
      </dgm:t>
    </dgm:pt>
    <dgm:pt modelId="{D0F4474F-EEB5-454D-A782-11C2DBCCB242}">
      <dgm:prSet phldrT="[Text]" custT="1"/>
      <dgm:spPr/>
      <dgm:t>
        <a:bodyPr/>
        <a:lstStyle/>
        <a:p>
          <a:pPr>
            <a:buNone/>
          </a:pPr>
          <a:r>
            <a:rPr lang="en-US" sz="1800" dirty="0"/>
            <a:t>Congestive heart failure, which causes  cardiomegaly (heart  enlargement).</a:t>
          </a:r>
          <a:endParaRPr lang="en-US" sz="1200" dirty="0">
            <a:solidFill>
              <a:schemeClr val="bg1">
                <a:lumMod val="50000"/>
              </a:schemeClr>
            </a:solidFill>
          </a:endParaRPr>
        </a:p>
      </dgm:t>
    </dgm:pt>
    <dgm:pt modelId="{A1A8C264-F93E-46AF-981E-A7F0CE393F59}" type="parTrans" cxnId="{558899D3-2864-4729-8853-F38C8C26E929}">
      <dgm:prSet/>
      <dgm:spPr/>
      <dgm:t>
        <a:bodyPr/>
        <a:lstStyle/>
        <a:p>
          <a:endParaRPr lang="en-US"/>
        </a:p>
      </dgm:t>
    </dgm:pt>
    <dgm:pt modelId="{181882F4-E64D-41D0-885E-5DE82E511817}" type="sibTrans" cxnId="{558899D3-2864-4729-8853-F38C8C26E929}">
      <dgm:prSet/>
      <dgm:spPr/>
      <dgm:t>
        <a:bodyPr/>
        <a:lstStyle/>
        <a:p>
          <a:endParaRPr lang="en-US"/>
        </a:p>
      </dgm:t>
    </dgm:pt>
    <dgm:pt modelId="{FDE3BA72-E432-4DCA-B4F4-A9F7A2890E19}" type="pres">
      <dgm:prSet presAssocID="{16D55484-CC2D-4DBA-9116-2E4079ADE861}" presName="Name0" presStyleCnt="0">
        <dgm:presLayoutVars>
          <dgm:dir/>
          <dgm:animLvl val="lvl"/>
          <dgm:resizeHandles val="exact"/>
        </dgm:presLayoutVars>
      </dgm:prSet>
      <dgm:spPr/>
    </dgm:pt>
    <dgm:pt modelId="{9867273B-6CA3-49D8-B1D4-FA8557E0D53E}" type="pres">
      <dgm:prSet presAssocID="{9A052CB1-FC78-4382-994E-9FD0005A1714}" presName="composite" presStyleCnt="0"/>
      <dgm:spPr/>
    </dgm:pt>
    <dgm:pt modelId="{CE04D22C-B7A5-41C2-B25B-DAB8E7F5CC49}" type="pres">
      <dgm:prSet presAssocID="{9A052CB1-FC78-4382-994E-9FD0005A1714}" presName="parTx" presStyleLbl="alignNode1" presStyleIdx="0" presStyleCnt="3">
        <dgm:presLayoutVars>
          <dgm:chMax val="0"/>
          <dgm:chPref val="0"/>
          <dgm:bulletEnabled val="1"/>
        </dgm:presLayoutVars>
      </dgm:prSet>
      <dgm:spPr/>
    </dgm:pt>
    <dgm:pt modelId="{27907CDE-938D-4ABC-A26B-0844AA7D7F31}" type="pres">
      <dgm:prSet presAssocID="{9A052CB1-FC78-4382-994E-9FD0005A1714}" presName="desTx" presStyleLbl="alignAccFollowNode1" presStyleIdx="0" presStyleCnt="3">
        <dgm:presLayoutVars>
          <dgm:bulletEnabled val="1"/>
        </dgm:presLayoutVars>
      </dgm:prSet>
      <dgm:spPr/>
    </dgm:pt>
    <dgm:pt modelId="{3C1DBC27-EB1D-4A6A-B39B-9B4CBF5409A0}" type="pres">
      <dgm:prSet presAssocID="{2106F597-9FBC-4A33-AC36-54C0A2B35E9D}" presName="space" presStyleCnt="0"/>
      <dgm:spPr/>
    </dgm:pt>
    <dgm:pt modelId="{C4C5CBA3-9B91-4A6B-8AD1-7D0980B7A4A5}" type="pres">
      <dgm:prSet presAssocID="{CB37E3B0-0A5F-4420-A23C-9C7EFB0641D6}" presName="composite" presStyleCnt="0"/>
      <dgm:spPr/>
    </dgm:pt>
    <dgm:pt modelId="{FB20BEDE-872E-4133-AA5C-9B6A5C900BB6}" type="pres">
      <dgm:prSet presAssocID="{CB37E3B0-0A5F-4420-A23C-9C7EFB0641D6}" presName="parTx" presStyleLbl="alignNode1" presStyleIdx="1" presStyleCnt="3">
        <dgm:presLayoutVars>
          <dgm:chMax val="0"/>
          <dgm:chPref val="0"/>
          <dgm:bulletEnabled val="1"/>
        </dgm:presLayoutVars>
      </dgm:prSet>
      <dgm:spPr/>
    </dgm:pt>
    <dgm:pt modelId="{98EF65C5-883A-46D7-B64C-E75B425D9A23}" type="pres">
      <dgm:prSet presAssocID="{CB37E3B0-0A5F-4420-A23C-9C7EFB0641D6}" presName="desTx" presStyleLbl="alignAccFollowNode1" presStyleIdx="1" presStyleCnt="3">
        <dgm:presLayoutVars>
          <dgm:bulletEnabled val="1"/>
        </dgm:presLayoutVars>
      </dgm:prSet>
      <dgm:spPr/>
    </dgm:pt>
    <dgm:pt modelId="{D5245052-4ACA-4699-97E2-6712DAD20862}" type="pres">
      <dgm:prSet presAssocID="{AD32CCF2-37B4-4ABF-A27E-63C578847421}" presName="space" presStyleCnt="0"/>
      <dgm:spPr/>
    </dgm:pt>
    <dgm:pt modelId="{160DB814-43F0-43F3-93B5-DD66ED661F57}" type="pres">
      <dgm:prSet presAssocID="{D3B0C43F-D594-4A93-AFB5-A65ED16AB3AE}" presName="composite" presStyleCnt="0"/>
      <dgm:spPr/>
    </dgm:pt>
    <dgm:pt modelId="{0307EDD6-3C46-4CFD-B662-19D9B5103113}" type="pres">
      <dgm:prSet presAssocID="{D3B0C43F-D594-4A93-AFB5-A65ED16AB3AE}" presName="parTx" presStyleLbl="alignNode1" presStyleIdx="2" presStyleCnt="3">
        <dgm:presLayoutVars>
          <dgm:chMax val="0"/>
          <dgm:chPref val="0"/>
          <dgm:bulletEnabled val="1"/>
        </dgm:presLayoutVars>
      </dgm:prSet>
      <dgm:spPr/>
    </dgm:pt>
    <dgm:pt modelId="{3DFBE559-FABC-45C9-9DD6-8C7ED98758CD}" type="pres">
      <dgm:prSet presAssocID="{D3B0C43F-D594-4A93-AFB5-A65ED16AB3AE}" presName="desTx" presStyleLbl="alignAccFollowNode1" presStyleIdx="2" presStyleCnt="3">
        <dgm:presLayoutVars>
          <dgm:bulletEnabled val="1"/>
        </dgm:presLayoutVars>
      </dgm:prSet>
      <dgm:spPr/>
    </dgm:pt>
  </dgm:ptLst>
  <dgm:cxnLst>
    <dgm:cxn modelId="{CB93E0F1-3136-4661-AEA6-AD1F4656DBA5}" srcId="{16D55484-CC2D-4DBA-9116-2E4079ADE861}" destId="{CB37E3B0-0A5F-4420-A23C-9C7EFB0641D6}" srcOrd="1" destOrd="0" parTransId="{DBBAA510-74F4-4675-B1F1-BE605F1DEA84}" sibTransId="{AD32CCF2-37B4-4ABF-A27E-63C578847421}"/>
    <dgm:cxn modelId="{5300452B-1AA0-4385-84A6-9102C646733D}" srcId="{CB37E3B0-0A5F-4420-A23C-9C7EFB0641D6}" destId="{94907CBF-5C07-483D-9A47-43961554AE9D}" srcOrd="1" destOrd="0" parTransId="{D6C98797-48BA-4E10-AA1A-2F952D8244C8}" sibTransId="{B113A555-A078-453B-8F19-A11A061114EC}"/>
    <dgm:cxn modelId="{EE328F04-2AC4-40E3-812D-F4F912064FD8}" type="presOf" srcId="{673A7614-F102-4D91-A0D0-FC16BDAAF370}" destId="{98EF65C5-883A-46D7-B64C-E75B425D9A23}" srcOrd="0" destOrd="2" presId="urn:microsoft.com/office/officeart/2005/8/layout/hList1"/>
    <dgm:cxn modelId="{0AFDF3E1-4ED3-4A95-BAC3-4876A828D202}" srcId="{CB37E3B0-0A5F-4420-A23C-9C7EFB0641D6}" destId="{673A7614-F102-4D91-A0D0-FC16BDAAF370}" srcOrd="2" destOrd="0" parTransId="{F386E239-728A-48EE-A876-709B27B18234}" sibTransId="{70EA749B-128E-4A71-A93C-05E9D0803C97}"/>
    <dgm:cxn modelId="{BB1CEBD1-9DE9-44AD-89B4-0551CE2FED5B}" srcId="{CB37E3B0-0A5F-4420-A23C-9C7EFB0641D6}" destId="{6CC6383E-1067-4FA9-8CA4-E310B9F0CFF7}" srcOrd="0" destOrd="0" parTransId="{443F81CA-1618-4542-8AF0-7A1589156FBB}" sibTransId="{9F4001FB-D1D8-4B01-94A2-256872D3F8AD}"/>
    <dgm:cxn modelId="{0A616CB5-9E17-41BD-B76C-AC331767C547}" type="presOf" srcId="{D272DE7D-CA44-4F31-BDCC-E53C958C078E}" destId="{98EF65C5-883A-46D7-B64C-E75B425D9A23}" srcOrd="0" destOrd="3" presId="urn:microsoft.com/office/officeart/2005/8/layout/hList1"/>
    <dgm:cxn modelId="{FDD9C54C-93CF-499D-893A-A0EE4A536BCD}" type="presOf" srcId="{6B0EB8A5-8C9D-4B87-9727-8809F26C0FB4}" destId="{27907CDE-938D-4ABC-A26B-0844AA7D7F31}" srcOrd="0" destOrd="1" presId="urn:microsoft.com/office/officeart/2005/8/layout/hList1"/>
    <dgm:cxn modelId="{18DB69C6-BE14-4668-8556-E5C071B0E28B}" type="presOf" srcId="{679758F5-7905-47D0-B0B6-0F7166A22858}" destId="{27907CDE-938D-4ABC-A26B-0844AA7D7F31}" srcOrd="0" destOrd="0" presId="urn:microsoft.com/office/officeart/2005/8/layout/hList1"/>
    <dgm:cxn modelId="{C6ECFD15-801C-4FDD-B326-C7E143B0B19B}" type="presOf" srcId="{17EA4592-AB1A-4A8C-A239-01747020471E}" destId="{27907CDE-938D-4ABC-A26B-0844AA7D7F31}" srcOrd="0" destOrd="4" presId="urn:microsoft.com/office/officeart/2005/8/layout/hList1"/>
    <dgm:cxn modelId="{D9B4F501-6AC2-41D4-8F08-66B66E4FC094}" srcId="{16D55484-CC2D-4DBA-9116-2E4079ADE861}" destId="{D3B0C43F-D594-4A93-AFB5-A65ED16AB3AE}" srcOrd="2" destOrd="0" parTransId="{4350E31D-8B01-42C0-98F6-37D2C612F27E}" sibTransId="{38CAD2A2-1443-4050-9145-BA798F46B2DA}"/>
    <dgm:cxn modelId="{73B3104F-C0C0-4DA9-B49A-BA8A26410ED4}" srcId="{CB37E3B0-0A5F-4420-A23C-9C7EFB0641D6}" destId="{9A390E07-81ED-4734-8C9C-4394B04EEE0B}" srcOrd="4" destOrd="0" parTransId="{7850633B-7D89-43B0-BC03-B2C297A4F7E6}" sibTransId="{E0D73872-74B3-46C8-B779-7EF618FAEB6F}"/>
    <dgm:cxn modelId="{F6E81230-489A-446F-AFF1-C4CF8540AAA4}" srcId="{9A052CB1-FC78-4382-994E-9FD0005A1714}" destId="{786F6B3A-BB89-4B63-B866-287A9E4C17C9}" srcOrd="3" destOrd="0" parTransId="{672317F0-7A05-47FF-8654-107C6A4FEDE6}" sibTransId="{A95450F9-A53C-4E6D-88EE-184EFDD59C69}"/>
    <dgm:cxn modelId="{AED92192-4A82-4FA8-809F-9E02AD4373A0}" srcId="{9A052CB1-FC78-4382-994E-9FD0005A1714}" destId="{17EA4592-AB1A-4A8C-A239-01747020471E}" srcOrd="4" destOrd="0" parTransId="{CB8605F5-D442-4E87-B8E1-7D50749F624A}" sibTransId="{F15FD4DE-DF97-46E3-9564-E508FE8B59B0}"/>
    <dgm:cxn modelId="{537C41D5-5B20-4FEB-BEF4-9E0988CABF2A}" type="presOf" srcId="{6CC6383E-1067-4FA9-8CA4-E310B9F0CFF7}" destId="{98EF65C5-883A-46D7-B64C-E75B425D9A23}" srcOrd="0" destOrd="0" presId="urn:microsoft.com/office/officeart/2005/8/layout/hList1"/>
    <dgm:cxn modelId="{4E409C6C-D7BC-40F0-847D-42FCABF335E6}" srcId="{CB37E3B0-0A5F-4420-A23C-9C7EFB0641D6}" destId="{E3E06085-ED64-485E-BE74-77A6FA1F7B17}" srcOrd="5" destOrd="0" parTransId="{1184940A-C0D3-4E39-930F-BADB83874B16}" sibTransId="{E0216C88-D508-498F-B14D-C1F0F08342C1}"/>
    <dgm:cxn modelId="{76EF5AF4-925D-4EFB-AA88-C08F7406A9C9}" type="presOf" srcId="{9A390E07-81ED-4734-8C9C-4394B04EEE0B}" destId="{98EF65C5-883A-46D7-B64C-E75B425D9A23}" srcOrd="0" destOrd="4" presId="urn:microsoft.com/office/officeart/2005/8/layout/hList1"/>
    <dgm:cxn modelId="{22E16BAB-469E-4945-A74B-8B3F4176AD6A}" type="presOf" srcId="{B1D7C64E-003D-4FDC-8F23-82915BC5976A}" destId="{27907CDE-938D-4ABC-A26B-0844AA7D7F31}" srcOrd="0" destOrd="2" presId="urn:microsoft.com/office/officeart/2005/8/layout/hList1"/>
    <dgm:cxn modelId="{DA8A0B8C-242B-4A69-8C65-96A2F0B46846}" type="presOf" srcId="{94907CBF-5C07-483D-9A47-43961554AE9D}" destId="{98EF65C5-883A-46D7-B64C-E75B425D9A23}" srcOrd="0" destOrd="1" presId="urn:microsoft.com/office/officeart/2005/8/layout/hList1"/>
    <dgm:cxn modelId="{97FE8617-4DCF-404C-A465-7B150BD0B28B}" type="presOf" srcId="{9A052CB1-FC78-4382-994E-9FD0005A1714}" destId="{CE04D22C-B7A5-41C2-B25B-DAB8E7F5CC49}" srcOrd="0" destOrd="0" presId="urn:microsoft.com/office/officeart/2005/8/layout/hList1"/>
    <dgm:cxn modelId="{2BC95405-935F-4793-8843-BAA669744179}" type="presOf" srcId="{CB37E3B0-0A5F-4420-A23C-9C7EFB0641D6}" destId="{FB20BEDE-872E-4133-AA5C-9B6A5C900BB6}" srcOrd="0" destOrd="0" presId="urn:microsoft.com/office/officeart/2005/8/layout/hList1"/>
    <dgm:cxn modelId="{3C7E8E60-C2C2-46B0-8660-17E2269028D2}" type="presOf" srcId="{16D55484-CC2D-4DBA-9116-2E4079ADE861}" destId="{FDE3BA72-E432-4DCA-B4F4-A9F7A2890E19}" srcOrd="0" destOrd="0" presId="urn:microsoft.com/office/officeart/2005/8/layout/hList1"/>
    <dgm:cxn modelId="{558899D3-2864-4729-8853-F38C8C26E929}" srcId="{D3B0C43F-D594-4A93-AFB5-A65ED16AB3AE}" destId="{D0F4474F-EEB5-454D-A782-11C2DBCCB242}" srcOrd="0" destOrd="0" parTransId="{A1A8C264-F93E-46AF-981E-A7F0CE393F59}" sibTransId="{181882F4-E64D-41D0-885E-5DE82E511817}"/>
    <dgm:cxn modelId="{C34B631C-438B-4366-B329-8F0C2C106FA4}" type="presOf" srcId="{D3B0C43F-D594-4A93-AFB5-A65ED16AB3AE}" destId="{0307EDD6-3C46-4CFD-B662-19D9B5103113}" srcOrd="0" destOrd="0" presId="urn:microsoft.com/office/officeart/2005/8/layout/hList1"/>
    <dgm:cxn modelId="{AFDDB543-83FD-4FD6-AE33-E8F9615E5805}" srcId="{9A052CB1-FC78-4382-994E-9FD0005A1714}" destId="{679758F5-7905-47D0-B0B6-0F7166A22858}" srcOrd="0" destOrd="0" parTransId="{1F1CCBC8-783C-4471-8C43-7E7D18C2D134}" sibTransId="{EB2F11E2-FBC7-4A41-8999-625FB6EBB4E3}"/>
    <dgm:cxn modelId="{39AECCF1-5E8C-48E2-9F57-37E901A16246}" type="presOf" srcId="{D0F4474F-EEB5-454D-A782-11C2DBCCB242}" destId="{3DFBE559-FABC-45C9-9DD6-8C7ED98758CD}" srcOrd="0" destOrd="0" presId="urn:microsoft.com/office/officeart/2005/8/layout/hList1"/>
    <dgm:cxn modelId="{7652AF48-BB03-46BC-97C7-BC44423ADF6A}" srcId="{9A052CB1-FC78-4382-994E-9FD0005A1714}" destId="{6B0EB8A5-8C9D-4B87-9727-8809F26C0FB4}" srcOrd="1" destOrd="0" parTransId="{3E87974E-A1C6-49C1-B0FE-13C16E2BF67E}" sibTransId="{D56EFBAF-9A46-4852-8610-959642BEAC08}"/>
    <dgm:cxn modelId="{E1F3C333-E369-4FAE-8BA0-60AC797F264A}" srcId="{16D55484-CC2D-4DBA-9116-2E4079ADE861}" destId="{9A052CB1-FC78-4382-994E-9FD0005A1714}" srcOrd="0" destOrd="0" parTransId="{BA1A5076-E346-48F2-A425-5B793A610F95}" sibTransId="{2106F597-9FBC-4A33-AC36-54C0A2B35E9D}"/>
    <dgm:cxn modelId="{6860466A-CB5C-49B4-B90E-E5291B3C072A}" srcId="{9A052CB1-FC78-4382-994E-9FD0005A1714}" destId="{B1D7C64E-003D-4FDC-8F23-82915BC5976A}" srcOrd="2" destOrd="0" parTransId="{9AC98A7B-236E-4922-987F-843F1A5223A3}" sibTransId="{F6A93A42-FB5D-4EB9-A3F2-D6621B8C08F9}"/>
    <dgm:cxn modelId="{EF07A7E6-12DD-4905-9C8F-5DBCD9CDBFD7}" srcId="{CB37E3B0-0A5F-4420-A23C-9C7EFB0641D6}" destId="{D272DE7D-CA44-4F31-BDCC-E53C958C078E}" srcOrd="3" destOrd="0" parTransId="{9115B5F6-2223-4DA8-A432-14C288E41A7C}" sibTransId="{8AD043B4-5AC5-4449-A29D-AE57B0BFC90C}"/>
    <dgm:cxn modelId="{9CBCABD6-1EEF-4239-A10A-7EF253CE38D5}" type="presOf" srcId="{786F6B3A-BB89-4B63-B866-287A9E4C17C9}" destId="{27907CDE-938D-4ABC-A26B-0844AA7D7F31}" srcOrd="0" destOrd="3" presId="urn:microsoft.com/office/officeart/2005/8/layout/hList1"/>
    <dgm:cxn modelId="{38F3CDC7-25AF-4F4B-96DF-A8B179F788E0}" type="presOf" srcId="{E3E06085-ED64-485E-BE74-77A6FA1F7B17}" destId="{98EF65C5-883A-46D7-B64C-E75B425D9A23}" srcOrd="0" destOrd="5" presId="urn:microsoft.com/office/officeart/2005/8/layout/hList1"/>
    <dgm:cxn modelId="{BB98E251-801E-4FB5-B992-D6247DB5FD84}" type="presParOf" srcId="{FDE3BA72-E432-4DCA-B4F4-A9F7A2890E19}" destId="{9867273B-6CA3-49D8-B1D4-FA8557E0D53E}" srcOrd="0" destOrd="0" presId="urn:microsoft.com/office/officeart/2005/8/layout/hList1"/>
    <dgm:cxn modelId="{A41A110A-A889-49AE-BE09-B6FB7B953B4B}" type="presParOf" srcId="{9867273B-6CA3-49D8-B1D4-FA8557E0D53E}" destId="{CE04D22C-B7A5-41C2-B25B-DAB8E7F5CC49}" srcOrd="0" destOrd="0" presId="urn:microsoft.com/office/officeart/2005/8/layout/hList1"/>
    <dgm:cxn modelId="{6FDEF734-4F65-4585-B888-77D755EA7AE4}" type="presParOf" srcId="{9867273B-6CA3-49D8-B1D4-FA8557E0D53E}" destId="{27907CDE-938D-4ABC-A26B-0844AA7D7F31}" srcOrd="1" destOrd="0" presId="urn:microsoft.com/office/officeart/2005/8/layout/hList1"/>
    <dgm:cxn modelId="{5EF7D9AE-2228-4D23-92CB-92EEC0B4D580}" type="presParOf" srcId="{FDE3BA72-E432-4DCA-B4F4-A9F7A2890E19}" destId="{3C1DBC27-EB1D-4A6A-B39B-9B4CBF5409A0}" srcOrd="1" destOrd="0" presId="urn:microsoft.com/office/officeart/2005/8/layout/hList1"/>
    <dgm:cxn modelId="{9EB7E3F6-94D2-470E-9B2A-F4D296A5428A}" type="presParOf" srcId="{FDE3BA72-E432-4DCA-B4F4-A9F7A2890E19}" destId="{C4C5CBA3-9B91-4A6B-8AD1-7D0980B7A4A5}" srcOrd="2" destOrd="0" presId="urn:microsoft.com/office/officeart/2005/8/layout/hList1"/>
    <dgm:cxn modelId="{345D060B-F5FE-45A7-9FF0-040F45F11059}" type="presParOf" srcId="{C4C5CBA3-9B91-4A6B-8AD1-7D0980B7A4A5}" destId="{FB20BEDE-872E-4133-AA5C-9B6A5C900BB6}" srcOrd="0" destOrd="0" presId="urn:microsoft.com/office/officeart/2005/8/layout/hList1"/>
    <dgm:cxn modelId="{1A2AB79C-A6C6-4756-87FC-070D138D8023}" type="presParOf" srcId="{C4C5CBA3-9B91-4A6B-8AD1-7D0980B7A4A5}" destId="{98EF65C5-883A-46D7-B64C-E75B425D9A23}" srcOrd="1" destOrd="0" presId="urn:microsoft.com/office/officeart/2005/8/layout/hList1"/>
    <dgm:cxn modelId="{90027250-ECE1-4561-832A-2A7790178C5E}" type="presParOf" srcId="{FDE3BA72-E432-4DCA-B4F4-A9F7A2890E19}" destId="{D5245052-4ACA-4699-97E2-6712DAD20862}" srcOrd="3" destOrd="0" presId="urn:microsoft.com/office/officeart/2005/8/layout/hList1"/>
    <dgm:cxn modelId="{28B5E159-B30F-483A-B5D8-6D76C3DF6BAA}" type="presParOf" srcId="{FDE3BA72-E432-4DCA-B4F4-A9F7A2890E19}" destId="{160DB814-43F0-43F3-93B5-DD66ED661F57}" srcOrd="4" destOrd="0" presId="urn:microsoft.com/office/officeart/2005/8/layout/hList1"/>
    <dgm:cxn modelId="{E021C95E-3CF7-4E3B-B7A4-17E887B2301F}" type="presParOf" srcId="{160DB814-43F0-43F3-93B5-DD66ED661F57}" destId="{0307EDD6-3C46-4CFD-B662-19D9B5103113}" srcOrd="0" destOrd="0" presId="urn:microsoft.com/office/officeart/2005/8/layout/hList1"/>
    <dgm:cxn modelId="{DB4405E1-2259-4F3D-95E7-22C742E30B63}" type="presParOf" srcId="{160DB814-43F0-43F3-93B5-DD66ED661F57}" destId="{3DFBE559-FABC-45C9-9DD6-8C7ED98758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4D22C-B7A5-41C2-B25B-DAB8E7F5CC49}">
      <dsp:nvSpPr>
        <dsp:cNvPr id="0" name=""/>
        <dsp:cNvSpPr/>
      </dsp:nvSpPr>
      <dsp:spPr>
        <a:xfrm>
          <a:off x="2341" y="5077"/>
          <a:ext cx="2283410" cy="90102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1- Disease/Fractures of chest bones including:</a:t>
          </a:r>
        </a:p>
      </dsp:txBody>
      <dsp:txXfrm>
        <a:off x="2341" y="5077"/>
        <a:ext cx="2283410" cy="901021"/>
      </dsp:txXfrm>
    </dsp:sp>
    <dsp:sp modelId="{27907CDE-938D-4ABC-A26B-0844AA7D7F31}">
      <dsp:nvSpPr>
        <dsp:cNvPr id="0" name=""/>
        <dsp:cNvSpPr/>
      </dsp:nvSpPr>
      <dsp:spPr>
        <a:xfrm>
          <a:off x="2341" y="906099"/>
          <a:ext cx="2283410" cy="178493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FF0000"/>
              </a:solidFill>
            </a:rPr>
            <a:t>Ribs</a:t>
          </a:r>
        </a:p>
        <a:p>
          <a:pPr marL="171450" lvl="1" indent="-171450" algn="l" defTabSz="800100">
            <a:lnSpc>
              <a:spcPct val="90000"/>
            </a:lnSpc>
            <a:spcBef>
              <a:spcPct val="0"/>
            </a:spcBef>
            <a:spcAft>
              <a:spcPct val="15000"/>
            </a:spcAft>
            <a:buChar char="•"/>
          </a:pPr>
          <a:r>
            <a:rPr lang="en-US" sz="1800" kern="1200" dirty="0">
              <a:solidFill>
                <a:srgbClr val="FF0000"/>
              </a:solidFill>
            </a:rPr>
            <a:t>Sternum</a:t>
          </a:r>
        </a:p>
        <a:p>
          <a:pPr marL="171450" lvl="1" indent="-171450" algn="l" defTabSz="800100">
            <a:lnSpc>
              <a:spcPct val="90000"/>
            </a:lnSpc>
            <a:spcBef>
              <a:spcPct val="0"/>
            </a:spcBef>
            <a:spcAft>
              <a:spcPct val="15000"/>
            </a:spcAft>
            <a:buChar char="•"/>
          </a:pPr>
          <a:r>
            <a:rPr lang="en-US" sz="1800" kern="1200" dirty="0">
              <a:solidFill>
                <a:srgbClr val="FF0000"/>
              </a:solidFill>
            </a:rPr>
            <a:t>Vertebrae</a:t>
          </a:r>
        </a:p>
        <a:p>
          <a:pPr marL="171450" lvl="1" indent="-171450" algn="l" defTabSz="800100">
            <a:lnSpc>
              <a:spcPct val="90000"/>
            </a:lnSpc>
            <a:spcBef>
              <a:spcPct val="0"/>
            </a:spcBef>
            <a:spcAft>
              <a:spcPct val="15000"/>
            </a:spcAft>
            <a:buChar char="•"/>
          </a:pPr>
          <a:r>
            <a:rPr lang="en-US" sz="1800" kern="1200" dirty="0">
              <a:solidFill>
                <a:srgbClr val="FF0000"/>
              </a:solidFill>
            </a:rPr>
            <a:t>Clavicle</a:t>
          </a:r>
        </a:p>
        <a:p>
          <a:pPr marL="171450" lvl="1" indent="-171450" algn="l" defTabSz="800100">
            <a:lnSpc>
              <a:spcPct val="90000"/>
            </a:lnSpc>
            <a:spcBef>
              <a:spcPct val="0"/>
            </a:spcBef>
            <a:spcAft>
              <a:spcPct val="15000"/>
            </a:spcAft>
            <a:buChar char="•"/>
          </a:pPr>
          <a:r>
            <a:rPr lang="en-US" sz="1800" kern="1200" dirty="0">
              <a:solidFill>
                <a:srgbClr val="FF0000"/>
              </a:solidFill>
            </a:rPr>
            <a:t>Scapula</a:t>
          </a:r>
          <a:endParaRPr lang="en-US" sz="1000" kern="1200" dirty="0">
            <a:solidFill>
              <a:srgbClr val="FF0000"/>
            </a:solidFill>
          </a:endParaRPr>
        </a:p>
      </dsp:txBody>
      <dsp:txXfrm>
        <a:off x="2341" y="906099"/>
        <a:ext cx="2283410" cy="1784936"/>
      </dsp:txXfrm>
    </dsp:sp>
    <dsp:sp modelId="{FB20BEDE-872E-4133-AA5C-9B6A5C900BB6}">
      <dsp:nvSpPr>
        <dsp:cNvPr id="0" name=""/>
        <dsp:cNvSpPr/>
      </dsp:nvSpPr>
      <dsp:spPr>
        <a:xfrm>
          <a:off x="2605429" y="5077"/>
          <a:ext cx="2283410" cy="901021"/>
        </a:xfrm>
        <a:prstGeom prst="rect">
          <a:avLst/>
        </a:prstGeom>
        <a:solidFill>
          <a:schemeClr val="accent3">
            <a:hueOff val="2312758"/>
            <a:satOff val="-12398"/>
            <a:lumOff val="-1667"/>
            <a:alphaOff val="0"/>
          </a:schemeClr>
        </a:solidFill>
        <a:ln w="12700" cap="flat" cmpd="sng" algn="ctr">
          <a:solidFill>
            <a:schemeClr val="accent3">
              <a:hueOff val="2312758"/>
              <a:satOff val="-12398"/>
              <a:lumOff val="-16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2-Lung disorders</a:t>
          </a:r>
        </a:p>
      </dsp:txBody>
      <dsp:txXfrm>
        <a:off x="2605429" y="5077"/>
        <a:ext cx="2283410" cy="901021"/>
      </dsp:txXfrm>
    </dsp:sp>
    <dsp:sp modelId="{98EF65C5-883A-46D7-B64C-E75B425D9A23}">
      <dsp:nvSpPr>
        <dsp:cNvPr id="0" name=""/>
        <dsp:cNvSpPr/>
      </dsp:nvSpPr>
      <dsp:spPr>
        <a:xfrm>
          <a:off x="2605429" y="906099"/>
          <a:ext cx="2283410" cy="1784936"/>
        </a:xfrm>
        <a:prstGeom prst="rect">
          <a:avLst/>
        </a:prstGeom>
        <a:solidFill>
          <a:schemeClr val="accent3">
            <a:tint val="40000"/>
            <a:alpha val="90000"/>
            <a:hueOff val="1950138"/>
            <a:satOff val="-13682"/>
            <a:lumOff val="-826"/>
            <a:alphaOff val="0"/>
          </a:schemeClr>
        </a:solidFill>
        <a:ln w="12700" cap="flat" cmpd="sng" algn="ctr">
          <a:solidFill>
            <a:schemeClr val="accent3">
              <a:tint val="40000"/>
              <a:alpha val="90000"/>
              <a:hueOff val="1950138"/>
              <a:satOff val="-13682"/>
              <a:lumOff val="-8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None/>
          </a:pPr>
          <a:r>
            <a:rPr lang="en-US" sz="1600" kern="1200" dirty="0"/>
            <a:t>pneumonia</a:t>
          </a:r>
          <a:endParaRPr lang="en-US" sz="1200" kern="1200" dirty="0">
            <a:solidFill>
              <a:schemeClr val="bg1">
                <a:lumMod val="50000"/>
              </a:schemeClr>
            </a:solidFill>
          </a:endParaRPr>
        </a:p>
        <a:p>
          <a:pPr marL="171450" lvl="1" indent="-171450" algn="l" defTabSz="711200">
            <a:lnSpc>
              <a:spcPct val="90000"/>
            </a:lnSpc>
            <a:spcBef>
              <a:spcPct val="0"/>
            </a:spcBef>
            <a:spcAft>
              <a:spcPct val="15000"/>
            </a:spcAft>
            <a:buChar char="•"/>
          </a:pPr>
          <a:r>
            <a:rPr lang="en-US" sz="1600" kern="1200" dirty="0"/>
            <a:t>Emphysema</a:t>
          </a:r>
        </a:p>
        <a:p>
          <a:pPr marL="171450" lvl="1" indent="-171450" algn="l" defTabSz="711200">
            <a:lnSpc>
              <a:spcPct val="90000"/>
            </a:lnSpc>
            <a:spcBef>
              <a:spcPct val="0"/>
            </a:spcBef>
            <a:spcAft>
              <a:spcPct val="15000"/>
            </a:spcAft>
            <a:buChar char="•"/>
          </a:pPr>
          <a:r>
            <a:rPr lang="en-US" sz="1600" kern="1200" dirty="0">
              <a:solidFill>
                <a:srgbClr val="00B050"/>
              </a:solidFill>
            </a:rPr>
            <a:t>Atelectasis</a:t>
          </a:r>
        </a:p>
        <a:p>
          <a:pPr marL="171450" lvl="1" indent="-171450" algn="l" defTabSz="711200">
            <a:lnSpc>
              <a:spcPct val="90000"/>
            </a:lnSpc>
            <a:spcBef>
              <a:spcPct val="0"/>
            </a:spcBef>
            <a:spcAft>
              <a:spcPct val="15000"/>
            </a:spcAft>
            <a:buChar char="•"/>
          </a:pPr>
          <a:r>
            <a:rPr lang="en-US" sz="1600" kern="1200" dirty="0"/>
            <a:t>Pleural effusion</a:t>
          </a:r>
        </a:p>
        <a:p>
          <a:pPr marL="171450" lvl="1" indent="-171450" algn="l" defTabSz="711200">
            <a:lnSpc>
              <a:spcPct val="90000"/>
            </a:lnSpc>
            <a:spcBef>
              <a:spcPct val="0"/>
            </a:spcBef>
            <a:spcAft>
              <a:spcPct val="15000"/>
            </a:spcAft>
            <a:buChar char="•"/>
          </a:pPr>
          <a:r>
            <a:rPr lang="en-US" sz="1600" kern="1200" dirty="0"/>
            <a:t>Tuberculosis</a:t>
          </a:r>
        </a:p>
        <a:p>
          <a:pPr marL="171450" lvl="1" indent="-171450" algn="l" defTabSz="711200">
            <a:lnSpc>
              <a:spcPct val="90000"/>
            </a:lnSpc>
            <a:spcBef>
              <a:spcPct val="0"/>
            </a:spcBef>
            <a:spcAft>
              <a:spcPct val="15000"/>
            </a:spcAft>
            <a:buChar char="•"/>
          </a:pPr>
          <a:r>
            <a:rPr lang="en-US" sz="1600" kern="1200" dirty="0"/>
            <a:t>Lung cancer</a:t>
          </a:r>
        </a:p>
      </dsp:txBody>
      <dsp:txXfrm>
        <a:off x="2605429" y="906099"/>
        <a:ext cx="2283410" cy="1784936"/>
      </dsp:txXfrm>
    </dsp:sp>
    <dsp:sp modelId="{0307EDD6-3C46-4CFD-B662-19D9B5103113}">
      <dsp:nvSpPr>
        <dsp:cNvPr id="0" name=""/>
        <dsp:cNvSpPr/>
      </dsp:nvSpPr>
      <dsp:spPr>
        <a:xfrm>
          <a:off x="5208517" y="5077"/>
          <a:ext cx="2283410" cy="901021"/>
        </a:xfrm>
        <a:prstGeom prst="rect">
          <a:avLst/>
        </a:prstGeom>
        <a:solidFill>
          <a:schemeClr val="accent3">
            <a:hueOff val="4625516"/>
            <a:satOff val="-24796"/>
            <a:lumOff val="-3334"/>
            <a:alphaOff val="0"/>
          </a:schemeClr>
        </a:solidFill>
        <a:ln w="12700" cap="flat" cmpd="sng" algn="ctr">
          <a:solidFill>
            <a:schemeClr val="accent3">
              <a:hueOff val="4625516"/>
              <a:satOff val="-24796"/>
              <a:lumOff val="-33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3-Heart disorders</a:t>
          </a:r>
        </a:p>
      </dsp:txBody>
      <dsp:txXfrm>
        <a:off x="5208517" y="5077"/>
        <a:ext cx="2283410" cy="901021"/>
      </dsp:txXfrm>
    </dsp:sp>
    <dsp:sp modelId="{3DFBE559-FABC-45C9-9DD6-8C7ED98758CD}">
      <dsp:nvSpPr>
        <dsp:cNvPr id="0" name=""/>
        <dsp:cNvSpPr/>
      </dsp:nvSpPr>
      <dsp:spPr>
        <a:xfrm>
          <a:off x="5208517" y="906099"/>
          <a:ext cx="2283410" cy="1784936"/>
        </a:xfrm>
        <a:prstGeom prst="rect">
          <a:avLst/>
        </a:prstGeom>
        <a:solidFill>
          <a:schemeClr val="accent3">
            <a:tint val="40000"/>
            <a:alpha val="90000"/>
            <a:hueOff val="3900276"/>
            <a:satOff val="-27363"/>
            <a:lumOff val="-1652"/>
            <a:alphaOff val="0"/>
          </a:schemeClr>
        </a:solidFill>
        <a:ln w="12700" cap="flat" cmpd="sng" algn="ctr">
          <a:solidFill>
            <a:schemeClr val="accent3">
              <a:tint val="40000"/>
              <a:alpha val="90000"/>
              <a:hueOff val="3900276"/>
              <a:satOff val="-27363"/>
              <a:lumOff val="-16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dirty="0"/>
            <a:t>Congestive heart failure, which causes  cardiomegaly (heart  enlargement).</a:t>
          </a:r>
          <a:endParaRPr lang="en-US" sz="1200" kern="1200" dirty="0">
            <a:solidFill>
              <a:schemeClr val="bg1">
                <a:lumMod val="50000"/>
              </a:schemeClr>
            </a:solidFill>
          </a:endParaRPr>
        </a:p>
      </dsp:txBody>
      <dsp:txXfrm>
        <a:off x="5208517" y="906099"/>
        <a:ext cx="2283410" cy="178493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039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263F810-BBFC-4BF3-B8C4-3A13786E5EDF}" type="slidenum">
              <a:rPr lang="en-US" altLang="en-US" sz="1200"/>
              <a:pPr eaLnBrk="1" hangingPunct="1"/>
              <a:t>4</a:t>
            </a:fld>
            <a:endParaRPr lang="en-US" altLang="en-US" sz="1200"/>
          </a:p>
        </p:txBody>
      </p:sp>
    </p:spTree>
    <p:extLst>
      <p:ext uri="{BB962C8B-B14F-4D97-AF65-F5344CB8AC3E}">
        <p14:creationId xmlns:p14="http://schemas.microsoft.com/office/powerpoint/2010/main" val="221812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العنوان الرئيسي</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الرمز لإضافة صورة</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العنوان الرئيسي</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
        <p:nvSpPr>
          <p:cNvPr id="7" name="Rectangle 6"/>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presentation/d/1oOKr-XJ4u_qDCf0ZUPKczBxPCa1fxki3rDWzGtdt_Oo/edit?usp=sharing"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42871" y="5499510"/>
            <a:ext cx="8209243" cy="915339"/>
          </a:xfrm>
          <a:prstGeom prst="rect">
            <a:avLst/>
          </a:prstGeom>
          <a:noFill/>
          <a:ln>
            <a:noFill/>
          </a:ln>
        </p:spPr>
        <p:txBody>
          <a:bodyPr lIns="91425" tIns="45700" rIns="91425" bIns="45700" anchor="ctr" anchorCtr="0">
            <a:noAutofit/>
          </a:bodyPr>
          <a:lstStyle/>
          <a:p>
            <a:pPr lvl="0">
              <a:buSzPct val="25000"/>
            </a:pPr>
            <a:r>
              <a:rPr lang="en-GB" sz="4400" dirty="0">
                <a:ln w="0"/>
                <a:solidFill>
                  <a:srgbClr val="8D9EDB"/>
                </a:solidFill>
                <a:effectLst>
                  <a:outerShdw blurRad="38100" dist="25400" dir="5400000" algn="ctr" rotWithShape="0">
                    <a:srgbClr val="6E747A">
                      <a:alpha val="43000"/>
                    </a:srgbClr>
                  </a:outerShdw>
                </a:effectLst>
                <a:latin typeface="+mn-lt"/>
                <a:ea typeface="+mn-ea"/>
                <a:cs typeface="+mn-cs"/>
              </a:rPr>
              <a:t>Radiological Anatomy Of The Chest</a:t>
            </a:r>
            <a:endParaRPr lang="en-GB" sz="5400" kern="12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grpSp>
        <p:nvGrpSpPr>
          <p:cNvPr id="2" name="Group 1"/>
          <p:cNvGrpSpPr/>
          <p:nvPr/>
        </p:nvGrpSpPr>
        <p:grpSpPr>
          <a:xfrm>
            <a:off x="8536534" y="5392689"/>
            <a:ext cx="2766400" cy="1252522"/>
            <a:chOff x="8563428" y="5284999"/>
            <a:chExt cx="2766400" cy="1252522"/>
          </a:xfrm>
        </p:grpSpPr>
        <p:sp>
          <p:nvSpPr>
            <p:cNvPr id="9" name="TextBox 8"/>
            <p:cNvSpPr txBox="1"/>
            <p:nvPr/>
          </p:nvSpPr>
          <p:spPr>
            <a:xfrm>
              <a:off x="8563428" y="5284999"/>
              <a:ext cx="2766400" cy="1252522"/>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FF0000"/>
                  </a:solidFill>
                </a:rPr>
                <a:t>Important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65000"/>
                    </a:schemeClr>
                  </a:solidFill>
                </a:rPr>
                <a:t>Notes/Extra explanation</a:t>
              </a:r>
            </a:p>
          </p:txBody>
        </p:sp>
        <p:sp>
          <p:nvSpPr>
            <p:cNvPr id="13" name="Oval 12"/>
            <p:cNvSpPr/>
            <p:nvPr/>
          </p:nvSpPr>
          <p:spPr>
            <a:xfrm>
              <a:off x="8772178" y="5700560"/>
              <a:ext cx="123372" cy="1257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Oval 21"/>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8772178" y="6274585"/>
              <a:ext cx="123372" cy="12577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3"/>
          <p:cNvGrpSpPr/>
          <p:nvPr/>
        </p:nvGrpSpPr>
        <p:grpSpPr>
          <a:xfrm>
            <a:off x="0" y="127112"/>
            <a:ext cx="12192000" cy="5139361"/>
            <a:chOff x="0" y="127112"/>
            <a:chExt cx="12192000" cy="5139361"/>
          </a:xfrm>
        </p:grpSpPr>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562574"/>
              <a:ext cx="2946400" cy="470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308002" y="2103341"/>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8164" t="11343" r="9894" b="25826"/>
            <a:stretch/>
          </p:blipFill>
          <p:spPr>
            <a:xfrm>
              <a:off x="8379502" y="377261"/>
              <a:ext cx="1835935" cy="1862353"/>
            </a:xfrm>
            <a:prstGeom prst="rect">
              <a:avLst/>
            </a:prstGeom>
            <a:ln>
              <a:noFill/>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7843" y="3723562"/>
              <a:ext cx="1820067" cy="1515272"/>
            </a:xfrm>
            <a:prstGeom prst="rect">
              <a:avLst/>
            </a:prstGeom>
          </p:spPr>
        </p:pic>
      </p:grpSp>
      <p:sp>
        <p:nvSpPr>
          <p:cNvPr id="6" name="TextBox 5"/>
          <p:cNvSpPr txBox="1"/>
          <p:nvPr/>
        </p:nvSpPr>
        <p:spPr>
          <a:xfrm>
            <a:off x="948773" y="6460974"/>
            <a:ext cx="6944530" cy="338554"/>
          </a:xfrm>
          <a:prstGeom prst="rect">
            <a:avLst/>
          </a:prstGeom>
          <a:noFill/>
        </p:spPr>
        <p:txBody>
          <a:bodyPr wrap="none" rtlCol="0">
            <a:spAutoFit/>
          </a:bodyPr>
          <a:lstStyle/>
          <a:p>
            <a:r>
              <a:rPr lang="en-US" sz="1600" dirty="0">
                <a:latin typeface="+mn-lt"/>
              </a:rPr>
              <a:t>Please view our </a:t>
            </a:r>
            <a:r>
              <a:rPr lang="en-US" sz="1600" dirty="0">
                <a:latin typeface="+mn-lt"/>
                <a:hlinkClick r:id="rId8"/>
              </a:rPr>
              <a:t>Editing File</a:t>
            </a:r>
            <a:r>
              <a:rPr lang="en-US" sz="1600" dirty="0">
                <a:latin typeface="+mn-lt"/>
              </a:rPr>
              <a:t> before studying this lecture to check for any changes.</a:t>
            </a:r>
            <a:endParaRPr lang="en-GB" sz="1600" dirty="0">
              <a:latin typeface="+mn-lt"/>
            </a:endParaRPr>
          </a:p>
        </p:txBody>
      </p:sp>
    </p:spTree>
    <p:extLst>
      <p:ext uri="{BB962C8B-B14F-4D97-AF65-F5344CB8AC3E}">
        <p14:creationId xmlns:p14="http://schemas.microsoft.com/office/powerpoint/2010/main" val="263696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400800" y="1131361"/>
            <a:ext cx="5419545" cy="4941268"/>
            <a:chOff x="6400800" y="1097507"/>
            <a:chExt cx="5762445" cy="4191000"/>
          </a:xfrm>
        </p:grpSpPr>
        <p:pic>
          <p:nvPicPr>
            <p:cNvPr id="4" name="Picture 5" descr="C:\Users\user\Pictures\cvvc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00800" y="1097507"/>
              <a:ext cx="5762445" cy="4191000"/>
            </a:xfrm>
            <a:prstGeom prst="rect">
              <a:avLst/>
            </a:prstGeom>
          </p:spPr>
        </p:pic>
        <p:sp>
          <p:nvSpPr>
            <p:cNvPr id="7" name="Up Arrow 6"/>
            <p:cNvSpPr/>
            <p:nvPr/>
          </p:nvSpPr>
          <p:spPr>
            <a:xfrm>
              <a:off x="7579744" y="4615646"/>
              <a:ext cx="203200" cy="448574"/>
            </a:xfrm>
            <a:prstGeom prst="upArrow">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rot="20467559">
              <a:off x="10797067" y="4797070"/>
              <a:ext cx="738776" cy="21598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2" name="Rectangle 1"/>
          <p:cNvSpPr/>
          <p:nvPr/>
        </p:nvSpPr>
        <p:spPr>
          <a:xfrm>
            <a:off x="551447" y="500419"/>
            <a:ext cx="6096000" cy="1261884"/>
          </a:xfrm>
          <a:prstGeom prst="rect">
            <a:avLst/>
          </a:prstGeom>
        </p:spPr>
        <p:txBody>
          <a:bodyPr>
            <a:spAutoFit/>
          </a:bodyPr>
          <a:lstStyle/>
          <a:p>
            <a:r>
              <a:rPr lang="en-US" sz="4000" b="1" dirty="0" err="1">
                <a:solidFill>
                  <a:schemeClr val="tx1"/>
                </a:solidFill>
                <a:latin typeface="+mj-lt"/>
                <a:cs typeface="Times New Roman" pitchFamily="18" charset="0"/>
              </a:rPr>
              <a:t>Posteroanterior</a:t>
            </a:r>
            <a:r>
              <a:rPr lang="en-US" sz="4000" b="1" dirty="0">
                <a:solidFill>
                  <a:schemeClr val="tx1"/>
                </a:solidFill>
                <a:latin typeface="+mj-lt"/>
                <a:cs typeface="Times New Roman" pitchFamily="18" charset="0"/>
              </a:rPr>
              <a:t> Radiograph</a:t>
            </a:r>
            <a:br>
              <a:rPr lang="en-US" sz="4000" b="1" dirty="0">
                <a:solidFill>
                  <a:schemeClr val="tx1"/>
                </a:solidFill>
                <a:latin typeface="+mj-lt"/>
                <a:cs typeface="Times New Roman" pitchFamily="18" charset="0"/>
              </a:rPr>
            </a:br>
            <a:r>
              <a:rPr lang="en-US" sz="3600" dirty="0">
                <a:solidFill>
                  <a:schemeClr val="tx1"/>
                </a:solidFill>
                <a:latin typeface="+mj-lt"/>
                <a:cs typeface="Times New Roman" pitchFamily="18" charset="0"/>
              </a:rPr>
              <a:t>Diaphragm</a:t>
            </a:r>
            <a:endParaRPr lang="en-US" sz="4400" dirty="0">
              <a:solidFill>
                <a:schemeClr val="tx1"/>
              </a:solidFill>
              <a:latin typeface="+mj-lt"/>
              <a:cs typeface="Times New Roman" pitchFamily="18" charset="0"/>
            </a:endParaRPr>
          </a:p>
        </p:txBody>
      </p:sp>
      <p:cxnSp>
        <p:nvCxnSpPr>
          <p:cNvPr id="10" name="Straight Connector 9"/>
          <p:cNvCxnSpPr/>
          <p:nvPr/>
        </p:nvCxnSpPr>
        <p:spPr>
          <a:xfrm>
            <a:off x="2348514" y="4574427"/>
            <a:ext cx="457200" cy="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sp>
        <p:nvSpPr>
          <p:cNvPr id="11" name="TextBox 11"/>
          <p:cNvSpPr txBox="1">
            <a:spLocks noChangeArrowheads="1"/>
          </p:cNvSpPr>
          <p:nvPr/>
        </p:nvSpPr>
        <p:spPr bwMode="auto">
          <a:xfrm>
            <a:off x="10808226" y="5708561"/>
            <a:ext cx="1295400" cy="738188"/>
          </a:xfrm>
          <a:prstGeom prst="rect">
            <a:avLst/>
          </a:prstGeom>
          <a:solidFill>
            <a:schemeClr val="bg1"/>
          </a:solidFill>
          <a:ln w="9525">
            <a:solidFill>
              <a:schemeClr val="bg1"/>
            </a:solid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1400" b="1" dirty="0">
                <a:latin typeface="Arial" charset="0"/>
                <a:ea typeface="+mn-ea"/>
                <a:cs typeface="Arial" charset="0"/>
              </a:rPr>
              <a:t>Gas bubble in the fundus of stomach</a:t>
            </a:r>
          </a:p>
        </p:txBody>
      </p:sp>
      <p:sp>
        <p:nvSpPr>
          <p:cNvPr id="12" name="TextBox 9"/>
          <p:cNvSpPr txBox="1">
            <a:spLocks noChangeArrowheads="1"/>
          </p:cNvSpPr>
          <p:nvPr/>
        </p:nvSpPr>
        <p:spPr bwMode="auto">
          <a:xfrm>
            <a:off x="7657660" y="5038114"/>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r>
              <a:rPr lang="en-US" altLang="en-US" sz="1800" b="1" dirty="0"/>
              <a:t>RD</a:t>
            </a:r>
          </a:p>
        </p:txBody>
      </p:sp>
      <p:sp>
        <p:nvSpPr>
          <p:cNvPr id="13" name="TextBox 15"/>
          <p:cNvSpPr txBox="1">
            <a:spLocks noChangeArrowheads="1"/>
          </p:cNvSpPr>
          <p:nvPr/>
        </p:nvSpPr>
        <p:spPr bwMode="auto">
          <a:xfrm>
            <a:off x="10553701" y="5168453"/>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r>
              <a:rPr lang="en-US" altLang="en-US" sz="1800" b="1" dirty="0"/>
              <a:t>LD</a:t>
            </a:r>
          </a:p>
        </p:txBody>
      </p:sp>
      <p:sp>
        <p:nvSpPr>
          <p:cNvPr id="14" name="TextBox 13"/>
          <p:cNvSpPr txBox="1"/>
          <p:nvPr/>
        </p:nvSpPr>
        <p:spPr>
          <a:xfrm>
            <a:off x="6978316" y="6185139"/>
            <a:ext cx="1338828" cy="523220"/>
          </a:xfrm>
          <a:prstGeom prst="rect">
            <a:avLst/>
          </a:prstGeom>
          <a:noFill/>
        </p:spPr>
        <p:txBody>
          <a:bodyPr wrap="none" rtlCol="0">
            <a:spAutoFit/>
          </a:bodyPr>
          <a:lstStyle/>
          <a:p>
            <a:r>
              <a:rPr lang="en-US" dirty="0">
                <a:solidFill>
                  <a:schemeClr val="bg1">
                    <a:lumMod val="75000"/>
                  </a:schemeClr>
                </a:solidFill>
                <a:latin typeface="+mn-lt"/>
              </a:rPr>
              <a:t>LD: Left Dome</a:t>
            </a:r>
          </a:p>
          <a:p>
            <a:r>
              <a:rPr lang="en-US" dirty="0">
                <a:solidFill>
                  <a:schemeClr val="bg1">
                    <a:lumMod val="75000"/>
                  </a:schemeClr>
                </a:solidFill>
                <a:latin typeface="+mn-lt"/>
              </a:rPr>
              <a:t>RD: Right Dome</a:t>
            </a:r>
            <a:endParaRPr lang="en-GB" dirty="0">
              <a:solidFill>
                <a:schemeClr val="bg1">
                  <a:lumMod val="75000"/>
                </a:schemeClr>
              </a:solidFill>
              <a:latin typeface="+mn-lt"/>
            </a:endParaRPr>
          </a:p>
        </p:txBody>
      </p:sp>
      <p:cxnSp>
        <p:nvCxnSpPr>
          <p:cNvPr id="9" name="Straight Connector 8"/>
          <p:cNvCxnSpPr/>
          <p:nvPr/>
        </p:nvCxnSpPr>
        <p:spPr>
          <a:xfrm>
            <a:off x="3382054" y="4969816"/>
            <a:ext cx="109728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85763" y="2113201"/>
            <a:ext cx="6015037" cy="4333548"/>
          </a:xfrm>
        </p:spPr>
        <p:txBody>
          <a:bodyPr>
            <a:normAutofit/>
          </a:bodyPr>
          <a:lstStyle/>
          <a:p>
            <a:pPr marL="342900" indent="-342900" algn="l" rtl="0">
              <a:buFont typeface="Courier New" panose="02070309020205020404" pitchFamily="49" charset="0"/>
              <a:buChar char="o"/>
              <a:defRPr/>
            </a:pPr>
            <a:r>
              <a:rPr lang="en-US" sz="2000" dirty="0">
                <a:solidFill>
                  <a:schemeClr val="tx1"/>
                </a:solidFill>
                <a:cs typeface="Times New Roman" pitchFamily="18" charset="0"/>
              </a:rPr>
              <a:t> </a:t>
            </a:r>
            <a:r>
              <a:rPr lang="en-US" sz="2000" b="1" dirty="0">
                <a:solidFill>
                  <a:srgbClr val="FF0000"/>
                </a:solidFill>
                <a:cs typeface="Times New Roman" pitchFamily="18" charset="0"/>
              </a:rPr>
              <a:t>The diaphragm </a:t>
            </a:r>
            <a:r>
              <a:rPr lang="en-US" sz="2000" dirty="0">
                <a:cs typeface="Times New Roman" pitchFamily="18" charset="0"/>
              </a:rPr>
              <a:t>appears as a </a:t>
            </a:r>
            <a:r>
              <a:rPr lang="en-US" sz="2000" dirty="0">
                <a:solidFill>
                  <a:srgbClr val="FF0000"/>
                </a:solidFill>
                <a:cs typeface="Times New Roman" pitchFamily="18" charset="0"/>
              </a:rPr>
              <a:t>dome </a:t>
            </a:r>
            <a:r>
              <a:rPr lang="en-US" sz="2000" dirty="0">
                <a:solidFill>
                  <a:srgbClr val="92D050"/>
                </a:solidFill>
                <a:cs typeface="Times New Roman" pitchFamily="18" charset="0"/>
              </a:rPr>
              <a:t>(or cupola) </a:t>
            </a:r>
            <a:r>
              <a:rPr lang="en-US" sz="2000" dirty="0">
                <a:solidFill>
                  <a:srgbClr val="FF0000"/>
                </a:solidFill>
                <a:cs typeface="Times New Roman" pitchFamily="18" charset="0"/>
              </a:rPr>
              <a:t>shaped  </a:t>
            </a:r>
            <a:r>
              <a:rPr lang="en-US" sz="2000" dirty="0">
                <a:solidFill>
                  <a:schemeClr val="tx1"/>
                </a:solidFill>
                <a:cs typeface="Times New Roman" pitchFamily="18" charset="0"/>
              </a:rPr>
              <a:t>shadow on each side.</a:t>
            </a:r>
          </a:p>
          <a:p>
            <a:pPr marL="342900" indent="-342900" algn="l" rtl="0">
              <a:buFont typeface="Courier New" panose="02070309020205020404" pitchFamily="49" charset="0"/>
              <a:buChar char="o"/>
              <a:defRPr/>
            </a:pPr>
            <a:r>
              <a:rPr lang="en-US" sz="2000" dirty="0">
                <a:solidFill>
                  <a:schemeClr val="tx1"/>
                </a:solidFill>
                <a:cs typeface="Times New Roman" pitchFamily="18" charset="0"/>
              </a:rPr>
              <a:t>The </a:t>
            </a:r>
            <a:r>
              <a:rPr lang="en-US" sz="2000" b="1" dirty="0"/>
              <a:t>right dome</a:t>
            </a:r>
            <a:r>
              <a:rPr lang="en-US" sz="2000" dirty="0">
                <a:solidFill>
                  <a:schemeClr val="tx1"/>
                </a:solidFill>
                <a:cs typeface="Times New Roman" pitchFamily="18" charset="0"/>
              </a:rPr>
              <a:t> is slightly </a:t>
            </a:r>
            <a:r>
              <a:rPr lang="en-US" sz="2000" i="1" dirty="0">
                <a:solidFill>
                  <a:schemeClr val="tx1"/>
                </a:solidFill>
                <a:cs typeface="Times New Roman" pitchFamily="18" charset="0"/>
              </a:rPr>
              <a:t>higher</a:t>
            </a:r>
            <a:r>
              <a:rPr lang="en-US" sz="2000" dirty="0">
                <a:solidFill>
                  <a:schemeClr val="tx1"/>
                </a:solidFill>
                <a:cs typeface="Times New Roman" pitchFamily="18" charset="0"/>
              </a:rPr>
              <a:t> than the left. </a:t>
            </a:r>
            <a:r>
              <a:rPr lang="en-US" sz="2000" dirty="0">
                <a:solidFill>
                  <a:schemeClr val="bg1">
                    <a:lumMod val="50000"/>
                  </a:schemeClr>
                </a:solidFill>
                <a:cs typeface="Times New Roman" pitchFamily="18" charset="0"/>
              </a:rPr>
              <a:t>If the left dome is at the same level or higher than the right dome that means there is fluid in the peritoneal or pleural cavity. </a:t>
            </a:r>
          </a:p>
          <a:p>
            <a:pPr marL="342900" indent="-342900" algn="l" rtl="0">
              <a:buFont typeface="Courier New" panose="02070309020205020404" pitchFamily="49" charset="0"/>
              <a:buChar char="o"/>
              <a:defRPr/>
            </a:pPr>
            <a:r>
              <a:rPr lang="en-US" sz="2000" dirty="0">
                <a:solidFill>
                  <a:schemeClr val="tx1"/>
                </a:solidFill>
                <a:cs typeface="Times New Roman" pitchFamily="18" charset="0"/>
              </a:rPr>
              <a:t>Beneath the right dome is the homogeneous, dense shadow of </a:t>
            </a:r>
            <a:r>
              <a:rPr lang="en-US" sz="2000" dirty="0">
                <a:cs typeface="Times New Roman" pitchFamily="18" charset="0"/>
              </a:rPr>
              <a:t>the </a:t>
            </a:r>
            <a:r>
              <a:rPr lang="en-US" sz="2000" b="1" dirty="0">
                <a:cs typeface="Times New Roman" pitchFamily="18" charset="0"/>
              </a:rPr>
              <a:t>liver. </a:t>
            </a:r>
          </a:p>
          <a:p>
            <a:pPr marL="342900" indent="-342900" algn="l" rtl="0">
              <a:buFont typeface="Courier New" panose="02070309020205020404" pitchFamily="49" charset="0"/>
              <a:buChar char="o"/>
              <a:defRPr/>
            </a:pPr>
            <a:r>
              <a:rPr lang="en-US" sz="2000" dirty="0">
                <a:cs typeface="Times New Roman" pitchFamily="18" charset="0"/>
              </a:rPr>
              <a:t>Beneath the left dome a </a:t>
            </a:r>
            <a:r>
              <a:rPr lang="en-US" sz="2000" b="1" dirty="0">
                <a:cs typeface="Times New Roman" pitchFamily="18" charset="0"/>
              </a:rPr>
              <a:t>gas bubble </a:t>
            </a:r>
            <a:r>
              <a:rPr lang="en-US" sz="2000" dirty="0">
                <a:cs typeface="Times New Roman" pitchFamily="18" charset="0"/>
              </a:rPr>
              <a:t>mostly  seen in the </a:t>
            </a:r>
            <a:r>
              <a:rPr lang="en-US" sz="2000" i="1" dirty="0">
                <a:cs typeface="Times New Roman" pitchFamily="18" charset="0"/>
              </a:rPr>
              <a:t>fundus of the stomach</a:t>
            </a:r>
            <a:r>
              <a:rPr lang="en-US" sz="2000" dirty="0">
                <a:cs typeface="Times New Roman" pitchFamily="18" charset="0"/>
              </a:rPr>
              <a:t>.</a:t>
            </a:r>
            <a:endParaRPr lang="en-US" sz="2000" b="1" dirty="0"/>
          </a:p>
        </p:txBody>
      </p:sp>
    </p:spTree>
    <p:extLst>
      <p:ext uri="{BB962C8B-B14F-4D97-AF65-F5344CB8AC3E}">
        <p14:creationId xmlns:p14="http://schemas.microsoft.com/office/powerpoint/2010/main" val="61136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33944" y="110915"/>
            <a:ext cx="6096000" cy="1138773"/>
          </a:xfrm>
          <a:prstGeom prst="rect">
            <a:avLst/>
          </a:prstGeom>
        </p:spPr>
        <p:txBody>
          <a:bodyPr>
            <a:spAutoFit/>
          </a:bodyPr>
          <a:lstStyle/>
          <a:p>
            <a:r>
              <a:rPr lang="en-US" sz="3600" b="1" dirty="0" err="1">
                <a:solidFill>
                  <a:schemeClr val="tx1"/>
                </a:solidFill>
                <a:latin typeface="+mj-lt"/>
                <a:cs typeface="Times New Roman" pitchFamily="18" charset="0"/>
              </a:rPr>
              <a:t>Posteroanterior</a:t>
            </a:r>
            <a:r>
              <a:rPr lang="en-US" sz="3600" b="1" dirty="0">
                <a:solidFill>
                  <a:schemeClr val="tx1"/>
                </a:solidFill>
                <a:latin typeface="+mj-lt"/>
                <a:cs typeface="Times New Roman" pitchFamily="18" charset="0"/>
              </a:rPr>
              <a:t> Radiograph</a:t>
            </a:r>
            <a:br>
              <a:rPr lang="en-US" sz="3600" b="1" dirty="0">
                <a:solidFill>
                  <a:schemeClr val="tx1"/>
                </a:solidFill>
                <a:latin typeface="+mj-lt"/>
                <a:cs typeface="Times New Roman" pitchFamily="18" charset="0"/>
              </a:rPr>
            </a:br>
            <a:r>
              <a:rPr lang="en-US" sz="3200" dirty="0">
                <a:solidFill>
                  <a:schemeClr val="tx1"/>
                </a:solidFill>
                <a:latin typeface="+mj-lt"/>
                <a:cs typeface="Times New Roman" pitchFamily="18" charset="0"/>
              </a:rPr>
              <a:t>Diaphragm</a:t>
            </a:r>
            <a:endParaRPr lang="en-US" sz="4000" dirty="0">
              <a:solidFill>
                <a:schemeClr val="tx1"/>
              </a:solidFill>
              <a:latin typeface="+mj-lt"/>
              <a:cs typeface="Times New Roman" pitchFamily="18" charset="0"/>
            </a:endParaRPr>
          </a:p>
        </p:txBody>
      </p:sp>
      <p:sp>
        <p:nvSpPr>
          <p:cNvPr id="5" name="TextBox 4"/>
          <p:cNvSpPr txBox="1"/>
          <p:nvPr/>
        </p:nvSpPr>
        <p:spPr>
          <a:xfrm>
            <a:off x="333944" y="1210131"/>
            <a:ext cx="11651203" cy="2246769"/>
          </a:xfrm>
          <a:prstGeom prst="rect">
            <a:avLst/>
          </a:prstGeom>
          <a:noFill/>
        </p:spPr>
        <p:txBody>
          <a:bodyPr wrap="square" rtlCol="0">
            <a:spAutoFit/>
          </a:bodyPr>
          <a:lstStyle/>
          <a:p>
            <a:pPr>
              <a:defRPr/>
            </a:pPr>
            <a:r>
              <a:rPr lang="en-US" altLang="en-US" sz="2000" b="1" dirty="0" err="1">
                <a:solidFill>
                  <a:schemeClr val="tx1"/>
                </a:solidFill>
                <a:latin typeface="+mn-lt"/>
              </a:rPr>
              <a:t>Costo</a:t>
            </a:r>
            <a:r>
              <a:rPr lang="en-US" altLang="en-US" sz="2000" b="1" dirty="0">
                <a:solidFill>
                  <a:schemeClr val="tx1"/>
                </a:solidFill>
                <a:latin typeface="+mn-lt"/>
              </a:rPr>
              <a:t>-diaphragmatic (</a:t>
            </a:r>
            <a:r>
              <a:rPr lang="en-US" altLang="en-US" sz="2000" b="1" dirty="0" err="1">
                <a:solidFill>
                  <a:schemeClr val="tx1"/>
                </a:solidFill>
                <a:latin typeface="+mn-lt"/>
              </a:rPr>
              <a:t>costo</a:t>
            </a:r>
            <a:r>
              <a:rPr lang="en-US" altLang="en-US" sz="2000" b="1" dirty="0">
                <a:solidFill>
                  <a:schemeClr val="tx1"/>
                </a:solidFill>
                <a:latin typeface="+mn-lt"/>
              </a:rPr>
              <a:t>-phrenic) Angles:</a:t>
            </a:r>
            <a:endParaRPr lang="en-US" sz="2000" dirty="0">
              <a:solidFill>
                <a:schemeClr val="tx1"/>
              </a:solidFill>
              <a:latin typeface="+mn-lt"/>
            </a:endParaRPr>
          </a:p>
          <a:p>
            <a:pPr marL="336550" indent="-223838">
              <a:buFont typeface="Courier New" panose="02070309020205020404" pitchFamily="49" charset="0"/>
              <a:buChar char="o"/>
              <a:defRPr/>
            </a:pPr>
            <a:r>
              <a:rPr lang="en-US" sz="2000" dirty="0">
                <a:latin typeface="+mn-lt"/>
              </a:rPr>
              <a:t>They are at the sites where the diaphragm meets the thoracic</a:t>
            </a:r>
            <a:r>
              <a:rPr lang="en-US" sz="2000" dirty="0">
                <a:solidFill>
                  <a:srgbClr val="92D050"/>
                </a:solidFill>
                <a:latin typeface="+mn-lt"/>
              </a:rPr>
              <a:t>/lateral</a:t>
            </a:r>
            <a:r>
              <a:rPr lang="en-US" sz="2000" dirty="0">
                <a:latin typeface="+mn-lt"/>
              </a:rPr>
              <a:t> wall. </a:t>
            </a:r>
          </a:p>
          <a:p>
            <a:pPr marL="336550" indent="-223838">
              <a:buFont typeface="Courier New" panose="02070309020205020404" pitchFamily="49" charset="0"/>
              <a:buChar char="o"/>
              <a:defRPr/>
            </a:pPr>
            <a:r>
              <a:rPr lang="en-US" sz="2000" dirty="0">
                <a:latin typeface="+mn-lt"/>
              </a:rPr>
              <a:t>The angles become blunt or obscured in case of presence of </a:t>
            </a:r>
            <a:r>
              <a:rPr lang="en-US" sz="2000" b="1" i="1" dirty="0">
                <a:solidFill>
                  <a:srgbClr val="C00000"/>
                </a:solidFill>
                <a:latin typeface="+mn-lt"/>
              </a:rPr>
              <a:t>pleural fluid or fibrosis. </a:t>
            </a:r>
            <a:r>
              <a:rPr lang="en-US" sz="2000" dirty="0">
                <a:solidFill>
                  <a:srgbClr val="92D050"/>
                </a:solidFill>
                <a:latin typeface="+mn-lt"/>
              </a:rPr>
              <a:t>(normally they are acute.)</a:t>
            </a:r>
            <a:endParaRPr lang="en-US" sz="2000" dirty="0">
              <a:solidFill>
                <a:srgbClr val="92D050"/>
              </a:solidFill>
              <a:latin typeface="+mn-lt"/>
              <a:cs typeface="Times New Roman" pitchFamily="18" charset="0"/>
            </a:endParaRPr>
          </a:p>
          <a:p>
            <a:pPr marL="336550" indent="-223838">
              <a:buFont typeface="Courier New" panose="02070309020205020404" pitchFamily="49" charset="0"/>
              <a:buChar char="o"/>
              <a:defRPr/>
            </a:pPr>
            <a:r>
              <a:rPr lang="en-US" sz="2000" dirty="0">
                <a:solidFill>
                  <a:schemeClr val="tx1"/>
                </a:solidFill>
                <a:latin typeface="+mn-lt"/>
                <a:cs typeface="Times New Roman" pitchFamily="18" charset="0"/>
              </a:rPr>
              <a:t>Notice the </a:t>
            </a:r>
            <a:r>
              <a:rPr lang="en-US" sz="2000" b="1" dirty="0" err="1">
                <a:solidFill>
                  <a:schemeClr val="tx1"/>
                </a:solidFill>
                <a:latin typeface="+mn-lt"/>
                <a:cs typeface="Times New Roman" pitchFamily="18" charset="0"/>
              </a:rPr>
              <a:t>costophrenic</a:t>
            </a:r>
            <a:r>
              <a:rPr lang="en-US" sz="2000" b="1" dirty="0">
                <a:solidFill>
                  <a:schemeClr val="tx1"/>
                </a:solidFill>
                <a:latin typeface="+mn-lt"/>
                <a:cs typeface="Times New Roman" pitchFamily="18" charset="0"/>
              </a:rPr>
              <a:t> angle</a:t>
            </a:r>
            <a:r>
              <a:rPr lang="en-US" sz="2000" dirty="0">
                <a:solidFill>
                  <a:schemeClr val="tx1"/>
                </a:solidFill>
                <a:latin typeface="+mn-lt"/>
                <a:cs typeface="Times New Roman" pitchFamily="18" charset="0"/>
              </a:rPr>
              <a:t>, where the diaphragm meets the thoracic wall, the angle becomes blunt or obscured due to minimal </a:t>
            </a:r>
            <a:r>
              <a:rPr lang="en-US" sz="2000" b="1" dirty="0">
                <a:solidFill>
                  <a:schemeClr val="tx1"/>
                </a:solidFill>
                <a:latin typeface="+mn-lt"/>
                <a:cs typeface="Times New Roman" pitchFamily="18" charset="0"/>
              </a:rPr>
              <a:t>pleural </a:t>
            </a:r>
            <a:r>
              <a:rPr lang="en-US" sz="2000" dirty="0">
                <a:solidFill>
                  <a:schemeClr val="tx1"/>
                </a:solidFill>
                <a:latin typeface="+mn-lt"/>
                <a:cs typeface="Times New Roman" pitchFamily="18" charset="0"/>
              </a:rPr>
              <a:t>fluid (</a:t>
            </a:r>
            <a:r>
              <a:rPr lang="en-US" sz="2000" b="1" dirty="0">
                <a:solidFill>
                  <a:schemeClr val="tx1"/>
                </a:solidFill>
                <a:latin typeface="+mn-lt"/>
                <a:cs typeface="Times New Roman" pitchFamily="18" charset="0"/>
              </a:rPr>
              <a:t>effusion)</a:t>
            </a:r>
            <a:r>
              <a:rPr lang="en-US" sz="2000" dirty="0">
                <a:solidFill>
                  <a:schemeClr val="tx1"/>
                </a:solidFill>
                <a:latin typeface="+mn-lt"/>
                <a:cs typeface="Times New Roman" pitchFamily="18" charset="0"/>
              </a:rPr>
              <a:t> or fibrosis.</a:t>
            </a:r>
          </a:p>
          <a:p>
            <a:pPr marL="336550" indent="-223838">
              <a:buFont typeface="Courier New" panose="02070309020205020404" pitchFamily="49" charset="0"/>
              <a:buChar char="o"/>
              <a:defRPr/>
            </a:pPr>
            <a:r>
              <a:rPr lang="en-US" sz="2000" dirty="0">
                <a:solidFill>
                  <a:schemeClr val="tx1"/>
                </a:solidFill>
                <a:latin typeface="+mn-lt"/>
                <a:cs typeface="Times New Roman" pitchFamily="18" charset="0"/>
              </a:rPr>
              <a:t>Also note the </a:t>
            </a:r>
            <a:r>
              <a:rPr lang="en-US" sz="2000" b="1" dirty="0">
                <a:solidFill>
                  <a:schemeClr val="tx1"/>
                </a:solidFill>
                <a:latin typeface="+mn-lt"/>
                <a:cs typeface="Times New Roman" pitchFamily="18" charset="0"/>
              </a:rPr>
              <a:t>cardiophrenic angle </a:t>
            </a:r>
            <a:r>
              <a:rPr lang="en-US" sz="2000" dirty="0">
                <a:solidFill>
                  <a:schemeClr val="tx1"/>
                </a:solidFill>
                <a:latin typeface="+mn-lt"/>
                <a:cs typeface="Times New Roman" pitchFamily="18" charset="0"/>
              </a:rPr>
              <a:t>where the diaphragm meet the heart.</a:t>
            </a:r>
          </a:p>
        </p:txBody>
      </p:sp>
      <p:sp>
        <p:nvSpPr>
          <p:cNvPr id="7" name="TextBox 6"/>
          <p:cNvSpPr txBox="1"/>
          <p:nvPr/>
        </p:nvSpPr>
        <p:spPr>
          <a:xfrm>
            <a:off x="6628292" y="6500110"/>
            <a:ext cx="5356855" cy="369332"/>
          </a:xfrm>
          <a:prstGeom prst="rect">
            <a:avLst/>
          </a:prstGeom>
          <a:noFill/>
        </p:spPr>
        <p:txBody>
          <a:bodyPr wrap="square" rtlCol="0">
            <a:spAutoFit/>
          </a:bodyPr>
          <a:lstStyle/>
          <a:p>
            <a:pPr algn="ctr"/>
            <a:r>
              <a:rPr lang="en-US" sz="1800" b="1" dirty="0">
                <a:solidFill>
                  <a:schemeClr val="tx1"/>
                </a:solidFill>
                <a:latin typeface="+mn-lt"/>
              </a:rPr>
              <a:t>Posterior-Anterior View</a:t>
            </a:r>
          </a:p>
        </p:txBody>
      </p:sp>
      <p:grpSp>
        <p:nvGrpSpPr>
          <p:cNvPr id="2" name="Group 1"/>
          <p:cNvGrpSpPr/>
          <p:nvPr/>
        </p:nvGrpSpPr>
        <p:grpSpPr>
          <a:xfrm>
            <a:off x="6389802" y="3533183"/>
            <a:ext cx="5663952" cy="2945256"/>
            <a:chOff x="6294269" y="161303"/>
            <a:chExt cx="5663952" cy="4573159"/>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269" y="161303"/>
              <a:ext cx="5663952" cy="4573159"/>
            </a:xfrm>
            <a:prstGeom prst="rect">
              <a:avLst/>
            </a:prstGeom>
          </p:spPr>
        </p:pic>
        <p:sp>
          <p:nvSpPr>
            <p:cNvPr id="10" name="Rectangle 9"/>
            <p:cNvSpPr/>
            <p:nvPr/>
          </p:nvSpPr>
          <p:spPr>
            <a:xfrm>
              <a:off x="10901779" y="3701988"/>
              <a:ext cx="1056442" cy="44388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901778" y="4296792"/>
              <a:ext cx="1056443" cy="43767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 name="Straight Connector 3"/>
          <p:cNvCxnSpPr/>
          <p:nvPr/>
        </p:nvCxnSpPr>
        <p:spPr>
          <a:xfrm>
            <a:off x="1923304" y="2746007"/>
            <a:ext cx="201168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02047" y="3356047"/>
            <a:ext cx="210312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9145" y="152692"/>
            <a:ext cx="4424609" cy="338554"/>
          </a:xfrm>
          <a:prstGeom prst="rect">
            <a:avLst/>
          </a:prstGeom>
          <a:noFill/>
          <a:ln w="28575">
            <a:solidFill>
              <a:srgbClr val="FF0000"/>
            </a:solidFill>
          </a:ln>
        </p:spPr>
        <p:txBody>
          <a:bodyPr wrap="none" rtlCol="0">
            <a:spAutoFit/>
          </a:bodyPr>
          <a:lstStyle/>
          <a:p>
            <a:r>
              <a:rPr lang="en-US" sz="1600" dirty="0">
                <a:latin typeface="+mn-lt"/>
              </a:rPr>
              <a:t>This slide is different in the girls’ and boys’ lectures</a:t>
            </a:r>
            <a:endParaRPr lang="en-GB" sz="1600" dirty="0">
              <a:latin typeface="+mn-lt"/>
            </a:endParaRPr>
          </a:p>
        </p:txBody>
      </p:sp>
      <p:pic>
        <p:nvPicPr>
          <p:cNvPr id="17" name="Picture 16"/>
          <p:cNvPicPr>
            <a:picLocks noChangeAspect="1"/>
          </p:cNvPicPr>
          <p:nvPr/>
        </p:nvPicPr>
        <p:blipFill>
          <a:blip r:embed="rId3"/>
          <a:stretch>
            <a:fillRect/>
          </a:stretch>
        </p:blipFill>
        <p:spPr>
          <a:xfrm>
            <a:off x="820948" y="3682774"/>
            <a:ext cx="4865317" cy="2817336"/>
          </a:xfrm>
          <a:prstGeom prst="rect">
            <a:avLst/>
          </a:prstGeom>
        </p:spPr>
      </p:pic>
    </p:spTree>
    <p:extLst>
      <p:ext uri="{BB962C8B-B14F-4D97-AF65-F5344CB8AC3E}">
        <p14:creationId xmlns:p14="http://schemas.microsoft.com/office/powerpoint/2010/main" val="202524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160" y="132902"/>
            <a:ext cx="10629766" cy="1180545"/>
          </a:xfrm>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algn="l" rtl="0"/>
            <a:r>
              <a:rPr lang="en-US" altLang="en-US" sz="3600" b="1" dirty="0" err="1">
                <a:solidFill>
                  <a:schemeClr val="tx1"/>
                </a:solidFill>
                <a:latin typeface="+mj-lt"/>
                <a:ea typeface="Times New Roman" charset="0"/>
                <a:cs typeface="Times New Roman" charset="0"/>
              </a:rPr>
              <a:t>Posteroanterior</a:t>
            </a:r>
            <a:r>
              <a:rPr lang="en-US" altLang="en-US" sz="3600" b="1" dirty="0">
                <a:solidFill>
                  <a:schemeClr val="tx1"/>
                </a:solidFill>
                <a:latin typeface="+mj-lt"/>
                <a:ea typeface="Times New Roman" charset="0"/>
                <a:cs typeface="Times New Roman" charset="0"/>
              </a:rPr>
              <a:t> radiograph</a:t>
            </a:r>
            <a:br>
              <a:rPr lang="en-US" altLang="en-US" sz="3600" b="1" dirty="0">
                <a:solidFill>
                  <a:schemeClr val="tx1"/>
                </a:solidFill>
                <a:latin typeface="+mj-lt"/>
                <a:ea typeface="Times New Roman" charset="0"/>
                <a:cs typeface="Times New Roman" charset="0"/>
              </a:rPr>
            </a:br>
            <a:r>
              <a:rPr lang="en-US" altLang="en-US" sz="3200" dirty="0">
                <a:solidFill>
                  <a:schemeClr val="tx1"/>
                </a:solidFill>
                <a:latin typeface="+mj-lt"/>
                <a:ea typeface="Times New Roman" charset="0"/>
                <a:cs typeface="Times New Roman" charset="0"/>
              </a:rPr>
              <a:t>Trachea</a:t>
            </a:r>
            <a:endParaRPr lang="en-US" sz="3200" dirty="0">
              <a:solidFill>
                <a:schemeClr val="tx1"/>
              </a:solidFill>
              <a:latin typeface="+mj-lt"/>
            </a:endParaRPr>
          </a:p>
        </p:txBody>
      </p:sp>
      <p:sp>
        <p:nvSpPr>
          <p:cNvPr id="3" name="Subtitle 2"/>
          <p:cNvSpPr>
            <a:spLocks noGrp="1"/>
          </p:cNvSpPr>
          <p:nvPr>
            <p:ph type="subTitle" idx="1"/>
          </p:nvPr>
        </p:nvSpPr>
        <p:spPr>
          <a:xfrm>
            <a:off x="391160" y="1493998"/>
            <a:ext cx="6699451" cy="2201194"/>
          </a:xfrm>
        </p:spPr>
        <p:txBody>
          <a:bodyPr>
            <a:normAutofit/>
          </a:bodyPr>
          <a:lstStyle/>
          <a:p>
            <a:pPr marL="223838" indent="-223838" algn="l" rtl="0">
              <a:buFont typeface="Courier New" panose="02070309020205020404" pitchFamily="49" charset="0"/>
              <a:buChar char="o"/>
            </a:pPr>
            <a:r>
              <a:rPr lang="en-US" altLang="en-US" sz="2000" dirty="0">
                <a:ea typeface="Times New Roman" charset="0"/>
                <a:cs typeface="Times New Roman" charset="0"/>
              </a:rPr>
              <a:t>The radio-translucent, air-filled shadow of the </a:t>
            </a:r>
            <a:r>
              <a:rPr lang="en-US" altLang="en-US" sz="2000" b="1" dirty="0">
                <a:ea typeface="Times New Roman" charset="0"/>
                <a:cs typeface="Times New Roman" charset="0"/>
              </a:rPr>
              <a:t>trachea </a:t>
            </a:r>
            <a:r>
              <a:rPr lang="en-US" altLang="en-US" sz="2000" dirty="0">
                <a:ea typeface="Times New Roman" charset="0"/>
                <a:cs typeface="Times New Roman" charset="0"/>
              </a:rPr>
              <a:t>is seen </a:t>
            </a:r>
            <a:r>
              <a:rPr lang="en-US" altLang="en-US" sz="2000" dirty="0">
                <a:solidFill>
                  <a:srgbClr val="FF0000"/>
                </a:solidFill>
                <a:ea typeface="Times New Roman" charset="0"/>
                <a:cs typeface="Times New Roman" charset="0"/>
              </a:rPr>
              <a:t>in the midline of the neck as a dark area </a:t>
            </a:r>
            <a:r>
              <a:rPr lang="en-US" altLang="en-US" sz="2000" dirty="0">
                <a:solidFill>
                  <a:schemeClr val="bg1">
                    <a:lumMod val="50000"/>
                  </a:schemeClr>
                </a:solidFill>
                <a:ea typeface="Times New Roman" charset="0"/>
                <a:cs typeface="Times New Roman" charset="0"/>
              </a:rPr>
              <a:t>(because the trachea is a tube filled with air and air is black in x-rays).</a:t>
            </a:r>
          </a:p>
          <a:p>
            <a:pPr marL="223838" indent="-223838" algn="l" rtl="0">
              <a:buFont typeface="Courier New" panose="02070309020205020404" pitchFamily="49" charset="0"/>
              <a:buChar char="o"/>
            </a:pPr>
            <a:r>
              <a:rPr lang="en-US" altLang="en-US" sz="2000" dirty="0">
                <a:ea typeface="Times New Roman" charset="0"/>
                <a:cs typeface="Times New Roman" charset="0"/>
              </a:rPr>
              <a:t>This is superimposed by the lower cervical and upper thoracic vertebrae.</a:t>
            </a:r>
          </a:p>
        </p:txBody>
      </p:sp>
      <p:grpSp>
        <p:nvGrpSpPr>
          <p:cNvPr id="6" name="Group 5"/>
          <p:cNvGrpSpPr/>
          <p:nvPr/>
        </p:nvGrpSpPr>
        <p:grpSpPr>
          <a:xfrm>
            <a:off x="7639885" y="300662"/>
            <a:ext cx="3584940" cy="3153097"/>
            <a:chOff x="6487160" y="1005840"/>
            <a:chExt cx="5413248" cy="544145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160" y="1005840"/>
              <a:ext cx="5413248" cy="5441455"/>
            </a:xfrm>
            <a:prstGeom prst="rect">
              <a:avLst/>
            </a:prstGeom>
          </p:spPr>
        </p:pic>
        <p:sp>
          <p:nvSpPr>
            <p:cNvPr id="5" name="Right Arrow 4"/>
            <p:cNvSpPr/>
            <p:nvPr/>
          </p:nvSpPr>
          <p:spPr>
            <a:xfrm>
              <a:off x="7822184" y="1314450"/>
              <a:ext cx="1371600" cy="2304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ar-EG" altLang="en-US">
                <a:solidFill>
                  <a:srgbClr val="FFFFFF"/>
                </a:solidFill>
                <a:latin typeface="Calibri" charset="0"/>
              </a:endParaRPr>
            </a:p>
          </p:txBody>
        </p:sp>
      </p:grpSp>
      <p:sp>
        <p:nvSpPr>
          <p:cNvPr id="8" name="Content Placeholder 4"/>
          <p:cNvSpPr txBox="1">
            <a:spLocks/>
          </p:cNvSpPr>
          <p:nvPr/>
        </p:nvSpPr>
        <p:spPr>
          <a:xfrm>
            <a:off x="427964" y="3232256"/>
            <a:ext cx="6937284" cy="3393134"/>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rtl="0">
              <a:buClr>
                <a:schemeClr val="tx1"/>
              </a:buClr>
            </a:pPr>
            <a:r>
              <a:rPr lang="en-US" altLang="en-US" b="1" dirty="0">
                <a:solidFill>
                  <a:schemeClr val="tx1"/>
                </a:solidFill>
                <a:ea typeface="ＭＳ Ｐゴシック" charset="-128"/>
              </a:rPr>
              <a:t>Tracheal Shift</a:t>
            </a:r>
            <a:endParaRPr lang="en-US" altLang="en-US" b="1" dirty="0">
              <a:ea typeface="ＭＳ Ｐゴシック" charset="-128"/>
            </a:endParaRPr>
          </a:p>
          <a:p>
            <a:pPr marL="223838" indent="-223838" algn="l" rtl="0">
              <a:buClr>
                <a:schemeClr val="tx1"/>
              </a:buClr>
              <a:buFont typeface="Courier New" panose="02070309020205020404" pitchFamily="49" charset="0"/>
              <a:buChar char="o"/>
            </a:pPr>
            <a:r>
              <a:rPr lang="en-US" altLang="en-US" sz="2000" dirty="0">
                <a:ea typeface="ＭＳ Ｐゴシック" charset="-128"/>
              </a:rPr>
              <a:t>Tracheal air column is seen shifted to right on X-ray chest </a:t>
            </a:r>
            <a:r>
              <a:rPr lang="en-US" altLang="en-US" sz="2000" b="1" dirty="0">
                <a:ea typeface="ＭＳ Ｐゴシック" charset="-128"/>
              </a:rPr>
              <a:t>PA</a:t>
            </a:r>
            <a:r>
              <a:rPr lang="en-US" altLang="en-US" sz="2000" dirty="0">
                <a:ea typeface="ＭＳ Ｐゴシック" charset="-128"/>
              </a:rPr>
              <a:t> </a:t>
            </a:r>
            <a:r>
              <a:rPr lang="en-US" altLang="en-US" sz="2000" b="1" dirty="0">
                <a:ea typeface="ＭＳ Ｐゴシック" charset="-128"/>
              </a:rPr>
              <a:t>view</a:t>
            </a:r>
            <a:r>
              <a:rPr lang="en-US" altLang="en-US" sz="2000" dirty="0">
                <a:ea typeface="ＭＳ Ｐゴシック" charset="-128"/>
              </a:rPr>
              <a:t>. </a:t>
            </a:r>
          </a:p>
          <a:p>
            <a:pPr marL="223838" indent="-223838" algn="l" rtl="0">
              <a:buClr>
                <a:schemeClr val="tx1"/>
              </a:buClr>
              <a:buFont typeface="Courier New" panose="02070309020205020404" pitchFamily="49" charset="0"/>
              <a:buChar char="o"/>
            </a:pPr>
            <a:r>
              <a:rPr lang="en-US" altLang="en-US" sz="2000" i="1" dirty="0">
                <a:ea typeface="ＭＳ Ｐゴシック" charset="-128"/>
              </a:rPr>
              <a:t>It indicates:</a:t>
            </a:r>
          </a:p>
          <a:p>
            <a:pPr lvl="1" algn="l" rtl="0">
              <a:buClr>
                <a:schemeClr val="tx1"/>
              </a:buClr>
            </a:pPr>
            <a:r>
              <a:rPr lang="en-US" altLang="en-US" dirty="0">
                <a:ea typeface="ＭＳ Ｐゴシック" charset="-128"/>
              </a:rPr>
              <a:t>A </a:t>
            </a:r>
            <a:r>
              <a:rPr lang="en-US" altLang="en-US" u="sng" dirty="0">
                <a:ea typeface="ＭＳ Ｐゴシック" charset="-128"/>
              </a:rPr>
              <a:t>loss of volume </a:t>
            </a:r>
            <a:r>
              <a:rPr lang="en-US" altLang="en-US" dirty="0">
                <a:ea typeface="ＭＳ Ｐゴシック" charset="-128"/>
              </a:rPr>
              <a:t>of  the right upper lobe of the lung, either due to </a:t>
            </a:r>
            <a:r>
              <a:rPr lang="en-US" altLang="en-US" b="1" dirty="0">
                <a:ea typeface="ＭＳ Ｐゴシック" charset="-128"/>
              </a:rPr>
              <a:t>collapse</a:t>
            </a:r>
            <a:r>
              <a:rPr lang="en-US" altLang="en-US" dirty="0">
                <a:ea typeface="ＭＳ Ｐゴシック" charset="-128"/>
              </a:rPr>
              <a:t> or </a:t>
            </a:r>
            <a:r>
              <a:rPr lang="en-US" altLang="en-US" b="1" dirty="0">
                <a:ea typeface="ＭＳ Ｐゴシック" charset="-128"/>
              </a:rPr>
              <a:t>fibrosis</a:t>
            </a:r>
            <a:r>
              <a:rPr lang="en-US" altLang="en-US" dirty="0">
                <a:ea typeface="ＭＳ Ｐゴシック" charset="-128"/>
              </a:rPr>
              <a:t>.</a:t>
            </a:r>
          </a:p>
          <a:p>
            <a:pPr lvl="1" algn="l" rtl="0">
              <a:buClr>
                <a:schemeClr val="tx1"/>
              </a:buClr>
            </a:pPr>
            <a:r>
              <a:rPr lang="en-US" altLang="en-US" b="1" i="1" dirty="0">
                <a:ea typeface="ＭＳ Ｐゴシック" charset="-128"/>
              </a:rPr>
              <a:t>OR</a:t>
            </a:r>
          </a:p>
          <a:p>
            <a:pPr lvl="1" algn="l" rtl="0">
              <a:buClr>
                <a:schemeClr val="tx1"/>
              </a:buClr>
            </a:pPr>
            <a:r>
              <a:rPr lang="en-US" altLang="en-US" dirty="0">
                <a:ea typeface="ＭＳ Ｐゴシック" charset="-128"/>
              </a:rPr>
              <a:t>A </a:t>
            </a:r>
            <a:r>
              <a:rPr lang="en-US" altLang="en-US" u="sng" dirty="0">
                <a:ea typeface="ＭＳ Ｐゴシック" charset="-128"/>
              </a:rPr>
              <a:t>massive pleural effusion </a:t>
            </a:r>
            <a:r>
              <a:rPr lang="en-US" altLang="en-US" dirty="0">
                <a:ea typeface="ＭＳ Ｐゴシック" charset="-128"/>
              </a:rPr>
              <a:t>on the left side. </a:t>
            </a:r>
          </a:p>
          <a:p>
            <a:pPr lvl="1" algn="l" rtl="0">
              <a:buClr>
                <a:schemeClr val="tx1"/>
              </a:buClr>
            </a:pPr>
            <a:r>
              <a:rPr lang="en-US" altLang="en-US" dirty="0">
                <a:ea typeface="ＭＳ Ｐゴシック" charset="-128"/>
              </a:rPr>
              <a:t>(But in this x ray, no pleural effusion is seen on the left)</a:t>
            </a:r>
          </a:p>
          <a:p>
            <a:pPr lvl="1" algn="l" rtl="0">
              <a:buClr>
                <a:schemeClr val="tx1"/>
              </a:buClr>
            </a:pPr>
            <a:r>
              <a:rPr lang="en-US" altLang="en-US" dirty="0">
                <a:solidFill>
                  <a:srgbClr val="92D050"/>
                </a:solidFill>
                <a:ea typeface="ＭＳ Ｐゴシック" charset="-128"/>
              </a:rPr>
              <a:t>Meaning the diagnosis is more likely loss of volume due to collapse or fibrosis.</a:t>
            </a:r>
          </a:p>
        </p:txBody>
      </p:sp>
      <p:grpSp>
        <p:nvGrpSpPr>
          <p:cNvPr id="12" name="Group 11"/>
          <p:cNvGrpSpPr/>
          <p:nvPr/>
        </p:nvGrpSpPr>
        <p:grpSpPr>
          <a:xfrm>
            <a:off x="7639885" y="3632586"/>
            <a:ext cx="3523564" cy="3142721"/>
            <a:chOff x="5331678" y="5594073"/>
            <a:chExt cx="4422477" cy="4802937"/>
          </a:xfrm>
        </p:grpSpPr>
        <p:pic>
          <p:nvPicPr>
            <p:cNvPr id="9" name="Picture 2" descr="Tracheal shift to right on X-ray chest PA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1678" y="5594073"/>
              <a:ext cx="4422477" cy="4802937"/>
            </a:xfrm>
            <a:prstGeom prst="rect">
              <a:avLst/>
            </a:prstGeom>
            <a:noFill/>
          </p:spPr>
        </p:pic>
        <p:cxnSp>
          <p:nvCxnSpPr>
            <p:cNvPr id="10" name="Straight Arrow Connector 9"/>
            <p:cNvCxnSpPr/>
            <p:nvPr/>
          </p:nvCxnSpPr>
          <p:spPr>
            <a:xfrm rot="10800000">
              <a:off x="6886545" y="6840710"/>
              <a:ext cx="457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886545" y="7283673"/>
              <a:ext cx="381000" cy="1588"/>
            </a:xfrm>
            <a:prstGeom prst="straightConnector1">
              <a:avLst/>
            </a:prstGeom>
            <a:ln w="28575">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531062" y="3232256"/>
            <a:ext cx="2105063" cy="338554"/>
          </a:xfrm>
          <a:prstGeom prst="rect">
            <a:avLst/>
          </a:prstGeom>
          <a:noFill/>
          <a:ln w="28575">
            <a:solidFill>
              <a:srgbClr val="FF0000"/>
            </a:solidFill>
          </a:ln>
        </p:spPr>
        <p:txBody>
          <a:bodyPr wrap="none" rtlCol="0">
            <a:spAutoFit/>
          </a:bodyPr>
          <a:lstStyle/>
          <a:p>
            <a:r>
              <a:rPr lang="en-US" sz="1600" dirty="0">
                <a:latin typeface="+mn-lt"/>
              </a:rPr>
              <a:t>Only on the girls’ slides</a:t>
            </a:r>
            <a:endParaRPr lang="en-GB" sz="1600" dirty="0">
              <a:latin typeface="+mn-lt"/>
            </a:endParaRPr>
          </a:p>
        </p:txBody>
      </p:sp>
      <p:cxnSp>
        <p:nvCxnSpPr>
          <p:cNvPr id="15" name="Straight Arrow Connector 14"/>
          <p:cNvCxnSpPr/>
          <p:nvPr/>
        </p:nvCxnSpPr>
        <p:spPr>
          <a:xfrm>
            <a:off x="6432884" y="5775158"/>
            <a:ext cx="1207001" cy="272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6570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ddean.luc.edu/lumen/medEd/Radio/curriculum/Pulmonary/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13500" y="612774"/>
            <a:ext cx="5562600" cy="5791200"/>
          </a:xfrm>
          <a:prstGeom prst="rect">
            <a:avLst/>
          </a:prstGeom>
          <a:noFill/>
        </p:spPr>
      </p:pic>
      <p:sp>
        <p:nvSpPr>
          <p:cNvPr id="5" name="Oval 4"/>
          <p:cNvSpPr/>
          <p:nvPr/>
        </p:nvSpPr>
        <p:spPr>
          <a:xfrm>
            <a:off x="8412162" y="3736974"/>
            <a:ext cx="685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10219531" y="3182937"/>
            <a:ext cx="533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08781" y="249743"/>
            <a:ext cx="6908800" cy="1138773"/>
          </a:xfrm>
          <a:prstGeom prst="rect">
            <a:avLst/>
          </a:prstGeom>
        </p:spPr>
        <p:txBody>
          <a:bodyPr wrap="square">
            <a:spAutoFit/>
          </a:bodyPr>
          <a:lstStyle/>
          <a:p>
            <a:r>
              <a:rPr lang="en-US" altLang="en-US" sz="3600" b="1" dirty="0">
                <a:solidFill>
                  <a:schemeClr val="tx1"/>
                </a:solidFill>
                <a:latin typeface="+mj-lt"/>
                <a:ea typeface="Times New Roman" charset="0"/>
                <a:cs typeface="Times New Roman" charset="0"/>
              </a:rPr>
              <a:t>Posteroanterior radiograph</a:t>
            </a:r>
            <a:br>
              <a:rPr lang="en-US" altLang="en-US" sz="3600" b="1" dirty="0">
                <a:solidFill>
                  <a:schemeClr val="tx1"/>
                </a:solidFill>
                <a:latin typeface="+mj-lt"/>
                <a:ea typeface="Times New Roman" charset="0"/>
                <a:cs typeface="Times New Roman" charset="0"/>
              </a:rPr>
            </a:br>
            <a:r>
              <a:rPr lang="en-US" altLang="en-US" sz="3200" dirty="0">
                <a:solidFill>
                  <a:schemeClr val="tx1"/>
                </a:solidFill>
                <a:latin typeface="+mj-lt"/>
                <a:ea typeface="Times New Roman" charset="0"/>
                <a:cs typeface="Times New Roman" charset="0"/>
              </a:rPr>
              <a:t>Lungs</a:t>
            </a:r>
            <a:endParaRPr lang="en-US" sz="3200" dirty="0">
              <a:solidFill>
                <a:schemeClr val="tx1"/>
              </a:solidFill>
              <a:latin typeface="+mj-lt"/>
            </a:endParaRPr>
          </a:p>
        </p:txBody>
      </p:sp>
      <p:sp>
        <p:nvSpPr>
          <p:cNvPr id="8" name="Rectangle 7"/>
          <p:cNvSpPr/>
          <p:nvPr/>
        </p:nvSpPr>
        <p:spPr>
          <a:xfrm>
            <a:off x="408781" y="1661927"/>
            <a:ext cx="5776119" cy="2000548"/>
          </a:xfrm>
          <a:prstGeom prst="rect">
            <a:avLst/>
          </a:prstGeom>
        </p:spPr>
        <p:txBody>
          <a:bodyPr wrap="square">
            <a:spAutoFit/>
          </a:bodyPr>
          <a:lstStyle/>
          <a:p>
            <a:r>
              <a:rPr lang="en-US" altLang="en-US" sz="2300" dirty="0">
                <a:solidFill>
                  <a:srgbClr val="FF0000"/>
                </a:solidFill>
                <a:latin typeface="+mn-lt"/>
                <a:ea typeface="Times New Roman" charset="0"/>
                <a:cs typeface="Times New Roman" charset="0"/>
              </a:rPr>
              <a:t>Lung roots</a:t>
            </a:r>
            <a:r>
              <a:rPr lang="en-US" altLang="en-US" sz="2300" dirty="0">
                <a:solidFill>
                  <a:schemeClr val="bg1">
                    <a:lumMod val="50000"/>
                  </a:schemeClr>
                </a:solidFill>
                <a:latin typeface="+mn-lt"/>
                <a:ea typeface="Times New Roman" charset="0"/>
                <a:cs typeface="Times New Roman" charset="0"/>
              </a:rPr>
              <a:t>/hilum</a:t>
            </a:r>
            <a:r>
              <a:rPr lang="en-US" altLang="en-US" sz="2400" dirty="0">
                <a:solidFill>
                  <a:srgbClr val="FF0000"/>
                </a:solidFill>
                <a:latin typeface="+mn-lt"/>
                <a:ea typeface="Times New Roman" charset="0"/>
                <a:cs typeface="Times New Roman" charset="0"/>
              </a:rPr>
              <a:t>: </a:t>
            </a:r>
          </a:p>
          <a:p>
            <a:pPr>
              <a:spcBef>
                <a:spcPts val="600"/>
              </a:spcBef>
            </a:pPr>
            <a:r>
              <a:rPr lang="en-US" altLang="en-US" sz="2000" dirty="0">
                <a:latin typeface="+mn-lt"/>
                <a:ea typeface="Times New Roman" charset="0"/>
                <a:cs typeface="Times New Roman" charset="0"/>
              </a:rPr>
              <a:t> </a:t>
            </a:r>
            <a:r>
              <a:rPr lang="en-US" altLang="en-US" sz="2000" dirty="0">
                <a:solidFill>
                  <a:schemeClr val="tx1"/>
                </a:solidFill>
                <a:latin typeface="+mn-lt"/>
                <a:ea typeface="Times New Roman" charset="0"/>
                <a:cs typeface="Times New Roman" charset="0"/>
              </a:rPr>
              <a:t>Relatively dense shadows caused by the </a:t>
            </a:r>
            <a:r>
              <a:rPr lang="en-US" altLang="en-US" sz="2000" u="sng" dirty="0">
                <a:solidFill>
                  <a:schemeClr val="tx1"/>
                </a:solidFill>
                <a:latin typeface="+mn-lt"/>
                <a:ea typeface="Times New Roman" charset="0"/>
                <a:cs typeface="Times New Roman" charset="0"/>
              </a:rPr>
              <a:t>presence of</a:t>
            </a:r>
            <a:r>
              <a:rPr lang="en-US" altLang="en-US" sz="2000" dirty="0">
                <a:solidFill>
                  <a:schemeClr val="tx1"/>
                </a:solidFill>
                <a:latin typeface="+mn-lt"/>
                <a:ea typeface="Times New Roman" charset="0"/>
                <a:cs typeface="Times New Roman" charset="0"/>
              </a:rPr>
              <a:t>:</a:t>
            </a:r>
          </a:p>
          <a:p>
            <a:pPr>
              <a:spcBef>
                <a:spcPts val="600"/>
              </a:spcBef>
              <a:buFont typeface="Calibri" charset="0"/>
              <a:buAutoNum type="arabicPeriod"/>
            </a:pPr>
            <a:r>
              <a:rPr lang="en-US" altLang="en-US" sz="2000" dirty="0">
                <a:solidFill>
                  <a:schemeClr val="tx1"/>
                </a:solidFill>
                <a:latin typeface="+mn-lt"/>
                <a:ea typeface="Times New Roman" charset="0"/>
                <a:cs typeface="Times New Roman" charset="0"/>
              </a:rPr>
              <a:t> Blood-filled pulmonary and bronchial vessels.</a:t>
            </a:r>
          </a:p>
          <a:p>
            <a:pPr>
              <a:spcBef>
                <a:spcPts val="600"/>
              </a:spcBef>
              <a:buFont typeface="Calibri" charset="0"/>
              <a:buAutoNum type="arabicPeriod"/>
            </a:pPr>
            <a:r>
              <a:rPr lang="en-US" altLang="en-US" sz="2000" dirty="0">
                <a:solidFill>
                  <a:schemeClr val="tx1"/>
                </a:solidFill>
                <a:latin typeface="+mn-lt"/>
                <a:ea typeface="Times New Roman" charset="0"/>
                <a:cs typeface="Times New Roman" charset="0"/>
              </a:rPr>
              <a:t> Large bronchi.</a:t>
            </a:r>
          </a:p>
          <a:p>
            <a:pPr>
              <a:spcBef>
                <a:spcPts val="600"/>
              </a:spcBef>
              <a:buFont typeface="Calibri" charset="0"/>
              <a:buAutoNum type="arabicPeriod"/>
            </a:pPr>
            <a:r>
              <a:rPr lang="en-US" altLang="en-US" sz="2000" dirty="0">
                <a:solidFill>
                  <a:schemeClr val="tx1"/>
                </a:solidFill>
                <a:latin typeface="+mn-lt"/>
                <a:ea typeface="Times New Roman" charset="0"/>
                <a:cs typeface="Times New Roman" charset="0"/>
              </a:rPr>
              <a:t> Lymph nodes</a:t>
            </a:r>
            <a:r>
              <a:rPr lang="en-US" altLang="en-US" sz="2000" dirty="0">
                <a:latin typeface="+mn-lt"/>
                <a:ea typeface="Times New Roman" charset="0"/>
                <a:cs typeface="Times New Roman" charset="0"/>
              </a:rPr>
              <a:t>.</a:t>
            </a:r>
          </a:p>
        </p:txBody>
      </p:sp>
      <p:sp>
        <p:nvSpPr>
          <p:cNvPr id="9" name="Rectangle 8"/>
          <p:cNvSpPr/>
          <p:nvPr/>
        </p:nvSpPr>
        <p:spPr>
          <a:xfrm>
            <a:off x="759863" y="4871726"/>
            <a:ext cx="5073954" cy="707886"/>
          </a:xfrm>
          <a:prstGeom prst="rect">
            <a:avLst/>
          </a:prstGeom>
          <a:ln w="38100">
            <a:solidFill>
              <a:srgbClr val="506AC8"/>
            </a:solidFill>
          </a:ln>
        </p:spPr>
        <p:txBody>
          <a:bodyPr wrap="square">
            <a:spAutoFit/>
          </a:bodyPr>
          <a:lstStyle/>
          <a:p>
            <a:r>
              <a:rPr lang="en-US" altLang="en-US" sz="2000" dirty="0">
                <a:latin typeface="+mn-lt"/>
                <a:ea typeface="Times New Roman" charset="0"/>
                <a:cs typeface="Times New Roman" charset="0"/>
              </a:rPr>
              <a:t>Notice that the lower margin of left hilum is at the level of upper margin of right hilum.</a:t>
            </a:r>
          </a:p>
        </p:txBody>
      </p:sp>
    </p:spTree>
    <p:extLst>
      <p:ext uri="{BB962C8B-B14F-4D97-AF65-F5344CB8AC3E}">
        <p14:creationId xmlns:p14="http://schemas.microsoft.com/office/powerpoint/2010/main" val="10362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8781" y="249743"/>
            <a:ext cx="6908800" cy="1138773"/>
          </a:xfrm>
          <a:prstGeom prst="rect">
            <a:avLst/>
          </a:prstGeom>
        </p:spPr>
        <p:txBody>
          <a:bodyPr wrap="square">
            <a:spAutoFit/>
          </a:bodyPr>
          <a:lstStyle/>
          <a:p>
            <a:r>
              <a:rPr lang="en-US" altLang="en-US" sz="3600" b="1" dirty="0">
                <a:solidFill>
                  <a:schemeClr val="tx1"/>
                </a:solidFill>
                <a:latin typeface="+mj-lt"/>
                <a:ea typeface="Times New Roman" charset="0"/>
                <a:cs typeface="Times New Roman" charset="0"/>
              </a:rPr>
              <a:t>Posteroanterior radiograph</a:t>
            </a:r>
            <a:br>
              <a:rPr lang="en-US" altLang="en-US" sz="3600" b="1" dirty="0">
                <a:solidFill>
                  <a:schemeClr val="tx1"/>
                </a:solidFill>
                <a:latin typeface="+mj-lt"/>
                <a:ea typeface="Times New Roman" charset="0"/>
                <a:cs typeface="Times New Roman" charset="0"/>
              </a:rPr>
            </a:br>
            <a:r>
              <a:rPr lang="en-US" altLang="en-US" sz="3200" dirty="0">
                <a:solidFill>
                  <a:schemeClr val="tx1"/>
                </a:solidFill>
                <a:latin typeface="+mj-lt"/>
                <a:ea typeface="Times New Roman" charset="0"/>
                <a:cs typeface="Times New Roman" charset="0"/>
              </a:rPr>
              <a:t>Lungs</a:t>
            </a:r>
            <a:endParaRPr lang="en-US" sz="3200" dirty="0">
              <a:solidFill>
                <a:schemeClr val="tx1"/>
              </a:solidFill>
              <a:latin typeface="+mj-lt"/>
            </a:endParaRPr>
          </a:p>
        </p:txBody>
      </p:sp>
      <p:grpSp>
        <p:nvGrpSpPr>
          <p:cNvPr id="3" name="Group 2"/>
          <p:cNvGrpSpPr/>
          <p:nvPr/>
        </p:nvGrpSpPr>
        <p:grpSpPr>
          <a:xfrm>
            <a:off x="7170821" y="610582"/>
            <a:ext cx="4652963" cy="5334000"/>
            <a:chOff x="6693569" y="819129"/>
            <a:chExt cx="4652963" cy="5334000"/>
          </a:xfrm>
        </p:grpSpPr>
        <p:pic>
          <p:nvPicPr>
            <p:cNvPr id="8" name="Picture 5" descr="C:\Users\user\Pictures\cvvc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93569" y="819129"/>
              <a:ext cx="4652963" cy="5334000"/>
            </a:xfrm>
            <a:prstGeom prst="rect">
              <a:avLst/>
            </a:prstGeom>
            <a:noFill/>
          </p:spPr>
        </p:pic>
        <p:cxnSp>
          <p:nvCxnSpPr>
            <p:cNvPr id="9" name="Straight Arrow Connector 8"/>
            <p:cNvCxnSpPr/>
            <p:nvPr/>
          </p:nvCxnSpPr>
          <p:spPr>
            <a:xfrm rot="16200000" flipH="1">
              <a:off x="7455568" y="3562329"/>
              <a:ext cx="5334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7646068" y="4667229"/>
              <a:ext cx="533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9970168" y="3028929"/>
              <a:ext cx="4572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0"/>
            <p:cNvSpPr txBox="1">
              <a:spLocks noChangeArrowheads="1"/>
            </p:cNvSpPr>
            <p:nvPr/>
          </p:nvSpPr>
          <p:spPr bwMode="auto">
            <a:xfrm>
              <a:off x="7150768" y="340993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t>B</a:t>
              </a:r>
            </a:p>
          </p:txBody>
        </p:sp>
        <p:sp>
          <p:nvSpPr>
            <p:cNvPr id="13" name="TextBox 11"/>
            <p:cNvSpPr txBox="1">
              <a:spLocks noChangeArrowheads="1"/>
            </p:cNvSpPr>
            <p:nvPr/>
          </p:nvSpPr>
          <p:spPr bwMode="auto">
            <a:xfrm>
              <a:off x="10274968" y="3867129"/>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a:t>PV</a:t>
              </a:r>
            </a:p>
          </p:txBody>
        </p:sp>
        <p:cxnSp>
          <p:nvCxnSpPr>
            <p:cNvPr id="14" name="Straight Arrow Connector 13"/>
            <p:cNvCxnSpPr>
              <a:endCxn id="13" idx="2"/>
            </p:cNvCxnSpPr>
            <p:nvPr/>
          </p:nvCxnSpPr>
          <p:spPr>
            <a:xfrm rot="16200000" flipV="1">
              <a:off x="10269412" y="4547373"/>
              <a:ext cx="696912"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10427368" y="2800329"/>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a:t>H</a:t>
              </a:r>
            </a:p>
          </p:txBody>
        </p:sp>
        <p:sp>
          <p:nvSpPr>
            <p:cNvPr id="16" name="TextBox 10"/>
            <p:cNvSpPr txBox="1">
              <a:spLocks noChangeArrowheads="1"/>
            </p:cNvSpPr>
            <p:nvPr/>
          </p:nvSpPr>
          <p:spPr bwMode="auto">
            <a:xfrm>
              <a:off x="8141368" y="3562329"/>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a:t>H</a:t>
              </a:r>
            </a:p>
          </p:txBody>
        </p:sp>
      </p:grpSp>
      <p:sp>
        <p:nvSpPr>
          <p:cNvPr id="17" name="Content Placeholder 2"/>
          <p:cNvSpPr txBox="1">
            <a:spLocks/>
          </p:cNvSpPr>
          <p:nvPr/>
        </p:nvSpPr>
        <p:spPr>
          <a:xfrm>
            <a:off x="408781" y="1646217"/>
            <a:ext cx="6762040" cy="4507832"/>
          </a:xfrm>
          <a:prstGeom prst="rect">
            <a:avLst/>
          </a:prstGeom>
          <a:noFill/>
          <a:ln w="28575">
            <a:noFill/>
          </a:ln>
        </p:spPr>
        <p:txBody>
          <a:bodyPr vert="horz" lIns="91440" tIns="45720" rIns="91440" bIns="45720" rtlCol="0">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36550" indent="-336550" algn="l" rtl="0">
              <a:buFont typeface="Courier New" panose="02070309020205020404" pitchFamily="49" charset="0"/>
              <a:buChar char="o"/>
              <a:defRPr/>
            </a:pPr>
            <a:r>
              <a:rPr lang="en-US" dirty="0"/>
              <a:t>The</a:t>
            </a:r>
            <a:r>
              <a:rPr lang="en-US" b="1" dirty="0"/>
              <a:t> lung fields</a:t>
            </a:r>
            <a:r>
              <a:rPr lang="en-US" dirty="0"/>
              <a:t>, by virtue of the air they contain, readily permit the passage of x-rays. For this reason, </a:t>
            </a:r>
            <a:r>
              <a:rPr lang="en-US" u="sng" dirty="0"/>
              <a:t>the lungs are </a:t>
            </a:r>
            <a:r>
              <a:rPr lang="en-US" u="sng" dirty="0">
                <a:solidFill>
                  <a:srgbClr val="FF0000"/>
                </a:solidFill>
              </a:rPr>
              <a:t>more translucent</a:t>
            </a:r>
            <a:r>
              <a:rPr lang="en-US" u="sng" dirty="0"/>
              <a:t> on full inspiration than on expiration.</a:t>
            </a:r>
            <a:r>
              <a:rPr lang="en-US" dirty="0">
                <a:solidFill>
                  <a:schemeClr val="bg1">
                    <a:lumMod val="50000"/>
                  </a:schemeClr>
                </a:solidFill>
              </a:rPr>
              <a:t> (when the lung contains more air, like in deep inspiration, it appears more clear on the x-ray)</a:t>
            </a:r>
          </a:p>
          <a:p>
            <a:pPr marL="336550" indent="-336550" algn="l" rtl="0">
              <a:buFont typeface="Courier New" panose="02070309020205020404" pitchFamily="49" charset="0"/>
              <a:buChar char="o"/>
              <a:defRPr/>
            </a:pPr>
            <a:r>
              <a:rPr lang="en-US" dirty="0"/>
              <a:t>The </a:t>
            </a:r>
            <a:r>
              <a:rPr lang="en-US" b="1" i="1" dirty="0"/>
              <a:t>pulmonary blood vessels</a:t>
            </a:r>
            <a:r>
              <a:rPr lang="en-US" dirty="0"/>
              <a:t> are seen as a series of </a:t>
            </a:r>
            <a:r>
              <a:rPr lang="en-US" u="sng" dirty="0"/>
              <a:t>small, round, white shadows</a:t>
            </a:r>
            <a:r>
              <a:rPr lang="en-US" dirty="0"/>
              <a:t> radiating from the lung root. </a:t>
            </a:r>
          </a:p>
          <a:p>
            <a:pPr marL="336550" indent="-336550" algn="l" rtl="0">
              <a:buFont typeface="Courier New" panose="02070309020205020404" pitchFamily="49" charset="0"/>
              <a:buChar char="o"/>
              <a:defRPr/>
            </a:pPr>
            <a:r>
              <a:rPr lang="en-US" dirty="0"/>
              <a:t>The </a:t>
            </a:r>
            <a:r>
              <a:rPr lang="en-US" b="1" i="1" dirty="0"/>
              <a:t>large bronchi</a:t>
            </a:r>
            <a:r>
              <a:rPr lang="en-US" dirty="0"/>
              <a:t>, also cast similar round shadows. </a:t>
            </a:r>
          </a:p>
          <a:p>
            <a:pPr marL="336550" indent="-336550" algn="l" rtl="0">
              <a:buFont typeface="Courier New" panose="02070309020205020404" pitchFamily="49" charset="0"/>
              <a:buChar char="o"/>
              <a:defRPr/>
            </a:pPr>
            <a:r>
              <a:rPr lang="en-US" dirty="0"/>
              <a:t>The smaller bronchi are not seen.</a:t>
            </a:r>
          </a:p>
        </p:txBody>
      </p:sp>
    </p:spTree>
    <p:extLst>
      <p:ext uri="{BB962C8B-B14F-4D97-AF65-F5344CB8AC3E}">
        <p14:creationId xmlns:p14="http://schemas.microsoft.com/office/powerpoint/2010/main" val="51402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half" idx="1"/>
          </p:nvPr>
        </p:nvSpPr>
        <p:spPr>
          <a:xfrm>
            <a:off x="438363" y="1684421"/>
            <a:ext cx="5272625" cy="3015916"/>
          </a:xfrm>
          <a:noFill/>
          <a:ln>
            <a:noFill/>
          </a:ln>
        </p:spPr>
        <p:txBody>
          <a:bodyPr>
            <a:normAutofit/>
          </a:bodyPr>
          <a:lstStyle/>
          <a:p>
            <a:pPr algn="l" rtl="0">
              <a:buFont typeface="Arial" charset="0"/>
              <a:buChar char="•"/>
              <a:defRPr/>
            </a:pPr>
            <a:r>
              <a:rPr lang="en-US" sz="2400" b="1" i="1" dirty="0"/>
              <a:t>The shadow is produced by the various structures within the mediastinum, superimposed one on the other</a:t>
            </a:r>
          </a:p>
          <a:p>
            <a:pPr algn="l" rtl="0">
              <a:buFont typeface="Arial" charset="0"/>
              <a:buChar char="•"/>
              <a:defRPr/>
            </a:pPr>
            <a:r>
              <a:rPr lang="en-US" sz="2400" dirty="0"/>
              <a:t>Note the outline of the heart and great vessels. </a:t>
            </a:r>
          </a:p>
        </p:txBody>
      </p:sp>
      <p:pic>
        <p:nvPicPr>
          <p:cNvPr id="29699" name="Picture 2" descr="http://www.meddean.luc.edu/lumen/medEd/Radio/curriculum/Pulmonary/image1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24818" y="801761"/>
            <a:ext cx="3736143" cy="2716651"/>
          </a:xfrm>
          <a:noFill/>
        </p:spPr>
      </p:pic>
      <p:sp>
        <p:nvSpPr>
          <p:cNvPr id="6" name="Rectangle 5"/>
          <p:cNvSpPr/>
          <p:nvPr/>
        </p:nvSpPr>
        <p:spPr>
          <a:xfrm>
            <a:off x="438364" y="272716"/>
            <a:ext cx="8935091" cy="1138773"/>
          </a:xfrm>
          <a:prstGeom prst="rect">
            <a:avLst/>
          </a:prstGeom>
        </p:spPr>
        <p:txBody>
          <a:bodyPr wrap="square">
            <a:spAutoFit/>
          </a:bodyPr>
          <a:lstStyle/>
          <a:p>
            <a:r>
              <a:rPr lang="en-US" altLang="en-US" sz="3600" b="1" dirty="0" err="1">
                <a:solidFill>
                  <a:schemeClr val="tx1"/>
                </a:solidFill>
                <a:latin typeface="+mj-lt"/>
                <a:ea typeface="Times New Roman" charset="0"/>
                <a:cs typeface="Times New Roman" charset="0"/>
              </a:rPr>
              <a:t>Posteroanterior</a:t>
            </a:r>
            <a:r>
              <a:rPr lang="en-US" altLang="en-US" sz="3600" b="1" dirty="0">
                <a:solidFill>
                  <a:schemeClr val="tx1"/>
                </a:solidFill>
                <a:latin typeface="+mj-lt"/>
                <a:ea typeface="Times New Roman" charset="0"/>
                <a:cs typeface="Times New Roman" charset="0"/>
              </a:rPr>
              <a:t> Radiograph</a:t>
            </a:r>
            <a:br>
              <a:rPr lang="en-US" altLang="en-US" sz="3600" b="1" dirty="0">
                <a:solidFill>
                  <a:schemeClr val="tx1"/>
                </a:solidFill>
                <a:latin typeface="+mj-lt"/>
                <a:ea typeface="Times New Roman" charset="0"/>
                <a:cs typeface="Times New Roman" charset="0"/>
              </a:rPr>
            </a:br>
            <a:r>
              <a:rPr lang="en-US" altLang="en-US" sz="3200" dirty="0">
                <a:solidFill>
                  <a:schemeClr val="tx1"/>
                </a:solidFill>
                <a:latin typeface="+mj-lt"/>
                <a:ea typeface="Times New Roman" charset="0"/>
                <a:cs typeface="Times New Roman" charset="0"/>
              </a:rPr>
              <a:t>Mediastinum</a:t>
            </a:r>
            <a:endParaRPr lang="en-US" sz="3200" dirty="0">
              <a:solidFill>
                <a:schemeClr val="tx1"/>
              </a:solidFill>
              <a:latin typeface="+mj-lt"/>
              <a:ea typeface="Times New Roman" charset="0"/>
              <a:cs typeface="Times New Roman" charset="0"/>
            </a:endParaRPr>
          </a:p>
        </p:txBody>
      </p:sp>
      <p:sp>
        <p:nvSpPr>
          <p:cNvPr id="17" name="Content Placeholder 5"/>
          <p:cNvSpPr>
            <a:spLocks noGrp="1"/>
          </p:cNvSpPr>
          <p:nvPr/>
        </p:nvSpPr>
        <p:spPr bwMode="auto">
          <a:xfrm>
            <a:off x="438363" y="4263800"/>
            <a:ext cx="5799314" cy="1643527"/>
          </a:xfrm>
          <a:prstGeom prst="rect">
            <a:avLst/>
          </a:prstGeom>
          <a:noFill/>
          <a:ln>
            <a:noFill/>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dirty="0">
                <a:ea typeface="+mn-ea"/>
              </a:rPr>
              <a:t>The inferior border </a:t>
            </a:r>
            <a:r>
              <a:rPr lang="en-US" sz="2400" dirty="0">
                <a:solidFill>
                  <a:schemeClr val="bg1">
                    <a:lumMod val="50000"/>
                  </a:schemeClr>
                </a:solidFill>
                <a:ea typeface="+mn-ea"/>
              </a:rPr>
              <a:t>of the mediastinum: </a:t>
            </a:r>
            <a:r>
              <a:rPr lang="en-US" sz="2400" dirty="0">
                <a:ea typeface="+mn-ea"/>
              </a:rPr>
              <a:t>(lower border of the heart) blends with the diaphragm and liver shadow. </a:t>
            </a:r>
          </a:p>
          <a:p>
            <a:pPr marL="0" indent="0">
              <a:buNone/>
              <a:defRPr/>
            </a:pPr>
            <a:r>
              <a:rPr lang="en-US" sz="2400" dirty="0">
                <a:ea typeface="+mn-ea"/>
              </a:rPr>
              <a:t>Note the </a:t>
            </a:r>
            <a:r>
              <a:rPr lang="en-US" sz="2400" dirty="0" err="1">
                <a:solidFill>
                  <a:srgbClr val="FF0000"/>
                </a:solidFill>
                <a:ea typeface="+mn-ea"/>
              </a:rPr>
              <a:t>cardiophrenic</a:t>
            </a:r>
            <a:r>
              <a:rPr lang="en-US" sz="2400" dirty="0">
                <a:solidFill>
                  <a:srgbClr val="FF0000"/>
                </a:solidFill>
                <a:ea typeface="+mn-ea"/>
              </a:rPr>
              <a:t> angles.</a:t>
            </a:r>
          </a:p>
        </p:txBody>
      </p:sp>
      <p:pic>
        <p:nvPicPr>
          <p:cNvPr id="4" name="Picture 3"/>
          <p:cNvPicPr>
            <a:picLocks noChangeAspect="1"/>
          </p:cNvPicPr>
          <p:nvPr/>
        </p:nvPicPr>
        <p:blipFill>
          <a:blip r:embed="rId3"/>
          <a:stretch>
            <a:fillRect/>
          </a:stretch>
        </p:blipFill>
        <p:spPr>
          <a:xfrm>
            <a:off x="6724818" y="3654072"/>
            <a:ext cx="3736143" cy="3023642"/>
          </a:xfrm>
          <a:prstGeom prst="rect">
            <a:avLst/>
          </a:prstGeom>
        </p:spPr>
      </p:pic>
      <p:sp>
        <p:nvSpPr>
          <p:cNvPr id="59" name="TextBox 58"/>
          <p:cNvSpPr txBox="1"/>
          <p:nvPr/>
        </p:nvSpPr>
        <p:spPr>
          <a:xfrm>
            <a:off x="9621672" y="327547"/>
            <a:ext cx="2105063" cy="338554"/>
          </a:xfrm>
          <a:prstGeom prst="rect">
            <a:avLst/>
          </a:prstGeom>
          <a:noFill/>
          <a:ln w="28575">
            <a:solidFill>
              <a:srgbClr val="FF0000"/>
            </a:solidFill>
          </a:ln>
        </p:spPr>
        <p:txBody>
          <a:bodyPr wrap="none" rtlCol="0">
            <a:spAutoFit/>
          </a:bodyPr>
          <a:lstStyle/>
          <a:p>
            <a:r>
              <a:rPr lang="en-US" sz="1600" dirty="0">
                <a:latin typeface="+mn-lt"/>
              </a:rPr>
              <a:t>Only on the girls’ slides</a:t>
            </a:r>
            <a:endParaRPr lang="en-GB" sz="1600" dirty="0">
              <a:latin typeface="+mn-lt"/>
            </a:endParaRPr>
          </a:p>
        </p:txBody>
      </p:sp>
    </p:spTree>
    <p:extLst>
      <p:ext uri="{BB962C8B-B14F-4D97-AF65-F5344CB8AC3E}">
        <p14:creationId xmlns:p14="http://schemas.microsoft.com/office/powerpoint/2010/main" val="154602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2"/>
          <a:stretch>
            <a:fillRect/>
          </a:stretch>
        </p:blipFill>
        <p:spPr>
          <a:xfrm>
            <a:off x="5753912" y="1125827"/>
            <a:ext cx="6438088" cy="5438134"/>
          </a:xfrm>
          <a:prstGeom prst="rect">
            <a:avLst/>
          </a:prstGeom>
        </p:spPr>
      </p:pic>
      <p:sp>
        <p:nvSpPr>
          <p:cNvPr id="4" name="Content Placeholder 3"/>
          <p:cNvSpPr>
            <a:spLocks noGrp="1"/>
          </p:cNvSpPr>
          <p:nvPr>
            <p:ph idx="1"/>
          </p:nvPr>
        </p:nvSpPr>
        <p:spPr>
          <a:xfrm>
            <a:off x="459187" y="1570549"/>
            <a:ext cx="5818057" cy="2173332"/>
          </a:xfrm>
        </p:spPr>
        <p:txBody>
          <a:bodyPr>
            <a:normAutofit/>
          </a:bodyPr>
          <a:lstStyle/>
          <a:p>
            <a:pPr marL="0" indent="0" algn="l" rtl="0">
              <a:buNone/>
              <a:defRPr/>
            </a:pPr>
            <a:r>
              <a:rPr lang="en-US" sz="2000" b="1" i="1" dirty="0">
                <a:cs typeface="Times New Roman" pitchFamily="18" charset="0"/>
              </a:rPr>
              <a:t>The right border of the  mediastinum from above downward consists of:</a:t>
            </a:r>
          </a:p>
          <a:p>
            <a:pPr marL="457200" indent="-280988" algn="l" rtl="0">
              <a:buFont typeface="+mj-lt"/>
              <a:buAutoNum type="arabicPeriod"/>
              <a:defRPr/>
            </a:pPr>
            <a:r>
              <a:rPr lang="en-US" sz="2000" dirty="0">
                <a:cs typeface="Times New Roman" pitchFamily="18" charset="0"/>
              </a:rPr>
              <a:t>Right</a:t>
            </a:r>
            <a:r>
              <a:rPr lang="en-US" sz="1800" b="1" dirty="0">
                <a:cs typeface="Times New Roman" pitchFamily="18" charset="0"/>
              </a:rPr>
              <a:t> </a:t>
            </a:r>
            <a:r>
              <a:rPr lang="en-US" sz="2000" dirty="0">
                <a:cs typeface="Times New Roman" pitchFamily="18" charset="0"/>
              </a:rPr>
              <a:t>brachiocephalic vein</a:t>
            </a:r>
          </a:p>
          <a:p>
            <a:pPr marL="457200" indent="-280988" algn="l" rtl="0">
              <a:buFont typeface="+mj-lt"/>
              <a:buAutoNum type="arabicPeriod"/>
              <a:defRPr/>
            </a:pPr>
            <a:r>
              <a:rPr lang="en-US" sz="2000" dirty="0">
                <a:cs typeface="Times New Roman" pitchFamily="18" charset="0"/>
              </a:rPr>
              <a:t>Superior vena cava</a:t>
            </a:r>
          </a:p>
          <a:p>
            <a:pPr marL="457200" indent="-280988" algn="l" rtl="0">
              <a:buFont typeface="+mj-lt"/>
              <a:buAutoNum type="arabicPeriod"/>
              <a:defRPr/>
            </a:pPr>
            <a:r>
              <a:rPr lang="en-US" sz="2000" dirty="0">
                <a:cs typeface="Times New Roman" pitchFamily="18" charset="0"/>
              </a:rPr>
              <a:t>Right atrium		4.  Inferior vena cava 				     (sometimes)</a:t>
            </a:r>
          </a:p>
        </p:txBody>
      </p:sp>
      <p:sp>
        <p:nvSpPr>
          <p:cNvPr id="2" name="Rectangle 1"/>
          <p:cNvSpPr/>
          <p:nvPr/>
        </p:nvSpPr>
        <p:spPr>
          <a:xfrm>
            <a:off x="438364" y="272716"/>
            <a:ext cx="8935091" cy="1138773"/>
          </a:xfrm>
          <a:prstGeom prst="rect">
            <a:avLst/>
          </a:prstGeom>
        </p:spPr>
        <p:txBody>
          <a:bodyPr wrap="square">
            <a:spAutoFit/>
          </a:bodyPr>
          <a:lstStyle/>
          <a:p>
            <a:r>
              <a:rPr lang="en-US" altLang="en-US" sz="3600" b="1" dirty="0" err="1">
                <a:solidFill>
                  <a:schemeClr val="tx1"/>
                </a:solidFill>
                <a:latin typeface="+mj-lt"/>
                <a:ea typeface="Times New Roman" charset="0"/>
                <a:cs typeface="Times New Roman" charset="0"/>
              </a:rPr>
              <a:t>Posteroanterior</a:t>
            </a:r>
            <a:r>
              <a:rPr lang="en-US" altLang="en-US" sz="3600" b="1" dirty="0">
                <a:solidFill>
                  <a:schemeClr val="tx1"/>
                </a:solidFill>
                <a:latin typeface="+mj-lt"/>
                <a:ea typeface="Times New Roman" charset="0"/>
                <a:cs typeface="Times New Roman" charset="0"/>
              </a:rPr>
              <a:t> Radiograph</a:t>
            </a:r>
            <a:br>
              <a:rPr lang="en-US" altLang="en-US" sz="3600" b="1" dirty="0">
                <a:solidFill>
                  <a:schemeClr val="tx1"/>
                </a:solidFill>
                <a:latin typeface="+mj-lt"/>
                <a:ea typeface="Times New Roman" charset="0"/>
                <a:cs typeface="Times New Roman" charset="0"/>
              </a:rPr>
            </a:br>
            <a:r>
              <a:rPr lang="en-US" altLang="en-US" sz="3200" dirty="0">
                <a:solidFill>
                  <a:schemeClr val="tx1"/>
                </a:solidFill>
                <a:latin typeface="+mj-lt"/>
                <a:ea typeface="Times New Roman" charset="0"/>
                <a:cs typeface="Times New Roman" charset="0"/>
              </a:rPr>
              <a:t>Mediastinum</a:t>
            </a:r>
            <a:endParaRPr lang="en-US" sz="3200" dirty="0">
              <a:solidFill>
                <a:schemeClr val="tx1"/>
              </a:solidFill>
              <a:latin typeface="+mj-lt"/>
              <a:ea typeface="Times New Roman" charset="0"/>
              <a:cs typeface="Times New Roman" charset="0"/>
            </a:endParaRPr>
          </a:p>
        </p:txBody>
      </p:sp>
      <p:sp>
        <p:nvSpPr>
          <p:cNvPr id="16" name="Text Placeholder 3"/>
          <p:cNvSpPr txBox="1">
            <a:spLocks/>
          </p:cNvSpPr>
          <p:nvPr/>
        </p:nvSpPr>
        <p:spPr>
          <a:xfrm>
            <a:off x="510490" y="3715433"/>
            <a:ext cx="4964814" cy="2147531"/>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l" rtl="0">
              <a:buNone/>
              <a:defRPr/>
            </a:pPr>
            <a:r>
              <a:rPr lang="en-US" sz="2000" b="1" i="1" dirty="0">
                <a:solidFill>
                  <a:schemeClr val="tx1"/>
                </a:solidFill>
                <a:cs typeface="Times New Roman" pitchFamily="18" charset="0"/>
              </a:rPr>
              <a:t>The left border of mediastinum consists of: </a:t>
            </a:r>
          </a:p>
          <a:p>
            <a:pPr marL="336550" indent="-223838" algn="l" rtl="0">
              <a:buFont typeface="+mj-lt"/>
              <a:buAutoNum type="arabicPeriod"/>
              <a:defRPr/>
            </a:pPr>
            <a:r>
              <a:rPr lang="en-US" sz="2000" dirty="0">
                <a:solidFill>
                  <a:schemeClr val="tx1"/>
                </a:solidFill>
                <a:cs typeface="Times New Roman" pitchFamily="18" charset="0"/>
              </a:rPr>
              <a:t>Aortic knuckle, or knob (a prominence caused by the aortic arch).</a:t>
            </a:r>
          </a:p>
          <a:p>
            <a:pPr marL="336550" indent="-223838" algn="l" rtl="0">
              <a:buFont typeface="+mj-lt"/>
              <a:buAutoNum type="arabicPeriod"/>
              <a:defRPr/>
            </a:pPr>
            <a:r>
              <a:rPr lang="en-US" sz="2000" dirty="0">
                <a:solidFill>
                  <a:schemeClr val="tx1"/>
                </a:solidFill>
                <a:cs typeface="Times New Roman" pitchFamily="18" charset="0"/>
              </a:rPr>
              <a:t> Left margin of the Pulmonary trunk. 	</a:t>
            </a:r>
          </a:p>
          <a:p>
            <a:pPr marL="112712" indent="0" algn="l" rtl="0">
              <a:buNone/>
              <a:defRPr/>
            </a:pPr>
            <a:r>
              <a:rPr lang="en-US" sz="2000" dirty="0">
                <a:solidFill>
                  <a:schemeClr val="tx1"/>
                </a:solidFill>
                <a:cs typeface="Times New Roman" pitchFamily="18" charset="0"/>
              </a:rPr>
              <a:t>3. Left auricle. 		4. Left ventricle.	</a:t>
            </a:r>
          </a:p>
          <a:p>
            <a:pPr marL="112712" indent="0" algn="l" rtl="0">
              <a:buNone/>
              <a:defRPr/>
            </a:pPr>
            <a:r>
              <a:rPr lang="en-US" sz="2000" dirty="0">
                <a:solidFill>
                  <a:schemeClr val="tx1"/>
                </a:solidFill>
                <a:cs typeface="Times New Roman" pitchFamily="18" charset="0"/>
              </a:rPr>
              <a:t>5. Apex of heart.</a:t>
            </a:r>
            <a:endParaRPr lang="ar-EG" sz="2000" dirty="0">
              <a:solidFill>
                <a:schemeClr val="tx1"/>
              </a:solidFill>
              <a:cs typeface="Times New Roman" pitchFamily="18" charset="0"/>
            </a:endParaRPr>
          </a:p>
        </p:txBody>
      </p:sp>
      <p:cxnSp>
        <p:nvCxnSpPr>
          <p:cNvPr id="18" name="Straight Connector 17"/>
          <p:cNvCxnSpPr/>
          <p:nvPr/>
        </p:nvCxnSpPr>
        <p:spPr>
          <a:xfrm>
            <a:off x="1017437" y="2532345"/>
            <a:ext cx="267880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10997" y="2938029"/>
            <a:ext cx="201168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17437" y="3337274"/>
            <a:ext cx="1280160"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4466" y="4402219"/>
            <a:ext cx="155448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15904" y="5473565"/>
            <a:ext cx="1371600"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66550" y="5473447"/>
            <a:ext cx="1188720" cy="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34466" y="5878806"/>
            <a:ext cx="1463040" cy="0"/>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422448" y="4835278"/>
            <a:ext cx="760149" cy="515071"/>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817260" y="1299257"/>
            <a:ext cx="2967119" cy="28405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7195461" y="2136187"/>
            <a:ext cx="1193011" cy="51507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10053629" y="4170948"/>
            <a:ext cx="838961" cy="529390"/>
          </a:xfrm>
          <a:prstGeom prst="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10441025" y="4763773"/>
            <a:ext cx="980954" cy="529390"/>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10931502" y="5333575"/>
            <a:ext cx="907572" cy="529390"/>
          </a:xfrm>
          <a:prstGeom prst="rect">
            <a:avLst/>
          </a:prstGeom>
          <a:noFill/>
          <a:ln w="28575">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180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startimage[1].jpg"/>
          <p:cNvPicPr>
            <a:picLocks noChangeAspect="1" noChangeArrowheads="1"/>
          </p:cNvPicPr>
          <p:nvPr/>
        </p:nvPicPr>
        <p:blipFill>
          <a:blip r:embed="rId2">
            <a:extLst>
              <a:ext uri="{28A0092B-C50C-407E-A947-70E740481C1C}">
                <a14:useLocalDpi xmlns:a14="http://schemas.microsoft.com/office/drawing/2010/main" val="0"/>
              </a:ext>
            </a:extLst>
          </a:blip>
          <a:srcRect l="22221" t="4074" r="24445" b="2592"/>
          <a:stretch>
            <a:fillRect/>
          </a:stretch>
        </p:blipFill>
        <p:spPr bwMode="auto">
          <a:xfrm>
            <a:off x="4203325" y="1604211"/>
            <a:ext cx="4572000" cy="504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325099" y="2020875"/>
            <a:ext cx="399052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514350" indent="-514350" eaLnBrk="1" hangingPunct="1">
              <a:lnSpc>
                <a:spcPct val="150000"/>
              </a:lnSpc>
              <a:buFont typeface="+mj-lt"/>
              <a:buAutoNum type="arabicPeriod"/>
            </a:pPr>
            <a:r>
              <a:rPr lang="en-US" altLang="en-US" sz="2800" b="1" i="1" dirty="0">
                <a:latin typeface="+mn-lt"/>
              </a:rPr>
              <a:t>Right Brachiocephalic Vein</a:t>
            </a:r>
          </a:p>
          <a:p>
            <a:pPr marL="514350" indent="-514350" eaLnBrk="1" hangingPunct="1">
              <a:lnSpc>
                <a:spcPct val="150000"/>
              </a:lnSpc>
              <a:buFont typeface="+mj-lt"/>
              <a:buAutoNum type="arabicPeriod"/>
            </a:pPr>
            <a:r>
              <a:rPr lang="en-US" altLang="en-US" sz="2800" b="1" i="1" dirty="0">
                <a:latin typeface="+mn-lt"/>
              </a:rPr>
              <a:t>Superior vena cava</a:t>
            </a:r>
          </a:p>
          <a:p>
            <a:pPr marL="514350" indent="-514350" eaLnBrk="1" hangingPunct="1">
              <a:lnSpc>
                <a:spcPct val="150000"/>
              </a:lnSpc>
              <a:buFont typeface="+mj-lt"/>
              <a:buAutoNum type="arabicPeriod"/>
            </a:pPr>
            <a:r>
              <a:rPr lang="en-US" altLang="en-US" sz="2800" b="1" i="1" dirty="0">
                <a:latin typeface="+mn-lt"/>
              </a:rPr>
              <a:t>Right atrium.</a:t>
            </a:r>
          </a:p>
          <a:p>
            <a:pPr marL="514350" indent="-514350" eaLnBrk="1" hangingPunct="1">
              <a:lnSpc>
                <a:spcPct val="150000"/>
              </a:lnSpc>
              <a:buFont typeface="+mj-lt"/>
              <a:buAutoNum type="arabicPeriod"/>
            </a:pPr>
            <a:r>
              <a:rPr lang="en-US" altLang="en-US" sz="2800" b="1" i="1" dirty="0">
                <a:latin typeface="+mn-lt"/>
              </a:rPr>
              <a:t>Inferior vena cava.</a:t>
            </a:r>
          </a:p>
        </p:txBody>
      </p:sp>
      <p:sp>
        <p:nvSpPr>
          <p:cNvPr id="15364" name="Rectangle 3"/>
          <p:cNvSpPr>
            <a:spLocks noChangeArrowheads="1"/>
          </p:cNvSpPr>
          <p:nvPr/>
        </p:nvSpPr>
        <p:spPr bwMode="auto">
          <a:xfrm>
            <a:off x="8663031" y="1812758"/>
            <a:ext cx="3539402" cy="325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514350" indent="-514350" eaLnBrk="1" hangingPunct="1">
              <a:lnSpc>
                <a:spcPct val="150000"/>
              </a:lnSpc>
              <a:buFont typeface="+mj-lt"/>
              <a:buAutoNum type="arabicPeriod"/>
            </a:pPr>
            <a:r>
              <a:rPr lang="en-US" altLang="en-US" sz="2800" b="1" i="1" dirty="0">
                <a:latin typeface="+mn-lt"/>
                <a:ea typeface="Times New Roman" charset="0"/>
                <a:cs typeface="Times New Roman" charset="0"/>
              </a:rPr>
              <a:t>Aortic knuckle, or</a:t>
            </a:r>
          </a:p>
          <a:p>
            <a:pPr marL="514350" indent="-514350" eaLnBrk="1" hangingPunct="1">
              <a:lnSpc>
                <a:spcPct val="150000"/>
              </a:lnSpc>
              <a:buFont typeface="+mj-lt"/>
              <a:buAutoNum type="arabicPeriod"/>
            </a:pPr>
            <a:r>
              <a:rPr lang="en-US" altLang="en-US" sz="2800" b="1" i="1" dirty="0">
                <a:latin typeface="+mn-lt"/>
                <a:ea typeface="Times New Roman" charset="0"/>
                <a:cs typeface="Times New Roman" charset="0"/>
              </a:rPr>
              <a:t>knob  (aortic arch).</a:t>
            </a:r>
          </a:p>
          <a:p>
            <a:pPr marL="514350" indent="-514350" eaLnBrk="1" hangingPunct="1">
              <a:lnSpc>
                <a:spcPct val="150000"/>
              </a:lnSpc>
              <a:buFont typeface="+mj-lt"/>
              <a:buAutoNum type="arabicPeriod"/>
            </a:pPr>
            <a:r>
              <a:rPr lang="en-US" altLang="en-US" sz="2800" b="1" i="1" dirty="0">
                <a:latin typeface="+mn-lt"/>
                <a:ea typeface="Times New Roman" charset="0"/>
                <a:cs typeface="Times New Roman" charset="0"/>
              </a:rPr>
              <a:t>Pulmonary trunk. </a:t>
            </a:r>
          </a:p>
          <a:p>
            <a:pPr marL="514350" indent="-514350" eaLnBrk="1" hangingPunct="1">
              <a:lnSpc>
                <a:spcPct val="150000"/>
              </a:lnSpc>
              <a:buFont typeface="+mj-lt"/>
              <a:buAutoNum type="arabicPeriod"/>
            </a:pPr>
            <a:r>
              <a:rPr lang="en-US" altLang="en-US" sz="2800" b="1" i="1" dirty="0">
                <a:latin typeface="+mn-lt"/>
                <a:ea typeface="Times New Roman" charset="0"/>
                <a:cs typeface="Times New Roman" charset="0"/>
              </a:rPr>
              <a:t>Left auricle.</a:t>
            </a:r>
          </a:p>
          <a:p>
            <a:pPr marL="514350" indent="-514350" eaLnBrk="1" hangingPunct="1">
              <a:lnSpc>
                <a:spcPct val="150000"/>
              </a:lnSpc>
              <a:buFont typeface="+mj-lt"/>
              <a:buAutoNum type="arabicPeriod"/>
            </a:pPr>
            <a:r>
              <a:rPr lang="en-US" altLang="en-US" sz="2800" b="1" i="1" dirty="0">
                <a:latin typeface="+mn-lt"/>
                <a:ea typeface="Times New Roman" charset="0"/>
                <a:cs typeface="Times New Roman" charset="0"/>
              </a:rPr>
              <a:t>Left ventricle.</a:t>
            </a:r>
          </a:p>
        </p:txBody>
      </p:sp>
      <p:sp>
        <p:nvSpPr>
          <p:cNvPr id="5" name="Rectangle 4"/>
          <p:cNvSpPr/>
          <p:nvPr/>
        </p:nvSpPr>
        <p:spPr>
          <a:xfrm>
            <a:off x="438364" y="272716"/>
            <a:ext cx="8935091" cy="1138773"/>
          </a:xfrm>
          <a:prstGeom prst="rect">
            <a:avLst/>
          </a:prstGeom>
        </p:spPr>
        <p:txBody>
          <a:bodyPr wrap="square">
            <a:spAutoFit/>
          </a:bodyPr>
          <a:lstStyle/>
          <a:p>
            <a:r>
              <a:rPr lang="en-US" altLang="en-US" sz="3600" b="1" dirty="0" err="1">
                <a:solidFill>
                  <a:schemeClr val="tx1"/>
                </a:solidFill>
                <a:latin typeface="+mj-lt"/>
                <a:ea typeface="Times New Roman" charset="0"/>
                <a:cs typeface="Times New Roman" charset="0"/>
              </a:rPr>
              <a:t>Posteroanterior</a:t>
            </a:r>
            <a:r>
              <a:rPr lang="en-US" altLang="en-US" sz="3600" b="1" dirty="0">
                <a:solidFill>
                  <a:schemeClr val="tx1"/>
                </a:solidFill>
                <a:latin typeface="+mj-lt"/>
                <a:ea typeface="Times New Roman" charset="0"/>
                <a:cs typeface="Times New Roman" charset="0"/>
              </a:rPr>
              <a:t> Radiograph</a:t>
            </a:r>
            <a:br>
              <a:rPr lang="en-US" altLang="en-US" sz="3600" b="1" dirty="0">
                <a:solidFill>
                  <a:schemeClr val="tx1"/>
                </a:solidFill>
                <a:latin typeface="+mj-lt"/>
                <a:ea typeface="Times New Roman" charset="0"/>
                <a:cs typeface="Times New Roman" charset="0"/>
              </a:rPr>
            </a:br>
            <a:r>
              <a:rPr lang="en-US" altLang="en-US" sz="3200" dirty="0">
                <a:solidFill>
                  <a:schemeClr val="tx1"/>
                </a:solidFill>
                <a:latin typeface="+mj-lt"/>
                <a:ea typeface="Times New Roman" charset="0"/>
                <a:cs typeface="Times New Roman" charset="0"/>
              </a:rPr>
              <a:t>Mediastinum</a:t>
            </a:r>
            <a:endParaRPr lang="en-US" sz="3200" dirty="0">
              <a:solidFill>
                <a:schemeClr val="tx1"/>
              </a:solidFill>
              <a:latin typeface="+mj-lt"/>
              <a:ea typeface="Times New Roman" charset="0"/>
              <a:cs typeface="Times New Roman" charset="0"/>
            </a:endParaRPr>
          </a:p>
        </p:txBody>
      </p:sp>
      <p:sp>
        <p:nvSpPr>
          <p:cNvPr id="6" name="TextBox 5"/>
          <p:cNvSpPr txBox="1"/>
          <p:nvPr/>
        </p:nvSpPr>
        <p:spPr>
          <a:xfrm>
            <a:off x="9621672" y="327547"/>
            <a:ext cx="2153154" cy="338554"/>
          </a:xfrm>
          <a:prstGeom prst="rect">
            <a:avLst/>
          </a:prstGeom>
          <a:noFill/>
          <a:ln w="28575">
            <a:solidFill>
              <a:srgbClr val="FF0000"/>
            </a:solidFill>
          </a:ln>
        </p:spPr>
        <p:txBody>
          <a:bodyPr wrap="none" rtlCol="0">
            <a:spAutoFit/>
          </a:bodyPr>
          <a:lstStyle/>
          <a:p>
            <a:r>
              <a:rPr lang="en-US" sz="1600" dirty="0">
                <a:latin typeface="+mn-lt"/>
              </a:rPr>
              <a:t>Only on the boys’ slides</a:t>
            </a:r>
            <a:endParaRPr lang="en-GB" sz="1600" dirty="0">
              <a:latin typeface="+mn-lt"/>
            </a:endParaRPr>
          </a:p>
        </p:txBody>
      </p:sp>
    </p:spTree>
    <p:extLst>
      <p:ext uri="{BB962C8B-B14F-4D97-AF65-F5344CB8AC3E}">
        <p14:creationId xmlns:p14="http://schemas.microsoft.com/office/powerpoint/2010/main" val="136969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2162" y="256672"/>
            <a:ext cx="10829185" cy="1106905"/>
          </a:xfrm>
        </p:spPr>
        <p:txBody>
          <a:bodyPr>
            <a:noAutofit/>
          </a:bodyPr>
          <a:lstStyle/>
          <a:p>
            <a:pPr algn="l"/>
            <a:r>
              <a:rPr lang="en-US" sz="3600" b="1" dirty="0" err="1"/>
              <a:t>Posteroanterior</a:t>
            </a:r>
            <a:r>
              <a:rPr lang="en-US" sz="3600" b="1" dirty="0"/>
              <a:t> Radiograph </a:t>
            </a:r>
            <a:br>
              <a:rPr lang="en-US" sz="3600" b="1" dirty="0"/>
            </a:br>
            <a:r>
              <a:rPr lang="en-US" sz="3200" dirty="0"/>
              <a:t>The heart </a:t>
            </a:r>
            <a:endParaRPr lang="ar-SA" sz="32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185" y="1721224"/>
            <a:ext cx="5106737" cy="4714011"/>
          </a:xfrm>
          <a:prstGeom prst="rect">
            <a:avLst/>
          </a:prstGeom>
        </p:spPr>
      </p:pic>
      <p:sp>
        <p:nvSpPr>
          <p:cNvPr id="5" name="مربع نص 4"/>
          <p:cNvSpPr txBox="1"/>
          <p:nvPr/>
        </p:nvSpPr>
        <p:spPr>
          <a:xfrm>
            <a:off x="352162" y="1555242"/>
            <a:ext cx="5947038" cy="5270674"/>
          </a:xfrm>
          <a:prstGeom prst="rect">
            <a:avLst/>
          </a:prstGeom>
          <a:noFill/>
        </p:spPr>
        <p:txBody>
          <a:bodyPr wrap="square" rtlCol="1">
            <a:spAutoFit/>
          </a:bodyPr>
          <a:lstStyle/>
          <a:p>
            <a:pPr marL="342900" indent="-342900" algn="l" rtl="0">
              <a:buFont typeface="Courier New" panose="02070309020205020404" pitchFamily="49" charset="0"/>
              <a:buChar char="o"/>
            </a:pPr>
            <a:r>
              <a:rPr lang="en-US" sz="2200" dirty="0">
                <a:latin typeface="+mn-lt"/>
              </a:rPr>
              <a:t>The </a:t>
            </a:r>
            <a:r>
              <a:rPr lang="en-US" sz="2200" b="1" dirty="0">
                <a:solidFill>
                  <a:srgbClr val="FF0000"/>
                </a:solidFill>
                <a:latin typeface="+mn-lt"/>
              </a:rPr>
              <a:t>Transverse Diameter </a:t>
            </a:r>
            <a:r>
              <a:rPr lang="en-US" sz="2200" dirty="0">
                <a:latin typeface="+mn-lt"/>
              </a:rPr>
              <a:t>of the heart should not exceed </a:t>
            </a:r>
            <a:r>
              <a:rPr lang="en-US" sz="2200" dirty="0">
                <a:solidFill>
                  <a:srgbClr val="FF0000"/>
                </a:solidFill>
                <a:latin typeface="+mn-lt"/>
              </a:rPr>
              <a:t>half the width</a:t>
            </a:r>
            <a:r>
              <a:rPr lang="en-US" sz="2200" dirty="0">
                <a:latin typeface="+mn-lt"/>
              </a:rPr>
              <a:t> of the thoracic cage. </a:t>
            </a:r>
          </a:p>
          <a:p>
            <a:pPr marL="288925" algn="l" rtl="0"/>
            <a:r>
              <a:rPr lang="en-US" sz="2200" dirty="0">
                <a:solidFill>
                  <a:schemeClr val="bg1">
                    <a:lumMod val="50000"/>
                  </a:schemeClr>
                </a:solidFill>
                <a:latin typeface="+mn-lt"/>
              </a:rPr>
              <a:t>For example if the width of the thoracic cage is 32 inches, the transverse diameter of the heart should be less than 16.</a:t>
            </a:r>
          </a:p>
          <a:p>
            <a:pPr algn="l" rtl="0"/>
            <a:endParaRPr lang="en-US" sz="1050" dirty="0">
              <a:latin typeface="+mn-lt"/>
            </a:endParaRPr>
          </a:p>
          <a:p>
            <a:pPr marL="342900" indent="-342900" algn="l" rtl="0">
              <a:buFont typeface="Courier New" panose="02070309020205020404" pitchFamily="49" charset="0"/>
              <a:buChar char="o"/>
            </a:pPr>
            <a:r>
              <a:rPr lang="en-US" sz="2200" dirty="0">
                <a:latin typeface="+mn-lt"/>
              </a:rPr>
              <a:t>On </a:t>
            </a:r>
            <a:r>
              <a:rPr lang="en-US" sz="2200" dirty="0">
                <a:solidFill>
                  <a:srgbClr val="FF0000"/>
                </a:solidFill>
                <a:latin typeface="+mn-lt"/>
              </a:rPr>
              <a:t>deep inspiration</a:t>
            </a:r>
            <a:r>
              <a:rPr lang="en-US" sz="2200" dirty="0">
                <a:latin typeface="+mn-lt"/>
              </a:rPr>
              <a:t>, when the diaphragm descends, the </a:t>
            </a:r>
            <a:r>
              <a:rPr lang="en-US" sz="2200" dirty="0">
                <a:solidFill>
                  <a:srgbClr val="FF0000"/>
                </a:solidFill>
                <a:latin typeface="+mn-lt"/>
              </a:rPr>
              <a:t>vertical length</a:t>
            </a:r>
            <a:r>
              <a:rPr lang="en-US" sz="2200" dirty="0">
                <a:latin typeface="+mn-lt"/>
              </a:rPr>
              <a:t> of the heart </a:t>
            </a:r>
            <a:r>
              <a:rPr lang="en-US" sz="2200" dirty="0">
                <a:solidFill>
                  <a:srgbClr val="FF0000"/>
                </a:solidFill>
                <a:latin typeface="+mn-lt"/>
              </a:rPr>
              <a:t>increases</a:t>
            </a:r>
            <a:r>
              <a:rPr lang="en-US" sz="2200" dirty="0">
                <a:latin typeface="+mn-lt"/>
              </a:rPr>
              <a:t> and the </a:t>
            </a:r>
            <a:r>
              <a:rPr lang="en-US" sz="2200" dirty="0">
                <a:solidFill>
                  <a:schemeClr val="accent6"/>
                </a:solidFill>
                <a:latin typeface="+mn-lt"/>
              </a:rPr>
              <a:t>transverse diameter is narrowed</a:t>
            </a:r>
            <a:r>
              <a:rPr lang="en-US" sz="2200" dirty="0">
                <a:solidFill>
                  <a:schemeClr val="tx1"/>
                </a:solidFill>
                <a:latin typeface="+mn-lt"/>
              </a:rPr>
              <a:t>.</a:t>
            </a:r>
            <a:r>
              <a:rPr lang="en-US" sz="2200" dirty="0">
                <a:solidFill>
                  <a:schemeClr val="bg1">
                    <a:lumMod val="50000"/>
                  </a:schemeClr>
                </a:solidFill>
                <a:latin typeface="+mn-lt"/>
              </a:rPr>
              <a:t> As if you are pulling down the heart.</a:t>
            </a:r>
          </a:p>
          <a:p>
            <a:pPr algn="l" rtl="0"/>
            <a:endParaRPr lang="en-US" sz="1050" dirty="0">
              <a:solidFill>
                <a:schemeClr val="bg1">
                  <a:lumMod val="50000"/>
                </a:schemeClr>
              </a:solidFill>
              <a:latin typeface="+mn-lt"/>
            </a:endParaRPr>
          </a:p>
          <a:p>
            <a:pPr marL="342900" indent="-342900" algn="l" rtl="0">
              <a:buFont typeface="Courier New" panose="02070309020205020404" pitchFamily="49" charset="0"/>
              <a:buChar char="o"/>
            </a:pPr>
            <a:r>
              <a:rPr lang="en-US" sz="2200" dirty="0">
                <a:latin typeface="+mn-lt"/>
              </a:rPr>
              <a:t>In</a:t>
            </a:r>
            <a:r>
              <a:rPr lang="en-US" sz="2200" dirty="0">
                <a:solidFill>
                  <a:srgbClr val="FF0000"/>
                </a:solidFill>
                <a:latin typeface="+mn-lt"/>
              </a:rPr>
              <a:t> infants</a:t>
            </a:r>
            <a:r>
              <a:rPr lang="en-US" sz="2200" dirty="0">
                <a:latin typeface="+mn-lt"/>
              </a:rPr>
              <a:t>, the heart is always wider and more globular in shape than in adults.</a:t>
            </a:r>
          </a:p>
          <a:p>
            <a:pPr marL="288925" algn="l" rtl="0"/>
            <a:r>
              <a:rPr lang="en-US" sz="2200" dirty="0">
                <a:solidFill>
                  <a:schemeClr val="bg1">
                    <a:lumMod val="50000"/>
                  </a:schemeClr>
                </a:solidFill>
                <a:latin typeface="+mn-lt"/>
              </a:rPr>
              <a:t>The vertical and horizontal diameters are almost equal so the heart appears globular.</a:t>
            </a:r>
            <a:endParaRPr lang="ar-SA" sz="2200" dirty="0">
              <a:solidFill>
                <a:schemeClr val="bg1">
                  <a:lumMod val="50000"/>
                </a:schemeClr>
              </a:solidFill>
              <a:latin typeface="+mn-lt"/>
            </a:endParaRPr>
          </a:p>
          <a:p>
            <a:pPr marL="342900" indent="-342900" algn="l">
              <a:buFont typeface="Courier New" panose="02070309020205020404" pitchFamily="49" charset="0"/>
              <a:buChar char="o"/>
            </a:pPr>
            <a:endParaRPr lang="ar-SA" sz="2200" dirty="0">
              <a:latin typeface="+mn-lt"/>
            </a:endParaRPr>
          </a:p>
        </p:txBody>
      </p:sp>
      <p:sp>
        <p:nvSpPr>
          <p:cNvPr id="6" name="مربع نص 5"/>
          <p:cNvSpPr txBox="1"/>
          <p:nvPr/>
        </p:nvSpPr>
        <p:spPr>
          <a:xfrm>
            <a:off x="4648526" y="1538514"/>
            <a:ext cx="184731" cy="369332"/>
          </a:xfrm>
          <a:prstGeom prst="rect">
            <a:avLst/>
          </a:prstGeom>
          <a:noFill/>
        </p:spPr>
        <p:txBody>
          <a:bodyPr wrap="none" rtlCol="1">
            <a:spAutoFit/>
          </a:bodyPr>
          <a:lstStyle/>
          <a:p>
            <a:endParaRPr lang="ar-SA" dirty="0"/>
          </a:p>
        </p:txBody>
      </p:sp>
      <p:cxnSp>
        <p:nvCxnSpPr>
          <p:cNvPr id="7" name="Straight Arrow Connector 6"/>
          <p:cNvCxnSpPr/>
          <p:nvPr/>
        </p:nvCxnSpPr>
        <p:spPr>
          <a:xfrm>
            <a:off x="8108576" y="1156447"/>
            <a:ext cx="1116106" cy="0"/>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668435" y="525613"/>
            <a:ext cx="0" cy="899775"/>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55524" y="848670"/>
            <a:ext cx="981359" cy="307777"/>
          </a:xfrm>
          <a:prstGeom prst="rect">
            <a:avLst/>
          </a:prstGeom>
          <a:noFill/>
        </p:spPr>
        <p:txBody>
          <a:bodyPr wrap="none" rtlCol="0">
            <a:spAutoFit/>
          </a:bodyPr>
          <a:lstStyle/>
          <a:p>
            <a:r>
              <a:rPr lang="en-US" dirty="0">
                <a:solidFill>
                  <a:schemeClr val="bg1">
                    <a:lumMod val="50000"/>
                  </a:schemeClr>
                </a:solidFill>
                <a:latin typeface="+mn-lt"/>
              </a:rPr>
              <a:t>Transverse</a:t>
            </a:r>
            <a:endParaRPr lang="en-GB" dirty="0">
              <a:solidFill>
                <a:schemeClr val="bg1">
                  <a:lumMod val="50000"/>
                </a:schemeClr>
              </a:solidFill>
              <a:latin typeface="+mn-lt"/>
            </a:endParaRPr>
          </a:p>
        </p:txBody>
      </p:sp>
      <p:sp>
        <p:nvSpPr>
          <p:cNvPr id="11" name="TextBox 10"/>
          <p:cNvSpPr txBox="1"/>
          <p:nvPr/>
        </p:nvSpPr>
        <p:spPr>
          <a:xfrm>
            <a:off x="9668435" y="810124"/>
            <a:ext cx="745717" cy="307777"/>
          </a:xfrm>
          <a:prstGeom prst="rect">
            <a:avLst/>
          </a:prstGeom>
          <a:noFill/>
        </p:spPr>
        <p:txBody>
          <a:bodyPr wrap="none" rtlCol="0">
            <a:spAutoFit/>
          </a:bodyPr>
          <a:lstStyle/>
          <a:p>
            <a:r>
              <a:rPr lang="en-US" dirty="0">
                <a:solidFill>
                  <a:schemeClr val="bg1">
                    <a:lumMod val="50000"/>
                  </a:schemeClr>
                </a:solidFill>
                <a:latin typeface="+mn-lt"/>
              </a:rPr>
              <a:t>Vertical</a:t>
            </a:r>
            <a:endParaRPr lang="en-GB" dirty="0">
              <a:solidFill>
                <a:schemeClr val="bg1">
                  <a:lumMod val="50000"/>
                </a:schemeClr>
              </a:solidFill>
              <a:latin typeface="+mn-lt"/>
            </a:endParaRPr>
          </a:p>
        </p:txBody>
      </p:sp>
    </p:spTree>
    <p:extLst>
      <p:ext uri="{BB962C8B-B14F-4D97-AF65-F5344CB8AC3E}">
        <p14:creationId xmlns:p14="http://schemas.microsoft.com/office/powerpoint/2010/main" val="160090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52162" y="1672632"/>
            <a:ext cx="4856411" cy="4933950"/>
            <a:chOff x="1601464" y="1640519"/>
            <a:chExt cx="4856411" cy="4933950"/>
          </a:xfrm>
        </p:grpSpPr>
        <p:grpSp>
          <p:nvGrpSpPr>
            <p:cNvPr id="2" name="Group 1"/>
            <p:cNvGrpSpPr/>
            <p:nvPr/>
          </p:nvGrpSpPr>
          <p:grpSpPr>
            <a:xfrm>
              <a:off x="1601464" y="1640519"/>
              <a:ext cx="4856411" cy="4933950"/>
              <a:chOff x="4008188" y="1219200"/>
              <a:chExt cx="4856411" cy="4933950"/>
            </a:xfrm>
          </p:grpSpPr>
          <p:pic>
            <p:nvPicPr>
              <p:cNvPr id="33793" name="Picture 2" descr="C:\Documents and Settings\User\My Documents\Student Gray\3. Thorax\F66122-003-f060a.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92" b="4074"/>
              <a:stretch/>
            </p:blipFill>
            <p:spPr bwMode="auto">
              <a:xfrm>
                <a:off x="4008188" y="1219200"/>
                <a:ext cx="4856411" cy="4933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rot="10800000" flipV="1">
                <a:off x="6781800" y="4114800"/>
                <a:ext cx="2286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6248400" y="2971800"/>
                <a:ext cx="304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2590800"/>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5829300" y="2400300"/>
                <a:ext cx="3810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a:spLocks noChangeArrowheads="1"/>
            </p:cNvSpPr>
            <p:nvPr/>
          </p:nvSpPr>
          <p:spPr bwMode="auto">
            <a:xfrm>
              <a:off x="1725048" y="1874412"/>
              <a:ext cx="1600200" cy="522288"/>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defRPr/>
              </a:pPr>
              <a:r>
                <a:rPr lang="en-US" sz="2800" b="1" dirty="0">
                  <a:solidFill>
                    <a:schemeClr val="bg1"/>
                  </a:solidFill>
                  <a:latin typeface="+mn-lt"/>
                  <a:ea typeface="+mn-ea"/>
                </a:rPr>
                <a:t>PA</a:t>
              </a:r>
            </a:p>
          </p:txBody>
        </p:sp>
      </p:grpSp>
      <p:sp>
        <p:nvSpPr>
          <p:cNvPr id="10" name="عنوان 1"/>
          <p:cNvSpPr txBox="1">
            <a:spLocks/>
          </p:cNvSpPr>
          <p:nvPr/>
        </p:nvSpPr>
        <p:spPr>
          <a:xfrm>
            <a:off x="352162" y="256672"/>
            <a:ext cx="10829185" cy="1106905"/>
          </a:xfrm>
          <a:prstGeom prst="rect">
            <a:avLst/>
          </a:prstGeom>
        </p:spPr>
        <p:txBody>
          <a:bodyP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t>Posteroanterior radiograph </a:t>
            </a:r>
            <a:br>
              <a:rPr lang="en-US" sz="3600" b="1"/>
            </a:br>
            <a:r>
              <a:rPr lang="en-US" sz="3200"/>
              <a:t>The heart </a:t>
            </a:r>
            <a:endParaRPr lang="ar-SA" sz="3200" dirty="0"/>
          </a:p>
        </p:txBody>
      </p:sp>
      <p:grpSp>
        <p:nvGrpSpPr>
          <p:cNvPr id="4" name="Group 3"/>
          <p:cNvGrpSpPr/>
          <p:nvPr/>
        </p:nvGrpSpPr>
        <p:grpSpPr>
          <a:xfrm>
            <a:off x="7860630" y="1874412"/>
            <a:ext cx="4331370" cy="4303873"/>
            <a:chOff x="9638726" y="-44696"/>
            <a:chExt cx="4331370" cy="4303873"/>
          </a:xfrm>
        </p:grpSpPr>
        <p:grpSp>
          <p:nvGrpSpPr>
            <p:cNvPr id="12" name="Group 11"/>
            <p:cNvGrpSpPr/>
            <p:nvPr/>
          </p:nvGrpSpPr>
          <p:grpSpPr>
            <a:xfrm>
              <a:off x="9638726" y="-44696"/>
              <a:ext cx="4331370" cy="4303873"/>
              <a:chOff x="8470231" y="-272716"/>
              <a:chExt cx="4876800" cy="5791200"/>
            </a:xfrm>
          </p:grpSpPr>
          <p:pic>
            <p:nvPicPr>
              <p:cNvPr id="13" name="Picture 2" descr="C:\Documents and Settings\User\My Documents\Student Gray\3. Thorax\F66122-003-f060b.jpg"/>
              <p:cNvPicPr>
                <a:picLocks noChangeAspect="1" noChangeArrowheads="1"/>
              </p:cNvPicPr>
              <p:nvPr/>
            </p:nvPicPr>
            <p:blipFill>
              <a:blip r:embed="rId3">
                <a:extLst>
                  <a:ext uri="{28A0092B-C50C-407E-A947-70E740481C1C}">
                    <a14:useLocalDpi xmlns:a14="http://schemas.microsoft.com/office/drawing/2010/main" val="0"/>
                  </a:ext>
                </a:extLst>
              </a:blip>
              <a:srcRect l="11818" t="3609" r="11818" b="5154"/>
              <a:stretch>
                <a:fillRect/>
              </a:stretch>
            </p:blipFill>
            <p:spPr bwMode="auto">
              <a:xfrm>
                <a:off x="8470231" y="-272716"/>
                <a:ext cx="4876800" cy="5791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rot="10800000" flipV="1">
                <a:off x="10527631" y="2775284"/>
                <a:ext cx="2286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537031" y="2622884"/>
                <a:ext cx="2286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a:spLocks noChangeArrowheads="1"/>
            </p:cNvSpPr>
            <p:nvPr/>
          </p:nvSpPr>
          <p:spPr bwMode="auto">
            <a:xfrm>
              <a:off x="9732971" y="-20270"/>
              <a:ext cx="939463" cy="523875"/>
            </a:xfrm>
            <a:prstGeom prst="rect">
              <a:avLst/>
            </a:prstGeom>
            <a:noFill/>
            <a:ln w="9525">
              <a:noFill/>
              <a:miter lim="800000"/>
              <a:headEnd/>
              <a:tailEnd/>
            </a:ln>
            <a:effectLst/>
          </p:spPr>
          <p:txBody>
            <a:bodyPr wrap="square">
              <a:spAutoFit/>
            </a:bodyPr>
            <a:lstStyle/>
            <a:p>
              <a:pPr algn="ctr">
                <a:defRPr/>
              </a:pPr>
              <a:r>
                <a:rPr lang="en-US" sz="2800" b="1" dirty="0">
                  <a:solidFill>
                    <a:schemeClr val="bg1"/>
                  </a:solidFill>
                  <a:latin typeface="+mn-lt"/>
                  <a:ea typeface="+mn-ea"/>
                </a:rPr>
                <a:t>LV</a:t>
              </a:r>
            </a:p>
          </p:txBody>
        </p:sp>
      </p:grpSp>
      <p:sp>
        <p:nvSpPr>
          <p:cNvPr id="17" name="TextBox 16"/>
          <p:cNvSpPr txBox="1"/>
          <p:nvPr/>
        </p:nvSpPr>
        <p:spPr>
          <a:xfrm>
            <a:off x="4940968" y="2422713"/>
            <a:ext cx="2507816" cy="2308324"/>
          </a:xfrm>
          <a:prstGeom prst="rect">
            <a:avLst/>
          </a:prstGeom>
          <a:noFill/>
        </p:spPr>
        <p:txBody>
          <a:bodyPr wrap="square" rtlCol="0">
            <a:spAutoFit/>
          </a:bodyPr>
          <a:lstStyle/>
          <a:p>
            <a:r>
              <a:rPr lang="en-US" sz="1800" dirty="0">
                <a:solidFill>
                  <a:srgbClr val="92D050"/>
                </a:solidFill>
                <a:latin typeface="+mn-lt"/>
              </a:rPr>
              <a:t>In the PA view you can see the aortic knuckle, apex of the heart, right atrium and left ventricle, but in order to see the right ventricle and left atrium you have to look at the LV.</a:t>
            </a:r>
            <a:endParaRPr lang="en-GB" sz="1800" dirty="0">
              <a:solidFill>
                <a:srgbClr val="92D050"/>
              </a:solidFill>
              <a:latin typeface="+mn-lt"/>
            </a:endParaRPr>
          </a:p>
        </p:txBody>
      </p:sp>
      <p:sp>
        <p:nvSpPr>
          <p:cNvPr id="19" name="TextBox 18"/>
          <p:cNvSpPr txBox="1"/>
          <p:nvPr/>
        </p:nvSpPr>
        <p:spPr>
          <a:xfrm>
            <a:off x="9621672" y="327547"/>
            <a:ext cx="2105063" cy="338554"/>
          </a:xfrm>
          <a:prstGeom prst="rect">
            <a:avLst/>
          </a:prstGeom>
          <a:noFill/>
          <a:ln w="28575">
            <a:solidFill>
              <a:srgbClr val="FF0000"/>
            </a:solidFill>
          </a:ln>
        </p:spPr>
        <p:txBody>
          <a:bodyPr wrap="none" rtlCol="0">
            <a:spAutoFit/>
          </a:bodyPr>
          <a:lstStyle/>
          <a:p>
            <a:r>
              <a:rPr lang="en-US" sz="1600" dirty="0">
                <a:latin typeface="+mn-lt"/>
              </a:rPr>
              <a:t>Only on the girls’ slides</a:t>
            </a:r>
            <a:endParaRPr lang="en-GB" sz="1600" dirty="0">
              <a:latin typeface="+mn-lt"/>
            </a:endParaRPr>
          </a:p>
        </p:txBody>
      </p:sp>
    </p:spTree>
    <p:extLst>
      <p:ext uri="{BB962C8B-B14F-4D97-AF65-F5344CB8AC3E}">
        <p14:creationId xmlns:p14="http://schemas.microsoft.com/office/powerpoint/2010/main" val="329044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a:t>Objectives</a:t>
            </a:r>
            <a:endParaRPr lang="en-GB" i="1" dirty="0"/>
          </a:p>
        </p:txBody>
      </p:sp>
      <p:sp>
        <p:nvSpPr>
          <p:cNvPr id="8" name="Content Placeholder 7"/>
          <p:cNvSpPr>
            <a:spLocks noGrp="1"/>
          </p:cNvSpPr>
          <p:nvPr>
            <p:ph idx="1"/>
          </p:nvPr>
        </p:nvSpPr>
        <p:spPr/>
        <p:txBody>
          <a:bodyPr/>
          <a:lstStyle/>
          <a:p>
            <a:pPr algn="l" rtl="0">
              <a:buNone/>
            </a:pPr>
            <a:r>
              <a:rPr lang="en-US" b="1" u="sng" dirty="0"/>
              <a:t>By the end of the lecture you should be able to:</a:t>
            </a:r>
          </a:p>
          <a:p>
            <a:pPr algn="l" rtl="0">
              <a:buFont typeface="Wingdings" panose="05000000000000000000" pitchFamily="2" charset="2"/>
              <a:buChar char="ü"/>
            </a:pPr>
            <a:r>
              <a:rPr lang="en-US" dirty="0"/>
              <a:t> Identify the bones of the thoracic cage.</a:t>
            </a:r>
          </a:p>
          <a:p>
            <a:pPr algn="l" rtl="0">
              <a:buFont typeface="Wingdings" panose="05000000000000000000" pitchFamily="2" charset="2"/>
              <a:buChar char="ü"/>
            </a:pPr>
            <a:r>
              <a:rPr lang="en-US" dirty="0"/>
              <a:t> Identify superficial soft tissues.</a:t>
            </a:r>
          </a:p>
          <a:p>
            <a:pPr algn="l" rtl="0">
              <a:buFont typeface="Wingdings" panose="05000000000000000000" pitchFamily="2" charset="2"/>
              <a:buChar char="ü"/>
            </a:pPr>
            <a:r>
              <a:rPr lang="en-US" dirty="0"/>
              <a:t> Identify the trachea and lunge fields.</a:t>
            </a:r>
          </a:p>
          <a:p>
            <a:pPr algn="l" rtl="0">
              <a:buFont typeface="Wingdings" panose="05000000000000000000" pitchFamily="2" charset="2"/>
              <a:buChar char="ü"/>
            </a:pPr>
            <a:r>
              <a:rPr lang="en-US" dirty="0"/>
              <a:t> Describe the mediastinum and the cardiac shadows.</a:t>
            </a:r>
          </a:p>
          <a:p>
            <a:pPr algn="l" rtl="0">
              <a:buFont typeface="Wingdings" panose="05000000000000000000" pitchFamily="2" charset="2"/>
              <a:buChar char="ü"/>
            </a:pPr>
            <a:r>
              <a:rPr lang="en-US" dirty="0"/>
              <a:t> Describe brief knowledge about Bronchography.</a:t>
            </a:r>
          </a:p>
          <a:p>
            <a:pPr algn="l" rtl="0">
              <a:buFont typeface="Wingdings" panose="05000000000000000000" pitchFamily="2" charset="2"/>
              <a:buChar char="ü"/>
            </a:pPr>
            <a:r>
              <a:rPr lang="en-US" dirty="0"/>
              <a:t> Describe brief knowledge about Coronary Angiography</a:t>
            </a:r>
            <a:endParaRPr lang="en-GB" dirty="0"/>
          </a:p>
        </p:txBody>
      </p:sp>
    </p:spTree>
    <p:extLst>
      <p:ext uri="{BB962C8B-B14F-4D97-AF65-F5344CB8AC3E}">
        <p14:creationId xmlns:p14="http://schemas.microsoft.com/office/powerpoint/2010/main" val="261229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2584" y="1188099"/>
            <a:ext cx="7672138" cy="5323490"/>
            <a:chOff x="493293" y="254334"/>
            <a:chExt cx="7672138" cy="6330950"/>
          </a:xfrm>
        </p:grpSpPr>
        <p:pic>
          <p:nvPicPr>
            <p:cNvPr id="35841" name="Picture 2" descr="http://www.meddean.luc.edu/lumen/medEd/Radio/curriculum/Pulmonary/image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231" y="254334"/>
              <a:ext cx="54102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Box 3"/>
            <p:cNvSpPr txBox="1">
              <a:spLocks noChangeArrowheads="1"/>
            </p:cNvSpPr>
            <p:nvPr/>
          </p:nvSpPr>
          <p:spPr bwMode="auto">
            <a:xfrm>
              <a:off x="4203031" y="2089485"/>
              <a:ext cx="1504920" cy="43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t>Aortic Arch</a:t>
              </a:r>
            </a:p>
          </p:txBody>
        </p:sp>
        <p:sp>
          <p:nvSpPr>
            <p:cNvPr id="22532" name="TextBox 4"/>
            <p:cNvSpPr txBox="1">
              <a:spLocks noChangeArrowheads="1"/>
            </p:cNvSpPr>
            <p:nvPr/>
          </p:nvSpPr>
          <p:spPr bwMode="auto">
            <a:xfrm>
              <a:off x="493293" y="3946829"/>
              <a:ext cx="2091490" cy="400110"/>
            </a:xfrm>
            <a:prstGeom prst="rect">
              <a:avLst/>
            </a:prstGeom>
            <a:noFill/>
            <a:ln w="9525">
              <a:solidFill>
                <a:schemeClr val="accent1"/>
              </a:solidFill>
              <a:miter lim="800000"/>
              <a:headEnd/>
              <a:tailEnd/>
            </a:ln>
            <a:effectLst/>
          </p:spPr>
          <p:txBody>
            <a:bodyPr wrap="square">
              <a:spAutoFit/>
            </a:bodyPr>
            <a:lstStyle/>
            <a:p>
              <a:pPr algn="ctr">
                <a:defRPr/>
              </a:pPr>
              <a:r>
                <a:rPr lang="en-US" sz="2000" dirty="0" err="1">
                  <a:solidFill>
                    <a:schemeClr val="tx1"/>
                  </a:solidFill>
                  <a:latin typeface="+mn-lt"/>
                  <a:ea typeface="+mn-ea"/>
                </a:rPr>
                <a:t>Intervertebral</a:t>
              </a:r>
              <a:r>
                <a:rPr lang="en-US" sz="2000" dirty="0">
                  <a:solidFill>
                    <a:schemeClr val="tx1"/>
                  </a:solidFill>
                  <a:latin typeface="+mn-lt"/>
                  <a:ea typeface="+mn-ea"/>
                </a:rPr>
                <a:t> disc</a:t>
              </a:r>
            </a:p>
          </p:txBody>
        </p:sp>
        <p:sp>
          <p:nvSpPr>
            <p:cNvPr id="35844" name="TextBox 5"/>
            <p:cNvSpPr txBox="1">
              <a:spLocks noChangeArrowheads="1"/>
            </p:cNvSpPr>
            <p:nvPr/>
          </p:nvSpPr>
          <p:spPr bwMode="auto">
            <a:xfrm>
              <a:off x="4888831" y="3308684"/>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Pulmonary arch</a:t>
              </a:r>
            </a:p>
          </p:txBody>
        </p:sp>
        <p:cxnSp>
          <p:nvCxnSpPr>
            <p:cNvPr id="11" name="Straight Arrow Connector 10"/>
            <p:cNvCxnSpPr/>
            <p:nvPr/>
          </p:nvCxnSpPr>
          <p:spPr>
            <a:xfrm flipV="1">
              <a:off x="2374231" y="3308684"/>
              <a:ext cx="1295400" cy="152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4965031" y="3156284"/>
              <a:ext cx="2286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4660231" y="2470484"/>
              <a:ext cx="228600" cy="76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2532" idx="3"/>
            </p:cNvCxnSpPr>
            <p:nvPr/>
          </p:nvCxnSpPr>
          <p:spPr>
            <a:xfrm flipV="1">
              <a:off x="2584783" y="3918284"/>
              <a:ext cx="1084848"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534" name="TextBox 6"/>
            <p:cNvSpPr txBox="1">
              <a:spLocks noChangeArrowheads="1"/>
            </p:cNvSpPr>
            <p:nvPr/>
          </p:nvSpPr>
          <p:spPr bwMode="auto">
            <a:xfrm>
              <a:off x="816141" y="3233899"/>
              <a:ext cx="1768642" cy="400110"/>
            </a:xfrm>
            <a:prstGeom prst="rect">
              <a:avLst/>
            </a:prstGeom>
            <a:solidFill>
              <a:schemeClr val="bg1"/>
            </a:solidFill>
            <a:ln w="9525">
              <a:solidFill>
                <a:schemeClr val="accent6"/>
              </a:solidFill>
              <a:miter lim="800000"/>
              <a:headEnd/>
              <a:tailEnd/>
            </a:ln>
            <a:effectLst/>
          </p:spPr>
          <p:txBody>
            <a:bodyPr wrap="square">
              <a:spAutoFit/>
            </a:bodyPr>
            <a:lstStyle/>
            <a:p>
              <a:pPr>
                <a:defRPr/>
              </a:pPr>
              <a:r>
                <a:rPr lang="en-US" sz="2000" dirty="0">
                  <a:solidFill>
                    <a:schemeClr val="tx1"/>
                  </a:solidFill>
                  <a:latin typeface="+mn-lt"/>
                  <a:ea typeface="+mn-ea"/>
                </a:rPr>
                <a:t>Vertebral body</a:t>
              </a:r>
            </a:p>
          </p:txBody>
        </p:sp>
      </p:grpSp>
      <p:sp>
        <p:nvSpPr>
          <p:cNvPr id="5" name="Rectangle 4"/>
          <p:cNvSpPr/>
          <p:nvPr/>
        </p:nvSpPr>
        <p:spPr>
          <a:xfrm>
            <a:off x="592584" y="330582"/>
            <a:ext cx="5787162" cy="646331"/>
          </a:xfrm>
          <a:prstGeom prst="rect">
            <a:avLst/>
          </a:prstGeom>
        </p:spPr>
        <p:txBody>
          <a:bodyPr wrap="none">
            <a:spAutoFit/>
          </a:bodyPr>
          <a:lstStyle/>
          <a:p>
            <a:pPr>
              <a:defRPr/>
            </a:pPr>
            <a:r>
              <a:rPr lang="en-US" sz="3600" b="1" dirty="0">
                <a:solidFill>
                  <a:schemeClr val="dk1"/>
                </a:solidFill>
                <a:latin typeface="+mj-lt"/>
              </a:rPr>
              <a:t>Lateral radiograph of the chest</a:t>
            </a:r>
          </a:p>
        </p:txBody>
      </p:sp>
      <p:sp>
        <p:nvSpPr>
          <p:cNvPr id="6" name="TextBox 5"/>
          <p:cNvSpPr txBox="1"/>
          <p:nvPr/>
        </p:nvSpPr>
        <p:spPr>
          <a:xfrm>
            <a:off x="8659759" y="3204030"/>
            <a:ext cx="2970767" cy="1015663"/>
          </a:xfrm>
          <a:prstGeom prst="rect">
            <a:avLst/>
          </a:prstGeom>
          <a:noFill/>
        </p:spPr>
        <p:txBody>
          <a:bodyPr wrap="square" rtlCol="0">
            <a:spAutoFit/>
          </a:bodyPr>
          <a:lstStyle/>
          <a:p>
            <a:r>
              <a:rPr lang="en-US" sz="2000" dirty="0">
                <a:solidFill>
                  <a:srgbClr val="92D050"/>
                </a:solidFill>
                <a:latin typeface="+mn-lt"/>
              </a:rPr>
              <a:t>We also use the LV to asses the vertebral column.</a:t>
            </a:r>
            <a:endParaRPr lang="en-GB" sz="2000" dirty="0">
              <a:solidFill>
                <a:srgbClr val="92D050"/>
              </a:solidFill>
              <a:latin typeface="+mn-lt"/>
            </a:endParaRPr>
          </a:p>
        </p:txBody>
      </p:sp>
      <p:sp>
        <p:nvSpPr>
          <p:cNvPr id="21" name="TextBox 20"/>
          <p:cNvSpPr txBox="1"/>
          <p:nvPr/>
        </p:nvSpPr>
        <p:spPr>
          <a:xfrm>
            <a:off x="9621672" y="327547"/>
            <a:ext cx="2105063" cy="338554"/>
          </a:xfrm>
          <a:prstGeom prst="rect">
            <a:avLst/>
          </a:prstGeom>
          <a:noFill/>
          <a:ln w="28575">
            <a:solidFill>
              <a:srgbClr val="FF0000"/>
            </a:solidFill>
          </a:ln>
        </p:spPr>
        <p:txBody>
          <a:bodyPr wrap="none" rtlCol="0">
            <a:spAutoFit/>
          </a:bodyPr>
          <a:lstStyle/>
          <a:p>
            <a:r>
              <a:rPr lang="en-US" sz="1600" dirty="0">
                <a:latin typeface="+mn-lt"/>
              </a:rPr>
              <a:t>Only on the girls’ slides</a:t>
            </a:r>
            <a:endParaRPr lang="en-GB" sz="1600" dirty="0">
              <a:latin typeface="+mn-lt"/>
            </a:endParaRPr>
          </a:p>
        </p:txBody>
      </p:sp>
    </p:spTree>
    <p:extLst>
      <p:ext uri="{BB962C8B-B14F-4D97-AF65-F5344CB8AC3E}">
        <p14:creationId xmlns:p14="http://schemas.microsoft.com/office/powerpoint/2010/main" val="702653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738" y="423657"/>
            <a:ext cx="11024439" cy="874687"/>
          </a:xfrm>
        </p:spPr>
        <p:txBody>
          <a:bodyPr>
            <a:noAutofit/>
          </a:bodyPr>
          <a:lstStyle/>
          <a:p>
            <a:pPr algn="l"/>
            <a:r>
              <a:rPr lang="en-US" sz="3600" b="1" dirty="0" err="1">
                <a:solidFill>
                  <a:prstClr val="black"/>
                </a:solidFill>
                <a:cs typeface="Times New Roman" pitchFamily="18" charset="0"/>
              </a:rPr>
              <a:t>Bronchography</a:t>
            </a:r>
            <a:endParaRPr lang="en-US" sz="8000" b="1" dirty="0"/>
          </a:p>
        </p:txBody>
      </p:sp>
      <p:sp>
        <p:nvSpPr>
          <p:cNvPr id="3" name="Subtitle 2"/>
          <p:cNvSpPr>
            <a:spLocks noGrp="1"/>
          </p:cNvSpPr>
          <p:nvPr>
            <p:ph type="subTitle" idx="1"/>
          </p:nvPr>
        </p:nvSpPr>
        <p:spPr>
          <a:xfrm>
            <a:off x="590045" y="1471792"/>
            <a:ext cx="5698913" cy="4307450"/>
          </a:xfrm>
        </p:spPr>
        <p:txBody>
          <a:bodyPr>
            <a:normAutofit/>
          </a:bodyPr>
          <a:lstStyle/>
          <a:p>
            <a:pPr marL="342900" indent="-342900" algn="l" rtl="0">
              <a:buFont typeface="Courier New" panose="02070309020205020404" pitchFamily="49" charset="0"/>
              <a:buChar char="o"/>
            </a:pPr>
            <a:r>
              <a:rPr lang="en-US" sz="2000" dirty="0">
                <a:solidFill>
                  <a:schemeClr val="accent6"/>
                </a:solidFill>
              </a:rPr>
              <a:t>is a special study of the bronchial tree by means of the introduction of contrast media into a particular bronchus or bronchi</a:t>
            </a:r>
            <a:r>
              <a:rPr lang="en-US" sz="2000" dirty="0"/>
              <a:t>, usually under fluoroscopic control. </a:t>
            </a:r>
          </a:p>
          <a:p>
            <a:pPr marL="342900" indent="-342900" algn="l" rtl="0">
              <a:buFont typeface="Courier New" panose="02070309020205020404" pitchFamily="49" charset="0"/>
              <a:buChar char="o"/>
            </a:pPr>
            <a:r>
              <a:rPr lang="en-US" sz="2000" dirty="0"/>
              <a:t>The contrast media are nonirritating and sufficiently radio opaque to allow good visualization of the bronchi. </a:t>
            </a:r>
          </a:p>
          <a:p>
            <a:pPr marL="342900" indent="-342900" algn="l" rtl="0">
              <a:buFont typeface="Courier New" panose="02070309020205020404" pitchFamily="49" charset="0"/>
              <a:buChar char="o"/>
            </a:pPr>
            <a:r>
              <a:rPr lang="en-US" sz="2000" dirty="0"/>
              <a:t>After the radiographic examination is completed, the patient is asked to cough and expectorate the contrast medium.</a:t>
            </a:r>
          </a:p>
        </p:txBody>
      </p:sp>
      <p:grpSp>
        <p:nvGrpSpPr>
          <p:cNvPr id="5" name="Group 4"/>
          <p:cNvGrpSpPr/>
          <p:nvPr/>
        </p:nvGrpSpPr>
        <p:grpSpPr>
          <a:xfrm>
            <a:off x="6883536" y="909933"/>
            <a:ext cx="4802620" cy="4708614"/>
            <a:chOff x="6674989" y="1179890"/>
            <a:chExt cx="4802620" cy="4708614"/>
          </a:xfrm>
        </p:grpSpPr>
        <p:pic>
          <p:nvPicPr>
            <p:cNvPr id="4" name="Picture 2" descr="C:\Users\user\Pictures\C3FF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74989" y="1179890"/>
              <a:ext cx="4802620" cy="4708614"/>
            </a:xfrm>
            <a:prstGeom prst="rect">
              <a:avLst/>
            </a:prstGeom>
          </p:spPr>
        </p:pic>
        <p:sp>
          <p:nvSpPr>
            <p:cNvPr id="9" name="Rectangle 8"/>
            <p:cNvSpPr/>
            <p:nvPr/>
          </p:nvSpPr>
          <p:spPr>
            <a:xfrm>
              <a:off x="8646567" y="3072532"/>
              <a:ext cx="1401915" cy="461665"/>
            </a:xfrm>
            <a:prstGeom prst="rect">
              <a:avLst/>
            </a:prstGeom>
            <a:noFill/>
          </p:spPr>
          <p:txBody>
            <a:bodyPr wrap="square" lIns="91440" tIns="45720" rIns="91440" bIns="45720">
              <a:spAutoFit/>
            </a:bodyPr>
            <a:lstStyle/>
            <a:p>
              <a:pPr algn="ctr"/>
              <a:r>
                <a:rPr lang="en-US" sz="2400" b="1" dirty="0">
                  <a:ln w="0"/>
                  <a:solidFill>
                    <a:schemeClr val="accent1"/>
                  </a:solidFill>
                  <a:effectLst>
                    <a:outerShdw blurRad="38100" dist="25400" dir="5400000" algn="ctr" rotWithShape="0">
                      <a:srgbClr val="6E747A">
                        <a:alpha val="43000"/>
                      </a:srgbClr>
                    </a:outerShdw>
                  </a:effectLst>
                </a:rPr>
                <a:t>LB</a:t>
              </a:r>
              <a:endParaRPr lang="en-US" sz="2400" b="1"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p:cNvSpPr/>
            <p:nvPr/>
          </p:nvSpPr>
          <p:spPr>
            <a:xfrm>
              <a:off x="8449384" y="3072533"/>
              <a:ext cx="530915" cy="461665"/>
            </a:xfrm>
            <a:prstGeom prst="rect">
              <a:avLst/>
            </a:prstGeom>
            <a:noFill/>
          </p:spPr>
          <p:txBody>
            <a:bodyPr wrap="none" lIns="91440" tIns="45720" rIns="91440" bIns="45720">
              <a:spAutoFit/>
            </a:bodyPr>
            <a:lstStyle/>
            <a:p>
              <a:pPr algn="ctr"/>
              <a:r>
                <a:rPr lang="en-US" sz="2400" b="1" cap="none" spc="0" dirty="0">
                  <a:ln w="0"/>
                  <a:solidFill>
                    <a:schemeClr val="accent1"/>
                  </a:solidFill>
                  <a:effectLst>
                    <a:outerShdw blurRad="38100" dist="25400" dir="5400000" algn="ctr" rotWithShape="0">
                      <a:srgbClr val="6E747A">
                        <a:alpha val="43000"/>
                      </a:srgbClr>
                    </a:outerShdw>
                  </a:effectLst>
                </a:rPr>
                <a:t>RB</a:t>
              </a:r>
            </a:p>
          </p:txBody>
        </p:sp>
        <p:sp>
          <p:nvSpPr>
            <p:cNvPr id="13" name="Rectangle 12"/>
            <p:cNvSpPr/>
            <p:nvPr/>
          </p:nvSpPr>
          <p:spPr>
            <a:xfrm>
              <a:off x="8779763" y="1882666"/>
              <a:ext cx="388248" cy="584775"/>
            </a:xfrm>
            <a:prstGeom prst="rect">
              <a:avLst/>
            </a:prstGeom>
            <a:noFill/>
          </p:spPr>
          <p:txBody>
            <a:bodyPr wrap="none" lIns="91440" tIns="45720" rIns="91440" bIns="45720">
              <a:spAutoFit/>
            </a:bodyPr>
            <a:lstStyle/>
            <a:p>
              <a:pPr algn="ctr"/>
              <a:r>
                <a:rPr lang="en-US" sz="3200" b="1" cap="none" spc="0" dirty="0">
                  <a:ln w="0"/>
                  <a:solidFill>
                    <a:schemeClr val="accent1"/>
                  </a:solidFill>
                  <a:effectLst>
                    <a:outerShdw blurRad="38100" dist="25400" dir="5400000" algn="ctr" rotWithShape="0">
                      <a:srgbClr val="6E747A">
                        <a:alpha val="43000"/>
                      </a:srgbClr>
                    </a:outerShdw>
                  </a:effectLst>
                </a:rPr>
                <a:t>T</a:t>
              </a:r>
            </a:p>
          </p:txBody>
        </p:sp>
      </p:grpSp>
      <p:sp>
        <p:nvSpPr>
          <p:cNvPr id="6" name="TextBox 5"/>
          <p:cNvSpPr txBox="1"/>
          <p:nvPr/>
        </p:nvSpPr>
        <p:spPr>
          <a:xfrm>
            <a:off x="8657931" y="5854306"/>
            <a:ext cx="1572866" cy="738664"/>
          </a:xfrm>
          <a:prstGeom prst="rect">
            <a:avLst/>
          </a:prstGeom>
          <a:noFill/>
        </p:spPr>
        <p:txBody>
          <a:bodyPr wrap="none" rtlCol="0">
            <a:spAutoFit/>
          </a:bodyPr>
          <a:lstStyle/>
          <a:p>
            <a:r>
              <a:rPr lang="en-US" dirty="0">
                <a:solidFill>
                  <a:schemeClr val="bg1">
                    <a:lumMod val="50000"/>
                  </a:schemeClr>
                </a:solidFill>
                <a:latin typeface="+mn-lt"/>
              </a:rPr>
              <a:t>T: Trachea</a:t>
            </a:r>
          </a:p>
          <a:p>
            <a:r>
              <a:rPr lang="en-US" dirty="0">
                <a:solidFill>
                  <a:schemeClr val="bg1">
                    <a:lumMod val="50000"/>
                  </a:schemeClr>
                </a:solidFill>
                <a:latin typeface="+mn-lt"/>
              </a:rPr>
              <a:t>RB: Right Bronchus</a:t>
            </a:r>
          </a:p>
          <a:p>
            <a:r>
              <a:rPr lang="en-US" dirty="0">
                <a:solidFill>
                  <a:schemeClr val="bg1">
                    <a:lumMod val="50000"/>
                  </a:schemeClr>
                </a:solidFill>
                <a:latin typeface="+mn-lt"/>
              </a:rPr>
              <a:t>LB: Left Bronchus</a:t>
            </a:r>
            <a:endParaRPr lang="en-GB" dirty="0">
              <a:solidFill>
                <a:schemeClr val="bg1">
                  <a:lumMod val="50000"/>
                </a:schemeClr>
              </a:solidFill>
              <a:latin typeface="+mn-lt"/>
            </a:endParaRP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51" y="4793990"/>
            <a:ext cx="2447725" cy="18365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06707" y="6573597"/>
            <a:ext cx="561372" cy="307777"/>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sp>
        <p:nvSpPr>
          <p:cNvPr id="12" name="TextBox 11"/>
          <p:cNvSpPr txBox="1"/>
          <p:nvPr/>
        </p:nvSpPr>
        <p:spPr>
          <a:xfrm>
            <a:off x="2622564" y="4761817"/>
            <a:ext cx="4126396" cy="2031325"/>
          </a:xfrm>
          <a:prstGeom prst="rect">
            <a:avLst/>
          </a:prstGeom>
          <a:noFill/>
        </p:spPr>
        <p:txBody>
          <a:bodyPr wrap="square" rtlCol="0">
            <a:spAutoFit/>
          </a:bodyPr>
          <a:lstStyle/>
          <a:p>
            <a:r>
              <a:rPr lang="en-US" b="1" dirty="0">
                <a:solidFill>
                  <a:schemeClr val="bg1">
                    <a:lumMod val="50000"/>
                  </a:schemeClr>
                </a:solidFill>
                <a:latin typeface="+mn-lt"/>
              </a:rPr>
              <a:t>Fluoroscopy: </a:t>
            </a:r>
            <a:r>
              <a:rPr lang="en-GB" dirty="0">
                <a:solidFill>
                  <a:schemeClr val="bg1">
                    <a:lumMod val="50000"/>
                  </a:schemeClr>
                </a:solidFill>
                <a:latin typeface="+mn-lt"/>
              </a:rPr>
              <a:t>A continuous X-ray beam is passed through the body part being examined. The beam is transmitted to a TV-like monitor so that the body part and its motion can be seen in detail.</a:t>
            </a:r>
            <a:r>
              <a:rPr lang="en-US" b="1" dirty="0">
                <a:solidFill>
                  <a:schemeClr val="bg1">
                    <a:lumMod val="50000"/>
                  </a:schemeClr>
                </a:solidFill>
                <a:latin typeface="+mn-lt"/>
              </a:rPr>
              <a:t> </a:t>
            </a:r>
          </a:p>
          <a:p>
            <a:r>
              <a:rPr lang="en-US" b="1" dirty="0">
                <a:solidFill>
                  <a:schemeClr val="bg1">
                    <a:lumMod val="50000"/>
                  </a:schemeClr>
                </a:solidFill>
                <a:latin typeface="+mn-lt"/>
              </a:rPr>
              <a:t>Radio opaque: </a:t>
            </a:r>
            <a:r>
              <a:rPr lang="en-GB" u="sng" dirty="0">
                <a:solidFill>
                  <a:schemeClr val="bg1">
                    <a:lumMod val="50000"/>
                  </a:schemeClr>
                </a:solidFill>
                <a:latin typeface="+mn-lt"/>
              </a:rPr>
              <a:t>obstructing</a:t>
            </a:r>
            <a:r>
              <a:rPr lang="en-GB" dirty="0">
                <a:solidFill>
                  <a:schemeClr val="bg1">
                    <a:lumMod val="50000"/>
                  </a:schemeClr>
                </a:solidFill>
                <a:latin typeface="+mn-lt"/>
              </a:rPr>
              <a:t> the passage of radiant energy, such as x-rays, the representative areas appearing light or white on the film.</a:t>
            </a:r>
            <a:endParaRPr lang="en-US" b="1" dirty="0">
              <a:solidFill>
                <a:schemeClr val="bg1">
                  <a:lumMod val="50000"/>
                </a:schemeClr>
              </a:solidFill>
              <a:latin typeface="+mn-lt"/>
            </a:endParaRPr>
          </a:p>
          <a:p>
            <a:r>
              <a:rPr lang="en-US" b="1" dirty="0">
                <a:solidFill>
                  <a:schemeClr val="bg1">
                    <a:lumMod val="50000"/>
                  </a:schemeClr>
                </a:solidFill>
                <a:latin typeface="+mn-lt"/>
              </a:rPr>
              <a:t>Expectorate: </a:t>
            </a:r>
            <a:r>
              <a:rPr lang="en-US" dirty="0">
                <a:solidFill>
                  <a:schemeClr val="bg1">
                    <a:lumMod val="50000"/>
                  </a:schemeClr>
                </a:solidFill>
                <a:latin typeface="+mn-lt"/>
              </a:rPr>
              <a:t>to spit</a:t>
            </a:r>
            <a:endParaRPr lang="en-GB" dirty="0">
              <a:solidFill>
                <a:schemeClr val="bg1">
                  <a:lumMod val="50000"/>
                </a:schemeClr>
              </a:solidFill>
              <a:latin typeface="+mn-lt"/>
            </a:endParaRPr>
          </a:p>
        </p:txBody>
      </p:sp>
      <p:sp>
        <p:nvSpPr>
          <p:cNvPr id="14" name="TextBox 13"/>
          <p:cNvSpPr txBox="1"/>
          <p:nvPr/>
        </p:nvSpPr>
        <p:spPr>
          <a:xfrm>
            <a:off x="7648160" y="132037"/>
            <a:ext cx="4424609" cy="338554"/>
          </a:xfrm>
          <a:prstGeom prst="rect">
            <a:avLst/>
          </a:prstGeom>
          <a:noFill/>
          <a:ln w="28575">
            <a:solidFill>
              <a:srgbClr val="FF0000"/>
            </a:solidFill>
          </a:ln>
        </p:spPr>
        <p:txBody>
          <a:bodyPr wrap="none" rtlCol="0">
            <a:spAutoFit/>
          </a:bodyPr>
          <a:lstStyle/>
          <a:p>
            <a:r>
              <a:rPr lang="en-US" sz="1600" dirty="0">
                <a:latin typeface="+mn-lt"/>
              </a:rPr>
              <a:t>This slide is different in the girls’ and boys’ lectures</a:t>
            </a:r>
            <a:endParaRPr lang="en-GB" sz="1600" dirty="0">
              <a:latin typeface="+mn-lt"/>
            </a:endParaRPr>
          </a:p>
        </p:txBody>
      </p:sp>
    </p:spTree>
    <p:extLst>
      <p:ext uri="{BB962C8B-B14F-4D97-AF65-F5344CB8AC3E}">
        <p14:creationId xmlns:p14="http://schemas.microsoft.com/office/powerpoint/2010/main" val="1180081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1242" y="1530438"/>
            <a:ext cx="4947905" cy="4808795"/>
          </a:xfrm>
        </p:spPr>
        <p:txBody>
          <a:bodyPr>
            <a:normAutofit/>
          </a:bodyPr>
          <a:lstStyle/>
          <a:p>
            <a:pPr marL="342900" indent="-342900" algn="l" rtl="0">
              <a:buFont typeface="Courier New" panose="02070309020205020404" pitchFamily="49" charset="0"/>
              <a:buChar char="o"/>
              <a:defRPr/>
            </a:pPr>
            <a:r>
              <a:rPr lang="en-US" sz="2000" dirty="0">
                <a:cs typeface="Times New Roman" pitchFamily="18" charset="0"/>
              </a:rPr>
              <a:t>Contrast visualization of the esophagus by swallowing a contrast media, (</a:t>
            </a:r>
            <a:r>
              <a:rPr lang="en-US" sz="2000" dirty="0">
                <a:solidFill>
                  <a:srgbClr val="FF0000"/>
                </a:solidFill>
                <a:cs typeface="Times New Roman" pitchFamily="18" charset="0"/>
              </a:rPr>
              <a:t>barium swallow</a:t>
            </a:r>
            <a:r>
              <a:rPr lang="en-US" sz="2000" dirty="0">
                <a:cs typeface="Times New Roman" pitchFamily="18" charset="0"/>
              </a:rPr>
              <a:t>).</a:t>
            </a:r>
          </a:p>
          <a:p>
            <a:pPr marL="342900" indent="-342900" algn="l" rtl="0">
              <a:buSzPct val="100000"/>
              <a:buFont typeface="Courier New" panose="02070309020205020404" pitchFamily="49" charset="0"/>
              <a:buChar char="o"/>
              <a:defRPr/>
            </a:pPr>
            <a:r>
              <a:rPr lang="en-US" sz="2000" dirty="0">
                <a:cs typeface="Times New Roman" pitchFamily="18" charset="0"/>
              </a:rPr>
              <a:t>Identification of the </a:t>
            </a:r>
            <a:r>
              <a:rPr lang="en-US" sz="2000" dirty="0">
                <a:solidFill>
                  <a:srgbClr val="FF0000"/>
                </a:solidFill>
                <a:cs typeface="Times New Roman" pitchFamily="18" charset="0"/>
              </a:rPr>
              <a:t>aortic arch </a:t>
            </a:r>
            <a:r>
              <a:rPr lang="en-US" sz="2000" dirty="0">
                <a:cs typeface="Times New Roman" pitchFamily="18" charset="0"/>
              </a:rPr>
              <a:t>and </a:t>
            </a:r>
            <a:r>
              <a:rPr lang="en-US" sz="2000" dirty="0">
                <a:solidFill>
                  <a:srgbClr val="FF0000"/>
                </a:solidFill>
                <a:cs typeface="Times New Roman" pitchFamily="18" charset="0"/>
              </a:rPr>
              <a:t>left bronchus</a:t>
            </a:r>
            <a:r>
              <a:rPr lang="en-US" sz="2000" dirty="0">
                <a:cs typeface="Times New Roman" pitchFamily="18" charset="0"/>
              </a:rPr>
              <a:t>.</a:t>
            </a:r>
          </a:p>
          <a:p>
            <a:pPr marL="342900" indent="-342900" algn="l" rtl="0">
              <a:buSzPct val="100000"/>
              <a:buFont typeface="Courier New" panose="02070309020205020404" pitchFamily="49" charset="0"/>
              <a:buChar char="o"/>
              <a:defRPr/>
            </a:pPr>
            <a:r>
              <a:rPr lang="en-US" sz="2000" dirty="0">
                <a:cs typeface="Times New Roman" pitchFamily="18" charset="0"/>
              </a:rPr>
              <a:t>Identification of </a:t>
            </a:r>
            <a:r>
              <a:rPr lang="en-US" sz="2000" dirty="0">
                <a:solidFill>
                  <a:srgbClr val="FF0000"/>
                </a:solidFill>
                <a:cs typeface="Times New Roman" pitchFamily="18" charset="0"/>
              </a:rPr>
              <a:t>enlargement of left atrium</a:t>
            </a:r>
            <a:r>
              <a:rPr lang="en-US" sz="2000" dirty="0">
                <a:cs typeface="Times New Roman" pitchFamily="18" charset="0"/>
              </a:rPr>
              <a:t>. </a:t>
            </a:r>
            <a:r>
              <a:rPr lang="en-US" sz="2000" dirty="0">
                <a:solidFill>
                  <a:schemeClr val="bg1">
                    <a:lumMod val="75000"/>
                  </a:schemeClr>
                </a:solidFill>
                <a:cs typeface="Times New Roman" pitchFamily="18" charset="0"/>
              </a:rPr>
              <a:t>(When it enlarges it will press on the esophagus)</a:t>
            </a:r>
            <a:endParaRPr lang="en-US" sz="2000" dirty="0">
              <a:cs typeface="Times New Roman" pitchFamily="18" charset="0"/>
            </a:endParaRPr>
          </a:p>
          <a:p>
            <a:pPr marL="342900" indent="-342900" algn="l" rtl="0">
              <a:buFont typeface="Courier New" panose="02070309020205020404" pitchFamily="49" charset="0"/>
              <a:buChar char="o"/>
              <a:defRPr/>
            </a:pPr>
            <a:r>
              <a:rPr lang="en-US" sz="2000" dirty="0">
                <a:solidFill>
                  <a:schemeClr val="dk1"/>
                </a:solidFill>
              </a:rPr>
              <a:t>Other barium contrast studies </a:t>
            </a:r>
            <a:r>
              <a:rPr lang="en-US" sz="2000" dirty="0">
                <a:solidFill>
                  <a:schemeClr val="bg1">
                    <a:lumMod val="50000"/>
                  </a:schemeClr>
                </a:solidFill>
              </a:rPr>
              <a:t>for GIT</a:t>
            </a:r>
            <a:r>
              <a:rPr lang="en-US" sz="2000" dirty="0">
                <a:solidFill>
                  <a:schemeClr val="dk1"/>
                </a:solidFill>
              </a:rPr>
              <a:t>:</a:t>
            </a:r>
          </a:p>
          <a:p>
            <a:pPr marL="512763" indent="-165100" algn="l" rtl="0">
              <a:buFont typeface="Arial" panose="020B0604020202020204" pitchFamily="34" charset="0"/>
              <a:buChar char="•"/>
              <a:tabLst>
                <a:tab pos="914400" algn="l"/>
              </a:tabLst>
              <a:defRPr/>
            </a:pPr>
            <a:r>
              <a:rPr lang="en-US" sz="2000" dirty="0">
                <a:solidFill>
                  <a:schemeClr val="dk1"/>
                </a:solidFill>
              </a:rPr>
              <a:t>Barium meal: stomach</a:t>
            </a:r>
          </a:p>
          <a:p>
            <a:pPr marL="512763" indent="-165100" algn="l" rtl="0">
              <a:buFont typeface="Arial" panose="020B0604020202020204" pitchFamily="34" charset="0"/>
              <a:buChar char="•"/>
              <a:tabLst>
                <a:tab pos="914400" algn="l"/>
              </a:tabLst>
              <a:defRPr/>
            </a:pPr>
            <a:r>
              <a:rPr lang="en-US" sz="2000" dirty="0">
                <a:solidFill>
                  <a:schemeClr val="dk1"/>
                </a:solidFill>
              </a:rPr>
              <a:t>Barium follow through: small intestine</a:t>
            </a:r>
          </a:p>
          <a:p>
            <a:pPr marL="512763" indent="-165100" algn="l" rtl="0">
              <a:buFont typeface="Arial" panose="020B0604020202020204" pitchFamily="34" charset="0"/>
              <a:buChar char="•"/>
              <a:tabLst>
                <a:tab pos="914400" algn="l"/>
              </a:tabLst>
              <a:defRPr/>
            </a:pPr>
            <a:r>
              <a:rPr lang="en-US" sz="2000" dirty="0">
                <a:solidFill>
                  <a:schemeClr val="dk1"/>
                </a:solidFill>
              </a:rPr>
              <a:t>Barium enema: large intestine</a:t>
            </a:r>
          </a:p>
        </p:txBody>
      </p:sp>
      <p:grpSp>
        <p:nvGrpSpPr>
          <p:cNvPr id="9" name="Group 8"/>
          <p:cNvGrpSpPr/>
          <p:nvPr/>
        </p:nvGrpSpPr>
        <p:grpSpPr>
          <a:xfrm>
            <a:off x="4940968" y="1326366"/>
            <a:ext cx="5949884" cy="4336497"/>
            <a:chOff x="4800493" y="1518871"/>
            <a:chExt cx="5949884" cy="5152769"/>
          </a:xfrm>
        </p:grpSpPr>
        <p:pic>
          <p:nvPicPr>
            <p:cNvPr id="4" name="Picture 3" descr="C:\Users\user\Pictures\C3FF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64193" y="1518871"/>
              <a:ext cx="4786184" cy="5152769"/>
            </a:xfrm>
            <a:prstGeom prst="rect">
              <a:avLst/>
            </a:prstGeom>
          </p:spPr>
        </p:pic>
        <p:cxnSp>
          <p:nvCxnSpPr>
            <p:cNvPr id="6" name="Straight Arrow Connector 5"/>
            <p:cNvCxnSpPr/>
            <p:nvPr/>
          </p:nvCxnSpPr>
          <p:spPr>
            <a:xfrm flipV="1">
              <a:off x="5137378" y="3105666"/>
              <a:ext cx="2746233" cy="530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800493" y="3871476"/>
              <a:ext cx="3495010" cy="4976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7" name="Title 1"/>
          <p:cNvSpPr txBox="1">
            <a:spLocks/>
          </p:cNvSpPr>
          <p:nvPr/>
        </p:nvSpPr>
        <p:spPr>
          <a:xfrm>
            <a:off x="650790" y="319608"/>
            <a:ext cx="11421979" cy="874687"/>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prstClr val="black"/>
                </a:solidFill>
                <a:cs typeface="Times New Roman" pitchFamily="18" charset="0"/>
              </a:rPr>
              <a:t>Contrast visualization of the esophagus</a:t>
            </a:r>
            <a:endParaRPr lang="en-US" sz="8000" b="1" dirty="0"/>
          </a:p>
        </p:txBody>
      </p:sp>
      <p:sp>
        <p:nvSpPr>
          <p:cNvPr id="10" name="Rectangle 9"/>
          <p:cNvSpPr>
            <a:spLocks noChangeArrowheads="1"/>
          </p:cNvSpPr>
          <p:nvPr/>
        </p:nvSpPr>
        <p:spPr bwMode="auto">
          <a:xfrm>
            <a:off x="6118978" y="5850434"/>
            <a:ext cx="4786183" cy="707886"/>
          </a:xfrm>
          <a:prstGeom prst="rect">
            <a:avLst/>
          </a:prstGeom>
          <a:noFill/>
          <a:ln w="9525">
            <a:noFill/>
            <a:miter lim="800000"/>
            <a:headEnd/>
            <a:tailEnd/>
          </a:ln>
          <a:effectLst>
            <a:outerShdw blurRad="63500" dist="23000" dir="5400000" rotWithShape="0">
              <a:srgbClr val="000000">
                <a:alpha val="34999"/>
              </a:srgbClr>
            </a:outerShdw>
          </a:effectLst>
        </p:spPr>
        <p:txBody>
          <a:bodyPr wrap="square">
            <a:spAutoFit/>
          </a:bodyPr>
          <a:lstStyle/>
          <a:p>
            <a:pPr>
              <a:defRPr/>
            </a:pPr>
            <a:r>
              <a:rPr lang="en-US" sz="2000" dirty="0">
                <a:solidFill>
                  <a:schemeClr val="tx1"/>
                </a:solidFill>
                <a:latin typeface="+mn-lt"/>
                <a:ea typeface="+mn-ea"/>
              </a:rPr>
              <a:t>Left lateral radiograph of the chest of a normal adult man after a </a:t>
            </a:r>
            <a:r>
              <a:rPr lang="en-US" sz="2000" u="sng" dirty="0">
                <a:solidFill>
                  <a:schemeClr val="tx1"/>
                </a:solidFill>
                <a:latin typeface="+mn-lt"/>
                <a:ea typeface="+mn-ea"/>
              </a:rPr>
              <a:t>barium swallow.</a:t>
            </a:r>
          </a:p>
        </p:txBody>
      </p:sp>
      <p:sp>
        <p:nvSpPr>
          <p:cNvPr id="12" name="TextBox 5"/>
          <p:cNvSpPr txBox="1">
            <a:spLocks noChangeArrowheads="1"/>
          </p:cNvSpPr>
          <p:nvPr/>
        </p:nvSpPr>
        <p:spPr bwMode="auto">
          <a:xfrm>
            <a:off x="8975127" y="2521468"/>
            <a:ext cx="1676400" cy="369888"/>
          </a:xfrm>
          <a:prstGeom prst="rect">
            <a:avLst/>
          </a:prstGeom>
          <a:noFill/>
          <a:ln w="9525">
            <a:noFill/>
            <a:miter lim="800000"/>
            <a:headEnd/>
            <a:tailEnd/>
          </a:ln>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dirty="0">
                <a:solidFill>
                  <a:schemeClr val="bg1"/>
                </a:solidFill>
              </a:rPr>
              <a:t>Esophagus</a:t>
            </a:r>
          </a:p>
        </p:txBody>
      </p:sp>
      <p:cxnSp>
        <p:nvCxnSpPr>
          <p:cNvPr id="13" name="Straight Arrow Connector 12"/>
          <p:cNvCxnSpPr/>
          <p:nvPr/>
        </p:nvCxnSpPr>
        <p:spPr>
          <a:xfrm flipH="1">
            <a:off x="8273716" y="2793861"/>
            <a:ext cx="822158" cy="3248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48160" y="132037"/>
            <a:ext cx="4424609" cy="338554"/>
          </a:xfrm>
          <a:prstGeom prst="rect">
            <a:avLst/>
          </a:prstGeom>
          <a:noFill/>
          <a:ln w="28575">
            <a:solidFill>
              <a:srgbClr val="FF0000"/>
            </a:solidFill>
          </a:ln>
        </p:spPr>
        <p:txBody>
          <a:bodyPr wrap="none" rtlCol="0">
            <a:spAutoFit/>
          </a:bodyPr>
          <a:lstStyle/>
          <a:p>
            <a:r>
              <a:rPr lang="en-US" sz="1600" dirty="0">
                <a:latin typeface="+mn-lt"/>
              </a:rPr>
              <a:t>This slide is different in the girls’ and boys’ lectures</a:t>
            </a:r>
            <a:endParaRPr lang="en-GB" sz="1600" dirty="0">
              <a:latin typeface="+mn-lt"/>
            </a:endParaRPr>
          </a:p>
        </p:txBody>
      </p:sp>
    </p:spTree>
    <p:extLst>
      <p:ext uri="{BB962C8B-B14F-4D97-AF65-F5344CB8AC3E}">
        <p14:creationId xmlns:p14="http://schemas.microsoft.com/office/powerpoint/2010/main" val="1290822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93559" y="565209"/>
            <a:ext cx="11446041" cy="646331"/>
          </a:xfrm>
          <a:prstGeom prst="rect">
            <a:avLst/>
          </a:prstGeom>
          <a:noFill/>
          <a:ln>
            <a:noFill/>
          </a:ln>
        </p:spPr>
        <p:txBody>
          <a:bodyPr wrap="square" rtlCol="0">
            <a:spAutoFit/>
          </a:bodyPr>
          <a:lstStyle/>
          <a:p>
            <a:r>
              <a:rPr lang="en-US" sz="3600" b="1" dirty="0">
                <a:latin typeface="+mj-lt"/>
                <a:ea typeface="Calibri"/>
                <a:cs typeface="Times New Roman" pitchFamily="18" charset="0"/>
              </a:rPr>
              <a:t>Coronary Angiography </a:t>
            </a:r>
            <a:r>
              <a:rPr lang="en-US" sz="2000" b="1" dirty="0">
                <a:latin typeface="+mj-lt"/>
                <a:ea typeface="Calibri"/>
                <a:cs typeface="Times New Roman" pitchFamily="18" charset="0"/>
              </a:rPr>
              <a:t>(or Coronary Angiogram) </a:t>
            </a:r>
            <a:endParaRPr lang="en-US" sz="2000" b="1" kern="1200" dirty="0">
              <a:latin typeface="+mj-lt"/>
              <a:ea typeface="Calibri"/>
              <a:cs typeface="Times New Roman" pitchFamily="18" charset="0"/>
            </a:endParaRPr>
          </a:p>
        </p:txBody>
      </p:sp>
      <p:sp>
        <p:nvSpPr>
          <p:cNvPr id="4" name="Title 1"/>
          <p:cNvSpPr txBox="1">
            <a:spLocks/>
          </p:cNvSpPr>
          <p:nvPr/>
        </p:nvSpPr>
        <p:spPr>
          <a:xfrm>
            <a:off x="473243" y="1502101"/>
            <a:ext cx="8280792" cy="1575207"/>
          </a:xfrm>
          <a:prstGeom prst="rect">
            <a:avLst/>
          </a:prstGeom>
          <a:noFill/>
          <a:ln>
            <a:noFill/>
          </a:ln>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l" rtl="0">
              <a:buFont typeface="Courier New" panose="02070309020205020404" pitchFamily="49" charset="0"/>
              <a:buChar char="o"/>
              <a:defRPr/>
            </a:pPr>
            <a:r>
              <a:rPr lang="en-US" sz="2000" dirty="0">
                <a:latin typeface="+mn-lt"/>
              </a:rPr>
              <a:t>is an X-ray with radio-opaque material contrast in the coronary arteries.</a:t>
            </a:r>
          </a:p>
          <a:p>
            <a:pPr marL="342900" indent="-342900" algn="l" rtl="0">
              <a:buFont typeface="Courier New" panose="02070309020205020404" pitchFamily="49" charset="0"/>
              <a:buChar char="o"/>
              <a:defRPr/>
            </a:pPr>
            <a:r>
              <a:rPr lang="en-US" sz="2000" dirty="0">
                <a:latin typeface="+mn-lt"/>
              </a:rPr>
              <a:t>The coronary arteries are visualized by introduction of radio-opaque material into their lumen</a:t>
            </a:r>
          </a:p>
          <a:p>
            <a:pPr marL="342900" indent="-342900" algn="l" rtl="0">
              <a:buFont typeface="Courier New" panose="02070309020205020404" pitchFamily="49" charset="0"/>
              <a:buChar char="o"/>
              <a:defRPr/>
            </a:pPr>
            <a:r>
              <a:rPr lang="en-US" sz="2000" dirty="0">
                <a:latin typeface="+mn-lt"/>
              </a:rPr>
              <a:t>Pathological narrowing or blockage of coronary artery can be identified.</a:t>
            </a:r>
          </a:p>
          <a:p>
            <a:pPr marL="342900" indent="-342900" algn="l" rtl="0">
              <a:buFont typeface="Courier New" panose="02070309020205020404" pitchFamily="49" charset="0"/>
              <a:buChar char="o"/>
              <a:defRPr/>
            </a:pPr>
            <a:endParaRPr lang="en-US" sz="2000" b="1" dirty="0">
              <a:latin typeface="+mn-lt"/>
            </a:endParaRPr>
          </a:p>
        </p:txBody>
      </p:sp>
      <p:pic>
        <p:nvPicPr>
          <p:cNvPr id="1026" name="Picture 2" descr="http://default.adam.com/graphics/images/en/19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296" y="2056068"/>
            <a:ext cx="2882685" cy="2306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3"/>
          <p:cNvSpPr txBox="1"/>
          <p:nvPr/>
        </p:nvSpPr>
        <p:spPr>
          <a:xfrm>
            <a:off x="9046511" y="1732903"/>
            <a:ext cx="3053556" cy="3231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500" dirty="0">
                <a:solidFill>
                  <a:schemeClr val="bg1">
                    <a:lumMod val="65000"/>
                  </a:schemeClr>
                </a:solidFill>
                <a:latin typeface="+mn-lt"/>
              </a:rPr>
              <a:t>Extra picture for understanding </a:t>
            </a:r>
          </a:p>
        </p:txBody>
      </p:sp>
      <p:pic>
        <p:nvPicPr>
          <p:cNvPr id="12" name="Picture 7" descr="C:\Documents and Settings\Free User\My Documents\My Pictures\RCA-in-PA-cranial-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3243" y="3078507"/>
            <a:ext cx="3675231" cy="3048001"/>
          </a:xfrm>
          <a:prstGeom prst="rect">
            <a:avLst/>
          </a:prstGeom>
          <a:noFill/>
        </p:spPr>
      </p:pic>
      <p:sp>
        <p:nvSpPr>
          <p:cNvPr id="14" name="Rectangle 12"/>
          <p:cNvSpPr>
            <a:spLocks noChangeArrowheads="1"/>
          </p:cNvSpPr>
          <p:nvPr/>
        </p:nvSpPr>
        <p:spPr bwMode="auto">
          <a:xfrm>
            <a:off x="1398046" y="6249640"/>
            <a:ext cx="1457450" cy="307777"/>
          </a:xfrm>
          <a:prstGeom prst="rect">
            <a:avLst/>
          </a:prstGeom>
          <a:noFill/>
          <a:ln w="9525">
            <a:solidFill>
              <a:srgbClr val="FF0000"/>
            </a:solidFill>
            <a:miter lim="800000"/>
            <a:headEnd/>
            <a:tailEnd/>
          </a:ln>
        </p:spPr>
        <p:txBody>
          <a:bodyPr wrap="square">
            <a:spAutoFit/>
          </a:bodyPr>
          <a:lstStyle/>
          <a:p>
            <a:pPr>
              <a:defRPr/>
            </a:pPr>
            <a:r>
              <a:rPr lang="en-US" b="1" dirty="0">
                <a:solidFill>
                  <a:srgbClr val="FF0000"/>
                </a:solidFill>
                <a:latin typeface="Arial" charset="0"/>
                <a:ea typeface="+mn-ea"/>
                <a:cs typeface="Arial" charset="0"/>
              </a:rPr>
              <a:t>Right coronary</a:t>
            </a:r>
            <a:endParaRPr lang="en-US" dirty="0">
              <a:solidFill>
                <a:srgbClr val="FF0000"/>
              </a:solidFill>
              <a:latin typeface="Arial" charset="0"/>
              <a:ea typeface="+mn-ea"/>
              <a:cs typeface="Arial" charset="0"/>
            </a:endParaRPr>
          </a:p>
        </p:txBody>
      </p:sp>
      <p:sp>
        <p:nvSpPr>
          <p:cNvPr id="15" name="Rectangle 13"/>
          <p:cNvSpPr>
            <a:spLocks noChangeArrowheads="1"/>
          </p:cNvSpPr>
          <p:nvPr/>
        </p:nvSpPr>
        <p:spPr bwMode="auto">
          <a:xfrm>
            <a:off x="6175374" y="6249640"/>
            <a:ext cx="1332331" cy="307777"/>
          </a:xfrm>
          <a:prstGeom prst="rect">
            <a:avLst/>
          </a:prstGeom>
          <a:noFill/>
          <a:ln w="9525">
            <a:solidFill>
              <a:srgbClr val="FF0000"/>
            </a:solidFill>
            <a:miter lim="800000"/>
            <a:headEnd/>
            <a:tailEnd/>
          </a:ln>
        </p:spPr>
        <p:txBody>
          <a:bodyPr wrap="square">
            <a:spAutoFit/>
          </a:bodyPr>
          <a:lstStyle/>
          <a:p>
            <a:pPr>
              <a:defRPr/>
            </a:pPr>
            <a:r>
              <a:rPr lang="en-US" b="1" dirty="0">
                <a:solidFill>
                  <a:srgbClr val="FF0000"/>
                </a:solidFill>
                <a:latin typeface="Arial" charset="0"/>
                <a:ea typeface="+mn-ea"/>
                <a:cs typeface="Arial" charset="0"/>
              </a:rPr>
              <a:t>Left coronary</a:t>
            </a:r>
            <a:endParaRPr lang="en-US" dirty="0">
              <a:solidFill>
                <a:srgbClr val="FF0000"/>
              </a:solidFill>
              <a:latin typeface="Arial" charset="0"/>
              <a:ea typeface="+mn-ea"/>
              <a:cs typeface="Arial" charset="0"/>
            </a:endParaRPr>
          </a:p>
        </p:txBody>
      </p:sp>
      <p:cxnSp>
        <p:nvCxnSpPr>
          <p:cNvPr id="16" name="Straight Arrow Connector 7"/>
          <p:cNvCxnSpPr/>
          <p:nvPr/>
        </p:nvCxnSpPr>
        <p:spPr>
          <a:xfrm flipV="1">
            <a:off x="593559" y="4844716"/>
            <a:ext cx="433136" cy="5614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764505" y="3068047"/>
            <a:ext cx="3736705" cy="3049200"/>
            <a:chOff x="5508477" y="3068047"/>
            <a:chExt cx="2992733" cy="3049200"/>
          </a:xfrm>
        </p:grpSpPr>
        <p:pic>
          <p:nvPicPr>
            <p:cNvPr id="13" name="Picture 2" descr="C:\Documents and Settings\Free User\My Documents\My Pictures\lca-pa-cranial.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508477" y="3068047"/>
              <a:ext cx="2992733" cy="3049200"/>
            </a:xfrm>
            <a:prstGeom prst="rect">
              <a:avLst/>
            </a:prstGeom>
            <a:noFill/>
          </p:spPr>
        </p:pic>
        <p:cxnSp>
          <p:nvCxnSpPr>
            <p:cNvPr id="19" name="Straight Arrow Connector 9"/>
            <p:cNvCxnSpPr/>
            <p:nvPr/>
          </p:nvCxnSpPr>
          <p:spPr>
            <a:xfrm flipV="1">
              <a:off x="5866563" y="3689032"/>
              <a:ext cx="617622" cy="2320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3"/>
          <p:cNvSpPr txBox="1"/>
          <p:nvPr/>
        </p:nvSpPr>
        <p:spPr>
          <a:xfrm>
            <a:off x="9046511" y="4592647"/>
            <a:ext cx="3053556"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500" u="sng" dirty="0">
                <a:solidFill>
                  <a:schemeClr val="bg1">
                    <a:lumMod val="65000"/>
                  </a:schemeClr>
                </a:solidFill>
                <a:latin typeface="+mn-lt"/>
              </a:rPr>
              <a:t>Note</a:t>
            </a:r>
            <a:r>
              <a:rPr lang="en-US" sz="1500" dirty="0">
                <a:solidFill>
                  <a:schemeClr val="bg1">
                    <a:lumMod val="65000"/>
                  </a:schemeClr>
                </a:solidFill>
                <a:latin typeface="+mn-lt"/>
              </a:rPr>
              <a:t>: the coronary arteries supply the heart.</a:t>
            </a:r>
          </a:p>
        </p:txBody>
      </p:sp>
      <p:sp>
        <p:nvSpPr>
          <p:cNvPr id="18" name="TextBox 17"/>
          <p:cNvSpPr txBox="1"/>
          <p:nvPr/>
        </p:nvSpPr>
        <p:spPr>
          <a:xfrm>
            <a:off x="7648160" y="132037"/>
            <a:ext cx="4424609" cy="338554"/>
          </a:xfrm>
          <a:prstGeom prst="rect">
            <a:avLst/>
          </a:prstGeom>
          <a:noFill/>
          <a:ln w="28575">
            <a:solidFill>
              <a:srgbClr val="FF0000"/>
            </a:solidFill>
          </a:ln>
        </p:spPr>
        <p:txBody>
          <a:bodyPr wrap="none" rtlCol="0">
            <a:spAutoFit/>
          </a:bodyPr>
          <a:lstStyle/>
          <a:p>
            <a:r>
              <a:rPr lang="en-US" sz="1600" dirty="0">
                <a:latin typeface="+mn-lt"/>
              </a:rPr>
              <a:t>This slide is different in the girls’ and boys’ lectures</a:t>
            </a:r>
            <a:endParaRPr lang="en-GB" sz="1600" dirty="0">
              <a:latin typeface="+mn-lt"/>
            </a:endParaRPr>
          </a:p>
        </p:txBody>
      </p:sp>
    </p:spTree>
    <p:extLst>
      <p:ext uri="{BB962C8B-B14F-4D97-AF65-F5344CB8AC3E}">
        <p14:creationId xmlns:p14="http://schemas.microsoft.com/office/powerpoint/2010/main" val="29107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610600" cy="801857"/>
          </a:xfrm>
        </p:spPr>
        <p:txBody>
          <a:bodyPr>
            <a:normAutofit/>
          </a:bodyPr>
          <a:lstStyle/>
          <a:p>
            <a:pPr algn="ctr" rtl="0"/>
            <a:r>
              <a:rPr lang="en-GB" sz="4800" b="1" u="sng" dirty="0"/>
              <a:t>MCQs</a:t>
            </a:r>
          </a:p>
        </p:txBody>
      </p:sp>
      <p:sp>
        <p:nvSpPr>
          <p:cNvPr id="3" name="Content Placeholder 2"/>
          <p:cNvSpPr>
            <a:spLocks noGrp="1"/>
          </p:cNvSpPr>
          <p:nvPr>
            <p:ph idx="1"/>
          </p:nvPr>
        </p:nvSpPr>
        <p:spPr>
          <a:xfrm>
            <a:off x="0" y="525026"/>
            <a:ext cx="12192000" cy="6332974"/>
          </a:xfrm>
        </p:spPr>
        <p:txBody>
          <a:bodyPr numCol="2">
            <a:noAutofit/>
          </a:bodyPr>
          <a:lstStyle/>
          <a:p>
            <a:pPr algn="l" rtl="0">
              <a:spcBef>
                <a:spcPts val="0"/>
              </a:spcBef>
              <a:buNone/>
            </a:pPr>
            <a:r>
              <a:rPr lang="en-US" sz="1800" dirty="0"/>
              <a:t>Q1- A chest X-ray can be used to diagnose:</a:t>
            </a:r>
          </a:p>
          <a:p>
            <a:pPr marL="514350" indent="-514350" algn="l" rtl="0">
              <a:spcBef>
                <a:spcPts val="0"/>
              </a:spcBef>
              <a:buFont typeface="+mj-lt"/>
              <a:buAutoNum type="alphaUcPeriod"/>
            </a:pPr>
            <a:r>
              <a:rPr lang="en-US" sz="1800" dirty="0"/>
              <a:t>Fractures of the ribs</a:t>
            </a:r>
          </a:p>
          <a:p>
            <a:pPr marL="514350" indent="-514350" algn="l" rtl="0">
              <a:spcBef>
                <a:spcPts val="0"/>
              </a:spcBef>
              <a:buFont typeface="+mj-lt"/>
              <a:buAutoNum type="alphaUcPeriod"/>
            </a:pPr>
            <a:r>
              <a:rPr lang="en-US" sz="1800" dirty="0"/>
              <a:t>Pneumonia</a:t>
            </a:r>
          </a:p>
          <a:p>
            <a:pPr marL="514350" indent="-514350" algn="l" rtl="0">
              <a:spcBef>
                <a:spcPts val="0"/>
              </a:spcBef>
              <a:buFont typeface="+mj-lt"/>
              <a:buAutoNum type="alphaUcPeriod"/>
            </a:pPr>
            <a:r>
              <a:rPr lang="en-US" sz="1800" dirty="0"/>
              <a:t>Tuberculosis</a:t>
            </a:r>
          </a:p>
          <a:p>
            <a:pPr marL="514350" indent="-514350" algn="l" rtl="0">
              <a:spcBef>
                <a:spcPts val="0"/>
              </a:spcBef>
              <a:buFont typeface="+mj-lt"/>
              <a:buAutoNum type="alphaUcPeriod"/>
            </a:pPr>
            <a:r>
              <a:rPr lang="en-US" sz="1800" dirty="0"/>
              <a:t>All of the above</a:t>
            </a:r>
          </a:p>
          <a:p>
            <a:pPr marL="514350" indent="-514350" algn="l" rtl="0">
              <a:spcBef>
                <a:spcPts val="0"/>
              </a:spcBef>
              <a:buFont typeface="+mj-lt"/>
              <a:buAutoNum type="alphaUcPeriod"/>
            </a:pPr>
            <a:endParaRPr lang="en-US" sz="1800" dirty="0"/>
          </a:p>
          <a:p>
            <a:pPr algn="l" rtl="0">
              <a:spcBef>
                <a:spcPts val="0"/>
              </a:spcBef>
              <a:buNone/>
            </a:pPr>
            <a:r>
              <a:rPr lang="en-US" sz="1800" dirty="0">
                <a:solidFill>
                  <a:schemeClr val="bg1">
                    <a:lumMod val="50000"/>
                  </a:schemeClr>
                </a:solidFill>
              </a:rPr>
              <a:t>Answer: D</a:t>
            </a:r>
          </a:p>
          <a:p>
            <a:pPr algn="l" rtl="0">
              <a:spcBef>
                <a:spcPts val="0"/>
              </a:spcBef>
              <a:buNone/>
            </a:pPr>
            <a:endParaRPr lang="en-US" sz="1800" dirty="0"/>
          </a:p>
          <a:p>
            <a:pPr algn="l" rtl="0">
              <a:spcBef>
                <a:spcPts val="0"/>
              </a:spcBef>
              <a:buNone/>
            </a:pPr>
            <a:r>
              <a:rPr lang="en-US" sz="1800" dirty="0"/>
              <a:t>Q2- Which one of these bones is </a:t>
            </a:r>
            <a:r>
              <a:rPr lang="en-US" sz="1800" u="sng" dirty="0"/>
              <a:t>NOT</a:t>
            </a:r>
            <a:r>
              <a:rPr lang="en-US" sz="1800" dirty="0"/>
              <a:t> seen in the </a:t>
            </a:r>
            <a:r>
              <a:rPr lang="en-US" sz="1800" dirty="0">
                <a:ea typeface="Tahoma" panose="020B0604030504040204" pitchFamily="34" charset="0"/>
                <a:cs typeface="Tahoma" panose="020B0604030504040204" pitchFamily="34" charset="0"/>
              </a:rPr>
              <a:t>Posteroanterior radiograph ?</a:t>
            </a:r>
          </a:p>
          <a:p>
            <a:pPr marL="457200" indent="-457200" algn="l" rtl="0">
              <a:spcBef>
                <a:spcPts val="0"/>
              </a:spcBef>
              <a:buAutoNum type="alphaUcPeriod"/>
            </a:pPr>
            <a:r>
              <a:rPr lang="en-US" sz="1800" dirty="0">
                <a:cs typeface="Times New Roman" pitchFamily="18" charset="0"/>
              </a:rPr>
              <a:t>Thoracic vertebrae</a:t>
            </a:r>
          </a:p>
          <a:p>
            <a:pPr marL="457200" indent="-457200" algn="l" rtl="0">
              <a:spcBef>
                <a:spcPts val="0"/>
              </a:spcBef>
              <a:buAutoNum type="alphaUcPeriod"/>
            </a:pPr>
            <a:r>
              <a:rPr lang="en-US" sz="1800" dirty="0">
                <a:cs typeface="Times New Roman" pitchFamily="18" charset="0"/>
              </a:rPr>
              <a:t>Clavicles</a:t>
            </a:r>
          </a:p>
          <a:p>
            <a:pPr marL="457200" indent="-457200" algn="l" rtl="0">
              <a:spcBef>
                <a:spcPts val="0"/>
              </a:spcBef>
              <a:buAutoNum type="alphaUcPeriod"/>
            </a:pPr>
            <a:r>
              <a:rPr lang="en-US" sz="1800" dirty="0"/>
              <a:t>Posterior Ribs</a:t>
            </a:r>
          </a:p>
          <a:p>
            <a:pPr marL="457200" indent="-457200" algn="l" rtl="0">
              <a:spcBef>
                <a:spcPts val="0"/>
              </a:spcBef>
              <a:buAutoNum type="alphaUcPeriod"/>
            </a:pPr>
            <a:r>
              <a:rPr lang="en-US" sz="1800" dirty="0"/>
              <a:t>Cervical vertebrae</a:t>
            </a:r>
          </a:p>
          <a:p>
            <a:pPr algn="l" rtl="0">
              <a:spcBef>
                <a:spcPts val="0"/>
              </a:spcBef>
              <a:buNone/>
            </a:pPr>
            <a:endParaRPr lang="en-GB" sz="1800" dirty="0">
              <a:solidFill>
                <a:schemeClr val="bg1">
                  <a:lumMod val="65000"/>
                </a:schemeClr>
              </a:solidFill>
            </a:endParaRPr>
          </a:p>
          <a:p>
            <a:pPr algn="l" rtl="0">
              <a:spcBef>
                <a:spcPts val="0"/>
              </a:spcBef>
              <a:buNone/>
            </a:pPr>
            <a:r>
              <a:rPr lang="en-GB" sz="1800" dirty="0">
                <a:solidFill>
                  <a:schemeClr val="bg1">
                    <a:lumMod val="65000"/>
                  </a:schemeClr>
                </a:solidFill>
              </a:rPr>
              <a:t>Answer: D</a:t>
            </a:r>
            <a:endParaRPr lang="en-US" sz="1800" dirty="0">
              <a:cs typeface="Times New Roman" pitchFamily="18" charset="0"/>
            </a:endParaRPr>
          </a:p>
          <a:p>
            <a:pPr marL="0" indent="0" algn="l" rtl="0">
              <a:spcBef>
                <a:spcPts val="0"/>
              </a:spcBef>
              <a:buNone/>
            </a:pPr>
            <a:endParaRPr lang="en-US" sz="1800" dirty="0">
              <a:cs typeface="Times New Roman" pitchFamily="18" charset="0"/>
            </a:endParaRPr>
          </a:p>
          <a:p>
            <a:pPr marL="0" indent="0" algn="l" rtl="0">
              <a:spcBef>
                <a:spcPts val="0"/>
              </a:spcBef>
              <a:buNone/>
            </a:pPr>
            <a:r>
              <a:rPr lang="en-US" sz="1800" dirty="0">
                <a:cs typeface="Times New Roman" pitchFamily="18" charset="0"/>
              </a:rPr>
              <a:t>Q3-Beneath the right dome is the homogeneous dense     shadow of……?</a:t>
            </a:r>
          </a:p>
          <a:p>
            <a:pPr marL="457200" indent="-457200" algn="l" rtl="0">
              <a:spcBef>
                <a:spcPts val="0"/>
              </a:spcBef>
              <a:buFont typeface="+mj-lt"/>
              <a:buAutoNum type="alphaUcPeriod"/>
            </a:pPr>
            <a:r>
              <a:rPr lang="en-US" sz="1800" dirty="0">
                <a:cs typeface="Times New Roman" pitchFamily="18" charset="0"/>
              </a:rPr>
              <a:t>The stomach</a:t>
            </a:r>
          </a:p>
          <a:p>
            <a:pPr marL="457200" indent="-457200" algn="l" rtl="0">
              <a:spcBef>
                <a:spcPts val="0"/>
              </a:spcBef>
              <a:buFont typeface="+mj-lt"/>
              <a:buAutoNum type="alphaUcPeriod"/>
            </a:pPr>
            <a:r>
              <a:rPr lang="en-US" sz="1800" dirty="0">
                <a:cs typeface="Times New Roman" pitchFamily="18" charset="0"/>
              </a:rPr>
              <a:t>The liver</a:t>
            </a:r>
          </a:p>
          <a:p>
            <a:pPr marL="457200" indent="-457200" algn="l" rtl="0">
              <a:spcBef>
                <a:spcPts val="0"/>
              </a:spcBef>
              <a:buFont typeface="+mj-lt"/>
              <a:buAutoNum type="alphaUcPeriod"/>
            </a:pPr>
            <a:r>
              <a:rPr lang="en-US" sz="1800" dirty="0"/>
              <a:t>The kidney </a:t>
            </a:r>
          </a:p>
          <a:p>
            <a:pPr marL="457200" indent="-457200" algn="l" rtl="0">
              <a:spcBef>
                <a:spcPts val="0"/>
              </a:spcBef>
              <a:buFont typeface="+mj-lt"/>
              <a:buAutoNum type="alphaUcPeriod"/>
            </a:pPr>
            <a:r>
              <a:rPr lang="en-US" sz="1800" dirty="0">
                <a:cs typeface="Times New Roman" pitchFamily="18" charset="0"/>
              </a:rPr>
              <a:t>The lungs</a:t>
            </a:r>
          </a:p>
          <a:p>
            <a:pPr algn="l" rtl="0">
              <a:spcBef>
                <a:spcPts val="0"/>
              </a:spcBef>
              <a:buNone/>
            </a:pPr>
            <a:endParaRPr lang="en-US" sz="1800" dirty="0">
              <a:solidFill>
                <a:schemeClr val="bg1">
                  <a:lumMod val="65000"/>
                </a:schemeClr>
              </a:solidFill>
              <a:cs typeface="Times New Roman" pitchFamily="18" charset="0"/>
            </a:endParaRPr>
          </a:p>
          <a:p>
            <a:pPr algn="l" rtl="0">
              <a:spcBef>
                <a:spcPts val="0"/>
              </a:spcBef>
              <a:buNone/>
            </a:pPr>
            <a:r>
              <a:rPr lang="en-US" sz="1800" dirty="0">
                <a:solidFill>
                  <a:schemeClr val="bg1">
                    <a:lumMod val="65000"/>
                  </a:schemeClr>
                </a:solidFill>
                <a:cs typeface="Times New Roman" pitchFamily="18" charset="0"/>
              </a:rPr>
              <a:t>Answer: B</a:t>
            </a:r>
          </a:p>
          <a:p>
            <a:pPr algn="l" rtl="0">
              <a:spcBef>
                <a:spcPts val="0"/>
              </a:spcBef>
              <a:buNone/>
            </a:pPr>
            <a:endParaRPr lang="en-US" sz="1800" dirty="0">
              <a:solidFill>
                <a:schemeClr val="bg1">
                  <a:lumMod val="65000"/>
                </a:schemeClr>
              </a:solidFill>
              <a:cs typeface="Times New Roman" pitchFamily="18" charset="0"/>
            </a:endParaRPr>
          </a:p>
          <a:p>
            <a:pPr algn="l" rtl="0">
              <a:spcBef>
                <a:spcPts val="0"/>
              </a:spcBef>
              <a:buNone/>
            </a:pPr>
            <a:r>
              <a:rPr lang="en-US" sz="1800" dirty="0">
                <a:solidFill>
                  <a:schemeClr val="bg1">
                    <a:lumMod val="65000"/>
                  </a:schemeClr>
                </a:solidFill>
                <a:cs typeface="Times New Roman" pitchFamily="18" charset="0"/>
              </a:rPr>
              <a:t> </a:t>
            </a:r>
            <a:r>
              <a:rPr lang="en-US" sz="1800" dirty="0"/>
              <a:t>Q4-The most anterior structure of the left border of the mediastinum is?</a:t>
            </a:r>
          </a:p>
          <a:p>
            <a:pPr marL="457200" indent="-457200" algn="l" rtl="0">
              <a:spcBef>
                <a:spcPts val="0"/>
              </a:spcBef>
              <a:buFont typeface="Arial" panose="020B0604020202020204" pitchFamily="34" charset="0"/>
              <a:buAutoNum type="alphaUcPeriod"/>
            </a:pPr>
            <a:r>
              <a:rPr lang="en-US" sz="1800" dirty="0">
                <a:cs typeface="Times New Roman" pitchFamily="18" charset="0"/>
              </a:rPr>
              <a:t>Apex of the heart.</a:t>
            </a:r>
          </a:p>
          <a:p>
            <a:pPr marL="457200" indent="-457200" algn="l" rtl="0">
              <a:spcBef>
                <a:spcPts val="0"/>
              </a:spcBef>
              <a:buFont typeface="Arial" panose="020B0604020202020204" pitchFamily="34" charset="0"/>
              <a:buAutoNum type="alphaUcPeriod"/>
            </a:pPr>
            <a:r>
              <a:rPr lang="en-US" sz="1800" dirty="0">
                <a:cs typeface="Times New Roman" pitchFamily="18" charset="0"/>
              </a:rPr>
              <a:t>Left pulmonary artery.</a:t>
            </a:r>
          </a:p>
          <a:p>
            <a:pPr marL="457200" indent="-457200" algn="l" rtl="0">
              <a:spcBef>
                <a:spcPts val="0"/>
              </a:spcBef>
              <a:buFont typeface="Arial" panose="020B0604020202020204" pitchFamily="34" charset="0"/>
              <a:buAutoNum type="alphaUcPeriod"/>
            </a:pPr>
            <a:r>
              <a:rPr lang="en-US" sz="1800" dirty="0">
                <a:cs typeface="Times New Roman" pitchFamily="18" charset="0"/>
              </a:rPr>
              <a:t>Aortic knob.</a:t>
            </a:r>
          </a:p>
          <a:p>
            <a:pPr marL="457200" indent="-457200" algn="l" rtl="0">
              <a:spcBef>
                <a:spcPts val="0"/>
              </a:spcBef>
              <a:buFont typeface="Arial" panose="020B0604020202020204" pitchFamily="34" charset="0"/>
              <a:buAutoNum type="alphaUcPeriod"/>
            </a:pPr>
            <a:r>
              <a:rPr lang="en-US" sz="1800" dirty="0">
                <a:cs typeface="Times New Roman" pitchFamily="18" charset="0"/>
              </a:rPr>
              <a:t>Left ventricle.</a:t>
            </a:r>
          </a:p>
          <a:p>
            <a:pPr marL="0" indent="0" algn="l" rtl="0">
              <a:spcBef>
                <a:spcPts val="0"/>
              </a:spcBef>
              <a:buNone/>
            </a:pPr>
            <a:endParaRPr lang="en-US" sz="1800" dirty="0">
              <a:solidFill>
                <a:schemeClr val="bg1">
                  <a:lumMod val="75000"/>
                </a:schemeClr>
              </a:solidFill>
              <a:cs typeface="Times New Roman" pitchFamily="18" charset="0"/>
            </a:endParaRPr>
          </a:p>
          <a:p>
            <a:pPr marL="0" indent="0" algn="l" rtl="0">
              <a:spcBef>
                <a:spcPts val="0"/>
              </a:spcBef>
              <a:buNone/>
            </a:pPr>
            <a:r>
              <a:rPr lang="en-US" sz="1800" dirty="0">
                <a:solidFill>
                  <a:schemeClr val="bg1">
                    <a:lumMod val="75000"/>
                  </a:schemeClr>
                </a:solidFill>
                <a:cs typeface="Times New Roman" pitchFamily="18" charset="0"/>
              </a:rPr>
              <a:t>Answer: C</a:t>
            </a:r>
          </a:p>
          <a:p>
            <a:pPr marL="0" indent="0" algn="l" rtl="0">
              <a:spcBef>
                <a:spcPts val="0"/>
              </a:spcBef>
              <a:buNone/>
            </a:pPr>
            <a:endParaRPr lang="en-US" sz="1800" dirty="0"/>
          </a:p>
          <a:p>
            <a:pPr marL="0" indent="0" algn="l" rtl="0">
              <a:spcBef>
                <a:spcPts val="0"/>
              </a:spcBef>
              <a:buNone/>
            </a:pPr>
            <a:r>
              <a:rPr lang="en-US" sz="1800" dirty="0"/>
              <a:t>Q5- Which structures forms the aortic knuckle?</a:t>
            </a:r>
          </a:p>
          <a:p>
            <a:pPr marL="342900" indent="-342900" algn="l" rtl="0">
              <a:spcBef>
                <a:spcPts val="0"/>
              </a:spcBef>
              <a:buAutoNum type="alphaUcPeriod"/>
            </a:pPr>
            <a:r>
              <a:rPr lang="en-US" sz="1800" dirty="0"/>
              <a:t>Ascending aorta</a:t>
            </a:r>
          </a:p>
          <a:p>
            <a:pPr marL="342900" indent="-342900" algn="l" rtl="0">
              <a:spcBef>
                <a:spcPts val="0"/>
              </a:spcBef>
              <a:buAutoNum type="alphaUcPeriod"/>
            </a:pPr>
            <a:r>
              <a:rPr lang="en-US" sz="1800" dirty="0"/>
              <a:t>Descending aorta </a:t>
            </a:r>
          </a:p>
          <a:p>
            <a:pPr marL="342900" indent="-342900" algn="l" rtl="0">
              <a:spcBef>
                <a:spcPts val="0"/>
              </a:spcBef>
              <a:buAutoNum type="alphaUcPeriod"/>
            </a:pPr>
            <a:r>
              <a:rPr lang="en-US" sz="1800" dirty="0"/>
              <a:t>Aortic arch</a:t>
            </a:r>
          </a:p>
          <a:p>
            <a:pPr marL="342900" indent="-342900" algn="l" rtl="0">
              <a:spcBef>
                <a:spcPts val="0"/>
              </a:spcBef>
              <a:buAutoNum type="alphaUcPeriod"/>
            </a:pPr>
            <a:r>
              <a:rPr lang="en-US" sz="1800" dirty="0"/>
              <a:t>Apex of the heart</a:t>
            </a:r>
            <a:endParaRPr lang="en-US" sz="1800" dirty="0">
              <a:solidFill>
                <a:schemeClr val="bg1">
                  <a:lumMod val="65000"/>
                </a:schemeClr>
              </a:solidFill>
            </a:endParaRPr>
          </a:p>
          <a:p>
            <a:pPr marL="0" indent="0" algn="l" rtl="0">
              <a:spcBef>
                <a:spcPts val="0"/>
              </a:spcBef>
              <a:buNone/>
            </a:pPr>
            <a:endParaRPr lang="en-US" sz="1800" dirty="0">
              <a:solidFill>
                <a:schemeClr val="bg1">
                  <a:lumMod val="65000"/>
                </a:schemeClr>
              </a:solidFill>
            </a:endParaRPr>
          </a:p>
          <a:p>
            <a:pPr marL="0" indent="0" algn="l" rtl="0">
              <a:spcBef>
                <a:spcPts val="0"/>
              </a:spcBef>
              <a:buNone/>
            </a:pPr>
            <a:r>
              <a:rPr lang="en-US" sz="1800" dirty="0">
                <a:solidFill>
                  <a:schemeClr val="bg1">
                    <a:lumMod val="65000"/>
                  </a:schemeClr>
                </a:solidFill>
              </a:rPr>
              <a:t>Answer: C</a:t>
            </a:r>
          </a:p>
          <a:p>
            <a:pPr marL="0" indent="0" algn="l" rtl="0">
              <a:spcBef>
                <a:spcPts val="0"/>
              </a:spcBef>
              <a:buNone/>
            </a:pPr>
            <a:endParaRPr lang="en-US" sz="1800" dirty="0"/>
          </a:p>
          <a:p>
            <a:pPr marL="0" indent="0" algn="l" rtl="0">
              <a:spcBef>
                <a:spcPts val="0"/>
              </a:spcBef>
              <a:buNone/>
            </a:pPr>
            <a:r>
              <a:rPr lang="en-US" sz="1800" dirty="0"/>
              <a:t>Q6-  Which of the following cannot be viewed in the PA view?</a:t>
            </a:r>
          </a:p>
          <a:p>
            <a:pPr marL="342900" indent="-342900" algn="l" rtl="0">
              <a:spcBef>
                <a:spcPts val="0"/>
              </a:spcBef>
              <a:buAutoNum type="alphaUcPeriod"/>
            </a:pPr>
            <a:r>
              <a:rPr lang="en-US" sz="1800" dirty="0"/>
              <a:t>Left Ventricle</a:t>
            </a:r>
          </a:p>
          <a:p>
            <a:pPr marL="342900" indent="-342900" algn="l" rtl="0">
              <a:spcBef>
                <a:spcPts val="0"/>
              </a:spcBef>
              <a:buAutoNum type="alphaUcPeriod"/>
            </a:pPr>
            <a:r>
              <a:rPr lang="en-US" sz="1800" dirty="0"/>
              <a:t>Right Ventricle</a:t>
            </a:r>
          </a:p>
          <a:p>
            <a:pPr marL="342900" indent="-342900" algn="l" rtl="0">
              <a:spcBef>
                <a:spcPts val="0"/>
              </a:spcBef>
              <a:buAutoNum type="alphaUcPeriod"/>
            </a:pPr>
            <a:r>
              <a:rPr lang="en-US" sz="1800" dirty="0"/>
              <a:t>Superior Vena Cava</a:t>
            </a:r>
          </a:p>
          <a:p>
            <a:pPr marL="342900" indent="-342900" algn="l" rtl="0">
              <a:spcBef>
                <a:spcPts val="0"/>
              </a:spcBef>
              <a:buAutoNum type="alphaUcPeriod"/>
            </a:pPr>
            <a:r>
              <a:rPr lang="en-US" sz="1800" dirty="0"/>
              <a:t>Inferior Vena Cava</a:t>
            </a:r>
          </a:p>
          <a:p>
            <a:pPr marL="0" indent="0" algn="l" rtl="0">
              <a:spcBef>
                <a:spcPts val="0"/>
              </a:spcBef>
              <a:buNone/>
            </a:pPr>
            <a:endParaRPr lang="en-US" sz="1800" dirty="0">
              <a:solidFill>
                <a:schemeClr val="bg1">
                  <a:lumMod val="65000"/>
                </a:schemeClr>
              </a:solidFill>
            </a:endParaRPr>
          </a:p>
          <a:p>
            <a:pPr marL="0" indent="0" algn="l" rtl="0">
              <a:spcBef>
                <a:spcPts val="0"/>
              </a:spcBef>
              <a:buNone/>
            </a:pPr>
            <a:r>
              <a:rPr lang="en-US" sz="1800" dirty="0">
                <a:solidFill>
                  <a:schemeClr val="bg1">
                    <a:lumMod val="65000"/>
                  </a:schemeClr>
                </a:solidFill>
              </a:rPr>
              <a:t>Answer: B</a:t>
            </a:r>
          </a:p>
          <a:p>
            <a:pPr marL="0" indent="0" algn="l" rtl="0">
              <a:spcBef>
                <a:spcPts val="0"/>
              </a:spcBef>
              <a:buNone/>
            </a:pPr>
            <a:endParaRPr lang="en-US" sz="1800" dirty="0"/>
          </a:p>
        </p:txBody>
      </p:sp>
      <p:sp>
        <p:nvSpPr>
          <p:cNvPr id="4" name="Content Placeholder 2"/>
          <p:cNvSpPr txBox="1">
            <a:spLocks/>
          </p:cNvSpPr>
          <p:nvPr/>
        </p:nvSpPr>
        <p:spPr>
          <a:xfrm>
            <a:off x="5943600" y="3447710"/>
            <a:ext cx="6248400" cy="3216859"/>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buNone/>
            </a:pPr>
            <a:endParaRPr lang="en-US" sz="1600" dirty="0">
              <a:solidFill>
                <a:schemeClr val="bg1">
                  <a:lumMod val="75000"/>
                </a:schemeClr>
              </a:solidFill>
              <a:cs typeface="Times New Roman" pitchFamily="18" charset="0"/>
            </a:endParaRPr>
          </a:p>
        </p:txBody>
      </p:sp>
    </p:spTree>
    <p:extLst>
      <p:ext uri="{BB962C8B-B14F-4D97-AF65-F5344CB8AC3E}">
        <p14:creationId xmlns:p14="http://schemas.microsoft.com/office/powerpoint/2010/main" val="3353461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4030873" y="199537"/>
            <a:ext cx="5181600" cy="4351338"/>
          </a:xfrm>
        </p:spPr>
        <p:txBody>
          <a:bodyPr>
            <a:normAutofit/>
          </a:bodyPr>
          <a:lstStyle/>
          <a:p>
            <a:pPr marL="177800" indent="0" algn="l">
              <a:buNone/>
            </a:pPr>
            <a:r>
              <a:rPr lang="en-US" i="1" dirty="0">
                <a:solidFill>
                  <a:schemeClr val="tx1"/>
                </a:solidFill>
                <a:latin typeface="Calibri" panose="020F0502020204030204" pitchFamily="34" charset="0"/>
              </a:rPr>
              <a:t>Leaders:</a:t>
            </a:r>
            <a:endParaRPr lang="en-GB" i="1" dirty="0">
              <a:solidFill>
                <a:schemeClr val="tx1"/>
              </a:solidFill>
              <a:latin typeface="Calibri" panose="020F0502020204030204" pitchFamily="34" charset="0"/>
            </a:endParaRPr>
          </a:p>
          <a:p>
            <a:pPr marL="177800" indent="0" algn="l">
              <a:buNone/>
            </a:pPr>
            <a:r>
              <a:rPr lang="en-GB" dirty="0">
                <a:solidFill>
                  <a:schemeClr val="tx1"/>
                </a:solidFill>
                <a:latin typeface="Calibri" panose="020F0502020204030204" pitchFamily="34" charset="0"/>
              </a:rPr>
              <a:t>Nawaf AlKhudairy </a:t>
            </a:r>
          </a:p>
          <a:p>
            <a:pPr marL="177800" indent="0" algn="l">
              <a:buNone/>
            </a:pPr>
            <a:r>
              <a:rPr lang="en-GB" dirty="0">
                <a:solidFill>
                  <a:schemeClr val="tx1"/>
                </a:solidFill>
                <a:latin typeface="Calibri" panose="020F0502020204030204" pitchFamily="34" charset="0"/>
              </a:rPr>
              <a:t>Jawaher Abanumy</a:t>
            </a:r>
          </a:p>
          <a:p>
            <a:pPr marL="177800" indent="0" algn="l">
              <a:buNone/>
            </a:pPr>
            <a:br>
              <a:rPr lang="en-GB" dirty="0">
                <a:solidFill>
                  <a:schemeClr val="tx1"/>
                </a:solidFill>
                <a:latin typeface="Calibri" panose="020F0502020204030204" pitchFamily="34" charset="0"/>
              </a:rPr>
            </a:br>
            <a:endParaRPr lang="en-GB" dirty="0">
              <a:solidFill>
                <a:schemeClr val="tx1"/>
              </a:solidFill>
              <a:latin typeface="Calibri" panose="020F0502020204030204" pitchFamily="34" charset="0"/>
            </a:endParaRPr>
          </a:p>
        </p:txBody>
      </p:sp>
      <p:grpSp>
        <p:nvGrpSpPr>
          <p:cNvPr id="11" name="Group 10"/>
          <p:cNvGrpSpPr/>
          <p:nvPr/>
        </p:nvGrpSpPr>
        <p:grpSpPr>
          <a:xfrm>
            <a:off x="4030873" y="4494765"/>
            <a:ext cx="3923939" cy="972221"/>
            <a:chOff x="2927787" y="4046711"/>
            <a:chExt cx="3923939" cy="972221"/>
          </a:xfrm>
        </p:grpSpPr>
        <p:sp>
          <p:nvSpPr>
            <p:cNvPr id="2" name="TextBox 1"/>
            <p:cNvSpPr txBox="1"/>
            <p:nvPr/>
          </p:nvSpPr>
          <p:spPr>
            <a:xfrm>
              <a:off x="3487052" y="4086072"/>
              <a:ext cx="3364674" cy="369332"/>
            </a:xfrm>
            <a:prstGeom prst="rect">
              <a:avLst/>
            </a:prstGeom>
            <a:noFill/>
            <a:ln>
              <a:noFill/>
            </a:ln>
          </p:spPr>
          <p:txBody>
            <a:bodyPr wrap="square" rtlCol="0">
              <a:spAutoFit/>
            </a:bodyPr>
            <a:lstStyle/>
            <a:p>
              <a:r>
                <a:rPr lang="en-US" sz="1800" i="1" dirty="0">
                  <a:solidFill>
                    <a:srgbClr val="7BBF26"/>
                  </a:solidFill>
                </a:rPr>
                <a:t>anatomyteam436@gmail.com</a:t>
              </a:r>
              <a:endParaRPr lang="en-GB" sz="1600" i="1" dirty="0">
                <a:solidFill>
                  <a:srgbClr val="7BBF26"/>
                </a:solidFill>
              </a:endParaRPr>
            </a:p>
          </p:txBody>
        </p:sp>
        <p:pic>
          <p:nvPicPr>
            <p:cNvPr id="1026" name="Picture 2" descr="https://d30y9cdsu7xlg0.cloudfront.net/png/12462-200.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046711"/>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87052" y="4649600"/>
              <a:ext cx="3364674" cy="369332"/>
            </a:xfrm>
            <a:prstGeom prst="rect">
              <a:avLst/>
            </a:prstGeom>
            <a:noFill/>
            <a:ln>
              <a:noFill/>
            </a:ln>
          </p:spPr>
          <p:txBody>
            <a:bodyPr wrap="square" rtlCol="0">
              <a:spAutoFit/>
            </a:bodyPr>
            <a:lstStyle/>
            <a:p>
              <a:r>
                <a:rPr lang="en-US" sz="1800" i="1" dirty="0">
                  <a:solidFill>
                    <a:srgbClr val="55ACEE"/>
                  </a:solidFill>
                </a:rPr>
                <a:t>@anatomy436</a:t>
              </a:r>
              <a:endParaRPr lang="en-GB" sz="1600" i="1" dirty="0">
                <a:solidFill>
                  <a:srgbClr val="55ACEE"/>
                </a:solidFill>
              </a:endParaRPr>
            </a:p>
          </p:txBody>
        </p:sp>
      </p:grpSp>
      <p:pic>
        <p:nvPicPr>
          <p:cNvPr id="10" name="Content Placeholder 9"/>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56317"/>
          <a:stretch/>
        </p:blipFill>
        <p:spPr>
          <a:xfrm>
            <a:off x="0" y="0"/>
            <a:ext cx="3744686" cy="6858000"/>
          </a:xfrm>
        </p:spPr>
      </p:pic>
      <p:sp>
        <p:nvSpPr>
          <p:cNvPr id="13" name="Text Placeholder 4"/>
          <p:cNvSpPr txBox="1">
            <a:spLocks/>
          </p:cNvSpPr>
          <p:nvPr/>
        </p:nvSpPr>
        <p:spPr>
          <a:xfrm>
            <a:off x="7602475" y="199536"/>
            <a:ext cx="4477657" cy="665846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buFont typeface="Arial" panose="020B0604020202020204" pitchFamily="34" charset="0"/>
              <a:buNone/>
            </a:pPr>
            <a:r>
              <a:rPr lang="en-US" sz="8000" i="1" dirty="0">
                <a:latin typeface="Calibri" panose="020F0502020204030204" pitchFamily="34" charset="0"/>
              </a:rPr>
              <a:t>Members: </a:t>
            </a:r>
          </a:p>
          <a:p>
            <a:pPr marL="177800" indent="0">
              <a:buNone/>
            </a:pPr>
            <a:r>
              <a:rPr lang="en-US" sz="8000" dirty="0">
                <a:latin typeface="Calibri" panose="020F0502020204030204" pitchFamily="34" charset="0"/>
              </a:rPr>
              <a:t>Yazeed Alsuhaibani</a:t>
            </a:r>
          </a:p>
          <a:p>
            <a:pPr marL="177800" indent="0">
              <a:buNone/>
            </a:pPr>
            <a:r>
              <a:rPr lang="en-US" sz="8000" dirty="0">
                <a:latin typeface="Calibri" panose="020F0502020204030204" pitchFamily="34" charset="0"/>
              </a:rPr>
              <a:t>Abdulmalek Alhadlaq</a:t>
            </a:r>
          </a:p>
          <a:p>
            <a:pPr marL="177800" indent="0">
              <a:buFont typeface="Arial" panose="020B0604020202020204" pitchFamily="34" charset="0"/>
              <a:buNone/>
            </a:pPr>
            <a:r>
              <a:rPr lang="en-US" sz="8000" dirty="0">
                <a:latin typeface="Calibri" panose="020F0502020204030204" pitchFamily="34" charset="0"/>
              </a:rPr>
              <a:t>Hamad Alkhudairy</a:t>
            </a:r>
          </a:p>
          <a:p>
            <a:pPr marL="177800" indent="0">
              <a:buFont typeface="Arial" panose="020B0604020202020204" pitchFamily="34" charset="0"/>
              <a:buNone/>
            </a:pPr>
            <a:r>
              <a:rPr lang="en-US" sz="8000" dirty="0">
                <a:latin typeface="Calibri" panose="020F0502020204030204" pitchFamily="34" charset="0"/>
              </a:rPr>
              <a:t>Talal Alhuqail</a:t>
            </a:r>
          </a:p>
          <a:p>
            <a:pPr marL="177800" indent="0">
              <a:buNone/>
            </a:pPr>
            <a:r>
              <a:rPr lang="en-US" sz="8000" dirty="0">
                <a:latin typeface="Calibri" panose="020F0502020204030204" pitchFamily="34" charset="0"/>
              </a:rPr>
              <a:t>Abdullah jammah</a:t>
            </a:r>
          </a:p>
          <a:p>
            <a:pPr marL="177800" indent="0">
              <a:buNone/>
            </a:pPr>
            <a:r>
              <a:rPr lang="en-US" sz="8000" dirty="0">
                <a:latin typeface="Calibri" panose="020F0502020204030204" pitchFamily="34" charset="0"/>
              </a:rPr>
              <a:t>Mohammed habib</a:t>
            </a:r>
          </a:p>
          <a:p>
            <a:pPr marL="177800" indent="0">
              <a:buFont typeface="Arial" panose="020B0604020202020204" pitchFamily="34" charset="0"/>
              <a:buNone/>
            </a:pPr>
            <a:r>
              <a:rPr lang="en-US" sz="8000" dirty="0">
                <a:latin typeface="Calibri" panose="020F0502020204030204" pitchFamily="34" charset="0"/>
              </a:rPr>
              <a:t>Majed Alzain</a:t>
            </a:r>
          </a:p>
          <a:p>
            <a:pPr marL="177800" indent="0">
              <a:buFont typeface="Arial" panose="020B0604020202020204" pitchFamily="34" charset="0"/>
              <a:buNone/>
            </a:pPr>
            <a:r>
              <a:rPr lang="en-US" sz="8000" dirty="0">
                <a:latin typeface="Calibri" panose="020F0502020204030204" pitchFamily="34" charset="0"/>
              </a:rPr>
              <a:t>Abdulhakeem Alonaiq</a:t>
            </a:r>
          </a:p>
          <a:p>
            <a:pPr marL="177800" indent="0">
              <a:buFont typeface="Arial" panose="020B0604020202020204" pitchFamily="34" charset="0"/>
              <a:buNone/>
            </a:pPr>
            <a:r>
              <a:rPr lang="en-US" sz="8000" dirty="0">
                <a:latin typeface="Calibri" panose="020F0502020204030204" pitchFamily="34" charset="0"/>
              </a:rPr>
              <a:t>Abdulaziz Alsalman </a:t>
            </a:r>
          </a:p>
          <a:p>
            <a:pPr marL="177800" indent="0">
              <a:buFont typeface="Arial" panose="020B0604020202020204" pitchFamily="34" charset="0"/>
              <a:buNone/>
            </a:pPr>
            <a:r>
              <a:rPr lang="en-US" sz="8000" dirty="0">
                <a:latin typeface="Calibri" panose="020F0502020204030204" pitchFamily="34" charset="0"/>
              </a:rPr>
              <a:t>Mohammed Alayed</a:t>
            </a:r>
          </a:p>
          <a:p>
            <a:pPr marL="177800" indent="0">
              <a:buFont typeface="Arial" panose="020B0604020202020204" pitchFamily="34" charset="0"/>
              <a:buNone/>
            </a:pPr>
            <a:r>
              <a:rPr lang="en-US" sz="8000" dirty="0">
                <a:latin typeface="Calibri" panose="020F0502020204030204" pitchFamily="34" charset="0"/>
              </a:rPr>
              <a:t>Mohammed alkohail</a:t>
            </a:r>
          </a:p>
          <a:p>
            <a:pPr marL="177800" indent="0">
              <a:buFont typeface="Arial" panose="020B0604020202020204" pitchFamily="34" charset="0"/>
              <a:buNone/>
            </a:pPr>
            <a:r>
              <a:rPr lang="en-US" sz="8000" dirty="0">
                <a:latin typeface="Calibri" panose="020F0502020204030204" pitchFamily="34" charset="0"/>
              </a:rPr>
              <a:t>Mohammed nuser</a:t>
            </a:r>
          </a:p>
          <a:p>
            <a:pPr marL="177800" indent="0">
              <a:buFont typeface="Arial" panose="020B0604020202020204" pitchFamily="34" charset="0"/>
              <a:buNone/>
            </a:pPr>
            <a:r>
              <a:rPr lang="en-US" sz="8000" dirty="0">
                <a:latin typeface="Calibri" panose="020F0502020204030204" pitchFamily="34" charset="0"/>
              </a:rPr>
              <a:t>Khalid aldakheel</a:t>
            </a:r>
          </a:p>
          <a:p>
            <a:pPr marL="177800" indent="0">
              <a:buFont typeface="Arial" panose="020B0604020202020204" pitchFamily="34" charset="0"/>
              <a:buNone/>
            </a:pPr>
            <a:r>
              <a:rPr lang="en-US" sz="8000" dirty="0">
                <a:latin typeface="Calibri" panose="020F0502020204030204" pitchFamily="34" charset="0"/>
              </a:rPr>
              <a:t>Abdulaziz almohammed</a:t>
            </a:r>
          </a:p>
          <a:p>
            <a:pPr marL="177800" indent="0">
              <a:buFont typeface="Arial" panose="020B0604020202020204" pitchFamily="34" charset="0"/>
              <a:buNone/>
            </a:pPr>
            <a:r>
              <a:rPr lang="en-US" sz="8000" dirty="0">
                <a:latin typeface="Calibri" panose="020F0502020204030204" pitchFamily="34" charset="0"/>
              </a:rPr>
              <a:t>Abdulmohsen alghanam</a:t>
            </a:r>
          </a:p>
          <a:p>
            <a:pPr marL="177800" indent="0">
              <a:buFont typeface="Arial" panose="020B0604020202020204" pitchFamily="34" charset="0"/>
              <a:buNone/>
            </a:pPr>
            <a:r>
              <a:rPr lang="en-US" sz="8000" dirty="0">
                <a:latin typeface="Calibri" panose="020F0502020204030204" pitchFamily="34" charset="0"/>
              </a:rPr>
              <a:t>Abdullah hashem</a:t>
            </a:r>
          </a:p>
          <a:p>
            <a:pPr marL="177800" indent="0">
              <a:buFont typeface="Arial" panose="020B0604020202020204" pitchFamily="34" charset="0"/>
              <a:buNone/>
            </a:pPr>
            <a:r>
              <a:rPr lang="en-US" sz="8000" dirty="0">
                <a:latin typeface="Calibri" panose="020F0502020204030204" pitchFamily="34" charset="0"/>
              </a:rPr>
              <a:t>Mosaed alnowaiser</a:t>
            </a:r>
          </a:p>
          <a:p>
            <a:pPr marL="177800" indent="0">
              <a:buFont typeface="Arial" panose="020B0604020202020204" pitchFamily="34" charset="0"/>
              <a:buNone/>
            </a:pPr>
            <a:r>
              <a:rPr lang="en-US" sz="8000" dirty="0">
                <a:latin typeface="Calibri" panose="020F0502020204030204" pitchFamily="34" charset="0"/>
              </a:rPr>
              <a:t>Abdulmohsen alkhalaf</a:t>
            </a:r>
          </a:p>
          <a:p>
            <a:pPr marL="177800" indent="0">
              <a:buFont typeface="Arial" panose="020B0604020202020204" pitchFamily="34" charset="0"/>
              <a:buNone/>
            </a:pPr>
            <a:endParaRPr lang="en-GB" i="1" dirty="0">
              <a:latin typeface="Calibri" panose="020F0502020204030204" pitchFamily="34" charset="0"/>
            </a:endParaRPr>
          </a:p>
          <a:p>
            <a:pPr marL="177800" indent="0">
              <a:buNone/>
            </a:pPr>
            <a:endParaRPr lang="en-GB" dirty="0"/>
          </a:p>
          <a:p>
            <a:pPr marL="177800" indent="0">
              <a:buNone/>
            </a:pPr>
            <a:r>
              <a:rPr lang="en-GB" dirty="0"/>
              <a:t> </a:t>
            </a:r>
            <a:br>
              <a:rPr lang="en-GB" dirty="0">
                <a:latin typeface="Calibri" panose="020F0502020204030204" pitchFamily="34" charset="0"/>
              </a:rPr>
            </a:br>
            <a:endParaRPr lang="en-GB" dirty="0">
              <a:latin typeface="Calibri" panose="020F0502020204030204" pitchFamily="34" charset="0"/>
            </a:endParaRPr>
          </a:p>
        </p:txBody>
      </p:sp>
    </p:spTree>
    <p:extLst>
      <p:ext uri="{BB962C8B-B14F-4D97-AF65-F5344CB8AC3E}">
        <p14:creationId xmlns:p14="http://schemas.microsoft.com/office/powerpoint/2010/main" val="200269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89910" y="3955172"/>
            <a:ext cx="4606090" cy="2879558"/>
            <a:chOff x="1265321" y="4285397"/>
            <a:chExt cx="4606090" cy="2572603"/>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321" y="4285397"/>
              <a:ext cx="4606090" cy="2572603"/>
            </a:xfrm>
            <a:prstGeom prst="rect">
              <a:avLst/>
            </a:prstGeom>
          </p:spPr>
        </p:pic>
        <p:cxnSp>
          <p:nvCxnSpPr>
            <p:cNvPr id="11" name="Straight Arrow Connector 10"/>
            <p:cNvCxnSpPr/>
            <p:nvPr/>
          </p:nvCxnSpPr>
          <p:spPr>
            <a:xfrm flipH="1">
              <a:off x="4162567" y="5134430"/>
              <a:ext cx="750627"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162567" y="5316391"/>
              <a:ext cx="750627"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normAutofit/>
          </a:bodyPr>
          <a:lstStyle/>
          <a:p>
            <a:pPr rtl="0"/>
            <a:r>
              <a:rPr lang="en-US" b="1" dirty="0"/>
              <a:t>Radiography</a:t>
            </a:r>
            <a:r>
              <a:rPr lang="en-US" b="1" dirty="0">
                <a:solidFill>
                  <a:schemeClr val="accent1"/>
                </a:solidFill>
              </a:rPr>
              <a:t> </a:t>
            </a:r>
            <a:endParaRPr lang="en-US" b="1" dirty="0"/>
          </a:p>
        </p:txBody>
      </p:sp>
      <p:sp>
        <p:nvSpPr>
          <p:cNvPr id="5" name="TextBox 4"/>
          <p:cNvSpPr txBox="1"/>
          <p:nvPr/>
        </p:nvSpPr>
        <p:spPr>
          <a:xfrm>
            <a:off x="655721" y="1581953"/>
            <a:ext cx="10381247" cy="3046988"/>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a:latin typeface="+mn-lt"/>
              </a:rPr>
              <a:t>Different views of the chest can be obtained by changing the orientation/relative position of the body and the direction of the x-ray beams. </a:t>
            </a:r>
            <a:endParaRPr lang="en-US" sz="2400" dirty="0">
              <a:effectLst/>
              <a:latin typeface="+mn-lt"/>
            </a:endParaRPr>
          </a:p>
          <a:p>
            <a:pPr marL="285750" indent="-285750">
              <a:buFont typeface="Courier New" panose="02070309020205020404" pitchFamily="49" charset="0"/>
              <a:buChar char="o"/>
            </a:pPr>
            <a:r>
              <a:rPr lang="en-US" sz="2400" dirty="0">
                <a:latin typeface="+mn-lt"/>
              </a:rPr>
              <a:t>The most common views are: </a:t>
            </a:r>
            <a:endParaRPr lang="en-US" sz="2400" dirty="0">
              <a:effectLst/>
              <a:latin typeface="+mn-lt"/>
            </a:endParaRPr>
          </a:p>
          <a:p>
            <a:pPr marL="682625" indent="-282575">
              <a:buFont typeface="+mj-lt"/>
              <a:buAutoNum type="arabicPeriod"/>
            </a:pPr>
            <a:r>
              <a:rPr lang="en-US" sz="2400" dirty="0" err="1">
                <a:solidFill>
                  <a:srgbClr val="FF0000"/>
                </a:solidFill>
                <a:latin typeface="+mn-lt"/>
              </a:rPr>
              <a:t>Posteroanterior</a:t>
            </a:r>
            <a:r>
              <a:rPr lang="en-US" sz="2400" dirty="0">
                <a:solidFill>
                  <a:srgbClr val="FF0000"/>
                </a:solidFill>
                <a:latin typeface="+mn-lt"/>
              </a:rPr>
              <a:t> (PA)</a:t>
            </a:r>
          </a:p>
          <a:p>
            <a:pPr marL="682625" indent="-282575">
              <a:buFont typeface="+mj-lt"/>
              <a:buAutoNum type="arabicPeriod"/>
            </a:pPr>
            <a:r>
              <a:rPr lang="en-US" sz="2400" dirty="0">
                <a:solidFill>
                  <a:srgbClr val="FF0000"/>
                </a:solidFill>
                <a:latin typeface="+mn-lt"/>
              </a:rPr>
              <a:t>Anteroposterior (AP)</a:t>
            </a:r>
          </a:p>
          <a:p>
            <a:pPr marL="682625" indent="-282575">
              <a:buFont typeface="+mj-lt"/>
              <a:buAutoNum type="arabicPeriod"/>
            </a:pPr>
            <a:r>
              <a:rPr lang="en-US" sz="2400" dirty="0">
                <a:solidFill>
                  <a:srgbClr val="FF0000"/>
                </a:solidFill>
                <a:latin typeface="+mn-lt"/>
              </a:rPr>
              <a:t>Lateral (L).</a:t>
            </a:r>
          </a:p>
          <a:p>
            <a:pPr marL="682625" indent="-282575">
              <a:buFont typeface="+mj-lt"/>
              <a:buAutoNum type="arabicPeriod"/>
            </a:pPr>
            <a:r>
              <a:rPr lang="en-US" sz="2400" dirty="0">
                <a:solidFill>
                  <a:srgbClr val="FF0000"/>
                </a:solidFill>
                <a:latin typeface="+mn-lt"/>
              </a:rPr>
              <a:t>Decubitus </a:t>
            </a:r>
            <a:endParaRPr lang="en-US" sz="2400" dirty="0">
              <a:solidFill>
                <a:srgbClr val="FF0000"/>
              </a:solidFill>
              <a:effectLst/>
              <a:latin typeface="+mn-lt"/>
            </a:endParaRPr>
          </a:p>
          <a:p>
            <a:endParaRPr lang="en-US" sz="2400" dirty="0">
              <a:latin typeface="+mn-lt"/>
            </a:endParaRPr>
          </a:p>
        </p:txBody>
      </p:sp>
      <p:pic>
        <p:nvPicPr>
          <p:cNvPr id="6" name="Picture 5"/>
          <p:cNvPicPr>
            <a:picLocks noChangeAspect="1"/>
          </p:cNvPicPr>
          <p:nvPr/>
        </p:nvPicPr>
        <p:blipFill rotWithShape="1">
          <a:blip r:embed="rId3"/>
          <a:srcRect l="24848" t="13432" r="41616" b="64200"/>
          <a:stretch/>
        </p:blipFill>
        <p:spPr>
          <a:xfrm>
            <a:off x="7531997" y="3369031"/>
            <a:ext cx="3920284" cy="1470108"/>
          </a:xfrm>
          <a:prstGeom prst="rect">
            <a:avLst/>
          </a:prstGeom>
        </p:spPr>
      </p:pic>
      <p:pic>
        <p:nvPicPr>
          <p:cNvPr id="7" name="Picture 6"/>
          <p:cNvPicPr>
            <a:picLocks noChangeAspect="1"/>
          </p:cNvPicPr>
          <p:nvPr/>
        </p:nvPicPr>
        <p:blipFill rotWithShape="1">
          <a:blip r:embed="rId3"/>
          <a:srcRect l="24653" t="68503" r="44647" b="9815"/>
          <a:stretch/>
        </p:blipFill>
        <p:spPr>
          <a:xfrm>
            <a:off x="7494897" y="5134430"/>
            <a:ext cx="3994484" cy="1383052"/>
          </a:xfrm>
          <a:prstGeom prst="rect">
            <a:avLst/>
          </a:prstGeom>
        </p:spPr>
      </p:pic>
      <p:sp>
        <p:nvSpPr>
          <p:cNvPr id="8" name="TextBox 7"/>
          <p:cNvSpPr txBox="1"/>
          <p:nvPr/>
        </p:nvSpPr>
        <p:spPr>
          <a:xfrm>
            <a:off x="9217911" y="3137147"/>
            <a:ext cx="663964" cy="369332"/>
          </a:xfrm>
          <a:prstGeom prst="rect">
            <a:avLst/>
          </a:prstGeom>
          <a:noFill/>
        </p:spPr>
        <p:txBody>
          <a:bodyPr wrap="none" rtlCol="0">
            <a:spAutoFit/>
          </a:bodyPr>
          <a:lstStyle/>
          <a:p>
            <a:r>
              <a:rPr lang="en-US" sz="1800" dirty="0">
                <a:solidFill>
                  <a:schemeClr val="bg1">
                    <a:lumMod val="50000"/>
                  </a:schemeClr>
                </a:solidFill>
                <a:latin typeface="+mn-lt"/>
              </a:rPr>
              <a:t>Extra</a:t>
            </a:r>
            <a:endParaRPr lang="en-GB" sz="1800" dirty="0">
              <a:solidFill>
                <a:schemeClr val="bg1">
                  <a:lumMod val="50000"/>
                </a:schemeClr>
              </a:solidFill>
              <a:latin typeface="+mn-lt"/>
            </a:endParaRPr>
          </a:p>
        </p:txBody>
      </p:sp>
      <p:sp>
        <p:nvSpPr>
          <p:cNvPr id="9" name="TextBox 8"/>
          <p:cNvSpPr txBox="1"/>
          <p:nvPr/>
        </p:nvSpPr>
        <p:spPr>
          <a:xfrm>
            <a:off x="9217911" y="4947059"/>
            <a:ext cx="663964" cy="369332"/>
          </a:xfrm>
          <a:prstGeom prst="rect">
            <a:avLst/>
          </a:prstGeom>
          <a:noFill/>
        </p:spPr>
        <p:txBody>
          <a:bodyPr wrap="none" rtlCol="0">
            <a:spAutoFit/>
          </a:bodyPr>
          <a:lstStyle/>
          <a:p>
            <a:r>
              <a:rPr lang="en-US" sz="1800" dirty="0">
                <a:solidFill>
                  <a:schemeClr val="bg1">
                    <a:lumMod val="50000"/>
                  </a:schemeClr>
                </a:solidFill>
                <a:latin typeface="+mn-lt"/>
              </a:rPr>
              <a:t>Extra</a:t>
            </a:r>
            <a:endParaRPr lang="en-GB" sz="1800" dirty="0">
              <a:solidFill>
                <a:schemeClr val="bg1">
                  <a:lumMod val="50000"/>
                </a:schemeClr>
              </a:solidFill>
              <a:latin typeface="+mn-lt"/>
            </a:endParaRPr>
          </a:p>
        </p:txBody>
      </p:sp>
    </p:spTree>
    <p:extLst>
      <p:ext uri="{BB962C8B-B14F-4D97-AF65-F5344CB8AC3E}">
        <p14:creationId xmlns:p14="http://schemas.microsoft.com/office/powerpoint/2010/main" val="164495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sz="half" idx="4294967295"/>
          </p:nvPr>
        </p:nvSpPr>
        <p:spPr>
          <a:xfrm>
            <a:off x="482799" y="1276016"/>
            <a:ext cx="6667506" cy="5262602"/>
          </a:xfrm>
          <a:noFill/>
          <a:ln>
            <a:noFill/>
          </a:ln>
        </p:spPr>
        <p:txBody>
          <a:bodyPr>
            <a:normAutofit/>
          </a:bodyPr>
          <a:lstStyle/>
          <a:p>
            <a:pPr algn="l" rtl="0">
              <a:buFont typeface="Arial" charset="0"/>
              <a:buNone/>
              <a:defRPr/>
            </a:pPr>
            <a:r>
              <a:rPr lang="en-US" sz="2000" b="1" dirty="0"/>
              <a:t>1. </a:t>
            </a:r>
            <a:r>
              <a:rPr lang="en-US" sz="2000" b="1" dirty="0" err="1"/>
              <a:t>Posteroanterior</a:t>
            </a:r>
            <a:r>
              <a:rPr lang="en-US" sz="2000" b="1" dirty="0"/>
              <a:t>  (PA) view:</a:t>
            </a:r>
          </a:p>
          <a:p>
            <a:pPr algn="l" rtl="0">
              <a:buFont typeface="Courier New" panose="02070309020205020404" pitchFamily="49" charset="0"/>
              <a:buChar char="o"/>
              <a:defRPr/>
            </a:pPr>
            <a:r>
              <a:rPr lang="en-US" sz="1800" dirty="0">
                <a:solidFill>
                  <a:srgbClr val="92D050"/>
                </a:solidFill>
              </a:rPr>
              <a:t>Most commonly used.</a:t>
            </a:r>
          </a:p>
          <a:p>
            <a:pPr algn="l" rtl="0">
              <a:buFont typeface="Courier New" panose="02070309020205020404" pitchFamily="49" charset="0"/>
              <a:buChar char="o"/>
              <a:defRPr/>
            </a:pPr>
            <a:r>
              <a:rPr lang="en-US" sz="1800" dirty="0"/>
              <a:t>The x-rays enter through the posterior aspect of the chest, and exit out of the anterior aspect where they are detected by an x-ray film.</a:t>
            </a:r>
          </a:p>
          <a:p>
            <a:pPr algn="l" rtl="0">
              <a:buFont typeface="Courier New" panose="02070309020205020404" pitchFamily="49" charset="0"/>
              <a:buChar char="o"/>
              <a:defRPr/>
            </a:pPr>
            <a:r>
              <a:rPr lang="en-US" sz="1800" dirty="0"/>
              <a:t> PA view gives a good assessment of the </a:t>
            </a:r>
            <a:r>
              <a:rPr lang="en-US" sz="1800" b="1" dirty="0">
                <a:solidFill>
                  <a:srgbClr val="FF0000"/>
                </a:solidFill>
              </a:rPr>
              <a:t>Cardiac Size</a:t>
            </a:r>
            <a:r>
              <a:rPr lang="en-US" sz="1800" b="1" dirty="0"/>
              <a:t>.</a:t>
            </a:r>
          </a:p>
          <a:p>
            <a:pPr algn="l" rtl="0">
              <a:buFont typeface="Courier New" panose="02070309020205020404" pitchFamily="49" charset="0"/>
              <a:buChar char="o"/>
              <a:defRPr/>
            </a:pPr>
            <a:r>
              <a:rPr lang="en-US" sz="1800" u="sng" dirty="0"/>
              <a:t>It avoids magnification of the heart as the film is close to the anterior chest wall</a:t>
            </a:r>
            <a:r>
              <a:rPr lang="en-US" sz="1800" dirty="0"/>
              <a:t>. </a:t>
            </a:r>
            <a:r>
              <a:rPr lang="en-US" sz="1800" dirty="0">
                <a:solidFill>
                  <a:schemeClr val="bg1">
                    <a:lumMod val="50000"/>
                  </a:schemeClr>
                </a:solidFill>
              </a:rPr>
              <a:t>(the patient stands directly in front of the sheet so that the beams fall directly without spreading and amplifying the picture)</a:t>
            </a:r>
          </a:p>
          <a:p>
            <a:pPr algn="l" rtl="0">
              <a:buFont typeface="Courier New" panose="02070309020205020404" pitchFamily="49" charset="0"/>
              <a:buChar char="o"/>
              <a:defRPr/>
            </a:pPr>
            <a:r>
              <a:rPr lang="en-US" sz="1800" dirty="0">
                <a:solidFill>
                  <a:schemeClr val="bg1">
                    <a:lumMod val="50000"/>
                  </a:schemeClr>
                </a:solidFill>
              </a:rPr>
              <a:t>How can we differentiate if the x-ray is PA or AP?</a:t>
            </a:r>
          </a:p>
          <a:p>
            <a:pPr algn="l" rtl="0">
              <a:buFont typeface="Courier New" panose="02070309020205020404" pitchFamily="49" charset="0"/>
              <a:buChar char="o"/>
              <a:defRPr/>
            </a:pPr>
            <a:r>
              <a:rPr lang="en-US" sz="1800" b="1" dirty="0">
                <a:solidFill>
                  <a:schemeClr val="bg1">
                    <a:lumMod val="50000"/>
                  </a:schemeClr>
                </a:solidFill>
              </a:rPr>
              <a:t>The PA </a:t>
            </a:r>
            <a:r>
              <a:rPr lang="en-US" sz="1800" b="1" dirty="0"/>
              <a:t>is identified </a:t>
            </a:r>
            <a:r>
              <a:rPr lang="en-US" sz="1800" dirty="0"/>
              <a:t>by the presence of the </a:t>
            </a:r>
            <a:r>
              <a:rPr lang="en-US" sz="1800" b="1" dirty="0">
                <a:solidFill>
                  <a:srgbClr val="C00000"/>
                </a:solidFill>
              </a:rPr>
              <a:t>fundal gas bubble</a:t>
            </a:r>
            <a:r>
              <a:rPr lang="en-US" sz="1800" b="1" dirty="0">
                <a:solidFill>
                  <a:schemeClr val="bg1">
                    <a:lumMod val="50000"/>
                  </a:schemeClr>
                </a:solidFill>
              </a:rPr>
              <a:t>*</a:t>
            </a:r>
            <a:r>
              <a:rPr lang="en-US" sz="1800" b="1" dirty="0">
                <a:solidFill>
                  <a:srgbClr val="C00000"/>
                </a:solidFill>
              </a:rPr>
              <a:t> </a:t>
            </a:r>
            <a:r>
              <a:rPr lang="en-US" sz="1800" dirty="0"/>
              <a:t>and the </a:t>
            </a:r>
            <a:r>
              <a:rPr lang="en-US" sz="1800" b="1" dirty="0">
                <a:solidFill>
                  <a:srgbClr val="C00000"/>
                </a:solidFill>
              </a:rPr>
              <a:t>absence of the scapulae in the lung fields</a:t>
            </a:r>
            <a:r>
              <a:rPr lang="en-US" sz="1800" b="1" dirty="0">
                <a:solidFill>
                  <a:schemeClr val="bg1">
                    <a:lumMod val="50000"/>
                  </a:schemeClr>
                </a:solidFill>
              </a:rPr>
              <a:t>**</a:t>
            </a:r>
            <a:r>
              <a:rPr lang="en-US" sz="1800" b="1" dirty="0">
                <a:solidFill>
                  <a:srgbClr val="C00000"/>
                </a:solidFill>
              </a:rPr>
              <a:t>.</a:t>
            </a:r>
          </a:p>
          <a:p>
            <a:pPr marL="0" indent="0" algn="l" rtl="0">
              <a:buNone/>
              <a:defRPr/>
            </a:pPr>
            <a:r>
              <a:rPr lang="en-US" sz="1800" dirty="0">
                <a:solidFill>
                  <a:schemeClr val="bg1">
                    <a:lumMod val="50000"/>
                  </a:schemeClr>
                </a:solidFill>
              </a:rPr>
              <a:t>* The fundus is the only part of the stomach containing air instead of food. </a:t>
            </a:r>
          </a:p>
          <a:p>
            <a:pPr marL="0" indent="0" algn="l" rtl="0">
              <a:buNone/>
              <a:defRPr/>
            </a:pPr>
            <a:r>
              <a:rPr lang="en-US" sz="1800" dirty="0">
                <a:solidFill>
                  <a:schemeClr val="bg1">
                    <a:lumMod val="50000"/>
                  </a:schemeClr>
                </a:solidFill>
              </a:rPr>
              <a:t>** The scapulae are not completely absent. The medial borders are partially visible.</a:t>
            </a:r>
          </a:p>
        </p:txBody>
      </p:sp>
      <p:sp>
        <p:nvSpPr>
          <p:cNvPr id="2" name="TextBox 1"/>
          <p:cNvSpPr txBox="1"/>
          <p:nvPr/>
        </p:nvSpPr>
        <p:spPr>
          <a:xfrm>
            <a:off x="9621672" y="327547"/>
            <a:ext cx="2105063" cy="338554"/>
          </a:xfrm>
          <a:prstGeom prst="rect">
            <a:avLst/>
          </a:prstGeom>
          <a:noFill/>
          <a:ln w="28575">
            <a:solidFill>
              <a:srgbClr val="FF0000"/>
            </a:solidFill>
          </a:ln>
        </p:spPr>
        <p:txBody>
          <a:bodyPr wrap="none" rtlCol="0">
            <a:spAutoFit/>
          </a:bodyPr>
          <a:lstStyle/>
          <a:p>
            <a:r>
              <a:rPr lang="en-US" sz="1600" dirty="0">
                <a:latin typeface="+mn-lt"/>
              </a:rPr>
              <a:t>Only on the girls’ slides</a:t>
            </a:r>
            <a:endParaRPr lang="en-GB" sz="1600" dirty="0">
              <a:latin typeface="+mn-lt"/>
            </a:endParaRPr>
          </a:p>
        </p:txBody>
      </p:sp>
      <p:sp>
        <p:nvSpPr>
          <p:cNvPr id="11" name="Title 3"/>
          <p:cNvSpPr txBox="1">
            <a:spLocks/>
          </p:cNvSpPr>
          <p:nvPr/>
        </p:nvSpPr>
        <p:spPr>
          <a:xfrm>
            <a:off x="482799" y="462759"/>
            <a:ext cx="10515600" cy="748774"/>
          </a:xfrm>
          <a:prstGeom prst="rect">
            <a:avLst/>
          </a:prstGeom>
        </p:spPr>
        <p:txBody>
          <a:bodyP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rtl="0"/>
            <a:r>
              <a:rPr lang="en-US" sz="4000" b="1" dirty="0"/>
              <a:t>Radiography</a:t>
            </a:r>
            <a:r>
              <a:rPr lang="en-US" sz="4000" b="1" dirty="0">
                <a:solidFill>
                  <a:schemeClr val="accent1"/>
                </a:solidFill>
              </a:rPr>
              <a:t> </a:t>
            </a:r>
            <a:endParaRPr lang="en-US" sz="4000" b="1" dirty="0"/>
          </a:p>
        </p:txBody>
      </p:sp>
      <p:grpSp>
        <p:nvGrpSpPr>
          <p:cNvPr id="9" name="Group 8"/>
          <p:cNvGrpSpPr/>
          <p:nvPr/>
        </p:nvGrpSpPr>
        <p:grpSpPr>
          <a:xfrm>
            <a:off x="7196037" y="1189321"/>
            <a:ext cx="4581625" cy="2717996"/>
            <a:chOff x="877784" y="4936557"/>
            <a:chExt cx="3926340" cy="1830856"/>
          </a:xfrm>
        </p:grpSpPr>
        <p:pic>
          <p:nvPicPr>
            <p:cNvPr id="2054" name="Picture 6" descr="Image result for anteroposterior vs posteroanteri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784" y="4936557"/>
              <a:ext cx="3741153" cy="183085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4450892" y="5607316"/>
              <a:ext cx="353232" cy="221752"/>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454536" y="5607316"/>
              <a:ext cx="353232" cy="221752"/>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7196037" y="3897836"/>
            <a:ext cx="4865975" cy="523220"/>
          </a:xfrm>
          <a:prstGeom prst="rect">
            <a:avLst/>
          </a:prstGeom>
          <a:noFill/>
        </p:spPr>
        <p:txBody>
          <a:bodyPr wrap="square" rtlCol="0">
            <a:spAutoFit/>
          </a:bodyPr>
          <a:lstStyle/>
          <a:p>
            <a:r>
              <a:rPr lang="en-US" u="sng" dirty="0">
                <a:solidFill>
                  <a:schemeClr val="bg1">
                    <a:lumMod val="50000"/>
                  </a:schemeClr>
                </a:solidFill>
                <a:latin typeface="+mn-lt"/>
              </a:rPr>
              <a:t>Extra</a:t>
            </a:r>
            <a:r>
              <a:rPr lang="en-US" dirty="0">
                <a:solidFill>
                  <a:schemeClr val="bg1">
                    <a:lumMod val="50000"/>
                  </a:schemeClr>
                </a:solidFill>
                <a:latin typeface="+mn-lt"/>
              </a:rPr>
              <a:t>:</a:t>
            </a:r>
          </a:p>
          <a:p>
            <a:r>
              <a:rPr lang="en-US" dirty="0">
                <a:solidFill>
                  <a:schemeClr val="bg1">
                    <a:lumMod val="50000"/>
                  </a:schemeClr>
                </a:solidFill>
                <a:latin typeface="+mn-lt"/>
              </a:rPr>
              <a:t>Notice how the scapulae are unclear in PA as opposed to the AP.</a:t>
            </a:r>
            <a:endParaRPr lang="en-GB" dirty="0">
              <a:solidFill>
                <a:schemeClr val="bg1">
                  <a:lumMod val="50000"/>
                </a:schemeClr>
              </a:solidFill>
              <a:latin typeface="+mn-lt"/>
            </a:endParaRPr>
          </a:p>
        </p:txBody>
      </p:sp>
      <p:grpSp>
        <p:nvGrpSpPr>
          <p:cNvPr id="26" name="Group 25"/>
          <p:cNvGrpSpPr/>
          <p:nvPr/>
        </p:nvGrpSpPr>
        <p:grpSpPr>
          <a:xfrm>
            <a:off x="7585329" y="4512142"/>
            <a:ext cx="3586946" cy="2345858"/>
            <a:chOff x="6400800" y="1097507"/>
            <a:chExt cx="5762445" cy="4191000"/>
          </a:xfrm>
        </p:grpSpPr>
        <p:pic>
          <p:nvPicPr>
            <p:cNvPr id="27" name="Picture 5" descr="C:\Users\user\Pictures\cvvc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00800" y="1097507"/>
              <a:ext cx="5762445" cy="4191000"/>
            </a:xfrm>
            <a:prstGeom prst="rect">
              <a:avLst/>
            </a:prstGeom>
          </p:spPr>
        </p:pic>
        <p:sp>
          <p:nvSpPr>
            <p:cNvPr id="28" name="Right Arrow 27"/>
            <p:cNvSpPr/>
            <p:nvPr/>
          </p:nvSpPr>
          <p:spPr>
            <a:xfrm>
              <a:off x="10310171" y="4763734"/>
              <a:ext cx="10160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Tree>
    <p:extLst>
      <p:ext uri="{BB962C8B-B14F-4D97-AF65-F5344CB8AC3E}">
        <p14:creationId xmlns:p14="http://schemas.microsoft.com/office/powerpoint/2010/main" val="120246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71113" y="1318423"/>
            <a:ext cx="9887557" cy="5029200"/>
          </a:xfrm>
          <a:prstGeom prst="rect">
            <a:avLst/>
          </a:prstGeom>
          <a:noFill/>
          <a:ln>
            <a:noFill/>
          </a:ln>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buFont typeface="Arial" charset="0"/>
              <a:buNone/>
              <a:defRPr/>
            </a:pPr>
            <a:r>
              <a:rPr lang="en-US" sz="2000" b="1" dirty="0"/>
              <a:t>2. Anteroposterior  (AP) view:</a:t>
            </a:r>
            <a:endParaRPr lang="en-US" sz="2000" dirty="0"/>
          </a:p>
          <a:p>
            <a:pPr algn="l" rtl="0">
              <a:buFont typeface="Courier New" panose="02070309020205020404" pitchFamily="49" charset="0"/>
              <a:buChar char="o"/>
              <a:defRPr/>
            </a:pPr>
            <a:r>
              <a:rPr lang="en-US" sz="1800" dirty="0"/>
              <a:t>The x-rays enter through the anterior aspect and exit through the posterior aspect of the chest. </a:t>
            </a:r>
          </a:p>
          <a:p>
            <a:pPr algn="l" rtl="0">
              <a:buFont typeface="Courier New" panose="02070309020205020404" pitchFamily="49" charset="0"/>
              <a:buChar char="o"/>
              <a:defRPr/>
            </a:pPr>
            <a:r>
              <a:rPr lang="en-US" sz="1800" dirty="0"/>
              <a:t>AP chest x-rays are done  where it is difficult for the patient to obtain a normal chest x-ray, such as when the patient </a:t>
            </a:r>
            <a:r>
              <a:rPr lang="en-US" sz="1800" b="1" dirty="0"/>
              <a:t>cannot get out of bed </a:t>
            </a:r>
            <a:r>
              <a:rPr lang="en-US" sz="1800" dirty="0">
                <a:solidFill>
                  <a:srgbClr val="92D050"/>
                </a:solidFill>
              </a:rPr>
              <a:t>(we call these patients </a:t>
            </a:r>
            <a:r>
              <a:rPr lang="en-US" sz="1800" u="sng" dirty="0">
                <a:solidFill>
                  <a:srgbClr val="92D050"/>
                </a:solidFill>
              </a:rPr>
              <a:t>bed ridden</a:t>
            </a:r>
            <a:r>
              <a:rPr lang="en-US" sz="1800" dirty="0">
                <a:solidFill>
                  <a:srgbClr val="92D050"/>
                </a:solidFill>
              </a:rPr>
              <a:t>)</a:t>
            </a:r>
            <a:r>
              <a:rPr lang="en-US" sz="1800" b="1" dirty="0"/>
              <a:t>. </a:t>
            </a:r>
            <a:r>
              <a:rPr lang="en-US" sz="1800" b="1" dirty="0">
                <a:solidFill>
                  <a:srgbClr val="0070C0"/>
                </a:solidFill>
              </a:rPr>
              <a:t> </a:t>
            </a:r>
          </a:p>
          <a:p>
            <a:pPr marL="0" indent="0" algn="l" rtl="0">
              <a:buNone/>
              <a:defRPr/>
            </a:pPr>
            <a:r>
              <a:rPr lang="en-US" sz="2000" b="1" dirty="0"/>
              <a:t>3. Lateral view </a:t>
            </a:r>
          </a:p>
          <a:p>
            <a:pPr algn="l" rtl="0">
              <a:buFont typeface="Courier New" panose="02070309020205020404" pitchFamily="49" charset="0"/>
              <a:buChar char="o"/>
              <a:defRPr/>
            </a:pPr>
            <a:r>
              <a:rPr lang="en-US" sz="1800" dirty="0">
                <a:solidFill>
                  <a:schemeClr val="bg1">
                    <a:lumMod val="50000"/>
                  </a:schemeClr>
                </a:solidFill>
              </a:rPr>
              <a:t>Taken from the side.</a:t>
            </a:r>
          </a:p>
          <a:p>
            <a:pPr algn="l" rtl="0">
              <a:buFont typeface="Courier New" panose="02070309020205020404" pitchFamily="49" charset="0"/>
              <a:buChar char="o"/>
              <a:defRPr/>
            </a:pPr>
            <a:r>
              <a:rPr lang="en-US" sz="1800" dirty="0"/>
              <a:t>Indicated only </a:t>
            </a:r>
            <a:r>
              <a:rPr lang="en-US" sz="1800" b="1" dirty="0"/>
              <a:t>for further interpretation. </a:t>
            </a:r>
            <a:r>
              <a:rPr lang="en-US" sz="1800" dirty="0">
                <a:solidFill>
                  <a:srgbClr val="92D050"/>
                </a:solidFill>
              </a:rPr>
              <a:t>(to see structures we can’t see in the		 PA/AP, for example: the right ventricle and left atrium).</a:t>
            </a:r>
          </a:p>
          <a:p>
            <a:pPr marL="0" indent="0" algn="l" rtl="0">
              <a:buNone/>
              <a:defRPr/>
            </a:pPr>
            <a:r>
              <a:rPr lang="en-US" sz="2000" b="1" dirty="0"/>
              <a:t>4. Decubitus: </a:t>
            </a:r>
            <a:endParaRPr lang="en-US" sz="2000" b="1" dirty="0">
              <a:solidFill>
                <a:schemeClr val="bg1">
                  <a:lumMod val="50000"/>
                </a:schemeClr>
              </a:solidFill>
            </a:endParaRPr>
          </a:p>
          <a:p>
            <a:pPr algn="l" rtl="0">
              <a:buClr>
                <a:schemeClr val="tx1"/>
              </a:buClr>
              <a:buFont typeface="Courier New" panose="02070309020205020404" pitchFamily="49" charset="0"/>
              <a:buChar char="o"/>
              <a:defRPr/>
            </a:pPr>
            <a:r>
              <a:rPr lang="en-US" sz="1800" dirty="0">
                <a:solidFill>
                  <a:schemeClr val="bg1">
                    <a:lumMod val="50000"/>
                  </a:schemeClr>
                </a:solidFill>
              </a:rPr>
              <a:t>The patient is </a:t>
            </a:r>
            <a:r>
              <a:rPr lang="en-US" sz="1800" dirty="0"/>
              <a:t>lying at the side.</a:t>
            </a:r>
          </a:p>
        </p:txBody>
      </p:sp>
      <p:grpSp>
        <p:nvGrpSpPr>
          <p:cNvPr id="3" name="Group 2"/>
          <p:cNvGrpSpPr/>
          <p:nvPr/>
        </p:nvGrpSpPr>
        <p:grpSpPr>
          <a:xfrm>
            <a:off x="4372292" y="4351621"/>
            <a:ext cx="3985503" cy="2506379"/>
            <a:chOff x="7370493" y="4822640"/>
            <a:chExt cx="2654516" cy="1688431"/>
          </a:xfrm>
        </p:grpSpPr>
        <p:pic>
          <p:nvPicPr>
            <p:cNvPr id="4" name="Picture 2" descr="Image result for Decubitus x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493" y="4822640"/>
              <a:ext cx="2654516" cy="16884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45830" y="6290310"/>
              <a:ext cx="1009650" cy="10287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8779042" y="2835978"/>
            <a:ext cx="3003904" cy="4022022"/>
            <a:chOff x="10210196" y="3901822"/>
            <a:chExt cx="1813693" cy="2772262"/>
          </a:xfrm>
        </p:grpSpPr>
        <p:pic>
          <p:nvPicPr>
            <p:cNvPr id="7"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196" y="3901822"/>
              <a:ext cx="1813693" cy="27722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287000" y="6408201"/>
              <a:ext cx="1066800" cy="10287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7736300" y="6454513"/>
            <a:ext cx="561372" cy="307777"/>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sp>
        <p:nvSpPr>
          <p:cNvPr id="10" name="TextBox 9"/>
          <p:cNvSpPr txBox="1"/>
          <p:nvPr/>
        </p:nvSpPr>
        <p:spPr>
          <a:xfrm>
            <a:off x="11221574" y="6452756"/>
            <a:ext cx="561372" cy="307777"/>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sp>
        <p:nvSpPr>
          <p:cNvPr id="11" name="Title 3"/>
          <p:cNvSpPr txBox="1">
            <a:spLocks/>
          </p:cNvSpPr>
          <p:nvPr/>
        </p:nvSpPr>
        <p:spPr>
          <a:xfrm>
            <a:off x="482799" y="462759"/>
            <a:ext cx="10515600" cy="748774"/>
          </a:xfrm>
          <a:prstGeom prst="rect">
            <a:avLst/>
          </a:prstGeom>
        </p:spPr>
        <p:txBody>
          <a:bodyP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rtl="0"/>
            <a:r>
              <a:rPr lang="en-US" sz="4000" b="1" dirty="0"/>
              <a:t>Radiography</a:t>
            </a:r>
            <a:r>
              <a:rPr lang="en-US" sz="4000" b="1" dirty="0">
                <a:solidFill>
                  <a:schemeClr val="accent1"/>
                </a:solidFill>
              </a:rPr>
              <a:t> </a:t>
            </a:r>
            <a:endParaRPr lang="en-US" sz="4000" b="1" dirty="0"/>
          </a:p>
        </p:txBody>
      </p:sp>
      <p:sp>
        <p:nvSpPr>
          <p:cNvPr id="12" name="TextBox 11"/>
          <p:cNvSpPr txBox="1"/>
          <p:nvPr/>
        </p:nvSpPr>
        <p:spPr>
          <a:xfrm>
            <a:off x="9621672" y="327547"/>
            <a:ext cx="2105063" cy="338554"/>
          </a:xfrm>
          <a:prstGeom prst="rect">
            <a:avLst/>
          </a:prstGeom>
          <a:noFill/>
          <a:ln w="28575">
            <a:solidFill>
              <a:srgbClr val="FF0000"/>
            </a:solidFill>
          </a:ln>
        </p:spPr>
        <p:txBody>
          <a:bodyPr wrap="none" rtlCol="0">
            <a:spAutoFit/>
          </a:bodyPr>
          <a:lstStyle/>
          <a:p>
            <a:r>
              <a:rPr lang="en-US" sz="1600" dirty="0">
                <a:latin typeface="+mn-lt"/>
              </a:rPr>
              <a:t>Only on the girls’ slides</a:t>
            </a:r>
            <a:endParaRPr lang="en-GB" sz="1600" dirty="0">
              <a:latin typeface="+mn-lt"/>
            </a:endParaRPr>
          </a:p>
        </p:txBody>
      </p:sp>
    </p:spTree>
    <p:extLst>
      <p:ext uri="{BB962C8B-B14F-4D97-AF65-F5344CB8AC3E}">
        <p14:creationId xmlns:p14="http://schemas.microsoft.com/office/powerpoint/2010/main" val="410440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912" y="365177"/>
            <a:ext cx="7338060" cy="1121291"/>
          </a:xfrm>
        </p:spPr>
        <p:txBody>
          <a:bodyPr>
            <a:normAutofit/>
          </a:bodyPr>
          <a:lstStyle/>
          <a:p>
            <a:pPr rtl="0"/>
            <a:r>
              <a:rPr lang="en-US" sz="4000" dirty="0">
                <a:latin typeface="+mn-lt"/>
              </a:rPr>
              <a:t>Radiography</a:t>
            </a:r>
            <a:br>
              <a:rPr lang="en-US" dirty="0">
                <a:latin typeface="+mn-lt"/>
              </a:rPr>
            </a:br>
            <a:r>
              <a:rPr lang="en-US" sz="2400" dirty="0"/>
              <a:t>Indications for chest X-ray </a:t>
            </a:r>
            <a:endParaRPr lang="en-US" sz="4800" dirty="0"/>
          </a:p>
        </p:txBody>
      </p:sp>
      <p:graphicFrame>
        <p:nvGraphicFramePr>
          <p:cNvPr id="6" name="Diagram 5"/>
          <p:cNvGraphicFramePr/>
          <p:nvPr>
            <p:extLst>
              <p:ext uri="{D42A27DB-BD31-4B8C-83A1-F6EECF244321}">
                <p14:modId xmlns:p14="http://schemas.microsoft.com/office/powerpoint/2010/main" val="2234644571"/>
              </p:ext>
            </p:extLst>
          </p:nvPr>
        </p:nvGraphicFramePr>
        <p:xfrm>
          <a:off x="364807" y="2248134"/>
          <a:ext cx="7494270" cy="2696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42911" y="1555256"/>
            <a:ext cx="7726681" cy="646331"/>
          </a:xfrm>
          <a:prstGeom prst="rect">
            <a:avLst/>
          </a:prstGeom>
          <a:noFill/>
        </p:spPr>
        <p:txBody>
          <a:bodyPr wrap="square" rtlCol="0">
            <a:spAutoFit/>
          </a:bodyPr>
          <a:lstStyle/>
          <a:p>
            <a:r>
              <a:rPr lang="en-US" sz="1800" b="1" dirty="0">
                <a:latin typeface="+mn-lt"/>
              </a:rPr>
              <a:t>A chest x-ray </a:t>
            </a:r>
            <a:r>
              <a:rPr lang="en-US" sz="1800" dirty="0">
                <a:latin typeface="+mn-lt"/>
              </a:rPr>
              <a:t>may be used to </a:t>
            </a:r>
            <a:r>
              <a:rPr lang="en-US" sz="1800" dirty="0">
                <a:solidFill>
                  <a:srgbClr val="FF0000"/>
                </a:solidFill>
                <a:latin typeface="+mn-lt"/>
              </a:rPr>
              <a:t>diagnose </a:t>
            </a:r>
            <a:r>
              <a:rPr lang="en-US" sz="1800" dirty="0">
                <a:latin typeface="+mn-lt"/>
              </a:rPr>
              <a:t>and to </a:t>
            </a:r>
            <a:r>
              <a:rPr lang="en-US" sz="1800" dirty="0">
                <a:solidFill>
                  <a:srgbClr val="FF0000"/>
                </a:solidFill>
                <a:latin typeface="+mn-lt"/>
              </a:rPr>
              <a:t>plan the treatment</a:t>
            </a:r>
            <a:r>
              <a:rPr lang="en-US" sz="1800" dirty="0">
                <a:latin typeface="+mn-lt"/>
              </a:rPr>
              <a:t>  and </a:t>
            </a:r>
            <a:r>
              <a:rPr lang="en-US" sz="1800" dirty="0">
                <a:solidFill>
                  <a:srgbClr val="FF0000"/>
                </a:solidFill>
                <a:latin typeface="+mn-lt"/>
              </a:rPr>
              <a:t>follow up </a:t>
            </a:r>
            <a:r>
              <a:rPr lang="en-US" sz="1800" dirty="0">
                <a:latin typeface="+mn-lt"/>
              </a:rPr>
              <a:t>for various conditions, </a:t>
            </a:r>
            <a:r>
              <a:rPr lang="en-US" sz="1800" b="1" dirty="0">
                <a:latin typeface="+mn-lt"/>
              </a:rPr>
              <a:t>including</a:t>
            </a:r>
            <a:r>
              <a:rPr lang="en-US" sz="1800" dirty="0">
                <a:latin typeface="+mn-lt"/>
              </a:rPr>
              <a:t>:</a:t>
            </a:r>
          </a:p>
        </p:txBody>
      </p:sp>
      <p:sp>
        <p:nvSpPr>
          <p:cNvPr id="8" name="TextBox 7"/>
          <p:cNvSpPr txBox="1"/>
          <p:nvPr/>
        </p:nvSpPr>
        <p:spPr>
          <a:xfrm>
            <a:off x="442912" y="4983291"/>
            <a:ext cx="7338060" cy="1477328"/>
          </a:xfrm>
          <a:prstGeom prst="rect">
            <a:avLst/>
          </a:prstGeom>
          <a:noFill/>
        </p:spPr>
        <p:txBody>
          <a:bodyPr wrap="square" rtlCol="0">
            <a:spAutoFit/>
          </a:bodyPr>
          <a:lstStyle/>
          <a:p>
            <a:r>
              <a:rPr lang="en-US" sz="1800" dirty="0">
                <a:latin typeface="+mn-lt"/>
              </a:rPr>
              <a:t>4-</a:t>
            </a:r>
            <a:r>
              <a:rPr lang="en-US" sz="1800" b="1" dirty="0">
                <a:latin typeface="+mn-lt"/>
              </a:rPr>
              <a:t>Chest radiographs </a:t>
            </a:r>
            <a:r>
              <a:rPr lang="en-US" sz="1800" dirty="0">
                <a:latin typeface="+mn-lt"/>
              </a:rPr>
              <a:t>are also used to screen for </a:t>
            </a:r>
            <a:r>
              <a:rPr lang="en-US" sz="1800" dirty="0">
                <a:solidFill>
                  <a:srgbClr val="FF0000"/>
                </a:solidFill>
                <a:latin typeface="+mn-lt"/>
              </a:rPr>
              <a:t>job-related lung diseases </a:t>
            </a:r>
            <a:r>
              <a:rPr lang="en-US" sz="1800" dirty="0">
                <a:latin typeface="+mn-lt"/>
              </a:rPr>
              <a:t>in industries such as mining where workers are exposed to dust, </a:t>
            </a:r>
            <a:r>
              <a:rPr lang="en-US" sz="1800" dirty="0">
                <a:solidFill>
                  <a:schemeClr val="bg1">
                    <a:lumMod val="50000"/>
                  </a:schemeClr>
                </a:solidFill>
                <a:latin typeface="+mn-lt"/>
              </a:rPr>
              <a:t> example of diseases: </a:t>
            </a:r>
            <a:r>
              <a:rPr lang="en-US" sz="1800" b="1" dirty="0">
                <a:latin typeface="+mn-lt"/>
              </a:rPr>
              <a:t>Asbestosis</a:t>
            </a:r>
            <a:r>
              <a:rPr lang="en-US" sz="1800" dirty="0">
                <a:latin typeface="+mn-lt"/>
              </a:rPr>
              <a:t>, </a:t>
            </a:r>
            <a:r>
              <a:rPr lang="en-US" sz="1800" b="1" dirty="0">
                <a:latin typeface="+mn-lt"/>
              </a:rPr>
              <a:t>silicosis</a:t>
            </a:r>
          </a:p>
          <a:p>
            <a:endParaRPr lang="en-US" sz="1800" b="1" dirty="0">
              <a:latin typeface="+mn-lt"/>
            </a:endParaRPr>
          </a:p>
          <a:p>
            <a:r>
              <a:rPr lang="en-US" sz="1800" dirty="0">
                <a:latin typeface="+mn-lt"/>
              </a:rPr>
              <a:t>5-</a:t>
            </a:r>
            <a:r>
              <a:rPr lang="en-US" sz="1800" b="1" dirty="0">
                <a:latin typeface="+mn-lt"/>
              </a:rPr>
              <a:t>Chest x-ray </a:t>
            </a:r>
            <a:r>
              <a:rPr lang="en-US" sz="1800" dirty="0">
                <a:latin typeface="+mn-lt"/>
              </a:rPr>
              <a:t>is also requested as </a:t>
            </a:r>
            <a:r>
              <a:rPr lang="en-US" sz="1800" dirty="0">
                <a:solidFill>
                  <a:srgbClr val="FF0000"/>
                </a:solidFill>
                <a:latin typeface="+mn-lt"/>
              </a:rPr>
              <a:t>pre-employment demand</a:t>
            </a:r>
            <a:r>
              <a:rPr lang="en-US" sz="1800" dirty="0">
                <a:latin typeface="+mn-lt"/>
              </a:rPr>
              <a:t>.</a:t>
            </a:r>
            <a:r>
              <a:rPr lang="en-US" sz="1800" dirty="0">
                <a:solidFill>
                  <a:schemeClr val="bg1">
                    <a:lumMod val="50000"/>
                  </a:schemeClr>
                </a:solidFill>
                <a:latin typeface="+mn-lt"/>
              </a:rPr>
              <a:t> (boys slide)</a:t>
            </a:r>
            <a:endParaRPr lang="en-US" sz="1800" dirty="0">
              <a:latin typeface="+mn-lt"/>
            </a:endParaRPr>
          </a:p>
        </p:txBody>
      </p:sp>
      <p:sp>
        <p:nvSpPr>
          <p:cNvPr id="9" name="TextBox 8"/>
          <p:cNvSpPr txBox="1"/>
          <p:nvPr/>
        </p:nvSpPr>
        <p:spPr>
          <a:xfrm>
            <a:off x="7993130" y="2218289"/>
            <a:ext cx="3779520" cy="3785652"/>
          </a:xfrm>
          <a:prstGeom prst="rect">
            <a:avLst/>
          </a:prstGeom>
          <a:noFill/>
        </p:spPr>
        <p:txBody>
          <a:bodyPr wrap="square" rtlCol="0">
            <a:spAutoFit/>
          </a:bodyPr>
          <a:lstStyle/>
          <a:p>
            <a:pPr marL="176213" indent="-176213">
              <a:buFont typeface="Arial" panose="020B0604020202020204" pitchFamily="34" charset="0"/>
              <a:buChar char="•"/>
            </a:pPr>
            <a:r>
              <a:rPr lang="en-US" sz="1600" b="1" dirty="0">
                <a:solidFill>
                  <a:schemeClr val="bg1">
                    <a:lumMod val="50000"/>
                  </a:schemeClr>
                </a:solidFill>
                <a:latin typeface="+mn-lt"/>
              </a:rPr>
              <a:t>Indication: </a:t>
            </a:r>
            <a:r>
              <a:rPr lang="en-US" sz="1600" dirty="0">
                <a:solidFill>
                  <a:schemeClr val="bg1">
                    <a:lumMod val="50000"/>
                  </a:schemeClr>
                </a:solidFill>
                <a:latin typeface="+mn-lt"/>
              </a:rPr>
              <a:t>reasons or signs we should use a chest x-ray.</a:t>
            </a:r>
            <a:endParaRPr lang="en-US" sz="1600" b="1" dirty="0">
              <a:solidFill>
                <a:schemeClr val="bg1">
                  <a:lumMod val="50000"/>
                </a:schemeClr>
              </a:solidFill>
              <a:latin typeface="+mn-lt"/>
            </a:endParaRPr>
          </a:p>
          <a:p>
            <a:pPr marL="176213" indent="-176213">
              <a:buFont typeface="Arial" panose="020B0604020202020204" pitchFamily="34" charset="0"/>
              <a:buChar char="•"/>
            </a:pPr>
            <a:r>
              <a:rPr lang="en-US" sz="1600" b="1" dirty="0">
                <a:solidFill>
                  <a:schemeClr val="bg1">
                    <a:lumMod val="50000"/>
                  </a:schemeClr>
                </a:solidFill>
                <a:latin typeface="+mn-lt"/>
              </a:rPr>
              <a:t>Follow up</a:t>
            </a:r>
            <a:r>
              <a:rPr lang="en-US" sz="1600" dirty="0">
                <a:solidFill>
                  <a:schemeClr val="bg1">
                    <a:lumMod val="50000"/>
                  </a:schemeClr>
                </a:solidFill>
                <a:latin typeface="+mn-lt"/>
              </a:rPr>
              <a:t>:</a:t>
            </a:r>
            <a:r>
              <a:rPr lang="ar-SA" sz="1600" dirty="0">
                <a:solidFill>
                  <a:schemeClr val="bg1">
                    <a:lumMod val="50000"/>
                  </a:schemeClr>
                </a:solidFill>
                <a:latin typeface="+mn-lt"/>
              </a:rPr>
              <a:t>لمتابعة المريض هل تحسن أم لا</a:t>
            </a:r>
            <a:endParaRPr lang="en-US" sz="1600" dirty="0">
              <a:solidFill>
                <a:schemeClr val="bg1">
                  <a:lumMod val="50000"/>
                </a:schemeClr>
              </a:solidFill>
              <a:latin typeface="+mn-lt"/>
            </a:endParaRPr>
          </a:p>
          <a:p>
            <a:pPr marL="176213" indent="-176213">
              <a:buFont typeface="Arial" panose="020B0604020202020204" pitchFamily="34" charset="0"/>
              <a:buChar char="•"/>
            </a:pPr>
            <a:r>
              <a:rPr lang="en-US" sz="1600" b="1" dirty="0">
                <a:solidFill>
                  <a:schemeClr val="bg1">
                    <a:lumMod val="50000"/>
                  </a:schemeClr>
                </a:solidFill>
                <a:latin typeface="+mn-lt"/>
              </a:rPr>
              <a:t>Pneumonia</a:t>
            </a:r>
            <a:r>
              <a:rPr lang="en-US" sz="1600" dirty="0">
                <a:solidFill>
                  <a:schemeClr val="bg1">
                    <a:lumMod val="50000"/>
                  </a:schemeClr>
                </a:solidFill>
                <a:latin typeface="+mn-lt"/>
              </a:rPr>
              <a:t>: infection of the lung usually by a bacteria or a virus.</a:t>
            </a:r>
          </a:p>
          <a:p>
            <a:pPr marL="176213" indent="-176213">
              <a:buFont typeface="Arial" panose="020B0604020202020204" pitchFamily="34" charset="0"/>
              <a:buChar char="•"/>
            </a:pPr>
            <a:r>
              <a:rPr lang="en-US" sz="1600" b="1" dirty="0">
                <a:solidFill>
                  <a:schemeClr val="bg1">
                    <a:lumMod val="50000"/>
                  </a:schemeClr>
                </a:solidFill>
                <a:latin typeface="+mn-lt"/>
              </a:rPr>
              <a:t>Emphysema</a:t>
            </a:r>
            <a:r>
              <a:rPr lang="en-US" sz="1600" dirty="0">
                <a:solidFill>
                  <a:schemeClr val="bg1">
                    <a:lumMod val="50000"/>
                  </a:schemeClr>
                </a:solidFill>
                <a:latin typeface="+mn-lt"/>
              </a:rPr>
              <a:t>: enlargement of air spaces with destruction of their walls.</a:t>
            </a:r>
          </a:p>
          <a:p>
            <a:pPr marL="176213" indent="-176213">
              <a:buFont typeface="Arial" panose="020B0604020202020204" pitchFamily="34" charset="0"/>
              <a:buChar char="•"/>
            </a:pPr>
            <a:r>
              <a:rPr lang="en-US" sz="1600" b="1" dirty="0">
                <a:solidFill>
                  <a:schemeClr val="bg1">
                    <a:lumMod val="50000"/>
                  </a:schemeClr>
                </a:solidFill>
                <a:latin typeface="+mn-lt"/>
              </a:rPr>
              <a:t>Atelectasis</a:t>
            </a:r>
            <a:r>
              <a:rPr lang="en-US" sz="1600" dirty="0">
                <a:solidFill>
                  <a:schemeClr val="bg1">
                    <a:lumMod val="50000"/>
                  </a:schemeClr>
                </a:solidFill>
                <a:latin typeface="+mn-lt"/>
              </a:rPr>
              <a:t>: (known as collapse), it is loss of lung volume because of inadequate expansion of air spaces.</a:t>
            </a:r>
          </a:p>
          <a:p>
            <a:pPr marL="176213" indent="-176213">
              <a:buFont typeface="Arial" panose="020B0604020202020204" pitchFamily="34" charset="0"/>
              <a:buChar char="•"/>
            </a:pPr>
            <a:r>
              <a:rPr lang="en-US" sz="1600" b="1" dirty="0">
                <a:solidFill>
                  <a:schemeClr val="bg1">
                    <a:lumMod val="50000"/>
                  </a:schemeClr>
                </a:solidFill>
                <a:latin typeface="+mn-lt"/>
              </a:rPr>
              <a:t>Pleural effusion</a:t>
            </a:r>
            <a:r>
              <a:rPr lang="en-US" sz="1600" dirty="0">
                <a:solidFill>
                  <a:schemeClr val="bg1">
                    <a:lumMod val="50000"/>
                  </a:schemeClr>
                </a:solidFill>
                <a:latin typeface="+mn-lt"/>
              </a:rPr>
              <a:t>: accumulation of fluid in the pleural cavity.</a:t>
            </a:r>
          </a:p>
          <a:p>
            <a:pPr marL="176213" indent="-176213">
              <a:buFont typeface="Arial" panose="020B0604020202020204" pitchFamily="34" charset="0"/>
              <a:buChar char="•"/>
            </a:pPr>
            <a:r>
              <a:rPr lang="en-US" sz="1600" b="1" dirty="0">
                <a:solidFill>
                  <a:schemeClr val="bg1">
                    <a:lumMod val="50000"/>
                  </a:schemeClr>
                </a:solidFill>
                <a:latin typeface="+mn-lt"/>
              </a:rPr>
              <a:t>Asbestos</a:t>
            </a:r>
            <a:r>
              <a:rPr lang="en-US" sz="1600" dirty="0">
                <a:solidFill>
                  <a:schemeClr val="bg1">
                    <a:lumMod val="50000"/>
                  </a:schemeClr>
                </a:solidFill>
                <a:latin typeface="+mn-lt"/>
              </a:rPr>
              <a:t>: a mineral that was used as an insulator.</a:t>
            </a:r>
          </a:p>
          <a:p>
            <a:pPr marL="176213" indent="-176213">
              <a:buFont typeface="Arial" panose="020B0604020202020204" pitchFamily="34" charset="0"/>
              <a:buChar char="•"/>
            </a:pPr>
            <a:r>
              <a:rPr lang="en-US" sz="1600" b="1" dirty="0">
                <a:solidFill>
                  <a:schemeClr val="bg1">
                    <a:lumMod val="50000"/>
                  </a:schemeClr>
                </a:solidFill>
                <a:latin typeface="+mn-lt"/>
              </a:rPr>
              <a:t>Silica</a:t>
            </a:r>
            <a:r>
              <a:rPr lang="en-US" sz="1600" dirty="0">
                <a:solidFill>
                  <a:schemeClr val="bg1">
                    <a:lumMod val="50000"/>
                  </a:schemeClr>
                </a:solidFill>
                <a:latin typeface="+mn-lt"/>
              </a:rPr>
              <a:t>: a compound found in sand.</a:t>
            </a:r>
          </a:p>
        </p:txBody>
      </p:sp>
      <p:sp>
        <p:nvSpPr>
          <p:cNvPr id="10" name="TextBox 9"/>
          <p:cNvSpPr txBox="1"/>
          <p:nvPr/>
        </p:nvSpPr>
        <p:spPr>
          <a:xfrm>
            <a:off x="7670585" y="149353"/>
            <a:ext cx="4424609" cy="338554"/>
          </a:xfrm>
          <a:prstGeom prst="rect">
            <a:avLst/>
          </a:prstGeom>
          <a:noFill/>
          <a:ln w="28575">
            <a:solidFill>
              <a:srgbClr val="FF0000"/>
            </a:solidFill>
          </a:ln>
        </p:spPr>
        <p:txBody>
          <a:bodyPr wrap="none" rtlCol="0">
            <a:spAutoFit/>
          </a:bodyPr>
          <a:lstStyle/>
          <a:p>
            <a:r>
              <a:rPr lang="en-US" sz="1600" dirty="0">
                <a:latin typeface="+mn-lt"/>
              </a:rPr>
              <a:t>This slide is different in the girls’ and boys’ lectures</a:t>
            </a:r>
            <a:endParaRPr lang="en-GB" sz="1600" dirty="0">
              <a:latin typeface="+mn-lt"/>
            </a:endParaRPr>
          </a:p>
        </p:txBody>
      </p:sp>
    </p:spTree>
    <p:extLst>
      <p:ext uri="{BB962C8B-B14F-4D97-AF65-F5344CB8AC3E}">
        <p14:creationId xmlns:p14="http://schemas.microsoft.com/office/powerpoint/2010/main" val="4089658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6250"/>
            <a:ext cx="11287125" cy="646331"/>
          </a:xfrm>
          <a:prstGeom prst="rect">
            <a:avLst/>
          </a:prstGeom>
          <a:noFill/>
        </p:spPr>
        <p:txBody>
          <a:bodyPr wrap="square" lIns="91440" tIns="45720" rIns="91440" bIns="45720">
            <a:spAutoFit/>
          </a:bodyPr>
          <a:lstStyle/>
          <a:p>
            <a:r>
              <a:rPr lang="en-US" sz="3600" b="1" dirty="0" err="1">
                <a:solidFill>
                  <a:schemeClr val="tx1"/>
                </a:solidFill>
                <a:latin typeface="+mj-lt"/>
              </a:rPr>
              <a:t>Posteroanterior</a:t>
            </a:r>
            <a:r>
              <a:rPr lang="en-US" sz="3600" b="1" dirty="0">
                <a:solidFill>
                  <a:schemeClr val="tx1"/>
                </a:solidFill>
                <a:latin typeface="+mj-lt"/>
              </a:rPr>
              <a:t> Radiograph</a:t>
            </a:r>
          </a:p>
        </p:txBody>
      </p:sp>
      <p:sp>
        <p:nvSpPr>
          <p:cNvPr id="3" name="TextBox 2"/>
          <p:cNvSpPr txBox="1"/>
          <p:nvPr/>
        </p:nvSpPr>
        <p:spPr>
          <a:xfrm>
            <a:off x="7213601" y="5181600"/>
            <a:ext cx="184731" cy="307777"/>
          </a:xfrm>
          <a:prstGeom prst="rect">
            <a:avLst/>
          </a:prstGeom>
          <a:noFill/>
        </p:spPr>
        <p:txBody>
          <a:bodyPr wrap="none" rtlCol="0">
            <a:spAutoFit/>
          </a:bodyPr>
          <a:lstStyle/>
          <a:p>
            <a:endParaRPr lang="en-US" dirty="0"/>
          </a:p>
        </p:txBody>
      </p:sp>
      <p:pic>
        <p:nvPicPr>
          <p:cNvPr id="4" name="Picture 3" descr="rad1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84136"/>
            <a:ext cx="1158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64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6606" y="380999"/>
            <a:ext cx="5529184" cy="1091717"/>
          </a:xfrm>
          <a:solidFill>
            <a:schemeClr val="bg1"/>
          </a:solidFill>
        </p:spPr>
        <p:txBody>
          <a:bodyPr>
            <a:normAutofit/>
          </a:bodyPr>
          <a:lstStyle/>
          <a:p>
            <a:pPr rtl="0"/>
            <a:r>
              <a:rPr lang="en-US" sz="3600" b="1" dirty="0" err="1">
                <a:cs typeface="Times New Roman" pitchFamily="18" charset="0"/>
              </a:rPr>
              <a:t>Posteroanterior</a:t>
            </a:r>
            <a:r>
              <a:rPr lang="en-US" sz="3600" b="1" dirty="0">
                <a:cs typeface="Times New Roman" pitchFamily="18" charset="0"/>
              </a:rPr>
              <a:t> Radiograph</a:t>
            </a:r>
            <a:endParaRPr lang="en-GB" sz="3600" b="1" i="1" dirty="0"/>
          </a:p>
        </p:txBody>
      </p:sp>
      <p:sp>
        <p:nvSpPr>
          <p:cNvPr id="8" name="Content Placeholder 7"/>
          <p:cNvSpPr>
            <a:spLocks noGrp="1"/>
          </p:cNvSpPr>
          <p:nvPr>
            <p:ph idx="1"/>
          </p:nvPr>
        </p:nvSpPr>
        <p:spPr>
          <a:xfrm>
            <a:off x="678723" y="1472716"/>
            <a:ext cx="4901806" cy="5089449"/>
          </a:xfrm>
          <a:solidFill>
            <a:schemeClr val="bg1"/>
          </a:solidFill>
        </p:spPr>
        <p:txBody>
          <a:bodyPr>
            <a:noAutofit/>
          </a:bodyPr>
          <a:lstStyle/>
          <a:p>
            <a:pPr marL="0" indent="0" algn="l" rtl="0">
              <a:buNone/>
              <a:defRPr/>
            </a:pPr>
            <a:r>
              <a:rPr lang="en-US" sz="2400" dirty="0">
                <a:cs typeface="Times New Roman" pitchFamily="18" charset="0"/>
              </a:rPr>
              <a:t>For </a:t>
            </a:r>
            <a:r>
              <a:rPr lang="en-US" sz="2400" b="1" i="1" dirty="0">
                <a:solidFill>
                  <a:srgbClr val="FF0000"/>
                </a:solidFill>
                <a:cs typeface="Times New Roman" pitchFamily="18" charset="0"/>
              </a:rPr>
              <a:t>Posteroanterior</a:t>
            </a:r>
            <a:r>
              <a:rPr lang="en-US" sz="2400" b="1" dirty="0">
                <a:cs typeface="Times New Roman" pitchFamily="18" charset="0"/>
              </a:rPr>
              <a:t>  </a:t>
            </a:r>
            <a:r>
              <a:rPr lang="en-US" sz="2400" dirty="0">
                <a:cs typeface="Times New Roman" pitchFamily="18" charset="0"/>
              </a:rPr>
              <a:t>radiograph (</a:t>
            </a:r>
            <a:r>
              <a:rPr lang="en-US" sz="2400" b="1" dirty="0">
                <a:solidFill>
                  <a:srgbClr val="FF0000"/>
                </a:solidFill>
                <a:cs typeface="Times New Roman" pitchFamily="18" charset="0"/>
              </a:rPr>
              <a:t>PA</a:t>
            </a:r>
            <a:r>
              <a:rPr lang="en-US" sz="2400" dirty="0">
                <a:cs typeface="Times New Roman" pitchFamily="18" charset="0"/>
              </a:rPr>
              <a:t>), the following systems must be examined in order.</a:t>
            </a:r>
          </a:p>
          <a:p>
            <a:pPr marL="0" indent="0" algn="l" rtl="0">
              <a:buNone/>
              <a:defRPr/>
            </a:pPr>
            <a:r>
              <a:rPr lang="en-US" sz="2400" dirty="0">
                <a:cs typeface="Times New Roman" pitchFamily="18" charset="0"/>
              </a:rPr>
              <a:t>1. Superficial soft tissues; </a:t>
            </a:r>
          </a:p>
          <a:p>
            <a:pPr marL="577850" algn="l" rtl="0">
              <a:buFont typeface="Arial" charset="0"/>
              <a:buChar char="•"/>
              <a:defRPr/>
            </a:pPr>
            <a:r>
              <a:rPr lang="en-US" sz="2400" dirty="0">
                <a:cs typeface="Times New Roman" pitchFamily="18" charset="0"/>
              </a:rPr>
              <a:t> The nipples in both sexes.</a:t>
            </a:r>
          </a:p>
          <a:p>
            <a:pPr marL="577850" algn="l" rtl="0">
              <a:buFont typeface="Arial" charset="0"/>
              <a:buChar char="•"/>
              <a:defRPr/>
            </a:pPr>
            <a:r>
              <a:rPr lang="en-US" sz="2400" dirty="0">
                <a:cs typeface="Times New Roman" pitchFamily="18" charset="0"/>
              </a:rPr>
              <a:t>The breast </a:t>
            </a:r>
            <a:r>
              <a:rPr lang="en-US" sz="2400" dirty="0">
                <a:solidFill>
                  <a:srgbClr val="92D050"/>
                </a:solidFill>
                <a:cs typeface="Times New Roman" pitchFamily="18" charset="0"/>
              </a:rPr>
              <a:t>shadow</a:t>
            </a:r>
            <a:r>
              <a:rPr lang="en-US" sz="2400" dirty="0">
                <a:cs typeface="Times New Roman" pitchFamily="18" charset="0"/>
              </a:rPr>
              <a:t> in female are seen superimposed on the lung fields.</a:t>
            </a:r>
          </a:p>
          <a:p>
            <a:pPr marL="0" indent="0" algn="l" rtl="0">
              <a:buNone/>
            </a:pPr>
            <a:r>
              <a:rPr lang="en-US" sz="2400" dirty="0"/>
              <a:t>2. Bones of thoracic cage.</a:t>
            </a:r>
          </a:p>
          <a:p>
            <a:pPr marL="0" indent="0" algn="l" rtl="0">
              <a:buNone/>
            </a:pPr>
            <a:r>
              <a:rPr lang="en-US" sz="2400" dirty="0"/>
              <a:t>3. Diaphragm. </a:t>
            </a:r>
          </a:p>
          <a:p>
            <a:pPr marL="0" indent="0" algn="l" rtl="0">
              <a:buNone/>
            </a:pPr>
            <a:r>
              <a:rPr lang="en-US" sz="2400" dirty="0"/>
              <a:t>4. Lungs and bronchi.</a:t>
            </a:r>
          </a:p>
          <a:p>
            <a:pPr marL="0" indent="0" algn="l" rtl="0">
              <a:buNone/>
            </a:pPr>
            <a:r>
              <a:rPr lang="en-US" sz="2400" dirty="0"/>
              <a:t>5. Heart and great vessels.</a:t>
            </a:r>
            <a:endParaRPr lang="en-GB" sz="2400" dirty="0"/>
          </a:p>
        </p:txBody>
      </p:sp>
      <p:graphicFrame>
        <p:nvGraphicFramePr>
          <p:cNvPr id="4" name="Object 2"/>
          <p:cNvGraphicFramePr>
            <a:graphicFrameLocks noChangeAspect="1"/>
          </p:cNvGraphicFramePr>
          <p:nvPr>
            <p:extLst>
              <p:ext uri="{D42A27DB-BD31-4B8C-83A1-F6EECF244321}">
                <p14:modId xmlns:p14="http://schemas.microsoft.com/office/powerpoint/2010/main" val="2203067256"/>
              </p:ext>
            </p:extLst>
          </p:nvPr>
        </p:nvGraphicFramePr>
        <p:xfrm>
          <a:off x="5890197" y="381000"/>
          <a:ext cx="5638800" cy="6477000"/>
        </p:xfrm>
        <a:graphic>
          <a:graphicData uri="http://schemas.openxmlformats.org/presentationml/2006/ole">
            <mc:AlternateContent xmlns:mc="http://schemas.openxmlformats.org/markup-compatibility/2006">
              <mc:Choice xmlns:v="urn:schemas-microsoft-com:vml" Requires="v">
                <p:oleObj spid="_x0000_s1066" name="Photo Editor Photo" r:id="rId3" imgW="8380952" imgH="7571429" progId="">
                  <p:embed/>
                </p:oleObj>
              </mc:Choice>
              <mc:Fallback>
                <p:oleObj name="Photo Editor Photo" r:id="rId3" imgW="8380952" imgH="7571429"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197" y="381000"/>
                        <a:ext cx="5638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Rectangle 4"/>
          <p:cNvSpPr/>
          <p:nvPr/>
        </p:nvSpPr>
        <p:spPr>
          <a:xfrm>
            <a:off x="6015790" y="4271210"/>
            <a:ext cx="545432"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1229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6694" y="161358"/>
            <a:ext cx="10515600" cy="1065811"/>
          </a:xfrm>
        </p:spPr>
        <p:txBody>
          <a:bodyPr>
            <a:normAutofit/>
          </a:bodyPr>
          <a:lstStyle/>
          <a:p>
            <a:pPr rtl="0"/>
            <a:r>
              <a:rPr lang="en-US" sz="3600" b="1" dirty="0" err="1">
                <a:ea typeface="Tahoma" panose="020B0604030504040204" pitchFamily="34" charset="0"/>
                <a:cs typeface="Tahoma" panose="020B0604030504040204" pitchFamily="34" charset="0"/>
              </a:rPr>
              <a:t>Posteroanterior</a:t>
            </a:r>
            <a:r>
              <a:rPr lang="en-US" sz="3600" b="1" dirty="0">
                <a:ea typeface="Tahoma" panose="020B0604030504040204" pitchFamily="34" charset="0"/>
                <a:cs typeface="Tahoma" panose="020B0604030504040204" pitchFamily="34" charset="0"/>
              </a:rPr>
              <a:t> Radiograph</a:t>
            </a:r>
            <a:br>
              <a:rPr lang="en-US" sz="3600" b="1" dirty="0">
                <a:ea typeface="Tahoma" panose="020B0604030504040204" pitchFamily="34" charset="0"/>
                <a:cs typeface="Tahoma" panose="020B0604030504040204" pitchFamily="34" charset="0"/>
              </a:rPr>
            </a:br>
            <a:r>
              <a:rPr lang="en-US" sz="3200" dirty="0">
                <a:cs typeface="Times New Roman" pitchFamily="18" charset="0"/>
              </a:rPr>
              <a:t>Bones of the thoracic cage:</a:t>
            </a:r>
            <a:endParaRPr lang="en-US" sz="3200" b="1" dirty="0">
              <a:ea typeface="Tahoma" panose="020B0604030504040204" pitchFamily="34" charset="0"/>
              <a:cs typeface="Tahoma" panose="020B0604030504040204" pitchFamily="34" charset="0"/>
            </a:endParaRPr>
          </a:p>
        </p:txBody>
      </p:sp>
      <p:pic>
        <p:nvPicPr>
          <p:cNvPr id="4" name="Content Placeholder 3" descr="Normal CX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26549" y="1915785"/>
            <a:ext cx="4583860" cy="4666170"/>
          </a:xfrm>
          <a:ln w="28575">
            <a:noFill/>
            <a:miter lim="800000"/>
            <a:headEnd/>
            <a:tailEnd/>
          </a:ln>
        </p:spPr>
      </p:pic>
      <p:sp>
        <p:nvSpPr>
          <p:cNvPr id="9" name="Rounded Rectangle 8"/>
          <p:cNvSpPr/>
          <p:nvPr/>
        </p:nvSpPr>
        <p:spPr>
          <a:xfrm>
            <a:off x="304479" y="3001374"/>
            <a:ext cx="2945924" cy="2358256"/>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2400" dirty="0">
              <a:solidFill>
                <a:schemeClr val="tx1"/>
              </a:solidFill>
              <a:cs typeface="Times New Roman" pitchFamily="18" charset="0"/>
            </a:endParaRPr>
          </a:p>
          <a:p>
            <a:pPr>
              <a:defRPr/>
            </a:pPr>
            <a:endParaRPr lang="en-US" sz="2400" dirty="0">
              <a:solidFill>
                <a:schemeClr val="tx1"/>
              </a:solidFill>
              <a:cs typeface="Times New Roman" pitchFamily="18" charset="0"/>
            </a:endParaRPr>
          </a:p>
          <a:p>
            <a:pPr marL="342900" indent="-342900">
              <a:buFont typeface="Arial" pitchFamily="34" charset="0"/>
              <a:buChar char="•"/>
              <a:defRPr/>
            </a:pPr>
            <a:r>
              <a:rPr lang="en-US" sz="2400" dirty="0">
                <a:solidFill>
                  <a:srgbClr val="FF0000"/>
                </a:solidFill>
                <a:cs typeface="Times New Roman" pitchFamily="18" charset="0"/>
              </a:rPr>
              <a:t>Anterior Ribs </a:t>
            </a:r>
          </a:p>
          <a:p>
            <a:pPr marL="342900" indent="-342900">
              <a:buFont typeface="Arial" pitchFamily="34" charset="0"/>
              <a:buChar char="•"/>
              <a:defRPr/>
            </a:pPr>
            <a:r>
              <a:rPr lang="en-US" sz="2400" dirty="0">
                <a:solidFill>
                  <a:srgbClr val="FF0000"/>
                </a:solidFill>
                <a:cs typeface="Times New Roman" pitchFamily="18" charset="0"/>
              </a:rPr>
              <a:t>Posterior Ribs</a:t>
            </a:r>
          </a:p>
          <a:p>
            <a:pPr>
              <a:defRPr/>
            </a:pPr>
            <a:r>
              <a:rPr lang="en-US" dirty="0">
                <a:solidFill>
                  <a:schemeClr val="tx1"/>
                </a:solidFill>
              </a:rPr>
              <a:t>each </a:t>
            </a:r>
            <a:r>
              <a:rPr lang="en-US" sz="2000" dirty="0">
                <a:solidFill>
                  <a:schemeClr val="tx1"/>
                </a:solidFill>
              </a:rPr>
              <a:t>Rib</a:t>
            </a:r>
            <a:r>
              <a:rPr lang="en-US" dirty="0">
                <a:solidFill>
                  <a:schemeClr val="tx1"/>
                </a:solidFill>
              </a:rPr>
              <a:t> should be examined in order from above downward and compared to their fellows of the opposite side </a:t>
            </a:r>
            <a:r>
              <a:rPr lang="en-US" dirty="0">
                <a:solidFill>
                  <a:schemeClr val="bg1">
                    <a:lumMod val="50000"/>
                  </a:schemeClr>
                </a:solidFill>
              </a:rPr>
              <a:t>to check for any abnormality or fracture </a:t>
            </a:r>
            <a:r>
              <a:rPr lang="en-US" dirty="0">
                <a:solidFill>
                  <a:schemeClr val="tx1"/>
                </a:solidFill>
              </a:rPr>
              <a:t>.</a:t>
            </a:r>
            <a:endParaRPr lang="en-US" sz="2400" dirty="0">
              <a:solidFill>
                <a:schemeClr val="tx1"/>
              </a:solidFill>
              <a:cs typeface="Times New Roman" pitchFamily="18" charset="0"/>
            </a:endParaRPr>
          </a:p>
          <a:p>
            <a:pPr>
              <a:defRPr/>
            </a:pPr>
            <a:endParaRPr lang="en-US" sz="2400" dirty="0">
              <a:solidFill>
                <a:schemeClr val="tx1"/>
              </a:solidFill>
              <a:cs typeface="Times New Roman" pitchFamily="18" charset="0"/>
            </a:endParaRPr>
          </a:p>
          <a:p>
            <a:pPr>
              <a:defRPr/>
            </a:pPr>
            <a:endParaRPr lang="en-US" sz="2400" dirty="0">
              <a:solidFill>
                <a:schemeClr val="tx1"/>
              </a:solidFill>
              <a:cs typeface="Times New Roman" pitchFamily="18" charset="0"/>
            </a:endParaRPr>
          </a:p>
        </p:txBody>
      </p:sp>
      <p:sp>
        <p:nvSpPr>
          <p:cNvPr id="10" name="Rounded Rectangle 9"/>
          <p:cNvSpPr/>
          <p:nvPr/>
        </p:nvSpPr>
        <p:spPr>
          <a:xfrm>
            <a:off x="304479" y="1264839"/>
            <a:ext cx="2945924" cy="1570077"/>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tx1"/>
              </a:solidFill>
              <a:cs typeface="Times New Roman" pitchFamily="18" charset="0"/>
            </a:endParaRPr>
          </a:p>
          <a:p>
            <a:pPr algn="ctr">
              <a:defRPr/>
            </a:pPr>
            <a:endParaRPr lang="en-US" dirty="0">
              <a:solidFill>
                <a:schemeClr val="tx1"/>
              </a:solidFill>
              <a:cs typeface="Times New Roman" pitchFamily="18" charset="0"/>
            </a:endParaRPr>
          </a:p>
          <a:p>
            <a:pPr algn="ctr">
              <a:defRPr/>
            </a:pPr>
            <a:endParaRPr lang="en-US" sz="2400" dirty="0">
              <a:solidFill>
                <a:srgbClr val="FF0000"/>
              </a:solidFill>
              <a:cs typeface="Times New Roman" pitchFamily="18" charset="0"/>
            </a:endParaRPr>
          </a:p>
          <a:p>
            <a:pPr algn="ctr">
              <a:defRPr/>
            </a:pPr>
            <a:r>
              <a:rPr lang="en-US" sz="2400" dirty="0">
                <a:solidFill>
                  <a:srgbClr val="FF0000"/>
                </a:solidFill>
                <a:cs typeface="Times New Roman" pitchFamily="18" charset="0"/>
              </a:rPr>
              <a:t>Thoracic vertebrae</a:t>
            </a:r>
            <a:r>
              <a:rPr lang="en-US" sz="2800" dirty="0">
                <a:solidFill>
                  <a:srgbClr val="FF0000"/>
                </a:solidFill>
                <a:cs typeface="Times New Roman" pitchFamily="18" charset="0"/>
              </a:rPr>
              <a:t>:</a:t>
            </a:r>
          </a:p>
          <a:p>
            <a:pPr algn="ctr">
              <a:defRPr/>
            </a:pPr>
            <a:r>
              <a:rPr lang="en-US" dirty="0">
                <a:solidFill>
                  <a:schemeClr val="tx1"/>
                </a:solidFill>
              </a:rPr>
              <a:t>The Thoracic Vertebrae are imperfectly seen. </a:t>
            </a:r>
          </a:p>
          <a:p>
            <a:pPr algn="ctr">
              <a:defRPr/>
            </a:pPr>
            <a:r>
              <a:rPr lang="en-US" dirty="0">
                <a:solidFill>
                  <a:schemeClr val="bg1">
                    <a:lumMod val="65000"/>
                  </a:schemeClr>
                </a:solidFill>
              </a:rPr>
              <a:t>The black parts resemble the trachea.</a:t>
            </a:r>
          </a:p>
          <a:p>
            <a:pPr algn="ctr">
              <a:defRPr/>
            </a:pPr>
            <a:endParaRPr lang="en-US" dirty="0">
              <a:solidFill>
                <a:schemeClr val="tx1"/>
              </a:solidFill>
            </a:endParaRPr>
          </a:p>
          <a:p>
            <a:pPr marL="457200" indent="-457200">
              <a:buFont typeface="Arial" panose="020B0604020202020204" pitchFamily="34" charset="0"/>
              <a:buChar char="•"/>
              <a:defRPr/>
            </a:pPr>
            <a:endParaRPr lang="en-US" sz="2800" dirty="0">
              <a:solidFill>
                <a:srgbClr val="FF0000"/>
              </a:solidFill>
              <a:cs typeface="Times New Roman" pitchFamily="18" charset="0"/>
            </a:endParaRPr>
          </a:p>
          <a:p>
            <a:pPr algn="ctr">
              <a:defRPr/>
            </a:pPr>
            <a:endParaRPr lang="en-US" sz="2800" dirty="0">
              <a:solidFill>
                <a:srgbClr val="FF0000"/>
              </a:solidFill>
              <a:cs typeface="Times New Roman" pitchFamily="18" charset="0"/>
            </a:endParaRPr>
          </a:p>
        </p:txBody>
      </p:sp>
      <p:sp>
        <p:nvSpPr>
          <p:cNvPr id="12" name="Rounded Rectangle 11"/>
          <p:cNvSpPr/>
          <p:nvPr/>
        </p:nvSpPr>
        <p:spPr>
          <a:xfrm>
            <a:off x="8862045" y="4596137"/>
            <a:ext cx="2944800" cy="1590897"/>
          </a:xfrm>
          <a:prstGeom prst="roundRect">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0000"/>
              </a:solidFill>
              <a:cs typeface="Times New Roman" pitchFamily="18" charset="0"/>
            </a:endParaRPr>
          </a:p>
          <a:p>
            <a:pPr algn="ctr">
              <a:defRPr/>
            </a:pPr>
            <a:r>
              <a:rPr lang="en-US" sz="2400" dirty="0" err="1">
                <a:solidFill>
                  <a:srgbClr val="FF0000"/>
                </a:solidFill>
                <a:cs typeface="Times New Roman" pitchFamily="18" charset="0"/>
              </a:rPr>
              <a:t>Costo</a:t>
            </a:r>
            <a:r>
              <a:rPr lang="en-US" sz="2400" dirty="0">
                <a:solidFill>
                  <a:srgbClr val="FF0000"/>
                </a:solidFill>
                <a:cs typeface="Times New Roman" pitchFamily="18" charset="0"/>
              </a:rPr>
              <a:t>-transverse joints</a:t>
            </a:r>
          </a:p>
          <a:p>
            <a:pPr algn="ctr">
              <a:defRPr/>
            </a:pPr>
            <a:r>
              <a:rPr lang="en-US" dirty="0">
                <a:solidFill>
                  <a:schemeClr val="bg1">
                    <a:lumMod val="65000"/>
                  </a:schemeClr>
                </a:solidFill>
                <a:cs typeface="Times New Roman" pitchFamily="18" charset="0"/>
              </a:rPr>
              <a:t>The joint between the transverse process and the head of the ribs.</a:t>
            </a:r>
          </a:p>
          <a:p>
            <a:pPr algn="ctr">
              <a:defRPr/>
            </a:pPr>
            <a:endParaRPr lang="en-US" sz="2400" dirty="0">
              <a:solidFill>
                <a:srgbClr val="FF0000"/>
              </a:solidFill>
              <a:cs typeface="Times New Roman" pitchFamily="18" charset="0"/>
            </a:endParaRPr>
          </a:p>
        </p:txBody>
      </p:sp>
      <p:sp>
        <p:nvSpPr>
          <p:cNvPr id="13" name="Rounded Rectangle 12"/>
          <p:cNvSpPr/>
          <p:nvPr/>
        </p:nvSpPr>
        <p:spPr>
          <a:xfrm>
            <a:off x="8852252" y="1264884"/>
            <a:ext cx="2944800" cy="1478061"/>
          </a:xfrm>
          <a:prstGeom prst="roundRect">
            <a:avLst/>
          </a:prstGeom>
          <a:solidFill>
            <a:schemeClr val="bg1"/>
          </a:solid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chemeClr val="tx1"/>
              </a:solidFill>
              <a:cs typeface="Times New Roman" pitchFamily="18" charset="0"/>
            </a:endParaRPr>
          </a:p>
          <a:p>
            <a:pPr algn="ctr">
              <a:defRPr/>
            </a:pPr>
            <a:r>
              <a:rPr lang="en-US" sz="2400" dirty="0">
                <a:solidFill>
                  <a:srgbClr val="FF0000"/>
                </a:solidFill>
                <a:cs typeface="Times New Roman" pitchFamily="18" charset="0"/>
              </a:rPr>
              <a:t>Clavicles:</a:t>
            </a:r>
          </a:p>
          <a:p>
            <a:pPr algn="ctr">
              <a:defRPr/>
            </a:pPr>
            <a:r>
              <a:rPr lang="en-US" dirty="0">
                <a:solidFill>
                  <a:schemeClr val="tx1"/>
                </a:solidFill>
              </a:rPr>
              <a:t>seen clearly crossing the upper part of each lung field. </a:t>
            </a:r>
          </a:p>
          <a:p>
            <a:pPr algn="ctr">
              <a:defRPr/>
            </a:pPr>
            <a:endParaRPr lang="en-US" sz="2400" dirty="0">
              <a:solidFill>
                <a:schemeClr val="tx1"/>
              </a:solidFill>
              <a:cs typeface="Times New Roman" pitchFamily="18" charset="0"/>
            </a:endParaRPr>
          </a:p>
        </p:txBody>
      </p:sp>
      <p:sp>
        <p:nvSpPr>
          <p:cNvPr id="14" name="Rounded Rectangle 13"/>
          <p:cNvSpPr/>
          <p:nvPr/>
        </p:nvSpPr>
        <p:spPr>
          <a:xfrm>
            <a:off x="8852252" y="2906889"/>
            <a:ext cx="2944800" cy="1478061"/>
          </a:xfrm>
          <a:prstGeom prst="roundRect">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0000"/>
              </a:solidFill>
              <a:cs typeface="Times New Roman" pitchFamily="18" charset="0"/>
            </a:endParaRPr>
          </a:p>
          <a:p>
            <a:pPr algn="ctr">
              <a:defRPr/>
            </a:pPr>
            <a:r>
              <a:rPr lang="en-US" sz="2400" dirty="0">
                <a:solidFill>
                  <a:srgbClr val="FF0000"/>
                </a:solidFill>
                <a:cs typeface="Times New Roman" pitchFamily="18" charset="0"/>
              </a:rPr>
              <a:t>Medial border of the scapula</a:t>
            </a:r>
            <a:r>
              <a:rPr lang="en-US" sz="2000" dirty="0">
                <a:solidFill>
                  <a:srgbClr val="FF0000"/>
                </a:solidFill>
                <a:cs typeface="Times New Roman" pitchFamily="18" charset="0"/>
              </a:rPr>
              <a:t>:</a:t>
            </a:r>
          </a:p>
          <a:p>
            <a:pPr algn="ctr">
              <a:defRPr/>
            </a:pPr>
            <a:r>
              <a:rPr lang="en-US" dirty="0">
                <a:solidFill>
                  <a:schemeClr val="tx1"/>
                </a:solidFill>
              </a:rPr>
              <a:t>may overlap the periphery of each lung field.</a:t>
            </a:r>
            <a:endParaRPr lang="en-US" dirty="0">
              <a:solidFill>
                <a:schemeClr val="tx1"/>
              </a:solidFill>
              <a:cs typeface="Times New Roman" pitchFamily="18" charset="0"/>
            </a:endParaRPr>
          </a:p>
          <a:p>
            <a:pPr>
              <a:defRPr/>
            </a:pPr>
            <a:endParaRPr lang="ar-EG" sz="2000" dirty="0">
              <a:solidFill>
                <a:srgbClr val="FF0000"/>
              </a:solidFill>
            </a:endParaRPr>
          </a:p>
        </p:txBody>
      </p:sp>
      <p:sp>
        <p:nvSpPr>
          <p:cNvPr id="15" name="Rounded Rectangle 14"/>
          <p:cNvSpPr/>
          <p:nvPr/>
        </p:nvSpPr>
        <p:spPr>
          <a:xfrm>
            <a:off x="307867" y="5526088"/>
            <a:ext cx="2944800" cy="1200000"/>
          </a:xfrm>
          <a:prstGeom prst="round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srgbClr val="FF0000"/>
                </a:solidFill>
              </a:rPr>
              <a:t>Costal Cartilages:</a:t>
            </a:r>
          </a:p>
          <a:p>
            <a:pPr algn="ctr">
              <a:defRPr/>
            </a:pPr>
            <a:r>
              <a:rPr lang="en-US" dirty="0">
                <a:solidFill>
                  <a:schemeClr val="tx1"/>
                </a:solidFill>
              </a:rPr>
              <a:t>are not usually seen, but if </a:t>
            </a:r>
            <a:r>
              <a:rPr lang="en-US" b="1" dirty="0">
                <a:solidFill>
                  <a:schemeClr val="tx1"/>
                </a:solidFill>
              </a:rPr>
              <a:t>calcified</a:t>
            </a:r>
            <a:r>
              <a:rPr lang="en-US" dirty="0">
                <a:solidFill>
                  <a:schemeClr val="tx1"/>
                </a:solidFill>
              </a:rPr>
              <a:t>, they will be visible. </a:t>
            </a:r>
          </a:p>
        </p:txBody>
      </p:sp>
      <p:cxnSp>
        <p:nvCxnSpPr>
          <p:cNvPr id="19" name="Straight Arrow Connector 18"/>
          <p:cNvCxnSpPr/>
          <p:nvPr/>
        </p:nvCxnSpPr>
        <p:spPr>
          <a:xfrm>
            <a:off x="3250403" y="1556325"/>
            <a:ext cx="2598306" cy="937014"/>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70730" y="3676771"/>
            <a:ext cx="2285942" cy="572099"/>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491022" y="3381590"/>
            <a:ext cx="2072352" cy="359245"/>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900405" y="1793621"/>
            <a:ext cx="1359587" cy="494903"/>
          </a:xfrm>
          <a:prstGeom prst="straightConnector1">
            <a:avLst/>
          </a:prstGeom>
          <a:ln w="28575">
            <a:solidFill>
              <a:srgbClr val="99009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591247" y="3235060"/>
            <a:ext cx="1261005" cy="36622"/>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150640" y="3120371"/>
            <a:ext cx="2829458" cy="1475766"/>
          </a:xfrm>
          <a:prstGeom prst="straightConnector1">
            <a:avLst/>
          </a:prstGeom>
          <a:ln w="28575">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784291" y="6406961"/>
            <a:ext cx="3211902" cy="307777"/>
          </a:xfrm>
          <a:prstGeom prst="rect">
            <a:avLst/>
          </a:prstGeom>
          <a:noFill/>
        </p:spPr>
        <p:txBody>
          <a:bodyPr wrap="square" rtlCol="0">
            <a:spAutoFit/>
          </a:bodyPr>
          <a:lstStyle/>
          <a:p>
            <a:r>
              <a:rPr lang="en-US" u="sng" dirty="0">
                <a:solidFill>
                  <a:schemeClr val="bg1">
                    <a:lumMod val="65000"/>
                  </a:schemeClr>
                </a:solidFill>
                <a:latin typeface="+mn-lt"/>
              </a:rPr>
              <a:t>Note</a:t>
            </a:r>
            <a:r>
              <a:rPr lang="en-US" dirty="0">
                <a:solidFill>
                  <a:schemeClr val="bg1">
                    <a:lumMod val="65000"/>
                  </a:schemeClr>
                </a:solidFill>
                <a:latin typeface="+mn-lt"/>
              </a:rPr>
              <a:t>: *LT* is the left side of the patient</a:t>
            </a:r>
          </a:p>
        </p:txBody>
      </p:sp>
      <p:sp>
        <p:nvSpPr>
          <p:cNvPr id="18" name="TextBox 13"/>
          <p:cNvSpPr txBox="1">
            <a:spLocks noChangeArrowheads="1"/>
          </p:cNvSpPr>
          <p:nvPr/>
        </p:nvSpPr>
        <p:spPr bwMode="auto">
          <a:xfrm>
            <a:off x="6662512" y="2737322"/>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r>
              <a:rPr lang="en-US" altLang="en-US" sz="2000" b="1" dirty="0">
                <a:solidFill>
                  <a:srgbClr val="FF0000"/>
                </a:solidFill>
              </a:rPr>
              <a:t>C</a:t>
            </a:r>
          </a:p>
        </p:txBody>
      </p:sp>
      <p:sp>
        <p:nvSpPr>
          <p:cNvPr id="20" name="TextBox 14"/>
          <p:cNvSpPr txBox="1">
            <a:spLocks noChangeArrowheads="1"/>
          </p:cNvSpPr>
          <p:nvPr/>
        </p:nvSpPr>
        <p:spPr bwMode="auto">
          <a:xfrm>
            <a:off x="3896880" y="3278872"/>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b="1" dirty="0">
                <a:solidFill>
                  <a:srgbClr val="FF0000"/>
                </a:solidFill>
              </a:rPr>
              <a:t>S</a:t>
            </a:r>
          </a:p>
        </p:txBody>
      </p:sp>
      <p:sp>
        <p:nvSpPr>
          <p:cNvPr id="21" name="TextBox 15"/>
          <p:cNvSpPr txBox="1">
            <a:spLocks noChangeArrowheads="1"/>
          </p:cNvSpPr>
          <p:nvPr/>
        </p:nvSpPr>
        <p:spPr bwMode="auto">
          <a:xfrm>
            <a:off x="6894323" y="4141933"/>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r>
              <a:rPr lang="en-US" altLang="en-US" sz="2000" b="1">
                <a:solidFill>
                  <a:srgbClr val="FF0000"/>
                </a:solidFill>
              </a:rPr>
              <a:t>R</a:t>
            </a:r>
          </a:p>
        </p:txBody>
      </p:sp>
      <p:sp>
        <p:nvSpPr>
          <p:cNvPr id="22" name="TextBox 16"/>
          <p:cNvSpPr txBox="1">
            <a:spLocks noChangeArrowheads="1"/>
          </p:cNvSpPr>
          <p:nvPr/>
        </p:nvSpPr>
        <p:spPr bwMode="auto">
          <a:xfrm>
            <a:off x="5674494" y="3605941"/>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r>
              <a:rPr lang="en-US" altLang="en-US" sz="2000" b="1">
                <a:solidFill>
                  <a:srgbClr val="FF0000"/>
                </a:solidFill>
              </a:rPr>
              <a:t>V</a:t>
            </a:r>
          </a:p>
        </p:txBody>
      </p:sp>
      <p:sp>
        <p:nvSpPr>
          <p:cNvPr id="23" name="TextBox 22"/>
          <p:cNvSpPr txBox="1"/>
          <p:nvPr/>
        </p:nvSpPr>
        <p:spPr>
          <a:xfrm>
            <a:off x="7670585" y="149353"/>
            <a:ext cx="4424609" cy="338554"/>
          </a:xfrm>
          <a:prstGeom prst="rect">
            <a:avLst/>
          </a:prstGeom>
          <a:noFill/>
          <a:ln w="28575">
            <a:solidFill>
              <a:srgbClr val="FF0000"/>
            </a:solidFill>
          </a:ln>
        </p:spPr>
        <p:txBody>
          <a:bodyPr wrap="none" rtlCol="0">
            <a:spAutoFit/>
          </a:bodyPr>
          <a:lstStyle/>
          <a:p>
            <a:r>
              <a:rPr lang="en-US" sz="1600" dirty="0">
                <a:latin typeface="+mn-lt"/>
              </a:rPr>
              <a:t>This slide is different in the girls’ and boys’ lectures</a:t>
            </a:r>
            <a:endParaRPr lang="en-GB" sz="1600" dirty="0">
              <a:latin typeface="+mn-lt"/>
            </a:endParaRPr>
          </a:p>
        </p:txBody>
      </p:sp>
    </p:spTree>
    <p:extLst>
      <p:ext uri="{BB962C8B-B14F-4D97-AF65-F5344CB8AC3E}">
        <p14:creationId xmlns:p14="http://schemas.microsoft.com/office/powerpoint/2010/main" val="3751967886"/>
      </p:ext>
    </p:extLst>
  </p:cSld>
  <p:clrMapOvr>
    <a:masterClrMapping/>
  </p:clrMapOvr>
</p:sld>
</file>

<file path=ppt/theme/theme1.xml><?xml version="1.0" encoding="utf-8"?>
<a:theme xmlns:a="http://schemas.openxmlformats.org/drawingml/2006/main" name="Anatomy1">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0A15203-0B52-4DEE-9B55-0B2C9E1B219F}" vid="{CB135D82-6777-4E67-92B9-A77662C7A83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Anatomy1</Template>
  <TotalTime>0</TotalTime>
  <Words>2106</Words>
  <Application>Microsoft Office PowerPoint</Application>
  <PresentationFormat>Widescreen</PresentationFormat>
  <Paragraphs>324</Paragraphs>
  <Slides>25</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ＭＳ Ｐゴシック</vt:lpstr>
      <vt:lpstr>ＭＳ Ｐゴシック</vt:lpstr>
      <vt:lpstr>Arial</vt:lpstr>
      <vt:lpstr>Calibri</vt:lpstr>
      <vt:lpstr>Calibri Light</vt:lpstr>
      <vt:lpstr>Courier New</vt:lpstr>
      <vt:lpstr>Tahoma</vt:lpstr>
      <vt:lpstr>Times New Roman</vt:lpstr>
      <vt:lpstr>Wingdings</vt:lpstr>
      <vt:lpstr>Anatomy1</vt:lpstr>
      <vt:lpstr>Photo Editor Photo</vt:lpstr>
      <vt:lpstr>Radiological Anatomy Of The Chest</vt:lpstr>
      <vt:lpstr>Objectives</vt:lpstr>
      <vt:lpstr>Radiography </vt:lpstr>
      <vt:lpstr>PowerPoint Presentation</vt:lpstr>
      <vt:lpstr>PowerPoint Presentation</vt:lpstr>
      <vt:lpstr>Radiography Indications for chest X-ray </vt:lpstr>
      <vt:lpstr>PowerPoint Presentation</vt:lpstr>
      <vt:lpstr>Posteroanterior Radiograph</vt:lpstr>
      <vt:lpstr>Posteroanterior Radiograph Bones of the thoracic cage:</vt:lpstr>
      <vt:lpstr>PowerPoint Presentation</vt:lpstr>
      <vt:lpstr>PowerPoint Presentation</vt:lpstr>
      <vt:lpstr>Posteroanterior radiograph Trachea</vt:lpstr>
      <vt:lpstr>PowerPoint Presentation</vt:lpstr>
      <vt:lpstr>PowerPoint Presentation</vt:lpstr>
      <vt:lpstr>PowerPoint Presentation</vt:lpstr>
      <vt:lpstr>PowerPoint Presentation</vt:lpstr>
      <vt:lpstr>PowerPoint Presentation</vt:lpstr>
      <vt:lpstr>Posteroanterior Radiograph  The heart </vt:lpstr>
      <vt:lpstr>PowerPoint Presentation</vt:lpstr>
      <vt:lpstr>PowerPoint Presentation</vt:lpstr>
      <vt:lpstr>Bronchography</vt:lpstr>
      <vt:lpstr>PowerPoint Presentation</vt:lpstr>
      <vt:lpstr>PowerPoint Presentation</vt:lpstr>
      <vt:lpstr>MCQs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Radiological Anatomy Of The Chest</dc:title>
  <dc:creator>D_User</dc:creator>
  <cp:lastModifiedBy>trad</cp:lastModifiedBy>
  <cp:revision>62</cp:revision>
  <dcterms:created xsi:type="dcterms:W3CDTF">2017-02-19T18:11:05Z</dcterms:created>
  <dcterms:modified xsi:type="dcterms:W3CDTF">2017-02-21T19:15:58Z</dcterms:modified>
</cp:coreProperties>
</file>