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wdp" ContentType="image/vnd.ms-photo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68" r:id="rId2"/>
    <p:sldId id="271" r:id="rId3"/>
    <p:sldId id="287" r:id="rId4"/>
    <p:sldId id="288" r:id="rId5"/>
    <p:sldId id="295" r:id="rId6"/>
    <p:sldId id="296" r:id="rId7"/>
    <p:sldId id="297" r:id="rId8"/>
    <p:sldId id="298" r:id="rId9"/>
    <p:sldId id="299" r:id="rId10"/>
    <p:sldId id="300" r:id="rId11"/>
    <p:sldId id="301" r:id="rId12"/>
    <p:sldId id="302" r:id="rId13"/>
    <p:sldId id="303" r:id="rId14"/>
    <p:sldId id="305" r:id="rId15"/>
    <p:sldId id="306" r:id="rId16"/>
    <p:sldId id="258" r:id="rId17"/>
    <p:sldId id="25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4452"/>
    <a:srgbClr val="243542"/>
    <a:srgbClr val="334E5D"/>
    <a:srgbClr val="497085"/>
    <a:srgbClr val="7292A4"/>
    <a:srgbClr val="517A91"/>
    <a:srgbClr val="406275"/>
    <a:srgbClr val="D2DEEF"/>
    <a:srgbClr val="41719C"/>
    <a:srgbClr val="5B8B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00" autoAdjust="0"/>
    <p:restoredTop sz="94316" autoAdjust="0"/>
  </p:normalViewPr>
  <p:slideViewPr>
    <p:cSldViewPr snapToGrid="0" snapToObjects="1">
      <p:cViewPr varScale="1">
        <p:scale>
          <a:sx n="75" d="100"/>
          <a:sy n="75" d="100"/>
        </p:scale>
        <p:origin x="1304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252422-8D6D-4C42-9140-47E7B5901050}" type="doc">
      <dgm:prSet loTypeId="urn:microsoft.com/office/officeart/2005/8/layout/process1" loCatId="process" qsTypeId="urn:microsoft.com/office/officeart/2005/8/quickstyle/simple1" qsCatId="simple" csTypeId="urn:microsoft.com/office/officeart/2005/8/colors/accent0_3" csCatId="mainScheme" phldr="1"/>
      <dgm:spPr/>
    </dgm:pt>
    <dgm:pt modelId="{4E1B8600-34EB-4C7B-A6BA-29A1E4C0797E}">
      <dgm:prSet phldrT="[Text]"/>
      <dgm:spPr/>
      <dgm:t>
        <a:bodyPr/>
        <a:lstStyle/>
        <a:p>
          <a:r>
            <a:rPr lang="en-US" dirty="0"/>
            <a:t>protein</a:t>
          </a:r>
        </a:p>
      </dgm:t>
    </dgm:pt>
    <dgm:pt modelId="{7373F66D-9412-49AB-829B-A578D5AA1362}" type="parTrans" cxnId="{605D533F-E390-4BA6-9E37-F3F9C3B7B801}">
      <dgm:prSet/>
      <dgm:spPr/>
      <dgm:t>
        <a:bodyPr/>
        <a:lstStyle/>
        <a:p>
          <a:endParaRPr lang="en-US"/>
        </a:p>
      </dgm:t>
    </dgm:pt>
    <dgm:pt modelId="{A0CF12E5-5260-4FE3-B148-1AA951E56E89}" type="sibTrans" cxnId="{605D533F-E390-4BA6-9E37-F3F9C3B7B801}">
      <dgm:prSet/>
      <dgm:spPr/>
      <dgm:t>
        <a:bodyPr/>
        <a:lstStyle/>
        <a:p>
          <a:r>
            <a:rPr lang="en-US" dirty="0"/>
            <a:t>Which </a:t>
          </a:r>
          <a:r>
            <a:rPr lang="en-US" dirty="0" smtClean="0"/>
            <a:t>contains</a:t>
          </a:r>
          <a:endParaRPr lang="en-US" dirty="0"/>
        </a:p>
      </dgm:t>
    </dgm:pt>
    <dgm:pt modelId="{0A0FB159-DC81-427A-A95A-8FCB9D116445}">
      <dgm:prSet phldrT="[Text]"/>
      <dgm:spPr/>
      <dgm:t>
        <a:bodyPr/>
        <a:lstStyle/>
        <a:p>
          <a:r>
            <a:rPr lang="en-US" dirty="0" err="1"/>
            <a:t>Heme</a:t>
          </a:r>
          <a:r>
            <a:rPr lang="en-US" dirty="0"/>
            <a:t> group</a:t>
          </a:r>
        </a:p>
      </dgm:t>
    </dgm:pt>
    <dgm:pt modelId="{57DF4A21-FB4A-4DFF-9604-34B1BFD2F529}" type="parTrans" cxnId="{76CFAE10-4053-4F38-8241-C48763E19448}">
      <dgm:prSet/>
      <dgm:spPr/>
      <dgm:t>
        <a:bodyPr/>
        <a:lstStyle/>
        <a:p>
          <a:endParaRPr lang="en-US"/>
        </a:p>
      </dgm:t>
    </dgm:pt>
    <dgm:pt modelId="{925184A7-BD04-45DD-9ABC-AE797C1C1C90}" type="sibTrans" cxnId="{76CFAE10-4053-4F38-8241-C48763E19448}">
      <dgm:prSet/>
      <dgm:spPr/>
      <dgm:t>
        <a:bodyPr/>
        <a:lstStyle/>
        <a:p>
          <a:r>
            <a:rPr lang="en-US" dirty="0"/>
            <a:t>That composed of</a:t>
          </a:r>
        </a:p>
      </dgm:t>
    </dgm:pt>
    <dgm:pt modelId="{1AF62DB3-0A66-4AD3-8BB9-D1D5B842FA7F}">
      <dgm:prSet phldrT="[Text]"/>
      <dgm:spPr/>
      <dgm:t>
        <a:bodyPr/>
        <a:lstStyle/>
        <a:p>
          <a:r>
            <a:rPr lang="en-US" altLang="en-US">
              <a:ea typeface="ＭＳ Ｐゴシック" panose="020B0600070205080204" pitchFamily="34" charset="-128"/>
            </a:rPr>
            <a:t>porphyrin ring + iron in Fe</a:t>
          </a:r>
          <a:r>
            <a:rPr lang="en-US" altLang="en-US" baseline="30000">
              <a:ea typeface="ＭＳ Ｐゴシック" panose="020B0600070205080204" pitchFamily="34" charset="-128"/>
            </a:rPr>
            <a:t>3+ </a:t>
          </a:r>
          <a:r>
            <a:rPr lang="en-US" altLang="en-US">
              <a:ea typeface="ＭＳ Ｐゴシック" panose="020B0600070205080204" pitchFamily="34" charset="-128"/>
            </a:rPr>
            <a:t>state</a:t>
          </a:r>
          <a:endParaRPr lang="en-US" dirty="0"/>
        </a:p>
      </dgm:t>
    </dgm:pt>
    <dgm:pt modelId="{8751CEEA-9843-41D5-8F9C-708F7DD22BCF}" type="parTrans" cxnId="{2EC179BD-1167-409A-9B88-44757EF77334}">
      <dgm:prSet/>
      <dgm:spPr/>
      <dgm:t>
        <a:bodyPr/>
        <a:lstStyle/>
        <a:p>
          <a:endParaRPr lang="en-US"/>
        </a:p>
      </dgm:t>
    </dgm:pt>
    <dgm:pt modelId="{135F52D0-3E31-4B36-B79B-0A0B5E51640A}" type="sibTrans" cxnId="{2EC179BD-1167-409A-9B88-44757EF77334}">
      <dgm:prSet/>
      <dgm:spPr/>
      <dgm:t>
        <a:bodyPr/>
        <a:lstStyle/>
        <a:p>
          <a:endParaRPr lang="en-US"/>
        </a:p>
      </dgm:t>
    </dgm:pt>
    <dgm:pt modelId="{C386D2F4-BB48-4003-899B-6DA5A59739E2}" type="pres">
      <dgm:prSet presAssocID="{79252422-8D6D-4C42-9140-47E7B5901050}" presName="Name0" presStyleCnt="0">
        <dgm:presLayoutVars>
          <dgm:dir/>
          <dgm:resizeHandles val="exact"/>
        </dgm:presLayoutVars>
      </dgm:prSet>
      <dgm:spPr/>
    </dgm:pt>
    <dgm:pt modelId="{A1BCE876-1EC2-47E9-BF10-F891E47C02BE}" type="pres">
      <dgm:prSet presAssocID="{4E1B8600-34EB-4C7B-A6BA-29A1E4C0797E}" presName="node" presStyleLbl="node1" presStyleIdx="0" presStyleCnt="3" custScaleX="23366" custLinFactNeighborX="52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6B5FE8-8C07-48F5-9EF8-85393B7748D5}" type="pres">
      <dgm:prSet presAssocID="{A0CF12E5-5260-4FE3-B148-1AA951E56E89}" presName="sibTrans" presStyleLbl="sibTrans2D1" presStyleIdx="0" presStyleCnt="2" custScaleX="142363"/>
      <dgm:spPr/>
      <dgm:t>
        <a:bodyPr/>
        <a:lstStyle/>
        <a:p>
          <a:endParaRPr lang="en-US"/>
        </a:p>
      </dgm:t>
    </dgm:pt>
    <dgm:pt modelId="{C940104C-009E-4E3D-9DE8-079B7C96C170}" type="pres">
      <dgm:prSet presAssocID="{A0CF12E5-5260-4FE3-B148-1AA951E56E89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5BBD6063-DA2B-47ED-92B1-C4699FBD0BC1}" type="pres">
      <dgm:prSet presAssocID="{0A0FB159-DC81-427A-A95A-8FCB9D116445}" presName="node" presStyleLbl="node1" presStyleIdx="1" presStyleCnt="3" custScaleX="223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DB6BBB-0288-4F99-B3C8-1525C9BF8145}" type="pres">
      <dgm:prSet presAssocID="{925184A7-BD04-45DD-9ABC-AE797C1C1C90}" presName="sibTrans" presStyleLbl="sibTrans2D1" presStyleIdx="1" presStyleCnt="2" custScaleX="170420"/>
      <dgm:spPr/>
      <dgm:t>
        <a:bodyPr/>
        <a:lstStyle/>
        <a:p>
          <a:endParaRPr lang="en-US"/>
        </a:p>
      </dgm:t>
    </dgm:pt>
    <dgm:pt modelId="{AAE101F3-9DEC-4BAE-9E98-BB57882EB9F5}" type="pres">
      <dgm:prSet presAssocID="{925184A7-BD04-45DD-9ABC-AE797C1C1C90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AF847E3C-34BF-428F-B591-8DE4D51314CF}" type="pres">
      <dgm:prSet presAssocID="{1AF62DB3-0A66-4AD3-8BB9-D1D5B842FA7F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18786FA-9EC1-4637-9157-146B67940BAA}" type="presOf" srcId="{4E1B8600-34EB-4C7B-A6BA-29A1E4C0797E}" destId="{A1BCE876-1EC2-47E9-BF10-F891E47C02BE}" srcOrd="0" destOrd="0" presId="urn:microsoft.com/office/officeart/2005/8/layout/process1"/>
    <dgm:cxn modelId="{2EC179BD-1167-409A-9B88-44757EF77334}" srcId="{79252422-8D6D-4C42-9140-47E7B5901050}" destId="{1AF62DB3-0A66-4AD3-8BB9-D1D5B842FA7F}" srcOrd="2" destOrd="0" parTransId="{8751CEEA-9843-41D5-8F9C-708F7DD22BCF}" sibTransId="{135F52D0-3E31-4B36-B79B-0A0B5E51640A}"/>
    <dgm:cxn modelId="{605D533F-E390-4BA6-9E37-F3F9C3B7B801}" srcId="{79252422-8D6D-4C42-9140-47E7B5901050}" destId="{4E1B8600-34EB-4C7B-A6BA-29A1E4C0797E}" srcOrd="0" destOrd="0" parTransId="{7373F66D-9412-49AB-829B-A578D5AA1362}" sibTransId="{A0CF12E5-5260-4FE3-B148-1AA951E56E89}"/>
    <dgm:cxn modelId="{76CFAE10-4053-4F38-8241-C48763E19448}" srcId="{79252422-8D6D-4C42-9140-47E7B5901050}" destId="{0A0FB159-DC81-427A-A95A-8FCB9D116445}" srcOrd="1" destOrd="0" parTransId="{57DF4A21-FB4A-4DFF-9604-34B1BFD2F529}" sibTransId="{925184A7-BD04-45DD-9ABC-AE797C1C1C90}"/>
    <dgm:cxn modelId="{8D392108-0DE2-406F-A516-7540B5901694}" type="presOf" srcId="{925184A7-BD04-45DD-9ABC-AE797C1C1C90}" destId="{AAE101F3-9DEC-4BAE-9E98-BB57882EB9F5}" srcOrd="1" destOrd="0" presId="urn:microsoft.com/office/officeart/2005/8/layout/process1"/>
    <dgm:cxn modelId="{985BC31D-C2AF-4DD1-9D52-29C3C6310981}" type="presOf" srcId="{0A0FB159-DC81-427A-A95A-8FCB9D116445}" destId="{5BBD6063-DA2B-47ED-92B1-C4699FBD0BC1}" srcOrd="0" destOrd="0" presId="urn:microsoft.com/office/officeart/2005/8/layout/process1"/>
    <dgm:cxn modelId="{524F299B-7C66-4301-90F8-6DC7ECF3F612}" type="presOf" srcId="{925184A7-BD04-45DD-9ABC-AE797C1C1C90}" destId="{94DB6BBB-0288-4F99-B3C8-1525C9BF8145}" srcOrd="0" destOrd="0" presId="urn:microsoft.com/office/officeart/2005/8/layout/process1"/>
    <dgm:cxn modelId="{7E0A9F1F-B943-4935-A0BC-BB762AE32F5B}" type="presOf" srcId="{79252422-8D6D-4C42-9140-47E7B5901050}" destId="{C386D2F4-BB48-4003-899B-6DA5A59739E2}" srcOrd="0" destOrd="0" presId="urn:microsoft.com/office/officeart/2005/8/layout/process1"/>
    <dgm:cxn modelId="{E91C1BFA-11FE-4C38-83C6-A5326934D9A1}" type="presOf" srcId="{1AF62DB3-0A66-4AD3-8BB9-D1D5B842FA7F}" destId="{AF847E3C-34BF-428F-B591-8DE4D51314CF}" srcOrd="0" destOrd="0" presId="urn:microsoft.com/office/officeart/2005/8/layout/process1"/>
    <dgm:cxn modelId="{6A597980-B3BF-4A23-8289-9F30B40F9A70}" type="presOf" srcId="{A0CF12E5-5260-4FE3-B148-1AA951E56E89}" destId="{206B5FE8-8C07-48F5-9EF8-85393B7748D5}" srcOrd="0" destOrd="0" presId="urn:microsoft.com/office/officeart/2005/8/layout/process1"/>
    <dgm:cxn modelId="{71FA159F-1A7E-4FDD-907A-36218762E638}" type="presOf" srcId="{A0CF12E5-5260-4FE3-B148-1AA951E56E89}" destId="{C940104C-009E-4E3D-9DE8-079B7C96C170}" srcOrd="1" destOrd="0" presId="urn:microsoft.com/office/officeart/2005/8/layout/process1"/>
    <dgm:cxn modelId="{8323FBD1-A1EC-4755-A19F-EA468F9A2DD4}" type="presParOf" srcId="{C386D2F4-BB48-4003-899B-6DA5A59739E2}" destId="{A1BCE876-1EC2-47E9-BF10-F891E47C02BE}" srcOrd="0" destOrd="0" presId="urn:microsoft.com/office/officeart/2005/8/layout/process1"/>
    <dgm:cxn modelId="{E0086732-4ECC-47D7-8012-CFF5B1C8D926}" type="presParOf" srcId="{C386D2F4-BB48-4003-899B-6DA5A59739E2}" destId="{206B5FE8-8C07-48F5-9EF8-85393B7748D5}" srcOrd="1" destOrd="0" presId="urn:microsoft.com/office/officeart/2005/8/layout/process1"/>
    <dgm:cxn modelId="{5E1FAFBF-E5EC-4190-9D7E-2DDF5602EEFF}" type="presParOf" srcId="{206B5FE8-8C07-48F5-9EF8-85393B7748D5}" destId="{C940104C-009E-4E3D-9DE8-079B7C96C170}" srcOrd="0" destOrd="0" presId="urn:microsoft.com/office/officeart/2005/8/layout/process1"/>
    <dgm:cxn modelId="{26FA1064-2D8F-4544-9711-7BCDC256957A}" type="presParOf" srcId="{C386D2F4-BB48-4003-899B-6DA5A59739E2}" destId="{5BBD6063-DA2B-47ED-92B1-C4699FBD0BC1}" srcOrd="2" destOrd="0" presId="urn:microsoft.com/office/officeart/2005/8/layout/process1"/>
    <dgm:cxn modelId="{B3784C1E-D7B3-40A8-9749-672BD6C85174}" type="presParOf" srcId="{C386D2F4-BB48-4003-899B-6DA5A59739E2}" destId="{94DB6BBB-0288-4F99-B3C8-1525C9BF8145}" srcOrd="3" destOrd="0" presId="urn:microsoft.com/office/officeart/2005/8/layout/process1"/>
    <dgm:cxn modelId="{8256FF29-F9F5-4B3A-A45A-1DC9ADCD0FDB}" type="presParOf" srcId="{94DB6BBB-0288-4F99-B3C8-1525C9BF8145}" destId="{AAE101F3-9DEC-4BAE-9E98-BB57882EB9F5}" srcOrd="0" destOrd="0" presId="urn:microsoft.com/office/officeart/2005/8/layout/process1"/>
    <dgm:cxn modelId="{F6AD8777-086C-41C2-9B49-AA8C192B0E7A}" type="presParOf" srcId="{C386D2F4-BB48-4003-899B-6DA5A59739E2}" destId="{AF847E3C-34BF-428F-B591-8DE4D51314CF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65BF94C-437A-6C48-A113-3FB19257C882}" type="doc">
      <dgm:prSet loTypeId="urn:microsoft.com/office/officeart/2005/8/layout/process4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6BB29FF-58AE-414C-823A-1DC9B0A9C74C}">
      <dgm:prSet phldrT="[Text]"/>
      <dgm:spPr>
        <a:solidFill>
          <a:srgbClr val="517A91"/>
        </a:solidFill>
      </dgm:spPr>
      <dgm:t>
        <a:bodyPr/>
        <a:lstStyle/>
        <a:p>
          <a:r>
            <a:rPr lang="en-US" altLang="en-US" dirty="0">
              <a:solidFill>
                <a:schemeClr val="bg1"/>
              </a:solidFill>
              <a:ea typeface="ＭＳ Ｐゴシック" charset="-128"/>
            </a:rPr>
            <a:t>Complex I, II, III, IV (part of ETC)</a:t>
          </a:r>
          <a:endParaRPr lang="en-US" dirty="0"/>
        </a:p>
      </dgm:t>
    </dgm:pt>
    <dgm:pt modelId="{EAEB7FAA-4283-C846-9FEE-D082D314DAE2}" type="parTrans" cxnId="{E011F066-5F9E-9845-B414-FABBA8457BEA}">
      <dgm:prSet/>
      <dgm:spPr/>
      <dgm:t>
        <a:bodyPr/>
        <a:lstStyle/>
        <a:p>
          <a:endParaRPr lang="en-US"/>
        </a:p>
      </dgm:t>
    </dgm:pt>
    <dgm:pt modelId="{EA0410E8-4160-0A41-BEA8-6FDCE5E9DF53}" type="sibTrans" cxnId="{E011F066-5F9E-9845-B414-FABBA8457BEA}">
      <dgm:prSet/>
      <dgm:spPr/>
      <dgm:t>
        <a:bodyPr/>
        <a:lstStyle/>
        <a:p>
          <a:endParaRPr lang="en-US"/>
        </a:p>
      </dgm:t>
    </dgm:pt>
    <dgm:pt modelId="{501D5A0C-1E11-9642-9A63-2FC95F27F0F5}">
      <dgm:prSet phldrT="[Text]"/>
      <dgm:spPr>
        <a:solidFill>
          <a:srgbClr val="334E5D"/>
        </a:solidFill>
      </dgm:spPr>
      <dgm:t>
        <a:bodyPr/>
        <a:lstStyle/>
        <a:p>
          <a:r>
            <a:rPr lang="en-US" altLang="en-US" dirty="0">
              <a:solidFill>
                <a:schemeClr val="bg1"/>
              </a:solidFill>
              <a:ea typeface="ＭＳ Ｐゴシック" charset="-128"/>
            </a:rPr>
            <a:t>Complex V (ATP synthase: catalyzes ATP synthesis)</a:t>
          </a:r>
          <a:endParaRPr lang="en-US" dirty="0"/>
        </a:p>
      </dgm:t>
    </dgm:pt>
    <dgm:pt modelId="{2C938786-8F5F-0A4E-A014-34E0AC557608}" type="parTrans" cxnId="{9C1110EB-E749-B945-89AE-0A1ECDF1348C}">
      <dgm:prSet/>
      <dgm:spPr/>
      <dgm:t>
        <a:bodyPr/>
        <a:lstStyle/>
        <a:p>
          <a:endParaRPr lang="en-US"/>
        </a:p>
      </dgm:t>
    </dgm:pt>
    <dgm:pt modelId="{8564A4EE-8A2E-2642-BE73-102291F8ADEB}" type="sibTrans" cxnId="{9C1110EB-E749-B945-89AE-0A1ECDF1348C}">
      <dgm:prSet/>
      <dgm:spPr/>
      <dgm:t>
        <a:bodyPr/>
        <a:lstStyle/>
        <a:p>
          <a:endParaRPr lang="en-US"/>
        </a:p>
      </dgm:t>
    </dgm:pt>
    <dgm:pt modelId="{3A49F424-D717-0845-BEFA-99C6530F5258}">
      <dgm:prSet phldrT="[Text]"/>
      <dgm:spPr>
        <a:solidFill>
          <a:srgbClr val="243542"/>
        </a:solidFill>
      </dgm:spPr>
      <dgm:t>
        <a:bodyPr/>
        <a:lstStyle/>
        <a:p>
          <a:r>
            <a:rPr lang="en-US" altLang="en-US" dirty="0">
              <a:solidFill>
                <a:schemeClr val="bg1"/>
              </a:solidFill>
              <a:ea typeface="ＭＳ Ｐゴシック" charset="-128"/>
            </a:rPr>
            <a:t>Mobile electron carriers</a:t>
          </a:r>
          <a:endParaRPr lang="en-US" dirty="0"/>
        </a:p>
      </dgm:t>
    </dgm:pt>
    <dgm:pt modelId="{54E7ABF4-AB2F-3443-A2A1-9353F88A0390}" type="parTrans" cxnId="{3B28EF03-CF65-394C-BC07-E7A3EAFA3DDA}">
      <dgm:prSet/>
      <dgm:spPr/>
      <dgm:t>
        <a:bodyPr/>
        <a:lstStyle/>
        <a:p>
          <a:endParaRPr lang="en-US"/>
        </a:p>
      </dgm:t>
    </dgm:pt>
    <dgm:pt modelId="{75A3F080-6B39-4E44-BBD1-14D7A0B1EC4F}" type="sibTrans" cxnId="{3B28EF03-CF65-394C-BC07-E7A3EAFA3DDA}">
      <dgm:prSet/>
      <dgm:spPr/>
      <dgm:t>
        <a:bodyPr/>
        <a:lstStyle/>
        <a:p>
          <a:endParaRPr lang="en-US"/>
        </a:p>
      </dgm:t>
    </dgm:pt>
    <dgm:pt modelId="{806C8379-EF35-0F4E-8DA9-E5382DA99DA1}">
      <dgm:prSet phldrT="[Text]"/>
      <dgm:spPr>
        <a:solidFill>
          <a:srgbClr val="7292A4"/>
        </a:solidFill>
        <a:ln>
          <a:noFill/>
        </a:ln>
      </dgm:spPr>
      <dgm:t>
        <a:bodyPr/>
        <a:lstStyle/>
        <a:p>
          <a:pPr algn="l"/>
          <a:r>
            <a:rPr lang="en-US" altLang="en-US" baseline="0" dirty="0">
              <a:solidFill>
                <a:schemeClr val="bg1"/>
              </a:solidFill>
              <a:ea typeface="ＭＳ Ｐゴシック" charset="-128"/>
            </a:rPr>
            <a:t>         </a:t>
          </a:r>
          <a:r>
            <a:rPr lang="en-US" altLang="en-US" dirty="0">
              <a:solidFill>
                <a:schemeClr val="bg1"/>
              </a:solidFill>
              <a:ea typeface="ＭＳ Ｐゴシック" charset="-128"/>
            </a:rPr>
            <a:t>-Co-enzyme Q</a:t>
          </a:r>
          <a:r>
            <a:rPr lang="en-US" altLang="en-US" baseline="0" dirty="0">
              <a:solidFill>
                <a:schemeClr val="bg1"/>
              </a:solidFill>
              <a:ea typeface="ＭＳ Ｐゴシック" charset="-128"/>
            </a:rPr>
            <a:t>  (</a:t>
          </a:r>
          <a:r>
            <a:rPr lang="en-US" altLang="en-US" baseline="0" dirty="0" err="1">
              <a:solidFill>
                <a:schemeClr val="bg1"/>
              </a:solidFill>
              <a:ea typeface="ＭＳ Ｐゴシック" charset="-128"/>
            </a:rPr>
            <a:t>CoQ</a:t>
          </a:r>
          <a:r>
            <a:rPr lang="en-US" altLang="en-US" baseline="0" dirty="0">
              <a:solidFill>
                <a:schemeClr val="bg1"/>
              </a:solidFill>
              <a:ea typeface="ＭＳ Ｐゴシック" charset="-128"/>
            </a:rPr>
            <a:t>)         -</a:t>
          </a:r>
          <a:r>
            <a:rPr lang="en-US" altLang="en-US" dirty="0">
              <a:solidFill>
                <a:schemeClr val="bg1"/>
              </a:solidFill>
              <a:ea typeface="ＭＳ Ｐゴシック" charset="-128"/>
            </a:rPr>
            <a:t>Cytochrome c</a:t>
          </a:r>
          <a:endParaRPr lang="en-US" dirty="0"/>
        </a:p>
      </dgm:t>
    </dgm:pt>
    <dgm:pt modelId="{6F3FA83A-542F-9645-986F-D4ADEB280A87}" type="parTrans" cxnId="{A1B1D03D-2762-504F-80D2-A8C1D9D2DC1A}">
      <dgm:prSet/>
      <dgm:spPr/>
      <dgm:t>
        <a:bodyPr/>
        <a:lstStyle/>
        <a:p>
          <a:endParaRPr lang="en-US"/>
        </a:p>
      </dgm:t>
    </dgm:pt>
    <dgm:pt modelId="{54B7B405-D9E3-6440-BC3C-0B9F233FFBB7}" type="sibTrans" cxnId="{A1B1D03D-2762-504F-80D2-A8C1D9D2DC1A}">
      <dgm:prSet/>
      <dgm:spPr/>
      <dgm:t>
        <a:bodyPr/>
        <a:lstStyle/>
        <a:p>
          <a:pPr rtl="0"/>
          <a:endParaRPr lang="en-US"/>
        </a:p>
      </dgm:t>
    </dgm:pt>
    <dgm:pt modelId="{507F717A-03FA-0548-9829-90544CCBC757}" type="pres">
      <dgm:prSet presAssocID="{865BF94C-437A-6C48-A113-3FB19257C88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CDEB439-8A70-7548-8471-48BA24EDF2F7}" type="pres">
      <dgm:prSet presAssocID="{3A49F424-D717-0845-BEFA-99C6530F5258}" presName="boxAndChildren" presStyleCnt="0"/>
      <dgm:spPr/>
    </dgm:pt>
    <dgm:pt modelId="{60831B6D-0774-C549-9473-50C7F90E83B5}" type="pres">
      <dgm:prSet presAssocID="{3A49F424-D717-0845-BEFA-99C6530F5258}" presName="parentTextBox" presStyleLbl="node1" presStyleIdx="0" presStyleCnt="3"/>
      <dgm:spPr/>
      <dgm:t>
        <a:bodyPr/>
        <a:lstStyle/>
        <a:p>
          <a:endParaRPr lang="en-US"/>
        </a:p>
      </dgm:t>
    </dgm:pt>
    <dgm:pt modelId="{F67E01BB-2D37-1C45-94AF-BE98A5FE01D5}" type="pres">
      <dgm:prSet presAssocID="{3A49F424-D717-0845-BEFA-99C6530F5258}" presName="entireBox" presStyleLbl="node1" presStyleIdx="0" presStyleCnt="3" custLinFactNeighborX="-1303" custLinFactNeighborY="1513"/>
      <dgm:spPr/>
      <dgm:t>
        <a:bodyPr/>
        <a:lstStyle/>
        <a:p>
          <a:endParaRPr lang="en-US"/>
        </a:p>
      </dgm:t>
    </dgm:pt>
    <dgm:pt modelId="{D77D3A51-014C-6444-9E57-7AA93AB3DE69}" type="pres">
      <dgm:prSet presAssocID="{3A49F424-D717-0845-BEFA-99C6530F5258}" presName="descendantBox" presStyleCnt="0"/>
      <dgm:spPr/>
    </dgm:pt>
    <dgm:pt modelId="{3B53395A-DE49-D949-8541-762ACB1E7839}" type="pres">
      <dgm:prSet presAssocID="{806C8379-EF35-0F4E-8DA9-E5382DA99DA1}" presName="childTextBox" presStyleLbl="f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299541-1392-C342-85F0-F109016FD0EC}" type="pres">
      <dgm:prSet presAssocID="{8564A4EE-8A2E-2642-BE73-102291F8ADEB}" presName="sp" presStyleCnt="0"/>
      <dgm:spPr/>
    </dgm:pt>
    <dgm:pt modelId="{F7021898-70D6-6743-9EDF-CB895BB93306}" type="pres">
      <dgm:prSet presAssocID="{501D5A0C-1E11-9642-9A63-2FC95F27F0F5}" presName="arrowAndChildren" presStyleCnt="0"/>
      <dgm:spPr/>
    </dgm:pt>
    <dgm:pt modelId="{F4E6B5F9-EFAA-804B-9F59-29DEE250BB2F}" type="pres">
      <dgm:prSet presAssocID="{501D5A0C-1E11-9642-9A63-2FC95F27F0F5}" presName="parentTextArrow" presStyleLbl="node1" presStyleIdx="1" presStyleCnt="3"/>
      <dgm:spPr/>
      <dgm:t>
        <a:bodyPr/>
        <a:lstStyle/>
        <a:p>
          <a:endParaRPr lang="en-US"/>
        </a:p>
      </dgm:t>
    </dgm:pt>
    <dgm:pt modelId="{E35FC7BB-4335-E648-B491-7E0B6C71DC0C}" type="pres">
      <dgm:prSet presAssocID="{EA0410E8-4160-0A41-BEA8-6FDCE5E9DF53}" presName="sp" presStyleCnt="0"/>
      <dgm:spPr/>
    </dgm:pt>
    <dgm:pt modelId="{D44DAAB4-325C-F94B-9CAB-2991E7907537}" type="pres">
      <dgm:prSet presAssocID="{F6BB29FF-58AE-414C-823A-1DC9B0A9C74C}" presName="arrowAndChildren" presStyleCnt="0"/>
      <dgm:spPr/>
    </dgm:pt>
    <dgm:pt modelId="{60482599-A0BD-AF4B-8E7D-8809AF20B640}" type="pres">
      <dgm:prSet presAssocID="{F6BB29FF-58AE-414C-823A-1DC9B0A9C74C}" presName="parentTextArrow" presStyleLbl="node1" presStyleIdx="2" presStyleCnt="3" custLinFactNeighborY="-1266"/>
      <dgm:spPr/>
      <dgm:t>
        <a:bodyPr/>
        <a:lstStyle/>
        <a:p>
          <a:endParaRPr lang="en-US"/>
        </a:p>
      </dgm:t>
    </dgm:pt>
  </dgm:ptLst>
  <dgm:cxnLst>
    <dgm:cxn modelId="{BCE7C675-D06E-904F-BB57-AF60E8C8F798}" type="presOf" srcId="{501D5A0C-1E11-9642-9A63-2FC95F27F0F5}" destId="{F4E6B5F9-EFAA-804B-9F59-29DEE250BB2F}" srcOrd="0" destOrd="0" presId="urn:microsoft.com/office/officeart/2005/8/layout/process4"/>
    <dgm:cxn modelId="{E011F066-5F9E-9845-B414-FABBA8457BEA}" srcId="{865BF94C-437A-6C48-A113-3FB19257C882}" destId="{F6BB29FF-58AE-414C-823A-1DC9B0A9C74C}" srcOrd="0" destOrd="0" parTransId="{EAEB7FAA-4283-C846-9FEE-D082D314DAE2}" sibTransId="{EA0410E8-4160-0A41-BEA8-6FDCE5E9DF53}"/>
    <dgm:cxn modelId="{A0552CAE-9D3F-5B4E-82AF-97CC3B7143AB}" type="presOf" srcId="{3A49F424-D717-0845-BEFA-99C6530F5258}" destId="{F67E01BB-2D37-1C45-94AF-BE98A5FE01D5}" srcOrd="1" destOrd="0" presId="urn:microsoft.com/office/officeart/2005/8/layout/process4"/>
    <dgm:cxn modelId="{F6CA8AF1-9C65-C343-B6F9-1786488025C4}" type="presOf" srcId="{806C8379-EF35-0F4E-8DA9-E5382DA99DA1}" destId="{3B53395A-DE49-D949-8541-762ACB1E7839}" srcOrd="0" destOrd="0" presId="urn:microsoft.com/office/officeart/2005/8/layout/process4"/>
    <dgm:cxn modelId="{E2F0DB07-5E85-FD4C-A8BA-8523844AC904}" type="presOf" srcId="{F6BB29FF-58AE-414C-823A-1DC9B0A9C74C}" destId="{60482599-A0BD-AF4B-8E7D-8809AF20B640}" srcOrd="0" destOrd="0" presId="urn:microsoft.com/office/officeart/2005/8/layout/process4"/>
    <dgm:cxn modelId="{A1B1D03D-2762-504F-80D2-A8C1D9D2DC1A}" srcId="{3A49F424-D717-0845-BEFA-99C6530F5258}" destId="{806C8379-EF35-0F4E-8DA9-E5382DA99DA1}" srcOrd="0" destOrd="0" parTransId="{6F3FA83A-542F-9645-986F-D4ADEB280A87}" sibTransId="{54B7B405-D9E3-6440-BC3C-0B9F233FFBB7}"/>
    <dgm:cxn modelId="{9C1110EB-E749-B945-89AE-0A1ECDF1348C}" srcId="{865BF94C-437A-6C48-A113-3FB19257C882}" destId="{501D5A0C-1E11-9642-9A63-2FC95F27F0F5}" srcOrd="1" destOrd="0" parTransId="{2C938786-8F5F-0A4E-A014-34E0AC557608}" sibTransId="{8564A4EE-8A2E-2642-BE73-102291F8ADEB}"/>
    <dgm:cxn modelId="{4F259EA9-D07D-8242-B2B9-BB56B42B01F1}" type="presOf" srcId="{3A49F424-D717-0845-BEFA-99C6530F5258}" destId="{60831B6D-0774-C549-9473-50C7F90E83B5}" srcOrd="0" destOrd="0" presId="urn:microsoft.com/office/officeart/2005/8/layout/process4"/>
    <dgm:cxn modelId="{3B28EF03-CF65-394C-BC07-E7A3EAFA3DDA}" srcId="{865BF94C-437A-6C48-A113-3FB19257C882}" destId="{3A49F424-D717-0845-BEFA-99C6530F5258}" srcOrd="2" destOrd="0" parTransId="{54E7ABF4-AB2F-3443-A2A1-9353F88A0390}" sibTransId="{75A3F080-6B39-4E44-BBD1-14D7A0B1EC4F}"/>
    <dgm:cxn modelId="{901AA684-CC51-944F-B156-4BBF077BA5D3}" type="presOf" srcId="{865BF94C-437A-6C48-A113-3FB19257C882}" destId="{507F717A-03FA-0548-9829-90544CCBC757}" srcOrd="0" destOrd="0" presId="urn:microsoft.com/office/officeart/2005/8/layout/process4"/>
    <dgm:cxn modelId="{874191AB-24A0-EC42-9946-411C83765682}" type="presParOf" srcId="{507F717A-03FA-0548-9829-90544CCBC757}" destId="{1CDEB439-8A70-7548-8471-48BA24EDF2F7}" srcOrd="0" destOrd="0" presId="urn:microsoft.com/office/officeart/2005/8/layout/process4"/>
    <dgm:cxn modelId="{0788672E-F1C5-9443-8AD1-C7F2CA71CFC5}" type="presParOf" srcId="{1CDEB439-8A70-7548-8471-48BA24EDF2F7}" destId="{60831B6D-0774-C549-9473-50C7F90E83B5}" srcOrd="0" destOrd="0" presId="urn:microsoft.com/office/officeart/2005/8/layout/process4"/>
    <dgm:cxn modelId="{0484EF47-7B4A-1D4C-AADA-9C9835CC8802}" type="presParOf" srcId="{1CDEB439-8A70-7548-8471-48BA24EDF2F7}" destId="{F67E01BB-2D37-1C45-94AF-BE98A5FE01D5}" srcOrd="1" destOrd="0" presId="urn:microsoft.com/office/officeart/2005/8/layout/process4"/>
    <dgm:cxn modelId="{6536B1B2-FF52-4348-AA7B-E3CF837276B9}" type="presParOf" srcId="{1CDEB439-8A70-7548-8471-48BA24EDF2F7}" destId="{D77D3A51-014C-6444-9E57-7AA93AB3DE69}" srcOrd="2" destOrd="0" presId="urn:microsoft.com/office/officeart/2005/8/layout/process4"/>
    <dgm:cxn modelId="{E0F8405D-CC21-A246-9A71-327FCF8F6C25}" type="presParOf" srcId="{D77D3A51-014C-6444-9E57-7AA93AB3DE69}" destId="{3B53395A-DE49-D949-8541-762ACB1E7839}" srcOrd="0" destOrd="0" presId="urn:microsoft.com/office/officeart/2005/8/layout/process4"/>
    <dgm:cxn modelId="{C7EE51C1-3AF5-8246-93AB-64AABF44C1DE}" type="presParOf" srcId="{507F717A-03FA-0548-9829-90544CCBC757}" destId="{CC299541-1392-C342-85F0-F109016FD0EC}" srcOrd="1" destOrd="0" presId="urn:microsoft.com/office/officeart/2005/8/layout/process4"/>
    <dgm:cxn modelId="{CA8ABF10-17E8-F647-929A-1F58721B4311}" type="presParOf" srcId="{507F717A-03FA-0548-9829-90544CCBC757}" destId="{F7021898-70D6-6743-9EDF-CB895BB93306}" srcOrd="2" destOrd="0" presId="urn:microsoft.com/office/officeart/2005/8/layout/process4"/>
    <dgm:cxn modelId="{65AD70A7-2224-624E-BA64-F8D1CA7EF00B}" type="presParOf" srcId="{F7021898-70D6-6743-9EDF-CB895BB93306}" destId="{F4E6B5F9-EFAA-804B-9F59-29DEE250BB2F}" srcOrd="0" destOrd="0" presId="urn:microsoft.com/office/officeart/2005/8/layout/process4"/>
    <dgm:cxn modelId="{3B443922-037B-F145-B00F-248FC206C831}" type="presParOf" srcId="{507F717A-03FA-0548-9829-90544CCBC757}" destId="{E35FC7BB-4335-E648-B491-7E0B6C71DC0C}" srcOrd="3" destOrd="0" presId="urn:microsoft.com/office/officeart/2005/8/layout/process4"/>
    <dgm:cxn modelId="{3CCB542C-77F3-4041-9FEE-8243A57C3CFF}" type="presParOf" srcId="{507F717A-03FA-0548-9829-90544CCBC757}" destId="{D44DAAB4-325C-F94B-9CAB-2991E7907537}" srcOrd="4" destOrd="0" presId="urn:microsoft.com/office/officeart/2005/8/layout/process4"/>
    <dgm:cxn modelId="{94CED29B-9196-364E-AC20-C6F48EA20C07}" type="presParOf" srcId="{D44DAAB4-325C-F94B-9CAB-2991E7907537}" destId="{60482599-A0BD-AF4B-8E7D-8809AF20B640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29879BF-888F-4648-AC08-0D67447A7D3D}" type="doc">
      <dgm:prSet loTypeId="urn:microsoft.com/office/officeart/2008/layout/VerticalCurvedLis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3FB1D98-C612-2B41-9663-FE5D6DDF3E4A}">
      <dgm:prSet phldrT="[Text]" custT="1"/>
      <dgm:spPr>
        <a:solidFill>
          <a:srgbClr val="243542"/>
        </a:solidFill>
      </dgm:spPr>
      <dgm:t>
        <a:bodyPr/>
        <a:lstStyle/>
        <a:p>
          <a:r>
            <a:rPr lang="en-US" altLang="en-US" sz="1400" dirty="0">
              <a:solidFill>
                <a:schemeClr val="bg1"/>
              </a:solidFill>
              <a:ea typeface="ＭＳ Ｐゴシック" charset="-128"/>
            </a:rPr>
            <a:t>Each complex accepts or donates electrons to mobile carriers</a:t>
          </a:r>
          <a:endParaRPr lang="en-US" sz="1400" dirty="0"/>
        </a:p>
      </dgm:t>
    </dgm:pt>
    <dgm:pt modelId="{76D73DDE-FFB0-2042-BF77-B3F248F2E462}" type="parTrans" cxnId="{41FA1F16-C932-8C4A-BD9B-95DA3A539B69}">
      <dgm:prSet/>
      <dgm:spPr/>
      <dgm:t>
        <a:bodyPr/>
        <a:lstStyle/>
        <a:p>
          <a:endParaRPr lang="en-US"/>
        </a:p>
      </dgm:t>
    </dgm:pt>
    <dgm:pt modelId="{8B7B4323-D946-0C4B-8341-19CE103F66AA}" type="sibTrans" cxnId="{41FA1F16-C932-8C4A-BD9B-95DA3A539B69}">
      <dgm:prSet/>
      <dgm:spPr>
        <a:ln>
          <a:solidFill>
            <a:srgbClr val="243542"/>
          </a:solidFill>
        </a:ln>
      </dgm:spPr>
      <dgm:t>
        <a:bodyPr/>
        <a:lstStyle/>
        <a:p>
          <a:endParaRPr lang="en-US"/>
        </a:p>
      </dgm:t>
    </dgm:pt>
    <dgm:pt modelId="{1136D565-76B3-4A45-A1FB-26DA0ADAEF4F}">
      <dgm:prSet phldrT="[Text]" custT="1"/>
      <dgm:spPr>
        <a:solidFill>
          <a:srgbClr val="334E5D"/>
        </a:solidFill>
      </dgm:spPr>
      <dgm:t>
        <a:bodyPr/>
        <a:lstStyle/>
        <a:p>
          <a:r>
            <a:rPr lang="en-US" altLang="en-US" sz="1300" dirty="0">
              <a:solidFill>
                <a:schemeClr val="bg1"/>
              </a:solidFill>
              <a:ea typeface="ＭＳ Ｐゴシック" charset="-128"/>
            </a:rPr>
            <a:t>Carriers accept electrons from donors and then donate to the next carrier in chain</a:t>
          </a:r>
          <a:endParaRPr lang="en-US" sz="1300" dirty="0"/>
        </a:p>
      </dgm:t>
    </dgm:pt>
    <dgm:pt modelId="{EDFECD20-6C6E-0440-AC71-A6AF4DA4D761}" type="parTrans" cxnId="{BBEA0147-1141-AA46-95AD-BF102323F7F7}">
      <dgm:prSet/>
      <dgm:spPr/>
      <dgm:t>
        <a:bodyPr/>
        <a:lstStyle/>
        <a:p>
          <a:endParaRPr lang="en-US"/>
        </a:p>
      </dgm:t>
    </dgm:pt>
    <dgm:pt modelId="{31AE328D-C068-0D4C-837E-E7D7E8D95679}" type="sibTrans" cxnId="{BBEA0147-1141-AA46-95AD-BF102323F7F7}">
      <dgm:prSet/>
      <dgm:spPr/>
      <dgm:t>
        <a:bodyPr/>
        <a:lstStyle/>
        <a:p>
          <a:pPr rtl="0"/>
          <a:endParaRPr lang="en-US"/>
        </a:p>
      </dgm:t>
    </dgm:pt>
    <dgm:pt modelId="{05418F7E-49B1-F845-9A6F-755F7151C878}">
      <dgm:prSet custT="1"/>
      <dgm:spPr>
        <a:solidFill>
          <a:srgbClr val="497085"/>
        </a:solidFill>
      </dgm:spPr>
      <dgm:t>
        <a:bodyPr/>
        <a:lstStyle/>
        <a:p>
          <a:r>
            <a:rPr lang="en-US" altLang="en-US" sz="1400" kern="1200" dirty="0">
              <a:solidFill>
                <a:schemeClr val="bg1"/>
              </a:solidFill>
              <a:ea typeface="ＭＳ Ｐゴシック" charset="-128"/>
            </a:rPr>
            <a:t>Electrons finally combine with oxygen and protons to form </a:t>
          </a:r>
          <a:r>
            <a:rPr lang="en-US" altLang="en-US" sz="1400" kern="1200" dirty="0">
              <a:solidFill>
                <a:prstClr val="white"/>
              </a:solidFill>
              <a:latin typeface="Calibri" panose="020F0502020204030204"/>
              <a:ea typeface="ＭＳ Ｐゴシック" charset="-128"/>
              <a:cs typeface="+mn-cs"/>
            </a:rPr>
            <a:t>water</a:t>
          </a:r>
        </a:p>
      </dgm:t>
    </dgm:pt>
    <dgm:pt modelId="{DA672FA8-4D6B-6A4D-81AB-AF9B955D9F17}" type="parTrans" cxnId="{0D258F55-0340-9A43-9EE8-6DAC467A083A}">
      <dgm:prSet/>
      <dgm:spPr/>
      <dgm:t>
        <a:bodyPr/>
        <a:lstStyle/>
        <a:p>
          <a:endParaRPr lang="en-US"/>
        </a:p>
      </dgm:t>
    </dgm:pt>
    <dgm:pt modelId="{C0FADB8D-E606-E547-B662-D2C9F9BAAF85}" type="sibTrans" cxnId="{0D258F55-0340-9A43-9EE8-6DAC467A083A}">
      <dgm:prSet/>
      <dgm:spPr/>
      <dgm:t>
        <a:bodyPr/>
        <a:lstStyle/>
        <a:p>
          <a:endParaRPr lang="en-US"/>
        </a:p>
      </dgm:t>
    </dgm:pt>
    <dgm:pt modelId="{D6A9DA61-0921-F74C-B22A-34B5043C8B67}">
      <dgm:prSet custT="1"/>
      <dgm:spPr>
        <a:solidFill>
          <a:srgbClr val="517A91">
            <a:alpha val="78000"/>
          </a:srgbClr>
        </a:solidFill>
      </dgm:spPr>
      <dgm:t>
        <a:bodyPr/>
        <a:lstStyle/>
        <a:p>
          <a:r>
            <a:rPr lang="en-US" altLang="en-US" sz="1400" dirty="0">
              <a:solidFill>
                <a:schemeClr val="bg1"/>
              </a:solidFill>
              <a:ea typeface="ＭＳ Ｐゴシック" charset="-128"/>
            </a:rPr>
            <a:t>Oxygen is required as a final acceptor (respiratory chain)</a:t>
          </a:r>
        </a:p>
      </dgm:t>
    </dgm:pt>
    <dgm:pt modelId="{0915D1CA-F0BC-0F47-BD52-72D0921073D8}" type="parTrans" cxnId="{9DB89494-B062-A641-BD96-838CD18590A0}">
      <dgm:prSet/>
      <dgm:spPr/>
      <dgm:t>
        <a:bodyPr/>
        <a:lstStyle/>
        <a:p>
          <a:endParaRPr lang="en-US"/>
        </a:p>
      </dgm:t>
    </dgm:pt>
    <dgm:pt modelId="{B1ECD7CC-B89D-064A-92C6-2C234D349CA6}" type="sibTrans" cxnId="{9DB89494-B062-A641-BD96-838CD18590A0}">
      <dgm:prSet/>
      <dgm:spPr/>
      <dgm:t>
        <a:bodyPr/>
        <a:lstStyle/>
        <a:p>
          <a:endParaRPr lang="en-US"/>
        </a:p>
      </dgm:t>
    </dgm:pt>
    <dgm:pt modelId="{25260BB4-911B-7C4D-8146-658C38B5B970}" type="pres">
      <dgm:prSet presAssocID="{E29879BF-888F-4648-AC08-0D67447A7D3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C358D29D-628F-8140-85EF-5B3BEB07A0DE}" type="pres">
      <dgm:prSet presAssocID="{E29879BF-888F-4648-AC08-0D67447A7D3D}" presName="Name1" presStyleCnt="0"/>
      <dgm:spPr/>
    </dgm:pt>
    <dgm:pt modelId="{2CA32179-2BE0-9143-B955-591DCB228B39}" type="pres">
      <dgm:prSet presAssocID="{E29879BF-888F-4648-AC08-0D67447A7D3D}" presName="cycle" presStyleCnt="0"/>
      <dgm:spPr/>
    </dgm:pt>
    <dgm:pt modelId="{67326EC3-AAE1-B042-B879-212DE921C641}" type="pres">
      <dgm:prSet presAssocID="{E29879BF-888F-4648-AC08-0D67447A7D3D}" presName="srcNode" presStyleLbl="node1" presStyleIdx="0" presStyleCnt="4"/>
      <dgm:spPr/>
    </dgm:pt>
    <dgm:pt modelId="{35BAEBC3-C213-D24C-972A-6EA1338321B3}" type="pres">
      <dgm:prSet presAssocID="{E29879BF-888F-4648-AC08-0D67447A7D3D}" presName="conn" presStyleLbl="parChTrans1D2" presStyleIdx="0" presStyleCnt="1" custLinFactNeighborY="-269"/>
      <dgm:spPr/>
      <dgm:t>
        <a:bodyPr/>
        <a:lstStyle/>
        <a:p>
          <a:endParaRPr lang="en-US"/>
        </a:p>
      </dgm:t>
    </dgm:pt>
    <dgm:pt modelId="{A4CC66E4-BA9D-7942-9DB1-448183D6BEB2}" type="pres">
      <dgm:prSet presAssocID="{E29879BF-888F-4648-AC08-0D67447A7D3D}" presName="extraNode" presStyleLbl="node1" presStyleIdx="0" presStyleCnt="4"/>
      <dgm:spPr/>
    </dgm:pt>
    <dgm:pt modelId="{E2E148D0-DAD0-8D48-9C41-83DAE79EAA5F}" type="pres">
      <dgm:prSet presAssocID="{E29879BF-888F-4648-AC08-0D67447A7D3D}" presName="dstNode" presStyleLbl="node1" presStyleIdx="0" presStyleCnt="4"/>
      <dgm:spPr/>
    </dgm:pt>
    <dgm:pt modelId="{50695C19-DEAC-5C4B-B764-5D06BA273228}" type="pres">
      <dgm:prSet presAssocID="{33FB1D98-C612-2B41-9663-FE5D6DDF3E4A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BB8C1E-46E5-6844-840D-F75273335263}" type="pres">
      <dgm:prSet presAssocID="{33FB1D98-C612-2B41-9663-FE5D6DDF3E4A}" presName="accent_1" presStyleCnt="0"/>
      <dgm:spPr/>
    </dgm:pt>
    <dgm:pt modelId="{E7A4AAF3-E8CA-A645-8B1F-C740E56AFB32}" type="pres">
      <dgm:prSet presAssocID="{33FB1D98-C612-2B41-9663-FE5D6DDF3E4A}" presName="accentRepeatNode" presStyleLbl="solidFgAcc1" presStyleIdx="0" presStyleCnt="4"/>
      <dgm:spPr>
        <a:solidFill>
          <a:schemeClr val="bg2"/>
        </a:solidFill>
        <a:ln>
          <a:solidFill>
            <a:srgbClr val="406275"/>
          </a:solidFill>
        </a:ln>
      </dgm:spPr>
    </dgm:pt>
    <dgm:pt modelId="{947DD92B-305B-EB47-BC5B-B19EADEF9FFD}" type="pres">
      <dgm:prSet presAssocID="{1136D565-76B3-4A45-A1FB-26DA0ADAEF4F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0C3F53-6918-714C-8EF0-0FF4BEB175AB}" type="pres">
      <dgm:prSet presAssocID="{1136D565-76B3-4A45-A1FB-26DA0ADAEF4F}" presName="accent_2" presStyleCnt="0"/>
      <dgm:spPr/>
    </dgm:pt>
    <dgm:pt modelId="{27ADCDF9-F60A-EF4F-A0FD-D7C8AC41741D}" type="pres">
      <dgm:prSet presAssocID="{1136D565-76B3-4A45-A1FB-26DA0ADAEF4F}" presName="accentRepeatNode" presStyleLbl="solidFgAcc1" presStyleIdx="1" presStyleCnt="4"/>
      <dgm:spPr>
        <a:solidFill>
          <a:schemeClr val="bg2"/>
        </a:solidFill>
        <a:ln>
          <a:solidFill>
            <a:srgbClr val="406275"/>
          </a:solidFill>
        </a:ln>
      </dgm:spPr>
    </dgm:pt>
    <dgm:pt modelId="{0A9875F6-938E-7D43-8E0C-D3E703E6F330}" type="pres">
      <dgm:prSet presAssocID="{05418F7E-49B1-F845-9A6F-755F7151C878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A5AE2E-9ACC-EA4F-B114-7B8B70A3FA60}" type="pres">
      <dgm:prSet presAssocID="{05418F7E-49B1-F845-9A6F-755F7151C878}" presName="accent_3" presStyleCnt="0"/>
      <dgm:spPr/>
    </dgm:pt>
    <dgm:pt modelId="{F67EE336-C01E-7347-A1C6-BCF5D4DA24A0}" type="pres">
      <dgm:prSet presAssocID="{05418F7E-49B1-F845-9A6F-755F7151C878}" presName="accentRepeatNode" presStyleLbl="solidFgAcc1" presStyleIdx="2" presStyleCnt="4"/>
      <dgm:spPr>
        <a:solidFill>
          <a:schemeClr val="bg2"/>
        </a:solidFill>
        <a:ln>
          <a:solidFill>
            <a:srgbClr val="406275"/>
          </a:solidFill>
        </a:ln>
      </dgm:spPr>
    </dgm:pt>
    <dgm:pt modelId="{041037B4-82F0-2944-B1C9-AA0695C98E48}" type="pres">
      <dgm:prSet presAssocID="{D6A9DA61-0921-F74C-B22A-34B5043C8B67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E90635-34CD-B34F-BC47-E57856EE27E8}" type="pres">
      <dgm:prSet presAssocID="{D6A9DA61-0921-F74C-B22A-34B5043C8B67}" presName="accent_4" presStyleCnt="0"/>
      <dgm:spPr/>
    </dgm:pt>
    <dgm:pt modelId="{B95C5943-6E5B-334E-9252-3357A92DCD17}" type="pres">
      <dgm:prSet presAssocID="{D6A9DA61-0921-F74C-B22A-34B5043C8B67}" presName="accentRepeatNode" presStyleLbl="solidFgAcc1" presStyleIdx="3" presStyleCnt="4"/>
      <dgm:spPr>
        <a:solidFill>
          <a:schemeClr val="bg2"/>
        </a:solidFill>
        <a:ln>
          <a:solidFill>
            <a:srgbClr val="406275"/>
          </a:solidFill>
        </a:ln>
      </dgm:spPr>
    </dgm:pt>
  </dgm:ptLst>
  <dgm:cxnLst>
    <dgm:cxn modelId="{0D258F55-0340-9A43-9EE8-6DAC467A083A}" srcId="{E29879BF-888F-4648-AC08-0D67447A7D3D}" destId="{05418F7E-49B1-F845-9A6F-755F7151C878}" srcOrd="2" destOrd="0" parTransId="{DA672FA8-4D6B-6A4D-81AB-AF9B955D9F17}" sibTransId="{C0FADB8D-E606-E547-B662-D2C9F9BAAF85}"/>
    <dgm:cxn modelId="{33D1F982-5CDF-C94E-994A-D3005927EC60}" type="presOf" srcId="{8B7B4323-D946-0C4B-8341-19CE103F66AA}" destId="{35BAEBC3-C213-D24C-972A-6EA1338321B3}" srcOrd="0" destOrd="0" presId="urn:microsoft.com/office/officeart/2008/layout/VerticalCurvedList"/>
    <dgm:cxn modelId="{3EF8E529-61C6-D342-B43C-2B37C0CDE47F}" type="presOf" srcId="{1136D565-76B3-4A45-A1FB-26DA0ADAEF4F}" destId="{947DD92B-305B-EB47-BC5B-B19EADEF9FFD}" srcOrd="0" destOrd="0" presId="urn:microsoft.com/office/officeart/2008/layout/VerticalCurvedList"/>
    <dgm:cxn modelId="{41FA1F16-C932-8C4A-BD9B-95DA3A539B69}" srcId="{E29879BF-888F-4648-AC08-0D67447A7D3D}" destId="{33FB1D98-C612-2B41-9663-FE5D6DDF3E4A}" srcOrd="0" destOrd="0" parTransId="{76D73DDE-FFB0-2042-BF77-B3F248F2E462}" sibTransId="{8B7B4323-D946-0C4B-8341-19CE103F66AA}"/>
    <dgm:cxn modelId="{30270A85-1B47-244F-8F1A-5DF0CEA94E5A}" type="presOf" srcId="{33FB1D98-C612-2B41-9663-FE5D6DDF3E4A}" destId="{50695C19-DEAC-5C4B-B764-5D06BA273228}" srcOrd="0" destOrd="0" presId="urn:microsoft.com/office/officeart/2008/layout/VerticalCurvedList"/>
    <dgm:cxn modelId="{9DB89494-B062-A641-BD96-838CD18590A0}" srcId="{E29879BF-888F-4648-AC08-0D67447A7D3D}" destId="{D6A9DA61-0921-F74C-B22A-34B5043C8B67}" srcOrd="3" destOrd="0" parTransId="{0915D1CA-F0BC-0F47-BD52-72D0921073D8}" sibTransId="{B1ECD7CC-B89D-064A-92C6-2C234D349CA6}"/>
    <dgm:cxn modelId="{2D278B15-69FB-8A4C-8862-8D12B99A415E}" type="presOf" srcId="{D6A9DA61-0921-F74C-B22A-34B5043C8B67}" destId="{041037B4-82F0-2944-B1C9-AA0695C98E48}" srcOrd="0" destOrd="0" presId="urn:microsoft.com/office/officeart/2008/layout/VerticalCurvedList"/>
    <dgm:cxn modelId="{81B98C9E-FD54-1643-BF19-EEFB9714D2AB}" type="presOf" srcId="{05418F7E-49B1-F845-9A6F-755F7151C878}" destId="{0A9875F6-938E-7D43-8E0C-D3E703E6F330}" srcOrd="0" destOrd="0" presId="urn:microsoft.com/office/officeart/2008/layout/VerticalCurvedList"/>
    <dgm:cxn modelId="{BBEA0147-1141-AA46-95AD-BF102323F7F7}" srcId="{E29879BF-888F-4648-AC08-0D67447A7D3D}" destId="{1136D565-76B3-4A45-A1FB-26DA0ADAEF4F}" srcOrd="1" destOrd="0" parTransId="{EDFECD20-6C6E-0440-AC71-A6AF4DA4D761}" sibTransId="{31AE328D-C068-0D4C-837E-E7D7E8D95679}"/>
    <dgm:cxn modelId="{713A20D6-9136-094D-B05D-281A95643C32}" type="presOf" srcId="{E29879BF-888F-4648-AC08-0D67447A7D3D}" destId="{25260BB4-911B-7C4D-8146-658C38B5B970}" srcOrd="0" destOrd="0" presId="urn:microsoft.com/office/officeart/2008/layout/VerticalCurvedList"/>
    <dgm:cxn modelId="{27580B12-0AD1-D649-B350-7B4579F873AA}" type="presParOf" srcId="{25260BB4-911B-7C4D-8146-658C38B5B970}" destId="{C358D29D-628F-8140-85EF-5B3BEB07A0DE}" srcOrd="0" destOrd="0" presId="urn:microsoft.com/office/officeart/2008/layout/VerticalCurvedList"/>
    <dgm:cxn modelId="{7707DA24-AE6B-D442-A6E2-CE86FC284F17}" type="presParOf" srcId="{C358D29D-628F-8140-85EF-5B3BEB07A0DE}" destId="{2CA32179-2BE0-9143-B955-591DCB228B39}" srcOrd="0" destOrd="0" presId="urn:microsoft.com/office/officeart/2008/layout/VerticalCurvedList"/>
    <dgm:cxn modelId="{CAE2D08B-2505-6A46-B1E4-2BFAE7D35194}" type="presParOf" srcId="{2CA32179-2BE0-9143-B955-591DCB228B39}" destId="{67326EC3-AAE1-B042-B879-212DE921C641}" srcOrd="0" destOrd="0" presId="urn:microsoft.com/office/officeart/2008/layout/VerticalCurvedList"/>
    <dgm:cxn modelId="{F3860B9A-CA99-F944-960D-87A6EEFC47A6}" type="presParOf" srcId="{2CA32179-2BE0-9143-B955-591DCB228B39}" destId="{35BAEBC3-C213-D24C-972A-6EA1338321B3}" srcOrd="1" destOrd="0" presId="urn:microsoft.com/office/officeart/2008/layout/VerticalCurvedList"/>
    <dgm:cxn modelId="{E7BEC8BF-808B-2546-BF1B-B6054A66EC47}" type="presParOf" srcId="{2CA32179-2BE0-9143-B955-591DCB228B39}" destId="{A4CC66E4-BA9D-7942-9DB1-448183D6BEB2}" srcOrd="2" destOrd="0" presId="urn:microsoft.com/office/officeart/2008/layout/VerticalCurvedList"/>
    <dgm:cxn modelId="{68B6E320-14B7-7240-961C-A45F3170C81B}" type="presParOf" srcId="{2CA32179-2BE0-9143-B955-591DCB228B39}" destId="{E2E148D0-DAD0-8D48-9C41-83DAE79EAA5F}" srcOrd="3" destOrd="0" presId="urn:microsoft.com/office/officeart/2008/layout/VerticalCurvedList"/>
    <dgm:cxn modelId="{00FFC5C3-DFC1-5E48-85B1-6357A412C6EC}" type="presParOf" srcId="{C358D29D-628F-8140-85EF-5B3BEB07A0DE}" destId="{50695C19-DEAC-5C4B-B764-5D06BA273228}" srcOrd="1" destOrd="0" presId="urn:microsoft.com/office/officeart/2008/layout/VerticalCurvedList"/>
    <dgm:cxn modelId="{DF637B01-5E8C-E24E-B855-8A99CA38DA9D}" type="presParOf" srcId="{C358D29D-628F-8140-85EF-5B3BEB07A0DE}" destId="{CCBB8C1E-46E5-6844-840D-F75273335263}" srcOrd="2" destOrd="0" presId="urn:microsoft.com/office/officeart/2008/layout/VerticalCurvedList"/>
    <dgm:cxn modelId="{57B3B4C1-50AC-4344-A94B-92D779D06329}" type="presParOf" srcId="{CCBB8C1E-46E5-6844-840D-F75273335263}" destId="{E7A4AAF3-E8CA-A645-8B1F-C740E56AFB32}" srcOrd="0" destOrd="0" presId="urn:microsoft.com/office/officeart/2008/layout/VerticalCurvedList"/>
    <dgm:cxn modelId="{BFBCCB81-F91C-3749-90ED-73DB5D1B3C95}" type="presParOf" srcId="{C358D29D-628F-8140-85EF-5B3BEB07A0DE}" destId="{947DD92B-305B-EB47-BC5B-B19EADEF9FFD}" srcOrd="3" destOrd="0" presId="urn:microsoft.com/office/officeart/2008/layout/VerticalCurvedList"/>
    <dgm:cxn modelId="{F50533C6-B72D-9D49-A86D-C534389945F5}" type="presParOf" srcId="{C358D29D-628F-8140-85EF-5B3BEB07A0DE}" destId="{440C3F53-6918-714C-8EF0-0FF4BEB175AB}" srcOrd="4" destOrd="0" presId="urn:microsoft.com/office/officeart/2008/layout/VerticalCurvedList"/>
    <dgm:cxn modelId="{293F4D0F-C85D-B744-92FF-9D4346C2F8F2}" type="presParOf" srcId="{440C3F53-6918-714C-8EF0-0FF4BEB175AB}" destId="{27ADCDF9-F60A-EF4F-A0FD-D7C8AC41741D}" srcOrd="0" destOrd="0" presId="urn:microsoft.com/office/officeart/2008/layout/VerticalCurvedList"/>
    <dgm:cxn modelId="{DDAA439C-C252-EF4B-9009-702D0E624834}" type="presParOf" srcId="{C358D29D-628F-8140-85EF-5B3BEB07A0DE}" destId="{0A9875F6-938E-7D43-8E0C-D3E703E6F330}" srcOrd="5" destOrd="0" presId="urn:microsoft.com/office/officeart/2008/layout/VerticalCurvedList"/>
    <dgm:cxn modelId="{01C1367D-CA05-DB43-BFF5-468EE2494874}" type="presParOf" srcId="{C358D29D-628F-8140-85EF-5B3BEB07A0DE}" destId="{ABA5AE2E-9ACC-EA4F-B114-7B8B70A3FA60}" srcOrd="6" destOrd="0" presId="urn:microsoft.com/office/officeart/2008/layout/VerticalCurvedList"/>
    <dgm:cxn modelId="{5CB083BF-BE45-5A47-A61E-8A040B1EC6BC}" type="presParOf" srcId="{ABA5AE2E-9ACC-EA4F-B114-7B8B70A3FA60}" destId="{F67EE336-C01E-7347-A1C6-BCF5D4DA24A0}" srcOrd="0" destOrd="0" presId="urn:microsoft.com/office/officeart/2008/layout/VerticalCurvedList"/>
    <dgm:cxn modelId="{9F0B3476-5908-7B48-B9AD-645CCF128891}" type="presParOf" srcId="{C358D29D-628F-8140-85EF-5B3BEB07A0DE}" destId="{041037B4-82F0-2944-B1C9-AA0695C98E48}" srcOrd="7" destOrd="0" presId="urn:microsoft.com/office/officeart/2008/layout/VerticalCurvedList"/>
    <dgm:cxn modelId="{2D903473-C32A-6D42-8B6F-8AD952D88030}" type="presParOf" srcId="{C358D29D-628F-8140-85EF-5B3BEB07A0DE}" destId="{68E90635-34CD-B34F-BC47-E57856EE27E8}" srcOrd="8" destOrd="0" presId="urn:microsoft.com/office/officeart/2008/layout/VerticalCurvedList"/>
    <dgm:cxn modelId="{5531D914-D4C7-5048-8C48-F7882BECBC15}" type="presParOf" srcId="{68E90635-34CD-B34F-BC47-E57856EE27E8}" destId="{B95C5943-6E5B-334E-9252-3357A92DCD1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BCE876-1EC2-47E9-BF10-F891E47C02BE}">
      <dsp:nvSpPr>
        <dsp:cNvPr id="0" name=""/>
        <dsp:cNvSpPr/>
      </dsp:nvSpPr>
      <dsp:spPr>
        <a:xfrm>
          <a:off x="65659" y="0"/>
          <a:ext cx="998263" cy="66307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protein</a:t>
          </a:r>
        </a:p>
      </dsp:txBody>
      <dsp:txXfrm>
        <a:off x="85080" y="19421"/>
        <a:ext cx="959421" cy="624228"/>
      </dsp:txXfrm>
    </dsp:sp>
    <dsp:sp modelId="{206B5FE8-8C07-48F5-9EF8-85393B7748D5}">
      <dsp:nvSpPr>
        <dsp:cNvPr id="0" name=""/>
        <dsp:cNvSpPr/>
      </dsp:nvSpPr>
      <dsp:spPr>
        <a:xfrm>
          <a:off x="1290607" y="0"/>
          <a:ext cx="1241768" cy="663070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Which </a:t>
          </a:r>
          <a:r>
            <a:rPr lang="en-US" sz="1400" kern="1200" dirty="0" smtClean="0"/>
            <a:t>contains</a:t>
          </a:r>
          <a:endParaRPr lang="en-US" sz="1400" kern="1200" dirty="0"/>
        </a:p>
      </dsp:txBody>
      <dsp:txXfrm>
        <a:off x="1290607" y="132614"/>
        <a:ext cx="1042847" cy="397842"/>
      </dsp:txXfrm>
    </dsp:sp>
    <dsp:sp modelId="{5BBD6063-DA2B-47ED-92B1-C4699FBD0BC1}">
      <dsp:nvSpPr>
        <dsp:cNvPr id="0" name=""/>
        <dsp:cNvSpPr/>
      </dsp:nvSpPr>
      <dsp:spPr>
        <a:xfrm>
          <a:off x="2709686" y="0"/>
          <a:ext cx="953404" cy="66307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err="1"/>
            <a:t>Heme</a:t>
          </a:r>
          <a:r>
            <a:rPr lang="en-US" sz="1700" kern="1200" dirty="0"/>
            <a:t> group</a:t>
          </a:r>
        </a:p>
      </dsp:txBody>
      <dsp:txXfrm>
        <a:off x="2729107" y="19421"/>
        <a:ext cx="914562" cy="624228"/>
      </dsp:txXfrm>
    </dsp:sp>
    <dsp:sp modelId="{94DB6BBB-0288-4F99-B3C8-1525C9BF8145}">
      <dsp:nvSpPr>
        <dsp:cNvPr id="0" name=""/>
        <dsp:cNvSpPr/>
      </dsp:nvSpPr>
      <dsp:spPr>
        <a:xfrm>
          <a:off x="3771414" y="0"/>
          <a:ext cx="1543537" cy="663070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That composed of</a:t>
          </a:r>
        </a:p>
      </dsp:txBody>
      <dsp:txXfrm>
        <a:off x="3771414" y="132614"/>
        <a:ext cx="1344616" cy="397842"/>
      </dsp:txXfrm>
    </dsp:sp>
    <dsp:sp modelId="{AF847E3C-34BF-428F-B591-8DE4D51314CF}">
      <dsp:nvSpPr>
        <dsp:cNvPr id="0" name=""/>
        <dsp:cNvSpPr/>
      </dsp:nvSpPr>
      <dsp:spPr>
        <a:xfrm>
          <a:off x="5372007" y="0"/>
          <a:ext cx="4272291" cy="66307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700" kern="1200">
              <a:ea typeface="ＭＳ Ｐゴシック" panose="020B0600070205080204" pitchFamily="34" charset="-128"/>
            </a:rPr>
            <a:t>porphyrin ring + iron in Fe</a:t>
          </a:r>
          <a:r>
            <a:rPr lang="en-US" altLang="en-US" sz="1700" kern="1200" baseline="30000">
              <a:ea typeface="ＭＳ Ｐゴシック" panose="020B0600070205080204" pitchFamily="34" charset="-128"/>
            </a:rPr>
            <a:t>3+ </a:t>
          </a:r>
          <a:r>
            <a:rPr lang="en-US" altLang="en-US" sz="1700" kern="1200">
              <a:ea typeface="ＭＳ Ｐゴシック" panose="020B0600070205080204" pitchFamily="34" charset="-128"/>
            </a:rPr>
            <a:t>state</a:t>
          </a:r>
          <a:endParaRPr lang="en-US" sz="1700" kern="1200" dirty="0"/>
        </a:p>
      </dsp:txBody>
      <dsp:txXfrm>
        <a:off x="5391428" y="19421"/>
        <a:ext cx="4233449" cy="6242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7E01BB-2D37-1C45-94AF-BE98A5FE01D5}">
      <dsp:nvSpPr>
        <dsp:cNvPr id="0" name=""/>
        <dsp:cNvSpPr/>
      </dsp:nvSpPr>
      <dsp:spPr>
        <a:xfrm>
          <a:off x="0" y="2370950"/>
          <a:ext cx="3283307" cy="778016"/>
        </a:xfrm>
        <a:prstGeom prst="rect">
          <a:avLst/>
        </a:prstGeom>
        <a:solidFill>
          <a:srgbClr val="243542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400" kern="1200" dirty="0">
              <a:solidFill>
                <a:schemeClr val="bg1"/>
              </a:solidFill>
              <a:ea typeface="ＭＳ Ｐゴシック" charset="-128"/>
            </a:rPr>
            <a:t>Mobile electron carriers</a:t>
          </a:r>
          <a:endParaRPr lang="en-US" sz="1400" kern="1200" dirty="0"/>
        </a:p>
      </dsp:txBody>
      <dsp:txXfrm>
        <a:off x="0" y="2370950"/>
        <a:ext cx="3283307" cy="420128"/>
      </dsp:txXfrm>
    </dsp:sp>
    <dsp:sp modelId="{3B53395A-DE49-D949-8541-762ACB1E7839}">
      <dsp:nvSpPr>
        <dsp:cNvPr id="0" name=""/>
        <dsp:cNvSpPr/>
      </dsp:nvSpPr>
      <dsp:spPr>
        <a:xfrm>
          <a:off x="0" y="2774962"/>
          <a:ext cx="3283307" cy="357887"/>
        </a:xfrm>
        <a:prstGeom prst="rect">
          <a:avLst/>
        </a:prstGeom>
        <a:solidFill>
          <a:srgbClr val="7292A4"/>
        </a:solidFill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300" kern="1200" baseline="0" dirty="0">
              <a:solidFill>
                <a:schemeClr val="bg1"/>
              </a:solidFill>
              <a:ea typeface="ＭＳ Ｐゴシック" charset="-128"/>
            </a:rPr>
            <a:t>         </a:t>
          </a:r>
          <a:r>
            <a:rPr lang="en-US" altLang="en-US" sz="1300" kern="1200" dirty="0">
              <a:solidFill>
                <a:schemeClr val="bg1"/>
              </a:solidFill>
              <a:ea typeface="ＭＳ Ｐゴシック" charset="-128"/>
            </a:rPr>
            <a:t>-Co-enzyme Q</a:t>
          </a:r>
          <a:r>
            <a:rPr lang="en-US" altLang="en-US" sz="1300" kern="1200" baseline="0" dirty="0">
              <a:solidFill>
                <a:schemeClr val="bg1"/>
              </a:solidFill>
              <a:ea typeface="ＭＳ Ｐゴシック" charset="-128"/>
            </a:rPr>
            <a:t>  (</a:t>
          </a:r>
          <a:r>
            <a:rPr lang="en-US" altLang="en-US" sz="1300" kern="1200" baseline="0" dirty="0" err="1">
              <a:solidFill>
                <a:schemeClr val="bg1"/>
              </a:solidFill>
              <a:ea typeface="ＭＳ Ｐゴシック" charset="-128"/>
            </a:rPr>
            <a:t>CoQ</a:t>
          </a:r>
          <a:r>
            <a:rPr lang="en-US" altLang="en-US" sz="1300" kern="1200" baseline="0" dirty="0">
              <a:solidFill>
                <a:schemeClr val="bg1"/>
              </a:solidFill>
              <a:ea typeface="ＭＳ Ｐゴシック" charset="-128"/>
            </a:rPr>
            <a:t>)         -</a:t>
          </a:r>
          <a:r>
            <a:rPr lang="en-US" altLang="en-US" sz="1300" kern="1200" dirty="0">
              <a:solidFill>
                <a:schemeClr val="bg1"/>
              </a:solidFill>
              <a:ea typeface="ＭＳ Ｐゴシック" charset="-128"/>
            </a:rPr>
            <a:t>Cytochrome c</a:t>
          </a:r>
          <a:endParaRPr lang="en-US" sz="1300" kern="1200" dirty="0"/>
        </a:p>
      </dsp:txBody>
      <dsp:txXfrm>
        <a:off x="0" y="2774962"/>
        <a:ext cx="3283307" cy="357887"/>
      </dsp:txXfrm>
    </dsp:sp>
    <dsp:sp modelId="{F4E6B5F9-EFAA-804B-9F59-29DEE250BB2F}">
      <dsp:nvSpPr>
        <dsp:cNvPr id="0" name=""/>
        <dsp:cNvSpPr/>
      </dsp:nvSpPr>
      <dsp:spPr>
        <a:xfrm rot="10800000">
          <a:off x="0" y="1185475"/>
          <a:ext cx="3283307" cy="1196589"/>
        </a:xfrm>
        <a:prstGeom prst="upArrowCallout">
          <a:avLst/>
        </a:prstGeom>
        <a:solidFill>
          <a:srgbClr val="334E5D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400" kern="1200" dirty="0">
              <a:solidFill>
                <a:schemeClr val="bg1"/>
              </a:solidFill>
              <a:ea typeface="ＭＳ Ｐゴシック" charset="-128"/>
            </a:rPr>
            <a:t>Complex V (ATP synthase: catalyzes ATP synthesis)</a:t>
          </a:r>
          <a:endParaRPr lang="en-US" sz="1400" kern="1200" dirty="0"/>
        </a:p>
      </dsp:txBody>
      <dsp:txXfrm rot="10800000">
        <a:off x="0" y="1185475"/>
        <a:ext cx="3283307" cy="777508"/>
      </dsp:txXfrm>
    </dsp:sp>
    <dsp:sp modelId="{60482599-A0BD-AF4B-8E7D-8809AF20B640}">
      <dsp:nvSpPr>
        <dsp:cNvPr id="0" name=""/>
        <dsp:cNvSpPr/>
      </dsp:nvSpPr>
      <dsp:spPr>
        <a:xfrm rot="10800000">
          <a:off x="0" y="0"/>
          <a:ext cx="3283307" cy="1196589"/>
        </a:xfrm>
        <a:prstGeom prst="upArrowCallout">
          <a:avLst/>
        </a:prstGeom>
        <a:solidFill>
          <a:srgbClr val="517A9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400" kern="1200" dirty="0">
              <a:solidFill>
                <a:schemeClr val="bg1"/>
              </a:solidFill>
              <a:ea typeface="ＭＳ Ｐゴシック" charset="-128"/>
            </a:rPr>
            <a:t>Complex I, II, III, IV (part of ETC)</a:t>
          </a:r>
          <a:endParaRPr lang="en-US" sz="1400" kern="1200" dirty="0"/>
        </a:p>
      </dsp:txBody>
      <dsp:txXfrm rot="10800000">
        <a:off x="0" y="0"/>
        <a:ext cx="3283307" cy="77750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BAEBC3-C213-D24C-972A-6EA1338321B3}">
      <dsp:nvSpPr>
        <dsp:cNvPr id="0" name=""/>
        <dsp:cNvSpPr/>
      </dsp:nvSpPr>
      <dsp:spPr>
        <a:xfrm>
          <a:off x="-4830959" y="-425338"/>
          <a:ext cx="5753908" cy="5753908"/>
        </a:xfrm>
        <a:prstGeom prst="blockArc">
          <a:avLst>
            <a:gd name="adj1" fmla="val 18900000"/>
            <a:gd name="adj2" fmla="val 2700000"/>
            <a:gd name="adj3" fmla="val 375"/>
          </a:avLst>
        </a:prstGeom>
        <a:noFill/>
        <a:ln w="6350" cap="flat" cmpd="sng" algn="ctr">
          <a:solidFill>
            <a:srgbClr val="243542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695C19-DEAC-5C4B-B764-5D06BA273228}">
      <dsp:nvSpPr>
        <dsp:cNvPr id="0" name=""/>
        <dsp:cNvSpPr/>
      </dsp:nvSpPr>
      <dsp:spPr>
        <a:xfrm>
          <a:off x="483345" y="659039"/>
          <a:ext cx="2876682" cy="657380"/>
        </a:xfrm>
        <a:prstGeom prst="rect">
          <a:avLst/>
        </a:prstGeom>
        <a:solidFill>
          <a:srgbClr val="243542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1796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400" kern="1200" dirty="0">
              <a:solidFill>
                <a:schemeClr val="bg1"/>
              </a:solidFill>
              <a:ea typeface="ＭＳ Ｐゴシック" charset="-128"/>
            </a:rPr>
            <a:t>Each complex accepts or donates electrons to mobile carriers</a:t>
          </a:r>
          <a:endParaRPr lang="en-US" sz="1400" kern="1200" dirty="0"/>
        </a:p>
      </dsp:txBody>
      <dsp:txXfrm>
        <a:off x="483345" y="659039"/>
        <a:ext cx="2876682" cy="657380"/>
      </dsp:txXfrm>
    </dsp:sp>
    <dsp:sp modelId="{E7A4AAF3-E8CA-A645-8B1F-C740E56AFB32}">
      <dsp:nvSpPr>
        <dsp:cNvPr id="0" name=""/>
        <dsp:cNvSpPr/>
      </dsp:nvSpPr>
      <dsp:spPr>
        <a:xfrm>
          <a:off x="72482" y="576867"/>
          <a:ext cx="821726" cy="821726"/>
        </a:xfrm>
        <a:prstGeom prst="ellipse">
          <a:avLst/>
        </a:prstGeom>
        <a:solidFill>
          <a:schemeClr val="bg2"/>
        </a:solidFill>
        <a:ln w="6350" cap="flat" cmpd="sng" algn="ctr">
          <a:solidFill>
            <a:srgbClr val="406275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7DD92B-305B-EB47-BC5B-B19EADEF9FFD}">
      <dsp:nvSpPr>
        <dsp:cNvPr id="0" name=""/>
        <dsp:cNvSpPr/>
      </dsp:nvSpPr>
      <dsp:spPr>
        <a:xfrm>
          <a:off x="860236" y="1645282"/>
          <a:ext cx="2499790" cy="657380"/>
        </a:xfrm>
        <a:prstGeom prst="rect">
          <a:avLst/>
        </a:prstGeom>
        <a:solidFill>
          <a:srgbClr val="334E5D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1796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300" kern="1200" dirty="0">
              <a:solidFill>
                <a:schemeClr val="bg1"/>
              </a:solidFill>
              <a:ea typeface="ＭＳ Ｐゴシック" charset="-128"/>
            </a:rPr>
            <a:t>Carriers accept electrons from donors and then donate to the next carrier in chain</a:t>
          </a:r>
          <a:endParaRPr lang="en-US" sz="1300" kern="1200" dirty="0"/>
        </a:p>
      </dsp:txBody>
      <dsp:txXfrm>
        <a:off x="860236" y="1645282"/>
        <a:ext cx="2499790" cy="657380"/>
      </dsp:txXfrm>
    </dsp:sp>
    <dsp:sp modelId="{27ADCDF9-F60A-EF4F-A0FD-D7C8AC41741D}">
      <dsp:nvSpPr>
        <dsp:cNvPr id="0" name=""/>
        <dsp:cNvSpPr/>
      </dsp:nvSpPr>
      <dsp:spPr>
        <a:xfrm>
          <a:off x="449373" y="1563109"/>
          <a:ext cx="821726" cy="821726"/>
        </a:xfrm>
        <a:prstGeom prst="ellipse">
          <a:avLst/>
        </a:prstGeom>
        <a:solidFill>
          <a:schemeClr val="bg2"/>
        </a:solidFill>
        <a:ln w="6350" cap="flat" cmpd="sng" algn="ctr">
          <a:solidFill>
            <a:srgbClr val="406275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9875F6-938E-7D43-8E0C-D3E703E6F330}">
      <dsp:nvSpPr>
        <dsp:cNvPr id="0" name=""/>
        <dsp:cNvSpPr/>
      </dsp:nvSpPr>
      <dsp:spPr>
        <a:xfrm>
          <a:off x="860236" y="2631524"/>
          <a:ext cx="2499790" cy="657380"/>
        </a:xfrm>
        <a:prstGeom prst="rect">
          <a:avLst/>
        </a:prstGeom>
        <a:solidFill>
          <a:srgbClr val="497085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1796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400" kern="1200" dirty="0">
              <a:solidFill>
                <a:schemeClr val="bg1"/>
              </a:solidFill>
              <a:ea typeface="ＭＳ Ｐゴシック" charset="-128"/>
            </a:rPr>
            <a:t>Electrons finally combine with oxygen and protons to form </a:t>
          </a:r>
          <a:r>
            <a:rPr lang="en-US" altLang="en-US" sz="1400" kern="1200" dirty="0">
              <a:solidFill>
                <a:prstClr val="white"/>
              </a:solidFill>
              <a:latin typeface="Calibri" panose="020F0502020204030204"/>
              <a:ea typeface="ＭＳ Ｐゴシック" charset="-128"/>
              <a:cs typeface="+mn-cs"/>
            </a:rPr>
            <a:t>water</a:t>
          </a:r>
        </a:p>
      </dsp:txBody>
      <dsp:txXfrm>
        <a:off x="860236" y="2631524"/>
        <a:ext cx="2499790" cy="657380"/>
      </dsp:txXfrm>
    </dsp:sp>
    <dsp:sp modelId="{F67EE336-C01E-7347-A1C6-BCF5D4DA24A0}">
      <dsp:nvSpPr>
        <dsp:cNvPr id="0" name=""/>
        <dsp:cNvSpPr/>
      </dsp:nvSpPr>
      <dsp:spPr>
        <a:xfrm>
          <a:off x="449373" y="2549351"/>
          <a:ext cx="821726" cy="821726"/>
        </a:xfrm>
        <a:prstGeom prst="ellipse">
          <a:avLst/>
        </a:prstGeom>
        <a:solidFill>
          <a:schemeClr val="bg2"/>
        </a:solidFill>
        <a:ln w="6350" cap="flat" cmpd="sng" algn="ctr">
          <a:solidFill>
            <a:srgbClr val="406275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1037B4-82F0-2944-B1C9-AA0695C98E48}">
      <dsp:nvSpPr>
        <dsp:cNvPr id="0" name=""/>
        <dsp:cNvSpPr/>
      </dsp:nvSpPr>
      <dsp:spPr>
        <a:xfrm>
          <a:off x="483345" y="3617766"/>
          <a:ext cx="2876682" cy="657380"/>
        </a:xfrm>
        <a:prstGeom prst="rect">
          <a:avLst/>
        </a:prstGeom>
        <a:solidFill>
          <a:srgbClr val="517A91">
            <a:alpha val="78000"/>
          </a:srgb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1796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400" kern="1200" dirty="0">
              <a:solidFill>
                <a:schemeClr val="bg1"/>
              </a:solidFill>
              <a:ea typeface="ＭＳ Ｐゴシック" charset="-128"/>
            </a:rPr>
            <a:t>Oxygen is required as a final acceptor (respiratory chain)</a:t>
          </a:r>
        </a:p>
      </dsp:txBody>
      <dsp:txXfrm>
        <a:off x="483345" y="3617766"/>
        <a:ext cx="2876682" cy="657380"/>
      </dsp:txXfrm>
    </dsp:sp>
    <dsp:sp modelId="{B95C5943-6E5B-334E-9252-3357A92DCD17}">
      <dsp:nvSpPr>
        <dsp:cNvPr id="0" name=""/>
        <dsp:cNvSpPr/>
      </dsp:nvSpPr>
      <dsp:spPr>
        <a:xfrm>
          <a:off x="72482" y="3535593"/>
          <a:ext cx="821726" cy="821726"/>
        </a:xfrm>
        <a:prstGeom prst="ellipse">
          <a:avLst/>
        </a:prstGeom>
        <a:solidFill>
          <a:schemeClr val="bg2"/>
        </a:solidFill>
        <a:ln w="6350" cap="flat" cmpd="sng" algn="ctr">
          <a:solidFill>
            <a:srgbClr val="406275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8346AE-0A59-E94F-ADD5-3B217F65208C}" type="datetimeFigureOut">
              <a:rPr lang="en-GB" smtClean="0"/>
              <a:t>28/02/2017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507FB5-1CE7-0F44-AA6C-E045B64D00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60903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DDB79F-1051-6C42-97FB-5292AFD24D0C}" type="datetimeFigureOut">
              <a:rPr lang="en-US" smtClean="0"/>
              <a:t>2/28/17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EE893F-5FEC-9748-B4B9-39ADF81AC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688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E893F-5FEC-9748-B4B9-39ADF81ACA7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0016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E893F-5FEC-9748-B4B9-39ADF81ACA7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827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E893F-5FEC-9748-B4B9-39ADF81ACA7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901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A196C-6807-7A45-9D85-0CAD3D00C859}" type="datetime1">
              <a:rPr lang="en-US" smtClean="0"/>
              <a:t>2/28/17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61B80-718B-8E4C-9CE5-C64D512E4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411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D828F-B589-2E48-A53B-28568755860F}" type="datetime1">
              <a:rPr lang="en-US" smtClean="0"/>
              <a:t>2/28/17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61B80-718B-8E4C-9CE5-C64D512E4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019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9311C-3121-9A43-B377-43D701372CF9}" type="datetime1">
              <a:rPr lang="en-US" smtClean="0"/>
              <a:t>2/28/17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61B80-718B-8E4C-9CE5-C64D512E4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77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1C348-46EB-FC43-BFCC-90E8FFEA4243}" type="datetime1">
              <a:rPr lang="en-US" smtClean="0"/>
              <a:t>2/28/17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61B80-718B-8E4C-9CE5-C64D512E4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752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EB21F-9D8A-4341-81B8-4EBB0608D5AD}" type="datetime1">
              <a:rPr lang="en-US" smtClean="0"/>
              <a:t>2/28/17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61B80-718B-8E4C-9CE5-C64D512E4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928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C93CE-DE32-7C47-AD8D-66F53A612117}" type="datetime1">
              <a:rPr lang="en-US" smtClean="0"/>
              <a:t>2/28/17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61B80-718B-8E4C-9CE5-C64D512E4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527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433B8-0CB6-5B4B-901C-B3A6CB39BCD9}" type="datetime1">
              <a:rPr lang="en-US" smtClean="0"/>
              <a:t>2/28/17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61B80-718B-8E4C-9CE5-C64D512E4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493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E6A2D-6601-554A-8767-409F1F081550}" type="datetime1">
              <a:rPr lang="en-US" smtClean="0"/>
              <a:t>2/28/17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61B80-718B-8E4C-9CE5-C64D512E4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88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17D96-DEDE-4047-9CF3-9F8095760A6F}" type="datetime1">
              <a:rPr lang="en-US" smtClean="0"/>
              <a:t>2/28/17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61B80-718B-8E4C-9CE5-C64D512E4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915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E617A-7328-B04F-AED5-07F522F45EAA}" type="datetime1">
              <a:rPr lang="en-US" smtClean="0"/>
              <a:t>2/28/17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61B80-718B-8E4C-9CE5-C64D512E4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631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9599B-AA12-8043-95F7-F9EC88127C43}" type="datetime1">
              <a:rPr lang="en-US" smtClean="0"/>
              <a:t>2/28/17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61B80-718B-8E4C-9CE5-C64D512E4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907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78BF24-E1A2-A445-B2FE-3B7903BB80E0}" type="datetime1">
              <a:rPr lang="en-US" smtClean="0"/>
              <a:t>2/28/17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A61B80-718B-8E4C-9CE5-C64D512E4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13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6" Type="http://schemas.openxmlformats.org/officeDocument/2006/relationships/image" Target="../media/image3.png"/><Relationship Id="rId7" Type="http://schemas.microsoft.com/office/2007/relationships/hdphoto" Target="../media/hdphoto2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7" Type="http://schemas.openxmlformats.org/officeDocument/2006/relationships/diagramData" Target="../diagrams/data3.xml"/><Relationship Id="rId8" Type="http://schemas.openxmlformats.org/officeDocument/2006/relationships/diagramLayout" Target="../diagrams/layout3.xml"/><Relationship Id="rId9" Type="http://schemas.openxmlformats.org/officeDocument/2006/relationships/diagramQuickStyle" Target="../diagrams/quickStyle3.xml"/><Relationship Id="rId10" Type="http://schemas.openxmlformats.org/officeDocument/2006/relationships/diagramColors" Target="../diagrams/colors3.xml"/><Relationship Id="rId11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hyperlink" Target="https://www.onlineexambuilder.com/etc-saq/exam-131861" TargetMode="External"/><Relationship Id="rId5" Type="http://schemas.openxmlformats.org/officeDocument/2006/relationships/hyperlink" Target="https://www.youtube.com/watch?v=xbJ0nbzt5Kw" TargetMode="External"/><Relationship Id="rId6" Type="http://schemas.openxmlformats.org/officeDocument/2006/relationships/hyperlink" Target="https://www.onlineexambuilder.com/electron-transport-chain/exam-131853" TargetMode="External"/><Relationship Id="rId7" Type="http://schemas.openxmlformats.org/officeDocument/2006/relationships/hyperlink" Target="https://www.onlineexambuilder.com/etc-extra/exam-131862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3.png"/><Relationship Id="rId5" Type="http://schemas.microsoft.com/office/2007/relationships/hdphoto" Target="../media/hdphoto2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jpg"/><Relationship Id="rId6" Type="http://schemas.openxmlformats.org/officeDocument/2006/relationships/image" Target="../media/image19.png"/><Relationship Id="rId7" Type="http://schemas.openxmlformats.org/officeDocument/2006/relationships/hyperlink" Target="https://www.youtube.com/watch?v=xbJ0nbzt5Kw" TargetMode="External"/><Relationship Id="rId8" Type="http://schemas.openxmlformats.org/officeDocument/2006/relationships/image" Target="../media/image3.png"/><Relationship Id="rId9" Type="http://schemas.microsoft.com/office/2007/relationships/hdphoto" Target="../media/hdphoto2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microsoft.com/office/2007/relationships/hdphoto" Target="../media/hdphoto2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diagramData" Target="../diagrams/data1.xml"/><Relationship Id="rId5" Type="http://schemas.openxmlformats.org/officeDocument/2006/relationships/diagramLayout" Target="../diagrams/layout1.xml"/><Relationship Id="rId6" Type="http://schemas.openxmlformats.org/officeDocument/2006/relationships/diagramQuickStyle" Target="../diagrams/quickStyle1.xml"/><Relationship Id="rId7" Type="http://schemas.openxmlformats.org/officeDocument/2006/relationships/diagramColors" Target="../diagrams/colors1.xml"/><Relationship Id="rId8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400"/>
            <a:ext cx="12304294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89382" y="308552"/>
            <a:ext cx="5239265" cy="1828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Biochemistry</a:t>
            </a:r>
          </a:p>
        </p:txBody>
      </p:sp>
      <p:sp>
        <p:nvSpPr>
          <p:cNvPr id="8" name="Rectangle 7"/>
          <p:cNvSpPr/>
          <p:nvPr/>
        </p:nvSpPr>
        <p:spPr>
          <a:xfrm>
            <a:off x="-134079" y="1494061"/>
            <a:ext cx="6135074" cy="19152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3600" dirty="0">
                <a:solidFill>
                  <a:srgbClr val="5B8B6B"/>
                </a:solidFill>
                <a:latin typeface="Century Gothic" charset="0"/>
                <a:ea typeface="Century Gothic" charset="0"/>
                <a:cs typeface="Century Gothic" charset="0"/>
              </a:rPr>
              <a:t>Electron Transport Chain</a:t>
            </a:r>
            <a:br>
              <a:rPr lang="en-US" altLang="en-US" sz="3600" dirty="0">
                <a:solidFill>
                  <a:srgbClr val="5B8B6B"/>
                </a:solidFill>
                <a:latin typeface="Century Gothic" charset="0"/>
                <a:ea typeface="Century Gothic" charset="0"/>
                <a:cs typeface="Century Gothic" charset="0"/>
              </a:rPr>
            </a:br>
            <a:r>
              <a:rPr lang="en-US" altLang="en-US" sz="3600" dirty="0">
                <a:solidFill>
                  <a:srgbClr val="5B8B6B"/>
                </a:solidFill>
                <a:latin typeface="Century Gothic" charset="0"/>
                <a:ea typeface="Century Gothic" charset="0"/>
                <a:cs typeface="Century Gothic" charset="0"/>
              </a:rPr>
              <a:t>(Respiratory Chain)</a:t>
            </a:r>
            <a:endParaRPr lang="en-US" sz="3600" i="1" dirty="0">
              <a:solidFill>
                <a:srgbClr val="5B8B6B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3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126" y="189763"/>
            <a:ext cx="812518" cy="96582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09591" y="5334000"/>
            <a:ext cx="3048919" cy="1335224"/>
          </a:xfrm>
          <a:prstGeom prst="rect">
            <a:avLst/>
          </a:prstGeom>
          <a:noFill/>
          <a:ln w="381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rgbClr val="FF0000"/>
                </a:solidFill>
              </a:rPr>
              <a:t>Important</a:t>
            </a:r>
            <a:r>
              <a:rPr lang="en-US" sz="2200" b="1" dirty="0">
                <a:solidFill>
                  <a:srgbClr val="FF0000"/>
                </a:solidFill>
              </a:rPr>
              <a:t>.</a:t>
            </a:r>
          </a:p>
          <a:p>
            <a:pPr marL="285750" indent="-285750"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bg1">
                    <a:lumMod val="50000"/>
                  </a:schemeClr>
                </a:solidFill>
              </a:rPr>
              <a:t>Extra Information.</a:t>
            </a:r>
          </a:p>
          <a:p>
            <a:pPr marL="285750" indent="-285750">
              <a:buClr>
                <a:schemeClr val="tx1">
                  <a:lumMod val="95000"/>
                  <a:lumOff val="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tx1"/>
                </a:solidFill>
              </a:rPr>
              <a:t>Doctors slides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61B80-718B-8E4C-9CE5-C64D512E4DAF}" type="slidenum">
              <a:rPr lang="en-US" smtClean="0"/>
              <a:t>1</a:t>
            </a:fld>
            <a:endParaRPr lang="en-US"/>
          </a:p>
        </p:txBody>
      </p:sp>
      <p:pic>
        <p:nvPicPr>
          <p:cNvPr id="9" name="صورة 6" descr="bio logo 436.png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5300"/>
                    </a14:imgEffect>
                    <a14:imgEffect>
                      <a14:saturation sat="66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57067" y="5843150"/>
            <a:ext cx="1580444" cy="15495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9592" y="3725839"/>
            <a:ext cx="2792916" cy="132343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Your patient is someone's mom\ someone’s wife \ someone’s best friend.</a:t>
            </a:r>
          </a:p>
          <a:p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Please study hard ..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94578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61B80-718B-8E4C-9CE5-C64D512E4DAF}" type="slidenum">
              <a:rPr lang="en-US" smtClean="0"/>
              <a:t>10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085850" cy="6858000"/>
          </a:xfrm>
          <a:prstGeom prst="rect">
            <a:avLst/>
          </a:prstGeom>
          <a:solidFill>
            <a:srgbClr val="2C44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73018" y="120073"/>
            <a:ext cx="9568492" cy="2322687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altLang="en-US" sz="3600" b="1" dirty="0">
                <a:ea typeface="ＭＳ Ｐゴシック" panose="020B0600070205080204" pitchFamily="34" charset="-128"/>
              </a:rPr>
              <a:t>Site-specific inhibitors of ETC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ea typeface="ＭＳ Ｐゴシック" panose="020B0600070205080204" pitchFamily="34" charset="-128"/>
              </a:rPr>
              <a:t>They are compounds that prevent the passage of electrons by binding to a component of the chain, blocking the oxidation reduction reaction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400" dirty="0">
                <a:ea typeface="ＭＳ Ｐゴシック" panose="020B0600070205080204" pitchFamily="34" charset="-128"/>
              </a:rPr>
              <a:t>The inhibitors are :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en-US" sz="1600" dirty="0">
              <a:solidFill>
                <a:schemeClr val="bg1">
                  <a:lumMod val="50000"/>
                </a:schemeClr>
              </a:solidFill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en-US" sz="1600" dirty="0">
              <a:solidFill>
                <a:schemeClr val="bg1">
                  <a:lumMod val="50000"/>
                </a:schemeClr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3018" y="2349820"/>
            <a:ext cx="8358909" cy="1253836"/>
          </a:xfrm>
        </p:spPr>
      </p:pic>
      <p:sp>
        <p:nvSpPr>
          <p:cNvPr id="10" name="TextBox 9"/>
          <p:cNvSpPr txBox="1"/>
          <p:nvPr/>
        </p:nvSpPr>
        <p:spPr>
          <a:xfrm>
            <a:off x="1173018" y="3677527"/>
            <a:ext cx="10714183" cy="2279085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ea typeface="ＭＳ Ｐゴシック" panose="020B0600070205080204" pitchFamily="34" charset="-128"/>
              </a:rPr>
              <a:t>ETC is coupled to proton transport for ATP synthesis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pPr>
            <a:r>
              <a:rPr lang="en-US" altLang="en-US" sz="2400" dirty="0">
                <a:ea typeface="ＭＳ Ｐゴシック" panose="020B0600070205080204" pitchFamily="34" charset="-128"/>
              </a:rPr>
              <a:t>The energy of electron transfer is used to drive the protons out of the matrix </a:t>
            </a:r>
            <a:r>
              <a:rPr lang="en-US" altLang="en-US" sz="1600" dirty="0">
                <a:solidFill>
                  <a:schemeClr val="bg1">
                    <a:lumMod val="50000"/>
                  </a:schemeClr>
                </a:solidFill>
                <a:ea typeface="ＭＳ Ｐゴシック" panose="020B0600070205080204" pitchFamily="34" charset="-128"/>
              </a:rPr>
              <a:t>(that will increase proton concentration between the membranes of mitochondria )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pPr>
            <a:r>
              <a:rPr lang="en-US" altLang="en-US" sz="2400" dirty="0">
                <a:ea typeface="ＭＳ Ｐゴシック" panose="020B0600070205080204" pitchFamily="34" charset="-128"/>
              </a:rPr>
              <a:t>It is done by complexes I, III and IV (proton pumps)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pPr>
            <a:r>
              <a:rPr lang="en-US" altLang="en-US" sz="2400" dirty="0">
                <a:ea typeface="ＭＳ Ｐゴシック" panose="020B0600070205080204" pitchFamily="34" charset="-128"/>
              </a:rPr>
              <a:t>This creates a proton gradient across the IMM to synthesize ATP. </a:t>
            </a:r>
            <a:r>
              <a:rPr lang="en-US" altLang="en-US" sz="1600" dirty="0">
                <a:solidFill>
                  <a:schemeClr val="bg1">
                    <a:lumMod val="50000"/>
                  </a:schemeClr>
                </a:solidFill>
                <a:ea typeface="ＭＳ Ｐゴシック" panose="020B0600070205080204" pitchFamily="34" charset="-128"/>
              </a:rPr>
              <a:t>(the mitochondria </a:t>
            </a:r>
            <a:r>
              <a:rPr lang="en-US" altLang="en-US" sz="1600" dirty="0" smtClean="0">
                <a:solidFill>
                  <a:schemeClr val="bg1">
                    <a:lumMod val="50000"/>
                  </a:schemeClr>
                </a:solidFill>
                <a:ea typeface="ＭＳ Ｐゴシック" panose="020B0600070205080204" pitchFamily="34" charset="-128"/>
              </a:rPr>
              <a:t>uses  </a:t>
            </a:r>
            <a:r>
              <a:rPr lang="en-US" altLang="en-US" sz="1600" dirty="0">
                <a:solidFill>
                  <a:schemeClr val="bg1">
                    <a:lumMod val="50000"/>
                  </a:schemeClr>
                </a:solidFill>
                <a:ea typeface="ＭＳ Ｐゴシック" panose="020B0600070205080204" pitchFamily="34" charset="-128"/>
              </a:rPr>
              <a:t>the concentration gradient force of proton which will synthesis the ATP when the proton influx in ATP synthase)  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7537299"/>
              </p:ext>
            </p:extLst>
          </p:nvPr>
        </p:nvGraphicFramePr>
        <p:xfrm>
          <a:off x="1237673" y="1659353"/>
          <a:ext cx="8127999" cy="4050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="" xmlns:a16="http://schemas.microsoft.com/office/drawing/2014/main" val="3611185843"/>
                    </a:ext>
                  </a:extLst>
                </a:gridCol>
                <a:gridCol w="2709333">
                  <a:extLst>
                    <a:ext uri="{9D8B030D-6E8A-4147-A177-3AD203B41FA5}">
                      <a16:colId xmlns="" xmlns:a16="http://schemas.microsoft.com/office/drawing/2014/main" val="3911244667"/>
                    </a:ext>
                  </a:extLst>
                </a:gridCol>
                <a:gridCol w="2709333">
                  <a:extLst>
                    <a:ext uri="{9D8B030D-6E8A-4147-A177-3AD203B41FA5}">
                      <a16:colId xmlns="" xmlns:a16="http://schemas.microsoft.com/office/drawing/2014/main" val="4083475118"/>
                    </a:ext>
                  </a:extLst>
                </a:gridCol>
              </a:tblGrid>
              <a:tr h="405023">
                <a:tc>
                  <a:txBody>
                    <a:bodyPr/>
                    <a:lstStyle/>
                    <a:p>
                      <a:r>
                        <a:rPr lang="en-US" sz="1800" dirty="0">
                          <a:ln w="0"/>
                          <a:effectLst>
                            <a:innerShdw blurRad="63500" dist="50800" dir="13500000">
                              <a:prstClr val="black">
                                <a:alpha val="50000"/>
                              </a:prstClr>
                            </a:innerShdw>
                          </a:effectLst>
                        </a:rPr>
                        <a:t>Rotenone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AntimycinA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Cyanide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28622034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237673" y="6171684"/>
            <a:ext cx="6373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Oxidative phosphorylation: production of free radicals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531927" y="2442760"/>
            <a:ext cx="23552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>
                <a:solidFill>
                  <a:schemeClr val="bg1">
                    <a:lumMod val="65000"/>
                  </a:schemeClr>
                </a:solidFill>
              </a:rPr>
              <a:t>اضافة الى 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CN, CO , H2S and NaN3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0012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61B80-718B-8E4C-9CE5-C64D512E4DAF}" type="slidenum">
              <a:rPr lang="en-US" smtClean="0"/>
              <a:t>11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085850" cy="6858000"/>
          </a:xfrm>
          <a:prstGeom prst="rect">
            <a:avLst/>
          </a:prstGeom>
          <a:solidFill>
            <a:srgbClr val="2C44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7717" t="23949" r="44846" b="35172"/>
          <a:stretch/>
        </p:blipFill>
        <p:spPr>
          <a:xfrm>
            <a:off x="1408304" y="1313595"/>
            <a:ext cx="9945495" cy="269399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55492" y="545909"/>
            <a:ext cx="3807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Transport of protons:</a:t>
            </a:r>
            <a:endParaRPr lang="en-US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258177" y="4472317"/>
            <a:ext cx="4831305" cy="120032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Simultaneously protons are pumped from the matrix to the inner part of the membrane so you have lots of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hydrogenised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in the IMM which has to come back inside.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08097" y="4481817"/>
            <a:ext cx="4408227" cy="120032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Every proton enters will rotate F0 which will cause conformational change in F1 subunit.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So when 4 electrons come inside they lead to the production of 1 ATP molecule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138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61B80-718B-8E4C-9CE5-C64D512E4DAF}" type="slidenum">
              <a:rPr lang="en-US" smtClean="0"/>
              <a:t>12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085850" cy="6858000"/>
          </a:xfrm>
          <a:prstGeom prst="rect">
            <a:avLst/>
          </a:prstGeom>
          <a:solidFill>
            <a:srgbClr val="2C44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صورة 6" descr="bio logo 43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37427" y="5843150"/>
            <a:ext cx="1580444" cy="154954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85850" y="0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1178215" y="0"/>
            <a:ext cx="10496549" cy="2862322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ea typeface="ＭＳ Ｐゴシック" panose="020B0600070205080204" pitchFamily="34" charset="-128"/>
              </a:rPr>
              <a:t>Energetics of ATP synthesis </a:t>
            </a:r>
            <a:r>
              <a:rPr lang="en-US" sz="3600" dirty="0"/>
              <a:t>:</a:t>
            </a:r>
          </a:p>
          <a:p>
            <a:r>
              <a:rPr lang="en-US" sz="2400" dirty="0"/>
              <a:t>• The energy required for phosphorylation of ADP to ATP = </a:t>
            </a:r>
            <a:r>
              <a:rPr lang="en-US" sz="2400" dirty="0">
                <a:solidFill>
                  <a:srgbClr val="FF0000"/>
                </a:solidFill>
              </a:rPr>
              <a:t>7.3kcal/</a:t>
            </a:r>
            <a:r>
              <a:rPr lang="en-US" sz="2400" dirty="0" err="1">
                <a:solidFill>
                  <a:srgbClr val="FF0000"/>
                </a:solidFill>
              </a:rPr>
              <a:t>mol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</a:p>
          <a:p>
            <a:r>
              <a:rPr lang="en-US" sz="2400" dirty="0"/>
              <a:t>• Energy produced from the transport of a pair of electrons from </a:t>
            </a:r>
          </a:p>
          <a:p>
            <a:r>
              <a:rPr lang="en-US" sz="2400" dirty="0"/>
              <a:t>    NADH to O2 = </a:t>
            </a:r>
            <a:r>
              <a:rPr lang="en-US" sz="2400" dirty="0">
                <a:solidFill>
                  <a:srgbClr val="FF0000"/>
                </a:solidFill>
              </a:rPr>
              <a:t>52.58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FF0000"/>
                </a:solidFill>
              </a:rPr>
              <a:t>kcal </a:t>
            </a:r>
          </a:p>
          <a:p>
            <a:r>
              <a:rPr lang="en-US" sz="2400" dirty="0"/>
              <a:t>• No. of ATP molecules produced is 3 (NADH to O2) </a:t>
            </a:r>
          </a:p>
          <a:p>
            <a:r>
              <a:rPr lang="en-US" sz="2400" dirty="0"/>
              <a:t>• Excess energy is used for other reactions or released as heat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*Excess energy is used for other reactions or released as heat.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78215" y="2937530"/>
            <a:ext cx="5908092" cy="2862322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3600" b="1" dirty="0">
                <a:ea typeface="ＭＳ Ｐゴシック" panose="020B0600070205080204" pitchFamily="34" charset="-128"/>
              </a:rPr>
              <a:t>P:O ratio :</a:t>
            </a:r>
            <a:endParaRPr lang="en-US" sz="3600" dirty="0"/>
          </a:p>
          <a:p>
            <a:r>
              <a:rPr lang="en-US" sz="2400" dirty="0"/>
              <a:t>• ATP made per O </a:t>
            </a:r>
            <a:r>
              <a:rPr lang="en-US" sz="2400" dirty="0">
                <a:solidFill>
                  <a:srgbClr val="FF0000"/>
                </a:solidFill>
              </a:rPr>
              <a:t>atom </a:t>
            </a:r>
            <a:r>
              <a:rPr lang="en-US" sz="2400" dirty="0"/>
              <a:t>reduced </a:t>
            </a:r>
          </a:p>
          <a:p>
            <a:r>
              <a:rPr lang="en-US" sz="2400" dirty="0"/>
              <a:t>   –For NADH </a:t>
            </a:r>
          </a:p>
          <a:p>
            <a:r>
              <a:rPr lang="en-US" sz="2400" dirty="0"/>
              <a:t>• P:O = 3:1 ”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3 ATP are made per oxygen atom reduced</a:t>
            </a:r>
            <a:r>
              <a:rPr lang="en-US" sz="2400" dirty="0"/>
              <a:t>” </a:t>
            </a:r>
          </a:p>
          <a:p>
            <a:r>
              <a:rPr lang="en-US" sz="2400" dirty="0"/>
              <a:t>   –For FADH2 </a:t>
            </a:r>
          </a:p>
          <a:p>
            <a:r>
              <a:rPr lang="en-US" sz="2400" dirty="0"/>
              <a:t>• P:O = 2:1  “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2 ATP are made per oxygen atom reduced</a:t>
            </a:r>
            <a:r>
              <a:rPr lang="en-US" sz="2400" dirty="0"/>
              <a:t>”</a:t>
            </a:r>
          </a:p>
          <a:p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7223389" y="2937530"/>
            <a:ext cx="4451375" cy="3508653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en-US" sz="3600" b="1" dirty="0">
                <a:ea typeface="ＭＳ Ｐゴシック" panose="020B0600070205080204" pitchFamily="34" charset="-128"/>
              </a:rPr>
              <a:t>ATP</a:t>
            </a:r>
            <a:r>
              <a:rPr lang="en-US" altLang="en-US" dirty="0">
                <a:solidFill>
                  <a:srgbClr val="FFFF00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3600" b="1" dirty="0">
                <a:ea typeface="ＭＳ Ｐゴシック" panose="020B0600070205080204" pitchFamily="34" charset="-128"/>
              </a:rPr>
              <a:t>synthase</a:t>
            </a:r>
            <a:r>
              <a:rPr lang="en-US" altLang="en-US" dirty="0">
                <a:solidFill>
                  <a:srgbClr val="FFFF00"/>
                </a:solidFill>
                <a:ea typeface="ＭＳ Ｐゴシック" panose="020B0600070205080204" pitchFamily="34" charset="-128"/>
              </a:rPr>
              <a:t> 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ATP synthase (Complex V) synthesizes ATP</a:t>
            </a: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Consists of two domains: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sz="2400" dirty="0">
                <a:ea typeface="ＭＳ Ｐゴシック" panose="020B0600070205080204" pitchFamily="34" charset="-128"/>
              </a:rPr>
              <a:t>F0 – membrane spanning domain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sz="2400" dirty="0">
                <a:ea typeface="ＭＳ Ｐゴシック" panose="020B0600070205080204" pitchFamily="34" charset="-128"/>
              </a:rPr>
              <a:t>F1 – 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extramembranous</a:t>
            </a:r>
            <a:r>
              <a:rPr lang="en-US" altLang="en-US" sz="2400" dirty="0">
                <a:ea typeface="ＭＳ Ｐゴシック" panose="020B0600070205080204" pitchFamily="34" charset="-128"/>
              </a:rPr>
              <a:t> domain 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420918" y="2985993"/>
            <a:ext cx="33969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dirty="0" smtClean="0">
                <a:solidFill>
                  <a:schemeClr val="bg1">
                    <a:lumMod val="65000"/>
                  </a:schemeClr>
                </a:solidFill>
              </a:rPr>
              <a:t>ندى اقوى من فهد عشان كذا تكون </a:t>
            </a: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r>
              <a:rPr lang="ar-SA" dirty="0" smtClean="0">
                <a:solidFill>
                  <a:schemeClr val="bg1">
                    <a:lumMod val="65000"/>
                  </a:schemeClr>
                </a:solidFill>
              </a:rPr>
              <a:t> اكثر منه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ATP 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3899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61B80-718B-8E4C-9CE5-C64D512E4DAF}" type="slidenum">
              <a:rPr lang="en-US" smtClean="0"/>
              <a:t>13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085850" cy="6858000"/>
          </a:xfrm>
          <a:prstGeom prst="rect">
            <a:avLst/>
          </a:prstGeom>
          <a:solidFill>
            <a:srgbClr val="2C44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صورة 6" descr="bio logo 43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37427" y="5843150"/>
            <a:ext cx="1580444" cy="15495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22555" y="21370"/>
            <a:ext cx="10356938" cy="2862322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3600" b="1" dirty="0"/>
              <a:t>Inhibitors of ATP synthesis : </a:t>
            </a:r>
          </a:p>
          <a:p>
            <a:r>
              <a:rPr lang="en-US" sz="2400" dirty="0"/>
              <a:t>• </a:t>
            </a:r>
            <a:r>
              <a:rPr lang="en-US" sz="2400" dirty="0" err="1"/>
              <a:t>Oligomycin</a:t>
            </a:r>
            <a:r>
              <a:rPr lang="en-US" sz="2400" dirty="0"/>
              <a:t> :</a:t>
            </a:r>
            <a:br>
              <a:rPr lang="en-US" sz="2400" dirty="0"/>
            </a:br>
            <a:r>
              <a:rPr lang="en-US" sz="2400" dirty="0"/>
              <a:t>– Binds to F0 domain of ATP synthase and closes the </a:t>
            </a:r>
          </a:p>
          <a:p>
            <a:r>
              <a:rPr lang="en-US" sz="2400" dirty="0"/>
              <a:t>    H+ channel</a:t>
            </a:r>
            <a:br>
              <a:rPr lang="en-US" sz="2400" dirty="0"/>
            </a:br>
            <a:r>
              <a:rPr lang="en-US" sz="2400" dirty="0"/>
              <a:t>• Uncoupling proteins (UCPs) : </a:t>
            </a:r>
          </a:p>
          <a:p>
            <a:r>
              <a:rPr lang="en-US" sz="2400" dirty="0"/>
              <a:t>– Create proton leaks (allow protons to reenter the matrix without ATP synthesis) </a:t>
            </a:r>
          </a:p>
          <a:p>
            <a:r>
              <a:rPr lang="en-US" sz="2400" dirty="0"/>
              <a:t>– Energy is released as heat (non-shivering thermogenesis) 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67114" y="3020689"/>
            <a:ext cx="3721100" cy="3833211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1602680" y="3109793"/>
            <a:ext cx="2732253" cy="3663202"/>
            <a:chOff x="1602680" y="3109793"/>
            <a:chExt cx="2732253" cy="366320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2680" y="3109793"/>
              <a:ext cx="2732253" cy="3663202"/>
            </a:xfrm>
            <a:prstGeom prst="rect">
              <a:avLst/>
            </a:prstGeom>
          </p:spPr>
        </p:pic>
        <p:sp>
          <p:nvSpPr>
            <p:cNvPr id="9" name="Multiply 8"/>
            <p:cNvSpPr/>
            <p:nvPr/>
          </p:nvSpPr>
          <p:spPr>
            <a:xfrm>
              <a:off x="2171700" y="5229199"/>
              <a:ext cx="842433" cy="613951"/>
            </a:xfrm>
            <a:prstGeom prst="mathMultiply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085850" y="4720229"/>
            <a:ext cx="1226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Oligomycin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Frame 10"/>
          <p:cNvSpPr/>
          <p:nvPr/>
        </p:nvSpPr>
        <p:spPr>
          <a:xfrm>
            <a:off x="10718800" y="3928533"/>
            <a:ext cx="1016000" cy="406400"/>
          </a:xfrm>
          <a:prstGeom prst="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68145" y="376212"/>
            <a:ext cx="37324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Pottasium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channel: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When it’s closed no proton comes back into the matrix  so no twisting on F0 subunit and no conformational change in F1 so no ATP synthesis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84104" y="3415352"/>
            <a:ext cx="233376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Non shivering thermogenesis: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i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s present in brown fat which’s present in animals and newborn babies and it looks brown because it has a lot of mitochondria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0464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033" y="389718"/>
            <a:ext cx="4816318" cy="483668"/>
          </a:xfrm>
        </p:spPr>
        <p:txBody>
          <a:bodyPr>
            <a:noAutofit/>
          </a:bodyPr>
          <a:lstStyle/>
          <a:p>
            <a:r>
              <a:rPr lang="en-US" sz="2000" dirty="0"/>
              <a:t>Quick summary of the </a:t>
            </a:r>
            <a:r>
              <a:rPr lang="en-US" sz="1800" dirty="0">
                <a:solidFill>
                  <a:srgbClr val="517A91"/>
                </a:solidFill>
                <a:latin typeface="Century Gothic" charset="0"/>
              </a:rPr>
              <a:t>concept</a:t>
            </a:r>
            <a:r>
              <a:rPr lang="en-US" sz="2000" dirty="0"/>
              <a:t> </a:t>
            </a:r>
            <a:r>
              <a:rPr lang="en-US" sz="2000" dirty="0">
                <a:sym typeface="Wingdings" panose="05000000000000000000" pitchFamily="2" charset="2"/>
              </a:rPr>
              <a:t>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033" y="922601"/>
            <a:ext cx="5043552" cy="4795112"/>
          </a:xfrm>
        </p:spPr>
        <p:txBody>
          <a:bodyPr>
            <a:normAutofit fontScale="92500" lnSpcReduction="10000"/>
          </a:bodyPr>
          <a:lstStyle/>
          <a:p>
            <a:r>
              <a:rPr lang="en-US" sz="1600" dirty="0">
                <a:sym typeface="Wingdings" panose="05000000000000000000" pitchFamily="2" charset="2"/>
              </a:rPr>
              <a:t>Energy-rich molecules (like glucose are metabolized by a series of oxidation reactions ultimately yielding Co2 and water.</a:t>
            </a:r>
          </a:p>
          <a:p>
            <a:r>
              <a:rPr lang="en-US" sz="1600" dirty="0">
                <a:sym typeface="Wingdings" panose="05000000000000000000" pitchFamily="2" charset="2"/>
              </a:rPr>
              <a:t>The intermediates of these reactions donate electrons to form energy-rich reduces forms (NADH and FADH2)</a:t>
            </a:r>
          </a:p>
          <a:p>
            <a:r>
              <a:rPr lang="en-US" sz="1600" dirty="0">
                <a:sym typeface="Wingdings" panose="05000000000000000000" pitchFamily="2" charset="2"/>
              </a:rPr>
              <a:t>The reduced enzymes donate a pair of electrons to special set of electron carriers called “the electron transport chain” </a:t>
            </a:r>
          </a:p>
          <a:p>
            <a:r>
              <a:rPr lang="en-US" sz="1600" dirty="0">
                <a:sym typeface="Wingdings" panose="05000000000000000000" pitchFamily="2" charset="2"/>
              </a:rPr>
              <a:t>1- </a:t>
            </a:r>
            <a:r>
              <a:rPr lang="en-US" sz="1800" dirty="0">
                <a:solidFill>
                  <a:srgbClr val="517A91"/>
                </a:solidFill>
                <a:latin typeface="Century Gothic" charset="0"/>
                <a:ea typeface="+mj-ea"/>
                <a:cs typeface="+mj-cs"/>
                <a:sym typeface="Wingdings" panose="05000000000000000000" pitchFamily="2" charset="2"/>
              </a:rPr>
              <a:t>Electron transport chain of the mitochondrion</a:t>
            </a:r>
            <a:r>
              <a:rPr lang="en-US" sz="1600" dirty="0">
                <a:sym typeface="Wingdings" panose="05000000000000000000" pitchFamily="2" charset="2"/>
              </a:rPr>
              <a:t>: it’s in the inner membrane of mitochondria </a:t>
            </a:r>
          </a:p>
          <a:p>
            <a:r>
              <a:rPr lang="en-US" sz="1600" dirty="0">
                <a:sym typeface="Wingdings" panose="05000000000000000000" pitchFamily="2" charset="2"/>
              </a:rPr>
              <a:t>2- </a:t>
            </a:r>
            <a:r>
              <a:rPr lang="en-US" sz="1800" dirty="0">
                <a:solidFill>
                  <a:srgbClr val="517A91"/>
                </a:solidFill>
                <a:latin typeface="Century Gothic" charset="0"/>
                <a:ea typeface="+mj-ea"/>
                <a:cs typeface="+mj-cs"/>
                <a:sym typeface="Wingdings" panose="05000000000000000000" pitchFamily="2" charset="2"/>
              </a:rPr>
              <a:t>Components</a:t>
            </a:r>
            <a:r>
              <a:rPr lang="en-US" sz="1600" dirty="0">
                <a:sym typeface="Wingdings" panose="05000000000000000000" pitchFamily="2" charset="2"/>
              </a:rPr>
              <a:t> (with the exceptions of co-enzyme Q, which is a lipid-soluble </a:t>
            </a:r>
            <a:r>
              <a:rPr lang="en-US" sz="1600" dirty="0" err="1">
                <a:sym typeface="Wingdings" panose="05000000000000000000" pitchFamily="2" charset="2"/>
              </a:rPr>
              <a:t>quinone</a:t>
            </a:r>
            <a:r>
              <a:rPr lang="en-US" sz="1600" dirty="0">
                <a:sym typeface="Wingdings" panose="05000000000000000000" pitchFamily="2" charset="2"/>
              </a:rPr>
              <a:t>, all members of the chain are proteins)</a:t>
            </a:r>
          </a:p>
          <a:p>
            <a:r>
              <a:rPr lang="en-US" sz="1600" dirty="0">
                <a:sym typeface="Wingdings" panose="05000000000000000000" pitchFamily="2" charset="2"/>
              </a:rPr>
              <a:t>3- </a:t>
            </a:r>
            <a:r>
              <a:rPr lang="en-US" sz="1800" dirty="0">
                <a:solidFill>
                  <a:srgbClr val="517A91"/>
                </a:solidFill>
                <a:latin typeface="Century Gothic" charset="0"/>
                <a:ea typeface="+mj-ea"/>
                <a:cs typeface="+mj-cs"/>
                <a:sym typeface="Wingdings" panose="05000000000000000000" pitchFamily="2" charset="2"/>
              </a:rPr>
              <a:t>organization of the electronic transport chain </a:t>
            </a:r>
          </a:p>
          <a:p>
            <a:r>
              <a:rPr lang="en-US" sz="1600" b="1" dirty="0">
                <a:sym typeface="Wingdings" panose="05000000000000000000" pitchFamily="2" charset="2"/>
              </a:rPr>
              <a:t>Phosphorylation of ADP to ATP: </a:t>
            </a:r>
          </a:p>
          <a:p>
            <a:r>
              <a:rPr lang="en-US" sz="1600" dirty="0">
                <a:sym typeface="Wingdings" panose="05000000000000000000" pitchFamily="2" charset="2"/>
              </a:rPr>
              <a:t>1- Proton Pump (</a:t>
            </a:r>
            <a:r>
              <a:rPr lang="en-US" altLang="en-US" sz="1600" dirty="0">
                <a:ea typeface="ＭＳ Ｐゴシック" panose="020B0600070205080204" pitchFamily="34" charset="-128"/>
              </a:rPr>
              <a:t>done by complexes I, III and IV)</a:t>
            </a:r>
            <a:endParaRPr lang="en-US" sz="1600" dirty="0">
              <a:sym typeface="Wingdings" panose="05000000000000000000" pitchFamily="2" charset="2"/>
            </a:endParaRPr>
          </a:p>
          <a:p>
            <a:r>
              <a:rPr lang="en-US" sz="1600" dirty="0">
                <a:sym typeface="Wingdings" panose="05000000000000000000" pitchFamily="2" charset="2"/>
              </a:rPr>
              <a:t>2- ATP synthase </a:t>
            </a:r>
            <a:r>
              <a:rPr lang="en-US" altLang="en-US" sz="1600" dirty="0">
                <a:ea typeface="ＭＳ Ｐゴシック" panose="020B0600070205080204" pitchFamily="34" charset="-128"/>
              </a:rPr>
              <a:t>(Complex V) </a:t>
            </a:r>
            <a:endParaRPr lang="en-US" sz="1600" dirty="0">
              <a:sym typeface="Wingdings" panose="05000000000000000000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61B80-718B-8E4C-9CE5-C64D512E4DAF}" type="slidenum">
              <a:rPr lang="en-US" smtClean="0"/>
              <a:t>14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101927" y="236068"/>
            <a:ext cx="24080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rgbClr val="517A91"/>
                </a:solidFill>
                <a:latin typeface="Century Gothic" charset="0"/>
                <a:ea typeface="Century Gothic" charset="0"/>
                <a:cs typeface="Century Gothic" charset="0"/>
              </a:rPr>
              <a:t>Components of ETC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8720591" y="611797"/>
            <a:ext cx="3377404" cy="1123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altLang="en-US" sz="1400" dirty="0">
                <a:solidFill>
                  <a:srgbClr val="334E5D"/>
                </a:solidFill>
                <a:ea typeface="ＭＳ Ｐゴシック" charset="-128"/>
              </a:rPr>
              <a:t>All members/components are located in the inner mitochondrial membrane (IMM).</a:t>
            </a:r>
          </a:p>
          <a:p>
            <a:pPr marL="285750" indent="-285750">
              <a:buFont typeface="Arial" charset="0"/>
              <a:buChar char="•"/>
            </a:pPr>
            <a:r>
              <a:rPr lang="en-US" altLang="en-US" sz="1400" dirty="0">
                <a:solidFill>
                  <a:srgbClr val="243542"/>
                </a:solidFill>
                <a:ea typeface="ＭＳ Ｐゴシック" charset="-128"/>
              </a:rPr>
              <a:t>IMM contains 5 complexes:</a:t>
            </a:r>
          </a:p>
          <a:p>
            <a:endParaRPr lang="en-US" sz="1100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642942386"/>
              </p:ext>
            </p:extLst>
          </p:nvPr>
        </p:nvGraphicFramePr>
        <p:xfrm>
          <a:off x="8767639" y="1865705"/>
          <a:ext cx="3283307" cy="31489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699624" y="229671"/>
            <a:ext cx="5113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dirty="0">
                <a:solidFill>
                  <a:srgbClr val="517A91"/>
                </a:solidFill>
                <a:latin typeface="Century Gothic" charset="0"/>
                <a:ea typeface="Century Gothic" charset="0"/>
                <a:cs typeface="Century Gothic" charset="0"/>
              </a:rPr>
              <a:t>Organization of ETC</a:t>
            </a:r>
            <a:endParaRPr lang="en-US" dirty="0">
              <a:solidFill>
                <a:srgbClr val="517A9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210513031"/>
              </p:ext>
            </p:extLst>
          </p:nvPr>
        </p:nvGraphicFramePr>
        <p:xfrm>
          <a:off x="5019137" y="565860"/>
          <a:ext cx="3418517" cy="49341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262585" y="1224622"/>
            <a:ext cx="4741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entury Gothic" charset="0"/>
                <a:ea typeface="Century Gothic" charset="0"/>
                <a:cs typeface="Century Gothic" charset="0"/>
              </a:rPr>
              <a:t>1</a:t>
            </a:r>
            <a:endParaRPr lang="en-US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33091" y="2167594"/>
            <a:ext cx="287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334E5D"/>
                </a:solidFill>
                <a:latin typeface="Century Gothic" charset="0"/>
                <a:ea typeface="Century Gothic" charset="0"/>
                <a:cs typeface="Century Gothic" charset="0"/>
              </a:rPr>
              <a:t>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657007" y="3200752"/>
            <a:ext cx="440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406275"/>
                </a:solidFill>
                <a:latin typeface="Century Gothic" charset="0"/>
                <a:ea typeface="Century Gothic" charset="0"/>
                <a:cs typeface="Century Gothic" charset="0"/>
              </a:rPr>
              <a:t>3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454110" y="136729"/>
            <a:ext cx="12866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ym typeface="Wingdings" panose="05000000000000000000" pitchFamily="2" charset="2"/>
              </a:rPr>
              <a:t>(Extra slide)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208772" y="4215963"/>
            <a:ext cx="578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7292A4"/>
                </a:solidFill>
                <a:latin typeface="Century Gothic" charset="0"/>
                <a:ea typeface="Century Gothic" charset="0"/>
                <a:cs typeface="Century Gothic" charset="0"/>
              </a:rPr>
              <a:t>4</a:t>
            </a:r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8553776" y="136729"/>
            <a:ext cx="0" cy="4854410"/>
          </a:xfrm>
          <a:prstGeom prst="line">
            <a:avLst/>
          </a:prstGeom>
          <a:ln w="38100" cap="rnd">
            <a:solidFill>
              <a:srgbClr val="243542">
                <a:alpha val="61000"/>
              </a:srgb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22351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61B80-718B-8E4C-9CE5-C64D512E4DAF}" type="slidenum">
              <a:rPr lang="en-US" smtClean="0"/>
              <a:t>15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085850" cy="6858000"/>
          </a:xfrm>
          <a:prstGeom prst="rect">
            <a:avLst/>
          </a:prstGeom>
          <a:solidFill>
            <a:srgbClr val="2C44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1223966" y="866656"/>
            <a:ext cx="8686800" cy="1"/>
          </a:xfrm>
          <a:prstGeom prst="line">
            <a:avLst/>
          </a:prstGeom>
          <a:ln w="28575" cap="rnd">
            <a:solidFill>
              <a:schemeClr val="bg1">
                <a:lumMod val="50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7" name="صورة 6" descr="bio logo 436.p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  <a14:imgEffect>
                      <a14:saturation sat="66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57067" y="5843150"/>
            <a:ext cx="1580444" cy="154954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429417" y="35659"/>
            <a:ext cx="147989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smtClean="0">
                <a:solidFill>
                  <a:srgbClr val="517A91"/>
                </a:solidFill>
                <a:latin typeface="Century Gothic" charset="0"/>
                <a:ea typeface="Century Gothic" charset="0"/>
                <a:cs typeface="Century Gothic" charset="0"/>
              </a:rPr>
              <a:t>Quiz</a:t>
            </a:r>
            <a:endParaRPr lang="en-US" sz="4800" dirty="0">
              <a:solidFill>
                <a:srgbClr val="517A9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83922" y="1188533"/>
            <a:ext cx="3931052" cy="221599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dirty="0">
                <a:latin typeface="Bradley Hand ITC" panose="03070402050302030203" pitchFamily="66" charset="0"/>
              </a:rPr>
              <a:t>SAQ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altLang="ar-SA" sz="1500" dirty="0">
                <a:solidFill>
                  <a:srgbClr val="D85F7F"/>
                </a:solidFill>
                <a:latin typeface="Arial" panose="020B0604020202020204" pitchFamily="34" charset="0"/>
                <a:hlinkClick r:id="rId4"/>
              </a:rPr>
              <a:t>https://www.onlineexambuilder.com/etc-saq/exam-131861</a:t>
            </a:r>
            <a:r>
              <a:rPr lang="ar-SA" altLang="ar-SA" sz="1500" dirty="0"/>
              <a:t> </a:t>
            </a:r>
            <a:endParaRPr lang="ar-SA" altLang="ar-SA" sz="1500" dirty="0"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altLang="ar-SA" dirty="0"/>
              <a:t/>
            </a:r>
            <a:br>
              <a:rPr lang="ar-SA" altLang="ar-SA" dirty="0"/>
            </a:br>
            <a:endParaRPr lang="en-US" dirty="0"/>
          </a:p>
          <a:p>
            <a:endParaRPr lang="en-US" dirty="0"/>
          </a:p>
          <a:p>
            <a:endParaRPr lang="ar-SA" dirty="0"/>
          </a:p>
        </p:txBody>
      </p:sp>
      <p:sp>
        <p:nvSpPr>
          <p:cNvPr id="15" name="TextBox 14"/>
          <p:cNvSpPr txBox="1"/>
          <p:nvPr/>
        </p:nvSpPr>
        <p:spPr>
          <a:xfrm>
            <a:off x="1326745" y="3362483"/>
            <a:ext cx="4476253" cy="32778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800" dirty="0">
                <a:solidFill>
                  <a:srgbClr val="517A91"/>
                </a:solidFill>
                <a:latin typeface="Century Gothic" charset="0"/>
                <a:ea typeface="Century Gothic" charset="0"/>
                <a:cs typeface="Century Gothic" charset="0"/>
              </a:rPr>
              <a:t>Helpful </a:t>
            </a:r>
            <a:r>
              <a:rPr lang="en-US" sz="4800" dirty="0" smtClean="0">
                <a:solidFill>
                  <a:srgbClr val="517A91"/>
                </a:solidFill>
                <a:latin typeface="Century Gothic" charset="0"/>
                <a:ea typeface="Century Gothic" charset="0"/>
                <a:cs typeface="Century Gothic" charset="0"/>
              </a:rPr>
              <a:t>video</a:t>
            </a:r>
          </a:p>
          <a:p>
            <a:r>
              <a:rPr lang="ar-SA" altLang="ar-SA" sz="4800" dirty="0">
                <a:solidFill>
                  <a:srgbClr val="222222"/>
                </a:solidFill>
                <a:latin typeface="Arial" panose="020B0604020202020204" pitchFamily="34" charset="0"/>
              </a:rPr>
              <a:t> </a:t>
            </a:r>
            <a:r>
              <a:rPr lang="ar-SA" altLang="ar-SA" sz="1500" dirty="0">
                <a:solidFill>
                  <a:srgbClr val="1155CC"/>
                </a:solidFill>
                <a:latin typeface="Arial" panose="020B0604020202020204" pitchFamily="34" charset="0"/>
                <a:hlinkClick r:id="rId5"/>
              </a:rPr>
              <a:t>https://www.youtube.com/watch?v=xbJ0nbzt5Kw</a:t>
            </a:r>
            <a:r>
              <a:rPr lang="ar-SA" altLang="ar-SA" sz="1500" dirty="0"/>
              <a:t> </a:t>
            </a:r>
            <a:endParaRPr lang="ar-SA" altLang="ar-SA" sz="1500" dirty="0">
              <a:latin typeface="Arial" panose="020B0604020202020204" pitchFamily="34" charset="0"/>
            </a:endParaRPr>
          </a:p>
          <a:p>
            <a:endParaRPr lang="en-US" sz="4800" dirty="0" smtClean="0">
              <a:solidFill>
                <a:srgbClr val="517A91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endParaRPr lang="ar-SA" sz="4800" dirty="0">
              <a:solidFill>
                <a:srgbClr val="517A9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02999" y="1188533"/>
            <a:ext cx="3931052" cy="266226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ar-SA" sz="3600" dirty="0" smtClean="0">
                <a:latin typeface="Bradley Hand ITC" panose="03070402050302030203" pitchFamily="66" charset="0"/>
              </a:rPr>
              <a:t>MCQ’s:</a:t>
            </a:r>
            <a:endParaRPr lang="ar-SA" altLang="ar-SA" sz="3600" dirty="0">
              <a:latin typeface="Bradley Hand ITC" panose="03070402050302030203" pitchFamily="66" charset="0"/>
            </a:endParaRPr>
          </a:p>
          <a:p>
            <a:r>
              <a:rPr lang="ar-SA" altLang="ar-SA" sz="1500" dirty="0">
                <a:solidFill>
                  <a:srgbClr val="D85F7F"/>
                </a:solidFill>
                <a:latin typeface="inherit"/>
                <a:hlinkClick r:id="rId6"/>
              </a:rPr>
              <a:t>https://www.onlineexambuilder.com/electron-transport-chain/exam-131853</a:t>
            </a:r>
            <a:r>
              <a:rPr lang="ar-SA" altLang="ar-SA" sz="1500" dirty="0"/>
              <a:t> </a:t>
            </a:r>
            <a:endParaRPr lang="en-US" altLang="ar-SA" sz="1500" dirty="0" smtClean="0"/>
          </a:p>
          <a:p>
            <a:endParaRPr lang="en-US" altLang="ar-SA" sz="1500" dirty="0" smtClean="0"/>
          </a:p>
          <a:p>
            <a:r>
              <a:rPr lang="ar-SA" altLang="ar-SA" sz="1500" dirty="0">
                <a:solidFill>
                  <a:srgbClr val="D85F7F"/>
                </a:solidFill>
                <a:latin typeface="Arial" panose="020B0604020202020204" pitchFamily="34" charset="0"/>
                <a:hlinkClick r:id="rId7"/>
              </a:rPr>
              <a:t>https://www.onlineexambuilder.com/etc-extra/exam-131862</a:t>
            </a:r>
            <a:r>
              <a:rPr lang="ar-SA" altLang="ar-SA" sz="1500" dirty="0"/>
              <a:t> </a:t>
            </a:r>
            <a:endParaRPr lang="ar-SA" altLang="ar-SA" sz="1500" dirty="0">
              <a:latin typeface="Arial" panose="020B0604020202020204" pitchFamily="34" charset="0"/>
            </a:endParaRPr>
          </a:p>
          <a:p>
            <a:endParaRPr lang="en-US" altLang="ar-SA" sz="2800" dirty="0"/>
          </a:p>
          <a:p>
            <a:r>
              <a:rPr lang="en-US" altLang="ar-SA" sz="2800" b="1" dirty="0">
                <a:latin typeface="Bradley Hand ITC" panose="03070402050302030203" pitchFamily="66" charset="0"/>
              </a:rPr>
              <a:t>Both are </a:t>
            </a:r>
            <a:r>
              <a:rPr lang="en-US" altLang="ar-SA" sz="2800" b="1" dirty="0" smtClean="0">
                <a:latin typeface="Bradley Hand ITC" panose="03070402050302030203" pitchFamily="66" charset="0"/>
              </a:rPr>
              <a:t>important .. </a:t>
            </a:r>
            <a:endParaRPr lang="en-US" altLang="ar-SA" sz="2800" b="1" dirty="0">
              <a:latin typeface="Bradley Hand ITC" panose="03070402050302030203" pitchFamily="66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19325" y="3336539"/>
            <a:ext cx="65" cy="276999"/>
          </a:xfrm>
          <a:prstGeom prst="rect">
            <a:avLst/>
          </a:prstGeom>
          <a:solidFill>
            <a:srgbClr val="F2F9F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324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35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ame Side Corner Rectangle 4"/>
          <p:cNvSpPr/>
          <p:nvPr/>
        </p:nvSpPr>
        <p:spPr>
          <a:xfrm rot="16200000">
            <a:off x="-19053" y="1581155"/>
            <a:ext cx="1412083" cy="1254920"/>
          </a:xfrm>
          <a:prstGeom prst="round2SameRect">
            <a:avLst/>
          </a:prstGeom>
          <a:solidFill>
            <a:srgbClr val="5B8B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4C2C5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64" y="1582941"/>
            <a:ext cx="1137047" cy="1137047"/>
          </a:xfrm>
          <a:prstGeom prst="rect">
            <a:avLst/>
          </a:prstGeom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1314446" y="1502573"/>
            <a:ext cx="2651760" cy="5155408"/>
          </a:xfrm>
          <a:prstGeom prst="rect">
            <a:avLst/>
          </a:prstGeom>
          <a:solidFill>
            <a:srgbClr val="C4C2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 Same Side Corner Rectangle 7"/>
          <p:cNvSpPr/>
          <p:nvPr/>
        </p:nvSpPr>
        <p:spPr>
          <a:xfrm rot="5400000">
            <a:off x="10772920" y="1582252"/>
            <a:ext cx="1412083" cy="1252728"/>
          </a:xfrm>
          <a:prstGeom prst="round2SameRect">
            <a:avLst/>
          </a:prstGeom>
          <a:solidFill>
            <a:srgbClr val="5B8B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4C2C5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200838" y="1502573"/>
            <a:ext cx="2651760" cy="5155408"/>
          </a:xfrm>
          <a:prstGeom prst="rect">
            <a:avLst/>
          </a:prstGeom>
          <a:solidFill>
            <a:srgbClr val="C4C2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2033" y="1571845"/>
            <a:ext cx="1133856" cy="1133856"/>
          </a:xfrm>
          <a:prstGeom prst="rect">
            <a:avLst/>
          </a:prstGeom>
        </p:spPr>
      </p:pic>
      <p:sp>
        <p:nvSpPr>
          <p:cNvPr id="11" name="16-Point Star 10"/>
          <p:cNvSpPr/>
          <p:nvPr/>
        </p:nvSpPr>
        <p:spPr>
          <a:xfrm>
            <a:off x="4153209" y="2028831"/>
            <a:ext cx="3788163" cy="3899005"/>
          </a:xfrm>
          <a:prstGeom prst="star16">
            <a:avLst>
              <a:gd name="adj" fmla="val 42872"/>
            </a:avLst>
          </a:prstGeom>
          <a:solidFill>
            <a:srgbClr val="5B8B6B"/>
          </a:solidFill>
          <a:ln>
            <a:solidFill>
              <a:srgbClr val="5B8B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16-Point Star 11"/>
          <p:cNvSpPr/>
          <p:nvPr/>
        </p:nvSpPr>
        <p:spPr>
          <a:xfrm>
            <a:off x="3990783" y="1865245"/>
            <a:ext cx="4136331" cy="4221236"/>
          </a:xfrm>
          <a:prstGeom prst="star16">
            <a:avLst>
              <a:gd name="adj" fmla="val 42872"/>
            </a:avLst>
          </a:prstGeom>
          <a:noFill/>
          <a:ln>
            <a:solidFill>
              <a:srgbClr val="5B8B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395061" y="3506570"/>
            <a:ext cx="312411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r" rtl="1">
              <a:buFont typeface="Arial" panose="020B0604020202020204" pitchFamily="34" charset="0"/>
              <a:buChar char="•"/>
            </a:pPr>
            <a:r>
              <a:rPr lang="ar-SA" sz="3600" dirty="0" smtClean="0">
                <a:solidFill>
                  <a:schemeClr val="bg1">
                    <a:lumMod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محمد المطلق</a:t>
            </a:r>
          </a:p>
          <a:p>
            <a:pPr marL="571500" indent="-571500" algn="r" rtl="1">
              <a:buFont typeface="Arial" panose="020B0604020202020204" pitchFamily="34" charset="0"/>
              <a:buChar char="•"/>
            </a:pPr>
            <a:r>
              <a:rPr lang="ar-SA" sz="3600" dirty="0" smtClean="0">
                <a:solidFill>
                  <a:schemeClr val="bg1">
                    <a:lumMod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رانيا العيسى</a:t>
            </a:r>
            <a:endParaRPr lang="en-US" sz="3600" dirty="0">
              <a:solidFill>
                <a:schemeClr val="bg1">
                  <a:lumMod val="7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L="571500" indent="-571500" algn="r" rtl="1">
              <a:buFont typeface="Arial" panose="020B0604020202020204" pitchFamily="34" charset="0"/>
              <a:buChar char="•"/>
            </a:pP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4448928" y="2427901"/>
            <a:ext cx="3196723" cy="3079490"/>
          </a:xfrm>
          <a:prstGeom prst="ellipse">
            <a:avLst/>
          </a:prstGeom>
          <a:noFill/>
          <a:ln w="3175">
            <a:solidFill>
              <a:schemeClr val="bg2">
                <a:lumMod val="2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 Same Side Corner Rectangle 15"/>
          <p:cNvSpPr/>
          <p:nvPr/>
        </p:nvSpPr>
        <p:spPr>
          <a:xfrm rot="5400000">
            <a:off x="514348" y="135432"/>
            <a:ext cx="557216" cy="1585913"/>
          </a:xfrm>
          <a:prstGeom prst="round2SameRect">
            <a:avLst/>
          </a:prstGeom>
          <a:solidFill>
            <a:srgbClr val="C4C2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 Same Side Corner Rectangle 16"/>
          <p:cNvSpPr/>
          <p:nvPr/>
        </p:nvSpPr>
        <p:spPr>
          <a:xfrm rot="5400000">
            <a:off x="164305" y="-164305"/>
            <a:ext cx="785816" cy="1114425"/>
          </a:xfrm>
          <a:prstGeom prst="round2SameRect">
            <a:avLst/>
          </a:prstGeom>
          <a:solidFill>
            <a:srgbClr val="517A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143000" y="-30517"/>
            <a:ext cx="32432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C4C2C5"/>
                </a:solidFill>
                <a:latin typeface="Century Gothic" charset="0"/>
                <a:ea typeface="Century Gothic" charset="0"/>
                <a:cs typeface="Century Gothic" charset="0"/>
              </a:rPr>
              <a:t>TEAM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85913" y="570263"/>
            <a:ext cx="28003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517A91"/>
                </a:solidFill>
                <a:latin typeface="Century Gothic" charset="0"/>
                <a:ea typeface="Century Gothic" charset="0"/>
                <a:cs typeface="Century Gothic" charset="0"/>
              </a:rPr>
              <a:t>MEMBERS</a:t>
            </a:r>
          </a:p>
          <a:p>
            <a:endParaRPr lang="en-US" sz="3600" b="1" dirty="0">
              <a:solidFill>
                <a:srgbClr val="C4C2C5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21" name="صورة 6" descr="bio logo 436.pn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300"/>
                    </a14:imgEffect>
                    <a14:imgEffect>
                      <a14:saturation sat="66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57067" y="5843150"/>
            <a:ext cx="1580444" cy="1549544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220331" y="1506996"/>
            <a:ext cx="274587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sz="2400" dirty="0">
                <a:solidFill>
                  <a:srgbClr val="2A4452"/>
                </a:solidFill>
              </a:rPr>
              <a:t>مهند الزهراني </a:t>
            </a:r>
          </a:p>
          <a:p>
            <a:pPr algn="ctr">
              <a:lnSpc>
                <a:spcPct val="150000"/>
              </a:lnSpc>
            </a:pPr>
            <a:r>
              <a:rPr lang="ar-SA" sz="2400" dirty="0">
                <a:solidFill>
                  <a:srgbClr val="2A4452"/>
                </a:solidFill>
              </a:rPr>
              <a:t>طلال </a:t>
            </a:r>
            <a:r>
              <a:rPr lang="ar-SA" sz="2400" dirty="0" err="1">
                <a:solidFill>
                  <a:srgbClr val="2A4452"/>
                </a:solidFill>
              </a:rPr>
              <a:t>الطخيم</a:t>
            </a:r>
            <a:r>
              <a:rPr lang="ar-SA" sz="2400" dirty="0">
                <a:solidFill>
                  <a:srgbClr val="2A4452"/>
                </a:solidFill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ar-SA" sz="2400" dirty="0">
                <a:solidFill>
                  <a:srgbClr val="2A4452"/>
                </a:solidFill>
              </a:rPr>
              <a:t>فهد العتيبي</a:t>
            </a:r>
          </a:p>
          <a:p>
            <a:pPr algn="ctr">
              <a:lnSpc>
                <a:spcPct val="150000"/>
              </a:lnSpc>
            </a:pPr>
            <a:r>
              <a:rPr lang="ar-SA" sz="2400" dirty="0">
                <a:solidFill>
                  <a:srgbClr val="2A4452"/>
                </a:solidFill>
              </a:rPr>
              <a:t>عبدالعزيز الصومالي</a:t>
            </a:r>
          </a:p>
          <a:p>
            <a:pPr algn="ctr">
              <a:lnSpc>
                <a:spcPct val="150000"/>
              </a:lnSpc>
            </a:pPr>
            <a:r>
              <a:rPr lang="ar-SA" sz="2400" dirty="0">
                <a:solidFill>
                  <a:srgbClr val="2A4452"/>
                </a:solidFill>
              </a:rPr>
              <a:t>سعود </a:t>
            </a:r>
            <a:r>
              <a:rPr lang="ar-SA" sz="2400" dirty="0" err="1">
                <a:solidFill>
                  <a:srgbClr val="2A4452"/>
                </a:solidFill>
              </a:rPr>
              <a:t>الشنيفي</a:t>
            </a:r>
            <a:endParaRPr lang="ar-SA" sz="2400" dirty="0">
              <a:solidFill>
                <a:srgbClr val="2A4452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ar-SA" sz="2400" dirty="0">
                <a:solidFill>
                  <a:srgbClr val="2A4452"/>
                </a:solidFill>
              </a:rPr>
              <a:t>صالح التويجري </a:t>
            </a:r>
          </a:p>
          <a:p>
            <a:pPr algn="ctr">
              <a:lnSpc>
                <a:spcPct val="150000"/>
              </a:lnSpc>
            </a:pPr>
            <a:r>
              <a:rPr lang="ar-SA" sz="2400" dirty="0">
                <a:solidFill>
                  <a:srgbClr val="2A4452"/>
                </a:solidFill>
              </a:rPr>
              <a:t>حمد الحسون </a:t>
            </a:r>
          </a:p>
          <a:p>
            <a:pPr algn="ctr">
              <a:lnSpc>
                <a:spcPct val="150000"/>
              </a:lnSpc>
            </a:pPr>
            <a:r>
              <a:rPr lang="ar-SA" sz="2400" dirty="0">
                <a:solidFill>
                  <a:srgbClr val="2A4452"/>
                </a:solidFill>
              </a:rPr>
              <a:t>محمد العسيري</a:t>
            </a:r>
            <a:endParaRPr lang="en-US" sz="2400" dirty="0">
              <a:solidFill>
                <a:srgbClr val="2A445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61B80-718B-8E4C-9CE5-C64D512E4DAF}" type="slidenum">
              <a:rPr lang="en-US" smtClean="0"/>
              <a:t>16</a:t>
            </a:fld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747530" y="2914657"/>
            <a:ext cx="309204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243542"/>
                </a:solidFill>
                <a:latin typeface="Century Gothic" charset="0"/>
                <a:ea typeface="Century Gothic" charset="0"/>
                <a:cs typeface="Century Gothic" charset="0"/>
              </a:rPr>
              <a:t>TEAM LEADERS </a:t>
            </a:r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8530431" y="1796487"/>
            <a:ext cx="19925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400" dirty="0" smtClean="0"/>
              <a:t>نورة الشبيب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01194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35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14588" y="1957388"/>
            <a:ext cx="2300287" cy="2228850"/>
          </a:xfrm>
          <a:prstGeom prst="rect">
            <a:avLst/>
          </a:prstGeom>
          <a:solidFill>
            <a:srgbClr val="5B8B6B"/>
          </a:solidFill>
          <a:ln>
            <a:solidFill>
              <a:srgbClr val="5B8B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5397619" y="1065522"/>
            <a:ext cx="0" cy="4754880"/>
          </a:xfrm>
          <a:prstGeom prst="line">
            <a:avLst/>
          </a:prstGeom>
          <a:ln w="66675" cap="rnd">
            <a:solidFill>
              <a:schemeClr val="bg1">
                <a:lumMod val="75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85738" y="2832079"/>
            <a:ext cx="5400675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C4C2C5"/>
                </a:solidFill>
                <a:latin typeface="Century Gothic" charset="0"/>
                <a:ea typeface="Century Gothic" charset="0"/>
                <a:cs typeface="Century Gothic" charset="0"/>
              </a:rPr>
              <a:t>THANK YOU </a:t>
            </a:r>
          </a:p>
          <a:p>
            <a:r>
              <a:rPr lang="en-US" sz="3200" b="1" dirty="0">
                <a:solidFill>
                  <a:srgbClr val="C4C2C5"/>
                </a:solidFill>
                <a:latin typeface="Century Gothic" charset="0"/>
                <a:ea typeface="Century Gothic" charset="0"/>
                <a:cs typeface="Century Gothic" charset="0"/>
              </a:rPr>
              <a:t>PLEASE CONTACT US IF YOU HAVE ANY ISSUE 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12659" y="1988136"/>
            <a:ext cx="941832" cy="941832"/>
          </a:xfrm>
          <a:prstGeom prst="ellipse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2037" t="-23068" r="-62037" b="-23068"/>
          <a:stretch/>
        </p:blipFill>
        <p:spPr>
          <a:xfrm>
            <a:off x="5039913" y="811386"/>
            <a:ext cx="3001329" cy="132873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1225" y="3028276"/>
            <a:ext cx="944575" cy="9445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1167" y="4071159"/>
            <a:ext cx="941832" cy="941832"/>
          </a:xfrm>
          <a:prstGeom prst="ellipse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9662" y="5111298"/>
            <a:ext cx="941832" cy="941832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7134536" y="5246458"/>
            <a:ext cx="4832546" cy="6715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charset="0"/>
              <a:buChar char="•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Biochemistryteam436@gmail.com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755001" y="4208438"/>
            <a:ext cx="5212080" cy="6715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charset="0"/>
              <a:buChar char="•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@436Biochemteam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603000" y="3170419"/>
            <a:ext cx="5364082" cy="67151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charset="0"/>
              <a:buChar char="•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Lippincott's Illustrated Reviews: Biochemistry, 6</a:t>
            </a:r>
            <a:r>
              <a:rPr lang="en-US" baseline="30000" dirty="0">
                <a:solidFill>
                  <a:schemeClr val="accent1">
                    <a:lumMod val="75000"/>
                  </a:schemeClr>
                </a:solidFill>
              </a:rPr>
              <a:t>th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E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755001" y="2113998"/>
            <a:ext cx="5212080" cy="6715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altLang="ar-SA" sz="1500" dirty="0">
                <a:solidFill>
                  <a:srgbClr val="1155CC"/>
                </a:solidFill>
                <a:latin typeface="Arial" panose="020B0604020202020204" pitchFamily="34" charset="0"/>
                <a:hlinkClick r:id="rId7"/>
              </a:rPr>
              <a:t>https://www.youtube.com/watch?v=xbJ0nbzt5Kw</a:t>
            </a:r>
            <a:endParaRPr lang="ar-SA" altLang="ar-SA" sz="15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134535" y="1094381"/>
            <a:ext cx="4832547" cy="6715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charset="0"/>
              <a:buChar char="•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Review the notes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9" name="صورة 6" descr="bio logo 436.png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5300"/>
                    </a14:imgEffect>
                    <a14:imgEffect>
                      <a14:saturation sat="66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57067" y="5843150"/>
            <a:ext cx="1580444" cy="154954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61B80-718B-8E4C-9CE5-C64D512E4DA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176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26088" y="631337"/>
            <a:ext cx="10363645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lnSpc>
                <a:spcPct val="150000"/>
              </a:lnSpc>
              <a:buFont typeface="Wingdings" charset="2"/>
              <a:buChar char="§"/>
            </a:pPr>
            <a:r>
              <a:rPr lang="en-US" sz="3200" dirty="0">
                <a:solidFill>
                  <a:srgbClr val="334E5D"/>
                </a:solidFill>
              </a:rPr>
              <a:t>By the end of this lecture the students will be able to: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Adobe Devanagari" pitchFamily="18" charset="0"/>
                <a:cs typeface="Adobe Devanagari" pitchFamily="18" charset="0"/>
              </a:rPr>
              <a:t>Understand how energy-rich molecules including glucose are metabolized by a series of oxidation-reduction reactions ultimately yielding CO2 and water.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accent5">
                  <a:lumMod val="50000"/>
                </a:schemeClr>
              </a:solidFill>
              <a:latin typeface="Adobe Devanagari" pitchFamily="18" charset="0"/>
              <a:cs typeface="Adobe Devanagari" pitchFamily="18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Adobe Devanagari" pitchFamily="18" charset="0"/>
                <a:cs typeface="Adobe Devanagari" pitchFamily="18" charset="0"/>
              </a:rPr>
              <a:t> Explain the process of electron transport chain that releases free energy, which is used for ATP synthesis and heat production.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accent5">
                  <a:lumMod val="50000"/>
                </a:schemeClr>
              </a:solidFill>
              <a:latin typeface="Adobe Devanagari" pitchFamily="18" charset="0"/>
              <a:cs typeface="Adobe Devanagari" pitchFamily="18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Adobe Devanagari" pitchFamily="18" charset="0"/>
                <a:cs typeface="Adobe Devanagari" pitchFamily="18" charset="0"/>
              </a:rPr>
              <a:t>Recognize the reactions of electron transport chain taking place in mitochondria that are coupled to oxidative phosphorylation.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endParaRPr lang="en-US" sz="2400" dirty="0">
              <a:solidFill>
                <a:srgbClr val="517A91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endParaRPr lang="en-US" sz="2400" dirty="0">
              <a:solidFill>
                <a:srgbClr val="517A91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>
              <a:lnSpc>
                <a:spcPct val="150000"/>
              </a:lnSpc>
            </a:pPr>
            <a:endParaRPr lang="en-US" sz="2400" dirty="0">
              <a:solidFill>
                <a:srgbClr val="517A9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3" name="Triangle 2"/>
          <p:cNvSpPr/>
          <p:nvPr/>
        </p:nvSpPr>
        <p:spPr>
          <a:xfrm rot="8040000">
            <a:off x="9113922" y="4828699"/>
            <a:ext cx="4634570" cy="2360301"/>
          </a:xfrm>
          <a:prstGeom prst="triangle">
            <a:avLst>
              <a:gd name="adj" fmla="val 51719"/>
            </a:avLst>
          </a:prstGeom>
          <a:solidFill>
            <a:srgbClr val="2A44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61B80-718B-8E4C-9CE5-C64D512E4DAF}" type="slidenum">
              <a:rPr lang="en-US" smtClean="0"/>
              <a:t>2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1088502" y="866656"/>
            <a:ext cx="8686800" cy="1"/>
          </a:xfrm>
          <a:prstGeom prst="line">
            <a:avLst/>
          </a:prstGeom>
          <a:ln w="28575" cap="rnd">
            <a:solidFill>
              <a:schemeClr val="bg1">
                <a:lumMod val="50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156234" y="77339"/>
            <a:ext cx="618066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243542"/>
                </a:solidFill>
                <a:latin typeface="Century Gothic" charset="0"/>
                <a:ea typeface="Century Gothic" charset="0"/>
                <a:cs typeface="Century Gothic" charset="0"/>
              </a:rPr>
              <a:t>OBJECTIVES</a:t>
            </a:r>
            <a:r>
              <a:rPr lang="en-US" sz="4800" dirty="0">
                <a:solidFill>
                  <a:srgbClr val="2A4452"/>
                </a:solidFill>
                <a:latin typeface="Century Gothic" charset="0"/>
                <a:ea typeface="Century Gothic" charset="0"/>
                <a:cs typeface="Century Gothic" charset="0"/>
              </a:rPr>
              <a:t>:</a:t>
            </a:r>
          </a:p>
          <a:p>
            <a:endParaRPr lang="en-US" dirty="0"/>
          </a:p>
        </p:txBody>
      </p:sp>
      <p:pic>
        <p:nvPicPr>
          <p:cNvPr id="9" name="صورة 6" descr="bio logo 436.p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  <a14:imgEffect>
                      <a14:saturation sat="66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57067" y="5843150"/>
            <a:ext cx="1580444" cy="1549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6666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085850" cy="6858000"/>
          </a:xfrm>
          <a:prstGeom prst="rect">
            <a:avLst/>
          </a:prstGeom>
          <a:solidFill>
            <a:srgbClr val="2C44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1223966" y="866656"/>
            <a:ext cx="8686800" cy="1"/>
          </a:xfrm>
          <a:prstGeom prst="line">
            <a:avLst/>
          </a:prstGeom>
          <a:ln w="28575" cap="rnd">
            <a:solidFill>
              <a:schemeClr val="bg1">
                <a:lumMod val="50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7" name="صورة 6" descr="bio logo 436.p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  <a14:imgEffect>
                      <a14:saturation sat="66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57067" y="5843150"/>
            <a:ext cx="1580444" cy="154954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429417" y="86458"/>
            <a:ext cx="840967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400" dirty="0">
                <a:solidFill>
                  <a:srgbClr val="517A91"/>
                </a:solidFill>
                <a:latin typeface="Century Gothic" charset="0"/>
                <a:ea typeface="Century Gothic" charset="0"/>
                <a:cs typeface="Century Gothic" charset="0"/>
              </a:rPr>
              <a:t>Electron Transport Chain (ETC)</a:t>
            </a:r>
            <a:endParaRPr lang="en-US" sz="4400" dirty="0">
              <a:solidFill>
                <a:srgbClr val="517A9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773236" y="5478025"/>
            <a:ext cx="2743200" cy="365125"/>
          </a:xfrm>
        </p:spPr>
        <p:txBody>
          <a:bodyPr/>
          <a:lstStyle/>
          <a:p>
            <a:pPr algn="l"/>
            <a:r>
              <a:rPr lang="en-US" sz="1600" dirty="0" smtClean="0"/>
              <a:t>That’s why its called ETC</a:t>
            </a:r>
            <a:endParaRPr lang="en-US" sz="1600" dirty="0"/>
          </a:p>
        </p:txBody>
      </p:sp>
      <p:sp>
        <p:nvSpPr>
          <p:cNvPr id="19" name="Rectangle 18"/>
          <p:cNvSpPr/>
          <p:nvPr/>
        </p:nvSpPr>
        <p:spPr>
          <a:xfrm>
            <a:off x="885299" y="2343977"/>
            <a:ext cx="9025467" cy="36406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14400" lvl="1" indent="-457200">
              <a:buFont typeface="Arial" charset="0"/>
              <a:buChar char="•"/>
            </a:pPr>
            <a:r>
              <a:rPr lang="en-US" altLang="en-US" sz="3200" dirty="0">
                <a:solidFill>
                  <a:srgbClr val="334E5D"/>
                </a:solidFill>
                <a:ea typeface="ＭＳ Ｐゴシック" charset="-128"/>
              </a:rPr>
              <a:t>A system of electron transport that uses respiratory O</a:t>
            </a:r>
            <a:r>
              <a:rPr lang="en-US" altLang="en-US" sz="3200" baseline="-25000" dirty="0">
                <a:solidFill>
                  <a:srgbClr val="334E5D"/>
                </a:solidFill>
                <a:ea typeface="ＭＳ Ｐゴシック" charset="-128"/>
              </a:rPr>
              <a:t>2</a:t>
            </a:r>
            <a:r>
              <a:rPr lang="en-US" altLang="en-US" sz="3200" dirty="0">
                <a:solidFill>
                  <a:srgbClr val="334E5D"/>
                </a:solidFill>
                <a:ea typeface="ＭＳ Ｐゴシック" charset="-128"/>
              </a:rPr>
              <a:t> to finally produce ATP (energy)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altLang="en-US" sz="3200" dirty="0">
                <a:solidFill>
                  <a:srgbClr val="334E5D"/>
                </a:solidFill>
                <a:ea typeface="ＭＳ Ｐゴシック" charset="-128"/>
              </a:rPr>
              <a:t>Located in the inner mitochondrial membrane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altLang="en-US" sz="3200" dirty="0">
                <a:solidFill>
                  <a:srgbClr val="334E5D"/>
                </a:solidFill>
                <a:ea typeface="ＭＳ Ｐゴシック" charset="-128"/>
              </a:rPr>
              <a:t>Final common pathway of metabolism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altLang="en-US" sz="3200" dirty="0">
                <a:solidFill>
                  <a:srgbClr val="334E5D"/>
                </a:solidFill>
                <a:ea typeface="ＭＳ Ｐゴシック" charset="-128"/>
              </a:rPr>
              <a:t>Electrons from food metabolism are transported to O</a:t>
            </a:r>
            <a:r>
              <a:rPr lang="en-US" altLang="en-US" sz="3200" baseline="-25000" dirty="0">
                <a:solidFill>
                  <a:srgbClr val="334E5D"/>
                </a:solidFill>
                <a:ea typeface="ＭＳ Ｐゴシック" charset="-128"/>
              </a:rPr>
              <a:t>2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altLang="en-US" sz="3200" dirty="0">
                <a:solidFill>
                  <a:srgbClr val="334E5D"/>
                </a:solidFill>
                <a:ea typeface="ＭＳ Ｐゴシック" charset="-128"/>
              </a:rPr>
              <a:t>Uses maximum amount of body’s oxygen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95900" y="866657"/>
            <a:ext cx="5953169" cy="147732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Recall: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1-The ETC happens after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krebs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cycle.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2-Most of the ATP is synthesized by this process.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3-Proteins transport the electrons.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4- Respiratory chain \ ETC \ cellular respiration are the same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17660" y="4981431"/>
            <a:ext cx="4462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Such as: Carbohydrates, fat and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protenis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376011" y="3046020"/>
            <a:ext cx="3643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Which is the purpose of ETC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222777" y="3951565"/>
            <a:ext cx="41898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Everything is metabolized into simple molecules CO2\H2O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01384" y="1005156"/>
            <a:ext cx="50906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chemeClr val="bg1">
                    <a:lumMod val="65000"/>
                  </a:schemeClr>
                </a:solidFill>
              </a:rPr>
              <a:t>Another </a:t>
            </a:r>
            <a:r>
              <a:rPr lang="en-US" u="sng" dirty="0" err="1" smtClean="0">
                <a:solidFill>
                  <a:schemeClr val="bg1">
                    <a:lumMod val="65000"/>
                  </a:schemeClr>
                </a:solidFill>
              </a:rPr>
              <a:t>difinition</a:t>
            </a:r>
            <a:r>
              <a:rPr lang="en-US" u="sng" dirty="0" smtClean="0">
                <a:solidFill>
                  <a:schemeClr val="bg1">
                    <a:lumMod val="65000"/>
                  </a:schemeClr>
                </a:solidFill>
              </a:rPr>
              <a:t> of ETC that </a:t>
            </a:r>
            <a:r>
              <a:rPr lang="en-US" u="sng" dirty="0" err="1" smtClean="0">
                <a:solidFill>
                  <a:schemeClr val="bg1">
                    <a:lumMod val="65000"/>
                  </a:schemeClr>
                </a:solidFill>
              </a:rPr>
              <a:t>Dr.Sumbul</a:t>
            </a:r>
            <a:r>
              <a:rPr lang="en-US" u="sng" dirty="0" smtClean="0">
                <a:solidFill>
                  <a:schemeClr val="bg1">
                    <a:lumMod val="65000"/>
                  </a:schemeClr>
                </a:solidFill>
              </a:rPr>
              <a:t> mentioned: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It’s a process which involves the transfer of electrons to create a proton gradient because it’s the proton gradient that is responsible of generation of ATP not the ETC directly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41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085850" cy="6858000"/>
          </a:xfrm>
          <a:prstGeom prst="rect">
            <a:avLst/>
          </a:prstGeom>
          <a:solidFill>
            <a:srgbClr val="2C44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صورة 6" descr="bio logo 436.p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  <a14:imgEffect>
                      <a14:saturation sat="66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57067" y="5843150"/>
            <a:ext cx="1580444" cy="1549544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61B80-718B-8E4C-9CE5-C64D512E4DAF}" type="slidenum">
              <a:rPr lang="en-US" smtClean="0"/>
              <a:t>4</a:t>
            </a:fld>
            <a:endParaRPr lang="en-US"/>
          </a:p>
        </p:txBody>
      </p:sp>
      <p:pic>
        <p:nvPicPr>
          <p:cNvPr id="15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56"/>
          <a:stretch/>
        </p:blipFill>
        <p:spPr>
          <a:xfrm>
            <a:off x="2028469" y="539749"/>
            <a:ext cx="3018191" cy="5376334"/>
          </a:xfrm>
          <a:solidFill>
            <a:srgbClr val="FFFF00"/>
          </a:solidFill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5" b="4311"/>
          <a:stretch>
            <a:fillRect/>
          </a:stretch>
        </p:blipFill>
        <p:spPr>
          <a:xfrm>
            <a:off x="8398944" y="355276"/>
            <a:ext cx="2677528" cy="6262646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101125" y="812800"/>
            <a:ext cx="111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334E5D"/>
                </a:solidFill>
              </a:rPr>
              <a:t>From</a:t>
            </a:r>
          </a:p>
          <a:p>
            <a:pPr algn="ctr"/>
            <a:r>
              <a:rPr lang="en-US" sz="1600" b="1" dirty="0">
                <a:solidFill>
                  <a:srgbClr val="334E5D"/>
                </a:solidFill>
              </a:rPr>
              <a:t>The Food</a:t>
            </a:r>
          </a:p>
        </p:txBody>
      </p:sp>
      <p:sp>
        <p:nvSpPr>
          <p:cNvPr id="23" name="Double Brace 22"/>
          <p:cNvSpPr/>
          <p:nvPr/>
        </p:nvSpPr>
        <p:spPr>
          <a:xfrm>
            <a:off x="2151175" y="745066"/>
            <a:ext cx="2220576" cy="652509"/>
          </a:xfrm>
          <a:prstGeom prst="bracePair">
            <a:avLst/>
          </a:prstGeom>
          <a:ln w="254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802114" y="5945509"/>
            <a:ext cx="400455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altLang="en-US" b="1" dirty="0">
                <a:solidFill>
                  <a:srgbClr val="243542"/>
                </a:solidFill>
                <a:latin typeface="Calibri" charset="0"/>
              </a:rPr>
              <a:t>Excess energy generates heat</a:t>
            </a:r>
          </a:p>
          <a:p>
            <a:pPr marL="285750" indent="-285750">
              <a:buFont typeface="Arial" charset="0"/>
              <a:buChar char="•"/>
            </a:pPr>
            <a:r>
              <a:rPr lang="en-US" altLang="en-US" b="1" dirty="0">
                <a:solidFill>
                  <a:srgbClr val="243542"/>
                </a:solidFill>
                <a:latin typeface="Calibri" charset="0"/>
              </a:rPr>
              <a:t>Electrons</a:t>
            </a:r>
            <a:r>
              <a:rPr lang="ar-SA" altLang="en-US" b="1" dirty="0">
                <a:solidFill>
                  <a:srgbClr val="243542"/>
                </a:solidFill>
                <a:latin typeface="Calibri" charset="0"/>
              </a:rPr>
              <a:t> </a:t>
            </a:r>
            <a:r>
              <a:rPr lang="en-US" altLang="en-US" b="1" dirty="0">
                <a:solidFill>
                  <a:srgbClr val="243542"/>
                </a:solidFill>
                <a:latin typeface="Calibri" charset="0"/>
              </a:rPr>
              <a:t>(e</a:t>
            </a:r>
            <a:r>
              <a:rPr lang="en-US" altLang="en-US" b="1" baseline="30000" dirty="0">
                <a:solidFill>
                  <a:srgbClr val="243542"/>
                </a:solidFill>
                <a:latin typeface="Calibri" charset="0"/>
              </a:rPr>
              <a:t>-</a:t>
            </a:r>
            <a:r>
              <a:rPr lang="en-US" altLang="en-US" b="1" dirty="0">
                <a:solidFill>
                  <a:srgbClr val="243542"/>
                </a:solidFill>
                <a:latin typeface="Calibri" charset="0"/>
              </a:rPr>
              <a:t>) lose their free energy</a:t>
            </a:r>
          </a:p>
          <a:p>
            <a:pPr marL="0" algn="r" defTabSz="914400" rtl="1" eaLnBrk="1" latinLnBrk="0" hangingPunct="1"/>
            <a:endParaRPr lang="en-US" altLang="en-US" b="1" dirty="0">
              <a:latin typeface="Calibri" charset="0"/>
            </a:endParaRPr>
          </a:p>
        </p:txBody>
      </p:sp>
      <p:sp>
        <p:nvSpPr>
          <p:cNvPr id="28" name="Down Arrow 27"/>
          <p:cNvSpPr/>
          <p:nvPr/>
        </p:nvSpPr>
        <p:spPr>
          <a:xfrm>
            <a:off x="1543422" y="821840"/>
            <a:ext cx="328917" cy="4487334"/>
          </a:xfrm>
          <a:prstGeom prst="downArrow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1458456" y="5489296"/>
            <a:ext cx="403908" cy="853575"/>
          </a:xfrm>
          <a:custGeom>
            <a:avLst/>
            <a:gdLst>
              <a:gd name="connsiteX0" fmla="*/ 576792 w 576792"/>
              <a:gd name="connsiteY0" fmla="*/ 677333 h 711368"/>
              <a:gd name="connsiteX1" fmla="*/ 509059 w 576792"/>
              <a:gd name="connsiteY1" fmla="*/ 711200 h 711368"/>
              <a:gd name="connsiteX2" fmla="*/ 305859 w 576792"/>
              <a:gd name="connsiteY2" fmla="*/ 677333 h 711368"/>
              <a:gd name="connsiteX3" fmla="*/ 255059 w 576792"/>
              <a:gd name="connsiteY3" fmla="*/ 643467 h 711368"/>
              <a:gd name="connsiteX4" fmla="*/ 187326 w 576792"/>
              <a:gd name="connsiteY4" fmla="*/ 541867 h 711368"/>
              <a:gd name="connsiteX5" fmla="*/ 255059 w 576792"/>
              <a:gd name="connsiteY5" fmla="*/ 338667 h 711368"/>
              <a:gd name="connsiteX6" fmla="*/ 305859 w 576792"/>
              <a:gd name="connsiteY6" fmla="*/ 355600 h 711368"/>
              <a:gd name="connsiteX7" fmla="*/ 356659 w 576792"/>
              <a:gd name="connsiteY7" fmla="*/ 406400 h 711368"/>
              <a:gd name="connsiteX8" fmla="*/ 356659 w 576792"/>
              <a:gd name="connsiteY8" fmla="*/ 609600 h 711368"/>
              <a:gd name="connsiteX9" fmla="*/ 305859 w 576792"/>
              <a:gd name="connsiteY9" fmla="*/ 660400 h 711368"/>
              <a:gd name="connsiteX10" fmla="*/ 136526 w 576792"/>
              <a:gd name="connsiteY10" fmla="*/ 626533 h 711368"/>
              <a:gd name="connsiteX11" fmla="*/ 34926 w 576792"/>
              <a:gd name="connsiteY11" fmla="*/ 558800 h 711368"/>
              <a:gd name="connsiteX12" fmla="*/ 1059 w 576792"/>
              <a:gd name="connsiteY12" fmla="*/ 457200 h 711368"/>
              <a:gd name="connsiteX13" fmla="*/ 34926 w 576792"/>
              <a:gd name="connsiteY13" fmla="*/ 304800 h 711368"/>
              <a:gd name="connsiteX14" fmla="*/ 85726 w 576792"/>
              <a:gd name="connsiteY14" fmla="*/ 152400 h 711368"/>
              <a:gd name="connsiteX15" fmla="*/ 102659 w 576792"/>
              <a:gd name="connsiteY15" fmla="*/ 101600 h 711368"/>
              <a:gd name="connsiteX16" fmla="*/ 119592 w 576792"/>
              <a:gd name="connsiteY16" fmla="*/ 50800 h 711368"/>
              <a:gd name="connsiteX17" fmla="*/ 153459 w 576792"/>
              <a:gd name="connsiteY17" fmla="*/ 0 h 711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76792" h="711368">
                <a:moveTo>
                  <a:pt x="576792" y="677333"/>
                </a:moveTo>
                <a:cubicBezTo>
                  <a:pt x="554214" y="688622"/>
                  <a:pt x="534198" y="708915"/>
                  <a:pt x="509059" y="711200"/>
                </a:cubicBezTo>
                <a:cubicBezTo>
                  <a:pt x="480175" y="713826"/>
                  <a:pt x="344469" y="685055"/>
                  <a:pt x="305859" y="677333"/>
                </a:cubicBezTo>
                <a:cubicBezTo>
                  <a:pt x="288926" y="666044"/>
                  <a:pt x="268460" y="658783"/>
                  <a:pt x="255059" y="643467"/>
                </a:cubicBezTo>
                <a:cubicBezTo>
                  <a:pt x="228256" y="612835"/>
                  <a:pt x="187326" y="541867"/>
                  <a:pt x="187326" y="541867"/>
                </a:cubicBezTo>
                <a:cubicBezTo>
                  <a:pt x="194238" y="465830"/>
                  <a:pt x="148445" y="338667"/>
                  <a:pt x="255059" y="338667"/>
                </a:cubicBezTo>
                <a:cubicBezTo>
                  <a:pt x="272908" y="338667"/>
                  <a:pt x="288926" y="349956"/>
                  <a:pt x="305859" y="355600"/>
                </a:cubicBezTo>
                <a:cubicBezTo>
                  <a:pt x="322792" y="372533"/>
                  <a:pt x="343375" y="386475"/>
                  <a:pt x="356659" y="406400"/>
                </a:cubicBezTo>
                <a:cubicBezTo>
                  <a:pt x="391985" y="459389"/>
                  <a:pt x="369177" y="572045"/>
                  <a:pt x="356659" y="609600"/>
                </a:cubicBezTo>
                <a:cubicBezTo>
                  <a:pt x="349086" y="632318"/>
                  <a:pt x="322792" y="643467"/>
                  <a:pt x="305859" y="660400"/>
                </a:cubicBezTo>
                <a:cubicBezTo>
                  <a:pt x="276403" y="656192"/>
                  <a:pt x="177451" y="649269"/>
                  <a:pt x="136526" y="626533"/>
                </a:cubicBezTo>
                <a:cubicBezTo>
                  <a:pt x="100946" y="606766"/>
                  <a:pt x="34926" y="558800"/>
                  <a:pt x="34926" y="558800"/>
                </a:cubicBezTo>
                <a:cubicBezTo>
                  <a:pt x="23637" y="524933"/>
                  <a:pt x="-5942" y="492205"/>
                  <a:pt x="1059" y="457200"/>
                </a:cubicBezTo>
                <a:cubicBezTo>
                  <a:pt x="10730" y="408845"/>
                  <a:pt x="20574" y="352640"/>
                  <a:pt x="34926" y="304800"/>
                </a:cubicBezTo>
                <a:cubicBezTo>
                  <a:pt x="34951" y="304715"/>
                  <a:pt x="77245" y="177842"/>
                  <a:pt x="85726" y="152400"/>
                </a:cubicBezTo>
                <a:lnTo>
                  <a:pt x="102659" y="101600"/>
                </a:lnTo>
                <a:cubicBezTo>
                  <a:pt x="108303" y="84667"/>
                  <a:pt x="109691" y="65651"/>
                  <a:pt x="119592" y="50800"/>
                </a:cubicBezTo>
                <a:lnTo>
                  <a:pt x="153459" y="0"/>
                </a:lnTo>
              </a:path>
            </a:pathLst>
          </a:custGeom>
          <a:noFill/>
          <a:ln w="254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1388531" y="5384799"/>
            <a:ext cx="220164" cy="287867"/>
          </a:xfrm>
          <a:custGeom>
            <a:avLst/>
            <a:gdLst>
              <a:gd name="connsiteX0" fmla="*/ 0 w 220164"/>
              <a:gd name="connsiteY0" fmla="*/ 169334 h 287867"/>
              <a:gd name="connsiteX1" fmla="*/ 118533 w 220164"/>
              <a:gd name="connsiteY1" fmla="*/ 101600 h 287867"/>
              <a:gd name="connsiteX2" fmla="*/ 186267 w 220164"/>
              <a:gd name="connsiteY2" fmla="*/ 0 h 287867"/>
              <a:gd name="connsiteX3" fmla="*/ 203200 w 220164"/>
              <a:gd name="connsiteY3" fmla="*/ 50800 h 287867"/>
              <a:gd name="connsiteX4" fmla="*/ 220133 w 220164"/>
              <a:gd name="connsiteY4" fmla="*/ 287867 h 287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164" h="287867">
                <a:moveTo>
                  <a:pt x="0" y="169334"/>
                </a:moveTo>
                <a:cubicBezTo>
                  <a:pt x="72935" y="151100"/>
                  <a:pt x="69830" y="164218"/>
                  <a:pt x="118533" y="101600"/>
                </a:cubicBezTo>
                <a:cubicBezTo>
                  <a:pt x="143522" y="69471"/>
                  <a:pt x="186267" y="0"/>
                  <a:pt x="186267" y="0"/>
                </a:cubicBezTo>
                <a:cubicBezTo>
                  <a:pt x="191911" y="16933"/>
                  <a:pt x="200676" y="33130"/>
                  <a:pt x="203200" y="50800"/>
                </a:cubicBezTo>
                <a:cubicBezTo>
                  <a:pt x="221666" y="180065"/>
                  <a:pt x="220133" y="194784"/>
                  <a:pt x="220133" y="287867"/>
                </a:cubicBezTo>
              </a:path>
            </a:pathLst>
          </a:custGeom>
          <a:noFill/>
          <a:ln w="285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Arrow Connector 34"/>
          <p:cNvCxnSpPr/>
          <p:nvPr/>
        </p:nvCxnSpPr>
        <p:spPr>
          <a:xfrm flipV="1">
            <a:off x="7924810" y="3793067"/>
            <a:ext cx="1375759" cy="643466"/>
          </a:xfrm>
          <a:prstGeom prst="straightConnector1">
            <a:avLst/>
          </a:prstGeom>
          <a:ln w="41275">
            <a:solidFill>
              <a:srgbClr val="41719C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6195833" y="4411556"/>
            <a:ext cx="2319867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2000" b="1" dirty="0">
                <a:solidFill>
                  <a:srgbClr val="243542"/>
                </a:solidFill>
                <a:latin typeface="Calibri" charset="0"/>
              </a:rPr>
              <a:t>Cristae increase the surface area</a:t>
            </a:r>
          </a:p>
          <a:p>
            <a:pPr algn="ctr"/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 rot="5400000">
            <a:off x="9925360" y="3402374"/>
            <a:ext cx="39834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243542"/>
                </a:solidFill>
                <a:latin typeface="Century Gothic" charset="0"/>
                <a:ea typeface="Century Gothic" charset="0"/>
                <a:cs typeface="Century Gothic" charset="0"/>
              </a:rPr>
              <a:t>MITOCHONDRIA </a:t>
            </a:r>
          </a:p>
        </p:txBody>
      </p:sp>
      <p:cxnSp>
        <p:nvCxnSpPr>
          <p:cNvPr id="43" name="Straight Arrow Connector 42"/>
          <p:cNvCxnSpPr/>
          <p:nvPr/>
        </p:nvCxnSpPr>
        <p:spPr>
          <a:xfrm flipH="1">
            <a:off x="11128645" y="3184041"/>
            <a:ext cx="548640" cy="0"/>
          </a:xfrm>
          <a:prstGeom prst="straightConnector1">
            <a:avLst/>
          </a:prstGeom>
          <a:ln w="79375">
            <a:solidFill>
              <a:srgbClr val="243542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099146" y="170610"/>
            <a:ext cx="6037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Metabolic breakdown of energy yielding molecules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129877" y="2165751"/>
            <a:ext cx="25930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Reduced co-enzymes which are energy rich molecules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, transfer their electrons to molecule and during this process they generate energy.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95833" y="5879857"/>
            <a:ext cx="2578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Mt= mitochondrial</a:t>
            </a:r>
          </a:p>
        </p:txBody>
      </p:sp>
    </p:spTree>
    <p:extLst>
      <p:ext uri="{BB962C8B-B14F-4D97-AF65-F5344CB8AC3E}">
        <p14:creationId xmlns:p14="http://schemas.microsoft.com/office/powerpoint/2010/main" val="2974715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085850" cy="6858000"/>
          </a:xfrm>
          <a:prstGeom prst="rect">
            <a:avLst/>
          </a:prstGeom>
          <a:solidFill>
            <a:srgbClr val="2C44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1223966" y="881543"/>
            <a:ext cx="8686800" cy="1"/>
          </a:xfrm>
          <a:prstGeom prst="line">
            <a:avLst/>
          </a:prstGeom>
          <a:ln w="28575" cap="rnd">
            <a:solidFill>
              <a:schemeClr val="bg1">
                <a:lumMod val="50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7" name="صورة 6" descr="bio logo 436.p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  <a14:imgEffect>
                      <a14:saturation sat="66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57067" y="5843150"/>
            <a:ext cx="1580444" cy="154954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223966" y="35659"/>
            <a:ext cx="4713150" cy="830997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en-US" sz="4800" dirty="0">
                <a:solidFill>
                  <a:srgbClr val="517A91"/>
                </a:solidFill>
                <a:latin typeface="Century Gothic" charset="0"/>
                <a:ea typeface="Century Gothic" charset="0"/>
                <a:cs typeface="Century Gothic" charset="0"/>
              </a:rPr>
              <a:t>Mitochondrion </a:t>
            </a:r>
          </a:p>
        </p:txBody>
      </p:sp>
      <p:sp>
        <p:nvSpPr>
          <p:cNvPr id="9" name="Terminator 8"/>
          <p:cNvSpPr/>
          <p:nvPr/>
        </p:nvSpPr>
        <p:spPr>
          <a:xfrm>
            <a:off x="5894342" y="1390850"/>
            <a:ext cx="5777233" cy="4957081"/>
          </a:xfrm>
          <a:prstGeom prst="flowChartTerminator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Kk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4970" y="4348691"/>
            <a:ext cx="2411592" cy="1830955"/>
          </a:xfrm>
          <a:prstGeom prst="rect">
            <a:avLst/>
          </a:prstGeom>
        </p:spPr>
      </p:pic>
      <p:sp>
        <p:nvSpPr>
          <p:cNvPr id="18" name="Oval 17"/>
          <p:cNvSpPr/>
          <p:nvPr/>
        </p:nvSpPr>
        <p:spPr>
          <a:xfrm>
            <a:off x="9214179" y="4786185"/>
            <a:ext cx="331507" cy="331507"/>
          </a:xfrm>
          <a:prstGeom prst="ellipse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9545686" y="3170907"/>
            <a:ext cx="88046" cy="1766000"/>
          </a:xfrm>
          <a:prstGeom prst="straightConnector1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7344528" y="3239395"/>
            <a:ext cx="1869651" cy="1712543"/>
          </a:xfrm>
          <a:prstGeom prst="straightConnector1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85588" y="1129996"/>
            <a:ext cx="2718726" cy="271872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7" name="TextBox 26"/>
          <p:cNvSpPr txBox="1"/>
          <p:nvPr/>
        </p:nvSpPr>
        <p:spPr>
          <a:xfrm>
            <a:off x="1772912" y="1390850"/>
            <a:ext cx="3866825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Inner membrane:</a:t>
            </a:r>
          </a:p>
          <a:p>
            <a:r>
              <a:rPr lang="en-US" dirty="0"/>
              <a:t>Impermeable to most ions, small and large molecules </a:t>
            </a:r>
            <a:r>
              <a:rPr lang="en-US" dirty="0" smtClean="0"/>
              <a:t>.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folded to increase the surface area.</a:t>
            </a:r>
            <a:endParaRPr lang="en-US" dirty="0"/>
          </a:p>
          <a:p>
            <a:endParaRPr lang="en-US" dirty="0"/>
          </a:p>
          <a:p>
            <a:pPr marL="285750" indent="-285750">
              <a:buFontTx/>
              <a:buChar char="-"/>
            </a:pP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</a:rPr>
              <a:t>Cristae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</a:p>
          <a:p>
            <a:r>
              <a:rPr lang="en-US" dirty="0"/>
              <a:t>Increase surface area .</a:t>
            </a:r>
          </a:p>
          <a:p>
            <a:endParaRPr lang="en-US" dirty="0"/>
          </a:p>
          <a:p>
            <a:pPr marL="285750" indent="-285750">
              <a:buFontTx/>
              <a:buChar char="-"/>
            </a:pP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Matrix:</a:t>
            </a:r>
            <a:r>
              <a:rPr lang="en-US" dirty="0"/>
              <a:t> </a:t>
            </a:r>
          </a:p>
          <a:p>
            <a:r>
              <a:rPr lang="en-US" dirty="0"/>
              <a:t>~TCA cycle enzymes.</a:t>
            </a:r>
          </a:p>
          <a:p>
            <a:r>
              <a:rPr lang="en-US" dirty="0"/>
              <a:t>~Fatty acid oxidation enzymes.</a:t>
            </a:r>
          </a:p>
          <a:p>
            <a:r>
              <a:rPr lang="en-US" dirty="0"/>
              <a:t>~MtDNA, </a:t>
            </a:r>
            <a:r>
              <a:rPr lang="en-US" dirty="0" err="1"/>
              <a:t>mtRNA</a:t>
            </a:r>
            <a:r>
              <a:rPr lang="en-US" dirty="0"/>
              <a:t>.</a:t>
            </a:r>
          </a:p>
          <a:p>
            <a:r>
              <a:rPr lang="en-US" dirty="0"/>
              <a:t>~Mitochondrial ribosomes.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*ATP </a:t>
            </a:r>
            <a:r>
              <a:rPr lang="en-US" dirty="0" err="1"/>
              <a:t>synthesising</a:t>
            </a:r>
            <a:r>
              <a:rPr lang="en-US" dirty="0"/>
              <a:t> structure </a:t>
            </a:r>
          </a:p>
          <a:p>
            <a:r>
              <a:rPr lang="en-US" dirty="0"/>
              <a:t>(ATP synthase) is found in the inner membrane.</a:t>
            </a:r>
          </a:p>
          <a:p>
            <a:endParaRPr lang="en-US" dirty="0"/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4312655" y="1631068"/>
            <a:ext cx="3455653" cy="497614"/>
          </a:xfrm>
          <a:prstGeom prst="straightConnector1">
            <a:avLst/>
          </a:prstGeom>
          <a:ln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3110088" y="2389536"/>
            <a:ext cx="5169656" cy="388809"/>
          </a:xfrm>
          <a:prstGeom prst="straightConnector1">
            <a:avLst/>
          </a:prstGeom>
          <a:ln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3110088" y="2589732"/>
            <a:ext cx="5363173" cy="188614"/>
          </a:xfrm>
          <a:prstGeom prst="straightConnector1">
            <a:avLst/>
          </a:prstGeom>
          <a:ln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3110088" y="2637988"/>
            <a:ext cx="5594882" cy="1011182"/>
          </a:xfrm>
          <a:prstGeom prst="straightConnector1">
            <a:avLst/>
          </a:prstGeom>
          <a:ln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6047289" y="127991"/>
            <a:ext cx="46662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You remember all these information from the foundation block, aren’t you GENUIS ?!!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214179" y="6469039"/>
            <a:ext cx="2577487" cy="369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5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61B80-718B-8E4C-9CE5-C64D512E4DAF}" type="slidenum">
              <a:rPr lang="en-US" smtClean="0"/>
              <a:t>6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085850" cy="6858000"/>
          </a:xfrm>
          <a:prstGeom prst="rect">
            <a:avLst/>
          </a:prstGeom>
          <a:solidFill>
            <a:srgbClr val="2C44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1223966" y="881543"/>
            <a:ext cx="8686800" cy="1"/>
          </a:xfrm>
          <a:prstGeom prst="line">
            <a:avLst/>
          </a:prstGeom>
          <a:ln w="28575" cap="rnd">
            <a:solidFill>
              <a:schemeClr val="bg1">
                <a:lumMod val="50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7" name="صورة 6" descr="bio logo 436.p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  <a14:imgEffect>
                      <a14:saturation sat="66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57067" y="5843150"/>
            <a:ext cx="1580444" cy="154954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429417" y="35659"/>
            <a:ext cx="18473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4800" dirty="0">
              <a:solidFill>
                <a:srgbClr val="517A9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223966" y="42966"/>
            <a:ext cx="9293256" cy="1039427"/>
          </a:xfrm>
        </p:spPr>
        <p:txBody>
          <a:bodyPr/>
          <a:lstStyle/>
          <a:p>
            <a:r>
              <a:rPr lang="en-US" dirty="0">
                <a:solidFill>
                  <a:srgbClr val="2A4452"/>
                </a:solidFill>
              </a:rPr>
              <a:t>Components of ETC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9047" y="3429000"/>
            <a:ext cx="8376817" cy="273469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3" name="TextBox 12"/>
          <p:cNvSpPr txBox="1"/>
          <p:nvPr/>
        </p:nvSpPr>
        <p:spPr>
          <a:xfrm>
            <a:off x="1429417" y="1111826"/>
            <a:ext cx="9546148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200" dirty="0"/>
              <a:t>All components are located in the inner mitochondrial membrane(IMM)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200" dirty="0"/>
              <a:t>IMM contains 5 complexes</a:t>
            </a:r>
            <a:r>
              <a:rPr lang="en-US" sz="2200" dirty="0" smtClean="0"/>
              <a:t>:</a:t>
            </a:r>
            <a:r>
              <a:rPr lang="en-US" sz="22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(protein complexes)</a:t>
            </a:r>
            <a:endParaRPr lang="en-US" dirty="0"/>
          </a:p>
          <a:p>
            <a:pPr marL="285750" indent="-285750">
              <a:buFont typeface="Courier New" charset="0"/>
              <a:buChar char="o"/>
            </a:pPr>
            <a:r>
              <a:rPr lang="en-US" b="1" dirty="0"/>
              <a:t>Complex I, II, III, IV.</a:t>
            </a:r>
            <a:r>
              <a:rPr lang="en-US" dirty="0"/>
              <a:t> (part of ETC)</a:t>
            </a:r>
          </a:p>
          <a:p>
            <a:pPr marL="285750" indent="-285750">
              <a:buFont typeface="Courier New" charset="0"/>
              <a:buChar char="o"/>
            </a:pPr>
            <a:r>
              <a:rPr lang="en-US" b="1" dirty="0"/>
              <a:t>Complex V</a:t>
            </a:r>
            <a:r>
              <a:rPr lang="en-US" dirty="0"/>
              <a:t> (ATP synthase: catalyzes ATP synthesis</a:t>
            </a:r>
            <a:r>
              <a:rPr lang="en-US" dirty="0" smtClean="0"/>
              <a:t>).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Participates in oxidative phosphorylation it is not a part of ETC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marL="285750" indent="-285750">
              <a:buFont typeface="Courier New" charset="0"/>
              <a:buChar char="o"/>
            </a:pPr>
            <a:r>
              <a:rPr lang="en-US" b="1" dirty="0"/>
              <a:t>Mobile electron </a:t>
            </a:r>
            <a:r>
              <a:rPr lang="en-US" b="1" dirty="0" smtClean="0"/>
              <a:t>carriers</a:t>
            </a:r>
            <a:r>
              <a:rPr lang="en-US" dirty="0" smtClean="0"/>
              <a:t>: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they can move</a:t>
            </a: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CoQ.</a:t>
            </a:r>
          </a:p>
          <a:p>
            <a:pPr marL="285750" indent="-285750">
              <a:buFontTx/>
              <a:buChar char="-"/>
            </a:pPr>
            <a:r>
              <a:rPr lang="en-US" dirty="0"/>
              <a:t>Cytochrome C.</a:t>
            </a:r>
          </a:p>
          <a:p>
            <a:pPr marL="285750" indent="-285750">
              <a:buFont typeface="Courier New" charset="0"/>
              <a:buChar char="o"/>
            </a:pPr>
            <a:endParaRPr lang="en-US" dirty="0"/>
          </a:p>
          <a:p>
            <a:pPr marL="285750" indent="-285750">
              <a:buFont typeface="Courier New" charset="0"/>
              <a:buChar char="o"/>
            </a:pPr>
            <a:endParaRPr lang="en-US" dirty="0"/>
          </a:p>
          <a:p>
            <a:pPr marL="285750" indent="-285750">
              <a:buFont typeface="Arial" charset="0"/>
              <a:buChar char="•"/>
            </a:pPr>
            <a:endParaRPr lang="en-US" dirty="0"/>
          </a:p>
        </p:txBody>
      </p:sp>
    </p:spTree>
    <p:extLst/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61B80-718B-8E4C-9CE5-C64D512E4DAF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085850" cy="6858000"/>
          </a:xfrm>
          <a:prstGeom prst="rect">
            <a:avLst/>
          </a:prstGeom>
          <a:solidFill>
            <a:srgbClr val="2C44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1295400" y="906592"/>
            <a:ext cx="10353805" cy="39566"/>
          </a:xfrm>
          <a:prstGeom prst="line">
            <a:avLst/>
          </a:prstGeom>
          <a:ln w="28575" cap="rnd">
            <a:solidFill>
              <a:schemeClr val="bg1">
                <a:lumMod val="50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7" name="صورة 6" descr="bio logo 436.p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  <a14:imgEffect>
                      <a14:saturation sat="66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82080" y="5581578"/>
            <a:ext cx="1580444" cy="154954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133286" y="75595"/>
            <a:ext cx="605806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solidFill>
                  <a:srgbClr val="517A91"/>
                </a:solidFill>
                <a:latin typeface="Century Gothic" charset="0"/>
                <a:ea typeface="Century Gothic" charset="0"/>
                <a:cs typeface="Century Gothic" charset="0"/>
              </a:rPr>
              <a:t>Organization of ETC</a:t>
            </a:r>
          </a:p>
        </p:txBody>
      </p:sp>
      <p:sp>
        <p:nvSpPr>
          <p:cNvPr id="11" name="Oval 10"/>
          <p:cNvSpPr/>
          <p:nvPr/>
        </p:nvSpPr>
        <p:spPr>
          <a:xfrm>
            <a:off x="1522091" y="2325774"/>
            <a:ext cx="2294950" cy="229495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Each complex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accepts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(reduced)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or donates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(oxidized)</a:t>
            </a:r>
          </a:p>
          <a:p>
            <a:pPr algn="ctr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electrons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to mobile carriers </a:t>
            </a:r>
          </a:p>
          <a:p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4116839" y="2325774"/>
            <a:ext cx="2294950" cy="229495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Carriers </a:t>
            </a:r>
          </a:p>
          <a:p>
            <a:pPr algn="ctr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accept electrons from donors and then donate to the next carrier in chain </a:t>
            </a:r>
          </a:p>
          <a:p>
            <a:pPr algn="ctr"/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6802549" y="2325774"/>
            <a:ext cx="2294950" cy="229495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Electrons finally combine with oxygen and protons to form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water</a:t>
            </a:r>
          </a:p>
          <a:p>
            <a:pPr algn="ctr"/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</a:rPr>
              <a:t>We pump the electron </a:t>
            </a:r>
            <a:r>
              <a:rPr lang="en-US" sz="1200" dirty="0" err="1" smtClean="0">
                <a:solidFill>
                  <a:schemeClr val="bg1">
                    <a:lumMod val="65000"/>
                  </a:schemeClr>
                </a:solidFill>
              </a:rPr>
              <a:t>seminreniously</a:t>
            </a:r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</a:rPr>
              <a:t> from the inner mitochondria</a:t>
            </a: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en-US" sz="1200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9442778" y="2325774"/>
            <a:ext cx="2294950" cy="229495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Oxygen is required as a final acceptor (respiratory chain) </a:t>
            </a:r>
          </a:p>
          <a:p>
            <a:pPr algn="ctr"/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4" name="Circular Arrow 23"/>
          <p:cNvSpPr/>
          <p:nvPr/>
        </p:nvSpPr>
        <p:spPr>
          <a:xfrm>
            <a:off x="2402180" y="1448545"/>
            <a:ext cx="3279900" cy="1754458"/>
          </a:xfrm>
          <a:prstGeom prst="circularArrow">
            <a:avLst>
              <a:gd name="adj1" fmla="val 6893"/>
              <a:gd name="adj2" fmla="val 1147725"/>
              <a:gd name="adj3" fmla="val 20630273"/>
              <a:gd name="adj4" fmla="val 10800000"/>
              <a:gd name="adj5" fmla="val 15264"/>
            </a:avLst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Circular Arrow 24"/>
          <p:cNvSpPr/>
          <p:nvPr/>
        </p:nvSpPr>
        <p:spPr>
          <a:xfrm>
            <a:off x="7665205" y="1448545"/>
            <a:ext cx="3279900" cy="1754458"/>
          </a:xfrm>
          <a:prstGeom prst="circularArrow">
            <a:avLst>
              <a:gd name="adj1" fmla="val 6893"/>
              <a:gd name="adj2" fmla="val 1147725"/>
              <a:gd name="adj3" fmla="val 20630273"/>
              <a:gd name="adj4" fmla="val 10682895"/>
              <a:gd name="adj5" fmla="val 15264"/>
            </a:avLst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Circular Arrow 26"/>
          <p:cNvSpPr/>
          <p:nvPr/>
        </p:nvSpPr>
        <p:spPr>
          <a:xfrm flipV="1">
            <a:off x="4832352" y="3511472"/>
            <a:ext cx="3279900" cy="2218504"/>
          </a:xfrm>
          <a:prstGeom prst="circularArrow">
            <a:avLst>
              <a:gd name="adj1" fmla="val 6893"/>
              <a:gd name="adj2" fmla="val 1147725"/>
              <a:gd name="adj3" fmla="val 20630273"/>
              <a:gd name="adj4" fmla="val 10800000"/>
              <a:gd name="adj5" fmla="val 15264"/>
            </a:avLst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1291167" y="5012672"/>
            <a:ext cx="3906330" cy="158750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FF0000"/>
                </a:solidFill>
              </a:rPr>
              <a:t>Remember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: 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Oxidation is losing H (electrons).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- Reduction is giving H (electrons). </a:t>
            </a:r>
          </a:p>
          <a:p>
            <a:pPr algn="ctr"/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/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61B80-718B-8E4C-9CE5-C64D512E4DAF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085850" cy="6858000"/>
          </a:xfrm>
          <a:prstGeom prst="rect">
            <a:avLst/>
          </a:prstGeom>
          <a:solidFill>
            <a:srgbClr val="2C44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صورة 6" descr="bio logo 436.p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  <a14:imgEffect>
                      <a14:saturation sat="66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73672" y="5764140"/>
            <a:ext cx="1580444" cy="1549544"/>
          </a:xfrm>
          <a:prstGeom prst="rect">
            <a:avLst/>
          </a:prstGeom>
        </p:spPr>
      </p:pic>
      <p:sp>
        <p:nvSpPr>
          <p:cNvPr id="2" name="سحابة 1"/>
          <p:cNvSpPr/>
          <p:nvPr/>
        </p:nvSpPr>
        <p:spPr>
          <a:xfrm>
            <a:off x="1640006" y="117393"/>
            <a:ext cx="9226057" cy="1909613"/>
          </a:xfrm>
          <a:prstGeom prst="cloud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Complex I - NADH Dehydrogenase</a:t>
            </a:r>
            <a:r>
              <a:rPr lang="en-US" dirty="0"/>
              <a:t>:    collects the pair of electrons from NADH and passes them to CoQ</a:t>
            </a:r>
            <a:br>
              <a:rPr lang="en-US" dirty="0"/>
            </a:br>
            <a:endParaRPr lang="en-US" dirty="0"/>
          </a:p>
          <a:p>
            <a:endParaRPr lang="en-US" dirty="0">
              <a:solidFill>
                <a:srgbClr val="FF0000"/>
              </a:solidFill>
            </a:endParaRPr>
          </a:p>
          <a:p>
            <a:pPr algn="ctr"/>
            <a:r>
              <a:rPr lang="en-US" dirty="0">
                <a:solidFill>
                  <a:srgbClr val="FF0000"/>
                </a:solidFill>
              </a:rPr>
              <a:t>Note : it is proton pump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3" name="سحابة 2"/>
          <p:cNvSpPr/>
          <p:nvPr/>
        </p:nvSpPr>
        <p:spPr>
          <a:xfrm>
            <a:off x="1640006" y="1995273"/>
            <a:ext cx="9470894" cy="1922255"/>
          </a:xfrm>
          <a:prstGeom prst="cloud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   Complex I I -Succinate dehydrogenase: </a:t>
            </a:r>
          </a:p>
          <a:p>
            <a:r>
              <a:rPr lang="en-US" sz="2000" dirty="0">
                <a:solidFill>
                  <a:schemeClr val="bg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-</a:t>
            </a:r>
            <a:r>
              <a:rPr lang="en-US" sz="2000" dirty="0"/>
              <a:t>It is also a part of the </a:t>
            </a:r>
            <a:r>
              <a:rPr lang="en-US" sz="2000" dirty="0" err="1"/>
              <a:t>krebs</a:t>
            </a:r>
            <a:r>
              <a:rPr lang="en-US" sz="2000" dirty="0"/>
              <a:t> cycle.</a:t>
            </a:r>
            <a:br>
              <a:rPr lang="en-US" sz="2000" dirty="0"/>
            </a:br>
            <a:r>
              <a:rPr lang="en-US" sz="2000" dirty="0"/>
              <a:t>-Transfers electrons to CoQ. </a:t>
            </a:r>
          </a:p>
          <a:p>
            <a:endParaRPr lang="en-US" sz="2000" dirty="0">
              <a:solidFill>
                <a:schemeClr val="accent5">
                  <a:lumMod val="40000"/>
                  <a:lumOff val="60000"/>
                </a:schemeClr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  <a:p>
            <a:pPr algn="ctr"/>
            <a:r>
              <a:rPr lang="en-US" dirty="0">
                <a:solidFill>
                  <a:srgbClr val="FF0000"/>
                </a:solidFill>
              </a:rPr>
              <a:t>Note: it's not proton pump 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6" name="سحابة 5"/>
          <p:cNvSpPr/>
          <p:nvPr/>
        </p:nvSpPr>
        <p:spPr>
          <a:xfrm>
            <a:off x="1528549" y="3821374"/>
            <a:ext cx="9582351" cy="2018410"/>
          </a:xfrm>
          <a:prstGeom prst="cloud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en-US" sz="2000" dirty="0">
              <a:solidFill>
                <a:schemeClr val="accent1">
                  <a:lumMod val="75000"/>
                </a:schemeClr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  <a:p>
            <a:endParaRPr lang="en-US" sz="2000" dirty="0">
              <a:solidFill>
                <a:schemeClr val="accent1">
                  <a:lumMod val="75000"/>
                </a:schemeClr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  <a:p>
            <a:endParaRPr lang="en-US" sz="2000" dirty="0">
              <a:solidFill>
                <a:schemeClr val="accent1">
                  <a:lumMod val="75000"/>
                </a:schemeClr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  <a:p>
            <a:endParaRPr lang="en-US" sz="2000" dirty="0">
              <a:solidFill>
                <a:schemeClr val="accent1">
                  <a:lumMod val="75000"/>
                </a:schemeClr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  <a:p>
            <a:endParaRPr lang="en-US" sz="2000" dirty="0">
              <a:solidFill>
                <a:schemeClr val="accent1">
                  <a:lumMod val="75000"/>
                </a:schemeClr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  <a:p>
            <a:endParaRPr lang="en-US" sz="2000" dirty="0">
              <a:solidFill>
                <a:schemeClr val="accent1">
                  <a:lumMod val="75000"/>
                </a:schemeClr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  <a:p>
            <a:endParaRPr lang="en-US" sz="2000" dirty="0">
              <a:solidFill>
                <a:schemeClr val="accent1">
                  <a:lumMod val="75000"/>
                </a:schemeClr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  <a:p>
            <a:endParaRPr lang="en-US" sz="2000" dirty="0">
              <a:solidFill>
                <a:schemeClr val="accent1">
                  <a:lumMod val="75000"/>
                </a:schemeClr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  <a:p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COENZYME Q (COQ) :</a:t>
            </a:r>
          </a:p>
          <a:p>
            <a:pPr marL="285750" indent="-285750">
              <a:buFontTx/>
              <a:buChar char="-"/>
            </a:pPr>
            <a:r>
              <a:rPr lang="en-US" dirty="0"/>
              <a:t>Also called  ubiquinone (because it is ubiquitous in biological system ) .</a:t>
            </a:r>
          </a:p>
          <a:p>
            <a:pPr marL="285750" indent="-285750">
              <a:buFontTx/>
              <a:buChar char="-"/>
            </a:pPr>
            <a:r>
              <a:rPr lang="en-US" dirty="0"/>
              <a:t>A non-protein member of the ETC (electron transport chain</a:t>
            </a:r>
            <a:r>
              <a:rPr lang="en-US" dirty="0" smtClean="0"/>
              <a:t>)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it’s the only one which is non protein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en-US" dirty="0"/>
              <a:t>Lipid soluble and mobile (moving)</a:t>
            </a:r>
            <a:br>
              <a:rPr lang="en-US" dirty="0"/>
            </a:br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>
              <a:solidFill>
                <a:schemeClr val="bg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  <a:p>
            <a:endParaRPr lang="en-US" sz="2000" dirty="0">
              <a:solidFill>
                <a:schemeClr val="bg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  <a:p>
            <a:pPr algn="ctr"/>
            <a:endParaRPr lang="ar-SA" dirty="0"/>
          </a:p>
        </p:txBody>
      </p:sp>
    </p:spTree>
    <p:extLst/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286742" y="9237"/>
            <a:ext cx="10515600" cy="3472658"/>
          </a:xfrm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3600" b="1" dirty="0">
                <a:ea typeface="ＭＳ Ｐゴシック" panose="020B0600070205080204" pitchFamily="34" charset="-128"/>
              </a:rPr>
              <a:t>Cytochromes</a:t>
            </a:r>
            <a:endParaRPr lang="en-US" sz="3600" b="1" dirty="0"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r>
              <a:rPr lang="en-US" dirty="0"/>
              <a:t>cytochrome is:</a:t>
            </a:r>
          </a:p>
          <a:p>
            <a:endParaRPr lang="en-US" dirty="0"/>
          </a:p>
          <a:p>
            <a:r>
              <a:rPr lang="en-US" altLang="en-US" dirty="0">
                <a:ea typeface="ＭＳ Ｐゴシック" panose="020B0600070205080204" pitchFamily="34" charset="-128"/>
              </a:rPr>
              <a:t>When cytochromes accept electron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Fe</a:t>
            </a:r>
            <a:r>
              <a:rPr lang="en-US" altLang="en-US" baseline="30000" dirty="0">
                <a:ea typeface="ＭＳ Ｐゴシック" panose="020B0600070205080204" pitchFamily="34" charset="-128"/>
              </a:rPr>
              <a:t>3+  </a:t>
            </a:r>
            <a:r>
              <a:rPr lang="en-US" altLang="en-US" dirty="0">
                <a:ea typeface="ＭＳ Ｐゴシック" panose="020B0600070205080204" pitchFamily="34" charset="-128"/>
              </a:rPr>
              <a:t>(ferric) is converted to Fe</a:t>
            </a:r>
            <a:r>
              <a:rPr lang="en-US" altLang="en-US" baseline="30000" dirty="0">
                <a:ea typeface="ＭＳ Ｐゴシック" panose="020B0600070205080204" pitchFamily="34" charset="-128"/>
              </a:rPr>
              <a:t>2+ </a:t>
            </a:r>
            <a:r>
              <a:rPr lang="en-US" altLang="en-US" dirty="0">
                <a:ea typeface="ＭＳ Ｐゴシック" panose="020B0600070205080204" pitchFamily="34" charset="-128"/>
              </a:rPr>
              <a:t>(ferrous)</a:t>
            </a:r>
            <a:endParaRPr lang="en-US" altLang="en-US" baseline="30000" dirty="0">
              <a:ea typeface="ＭＳ Ｐゴシック" panose="020B0600070205080204" pitchFamily="34" charset="-128"/>
            </a:endParaRP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Fe</a:t>
            </a:r>
            <a:r>
              <a:rPr lang="en-US" altLang="en-US" baseline="30000" dirty="0">
                <a:ea typeface="ＭＳ Ｐゴシック" panose="020B0600070205080204" pitchFamily="34" charset="-128"/>
              </a:rPr>
              <a:t>2+</a:t>
            </a:r>
            <a:r>
              <a:rPr lang="en-US" altLang="en-US" dirty="0">
                <a:ea typeface="ＭＳ Ｐゴシック" panose="020B0600070205080204" pitchFamily="34" charset="-128"/>
              </a:rPr>
              <a:t> is </a:t>
            </a:r>
            <a:r>
              <a:rPr lang="en-US" altLang="en-US" dirty="0" err="1">
                <a:ea typeface="ＭＳ Ｐゴシック" panose="020B0600070205080204" pitchFamily="34" charset="-128"/>
              </a:rPr>
              <a:t>reoxidized</a:t>
            </a:r>
            <a:r>
              <a:rPr lang="en-US" altLang="en-US" dirty="0">
                <a:ea typeface="ＭＳ Ｐゴシック" panose="020B0600070205080204" pitchFamily="34" charset="-128"/>
              </a:rPr>
              <a:t> to Fe</a:t>
            </a:r>
            <a:r>
              <a:rPr lang="en-US" altLang="en-US" baseline="30000" dirty="0">
                <a:ea typeface="ＭＳ Ｐゴシック" panose="020B0600070205080204" pitchFamily="34" charset="-128"/>
              </a:rPr>
              <a:t>3+</a:t>
            </a:r>
            <a:r>
              <a:rPr lang="en-US" altLang="en-US" dirty="0">
                <a:ea typeface="ＭＳ Ｐゴシック" panose="020B0600070205080204" pitchFamily="34" charset="-128"/>
              </a:rPr>
              <a:t> when it donates </a:t>
            </a:r>
            <a:r>
              <a:rPr lang="en-US" altLang="en-US" dirty="0">
                <a:solidFill>
                  <a:schemeClr val="bg1">
                    <a:lumMod val="50000"/>
                  </a:schemeClr>
                </a:solidFill>
                <a:ea typeface="ＭＳ Ｐゴシック" panose="020B0600070205080204" pitchFamily="34" charset="-128"/>
              </a:rPr>
              <a:t>lost</a:t>
            </a:r>
            <a:r>
              <a:rPr lang="en-US" altLang="en-US" dirty="0">
                <a:ea typeface="ＭＳ Ｐゴシック" panose="020B0600070205080204" pitchFamily="34" charset="-128"/>
              </a:rPr>
              <a:t> electrons to the next carrier</a:t>
            </a:r>
          </a:p>
          <a:p>
            <a:pPr marL="457200" lvl="1" indent="0">
              <a:buNone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Remember .. ! In Cytochromes: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Heme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group = porphyrin ring + iron in Fe3+ (Ferric) In HB: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Heme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group = porphyrin ring + iron in Fe2+ (Ferrous) </a:t>
            </a:r>
          </a:p>
          <a:p>
            <a:pPr marL="457200" lvl="1" indent="0">
              <a:buNone/>
            </a:pP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-4100"/>
            <a:ext cx="1085850" cy="6858000"/>
          </a:xfrm>
          <a:prstGeom prst="rect">
            <a:avLst/>
          </a:prstGeom>
          <a:solidFill>
            <a:srgbClr val="2C44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صورة 6" descr="bio logo 436.p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  <a14:imgEffect>
                      <a14:saturation sat="66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37427" y="5843150"/>
            <a:ext cx="1580444" cy="1549544"/>
          </a:xfrm>
          <a:prstGeom prst="rect">
            <a:avLst/>
          </a:prstGeom>
        </p:spPr>
      </p:pic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3610035898"/>
              </p:ext>
            </p:extLst>
          </p:nvPr>
        </p:nvGraphicFramePr>
        <p:xfrm>
          <a:off x="1286742" y="1038155"/>
          <a:ext cx="9646806" cy="6630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295894" y="3620133"/>
            <a:ext cx="8450864" cy="2677656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en-US" sz="3600" b="1" dirty="0">
                <a:ea typeface="ＭＳ Ｐゴシック" panose="020B0600070205080204" pitchFamily="34" charset="-128"/>
              </a:rPr>
              <a:t>Complex III and IV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>
                <a:ea typeface="ＭＳ Ｐゴシック" panose="020B0600070205080204" pitchFamily="34" charset="-128"/>
              </a:rPr>
              <a:t>Complex III: Cytochrome bc1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>
                <a:ea typeface="ＭＳ Ｐゴシック" panose="020B0600070205080204" pitchFamily="34" charset="-128"/>
              </a:rPr>
              <a:t>Complex IV: Cytochrome a + a3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>
                <a:ea typeface="ＭＳ Ｐゴシック" panose="020B0600070205080204" pitchFamily="34" charset="-128"/>
              </a:rPr>
              <a:t>Electrons flow from:</a:t>
            </a:r>
          </a:p>
          <a:p>
            <a:r>
              <a:rPr lang="en-US" altLang="en-US" sz="2400" dirty="0" err="1">
                <a:ea typeface="ＭＳ Ｐゴシック" panose="020B0600070205080204" pitchFamily="34" charset="-128"/>
              </a:rPr>
              <a:t>CoQ</a:t>
            </a:r>
            <a:r>
              <a:rPr lang="en-US" altLang="en-US" sz="2400" dirty="0">
                <a:ea typeface="ＭＳ Ｐゴシック" panose="020B0600070205080204" pitchFamily="34" charset="-128"/>
              </a:rPr>
              <a:t> </a:t>
            </a:r>
            <a:r>
              <a:rPr lang="en-US" altLang="en-US" sz="2400" dirty="0">
                <a:ea typeface="ＭＳ Ｐゴシック" panose="020B0600070205080204" pitchFamily="34" charset="-128"/>
                <a:sym typeface="Wingdings" panose="05000000000000000000" pitchFamily="2" charset="2"/>
              </a:rPr>
              <a:t> </a:t>
            </a:r>
            <a:r>
              <a:rPr lang="en-US" altLang="en-US" sz="2400" dirty="0">
                <a:ea typeface="ＭＳ Ｐゴシック" panose="020B0600070205080204" pitchFamily="34" charset="-128"/>
              </a:rPr>
              <a:t>Complex III </a:t>
            </a:r>
            <a:r>
              <a:rPr lang="en-US" altLang="en-US" sz="2400" dirty="0">
                <a:ea typeface="ＭＳ Ｐゴシック" panose="020B0600070205080204" pitchFamily="34" charset="-128"/>
                <a:sym typeface="Wingdings" panose="05000000000000000000" pitchFamily="2" charset="2"/>
              </a:rPr>
              <a:t> 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Cyt</a:t>
            </a:r>
            <a:r>
              <a:rPr lang="en-US" altLang="en-US" sz="2400" dirty="0">
                <a:ea typeface="ＭＳ Ｐゴシック" panose="020B0600070205080204" pitchFamily="34" charset="-128"/>
              </a:rPr>
              <a:t>. c </a:t>
            </a:r>
            <a:r>
              <a:rPr lang="en-US" altLang="en-US" sz="2400" dirty="0">
                <a:ea typeface="ＭＳ Ｐゴシック" panose="020B0600070205080204" pitchFamily="34" charset="-128"/>
                <a:sym typeface="Wingdings" panose="05000000000000000000" pitchFamily="2" charset="2"/>
              </a:rPr>
              <a:t> </a:t>
            </a:r>
            <a:r>
              <a:rPr lang="en-US" altLang="en-US" sz="2400" dirty="0">
                <a:ea typeface="ＭＳ Ｐゴシック" panose="020B0600070205080204" pitchFamily="34" charset="-128"/>
              </a:rPr>
              <a:t>Complex IV</a:t>
            </a: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094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4446</TotalTime>
  <Words>1486</Words>
  <Application>Microsoft Macintosh PowerPoint</Application>
  <PresentationFormat>Widescreen</PresentationFormat>
  <Paragraphs>248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30" baseType="lpstr">
      <vt:lpstr>Adobe Devanagari</vt:lpstr>
      <vt:lpstr>Arial Narrow</vt:lpstr>
      <vt:lpstr>Arial Rounded MT Bold</vt:lpstr>
      <vt:lpstr>Bradley Hand ITC</vt:lpstr>
      <vt:lpstr>Calibri</vt:lpstr>
      <vt:lpstr>Calibri Light</vt:lpstr>
      <vt:lpstr>Century Gothic</vt:lpstr>
      <vt:lpstr>Courier New</vt:lpstr>
      <vt:lpstr>inherit</vt:lpstr>
      <vt:lpstr>ＭＳ Ｐゴシック</vt:lpstr>
      <vt:lpstr>Wingdings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Components of ETC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Quick summary of the concept 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مهند الزهراني</dc:creator>
  <cp:lastModifiedBy>شوق</cp:lastModifiedBy>
  <cp:revision>140</cp:revision>
  <cp:lastPrinted>2017-02-28T16:32:26Z</cp:lastPrinted>
  <dcterms:created xsi:type="dcterms:W3CDTF">2017-02-08T18:43:55Z</dcterms:created>
  <dcterms:modified xsi:type="dcterms:W3CDTF">2017-02-28T16:32:37Z</dcterms:modified>
</cp:coreProperties>
</file>