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9" r:id="rId4"/>
    <p:sldId id="262" r:id="rId5"/>
    <p:sldId id="263" r:id="rId6"/>
    <p:sldId id="268" r:id="rId7"/>
    <p:sldId id="264" r:id="rId8"/>
    <p:sldId id="265" r:id="rId9"/>
    <p:sldId id="266" r:id="rId10"/>
    <p:sldId id="270" r:id="rId11"/>
    <p:sldId id="271" r:id="rId12"/>
    <p:sldId id="272" r:id="rId13"/>
    <p:sldId id="25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F92"/>
    <a:srgbClr val="FF8AD8"/>
    <a:srgbClr val="FFD7E9"/>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88"/>
    <p:restoredTop sz="92633"/>
  </p:normalViewPr>
  <p:slideViewPr>
    <p:cSldViewPr snapToGrid="0" snapToObjects="1">
      <p:cViewPr>
        <p:scale>
          <a:sx n="100" d="100"/>
          <a:sy n="100" d="100"/>
        </p:scale>
        <p:origin x="1256"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B01F6-5884-415B-BAF5-C4BAD1D2673E}" type="doc">
      <dgm:prSet loTypeId="urn:microsoft.com/office/officeart/2005/8/layout/lProcess1" loCatId="process" qsTypeId="urn:microsoft.com/office/officeart/2005/8/quickstyle/simple1" qsCatId="simple" csTypeId="urn:microsoft.com/office/officeart/2005/8/colors/accent3_5" csCatId="accent3" phldr="1"/>
      <dgm:spPr/>
      <dgm:t>
        <a:bodyPr/>
        <a:lstStyle/>
        <a:p>
          <a:pPr rtl="1"/>
          <a:endParaRPr lang="ar-SA"/>
        </a:p>
      </dgm:t>
    </dgm:pt>
    <dgm:pt modelId="{F29B6DCF-557D-4BDC-A273-89500477C399}">
      <dgm:prSet phldrT="[نص]"/>
      <dgm:spPr>
        <a:solidFill>
          <a:srgbClr val="FF8AD8">
            <a:alpha val="90000"/>
          </a:srgbClr>
        </a:solidFill>
      </dgm:spPr>
      <dgm:t>
        <a:bodyPr/>
        <a:lstStyle/>
        <a:p>
          <a:pPr rtl="1"/>
          <a:r>
            <a:rPr lang="en-US" b="1" dirty="0" smtClean="0">
              <a:latin typeface="+mj-lt"/>
              <a:cs typeface="Times New Roman" pitchFamily="18" charset="0"/>
            </a:rPr>
            <a:t>Anterior portion of N.C</a:t>
          </a:r>
          <a:endParaRPr lang="ar-SA" b="1" dirty="0">
            <a:latin typeface="+mj-lt"/>
          </a:endParaRPr>
        </a:p>
      </dgm:t>
    </dgm:pt>
    <dgm:pt modelId="{DCE2D570-A10E-43B3-8BAF-A76DC3815173}" type="parTrans" cxnId="{D5E3911E-9DFF-43B2-85B3-06465B0BC3F4}">
      <dgm:prSet/>
      <dgm:spPr/>
      <dgm:t>
        <a:bodyPr/>
        <a:lstStyle/>
        <a:p>
          <a:pPr rtl="1"/>
          <a:endParaRPr lang="ar-SA"/>
        </a:p>
      </dgm:t>
    </dgm:pt>
    <dgm:pt modelId="{DC1971A4-FB2D-41AF-B81A-F8887D12F713}" type="sibTrans" cxnId="{D5E3911E-9DFF-43B2-85B3-06465B0BC3F4}">
      <dgm:prSet/>
      <dgm:spPr/>
      <dgm:t>
        <a:bodyPr/>
        <a:lstStyle/>
        <a:p>
          <a:pPr rtl="1"/>
          <a:endParaRPr lang="ar-SA"/>
        </a:p>
      </dgm:t>
    </dgm:pt>
    <dgm:pt modelId="{A1E036BF-11AA-41A0-902D-A148DCCC95FE}">
      <dgm:prSet phldrT="[نص]" custT="1"/>
      <dgm:spPr/>
      <dgm:t>
        <a:bodyPr/>
        <a:lstStyle/>
        <a:p>
          <a:pPr rtl="1"/>
          <a:r>
            <a:rPr lang="en-US" sz="1600" b="0" dirty="0" smtClean="0">
              <a:latin typeface="+mj-lt"/>
              <a:cs typeface="Times New Roman" pitchFamily="18" charset="0"/>
            </a:rPr>
            <a:t>Vestibule</a:t>
          </a:r>
        </a:p>
      </dgm:t>
    </dgm:pt>
    <dgm:pt modelId="{D666DB29-0DDB-4821-98F2-4B25DA70A290}" type="parTrans" cxnId="{55AB81E9-E42E-4547-8DC8-064290F3C098}">
      <dgm:prSet/>
      <dgm:spPr/>
      <dgm:t>
        <a:bodyPr/>
        <a:lstStyle/>
        <a:p>
          <a:pPr rtl="1"/>
          <a:endParaRPr lang="ar-SA"/>
        </a:p>
      </dgm:t>
    </dgm:pt>
    <dgm:pt modelId="{66E3DBA1-9D50-4C79-98C2-A5FEC2586381}" type="sibTrans" cxnId="{55AB81E9-E42E-4547-8DC8-064290F3C098}">
      <dgm:prSet/>
      <dgm:spPr/>
      <dgm:t>
        <a:bodyPr/>
        <a:lstStyle/>
        <a:p>
          <a:pPr rtl="1"/>
          <a:endParaRPr lang="ar-SA"/>
        </a:p>
      </dgm:t>
    </dgm:pt>
    <dgm:pt modelId="{0AF98252-F1F9-4423-90F0-D78FF841E385}">
      <dgm:prSet phldrT="[نص]"/>
      <dgm:spPr>
        <a:solidFill>
          <a:srgbClr val="FF2F92">
            <a:alpha val="50000"/>
          </a:srgbClr>
        </a:solidFill>
      </dgm:spPr>
      <dgm:t>
        <a:bodyPr/>
        <a:lstStyle/>
        <a:p>
          <a:pPr rtl="1"/>
          <a:r>
            <a:rPr lang="en-US" b="1" dirty="0" smtClean="0">
              <a:latin typeface="Times New Roman" pitchFamily="18" charset="0"/>
              <a:cs typeface="Times New Roman" pitchFamily="18" charset="0"/>
            </a:rPr>
            <a:t>Posterior portion of N.C</a:t>
          </a:r>
          <a:endParaRPr lang="ar-SA" b="1" dirty="0"/>
        </a:p>
      </dgm:t>
    </dgm:pt>
    <dgm:pt modelId="{B94B47CD-94D8-4E97-BAFD-F1C722C22308}" type="parTrans" cxnId="{DD5639F3-1639-43E2-8704-1D0098E6A416}">
      <dgm:prSet/>
      <dgm:spPr/>
      <dgm:t>
        <a:bodyPr/>
        <a:lstStyle/>
        <a:p>
          <a:pPr rtl="1"/>
          <a:endParaRPr lang="ar-SA"/>
        </a:p>
      </dgm:t>
    </dgm:pt>
    <dgm:pt modelId="{720D8949-A28C-4E4A-8DAE-8FFAF121CD21}" type="sibTrans" cxnId="{DD5639F3-1639-43E2-8704-1D0098E6A416}">
      <dgm:prSet/>
      <dgm:spPr/>
      <dgm:t>
        <a:bodyPr/>
        <a:lstStyle/>
        <a:p>
          <a:pPr rtl="1"/>
          <a:endParaRPr lang="ar-SA"/>
        </a:p>
      </dgm:t>
    </dgm:pt>
    <dgm:pt modelId="{900212E8-7C1C-43ED-BD56-5A6DD8E8242B}">
      <dgm:prSet phldrT="[نص]" custT="1"/>
      <dgm:spPr/>
      <dgm:t>
        <a:bodyPr/>
        <a:lstStyle/>
        <a:p>
          <a:pPr rtl="1"/>
          <a:endParaRPr lang="en-US" sz="1600" b="0" dirty="0" smtClean="0">
            <a:latin typeface="+mj-lt"/>
            <a:cs typeface="Times New Roman" pitchFamily="18" charset="0"/>
          </a:endParaRPr>
        </a:p>
        <a:p>
          <a:pPr rtl="1"/>
          <a:r>
            <a:rPr lang="en-US" sz="1600" b="0" dirty="0" smtClean="0">
              <a:latin typeface="+mj-lt"/>
              <a:cs typeface="Times New Roman" pitchFamily="18" charset="0"/>
            </a:rPr>
            <a:t>Respiratory region</a:t>
          </a:r>
        </a:p>
        <a:p>
          <a:pPr rtl="0"/>
          <a:endParaRPr lang="ar-SA" sz="1600" b="0" dirty="0">
            <a:latin typeface="+mj-lt"/>
          </a:endParaRPr>
        </a:p>
      </dgm:t>
    </dgm:pt>
    <dgm:pt modelId="{337BE561-7CB9-4D0A-880F-4BEAAEF7B682}" type="parTrans" cxnId="{BB8F95C0-074E-49C3-A235-3C73FB0FCDB3}">
      <dgm:prSet/>
      <dgm:spPr/>
      <dgm:t>
        <a:bodyPr/>
        <a:lstStyle/>
        <a:p>
          <a:pPr rtl="1"/>
          <a:endParaRPr lang="ar-SA"/>
        </a:p>
      </dgm:t>
    </dgm:pt>
    <dgm:pt modelId="{0F3DB2C6-C527-4925-9B61-93324C44ACA5}" type="sibTrans" cxnId="{BB8F95C0-074E-49C3-A235-3C73FB0FCDB3}">
      <dgm:prSet/>
      <dgm:spPr/>
      <dgm:t>
        <a:bodyPr/>
        <a:lstStyle/>
        <a:p>
          <a:pPr rtl="1"/>
          <a:endParaRPr lang="ar-SA"/>
        </a:p>
      </dgm:t>
    </dgm:pt>
    <dgm:pt modelId="{815DCF57-56A2-492D-A5B1-699EE9C04246}">
      <dgm:prSet phldrT="[نص]" custT="1"/>
      <dgm:spPr/>
      <dgm:t>
        <a:bodyPr/>
        <a:lstStyle/>
        <a:p>
          <a:pPr rtl="1"/>
          <a:r>
            <a:rPr lang="en-US" sz="1600" b="0" dirty="0" smtClean="0">
              <a:latin typeface="+mj-lt"/>
              <a:cs typeface="Times New Roman" pitchFamily="18" charset="0"/>
            </a:rPr>
            <a:t>Olfactory region</a:t>
          </a:r>
        </a:p>
      </dgm:t>
    </dgm:pt>
    <dgm:pt modelId="{F9C0A9B6-D9D2-4F87-98EC-5B2F7484565C}" type="parTrans" cxnId="{A9E9BE31-1819-4F6E-91AB-BC89947A3642}">
      <dgm:prSet/>
      <dgm:spPr/>
      <dgm:t>
        <a:bodyPr/>
        <a:lstStyle/>
        <a:p>
          <a:pPr rtl="1"/>
          <a:endParaRPr lang="ar-SA"/>
        </a:p>
      </dgm:t>
    </dgm:pt>
    <dgm:pt modelId="{ABA710E1-A708-407C-943C-442B8B278283}" type="sibTrans" cxnId="{A9E9BE31-1819-4F6E-91AB-BC89947A3642}">
      <dgm:prSet/>
      <dgm:spPr/>
      <dgm:t>
        <a:bodyPr/>
        <a:lstStyle/>
        <a:p>
          <a:pPr rtl="1"/>
          <a:endParaRPr lang="ar-SA"/>
        </a:p>
      </dgm:t>
    </dgm:pt>
    <dgm:pt modelId="{5B0A3346-69BE-4621-B627-27EE64F6A77C}" type="pres">
      <dgm:prSet presAssocID="{CFAB01F6-5884-415B-BAF5-C4BAD1D2673E}" presName="Name0" presStyleCnt="0">
        <dgm:presLayoutVars>
          <dgm:dir/>
          <dgm:animLvl val="lvl"/>
          <dgm:resizeHandles val="exact"/>
        </dgm:presLayoutVars>
      </dgm:prSet>
      <dgm:spPr/>
      <dgm:t>
        <a:bodyPr/>
        <a:lstStyle/>
        <a:p>
          <a:pPr rtl="1"/>
          <a:endParaRPr lang="ar-SA"/>
        </a:p>
      </dgm:t>
    </dgm:pt>
    <dgm:pt modelId="{F0A4182A-341D-4468-A991-87A6AC302F83}" type="pres">
      <dgm:prSet presAssocID="{F29B6DCF-557D-4BDC-A273-89500477C399}" presName="vertFlow" presStyleCnt="0"/>
      <dgm:spPr/>
      <dgm:t>
        <a:bodyPr/>
        <a:lstStyle/>
        <a:p>
          <a:pPr rtl="1"/>
          <a:endParaRPr lang="ar-SA"/>
        </a:p>
      </dgm:t>
    </dgm:pt>
    <dgm:pt modelId="{C2AAFA81-1FB5-451D-A975-559BA6818697}" type="pres">
      <dgm:prSet presAssocID="{F29B6DCF-557D-4BDC-A273-89500477C399}" presName="header" presStyleLbl="node1" presStyleIdx="0" presStyleCnt="2"/>
      <dgm:spPr/>
      <dgm:t>
        <a:bodyPr/>
        <a:lstStyle/>
        <a:p>
          <a:pPr rtl="1"/>
          <a:endParaRPr lang="ar-SA"/>
        </a:p>
      </dgm:t>
    </dgm:pt>
    <dgm:pt modelId="{BEBA9997-88EA-4021-A6E4-27390A5FF44E}" type="pres">
      <dgm:prSet presAssocID="{D666DB29-0DDB-4821-98F2-4B25DA70A290}" presName="parTrans" presStyleLbl="sibTrans2D1" presStyleIdx="0" presStyleCnt="3"/>
      <dgm:spPr/>
      <dgm:t>
        <a:bodyPr/>
        <a:lstStyle/>
        <a:p>
          <a:pPr rtl="1"/>
          <a:endParaRPr lang="ar-SA"/>
        </a:p>
      </dgm:t>
    </dgm:pt>
    <dgm:pt modelId="{BCF59A91-6134-4B3A-BA1B-C678C21B2508}" type="pres">
      <dgm:prSet presAssocID="{A1E036BF-11AA-41A0-902D-A148DCCC95FE}" presName="child" presStyleLbl="alignAccFollowNode1" presStyleIdx="0" presStyleCnt="3" custScaleY="62510">
        <dgm:presLayoutVars>
          <dgm:chMax val="0"/>
          <dgm:bulletEnabled val="1"/>
        </dgm:presLayoutVars>
      </dgm:prSet>
      <dgm:spPr/>
      <dgm:t>
        <a:bodyPr/>
        <a:lstStyle/>
        <a:p>
          <a:pPr rtl="1"/>
          <a:endParaRPr lang="ar-SA"/>
        </a:p>
      </dgm:t>
    </dgm:pt>
    <dgm:pt modelId="{2A9DDFD8-CDC9-44D3-8321-1CA8001E6AC0}" type="pres">
      <dgm:prSet presAssocID="{F29B6DCF-557D-4BDC-A273-89500477C399}" presName="hSp" presStyleCnt="0"/>
      <dgm:spPr/>
      <dgm:t>
        <a:bodyPr/>
        <a:lstStyle/>
        <a:p>
          <a:pPr rtl="1"/>
          <a:endParaRPr lang="ar-SA"/>
        </a:p>
      </dgm:t>
    </dgm:pt>
    <dgm:pt modelId="{CB0156CC-1874-4BC1-A65D-E70ADA792C97}" type="pres">
      <dgm:prSet presAssocID="{0AF98252-F1F9-4423-90F0-D78FF841E385}" presName="vertFlow" presStyleCnt="0"/>
      <dgm:spPr/>
      <dgm:t>
        <a:bodyPr/>
        <a:lstStyle/>
        <a:p>
          <a:pPr rtl="1"/>
          <a:endParaRPr lang="ar-SA"/>
        </a:p>
      </dgm:t>
    </dgm:pt>
    <dgm:pt modelId="{7EAFC4CD-B733-461C-8716-0CD43192E499}" type="pres">
      <dgm:prSet presAssocID="{0AF98252-F1F9-4423-90F0-D78FF841E385}" presName="header" presStyleLbl="node1" presStyleIdx="1" presStyleCnt="2" custScaleX="118649"/>
      <dgm:spPr/>
      <dgm:t>
        <a:bodyPr/>
        <a:lstStyle/>
        <a:p>
          <a:pPr rtl="1"/>
          <a:endParaRPr lang="ar-SA"/>
        </a:p>
      </dgm:t>
    </dgm:pt>
    <dgm:pt modelId="{6E4AE52E-6C9C-486E-9143-84EB42BA3DD3}" type="pres">
      <dgm:prSet presAssocID="{337BE561-7CB9-4D0A-880F-4BEAAEF7B682}" presName="parTrans" presStyleLbl="sibTrans2D1" presStyleIdx="1" presStyleCnt="3"/>
      <dgm:spPr/>
      <dgm:t>
        <a:bodyPr/>
        <a:lstStyle/>
        <a:p>
          <a:pPr rtl="1"/>
          <a:endParaRPr lang="ar-SA"/>
        </a:p>
      </dgm:t>
    </dgm:pt>
    <dgm:pt modelId="{FFD14CCF-3DCB-4705-B6FD-44245E350F4B}" type="pres">
      <dgm:prSet presAssocID="{900212E8-7C1C-43ED-BD56-5A6DD8E8242B}" presName="child" presStyleLbl="alignAccFollowNode1" presStyleIdx="1" presStyleCnt="3" custScaleY="67333">
        <dgm:presLayoutVars>
          <dgm:chMax val="0"/>
          <dgm:bulletEnabled val="1"/>
        </dgm:presLayoutVars>
      </dgm:prSet>
      <dgm:spPr/>
      <dgm:t>
        <a:bodyPr/>
        <a:lstStyle/>
        <a:p>
          <a:pPr rtl="1"/>
          <a:endParaRPr lang="ar-SA"/>
        </a:p>
      </dgm:t>
    </dgm:pt>
    <dgm:pt modelId="{0BE11731-685E-42ED-B148-D9FA9D995A58}" type="pres">
      <dgm:prSet presAssocID="{0F3DB2C6-C527-4925-9B61-93324C44ACA5}" presName="sibTrans" presStyleLbl="sibTrans2D1" presStyleIdx="2" presStyleCnt="3"/>
      <dgm:spPr/>
      <dgm:t>
        <a:bodyPr/>
        <a:lstStyle/>
        <a:p>
          <a:pPr rtl="1"/>
          <a:endParaRPr lang="ar-SA"/>
        </a:p>
      </dgm:t>
    </dgm:pt>
    <dgm:pt modelId="{4497A167-A816-48FD-BA40-A52AEEBA75AD}" type="pres">
      <dgm:prSet presAssocID="{815DCF57-56A2-492D-A5B1-699EE9C04246}" presName="child" presStyleLbl="alignAccFollowNode1" presStyleIdx="2" presStyleCnt="3" custScaleY="71442">
        <dgm:presLayoutVars>
          <dgm:chMax val="0"/>
          <dgm:bulletEnabled val="1"/>
        </dgm:presLayoutVars>
      </dgm:prSet>
      <dgm:spPr/>
      <dgm:t>
        <a:bodyPr/>
        <a:lstStyle/>
        <a:p>
          <a:pPr rtl="1"/>
          <a:endParaRPr lang="ar-SA"/>
        </a:p>
      </dgm:t>
    </dgm:pt>
  </dgm:ptLst>
  <dgm:cxnLst>
    <dgm:cxn modelId="{E22D3107-E5F4-4A90-9048-77D61D5909E1}" type="presOf" srcId="{0F3DB2C6-C527-4925-9B61-93324C44ACA5}" destId="{0BE11731-685E-42ED-B148-D9FA9D995A58}" srcOrd="0" destOrd="0" presId="urn:microsoft.com/office/officeart/2005/8/layout/lProcess1"/>
    <dgm:cxn modelId="{BB8F95C0-074E-49C3-A235-3C73FB0FCDB3}" srcId="{0AF98252-F1F9-4423-90F0-D78FF841E385}" destId="{900212E8-7C1C-43ED-BD56-5A6DD8E8242B}" srcOrd="0" destOrd="0" parTransId="{337BE561-7CB9-4D0A-880F-4BEAAEF7B682}" sibTransId="{0F3DB2C6-C527-4925-9B61-93324C44ACA5}"/>
    <dgm:cxn modelId="{51B7BBB4-46D5-4F75-A4DB-FD3CBC110976}" type="presOf" srcId="{815DCF57-56A2-492D-A5B1-699EE9C04246}" destId="{4497A167-A816-48FD-BA40-A52AEEBA75AD}" srcOrd="0" destOrd="0" presId="urn:microsoft.com/office/officeart/2005/8/layout/lProcess1"/>
    <dgm:cxn modelId="{D5E3911E-9DFF-43B2-85B3-06465B0BC3F4}" srcId="{CFAB01F6-5884-415B-BAF5-C4BAD1D2673E}" destId="{F29B6DCF-557D-4BDC-A273-89500477C399}" srcOrd="0" destOrd="0" parTransId="{DCE2D570-A10E-43B3-8BAF-A76DC3815173}" sibTransId="{DC1971A4-FB2D-41AF-B81A-F8887D12F713}"/>
    <dgm:cxn modelId="{E7D1BAF3-A6CD-42E3-9645-8B5DFC0842F6}" type="presOf" srcId="{337BE561-7CB9-4D0A-880F-4BEAAEF7B682}" destId="{6E4AE52E-6C9C-486E-9143-84EB42BA3DD3}" srcOrd="0" destOrd="0" presId="urn:microsoft.com/office/officeart/2005/8/layout/lProcess1"/>
    <dgm:cxn modelId="{CE309C1B-22CC-40DC-BAB3-58A8522C4631}" type="presOf" srcId="{CFAB01F6-5884-415B-BAF5-C4BAD1D2673E}" destId="{5B0A3346-69BE-4621-B627-27EE64F6A77C}" srcOrd="0" destOrd="0" presId="urn:microsoft.com/office/officeart/2005/8/layout/lProcess1"/>
    <dgm:cxn modelId="{55AB81E9-E42E-4547-8DC8-064290F3C098}" srcId="{F29B6DCF-557D-4BDC-A273-89500477C399}" destId="{A1E036BF-11AA-41A0-902D-A148DCCC95FE}" srcOrd="0" destOrd="0" parTransId="{D666DB29-0DDB-4821-98F2-4B25DA70A290}" sibTransId="{66E3DBA1-9D50-4C79-98C2-A5FEC2586381}"/>
    <dgm:cxn modelId="{A9E9BE31-1819-4F6E-91AB-BC89947A3642}" srcId="{0AF98252-F1F9-4423-90F0-D78FF841E385}" destId="{815DCF57-56A2-492D-A5B1-699EE9C04246}" srcOrd="1" destOrd="0" parTransId="{F9C0A9B6-D9D2-4F87-98EC-5B2F7484565C}" sibTransId="{ABA710E1-A708-407C-943C-442B8B278283}"/>
    <dgm:cxn modelId="{933CF197-ECF9-4C61-A32E-BB0FF3D916F8}" type="presOf" srcId="{0AF98252-F1F9-4423-90F0-D78FF841E385}" destId="{7EAFC4CD-B733-461C-8716-0CD43192E499}" srcOrd="0" destOrd="0" presId="urn:microsoft.com/office/officeart/2005/8/layout/lProcess1"/>
    <dgm:cxn modelId="{3C09E190-087D-4F38-A95D-A6332BF7B819}" type="presOf" srcId="{D666DB29-0DDB-4821-98F2-4B25DA70A290}" destId="{BEBA9997-88EA-4021-A6E4-27390A5FF44E}" srcOrd="0" destOrd="0" presId="urn:microsoft.com/office/officeart/2005/8/layout/lProcess1"/>
    <dgm:cxn modelId="{FCCB9BA3-21D5-458C-9645-F02391259877}" type="presOf" srcId="{900212E8-7C1C-43ED-BD56-5A6DD8E8242B}" destId="{FFD14CCF-3DCB-4705-B6FD-44245E350F4B}" srcOrd="0" destOrd="0" presId="urn:microsoft.com/office/officeart/2005/8/layout/lProcess1"/>
    <dgm:cxn modelId="{643EB6AC-13EB-4C78-962C-97EC8B8D57A1}" type="presOf" srcId="{F29B6DCF-557D-4BDC-A273-89500477C399}" destId="{C2AAFA81-1FB5-451D-A975-559BA6818697}" srcOrd="0" destOrd="0" presId="urn:microsoft.com/office/officeart/2005/8/layout/lProcess1"/>
    <dgm:cxn modelId="{DD5639F3-1639-43E2-8704-1D0098E6A416}" srcId="{CFAB01F6-5884-415B-BAF5-C4BAD1D2673E}" destId="{0AF98252-F1F9-4423-90F0-D78FF841E385}" srcOrd="1" destOrd="0" parTransId="{B94B47CD-94D8-4E97-BAFD-F1C722C22308}" sibTransId="{720D8949-A28C-4E4A-8DAE-8FFAF121CD21}"/>
    <dgm:cxn modelId="{235CB02F-1000-413A-AA68-0253BD1366B1}" type="presOf" srcId="{A1E036BF-11AA-41A0-902D-A148DCCC95FE}" destId="{BCF59A91-6134-4B3A-BA1B-C678C21B2508}" srcOrd="0" destOrd="0" presId="urn:microsoft.com/office/officeart/2005/8/layout/lProcess1"/>
    <dgm:cxn modelId="{591C229A-3C0E-4EAD-B1BE-AC812FD482FE}" type="presParOf" srcId="{5B0A3346-69BE-4621-B627-27EE64F6A77C}" destId="{F0A4182A-341D-4468-A991-87A6AC302F83}" srcOrd="0" destOrd="0" presId="urn:microsoft.com/office/officeart/2005/8/layout/lProcess1"/>
    <dgm:cxn modelId="{7C121DDA-EC67-4FBD-8893-A164D1AC4E88}" type="presParOf" srcId="{F0A4182A-341D-4468-A991-87A6AC302F83}" destId="{C2AAFA81-1FB5-451D-A975-559BA6818697}" srcOrd="0" destOrd="0" presId="urn:microsoft.com/office/officeart/2005/8/layout/lProcess1"/>
    <dgm:cxn modelId="{31BB58F9-15E5-4209-9404-2D1B0319BBD3}" type="presParOf" srcId="{F0A4182A-341D-4468-A991-87A6AC302F83}" destId="{BEBA9997-88EA-4021-A6E4-27390A5FF44E}" srcOrd="1" destOrd="0" presId="urn:microsoft.com/office/officeart/2005/8/layout/lProcess1"/>
    <dgm:cxn modelId="{A104C912-F52E-4A71-B131-57A3B1D46D80}" type="presParOf" srcId="{F0A4182A-341D-4468-A991-87A6AC302F83}" destId="{BCF59A91-6134-4B3A-BA1B-C678C21B2508}" srcOrd="2" destOrd="0" presId="urn:microsoft.com/office/officeart/2005/8/layout/lProcess1"/>
    <dgm:cxn modelId="{102BC687-CCE3-459D-A821-2508D1729E93}" type="presParOf" srcId="{5B0A3346-69BE-4621-B627-27EE64F6A77C}" destId="{2A9DDFD8-CDC9-44D3-8321-1CA8001E6AC0}" srcOrd="1" destOrd="0" presId="urn:microsoft.com/office/officeart/2005/8/layout/lProcess1"/>
    <dgm:cxn modelId="{4DFE1402-F827-49BE-9569-3923060DF30C}" type="presParOf" srcId="{5B0A3346-69BE-4621-B627-27EE64F6A77C}" destId="{CB0156CC-1874-4BC1-A65D-E70ADA792C97}" srcOrd="2" destOrd="0" presId="urn:microsoft.com/office/officeart/2005/8/layout/lProcess1"/>
    <dgm:cxn modelId="{25AA2B79-76FF-4306-8C31-2DF3F05151EB}" type="presParOf" srcId="{CB0156CC-1874-4BC1-A65D-E70ADA792C97}" destId="{7EAFC4CD-B733-461C-8716-0CD43192E499}" srcOrd="0" destOrd="0" presId="urn:microsoft.com/office/officeart/2005/8/layout/lProcess1"/>
    <dgm:cxn modelId="{5BFFAA07-1C75-4A02-A083-CDD96BC40B0E}" type="presParOf" srcId="{CB0156CC-1874-4BC1-A65D-E70ADA792C97}" destId="{6E4AE52E-6C9C-486E-9143-84EB42BA3DD3}" srcOrd="1" destOrd="0" presId="urn:microsoft.com/office/officeart/2005/8/layout/lProcess1"/>
    <dgm:cxn modelId="{739DA0FF-D745-4D64-AB00-E4510088000F}" type="presParOf" srcId="{CB0156CC-1874-4BC1-A65D-E70ADA792C97}" destId="{FFD14CCF-3DCB-4705-B6FD-44245E350F4B}" srcOrd="2" destOrd="0" presId="urn:microsoft.com/office/officeart/2005/8/layout/lProcess1"/>
    <dgm:cxn modelId="{CC15B22B-98FE-4D7C-97A3-CE93C32E5D75}" type="presParOf" srcId="{CB0156CC-1874-4BC1-A65D-E70ADA792C97}" destId="{0BE11731-685E-42ED-B148-D9FA9D995A58}" srcOrd="3" destOrd="0" presId="urn:microsoft.com/office/officeart/2005/8/layout/lProcess1"/>
    <dgm:cxn modelId="{7874C295-7BA4-4CB2-9BFF-23FC6B2AE040}" type="presParOf" srcId="{CB0156CC-1874-4BC1-A65D-E70ADA792C97}" destId="{4497A167-A816-48FD-BA40-A52AEEBA75AD}"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AFA81-1FB5-451D-A975-559BA6818697}">
      <dsp:nvSpPr>
        <dsp:cNvPr id="0" name=""/>
        <dsp:cNvSpPr/>
      </dsp:nvSpPr>
      <dsp:spPr>
        <a:xfrm>
          <a:off x="334" y="521279"/>
          <a:ext cx="1903694" cy="475923"/>
        </a:xfrm>
        <a:prstGeom prst="roundRect">
          <a:avLst>
            <a:gd name="adj" fmla="val 10000"/>
          </a:avLst>
        </a:prstGeom>
        <a:solidFill>
          <a:srgbClr val="FF8AD8">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en-US" sz="1500" b="1" kern="1200" dirty="0" smtClean="0">
              <a:latin typeface="+mj-lt"/>
              <a:cs typeface="Times New Roman" pitchFamily="18" charset="0"/>
            </a:rPr>
            <a:t>Anterior portion of N.C</a:t>
          </a:r>
          <a:endParaRPr lang="ar-SA" sz="1500" b="1" kern="1200" dirty="0">
            <a:latin typeface="+mj-lt"/>
          </a:endParaRPr>
        </a:p>
      </dsp:txBody>
      <dsp:txXfrm>
        <a:off x="14273" y="535218"/>
        <a:ext cx="1875816" cy="448045"/>
      </dsp:txXfrm>
    </dsp:sp>
    <dsp:sp modelId="{BEBA9997-88EA-4021-A6E4-27390A5FF44E}">
      <dsp:nvSpPr>
        <dsp:cNvPr id="0" name=""/>
        <dsp:cNvSpPr/>
      </dsp:nvSpPr>
      <dsp:spPr>
        <a:xfrm rot="5400000">
          <a:off x="910538" y="1038846"/>
          <a:ext cx="83286" cy="83286"/>
        </a:xfrm>
        <a:prstGeom prst="rightArrow">
          <a:avLst>
            <a:gd name="adj1" fmla="val 667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F59A91-6134-4B3A-BA1B-C678C21B2508}">
      <dsp:nvSpPr>
        <dsp:cNvPr id="0" name=""/>
        <dsp:cNvSpPr/>
      </dsp:nvSpPr>
      <dsp:spPr>
        <a:xfrm>
          <a:off x="334" y="1163776"/>
          <a:ext cx="1903694" cy="29749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0" kern="1200" dirty="0" smtClean="0">
              <a:latin typeface="+mj-lt"/>
              <a:cs typeface="Times New Roman" pitchFamily="18" charset="0"/>
            </a:rPr>
            <a:t>Vestibule</a:t>
          </a:r>
        </a:p>
      </dsp:txBody>
      <dsp:txXfrm>
        <a:off x="9047" y="1172489"/>
        <a:ext cx="1886268" cy="280073"/>
      </dsp:txXfrm>
    </dsp:sp>
    <dsp:sp modelId="{7EAFC4CD-B733-461C-8716-0CD43192E499}">
      <dsp:nvSpPr>
        <dsp:cNvPr id="0" name=""/>
        <dsp:cNvSpPr/>
      </dsp:nvSpPr>
      <dsp:spPr>
        <a:xfrm>
          <a:off x="2170546" y="521279"/>
          <a:ext cx="2258714" cy="475923"/>
        </a:xfrm>
        <a:prstGeom prst="roundRect">
          <a:avLst>
            <a:gd name="adj" fmla="val 10000"/>
          </a:avLst>
        </a:prstGeom>
        <a:solidFill>
          <a:srgbClr val="FF2F92">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en-US" sz="1500" b="1" kern="1200" dirty="0" smtClean="0">
              <a:latin typeface="Times New Roman" pitchFamily="18" charset="0"/>
              <a:cs typeface="Times New Roman" pitchFamily="18" charset="0"/>
            </a:rPr>
            <a:t>Posterior portion of N.C</a:t>
          </a:r>
          <a:endParaRPr lang="ar-SA" sz="1500" b="1" kern="1200" dirty="0"/>
        </a:p>
      </dsp:txBody>
      <dsp:txXfrm>
        <a:off x="2184485" y="535218"/>
        <a:ext cx="2230836" cy="448045"/>
      </dsp:txXfrm>
    </dsp:sp>
    <dsp:sp modelId="{6E4AE52E-6C9C-486E-9143-84EB42BA3DD3}">
      <dsp:nvSpPr>
        <dsp:cNvPr id="0" name=""/>
        <dsp:cNvSpPr/>
      </dsp:nvSpPr>
      <dsp:spPr>
        <a:xfrm rot="5400000">
          <a:off x="3258260" y="1038846"/>
          <a:ext cx="83286" cy="83286"/>
        </a:xfrm>
        <a:prstGeom prst="rightArrow">
          <a:avLst>
            <a:gd name="adj1" fmla="val 66700"/>
            <a:gd name="adj2" fmla="val 50000"/>
          </a:avLst>
        </a:prstGeom>
        <a:solidFill>
          <a:schemeClr val="accent3">
            <a:shade val="90000"/>
            <a:hueOff val="0"/>
            <a:satOff val="0"/>
            <a:lumOff val="115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D14CCF-3DCB-4705-B6FD-44245E350F4B}">
      <dsp:nvSpPr>
        <dsp:cNvPr id="0" name=""/>
        <dsp:cNvSpPr/>
      </dsp:nvSpPr>
      <dsp:spPr>
        <a:xfrm>
          <a:off x="2348056" y="1163776"/>
          <a:ext cx="1903694" cy="320453"/>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endParaRPr lang="en-US" sz="1600" b="0" kern="1200" dirty="0" smtClean="0">
            <a:latin typeface="+mj-lt"/>
            <a:cs typeface="Times New Roman" pitchFamily="18" charset="0"/>
          </a:endParaRPr>
        </a:p>
        <a:p>
          <a:pPr lvl="0" algn="ctr" defTabSz="711200" rtl="1">
            <a:lnSpc>
              <a:spcPct val="90000"/>
            </a:lnSpc>
            <a:spcBef>
              <a:spcPct val="0"/>
            </a:spcBef>
            <a:spcAft>
              <a:spcPct val="35000"/>
            </a:spcAft>
          </a:pPr>
          <a:r>
            <a:rPr lang="en-US" sz="1600" b="0" kern="1200" dirty="0" smtClean="0">
              <a:latin typeface="+mj-lt"/>
              <a:cs typeface="Times New Roman" pitchFamily="18" charset="0"/>
            </a:rPr>
            <a:t>Respiratory region</a:t>
          </a:r>
        </a:p>
        <a:p>
          <a:pPr lvl="0" algn="ctr" defTabSz="711200" rtl="0">
            <a:lnSpc>
              <a:spcPct val="90000"/>
            </a:lnSpc>
            <a:spcBef>
              <a:spcPct val="0"/>
            </a:spcBef>
            <a:spcAft>
              <a:spcPct val="35000"/>
            </a:spcAft>
          </a:pPr>
          <a:endParaRPr lang="ar-SA" sz="1600" b="0" kern="1200" dirty="0">
            <a:latin typeface="+mj-lt"/>
          </a:endParaRPr>
        </a:p>
      </dsp:txBody>
      <dsp:txXfrm>
        <a:off x="2357442" y="1173162"/>
        <a:ext cx="1884922" cy="301681"/>
      </dsp:txXfrm>
    </dsp:sp>
    <dsp:sp modelId="{0BE11731-685E-42ED-B148-D9FA9D995A58}">
      <dsp:nvSpPr>
        <dsp:cNvPr id="0" name=""/>
        <dsp:cNvSpPr/>
      </dsp:nvSpPr>
      <dsp:spPr>
        <a:xfrm rot="5400000">
          <a:off x="3258260" y="1525873"/>
          <a:ext cx="83286" cy="83286"/>
        </a:xfrm>
        <a:prstGeom prst="rightArrow">
          <a:avLst>
            <a:gd name="adj1" fmla="val 66700"/>
            <a:gd name="adj2" fmla="val 50000"/>
          </a:avLst>
        </a:prstGeom>
        <a:solidFill>
          <a:schemeClr val="accent3">
            <a:shade val="90000"/>
            <a:hueOff val="0"/>
            <a:satOff val="0"/>
            <a:lumOff val="2309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97A167-A816-48FD-BA40-A52AEEBA75AD}">
      <dsp:nvSpPr>
        <dsp:cNvPr id="0" name=""/>
        <dsp:cNvSpPr/>
      </dsp:nvSpPr>
      <dsp:spPr>
        <a:xfrm>
          <a:off x="2348056" y="1650803"/>
          <a:ext cx="1903694" cy="340009"/>
        </a:xfrm>
        <a:prstGeom prst="roundRect">
          <a:avLst>
            <a:gd name="adj" fmla="val 10000"/>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en-US" sz="1600" b="0" kern="1200" dirty="0" smtClean="0">
              <a:latin typeface="+mj-lt"/>
              <a:cs typeface="Times New Roman" pitchFamily="18" charset="0"/>
            </a:rPr>
            <a:t>Olfactory region</a:t>
          </a:r>
        </a:p>
      </dsp:txBody>
      <dsp:txXfrm>
        <a:off x="2358015" y="1660762"/>
        <a:ext cx="1883776" cy="3200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040C9-A672-5948-9B29-AE5423BD5FC3}" type="datetimeFigureOut">
              <a:rPr lang="en-US" smtClean="0"/>
              <a:pPr/>
              <a:t>2/11/17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23A235-18DE-4845-8ACD-449801954E74}" type="slidenum">
              <a:rPr lang="en-US" smtClean="0"/>
              <a:pPr/>
              <a:t>‹#›</a:t>
            </a:fld>
            <a:endParaRPr lang="en-US" dirty="0"/>
          </a:p>
        </p:txBody>
      </p:sp>
    </p:spTree>
    <p:extLst>
      <p:ext uri="{BB962C8B-B14F-4D97-AF65-F5344CB8AC3E}">
        <p14:creationId xmlns:p14="http://schemas.microsoft.com/office/powerpoint/2010/main" val="1933101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a:t>
            </a:fld>
            <a:endParaRPr lang="en-US" dirty="0"/>
          </a:p>
        </p:txBody>
      </p:sp>
    </p:spTree>
    <p:extLst>
      <p:ext uri="{BB962C8B-B14F-4D97-AF65-F5344CB8AC3E}">
        <p14:creationId xmlns:p14="http://schemas.microsoft.com/office/powerpoint/2010/main" val="105628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13</a:t>
            </a:fld>
            <a:endParaRPr lang="en-US" dirty="0"/>
          </a:p>
        </p:txBody>
      </p:sp>
    </p:spTree>
    <p:extLst>
      <p:ext uri="{BB962C8B-B14F-4D97-AF65-F5344CB8AC3E}">
        <p14:creationId xmlns:p14="http://schemas.microsoft.com/office/powerpoint/2010/main" val="36313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23A235-18DE-4845-8ACD-449801954E74}" type="slidenum">
              <a:rPr lang="en-US" smtClean="0"/>
              <a:pPr/>
              <a:t>14</a:t>
            </a:fld>
            <a:endParaRPr lang="en-US" dirty="0"/>
          </a:p>
        </p:txBody>
      </p:sp>
    </p:spTree>
    <p:extLst>
      <p:ext uri="{BB962C8B-B14F-4D97-AF65-F5344CB8AC3E}">
        <p14:creationId xmlns:p14="http://schemas.microsoft.com/office/powerpoint/2010/main" val="184685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544469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203762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55273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59174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41626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87089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67687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99533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769805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325178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E0EB0C-2DBE-2E47-B69A-DE66AE3C7562}" type="datetimeFigureOut">
              <a:rPr lang="en-US" smtClean="0"/>
              <a:pPr/>
              <a:t>2/11/17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20742817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E0EB0C-2DBE-2E47-B69A-DE66AE3C7562}" type="datetimeFigureOut">
              <a:rPr lang="en-US" smtClean="0"/>
              <a:pPr/>
              <a:t>2/11/17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D6603-AD69-E740-8B54-8F6D20424BB5}" type="slidenum">
              <a:rPr lang="en-US" smtClean="0"/>
              <a:pPr/>
              <a:t>‹#›</a:t>
            </a:fld>
            <a:endParaRPr lang="en-US" dirty="0"/>
          </a:p>
        </p:txBody>
      </p:sp>
    </p:spTree>
    <p:extLst>
      <p:ext uri="{BB962C8B-B14F-4D97-AF65-F5344CB8AC3E}">
        <p14:creationId xmlns:p14="http://schemas.microsoft.com/office/powerpoint/2010/main" val="1644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23_aHo4X2Vs&amp;list=PLEf8wmJpS_1HmywDPF1Ve0zRhWfHCHCOy" TargetMode="External"/><Relationship Id="rId4" Type="http://schemas.openxmlformats.org/officeDocument/2006/relationships/hyperlink" Target="https://mindmup-export.s3.amazonaws.com/map.pdf/out/571fd080ee6111e6bebb9b946ed8f885.map.pdf?AWSAccessKeyId=ASIAJZNJKJRNMOYGGQTA&amp;Expires=1486694852&amp;Signature=ZU8j5W6khi5cS9gOeqaE06FIOWU=&amp;x-amz-security-token=FQoDYXdzEGkaDDwTOzeWWjCqGEk6aiLpAYBwt" TargetMode="External"/><Relationship Id="rId5"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hyperlink" Target="https://www.youtube.com/watch?v=bkSZUHsG1No&amp;t=57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jpeg"/><Relationship Id="rId5" Type="http://schemas.openxmlformats.org/officeDocument/2006/relationships/image" Target="../media/image17.png"/><Relationship Id="rId6" Type="http://schemas.openxmlformats.org/officeDocument/2006/relationships/hyperlink" Target="mailto:HistologyTeam436@gmail.com" TargetMode="External"/><Relationship Id="rId7"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chea-02.jpg"/>
          <p:cNvPicPr>
            <a:picLocks noGrp="1" noChangeAspect="1"/>
          </p:cNvPicPr>
          <p:nvPr isPhoto="1"/>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563" t="6425" r="55775" b="66127"/>
          <a:stretch/>
        </p:blipFill>
        <p:spPr>
          <a:xfrm>
            <a:off x="3015861" y="299546"/>
            <a:ext cx="2580897" cy="110229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2542" y="86604"/>
            <a:ext cx="2059458" cy="1900346"/>
          </a:xfrm>
          <a:prstGeom prst="rect">
            <a:avLst/>
          </a:prstGeom>
        </p:spPr>
      </p:pic>
      <p:sp>
        <p:nvSpPr>
          <p:cNvPr id="10" name="TextBox 9"/>
          <p:cNvSpPr txBox="1"/>
          <p:nvPr/>
        </p:nvSpPr>
        <p:spPr>
          <a:xfrm>
            <a:off x="3128047" y="6148725"/>
            <a:ext cx="2866767" cy="553998"/>
          </a:xfrm>
          <a:prstGeom prst="rect">
            <a:avLst/>
          </a:prstGeom>
          <a:noFill/>
        </p:spPr>
        <p:txBody>
          <a:bodyPr wrap="square" rtlCol="0">
            <a:spAutoFit/>
          </a:bodyPr>
          <a:lstStyle/>
          <a:p>
            <a:r>
              <a:rPr lang="en-US" sz="1600" b="1" dirty="0" smtClean="0">
                <a:solidFill>
                  <a:srgbClr val="FF2F92"/>
                </a:solidFill>
              </a:rPr>
              <a:t>Color index:</a:t>
            </a:r>
          </a:p>
          <a:p>
            <a:r>
              <a:rPr lang="en-US" sz="1400" dirty="0" smtClean="0"/>
              <a:t>Slides.. </a:t>
            </a:r>
            <a:r>
              <a:rPr lang="en-US" sz="1400" dirty="0" smtClean="0">
                <a:solidFill>
                  <a:srgbClr val="FF0000"/>
                </a:solidFill>
              </a:rPr>
              <a:t>Important ..</a:t>
            </a:r>
            <a:r>
              <a:rPr lang="en-US" sz="1400" dirty="0" smtClean="0">
                <a:solidFill>
                  <a:srgbClr val="008F00"/>
                </a:solidFill>
              </a:rPr>
              <a:t>Notes ..</a:t>
            </a:r>
            <a:r>
              <a:rPr lang="en-US" sz="1400" dirty="0" smtClean="0">
                <a:solidFill>
                  <a:schemeClr val="bg2">
                    <a:lumMod val="50000"/>
                  </a:schemeClr>
                </a:solidFill>
              </a:rPr>
              <a:t>Extra.. </a:t>
            </a:r>
            <a:endParaRPr lang="en-US" dirty="0" smtClean="0">
              <a:solidFill>
                <a:schemeClr val="bg2">
                  <a:lumMod val="50000"/>
                </a:schemeClr>
              </a:solidFill>
            </a:endParaRPr>
          </a:p>
        </p:txBody>
      </p:sp>
      <p:sp>
        <p:nvSpPr>
          <p:cNvPr id="2" name="Frame 1"/>
          <p:cNvSpPr/>
          <p:nvPr/>
        </p:nvSpPr>
        <p:spPr>
          <a:xfrm>
            <a:off x="3005841" y="6055833"/>
            <a:ext cx="3111180" cy="739783"/>
          </a:xfrm>
          <a:prstGeom prst="frame">
            <a:avLst>
              <a:gd name="adj1" fmla="val 211"/>
            </a:avLst>
          </a:prstGeom>
          <a:solidFill>
            <a:srgbClr val="FF2F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itle 1"/>
          <p:cNvSpPr txBox="1">
            <a:spLocks/>
          </p:cNvSpPr>
          <p:nvPr/>
        </p:nvSpPr>
        <p:spPr>
          <a:xfrm>
            <a:off x="3128047" y="2248525"/>
            <a:ext cx="8229600" cy="2405168"/>
          </a:xfrm>
          <a:prstGeom prst="rect">
            <a:avLst/>
          </a:prstGeom>
        </p:spPr>
        <p:txBody>
          <a:bodyPr vert="horz" lIns="91440" tIns="45720" rIns="91440" bIns="45720" rtlCol="0" anchor="b">
            <a:normAutofit fontScale="25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FFFF00"/>
                </a:solidFill>
                <a:effectLst/>
                <a:uLnTx/>
                <a:uFillTx/>
                <a:latin typeface="+mj-lt"/>
                <a:ea typeface="+mj-ea"/>
                <a:cs typeface="+mj-cs"/>
              </a:rPr>
              <a:t/>
            </a:r>
            <a:br>
              <a:rPr kumimoji="0" lang="en-US" sz="6000" b="1" i="0" u="none" strike="noStrike" kern="1200" cap="none" spc="0" normalizeH="0" baseline="0" noProof="0" dirty="0" smtClean="0">
                <a:ln>
                  <a:noFill/>
                </a:ln>
                <a:solidFill>
                  <a:srgbClr val="FFFF00"/>
                </a:solidFill>
                <a:effectLst/>
                <a:uLnTx/>
                <a:uFillTx/>
                <a:latin typeface="+mj-lt"/>
                <a:ea typeface="+mj-ea"/>
                <a:cs typeface="+mj-cs"/>
              </a:rPr>
            </a:br>
            <a:r>
              <a:rPr lang="en-US" sz="18000" b="1" dirty="0" smtClean="0">
                <a:solidFill>
                  <a:srgbClr val="FF8AD8"/>
                </a:solidFill>
                <a:latin typeface="+mj-lt"/>
              </a:rPr>
              <a:t>Histology of the Upper Respiratory Tract</a:t>
            </a:r>
            <a:br>
              <a:rPr lang="en-US" sz="18000" b="1" dirty="0" smtClean="0">
                <a:solidFill>
                  <a:srgbClr val="FF8AD8"/>
                </a:solidFill>
                <a:latin typeface="+mj-lt"/>
              </a:rPr>
            </a:br>
            <a:r>
              <a:rPr lang="en-US" sz="14400" b="1" dirty="0" smtClean="0">
                <a:solidFill>
                  <a:srgbClr val="FF8AD8"/>
                </a:solidFill>
                <a:latin typeface="+mj-lt"/>
              </a:rPr>
              <a:t>(Nasal cavity, Paranasal sinuses and Larynx)</a:t>
            </a:r>
            <a:r>
              <a:rPr lang="en-US" sz="18000" b="1" dirty="0" smtClean="0">
                <a:solidFill>
                  <a:srgbClr val="FF8AD8"/>
                </a:solidFill>
                <a:latin typeface="+mj-lt"/>
              </a:rPr>
              <a:t/>
            </a:r>
            <a:br>
              <a:rPr lang="en-US" sz="18000" b="1" dirty="0" smtClean="0">
                <a:solidFill>
                  <a:srgbClr val="FF8AD8"/>
                </a:solidFill>
                <a:latin typeface="+mj-lt"/>
              </a:rPr>
            </a:br>
            <a:r>
              <a:rPr lang="en-US" sz="18000" b="1" dirty="0" smtClean="0">
                <a:solidFill>
                  <a:srgbClr val="FF8AD8"/>
                </a:solidFill>
                <a:latin typeface="+mj-lt"/>
              </a:rPr>
              <a:t> </a:t>
            </a:r>
            <a:endParaRPr lang="ar-SA" sz="18000" b="1" dirty="0" smtClean="0">
              <a:solidFill>
                <a:srgbClr val="FF8AD8"/>
              </a:solidFill>
              <a:latin typeface="+mj-lt"/>
            </a:endParaRPr>
          </a:p>
        </p:txBody>
      </p:sp>
    </p:spTree>
    <p:extLst>
      <p:ext uri="{BB962C8B-B14F-4D97-AF65-F5344CB8AC3E}">
        <p14:creationId xmlns:p14="http://schemas.microsoft.com/office/powerpoint/2010/main" val="1259070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28870"/>
            <a:ext cx="12191999" cy="6001643"/>
          </a:xfrm>
          <a:prstGeom prst="rect">
            <a:avLst/>
          </a:prstGeom>
          <a:noFill/>
        </p:spPr>
        <p:txBody>
          <a:bodyPr wrap="square" rtlCol="0">
            <a:spAutoFit/>
          </a:bodyPr>
          <a:lstStyle/>
          <a:p>
            <a:r>
              <a:rPr lang="en-US" sz="1200" dirty="0" smtClean="0">
                <a:solidFill>
                  <a:schemeClr val="bg2">
                    <a:lumMod val="50000"/>
                  </a:schemeClr>
                </a:solidFill>
              </a:rPr>
              <a:t>Ok so as you all should know by now the respiratory system is divided into 2 zones 1)Conducting 2) respiratory , each of them are composed of several organ or parts that serve their function . In this lecture we talked about the nasal cavity and larynx  which are both part of the conducting zone , meaning that their function is to pass or transport air to the lungs acting as passages . </a:t>
            </a:r>
          </a:p>
          <a:p>
            <a:endParaRPr lang="en-US" sz="1200" dirty="0">
              <a:solidFill>
                <a:schemeClr val="bg2">
                  <a:lumMod val="50000"/>
                </a:schemeClr>
              </a:solidFill>
            </a:endParaRPr>
          </a:p>
          <a:p>
            <a:r>
              <a:rPr lang="en-US" sz="1200" b="1" dirty="0" smtClean="0">
                <a:solidFill>
                  <a:schemeClr val="accent1">
                    <a:lumMod val="75000"/>
                  </a:schemeClr>
                </a:solidFill>
              </a:rPr>
              <a:t>The nasal cavity </a:t>
            </a:r>
          </a:p>
          <a:p>
            <a:pPr lvl="1"/>
            <a:r>
              <a:rPr lang="en-US" sz="1200" dirty="0">
                <a:solidFill>
                  <a:schemeClr val="bg2">
                    <a:lumMod val="50000"/>
                  </a:schemeClr>
                </a:solidFill>
              </a:rPr>
              <a:t> </a:t>
            </a:r>
            <a:r>
              <a:rPr lang="en-US" sz="1200" dirty="0" smtClean="0">
                <a:solidFill>
                  <a:schemeClr val="bg2">
                    <a:lumMod val="50000"/>
                  </a:schemeClr>
                </a:solidFill>
              </a:rPr>
              <a:t>the nasal cavity has 2 main functions smelling (olfactory) and as passage ways for cleaning and humidifying air (respiratory)so it is further </a:t>
            </a:r>
            <a:r>
              <a:rPr lang="en-US" sz="1200" dirty="0" smtClean="0">
                <a:solidFill>
                  <a:srgbClr val="FF0000"/>
                </a:solidFill>
              </a:rPr>
              <a:t>divided to 2 regions  </a:t>
            </a:r>
            <a:r>
              <a:rPr lang="en-US" sz="1200" dirty="0" smtClean="0">
                <a:solidFill>
                  <a:schemeClr val="bg2">
                    <a:lumMod val="50000"/>
                  </a:schemeClr>
                </a:solidFill>
              </a:rPr>
              <a:t>1) olfactory region 2) respiratory region . Both these are composed of different mucosa to serve their function , put in mind that </a:t>
            </a:r>
            <a:r>
              <a:rPr lang="en-US" sz="1200" dirty="0" smtClean="0">
                <a:solidFill>
                  <a:srgbClr val="FF0000"/>
                </a:solidFill>
              </a:rPr>
              <a:t>all mucosa consists of two parts (epithelium + lamina propria)</a:t>
            </a:r>
            <a:r>
              <a:rPr lang="en-US" sz="1200" dirty="0" smtClean="0">
                <a:solidFill>
                  <a:schemeClr val="bg2">
                    <a:lumMod val="50000"/>
                  </a:schemeClr>
                </a:solidFill>
              </a:rPr>
              <a:t>. </a:t>
            </a:r>
          </a:p>
          <a:p>
            <a:pPr lvl="1"/>
            <a:r>
              <a:rPr lang="en-US" sz="1200" dirty="0" smtClean="0">
                <a:solidFill>
                  <a:schemeClr val="bg2">
                    <a:lumMod val="50000"/>
                  </a:schemeClr>
                </a:solidFill>
              </a:rPr>
              <a:t> </a:t>
            </a:r>
          </a:p>
          <a:p>
            <a:pPr lvl="1"/>
            <a:r>
              <a:rPr lang="en-US" sz="1200" dirty="0" smtClean="0">
                <a:solidFill>
                  <a:srgbClr val="FF0000"/>
                </a:solidFill>
              </a:rPr>
              <a:t>Both these regions exist in the posterior portion on nasal cavity </a:t>
            </a:r>
            <a:r>
              <a:rPr lang="en-US" sz="1200" dirty="0" smtClean="0">
                <a:solidFill>
                  <a:schemeClr val="bg2">
                    <a:lumMod val="50000"/>
                  </a:schemeClr>
                </a:solidFill>
              </a:rPr>
              <a:t>(remember </a:t>
            </a:r>
            <a:r>
              <a:rPr lang="en-US" sz="1200" dirty="0" smtClean="0">
                <a:solidFill>
                  <a:srgbClr val="FF0000"/>
                </a:solidFill>
              </a:rPr>
              <a:t>nasal cavity is primarily divided to anterior and posterior portions </a:t>
            </a:r>
            <a:r>
              <a:rPr lang="en-US" sz="1200" dirty="0" smtClean="0">
                <a:solidFill>
                  <a:schemeClr val="bg2">
                    <a:lumMod val="50000"/>
                  </a:schemeClr>
                </a:solidFill>
              </a:rPr>
              <a:t>) . Olfactory region is present in the </a:t>
            </a:r>
            <a:r>
              <a:rPr lang="en-US" sz="1200" dirty="0" smtClean="0">
                <a:solidFill>
                  <a:srgbClr val="FF0000"/>
                </a:solidFill>
              </a:rPr>
              <a:t>upper part of posterior  portion</a:t>
            </a:r>
            <a:r>
              <a:rPr lang="en-US" sz="1200" dirty="0" smtClean="0">
                <a:solidFill>
                  <a:schemeClr val="bg2">
                    <a:lumMod val="50000"/>
                  </a:schemeClr>
                </a:solidFill>
              </a:rPr>
              <a:t> of the nasal cavity , while respiratory region is present in the back of this portion . </a:t>
            </a:r>
          </a:p>
          <a:p>
            <a:endParaRPr lang="en-US" sz="1200" dirty="0">
              <a:solidFill>
                <a:schemeClr val="bg2">
                  <a:lumMod val="50000"/>
                </a:schemeClr>
              </a:solidFill>
            </a:endParaRPr>
          </a:p>
          <a:p>
            <a:r>
              <a:rPr lang="en-US" sz="1200" b="1" dirty="0" smtClean="0">
                <a:solidFill>
                  <a:schemeClr val="accent1">
                    <a:lumMod val="75000"/>
                  </a:schemeClr>
                </a:solidFill>
              </a:rPr>
              <a:t>Olfactory region </a:t>
            </a:r>
          </a:p>
          <a:p>
            <a:r>
              <a:rPr lang="en-US" sz="1200" dirty="0">
                <a:solidFill>
                  <a:schemeClr val="bg2">
                    <a:lumMod val="50000"/>
                  </a:schemeClr>
                </a:solidFill>
              </a:rPr>
              <a:t> </a:t>
            </a:r>
            <a:endParaRPr lang="en-US" sz="1200" dirty="0" smtClean="0">
              <a:solidFill>
                <a:schemeClr val="bg2">
                  <a:lumMod val="50000"/>
                </a:schemeClr>
              </a:solidFill>
            </a:endParaRPr>
          </a:p>
          <a:p>
            <a:pPr lvl="1"/>
            <a:r>
              <a:rPr lang="en-US" sz="1200" dirty="0" smtClean="0">
                <a:solidFill>
                  <a:schemeClr val="bg2">
                    <a:lumMod val="50000"/>
                  </a:schemeClr>
                </a:solidFill>
              </a:rPr>
              <a:t>Epithelium : 4 types of cells ( no cilia but is has cilia like dendrites from olfactory cells) . </a:t>
            </a:r>
            <a:r>
              <a:rPr lang="en-US" sz="1200" dirty="0" smtClean="0">
                <a:solidFill>
                  <a:srgbClr val="FF0000"/>
                </a:solidFill>
              </a:rPr>
              <a:t>No goblet cells </a:t>
            </a:r>
            <a:r>
              <a:rPr lang="en-US" sz="1200" dirty="0" smtClean="0">
                <a:solidFill>
                  <a:schemeClr val="bg2">
                    <a:lumMod val="50000"/>
                  </a:schemeClr>
                </a:solidFill>
              </a:rPr>
              <a:t>.</a:t>
            </a:r>
          </a:p>
          <a:p>
            <a:pPr lvl="1"/>
            <a:r>
              <a:rPr lang="en-US" sz="1200" dirty="0" smtClean="0">
                <a:solidFill>
                  <a:schemeClr val="bg2">
                    <a:lumMod val="50000"/>
                  </a:schemeClr>
                </a:solidFill>
              </a:rPr>
              <a:t>Lamina propria : doesn't have any mucus glands but it has bowman’s gland that secrete water like fluids.</a:t>
            </a:r>
          </a:p>
          <a:p>
            <a:endParaRPr lang="en-US" sz="1200" dirty="0">
              <a:solidFill>
                <a:schemeClr val="bg2">
                  <a:lumMod val="50000"/>
                </a:schemeClr>
              </a:solidFill>
            </a:endParaRPr>
          </a:p>
          <a:p>
            <a:r>
              <a:rPr lang="en-US" sz="1200" b="1" dirty="0" smtClean="0">
                <a:solidFill>
                  <a:schemeClr val="accent1">
                    <a:lumMod val="75000"/>
                  </a:schemeClr>
                </a:solidFill>
              </a:rPr>
              <a:t>Respiratory region </a:t>
            </a:r>
          </a:p>
          <a:p>
            <a:endParaRPr lang="en-US" sz="1200" dirty="0">
              <a:solidFill>
                <a:schemeClr val="bg2">
                  <a:lumMod val="50000"/>
                </a:schemeClr>
              </a:solidFill>
            </a:endParaRPr>
          </a:p>
          <a:p>
            <a:pPr lvl="1"/>
            <a:r>
              <a:rPr lang="en-US" sz="1200" dirty="0" smtClean="0">
                <a:solidFill>
                  <a:schemeClr val="bg2">
                    <a:lumMod val="50000"/>
                  </a:schemeClr>
                </a:solidFill>
              </a:rPr>
              <a:t>Epithelium : multiple types of cells . </a:t>
            </a:r>
            <a:r>
              <a:rPr lang="en-US" sz="1200" dirty="0" smtClean="0">
                <a:solidFill>
                  <a:srgbClr val="FF0000"/>
                </a:solidFill>
              </a:rPr>
              <a:t>Goblet cells are present </a:t>
            </a:r>
            <a:r>
              <a:rPr lang="en-US" sz="1200" dirty="0" smtClean="0">
                <a:solidFill>
                  <a:schemeClr val="bg2">
                    <a:lumMod val="50000"/>
                  </a:schemeClr>
                </a:solidFill>
              </a:rPr>
              <a:t>. Special cells : DNES are present .</a:t>
            </a:r>
          </a:p>
          <a:p>
            <a:pPr lvl="1"/>
            <a:r>
              <a:rPr lang="en-US" sz="1200" dirty="0" smtClean="0">
                <a:solidFill>
                  <a:schemeClr val="bg2">
                    <a:lumMod val="50000"/>
                  </a:schemeClr>
                </a:solidFill>
              </a:rPr>
              <a:t>Lamina propria : seromucous glands the secrete watery mucous . </a:t>
            </a:r>
          </a:p>
          <a:p>
            <a:pPr lvl="1"/>
            <a:endParaRPr lang="en-US" sz="1200" dirty="0">
              <a:solidFill>
                <a:schemeClr val="bg2">
                  <a:lumMod val="50000"/>
                </a:schemeClr>
              </a:solidFill>
            </a:endParaRPr>
          </a:p>
          <a:p>
            <a:pPr lvl="1"/>
            <a:r>
              <a:rPr lang="en-US" sz="1200" dirty="0" smtClean="0">
                <a:solidFill>
                  <a:schemeClr val="bg2">
                    <a:lumMod val="50000"/>
                  </a:schemeClr>
                </a:solidFill>
              </a:rPr>
              <a:t>What are the difference between bowman’s gland and seromucous glands ? </a:t>
            </a:r>
          </a:p>
          <a:p>
            <a:pPr lvl="1"/>
            <a:r>
              <a:rPr lang="en-US" sz="1200" dirty="0" smtClean="0">
                <a:solidFill>
                  <a:schemeClr val="bg2">
                    <a:lumMod val="50000"/>
                  </a:schemeClr>
                </a:solidFill>
              </a:rPr>
              <a:t>Bowman gland has water (serum) like secretion . </a:t>
            </a:r>
          </a:p>
          <a:p>
            <a:pPr lvl="1"/>
            <a:r>
              <a:rPr lang="en-US" sz="1200" dirty="0" smtClean="0">
                <a:solidFill>
                  <a:schemeClr val="bg2">
                    <a:lumMod val="50000"/>
                  </a:schemeClr>
                </a:solidFill>
              </a:rPr>
              <a:t>Seromucos gland’s secretion is between water and mucous consistency ( thicker than bowman’s ) (not completely mucus nor completely watery ) </a:t>
            </a:r>
          </a:p>
          <a:p>
            <a:pPr lvl="1"/>
            <a:endParaRPr lang="en-US" sz="1200" dirty="0">
              <a:solidFill>
                <a:schemeClr val="bg2">
                  <a:lumMod val="50000"/>
                </a:schemeClr>
              </a:solidFill>
            </a:endParaRPr>
          </a:p>
          <a:p>
            <a:r>
              <a:rPr lang="en-US" sz="1200" b="1" dirty="0" smtClean="0">
                <a:solidFill>
                  <a:schemeClr val="accent1">
                    <a:lumMod val="75000"/>
                  </a:schemeClr>
                </a:solidFill>
              </a:rPr>
              <a:t>Larynx </a:t>
            </a:r>
          </a:p>
          <a:p>
            <a:endParaRPr lang="en-US" sz="1200" dirty="0">
              <a:solidFill>
                <a:schemeClr val="bg2">
                  <a:lumMod val="50000"/>
                </a:schemeClr>
              </a:solidFill>
            </a:endParaRPr>
          </a:p>
          <a:p>
            <a:r>
              <a:rPr lang="en-US" sz="1200" dirty="0" smtClean="0">
                <a:solidFill>
                  <a:schemeClr val="bg2">
                    <a:lumMod val="50000"/>
                  </a:schemeClr>
                </a:solidFill>
              </a:rPr>
              <a:t>Why does the  superior part of epiglottis (in contact with esophagus)have stratified  epithelium and not pesudostratified ?</a:t>
            </a:r>
          </a:p>
          <a:p>
            <a:r>
              <a:rPr lang="en-US" sz="1200" dirty="0" smtClean="0">
                <a:solidFill>
                  <a:schemeClr val="bg2">
                    <a:lumMod val="50000"/>
                  </a:schemeClr>
                </a:solidFill>
              </a:rPr>
              <a:t>Imagine eating something hot and you accidently burn the first layer of epithelium ? If it were to be  pseudostartifed (one layer ) than food will directly contact the vascular tissue beneath the epithelium causing you to bleed in seconds . That is why its is composed of stratified epithelium (multiple layers) so it can protect the vascular layer beneath  </a:t>
            </a:r>
          </a:p>
          <a:p>
            <a:endParaRPr lang="en-US" sz="1200" dirty="0">
              <a:solidFill>
                <a:schemeClr val="bg2">
                  <a:lumMod val="50000"/>
                </a:schemeClr>
              </a:solidFill>
            </a:endParaRPr>
          </a:p>
          <a:p>
            <a:r>
              <a:rPr lang="en-US" sz="1200" dirty="0" smtClean="0">
                <a:solidFill>
                  <a:schemeClr val="bg2">
                    <a:lumMod val="50000"/>
                  </a:schemeClr>
                </a:solidFill>
              </a:rPr>
              <a:t>Same goes for the vocal cords incase of edema or swelling the vocal cords may contact the false cords causing friction which will damage  the epithelium causing the person to bleed . That is why it is covered with stratified epithelium </a:t>
            </a:r>
          </a:p>
        </p:txBody>
      </p:sp>
      <p:sp>
        <p:nvSpPr>
          <p:cNvPr id="3" name="TextBox 2"/>
          <p:cNvSpPr txBox="1"/>
          <p:nvPr/>
        </p:nvSpPr>
        <p:spPr>
          <a:xfrm>
            <a:off x="185530" y="132522"/>
            <a:ext cx="7328453" cy="461665"/>
          </a:xfrm>
          <a:prstGeom prst="rect">
            <a:avLst/>
          </a:prstGeom>
          <a:noFill/>
        </p:spPr>
        <p:txBody>
          <a:bodyPr wrap="square" rtlCol="0">
            <a:spAutoFit/>
          </a:bodyPr>
          <a:lstStyle/>
          <a:p>
            <a:r>
              <a:rPr lang="en-US" sz="2400" dirty="0" smtClean="0">
                <a:solidFill>
                  <a:srgbClr val="FF2F92"/>
                </a:solidFill>
              </a:rPr>
              <a:t>Still confused ? Please read this .</a:t>
            </a:r>
            <a:endParaRPr lang="en-US" sz="2400" dirty="0">
              <a:solidFill>
                <a:srgbClr val="FF2F92"/>
              </a:solidFill>
            </a:endParaRPr>
          </a:p>
        </p:txBody>
      </p:sp>
    </p:spTree>
    <p:extLst>
      <p:ext uri="{BB962C8B-B14F-4D97-AF65-F5344CB8AC3E}">
        <p14:creationId xmlns:p14="http://schemas.microsoft.com/office/powerpoint/2010/main" val="207414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00" y="215900"/>
            <a:ext cx="11747500" cy="6439932"/>
          </a:xfrm>
          <a:prstGeom prst="rect">
            <a:avLst/>
          </a:prstGeom>
        </p:spPr>
      </p:pic>
      <p:sp>
        <p:nvSpPr>
          <p:cNvPr id="3" name="TextBox 2"/>
          <p:cNvSpPr txBox="1"/>
          <p:nvPr/>
        </p:nvSpPr>
        <p:spPr>
          <a:xfrm>
            <a:off x="419100" y="6286500"/>
            <a:ext cx="4394200" cy="369332"/>
          </a:xfrm>
          <a:prstGeom prst="rect">
            <a:avLst/>
          </a:prstGeom>
          <a:noFill/>
        </p:spPr>
        <p:txBody>
          <a:bodyPr wrap="square" rtlCol="0">
            <a:spAutoFit/>
          </a:bodyPr>
          <a:lstStyle/>
          <a:p>
            <a:r>
              <a:rPr lang="en-US" b="1" dirty="0" smtClean="0">
                <a:solidFill>
                  <a:srgbClr val="FF8AD8"/>
                </a:solidFill>
                <a:latin typeface="+mj-lt"/>
              </a:rPr>
              <a:t>Special thanks to Norah AlShabib</a:t>
            </a:r>
            <a:endParaRPr lang="en-US" b="1" dirty="0">
              <a:solidFill>
                <a:srgbClr val="FF8AD8"/>
              </a:solidFill>
              <a:latin typeface="+mj-lt"/>
            </a:endParaRPr>
          </a:p>
        </p:txBody>
      </p:sp>
      <p:sp>
        <p:nvSpPr>
          <p:cNvPr id="4" name="TextBox 3"/>
          <p:cNvSpPr txBox="1"/>
          <p:nvPr/>
        </p:nvSpPr>
        <p:spPr>
          <a:xfrm>
            <a:off x="241300" y="457200"/>
            <a:ext cx="5359400" cy="584775"/>
          </a:xfrm>
          <a:prstGeom prst="rect">
            <a:avLst/>
          </a:prstGeom>
          <a:noFill/>
        </p:spPr>
        <p:txBody>
          <a:bodyPr wrap="square" rtlCol="0">
            <a:spAutoFit/>
          </a:bodyPr>
          <a:lstStyle/>
          <a:p>
            <a:pPr algn="ctr"/>
            <a:r>
              <a:rPr lang="en-US" sz="3200" i="1" dirty="0" smtClean="0">
                <a:solidFill>
                  <a:srgbClr val="FF2F92"/>
                </a:solidFill>
              </a:rPr>
              <a:t>Mind Map</a:t>
            </a:r>
            <a:endParaRPr lang="en-US" sz="3200" i="1" dirty="0">
              <a:solidFill>
                <a:srgbClr val="FF2F92"/>
              </a:solidFill>
            </a:endParaRPr>
          </a:p>
        </p:txBody>
      </p:sp>
      <p:sp>
        <p:nvSpPr>
          <p:cNvPr id="5" name="Frame 4"/>
          <p:cNvSpPr/>
          <p:nvPr/>
        </p:nvSpPr>
        <p:spPr>
          <a:xfrm>
            <a:off x="6515100" y="101600"/>
            <a:ext cx="5562600" cy="4178300"/>
          </a:xfrm>
          <a:prstGeom prst="frame">
            <a:avLst>
              <a:gd name="adj1" fmla="val 30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697689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61836" y="444213"/>
            <a:ext cx="6362700" cy="584775"/>
          </a:xfrm>
          <a:prstGeom prst="rect">
            <a:avLst/>
          </a:prstGeom>
          <a:noFill/>
        </p:spPr>
        <p:txBody>
          <a:bodyPr wrap="square" rtlCol="0">
            <a:spAutoFit/>
          </a:bodyPr>
          <a:lstStyle/>
          <a:p>
            <a:r>
              <a:rPr lang="en-US" sz="3200" b="1" dirty="0" smtClean="0">
                <a:solidFill>
                  <a:srgbClr val="FF2F92"/>
                </a:solidFill>
                <a:latin typeface="+mj-lt"/>
              </a:rPr>
              <a:t>Links to help you !</a:t>
            </a:r>
            <a:endParaRPr lang="en-US" sz="3200" b="1" dirty="0">
              <a:solidFill>
                <a:srgbClr val="FF2F92"/>
              </a:solidFill>
              <a:latin typeface="+mj-lt"/>
            </a:endParaRPr>
          </a:p>
        </p:txBody>
      </p:sp>
      <p:sp>
        <p:nvSpPr>
          <p:cNvPr id="3" name="TextBox 2"/>
          <p:cNvSpPr txBox="1"/>
          <p:nvPr/>
        </p:nvSpPr>
        <p:spPr>
          <a:xfrm>
            <a:off x="2861836" y="1473200"/>
            <a:ext cx="9330164" cy="3970318"/>
          </a:xfrm>
          <a:prstGeom prst="rect">
            <a:avLst/>
          </a:prstGeom>
          <a:noFill/>
        </p:spPr>
        <p:txBody>
          <a:bodyPr wrap="square" rtlCol="0">
            <a:spAutoFit/>
          </a:bodyPr>
          <a:lstStyle/>
          <a:p>
            <a:r>
              <a:rPr lang="en-US" b="1" dirty="0" smtClean="0">
                <a:solidFill>
                  <a:srgbClr val="FF8AD8"/>
                </a:solidFill>
              </a:rPr>
              <a:t>Videos :</a:t>
            </a:r>
          </a:p>
          <a:p>
            <a:endParaRPr lang="en-US" dirty="0"/>
          </a:p>
          <a:p>
            <a:r>
              <a:rPr lang="en-US" dirty="0" smtClean="0"/>
              <a:t>Nasal cavity and larynx :</a:t>
            </a:r>
          </a:p>
          <a:p>
            <a:r>
              <a:rPr lang="en-US" dirty="0">
                <a:hlinkClick r:id="rId2"/>
              </a:rPr>
              <a:t>https://</a:t>
            </a:r>
            <a:r>
              <a:rPr lang="en-US" dirty="0" smtClean="0">
                <a:hlinkClick r:id="rId2"/>
              </a:rPr>
              <a:t>www.youtube.com/watch?v=bkSZUHsG1No&amp;t=57s</a:t>
            </a:r>
            <a:endParaRPr lang="en-US" dirty="0" smtClean="0"/>
          </a:p>
          <a:p>
            <a:endParaRPr lang="en-US" dirty="0"/>
          </a:p>
          <a:p>
            <a:r>
              <a:rPr lang="en-US" dirty="0" smtClean="0"/>
              <a:t>Full playlist for respiratory system :</a:t>
            </a:r>
            <a:endParaRPr lang="en-US" dirty="0"/>
          </a:p>
          <a:p>
            <a:r>
              <a:rPr lang="en-US" dirty="0">
                <a:hlinkClick r:id="rId3"/>
              </a:rPr>
              <a:t>https://www.youtube.com/watch?v=23_aHo4X2Vs&amp;list=PLEf8wmJpS_1HmywDPF1Ve0zRhWfHCHCOy</a:t>
            </a:r>
            <a:endParaRPr lang="en-US" dirty="0" smtClean="0"/>
          </a:p>
          <a:p>
            <a:endParaRPr lang="en-US" dirty="0"/>
          </a:p>
          <a:p>
            <a:endParaRPr lang="en-US" dirty="0" smtClean="0"/>
          </a:p>
          <a:p>
            <a:r>
              <a:rPr lang="en-US" dirty="0" smtClean="0">
                <a:hlinkClick r:id="rId4"/>
              </a:rPr>
              <a:t>FULL MIND MAP </a:t>
            </a:r>
            <a:endParaRPr lang="en-US" dirty="0" smtClean="0"/>
          </a:p>
          <a:p>
            <a:endParaRPr lang="en-US" dirty="0"/>
          </a:p>
          <a:p>
            <a:endParaRPr lang="en-US" dirty="0" smtClean="0"/>
          </a:p>
          <a:p>
            <a:endParaRPr lang="en-US" dirty="0" smtClean="0"/>
          </a:p>
        </p:txBody>
      </p:sp>
      <p:pic>
        <p:nvPicPr>
          <p:cNvPr id="4" name="Picture 3" descr="Trachea-02.jpg"/>
          <p:cNvPicPr>
            <a:picLocks noGrp="1" noChangeAspect="1"/>
          </p:cNvPicPr>
          <p:nvPr isPhoto="1"/>
        </p:nvPicPr>
        <p:blipFill>
          <a:blip r:embed="rId5">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6025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alphaModFix amt="70000"/>
            <a:extLst>
              <a:ext uri="{28A0092B-C50C-407E-A947-70E740481C1C}">
                <a14:useLocalDpi xmlns:a14="http://schemas.microsoft.com/office/drawing/2010/main" val="0"/>
              </a:ext>
            </a:extLst>
          </a:blip>
          <a:srcRect l="39758" t="37287" r="-352" b="33474"/>
          <a:stretch/>
        </p:blipFill>
        <p:spPr>
          <a:xfrm>
            <a:off x="10231821" y="5095801"/>
            <a:ext cx="1960179" cy="1762200"/>
          </a:xfrm>
          <a:prstGeom prst="rect">
            <a:avLst/>
          </a:prstGeom>
        </p:spPr>
      </p:pic>
      <p:pic>
        <p:nvPicPr>
          <p:cNvPr id="7" name="Picture 6" descr="Trachea-02.jpg"/>
          <p:cNvPicPr>
            <a:picLocks noGrp="1" noChangeAspect="1"/>
          </p:cNvPicPr>
          <p:nvPr isPhoto="1"/>
        </p:nvPicPr>
        <p:blipFill>
          <a:blip r:embed="rId4">
            <a:alphaModFix amt="35000"/>
            <a:extLst>
              <a:ext uri="{28A0092B-C50C-407E-A947-70E740481C1C}">
                <a14:useLocalDpi xmlns:a14="http://schemas.microsoft.com/office/drawing/2010/main" val="0"/>
              </a:ext>
            </a:extLst>
          </a:blip>
          <a:srcRect/>
          <a:stretch>
            <a:fillRect/>
          </a:stretch>
        </p:blipFill>
        <p:spPr bwMode="auto">
          <a:xfrm>
            <a:off x="0" y="-1270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861836" y="362858"/>
            <a:ext cx="3091543" cy="646331"/>
          </a:xfrm>
          <a:prstGeom prst="rect">
            <a:avLst/>
          </a:prstGeom>
          <a:noFill/>
        </p:spPr>
        <p:txBody>
          <a:bodyPr wrap="square" rtlCol="0">
            <a:spAutoFit/>
          </a:bodyPr>
          <a:lstStyle/>
          <a:p>
            <a:r>
              <a:rPr lang="en-US" sz="3600" dirty="0" smtClean="0">
                <a:solidFill>
                  <a:srgbClr val="FF8AD8"/>
                </a:solidFill>
              </a:rPr>
              <a:t>MCQ :</a:t>
            </a:r>
            <a:endParaRPr lang="en-US" sz="3600" dirty="0">
              <a:solidFill>
                <a:srgbClr val="FF8AD8"/>
              </a:solidFill>
            </a:endParaRPr>
          </a:p>
        </p:txBody>
      </p:sp>
      <p:sp>
        <p:nvSpPr>
          <p:cNvPr id="9" name="TextBox 8"/>
          <p:cNvSpPr txBox="1"/>
          <p:nvPr/>
        </p:nvSpPr>
        <p:spPr>
          <a:xfrm>
            <a:off x="2861836" y="1009189"/>
            <a:ext cx="5021943" cy="5355312"/>
          </a:xfrm>
          <a:prstGeom prst="rect">
            <a:avLst/>
          </a:prstGeom>
          <a:noFill/>
        </p:spPr>
        <p:txBody>
          <a:bodyPr wrap="square" rtlCol="0">
            <a:spAutoFit/>
          </a:bodyPr>
          <a:lstStyle/>
          <a:p>
            <a:r>
              <a:rPr lang="en-US" sz="1600" dirty="0" smtClean="0">
                <a:solidFill>
                  <a:srgbClr val="FF8AD8"/>
                </a:solidFill>
              </a:rPr>
              <a:t>1- Respiratory bronchioles are part of both respiratory and conducting portion</a:t>
            </a:r>
          </a:p>
          <a:p>
            <a:r>
              <a:rPr lang="en-US" sz="1200" dirty="0" smtClean="0">
                <a:solidFill>
                  <a:srgbClr val="FF2F92"/>
                </a:solidFill>
              </a:rPr>
              <a:t>A- T                B- F</a:t>
            </a:r>
          </a:p>
          <a:p>
            <a:endParaRPr lang="en-US" sz="1600" dirty="0">
              <a:solidFill>
                <a:srgbClr val="FF8AD8"/>
              </a:solidFill>
            </a:endParaRPr>
          </a:p>
          <a:p>
            <a:r>
              <a:rPr lang="en-US" sz="1600" dirty="0">
                <a:solidFill>
                  <a:srgbClr val="FF8AD8"/>
                </a:solidFill>
              </a:rPr>
              <a:t>2- </a:t>
            </a:r>
            <a:r>
              <a:rPr lang="en-US" sz="1600" dirty="0" smtClean="0">
                <a:solidFill>
                  <a:srgbClr val="FF8AD8"/>
                </a:solidFill>
              </a:rPr>
              <a:t>The epithelium </a:t>
            </a:r>
            <a:r>
              <a:rPr lang="en-US" sz="1600" dirty="0">
                <a:solidFill>
                  <a:srgbClr val="FF8AD8"/>
                </a:solidFill>
              </a:rPr>
              <a:t>of the vocal cord is </a:t>
            </a:r>
          </a:p>
          <a:p>
            <a:r>
              <a:rPr lang="en-US" sz="1200" dirty="0">
                <a:solidFill>
                  <a:srgbClr val="FF2F92"/>
                </a:solidFill>
              </a:rPr>
              <a:t>A- Pseudo-stratified ciliated columnar epithelium with goblet cells </a:t>
            </a:r>
          </a:p>
          <a:p>
            <a:r>
              <a:rPr lang="en-US" sz="1200" dirty="0">
                <a:solidFill>
                  <a:srgbClr val="FF2F92"/>
                </a:solidFill>
              </a:rPr>
              <a:t>B- Pseudo-stratified non-ciliated columnar epithelium without goblet cells</a:t>
            </a:r>
          </a:p>
          <a:p>
            <a:r>
              <a:rPr lang="en-US" sz="1200" dirty="0">
                <a:solidFill>
                  <a:srgbClr val="FF2F92"/>
                </a:solidFill>
              </a:rPr>
              <a:t>C- Keratinized stratified  Squamous epithelium</a:t>
            </a:r>
          </a:p>
          <a:p>
            <a:r>
              <a:rPr lang="en-US" sz="1200" dirty="0">
                <a:solidFill>
                  <a:srgbClr val="FF2F92"/>
                </a:solidFill>
              </a:rPr>
              <a:t>D- non- Keratinized stratified  Squamous epithelium</a:t>
            </a:r>
          </a:p>
          <a:p>
            <a:endParaRPr lang="en-US" sz="1600" dirty="0">
              <a:solidFill>
                <a:srgbClr val="FF8AD8"/>
              </a:solidFill>
            </a:endParaRPr>
          </a:p>
          <a:p>
            <a:r>
              <a:rPr lang="en-US" sz="1600" dirty="0">
                <a:solidFill>
                  <a:srgbClr val="FF8AD8"/>
                </a:solidFill>
              </a:rPr>
              <a:t>3</a:t>
            </a:r>
            <a:r>
              <a:rPr lang="en-US" sz="1200" dirty="0">
                <a:solidFill>
                  <a:srgbClr val="FF2F92"/>
                </a:solidFill>
              </a:rPr>
              <a:t>-</a:t>
            </a:r>
            <a:r>
              <a:rPr lang="en-US" sz="1600" dirty="0">
                <a:solidFill>
                  <a:srgbClr val="FF8AD8"/>
                </a:solidFill>
              </a:rPr>
              <a:t> </a:t>
            </a:r>
            <a:r>
              <a:rPr lang="en-US" sz="1600" dirty="0" smtClean="0">
                <a:solidFill>
                  <a:srgbClr val="FF8AD8"/>
                </a:solidFill>
              </a:rPr>
              <a:t>Epiglottis made </a:t>
            </a:r>
            <a:r>
              <a:rPr lang="en-US" sz="1600" dirty="0">
                <a:solidFill>
                  <a:srgbClr val="FF8AD8"/>
                </a:solidFill>
              </a:rPr>
              <a:t>of </a:t>
            </a:r>
          </a:p>
          <a:p>
            <a:r>
              <a:rPr lang="en-US" sz="1200" dirty="0">
                <a:solidFill>
                  <a:srgbClr val="FF2F92"/>
                </a:solidFill>
              </a:rPr>
              <a:t>A-</a:t>
            </a:r>
            <a:r>
              <a:rPr lang="en-US" dirty="0" smtClean="0">
                <a:solidFill>
                  <a:schemeClr val="tx1">
                    <a:lumMod val="95000"/>
                    <a:lumOff val="5000"/>
                  </a:schemeClr>
                </a:solidFill>
                <a:cs typeface="Times New Roman" pitchFamily="18" charset="0"/>
              </a:rPr>
              <a:t> </a:t>
            </a:r>
            <a:r>
              <a:rPr lang="en-US" sz="1200" dirty="0">
                <a:solidFill>
                  <a:srgbClr val="FF2F92"/>
                </a:solidFill>
              </a:rPr>
              <a:t>hyaline cartilage </a:t>
            </a:r>
          </a:p>
          <a:p>
            <a:r>
              <a:rPr lang="en-US" sz="1200" dirty="0">
                <a:solidFill>
                  <a:srgbClr val="FF2F92"/>
                </a:solidFill>
              </a:rPr>
              <a:t>B- elastic cartilage </a:t>
            </a:r>
          </a:p>
          <a:p>
            <a:r>
              <a:rPr lang="en-US" sz="1200" dirty="0">
                <a:solidFill>
                  <a:srgbClr val="FF2F92"/>
                </a:solidFill>
              </a:rPr>
              <a:t>C- fibrocartilage </a:t>
            </a:r>
          </a:p>
          <a:p>
            <a:endParaRPr lang="en-US" sz="1600" dirty="0">
              <a:solidFill>
                <a:srgbClr val="FF8AD8"/>
              </a:solidFill>
            </a:endParaRPr>
          </a:p>
          <a:p>
            <a:r>
              <a:rPr lang="en-US" sz="1600" dirty="0">
                <a:solidFill>
                  <a:srgbClr val="FF8AD8"/>
                </a:solidFill>
              </a:rPr>
              <a:t>4- </a:t>
            </a:r>
            <a:r>
              <a:rPr lang="en-US" sz="1600" dirty="0" smtClean="0">
                <a:solidFill>
                  <a:srgbClr val="FF8AD8"/>
                </a:solidFill>
              </a:rPr>
              <a:t>Vestibule  lined </a:t>
            </a:r>
            <a:r>
              <a:rPr lang="en-US" sz="1600" dirty="0">
                <a:solidFill>
                  <a:srgbClr val="FF8AD8"/>
                </a:solidFill>
              </a:rPr>
              <a:t>by respiratory epithelium </a:t>
            </a:r>
          </a:p>
          <a:p>
            <a:r>
              <a:rPr lang="en-US" sz="1200" dirty="0">
                <a:solidFill>
                  <a:srgbClr val="FF2F92"/>
                </a:solidFill>
              </a:rPr>
              <a:t>A- T                B- F</a:t>
            </a:r>
          </a:p>
          <a:p>
            <a:endParaRPr lang="en-US" dirty="0" smtClean="0"/>
          </a:p>
          <a:p>
            <a:pPr lvl="0"/>
            <a:r>
              <a:rPr lang="en-US" sz="1600" dirty="0">
                <a:solidFill>
                  <a:srgbClr val="FF8AD8"/>
                </a:solidFill>
              </a:rPr>
              <a:t>5- </a:t>
            </a:r>
            <a:r>
              <a:rPr lang="en-US" sz="1600" dirty="0" smtClean="0">
                <a:solidFill>
                  <a:srgbClr val="FF8AD8"/>
                </a:solidFill>
              </a:rPr>
              <a:t>The lining </a:t>
            </a:r>
            <a:r>
              <a:rPr lang="en-US" sz="1600" dirty="0">
                <a:solidFill>
                  <a:srgbClr val="FF8AD8"/>
                </a:solidFill>
              </a:rPr>
              <a:t>of paranasal sinuses is</a:t>
            </a:r>
          </a:p>
          <a:p>
            <a:pPr lvl="0"/>
            <a:r>
              <a:rPr lang="en-US" sz="1200" dirty="0">
                <a:solidFill>
                  <a:srgbClr val="FF2F92"/>
                </a:solidFill>
              </a:rPr>
              <a:t>A- respiratory epithelium </a:t>
            </a:r>
          </a:p>
          <a:p>
            <a:pPr lvl="0"/>
            <a:r>
              <a:rPr lang="en-US" sz="1200" dirty="0">
                <a:solidFill>
                  <a:srgbClr val="FF2F92"/>
                </a:solidFill>
              </a:rPr>
              <a:t>B- both Pseudo-stratified ciliated columnar epithelium with goblet cells </a:t>
            </a:r>
          </a:p>
          <a:p>
            <a:pPr lvl="0"/>
            <a:r>
              <a:rPr lang="en-US" sz="1200" dirty="0">
                <a:solidFill>
                  <a:srgbClr val="FF2F92"/>
                </a:solidFill>
              </a:rPr>
              <a:t>&amp; skin </a:t>
            </a:r>
          </a:p>
          <a:p>
            <a:pPr lvl="0"/>
            <a:r>
              <a:rPr lang="en-US" sz="1200" dirty="0">
                <a:solidFill>
                  <a:srgbClr val="FF2F92"/>
                </a:solidFill>
              </a:rPr>
              <a:t>C- endothelium same as vessels</a:t>
            </a:r>
          </a:p>
          <a:p>
            <a:endParaRPr lang="en-US" dirty="0"/>
          </a:p>
        </p:txBody>
      </p:sp>
      <p:sp>
        <p:nvSpPr>
          <p:cNvPr id="10" name="TextBox 9"/>
          <p:cNvSpPr txBox="1"/>
          <p:nvPr/>
        </p:nvSpPr>
        <p:spPr>
          <a:xfrm>
            <a:off x="7883779" y="805989"/>
            <a:ext cx="3901821" cy="5693866"/>
          </a:xfrm>
          <a:prstGeom prst="rect">
            <a:avLst/>
          </a:prstGeom>
          <a:noFill/>
        </p:spPr>
        <p:txBody>
          <a:bodyPr wrap="square" rtlCol="0">
            <a:spAutoFit/>
          </a:bodyPr>
          <a:lstStyle/>
          <a:p>
            <a:endParaRPr lang="en-US" sz="1600" dirty="0">
              <a:solidFill>
                <a:srgbClr val="FF8AD8"/>
              </a:solidFill>
            </a:endParaRPr>
          </a:p>
          <a:p>
            <a:r>
              <a:rPr lang="en-US" sz="1600" dirty="0">
                <a:solidFill>
                  <a:srgbClr val="FF8AD8"/>
                </a:solidFill>
              </a:rPr>
              <a:t>6- </a:t>
            </a:r>
            <a:r>
              <a:rPr lang="en-US" sz="1600" dirty="0" smtClean="0">
                <a:solidFill>
                  <a:srgbClr val="FF8AD8"/>
                </a:solidFill>
              </a:rPr>
              <a:t>The olfactory </a:t>
            </a:r>
            <a:r>
              <a:rPr lang="en-US" sz="1600" dirty="0">
                <a:solidFill>
                  <a:srgbClr val="FF8AD8"/>
                </a:solidFill>
              </a:rPr>
              <a:t>epithelium contain all of these except </a:t>
            </a:r>
          </a:p>
          <a:p>
            <a:r>
              <a:rPr lang="en-US" sz="1200" dirty="0">
                <a:solidFill>
                  <a:srgbClr val="FF2F92"/>
                </a:solidFill>
              </a:rPr>
              <a:t>A- sustentacular cell</a:t>
            </a:r>
          </a:p>
          <a:p>
            <a:r>
              <a:rPr lang="en-US" sz="1200" dirty="0">
                <a:solidFill>
                  <a:srgbClr val="FF2F92"/>
                </a:solidFill>
              </a:rPr>
              <a:t>B- basal cell</a:t>
            </a:r>
          </a:p>
          <a:p>
            <a:r>
              <a:rPr lang="en-US" sz="1200" dirty="0">
                <a:solidFill>
                  <a:srgbClr val="FF2F92"/>
                </a:solidFill>
              </a:rPr>
              <a:t>C- bowman’s gland </a:t>
            </a:r>
          </a:p>
          <a:p>
            <a:r>
              <a:rPr lang="en-US" sz="1200" dirty="0">
                <a:solidFill>
                  <a:srgbClr val="FF2F92"/>
                </a:solidFill>
              </a:rPr>
              <a:t>D- olfactory cell</a:t>
            </a:r>
          </a:p>
          <a:p>
            <a:endParaRPr lang="en-US" sz="1600" dirty="0">
              <a:solidFill>
                <a:srgbClr val="FF8AD8"/>
              </a:solidFill>
            </a:endParaRPr>
          </a:p>
          <a:p>
            <a:r>
              <a:rPr lang="en-US" sz="1600" dirty="0">
                <a:solidFill>
                  <a:srgbClr val="FF8AD8"/>
                </a:solidFill>
              </a:rPr>
              <a:t>7- </a:t>
            </a:r>
            <a:r>
              <a:rPr lang="en-US" sz="1600" dirty="0" smtClean="0">
                <a:solidFill>
                  <a:srgbClr val="FF8AD8"/>
                </a:solidFill>
              </a:rPr>
              <a:t>Pyramidal in </a:t>
            </a:r>
            <a:r>
              <a:rPr lang="en-US" sz="1600" dirty="0">
                <a:solidFill>
                  <a:srgbClr val="FF8AD8"/>
                </a:solidFill>
              </a:rPr>
              <a:t>shape and act as stem cell</a:t>
            </a:r>
          </a:p>
          <a:p>
            <a:r>
              <a:rPr lang="en-US" sz="1200" dirty="0">
                <a:solidFill>
                  <a:srgbClr val="FF2F92"/>
                </a:solidFill>
              </a:rPr>
              <a:t>A- sustentacular cell </a:t>
            </a:r>
          </a:p>
          <a:p>
            <a:r>
              <a:rPr lang="en-US" sz="1200" dirty="0">
                <a:solidFill>
                  <a:srgbClr val="FF2F92"/>
                </a:solidFill>
              </a:rPr>
              <a:t>B- basal cell</a:t>
            </a:r>
          </a:p>
          <a:p>
            <a:r>
              <a:rPr lang="en-US" sz="1200" dirty="0">
                <a:solidFill>
                  <a:srgbClr val="FF2F92"/>
                </a:solidFill>
              </a:rPr>
              <a:t>C- </a:t>
            </a:r>
            <a:r>
              <a:rPr lang="en-US" sz="1200" dirty="0" smtClean="0">
                <a:solidFill>
                  <a:srgbClr val="FF2F92"/>
                </a:solidFill>
              </a:rPr>
              <a:t>goblet </a:t>
            </a:r>
            <a:r>
              <a:rPr lang="en-US" sz="1200" dirty="0">
                <a:solidFill>
                  <a:srgbClr val="FF2F92"/>
                </a:solidFill>
              </a:rPr>
              <a:t>cell</a:t>
            </a:r>
          </a:p>
          <a:p>
            <a:r>
              <a:rPr lang="en-US" sz="1200" dirty="0">
                <a:solidFill>
                  <a:srgbClr val="FF2F92"/>
                </a:solidFill>
              </a:rPr>
              <a:t>D- olfactory </a:t>
            </a:r>
            <a:r>
              <a:rPr lang="en-US" sz="1200" dirty="0" smtClean="0">
                <a:solidFill>
                  <a:srgbClr val="FF2F92"/>
                </a:solidFill>
              </a:rPr>
              <a:t>cell</a:t>
            </a:r>
          </a:p>
          <a:p>
            <a:endParaRPr lang="en-US" sz="1600" dirty="0">
              <a:solidFill>
                <a:srgbClr val="FF8AD8"/>
              </a:solidFill>
            </a:endParaRPr>
          </a:p>
          <a:p>
            <a:r>
              <a:rPr lang="en-US" sz="1600" dirty="0">
                <a:solidFill>
                  <a:srgbClr val="FF8AD8"/>
                </a:solidFill>
              </a:rPr>
              <a:t>8- axons of </a:t>
            </a:r>
            <a:r>
              <a:rPr lang="en-US" sz="1600" dirty="0" smtClean="0">
                <a:solidFill>
                  <a:srgbClr val="FF8AD8"/>
                </a:solidFill>
              </a:rPr>
              <a:t>olfactory nerve </a:t>
            </a:r>
            <a:r>
              <a:rPr lang="en-US" sz="1600" dirty="0">
                <a:solidFill>
                  <a:srgbClr val="FF8AD8"/>
                </a:solidFill>
              </a:rPr>
              <a:t>cells are unmyelinated</a:t>
            </a:r>
            <a:r>
              <a:rPr lang="en-US" sz="1200" dirty="0" smtClean="0">
                <a:solidFill>
                  <a:srgbClr val="FF2F92"/>
                </a:solidFill>
              </a:rPr>
              <a:t> </a:t>
            </a:r>
          </a:p>
          <a:p>
            <a:r>
              <a:rPr lang="en-US" sz="1200" dirty="0">
                <a:solidFill>
                  <a:srgbClr val="FF2F92"/>
                </a:solidFill>
              </a:rPr>
              <a:t>A- T                B- F</a:t>
            </a:r>
          </a:p>
          <a:p>
            <a:endParaRPr lang="en-US" sz="1600" dirty="0">
              <a:solidFill>
                <a:srgbClr val="FF8AD8"/>
              </a:solidFill>
            </a:endParaRPr>
          </a:p>
          <a:p>
            <a:r>
              <a:rPr lang="en-US" sz="1600" dirty="0">
                <a:solidFill>
                  <a:srgbClr val="FF8AD8"/>
                </a:solidFill>
              </a:rPr>
              <a:t>9- vocal folds contain all of these except </a:t>
            </a:r>
          </a:p>
          <a:p>
            <a:r>
              <a:rPr lang="en-US" sz="1200" dirty="0" smtClean="0">
                <a:solidFill>
                  <a:srgbClr val="FF2F92"/>
                </a:solidFill>
              </a:rPr>
              <a:t>A- elastic fibers</a:t>
            </a:r>
          </a:p>
          <a:p>
            <a:r>
              <a:rPr lang="en-US" sz="1200" dirty="0" smtClean="0">
                <a:solidFill>
                  <a:srgbClr val="FF2F92"/>
                </a:solidFill>
              </a:rPr>
              <a:t>B- skeletal muscles</a:t>
            </a:r>
          </a:p>
          <a:p>
            <a:r>
              <a:rPr lang="en-US" sz="1200" dirty="0" smtClean="0">
                <a:solidFill>
                  <a:srgbClr val="FF2F92"/>
                </a:solidFill>
              </a:rPr>
              <a:t>C- lymphoid nodules </a:t>
            </a:r>
          </a:p>
          <a:p>
            <a:r>
              <a:rPr lang="en-US" sz="1200" dirty="0" smtClean="0">
                <a:solidFill>
                  <a:srgbClr val="FF2F92"/>
                </a:solidFill>
              </a:rPr>
              <a:t>D- lamina propria </a:t>
            </a:r>
          </a:p>
          <a:p>
            <a:endParaRPr lang="en-US" sz="1200" dirty="0">
              <a:solidFill>
                <a:srgbClr val="FF2F92"/>
              </a:solidFill>
            </a:endParaRPr>
          </a:p>
          <a:p>
            <a:endParaRPr lang="en-US" dirty="0" smtClean="0"/>
          </a:p>
          <a:p>
            <a:endParaRPr lang="en-US" dirty="0"/>
          </a:p>
        </p:txBody>
      </p:sp>
      <p:sp>
        <p:nvSpPr>
          <p:cNvPr id="11" name="TextBox 10"/>
          <p:cNvSpPr txBox="1"/>
          <p:nvPr/>
        </p:nvSpPr>
        <p:spPr>
          <a:xfrm rot="10800000">
            <a:off x="-49741" y="5238237"/>
            <a:ext cx="783772" cy="1477328"/>
          </a:xfrm>
          <a:prstGeom prst="rect">
            <a:avLst/>
          </a:prstGeom>
          <a:noFill/>
        </p:spPr>
        <p:txBody>
          <a:bodyPr wrap="square" rtlCol="0">
            <a:spAutoFit/>
          </a:bodyPr>
          <a:lstStyle/>
          <a:p>
            <a:r>
              <a:rPr lang="en-US" sz="1000" dirty="0" smtClean="0"/>
              <a:t>1- B</a:t>
            </a:r>
          </a:p>
          <a:p>
            <a:r>
              <a:rPr lang="en-US" sz="1000" dirty="0" smtClean="0"/>
              <a:t>2- D</a:t>
            </a:r>
          </a:p>
          <a:p>
            <a:r>
              <a:rPr lang="en-US" sz="1000" dirty="0" smtClean="0"/>
              <a:t>3- B</a:t>
            </a:r>
          </a:p>
          <a:p>
            <a:r>
              <a:rPr lang="en-US" sz="1000" dirty="0" smtClean="0"/>
              <a:t>4- B</a:t>
            </a:r>
          </a:p>
          <a:p>
            <a:r>
              <a:rPr lang="en-US" sz="1000" dirty="0" smtClean="0"/>
              <a:t>5- A</a:t>
            </a:r>
          </a:p>
          <a:p>
            <a:r>
              <a:rPr lang="en-US" sz="1000" dirty="0" smtClean="0"/>
              <a:t>6- C</a:t>
            </a:r>
          </a:p>
          <a:p>
            <a:r>
              <a:rPr lang="en-US" sz="1000" dirty="0" smtClean="0"/>
              <a:t>7- B</a:t>
            </a:r>
          </a:p>
          <a:p>
            <a:r>
              <a:rPr lang="en-US" sz="1000" dirty="0" smtClean="0"/>
              <a:t>8- A</a:t>
            </a:r>
          </a:p>
          <a:p>
            <a:r>
              <a:rPr lang="en-US" sz="1000" dirty="0" smtClean="0"/>
              <a:t>9- C</a:t>
            </a:r>
            <a:endParaRPr lang="en-US" sz="1000" dirty="0"/>
          </a:p>
        </p:txBody>
      </p:sp>
    </p:spTree>
    <p:extLst>
      <p:ext uri="{BB962C8B-B14F-4D97-AF65-F5344CB8AC3E}">
        <p14:creationId xmlns:p14="http://schemas.microsoft.com/office/powerpoint/2010/main" val="1866116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6579" y="572637"/>
            <a:ext cx="8031892" cy="1169551"/>
          </a:xfrm>
          <a:prstGeom prst="rect">
            <a:avLst/>
          </a:prstGeom>
          <a:noFill/>
        </p:spPr>
        <p:txBody>
          <a:bodyPr wrap="square" rtlCol="0">
            <a:spAutoFit/>
          </a:bodyPr>
          <a:lstStyle/>
          <a:p>
            <a:pPr algn="ctr"/>
            <a:r>
              <a:rPr lang="en-US" sz="5400" i="1" dirty="0" smtClean="0">
                <a:solidFill>
                  <a:srgbClr val="FF8AD8"/>
                </a:solidFill>
                <a:latin typeface="+mj-lt"/>
              </a:rPr>
              <a:t>Thank you &amp; good luck </a:t>
            </a:r>
          </a:p>
          <a:p>
            <a:pPr algn="r"/>
            <a:r>
              <a:rPr lang="en-US" sz="1600" b="1" i="1" dirty="0" smtClean="0">
                <a:solidFill>
                  <a:srgbClr val="FF8AD8"/>
                </a:solidFill>
              </a:rPr>
              <a:t>- Histology team </a:t>
            </a:r>
            <a:endParaRPr lang="en-US" sz="1600" b="1" i="1" dirty="0">
              <a:solidFill>
                <a:srgbClr val="FF8AD8"/>
              </a:solidFill>
            </a:endParaRPr>
          </a:p>
        </p:txBody>
      </p:sp>
      <p:sp>
        <p:nvSpPr>
          <p:cNvPr id="4" name="TextBox 3"/>
          <p:cNvSpPr txBox="1"/>
          <p:nvPr/>
        </p:nvSpPr>
        <p:spPr>
          <a:xfrm>
            <a:off x="3951909" y="2162432"/>
            <a:ext cx="2594919" cy="1477328"/>
          </a:xfrm>
          <a:prstGeom prst="rect">
            <a:avLst/>
          </a:prstGeom>
          <a:noFill/>
        </p:spPr>
        <p:txBody>
          <a:bodyPr wrap="square" rtlCol="0">
            <a:spAutoFit/>
          </a:bodyPr>
          <a:lstStyle/>
          <a:p>
            <a:r>
              <a:rPr lang="en-US" dirty="0" smtClean="0">
                <a:solidFill>
                  <a:srgbClr val="FF2F92"/>
                </a:solidFill>
              </a:rPr>
              <a:t>Done by :</a:t>
            </a:r>
          </a:p>
          <a:p>
            <a:r>
              <a:rPr lang="en-US" dirty="0" smtClean="0">
                <a:solidFill>
                  <a:schemeClr val="bg2">
                    <a:lumMod val="25000"/>
                  </a:schemeClr>
                </a:solidFill>
              </a:rPr>
              <a:t>We’am Babaier</a:t>
            </a:r>
          </a:p>
          <a:p>
            <a:r>
              <a:rPr lang="en-US" dirty="0" smtClean="0">
                <a:solidFill>
                  <a:schemeClr val="bg2">
                    <a:lumMod val="25000"/>
                  </a:schemeClr>
                </a:solidFill>
              </a:rPr>
              <a:t>Rema </a:t>
            </a:r>
            <a:r>
              <a:rPr lang="en-US" dirty="0">
                <a:solidFill>
                  <a:schemeClr val="bg2">
                    <a:lumMod val="25000"/>
                  </a:schemeClr>
                </a:solidFill>
              </a:rPr>
              <a:t>A</a:t>
            </a:r>
            <a:r>
              <a:rPr lang="en-US" dirty="0" smtClean="0">
                <a:solidFill>
                  <a:schemeClr val="bg2">
                    <a:lumMod val="25000"/>
                  </a:schemeClr>
                </a:solidFill>
              </a:rPr>
              <a:t>lbarrak</a:t>
            </a:r>
          </a:p>
          <a:p>
            <a:r>
              <a:rPr lang="en-US" dirty="0" smtClean="0">
                <a:solidFill>
                  <a:schemeClr val="bg2">
                    <a:lumMod val="25000"/>
                  </a:schemeClr>
                </a:solidFill>
              </a:rPr>
              <a:t>Amal Al Qarni </a:t>
            </a:r>
          </a:p>
          <a:p>
            <a:r>
              <a:rPr lang="en-US" dirty="0" smtClean="0">
                <a:solidFill>
                  <a:schemeClr val="bg2">
                    <a:lumMod val="25000"/>
                  </a:schemeClr>
                </a:solidFill>
              </a:rPr>
              <a:t>Shahad Alanzan </a:t>
            </a:r>
          </a:p>
        </p:txBody>
      </p:sp>
      <p:sp>
        <p:nvSpPr>
          <p:cNvPr id="5" name="TextBox 4"/>
          <p:cNvSpPr txBox="1"/>
          <p:nvPr/>
        </p:nvSpPr>
        <p:spPr>
          <a:xfrm>
            <a:off x="8234326" y="2162432"/>
            <a:ext cx="2483708" cy="923330"/>
          </a:xfrm>
          <a:prstGeom prst="rect">
            <a:avLst/>
          </a:prstGeom>
          <a:noFill/>
        </p:spPr>
        <p:txBody>
          <a:bodyPr wrap="square" rtlCol="0">
            <a:spAutoFit/>
          </a:bodyPr>
          <a:lstStyle/>
          <a:p>
            <a:r>
              <a:rPr lang="en-US" dirty="0" smtClean="0">
                <a:solidFill>
                  <a:srgbClr val="FF2F92"/>
                </a:solidFill>
              </a:rPr>
              <a:t>Team leaders:</a:t>
            </a:r>
          </a:p>
          <a:p>
            <a:r>
              <a:rPr lang="en-US" dirty="0" smtClean="0">
                <a:solidFill>
                  <a:schemeClr val="bg2">
                    <a:lumMod val="25000"/>
                  </a:schemeClr>
                </a:solidFill>
              </a:rPr>
              <a:t>Reema Alotaibi</a:t>
            </a:r>
          </a:p>
          <a:p>
            <a:r>
              <a:rPr lang="en-US" dirty="0" smtClean="0">
                <a:solidFill>
                  <a:schemeClr val="bg2">
                    <a:lumMod val="25000"/>
                  </a:schemeClr>
                </a:solidFill>
              </a:rPr>
              <a:t>Faisal Alrabaii </a:t>
            </a:r>
            <a:endParaRPr lang="en-US" dirty="0">
              <a:solidFill>
                <a:schemeClr val="bg2">
                  <a:lumMod val="25000"/>
                </a:schemeClr>
              </a:solidFill>
            </a:endParaRPr>
          </a:p>
        </p:txBody>
      </p:sp>
      <p:pic>
        <p:nvPicPr>
          <p:cNvPr id="6" name="Picture 5"/>
          <p:cNvPicPr>
            <a:picLocks noChangeAspect="1"/>
          </p:cNvPicPr>
          <p:nvPr/>
        </p:nvPicPr>
        <p:blipFill rotWithShape="1">
          <a:blip r:embed="rId3">
            <a:alphaModFix amt="70000"/>
            <a:extLst>
              <a:ext uri="{28A0092B-C50C-407E-A947-70E740481C1C}">
                <a14:useLocalDpi xmlns:a14="http://schemas.microsoft.com/office/drawing/2010/main" val="0"/>
              </a:ext>
            </a:extLst>
          </a:blip>
          <a:srcRect l="39758" t="37287" r="-352" b="33474"/>
          <a:stretch/>
        </p:blipFill>
        <p:spPr>
          <a:xfrm>
            <a:off x="10231821" y="5095801"/>
            <a:ext cx="1960179" cy="1762200"/>
          </a:xfrm>
          <a:prstGeom prst="rect">
            <a:avLst/>
          </a:prstGeom>
        </p:spPr>
      </p:pic>
      <p:pic>
        <p:nvPicPr>
          <p:cNvPr id="7" name="Picture 6" descr="Trachea-02.jpg"/>
          <p:cNvPicPr>
            <a:picLocks noGrp="1" noChangeAspect="1"/>
          </p:cNvPicPr>
          <p:nvPr isPhoto="1"/>
        </p:nvPicPr>
        <p:blipFill>
          <a:blip r:embed="rId4">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12288" y="4911135"/>
            <a:ext cx="7416800" cy="646331"/>
          </a:xfrm>
          <a:prstGeom prst="rect">
            <a:avLst/>
          </a:prstGeom>
          <a:noFill/>
        </p:spPr>
        <p:txBody>
          <a:bodyPr wrap="square" rtlCol="0">
            <a:spAutoFit/>
          </a:bodyPr>
          <a:lstStyle/>
          <a:p>
            <a:r>
              <a:rPr lang="en-US" dirty="0" smtClean="0"/>
              <a:t>Please if you need anything or even further explanation contact us on :</a:t>
            </a:r>
          </a:p>
          <a:p>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5426" y="5376736"/>
            <a:ext cx="336900" cy="433969"/>
          </a:xfrm>
          <a:prstGeom prst="rect">
            <a:avLst/>
          </a:prstGeom>
        </p:spPr>
      </p:pic>
      <p:sp>
        <p:nvSpPr>
          <p:cNvPr id="9" name="TextBox 8"/>
          <p:cNvSpPr txBox="1"/>
          <p:nvPr/>
        </p:nvSpPr>
        <p:spPr>
          <a:xfrm>
            <a:off x="3662326" y="5376736"/>
            <a:ext cx="4572000" cy="1200329"/>
          </a:xfrm>
          <a:prstGeom prst="rect">
            <a:avLst/>
          </a:prstGeom>
          <a:noFill/>
        </p:spPr>
        <p:txBody>
          <a:bodyPr wrap="square" rtlCol="0">
            <a:spAutoFit/>
          </a:bodyPr>
          <a:lstStyle/>
          <a:p>
            <a:r>
              <a:rPr lang="en-US" u="sng" dirty="0">
                <a:solidFill>
                  <a:srgbClr val="FF2F92"/>
                </a:solidFill>
                <a:hlinkClick r:id="rId6"/>
              </a:rPr>
              <a:t>HistologyTeam436@gmail.com</a:t>
            </a:r>
            <a:endParaRPr lang="en-US" u="sng" dirty="0">
              <a:solidFill>
                <a:srgbClr val="FF2F92"/>
              </a:solidFill>
            </a:endParaRPr>
          </a:p>
          <a:p>
            <a:endParaRPr lang="en-US" u="sng" dirty="0">
              <a:solidFill>
                <a:srgbClr val="FF2F92"/>
              </a:solidFill>
            </a:endParaRPr>
          </a:p>
          <a:p>
            <a:r>
              <a:rPr lang="en-US" u="sng" dirty="0">
                <a:solidFill>
                  <a:srgbClr val="FF2F92"/>
                </a:solidFill>
              </a:rPr>
              <a:t>@histology436</a:t>
            </a:r>
            <a:endParaRPr lang="en-US" dirty="0">
              <a:solidFill>
                <a:srgbClr val="FF2F92"/>
              </a:solidFill>
            </a:endParaRPr>
          </a:p>
          <a:p>
            <a:endParaRPr lang="en-US"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5028" y="5950558"/>
            <a:ext cx="407298" cy="325750"/>
          </a:xfrm>
          <a:prstGeom prst="rect">
            <a:avLst/>
          </a:prstGeom>
        </p:spPr>
      </p:pic>
    </p:spTree>
    <p:extLst>
      <p:ext uri="{BB962C8B-B14F-4D97-AF65-F5344CB8AC3E}">
        <p14:creationId xmlns:p14="http://schemas.microsoft.com/office/powerpoint/2010/main" val="78604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309" y="1287690"/>
            <a:ext cx="9209691" cy="762944"/>
          </a:xfrm>
        </p:spPr>
        <p:txBody>
          <a:bodyPr/>
          <a:lstStyle/>
          <a:p>
            <a:r>
              <a:rPr lang="en-US" b="1" dirty="0" smtClean="0">
                <a:solidFill>
                  <a:srgbClr val="FF8AD8"/>
                </a:solidFill>
                <a:ea typeface="PilGi" charset="-127"/>
                <a:cs typeface="PilGi" charset="-127"/>
              </a:rPr>
              <a:t>Objectives :</a:t>
            </a:r>
            <a:endParaRPr lang="en-US" b="1" dirty="0">
              <a:solidFill>
                <a:srgbClr val="FF8AD8"/>
              </a:solidFill>
              <a:ea typeface="PilGi" charset="-127"/>
              <a:cs typeface="PilGi" charset="-127"/>
            </a:endParaRPr>
          </a:p>
        </p:txBody>
      </p:sp>
      <p:sp>
        <p:nvSpPr>
          <p:cNvPr id="3" name="Content Placeholder 2"/>
          <p:cNvSpPr>
            <a:spLocks noGrp="1"/>
          </p:cNvSpPr>
          <p:nvPr>
            <p:ph idx="1"/>
          </p:nvPr>
        </p:nvSpPr>
        <p:spPr>
          <a:xfrm>
            <a:off x="2982308" y="2112344"/>
            <a:ext cx="9209692" cy="4351338"/>
          </a:xfrm>
        </p:spPr>
        <p:txBody>
          <a:bodyPr/>
          <a:lstStyle/>
          <a:p>
            <a:pPr>
              <a:buNone/>
              <a:defRPr/>
            </a:pPr>
            <a:r>
              <a:rPr lang="en-US" sz="2400" dirty="0" smtClean="0">
                <a:solidFill>
                  <a:schemeClr val="bg2">
                    <a:lumMod val="25000"/>
                  </a:schemeClr>
                </a:solidFill>
                <a:latin typeface="+mj-lt"/>
                <a:cs typeface="Times New Roman" pitchFamily="18" charset="0"/>
              </a:rPr>
              <a:t>By the end of this lecture the student should be able to describe the microscopic structures of:</a:t>
            </a:r>
          </a:p>
          <a:p>
            <a:pPr>
              <a:buFont typeface="Wingdings" pitchFamily="2" charset="2"/>
              <a:buChar char="ü"/>
              <a:defRPr/>
            </a:pPr>
            <a:r>
              <a:rPr lang="en-US" sz="2400" dirty="0" smtClean="0">
                <a:solidFill>
                  <a:schemeClr val="bg2">
                    <a:lumMod val="25000"/>
                  </a:schemeClr>
                </a:solidFill>
                <a:latin typeface="+mj-lt"/>
                <a:cs typeface="Times New Roman" pitchFamily="18" charset="0"/>
              </a:rPr>
              <a:t>Vestibule of the nasal cavity. </a:t>
            </a:r>
          </a:p>
          <a:p>
            <a:pPr>
              <a:buFont typeface="Wingdings" pitchFamily="2" charset="2"/>
              <a:buChar char="ü"/>
              <a:defRPr/>
            </a:pPr>
            <a:r>
              <a:rPr lang="en-US" sz="2400" dirty="0" smtClean="0">
                <a:solidFill>
                  <a:schemeClr val="bg2">
                    <a:lumMod val="25000"/>
                  </a:schemeClr>
                </a:solidFill>
                <a:latin typeface="+mj-lt"/>
                <a:cs typeface="Times New Roman" pitchFamily="18" charset="0"/>
              </a:rPr>
              <a:t>Respiratory mucosa of the nasal cavity.</a:t>
            </a:r>
          </a:p>
          <a:p>
            <a:pPr>
              <a:buFont typeface="Wingdings" pitchFamily="2" charset="2"/>
              <a:buChar char="ü"/>
              <a:defRPr/>
            </a:pPr>
            <a:r>
              <a:rPr lang="en-US" sz="2400" dirty="0" smtClean="0">
                <a:solidFill>
                  <a:schemeClr val="bg2">
                    <a:lumMod val="25000"/>
                  </a:schemeClr>
                </a:solidFill>
                <a:latin typeface="+mj-lt"/>
                <a:cs typeface="Times New Roman" pitchFamily="18" charset="0"/>
              </a:rPr>
              <a:t>Nasal septum.</a:t>
            </a:r>
          </a:p>
          <a:p>
            <a:pPr>
              <a:buFont typeface="Wingdings" pitchFamily="2" charset="2"/>
              <a:buChar char="ü"/>
              <a:defRPr/>
            </a:pPr>
            <a:r>
              <a:rPr lang="en-US" sz="2400" dirty="0" smtClean="0">
                <a:solidFill>
                  <a:schemeClr val="bg2">
                    <a:lumMod val="25000"/>
                  </a:schemeClr>
                </a:solidFill>
                <a:latin typeface="+mj-lt"/>
                <a:cs typeface="Times New Roman" pitchFamily="18" charset="0"/>
              </a:rPr>
              <a:t>Olfactory mucosa of the nasal cavity.</a:t>
            </a:r>
          </a:p>
          <a:p>
            <a:pPr>
              <a:buFont typeface="Wingdings" pitchFamily="2" charset="2"/>
              <a:buChar char="ü"/>
              <a:defRPr/>
            </a:pPr>
            <a:r>
              <a:rPr lang="en-US" sz="2400" dirty="0" smtClean="0">
                <a:solidFill>
                  <a:schemeClr val="bg2">
                    <a:lumMod val="25000"/>
                  </a:schemeClr>
                </a:solidFill>
                <a:latin typeface="+mj-lt"/>
                <a:cs typeface="Times New Roman" pitchFamily="18" charset="0"/>
              </a:rPr>
              <a:t>Mucosa of the paranasal sinuses.</a:t>
            </a:r>
          </a:p>
          <a:p>
            <a:pPr>
              <a:buFont typeface="Wingdings" pitchFamily="2" charset="2"/>
              <a:buChar char="ü"/>
              <a:defRPr/>
            </a:pPr>
            <a:r>
              <a:rPr lang="en-US" sz="2400" dirty="0" smtClean="0">
                <a:solidFill>
                  <a:schemeClr val="bg2">
                    <a:lumMod val="25000"/>
                  </a:schemeClr>
                </a:solidFill>
                <a:latin typeface="+mj-lt"/>
                <a:cs typeface="Times New Roman" pitchFamily="18" charset="0"/>
              </a:rPr>
              <a:t>Larynx.</a:t>
            </a:r>
          </a:p>
          <a:p>
            <a:pPr>
              <a:buNone/>
            </a:pPr>
            <a:endParaRPr lang="en-US" dirty="0" smtClean="0">
              <a:solidFill>
                <a:schemeClr val="bg2">
                  <a:lumMod val="25000"/>
                </a:schemeClr>
              </a:solidFill>
            </a:endParaRPr>
          </a:p>
        </p:txBody>
      </p:sp>
      <p:pic>
        <p:nvPicPr>
          <p:cNvPr id="4" name="Picture 3"/>
          <p:cNvPicPr>
            <a:picLocks noChangeAspect="1"/>
          </p:cNvPicPr>
          <p:nvPr/>
        </p:nvPicPr>
        <p:blipFill rotWithShape="1">
          <a:blip r:embed="rId2"/>
          <a:srcRect l="10361" r="41184" b="50594"/>
          <a:stretch/>
        </p:blipFill>
        <p:spPr>
          <a:xfrm>
            <a:off x="6036381" y="315662"/>
            <a:ext cx="3101546" cy="627449"/>
          </a:xfrm>
          <a:prstGeom prst="rect">
            <a:avLst/>
          </a:prstGeom>
        </p:spPr>
      </p:pic>
      <p:pic>
        <p:nvPicPr>
          <p:cNvPr id="6" name="Picture 5" descr="Trachea-02.jpg"/>
          <p:cNvPicPr>
            <a:picLocks noGrp="1" noChangeAspect="1"/>
          </p:cNvPicPr>
          <p:nvPr isPhoto="1"/>
        </p:nvPicPr>
        <p:blipFill>
          <a:blip r:embed="rId3">
            <a:alphaModFix amt="35000"/>
            <a:extLst>
              <a:ext uri="{28A0092B-C50C-407E-A947-70E740481C1C}">
                <a14:useLocalDpi xmlns:a14="http://schemas.microsoft.com/office/drawing/2010/main" val="0"/>
              </a:ext>
            </a:extLst>
          </a:blip>
          <a:srcRect/>
          <a:stretch>
            <a:fillRect/>
          </a:stretch>
        </p:blipFill>
        <p:spPr bwMode="auto">
          <a:xfrm>
            <a:off x="0" y="0"/>
            <a:ext cx="2861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462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5563" y="88259"/>
            <a:ext cx="5325762" cy="590931"/>
          </a:xfrm>
          <a:prstGeom prst="rect">
            <a:avLst/>
          </a:prstGeom>
          <a:noFill/>
        </p:spPr>
        <p:txBody>
          <a:bodyPr wrap="square" rtlCol="0">
            <a:spAutoFit/>
          </a:bodyPr>
          <a:lstStyle/>
          <a:p>
            <a:pPr>
              <a:lnSpc>
                <a:spcPct val="90000"/>
              </a:lnSpc>
              <a:spcBef>
                <a:spcPct val="0"/>
              </a:spcBef>
            </a:pPr>
            <a:r>
              <a:rPr lang="en-US" sz="3600" b="1" i="1" dirty="0" smtClean="0">
                <a:solidFill>
                  <a:srgbClr val="FF2F92"/>
                </a:solidFill>
                <a:latin typeface="+mj-lt"/>
                <a:ea typeface="PilGi" charset="-127"/>
                <a:cs typeface="PilGi" charset="-127"/>
              </a:rPr>
              <a:t>RESPIRATORY SYSTEM</a:t>
            </a:r>
            <a:endParaRPr lang="en-US" sz="3600" b="1" i="1" dirty="0">
              <a:solidFill>
                <a:srgbClr val="FF2F92"/>
              </a:solidFill>
              <a:latin typeface="+mj-lt"/>
              <a:ea typeface="PilGi" charset="-127"/>
              <a:cs typeface="PilGi" charset="-127"/>
            </a:endParaRPr>
          </a:p>
        </p:txBody>
      </p:sp>
      <p:sp>
        <p:nvSpPr>
          <p:cNvPr id="3" name="Rounded Rectangle 2"/>
          <p:cNvSpPr/>
          <p:nvPr/>
        </p:nvSpPr>
        <p:spPr>
          <a:xfrm>
            <a:off x="234395" y="789549"/>
            <a:ext cx="11736888" cy="5926562"/>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مربع نص 11"/>
          <p:cNvSpPr txBox="1"/>
          <p:nvPr/>
        </p:nvSpPr>
        <p:spPr>
          <a:xfrm>
            <a:off x="1082685" y="1159752"/>
            <a:ext cx="6595122" cy="3477875"/>
          </a:xfrm>
          <a:prstGeom prst="rect">
            <a:avLst/>
          </a:prstGeom>
          <a:noFill/>
        </p:spPr>
        <p:txBody>
          <a:bodyPr wrap="square" rtlCol="1">
            <a:spAutoFit/>
          </a:bodyPr>
          <a:lstStyle/>
          <a:p>
            <a:pPr marL="812800" indent="-812800">
              <a:spcBef>
                <a:spcPct val="0"/>
              </a:spcBef>
              <a:defRPr/>
            </a:pPr>
            <a:r>
              <a:rPr lang="en-US" b="1" dirty="0" smtClean="0">
                <a:solidFill>
                  <a:srgbClr val="FF2F92"/>
                </a:solidFill>
                <a:latin typeface="+mj-lt"/>
                <a:cs typeface="Times New Roman" pitchFamily="18" charset="0"/>
              </a:rPr>
              <a:t>A-</a:t>
            </a:r>
            <a:r>
              <a:rPr lang="en-US" b="1" i="1" dirty="0" smtClean="0">
                <a:solidFill>
                  <a:schemeClr val="tx1">
                    <a:lumMod val="95000"/>
                    <a:lumOff val="5000"/>
                  </a:schemeClr>
                </a:solidFill>
                <a:latin typeface="+mj-lt"/>
                <a:cs typeface="Times New Roman" pitchFamily="18" charset="0"/>
              </a:rPr>
              <a:t> </a:t>
            </a:r>
            <a:r>
              <a:rPr lang="en-US" sz="2000" dirty="0" smtClean="0">
                <a:solidFill>
                  <a:srgbClr val="FF8AD8"/>
                </a:solidFill>
                <a:latin typeface="+mj-lt"/>
                <a:cs typeface="Times New Roman" pitchFamily="18" charset="0"/>
              </a:rPr>
              <a:t>Conducting</a:t>
            </a:r>
            <a:r>
              <a:rPr lang="en-US" sz="2000" i="1" dirty="0" smtClean="0">
                <a:solidFill>
                  <a:srgbClr val="FF8AD8"/>
                </a:solidFill>
                <a:latin typeface="+mj-lt"/>
                <a:cs typeface="Times New Roman" pitchFamily="18" charset="0"/>
              </a:rPr>
              <a:t> </a:t>
            </a:r>
            <a:r>
              <a:rPr lang="en-US" sz="2000" dirty="0" smtClean="0">
                <a:solidFill>
                  <a:srgbClr val="FF8AD8"/>
                </a:solidFill>
                <a:latin typeface="+mj-lt"/>
                <a:cs typeface="Times New Roman" pitchFamily="18" charset="0"/>
              </a:rPr>
              <a:t>portion</a:t>
            </a:r>
            <a:r>
              <a:rPr lang="en-US" sz="2000" i="1" dirty="0" smtClean="0">
                <a:solidFill>
                  <a:srgbClr val="FF8AD8"/>
                </a:solidFill>
                <a:latin typeface="+mj-lt"/>
                <a:cs typeface="Times New Roman" pitchFamily="18" charset="0"/>
              </a:rPr>
              <a:t> </a:t>
            </a:r>
            <a:r>
              <a:rPr lang="en-US" dirty="0" smtClean="0">
                <a:solidFill>
                  <a:schemeClr val="tx1">
                    <a:lumMod val="95000"/>
                    <a:lumOff val="5000"/>
                  </a:schemeClr>
                </a:solidFill>
                <a:latin typeface="+mj-lt"/>
                <a:cs typeface="Times New Roman" pitchFamily="18" charset="0"/>
              </a:rPr>
              <a:t>:</a:t>
            </a:r>
          </a:p>
          <a:p>
            <a:pPr marL="457200"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Nasal cavity.</a:t>
            </a:r>
          </a:p>
          <a:p>
            <a:pPr marL="457200"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Nasopharynx.</a:t>
            </a:r>
          </a:p>
          <a:p>
            <a:pPr marL="457200"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Larynx.</a:t>
            </a:r>
          </a:p>
          <a:p>
            <a:pPr marL="457200"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Trachea.</a:t>
            </a:r>
          </a:p>
          <a:p>
            <a:pPr marL="457200"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Primary bronchi (extrapulmonary bronchi).</a:t>
            </a:r>
          </a:p>
          <a:p>
            <a:pPr marL="457200"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Intrapulmonary bronchi: </a:t>
            </a:r>
          </a:p>
          <a:p>
            <a:pPr marL="914400" lvl="1"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         - 2ry bronchi (lobar bronchi).</a:t>
            </a:r>
          </a:p>
          <a:p>
            <a:pPr marL="914400" lvl="1"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          - 3ry bronchi  (segmental bronchi).</a:t>
            </a:r>
          </a:p>
          <a:p>
            <a:pPr marL="457200"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  Primary bronchioles (preterminal bronchioles).</a:t>
            </a:r>
          </a:p>
          <a:p>
            <a:pPr marL="457200" indent="-4572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Terminal bronchioles.</a:t>
            </a:r>
          </a:p>
        </p:txBody>
      </p:sp>
      <p:sp>
        <p:nvSpPr>
          <p:cNvPr id="13" name="مربع نص 12"/>
          <p:cNvSpPr txBox="1"/>
          <p:nvPr/>
        </p:nvSpPr>
        <p:spPr>
          <a:xfrm>
            <a:off x="1082685" y="4806081"/>
            <a:ext cx="4002374" cy="1631216"/>
          </a:xfrm>
          <a:prstGeom prst="rect">
            <a:avLst/>
          </a:prstGeom>
          <a:noFill/>
        </p:spPr>
        <p:txBody>
          <a:bodyPr wrap="square" rtlCol="1">
            <a:spAutoFit/>
          </a:bodyPr>
          <a:lstStyle/>
          <a:p>
            <a:pPr marL="812800" indent="-812800">
              <a:spcBef>
                <a:spcPct val="0"/>
              </a:spcBef>
              <a:defRPr/>
            </a:pPr>
            <a:r>
              <a:rPr lang="en-US" b="1" dirty="0" smtClean="0">
                <a:solidFill>
                  <a:srgbClr val="FF2F92"/>
                </a:solidFill>
                <a:latin typeface="+mj-lt"/>
                <a:cs typeface="Times New Roman" pitchFamily="18" charset="0"/>
              </a:rPr>
              <a:t>B-</a:t>
            </a:r>
            <a:r>
              <a:rPr lang="en-US" dirty="0" smtClean="0">
                <a:solidFill>
                  <a:schemeClr val="tx1">
                    <a:lumMod val="95000"/>
                    <a:lumOff val="5000"/>
                  </a:schemeClr>
                </a:solidFill>
                <a:effectLst>
                  <a:outerShdw blurRad="38100" dist="38100" dir="2700000" algn="tl">
                    <a:srgbClr val="000000"/>
                  </a:outerShdw>
                </a:effectLst>
                <a:latin typeface="+mj-lt"/>
                <a:cs typeface="Times New Roman" pitchFamily="18" charset="0"/>
              </a:rPr>
              <a:t> </a:t>
            </a:r>
            <a:r>
              <a:rPr lang="en-US" sz="2000" dirty="0" smtClean="0">
                <a:solidFill>
                  <a:srgbClr val="FF8AD8"/>
                </a:solidFill>
                <a:latin typeface="+mj-lt"/>
                <a:cs typeface="Times New Roman" pitchFamily="18" charset="0"/>
              </a:rPr>
              <a:t>Respiratory portion</a:t>
            </a:r>
            <a:r>
              <a:rPr lang="en-US" dirty="0" smtClean="0">
                <a:solidFill>
                  <a:schemeClr val="tx1">
                    <a:lumMod val="95000"/>
                    <a:lumOff val="5000"/>
                  </a:schemeClr>
                </a:solidFill>
                <a:latin typeface="+mj-lt"/>
                <a:cs typeface="Times New Roman" pitchFamily="18" charset="0"/>
              </a:rPr>
              <a:t>:</a:t>
            </a:r>
          </a:p>
          <a:p>
            <a:pPr marL="812800" indent="-8128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Respiratory bronchioles.</a:t>
            </a:r>
          </a:p>
          <a:p>
            <a:pPr marL="812800" indent="-8128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Alveolar ducts .</a:t>
            </a:r>
          </a:p>
          <a:p>
            <a:pPr marL="812800" indent="-8128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Alveolar sacs.</a:t>
            </a:r>
          </a:p>
          <a:p>
            <a:pPr marL="812800" indent="-812800">
              <a:spcBef>
                <a:spcPct val="0"/>
              </a:spcBef>
              <a:buFont typeface="Courier New" charset="0"/>
              <a:buChar char="o"/>
              <a:defRPr/>
            </a:pPr>
            <a:r>
              <a:rPr lang="en-US" sz="2000" dirty="0" smtClean="0">
                <a:solidFill>
                  <a:schemeClr val="tx1">
                    <a:lumMod val="95000"/>
                    <a:lumOff val="5000"/>
                  </a:schemeClr>
                </a:solidFill>
                <a:latin typeface="+mj-lt"/>
                <a:cs typeface="Times New Roman" pitchFamily="18" charset="0"/>
              </a:rPr>
              <a:t>Pulmonary alveoli</a:t>
            </a:r>
            <a:endParaRPr lang="ar-SA" sz="2000" dirty="0">
              <a:solidFill>
                <a:schemeClr val="tx1">
                  <a:lumMod val="95000"/>
                  <a:lumOff val="5000"/>
                </a:schemeClr>
              </a:solidFill>
              <a:latin typeface="+mj-lt"/>
            </a:endParaRPr>
          </a:p>
        </p:txBody>
      </p:sp>
      <p:sp>
        <p:nvSpPr>
          <p:cNvPr id="15" name="مربع نص 14"/>
          <p:cNvSpPr txBox="1"/>
          <p:nvPr/>
        </p:nvSpPr>
        <p:spPr>
          <a:xfrm>
            <a:off x="3937556" y="5553843"/>
            <a:ext cx="2713220" cy="830997"/>
          </a:xfrm>
          <a:prstGeom prst="rect">
            <a:avLst/>
          </a:prstGeom>
          <a:noFill/>
          <a:ln>
            <a:solidFill>
              <a:schemeClr val="bg2">
                <a:lumMod val="75000"/>
              </a:schemeClr>
            </a:solidFill>
            <a:prstDash val="sysDash"/>
          </a:ln>
        </p:spPr>
        <p:txBody>
          <a:bodyPr wrap="square" rtlCol="1">
            <a:spAutoFit/>
          </a:bodyPr>
          <a:lstStyle/>
          <a:p>
            <a:r>
              <a:rPr lang="en-US" sz="1600" dirty="0" smtClean="0">
                <a:solidFill>
                  <a:schemeClr val="bg2">
                    <a:lumMod val="50000"/>
                  </a:schemeClr>
                </a:solidFill>
              </a:rPr>
              <a:t>Alveolar ducts are tiny ducts that connect the respiratory bronchioles to alveolar sacs</a:t>
            </a:r>
            <a:endParaRPr lang="ar-SA" sz="1600" dirty="0" smtClean="0">
              <a:solidFill>
                <a:schemeClr val="bg2">
                  <a:lumMod val="50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348" y="905066"/>
            <a:ext cx="3186056" cy="5479774"/>
          </a:xfrm>
          <a:prstGeom prst="rect">
            <a:avLst/>
          </a:prstGeom>
        </p:spPr>
      </p:pic>
      <p:pic>
        <p:nvPicPr>
          <p:cNvPr id="9" name="Picture 4" descr="F17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3585" y="905066"/>
            <a:ext cx="1528661" cy="306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82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2"/>
          <p:cNvSpPr/>
          <p:nvPr/>
        </p:nvSpPr>
        <p:spPr>
          <a:xfrm>
            <a:off x="619045" y="160638"/>
            <a:ext cx="5367897" cy="5611082"/>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5" name="TextBox 1"/>
          <p:cNvSpPr txBox="1"/>
          <p:nvPr/>
        </p:nvSpPr>
        <p:spPr>
          <a:xfrm>
            <a:off x="1725280" y="289791"/>
            <a:ext cx="3155431" cy="590931"/>
          </a:xfrm>
          <a:prstGeom prst="rect">
            <a:avLst/>
          </a:prstGeom>
          <a:noFill/>
        </p:spPr>
        <p:txBody>
          <a:bodyPr wrap="square" rtlCol="0">
            <a:spAutoFit/>
          </a:bodyPr>
          <a:lstStyle/>
          <a:p>
            <a:pPr algn="ctr">
              <a:lnSpc>
                <a:spcPct val="90000"/>
              </a:lnSpc>
              <a:spcBef>
                <a:spcPct val="0"/>
              </a:spcBef>
            </a:pPr>
            <a:r>
              <a:rPr lang="en-US" sz="3600" b="1" dirty="0" smtClean="0">
                <a:solidFill>
                  <a:srgbClr val="FF2F92"/>
                </a:solidFill>
                <a:latin typeface="+mj-lt"/>
                <a:ea typeface="PilGi" charset="-127"/>
                <a:cs typeface="PilGi" charset="-127"/>
              </a:rPr>
              <a:t>NASAL CAVITY</a:t>
            </a:r>
            <a:endParaRPr lang="en-US" sz="3600" b="1" dirty="0">
              <a:solidFill>
                <a:srgbClr val="FF2F92"/>
              </a:solidFill>
              <a:latin typeface="+mj-lt"/>
              <a:ea typeface="PilGi" charset="-127"/>
              <a:cs typeface="PilGi" charset="-127"/>
            </a:endParaRPr>
          </a:p>
        </p:txBody>
      </p:sp>
      <p:sp>
        <p:nvSpPr>
          <p:cNvPr id="2" name="مربع نص 1"/>
          <p:cNvSpPr txBox="1"/>
          <p:nvPr/>
        </p:nvSpPr>
        <p:spPr>
          <a:xfrm>
            <a:off x="810877" y="4794791"/>
            <a:ext cx="4984231" cy="615553"/>
          </a:xfrm>
          <a:prstGeom prst="rect">
            <a:avLst/>
          </a:prstGeom>
          <a:noFill/>
        </p:spPr>
        <p:txBody>
          <a:bodyPr wrap="square" rtlCol="1">
            <a:spAutoFit/>
          </a:bodyPr>
          <a:lstStyle/>
          <a:p>
            <a:pPr marL="609600" indent="-609600"/>
            <a:r>
              <a:rPr lang="en-US" dirty="0" smtClean="0">
                <a:solidFill>
                  <a:schemeClr val="tx1">
                    <a:lumMod val="95000"/>
                    <a:lumOff val="5000"/>
                  </a:schemeClr>
                </a:solidFill>
                <a:latin typeface="Times New Roman" pitchFamily="18" charset="0"/>
                <a:cs typeface="Times New Roman" pitchFamily="18" charset="0"/>
              </a:rPr>
              <a:t> </a:t>
            </a:r>
            <a:r>
              <a:rPr lang="en-US" sz="1600" dirty="0" smtClean="0">
                <a:solidFill>
                  <a:schemeClr val="tx1">
                    <a:lumMod val="95000"/>
                    <a:lumOff val="5000"/>
                  </a:schemeClr>
                </a:solidFill>
                <a:latin typeface="+mj-lt"/>
                <a:cs typeface="Times New Roman" pitchFamily="18" charset="0"/>
              </a:rPr>
              <a:t>N.B. The nasal septum </a:t>
            </a:r>
            <a:r>
              <a:rPr lang="en-US" sz="1100" dirty="0" smtClean="0">
                <a:solidFill>
                  <a:schemeClr val="bg2">
                    <a:lumMod val="50000"/>
                  </a:schemeClr>
                </a:solidFill>
                <a:latin typeface="+mj-lt"/>
                <a:cs typeface="Times New Roman" pitchFamily="18" charset="0"/>
              </a:rPr>
              <a:t>(made from cartilage + spongey bone) </a:t>
            </a:r>
            <a:r>
              <a:rPr lang="en-US" sz="1600" dirty="0" smtClean="0">
                <a:solidFill>
                  <a:schemeClr val="tx1">
                    <a:lumMod val="95000"/>
                    <a:lumOff val="5000"/>
                  </a:schemeClr>
                </a:solidFill>
                <a:latin typeface="+mj-lt"/>
                <a:cs typeface="Times New Roman" pitchFamily="18" charset="0"/>
              </a:rPr>
              <a:t>divides the nasal cavity into two halves (right and left).</a:t>
            </a:r>
          </a:p>
        </p:txBody>
      </p:sp>
      <p:sp>
        <p:nvSpPr>
          <p:cNvPr id="8" name="مربع نص 7"/>
          <p:cNvSpPr txBox="1"/>
          <p:nvPr/>
        </p:nvSpPr>
        <p:spPr>
          <a:xfrm>
            <a:off x="1146746" y="2443397"/>
            <a:ext cx="5853661" cy="369332"/>
          </a:xfrm>
          <a:prstGeom prst="rect">
            <a:avLst/>
          </a:prstGeom>
          <a:noFill/>
        </p:spPr>
        <p:txBody>
          <a:bodyPr wrap="square" rtlCol="1">
            <a:spAutoFit/>
          </a:bodyPr>
          <a:lstStyle/>
          <a:p>
            <a:endParaRPr lang="ar-SA" dirty="0">
              <a:solidFill>
                <a:schemeClr val="tx1">
                  <a:lumMod val="95000"/>
                  <a:lumOff val="5000"/>
                </a:schemeClr>
              </a:solidFill>
            </a:endParaRPr>
          </a:p>
        </p:txBody>
      </p:sp>
      <p:graphicFrame>
        <p:nvGraphicFramePr>
          <p:cNvPr id="9" name="رسم تخطيطي 8"/>
          <p:cNvGraphicFramePr/>
          <p:nvPr>
            <p:extLst>
              <p:ext uri="{D42A27DB-BD31-4B8C-83A1-F6EECF244321}">
                <p14:modId xmlns:p14="http://schemas.microsoft.com/office/powerpoint/2010/main" val="668038966"/>
              </p:ext>
            </p:extLst>
          </p:nvPr>
        </p:nvGraphicFramePr>
        <p:xfrm>
          <a:off x="1088197" y="377733"/>
          <a:ext cx="4429595" cy="25120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مربع نص 10"/>
          <p:cNvSpPr txBox="1"/>
          <p:nvPr/>
        </p:nvSpPr>
        <p:spPr>
          <a:xfrm>
            <a:off x="7861147" y="527646"/>
            <a:ext cx="3552667" cy="584775"/>
          </a:xfrm>
          <a:prstGeom prst="rect">
            <a:avLst/>
          </a:prstGeom>
          <a:noFill/>
        </p:spPr>
        <p:txBody>
          <a:bodyPr wrap="square" rtlCol="1">
            <a:spAutoFit/>
          </a:bodyPr>
          <a:lstStyle/>
          <a:p>
            <a:pPr algn="ctr"/>
            <a:r>
              <a:rPr lang="en-US" sz="3200" b="1" dirty="0" smtClean="0">
                <a:solidFill>
                  <a:srgbClr val="FF2F92"/>
                </a:solidFill>
                <a:latin typeface="+mj-lt"/>
                <a:ea typeface="PilGi" charset="-127"/>
                <a:cs typeface="PilGi" charset="-127"/>
              </a:rPr>
              <a:t>VESTIBULE OF N.C</a:t>
            </a:r>
            <a:endParaRPr lang="ar-SA" sz="3200" b="1" dirty="0">
              <a:solidFill>
                <a:srgbClr val="FF2F92"/>
              </a:solidFill>
              <a:latin typeface="+mj-lt"/>
              <a:ea typeface="PilGi" charset="-127"/>
              <a:cs typeface="PilGi" charset="-127"/>
            </a:endParaRPr>
          </a:p>
        </p:txBody>
      </p:sp>
      <p:sp>
        <p:nvSpPr>
          <p:cNvPr id="12" name="شكل بيضاوي 11"/>
          <p:cNvSpPr/>
          <p:nvPr/>
        </p:nvSpPr>
        <p:spPr>
          <a:xfrm>
            <a:off x="6554521" y="1702629"/>
            <a:ext cx="1026828" cy="1031532"/>
          </a:xfrm>
          <a:prstGeom prst="ellipse">
            <a:avLst/>
          </a:prstGeom>
          <a:solidFill>
            <a:srgbClr val="FF8AD8"/>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FF8AD8"/>
              </a:solidFill>
            </a:endParaRPr>
          </a:p>
        </p:txBody>
      </p:sp>
      <p:sp>
        <p:nvSpPr>
          <p:cNvPr id="13" name="شكل بيضاوي 12"/>
          <p:cNvSpPr/>
          <p:nvPr/>
        </p:nvSpPr>
        <p:spPr>
          <a:xfrm>
            <a:off x="6486993" y="3391364"/>
            <a:ext cx="1026828" cy="1031532"/>
          </a:xfrm>
          <a:prstGeom prst="ellipse">
            <a:avLst/>
          </a:prstGeom>
          <a:solidFill>
            <a:srgbClr val="FF8AD8"/>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FF8AD8"/>
              </a:solidFill>
            </a:endParaRPr>
          </a:p>
        </p:txBody>
      </p:sp>
      <p:sp>
        <p:nvSpPr>
          <p:cNvPr id="14" name="شكل بيضاوي 13"/>
          <p:cNvSpPr/>
          <p:nvPr/>
        </p:nvSpPr>
        <p:spPr>
          <a:xfrm>
            <a:off x="6486993" y="4740187"/>
            <a:ext cx="1026828" cy="1031532"/>
          </a:xfrm>
          <a:prstGeom prst="ellipse">
            <a:avLst/>
          </a:prstGeom>
          <a:solidFill>
            <a:srgbClr val="FF8AD8"/>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rgbClr val="FF8AD8"/>
              </a:solidFill>
            </a:endParaRPr>
          </a:p>
        </p:txBody>
      </p:sp>
      <p:sp>
        <p:nvSpPr>
          <p:cNvPr id="15" name="Rounded Rectangle 2"/>
          <p:cNvSpPr/>
          <p:nvPr/>
        </p:nvSpPr>
        <p:spPr>
          <a:xfrm>
            <a:off x="7747420" y="1567385"/>
            <a:ext cx="4016386" cy="1397075"/>
          </a:xfrm>
          <a:prstGeom prst="roundRect">
            <a:avLst/>
          </a:prstGeom>
          <a:solidFill>
            <a:schemeClr val="bg1"/>
          </a:solidFill>
          <a:ln>
            <a:solidFill>
              <a:srgbClr val="FF8A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16" name="Rounded Rectangle 2"/>
          <p:cNvSpPr/>
          <p:nvPr/>
        </p:nvSpPr>
        <p:spPr>
          <a:xfrm>
            <a:off x="7747420" y="3393576"/>
            <a:ext cx="4016386" cy="1093301"/>
          </a:xfrm>
          <a:prstGeom prst="roundRect">
            <a:avLst/>
          </a:prstGeom>
          <a:solidFill>
            <a:schemeClr val="bg1"/>
          </a:solidFill>
          <a:ln>
            <a:solidFill>
              <a:srgbClr val="FF8A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17" name="Rounded Rectangle 2"/>
          <p:cNvSpPr/>
          <p:nvPr/>
        </p:nvSpPr>
        <p:spPr>
          <a:xfrm>
            <a:off x="7727541" y="4858900"/>
            <a:ext cx="4016386" cy="875344"/>
          </a:xfrm>
          <a:prstGeom prst="roundRect">
            <a:avLst/>
          </a:prstGeom>
          <a:solidFill>
            <a:schemeClr val="bg1"/>
          </a:solidFill>
          <a:ln>
            <a:solidFill>
              <a:srgbClr val="FF8AD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18" name="مربع نص 17"/>
          <p:cNvSpPr txBox="1"/>
          <p:nvPr/>
        </p:nvSpPr>
        <p:spPr>
          <a:xfrm>
            <a:off x="6700873" y="1980381"/>
            <a:ext cx="1034321" cy="400110"/>
          </a:xfrm>
          <a:prstGeom prst="rect">
            <a:avLst/>
          </a:prstGeom>
          <a:noFill/>
        </p:spPr>
        <p:txBody>
          <a:bodyPr wrap="square" rtlCol="1">
            <a:spAutoFit/>
          </a:bodyPr>
          <a:lstStyle/>
          <a:p>
            <a:r>
              <a:rPr lang="en-US" sz="2000" b="1" dirty="0" smtClean="0">
                <a:solidFill>
                  <a:schemeClr val="bg1">
                    <a:lumMod val="95000"/>
                  </a:schemeClr>
                </a:solidFill>
                <a:latin typeface="+mj-lt"/>
                <a:cs typeface="Times New Roman" pitchFamily="18" charset="0"/>
              </a:rPr>
              <a:t>Lining</a:t>
            </a:r>
            <a:endParaRPr lang="ar-SA" sz="2000" b="1" dirty="0" smtClean="0">
              <a:solidFill>
                <a:schemeClr val="bg1">
                  <a:lumMod val="95000"/>
                </a:schemeClr>
              </a:solidFill>
              <a:latin typeface="+mj-lt"/>
              <a:cs typeface="Times New Roman" pitchFamily="18" charset="0"/>
            </a:endParaRPr>
          </a:p>
        </p:txBody>
      </p:sp>
      <p:sp>
        <p:nvSpPr>
          <p:cNvPr id="19" name="مربع نص 18"/>
          <p:cNvSpPr txBox="1"/>
          <p:nvPr/>
        </p:nvSpPr>
        <p:spPr>
          <a:xfrm>
            <a:off x="6445844" y="3681579"/>
            <a:ext cx="1244182" cy="400110"/>
          </a:xfrm>
          <a:prstGeom prst="rect">
            <a:avLst/>
          </a:prstGeom>
          <a:noFill/>
        </p:spPr>
        <p:txBody>
          <a:bodyPr wrap="square" rtlCol="1">
            <a:spAutoFit/>
          </a:bodyPr>
          <a:lstStyle/>
          <a:p>
            <a:r>
              <a:rPr lang="en-US" sz="2000" b="1" dirty="0" smtClean="0">
                <a:solidFill>
                  <a:schemeClr val="bg1">
                    <a:lumMod val="95000"/>
                  </a:schemeClr>
                </a:solidFill>
                <a:latin typeface="+mj-lt"/>
                <a:cs typeface="Times New Roman" pitchFamily="18" charset="0"/>
              </a:rPr>
              <a:t>Contents</a:t>
            </a:r>
            <a:endParaRPr lang="ar-SA" sz="2000" b="1" dirty="0" smtClean="0">
              <a:solidFill>
                <a:schemeClr val="bg1">
                  <a:lumMod val="95000"/>
                </a:schemeClr>
              </a:solidFill>
              <a:latin typeface="+mj-lt"/>
              <a:cs typeface="Times New Roman" pitchFamily="18" charset="0"/>
            </a:endParaRPr>
          </a:p>
        </p:txBody>
      </p:sp>
      <p:sp>
        <p:nvSpPr>
          <p:cNvPr id="20" name="مربع نص 19"/>
          <p:cNvSpPr txBox="1"/>
          <p:nvPr/>
        </p:nvSpPr>
        <p:spPr>
          <a:xfrm>
            <a:off x="6700874" y="5038475"/>
            <a:ext cx="1034321" cy="400110"/>
          </a:xfrm>
          <a:prstGeom prst="rect">
            <a:avLst/>
          </a:prstGeom>
          <a:noFill/>
        </p:spPr>
        <p:txBody>
          <a:bodyPr wrap="square" rtlCol="1">
            <a:spAutoFit/>
          </a:bodyPr>
          <a:lstStyle/>
          <a:p>
            <a:r>
              <a:rPr lang="en-US" sz="2000" b="1" dirty="0" smtClean="0">
                <a:solidFill>
                  <a:schemeClr val="bg1">
                    <a:lumMod val="95000"/>
                  </a:schemeClr>
                </a:solidFill>
                <a:latin typeface="+mj-lt"/>
                <a:cs typeface="Times New Roman" pitchFamily="18" charset="0"/>
              </a:rPr>
              <a:t>Wall</a:t>
            </a:r>
            <a:endParaRPr lang="ar-SA" sz="2000" b="1" dirty="0" smtClean="0">
              <a:solidFill>
                <a:schemeClr val="bg1">
                  <a:lumMod val="95000"/>
                </a:schemeClr>
              </a:solidFill>
              <a:latin typeface="+mj-lt"/>
              <a:cs typeface="Times New Roman" pitchFamily="18" charset="0"/>
            </a:endParaRPr>
          </a:p>
        </p:txBody>
      </p:sp>
      <p:sp>
        <p:nvSpPr>
          <p:cNvPr id="21" name="مربع نص 20"/>
          <p:cNvSpPr txBox="1"/>
          <p:nvPr/>
        </p:nvSpPr>
        <p:spPr>
          <a:xfrm>
            <a:off x="7861147" y="1738777"/>
            <a:ext cx="4066352" cy="1283428"/>
          </a:xfrm>
          <a:prstGeom prst="rect">
            <a:avLst/>
          </a:prstGeom>
          <a:noFill/>
        </p:spPr>
        <p:txBody>
          <a:bodyPr wrap="square" rtlCol="1">
            <a:spAutoFit/>
          </a:bodyPr>
          <a:lstStyle/>
          <a:p>
            <a:pPr>
              <a:lnSpc>
                <a:spcPct val="90000"/>
              </a:lnSpc>
            </a:pPr>
            <a:r>
              <a:rPr lang="en-US" dirty="0" smtClean="0">
                <a:solidFill>
                  <a:schemeClr val="tx1">
                    <a:lumMod val="95000"/>
                    <a:lumOff val="5000"/>
                  </a:schemeClr>
                </a:solidFill>
                <a:latin typeface="+mj-lt"/>
                <a:cs typeface="Times New Roman" pitchFamily="18" charset="0"/>
              </a:rPr>
              <a:t>is lined with thin skin.</a:t>
            </a:r>
          </a:p>
          <a:p>
            <a:pPr algn="l">
              <a:lnSpc>
                <a:spcPct val="90000"/>
              </a:lnSpc>
            </a:pPr>
            <a:r>
              <a:rPr lang="en-US" dirty="0" smtClean="0">
                <a:solidFill>
                  <a:schemeClr val="tx1">
                    <a:lumMod val="95000"/>
                    <a:lumOff val="5000"/>
                  </a:schemeClr>
                </a:solidFill>
                <a:latin typeface="+mj-lt"/>
                <a:cs typeface="Times New Roman" pitchFamily="18" charset="0"/>
              </a:rPr>
              <a:t>   1- Epidermis: </a:t>
            </a:r>
            <a:r>
              <a:rPr lang="en-US" sz="1200" dirty="0" smtClean="0">
                <a:solidFill>
                  <a:schemeClr val="tx1">
                    <a:lumMod val="95000"/>
                    <a:lumOff val="5000"/>
                  </a:schemeClr>
                </a:solidFill>
                <a:latin typeface="+mj-lt"/>
                <a:cs typeface="Times New Roman" pitchFamily="18" charset="0"/>
              </a:rPr>
              <a:t>(Keratinized stratified  Squamous</a:t>
            </a:r>
            <a:r>
              <a:rPr lang="en-US" sz="1200" dirty="0">
                <a:solidFill>
                  <a:schemeClr val="tx1">
                    <a:lumMod val="95000"/>
                    <a:lumOff val="5000"/>
                  </a:schemeClr>
                </a:solidFill>
                <a:latin typeface="+mj-lt"/>
                <a:cs typeface="Times New Roman" pitchFamily="18" charset="0"/>
              </a:rPr>
              <a:t> </a:t>
            </a:r>
            <a:r>
              <a:rPr lang="en-US" sz="1200" dirty="0" smtClean="0">
                <a:solidFill>
                  <a:schemeClr val="tx1">
                    <a:lumMod val="95000"/>
                    <a:lumOff val="5000"/>
                  </a:schemeClr>
                </a:solidFill>
                <a:latin typeface="+mj-lt"/>
                <a:cs typeface="Times New Roman" pitchFamily="18" charset="0"/>
              </a:rPr>
              <a:t>epithelium).</a:t>
            </a:r>
          </a:p>
          <a:p>
            <a:pPr algn="l">
              <a:lnSpc>
                <a:spcPct val="90000"/>
              </a:lnSpc>
            </a:pPr>
            <a:r>
              <a:rPr lang="en-US" dirty="0" smtClean="0">
                <a:solidFill>
                  <a:schemeClr val="tx1">
                    <a:lumMod val="95000"/>
                    <a:lumOff val="5000"/>
                  </a:schemeClr>
                </a:solidFill>
                <a:latin typeface="+mj-lt"/>
                <a:cs typeface="Times New Roman" pitchFamily="18" charset="0"/>
              </a:rPr>
              <a:t>    2- Dermis</a:t>
            </a:r>
            <a:r>
              <a:rPr lang="en-US" dirty="0" smtClean="0">
                <a:solidFill>
                  <a:srgbClr val="FFFF00"/>
                </a:solidFill>
                <a:latin typeface="Times New Roman" pitchFamily="18" charset="0"/>
                <a:cs typeface="Times New Roman" pitchFamily="18" charset="0"/>
              </a:rPr>
              <a:t>.</a:t>
            </a:r>
          </a:p>
          <a:p>
            <a:endParaRPr lang="ar-SA" dirty="0"/>
          </a:p>
        </p:txBody>
      </p:sp>
      <p:sp>
        <p:nvSpPr>
          <p:cNvPr id="22" name="مربع نص 21"/>
          <p:cNvSpPr txBox="1"/>
          <p:nvPr/>
        </p:nvSpPr>
        <p:spPr>
          <a:xfrm>
            <a:off x="7862209" y="3520111"/>
            <a:ext cx="2743200" cy="1034129"/>
          </a:xfrm>
          <a:prstGeom prst="rect">
            <a:avLst/>
          </a:prstGeom>
          <a:noFill/>
        </p:spPr>
        <p:txBody>
          <a:bodyPr wrap="square" rtlCol="1">
            <a:spAutoFit/>
          </a:bodyPr>
          <a:lstStyle/>
          <a:p>
            <a:pPr>
              <a:lnSpc>
                <a:spcPct val="90000"/>
              </a:lnSpc>
            </a:pPr>
            <a:r>
              <a:rPr lang="en-US" dirty="0" smtClean="0">
                <a:solidFill>
                  <a:schemeClr val="tx1">
                    <a:lumMod val="95000"/>
                    <a:lumOff val="5000"/>
                  </a:schemeClr>
                </a:solidFill>
                <a:latin typeface="+mj-lt"/>
                <a:cs typeface="Times New Roman" pitchFamily="18" charset="0"/>
              </a:rPr>
              <a:t>   1- Vibrissae: stiff hairs.</a:t>
            </a:r>
          </a:p>
          <a:p>
            <a:pPr>
              <a:lnSpc>
                <a:spcPct val="90000"/>
              </a:lnSpc>
            </a:pPr>
            <a:r>
              <a:rPr lang="en-US" dirty="0" smtClean="0">
                <a:solidFill>
                  <a:schemeClr val="tx1">
                    <a:lumMod val="95000"/>
                    <a:lumOff val="5000"/>
                  </a:schemeClr>
                </a:solidFill>
                <a:latin typeface="+mj-lt"/>
                <a:cs typeface="Times New Roman" pitchFamily="18" charset="0"/>
              </a:rPr>
              <a:t>   2- Sebaceous glands. </a:t>
            </a:r>
            <a:r>
              <a:rPr lang="ar-SA" sz="1400" dirty="0" smtClean="0">
                <a:solidFill>
                  <a:schemeClr val="bg2">
                    <a:lumMod val="50000"/>
                  </a:schemeClr>
                </a:solidFill>
                <a:latin typeface="+mj-lt"/>
                <a:cs typeface="Times New Roman" pitchFamily="18" charset="0"/>
              </a:rPr>
              <a:t>غدد دهنية</a:t>
            </a:r>
            <a:endParaRPr lang="en-US" sz="1400" dirty="0" smtClean="0">
              <a:solidFill>
                <a:schemeClr val="bg2">
                  <a:lumMod val="50000"/>
                </a:schemeClr>
              </a:solidFill>
              <a:latin typeface="+mj-lt"/>
              <a:cs typeface="Times New Roman" pitchFamily="18" charset="0"/>
            </a:endParaRPr>
          </a:p>
          <a:p>
            <a:pPr>
              <a:lnSpc>
                <a:spcPct val="90000"/>
              </a:lnSpc>
            </a:pPr>
            <a:r>
              <a:rPr lang="en-US" dirty="0" smtClean="0">
                <a:solidFill>
                  <a:schemeClr val="tx1">
                    <a:lumMod val="95000"/>
                    <a:lumOff val="5000"/>
                  </a:schemeClr>
                </a:solidFill>
                <a:latin typeface="+mj-lt"/>
                <a:cs typeface="Times New Roman" pitchFamily="18" charset="0"/>
              </a:rPr>
              <a:t>   3- Sweat glands.</a:t>
            </a:r>
          </a:p>
        </p:txBody>
      </p:sp>
      <p:sp>
        <p:nvSpPr>
          <p:cNvPr id="23" name="مربع نص 22"/>
          <p:cNvSpPr txBox="1"/>
          <p:nvPr/>
        </p:nvSpPr>
        <p:spPr>
          <a:xfrm>
            <a:off x="8029813" y="5009438"/>
            <a:ext cx="3419496" cy="590931"/>
          </a:xfrm>
          <a:prstGeom prst="rect">
            <a:avLst/>
          </a:prstGeom>
          <a:noFill/>
        </p:spPr>
        <p:txBody>
          <a:bodyPr wrap="square" rtlCol="1">
            <a:spAutoFit/>
          </a:bodyPr>
          <a:lstStyle/>
          <a:p>
            <a:pPr>
              <a:lnSpc>
                <a:spcPct val="90000"/>
              </a:lnSpc>
            </a:pPr>
            <a:r>
              <a:rPr lang="en-US" dirty="0" smtClean="0">
                <a:solidFill>
                  <a:schemeClr val="tx1">
                    <a:lumMod val="95000"/>
                    <a:lumOff val="5000"/>
                  </a:schemeClr>
                </a:solidFill>
                <a:latin typeface="+mj-lt"/>
                <a:cs typeface="Times New Roman" pitchFamily="18" charset="0"/>
              </a:rPr>
              <a:t>1- Hyaline cartilage.</a:t>
            </a:r>
          </a:p>
          <a:p>
            <a:pPr>
              <a:lnSpc>
                <a:spcPct val="90000"/>
              </a:lnSpc>
            </a:pPr>
            <a:r>
              <a:rPr lang="en-US" dirty="0" smtClean="0">
                <a:solidFill>
                  <a:schemeClr val="tx1">
                    <a:lumMod val="95000"/>
                    <a:lumOff val="5000"/>
                  </a:schemeClr>
                </a:solidFill>
                <a:latin typeface="+mj-lt"/>
                <a:cs typeface="Times New Roman" pitchFamily="18" charset="0"/>
              </a:rPr>
              <a:t> 2- Cancellous (spongy) bone.</a:t>
            </a:r>
            <a:r>
              <a:rPr lang="en-US" dirty="0" smtClean="0">
                <a:solidFill>
                  <a:srgbClr val="FFFF00"/>
                </a:solidFill>
                <a:latin typeface="Times New Roman" pitchFamily="18" charset="0"/>
                <a:cs typeface="Times New Roman" pitchFamily="18" charset="0"/>
              </a:rPr>
              <a:t>.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422" y="2403523"/>
            <a:ext cx="3935897" cy="2398850"/>
          </a:xfrm>
          <a:prstGeom prst="rect">
            <a:avLst/>
          </a:prstGeom>
        </p:spPr>
      </p:pic>
      <p:sp>
        <p:nvSpPr>
          <p:cNvPr id="6" name="Donut 5"/>
          <p:cNvSpPr/>
          <p:nvPr/>
        </p:nvSpPr>
        <p:spPr>
          <a:xfrm>
            <a:off x="963630" y="3881634"/>
            <a:ext cx="722568" cy="320350"/>
          </a:xfrm>
          <a:prstGeom prst="donut">
            <a:avLst>
              <a:gd name="adj" fmla="val 33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مربع نص 14"/>
          <p:cNvSpPr txBox="1"/>
          <p:nvPr/>
        </p:nvSpPr>
        <p:spPr>
          <a:xfrm>
            <a:off x="619045" y="5931753"/>
            <a:ext cx="6669261" cy="830997"/>
          </a:xfrm>
          <a:prstGeom prst="rect">
            <a:avLst/>
          </a:prstGeom>
          <a:noFill/>
          <a:ln>
            <a:solidFill>
              <a:schemeClr val="bg2">
                <a:lumMod val="75000"/>
              </a:schemeClr>
            </a:solidFill>
            <a:prstDash val="sysDash"/>
          </a:ln>
        </p:spPr>
        <p:txBody>
          <a:bodyPr wrap="square" rtlCol="1">
            <a:spAutoFit/>
          </a:bodyPr>
          <a:lstStyle/>
          <a:p>
            <a:r>
              <a:rPr lang="en-US" sz="1600" dirty="0">
                <a:solidFill>
                  <a:schemeClr val="bg2">
                    <a:lumMod val="50000"/>
                  </a:schemeClr>
                </a:solidFill>
              </a:rPr>
              <a:t>Olfactory region is found </a:t>
            </a:r>
            <a:r>
              <a:rPr lang="en-US" sz="1600" dirty="0" smtClean="0">
                <a:solidFill>
                  <a:schemeClr val="bg2">
                    <a:lumMod val="50000"/>
                  </a:schemeClr>
                </a:solidFill>
              </a:rPr>
              <a:t>in </a:t>
            </a:r>
            <a:r>
              <a:rPr lang="en-US" sz="1600" dirty="0">
                <a:solidFill>
                  <a:schemeClr val="bg2">
                    <a:lumMod val="50000"/>
                  </a:schemeClr>
                </a:solidFill>
              </a:rPr>
              <a:t>the roof of the nasal cavity and the upper part of nasal septum and it is abundant in water secretory vesicles in order to dissolve the odor producing chemicals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
          <p:cNvSpPr/>
          <p:nvPr/>
        </p:nvSpPr>
        <p:spPr>
          <a:xfrm>
            <a:off x="487409" y="1483207"/>
            <a:ext cx="6938195" cy="1029381"/>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sp>
        <p:nvSpPr>
          <p:cNvPr id="3" name="مربع نص 2"/>
          <p:cNvSpPr txBox="1"/>
          <p:nvPr/>
        </p:nvSpPr>
        <p:spPr>
          <a:xfrm>
            <a:off x="289110" y="426850"/>
            <a:ext cx="12307336" cy="623248"/>
          </a:xfrm>
          <a:prstGeom prst="rect">
            <a:avLst/>
          </a:prstGeom>
          <a:noFill/>
        </p:spPr>
        <p:txBody>
          <a:bodyPr wrap="square" rtlCol="1">
            <a:spAutoFit/>
          </a:bodyPr>
          <a:lstStyle/>
          <a:p>
            <a:pPr algn="ctr"/>
            <a:r>
              <a:rPr lang="en-US" sz="2400" b="1" dirty="0" smtClean="0">
                <a:solidFill>
                  <a:srgbClr val="FF2F92"/>
                </a:solidFill>
                <a:latin typeface="+mj-lt"/>
                <a:ea typeface="PilGi" charset="-127"/>
                <a:cs typeface="PilGi" charset="-127"/>
              </a:rPr>
              <a:t>RESPIRATORY  REGION </a:t>
            </a:r>
            <a:r>
              <a:rPr lang="en-US" sz="2000" b="1" dirty="0" smtClean="0">
                <a:solidFill>
                  <a:srgbClr val="FF8AD8"/>
                </a:solidFill>
                <a:latin typeface="+mj-lt"/>
                <a:ea typeface="PilGi" charset="-127"/>
                <a:cs typeface="PilGi" charset="-127"/>
              </a:rPr>
              <a:t>(Area) </a:t>
            </a:r>
            <a:r>
              <a:rPr lang="en-US" sz="2400" b="1" dirty="0" smtClean="0">
                <a:solidFill>
                  <a:srgbClr val="FF2F92"/>
                </a:solidFill>
                <a:latin typeface="+mj-lt"/>
                <a:ea typeface="PilGi" charset="-127"/>
                <a:cs typeface="PilGi" charset="-127"/>
              </a:rPr>
              <a:t>OF NASAL CAVITY MUCOSA </a:t>
            </a:r>
            <a:r>
              <a:rPr lang="en-US" sz="2000" b="1" dirty="0" smtClean="0">
                <a:solidFill>
                  <a:srgbClr val="FF8AD8"/>
                </a:solidFill>
                <a:latin typeface="+mj-lt"/>
                <a:ea typeface="PilGi" charset="-127"/>
                <a:cs typeface="PilGi" charset="-127"/>
              </a:rPr>
              <a:t>(mucous membrane)</a:t>
            </a:r>
            <a:r>
              <a:rPr lang="en-US" sz="1100" b="1" dirty="0" smtClean="0">
                <a:solidFill>
                  <a:srgbClr val="FF8AD8"/>
                </a:solidFill>
              </a:rPr>
              <a:t/>
            </a:r>
            <a:br>
              <a:rPr lang="en-US" sz="1100" b="1" dirty="0" smtClean="0">
                <a:solidFill>
                  <a:srgbClr val="FF8AD8"/>
                </a:solidFill>
              </a:rPr>
            </a:br>
            <a:endParaRPr lang="ar-SA" sz="1050" dirty="0">
              <a:solidFill>
                <a:srgbClr val="FF8AD8"/>
              </a:solidFill>
            </a:endParaRPr>
          </a:p>
        </p:txBody>
      </p:sp>
      <p:sp>
        <p:nvSpPr>
          <p:cNvPr id="11" name="Rounded Rectangle 2"/>
          <p:cNvSpPr/>
          <p:nvPr/>
        </p:nvSpPr>
        <p:spPr>
          <a:xfrm>
            <a:off x="445528" y="2620917"/>
            <a:ext cx="6955774" cy="1805787"/>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95000"/>
                  <a:lumOff val="5000"/>
                </a:schemeClr>
              </a:solidFill>
            </a:endParaRPr>
          </a:p>
        </p:txBody>
      </p:sp>
      <p:pic>
        <p:nvPicPr>
          <p:cNvPr id="9" name="Picture 4" descr="F17_02"/>
          <p:cNvPicPr>
            <a:picLocks noChangeAspect="1" noChangeArrowheads="1"/>
          </p:cNvPicPr>
          <p:nvPr/>
        </p:nvPicPr>
        <p:blipFill>
          <a:blip r:embed="rId2"/>
          <a:srcRect/>
          <a:stretch>
            <a:fillRect/>
          </a:stretch>
        </p:blipFill>
        <p:spPr bwMode="auto">
          <a:xfrm>
            <a:off x="546506" y="4535033"/>
            <a:ext cx="3023172" cy="2188087"/>
          </a:xfrm>
          <a:prstGeom prst="rect">
            <a:avLst/>
          </a:prstGeom>
          <a:noFill/>
          <a:ln w="9525">
            <a:noFill/>
            <a:miter lim="800000"/>
            <a:headEnd/>
            <a:tailEnd/>
          </a:ln>
        </p:spPr>
      </p:pic>
      <p:sp>
        <p:nvSpPr>
          <p:cNvPr id="10" name="TextBox 9"/>
          <p:cNvSpPr txBox="1"/>
          <p:nvPr/>
        </p:nvSpPr>
        <p:spPr>
          <a:xfrm>
            <a:off x="445528" y="1588698"/>
            <a:ext cx="6870793" cy="757130"/>
          </a:xfrm>
          <a:prstGeom prst="rect">
            <a:avLst/>
          </a:prstGeom>
          <a:noFill/>
        </p:spPr>
        <p:txBody>
          <a:bodyPr wrap="square" rtlCol="0">
            <a:spAutoFit/>
          </a:bodyPr>
          <a:lstStyle/>
          <a:p>
            <a:pPr marL="609600" indent="-609600">
              <a:lnSpc>
                <a:spcPct val="80000"/>
              </a:lnSpc>
            </a:pPr>
            <a:r>
              <a:rPr lang="en-US" b="1" dirty="0">
                <a:solidFill>
                  <a:srgbClr val="FF2F92"/>
                </a:solidFill>
                <a:cs typeface="Times New Roman" pitchFamily="18" charset="0"/>
              </a:rPr>
              <a:t>A)  </a:t>
            </a:r>
            <a:r>
              <a:rPr lang="en-US" b="1" dirty="0">
                <a:solidFill>
                  <a:srgbClr val="FF2F92"/>
                </a:solidFill>
                <a:latin typeface="+mj-lt"/>
                <a:cs typeface="Times New Roman" pitchFamily="18" charset="0"/>
              </a:rPr>
              <a:t>Epithelium</a:t>
            </a:r>
            <a:r>
              <a:rPr lang="en-US" b="1" dirty="0" smtClean="0">
                <a:solidFill>
                  <a:srgbClr val="FF2F92"/>
                </a:solidFill>
                <a:latin typeface="+mj-lt"/>
                <a:cs typeface="Times New Roman" pitchFamily="18" charset="0"/>
              </a:rPr>
              <a:t>:</a:t>
            </a:r>
            <a:endParaRPr lang="en-US" b="1" dirty="0">
              <a:solidFill>
                <a:srgbClr val="FF2F92"/>
              </a:solidFill>
              <a:latin typeface="+mj-lt"/>
              <a:cs typeface="Times New Roman" pitchFamily="18" charset="0"/>
            </a:endParaRPr>
          </a:p>
          <a:p>
            <a:pPr marL="609600" indent="-609600">
              <a:lnSpc>
                <a:spcPct val="80000"/>
              </a:lnSpc>
            </a:pPr>
            <a:r>
              <a:rPr lang="en-US" b="1" dirty="0">
                <a:solidFill>
                  <a:schemeClr val="tx1">
                    <a:lumMod val="95000"/>
                    <a:lumOff val="5000"/>
                  </a:schemeClr>
                </a:solidFill>
                <a:latin typeface="+mj-lt"/>
                <a:cs typeface="Times New Roman" pitchFamily="18" charset="0"/>
              </a:rPr>
              <a:t>     Pseudo-stratified ciliated columnar epithelium </a:t>
            </a:r>
            <a:r>
              <a:rPr lang="en-US" b="1" dirty="0" smtClean="0">
                <a:solidFill>
                  <a:schemeClr val="tx1">
                    <a:lumMod val="95000"/>
                    <a:lumOff val="5000"/>
                  </a:schemeClr>
                </a:solidFill>
                <a:latin typeface="+mj-lt"/>
                <a:cs typeface="Times New Roman" pitchFamily="18" charset="0"/>
              </a:rPr>
              <a:t>with goblet </a:t>
            </a:r>
            <a:r>
              <a:rPr lang="en-US" b="1" dirty="0">
                <a:solidFill>
                  <a:schemeClr val="tx1">
                    <a:lumMod val="95000"/>
                    <a:lumOff val="5000"/>
                  </a:schemeClr>
                </a:solidFill>
                <a:latin typeface="+mj-lt"/>
                <a:cs typeface="Times New Roman" pitchFamily="18" charset="0"/>
              </a:rPr>
              <a:t>cells (Respiratory epithelium). </a:t>
            </a:r>
            <a:r>
              <a:rPr lang="en-US" sz="1600" b="1" dirty="0">
                <a:solidFill>
                  <a:schemeClr val="bg2">
                    <a:lumMod val="50000"/>
                  </a:schemeClr>
                </a:solidFill>
                <a:latin typeface="+mj-lt"/>
                <a:cs typeface="Times New Roman" pitchFamily="18" charset="0"/>
              </a:rPr>
              <a:t>begins in the posterior nasal cavity</a:t>
            </a:r>
            <a:endParaRPr lang="en-US" b="1" dirty="0">
              <a:solidFill>
                <a:schemeClr val="bg2">
                  <a:lumMod val="50000"/>
                </a:schemeClr>
              </a:solidFill>
              <a:latin typeface="+mj-lt"/>
              <a:cs typeface="Times New Roman" pitchFamily="18" charset="0"/>
            </a:endParaRPr>
          </a:p>
        </p:txBody>
      </p:sp>
      <p:sp>
        <p:nvSpPr>
          <p:cNvPr id="12" name="TextBox 11"/>
          <p:cNvSpPr txBox="1"/>
          <p:nvPr/>
        </p:nvSpPr>
        <p:spPr>
          <a:xfrm>
            <a:off x="445529" y="2761628"/>
            <a:ext cx="7103167" cy="1421928"/>
          </a:xfrm>
          <a:prstGeom prst="rect">
            <a:avLst/>
          </a:prstGeom>
          <a:noFill/>
        </p:spPr>
        <p:txBody>
          <a:bodyPr wrap="square" rtlCol="0">
            <a:spAutoFit/>
          </a:bodyPr>
          <a:lstStyle/>
          <a:p>
            <a:pPr marL="609600" indent="-609600">
              <a:lnSpc>
                <a:spcPct val="80000"/>
              </a:lnSpc>
            </a:pPr>
            <a:r>
              <a:rPr lang="en-US" b="1" dirty="0">
                <a:solidFill>
                  <a:srgbClr val="FF2F92"/>
                </a:solidFill>
                <a:cs typeface="Times New Roman" pitchFamily="18" charset="0"/>
              </a:rPr>
              <a:t>B) </a:t>
            </a:r>
            <a:r>
              <a:rPr lang="en-US" dirty="0">
                <a:solidFill>
                  <a:srgbClr val="FF2F92"/>
                </a:solidFill>
                <a:cs typeface="Times New Roman" pitchFamily="18" charset="0"/>
              </a:rPr>
              <a:t> </a:t>
            </a:r>
            <a:r>
              <a:rPr lang="en-US" b="1" dirty="0">
                <a:solidFill>
                  <a:srgbClr val="FF2F92"/>
                </a:solidFill>
                <a:latin typeface="+mj-lt"/>
                <a:cs typeface="Times New Roman" pitchFamily="18" charset="0"/>
              </a:rPr>
              <a:t>Lamina propria ( Sub-epithelial C.T</a:t>
            </a:r>
            <a:r>
              <a:rPr lang="en-US" b="1" dirty="0" smtClean="0">
                <a:solidFill>
                  <a:srgbClr val="FF2F92"/>
                </a:solidFill>
                <a:latin typeface="+mj-lt"/>
                <a:cs typeface="Times New Roman" pitchFamily="18" charset="0"/>
              </a:rPr>
              <a:t>.):</a:t>
            </a:r>
            <a:endParaRPr lang="en-US" b="1" dirty="0">
              <a:solidFill>
                <a:srgbClr val="FF2F92"/>
              </a:solidFill>
              <a:latin typeface="+mj-lt"/>
              <a:cs typeface="Times New Roman" pitchFamily="18" charset="0"/>
            </a:endParaRPr>
          </a:p>
          <a:p>
            <a:pPr marL="1066800" lvl="1" indent="-609600">
              <a:lnSpc>
                <a:spcPct val="80000"/>
              </a:lnSpc>
            </a:pPr>
            <a:r>
              <a:rPr lang="en-US" b="1" dirty="0">
                <a:solidFill>
                  <a:schemeClr val="tx1">
                    <a:lumMod val="95000"/>
                    <a:lumOff val="5000"/>
                  </a:schemeClr>
                </a:solidFill>
                <a:latin typeface="+mj-lt"/>
                <a:cs typeface="Times New Roman" pitchFamily="18" charset="0"/>
              </a:rPr>
              <a:t> contains:</a:t>
            </a:r>
          </a:p>
          <a:p>
            <a:pPr marL="1066800" lvl="1" indent="-609600">
              <a:lnSpc>
                <a:spcPct val="80000"/>
              </a:lnSpc>
            </a:pPr>
            <a:r>
              <a:rPr lang="en-US" b="1" dirty="0">
                <a:solidFill>
                  <a:schemeClr val="tx1">
                    <a:lumMod val="95000"/>
                    <a:lumOff val="5000"/>
                  </a:schemeClr>
                </a:solidFill>
                <a:latin typeface="+mj-lt"/>
                <a:cs typeface="Times New Roman" pitchFamily="18" charset="0"/>
              </a:rPr>
              <a:t>   1-  Large arterial plexuses </a:t>
            </a:r>
            <a:r>
              <a:rPr lang="en-US" b="1" dirty="0" smtClean="0">
                <a:solidFill>
                  <a:schemeClr val="tx1">
                    <a:lumMod val="95000"/>
                    <a:lumOff val="5000"/>
                  </a:schemeClr>
                </a:solidFill>
                <a:latin typeface="+mj-lt"/>
                <a:cs typeface="Times New Roman" pitchFamily="18" charset="0"/>
              </a:rPr>
              <a:t>&amp; venous sinuses </a:t>
            </a:r>
            <a:r>
              <a:rPr lang="en-US" b="1" dirty="0">
                <a:solidFill>
                  <a:schemeClr val="tx1">
                    <a:lumMod val="95000"/>
                    <a:lumOff val="5000"/>
                  </a:schemeClr>
                </a:solidFill>
                <a:latin typeface="+mj-lt"/>
                <a:cs typeface="Times New Roman" pitchFamily="18" charset="0"/>
              </a:rPr>
              <a:t>(Highly vascularized C.T.)</a:t>
            </a:r>
          </a:p>
          <a:p>
            <a:pPr marL="1066800" lvl="1" indent="-609600">
              <a:lnSpc>
                <a:spcPct val="80000"/>
              </a:lnSpc>
            </a:pPr>
            <a:r>
              <a:rPr lang="en-US" b="1" dirty="0">
                <a:solidFill>
                  <a:schemeClr val="tx1">
                    <a:lumMod val="95000"/>
                    <a:lumOff val="5000"/>
                  </a:schemeClr>
                </a:solidFill>
                <a:latin typeface="+mj-lt"/>
                <a:cs typeface="Times New Roman" pitchFamily="18" charset="0"/>
              </a:rPr>
              <a:t>   3- Many seromucous glands (acini</a:t>
            </a:r>
            <a:r>
              <a:rPr lang="en-US" b="1" dirty="0" smtClean="0">
                <a:solidFill>
                  <a:schemeClr val="tx1">
                    <a:lumMod val="95000"/>
                    <a:lumOff val="5000"/>
                  </a:schemeClr>
                </a:solidFill>
                <a:latin typeface="+mj-lt"/>
                <a:cs typeface="Times New Roman" pitchFamily="18" charset="0"/>
              </a:rPr>
              <a:t>). </a:t>
            </a:r>
            <a:r>
              <a:rPr lang="en-US" sz="1400" b="1" dirty="0" smtClean="0">
                <a:solidFill>
                  <a:schemeClr val="bg2">
                    <a:lumMod val="50000"/>
                  </a:schemeClr>
                </a:solidFill>
                <a:latin typeface="+mj-lt"/>
                <a:cs typeface="Times New Roman" pitchFamily="18" charset="0"/>
              </a:rPr>
              <a:t>Watery secretions </a:t>
            </a:r>
            <a:endParaRPr lang="en-US" b="1" dirty="0">
              <a:solidFill>
                <a:schemeClr val="bg2">
                  <a:lumMod val="50000"/>
                </a:schemeClr>
              </a:solidFill>
              <a:latin typeface="+mj-lt"/>
              <a:cs typeface="Times New Roman" pitchFamily="18" charset="0"/>
            </a:endParaRPr>
          </a:p>
          <a:p>
            <a:pPr marL="1066800" lvl="1" indent="-609600">
              <a:lnSpc>
                <a:spcPct val="80000"/>
              </a:lnSpc>
            </a:pPr>
            <a:r>
              <a:rPr lang="en-US" b="1" dirty="0">
                <a:solidFill>
                  <a:schemeClr val="tx1">
                    <a:lumMod val="95000"/>
                    <a:lumOff val="5000"/>
                  </a:schemeClr>
                </a:solidFill>
                <a:latin typeface="+mj-lt"/>
                <a:cs typeface="Times New Roman" pitchFamily="18" charset="0"/>
              </a:rPr>
              <a:t>   4-  Abundant lymphoid elements:</a:t>
            </a:r>
          </a:p>
          <a:p>
            <a:pPr marL="1524000" lvl="2" indent="-609600">
              <a:lnSpc>
                <a:spcPct val="80000"/>
              </a:lnSpc>
            </a:pPr>
            <a:r>
              <a:rPr lang="en-US" b="1" dirty="0">
                <a:solidFill>
                  <a:schemeClr val="tx1">
                    <a:lumMod val="95000"/>
                    <a:lumOff val="5000"/>
                  </a:schemeClr>
                </a:solidFill>
                <a:latin typeface="+mj-lt"/>
                <a:cs typeface="Times New Roman" pitchFamily="18" charset="0"/>
              </a:rPr>
              <a:t>      </a:t>
            </a:r>
            <a:r>
              <a:rPr lang="en-US" sz="1600" b="1" dirty="0">
                <a:solidFill>
                  <a:schemeClr val="tx1">
                    <a:lumMod val="95000"/>
                    <a:lumOff val="5000"/>
                  </a:schemeClr>
                </a:solidFill>
                <a:latin typeface="+mj-lt"/>
                <a:cs typeface="Times New Roman" pitchFamily="18" charset="0"/>
              </a:rPr>
              <a:t>Including occasional lymphoid </a:t>
            </a:r>
            <a:r>
              <a:rPr lang="en-US" sz="1600" b="1" dirty="0" smtClean="0">
                <a:solidFill>
                  <a:schemeClr val="tx1">
                    <a:lumMod val="95000"/>
                    <a:lumOff val="5000"/>
                  </a:schemeClr>
                </a:solidFill>
                <a:latin typeface="+mj-lt"/>
                <a:cs typeface="Times New Roman" pitchFamily="18" charset="0"/>
              </a:rPr>
              <a:t>nodules , plasma </a:t>
            </a:r>
            <a:r>
              <a:rPr lang="en-US" sz="1600" b="1" dirty="0">
                <a:solidFill>
                  <a:schemeClr val="tx1">
                    <a:lumMod val="95000"/>
                    <a:lumOff val="5000"/>
                  </a:schemeClr>
                </a:solidFill>
                <a:latin typeface="+mj-lt"/>
                <a:cs typeface="Times New Roman" pitchFamily="18" charset="0"/>
              </a:rPr>
              <a:t>cells &amp; mast cells</a:t>
            </a:r>
            <a:r>
              <a:rPr lang="en-US" sz="1600" b="1" dirty="0">
                <a:solidFill>
                  <a:srgbClr val="FFFF00"/>
                </a:solidFill>
                <a:cs typeface="Times New Roman" pitchFamily="18" charset="0"/>
              </a:rPr>
              <a:t>.</a:t>
            </a:r>
          </a:p>
        </p:txBody>
      </p:sp>
      <p:sp>
        <p:nvSpPr>
          <p:cNvPr id="14" name="Process 13"/>
          <p:cNvSpPr/>
          <p:nvPr/>
        </p:nvSpPr>
        <p:spPr>
          <a:xfrm>
            <a:off x="7614879" y="1814422"/>
            <a:ext cx="4479181" cy="4908698"/>
          </a:xfrm>
          <a:prstGeom prst="flowChartProcess">
            <a:avLst/>
          </a:prstGeom>
          <a:solidFill>
            <a:schemeClr val="bg1"/>
          </a:solidFill>
          <a:ln>
            <a:solidFill>
              <a:srgbClr val="FFD7E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7759297" y="2069570"/>
            <a:ext cx="4356089" cy="4616648"/>
          </a:xfrm>
          <a:prstGeom prst="rect">
            <a:avLst/>
          </a:prstGeom>
          <a:noFill/>
          <a:ln>
            <a:solidFill>
              <a:schemeClr val="bg1"/>
            </a:solidFill>
          </a:ln>
        </p:spPr>
        <p:txBody>
          <a:bodyPr wrap="square" rtlCol="0">
            <a:spAutoFit/>
          </a:bodyPr>
          <a:lstStyle/>
          <a:p>
            <a:pPr algn="ctr"/>
            <a:r>
              <a:rPr lang="en-US" b="1" dirty="0" smtClean="0">
                <a:solidFill>
                  <a:srgbClr val="FF2F92"/>
                </a:solidFill>
                <a:latin typeface="+mj-lt"/>
              </a:rPr>
              <a:t>Respiratory Epithelium</a:t>
            </a:r>
          </a:p>
          <a:p>
            <a:endParaRPr lang="en-US" b="1" dirty="0">
              <a:latin typeface="+mj-lt"/>
            </a:endParaRPr>
          </a:p>
          <a:p>
            <a:r>
              <a:rPr lang="en-US" b="1" dirty="0" smtClean="0">
                <a:solidFill>
                  <a:schemeClr val="bg2">
                    <a:lumMod val="50000"/>
                  </a:schemeClr>
                </a:solidFill>
                <a:latin typeface="+mj-lt"/>
              </a:rPr>
              <a:t>Is made of </a:t>
            </a:r>
            <a:r>
              <a:rPr lang="en-US" b="1" dirty="0" smtClean="0">
                <a:latin typeface="+mj-lt"/>
              </a:rPr>
              <a:t>pseudo-stratified ciliated columnar epithelium </a:t>
            </a:r>
            <a:r>
              <a:rPr lang="en-US" b="1" dirty="0" smtClean="0">
                <a:solidFill>
                  <a:srgbClr val="FF0000"/>
                </a:solidFill>
                <a:latin typeface="+mj-lt"/>
              </a:rPr>
              <a:t>with goblet cells.</a:t>
            </a:r>
          </a:p>
          <a:p>
            <a:endParaRPr lang="en-US" b="1" dirty="0">
              <a:latin typeface="+mj-lt"/>
            </a:endParaRPr>
          </a:p>
          <a:p>
            <a:r>
              <a:rPr lang="en-US" b="1" dirty="0" smtClean="0">
                <a:latin typeface="+mj-lt"/>
              </a:rPr>
              <a:t>This epithelium consists of </a:t>
            </a:r>
            <a:r>
              <a:rPr lang="en-US" b="1" dirty="0" smtClean="0">
                <a:solidFill>
                  <a:srgbClr val="008F00"/>
                </a:solidFill>
                <a:latin typeface="+mj-lt"/>
              </a:rPr>
              <a:t>multiple types of cells</a:t>
            </a:r>
            <a:r>
              <a:rPr lang="en-US" b="1" dirty="0" smtClean="0">
                <a:latin typeface="+mj-lt"/>
              </a:rPr>
              <a:t> mainly : </a:t>
            </a:r>
            <a:r>
              <a:rPr lang="en-US" sz="1600" b="1" dirty="0" smtClean="0">
                <a:latin typeface="+mj-lt"/>
              </a:rPr>
              <a:t>(all touch basement membrane)</a:t>
            </a:r>
            <a:endParaRPr lang="en-US" sz="1600" b="1" dirty="0">
              <a:latin typeface="+mj-lt"/>
            </a:endParaRPr>
          </a:p>
          <a:p>
            <a:pPr marL="742950" lvl="1" indent="-285750">
              <a:buFont typeface="Courier New" charset="0"/>
              <a:buChar char="o"/>
            </a:pPr>
            <a:r>
              <a:rPr lang="en-US" b="1" dirty="0" smtClean="0">
                <a:latin typeface="+mj-lt"/>
              </a:rPr>
              <a:t>Ciliated columnar cells. </a:t>
            </a:r>
            <a:r>
              <a:rPr lang="en-US" sz="1200" b="1" dirty="0" smtClean="0">
                <a:solidFill>
                  <a:schemeClr val="bg2">
                    <a:lumMod val="50000"/>
                  </a:schemeClr>
                </a:solidFill>
                <a:latin typeface="+mj-lt"/>
              </a:rPr>
              <a:t>Short and tall but only the ones that reach surface are ciliated</a:t>
            </a:r>
          </a:p>
          <a:p>
            <a:pPr marL="742950" lvl="1" indent="-285750">
              <a:buFont typeface="Courier New" charset="0"/>
              <a:buChar char="o"/>
            </a:pPr>
            <a:r>
              <a:rPr lang="en-US" b="1" dirty="0" smtClean="0">
                <a:latin typeface="+mj-lt"/>
              </a:rPr>
              <a:t>Goblet cells .</a:t>
            </a:r>
          </a:p>
          <a:p>
            <a:pPr marL="742950" lvl="1" indent="-285750">
              <a:buFont typeface="Courier New" charset="0"/>
              <a:buChar char="o"/>
            </a:pPr>
            <a:r>
              <a:rPr lang="en-US" b="1" dirty="0" smtClean="0">
                <a:latin typeface="+mj-lt"/>
              </a:rPr>
              <a:t>Basal cells (stem cells). </a:t>
            </a:r>
          </a:p>
          <a:p>
            <a:pPr marL="742950" lvl="1" indent="-285750">
              <a:buFont typeface="Courier New" charset="0"/>
              <a:buChar char="o"/>
            </a:pPr>
            <a:r>
              <a:rPr lang="en-US" b="1" dirty="0" smtClean="0">
                <a:latin typeface="+mj-lt"/>
              </a:rPr>
              <a:t>DNES cells e.g. Serotonin</a:t>
            </a:r>
            <a:endParaRPr lang="ar-SA" b="1" dirty="0" smtClean="0">
              <a:latin typeface="+mj-lt"/>
            </a:endParaRPr>
          </a:p>
          <a:p>
            <a:pPr marL="742950" lvl="1" indent="-285750">
              <a:buFont typeface="Courier New" charset="0"/>
              <a:buChar char="o"/>
            </a:pPr>
            <a:endParaRPr lang="ar-SA" b="1" dirty="0">
              <a:latin typeface="+mj-lt"/>
            </a:endParaRPr>
          </a:p>
          <a:p>
            <a:pPr marL="742950" lvl="1" indent="-285750">
              <a:buFont typeface="Courier New" charset="0"/>
              <a:buChar char="o"/>
            </a:pPr>
            <a:endParaRPr lang="ar-SA" b="1" dirty="0" smtClean="0">
              <a:latin typeface="+mj-lt"/>
            </a:endParaRPr>
          </a:p>
          <a:p>
            <a:r>
              <a:rPr lang="en-US" sz="1200" b="1" dirty="0" smtClean="0">
                <a:solidFill>
                  <a:schemeClr val="bg2">
                    <a:lumMod val="50000"/>
                  </a:schemeClr>
                </a:solidFill>
                <a:latin typeface="+mj-lt"/>
              </a:rPr>
              <a:t>Functions :</a:t>
            </a:r>
          </a:p>
          <a:p>
            <a:r>
              <a:rPr lang="en-US" sz="1200" dirty="0">
                <a:solidFill>
                  <a:schemeClr val="bg2">
                    <a:lumMod val="50000"/>
                  </a:schemeClr>
                </a:solidFill>
              </a:rPr>
              <a:t>it serves to moisten and protect the airways. It also </a:t>
            </a:r>
            <a:r>
              <a:rPr lang="en-US" sz="1200" b="1" dirty="0">
                <a:solidFill>
                  <a:schemeClr val="bg2">
                    <a:lumMod val="50000"/>
                  </a:schemeClr>
                </a:solidFill>
              </a:rPr>
              <a:t>functions</a:t>
            </a:r>
            <a:r>
              <a:rPr lang="en-US" sz="1200" dirty="0">
                <a:solidFill>
                  <a:schemeClr val="bg2">
                    <a:lumMod val="50000"/>
                  </a:schemeClr>
                </a:solidFill>
              </a:rPr>
              <a:t> as a barrier to potential pathogens and foreign particles, preventing infection and tissue injury by the action of mucociliary clearance.</a:t>
            </a:r>
            <a:endParaRPr lang="en-US" sz="1200" b="1" dirty="0" smtClean="0">
              <a:solidFill>
                <a:schemeClr val="bg2">
                  <a:lumMod val="50000"/>
                </a:schemeClr>
              </a:solidFill>
              <a:latin typeface="+mj-lt"/>
            </a:endParaRPr>
          </a:p>
        </p:txBody>
      </p:sp>
      <p:sp>
        <p:nvSpPr>
          <p:cNvPr id="17" name="TextBox 16"/>
          <p:cNvSpPr txBox="1"/>
          <p:nvPr/>
        </p:nvSpPr>
        <p:spPr>
          <a:xfrm>
            <a:off x="557562" y="1087601"/>
            <a:ext cx="6879099" cy="369332"/>
          </a:xfrm>
          <a:prstGeom prst="rect">
            <a:avLst/>
          </a:prstGeom>
          <a:noFill/>
        </p:spPr>
        <p:txBody>
          <a:bodyPr wrap="square" rtlCol="0">
            <a:spAutoFit/>
          </a:bodyPr>
          <a:lstStyle/>
          <a:p>
            <a:r>
              <a:rPr lang="en-US" dirty="0" smtClean="0">
                <a:solidFill>
                  <a:schemeClr val="bg2">
                    <a:lumMod val="50000"/>
                  </a:schemeClr>
                </a:solidFill>
              </a:rPr>
              <a:t>The respiratory area of the nasal cavity is made up of two components:</a:t>
            </a:r>
            <a:endParaRPr lang="en-US" dirty="0">
              <a:solidFill>
                <a:schemeClr val="bg2">
                  <a:lumMod val="50000"/>
                </a:schemeClr>
              </a:solidFill>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8953" y="4535033"/>
            <a:ext cx="3666651" cy="2188088"/>
          </a:xfrm>
          <a:prstGeom prst="rect">
            <a:avLst/>
          </a:prstGeom>
        </p:spPr>
      </p:pic>
      <p:sp>
        <p:nvSpPr>
          <p:cNvPr id="13" name="Process 12"/>
          <p:cNvSpPr/>
          <p:nvPr/>
        </p:nvSpPr>
        <p:spPr>
          <a:xfrm>
            <a:off x="8483601" y="964096"/>
            <a:ext cx="3048000" cy="624602"/>
          </a:xfrm>
          <a:prstGeom prst="flowChartProcess">
            <a:avLst/>
          </a:prstGeom>
          <a:solidFill>
            <a:schemeClr val="bg1"/>
          </a:solid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8519017" y="990219"/>
            <a:ext cx="3012584" cy="461665"/>
          </a:xfrm>
          <a:prstGeom prst="rect">
            <a:avLst/>
          </a:prstGeom>
          <a:noFill/>
        </p:spPr>
        <p:txBody>
          <a:bodyPr wrap="square" rtlCol="0">
            <a:spAutoFit/>
          </a:bodyPr>
          <a:lstStyle/>
          <a:p>
            <a:r>
              <a:rPr lang="en-US" sz="1200" dirty="0" smtClean="0">
                <a:solidFill>
                  <a:schemeClr val="bg2">
                    <a:lumMod val="50000"/>
                  </a:schemeClr>
                </a:solidFill>
              </a:rPr>
              <a:t>Mucous membrane = epithelium + lamina </a:t>
            </a:r>
            <a:r>
              <a:rPr lang="en-US" sz="1200" dirty="0" err="1" smtClean="0">
                <a:solidFill>
                  <a:schemeClr val="bg2">
                    <a:lumMod val="50000"/>
                  </a:schemeClr>
                </a:solidFill>
              </a:rPr>
              <a:t>propria</a:t>
            </a:r>
            <a:r>
              <a:rPr lang="en-US" sz="1200" dirty="0" smtClean="0">
                <a:solidFill>
                  <a:schemeClr val="bg2">
                    <a:lumMod val="50000"/>
                  </a:schemeClr>
                </a:solidFill>
              </a:rPr>
              <a:t> (vascularized connective tissue layer) </a:t>
            </a:r>
            <a:endParaRPr lang="en-US" sz="1200" dirty="0">
              <a:solidFill>
                <a:schemeClr val="bg2">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80661" y="1376672"/>
            <a:ext cx="7131708" cy="3366155"/>
          </a:xfrm>
          <a:prstGeom prst="roundRect">
            <a:avLst/>
          </a:prstGeom>
          <a:solidFill>
            <a:schemeClr val="bg1"/>
          </a:solidFill>
          <a:ln>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3892248" y="375787"/>
            <a:ext cx="4515210" cy="707886"/>
          </a:xfrm>
          <a:prstGeom prst="rect">
            <a:avLst/>
          </a:prstGeom>
        </p:spPr>
        <p:txBody>
          <a:bodyPr wrap="none">
            <a:spAutoFit/>
          </a:bodyPr>
          <a:lstStyle/>
          <a:p>
            <a:pPr algn="ctr"/>
            <a:r>
              <a:rPr lang="en-US" altLang="en-US" sz="4000" dirty="0">
                <a:solidFill>
                  <a:srgbClr val="FF2F92"/>
                </a:solidFill>
                <a:ea typeface="Times New Roman" charset="0"/>
                <a:cs typeface="Times New Roman" charset="0"/>
              </a:rPr>
              <a:t>PARANASAL SINUSES</a:t>
            </a:r>
            <a:endParaRPr lang="en-US" sz="4000" dirty="0">
              <a:solidFill>
                <a:srgbClr val="FF2F92"/>
              </a:solidFill>
            </a:endParaRPr>
          </a:p>
        </p:txBody>
      </p:sp>
      <p:pic>
        <p:nvPicPr>
          <p:cNvPr id="4" name="Picture 4" descr="F17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0680" y="1510748"/>
            <a:ext cx="3591995" cy="26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txBox="1">
            <a:spLocks noChangeArrowheads="1"/>
          </p:cNvSpPr>
          <p:nvPr/>
        </p:nvSpPr>
        <p:spPr>
          <a:xfrm>
            <a:off x="1468057" y="1510748"/>
            <a:ext cx="6644311" cy="45259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Tx/>
              <a:buNone/>
            </a:pPr>
            <a:r>
              <a:rPr lang="en-US" altLang="en-US" b="1" dirty="0" smtClean="0">
                <a:solidFill>
                  <a:srgbClr val="FF8AD8"/>
                </a:solidFill>
                <a:latin typeface="+mj-lt"/>
                <a:ea typeface="Times New Roman" charset="0"/>
                <a:cs typeface="Times New Roman" charset="0"/>
              </a:rPr>
              <a:t>Lining: </a:t>
            </a:r>
          </a:p>
          <a:p>
            <a:pPr lvl="1">
              <a:buNone/>
            </a:pPr>
            <a:r>
              <a:rPr lang="en-US" altLang="en-US" b="1" dirty="0" smtClean="0">
                <a:latin typeface="+mj-lt"/>
                <a:ea typeface="Times New Roman" charset="0"/>
                <a:cs typeface="Times New Roman" charset="0"/>
              </a:rPr>
              <a:t>1- Respiratory epithelium . (</a:t>
            </a:r>
            <a:r>
              <a:rPr lang="en-US" sz="1800" b="1" dirty="0">
                <a:solidFill>
                  <a:prstClr val="black">
                    <a:lumMod val="95000"/>
                    <a:lumOff val="5000"/>
                  </a:prstClr>
                </a:solidFill>
                <a:latin typeface="Calibri Light"/>
                <a:cs typeface="Times New Roman" pitchFamily="18" charset="0"/>
              </a:rPr>
              <a:t>Pseudo-stratified ciliated columnar epithelium with goblet cells </a:t>
            </a:r>
            <a:r>
              <a:rPr lang="en-US" altLang="en-US" b="1" dirty="0" smtClean="0">
                <a:latin typeface="+mj-lt"/>
                <a:ea typeface="Times New Roman" charset="0"/>
                <a:cs typeface="Times New Roman" charset="0"/>
              </a:rPr>
              <a:t>)</a:t>
            </a:r>
          </a:p>
          <a:p>
            <a:pPr lvl="1">
              <a:buFontTx/>
              <a:buNone/>
            </a:pPr>
            <a:r>
              <a:rPr lang="en-US" altLang="en-US" b="1" dirty="0" smtClean="0">
                <a:latin typeface="+mj-lt"/>
                <a:ea typeface="Times New Roman" charset="0"/>
                <a:cs typeface="Times New Roman" charset="0"/>
              </a:rPr>
              <a:t> 2- Lamina propria.</a:t>
            </a:r>
          </a:p>
          <a:p>
            <a:pPr>
              <a:buFontTx/>
              <a:buNone/>
            </a:pPr>
            <a:r>
              <a:rPr lang="en-US" altLang="en-US" b="1" dirty="0" smtClean="0">
                <a:solidFill>
                  <a:srgbClr val="FF8AD8"/>
                </a:solidFill>
                <a:latin typeface="+mj-lt"/>
                <a:ea typeface="Times New Roman" charset="0"/>
                <a:cs typeface="Times New Roman" charset="0"/>
              </a:rPr>
              <a:t>CLINICAL APPLICATION:</a:t>
            </a:r>
          </a:p>
          <a:p>
            <a:pPr>
              <a:buFontTx/>
              <a:buNone/>
            </a:pPr>
            <a:r>
              <a:rPr lang="en-US" altLang="en-US" b="1" dirty="0" smtClean="0">
                <a:solidFill>
                  <a:srgbClr val="FF0000"/>
                </a:solidFill>
                <a:latin typeface="+mj-lt"/>
                <a:ea typeface="Times New Roman" charset="0"/>
                <a:cs typeface="Times New Roman" charset="0"/>
              </a:rPr>
              <a:t>Sinusitis.</a:t>
            </a:r>
            <a:endParaRPr lang="en-US" altLang="en-US" b="1" dirty="0">
              <a:solidFill>
                <a:srgbClr val="FF0000"/>
              </a:solidFill>
              <a:latin typeface="+mj-lt"/>
              <a:ea typeface="Times New Roman" charset="0"/>
              <a:cs typeface="Times New Roman" charset="0"/>
            </a:endParaRPr>
          </a:p>
        </p:txBody>
      </p:sp>
      <p:sp>
        <p:nvSpPr>
          <p:cNvPr id="5" name="مربع نص 14"/>
          <p:cNvSpPr txBox="1"/>
          <p:nvPr/>
        </p:nvSpPr>
        <p:spPr>
          <a:xfrm>
            <a:off x="1171117" y="5169902"/>
            <a:ext cx="6297717" cy="1077218"/>
          </a:xfrm>
          <a:prstGeom prst="rect">
            <a:avLst/>
          </a:prstGeom>
          <a:noFill/>
          <a:ln>
            <a:solidFill>
              <a:schemeClr val="bg2">
                <a:lumMod val="75000"/>
              </a:schemeClr>
            </a:solidFill>
            <a:prstDash val="sysDash"/>
          </a:ln>
        </p:spPr>
        <p:txBody>
          <a:bodyPr wrap="square" rtlCol="1">
            <a:spAutoFit/>
          </a:bodyPr>
          <a:lstStyle/>
          <a:p>
            <a:r>
              <a:rPr lang="en-US" sz="1600" dirty="0">
                <a:solidFill>
                  <a:schemeClr val="bg2">
                    <a:lumMod val="50000"/>
                  </a:schemeClr>
                </a:solidFill>
              </a:rPr>
              <a:t>Sinusitis is characterized by inflammation of the lining of the paranasal sinuses. Because the nasal mucosa is simultaneously involved and because sinusitis rarely occurs without concurrent rhinitis, rhinosinusitis is now the preferred term for this condition.</a:t>
            </a:r>
            <a:endParaRPr lang="ar-SA" sz="1600" dirty="0" smtClean="0">
              <a:solidFill>
                <a:schemeClr val="bg2">
                  <a:lumMod val="50000"/>
                </a:scheme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0680" y="4122360"/>
            <a:ext cx="3591995" cy="2401968"/>
          </a:xfrm>
          <a:prstGeom prst="rect">
            <a:avLst/>
          </a:prstGeom>
        </p:spPr>
      </p:pic>
    </p:spTree>
    <p:extLst>
      <p:ext uri="{BB962C8B-B14F-4D97-AF65-F5344CB8AC3E}">
        <p14:creationId xmlns:p14="http://schemas.microsoft.com/office/powerpoint/2010/main" val="111452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46083" y="1308388"/>
            <a:ext cx="5802989" cy="2198078"/>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6536922" y="1306905"/>
            <a:ext cx="5099539" cy="2198078"/>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62639" y="1403155"/>
            <a:ext cx="5556805" cy="2092881"/>
          </a:xfrm>
          <a:prstGeom prst="rect">
            <a:avLst/>
          </a:prstGeom>
          <a:noFill/>
        </p:spPr>
        <p:txBody>
          <a:bodyPr wrap="square" rtlCol="0">
            <a:spAutoFit/>
          </a:bodyPr>
          <a:lstStyle/>
          <a:p>
            <a:pPr fontAlgn="t"/>
            <a:r>
              <a:rPr lang="en-US" sz="1600" dirty="0" smtClean="0">
                <a:solidFill>
                  <a:srgbClr val="FF2F92"/>
                </a:solidFill>
              </a:rPr>
              <a:t>1)OLFACTORY</a:t>
            </a:r>
            <a:r>
              <a:rPr lang="en-US" sz="1600" b="1" dirty="0" smtClean="0">
                <a:solidFill>
                  <a:srgbClr val="FF2F92"/>
                </a:solidFill>
              </a:rPr>
              <a:t> </a:t>
            </a:r>
            <a:r>
              <a:rPr lang="en-US" sz="1600" dirty="0">
                <a:solidFill>
                  <a:srgbClr val="FF2F92"/>
                </a:solidFill>
              </a:rPr>
              <a:t>EPITHELIUM</a:t>
            </a:r>
            <a:r>
              <a:rPr lang="en-US" sz="1600" b="1" dirty="0">
                <a:solidFill>
                  <a:srgbClr val="FF2F92"/>
                </a:solidFill>
              </a:rPr>
              <a:t>: </a:t>
            </a:r>
            <a:endParaRPr lang="en-US" sz="1600" dirty="0">
              <a:solidFill>
                <a:srgbClr val="FF2F92"/>
              </a:solidFill>
            </a:endParaRPr>
          </a:p>
          <a:p>
            <a:pPr marL="742950" lvl="1" indent="-285750" fontAlgn="t">
              <a:buFont typeface="Courier New" charset="0"/>
              <a:buChar char="o"/>
            </a:pPr>
            <a:r>
              <a:rPr lang="en-US" sz="1600" dirty="0" smtClean="0"/>
              <a:t>Pseudo-stratified </a:t>
            </a:r>
            <a:r>
              <a:rPr lang="en-US" sz="1600" dirty="0"/>
              <a:t>columnar epithelium</a:t>
            </a:r>
            <a:r>
              <a:rPr lang="en-US" sz="1600" dirty="0" smtClean="0"/>
              <a:t>. </a:t>
            </a:r>
            <a:r>
              <a:rPr lang="en-US" sz="1200" dirty="0" smtClean="0">
                <a:solidFill>
                  <a:schemeClr val="bg2">
                    <a:lumMod val="50000"/>
                  </a:schemeClr>
                </a:solidFill>
              </a:rPr>
              <a:t>(no goblet cells!)</a:t>
            </a:r>
            <a:endParaRPr lang="en-US" sz="1200" dirty="0">
              <a:solidFill>
                <a:schemeClr val="bg2">
                  <a:lumMod val="50000"/>
                </a:schemeClr>
              </a:solidFill>
            </a:endParaRPr>
          </a:p>
          <a:p>
            <a:pPr marL="742950" lvl="1" indent="-285750" fontAlgn="t">
              <a:buFont typeface="Courier New" charset="0"/>
              <a:buChar char="o"/>
            </a:pPr>
            <a:r>
              <a:rPr lang="en-US" sz="1600" dirty="0" smtClean="0"/>
              <a:t>Olfactory </a:t>
            </a:r>
            <a:r>
              <a:rPr lang="en-US" sz="1600" dirty="0"/>
              <a:t>cells (olfactory nerve cells) </a:t>
            </a:r>
          </a:p>
          <a:p>
            <a:pPr marL="742950" lvl="1" indent="-285750" fontAlgn="t">
              <a:buFont typeface="Courier New" charset="0"/>
              <a:buChar char="o"/>
            </a:pPr>
            <a:r>
              <a:rPr lang="en-US" sz="1600" dirty="0" smtClean="0"/>
              <a:t>Sustentacular </a:t>
            </a:r>
            <a:r>
              <a:rPr lang="en-US" sz="1600" dirty="0"/>
              <a:t>(supporting) cells. </a:t>
            </a:r>
          </a:p>
          <a:p>
            <a:pPr marL="742950" lvl="1" indent="-285750" fontAlgn="t">
              <a:buFont typeface="Courier New" charset="0"/>
              <a:buChar char="o"/>
            </a:pPr>
            <a:r>
              <a:rPr lang="en-US" sz="1600" dirty="0" smtClean="0"/>
              <a:t>Basal </a:t>
            </a:r>
            <a:r>
              <a:rPr lang="en-US" sz="1600" dirty="0"/>
              <a:t>cells: Pyramidal in shape, basal </a:t>
            </a:r>
            <a:r>
              <a:rPr lang="en-US" sz="1600" dirty="0" smtClean="0"/>
              <a:t>in position </a:t>
            </a:r>
            <a:r>
              <a:rPr lang="en-US" sz="1600" dirty="0"/>
              <a:t>and act as stem cells</a:t>
            </a:r>
            <a:r>
              <a:rPr lang="en-US" sz="1200" dirty="0">
                <a:solidFill>
                  <a:schemeClr val="bg2">
                    <a:lumMod val="50000"/>
                  </a:schemeClr>
                </a:solidFill>
              </a:rPr>
              <a:t>. </a:t>
            </a:r>
            <a:r>
              <a:rPr lang="en-US" sz="1200" dirty="0" smtClean="0">
                <a:solidFill>
                  <a:schemeClr val="bg2">
                    <a:lumMod val="50000"/>
                  </a:schemeClr>
                </a:solidFill>
              </a:rPr>
              <a:t>(neurons cannot divide due to lack of centrioles thus it needs stem cells for annual renewal)</a:t>
            </a:r>
            <a:endParaRPr lang="en-US" sz="1200" dirty="0">
              <a:solidFill>
                <a:schemeClr val="bg2">
                  <a:lumMod val="50000"/>
                </a:schemeClr>
              </a:solidFill>
            </a:endParaRPr>
          </a:p>
          <a:p>
            <a:endParaRPr lang="en-US" dirty="0"/>
          </a:p>
        </p:txBody>
      </p:sp>
      <p:sp>
        <p:nvSpPr>
          <p:cNvPr id="5" name="TextBox 4"/>
          <p:cNvSpPr txBox="1"/>
          <p:nvPr/>
        </p:nvSpPr>
        <p:spPr>
          <a:xfrm>
            <a:off x="6599119" y="1403155"/>
            <a:ext cx="5275384" cy="2339102"/>
          </a:xfrm>
          <a:prstGeom prst="rect">
            <a:avLst/>
          </a:prstGeom>
          <a:noFill/>
        </p:spPr>
        <p:txBody>
          <a:bodyPr wrap="square" rtlCol="0">
            <a:spAutoFit/>
          </a:bodyPr>
          <a:lstStyle/>
          <a:p>
            <a:pPr fontAlgn="t"/>
            <a:r>
              <a:rPr lang="en-US" sz="1600" dirty="0" smtClean="0">
                <a:solidFill>
                  <a:srgbClr val="FF2F92"/>
                </a:solidFill>
              </a:rPr>
              <a:t>2)LAMINA</a:t>
            </a:r>
            <a:r>
              <a:rPr lang="en-US" sz="1600" b="1" dirty="0" smtClean="0">
                <a:solidFill>
                  <a:srgbClr val="FF2F92"/>
                </a:solidFill>
              </a:rPr>
              <a:t> </a:t>
            </a:r>
            <a:r>
              <a:rPr lang="en-US" sz="1600" dirty="0">
                <a:solidFill>
                  <a:srgbClr val="FF2F92"/>
                </a:solidFill>
              </a:rPr>
              <a:t>PROPRIA</a:t>
            </a:r>
            <a:r>
              <a:rPr lang="en-US" sz="1600" b="1" dirty="0">
                <a:solidFill>
                  <a:srgbClr val="FF2F92"/>
                </a:solidFill>
              </a:rPr>
              <a:t>:</a:t>
            </a:r>
            <a:endParaRPr lang="en-US" sz="1600" dirty="0">
              <a:solidFill>
                <a:srgbClr val="FF2F92"/>
              </a:solidFill>
            </a:endParaRPr>
          </a:p>
          <a:p>
            <a:pPr fontAlgn="t"/>
            <a:r>
              <a:rPr lang="en-US" sz="1600" dirty="0"/>
              <a:t>Highly vascular loose to dense C.T. Contains: </a:t>
            </a:r>
          </a:p>
          <a:p>
            <a:pPr marL="742950" lvl="1" indent="-285750" fontAlgn="t">
              <a:buFont typeface="Courier New" charset="0"/>
              <a:buChar char="o"/>
            </a:pPr>
            <a:r>
              <a:rPr lang="en-US" sz="1600" dirty="0" smtClean="0"/>
              <a:t>Bowman’s </a:t>
            </a:r>
            <a:r>
              <a:rPr lang="en-US" sz="1600" dirty="0"/>
              <a:t>glands (olfactory glands): serous acini.</a:t>
            </a:r>
          </a:p>
          <a:p>
            <a:pPr marL="742950" lvl="1" indent="-285750" fontAlgn="t">
              <a:buFont typeface="Courier New" charset="0"/>
              <a:buChar char="o"/>
            </a:pPr>
            <a:r>
              <a:rPr lang="en-US" sz="1600" dirty="0" smtClean="0"/>
              <a:t>Bundles </a:t>
            </a:r>
            <a:r>
              <a:rPr lang="en-US" sz="1600" dirty="0"/>
              <a:t>of unmyelinated nerve fibers. </a:t>
            </a:r>
            <a:endParaRPr lang="en-US" sz="1600" dirty="0" smtClean="0"/>
          </a:p>
          <a:p>
            <a:pPr marL="742950" lvl="1" indent="-285750" fontAlgn="t">
              <a:buFont typeface="Courier New" charset="0"/>
              <a:buChar char="o"/>
            </a:pPr>
            <a:r>
              <a:rPr lang="en-US" sz="1600" dirty="0" smtClean="0"/>
              <a:t>axons </a:t>
            </a:r>
            <a:r>
              <a:rPr lang="en-US" sz="1600" dirty="0"/>
              <a:t>of olfactory nerve cells + Schwann-like cells (glial cells).</a:t>
            </a:r>
          </a:p>
          <a:p>
            <a:pPr marL="742950" lvl="1" indent="-285750" fontAlgn="t">
              <a:buFont typeface="Courier New" charset="0"/>
              <a:buChar char="o"/>
            </a:pPr>
            <a:r>
              <a:rPr lang="en-US" sz="1600" dirty="0" smtClean="0"/>
              <a:t>Rich </a:t>
            </a:r>
            <a:r>
              <a:rPr lang="en-US" sz="1600" dirty="0"/>
              <a:t>vascular plexus. </a:t>
            </a:r>
            <a:endParaRPr lang="en-US" sz="1600" dirty="0" smtClean="0"/>
          </a:p>
          <a:p>
            <a:pPr marL="742950" lvl="1" indent="-285750" fontAlgn="t">
              <a:buFont typeface="Courier New" charset="0"/>
              <a:buChar char="o"/>
            </a:pPr>
            <a:r>
              <a:rPr lang="en-US" sz="1600" dirty="0" smtClean="0"/>
              <a:t>Numerous </a:t>
            </a:r>
            <a:r>
              <a:rPr lang="en-US" sz="1600" dirty="0"/>
              <a:t>lymphoid elements</a:t>
            </a:r>
          </a:p>
          <a:p>
            <a:endParaRPr lang="en-US" dirty="0"/>
          </a:p>
        </p:txBody>
      </p:sp>
      <p:sp>
        <p:nvSpPr>
          <p:cNvPr id="8" name="Process 7"/>
          <p:cNvSpPr/>
          <p:nvPr/>
        </p:nvSpPr>
        <p:spPr>
          <a:xfrm>
            <a:off x="316456" y="3872761"/>
            <a:ext cx="3270806" cy="2919591"/>
          </a:xfrm>
          <a:prstGeom prst="flowChartProcess">
            <a:avLst/>
          </a:prstGeom>
          <a:solidFill>
            <a:schemeClr val="bg1"/>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9" name="Process 8"/>
          <p:cNvSpPr/>
          <p:nvPr/>
        </p:nvSpPr>
        <p:spPr>
          <a:xfrm>
            <a:off x="3727938" y="3872761"/>
            <a:ext cx="3077307" cy="1740878"/>
          </a:xfrm>
          <a:prstGeom prst="flowChartProcess">
            <a:avLst/>
          </a:prstGeom>
          <a:solidFill>
            <a:schemeClr val="bg1"/>
          </a:solidFill>
          <a:ln>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sp>
        <p:nvSpPr>
          <p:cNvPr id="13" name="Right Arrow 12"/>
          <p:cNvSpPr/>
          <p:nvPr/>
        </p:nvSpPr>
        <p:spPr>
          <a:xfrm rot="5400000">
            <a:off x="689907" y="3402953"/>
            <a:ext cx="343342" cy="59787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rot="5400000">
            <a:off x="4668936" y="3391393"/>
            <a:ext cx="333527" cy="597877"/>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16456" y="3916785"/>
            <a:ext cx="3270806" cy="2831544"/>
          </a:xfrm>
          <a:prstGeom prst="rect">
            <a:avLst/>
          </a:prstGeom>
          <a:noFill/>
        </p:spPr>
        <p:txBody>
          <a:bodyPr wrap="square" rtlCol="0">
            <a:spAutoFit/>
          </a:bodyPr>
          <a:lstStyle/>
          <a:p>
            <a:pPr fontAlgn="t"/>
            <a:r>
              <a:rPr lang="en-US" sz="1600" dirty="0"/>
              <a:t>OLFACTORY CELLS </a:t>
            </a:r>
          </a:p>
          <a:p>
            <a:pPr marL="285750" indent="-285750" fontAlgn="t">
              <a:buFont typeface="Courier New" charset="0"/>
              <a:buChar char="o"/>
            </a:pPr>
            <a:r>
              <a:rPr lang="en-US" sz="1600" dirty="0"/>
              <a:t>Are bipolar neurons</a:t>
            </a:r>
          </a:p>
          <a:p>
            <a:pPr marL="285750" indent="-285750" fontAlgn="t">
              <a:buFont typeface="Courier New" charset="0"/>
              <a:buChar char="o"/>
            </a:pPr>
            <a:r>
              <a:rPr lang="en-US" sz="1600" dirty="0"/>
              <a:t>Dendrite has olfactory vesicle that has nonmotile cilia</a:t>
            </a:r>
            <a:r>
              <a:rPr lang="en-US" sz="1600" dirty="0" smtClean="0"/>
              <a:t>. </a:t>
            </a:r>
            <a:r>
              <a:rPr lang="en-US" sz="1400" dirty="0" smtClean="0">
                <a:solidFill>
                  <a:schemeClr val="bg2">
                    <a:lumMod val="50000"/>
                  </a:schemeClr>
                </a:solidFill>
              </a:rPr>
              <a:t>Sterocilia</a:t>
            </a:r>
            <a:endParaRPr lang="en-US" sz="1400" dirty="0">
              <a:solidFill>
                <a:schemeClr val="bg2">
                  <a:lumMod val="50000"/>
                </a:schemeClr>
              </a:solidFill>
            </a:endParaRPr>
          </a:p>
          <a:p>
            <a:pPr marL="285750" indent="-285750" fontAlgn="t">
              <a:buFont typeface="Courier New" charset="0"/>
              <a:buChar char="o"/>
            </a:pPr>
            <a:r>
              <a:rPr lang="en-US" sz="1600" dirty="0"/>
              <a:t>Axons are unmyelinated with Schwann-like cells. </a:t>
            </a:r>
          </a:p>
          <a:p>
            <a:pPr marL="285750" indent="-285750" fontAlgn="t">
              <a:buFont typeface="Courier New" charset="0"/>
              <a:buChar char="o"/>
            </a:pPr>
            <a:r>
              <a:rPr lang="en-US" sz="1600" dirty="0"/>
              <a:t>Axons will collect in the lamina propria to form bundles of nerve fibers. Bundles will collect to form the olfactory nerve</a:t>
            </a:r>
          </a:p>
          <a:p>
            <a:endParaRPr lang="en-US" dirty="0"/>
          </a:p>
        </p:txBody>
      </p:sp>
      <p:sp>
        <p:nvSpPr>
          <p:cNvPr id="16" name="TextBox 15"/>
          <p:cNvSpPr txBox="1"/>
          <p:nvPr/>
        </p:nvSpPr>
        <p:spPr>
          <a:xfrm>
            <a:off x="3745523" y="3810774"/>
            <a:ext cx="3200398" cy="1846659"/>
          </a:xfrm>
          <a:prstGeom prst="rect">
            <a:avLst/>
          </a:prstGeom>
          <a:noFill/>
        </p:spPr>
        <p:txBody>
          <a:bodyPr wrap="square" rtlCol="0">
            <a:spAutoFit/>
          </a:bodyPr>
          <a:lstStyle/>
          <a:p>
            <a:pPr fontAlgn="t"/>
            <a:r>
              <a:rPr lang="en-US" sz="1600" dirty="0"/>
              <a:t>SUSTENTACULAR (SUPPORTING) CELLS</a:t>
            </a:r>
          </a:p>
          <a:p>
            <a:pPr fontAlgn="t"/>
            <a:r>
              <a:rPr lang="en-US" sz="1600" dirty="0"/>
              <a:t>are columnar cells.</a:t>
            </a:r>
          </a:p>
          <a:p>
            <a:pPr fontAlgn="t"/>
            <a:r>
              <a:rPr lang="en-US" sz="1600" dirty="0"/>
              <a:t>Function: </a:t>
            </a:r>
          </a:p>
          <a:p>
            <a:pPr fontAlgn="t"/>
            <a:r>
              <a:rPr lang="en-US" sz="1600" dirty="0"/>
              <a:t>Physical support and nourishment (metabolic) for olfactory cells.</a:t>
            </a:r>
          </a:p>
          <a:p>
            <a:endParaRPr lang="en-US" dirty="0"/>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2206" t="1543" r="2939" b="14871"/>
          <a:stretch/>
        </p:blipFill>
        <p:spPr>
          <a:xfrm>
            <a:off x="6963506" y="3857095"/>
            <a:ext cx="5117125" cy="2891234"/>
          </a:xfrm>
          <a:prstGeom prst="rect">
            <a:avLst/>
          </a:prstGeom>
        </p:spPr>
      </p:pic>
      <p:sp>
        <p:nvSpPr>
          <p:cNvPr id="20" name="Rectangle 19"/>
          <p:cNvSpPr/>
          <p:nvPr/>
        </p:nvSpPr>
        <p:spPr>
          <a:xfrm>
            <a:off x="3535782" y="170002"/>
            <a:ext cx="5737020" cy="584775"/>
          </a:xfrm>
          <a:prstGeom prst="rect">
            <a:avLst/>
          </a:prstGeom>
        </p:spPr>
        <p:txBody>
          <a:bodyPr wrap="none">
            <a:spAutoFit/>
          </a:bodyPr>
          <a:lstStyle/>
          <a:p>
            <a:pPr algn="ctr"/>
            <a:r>
              <a:rPr lang="en-US" sz="3200" dirty="0">
                <a:solidFill>
                  <a:srgbClr val="FF0066"/>
                </a:solidFill>
              </a:rPr>
              <a:t>OLFACTORY region of nasal cavity</a:t>
            </a:r>
          </a:p>
        </p:txBody>
      </p:sp>
      <p:sp>
        <p:nvSpPr>
          <p:cNvPr id="21" name="TextBox 20"/>
          <p:cNvSpPr txBox="1"/>
          <p:nvPr/>
        </p:nvSpPr>
        <p:spPr>
          <a:xfrm>
            <a:off x="-738553" y="792081"/>
            <a:ext cx="8651630" cy="523220"/>
          </a:xfrm>
          <a:prstGeom prst="rect">
            <a:avLst/>
          </a:prstGeom>
          <a:noFill/>
        </p:spPr>
        <p:txBody>
          <a:bodyPr wrap="square" rtlCol="0">
            <a:spAutoFit/>
          </a:bodyPr>
          <a:lstStyle/>
          <a:p>
            <a:pPr algn="ctr"/>
            <a:r>
              <a:rPr lang="en-US" sz="2800" dirty="0" smtClean="0">
                <a:solidFill>
                  <a:schemeClr val="bg2">
                    <a:lumMod val="50000"/>
                  </a:schemeClr>
                </a:solidFill>
              </a:rPr>
              <a:t>Olfactory Mucosa </a:t>
            </a:r>
            <a:r>
              <a:rPr lang="en-US" sz="2000" dirty="0" smtClean="0">
                <a:solidFill>
                  <a:schemeClr val="bg2">
                    <a:lumMod val="50000"/>
                  </a:schemeClr>
                </a:solidFill>
              </a:rPr>
              <a:t>is made up of two components  </a:t>
            </a:r>
            <a:r>
              <a:rPr lang="en-US" sz="2400" dirty="0" smtClean="0">
                <a:solidFill>
                  <a:schemeClr val="bg2">
                    <a:lumMod val="50000"/>
                  </a:schemeClr>
                </a:solidFill>
              </a:rPr>
              <a:t>:</a:t>
            </a:r>
            <a:endParaRPr lang="en-US" sz="2400" dirty="0">
              <a:solidFill>
                <a:schemeClr val="bg2">
                  <a:lumMod val="50000"/>
                </a:schemeClr>
              </a:solidFill>
            </a:endParaRPr>
          </a:p>
        </p:txBody>
      </p:sp>
      <p:sp>
        <p:nvSpPr>
          <p:cNvPr id="22" name="مربع نص 14"/>
          <p:cNvSpPr txBox="1"/>
          <p:nvPr/>
        </p:nvSpPr>
        <p:spPr>
          <a:xfrm>
            <a:off x="9269143" y="2713613"/>
            <a:ext cx="2240929" cy="276999"/>
          </a:xfrm>
          <a:prstGeom prst="rect">
            <a:avLst/>
          </a:prstGeom>
          <a:noFill/>
          <a:ln>
            <a:solidFill>
              <a:schemeClr val="bg2">
                <a:lumMod val="75000"/>
              </a:schemeClr>
            </a:solidFill>
            <a:prstDash val="sysDash"/>
          </a:ln>
        </p:spPr>
        <p:txBody>
          <a:bodyPr wrap="square" rtlCol="1">
            <a:spAutoFit/>
          </a:bodyPr>
          <a:lstStyle/>
          <a:p>
            <a:r>
              <a:rPr lang="en-US" sz="1200" dirty="0">
                <a:solidFill>
                  <a:schemeClr val="bg2">
                    <a:lumMod val="50000"/>
                  </a:schemeClr>
                </a:solidFill>
              </a:rPr>
              <a:t>pure serous </a:t>
            </a:r>
            <a:r>
              <a:rPr lang="en-US" sz="1200" dirty="0" smtClean="0">
                <a:solidFill>
                  <a:schemeClr val="bg2">
                    <a:lumMod val="50000"/>
                  </a:schemeClr>
                </a:solidFill>
              </a:rPr>
              <a:t>, no mucus secretion </a:t>
            </a:r>
            <a:endParaRPr lang="en-US" sz="1200" dirty="0">
              <a:solidFill>
                <a:schemeClr val="bg2">
                  <a:lumMod val="50000"/>
                </a:schemeClr>
              </a:solidFill>
            </a:endParaRPr>
          </a:p>
        </p:txBody>
      </p:sp>
      <p:sp>
        <p:nvSpPr>
          <p:cNvPr id="24" name="Curved Left Arrow 23"/>
          <p:cNvSpPr/>
          <p:nvPr/>
        </p:nvSpPr>
        <p:spPr>
          <a:xfrm>
            <a:off x="11575045" y="2093843"/>
            <a:ext cx="505586" cy="987935"/>
          </a:xfrm>
          <a:prstGeom prst="curvedLeftArrow">
            <a:avLst>
              <a:gd name="adj1" fmla="val 17434"/>
              <a:gd name="adj2" fmla="val 79779"/>
              <a:gd name="adj3" fmla="val 1946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ounded Rectangle 18"/>
          <p:cNvSpPr/>
          <p:nvPr/>
        </p:nvSpPr>
        <p:spPr>
          <a:xfrm>
            <a:off x="3727938" y="5786402"/>
            <a:ext cx="2352772" cy="902656"/>
          </a:xfrm>
          <a:prstGeom prst="roundRect">
            <a:avLst/>
          </a:prstGeom>
          <a:solidFill>
            <a:schemeClr val="bg1"/>
          </a:solid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3797691" y="5846854"/>
            <a:ext cx="6096000" cy="781752"/>
          </a:xfrm>
          <a:prstGeom prst="rect">
            <a:avLst/>
          </a:prstGeom>
        </p:spPr>
        <p:txBody>
          <a:bodyPr>
            <a:spAutoFit/>
          </a:bodyPr>
          <a:lstStyle/>
          <a:p>
            <a:pPr marL="609600" indent="-609600">
              <a:lnSpc>
                <a:spcPct val="80000"/>
              </a:lnSpc>
            </a:pPr>
            <a:r>
              <a:rPr lang="en-US" altLang="en-US" sz="1400" b="1" dirty="0" smtClean="0">
                <a:solidFill>
                  <a:srgbClr val="FF2F92"/>
                </a:solidFill>
                <a:latin typeface="+mj-lt"/>
                <a:ea typeface="Times New Roman" charset="0"/>
                <a:cs typeface="Times New Roman" charset="0"/>
              </a:rPr>
              <a:t>Site</a:t>
            </a:r>
            <a:r>
              <a:rPr lang="en-US" altLang="en-US" sz="1400" b="1" dirty="0">
                <a:solidFill>
                  <a:srgbClr val="FF2F92"/>
                </a:solidFill>
                <a:latin typeface="+mj-lt"/>
                <a:ea typeface="Times New Roman" charset="0"/>
                <a:cs typeface="Times New Roman" charset="0"/>
              </a:rPr>
              <a:t> </a:t>
            </a:r>
            <a:r>
              <a:rPr lang="en-US" altLang="en-US" sz="1400" b="1" dirty="0" smtClean="0">
                <a:solidFill>
                  <a:srgbClr val="FF2F92"/>
                </a:solidFill>
                <a:latin typeface="+mj-lt"/>
                <a:ea typeface="Times New Roman" charset="0"/>
                <a:cs typeface="Times New Roman" charset="0"/>
              </a:rPr>
              <a:t>of olfactory region:</a:t>
            </a:r>
          </a:p>
          <a:p>
            <a:pPr marL="609600" indent="-609600">
              <a:lnSpc>
                <a:spcPct val="80000"/>
              </a:lnSpc>
            </a:pPr>
            <a:r>
              <a:rPr lang="en-US" altLang="en-US" sz="1400" b="1" dirty="0" smtClean="0">
                <a:latin typeface="+mj-lt"/>
                <a:ea typeface="Times New Roman" charset="0"/>
                <a:cs typeface="Times New Roman" charset="0"/>
              </a:rPr>
              <a:t>1)Roof </a:t>
            </a:r>
            <a:r>
              <a:rPr lang="en-US" altLang="en-US" sz="1400" b="1" dirty="0">
                <a:latin typeface="+mj-lt"/>
                <a:ea typeface="Times New Roman" charset="0"/>
                <a:cs typeface="Times New Roman" charset="0"/>
              </a:rPr>
              <a:t>of nasal cavity.</a:t>
            </a:r>
          </a:p>
          <a:p>
            <a:pPr marL="609600" indent="-609600">
              <a:lnSpc>
                <a:spcPct val="80000"/>
              </a:lnSpc>
            </a:pPr>
            <a:r>
              <a:rPr lang="en-US" altLang="en-US" sz="1400" b="1" dirty="0" smtClean="0">
                <a:latin typeface="+mj-lt"/>
                <a:ea typeface="Times New Roman" charset="0"/>
                <a:cs typeface="Times New Roman" charset="0"/>
              </a:rPr>
              <a:t>2)Upper </a:t>
            </a:r>
            <a:r>
              <a:rPr lang="en-US" altLang="en-US" sz="1400" b="1" dirty="0">
                <a:latin typeface="+mj-lt"/>
                <a:ea typeface="Times New Roman" charset="0"/>
                <a:cs typeface="Times New Roman" charset="0"/>
              </a:rPr>
              <a:t>part of nasal septum.</a:t>
            </a:r>
          </a:p>
          <a:p>
            <a:pPr marL="609600" indent="-609600">
              <a:lnSpc>
                <a:spcPct val="80000"/>
              </a:lnSpc>
            </a:pPr>
            <a:r>
              <a:rPr lang="en-US" altLang="en-US" sz="1400" b="1" dirty="0" smtClean="0">
                <a:latin typeface="+mj-lt"/>
                <a:ea typeface="Times New Roman" charset="0"/>
                <a:cs typeface="Times New Roman" charset="0"/>
              </a:rPr>
              <a:t>3)over </a:t>
            </a:r>
            <a:r>
              <a:rPr lang="en-US" altLang="en-US" sz="1400" b="1" dirty="0">
                <a:latin typeface="+mj-lt"/>
                <a:ea typeface="Times New Roman" charset="0"/>
                <a:cs typeface="Times New Roman" charset="0"/>
              </a:rPr>
              <a:t>superior concha.    </a:t>
            </a:r>
          </a:p>
        </p:txBody>
      </p:sp>
    </p:spTree>
    <p:extLst>
      <p:ext uri="{BB962C8B-B14F-4D97-AF65-F5344CB8AC3E}">
        <p14:creationId xmlns:p14="http://schemas.microsoft.com/office/powerpoint/2010/main" val="897391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95955084"/>
              </p:ext>
            </p:extLst>
          </p:nvPr>
        </p:nvGraphicFramePr>
        <p:xfrm>
          <a:off x="193432" y="843019"/>
          <a:ext cx="11095890" cy="3641058"/>
        </p:xfrm>
        <a:graphic>
          <a:graphicData uri="http://schemas.openxmlformats.org/drawingml/2006/table">
            <a:tbl>
              <a:tblPr firstRow="1" bandRow="1">
                <a:tableStyleId>{5C22544A-7EE6-4342-B048-85BDC9FD1C3A}</a:tableStyleId>
              </a:tblPr>
              <a:tblGrid>
                <a:gridCol w="3059722"/>
                <a:gridCol w="2251380"/>
                <a:gridCol w="2987408"/>
                <a:gridCol w="2797380"/>
              </a:tblGrid>
              <a:tr h="405035">
                <a:tc rowSpan="2">
                  <a:txBody>
                    <a:bodyPr/>
                    <a:lstStyle/>
                    <a:p>
                      <a:pPr algn="l"/>
                      <a:endParaRPr lang="en-US" sz="1600" b="1" i="0" kern="1200" dirty="0" smtClean="0">
                        <a:solidFill>
                          <a:schemeClr val="accent1">
                            <a:lumMod val="75000"/>
                          </a:schemeClr>
                        </a:solidFill>
                        <a:latin typeface="+mj-lt"/>
                        <a:ea typeface="+mn-ea"/>
                        <a:cs typeface="+mn-cs"/>
                      </a:endParaRPr>
                    </a:p>
                    <a:p>
                      <a:pPr algn="l"/>
                      <a:endParaRPr lang="en-US" sz="1600" b="1" i="0" kern="1200" dirty="0" smtClean="0">
                        <a:solidFill>
                          <a:schemeClr val="accent1">
                            <a:lumMod val="75000"/>
                          </a:schemeClr>
                        </a:solidFill>
                        <a:latin typeface="+mj-lt"/>
                        <a:ea typeface="+mn-ea"/>
                        <a:cs typeface="+mn-cs"/>
                      </a:endParaRPr>
                    </a:p>
                    <a:p>
                      <a:pPr algn="l"/>
                      <a:endParaRPr lang="en-US" sz="1600" b="1" i="0" kern="1200" dirty="0" smtClean="0">
                        <a:solidFill>
                          <a:schemeClr val="accent1">
                            <a:lumMod val="75000"/>
                          </a:schemeClr>
                        </a:solidFill>
                        <a:latin typeface="+mj-lt"/>
                        <a:ea typeface="+mn-ea"/>
                        <a:cs typeface="+mn-cs"/>
                      </a:endParaRPr>
                    </a:p>
                    <a:p>
                      <a:pPr algn="l"/>
                      <a:endParaRPr lang="en-US" sz="1600" b="1" i="0" kern="1200" dirty="0" smtClean="0">
                        <a:solidFill>
                          <a:schemeClr val="accent1">
                            <a:lumMod val="75000"/>
                          </a:schemeClr>
                        </a:solidFill>
                        <a:latin typeface="+mj-lt"/>
                        <a:ea typeface="+mn-ea"/>
                        <a:cs typeface="+mn-cs"/>
                      </a:endParaRPr>
                    </a:p>
                    <a:p>
                      <a:pPr algn="l"/>
                      <a:r>
                        <a:rPr lang="en-US" sz="1600" b="1" i="0" kern="1200" dirty="0" smtClean="0">
                          <a:solidFill>
                            <a:schemeClr val="accent1">
                              <a:lumMod val="75000"/>
                            </a:schemeClr>
                          </a:solidFill>
                          <a:latin typeface="+mj-lt"/>
                          <a:ea typeface="+mn-ea"/>
                          <a:cs typeface="+mn-cs"/>
                        </a:rPr>
                        <a:t>-Mucosa (Mucous membrane)</a:t>
                      </a:r>
                      <a:endParaRPr lang="en-US" sz="1600" b="1" i="0" kern="1200" dirty="0">
                        <a:solidFill>
                          <a:schemeClr val="accent1">
                            <a:lumMod val="75000"/>
                          </a:schemeClr>
                        </a:solidFill>
                        <a:latin typeface="+mj-lt"/>
                        <a:ea typeface="+mn-ea"/>
                        <a:cs typeface="+mn-cs"/>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r>
                        <a:rPr lang="en-US" sz="1600" b="1" dirty="0" smtClean="0">
                          <a:solidFill>
                            <a:schemeClr val="tx1"/>
                          </a:solidFill>
                          <a:latin typeface="+mj-lt"/>
                        </a:rPr>
                        <a:t>Epithelium (2 types):</a:t>
                      </a:r>
                      <a:endParaRPr lang="en-US" sz="1600" b="1" i="0" kern="1200" dirty="0">
                        <a:solidFill>
                          <a:schemeClr val="tx1"/>
                        </a:solidFill>
                        <a:latin typeface="+mj-lt"/>
                        <a:ea typeface="+mn-ea"/>
                        <a:cs typeface="+mn-cs"/>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rowSpan="2">
                  <a:txBody>
                    <a:bodyPr/>
                    <a:lstStyle/>
                    <a:p>
                      <a:pPr algn="ctr"/>
                      <a:r>
                        <a:rPr lang="en-US" sz="1600" b="1" i="0" dirty="0" smtClean="0">
                          <a:solidFill>
                            <a:schemeClr val="tx1"/>
                          </a:solidFill>
                          <a:latin typeface="+mj-lt"/>
                        </a:rPr>
                        <a:t>Lamina</a:t>
                      </a:r>
                      <a:r>
                        <a:rPr lang="en-US" sz="1600" b="1" i="0" baseline="0" dirty="0" smtClean="0">
                          <a:solidFill>
                            <a:schemeClr val="tx1"/>
                          </a:solidFill>
                          <a:latin typeface="+mj-lt"/>
                        </a:rPr>
                        <a:t> </a:t>
                      </a:r>
                      <a:r>
                        <a:rPr lang="en-US" sz="1600" b="1" i="0" dirty="0" smtClean="0">
                          <a:solidFill>
                            <a:schemeClr val="tx1"/>
                          </a:solidFill>
                          <a:latin typeface="+mj-lt"/>
                        </a:rPr>
                        <a:t>Propria</a:t>
                      </a:r>
                      <a:endParaRPr lang="en-US" sz="1600" b="1" i="0" dirty="0">
                        <a:solidFill>
                          <a:schemeClr val="tx1"/>
                        </a:solidFill>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902793">
                <a:tc vMerge="1">
                  <a:txBody>
                    <a:bodyPr/>
                    <a:lstStyle/>
                    <a:p>
                      <a:endParaRPr lang="en-US"/>
                    </a:p>
                  </a:txBody>
                  <a:tcPr/>
                </a:tc>
                <a:tc>
                  <a:txBody>
                    <a:bodyPr/>
                    <a:lstStyle/>
                    <a:p>
                      <a:r>
                        <a:rPr lang="en-US" sz="1600" b="1" dirty="0" smtClean="0">
                          <a:latin typeface="+mj-lt"/>
                        </a:rPr>
                        <a:t>1.Respiratory Epithelium</a:t>
                      </a:r>
                    </a:p>
                    <a:p>
                      <a:r>
                        <a:rPr lang="en-US" sz="1600" b="1" dirty="0" smtClean="0">
                          <a:latin typeface="+mj-lt"/>
                        </a:rPr>
                        <a:t>(Pseudostratified Ciliated Columnar Epithelium With Goblet Cells).</a:t>
                      </a:r>
                    </a:p>
                  </a:txBody>
                  <a:tcPr>
                    <a:lnL w="12700" cap="flat" cmpd="sng" algn="ctr">
                      <a:solidFill>
                        <a:schemeClr val="bg2">
                          <a:lumMod val="50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smtClean="0">
                          <a:latin typeface="+mj-lt"/>
                        </a:rPr>
                        <a:t>2.Non Keratinized Stratified Squamous Epithelium</a:t>
                      </a:r>
                    </a:p>
                    <a:p>
                      <a:r>
                        <a:rPr lang="en-US" sz="1600" b="1" dirty="0" smtClean="0">
                          <a:latin typeface="+mj-lt"/>
                        </a:rPr>
                        <a:t>Found In: Vocal Folds (Cords) And Superior Surface Of epiglottis.</a:t>
                      </a:r>
                      <a:endParaRPr lang="en-US" sz="1600" b="1" i="0" kern="1200" dirty="0">
                        <a:solidFill>
                          <a:schemeClr val="tx1"/>
                        </a:solidFill>
                        <a:latin typeface="+mj-lt"/>
                        <a:ea typeface="+mn-ea"/>
                        <a:cs typeface="+mn-cs"/>
                      </a:endParaRPr>
                    </a:p>
                  </a:txBody>
                  <a:tcPr>
                    <a:lnL w="28575" cap="flat" cmpd="sng" algn="ctr">
                      <a:solidFill>
                        <a:schemeClr val="bg1">
                          <a:lumMod val="75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r>
              <a:tr h="611326">
                <a:tc>
                  <a:txBody>
                    <a:bodyPr/>
                    <a:lstStyle/>
                    <a:p>
                      <a:pPr algn="l"/>
                      <a:r>
                        <a:rPr lang="en-US" sz="1600" b="1" i="0" kern="1200" dirty="0" smtClean="0">
                          <a:solidFill>
                            <a:schemeClr val="accent1">
                              <a:lumMod val="75000"/>
                            </a:schemeClr>
                          </a:solidFill>
                          <a:latin typeface="+mj-lt"/>
                          <a:ea typeface="+mn-ea"/>
                          <a:cs typeface="+mn-cs"/>
                        </a:rPr>
                        <a:t>-Cartilages</a:t>
                      </a:r>
                      <a:endParaRPr lang="en-US" sz="1600" b="1" i="0" kern="1200" dirty="0">
                        <a:solidFill>
                          <a:schemeClr val="accent1">
                            <a:lumMod val="75000"/>
                          </a:schemeClr>
                        </a:solidFill>
                        <a:latin typeface="+mj-lt"/>
                        <a:ea typeface="+mn-ea"/>
                        <a:cs typeface="+mn-cs"/>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r>
                        <a:rPr lang="en-US" sz="1600" b="1" dirty="0" smtClean="0">
                          <a:latin typeface="+mj-lt"/>
                        </a:rPr>
                        <a:t>Elastic cartilages e.g. Epiglottis</a:t>
                      </a:r>
                      <a:endParaRPr lang="en-US" sz="1600" b="1" dirty="0">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r>
                        <a:rPr lang="en-US" sz="1600" b="1" dirty="0" smtClean="0">
                          <a:latin typeface="+mj-lt"/>
                        </a:rPr>
                        <a:t>Hyaline cartilages e.g. Thyroid cartilage</a:t>
                      </a:r>
                      <a:endParaRPr lang="en-US" sz="1600" b="1" dirty="0">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2158">
                <a:tc>
                  <a:txBody>
                    <a:bodyPr/>
                    <a:lstStyle/>
                    <a:p>
                      <a:pPr algn="l"/>
                      <a:r>
                        <a:rPr lang="en-US" sz="1600" b="1" i="0" kern="1200" dirty="0" smtClean="0">
                          <a:solidFill>
                            <a:schemeClr val="accent1">
                              <a:lumMod val="75000"/>
                            </a:schemeClr>
                          </a:solidFill>
                          <a:latin typeface="+mj-lt"/>
                          <a:ea typeface="+mn-ea"/>
                          <a:cs typeface="+mn-cs"/>
                        </a:rPr>
                        <a:t>-Extrinsic and intrinsic muscles</a:t>
                      </a:r>
                      <a:endParaRPr lang="en-US" sz="1600" b="1" i="0" kern="1200" dirty="0">
                        <a:solidFill>
                          <a:schemeClr val="accent1">
                            <a:lumMod val="75000"/>
                          </a:schemeClr>
                        </a:solidFill>
                        <a:latin typeface="+mj-lt"/>
                        <a:ea typeface="+mn-ea"/>
                        <a:cs typeface="+mn-cs"/>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r>
                        <a:rPr lang="en-US" sz="1600" b="1" dirty="0" smtClean="0">
                          <a:latin typeface="+mj-lt"/>
                        </a:rPr>
                        <a:t>All Are Skeletal</a:t>
                      </a:r>
                      <a:endParaRPr lang="en-US" sz="1600" b="1" dirty="0">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9746">
                <a:tc gridSpan="4">
                  <a:txBody>
                    <a:bodyPr/>
                    <a:lstStyle/>
                    <a:p>
                      <a:r>
                        <a:rPr lang="en-US" sz="1600" b="1" i="0" kern="1200" dirty="0" smtClean="0">
                          <a:solidFill>
                            <a:schemeClr val="accent1">
                              <a:lumMod val="75000"/>
                            </a:schemeClr>
                          </a:solidFill>
                          <a:latin typeface="+mj-lt"/>
                          <a:ea typeface="+mn-ea"/>
                          <a:cs typeface="+mn-cs"/>
                        </a:rPr>
                        <a:t>-Ligaments</a:t>
                      </a:r>
                      <a:endParaRPr lang="en-US" sz="1600" b="1" i="0" kern="1200" dirty="0">
                        <a:solidFill>
                          <a:schemeClr val="accent1">
                            <a:lumMod val="75000"/>
                          </a:schemeClr>
                        </a:solidFill>
                        <a:latin typeface="+mj-lt"/>
                        <a:ea typeface="+mn-ea"/>
                        <a:cs typeface="+mn-cs"/>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821069788"/>
              </p:ext>
            </p:extLst>
          </p:nvPr>
        </p:nvGraphicFramePr>
        <p:xfrm>
          <a:off x="2840389" y="4484077"/>
          <a:ext cx="8448933" cy="2233725"/>
        </p:xfrm>
        <a:graphic>
          <a:graphicData uri="http://schemas.openxmlformats.org/drawingml/2006/table">
            <a:tbl>
              <a:tblPr firstRow="1" bandRow="1">
                <a:tableStyleId>{5C22544A-7EE6-4342-B048-85BDC9FD1C3A}</a:tableStyleId>
              </a:tblPr>
              <a:tblGrid>
                <a:gridCol w="4308733"/>
                <a:gridCol w="4140200"/>
              </a:tblGrid>
              <a:tr h="579107">
                <a:tc>
                  <a:txBody>
                    <a:bodyPr/>
                    <a:lstStyle/>
                    <a:p>
                      <a:pPr algn="ctr"/>
                      <a:r>
                        <a:rPr lang="en-US" sz="1600" b="1" i="0" dirty="0" smtClean="0">
                          <a:solidFill>
                            <a:srgbClr val="FF2F92"/>
                          </a:solidFill>
                          <a:latin typeface="+mj-lt"/>
                        </a:rPr>
                        <a:t>Vestibular</a:t>
                      </a:r>
                      <a:r>
                        <a:rPr lang="en-US" sz="1600" b="1" i="0" baseline="0" dirty="0" smtClean="0">
                          <a:solidFill>
                            <a:srgbClr val="FF2F92"/>
                          </a:solidFill>
                          <a:latin typeface="+mj-lt"/>
                        </a:rPr>
                        <a:t> </a:t>
                      </a:r>
                      <a:r>
                        <a:rPr lang="en-US" sz="1600" b="1" i="0" dirty="0" smtClean="0">
                          <a:solidFill>
                            <a:srgbClr val="FF2F92"/>
                          </a:solidFill>
                          <a:latin typeface="+mj-lt"/>
                        </a:rPr>
                        <a:t>Folds</a:t>
                      </a:r>
                    </a:p>
                    <a:p>
                      <a:pPr algn="ctr"/>
                      <a:r>
                        <a:rPr lang="en-US" sz="1600" b="1" i="0" dirty="0" smtClean="0">
                          <a:solidFill>
                            <a:srgbClr val="FF2F92"/>
                          </a:solidFill>
                          <a:latin typeface="+mj-lt"/>
                        </a:rPr>
                        <a:t>"Are</a:t>
                      </a:r>
                      <a:r>
                        <a:rPr lang="en-US" sz="1600" b="1" i="0" baseline="0" dirty="0" smtClean="0">
                          <a:solidFill>
                            <a:srgbClr val="FF2F92"/>
                          </a:solidFill>
                          <a:latin typeface="+mj-lt"/>
                        </a:rPr>
                        <a:t> </a:t>
                      </a:r>
                      <a:r>
                        <a:rPr lang="en-US" sz="1600" b="1" i="0" dirty="0" smtClean="0">
                          <a:solidFill>
                            <a:srgbClr val="FF2F92"/>
                          </a:solidFill>
                          <a:latin typeface="+mj-lt"/>
                        </a:rPr>
                        <a:t>Immovable"</a:t>
                      </a:r>
                      <a:endParaRPr lang="en-US" sz="1600" b="1" i="0" dirty="0">
                        <a:solidFill>
                          <a:srgbClr val="FF2F92"/>
                        </a:solidFill>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D7E9"/>
                    </a:solidFill>
                  </a:tcPr>
                </a:tc>
                <a:tc>
                  <a:txBody>
                    <a:bodyPr/>
                    <a:lstStyle/>
                    <a:p>
                      <a:pPr algn="ctr"/>
                      <a:r>
                        <a:rPr lang="en-US" sz="1600" b="1" i="0" dirty="0" smtClean="0">
                          <a:solidFill>
                            <a:srgbClr val="FF2F92"/>
                          </a:solidFill>
                          <a:latin typeface="+mj-lt"/>
                        </a:rPr>
                        <a:t>Vocal</a:t>
                      </a:r>
                      <a:r>
                        <a:rPr lang="en-US" sz="1600" b="1" i="0" baseline="0" dirty="0" smtClean="0">
                          <a:solidFill>
                            <a:srgbClr val="FF2F92"/>
                          </a:solidFill>
                          <a:latin typeface="+mj-lt"/>
                        </a:rPr>
                        <a:t> </a:t>
                      </a:r>
                      <a:r>
                        <a:rPr lang="en-US" sz="1600" b="1" i="0" dirty="0" smtClean="0">
                          <a:solidFill>
                            <a:srgbClr val="FF2F92"/>
                          </a:solidFill>
                          <a:latin typeface="+mj-lt"/>
                        </a:rPr>
                        <a:t>Folds</a:t>
                      </a:r>
                      <a:r>
                        <a:rPr lang="en-US" sz="1600" b="1" i="0" baseline="0" dirty="0" smtClean="0">
                          <a:solidFill>
                            <a:srgbClr val="FF2F92"/>
                          </a:solidFill>
                          <a:latin typeface="+mj-lt"/>
                        </a:rPr>
                        <a:t> </a:t>
                      </a:r>
                      <a:r>
                        <a:rPr lang="en-US" sz="1600" b="1" i="0" dirty="0" smtClean="0">
                          <a:solidFill>
                            <a:srgbClr val="FF2F92"/>
                          </a:solidFill>
                          <a:latin typeface="+mj-lt"/>
                        </a:rPr>
                        <a:t>(Cords)</a:t>
                      </a: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D7E9"/>
                    </a:solidFill>
                  </a:tcPr>
                </a:tc>
              </a:tr>
              <a:tr h="579107">
                <a:tc>
                  <a:txBody>
                    <a:bodyPr/>
                    <a:lstStyle/>
                    <a:p>
                      <a:r>
                        <a:rPr lang="en-US" sz="1600" b="1" dirty="0" smtClean="0">
                          <a:latin typeface="+mj-lt"/>
                        </a:rPr>
                        <a:t>Epithelium: Respiratory epithelium</a:t>
                      </a:r>
                      <a:endParaRPr lang="en-US" sz="1600" b="1" dirty="0">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smtClean="0">
                          <a:latin typeface="+mj-lt"/>
                        </a:rPr>
                        <a:t>Epithelium : Non keratinized stratified squamous epithelium</a:t>
                      </a:r>
                      <a:endParaRPr lang="en-US" sz="1600" b="1" dirty="0">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75485">
                <a:tc>
                  <a:txBody>
                    <a:bodyPr/>
                    <a:lstStyle/>
                    <a:p>
                      <a:r>
                        <a:rPr lang="en-US" sz="1600" b="1" dirty="0" smtClean="0">
                          <a:latin typeface="+mj-lt"/>
                        </a:rPr>
                        <a:t>Lamina propria: Loose C.T. With seromucous glands Lymphoid elements Adipose cells</a:t>
                      </a:r>
                      <a:endParaRPr lang="en-US" sz="1600" b="1" dirty="0">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600" b="1" dirty="0" smtClean="0">
                          <a:latin typeface="+mj-lt"/>
                        </a:rPr>
                        <a:t>Lamina propria : C.T. containing bundles of elastic fibers and skeletal </a:t>
                      </a:r>
                      <a:r>
                        <a:rPr lang="en-US" sz="1600" b="1" dirty="0" smtClean="0">
                          <a:latin typeface="+mj-lt"/>
                        </a:rPr>
                        <a:t>muscle . </a:t>
                      </a:r>
                    </a:p>
                    <a:p>
                      <a:r>
                        <a:rPr lang="en-US" sz="1600" b="1" dirty="0" smtClean="0">
                          <a:latin typeface="+mj-lt"/>
                        </a:rPr>
                        <a:t>NO </a:t>
                      </a:r>
                      <a:r>
                        <a:rPr lang="en-US" sz="1600" b="1" dirty="0" smtClean="0">
                          <a:latin typeface="+mj-lt"/>
                        </a:rPr>
                        <a:t>Lymphoid nodules - NO Seromucous glands </a:t>
                      </a:r>
                      <a:endParaRPr lang="en-US" sz="1600" b="1" dirty="0">
                        <a:latin typeface="+mj-lt"/>
                      </a:endParaRPr>
                    </a:p>
                  </a:txBody>
                  <a:tcP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TextBox 3"/>
          <p:cNvSpPr txBox="1"/>
          <p:nvPr/>
        </p:nvSpPr>
        <p:spPr>
          <a:xfrm>
            <a:off x="2620108" y="0"/>
            <a:ext cx="6242538" cy="769441"/>
          </a:xfrm>
          <a:prstGeom prst="rect">
            <a:avLst/>
          </a:prstGeom>
          <a:noFill/>
        </p:spPr>
        <p:txBody>
          <a:bodyPr wrap="square" rtlCol="0">
            <a:spAutoFit/>
          </a:bodyPr>
          <a:lstStyle/>
          <a:p>
            <a:pPr algn="ctr"/>
            <a:r>
              <a:rPr lang="en-US" sz="4400" dirty="0" smtClean="0">
                <a:solidFill>
                  <a:srgbClr val="FF2F92"/>
                </a:solidFill>
              </a:rPr>
              <a:t>Larynx </a:t>
            </a:r>
            <a:endParaRPr lang="en-US" sz="4400" dirty="0">
              <a:solidFill>
                <a:srgbClr val="FF2F92"/>
              </a:solidFill>
            </a:endParaRPr>
          </a:p>
        </p:txBody>
      </p:sp>
      <p:sp>
        <p:nvSpPr>
          <p:cNvPr id="5" name="TextBox 4"/>
          <p:cNvSpPr txBox="1"/>
          <p:nvPr/>
        </p:nvSpPr>
        <p:spPr>
          <a:xfrm>
            <a:off x="193432" y="5229374"/>
            <a:ext cx="2261465" cy="1200329"/>
          </a:xfrm>
          <a:prstGeom prst="rect">
            <a:avLst/>
          </a:prstGeom>
          <a:noFill/>
        </p:spPr>
        <p:txBody>
          <a:bodyPr wrap="square" rtlCol="0">
            <a:spAutoFit/>
          </a:bodyPr>
          <a:lstStyle/>
          <a:p>
            <a:pPr lvl="0"/>
            <a:r>
              <a:rPr lang="en-US" dirty="0"/>
              <a:t>There are 2 pairs of Shelf-like Mucosal Folds in </a:t>
            </a:r>
            <a:r>
              <a:rPr lang="en-US" b="1" dirty="0" smtClean="0"/>
              <a:t>larynx.</a:t>
            </a:r>
            <a:endParaRPr lang="en-US" b="1" dirty="0"/>
          </a:p>
          <a:p>
            <a:endParaRPr lang="en-US" dirty="0"/>
          </a:p>
        </p:txBody>
      </p:sp>
      <p:sp>
        <p:nvSpPr>
          <p:cNvPr id="10" name="Right Arrow 9"/>
          <p:cNvSpPr/>
          <p:nvPr/>
        </p:nvSpPr>
        <p:spPr>
          <a:xfrm>
            <a:off x="2344757" y="5372339"/>
            <a:ext cx="330421" cy="457200"/>
          </a:xfrm>
          <a:prstGeom prst="rightArrow">
            <a:avLst>
              <a:gd name="adj1" fmla="val 20257"/>
              <a:gd name="adj2" fmla="val 3141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3933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040913" y="1410190"/>
            <a:ext cx="6488725" cy="44069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484" y="782517"/>
            <a:ext cx="3866547" cy="5662246"/>
          </a:xfrm>
          <a:prstGeom prst="rect">
            <a:avLst/>
          </a:prstGeom>
        </p:spPr>
      </p:pic>
      <p:sp>
        <p:nvSpPr>
          <p:cNvPr id="4" name="TextBox 3"/>
          <p:cNvSpPr txBox="1"/>
          <p:nvPr/>
        </p:nvSpPr>
        <p:spPr>
          <a:xfrm>
            <a:off x="369277" y="76887"/>
            <a:ext cx="8053754" cy="584775"/>
          </a:xfrm>
          <a:prstGeom prst="rect">
            <a:avLst/>
          </a:prstGeom>
          <a:noFill/>
        </p:spPr>
        <p:txBody>
          <a:bodyPr wrap="square" rtlCol="0">
            <a:spAutoFit/>
          </a:bodyPr>
          <a:lstStyle/>
          <a:p>
            <a:r>
              <a:rPr lang="en-US" sz="3200" dirty="0" smtClean="0">
                <a:solidFill>
                  <a:schemeClr val="bg2">
                    <a:lumMod val="50000"/>
                  </a:schemeClr>
                </a:solidFill>
              </a:rPr>
              <a:t>Pictures for further understanding </a:t>
            </a:r>
            <a:endParaRPr lang="en-US" sz="3200" dirty="0">
              <a:solidFill>
                <a:schemeClr val="bg2">
                  <a:lumMod val="50000"/>
                </a:scheme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9500" y="782516"/>
            <a:ext cx="3314700" cy="5567484"/>
          </a:xfrm>
          <a:prstGeom prst="rect">
            <a:avLst/>
          </a:prstGeom>
        </p:spPr>
      </p:pic>
    </p:spTree>
    <p:extLst>
      <p:ext uri="{BB962C8B-B14F-4D97-AF65-F5344CB8AC3E}">
        <p14:creationId xmlns:p14="http://schemas.microsoft.com/office/powerpoint/2010/main" val="6806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TotalTime>
  <Words>1617</Words>
  <Application>Microsoft Macintosh PowerPoint</Application>
  <PresentationFormat>Widescreen</PresentationFormat>
  <Paragraphs>251</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Calibri Light</vt:lpstr>
      <vt:lpstr>Courier New</vt:lpstr>
      <vt:lpstr>PilGi</vt:lpstr>
      <vt:lpstr>Times New Roman</vt:lpstr>
      <vt:lpstr>Wingdings</vt:lpstr>
      <vt:lpstr>Arial</vt:lpstr>
      <vt:lpstr>Office Theme</vt:lpstr>
      <vt:lpstr>PowerPoint Presentation</vt:lpstr>
      <vt:lpstr>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ريما العتيبي</dc:creator>
  <cp:lastModifiedBy>ريما العتيبي</cp:lastModifiedBy>
  <cp:revision>69</cp:revision>
  <dcterms:created xsi:type="dcterms:W3CDTF">2017-02-05T14:21:38Z</dcterms:created>
  <dcterms:modified xsi:type="dcterms:W3CDTF">2017-02-11T10:15:47Z</dcterms:modified>
</cp:coreProperties>
</file>