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8" r:id="rId2"/>
    <p:sldId id="259" r:id="rId3"/>
    <p:sldId id="263" r:id="rId4"/>
    <p:sldId id="257" r:id="rId5"/>
    <p:sldId id="285" r:id="rId6"/>
    <p:sldId id="282" r:id="rId7"/>
    <p:sldId id="264" r:id="rId8"/>
    <p:sldId id="265" r:id="rId9"/>
    <p:sldId id="266" r:id="rId10"/>
    <p:sldId id="267" r:id="rId11"/>
    <p:sldId id="283" r:id="rId12"/>
    <p:sldId id="269" r:id="rId13"/>
    <p:sldId id="270" r:id="rId14"/>
    <p:sldId id="272" r:id="rId15"/>
    <p:sldId id="273" r:id="rId16"/>
    <p:sldId id="274" r:id="rId17"/>
    <p:sldId id="287" r:id="rId18"/>
    <p:sldId id="281" r:id="rId19"/>
    <p:sldId id="2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غادة ." initials="غادة" lastIdx="3" clrIdx="0">
    <p:extLst>
      <p:ext uri="{19B8F6BF-5375-455C-9EA6-DF929625EA0E}">
        <p15:presenceInfo xmlns:p15="http://schemas.microsoft.com/office/powerpoint/2012/main" userId="94c461ba3576772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7"/>
    <p:restoredTop sz="94684"/>
  </p:normalViewPr>
  <p:slideViewPr>
    <p:cSldViewPr snapToGrid="0">
      <p:cViewPr varScale="1">
        <p:scale>
          <a:sx n="92" d="100"/>
          <a:sy n="92" d="100"/>
        </p:scale>
        <p:origin x="68" y="248"/>
      </p:cViewPr>
      <p:guideLst/>
    </p:cSldViewPr>
  </p:slideViewPr>
  <p:notesTextViewPr>
    <p:cViewPr>
      <p:scale>
        <a:sx n="1" d="1"/>
        <a:sy n="1" d="1"/>
      </p:scale>
      <p:origin x="0" y="0"/>
    </p:cViewPr>
  </p:notesTextViewPr>
  <p:notesViewPr>
    <p:cSldViewPr snapToGrid="0">
      <p:cViewPr varScale="1">
        <p:scale>
          <a:sx n="57" d="100"/>
          <a:sy n="57" d="100"/>
        </p:scale>
        <p:origin x="280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DA0A8C-F6D2-494C-9590-198B61D21CE1}" type="doc">
      <dgm:prSet loTypeId="urn:microsoft.com/office/officeart/2005/8/layout/orgChart1" loCatId="hierarchy" qsTypeId="urn:microsoft.com/office/officeart/2005/8/quickstyle/simple1" qsCatId="simple" csTypeId="urn:microsoft.com/office/officeart/2005/8/colors/accent6_1" csCatId="accent6" phldr="1"/>
      <dgm:spPr/>
      <dgm:t>
        <a:bodyPr/>
        <a:lstStyle/>
        <a:p>
          <a:endParaRPr lang="en-US"/>
        </a:p>
      </dgm:t>
    </dgm:pt>
    <dgm:pt modelId="{A55B7DDE-6154-4C64-8598-81B2BDBF93CB}">
      <dgm:prSet phldrT="[Text]" custT="1"/>
      <dgm:spPr/>
      <dgm:t>
        <a:bodyPr/>
        <a:lstStyle/>
        <a:p>
          <a:r>
            <a:rPr lang="en-US" altLang="en-US" sz="2000" dirty="0"/>
            <a:t>Clinically, the disease is divided into </a:t>
          </a:r>
          <a:endParaRPr lang="en-US" sz="2000" dirty="0"/>
        </a:p>
      </dgm:t>
    </dgm:pt>
    <dgm:pt modelId="{BB1E97EC-FCC4-4987-A972-F5D470FA7452}" type="parTrans" cxnId="{CB5D131D-E42E-4B01-A148-2C2918DF4226}">
      <dgm:prSet/>
      <dgm:spPr/>
      <dgm:t>
        <a:bodyPr/>
        <a:lstStyle/>
        <a:p>
          <a:endParaRPr lang="en-US"/>
        </a:p>
      </dgm:t>
    </dgm:pt>
    <dgm:pt modelId="{85F17FDE-B121-40C3-918C-964966746653}" type="sibTrans" cxnId="{CB5D131D-E42E-4B01-A148-2C2918DF4226}">
      <dgm:prSet/>
      <dgm:spPr/>
      <dgm:t>
        <a:bodyPr/>
        <a:lstStyle/>
        <a:p>
          <a:endParaRPr lang="en-US"/>
        </a:p>
      </dgm:t>
    </dgm:pt>
    <dgm:pt modelId="{86A30DCD-EE8A-4080-A916-1229E5BA2C89}">
      <dgm:prSet phldrT="[Text]"/>
      <dgm:spPr/>
      <dgm:t>
        <a:bodyPr/>
        <a:lstStyle/>
        <a:p>
          <a:r>
            <a:rPr lang="en-US" altLang="en-US" dirty="0">
              <a:solidFill>
                <a:srgbClr val="FF0000"/>
              </a:solidFill>
            </a:rPr>
            <a:t>1-Primary TB</a:t>
          </a:r>
          <a:r>
            <a:rPr lang="en-US" altLang="en-US" dirty="0"/>
            <a:t> (</a:t>
          </a:r>
          <a:r>
            <a:rPr lang="en-US" dirty="0"/>
            <a:t>asymptomatic) </a:t>
          </a:r>
        </a:p>
      </dgm:t>
    </dgm:pt>
    <dgm:pt modelId="{EF6B0460-C710-4F82-8C39-FF7B547B8A84}" type="parTrans" cxnId="{CCBFFF25-0664-4D4B-AE09-E6AC735647F1}">
      <dgm:prSet/>
      <dgm:spPr/>
      <dgm:t>
        <a:bodyPr/>
        <a:lstStyle/>
        <a:p>
          <a:endParaRPr lang="en-US"/>
        </a:p>
      </dgm:t>
    </dgm:pt>
    <dgm:pt modelId="{439B1039-AC81-4DF5-A432-E05756D15368}" type="sibTrans" cxnId="{CCBFFF25-0664-4D4B-AE09-E6AC735647F1}">
      <dgm:prSet/>
      <dgm:spPr/>
      <dgm:t>
        <a:bodyPr/>
        <a:lstStyle/>
        <a:p>
          <a:endParaRPr lang="en-US"/>
        </a:p>
      </dgm:t>
    </dgm:pt>
    <dgm:pt modelId="{8F65D927-8B37-4DCF-A18B-C17C5026727B}">
      <dgm:prSet phldrT="[Text]"/>
      <dgm:spPr/>
      <dgm:t>
        <a:bodyPr/>
        <a:lstStyle/>
        <a:p>
          <a:r>
            <a:rPr lang="en-US" altLang="en-US" dirty="0">
              <a:solidFill>
                <a:srgbClr val="FF0000"/>
              </a:solidFill>
            </a:rPr>
            <a:t>2-Secondary TB</a:t>
          </a:r>
          <a:r>
            <a:rPr lang="en-US" altLang="en-US" dirty="0"/>
            <a:t> </a:t>
          </a:r>
          <a:r>
            <a:rPr lang="en-US" dirty="0"/>
            <a:t>(symptomatic)</a:t>
          </a:r>
        </a:p>
      </dgm:t>
    </dgm:pt>
    <dgm:pt modelId="{5BEB8C0B-3FE6-4CD5-8500-A0A9484DF86C}" type="parTrans" cxnId="{16C10209-B705-4B7B-93F2-40D0B4F721DB}">
      <dgm:prSet/>
      <dgm:spPr/>
      <dgm:t>
        <a:bodyPr/>
        <a:lstStyle/>
        <a:p>
          <a:endParaRPr lang="en-US"/>
        </a:p>
      </dgm:t>
    </dgm:pt>
    <dgm:pt modelId="{AF4E83A0-9AE7-4712-AFF3-ADD529ECEAA3}" type="sibTrans" cxnId="{16C10209-B705-4B7B-93F2-40D0B4F721DB}">
      <dgm:prSet/>
      <dgm:spPr/>
      <dgm:t>
        <a:bodyPr/>
        <a:lstStyle/>
        <a:p>
          <a:endParaRPr lang="en-US"/>
        </a:p>
      </dgm:t>
    </dgm:pt>
    <dgm:pt modelId="{346663FE-CB26-425E-B681-60BE764F9730}" type="pres">
      <dgm:prSet presAssocID="{B7DA0A8C-F6D2-494C-9590-198B61D21CE1}" presName="hierChild1" presStyleCnt="0">
        <dgm:presLayoutVars>
          <dgm:orgChart val="1"/>
          <dgm:chPref val="1"/>
          <dgm:dir/>
          <dgm:animOne val="branch"/>
          <dgm:animLvl val="lvl"/>
          <dgm:resizeHandles/>
        </dgm:presLayoutVars>
      </dgm:prSet>
      <dgm:spPr/>
    </dgm:pt>
    <dgm:pt modelId="{66E375D7-E6CB-49DF-B451-6E4F4C8A007F}" type="pres">
      <dgm:prSet presAssocID="{A55B7DDE-6154-4C64-8598-81B2BDBF93CB}" presName="hierRoot1" presStyleCnt="0">
        <dgm:presLayoutVars>
          <dgm:hierBranch val="init"/>
        </dgm:presLayoutVars>
      </dgm:prSet>
      <dgm:spPr/>
    </dgm:pt>
    <dgm:pt modelId="{DE24D0A0-A7DA-4C91-AF6B-C1DDE1E44BF4}" type="pres">
      <dgm:prSet presAssocID="{A55B7DDE-6154-4C64-8598-81B2BDBF93CB}" presName="rootComposite1" presStyleCnt="0"/>
      <dgm:spPr/>
    </dgm:pt>
    <dgm:pt modelId="{DF611EC5-7D43-4897-8E93-D21050C12883}" type="pres">
      <dgm:prSet presAssocID="{A55B7DDE-6154-4C64-8598-81B2BDBF93CB}" presName="rootText1" presStyleLbl="node0" presStyleIdx="0" presStyleCnt="1">
        <dgm:presLayoutVars>
          <dgm:chPref val="3"/>
        </dgm:presLayoutVars>
      </dgm:prSet>
      <dgm:spPr/>
    </dgm:pt>
    <dgm:pt modelId="{830241FC-BC71-4349-9BAA-ABAFE558F360}" type="pres">
      <dgm:prSet presAssocID="{A55B7DDE-6154-4C64-8598-81B2BDBF93CB}" presName="rootConnector1" presStyleLbl="node1" presStyleIdx="0" presStyleCnt="0"/>
      <dgm:spPr/>
    </dgm:pt>
    <dgm:pt modelId="{2B723767-8D2B-4E05-8A9A-288AF9520EED}" type="pres">
      <dgm:prSet presAssocID="{A55B7DDE-6154-4C64-8598-81B2BDBF93CB}" presName="hierChild2" presStyleCnt="0"/>
      <dgm:spPr/>
    </dgm:pt>
    <dgm:pt modelId="{7B17A6BF-1018-47C9-808C-FF1F23C50CA7}" type="pres">
      <dgm:prSet presAssocID="{EF6B0460-C710-4F82-8C39-FF7B547B8A84}" presName="Name37" presStyleLbl="parChTrans1D2" presStyleIdx="0" presStyleCnt="2"/>
      <dgm:spPr/>
    </dgm:pt>
    <dgm:pt modelId="{4E38383C-6DE3-49DD-B7F2-EF2701B82297}" type="pres">
      <dgm:prSet presAssocID="{86A30DCD-EE8A-4080-A916-1229E5BA2C89}" presName="hierRoot2" presStyleCnt="0">
        <dgm:presLayoutVars>
          <dgm:hierBranch val="init"/>
        </dgm:presLayoutVars>
      </dgm:prSet>
      <dgm:spPr/>
    </dgm:pt>
    <dgm:pt modelId="{A8FC5A3A-07A0-4286-8A3B-60CEE7272EB1}" type="pres">
      <dgm:prSet presAssocID="{86A30DCD-EE8A-4080-A916-1229E5BA2C89}" presName="rootComposite" presStyleCnt="0"/>
      <dgm:spPr/>
    </dgm:pt>
    <dgm:pt modelId="{A39490A6-9EDD-4DDE-B584-EB501E11A8C8}" type="pres">
      <dgm:prSet presAssocID="{86A30DCD-EE8A-4080-A916-1229E5BA2C89}" presName="rootText" presStyleLbl="node2" presStyleIdx="0" presStyleCnt="2">
        <dgm:presLayoutVars>
          <dgm:chPref val="3"/>
        </dgm:presLayoutVars>
      </dgm:prSet>
      <dgm:spPr/>
    </dgm:pt>
    <dgm:pt modelId="{665F199E-2EBF-49D4-A111-159F6B8C96C7}" type="pres">
      <dgm:prSet presAssocID="{86A30DCD-EE8A-4080-A916-1229E5BA2C89}" presName="rootConnector" presStyleLbl="node2" presStyleIdx="0" presStyleCnt="2"/>
      <dgm:spPr/>
    </dgm:pt>
    <dgm:pt modelId="{D144BC8E-A46A-41E0-942F-996B796A8E9A}" type="pres">
      <dgm:prSet presAssocID="{86A30DCD-EE8A-4080-A916-1229E5BA2C89}" presName="hierChild4" presStyleCnt="0"/>
      <dgm:spPr/>
    </dgm:pt>
    <dgm:pt modelId="{23C2B516-DF84-4E1C-8559-8823E2815469}" type="pres">
      <dgm:prSet presAssocID="{86A30DCD-EE8A-4080-A916-1229E5BA2C89}" presName="hierChild5" presStyleCnt="0"/>
      <dgm:spPr/>
    </dgm:pt>
    <dgm:pt modelId="{FA2F4D29-3483-4E90-BD39-8325770DC6D1}" type="pres">
      <dgm:prSet presAssocID="{5BEB8C0B-3FE6-4CD5-8500-A0A9484DF86C}" presName="Name37" presStyleLbl="parChTrans1D2" presStyleIdx="1" presStyleCnt="2"/>
      <dgm:spPr/>
    </dgm:pt>
    <dgm:pt modelId="{889B8669-C7F4-4FF2-96A1-5A93081AEAE8}" type="pres">
      <dgm:prSet presAssocID="{8F65D927-8B37-4DCF-A18B-C17C5026727B}" presName="hierRoot2" presStyleCnt="0">
        <dgm:presLayoutVars>
          <dgm:hierBranch val="init"/>
        </dgm:presLayoutVars>
      </dgm:prSet>
      <dgm:spPr/>
    </dgm:pt>
    <dgm:pt modelId="{FFCB89F7-E393-4340-83F8-2495267F1FCD}" type="pres">
      <dgm:prSet presAssocID="{8F65D927-8B37-4DCF-A18B-C17C5026727B}" presName="rootComposite" presStyleCnt="0"/>
      <dgm:spPr/>
    </dgm:pt>
    <dgm:pt modelId="{4F6F043D-AEE8-4723-BF3F-9A148A4C07B0}" type="pres">
      <dgm:prSet presAssocID="{8F65D927-8B37-4DCF-A18B-C17C5026727B}" presName="rootText" presStyleLbl="node2" presStyleIdx="1" presStyleCnt="2">
        <dgm:presLayoutVars>
          <dgm:chPref val="3"/>
        </dgm:presLayoutVars>
      </dgm:prSet>
      <dgm:spPr/>
    </dgm:pt>
    <dgm:pt modelId="{636B6764-8178-4B3C-B8CF-844DC159980C}" type="pres">
      <dgm:prSet presAssocID="{8F65D927-8B37-4DCF-A18B-C17C5026727B}" presName="rootConnector" presStyleLbl="node2" presStyleIdx="1" presStyleCnt="2"/>
      <dgm:spPr/>
    </dgm:pt>
    <dgm:pt modelId="{5FE58097-5835-495B-908A-68FB5912EC22}" type="pres">
      <dgm:prSet presAssocID="{8F65D927-8B37-4DCF-A18B-C17C5026727B}" presName="hierChild4" presStyleCnt="0"/>
      <dgm:spPr/>
    </dgm:pt>
    <dgm:pt modelId="{A033A94A-1C98-42F0-B48C-DEC0063D806B}" type="pres">
      <dgm:prSet presAssocID="{8F65D927-8B37-4DCF-A18B-C17C5026727B}" presName="hierChild5" presStyleCnt="0"/>
      <dgm:spPr/>
    </dgm:pt>
    <dgm:pt modelId="{C290B08A-B82F-4998-8C10-7637E7BAA8C8}" type="pres">
      <dgm:prSet presAssocID="{A55B7DDE-6154-4C64-8598-81B2BDBF93CB}" presName="hierChild3" presStyleCnt="0"/>
      <dgm:spPr/>
    </dgm:pt>
  </dgm:ptLst>
  <dgm:cxnLst>
    <dgm:cxn modelId="{635EB50A-9A61-4570-AC73-E0149511DD54}" type="presOf" srcId="{5BEB8C0B-3FE6-4CD5-8500-A0A9484DF86C}" destId="{FA2F4D29-3483-4E90-BD39-8325770DC6D1}" srcOrd="0" destOrd="0" presId="urn:microsoft.com/office/officeart/2005/8/layout/orgChart1"/>
    <dgm:cxn modelId="{57396A84-B580-426A-AB41-BB3C4B711688}" type="presOf" srcId="{A55B7DDE-6154-4C64-8598-81B2BDBF93CB}" destId="{DF611EC5-7D43-4897-8E93-D21050C12883}" srcOrd="0" destOrd="0" presId="urn:microsoft.com/office/officeart/2005/8/layout/orgChart1"/>
    <dgm:cxn modelId="{2ACC7671-D79A-4CF5-8A4A-0A738A6957AF}" type="presOf" srcId="{EF6B0460-C710-4F82-8C39-FF7B547B8A84}" destId="{7B17A6BF-1018-47C9-808C-FF1F23C50CA7}" srcOrd="0" destOrd="0" presId="urn:microsoft.com/office/officeart/2005/8/layout/orgChart1"/>
    <dgm:cxn modelId="{F42BE164-A13E-4CCB-A2E3-25766BA4238C}" type="presOf" srcId="{86A30DCD-EE8A-4080-A916-1229E5BA2C89}" destId="{665F199E-2EBF-49D4-A111-159F6B8C96C7}" srcOrd="1" destOrd="0" presId="urn:microsoft.com/office/officeart/2005/8/layout/orgChart1"/>
    <dgm:cxn modelId="{D49309F4-C4FA-4B80-9F8E-9F0FDB5C7839}" type="presOf" srcId="{8F65D927-8B37-4DCF-A18B-C17C5026727B}" destId="{4F6F043D-AEE8-4723-BF3F-9A148A4C07B0}" srcOrd="0" destOrd="0" presId="urn:microsoft.com/office/officeart/2005/8/layout/orgChart1"/>
    <dgm:cxn modelId="{7BC00C31-BB99-41A0-BA3C-7B2B113B9382}" type="presOf" srcId="{A55B7DDE-6154-4C64-8598-81B2BDBF93CB}" destId="{830241FC-BC71-4349-9BAA-ABAFE558F360}" srcOrd="1" destOrd="0" presId="urn:microsoft.com/office/officeart/2005/8/layout/orgChart1"/>
    <dgm:cxn modelId="{85408E59-410B-4A3D-8427-767A81EAC085}" type="presOf" srcId="{B7DA0A8C-F6D2-494C-9590-198B61D21CE1}" destId="{346663FE-CB26-425E-B681-60BE764F9730}" srcOrd="0" destOrd="0" presId="urn:microsoft.com/office/officeart/2005/8/layout/orgChart1"/>
    <dgm:cxn modelId="{CB5D131D-E42E-4B01-A148-2C2918DF4226}" srcId="{B7DA0A8C-F6D2-494C-9590-198B61D21CE1}" destId="{A55B7DDE-6154-4C64-8598-81B2BDBF93CB}" srcOrd="0" destOrd="0" parTransId="{BB1E97EC-FCC4-4987-A972-F5D470FA7452}" sibTransId="{85F17FDE-B121-40C3-918C-964966746653}"/>
    <dgm:cxn modelId="{14307469-8B71-4792-BC26-E0D31A74DD02}" type="presOf" srcId="{86A30DCD-EE8A-4080-A916-1229E5BA2C89}" destId="{A39490A6-9EDD-4DDE-B584-EB501E11A8C8}" srcOrd="0" destOrd="0" presId="urn:microsoft.com/office/officeart/2005/8/layout/orgChart1"/>
    <dgm:cxn modelId="{CCBFFF25-0664-4D4B-AE09-E6AC735647F1}" srcId="{A55B7DDE-6154-4C64-8598-81B2BDBF93CB}" destId="{86A30DCD-EE8A-4080-A916-1229E5BA2C89}" srcOrd="0" destOrd="0" parTransId="{EF6B0460-C710-4F82-8C39-FF7B547B8A84}" sibTransId="{439B1039-AC81-4DF5-A432-E05756D15368}"/>
    <dgm:cxn modelId="{D4D53A5E-9B99-4651-8220-7E40FEAFD4BC}" type="presOf" srcId="{8F65D927-8B37-4DCF-A18B-C17C5026727B}" destId="{636B6764-8178-4B3C-B8CF-844DC159980C}" srcOrd="1" destOrd="0" presId="urn:microsoft.com/office/officeart/2005/8/layout/orgChart1"/>
    <dgm:cxn modelId="{16C10209-B705-4B7B-93F2-40D0B4F721DB}" srcId="{A55B7DDE-6154-4C64-8598-81B2BDBF93CB}" destId="{8F65D927-8B37-4DCF-A18B-C17C5026727B}" srcOrd="1" destOrd="0" parTransId="{5BEB8C0B-3FE6-4CD5-8500-A0A9484DF86C}" sibTransId="{AF4E83A0-9AE7-4712-AFF3-ADD529ECEAA3}"/>
    <dgm:cxn modelId="{9CCE80B3-6339-41D2-9BBA-DC47BB94F993}" type="presParOf" srcId="{346663FE-CB26-425E-B681-60BE764F9730}" destId="{66E375D7-E6CB-49DF-B451-6E4F4C8A007F}" srcOrd="0" destOrd="0" presId="urn:microsoft.com/office/officeart/2005/8/layout/orgChart1"/>
    <dgm:cxn modelId="{BF20F65B-ADB4-4AC6-B53C-091E7A03ECCA}" type="presParOf" srcId="{66E375D7-E6CB-49DF-B451-6E4F4C8A007F}" destId="{DE24D0A0-A7DA-4C91-AF6B-C1DDE1E44BF4}" srcOrd="0" destOrd="0" presId="urn:microsoft.com/office/officeart/2005/8/layout/orgChart1"/>
    <dgm:cxn modelId="{66F10D0B-6424-4878-A2E3-DC2159F9D80E}" type="presParOf" srcId="{DE24D0A0-A7DA-4C91-AF6B-C1DDE1E44BF4}" destId="{DF611EC5-7D43-4897-8E93-D21050C12883}" srcOrd="0" destOrd="0" presId="urn:microsoft.com/office/officeart/2005/8/layout/orgChart1"/>
    <dgm:cxn modelId="{DE08D7A2-B9DA-40D4-930B-EAE77F4E5A30}" type="presParOf" srcId="{DE24D0A0-A7DA-4C91-AF6B-C1DDE1E44BF4}" destId="{830241FC-BC71-4349-9BAA-ABAFE558F360}" srcOrd="1" destOrd="0" presId="urn:microsoft.com/office/officeart/2005/8/layout/orgChart1"/>
    <dgm:cxn modelId="{7587E598-634E-48D8-ACF0-CF288952710D}" type="presParOf" srcId="{66E375D7-E6CB-49DF-B451-6E4F4C8A007F}" destId="{2B723767-8D2B-4E05-8A9A-288AF9520EED}" srcOrd="1" destOrd="0" presId="urn:microsoft.com/office/officeart/2005/8/layout/orgChart1"/>
    <dgm:cxn modelId="{4B336D2D-EA51-4CB5-A356-C8042DFDB108}" type="presParOf" srcId="{2B723767-8D2B-4E05-8A9A-288AF9520EED}" destId="{7B17A6BF-1018-47C9-808C-FF1F23C50CA7}" srcOrd="0" destOrd="0" presId="urn:microsoft.com/office/officeart/2005/8/layout/orgChart1"/>
    <dgm:cxn modelId="{7A3F8160-C219-42B5-AEEE-49DE963A87BA}" type="presParOf" srcId="{2B723767-8D2B-4E05-8A9A-288AF9520EED}" destId="{4E38383C-6DE3-49DD-B7F2-EF2701B82297}" srcOrd="1" destOrd="0" presId="urn:microsoft.com/office/officeart/2005/8/layout/orgChart1"/>
    <dgm:cxn modelId="{EBE1BDC2-FAFC-41E0-AB3B-84E583495898}" type="presParOf" srcId="{4E38383C-6DE3-49DD-B7F2-EF2701B82297}" destId="{A8FC5A3A-07A0-4286-8A3B-60CEE7272EB1}" srcOrd="0" destOrd="0" presId="urn:microsoft.com/office/officeart/2005/8/layout/orgChart1"/>
    <dgm:cxn modelId="{65E2F124-48C6-41CE-A713-A345F8E6AB2E}" type="presParOf" srcId="{A8FC5A3A-07A0-4286-8A3B-60CEE7272EB1}" destId="{A39490A6-9EDD-4DDE-B584-EB501E11A8C8}" srcOrd="0" destOrd="0" presId="urn:microsoft.com/office/officeart/2005/8/layout/orgChart1"/>
    <dgm:cxn modelId="{287866CC-E2AE-4F87-9739-355C1DB95C60}" type="presParOf" srcId="{A8FC5A3A-07A0-4286-8A3B-60CEE7272EB1}" destId="{665F199E-2EBF-49D4-A111-159F6B8C96C7}" srcOrd="1" destOrd="0" presId="urn:microsoft.com/office/officeart/2005/8/layout/orgChart1"/>
    <dgm:cxn modelId="{9EE13ACB-18E5-4A81-A035-4ACAD5D010D4}" type="presParOf" srcId="{4E38383C-6DE3-49DD-B7F2-EF2701B82297}" destId="{D144BC8E-A46A-41E0-942F-996B796A8E9A}" srcOrd="1" destOrd="0" presId="urn:microsoft.com/office/officeart/2005/8/layout/orgChart1"/>
    <dgm:cxn modelId="{5EB44E0A-ADF4-416C-9329-4721DAE92C69}" type="presParOf" srcId="{4E38383C-6DE3-49DD-B7F2-EF2701B82297}" destId="{23C2B516-DF84-4E1C-8559-8823E2815469}" srcOrd="2" destOrd="0" presId="urn:microsoft.com/office/officeart/2005/8/layout/orgChart1"/>
    <dgm:cxn modelId="{531AA7F4-22EA-495E-A508-526F1A1BCF97}" type="presParOf" srcId="{2B723767-8D2B-4E05-8A9A-288AF9520EED}" destId="{FA2F4D29-3483-4E90-BD39-8325770DC6D1}" srcOrd="2" destOrd="0" presId="urn:microsoft.com/office/officeart/2005/8/layout/orgChart1"/>
    <dgm:cxn modelId="{8C02A5F4-E553-4894-A91F-A5DA1228B9A6}" type="presParOf" srcId="{2B723767-8D2B-4E05-8A9A-288AF9520EED}" destId="{889B8669-C7F4-4FF2-96A1-5A93081AEAE8}" srcOrd="3" destOrd="0" presId="urn:microsoft.com/office/officeart/2005/8/layout/orgChart1"/>
    <dgm:cxn modelId="{56A9139E-4161-4721-A5A7-1FBCFC67CCFF}" type="presParOf" srcId="{889B8669-C7F4-4FF2-96A1-5A93081AEAE8}" destId="{FFCB89F7-E393-4340-83F8-2495267F1FCD}" srcOrd="0" destOrd="0" presId="urn:microsoft.com/office/officeart/2005/8/layout/orgChart1"/>
    <dgm:cxn modelId="{2822894E-A679-4407-8383-0F628CEB6E3E}" type="presParOf" srcId="{FFCB89F7-E393-4340-83F8-2495267F1FCD}" destId="{4F6F043D-AEE8-4723-BF3F-9A148A4C07B0}" srcOrd="0" destOrd="0" presId="urn:microsoft.com/office/officeart/2005/8/layout/orgChart1"/>
    <dgm:cxn modelId="{8BCAFE76-9D8A-46AE-9EC7-D4276F9D60C1}" type="presParOf" srcId="{FFCB89F7-E393-4340-83F8-2495267F1FCD}" destId="{636B6764-8178-4B3C-B8CF-844DC159980C}" srcOrd="1" destOrd="0" presId="urn:microsoft.com/office/officeart/2005/8/layout/orgChart1"/>
    <dgm:cxn modelId="{FA4D4388-3767-4A93-B3E8-462F3F49932B}" type="presParOf" srcId="{889B8669-C7F4-4FF2-96A1-5A93081AEAE8}" destId="{5FE58097-5835-495B-908A-68FB5912EC22}" srcOrd="1" destOrd="0" presId="urn:microsoft.com/office/officeart/2005/8/layout/orgChart1"/>
    <dgm:cxn modelId="{CBEEB763-C743-46DB-89F1-21784EE5FBE8}" type="presParOf" srcId="{889B8669-C7F4-4FF2-96A1-5A93081AEAE8}" destId="{A033A94A-1C98-42F0-B48C-DEC0063D806B}" srcOrd="2" destOrd="0" presId="urn:microsoft.com/office/officeart/2005/8/layout/orgChart1"/>
    <dgm:cxn modelId="{3D14F82A-049E-45A5-8BD9-655B8CA1074F}" type="presParOf" srcId="{66E375D7-E6CB-49DF-B451-6E4F4C8A007F}" destId="{C290B08A-B82F-4998-8C10-7637E7BAA8C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F4D29-3483-4E90-BD39-8325770DC6D1}">
      <dsp:nvSpPr>
        <dsp:cNvPr id="0" name=""/>
        <dsp:cNvSpPr/>
      </dsp:nvSpPr>
      <dsp:spPr>
        <a:xfrm>
          <a:off x="6121021" y="987934"/>
          <a:ext cx="1193419" cy="414244"/>
        </a:xfrm>
        <a:custGeom>
          <a:avLst/>
          <a:gdLst/>
          <a:ahLst/>
          <a:cxnLst/>
          <a:rect l="0" t="0" r="0" b="0"/>
          <a:pathLst>
            <a:path>
              <a:moveTo>
                <a:pt x="0" y="0"/>
              </a:moveTo>
              <a:lnTo>
                <a:pt x="0" y="207122"/>
              </a:lnTo>
              <a:lnTo>
                <a:pt x="1193419" y="207122"/>
              </a:lnTo>
              <a:lnTo>
                <a:pt x="1193419" y="414244"/>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17A6BF-1018-47C9-808C-FF1F23C50CA7}">
      <dsp:nvSpPr>
        <dsp:cNvPr id="0" name=""/>
        <dsp:cNvSpPr/>
      </dsp:nvSpPr>
      <dsp:spPr>
        <a:xfrm>
          <a:off x="4927601" y="987934"/>
          <a:ext cx="1193419" cy="414244"/>
        </a:xfrm>
        <a:custGeom>
          <a:avLst/>
          <a:gdLst/>
          <a:ahLst/>
          <a:cxnLst/>
          <a:rect l="0" t="0" r="0" b="0"/>
          <a:pathLst>
            <a:path>
              <a:moveTo>
                <a:pt x="1193419" y="0"/>
              </a:moveTo>
              <a:lnTo>
                <a:pt x="1193419" y="207122"/>
              </a:lnTo>
              <a:lnTo>
                <a:pt x="0" y="207122"/>
              </a:lnTo>
              <a:lnTo>
                <a:pt x="0" y="414244"/>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611EC5-7D43-4897-8E93-D21050C12883}">
      <dsp:nvSpPr>
        <dsp:cNvPr id="0" name=""/>
        <dsp:cNvSpPr/>
      </dsp:nvSpPr>
      <dsp:spPr>
        <a:xfrm>
          <a:off x="5134723" y="1637"/>
          <a:ext cx="1972594" cy="98629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altLang="en-US" sz="2000" kern="1200" dirty="0"/>
            <a:t>Clinically, the disease is divided into </a:t>
          </a:r>
          <a:endParaRPr lang="en-US" sz="2000" kern="1200" dirty="0"/>
        </a:p>
      </dsp:txBody>
      <dsp:txXfrm>
        <a:off x="5134723" y="1637"/>
        <a:ext cx="1972594" cy="986297"/>
      </dsp:txXfrm>
    </dsp:sp>
    <dsp:sp modelId="{A39490A6-9EDD-4DDE-B584-EB501E11A8C8}">
      <dsp:nvSpPr>
        <dsp:cNvPr id="0" name=""/>
        <dsp:cNvSpPr/>
      </dsp:nvSpPr>
      <dsp:spPr>
        <a:xfrm>
          <a:off x="3941303" y="1402179"/>
          <a:ext cx="1972594" cy="98629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altLang="en-US" sz="2300" kern="1200" dirty="0">
              <a:solidFill>
                <a:srgbClr val="FF0000"/>
              </a:solidFill>
            </a:rPr>
            <a:t>1-Primary TB</a:t>
          </a:r>
          <a:r>
            <a:rPr lang="en-US" altLang="en-US" sz="2300" kern="1200" dirty="0"/>
            <a:t> (</a:t>
          </a:r>
          <a:r>
            <a:rPr lang="en-US" sz="2300" kern="1200" dirty="0"/>
            <a:t>asymptomatic) </a:t>
          </a:r>
        </a:p>
      </dsp:txBody>
      <dsp:txXfrm>
        <a:off x="3941303" y="1402179"/>
        <a:ext cx="1972594" cy="986297"/>
      </dsp:txXfrm>
    </dsp:sp>
    <dsp:sp modelId="{4F6F043D-AEE8-4723-BF3F-9A148A4C07B0}">
      <dsp:nvSpPr>
        <dsp:cNvPr id="0" name=""/>
        <dsp:cNvSpPr/>
      </dsp:nvSpPr>
      <dsp:spPr>
        <a:xfrm>
          <a:off x="6328143" y="1402179"/>
          <a:ext cx="1972594" cy="98629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altLang="en-US" sz="2300" kern="1200" dirty="0">
              <a:solidFill>
                <a:srgbClr val="FF0000"/>
              </a:solidFill>
            </a:rPr>
            <a:t>2-Secondary TB</a:t>
          </a:r>
          <a:r>
            <a:rPr lang="en-US" altLang="en-US" sz="2300" kern="1200" dirty="0"/>
            <a:t> </a:t>
          </a:r>
          <a:r>
            <a:rPr lang="en-US" sz="2300" kern="1200" dirty="0"/>
            <a:t>(symptomatic)</a:t>
          </a:r>
        </a:p>
      </dsp:txBody>
      <dsp:txXfrm>
        <a:off x="6328143" y="1402179"/>
        <a:ext cx="1972594" cy="98629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2CD65E-45AB-42EE-B657-B0E5FE5958FE}" type="datetimeFigureOut">
              <a:rPr lang="en-US" smtClean="0"/>
              <a:t>2/23/2017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561D7A-3006-44A0-A53D-F6F0E840F888}" type="slidenum">
              <a:rPr lang="en-US" smtClean="0"/>
              <a:t>‹#›</a:t>
            </a:fld>
            <a:endParaRPr lang="en-US"/>
          </a:p>
        </p:txBody>
      </p:sp>
    </p:spTree>
    <p:extLst>
      <p:ext uri="{BB962C8B-B14F-4D97-AF65-F5344CB8AC3E}">
        <p14:creationId xmlns:p14="http://schemas.microsoft.com/office/powerpoint/2010/main" val="1018397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561D7A-3006-44A0-A53D-F6F0E840F888}" type="slidenum">
              <a:rPr lang="en-US" smtClean="0"/>
              <a:t>13</a:t>
            </a:fld>
            <a:endParaRPr lang="en-US"/>
          </a:p>
        </p:txBody>
      </p:sp>
    </p:spTree>
    <p:extLst>
      <p:ext uri="{BB962C8B-B14F-4D97-AF65-F5344CB8AC3E}">
        <p14:creationId xmlns:p14="http://schemas.microsoft.com/office/powerpoint/2010/main" val="1834637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561D7A-3006-44A0-A53D-F6F0E840F888}" type="slidenum">
              <a:rPr lang="en-US" smtClean="0"/>
              <a:t>14</a:t>
            </a:fld>
            <a:endParaRPr lang="en-US"/>
          </a:p>
        </p:txBody>
      </p:sp>
    </p:spTree>
    <p:extLst>
      <p:ext uri="{BB962C8B-B14F-4D97-AF65-F5344CB8AC3E}">
        <p14:creationId xmlns:p14="http://schemas.microsoft.com/office/powerpoint/2010/main" val="721058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7C95BE7-8C5D-493E-A9AD-7AA0CCDAEDE2}"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9BB31-14F5-4F06-84B1-99A829433FE9}" type="slidenum">
              <a:rPr lang="en-US" smtClean="0"/>
              <a:t>‹#›</a:t>
            </a:fld>
            <a:endParaRPr lang="en-US"/>
          </a:p>
        </p:txBody>
      </p:sp>
    </p:spTree>
    <p:extLst>
      <p:ext uri="{BB962C8B-B14F-4D97-AF65-F5344CB8AC3E}">
        <p14:creationId xmlns:p14="http://schemas.microsoft.com/office/powerpoint/2010/main" val="1411227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95BE7-8C5D-493E-A9AD-7AA0CCDAEDE2}"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9BB31-14F5-4F06-84B1-99A829433FE9}" type="slidenum">
              <a:rPr lang="en-US" smtClean="0"/>
              <a:t>‹#›</a:t>
            </a:fld>
            <a:endParaRPr lang="en-US"/>
          </a:p>
        </p:txBody>
      </p:sp>
    </p:spTree>
    <p:extLst>
      <p:ext uri="{BB962C8B-B14F-4D97-AF65-F5344CB8AC3E}">
        <p14:creationId xmlns:p14="http://schemas.microsoft.com/office/powerpoint/2010/main" val="2014780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95BE7-8C5D-493E-A9AD-7AA0CCDAEDE2}"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9BB31-14F5-4F06-84B1-99A829433FE9}" type="slidenum">
              <a:rPr lang="en-US" smtClean="0"/>
              <a:t>‹#›</a:t>
            </a:fld>
            <a:endParaRPr lang="en-US"/>
          </a:p>
        </p:txBody>
      </p:sp>
    </p:spTree>
    <p:extLst>
      <p:ext uri="{BB962C8B-B14F-4D97-AF65-F5344CB8AC3E}">
        <p14:creationId xmlns:p14="http://schemas.microsoft.com/office/powerpoint/2010/main" val="1146423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95BE7-8C5D-493E-A9AD-7AA0CCDAEDE2}"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9BB31-14F5-4F06-84B1-99A829433FE9}" type="slidenum">
              <a:rPr lang="en-US" smtClean="0"/>
              <a:t>‹#›</a:t>
            </a:fld>
            <a:endParaRPr lang="en-US"/>
          </a:p>
        </p:txBody>
      </p:sp>
    </p:spTree>
    <p:extLst>
      <p:ext uri="{BB962C8B-B14F-4D97-AF65-F5344CB8AC3E}">
        <p14:creationId xmlns:p14="http://schemas.microsoft.com/office/powerpoint/2010/main" val="2261904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95BE7-8C5D-493E-A9AD-7AA0CCDAEDE2}"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9BB31-14F5-4F06-84B1-99A829433FE9}" type="slidenum">
              <a:rPr lang="en-US" smtClean="0"/>
              <a:t>‹#›</a:t>
            </a:fld>
            <a:endParaRPr lang="en-US"/>
          </a:p>
        </p:txBody>
      </p:sp>
    </p:spTree>
    <p:extLst>
      <p:ext uri="{BB962C8B-B14F-4D97-AF65-F5344CB8AC3E}">
        <p14:creationId xmlns:p14="http://schemas.microsoft.com/office/powerpoint/2010/main" val="555785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95BE7-8C5D-493E-A9AD-7AA0CCDAEDE2}" type="datetimeFigureOut">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9BB31-14F5-4F06-84B1-99A829433FE9}" type="slidenum">
              <a:rPr lang="en-US" smtClean="0"/>
              <a:t>‹#›</a:t>
            </a:fld>
            <a:endParaRPr lang="en-US"/>
          </a:p>
        </p:txBody>
      </p:sp>
    </p:spTree>
    <p:extLst>
      <p:ext uri="{BB962C8B-B14F-4D97-AF65-F5344CB8AC3E}">
        <p14:creationId xmlns:p14="http://schemas.microsoft.com/office/powerpoint/2010/main" val="3063902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95BE7-8C5D-493E-A9AD-7AA0CCDAEDE2}" type="datetimeFigureOut">
              <a:rPr lang="en-US" smtClean="0"/>
              <a:t>2/23/2017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09BB31-14F5-4F06-84B1-99A829433FE9}" type="slidenum">
              <a:rPr lang="en-US" smtClean="0"/>
              <a:t>‹#›</a:t>
            </a:fld>
            <a:endParaRPr lang="en-US"/>
          </a:p>
        </p:txBody>
      </p:sp>
    </p:spTree>
    <p:extLst>
      <p:ext uri="{BB962C8B-B14F-4D97-AF65-F5344CB8AC3E}">
        <p14:creationId xmlns:p14="http://schemas.microsoft.com/office/powerpoint/2010/main" val="2494830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95BE7-8C5D-493E-A9AD-7AA0CCDAEDE2}" type="datetimeFigureOut">
              <a:rPr lang="en-US" smtClean="0"/>
              <a:t>2/23/2017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09BB31-14F5-4F06-84B1-99A829433FE9}" type="slidenum">
              <a:rPr lang="en-US" smtClean="0"/>
              <a:t>‹#›</a:t>
            </a:fld>
            <a:endParaRPr lang="en-US"/>
          </a:p>
        </p:txBody>
      </p:sp>
      <p:cxnSp>
        <p:nvCxnSpPr>
          <p:cNvPr id="6" name="Straight Connector 5"/>
          <p:cNvCxnSpPr/>
          <p:nvPr userDrawn="1"/>
        </p:nvCxnSpPr>
        <p:spPr>
          <a:xfrm>
            <a:off x="0" y="6294783"/>
            <a:ext cx="12192000" cy="6626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516780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95BE7-8C5D-493E-A9AD-7AA0CCDAEDE2}" type="datetimeFigureOut">
              <a:rPr lang="en-US" smtClean="0"/>
              <a:t>2/23/2017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9BB31-14F5-4F06-84B1-99A829433FE9}" type="slidenum">
              <a:rPr lang="en-US" smtClean="0"/>
              <a:t>‹#›</a:t>
            </a:fld>
            <a:endParaRPr lang="en-US"/>
          </a:p>
        </p:txBody>
      </p:sp>
      <p:cxnSp>
        <p:nvCxnSpPr>
          <p:cNvPr id="5" name="Straight Connector 4"/>
          <p:cNvCxnSpPr/>
          <p:nvPr userDrawn="1"/>
        </p:nvCxnSpPr>
        <p:spPr>
          <a:xfrm>
            <a:off x="0" y="6294783"/>
            <a:ext cx="12192000" cy="6626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264153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C95BE7-8C5D-493E-A9AD-7AA0CCDAEDE2}" type="datetimeFigureOut">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9BB31-14F5-4F06-84B1-99A829433FE9}" type="slidenum">
              <a:rPr lang="en-US" smtClean="0"/>
              <a:t>‹#›</a:t>
            </a:fld>
            <a:endParaRPr lang="en-US"/>
          </a:p>
        </p:txBody>
      </p:sp>
    </p:spTree>
    <p:extLst>
      <p:ext uri="{BB962C8B-B14F-4D97-AF65-F5344CB8AC3E}">
        <p14:creationId xmlns:p14="http://schemas.microsoft.com/office/powerpoint/2010/main" val="1784864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C95BE7-8C5D-493E-A9AD-7AA0CCDAEDE2}" type="datetimeFigureOut">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9BB31-14F5-4F06-84B1-99A829433FE9}" type="slidenum">
              <a:rPr lang="en-US" smtClean="0"/>
              <a:t>‹#›</a:t>
            </a:fld>
            <a:endParaRPr lang="en-US"/>
          </a:p>
        </p:txBody>
      </p:sp>
    </p:spTree>
    <p:extLst>
      <p:ext uri="{BB962C8B-B14F-4D97-AF65-F5344CB8AC3E}">
        <p14:creationId xmlns:p14="http://schemas.microsoft.com/office/powerpoint/2010/main" val="320033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95BE7-8C5D-493E-A9AD-7AA0CCDAEDE2}" type="datetimeFigureOut">
              <a:rPr lang="en-US" smtClean="0"/>
              <a:t>2/23/2017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09BB31-14F5-4F06-84B1-99A829433FE9}" type="slidenum">
              <a:rPr lang="en-US" smtClean="0"/>
              <a:t>‹#›</a:t>
            </a:fld>
            <a:endParaRPr lang="en-US"/>
          </a:p>
        </p:txBody>
      </p:sp>
    </p:spTree>
    <p:extLst>
      <p:ext uri="{BB962C8B-B14F-4D97-AF65-F5344CB8AC3E}">
        <p14:creationId xmlns:p14="http://schemas.microsoft.com/office/powerpoint/2010/main" val="3341264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https://docs.google.com/presentation/d/1W96rNV02n5a9oIn7t_PrKgaNkiBSgIQLcp4C64ccow4/edit?usp=shar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14531" y1="46567" x2="14531" y2="46567"/>
                        <a14:foregroundMark x1="22031" y1="46567" x2="22031" y2="46567"/>
                        <a14:backgroundMark x1="33594" y1="27817" x2="33594" y2="27817"/>
                        <a14:backgroundMark x1="20313" y1="47711" x2="20313" y2="47711"/>
                        <a14:backgroundMark x1="22969" y1="46919" x2="22969" y2="46919"/>
                        <a14:backgroundMark x1="24375" y1="39789" x2="24375" y2="39789"/>
                        <a14:backgroundMark x1="16250" y1="40581" x2="16250" y2="40581"/>
                        <a14:backgroundMark x1="24375" y1="31866" x2="24375" y2="31866"/>
                        <a14:backgroundMark x1="15156" y1="48680" x2="15156" y2="48680"/>
                        <a14:backgroundMark x1="15156" y1="48680" x2="15156" y2="48680"/>
                        <a14:backgroundMark x1="17500" y1="48327" x2="17500" y2="48327"/>
                        <a14:backgroundMark x1="17813" y1="48504" x2="17813" y2="48504"/>
                        <a14:backgroundMark x1="17813" y1="48680" x2="17813" y2="48680"/>
                        <a14:backgroundMark x1="23438" y1="37852" x2="23438" y2="37852"/>
                        <a14:backgroundMark x1="23438" y1="37852" x2="23438" y2="37852"/>
                        <a14:backgroundMark x1="51094" y1="30106" x2="51094" y2="30106"/>
                        <a14:backgroundMark x1="51094" y1="30106" x2="51094" y2="30106"/>
                        <a14:backgroundMark x1="20000" y1="70158" x2="20000" y2="70158"/>
                        <a14:backgroundMark x1="20000" y1="70158" x2="20000" y2="70158"/>
                        <a14:backgroundMark x1="19219" y1="60123" x2="19219" y2="60123"/>
                        <a14:backgroundMark x1="18906" y1="59859" x2="18906" y2="59859"/>
                        <a14:backgroundMark x1="16250" y1="58363" x2="16250" y2="58363"/>
                        <a14:backgroundMark x1="15469" y1="57746" x2="15469" y2="57746"/>
                        <a14:backgroundMark x1="14844" y1="55282" x2="14844" y2="55282"/>
                        <a14:backgroundMark x1="16875" y1="40141" x2="16875" y2="40141"/>
                        <a14:backgroundMark x1="29531" y1="28961" x2="21250" y2="28785"/>
                        <a14:backgroundMark x1="55625" y1="23151" x2="61406" y2="27025"/>
                        <a14:backgroundMark x1="72813" y1="26673" x2="72813" y2="26673"/>
                        <a14:backgroundMark x1="72813" y1="26673" x2="33281" y2="30722"/>
                      </a14:backgroundRemoval>
                    </a14:imgEffect>
                  </a14:imgLayer>
                </a14:imgProps>
              </a:ext>
              <a:ext uri="{28A0092B-C50C-407E-A947-70E740481C1C}">
                <a14:useLocalDpi xmlns:a14="http://schemas.microsoft.com/office/drawing/2010/main" val="0"/>
              </a:ext>
            </a:extLst>
          </a:blip>
          <a:srcRect l="8605" t="36137" r="5127" b="32050"/>
          <a:stretch/>
        </p:blipFill>
        <p:spPr>
          <a:xfrm>
            <a:off x="3180521" y="-92008"/>
            <a:ext cx="5579165" cy="39624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5484" y="0"/>
            <a:ext cx="1766516" cy="1403996"/>
          </a:xfrm>
          <a:prstGeom prst="rect">
            <a:avLst/>
          </a:prstGeom>
        </p:spPr>
      </p:pic>
      <p:cxnSp>
        <p:nvCxnSpPr>
          <p:cNvPr id="5" name="Straight Connector 4"/>
          <p:cNvCxnSpPr/>
          <p:nvPr/>
        </p:nvCxnSpPr>
        <p:spPr>
          <a:xfrm>
            <a:off x="1921564" y="3550649"/>
            <a:ext cx="8503920" cy="0"/>
          </a:xfrm>
          <a:prstGeom prst="line">
            <a:avLst/>
          </a:prstGeom>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2213111" y="3550649"/>
            <a:ext cx="7513983" cy="1200329"/>
          </a:xfrm>
          <a:prstGeom prst="rect">
            <a:avLst/>
          </a:prstGeom>
          <a:noFill/>
        </p:spPr>
        <p:txBody>
          <a:bodyPr wrap="square" rtlCol="0">
            <a:spAutoFit/>
          </a:bodyPr>
          <a:lstStyle/>
          <a:p>
            <a:pPr algn="ctr"/>
            <a:r>
              <a:rPr lang="en-US" sz="3600" dirty="0">
                <a:latin typeface="+mj-lt"/>
              </a:rPr>
              <a:t>Lecture</a:t>
            </a:r>
            <a:r>
              <a:rPr lang="en-US" sz="3600" dirty="0">
                <a:effectLst>
                  <a:outerShdw blurRad="38100" dist="38100" dir="2700000" algn="tl">
                    <a:srgbClr val="000000">
                      <a:alpha val="43137"/>
                    </a:srgbClr>
                  </a:outerShdw>
                </a:effectLst>
                <a:latin typeface="+mj-lt"/>
              </a:rPr>
              <a:t> </a:t>
            </a:r>
            <a:r>
              <a:rPr lang="en-US" sz="3200" dirty="0">
                <a:effectLst>
                  <a:outerShdw blurRad="38100" dist="38100" dir="2700000" algn="tl">
                    <a:srgbClr val="000000">
                      <a:alpha val="43137"/>
                    </a:srgbClr>
                  </a:outerShdw>
                </a:effectLst>
                <a:latin typeface="+mj-lt"/>
              </a:rPr>
              <a:t>:</a:t>
            </a:r>
          </a:p>
          <a:p>
            <a:pPr algn="ctr"/>
            <a:r>
              <a:rPr lang="en-US" sz="3600" dirty="0"/>
              <a:t>Tuberculosis</a:t>
            </a:r>
          </a:p>
        </p:txBody>
      </p:sp>
      <p:sp>
        <p:nvSpPr>
          <p:cNvPr id="10" name="Rectangle 9"/>
          <p:cNvSpPr/>
          <p:nvPr/>
        </p:nvSpPr>
        <p:spPr>
          <a:xfrm>
            <a:off x="470649" y="5288340"/>
            <a:ext cx="2793491" cy="1569660"/>
          </a:xfrm>
          <a:prstGeom prst="rect">
            <a:avLst/>
          </a:prstGeom>
          <a:noFill/>
        </p:spPr>
        <p:txBody>
          <a:bodyPr wrap="square" lIns="91440" tIns="45720" rIns="91440" bIns="45720">
            <a:spAutoFit/>
          </a:bodyPr>
          <a:lstStyle/>
          <a:p>
            <a:r>
              <a:rPr lang="en-US" sz="2400" dirty="0">
                <a:ln w="0"/>
                <a:solidFill>
                  <a:srgbClr val="FF0000"/>
                </a:solidFill>
              </a:rPr>
              <a:t>important</a:t>
            </a:r>
          </a:p>
          <a:p>
            <a:r>
              <a:rPr lang="en-US" sz="2400" b="0" cap="none" spc="0" dirty="0">
                <a:ln w="0"/>
                <a:solidFill>
                  <a:schemeClr val="bg1">
                    <a:lumMod val="50000"/>
                  </a:schemeClr>
                </a:solidFill>
              </a:rPr>
              <a:t>Extra notes</a:t>
            </a:r>
          </a:p>
          <a:p>
            <a:r>
              <a:rPr lang="en-US" sz="2400" dirty="0">
                <a:ln w="0"/>
                <a:solidFill>
                  <a:schemeClr val="accent1"/>
                </a:solidFill>
              </a:rPr>
              <a:t>Doctors notes</a:t>
            </a:r>
          </a:p>
          <a:p>
            <a:pPr algn="ctr"/>
            <a:endParaRPr lang="en-US" sz="2400" b="0" cap="none" spc="0" dirty="0">
              <a:ln w="0"/>
              <a:solidFill>
                <a:schemeClr val="bg1">
                  <a:lumMod val="50000"/>
                </a:schemeClr>
              </a:solidFill>
            </a:endParaRPr>
          </a:p>
        </p:txBody>
      </p:sp>
      <p:cxnSp>
        <p:nvCxnSpPr>
          <p:cNvPr id="6" name="Straight Connector 5"/>
          <p:cNvCxnSpPr/>
          <p:nvPr/>
        </p:nvCxnSpPr>
        <p:spPr>
          <a:xfrm flipH="1">
            <a:off x="5327374" y="5936760"/>
            <a:ext cx="686462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TextBox 6"/>
          <p:cNvSpPr txBox="1"/>
          <p:nvPr/>
        </p:nvSpPr>
        <p:spPr>
          <a:xfrm>
            <a:off x="5380382" y="6137689"/>
            <a:ext cx="6758609" cy="646331"/>
          </a:xfrm>
          <a:prstGeom prst="rect">
            <a:avLst/>
          </a:prstGeom>
          <a:noFill/>
        </p:spPr>
        <p:txBody>
          <a:bodyPr wrap="square" rtlCol="0">
            <a:spAutoFit/>
          </a:bodyPr>
          <a:lstStyle/>
          <a:p>
            <a:pPr algn="r"/>
            <a:r>
              <a:rPr lang="ar-SA" u="sng" dirty="0">
                <a:solidFill>
                  <a:schemeClr val="accent1"/>
                </a:solidFill>
              </a:rPr>
              <a:t>"</a:t>
            </a:r>
            <a:r>
              <a:rPr lang="ar-SA" b="1" u="sng" dirty="0">
                <a:solidFill>
                  <a:schemeClr val="accent1"/>
                </a:solidFill>
              </a:rPr>
              <a:t>لا حول ولا قوة إلا بالله العلي العظيم</a:t>
            </a:r>
            <a:r>
              <a:rPr lang="ar-SA" b="1" dirty="0">
                <a:solidFill>
                  <a:schemeClr val="accent1"/>
                </a:solidFill>
              </a:rPr>
              <a:t>" </a:t>
            </a:r>
            <a:r>
              <a:rPr lang="ar-SA" b="1" dirty="0"/>
              <a:t>وتقال هذه الجملة إذا دهم الإنسان أمر عظيم لا يستطيعه ، أو يصعب عليه القيام به .</a:t>
            </a:r>
            <a:endParaRPr lang="en-US" sz="2800" dirty="0">
              <a:solidFill>
                <a:schemeClr val="accent6">
                  <a:lumMod val="50000"/>
                </a:schemeClr>
              </a:solidFill>
            </a:endParaRPr>
          </a:p>
        </p:txBody>
      </p:sp>
      <p:sp>
        <p:nvSpPr>
          <p:cNvPr id="9" name="Rounded Rectangle 8"/>
          <p:cNvSpPr/>
          <p:nvPr/>
        </p:nvSpPr>
        <p:spPr>
          <a:xfrm>
            <a:off x="187313" y="5473521"/>
            <a:ext cx="283336" cy="11591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87313" y="5810651"/>
            <a:ext cx="283336" cy="115910"/>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87313" y="6184005"/>
            <a:ext cx="283336" cy="115910"/>
          </a:xfrm>
          <a:prstGeom prst="round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13" y="-17329"/>
            <a:ext cx="1976176" cy="1645238"/>
          </a:xfrm>
          <a:prstGeom prst="rect">
            <a:avLst/>
          </a:prstGeom>
        </p:spPr>
      </p:pic>
    </p:spTree>
    <p:extLst>
      <p:ext uri="{BB962C8B-B14F-4D97-AF65-F5344CB8AC3E}">
        <p14:creationId xmlns:p14="http://schemas.microsoft.com/office/powerpoint/2010/main" val="56231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99615"/>
            <a:ext cx="7983940" cy="523220"/>
          </a:xfrm>
          <a:prstGeom prst="rect">
            <a:avLst/>
          </a:prstGeom>
        </p:spPr>
        <p:txBody>
          <a:bodyPr wrap="square">
            <a:spAutoFit/>
          </a:bodyPr>
          <a:lstStyle/>
          <a:p>
            <a:r>
              <a:rPr lang="en-US" sz="2800" dirty="0">
                <a:solidFill>
                  <a:schemeClr val="accent6">
                    <a:lumMod val="50000"/>
                  </a:schemeClr>
                </a:solidFill>
                <a:latin typeface="+mj-lt"/>
              </a:rPr>
              <a:t>2- Secondary TB (reactivation): </a:t>
            </a:r>
            <a:r>
              <a:rPr lang="en-US" altLang="en-US" sz="1600" dirty="0"/>
              <a:t>occurs sometimes at lifetime</a:t>
            </a:r>
            <a:endParaRPr lang="en-US" sz="1600" dirty="0">
              <a:solidFill>
                <a:schemeClr val="accent6">
                  <a:lumMod val="50000"/>
                </a:schemeClr>
              </a:solidFill>
              <a:latin typeface="+mj-lt"/>
            </a:endParaRPr>
          </a:p>
        </p:txBody>
      </p:sp>
      <p:sp>
        <p:nvSpPr>
          <p:cNvPr id="15" name="Rectangle 3"/>
          <p:cNvSpPr txBox="1">
            <a:spLocks noChangeArrowheads="1"/>
          </p:cNvSpPr>
          <p:nvPr/>
        </p:nvSpPr>
        <p:spPr>
          <a:xfrm>
            <a:off x="117950" y="886505"/>
            <a:ext cx="9457839" cy="16246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44000">
              <a:spcBef>
                <a:spcPts val="0"/>
              </a:spcBef>
              <a:buClr>
                <a:schemeClr val="tx1"/>
              </a:buClr>
              <a:buSzPct val="110000"/>
              <a:buFont typeface="Arial" charset="0"/>
              <a:buChar char="•"/>
            </a:pPr>
            <a:r>
              <a:rPr lang="en-US" altLang="en-US" sz="1800" dirty="0"/>
              <a:t>Occurs later in life </a:t>
            </a:r>
          </a:p>
          <a:p>
            <a:pPr indent="-144000">
              <a:spcBef>
                <a:spcPts val="0"/>
              </a:spcBef>
              <a:buClr>
                <a:schemeClr val="tx1"/>
              </a:buClr>
              <a:buSzPct val="110000"/>
              <a:buFont typeface="Arial" charset="0"/>
              <a:buChar char="•"/>
            </a:pPr>
            <a:r>
              <a:rPr lang="en-US" altLang="en-US" sz="1800" b="1" dirty="0"/>
              <a:t>Lung</a:t>
            </a:r>
            <a:r>
              <a:rPr lang="en-US" altLang="en-US" sz="1800" dirty="0"/>
              <a:t> more common site</a:t>
            </a:r>
          </a:p>
          <a:p>
            <a:pPr indent="-144000">
              <a:spcBef>
                <a:spcPts val="0"/>
              </a:spcBef>
              <a:buClr>
                <a:schemeClr val="tx1"/>
              </a:buClr>
              <a:buSzPct val="110000"/>
              <a:buFont typeface="Arial" charset="0"/>
              <a:buChar char="•"/>
            </a:pPr>
            <a:r>
              <a:rPr lang="en-US" altLang="en-US" sz="1800" dirty="0"/>
              <a:t>Secondary TB may be localized or spread to other organs</a:t>
            </a:r>
          </a:p>
          <a:p>
            <a:pPr indent="-144000">
              <a:spcBef>
                <a:spcPts val="0"/>
              </a:spcBef>
              <a:buClr>
                <a:schemeClr val="tx1"/>
              </a:buClr>
              <a:buSzPct val="110000"/>
              <a:buFont typeface="Arial" charset="0"/>
              <a:buChar char="•"/>
            </a:pPr>
            <a:r>
              <a:rPr lang="en-US" altLang="en-US" sz="1800" dirty="0">
                <a:solidFill>
                  <a:srgbClr val="FF0000"/>
                </a:solidFill>
              </a:rPr>
              <a:t>Immunocompromised patients</a:t>
            </a:r>
            <a:r>
              <a:rPr lang="en-US" altLang="en-US" sz="1800" dirty="0"/>
              <a:t>.</a:t>
            </a:r>
          </a:p>
          <a:p>
            <a:pPr indent="-144000">
              <a:spcBef>
                <a:spcPts val="0"/>
              </a:spcBef>
              <a:buClr>
                <a:schemeClr val="tx1"/>
              </a:buClr>
              <a:buSzPct val="110000"/>
              <a:buFont typeface="Arial" charset="0"/>
              <a:buChar char="•"/>
            </a:pPr>
            <a:r>
              <a:rPr lang="en-US" altLang="en-US" sz="1800" dirty="0"/>
              <a:t>Lesion localized in</a:t>
            </a:r>
            <a:r>
              <a:rPr lang="en-US" altLang="en-US" sz="1800" dirty="0">
                <a:solidFill>
                  <a:schemeClr val="bg1">
                    <a:lumMod val="50000"/>
                  </a:schemeClr>
                </a:solidFill>
              </a:rPr>
              <a:t>*</a:t>
            </a:r>
            <a:r>
              <a:rPr lang="en-US" altLang="en-US" sz="1800" b="1" dirty="0"/>
              <a:t>apices </a:t>
            </a:r>
            <a:r>
              <a:rPr lang="en-US" altLang="en-US" sz="1800" b="1" dirty="0">
                <a:solidFill>
                  <a:schemeClr val="bg1">
                    <a:lumMod val="50000"/>
                  </a:schemeClr>
                </a:solidFill>
              </a:rPr>
              <a:t>(</a:t>
            </a:r>
            <a:r>
              <a:rPr lang="en-US" altLang="en-US" sz="1800" dirty="0">
                <a:solidFill>
                  <a:schemeClr val="bg1">
                    <a:lumMod val="50000"/>
                  </a:schemeClr>
                </a:solidFill>
              </a:rPr>
              <a:t>NOTE: in primary TB the GOHN focus occurs at </a:t>
            </a:r>
            <a:r>
              <a:rPr lang="en-US" sz="1800" dirty="0">
                <a:solidFill>
                  <a:schemeClr val="bg1">
                    <a:lumMod val="50000"/>
                  </a:schemeClr>
                </a:solidFill>
              </a:rPr>
              <a:t>periphery of the mid zone of the lung.)</a:t>
            </a:r>
            <a:endParaRPr lang="en-US" altLang="en-US" sz="1800" dirty="0">
              <a:solidFill>
                <a:schemeClr val="bg1">
                  <a:lumMod val="50000"/>
                </a:schemeClr>
              </a:solidFill>
            </a:endParaRPr>
          </a:p>
          <a:p>
            <a:pPr indent="-144000">
              <a:spcBef>
                <a:spcPts val="0"/>
              </a:spcBef>
              <a:buClr>
                <a:schemeClr val="tx1"/>
              </a:buClr>
              <a:buSzPct val="110000"/>
              <a:buFont typeface="Arial" charset="0"/>
              <a:buChar char="•"/>
            </a:pPr>
            <a:r>
              <a:rPr lang="en-US" altLang="en-US" sz="1800" dirty="0">
                <a:solidFill>
                  <a:srgbClr val="FF0000"/>
                </a:solidFill>
              </a:rPr>
              <a:t>Infectious</a:t>
            </a:r>
            <a:r>
              <a:rPr lang="en-US" altLang="en-US" sz="1800" dirty="0"/>
              <a:t> &amp; </a:t>
            </a:r>
            <a:r>
              <a:rPr lang="en-US" altLang="en-US" sz="1800" b="1" dirty="0">
                <a:solidFill>
                  <a:srgbClr val="FF0000"/>
                </a:solidFill>
              </a:rPr>
              <a:t>symptomatic</a:t>
            </a:r>
            <a:r>
              <a:rPr lang="ar-SA" altLang="en-US" sz="1800" b="1" dirty="0">
                <a:solidFill>
                  <a:srgbClr val="FF0000"/>
                </a:solidFill>
              </a:rPr>
              <a:t>  </a:t>
            </a:r>
            <a:r>
              <a:rPr lang="ar-SA" altLang="en-US" sz="1800" dirty="0">
                <a:solidFill>
                  <a:schemeClr val="bg1">
                    <a:lumMod val="50000"/>
                  </a:schemeClr>
                </a:solidFill>
              </a:rPr>
              <a:t>يبدأ يصير معدي </a:t>
            </a:r>
            <a:endParaRPr lang="en-US" altLang="en-US" sz="1800" dirty="0">
              <a:solidFill>
                <a:schemeClr val="bg1">
                  <a:lumMod val="50000"/>
                </a:schemeClr>
              </a:solidFill>
            </a:endParaRPr>
          </a:p>
          <a:p>
            <a:pPr>
              <a:buClr>
                <a:schemeClr val="tx1"/>
              </a:buClr>
              <a:buSzPct val="110000"/>
              <a:buFont typeface="Arial" charset="0"/>
              <a:buChar char="•"/>
            </a:pPr>
            <a:endParaRPr lang="en-US" altLang="en-US" sz="2200" dirty="0"/>
          </a:p>
        </p:txBody>
      </p:sp>
      <p:cxnSp>
        <p:nvCxnSpPr>
          <p:cNvPr id="6" name="Straight Connector 5"/>
          <p:cNvCxnSpPr/>
          <p:nvPr/>
        </p:nvCxnSpPr>
        <p:spPr>
          <a:xfrm>
            <a:off x="0" y="622835"/>
            <a:ext cx="8215952"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17950" y="2825422"/>
            <a:ext cx="12437990" cy="923330"/>
          </a:xfrm>
          <a:prstGeom prst="rect">
            <a:avLst/>
          </a:prstGeom>
        </p:spPr>
        <p:txBody>
          <a:bodyPr wrap="square">
            <a:spAutoFit/>
          </a:bodyPr>
          <a:lstStyle/>
          <a:p>
            <a:pPr marL="370350" indent="-285750">
              <a:spcBef>
                <a:spcPts val="0"/>
              </a:spcBef>
              <a:buClr>
                <a:schemeClr val="tx1"/>
              </a:buClr>
              <a:buSzPct val="110000"/>
              <a:buFont typeface="Courier New" panose="02070309020205020404" pitchFamily="49" charset="0"/>
              <a:buChar char="o"/>
            </a:pPr>
            <a:r>
              <a:rPr lang="en-US" altLang="en-US" b="1" dirty="0"/>
              <a:t>Microscopy</a:t>
            </a:r>
            <a:r>
              <a:rPr lang="en-US" altLang="en-US" dirty="0"/>
              <a:t>: many bacilli, large area of </a:t>
            </a:r>
            <a:r>
              <a:rPr lang="en-US" altLang="en-US" b="1" dirty="0" err="1"/>
              <a:t>caseous</a:t>
            </a:r>
            <a:r>
              <a:rPr lang="en-US" altLang="en-US" b="1" dirty="0"/>
              <a:t> necrosis </a:t>
            </a:r>
            <a:r>
              <a:rPr lang="en-US" altLang="en-US" dirty="0"/>
              <a:t>➝ cavity (open TB) with </a:t>
            </a:r>
            <a:r>
              <a:rPr lang="en-US" altLang="en-US" b="1" dirty="0"/>
              <a:t>granuloma</a:t>
            </a:r>
            <a:r>
              <a:rPr lang="en-US" altLang="en-US" dirty="0"/>
              <a:t> and </a:t>
            </a:r>
            <a:r>
              <a:rPr lang="en-US" altLang="en-US" b="1" dirty="0"/>
              <a:t>caseation</a:t>
            </a:r>
            <a:r>
              <a:rPr lang="en-US" altLang="en-US" dirty="0"/>
              <a:t>.</a:t>
            </a:r>
          </a:p>
          <a:p>
            <a:pPr marL="370350" indent="-285750">
              <a:spcBef>
                <a:spcPts val="0"/>
              </a:spcBef>
              <a:buClr>
                <a:schemeClr val="tx1"/>
              </a:buClr>
              <a:buFont typeface="Courier New" panose="02070309020205020404" pitchFamily="49" charset="0"/>
              <a:buChar char="o"/>
            </a:pPr>
            <a:r>
              <a:rPr lang="en-US" altLang="en-US" b="1" dirty="0"/>
              <a:t>Clinically</a:t>
            </a:r>
            <a:r>
              <a:rPr lang="en-US" altLang="en-US" dirty="0"/>
              <a:t>: </a:t>
            </a:r>
            <a:r>
              <a:rPr lang="en-US" altLang="en-US" dirty="0">
                <a:solidFill>
                  <a:srgbClr val="FF0000"/>
                </a:solidFill>
              </a:rPr>
              <a:t>fever, cough, hemoptysis ,weight loss &amp; weakness.</a:t>
            </a:r>
          </a:p>
          <a:p>
            <a:pPr marL="84600">
              <a:spcBef>
                <a:spcPts val="0"/>
              </a:spcBef>
              <a:buClr>
                <a:schemeClr val="tx1"/>
              </a:buClr>
            </a:pPr>
            <a:r>
              <a:rPr lang="en-US" altLang="en-US" dirty="0">
                <a:solidFill>
                  <a:srgbClr val="FF0000"/>
                </a:solidFill>
              </a:rPr>
              <a:t>       </a:t>
            </a:r>
            <a:r>
              <a:rPr lang="en-US" altLang="en-US" dirty="0">
                <a:solidFill>
                  <a:schemeClr val="accent1"/>
                </a:solidFill>
              </a:rPr>
              <a:t>^symptoms depends on the organ affected.</a:t>
            </a:r>
          </a:p>
        </p:txBody>
      </p:sp>
      <p:sp>
        <p:nvSpPr>
          <p:cNvPr id="3" name="Rectangle 2"/>
          <p:cNvSpPr/>
          <p:nvPr/>
        </p:nvSpPr>
        <p:spPr>
          <a:xfrm>
            <a:off x="117950" y="3773108"/>
            <a:ext cx="10868333" cy="1569660"/>
          </a:xfrm>
          <a:prstGeom prst="rect">
            <a:avLst/>
          </a:prstGeom>
        </p:spPr>
        <p:txBody>
          <a:bodyPr wrap="square">
            <a:spAutoFit/>
          </a:bodyPr>
          <a:lstStyle/>
          <a:p>
            <a:pPr>
              <a:buClr>
                <a:schemeClr val="tx1"/>
              </a:buClr>
            </a:pPr>
            <a:r>
              <a:rPr lang="en-US" altLang="en-US" sz="2400" dirty="0">
                <a:solidFill>
                  <a:schemeClr val="accent6">
                    <a:lumMod val="50000"/>
                  </a:schemeClr>
                </a:solidFill>
                <a:latin typeface="+mj-lt"/>
              </a:rPr>
              <a:t>Source of secondary TB : </a:t>
            </a:r>
          </a:p>
          <a:p>
            <a:pPr lvl="1">
              <a:buClr>
                <a:schemeClr val="tx1"/>
              </a:buClr>
              <a:buFont typeface="Wingdings" panose="05000000000000000000" pitchFamily="2" charset="2"/>
              <a:buChar char="ü"/>
            </a:pPr>
            <a:r>
              <a:rPr lang="en-US" altLang="en-US" dirty="0"/>
              <a:t>-</a:t>
            </a:r>
            <a:r>
              <a:rPr lang="en-US" altLang="en-US" dirty="0">
                <a:solidFill>
                  <a:srgbClr val="FF0000"/>
                </a:solidFill>
              </a:rPr>
              <a:t>Endogenous</a:t>
            </a:r>
            <a:r>
              <a:rPr lang="en-US" altLang="en-US" dirty="0"/>
              <a:t> (re</a:t>
            </a:r>
            <a:r>
              <a:rPr lang="ar-SA" altLang="en-US" dirty="0"/>
              <a:t>-</a:t>
            </a:r>
            <a:r>
              <a:rPr lang="en-US" altLang="en-US" dirty="0"/>
              <a:t>activation of an old TB)</a:t>
            </a:r>
          </a:p>
          <a:p>
            <a:pPr lvl="1">
              <a:buClr>
                <a:schemeClr val="tx1"/>
              </a:buClr>
            </a:pPr>
            <a:r>
              <a:rPr lang="en-US" altLang="en-US" b="1" dirty="0"/>
              <a:t>or</a:t>
            </a:r>
          </a:p>
          <a:p>
            <a:pPr lvl="1">
              <a:buClr>
                <a:schemeClr val="tx1"/>
              </a:buClr>
              <a:buFont typeface="Wingdings" panose="05000000000000000000" pitchFamily="2" charset="2"/>
              <a:buChar char="ü"/>
            </a:pPr>
            <a:r>
              <a:rPr lang="en-US" altLang="en-US" dirty="0">
                <a:solidFill>
                  <a:srgbClr val="FF0000"/>
                </a:solidFill>
              </a:rPr>
              <a:t>Exogenous</a:t>
            </a:r>
            <a:r>
              <a:rPr lang="en-US" altLang="en-US" dirty="0"/>
              <a:t> (re-infection in a previously sensitized patient who has previous infection with the organism).</a:t>
            </a:r>
          </a:p>
          <a:p>
            <a:pPr>
              <a:buClr>
                <a:schemeClr val="tx1"/>
              </a:buClr>
            </a:pPr>
            <a:endParaRPr lang="en-US" altLang="en-US" dirty="0"/>
          </a:p>
        </p:txBody>
      </p:sp>
      <p:sp>
        <p:nvSpPr>
          <p:cNvPr id="4" name="TextBox 3"/>
          <p:cNvSpPr txBox="1"/>
          <p:nvPr/>
        </p:nvSpPr>
        <p:spPr>
          <a:xfrm>
            <a:off x="218941" y="6272011"/>
            <a:ext cx="8306873" cy="369332"/>
          </a:xfrm>
          <a:prstGeom prst="rect">
            <a:avLst/>
          </a:prstGeom>
          <a:noFill/>
        </p:spPr>
        <p:txBody>
          <a:bodyPr wrap="square" rtlCol="0">
            <a:spAutoFit/>
          </a:bodyPr>
          <a:lstStyle/>
          <a:p>
            <a:r>
              <a:rPr lang="en-US" b="1" dirty="0">
                <a:solidFill>
                  <a:schemeClr val="bg1">
                    <a:lumMod val="50000"/>
                  </a:schemeClr>
                </a:solidFill>
              </a:rPr>
              <a:t>*because in the apices there is more oxygen </a:t>
            </a:r>
          </a:p>
        </p:txBody>
      </p:sp>
    </p:spTree>
    <p:extLst>
      <p:ext uri="{BB962C8B-B14F-4D97-AF65-F5344CB8AC3E}">
        <p14:creationId xmlns:p14="http://schemas.microsoft.com/office/powerpoint/2010/main" val="1076722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primary_tuberculosis_label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1498" y="3399997"/>
            <a:ext cx="3428165" cy="280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tb_xr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1498" y="0"/>
            <a:ext cx="3420502" cy="292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9897136" y="5852160"/>
            <a:ext cx="1396280" cy="369332"/>
          </a:xfrm>
          <a:prstGeom prst="rect">
            <a:avLst/>
          </a:prstGeom>
        </p:spPr>
        <p:txBody>
          <a:bodyPr wrap="none">
            <a:spAutoFit/>
          </a:bodyPr>
          <a:lstStyle/>
          <a:p>
            <a:r>
              <a:rPr lang="en-US" b="1" dirty="0"/>
              <a:t>GHON</a:t>
            </a:r>
            <a:r>
              <a:rPr lang="en-US" dirty="0"/>
              <a:t> </a:t>
            </a:r>
            <a:r>
              <a:rPr lang="en-US" b="1" dirty="0"/>
              <a:t>focus</a:t>
            </a:r>
            <a:r>
              <a:rPr lang="en-US" dirty="0"/>
              <a:t> </a:t>
            </a:r>
          </a:p>
        </p:txBody>
      </p:sp>
      <p:sp>
        <p:nvSpPr>
          <p:cNvPr id="5" name="Rectangle 4"/>
          <p:cNvSpPr/>
          <p:nvPr/>
        </p:nvSpPr>
        <p:spPr>
          <a:xfrm>
            <a:off x="8002098" y="2926080"/>
            <a:ext cx="4302781" cy="338554"/>
          </a:xfrm>
          <a:prstGeom prst="rect">
            <a:avLst/>
          </a:prstGeom>
        </p:spPr>
        <p:txBody>
          <a:bodyPr wrap="none">
            <a:spAutoFit/>
          </a:bodyPr>
          <a:lstStyle/>
          <a:p>
            <a:pPr lvl="0">
              <a:buClr>
                <a:schemeClr val="accent6"/>
              </a:buClr>
            </a:pPr>
            <a:r>
              <a:rPr lang="ar-SA" sz="1600" b="1" dirty="0">
                <a:solidFill>
                  <a:schemeClr val="accent1"/>
                </a:solidFill>
              </a:rPr>
              <a:t>لما نشوف اشعة اكس فيها </a:t>
            </a:r>
            <a:r>
              <a:rPr lang="ar-SA" sz="1600" b="1" dirty="0" err="1">
                <a:solidFill>
                  <a:schemeClr val="accent1"/>
                </a:solidFill>
              </a:rPr>
              <a:t>كافيتيشن</a:t>
            </a:r>
            <a:r>
              <a:rPr lang="ar-SA" sz="1600" b="1" dirty="0">
                <a:solidFill>
                  <a:schemeClr val="accent1"/>
                </a:solidFill>
              </a:rPr>
              <a:t> أول شيء نسويه ... عزل</a:t>
            </a:r>
            <a:endParaRPr lang="en-US" altLang="en-US" sz="1600" b="1" dirty="0">
              <a:solidFill>
                <a:schemeClr val="dk1"/>
              </a:solidFill>
            </a:endParaRPr>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787" y="256108"/>
            <a:ext cx="7112492" cy="5339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759969" y="5596051"/>
            <a:ext cx="2246128" cy="369332"/>
          </a:xfrm>
          <a:prstGeom prst="rect">
            <a:avLst/>
          </a:prstGeom>
        </p:spPr>
        <p:txBody>
          <a:bodyPr wrap="none">
            <a:spAutoFit/>
          </a:bodyPr>
          <a:lstStyle/>
          <a:p>
            <a:r>
              <a:rPr lang="en-US" dirty="0"/>
              <a:t>Stages of Tuberculosis</a:t>
            </a:r>
          </a:p>
        </p:txBody>
      </p:sp>
      <p:sp>
        <p:nvSpPr>
          <p:cNvPr id="8" name="Rectangle 7"/>
          <p:cNvSpPr/>
          <p:nvPr/>
        </p:nvSpPr>
        <p:spPr>
          <a:xfrm rot="16200000">
            <a:off x="7603294" y="1169049"/>
            <a:ext cx="1874744" cy="461665"/>
          </a:xfrm>
          <a:prstGeom prst="rect">
            <a:avLst/>
          </a:prstGeom>
          <a:noFill/>
        </p:spPr>
        <p:txBody>
          <a:bodyPr wrap="none" lIns="91440" tIns="45720" rIns="91440" bIns="45720">
            <a:spAutoFit/>
          </a:bodyPr>
          <a:lstStyle/>
          <a:p>
            <a:pPr algn="ctr"/>
            <a:r>
              <a:rPr lang="en-US" sz="2400" dirty="0">
                <a:ln w="0"/>
                <a:effectLst>
                  <a:outerShdw blurRad="38100" dist="19050" dir="2700000" algn="tl" rotWithShape="0">
                    <a:schemeClr val="dk1">
                      <a:alpha val="40000"/>
                    </a:schemeClr>
                  </a:outerShdw>
                </a:effectLst>
              </a:rPr>
              <a:t>Secondary TB</a:t>
            </a:r>
          </a:p>
        </p:txBody>
      </p:sp>
      <p:sp>
        <p:nvSpPr>
          <p:cNvPr id="9" name="Rectangle 8"/>
          <p:cNvSpPr/>
          <p:nvPr/>
        </p:nvSpPr>
        <p:spPr>
          <a:xfrm rot="16200000">
            <a:off x="7766320" y="4427846"/>
            <a:ext cx="1548694" cy="461665"/>
          </a:xfrm>
          <a:prstGeom prst="rect">
            <a:avLst/>
          </a:prstGeom>
          <a:noFill/>
        </p:spPr>
        <p:txBody>
          <a:bodyPr wrap="none" lIns="91440" tIns="45720" rIns="91440" bIns="45720">
            <a:spAutoFit/>
          </a:bodyPr>
          <a:lstStyle/>
          <a:p>
            <a:pPr algn="ctr"/>
            <a:r>
              <a:rPr lang="en-US" sz="2400" dirty="0">
                <a:ln w="0"/>
                <a:effectLst>
                  <a:outerShdw blurRad="38100" dist="19050" dir="2700000" algn="tl" rotWithShape="0">
                    <a:schemeClr val="dk1">
                      <a:alpha val="40000"/>
                    </a:schemeClr>
                  </a:outerShdw>
                </a:effectLst>
              </a:rPr>
              <a:t>Primary TB</a:t>
            </a:r>
          </a:p>
        </p:txBody>
      </p:sp>
    </p:spTree>
    <p:extLst>
      <p:ext uri="{BB962C8B-B14F-4D97-AF65-F5344CB8AC3E}">
        <p14:creationId xmlns:p14="http://schemas.microsoft.com/office/powerpoint/2010/main" val="4020735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0176" y="250354"/>
            <a:ext cx="4274899" cy="46166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400" dirty="0">
                <a:solidFill>
                  <a:schemeClr val="accent6">
                    <a:lumMod val="50000"/>
                  </a:schemeClr>
                </a:solidFill>
                <a:latin typeface="+mj-lt"/>
              </a:rPr>
              <a:t>Immunology of Tuberculosis</a:t>
            </a:r>
          </a:p>
        </p:txBody>
      </p:sp>
      <p:sp>
        <p:nvSpPr>
          <p:cNvPr id="4" name="Rectangle 3"/>
          <p:cNvSpPr txBox="1">
            <a:spLocks noChangeArrowheads="1"/>
          </p:cNvSpPr>
          <p:nvPr/>
        </p:nvSpPr>
        <p:spPr>
          <a:xfrm>
            <a:off x="351692" y="859180"/>
            <a:ext cx="9089408" cy="13023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pPr>
            <a:r>
              <a:rPr lang="en-US" altLang="en-US" sz="1800" dirty="0">
                <a:solidFill>
                  <a:schemeClr val="bg1">
                    <a:lumMod val="50000"/>
                  </a:schemeClr>
                </a:solidFill>
              </a:rPr>
              <a:t>Type of Immunity against TB: </a:t>
            </a:r>
            <a:r>
              <a:rPr lang="en-US" altLang="en-US" sz="1800" dirty="0"/>
              <a:t>Cell-mediated immunity associated with delayed hypersensitivity reaction.</a:t>
            </a:r>
          </a:p>
          <a:p>
            <a:pPr>
              <a:buClr>
                <a:schemeClr val="tx1"/>
              </a:buClr>
            </a:pPr>
            <a:r>
              <a:rPr lang="en-US" altLang="en-US" sz="1800" dirty="0"/>
              <a:t>Detected by </a:t>
            </a:r>
            <a:r>
              <a:rPr lang="en-US" altLang="en-US" sz="1800" b="1" dirty="0"/>
              <a:t>tuberculin skin test.</a:t>
            </a:r>
          </a:p>
        </p:txBody>
      </p:sp>
      <p:pic>
        <p:nvPicPr>
          <p:cNvPr id="8" name="Picture 7" descr="h9991076"/>
          <p:cNvPicPr>
            <a:picLocks noChangeAspect="1" noChangeArrowheads="1"/>
          </p:cNvPicPr>
          <p:nvPr/>
        </p:nvPicPr>
        <p:blipFill rotWithShape="1">
          <a:blip r:embed="rId2">
            <a:extLst>
              <a:ext uri="{28A0092B-C50C-407E-A947-70E740481C1C}">
                <a14:useLocalDpi xmlns:a14="http://schemas.microsoft.com/office/drawing/2010/main" val="0"/>
              </a:ext>
            </a:extLst>
          </a:blip>
          <a:srcRect l="10845" t="10685" r="14968" b="18427"/>
          <a:stretch/>
        </p:blipFill>
        <p:spPr bwMode="auto">
          <a:xfrm>
            <a:off x="9928839" y="520980"/>
            <a:ext cx="2093986" cy="154994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351692" y="2747284"/>
            <a:ext cx="11840309" cy="30728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Tuberculin test* takes 2-10 weeks to react to tuberculin and becomes positive.</a:t>
            </a:r>
          </a:p>
          <a:p>
            <a:r>
              <a:rPr lang="en-US" sz="2200" dirty="0"/>
              <a:t>Uses purified protein derivative (PPD). </a:t>
            </a:r>
          </a:p>
          <a:p>
            <a:r>
              <a:rPr lang="en-US" sz="2200" dirty="0"/>
              <a:t>Activity expressed by Tuberculin unit. </a:t>
            </a:r>
          </a:p>
          <a:p>
            <a:r>
              <a:rPr lang="en-US" sz="2200" dirty="0"/>
              <a:t>Activates synthesized lymphocytes to produce CMI which appear as skin induration</a:t>
            </a:r>
            <a:r>
              <a:rPr lang="ar-SA" sz="1800" dirty="0">
                <a:solidFill>
                  <a:schemeClr val="bg1">
                    <a:lumMod val="50000"/>
                  </a:schemeClr>
                </a:solidFill>
              </a:rPr>
              <a:t>(تيبس)</a:t>
            </a:r>
            <a:r>
              <a:rPr lang="en-US" sz="2200" dirty="0"/>
              <a:t>. </a:t>
            </a:r>
          </a:p>
          <a:p>
            <a:r>
              <a:rPr lang="en-US" sz="2200" dirty="0"/>
              <a:t>May not distinguish between active and past infection except in an individual with recent contact with infected case. </a:t>
            </a:r>
          </a:p>
          <a:p>
            <a:r>
              <a:rPr lang="en-US" sz="2200" dirty="0"/>
              <a:t>Low level activity induced by environmental mycobacteria, previous vaccination.</a:t>
            </a:r>
            <a:r>
              <a:rPr lang="ar-SA" sz="2000" dirty="0">
                <a:solidFill>
                  <a:schemeClr val="bg1">
                    <a:lumMod val="50000"/>
                  </a:schemeClr>
                </a:solidFill>
              </a:rPr>
              <a:t>يعني ممكن </a:t>
            </a:r>
            <a:r>
              <a:rPr lang="ar-SA" sz="2000" dirty="0" err="1">
                <a:solidFill>
                  <a:schemeClr val="bg1">
                    <a:lumMod val="50000"/>
                  </a:schemeClr>
                </a:solidFill>
              </a:rPr>
              <a:t>التست</a:t>
            </a:r>
            <a:r>
              <a:rPr lang="ar-SA" sz="2000" dirty="0">
                <a:solidFill>
                  <a:schemeClr val="bg1">
                    <a:lumMod val="50000"/>
                  </a:schemeClr>
                </a:solidFill>
              </a:rPr>
              <a:t> يكون </a:t>
            </a:r>
            <a:r>
              <a:rPr lang="ar-SA" sz="2000" dirty="0" err="1">
                <a:solidFill>
                  <a:schemeClr val="bg1">
                    <a:lumMod val="50000"/>
                  </a:schemeClr>
                </a:solidFill>
              </a:rPr>
              <a:t>بوزيتف</a:t>
            </a:r>
            <a:r>
              <a:rPr lang="ar-SA" sz="2000" dirty="0">
                <a:solidFill>
                  <a:schemeClr val="bg1">
                    <a:lumMod val="50000"/>
                  </a:schemeClr>
                </a:solidFill>
              </a:rPr>
              <a:t> لكن المرض غير موجود ، شلون ؟ بسبب انه طعم من قبل او </a:t>
            </a:r>
            <a:r>
              <a:rPr lang="ar-SA" sz="2000" dirty="0" err="1">
                <a:solidFill>
                  <a:schemeClr val="bg1">
                    <a:lumMod val="50000"/>
                  </a:schemeClr>
                </a:solidFill>
              </a:rPr>
              <a:t>مايكو</a:t>
            </a:r>
            <a:r>
              <a:rPr lang="ar-SA" sz="2000" dirty="0">
                <a:solidFill>
                  <a:schemeClr val="bg1">
                    <a:lumMod val="50000"/>
                  </a:schemeClr>
                </a:solidFill>
              </a:rPr>
              <a:t> بكتيريا أخرى سببت التفاعل . بس طبعاً درجة انه </a:t>
            </a:r>
            <a:r>
              <a:rPr lang="ar-SA" sz="2000" dirty="0" err="1">
                <a:solidFill>
                  <a:schemeClr val="bg1">
                    <a:lumMod val="50000"/>
                  </a:schemeClr>
                </a:solidFill>
              </a:rPr>
              <a:t>بوزيتف</a:t>
            </a:r>
            <a:r>
              <a:rPr lang="ar-SA" sz="2000" dirty="0">
                <a:solidFill>
                  <a:schemeClr val="bg1">
                    <a:lumMod val="50000"/>
                  </a:schemeClr>
                </a:solidFill>
              </a:rPr>
              <a:t> قليلة</a:t>
            </a:r>
            <a:r>
              <a:rPr lang="en-US" sz="2000" dirty="0">
                <a:solidFill>
                  <a:schemeClr val="bg1">
                    <a:lumMod val="50000"/>
                  </a:schemeClr>
                </a:solidFill>
              </a:rPr>
              <a:t> </a:t>
            </a:r>
            <a:endParaRPr lang="en-US" sz="2200" dirty="0">
              <a:solidFill>
                <a:schemeClr val="bg1">
                  <a:lumMod val="50000"/>
                </a:schemeClr>
              </a:solidFill>
            </a:endParaRPr>
          </a:p>
        </p:txBody>
      </p:sp>
      <p:sp>
        <p:nvSpPr>
          <p:cNvPr id="6" name="Rectangle 5"/>
          <p:cNvSpPr/>
          <p:nvPr/>
        </p:nvSpPr>
        <p:spPr>
          <a:xfrm>
            <a:off x="300176" y="2047071"/>
            <a:ext cx="3179781" cy="523220"/>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sz="2800" dirty="0">
                <a:solidFill>
                  <a:schemeClr val="accent6">
                    <a:lumMod val="50000"/>
                  </a:schemeClr>
                </a:solidFill>
                <a:latin typeface="+mj-lt"/>
              </a:rPr>
              <a:t>Tuberculin Skin Test: </a:t>
            </a:r>
          </a:p>
        </p:txBody>
      </p:sp>
      <p:sp>
        <p:nvSpPr>
          <p:cNvPr id="2" name="Rectangle 1"/>
          <p:cNvSpPr/>
          <p:nvPr/>
        </p:nvSpPr>
        <p:spPr>
          <a:xfrm>
            <a:off x="27295" y="6361797"/>
            <a:ext cx="11995530" cy="30777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400" dirty="0">
                <a:solidFill>
                  <a:schemeClr val="accent1"/>
                </a:solidFill>
                <a:latin typeface="wf_segoe-ui_normal"/>
              </a:rPr>
              <a:t>*This test may be +</a:t>
            </a:r>
            <a:r>
              <a:rPr lang="en-US" sz="1400" dirty="0" err="1">
                <a:solidFill>
                  <a:schemeClr val="accent1"/>
                </a:solidFill>
                <a:latin typeface="wf_segoe-ui_normal"/>
              </a:rPr>
              <a:t>ve</a:t>
            </a:r>
            <a:r>
              <a:rPr lang="en-US" sz="1400" dirty="0">
                <a:solidFill>
                  <a:schemeClr val="accent1"/>
                </a:solidFill>
                <a:latin typeface="wf_segoe-ui_normal"/>
              </a:rPr>
              <a:t> even if you </a:t>
            </a:r>
            <a:r>
              <a:rPr lang="en-US" sz="1400" dirty="0" err="1">
                <a:solidFill>
                  <a:schemeClr val="accent1"/>
                </a:solidFill>
                <a:latin typeface="wf_segoe-ui_normal"/>
              </a:rPr>
              <a:t>dont</a:t>
            </a:r>
            <a:r>
              <a:rPr lang="en-US" sz="1400" dirty="0">
                <a:solidFill>
                  <a:schemeClr val="accent1"/>
                </a:solidFill>
                <a:latin typeface="wf_segoe-ui_normal"/>
              </a:rPr>
              <a:t> have TB because other mycobacterium Interact or </a:t>
            </a:r>
            <a:r>
              <a:rPr lang="ar-SA" sz="1400" dirty="0">
                <a:solidFill>
                  <a:schemeClr val="accent1"/>
                </a:solidFill>
                <a:latin typeface="wf_segoe-ui_normal"/>
              </a:rPr>
              <a:t>(تكون </a:t>
            </a:r>
            <a:r>
              <a:rPr lang="ar-SA" sz="1400" dirty="0" err="1">
                <a:solidFill>
                  <a:schemeClr val="accent1"/>
                </a:solidFill>
                <a:latin typeface="wf_segoe-ui_normal"/>
              </a:rPr>
              <a:t>المايكوبيكتيريوم</a:t>
            </a:r>
            <a:r>
              <a:rPr lang="ar-SA" sz="1400" dirty="0">
                <a:solidFill>
                  <a:schemeClr val="accent1"/>
                </a:solidFill>
                <a:latin typeface="wf_segoe-ui_normal"/>
              </a:rPr>
              <a:t> </a:t>
            </a:r>
            <a:r>
              <a:rPr lang="ar-SA" sz="1400" dirty="0" err="1">
                <a:solidFill>
                  <a:schemeClr val="accent1"/>
                </a:solidFill>
                <a:latin typeface="wf_segoe-ui_normal"/>
              </a:rPr>
              <a:t>بيوبركلوزز</a:t>
            </a:r>
            <a:r>
              <a:rPr lang="ar-SA" sz="1400" dirty="0">
                <a:solidFill>
                  <a:schemeClr val="accent1"/>
                </a:solidFill>
                <a:latin typeface="wf_segoe-ui_normal"/>
              </a:rPr>
              <a:t> موجودة بس ما سببت المرض)</a:t>
            </a:r>
            <a:endParaRPr lang="en-US" sz="1400" dirty="0">
              <a:solidFill>
                <a:schemeClr val="accent1"/>
              </a:solidFill>
            </a:endParaRPr>
          </a:p>
        </p:txBody>
      </p:sp>
    </p:spTree>
    <p:extLst>
      <p:ext uri="{BB962C8B-B14F-4D97-AF65-F5344CB8AC3E}">
        <p14:creationId xmlns:p14="http://schemas.microsoft.com/office/powerpoint/2010/main" val="2378454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0525027"/>
              </p:ext>
            </p:extLst>
          </p:nvPr>
        </p:nvGraphicFramePr>
        <p:xfrm>
          <a:off x="154754" y="2231129"/>
          <a:ext cx="11878101" cy="4469924"/>
        </p:xfrm>
        <a:graphic>
          <a:graphicData uri="http://schemas.openxmlformats.org/drawingml/2006/table">
            <a:tbl>
              <a:tblPr firstRow="1" bandRow="1">
                <a:tableStyleId>{5C22544A-7EE6-4342-B048-85BDC9FD1C3A}</a:tableStyleId>
              </a:tblPr>
              <a:tblGrid>
                <a:gridCol w="6555116">
                  <a:extLst>
                    <a:ext uri="{9D8B030D-6E8A-4147-A177-3AD203B41FA5}">
                      <a16:colId xmlns:a16="http://schemas.microsoft.com/office/drawing/2014/main" val="20000"/>
                    </a:ext>
                  </a:extLst>
                </a:gridCol>
                <a:gridCol w="5322985">
                  <a:extLst>
                    <a:ext uri="{9D8B030D-6E8A-4147-A177-3AD203B41FA5}">
                      <a16:colId xmlns:a16="http://schemas.microsoft.com/office/drawing/2014/main" val="20001"/>
                    </a:ext>
                  </a:extLst>
                </a:gridCol>
              </a:tblGrid>
              <a:tr h="6044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accent6">
                              <a:lumMod val="50000"/>
                            </a:schemeClr>
                          </a:solidFill>
                          <a:latin typeface="+mj-lt"/>
                          <a:ea typeface="+mn-ea"/>
                          <a:cs typeface="+mn-cs"/>
                        </a:rPr>
                        <a:t>Positive Tuberculin Skin 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accent6">
                              <a:lumMod val="50000"/>
                            </a:schemeClr>
                          </a:solidFill>
                          <a:latin typeface="+mj-lt"/>
                          <a:ea typeface="+mn-ea"/>
                          <a:cs typeface="+mn-cs"/>
                        </a:rPr>
                        <a:t>Negative Tuberculin Skin Test: </a:t>
                      </a:r>
                      <a:r>
                        <a:rPr lang="en-US" altLang="en-US" sz="1600" b="0" dirty="0">
                          <a:solidFill>
                            <a:schemeClr val="tx1"/>
                          </a:solidFill>
                        </a:rPr>
                        <a:t>No induration, due 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027109">
                <a:tc>
                  <a:txBody>
                    <a:bodyPr/>
                    <a:lstStyle/>
                    <a:p>
                      <a:pPr marL="0" indent="0">
                        <a:buClr>
                          <a:schemeClr val="tx1"/>
                        </a:buClr>
                        <a:buNone/>
                      </a:pPr>
                      <a:r>
                        <a:rPr lang="en-US" altLang="en-US" sz="1600" b="1" dirty="0"/>
                        <a:t>A)</a:t>
                      </a:r>
                      <a:r>
                        <a:rPr lang="en-US" altLang="en-US" sz="1600" dirty="0"/>
                        <a:t> </a:t>
                      </a:r>
                      <a:r>
                        <a:rPr lang="en-US" altLang="en-US" sz="1600" b="1" dirty="0"/>
                        <a:t>&gt; 5mm </a:t>
                      </a:r>
                      <a:r>
                        <a:rPr lang="en-US" altLang="en-US" sz="1600" dirty="0"/>
                        <a:t>induration. positive in:</a:t>
                      </a:r>
                    </a:p>
                    <a:p>
                      <a:pPr marL="457200" lvl="1" indent="0">
                        <a:buClr>
                          <a:schemeClr val="tx1"/>
                        </a:buClr>
                        <a:buNone/>
                      </a:pPr>
                      <a:r>
                        <a:rPr lang="en-US" altLang="en-US" sz="1600" dirty="0"/>
                        <a:t>- Recent contact with active TB.</a:t>
                      </a:r>
                    </a:p>
                    <a:p>
                      <a:pPr marL="457200" lvl="1" indent="0">
                        <a:buClr>
                          <a:schemeClr val="tx1"/>
                        </a:buClr>
                        <a:buNone/>
                      </a:pPr>
                      <a:r>
                        <a:rPr lang="en-US" altLang="en-US" sz="1600" dirty="0"/>
                        <a:t>- </a:t>
                      </a:r>
                      <a:r>
                        <a:rPr lang="en-US" altLang="en-US" sz="1600" b="1" dirty="0"/>
                        <a:t>HIV</a:t>
                      </a:r>
                      <a:r>
                        <a:rPr lang="en-US" altLang="en-US" sz="1600" dirty="0"/>
                        <a:t> or high risk for HIV</a:t>
                      </a:r>
                    </a:p>
                    <a:p>
                      <a:pPr marL="457200" lvl="1" indent="0">
                        <a:buClr>
                          <a:schemeClr val="tx1"/>
                        </a:buClr>
                        <a:buNone/>
                      </a:pPr>
                      <a:r>
                        <a:rPr lang="en-US" altLang="en-US" sz="1600" dirty="0"/>
                        <a:t>- Chest X-ray consistent with healed 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lvl="0" algn="l" defTabSz="914400" rtl="0" eaLnBrk="1" latinLnBrk="0" hangingPunct="1">
                        <a:buClr>
                          <a:schemeClr val="tx1"/>
                        </a:buClr>
                        <a:buFont typeface="Wingdings" charset="2"/>
                        <a:buNone/>
                      </a:pPr>
                      <a:r>
                        <a:rPr lang="en-US" altLang="en-US" sz="1600" kern="1200" dirty="0">
                          <a:solidFill>
                            <a:schemeClr val="dk1"/>
                          </a:solidFill>
                          <a:latin typeface="+mn-lt"/>
                          <a:ea typeface="+mn-ea"/>
                          <a:cs typeface="+mn-cs"/>
                        </a:rPr>
                        <a:t>- Previous infection.</a:t>
                      </a:r>
                    </a:p>
                    <a:p>
                      <a:pPr lvl="0" algn="l" defTabSz="914400" rtl="0" eaLnBrk="1" latinLnBrk="0" hangingPunct="1">
                        <a:buClr>
                          <a:schemeClr val="tx1"/>
                        </a:buClr>
                        <a:buFont typeface="Wingdings" charset="2"/>
                        <a:buNone/>
                      </a:pPr>
                      <a:r>
                        <a:rPr lang="en-US" altLang="en-US" sz="1600" kern="1200" dirty="0">
                          <a:solidFill>
                            <a:schemeClr val="dk1"/>
                          </a:solidFill>
                          <a:latin typeface="+mn-lt"/>
                          <a:ea typeface="+mn-ea"/>
                          <a:cs typeface="+mn-cs"/>
                        </a:rPr>
                        <a:t>- Pre-hypersensitivity stage.</a:t>
                      </a:r>
                    </a:p>
                    <a:p>
                      <a:pPr lvl="0" algn="l" defTabSz="914400" rtl="0" eaLnBrk="1" latinLnBrk="0" hangingPunct="1">
                        <a:buClr>
                          <a:schemeClr val="tx1"/>
                        </a:buClr>
                        <a:buFont typeface="Wingdings" charset="2"/>
                        <a:buNone/>
                      </a:pPr>
                      <a:r>
                        <a:rPr lang="en-US" altLang="en-US" sz="1600" kern="1200" dirty="0">
                          <a:solidFill>
                            <a:schemeClr val="dk1"/>
                          </a:solidFill>
                          <a:latin typeface="+mn-lt"/>
                          <a:ea typeface="+mn-ea"/>
                          <a:cs typeface="+mn-cs"/>
                        </a:rPr>
                        <a:t>- Lost TB sensitivity with loss of antigen.</a:t>
                      </a:r>
                    </a:p>
                    <a:p>
                      <a:pPr marL="0" marR="0" lvl="0" indent="0" algn="l" defTabSz="914400" rtl="0" eaLnBrk="1" fontAlgn="auto" latinLnBrk="0" hangingPunct="1">
                        <a:lnSpc>
                          <a:spcPct val="100000"/>
                        </a:lnSpc>
                        <a:spcBef>
                          <a:spcPts val="0"/>
                        </a:spcBef>
                        <a:spcAft>
                          <a:spcPts val="0"/>
                        </a:spcAft>
                        <a:buClr>
                          <a:schemeClr val="tx1"/>
                        </a:buClr>
                        <a:buSzTx/>
                        <a:buFontTx/>
                        <a:buNone/>
                        <a:tabLst/>
                        <a:defRPr/>
                      </a:pPr>
                      <a:r>
                        <a:rPr lang="en-US" altLang="en-US" sz="1600" kern="1200" dirty="0">
                          <a:solidFill>
                            <a:schemeClr val="dk1"/>
                          </a:solidFill>
                          <a:latin typeface="+mn-lt"/>
                          <a:ea typeface="+mn-ea"/>
                          <a:cs typeface="+mn-cs"/>
                        </a:rPr>
                        <a:t>- AIDS patients are not </a:t>
                      </a:r>
                      <a:r>
                        <a:rPr lang="en-US" altLang="en-US" sz="1600" kern="1200" dirty="0" err="1">
                          <a:solidFill>
                            <a:schemeClr val="dk1"/>
                          </a:solidFill>
                          <a:latin typeface="+mn-lt"/>
                          <a:ea typeface="+mn-ea"/>
                          <a:cs typeface="+mn-cs"/>
                        </a:rPr>
                        <a:t>anergic</a:t>
                      </a:r>
                      <a:r>
                        <a:rPr lang="en-US" altLang="en-US" sz="1600" kern="1200" dirty="0">
                          <a:solidFill>
                            <a:schemeClr val="dk1"/>
                          </a:solidFill>
                          <a:latin typeface="+mn-lt"/>
                          <a:ea typeface="+mn-ea"/>
                          <a:cs typeface="+mn-cs"/>
                        </a:rPr>
                        <a:t> and not susceptible to infection.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995527">
                <a:tc>
                  <a:txBody>
                    <a:bodyPr/>
                    <a:lstStyle/>
                    <a:p>
                      <a:pPr marL="0" indent="0">
                        <a:buClr>
                          <a:schemeClr val="tx1"/>
                        </a:buClr>
                        <a:buNone/>
                      </a:pPr>
                      <a:r>
                        <a:rPr lang="en-US" altLang="en-US" sz="1600" b="1" dirty="0"/>
                        <a:t>B) &gt; 10mm </a:t>
                      </a:r>
                      <a:r>
                        <a:rPr lang="en-US" altLang="en-US" sz="1600" dirty="0"/>
                        <a:t>induration. positive in:</a:t>
                      </a:r>
                    </a:p>
                    <a:p>
                      <a:pPr marL="342900" indent="-342900">
                        <a:buClr>
                          <a:schemeClr val="tx1"/>
                        </a:buClr>
                        <a:buFont typeface="Wingdings" panose="05000000000000000000" pitchFamily="2" charset="2"/>
                        <a:buChar char="ü"/>
                      </a:pPr>
                      <a:r>
                        <a:rPr lang="en-US" altLang="en-US" sz="1600" dirty="0"/>
                        <a:t>IV drugs user, </a:t>
                      </a:r>
                      <a:r>
                        <a:rPr lang="en-US" altLang="en-US" sz="1600" b="1" kern="1200" dirty="0">
                          <a:solidFill>
                            <a:schemeClr val="dk1"/>
                          </a:solidFill>
                          <a:latin typeface="+mn-lt"/>
                          <a:ea typeface="+mn-ea"/>
                          <a:cs typeface="+mn-cs"/>
                        </a:rPr>
                        <a:t>HIV </a:t>
                      </a:r>
                      <a:r>
                        <a:rPr lang="en-US" altLang="en-US" sz="1600" dirty="0"/>
                        <a:t>seronegative patient.</a:t>
                      </a:r>
                    </a:p>
                    <a:p>
                      <a:pPr marL="342900" lvl="0" indent="-342900" eaLnBrk="1" hangingPunct="1">
                        <a:buClr>
                          <a:schemeClr val="tx1"/>
                        </a:buClr>
                        <a:buFont typeface="Wingdings" panose="05000000000000000000" pitchFamily="2" charset="2"/>
                        <a:buChar char="ü"/>
                      </a:pPr>
                      <a:r>
                        <a:rPr lang="en-US" altLang="en-US" sz="1600" dirty="0"/>
                        <a:t>Medical conditions:</a:t>
                      </a:r>
                      <a:r>
                        <a:rPr lang="en-US" altLang="en-US" sz="1600" baseline="0" dirty="0"/>
                        <a:t> </a:t>
                      </a:r>
                      <a:r>
                        <a:rPr lang="en-US" altLang="en-US" sz="1600" i="1" dirty="0"/>
                        <a:t>diabetes, malignancy</a:t>
                      </a:r>
                      <a:r>
                        <a:rPr lang="en-US" altLang="en-US" sz="1800" dirty="0"/>
                        <a:t>.</a:t>
                      </a:r>
                      <a:endParaRPr lang="en-US" altLang="en-US" sz="1600" kern="1200" dirty="0">
                        <a:solidFill>
                          <a:schemeClr val="dk1"/>
                        </a:solidFill>
                        <a:latin typeface="+mn-lt"/>
                        <a:ea typeface="+mn-ea"/>
                        <a:cs typeface="+mn-cs"/>
                      </a:endParaRPr>
                    </a:p>
                    <a:p>
                      <a:pPr marL="342900" lvl="0" indent="-342900" eaLnBrk="1" hangingPunct="1">
                        <a:buClr>
                          <a:schemeClr val="tx1"/>
                        </a:buClr>
                        <a:buFont typeface="Wingdings" panose="05000000000000000000" pitchFamily="2" charset="2"/>
                        <a:buChar char="ü"/>
                      </a:pPr>
                      <a:r>
                        <a:rPr lang="en-US" altLang="en-US" sz="1600" kern="1200" dirty="0">
                          <a:solidFill>
                            <a:schemeClr val="dk1"/>
                          </a:solidFill>
                          <a:latin typeface="+mn-lt"/>
                          <a:ea typeface="+mn-ea"/>
                          <a:cs typeface="+mn-cs"/>
                        </a:rPr>
                        <a:t>Residents &amp; employees at high risk</a:t>
                      </a:r>
                    </a:p>
                    <a:p>
                      <a:pPr marL="342900" lvl="0" indent="-342900" eaLnBrk="1" hangingPunct="1">
                        <a:buClr>
                          <a:schemeClr val="tx1"/>
                        </a:buClr>
                        <a:buFont typeface="Wingdings" panose="05000000000000000000" pitchFamily="2" charset="2"/>
                        <a:buChar char="ü"/>
                      </a:pPr>
                      <a:r>
                        <a:rPr lang="en-US" altLang="en-US" sz="1600" kern="1200" dirty="0">
                          <a:solidFill>
                            <a:schemeClr val="dk1"/>
                          </a:solidFill>
                          <a:latin typeface="+mn-lt"/>
                          <a:ea typeface="+mn-ea"/>
                          <a:cs typeface="+mn-cs"/>
                        </a:rPr>
                        <a:t>Patients from countries with high incidence.</a:t>
                      </a:r>
                    </a:p>
                    <a:p>
                      <a:pPr marL="342900" lvl="0" indent="-342900" eaLnBrk="1" hangingPunct="1">
                        <a:buClr>
                          <a:schemeClr val="tx1"/>
                        </a:buClr>
                        <a:buFont typeface="Wingdings" panose="05000000000000000000" pitchFamily="2" charset="2"/>
                        <a:buChar char="ü"/>
                      </a:pPr>
                      <a:r>
                        <a:rPr lang="en-US" altLang="en-US" sz="1600" kern="1200" dirty="0">
                          <a:solidFill>
                            <a:schemeClr val="dk1"/>
                          </a:solidFill>
                          <a:latin typeface="+mn-lt"/>
                          <a:ea typeface="+mn-ea"/>
                          <a:cs typeface="+mn-cs"/>
                        </a:rPr>
                        <a:t>Children less</a:t>
                      </a:r>
                      <a:r>
                        <a:rPr lang="en-US" altLang="en-US" sz="1600" kern="1200" baseline="0" dirty="0">
                          <a:solidFill>
                            <a:schemeClr val="dk1"/>
                          </a:solidFill>
                          <a:latin typeface="+mn-lt"/>
                          <a:ea typeface="+mn-ea"/>
                          <a:cs typeface="+mn-cs"/>
                        </a:rPr>
                        <a:t> than</a:t>
                      </a:r>
                      <a:r>
                        <a:rPr lang="en-US" altLang="en-US" sz="1600" kern="1200" dirty="0">
                          <a:solidFill>
                            <a:schemeClr val="dk1"/>
                          </a:solidFill>
                          <a:latin typeface="+mn-lt"/>
                          <a:ea typeface="+mn-ea"/>
                          <a:cs typeface="+mn-cs"/>
                        </a:rPr>
                        <a:t> 4</a:t>
                      </a:r>
                      <a:r>
                        <a:rPr lang="en-US" altLang="en-US" sz="1600" kern="1200" baseline="0" dirty="0">
                          <a:solidFill>
                            <a:schemeClr val="dk1"/>
                          </a:solidFill>
                          <a:latin typeface="+mn-lt"/>
                          <a:ea typeface="+mn-ea"/>
                          <a:cs typeface="+mn-cs"/>
                        </a:rPr>
                        <a:t> years old.</a:t>
                      </a:r>
                    </a:p>
                    <a:p>
                      <a:pPr marL="342900" lvl="0" indent="-342900" eaLnBrk="1" hangingPunct="1">
                        <a:buClr>
                          <a:schemeClr val="tx1"/>
                        </a:buClr>
                        <a:buFont typeface="Wingdings" panose="05000000000000000000" pitchFamily="2" charset="2"/>
                        <a:buChar char="ü"/>
                      </a:pPr>
                      <a:r>
                        <a:rPr lang="en-US" altLang="en-US" sz="1600" kern="1200" dirty="0">
                          <a:solidFill>
                            <a:schemeClr val="dk1"/>
                          </a:solidFill>
                          <a:latin typeface="+mn-lt"/>
                          <a:ea typeface="+mn-ea"/>
                          <a:cs typeface="+mn-cs"/>
                        </a:rPr>
                        <a:t>Children exposed to adult high risk group.</a:t>
                      </a:r>
                    </a:p>
                    <a:p>
                      <a:pPr marL="342900" lvl="0" indent="-342900" eaLnBrk="1" hangingPunct="1">
                        <a:buClr>
                          <a:schemeClr val="tx1"/>
                        </a:buClr>
                        <a:buFont typeface="Wingdings" panose="05000000000000000000" pitchFamily="2" charset="2"/>
                        <a:buChar char="ü"/>
                      </a:pPr>
                      <a:r>
                        <a:rPr lang="en-US" altLang="en-US" sz="1600" kern="1200" dirty="0">
                          <a:solidFill>
                            <a:schemeClr val="dk1"/>
                          </a:solidFill>
                          <a:latin typeface="+mn-lt"/>
                          <a:ea typeface="+mn-ea"/>
                          <a:cs typeface="+mn-cs"/>
                        </a:rPr>
                        <a:t> </a:t>
                      </a:r>
                      <a:r>
                        <a:rPr lang="en-US" altLang="en-US" sz="1600" kern="1200" dirty="0" err="1">
                          <a:solidFill>
                            <a:schemeClr val="dk1"/>
                          </a:solidFill>
                          <a:latin typeface="+mn-lt"/>
                          <a:ea typeface="+mn-ea"/>
                          <a:cs typeface="+mn-cs"/>
                        </a:rPr>
                        <a:t>Mycobacteriology</a:t>
                      </a:r>
                      <a:r>
                        <a:rPr lang="en-US" altLang="en-US" sz="1600" kern="1200" dirty="0">
                          <a:solidFill>
                            <a:schemeClr val="dk1"/>
                          </a:solidFill>
                          <a:latin typeface="+mn-lt"/>
                          <a:ea typeface="+mn-ea"/>
                          <a:cs typeface="+mn-cs"/>
                        </a:rPr>
                        <a:t> lab personnel.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
                          <a:schemeClr val="tx1"/>
                        </a:buClr>
                        <a:buSzTx/>
                        <a:buFontTx/>
                        <a:buNone/>
                        <a:tabLst/>
                        <a:defRPr/>
                      </a:pPr>
                      <a:endParaRPr lang="en-US" altLang="en-US" sz="1600"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726043">
                <a:tc>
                  <a:txBody>
                    <a:bodyPr/>
                    <a:lstStyle/>
                    <a:p>
                      <a:pPr marL="0" indent="0">
                        <a:buClr>
                          <a:schemeClr val="tx1"/>
                        </a:buClr>
                        <a:buNone/>
                      </a:pPr>
                      <a:r>
                        <a:rPr lang="en-US" altLang="en-US" sz="1600" b="1" dirty="0"/>
                        <a:t>C) &gt;15 mm </a:t>
                      </a:r>
                      <a:r>
                        <a:rPr lang="en-US" altLang="en-US" sz="1600" dirty="0" err="1"/>
                        <a:t>indurati.on</a:t>
                      </a:r>
                      <a:r>
                        <a:rPr lang="en-US" altLang="en-US" sz="1600" dirty="0"/>
                        <a:t>. positive in:</a:t>
                      </a:r>
                    </a:p>
                    <a:p>
                      <a:pPr marL="800100" lvl="1" indent="-342900">
                        <a:buClr>
                          <a:schemeClr val="tx1"/>
                        </a:buClr>
                        <a:buFontTx/>
                        <a:buChar char="-"/>
                      </a:pPr>
                      <a:r>
                        <a:rPr lang="en-US" altLang="en-US" sz="1600" dirty="0"/>
                        <a:t>Any person, including those with </a:t>
                      </a:r>
                      <a:r>
                        <a:rPr lang="en-US" altLang="en-US" sz="1600" u="sng" dirty="0"/>
                        <a:t>no risk factors </a:t>
                      </a:r>
                      <a:r>
                        <a:rPr lang="en-US" altLang="en-US" sz="1600" dirty="0"/>
                        <a:t>for 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pic>
        <p:nvPicPr>
          <p:cNvPr id="5" name="Picture 4" descr="102_tuberculin_whe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2752" y="2795069"/>
            <a:ext cx="1107158" cy="104534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AUT00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2752" y="3945236"/>
            <a:ext cx="1107158" cy="8744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0" y="254690"/>
            <a:ext cx="4859215" cy="504463"/>
          </a:xfrm>
          <a:prstGeom prst="rect">
            <a:avLst/>
          </a:prstGeom>
        </p:spPr>
        <p:style>
          <a:lnRef idx="2">
            <a:schemeClr val="accent5"/>
          </a:lnRef>
          <a:fillRef idx="1">
            <a:schemeClr val="lt1"/>
          </a:fillRef>
          <a:effectRef idx="0">
            <a:schemeClr val="accent5"/>
          </a:effectRef>
          <a:fontRef idx="minor">
            <a:schemeClr val="dk1"/>
          </a:fontRef>
        </p:style>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6">
                    <a:lumMod val="50000"/>
                  </a:schemeClr>
                </a:solidFill>
                <a:ea typeface="+mn-ea"/>
                <a:cs typeface="+mn-cs"/>
              </a:rPr>
              <a:t>Methods of Tuberculin Skin Test: </a:t>
            </a:r>
          </a:p>
        </p:txBody>
      </p:sp>
      <p:sp>
        <p:nvSpPr>
          <p:cNvPr id="3" name="Rectangle 2"/>
          <p:cNvSpPr/>
          <p:nvPr/>
        </p:nvSpPr>
        <p:spPr>
          <a:xfrm>
            <a:off x="56280" y="800096"/>
            <a:ext cx="9497153" cy="1015663"/>
          </a:xfrm>
          <a:prstGeom prst="rect">
            <a:avLst/>
          </a:prstGeom>
        </p:spPr>
        <p:txBody>
          <a:bodyPr wrap="square">
            <a:spAutoFit/>
          </a:bodyPr>
          <a:lstStyle/>
          <a:p>
            <a:pPr marL="342900" indent="-342900">
              <a:buFont typeface="Arial" panose="020B0604020202020204" pitchFamily="34" charset="0"/>
              <a:buChar char="•"/>
            </a:pPr>
            <a:r>
              <a:rPr lang="en-US" sz="2000" dirty="0"/>
              <a:t>Intradermal inoculation of 0.1 ml of PPD, 5TU. </a:t>
            </a:r>
            <a:r>
              <a:rPr lang="en-US" dirty="0">
                <a:solidFill>
                  <a:schemeClr val="bg1">
                    <a:lumMod val="50000"/>
                  </a:schemeClr>
                </a:solidFill>
              </a:rPr>
              <a:t>(TU= Tuberculin unit)</a:t>
            </a:r>
          </a:p>
          <a:p>
            <a:pPr marL="342900" indent="-342900">
              <a:buFont typeface="Arial" panose="020B0604020202020204" pitchFamily="34" charset="0"/>
              <a:buChar char="•"/>
            </a:pPr>
            <a:r>
              <a:rPr lang="en-US" sz="2000" dirty="0"/>
              <a:t>Read after 48-72hrs. </a:t>
            </a:r>
          </a:p>
          <a:p>
            <a:pPr marL="800100" lvl="1" indent="-342900">
              <a:buFont typeface="Arial" panose="020B0604020202020204" pitchFamily="34" charset="0"/>
              <a:buChar char="•"/>
            </a:pPr>
            <a:r>
              <a:rPr lang="en-US" sz="2000" dirty="0"/>
              <a:t>Methods of tuberculin skin test : </a:t>
            </a:r>
            <a:r>
              <a:rPr lang="en-US" sz="2000" dirty="0">
                <a:solidFill>
                  <a:srgbClr val="0070C0"/>
                </a:solidFill>
              </a:rPr>
              <a:t>1-</a:t>
            </a:r>
            <a:r>
              <a:rPr lang="en-US" sz="2000" dirty="0"/>
              <a:t> </a:t>
            </a:r>
            <a:r>
              <a:rPr lang="en-US" sz="2000" dirty="0" err="1"/>
              <a:t>Mantoux</a:t>
            </a:r>
            <a:r>
              <a:rPr lang="en-US" sz="2000" dirty="0"/>
              <a:t> test. </a:t>
            </a:r>
            <a:r>
              <a:rPr lang="en-US" sz="2000" dirty="0">
                <a:solidFill>
                  <a:srgbClr val="0070C0"/>
                </a:solidFill>
              </a:rPr>
              <a:t>2-</a:t>
            </a:r>
            <a:r>
              <a:rPr lang="en-US" sz="2000" dirty="0"/>
              <a:t> </a:t>
            </a:r>
            <a:r>
              <a:rPr lang="en-US" sz="2000" dirty="0" err="1"/>
              <a:t>Heaf</a:t>
            </a:r>
            <a:r>
              <a:rPr lang="en-US" sz="2000" dirty="0"/>
              <a:t> test (screening).</a:t>
            </a:r>
            <a:r>
              <a:rPr lang="ar-SA" sz="1400" dirty="0">
                <a:solidFill>
                  <a:schemeClr val="bg1">
                    <a:lumMod val="50000"/>
                  </a:schemeClr>
                </a:solidFill>
              </a:rPr>
              <a:t>معد يستخدم</a:t>
            </a:r>
            <a:r>
              <a:rPr lang="ar-SA" sz="1400" dirty="0">
                <a:solidFill>
                  <a:schemeClr val="bg1">
                    <a:lumMod val="50000"/>
                  </a:schemeClr>
                </a:solidFill>
                <a:sym typeface="Wingdings" panose="05000000000000000000" pitchFamily="2" charset="2"/>
              </a:rPr>
              <a:t></a:t>
            </a:r>
            <a:endParaRPr lang="en-US" sz="2000" dirty="0">
              <a:solidFill>
                <a:schemeClr val="bg1">
                  <a:lumMod val="50000"/>
                </a:schemeClr>
              </a:solidFill>
            </a:endParaRP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03562" y="1114575"/>
            <a:ext cx="2106305" cy="939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03562" y="104562"/>
            <a:ext cx="2106305" cy="979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13593" y="4819728"/>
            <a:ext cx="5108815" cy="1758493"/>
          </a:xfrm>
          <a:prstGeom prst="rect">
            <a:avLst/>
          </a:prstGeom>
          <a:solidFill>
            <a:schemeClr val="accent1">
              <a:lumMod val="20000"/>
              <a:lumOff val="80000"/>
            </a:schemeClr>
          </a:solidFill>
        </p:spPr>
        <p:txBody>
          <a:bodyPr wrap="square" rtlCol="0">
            <a:spAutoFit/>
          </a:bodyPr>
          <a:lstStyle/>
          <a:p>
            <a:pPr algn="r"/>
            <a:r>
              <a:rPr lang="ar-SA" dirty="0"/>
              <a:t>- إذا حقناه وجت النتيجة تيبس بمقدار 15 مم أو أكثر فنقول أن النتيجة </a:t>
            </a:r>
            <a:r>
              <a:rPr lang="ar-SA" dirty="0" err="1"/>
              <a:t>بوزيتف</a:t>
            </a:r>
            <a:r>
              <a:rPr lang="ar-SA" dirty="0"/>
              <a:t> مهما كان هذا الشخص وانه مصاب بالسل </a:t>
            </a:r>
          </a:p>
          <a:p>
            <a:pPr algn="r"/>
            <a:r>
              <a:rPr lang="ar-SA" dirty="0"/>
              <a:t>- لكن لو كانت النتيجة بعد الحقن تيبس بمقدار 10مم أو أكثر(بس أقل من15) فهي </a:t>
            </a:r>
            <a:r>
              <a:rPr lang="ar-SA" dirty="0" err="1"/>
              <a:t>بوزيتف</a:t>
            </a:r>
            <a:r>
              <a:rPr lang="ar-SA" dirty="0"/>
              <a:t> في احد من المذكورين في الجدول</a:t>
            </a:r>
          </a:p>
          <a:p>
            <a:pPr algn="r"/>
            <a:r>
              <a:rPr lang="ar-SA" dirty="0"/>
              <a:t>- ونفس الشيء اذا كانت النتيجة 5مم أو أكثر(بس اقل من 10) نقول ان النتيجة </a:t>
            </a:r>
            <a:r>
              <a:rPr lang="ar-SA" dirty="0" err="1"/>
              <a:t>للتست</a:t>
            </a:r>
            <a:r>
              <a:rPr lang="ar-SA" dirty="0"/>
              <a:t> </a:t>
            </a:r>
            <a:r>
              <a:rPr lang="ar-SA" dirty="0" err="1"/>
              <a:t>بوزيتف</a:t>
            </a:r>
            <a:r>
              <a:rPr lang="ar-SA" dirty="0"/>
              <a:t> عند الأشخاص المذكورين في الجدول </a:t>
            </a:r>
            <a:endParaRPr lang="en-US" dirty="0"/>
          </a:p>
        </p:txBody>
      </p:sp>
    </p:spTree>
    <p:extLst>
      <p:ext uri="{BB962C8B-B14F-4D97-AF65-F5344CB8AC3E}">
        <p14:creationId xmlns:p14="http://schemas.microsoft.com/office/powerpoint/2010/main" val="3736443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61492" y="266190"/>
            <a:ext cx="4456168" cy="605234"/>
          </a:xfrm>
          <a:prstGeom prst="rect">
            <a:avLst/>
          </a:prstGeom>
        </p:spPr>
        <p:style>
          <a:lnRef idx="2">
            <a:schemeClr val="accent5"/>
          </a:lnRef>
          <a:fillRef idx="1">
            <a:schemeClr val="lt1"/>
          </a:fillRef>
          <a:effectRef idx="0">
            <a:schemeClr val="accent5"/>
          </a:effectRef>
          <a:fontRef idx="minor">
            <a:schemeClr val="dk1"/>
          </a:fontRef>
        </p:style>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2800" dirty="0">
                <a:solidFill>
                  <a:schemeClr val="accent6">
                    <a:lumMod val="50000"/>
                  </a:schemeClr>
                </a:solidFill>
                <a:ea typeface="+mn-ea"/>
                <a:cs typeface="+mn-cs"/>
              </a:rPr>
              <a:t>Laboratory Diagnosis of TB:</a:t>
            </a:r>
          </a:p>
        </p:txBody>
      </p:sp>
      <p:sp>
        <p:nvSpPr>
          <p:cNvPr id="4" name="Rectangle 3"/>
          <p:cNvSpPr txBox="1">
            <a:spLocks noChangeArrowheads="1"/>
          </p:cNvSpPr>
          <p:nvPr/>
        </p:nvSpPr>
        <p:spPr>
          <a:xfrm>
            <a:off x="177450" y="1039837"/>
            <a:ext cx="11553010" cy="51943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chemeClr val="tx1"/>
              </a:buClr>
              <a:buNone/>
            </a:pPr>
            <a:r>
              <a:rPr lang="en-US" altLang="en-US" sz="1800" b="1" dirty="0">
                <a:solidFill>
                  <a:schemeClr val="accent6">
                    <a:lumMod val="50000"/>
                  </a:schemeClr>
                </a:solidFill>
              </a:rPr>
              <a:t>1- </a:t>
            </a:r>
            <a:r>
              <a:rPr lang="en-US" altLang="en-US" sz="2000" b="1" dirty="0">
                <a:solidFill>
                  <a:schemeClr val="accent6">
                    <a:lumMod val="50000"/>
                  </a:schemeClr>
                </a:solidFill>
              </a:rPr>
              <a:t>Specimens</a:t>
            </a:r>
            <a:r>
              <a:rPr lang="ar-SA" altLang="en-US" sz="2000" b="1" dirty="0">
                <a:solidFill>
                  <a:schemeClr val="bg1">
                    <a:lumMod val="50000"/>
                  </a:schemeClr>
                </a:solidFill>
              </a:rPr>
              <a:t>(العينات)</a:t>
            </a:r>
            <a:r>
              <a:rPr lang="en-US" altLang="en-US" sz="1800" b="1" dirty="0">
                <a:solidFill>
                  <a:schemeClr val="accent2">
                    <a:lumMod val="75000"/>
                  </a:schemeClr>
                </a:solidFill>
              </a:rPr>
              <a:t>: </a:t>
            </a:r>
            <a:r>
              <a:rPr lang="en-US" altLang="en-US" sz="1600" dirty="0">
                <a:solidFill>
                  <a:schemeClr val="dk1"/>
                </a:solidFill>
              </a:rPr>
              <a:t>Samples should be repeated</a:t>
            </a:r>
            <a:r>
              <a:rPr lang="en-US" altLang="en-US" sz="1800" dirty="0">
                <a:solidFill>
                  <a:schemeClr val="dk1"/>
                </a:solidFill>
              </a:rPr>
              <a:t>.</a:t>
            </a:r>
          </a:p>
          <a:p>
            <a:pPr lvl="1">
              <a:lnSpc>
                <a:spcPct val="100000"/>
              </a:lnSpc>
              <a:buFont typeface="Wingdings" panose="05000000000000000000" pitchFamily="2" charset="2"/>
              <a:buChar char="ü"/>
            </a:pPr>
            <a:r>
              <a:rPr lang="en-US" altLang="en-US" sz="1600" b="1" u="sng" dirty="0">
                <a:solidFill>
                  <a:schemeClr val="dk1"/>
                </a:solidFill>
              </a:rPr>
              <a:t>TB Pulmonary:</a:t>
            </a:r>
            <a:r>
              <a:rPr lang="en-US" altLang="en-US" sz="1600" b="1" dirty="0">
                <a:solidFill>
                  <a:schemeClr val="dk1"/>
                </a:solidFill>
              </a:rPr>
              <a:t> </a:t>
            </a:r>
            <a:r>
              <a:rPr lang="en-US" altLang="en-US" sz="1600" dirty="0">
                <a:solidFill>
                  <a:schemeClr val="dk1"/>
                </a:solidFill>
              </a:rPr>
              <a:t>3 early morning sputum samples or (induced cough), or bronchial lavage, or gastric washing (in infants) in 3 consecutive days.</a:t>
            </a:r>
            <a:endParaRPr lang="ar-SA" altLang="en-US" sz="1600" dirty="0">
              <a:solidFill>
                <a:schemeClr val="dk1"/>
              </a:solidFill>
            </a:endParaRPr>
          </a:p>
          <a:p>
            <a:pPr lvl="1">
              <a:lnSpc>
                <a:spcPct val="100000"/>
              </a:lnSpc>
              <a:buFont typeface="Wingdings" panose="05000000000000000000" pitchFamily="2" charset="2"/>
              <a:buChar char="ü"/>
            </a:pPr>
            <a:r>
              <a:rPr lang="ar-SA" altLang="en-US" sz="1600" dirty="0">
                <a:solidFill>
                  <a:schemeClr val="dk1"/>
                </a:solidFill>
              </a:rPr>
              <a:t> </a:t>
            </a:r>
            <a:r>
              <a:rPr lang="en-US" altLang="en-US" sz="1600" b="1" u="sng" dirty="0">
                <a:solidFill>
                  <a:schemeClr val="dk1"/>
                </a:solidFill>
              </a:rPr>
              <a:t>TB Meningitis: </a:t>
            </a:r>
            <a:r>
              <a:rPr lang="en-US" altLang="en-US" sz="1600" dirty="0">
                <a:solidFill>
                  <a:schemeClr val="dk1"/>
                </a:solidFill>
              </a:rPr>
              <a:t>Cerebrospinal fluid ( CSF) </a:t>
            </a:r>
          </a:p>
          <a:p>
            <a:pPr marL="742950" lvl="2" indent="-285750">
              <a:lnSpc>
                <a:spcPct val="100000"/>
              </a:lnSpc>
              <a:buFont typeface="Wingdings" panose="05000000000000000000" pitchFamily="2" charset="2"/>
              <a:buChar char="ü"/>
            </a:pPr>
            <a:r>
              <a:rPr lang="en-US" sz="1600" b="1" u="sng" dirty="0">
                <a:solidFill>
                  <a:schemeClr val="bg1">
                    <a:lumMod val="50000"/>
                  </a:schemeClr>
                </a:solidFill>
              </a:rPr>
              <a:t>TB of the genitourinary system:</a:t>
            </a:r>
            <a:r>
              <a:rPr lang="ar-SA" sz="1600" b="1" u="sng" dirty="0">
                <a:solidFill>
                  <a:schemeClr val="bg1">
                    <a:lumMod val="50000"/>
                  </a:schemeClr>
                </a:solidFill>
              </a:rPr>
              <a:t> </a:t>
            </a:r>
            <a:r>
              <a:rPr lang="en-US" altLang="en-US" sz="1600" dirty="0">
                <a:solidFill>
                  <a:schemeClr val="dk1"/>
                </a:solidFill>
              </a:rPr>
              <a:t>3 early morning urine</a:t>
            </a:r>
          </a:p>
          <a:p>
            <a:pPr marL="742950" lvl="2" indent="-285750">
              <a:lnSpc>
                <a:spcPct val="100000"/>
              </a:lnSpc>
              <a:buFont typeface="Wingdings" panose="05000000000000000000" pitchFamily="2" charset="2"/>
              <a:buChar char="ü"/>
            </a:pPr>
            <a:r>
              <a:rPr lang="en-US" altLang="en-US" sz="1600" b="1" u="sng" dirty="0">
                <a:solidFill>
                  <a:schemeClr val="bg1">
                    <a:lumMod val="50000"/>
                  </a:schemeClr>
                </a:solidFill>
              </a:rPr>
              <a:t>TB bone &amp; joint </a:t>
            </a:r>
            <a:r>
              <a:rPr lang="en-US" altLang="en-US" sz="1600" b="1" u="sng" dirty="0">
                <a:solidFill>
                  <a:schemeClr val="dk1"/>
                </a:solidFill>
              </a:rPr>
              <a:t>:</a:t>
            </a:r>
            <a:r>
              <a:rPr lang="en-US" altLang="en-US" sz="1600" dirty="0">
                <a:solidFill>
                  <a:schemeClr val="dk1"/>
                </a:solidFill>
              </a:rPr>
              <a:t>Bone, joint aspirate</a:t>
            </a:r>
          </a:p>
          <a:p>
            <a:pPr lvl="1">
              <a:lnSpc>
                <a:spcPct val="100000"/>
              </a:lnSpc>
              <a:buFont typeface="Wingdings" panose="05000000000000000000" pitchFamily="2" charset="2"/>
              <a:buChar char="ü"/>
            </a:pPr>
            <a:r>
              <a:rPr lang="en-US" altLang="en-US" sz="1600" b="1" u="sng" dirty="0">
                <a:solidFill>
                  <a:schemeClr val="bg1">
                    <a:lumMod val="50000"/>
                  </a:schemeClr>
                </a:solidFill>
              </a:rPr>
              <a:t>TB of lymph nodes</a:t>
            </a:r>
            <a:r>
              <a:rPr lang="en-US" altLang="en-US" sz="1600" b="1" u="sng" dirty="0">
                <a:solidFill>
                  <a:schemeClr val="dk1"/>
                </a:solidFill>
              </a:rPr>
              <a:t>: </a:t>
            </a:r>
            <a:r>
              <a:rPr lang="en-US" altLang="en-US" sz="1600" dirty="0">
                <a:solidFill>
                  <a:schemeClr val="dk1"/>
                </a:solidFill>
              </a:rPr>
              <a:t>Lymph nodes, pus or tissues, NOT swab </a:t>
            </a:r>
            <a:r>
              <a:rPr lang="en-US" sz="1600" b="1" dirty="0">
                <a:solidFill>
                  <a:schemeClr val="accent1"/>
                </a:solidFill>
              </a:rPr>
              <a:t>(via aspiration)</a:t>
            </a:r>
            <a:r>
              <a:rPr lang="en-US" altLang="en-US" sz="1600" b="1" dirty="0">
                <a:solidFill>
                  <a:schemeClr val="dk1"/>
                </a:solidFill>
              </a:rPr>
              <a:t> </a:t>
            </a:r>
            <a:r>
              <a:rPr lang="en-US" altLang="en-US" sz="1600" dirty="0">
                <a:solidFill>
                  <a:schemeClr val="dk1"/>
                </a:solidFill>
              </a:rPr>
              <a:t>.</a:t>
            </a:r>
          </a:p>
          <a:p>
            <a:pPr>
              <a:lnSpc>
                <a:spcPct val="100000"/>
              </a:lnSpc>
              <a:spcBef>
                <a:spcPts val="500"/>
              </a:spcBef>
              <a:buFont typeface="Wingdings" panose="05000000000000000000" pitchFamily="2" charset="2"/>
              <a:buChar char="§"/>
            </a:pPr>
            <a:r>
              <a:rPr lang="en-US" altLang="en-US" sz="1800" dirty="0">
                <a:solidFill>
                  <a:schemeClr val="accent1"/>
                </a:solidFill>
              </a:rPr>
              <a:t>*</a:t>
            </a:r>
            <a:r>
              <a:rPr lang="en-US" altLang="en-US" sz="1800" dirty="0">
                <a:solidFill>
                  <a:schemeClr val="dk1"/>
                </a:solidFill>
              </a:rPr>
              <a:t>repeat the sample </a:t>
            </a:r>
            <a:r>
              <a:rPr lang="en-US" altLang="en-US" sz="1800" b="1" dirty="0">
                <a:solidFill>
                  <a:schemeClr val="accent1"/>
                </a:solidFill>
              </a:rPr>
              <a:t>i</a:t>
            </a:r>
            <a:r>
              <a:rPr lang="en-US" sz="1800" b="1" dirty="0">
                <a:solidFill>
                  <a:schemeClr val="accent1"/>
                </a:solidFill>
              </a:rPr>
              <a:t>f all -</a:t>
            </a:r>
            <a:r>
              <a:rPr lang="en-US" sz="1800" b="1" dirty="0" err="1">
                <a:solidFill>
                  <a:schemeClr val="accent1"/>
                </a:solidFill>
              </a:rPr>
              <a:t>ve</a:t>
            </a:r>
            <a:r>
              <a:rPr lang="en-US" sz="1800" b="1" dirty="0">
                <a:solidFill>
                  <a:schemeClr val="accent1"/>
                </a:solidFill>
              </a:rPr>
              <a:t> = get the patient out of isolation</a:t>
            </a:r>
            <a:r>
              <a:rPr lang="en-US" sz="1800" b="1" dirty="0"/>
              <a:t> </a:t>
            </a:r>
            <a:endParaRPr lang="en-US" altLang="en-US" sz="1800" b="1" dirty="0">
              <a:solidFill>
                <a:schemeClr val="dk1"/>
              </a:solidFill>
            </a:endParaRPr>
          </a:p>
          <a:p>
            <a:pPr marL="0" indent="0">
              <a:lnSpc>
                <a:spcPct val="100000"/>
              </a:lnSpc>
              <a:buClr>
                <a:schemeClr val="tx1"/>
              </a:buClr>
              <a:buNone/>
            </a:pPr>
            <a:r>
              <a:rPr lang="en-US" altLang="en-US" sz="2000" b="1" dirty="0">
                <a:solidFill>
                  <a:schemeClr val="accent6">
                    <a:lumMod val="50000"/>
                  </a:schemeClr>
                </a:solidFill>
              </a:rPr>
              <a:t>2- Direct microscopy of specimen: </a:t>
            </a:r>
            <a:r>
              <a:rPr lang="en-US" altLang="en-US" sz="1800" dirty="0">
                <a:solidFill>
                  <a:schemeClr val="dk1"/>
                </a:solidFill>
              </a:rPr>
              <a:t>Z-N or </a:t>
            </a:r>
            <a:r>
              <a:rPr lang="en-US" altLang="en-US" sz="1800" dirty="0" err="1">
                <a:solidFill>
                  <a:schemeClr val="dk1"/>
                </a:solidFill>
              </a:rPr>
              <a:t>Auramine</a:t>
            </a:r>
            <a:r>
              <a:rPr lang="en-US" altLang="en-US" sz="1800" dirty="0">
                <a:solidFill>
                  <a:schemeClr val="dk1"/>
                </a:solidFill>
              </a:rPr>
              <a:t> stain.</a:t>
            </a:r>
          </a:p>
          <a:p>
            <a:pPr marL="0" indent="0">
              <a:lnSpc>
                <a:spcPct val="100000"/>
              </a:lnSpc>
              <a:buClr>
                <a:schemeClr val="tx1"/>
              </a:buClr>
              <a:buNone/>
            </a:pPr>
            <a:r>
              <a:rPr lang="en-US" altLang="en-US" sz="2000" b="1" dirty="0">
                <a:solidFill>
                  <a:schemeClr val="accent6">
                    <a:lumMod val="50000"/>
                  </a:schemeClr>
                </a:solidFill>
              </a:rPr>
              <a:t>3- Culture</a:t>
            </a:r>
            <a:r>
              <a:rPr lang="en-US" altLang="en-US" sz="1800" b="1" dirty="0"/>
              <a:t>: </a:t>
            </a:r>
            <a:r>
              <a:rPr lang="en-US" altLang="en-US" sz="1800" dirty="0"/>
              <a:t>the </a:t>
            </a:r>
            <a:r>
              <a:rPr lang="en-US" altLang="en-US" sz="1800" dirty="0">
                <a:solidFill>
                  <a:srgbClr val="FF0000"/>
                </a:solidFill>
              </a:rPr>
              <a:t>gold standard </a:t>
            </a:r>
            <a:r>
              <a:rPr lang="en-US" altLang="en-US" sz="1800" dirty="0"/>
              <a:t>test for identification and </a:t>
            </a:r>
            <a:r>
              <a:rPr lang="en-US" altLang="en-US" sz="1800" u="sng" dirty="0"/>
              <a:t>sensitivity</a:t>
            </a:r>
            <a:r>
              <a:rPr lang="en-US" altLang="en-US" sz="1800" dirty="0"/>
              <a:t>.</a:t>
            </a:r>
          </a:p>
          <a:p>
            <a:pPr lvl="1">
              <a:lnSpc>
                <a:spcPct val="100000"/>
              </a:lnSpc>
              <a:buClr>
                <a:schemeClr val="tx1"/>
              </a:buClr>
            </a:pPr>
            <a:r>
              <a:rPr lang="en-US" altLang="en-US" sz="1600" dirty="0">
                <a:solidFill>
                  <a:schemeClr val="dk1"/>
                </a:solidFill>
              </a:rPr>
              <a:t>The Media: </a:t>
            </a:r>
            <a:r>
              <a:rPr lang="en-US" altLang="en-US" sz="1600" dirty="0">
                <a:solidFill>
                  <a:srgbClr val="FF0000"/>
                </a:solidFill>
              </a:rPr>
              <a:t>Lowenstein-Jensen media (L J)</a:t>
            </a:r>
            <a:r>
              <a:rPr lang="ar-SA" altLang="en-US" sz="1600" dirty="0">
                <a:solidFill>
                  <a:srgbClr val="FF0000"/>
                </a:solidFill>
              </a:rPr>
              <a:t> مهم </a:t>
            </a:r>
            <a:endParaRPr lang="en-US" altLang="en-US" sz="1600" dirty="0">
              <a:solidFill>
                <a:srgbClr val="FF0000"/>
              </a:solidFill>
            </a:endParaRPr>
          </a:p>
          <a:p>
            <a:pPr lvl="1">
              <a:lnSpc>
                <a:spcPct val="100000"/>
              </a:lnSpc>
              <a:buClr>
                <a:schemeClr val="tx1"/>
              </a:buClr>
            </a:pPr>
            <a:r>
              <a:rPr lang="en-US" altLang="en-US" sz="1600" dirty="0">
                <a:solidFill>
                  <a:schemeClr val="dk1"/>
                </a:solidFill>
              </a:rPr>
              <a:t>This Media contains: eggs, </a:t>
            </a:r>
            <a:r>
              <a:rPr lang="en-US" altLang="en-US" sz="1600" dirty="0" err="1">
                <a:solidFill>
                  <a:schemeClr val="dk1"/>
                </a:solidFill>
              </a:rPr>
              <a:t>asparagin</a:t>
            </a:r>
            <a:r>
              <a:rPr lang="en-US" altLang="en-US" sz="1600" dirty="0">
                <a:solidFill>
                  <a:schemeClr val="dk1"/>
                </a:solidFill>
              </a:rPr>
              <a:t>, malachite green and </a:t>
            </a:r>
            <a:r>
              <a:rPr lang="en-US" altLang="en-US" sz="1600" u="sng" dirty="0">
                <a:solidFill>
                  <a:schemeClr val="dk1"/>
                </a:solidFill>
              </a:rPr>
              <a:t>glycerol</a:t>
            </a:r>
            <a:r>
              <a:rPr lang="en-US" altLang="en-US" sz="1600" dirty="0">
                <a:solidFill>
                  <a:schemeClr val="dk1"/>
                </a:solidFill>
              </a:rPr>
              <a:t> </a:t>
            </a:r>
            <a:r>
              <a:rPr lang="en-US" altLang="en-US" sz="1600" b="1" dirty="0">
                <a:solidFill>
                  <a:srgbClr val="FF0000"/>
                </a:solidFill>
              </a:rPr>
              <a:t>or</a:t>
            </a:r>
            <a:r>
              <a:rPr lang="en-US" altLang="en-US" sz="1600" dirty="0">
                <a:solidFill>
                  <a:schemeClr val="dk1"/>
                </a:solidFill>
              </a:rPr>
              <a:t> </a:t>
            </a:r>
            <a:r>
              <a:rPr lang="en-US" altLang="en-US" sz="1600" u="sng" dirty="0">
                <a:solidFill>
                  <a:schemeClr val="dk1"/>
                </a:solidFill>
              </a:rPr>
              <a:t>pyruvate</a:t>
            </a:r>
            <a:r>
              <a:rPr lang="en-US" altLang="en-US" sz="1600" dirty="0">
                <a:solidFill>
                  <a:schemeClr val="dk1"/>
                </a:solidFill>
              </a:rPr>
              <a:t> .</a:t>
            </a:r>
          </a:p>
          <a:p>
            <a:pPr lvl="1">
              <a:lnSpc>
                <a:spcPct val="100000"/>
              </a:lnSpc>
              <a:buClr>
                <a:schemeClr val="tx1"/>
              </a:buClr>
            </a:pPr>
            <a:r>
              <a:rPr lang="en-US" altLang="en-US" sz="1600" dirty="0">
                <a:solidFill>
                  <a:schemeClr val="dk1"/>
                </a:solidFill>
              </a:rPr>
              <a:t> Colonies appear in </a:t>
            </a:r>
            <a:r>
              <a:rPr lang="en-US" altLang="en-US" sz="1600" b="1" dirty="0">
                <a:solidFill>
                  <a:schemeClr val="dk1"/>
                </a:solidFill>
              </a:rPr>
              <a:t>L J media </a:t>
            </a:r>
            <a:r>
              <a:rPr lang="en-US" altLang="en-US" sz="1600" dirty="0">
                <a:solidFill>
                  <a:schemeClr val="dk1"/>
                </a:solidFill>
              </a:rPr>
              <a:t>after 2-8 weeks as: Eugenic, raised, buff, adherent.</a:t>
            </a:r>
          </a:p>
          <a:p>
            <a:pPr lvl="1">
              <a:lnSpc>
                <a:spcPct val="100000"/>
              </a:lnSpc>
              <a:buClr>
                <a:schemeClr val="tx1"/>
              </a:buClr>
            </a:pPr>
            <a:r>
              <a:rPr lang="en-US" altLang="en-US" sz="1600" dirty="0">
                <a:solidFill>
                  <a:schemeClr val="dk1"/>
                </a:solidFill>
              </a:rPr>
              <a:t>Growth is enhanced by glycerol (</a:t>
            </a:r>
            <a:r>
              <a:rPr lang="en-US" altLang="en-US" sz="1600" dirty="0">
                <a:solidFill>
                  <a:srgbClr val="FF0000"/>
                </a:solidFill>
              </a:rPr>
              <a:t>MTB</a:t>
            </a:r>
            <a:r>
              <a:rPr lang="en-US" altLang="en-US" sz="1600" dirty="0">
                <a:solidFill>
                  <a:schemeClr val="dk1"/>
                </a:solidFill>
              </a:rPr>
              <a:t>) or by pyruvate (</a:t>
            </a:r>
            <a:r>
              <a:rPr lang="en-US" altLang="en-US" sz="1600" dirty="0" err="1">
                <a:solidFill>
                  <a:srgbClr val="FF0000"/>
                </a:solidFill>
              </a:rPr>
              <a:t>M.bovis</a:t>
            </a:r>
            <a:r>
              <a:rPr lang="en-US" altLang="en-US" sz="1600" dirty="0">
                <a:solidFill>
                  <a:schemeClr val="dk1"/>
                </a:solidFill>
              </a:rPr>
              <a:t>).</a:t>
            </a:r>
            <a:endParaRPr lang="en-US" altLang="en-US" sz="1600" b="1" u="sng" dirty="0">
              <a:solidFill>
                <a:srgbClr val="FFFF66"/>
              </a:solidFill>
            </a:endParaRPr>
          </a:p>
        </p:txBody>
      </p:sp>
      <p:pic>
        <p:nvPicPr>
          <p:cNvPr id="7" name="Picture 2" descr="~AUT00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8960842" y="3992601"/>
            <a:ext cx="2194559" cy="2241557"/>
          </a:xfrm>
          <a:prstGeom prst="rect">
            <a:avLst/>
          </a:prstGeom>
          <a:noFill/>
          <a:ln>
            <a:solidFill>
              <a:schemeClr val="tx1"/>
            </a:solidFill>
          </a:ln>
        </p:spPr>
      </p:pic>
      <p:pic>
        <p:nvPicPr>
          <p:cNvPr id="8" name="Picture 4" descr="Mtb_colonies"/>
          <p:cNvPicPr>
            <a:picLocks noChangeAspect="1" noChangeArrowheads="1"/>
          </p:cNvPicPr>
          <p:nvPr/>
        </p:nvPicPr>
        <p:blipFill rotWithShape="1">
          <a:blip r:embed="rId4">
            <a:extLst>
              <a:ext uri="{28A0092B-C50C-407E-A947-70E740481C1C}">
                <a14:useLocalDpi xmlns:a14="http://schemas.microsoft.com/office/drawing/2010/main" val="0"/>
              </a:ext>
            </a:extLst>
          </a:blip>
          <a:srcRect t="12350" r="-75" b="7137"/>
          <a:stretch/>
        </p:blipFill>
        <p:spPr bwMode="auto">
          <a:xfrm>
            <a:off x="8960842" y="1855409"/>
            <a:ext cx="2194559" cy="19976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Shape 122"/>
          <p:cNvSpPr/>
          <p:nvPr/>
        </p:nvSpPr>
        <p:spPr>
          <a:xfrm>
            <a:off x="5071588" y="3362959"/>
            <a:ext cx="92396" cy="430887"/>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A7A7A7"/>
                </a:solidFill>
              </a:defRPr>
            </a:lvl1pPr>
          </a:lstStyle>
          <a:p>
            <a:pPr lvl="0">
              <a:defRPr>
                <a:solidFill>
                  <a:srgbClr val="000000"/>
                </a:solidFill>
              </a:defRPr>
            </a:pPr>
            <a:endParaRPr sz="2200" dirty="0">
              <a:solidFill>
                <a:schemeClr val="accent1"/>
              </a:solidFill>
            </a:endParaRPr>
          </a:p>
        </p:txBody>
      </p:sp>
      <p:sp>
        <p:nvSpPr>
          <p:cNvPr id="9" name="Shape 123"/>
          <p:cNvSpPr/>
          <p:nvPr/>
        </p:nvSpPr>
        <p:spPr>
          <a:xfrm>
            <a:off x="177450" y="6449873"/>
            <a:ext cx="7807569" cy="246221"/>
          </a:xfrm>
          <a:prstGeom prst="rect">
            <a:avLst/>
          </a:prstGeom>
          <a:solidFill>
            <a:srgbClr val="FFFFFF"/>
          </a:solidFill>
          <a:ln w="12700">
            <a:solidFill>
              <a:srgbClr val="99CB38"/>
            </a:solidFill>
            <a:miter/>
          </a:ln>
          <a:extLst>
            <a:ext uri="{C572A759-6A51-4108-AA02-DFA0A04FC94B}">
              <ma14:wrappingTextBoxFlag xmlns="" xmlns:ma14="http://schemas.microsoft.com/office/mac/drawingml/2011/main" val="1"/>
            </a:ext>
          </a:extLst>
        </p:spPr>
        <p:txBody>
          <a:bodyPr wrap="square" lIns="0" tIns="0" rIns="0" bIns="0">
            <a:spAutoFit/>
          </a:bodyPr>
          <a:lstStyle>
            <a:lvl1pPr>
              <a:defRPr>
                <a:solidFill>
                  <a:srgbClr val="535353"/>
                </a:solidFill>
              </a:defRPr>
            </a:lvl1pPr>
          </a:lstStyle>
          <a:p>
            <a:pPr lvl="0">
              <a:defRPr>
                <a:solidFill>
                  <a:srgbClr val="000000"/>
                </a:solidFill>
              </a:defRPr>
            </a:pPr>
            <a:r>
              <a:rPr lang="en-US" sz="1600" dirty="0">
                <a:solidFill>
                  <a:schemeClr val="accent1"/>
                </a:solidFill>
              </a:rPr>
              <a:t>*</a:t>
            </a:r>
            <a:r>
              <a:rPr sz="1600" dirty="0">
                <a:solidFill>
                  <a:schemeClr val="accent1"/>
                </a:solidFill>
              </a:rPr>
              <a:t>(when the tests done above are negative but the doctor still suspect that the patient has TB)</a:t>
            </a:r>
          </a:p>
        </p:txBody>
      </p:sp>
      <p:sp>
        <p:nvSpPr>
          <p:cNvPr id="3" name="Rectangle 2"/>
          <p:cNvSpPr/>
          <p:nvPr/>
        </p:nvSpPr>
        <p:spPr>
          <a:xfrm>
            <a:off x="4730543" y="377982"/>
            <a:ext cx="1223412" cy="369332"/>
          </a:xfrm>
          <a:prstGeom prst="rect">
            <a:avLst/>
          </a:prstGeom>
        </p:spPr>
        <p:txBody>
          <a:bodyPr wrap="none">
            <a:spAutoFit/>
          </a:bodyPr>
          <a:lstStyle/>
          <a:p>
            <a:r>
              <a:rPr lang="en-US" dirty="0">
                <a:solidFill>
                  <a:srgbClr val="FF0000"/>
                </a:solidFill>
                <a:latin typeface="wf_segoe-ui_normal"/>
              </a:rPr>
              <a:t>Important </a:t>
            </a:r>
            <a:endParaRPr lang="en-US" dirty="0">
              <a:solidFill>
                <a:srgbClr val="FF0000"/>
              </a:solidFill>
            </a:endParaRPr>
          </a:p>
        </p:txBody>
      </p:sp>
      <p:sp>
        <p:nvSpPr>
          <p:cNvPr id="5" name="Rectangle 4"/>
          <p:cNvSpPr/>
          <p:nvPr/>
        </p:nvSpPr>
        <p:spPr>
          <a:xfrm>
            <a:off x="8122643" y="6433348"/>
            <a:ext cx="4030719" cy="276999"/>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sz="1200" dirty="0">
                <a:solidFill>
                  <a:schemeClr val="accent1"/>
                </a:solidFill>
                <a:latin typeface="wf_segoe-ui_normal"/>
              </a:rPr>
              <a:t>AFB smear (30% sensitive) Then culture (80% sensitive)</a:t>
            </a:r>
          </a:p>
        </p:txBody>
      </p:sp>
      <p:sp>
        <p:nvSpPr>
          <p:cNvPr id="10" name="Rectangle 9"/>
          <p:cNvSpPr/>
          <p:nvPr/>
        </p:nvSpPr>
        <p:spPr>
          <a:xfrm>
            <a:off x="2355675" y="1678198"/>
            <a:ext cx="4706738" cy="338554"/>
          </a:xfrm>
          <a:prstGeom prst="rect">
            <a:avLst/>
          </a:prstGeom>
        </p:spPr>
        <p:txBody>
          <a:bodyPr wrap="none">
            <a:spAutoFit/>
          </a:bodyPr>
          <a:lstStyle/>
          <a:p>
            <a:r>
              <a:rPr lang="ar-SA" sz="1600" b="1" dirty="0">
                <a:solidFill>
                  <a:schemeClr val="accent1"/>
                </a:solidFill>
              </a:rPr>
              <a:t>-ليه الصباح؟ لان </a:t>
            </a:r>
            <a:r>
              <a:rPr lang="ar-SA" sz="1600" b="1" dirty="0" err="1">
                <a:solidFill>
                  <a:schemeClr val="accent1"/>
                </a:solidFill>
              </a:rPr>
              <a:t>الميوكس</a:t>
            </a:r>
            <a:r>
              <a:rPr lang="ar-SA" sz="1600" b="1" dirty="0">
                <a:solidFill>
                  <a:schemeClr val="accent1"/>
                </a:solidFill>
              </a:rPr>
              <a:t> يكون متراكم بسبب عدم الكحة وقت النوم</a:t>
            </a:r>
            <a:endParaRPr lang="en-US" sz="1600" b="1" dirty="0"/>
          </a:p>
        </p:txBody>
      </p:sp>
    </p:spTree>
    <p:extLst>
      <p:ext uri="{BB962C8B-B14F-4D97-AF65-F5344CB8AC3E}">
        <p14:creationId xmlns:p14="http://schemas.microsoft.com/office/powerpoint/2010/main" val="1459504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61492" y="904532"/>
            <a:ext cx="11254155" cy="46142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Clr>
                <a:schemeClr val="tx1"/>
              </a:buClr>
              <a:buNone/>
            </a:pPr>
            <a:r>
              <a:rPr lang="en-US" altLang="en-US" sz="2000" b="1" dirty="0">
                <a:solidFill>
                  <a:schemeClr val="accent6">
                    <a:lumMod val="50000"/>
                  </a:schemeClr>
                </a:solidFill>
              </a:rPr>
              <a:t>4- Other media PLUS LJ media that may be used:</a:t>
            </a:r>
          </a:p>
          <a:p>
            <a:pPr lvl="1">
              <a:lnSpc>
                <a:spcPct val="80000"/>
              </a:lnSpc>
              <a:buClr>
                <a:schemeClr val="tx1"/>
              </a:buClr>
              <a:buFont typeface="Wingdings" panose="05000000000000000000" pitchFamily="2" charset="2"/>
              <a:buChar char="ü"/>
            </a:pPr>
            <a:r>
              <a:rPr lang="en-US" altLang="en-US" sz="2000" b="1" dirty="0">
                <a:solidFill>
                  <a:schemeClr val="dk1"/>
                </a:solidFill>
              </a:rPr>
              <a:t> </a:t>
            </a:r>
            <a:r>
              <a:rPr lang="en-US" altLang="en-US" sz="2000" dirty="0">
                <a:solidFill>
                  <a:schemeClr val="dk1"/>
                </a:solidFill>
              </a:rPr>
              <a:t>fluid media ( middle brook) </a:t>
            </a:r>
            <a:r>
              <a:rPr lang="en-US" altLang="en-US" sz="2000" dirty="0">
                <a:solidFill>
                  <a:schemeClr val="accent1"/>
                </a:solidFill>
              </a:rPr>
              <a:t>(Liquid=to grow faster)</a:t>
            </a:r>
            <a:r>
              <a:rPr lang="ar-SA" altLang="en-US" sz="2000" dirty="0">
                <a:solidFill>
                  <a:schemeClr val="accent1"/>
                </a:solidFill>
              </a:rPr>
              <a:t>  </a:t>
            </a:r>
            <a:r>
              <a:rPr lang="en-US" altLang="en-US" sz="2000" dirty="0">
                <a:solidFill>
                  <a:schemeClr val="accent1"/>
                </a:solidFill>
              </a:rPr>
              <a:t>(where as JL is solid)</a:t>
            </a:r>
          </a:p>
          <a:p>
            <a:pPr lvl="1">
              <a:lnSpc>
                <a:spcPct val="80000"/>
              </a:lnSpc>
              <a:buFont typeface="Wingdings" panose="05000000000000000000" pitchFamily="2" charset="2"/>
              <a:buChar char="ü"/>
            </a:pPr>
            <a:r>
              <a:rPr lang="en-US" altLang="en-US" sz="2000" dirty="0">
                <a:solidFill>
                  <a:schemeClr val="dk1"/>
                </a:solidFill>
              </a:rPr>
              <a:t>MGIT (mycobacteria growth indicator test)</a:t>
            </a:r>
          </a:p>
          <a:p>
            <a:pPr lvl="1">
              <a:lnSpc>
                <a:spcPct val="80000"/>
              </a:lnSpc>
              <a:buFont typeface="Wingdings" panose="05000000000000000000" pitchFamily="2" charset="2"/>
              <a:buChar char="ü"/>
            </a:pPr>
            <a:r>
              <a:rPr lang="en-US" altLang="en-US" sz="2000" dirty="0">
                <a:solidFill>
                  <a:schemeClr val="dk1"/>
                </a:solidFill>
              </a:rPr>
              <a:t>Automated methods: </a:t>
            </a:r>
            <a:r>
              <a:rPr lang="en-US" altLang="en-US" sz="2000" dirty="0" err="1">
                <a:solidFill>
                  <a:schemeClr val="dk1"/>
                </a:solidFill>
              </a:rPr>
              <a:t>Bactec</a:t>
            </a:r>
            <a:r>
              <a:rPr lang="en-US" altLang="en-US" sz="2000" dirty="0">
                <a:solidFill>
                  <a:schemeClr val="dk1"/>
                </a:solidFill>
              </a:rPr>
              <a:t> MGIT.</a:t>
            </a:r>
            <a:endParaRPr lang="en-US" dirty="0"/>
          </a:p>
          <a:p>
            <a:pPr lvl="1">
              <a:buFont typeface="Wingdings" panose="05000000000000000000" pitchFamily="2" charset="2"/>
              <a:buChar char="ü"/>
            </a:pPr>
            <a:r>
              <a:rPr lang="en-US" sz="2000" dirty="0">
                <a:solidFill>
                  <a:schemeClr val="dk1"/>
                </a:solidFill>
              </a:rPr>
              <a:t>Interferon –gamma release assay: positive in latent TB, (Measurement of interferon –gamma ( IF-</a:t>
            </a:r>
            <a:r>
              <a:rPr lang="el-GR" sz="2000" dirty="0">
                <a:solidFill>
                  <a:schemeClr val="dk1"/>
                </a:solidFill>
              </a:rPr>
              <a:t>γ) </a:t>
            </a:r>
            <a:r>
              <a:rPr lang="en-US" sz="2000" dirty="0">
                <a:solidFill>
                  <a:schemeClr val="dk1"/>
                </a:solidFill>
              </a:rPr>
              <a:t>secreted from sensitized lymphocytes challenged by the same mycobacterial proteins in  a patient previously exposed to disease, will produce interferon gamma. Has a specific significance than tuberculin skin test)</a:t>
            </a:r>
          </a:p>
          <a:p>
            <a:pPr lvl="1">
              <a:buFont typeface="Wingdings" panose="05000000000000000000" pitchFamily="2" charset="2"/>
              <a:buChar char="ü"/>
            </a:pPr>
            <a:r>
              <a:rPr lang="en-US" sz="2000" dirty="0">
                <a:solidFill>
                  <a:schemeClr val="dk1"/>
                </a:solidFill>
              </a:rPr>
              <a:t>Molecular method : </a:t>
            </a:r>
            <a:r>
              <a:rPr lang="en-US" sz="2000" dirty="0" err="1">
                <a:solidFill>
                  <a:schemeClr val="dk1"/>
                </a:solidFill>
              </a:rPr>
              <a:t>eg</a:t>
            </a:r>
            <a:r>
              <a:rPr lang="en-US" sz="2000" dirty="0">
                <a:solidFill>
                  <a:schemeClr val="dk1"/>
                </a:solidFill>
              </a:rPr>
              <a:t>. </a:t>
            </a:r>
          </a:p>
          <a:p>
            <a:pPr marL="914400" lvl="2" indent="0">
              <a:buNone/>
            </a:pPr>
            <a:r>
              <a:rPr lang="en-US" sz="1600" dirty="0">
                <a:solidFill>
                  <a:schemeClr val="dk1"/>
                </a:solidFill>
              </a:rPr>
              <a:t>1- </a:t>
            </a:r>
            <a:r>
              <a:rPr lang="en-US" sz="1600" dirty="0" err="1">
                <a:solidFill>
                  <a:schemeClr val="dk1"/>
                </a:solidFill>
              </a:rPr>
              <a:t>ProbTech</a:t>
            </a:r>
            <a:r>
              <a:rPr lang="en-US" sz="1600" dirty="0">
                <a:solidFill>
                  <a:schemeClr val="dk1"/>
                </a:solidFill>
              </a:rPr>
              <a:t> ;detects nucleic acid directly from respiratory samples. </a:t>
            </a:r>
          </a:p>
          <a:p>
            <a:pPr marL="914400" lvl="2" indent="0">
              <a:buNone/>
            </a:pPr>
            <a:r>
              <a:rPr lang="en-US" sz="1600" dirty="0">
                <a:solidFill>
                  <a:schemeClr val="dk1"/>
                </a:solidFill>
              </a:rPr>
              <a:t>2- </a:t>
            </a:r>
            <a:r>
              <a:rPr lang="en-US" sz="1600" dirty="0" err="1">
                <a:solidFill>
                  <a:schemeClr val="dk1"/>
                </a:solidFill>
              </a:rPr>
              <a:t>Xpert</a:t>
            </a:r>
            <a:r>
              <a:rPr lang="en-US" sz="1600" dirty="0">
                <a:solidFill>
                  <a:schemeClr val="dk1"/>
                </a:solidFill>
              </a:rPr>
              <a:t> MTB/RIF detect nucleic acid and resistance to rifampicin .</a:t>
            </a:r>
          </a:p>
          <a:p>
            <a:pPr marL="914400" lvl="2" indent="0">
              <a:buNone/>
            </a:pPr>
            <a:r>
              <a:rPr lang="en-US" sz="1600" dirty="0">
                <a:solidFill>
                  <a:schemeClr val="dk1"/>
                </a:solidFill>
              </a:rPr>
              <a:t>3- </a:t>
            </a:r>
            <a:r>
              <a:rPr lang="en-US" sz="1600" dirty="0">
                <a:solidFill>
                  <a:srgbClr val="FF0000"/>
                </a:solidFill>
              </a:rPr>
              <a:t>PCR </a:t>
            </a:r>
            <a:r>
              <a:rPr lang="en-US" sz="1400" b="1" dirty="0">
                <a:solidFill>
                  <a:schemeClr val="bg1">
                    <a:lumMod val="50000"/>
                  </a:schemeClr>
                </a:solidFill>
              </a:rPr>
              <a:t>(polymerase chain reaction) </a:t>
            </a:r>
            <a:r>
              <a:rPr lang="en-US" sz="1600" dirty="0">
                <a:solidFill>
                  <a:schemeClr val="dk1"/>
                </a:solidFill>
              </a:rPr>
              <a:t>: molecular test directly from specimen (CSF). </a:t>
            </a:r>
            <a:r>
              <a:rPr lang="en-US" sz="800" dirty="0">
                <a:solidFill>
                  <a:schemeClr val="bg1">
                    <a:lumMod val="50000"/>
                  </a:schemeClr>
                </a:solidFill>
              </a:rPr>
              <a:t>Only in male slides</a:t>
            </a:r>
            <a:endParaRPr lang="en-US" altLang="en-US" sz="800" dirty="0">
              <a:solidFill>
                <a:schemeClr val="bg1">
                  <a:lumMod val="50000"/>
                </a:schemeClr>
              </a:solidFill>
            </a:endParaRPr>
          </a:p>
        </p:txBody>
      </p:sp>
      <p:sp>
        <p:nvSpPr>
          <p:cNvPr id="4" name="Rectangle 2"/>
          <p:cNvSpPr txBox="1">
            <a:spLocks noChangeArrowheads="1"/>
          </p:cNvSpPr>
          <p:nvPr/>
        </p:nvSpPr>
        <p:spPr>
          <a:xfrm>
            <a:off x="248950" y="294326"/>
            <a:ext cx="4456168" cy="479398"/>
          </a:xfrm>
          <a:prstGeom prst="rect">
            <a:avLst/>
          </a:prstGeom>
        </p:spPr>
        <p:style>
          <a:lnRef idx="2">
            <a:schemeClr val="accent5"/>
          </a:lnRef>
          <a:fillRef idx="1">
            <a:schemeClr val="lt1"/>
          </a:fillRef>
          <a:effectRef idx="0">
            <a:schemeClr val="accent5"/>
          </a:effectRef>
          <a:fontRef idx="minor">
            <a:schemeClr val="dk1"/>
          </a:fontRef>
        </p:style>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2800" dirty="0">
                <a:solidFill>
                  <a:schemeClr val="accent6">
                    <a:lumMod val="50000"/>
                  </a:schemeClr>
                </a:solidFill>
                <a:ea typeface="+mn-ea"/>
                <a:cs typeface="+mn-cs"/>
              </a:rPr>
              <a:t>Laboratory Diagnosis of TB:</a:t>
            </a:r>
          </a:p>
        </p:txBody>
      </p:sp>
      <p:pic>
        <p:nvPicPr>
          <p:cNvPr id="5"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8450"/>
          <a:stretch/>
        </p:blipFill>
        <p:spPr bwMode="auto">
          <a:xfrm>
            <a:off x="8651281" y="3404382"/>
            <a:ext cx="3385973" cy="25504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12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06489" y="591614"/>
            <a:ext cx="10201275" cy="18291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tx1"/>
              </a:buClr>
            </a:pPr>
            <a:endParaRPr lang="en-US" altLang="x-none" sz="1800" b="1" dirty="0">
              <a:solidFill>
                <a:schemeClr val="dk1"/>
              </a:solidFill>
              <a:latin typeface="+mn-lt"/>
              <a:ea typeface="+mn-ea"/>
              <a:cs typeface="+mn-cs"/>
            </a:endParaRPr>
          </a:p>
          <a:p>
            <a:pPr marL="342900" indent="-342900">
              <a:buClr>
                <a:schemeClr val="tx1"/>
              </a:buClr>
              <a:buFont typeface="Arial" panose="020B0604020202020204" pitchFamily="34" charset="0"/>
              <a:buChar char="•"/>
            </a:pPr>
            <a:r>
              <a:rPr lang="en-US" altLang="x-none" sz="1800" b="1" dirty="0">
                <a:solidFill>
                  <a:schemeClr val="dk1"/>
                </a:solidFill>
                <a:latin typeface="+mn-lt"/>
                <a:ea typeface="+mn-ea"/>
                <a:cs typeface="+mn-cs"/>
              </a:rPr>
              <a:t>Morphology: </a:t>
            </a:r>
            <a:r>
              <a:rPr lang="en-US" altLang="x-none" sz="1800" dirty="0">
                <a:solidFill>
                  <a:schemeClr val="dk1"/>
                </a:solidFill>
                <a:latin typeface="+mn-lt"/>
                <a:ea typeface="+mn-ea"/>
                <a:cs typeface="+mn-cs"/>
              </a:rPr>
              <a:t>grows at 37C + 5 - 10 % CO2</a:t>
            </a:r>
          </a:p>
          <a:p>
            <a:pPr marL="342900" indent="-342900">
              <a:buClr>
                <a:schemeClr val="tx1"/>
              </a:buClr>
              <a:buFont typeface="Arial" panose="020B0604020202020204" pitchFamily="34" charset="0"/>
              <a:buChar char="•"/>
            </a:pPr>
            <a:r>
              <a:rPr lang="en-US" altLang="x-none" sz="1800" b="1" dirty="0">
                <a:solidFill>
                  <a:schemeClr val="accent1"/>
                </a:solidFill>
                <a:latin typeface="+mn-lt"/>
                <a:ea typeface="+mn-ea"/>
                <a:cs typeface="+mn-cs"/>
              </a:rPr>
              <a:t>*</a:t>
            </a:r>
            <a:r>
              <a:rPr lang="en-US" altLang="x-none" sz="1800" b="1" dirty="0">
                <a:solidFill>
                  <a:schemeClr val="dk1"/>
                </a:solidFill>
                <a:latin typeface="+mn-lt"/>
                <a:ea typeface="+mn-ea"/>
                <a:cs typeface="+mn-cs"/>
              </a:rPr>
              <a:t>Biochemical tests: </a:t>
            </a:r>
            <a:r>
              <a:rPr lang="en-US" altLang="x-none" sz="1800" dirty="0">
                <a:solidFill>
                  <a:schemeClr val="dk1"/>
                </a:solidFill>
                <a:latin typeface="+mn-lt"/>
                <a:ea typeface="+mn-ea"/>
                <a:cs typeface="+mn-cs"/>
              </a:rPr>
              <a:t>Niacin production &amp; Nitrate test.</a:t>
            </a:r>
          </a:p>
          <a:p>
            <a:pPr marL="342900" indent="-342900">
              <a:buClr>
                <a:schemeClr val="tx1"/>
              </a:buClr>
              <a:buFont typeface="Arial" panose="020B0604020202020204" pitchFamily="34" charset="0"/>
              <a:buChar char="•"/>
            </a:pPr>
            <a:r>
              <a:rPr lang="en-US" altLang="x-none" sz="1800" b="1" dirty="0">
                <a:solidFill>
                  <a:schemeClr val="dk1"/>
                </a:solidFill>
                <a:latin typeface="+mn-lt"/>
                <a:ea typeface="+mn-ea"/>
                <a:cs typeface="+mn-cs"/>
              </a:rPr>
              <a:t>Sensitivity testing: </a:t>
            </a:r>
            <a:r>
              <a:rPr lang="en-US" altLang="x-none" sz="1800" dirty="0">
                <a:solidFill>
                  <a:schemeClr val="dk1"/>
                </a:solidFill>
                <a:latin typeface="+mn-lt"/>
                <a:ea typeface="+mn-ea"/>
                <a:cs typeface="+mn-cs"/>
              </a:rPr>
              <a:t>to detect susceptibility / resistance to ant-TB drugs</a:t>
            </a:r>
          </a:p>
          <a:p>
            <a:pPr marL="342900" indent="-342900">
              <a:buClr>
                <a:schemeClr val="tx1"/>
              </a:buClr>
              <a:buFont typeface="Arial" panose="020B0604020202020204" pitchFamily="34" charset="0"/>
              <a:buChar char="•"/>
            </a:pPr>
            <a:r>
              <a:rPr lang="en-US" altLang="x-none" sz="1800" b="1" dirty="0">
                <a:solidFill>
                  <a:schemeClr val="dk1"/>
                </a:solidFill>
                <a:latin typeface="+mn-lt"/>
                <a:ea typeface="+mn-ea"/>
                <a:cs typeface="+mn-cs"/>
              </a:rPr>
              <a:t>Guinea pig inoculation: </a:t>
            </a:r>
            <a:r>
              <a:rPr lang="en-US" altLang="x-none" sz="1800" dirty="0">
                <a:solidFill>
                  <a:schemeClr val="dk1"/>
                </a:solidFill>
                <a:latin typeface="+mn-lt"/>
                <a:ea typeface="+mn-ea"/>
                <a:cs typeface="+mn-cs"/>
              </a:rPr>
              <a:t>rarely done.</a:t>
            </a:r>
          </a:p>
          <a:p>
            <a:pPr>
              <a:defRPr/>
            </a:pPr>
            <a:endParaRPr lang="en-US" sz="2800" dirty="0">
              <a:solidFill>
                <a:schemeClr val="accent6">
                  <a:lumMod val="50000"/>
                </a:schemeClr>
              </a:solidFill>
              <a:ea typeface="+mn-ea"/>
              <a:cs typeface="+mn-cs"/>
            </a:endParaRPr>
          </a:p>
          <a:p>
            <a:pPr>
              <a:defRPr/>
            </a:pPr>
            <a:endParaRPr lang="en-US" sz="2800" dirty="0">
              <a:solidFill>
                <a:schemeClr val="accent6">
                  <a:lumMod val="50000"/>
                </a:schemeClr>
              </a:solidFill>
              <a:ea typeface="+mn-ea"/>
              <a:cs typeface="+mn-cs"/>
            </a:endParaRPr>
          </a:p>
        </p:txBody>
      </p:sp>
      <p:sp>
        <p:nvSpPr>
          <p:cNvPr id="5" name="Rectangle 3"/>
          <p:cNvSpPr txBox="1">
            <a:spLocks noChangeArrowheads="1"/>
          </p:cNvSpPr>
          <p:nvPr/>
        </p:nvSpPr>
        <p:spPr>
          <a:xfrm>
            <a:off x="706489" y="2796640"/>
            <a:ext cx="8774937" cy="29945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chemeClr val="accent6"/>
              </a:buClr>
            </a:pPr>
            <a:r>
              <a:rPr lang="en-US" altLang="en-US" sz="1800" b="1" dirty="0">
                <a:solidFill>
                  <a:schemeClr val="dk1"/>
                </a:solidFill>
              </a:rPr>
              <a:t>Isolation for 10-14 days: </a:t>
            </a:r>
            <a:r>
              <a:rPr lang="ar-SA" sz="1400" b="1" dirty="0">
                <a:solidFill>
                  <a:schemeClr val="accent1"/>
                </a:solidFill>
              </a:rPr>
              <a:t>لما نشوف اشعة اكس فيها </a:t>
            </a:r>
            <a:r>
              <a:rPr lang="ar-SA" sz="1400" b="1" dirty="0" err="1">
                <a:solidFill>
                  <a:schemeClr val="accent1"/>
                </a:solidFill>
              </a:rPr>
              <a:t>كافيتيشن</a:t>
            </a:r>
            <a:r>
              <a:rPr lang="ar-SA" sz="1400" b="1" dirty="0">
                <a:solidFill>
                  <a:schemeClr val="accent1"/>
                </a:solidFill>
              </a:rPr>
              <a:t> أول شيء نسويه ... عزل</a:t>
            </a:r>
            <a:endParaRPr lang="en-US" altLang="en-US" sz="1400" b="1" dirty="0">
              <a:solidFill>
                <a:schemeClr val="dk1"/>
              </a:solidFill>
            </a:endParaRPr>
          </a:p>
          <a:p>
            <a:pPr marL="0" indent="0">
              <a:buClr>
                <a:schemeClr val="tx1"/>
              </a:buClr>
              <a:buNone/>
            </a:pPr>
            <a:r>
              <a:rPr lang="en-US" altLang="en-US" sz="1800" dirty="0">
                <a:solidFill>
                  <a:schemeClr val="dk1"/>
                </a:solidFill>
              </a:rPr>
              <a:t>    For smear positive cases: &gt; 1000 organisms/ml of sputum is considered infectious.</a:t>
            </a:r>
          </a:p>
          <a:p>
            <a:pPr>
              <a:buClr>
                <a:schemeClr val="accent6"/>
              </a:buClr>
            </a:pPr>
            <a:r>
              <a:rPr lang="en-US" altLang="en-US" sz="1800" b="1" dirty="0">
                <a:solidFill>
                  <a:schemeClr val="dk1"/>
                </a:solidFill>
              </a:rPr>
              <a:t>Triple regimen of therapy. </a:t>
            </a:r>
            <a:r>
              <a:rPr lang="en-US" altLang="en-US" sz="1800" dirty="0">
                <a:solidFill>
                  <a:schemeClr val="dk1"/>
                </a:solidFill>
              </a:rPr>
              <a:t>Why?</a:t>
            </a:r>
          </a:p>
          <a:p>
            <a:pPr>
              <a:buClr>
                <a:schemeClr val="tx1"/>
              </a:buClr>
              <a:buFont typeface="Wingdings" panose="05000000000000000000" pitchFamily="2" charset="2"/>
              <a:buChar char="ü"/>
            </a:pPr>
            <a:r>
              <a:rPr lang="en-US" altLang="en-US" sz="1800" dirty="0">
                <a:solidFill>
                  <a:schemeClr val="dk1"/>
                </a:solidFill>
              </a:rPr>
              <a:t>   To prevent resistant mutants.</a:t>
            </a:r>
          </a:p>
          <a:p>
            <a:pPr>
              <a:buClr>
                <a:schemeClr val="tx1"/>
              </a:buClr>
              <a:buFont typeface="Wingdings" panose="05000000000000000000" pitchFamily="2" charset="2"/>
              <a:buChar char="ü"/>
            </a:pPr>
            <a:r>
              <a:rPr lang="en-US" altLang="en-US" sz="1800" dirty="0">
                <a:solidFill>
                  <a:schemeClr val="dk1"/>
                </a:solidFill>
              </a:rPr>
              <a:t>   To cover strains located at different sites of the lung.</a:t>
            </a:r>
          </a:p>
          <a:p>
            <a:pPr>
              <a:buClr>
                <a:schemeClr val="tx1"/>
              </a:buClr>
              <a:buFont typeface="Wingdings" panose="05000000000000000000" pitchFamily="2" charset="2"/>
              <a:buChar char="ü"/>
            </a:pPr>
            <a:r>
              <a:rPr lang="en-US" altLang="en-US" sz="1800" dirty="0">
                <a:solidFill>
                  <a:schemeClr val="dk1"/>
                </a:solidFill>
              </a:rPr>
              <a:t>   To prevent relapse.</a:t>
            </a:r>
          </a:p>
          <a:p>
            <a:pPr>
              <a:buClr>
                <a:schemeClr val="accent6"/>
              </a:buClr>
            </a:pPr>
            <a:r>
              <a:rPr lang="en-US" altLang="en-US" sz="1800" b="1" dirty="0">
                <a:solidFill>
                  <a:schemeClr val="dk1"/>
                </a:solidFill>
              </a:rPr>
              <a:t>Treatment must be guided by sensitivity testing.</a:t>
            </a:r>
          </a:p>
          <a:p>
            <a:pPr marL="0" indent="0">
              <a:buNone/>
            </a:pPr>
            <a:endParaRPr lang="en-US" altLang="en-US" sz="2400" dirty="0"/>
          </a:p>
        </p:txBody>
      </p:sp>
      <p:sp>
        <p:nvSpPr>
          <p:cNvPr id="6" name="Shape 130"/>
          <p:cNvSpPr/>
          <p:nvPr/>
        </p:nvSpPr>
        <p:spPr>
          <a:xfrm>
            <a:off x="6940787" y="1888765"/>
            <a:ext cx="5081278" cy="738664"/>
          </a:xfrm>
          <a:prstGeom prst="rect">
            <a:avLst/>
          </a:prstGeom>
          <a:solidFill>
            <a:srgbClr val="FFFFFF"/>
          </a:solidFill>
          <a:ln w="12700">
            <a:noFill/>
            <a:miter/>
          </a:ln>
          <a:extLst>
            <a:ext uri="{C572A759-6A51-4108-AA02-DFA0A04FC94B}">
              <ma14:wrappingTextBoxFlag xmlns="" xmlns:ma14="http://schemas.microsoft.com/office/mac/drawingml/2011/main" val="1"/>
            </a:ext>
          </a:extLst>
        </p:spPr>
        <p:txBody>
          <a:bodyPr wrap="square" lIns="0" tIns="0" rIns="0" bIns="0">
            <a:spAutoFit/>
          </a:bodyPr>
          <a:lstStyle>
            <a:lvl1pPr>
              <a:defRPr>
                <a:solidFill>
                  <a:srgbClr val="535353"/>
                </a:solidFill>
              </a:defRPr>
            </a:lvl1pPr>
          </a:lstStyle>
          <a:p>
            <a:pPr lvl="0">
              <a:defRPr>
                <a:solidFill>
                  <a:srgbClr val="000000"/>
                </a:solidFill>
              </a:defRPr>
            </a:pPr>
            <a:r>
              <a:rPr lang="en-US" sz="1600" b="1" dirty="0">
                <a:solidFill>
                  <a:schemeClr val="accent1"/>
                </a:solidFill>
              </a:rPr>
              <a:t>*</a:t>
            </a:r>
            <a:r>
              <a:rPr sz="1600" b="1" dirty="0">
                <a:solidFill>
                  <a:schemeClr val="accent1"/>
                </a:solidFill>
              </a:rPr>
              <a:t>to differentiate between Mycobacterium subtypes; using the z-n stain they all look the same but using this technique help us in differentiation as MT release Niacin &amp; Nitrate </a:t>
            </a:r>
          </a:p>
        </p:txBody>
      </p:sp>
      <p:sp>
        <p:nvSpPr>
          <p:cNvPr id="2" name="Rectangle 1"/>
          <p:cNvSpPr/>
          <p:nvPr/>
        </p:nvSpPr>
        <p:spPr>
          <a:xfrm>
            <a:off x="350963" y="275042"/>
            <a:ext cx="3004990" cy="52322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a:spAutoFit/>
          </a:bodyPr>
          <a:lstStyle/>
          <a:p>
            <a:pPr>
              <a:lnSpc>
                <a:spcPct val="100000"/>
              </a:lnSpc>
              <a:spcBef>
                <a:spcPts val="0"/>
              </a:spcBef>
              <a:defRPr/>
            </a:pPr>
            <a:r>
              <a:rPr lang="en-US" sz="2800" dirty="0">
                <a:solidFill>
                  <a:schemeClr val="accent6">
                    <a:lumMod val="50000"/>
                  </a:schemeClr>
                </a:solidFill>
                <a:latin typeface="+mj-lt"/>
              </a:rPr>
              <a:t>Identification of TB:</a:t>
            </a:r>
          </a:p>
        </p:txBody>
      </p:sp>
      <p:sp>
        <p:nvSpPr>
          <p:cNvPr id="3" name="Rectangle 2"/>
          <p:cNvSpPr/>
          <p:nvPr/>
        </p:nvSpPr>
        <p:spPr>
          <a:xfrm>
            <a:off x="350963" y="2104209"/>
            <a:ext cx="4001352" cy="52322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a:spAutoFit/>
          </a:bodyPr>
          <a:lstStyle/>
          <a:p>
            <a:pPr>
              <a:buClr>
                <a:schemeClr val="tx1"/>
              </a:buClr>
            </a:pPr>
            <a:r>
              <a:rPr lang="en-US" sz="2800" dirty="0">
                <a:solidFill>
                  <a:schemeClr val="accent6">
                    <a:lumMod val="50000"/>
                  </a:schemeClr>
                </a:solidFill>
                <a:latin typeface="+mj-lt"/>
              </a:rPr>
              <a:t>Management of a TB case:</a:t>
            </a:r>
            <a:endParaRPr lang="en-US" altLang="en-US" sz="2800" dirty="0">
              <a:solidFill>
                <a:schemeClr val="accent6">
                  <a:lumMod val="50000"/>
                </a:schemeClr>
              </a:solidFill>
              <a:latin typeface="+mj-lt"/>
            </a:endParaRPr>
          </a:p>
        </p:txBody>
      </p:sp>
    </p:spTree>
    <p:extLst>
      <p:ext uri="{BB962C8B-B14F-4D97-AF65-F5344CB8AC3E}">
        <p14:creationId xmlns:p14="http://schemas.microsoft.com/office/powerpoint/2010/main" val="3575958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AUT00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8751493" y="4139715"/>
            <a:ext cx="3327933" cy="2456748"/>
          </a:xfrm>
          <a:prstGeom prst="rect">
            <a:avLst/>
          </a:prstGeom>
          <a:noFill/>
        </p:spPr>
      </p:pic>
      <p:sp>
        <p:nvSpPr>
          <p:cNvPr id="3" name="Oval 2"/>
          <p:cNvSpPr/>
          <p:nvPr/>
        </p:nvSpPr>
        <p:spPr>
          <a:xfrm>
            <a:off x="9401577" y="4192172"/>
            <a:ext cx="866208" cy="7855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9401577" y="5439395"/>
            <a:ext cx="753667" cy="7553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381729" y="4977730"/>
            <a:ext cx="5369764" cy="461665"/>
          </a:xfrm>
          <a:prstGeom prst="rect">
            <a:avLst/>
          </a:prstGeom>
        </p:spPr>
        <p:txBody>
          <a:bodyPr wrap="square">
            <a:spAutoFit/>
          </a:bodyPr>
          <a:lstStyle/>
          <a:p>
            <a:pPr algn="ctr"/>
            <a:r>
              <a:rPr lang="en-US" sz="1200" b="1" dirty="0">
                <a:latin typeface="Times New Roman" panose="02020603050405020304" pitchFamily="18" charset="0"/>
              </a:rPr>
              <a:t>Tuberculosis: (a) Chest X-ray of a patient with tuberculosis bronchopneumonia. </a:t>
            </a:r>
            <a:endParaRPr lang="ar-SA" sz="1200" b="1" dirty="0">
              <a:latin typeface="Times New Roman" panose="02020603050405020304" pitchFamily="18" charset="0"/>
            </a:endParaRPr>
          </a:p>
          <a:p>
            <a:pPr algn="ctr"/>
            <a:r>
              <a:rPr lang="en-US" sz="1200" b="1" dirty="0">
                <a:latin typeface="Times New Roman" panose="02020603050405020304" pitchFamily="18" charset="0"/>
              </a:rPr>
              <a:t>(b) Chest X-ray of the same patient 10 months </a:t>
            </a:r>
            <a:r>
              <a:rPr lang="en-US" sz="1200" b="1" u="sng" dirty="0">
                <a:latin typeface="Times New Roman" panose="02020603050405020304" pitchFamily="18" charset="0"/>
              </a:rPr>
              <a:t>after</a:t>
            </a:r>
            <a:r>
              <a:rPr lang="en-US" sz="1200" b="1" dirty="0">
                <a:latin typeface="Times New Roman" panose="02020603050405020304" pitchFamily="18" charset="0"/>
              </a:rPr>
              <a:t> </a:t>
            </a:r>
            <a:r>
              <a:rPr lang="en-US" sz="1200" b="1" dirty="0" err="1">
                <a:latin typeface="Times New Roman" panose="02020603050405020304" pitchFamily="18" charset="0"/>
              </a:rPr>
              <a:t>antituberculous</a:t>
            </a:r>
            <a:r>
              <a:rPr lang="en-US" sz="1200" b="1" dirty="0">
                <a:latin typeface="Times New Roman" panose="02020603050405020304" pitchFamily="18" charset="0"/>
              </a:rPr>
              <a:t> therapy. </a:t>
            </a:r>
            <a:endParaRPr lang="en-US" sz="1200" dirty="0"/>
          </a:p>
        </p:txBody>
      </p:sp>
      <p:graphicFrame>
        <p:nvGraphicFramePr>
          <p:cNvPr id="8" name="Table 7"/>
          <p:cNvGraphicFramePr>
            <a:graphicFrameLocks noGrp="1"/>
          </p:cNvGraphicFramePr>
          <p:nvPr>
            <p:extLst>
              <p:ext uri="{D42A27DB-BD31-4B8C-83A1-F6EECF244321}">
                <p14:modId xmlns:p14="http://schemas.microsoft.com/office/powerpoint/2010/main" val="2852396177"/>
              </p:ext>
            </p:extLst>
          </p:nvPr>
        </p:nvGraphicFramePr>
        <p:xfrm>
          <a:off x="1059029" y="657908"/>
          <a:ext cx="9519875" cy="3353729"/>
        </p:xfrm>
        <a:graphic>
          <a:graphicData uri="http://schemas.openxmlformats.org/drawingml/2006/table">
            <a:tbl>
              <a:tblPr firstRow="1" bandRow="1">
                <a:tableStyleId>{5C22544A-7EE6-4342-B048-85BDC9FD1C3A}</a:tableStyleId>
              </a:tblPr>
              <a:tblGrid>
                <a:gridCol w="5164755">
                  <a:extLst>
                    <a:ext uri="{9D8B030D-6E8A-4147-A177-3AD203B41FA5}">
                      <a16:colId xmlns:a16="http://schemas.microsoft.com/office/drawing/2014/main" val="20000"/>
                    </a:ext>
                  </a:extLst>
                </a:gridCol>
                <a:gridCol w="4355120">
                  <a:extLst>
                    <a:ext uri="{9D8B030D-6E8A-4147-A177-3AD203B41FA5}">
                      <a16:colId xmlns:a16="http://schemas.microsoft.com/office/drawing/2014/main" val="20001"/>
                    </a:ext>
                  </a:extLst>
                </a:gridCol>
              </a:tblGrid>
              <a:tr h="4151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accent6">
                              <a:lumMod val="50000"/>
                            </a:schemeClr>
                          </a:solidFill>
                          <a:latin typeface="+mj-lt"/>
                          <a:ea typeface="+mn-ea"/>
                          <a:cs typeface="+mn-cs"/>
                        </a:rPr>
                        <a:t>First Line Treatment: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accent6">
                              <a:lumMod val="50000"/>
                            </a:schemeClr>
                          </a:solidFill>
                          <a:latin typeface="+mj-lt"/>
                          <a:ea typeface="+mn-ea"/>
                          <a:cs typeface="+mn-cs"/>
                        </a:rPr>
                        <a:t>Second Line Treatment: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938600">
                <a:tc>
                  <a:txBody>
                    <a:bodyPr/>
                    <a:lstStyle/>
                    <a:p>
                      <a:pPr>
                        <a:buClr>
                          <a:schemeClr val="tx1"/>
                        </a:buClr>
                        <a:buFont typeface="Wingdings" charset="2"/>
                        <a:buNone/>
                      </a:pPr>
                      <a:r>
                        <a:rPr lang="en-US" altLang="en-US" sz="1600" b="1" kern="1200" dirty="0">
                          <a:solidFill>
                            <a:srgbClr val="FF0000"/>
                          </a:solidFill>
                          <a:latin typeface="+mn-lt"/>
                          <a:ea typeface="+mn-ea"/>
                          <a:cs typeface="+mn-cs"/>
                        </a:rPr>
                        <a:t>- </a:t>
                      </a:r>
                      <a:r>
                        <a:rPr lang="en-US" altLang="en-US" sz="1600" b="1" kern="1200" dirty="0" err="1">
                          <a:solidFill>
                            <a:srgbClr val="FF0000"/>
                          </a:solidFill>
                          <a:latin typeface="+mn-lt"/>
                          <a:ea typeface="+mn-ea"/>
                          <a:cs typeface="+mn-cs"/>
                        </a:rPr>
                        <a:t>Isoniazide</a:t>
                      </a:r>
                      <a:r>
                        <a:rPr lang="en-US" altLang="en-US" sz="1600" b="1" kern="1200" dirty="0">
                          <a:solidFill>
                            <a:srgbClr val="FF0000"/>
                          </a:solidFill>
                          <a:latin typeface="+mn-lt"/>
                          <a:ea typeface="+mn-ea"/>
                          <a:cs typeface="+mn-cs"/>
                        </a:rPr>
                        <a:t>  (INH)</a:t>
                      </a:r>
                    </a:p>
                    <a:p>
                      <a:pPr>
                        <a:buClr>
                          <a:schemeClr val="tx1"/>
                        </a:buClr>
                        <a:buFont typeface="Wingdings" charset="2"/>
                        <a:buNone/>
                      </a:pPr>
                      <a:r>
                        <a:rPr lang="en-US" altLang="en-US" sz="1600" b="1" kern="1200" dirty="0">
                          <a:solidFill>
                            <a:srgbClr val="FF0000"/>
                          </a:solidFill>
                          <a:latin typeface="+mn-lt"/>
                          <a:ea typeface="+mn-ea"/>
                          <a:cs typeface="+mn-cs"/>
                        </a:rPr>
                        <a:t>- Rifampicin (RIF)</a:t>
                      </a:r>
                    </a:p>
                    <a:p>
                      <a:pPr marL="0" marR="0" indent="0" algn="l" defTabSz="914400" rtl="0" eaLnBrk="1" fontAlgn="auto" latinLnBrk="0" hangingPunct="1">
                        <a:lnSpc>
                          <a:spcPct val="100000"/>
                        </a:lnSpc>
                        <a:spcBef>
                          <a:spcPts val="0"/>
                        </a:spcBef>
                        <a:spcAft>
                          <a:spcPts val="0"/>
                        </a:spcAft>
                        <a:buClr>
                          <a:schemeClr val="tx1"/>
                        </a:buClr>
                        <a:buSzTx/>
                        <a:buFontTx/>
                        <a:buNone/>
                        <a:tabLst/>
                        <a:defRPr/>
                      </a:pPr>
                      <a:r>
                        <a:rPr lang="en-US" altLang="en-US" sz="1600" b="1" kern="1200" dirty="0">
                          <a:solidFill>
                            <a:srgbClr val="FF0000"/>
                          </a:solidFill>
                          <a:latin typeface="+mn-lt"/>
                          <a:ea typeface="+mn-ea"/>
                          <a:cs typeface="+mn-cs"/>
                        </a:rPr>
                        <a:t>- </a:t>
                      </a:r>
                      <a:r>
                        <a:rPr lang="en-US" altLang="en-US" sz="1600" b="1" kern="1200" dirty="0" err="1">
                          <a:solidFill>
                            <a:srgbClr val="FF0000"/>
                          </a:solidFill>
                          <a:latin typeface="+mn-lt"/>
                          <a:ea typeface="+mn-ea"/>
                          <a:cs typeface="+mn-cs"/>
                        </a:rPr>
                        <a:t>Ethmbutol</a:t>
                      </a:r>
                      <a:r>
                        <a:rPr lang="en-US" altLang="en-US" sz="1600" b="1" kern="1200" dirty="0">
                          <a:solidFill>
                            <a:srgbClr val="FF0000"/>
                          </a:solidFill>
                          <a:latin typeface="+mn-lt"/>
                          <a:ea typeface="+mn-ea"/>
                          <a:cs typeface="+mn-cs"/>
                        </a:rPr>
                        <a:t>  (E)</a:t>
                      </a:r>
                    </a:p>
                    <a:p>
                      <a:pPr marL="0" indent="0">
                        <a:buClr>
                          <a:schemeClr val="tx1"/>
                        </a:buClr>
                        <a:buFontTx/>
                        <a:buNone/>
                      </a:pPr>
                      <a:r>
                        <a:rPr lang="en-US" altLang="en-US" sz="1600" b="1" kern="1200" dirty="0">
                          <a:solidFill>
                            <a:srgbClr val="FF0000"/>
                          </a:solidFill>
                          <a:latin typeface="+mn-lt"/>
                          <a:ea typeface="+mn-ea"/>
                          <a:cs typeface="+mn-cs"/>
                        </a:rPr>
                        <a:t>- Pyrazinamide (P)</a:t>
                      </a:r>
                    </a:p>
                    <a:p>
                      <a:pPr marL="0" indent="0">
                        <a:buClr>
                          <a:schemeClr val="tx1"/>
                        </a:buClr>
                        <a:buFontTx/>
                        <a:buNone/>
                      </a:pPr>
                      <a:r>
                        <a:rPr lang="en-US" altLang="en-US" sz="1600" b="1" kern="1200" dirty="0">
                          <a:solidFill>
                            <a:srgbClr val="FF0000"/>
                          </a:solidFill>
                          <a:latin typeface="+mn-lt"/>
                          <a:ea typeface="+mn-ea"/>
                          <a:cs typeface="+mn-cs"/>
                        </a:rPr>
                        <a:t>-Streptomycin (S)</a:t>
                      </a:r>
                    </a:p>
                    <a:p>
                      <a:pPr marL="0" indent="0">
                        <a:buClr>
                          <a:schemeClr val="tx1"/>
                        </a:buClr>
                        <a:buFontTx/>
                        <a:buNone/>
                      </a:pPr>
                      <a:endParaRPr lang="en-US" altLang="en-US" sz="1600" kern="1200" dirty="0">
                        <a:solidFill>
                          <a:schemeClr val="dk1"/>
                        </a:solidFill>
                        <a:latin typeface="+mn-lt"/>
                        <a:ea typeface="+mn-ea"/>
                        <a:cs typeface="+mn-cs"/>
                      </a:endParaRPr>
                    </a:p>
                    <a:p>
                      <a:pPr marL="285750" indent="-285750">
                        <a:buClr>
                          <a:schemeClr val="tx1"/>
                        </a:buClr>
                        <a:buFont typeface="Arial" panose="020B0604020202020204" pitchFamily="34" charset="0"/>
                        <a:buChar char="•"/>
                      </a:pPr>
                      <a:r>
                        <a:rPr lang="en-US" altLang="en-US" sz="1600" kern="1200" dirty="0">
                          <a:solidFill>
                            <a:schemeClr val="dk1"/>
                          </a:solidFill>
                          <a:latin typeface="+mn-lt"/>
                          <a:ea typeface="+mn-ea"/>
                          <a:cs typeface="+mn-cs"/>
                        </a:rPr>
                        <a:t>INH + RIF</a:t>
                      </a:r>
                      <a:r>
                        <a:rPr lang="en-US" altLang="en-US" sz="1600" kern="1200" baseline="0" dirty="0">
                          <a:solidFill>
                            <a:schemeClr val="dk1"/>
                          </a:solidFill>
                          <a:latin typeface="+mn-lt"/>
                          <a:ea typeface="+mn-ea"/>
                          <a:cs typeface="+mn-cs"/>
                        </a:rPr>
                        <a:t> </a:t>
                      </a:r>
                      <a:r>
                        <a:rPr lang="en-US" altLang="en-US" sz="1600" kern="1200" dirty="0">
                          <a:solidFill>
                            <a:schemeClr val="dk1"/>
                          </a:solidFill>
                          <a:latin typeface="+mn-lt"/>
                          <a:ea typeface="+mn-ea"/>
                          <a:cs typeface="+mn-cs"/>
                        </a:rPr>
                        <a:t>+ P (</a:t>
                      </a:r>
                      <a:r>
                        <a:rPr lang="en-US" altLang="en-US" sz="1600" b="1" kern="1200" dirty="0">
                          <a:solidFill>
                            <a:srgbClr val="FF0000"/>
                          </a:solidFill>
                          <a:latin typeface="+mn-lt"/>
                          <a:ea typeface="+mn-ea"/>
                          <a:cs typeface="+mn-cs"/>
                        </a:rPr>
                        <a:t>or</a:t>
                      </a:r>
                      <a:r>
                        <a:rPr lang="en-US" altLang="en-US" sz="1600" kern="1200" dirty="0">
                          <a:solidFill>
                            <a:schemeClr val="dk1"/>
                          </a:solidFill>
                          <a:latin typeface="+mn-lt"/>
                          <a:ea typeface="+mn-ea"/>
                          <a:cs typeface="+mn-cs"/>
                        </a:rPr>
                        <a:t> E)+ S for 2 months</a:t>
                      </a:r>
                    </a:p>
                    <a:p>
                      <a:pPr marL="0" indent="0">
                        <a:buClr>
                          <a:schemeClr val="tx1"/>
                        </a:buClr>
                        <a:buFont typeface="Arial" charset="0"/>
                        <a:buNone/>
                      </a:pPr>
                      <a:r>
                        <a:rPr lang="en-US" altLang="en-US" sz="1600" kern="1200" baseline="0" dirty="0">
                          <a:solidFill>
                            <a:schemeClr val="dk1"/>
                          </a:solidFill>
                          <a:latin typeface="+mn-lt"/>
                          <a:ea typeface="+mn-ea"/>
                          <a:cs typeface="+mn-cs"/>
                        </a:rPr>
                        <a:t> </a:t>
                      </a:r>
                      <a:r>
                        <a:rPr lang="en-US" altLang="en-US" sz="1600" kern="1200" dirty="0">
                          <a:solidFill>
                            <a:schemeClr val="dk1"/>
                          </a:solidFill>
                          <a:latin typeface="+mn-lt"/>
                          <a:ea typeface="+mn-ea"/>
                          <a:cs typeface="+mn-cs"/>
                        </a:rPr>
                        <a:t>then continue with INH+RIF for</a:t>
                      </a:r>
                      <a:r>
                        <a:rPr lang="en-US" altLang="en-US" sz="1600" kern="1200" baseline="0" dirty="0">
                          <a:solidFill>
                            <a:schemeClr val="dk1"/>
                          </a:solidFill>
                          <a:latin typeface="+mn-lt"/>
                          <a:ea typeface="+mn-ea"/>
                          <a:cs typeface="+mn-cs"/>
                        </a:rPr>
                        <a:t> </a:t>
                      </a:r>
                      <a:r>
                        <a:rPr lang="en-US" altLang="en-US" sz="1600" kern="1200" dirty="0">
                          <a:solidFill>
                            <a:schemeClr val="dk1"/>
                          </a:solidFill>
                          <a:latin typeface="+mn-lt"/>
                          <a:ea typeface="+mn-ea"/>
                          <a:cs typeface="+mn-cs"/>
                        </a:rPr>
                        <a:t>4-6 months. </a:t>
                      </a:r>
                    </a:p>
                    <a:p>
                      <a:pPr marL="342900" indent="-342900">
                        <a:buClr>
                          <a:schemeClr val="tx1"/>
                        </a:buClr>
                        <a:buFont typeface="Arial" panose="020B0604020202020204" pitchFamily="34" charset="0"/>
                        <a:buChar char="•"/>
                      </a:pPr>
                      <a:r>
                        <a:rPr lang="en-US" altLang="en-US" sz="1600" b="1" kern="1200" dirty="0">
                          <a:solidFill>
                            <a:schemeClr val="dk1"/>
                          </a:solidFill>
                          <a:latin typeface="+mn-lt"/>
                          <a:ea typeface="+mn-ea"/>
                          <a:cs typeface="+mn-cs"/>
                        </a:rPr>
                        <a:t>Multidrug resistant TB </a:t>
                      </a:r>
                      <a:r>
                        <a:rPr lang="en-US" altLang="en-US" sz="1600" kern="1200" dirty="0">
                          <a:solidFill>
                            <a:schemeClr val="dk1"/>
                          </a:solidFill>
                          <a:latin typeface="+mn-lt"/>
                          <a:ea typeface="+mn-ea"/>
                          <a:cs typeface="+mn-cs"/>
                        </a:rPr>
                        <a:t>is resistant to INH &amp; RIF.</a:t>
                      </a:r>
                    </a:p>
                    <a:p>
                      <a:pPr marL="0" marR="0" lvl="0" indent="0" algn="l" defTabSz="914400" rtl="0" eaLnBrk="1" fontAlgn="auto" latinLnBrk="0" hangingPunct="1">
                        <a:lnSpc>
                          <a:spcPct val="100000"/>
                        </a:lnSpc>
                        <a:spcBef>
                          <a:spcPts val="0"/>
                        </a:spcBef>
                        <a:spcAft>
                          <a:spcPts val="0"/>
                        </a:spcAft>
                        <a:buClr>
                          <a:schemeClr val="tx1"/>
                        </a:buClr>
                        <a:buSzTx/>
                        <a:buFont typeface="Wingdings" charset="2"/>
                        <a:buNone/>
                        <a:tabLst/>
                        <a:defRPr/>
                      </a:pPr>
                      <a:r>
                        <a:rPr lang="en-US" altLang="en-US" sz="1600" kern="1200" dirty="0">
                          <a:solidFill>
                            <a:schemeClr val="dk1"/>
                          </a:solidFill>
                          <a:latin typeface="+mn-lt"/>
                          <a:ea typeface="+mn-ea"/>
                          <a:cs typeface="+mn-cs"/>
                        </a:rPr>
                        <a:t>- Directly Observed Therapy</a:t>
                      </a:r>
                      <a:r>
                        <a:rPr lang="en-US" altLang="en-US" sz="1600" kern="1200" baseline="0" dirty="0">
                          <a:solidFill>
                            <a:schemeClr val="dk1"/>
                          </a:solidFill>
                          <a:latin typeface="+mn-lt"/>
                          <a:ea typeface="+mn-ea"/>
                          <a:cs typeface="+mn-cs"/>
                        </a:rPr>
                        <a:t> </a:t>
                      </a:r>
                      <a:r>
                        <a:rPr lang="en-US" altLang="en-US" sz="1600" kern="1200" dirty="0">
                          <a:solidFill>
                            <a:schemeClr val="dk1"/>
                          </a:solidFill>
                          <a:latin typeface="+mn-lt"/>
                          <a:ea typeface="+mn-ea"/>
                          <a:cs typeface="+mn-cs"/>
                        </a:rPr>
                        <a:t>(DOT).</a:t>
                      </a:r>
                      <a:r>
                        <a:rPr lang="en-US" sz="1600" b="1" i="1" dirty="0">
                          <a:solidFill>
                            <a:srgbClr val="535353"/>
                          </a:solidFill>
                        </a:rPr>
                        <a:t> </a:t>
                      </a:r>
                      <a:r>
                        <a:rPr lang="en-US" sz="1600" b="1" i="0" dirty="0">
                          <a:solidFill>
                            <a:schemeClr val="accent1"/>
                          </a:solidFill>
                        </a:rPr>
                        <a:t>(in non-compliance)</a:t>
                      </a:r>
                      <a:r>
                        <a:rPr lang="ar-SA" sz="1600" b="1" i="0" dirty="0">
                          <a:solidFill>
                            <a:schemeClr val="accent1"/>
                          </a:solidFill>
                        </a:rPr>
                        <a:t>اننا</a:t>
                      </a:r>
                      <a:r>
                        <a:rPr lang="ar-SA" sz="1600" b="1" i="0" baseline="0" dirty="0">
                          <a:solidFill>
                            <a:schemeClr val="accent1"/>
                          </a:solidFill>
                        </a:rPr>
                        <a:t> نروح للمريض في بيته ونعطيه الدواء </a:t>
                      </a:r>
                      <a:r>
                        <a:rPr lang="ar-SA" sz="1600" b="1" i="0" baseline="0" dirty="0">
                          <a:solidFill>
                            <a:schemeClr val="accent1"/>
                          </a:solidFill>
                          <a:sym typeface="Wingdings" panose="05000000000000000000" pitchFamily="2" charset="2"/>
                        </a:rPr>
                        <a:t></a:t>
                      </a:r>
                      <a:endParaRPr lang="en-US" sz="1600" b="1" i="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buClr>
                          <a:schemeClr val="tx1"/>
                        </a:buClr>
                        <a:buFont typeface="Arial" panose="020B0604020202020204" pitchFamily="34" charset="0"/>
                        <a:buChar char="•"/>
                      </a:pPr>
                      <a:r>
                        <a:rPr lang="en-US" altLang="en-US" sz="1600" b="0" kern="1200" dirty="0">
                          <a:solidFill>
                            <a:schemeClr val="dk1"/>
                          </a:solidFill>
                          <a:latin typeface="+mn-lt"/>
                          <a:ea typeface="+mn-ea"/>
                          <a:cs typeface="+mn-cs"/>
                        </a:rPr>
                        <a:t>Used if the bacteria was resistant to first line drugs.</a:t>
                      </a:r>
                    </a:p>
                    <a:p>
                      <a:pPr marL="342900" indent="-342900">
                        <a:buClr>
                          <a:schemeClr val="tx1"/>
                        </a:buClr>
                        <a:buFont typeface="Arial" panose="020B0604020202020204" pitchFamily="34" charset="0"/>
                        <a:buChar char="•"/>
                      </a:pPr>
                      <a:r>
                        <a:rPr lang="en-US" altLang="en-US" sz="1600" b="0" kern="1200" dirty="0">
                          <a:solidFill>
                            <a:schemeClr val="dk1"/>
                          </a:solidFill>
                          <a:latin typeface="+mn-lt"/>
                          <a:ea typeface="+mn-ea"/>
                          <a:cs typeface="+mn-cs"/>
                        </a:rPr>
                        <a:t>More toxic than the first line drugs.</a:t>
                      </a:r>
                    </a:p>
                    <a:p>
                      <a:pPr>
                        <a:buClr>
                          <a:schemeClr val="tx1"/>
                        </a:buClr>
                        <a:buFont typeface="Wingdings" charset="2"/>
                        <a:buNone/>
                      </a:pPr>
                      <a:endParaRPr lang="en-US" altLang="en-US" sz="1600" kern="1200" dirty="0">
                        <a:solidFill>
                          <a:schemeClr val="dk1"/>
                        </a:solidFill>
                        <a:latin typeface="+mn-lt"/>
                        <a:ea typeface="+mn-ea"/>
                        <a:cs typeface="+mn-cs"/>
                      </a:endParaRPr>
                    </a:p>
                    <a:p>
                      <a:pPr>
                        <a:buClr>
                          <a:schemeClr val="tx1"/>
                        </a:buClr>
                        <a:buFont typeface="Wingdings" charset="2"/>
                        <a:buNone/>
                      </a:pPr>
                      <a:r>
                        <a:rPr lang="en-US" altLang="en-US" sz="1600" b="1" kern="1200" dirty="0">
                          <a:solidFill>
                            <a:srgbClr val="FF0000"/>
                          </a:solidFill>
                          <a:latin typeface="+mn-lt"/>
                          <a:ea typeface="+mn-ea"/>
                          <a:cs typeface="+mn-cs"/>
                        </a:rPr>
                        <a:t>- PASA (Para-Amino Salicylic acid)</a:t>
                      </a:r>
                    </a:p>
                    <a:p>
                      <a:pPr>
                        <a:buClr>
                          <a:schemeClr val="tx1"/>
                        </a:buClr>
                        <a:buFont typeface="Wingdings" charset="2"/>
                        <a:buNone/>
                      </a:pPr>
                      <a:r>
                        <a:rPr lang="en-US" altLang="en-US" sz="1600" b="1" kern="1200" dirty="0">
                          <a:solidFill>
                            <a:srgbClr val="FF0000"/>
                          </a:solidFill>
                          <a:latin typeface="+mn-lt"/>
                          <a:ea typeface="+mn-ea"/>
                          <a:cs typeface="+mn-cs"/>
                        </a:rPr>
                        <a:t>- </a:t>
                      </a:r>
                      <a:r>
                        <a:rPr lang="en-US" altLang="en-US" sz="1600" b="1" kern="1200" dirty="0" err="1">
                          <a:solidFill>
                            <a:srgbClr val="FF0000"/>
                          </a:solidFill>
                          <a:latin typeface="+mn-lt"/>
                          <a:ea typeface="+mn-ea"/>
                          <a:cs typeface="+mn-cs"/>
                        </a:rPr>
                        <a:t>Ethionamide</a:t>
                      </a:r>
                      <a:endParaRPr lang="en-US" altLang="en-US" sz="1600" b="1" kern="1200" dirty="0">
                        <a:solidFill>
                          <a:srgbClr val="FF0000"/>
                        </a:solidFill>
                        <a:latin typeface="+mn-lt"/>
                        <a:ea typeface="+mn-ea"/>
                        <a:cs typeface="+mn-cs"/>
                      </a:endParaRPr>
                    </a:p>
                    <a:p>
                      <a:pPr>
                        <a:buClr>
                          <a:schemeClr val="tx1"/>
                        </a:buClr>
                        <a:buFont typeface="Wingdings" charset="2"/>
                        <a:buNone/>
                      </a:pPr>
                      <a:r>
                        <a:rPr lang="en-US" altLang="en-US" sz="1600" b="1" kern="1200" dirty="0">
                          <a:solidFill>
                            <a:srgbClr val="FF0000"/>
                          </a:solidFill>
                          <a:latin typeface="+mn-lt"/>
                          <a:ea typeface="+mn-ea"/>
                          <a:cs typeface="+mn-cs"/>
                        </a:rPr>
                        <a:t>- </a:t>
                      </a:r>
                      <a:r>
                        <a:rPr lang="en-US" altLang="en-US" sz="1600" b="1" kern="1200" dirty="0" err="1">
                          <a:solidFill>
                            <a:srgbClr val="FF0000"/>
                          </a:solidFill>
                          <a:latin typeface="+mn-lt"/>
                          <a:ea typeface="+mn-ea"/>
                          <a:cs typeface="+mn-cs"/>
                        </a:rPr>
                        <a:t>Cycloserine</a:t>
                      </a:r>
                      <a:endParaRPr lang="en-US" altLang="en-US" sz="1600" b="1" kern="1200" dirty="0">
                        <a:solidFill>
                          <a:srgbClr val="FF0000"/>
                        </a:solidFill>
                        <a:latin typeface="+mn-lt"/>
                        <a:ea typeface="+mn-ea"/>
                        <a:cs typeface="+mn-cs"/>
                      </a:endParaRPr>
                    </a:p>
                    <a:p>
                      <a:pPr>
                        <a:buClr>
                          <a:schemeClr val="tx1"/>
                        </a:buClr>
                        <a:buFont typeface="Wingdings" charset="2"/>
                        <a:buNone/>
                      </a:pPr>
                      <a:r>
                        <a:rPr lang="en-US" altLang="en-US" sz="1600" b="1" kern="1200" dirty="0">
                          <a:solidFill>
                            <a:srgbClr val="FF0000"/>
                          </a:solidFill>
                          <a:latin typeface="+mn-lt"/>
                          <a:ea typeface="+mn-ea"/>
                          <a:cs typeface="+mn-cs"/>
                        </a:rPr>
                        <a:t>-</a:t>
                      </a:r>
                      <a:r>
                        <a:rPr lang="en-US" altLang="en-US" sz="1600" b="1" kern="1200" baseline="0" dirty="0">
                          <a:solidFill>
                            <a:srgbClr val="FF0000"/>
                          </a:solidFill>
                          <a:latin typeface="+mn-lt"/>
                          <a:ea typeface="+mn-ea"/>
                          <a:cs typeface="+mn-cs"/>
                        </a:rPr>
                        <a:t> </a:t>
                      </a:r>
                      <a:r>
                        <a:rPr lang="en-US" altLang="en-US" sz="1600" b="1" kern="1200" dirty="0">
                          <a:solidFill>
                            <a:srgbClr val="FF0000"/>
                          </a:solidFill>
                          <a:latin typeface="+mn-lt"/>
                          <a:ea typeface="+mn-ea"/>
                          <a:cs typeface="+mn-cs"/>
                        </a:rPr>
                        <a:t>Kanamycin </a:t>
                      </a:r>
                    </a:p>
                    <a:p>
                      <a:pPr>
                        <a:buClr>
                          <a:schemeClr val="tx1"/>
                        </a:buClr>
                        <a:buFont typeface="Wingdings" charset="2"/>
                        <a:buNone/>
                      </a:pPr>
                      <a:r>
                        <a:rPr lang="en-US" altLang="en-US" sz="1600" b="1" kern="1200" dirty="0">
                          <a:solidFill>
                            <a:srgbClr val="FF0000"/>
                          </a:solidFill>
                          <a:latin typeface="+mn-lt"/>
                          <a:ea typeface="+mn-ea"/>
                          <a:cs typeface="+mn-cs"/>
                        </a:rPr>
                        <a:t>- </a:t>
                      </a:r>
                      <a:r>
                        <a:rPr lang="en-US" altLang="en-US" sz="1600" b="1" kern="1200" dirty="0" err="1">
                          <a:solidFill>
                            <a:srgbClr val="FF0000"/>
                          </a:solidFill>
                          <a:latin typeface="+mn-lt"/>
                          <a:ea typeface="+mn-ea"/>
                          <a:cs typeface="+mn-cs"/>
                        </a:rPr>
                        <a:t>Fluroquiolones</a:t>
                      </a:r>
                      <a:endParaRPr lang="en-US" altLang="en-US" sz="1600" b="1" kern="1200" dirty="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9" name="Rectangle 8"/>
          <p:cNvSpPr/>
          <p:nvPr/>
        </p:nvSpPr>
        <p:spPr>
          <a:xfrm>
            <a:off x="5254977" y="0"/>
            <a:ext cx="1821071" cy="52322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buClr>
                <a:schemeClr val="tx1"/>
              </a:buClr>
            </a:pPr>
            <a:r>
              <a:rPr lang="en-US" sz="2800" dirty="0">
                <a:solidFill>
                  <a:schemeClr val="accent6">
                    <a:lumMod val="50000"/>
                  </a:schemeClr>
                </a:solidFill>
                <a:latin typeface="+mj-lt"/>
              </a:rPr>
              <a:t>Treatment:</a:t>
            </a:r>
            <a:endParaRPr lang="en-US" altLang="en-US" sz="2800" dirty="0">
              <a:solidFill>
                <a:schemeClr val="accent6">
                  <a:lumMod val="50000"/>
                </a:schemeClr>
              </a:solidFill>
              <a:latin typeface="+mj-lt"/>
            </a:endParaRPr>
          </a:p>
        </p:txBody>
      </p:sp>
      <p:sp>
        <p:nvSpPr>
          <p:cNvPr id="10" name="Rectangle 9"/>
          <p:cNvSpPr/>
          <p:nvPr/>
        </p:nvSpPr>
        <p:spPr>
          <a:xfrm>
            <a:off x="6919619" y="76944"/>
            <a:ext cx="521297" cy="369332"/>
          </a:xfrm>
          <a:prstGeom prst="rect">
            <a:avLst/>
          </a:prstGeom>
        </p:spPr>
        <p:txBody>
          <a:bodyPr wrap="none">
            <a:spAutoFit/>
          </a:bodyPr>
          <a:lstStyle/>
          <a:p>
            <a:r>
              <a:rPr lang="ar-SA" b="1" dirty="0">
                <a:solidFill>
                  <a:srgbClr val="FF0000"/>
                </a:solidFill>
              </a:rPr>
              <a:t>مهم</a:t>
            </a:r>
            <a:r>
              <a:rPr lang="en-US" b="1" dirty="0">
                <a:solidFill>
                  <a:srgbClr val="FF0000"/>
                </a:solidFill>
              </a:rPr>
              <a:t> </a:t>
            </a:r>
            <a:endParaRPr lang="en-US" dirty="0"/>
          </a:p>
        </p:txBody>
      </p:sp>
    </p:spTree>
    <p:extLst>
      <p:ext uri="{BB962C8B-B14F-4D97-AF65-F5344CB8AC3E}">
        <p14:creationId xmlns:p14="http://schemas.microsoft.com/office/powerpoint/2010/main" val="3781482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452" y="464351"/>
            <a:ext cx="2662973" cy="523220"/>
          </a:xfrm>
          <a:prstGeom prst="rect">
            <a:avLst/>
          </a:prstGeom>
          <a:ln>
            <a:noFill/>
          </a:ln>
        </p:spPr>
        <p:style>
          <a:lnRef idx="2">
            <a:schemeClr val="accent5"/>
          </a:lnRef>
          <a:fillRef idx="1">
            <a:schemeClr val="lt1"/>
          </a:fillRef>
          <a:effectRef idx="0">
            <a:schemeClr val="accent5"/>
          </a:effectRef>
          <a:fontRef idx="minor">
            <a:schemeClr val="dk1"/>
          </a:fontRef>
        </p:style>
        <p:txBody>
          <a:bodyPr wrap="none">
            <a:spAutoFit/>
          </a:bodyPr>
          <a:lstStyle/>
          <a:p>
            <a:pPr>
              <a:defRPr/>
            </a:pPr>
            <a:r>
              <a:rPr lang="en-US" sz="2800" dirty="0">
                <a:solidFill>
                  <a:schemeClr val="accent6">
                    <a:lumMod val="50000"/>
                  </a:schemeClr>
                </a:solidFill>
                <a:latin typeface="+mj-lt"/>
              </a:rPr>
              <a:t>Prevention of TB:</a:t>
            </a:r>
          </a:p>
        </p:txBody>
      </p:sp>
      <p:sp>
        <p:nvSpPr>
          <p:cNvPr id="3" name="Rectangle 2"/>
          <p:cNvSpPr/>
          <p:nvPr/>
        </p:nvSpPr>
        <p:spPr>
          <a:xfrm>
            <a:off x="490129" y="1132607"/>
            <a:ext cx="6485309" cy="2462213"/>
          </a:xfrm>
          <a:prstGeom prst="rect">
            <a:avLst/>
          </a:prstGeom>
        </p:spPr>
        <p:txBody>
          <a:bodyPr wrap="square">
            <a:spAutoFit/>
          </a:bodyPr>
          <a:lstStyle/>
          <a:p>
            <a:pPr marL="342900" indent="-342900">
              <a:buClr>
                <a:schemeClr val="tx1"/>
              </a:buClr>
              <a:buFont typeface="Arial" panose="020B0604020202020204" pitchFamily="34" charset="0"/>
              <a:buChar char="•"/>
            </a:pPr>
            <a:r>
              <a:rPr lang="en-US" altLang="en-US" sz="2200" dirty="0">
                <a:solidFill>
                  <a:schemeClr val="dk1"/>
                </a:solidFill>
              </a:rPr>
              <a:t>- Tuberculin testing of herds.</a:t>
            </a:r>
            <a:r>
              <a:rPr lang="ar-SA" altLang="en-US" dirty="0">
                <a:solidFill>
                  <a:schemeClr val="bg1">
                    <a:lumMod val="50000"/>
                  </a:schemeClr>
                </a:solidFill>
              </a:rPr>
              <a:t>للناس اللي حول الشخص المصاب</a:t>
            </a:r>
            <a:endParaRPr lang="en-US" altLang="en-US" sz="2200" dirty="0">
              <a:solidFill>
                <a:schemeClr val="bg1">
                  <a:lumMod val="50000"/>
                </a:schemeClr>
              </a:solidFill>
            </a:endParaRPr>
          </a:p>
          <a:p>
            <a:pPr marL="342900" indent="-342900">
              <a:buClr>
                <a:schemeClr val="tx1"/>
              </a:buClr>
              <a:buFont typeface="Arial" panose="020B0604020202020204" pitchFamily="34" charset="0"/>
              <a:buChar char="•"/>
            </a:pPr>
            <a:r>
              <a:rPr lang="en-US" altLang="en-US" sz="2200" dirty="0">
                <a:solidFill>
                  <a:schemeClr val="dk1"/>
                </a:solidFill>
              </a:rPr>
              <a:t>- Slaughter </a:t>
            </a:r>
            <a:r>
              <a:rPr lang="ar-SA" altLang="en-US" dirty="0">
                <a:solidFill>
                  <a:schemeClr val="bg1">
                    <a:lumMod val="50000"/>
                  </a:schemeClr>
                </a:solidFill>
              </a:rPr>
              <a:t>(ذبح)</a:t>
            </a:r>
            <a:r>
              <a:rPr lang="en-US" altLang="en-US" sz="2200" dirty="0">
                <a:solidFill>
                  <a:schemeClr val="dk1"/>
                </a:solidFill>
              </a:rPr>
              <a:t>of infected animals. </a:t>
            </a:r>
          </a:p>
          <a:p>
            <a:pPr marL="342900" indent="-342900">
              <a:buClr>
                <a:schemeClr val="tx1"/>
              </a:buClr>
              <a:buFont typeface="Arial" panose="020B0604020202020204" pitchFamily="34" charset="0"/>
              <a:buChar char="•"/>
            </a:pPr>
            <a:r>
              <a:rPr lang="en-US" altLang="en-US" sz="2200" dirty="0">
                <a:solidFill>
                  <a:schemeClr val="dk1"/>
                </a:solidFill>
              </a:rPr>
              <a:t>- Pasteurization of milk to prevent bovine TB.</a:t>
            </a:r>
          </a:p>
          <a:p>
            <a:pPr marL="342900" indent="-342900">
              <a:buClr>
                <a:schemeClr val="tx1"/>
              </a:buClr>
              <a:buFont typeface="Arial" panose="020B0604020202020204" pitchFamily="34" charset="0"/>
              <a:buChar char="•"/>
            </a:pPr>
            <a:r>
              <a:rPr lang="en-US" altLang="en-US" sz="2200" dirty="0">
                <a:solidFill>
                  <a:schemeClr val="dk1"/>
                </a:solidFill>
              </a:rPr>
              <a:t>- Recognition of new cases.</a:t>
            </a:r>
          </a:p>
          <a:p>
            <a:pPr marL="342900" indent="-342900">
              <a:buClr>
                <a:schemeClr val="tx1"/>
              </a:buClr>
              <a:buFont typeface="Arial" panose="020B0604020202020204" pitchFamily="34" charset="0"/>
              <a:buChar char="•"/>
            </a:pPr>
            <a:r>
              <a:rPr lang="en-US" altLang="en-US" sz="2200" dirty="0">
                <a:solidFill>
                  <a:schemeClr val="dk1"/>
                </a:solidFill>
              </a:rPr>
              <a:t>- Prophylaxis with </a:t>
            </a:r>
            <a:r>
              <a:rPr lang="en-US" altLang="en-US" sz="2200" b="1" dirty="0">
                <a:solidFill>
                  <a:schemeClr val="dk1"/>
                </a:solidFill>
              </a:rPr>
              <a:t>INH</a:t>
            </a:r>
            <a:r>
              <a:rPr lang="en-US" altLang="en-US" sz="2200" dirty="0">
                <a:solidFill>
                  <a:schemeClr val="dk1"/>
                </a:solidFill>
              </a:rPr>
              <a:t> of contacts.</a:t>
            </a:r>
          </a:p>
          <a:p>
            <a:pPr marL="342900" indent="-342900">
              <a:buClr>
                <a:schemeClr val="tx1"/>
              </a:buClr>
              <a:buFont typeface="Arial" panose="020B0604020202020204" pitchFamily="34" charset="0"/>
              <a:buChar char="•"/>
            </a:pPr>
            <a:r>
              <a:rPr lang="en-US" altLang="en-US" sz="2200" dirty="0">
                <a:solidFill>
                  <a:schemeClr val="dk1"/>
                </a:solidFill>
              </a:rPr>
              <a:t>- Follow up cases.</a:t>
            </a:r>
          </a:p>
          <a:p>
            <a:pPr marL="342900" indent="-342900">
              <a:buClr>
                <a:schemeClr val="tx1"/>
              </a:buClr>
              <a:buFont typeface="Arial" panose="020B0604020202020204" pitchFamily="34" charset="0"/>
              <a:buChar char="•"/>
            </a:pPr>
            <a:r>
              <a:rPr lang="en-US" altLang="en-US" sz="2200" dirty="0">
                <a:solidFill>
                  <a:schemeClr val="dk1"/>
                </a:solidFill>
              </a:rPr>
              <a:t>- Immunization with </a:t>
            </a:r>
            <a:r>
              <a:rPr lang="en-US" altLang="en-US" sz="2200" b="1" dirty="0">
                <a:solidFill>
                  <a:schemeClr val="dk1"/>
                </a:solidFill>
              </a:rPr>
              <a:t>BCG</a:t>
            </a:r>
            <a:r>
              <a:rPr lang="en-US" altLang="en-US" sz="2200" dirty="0">
                <a:solidFill>
                  <a:schemeClr val="dk1"/>
                </a:solidFill>
              </a:rPr>
              <a:t> to all new borne.</a:t>
            </a:r>
          </a:p>
        </p:txBody>
      </p:sp>
    </p:spTree>
    <p:extLst>
      <p:ext uri="{BB962C8B-B14F-4D97-AF65-F5344CB8AC3E}">
        <p14:creationId xmlns:p14="http://schemas.microsoft.com/office/powerpoint/2010/main" val="357321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7498" y="0"/>
            <a:ext cx="3393493" cy="830997"/>
          </a:xfrm>
          <a:prstGeom prst="rect">
            <a:avLst/>
          </a:prstGeom>
          <a:noFill/>
        </p:spPr>
        <p:txBody>
          <a:bodyPr wrap="none" lIns="91440" tIns="45720" rIns="91440" bIns="45720">
            <a:spAutoFit/>
          </a:bodyPr>
          <a:lstStyle/>
          <a:p>
            <a:r>
              <a:rPr lang="en-US" sz="4800" dirty="0">
                <a:ln w="0"/>
                <a:solidFill>
                  <a:schemeClr val="accent1"/>
                </a:solidFill>
                <a:effectLst>
                  <a:outerShdw blurRad="38100" dist="25400" dir="5400000" algn="ctr" rotWithShape="0">
                    <a:srgbClr val="6E747A">
                      <a:alpha val="43000"/>
                    </a:srgbClr>
                  </a:outerShdw>
                </a:effectLst>
              </a:rPr>
              <a:t>GOOD LUCK!</a:t>
            </a:r>
          </a:p>
        </p:txBody>
      </p:sp>
      <p:sp>
        <p:nvSpPr>
          <p:cNvPr id="3" name="Rectangle 2"/>
          <p:cNvSpPr/>
          <p:nvPr/>
        </p:nvSpPr>
        <p:spPr>
          <a:xfrm>
            <a:off x="0" y="1113147"/>
            <a:ext cx="8293711" cy="4339650"/>
          </a:xfrm>
          <a:prstGeom prst="rect">
            <a:avLst/>
          </a:prstGeom>
          <a:noFill/>
        </p:spPr>
        <p:txBody>
          <a:bodyPr wrap="square" lIns="91440" tIns="45720" rIns="91440" bIns="45720">
            <a:spAutoFit/>
          </a:bodyPr>
          <a:lstStyle/>
          <a:p>
            <a:r>
              <a:rPr lang="en-US" sz="4800" dirty="0">
                <a:ln w="0"/>
                <a:solidFill>
                  <a:schemeClr val="accent1"/>
                </a:solidFill>
                <a:effectLst>
                  <a:outerShdw blurRad="38100" dist="25400" dir="5400000" algn="ctr" rotWithShape="0">
                    <a:srgbClr val="6E747A">
                      <a:alpha val="43000"/>
                    </a:srgbClr>
                  </a:outerShdw>
                </a:effectLst>
              </a:rPr>
              <a:t>MICROBIOLOGY TEAM:</a:t>
            </a:r>
          </a:p>
          <a:p>
            <a:pPr algn="ctr"/>
            <a:endParaRPr lang="en-US" sz="2400" dirty="0">
              <a:ln w="0"/>
            </a:endParaRPr>
          </a:p>
          <a:p>
            <a:pPr algn="ctr"/>
            <a:endParaRPr lang="en-US" sz="2400" dirty="0">
              <a:ln w="0"/>
            </a:endParaRPr>
          </a:p>
          <a:p>
            <a:pPr algn="ctr"/>
            <a:endParaRPr lang="en-US" sz="2400" dirty="0">
              <a:ln w="0"/>
            </a:endParaRPr>
          </a:p>
          <a:p>
            <a:pPr algn="ctr"/>
            <a:endParaRPr lang="en-US" sz="2400" dirty="0">
              <a:ln w="0"/>
            </a:endParaRPr>
          </a:p>
          <a:p>
            <a:pPr algn="ctr"/>
            <a:endParaRPr lang="en-US" sz="2400" dirty="0">
              <a:ln w="0"/>
            </a:endParaRPr>
          </a:p>
          <a:p>
            <a:pPr algn="ctr"/>
            <a:endParaRPr lang="en-US" sz="3600" dirty="0">
              <a:ln w="0"/>
              <a:effectLst>
                <a:outerShdw blurRad="38100" dist="19050" dir="2700000" algn="tl" rotWithShape="0">
                  <a:schemeClr val="dk1">
                    <a:alpha val="40000"/>
                  </a:schemeClr>
                </a:outerShdw>
              </a:effectLst>
            </a:endParaRPr>
          </a:p>
          <a:p>
            <a:pPr algn="ctr"/>
            <a:endParaRPr lang="en-US" sz="3600" b="0" cap="none" spc="0" dirty="0">
              <a:ln w="0"/>
              <a:solidFill>
                <a:schemeClr val="tx1"/>
              </a:solidFill>
              <a:effectLst>
                <a:outerShdw blurRad="38100" dist="19050" dir="2700000" algn="tl" rotWithShape="0">
                  <a:schemeClr val="dk1">
                    <a:alpha val="40000"/>
                  </a:schemeClr>
                </a:outerShdw>
              </a:effectLst>
            </a:endParaRPr>
          </a:p>
          <a:p>
            <a:pPr algn="ct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8342958" y="5648777"/>
            <a:ext cx="2411896" cy="524443"/>
          </a:xfrm>
          <a:prstGeom prst="rect">
            <a:avLst/>
          </a:prstGeom>
          <a:noFill/>
        </p:spPr>
        <p:txBody>
          <a:bodyPr wrap="square" lIns="91440" tIns="45720" rIns="91440" bIns="45720">
            <a:spAutoFit/>
          </a:bodyPr>
          <a:lstStyle/>
          <a:p>
            <a:pPr algn="ctr"/>
            <a:r>
              <a:rPr lang="en-US" sz="2800" b="0" cap="none" spc="0" dirty="0">
                <a:ln w="0"/>
                <a:solidFill>
                  <a:srgbClr val="00B0F0"/>
                </a:solidFill>
              </a:rPr>
              <a:t>@microbio436</a:t>
            </a:r>
          </a:p>
        </p:txBody>
      </p:sp>
      <p:sp>
        <p:nvSpPr>
          <p:cNvPr id="6" name="Rectangle 5"/>
          <p:cNvSpPr/>
          <p:nvPr/>
        </p:nvSpPr>
        <p:spPr>
          <a:xfrm>
            <a:off x="7664972" y="6132204"/>
            <a:ext cx="4603475" cy="461665"/>
          </a:xfrm>
          <a:prstGeom prst="rect">
            <a:avLst/>
          </a:prstGeom>
          <a:noFill/>
        </p:spPr>
        <p:txBody>
          <a:bodyPr wrap="square" lIns="91440" tIns="45720" rIns="91440" bIns="45720">
            <a:spAutoFit/>
          </a:bodyPr>
          <a:lstStyle/>
          <a:p>
            <a:pPr algn="ctr"/>
            <a:r>
              <a:rPr lang="en-US" sz="2400" b="0" cap="none" spc="0" dirty="0">
                <a:ln w="0"/>
                <a:solidFill>
                  <a:schemeClr val="tx1"/>
                </a:solidFill>
              </a:rPr>
              <a:t>436microbiologyteam@gmail.com</a:t>
            </a: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775765" y="5648777"/>
            <a:ext cx="567193" cy="567193"/>
          </a:xfrm>
          <a:prstGeom prst="rect">
            <a:avLst/>
          </a:prstGeom>
        </p:spPr>
      </p:pic>
      <p:sp>
        <p:nvSpPr>
          <p:cNvPr id="7" name="Rectangle 6"/>
          <p:cNvSpPr/>
          <p:nvPr/>
        </p:nvSpPr>
        <p:spPr>
          <a:xfrm>
            <a:off x="7190960" y="4957329"/>
            <a:ext cx="5188280" cy="523220"/>
          </a:xfrm>
          <a:prstGeom prst="rect">
            <a:avLst/>
          </a:prstGeom>
        </p:spPr>
        <p:txBody>
          <a:bodyPr wrap="none">
            <a:spAutoFit/>
          </a:bodyPr>
          <a:lstStyle/>
          <a:p>
            <a:pPr algn="ctr"/>
            <a:r>
              <a:rPr lang="en-US" sz="2800" dirty="0">
                <a:ln w="0"/>
                <a:solidFill>
                  <a:schemeClr val="accent1"/>
                </a:solidFill>
                <a:effectLst>
                  <a:outerShdw blurRad="38100" dist="19050" dir="2700000" algn="tl" rotWithShape="0">
                    <a:schemeClr val="dk1">
                      <a:alpha val="40000"/>
                    </a:schemeClr>
                  </a:outerShdw>
                </a:effectLst>
              </a:rPr>
              <a:t>We are waiting for your feedback  </a:t>
            </a:r>
          </a:p>
        </p:txBody>
      </p:sp>
      <p:sp>
        <p:nvSpPr>
          <p:cNvPr id="8" name="Arc 7"/>
          <p:cNvSpPr/>
          <p:nvPr/>
        </p:nvSpPr>
        <p:spPr>
          <a:xfrm rot="16024822">
            <a:off x="7225857" y="5210182"/>
            <a:ext cx="809103" cy="696180"/>
          </a:xfrm>
          <a:prstGeom prst="arc">
            <a:avLst>
              <a:gd name="adj1" fmla="val 8546526"/>
              <a:gd name="adj2" fmla="val 18822582"/>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9" name="Arc 8"/>
          <p:cNvSpPr/>
          <p:nvPr/>
        </p:nvSpPr>
        <p:spPr>
          <a:xfrm rot="16024822">
            <a:off x="6987968" y="5133538"/>
            <a:ext cx="1229106" cy="1321490"/>
          </a:xfrm>
          <a:prstGeom prst="arc">
            <a:avLst>
              <a:gd name="adj1" fmla="val 9061474"/>
              <a:gd name="adj2" fmla="val 20115016"/>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12" name="Rectangle 11"/>
          <p:cNvSpPr/>
          <p:nvPr/>
        </p:nvSpPr>
        <p:spPr>
          <a:xfrm>
            <a:off x="8515815" y="3079200"/>
            <a:ext cx="3132268" cy="646331"/>
          </a:xfrm>
          <a:prstGeom prst="rect">
            <a:avLst/>
          </a:prstGeom>
          <a:noFill/>
        </p:spPr>
        <p:txBody>
          <a:bodyPr wrap="none" lIns="91440" tIns="45720" rIns="91440" bIns="45720">
            <a:spAutoFit/>
          </a:bodyPr>
          <a:lstStyle/>
          <a:p>
            <a:pPr algn="ctr"/>
            <a:r>
              <a:rPr lang="en-US" sz="3600" dirty="0">
                <a:ln w="0"/>
                <a:solidFill>
                  <a:schemeClr val="accent1"/>
                </a:solidFill>
                <a:effectLst>
                  <a:outerShdw blurRad="38100" dist="25400" dir="5400000" algn="ctr" rotWithShape="0">
                    <a:srgbClr val="6E747A">
                      <a:alpha val="43000"/>
                    </a:srgbClr>
                  </a:outerShdw>
                </a:effectLst>
                <a:hlinkClick r:id="rId4"/>
              </a:rPr>
              <a:t>The Editing File </a:t>
            </a:r>
            <a:endParaRPr lang="en-US" sz="3600" dirty="0">
              <a:ln w="0"/>
              <a:solidFill>
                <a:schemeClr val="accent1"/>
              </a:solidFill>
              <a:effectLst>
                <a:outerShdw blurRad="38100" dist="25400" dir="5400000" algn="ctr" rotWithShape="0">
                  <a:srgbClr val="6E747A">
                    <a:alpha val="43000"/>
                  </a:srgbClr>
                </a:outerShdw>
              </a:effectLst>
            </a:endParaRPr>
          </a:p>
        </p:txBody>
      </p:sp>
      <p:sp>
        <p:nvSpPr>
          <p:cNvPr id="10" name="TextBox 9"/>
          <p:cNvSpPr txBox="1"/>
          <p:nvPr/>
        </p:nvSpPr>
        <p:spPr>
          <a:xfrm>
            <a:off x="98474" y="2039815"/>
            <a:ext cx="3291839"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err="1"/>
              <a:t>Waleed</a:t>
            </a:r>
            <a:r>
              <a:rPr lang="en-US" sz="2000" dirty="0"/>
              <a:t> </a:t>
            </a:r>
            <a:r>
              <a:rPr lang="en-US" sz="2000" dirty="0" err="1"/>
              <a:t>Aljamal</a:t>
            </a:r>
            <a:r>
              <a:rPr lang="en-US" sz="2000" dirty="0"/>
              <a:t> (leader)</a:t>
            </a:r>
          </a:p>
          <a:p>
            <a:pPr marL="342900" indent="-342900">
              <a:buFont typeface="Arial" panose="020B0604020202020204" pitchFamily="34" charset="0"/>
              <a:buChar char="•"/>
            </a:pPr>
            <a:r>
              <a:rPr lang="en-US" sz="2000" dirty="0" err="1"/>
              <a:t>Ibraheem</a:t>
            </a:r>
            <a:r>
              <a:rPr lang="en-US" sz="2000" dirty="0"/>
              <a:t> </a:t>
            </a:r>
            <a:r>
              <a:rPr lang="en-US" sz="2000" dirty="0" err="1"/>
              <a:t>Aldeeri</a:t>
            </a:r>
            <a:r>
              <a:rPr lang="en-US" sz="2000" dirty="0"/>
              <a:t> </a:t>
            </a:r>
          </a:p>
        </p:txBody>
      </p:sp>
      <p:sp>
        <p:nvSpPr>
          <p:cNvPr id="11" name="TextBox 10"/>
          <p:cNvSpPr txBox="1"/>
          <p:nvPr/>
        </p:nvSpPr>
        <p:spPr>
          <a:xfrm>
            <a:off x="3379195" y="2062795"/>
            <a:ext cx="5136620" cy="2031325"/>
          </a:xfrm>
          <a:prstGeom prst="rect">
            <a:avLst/>
          </a:prstGeom>
          <a:noFill/>
        </p:spPr>
        <p:txBody>
          <a:bodyPr wrap="square" rtlCol="0">
            <a:spAutoFit/>
          </a:bodyPr>
          <a:lstStyle/>
          <a:p>
            <a:pPr marL="285750" indent="-285750">
              <a:buFont typeface="Arial" panose="020B0604020202020204" pitchFamily="34" charset="0"/>
              <a:buChar char="•"/>
            </a:pPr>
            <a:r>
              <a:rPr lang="en-US" dirty="0" err="1"/>
              <a:t>Shrooq</a:t>
            </a:r>
            <a:r>
              <a:rPr lang="en-US" dirty="0"/>
              <a:t> </a:t>
            </a:r>
            <a:r>
              <a:rPr lang="en-US" dirty="0" err="1"/>
              <a:t>Alsomali</a:t>
            </a:r>
            <a:r>
              <a:rPr lang="en-US" dirty="0"/>
              <a:t> and </a:t>
            </a:r>
            <a:r>
              <a:rPr lang="en-US" dirty="0" err="1"/>
              <a:t>Ghadah</a:t>
            </a:r>
            <a:r>
              <a:rPr lang="en-US" dirty="0"/>
              <a:t> </a:t>
            </a:r>
            <a:r>
              <a:rPr lang="en-US" dirty="0" err="1"/>
              <a:t>Almazrou</a:t>
            </a:r>
            <a:r>
              <a:rPr lang="en-US" dirty="0"/>
              <a:t> (leaders)</a:t>
            </a:r>
          </a:p>
          <a:p>
            <a:pPr marL="285750" indent="-285750">
              <a:buFont typeface="Arial" panose="020B0604020202020204" pitchFamily="34" charset="0"/>
              <a:buChar char="•"/>
            </a:pPr>
            <a:r>
              <a:rPr lang="en-US" dirty="0" err="1"/>
              <a:t>Rema</a:t>
            </a:r>
            <a:r>
              <a:rPr lang="en-US" dirty="0"/>
              <a:t> </a:t>
            </a:r>
            <a:r>
              <a:rPr lang="en-US" dirty="0" err="1"/>
              <a:t>Albarrak</a:t>
            </a:r>
            <a:endParaRPr lang="en-US" dirty="0"/>
          </a:p>
          <a:p>
            <a:pPr marL="285750" indent="-285750">
              <a:buFont typeface="Arial" panose="020B0604020202020204" pitchFamily="34" charset="0"/>
              <a:buChar char="•"/>
            </a:pPr>
            <a:r>
              <a:rPr lang="en-US" dirty="0" err="1"/>
              <a:t>Shatha</a:t>
            </a:r>
            <a:r>
              <a:rPr lang="en-US" dirty="0"/>
              <a:t> </a:t>
            </a:r>
            <a:r>
              <a:rPr lang="en-US" dirty="0" err="1"/>
              <a:t>Alghaihab</a:t>
            </a:r>
            <a:endParaRPr lang="en-US" dirty="0"/>
          </a:p>
          <a:p>
            <a:pPr marL="285750" indent="-285750">
              <a:buFont typeface="Arial" panose="020B0604020202020204" pitchFamily="34" charset="0"/>
              <a:buChar char="•"/>
            </a:pPr>
            <a:r>
              <a:rPr lang="en-US" dirty="0" err="1"/>
              <a:t>Rana</a:t>
            </a:r>
            <a:r>
              <a:rPr lang="en-US" dirty="0"/>
              <a:t> </a:t>
            </a:r>
            <a:r>
              <a:rPr lang="en-US" dirty="0" err="1"/>
              <a:t>Barasain</a:t>
            </a:r>
            <a:endParaRPr lang="en-US" dirty="0"/>
          </a:p>
          <a:p>
            <a:pPr marL="285750" indent="-285750">
              <a:buFont typeface="Arial" panose="020B0604020202020204" pitchFamily="34" charset="0"/>
              <a:buChar char="•"/>
            </a:pPr>
            <a:r>
              <a:rPr lang="en-US" dirty="0" err="1"/>
              <a:t>Ohoud</a:t>
            </a:r>
            <a:r>
              <a:rPr lang="en-US" dirty="0"/>
              <a:t> Abdullah</a:t>
            </a:r>
          </a:p>
          <a:p>
            <a:pPr marL="285750" indent="-285750">
              <a:buFont typeface="Arial" panose="020B0604020202020204" pitchFamily="34" charset="0"/>
              <a:buChar char="•"/>
            </a:pPr>
            <a:r>
              <a:rPr lang="en-US" dirty="0"/>
              <a:t>lama </a:t>
            </a:r>
            <a:r>
              <a:rPr lang="en-US" dirty="0" err="1"/>
              <a:t>Altamimi</a:t>
            </a:r>
            <a:r>
              <a:rPr lang="en-US" dirty="0"/>
              <a:t> </a:t>
            </a:r>
          </a:p>
          <a:p>
            <a:endParaRPr lang="en-US" dirty="0"/>
          </a:p>
        </p:txBody>
      </p:sp>
    </p:spTree>
    <p:extLst>
      <p:ext uri="{BB962C8B-B14F-4D97-AF65-F5344CB8AC3E}">
        <p14:creationId xmlns:p14="http://schemas.microsoft.com/office/powerpoint/2010/main" val="3776576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910" y="141668"/>
            <a:ext cx="2959849" cy="830997"/>
          </a:xfrm>
          <a:prstGeom prst="rect">
            <a:avLst/>
          </a:prstGeom>
        </p:spPr>
        <p:txBody>
          <a:bodyPr wrap="none">
            <a:spAutoFit/>
          </a:bodyPr>
          <a:lstStyle/>
          <a:p>
            <a:r>
              <a:rPr lang="en-US" sz="4800" dirty="0">
                <a:ln w="0"/>
                <a:solidFill>
                  <a:schemeClr val="accent1"/>
                </a:solidFill>
                <a:effectLst>
                  <a:outerShdw blurRad="38100" dist="25400" dir="5400000" algn="ctr" rotWithShape="0">
                    <a:srgbClr val="6E747A">
                      <a:alpha val="43000"/>
                    </a:srgbClr>
                  </a:outerShdw>
                </a:effectLst>
              </a:rPr>
              <a:t>Objectives:</a:t>
            </a:r>
          </a:p>
        </p:txBody>
      </p:sp>
      <p:sp>
        <p:nvSpPr>
          <p:cNvPr id="5" name="Rectangle 4"/>
          <p:cNvSpPr/>
          <p:nvPr/>
        </p:nvSpPr>
        <p:spPr>
          <a:xfrm>
            <a:off x="332095" y="1317839"/>
            <a:ext cx="11859905" cy="646331"/>
          </a:xfrm>
          <a:prstGeom prst="rect">
            <a:avLst/>
          </a:prstGeom>
        </p:spPr>
        <p:txBody>
          <a:bodyPr wrap="square">
            <a:spAutoFit/>
          </a:bodyPr>
          <a:lstStyle/>
          <a:p>
            <a:pPr lvl="0"/>
            <a:endParaRPr lang="en-US" dirty="0"/>
          </a:p>
          <a:p>
            <a:endParaRPr lang="en-US" dirty="0"/>
          </a:p>
        </p:txBody>
      </p:sp>
      <p:sp>
        <p:nvSpPr>
          <p:cNvPr id="3" name="Rectangle 2"/>
          <p:cNvSpPr/>
          <p:nvPr/>
        </p:nvSpPr>
        <p:spPr>
          <a:xfrm>
            <a:off x="332095" y="1317839"/>
            <a:ext cx="11136923" cy="3847207"/>
          </a:xfrm>
          <a:prstGeom prst="rect">
            <a:avLst/>
          </a:prstGeom>
        </p:spPr>
        <p:txBody>
          <a:bodyPr wrap="square">
            <a:spAutoFit/>
          </a:bodyPr>
          <a:lstStyle/>
          <a:p>
            <a:pPr marL="457200" indent="-457200">
              <a:buFont typeface="+mj-lt"/>
              <a:buAutoNum type="arabicParenR"/>
            </a:pPr>
            <a:r>
              <a:rPr lang="en-US" sz="2200" dirty="0"/>
              <a:t>Recognize that tuberculosis as a </a:t>
            </a:r>
            <a:r>
              <a:rPr lang="en-US" sz="2200" dirty="0">
                <a:solidFill>
                  <a:srgbClr val="FF0000"/>
                </a:solidFill>
              </a:rPr>
              <a:t>chronic</a:t>
            </a:r>
            <a:r>
              <a:rPr lang="en-US" sz="2200" dirty="0"/>
              <a:t> disease mainly affecting the respiratory system. </a:t>
            </a:r>
          </a:p>
          <a:p>
            <a:pPr marL="457200" indent="-457200">
              <a:buFont typeface="+mj-lt"/>
              <a:buAutoNum type="arabicParenR"/>
            </a:pPr>
            <a:r>
              <a:rPr lang="en-US" sz="2200" dirty="0"/>
              <a:t>Know the </a:t>
            </a:r>
            <a:r>
              <a:rPr lang="en-US" sz="2200" dirty="0">
                <a:solidFill>
                  <a:srgbClr val="FF0000"/>
                </a:solidFill>
              </a:rPr>
              <a:t>epidemiology</a:t>
            </a:r>
            <a:r>
              <a:rPr lang="en-US" sz="2200" dirty="0"/>
              <a:t> of tuberculosis world wide and in the kingdom of Saudi Arabia </a:t>
            </a:r>
          </a:p>
          <a:p>
            <a:pPr marL="457200" indent="-457200">
              <a:buFont typeface="+mj-lt"/>
              <a:buAutoNum type="arabicParenR"/>
            </a:pPr>
            <a:r>
              <a:rPr lang="en-US" sz="2200" dirty="0"/>
              <a:t>Understand the methods of </a:t>
            </a:r>
            <a:r>
              <a:rPr lang="en-US" sz="2200" dirty="0">
                <a:solidFill>
                  <a:srgbClr val="FF0000"/>
                </a:solidFill>
              </a:rPr>
              <a:t>transmission</a:t>
            </a:r>
            <a:r>
              <a:rPr lang="en-US" sz="2200" dirty="0"/>
              <a:t> of tuberculosis and the people at risk.</a:t>
            </a:r>
          </a:p>
          <a:p>
            <a:pPr marL="457200" indent="-457200">
              <a:buFont typeface="+mj-lt"/>
              <a:buAutoNum type="arabicParenR"/>
            </a:pPr>
            <a:r>
              <a:rPr lang="en-US" sz="2200" dirty="0"/>
              <a:t>Know the causative agents , their </a:t>
            </a:r>
            <a:r>
              <a:rPr lang="en-US" sz="2200" dirty="0">
                <a:solidFill>
                  <a:srgbClr val="FF0000"/>
                </a:solidFill>
              </a:rPr>
              <a:t>characteristic </a:t>
            </a:r>
            <a:r>
              <a:rPr lang="en-US" sz="2400" dirty="0"/>
              <a:t>.</a:t>
            </a:r>
            <a:r>
              <a:rPr lang="en-US" sz="2200" dirty="0"/>
              <a:t>classification and </a:t>
            </a:r>
            <a:r>
              <a:rPr lang="en-US" sz="2200" dirty="0">
                <a:solidFill>
                  <a:srgbClr val="FF0000"/>
                </a:solidFill>
              </a:rPr>
              <a:t>methods</a:t>
            </a:r>
            <a:r>
              <a:rPr lang="en-US" sz="2400" dirty="0"/>
              <a:t> </a:t>
            </a:r>
            <a:r>
              <a:rPr lang="en-US" sz="2200" dirty="0"/>
              <a:t>of detection</a:t>
            </a:r>
            <a:r>
              <a:rPr lang="en-US" sz="2400" dirty="0"/>
              <a:t>.</a:t>
            </a:r>
            <a:r>
              <a:rPr lang="en-US" sz="2200" dirty="0"/>
              <a:t> and staining methods . </a:t>
            </a:r>
          </a:p>
          <a:p>
            <a:pPr marL="457200" indent="-457200">
              <a:buFont typeface="+mj-lt"/>
              <a:buAutoNum type="arabicParenR"/>
            </a:pPr>
            <a:r>
              <a:rPr lang="en-US" sz="2200" dirty="0"/>
              <a:t>Understand the </a:t>
            </a:r>
            <a:r>
              <a:rPr lang="en-US" sz="2200" dirty="0">
                <a:solidFill>
                  <a:srgbClr val="FF0000"/>
                </a:solidFill>
              </a:rPr>
              <a:t>pathogenesis</a:t>
            </a:r>
            <a:r>
              <a:rPr lang="en-US" sz="2200" dirty="0"/>
              <a:t> of tuberculosis. </a:t>
            </a:r>
          </a:p>
          <a:p>
            <a:pPr marL="457200" indent="-457200">
              <a:buFont typeface="+mj-lt"/>
              <a:buAutoNum type="arabicParenR"/>
            </a:pPr>
            <a:r>
              <a:rPr lang="en-US" sz="2200" dirty="0"/>
              <a:t>Differentiate between </a:t>
            </a:r>
            <a:r>
              <a:rPr lang="en-US" sz="2200" dirty="0">
                <a:solidFill>
                  <a:srgbClr val="FF0000"/>
                </a:solidFill>
              </a:rPr>
              <a:t>primary and secondary </a:t>
            </a:r>
            <a:r>
              <a:rPr lang="en-US" sz="2200" dirty="0"/>
              <a:t>tuberculosis and the clinical features of each.</a:t>
            </a:r>
          </a:p>
          <a:p>
            <a:pPr marL="457200" indent="-457200">
              <a:buFont typeface="+mj-lt"/>
              <a:buAutoNum type="arabicParenR"/>
            </a:pPr>
            <a:r>
              <a:rPr lang="en-US" sz="2200" dirty="0"/>
              <a:t>Understand the method of </a:t>
            </a:r>
            <a:r>
              <a:rPr lang="en-US" sz="2200" dirty="0">
                <a:solidFill>
                  <a:srgbClr val="FF0000"/>
                </a:solidFill>
              </a:rPr>
              <a:t>tuberculin skin test </a:t>
            </a:r>
            <a:r>
              <a:rPr lang="en-US" sz="2200" dirty="0"/>
              <a:t>and result interpretation .. </a:t>
            </a:r>
          </a:p>
          <a:p>
            <a:pPr marL="457200" indent="-457200">
              <a:buFont typeface="+mj-lt"/>
              <a:buAutoNum type="arabicParenR"/>
            </a:pPr>
            <a:r>
              <a:rPr lang="en-US" sz="2200" dirty="0"/>
              <a:t>Know the </a:t>
            </a:r>
            <a:r>
              <a:rPr lang="en-US" sz="2200" dirty="0">
                <a:solidFill>
                  <a:srgbClr val="FF0000"/>
                </a:solidFill>
              </a:rPr>
              <a:t>laboratory and radiological </a:t>
            </a:r>
            <a:r>
              <a:rPr lang="en-US" sz="2200" dirty="0"/>
              <a:t>diagnostic methods. </a:t>
            </a:r>
          </a:p>
          <a:p>
            <a:pPr marL="457200" indent="-457200">
              <a:buFont typeface="+mj-lt"/>
              <a:buAutoNum type="arabicParenR"/>
            </a:pPr>
            <a:r>
              <a:rPr lang="en-US" sz="2200" dirty="0"/>
              <a:t>Know the </a:t>
            </a:r>
            <a:r>
              <a:rPr lang="en-US" sz="2200" dirty="0">
                <a:solidFill>
                  <a:srgbClr val="FF0000"/>
                </a:solidFill>
              </a:rPr>
              <a:t>chemotherapeutic</a:t>
            </a:r>
            <a:r>
              <a:rPr lang="en-US" sz="2200" dirty="0"/>
              <a:t> agents and other methods of management . </a:t>
            </a:r>
          </a:p>
          <a:p>
            <a:pPr marL="457200" indent="-457200">
              <a:buFont typeface="+mj-lt"/>
              <a:buAutoNum type="arabicParenR"/>
            </a:pPr>
            <a:r>
              <a:rPr lang="en-US" sz="2200" dirty="0"/>
              <a:t>Describe the methods of </a:t>
            </a:r>
            <a:r>
              <a:rPr lang="en-US" sz="2200" dirty="0">
                <a:solidFill>
                  <a:srgbClr val="FF0000"/>
                </a:solidFill>
              </a:rPr>
              <a:t>prevention and control </a:t>
            </a:r>
            <a:r>
              <a:rPr lang="en-US" sz="2200" dirty="0"/>
              <a:t>of tuberculosis. </a:t>
            </a:r>
          </a:p>
        </p:txBody>
      </p:sp>
    </p:spTree>
    <p:extLst>
      <p:ext uri="{BB962C8B-B14F-4D97-AF65-F5344CB8AC3E}">
        <p14:creationId xmlns:p14="http://schemas.microsoft.com/office/powerpoint/2010/main" val="2507746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900" y="358566"/>
            <a:ext cx="7779224" cy="2492990"/>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a:spAutoFit/>
          </a:bodyPr>
          <a:lstStyle/>
          <a:p>
            <a:r>
              <a:rPr lang="en-US" sz="2400" dirty="0">
                <a:solidFill>
                  <a:schemeClr val="accent6">
                    <a:lumMod val="50000"/>
                  </a:schemeClr>
                </a:solidFill>
                <a:latin typeface="+mj-lt"/>
              </a:rPr>
              <a:t>Introduction:   </a:t>
            </a:r>
            <a:endParaRPr lang="en-US" sz="2200" dirty="0"/>
          </a:p>
          <a:p>
            <a:r>
              <a:rPr lang="en-US" sz="2200" dirty="0"/>
              <a:t>Tuberculosis (TB) is an ancient, </a:t>
            </a:r>
            <a:r>
              <a:rPr lang="en-US" sz="2200" dirty="0">
                <a:solidFill>
                  <a:srgbClr val="FF0000"/>
                </a:solidFill>
              </a:rPr>
              <a:t>chronic disease </a:t>
            </a:r>
            <a:r>
              <a:rPr lang="en-US" sz="2200" dirty="0"/>
              <a:t>that affects humans lungs but also, other organs might be affected in one third of cases. If it is properly treated, Tuberculosis can be curable, on the other hand, it is fatal if untreated in most cases. So is a major cause of death worldwide. TB is typically </a:t>
            </a:r>
            <a:r>
              <a:rPr lang="en-US" sz="2200" dirty="0">
                <a:solidFill>
                  <a:srgbClr val="FF0000"/>
                </a:solidFill>
              </a:rPr>
              <a:t>caused by a Mycobacterium Tuberculosis</a:t>
            </a:r>
            <a:r>
              <a:rPr lang="ar-SA" sz="2200" dirty="0">
                <a:solidFill>
                  <a:srgbClr val="FF0000"/>
                </a:solidFill>
              </a:rPr>
              <a:t> </a:t>
            </a:r>
            <a:r>
              <a:rPr lang="en-US" sz="2200" dirty="0">
                <a:solidFill>
                  <a:srgbClr val="FF0000"/>
                </a:solidFill>
              </a:rPr>
              <a:t>complex</a:t>
            </a:r>
            <a:r>
              <a:rPr lang="ar-SA" sz="2200" dirty="0">
                <a:solidFill>
                  <a:srgbClr val="FF0000"/>
                </a:solidFill>
              </a:rPr>
              <a:t>*</a:t>
            </a:r>
            <a:r>
              <a:rPr lang="en-US" sz="2200" dirty="0">
                <a:solidFill>
                  <a:srgbClr val="FF0000"/>
                </a:solidFill>
              </a:rPr>
              <a:t> </a:t>
            </a:r>
            <a:r>
              <a:rPr lang="en-US" dirty="0">
                <a:latin typeface="TimesNewRomanPSMT" charset="0"/>
              </a:rPr>
              <a:t>.</a:t>
            </a:r>
            <a:endParaRPr lang="en-US" dirty="0">
              <a:effectLst/>
            </a:endParaRPr>
          </a:p>
        </p:txBody>
      </p:sp>
      <p:sp>
        <p:nvSpPr>
          <p:cNvPr id="5" name="Rectangle 4"/>
          <p:cNvSpPr/>
          <p:nvPr/>
        </p:nvSpPr>
        <p:spPr>
          <a:xfrm>
            <a:off x="313900" y="2875048"/>
            <a:ext cx="2323475" cy="523220"/>
          </a:xfrm>
          <a:prstGeom prst="rect">
            <a:avLst/>
          </a:prstGeom>
        </p:spPr>
        <p:txBody>
          <a:bodyPr wrap="square">
            <a:spAutoFit/>
          </a:bodyPr>
          <a:lstStyle/>
          <a:p>
            <a:r>
              <a:rPr lang="en-US" sz="2800" dirty="0">
                <a:solidFill>
                  <a:schemeClr val="accent6">
                    <a:lumMod val="50000"/>
                  </a:schemeClr>
                </a:solidFill>
                <a:latin typeface="+mj-lt"/>
              </a:rPr>
              <a:t>Epidemiology :   </a:t>
            </a:r>
          </a:p>
        </p:txBody>
      </p:sp>
      <p:sp>
        <p:nvSpPr>
          <p:cNvPr id="6" name="Rectangle 3"/>
          <p:cNvSpPr txBox="1">
            <a:spLocks noChangeArrowheads="1"/>
          </p:cNvSpPr>
          <p:nvPr/>
        </p:nvSpPr>
        <p:spPr>
          <a:xfrm>
            <a:off x="510374" y="3398268"/>
            <a:ext cx="10706036" cy="28039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buClr>
                <a:schemeClr val="tx1"/>
              </a:buClr>
            </a:pPr>
            <a:r>
              <a:rPr lang="en-US" altLang="en-US" sz="2000" dirty="0"/>
              <a:t>TB affects 1/3 of human race ( 2 billions) as a latent dormant tuberculosis.</a:t>
            </a:r>
            <a:endParaRPr lang="ar-SA" altLang="en-US" sz="2000" dirty="0"/>
          </a:p>
          <a:p>
            <a:pPr>
              <a:spcBef>
                <a:spcPts val="400"/>
              </a:spcBef>
              <a:buClr>
                <a:schemeClr val="tx1"/>
              </a:buClr>
            </a:pPr>
            <a:r>
              <a:rPr lang="en-US" altLang="en-US" sz="2000" dirty="0"/>
              <a:t> It affects all age groups who are subject to get the infection.</a:t>
            </a:r>
          </a:p>
          <a:p>
            <a:pPr>
              <a:spcBef>
                <a:spcPts val="400"/>
              </a:spcBef>
            </a:pPr>
            <a:r>
              <a:rPr lang="en-US" altLang="en-US" sz="2000" b="1" u="sng" dirty="0"/>
              <a:t>Incidence: </a:t>
            </a:r>
            <a:r>
              <a:rPr lang="en-US" altLang="en-US" sz="2000" dirty="0"/>
              <a:t>a world wide disease , more common in developing countries</a:t>
            </a:r>
            <a:r>
              <a:rPr lang="ar-SA" altLang="en-US" sz="2000" dirty="0"/>
              <a:t>.</a:t>
            </a:r>
          </a:p>
          <a:p>
            <a:pPr>
              <a:spcBef>
                <a:spcPts val="400"/>
              </a:spcBef>
            </a:pPr>
            <a:r>
              <a:rPr lang="en-US" altLang="en-US" sz="2000" dirty="0"/>
              <a:t> The WHO</a:t>
            </a:r>
            <a:r>
              <a:rPr lang="en-US" altLang="en-US" sz="2000" dirty="0">
                <a:solidFill>
                  <a:schemeClr val="bg1">
                    <a:lumMod val="50000"/>
                  </a:schemeClr>
                </a:solidFill>
              </a:rPr>
              <a:t>*</a:t>
            </a:r>
            <a:r>
              <a:rPr lang="en-US" altLang="en-US" sz="2000" dirty="0"/>
              <a:t> estimated 8.9 million new cases in 2004  &amp; 2 - 4 million death.</a:t>
            </a:r>
          </a:p>
          <a:p>
            <a:pPr>
              <a:spcBef>
                <a:spcPts val="400"/>
              </a:spcBef>
              <a:buFont typeface="Wingdings" panose="05000000000000000000" pitchFamily="2" charset="2"/>
              <a:buChar char="ü"/>
            </a:pPr>
            <a:r>
              <a:rPr lang="en-US" altLang="en-US" sz="2000" dirty="0"/>
              <a:t>in KSA:    </a:t>
            </a:r>
            <a:r>
              <a:rPr lang="en-US" altLang="en-US" sz="2000" dirty="0">
                <a:solidFill>
                  <a:schemeClr val="accent5">
                    <a:lumMod val="75000"/>
                  </a:schemeClr>
                </a:solidFill>
              </a:rPr>
              <a:t>1-</a:t>
            </a:r>
            <a:r>
              <a:rPr lang="en-US" altLang="en-US" sz="2000" dirty="0"/>
              <a:t> 32-64 cases /100,000  </a:t>
            </a:r>
            <a:r>
              <a:rPr lang="en-US" altLang="en-US" sz="1200" b="1" dirty="0">
                <a:solidFill>
                  <a:schemeClr val="bg1">
                    <a:lumMod val="50000"/>
                  </a:schemeClr>
                </a:solidFill>
              </a:rPr>
              <a:t>(only in male’s slides)</a:t>
            </a:r>
          </a:p>
          <a:p>
            <a:pPr marL="0" indent="0">
              <a:spcBef>
                <a:spcPts val="400"/>
              </a:spcBef>
              <a:buNone/>
            </a:pPr>
            <a:r>
              <a:rPr lang="en-US" altLang="en-US" sz="2000" dirty="0"/>
              <a:t>                    </a:t>
            </a:r>
            <a:r>
              <a:rPr lang="en-US" altLang="en-US" sz="2000" dirty="0">
                <a:solidFill>
                  <a:schemeClr val="accent5">
                    <a:lumMod val="75000"/>
                  </a:schemeClr>
                </a:solidFill>
              </a:rPr>
              <a:t>2-</a:t>
            </a:r>
            <a:r>
              <a:rPr lang="en-US" altLang="en-US" sz="2000" dirty="0"/>
              <a:t> 0-24 cases /100,000 population ( 2011 Data) </a:t>
            </a:r>
            <a:r>
              <a:rPr lang="en-US" altLang="en-US" sz="1200" b="1" dirty="0">
                <a:solidFill>
                  <a:schemeClr val="bg1">
                    <a:lumMod val="50000"/>
                  </a:schemeClr>
                </a:solidFill>
              </a:rPr>
              <a:t>(only in female’s slides)</a:t>
            </a:r>
          </a:p>
          <a:p>
            <a:pPr>
              <a:spcBef>
                <a:spcPts val="400"/>
              </a:spcBef>
              <a:buFont typeface="Wingdings" panose="05000000000000000000" pitchFamily="2" charset="2"/>
              <a:buChar char="ü"/>
            </a:pPr>
            <a:r>
              <a:rPr lang="en-US" altLang="en-US" sz="2000" dirty="0"/>
              <a:t>in USA :   5.2 cases/100,000 </a:t>
            </a:r>
            <a:r>
              <a:rPr lang="en-US" altLang="en-US" sz="1200" b="1" dirty="0">
                <a:solidFill>
                  <a:schemeClr val="bg1">
                    <a:lumMod val="50000"/>
                  </a:schemeClr>
                </a:solidFill>
              </a:rPr>
              <a:t>(only in male’s slides)</a:t>
            </a:r>
          </a:p>
          <a:p>
            <a:pPr>
              <a:spcBef>
                <a:spcPts val="400"/>
              </a:spcBef>
              <a:buFont typeface="Wingdings" panose="05000000000000000000" pitchFamily="2" charset="2"/>
              <a:buChar char="ü"/>
            </a:pPr>
            <a:r>
              <a:rPr lang="en-US" altLang="en-US" sz="2000" dirty="0"/>
              <a:t>in South Ease Africa :  290 cases /10,000 due to coupling with HIV infection. </a:t>
            </a:r>
            <a:r>
              <a:rPr lang="en-US" altLang="en-US" sz="1200" b="1" dirty="0">
                <a:solidFill>
                  <a:schemeClr val="bg1">
                    <a:lumMod val="50000"/>
                  </a:schemeClr>
                </a:solidFill>
              </a:rPr>
              <a:t>(only in male’s slides)</a:t>
            </a:r>
          </a:p>
          <a:p>
            <a:pPr>
              <a:spcBef>
                <a:spcPts val="400"/>
              </a:spcBef>
              <a:buFont typeface="Wingdings" panose="05000000000000000000" pitchFamily="2" charset="2"/>
              <a:buChar char="ü"/>
            </a:pPr>
            <a:endParaRPr lang="en-US" altLang="en-US" sz="20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 t="4764" r="31925" b="10524"/>
          <a:stretch/>
        </p:blipFill>
        <p:spPr>
          <a:xfrm>
            <a:off x="8243248" y="358566"/>
            <a:ext cx="3948752" cy="2492990"/>
          </a:xfrm>
          <a:prstGeom prst="rect">
            <a:avLst/>
          </a:prstGeom>
        </p:spPr>
      </p:pic>
      <p:sp>
        <p:nvSpPr>
          <p:cNvPr id="7" name="Rectangle 6"/>
          <p:cNvSpPr/>
          <p:nvPr/>
        </p:nvSpPr>
        <p:spPr>
          <a:xfrm>
            <a:off x="410727" y="6410388"/>
            <a:ext cx="11343211" cy="33855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600" dirty="0">
                <a:solidFill>
                  <a:schemeClr val="accent1"/>
                </a:solidFill>
              </a:rPr>
              <a:t>  </a:t>
            </a:r>
            <a:r>
              <a:rPr lang="ar-SA" sz="1600" dirty="0">
                <a:solidFill>
                  <a:schemeClr val="accent1"/>
                </a:solidFill>
              </a:rPr>
              <a:t>*</a:t>
            </a:r>
            <a:r>
              <a:rPr lang="ar-SA" sz="1600" dirty="0" err="1">
                <a:solidFill>
                  <a:schemeClr val="accent1"/>
                </a:solidFill>
              </a:rPr>
              <a:t>كومبلكس</a:t>
            </a:r>
            <a:r>
              <a:rPr lang="ar-SA" sz="1600" dirty="0">
                <a:solidFill>
                  <a:schemeClr val="accent1"/>
                </a:solidFill>
              </a:rPr>
              <a:t>: لأنها تحتوي على عدة </a:t>
            </a:r>
            <a:r>
              <a:rPr lang="ar-SA" sz="1600" dirty="0" err="1">
                <a:solidFill>
                  <a:schemeClr val="accent1"/>
                </a:solidFill>
              </a:rPr>
              <a:t>مايكوبكتريا</a:t>
            </a:r>
            <a:r>
              <a:rPr lang="ar-SA" sz="1600" dirty="0">
                <a:solidFill>
                  <a:schemeClr val="accent1"/>
                </a:solidFill>
              </a:rPr>
              <a:t> كلها تسبب السل        -الإصابة بالبكتيريا لا تعني بالضرورة الإصابة بالمرض نفسه </a:t>
            </a:r>
            <a:r>
              <a:rPr lang="en-US" sz="1600" dirty="0">
                <a:solidFill>
                  <a:schemeClr val="accent1"/>
                </a:solidFill>
              </a:rPr>
              <a:t>  </a:t>
            </a:r>
            <a:r>
              <a:rPr lang="en-US" sz="1600" dirty="0">
                <a:solidFill>
                  <a:schemeClr val="bg1">
                    <a:lumMod val="50000"/>
                  </a:schemeClr>
                </a:solidFill>
              </a:rPr>
              <a:t>*</a:t>
            </a:r>
            <a:r>
              <a:rPr lang="en-US" sz="1600" b="1" dirty="0">
                <a:solidFill>
                  <a:schemeClr val="bg1">
                    <a:lumMod val="50000"/>
                  </a:schemeClr>
                </a:solidFill>
              </a:rPr>
              <a:t> World Health Organization</a:t>
            </a:r>
            <a:endParaRPr lang="en-US" sz="1600" dirty="0">
              <a:solidFill>
                <a:schemeClr val="bg1">
                  <a:lumMod val="50000"/>
                </a:schemeClr>
              </a:solidFill>
            </a:endParaRPr>
          </a:p>
        </p:txBody>
      </p:sp>
      <p:sp>
        <p:nvSpPr>
          <p:cNvPr id="3" name="Rectangle 2"/>
          <p:cNvSpPr/>
          <p:nvPr/>
        </p:nvSpPr>
        <p:spPr>
          <a:xfrm>
            <a:off x="9089408" y="3054003"/>
            <a:ext cx="2893325" cy="181588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400" dirty="0">
                <a:solidFill>
                  <a:schemeClr val="accent1"/>
                </a:solidFill>
                <a:latin typeface="wf_segoe-ui_normal"/>
              </a:rPr>
              <a:t>•Mycobacterium TB is especial </a:t>
            </a:r>
            <a:br>
              <a:rPr lang="en-US" sz="1400" dirty="0">
                <a:solidFill>
                  <a:schemeClr val="accent1"/>
                </a:solidFill>
              </a:rPr>
            </a:br>
            <a:r>
              <a:rPr lang="en-US" sz="1400" dirty="0">
                <a:solidFill>
                  <a:schemeClr val="accent1"/>
                </a:solidFill>
                <a:latin typeface="wf_segoe-ui_normal"/>
              </a:rPr>
              <a:t>Because:</a:t>
            </a:r>
            <a:br>
              <a:rPr lang="en-US" sz="1400" dirty="0">
                <a:solidFill>
                  <a:schemeClr val="accent1"/>
                </a:solidFill>
              </a:rPr>
            </a:br>
            <a:r>
              <a:rPr lang="en-US" sz="1400" dirty="0">
                <a:solidFill>
                  <a:schemeClr val="accent1"/>
                </a:solidFill>
                <a:latin typeface="wf_segoe-ui_normal"/>
              </a:rPr>
              <a:t>-need especial Stain = </a:t>
            </a:r>
            <a:r>
              <a:rPr lang="en-US" sz="1400" dirty="0" err="1">
                <a:solidFill>
                  <a:schemeClr val="accent1"/>
                </a:solidFill>
                <a:latin typeface="wf_segoe-ui_normal"/>
              </a:rPr>
              <a:t>Ziehl-Neelsen</a:t>
            </a:r>
            <a:r>
              <a:rPr lang="en-US" sz="1400" dirty="0">
                <a:solidFill>
                  <a:schemeClr val="accent1"/>
                </a:solidFill>
                <a:latin typeface="wf_segoe-ui_normal"/>
              </a:rPr>
              <a:t> , not gram stain</a:t>
            </a:r>
            <a:br>
              <a:rPr lang="en-US" sz="1400" dirty="0">
                <a:solidFill>
                  <a:schemeClr val="accent1"/>
                </a:solidFill>
              </a:rPr>
            </a:br>
            <a:r>
              <a:rPr lang="en-US" sz="1400" dirty="0">
                <a:solidFill>
                  <a:schemeClr val="accent1"/>
                </a:solidFill>
                <a:latin typeface="wf_segoe-ui_normal"/>
              </a:rPr>
              <a:t>-need </a:t>
            </a:r>
            <a:r>
              <a:rPr lang="en-US" sz="1400" dirty="0" err="1">
                <a:solidFill>
                  <a:schemeClr val="accent1"/>
                </a:solidFill>
                <a:latin typeface="wf_segoe-ui_normal"/>
              </a:rPr>
              <a:t>esp</a:t>
            </a:r>
            <a:r>
              <a:rPr lang="en-US" sz="1400" dirty="0">
                <a:solidFill>
                  <a:schemeClr val="accent1"/>
                </a:solidFill>
                <a:latin typeface="wf_segoe-ui_normal"/>
              </a:rPr>
              <a:t> Media = Lowenstein Jensen Media (very important)</a:t>
            </a:r>
            <a:br>
              <a:rPr lang="en-US" sz="1400" dirty="0">
                <a:solidFill>
                  <a:schemeClr val="accent1"/>
                </a:solidFill>
              </a:rPr>
            </a:br>
            <a:r>
              <a:rPr lang="en-US" sz="1400" dirty="0">
                <a:solidFill>
                  <a:schemeClr val="accent1"/>
                </a:solidFill>
                <a:latin typeface="wf_segoe-ui_normal"/>
              </a:rPr>
              <a:t>-don't grow fast</a:t>
            </a:r>
          </a:p>
          <a:p>
            <a:r>
              <a:rPr lang="en-US" sz="1400" dirty="0">
                <a:solidFill>
                  <a:schemeClr val="accent1"/>
                </a:solidFill>
                <a:latin typeface="wf_segoe-ui_normal"/>
              </a:rPr>
              <a:t>-can affect any part of body</a:t>
            </a:r>
            <a:endParaRPr lang="en-US" sz="1400" dirty="0">
              <a:solidFill>
                <a:schemeClr val="accent1"/>
              </a:solidFill>
            </a:endParaRPr>
          </a:p>
        </p:txBody>
      </p:sp>
    </p:spTree>
    <p:extLst>
      <p:ext uri="{BB962C8B-B14F-4D97-AF65-F5344CB8AC3E}">
        <p14:creationId xmlns:p14="http://schemas.microsoft.com/office/powerpoint/2010/main" val="1031192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9991" y="654185"/>
            <a:ext cx="11157775" cy="2215991"/>
          </a:xfrm>
          <a:prstGeom prst="rect">
            <a:avLst/>
          </a:prstGeom>
        </p:spPr>
        <p:txBody>
          <a:bodyPr wrap="square">
            <a:spAutoFit/>
          </a:bodyPr>
          <a:lstStyle/>
          <a:p>
            <a:pPr>
              <a:buClr>
                <a:schemeClr val="tx1"/>
              </a:buClr>
            </a:pPr>
            <a:r>
              <a:rPr lang="en-US" altLang="en-US" dirty="0"/>
              <a:t>Transmission mainly through :</a:t>
            </a:r>
          </a:p>
          <a:p>
            <a:pPr>
              <a:buClr>
                <a:schemeClr val="tx1"/>
              </a:buClr>
            </a:pPr>
            <a:r>
              <a:rPr lang="en-US" altLang="en-US" dirty="0"/>
              <a:t>1- inhalation of airborne </a:t>
            </a:r>
            <a:r>
              <a:rPr lang="ar-SA" altLang="en-US" sz="1600" dirty="0">
                <a:solidFill>
                  <a:schemeClr val="bg1">
                    <a:lumMod val="50000"/>
                  </a:schemeClr>
                </a:solidFill>
              </a:rPr>
              <a:t>(ينقل بالجو)</a:t>
            </a:r>
            <a:r>
              <a:rPr lang="en-US" altLang="en-US" dirty="0"/>
              <a:t>droplet nuclei ( &lt; 5 </a:t>
            </a:r>
            <a:r>
              <a:rPr lang="el-GR" altLang="en-US" dirty="0"/>
              <a:t>μ</a:t>
            </a:r>
            <a:r>
              <a:rPr lang="en-US" altLang="en-US" dirty="0"/>
              <a:t>m) in pulmonary diseases case </a:t>
            </a:r>
          </a:p>
          <a:p>
            <a:pPr>
              <a:buClr>
                <a:schemeClr val="tx1"/>
              </a:buClr>
            </a:pPr>
            <a:r>
              <a:rPr lang="en-US" altLang="en-US" dirty="0"/>
              <a:t>2- rarely through GIT &amp; skin</a:t>
            </a:r>
          </a:p>
          <a:p>
            <a:pPr>
              <a:buClr>
                <a:schemeClr val="tx1"/>
              </a:buClr>
            </a:pPr>
            <a:endParaRPr lang="en-US" altLang="en-US" sz="1000" dirty="0"/>
          </a:p>
          <a:p>
            <a:pPr marL="342900" indent="-342900">
              <a:buClr>
                <a:schemeClr val="tx1"/>
              </a:buClr>
              <a:buFont typeface="Wingdings" charset="2"/>
              <a:buChar char="§"/>
            </a:pPr>
            <a:r>
              <a:rPr lang="en-US" altLang="en-US" b="1" dirty="0"/>
              <a:t>Reservoir</a:t>
            </a:r>
            <a:r>
              <a:rPr lang="en-US" altLang="en-US" dirty="0"/>
              <a:t>: patients with open TB.</a:t>
            </a:r>
          </a:p>
          <a:p>
            <a:pPr marL="342900" indent="-342900">
              <a:buClr>
                <a:schemeClr val="tx1"/>
              </a:buClr>
              <a:buFont typeface="Wingdings" charset="2"/>
              <a:buChar char="§"/>
            </a:pPr>
            <a:r>
              <a:rPr lang="en-US" altLang="en-US" b="1" dirty="0"/>
              <a:t>Age</a:t>
            </a:r>
            <a:r>
              <a:rPr lang="en-US" altLang="en-US" dirty="0"/>
              <a:t>:  young children &amp; adults ( all age groups )</a:t>
            </a:r>
          </a:p>
          <a:p>
            <a:pPr marL="342900" indent="-342900">
              <a:buClr>
                <a:schemeClr val="tx1"/>
              </a:buClr>
              <a:buFont typeface="Wingdings" charset="2"/>
              <a:buChar char="§"/>
            </a:pPr>
            <a:r>
              <a:rPr lang="en-US" altLang="en-US" b="1" dirty="0"/>
              <a:t>People at risk </a:t>
            </a:r>
            <a:r>
              <a:rPr lang="en-US" altLang="en-US" dirty="0"/>
              <a:t>: -lab technicians, workers in mines, doctors ,nurses. </a:t>
            </a:r>
          </a:p>
          <a:p>
            <a:pPr lvl="4">
              <a:buClr>
                <a:schemeClr val="tx1"/>
              </a:buClr>
            </a:pPr>
            <a:r>
              <a:rPr lang="en-US" altLang="en-US" dirty="0"/>
              <a:t>-HIV pts., diabetics , end stage renal failure, contacts with index  case.</a:t>
            </a:r>
            <a:r>
              <a:rPr lang="ar-SA" altLang="en-US" dirty="0"/>
              <a:t> </a:t>
            </a:r>
            <a:r>
              <a:rPr lang="ar-SA" altLang="en-US" sz="1400" dirty="0">
                <a:solidFill>
                  <a:schemeClr val="bg1">
                    <a:lumMod val="50000"/>
                  </a:schemeClr>
                </a:solidFill>
              </a:rPr>
              <a:t>(اللي عندهم ضعف في المناعة) </a:t>
            </a:r>
            <a:endParaRPr lang="en-US" altLang="en-US" dirty="0">
              <a:solidFill>
                <a:schemeClr val="bg1">
                  <a:lumMod val="50000"/>
                </a:schemeClr>
              </a:solidFill>
            </a:endParaRPr>
          </a:p>
        </p:txBody>
      </p:sp>
      <p:sp>
        <p:nvSpPr>
          <p:cNvPr id="3" name="Rectangle 2"/>
          <p:cNvSpPr/>
          <p:nvPr/>
        </p:nvSpPr>
        <p:spPr>
          <a:xfrm>
            <a:off x="319992" y="184755"/>
            <a:ext cx="3719745" cy="46166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400" dirty="0">
                <a:solidFill>
                  <a:schemeClr val="accent6">
                    <a:lumMod val="50000"/>
                  </a:schemeClr>
                </a:solidFill>
                <a:latin typeface="+mj-lt"/>
              </a:rPr>
              <a:t>Epidemiology (transmission):   </a:t>
            </a:r>
          </a:p>
        </p:txBody>
      </p:sp>
      <p:sp>
        <p:nvSpPr>
          <p:cNvPr id="5" name="Rectangle 4"/>
          <p:cNvSpPr/>
          <p:nvPr/>
        </p:nvSpPr>
        <p:spPr>
          <a:xfrm>
            <a:off x="302739" y="2869867"/>
            <a:ext cx="5534898" cy="46166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400" dirty="0">
                <a:solidFill>
                  <a:schemeClr val="accent6">
                    <a:lumMod val="50000"/>
                  </a:schemeClr>
                </a:solidFill>
                <a:latin typeface="+mj-lt"/>
              </a:rPr>
              <a:t>Characteristics of the Genus Mycobacteria :</a:t>
            </a:r>
          </a:p>
        </p:txBody>
      </p:sp>
      <p:sp>
        <p:nvSpPr>
          <p:cNvPr id="6" name="Rectangle 3"/>
          <p:cNvSpPr txBox="1">
            <a:spLocks noChangeArrowheads="1"/>
          </p:cNvSpPr>
          <p:nvPr/>
        </p:nvSpPr>
        <p:spPr>
          <a:xfrm>
            <a:off x="183512" y="3442835"/>
            <a:ext cx="9294800" cy="28039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Slim, rod shaped, non­-motile, not forming spores. </a:t>
            </a:r>
          </a:p>
          <a:p>
            <a:r>
              <a:rPr lang="en-US" sz="1800" b="1" dirty="0">
                <a:solidFill>
                  <a:schemeClr val="accent1"/>
                </a:solidFill>
              </a:rPr>
              <a:t>*</a:t>
            </a:r>
            <a:r>
              <a:rPr lang="en-US" sz="1800" b="1" dirty="0"/>
              <a:t>Cannot be stained by Gram stain; Why? </a:t>
            </a:r>
            <a:r>
              <a:rPr lang="ar-SA" sz="1800" b="1" dirty="0">
                <a:solidFill>
                  <a:srgbClr val="FF0000"/>
                </a:solidFill>
              </a:rPr>
              <a:t>مهم</a:t>
            </a:r>
            <a:r>
              <a:rPr lang="en-US" sz="1800" b="1" dirty="0">
                <a:solidFill>
                  <a:srgbClr val="FF0000"/>
                </a:solidFill>
              </a:rPr>
              <a:t> </a:t>
            </a:r>
            <a:endParaRPr lang="ar-SA" sz="1800" b="1" dirty="0">
              <a:solidFill>
                <a:srgbClr val="FF0000"/>
              </a:solidFill>
            </a:endParaRPr>
          </a:p>
          <a:p>
            <a:pPr marL="457200" lvl="1" indent="0">
              <a:buNone/>
            </a:pPr>
            <a:r>
              <a:rPr lang="en-US" sz="1600" dirty="0"/>
              <a:t>-Mycobacteria contain high concentration of </a:t>
            </a:r>
            <a:r>
              <a:rPr lang="en-US" sz="1600" dirty="0" err="1">
                <a:solidFill>
                  <a:srgbClr val="FF0000"/>
                </a:solidFill>
              </a:rPr>
              <a:t>Mycolic</a:t>
            </a:r>
            <a:r>
              <a:rPr lang="en-US" sz="1600" dirty="0">
                <a:solidFill>
                  <a:srgbClr val="FF0000"/>
                </a:solidFill>
              </a:rPr>
              <a:t> acid </a:t>
            </a:r>
            <a:r>
              <a:rPr lang="en-US" sz="1600" dirty="0"/>
              <a:t>and other lipids in its cell wall that resist staining. </a:t>
            </a:r>
            <a:r>
              <a:rPr lang="en-US" sz="1600" dirty="0">
                <a:solidFill>
                  <a:schemeClr val="bg1">
                    <a:lumMod val="50000"/>
                  </a:schemeClr>
                </a:solidFill>
              </a:rPr>
              <a:t>It covers the peptidoglycan so the stain cannot reach it. </a:t>
            </a:r>
            <a:endParaRPr lang="en-US" sz="1600" b="1" dirty="0">
              <a:solidFill>
                <a:srgbClr val="FF0000"/>
              </a:solidFill>
            </a:endParaRPr>
          </a:p>
          <a:p>
            <a:r>
              <a:rPr lang="en-US" sz="1800" b="1" dirty="0">
                <a:solidFill>
                  <a:schemeClr val="accent1"/>
                </a:solidFill>
              </a:rPr>
              <a:t>*</a:t>
            </a:r>
            <a:r>
              <a:rPr lang="en-US" sz="1800" b="1" dirty="0"/>
              <a:t>It is called Acid­-alcohol fast bacilli (AFB) Why? </a:t>
            </a:r>
          </a:p>
          <a:p>
            <a:pPr marL="0" indent="0">
              <a:buNone/>
            </a:pPr>
            <a:r>
              <a:rPr lang="en-US" sz="1800" dirty="0"/>
              <a:t>       -Because it resists </a:t>
            </a:r>
            <a:r>
              <a:rPr lang="en-US" altLang="en-US" sz="1800" dirty="0" err="1"/>
              <a:t>decolorization</a:t>
            </a:r>
            <a:r>
              <a:rPr lang="en-US" sz="1800" dirty="0"/>
              <a:t> with up to 3 % HCL and/or 5 % ethanol.</a:t>
            </a:r>
            <a:r>
              <a:rPr lang="en-US" altLang="en-US" sz="1800" dirty="0"/>
              <a:t> </a:t>
            </a:r>
          </a:p>
          <a:p>
            <a:r>
              <a:rPr lang="en-US" altLang="en-US" sz="1800" dirty="0"/>
              <a:t>Mycobacterium species appear tiny red bacilli, acid fast bacilli Stained by </a:t>
            </a:r>
            <a:r>
              <a:rPr lang="en-US" altLang="en-US" sz="1800" dirty="0" err="1">
                <a:solidFill>
                  <a:srgbClr val="FF0000"/>
                </a:solidFill>
              </a:rPr>
              <a:t>Zieh-Neelsen</a:t>
            </a:r>
            <a:r>
              <a:rPr lang="en-US" altLang="en-US" sz="1800" dirty="0">
                <a:solidFill>
                  <a:srgbClr val="FF0000"/>
                </a:solidFill>
              </a:rPr>
              <a:t> </a:t>
            </a:r>
            <a:r>
              <a:rPr lang="en-US" altLang="en-US" sz="1800" dirty="0"/>
              <a:t>( Z-N ) and </a:t>
            </a:r>
            <a:r>
              <a:rPr lang="en-US" altLang="en-US" sz="1800" dirty="0" err="1">
                <a:solidFill>
                  <a:srgbClr val="FF0000"/>
                </a:solidFill>
              </a:rPr>
              <a:t>Auramine</a:t>
            </a:r>
            <a:r>
              <a:rPr lang="en-US" altLang="en-US" sz="1800" dirty="0">
                <a:solidFill>
                  <a:srgbClr val="FF0000"/>
                </a:solidFill>
              </a:rPr>
              <a:t> </a:t>
            </a:r>
            <a:r>
              <a:rPr lang="en-US" altLang="en-US" sz="1800" dirty="0"/>
              <a:t>staining </a:t>
            </a:r>
            <a:r>
              <a:rPr lang="en-US" sz="1800" dirty="0"/>
              <a:t> </a:t>
            </a:r>
          </a:p>
          <a:p>
            <a:pPr marL="0" indent="0">
              <a:buNone/>
            </a:pPr>
            <a:r>
              <a:rPr lang="en-US" sz="1800" dirty="0"/>
              <a:t> </a:t>
            </a:r>
            <a:endParaRPr lang="en-US" sz="1800" dirty="0">
              <a:solidFill>
                <a:schemeClr val="bg1">
                  <a:lumMod val="50000"/>
                </a:schemeClr>
              </a:solidFill>
            </a:endParaRPr>
          </a:p>
          <a:p>
            <a:pPr marL="0" indent="0">
              <a:buNone/>
            </a:pPr>
            <a:endParaRPr lang="en-US" sz="1800" dirty="0">
              <a:solidFill>
                <a:schemeClr val="bg1">
                  <a:lumMod val="50000"/>
                </a:schemeClr>
              </a:solidFill>
            </a:endParaRPr>
          </a:p>
        </p:txBody>
      </p:sp>
      <p:sp>
        <p:nvSpPr>
          <p:cNvPr id="9" name="Rectangle 8"/>
          <p:cNvSpPr/>
          <p:nvPr/>
        </p:nvSpPr>
        <p:spPr>
          <a:xfrm>
            <a:off x="0" y="6358872"/>
            <a:ext cx="12192000" cy="30777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400" dirty="0">
                <a:solidFill>
                  <a:schemeClr val="accent1"/>
                </a:solidFill>
              </a:rPr>
              <a:t>* That mean we can’t call them gram(+) or(-) we call them:</a:t>
            </a:r>
            <a:r>
              <a:rPr lang="en-GB" sz="1400" dirty="0">
                <a:solidFill>
                  <a:srgbClr val="FF0000"/>
                </a:solidFill>
              </a:rPr>
              <a:t>Acid­-alcohol fast bacilli  </a:t>
            </a:r>
            <a:r>
              <a:rPr lang="en-GB" sz="1400" dirty="0">
                <a:solidFill>
                  <a:schemeClr val="accent1"/>
                </a:solidFill>
              </a:rPr>
              <a:t>*</a:t>
            </a:r>
            <a:r>
              <a:rPr lang="ar-SA" sz="1400" dirty="0">
                <a:solidFill>
                  <a:schemeClr val="accent1"/>
                </a:solidFill>
              </a:rPr>
              <a:t>احنا ممكن نصبغها بقرام بس مارح نستفيد لن تكون واضحة ابدا ويمكن تفهم خطأ فأفضل ما نستخدمها</a:t>
            </a:r>
            <a:r>
              <a:rPr lang="en-GB" sz="1400" dirty="0">
                <a:solidFill>
                  <a:schemeClr val="accent1"/>
                </a:solidFill>
              </a:rPr>
              <a:t> </a:t>
            </a:r>
            <a:endParaRPr lang="en-US" sz="1400" dirty="0">
              <a:solidFill>
                <a:schemeClr val="accent1"/>
              </a:solidFill>
            </a:endParaRPr>
          </a:p>
        </p:txBody>
      </p:sp>
      <p:sp>
        <p:nvSpPr>
          <p:cNvPr id="4" name="Rectangle 3"/>
          <p:cNvSpPr/>
          <p:nvPr/>
        </p:nvSpPr>
        <p:spPr>
          <a:xfrm>
            <a:off x="9075760" y="340377"/>
            <a:ext cx="3020704"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400" dirty="0">
                <a:solidFill>
                  <a:schemeClr val="accent1"/>
                </a:solidFill>
                <a:latin typeface="wf_segoe-ui_normal"/>
              </a:rPr>
              <a:t>The closer people to the TB patient </a:t>
            </a:r>
            <a:br>
              <a:rPr lang="en-US" sz="1400" dirty="0">
                <a:solidFill>
                  <a:schemeClr val="accent1"/>
                </a:solidFill>
                <a:latin typeface="wf_segoe-ui_normal"/>
              </a:rPr>
            </a:br>
            <a:r>
              <a:rPr lang="ar-SA" sz="1400" dirty="0">
                <a:solidFill>
                  <a:schemeClr val="accent1"/>
                </a:solidFill>
                <a:latin typeface="wf_segoe-ui_normal"/>
              </a:rPr>
              <a:t>احتمالية اصابتهم أكبر من البعاد </a:t>
            </a:r>
            <a:br>
              <a:rPr lang="ar-SA" sz="1400" dirty="0">
                <a:solidFill>
                  <a:schemeClr val="accent1"/>
                </a:solidFill>
                <a:latin typeface="wf_segoe-ui_normal"/>
              </a:rPr>
            </a:br>
            <a:r>
              <a:rPr lang="ar-SA" sz="1400" dirty="0">
                <a:solidFill>
                  <a:schemeClr val="accent1"/>
                </a:solidFill>
                <a:latin typeface="wf_segoe-ui_normal"/>
              </a:rPr>
              <a:t>10% </a:t>
            </a:r>
            <a:r>
              <a:rPr lang="en-US" sz="1400" dirty="0">
                <a:solidFill>
                  <a:schemeClr val="accent1"/>
                </a:solidFill>
                <a:latin typeface="wf_segoe-ui_normal"/>
              </a:rPr>
              <a:t>of the exposed people become affected (symptomatic) while the rest may get the virus</a:t>
            </a:r>
            <a:r>
              <a:rPr lang="ar-SA" sz="1400" dirty="0">
                <a:solidFill>
                  <a:schemeClr val="accent1"/>
                </a:solidFill>
                <a:latin typeface="wf_segoe-ui_normal"/>
              </a:rPr>
              <a:t> </a:t>
            </a:r>
            <a:r>
              <a:rPr lang="en-US" sz="1400" dirty="0">
                <a:solidFill>
                  <a:schemeClr val="accent1"/>
                </a:solidFill>
                <a:latin typeface="wf_segoe-ui_normal"/>
              </a:rPr>
              <a:t>(but Asymptomatic </a:t>
            </a:r>
            <a:endParaRPr lang="en-US" sz="1400" b="0" i="0" dirty="0">
              <a:solidFill>
                <a:schemeClr val="accent1"/>
              </a:solidFill>
              <a:effectLst/>
              <a:latin typeface="wf_segoe-ui_normal"/>
            </a:endParaRPr>
          </a:p>
        </p:txBody>
      </p:sp>
    </p:spTree>
    <p:extLst>
      <p:ext uri="{BB962C8B-B14F-4D97-AF65-F5344CB8AC3E}">
        <p14:creationId xmlns:p14="http://schemas.microsoft.com/office/powerpoint/2010/main" val="2990073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mycolic acid structure"/>
          <p:cNvPicPr>
            <a:picLocks noChangeAspect="1" noChangeArrowheads="1"/>
          </p:cNvPicPr>
          <p:nvPr/>
        </p:nvPicPr>
        <p:blipFill rotWithShape="1">
          <a:blip r:embed="rId2">
            <a:extLst>
              <a:ext uri="{28A0092B-C50C-407E-A947-70E740481C1C}">
                <a14:useLocalDpi xmlns:a14="http://schemas.microsoft.com/office/drawing/2010/main" val="0"/>
              </a:ext>
            </a:extLst>
          </a:blip>
          <a:srcRect l="1960" t="1974" r="1960" b="5280"/>
          <a:stretch/>
        </p:blipFill>
        <p:spPr bwMode="auto">
          <a:xfrm>
            <a:off x="1300767" y="650655"/>
            <a:ext cx="4303300" cy="466324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Mtb_cell_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375" y="650655"/>
            <a:ext cx="4513115" cy="466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751529" y="5414320"/>
            <a:ext cx="8474299" cy="646331"/>
          </a:xfrm>
          <a:prstGeom prst="rect">
            <a:avLst/>
          </a:prstGeom>
        </p:spPr>
        <p:txBody>
          <a:bodyPr wrap="square">
            <a:spAutoFit/>
          </a:bodyPr>
          <a:lstStyle/>
          <a:p>
            <a:pPr algn="ctr"/>
            <a:r>
              <a:rPr lang="en-US" dirty="0"/>
              <a:t>Mycobacteria contain high concentration of </a:t>
            </a:r>
            <a:r>
              <a:rPr lang="en-US" dirty="0" err="1">
                <a:solidFill>
                  <a:srgbClr val="FF0000"/>
                </a:solidFill>
              </a:rPr>
              <a:t>Mycolic</a:t>
            </a:r>
            <a:r>
              <a:rPr lang="en-US" dirty="0">
                <a:solidFill>
                  <a:srgbClr val="FF0000"/>
                </a:solidFill>
              </a:rPr>
              <a:t> acid </a:t>
            </a:r>
            <a:r>
              <a:rPr lang="en-US" dirty="0"/>
              <a:t>and other lipids in its cell wall that resist staining. </a:t>
            </a:r>
            <a:r>
              <a:rPr lang="en-US" dirty="0">
                <a:solidFill>
                  <a:schemeClr val="bg1">
                    <a:lumMod val="50000"/>
                  </a:schemeClr>
                </a:solidFill>
              </a:rPr>
              <a:t>It covers the peptidoglycan so the stain cannot reach it. </a:t>
            </a:r>
            <a:endParaRPr lang="en-US" dirty="0"/>
          </a:p>
        </p:txBody>
      </p:sp>
    </p:spTree>
    <p:extLst>
      <p:ext uri="{BB962C8B-B14F-4D97-AF65-F5344CB8AC3E}">
        <p14:creationId xmlns:p14="http://schemas.microsoft.com/office/powerpoint/2010/main" val="1969474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23084" y="5209713"/>
            <a:ext cx="61278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Times New Roman" charset="0"/>
                <a:cs typeface="Times New Roman" charset="0"/>
              </a:defRPr>
            </a:lvl1pPr>
            <a:lvl2pPr marL="742950" indent="-285750">
              <a:defRPr sz="2400">
                <a:solidFill>
                  <a:schemeClr val="tx1"/>
                </a:solidFill>
                <a:latin typeface="Times New Roman" charset="0"/>
                <a:ea typeface="Times New Roman" charset="0"/>
                <a:cs typeface="Times New Roman" charset="0"/>
              </a:defRPr>
            </a:lvl2pPr>
            <a:lvl3pPr marL="1143000" indent="-228600">
              <a:defRPr sz="2400">
                <a:solidFill>
                  <a:schemeClr val="tx1"/>
                </a:solidFill>
                <a:latin typeface="Times New Roman" charset="0"/>
                <a:ea typeface="Times New Roman" charset="0"/>
                <a:cs typeface="Times New Roman" charset="0"/>
              </a:defRPr>
            </a:lvl3pPr>
            <a:lvl4pPr marL="1600200" indent="-228600">
              <a:defRPr sz="2400">
                <a:solidFill>
                  <a:schemeClr val="tx1"/>
                </a:solidFill>
                <a:latin typeface="Times New Roman" charset="0"/>
                <a:ea typeface="Times New Roman" charset="0"/>
                <a:cs typeface="Times New Roman" charset="0"/>
              </a:defRPr>
            </a:lvl4pPr>
            <a:lvl5pPr marL="2057400" indent="-22860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r>
              <a:rPr lang="en-US" altLang="en-US" sz="1600" dirty="0"/>
              <a:t>*</a:t>
            </a:r>
            <a:r>
              <a:rPr lang="en-US" altLang="en-US" sz="1600" dirty="0">
                <a:latin typeface="+mn-lt"/>
                <a:ea typeface="+mn-ea"/>
                <a:cs typeface="+mn-cs"/>
              </a:rPr>
              <a:t>Mycobacterium species appear tiny red bacilli (AFB) by Z-N stain.</a:t>
            </a:r>
          </a:p>
        </p:txBody>
      </p:sp>
      <p:grpSp>
        <p:nvGrpSpPr>
          <p:cNvPr id="10" name="Group 9"/>
          <p:cNvGrpSpPr/>
          <p:nvPr/>
        </p:nvGrpSpPr>
        <p:grpSpPr>
          <a:xfrm>
            <a:off x="115937" y="1072225"/>
            <a:ext cx="4005688" cy="4069849"/>
            <a:chOff x="143231" y="147309"/>
            <a:chExt cx="5620678" cy="4726763"/>
          </a:xfrm>
        </p:grpSpPr>
        <p:pic>
          <p:nvPicPr>
            <p:cNvPr id="2" name="Picture 5" descr="acid_fast_s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31" y="147309"/>
              <a:ext cx="5620678" cy="472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60560" y="2961564"/>
              <a:ext cx="2538484" cy="968991"/>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nvGrpSpPr>
          <p:cNvPr id="7" name="Group 6"/>
          <p:cNvGrpSpPr/>
          <p:nvPr/>
        </p:nvGrpSpPr>
        <p:grpSpPr>
          <a:xfrm>
            <a:off x="4251351" y="1072224"/>
            <a:ext cx="3884585" cy="4069849"/>
            <a:chOff x="6085675" y="173522"/>
            <a:chExt cx="5343276" cy="4968552"/>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5675" y="173522"/>
              <a:ext cx="5343276"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263028" y="3275595"/>
              <a:ext cx="2130080" cy="700826"/>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pic>
        <p:nvPicPr>
          <p:cNvPr id="8" name="Picture 3" descr="~DESTscan000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319" r="4228"/>
          <a:stretch/>
        </p:blipFill>
        <p:spPr bwMode="auto">
          <a:xfrm>
            <a:off x="8506089" y="824247"/>
            <a:ext cx="3093360" cy="2192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8797384" y="5119550"/>
            <a:ext cx="29680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Times New Roman" charset="0"/>
                <a:cs typeface="Times New Roman" charset="0"/>
              </a:defRPr>
            </a:lvl1pPr>
            <a:lvl2pPr marL="742950" indent="-285750">
              <a:defRPr sz="2400">
                <a:solidFill>
                  <a:schemeClr val="tx1"/>
                </a:solidFill>
                <a:latin typeface="Times New Roman" charset="0"/>
                <a:ea typeface="Times New Roman" charset="0"/>
                <a:cs typeface="Times New Roman" charset="0"/>
              </a:defRPr>
            </a:lvl2pPr>
            <a:lvl3pPr marL="1143000" indent="-228600">
              <a:defRPr sz="2400">
                <a:solidFill>
                  <a:schemeClr val="tx1"/>
                </a:solidFill>
                <a:latin typeface="Times New Roman" charset="0"/>
                <a:ea typeface="Times New Roman" charset="0"/>
                <a:cs typeface="Times New Roman" charset="0"/>
              </a:defRPr>
            </a:lvl3pPr>
            <a:lvl4pPr marL="1600200" indent="-228600">
              <a:defRPr sz="2400">
                <a:solidFill>
                  <a:schemeClr val="tx1"/>
                </a:solidFill>
                <a:latin typeface="Times New Roman" charset="0"/>
                <a:ea typeface="Times New Roman" charset="0"/>
                <a:cs typeface="Times New Roman" charset="0"/>
              </a:defRPr>
            </a:lvl4pPr>
            <a:lvl5pPr marL="2057400" indent="-228600">
              <a:defRPr sz="2400">
                <a:solidFill>
                  <a:schemeClr val="tx1"/>
                </a:solidFill>
                <a:latin typeface="Times New Roman" charset="0"/>
                <a:ea typeface="Times New Roman" charset="0"/>
                <a:cs typeface="Times New Roman" charset="0"/>
              </a:defRPr>
            </a:lvl5pPr>
            <a:lvl6pPr marL="25146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29718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34290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3886200" indent="-2286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algn="ctr" eaLnBrk="1" hangingPunct="1">
              <a:spcBef>
                <a:spcPct val="50000"/>
              </a:spcBef>
            </a:pPr>
            <a:r>
              <a:rPr lang="en-US" altLang="en-US" sz="1400" dirty="0">
                <a:latin typeface="+mn-lt"/>
                <a:ea typeface="+mn-ea"/>
                <a:cs typeface="+mn-cs"/>
              </a:rPr>
              <a:t>Z-N stained smear showing AFB</a:t>
            </a:r>
          </a:p>
        </p:txBody>
      </p:sp>
      <p:sp>
        <p:nvSpPr>
          <p:cNvPr id="11" name="Rectangle 10"/>
          <p:cNvSpPr/>
          <p:nvPr/>
        </p:nvSpPr>
        <p:spPr>
          <a:xfrm>
            <a:off x="0" y="5611801"/>
            <a:ext cx="4421875"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600" dirty="0">
                <a:solidFill>
                  <a:schemeClr val="accent1"/>
                </a:solidFill>
                <a:latin typeface="wf_segoe-ui_normal"/>
              </a:rPr>
              <a:t>Not every AFB +</a:t>
            </a:r>
            <a:r>
              <a:rPr lang="en-US" sz="1600" dirty="0" err="1">
                <a:solidFill>
                  <a:schemeClr val="accent1"/>
                </a:solidFill>
                <a:latin typeface="wf_segoe-ui_normal"/>
              </a:rPr>
              <a:t>ve</a:t>
            </a:r>
            <a:r>
              <a:rPr lang="en-US" sz="1600" dirty="0">
                <a:solidFill>
                  <a:schemeClr val="accent1"/>
                </a:solidFill>
                <a:latin typeface="wf_segoe-ui_normal"/>
              </a:rPr>
              <a:t> mycobacterium </a:t>
            </a:r>
            <a:br>
              <a:rPr lang="en-US" sz="1600" dirty="0">
                <a:solidFill>
                  <a:schemeClr val="accent1"/>
                </a:solidFill>
              </a:rPr>
            </a:br>
            <a:r>
              <a:rPr lang="en-US" sz="1600" dirty="0">
                <a:solidFill>
                  <a:schemeClr val="accent1"/>
                </a:solidFill>
                <a:latin typeface="wf_segoe-ui_normal"/>
              </a:rPr>
              <a:t>But every mycobacterium is AFB +v</a:t>
            </a:r>
            <a:endParaRPr lang="en-US" sz="1600" dirty="0">
              <a:solidFill>
                <a:schemeClr val="accent1"/>
              </a:solidFill>
            </a:endParaRPr>
          </a:p>
        </p:txBody>
      </p:sp>
      <p:sp>
        <p:nvSpPr>
          <p:cNvPr id="12" name="Rectangle 11"/>
          <p:cNvSpPr/>
          <p:nvPr/>
        </p:nvSpPr>
        <p:spPr>
          <a:xfrm>
            <a:off x="8506089" y="5548267"/>
            <a:ext cx="3379002" cy="646331"/>
          </a:xfrm>
          <a:prstGeom prst="rect">
            <a:avLst/>
          </a:prstGeom>
        </p:spPr>
        <p:txBody>
          <a:bodyPr wrap="none">
            <a:spAutoFit/>
          </a:bodyPr>
          <a:lstStyle/>
          <a:p>
            <a:r>
              <a:rPr lang="en-US" sz="1200" dirty="0">
                <a:solidFill>
                  <a:srgbClr val="212121"/>
                </a:solidFill>
                <a:latin typeface="wf_segoe-ui_normal"/>
              </a:rPr>
              <a:t>^blue background with Red bacteria = AFB +</a:t>
            </a:r>
            <a:r>
              <a:rPr lang="en-US" sz="1200" dirty="0" err="1">
                <a:solidFill>
                  <a:srgbClr val="212121"/>
                </a:solidFill>
                <a:latin typeface="wf_segoe-ui_normal"/>
              </a:rPr>
              <a:t>ve</a:t>
            </a:r>
            <a:endParaRPr lang="en-US" sz="1200" dirty="0">
              <a:solidFill>
                <a:srgbClr val="212121"/>
              </a:solidFill>
              <a:latin typeface="wf_segoe-ui_normal"/>
            </a:endParaRPr>
          </a:p>
          <a:p>
            <a:r>
              <a:rPr lang="ar-SA" sz="1200" dirty="0">
                <a:solidFill>
                  <a:srgbClr val="212121"/>
                </a:solidFill>
                <a:latin typeface="wf_segoe-ui_normal"/>
              </a:rPr>
              <a:t> دام الخلفية زرقاء فاحنا استخدمنا</a:t>
            </a:r>
          </a:p>
          <a:p>
            <a:r>
              <a:rPr lang="ar-SA" sz="1200" dirty="0">
                <a:solidFill>
                  <a:srgbClr val="212121"/>
                </a:solidFill>
                <a:latin typeface="wf_segoe-ui_normal"/>
              </a:rPr>
              <a:t> </a:t>
            </a:r>
            <a:r>
              <a:rPr lang="en-US" sz="1200" dirty="0">
                <a:solidFill>
                  <a:srgbClr val="212121"/>
                </a:solidFill>
                <a:latin typeface="wf_segoe-ui_normal"/>
              </a:rPr>
              <a:t>AFB</a:t>
            </a:r>
            <a:r>
              <a:rPr lang="ar-SA" sz="1200" dirty="0">
                <a:solidFill>
                  <a:srgbClr val="212121"/>
                </a:solidFill>
                <a:latin typeface="wf_segoe-ui_normal"/>
              </a:rPr>
              <a:t> </a:t>
            </a:r>
            <a:endParaRPr lang="en-US" sz="1200" dirty="0"/>
          </a:p>
        </p:txBody>
      </p:sp>
      <p:sp>
        <p:nvSpPr>
          <p:cNvPr id="13" name="Rectangle 12"/>
          <p:cNvSpPr/>
          <p:nvPr/>
        </p:nvSpPr>
        <p:spPr>
          <a:xfrm>
            <a:off x="0" y="233165"/>
            <a:ext cx="2838733"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a:solidFill>
                  <a:schemeClr val="accent1"/>
                </a:solidFill>
                <a:latin typeface="wf_segoe-ui_normal"/>
              </a:rPr>
              <a:t>Just for your information :</a:t>
            </a:r>
            <a:endParaRPr lang="en-US" dirty="0">
              <a:solidFill>
                <a:schemeClr val="accent1"/>
              </a:solidFill>
            </a:endParaRPr>
          </a:p>
        </p:txBody>
      </p:sp>
      <p:pic>
        <p:nvPicPr>
          <p:cNvPr id="14"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6089" y="3017105"/>
            <a:ext cx="3115532" cy="2124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8260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9467" y="256489"/>
            <a:ext cx="5908116" cy="523220"/>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a:spAutoFit/>
          </a:bodyPr>
          <a:lstStyle/>
          <a:p>
            <a:r>
              <a:rPr lang="en-US" sz="2800" dirty="0">
                <a:solidFill>
                  <a:schemeClr val="accent6">
                    <a:lumMod val="50000"/>
                  </a:schemeClr>
                </a:solidFill>
                <a:latin typeface="+mj-lt"/>
              </a:rPr>
              <a:t>Characteristics of Mycobacteria (cont.):</a:t>
            </a:r>
          </a:p>
        </p:txBody>
      </p:sp>
      <p:sp>
        <p:nvSpPr>
          <p:cNvPr id="8" name="Rectangle 7"/>
          <p:cNvSpPr/>
          <p:nvPr/>
        </p:nvSpPr>
        <p:spPr>
          <a:xfrm>
            <a:off x="394211" y="866088"/>
            <a:ext cx="7965081" cy="1631216"/>
          </a:xfrm>
          <a:prstGeom prst="rect">
            <a:avLst/>
          </a:prstGeom>
        </p:spPr>
        <p:txBody>
          <a:bodyPr wrap="square">
            <a:spAutoFit/>
          </a:bodyPr>
          <a:lstStyle/>
          <a:p>
            <a:r>
              <a:rPr lang="en-US" sz="2000" b="1" dirty="0"/>
              <a:t>Acid Fast Bacilli (AFB) or mycobacteria :</a:t>
            </a:r>
          </a:p>
          <a:p>
            <a:pPr marL="342900" indent="-342900">
              <a:buFont typeface="Arial" panose="020B0604020202020204" pitchFamily="34" charset="0"/>
              <a:buChar char="•"/>
            </a:pPr>
            <a:r>
              <a:rPr lang="en-US" sz="2000" dirty="0"/>
              <a:t>Strict aerobe .</a:t>
            </a:r>
            <a:r>
              <a:rPr lang="ar-SA" sz="2000" dirty="0"/>
              <a:t> </a:t>
            </a:r>
            <a:r>
              <a:rPr lang="ar-SA" sz="1600" dirty="0">
                <a:solidFill>
                  <a:schemeClr val="accent1"/>
                </a:solidFill>
              </a:rPr>
              <a:t>بما انها أصلا تنمو في الرئة !</a:t>
            </a:r>
            <a:endParaRPr lang="en-US" sz="1600" dirty="0">
              <a:solidFill>
                <a:schemeClr val="accent1"/>
              </a:solidFill>
            </a:endParaRPr>
          </a:p>
          <a:p>
            <a:pPr marL="342900" indent="-342900">
              <a:buFont typeface="Arial" panose="020B0604020202020204" pitchFamily="34" charset="0"/>
              <a:buChar char="•"/>
            </a:pPr>
            <a:r>
              <a:rPr lang="en-US" sz="2000" dirty="0"/>
              <a:t>Multiply </a:t>
            </a:r>
            <a:r>
              <a:rPr lang="en-US" sz="2000" dirty="0">
                <a:solidFill>
                  <a:srgbClr val="FF0000"/>
                </a:solidFill>
              </a:rPr>
              <a:t>intracellularly</a:t>
            </a:r>
            <a:r>
              <a:rPr lang="en-US" sz="2000" dirty="0"/>
              <a:t>. </a:t>
            </a:r>
            <a:r>
              <a:rPr lang="ar-SA" sz="1600" dirty="0">
                <a:solidFill>
                  <a:schemeClr val="accent1"/>
                </a:solidFill>
              </a:rPr>
              <a:t>وهذا سبب بقاءها في </a:t>
            </a:r>
            <a:r>
              <a:rPr lang="ar-SA" sz="1600" dirty="0" err="1">
                <a:solidFill>
                  <a:schemeClr val="accent1"/>
                </a:solidFill>
              </a:rPr>
              <a:t>الماكروفيجز</a:t>
            </a:r>
            <a:r>
              <a:rPr lang="ar-SA" sz="1600" dirty="0">
                <a:solidFill>
                  <a:schemeClr val="accent1"/>
                </a:solidFill>
              </a:rPr>
              <a:t> لمدة طويلة وما يدري عنها الاميون سستم</a:t>
            </a:r>
            <a:endParaRPr lang="en-US" sz="1600" dirty="0">
              <a:solidFill>
                <a:schemeClr val="accent1"/>
              </a:solidFill>
            </a:endParaRPr>
          </a:p>
          <a:p>
            <a:pPr marL="342900" indent="-342900">
              <a:buFont typeface="Arial" panose="020B0604020202020204" pitchFamily="34" charset="0"/>
              <a:buChar char="•"/>
            </a:pPr>
            <a:r>
              <a:rPr lang="en-US" sz="2000" dirty="0"/>
              <a:t>Slowly growing (2­-8 weeks).</a:t>
            </a:r>
          </a:p>
          <a:p>
            <a:pPr marL="342900" indent="-342900">
              <a:buFont typeface="Arial" panose="020B0604020202020204" pitchFamily="34" charset="0"/>
              <a:buChar char="•"/>
            </a:pPr>
            <a:r>
              <a:rPr lang="en-US" sz="2000" dirty="0"/>
              <a:t> Causes delayed hypersensitivity reaction of immune response . </a:t>
            </a:r>
          </a:p>
        </p:txBody>
      </p:sp>
      <p:sp>
        <p:nvSpPr>
          <p:cNvPr id="4" name="Rectangle 3"/>
          <p:cNvSpPr/>
          <p:nvPr/>
        </p:nvSpPr>
        <p:spPr>
          <a:xfrm>
            <a:off x="239467" y="2756105"/>
            <a:ext cx="5765369" cy="523220"/>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a:spAutoFit/>
          </a:bodyPr>
          <a:lstStyle/>
          <a:p>
            <a:r>
              <a:rPr lang="en-US" sz="2800" dirty="0">
                <a:solidFill>
                  <a:schemeClr val="accent6">
                    <a:lumMod val="50000"/>
                  </a:schemeClr>
                </a:solidFill>
                <a:latin typeface="+mj-lt"/>
              </a:rPr>
              <a:t>Mycobacterium tuberculosis complex :</a:t>
            </a:r>
          </a:p>
        </p:txBody>
      </p:sp>
      <p:sp>
        <p:nvSpPr>
          <p:cNvPr id="14" name="Rectangle 13"/>
          <p:cNvSpPr/>
          <p:nvPr/>
        </p:nvSpPr>
        <p:spPr>
          <a:xfrm>
            <a:off x="394211" y="3334926"/>
            <a:ext cx="11568992" cy="2277547"/>
          </a:xfrm>
          <a:prstGeom prst="rect">
            <a:avLst/>
          </a:prstGeom>
        </p:spPr>
        <p:txBody>
          <a:bodyPr wrap="square">
            <a:spAutoFit/>
          </a:bodyPr>
          <a:lstStyle/>
          <a:p>
            <a:r>
              <a:rPr lang="en-US" dirty="0">
                <a:solidFill>
                  <a:schemeClr val="accent1"/>
                </a:solidFill>
              </a:rPr>
              <a:t>There’re many Mycobacteria, but Mycobacterium tuberculosis are the most important since they cause TB. And they are:  </a:t>
            </a:r>
            <a:endParaRPr lang="ar-SA" dirty="0">
              <a:solidFill>
                <a:schemeClr val="accent1"/>
              </a:solidFill>
            </a:endParaRPr>
          </a:p>
          <a:p>
            <a:r>
              <a:rPr lang="en-US" sz="2000" dirty="0"/>
              <a:t>1- Mycobacterium Tuberculosis (Human type. ) </a:t>
            </a:r>
          </a:p>
          <a:p>
            <a:r>
              <a:rPr lang="en-US" sz="2000" dirty="0"/>
              <a:t>2- Mycobacterium </a:t>
            </a:r>
            <a:r>
              <a:rPr lang="en-US" sz="2000" dirty="0" err="1"/>
              <a:t>Bovis</a:t>
            </a:r>
            <a:r>
              <a:rPr lang="en-US" sz="2000" dirty="0"/>
              <a:t> (Bovine</a:t>
            </a:r>
            <a:r>
              <a:rPr lang="en-US" sz="2000" dirty="0">
                <a:solidFill>
                  <a:schemeClr val="bg1">
                    <a:lumMod val="50000"/>
                  </a:schemeClr>
                </a:solidFill>
              </a:rPr>
              <a:t>*</a:t>
            </a:r>
            <a:r>
              <a:rPr lang="en-US" sz="2000" dirty="0"/>
              <a:t> type.) </a:t>
            </a:r>
            <a:br>
              <a:rPr lang="en-US" sz="2000" dirty="0"/>
            </a:br>
            <a:r>
              <a:rPr lang="en-US" sz="2000" dirty="0"/>
              <a:t>3- Mycobacterium </a:t>
            </a:r>
            <a:r>
              <a:rPr lang="en-US" sz="2000" dirty="0" err="1"/>
              <a:t>Africanum</a:t>
            </a:r>
            <a:r>
              <a:rPr lang="en-US" sz="2000" dirty="0"/>
              <a:t>.</a:t>
            </a:r>
            <a:br>
              <a:rPr lang="en-US" sz="2000" dirty="0"/>
            </a:br>
            <a:r>
              <a:rPr lang="en-US" sz="2000" dirty="0"/>
              <a:t>4- </a:t>
            </a:r>
            <a:r>
              <a:rPr lang="en-US" sz="2000" dirty="0">
                <a:solidFill>
                  <a:schemeClr val="accent1"/>
                </a:solidFill>
              </a:rPr>
              <a:t>*</a:t>
            </a:r>
            <a:r>
              <a:rPr lang="en-US" sz="2000" dirty="0"/>
              <a:t>BCG </a:t>
            </a:r>
            <a:r>
              <a:rPr lang="en-US" sz="1400" dirty="0">
                <a:solidFill>
                  <a:schemeClr val="bg1">
                    <a:lumMod val="50000"/>
                  </a:schemeClr>
                </a:solidFill>
              </a:rPr>
              <a:t>(Bacillus </a:t>
            </a:r>
            <a:r>
              <a:rPr lang="en-US" sz="1400" dirty="0" err="1">
                <a:solidFill>
                  <a:schemeClr val="bg1">
                    <a:lumMod val="50000"/>
                  </a:schemeClr>
                </a:solidFill>
              </a:rPr>
              <a:t>Calmette</a:t>
            </a:r>
            <a:r>
              <a:rPr lang="en-US" sz="1400" dirty="0">
                <a:solidFill>
                  <a:schemeClr val="bg1">
                    <a:lumMod val="50000"/>
                  </a:schemeClr>
                </a:solidFill>
              </a:rPr>
              <a:t>­ </a:t>
            </a:r>
            <a:r>
              <a:rPr lang="en-US" sz="1400" dirty="0" err="1">
                <a:solidFill>
                  <a:schemeClr val="bg1">
                    <a:lumMod val="50000"/>
                  </a:schemeClr>
                </a:solidFill>
              </a:rPr>
              <a:t>Guéri</a:t>
            </a:r>
            <a:r>
              <a:rPr lang="ar-SA" sz="1400" dirty="0">
                <a:solidFill>
                  <a:schemeClr val="bg1">
                    <a:lumMod val="50000"/>
                  </a:schemeClr>
                </a:solidFill>
              </a:rPr>
              <a:t>(اسم شخص)</a:t>
            </a:r>
            <a:r>
              <a:rPr lang="en-US" sz="1400" dirty="0">
                <a:solidFill>
                  <a:schemeClr val="bg1">
                    <a:lumMod val="50000"/>
                  </a:schemeClr>
                </a:solidFill>
              </a:rPr>
              <a:t>) </a:t>
            </a:r>
            <a:r>
              <a:rPr lang="en-US" sz="2000" dirty="0"/>
              <a:t>strains. </a:t>
            </a:r>
            <a:r>
              <a:rPr lang="ar-SA" sz="1200" dirty="0">
                <a:solidFill>
                  <a:schemeClr val="accent1"/>
                </a:solidFill>
              </a:rPr>
              <a:t>بكتيريا تسبب السل بس</a:t>
            </a:r>
            <a:r>
              <a:rPr lang="ar-SA" sz="1200" dirty="0"/>
              <a:t> </a:t>
            </a:r>
            <a:r>
              <a:rPr lang="ar-SA" sz="1200" dirty="0">
                <a:solidFill>
                  <a:schemeClr val="accent1"/>
                </a:solidFill>
              </a:rPr>
              <a:t>مضعفة فيستخدمونها كتطعيمه ضد السل، يعطونها ثاني يوم بعد الولادة وهي اللي تبقى علامتها:)</a:t>
            </a:r>
            <a:endParaRPr lang="en-US" sz="1200" dirty="0">
              <a:solidFill>
                <a:schemeClr val="accent1"/>
              </a:solidFill>
            </a:endParaRPr>
          </a:p>
          <a:p>
            <a:endParaRPr lang="en-US" sz="2200" dirty="0"/>
          </a:p>
          <a:p>
            <a:pPr marL="342900" indent="-342900">
              <a:buFont typeface="Wingdings" panose="05000000000000000000" pitchFamily="2" charset="2"/>
              <a:buChar char="ü"/>
            </a:pPr>
            <a:r>
              <a:rPr lang="en-US" sz="2200" dirty="0"/>
              <a:t>All are called Mycobacterium Tuberculosis Complex and cause Tuberculosis (TB). </a:t>
            </a:r>
          </a:p>
        </p:txBody>
      </p:sp>
      <p:sp>
        <p:nvSpPr>
          <p:cNvPr id="2" name="Rectangle 1"/>
          <p:cNvSpPr/>
          <p:nvPr/>
        </p:nvSpPr>
        <p:spPr>
          <a:xfrm>
            <a:off x="1893195" y="6384864"/>
            <a:ext cx="7495504" cy="36933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solidFill>
                  <a:schemeClr val="accent1"/>
                </a:solidFill>
              </a:rPr>
              <a:t>*it is a vaccine used against TB but sometime can TB infection   </a:t>
            </a:r>
            <a:r>
              <a:rPr lang="en-US" dirty="0">
                <a:solidFill>
                  <a:schemeClr val="bg1">
                    <a:lumMod val="50000"/>
                  </a:schemeClr>
                </a:solidFill>
              </a:rPr>
              <a:t>*</a:t>
            </a:r>
            <a:r>
              <a:rPr lang="ar-SA" dirty="0">
                <a:solidFill>
                  <a:schemeClr val="bg1">
                    <a:lumMod val="50000"/>
                  </a:schemeClr>
                </a:solidFill>
              </a:rPr>
              <a:t>=بقري </a:t>
            </a:r>
            <a:r>
              <a:rPr lang="en-US" dirty="0">
                <a:solidFill>
                  <a:schemeClr val="bg1">
                    <a:lumMod val="50000"/>
                  </a:schemeClr>
                </a:solidFill>
              </a:rPr>
              <a:t>Bovine</a:t>
            </a:r>
          </a:p>
        </p:txBody>
      </p:sp>
    </p:spTree>
    <p:extLst>
      <p:ext uri="{BB962C8B-B14F-4D97-AF65-F5344CB8AC3E}">
        <p14:creationId xmlns:p14="http://schemas.microsoft.com/office/powerpoint/2010/main" val="2120273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www.textbookofbacteriology.net/lungsandalveoli.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4969" y="286604"/>
            <a:ext cx="3107031" cy="2350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70293" y="244178"/>
            <a:ext cx="4558352" cy="523220"/>
          </a:xfrm>
          <a:prstGeom prst="rect">
            <a:avLst/>
          </a:prstGeom>
          <a:solidFill>
            <a:schemeClr val="bg1"/>
          </a:solidFill>
          <a:ln>
            <a:noFill/>
          </a:ln>
        </p:spPr>
        <p:style>
          <a:lnRef idx="2">
            <a:schemeClr val="accent5"/>
          </a:lnRef>
          <a:fillRef idx="1">
            <a:schemeClr val="lt1"/>
          </a:fillRef>
          <a:effectRef idx="0">
            <a:schemeClr val="accent5"/>
          </a:effectRef>
          <a:fontRef idx="minor">
            <a:schemeClr val="dk1"/>
          </a:fontRef>
        </p:style>
        <p:txBody>
          <a:bodyPr wrap="square">
            <a:spAutoFit/>
          </a:bodyPr>
          <a:lstStyle/>
          <a:p>
            <a:r>
              <a:rPr lang="en-US" sz="2800" dirty="0">
                <a:solidFill>
                  <a:schemeClr val="accent6">
                    <a:lumMod val="50000"/>
                  </a:schemeClr>
                </a:solidFill>
                <a:latin typeface="+mj-lt"/>
              </a:rPr>
              <a:t>Pathogenesis of Tuberculosis :</a:t>
            </a:r>
          </a:p>
        </p:txBody>
      </p:sp>
      <p:sp>
        <p:nvSpPr>
          <p:cNvPr id="2" name="Rectangle 1"/>
          <p:cNvSpPr/>
          <p:nvPr/>
        </p:nvSpPr>
        <p:spPr>
          <a:xfrm>
            <a:off x="256561" y="931170"/>
            <a:ext cx="8946688" cy="3200876"/>
          </a:xfrm>
          <a:prstGeom prst="rect">
            <a:avLst/>
          </a:prstGeom>
        </p:spPr>
        <p:txBody>
          <a:bodyPr wrap="square">
            <a:spAutoFit/>
          </a:bodyPr>
          <a:lstStyle/>
          <a:p>
            <a:pPr marL="457200" indent="-457200">
              <a:buSzPct val="120000"/>
              <a:buFont typeface="+mj-lt"/>
              <a:buAutoNum type="arabicPeriod"/>
              <a:defRPr/>
            </a:pPr>
            <a:r>
              <a:rPr lang="en-US" sz="2000" dirty="0"/>
              <a:t>Mycobacteria is acquired by airborne droplet that reaches the </a:t>
            </a:r>
            <a:r>
              <a:rPr lang="en-US" sz="2000" b="1" dirty="0"/>
              <a:t>alveolar macrophages</a:t>
            </a:r>
            <a:r>
              <a:rPr lang="en-US" sz="2000" dirty="0"/>
              <a:t>, and is able to survive their</a:t>
            </a:r>
            <a:r>
              <a:rPr lang="ar-SA" sz="2000" b="1" dirty="0">
                <a:solidFill>
                  <a:schemeClr val="bg1">
                    <a:lumMod val="50000"/>
                  </a:schemeClr>
                </a:solidFill>
              </a:rPr>
              <a:t>*</a:t>
            </a:r>
            <a:r>
              <a:rPr lang="en-US" sz="2000" dirty="0"/>
              <a:t> ( main virulence factor).</a:t>
            </a:r>
          </a:p>
          <a:p>
            <a:pPr marL="457200" indent="-457200">
              <a:buSzPct val="120000"/>
              <a:buFont typeface="+mj-lt"/>
              <a:buAutoNum type="arabicPeriod"/>
              <a:defRPr/>
            </a:pPr>
            <a:r>
              <a:rPr lang="en-US" sz="2000" dirty="0"/>
              <a:t>This starts cell mediated immune response, which controls the multiplication of the organism but does not kill it.</a:t>
            </a:r>
          </a:p>
          <a:p>
            <a:pPr marL="457200" indent="-457200">
              <a:buSzPct val="120000"/>
              <a:buFont typeface="+mj-lt"/>
              <a:buAutoNum type="arabicPeriod"/>
              <a:defRPr/>
            </a:pPr>
            <a:r>
              <a:rPr lang="en-US" sz="2000" dirty="0"/>
              <a:t>There will be </a:t>
            </a:r>
            <a:r>
              <a:rPr lang="en-US" sz="2000" dirty="0">
                <a:solidFill>
                  <a:srgbClr val="FF0000"/>
                </a:solidFill>
              </a:rPr>
              <a:t>Granuloma formation </a:t>
            </a:r>
            <a:r>
              <a:rPr lang="en-US" sz="2000" dirty="0"/>
              <a:t>.</a:t>
            </a:r>
          </a:p>
          <a:p>
            <a:pPr marL="457200" indent="-457200">
              <a:buSzPct val="120000"/>
              <a:buFont typeface="+mj-lt"/>
              <a:buAutoNum type="arabicPeriod"/>
              <a:defRPr/>
            </a:pPr>
            <a:r>
              <a:rPr lang="en-US" sz="2000" dirty="0"/>
              <a:t>The organism lives in dormant</a:t>
            </a:r>
            <a:r>
              <a:rPr lang="ar-SA" sz="2000" b="1" dirty="0">
                <a:solidFill>
                  <a:schemeClr val="bg1">
                    <a:lumMod val="50000"/>
                  </a:schemeClr>
                </a:solidFill>
              </a:rPr>
              <a:t>**</a:t>
            </a:r>
            <a:r>
              <a:rPr lang="en-US" sz="2000" dirty="0"/>
              <a:t> state ( </a:t>
            </a:r>
            <a:r>
              <a:rPr lang="en-US" sz="2000" dirty="0">
                <a:solidFill>
                  <a:srgbClr val="FF0000"/>
                </a:solidFill>
              </a:rPr>
              <a:t>latent tuberculosis infection</a:t>
            </a:r>
            <a:r>
              <a:rPr lang="en-US" sz="2000" dirty="0"/>
              <a:t>)</a:t>
            </a:r>
            <a:endParaRPr lang="ar-SA" sz="2000" dirty="0"/>
          </a:p>
          <a:p>
            <a:pPr marL="457200" indent="-457200">
              <a:buSzPct val="120000"/>
              <a:buFont typeface="+mj-lt"/>
              <a:buAutoNum type="arabicPeriod"/>
              <a:defRPr/>
            </a:pPr>
            <a:r>
              <a:rPr lang="en-US" altLang="en-US" sz="2000" dirty="0"/>
              <a:t>Patient show evidence of </a:t>
            </a:r>
            <a:r>
              <a:rPr lang="en-US" altLang="en-US" sz="2000" b="1" dirty="0"/>
              <a:t>delayed</a:t>
            </a:r>
            <a:r>
              <a:rPr lang="en-US" altLang="en-US" sz="2000" dirty="0"/>
              <a:t> cell mediated immunity ( CMI ), and this disease results due to destructive effect of CMI (immune response).</a:t>
            </a:r>
          </a:p>
          <a:p>
            <a:pPr marL="457200" indent="-457200">
              <a:buSzPct val="120000"/>
              <a:buFont typeface="+mj-lt"/>
              <a:buAutoNum type="arabicPeriod"/>
            </a:pPr>
            <a:r>
              <a:rPr lang="en-US" altLang="en-US" sz="2000" dirty="0"/>
              <a:t>This Disease develop slowly and chronic.</a:t>
            </a:r>
          </a:p>
          <a:p>
            <a:pPr marL="342900" indent="-342900">
              <a:buSzPct val="120000"/>
              <a:buFont typeface="Arial" charset="0"/>
              <a:buChar char="•"/>
              <a:defRPr/>
            </a:pPr>
            <a:endParaRPr lang="en-US" sz="2200" dirty="0"/>
          </a:p>
        </p:txBody>
      </p:sp>
      <p:graphicFrame>
        <p:nvGraphicFramePr>
          <p:cNvPr id="8" name="Diagram 7"/>
          <p:cNvGraphicFramePr/>
          <p:nvPr>
            <p:extLst>
              <p:ext uri="{D42A27DB-BD31-4B8C-83A1-F6EECF244321}">
                <p14:modId xmlns:p14="http://schemas.microsoft.com/office/powerpoint/2010/main" val="3807997267"/>
              </p:ext>
            </p:extLst>
          </p:nvPr>
        </p:nvGraphicFramePr>
        <p:xfrm>
          <a:off x="158087" y="3805002"/>
          <a:ext cx="12242042" cy="2390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58087" y="6367916"/>
            <a:ext cx="11935439" cy="36933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r"/>
            <a:r>
              <a:rPr lang="ar-SA" dirty="0">
                <a:solidFill>
                  <a:schemeClr val="bg1">
                    <a:lumMod val="50000"/>
                  </a:schemeClr>
                </a:solidFill>
              </a:rPr>
              <a:t>        * من الخواص المميزة لهذه الباكتيريا      **سبات          </a:t>
            </a:r>
            <a:r>
              <a:rPr lang="en-US" dirty="0">
                <a:solidFill>
                  <a:schemeClr val="accent1"/>
                </a:solidFill>
                <a:latin typeface="wf_segoe-ui_normal"/>
              </a:rPr>
              <a:t>Many things can cause granuloma!</a:t>
            </a:r>
            <a:r>
              <a:rPr lang="ar-SA" dirty="0">
                <a:solidFill>
                  <a:schemeClr val="accent1"/>
                </a:solidFill>
                <a:latin typeface="wf_segoe-ui_normal"/>
              </a:rPr>
              <a:t> </a:t>
            </a:r>
            <a:r>
              <a:rPr lang="en-US" dirty="0">
                <a:solidFill>
                  <a:schemeClr val="accent1"/>
                </a:solidFill>
                <a:latin typeface="wf_segoe-ui_normal"/>
              </a:rPr>
              <a:t>That’s why we need more test</a:t>
            </a:r>
            <a:endParaRPr lang="en-US" dirty="0">
              <a:solidFill>
                <a:schemeClr val="accent1"/>
              </a:solidFill>
            </a:endParaRPr>
          </a:p>
        </p:txBody>
      </p:sp>
      <p:pic>
        <p:nvPicPr>
          <p:cNvPr id="9" name="Picture 2" descr="http://static.howstuffworks.com/gif/adam/images/en/tuberculosis-of-the-lungs-pictur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03249" y="2794391"/>
            <a:ext cx="2672556" cy="2765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4027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9484" y="99615"/>
            <a:ext cx="3750128" cy="523220"/>
          </a:xfrm>
          <a:prstGeom prst="rect">
            <a:avLst/>
          </a:prstGeom>
        </p:spPr>
        <p:txBody>
          <a:bodyPr wrap="square">
            <a:spAutoFit/>
          </a:bodyPr>
          <a:lstStyle/>
          <a:p>
            <a:r>
              <a:rPr lang="en-US" sz="2800" dirty="0">
                <a:solidFill>
                  <a:schemeClr val="accent6">
                    <a:lumMod val="50000"/>
                  </a:schemeClr>
                </a:solidFill>
                <a:latin typeface="+mj-lt"/>
              </a:rPr>
              <a:t>1-Primary Tuberculosis</a:t>
            </a:r>
          </a:p>
        </p:txBody>
      </p:sp>
      <p:sp>
        <p:nvSpPr>
          <p:cNvPr id="3" name="Rectangle 2"/>
          <p:cNvSpPr/>
          <p:nvPr/>
        </p:nvSpPr>
        <p:spPr>
          <a:xfrm>
            <a:off x="606283" y="813167"/>
            <a:ext cx="10533942" cy="2246769"/>
          </a:xfrm>
          <a:prstGeom prst="rect">
            <a:avLst/>
          </a:prstGeom>
        </p:spPr>
        <p:txBody>
          <a:bodyPr wrap="square">
            <a:spAutoFit/>
          </a:bodyPr>
          <a:lstStyle/>
          <a:p>
            <a:pPr>
              <a:buFont typeface="Arial" charset="0"/>
              <a:buChar char="•"/>
            </a:pPr>
            <a:r>
              <a:rPr lang="en-US" sz="2000" dirty="0"/>
              <a:t> </a:t>
            </a:r>
            <a:r>
              <a:rPr lang="en-US" altLang="en-US" sz="2000" dirty="0"/>
              <a:t>Inhalation of bacilli ➝ Phagocytosis ➝ lymph nodes calcify to produce </a:t>
            </a:r>
            <a:r>
              <a:rPr lang="en-US" altLang="en-US" sz="2000" b="1" dirty="0"/>
              <a:t>GHON</a:t>
            </a:r>
            <a:r>
              <a:rPr lang="en-US" altLang="en-US" sz="2000" dirty="0"/>
              <a:t> </a:t>
            </a:r>
            <a:r>
              <a:rPr lang="en-US" altLang="en-US" sz="2000" b="1" dirty="0"/>
              <a:t>focus</a:t>
            </a:r>
            <a:r>
              <a:rPr lang="en-US" altLang="en-US" sz="2000" dirty="0"/>
              <a:t>.</a:t>
            </a:r>
            <a:endParaRPr lang="en-US" sz="2000" dirty="0"/>
          </a:p>
          <a:p>
            <a:pPr>
              <a:buFont typeface="Arial" charset="0"/>
              <a:buChar char="•"/>
            </a:pPr>
            <a:r>
              <a:rPr lang="en-US" sz="2000" b="1" dirty="0"/>
              <a:t> </a:t>
            </a:r>
            <a:r>
              <a:rPr lang="en-US" sz="2000" b="1" dirty="0">
                <a:solidFill>
                  <a:schemeClr val="accent1"/>
                </a:solidFill>
              </a:rPr>
              <a:t>*</a:t>
            </a:r>
            <a:r>
              <a:rPr lang="en-US" sz="2000" b="1" dirty="0"/>
              <a:t>GHON</a:t>
            </a:r>
            <a:r>
              <a:rPr lang="en-US" sz="2000" dirty="0"/>
              <a:t> </a:t>
            </a:r>
            <a:r>
              <a:rPr lang="en-US" sz="2000" b="1" dirty="0"/>
              <a:t>focus</a:t>
            </a:r>
            <a:r>
              <a:rPr lang="en-US" sz="2000" dirty="0"/>
              <a:t> or “Primary Complex” occurs at the </a:t>
            </a:r>
            <a:r>
              <a:rPr lang="en-US" sz="2000" b="1" dirty="0"/>
              <a:t>periphery</a:t>
            </a:r>
            <a:r>
              <a:rPr lang="en-US" sz="2000" dirty="0"/>
              <a:t> of the mid zone of the lung. </a:t>
            </a:r>
          </a:p>
          <a:p>
            <a:pPr>
              <a:buFont typeface="Arial" charset="0"/>
              <a:buChar char="•"/>
            </a:pPr>
            <a:r>
              <a:rPr lang="en-US" sz="2000" dirty="0"/>
              <a:t> </a:t>
            </a:r>
            <a:r>
              <a:rPr lang="en-US" altLang="en-US" sz="2000" dirty="0"/>
              <a:t>Infection handled by host response.</a:t>
            </a:r>
          </a:p>
          <a:p>
            <a:pPr>
              <a:buFont typeface="Arial" charset="0"/>
              <a:buChar char="•"/>
            </a:pPr>
            <a:r>
              <a:rPr lang="en-US" altLang="en-US" sz="2000" dirty="0"/>
              <a:t> In some people disseminate or remain viable for long period.</a:t>
            </a:r>
            <a:r>
              <a:rPr lang="ar-SA" altLang="en-US" sz="1400" dirty="0">
                <a:solidFill>
                  <a:schemeClr val="bg1">
                    <a:lumMod val="50000"/>
                  </a:schemeClr>
                </a:solidFill>
              </a:rPr>
              <a:t>تنتشر أو تبقى قابلة للحياة لفترة طويلة</a:t>
            </a:r>
            <a:endParaRPr lang="en-US" altLang="en-US" sz="1400" dirty="0">
              <a:solidFill>
                <a:schemeClr val="bg1">
                  <a:lumMod val="50000"/>
                </a:schemeClr>
              </a:solidFill>
            </a:endParaRPr>
          </a:p>
          <a:p>
            <a:endParaRPr lang="en-US" altLang="en-US" sz="2000" dirty="0"/>
          </a:p>
          <a:p>
            <a:pPr marL="342900" indent="-342900">
              <a:buFont typeface="Courier New" panose="02070309020205020404" pitchFamily="49" charset="0"/>
              <a:buChar char="o"/>
            </a:pPr>
            <a:r>
              <a:rPr lang="en-US" sz="2000" b="1" dirty="0"/>
              <a:t>Microscopy</a:t>
            </a:r>
            <a:r>
              <a:rPr lang="en-US" sz="2000" dirty="0"/>
              <a:t> of the lesion shows </a:t>
            </a:r>
            <a:r>
              <a:rPr lang="en-US" sz="2000" b="1" dirty="0">
                <a:solidFill>
                  <a:srgbClr val="FF0000"/>
                </a:solidFill>
              </a:rPr>
              <a:t>Granuloma</a:t>
            </a:r>
            <a:r>
              <a:rPr lang="en-US" sz="2000" dirty="0"/>
              <a:t>. </a:t>
            </a:r>
          </a:p>
          <a:p>
            <a:pPr marL="342900" indent="-342900">
              <a:buFont typeface="Courier New" panose="02070309020205020404" pitchFamily="49" charset="0"/>
              <a:buChar char="o"/>
            </a:pPr>
            <a:r>
              <a:rPr lang="en-US" sz="2000" dirty="0"/>
              <a:t> </a:t>
            </a:r>
            <a:r>
              <a:rPr lang="en-US" sz="2000" b="1" dirty="0"/>
              <a:t>Clinically</a:t>
            </a:r>
            <a:r>
              <a:rPr lang="en-US" sz="2000" dirty="0"/>
              <a:t>, primary TB is usually </a:t>
            </a:r>
            <a:r>
              <a:rPr lang="en-US" sz="2000" b="1" dirty="0">
                <a:solidFill>
                  <a:srgbClr val="FF0000"/>
                </a:solidFill>
              </a:rPr>
              <a:t>asymptomatic</a:t>
            </a:r>
            <a:r>
              <a:rPr lang="en-US" sz="2000" dirty="0"/>
              <a:t>, or shows minor illness.</a:t>
            </a:r>
            <a:r>
              <a:rPr lang="ar-SA" dirty="0">
                <a:solidFill>
                  <a:schemeClr val="accent1"/>
                </a:solidFill>
              </a:rPr>
              <a:t>لكنه لا يعدي اشخاص آخرين</a:t>
            </a:r>
            <a:endParaRPr lang="en-US" dirty="0">
              <a:solidFill>
                <a:schemeClr val="accent1"/>
              </a:solidFill>
            </a:endParaRPr>
          </a:p>
        </p:txBody>
      </p:sp>
      <p:pic>
        <p:nvPicPr>
          <p:cNvPr id="9" name="Picture 5" descr="granuloma_non_necrotizing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4387" y="701457"/>
            <a:ext cx="1949224" cy="1890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6419519"/>
            <a:ext cx="11910646" cy="33855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600" dirty="0">
                <a:solidFill>
                  <a:schemeClr val="accent1"/>
                </a:solidFill>
              </a:rPr>
              <a:t>*it is complex of nodule in lung tissue and lymph nodes, </a:t>
            </a:r>
            <a:r>
              <a:rPr lang="en-US" sz="1600" dirty="0" err="1">
                <a:solidFill>
                  <a:schemeClr val="accent1"/>
                </a:solidFill>
              </a:rPr>
              <a:t>caseous</a:t>
            </a:r>
            <a:r>
              <a:rPr lang="en-US" sz="1600" dirty="0">
                <a:solidFill>
                  <a:schemeClr val="accent1"/>
                </a:solidFill>
              </a:rPr>
              <a:t> necrosis ,calcium deposit in fatty area of necrosis and it visible on x-ray</a:t>
            </a:r>
          </a:p>
        </p:txBody>
      </p:sp>
      <p:cxnSp>
        <p:nvCxnSpPr>
          <p:cNvPr id="10" name="Straight Connector 9"/>
          <p:cNvCxnSpPr/>
          <p:nvPr/>
        </p:nvCxnSpPr>
        <p:spPr>
          <a:xfrm>
            <a:off x="0" y="622835"/>
            <a:ext cx="8215952"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509444" y="208842"/>
            <a:ext cx="4428264" cy="369332"/>
          </a:xfrm>
          <a:prstGeom prst="rect">
            <a:avLst/>
          </a:prstGeom>
        </p:spPr>
        <p:txBody>
          <a:bodyPr wrap="none">
            <a:spAutoFit/>
          </a:bodyPr>
          <a:lstStyle/>
          <a:p>
            <a:r>
              <a:rPr lang="en-US" dirty="0"/>
              <a:t>(Occurs in patients </a:t>
            </a:r>
            <a:r>
              <a:rPr lang="en-US" dirty="0">
                <a:solidFill>
                  <a:srgbClr val="FF0000"/>
                </a:solidFill>
              </a:rPr>
              <a:t>not</a:t>
            </a:r>
            <a:r>
              <a:rPr lang="en-US" dirty="0"/>
              <a:t> previously infected ) : </a:t>
            </a:r>
          </a:p>
        </p:txBody>
      </p:sp>
      <p:sp>
        <p:nvSpPr>
          <p:cNvPr id="15" name="Rectangle 14"/>
          <p:cNvSpPr/>
          <p:nvPr/>
        </p:nvSpPr>
        <p:spPr>
          <a:xfrm>
            <a:off x="108267" y="3059937"/>
            <a:ext cx="9304149" cy="707886"/>
          </a:xfrm>
          <a:prstGeom prst="rect">
            <a:avLst/>
          </a:prstGeom>
        </p:spPr>
        <p:txBody>
          <a:bodyPr wrap="square">
            <a:spAutoFit/>
          </a:bodyPr>
          <a:lstStyle/>
          <a:p>
            <a:pPr>
              <a:buClr>
                <a:schemeClr val="tx1"/>
              </a:buClr>
            </a:pPr>
            <a:r>
              <a:rPr lang="en-US" altLang="en-US" sz="2000" b="1" dirty="0">
                <a:solidFill>
                  <a:schemeClr val="accent6">
                    <a:lumMod val="50000"/>
                  </a:schemeClr>
                </a:solidFill>
              </a:rPr>
              <a:t>Non-pulmonary</a:t>
            </a:r>
            <a:r>
              <a:rPr lang="en-US" altLang="en-US" sz="2000" b="1" i="1" dirty="0">
                <a:solidFill>
                  <a:schemeClr val="accent6">
                    <a:lumMod val="50000"/>
                  </a:schemeClr>
                </a:solidFill>
              </a:rPr>
              <a:t> TB: </a:t>
            </a:r>
          </a:p>
          <a:p>
            <a:pPr>
              <a:buClr>
                <a:schemeClr val="tx1"/>
              </a:buClr>
            </a:pPr>
            <a:r>
              <a:rPr lang="en-US" altLang="en-US" sz="2000" dirty="0"/>
              <a:t>may spreads from pulmonary infections to </a:t>
            </a:r>
            <a:r>
              <a:rPr lang="en-US" altLang="en-US" sz="2000" dirty="0">
                <a:solidFill>
                  <a:srgbClr val="FF0000"/>
                </a:solidFill>
              </a:rPr>
              <a:t>other organs </a:t>
            </a:r>
            <a:r>
              <a:rPr lang="en-US" altLang="en-US" sz="2000" dirty="0" err="1"/>
              <a:t>eg</a:t>
            </a:r>
            <a:r>
              <a:rPr lang="en-US" altLang="en-US" sz="2000" dirty="0"/>
              <a:t>.:</a:t>
            </a:r>
          </a:p>
        </p:txBody>
      </p:sp>
      <p:sp>
        <p:nvSpPr>
          <p:cNvPr id="16" name="Rectangle 15"/>
          <p:cNvSpPr/>
          <p:nvPr/>
        </p:nvSpPr>
        <p:spPr>
          <a:xfrm>
            <a:off x="1204970" y="5458946"/>
            <a:ext cx="10725307" cy="677108"/>
          </a:xfrm>
          <a:prstGeom prst="rect">
            <a:avLst/>
          </a:prstGeom>
        </p:spPr>
        <p:txBody>
          <a:bodyPr wrap="square">
            <a:spAutoFit/>
          </a:bodyPr>
          <a:lstStyle/>
          <a:p>
            <a:r>
              <a:rPr lang="en-US" sz="2000" b="1" dirty="0">
                <a:solidFill>
                  <a:schemeClr val="accent5">
                    <a:lumMod val="50000"/>
                  </a:schemeClr>
                </a:solidFill>
              </a:rPr>
              <a:t>Caseation</a:t>
            </a:r>
            <a:r>
              <a:rPr lang="en-US" dirty="0"/>
              <a:t>: due to delayed hypersensitivity reaction. Contains many bacilli ,enzymes, O</a:t>
            </a:r>
            <a:r>
              <a:rPr lang="en-US" sz="1400" dirty="0"/>
              <a:t>2</a:t>
            </a:r>
            <a:r>
              <a:rPr lang="en-US" dirty="0"/>
              <a:t>,N</a:t>
            </a:r>
            <a:r>
              <a:rPr lang="en-US" sz="1400" dirty="0"/>
              <a:t>2 </a:t>
            </a:r>
            <a:r>
              <a:rPr lang="en-US" dirty="0"/>
              <a:t>intermediates, necrotic center of granuloma with cheesy material. </a:t>
            </a:r>
          </a:p>
        </p:txBody>
      </p:sp>
      <p:sp>
        <p:nvSpPr>
          <p:cNvPr id="17" name="Rectangle 16"/>
          <p:cNvSpPr/>
          <p:nvPr/>
        </p:nvSpPr>
        <p:spPr>
          <a:xfrm>
            <a:off x="341544" y="3780193"/>
            <a:ext cx="11227558" cy="1754326"/>
          </a:xfrm>
          <a:prstGeom prst="rect">
            <a:avLst/>
          </a:prstGeom>
        </p:spPr>
        <p:txBody>
          <a:bodyPr wrap="square">
            <a:spAutoFit/>
          </a:bodyPr>
          <a:lstStyle/>
          <a:p>
            <a:pPr marL="800100" lvl="1" indent="-342900">
              <a:buFont typeface="Wingdings" panose="05000000000000000000" pitchFamily="2" charset="2"/>
              <a:buChar char="ü"/>
            </a:pPr>
            <a:r>
              <a:rPr lang="en-US" altLang="en-US" dirty="0"/>
              <a:t>TB of lymph nodes (cervical,  mesenteric).</a:t>
            </a:r>
          </a:p>
          <a:p>
            <a:pPr marL="800100" lvl="1" indent="-342900">
              <a:buFont typeface="Wingdings" panose="05000000000000000000" pitchFamily="2" charset="2"/>
              <a:buChar char="ü"/>
            </a:pPr>
            <a:r>
              <a:rPr lang="en-US" altLang="en-US" dirty="0"/>
              <a:t>TB meningitis</a:t>
            </a:r>
          </a:p>
          <a:p>
            <a:pPr marL="800100" lvl="1" indent="-342900">
              <a:buFont typeface="Wingdings" panose="05000000000000000000" pitchFamily="2" charset="2"/>
              <a:buChar char="ü"/>
            </a:pPr>
            <a:r>
              <a:rPr lang="en-US" altLang="en-US" dirty="0"/>
              <a:t>TB bone &amp; joint</a:t>
            </a:r>
          </a:p>
          <a:p>
            <a:pPr marL="800100" lvl="1" indent="-342900">
              <a:buFont typeface="Wingdings" panose="05000000000000000000" pitchFamily="2" charset="2"/>
              <a:buChar char="ü"/>
            </a:pPr>
            <a:r>
              <a:rPr lang="en-US" dirty="0"/>
              <a:t>TB of the genitourinary system. </a:t>
            </a:r>
          </a:p>
          <a:p>
            <a:pPr marL="800100" lvl="1" indent="-342900">
              <a:buFont typeface="Wingdings" panose="05000000000000000000" pitchFamily="2" charset="2"/>
              <a:buChar char="ü"/>
            </a:pPr>
            <a:r>
              <a:rPr lang="en-US" dirty="0"/>
              <a:t>­ TB </a:t>
            </a:r>
            <a:r>
              <a:rPr lang="en-US" dirty="0" err="1"/>
              <a:t>miliary</a:t>
            </a:r>
            <a:r>
              <a:rPr lang="en-US" dirty="0"/>
              <a:t> (Blood and other organs.) </a:t>
            </a:r>
          </a:p>
          <a:p>
            <a:pPr marL="800100" lvl="1" indent="-342900">
              <a:buFont typeface="Wingdings" panose="05000000000000000000" pitchFamily="2" charset="2"/>
              <a:buChar char="ü"/>
            </a:pPr>
            <a:r>
              <a:rPr lang="en-US" dirty="0"/>
              <a:t>­ TB of soft tissue (</a:t>
            </a:r>
            <a:r>
              <a:rPr lang="en-US" dirty="0">
                <a:solidFill>
                  <a:srgbClr val="FF0000"/>
                </a:solidFill>
              </a:rPr>
              <a:t>cold abscess</a:t>
            </a:r>
            <a:r>
              <a:rPr lang="en-US" dirty="0"/>
              <a:t>): lacks inflammation with </a:t>
            </a:r>
            <a:r>
              <a:rPr lang="en-US" b="1" dirty="0">
                <a:solidFill>
                  <a:schemeClr val="accent5">
                    <a:lumMod val="50000"/>
                  </a:schemeClr>
                </a:solidFill>
              </a:rPr>
              <a:t>Caseation</a:t>
            </a:r>
            <a:endParaRPr lang="en-US" dirty="0"/>
          </a:p>
        </p:txBody>
      </p:sp>
      <p:sp>
        <p:nvSpPr>
          <p:cNvPr id="18" name="Rectangle 17"/>
          <p:cNvSpPr/>
          <p:nvPr/>
        </p:nvSpPr>
        <p:spPr>
          <a:xfrm rot="16200000">
            <a:off x="-216659" y="1271433"/>
            <a:ext cx="1494833" cy="369332"/>
          </a:xfrm>
          <a:prstGeom prst="rect">
            <a:avLst/>
          </a:prstGeom>
        </p:spPr>
        <p:txBody>
          <a:bodyPr wrap="none">
            <a:spAutoFit/>
          </a:bodyPr>
          <a:lstStyle/>
          <a:p>
            <a:r>
              <a:rPr lang="en-US" dirty="0">
                <a:solidFill>
                  <a:schemeClr val="bg1">
                    <a:lumMod val="50000"/>
                  </a:schemeClr>
                </a:solidFill>
              </a:rPr>
              <a:t>Pathogenesis </a:t>
            </a:r>
          </a:p>
        </p:txBody>
      </p:sp>
      <p:sp>
        <p:nvSpPr>
          <p:cNvPr id="19" name="Rectangle 18"/>
          <p:cNvSpPr/>
          <p:nvPr/>
        </p:nvSpPr>
        <p:spPr>
          <a:xfrm rot="16200000">
            <a:off x="-436575" y="4687017"/>
            <a:ext cx="2146165" cy="307777"/>
          </a:xfrm>
          <a:prstGeom prst="rect">
            <a:avLst/>
          </a:prstGeom>
        </p:spPr>
        <p:txBody>
          <a:bodyPr wrap="none">
            <a:spAutoFit/>
          </a:bodyPr>
          <a:lstStyle/>
          <a:p>
            <a:r>
              <a:rPr lang="en-US" sz="1400" b="1" dirty="0">
                <a:solidFill>
                  <a:schemeClr val="bg1">
                    <a:lumMod val="50000"/>
                  </a:schemeClr>
                </a:solidFill>
              </a:rPr>
              <a:t>Other site beside the lung </a:t>
            </a:r>
          </a:p>
        </p:txBody>
      </p:sp>
    </p:spTree>
    <p:extLst>
      <p:ext uri="{BB962C8B-B14F-4D97-AF65-F5344CB8AC3E}">
        <p14:creationId xmlns:p14="http://schemas.microsoft.com/office/powerpoint/2010/main" val="484843434"/>
      </p:ext>
    </p:extLst>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2480</Words>
  <Application>Microsoft Office PowerPoint</Application>
  <PresentationFormat>Widescreen</PresentationFormat>
  <Paragraphs>258</Paragraphs>
  <Slides>19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Calibri Light</vt:lpstr>
      <vt:lpstr>Courier New</vt:lpstr>
      <vt:lpstr>Times New Roman</vt:lpstr>
      <vt:lpstr>TimesNewRomanPSMT</vt:lpstr>
      <vt:lpstr>wf_segoe-ui_normal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تعليمات عامة </dc:title>
  <dc:creator>ABS</dc:creator>
  <cp:lastModifiedBy>trad</cp:lastModifiedBy>
  <cp:revision>94</cp:revision>
  <dcterms:created xsi:type="dcterms:W3CDTF">2017-02-13T00:33:29Z</dcterms:created>
  <dcterms:modified xsi:type="dcterms:W3CDTF">2017-02-22T21:21:39Z</dcterms:modified>
</cp:coreProperties>
</file>