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75" r:id="rId4"/>
    <p:sldId id="263" r:id="rId5"/>
    <p:sldId id="276" r:id="rId6"/>
    <p:sldId id="264" r:id="rId7"/>
    <p:sldId id="266" r:id="rId8"/>
    <p:sldId id="267" r:id="rId9"/>
    <p:sldId id="268" r:id="rId10"/>
    <p:sldId id="270" r:id="rId11"/>
    <p:sldId id="273" r:id="rId12"/>
    <p:sldId id="274" r:id="rId13"/>
    <p:sldId id="278" r:id="rId14"/>
    <p:sldId id="260" r:id="rId15"/>
    <p:sldId id="27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0" autoAdjust="0"/>
    <p:restoredTop sz="94444" autoAdjust="0"/>
  </p:normalViewPr>
  <p:slideViewPr>
    <p:cSldViewPr snapToGrid="0">
      <p:cViewPr>
        <p:scale>
          <a:sx n="75" d="100"/>
          <a:sy n="75" d="100"/>
        </p:scale>
        <p:origin x="1432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6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onlineexambuilder.com/micro-uri/exam-1319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s://docs.google.com/presentation/d/1W96rNV02n5a9oIn7t_PrKgaNkiBSgIQLcp4C64ccow4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c/c3/Illu_conducting_passages.jpg" TargetMode="Externa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600" dirty="0"/>
              <a:t>Upper Respiratory Tract Infection </a:t>
            </a:r>
            <a:endParaRPr lang="en-US" sz="3600" dirty="0" smtClean="0"/>
          </a:p>
          <a:p>
            <a:pPr algn="ctr"/>
            <a:r>
              <a:rPr lang="en-US" sz="3600" dirty="0"/>
              <a:t>(</a:t>
            </a:r>
            <a:r>
              <a:rPr lang="en-US" sz="3600" dirty="0" smtClean="0"/>
              <a:t>URTI)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70649" y="5288340"/>
            <a:ext cx="279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</a:rPr>
              <a:t>important</a:t>
            </a:r>
            <a:endParaRPr lang="en-US" sz="2400" dirty="0">
              <a:ln w="0"/>
              <a:solidFill>
                <a:srgbClr val="FF0000"/>
              </a:solidFill>
            </a:endParaRPr>
          </a:p>
          <a:p>
            <a:r>
              <a:rPr lang="en-US" sz="2400" b="0" cap="none" spc="0" dirty="0" smtClean="0">
                <a:ln w="0"/>
                <a:solidFill>
                  <a:schemeClr val="bg1">
                    <a:lumMod val="50000"/>
                  </a:schemeClr>
                </a:solidFill>
              </a:rPr>
              <a:t>Extra notes</a:t>
            </a:r>
          </a:p>
          <a:p>
            <a:r>
              <a:rPr lang="en-US" sz="2400" dirty="0">
                <a:ln w="0"/>
                <a:solidFill>
                  <a:schemeClr val="accent1">
                    <a:lumMod val="75000"/>
                  </a:schemeClr>
                </a:solidFill>
              </a:rPr>
              <a:t>Doctors notes</a:t>
            </a:r>
          </a:p>
          <a:p>
            <a:pPr algn="ctr"/>
            <a:endParaRPr lang="en-US" sz="2400" b="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u="sng" dirty="0">
                <a:solidFill>
                  <a:schemeClr val="accent1"/>
                </a:solidFill>
              </a:rPr>
              <a:t>"</a:t>
            </a:r>
            <a:r>
              <a:rPr lang="x-none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x-none" b="1" dirty="0">
                <a:solidFill>
                  <a:schemeClr val="accent1"/>
                </a:solidFill>
              </a:rPr>
              <a:t>" </a:t>
            </a:r>
            <a:r>
              <a:rPr lang="x-none" b="1" dirty="0"/>
              <a:t>وتقال هذه الجملة إذا دهم الإنسان أمر عظيم </a:t>
            </a:r>
            <a:r>
              <a:rPr lang="x-none" b="1" dirty="0" smtClean="0"/>
              <a:t>ل</a:t>
            </a:r>
            <a:r>
              <a:rPr lang="ar-SA" b="1" dirty="0" smtClean="0"/>
              <a:t>ا </a:t>
            </a:r>
            <a:r>
              <a:rPr lang="x-none" b="1" dirty="0" smtClean="0"/>
              <a:t> </a:t>
            </a:r>
            <a:endParaRPr lang="en-US" b="1" dirty="0" smtClean="0"/>
          </a:p>
          <a:p>
            <a:pPr algn="r"/>
            <a:r>
              <a:rPr lang="x-none" b="1" dirty="0" smtClean="0"/>
              <a:t>يستطيعه </a:t>
            </a:r>
            <a:r>
              <a:rPr lang="x-none" b="1" dirty="0"/>
              <a:t>، أو يصعب عليه القيام </a:t>
            </a:r>
            <a:r>
              <a:rPr lang="x-none" b="1" dirty="0" smtClean="0"/>
              <a:t>به</a:t>
            </a:r>
            <a:r>
              <a:rPr lang="ar-SA" b="1" dirty="0"/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13" y="5473521"/>
            <a:ext cx="283336" cy="1159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7313" y="5810651"/>
            <a:ext cx="283336" cy="1159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7313" y="6184005"/>
            <a:ext cx="283336" cy="11591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3" y="-17329"/>
            <a:ext cx="1728037" cy="14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62171"/>
              </p:ext>
            </p:extLst>
          </p:nvPr>
        </p:nvGraphicFramePr>
        <p:xfrm>
          <a:off x="226291" y="810240"/>
          <a:ext cx="11251476" cy="5074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419">
                  <a:extLst>
                    <a:ext uri="{9D8B030D-6E8A-4147-A177-3AD203B41FA5}">
                      <a16:colId xmlns="" xmlns:a16="http://schemas.microsoft.com/office/drawing/2014/main" val="330417295"/>
                    </a:ext>
                  </a:extLst>
                </a:gridCol>
                <a:gridCol w="4073116">
                  <a:extLst>
                    <a:ext uri="{9D8B030D-6E8A-4147-A177-3AD203B41FA5}">
                      <a16:colId xmlns="" xmlns:a16="http://schemas.microsoft.com/office/drawing/2014/main" val="4285375462"/>
                    </a:ext>
                  </a:extLst>
                </a:gridCol>
                <a:gridCol w="5029941">
                  <a:extLst>
                    <a:ext uri="{9D8B030D-6E8A-4147-A177-3AD203B41FA5}">
                      <a16:colId xmlns="" xmlns:a16="http://schemas.microsoft.com/office/drawing/2014/main" val="1518929068"/>
                    </a:ext>
                  </a:extLst>
                </a:gridCol>
              </a:tblGrid>
              <a:tr h="36099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Acute sinusitis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Chronic sinusitis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065505"/>
                  </a:ext>
                </a:extLst>
              </a:tr>
              <a:tr h="345201"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66458985"/>
                  </a:ext>
                </a:extLst>
              </a:tr>
              <a:tr h="36099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Etiology viral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13%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31578619"/>
                  </a:ext>
                </a:extLst>
              </a:tr>
              <a:tr h="105289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Etiology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(Bacterial </a:t>
                      </a:r>
                      <a:r>
                        <a:rPr lang="en-US" sz="1800" b="1" dirty="0"/>
                        <a:t>)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S.pneumonia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H.infuenza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M.catarrhalis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S.pneumonia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H.infuenza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M.Catarrhalis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 anaerobes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0575988"/>
                  </a:ext>
                </a:extLst>
              </a:tr>
              <a:tr h="60410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Signs and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symptoms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Mimic allergic rhinitis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local symptoms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6235741"/>
                  </a:ext>
                </a:extLst>
              </a:tr>
              <a:tr h="153422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Diagnosis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/>
                        <a:t>Mainly clinical diagnosis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/>
                        <a:t>Aspiration in case </a:t>
                      </a:r>
                      <a:r>
                        <a:rPr lang="en-US" sz="1600" dirty="0" err="1"/>
                        <a:t>Immunocompramized</a:t>
                      </a:r>
                      <a:r>
                        <a:rPr lang="en-US" sz="1600" dirty="0"/>
                        <a:t> , treatment failure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/>
                        <a:t>Diagnosis  X-rays CT/MRI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/>
                        <a:t>Periorbital  cellulitis R/O sinusitis by CT/MRI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/>
                        <a:t>Post-septal involvement treat as meningitis.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Obtain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odontogenic 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X-rays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maxillary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sinus 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Image less useful than acute (changes persist after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to R/O tumor)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1186240"/>
                  </a:ext>
                </a:extLst>
              </a:tr>
              <a:tr h="772592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Quinolones or Ceftriaxone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1-2 weeks.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Quinolones or Ceftriaxone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(For 2-4  weeks)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3175994" y="6410191"/>
            <a:ext cx="916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20000" dirty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 maxillary sinus is one of the four paranasal sinuses, which are sinuses located near the nose.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0" y="6410191"/>
            <a:ext cx="359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20000" dirty="0">
                <a:solidFill>
                  <a:schemeClr val="accent1">
                    <a:lumMod val="75000"/>
                  </a:schemeClr>
                </a:solidFill>
              </a:rPr>
              <a:t>(1)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Tooth or the closely surrounding tissues.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-38638" y="139798"/>
            <a:ext cx="2760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Bacterial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sinusitis: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4220" y="314425"/>
            <a:ext cx="2192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usually self limiting 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588" y="601463"/>
            <a:ext cx="342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2525"/>
            <a:ext cx="10515600" cy="77787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Deep neck space infections:</a:t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Usually a complication of another infection and is very rare nowadays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081" y="1380253"/>
            <a:ext cx="751030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Lateral pharyngeal, retropharyngeal or </a:t>
            </a:r>
            <a:r>
              <a:rPr lang="en-US" sz="2100" dirty="0" err="1"/>
              <a:t>prevertebral</a:t>
            </a:r>
            <a:r>
              <a:rPr lang="en-US" sz="2100" dirty="0"/>
              <a:t> space.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Patients are toxic ​with unilateral posterior pharyngeal soft tissue mass on oral exam.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Neck stiffness with retropharyngeal space infection/abscess.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Retropharyngeal </a:t>
            </a:r>
            <a:r>
              <a:rPr lang="en-US" sz="1600" dirty="0">
                <a:latin typeface="+mj-lt"/>
                <a:ea typeface="+mj-ea"/>
                <a:cs typeface="+mj-cs"/>
              </a:rPr>
              <a:t>(danger space) </a:t>
            </a:r>
            <a:r>
              <a:rPr lang="en-US" sz="2100" dirty="0"/>
              <a:t>infection may extend to mediastinum and present a </a:t>
            </a:r>
            <a:r>
              <a:rPr lang="en-US" sz="2100" dirty="0" err="1"/>
              <a:t>mediastinitis</a:t>
            </a:r>
            <a:r>
              <a:rPr lang="en-US" sz="2100" dirty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Prognosis is poor if surgical drainage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has not been done</a:t>
            </a:r>
            <a:r>
              <a:rPr lang="en-US" sz="2100" dirty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1" dirty="0" err="1"/>
              <a:t>Etiololgy</a:t>
            </a:r>
            <a:r>
              <a:rPr lang="en-US" sz="2100" dirty="0"/>
              <a:t> 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Usually the pathogens that cause Deep Neck Space infections are </a:t>
            </a:r>
            <a:r>
              <a:rPr lang="en-US" dirty="0">
                <a:solidFill>
                  <a:srgbClr val="FF0000"/>
                </a:solidFill>
              </a:rPr>
              <a:t>Streptococci</a:t>
            </a:r>
            <a:r>
              <a:rPr lang="en-US" dirty="0"/>
              <a:t> and Anaerobes</a:t>
            </a:r>
            <a:r>
              <a:rPr lang="en-US" sz="1700" dirty="0"/>
              <a:t>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b="1" dirty="0"/>
              <a:t>Treatment</a:t>
            </a:r>
            <a:r>
              <a:rPr lang="en-US" sz="21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err="1"/>
              <a:t>Meropenem</a:t>
            </a:r>
            <a:r>
              <a:rPr lang="en-US" dirty="0"/>
              <a:t> or </a:t>
            </a:r>
            <a:r>
              <a:rPr lang="en-US" dirty="0" err="1"/>
              <a:t>Piperacillin</a:t>
            </a:r>
            <a:r>
              <a:rPr lang="en-US" dirty="0"/>
              <a:t> or Clindamycin for 2 </a:t>
            </a:r>
            <a:r>
              <a:rPr lang="en-US" dirty="0" smtClean="0"/>
              <a:t>weeks</a:t>
            </a:r>
            <a:r>
              <a:rPr lang="en-US" sz="1700" dirty="0" smtClean="0"/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(All of these antibiotics cover Anaerobes). </a:t>
            </a:r>
            <a:endParaRPr lang="x-none" sz="1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588" y="628759"/>
            <a:ext cx="4716000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f4-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5808" y="2481489"/>
            <a:ext cx="4258614" cy="29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588" y="6379487"/>
            <a:ext cx="2303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You can read this slide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11353800" cy="65563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Other infections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lang="x-none" sz="32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08" y="941697"/>
            <a:ext cx="1168248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Lemierre's</a:t>
            </a:r>
            <a:r>
              <a:rPr lang="en-US" b="1" dirty="0" smtClean="0"/>
              <a:t> Syndrome</a:t>
            </a:r>
            <a:r>
              <a:rPr lang="en-US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It is a complication of a </a:t>
            </a:r>
            <a:r>
              <a:rPr lang="en-US" dirty="0" err="1" smtClean="0"/>
              <a:t>peritonsillar</a:t>
            </a:r>
            <a:r>
              <a:rPr lang="en-US" dirty="0" smtClean="0"/>
              <a:t> abscess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(It generally involves a pus-filled pocket that forms near one of your tonsils)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​or a </a:t>
            </a:r>
            <a:r>
              <a:rPr lang="en-US" dirty="0" err="1" smtClean="0"/>
              <a:t>post­dental</a:t>
            </a:r>
            <a:r>
              <a:rPr lang="en-US" dirty="0" smtClean="0"/>
              <a:t> infection.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Clinical Presentation: ­ </a:t>
            </a:r>
            <a:r>
              <a:rPr lang="en-US" dirty="0" smtClean="0">
                <a:solidFill>
                  <a:srgbClr val="FF0000"/>
                </a:solidFill>
              </a:rPr>
              <a:t>Sore Throat</a:t>
            </a:r>
            <a:r>
              <a:rPr lang="en-US" dirty="0" smtClean="0"/>
              <a:t>, ­ Fever, ­ Shock.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presenting symptoms are due to IJV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(Internal jugular vein) </a:t>
            </a:r>
            <a:r>
              <a:rPr lang="ar-SA" b="1" dirty="0">
                <a:solidFill>
                  <a:schemeClr val="accent1"/>
                </a:solidFill>
              </a:rPr>
              <a:t>*</a:t>
            </a:r>
            <a:r>
              <a:rPr lang="en-US" dirty="0" smtClean="0"/>
              <a:t>thrombophlebitis</a:t>
            </a:r>
            <a:r>
              <a:rPr lang="ar-SA" b="1" dirty="0" smtClean="0"/>
              <a:t> </a:t>
            </a:r>
            <a:r>
              <a:rPr lang="en-US" dirty="0" smtClean="0"/>
              <a:t>which leads to multiple septic </a:t>
            </a:r>
            <a:r>
              <a:rPr lang="en-US" dirty="0" smtClean="0">
                <a:solidFill>
                  <a:srgbClr val="FF0000"/>
                </a:solidFill>
              </a:rPr>
              <a:t>emboli in the lung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(a blood clot, fat globule, gas bubble or foreign material in the bloodstream that is caused by bacteria).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It is caused by </a:t>
            </a:r>
            <a:r>
              <a:rPr lang="en-US" dirty="0" err="1" smtClean="0">
                <a:solidFill>
                  <a:srgbClr val="FF0000"/>
                </a:solidFill>
              </a:rPr>
              <a:t>Fusobacterium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Necrophorum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Treatment</a:t>
            </a:r>
            <a:r>
              <a:rPr lang="en-US" dirty="0" smtClean="0"/>
              <a:t> is the same as Deep Neck Space infection</a:t>
            </a:r>
            <a:r>
              <a:rPr lang="en-US" dirty="0" smtClean="0">
                <a:solidFill>
                  <a:srgbClr val="FF0000"/>
                </a:solidFill>
              </a:rPr>
              <a:t>. ­</a:t>
            </a:r>
            <a:r>
              <a:rPr lang="en-US" dirty="0" err="1" smtClean="0">
                <a:solidFill>
                  <a:srgbClr val="FF0000"/>
                </a:solidFill>
              </a:rPr>
              <a:t>Meropenem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Piperacillin</a:t>
            </a:r>
            <a:r>
              <a:rPr lang="en-US" dirty="0" smtClean="0"/>
              <a:t> or Clindamycin for 2 weeks, </a:t>
            </a:r>
            <a:r>
              <a:rPr lang="en-US" b="1" u="sng" dirty="0" smtClean="0"/>
              <a:t>If</a:t>
            </a:r>
            <a:r>
              <a:rPr lang="en-US" dirty="0" smtClean="0"/>
              <a:t> the patient does not respond to the treatment, </a:t>
            </a:r>
            <a:r>
              <a:rPr lang="en-US" dirty="0" err="1" smtClean="0"/>
              <a:t>venotomy</a:t>
            </a:r>
            <a:r>
              <a:rPr lang="en-US" dirty="0" smtClean="0"/>
              <a:t> ​must be done.</a:t>
            </a:r>
            <a:endParaRPr lang="x-none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588" y="601463"/>
            <a:ext cx="2825086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85898" y="6358874"/>
            <a:ext cx="7665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*</a:t>
            </a:r>
            <a:r>
              <a:rPr lang="en-US" sz="1600" b="1" dirty="0"/>
              <a:t>thrombophlebitis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Inflammation of the wall of a vein with associated thrombosis)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445815"/>
            <a:ext cx="112184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(This can go the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internal jugular vein and cause an infection and will create a thrombosis that will ultimately end up in the lung causing the pulmonary embolism. It’s diagnosed by X-­ray)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88" y="6358874"/>
            <a:ext cx="23021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 can read this slide</a:t>
            </a:r>
          </a:p>
        </p:txBody>
      </p:sp>
    </p:spTree>
    <p:extLst>
      <p:ext uri="{BB962C8B-B14F-4D97-AF65-F5344CB8AC3E}">
        <p14:creationId xmlns:p14="http://schemas.microsoft.com/office/powerpoint/2010/main" val="16885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63652"/>
              </p:ext>
            </p:extLst>
          </p:nvPr>
        </p:nvGraphicFramePr>
        <p:xfrm>
          <a:off x="615443" y="252914"/>
          <a:ext cx="10962665" cy="635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41"/>
                <a:gridCol w="2371725"/>
                <a:gridCol w="3200400"/>
                <a:gridCol w="2106949"/>
                <a:gridCol w="769869"/>
                <a:gridCol w="1596981"/>
              </a:tblGrid>
              <a:tr h="468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diagnose </a:t>
                      </a:r>
                      <a:endParaRPr lang="x-none" dirty="0" smtClean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Etiology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Treatment</a:t>
                      </a:r>
                      <a:endParaRPr lang="en-US" dirty="0"/>
                    </a:p>
                  </a:txBody>
                  <a:tcPr anchor="ctr"/>
                </a:tc>
              </a:tr>
              <a:tr h="955346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Pharyngitis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1.Antistreptolysin O (ASO)  </a:t>
                      </a:r>
                      <a:endParaRPr lang="x-none" sz="1200" dirty="0" smtClean="0"/>
                    </a:p>
                    <a:p>
                      <a:r>
                        <a:rPr lang="en-US" sz="1200" dirty="0" smtClean="0"/>
                        <a:t>2.Culture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</a:t>
                      </a:r>
                      <a:r>
                        <a:rPr lang="en-US" sz="1200" baseline="0" dirty="0" smtClean="0"/>
                        <a:t>.</a:t>
                      </a:r>
                      <a:r>
                        <a:rPr lang="en-US" sz="1200" dirty="0" smtClean="0"/>
                        <a:t>Rapid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Bacterial antigen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detection.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Viral </a:t>
                      </a:r>
                      <a:r>
                        <a:rPr lang="en-US" sz="1200" b="1" dirty="0" smtClean="0"/>
                        <a:t>(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most common</a:t>
                      </a:r>
                      <a:r>
                        <a:rPr lang="en-US" sz="1200" b="1" dirty="0" smtClean="0"/>
                        <a:t>):</a:t>
                      </a:r>
                      <a:endParaRPr lang="x-none" sz="1200" b="1" dirty="0" smtClean="0"/>
                    </a:p>
                    <a:p>
                      <a:r>
                        <a:rPr lang="en-US" sz="1200" dirty="0" smtClean="0"/>
                        <a:t>1-Enterovirus </a:t>
                      </a:r>
                      <a:r>
                        <a:rPr lang="en-US" sz="1200" baseline="0" dirty="0" smtClean="0"/>
                        <a:t>      </a:t>
                      </a:r>
                      <a:r>
                        <a:rPr lang="en-US" sz="1200" dirty="0" smtClean="0"/>
                        <a:t>2-HSV </a:t>
                      </a:r>
                    </a:p>
                    <a:p>
                      <a:r>
                        <a:rPr lang="en-US" sz="1200" dirty="0" smtClean="0"/>
                        <a:t>3-EBV</a:t>
                      </a:r>
                      <a:r>
                        <a:rPr lang="en-US" sz="1200" baseline="0" dirty="0" smtClean="0"/>
                        <a:t>                    </a:t>
                      </a:r>
                      <a:r>
                        <a:rPr lang="en-US" sz="1200" dirty="0" smtClean="0"/>
                        <a:t>4-HIV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Bacterial:</a:t>
                      </a:r>
                    </a:p>
                    <a:p>
                      <a:r>
                        <a:rPr lang="en-US" sz="1100" b="1" dirty="0" smtClean="0"/>
                        <a:t>1.</a:t>
                      </a:r>
                      <a:r>
                        <a:rPr lang="en-US" sz="1100" dirty="0" smtClean="0"/>
                        <a:t>Group 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A streptococcus</a:t>
                      </a:r>
                      <a:endParaRPr lang="en-US" sz="11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2.</a:t>
                      </a:r>
                      <a:r>
                        <a:rPr lang="en-US" sz="1100" dirty="0" smtClean="0"/>
                        <a:t>Neisseria </a:t>
                      </a:r>
                      <a:r>
                        <a:rPr lang="en-US" sz="1100" dirty="0" err="1" smtClean="0"/>
                        <a:t>gonorrhoeae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3.</a:t>
                      </a:r>
                      <a:r>
                        <a:rPr lang="en-US" sz="1100" dirty="0" smtClean="0"/>
                        <a:t>Anaerobic bacteria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4.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Corynebacterium diphtheria 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50752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Diphtheria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</a:rPr>
                        <a:t>Tinsdale</a:t>
                      </a:r>
                      <a:r>
                        <a:rPr lang="x-none" sz="1400" dirty="0" smtClean="0"/>
                        <a:t> medium </a:t>
                      </a:r>
                    </a:p>
                    <a:p>
                      <a:r>
                        <a:rPr lang="en-US" sz="1400" dirty="0" smtClean="0"/>
                        <a:t>2-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</a:rPr>
                        <a:t>ELIK’s</a:t>
                      </a:r>
                      <a:r>
                        <a:rPr lang="x-none" sz="1400" dirty="0" smtClean="0"/>
                        <a:t> ​Test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>
                          <a:solidFill>
                            <a:srgbClr val="FF0000"/>
                          </a:solidFill>
                        </a:rPr>
                        <a:t>Corynebacterium diphtheriae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x-none" sz="1400" dirty="0" smtClean="0">
                          <a:solidFill>
                            <a:schemeClr val="tx1"/>
                          </a:solidFill>
                        </a:rPr>
                        <a:t>Penicillin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-Erythromycin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324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ea typeface="+mn-ea"/>
                          <a:cs typeface="+mn-cs"/>
                        </a:rPr>
                        <a:t>Epiglottitis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Bacteria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1.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H.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influenza Type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2.</a:t>
                      </a:r>
                      <a:r>
                        <a:rPr lang="en-US" sz="1200" dirty="0" smtClean="0"/>
                        <a:t>S. </a:t>
                      </a:r>
                      <a:r>
                        <a:rPr lang="en-US" sz="1200" dirty="0" err="1" smtClean="0"/>
                        <a:t>pneumoniae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3.</a:t>
                      </a:r>
                      <a:r>
                        <a:rPr lang="en-US" sz="1200" dirty="0" smtClean="0"/>
                        <a:t>S. </a:t>
                      </a:r>
                      <a:r>
                        <a:rPr lang="en-US" sz="1200" dirty="0" err="1" smtClean="0"/>
                        <a:t>aureus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4.</a:t>
                      </a:r>
                      <a:r>
                        <a:rPr lang="en-US" sz="1200" dirty="0" smtClean="0"/>
                        <a:t>Beta hemolytic streptococcus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Fungal:</a:t>
                      </a:r>
                    </a:p>
                    <a:p>
                      <a:pPr algn="l"/>
                      <a:r>
                        <a:rPr lang="en-US" sz="1400" dirty="0" smtClean="0"/>
                        <a:t>Candida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Viral</a:t>
                      </a:r>
                      <a:r>
                        <a:rPr lang="en-US" sz="1800" b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Crftriaxone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69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Pertussis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nasopharyngeal swabs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Charcoal-horse blood T media 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200" dirty="0" err="1" smtClean="0"/>
                        <a:t>bordetella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selectve</a:t>
                      </a:r>
                      <a:r>
                        <a:rPr lang="en-US" sz="1200" dirty="0" smtClean="0"/>
                        <a:t> media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Bordetella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pertussis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Erythromycin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64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Acute otitis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Tympano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centesis</a:t>
                      </a:r>
                      <a:r>
                        <a:rPr lang="en-US" sz="1400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Bacteria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S.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H.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influenzae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Group A streptococcus (GAS 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err="1" smtClean="0"/>
                        <a:t>S.aureus</a:t>
                      </a:r>
                      <a:endParaRPr lang="en-US" sz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Moraxella </a:t>
                      </a:r>
                      <a:r>
                        <a:rPr lang="en-US" sz="1200" dirty="0" err="1" smtClean="0"/>
                        <a:t>catarrhalis</a:t>
                      </a:r>
                      <a:r>
                        <a:rPr lang="en-US" sz="1200" dirty="0" smtClean="0"/>
                        <a:t>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 Viral and Fungal.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Amoxicillin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-AMC (Amoxicillin +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clavulanate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6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Acute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sinusitis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-Aspiration (</a:t>
                      </a:r>
                      <a:r>
                        <a:rPr lang="en-US" sz="1100" dirty="0" err="1" smtClean="0"/>
                        <a:t>Immunocompramized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-radiological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Bacteria: </a:t>
                      </a:r>
                    </a:p>
                    <a:p>
                      <a:pPr marL="0" lvl="0" indent="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1- </a:t>
                      </a:r>
                      <a:r>
                        <a:rPr lang="en-US" sz="12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S.pneumonia</a:t>
                      </a: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2- </a:t>
                      </a:r>
                      <a:r>
                        <a:rPr lang="en-US" sz="12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H.infuenza</a:t>
                      </a:r>
                      <a:endParaRPr lang="en-US" sz="1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2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M.Catarrhalis</a:t>
                      </a: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Viral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13% of cases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Quinolones or Ceftriaxone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6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Chronic sinusitis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odontogenic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X-rays (maxillary sinus)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1-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S.pneumonia</a:t>
                      </a:r>
                      <a:r>
                        <a:rPr lang="en-US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2-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H.infuenza</a:t>
                      </a:r>
                      <a:endParaRPr lang="en-US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auto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M.Catarrhalis</a:t>
                      </a:r>
                      <a:r>
                        <a:rPr lang="en-US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4-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 anaerobes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8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9477"/>
            <a:ext cx="1089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SAQ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059" y="606854"/>
            <a:ext cx="11521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An unvaccinated child with cough who seems to be gasping for a breath and makes a whooping sound. After taking a swab and under the microscope we found gram negative bacilli. We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did the culture in blood agar and it was negative for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that. Later with further investigation we found that the patient has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Leukocytosis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especially the lymphocytes.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مربع نص 1"/>
          <p:cNvSpPr txBox="1"/>
          <p:nvPr/>
        </p:nvSpPr>
        <p:spPr>
          <a:xfrm>
            <a:off x="176056" y="1680535"/>
            <a:ext cx="12015944" cy="42934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Q1: What is the most likely diagnose in this case ?</a:t>
            </a:r>
          </a:p>
          <a:p>
            <a:r>
              <a:rPr lang="en-US" sz="1200" dirty="0" smtClean="0"/>
              <a:t>Pertussis (Whooping cough)</a:t>
            </a:r>
          </a:p>
          <a:p>
            <a:r>
              <a:rPr lang="en-US" b="1" dirty="0" smtClean="0"/>
              <a:t>Q2: What is the most likely bacteria can cause that ?</a:t>
            </a:r>
          </a:p>
          <a:p>
            <a:r>
              <a:rPr lang="en-US" sz="1200" i="1" dirty="0"/>
              <a:t>Bordetella pertussis </a:t>
            </a:r>
            <a:endParaRPr lang="en-US" sz="1200" dirty="0"/>
          </a:p>
          <a:p>
            <a:r>
              <a:rPr lang="en-US" b="1" dirty="0" smtClean="0"/>
              <a:t>Q3: List three virulence factors does this bacteria have 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200" b="1" dirty="0" smtClean="0"/>
              <a:t>Pertussis toxin</a:t>
            </a:r>
            <a:r>
              <a:rPr lang="en-US" sz="1200" dirty="0" smtClean="0"/>
              <a:t> </a:t>
            </a:r>
            <a:endParaRPr lang="en-US" sz="1200" dirty="0"/>
          </a:p>
          <a:p>
            <a:pPr marL="285750" indent="-285750">
              <a:buFont typeface="Wingdings" charset="2"/>
              <a:buChar char="§"/>
            </a:pPr>
            <a:r>
              <a:rPr lang="en-US" sz="1200" b="1" dirty="0" smtClean="0"/>
              <a:t> </a:t>
            </a:r>
            <a:r>
              <a:rPr lang="en-US" sz="1200" b="1" dirty="0"/>
              <a:t>Filamentous </a:t>
            </a:r>
            <a:r>
              <a:rPr lang="en-US" sz="1200" b="1" dirty="0" smtClean="0"/>
              <a:t>hemagglutinin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200" b="1" dirty="0" err="1" smtClean="0"/>
              <a:t>Pertactin</a:t>
            </a:r>
            <a:endParaRPr lang="en-US" sz="1200" b="1" dirty="0"/>
          </a:p>
          <a:p>
            <a:r>
              <a:rPr lang="en-US" b="1" dirty="0" smtClean="0"/>
              <a:t>Q4: Is there any culture media or agar you suggest it to confirm your diagnose ? </a:t>
            </a:r>
          </a:p>
          <a:p>
            <a:r>
              <a:rPr lang="en-US" sz="1200" dirty="0" smtClean="0"/>
              <a:t>Bordet </a:t>
            </a:r>
            <a:r>
              <a:rPr lang="en-US" sz="1200" dirty="0" err="1" smtClean="0"/>
              <a:t>Gengou</a:t>
            </a:r>
            <a:r>
              <a:rPr lang="en-US" sz="1200" dirty="0" smtClean="0"/>
              <a:t> agar.</a:t>
            </a:r>
          </a:p>
          <a:p>
            <a:r>
              <a:rPr lang="en-US" b="1" dirty="0" smtClean="0"/>
              <a:t>Q5: From where do you think the swab was taken ? </a:t>
            </a:r>
          </a:p>
          <a:p>
            <a:r>
              <a:rPr lang="en-US" sz="1200" dirty="0" smtClean="0"/>
              <a:t>Nasopharyngeal. </a:t>
            </a:r>
          </a:p>
          <a:p>
            <a:r>
              <a:rPr lang="en-US" b="1" dirty="0" smtClean="0"/>
              <a:t>Q6: Which antibiotic can be used as a treatment or even prophylaxis in this case ?</a:t>
            </a:r>
          </a:p>
          <a:p>
            <a:r>
              <a:rPr lang="en-US" sz="1200" dirty="0"/>
              <a:t>Erythromycin </a:t>
            </a:r>
            <a:endParaRPr lang="en-US" sz="1200" dirty="0" smtClean="0"/>
          </a:p>
          <a:p>
            <a:r>
              <a:rPr lang="en-US" b="1" dirty="0" smtClean="0"/>
              <a:t>Q7:This infection can be prevented by vaccine such as DPT. What are the other infections/disease can be prevented with the same </a:t>
            </a:r>
            <a:r>
              <a:rPr lang="en-US" b="1" dirty="0" err="1" smtClean="0"/>
              <a:t>vaccin</a:t>
            </a:r>
            <a:r>
              <a:rPr lang="en-US" b="1" dirty="0" smtClean="0"/>
              <a:t> ? </a:t>
            </a:r>
            <a:endParaRPr lang="en-US" b="1" dirty="0"/>
          </a:p>
          <a:p>
            <a:r>
              <a:rPr lang="en-US" sz="1200" dirty="0" smtClean="0"/>
              <a:t>D for </a:t>
            </a:r>
            <a:r>
              <a:rPr lang="en-US" sz="1200" dirty="0"/>
              <a:t>Diphtheria </a:t>
            </a:r>
          </a:p>
          <a:p>
            <a:r>
              <a:rPr lang="en-US" sz="1200" dirty="0" smtClean="0"/>
              <a:t>P for Pertussis </a:t>
            </a:r>
          </a:p>
          <a:p>
            <a:r>
              <a:rPr lang="en-US" sz="1100" dirty="0" smtClean="0"/>
              <a:t>T for tetanus </a:t>
            </a:r>
          </a:p>
        </p:txBody>
      </p:sp>
    </p:spTree>
    <p:extLst>
      <p:ext uri="{BB962C8B-B14F-4D97-AF65-F5344CB8AC3E}">
        <p14:creationId xmlns:p14="http://schemas.microsoft.com/office/powerpoint/2010/main" val="954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055" y="785101"/>
            <a:ext cx="11683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 5 year-old suddenly complains of sore throat, malaise, and low grade fever. Examination reveals a white\grey thick coating of the tonsils, uvula, and palate. It cause sudden bleeding when we tried to scrape this coating</a:t>
            </a:r>
            <a:r>
              <a:rPr lang="en-US" dirty="0" smtClean="0">
                <a:latin typeface="Helvetica-Condensed-Light"/>
              </a:rPr>
              <a:t>. </a:t>
            </a:r>
            <a:endParaRPr lang="en-US" dirty="0">
              <a:latin typeface="Helvetica-Condensed-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6844" y="-45896"/>
            <a:ext cx="1389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SAQ: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76056" y="1732211"/>
            <a:ext cx="12015944" cy="2508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Q1: What is the most likely diagnose in this case ?</a:t>
            </a:r>
          </a:p>
          <a:p>
            <a:r>
              <a:rPr lang="en-US" sz="1100" dirty="0"/>
              <a:t>Diphtheria </a:t>
            </a:r>
          </a:p>
          <a:p>
            <a:r>
              <a:rPr lang="en-US" sz="1600" b="1" dirty="0" smtClean="0"/>
              <a:t>Q2: What is the most likely bacteria can cause that ?</a:t>
            </a:r>
          </a:p>
          <a:p>
            <a:r>
              <a:rPr lang="en-US" sz="1100" i="1" dirty="0"/>
              <a:t>Corynebacterium </a:t>
            </a:r>
            <a:r>
              <a:rPr lang="en-US" sz="1100" i="1" dirty="0" err="1" smtClean="0"/>
              <a:t>diphtheriae</a:t>
            </a:r>
            <a:r>
              <a:rPr lang="en-US" sz="1100" i="1" dirty="0" smtClean="0"/>
              <a:t> </a:t>
            </a:r>
            <a:endParaRPr lang="en-US" sz="1100" dirty="0"/>
          </a:p>
          <a:p>
            <a:r>
              <a:rPr lang="en-US" sz="1600" b="1" dirty="0" smtClean="0"/>
              <a:t>Q3: Which agar can help us to identify this organism ?</a:t>
            </a:r>
          </a:p>
          <a:p>
            <a:r>
              <a:rPr lang="en-US" sz="1100" b="1" dirty="0" err="1" smtClean="0"/>
              <a:t>Tinsdale</a:t>
            </a:r>
            <a:r>
              <a:rPr lang="en-US" sz="1100" b="1" dirty="0" smtClean="0"/>
              <a:t> agar</a:t>
            </a:r>
            <a:endParaRPr lang="en-US" sz="1100" dirty="0"/>
          </a:p>
          <a:p>
            <a:r>
              <a:rPr lang="en-US" sz="1600" b="1" dirty="0" smtClean="0"/>
              <a:t>Q4: Is there any test for </a:t>
            </a:r>
            <a:r>
              <a:rPr lang="en-US" sz="1600" b="1" dirty="0" err="1" smtClean="0"/>
              <a:t>toxigenicity</a:t>
            </a:r>
            <a:r>
              <a:rPr lang="en-US" sz="1600" b="1" dirty="0" smtClean="0"/>
              <a:t> can be used in this case ? </a:t>
            </a:r>
          </a:p>
          <a:p>
            <a:r>
              <a:rPr lang="en-US" sz="1100" b="1" dirty="0" smtClean="0"/>
              <a:t>ELIK’s </a:t>
            </a:r>
            <a:r>
              <a:rPr lang="en-US" sz="1100" dirty="0" smtClean="0"/>
              <a:t>Test.</a:t>
            </a:r>
            <a:endParaRPr lang="en-US" sz="1100" dirty="0"/>
          </a:p>
          <a:p>
            <a:r>
              <a:rPr lang="en-US" sz="1600" b="1" dirty="0" smtClean="0"/>
              <a:t>Q5:How can be treatment ? </a:t>
            </a:r>
          </a:p>
          <a:p>
            <a:r>
              <a:rPr lang="en-US" sz="1100" dirty="0" smtClean="0"/>
              <a:t>Anti-toxin </a:t>
            </a:r>
          </a:p>
          <a:p>
            <a:r>
              <a:rPr lang="en-US" sz="1100" dirty="0" smtClean="0"/>
              <a:t>Penicillin </a:t>
            </a:r>
          </a:p>
          <a:p>
            <a:r>
              <a:rPr lang="en-US" sz="1100" dirty="0" smtClean="0"/>
              <a:t>Erythromycin “ if there is allergy from penicillin”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89951" y="6326725"/>
            <a:ext cx="7713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85F7F"/>
                </a:solidFill>
                <a:latin typeface="Arial" charset="0"/>
                <a:hlinkClick r:id="rId2"/>
              </a:rPr>
              <a:t>https://www.onlineexambuilder.com/micro-uri/exam-131908</a:t>
            </a:r>
            <a:endParaRPr lang="ar-SA" dirty="0"/>
          </a:p>
        </p:txBody>
      </p:sp>
      <p:sp>
        <p:nvSpPr>
          <p:cNvPr id="6" name="Rectangle 4"/>
          <p:cNvSpPr/>
          <p:nvPr/>
        </p:nvSpPr>
        <p:spPr>
          <a:xfrm>
            <a:off x="0" y="6326725"/>
            <a:ext cx="8109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MCQs: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0" y="4738246"/>
            <a:ext cx="12192000" cy="1314537"/>
          </a:xfrm>
          <a:prstGeom prst="flowChartProcess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dirty="0" smtClean="0"/>
              <a:t>دُف </a:t>
            </a:r>
            <a:r>
              <a:rPr lang="ar-SA" dirty="0" err="1" smtClean="0"/>
              <a:t>ثيريا</a:t>
            </a:r>
            <a:r>
              <a:rPr lang="ar-SA" dirty="0" smtClean="0"/>
              <a:t> (</a:t>
            </a:r>
            <a:r>
              <a:rPr lang="ar-SA" dirty="0" err="1" smtClean="0"/>
              <a:t>ثيريا</a:t>
            </a:r>
            <a:r>
              <a:rPr lang="ar-SA" dirty="0" smtClean="0"/>
              <a:t> لعبة لأطفال يلعبون بالشارع دايما) يلعبون فيها الأطفال اللي من سنة إلى 5 سنين, ولأنهم يلعبون بالشارع </a:t>
            </a:r>
            <a:r>
              <a:rPr lang="ar-SA" dirty="0" err="1" smtClean="0"/>
              <a:t>فبيكونون</a:t>
            </a:r>
            <a:r>
              <a:rPr lang="ar-SA" dirty="0" smtClean="0"/>
              <a:t> معرضين ل </a:t>
            </a:r>
            <a:r>
              <a:rPr lang="ar-SA" dirty="0" err="1" smtClean="0"/>
              <a:t>توكسيك</a:t>
            </a:r>
            <a:r>
              <a:rPr lang="ar-SA" dirty="0" smtClean="0"/>
              <a:t> </a:t>
            </a:r>
            <a:r>
              <a:rPr lang="ar-SA" dirty="0" err="1" smtClean="0"/>
              <a:t>ميدياتيد</a:t>
            </a:r>
            <a:r>
              <a:rPr lang="ar-SA" dirty="0" smtClean="0"/>
              <a:t> </a:t>
            </a:r>
            <a:r>
              <a:rPr lang="ar-SA" dirty="0" err="1" smtClean="0"/>
              <a:t>ديزيزز</a:t>
            </a:r>
            <a:r>
              <a:rPr lang="ar-SA" dirty="0" smtClean="0"/>
              <a:t> , فأنا كطبيب بعالجهم </a:t>
            </a:r>
            <a:r>
              <a:rPr lang="ar-SA" dirty="0" err="1" smtClean="0"/>
              <a:t>بالبنيسيلين</a:t>
            </a:r>
            <a:r>
              <a:rPr lang="ar-SA" dirty="0" smtClean="0"/>
              <a:t> لكنهم متعبين لأن ممكن يكونوا حساسين فبعطيهم </a:t>
            </a:r>
            <a:r>
              <a:rPr lang="ar-SA" dirty="0" err="1" smtClean="0"/>
              <a:t>ايريثرومايسين</a:t>
            </a:r>
            <a:r>
              <a:rPr lang="ar-SA" dirty="0" smtClean="0"/>
              <a:t> وبعطيهم بدائل ألعاب أحسن من دُف </a:t>
            </a:r>
            <a:r>
              <a:rPr lang="ar-SA" dirty="0" err="1" smtClean="0"/>
              <a:t>ثيريا</a:t>
            </a:r>
            <a:r>
              <a:rPr lang="ar-SA" dirty="0" smtClean="0"/>
              <a:t> بعلمهم ( يلعبوا </a:t>
            </a:r>
            <a:r>
              <a:rPr lang="ar-SA" b="1" dirty="0" smtClean="0"/>
              <a:t>تنس                      </a:t>
            </a:r>
            <a:r>
              <a:rPr lang="ar-SA" dirty="0" smtClean="0"/>
              <a:t> مع </a:t>
            </a:r>
            <a:r>
              <a:rPr lang="ar-SA" b="1" dirty="0" smtClean="0"/>
              <a:t>الكس               </a:t>
            </a:r>
            <a:r>
              <a:rPr lang="ar-SA" dirty="0" smtClean="0"/>
              <a:t>). 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وشكراً عاتكة على التشبيه المميز </a:t>
            </a:r>
            <a:endParaRPr lang="ar-SA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44209" y="5569243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dirty="0"/>
              <a:t>Tinsdale medium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723565" y="5569242"/>
            <a:ext cx="921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dirty="0"/>
              <a:t>ELIK’s ​Test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42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498" y="0"/>
            <a:ext cx="3393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13147"/>
            <a:ext cx="829371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MICROBIOLOGY TEAM:</a:t>
            </a: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4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4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436microbiologyteam@gmail.com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5" y="5648777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0960" y="4957329"/>
            <a:ext cx="518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7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474" y="2039815"/>
            <a:ext cx="329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Waleed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ljamal</a:t>
            </a:r>
            <a:r>
              <a:rPr lang="en-US" sz="2000" dirty="0" smtClean="0"/>
              <a:t> (leader)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Ibraheem</a:t>
            </a:r>
            <a:r>
              <a:rPr lang="en-US" sz="2000" dirty="0" smtClean="0"/>
              <a:t> </a:t>
            </a:r>
            <a:r>
              <a:rPr lang="en-US" sz="2000" dirty="0" err="1" smtClean="0"/>
              <a:t>Aldeeri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Ibrahim </a:t>
            </a:r>
            <a:r>
              <a:rPr lang="en-US" sz="2000" dirty="0" err="1" smtClean="0"/>
              <a:t>Fetyani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Abdulaziz</a:t>
            </a:r>
            <a:r>
              <a:rPr lang="en-US" sz="2000" dirty="0" smtClean="0"/>
              <a:t> </a:t>
            </a:r>
            <a:r>
              <a:rPr lang="en-US" sz="2000" dirty="0" err="1" smtClean="0"/>
              <a:t>almohammed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Abdulmalik</a:t>
            </a:r>
            <a:r>
              <a:rPr lang="en-US" sz="2000" dirty="0" smtClean="0"/>
              <a:t> </a:t>
            </a:r>
            <a:r>
              <a:rPr lang="en-US" sz="2000" dirty="0" err="1" smtClean="0"/>
              <a:t>alghannam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Omar </a:t>
            </a:r>
            <a:r>
              <a:rPr lang="en-US" sz="2000" dirty="0" err="1" smtClean="0"/>
              <a:t>albabtain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Turki</a:t>
            </a:r>
            <a:r>
              <a:rPr lang="en-US" sz="2000" dirty="0"/>
              <a:t> </a:t>
            </a:r>
            <a:r>
              <a:rPr lang="en-US" sz="2000" dirty="0" err="1"/>
              <a:t>maddi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Mohammad </a:t>
            </a:r>
            <a:r>
              <a:rPr lang="en-US" sz="2000" dirty="0" err="1"/>
              <a:t>alkahil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Meshal</a:t>
            </a:r>
            <a:r>
              <a:rPr lang="en-US" sz="2000" dirty="0" smtClean="0"/>
              <a:t> </a:t>
            </a:r>
            <a:r>
              <a:rPr lang="en-US" sz="2000" dirty="0" err="1"/>
              <a:t>Eiaidi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Alhusainan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Alshehri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Nasir </a:t>
            </a:r>
            <a:r>
              <a:rPr lang="en-US" sz="2000" dirty="0" err="1"/>
              <a:t>Aldosarie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9195" y="2062795"/>
            <a:ext cx="5136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Shrooq</a:t>
            </a:r>
            <a:r>
              <a:rPr lang="en-US" dirty="0" smtClean="0"/>
              <a:t> </a:t>
            </a:r>
            <a:r>
              <a:rPr lang="en-US" dirty="0" err="1" smtClean="0"/>
              <a:t>Alsomali</a:t>
            </a:r>
            <a:r>
              <a:rPr lang="en-US" dirty="0" smtClean="0"/>
              <a:t> and </a:t>
            </a:r>
            <a:r>
              <a:rPr lang="en-US" dirty="0" err="1"/>
              <a:t>G</a:t>
            </a:r>
            <a:r>
              <a:rPr lang="en-US" dirty="0" err="1" smtClean="0"/>
              <a:t>hadah</a:t>
            </a:r>
            <a:r>
              <a:rPr lang="en-US" dirty="0" smtClean="0"/>
              <a:t> </a:t>
            </a:r>
            <a:r>
              <a:rPr lang="en-US" dirty="0" err="1" smtClean="0"/>
              <a:t>Almazrou</a:t>
            </a:r>
            <a:r>
              <a:rPr lang="en-US" dirty="0" smtClean="0"/>
              <a:t> (leaders)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Alqahtani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Dorah</a:t>
            </a:r>
            <a:r>
              <a:rPr lang="en-US" dirty="0" smtClean="0"/>
              <a:t> </a:t>
            </a:r>
            <a:r>
              <a:rPr lang="en-US" dirty="0" err="1" smtClean="0"/>
              <a:t>Alhamdi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70341" y="2863731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The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E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diting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F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ile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4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141668"/>
            <a:ext cx="2959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Objectives: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095" y="1317839"/>
            <a:ext cx="1185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2095" y="1317839"/>
            <a:ext cx="117035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To learn the </a:t>
            </a:r>
            <a:r>
              <a:rPr lang="en-US" sz="2800" b="1" dirty="0"/>
              <a:t>epidemiology</a:t>
            </a:r>
            <a:r>
              <a:rPr lang="en-US" sz="2800" dirty="0"/>
              <a:t> and various clinical presentation of  URT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To identify the common </a:t>
            </a:r>
            <a:r>
              <a:rPr lang="en-US" sz="2800" b="1" dirty="0"/>
              <a:t>etiological</a:t>
            </a:r>
            <a:r>
              <a:rPr lang="en-US" sz="2800" dirty="0"/>
              <a:t> agents causing these </a:t>
            </a:r>
            <a:r>
              <a:rPr lang="en-US" sz="2800" b="1" dirty="0"/>
              <a:t>syndromes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To study the </a:t>
            </a:r>
            <a:r>
              <a:rPr lang="en-US" sz="2800" b="1" dirty="0"/>
              <a:t>laboratory diagnosis </a:t>
            </a:r>
            <a:r>
              <a:rPr lang="en-US" sz="2800" dirty="0"/>
              <a:t>of these syndromes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To determine the </a:t>
            </a:r>
            <a:r>
              <a:rPr lang="en-US" sz="2800" b="1" dirty="0"/>
              <a:t>antibiotic of choice for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File:Illu conducting pass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49" y="900674"/>
            <a:ext cx="4338851" cy="44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6688"/>
            <a:ext cx="4665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chemeClr val="bg1">
                    <a:lumMod val="50000"/>
                  </a:schemeClr>
                </a:solidFill>
              </a:rPr>
              <a:t>Overview of the lecture</a:t>
            </a:r>
            <a:r>
              <a:rPr lang="en-US" sz="3200" b="1" cap="none" spc="50" dirty="0" smtClean="0">
                <a:ln w="0"/>
                <a:solidFill>
                  <a:schemeClr val="bg1">
                    <a:lumMod val="50000"/>
                  </a:schemeClr>
                </a:solidFill>
              </a:rPr>
              <a:t> :</a:t>
            </a:r>
            <a:endParaRPr lang="en-US" sz="3200" b="1" cap="none" spc="5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782" y="1186238"/>
            <a:ext cx="4543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1- Pharyngitis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2- Diphtheria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3- Epiglottitis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Pertussis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السعال الديكي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Acute otitis media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6- Sinusitis (acute – chronic)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7- Deep neck infection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-read only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8- Other infections 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-read only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98500"/>
            <a:ext cx="4559300" cy="182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0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10279"/>
            <a:ext cx="216956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Pharyngitis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  <a:r>
              <a:rPr lang="en-US" sz="2400" b="1" dirty="0" smtClean="0"/>
              <a:t> </a:t>
            </a:r>
            <a:endParaRPr lang="x-none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92910" y="1571503"/>
            <a:ext cx="15327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Epidemiology </a:t>
            </a:r>
            <a:endParaRPr lang="x-none" b="1" dirty="0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805675" y="1768679"/>
            <a:ext cx="828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2477698" y="1918279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2628016" y="207829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2478416" y="1619080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2628016" y="147169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2858327" y="1337217"/>
            <a:ext cx="2699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Common in children (5-15)</a:t>
            </a:r>
            <a:endParaRPr lang="x-none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876120" y="1908833"/>
            <a:ext cx="40606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Occurs in late fall¹,winter and early spring</a:t>
            </a:r>
            <a:endParaRPr lang="x-none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392910" y="3987890"/>
            <a:ext cx="22021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Signs &amp; symptoms</a:t>
            </a:r>
            <a:endParaRPr lang="x-none" b="1" dirty="0"/>
          </a:p>
        </p:txBody>
      </p:sp>
      <p:cxnSp>
        <p:nvCxnSpPr>
          <p:cNvPr id="22" name="رابط مستقيم 21"/>
          <p:cNvCxnSpPr/>
          <p:nvPr/>
        </p:nvCxnSpPr>
        <p:spPr>
          <a:xfrm>
            <a:off x="2627299" y="270018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>
            <a:off x="2482896" y="313621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2632496" y="328581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2482895" y="284978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2235091" y="4170523"/>
            <a:ext cx="396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5400000">
            <a:off x="2480335" y="343541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2479789" y="3735725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2629934" y="3885325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2477699" y="402352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2479219" y="432012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2629934" y="446972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814462" y="4247712"/>
            <a:ext cx="103710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b="1" dirty="0" smtClean="0"/>
              <a:t>Remember 4 E’s</a:t>
            </a:r>
            <a:endParaRPr lang="x-none" sz="10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2880598" y="2578016"/>
            <a:ext cx="12754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Erythema ² </a:t>
            </a:r>
            <a:endParaRPr lang="x-none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2880598" y="3147311"/>
            <a:ext cx="8256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Edema</a:t>
            </a:r>
            <a:endParaRPr lang="x-none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2915201" y="3768371"/>
            <a:ext cx="22364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Exudate³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(sometimes)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915201" y="4320123"/>
            <a:ext cx="45575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Enlargement &gt;1 cm and tender of lymph node </a:t>
            </a:r>
            <a:endParaRPr lang="x-none" dirty="0"/>
          </a:p>
        </p:txBody>
      </p:sp>
      <p:cxnSp>
        <p:nvCxnSpPr>
          <p:cNvPr id="47" name="رابط مستقيم 46"/>
          <p:cNvCxnSpPr/>
          <p:nvPr/>
        </p:nvCxnSpPr>
        <p:spPr>
          <a:xfrm rot="5400000">
            <a:off x="2479694" y="4631956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5400000">
            <a:off x="2479694" y="4891168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>
            <a:off x="2632494" y="502975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2880598" y="4878345"/>
            <a:ext cx="34199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Fever 38.4 to 39.4ºC or even 40ºC.</a:t>
            </a:r>
            <a:endParaRPr lang="x-none" dirty="0"/>
          </a:p>
        </p:txBody>
      </p:sp>
      <p:cxnSp>
        <p:nvCxnSpPr>
          <p:cNvPr id="51" name="رابط مستقيم 50"/>
          <p:cNvCxnSpPr/>
          <p:nvPr/>
        </p:nvCxnSpPr>
        <p:spPr>
          <a:xfrm rot="5400000">
            <a:off x="2479693" y="517935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5400000">
            <a:off x="2481102" y="5473356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>
            <a:off x="2627299" y="5622956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6206070" y="4863074"/>
            <a:ext cx="14614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 Sore throat 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مربع نص 111"/>
          <p:cNvSpPr txBox="1"/>
          <p:nvPr/>
        </p:nvSpPr>
        <p:spPr>
          <a:xfrm>
            <a:off x="144379" y="6347873"/>
            <a:ext cx="930063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x-none" sz="1100" dirty="0" smtClean="0"/>
              <a:t>¹</a:t>
            </a:r>
            <a:r>
              <a:rPr lang="en-US" sz="1100" dirty="0" smtClean="0"/>
              <a:t>: </a:t>
            </a:r>
            <a:r>
              <a:rPr lang="x-none" sz="1100" dirty="0" smtClean="0"/>
              <a:t>فصل الخريف </a:t>
            </a:r>
          </a:p>
          <a:p>
            <a:r>
              <a:rPr lang="x-none" sz="1100" dirty="0" smtClean="0"/>
              <a:t>²</a:t>
            </a:r>
            <a:r>
              <a:rPr lang="en-US" sz="1100" dirty="0" smtClean="0"/>
              <a:t>: </a:t>
            </a:r>
            <a:r>
              <a:rPr lang="en-US" sz="1200" dirty="0" smtClean="0"/>
              <a:t>redness </a:t>
            </a:r>
            <a:endParaRPr lang="x-none" sz="1100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1301438" y="6345731"/>
            <a:ext cx="825771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x-none" sz="1200" dirty="0" smtClean="0"/>
              <a:t>³</a:t>
            </a:r>
            <a:r>
              <a:rPr lang="en-US" sz="1200" dirty="0"/>
              <a:t>: Mass of cells and fluid that has seeped out of blood vessels or an </a:t>
            </a:r>
            <a:r>
              <a:rPr lang="en-US" sz="1200" dirty="0" smtClean="0"/>
              <a:t>organ which is filled with </a:t>
            </a:r>
            <a:r>
              <a:rPr lang="en-US" sz="1200" dirty="0" err="1" smtClean="0"/>
              <a:t>protients</a:t>
            </a:r>
            <a:r>
              <a:rPr lang="en-US" sz="1200" dirty="0" smtClean="0"/>
              <a:t>,</a:t>
            </a:r>
            <a:r>
              <a:rPr lang="en-US" sz="1200" dirty="0"/>
              <a:t> especially in </a:t>
            </a:r>
            <a:r>
              <a:rPr lang="en-US" sz="1200" dirty="0" smtClean="0"/>
              <a:t>inflammation</a:t>
            </a:r>
          </a:p>
        </p:txBody>
      </p:sp>
      <p:pic>
        <p:nvPicPr>
          <p:cNvPr id="115" name="صورة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48" y="1122644"/>
            <a:ext cx="2446022" cy="1727138"/>
          </a:xfrm>
          <a:prstGeom prst="rect">
            <a:avLst/>
          </a:prstGeom>
        </p:spPr>
      </p:pic>
      <p:pic>
        <p:nvPicPr>
          <p:cNvPr id="116" name="Picture 7" descr="http://biology.clc.uc.edu/fankhauser/Labs/Microbiology/Strep_Detection/Throat_swab_P7251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48" y="3542372"/>
            <a:ext cx="2446021" cy="16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16588" y="601463"/>
            <a:ext cx="2825086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50623" y="5453682"/>
            <a:ext cx="420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signs and symptoms of viral infections </a:t>
            </a:r>
          </a:p>
        </p:txBody>
      </p:sp>
    </p:spTree>
    <p:extLst>
      <p:ext uri="{BB962C8B-B14F-4D97-AF65-F5344CB8AC3E}">
        <p14:creationId xmlns:p14="http://schemas.microsoft.com/office/powerpoint/2010/main" val="18561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مربع نص 1"/>
          <p:cNvSpPr txBox="1"/>
          <p:nvPr/>
        </p:nvSpPr>
        <p:spPr>
          <a:xfrm>
            <a:off x="0" y="105029"/>
            <a:ext cx="22513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Pharyngitis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  <a:r>
              <a:rPr lang="en-US" sz="2400" b="1" dirty="0" smtClean="0"/>
              <a:t> </a:t>
            </a:r>
            <a:endParaRPr lang="x-none" sz="2400" b="1" dirty="0"/>
          </a:p>
        </p:txBody>
      </p:sp>
      <p:sp>
        <p:nvSpPr>
          <p:cNvPr id="201" name="مربع نص 58"/>
          <p:cNvSpPr txBox="1"/>
          <p:nvPr/>
        </p:nvSpPr>
        <p:spPr>
          <a:xfrm>
            <a:off x="395830" y="2652404"/>
            <a:ext cx="1003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Etiology </a:t>
            </a:r>
            <a:endParaRPr lang="x-none" b="1" dirty="0"/>
          </a:p>
        </p:txBody>
      </p:sp>
      <p:cxnSp>
        <p:nvCxnSpPr>
          <p:cNvPr id="202" name="رابط مستقيم 59"/>
          <p:cNvCxnSpPr/>
          <p:nvPr/>
        </p:nvCxnSpPr>
        <p:spPr>
          <a:xfrm>
            <a:off x="1346574" y="291176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رابط مستقيم 60"/>
          <p:cNvCxnSpPr/>
          <p:nvPr/>
        </p:nvCxnSpPr>
        <p:spPr>
          <a:xfrm rot="5400000">
            <a:off x="1496174" y="215944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رابط مستقيم 61"/>
          <p:cNvCxnSpPr/>
          <p:nvPr/>
        </p:nvCxnSpPr>
        <p:spPr>
          <a:xfrm>
            <a:off x="1645773" y="2309044"/>
            <a:ext cx="1410" cy="7950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رابط مستقيم 62"/>
          <p:cNvCxnSpPr/>
          <p:nvPr/>
        </p:nvCxnSpPr>
        <p:spPr>
          <a:xfrm>
            <a:off x="1650996" y="3097226"/>
            <a:ext cx="0" cy="29919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رابط مستقيم 63"/>
          <p:cNvCxnSpPr/>
          <p:nvPr/>
        </p:nvCxnSpPr>
        <p:spPr>
          <a:xfrm>
            <a:off x="1645773" y="3382287"/>
            <a:ext cx="0" cy="29919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رابط مستقيم 64"/>
          <p:cNvCxnSpPr/>
          <p:nvPr/>
        </p:nvCxnSpPr>
        <p:spPr>
          <a:xfrm>
            <a:off x="1670748" y="200984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رابط مستقيم 65"/>
          <p:cNvCxnSpPr/>
          <p:nvPr/>
        </p:nvCxnSpPr>
        <p:spPr>
          <a:xfrm>
            <a:off x="1650995" y="368819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مربع نص 66"/>
          <p:cNvSpPr txBox="1"/>
          <p:nvPr/>
        </p:nvSpPr>
        <p:spPr>
          <a:xfrm>
            <a:off x="1917843" y="1871957"/>
            <a:ext cx="30328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Viral infection (</a:t>
            </a:r>
            <a:r>
              <a:rPr lang="en-US" b="1" dirty="0">
                <a:solidFill>
                  <a:srgbClr val="FF0000"/>
                </a:solidFill>
              </a:rPr>
              <a:t>most common</a:t>
            </a:r>
            <a:r>
              <a:rPr lang="en-US" dirty="0"/>
              <a:t>)</a:t>
            </a:r>
            <a:endParaRPr lang="x-none" dirty="0"/>
          </a:p>
        </p:txBody>
      </p:sp>
      <p:sp>
        <p:nvSpPr>
          <p:cNvPr id="210" name="مربع نص 67"/>
          <p:cNvSpPr txBox="1"/>
          <p:nvPr/>
        </p:nvSpPr>
        <p:spPr>
          <a:xfrm>
            <a:off x="1832929" y="3493402"/>
            <a:ext cx="18998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Bacterial</a:t>
            </a:r>
            <a:r>
              <a:rPr lang="en-US" sz="1200" b="1" dirty="0" smtClean="0"/>
              <a:t> </a:t>
            </a:r>
            <a:r>
              <a:rPr lang="en-US" dirty="0"/>
              <a:t>infection</a:t>
            </a:r>
            <a:r>
              <a:rPr lang="en-US" sz="1200" b="1" dirty="0" smtClean="0"/>
              <a:t> </a:t>
            </a:r>
            <a:endParaRPr lang="x-none" sz="1200" b="1" dirty="0"/>
          </a:p>
        </p:txBody>
      </p:sp>
      <p:cxnSp>
        <p:nvCxnSpPr>
          <p:cNvPr id="211" name="رابط مستقيم 68"/>
          <p:cNvCxnSpPr/>
          <p:nvPr/>
        </p:nvCxnSpPr>
        <p:spPr>
          <a:xfrm>
            <a:off x="4916980" y="2067853"/>
            <a:ext cx="32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مربع نص 71"/>
          <p:cNvSpPr txBox="1"/>
          <p:nvPr/>
        </p:nvSpPr>
        <p:spPr>
          <a:xfrm>
            <a:off x="5191287" y="1883187"/>
            <a:ext cx="47268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Respiratory viruses : Enterovirus, HSV, EBV, HIV   </a:t>
            </a:r>
            <a:endParaRPr lang="x-none" dirty="0"/>
          </a:p>
        </p:txBody>
      </p:sp>
      <p:cxnSp>
        <p:nvCxnSpPr>
          <p:cNvPr id="213" name="رابط مستقيم 72"/>
          <p:cNvCxnSpPr/>
          <p:nvPr/>
        </p:nvCxnSpPr>
        <p:spPr>
          <a:xfrm>
            <a:off x="3590689" y="3696242"/>
            <a:ext cx="216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رابط مستقيم 75"/>
          <p:cNvCxnSpPr/>
          <p:nvPr/>
        </p:nvCxnSpPr>
        <p:spPr>
          <a:xfrm>
            <a:off x="3806689" y="3493404"/>
            <a:ext cx="2106" cy="24239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رابط مستقيم 76"/>
          <p:cNvCxnSpPr/>
          <p:nvPr/>
        </p:nvCxnSpPr>
        <p:spPr>
          <a:xfrm>
            <a:off x="3812133" y="3688192"/>
            <a:ext cx="0" cy="29919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رابط مستقيم 78"/>
          <p:cNvCxnSpPr/>
          <p:nvPr/>
        </p:nvCxnSpPr>
        <p:spPr>
          <a:xfrm>
            <a:off x="3812682" y="3691314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رابط مستقيم 79"/>
          <p:cNvCxnSpPr/>
          <p:nvPr/>
        </p:nvCxnSpPr>
        <p:spPr>
          <a:xfrm>
            <a:off x="3812131" y="349340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رابط مستقيم 80"/>
          <p:cNvCxnSpPr/>
          <p:nvPr/>
        </p:nvCxnSpPr>
        <p:spPr>
          <a:xfrm>
            <a:off x="3812681" y="398739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رابط مستقيم 82"/>
          <p:cNvCxnSpPr/>
          <p:nvPr/>
        </p:nvCxnSpPr>
        <p:spPr>
          <a:xfrm>
            <a:off x="3810219" y="3990088"/>
            <a:ext cx="0" cy="29919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رابط مستقيم 83"/>
          <p:cNvCxnSpPr/>
          <p:nvPr/>
        </p:nvCxnSpPr>
        <p:spPr>
          <a:xfrm>
            <a:off x="3812131" y="4289287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مربع نص 84"/>
          <p:cNvSpPr txBox="1"/>
          <p:nvPr/>
        </p:nvSpPr>
        <p:spPr>
          <a:xfrm>
            <a:off x="4127185" y="3265092"/>
            <a:ext cx="35417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Group </a:t>
            </a:r>
            <a:r>
              <a:rPr lang="en-US" dirty="0">
                <a:solidFill>
                  <a:srgbClr val="FF0000"/>
                </a:solidFill>
              </a:rPr>
              <a:t>A streptococcus</a:t>
            </a:r>
            <a:r>
              <a:rPr lang="en-US" dirty="0"/>
              <a:t>, </a:t>
            </a:r>
            <a:r>
              <a:rPr lang="en-US" u="sng" dirty="0"/>
              <a:t>diagnose</a:t>
            </a:r>
            <a:r>
              <a:rPr lang="en-US" dirty="0"/>
              <a:t> by</a:t>
            </a:r>
            <a:endParaRPr lang="x-none" dirty="0"/>
          </a:p>
        </p:txBody>
      </p:sp>
      <p:sp>
        <p:nvSpPr>
          <p:cNvPr id="222" name="مربع نص 85"/>
          <p:cNvSpPr txBox="1"/>
          <p:nvPr/>
        </p:nvSpPr>
        <p:spPr>
          <a:xfrm>
            <a:off x="4040572" y="3551137"/>
            <a:ext cx="2417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 </a:t>
            </a:r>
            <a:r>
              <a:rPr lang="en-US" sz="1200" b="1" dirty="0" smtClean="0"/>
              <a:t>  </a:t>
            </a:r>
            <a:r>
              <a:rPr lang="en-US" dirty="0"/>
              <a:t>Neisseria gonorrhoeae</a:t>
            </a:r>
            <a:endParaRPr lang="x-none" dirty="0"/>
          </a:p>
        </p:txBody>
      </p:sp>
      <p:sp>
        <p:nvSpPr>
          <p:cNvPr id="223" name="مربع نص 86"/>
          <p:cNvSpPr txBox="1"/>
          <p:nvPr/>
        </p:nvSpPr>
        <p:spPr>
          <a:xfrm>
            <a:off x="4049252" y="3868340"/>
            <a:ext cx="49669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b="1" dirty="0" smtClean="0"/>
              <a:t> </a:t>
            </a:r>
            <a:r>
              <a:rPr lang="en-US" dirty="0"/>
              <a:t>Anaerobic bacteria (Causes </a:t>
            </a:r>
            <a:r>
              <a:rPr lang="en-US" dirty="0" err="1"/>
              <a:t>Lemierre's</a:t>
            </a:r>
            <a:r>
              <a:rPr lang="en-US" dirty="0"/>
              <a:t> syndrome⁴)</a:t>
            </a:r>
            <a:endParaRPr lang="x-none" dirty="0"/>
          </a:p>
        </p:txBody>
      </p:sp>
      <p:sp>
        <p:nvSpPr>
          <p:cNvPr id="224" name="مربع نص 87"/>
          <p:cNvSpPr txBox="1"/>
          <p:nvPr/>
        </p:nvSpPr>
        <p:spPr>
          <a:xfrm>
            <a:off x="4040572" y="4143661"/>
            <a:ext cx="42593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​  </a:t>
            </a:r>
            <a:r>
              <a:rPr lang="en-US" dirty="0">
                <a:solidFill>
                  <a:srgbClr val="FF0000"/>
                </a:solidFill>
              </a:rPr>
              <a:t>Corynebacterium </a:t>
            </a:r>
            <a:r>
              <a:rPr lang="en-US" dirty="0" smtClean="0">
                <a:solidFill>
                  <a:srgbClr val="FF0000"/>
                </a:solidFill>
              </a:rPr>
              <a:t>diphtheria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(normal flora)</a:t>
            </a:r>
            <a:endParaRPr lang="x-non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5" name="رابط مستقيم 88"/>
          <p:cNvCxnSpPr/>
          <p:nvPr/>
        </p:nvCxnSpPr>
        <p:spPr>
          <a:xfrm>
            <a:off x="7530115" y="346372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رابط مستقيم 89"/>
          <p:cNvCxnSpPr/>
          <p:nvPr/>
        </p:nvCxnSpPr>
        <p:spPr>
          <a:xfrm flipH="1">
            <a:off x="7829314" y="3110442"/>
            <a:ext cx="6308" cy="6120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رابط مستقيم 90"/>
          <p:cNvCxnSpPr/>
          <p:nvPr/>
        </p:nvCxnSpPr>
        <p:spPr>
          <a:xfrm>
            <a:off x="7829313" y="311044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رابط مستقيم 91"/>
          <p:cNvCxnSpPr/>
          <p:nvPr/>
        </p:nvCxnSpPr>
        <p:spPr>
          <a:xfrm>
            <a:off x="7848367" y="3434227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رابط مستقيم 92"/>
          <p:cNvCxnSpPr/>
          <p:nvPr/>
        </p:nvCxnSpPr>
        <p:spPr>
          <a:xfrm>
            <a:off x="7848366" y="372282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رابط مستقيم 93"/>
          <p:cNvCxnSpPr/>
          <p:nvPr/>
        </p:nvCxnSpPr>
        <p:spPr>
          <a:xfrm flipH="1">
            <a:off x="7832886" y="3557009"/>
            <a:ext cx="2736" cy="12879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مربع نص 94"/>
          <p:cNvSpPr txBox="1"/>
          <p:nvPr/>
        </p:nvSpPr>
        <p:spPr>
          <a:xfrm>
            <a:off x="8154590" y="2919416"/>
            <a:ext cx="2686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Antistreptolysin</a:t>
            </a:r>
            <a:r>
              <a:rPr lang="en-US" dirty="0"/>
              <a:t> O (ASO) ⁵  </a:t>
            </a:r>
            <a:endParaRPr lang="x-none" dirty="0"/>
          </a:p>
        </p:txBody>
      </p:sp>
      <p:sp>
        <p:nvSpPr>
          <p:cNvPr id="232" name="مربع نص 95"/>
          <p:cNvSpPr txBox="1"/>
          <p:nvPr/>
        </p:nvSpPr>
        <p:spPr>
          <a:xfrm>
            <a:off x="8128512" y="3230366"/>
            <a:ext cx="9270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Culture </a:t>
            </a:r>
            <a:endParaRPr lang="x-none" dirty="0"/>
          </a:p>
        </p:txBody>
      </p:sp>
      <p:sp>
        <p:nvSpPr>
          <p:cNvPr id="233" name="مربع نص 96"/>
          <p:cNvSpPr txBox="1"/>
          <p:nvPr/>
        </p:nvSpPr>
        <p:spPr>
          <a:xfrm>
            <a:off x="8128512" y="3497427"/>
            <a:ext cx="33900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Rapid</a:t>
            </a:r>
            <a:r>
              <a:rPr lang="en-US" sz="1200" b="1" dirty="0"/>
              <a:t> </a:t>
            </a:r>
            <a:r>
              <a:rPr lang="en-US" dirty="0"/>
              <a:t>Bacterial antigen detection. </a:t>
            </a:r>
          </a:p>
        </p:txBody>
      </p:sp>
      <p:sp>
        <p:nvSpPr>
          <p:cNvPr id="244" name="مربع نص 112"/>
          <p:cNvSpPr txBox="1"/>
          <p:nvPr/>
        </p:nvSpPr>
        <p:spPr>
          <a:xfrm>
            <a:off x="16588" y="6401856"/>
            <a:ext cx="343491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⁴</a:t>
            </a:r>
            <a:r>
              <a:rPr lang="en-US" sz="1400" dirty="0"/>
              <a:t>.:  ​ A complication of a bacterial sore </a:t>
            </a:r>
            <a:r>
              <a:rPr lang="en-US" sz="1400" dirty="0" smtClean="0"/>
              <a:t>throat.</a:t>
            </a:r>
            <a:endParaRPr lang="x-none" sz="1400" dirty="0"/>
          </a:p>
        </p:txBody>
      </p:sp>
      <p:sp>
        <p:nvSpPr>
          <p:cNvPr id="245" name="مربع نص 113"/>
          <p:cNvSpPr txBox="1"/>
          <p:nvPr/>
        </p:nvSpPr>
        <p:spPr>
          <a:xfrm>
            <a:off x="3323158" y="6401856"/>
            <a:ext cx="43450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x-none" sz="1400" dirty="0"/>
              <a:t>⁵</a:t>
            </a:r>
            <a:r>
              <a:rPr lang="en-US" sz="1400" dirty="0"/>
              <a:t>: ​ A </a:t>
            </a:r>
            <a:r>
              <a:rPr lang="en-US" sz="1400" u="sng" dirty="0"/>
              <a:t>test</a:t>
            </a:r>
            <a:r>
              <a:rPr lang="en-US" sz="1400" dirty="0"/>
              <a:t> that measures antibodies against </a:t>
            </a:r>
            <a:r>
              <a:rPr lang="en-US" sz="1400" dirty="0" err="1"/>
              <a:t>streptolysin</a:t>
            </a:r>
            <a:r>
              <a:rPr lang="en-US" sz="1400" dirty="0"/>
              <a:t> </a:t>
            </a:r>
            <a:r>
              <a:rPr lang="en-US" sz="1100" dirty="0"/>
              <a:t>O. </a:t>
            </a:r>
            <a:endParaRPr lang="x-none" sz="1100" dirty="0"/>
          </a:p>
        </p:txBody>
      </p:sp>
      <p:pic>
        <p:nvPicPr>
          <p:cNvPr id="45" name="Picture 9" descr="http://www.calgarylabservices.com/files/LabTests/MicrobiologyContainers/CharcoalSw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9" y="4630117"/>
            <a:ext cx="2488441" cy="164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V="1">
            <a:off x="16588" y="601463"/>
            <a:ext cx="2825086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8775" y="4712864"/>
            <a:ext cx="1069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swap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taken from throat except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diphtheriae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  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Nasopharyngeal!!! </a:t>
            </a:r>
            <a:r>
              <a:rPr lang="ar-SA" sz="1200" b="1" dirty="0" smtClean="0">
                <a:solidFill>
                  <a:srgbClr val="FF0000"/>
                </a:solidFill>
              </a:rPr>
              <a:t>مهم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children more susceptible because they have large lymph nodes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5495" y="1512602"/>
            <a:ext cx="211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swap is taken Nasopharyngeal</a:t>
            </a:r>
          </a:p>
        </p:txBody>
      </p:sp>
      <p:sp>
        <p:nvSpPr>
          <p:cNvPr id="3" name="Arc 2"/>
          <p:cNvSpPr/>
          <p:nvPr/>
        </p:nvSpPr>
        <p:spPr>
          <a:xfrm>
            <a:off x="2374710" y="3808377"/>
            <a:ext cx="218365" cy="4728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519" y="4011560"/>
            <a:ext cx="327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When it’s a bacteria infection : (fever + sore throat BUT NO runny nose (no upper symptoms)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3508" y="2901601"/>
            <a:ext cx="259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Group A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strept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(also called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pyrogen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!)</a:t>
            </a:r>
          </a:p>
        </p:txBody>
      </p:sp>
      <p:sp>
        <p:nvSpPr>
          <p:cNvPr id="46" name="Arc 45"/>
          <p:cNvSpPr/>
          <p:nvPr/>
        </p:nvSpPr>
        <p:spPr>
          <a:xfrm>
            <a:off x="5635205" y="3199286"/>
            <a:ext cx="218365" cy="4728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2093558" y="1732791"/>
            <a:ext cx="218365" cy="4728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2755181" y="4465156"/>
            <a:ext cx="218365" cy="4728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14709" y="136992"/>
            <a:ext cx="200644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Diphtheria </a:t>
            </a:r>
            <a:endParaRPr lang="x-none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9089" y="910294"/>
            <a:ext cx="15327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Epidemiology </a:t>
            </a:r>
            <a:endParaRPr lang="x-none" b="1" dirty="0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618235" y="1105977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258893" y="2124600"/>
            <a:ext cx="22021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Pathogenesis </a:t>
            </a:r>
            <a:endParaRPr lang="x-none" b="1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249382" y="3266610"/>
            <a:ext cx="1003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Etiology </a:t>
            </a:r>
            <a:endParaRPr lang="x-none" b="1" dirty="0"/>
          </a:p>
        </p:txBody>
      </p:sp>
      <p:cxnSp>
        <p:nvCxnSpPr>
          <p:cNvPr id="60" name="رابط مستقيم 59"/>
          <p:cNvCxnSpPr/>
          <p:nvPr/>
        </p:nvCxnSpPr>
        <p:spPr>
          <a:xfrm>
            <a:off x="1217800" y="3467863"/>
            <a:ext cx="975389" cy="54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>
            <a:off x="9027104" y="0"/>
            <a:ext cx="0" cy="635000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>
            <a:off x="9027104" y="2104052"/>
            <a:ext cx="31648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>
            <a:off x="9037631" y="4576397"/>
            <a:ext cx="31543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مربع نص 111"/>
          <p:cNvSpPr txBox="1"/>
          <p:nvPr/>
        </p:nvSpPr>
        <p:spPr>
          <a:xfrm>
            <a:off x="-74522" y="6371770"/>
            <a:ext cx="45807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x-none" sz="1100" dirty="0" smtClean="0"/>
              <a:t>¹</a:t>
            </a:r>
            <a:r>
              <a:rPr lang="en-US" sz="1100" dirty="0"/>
              <a:t>: The bacteria will produce toxins </a:t>
            </a:r>
            <a:r>
              <a:rPr lang="en-US" sz="1100" dirty="0" smtClean="0"/>
              <a:t>move</a:t>
            </a:r>
            <a:r>
              <a:rPr lang="en-US" sz="1100" dirty="0"/>
              <a:t> from throat and affect </a:t>
            </a:r>
            <a:r>
              <a:rPr lang="en-US" sz="1100" dirty="0" smtClean="0"/>
              <a:t>other</a:t>
            </a:r>
            <a:r>
              <a:rPr lang="en-US" sz="1100" dirty="0"/>
              <a:t> </a:t>
            </a:r>
            <a:r>
              <a:rPr lang="en-US" sz="1100" dirty="0" smtClean="0"/>
              <a:t>organs</a:t>
            </a:r>
            <a:r>
              <a:rPr lang="en-US" sz="1100" dirty="0"/>
              <a:t> </a:t>
            </a:r>
            <a:r>
              <a:rPr lang="en-US" sz="1100" dirty="0" smtClean="0"/>
              <a:t>usually heart</a:t>
            </a:r>
            <a:r>
              <a:rPr lang="en-US" sz="1100" dirty="0"/>
              <a:t> and the peripheral nerves and sometimes the adrenal glands </a:t>
            </a:r>
            <a:r>
              <a:rPr lang="en-US" sz="1100" dirty="0" smtClean="0"/>
              <a:t> </a:t>
            </a:r>
            <a:endParaRPr lang="x-none" sz="1100" dirty="0"/>
          </a:p>
        </p:txBody>
      </p:sp>
      <p:sp>
        <p:nvSpPr>
          <p:cNvPr id="113" name="مربع نص 112"/>
          <p:cNvSpPr txBox="1"/>
          <p:nvPr/>
        </p:nvSpPr>
        <p:spPr>
          <a:xfrm>
            <a:off x="4273911" y="6371799"/>
            <a:ext cx="535831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x-none" sz="1100" dirty="0" smtClean="0"/>
              <a:t>²</a:t>
            </a:r>
            <a:r>
              <a:rPr lang="en-US" sz="1100" dirty="0" smtClean="0"/>
              <a:t>:symptoms : sore</a:t>
            </a:r>
            <a:r>
              <a:rPr lang="en-US" sz="1100" dirty="0"/>
              <a:t> throat, difficulty in </a:t>
            </a:r>
            <a:r>
              <a:rPr lang="en-US" sz="1100" dirty="0" smtClean="0"/>
              <a:t>breathing, swallowing</a:t>
            </a:r>
            <a:r>
              <a:rPr lang="en-US" sz="1100" dirty="0"/>
              <a:t> ,</a:t>
            </a:r>
            <a:r>
              <a:rPr lang="en-US" sz="1100" dirty="0" smtClean="0"/>
              <a:t>drooling (</a:t>
            </a:r>
            <a:r>
              <a:rPr lang="x-none" sz="1100" dirty="0" smtClean="0"/>
              <a:t>(سيلان</a:t>
            </a:r>
            <a:r>
              <a:rPr lang="en-US" sz="1100" dirty="0"/>
              <a:t> of </a:t>
            </a:r>
            <a:r>
              <a:rPr lang="en-US" sz="1100" dirty="0" smtClean="0"/>
              <a:t>saliva.</a:t>
            </a:r>
          </a:p>
          <a:p>
            <a:r>
              <a:rPr lang="en-US" sz="1100" dirty="0" smtClean="0"/>
              <a:t>The membrane</a:t>
            </a:r>
            <a:r>
              <a:rPr lang="en-US" sz="1100" dirty="0"/>
              <a:t> can get </a:t>
            </a:r>
            <a:r>
              <a:rPr lang="en-US" sz="1100" dirty="0" smtClean="0"/>
              <a:t>bigger</a:t>
            </a:r>
            <a:r>
              <a:rPr lang="en-US" sz="1100" dirty="0"/>
              <a:t> until it obstructs the airway </a:t>
            </a:r>
            <a:r>
              <a:rPr lang="en-US" sz="1100" dirty="0" smtClean="0"/>
              <a:t>causing</a:t>
            </a:r>
            <a:r>
              <a:rPr lang="en-US" sz="1100" dirty="0"/>
              <a:t> </a:t>
            </a:r>
            <a:r>
              <a:rPr lang="en-US" sz="1100" dirty="0" smtClean="0"/>
              <a:t>suffocation(</a:t>
            </a:r>
            <a:r>
              <a:rPr lang="x-none" sz="1100" dirty="0" smtClean="0"/>
              <a:t>اختناق</a:t>
            </a:r>
            <a:r>
              <a:rPr lang="en-US" sz="1100" dirty="0" smtClean="0"/>
              <a:t>),</a:t>
            </a:r>
            <a:r>
              <a:rPr lang="en-US" sz="1100" dirty="0"/>
              <a:t> death </a:t>
            </a:r>
            <a:endParaRPr lang="x-none" sz="1100" dirty="0"/>
          </a:p>
        </p:txBody>
      </p:sp>
      <p:cxnSp>
        <p:nvCxnSpPr>
          <p:cNvPr id="98" name="رابط مستقيم 97"/>
          <p:cNvCxnSpPr/>
          <p:nvPr/>
        </p:nvCxnSpPr>
        <p:spPr>
          <a:xfrm>
            <a:off x="1615238" y="2306466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rot="5400000">
            <a:off x="1767638" y="2458866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/>
          <p:nvPr/>
        </p:nvCxnSpPr>
        <p:spPr>
          <a:xfrm rot="5400000">
            <a:off x="1779929" y="1269352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 rot="5400000">
            <a:off x="1768115" y="2169250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 rot="5400000">
            <a:off x="1771920" y="975679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مستقيم 114"/>
          <p:cNvCxnSpPr/>
          <p:nvPr/>
        </p:nvCxnSpPr>
        <p:spPr>
          <a:xfrm>
            <a:off x="1920038" y="2611266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رابط مستقيم 115"/>
          <p:cNvCxnSpPr/>
          <p:nvPr/>
        </p:nvCxnSpPr>
        <p:spPr>
          <a:xfrm>
            <a:off x="1920038" y="2018665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رابط مستقيم 116"/>
          <p:cNvCxnSpPr/>
          <p:nvPr/>
        </p:nvCxnSpPr>
        <p:spPr>
          <a:xfrm>
            <a:off x="1927708" y="1414120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/>
          <p:cNvCxnSpPr/>
          <p:nvPr/>
        </p:nvCxnSpPr>
        <p:spPr>
          <a:xfrm>
            <a:off x="1917434" y="831521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ربع نص 2"/>
          <p:cNvSpPr txBox="1"/>
          <p:nvPr/>
        </p:nvSpPr>
        <p:spPr>
          <a:xfrm>
            <a:off x="2146332" y="606347"/>
            <a:ext cx="61657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 common </a:t>
            </a:r>
            <a:r>
              <a:rPr lang="en-US" dirty="0" smtClean="0"/>
              <a:t>cause</a:t>
            </a:r>
            <a:r>
              <a:rPr lang="en-US" dirty="0"/>
              <a:t> of ​death​ </a:t>
            </a:r>
            <a:r>
              <a:rPr lang="en-US" dirty="0" smtClean="0"/>
              <a:t>on</a:t>
            </a:r>
            <a:r>
              <a:rPr lang="en-US" dirty="0"/>
              <a:t> </a:t>
            </a:r>
            <a:r>
              <a:rPr lang="en-US" dirty="0" smtClean="0"/>
              <a:t>​</a:t>
            </a:r>
            <a:r>
              <a:rPr lang="en-US" dirty="0" smtClean="0">
                <a:solidFill>
                  <a:srgbClr val="FF0000"/>
                </a:solidFill>
              </a:rPr>
              <a:t>non-vaccinated</a:t>
            </a:r>
            <a:r>
              <a:rPr lang="en-US" dirty="0">
                <a:solidFill>
                  <a:srgbClr val="FF0000"/>
                </a:solidFill>
              </a:rPr>
              <a:t>​</a:t>
            </a:r>
            <a:r>
              <a:rPr lang="en-US" dirty="0"/>
              <a:t> children​ </a:t>
            </a:r>
            <a:r>
              <a:rPr lang="en-US" dirty="0" smtClean="0"/>
              <a:t>1-­</a:t>
            </a:r>
            <a:r>
              <a:rPr lang="en-US" dirty="0"/>
              <a:t>5 years.  </a:t>
            </a:r>
            <a:endParaRPr lang="x-none" dirty="0"/>
          </a:p>
        </p:txBody>
      </p:sp>
      <p:sp>
        <p:nvSpPr>
          <p:cNvPr id="119" name="مربع نص 118"/>
          <p:cNvSpPr txBox="1"/>
          <p:nvPr/>
        </p:nvSpPr>
        <p:spPr>
          <a:xfrm>
            <a:off x="2193189" y="1200638"/>
            <a:ext cx="2477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Toxin mediated </a:t>
            </a:r>
            <a:r>
              <a:rPr lang="en-US" dirty="0" smtClean="0"/>
              <a:t>disease¹.</a:t>
            </a:r>
            <a:endParaRPr lang="x-none" dirty="0"/>
          </a:p>
        </p:txBody>
      </p:sp>
      <p:sp>
        <p:nvSpPr>
          <p:cNvPr id="5" name="مستطيل 4"/>
          <p:cNvSpPr/>
          <p:nvPr/>
        </p:nvSpPr>
        <p:spPr>
          <a:xfrm>
            <a:off x="2208607" y="1834193"/>
            <a:ext cx="186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err="1" smtClean="0"/>
              <a:t>Rapid</a:t>
            </a:r>
            <a:r>
              <a:rPr lang="x-none" dirty="0" smtClean="0"/>
              <a:t> </a:t>
            </a:r>
            <a:r>
              <a:rPr lang="x-none" dirty="0" err="1" smtClean="0"/>
              <a:t>progression</a:t>
            </a:r>
            <a:endParaRPr lang="x-none" dirty="0"/>
          </a:p>
        </p:txBody>
      </p:sp>
      <p:sp>
        <p:nvSpPr>
          <p:cNvPr id="6" name="مستطيل 5"/>
          <p:cNvSpPr/>
          <p:nvPr/>
        </p:nvSpPr>
        <p:spPr>
          <a:xfrm>
            <a:off x="2146136" y="2366533"/>
            <a:ext cx="465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Tightly adhering </a:t>
            </a:r>
            <a:r>
              <a:rPr lang="en-US" dirty="0" smtClean="0">
                <a:solidFill>
                  <a:srgbClr val="FF0000"/>
                </a:solidFill>
              </a:rPr>
              <a:t>grey membrane </a:t>
            </a:r>
            <a:r>
              <a:rPr lang="en-US" dirty="0" smtClean="0"/>
              <a:t>in the throat² </a:t>
            </a:r>
            <a:endParaRPr lang="x-none" dirty="0"/>
          </a:p>
        </p:txBody>
      </p:sp>
      <p:sp>
        <p:nvSpPr>
          <p:cNvPr id="7" name="مستطيل 6"/>
          <p:cNvSpPr/>
          <p:nvPr/>
        </p:nvSpPr>
        <p:spPr>
          <a:xfrm>
            <a:off x="1435917" y="3266610"/>
            <a:ext cx="374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            </a:t>
            </a:r>
            <a:r>
              <a:rPr lang="x-none" dirty="0" smtClean="0">
                <a:solidFill>
                  <a:srgbClr val="FF0000"/>
                </a:solidFill>
              </a:rPr>
              <a:t>Corynebacterium</a:t>
            </a:r>
            <a:r>
              <a:rPr lang="x-none" dirty="0">
                <a:solidFill>
                  <a:srgbClr val="FF0000"/>
                </a:solidFill>
              </a:rPr>
              <a:t> </a:t>
            </a:r>
            <a:r>
              <a:rPr lang="x-none" dirty="0" smtClean="0">
                <a:solidFill>
                  <a:srgbClr val="FF0000"/>
                </a:solidFill>
              </a:rPr>
              <a:t>diphtheriae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121" name="مربع نص 120"/>
          <p:cNvSpPr txBox="1"/>
          <p:nvPr/>
        </p:nvSpPr>
        <p:spPr>
          <a:xfrm>
            <a:off x="249382" y="4200953"/>
            <a:ext cx="11614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Diagnosis </a:t>
            </a:r>
            <a:endParaRPr lang="x-none" b="1" dirty="0"/>
          </a:p>
        </p:txBody>
      </p:sp>
      <p:cxnSp>
        <p:nvCxnSpPr>
          <p:cNvPr id="122" name="رابط مستقيم 121"/>
          <p:cNvCxnSpPr/>
          <p:nvPr/>
        </p:nvCxnSpPr>
        <p:spPr>
          <a:xfrm>
            <a:off x="1274789" y="442575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رابط مستقيم 122"/>
          <p:cNvCxnSpPr/>
          <p:nvPr/>
        </p:nvCxnSpPr>
        <p:spPr>
          <a:xfrm rot="5400000">
            <a:off x="1427189" y="457815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رابط مستقيم 123"/>
          <p:cNvCxnSpPr/>
          <p:nvPr/>
        </p:nvCxnSpPr>
        <p:spPr>
          <a:xfrm rot="5400000">
            <a:off x="1427470" y="4297826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رابط مستقيم 124"/>
          <p:cNvCxnSpPr>
            <a:endCxn id="15" idx="1"/>
          </p:cNvCxnSpPr>
          <p:nvPr/>
        </p:nvCxnSpPr>
        <p:spPr>
          <a:xfrm flipV="1">
            <a:off x="1579589" y="4725679"/>
            <a:ext cx="580668" cy="487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مستقيم 125"/>
          <p:cNvCxnSpPr/>
          <p:nvPr/>
        </p:nvCxnSpPr>
        <p:spPr>
          <a:xfrm>
            <a:off x="1579589" y="4148226"/>
            <a:ext cx="64454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172022" y="3942053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smtClean="0"/>
              <a:t> </a:t>
            </a:r>
            <a:r>
              <a:rPr lang="x-none" dirty="0" err="1" smtClean="0">
                <a:solidFill>
                  <a:srgbClr val="FF0000"/>
                </a:solidFill>
              </a:rPr>
              <a:t>Tinsdale</a:t>
            </a:r>
            <a:r>
              <a:rPr lang="x-none" dirty="0" smtClean="0"/>
              <a:t> </a:t>
            </a:r>
            <a:r>
              <a:rPr lang="x-none" dirty="0" err="1" smtClean="0"/>
              <a:t>medium</a:t>
            </a:r>
            <a:r>
              <a:rPr lang="x-none" dirty="0" smtClean="0"/>
              <a:t> ³</a:t>
            </a:r>
            <a:endParaRPr lang="x-none" dirty="0"/>
          </a:p>
        </p:txBody>
      </p:sp>
      <p:sp>
        <p:nvSpPr>
          <p:cNvPr id="15" name="مستطيل 14"/>
          <p:cNvSpPr/>
          <p:nvPr/>
        </p:nvSpPr>
        <p:spPr>
          <a:xfrm>
            <a:off x="2160257" y="4541013"/>
            <a:ext cx="289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 </a:t>
            </a:r>
            <a:r>
              <a:rPr lang="x-none" dirty="0">
                <a:solidFill>
                  <a:srgbClr val="FF0000"/>
                </a:solidFill>
              </a:rPr>
              <a:t>ELIK’s</a:t>
            </a:r>
            <a:r>
              <a:rPr lang="x-none" dirty="0"/>
              <a:t> </a:t>
            </a:r>
            <a:r>
              <a:rPr lang="x-none" dirty="0" smtClean="0"/>
              <a:t>​Test⁴</a:t>
            </a:r>
            <a:r>
              <a:rPr lang="en-US" dirty="0" smtClean="0"/>
              <a:t> for confirmation</a:t>
            </a:r>
            <a:r>
              <a:rPr lang="x-none" dirty="0" smtClean="0"/>
              <a:t> </a:t>
            </a:r>
            <a:endParaRPr lang="x-none" dirty="0"/>
          </a:p>
        </p:txBody>
      </p:sp>
      <p:cxnSp>
        <p:nvCxnSpPr>
          <p:cNvPr id="130" name="رابط مستقيم 129"/>
          <p:cNvCxnSpPr/>
          <p:nvPr/>
        </p:nvCxnSpPr>
        <p:spPr>
          <a:xfrm>
            <a:off x="1327593" y="5470810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رابط مستقيم 130"/>
          <p:cNvCxnSpPr/>
          <p:nvPr/>
        </p:nvCxnSpPr>
        <p:spPr>
          <a:xfrm rot="5400000">
            <a:off x="1479993" y="5623210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رابط مستقيم 131"/>
          <p:cNvCxnSpPr/>
          <p:nvPr/>
        </p:nvCxnSpPr>
        <p:spPr>
          <a:xfrm rot="5400000">
            <a:off x="1480274" y="5342883"/>
            <a:ext cx="29919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رابط مستقيم 132"/>
          <p:cNvCxnSpPr>
            <a:endCxn id="27" idx="1"/>
          </p:cNvCxnSpPr>
          <p:nvPr/>
        </p:nvCxnSpPr>
        <p:spPr>
          <a:xfrm flipV="1">
            <a:off x="1632393" y="5772810"/>
            <a:ext cx="591737" cy="2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رابط مستقيم 133"/>
          <p:cNvCxnSpPr>
            <a:endCxn id="20" idx="1"/>
          </p:cNvCxnSpPr>
          <p:nvPr/>
        </p:nvCxnSpPr>
        <p:spPr>
          <a:xfrm flipV="1">
            <a:off x="1626792" y="5202061"/>
            <a:ext cx="601313" cy="541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مربع نص 135"/>
          <p:cNvSpPr txBox="1"/>
          <p:nvPr/>
        </p:nvSpPr>
        <p:spPr>
          <a:xfrm>
            <a:off x="250485" y="5269894"/>
            <a:ext cx="12382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Treatment</a:t>
            </a:r>
            <a:endParaRPr lang="x-none" b="1" dirty="0"/>
          </a:p>
        </p:txBody>
      </p:sp>
      <p:sp>
        <p:nvSpPr>
          <p:cNvPr id="20" name="مستطيل 19"/>
          <p:cNvSpPr/>
          <p:nvPr/>
        </p:nvSpPr>
        <p:spPr>
          <a:xfrm>
            <a:off x="2228105" y="5017395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smtClean="0">
                <a:solidFill>
                  <a:srgbClr val="FF0000"/>
                </a:solidFill>
              </a:rPr>
              <a:t>Penicillin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224130" y="5588144"/>
            <a:ext cx="453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​Erythromycin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if the child is allergic to Penicillin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7" name="Picture 4" descr="202F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1" y="1"/>
            <a:ext cx="3154369" cy="210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02" y="4583081"/>
            <a:ext cx="3133598" cy="1762649"/>
          </a:xfrm>
          <a:prstGeom prst="rect">
            <a:avLst/>
          </a:prstGeom>
        </p:spPr>
      </p:pic>
      <p:pic>
        <p:nvPicPr>
          <p:cNvPr id="138" name="Picture 4" descr="Picture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3015" r="10943" b="23035"/>
          <a:stretch/>
        </p:blipFill>
        <p:spPr bwMode="auto">
          <a:xfrm>
            <a:off x="9037631" y="2152711"/>
            <a:ext cx="3154370" cy="238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مربع نص 138"/>
          <p:cNvSpPr txBox="1"/>
          <p:nvPr/>
        </p:nvSpPr>
        <p:spPr>
          <a:xfrm>
            <a:off x="9499503" y="6345730"/>
            <a:ext cx="2763723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 </a:t>
            </a:r>
            <a:r>
              <a:rPr lang="en-US" sz="1100" dirty="0" smtClean="0"/>
              <a:t>³:Tinsdale</a:t>
            </a:r>
            <a:r>
              <a:rPr lang="en-US" sz="1100" dirty="0"/>
              <a:t> </a:t>
            </a:r>
            <a:r>
              <a:rPr lang="en-US" sz="1100" dirty="0" smtClean="0"/>
              <a:t>Agar</a:t>
            </a:r>
            <a:r>
              <a:rPr lang="en-US" sz="1100" dirty="0"/>
              <a:t> used </a:t>
            </a:r>
            <a:r>
              <a:rPr lang="en-US" sz="1100" dirty="0" smtClean="0"/>
              <a:t>to</a:t>
            </a:r>
            <a:r>
              <a:rPr lang="en-US" sz="1100" dirty="0"/>
              <a:t> identify </a:t>
            </a:r>
            <a:r>
              <a:rPr lang="en-US" sz="1100" dirty="0" smtClean="0"/>
              <a:t>C.</a:t>
            </a:r>
            <a:r>
              <a:rPr lang="en-US" sz="1100" dirty="0"/>
              <a:t> </a:t>
            </a:r>
            <a:r>
              <a:rPr lang="en-US" sz="1100" dirty="0" smtClean="0"/>
              <a:t>diphtheria </a:t>
            </a:r>
            <a:endParaRPr lang="x-none" sz="1100" dirty="0"/>
          </a:p>
        </p:txBody>
      </p:sp>
      <p:sp>
        <p:nvSpPr>
          <p:cNvPr id="141" name="مربع نص 140"/>
          <p:cNvSpPr txBox="1"/>
          <p:nvPr/>
        </p:nvSpPr>
        <p:spPr>
          <a:xfrm>
            <a:off x="9516940" y="6541076"/>
            <a:ext cx="2763723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⁴:Test</a:t>
            </a:r>
            <a:r>
              <a:rPr lang="en-US" sz="1100" dirty="0"/>
              <a:t> for ​</a:t>
            </a:r>
            <a:r>
              <a:rPr lang="en-US" sz="1100" dirty="0" err="1"/>
              <a:t>toxigenicity</a:t>
            </a:r>
            <a:r>
              <a:rPr lang="en-US" sz="1100" dirty="0"/>
              <a:t>​  of ​</a:t>
            </a:r>
            <a:r>
              <a:rPr lang="en-US" sz="1100" dirty="0" smtClean="0"/>
              <a:t>C.</a:t>
            </a:r>
            <a:r>
              <a:rPr lang="en-US" sz="1100" dirty="0"/>
              <a:t> diphtheria</a:t>
            </a:r>
            <a:endParaRPr lang="x-none" sz="11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6588" y="601463"/>
            <a:ext cx="2825086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63821" y="75602"/>
            <a:ext cx="3394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</a:rPr>
              <a:t>*في آخر المحاضرة يوجد تشبيه لتسهيل حفظ المرض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1519" y="2792853"/>
            <a:ext cx="63905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difficulty breathing and swelling and cause suffocation and death </a:t>
            </a:r>
            <a:r>
              <a:rPr lang="ar-SA" sz="1200" b="1" dirty="0" smtClean="0">
                <a:solidFill>
                  <a:schemeClr val="accent1">
                    <a:lumMod val="75000"/>
                  </a:schemeClr>
                </a:solidFill>
              </a:rPr>
              <a:t>ومن هنا جاءت التسمية ..مرض </a:t>
            </a:r>
            <a:r>
              <a:rPr lang="ar-SA" sz="1200" b="1" dirty="0">
                <a:solidFill>
                  <a:schemeClr val="accent1">
                    <a:lumMod val="75000"/>
                  </a:schemeClr>
                </a:solidFill>
              </a:rPr>
              <a:t>الخانقة 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>
            <a:off x="3142686" y="2631626"/>
            <a:ext cx="218365" cy="4728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118779"/>
            <a:ext cx="2279176" cy="6778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Epiglottitis: 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0078031"/>
              </p:ext>
            </p:extLst>
          </p:nvPr>
        </p:nvGraphicFramePr>
        <p:xfrm>
          <a:off x="450377" y="779492"/>
          <a:ext cx="9145907" cy="4283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957">
                  <a:extLst>
                    <a:ext uri="{9D8B030D-6E8A-4147-A177-3AD203B41FA5}">
                      <a16:colId xmlns="" xmlns:a16="http://schemas.microsoft.com/office/drawing/2014/main" val="1444673055"/>
                    </a:ext>
                  </a:extLst>
                </a:gridCol>
                <a:gridCol w="3304667">
                  <a:extLst>
                    <a:ext uri="{9D8B030D-6E8A-4147-A177-3AD203B41FA5}">
                      <a16:colId xmlns="" xmlns:a16="http://schemas.microsoft.com/office/drawing/2014/main" val="2585811116"/>
                    </a:ext>
                  </a:extLst>
                </a:gridCol>
                <a:gridCol w="2099977">
                  <a:extLst>
                    <a:ext uri="{9D8B030D-6E8A-4147-A177-3AD203B41FA5}">
                      <a16:colId xmlns="" xmlns:a16="http://schemas.microsoft.com/office/drawing/2014/main" val="1072441333"/>
                    </a:ext>
                  </a:extLst>
                </a:gridCol>
                <a:gridCol w="2267306">
                  <a:extLst>
                    <a:ext uri="{9D8B030D-6E8A-4147-A177-3AD203B41FA5}">
                      <a16:colId xmlns="" xmlns:a16="http://schemas.microsoft.com/office/drawing/2014/main" val="2232536747"/>
                    </a:ext>
                  </a:extLst>
                </a:gridCol>
              </a:tblGrid>
              <a:tr h="57697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Epidemiology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Affects young unimmunized children 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4862108"/>
                  </a:ext>
                </a:extLst>
              </a:tr>
              <a:tr h="124625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Signs</a:t>
                      </a:r>
                    </a:p>
                    <a:p>
                      <a:pPr algn="l"/>
                      <a:r>
                        <a:rPr lang="en-US" sz="1800" b="1" dirty="0"/>
                        <a:t> and symptoms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Usually presented with three D’s: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/>
                        <a:t>1-Dysphagia</a:t>
                      </a:r>
                      <a:r>
                        <a:rPr lang="en-US" dirty="0"/>
                        <a:t> </a:t>
                      </a:r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(difficulty or discomfort in swallowing)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/>
                        <a:t>2-Drooling</a:t>
                      </a:r>
                      <a:r>
                        <a:rPr lang="en-US" dirty="0"/>
                        <a:t> </a:t>
                      </a:r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(dropping saliva uncontrollably from the mouth)</a:t>
                      </a:r>
                    </a:p>
                    <a:p>
                      <a:pPr algn="l"/>
                      <a:r>
                        <a:rPr lang="en-US" b="1" dirty="0"/>
                        <a:t>3-distress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anxiety)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9322843"/>
                  </a:ext>
                </a:extLst>
              </a:tr>
              <a:tr h="436424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Etiology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Bacteria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Fungal </a:t>
                      </a:r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Viral</a:t>
                      </a:r>
                      <a:r>
                        <a:rPr lang="en-US" sz="2400" b="0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1102603"/>
                  </a:ext>
                </a:extLst>
              </a:tr>
              <a:tr h="1658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Haemophilus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influenza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Type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Streptococcus </a:t>
                      </a:r>
                      <a:r>
                        <a:rPr lang="en-US" dirty="0"/>
                        <a:t>pneumoniae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Staphylococcus aureus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Beta hemolytic streptococcus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Candida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026088"/>
                  </a:ext>
                </a:extLst>
              </a:tr>
              <a:tr h="34861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Treatment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Crftriaxone</a:t>
                      </a:r>
                      <a:r>
                        <a:rPr lang="en-US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8063051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6588" y="6362841"/>
            <a:ext cx="1299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</a:rPr>
              <a:t>Type B is encapsulated 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 it can invade the blood, we also used the capsule to develop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vaccine against this bacteria.</a:t>
            </a:r>
            <a:endParaRPr lang="x-none" sz="1200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54" y="615111"/>
            <a:ext cx="2461146" cy="43687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6588" y="601463"/>
            <a:ext cx="2825086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27091" y="5237996"/>
            <a:ext cx="696490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normal can't see with X-ray 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X-Ray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= thumb sign </a:t>
            </a:r>
            <a:r>
              <a:rPr lang="ar-SA" sz="1200" b="1" dirty="0">
                <a:solidFill>
                  <a:schemeClr val="accent1">
                    <a:lumMod val="75000"/>
                  </a:schemeClr>
                </a:solidFill>
              </a:rPr>
              <a:t>مهم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Don't try examine airway by opening mouth --&gt; suffocation and 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</a:rPr>
              <a:t>death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! Instead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diagnose with X-ray 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throat swap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patient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will be leaning forward, open mouth, difficulty swelling </a:t>
            </a:r>
          </a:p>
        </p:txBody>
      </p:sp>
    </p:spTree>
    <p:extLst>
      <p:ext uri="{BB962C8B-B14F-4D97-AF65-F5344CB8AC3E}">
        <p14:creationId xmlns:p14="http://schemas.microsoft.com/office/powerpoint/2010/main" val="36790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857" y="781050"/>
            <a:ext cx="116779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Etiology :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Caused </a:t>
            </a:r>
            <a:r>
              <a:rPr lang="en-US" sz="1600" dirty="0"/>
              <a:t>by </a:t>
            </a:r>
            <a:r>
              <a:rPr lang="en-US" sz="1600" dirty="0" err="1">
                <a:solidFill>
                  <a:srgbClr val="FF0000"/>
                </a:solidFill>
              </a:rPr>
              <a:t>Bordetella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pertussis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(gram –</a:t>
            </a:r>
            <a:r>
              <a:rPr lang="en-US" sz="1100" b="1" dirty="0" err="1" smtClean="0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r>
              <a:rPr lang="ar-SA" sz="1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Pathogenesis: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bacteria attaches to the cilia of the respiratory epithelium, then produce </a:t>
            </a:r>
            <a:r>
              <a:rPr lang="en-US" sz="1600" b="1" dirty="0"/>
              <a:t>(pertussis toxin)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that will cause inflammation to the respiratory tract and interferes with the pulmonary secretions, it also produce </a:t>
            </a:r>
            <a:r>
              <a:rPr lang="en-US" sz="1600" b="1" dirty="0"/>
              <a:t>Filamentous </a:t>
            </a:r>
            <a:r>
              <a:rPr lang="en-US" sz="1600" b="1" dirty="0" err="1"/>
              <a:t>hemagglutinin</a:t>
            </a:r>
            <a:r>
              <a:rPr lang="en-US" sz="1600" b="1" dirty="0"/>
              <a:t> (FHA) and </a:t>
            </a:r>
            <a:r>
              <a:rPr lang="en-US" sz="1600" b="1" dirty="0" err="1">
                <a:solidFill>
                  <a:srgbClr val="FF0000"/>
                </a:solidFill>
              </a:rPr>
              <a:t>Pertacin</a:t>
            </a:r>
            <a:r>
              <a:rPr lang="en-US" sz="1600" b="1" dirty="0">
                <a:solidFill>
                  <a:srgbClr val="FF0000"/>
                </a:solidFill>
              </a:rPr>
              <a:t> (PRN),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these products responsible for the clinical features. 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Causes </a:t>
            </a:r>
            <a:r>
              <a:rPr lang="en-US" sz="1600" dirty="0">
                <a:solidFill>
                  <a:srgbClr val="FF0000"/>
                </a:solidFill>
              </a:rPr>
              <a:t>leukocytosis with lymphocyte predominance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(it is the only bacterial infection that causes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lymphocytosis in this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lectuere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Clinical  Course</a:t>
            </a:r>
          </a:p>
          <a:p>
            <a:pPr marL="800100" lvl="3" indent="-342900">
              <a:buFont typeface="Wingdings" panose="05000000000000000000" pitchFamily="2" charset="2"/>
              <a:buChar char="ü"/>
            </a:pPr>
            <a:r>
              <a:rPr lang="en-CA" sz="1600" dirty="0"/>
              <a:t>Incubation period 1 to 3 </a:t>
            </a:r>
            <a:r>
              <a:rPr lang="en-CA" sz="1600" dirty="0" err="1"/>
              <a:t>wks</a:t>
            </a:r>
            <a:r>
              <a:rPr lang="en-US" sz="1600" dirty="0"/>
              <a:t> </a:t>
            </a:r>
          </a:p>
          <a:p>
            <a:pPr marL="800100" lvl="3" indent="-342900">
              <a:buFont typeface="Wingdings" panose="05000000000000000000" pitchFamily="2" charset="2"/>
              <a:buChar char="ü"/>
            </a:pPr>
            <a:r>
              <a:rPr lang="en-US" sz="1600" dirty="0"/>
              <a:t>Catarrhal Stage 1-2 weeks</a:t>
            </a:r>
          </a:p>
          <a:p>
            <a:pPr marL="800100" lvl="3" indent="-342900">
              <a:buFont typeface="Wingdings" panose="05000000000000000000" pitchFamily="2" charset="2"/>
              <a:buChar char="ü"/>
            </a:pPr>
            <a:r>
              <a:rPr lang="en-US" sz="1600" dirty="0"/>
              <a:t>Paroxysmal Stage 1-6 weeks</a:t>
            </a:r>
          </a:p>
          <a:p>
            <a:pPr marL="800100" lvl="3" indent="-342900">
              <a:buFont typeface="Wingdings" panose="05000000000000000000" pitchFamily="2" charset="2"/>
              <a:buChar char="ü"/>
            </a:pPr>
            <a:r>
              <a:rPr lang="en-US" sz="1600" dirty="0"/>
              <a:t>Convalescent Stage 3-6 weeks</a:t>
            </a:r>
            <a:r>
              <a:rPr lang="en-CA" sz="1600" dirty="0"/>
              <a:t>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Diagnosis: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nasopharyngeal </a:t>
            </a:r>
            <a:r>
              <a:rPr lang="en-US" sz="1600" dirty="0">
                <a:solidFill>
                  <a:srgbClr val="FF0000"/>
                </a:solidFill>
              </a:rPr>
              <a:t>swabs (NB)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the swab is cultured in a special media called </a:t>
            </a:r>
            <a:endParaRPr lang="en-US" sz="16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 smtClean="0"/>
              <a:t>Charcoal-horse </a:t>
            </a:r>
            <a:r>
              <a:rPr lang="en-US" sz="1600" dirty="0"/>
              <a:t>blood T </a:t>
            </a:r>
            <a:r>
              <a:rPr lang="en-US" sz="1600" dirty="0" smtClean="0"/>
              <a:t>media (</a:t>
            </a:r>
            <a:r>
              <a:rPr lang="en-US" sz="1600" dirty="0" err="1" smtClean="0"/>
              <a:t>regan-lowe</a:t>
            </a:r>
            <a:r>
              <a:rPr lang="en-US" sz="1600" dirty="0" smtClean="0"/>
              <a:t>) – </a:t>
            </a:r>
            <a:r>
              <a:rPr lang="en-US" sz="1600" dirty="0" err="1" smtClean="0"/>
              <a:t>bordetella</a:t>
            </a:r>
            <a:r>
              <a:rPr lang="en-US" sz="1600" dirty="0" smtClean="0"/>
              <a:t> </a:t>
            </a:r>
            <a:r>
              <a:rPr lang="en-US" sz="1600" dirty="0" err="1" smtClean="0"/>
              <a:t>selectve</a:t>
            </a:r>
            <a:r>
              <a:rPr lang="en-US" sz="1600" dirty="0" smtClean="0"/>
              <a:t> media (</a:t>
            </a:r>
            <a:r>
              <a:rPr lang="en-US" sz="1600" dirty="0" err="1" smtClean="0"/>
              <a:t>bordet-gengou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Treatment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Erythromycin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Prevention :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By </a:t>
            </a:r>
            <a:r>
              <a:rPr lang="en-US" sz="1600" dirty="0">
                <a:solidFill>
                  <a:srgbClr val="FF0000"/>
                </a:solidFill>
              </a:rPr>
              <a:t>vaccination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469039" cy="7810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Pertussis (whopping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cough</a:t>
            </a:r>
            <a:r>
              <a:rPr lang="ar-SA" sz="1400" b="1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السعال الديكي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):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588" y="601463"/>
            <a:ext cx="5796000" cy="136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88" y="6333078"/>
            <a:ext cx="213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Thanks for 435 team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0" y="5271587"/>
            <a:ext cx="9144000" cy="95410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400" b="1" dirty="0" err="1">
                <a:solidFill>
                  <a:schemeClr val="tx1"/>
                </a:solidFill>
              </a:rPr>
              <a:t>Hemagglutinin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Large, filamentous protein that gives attachment factor for adherence to host ciliated epithelial cells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400" b="1" dirty="0" err="1">
                <a:solidFill>
                  <a:schemeClr val="tx1"/>
                </a:solidFill>
              </a:rPr>
              <a:t>pertactin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highly immunogenic virulence factor of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Bordetella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pertussis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Children = cyanosis because they have small trachea and increased mucus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Adult = chronic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cough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9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50800"/>
            <a:ext cx="3681413" cy="54927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Acute otitis media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  <a:endParaRPr lang="en-US" sz="32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5" name="Content Placeholder 3" descr="Acute_otitis_me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60" y="4953"/>
            <a:ext cx="2802340" cy="199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6588" y="601463"/>
            <a:ext cx="342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368622"/>
            <a:ext cx="9198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It’s caused by the stagnant accumulation of contaminated fluid coming from 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Nasopharynx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 into 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the</a:t>
            </a: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middle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 ear causing the infection and inflammation of the middle ear. In the sever cases the middle ear can  rupture and cause the fluid or pus to come out.</a:t>
            </a:r>
          </a:p>
        </p:txBody>
      </p:sp>
      <p:graphicFrame>
        <p:nvGraphicFramePr>
          <p:cNvPr id="10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25477"/>
              </p:ext>
            </p:extLst>
          </p:nvPr>
        </p:nvGraphicFramePr>
        <p:xfrm>
          <a:off x="482600" y="1003287"/>
          <a:ext cx="8128000" cy="3151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000"/>
                <a:gridCol w="2932063">
                  <a:extLst>
                    <a:ext uri="{9D8B030D-6E8A-4147-A177-3AD203B41FA5}">
                      <a16:colId xmlns="" xmlns:a16="http://schemas.microsoft.com/office/drawing/2014/main" val="4233394765"/>
                    </a:ext>
                  </a:extLst>
                </a:gridCol>
                <a:gridCol w="2808937">
                  <a:extLst>
                    <a:ext uri="{9D8B030D-6E8A-4147-A177-3AD203B41FA5}">
                      <a16:colId xmlns="" xmlns:a16="http://schemas.microsoft.com/office/drawing/2014/main" val="1967947268"/>
                    </a:ext>
                  </a:extLst>
                </a:gridCol>
              </a:tblGrid>
              <a:tr h="1624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Etiology</a:t>
                      </a:r>
                    </a:p>
                    <a:p>
                      <a:pPr algn="l"/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Streptococcus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Haemophilus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influenzae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Group A streptococcus (GAS 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Staphylococcus aureus.(</a:t>
                      </a:r>
                      <a:r>
                        <a:rPr lang="en-US" sz="1600" dirty="0" err="1"/>
                        <a:t>S.aureus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Moraxella </a:t>
                      </a:r>
                      <a:r>
                        <a:rPr lang="en-US" sz="1600" dirty="0" err="1"/>
                        <a:t>catarrhalis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  Viral and Fungal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2059274"/>
                  </a:ext>
                </a:extLst>
              </a:tr>
              <a:tr h="704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Diagnosis</a:t>
                      </a:r>
                    </a:p>
                    <a:p>
                      <a:pPr algn="l"/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/>
                        <a:t>Tympanocentesis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(Drainage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of fluid from the middle ear)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01200"/>
                  </a:ext>
                </a:extLst>
              </a:tr>
              <a:tr h="704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dirty="0" smtClean="0"/>
                        <a:t>Treatment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Amoxicillin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/>
                        <a:t>o r AMC (Amoxicillin + clavulanate).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If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mastoiditis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Inflammation of the mastoid process )</a:t>
                      </a:r>
                      <a:r>
                        <a:rPr lang="en-US" sz="1600" dirty="0"/>
                        <a:t>, treat for 2 weeks.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038155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29078" y="170610"/>
            <a:ext cx="2816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Secondary bacterial infection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0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1479</Words>
  <Application>Microsoft Macintosh PowerPoint</Application>
  <PresentationFormat>Widescreen</PresentationFormat>
  <Paragraphs>333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Helvetica-Condensed-Light</vt:lpstr>
      <vt:lpstr>Wingdings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Epiglottitis: </vt:lpstr>
      <vt:lpstr>Pertussis (whopping coughالسعال الديكي  ):</vt:lpstr>
      <vt:lpstr>Acute otitis media:</vt:lpstr>
      <vt:lpstr>PowerPoint Presentation</vt:lpstr>
      <vt:lpstr>Deep neck space infections: (Usually a complication of another infection and is very rare nowadays)</vt:lpstr>
      <vt:lpstr>Other infections: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</dc:title>
  <dc:creator>ABS</dc:creator>
  <cp:lastModifiedBy>شوق</cp:lastModifiedBy>
  <cp:revision>80</cp:revision>
  <dcterms:created xsi:type="dcterms:W3CDTF">2017-02-13T00:33:29Z</dcterms:created>
  <dcterms:modified xsi:type="dcterms:W3CDTF">2017-03-01T14:17:11Z</dcterms:modified>
</cp:coreProperties>
</file>