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93" r:id="rId3"/>
    <p:sldId id="327" r:id="rId4"/>
    <p:sldId id="328" r:id="rId5"/>
    <p:sldId id="329" r:id="rId6"/>
    <p:sldId id="294" r:id="rId7"/>
    <p:sldId id="296" r:id="rId8"/>
    <p:sldId id="297" r:id="rId9"/>
    <p:sldId id="326" r:id="rId10"/>
    <p:sldId id="298" r:id="rId11"/>
    <p:sldId id="299" r:id="rId12"/>
    <p:sldId id="301" r:id="rId13"/>
    <p:sldId id="325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2" r:id="rId22"/>
    <p:sldId id="314" r:id="rId23"/>
    <p:sldId id="315" r:id="rId24"/>
    <p:sldId id="317" r:id="rId25"/>
    <p:sldId id="319" r:id="rId26"/>
    <p:sldId id="322" r:id="rId27"/>
    <p:sldId id="260" r:id="rId28"/>
    <p:sldId id="324" r:id="rId29"/>
    <p:sldId id="32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316" autoAdjust="0"/>
  </p:normalViewPr>
  <p:slideViewPr>
    <p:cSldViewPr snapToGrid="0">
      <p:cViewPr varScale="1">
        <p:scale>
          <a:sx n="75" d="100"/>
          <a:sy n="75" d="100"/>
        </p:scale>
        <p:origin x="12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s://docs.google.com/presentation/d/1W96rNV02n5a9oIn7t_PrKgaNkiBSgIQLcp4C64ccow4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Acquired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649" y="5288340"/>
            <a:ext cx="279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</a:rPr>
              <a:t>important</a:t>
            </a:r>
            <a:endParaRPr lang="en-US" sz="2400" dirty="0">
              <a:ln w="0"/>
              <a:solidFill>
                <a:srgbClr val="FF0000"/>
              </a:solidFill>
            </a:endParaRPr>
          </a:p>
          <a:p>
            <a:r>
              <a:rPr lang="en-US" sz="2400" b="0" cap="none" spc="0" dirty="0" smtClean="0">
                <a:ln w="0"/>
                <a:solidFill>
                  <a:schemeClr val="bg1">
                    <a:lumMod val="50000"/>
                  </a:schemeClr>
                </a:solidFill>
              </a:rPr>
              <a:t>Extra notes</a:t>
            </a:r>
          </a:p>
          <a:p>
            <a:r>
              <a:rPr lang="en-US" sz="2400" dirty="0">
                <a:ln w="0"/>
                <a:solidFill>
                  <a:schemeClr val="accent1">
                    <a:lumMod val="75000"/>
                  </a:schemeClr>
                </a:solidFill>
              </a:rPr>
              <a:t>Doctors notes</a:t>
            </a:r>
          </a:p>
          <a:p>
            <a:pPr algn="ctr"/>
            <a:endParaRPr lang="en-US" sz="2400" b="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x-none" u="sng" dirty="0">
                <a:solidFill>
                  <a:schemeClr val="accent1"/>
                </a:solidFill>
              </a:rPr>
              <a:t>"</a:t>
            </a:r>
            <a:r>
              <a:rPr lang="x-none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x-none" b="1" dirty="0">
                <a:solidFill>
                  <a:schemeClr val="accent1"/>
                </a:solidFill>
              </a:rPr>
              <a:t>" </a:t>
            </a:r>
            <a:r>
              <a:rPr lang="x-none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13" y="5473521"/>
            <a:ext cx="283336" cy="1159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7313" y="5810651"/>
            <a:ext cx="283336" cy="1159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7313" y="6184005"/>
            <a:ext cx="283336" cy="11591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3" y="-17329"/>
            <a:ext cx="1728037" cy="14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9147" y="54928"/>
            <a:ext cx="533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3- Classification by acquired environment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932" y="717847"/>
            <a:ext cx="4955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FF0000"/>
                </a:solidFill>
              </a:rPr>
              <a:t>Community Acquired Pneumonia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(CAP)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dk1"/>
                </a:solidFill>
              </a:rPr>
              <a:t>Hospital Acquired Pneumonia</a:t>
            </a:r>
            <a:r>
              <a:rPr lang="zh-CN" altLang="en-US" dirty="0">
                <a:solidFill>
                  <a:schemeClr val="dk1"/>
                </a:solidFill>
              </a:rPr>
              <a:t> </a:t>
            </a:r>
            <a:r>
              <a:rPr lang="en-US" altLang="zh-CN" dirty="0">
                <a:solidFill>
                  <a:schemeClr val="dk1"/>
                </a:solidFill>
              </a:rPr>
              <a:t>(HAP)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dk1"/>
                </a:solidFill>
              </a:rPr>
              <a:t>Nursing Home Acquired Pneumonia (NHAP)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 err="1">
                <a:solidFill>
                  <a:schemeClr val="dk1"/>
                </a:solidFill>
              </a:rPr>
              <a:t>ImmunoCompromised</a:t>
            </a:r>
            <a:r>
              <a:rPr lang="en-US" altLang="zh-CN" dirty="0">
                <a:solidFill>
                  <a:schemeClr val="dk1"/>
                </a:solidFill>
              </a:rPr>
              <a:t> Host Pneumonia (ICAP)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490216"/>
            <a:ext cx="57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56553"/>
              </p:ext>
            </p:extLst>
          </p:nvPr>
        </p:nvGraphicFramePr>
        <p:xfrm>
          <a:off x="424676" y="2045253"/>
          <a:ext cx="11066739" cy="2628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8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8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22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Outpatient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Inpatient Non-ICU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ICU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Streptococcus </a:t>
                      </a:r>
                      <a:r>
                        <a:rPr lang="en-US" dirty="0" err="1" smtClean="0"/>
                        <a:t>pneumoniae</a:t>
                      </a:r>
                      <a:endParaRPr lang="en-US" dirty="0" smtClean="0"/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Mycoplasma / </a:t>
                      </a:r>
                      <a:r>
                        <a:rPr lang="en-US" dirty="0" err="1" smtClean="0"/>
                        <a:t>Chlamydophila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H. </a:t>
                      </a:r>
                      <a:r>
                        <a:rPr lang="en-US" dirty="0" err="1" smtClean="0"/>
                        <a:t>influenzae</a:t>
                      </a:r>
                      <a:r>
                        <a:rPr lang="en-US" dirty="0" smtClean="0"/>
                        <a:t>, Staph </a:t>
                      </a:r>
                      <a:r>
                        <a:rPr lang="en-US" dirty="0" err="1" smtClean="0"/>
                        <a:t>aureus</a:t>
                      </a:r>
                      <a:endParaRPr lang="en-US" dirty="0" smtClean="0"/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Respiratory viruses</a:t>
                      </a:r>
                    </a:p>
                    <a:p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Streptococcus </a:t>
                      </a:r>
                      <a:r>
                        <a:rPr lang="en-US" dirty="0" err="1" smtClean="0"/>
                        <a:t>pneumoniae</a:t>
                      </a:r>
                      <a:endParaRPr lang="en-US" dirty="0" smtClean="0"/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Mycoplasma / </a:t>
                      </a:r>
                      <a:r>
                        <a:rPr lang="en-US" dirty="0" err="1" smtClean="0"/>
                        <a:t>Chlamydophila</a:t>
                      </a:r>
                      <a:endParaRPr lang="en-US" dirty="0" smtClean="0"/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H. </a:t>
                      </a:r>
                      <a:r>
                        <a:rPr lang="en-US" dirty="0" err="1" smtClean="0"/>
                        <a:t>influenzae</a:t>
                      </a:r>
                      <a:r>
                        <a:rPr lang="en-US" dirty="0" smtClean="0"/>
                        <a:t>, Staph </a:t>
                      </a:r>
                      <a:r>
                        <a:rPr lang="en-US" dirty="0" err="1" smtClean="0"/>
                        <a:t>aureus</a:t>
                      </a:r>
                      <a:endParaRPr lang="en-US" dirty="0" smtClean="0"/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Legionella</a:t>
                      </a:r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Respiratory viruses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Streptococcus </a:t>
                      </a:r>
                      <a:r>
                        <a:rPr lang="en-US" dirty="0" err="1" smtClean="0"/>
                        <a:t>pneumoniae</a:t>
                      </a:r>
                      <a:endParaRPr lang="en-US" dirty="0" smtClean="0"/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Staph </a:t>
                      </a:r>
                      <a:r>
                        <a:rPr lang="en-US" dirty="0" err="1" smtClean="0"/>
                        <a:t>aureus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Legionella</a:t>
                      </a:r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Gram </a:t>
                      </a:r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 bacilli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Enterobacteriaceae</a:t>
                      </a:r>
                      <a:r>
                        <a:rPr lang="en-US" dirty="0" smtClean="0"/>
                        <a:t>,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and Pseudomonas </a:t>
                      </a:r>
                      <a:r>
                        <a:rPr lang="en-US" dirty="0" err="1" smtClean="0"/>
                        <a:t>aeruginosa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285750" lvl="0"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H. </a:t>
                      </a:r>
                      <a:r>
                        <a:rPr lang="en-US" dirty="0" err="1" smtClean="0"/>
                        <a:t>influenzae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81" y="635364"/>
            <a:ext cx="117430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NewRomanPSMT"/>
              </a:rPr>
              <a:t>Definition</a:t>
            </a:r>
            <a:r>
              <a:rPr lang="en-US" sz="2000" dirty="0" smtClean="0">
                <a:latin typeface="TimesNewRomanPSMT"/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Pneumonia </a:t>
            </a:r>
            <a:r>
              <a:rPr lang="en-US" b="1" dirty="0">
                <a:solidFill>
                  <a:srgbClr val="000000"/>
                </a:solidFill>
              </a:rPr>
              <a:t>acquired </a:t>
            </a:r>
            <a:r>
              <a:rPr lang="en-US" b="1" u="sng" dirty="0">
                <a:solidFill>
                  <a:srgbClr val="000000"/>
                </a:solidFill>
              </a:rPr>
              <a:t>outside of hospitals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 smtClean="0">
                <a:solidFill>
                  <a:srgbClr val="000000"/>
                </a:solidFill>
              </a:rPr>
              <a:t>extended-care facilities </a:t>
            </a:r>
            <a:r>
              <a:rPr lang="en-US" dirty="0">
                <a:solidFill>
                  <a:srgbClr val="000000"/>
                </a:solidFill>
              </a:rPr>
              <a:t>for &gt;14 days </a:t>
            </a:r>
            <a:r>
              <a:rPr lang="en-US" dirty="0" smtClean="0">
                <a:solidFill>
                  <a:srgbClr val="000000"/>
                </a:solidFill>
              </a:rPr>
              <a:t>before the </a:t>
            </a:r>
            <a:r>
              <a:rPr lang="en-US" dirty="0">
                <a:solidFill>
                  <a:srgbClr val="000000"/>
                </a:solidFill>
              </a:rPr>
              <a:t>onset </a:t>
            </a:r>
            <a:r>
              <a:rPr lang="en-US" dirty="0" smtClean="0">
                <a:solidFill>
                  <a:srgbClr val="000000"/>
                </a:solidFill>
              </a:rPr>
              <a:t>of symptoms.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altLang="zh-CN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altLang="zh-CN" i="1" dirty="0" smtClean="0">
                <a:latin typeface="Baskerville Old Face" pitchFamily="18" charset="0"/>
              </a:rPr>
              <a:t>Streptococcus </a:t>
            </a:r>
            <a:r>
              <a:rPr lang="en-US" altLang="zh-CN" i="1" dirty="0" err="1">
                <a:latin typeface="Baskerville Old Face" pitchFamily="18" charset="0"/>
              </a:rPr>
              <a:t>pneumoniae</a:t>
            </a:r>
            <a:r>
              <a:rPr lang="en-US" altLang="zh-CN" i="1" dirty="0">
                <a:latin typeface="Baskerville Old Face" pitchFamily="18" charset="0"/>
              </a:rPr>
              <a:t> </a:t>
            </a:r>
            <a:r>
              <a:rPr lang="en-US" altLang="zh-CN" dirty="0">
                <a:latin typeface="Baskerville Old Face" pitchFamily="18" charset="0"/>
              </a:rPr>
              <a:t>(most common)</a:t>
            </a:r>
          </a:p>
          <a:p>
            <a:pPr lvl="1">
              <a:defRPr/>
            </a:pPr>
            <a:r>
              <a:rPr lang="en-US" altLang="zh-CN" i="1" dirty="0" err="1">
                <a:latin typeface="Baskerville Old Face" pitchFamily="18" charset="0"/>
              </a:rPr>
              <a:t>Haemophilus</a:t>
            </a:r>
            <a:r>
              <a:rPr lang="en-US" altLang="zh-CN" i="1" dirty="0">
                <a:latin typeface="Baskerville Old Face" pitchFamily="18" charset="0"/>
              </a:rPr>
              <a:t> </a:t>
            </a:r>
            <a:r>
              <a:rPr lang="en-US" altLang="zh-CN" i="1" dirty="0" err="1">
                <a:latin typeface="Baskerville Old Face" pitchFamily="18" charset="0"/>
              </a:rPr>
              <a:t>influenzae</a:t>
            </a:r>
            <a:endParaRPr lang="en-US" altLang="zh-CN" i="1" dirty="0">
              <a:latin typeface="Baskerville Old Face" pitchFamily="18" charset="0"/>
            </a:endParaRPr>
          </a:p>
          <a:p>
            <a:pPr lvl="1">
              <a:defRPr/>
            </a:pPr>
            <a:r>
              <a:rPr lang="en-US" altLang="zh-CN" i="1" dirty="0">
                <a:latin typeface="Baskerville Old Face" pitchFamily="18" charset="0"/>
              </a:rPr>
              <a:t>mycoplasma </a:t>
            </a:r>
            <a:r>
              <a:rPr lang="en-US" altLang="zh-CN" i="1" dirty="0" err="1">
                <a:latin typeface="Baskerville Old Face" pitchFamily="18" charset="0"/>
              </a:rPr>
              <a:t>pneumoniae</a:t>
            </a:r>
            <a:endParaRPr lang="en-US" altLang="zh-CN" i="1" dirty="0">
              <a:latin typeface="Baskerville Old Face" pitchFamily="18" charset="0"/>
            </a:endParaRPr>
          </a:p>
          <a:p>
            <a:pPr lvl="1">
              <a:defRPr/>
            </a:pPr>
            <a:r>
              <a:rPr lang="en-US" altLang="zh-CN" i="1" dirty="0">
                <a:latin typeface="Baskerville Old Face" pitchFamily="18" charset="0"/>
              </a:rPr>
              <a:t>Chlamydia </a:t>
            </a:r>
            <a:r>
              <a:rPr lang="en-US" altLang="zh-CN" i="1" dirty="0" err="1">
                <a:latin typeface="Baskerville Old Face" pitchFamily="18" charset="0"/>
              </a:rPr>
              <a:t>pneumoniae</a:t>
            </a:r>
            <a:endParaRPr lang="en-US" altLang="zh-CN" i="1" dirty="0">
              <a:latin typeface="Baskerville Old Face" pitchFamily="18" charset="0"/>
            </a:endParaRPr>
          </a:p>
          <a:p>
            <a:pPr lvl="1">
              <a:defRPr/>
            </a:pPr>
            <a:r>
              <a:rPr lang="en-US" altLang="zh-CN" i="1" dirty="0">
                <a:latin typeface="Baskerville Old Face" pitchFamily="18" charset="0"/>
              </a:rPr>
              <a:t>Moraxella </a:t>
            </a:r>
            <a:r>
              <a:rPr lang="en-US" altLang="zh-CN" i="1" dirty="0" err="1">
                <a:latin typeface="Baskerville Old Face" pitchFamily="18" charset="0"/>
              </a:rPr>
              <a:t>catarrhalis</a:t>
            </a:r>
            <a:endParaRPr lang="en-US" altLang="zh-CN" i="1" dirty="0">
              <a:latin typeface="Baskerville Old Face" pitchFamily="18" charset="0"/>
            </a:endParaRPr>
          </a:p>
          <a:p>
            <a:pPr lvl="1">
              <a:defRPr/>
            </a:pPr>
            <a:r>
              <a:rPr lang="en-US" altLang="zh-CN" i="1" dirty="0" err="1">
                <a:latin typeface="Baskerville Old Face" pitchFamily="18" charset="0"/>
              </a:rPr>
              <a:t>Staph.aureus</a:t>
            </a:r>
            <a:r>
              <a:rPr lang="en-US" altLang="zh-CN" i="1" dirty="0">
                <a:latin typeface="Baskerville Old Face" pitchFamily="18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Commonly </a:t>
            </a:r>
            <a:r>
              <a:rPr lang="en-US" dirty="0">
                <a:solidFill>
                  <a:srgbClr val="000000"/>
                </a:solidFill>
              </a:rPr>
              <a:t>caused by </a:t>
            </a:r>
            <a:r>
              <a:rPr lang="en-US" b="1" dirty="0">
                <a:solidFill>
                  <a:srgbClr val="FF0000"/>
                </a:solidFill>
              </a:rPr>
              <a:t>Streptococcus </a:t>
            </a:r>
            <a:r>
              <a:rPr lang="en-US" b="1" dirty="0" err="1">
                <a:solidFill>
                  <a:srgbClr val="FF0000"/>
                </a:solidFill>
              </a:rPr>
              <a:t>pneumoniae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, and </a:t>
            </a:r>
            <a:r>
              <a:rPr lang="en-US" b="1" dirty="0" smtClean="0">
                <a:solidFill>
                  <a:srgbClr val="000000"/>
                </a:solidFill>
              </a:rPr>
              <a:t>drug </a:t>
            </a:r>
            <a:r>
              <a:rPr lang="en-US" b="1" dirty="0" smtClean="0">
                <a:solidFill>
                  <a:srgbClr val="FF0000"/>
                </a:solidFill>
              </a:rPr>
              <a:t>resistant </a:t>
            </a:r>
            <a:r>
              <a:rPr lang="en-US" b="1" i="1" dirty="0">
                <a:solidFill>
                  <a:srgbClr val="000000"/>
                </a:solidFill>
              </a:rPr>
              <a:t>streptococcus pneumoniae </a:t>
            </a: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DRSP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 a </a:t>
            </a:r>
            <a:r>
              <a:rPr lang="en-US" b="1" dirty="0">
                <a:solidFill>
                  <a:srgbClr val="000000"/>
                </a:solidFill>
              </a:rPr>
              <a:t>major concern</a:t>
            </a:r>
            <a:r>
              <a:rPr lang="en-US" dirty="0">
                <a:solidFill>
                  <a:srgbClr val="000000"/>
                </a:solidFill>
              </a:rPr>
              <a:t> on this aspect.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181" y="0"/>
            <a:ext cx="5911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Community Acquired Pneumonia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(CAP</a:t>
            </a: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):</a:t>
            </a:r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7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277693"/>
              </p:ext>
            </p:extLst>
          </p:nvPr>
        </p:nvGraphicFramePr>
        <p:xfrm>
          <a:off x="319089" y="890586"/>
          <a:ext cx="11753850" cy="5693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929">
                  <a:extLst>
                    <a:ext uri="{9D8B030D-6E8A-4147-A177-3AD203B41FA5}">
                      <a16:colId xmlns:a16="http://schemas.microsoft.com/office/drawing/2014/main" xmlns="" val="4205987654"/>
                    </a:ext>
                  </a:extLst>
                </a:gridCol>
                <a:gridCol w="5520971">
                  <a:extLst>
                    <a:ext uri="{9D8B030D-6E8A-4147-A177-3AD203B41FA5}">
                      <a16:colId xmlns:a16="http://schemas.microsoft.com/office/drawing/2014/main" xmlns="" val="891041568"/>
                    </a:ext>
                  </a:extLst>
                </a:gridCol>
                <a:gridCol w="3917950">
                  <a:extLst>
                    <a:ext uri="{9D8B030D-6E8A-4147-A177-3AD203B41FA5}">
                      <a16:colId xmlns:a16="http://schemas.microsoft.com/office/drawing/2014/main" xmlns="" val="3053486444"/>
                    </a:ext>
                  </a:extLst>
                </a:gridCol>
              </a:tblGrid>
              <a:tr h="399291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Typical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Atypical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612922"/>
                  </a:ext>
                </a:extLst>
              </a:tr>
              <a:tr h="13714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Etiology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x-non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S.Pneumoniae</a:t>
                      </a: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(Lobar </a:t>
                      </a:r>
                      <a:r>
                        <a:rPr kumimoji="0" lang="en-US" altLang="x-non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Pneumoniae</a:t>
                      </a: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H.influenza</a:t>
                      </a:r>
                      <a:endParaRPr kumimoji="0" lang="en-US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Moraxella catarrhal</a:t>
                      </a: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Mycoplasma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pneumonia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chlamydophila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pneumoniae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Legionella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charset="-122"/>
                        </a:rPr>
                        <a:t>TB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charset="-122"/>
                        </a:rPr>
                        <a:t>Viral, Influenza and Adenovirus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charset="-122"/>
                        </a:rPr>
                        <a:t>or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charset="-122"/>
                        </a:rPr>
                        <a:t>fungal</a:t>
                      </a: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361365"/>
                  </a:ext>
                </a:extLst>
              </a:tr>
              <a:tr h="55639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Clinical presentation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Sudden onset of fever,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chill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productive cough, shortness of breath and chest </a:t>
                      </a: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pain. Rusty Sputum.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Gradual onset headache, sore </a:t>
                      </a: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throat and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body </a:t>
                      </a: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ache</a:t>
                      </a: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901409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Gram stain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Useful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+mn-lt"/>
                        </a:rPr>
                        <a:t>Useless (no cell wall)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4751616"/>
                  </a:ext>
                </a:extLst>
              </a:tr>
              <a:tr h="3685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Radiography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Lobar infiltrate </a:t>
                      </a:r>
                      <a:r>
                        <a:rPr lang="en-GB" sz="1600" b="1" dirty="0" err="1" smtClean="0">
                          <a:latin typeface="+mn-lt"/>
                        </a:rPr>
                        <a:t>Condolidation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Dramatic changes: patchy or </a:t>
                      </a: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interstitial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        </a:t>
                      </a:r>
                      <a:r>
                        <a:rPr kumimoji="0" lang="en-US" altLang="x-non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 Consolidation</a:t>
                      </a:r>
                      <a:endParaRPr kumimoji="0" lang="en-US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3200867"/>
                  </a:ext>
                </a:extLst>
              </a:tr>
              <a:tr h="393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Treatment with penicillin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Sensitive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Resistant,</a:t>
                      </a:r>
                      <a:r>
                        <a:rPr lang="en-US" sz="1600" baseline="0" dirty="0" smtClean="0">
                          <a:latin typeface="+mn-lt"/>
                        </a:rPr>
                        <a:t> treated with </a:t>
                      </a:r>
                      <a:r>
                        <a:rPr lang="en-US" sz="1600" b="1" baseline="0" dirty="0" err="1" smtClean="0">
                          <a:latin typeface="+mn-lt"/>
                        </a:rPr>
                        <a:t>Macroides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999378"/>
                  </a:ext>
                </a:extLst>
              </a:tr>
              <a:tr h="185341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Diagnosis </a:t>
                      </a:r>
                    </a:p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>
                          <a:latin typeface="+mn-lt"/>
                        </a:rPr>
                        <a:t>History &amp; physical examination </a:t>
                      </a:r>
                      <a:endParaRPr lang="en-US" altLang="zh-CN" sz="1600" dirty="0" smtClean="0">
                        <a:latin typeface="+mn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latin typeface="+mn-lt"/>
                        </a:rPr>
                        <a:t>X-ray examination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Laboratory :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dirty="0" smtClean="0">
                          <a:latin typeface="+mn-lt"/>
                        </a:rPr>
                        <a:t>CBC- leukocytosis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dirty="0" smtClean="0">
                          <a:latin typeface="+mn-lt"/>
                        </a:rPr>
                        <a:t>Sputum </a:t>
                      </a:r>
                      <a:r>
                        <a:rPr lang="en-US" sz="1600" b="1" dirty="0">
                          <a:latin typeface="+mn-lt"/>
                        </a:rPr>
                        <a:t>Gram stain</a:t>
                      </a:r>
                      <a:r>
                        <a:rPr lang="en-US" sz="1600" b="0" dirty="0">
                          <a:latin typeface="+mn-lt"/>
                        </a:rPr>
                        <a:t>- 15</a:t>
                      </a:r>
                      <a:r>
                        <a:rPr lang="en-US" sz="1600" b="0" dirty="0" smtClean="0">
                          <a:latin typeface="+mn-lt"/>
                        </a:rPr>
                        <a:t>%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dirty="0" smtClean="0">
                          <a:latin typeface="+mn-lt"/>
                        </a:rPr>
                        <a:t> </a:t>
                      </a:r>
                      <a:r>
                        <a:rPr lang="en-US" altLang="zh-CN" sz="1600" b="1" dirty="0">
                          <a:latin typeface="+mn-lt"/>
                        </a:rPr>
                        <a:t>Blood culture</a:t>
                      </a:r>
                      <a:r>
                        <a:rPr lang="en-US" altLang="zh-CN" sz="1600" dirty="0">
                          <a:latin typeface="+mn-lt"/>
                        </a:rPr>
                        <a:t>-</a:t>
                      </a:r>
                      <a:r>
                        <a:rPr lang="en-US" sz="1600" dirty="0">
                          <a:latin typeface="+mn-lt"/>
                        </a:rPr>
                        <a:t> 5-14%</a:t>
                      </a:r>
                      <a:r>
                        <a:rPr lang="en-US" altLang="zh-CN" sz="1600" dirty="0">
                          <a:latin typeface="+mn-lt"/>
                        </a:rPr>
                        <a:t> </a:t>
                      </a:r>
                      <a:endParaRPr lang="en-US" altLang="zh-CN" sz="1600" dirty="0" smtClean="0">
                        <a:latin typeface="+mn-lt"/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600" dirty="0" smtClean="0">
                          <a:latin typeface="+mn-lt"/>
                        </a:rPr>
                        <a:t>Pleural </a:t>
                      </a:r>
                      <a:r>
                        <a:rPr lang="en-US" altLang="zh-CN" sz="1600" dirty="0">
                          <a:latin typeface="+mn-lt"/>
                        </a:rPr>
                        <a:t>effusion culture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Serology </a:t>
                      </a:r>
                      <a:r>
                        <a:rPr lang="en-US" sz="1600" dirty="0">
                          <a:latin typeface="+mn-lt"/>
                        </a:rPr>
                        <a:t>test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X-ray 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x-non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liver enzyme high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59008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5618" y="212510"/>
            <a:ext cx="9507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is the difference between typical and atypical community-acquired pneumonia?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10873486" y="0"/>
            <a:ext cx="1227990" cy="1018138"/>
          </a:xfrm>
          <a:prstGeom prst="snip1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0"/>
          <p:cNvSpPr/>
          <p:nvPr/>
        </p:nvSpPr>
        <p:spPr>
          <a:xfrm>
            <a:off x="190514" y="205740"/>
            <a:ext cx="49990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pPr lvl="0"/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Drug Resistant Strep </a:t>
            </a:r>
            <a:r>
              <a:rPr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Pneumoniae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: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Shape 131"/>
          <p:cNvSpPr/>
          <p:nvPr/>
        </p:nvSpPr>
        <p:spPr>
          <a:xfrm>
            <a:off x="286603" y="754980"/>
            <a:ext cx="11532017" cy="184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600" dirty="0">
                <a:sym typeface="Baskerville Old Face"/>
              </a:rPr>
              <a:t>40% of U.S. Strep </a:t>
            </a:r>
            <a:r>
              <a:rPr sz="1600" dirty="0" err="1">
                <a:sym typeface="Baskerville Old Face"/>
              </a:rPr>
              <a:t>pneumo</a:t>
            </a:r>
            <a:r>
              <a:rPr sz="1600" dirty="0">
                <a:sym typeface="Baskerville Old Face"/>
              </a:rPr>
              <a:t> CAP has some antibiotic resistance: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sz="1600" dirty="0">
                <a:sym typeface="Baskerville Old Face"/>
              </a:rPr>
              <a:t>PCN, </a:t>
            </a:r>
            <a:r>
              <a:rPr sz="1600" dirty="0" err="1">
                <a:sym typeface="Baskerville Old Face"/>
              </a:rPr>
              <a:t>cephalosporins</a:t>
            </a:r>
            <a:r>
              <a:rPr sz="1600" dirty="0">
                <a:sym typeface="Baskerville Old Face"/>
              </a:rPr>
              <a:t>, macrolides, </a:t>
            </a:r>
            <a:r>
              <a:rPr sz="1600" dirty="0" err="1">
                <a:sym typeface="Baskerville Old Face"/>
              </a:rPr>
              <a:t>tetracyclines</a:t>
            </a:r>
            <a:r>
              <a:rPr sz="1600" dirty="0">
                <a:sym typeface="Baskerville Old Face"/>
              </a:rPr>
              <a:t>, </a:t>
            </a:r>
            <a:r>
              <a:rPr sz="1600" dirty="0" err="1">
                <a:sym typeface="Baskerville Old Face"/>
              </a:rPr>
              <a:t>clinda</a:t>
            </a:r>
            <a:r>
              <a:rPr sz="1600" dirty="0">
                <a:sym typeface="Baskerville Old Face"/>
              </a:rPr>
              <a:t>, </a:t>
            </a:r>
            <a:r>
              <a:rPr sz="1600" dirty="0" err="1">
                <a:sym typeface="Baskerville Old Face"/>
              </a:rPr>
              <a:t>bactrim</a:t>
            </a:r>
            <a:r>
              <a:rPr sz="1600" dirty="0">
                <a:sym typeface="Baskerville Old Face"/>
              </a:rPr>
              <a:t>, quinolones.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sz="1600" dirty="0">
                <a:sym typeface="Baskerville Old Face"/>
              </a:rPr>
              <a:t>All MDR strains are sensitive to </a:t>
            </a:r>
            <a:r>
              <a:rPr sz="1600" dirty="0" err="1">
                <a:sym typeface="Baskerville Old Face"/>
              </a:rPr>
              <a:t>vancomycin</a:t>
            </a:r>
            <a:r>
              <a:rPr sz="1600" dirty="0">
                <a:sym typeface="Baskerville Old Face"/>
              </a:rPr>
              <a:t> or linezolid; most are sensitive to respiratory quinolones</a:t>
            </a:r>
            <a:r>
              <a:rPr sz="1600" dirty="0" smtClean="0">
                <a:sym typeface="Baskerville Old Face"/>
              </a:rPr>
              <a:t>.</a:t>
            </a:r>
            <a:endParaRPr sz="1600" dirty="0">
              <a:sym typeface="Baskerville Old Face"/>
            </a:endParaRP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sym typeface="Baskerville Old Face"/>
              </a:rPr>
              <a:t>β-lactam resistance – Not for meningitis (CSF drug levels).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sym typeface="Baskerville Old Face"/>
              </a:rPr>
              <a:t>PCN is effective against pneumococcal.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sym typeface="Baskerville Old Face"/>
              </a:rPr>
              <a:t> Pneumonia at concentrations that would fail for meningitis or otitis media.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sz="1600" dirty="0">
                <a:sym typeface="Baskerville Old Face"/>
              </a:rPr>
              <a:t>For Pneumonia, pneumococcal resistance to β-lactams is relative and can usually be overcome by increasing β-lactam doses (not for meningitis!)</a:t>
            </a:r>
          </a:p>
        </p:txBody>
      </p:sp>
      <p:graphicFrame>
        <p:nvGraphicFramePr>
          <p:cNvPr id="4" name="Table 134"/>
          <p:cNvGraphicFramePr/>
          <p:nvPr>
            <p:extLst>
              <p:ext uri="{D42A27DB-BD31-4B8C-83A1-F6EECF244321}">
                <p14:modId xmlns:p14="http://schemas.microsoft.com/office/powerpoint/2010/main" val="733875481"/>
              </p:ext>
            </p:extLst>
          </p:nvPr>
        </p:nvGraphicFramePr>
        <p:xfrm>
          <a:off x="6364367" y="3051729"/>
          <a:ext cx="5454253" cy="21640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8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7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1652">
                <a:tc rowSpan="2"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 sz="1600" dirty="0"/>
                    </a:p>
                  </a:txBody>
                  <a:tcPr marL="45713" marR="45713" marT="45713" marB="45713" horzOverflow="overflow"/>
                </a:tc>
                <a:tc gridSpan="3"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PCN Minimum Inhibitory Concentration (MIC) mcg/mL to Streptococcus Pneumonmoniae:</a:t>
                      </a:r>
                    </a:p>
                  </a:txBody>
                  <a:tcPr marL="45713" marR="45713" marT="45713" marB="4571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3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Susceptible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Intermediate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Resistant</a:t>
                      </a:r>
                    </a:p>
                  </a:txBody>
                  <a:tcPr marL="45713" marR="45713"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321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2008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MIC ≤ 2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MIC = 4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MIC </a:t>
                      </a:r>
                      <a:r>
                        <a:rPr sz="1600" u="sng"/>
                        <a:t>&gt;</a:t>
                      </a:r>
                      <a:r>
                        <a:rPr sz="1600"/>
                        <a:t> 8</a:t>
                      </a:r>
                    </a:p>
                  </a:txBody>
                  <a:tcPr marL="45713" marR="45713"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652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2007 CAP Guidelines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 dirty="0"/>
                        <a:t>MIC &lt;2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---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MIC </a:t>
                      </a:r>
                      <a:r>
                        <a:rPr sz="1600" u="sng"/>
                        <a:t>&gt;</a:t>
                      </a:r>
                      <a:r>
                        <a:rPr sz="1600"/>
                        <a:t> 2</a:t>
                      </a:r>
                    </a:p>
                  </a:txBody>
                  <a:tcPr marL="45713" marR="45713"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321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Meningitis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MIC &lt;0.06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---</a:t>
                      </a:r>
                    </a:p>
                  </a:txBody>
                  <a:tcPr marL="45713" marR="45713" marT="45713" marB="45713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 dirty="0"/>
                        <a:t>MIC </a:t>
                      </a:r>
                      <a:r>
                        <a:rPr sz="1600" u="sng" dirty="0"/>
                        <a:t>&gt;</a:t>
                      </a:r>
                      <a:r>
                        <a:rPr sz="1600" dirty="0"/>
                        <a:t>0.12</a:t>
                      </a:r>
                    </a:p>
                  </a:txBody>
                  <a:tcPr marL="45713" marR="45713"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135"/>
          <p:cNvGraphicFramePr/>
          <p:nvPr>
            <p:extLst>
              <p:ext uri="{D42A27DB-BD31-4B8C-83A1-F6EECF244321}">
                <p14:modId xmlns:p14="http://schemas.microsoft.com/office/powerpoint/2010/main" val="3738408018"/>
              </p:ext>
            </p:extLst>
          </p:nvPr>
        </p:nvGraphicFramePr>
        <p:xfrm>
          <a:off x="190514" y="3090236"/>
          <a:ext cx="5754290" cy="21641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5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9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5285">
                <a:tc rowSpan="2"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 sz="1600" dirty="0"/>
                    </a:p>
                  </a:txBody>
                  <a:tcPr marL="45702" marR="45702" marT="45702" marB="45702" horzOverflow="overflow"/>
                </a:tc>
                <a:tc gridSpan="3"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PCN Minimum Inhibitory Concentration (MIC) mcg/mL to Streptococcus Pneumonmoniae:</a:t>
                      </a:r>
                    </a:p>
                  </a:txBody>
                  <a:tcPr marL="45702" marR="45702" marT="45702" marB="4570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Susceptible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Intermediate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Resistant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328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2011CAP Guidelines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 dirty="0"/>
                        <a:t>MIC &lt;2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MIC </a:t>
                      </a:r>
                      <a:r>
                        <a:rPr sz="1600" u="sng"/>
                        <a:t>&gt;</a:t>
                      </a:r>
                      <a:r>
                        <a:rPr sz="1600"/>
                        <a:t> 0.12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769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Meningitis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/>
                        <a:t>MIC &lt;0.06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 dirty="0"/>
                        <a:t>---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600" dirty="0"/>
                        <a:t>MIC </a:t>
                      </a:r>
                      <a:r>
                        <a:rPr sz="1600" u="sng" dirty="0"/>
                        <a:t>&gt;</a:t>
                      </a:r>
                      <a:r>
                        <a:rPr sz="1600" dirty="0"/>
                        <a:t>0.12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Shape 136"/>
          <p:cNvSpPr/>
          <p:nvPr/>
        </p:nvSpPr>
        <p:spPr>
          <a:xfrm>
            <a:off x="350489" y="5433718"/>
            <a:ext cx="11065212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spcBef>
                <a:spcPts val="300"/>
              </a:spcBef>
              <a:buClr>
                <a:srgbClr val="99CB38"/>
              </a:buClr>
              <a:buSzPct val="100000"/>
              <a:buFont typeface="Baskerville Old Face"/>
              <a:buChar char="•"/>
            </a:pPr>
            <a:r>
              <a:rPr sz="1600" dirty="0">
                <a:ea typeface="Baskerville Old Face"/>
                <a:cs typeface="Baskerville Old Face"/>
                <a:sym typeface="Baskerville Old Face"/>
              </a:rPr>
              <a:t>  Pneumococcal CAP:  Be cautious if using PCN if MIC &gt;4.  Avoid using PCN if MIC </a:t>
            </a:r>
            <a:r>
              <a:rPr sz="1600" u="sng" dirty="0">
                <a:ea typeface="Baskerville Old Face"/>
                <a:cs typeface="Baskerville Old Face"/>
                <a:sym typeface="Baskerville Old Face"/>
              </a:rPr>
              <a:t>&gt;</a:t>
            </a:r>
            <a:r>
              <a:rPr sz="1600" dirty="0">
                <a:ea typeface="Baskerville Old Face"/>
                <a:cs typeface="Baskerville Old Face"/>
                <a:sym typeface="Baskerville Old Face"/>
              </a:rPr>
              <a:t>8.  </a:t>
            </a:r>
            <a:endParaRPr sz="3200" dirty="0"/>
          </a:p>
          <a:p>
            <a:pPr lvl="0">
              <a:spcBef>
                <a:spcPts val="300"/>
              </a:spcBef>
              <a:buClr>
                <a:srgbClr val="99CB38"/>
              </a:buClr>
              <a:buSzPct val="100000"/>
              <a:buFont typeface="Baskerville Old Face"/>
              <a:buChar char="•"/>
            </a:pPr>
            <a:r>
              <a:rPr sz="1600" dirty="0">
                <a:ea typeface="Baskerville Old Face"/>
                <a:cs typeface="Baskerville Old Face"/>
                <a:sym typeface="Baskerville Old Face"/>
              </a:rPr>
              <a:t>  Remember that </a:t>
            </a:r>
            <a:r>
              <a:rPr sz="1600" dirty="0" smtClean="0">
                <a:ea typeface="Baskerville Old Face"/>
                <a:cs typeface="Baskerville Old Face"/>
                <a:sym typeface="Baskerville Old Face"/>
              </a:rPr>
              <a:t>if </a:t>
            </a:r>
            <a:r>
              <a:rPr sz="1600" dirty="0">
                <a:ea typeface="Baskerville Old Face"/>
                <a:cs typeface="Baskerville Old Face"/>
                <a:sym typeface="Baskerville Old Face"/>
              </a:rPr>
              <a:t>MIC &lt;1, pneumococcus is PCN-sensitive in sputum or blood (but need MIC &lt;0.06 for PCN-sensitivity in CSF).</a:t>
            </a:r>
          </a:p>
        </p:txBody>
      </p:sp>
      <p:grpSp>
        <p:nvGrpSpPr>
          <p:cNvPr id="7" name="Group 139"/>
          <p:cNvGrpSpPr/>
          <p:nvPr/>
        </p:nvGrpSpPr>
        <p:grpSpPr>
          <a:xfrm>
            <a:off x="6441744" y="3302489"/>
            <a:ext cx="846162" cy="481760"/>
            <a:chOff x="0" y="-4302"/>
            <a:chExt cx="1042988" cy="729328"/>
          </a:xfrm>
        </p:grpSpPr>
        <p:sp>
          <p:nvSpPr>
            <p:cNvPr id="8" name="Shape 137"/>
            <p:cNvSpPr/>
            <p:nvPr/>
          </p:nvSpPr>
          <p:spPr>
            <a:xfrm>
              <a:off x="0" y="-1"/>
              <a:ext cx="1042988" cy="72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9CB38"/>
            </a:solidFill>
            <a:ln w="12700" cap="flat">
              <a:solidFill>
                <a:srgbClr val="70942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138"/>
            <p:cNvSpPr/>
            <p:nvPr/>
          </p:nvSpPr>
          <p:spPr>
            <a:xfrm>
              <a:off x="152741" y="-4302"/>
              <a:ext cx="737506" cy="72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</a:rPr>
                <a:t>Girls slides</a:t>
              </a:r>
            </a:p>
          </p:txBody>
        </p:sp>
      </p:grpSp>
      <p:grpSp>
        <p:nvGrpSpPr>
          <p:cNvPr id="10" name="Group 142"/>
          <p:cNvGrpSpPr/>
          <p:nvPr/>
        </p:nvGrpSpPr>
        <p:grpSpPr>
          <a:xfrm>
            <a:off x="190515" y="3302490"/>
            <a:ext cx="1092376" cy="582831"/>
            <a:chOff x="0" y="0"/>
            <a:chExt cx="1042987" cy="719138"/>
          </a:xfrm>
        </p:grpSpPr>
        <p:sp>
          <p:nvSpPr>
            <p:cNvPr id="11" name="Shape 140"/>
            <p:cNvSpPr/>
            <p:nvPr/>
          </p:nvSpPr>
          <p:spPr>
            <a:xfrm>
              <a:off x="0" y="-1"/>
              <a:ext cx="1042988" cy="71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9CB38"/>
            </a:solidFill>
            <a:ln w="12700" cap="flat">
              <a:solidFill>
                <a:srgbClr val="70942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141"/>
            <p:cNvSpPr/>
            <p:nvPr/>
          </p:nvSpPr>
          <p:spPr>
            <a:xfrm>
              <a:off x="152741" y="34449"/>
              <a:ext cx="73750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Boys slides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736703" y="2784143"/>
            <a:ext cx="10904837" cy="2729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Snip Single Corner Rectangle 4"/>
          <p:cNvSpPr/>
          <p:nvPr/>
        </p:nvSpPr>
        <p:spPr>
          <a:xfrm>
            <a:off x="10801706" y="93280"/>
            <a:ext cx="1227990" cy="1018138"/>
          </a:xfrm>
          <a:prstGeom prst="snip1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-3119024" y="168867"/>
            <a:ext cx="9144001" cy="745726"/>
          </a:xfrm>
          <a:prstGeom prst="rect">
            <a:avLst/>
          </a:prstGeom>
        </p:spPr>
        <p:txBody>
          <a:bodyPr>
            <a:normAutofit/>
          </a:bodyPr>
          <a:lstStyle>
            <a:lvl1pPr defTabSz="877823">
              <a:defRPr sz="5184"/>
            </a:lvl1pPr>
          </a:lstStyle>
          <a:p>
            <a:pPr lvl="0">
              <a:defRPr sz="1800"/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Atypical Pneumonia</a:t>
            </a:r>
          </a:p>
        </p:txBody>
      </p:sp>
      <p:sp>
        <p:nvSpPr>
          <p:cNvPr id="145" name="Shape 145"/>
          <p:cNvSpPr/>
          <p:nvPr/>
        </p:nvSpPr>
        <p:spPr>
          <a:xfrm>
            <a:off x="233732" y="1123621"/>
            <a:ext cx="6223249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 dirty="0">
                <a:ea typeface="Baskerville Old Face"/>
                <a:cs typeface="Baskerville Old Face"/>
                <a:sym typeface="Baskerville Old Face"/>
              </a:rPr>
              <a:t>Organisms that cause Atypical Pneumonia</a:t>
            </a:r>
            <a:r>
              <a:rPr sz="2400" b="1" dirty="0"/>
              <a:t>:</a:t>
            </a:r>
          </a:p>
          <a:p>
            <a:pPr marL="171450" lvl="0" indent="-171450">
              <a:buClr>
                <a:srgbClr val="FF0000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Chlamydia pneumonia</a:t>
            </a:r>
          </a:p>
          <a:p>
            <a:pPr marL="171450" lvl="0" indent="-171450">
              <a:buClr>
                <a:srgbClr val="FF0000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Mycoplasma pneumonia</a:t>
            </a:r>
          </a:p>
          <a:p>
            <a:pPr marL="171450" lvl="0" indent="-171450">
              <a:buClr>
                <a:srgbClr val="FF0000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Legionella </a:t>
            </a:r>
            <a:r>
              <a:rPr dirty="0" err="1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spp</a:t>
            </a:r>
            <a:endParaRPr dirty="0">
              <a:solidFill>
                <a:srgbClr val="FF0000"/>
              </a:solidFill>
              <a:ea typeface="Baskerville Old Face"/>
              <a:cs typeface="Baskerville Old Face"/>
              <a:sym typeface="Baskerville Old Face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dirty="0" smtClean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Psittacosis</a:t>
            </a:r>
            <a:r>
              <a:rPr lang="en-US" dirty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–</a:t>
            </a:r>
            <a:r>
              <a:rPr dirty="0" smtClean="0">
                <a:ea typeface="Baskerville Old Face"/>
                <a:cs typeface="Baskerville Old Face"/>
                <a:sym typeface="Baskerville Old Face"/>
              </a:rPr>
              <a:t> </a:t>
            </a:r>
            <a:r>
              <a:rPr lang="en-US" dirty="0" smtClean="0">
                <a:ea typeface="Baskerville Old Face"/>
                <a:cs typeface="Baskerville Old Face"/>
                <a:sym typeface="Baskerville Old Face"/>
              </a:rPr>
              <a:t>Parrots</a:t>
            </a:r>
            <a:r>
              <a:rPr lang="ar-SA" dirty="0" smtClean="0">
                <a:ea typeface="Baskerville Old Face"/>
                <a:cs typeface="Baskerville Old Face"/>
                <a:sym typeface="Baskerville Old Face"/>
              </a:rPr>
              <a:t> </a:t>
            </a:r>
            <a:r>
              <a:rPr sz="1400" dirty="0" smtClean="0">
                <a:solidFill>
                  <a:srgbClr val="808080"/>
                </a:solidFill>
                <a:ea typeface="Baskerville Old Face"/>
                <a:cs typeface="Baskerville Old Face"/>
                <a:sym typeface="Baskerville Old Face"/>
              </a:rPr>
              <a:t>(Caused </a:t>
            </a:r>
            <a:r>
              <a:rPr sz="1400" dirty="0">
                <a:solidFill>
                  <a:srgbClr val="808080"/>
                </a:solidFill>
                <a:ea typeface="Baskerville Old Face"/>
                <a:cs typeface="Baskerville Old Face"/>
                <a:sym typeface="Baskerville Old Face"/>
              </a:rPr>
              <a:t>by birds droplets) </a:t>
            </a:r>
            <a:r>
              <a:rPr lang="ar-SA" sz="1400" dirty="0" smtClean="0">
                <a:solidFill>
                  <a:srgbClr val="808080"/>
                </a:solidFill>
                <a:ea typeface="Baskerville Old Face"/>
                <a:cs typeface="Baskerville Old Face"/>
                <a:sym typeface="Baskerville Old Face"/>
              </a:rPr>
              <a:t> مرض الطيور</a:t>
            </a:r>
            <a:endParaRPr dirty="0">
              <a:solidFill>
                <a:srgbClr val="808080"/>
              </a:solidFill>
              <a:ea typeface="Baskerville Old Face"/>
              <a:cs typeface="Baskerville Old Face"/>
              <a:sym typeface="Baskerville Old Face"/>
            </a:endParaRPr>
          </a:p>
          <a:p>
            <a:pPr marL="171450" lvl="0" indent="-171450">
              <a:buClr>
                <a:srgbClr val="FF0000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Coxiella burnettii </a:t>
            </a:r>
            <a:r>
              <a:rPr sz="1600" dirty="0">
                <a:solidFill>
                  <a:srgbClr val="808080"/>
                </a:solidFill>
                <a:ea typeface="Baskerville Old Face"/>
                <a:cs typeface="Baskerville Old Face"/>
                <a:sym typeface="Baskerville Old Face"/>
              </a:rPr>
              <a:t>(Q fever</a:t>
            </a:r>
            <a:r>
              <a:rPr sz="1600" dirty="0" smtClean="0">
                <a:solidFill>
                  <a:srgbClr val="808080"/>
                </a:solidFill>
                <a:ea typeface="Baskerville Old Face"/>
                <a:cs typeface="Baskerville Old Face"/>
                <a:sym typeface="Baskerville Old Face"/>
              </a:rPr>
              <a:t>)</a:t>
            </a:r>
            <a:r>
              <a:rPr lang="ar-SA" sz="1600" dirty="0" smtClean="0">
                <a:solidFill>
                  <a:srgbClr val="808080"/>
                </a:solidFill>
                <a:ea typeface="Baskerville Old Face"/>
                <a:cs typeface="Baskerville Old Face"/>
                <a:sym typeface="Baskerville Old Face"/>
              </a:rPr>
              <a:t> مرض الماعز</a:t>
            </a:r>
            <a:endParaRPr sz="1600" dirty="0">
              <a:solidFill>
                <a:srgbClr val="808080"/>
              </a:solidFill>
              <a:ea typeface="Baskerville Old Face"/>
              <a:cs typeface="Baskerville Old Face"/>
              <a:sym typeface="Baskerville Old Face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Viral (Influenza, Adenovirus)</a:t>
            </a:r>
          </a:p>
          <a:p>
            <a:pPr marL="171450" lvl="0" indent="-171450"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AIDS</a:t>
            </a:r>
          </a:p>
          <a:p>
            <a:pPr marL="171450" lvl="0" indent="-171450"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PCP</a:t>
            </a:r>
          </a:p>
          <a:p>
            <a:pPr marL="171450" lvl="0" indent="-171450"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TB (M. intracellular)</a:t>
            </a:r>
          </a:p>
        </p:txBody>
      </p:sp>
      <p:sp>
        <p:nvSpPr>
          <p:cNvPr id="146" name="Shape 146"/>
          <p:cNvSpPr/>
          <p:nvPr/>
        </p:nvSpPr>
        <p:spPr>
          <a:xfrm>
            <a:off x="6024977" y="1123621"/>
            <a:ext cx="6010183" cy="353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 dirty="0">
                <a:solidFill>
                  <a:srgbClr val="0D0D0D"/>
                </a:solidFill>
                <a:ea typeface="Baskerville Old Face"/>
                <a:cs typeface="Baskerville Old Face"/>
                <a:sym typeface="Baskerville Old Face"/>
              </a:rPr>
              <a:t>About Atypical Pneumonia: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Approximately 15% of all CAP</a:t>
            </a:r>
            <a:r>
              <a:rPr sz="1400" dirty="0">
                <a:solidFill>
                  <a:srgbClr val="808080"/>
                </a:solidFill>
                <a:ea typeface="Baskerville Old Face"/>
                <a:cs typeface="Baskerville Old Face"/>
                <a:sym typeface="Baskerville Old Face"/>
              </a:rPr>
              <a:t>(Community-Acquired Pneumonia)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Not detectable on gram stain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Won’t grow on standard media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Often extra-pulmonary manifestations:</a:t>
            </a:r>
          </a:p>
          <a:p>
            <a:pPr marL="742950" lvl="1" indent="-285750">
              <a:lnSpc>
                <a:spcPct val="90000"/>
              </a:lnSpc>
              <a:buClr>
                <a:srgbClr val="0070C0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0070C0"/>
                </a:solidFill>
                <a:ea typeface="Baskerville Old Face"/>
                <a:cs typeface="Baskerville Old Face"/>
                <a:sym typeface="Baskerville Old Face"/>
              </a:rPr>
              <a:t>Mycoplasma</a:t>
            </a:r>
            <a:r>
              <a:rPr dirty="0">
                <a:ea typeface="Baskerville Old Face"/>
                <a:cs typeface="Baskerville Old Face"/>
                <a:sym typeface="Baskerville Old Face"/>
              </a:rPr>
              <a:t>: otitis, non-exudative pharyngitis, watery diarrhea, erythema multiform, increased cold agglutinin titer</a:t>
            </a:r>
          </a:p>
          <a:p>
            <a:pPr marL="742950" lvl="1" indent="-285750">
              <a:lnSpc>
                <a:spcPct val="90000"/>
              </a:lnSpc>
              <a:buClr>
                <a:srgbClr val="0070C0"/>
              </a:buClr>
              <a:buSzPct val="100000"/>
              <a:buFont typeface="Arial"/>
              <a:buChar char="•"/>
            </a:pPr>
            <a:r>
              <a:rPr dirty="0" err="1">
                <a:solidFill>
                  <a:srgbClr val="0070C0"/>
                </a:solidFill>
                <a:ea typeface="Baskerville Old Face"/>
                <a:cs typeface="Baskerville Old Face"/>
                <a:sym typeface="Baskerville Old Face"/>
              </a:rPr>
              <a:t>Chlamydophilla</a:t>
            </a:r>
            <a:r>
              <a:rPr dirty="0">
                <a:ea typeface="Baskerville Old Face"/>
                <a:cs typeface="Baskerville Old Face"/>
                <a:sym typeface="Baskerville Old Face"/>
              </a:rPr>
              <a:t>: laryngitis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Most don’t have a bacterial cell wall</a:t>
            </a:r>
            <a:r>
              <a:rPr dirty="0">
                <a:ea typeface="Wingdings"/>
                <a:cs typeface="Wingdings"/>
                <a:sym typeface="Wingdings"/>
              </a:rPr>
              <a:t></a:t>
            </a:r>
            <a:r>
              <a:rPr dirty="0">
                <a:solidFill>
                  <a:srgbClr val="EAFA50"/>
                </a:solidFill>
                <a:ea typeface="Baskerville Old Face"/>
                <a:cs typeface="Baskerville Old Face"/>
                <a:sym typeface="Baskerville Old Face"/>
              </a:rPr>
              <a:t> </a:t>
            </a:r>
            <a:r>
              <a:rPr dirty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Don’t respond to β-lactams 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/>
              <a:buChar char="•"/>
            </a:pPr>
            <a:r>
              <a:rPr dirty="0">
                <a:ea typeface="Baskerville Old Face"/>
                <a:cs typeface="Baskerville Old Face"/>
                <a:sym typeface="Baskerville Old Face"/>
              </a:rPr>
              <a:t>Therapy: </a:t>
            </a:r>
            <a:r>
              <a:rPr dirty="0">
                <a:solidFill>
                  <a:srgbClr val="FF0000"/>
                </a:solidFill>
                <a:ea typeface="Baskerville Old Face"/>
                <a:cs typeface="Baskerville Old Face"/>
                <a:sym typeface="Baskerville Old Face"/>
              </a:rPr>
              <a:t>macrolides</a:t>
            </a:r>
            <a:r>
              <a:rPr dirty="0">
                <a:ea typeface="Baskerville Old Face"/>
                <a:cs typeface="Baskerville Old Face"/>
                <a:sym typeface="Baskerville Old Face"/>
              </a:rPr>
              <a:t>, tetracycline, quinolones (intracellular penetration, interfere with bacterial protein synthesis</a:t>
            </a:r>
            <a:r>
              <a:rPr dirty="0">
                <a:latin typeface="Baskerville Old Face"/>
                <a:ea typeface="Baskerville Old Face"/>
                <a:cs typeface="Baskerville Old Face"/>
                <a:sym typeface="Baskerville Old Fac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64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10345" y="237405"/>
            <a:ext cx="4904096" cy="531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pPr lvl="0" algn="l">
              <a:defRPr sz="1800"/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Mycoplasma </a:t>
            </a:r>
            <a:r>
              <a:rPr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pneumonia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72863" y="1402672"/>
            <a:ext cx="506027" cy="3139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70"/>
                  <a:pt x="10800" y="21310"/>
                </a:cubicBezTo>
                <a:lnTo>
                  <a:pt x="10800" y="11090"/>
                </a:lnTo>
                <a:cubicBezTo>
                  <a:pt x="10800" y="10930"/>
                  <a:pt x="5965" y="10800"/>
                  <a:pt x="0" y="10800"/>
                </a:cubicBezTo>
                <a:cubicBezTo>
                  <a:pt x="5965" y="10800"/>
                  <a:pt x="10800" y="10670"/>
                  <a:pt x="10800" y="10510"/>
                </a:cubicBezTo>
                <a:lnTo>
                  <a:pt x="10800" y="290"/>
                </a:lnTo>
                <a:cubicBezTo>
                  <a:pt x="10800" y="130"/>
                  <a:pt x="15635" y="0"/>
                  <a:pt x="21600" y="0"/>
                </a:cubicBezTo>
              </a:path>
            </a:pathLst>
          </a:custGeom>
          <a:ln w="6350">
            <a:solidFill>
              <a:srgbClr val="99CB38"/>
            </a:solidFill>
            <a:miter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878888" y="1402672"/>
            <a:ext cx="5388748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>
                <a:solidFill>
                  <a:srgbClr val="08A5EF"/>
                </a:solidFill>
              </a:rPr>
              <a:t>● </a:t>
            </a:r>
            <a:r>
              <a:rPr dirty="0">
                <a:solidFill>
                  <a:srgbClr val="000000"/>
                </a:solidFill>
              </a:rPr>
              <a:t>Eaton agent (1944).</a:t>
            </a:r>
          </a:p>
          <a:p>
            <a:pPr lvl="0"/>
            <a:r>
              <a:rPr dirty="0">
                <a:solidFill>
                  <a:srgbClr val="000000"/>
                </a:solidFill>
              </a:rPr>
              <a:t>● </a:t>
            </a:r>
            <a:r>
              <a:rPr dirty="0">
                <a:solidFill>
                  <a:srgbClr val="FF0000"/>
                </a:solidFill>
              </a:rPr>
              <a:t>No cell wall.</a:t>
            </a:r>
          </a:p>
          <a:p>
            <a:pPr lvl="0"/>
            <a:r>
              <a:rPr b="1" dirty="0">
                <a:solidFill>
                  <a:srgbClr val="000000"/>
                </a:solidFill>
              </a:rPr>
              <a:t>● Common.</a:t>
            </a:r>
          </a:p>
          <a:p>
            <a:pPr lvl="0"/>
            <a:r>
              <a:rPr dirty="0">
                <a:solidFill>
                  <a:srgbClr val="08A5EF"/>
                </a:solidFill>
              </a:rPr>
              <a:t>● </a:t>
            </a:r>
            <a:r>
              <a:rPr dirty="0">
                <a:solidFill>
                  <a:srgbClr val="FF0000"/>
                </a:solidFill>
              </a:rPr>
              <a:t>Rare in children and older than 65 years</a:t>
            </a:r>
            <a:r>
              <a:rPr dirty="0">
                <a:solidFill>
                  <a:srgbClr val="08A5EF"/>
                </a:solidFill>
              </a:rPr>
              <a:t>.</a:t>
            </a:r>
          </a:p>
          <a:p>
            <a:pPr lvl="0"/>
            <a:r>
              <a:rPr dirty="0"/>
              <a:t>● People </a:t>
            </a:r>
            <a:r>
              <a:rPr b="1" dirty="0"/>
              <a:t>younger than 40.</a:t>
            </a:r>
          </a:p>
          <a:p>
            <a:pPr lvl="0"/>
            <a:r>
              <a:rPr dirty="0"/>
              <a:t>● Crowded places like schools, homeless</a:t>
            </a:r>
          </a:p>
          <a:p>
            <a:pPr lvl="0"/>
            <a:r>
              <a:rPr dirty="0"/>
              <a:t>shelters, prisons.</a:t>
            </a:r>
          </a:p>
          <a:p>
            <a:pPr lvl="0"/>
            <a:r>
              <a:rPr dirty="0">
                <a:solidFill>
                  <a:srgbClr val="000000"/>
                </a:solidFill>
              </a:rPr>
              <a:t>● Usually </a:t>
            </a:r>
            <a:r>
              <a:rPr b="1" dirty="0">
                <a:solidFill>
                  <a:srgbClr val="000000"/>
                </a:solidFill>
              </a:rPr>
              <a:t>mild and responds </a:t>
            </a:r>
            <a:r>
              <a:rPr dirty="0">
                <a:solidFill>
                  <a:srgbClr val="000000"/>
                </a:solidFill>
              </a:rPr>
              <a:t>well to antibiotics.</a:t>
            </a:r>
          </a:p>
          <a:p>
            <a:pPr lvl="0"/>
            <a:r>
              <a:rPr dirty="0">
                <a:solidFill>
                  <a:srgbClr val="000000"/>
                </a:solidFill>
              </a:rPr>
              <a:t>● Can be very serious.</a:t>
            </a:r>
          </a:p>
          <a:p>
            <a:pPr lvl="0"/>
            <a:r>
              <a:rPr dirty="0">
                <a:solidFill>
                  <a:srgbClr val="000000"/>
                </a:solidFill>
              </a:rPr>
              <a:t>● May be associated with a </a:t>
            </a:r>
            <a:r>
              <a:rPr b="1" dirty="0">
                <a:solidFill>
                  <a:srgbClr val="000000"/>
                </a:solidFill>
              </a:rPr>
              <a:t>skin rash</a:t>
            </a:r>
            <a:r>
              <a:rPr dirty="0">
                <a:solidFill>
                  <a:srgbClr val="000000"/>
                </a:solidFill>
              </a:rPr>
              <a:t>,</a:t>
            </a:r>
          </a:p>
          <a:p>
            <a:pPr lvl="0"/>
            <a:r>
              <a:rPr dirty="0">
                <a:solidFill>
                  <a:srgbClr val="000000"/>
                </a:solidFill>
              </a:rPr>
              <a:t>hemolysis, myocarditis or pancreatitis.</a:t>
            </a:r>
          </a:p>
        </p:txBody>
      </p:sp>
      <p:pic>
        <p:nvPicPr>
          <p:cNvPr id="151" name="image8.png" descr="C:\Documents and Settings\Dr.Fauzia\My Documents\My Pictures\mycoplasm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6992" y="1012054"/>
            <a:ext cx="4248473" cy="5591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6023981" y="1402672"/>
            <a:ext cx="1523012" cy="78123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b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sz="1500">
                <a:solidFill>
                  <a:schemeClr val="tx1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  <a:t>Mycoplasma</a:t>
            </a:r>
            <a:br>
              <a:rPr sz="1500">
                <a:solidFill>
                  <a:schemeClr val="tx1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</a:br>
            <a:r>
              <a:rPr sz="1500">
                <a:solidFill>
                  <a:schemeClr val="tx1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  <a:t>pneumonia</a:t>
            </a:r>
            <a:br>
              <a:rPr sz="1500">
                <a:solidFill>
                  <a:schemeClr val="tx1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</a:br>
            <a:r>
              <a:rPr sz="1500">
                <a:solidFill>
                  <a:schemeClr val="tx1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  <a:t>x-ray </a:t>
            </a:r>
            <a:r>
              <a:rPr sz="15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" name="Shape 153"/>
          <p:cNvSpPr/>
          <p:nvPr/>
        </p:nvSpPr>
        <p:spPr>
          <a:xfrm>
            <a:off x="889422" y="5732780"/>
            <a:ext cx="4425019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200" dirty="0">
                <a:solidFill>
                  <a:srgbClr val="99CB38"/>
                </a:solidFill>
              </a:rPr>
              <a:t>- Detection through serum antibodies</a:t>
            </a:r>
          </a:p>
          <a:p>
            <a:pPr lvl="0"/>
            <a:r>
              <a:rPr sz="2200" dirty="0">
                <a:solidFill>
                  <a:srgbClr val="99CB38"/>
                </a:solidFill>
              </a:rPr>
              <a:t>- Low mortality rate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800179" y="4831716"/>
            <a:ext cx="22751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Mortility</a:t>
            </a:r>
            <a:r>
              <a:rPr lang="en-US" dirty="0" smtClean="0"/>
              <a:t> Rate 1.4%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58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221896" y="204716"/>
            <a:ext cx="3845138" cy="494566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5346"/>
            </a:lvl1pPr>
          </a:lstStyle>
          <a:p>
            <a:pPr lvl="0" algn="l">
              <a:defRPr sz="1800"/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Chlamydia </a:t>
            </a:r>
            <a:r>
              <a:rPr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Pneumonia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568965" y="887927"/>
            <a:ext cx="9543496" cy="255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Clr>
                <a:srgbClr val="A6A6A6"/>
              </a:buClr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Chlamydophila pneumoniae</a:t>
            </a:r>
            <a:r>
              <a:rPr dirty="0">
                <a:solidFill>
                  <a:srgbClr val="000000"/>
                </a:solidFill>
              </a:rPr>
              <a:t> is a species of Chlamydophila, and it’s </a:t>
            </a:r>
            <a:r>
              <a:rPr dirty="0">
                <a:solidFill>
                  <a:srgbClr val="000000"/>
                </a:solidFill>
                <a:ea typeface="Baskerville Old Face"/>
                <a:cs typeface="Baskerville Old Face"/>
                <a:sym typeface="Baskerville Old Face"/>
              </a:rPr>
              <a:t> Obligate intracellular organism </a:t>
            </a:r>
          </a:p>
          <a:p>
            <a:pPr marL="285750" lvl="0" indent="-285750">
              <a:buClr>
                <a:srgbClr val="08A5E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000000"/>
                </a:solidFill>
                <a:ea typeface="Baskerville Old Face"/>
                <a:cs typeface="Baskerville Old Face"/>
                <a:sym typeface="Baskerville Old Face"/>
              </a:rPr>
              <a:t>50% of adults sero-positive</a:t>
            </a:r>
            <a:endParaRPr sz="1600" dirty="0">
              <a:solidFill>
                <a:srgbClr val="000000"/>
              </a:solidFill>
              <a:ea typeface="Baskerville Old Face"/>
              <a:cs typeface="Baskerville Old Face"/>
              <a:sym typeface="Baskerville Old Face"/>
            </a:endParaRPr>
          </a:p>
          <a:p>
            <a:pPr marL="285750" lvl="0" indent="-285750">
              <a:buClr>
                <a:srgbClr val="08A5E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000000"/>
                </a:solidFill>
                <a:ea typeface="Baskerville Old Face"/>
                <a:cs typeface="Baskerville Old Face"/>
                <a:sym typeface="Baskerville Old Face"/>
              </a:rPr>
              <a:t>Mild disease </a:t>
            </a:r>
            <a:endParaRPr sz="1600" dirty="0">
              <a:solidFill>
                <a:srgbClr val="000000"/>
              </a:solidFill>
              <a:ea typeface="Baskerville Old Face"/>
              <a:cs typeface="Baskerville Old Face"/>
              <a:sym typeface="Baskerville Old Face"/>
            </a:endParaRPr>
          </a:p>
          <a:p>
            <a:pPr marL="285750" lvl="0" indent="-285750">
              <a:buClr>
                <a:srgbClr val="08A5E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000000"/>
                </a:solidFill>
                <a:ea typeface="Baskerville Old Face"/>
                <a:cs typeface="Baskerville Old Face"/>
                <a:sym typeface="Baskerville Old Face"/>
              </a:rPr>
              <a:t>Sub clinical infections common</a:t>
            </a:r>
            <a:endParaRPr sz="1600" dirty="0">
              <a:solidFill>
                <a:srgbClr val="000000"/>
              </a:solidFill>
              <a:ea typeface="Baskerville Old Face"/>
              <a:cs typeface="Baskerville Old Face"/>
              <a:sym typeface="Baskerville Old Face"/>
            </a:endParaRPr>
          </a:p>
          <a:p>
            <a:pPr marL="285750" lvl="0" indent="-285750">
              <a:buClr>
                <a:srgbClr val="08A5E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000000"/>
                </a:solidFill>
                <a:ea typeface="Baskerville Old Face"/>
                <a:cs typeface="Baskerville Old Face"/>
                <a:sym typeface="Baskerville Old Face"/>
              </a:rPr>
              <a:t>5-10% of community acquired pneumonia</a:t>
            </a:r>
          </a:p>
          <a:p>
            <a:pPr marL="285750" lvl="0" indent="-285750">
              <a:buClr>
                <a:srgbClr val="A6A6A6"/>
              </a:buClr>
              <a:buSzPct val="100000"/>
              <a:buFont typeface="Arial"/>
              <a:buChar char="•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This atypical bacterium commonly causes pharyngitis, bronchitis, coronary artery disease and atypical pneumonia in addition to several other possible diseases.</a:t>
            </a:r>
            <a:br>
              <a:rPr dirty="0">
                <a:solidFill>
                  <a:schemeClr val="bg1">
                    <a:lumMod val="50000"/>
                  </a:schemeClr>
                </a:solidFill>
              </a:rPr>
            </a:br>
            <a:endParaRPr sz="1600" dirty="0">
              <a:solidFill>
                <a:schemeClr val="bg1">
                  <a:lumMod val="50000"/>
                </a:schemeClr>
              </a:solidFill>
              <a:latin typeface="Baskerville Old Face"/>
              <a:ea typeface="Baskerville Old Face"/>
              <a:cs typeface="Baskerville Old Face"/>
              <a:sym typeface="Baskerville Old Face"/>
            </a:endParaRPr>
          </a:p>
          <a:p>
            <a:pPr lvl="0"/>
            <a:endParaRPr dirty="0">
              <a:latin typeface="Baskerville Old Face"/>
              <a:ea typeface="Baskerville Old Face"/>
              <a:cs typeface="Baskerville Old Face"/>
              <a:sym typeface="Baskerville Old Face"/>
            </a:endParaRPr>
          </a:p>
        </p:txBody>
      </p:sp>
      <p:pic>
        <p:nvPicPr>
          <p:cNvPr id="157" name="imag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090" y="3790763"/>
            <a:ext cx="3200401" cy="2823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Group 160"/>
          <p:cNvGrpSpPr/>
          <p:nvPr/>
        </p:nvGrpSpPr>
        <p:grpSpPr>
          <a:xfrm>
            <a:off x="4787281" y="4177018"/>
            <a:ext cx="2024110" cy="650241"/>
            <a:chOff x="0" y="0"/>
            <a:chExt cx="2024109" cy="650240"/>
          </a:xfrm>
        </p:grpSpPr>
        <p:sp>
          <p:nvSpPr>
            <p:cNvPr id="158" name="Shape 158"/>
            <p:cNvSpPr/>
            <p:nvPr/>
          </p:nvSpPr>
          <p:spPr>
            <a:xfrm>
              <a:off x="0" y="14402"/>
              <a:ext cx="2024110" cy="621437"/>
            </a:xfrm>
            <a:prstGeom prst="rect">
              <a:avLst/>
            </a:prstGeom>
            <a:noFill/>
            <a:ln w="5715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808080"/>
                  </a:solidFill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0"/>
              <a:ext cx="2024110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i="1">
                  <a:solidFill>
                    <a:srgbClr val="808080"/>
                  </a:solidFill>
                </a:defRPr>
              </a:lvl1pPr>
            </a:lstStyle>
            <a:p>
              <a:pPr lvl="0">
                <a:defRPr i="0">
                  <a:solidFill>
                    <a:srgbClr val="000000"/>
                  </a:solidFill>
                </a:defRPr>
              </a:pPr>
              <a:r>
                <a:rPr i="1">
                  <a:solidFill>
                    <a:srgbClr val="808080"/>
                  </a:solidFill>
                </a:rPr>
                <a:t>Chlamydophila pneumoniae</a:t>
              </a:r>
            </a:p>
          </p:txBody>
        </p:sp>
      </p:grpSp>
      <p:sp>
        <p:nvSpPr>
          <p:cNvPr id="161" name="Shape 161"/>
          <p:cNvSpPr/>
          <p:nvPr/>
        </p:nvSpPr>
        <p:spPr>
          <a:xfrm rot="5400000">
            <a:off x="4199135" y="4087305"/>
            <a:ext cx="186433" cy="83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174"/>
                </a:moveTo>
                <a:lnTo>
                  <a:pt x="5400" y="19174"/>
                </a:lnTo>
                <a:lnTo>
                  <a:pt x="5400" y="0"/>
                </a:lnTo>
                <a:lnTo>
                  <a:pt x="16200" y="0"/>
                </a:lnTo>
                <a:lnTo>
                  <a:pt x="16200" y="19174"/>
                </a:lnTo>
                <a:lnTo>
                  <a:pt x="21600" y="1917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9CB38"/>
          </a:solidFill>
          <a:ln w="12700">
            <a:solidFill>
              <a:srgbClr val="709429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434427" y="5004543"/>
            <a:ext cx="73218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b="1" dirty="0" err="1">
                <a:solidFill>
                  <a:srgbClr val="808080"/>
                </a:solidFill>
              </a:rPr>
              <a:t>وجه</a:t>
            </a:r>
            <a:r>
              <a:rPr b="1" dirty="0">
                <a:solidFill>
                  <a:srgbClr val="808080"/>
                </a:solidFill>
              </a:rPr>
              <a:t> </a:t>
            </a:r>
            <a:r>
              <a:rPr b="1" dirty="0" err="1">
                <a:solidFill>
                  <a:srgbClr val="808080"/>
                </a:solidFill>
              </a:rPr>
              <a:t>الشبه</a:t>
            </a:r>
            <a:r>
              <a:rPr b="1" dirty="0">
                <a:solidFill>
                  <a:srgbClr val="808080"/>
                </a:solidFill>
              </a:rPr>
              <a:t> </a:t>
            </a:r>
            <a:r>
              <a:rPr b="1" dirty="0" err="1">
                <a:solidFill>
                  <a:srgbClr val="808080"/>
                </a:solidFill>
              </a:rPr>
              <a:t>بين</a:t>
            </a:r>
            <a:r>
              <a:rPr b="1" dirty="0">
                <a:solidFill>
                  <a:srgbClr val="808080"/>
                </a:solidFill>
              </a:rPr>
              <a:t> </a:t>
            </a:r>
            <a:r>
              <a:rPr b="1" dirty="0" err="1">
                <a:solidFill>
                  <a:srgbClr val="808080"/>
                </a:solidFill>
              </a:rPr>
              <a:t>مايكوبلازم</a:t>
            </a:r>
            <a:r>
              <a:rPr b="1" dirty="0">
                <a:solidFill>
                  <a:srgbClr val="808080"/>
                </a:solidFill>
              </a:rPr>
              <a:t> و </a:t>
            </a:r>
            <a:r>
              <a:rPr b="1" dirty="0" err="1">
                <a:solidFill>
                  <a:srgbClr val="808080"/>
                </a:solidFill>
              </a:rPr>
              <a:t>الكالميديا</a:t>
            </a:r>
            <a:r>
              <a:rPr b="1" dirty="0">
                <a:solidFill>
                  <a:srgbClr val="808080"/>
                </a:solidFill>
              </a:rPr>
              <a:t>: </a:t>
            </a:r>
            <a:r>
              <a:rPr dirty="0" err="1">
                <a:solidFill>
                  <a:srgbClr val="808080"/>
                </a:solidFill>
              </a:rPr>
              <a:t>عدم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وجود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الجدار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الخلوي</a:t>
            </a:r>
            <a:r>
              <a:rPr dirty="0">
                <a:solidFill>
                  <a:srgbClr val="808080"/>
                </a:solidFill>
              </a:rPr>
              <a:t>، </a:t>
            </a:r>
            <a:r>
              <a:rPr dirty="0" err="1">
                <a:solidFill>
                  <a:srgbClr val="808080"/>
                </a:solidFill>
              </a:rPr>
              <a:t>لا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يصيب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كبار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السن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والأطفال</a:t>
            </a:r>
            <a:r>
              <a:rPr dirty="0">
                <a:solidFill>
                  <a:srgbClr val="808080"/>
                </a:solidFill>
              </a:rPr>
              <a:t>، </a:t>
            </a:r>
            <a:r>
              <a:rPr dirty="0" err="1">
                <a:solidFill>
                  <a:srgbClr val="808080"/>
                </a:solidFill>
              </a:rPr>
              <a:t>لا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يسبب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حالات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خطيرة</a:t>
            </a:r>
            <a:r>
              <a:rPr dirty="0">
                <a:solidFill>
                  <a:srgbClr val="808080"/>
                </a:solidFill>
              </a:rPr>
              <a:t> (</a:t>
            </a:r>
            <a:r>
              <a:rPr dirty="0" err="1">
                <a:solidFill>
                  <a:srgbClr val="808080"/>
                </a:solidFill>
              </a:rPr>
              <a:t>غالبًا</a:t>
            </a:r>
            <a:r>
              <a:rPr dirty="0">
                <a:solidFill>
                  <a:srgbClr val="808080"/>
                </a:solidFill>
              </a:rPr>
              <a:t>). </a:t>
            </a:r>
          </a:p>
          <a:p>
            <a:pPr lvl="0" algn="r"/>
            <a:r>
              <a:rPr b="1" dirty="0" err="1">
                <a:solidFill>
                  <a:srgbClr val="808080"/>
                </a:solidFill>
              </a:rPr>
              <a:t>وجه</a:t>
            </a:r>
            <a:r>
              <a:rPr b="1" dirty="0">
                <a:solidFill>
                  <a:srgbClr val="808080"/>
                </a:solidFill>
              </a:rPr>
              <a:t> </a:t>
            </a:r>
            <a:r>
              <a:rPr b="1" dirty="0" err="1">
                <a:solidFill>
                  <a:srgbClr val="808080"/>
                </a:solidFill>
              </a:rPr>
              <a:t>الاختلاف</a:t>
            </a:r>
            <a:r>
              <a:rPr b="1" dirty="0">
                <a:solidFill>
                  <a:srgbClr val="808080"/>
                </a:solidFill>
              </a:rPr>
              <a:t> </a:t>
            </a:r>
            <a:r>
              <a:rPr b="1" dirty="0" err="1">
                <a:solidFill>
                  <a:srgbClr val="808080"/>
                </a:solidFill>
              </a:rPr>
              <a:t>بين</a:t>
            </a:r>
            <a:r>
              <a:rPr b="1" dirty="0">
                <a:solidFill>
                  <a:srgbClr val="808080"/>
                </a:solidFill>
              </a:rPr>
              <a:t> </a:t>
            </a:r>
            <a:r>
              <a:rPr b="1" dirty="0" err="1">
                <a:solidFill>
                  <a:srgbClr val="808080"/>
                </a:solidFill>
              </a:rPr>
              <a:t>الاثنين</a:t>
            </a:r>
            <a:r>
              <a:rPr b="1" dirty="0">
                <a:solidFill>
                  <a:srgbClr val="808080"/>
                </a:solidFill>
              </a:rPr>
              <a:t> (</a:t>
            </a:r>
            <a:r>
              <a:rPr b="1" dirty="0" err="1">
                <a:solidFill>
                  <a:srgbClr val="808080"/>
                </a:solidFill>
              </a:rPr>
              <a:t>مهم</a:t>
            </a:r>
            <a:r>
              <a:rPr b="1" dirty="0">
                <a:solidFill>
                  <a:srgbClr val="808080"/>
                </a:solidFill>
              </a:rPr>
              <a:t> </a:t>
            </a:r>
            <a:r>
              <a:rPr b="1" dirty="0" err="1">
                <a:solidFill>
                  <a:srgbClr val="808080"/>
                </a:solidFill>
              </a:rPr>
              <a:t>جدًا</a:t>
            </a:r>
            <a:r>
              <a:rPr b="1" dirty="0">
                <a:solidFill>
                  <a:srgbClr val="808080"/>
                </a:solidFill>
              </a:rPr>
              <a:t>): </a:t>
            </a:r>
            <a:r>
              <a:rPr dirty="0" err="1">
                <a:solidFill>
                  <a:srgbClr val="808080"/>
                </a:solidFill>
              </a:rPr>
              <a:t>المايكوبلازما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تسبب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طفح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جلدي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وأمراض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في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القلب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والبنكرياس</a:t>
            </a:r>
            <a:r>
              <a:rPr dirty="0">
                <a:solidFill>
                  <a:srgbClr val="808080"/>
                </a:solidFill>
              </a:rPr>
              <a:t>، </a:t>
            </a:r>
            <a:r>
              <a:rPr dirty="0" err="1">
                <a:solidFill>
                  <a:srgbClr val="808080"/>
                </a:solidFill>
              </a:rPr>
              <a:t>بالإضافة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لأماكن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العدوى</a:t>
            </a:r>
            <a:r>
              <a:rPr dirty="0">
                <a:solidFill>
                  <a:srgbClr val="8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2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86612" y="307492"/>
            <a:ext cx="11756574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Calibri Light"/>
              </a:rPr>
              <a:t>Psittacosis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Calibri Light"/>
              </a:rPr>
              <a:t>: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+mj-lt"/>
              <a:sym typeface="Calibri Light"/>
            </a:endParaRPr>
          </a:p>
          <a:p>
            <a:pPr lvl="0"/>
            <a:r>
              <a:rPr sz="2200" dirty="0"/>
              <a:t>-</a:t>
            </a:r>
            <a:r>
              <a:rPr sz="2200" dirty="0" err="1">
                <a:solidFill>
                  <a:srgbClr val="FF0000"/>
                </a:solidFill>
              </a:rPr>
              <a:t>Chlamydophila</a:t>
            </a:r>
            <a:r>
              <a:rPr sz="2200" dirty="0">
                <a:solidFill>
                  <a:srgbClr val="FF0000"/>
                </a:solidFill>
              </a:rPr>
              <a:t> </a:t>
            </a:r>
            <a:r>
              <a:rPr sz="2200" dirty="0" err="1">
                <a:solidFill>
                  <a:srgbClr val="FF0000"/>
                </a:solidFill>
              </a:rPr>
              <a:t>psittaci</a:t>
            </a:r>
            <a:r>
              <a:rPr sz="2400" dirty="0"/>
              <a:t> </a:t>
            </a:r>
            <a:endParaRPr sz="2200" dirty="0">
              <a:solidFill>
                <a:srgbClr val="FF0000"/>
              </a:solidFill>
            </a:endParaRPr>
          </a:p>
          <a:p>
            <a:pPr lvl="0"/>
            <a:r>
              <a:rPr sz="2200" dirty="0"/>
              <a:t>-</a:t>
            </a:r>
            <a:r>
              <a:rPr sz="2200" dirty="0">
                <a:solidFill>
                  <a:schemeClr val="accent1"/>
                </a:solidFill>
              </a:rPr>
              <a:t>Exposure to birds</a:t>
            </a:r>
          </a:p>
          <a:p>
            <a:pPr lvl="0"/>
            <a:r>
              <a:rPr sz="2200" dirty="0"/>
              <a:t>-Bird owners, pet shop employees, vets</a:t>
            </a:r>
          </a:p>
          <a:p>
            <a:pPr lvl="0"/>
            <a:r>
              <a:rPr sz="2200" dirty="0"/>
              <a:t>Parrots, pigeons and </a:t>
            </a:r>
            <a:r>
              <a:rPr sz="2200" dirty="0" smtClean="0"/>
              <a:t>poultry</a:t>
            </a:r>
            <a:r>
              <a:rPr lang="en-US" sz="2200" dirty="0"/>
              <a:t> </a:t>
            </a:r>
            <a:r>
              <a:rPr lang="ar-SA" sz="2200" dirty="0"/>
              <a:t>(</a:t>
            </a:r>
            <a:r>
              <a:rPr sz="2200" dirty="0" err="1" smtClean="0"/>
              <a:t>الدوا</a:t>
            </a:r>
            <a:r>
              <a:rPr lang="ar-SA" sz="2200" dirty="0" smtClean="0"/>
              <a:t>جن)</a:t>
            </a:r>
            <a:r>
              <a:rPr sz="2200" dirty="0" smtClean="0"/>
              <a:t>.</a:t>
            </a:r>
            <a:endParaRPr sz="2200" dirty="0"/>
          </a:p>
          <a:p>
            <a:pPr lvl="0"/>
            <a:r>
              <a:rPr sz="2200" dirty="0"/>
              <a:t>-Birds often </a:t>
            </a:r>
            <a:r>
              <a:rPr sz="2200" dirty="0">
                <a:solidFill>
                  <a:srgbClr val="000000"/>
                </a:solidFill>
              </a:rPr>
              <a:t>asymptomatic (because it is normal flora for them)</a:t>
            </a:r>
            <a:r>
              <a:rPr sz="2200" dirty="0">
                <a:solidFill>
                  <a:srgbClr val="99CB38"/>
                </a:solidFill>
              </a:rPr>
              <a:t>.</a:t>
            </a:r>
          </a:p>
          <a:p>
            <a:pPr lvl="0"/>
            <a:r>
              <a:rPr sz="2200" dirty="0">
                <a:solidFill>
                  <a:srgbClr val="FF0000"/>
                </a:solidFill>
              </a:rPr>
              <a:t>1st: Tetracycline</a:t>
            </a:r>
          </a:p>
          <a:p>
            <a:pPr lvl="0"/>
            <a:r>
              <a:rPr sz="2200" dirty="0">
                <a:solidFill>
                  <a:srgbClr val="FF0000"/>
                </a:solidFill>
              </a:rPr>
              <a:t>Alt: Macrolide</a:t>
            </a:r>
          </a:p>
        </p:txBody>
      </p:sp>
      <p:sp>
        <p:nvSpPr>
          <p:cNvPr id="165" name="Shape 165"/>
          <p:cNvSpPr/>
          <p:nvPr/>
        </p:nvSpPr>
        <p:spPr>
          <a:xfrm>
            <a:off x="186612" y="3538861"/>
            <a:ext cx="5542578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 dirty="0">
                <a:solidFill>
                  <a:srgbClr val="066EA0"/>
                </a:solidFill>
                <a:latin typeface="Calibri Light"/>
                <a:ea typeface="Calibri Light"/>
                <a:cs typeface="Calibri Light"/>
                <a:sym typeface="Calibri Light"/>
              </a:rPr>
              <a:t>Q </a:t>
            </a:r>
            <a:r>
              <a:rPr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Calibri Light"/>
              </a:rPr>
              <a:t>Fever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Calibri Light"/>
              </a:rPr>
              <a:t>: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+mj-lt"/>
              <a:sym typeface="Calibri Light"/>
            </a:endParaRPr>
          </a:p>
          <a:p>
            <a:pPr lvl="0"/>
            <a:r>
              <a:rPr sz="2200" dirty="0" err="1">
                <a:solidFill>
                  <a:srgbClr val="FF0000"/>
                </a:solidFill>
              </a:rPr>
              <a:t>Coxiella</a:t>
            </a:r>
            <a:r>
              <a:rPr sz="2200" dirty="0">
                <a:solidFill>
                  <a:srgbClr val="FF0000"/>
                </a:solidFill>
              </a:rPr>
              <a:t> </a:t>
            </a:r>
            <a:r>
              <a:rPr sz="2200" dirty="0" err="1">
                <a:solidFill>
                  <a:srgbClr val="FF0000"/>
                </a:solidFill>
              </a:rPr>
              <a:t>burnetti</a:t>
            </a:r>
            <a:endParaRPr sz="2200" dirty="0">
              <a:solidFill>
                <a:srgbClr val="FF0000"/>
              </a:solidFill>
            </a:endParaRPr>
          </a:p>
          <a:p>
            <a:pPr lvl="0"/>
            <a:r>
              <a:rPr sz="2200" dirty="0"/>
              <a:t>Exposure to </a:t>
            </a:r>
            <a:r>
              <a:rPr sz="2200" dirty="0">
                <a:solidFill>
                  <a:srgbClr val="FF0000"/>
                </a:solidFill>
              </a:rPr>
              <a:t>farm animals </a:t>
            </a:r>
            <a:r>
              <a:rPr sz="2200" dirty="0"/>
              <a:t>mainly </a:t>
            </a:r>
            <a:r>
              <a:rPr sz="2200" dirty="0" smtClean="0"/>
              <a:t>sheep</a:t>
            </a:r>
            <a:r>
              <a:rPr lang="en-GB" sz="2200" dirty="0" smtClean="0"/>
              <a:t> </a:t>
            </a:r>
            <a:r>
              <a:rPr lang="ar-SA" sz="2200" dirty="0" smtClean="0"/>
              <a:t>ماعز</a:t>
            </a:r>
            <a:endParaRPr sz="2200" dirty="0"/>
          </a:p>
          <a:p>
            <a:pPr lvl="0"/>
            <a:r>
              <a:rPr sz="2200" dirty="0">
                <a:solidFill>
                  <a:srgbClr val="FF0000"/>
                </a:solidFill>
              </a:rPr>
              <a:t>1st: Tetracycline, 2nd: Macrolide</a:t>
            </a:r>
          </a:p>
        </p:txBody>
      </p:sp>
      <p:pic>
        <p:nvPicPr>
          <p:cNvPr id="168" name="image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9609" y="4208105"/>
            <a:ext cx="3372391" cy="218211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nip Single Corner Rectangle 6"/>
          <p:cNvSpPr/>
          <p:nvPr/>
        </p:nvSpPr>
        <p:spPr>
          <a:xfrm>
            <a:off x="10873486" y="0"/>
            <a:ext cx="1227990" cy="1018138"/>
          </a:xfrm>
          <a:prstGeom prst="snip1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68491" y="186611"/>
            <a:ext cx="331640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>
                <a:solidFill>
                  <a:srgbClr val="066EA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Legionella </a:t>
            </a:r>
            <a:r>
              <a:rPr sz="2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pneumophila</a:t>
            </a: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: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68491" y="905068"/>
            <a:ext cx="5550741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sz="2200" dirty="0" smtClean="0"/>
              <a:t>Legionnaire's </a:t>
            </a:r>
            <a:r>
              <a:rPr sz="2200" dirty="0"/>
              <a:t>disease.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/>
              <a:t>Serious </a:t>
            </a:r>
            <a:r>
              <a:rPr sz="2200" dirty="0"/>
              <a:t>outbreaks linked to exposure to cooling towers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>
                <a:solidFill>
                  <a:srgbClr val="FF0000"/>
                </a:solidFill>
              </a:rPr>
              <a:t>ICU </a:t>
            </a:r>
            <a:r>
              <a:rPr sz="2200" dirty="0">
                <a:solidFill>
                  <a:srgbClr val="FF0000"/>
                </a:solidFill>
              </a:rPr>
              <a:t>admissions.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err="1" smtClean="0">
                <a:solidFill>
                  <a:srgbClr val="FF0000"/>
                </a:solidFill>
              </a:rPr>
              <a:t>Hyponatremia</a:t>
            </a:r>
            <a:r>
              <a:rPr sz="2200" dirty="0" smtClean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common </a:t>
            </a:r>
            <a:r>
              <a:rPr sz="2200" dirty="0"/>
              <a:t>(&lt;130mMol) </a:t>
            </a:r>
            <a:r>
              <a:rPr sz="2200" dirty="0">
                <a:solidFill>
                  <a:srgbClr val="99CB38"/>
                </a:solidFill>
              </a:rPr>
              <a:t>(low sodium)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/>
              <a:t>Bradycardia</a:t>
            </a:r>
            <a:endParaRPr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/>
              <a:t>WBC </a:t>
            </a:r>
            <a:r>
              <a:rPr sz="2200" dirty="0"/>
              <a:t>&lt; 15,000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>
                <a:solidFill>
                  <a:srgbClr val="FF0000"/>
                </a:solidFill>
              </a:rPr>
              <a:t>Abnormal LFTs</a:t>
            </a:r>
            <a:r>
              <a:rPr lang="ar-SA" sz="2200" dirty="0" smtClean="0">
                <a:solidFill>
                  <a:srgbClr val="FF0000"/>
                </a:solidFill>
              </a:rPr>
              <a:t> </a:t>
            </a:r>
            <a:r>
              <a:rPr sz="2200" dirty="0" smtClean="0"/>
              <a:t>(</a:t>
            </a:r>
            <a:r>
              <a:rPr sz="2200" dirty="0"/>
              <a:t>liver function test)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/>
              <a:t>Raised </a:t>
            </a:r>
            <a:r>
              <a:rPr sz="2200" dirty="0"/>
              <a:t>CPK </a:t>
            </a:r>
            <a:r>
              <a:rPr sz="2200" dirty="0">
                <a:solidFill>
                  <a:srgbClr val="000000"/>
                </a:solidFill>
              </a:rPr>
              <a:t>(</a:t>
            </a:r>
            <a:r>
              <a:rPr sz="2200" dirty="0" err="1">
                <a:solidFill>
                  <a:srgbClr val="000000"/>
                </a:solidFill>
              </a:rPr>
              <a:t>creatine</a:t>
            </a:r>
            <a:r>
              <a:rPr sz="2200" dirty="0">
                <a:solidFill>
                  <a:srgbClr val="000000"/>
                </a:solidFill>
              </a:rPr>
              <a:t> </a:t>
            </a:r>
            <a:r>
              <a:rPr sz="2200" dirty="0" smtClean="0">
                <a:solidFill>
                  <a:srgbClr val="000000"/>
                </a:solidFill>
              </a:rPr>
              <a:t>phosphokinase)</a:t>
            </a:r>
            <a:endParaRPr lang="ar-SA" sz="22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/>
              <a:t>Acute </a:t>
            </a:r>
            <a:r>
              <a:rPr sz="2200" dirty="0"/>
              <a:t>Renal </a:t>
            </a:r>
            <a:r>
              <a:rPr sz="2200" dirty="0" smtClean="0"/>
              <a:t>failure</a:t>
            </a:r>
            <a:endParaRPr lang="ar-SA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200" dirty="0" smtClean="0"/>
              <a:t>Positive </a:t>
            </a:r>
            <a:r>
              <a:rPr sz="2200" dirty="0"/>
              <a:t>urinary antigen</a:t>
            </a:r>
          </a:p>
          <a:p>
            <a:pPr lvl="0"/>
            <a:r>
              <a:rPr sz="2200" dirty="0"/>
              <a:t/>
            </a:r>
            <a:br>
              <a:rPr sz="2200" dirty="0"/>
            </a:br>
            <a:endParaRPr sz="2200" dirty="0"/>
          </a:p>
        </p:txBody>
      </p:sp>
      <p:sp>
        <p:nvSpPr>
          <p:cNvPr id="172" name="Shape 172"/>
          <p:cNvSpPr/>
          <p:nvPr/>
        </p:nvSpPr>
        <p:spPr>
          <a:xfrm>
            <a:off x="5494566" y="648276"/>
            <a:ext cx="6697434" cy="590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800" b="1" dirty="0"/>
              <a:t>Symptoms</a:t>
            </a:r>
            <a:r>
              <a:rPr sz="2200" b="1" dirty="0"/>
              <a:t> :</a:t>
            </a:r>
          </a:p>
          <a:p>
            <a:pPr lvl="1"/>
            <a:r>
              <a:rPr sz="2200" dirty="0"/>
              <a:t>-Insidious onset</a:t>
            </a:r>
            <a:br>
              <a:rPr sz="2200" dirty="0"/>
            </a:br>
            <a:r>
              <a:rPr sz="2200" dirty="0"/>
              <a:t>-Mild URTI </a:t>
            </a:r>
            <a:r>
              <a:rPr sz="2200" dirty="0">
                <a:solidFill>
                  <a:srgbClr val="99CB38"/>
                </a:solidFill>
              </a:rPr>
              <a:t>(upper resp tract infection) </a:t>
            </a:r>
            <a:r>
              <a:rPr sz="2200" dirty="0"/>
              <a:t>to severe pneumonia</a:t>
            </a:r>
            <a:br>
              <a:rPr sz="2200" dirty="0"/>
            </a:br>
            <a:r>
              <a:rPr sz="2200" dirty="0"/>
              <a:t>-Headache</a:t>
            </a:r>
            <a:br>
              <a:rPr sz="2200" dirty="0"/>
            </a:br>
            <a:r>
              <a:rPr sz="2200" dirty="0"/>
              <a:t>-Malaise</a:t>
            </a:r>
            <a:br>
              <a:rPr sz="2200" dirty="0"/>
            </a:br>
            <a:r>
              <a:rPr sz="2200" dirty="0"/>
              <a:t>-</a:t>
            </a:r>
            <a:r>
              <a:rPr sz="2200" dirty="0">
                <a:solidFill>
                  <a:srgbClr val="FF0000"/>
                </a:solidFill>
              </a:rPr>
              <a:t>Fever</a:t>
            </a:r>
            <a:br>
              <a:rPr sz="2200" dirty="0">
                <a:solidFill>
                  <a:srgbClr val="FF0000"/>
                </a:solidFill>
              </a:rPr>
            </a:br>
            <a:r>
              <a:rPr sz="2200" dirty="0"/>
              <a:t>-Dry cough</a:t>
            </a:r>
            <a:br>
              <a:rPr sz="2200" dirty="0"/>
            </a:br>
            <a:r>
              <a:rPr sz="2200" dirty="0"/>
              <a:t>-</a:t>
            </a:r>
            <a:r>
              <a:rPr sz="2200" dirty="0" smtClean="0">
                <a:solidFill>
                  <a:srgbClr val="000000"/>
                </a:solidFill>
              </a:rPr>
              <a:t>Arthralgia</a:t>
            </a:r>
            <a:r>
              <a:rPr lang="en-GB" sz="2200" dirty="0" smtClean="0">
                <a:solidFill>
                  <a:srgbClr val="000000"/>
                </a:solidFill>
              </a:rPr>
              <a:t> </a:t>
            </a:r>
            <a:r>
              <a:rPr sz="2200" dirty="0" smtClean="0">
                <a:solidFill>
                  <a:srgbClr val="000000"/>
                </a:solidFill>
              </a:rPr>
              <a:t>(</a:t>
            </a:r>
            <a:r>
              <a:rPr sz="2200" dirty="0">
                <a:solidFill>
                  <a:srgbClr val="000000"/>
                </a:solidFill>
              </a:rPr>
              <a:t>pain in a joint)</a:t>
            </a:r>
            <a:r>
              <a:rPr sz="2200" dirty="0" smtClean="0">
                <a:solidFill>
                  <a:srgbClr val="000000"/>
                </a:solidFill>
              </a:rPr>
              <a:t>/</a:t>
            </a:r>
            <a:r>
              <a:rPr lang="en-GB" sz="2200" dirty="0" smtClean="0">
                <a:solidFill>
                  <a:srgbClr val="000000"/>
                </a:solidFill>
              </a:rPr>
              <a:t> </a:t>
            </a:r>
            <a:r>
              <a:rPr sz="2200" dirty="0" smtClean="0">
                <a:solidFill>
                  <a:srgbClr val="000000"/>
                </a:solidFill>
              </a:rPr>
              <a:t>myalgia</a:t>
            </a:r>
            <a:r>
              <a:rPr sz="2200" dirty="0">
                <a:solidFill>
                  <a:srgbClr val="000000"/>
                </a:solidFill>
              </a:rPr>
              <a:t>(pain in a muscle)</a:t>
            </a:r>
            <a:br>
              <a:rPr sz="2200" dirty="0">
                <a:solidFill>
                  <a:srgbClr val="000000"/>
                </a:solidFill>
              </a:rPr>
            </a:br>
            <a:endParaRPr sz="2200" dirty="0">
              <a:solidFill>
                <a:srgbClr val="000000"/>
              </a:solidFill>
            </a:endParaRPr>
          </a:p>
          <a:p>
            <a:pPr lvl="0"/>
            <a:r>
              <a:rPr sz="2800" b="1" dirty="0"/>
              <a:t>Signs</a:t>
            </a:r>
            <a:r>
              <a:rPr sz="2200" b="1" dirty="0"/>
              <a:t> :</a:t>
            </a:r>
          </a:p>
          <a:p>
            <a:pPr lvl="1"/>
            <a:r>
              <a:rPr sz="2200" dirty="0"/>
              <a:t>-Minimal  Few </a:t>
            </a:r>
            <a:r>
              <a:rPr sz="2200" dirty="0" smtClean="0"/>
              <a:t>crackles</a:t>
            </a:r>
            <a:endParaRPr lang="ar-SA" sz="2200" dirty="0"/>
          </a:p>
          <a:p>
            <a:pPr lvl="1"/>
            <a:r>
              <a:rPr sz="2200" dirty="0" smtClean="0"/>
              <a:t>-</a:t>
            </a:r>
            <a:r>
              <a:rPr sz="2200" dirty="0" smtClean="0">
                <a:solidFill>
                  <a:srgbClr val="000000"/>
                </a:solidFill>
              </a:rPr>
              <a:t>Rhonchi </a:t>
            </a:r>
            <a:r>
              <a:rPr sz="2200" dirty="0">
                <a:solidFill>
                  <a:srgbClr val="000000"/>
                </a:solidFill>
              </a:rPr>
              <a:t>(rattling sound of the lung </a:t>
            </a:r>
            <a:r>
              <a:rPr sz="2200" dirty="0" smtClean="0">
                <a:solidFill>
                  <a:srgbClr val="000000"/>
                </a:solidFill>
              </a:rPr>
              <a:t>خشخشة</a:t>
            </a:r>
            <a:r>
              <a:rPr lang="en-GB" sz="2200" dirty="0" smtClean="0">
                <a:solidFill>
                  <a:srgbClr val="000000"/>
                </a:solidFill>
              </a:rPr>
              <a:t>)</a:t>
            </a:r>
            <a:r>
              <a:rPr sz="2200" dirty="0" smtClean="0">
                <a:solidFill>
                  <a:srgbClr val="000000"/>
                </a:solidFill>
              </a:rPr>
              <a:t>   </a:t>
            </a:r>
            <a:r>
              <a:rPr sz="2200" dirty="0" smtClean="0">
                <a:solidFill>
                  <a:srgbClr val="99CB38"/>
                </a:solidFill>
              </a:rPr>
              <a:t> </a:t>
            </a:r>
            <a:endParaRPr lang="en-GB" sz="2200" dirty="0" smtClean="0">
              <a:solidFill>
                <a:srgbClr val="99CB38"/>
              </a:solidFill>
            </a:endParaRPr>
          </a:p>
          <a:p>
            <a:pPr lvl="1"/>
            <a:r>
              <a:rPr sz="2200" dirty="0" smtClean="0"/>
              <a:t>-</a:t>
            </a:r>
            <a:r>
              <a:rPr sz="2200" dirty="0"/>
              <a:t>Low grade fever</a:t>
            </a:r>
          </a:p>
          <a:p>
            <a:pPr lvl="0"/>
            <a:endParaRPr sz="2200" dirty="0"/>
          </a:p>
          <a:p>
            <a:pPr lvl="0"/>
            <a:r>
              <a:rPr dirty="0"/>
              <a:t/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1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86860" y="792310"/>
            <a:ext cx="11439333" cy="52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en-US" sz="2800" b="1" dirty="0" smtClean="0"/>
              <a:t>D</a:t>
            </a:r>
            <a:r>
              <a:rPr sz="2800" b="1" dirty="0" smtClean="0"/>
              <a:t>iagnosis</a:t>
            </a:r>
            <a:r>
              <a:rPr lang="ar-SA" sz="2800" b="1" dirty="0" smtClean="0"/>
              <a:t>:</a:t>
            </a:r>
            <a:endParaRPr sz="2800" b="1" dirty="0"/>
          </a:p>
          <a:p>
            <a:pPr lvl="0"/>
            <a:r>
              <a:rPr sz="2200" dirty="0"/>
              <a:t>-</a:t>
            </a:r>
            <a:r>
              <a:rPr sz="2200" dirty="0">
                <a:solidFill>
                  <a:srgbClr val="FF0000"/>
                </a:solidFill>
              </a:rPr>
              <a:t>CBC</a:t>
            </a:r>
          </a:p>
          <a:p>
            <a:pPr lvl="0"/>
            <a:r>
              <a:rPr sz="2200" dirty="0" smtClean="0">
                <a:solidFill>
                  <a:srgbClr val="99CB38"/>
                </a:solidFill>
              </a:rPr>
              <a:t>Mild </a:t>
            </a:r>
            <a:r>
              <a:rPr sz="2200" dirty="0">
                <a:solidFill>
                  <a:srgbClr val="99CB38"/>
                </a:solidFill>
              </a:rPr>
              <a:t>elevation WBC</a:t>
            </a:r>
          </a:p>
          <a:p>
            <a:pPr lvl="0"/>
            <a:r>
              <a:rPr sz="2200" dirty="0">
                <a:solidFill>
                  <a:srgbClr val="99CB38"/>
                </a:solidFill>
              </a:rPr>
              <a:t>-</a:t>
            </a:r>
            <a:r>
              <a:rPr sz="2200" dirty="0"/>
              <a:t>U&amp;Es</a:t>
            </a:r>
          </a:p>
          <a:p>
            <a:pPr lvl="0"/>
            <a:r>
              <a:rPr sz="2200" dirty="0"/>
              <a:t>-</a:t>
            </a:r>
            <a:r>
              <a:rPr sz="2200" u="sng" dirty="0">
                <a:solidFill>
                  <a:schemeClr val="accent1"/>
                </a:solidFill>
              </a:rPr>
              <a:t>Low  serum Na (Legionella)</a:t>
            </a:r>
          </a:p>
          <a:p>
            <a:pPr lvl="0"/>
            <a:r>
              <a:rPr sz="2200" dirty="0"/>
              <a:t>-</a:t>
            </a:r>
            <a:r>
              <a:rPr sz="2200" u="sng" dirty="0"/>
              <a:t>Deranged </a:t>
            </a:r>
            <a:r>
              <a:rPr sz="2200" u="sng" dirty="0" smtClean="0"/>
              <a:t>LFTs</a:t>
            </a:r>
            <a:r>
              <a:rPr lang="en-GB" sz="2200" u="sng" dirty="0" smtClean="0"/>
              <a:t> </a:t>
            </a:r>
            <a:r>
              <a:rPr lang="en-GB" sz="2200" dirty="0" smtClean="0"/>
              <a:t>= </a:t>
            </a:r>
            <a:r>
              <a:rPr lang="en-GB" sz="2200" dirty="0" smtClean="0">
                <a:solidFill>
                  <a:schemeClr val="accent1"/>
                </a:solidFill>
              </a:rPr>
              <a:t>Increase Liver enzymes</a:t>
            </a:r>
            <a:endParaRPr sz="2200" dirty="0">
              <a:solidFill>
                <a:schemeClr val="accent1"/>
              </a:solidFill>
            </a:endParaRPr>
          </a:p>
          <a:p>
            <a:pPr lvl="0"/>
            <a:r>
              <a:rPr sz="2200" dirty="0"/>
              <a:t>↑ ALT (Alanine transaminase enzyme)</a:t>
            </a:r>
          </a:p>
          <a:p>
            <a:pPr lvl="0"/>
            <a:r>
              <a:rPr sz="2200" dirty="0"/>
              <a:t>↑ Alkaline phosphatase</a:t>
            </a:r>
          </a:p>
          <a:p>
            <a:pPr lvl="0"/>
            <a:r>
              <a:rPr sz="2400" dirty="0"/>
              <a:t>-</a:t>
            </a:r>
            <a:r>
              <a:rPr sz="2200" u="sng" dirty="0"/>
              <a:t>Culture on special media BCYE</a:t>
            </a:r>
          </a:p>
          <a:p>
            <a:pPr lvl="0"/>
            <a:r>
              <a:rPr sz="2200" dirty="0"/>
              <a:t> (لكن عمليا ما يسوونه لانه يطول اكثر من اللازم)</a:t>
            </a:r>
          </a:p>
          <a:p>
            <a:pPr lvl="0"/>
            <a:r>
              <a:rPr sz="2200" dirty="0"/>
              <a:t>-</a:t>
            </a:r>
            <a:r>
              <a:rPr sz="2200" u="sng" dirty="0"/>
              <a:t>Cold agglutinins (Mycoplasma)</a:t>
            </a:r>
          </a:p>
          <a:p>
            <a:pPr lvl="0"/>
            <a:r>
              <a:rPr sz="2200" dirty="0"/>
              <a:t>-</a:t>
            </a:r>
            <a:r>
              <a:rPr sz="2200" u="sng" dirty="0" smtClean="0"/>
              <a:t>Serology</a:t>
            </a:r>
            <a:endParaRPr lang="ar-SA" sz="2200" u="sng" dirty="0" smtClean="0"/>
          </a:p>
          <a:p>
            <a:pPr lvl="0"/>
            <a:r>
              <a:rPr lang="ar-SA" sz="2200" u="sng" dirty="0"/>
              <a:t>-</a:t>
            </a:r>
            <a:r>
              <a:rPr sz="2200" u="sng" dirty="0" smtClean="0"/>
              <a:t>DNA </a:t>
            </a:r>
            <a:r>
              <a:rPr sz="2200" u="sng" dirty="0"/>
              <a:t>detection</a:t>
            </a:r>
          </a:p>
          <a:p>
            <a:pPr lvl="0"/>
            <a:r>
              <a:rPr sz="2200" u="sng" dirty="0"/>
              <a:t/>
            </a:r>
            <a:br>
              <a:rPr sz="2200" u="sng" dirty="0"/>
            </a:br>
            <a:endParaRPr sz="2200" u="sng" dirty="0"/>
          </a:p>
        </p:txBody>
      </p:sp>
      <p:sp>
        <p:nvSpPr>
          <p:cNvPr id="175" name="Shape 175"/>
          <p:cNvSpPr/>
          <p:nvPr/>
        </p:nvSpPr>
        <p:spPr>
          <a:xfrm>
            <a:off x="6428791" y="2885191"/>
            <a:ext cx="5094516" cy="259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 b="1" dirty="0" smtClean="0"/>
              <a:t>Treatment</a:t>
            </a:r>
            <a:r>
              <a:rPr lang="ar-SA" sz="2800" b="1" dirty="0" smtClean="0"/>
              <a:t>:</a:t>
            </a:r>
            <a:r>
              <a:rPr sz="2800" b="1" dirty="0" smtClean="0"/>
              <a:t>  </a:t>
            </a:r>
            <a:endParaRPr sz="2800" b="1" dirty="0"/>
          </a:p>
          <a:p>
            <a:pPr lvl="0"/>
            <a:r>
              <a:rPr sz="2200" dirty="0">
                <a:solidFill>
                  <a:srgbClr val="FF0000"/>
                </a:solidFill>
              </a:rPr>
              <a:t>Macrolide (Erythromycin)</a:t>
            </a:r>
          </a:p>
          <a:p>
            <a:pPr lvl="0"/>
            <a:r>
              <a:rPr sz="2200" dirty="0"/>
              <a:t>Rifampicin</a:t>
            </a:r>
          </a:p>
          <a:p>
            <a:pPr lvl="0"/>
            <a:r>
              <a:rPr sz="2200" dirty="0">
                <a:solidFill>
                  <a:srgbClr val="000000"/>
                </a:solidFill>
              </a:rPr>
              <a:t>Quinolones</a:t>
            </a:r>
          </a:p>
          <a:p>
            <a:pPr lvl="0"/>
            <a:r>
              <a:rPr sz="2200" dirty="0">
                <a:solidFill>
                  <a:srgbClr val="000000"/>
                </a:solidFill>
              </a:rPr>
              <a:t>Tetracycline</a:t>
            </a:r>
          </a:p>
          <a:p>
            <a:pPr lvl="0"/>
            <a:r>
              <a:rPr sz="2200" dirty="0"/>
              <a:t>Treat for 10-14 days </a:t>
            </a:r>
          </a:p>
          <a:p>
            <a:pPr lvl="0"/>
            <a:r>
              <a:rPr sz="2200" dirty="0"/>
              <a:t>(21 in immunosuppressed)</a:t>
            </a:r>
          </a:p>
        </p:txBody>
      </p:sp>
      <p:sp>
        <p:nvSpPr>
          <p:cNvPr id="176" name="Shape 176"/>
          <p:cNvSpPr/>
          <p:nvPr/>
        </p:nvSpPr>
        <p:spPr>
          <a:xfrm>
            <a:off x="6419460" y="792310"/>
            <a:ext cx="5103846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 b="1" dirty="0"/>
              <a:t>Differential diagnosis </a:t>
            </a:r>
            <a:r>
              <a:rPr lang="ar-SA" sz="2000" b="1" dirty="0" smtClean="0"/>
              <a:t>:</a:t>
            </a:r>
            <a:r>
              <a:rPr sz="1600" dirty="0" smtClean="0">
                <a:solidFill>
                  <a:srgbClr val="99CB38"/>
                </a:solidFill>
              </a:rPr>
              <a:t>(</a:t>
            </a:r>
            <a:r>
              <a:rPr sz="1600" dirty="0" err="1">
                <a:solidFill>
                  <a:srgbClr val="99CB38"/>
                </a:solidFill>
              </a:rPr>
              <a:t>ما</a:t>
            </a:r>
            <a:r>
              <a:rPr sz="1600" dirty="0">
                <a:solidFill>
                  <a:srgbClr val="99CB38"/>
                </a:solidFill>
              </a:rPr>
              <a:t> </a:t>
            </a:r>
            <a:r>
              <a:rPr sz="1600" dirty="0" err="1">
                <a:solidFill>
                  <a:srgbClr val="99CB38"/>
                </a:solidFill>
              </a:rPr>
              <a:t>ركز</a:t>
            </a:r>
            <a:r>
              <a:rPr sz="1600" dirty="0">
                <a:solidFill>
                  <a:srgbClr val="99CB38"/>
                </a:solidFill>
              </a:rPr>
              <a:t> </a:t>
            </a:r>
            <a:r>
              <a:rPr sz="1600" dirty="0" err="1">
                <a:solidFill>
                  <a:srgbClr val="99CB38"/>
                </a:solidFill>
              </a:rPr>
              <a:t>عليها</a:t>
            </a:r>
            <a:r>
              <a:rPr sz="1600" dirty="0">
                <a:solidFill>
                  <a:srgbClr val="99CB38"/>
                </a:solidFill>
              </a:rPr>
              <a:t>)</a:t>
            </a:r>
          </a:p>
          <a:p>
            <a:pPr lvl="0"/>
            <a:r>
              <a:rPr dirty="0"/>
              <a:t>-Pulmonary tuberculosis</a:t>
            </a:r>
          </a:p>
          <a:p>
            <a:pPr lvl="0"/>
            <a:r>
              <a:rPr dirty="0"/>
              <a:t>-Lung cancer</a:t>
            </a:r>
          </a:p>
          <a:p>
            <a:pPr lvl="0"/>
            <a:r>
              <a:rPr dirty="0"/>
              <a:t>-Acute lung </a:t>
            </a:r>
            <a:r>
              <a:rPr dirty="0" err="1"/>
              <a:t>abescess</a:t>
            </a:r>
            <a:endParaRPr dirty="0"/>
          </a:p>
          <a:p>
            <a:pPr lvl="0"/>
            <a:r>
              <a:rPr dirty="0"/>
              <a:t>-Pulmonary embolism</a:t>
            </a:r>
          </a:p>
          <a:p>
            <a:pPr lvl="0"/>
            <a:r>
              <a:rPr dirty="0"/>
              <a:t>-Noninfectious  pulmonary infiltration</a:t>
            </a:r>
          </a:p>
        </p:txBody>
      </p:sp>
      <p:sp>
        <p:nvSpPr>
          <p:cNvPr id="177" name="Shape 177"/>
          <p:cNvSpPr/>
          <p:nvPr/>
        </p:nvSpPr>
        <p:spPr>
          <a:xfrm>
            <a:off x="-3293987" y="125174"/>
            <a:ext cx="8089643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066EA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066EA0"/>
                </a:solidFill>
              </a:rPr>
              <a:t>Cont</a:t>
            </a:r>
            <a:r>
              <a:rPr sz="2800" dirty="0">
                <a:solidFill>
                  <a:srgbClr val="066EA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273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0968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Introduction to Pneumonia:</a:t>
            </a:r>
            <a:endParaRPr lang="x-none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684"/>
            <a:ext cx="12192000" cy="61483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Definition: </a:t>
            </a:r>
            <a:r>
              <a:rPr lang="en-US" sz="2200" dirty="0" smtClean="0"/>
              <a:t>it ​is an infection of the pulmonary parenchyma (the alveoli ) that causes inflammation, consolidation and exudation.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Can be : </a:t>
            </a:r>
            <a:r>
              <a:rPr lang="en-US" sz="2200" dirty="0" smtClean="0"/>
              <a:t>Acute (fulminant) or chronic </a:t>
            </a:r>
          </a:p>
          <a:p>
            <a:pPr marL="0" indent="0" algn="l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Histologically:</a:t>
            </a:r>
          </a:p>
          <a:p>
            <a:pPr marL="0" indent="0" algn="l">
              <a:buNone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endParaRPr lang="en-US" sz="2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endParaRPr lang="en-US" sz="2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Epidemiology:</a:t>
            </a:r>
          </a:p>
          <a:p>
            <a:r>
              <a:rPr lang="en-US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Common in winter</a:t>
            </a:r>
          </a:p>
          <a:p>
            <a:r>
              <a:rPr lang="en-US" sz="2200" dirty="0" smtClean="0">
                <a:cs typeface="Times New Roman" pitchFamily="18" charset="0"/>
              </a:rPr>
              <a:t>Overall the rate of CAP 5-6 cases per 1000 persons per year</a:t>
            </a:r>
          </a:p>
          <a:p>
            <a:r>
              <a:rPr lang="en-US" sz="2200" dirty="0" smtClean="0">
                <a:cs typeface="Times New Roman" pitchFamily="18" charset="0"/>
              </a:rPr>
              <a:t>Mortality 23%</a:t>
            </a:r>
          </a:p>
          <a:p>
            <a:r>
              <a:rPr lang="en-US" altLang="zh-CN" sz="2200" dirty="0" smtClean="0"/>
              <a:t>Pneumonia are </a:t>
            </a:r>
            <a:r>
              <a:rPr lang="en-US" altLang="zh-CN" sz="2200" dirty="0" smtClean="0">
                <a:solidFill>
                  <a:srgbClr val="99CB38"/>
                </a:solidFill>
              </a:rPr>
              <a:t>high</a:t>
            </a:r>
            <a:r>
              <a:rPr lang="en-US" altLang="zh-CN" sz="2200" dirty="0" smtClean="0"/>
              <a:t> especially in </a:t>
            </a:r>
            <a:r>
              <a:rPr lang="en-US" altLang="zh-CN" sz="2200" u="sng" dirty="0" smtClean="0">
                <a:solidFill>
                  <a:srgbClr val="99CB38"/>
                </a:solidFill>
              </a:rPr>
              <a:t>old people</a:t>
            </a:r>
          </a:p>
          <a:p>
            <a:r>
              <a:rPr lang="en-US" sz="2200" dirty="0" smtClean="0"/>
              <a:t>Almost 1 million annual episodes of CAP in adults </a:t>
            </a:r>
            <a:r>
              <a:rPr lang="en-US" sz="2200" u="sng" dirty="0" smtClean="0"/>
              <a:t>&gt;</a:t>
            </a:r>
            <a:r>
              <a:rPr lang="en-US" sz="2200" dirty="0" smtClean="0"/>
              <a:t> 65 </a:t>
            </a:r>
            <a:r>
              <a:rPr lang="en-US" sz="2200" dirty="0" err="1" smtClean="0"/>
              <a:t>yrs</a:t>
            </a:r>
            <a:r>
              <a:rPr lang="en-US" sz="2200" dirty="0" smtClean="0"/>
              <a:t> in the US</a:t>
            </a:r>
          </a:p>
          <a:p>
            <a:pPr marL="0" indent="0" algn="l">
              <a:buNone/>
            </a:pPr>
            <a:endParaRPr lang="en-US" altLang="zh-CN" sz="2200" u="sng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endParaRPr lang="x-none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86631"/>
              </p:ext>
            </p:extLst>
          </p:nvPr>
        </p:nvGraphicFramePr>
        <p:xfrm>
          <a:off x="234844" y="1884062"/>
          <a:ext cx="11722312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0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0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30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Histological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spectrum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Fibrinopurulent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alveolar exudate​is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Pus exudate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that contains a large amount of fibrin) 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Mononuclear</a:t>
                      </a:r>
                      <a:r>
                        <a:rPr lang="en-US" sz="1800" dirty="0" smtClean="0"/>
                        <a:t> interstitial infiltrates​in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Granulomas</a:t>
                      </a:r>
                      <a:r>
                        <a:rPr lang="en-US" sz="1800" dirty="0" smtClean="0"/>
                        <a:t> and cavitation​seen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Happen in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acute </a:t>
                      </a:r>
                      <a:r>
                        <a:rPr lang="en-US" sz="1800" b="0" i="0" dirty="0" smtClean="0">
                          <a:solidFill>
                            <a:schemeClr val="accent1"/>
                          </a:solidFill>
                        </a:rPr>
                        <a:t>bacterial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pneumonias.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viral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and other atypical pneumonias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chronic pneumonias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(happen in some TB cases)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13436" y="175265"/>
            <a:ext cx="11425767" cy="430887"/>
          </a:xfrm>
          <a:prstGeom prst="rect">
            <a:avLst/>
          </a:prstGeom>
          <a:noFill/>
          <a:ln>
            <a:noFill/>
            <a:miter/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>
                <a:solidFill>
                  <a:srgbClr val="63A537"/>
                </a:solidFill>
                <a:latin typeface="Bell MT"/>
                <a:ea typeface="Bell MT"/>
                <a:cs typeface="Bell MT"/>
                <a:sym typeface="Bell MT"/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Importance of history taking in patient with </a:t>
            </a:r>
            <a:r>
              <a:rPr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community-Acquired pneumonia</a:t>
            </a:r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: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80" name="Table 180"/>
          <p:cNvGraphicFramePr/>
          <p:nvPr>
            <p:extLst>
              <p:ext uri="{D42A27DB-BD31-4B8C-83A1-F6EECF244321}">
                <p14:modId xmlns:p14="http://schemas.microsoft.com/office/powerpoint/2010/main" val="4019920258"/>
              </p:ext>
            </p:extLst>
          </p:nvPr>
        </p:nvGraphicFramePr>
        <p:xfrm>
          <a:off x="734452" y="731392"/>
          <a:ext cx="10383733" cy="3943632"/>
        </p:xfrm>
        <a:graphic>
          <a:graphicData uri="http://schemas.openxmlformats.org/drawingml/2006/table">
            <a:tbl>
              <a:tblPr firstRow="1" bandRow="1"/>
              <a:tblGrid>
                <a:gridCol w="5311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2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883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0" dirty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</a:txBody>
                  <a:tcPr marL="45718" marR="45718" marT="45718" marB="45718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i="0" dirty="0"/>
                    </a:p>
                  </a:txBody>
                  <a:tcPr marL="45718" marR="45718" marT="45718" marB="45718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527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 dirty="0"/>
                        <a:t>Solid organ transplant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 dirty="0"/>
                        <a:t>Any pathogen Bacterial , viral, fungal,or parasitic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/>
                        <a:t>HIV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/>
                        <a:t>Pneumocystis jeroveci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/>
                        <a:t>Travel to some area in USA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/>
                        <a:t>Endemic Mycosis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734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 dirty="0"/>
                        <a:t>Exposure to </a:t>
                      </a:r>
                      <a:r>
                        <a:rPr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air-conditioning, cooling towers, hot tub, hotel stay, grocery sore mist machine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 dirty="0">
                          <a:solidFill>
                            <a:srgbClr val="FF0000"/>
                          </a:solidFill>
                        </a:rPr>
                        <a:t>Legionella pneumophilla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 dirty="0"/>
                        <a:t>Exposure to </a:t>
                      </a:r>
                      <a:r>
                        <a:rPr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Turkeys, chickens, ducks or parrots 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 dirty="0">
                          <a:solidFill>
                            <a:srgbClr val="FF0000"/>
                          </a:solidFill>
                        </a:rPr>
                        <a:t>Chlamydia psittaci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/>
                        <a:t>Exposure to contaminated bat caves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/>
                        <a:t>Histoplasma capsulatum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 dirty="0"/>
                        <a:t>Exposure tosheep, </a:t>
                      </a:r>
                      <a:r>
                        <a:rPr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goat</a:t>
                      </a:r>
                      <a:r>
                        <a:rPr b="1" i="0" dirty="0"/>
                        <a:t>  or cattle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 dirty="0">
                          <a:solidFill>
                            <a:srgbClr val="FF0000"/>
                          </a:solidFill>
                        </a:rPr>
                        <a:t>Coxiella burnetii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 dirty="0"/>
                        <a:t>Exposure to rabbits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/>
                        <a:t>Francisella tularensis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4697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b="1" i="0" dirty="0"/>
                        <a:t>Occupation</a:t>
                      </a:r>
                    </a:p>
                  </a:txBody>
                  <a:tcPr marL="45718" marR="45718" marT="45718" marB="45718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0" dirty="0"/>
                        <a:t>Mycobacterium tuberculosis, HIV</a:t>
                      </a:r>
                    </a:p>
                  </a:txBody>
                  <a:tcPr marL="45718" marR="45718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3436" y="4745588"/>
            <a:ext cx="6048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sym typeface="Bell MT"/>
              </a:rPr>
              <a:t>Evaluate the severity &amp; degree of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Bell MT"/>
              </a:rPr>
              <a:t>pneumonia</a:t>
            </a: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sym typeface="Bell MT"/>
              </a:rPr>
              <a:t>: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37062" y="5110544"/>
            <a:ext cx="8184108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Tx/>
              <a:buNone/>
              <a:defRPr sz="1800"/>
            </a:pPr>
            <a:r>
              <a:rPr lang="en-US" b="1" dirty="0">
                <a:sym typeface="Baskerville Old Face"/>
              </a:rPr>
              <a:t>Is the patient will require hospital admission? </a:t>
            </a:r>
            <a:endParaRPr lang="en-US" b="1" dirty="0"/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sym typeface="Baskerville Old Face"/>
              </a:rPr>
              <a:t>patient characteristics</a:t>
            </a:r>
            <a:endParaRPr lang="en-US" dirty="0" smtClean="0"/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/>
              <a:t> </a:t>
            </a:r>
            <a:r>
              <a:rPr lang="en-US" dirty="0">
                <a:sym typeface="Baskerville Old Face"/>
              </a:rPr>
              <a:t>comorbid </a:t>
            </a:r>
            <a:r>
              <a:rPr lang="en-US" dirty="0" smtClean="0">
                <a:sym typeface="Baskerville Old Face"/>
              </a:rPr>
              <a:t>illness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8796" y="5451663"/>
            <a:ext cx="6096000" cy="710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ym typeface="Baskerville Old Face"/>
              </a:rPr>
              <a:t> physical examinations</a:t>
            </a:r>
            <a:endParaRPr lang="en-US" dirty="0"/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ym typeface="Baskerville Old Face"/>
              </a:rPr>
              <a:t>basic laboratory findings</a:t>
            </a:r>
          </a:p>
        </p:txBody>
      </p:sp>
    </p:spTree>
    <p:extLst>
      <p:ext uri="{BB962C8B-B14F-4D97-AF65-F5344CB8AC3E}">
        <p14:creationId xmlns:p14="http://schemas.microsoft.com/office/powerpoint/2010/main" val="2617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90"/>
          <p:cNvGrpSpPr/>
          <p:nvPr/>
        </p:nvGrpSpPr>
        <p:grpSpPr>
          <a:xfrm>
            <a:off x="147093" y="183053"/>
            <a:ext cx="2159379" cy="785938"/>
            <a:chOff x="-1580676" y="-448992"/>
            <a:chExt cx="13163076" cy="1287192"/>
          </a:xfrm>
          <a:noFill/>
        </p:grpSpPr>
        <p:sp>
          <p:nvSpPr>
            <p:cNvPr id="188" name="Shape 188"/>
            <p:cNvSpPr/>
            <p:nvPr/>
          </p:nvSpPr>
          <p:spPr>
            <a:xfrm>
              <a:off x="0" y="0"/>
              <a:ext cx="11582400" cy="838200"/>
            </a:xfrm>
            <a:prstGeom prst="rect">
              <a:avLst/>
            </a:prstGeom>
            <a:grpFill/>
            <a:ln w="9525" cap="flat">
              <a:noFill/>
              <a:prstDash val="solid"/>
              <a:miter lim="800000"/>
            </a:ln>
            <a:effectLst>
              <a:outerShdw blurRad="381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-1580676" y="-448992"/>
              <a:ext cx="11582400" cy="85691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4800" b="1">
                  <a:latin typeface="Bodoni MT"/>
                  <a:ea typeface="Bodoni MT"/>
                  <a:cs typeface="Bodoni MT"/>
                  <a:sym typeface="Bodoni MT"/>
                </a:defRPr>
              </a:lvl1pPr>
            </a:lstStyle>
            <a:p>
              <a:pPr lvl="0" algn="l">
                <a:defRPr sz="1800" b="0"/>
              </a:pPr>
              <a:r>
                <a:rPr sz="2800" b="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+mn-ea"/>
                  <a:cs typeface="+mn-cs"/>
                  <a:sym typeface="Bell MT"/>
                </a:rPr>
                <a:t>Diagnosis</a:t>
              </a:r>
              <a:r>
                <a:rPr lang="ar-SA" sz="2800" b="0" dirty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+mn-ea"/>
                  <a:cs typeface="+mn-cs"/>
                  <a:sym typeface="Bell MT"/>
                </a:rPr>
                <a:t>:</a:t>
              </a:r>
              <a:endParaRPr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  <a:sym typeface="Bell MT"/>
              </a:endParaRPr>
            </a:p>
          </p:txBody>
        </p:sp>
      </p:grpSp>
      <p:sp>
        <p:nvSpPr>
          <p:cNvPr id="191" name="Shape 191"/>
          <p:cNvSpPr/>
          <p:nvPr/>
        </p:nvSpPr>
        <p:spPr>
          <a:xfrm>
            <a:off x="1740846" y="306162"/>
            <a:ext cx="32992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dirty="0">
                <a:solidFill>
                  <a:schemeClr val="accent1">
                    <a:lumMod val="75000"/>
                  </a:schemeClr>
                </a:solidFill>
              </a:rPr>
              <a:t>-no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culture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-urine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test is used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093" y="1086376"/>
            <a:ext cx="8145194" cy="301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ym typeface="Footlight MT Light"/>
              </a:rPr>
              <a:t>Physical examination</a:t>
            </a:r>
            <a:r>
              <a:rPr lang="ar-SA" b="1" dirty="0">
                <a:sym typeface="Footlight MT Light"/>
              </a:rPr>
              <a:t>:</a:t>
            </a:r>
            <a:r>
              <a:rPr lang="en-US" b="1" dirty="0">
                <a:sym typeface="Footlight MT Light"/>
              </a:rPr>
              <a:t> </a:t>
            </a:r>
          </a:p>
          <a:p>
            <a:pPr marL="742950" lvl="1" indent="-285750">
              <a:spcBef>
                <a:spcPts val="9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ym typeface="Footlight MT Light"/>
              </a:rPr>
              <a:t>Respiratory signs on consolidation</a:t>
            </a:r>
          </a:p>
          <a:p>
            <a:pPr marL="742950" lvl="1" indent="-285750">
              <a:spcBef>
                <a:spcPts val="9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ym typeface="Footlight MT Light"/>
              </a:rPr>
              <a:t>Other systems</a:t>
            </a:r>
          </a:p>
          <a:p>
            <a:pPr marL="285750" lvl="0" indent="-28575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ym typeface="Footlight MT Light"/>
              </a:rPr>
              <a:t>Chest x-ray examination</a:t>
            </a:r>
          </a:p>
          <a:p>
            <a:pPr marL="285750" lvl="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ym typeface="Footlight MT Light"/>
              </a:rPr>
              <a:t>Laboratory</a:t>
            </a:r>
            <a:r>
              <a:rPr lang="ar-SA" dirty="0" smtClean="0">
                <a:sym typeface="Footlight MT Light"/>
              </a:rPr>
              <a:t>:</a:t>
            </a:r>
            <a:endParaRPr lang="en-US" dirty="0">
              <a:sym typeface="Footlight MT Light"/>
            </a:endParaRPr>
          </a:p>
          <a:p>
            <a:pPr marL="742950" lvl="1" indent="-285750">
              <a:spcBef>
                <a:spcPts val="7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ym typeface="Footlight MT Light"/>
              </a:rPr>
              <a:t>CBC- leukocytosis</a:t>
            </a:r>
          </a:p>
          <a:p>
            <a:pPr marL="742950" lvl="1" indent="-285750">
              <a:spcBef>
                <a:spcPts val="7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ym typeface="Footlight MT Light"/>
              </a:rPr>
              <a:t>Electrolytes (↓Na in legionella)</a:t>
            </a:r>
          </a:p>
          <a:p>
            <a:pPr marL="742950" lvl="1" indent="-285750">
              <a:spcBef>
                <a:spcPts val="7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ym typeface="Footlight MT Light"/>
              </a:rPr>
              <a:t>Urea, creatinine, LFT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49922" y="941465"/>
            <a:ext cx="5306448" cy="33034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Sputum Gram stain- 15%</a:t>
            </a:r>
            <a:endParaRPr lang="en-US" dirty="0"/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Sputum culture </a:t>
            </a:r>
            <a:endParaRPr lang="en-US" dirty="0"/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ym typeface="Footlight MT Light"/>
              </a:rPr>
              <a:t>Bronchoscopic</a:t>
            </a:r>
            <a:r>
              <a:rPr lang="en-US" dirty="0">
                <a:sym typeface="Footlight MT Light"/>
              </a:rPr>
              <a:t> specimens</a:t>
            </a:r>
            <a:endParaRPr lang="en-US" dirty="0"/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Blood culture 6-10% </a:t>
            </a:r>
            <a:endParaRPr lang="en-US" dirty="0"/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NP swab for respiratory viruses</a:t>
            </a:r>
            <a:endParaRPr lang="en-US" dirty="0"/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Legionella urine antigen</a:t>
            </a:r>
            <a:endParaRPr lang="en-US" dirty="0"/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Serology for </a:t>
            </a:r>
            <a:r>
              <a:rPr lang="en-US" dirty="0" err="1">
                <a:sym typeface="Footlight MT Light"/>
              </a:rPr>
              <a:t>M.pneumoniae</a:t>
            </a:r>
            <a:r>
              <a:rPr lang="en-US" dirty="0">
                <a:sym typeface="Footlight MT Light"/>
              </a:rPr>
              <a:t>,  </a:t>
            </a:r>
            <a:r>
              <a:rPr lang="en-US" dirty="0" err="1">
                <a:sym typeface="Footlight MT Light"/>
              </a:rPr>
              <a:t>C.pneumoniae</a:t>
            </a:r>
            <a:endParaRPr lang="en-US" dirty="0">
              <a:sym typeface="Footlight MT Light"/>
            </a:endParaRPr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Cold agglutination </a:t>
            </a:r>
            <a:r>
              <a:rPr lang="en-US" dirty="0" err="1">
                <a:sym typeface="Footlight MT Light"/>
              </a:rPr>
              <a:t>M.pneumoniae</a:t>
            </a:r>
            <a:endParaRPr lang="en-US" dirty="0">
              <a:sym typeface="Footlight MT Light"/>
            </a:endParaRPr>
          </a:p>
          <a:p>
            <a:pPr marL="965200" lvl="1" indent="-5080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Footlight MT Light"/>
              </a:rPr>
              <a:t>More Invasive procedure in sick patient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72382" y="968991"/>
            <a:ext cx="1678675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in girls slides</a:t>
            </a:r>
            <a:endParaRPr lang="en-US" dirty="0"/>
          </a:p>
        </p:txBody>
      </p:sp>
      <p:pic>
        <p:nvPicPr>
          <p:cNvPr id="12" name="image12.png" descr="Picture6"/>
          <p:cNvPicPr/>
          <p:nvPr/>
        </p:nvPicPr>
        <p:blipFill>
          <a:blip r:embed="rId2">
            <a:extLst/>
          </a:blip>
          <a:srcRect l="10668" t="15975" r="11350" b="16436"/>
          <a:stretch>
            <a:fillRect/>
          </a:stretch>
        </p:blipFill>
        <p:spPr>
          <a:xfrm>
            <a:off x="10107411" y="4449170"/>
            <a:ext cx="2043646" cy="16804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09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4"/>
          <p:cNvGrpSpPr/>
          <p:nvPr/>
        </p:nvGrpSpPr>
        <p:grpSpPr>
          <a:xfrm>
            <a:off x="272956" y="552997"/>
            <a:ext cx="1439863" cy="434341"/>
            <a:chOff x="0" y="0"/>
            <a:chExt cx="1439862" cy="434340"/>
          </a:xfrm>
        </p:grpSpPr>
        <p:sp>
          <p:nvSpPr>
            <p:cNvPr id="202" name="Shape 202"/>
            <p:cNvSpPr/>
            <p:nvPr/>
          </p:nvSpPr>
          <p:spPr>
            <a:xfrm>
              <a:off x="0" y="72707"/>
              <a:ext cx="1439863" cy="288926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0"/>
              <a:ext cx="1439863" cy="434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200"/>
              </a:lvl1pPr>
            </a:lstStyle>
            <a:p>
              <a:pPr lvl="0">
                <a:defRPr sz="1800"/>
              </a:pPr>
              <a:r>
                <a:rPr sz="2200" dirty="0"/>
                <a:t>Girls slides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272956" y="1949918"/>
            <a:ext cx="1439863" cy="434341"/>
            <a:chOff x="0" y="0"/>
            <a:chExt cx="1439862" cy="434340"/>
          </a:xfrm>
        </p:grpSpPr>
        <p:sp>
          <p:nvSpPr>
            <p:cNvPr id="205" name="Shape 205"/>
            <p:cNvSpPr/>
            <p:nvPr/>
          </p:nvSpPr>
          <p:spPr>
            <a:xfrm>
              <a:off x="0" y="72707"/>
              <a:ext cx="1439863" cy="288926"/>
            </a:xfrm>
            <a:prstGeom prst="rect">
              <a:avLst/>
            </a:prstGeom>
            <a:noFill/>
            <a:ln w="127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0" y="0"/>
              <a:ext cx="1439863" cy="434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200"/>
              </a:lvl1pPr>
            </a:lstStyle>
            <a:p>
              <a:pPr lvl="0">
                <a:defRPr sz="1800"/>
              </a:pPr>
              <a:r>
                <a:rPr sz="2200"/>
                <a:t>Boys slides</a:t>
              </a:r>
            </a:p>
          </p:txBody>
        </p:sp>
      </p:grpSp>
      <p:sp>
        <p:nvSpPr>
          <p:cNvPr id="208" name="Shape 208"/>
          <p:cNvSpPr/>
          <p:nvPr/>
        </p:nvSpPr>
        <p:spPr>
          <a:xfrm>
            <a:off x="272955" y="914629"/>
            <a:ext cx="10207692" cy="112966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500" lvl="0" indent="-349250">
              <a:buSzPct val="100000"/>
              <a:buFont typeface="Arial"/>
              <a:buChar char="•"/>
            </a:pPr>
            <a:r>
              <a:rPr sz="2200"/>
              <a:t>Outpatient or inpatient (hypotension, confusion and oxygenation) and age</a:t>
            </a:r>
          </a:p>
          <a:p>
            <a:pPr marL="63500" lvl="0" indent="-349250">
              <a:buSzPct val="100000"/>
              <a:buFont typeface="Arial"/>
              <a:buChar char="•"/>
            </a:pPr>
            <a:r>
              <a:rPr sz="2200"/>
              <a:t>Previous treatment in the past 3 months</a:t>
            </a:r>
          </a:p>
          <a:p>
            <a:pPr marL="63500" lvl="0" indent="-349250">
              <a:buSzPct val="100000"/>
              <a:buFont typeface="Arial"/>
              <a:buChar char="•"/>
            </a:pPr>
            <a:r>
              <a:rPr sz="2200"/>
              <a:t>Resistance patterns in the community</a:t>
            </a:r>
          </a:p>
        </p:txBody>
      </p:sp>
      <p:sp>
        <p:nvSpPr>
          <p:cNvPr id="209" name="Shape 209"/>
          <p:cNvSpPr/>
          <p:nvPr/>
        </p:nvSpPr>
        <p:spPr>
          <a:xfrm>
            <a:off x="272955" y="2311550"/>
            <a:ext cx="10207692" cy="1472566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500" lvl="0" indent="-349250">
              <a:buSzPct val="100000"/>
              <a:buFont typeface="Arial"/>
              <a:buChar char="•"/>
            </a:pPr>
            <a:r>
              <a:rPr sz="2200"/>
              <a:t>Outpatient, healthy patient  with no exposure to antibiotics in the last 3 months </a:t>
            </a:r>
          </a:p>
          <a:p>
            <a:pPr marL="63500" lvl="0" indent="-349250">
              <a:buSzPct val="100000"/>
              <a:buFont typeface="Arial"/>
              <a:buChar char="•"/>
            </a:pPr>
            <a:r>
              <a:rPr sz="2200"/>
              <a:t>Outpatient, patient  with co-morbidity  or  exposure to antibiotics in the last 3 months </a:t>
            </a:r>
          </a:p>
          <a:p>
            <a:pPr marL="63500" lvl="0" indent="-349250">
              <a:buSzPct val="100000"/>
              <a:buFont typeface="Arial"/>
              <a:buChar char="•"/>
            </a:pPr>
            <a:r>
              <a:rPr sz="2200"/>
              <a:t>Inpatient : Not ICU</a:t>
            </a:r>
          </a:p>
          <a:p>
            <a:pPr marL="63500" lvl="0" indent="-349250">
              <a:buSzPct val="100000"/>
              <a:buFont typeface="Arial"/>
              <a:buChar char="•"/>
            </a:pPr>
            <a:r>
              <a:rPr sz="2200"/>
              <a:t>Inpatient : ICU</a:t>
            </a:r>
          </a:p>
        </p:txBody>
      </p:sp>
      <p:sp>
        <p:nvSpPr>
          <p:cNvPr id="210" name="Shape 210"/>
          <p:cNvSpPr/>
          <p:nvPr/>
        </p:nvSpPr>
        <p:spPr>
          <a:xfrm>
            <a:off x="103288" y="3784116"/>
            <a:ext cx="321906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800" dirty="0">
                <a:solidFill>
                  <a:srgbClr val="066EA0"/>
                </a:solidFill>
                <a:latin typeface="Calibri Light"/>
                <a:ea typeface="Calibri Light"/>
                <a:cs typeface="Calibri Light"/>
                <a:sym typeface="Calibri Light"/>
              </a:rPr>
              <a:t>Antibiotic</a:t>
            </a:r>
            <a:r>
              <a:rPr sz="2800" dirty="0">
                <a:latin typeface="Baskerville Old Face"/>
                <a:ea typeface="Baskerville Old Face"/>
                <a:cs typeface="Baskerville Old Face"/>
                <a:sym typeface="Baskerville Old Face"/>
              </a:rPr>
              <a:t> </a:t>
            </a:r>
            <a:r>
              <a:rPr sz="2800" dirty="0">
                <a:solidFill>
                  <a:srgbClr val="066EA0"/>
                </a:solidFill>
                <a:latin typeface="Calibri Light"/>
                <a:ea typeface="Calibri Light"/>
                <a:cs typeface="Calibri Light"/>
                <a:sym typeface="Calibri Light"/>
              </a:rPr>
              <a:t>Treatment:</a:t>
            </a:r>
          </a:p>
        </p:txBody>
      </p:sp>
      <p:sp>
        <p:nvSpPr>
          <p:cNvPr id="211" name="Shape 211"/>
          <p:cNvSpPr/>
          <p:nvPr/>
        </p:nvSpPr>
        <p:spPr>
          <a:xfrm>
            <a:off x="429187" y="4214279"/>
            <a:ext cx="8550442" cy="256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9614" lvl="0" indent="-179614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200" dirty="0"/>
              <a:t>Macrolide: Azithromycin, Clarithromycin</a:t>
            </a:r>
            <a:endParaRPr sz="2800" dirty="0"/>
          </a:p>
          <a:p>
            <a:pPr marL="179614" lvl="0" indent="-179614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200" dirty="0"/>
              <a:t>Doxycycline</a:t>
            </a:r>
            <a:endParaRPr sz="2800" dirty="0"/>
          </a:p>
          <a:p>
            <a:pPr marL="179614" lvl="0" indent="-179614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200" dirty="0"/>
              <a:t>Beta Lactam :Amoxicillin/</a:t>
            </a:r>
            <a:r>
              <a:rPr sz="2200" dirty="0" err="1"/>
              <a:t>clavulinic</a:t>
            </a:r>
            <a:r>
              <a:rPr sz="2200" dirty="0"/>
              <a:t> acid, Cefuroxime</a:t>
            </a:r>
            <a:endParaRPr sz="2800" dirty="0"/>
          </a:p>
          <a:p>
            <a:pPr marL="179614" lvl="0" indent="-179614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200" dirty="0"/>
              <a:t>Respiratory </a:t>
            </a:r>
            <a:r>
              <a:rPr sz="2200" dirty="0" err="1"/>
              <a:t>Flouroquinolone:Gatifloxacin</a:t>
            </a:r>
            <a:r>
              <a:rPr sz="2200" dirty="0"/>
              <a:t>, Levofloxacin or </a:t>
            </a:r>
            <a:r>
              <a:rPr sz="2200" dirty="0" err="1"/>
              <a:t>Moxifloxacin</a:t>
            </a:r>
            <a:endParaRPr sz="2800" dirty="0"/>
          </a:p>
          <a:p>
            <a:pPr marL="179614" lvl="0" indent="-179614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200" dirty="0" err="1"/>
              <a:t>Antipeudomonas</a:t>
            </a:r>
            <a:r>
              <a:rPr sz="2200" dirty="0"/>
              <a:t> Beta lactam: </a:t>
            </a:r>
            <a:r>
              <a:rPr sz="2200" dirty="0" err="1" smtClean="0"/>
              <a:t>Cetazidime</a:t>
            </a:r>
            <a:endParaRPr lang="en-US" sz="2200" dirty="0" smtClean="0"/>
          </a:p>
          <a:p>
            <a:pPr marL="179614" lvl="0" indent="-179614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en-US" sz="2200" dirty="0" err="1" smtClean="0"/>
              <a:t>Antipneumococcal</a:t>
            </a:r>
            <a:r>
              <a:rPr lang="en-US" sz="2200" dirty="0" smtClean="0"/>
              <a:t> </a:t>
            </a:r>
            <a:r>
              <a:rPr lang="en-US" sz="2200" dirty="0"/>
              <a:t>Beta </a:t>
            </a:r>
            <a:r>
              <a:rPr lang="en-US" sz="2200" dirty="0" smtClean="0"/>
              <a:t>lactam: </a:t>
            </a:r>
            <a:r>
              <a:rPr lang="en-US" sz="2200" dirty="0" err="1" smtClean="0"/>
              <a:t>Cefotaxime</a:t>
            </a:r>
            <a:endParaRPr sz="2200" dirty="0"/>
          </a:p>
        </p:txBody>
      </p:sp>
      <p:sp>
        <p:nvSpPr>
          <p:cNvPr id="2" name="Rectangle 1"/>
          <p:cNvSpPr/>
          <p:nvPr/>
        </p:nvSpPr>
        <p:spPr>
          <a:xfrm>
            <a:off x="272955" y="156598"/>
            <a:ext cx="2179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66EA0"/>
                </a:solidFill>
                <a:latin typeface="Calibri Light"/>
                <a:ea typeface="Calibri Light"/>
                <a:cs typeface="Calibri Light"/>
                <a:sym typeface="Bell MT"/>
              </a:rPr>
              <a:t>Management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3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le 213"/>
          <p:cNvGraphicFramePr/>
          <p:nvPr>
            <p:extLst>
              <p:ext uri="{D42A27DB-BD31-4B8C-83A1-F6EECF244321}">
                <p14:modId xmlns:p14="http://schemas.microsoft.com/office/powerpoint/2010/main" val="3623033259"/>
              </p:ext>
            </p:extLst>
          </p:nvPr>
        </p:nvGraphicFramePr>
        <p:xfrm>
          <a:off x="0" y="252952"/>
          <a:ext cx="12176448" cy="5322003"/>
        </p:xfrm>
        <a:graphic>
          <a:graphicData uri="http://schemas.openxmlformats.org/drawingml/2006/table">
            <a:tbl>
              <a:tblPr firstRow="1" bandRow="1"/>
              <a:tblGrid>
                <a:gridCol w="3739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8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63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38799">
                <a:tc gridSpan="2"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600" b="1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Macrolides</a:t>
                      </a:r>
                    </a:p>
                  </a:txBody>
                  <a:tcPr marL="45720" marR="4572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Doxycycline</a:t>
                      </a:r>
                    </a:p>
                  </a:txBody>
                  <a:tcPr marL="45720" marR="4572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Levofloxacin</a:t>
                      </a:r>
                    </a:p>
                  </a:txBody>
                  <a:tcPr marL="45720" marR="4572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B-lactam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And </a:t>
                      </a: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Macrolide</a:t>
                      </a:r>
                    </a:p>
                  </a:txBody>
                  <a:tcPr marL="45720" marR="4572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B-lactam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And </a:t>
                      </a:r>
                      <a:endParaRPr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Levofloxacin</a:t>
                      </a:r>
                    </a:p>
                  </a:txBody>
                  <a:tcPr marL="45720" marR="4572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151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i="0" dirty="0">
                          <a:solidFill>
                            <a:srgbClr val="FF0000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Outpatient, healthy patient  with 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no exposure to antibiotics </a:t>
                      </a:r>
                      <a:r>
                        <a:rPr sz="1600" i="0" dirty="0">
                          <a:solidFill>
                            <a:srgbClr val="FF0000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in the last 3 months </a:t>
                      </a:r>
                      <a:endParaRPr sz="1600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 pneumoniaes,        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M pneumoniae,        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Viral</a:t>
                      </a:r>
                    </a:p>
                  </a:txBody>
                  <a:tcPr marL="0" marR="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3409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i="0" dirty="0">
                          <a:solidFill>
                            <a:srgbClr val="FF0000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Outpatient, patient  with comorbidity  or  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exposure to antibiotics in the last 3 months </a:t>
                      </a:r>
                      <a:endParaRPr sz="16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 pneumoniaes,        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M pneumoniae,        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C. pneumoniae,         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H influenzae 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M.catarrhalis 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anaerobes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 aureus</a:t>
                      </a:r>
                    </a:p>
                  </a:txBody>
                  <a:tcPr marL="0" marR="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i="0" dirty="0">
                          <a:solidFill>
                            <a:schemeClr val="tx1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Inpatient : Not </a:t>
                      </a:r>
                      <a:r>
                        <a:rPr sz="16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ICU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12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(not</a:t>
                      </a:r>
                      <a:r>
                        <a:rPr lang="en-US" sz="1200" b="1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 important)</a:t>
                      </a:r>
                      <a:endParaRPr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Same as above +legionella</a:t>
                      </a:r>
                    </a:p>
                  </a:txBody>
                  <a:tcPr marL="0" marR="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sz="1600" i="0" dirty="0">
                          <a:solidFill>
                            <a:schemeClr val="tx1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Inpatient : </a:t>
                      </a:r>
                      <a:r>
                        <a:rPr sz="16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ICU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1200" b="1" i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Times New Roman Bold"/>
                          <a:cs typeface="Times New Roman Bold"/>
                          <a:sym typeface="Times New Roman Bold"/>
                        </a:rPr>
                        <a:t>(not important)</a:t>
                      </a:r>
                      <a:endParaRPr lang="en-US" sz="1200" b="1" i="0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Times New Roman Bold"/>
                        <a:cs typeface="Times New Roman Bold"/>
                        <a:sym typeface="Times New Roman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6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Same as above + Pseudomonas</a:t>
                      </a:r>
                    </a:p>
                  </a:txBody>
                  <a:tcPr marL="0" marR="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i="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813947"/>
            <a:ext cx="12192000" cy="10440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Summery:</a:t>
            </a:r>
          </a:p>
          <a:p>
            <a:r>
              <a:rPr lang="en-US" b="1" dirty="0" smtClean="0"/>
              <a:t>Macrolides and Levofloxacin = </a:t>
            </a:r>
            <a:r>
              <a:rPr lang="en-US" dirty="0" smtClean="0"/>
              <a:t>are effective for both Typical and Atypical</a:t>
            </a:r>
          </a:p>
          <a:p>
            <a:r>
              <a:rPr lang="en-US" b="1" dirty="0" smtClean="0"/>
              <a:t>B-lactam  </a:t>
            </a:r>
            <a:r>
              <a:rPr lang="en-US" dirty="0" smtClean="0"/>
              <a:t>only work on Typical therefore need to be combined with </a:t>
            </a:r>
            <a:r>
              <a:rPr lang="en-US" b="1" dirty="0" smtClean="0"/>
              <a:t>Macrolides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033983" y="5946103"/>
            <a:ext cx="4317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 the exam they may ask about the antibiotic that covers the typical and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nontypical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bacteria </a:t>
            </a:r>
            <a:r>
              <a:rPr lang="en-US" sz="1600" b="1" dirty="0">
                <a:solidFill>
                  <a:srgbClr val="FF0000"/>
                </a:solidFill>
              </a:rPr>
              <a:t>(important)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-1040368" y="2933254"/>
            <a:ext cx="2746337" cy="935667"/>
          </a:xfrm>
          <a:prstGeom prst="roundRect">
            <a:avLst>
              <a:gd name="adj" fmla="val 16667"/>
            </a:avLst>
          </a:prstGeom>
          <a:noFill/>
          <a:ln w="12700" cap="flat">
            <a:noFill/>
            <a:prstDash val="solid"/>
            <a:miter lim="8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224"/>
          <p:cNvSpPr/>
          <p:nvPr/>
        </p:nvSpPr>
        <p:spPr>
          <a:xfrm>
            <a:off x="1270660" y="668614"/>
            <a:ext cx="1077405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/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+mj-lt"/>
                <a:sym typeface="Bell MT"/>
              </a:rPr>
              <a:t>The diagnostic standard of severe </a:t>
            </a:r>
            <a:r>
              <a:rPr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Bell MT"/>
              </a:rPr>
              <a:t>pneumonia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Bell MT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sym typeface="Bell MT"/>
              </a:rPr>
              <a:t>not important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  <a:sym typeface="Bell MT"/>
            </a:endParaRPr>
          </a:p>
          <a:p>
            <a:pPr lvl="0"/>
            <a:r>
              <a:rPr b="1" dirty="0"/>
              <a:t>(It means : the problems that a severe pneumonia patient will have)</a:t>
            </a:r>
          </a:p>
        </p:txBody>
      </p:sp>
      <p:sp>
        <p:nvSpPr>
          <p:cNvPr id="8" name="Shape 226"/>
          <p:cNvSpPr/>
          <p:nvPr/>
        </p:nvSpPr>
        <p:spPr>
          <a:xfrm>
            <a:off x="1270660" y="2255468"/>
            <a:ext cx="10909004" cy="2291238"/>
          </a:xfrm>
          <a:prstGeom prst="rect">
            <a:avLst/>
          </a:prstGeom>
          <a:noFill/>
          <a:ln w="6350">
            <a:no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04672">
              <a:lnSpc>
                <a:spcPct val="90000"/>
              </a:lnSpc>
              <a:spcBef>
                <a:spcPts val="800"/>
              </a:spcBef>
            </a:pPr>
            <a:r>
              <a:rPr dirty="0"/>
              <a:t>1-Altered mental status</a:t>
            </a:r>
          </a:p>
          <a:p>
            <a:pPr lvl="0" defTabSz="804672">
              <a:lnSpc>
                <a:spcPct val="90000"/>
              </a:lnSpc>
              <a:spcBef>
                <a:spcPts val="800"/>
              </a:spcBef>
            </a:pPr>
            <a:r>
              <a:rPr dirty="0"/>
              <a:t>2-Pa02&lt;60mmHg. PaO2/FiO2&lt;300, needing MV</a:t>
            </a:r>
          </a:p>
          <a:p>
            <a:pPr lvl="0" defTabSz="804672">
              <a:lnSpc>
                <a:spcPct val="90000"/>
              </a:lnSpc>
              <a:spcBef>
                <a:spcPts val="800"/>
              </a:spcBef>
            </a:pPr>
            <a:r>
              <a:rPr dirty="0"/>
              <a:t>3-Respiratory rate&gt;30/min</a:t>
            </a:r>
          </a:p>
          <a:p>
            <a:pPr lvl="0" defTabSz="804672">
              <a:lnSpc>
                <a:spcPct val="90000"/>
              </a:lnSpc>
              <a:spcBef>
                <a:spcPts val="800"/>
              </a:spcBef>
            </a:pPr>
            <a:r>
              <a:rPr dirty="0"/>
              <a:t>4-Blood pressure&lt;90/60mmHg</a:t>
            </a:r>
          </a:p>
          <a:p>
            <a:pPr lvl="0" defTabSz="804672">
              <a:lnSpc>
                <a:spcPct val="90000"/>
              </a:lnSpc>
              <a:spcBef>
                <a:spcPts val="800"/>
              </a:spcBef>
            </a:pPr>
            <a:r>
              <a:rPr dirty="0"/>
              <a:t>5-Chest X-ray shows that bilateral infiltration, </a:t>
            </a:r>
            <a:r>
              <a:rPr dirty="0" err="1"/>
              <a:t>multilobar</a:t>
            </a:r>
            <a:r>
              <a:rPr dirty="0"/>
              <a:t> infiltration and  the infiltrations enlarge more than 50% within 48h.</a:t>
            </a:r>
          </a:p>
          <a:p>
            <a:pPr lvl="0" defTabSz="804672">
              <a:lnSpc>
                <a:spcPct val="90000"/>
              </a:lnSpc>
              <a:spcBef>
                <a:spcPts val="800"/>
              </a:spcBef>
            </a:pPr>
            <a:r>
              <a:rPr dirty="0"/>
              <a:t>6-Renal function: (Under &lt;20ml/h) and (Under&lt;80ml/4h) </a:t>
            </a:r>
          </a:p>
        </p:txBody>
      </p:sp>
    </p:spTree>
    <p:extLst>
      <p:ext uri="{BB962C8B-B14F-4D97-AF65-F5344CB8AC3E}">
        <p14:creationId xmlns:p14="http://schemas.microsoft.com/office/powerpoint/2010/main" val="40472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 idx="4294967295"/>
          </p:nvPr>
        </p:nvSpPr>
        <p:spPr>
          <a:xfrm>
            <a:off x="277922" y="379413"/>
            <a:ext cx="1795463" cy="534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>
              <a:defRPr sz="1800"/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  <a:sym typeface="Bell MT"/>
              </a:rPr>
              <a:t>Notes: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4294967295"/>
          </p:nvPr>
        </p:nvSpPr>
        <p:spPr>
          <a:xfrm>
            <a:off x="687388" y="914400"/>
            <a:ext cx="11504612" cy="4351338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sz="1800" dirty="0" smtClean="0">
                <a:solidFill>
                  <a:schemeClr val="bg1">
                    <a:lumMod val="50000"/>
                  </a:schemeClr>
                </a:solidFill>
              </a:rPr>
              <a:t>Normal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>respiratory rate is 12-16</a:t>
            </a:r>
          </a:p>
          <a:p>
            <a:pPr>
              <a:defRPr sz="1800"/>
            </a:pP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>-PaO2/FiO2 ratio. The ratio of partial pressure arterial oxygen and fraction of inspired oxygen, sometimes called the </a:t>
            </a:r>
            <a:r>
              <a:rPr sz="1800" dirty="0" err="1">
                <a:solidFill>
                  <a:schemeClr val="bg1">
                    <a:lumMod val="50000"/>
                  </a:schemeClr>
                </a:solidFill>
              </a:rPr>
              <a:t>Carrico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> index, is a comparison between the oxygen level in the blood and the oxygen concentration that is breathed. 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10964010" y="0"/>
            <a:ext cx="1227990" cy="1018138"/>
          </a:xfrm>
          <a:prstGeom prst="snip1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7922" y="1873284"/>
            <a:ext cx="2309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Bell MT"/>
              </a:rPr>
              <a:t>Complications: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822" y="2444974"/>
            <a:ext cx="6096000" cy="16235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100"/>
              </a:spcBef>
              <a:defRPr sz="1800"/>
            </a:pPr>
            <a:r>
              <a:rPr lang="en-US" dirty="0">
                <a:sym typeface="Footlight MT Light"/>
              </a:rPr>
              <a:t>1-Death 10% , 40% (ICU) within 5 days</a:t>
            </a:r>
          </a:p>
          <a:p>
            <a:pPr lvl="0">
              <a:spcBef>
                <a:spcPts val="1100"/>
              </a:spcBef>
              <a:defRPr sz="1800"/>
            </a:pPr>
            <a:r>
              <a:rPr lang="en-US" dirty="0">
                <a:sym typeface="Footlight MT Light"/>
              </a:rPr>
              <a:t>2-Mainly old age with sever pneumonia</a:t>
            </a:r>
          </a:p>
          <a:p>
            <a:pPr lvl="0">
              <a:spcBef>
                <a:spcPts val="1100"/>
              </a:spcBef>
              <a:defRPr sz="1800"/>
            </a:pPr>
            <a:r>
              <a:rPr lang="en-US" dirty="0">
                <a:sym typeface="Footlight MT Light"/>
              </a:rPr>
              <a:t>3-Respiratory and cardiac failure</a:t>
            </a:r>
          </a:p>
          <a:p>
            <a:pPr lvl="0">
              <a:spcBef>
                <a:spcPts val="1100"/>
              </a:spcBef>
              <a:defRPr sz="1800"/>
            </a:pPr>
            <a:r>
              <a:rPr lang="en-US" dirty="0">
                <a:sym typeface="Footlight MT Light"/>
              </a:rPr>
              <a:t>4-Empyema 10%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922" y="4068495"/>
            <a:ext cx="175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  <a:sym typeface="Bell MT"/>
              </a:rPr>
              <a:t>prevention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822" y="4688656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0" lvl="0" indent="-76200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ym typeface="Footlight MT Light"/>
              </a:rPr>
              <a:t>By giving Vaccination :</a:t>
            </a:r>
            <a:endParaRPr lang="en-US" dirty="0"/>
          </a:p>
          <a:p>
            <a:pPr marL="1092200" lvl="1" indent="-63500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dirty="0">
                <a:sym typeface="Footlight MT Light"/>
              </a:rPr>
              <a:t>Influenza</a:t>
            </a:r>
            <a:endParaRPr lang="en-US" dirty="0"/>
          </a:p>
          <a:p>
            <a:pPr marL="1092200" lvl="1" indent="-63500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dirty="0" err="1">
                <a:sym typeface="Footlight MT Light"/>
              </a:rPr>
              <a:t>S.pneumoniae</a:t>
            </a:r>
            <a:endParaRPr lang="en-US" dirty="0">
              <a:sym typeface="Footlight MT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1694" y="4688656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0" lvl="0" indent="-76200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ym typeface="Footlight MT Light"/>
              </a:rPr>
              <a:t>Prevention of Aspiration by:</a:t>
            </a:r>
            <a:endParaRPr lang="en-US" dirty="0"/>
          </a:p>
          <a:p>
            <a:pPr marL="1092200" lvl="1" indent="-63500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dirty="0">
                <a:sym typeface="Footlight MT Light"/>
              </a:rPr>
              <a:t>Head Position</a:t>
            </a:r>
            <a:endParaRPr lang="en-US" dirty="0"/>
          </a:p>
          <a:p>
            <a:pPr marL="1092200" lvl="1" indent="-63500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dirty="0">
                <a:sym typeface="Footlight MT Light"/>
              </a:rPr>
              <a:t>Teeth cleaning</a:t>
            </a:r>
          </a:p>
        </p:txBody>
      </p:sp>
    </p:spTree>
    <p:extLst>
      <p:ext uri="{BB962C8B-B14F-4D97-AF65-F5344CB8AC3E}">
        <p14:creationId xmlns:p14="http://schemas.microsoft.com/office/powerpoint/2010/main" val="3887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5910" y="1520520"/>
            <a:ext cx="11646090" cy="43513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Community Acquired Pneumonia not common in young</a:t>
            </a:r>
          </a:p>
          <a:p>
            <a:pPr lvl="2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Young have twice Pneumonia within 3 months is an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immunocomprmised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and suspect HIV</a:t>
            </a:r>
          </a:p>
          <a:p>
            <a:pPr lvl="2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Young travelled also suspect HIV 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Anthrax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Coxiella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(Q fever-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</a:rPr>
              <a:t>ماعز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cause Pneumonia.</a:t>
            </a:r>
          </a:p>
          <a:p>
            <a:pPr lvl="2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Anthrax is a deadly disease </a:t>
            </a:r>
          </a:p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Liganella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come from hot water, hospital fountain,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aircoditioning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Have High fever, don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 respond to Penicillin and effect old and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immunocomprmised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patient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Good sputum have: Macrophages, WBC, Columnar ciliated epithelial cells (No Squamous cells)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Mycoplasma and chlamydia 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we don’t do culture , we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do PCR and serology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(because it require living cell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wich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takes time patient would be already dead) </a:t>
            </a:r>
          </a:p>
        </p:txBody>
      </p:sp>
    </p:spTree>
    <p:extLst>
      <p:ext uri="{BB962C8B-B14F-4D97-AF65-F5344CB8AC3E}">
        <p14:creationId xmlns:p14="http://schemas.microsoft.com/office/powerpoint/2010/main" val="33968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376" y="0"/>
            <a:ext cx="1852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MCQs: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376" y="838288"/>
            <a:ext cx="10839138" cy="536215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400" u="sng" dirty="0" smtClean="0">
                <a:solidFill>
                  <a:schemeClr val="accent6">
                    <a:lumMod val="50000"/>
                  </a:schemeClr>
                </a:solidFill>
              </a:rPr>
              <a:t>1-The most common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organism that causes Atypical pneumonia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A</a:t>
            </a:r>
            <a:r>
              <a:rPr lang="en-US" sz="3400" dirty="0" smtClean="0"/>
              <a:t>- </a:t>
            </a:r>
            <a:r>
              <a:rPr lang="en-US" sz="3400" dirty="0" err="1" smtClean="0"/>
              <a:t>Klebsiella</a:t>
            </a:r>
            <a:r>
              <a:rPr lang="en-US" sz="3400" dirty="0" smtClean="0"/>
              <a:t> pneumonia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B</a:t>
            </a:r>
            <a:r>
              <a:rPr lang="en-US" sz="3400" dirty="0" smtClean="0"/>
              <a:t>- Legionella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C</a:t>
            </a:r>
            <a:r>
              <a:rPr lang="en-US" sz="3400" dirty="0" smtClean="0"/>
              <a:t>- </a:t>
            </a:r>
            <a:r>
              <a:rPr lang="en-US" sz="3400" dirty="0" err="1" smtClean="0"/>
              <a:t>Mycoplasmal</a:t>
            </a:r>
            <a:r>
              <a:rPr lang="en-US" sz="3400" dirty="0" smtClean="0"/>
              <a:t> pneumonia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D</a:t>
            </a:r>
            <a:r>
              <a:rPr lang="en-US" sz="3400" dirty="0" smtClean="0"/>
              <a:t>- </a:t>
            </a:r>
            <a:r>
              <a:rPr lang="en-US" sz="3400" dirty="0" err="1" smtClean="0"/>
              <a:t>Ricketsias</a:t>
            </a:r>
            <a:r>
              <a:rPr lang="en-US" sz="3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2-Patient came with productive cough , shortness of breath and chill , which organism could cause these symptoms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A</a:t>
            </a:r>
            <a:r>
              <a:rPr lang="en-US" sz="3400" dirty="0" smtClean="0"/>
              <a:t>- Legionnaires</a:t>
            </a:r>
            <a:r>
              <a:rPr lang="en-US" sz="3400" dirty="0" smtClean="0">
                <a:solidFill>
                  <a:srgbClr val="FF0000"/>
                </a:solidFill>
              </a:rPr>
              <a:t> </a:t>
            </a:r>
            <a:r>
              <a:rPr lang="en-US" sz="3400" dirty="0" smtClean="0"/>
              <a:t>pneumonia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B</a:t>
            </a:r>
            <a:r>
              <a:rPr lang="en-US" sz="3400" dirty="0" smtClean="0"/>
              <a:t>- adenovirus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C</a:t>
            </a:r>
            <a:r>
              <a:rPr lang="en-US" sz="3400" dirty="0" smtClean="0"/>
              <a:t>- M. tuberculosis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D</a:t>
            </a:r>
            <a:r>
              <a:rPr lang="en-US" sz="3400" dirty="0" smtClean="0"/>
              <a:t>- H. </a:t>
            </a:r>
            <a:r>
              <a:rPr lang="en-US" sz="3400" dirty="0" err="1" smtClean="0"/>
              <a:t>infleunza</a:t>
            </a:r>
            <a:r>
              <a:rPr lang="en-US" sz="3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3-What possible drug you could prescribed for a patient who has </a:t>
            </a:r>
            <a:r>
              <a:rPr lang="en-US" altLang="zh-CN" sz="3400" dirty="0" smtClean="0">
                <a:solidFill>
                  <a:schemeClr val="accent6">
                    <a:lumMod val="50000"/>
                  </a:schemeClr>
                </a:solidFill>
                <a:ea typeface="SimSun" charset="-122"/>
              </a:rPr>
              <a:t>Mycoplasma </a:t>
            </a:r>
            <a:r>
              <a:rPr lang="en-US" altLang="zh-CN" sz="3400" dirty="0" err="1" smtClean="0">
                <a:solidFill>
                  <a:schemeClr val="accent6">
                    <a:lumMod val="50000"/>
                  </a:schemeClr>
                </a:solidFill>
                <a:ea typeface="SimSun" charset="-122"/>
              </a:rPr>
              <a:t>pneumoniae</a:t>
            </a:r>
            <a:r>
              <a:rPr lang="en-US" altLang="zh-CN" sz="3400" dirty="0" smtClean="0">
                <a:solidFill>
                  <a:schemeClr val="accent6">
                    <a:lumMod val="50000"/>
                  </a:schemeClr>
                </a:solidFill>
                <a:ea typeface="SimSun" charset="-122"/>
              </a:rPr>
              <a:t> ?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A</a:t>
            </a:r>
            <a:r>
              <a:rPr lang="en-US" sz="3400" dirty="0" smtClean="0"/>
              <a:t>- Penicillin 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B</a:t>
            </a:r>
            <a:r>
              <a:rPr lang="en-US" sz="3400" dirty="0" smtClean="0"/>
              <a:t>-Erythromycin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C</a:t>
            </a:r>
            <a:r>
              <a:rPr lang="en-US" sz="3400" dirty="0" smtClean="0"/>
              <a:t>- ceftriaxone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D</a:t>
            </a:r>
            <a:r>
              <a:rPr lang="en-US" sz="3400" dirty="0" smtClean="0"/>
              <a:t>- cephalexin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 rot="10800000">
            <a:off x="10868168" y="5172502"/>
            <a:ext cx="132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</a:t>
            </a:r>
          </a:p>
          <a:p>
            <a:r>
              <a:rPr lang="en-US" dirty="0" smtClean="0"/>
              <a:t>2- D</a:t>
            </a:r>
          </a:p>
          <a:p>
            <a:r>
              <a:rPr lang="en-US" dirty="0" smtClean="0"/>
              <a:t>3-B</a:t>
            </a:r>
          </a:p>
        </p:txBody>
      </p:sp>
    </p:spTree>
    <p:extLst>
      <p:ext uri="{BB962C8B-B14F-4D97-AF65-F5344CB8AC3E}">
        <p14:creationId xmlns:p14="http://schemas.microsoft.com/office/powerpoint/2010/main" val="954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241375" y="-109184"/>
            <a:ext cx="129893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99CB38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99CB38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rPr>
              <a:t>SAQ:</a:t>
            </a:r>
          </a:p>
        </p:txBody>
      </p:sp>
      <p:sp>
        <p:nvSpPr>
          <p:cNvPr id="246" name="Shape 246"/>
          <p:cNvSpPr/>
          <p:nvPr/>
        </p:nvSpPr>
        <p:spPr>
          <a:xfrm>
            <a:off x="155821" y="870678"/>
            <a:ext cx="11557105" cy="369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/>
              <a:t>1-A patient have been admitted to the ICU  suffer from fever. what is the most common micro-organism causing this? </a:t>
            </a:r>
          </a:p>
          <a:p>
            <a:pPr lvl="0"/>
            <a:endParaRPr dirty="0"/>
          </a:p>
          <a:p>
            <a:pPr lvl="0"/>
            <a:r>
              <a:rPr dirty="0"/>
              <a:t>2- what will you do to confirm the diagnosis?</a:t>
            </a:r>
          </a:p>
          <a:p>
            <a:pPr lvl="0"/>
            <a:endParaRPr dirty="0"/>
          </a:p>
          <a:p>
            <a:pPr lvl="0"/>
            <a:r>
              <a:rPr dirty="0"/>
              <a:t>3-How will you treat this condition?</a:t>
            </a:r>
          </a:p>
          <a:p>
            <a:pPr lvl="0"/>
            <a:endParaRPr dirty="0"/>
          </a:p>
          <a:p>
            <a:pPr lvl="0"/>
            <a:r>
              <a:rPr dirty="0"/>
              <a:t>4- Sara had a flu tow days ago, now she suffers from diarrhea, otitis, and erythema. what is the diagnosis?</a:t>
            </a:r>
          </a:p>
          <a:p>
            <a:pPr lvl="0">
              <a:lnSpc>
                <a:spcPct val="90000"/>
              </a:lnSpc>
            </a:pPr>
            <a:endParaRPr dirty="0"/>
          </a:p>
          <a:p>
            <a:pPr lvl="0"/>
            <a:endParaRPr dirty="0"/>
          </a:p>
          <a:p>
            <a:pPr lvl="0"/>
            <a:r>
              <a:rPr dirty="0"/>
              <a:t>5- List the possible causative agents and the micro-organisms for the diagnosis above? </a:t>
            </a:r>
          </a:p>
          <a:p>
            <a:pPr lvl="0"/>
            <a:endParaRPr dirty="0"/>
          </a:p>
          <a:p>
            <a:pPr lvl="0"/>
            <a:endParaRPr dirty="0"/>
          </a:p>
        </p:txBody>
      </p:sp>
      <p:sp>
        <p:nvSpPr>
          <p:cNvPr id="247" name="Shape 247"/>
          <p:cNvSpPr/>
          <p:nvPr/>
        </p:nvSpPr>
        <p:spPr>
          <a:xfrm>
            <a:off x="5351998" y="4517972"/>
            <a:ext cx="6840626" cy="163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300">
                <a:solidFill>
                  <a:srgbClr val="535353"/>
                </a:solidFill>
              </a:rPr>
              <a:t>1- legionella pneumophila</a:t>
            </a:r>
          </a:p>
          <a:p>
            <a:pPr lvl="0"/>
            <a:r>
              <a:rPr sz="1300">
                <a:solidFill>
                  <a:srgbClr val="535353"/>
                </a:solidFill>
              </a:rPr>
              <a:t>2- CBC, Mild elevation WBC, U&amp;Es, Low  serum Na, Deranged LFTs, ↑ ALT (Alanine transaminase enzyme), ↑ Alkaline phosphatase, Culture on special media BCYE, Cold agglutinins (Mycoplasma), Serology DNA detection</a:t>
            </a:r>
          </a:p>
          <a:p>
            <a:pPr lvl="0"/>
            <a:r>
              <a:rPr sz="1300">
                <a:solidFill>
                  <a:srgbClr val="535353"/>
                </a:solidFill>
              </a:rPr>
              <a:t>3- Macrolide (Erythromycin), Rifampicin, Quinolones, Tetracycline, Treat for 10-14 days  (21 in immunosuppressed)</a:t>
            </a:r>
          </a:p>
          <a:p>
            <a:pPr lvl="0"/>
            <a:r>
              <a:rPr sz="1300">
                <a:solidFill>
                  <a:srgbClr val="535353"/>
                </a:solidFill>
              </a:rPr>
              <a:t>4-Atypical pneumonia </a:t>
            </a:r>
          </a:p>
          <a:p>
            <a:pPr lvl="0"/>
            <a:r>
              <a:rPr sz="1300">
                <a:solidFill>
                  <a:srgbClr val="535353"/>
                </a:solidFill>
              </a:rPr>
              <a:t>5- </a:t>
            </a:r>
            <a:r>
              <a:rPr sz="1300">
                <a:solidFill>
                  <a:srgbClr val="535353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  <a:t>Chlamydia pneumonia, Mycoplasma pneumonia, Legionella spp, Psittacosis, Coxiella burnettii </a:t>
            </a:r>
          </a:p>
        </p:txBody>
      </p:sp>
    </p:spTree>
    <p:extLst>
      <p:ext uri="{BB962C8B-B14F-4D97-AF65-F5344CB8AC3E}">
        <p14:creationId xmlns:p14="http://schemas.microsoft.com/office/powerpoint/2010/main" val="38503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498" y="0"/>
            <a:ext cx="3393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13147"/>
            <a:ext cx="829371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MICROBIOLOGY TEAM:</a:t>
            </a: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4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4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436microbiologyteam@gmail.com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5" y="5648777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0960" y="4957329"/>
            <a:ext cx="518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7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474" y="2039815"/>
            <a:ext cx="329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Waleed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ljamal</a:t>
            </a:r>
            <a:r>
              <a:rPr lang="en-US" sz="2000" dirty="0" smtClean="0"/>
              <a:t> (leader)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Ibraheem</a:t>
            </a:r>
            <a:r>
              <a:rPr lang="en-US" sz="2000" dirty="0" smtClean="0"/>
              <a:t> </a:t>
            </a:r>
            <a:r>
              <a:rPr lang="en-US" sz="2000" dirty="0" err="1" smtClean="0"/>
              <a:t>Aldeeri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Ibrahim </a:t>
            </a:r>
            <a:r>
              <a:rPr lang="en-US" sz="2000" dirty="0" err="1" smtClean="0"/>
              <a:t>Fetyani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Abdulaziz</a:t>
            </a:r>
            <a:r>
              <a:rPr lang="en-US" sz="2000" dirty="0" smtClean="0"/>
              <a:t> </a:t>
            </a:r>
            <a:r>
              <a:rPr lang="en-US" sz="2000" dirty="0" err="1" smtClean="0"/>
              <a:t>almohammed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Abdulmalik</a:t>
            </a:r>
            <a:r>
              <a:rPr lang="en-US" sz="2000" dirty="0" smtClean="0"/>
              <a:t> </a:t>
            </a:r>
            <a:r>
              <a:rPr lang="en-US" sz="2000" dirty="0" err="1" smtClean="0"/>
              <a:t>alghannam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Omar </a:t>
            </a:r>
            <a:r>
              <a:rPr lang="en-US" sz="2000" dirty="0" err="1" smtClean="0"/>
              <a:t>albabtain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Turki</a:t>
            </a:r>
            <a:r>
              <a:rPr lang="en-US" sz="2000" dirty="0"/>
              <a:t> </a:t>
            </a:r>
            <a:r>
              <a:rPr lang="en-US" sz="2000" dirty="0" err="1"/>
              <a:t>maddi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Mohammad </a:t>
            </a:r>
            <a:r>
              <a:rPr lang="en-US" sz="2000" dirty="0" err="1"/>
              <a:t>alkahil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Meshal</a:t>
            </a:r>
            <a:r>
              <a:rPr lang="en-US" sz="2000" dirty="0" smtClean="0"/>
              <a:t> </a:t>
            </a:r>
            <a:r>
              <a:rPr lang="en-US" sz="2000" dirty="0" err="1"/>
              <a:t>Eiaidi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Alhusainan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Alshehri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Nasir </a:t>
            </a:r>
            <a:r>
              <a:rPr lang="en-US" sz="2000" dirty="0" err="1"/>
              <a:t>Aldosarie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9195" y="2062795"/>
            <a:ext cx="5136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Shrooq</a:t>
            </a:r>
            <a:r>
              <a:rPr lang="en-US" dirty="0" smtClean="0"/>
              <a:t> </a:t>
            </a:r>
            <a:r>
              <a:rPr lang="en-US" dirty="0" err="1" smtClean="0"/>
              <a:t>Alsomali</a:t>
            </a:r>
            <a:r>
              <a:rPr lang="en-US" dirty="0" smtClean="0"/>
              <a:t> and </a:t>
            </a:r>
            <a:r>
              <a:rPr lang="en-US" dirty="0" err="1"/>
              <a:t>G</a:t>
            </a:r>
            <a:r>
              <a:rPr lang="en-US" dirty="0" err="1" smtClean="0"/>
              <a:t>hadah</a:t>
            </a:r>
            <a:r>
              <a:rPr lang="en-US" dirty="0" smtClean="0"/>
              <a:t> </a:t>
            </a:r>
            <a:r>
              <a:rPr lang="en-US" dirty="0" err="1" smtClean="0"/>
              <a:t>Almazrou</a:t>
            </a:r>
            <a:r>
              <a:rPr lang="en-US" dirty="0" smtClean="0"/>
              <a:t> (leaders)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Leena</a:t>
            </a:r>
            <a:r>
              <a:rPr lang="en-US" dirty="0" smtClean="0"/>
              <a:t> </a:t>
            </a:r>
            <a:r>
              <a:rPr lang="en-US" dirty="0" err="1" smtClean="0"/>
              <a:t>Alwakeel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Lama </a:t>
            </a:r>
            <a:r>
              <a:rPr lang="en-US" dirty="0" err="1" smtClean="0"/>
              <a:t>Altamimi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70341" y="2863731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The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E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diting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F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ile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9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42486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latin typeface="Baskerville Old Face" pitchFamily="18" charset="0"/>
              </a:rPr>
              <a:t>Pathogenesis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700809"/>
            <a:ext cx="3754760" cy="3096345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altLang="zh-CN" dirty="0">
                <a:latin typeface="Baskerville Old Face" pitchFamily="18" charset="0"/>
              </a:rPr>
              <a:t>T</a:t>
            </a:r>
            <a:r>
              <a:rPr lang="en-US" altLang="zh-CN" dirty="0" smtClean="0">
                <a:latin typeface="Baskerville Old Face" pitchFamily="18" charset="0"/>
              </a:rPr>
              <a:t>wo factors involved in the formation of pneumonia</a:t>
            </a:r>
          </a:p>
          <a:p>
            <a:pPr lvl="1">
              <a:defRPr/>
            </a:pPr>
            <a:r>
              <a:rPr lang="en-US" altLang="zh-CN" dirty="0" smtClean="0">
                <a:latin typeface="Baskerville Old Face" pitchFamily="18" charset="0"/>
              </a:rPr>
              <a:t> pathogens</a:t>
            </a:r>
          </a:p>
          <a:p>
            <a:pPr lvl="1">
              <a:defRPr/>
            </a:pPr>
            <a:r>
              <a:rPr lang="en-US" altLang="zh-CN" dirty="0" smtClean="0">
                <a:latin typeface="Baskerville Old Face" pitchFamily="18" charset="0"/>
              </a:rPr>
              <a:t>host defenses. </a:t>
            </a:r>
          </a:p>
          <a:p>
            <a:pPr>
              <a:buNone/>
              <a:defRPr/>
            </a:pPr>
            <a:endParaRPr lang="en-US" dirty="0"/>
          </a:p>
        </p:txBody>
      </p:sp>
      <p:pic>
        <p:nvPicPr>
          <p:cNvPr id="4" name="Picture 7" descr="pneumonias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1412876"/>
            <a:ext cx="4897438" cy="5256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280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pneumonias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1544" y="332656"/>
            <a:ext cx="8208912" cy="60486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01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692696"/>
            <a:ext cx="8147248" cy="5472608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b="1" u="sng" dirty="0" err="1">
                <a:solidFill>
                  <a:schemeClr val="tx1"/>
                </a:solidFill>
                <a:latin typeface="Baskerville Old Face" pitchFamily="18" charset="0"/>
              </a:rPr>
              <a:t>Pathophysiology</a:t>
            </a:r>
            <a:r>
              <a:rPr lang="en-US" sz="3600" b="1" u="sng" dirty="0">
                <a:solidFill>
                  <a:schemeClr val="tx1"/>
                </a:solidFill>
                <a:latin typeface="Baskerville Old Face" pitchFamily="18" charset="0"/>
              </a:rPr>
              <a:t> : </a:t>
            </a:r>
          </a:p>
          <a:p>
            <a:pPr>
              <a:buNone/>
              <a:defRPr/>
            </a:pPr>
            <a:endParaRPr lang="en-US" sz="3600" b="1" u="sng" dirty="0">
              <a:solidFill>
                <a:schemeClr val="tx1"/>
              </a:solidFill>
              <a:latin typeface="Baskerville Old Face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Baskerville Old Face" pitchFamily="18" charset="0"/>
              </a:rPr>
              <a:t>Inhalation or aspiration of pulmonary pathogenic organisms into a lung segment or lobe.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>
              <a:latin typeface="Baskerville Old Face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Baskerville Old Face" pitchFamily="18" charset="0"/>
              </a:rPr>
              <a:t>Result from Secondary </a:t>
            </a:r>
            <a:r>
              <a:rPr lang="en-US" dirty="0" err="1" smtClean="0">
                <a:latin typeface="Baskerville Old Face" pitchFamily="18" charset="0"/>
              </a:rPr>
              <a:t>bacteraemia</a:t>
            </a:r>
            <a:r>
              <a:rPr lang="en-US" dirty="0" smtClean="0">
                <a:latin typeface="Baskerville Old Face" pitchFamily="18" charset="0"/>
              </a:rPr>
              <a:t> from a distant source, such as Escherichia coli urinary tract infection and/or </a:t>
            </a:r>
            <a:r>
              <a:rPr lang="en-US" dirty="0" err="1" smtClean="0">
                <a:latin typeface="Baskerville Old Face" pitchFamily="18" charset="0"/>
              </a:rPr>
              <a:t>bacteraemia</a:t>
            </a:r>
            <a:r>
              <a:rPr lang="en-US" dirty="0" smtClean="0">
                <a:latin typeface="Baskerville Old Face" pitchFamily="18" charset="0"/>
              </a:rPr>
              <a:t> (Less common)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Baskerville Old Face" pitchFamily="18" charset="0"/>
              </a:rPr>
              <a:t>Aspiration of </a:t>
            </a:r>
            <a:r>
              <a:rPr lang="en-US" dirty="0" err="1">
                <a:latin typeface="Baskerville Old Face" pitchFamily="18" charset="0"/>
              </a:rPr>
              <a:t>Oropharyngeal</a:t>
            </a:r>
            <a:r>
              <a:rPr lang="en-US" dirty="0">
                <a:latin typeface="Baskerville Old Face" pitchFamily="18" charset="0"/>
              </a:rPr>
              <a:t> contents (multiple pathogens).</a:t>
            </a:r>
          </a:p>
          <a:p>
            <a:pPr>
              <a:defRPr/>
            </a:pPr>
            <a:endParaRPr lang="en-US" dirty="0" smtClean="0">
              <a:latin typeface="Baskerville Old Face" pitchFamily="18" charset="0"/>
            </a:endParaRPr>
          </a:p>
          <a:p>
            <a:pPr>
              <a:defRPr/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420" y="142923"/>
            <a:ext cx="2006221" cy="648647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Risk factors: </a:t>
            </a:r>
            <a:endParaRPr lang="x-none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99" y="682816"/>
            <a:ext cx="12242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&lt; 2 </a:t>
            </a:r>
            <a:r>
              <a:rPr lang="en-US" dirty="0" err="1"/>
              <a:t>yrs</a:t>
            </a:r>
            <a:r>
              <a:rPr lang="en-US" dirty="0"/>
              <a:t> , &gt; 65 </a:t>
            </a:r>
            <a:r>
              <a:rPr lang="en-US" dirty="0" err="1"/>
              <a:t>yrs</a:t>
            </a:r>
            <a:r>
              <a:rPr lang="en-US" dirty="0"/>
              <a:t> (extreme 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alcoholism ,smoking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Asthma and COPD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Dementia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(A chronic mental disorder marked by memory loss, personality changes, and impaired reasoning)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influenza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Immunosuppression ,HIV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Institutionalization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(The process of committing someone to a facility like prisons and mental hospitals)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Travelling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staying in hotels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Legionella </a:t>
            </a:r>
            <a:r>
              <a:rPr lang="en-US" b="1" dirty="0" smtClean="0">
                <a:solidFill>
                  <a:srgbClr val="FF0000"/>
                </a:solidFill>
              </a:rPr>
              <a:t>bacteria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بكتيريا المكيفات المركزية. تعيش في وحدات التكييف خصو ًصا في الفنادق وغرف العناية المركزة.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waterborne transmission)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pets, occupational exposures- </a:t>
            </a:r>
            <a:r>
              <a:rPr lang="en-US" b="1" dirty="0">
                <a:solidFill>
                  <a:srgbClr val="99CB38"/>
                </a:solidFill>
              </a:rPr>
              <a:t>birds</a:t>
            </a:r>
            <a:r>
              <a:rPr lang="en-US" dirty="0">
                <a:solidFill>
                  <a:srgbClr val="99CB38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C- </a:t>
            </a:r>
            <a:r>
              <a:rPr lang="en-US" b="1" dirty="0" err="1">
                <a:solidFill>
                  <a:srgbClr val="FF0000"/>
                </a:solidFill>
              </a:rPr>
              <a:t>psittaci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Chlamydophila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psittaci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Chronic lung &amp; heart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S.pneumoniae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6437" y="4099564"/>
            <a:ext cx="626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Classification of pneumonia : according to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623713" y="49002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Clinical </a:t>
            </a:r>
            <a:r>
              <a:rPr lang="en-US" dirty="0"/>
              <a:t>(</a:t>
            </a:r>
            <a:r>
              <a:rPr lang="en-US" altLang="zh-CN" dirty="0"/>
              <a:t>Acquired </a:t>
            </a:r>
            <a:r>
              <a:rPr lang="en-US" altLang="zh-CN" dirty="0" err="1"/>
              <a:t>enviroment</a:t>
            </a:r>
            <a:r>
              <a:rPr lang="en-US" altLang="zh-CN" dirty="0"/>
              <a:t>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76215" y="4622784"/>
            <a:ext cx="1622619" cy="20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5798833" y="4622784"/>
            <a:ext cx="0" cy="539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5798833" y="4622784"/>
            <a:ext cx="1734189" cy="213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53149" y="4900211"/>
            <a:ext cx="202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Etiology (pathogen)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4429" y="5233912"/>
            <a:ext cx="102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Anatomy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4565" y="46200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9768" y="49314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3022" y="46051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06162"/>
              </p:ext>
            </p:extLst>
          </p:nvPr>
        </p:nvGraphicFramePr>
        <p:xfrm>
          <a:off x="131964" y="866085"/>
          <a:ext cx="11786199" cy="3728763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178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1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9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83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378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8640"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3- Viral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common cause of pneumonia in children less than 5 years </a:t>
                      </a:r>
                      <a:endParaRPr lang="en-US" altLang="zh-CN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2- Fungal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 Bacteria </a:t>
                      </a:r>
                      <a:r>
                        <a:rPr lang="en-US" altLang="zh-CN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(dominant)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Atypical pneumonia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Typical pneumonia</a:t>
                      </a:r>
                      <a:endParaRPr lang="x-none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/>
                        <a:t>Anaerobic</a:t>
                      </a:r>
                      <a:endParaRPr lang="x-none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Gram</a:t>
                      </a:r>
                      <a:r>
                        <a:rPr lang="en-US" sz="1600" b="1" baseline="0" dirty="0" smtClean="0"/>
                        <a:t> -</a:t>
                      </a:r>
                      <a:endParaRPr lang="x-none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Gram +</a:t>
                      </a:r>
                      <a:endParaRPr lang="x-none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563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1)Parasites2)Protozoa</a:t>
                      </a:r>
                    </a:p>
                    <a:p>
                      <a:pPr rtl="1"/>
                      <a:r>
                        <a:rPr lang="en-US" sz="1600" dirty="0" smtClean="0"/>
                        <a:t>3)Chemical</a:t>
                      </a:r>
                    </a:p>
                    <a:p>
                      <a:pPr rtl="1"/>
                      <a:r>
                        <a:rPr lang="en-US" sz="1600" dirty="0" smtClean="0"/>
                        <a:t>4)Allergy</a:t>
                      </a:r>
                      <a:endParaRPr lang="x-none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­1)Respiratory syncytial V.</a:t>
                      </a:r>
                    </a:p>
                    <a:p>
                      <a:pPr rtl="1"/>
                      <a:r>
                        <a:rPr lang="en-US" sz="1600" dirty="0" smtClean="0"/>
                        <a:t>2)Influenza</a:t>
                      </a:r>
                      <a:r>
                        <a:rPr lang="en-US" sz="1600" baseline="0" dirty="0" smtClean="0"/>
                        <a:t> V</a:t>
                      </a:r>
                      <a:r>
                        <a:rPr lang="en-US" sz="1600" dirty="0" smtClean="0"/>
                        <a:t>. ­ 3)Adenoviruses. ­ 4)Human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metapneumovirus</a:t>
                      </a:r>
                      <a:r>
                        <a:rPr lang="en-US" sz="1600" dirty="0" smtClean="0"/>
                        <a:t>. ­ 5)SARS and MERS </a:t>
                      </a:r>
                      <a:r>
                        <a:rPr lang="en-US" sz="1600" dirty="0" err="1" smtClean="0"/>
                        <a:t>CoV</a:t>
                      </a:r>
                      <a:r>
                        <a:rPr lang="en-US" sz="1600" dirty="0" smtClean="0"/>
                        <a:t>. ­ 6)Cytomegalovirus.</a:t>
                      </a:r>
                    </a:p>
                    <a:p>
                      <a:pPr rtl="1"/>
                      <a:r>
                        <a:rPr lang="en-US" sz="1600" dirty="0" smtClean="0"/>
                        <a:t>7)Herpes simplex virus. </a:t>
                      </a:r>
                      <a:endParaRPr lang="x-non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­1)Candida.  ­ 2)Aspergillosis.­ 3)Pneumocystis</a:t>
                      </a:r>
                    </a:p>
                    <a:p>
                      <a:pPr rtl="1"/>
                      <a:r>
                        <a:rPr lang="en-US" sz="1600" dirty="0" err="1" smtClean="0"/>
                        <a:t>jiroveci</a:t>
                      </a:r>
                      <a:r>
                        <a:rPr lang="en-US" sz="1600" dirty="0" smtClean="0"/>
                        <a:t> ​(</a:t>
                      </a:r>
                      <a:r>
                        <a:rPr lang="en-US" sz="1600" dirty="0" err="1" smtClean="0"/>
                        <a:t>carinii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rtl="1"/>
                      <a:r>
                        <a:rPr lang="en-US" sz="1600" dirty="0" smtClean="0"/>
                        <a:t>It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causes PCP. </a:t>
                      </a:r>
                      <a:endParaRPr lang="x-non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1)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Legionnaies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rtl="1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pneumonia(Legionella)</a:t>
                      </a:r>
                    </a:p>
                    <a:p>
                      <a:pPr rtl="1"/>
                      <a:r>
                        <a:rPr lang="en-US" sz="1600" dirty="0" smtClean="0"/>
                        <a:t>2)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Mycoplasma </a:t>
                      </a:r>
                      <a:r>
                        <a:rPr lang="en-US" sz="1600" b="1" u="sng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endParaRPr lang="en-US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(most common) </a:t>
                      </a:r>
                      <a:r>
                        <a:rPr lang="en-US" sz="1600" dirty="0" smtClean="0"/>
                        <a:t>3)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Chlamydiophila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rtl="1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en-US" sz="1600" dirty="0" smtClean="0"/>
                        <a:t>4)</a:t>
                      </a:r>
                      <a:r>
                        <a:rPr lang="en-US" sz="1600" dirty="0" err="1" smtClean="0"/>
                        <a:t>Chlamydophila</a:t>
                      </a:r>
                      <a:r>
                        <a:rPr lang="en-US" sz="1600" dirty="0" smtClean="0"/>
                        <a:t> </a:t>
                      </a:r>
                      <a:r>
                        <a:rPr lang="en-US" sz="1600" dirty="0" err="1" smtClean="0"/>
                        <a:t>Psittaci</a:t>
                      </a:r>
                      <a:r>
                        <a:rPr lang="en-US" sz="1600" dirty="0" smtClean="0"/>
                        <a:t> ​ 5)</a:t>
                      </a:r>
                      <a:r>
                        <a:rPr lang="en-US" sz="1600" dirty="0" err="1" smtClean="0"/>
                        <a:t>Rickettsias</a:t>
                      </a:r>
                      <a:r>
                        <a:rPr lang="en-US" sz="1600" dirty="0" smtClean="0"/>
                        <a:t>.  ­ </a:t>
                      </a:r>
                      <a:endParaRPr lang="x-none" sz="1600" dirty="0" smtClean="0"/>
                    </a:p>
                    <a:p>
                      <a:pPr rtl="1"/>
                      <a:r>
                        <a:rPr lang="en-US" sz="1600" dirty="0" smtClean="0"/>
                        <a:t>6)</a:t>
                      </a:r>
                      <a:r>
                        <a:rPr lang="en-US" sz="1600" dirty="0" err="1" smtClean="0"/>
                        <a:t>Francisella</a:t>
                      </a:r>
                      <a:r>
                        <a:rPr lang="en-US" sz="1600" dirty="0" smtClean="0"/>
                        <a:t> </a:t>
                      </a:r>
                      <a:r>
                        <a:rPr lang="en-US" sz="1600" dirty="0" err="1" smtClean="0"/>
                        <a:t>tularensis</a:t>
                      </a:r>
                      <a:r>
                        <a:rPr lang="en-US" sz="1600" dirty="0" smtClean="0"/>
                        <a:t> </a:t>
                      </a:r>
                    </a:p>
                    <a:p>
                      <a:pPr rtl="1"/>
                      <a:r>
                        <a:rPr lang="en-US" sz="1600" dirty="0" smtClean="0"/>
                        <a:t>(tularemia)</a:t>
                      </a:r>
                      <a:endParaRPr lang="x-non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x-non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buFont typeface="+mj-lt"/>
                        <a:buNone/>
                        <a:defRPr/>
                      </a:pPr>
                      <a:r>
                        <a:rPr lang="en-US" altLang="zh-CN" sz="1600" dirty="0" smtClean="0"/>
                        <a:t>1)</a:t>
                      </a:r>
                      <a:r>
                        <a:rPr lang="en-US" altLang="zh-CN" sz="1600" dirty="0" err="1" smtClean="0">
                          <a:latin typeface="+mn-lt"/>
                          <a:cs typeface="Abadi MT Condensed Extra Bold"/>
                        </a:rPr>
                        <a:t>Klebsiella</a:t>
                      </a:r>
                      <a:r>
                        <a:rPr lang="en-US" altLang="zh-CN" sz="1600" dirty="0" smtClean="0">
                          <a:latin typeface="+mn-lt"/>
                          <a:cs typeface="Abadi MT Condensed Extra Bold"/>
                        </a:rPr>
                        <a:t>  pneumoniae</a:t>
                      </a:r>
                    </a:p>
                    <a:p>
                      <a:pPr marL="0" indent="0" algn="just" eaLnBrk="1" hangingPunct="1">
                        <a:buFont typeface="+mj-lt"/>
                        <a:buNone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r>
                        <a:rPr lang="en-US" altLang="zh-CN" sz="1600" b="1" dirty="0" err="1" smtClean="0">
                          <a:solidFill>
                            <a:srgbClr val="FF0000"/>
                          </a:solidFill>
                        </a:rPr>
                        <a:t>Hemophils</a:t>
                      </a:r>
                      <a:endParaRPr lang="en-US" altLang="zh-CN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just" eaLnBrk="1" hangingPunct="1">
                        <a:buFont typeface="+mj-lt"/>
                        <a:buNone/>
                        <a:defRPr/>
                      </a:pPr>
                      <a:r>
                        <a:rPr lang="en-US" altLang="zh-CN" sz="1600" b="1" dirty="0" err="1" smtClean="0">
                          <a:solidFill>
                            <a:srgbClr val="FF0000"/>
                          </a:solidFill>
                        </a:rPr>
                        <a:t>influenzae</a:t>
                      </a:r>
                      <a:endParaRPr lang="en-US" altLang="zh-CN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just" eaLnBrk="1" hangingPunct="1">
                        <a:buFont typeface="+mj-lt"/>
                        <a:buNone/>
                        <a:defRPr/>
                      </a:pPr>
                      <a:r>
                        <a:rPr lang="en-US" sz="1600" dirty="0" smtClean="0"/>
                        <a:t>3)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Moraxella catarrhal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600" dirty="0" smtClean="0"/>
                        <a:t>4)Escherichia  coli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1)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Streptococcus </a:t>
                      </a:r>
                      <a:r>
                        <a:rPr lang="en-US" altLang="zh-CN" sz="1600" b="1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(most common </a:t>
                      </a:r>
                      <a:r>
                        <a:rPr lang="en-US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Typical pneumonia</a:t>
                      </a:r>
                      <a:r>
                        <a:rPr lang="en-US" altLang="zh-CN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2)Staphylococcus aureus</a:t>
                      </a:r>
                      <a:endParaRPr lang="x-none" altLang="zh-CN" sz="1600" dirty="0" smtClean="0"/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3)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Group A hemolytic streptococci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59784" y="6438936"/>
            <a:ext cx="85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Immunocompromised patients are more likely to develop fungal + viral pneumonia        </a:t>
            </a:r>
            <a:endParaRPr lang="x-non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38936"/>
            <a:ext cx="4000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Parasites and protozoa infections are rare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733" y="0"/>
            <a:ext cx="215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1-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Pathogens: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805" y="4779828"/>
            <a:ext cx="108678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1)Streptococcus </a:t>
            </a:r>
            <a:r>
              <a:rPr lang="en-US" altLang="zh-CN" sz="1600" b="1" dirty="0" err="1" smtClean="0"/>
              <a:t>pneumoniae</a:t>
            </a:r>
            <a:r>
              <a:rPr lang="en-US" altLang="zh-CN" sz="1600" b="1" dirty="0" smtClean="0"/>
              <a:t>, </a:t>
            </a:r>
            <a:r>
              <a:rPr lang="en-US" altLang="zh-CN" sz="1600" b="1" dirty="0" err="1" smtClean="0"/>
              <a:t>H.influenzae</a:t>
            </a:r>
            <a:r>
              <a:rPr lang="en-US" altLang="zh-CN" sz="1600" b="1" dirty="0" smtClean="0"/>
              <a:t> and Moraxella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: have cell wall therefore are gram stained and respond to Penicillin </a:t>
            </a:r>
          </a:p>
          <a:p>
            <a:r>
              <a:rPr lang="en-US" altLang="zh-CN" sz="1600" b="1" dirty="0" smtClean="0">
                <a:solidFill>
                  <a:schemeClr val="accent1"/>
                </a:solidFill>
              </a:rPr>
              <a:t>and B-lactam 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839" y="5432382"/>
            <a:ext cx="107307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/>
              <a:t>2)Mycoplasma </a:t>
            </a:r>
            <a:r>
              <a:rPr lang="en-US" b="1" dirty="0" err="1" smtClean="0"/>
              <a:t>pneumoniae</a:t>
            </a:r>
            <a:r>
              <a:rPr lang="en-US" b="1" dirty="0" smtClean="0"/>
              <a:t>, Legionella and chlamydia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doesn’t have cell wall (resistant to drugs that work on cell wall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penicillin and B-lactam)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490216"/>
            <a:ext cx="27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0"/>
            <a:ext cx="407098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2-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Anatomical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pneumonia: </a:t>
            </a:r>
            <a:endParaRPr lang="x-none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7" descr="pp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9368" y="2623252"/>
            <a:ext cx="3943825" cy="199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مربع نص 1"/>
          <p:cNvSpPr txBox="1"/>
          <p:nvPr/>
        </p:nvSpPr>
        <p:spPr>
          <a:xfrm>
            <a:off x="1758965" y="2306472"/>
            <a:ext cx="208262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1-Lobar pneumonia </a:t>
            </a:r>
            <a:endParaRPr lang="x-none" dirty="0"/>
          </a:p>
        </p:txBody>
      </p:sp>
      <p:pic>
        <p:nvPicPr>
          <p:cNvPr id="12" name="Picture 6" descr="pneumonias 10"/>
          <p:cNvPicPr>
            <a:picLocks noChangeAspect="1" noChangeArrowheads="1"/>
          </p:cNvPicPr>
          <p:nvPr/>
        </p:nvPicPr>
        <p:blipFill rotWithShape="1">
          <a:blip r:embed="rId4"/>
          <a:srcRect b="12310"/>
          <a:stretch/>
        </p:blipFill>
        <p:spPr bwMode="auto">
          <a:xfrm>
            <a:off x="8575780" y="581522"/>
            <a:ext cx="3020290" cy="260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3" name="مربع نص 12"/>
          <p:cNvSpPr txBox="1"/>
          <p:nvPr/>
        </p:nvSpPr>
        <p:spPr>
          <a:xfrm>
            <a:off x="8890982" y="2675804"/>
            <a:ext cx="23898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2-Bronchopneumonia   </a:t>
            </a:r>
            <a:endParaRPr lang="x-none" dirty="0"/>
          </a:p>
        </p:txBody>
      </p:sp>
      <p:pic>
        <p:nvPicPr>
          <p:cNvPr id="14" name="Picture 5" descr="ipf 3"/>
          <p:cNvPicPr>
            <a:picLocks noChangeAspect="1" noChangeArrowheads="1"/>
          </p:cNvPicPr>
          <p:nvPr/>
        </p:nvPicPr>
        <p:blipFill rotWithShape="1">
          <a:blip r:embed="rId5"/>
          <a:srcRect b="26068"/>
          <a:stretch/>
        </p:blipFill>
        <p:spPr bwMode="auto">
          <a:xfrm>
            <a:off x="8643320" y="3394069"/>
            <a:ext cx="2952750" cy="243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6" name="مربع نص 15"/>
          <p:cNvSpPr txBox="1"/>
          <p:nvPr/>
        </p:nvSpPr>
        <p:spPr>
          <a:xfrm>
            <a:off x="8890982" y="5362202"/>
            <a:ext cx="255717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3-Interstitial pneumonia </a:t>
            </a:r>
            <a:endParaRPr lang="x-non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087810" y="685544"/>
            <a:ext cx="0" cy="538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490216"/>
            <a:ext cx="42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2800275" y="4812499"/>
            <a:ext cx="12620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Entire Lobe</a:t>
            </a:r>
            <a:endParaRPr lang="ar-SA" b="1" dirty="0">
              <a:solidFill>
                <a:schemeClr val="accent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154045" y="2675804"/>
            <a:ext cx="90441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Lobular</a:t>
            </a:r>
            <a:endParaRPr lang="ar-S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b="1">
                <a:latin typeface="Times New Roman" panose="02020603050405020304" pitchFamily="18" charset="0"/>
              </a:rPr>
              <a:t>CAP and bioterrorism agents</a:t>
            </a:r>
            <a:endParaRPr lang="en-US" altLang="ar-SA" sz="3200">
              <a:latin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34439" y="1552493"/>
            <a:ext cx="10515600" cy="2710749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ar-SA" sz="2000" i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Bacillus anthracis (anthrax)</a:t>
            </a:r>
          </a:p>
          <a:p>
            <a:pPr eaLnBrk="1" hangingPunct="1"/>
            <a:r>
              <a:rPr lang="en-US" altLang="ar-SA" sz="2000" i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Yersinia pestis (plague) </a:t>
            </a:r>
          </a:p>
          <a:p>
            <a:pPr eaLnBrk="1" hangingPunct="1"/>
            <a:r>
              <a:rPr lang="en-US" altLang="ar-SA" sz="2000" i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Francisella tularensis (tularemia)</a:t>
            </a:r>
          </a:p>
          <a:p>
            <a:pPr eaLnBrk="1" hangingPunct="1"/>
            <a:r>
              <a:rPr lang="en-US" altLang="ar-SA" sz="2000" i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Coxialla . burnetii (Q fever)</a:t>
            </a:r>
          </a:p>
          <a:p>
            <a:pPr eaLnBrk="1" hangingPunct="1"/>
            <a:endParaRPr lang="en-US" altLang="ar-SA" sz="2000" i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SA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 three agents</a:t>
            </a:r>
          </a:p>
        </p:txBody>
      </p:sp>
    </p:spTree>
    <p:extLst>
      <p:ext uri="{BB962C8B-B14F-4D97-AF65-F5344CB8AC3E}">
        <p14:creationId xmlns:p14="http://schemas.microsoft.com/office/powerpoint/2010/main" val="18302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2171</Words>
  <Application>Microsoft Macintosh PowerPoint</Application>
  <PresentationFormat>Widescreen</PresentationFormat>
  <Paragraphs>530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Abadi MT Condensed Extra Bold</vt:lpstr>
      <vt:lpstr>Arial</vt:lpstr>
      <vt:lpstr>Baskerville Old Face</vt:lpstr>
      <vt:lpstr>Bell MT</vt:lpstr>
      <vt:lpstr>Calibri</vt:lpstr>
      <vt:lpstr>Calibri Light</vt:lpstr>
      <vt:lpstr>Footlight MT Light</vt:lpstr>
      <vt:lpstr>SimSun</vt:lpstr>
      <vt:lpstr>Times New Roman</vt:lpstr>
      <vt:lpstr>Times New Roman Bold</vt:lpstr>
      <vt:lpstr>TimesNewRomanPSMT</vt:lpstr>
      <vt:lpstr>Wingdings</vt:lpstr>
      <vt:lpstr>宋体</vt:lpstr>
      <vt:lpstr>Office Theme</vt:lpstr>
      <vt:lpstr>PowerPoint Presentation</vt:lpstr>
      <vt:lpstr>Introduction to Pneumonia:</vt:lpstr>
      <vt:lpstr>Pathogenesis </vt:lpstr>
      <vt:lpstr>PowerPoint Presentation</vt:lpstr>
      <vt:lpstr>PowerPoint Presentation</vt:lpstr>
      <vt:lpstr>Risk factors: </vt:lpstr>
      <vt:lpstr>PowerPoint Presentation</vt:lpstr>
      <vt:lpstr>PowerPoint Presentation</vt:lpstr>
      <vt:lpstr>CAP and bioterrorism agents</vt:lpstr>
      <vt:lpstr>PowerPoint Presentation</vt:lpstr>
      <vt:lpstr>PowerPoint Presentation</vt:lpstr>
      <vt:lpstr>PowerPoint Presentation</vt:lpstr>
      <vt:lpstr>PowerPoint Presentation</vt:lpstr>
      <vt:lpstr>Atypical Pneumonia</vt:lpstr>
      <vt:lpstr>Mycoplasma pneumonia:</vt:lpstr>
      <vt:lpstr>Chlamydia Pneumonia: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</dc:title>
  <dc:creator>ABS</dc:creator>
  <cp:lastModifiedBy>شوق</cp:lastModifiedBy>
  <cp:revision>71</cp:revision>
  <cp:lastPrinted>2017-03-01T14:41:35Z</cp:lastPrinted>
  <dcterms:created xsi:type="dcterms:W3CDTF">2017-02-13T00:33:29Z</dcterms:created>
  <dcterms:modified xsi:type="dcterms:W3CDTF">2017-03-01T14:41:53Z</dcterms:modified>
</cp:coreProperties>
</file>