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59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8" r:id="rId13"/>
    <p:sldId id="287" r:id="rId14"/>
    <p:sldId id="273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brary" initials="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53" autoAdjust="0"/>
  </p:normalViewPr>
  <p:slideViewPr>
    <p:cSldViewPr snapToGrid="0">
      <p:cViewPr varScale="1">
        <p:scale>
          <a:sx n="72" d="100"/>
          <a:sy n="72" d="100"/>
        </p:scale>
        <p:origin x="141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CD65E-45AB-42EE-B657-B0E5FE5958FE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61D7A-3006-44A0-A53D-F6F0E840F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9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2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8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2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0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8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0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3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294783"/>
            <a:ext cx="12192000" cy="6626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78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294783"/>
            <a:ext cx="12192000" cy="6626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15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6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5BE7-8C5D-493E-A9AD-7AA0CCDAEDE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BB31-14F5-4F06-84B1-99A829433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hyperlink" Target="https://docs.google.com/presentation/d/1W96rNV02n5a9oIn7t_PrKgaNkiBSgIQLcp4C64ccow4/edit?usp=shar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4531" y1="46567" x2="14531" y2="46567"/>
                        <a14:foregroundMark x1="22031" y1="46567" x2="22031" y2="46567"/>
                        <a14:backgroundMark x1="33594" y1="27817" x2="33594" y2="27817"/>
                        <a14:backgroundMark x1="20313" y1="47711" x2="20313" y2="47711"/>
                        <a14:backgroundMark x1="22969" y1="46919" x2="22969" y2="46919"/>
                        <a14:backgroundMark x1="24375" y1="39789" x2="24375" y2="39789"/>
                        <a14:backgroundMark x1="16250" y1="40581" x2="16250" y2="40581"/>
                        <a14:backgroundMark x1="24375" y1="31866" x2="24375" y2="31866"/>
                        <a14:backgroundMark x1="15156" y1="48680" x2="15156" y2="48680"/>
                        <a14:backgroundMark x1="15156" y1="48680" x2="15156" y2="48680"/>
                        <a14:backgroundMark x1="17500" y1="48327" x2="17500" y2="48327"/>
                        <a14:backgroundMark x1="17813" y1="48504" x2="17813" y2="48504"/>
                        <a14:backgroundMark x1="17813" y1="48680" x2="17813" y2="48680"/>
                        <a14:backgroundMark x1="23438" y1="37852" x2="23438" y2="37852"/>
                        <a14:backgroundMark x1="23438" y1="37852" x2="23438" y2="37852"/>
                        <a14:backgroundMark x1="51094" y1="30106" x2="51094" y2="30106"/>
                        <a14:backgroundMark x1="51094" y1="30106" x2="51094" y2="30106"/>
                        <a14:backgroundMark x1="20000" y1="70158" x2="20000" y2="70158"/>
                        <a14:backgroundMark x1="20000" y1="70158" x2="20000" y2="70158"/>
                        <a14:backgroundMark x1="19219" y1="60123" x2="19219" y2="60123"/>
                        <a14:backgroundMark x1="18906" y1="59859" x2="18906" y2="59859"/>
                        <a14:backgroundMark x1="16250" y1="58363" x2="16250" y2="58363"/>
                        <a14:backgroundMark x1="15469" y1="57746" x2="15469" y2="57746"/>
                        <a14:backgroundMark x1="14844" y1="55282" x2="14844" y2="55282"/>
                        <a14:backgroundMark x1="16875" y1="40141" x2="16875" y2="40141"/>
                        <a14:backgroundMark x1="29531" y1="28961" x2="21250" y2="28785"/>
                        <a14:backgroundMark x1="55625" y1="23151" x2="61406" y2="27025"/>
                        <a14:backgroundMark x1="72813" y1="26673" x2="72813" y2="26673"/>
                        <a14:backgroundMark x1="72813" y1="26673" x2="33281" y2="3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605" t="36137" r="5127" b="32050"/>
          <a:stretch/>
        </p:blipFill>
        <p:spPr>
          <a:xfrm>
            <a:off x="3180521" y="-92008"/>
            <a:ext cx="5579165" cy="3962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484" y="0"/>
            <a:ext cx="1766516" cy="140399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921564" y="3550649"/>
            <a:ext cx="85039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13111" y="3550649"/>
            <a:ext cx="75139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Lecture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altLang="zh-TW" sz="3600" dirty="0"/>
              <a:t>Health Care Associated  Pneumonia</a:t>
            </a:r>
            <a:endParaRPr lang="en-US" sz="3600" dirty="0"/>
          </a:p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0649" y="5288340"/>
            <a:ext cx="27934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FF0000"/>
                </a:solidFill>
              </a:rPr>
              <a:t>important</a:t>
            </a:r>
            <a:endParaRPr lang="en-US" sz="2400" dirty="0">
              <a:ln w="0"/>
              <a:solidFill>
                <a:srgbClr val="FF0000"/>
              </a:solidFill>
            </a:endParaRPr>
          </a:p>
          <a:p>
            <a:r>
              <a:rPr lang="en-US" sz="2400" b="0" cap="none" spc="0" dirty="0" smtClean="0">
                <a:ln w="0"/>
                <a:solidFill>
                  <a:schemeClr val="bg1">
                    <a:lumMod val="50000"/>
                  </a:schemeClr>
                </a:solidFill>
              </a:rPr>
              <a:t>Extra notes</a:t>
            </a:r>
          </a:p>
          <a:p>
            <a:r>
              <a:rPr lang="en-US" sz="2400" dirty="0">
                <a:ln w="0"/>
                <a:solidFill>
                  <a:schemeClr val="accent1">
                    <a:lumMod val="75000"/>
                  </a:schemeClr>
                </a:solidFill>
              </a:rPr>
              <a:t>Doctors notes</a:t>
            </a:r>
          </a:p>
          <a:p>
            <a:pPr algn="ctr"/>
            <a:endParaRPr lang="en-US" sz="2400" b="0" cap="none" spc="0" dirty="0">
              <a:ln w="0"/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327374" y="5936760"/>
            <a:ext cx="6864626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80382" y="6137689"/>
            <a:ext cx="6758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x-none" u="sng" dirty="0">
                <a:solidFill>
                  <a:schemeClr val="accent1"/>
                </a:solidFill>
              </a:rPr>
              <a:t>"</a:t>
            </a:r>
            <a:r>
              <a:rPr lang="x-none" b="1" u="sng" dirty="0">
                <a:solidFill>
                  <a:schemeClr val="accent1"/>
                </a:solidFill>
              </a:rPr>
              <a:t>لا حول ولا قوة إلا بالله العلي العظيم</a:t>
            </a:r>
            <a:r>
              <a:rPr lang="x-none" b="1" dirty="0">
                <a:solidFill>
                  <a:schemeClr val="accent1"/>
                </a:solidFill>
              </a:rPr>
              <a:t>" </a:t>
            </a:r>
            <a:r>
              <a:rPr lang="x-none" b="1" dirty="0"/>
              <a:t>وتقال هذه الجملة إذا دهم الإنسان أمر عظيم لا يستطيعه ، أو يصعب عليه القيام به 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7313" y="5473521"/>
            <a:ext cx="283336" cy="11591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87313" y="5810651"/>
            <a:ext cx="283336" cy="11591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87313" y="6184005"/>
            <a:ext cx="283336" cy="11591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013" y="-17329"/>
            <a:ext cx="1728037" cy="143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00026"/>
            <a:ext cx="5228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Treatment of HAP and VAP: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329" y="1264440"/>
            <a:ext cx="1141668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Most initial therapy is empiric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(based on expectations) </a:t>
            </a:r>
            <a:r>
              <a:rPr lang="en-US" dirty="0"/>
              <a:t>because </a:t>
            </a:r>
            <a:r>
              <a:rPr lang="en-US" b="1" dirty="0"/>
              <a:t>no pathogen </a:t>
            </a:r>
            <a:r>
              <a:rPr lang="en-US" dirty="0"/>
              <a:t>is identified or results are </a:t>
            </a:r>
            <a:r>
              <a:rPr lang="en-US" dirty="0" smtClean="0"/>
              <a:t>not yet </a:t>
            </a:r>
            <a:r>
              <a:rPr lang="en-US" dirty="0"/>
              <a:t>available when antimicrobial decisions are </a:t>
            </a:r>
            <a:r>
              <a:rPr lang="en-US" dirty="0" smtClean="0"/>
              <a:t>made in most patient .</a:t>
            </a:r>
            <a:endParaRPr lang="en-US" dirty="0"/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First</a:t>
            </a:r>
            <a:r>
              <a:rPr lang="en-US" dirty="0"/>
              <a:t>, we will treat with a </a:t>
            </a:r>
            <a:r>
              <a:rPr lang="en-US" b="1" dirty="0">
                <a:solidFill>
                  <a:srgbClr val="FF0000"/>
                </a:solidFill>
              </a:rPr>
              <a:t>broad spectrum </a:t>
            </a:r>
            <a:r>
              <a:rPr lang="en-US" dirty="0"/>
              <a:t>antibiotic regimen to cover all </a:t>
            </a:r>
            <a:r>
              <a:rPr lang="en-US" dirty="0" smtClean="0"/>
              <a:t>likely bacterial pathogens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regimen should subsequently be narrowed into </a:t>
            </a:r>
            <a:r>
              <a:rPr lang="en-US" dirty="0" smtClean="0"/>
              <a:t>a more </a:t>
            </a:r>
            <a:r>
              <a:rPr lang="en-US" dirty="0"/>
              <a:t>specific antibiotic according to the bacteria shown in the culture’s result.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pathogen is influenced by coexisting illnesses, prior treatment, and the length </a:t>
            </a:r>
            <a:r>
              <a:rPr lang="en-US" dirty="0" smtClean="0"/>
              <a:t>of hospitalization</a:t>
            </a:r>
            <a:r>
              <a:rPr lang="en-US" dirty="0"/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The frequency of ICU acquired </a:t>
            </a:r>
            <a:r>
              <a:rPr lang="en-US" b="1" dirty="0"/>
              <a:t>Pseudomonas Aeruginosa </a:t>
            </a:r>
            <a:r>
              <a:rPr lang="en-US" dirty="0"/>
              <a:t>carriage, colonization </a:t>
            </a:r>
            <a:r>
              <a:rPr lang="en-US" dirty="0" smtClean="0"/>
              <a:t>or infection </a:t>
            </a:r>
            <a:r>
              <a:rPr lang="en-US" dirty="0"/>
              <a:t>is 23.4% at 7 days and 57.8% at 14 days.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mortality can be reduced </a:t>
            </a:r>
            <a:r>
              <a:rPr lang="en-US" dirty="0" smtClean="0"/>
              <a:t>with early </a:t>
            </a:r>
            <a:r>
              <a:rPr lang="en-US" dirty="0"/>
              <a:t>appropriate empiric therapy (Form 30% with appropriate therapy to more </a:t>
            </a:r>
            <a:r>
              <a:rPr lang="en-US" dirty="0" smtClean="0"/>
              <a:t>than 90</a:t>
            </a:r>
            <a:r>
              <a:rPr lang="en-US" dirty="0"/>
              <a:t>% with inappropriate therapy.)</a:t>
            </a:r>
          </a:p>
        </p:txBody>
      </p:sp>
    </p:spTree>
    <p:extLst>
      <p:ext uri="{BB962C8B-B14F-4D97-AF65-F5344CB8AC3E}">
        <p14:creationId xmlns:p14="http://schemas.microsoft.com/office/powerpoint/2010/main" val="159093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971" y="2052359"/>
            <a:ext cx="116500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For mild to moderate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HAP: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Monotherapy has been shown to be effective.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For severe HAP with resistant organisms: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Combination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therapy probably should be instituted until culture result are available.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For patients with Staph.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Aureus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infection: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/>
              <a:t> Agents against this organism are necessary, including Vancomycin if </a:t>
            </a:r>
            <a:r>
              <a:rPr lang="en-US" sz="1600" i="1" dirty="0"/>
              <a:t>MRSA </a:t>
            </a:r>
            <a:r>
              <a:rPr lang="en-US" sz="1600" dirty="0" smtClean="0"/>
              <a:t>is suspected</a:t>
            </a:r>
            <a:r>
              <a:rPr lang="en-US" sz="1600" dirty="0"/>
              <a:t>. </a:t>
            </a:r>
            <a:r>
              <a:rPr lang="en-US" sz="1600" b="1" dirty="0">
                <a:solidFill>
                  <a:srgbClr val="FF0000"/>
                </a:solidFill>
              </a:rPr>
              <a:t>Linezolid</a:t>
            </a:r>
            <a:r>
              <a:rPr lang="en-US" sz="1600" dirty="0"/>
              <a:t> </a:t>
            </a:r>
            <a:r>
              <a:rPr lang="en-US" sz="1600" dirty="0" smtClean="0"/>
              <a:t>is comparable </a:t>
            </a:r>
            <a:r>
              <a:rPr lang="en-US" sz="1600" dirty="0"/>
              <a:t>with Vancomycin, nevertheless, one of the </a:t>
            </a:r>
            <a:r>
              <a:rPr lang="en-US" sz="1600" dirty="0" smtClean="0"/>
              <a:t>main advantages </a:t>
            </a:r>
            <a:r>
              <a:rPr lang="en-US" sz="1600" dirty="0"/>
              <a:t>of </a:t>
            </a:r>
            <a:r>
              <a:rPr lang="en-US" sz="1600" b="1" dirty="0"/>
              <a:t>Linezolid is that it does not cause nephrotoxicity</a:t>
            </a:r>
            <a:r>
              <a:rPr lang="en-U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For patients with Pseudomonas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Aeruginosa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infection: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600" dirty="0"/>
              <a:t>Combination of antipseudomonal drugs is controversial.</a:t>
            </a:r>
          </a:p>
          <a:p>
            <a:pPr lvl="2"/>
            <a:r>
              <a:rPr lang="en-US" sz="1600" dirty="0"/>
              <a:t>1) Traditional approach</a:t>
            </a:r>
            <a:r>
              <a:rPr lang="en-US" sz="1600" b="1" dirty="0"/>
              <a:t>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Antipseudomonal Beta-lactam </a:t>
            </a:r>
            <a:r>
              <a:rPr lang="en-US" sz="1600" dirty="0"/>
              <a:t>+ </a:t>
            </a:r>
            <a:r>
              <a:rPr lang="en-US" sz="1600" b="1" dirty="0">
                <a:solidFill>
                  <a:srgbClr val="FF0000"/>
                </a:solidFill>
              </a:rPr>
              <a:t>Aminoglycoside</a:t>
            </a:r>
            <a:r>
              <a:rPr lang="en-US" sz="1600" dirty="0"/>
              <a:t>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Synergy</a:t>
            </a:r>
            <a:r>
              <a:rPr lang="en-US" sz="1600" dirty="0"/>
              <a:t> but potential nephrotoxicity</a:t>
            </a:r>
            <a:r>
              <a:rPr lang="en-US" sz="1600" dirty="0" smtClean="0"/>
              <a:t>.</a:t>
            </a:r>
          </a:p>
          <a:p>
            <a:pPr lvl="3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Synergy : working together to enhance the effectiveness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en-US" sz="1600" dirty="0"/>
              <a:t>2) Another approach</a:t>
            </a:r>
            <a:r>
              <a:rPr lang="en-US" sz="1600" b="1" dirty="0"/>
              <a:t>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Antipseudomonal Beta-lactam </a:t>
            </a:r>
            <a:r>
              <a:rPr lang="en-US" sz="1600" dirty="0"/>
              <a:t>+ </a:t>
            </a:r>
            <a:r>
              <a:rPr lang="en-US" sz="1600" b="1" dirty="0">
                <a:solidFill>
                  <a:srgbClr val="FF0000"/>
                </a:solidFill>
              </a:rPr>
              <a:t>Fluoroquinolone</a:t>
            </a:r>
            <a:r>
              <a:rPr lang="en-US" sz="1600" dirty="0"/>
              <a:t>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No</a:t>
            </a:r>
            <a:r>
              <a:rPr lang="en-US" sz="1600" dirty="0"/>
              <a:t> </a:t>
            </a:r>
            <a:r>
              <a:rPr lang="en-US" sz="1600" b="1" dirty="0"/>
              <a:t>benefit of synergy </a:t>
            </a:r>
            <a:r>
              <a:rPr lang="en-US" sz="1600" dirty="0"/>
              <a:t>but reduces the concern of nephrotoxicity, and quinolone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gets into the lungs at higher concentrations.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994" y="607381"/>
            <a:ext cx="7094082" cy="11769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1971" y="238049"/>
            <a:ext cx="1183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“Guidelines by American Thoracic Society has divided HAP patients into three groups, each with a set of probable pathogens”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27276" y="4467173"/>
            <a:ext cx="4304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n w="0"/>
                <a:solidFill>
                  <a:schemeClr val="accent1">
                    <a:lumMod val="75000"/>
                  </a:schemeClr>
                </a:solidFill>
              </a:rPr>
              <a:t>When we think about treatment we should always select drugs that cover Pseudomonas Aeruginosa  and MRSA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89606" y="547436"/>
            <a:ext cx="6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220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7893" y="1412384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B-lactam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40736" y="2561999"/>
            <a:ext cx="1663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Aminoglycoside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0737" y="3842999"/>
            <a:ext cx="173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Fluoroquinolone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73581" y="5113049"/>
            <a:ext cx="1393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Carbapenum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382462" y="1499974"/>
            <a:ext cx="2651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dirty="0" err="1" smtClean="0">
                <a:solidFill>
                  <a:srgbClr val="FF0000"/>
                </a:solidFill>
              </a:rPr>
              <a:t>Straphycoccus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Aurues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9710903" y="2069306"/>
            <a:ext cx="733519" cy="930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455369" y="2069306"/>
            <a:ext cx="645934" cy="930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92735" y="3109433"/>
            <a:ext cx="727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MSSA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772861" y="3076588"/>
            <a:ext cx="74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MRSA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440931" y="3547383"/>
            <a:ext cx="16466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Cefazplin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generation)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Clyndamycin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Cloxacillin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433473" y="3547383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Vancomycin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Or </a:t>
            </a:r>
            <a:r>
              <a:rPr lang="en-US" dirty="0" err="1" smtClean="0"/>
              <a:t>Linazolid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16458" y="1390488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Ceftazidime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Pipracillin</a:t>
            </a:r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105512" y="2463460"/>
            <a:ext cx="1582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Tobramycin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Gentamycin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Amikacin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4423003" y="3875845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Ciprofloxacin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levothoxacin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83615" y="5047356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Meropenum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Lmipenum</a:t>
            </a:r>
            <a:endParaRPr lang="en-US" dirty="0" smtClean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196825" y="1587563"/>
            <a:ext cx="864894" cy="87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196825" y="1675152"/>
            <a:ext cx="842998" cy="109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338277" y="2747244"/>
            <a:ext cx="864894" cy="87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38277" y="2834833"/>
            <a:ext cx="842998" cy="109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491549" y="4050141"/>
            <a:ext cx="864894" cy="87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491549" y="4137730"/>
            <a:ext cx="842998" cy="109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206900" y="5276397"/>
            <a:ext cx="864894" cy="87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206900" y="5363986"/>
            <a:ext cx="842998" cy="109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39149" y="2846665"/>
            <a:ext cx="830306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29115" y="470795"/>
            <a:ext cx="4579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Pseudomonas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we have to use 2 drugs from </a:t>
            </a:r>
          </a:p>
          <a:p>
            <a:r>
              <a:rPr lang="en-US" dirty="0" smtClean="0"/>
              <a:t>2 different families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0006499" y="229923"/>
            <a:ext cx="17084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Important slide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17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81" y="332926"/>
            <a:ext cx="3378958" cy="55417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Response to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therapy:</a:t>
            </a:r>
            <a:endParaRPr lang="en-US" sz="2800" dirty="0">
              <a:solidFill>
                <a:schemeClr val="accent6">
                  <a:lumMod val="5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93" y="1075264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If no clinical response is noted or deterioration occurs, we need to consider the following: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71" y="1943694"/>
          <a:ext cx="10563366" cy="2302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5424">
                  <a:extLst>
                    <a:ext uri="{9D8B030D-6E8A-4147-A177-3AD203B41FA5}">
                      <a16:colId xmlns:a16="http://schemas.microsoft.com/office/drawing/2014/main" xmlns="" val="1447553975"/>
                    </a:ext>
                  </a:extLst>
                </a:gridCol>
                <a:gridCol w="7227942">
                  <a:extLst>
                    <a:ext uri="{9D8B030D-6E8A-4147-A177-3AD203B41FA5}">
                      <a16:colId xmlns:a16="http://schemas.microsoft.com/office/drawing/2014/main" xmlns="" val="1593859146"/>
                    </a:ext>
                  </a:extLst>
                </a:gridCol>
              </a:tblGrid>
              <a:tr h="3535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Infectious</a:t>
                      </a:r>
                      <a:r>
                        <a:rPr lang="en-US" sz="2000" b="1" baseline="0" dirty="0"/>
                        <a:t> Causes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Non-infectious</a:t>
                      </a:r>
                      <a:r>
                        <a:rPr lang="en-US" sz="2000" b="1" baseline="0" dirty="0"/>
                        <a:t> events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5566429"/>
                  </a:ext>
                </a:extLst>
              </a:tr>
              <a:tr h="190623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Resistant pathogen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Unusual</a:t>
                      </a:r>
                      <a:r>
                        <a:rPr lang="en-US" baseline="0" dirty="0"/>
                        <a:t> pathogen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Superinfection</a:t>
                      </a: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Extra-pulmonary Infection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Lung </a:t>
                      </a:r>
                      <a:r>
                        <a:rPr lang="en-US" dirty="0"/>
                        <a:t>abscess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Heart: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u="none" strike="noStrike" kern="1200" baseline="0" dirty="0"/>
                        <a:t>Congestive heart failure (CHF).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Lung: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u="none" strike="noStrike" kern="1200" baseline="0" dirty="0"/>
                        <a:t>Fibro-proliferative acute respiratory distress syndrome (</a:t>
                      </a:r>
                      <a:r>
                        <a:rPr lang="en-US" sz="1800" u="none" strike="noStrike" kern="1200" baseline="0" dirty="0" smtClean="0"/>
                        <a:t>ARDS)</a:t>
                      </a:r>
                      <a:endParaRPr lang="en-US" sz="1800" u="none" strike="noStrike" kern="1200" baseline="0" dirty="0"/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u="none" strike="noStrike" kern="1200" baseline="0" dirty="0"/>
                        <a:t>Pulmonary embolism.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u="none" strike="noStrike" kern="1200" baseline="0" dirty="0"/>
                        <a:t>Atelectasis.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506006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864175" y="459846"/>
            <a:ext cx="114045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Read Only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72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1376" y="-109183"/>
            <a:ext cx="13899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SAQ: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1631308" y="12526"/>
            <a:ext cx="97548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Ahmed and Khaled were both admitted to the hospital after a car accident ,both of them were ventilated in the ICU . After one day Ahmed acquired pneumonia and after six days Khaled acquired pneumonia.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0" y="1828408"/>
            <a:ext cx="12075090" cy="378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Q1: What organisms most likely caused Ahmed to develop pneumonia ?</a:t>
            </a:r>
          </a:p>
          <a:p>
            <a:endParaRPr lang="en-US" sz="2200" dirty="0" smtClean="0"/>
          </a:p>
          <a:p>
            <a:r>
              <a:rPr lang="en-US" sz="2200" dirty="0" smtClean="0"/>
              <a:t>Q2:What organisms most likely caused Khaled to develop pneumonia?</a:t>
            </a:r>
          </a:p>
          <a:p>
            <a:endParaRPr lang="en-US" sz="2200" dirty="0" smtClean="0"/>
          </a:p>
          <a:p>
            <a:r>
              <a:rPr lang="en-US" sz="2200" dirty="0" smtClean="0"/>
              <a:t>Q3: As a doctor how would you try to prevent pneumonia in ventilated patients?</a:t>
            </a:r>
          </a:p>
          <a:p>
            <a:endParaRPr lang="en-US" sz="2200" dirty="0" smtClean="0"/>
          </a:p>
          <a:p>
            <a:r>
              <a:rPr lang="en-US" sz="2200" dirty="0" smtClean="0"/>
              <a:t>Q4: What ANTIBIOTICS will you use to treat Ahmed and Khaled?</a:t>
            </a:r>
          </a:p>
          <a:p>
            <a:endParaRPr lang="en-US" sz="20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 rot="10800000">
            <a:off x="2775642" y="4331567"/>
            <a:ext cx="917574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</a:t>
            </a:r>
          </a:p>
          <a:p>
            <a:r>
              <a:rPr lang="en-US" dirty="0" smtClean="0"/>
              <a:t>1)</a:t>
            </a:r>
            <a:r>
              <a:rPr lang="en-US" dirty="0" err="1" smtClean="0"/>
              <a:t>s.Pneumoniae</a:t>
            </a:r>
            <a:r>
              <a:rPr lang="en-US" dirty="0" smtClean="0"/>
              <a:t> </a:t>
            </a:r>
            <a:r>
              <a:rPr lang="en-US" dirty="0"/>
              <a:t>, MSSA, </a:t>
            </a:r>
            <a:r>
              <a:rPr lang="en-US" dirty="0" err="1"/>
              <a:t>H.Influenza</a:t>
            </a:r>
            <a:r>
              <a:rPr lang="en-US" dirty="0"/>
              <a:t>, anaerobes</a:t>
            </a:r>
          </a:p>
          <a:p>
            <a:r>
              <a:rPr lang="en-US" dirty="0" smtClean="0"/>
              <a:t>2)</a:t>
            </a:r>
            <a:r>
              <a:rPr lang="en-US" dirty="0"/>
              <a:t> Gram negative organisms , </a:t>
            </a:r>
            <a:r>
              <a:rPr lang="en-US" b="1" dirty="0" err="1"/>
              <a:t>P.aeruginose</a:t>
            </a:r>
            <a:r>
              <a:rPr lang="en-US" b="1" dirty="0"/>
              <a:t> , </a:t>
            </a:r>
            <a:r>
              <a:rPr lang="en-US" b="1" dirty="0" err="1"/>
              <a:t>acinetobacter</a:t>
            </a:r>
            <a:r>
              <a:rPr lang="en-US" b="1" dirty="0"/>
              <a:t> </a:t>
            </a:r>
            <a:r>
              <a:rPr lang="en-US" dirty="0"/>
              <a:t>, </a:t>
            </a:r>
            <a:r>
              <a:rPr lang="en-US" dirty="0" err="1"/>
              <a:t>enterobacteriaceae</a:t>
            </a:r>
            <a:r>
              <a:rPr lang="en-US" dirty="0"/>
              <a:t> , </a:t>
            </a:r>
            <a:r>
              <a:rPr lang="en-US" b="1" dirty="0"/>
              <a:t>MRSA</a:t>
            </a:r>
          </a:p>
          <a:p>
            <a:r>
              <a:rPr lang="en-US" dirty="0" smtClean="0"/>
              <a:t>3)</a:t>
            </a:r>
            <a:r>
              <a:rPr lang="en-US" dirty="0"/>
              <a:t> By applying topical gentamycin , </a:t>
            </a:r>
            <a:r>
              <a:rPr lang="en-US" dirty="0" err="1"/>
              <a:t>colistin</a:t>
            </a:r>
            <a:r>
              <a:rPr lang="en-US" dirty="0"/>
              <a:t> ,</a:t>
            </a:r>
            <a:r>
              <a:rPr lang="en-US" dirty="0" err="1"/>
              <a:t>vancomysin</a:t>
            </a:r>
            <a:r>
              <a:rPr lang="en-US" dirty="0"/>
              <a:t> cream (given every 6 hours for 3 weeks)</a:t>
            </a:r>
          </a:p>
          <a:p>
            <a:r>
              <a:rPr lang="en-US" dirty="0" smtClean="0"/>
              <a:t>4)</a:t>
            </a:r>
            <a:r>
              <a:rPr lang="en-US" dirty="0"/>
              <a:t> </a:t>
            </a:r>
            <a:r>
              <a:rPr lang="en-US" dirty="0" err="1"/>
              <a:t>Vancomycin</a:t>
            </a:r>
            <a:r>
              <a:rPr lang="en-US" dirty="0"/>
              <a:t> , linezolid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7498" y="0"/>
            <a:ext cx="33934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GOOD LUCK!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113147"/>
            <a:ext cx="8293711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MICROBIOLOGY TEAM:</a:t>
            </a:r>
          </a:p>
          <a:p>
            <a:pPr algn="ctr"/>
            <a:endParaRPr lang="en-US" sz="2400" dirty="0">
              <a:ln w="0"/>
            </a:endParaRPr>
          </a:p>
          <a:p>
            <a:pPr algn="ctr"/>
            <a:endParaRPr lang="en-US" sz="2400" dirty="0">
              <a:ln w="0"/>
            </a:endParaRPr>
          </a:p>
          <a:p>
            <a:pPr algn="ctr"/>
            <a:endParaRPr lang="en-US" sz="2400" dirty="0">
              <a:ln w="0"/>
            </a:endParaRPr>
          </a:p>
          <a:p>
            <a:pPr algn="ctr"/>
            <a:endParaRPr lang="en-US" sz="2400" dirty="0">
              <a:ln w="0"/>
            </a:endParaRPr>
          </a:p>
          <a:p>
            <a:pPr algn="ctr"/>
            <a:endParaRPr lang="en-US" sz="2400" dirty="0">
              <a:ln w="0"/>
            </a:endParaRPr>
          </a:p>
          <a:p>
            <a:pPr algn="ctr"/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42958" y="5648777"/>
            <a:ext cx="2411896" cy="524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rgbClr val="00B0F0"/>
                </a:solidFill>
              </a:rPr>
              <a:t>@microbio436</a:t>
            </a:r>
          </a:p>
        </p:txBody>
      </p:sp>
      <p:sp>
        <p:nvSpPr>
          <p:cNvPr id="6" name="Rectangle 5"/>
          <p:cNvSpPr/>
          <p:nvPr/>
        </p:nvSpPr>
        <p:spPr>
          <a:xfrm>
            <a:off x="7664972" y="6132204"/>
            <a:ext cx="460347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</a:rPr>
              <a:t>436microbiologyteam@gmail.com</a:t>
            </a:r>
            <a:endParaRPr lang="en-US" sz="2400" b="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765" y="5648777"/>
            <a:ext cx="567193" cy="5671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90960" y="4957329"/>
            <a:ext cx="51882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are waiting for your feedback  </a:t>
            </a:r>
          </a:p>
        </p:txBody>
      </p:sp>
      <p:sp>
        <p:nvSpPr>
          <p:cNvPr id="8" name="Arc 7"/>
          <p:cNvSpPr/>
          <p:nvPr/>
        </p:nvSpPr>
        <p:spPr>
          <a:xfrm rot="16024822">
            <a:off x="7225857" y="5210182"/>
            <a:ext cx="809103" cy="696180"/>
          </a:xfrm>
          <a:prstGeom prst="arc">
            <a:avLst>
              <a:gd name="adj1" fmla="val 8546526"/>
              <a:gd name="adj2" fmla="val 18822582"/>
            </a:avLst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024822">
            <a:off x="6987968" y="5133538"/>
            <a:ext cx="1229106" cy="1321490"/>
          </a:xfrm>
          <a:prstGeom prst="arc">
            <a:avLst>
              <a:gd name="adj1" fmla="val 9061474"/>
              <a:gd name="adj2" fmla="val 20115016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8474" y="2039815"/>
            <a:ext cx="329183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Waleed</a:t>
            </a:r>
            <a:r>
              <a:rPr lang="en-US" sz="2000" dirty="0" smtClean="0"/>
              <a:t> </a:t>
            </a:r>
            <a:r>
              <a:rPr lang="en-US" sz="2000" dirty="0" err="1"/>
              <a:t>A</a:t>
            </a:r>
            <a:r>
              <a:rPr lang="en-US" sz="2000" dirty="0" err="1" smtClean="0"/>
              <a:t>ljamal</a:t>
            </a:r>
            <a:r>
              <a:rPr lang="en-US" sz="2000" dirty="0" smtClean="0"/>
              <a:t> (leader)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Ibraheem</a:t>
            </a:r>
            <a:r>
              <a:rPr lang="en-US" sz="2000" dirty="0" smtClean="0"/>
              <a:t> </a:t>
            </a:r>
            <a:r>
              <a:rPr lang="en-US" sz="2000" dirty="0" err="1" smtClean="0"/>
              <a:t>Aldeeri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Ibrahim </a:t>
            </a:r>
            <a:r>
              <a:rPr lang="en-US" sz="2000" dirty="0" err="1" smtClean="0"/>
              <a:t>Fetyani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Abdulaziz</a:t>
            </a:r>
            <a:r>
              <a:rPr lang="en-US" sz="2000" dirty="0" smtClean="0"/>
              <a:t> </a:t>
            </a:r>
            <a:r>
              <a:rPr lang="en-US" sz="2000" dirty="0" err="1" smtClean="0"/>
              <a:t>almohammed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Abdulmalik</a:t>
            </a:r>
            <a:r>
              <a:rPr lang="en-US" sz="2000" dirty="0" smtClean="0"/>
              <a:t> </a:t>
            </a:r>
            <a:r>
              <a:rPr lang="en-US" sz="2000" dirty="0" err="1" smtClean="0"/>
              <a:t>alghannam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Omar </a:t>
            </a:r>
            <a:r>
              <a:rPr lang="en-US" sz="2000" dirty="0" err="1" smtClean="0"/>
              <a:t>albabtain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Turki</a:t>
            </a:r>
            <a:r>
              <a:rPr lang="en-US" sz="2000" dirty="0"/>
              <a:t> </a:t>
            </a:r>
            <a:r>
              <a:rPr lang="en-US" sz="2000" dirty="0" err="1"/>
              <a:t>maddi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Mohammad </a:t>
            </a:r>
            <a:r>
              <a:rPr lang="en-US" sz="2000" dirty="0" err="1"/>
              <a:t>alkahil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Meshal</a:t>
            </a:r>
            <a:r>
              <a:rPr lang="en-US" sz="2000" dirty="0" smtClean="0"/>
              <a:t> </a:t>
            </a:r>
            <a:r>
              <a:rPr lang="en-US" sz="2000" dirty="0" err="1"/>
              <a:t>Eiaidi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Khalid </a:t>
            </a:r>
            <a:r>
              <a:rPr lang="en-US" sz="2000" dirty="0" err="1"/>
              <a:t>Alhusainan</a:t>
            </a:r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Khalid </a:t>
            </a:r>
            <a:r>
              <a:rPr lang="en-US" sz="2000" dirty="0" err="1"/>
              <a:t>Alshehri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Nasir </a:t>
            </a:r>
            <a:r>
              <a:rPr lang="en-US" sz="2000" dirty="0" err="1"/>
              <a:t>Aldosarie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379195" y="2062795"/>
            <a:ext cx="51366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Shrooq</a:t>
            </a:r>
            <a:r>
              <a:rPr lang="en-US" dirty="0" smtClean="0"/>
              <a:t> </a:t>
            </a:r>
            <a:r>
              <a:rPr lang="en-US" dirty="0" err="1" smtClean="0"/>
              <a:t>Alsomali</a:t>
            </a:r>
            <a:r>
              <a:rPr lang="en-US" dirty="0" smtClean="0"/>
              <a:t> and </a:t>
            </a:r>
            <a:r>
              <a:rPr lang="en-US" dirty="0" err="1"/>
              <a:t>G</a:t>
            </a:r>
            <a:r>
              <a:rPr lang="en-US" dirty="0" err="1" smtClean="0"/>
              <a:t>hadah</a:t>
            </a:r>
            <a:r>
              <a:rPr lang="en-US" dirty="0" smtClean="0"/>
              <a:t> </a:t>
            </a:r>
            <a:r>
              <a:rPr lang="en-US" dirty="0" err="1" smtClean="0"/>
              <a:t>Almazrou</a:t>
            </a:r>
            <a:r>
              <a:rPr lang="en-US" dirty="0" smtClean="0"/>
              <a:t> (leaders)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Amal</a:t>
            </a:r>
            <a:r>
              <a:rPr lang="en-US" dirty="0" smtClean="0"/>
              <a:t> </a:t>
            </a:r>
            <a:r>
              <a:rPr lang="en-US" dirty="0" err="1" smtClean="0"/>
              <a:t>Alshaibi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Nouf</a:t>
            </a:r>
            <a:r>
              <a:rPr lang="en-US" dirty="0" smtClean="0"/>
              <a:t> </a:t>
            </a:r>
            <a:r>
              <a:rPr lang="en-US" dirty="0" err="1" smtClean="0"/>
              <a:t>Aloqaili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770341" y="2863731"/>
            <a:ext cx="31322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4"/>
              </a:rPr>
              <a:t>The 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4"/>
              </a:rPr>
              <a:t>E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4"/>
              </a:rPr>
              <a:t>diting 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4"/>
              </a:rPr>
              <a:t>F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4"/>
              </a:rPr>
              <a:t>ile 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6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095" y="182611"/>
            <a:ext cx="29598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Objectives:</a:t>
            </a:r>
            <a:endParaRPr lang="en-US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095" y="1317839"/>
            <a:ext cx="11859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مربع نص 2"/>
          <p:cNvSpPr txBox="1"/>
          <p:nvPr/>
        </p:nvSpPr>
        <p:spPr>
          <a:xfrm>
            <a:off x="170501" y="1317839"/>
            <a:ext cx="1183709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Name the different causative bacterial agents 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Classify and describe types of VAP.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Recognize the ways by which VAP is prevented.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Describe the different chemotherapeutic  anti microbial agents used for the treatment of health care associated pneumonia.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Evaluate response to treatment and recognize reasons for failure of treatment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Define the terms, pneumonia, community acquired pneumonia,  health care associated pneumonia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 ( HCAP)  and ventilator associated pneumonia  (VAP).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Describe the pathogenesis of the health care associated pneumonia (hospital associated pneumonia ) and VAP.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Classify HCAP according to the time of onset 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77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234152" y="801589"/>
            <a:ext cx="1891862" cy="47696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b="1" dirty="0" smtClean="0">
                <a:latin typeface="+mj-lt"/>
              </a:rPr>
              <a:t>Pneumonia</a:t>
            </a:r>
            <a:endParaRPr lang="en-GB" b="1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232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Health care associated Pneumonia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1865" y="1282033"/>
            <a:ext cx="6101256" cy="513209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200" dirty="0"/>
              <a:t>Definition : Infection of the pulmonary Parenchyma</a:t>
            </a:r>
            <a:endParaRPr lang="x-none" sz="2200" dirty="0"/>
          </a:p>
          <a:p>
            <a:pPr marL="0" indent="0">
              <a:buNone/>
              <a:defRPr/>
            </a:pPr>
            <a:endParaRPr lang="en-GB" sz="2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121864" y="1623892"/>
            <a:ext cx="5919953" cy="867104"/>
            <a:chOff x="3121865" y="1795242"/>
            <a:chExt cx="6101256" cy="867104"/>
          </a:xfrm>
        </p:grpSpPr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>
              <a:off x="6172493" y="1795242"/>
              <a:ext cx="7590" cy="40990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21865" y="2205146"/>
              <a:ext cx="6101256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121865" y="2205146"/>
              <a:ext cx="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223121" y="2205146"/>
              <a:ext cx="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5602159" y="2019934"/>
            <a:ext cx="1155845" cy="341859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200" dirty="0" smtClean="0"/>
              <a:t>It can be </a:t>
            </a:r>
            <a:endParaRPr lang="x-none" sz="2200" dirty="0"/>
          </a:p>
          <a:p>
            <a:pPr marL="0" indent="0">
              <a:buNone/>
              <a:defRPr/>
            </a:pPr>
            <a:endParaRPr lang="en-GB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387365" y="2490996"/>
            <a:ext cx="4214794" cy="58932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Community acquired pneumonia</a:t>
            </a:r>
            <a:endParaRPr lang="en-GB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118424" y="2503012"/>
            <a:ext cx="3846787" cy="56799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Health 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care </a:t>
            </a:r>
            <a:r>
              <a:rPr lang="en-GB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associated 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pneumonia </a:t>
            </a: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(Nosocomial pneumonia)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387365" y="3080316"/>
            <a:ext cx="4214794" cy="1556616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800" dirty="0"/>
              <a:t>acquired in the </a:t>
            </a:r>
            <a:r>
              <a:rPr lang="en-US" sz="1800" b="1" dirty="0"/>
              <a:t>community</a:t>
            </a:r>
            <a:r>
              <a:rPr lang="en-US" sz="1800" dirty="0"/>
              <a:t>, </a:t>
            </a:r>
            <a:r>
              <a:rPr lang="en-US" sz="1800" dirty="0" smtClean="0"/>
              <a:t>by community acquired organism </a:t>
            </a:r>
          </a:p>
          <a:p>
            <a:pPr marL="0" indent="0">
              <a:buNone/>
              <a:defRPr/>
            </a:pPr>
            <a:r>
              <a:rPr lang="en-US" sz="1800" dirty="0" err="1" smtClean="0">
                <a:solidFill>
                  <a:srgbClr val="C00000"/>
                </a:solidFill>
              </a:rPr>
              <a:t>eg</a:t>
            </a:r>
            <a:r>
              <a:rPr lang="en-US" sz="1800" dirty="0" smtClean="0">
                <a:solidFill>
                  <a:srgbClr val="C00000"/>
                </a:solidFill>
              </a:rPr>
              <a:t>. </a:t>
            </a:r>
            <a:r>
              <a:rPr lang="en-US" sz="1800" dirty="0">
                <a:solidFill>
                  <a:srgbClr val="C00000"/>
                </a:solidFill>
              </a:rPr>
              <a:t>Streptococcus </a:t>
            </a:r>
            <a:r>
              <a:rPr lang="en-US" sz="1800" dirty="0" err="1" smtClean="0">
                <a:solidFill>
                  <a:srgbClr val="C00000"/>
                </a:solidFill>
              </a:rPr>
              <a:t>pneumoniae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sz="1800" b="1" dirty="0" smtClean="0"/>
              <a:t>usually </a:t>
            </a:r>
            <a:r>
              <a:rPr lang="en-US" sz="1800" b="1" u="sng" dirty="0" smtClean="0"/>
              <a:t>susceptible</a:t>
            </a:r>
            <a:r>
              <a:rPr lang="en-US" sz="1800" b="1" dirty="0" smtClean="0"/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(sensitive)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1" dirty="0"/>
              <a:t>to antibiotic</a:t>
            </a:r>
            <a:r>
              <a:rPr lang="en-US" sz="1400" b="1" dirty="0"/>
              <a:t>.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7118424" y="3060918"/>
            <a:ext cx="3846786" cy="1453276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600" dirty="0"/>
              <a:t>acquired </a:t>
            </a:r>
            <a:r>
              <a:rPr lang="en-US" sz="1600" dirty="0">
                <a:solidFill>
                  <a:srgbClr val="FF0000"/>
                </a:solidFill>
              </a:rPr>
              <a:t>48-72 </a:t>
            </a:r>
            <a:r>
              <a:rPr lang="en-US" sz="1600" dirty="0" smtClean="0">
                <a:solidFill>
                  <a:srgbClr val="FF0000"/>
                </a:solidFill>
              </a:rPr>
              <a:t>hours</a:t>
            </a:r>
            <a:r>
              <a:rPr lang="x-none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(2-3days)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after  admission to health care </a:t>
            </a:r>
            <a:r>
              <a:rPr lang="en-US" sz="1600" dirty="0" smtClean="0"/>
              <a:t>institutions. Pneumonia that is  caused by organisms in hospital which are </a:t>
            </a:r>
            <a:r>
              <a:rPr lang="en-US" sz="1600" b="1" dirty="0" smtClean="0"/>
              <a:t>usually resistant to antibiotics </a:t>
            </a:r>
            <a:endParaRPr lang="en-US" sz="1600" dirty="0" smtClean="0"/>
          </a:p>
          <a:p>
            <a:pPr marL="0" indent="0">
              <a:lnSpc>
                <a:spcPct val="50000"/>
              </a:lnSpc>
              <a:buNone/>
              <a:defRPr/>
            </a:pPr>
            <a:r>
              <a:rPr lang="en-US" sz="1600" dirty="0" err="1" smtClean="0">
                <a:solidFill>
                  <a:srgbClr val="C00000"/>
                </a:solidFill>
              </a:rPr>
              <a:t>eg</a:t>
            </a:r>
            <a:r>
              <a:rPr lang="en-US" sz="1600" dirty="0">
                <a:solidFill>
                  <a:srgbClr val="C00000"/>
                </a:solidFill>
              </a:rPr>
              <a:t>. </a:t>
            </a:r>
            <a:r>
              <a:rPr lang="en-US" sz="1600" dirty="0" smtClean="0">
                <a:solidFill>
                  <a:srgbClr val="C00000"/>
                </a:solidFill>
              </a:rPr>
              <a:t>Pseudomonas </a:t>
            </a:r>
            <a:r>
              <a:rPr lang="en-US" sz="1600" dirty="0" err="1">
                <a:solidFill>
                  <a:srgbClr val="C00000"/>
                </a:solidFill>
              </a:rPr>
              <a:t>aeruginosa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509783" y="4523443"/>
            <a:ext cx="3066734" cy="465826"/>
            <a:chOff x="3121865" y="1795242"/>
            <a:chExt cx="6101256" cy="867104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172493" y="1795242"/>
              <a:ext cx="7590" cy="40990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21865" y="2205146"/>
              <a:ext cx="6101256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121865" y="2205146"/>
              <a:ext cx="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9223121" y="2205146"/>
              <a:ext cx="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6591870" y="4999942"/>
            <a:ext cx="1528224" cy="5492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sz="1400" b="1" dirty="0" smtClean="0">
                <a:latin typeface="+mj-lt"/>
              </a:rPr>
              <a:t>Hospital acquired</a:t>
            </a:r>
            <a:r>
              <a:rPr lang="en-GB" sz="1400" b="1" dirty="0">
                <a:latin typeface="+mj-lt"/>
              </a:rPr>
              <a:t> </a:t>
            </a:r>
            <a:r>
              <a:rPr lang="en-GB" sz="1400" b="1" dirty="0" smtClean="0">
                <a:latin typeface="+mj-lt"/>
              </a:rPr>
              <a:t>pneumonia</a:t>
            </a:r>
            <a:r>
              <a:rPr lang="en-GB" sz="1400" b="1" dirty="0">
                <a:latin typeface="+mj-lt"/>
              </a:rPr>
              <a:t> </a:t>
            </a:r>
            <a:r>
              <a:rPr lang="en-GB" sz="1400" b="1" dirty="0" smtClean="0">
                <a:latin typeface="+mj-lt"/>
              </a:rPr>
              <a:t>(HAP)</a:t>
            </a:r>
            <a:endParaRPr lang="en-GB" sz="1800" b="1" dirty="0">
              <a:latin typeface="+mj-lt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9417408" y="4999941"/>
            <a:ext cx="1769419" cy="54926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sz="1400" b="1" dirty="0">
                <a:latin typeface="+mj-lt"/>
              </a:rPr>
              <a:t>Ventilator associated pneumonia (</a:t>
            </a:r>
            <a:r>
              <a:rPr lang="en-GB" sz="1400" b="1" dirty="0" smtClean="0">
                <a:latin typeface="+mj-lt"/>
              </a:rPr>
              <a:t>VAP)</a:t>
            </a:r>
            <a:endParaRPr lang="en-GB" sz="14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00603" y="5724282"/>
            <a:ext cx="5233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</a:t>
            </a:r>
            <a:r>
              <a:rPr lang="en-US" sz="1600" dirty="0"/>
              <a:t>patients with assisted respiration for a period of 48 hours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0128205" y="5563859"/>
            <a:ext cx="362934" cy="2309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9188" y="4695514"/>
            <a:ext cx="4965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 w="0"/>
                <a:solidFill>
                  <a:schemeClr val="accent1">
                    <a:lumMod val="75000"/>
                  </a:schemeClr>
                </a:solidFill>
              </a:rPr>
              <a:t>Mainly caused by susceptible organisms like: </a:t>
            </a:r>
          </a:p>
          <a:p>
            <a:r>
              <a:rPr lang="en-US" dirty="0">
                <a:ln w="0"/>
                <a:solidFill>
                  <a:schemeClr val="accent1">
                    <a:lumMod val="75000"/>
                  </a:schemeClr>
                </a:solidFill>
              </a:rPr>
              <a:t>1- </a:t>
            </a:r>
            <a:r>
              <a:rPr lang="en-US" dirty="0" err="1">
                <a:ln w="0"/>
                <a:solidFill>
                  <a:schemeClr val="accent1">
                    <a:lumMod val="75000"/>
                  </a:schemeClr>
                </a:solidFill>
              </a:rPr>
              <a:t>S.Pneumonial</a:t>
            </a:r>
            <a:r>
              <a:rPr lang="en-US" dirty="0">
                <a:ln w="0"/>
                <a:solidFill>
                  <a:schemeClr val="accent1">
                    <a:lumMod val="75000"/>
                  </a:schemeClr>
                </a:solidFill>
              </a:rPr>
              <a:t> which is susceptible to penicillin. </a:t>
            </a:r>
          </a:p>
          <a:p>
            <a:r>
              <a:rPr lang="en-US" dirty="0">
                <a:ln w="0"/>
                <a:solidFill>
                  <a:schemeClr val="accent1">
                    <a:lumMod val="75000"/>
                  </a:schemeClr>
                </a:solidFill>
              </a:rPr>
              <a:t>2- </a:t>
            </a:r>
            <a:r>
              <a:rPr lang="en-US" dirty="0" err="1">
                <a:ln w="0"/>
                <a:solidFill>
                  <a:schemeClr val="accent1">
                    <a:lumMod val="75000"/>
                  </a:schemeClr>
                </a:solidFill>
              </a:rPr>
              <a:t>H.influenza</a:t>
            </a:r>
            <a:r>
              <a:rPr lang="en-US" dirty="0">
                <a:ln w="0"/>
                <a:solidFill>
                  <a:schemeClr val="accent1">
                    <a:lumMod val="75000"/>
                  </a:schemeClr>
                </a:solidFill>
              </a:rPr>
              <a:t> which is susceptible to ampicillin </a:t>
            </a:r>
          </a:p>
        </p:txBody>
      </p:sp>
    </p:spTree>
    <p:extLst>
      <p:ext uri="{BB962C8B-B14F-4D97-AF65-F5344CB8AC3E}">
        <p14:creationId xmlns:p14="http://schemas.microsoft.com/office/powerpoint/2010/main" val="259738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90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Nosocomial pneumonia: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9677" y="718601"/>
            <a:ext cx="3310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Definition</a:t>
            </a:r>
            <a:r>
              <a:rPr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: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488" y="1079557"/>
            <a:ext cx="10616184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dirty="0" smtClean="0"/>
              <a:t>is </a:t>
            </a:r>
            <a:r>
              <a:rPr lang="en-US" altLang="zh-TW" dirty="0"/>
              <a:t>defined as </a:t>
            </a:r>
            <a:r>
              <a:rPr lang="en-US" altLang="zh-TW" dirty="0" smtClean="0"/>
              <a:t>hospital associated pneumonia (HAP) or health </a:t>
            </a:r>
            <a:r>
              <a:rPr lang="en-US" altLang="zh-TW" dirty="0"/>
              <a:t>care associated pneumonia (HCAP</a:t>
            </a:r>
            <a:r>
              <a:rPr lang="en-US" altLang="zh-TW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dirty="0"/>
              <a:t>Occurring </a:t>
            </a:r>
            <a:r>
              <a:rPr lang="en-US" altLang="zh-TW" dirty="0">
                <a:solidFill>
                  <a:srgbClr val="FF0000"/>
                </a:solidFill>
              </a:rPr>
              <a:t>at least 48-72 hours </a:t>
            </a:r>
            <a:r>
              <a:rPr lang="en-US" altLang="zh-TW" dirty="0"/>
              <a:t>after admission and not incubating at the time of hospitalization.</a:t>
            </a:r>
          </a:p>
          <a:p>
            <a:pPr>
              <a:buFontTx/>
              <a:buChar char="•"/>
            </a:pPr>
            <a:endParaRPr lang="en-US" altLang="zh-TW" dirty="0" smtClean="0"/>
          </a:p>
          <a:p>
            <a:pPr>
              <a:buFontTx/>
              <a:buChar char="•"/>
            </a:pPr>
            <a:endParaRPr lang="en-US" altLang="zh-TW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84495" y="2063760"/>
            <a:ext cx="2067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Introduction: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4620" y="2586980"/>
            <a:ext cx="119673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TW" dirty="0"/>
              <a:t>Nosocomial pneumonia is </a:t>
            </a:r>
            <a:r>
              <a:rPr lang="en-US" altLang="zh-TW" dirty="0">
                <a:solidFill>
                  <a:srgbClr val="FF0000"/>
                </a:solidFill>
              </a:rPr>
              <a:t>the </a:t>
            </a:r>
            <a:r>
              <a:rPr lang="en-US" altLang="zh-TW" u="sng" dirty="0">
                <a:solidFill>
                  <a:srgbClr val="FF0000"/>
                </a:solidFill>
              </a:rPr>
              <a:t>2nd most common </a:t>
            </a:r>
            <a:r>
              <a:rPr lang="en-US" altLang="zh-TW" dirty="0">
                <a:solidFill>
                  <a:srgbClr val="FF0000"/>
                </a:solidFill>
              </a:rPr>
              <a:t>hospital-acquired infections </a:t>
            </a:r>
            <a:r>
              <a:rPr lang="en-US" altLang="zh-TW" dirty="0"/>
              <a:t>after urinary tract infection. Accounting for 31 % of all nosocomial </a:t>
            </a:r>
            <a:r>
              <a:rPr lang="en-US" altLang="zh-TW" dirty="0" smtClean="0"/>
              <a:t>infections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TW" dirty="0" smtClean="0"/>
              <a:t>Nosocomial </a:t>
            </a:r>
            <a:r>
              <a:rPr lang="en-US" altLang="zh-TW" dirty="0"/>
              <a:t>pneumonia is the </a:t>
            </a:r>
            <a:r>
              <a:rPr lang="en-US" altLang="zh-TW" b="1" dirty="0"/>
              <a:t>leading cause of death</a:t>
            </a:r>
            <a:r>
              <a:rPr lang="en-US" altLang="zh-TW" dirty="0"/>
              <a:t> from hospital-acquired infections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TW" dirty="0"/>
              <a:t>The incidence of nosocomial pneumonia is highest in </a:t>
            </a:r>
            <a:r>
              <a:rPr lang="en-US" altLang="zh-TW" b="1" dirty="0" smtClean="0"/>
              <a:t>ICU</a:t>
            </a:r>
            <a:r>
              <a:rPr lang="en-US" altLang="zh-TW" dirty="0" smtClean="0"/>
              <a:t> </a:t>
            </a:r>
            <a:r>
              <a:rPr lang="en-US" altLang="zh-TW" dirty="0"/>
              <a:t>patients</a:t>
            </a:r>
            <a:r>
              <a:rPr lang="en-US" altLang="zh-TW" dirty="0" smtClean="0"/>
              <a:t> (</a:t>
            </a:r>
            <a:r>
              <a:rPr lang="en-US" altLang="zh-TW" dirty="0"/>
              <a:t>intensive care unit) </a:t>
            </a:r>
            <a:r>
              <a:rPr lang="x-none" altLang="zh-TW" dirty="0">
                <a:solidFill>
                  <a:schemeClr val="bg1">
                    <a:lumMod val="50000"/>
                  </a:schemeClr>
                </a:solidFill>
              </a:rPr>
              <a:t>وحدة العناية المركزة (الفائقة</a:t>
            </a:r>
            <a:r>
              <a:rPr lang="x-none" altLang="zh-TW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TW" dirty="0"/>
              <a:t>The incidence of nosocomial </a:t>
            </a:r>
            <a:r>
              <a:rPr lang="en-US" altLang="zh-TW" dirty="0" smtClean="0"/>
              <a:t>pneumonia in </a:t>
            </a:r>
            <a:r>
              <a:rPr lang="en-US" altLang="zh-TW" dirty="0">
                <a:solidFill>
                  <a:srgbClr val="FF0000"/>
                </a:solidFill>
              </a:rPr>
              <a:t>ventilated patients </a:t>
            </a:r>
            <a:r>
              <a:rPr lang="en-US" altLang="zh-TW" dirty="0"/>
              <a:t>is </a:t>
            </a:r>
            <a:r>
              <a:rPr lang="en-US" altLang="zh-TW" b="1" dirty="0"/>
              <a:t>10-fold higher</a:t>
            </a:r>
            <a:r>
              <a:rPr lang="en-US" altLang="zh-TW" dirty="0"/>
              <a:t> </a:t>
            </a:r>
            <a:r>
              <a:rPr lang="en-US" altLang="zh-TW" dirty="0" smtClean="0"/>
              <a:t>than non-ventilated patients</a:t>
            </a:r>
            <a:endParaRPr lang="en-US" altLang="zh-TW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TW" dirty="0" smtClean="0"/>
              <a:t>The reported crude </a:t>
            </a:r>
            <a:r>
              <a:rPr lang="en-US" altLang="zh-TW" b="1" dirty="0" smtClean="0"/>
              <a:t>mortality</a:t>
            </a:r>
            <a:r>
              <a:rPr lang="en-US" altLang="zh-TW" dirty="0" smtClean="0"/>
              <a:t> for HAP is 30% to greater than 70%.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495" y="6375441"/>
            <a:ext cx="6610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Nosocomial: a disease originating in a hospital. </a:t>
            </a:r>
            <a:r>
              <a:rPr lang="x-none" sz="1400" b="1" dirty="0" smtClean="0">
                <a:solidFill>
                  <a:schemeClr val="accent1">
                    <a:lumMod val="75000"/>
                  </a:schemeClr>
                </a:solidFill>
              </a:rPr>
              <a:t>مرض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sz="1400" b="1" dirty="0" smtClean="0">
                <a:solidFill>
                  <a:schemeClr val="accent1">
                    <a:lumMod val="75000"/>
                  </a:schemeClr>
                </a:solidFill>
              </a:rPr>
              <a:t>ينتقل عن طريق بيئة المستشفى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8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581" y="150126"/>
            <a:ext cx="2325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Pathogenesis</a:t>
            </a:r>
            <a:r>
              <a:rPr lang="en-US" sz="2800" baseline="30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1</a:t>
            </a:r>
            <a:r>
              <a:rPr lang="en-US" dirty="0" smtClean="0">
                <a:latin typeface="+mj-lt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581" y="796176"/>
            <a:ext cx="1180076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One </a:t>
            </a:r>
            <a:r>
              <a:rPr lang="en-US" dirty="0"/>
              <a:t>of the following three conditions at </a:t>
            </a:r>
            <a:r>
              <a:rPr lang="en-US" dirty="0" smtClean="0"/>
              <a:t>least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/>
              <a:t>is required for pneumonia to occur:</a:t>
            </a:r>
          </a:p>
          <a:p>
            <a:pPr lvl="1">
              <a:spcBef>
                <a:spcPts val="600"/>
              </a:spcBef>
            </a:pPr>
            <a:r>
              <a:rPr lang="en-US" b="1" dirty="0" smtClean="0"/>
              <a:t>1) Significant </a:t>
            </a:r>
            <a:r>
              <a:rPr lang="en-US" b="1" dirty="0"/>
              <a:t>impairment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(weakness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dirty="0"/>
              <a:t> of the host </a:t>
            </a:r>
            <a:r>
              <a:rPr lang="en-US" dirty="0" smtClean="0"/>
              <a:t>defenses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US" dirty="0" smtClean="0"/>
              <a:t>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2</a:t>
            </a:r>
            <a:r>
              <a:rPr lang="en-US" dirty="0"/>
              <a:t>) Introduction of a </a:t>
            </a:r>
            <a:r>
              <a:rPr lang="en-US" dirty="0" smtClean="0"/>
              <a:t>sufficient-size</a:t>
            </a:r>
            <a:r>
              <a:rPr lang="en-US" dirty="0"/>
              <a:t> </a:t>
            </a:r>
            <a:r>
              <a:rPr lang="en-US" dirty="0" smtClean="0"/>
              <a:t>inoculum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en-US" dirty="0" smtClean="0"/>
              <a:t> </a:t>
            </a:r>
            <a:r>
              <a:rPr lang="en-US" dirty="0"/>
              <a:t>that overwhelms the host's </a:t>
            </a:r>
            <a:r>
              <a:rPr lang="en-US" dirty="0" smtClean="0"/>
              <a:t>lower respiratory </a:t>
            </a:r>
            <a:r>
              <a:rPr lang="en-US" dirty="0"/>
              <a:t>tract </a:t>
            </a:r>
            <a:r>
              <a:rPr lang="en-US" dirty="0" smtClean="0"/>
              <a:t>defenses* </a:t>
            </a:r>
            <a:r>
              <a:rPr lang="en-US" u="sng" dirty="0"/>
              <a:t>indirectly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lvl="1" algn="l">
              <a:spcBef>
                <a:spcPts val="600"/>
              </a:spcBef>
            </a:pPr>
            <a:r>
              <a:rPr lang="en-US" dirty="0" smtClean="0"/>
              <a:t>3) Introduction of highly virulent organisms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directly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/>
              <a:t>into the </a:t>
            </a:r>
            <a:r>
              <a:rPr lang="en-US" b="1" dirty="0" smtClean="0"/>
              <a:t>lower respiratory tract </a:t>
            </a:r>
            <a:r>
              <a:rPr lang="en-US" dirty="0" smtClean="0"/>
              <a:t>, which is common in     microaspiration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oropharyngeal secretions</a:t>
            </a:r>
            <a:r>
              <a:rPr lang="en-US" b="1" baseline="30000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</a:t>
            </a:r>
            <a:r>
              <a:rPr lang="en-US" dirty="0"/>
              <a:t>are </a:t>
            </a:r>
            <a:r>
              <a:rPr lang="en-US" dirty="0" smtClean="0"/>
              <a:t>colonized with </a:t>
            </a:r>
            <a:r>
              <a:rPr lang="en-US" dirty="0"/>
              <a:t>pathogenic bacteria</a:t>
            </a:r>
            <a:r>
              <a:rPr lang="en-US" dirty="0" smtClean="0"/>
              <a:t>.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en-US" altLang="zh-TW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318" y="3201833"/>
            <a:ext cx="5934645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900" dirty="0" smtClean="0">
                <a:latin typeface="TimesNewRomanPSMT"/>
              </a:rPr>
              <a:t>1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ICU patients are surrounded by many tubes which contain large number of inoculum “organisms”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which invade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in his respiratory tract.</a:t>
            </a:r>
          </a:p>
          <a:p>
            <a:pPr>
              <a:spcBef>
                <a:spcPts val="600"/>
              </a:spcBef>
            </a:pPr>
            <a:r>
              <a:rPr lang="en-US" sz="700" dirty="0" smtClean="0">
                <a:latin typeface="TimesNewRomanPSMT"/>
              </a:rPr>
              <a:t>2</a:t>
            </a:r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The gold standard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TimesNewRomanPS-BoldMT"/>
              </a:rPr>
              <a:t>for any bacterial infection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is culture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.</a:t>
            </a:r>
            <a:endParaRPr lang="en-US" sz="900" dirty="0" smtClean="0">
              <a:solidFill>
                <a:schemeClr val="bg1">
                  <a:lumMod val="50000"/>
                </a:schemeClr>
              </a:solidFill>
              <a:latin typeface="TimesNewRomanPSMT"/>
            </a:endParaRPr>
          </a:p>
          <a:p>
            <a:pPr>
              <a:spcBef>
                <a:spcPts val="600"/>
              </a:spcBef>
            </a:pPr>
            <a:r>
              <a:rPr lang="en-US" sz="900" dirty="0" smtClean="0">
                <a:latin typeface="TimesNewRomanPSMT"/>
              </a:rPr>
              <a:t>3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The patient has diabetes, taking steroids, chemotherapy, or other diseases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800" dirty="0" smtClean="0">
                <a:latin typeface="ArialMT"/>
              </a:rPr>
              <a:t>4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The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infective agent which may be vaccinated or introduced to the body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.</a:t>
            </a:r>
            <a:endParaRPr lang="en-US" sz="900" dirty="0" smtClean="0">
              <a:solidFill>
                <a:schemeClr val="bg1">
                  <a:lumMod val="50000"/>
                </a:schemeClr>
              </a:solidFill>
              <a:latin typeface="ArialMT"/>
            </a:endParaRPr>
          </a:p>
          <a:p>
            <a:pPr>
              <a:spcBef>
                <a:spcPts val="600"/>
              </a:spcBef>
            </a:pPr>
            <a:r>
              <a:rPr lang="en-US" sz="900" dirty="0" smtClean="0">
                <a:latin typeface="ArialMT"/>
              </a:rPr>
              <a:t>5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ArialMT"/>
              </a:rPr>
              <a:t>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Inhalation of foreign materials into the lower airways.</a:t>
            </a:r>
          </a:p>
          <a:p>
            <a:pPr>
              <a:spcBef>
                <a:spcPts val="600"/>
              </a:spcBef>
            </a:pPr>
            <a:r>
              <a:rPr lang="en-US" sz="800" dirty="0" smtClean="0">
                <a:latin typeface="TimesNewRomanPSMT"/>
              </a:rPr>
              <a:t>6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Secretions gathering while the patient is lying down on ventilation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900" dirty="0" smtClean="0">
                <a:latin typeface="ArialMT"/>
              </a:rPr>
              <a:t>7</a:t>
            </a:r>
            <a:r>
              <a:rPr lang="en-US" sz="400" dirty="0" smtClean="0">
                <a:solidFill>
                  <a:schemeClr val="bg1">
                    <a:lumMod val="50000"/>
                  </a:schemeClr>
                </a:solidFill>
                <a:latin typeface="ArialMT"/>
              </a:rPr>
              <a:t>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NewRomanPSMT"/>
              </a:rPr>
              <a:t>Normal nose and throat flora are very dangerous in sterile sites of the body like the deep lungs.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85277" y="6379486"/>
            <a:ext cx="2096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Thanks To 435 Team</a:t>
            </a:r>
            <a:endParaRPr lang="en-US" b="1" dirty="0"/>
          </a:p>
        </p:txBody>
      </p:sp>
      <p:pic>
        <p:nvPicPr>
          <p:cNvPr id="9" name="Picture 4" descr="C:\Documents and Settings\k\桌面\HAP-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071" y="2627166"/>
            <a:ext cx="6149309" cy="362948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6318" y="6379486"/>
            <a:ext cx="514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>
                <a:ln w="0"/>
                <a:solidFill>
                  <a:schemeClr val="accent1">
                    <a:lumMod val="75000"/>
                  </a:schemeClr>
                </a:solidFill>
              </a:rPr>
              <a:t>So they can’t cough up the </a:t>
            </a:r>
            <a:r>
              <a:rPr lang="en-US" dirty="0">
                <a:ln w="0"/>
                <a:solidFill>
                  <a:srgbClr val="739A28"/>
                </a:solidFill>
              </a:rPr>
              <a:t>bacteria</a:t>
            </a:r>
            <a:r>
              <a:rPr lang="en-US" dirty="0" smtClean="0"/>
              <a:t> </a:t>
            </a:r>
            <a:r>
              <a:rPr lang="en-US" dirty="0">
                <a:ln w="0"/>
                <a:solidFill>
                  <a:schemeClr val="accent1">
                    <a:lumMod val="75000"/>
                  </a:schemeClr>
                </a:solidFill>
              </a:rPr>
              <a:t>and secretions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3924" y="5901086"/>
            <a:ext cx="3110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n w="0"/>
                <a:solidFill>
                  <a:schemeClr val="accent2"/>
                </a:solidFill>
              </a:rPr>
              <a:t>You don</a:t>
            </a:r>
            <a:r>
              <a:rPr lang="mr-IN" sz="1400" dirty="0">
                <a:ln w="0"/>
                <a:solidFill>
                  <a:schemeClr val="accent2"/>
                </a:solidFill>
              </a:rPr>
              <a:t>’</a:t>
            </a:r>
            <a:r>
              <a:rPr lang="en-US" sz="1400" dirty="0">
                <a:ln w="0"/>
                <a:solidFill>
                  <a:schemeClr val="accent2"/>
                </a:solidFill>
              </a:rPr>
              <a:t>t have to memorize the picture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45228" y="2503979"/>
            <a:ext cx="4222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Important, most ventilated patients are given broad spectrum antibiotics that can cause resistance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207624" y="2582850"/>
            <a:ext cx="1434353" cy="655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824435" y="2761475"/>
            <a:ext cx="1709717" cy="4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0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307" y="319441"/>
            <a:ext cx="1121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Classification of HAP:</a:t>
            </a:r>
            <a:r>
              <a:rPr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The classification of nosocomial pneumonia is based on its onset duration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0160" y="1301551"/>
            <a:ext cx="11216745" cy="421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</a:rPr>
              <a:t>Early-onset nosocomial pneumonia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endParaRPr lang="x-none" altLang="zh-TW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x-none" altLang="zh-TW" dirty="0" smtClean="0"/>
              <a:t>-</a:t>
            </a:r>
            <a:r>
              <a:rPr lang="en-US" altLang="zh-TW" dirty="0" smtClean="0"/>
              <a:t>Occurs </a:t>
            </a:r>
            <a:r>
              <a:rPr lang="en-US" altLang="zh-TW" dirty="0"/>
              <a:t>during the </a:t>
            </a:r>
            <a:r>
              <a:rPr lang="en-US" altLang="zh-TW" dirty="0">
                <a:solidFill>
                  <a:schemeClr val="accent1"/>
                </a:solidFill>
              </a:rPr>
              <a:t>first 4 days </a:t>
            </a:r>
            <a:r>
              <a:rPr lang="en-US" altLang="zh-TW" dirty="0"/>
              <a:t>of admission.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x-none" altLang="zh-TW" dirty="0" smtClean="0"/>
              <a:t>-</a:t>
            </a:r>
            <a:r>
              <a:rPr lang="en-US" altLang="zh-TW" dirty="0" smtClean="0"/>
              <a:t>Usually </a:t>
            </a:r>
            <a:r>
              <a:rPr lang="en-US" altLang="zh-TW" dirty="0"/>
              <a:t>is due to </a:t>
            </a:r>
            <a:r>
              <a:rPr lang="en-US" altLang="zh-TW" dirty="0" smtClean="0"/>
              <a:t>: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FF0000"/>
                </a:solidFill>
              </a:rPr>
              <a:t>S</a:t>
            </a:r>
            <a:r>
              <a:rPr lang="en-US" altLang="zh-TW" dirty="0">
                <a:solidFill>
                  <a:srgbClr val="FF0000"/>
                </a:solidFill>
              </a:rPr>
              <a:t>. </a:t>
            </a:r>
            <a:r>
              <a:rPr lang="en-US" altLang="zh-TW" dirty="0" smtClean="0">
                <a:solidFill>
                  <a:srgbClr val="FF0000"/>
                </a:solidFill>
              </a:rPr>
              <a:t>pneumonia 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FF0000"/>
                </a:solidFill>
              </a:rPr>
              <a:t>MSSA </a:t>
            </a:r>
            <a:r>
              <a:rPr lang="en-US" altLang="zh-TW" sz="1200" dirty="0"/>
              <a:t>(Methicillin sensitive </a:t>
            </a:r>
            <a:r>
              <a:rPr lang="en-US" altLang="zh-TW" sz="1200" dirty="0" err="1"/>
              <a:t>S.aureus</a:t>
            </a:r>
            <a:r>
              <a:rPr lang="en-US" altLang="zh-TW" sz="1200" dirty="0"/>
              <a:t> </a:t>
            </a:r>
            <a:r>
              <a:rPr lang="en-US" altLang="zh-TW" sz="1200" dirty="0" smtClean="0"/>
              <a:t>)</a:t>
            </a:r>
            <a:r>
              <a:rPr lang="x-none" altLang="zh-TW" sz="1200" dirty="0" smtClean="0"/>
              <a:t> </a:t>
            </a:r>
            <a:r>
              <a:rPr lang="en-US" altLang="zh-TW" b="1" dirty="0">
                <a:solidFill>
                  <a:schemeClr val="accent6"/>
                </a:solidFill>
              </a:rPr>
              <a:t> 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FF0000"/>
                </a:solidFill>
              </a:rPr>
              <a:t>H</a:t>
            </a:r>
            <a:r>
              <a:rPr lang="en-US" altLang="zh-TW" dirty="0">
                <a:solidFill>
                  <a:srgbClr val="FF0000"/>
                </a:solidFill>
              </a:rPr>
              <a:t>. </a:t>
            </a:r>
            <a:r>
              <a:rPr lang="en-US" altLang="zh-TW" dirty="0" smtClean="0">
                <a:solidFill>
                  <a:srgbClr val="FF0000"/>
                </a:solidFill>
              </a:rPr>
              <a:t>Influenza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FF0000"/>
                </a:solidFill>
              </a:rPr>
              <a:t>anaerobes</a:t>
            </a:r>
            <a:r>
              <a:rPr lang="en-US" altLang="zh-TW" dirty="0" smtClean="0"/>
              <a:t>.</a:t>
            </a:r>
            <a:endParaRPr lang="en-US" altLang="zh-TW" b="1" dirty="0"/>
          </a:p>
          <a:p>
            <a:pPr marL="342900" indent="-342900">
              <a:buFont typeface="+mj-lt"/>
              <a:buAutoNum type="arabicPeriod"/>
            </a:pP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</a:rPr>
              <a:t>Late-onset nosocomial pneumonia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x-none" altLang="zh-TW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x-none" altLang="zh-TW" dirty="0" smtClean="0"/>
              <a:t>-</a:t>
            </a:r>
            <a:r>
              <a:rPr lang="en-US" altLang="zh-TW" dirty="0"/>
              <a:t>occurs </a:t>
            </a:r>
            <a:r>
              <a:rPr lang="en-US" altLang="zh-TW" dirty="0">
                <a:solidFill>
                  <a:srgbClr val="99CB38"/>
                </a:solidFill>
              </a:rPr>
              <a:t>more than 4 days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of admission.</a:t>
            </a:r>
          </a:p>
          <a:p>
            <a:pPr lvl="1">
              <a:lnSpc>
                <a:spcPct val="90000"/>
              </a:lnSpc>
            </a:pPr>
            <a:r>
              <a:rPr lang="x-none" altLang="zh-TW" dirty="0"/>
              <a:t>-</a:t>
            </a:r>
            <a:r>
              <a:rPr lang="en-US" altLang="zh-TW" dirty="0" smtClean="0"/>
              <a:t>More </a:t>
            </a:r>
            <a:r>
              <a:rPr lang="en-US" altLang="zh-TW" dirty="0"/>
              <a:t>commonly by </a:t>
            </a:r>
            <a:r>
              <a:rPr lang="en-US" altLang="zh-TW" dirty="0" smtClean="0"/>
              <a:t>:</a:t>
            </a:r>
          </a:p>
          <a:p>
            <a:pPr marL="1200150" lvl="2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b="1" dirty="0" smtClean="0"/>
              <a:t>Gram </a:t>
            </a:r>
            <a:r>
              <a:rPr lang="en-US" altLang="zh-TW" b="1" dirty="0"/>
              <a:t>negative </a:t>
            </a:r>
            <a:r>
              <a:rPr lang="en-US" altLang="zh-TW" dirty="0"/>
              <a:t>organisms, especially</a:t>
            </a:r>
            <a:r>
              <a:rPr lang="en-US" altLang="zh-TW" dirty="0">
                <a:solidFill>
                  <a:srgbClr val="FF0000"/>
                </a:solidFill>
              </a:rPr>
              <a:t>: P. </a:t>
            </a:r>
            <a:r>
              <a:rPr lang="en-US" altLang="zh-TW" dirty="0" err="1">
                <a:solidFill>
                  <a:srgbClr val="FF0000"/>
                </a:solidFill>
              </a:rPr>
              <a:t>aeruginosa</a:t>
            </a:r>
            <a:r>
              <a:rPr lang="en-US" altLang="zh-TW" dirty="0">
                <a:solidFill>
                  <a:srgbClr val="FF0000"/>
                </a:solidFill>
              </a:rPr>
              <a:t>, </a:t>
            </a:r>
            <a:r>
              <a:rPr lang="en-US" altLang="zh-TW" dirty="0" err="1">
                <a:solidFill>
                  <a:srgbClr val="FF0000"/>
                </a:solidFill>
              </a:rPr>
              <a:t>Acinetobacter</a:t>
            </a:r>
            <a:r>
              <a:rPr lang="en-US" altLang="zh-TW" dirty="0"/>
              <a:t>, </a:t>
            </a:r>
            <a:r>
              <a:rPr lang="en-US" altLang="zh-TW" dirty="0" err="1"/>
              <a:t>Enterobacteriaceae</a:t>
            </a:r>
            <a:r>
              <a:rPr lang="en-US" altLang="zh-TW" dirty="0"/>
              <a:t>  </a:t>
            </a:r>
            <a:r>
              <a:rPr lang="en-US" altLang="zh-TW" sz="1400" dirty="0"/>
              <a:t>(</a:t>
            </a:r>
            <a:r>
              <a:rPr lang="en-US" altLang="zh-TW" sz="1400" dirty="0" err="1" smtClean="0"/>
              <a:t>Klebsiella</a:t>
            </a:r>
            <a:r>
              <a:rPr lang="en-US" altLang="zh-TW" sz="1400" dirty="0" smtClean="0"/>
              <a:t>, </a:t>
            </a:r>
            <a:r>
              <a:rPr lang="en-US" altLang="zh-TW" sz="1400" dirty="0" err="1" smtClean="0"/>
              <a:t>Enterobacter</a:t>
            </a:r>
            <a:r>
              <a:rPr lang="en-US" altLang="zh-TW" sz="1400" dirty="0"/>
              <a:t>, </a:t>
            </a:r>
            <a:r>
              <a:rPr lang="en-US" altLang="zh-TW" sz="1400" dirty="0" err="1" smtClean="0"/>
              <a:t>Serratia</a:t>
            </a:r>
            <a:r>
              <a:rPr lang="en-US" altLang="zh-TW" sz="1400" dirty="0" smtClean="0"/>
              <a:t>)</a:t>
            </a:r>
            <a:endParaRPr lang="en-US" altLang="zh-TW" dirty="0"/>
          </a:p>
          <a:p>
            <a:pPr marL="1200150" lvl="2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FF0000"/>
                </a:solidFill>
              </a:rPr>
              <a:t>MRSA</a:t>
            </a:r>
            <a:r>
              <a:rPr lang="en-US" altLang="zh-TW" sz="1200" dirty="0" smtClean="0">
                <a:solidFill>
                  <a:srgbClr val="FF0000"/>
                </a:solidFill>
              </a:rPr>
              <a:t> </a:t>
            </a:r>
            <a:r>
              <a:rPr lang="en-US" altLang="zh-TW" sz="1200" dirty="0">
                <a:solidFill>
                  <a:prstClr val="black"/>
                </a:solidFill>
              </a:rPr>
              <a:t>(Methicillin resistant  </a:t>
            </a:r>
            <a:r>
              <a:rPr lang="en-US" altLang="zh-TW" sz="1200" dirty="0" err="1" smtClean="0">
                <a:solidFill>
                  <a:prstClr val="black"/>
                </a:solidFill>
              </a:rPr>
              <a:t>S.aureus</a:t>
            </a:r>
            <a:r>
              <a:rPr lang="en-US" altLang="zh-TW" sz="1200" dirty="0">
                <a:solidFill>
                  <a:prstClr val="black"/>
                </a:solidFill>
              </a:rPr>
              <a:t>)</a:t>
            </a:r>
            <a:r>
              <a:rPr lang="x-none" altLang="zh-TW" dirty="0" smtClean="0"/>
              <a:t> </a:t>
            </a:r>
            <a:r>
              <a:rPr lang="en-US" altLang="zh-TW" dirty="0" smtClean="0"/>
              <a:t>. </a:t>
            </a:r>
            <a:endParaRPr lang="en-US" altLang="zh-TW" dirty="0"/>
          </a:p>
          <a:p>
            <a:r>
              <a:rPr lang="en-US" altLang="zh-TW" dirty="0"/>
              <a:t> </a:t>
            </a:r>
          </a:p>
          <a:p>
            <a:endParaRPr lang="en-US" altLang="zh-TW" dirty="0" smtClean="0"/>
          </a:p>
          <a:p>
            <a:pPr>
              <a:buFontTx/>
              <a:buChar char="•"/>
            </a:pPr>
            <a:endParaRPr lang="en-US" altLang="zh-TW" sz="1050" dirty="0"/>
          </a:p>
        </p:txBody>
      </p:sp>
      <p:sp>
        <p:nvSpPr>
          <p:cNvPr id="5" name="Snip Single Corner Rectangle 4"/>
          <p:cNvSpPr/>
          <p:nvPr/>
        </p:nvSpPr>
        <p:spPr>
          <a:xfrm>
            <a:off x="6179380" y="3276258"/>
            <a:ext cx="1366080" cy="6296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Important</a:t>
            </a:r>
            <a:r>
              <a:rPr lang="en-US" dirty="0" smtClean="0">
                <a:solidFill>
                  <a:schemeClr val="tx2"/>
                </a:solidFill>
              </a:rPr>
              <a:t>!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1155" y="241827"/>
            <a:ext cx="2633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Causative Agents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1155" y="3765565"/>
            <a:ext cx="12041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1" dirty="0">
                <a:solidFill>
                  <a:schemeClr val="accent5">
                    <a:lumMod val="50000"/>
                  </a:schemeClr>
                </a:solidFill>
              </a:rPr>
              <a:t>MRSA(methicillin resistant </a:t>
            </a:r>
            <a:r>
              <a:rPr lang="en-US" altLang="zh-TW" sz="1600" b="1" dirty="0" err="1">
                <a:solidFill>
                  <a:schemeClr val="accent5">
                    <a:lumMod val="50000"/>
                  </a:schemeClr>
                </a:solidFill>
              </a:rPr>
              <a:t>S.aureus</a:t>
            </a:r>
            <a:r>
              <a:rPr lang="en-US" altLang="zh-TW" sz="1600" b="1" dirty="0">
                <a:solidFill>
                  <a:schemeClr val="accent5">
                    <a:lumMod val="50000"/>
                  </a:schemeClr>
                </a:solidFill>
              </a:rPr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sz="1600" dirty="0"/>
              <a:t> is seen more commonly in patients </a:t>
            </a:r>
            <a:r>
              <a:rPr lang="en-US" altLang="zh-TW" sz="1600" dirty="0" smtClean="0"/>
              <a:t>who: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Received corticosteroids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Undergone </a:t>
            </a:r>
            <a:r>
              <a:rPr lang="en-US" altLang="zh-TW" sz="1600" dirty="0"/>
              <a:t>mechanical ventilation &gt;5 </a:t>
            </a:r>
            <a:r>
              <a:rPr lang="en-US" altLang="zh-TW" sz="1600" dirty="0" smtClean="0"/>
              <a:t>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Presented </a:t>
            </a:r>
            <a:r>
              <a:rPr lang="en-US" altLang="zh-TW" sz="1600" dirty="0"/>
              <a:t>with chronic lung disease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Had </a:t>
            </a:r>
            <a:r>
              <a:rPr lang="en-US" altLang="zh-TW" sz="1600" dirty="0"/>
              <a:t>prior antibiotics therapy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zh-TW" sz="1600" b="1" dirty="0">
                <a:solidFill>
                  <a:schemeClr val="accent5">
                    <a:lumMod val="50000"/>
                  </a:schemeClr>
                </a:solidFill>
              </a:rPr>
              <a:t>Anaerobes </a:t>
            </a:r>
            <a:r>
              <a:rPr lang="en-US" altLang="zh-TW" sz="1600" b="1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US" altLang="zh-TW" sz="1600" b="1" dirty="0" smtClean="0">
                <a:solidFill>
                  <a:srgbClr val="739A28"/>
                </a:solidFill>
              </a:rPr>
              <a:t>(not a common cause to pneumonia)</a:t>
            </a:r>
            <a:endParaRPr lang="en-US" altLang="zh-TW" sz="1600" b="1" dirty="0">
              <a:solidFill>
                <a:srgbClr val="739A28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altLang="zh-TW" sz="1600" dirty="0"/>
              <a:t>are common in patients predisposed to </a:t>
            </a:r>
            <a:r>
              <a:rPr lang="en-US" altLang="zh-TW" sz="1600" dirty="0">
                <a:solidFill>
                  <a:srgbClr val="FF0000"/>
                </a:solidFill>
              </a:rPr>
              <a:t>aspiration</a:t>
            </a:r>
            <a:r>
              <a:rPr lang="en-US" altLang="zh-TW" sz="1600" dirty="0"/>
              <a:t> .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altLang="zh-TW" sz="1600" dirty="0"/>
              <a:t>Ventilator associated pneumonia (VAP ) with anaerobes occurred more often with </a:t>
            </a:r>
            <a:r>
              <a:rPr lang="en-US" altLang="zh-TW" sz="1600" dirty="0" err="1"/>
              <a:t>oropharyngeal</a:t>
            </a:r>
            <a:r>
              <a:rPr lang="en-US" altLang="zh-TW" sz="1600" dirty="0"/>
              <a:t> intubation than nasopharyngeal intubation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155" y="888157"/>
            <a:ext cx="113028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1" dirty="0">
                <a:solidFill>
                  <a:schemeClr val="accent5">
                    <a:lumMod val="50000"/>
                  </a:schemeClr>
                </a:solidFill>
              </a:rPr>
              <a:t>Enteric Gram negative </a:t>
            </a:r>
            <a:r>
              <a:rPr lang="en-US" altLang="zh-TW" sz="1600" b="1" dirty="0" smtClean="0">
                <a:solidFill>
                  <a:schemeClr val="accent5">
                    <a:lumMod val="50000"/>
                  </a:schemeClr>
                </a:solidFill>
              </a:rPr>
              <a:t>bacilli (Enterobacteriacae):</a:t>
            </a:r>
            <a:endParaRPr lang="en-US" altLang="zh-TW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sz="1600" dirty="0"/>
              <a:t> are </a:t>
            </a:r>
            <a:r>
              <a:rPr lang="en-US" altLang="zh-TW" sz="1600" b="1" dirty="0"/>
              <a:t>isolated</a:t>
            </a:r>
            <a:r>
              <a:rPr lang="en-US" altLang="zh-TW" sz="1600" dirty="0"/>
              <a:t> most frequently particularly in </a:t>
            </a:r>
            <a:r>
              <a:rPr lang="en-US" altLang="zh-TW" sz="1600" dirty="0">
                <a:solidFill>
                  <a:srgbClr val="99CB38"/>
                </a:solidFill>
              </a:rPr>
              <a:t>patients with late-onset disease </a:t>
            </a:r>
            <a:r>
              <a:rPr lang="en-US" altLang="zh-TW" sz="1600" dirty="0"/>
              <a:t>and in patients </a:t>
            </a:r>
            <a:r>
              <a:rPr lang="en-US" altLang="zh-TW" sz="1600" dirty="0">
                <a:solidFill>
                  <a:srgbClr val="99CB38"/>
                </a:solidFill>
              </a:rPr>
              <a:t>with serious underlying disease </a:t>
            </a:r>
            <a:r>
              <a:rPr lang="en-US" altLang="zh-TW" sz="1600" dirty="0"/>
              <a:t>often already on broad-spectrum antibiotics.4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sz="1600" dirty="0"/>
              <a:t>Prior use of broad-spectrum antibiotics and an </a:t>
            </a:r>
            <a:r>
              <a:rPr lang="en-US" altLang="zh-TW" sz="1600" dirty="0" err="1"/>
              <a:t>immunocompromised</a:t>
            </a:r>
            <a:r>
              <a:rPr lang="en-US" altLang="zh-TW" sz="1600" dirty="0"/>
              <a:t> state make resistant Gram-negative organisms more likely.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1" dirty="0">
                <a:solidFill>
                  <a:schemeClr val="accent5">
                    <a:lumMod val="50000"/>
                  </a:schemeClr>
                </a:solidFill>
              </a:rPr>
              <a:t>P. </a:t>
            </a:r>
            <a:r>
              <a:rPr lang="en-US" altLang="zh-TW" sz="1600" b="1" dirty="0" err="1">
                <a:solidFill>
                  <a:schemeClr val="accent5">
                    <a:lumMod val="50000"/>
                  </a:schemeClr>
                </a:solidFill>
              </a:rPr>
              <a:t>aeruginosa</a:t>
            </a:r>
            <a:r>
              <a:rPr lang="en-US" altLang="zh-TW" sz="1600" b="1" dirty="0">
                <a:solidFill>
                  <a:schemeClr val="accent5">
                    <a:lumMod val="50000"/>
                  </a:schemeClr>
                </a:solidFill>
              </a:rPr>
              <a:t> and </a:t>
            </a:r>
            <a:r>
              <a:rPr lang="en-US" altLang="zh-TW" sz="1600" b="1" dirty="0" err="1">
                <a:solidFill>
                  <a:schemeClr val="accent5">
                    <a:lumMod val="50000"/>
                  </a:schemeClr>
                </a:solidFill>
              </a:rPr>
              <a:t>Acinetobacter</a:t>
            </a:r>
            <a:r>
              <a:rPr lang="en-US" altLang="zh-TW" sz="16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sz="1600" dirty="0"/>
              <a:t>  are </a:t>
            </a:r>
            <a:r>
              <a:rPr lang="en-US" altLang="zh-TW" sz="1600" b="1" dirty="0">
                <a:solidFill>
                  <a:schemeClr val="accent1"/>
                </a:solidFill>
              </a:rPr>
              <a:t>common causes of late-onset pneumonia</a:t>
            </a:r>
            <a:r>
              <a:rPr lang="en-US" altLang="zh-TW" sz="1600" dirty="0"/>
              <a:t>, particularly in ventilated patients.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1" dirty="0">
                <a:solidFill>
                  <a:schemeClr val="accent5">
                    <a:lumMod val="50000"/>
                  </a:schemeClr>
                </a:solidFill>
              </a:rPr>
              <a:t>S. </a:t>
            </a:r>
            <a:r>
              <a:rPr lang="en-US" altLang="zh-TW" sz="1600" b="1" dirty="0" err="1">
                <a:solidFill>
                  <a:schemeClr val="accent5">
                    <a:lumMod val="50000"/>
                  </a:schemeClr>
                </a:solidFill>
              </a:rPr>
              <a:t>aureus</a:t>
            </a:r>
            <a:r>
              <a:rPr lang="en-US" altLang="zh-TW" sz="1600" b="1" dirty="0">
                <a:solidFill>
                  <a:schemeClr val="accent5">
                    <a:lumMod val="50000"/>
                  </a:schemeClr>
                </a:solidFill>
              </a:rPr>
              <a:t>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sz="1600" dirty="0"/>
              <a:t>is isolated in about 20~40% of cases and is particularly common in :</a:t>
            </a:r>
          </a:p>
          <a:p>
            <a:pPr marL="1371600" lvl="2" indent="-457200">
              <a:buFontTx/>
              <a:buNone/>
            </a:pPr>
            <a:r>
              <a:rPr lang="en-US" altLang="zh-TW" sz="1600" b="1" dirty="0">
                <a:solidFill>
                  <a:srgbClr val="99CB38"/>
                </a:solidFill>
              </a:rPr>
              <a:t>1. Ventilated patients after head trauma, neurosurgery, and wound infection </a:t>
            </a:r>
          </a:p>
          <a:p>
            <a:pPr marL="1371600" lvl="2" indent="-457200">
              <a:buFontTx/>
              <a:buNone/>
            </a:pPr>
            <a:r>
              <a:rPr lang="en-US" altLang="zh-TW" sz="1600" dirty="0"/>
              <a:t>2. In patients who had received prior antibiotics or  </a:t>
            </a:r>
          </a:p>
          <a:p>
            <a:pPr marL="1371600" lvl="2" indent="-457200">
              <a:buFontTx/>
              <a:buNone/>
            </a:pPr>
            <a:r>
              <a:rPr lang="en-US" altLang="zh-TW" sz="1600" dirty="0"/>
              <a:t>   Prolonged care in ICU</a:t>
            </a:r>
          </a:p>
        </p:txBody>
      </p:sp>
    </p:spTree>
    <p:extLst>
      <p:ext uri="{BB962C8B-B14F-4D97-AF65-F5344CB8AC3E}">
        <p14:creationId xmlns:p14="http://schemas.microsoft.com/office/powerpoint/2010/main" val="13007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693" y="135791"/>
            <a:ext cx="5896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VENTILATOR ACQUAIRED PNEUMONIA: </a:t>
            </a:r>
          </a:p>
        </p:txBody>
      </p:sp>
      <p:sp>
        <p:nvSpPr>
          <p:cNvPr id="4" name="Rectangle 3"/>
          <p:cNvSpPr/>
          <p:nvPr/>
        </p:nvSpPr>
        <p:spPr>
          <a:xfrm>
            <a:off x="99693" y="1044515"/>
            <a:ext cx="1209230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/>
              <a:t>Definition</a:t>
            </a:r>
            <a:r>
              <a:rPr lang="en-US" altLang="zh-TW" sz="200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altLang="zh-TW" dirty="0"/>
              <a:t> Nosocomial pneumonia that has developed in patient who is </a:t>
            </a:r>
            <a:r>
              <a:rPr lang="en-US" altLang="zh-TW" dirty="0">
                <a:solidFill>
                  <a:srgbClr val="99CB38"/>
                </a:solidFill>
              </a:rPr>
              <a:t>receiving mechanical ventilation</a:t>
            </a:r>
            <a:r>
              <a:rPr lang="en-US" altLang="zh-TW" dirty="0"/>
              <a:t>. </a:t>
            </a:r>
            <a:r>
              <a:rPr lang="x-none" altLang="zh-TW" sz="1400" dirty="0">
                <a:solidFill>
                  <a:schemeClr val="bg1">
                    <a:lumMod val="50000"/>
                  </a:schemeClr>
                </a:solidFill>
              </a:rPr>
              <a:t>يعني تنفس او تهوية ميكانيكية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/>
              <a:t>Classification</a:t>
            </a:r>
            <a:r>
              <a:rPr lang="en-US" altLang="zh-TW" sz="20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zh-TW" dirty="0"/>
              <a:t> </a:t>
            </a:r>
            <a:r>
              <a:rPr lang="en-US" altLang="zh-TW" sz="2000" u="sng" dirty="0"/>
              <a:t>Early-onset: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99CB38"/>
                </a:solidFill>
              </a:rPr>
              <a:t>within 48-72 hours </a:t>
            </a:r>
            <a:r>
              <a:rPr lang="en-US" altLang="zh-TW" dirty="0"/>
              <a:t>after tracheal intubation, which complicates the intubation process</a:t>
            </a:r>
          </a:p>
          <a:p>
            <a:pPr marL="800100" lvl="1" indent="-342900" algn="r">
              <a:buFont typeface="Wingdings" panose="05000000000000000000" pitchFamily="2" charset="2"/>
              <a:buChar char="ü"/>
            </a:pPr>
            <a:r>
              <a:rPr lang="en-US" altLang="zh-TW" sz="2000" dirty="0"/>
              <a:t> </a:t>
            </a:r>
            <a:r>
              <a:rPr lang="en-US" altLang="zh-TW" sz="2000" u="sng" dirty="0"/>
              <a:t>Late-onset:</a:t>
            </a:r>
            <a:r>
              <a:rPr lang="en-US" altLang="zh-TW" sz="2000" dirty="0"/>
              <a:t> </a:t>
            </a:r>
            <a:r>
              <a:rPr lang="en-US" altLang="zh-TW" dirty="0">
                <a:solidFill>
                  <a:srgbClr val="99CB38"/>
                </a:solidFill>
              </a:rPr>
              <a:t>after 72 hours</a:t>
            </a:r>
            <a:r>
              <a:rPr lang="en-US" altLang="zh-TW" dirty="0"/>
              <a:t>. </a:t>
            </a:r>
            <a:r>
              <a:rPr lang="x-none" altLang="zh-TW" sz="1400" dirty="0">
                <a:solidFill>
                  <a:schemeClr val="bg1">
                    <a:lumMod val="50000"/>
                  </a:schemeClr>
                </a:solidFill>
              </a:rPr>
              <a:t>التراكيال انتيوبايشن هو لما يحطون انبوب من الفم او الانف الى القصبة الهوائية (التراكيا) لاي سبب كان, ممكن للتنفس او ايصال دواء او منع اختناق او </a:t>
            </a:r>
            <a:r>
              <a:rPr lang="x-none" altLang="zh-TW" sz="1400" dirty="0" smtClean="0">
                <a:solidFill>
                  <a:schemeClr val="bg1">
                    <a:lumMod val="50000"/>
                  </a:schemeClr>
                </a:solidFill>
              </a:rPr>
              <a:t>غيرها</a:t>
            </a:r>
            <a:endParaRPr lang="en-US" altLang="zh-TW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 smtClean="0"/>
              <a:t>Pathogenesis: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zh-TW" sz="2000" b="1" dirty="0" smtClean="0"/>
              <a:t>Requires </a:t>
            </a:r>
            <a:r>
              <a:rPr lang="en-US" altLang="zh-TW" sz="2000" b="1" dirty="0"/>
              <a:t>2 important processes:</a:t>
            </a:r>
          </a:p>
          <a:p>
            <a:pPr lvl="1"/>
            <a:r>
              <a:rPr lang="en-US" altLang="zh-TW" dirty="0"/>
              <a:t>     1. Bacterial </a:t>
            </a:r>
            <a:r>
              <a:rPr lang="en-US" altLang="zh-TW" dirty="0">
                <a:solidFill>
                  <a:srgbClr val="99CB38"/>
                </a:solidFill>
              </a:rPr>
              <a:t>colonization</a:t>
            </a:r>
            <a:r>
              <a:rPr lang="en-US" altLang="zh-TW" dirty="0"/>
              <a:t> of the </a:t>
            </a:r>
            <a:r>
              <a:rPr lang="en-US" altLang="zh-TW" dirty="0" err="1" smtClean="0">
                <a:solidFill>
                  <a:srgbClr val="99CB38"/>
                </a:solidFill>
              </a:rPr>
              <a:t>aerodigestive</a:t>
            </a:r>
            <a:r>
              <a:rPr lang="en-US" altLang="zh-TW" dirty="0" smtClean="0">
                <a:solidFill>
                  <a:srgbClr val="99CB38"/>
                </a:solidFill>
              </a:rPr>
              <a:t> </a:t>
            </a:r>
            <a:r>
              <a:rPr lang="en-US" altLang="zh-TW" dirty="0">
                <a:solidFill>
                  <a:srgbClr val="99CB38"/>
                </a:solidFill>
              </a:rPr>
              <a:t>tract</a:t>
            </a:r>
            <a:r>
              <a:rPr lang="en-US" altLang="zh-TW" dirty="0"/>
              <a:t>. </a:t>
            </a:r>
            <a:r>
              <a:rPr lang="x-none" altLang="zh-TW" sz="1400" b="1" dirty="0" smtClean="0">
                <a:solidFill>
                  <a:schemeClr val="bg1">
                    <a:lumMod val="50000"/>
                  </a:schemeClr>
                </a:solidFill>
              </a:rPr>
              <a:t>الايرودايجستف </a:t>
            </a:r>
            <a:r>
              <a:rPr lang="x-none" altLang="zh-TW" sz="1400" b="1" dirty="0">
                <a:solidFill>
                  <a:schemeClr val="bg1">
                    <a:lumMod val="50000"/>
                  </a:schemeClr>
                </a:solidFill>
              </a:rPr>
              <a:t>تراكت يقصد فيه الجهاز التنفسي و الجزء العلوي من الجهاز الهضمي </a:t>
            </a:r>
            <a:endParaRPr lang="en-US" altLang="zh-TW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r" rtl="1"/>
            <a:r>
              <a:rPr lang="en-US" altLang="zh-TW" sz="1400" b="1" dirty="0" smtClean="0">
                <a:solidFill>
                  <a:schemeClr val="bg1">
                    <a:lumMod val="50000"/>
                  </a:schemeClr>
                </a:solidFill>
              </a:rPr>
              <a:t>(Lips, mouth, tongue , nose ,throat , vocal cords , part of the esophagus and windpipe)</a:t>
            </a:r>
            <a:endParaRPr lang="en-US" altLang="zh-TW" sz="1400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altLang="zh-TW" dirty="0"/>
              <a:t>     </a:t>
            </a:r>
            <a:r>
              <a:rPr lang="en-US" altLang="zh-TW" dirty="0" smtClean="0"/>
              <a:t>2</a:t>
            </a:r>
            <a:r>
              <a:rPr lang="en-US" altLang="zh-TW" dirty="0"/>
              <a:t>. Aspiration of </a:t>
            </a:r>
            <a:r>
              <a:rPr lang="en-US" altLang="zh-TW" dirty="0">
                <a:solidFill>
                  <a:srgbClr val="99CB38"/>
                </a:solidFill>
              </a:rPr>
              <a:t>contaminated secretion </a:t>
            </a:r>
            <a:r>
              <a:rPr lang="en-US" altLang="zh-TW" dirty="0"/>
              <a:t>into the</a:t>
            </a:r>
          </a:p>
          <a:p>
            <a:pPr lvl="1"/>
            <a:r>
              <a:rPr lang="en-US" altLang="zh-TW" dirty="0"/>
              <a:t>          </a:t>
            </a:r>
            <a:r>
              <a:rPr lang="en-US" altLang="zh-TW" dirty="0">
                <a:solidFill>
                  <a:srgbClr val="99CB38"/>
                </a:solidFill>
              </a:rPr>
              <a:t>Lower </a:t>
            </a:r>
            <a:r>
              <a:rPr lang="en-US" altLang="zh-TW" dirty="0" smtClean="0">
                <a:solidFill>
                  <a:srgbClr val="99CB38"/>
                </a:solidFill>
              </a:rPr>
              <a:t>airway</a:t>
            </a:r>
            <a:r>
              <a:rPr lang="en-US" altLang="zh-TW" dirty="0" smtClean="0"/>
              <a:t>     </a:t>
            </a:r>
            <a:r>
              <a:rPr lang="x-none" altLang="zh-TW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x-none" altLang="zh-TW" sz="1400" b="1" dirty="0">
                <a:solidFill>
                  <a:schemeClr val="bg1">
                    <a:lumMod val="50000"/>
                  </a:schemeClr>
                </a:solidFill>
              </a:rPr>
              <a:t>سوائل الجهاز الهضمي تنزل على التراكيا و تحت فتسبب </a:t>
            </a:r>
            <a:r>
              <a:rPr lang="x-none" altLang="zh-TW" sz="1400" b="1" dirty="0" smtClean="0">
                <a:solidFill>
                  <a:schemeClr val="bg1">
                    <a:lumMod val="50000"/>
                  </a:schemeClr>
                </a:solidFill>
              </a:rPr>
              <a:t>مشاكل</a:t>
            </a:r>
            <a:r>
              <a:rPr lang="en-GB" altLang="zh-TW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x-none" altLang="zh-TW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x-none" altLang="zh-TW" sz="1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zh-TW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zh-TW" dirty="0"/>
              <a:t>Prevents mechanical clearance by cough and the </a:t>
            </a:r>
            <a:r>
              <a:rPr lang="en-US" altLang="zh-TW" dirty="0" err="1"/>
              <a:t>mucociliary</a:t>
            </a:r>
            <a:r>
              <a:rPr lang="en-US" altLang="zh-TW" dirty="0"/>
              <a:t> escalator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TW" dirty="0">
                <a:ln w="0"/>
                <a:solidFill>
                  <a:schemeClr val="accent1">
                    <a:lumMod val="75000"/>
                  </a:schemeClr>
                </a:solidFill>
              </a:rPr>
              <a:t>Signs and symptoms </a:t>
            </a:r>
            <a:r>
              <a:rPr lang="en-US" altLang="zh-TW" dirty="0" smtClean="0">
                <a:ln w="0"/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altLang="zh-TW" dirty="0">
                <a:ln w="0"/>
                <a:solidFill>
                  <a:schemeClr val="accent1">
                    <a:lumMod val="75000"/>
                  </a:schemeClr>
                </a:solidFill>
              </a:rPr>
              <a:t>having VAP :</a:t>
            </a:r>
          </a:p>
          <a:p>
            <a:pPr marL="0" lvl="1"/>
            <a:r>
              <a:rPr lang="en-US" altLang="zh-TW" dirty="0">
                <a:ln w="0"/>
                <a:solidFill>
                  <a:schemeClr val="accent1">
                    <a:lumMod val="75000"/>
                  </a:schemeClr>
                </a:solidFill>
              </a:rPr>
              <a:t>1- need a lot of oxygen </a:t>
            </a:r>
          </a:p>
          <a:p>
            <a:pPr marL="0" lvl="1"/>
            <a:r>
              <a:rPr lang="en-US" altLang="zh-TW" dirty="0">
                <a:ln w="0"/>
                <a:solidFill>
                  <a:schemeClr val="accent1">
                    <a:lumMod val="75000"/>
                  </a:schemeClr>
                </a:solidFill>
              </a:rPr>
              <a:t>2- fever</a:t>
            </a:r>
          </a:p>
          <a:p>
            <a:pPr marL="0" lvl="1"/>
            <a:r>
              <a:rPr lang="en-US" altLang="zh-TW" dirty="0">
                <a:ln w="0"/>
                <a:solidFill>
                  <a:schemeClr val="accent1">
                    <a:lumMod val="75000"/>
                  </a:schemeClr>
                </a:solidFill>
              </a:rPr>
              <a:t>3-leukocytosis</a:t>
            </a:r>
          </a:p>
          <a:p>
            <a:pPr marL="0" lvl="1"/>
            <a:r>
              <a:rPr lang="en-US" altLang="zh-TW" dirty="0">
                <a:ln w="0"/>
                <a:solidFill>
                  <a:schemeClr val="accent1">
                    <a:lumMod val="75000"/>
                  </a:schemeClr>
                </a:solidFill>
              </a:rPr>
              <a:t>4-increase secretion </a:t>
            </a:r>
            <a:endParaRPr lang="zh-TW" altLang="en-US" dirty="0">
              <a:ln w="0"/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7" y="1424264"/>
            <a:ext cx="12855217" cy="2840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000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2400" b="1" dirty="0"/>
              <a:t>Non-pharmacologic strategies</a:t>
            </a:r>
            <a:r>
              <a:rPr lang="x-none" altLang="zh-TW" sz="2400" b="1" dirty="0"/>
              <a:t>:</a:t>
            </a:r>
            <a:endParaRPr lang="en-US" altLang="zh-TW" sz="2400" b="1" dirty="0"/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</a:t>
            </a:r>
            <a:r>
              <a:rPr lang="en-US" altLang="zh-TW" dirty="0">
                <a:solidFill>
                  <a:srgbClr val="FF0000"/>
                </a:solidFill>
              </a:rPr>
              <a:t>Effective hand washing and use of -protective gowns and gloves.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-Semi recumbent positioning </a:t>
            </a:r>
            <a:r>
              <a:rPr lang="x-none" altLang="zh-TW" sz="1600" b="1" dirty="0">
                <a:solidFill>
                  <a:schemeClr val="bg1">
                    <a:lumMod val="50000"/>
                  </a:schemeClr>
                </a:solidFill>
              </a:rPr>
              <a:t>هي وضعية انه ينسدح و يرفع التورسو 45 درجة.</a:t>
            </a:r>
            <a:endParaRPr lang="en-US" altLang="zh-TW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-Avoidance of large gastric volume</a:t>
            </a:r>
            <a:r>
              <a:rPr lang="x-none" altLang="zh-TW" dirty="0"/>
              <a:t> </a:t>
            </a:r>
            <a:r>
              <a:rPr lang="x-none" altLang="zh-TW" sz="1600" b="1" dirty="0">
                <a:solidFill>
                  <a:schemeClr val="bg1">
                    <a:lumMod val="50000"/>
                  </a:schemeClr>
                </a:solidFill>
              </a:rPr>
              <a:t>كمية السوائل في المعدة</a:t>
            </a:r>
            <a:endParaRPr lang="en-US" altLang="zh-TW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-Oral (non-nasal) intubation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-Continuous subglottic suctioning </a:t>
            </a:r>
            <a:r>
              <a:rPr lang="x-none" altLang="zh-TW" sz="1600" b="1" dirty="0">
                <a:solidFill>
                  <a:schemeClr val="bg1">
                    <a:lumMod val="50000"/>
                  </a:schemeClr>
                </a:solidFill>
              </a:rPr>
              <a:t>يشفطون السوائل عشان ما تنزل</a:t>
            </a:r>
            <a:endParaRPr lang="en-US" altLang="zh-TW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-Humidification with heat and moisture exchanger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</a:t>
            </a:r>
            <a:r>
              <a:rPr lang="en-US" altLang="zh-TW" dirty="0">
                <a:solidFill>
                  <a:srgbClr val="FF0000"/>
                </a:solidFill>
              </a:rPr>
              <a:t>Posture change</a:t>
            </a:r>
            <a:r>
              <a:rPr lang="x-none" altLang="zh-TW" sz="1600" b="1" dirty="0">
                <a:solidFill>
                  <a:schemeClr val="bg1">
                    <a:lumMod val="50000"/>
                  </a:schemeClr>
                </a:solidFill>
              </a:rPr>
              <a:t>تعديل</a:t>
            </a:r>
            <a:r>
              <a:rPr lang="x-none" altLang="zh-TW" dirty="0"/>
              <a:t> </a:t>
            </a:r>
            <a:r>
              <a:rPr lang="x-none" altLang="zh-TW" sz="1600" b="1" dirty="0">
                <a:solidFill>
                  <a:schemeClr val="bg1">
                    <a:lumMod val="50000"/>
                  </a:schemeClr>
                </a:solidFill>
              </a:rPr>
              <a:t>وضعية</a:t>
            </a:r>
            <a:r>
              <a:rPr lang="x-none" altLang="zh-TW" dirty="0"/>
              <a:t> </a:t>
            </a:r>
            <a:r>
              <a:rPr lang="x-none" altLang="zh-TW" sz="1600" b="1" dirty="0">
                <a:solidFill>
                  <a:schemeClr val="bg1">
                    <a:lumMod val="50000"/>
                  </a:schemeClr>
                </a:solidFill>
              </a:rPr>
              <a:t>الجسم </a:t>
            </a:r>
            <a:endParaRPr lang="en-US" altLang="zh-TW" sz="16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TW" sz="1000" dirty="0">
              <a:latin typeface="Arial" panose="020B0604020202020204" pitchFamily="34" charset="0"/>
            </a:endParaRPr>
          </a:p>
          <a:p>
            <a:endParaRPr lang="en-US" altLang="zh-TW" sz="1000" dirty="0">
              <a:latin typeface="Arial" panose="020B0604020202020204" pitchFamily="34" charset="0"/>
            </a:endParaRPr>
          </a:p>
          <a:p>
            <a:endParaRPr lang="en-US" altLang="zh-TW" sz="1000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651" y="285491"/>
            <a:ext cx="110707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PREVENTION:</a:t>
            </a:r>
            <a:endParaRPr lang="en-US" altLang="zh-TW" sz="28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/>
              <a:t>The oral </a:t>
            </a:r>
            <a:r>
              <a:rPr lang="en-US" altLang="zh-TW" sz="2000" dirty="0" smtClean="0"/>
              <a:t>regimen</a:t>
            </a:r>
            <a:r>
              <a:rPr lang="x-none" altLang="zh-TW" sz="2000" dirty="0" smtClean="0"/>
              <a:t> </a:t>
            </a:r>
            <a:r>
              <a:rPr lang="x-none" altLang="zh-TW" sz="1200" b="1" dirty="0">
                <a:solidFill>
                  <a:schemeClr val="bg1">
                    <a:lumMod val="50000"/>
                  </a:schemeClr>
                </a:solidFill>
              </a:rPr>
              <a:t>النظام او </a:t>
            </a:r>
            <a:r>
              <a:rPr lang="x-none" altLang="zh-TW" sz="1200" b="1" dirty="0" smtClean="0">
                <a:solidFill>
                  <a:schemeClr val="bg1">
                    <a:lumMod val="50000"/>
                  </a:schemeClr>
                </a:solidFill>
              </a:rPr>
              <a:t>الخطة</a:t>
            </a:r>
            <a:r>
              <a:rPr lang="en-US" altLang="zh-TW" sz="2000" dirty="0" smtClean="0"/>
              <a:t>(topical </a:t>
            </a:r>
            <a:r>
              <a:rPr lang="en-US" altLang="zh-TW" sz="2000" dirty="0">
                <a:solidFill>
                  <a:srgbClr val="FF0000"/>
                </a:solidFill>
              </a:rPr>
              <a:t>Gentamicin, </a:t>
            </a:r>
            <a:r>
              <a:rPr lang="en-US" altLang="zh-TW" sz="2000" dirty="0" err="1">
                <a:solidFill>
                  <a:srgbClr val="FF0000"/>
                </a:solidFill>
              </a:rPr>
              <a:t>Colistin</a:t>
            </a:r>
            <a:r>
              <a:rPr lang="en-US" altLang="zh-TW" sz="2000" dirty="0">
                <a:solidFill>
                  <a:srgbClr val="FF0000"/>
                </a:solidFill>
              </a:rPr>
              <a:t>, Vancomycin cream  </a:t>
            </a:r>
            <a:r>
              <a:rPr lang="en-US" altLang="zh-TW" sz="2000" dirty="0"/>
              <a:t>given </a:t>
            </a:r>
            <a:r>
              <a:rPr lang="en-US" altLang="zh-TW" sz="2000" b="1" dirty="0">
                <a:solidFill>
                  <a:srgbClr val="FF0000"/>
                </a:solidFill>
              </a:rPr>
              <a:t>every 6h for 3 </a:t>
            </a:r>
            <a:r>
              <a:rPr lang="en-US" altLang="zh-TW" sz="2000" dirty="0"/>
              <a:t>weeks) treating oropharyngeal colonization could prevent VAP</a:t>
            </a:r>
            <a:r>
              <a:rPr lang="en-US" altLang="zh-TW" sz="2000" dirty="0" smtClean="0"/>
              <a:t>.</a:t>
            </a:r>
            <a:endParaRPr lang="en-US" altLang="zh-TW" sz="2000" dirty="0"/>
          </a:p>
        </p:txBody>
      </p:sp>
      <p:sp>
        <p:nvSpPr>
          <p:cNvPr id="4" name="Rectangle 3"/>
          <p:cNvSpPr/>
          <p:nvPr/>
        </p:nvSpPr>
        <p:spPr>
          <a:xfrm>
            <a:off x="587827" y="3824656"/>
            <a:ext cx="11427259" cy="195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b="1" dirty="0"/>
              <a:t>Pharmacologic </a:t>
            </a:r>
            <a:r>
              <a:rPr lang="en-US" altLang="zh-TW" sz="2400" b="1" dirty="0" smtClean="0"/>
              <a:t>strategies</a:t>
            </a:r>
            <a:r>
              <a:rPr lang="x-none" altLang="zh-TW" sz="2400" b="1" dirty="0" smtClean="0">
                <a:latin typeface="+mj-lt"/>
              </a:rPr>
              <a:t>:</a:t>
            </a:r>
            <a:endParaRPr lang="en-US" altLang="zh-TW" sz="2400" b="1" dirty="0">
              <a:latin typeface="+mj-lt"/>
            </a:endParaRP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</a:t>
            </a:r>
            <a:r>
              <a:rPr lang="en-US" altLang="zh-TW" dirty="0">
                <a:solidFill>
                  <a:srgbClr val="FF0000"/>
                </a:solidFill>
              </a:rPr>
              <a:t>Stress-ulcer prophylaxis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-Combination antibiotic therapy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-Prophylactic antibiotic therapy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</a:t>
            </a:r>
            <a:r>
              <a:rPr lang="en-US" altLang="zh-TW" dirty="0" err="1">
                <a:solidFill>
                  <a:srgbClr val="FF0000"/>
                </a:solidFill>
              </a:rPr>
              <a:t>Chlorhexidine</a:t>
            </a:r>
            <a:r>
              <a:rPr lang="en-US" altLang="zh-TW" dirty="0">
                <a:solidFill>
                  <a:srgbClr val="FF0000"/>
                </a:solidFill>
              </a:rPr>
              <a:t> oral rinse </a:t>
            </a:r>
            <a:r>
              <a:rPr lang="en-US" altLang="zh-TW" sz="1600" b="1" dirty="0">
                <a:solidFill>
                  <a:schemeClr val="bg1">
                    <a:lumMod val="50000"/>
                  </a:schemeClr>
                </a:solidFill>
              </a:rPr>
              <a:t>(disinfectant).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-Prophylactic treatment of </a:t>
            </a:r>
            <a:r>
              <a:rPr lang="en-US" altLang="zh-TW" dirty="0" err="1"/>
              <a:t>neutropenic</a:t>
            </a:r>
            <a:r>
              <a:rPr lang="en-US" altLang="zh-TW" dirty="0"/>
              <a:t> patients</a:t>
            </a:r>
            <a:r>
              <a:rPr lang="en-US" altLang="zh-TW" sz="1600" b="1" dirty="0">
                <a:solidFill>
                  <a:schemeClr val="bg1">
                    <a:lumMod val="50000"/>
                  </a:schemeClr>
                </a:solidFill>
              </a:rPr>
              <a:t>.(neutrophil count is less than normal)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-Vaccines</a:t>
            </a:r>
          </a:p>
        </p:txBody>
      </p:sp>
    </p:spTree>
    <p:extLst>
      <p:ext uri="{BB962C8B-B14F-4D97-AF65-F5344CB8AC3E}">
        <p14:creationId xmlns:p14="http://schemas.microsoft.com/office/powerpoint/2010/main" val="306893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1838</Words>
  <Application>Microsoft Macintosh PowerPoint</Application>
  <PresentationFormat>Widescreen</PresentationFormat>
  <Paragraphs>245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ArialMT</vt:lpstr>
      <vt:lpstr>Calibri</vt:lpstr>
      <vt:lpstr>Calibri Light</vt:lpstr>
      <vt:lpstr>Mangal</vt:lpstr>
      <vt:lpstr>TimesNewRomanPS-BoldMT</vt:lpstr>
      <vt:lpstr>TimesNewRomanPSMT</vt:lpstr>
      <vt:lpstr>Wingdings</vt:lpstr>
      <vt:lpstr>新細明體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Response to therapy: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تعليمات عامة </dc:title>
  <dc:creator>ABS</dc:creator>
  <cp:lastModifiedBy>شوق</cp:lastModifiedBy>
  <cp:revision>56</cp:revision>
  <dcterms:created xsi:type="dcterms:W3CDTF">2017-02-13T00:33:29Z</dcterms:created>
  <dcterms:modified xsi:type="dcterms:W3CDTF">2017-03-02T14:13:34Z</dcterms:modified>
</cp:coreProperties>
</file>