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57" r:id="rId4"/>
    <p:sldId id="270" r:id="rId5"/>
    <p:sldId id="278" r:id="rId6"/>
    <p:sldId id="308" r:id="rId7"/>
    <p:sldId id="283" r:id="rId8"/>
    <p:sldId id="312" r:id="rId9"/>
    <p:sldId id="296" r:id="rId10"/>
    <p:sldId id="297" r:id="rId11"/>
    <p:sldId id="301" r:id="rId12"/>
    <p:sldId id="303" r:id="rId13"/>
    <p:sldId id="304" r:id="rId14"/>
    <p:sldId id="305" r:id="rId15"/>
    <p:sldId id="313" r:id="rId16"/>
    <p:sldId id="310" r:id="rId17"/>
    <p:sldId id="311" r:id="rId18"/>
    <p:sldId id="3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714"/>
    <p:restoredTop sz="94751"/>
  </p:normalViewPr>
  <p:slideViewPr>
    <p:cSldViewPr snapToGrid="0">
      <p:cViewPr>
        <p:scale>
          <a:sx n="80" d="100"/>
          <a:sy n="80" d="100"/>
        </p:scale>
        <p:origin x="168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CD65E-45AB-42EE-B657-B0E5FE5958FE}" type="datetimeFigureOut">
              <a:rPr lang="en-US" smtClean="0"/>
              <a:t>3/3/17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61D7A-3006-44A0-A53D-F6F0E840F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9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0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66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66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B2F12-E42F-4336-A834-E50277A2D52D}" type="slidenum">
              <a:rPr lang="x-none"/>
              <a:pPr/>
              <a:t>12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2407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6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2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2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8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0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3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8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5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6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5BE7-8C5D-493E-A9AD-7AA0CCDAEDE2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6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hyperlink" Target="https://docs.google.com/presentation/d/1W96rNV02n5a9oIn7t_PrKgaNkiBSgIQLcp4C64ccow4/edit?usp=shar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531" y1="46567" x2="14531" y2="46567"/>
                        <a14:foregroundMark x1="22031" y1="46567" x2="22031" y2="46567"/>
                        <a14:backgroundMark x1="33594" y1="27817" x2="33594" y2="27817"/>
                        <a14:backgroundMark x1="20313" y1="47711" x2="20313" y2="47711"/>
                        <a14:backgroundMark x1="22969" y1="46919" x2="22969" y2="46919"/>
                        <a14:backgroundMark x1="24375" y1="39789" x2="24375" y2="39789"/>
                        <a14:backgroundMark x1="16250" y1="40581" x2="16250" y2="40581"/>
                        <a14:backgroundMark x1="24375" y1="31866" x2="24375" y2="31866"/>
                        <a14:backgroundMark x1="15156" y1="48680" x2="15156" y2="48680"/>
                        <a14:backgroundMark x1="15156" y1="48680" x2="15156" y2="48680"/>
                        <a14:backgroundMark x1="17500" y1="48327" x2="17500" y2="48327"/>
                        <a14:backgroundMark x1="17813" y1="48504" x2="17813" y2="48504"/>
                        <a14:backgroundMark x1="17813" y1="48680" x2="17813" y2="48680"/>
                        <a14:backgroundMark x1="23438" y1="37852" x2="23438" y2="37852"/>
                        <a14:backgroundMark x1="23438" y1="37852" x2="23438" y2="37852"/>
                        <a14:backgroundMark x1="51094" y1="30106" x2="51094" y2="30106"/>
                        <a14:backgroundMark x1="51094" y1="30106" x2="51094" y2="30106"/>
                        <a14:backgroundMark x1="20000" y1="70158" x2="20000" y2="70158"/>
                        <a14:backgroundMark x1="20000" y1="70158" x2="20000" y2="70158"/>
                        <a14:backgroundMark x1="19219" y1="60123" x2="19219" y2="60123"/>
                        <a14:backgroundMark x1="18906" y1="59859" x2="18906" y2="59859"/>
                        <a14:backgroundMark x1="16250" y1="58363" x2="16250" y2="58363"/>
                        <a14:backgroundMark x1="15469" y1="57746" x2="15469" y2="57746"/>
                        <a14:backgroundMark x1="14844" y1="55282" x2="14844" y2="55282"/>
                        <a14:backgroundMark x1="16875" y1="40141" x2="16875" y2="40141"/>
                        <a14:backgroundMark x1="29531" y1="28961" x2="21250" y2="28785"/>
                        <a14:backgroundMark x1="55625" y1="23151" x2="61406" y2="27025"/>
                        <a14:backgroundMark x1="72813" y1="26673" x2="72813" y2="26673"/>
                        <a14:backgroundMark x1="72813" y1="26673" x2="33281" y2="30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05" t="36137" r="5127" b="32050"/>
          <a:stretch/>
        </p:blipFill>
        <p:spPr>
          <a:xfrm>
            <a:off x="3180521" y="-92008"/>
            <a:ext cx="5579165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484" y="0"/>
            <a:ext cx="1766516" cy="140399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21564" y="3550649"/>
            <a:ext cx="8503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3111" y="3550649"/>
            <a:ext cx="75139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Lecture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3200" dirty="0" smtClean="0"/>
              <a:t>Respiratory Fungal Infection</a:t>
            </a:r>
          </a:p>
          <a:p>
            <a:pPr algn="ctr"/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649" y="5288340"/>
            <a:ext cx="27934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solidFill>
                  <a:srgbClr val="FF0000"/>
                </a:solidFill>
              </a:rPr>
              <a:t>important</a:t>
            </a:r>
            <a:endParaRPr lang="en-US" sz="2400" dirty="0">
              <a:ln w="0"/>
              <a:solidFill>
                <a:srgbClr val="FF0000"/>
              </a:solidFill>
            </a:endParaRPr>
          </a:p>
          <a:p>
            <a:r>
              <a:rPr lang="en-US" sz="2400" b="0" cap="none" spc="0" dirty="0" smtClean="0">
                <a:ln w="0"/>
                <a:solidFill>
                  <a:schemeClr val="bg1">
                    <a:lumMod val="50000"/>
                  </a:schemeClr>
                </a:solidFill>
              </a:rPr>
              <a:t>Extra notes</a:t>
            </a:r>
          </a:p>
          <a:p>
            <a:r>
              <a:rPr lang="en-US" sz="2400" dirty="0">
                <a:ln w="0"/>
                <a:solidFill>
                  <a:schemeClr val="accent1"/>
                </a:solidFill>
              </a:rPr>
              <a:t>Doctors notes</a:t>
            </a:r>
          </a:p>
          <a:p>
            <a:pPr algn="ctr"/>
            <a:endParaRPr lang="en-US" sz="2400" b="0" cap="none" spc="0" dirty="0">
              <a:ln w="0"/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327374" y="5936760"/>
            <a:ext cx="6864626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80382" y="6137689"/>
            <a:ext cx="6758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u="sng" dirty="0">
                <a:solidFill>
                  <a:schemeClr val="accent1"/>
                </a:solidFill>
              </a:rPr>
              <a:t>"</a:t>
            </a:r>
            <a:r>
              <a:rPr lang="ar-SA" b="1" u="sng" dirty="0">
                <a:solidFill>
                  <a:schemeClr val="accent1"/>
                </a:solidFill>
              </a:rPr>
              <a:t>لا حول ولا قوة إلا بالله العلي العظيم</a:t>
            </a:r>
            <a:r>
              <a:rPr lang="ar-SA" b="1" dirty="0">
                <a:solidFill>
                  <a:schemeClr val="accent1"/>
                </a:solidFill>
              </a:rPr>
              <a:t>" </a:t>
            </a:r>
            <a:r>
              <a:rPr lang="ar-SA" b="1" dirty="0"/>
              <a:t>وتقال هذه الجملة إذا دهم الإنسان أمر عظيم لا يستطيعه ، أو يصعب عليه القيام به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7313" y="5473521"/>
            <a:ext cx="283336" cy="11591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7313" y="5810651"/>
            <a:ext cx="283336" cy="11591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87313" y="6184005"/>
            <a:ext cx="283336" cy="11591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13" y="-17329"/>
            <a:ext cx="1728037" cy="143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0245" y="125212"/>
            <a:ext cx="7772400" cy="61912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Diagnosis of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Aspergillosis</a:t>
            </a:r>
            <a:endParaRPr lang="en-US" sz="24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80246" y="619762"/>
            <a:ext cx="7909824" cy="432342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n-US" sz="1800" b="1" dirty="0" smtClean="0">
                <a:cs typeface="Times New Roman" pitchFamily="18" charset="0"/>
              </a:rPr>
              <a:t>Specimen: </a:t>
            </a:r>
          </a:p>
          <a:p>
            <a:pPr marL="982980" lvl="1" indent="-34290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Respiratory specimens</a:t>
            </a:r>
            <a:r>
              <a:rPr lang="en-US" sz="1800" b="1" dirty="0" smtClean="0">
                <a:solidFill>
                  <a:schemeClr val="tx1"/>
                </a:solidFill>
                <a:cs typeface="Times New Roman" pitchFamily="18" charset="0"/>
              </a:rPr>
              <a:t>: Sputum, </a:t>
            </a:r>
            <a:r>
              <a:rPr lang="en-US" sz="1800" b="1" dirty="0" err="1" smtClean="0">
                <a:cs typeface="Times New Roman" pitchFamily="18" charset="0"/>
              </a:rPr>
              <a:t>BronchoAlveolar</a:t>
            </a:r>
            <a:r>
              <a:rPr lang="en-US" sz="1800" b="1" dirty="0" smtClean="0">
                <a:cs typeface="Times New Roman" pitchFamily="18" charset="0"/>
              </a:rPr>
              <a:t> Lavage (BAL), </a:t>
            </a:r>
            <a:r>
              <a:rPr lang="en-US" sz="1800" b="1" dirty="0" smtClean="0">
                <a:solidFill>
                  <a:schemeClr val="tx1"/>
                </a:solidFill>
                <a:cs typeface="Times New Roman" pitchFamily="18" charset="0"/>
              </a:rPr>
              <a:t>Lung biopsy,</a:t>
            </a:r>
          </a:p>
          <a:p>
            <a:pPr marL="982980" lvl="1" indent="-34290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Other  samples: </a:t>
            </a:r>
          </a:p>
          <a:p>
            <a:pPr marL="982980" lvl="1" indent="-34290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Blood, etc.</a:t>
            </a:r>
          </a:p>
          <a:p>
            <a:r>
              <a:rPr lang="en-US" sz="1800" b="1" dirty="0" smtClean="0">
                <a:cs typeface="Times New Roman" pitchFamily="18" charset="0"/>
              </a:rPr>
              <a:t>Lab. Investigations</a:t>
            </a:r>
            <a:r>
              <a:rPr lang="en-US" sz="1800" dirty="0" smtClean="0">
                <a:cs typeface="Times New Roman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>
                <a:cs typeface="Times New Roman" pitchFamily="18" charset="0"/>
              </a:rPr>
              <a:t>Direct Microscopy:</a:t>
            </a:r>
          </a:p>
          <a:p>
            <a:pPr lvl="1"/>
            <a:r>
              <a:rPr lang="en-US" sz="1800" dirty="0" err="1">
                <a:cs typeface="Times New Roman" pitchFamily="18" charset="0"/>
              </a:rPr>
              <a:t>Giemsa</a:t>
            </a:r>
            <a:r>
              <a:rPr lang="en-US" sz="1800" dirty="0">
                <a:cs typeface="Times New Roman" pitchFamily="18" charset="0"/>
              </a:rPr>
              <a:t> Stain, </a:t>
            </a:r>
            <a:r>
              <a:rPr lang="en-US" sz="1800" dirty="0" err="1">
                <a:cs typeface="Times New Roman" pitchFamily="18" charset="0"/>
              </a:rPr>
              <a:t>Grecott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methenamine</a:t>
            </a:r>
            <a:r>
              <a:rPr lang="en-US" sz="1800" dirty="0">
                <a:cs typeface="Times New Roman" pitchFamily="18" charset="0"/>
              </a:rPr>
              <a:t> silver stain (</a:t>
            </a:r>
            <a:r>
              <a:rPr lang="en-US" sz="1800" dirty="0" smtClean="0">
                <a:cs typeface="Times New Roman" pitchFamily="18" charset="0"/>
              </a:rPr>
              <a:t>GMS)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Will </a:t>
            </a:r>
            <a:r>
              <a:rPr lang="en-US" sz="1800" dirty="0">
                <a:solidFill>
                  <a:srgbClr val="FF0000"/>
                </a:solidFill>
                <a:cs typeface="Times New Roman" pitchFamily="18" charset="0"/>
              </a:rPr>
              <a:t>show </a:t>
            </a:r>
            <a:r>
              <a:rPr lang="en-US" sz="1800" b="1" dirty="0">
                <a:solidFill>
                  <a:srgbClr val="FF0000"/>
                </a:solidFill>
                <a:cs typeface="Times New Roman" pitchFamily="18" charset="0"/>
              </a:rPr>
              <a:t>fungal </a:t>
            </a:r>
            <a:r>
              <a:rPr lang="en-US" sz="1800" b="1" dirty="0" err="1">
                <a:solidFill>
                  <a:srgbClr val="FF0000"/>
                </a:solidFill>
                <a:cs typeface="Times New Roman" pitchFamily="18" charset="0"/>
              </a:rPr>
              <a:t>septate</a:t>
            </a:r>
            <a:r>
              <a:rPr lang="en-US" sz="1800" b="1" dirty="0">
                <a:solidFill>
                  <a:srgbClr val="FF0000"/>
                </a:solidFill>
                <a:cs typeface="Times New Roman" pitchFamily="18" charset="0"/>
              </a:rPr>
              <a:t> hyphae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Culture </a:t>
            </a:r>
            <a:r>
              <a:rPr lang="en-US" sz="1800" dirty="0">
                <a:solidFill>
                  <a:srgbClr val="FF0000"/>
                </a:solidFill>
                <a:cs typeface="Times New Roman" pitchFamily="18" charset="0"/>
              </a:rPr>
              <a:t>on SDA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(</a:t>
            </a:r>
            <a:r>
              <a:rPr lang="en-US" sz="1300" dirty="0" err="1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Sabouraud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 Dextrose </a:t>
            </a:r>
            <a:r>
              <a:rPr lang="en-US" sz="1300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Agar is selective media)</a:t>
            </a:r>
            <a:endParaRPr lang="en-US" sz="1300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 smtClean="0">
                <a:cs typeface="Times New Roman" pitchFamily="18" charset="0"/>
              </a:rPr>
              <a:t>Serology</a:t>
            </a:r>
            <a:r>
              <a:rPr lang="en-US" sz="1800" b="1" dirty="0">
                <a:cs typeface="Times New Roman" pitchFamily="18" charset="0"/>
              </a:rPr>
              <a:t>: </a:t>
            </a:r>
          </a:p>
          <a:p>
            <a:pPr lvl="2"/>
            <a:r>
              <a:rPr lang="en-US" sz="1800" dirty="0">
                <a:cs typeface="Times New Roman" pitchFamily="18" charset="0"/>
              </a:rPr>
              <a:t>Test for Antibody </a:t>
            </a:r>
          </a:p>
          <a:p>
            <a:pPr lvl="2"/>
            <a:r>
              <a:rPr lang="en-US" sz="1800" b="1" dirty="0">
                <a:solidFill>
                  <a:srgbClr val="FF0000"/>
                </a:solidFill>
                <a:cs typeface="Times New Roman" pitchFamily="18" charset="0"/>
              </a:rPr>
              <a:t>ELISA test for </a:t>
            </a:r>
            <a:r>
              <a:rPr lang="en-US" sz="1800" b="1" dirty="0" err="1">
                <a:solidFill>
                  <a:srgbClr val="FF0000"/>
                </a:solidFill>
                <a:cs typeface="Times New Roman" pitchFamily="18" charset="0"/>
              </a:rPr>
              <a:t>galactomannan</a:t>
            </a:r>
            <a:r>
              <a:rPr lang="en-US" sz="1800" b="1" dirty="0">
                <a:solidFill>
                  <a:srgbClr val="FF0000"/>
                </a:solidFill>
                <a:cs typeface="Times New Roman" pitchFamily="18" charset="0"/>
              </a:rPr>
              <a:t> Antigen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 err="1">
                <a:cs typeface="Times New Roman" pitchFamily="18" charset="0"/>
              </a:rPr>
              <a:t>PCR</a:t>
            </a:r>
            <a:r>
              <a:rPr lang="en-US" sz="1800" b="1" dirty="0">
                <a:cs typeface="Times New Roman" pitchFamily="18" charset="0"/>
              </a:rPr>
              <a:t>: </a:t>
            </a:r>
            <a:r>
              <a:rPr lang="en-US" sz="1800" dirty="0">
                <a:cs typeface="Times New Roman" pitchFamily="18" charset="0"/>
              </a:rPr>
              <a:t>Detection of </a:t>
            </a:r>
            <a:r>
              <a:rPr lang="en-US" sz="1800" dirty="0" err="1">
                <a:cs typeface="Times New Roman" pitchFamily="18" charset="0"/>
              </a:rPr>
              <a:t>Aspergillus</a:t>
            </a:r>
            <a:r>
              <a:rPr lang="en-US" sz="1800" dirty="0">
                <a:cs typeface="Times New Roman" pitchFamily="18" charset="0"/>
              </a:rPr>
              <a:t> DNA in clinical samples</a:t>
            </a:r>
          </a:p>
          <a:p>
            <a:pPr marL="1371600" lvl="3" indent="0">
              <a:buNone/>
            </a:pPr>
            <a:endParaRPr lang="en-US" sz="20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lvl="1"/>
            <a:endParaRPr lang="en-US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5" name="Picture 3" descr="Asp%5B1%5Dfumiga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90070" y="945241"/>
            <a:ext cx="2545267" cy="1908951"/>
          </a:xfrm>
          <a:prstGeom prst="rect">
            <a:avLst/>
          </a:prstGeom>
          <a:noFill/>
          <a:ln/>
        </p:spPr>
      </p:pic>
      <p:pic>
        <p:nvPicPr>
          <p:cNvPr id="6" name="Picture 5" descr="aspergill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7495" y="3456773"/>
            <a:ext cx="2545267" cy="1980959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427495" y="2582271"/>
            <a:ext cx="3096146" cy="57606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Cultures of  </a:t>
            </a:r>
            <a:r>
              <a:rPr kumimoji="0" lang="en-US" sz="2000" b="1" i="0" u="none" strike="noStrike" kern="1200" cap="none" spc="0" normalizeH="0" baseline="0" noProof="0" dirty="0" err="1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Aspergillus</a:t>
            </a:r>
            <a:endParaRPr kumimoji="0" lang="en-US" sz="2000" b="1" i="0" u="none" strike="noStrike" kern="1200" cap="none" spc="0" normalizeH="0" baseline="0" noProof="0" dirty="0">
              <a:ln w="635"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417499" y="5448138"/>
            <a:ext cx="3096146" cy="57606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Smear: </a:t>
            </a:r>
            <a:r>
              <a:rPr kumimoji="0" lang="en-US" sz="2000" b="1" i="0" u="none" strike="noStrike" kern="1200" cap="none" spc="0" normalizeH="0" baseline="0" noProof="0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Septate </a:t>
            </a:r>
            <a:r>
              <a:rPr kumimoji="0" lang="en-US" sz="2000" b="1" i="0" u="none" strike="noStrike" kern="1200" cap="none" spc="0" normalizeH="0" baseline="0" noProof="0" dirty="0" err="1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funga</a:t>
            </a:r>
            <a:r>
              <a:rPr lang="en-US" sz="2000" b="1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l </a:t>
            </a:r>
            <a:r>
              <a:rPr lang="en-US" sz="2000" b="1" dirty="0" err="1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hyphae</a:t>
            </a:r>
            <a:r>
              <a:rPr lang="en-US" sz="2000" b="1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en-US" sz="2000" b="1" dirty="0" err="1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Aspergillosis</a:t>
            </a:r>
            <a:endParaRPr kumimoji="0" lang="en-US" sz="2000" b="1" i="0" u="none" strike="noStrike" kern="1200" cap="none" spc="0" normalizeH="0" baseline="0" noProof="0" dirty="0">
              <a:ln w="635"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245" y="4944852"/>
            <a:ext cx="4698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Choice of antifungal for </a:t>
            </a: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aspergillosis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: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63732" y="5378381"/>
            <a:ext cx="79946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57200" indent="-457200" algn="l" defTabSz="187325" rtl="0">
              <a:buFont typeface="Wingdings" panose="05000000000000000000" pitchFamily="2" charset="2"/>
              <a:buChar char="ü"/>
            </a:pPr>
            <a:r>
              <a:rPr lang="en-GB" b="1" dirty="0" err="1" smtClean="0">
                <a:solidFill>
                  <a:schemeClr val="accent2"/>
                </a:solidFill>
              </a:rPr>
              <a:t>Voriconazole</a:t>
            </a:r>
            <a:endParaRPr lang="en-GB" b="1" dirty="0" smtClean="0">
              <a:solidFill>
                <a:schemeClr val="accent2"/>
              </a:solidFill>
            </a:endParaRPr>
          </a:p>
          <a:p>
            <a:pPr marL="457200" indent="-457200" algn="l" defTabSz="187325" rtl="0">
              <a:buFont typeface="Wingdings" panose="05000000000000000000" pitchFamily="2" charset="2"/>
              <a:buChar char="ü"/>
            </a:pPr>
            <a:r>
              <a:rPr lang="en-GB" b="1" dirty="0" smtClean="0"/>
              <a:t>Alternative therapy</a:t>
            </a:r>
            <a:r>
              <a:rPr lang="en-GB" dirty="0" smtClean="0"/>
              <a:t>:</a:t>
            </a:r>
            <a:endParaRPr lang="en-GB" dirty="0"/>
          </a:p>
          <a:p>
            <a:pPr marL="800100" lvl="1" indent="-342900" defTabSz="187325">
              <a:buFont typeface="Arial" panose="020B0604020202020204" pitchFamily="34" charset="0"/>
              <a:buChar char="•"/>
            </a:pPr>
            <a:r>
              <a:rPr lang="en-GB" dirty="0" smtClean="0"/>
              <a:t>Am</a:t>
            </a:r>
            <a:r>
              <a:rPr lang="en-US" dirty="0" err="1" smtClean="0"/>
              <a:t>photericin</a:t>
            </a:r>
            <a:r>
              <a:rPr lang="en-US" dirty="0" smtClean="0"/>
              <a:t> </a:t>
            </a:r>
            <a:r>
              <a:rPr lang="en-GB" dirty="0" smtClean="0"/>
              <a:t>B, </a:t>
            </a:r>
            <a:r>
              <a:rPr lang="en-GB" dirty="0" err="1" smtClean="0"/>
              <a:t>Itraconazole</a:t>
            </a:r>
            <a:r>
              <a:rPr lang="en-GB" dirty="0" smtClean="0"/>
              <a:t>, </a:t>
            </a:r>
            <a:r>
              <a:rPr lang="en-GB" dirty="0" err="1" smtClean="0"/>
              <a:t>Caspofungin</a:t>
            </a:r>
            <a:r>
              <a:rPr lang="en-GB" sz="2000" dirty="0"/>
              <a:t>		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995093" y="5038992"/>
            <a:ext cx="25951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  <a:cs typeface="Times New Roman" pitchFamily="18" charset="0"/>
              </a:rPr>
              <a:t>Usually we need surgery also</a:t>
            </a:r>
            <a:endParaRPr lang="ar-SA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1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2830" y="419813"/>
            <a:ext cx="7772400" cy="1146175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Zygomycosis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:</a:t>
            </a:r>
            <a:endParaRPr lang="en-US" sz="28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23061" y="1380677"/>
            <a:ext cx="7772400" cy="424815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Pulmonary </a:t>
            </a:r>
            <a:r>
              <a:rPr lang="en-US" sz="2000" dirty="0" err="1" smtClean="0"/>
              <a:t>zygomycosis</a:t>
            </a:r>
            <a:endParaRPr lang="en-US" sz="2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Rhinocerebral</a:t>
            </a:r>
            <a:r>
              <a:rPr lang="en-US" sz="2000" dirty="0" smtClean="0"/>
              <a:t> </a:t>
            </a:r>
            <a:r>
              <a:rPr lang="en-US" sz="2000" dirty="0" err="1" smtClean="0"/>
              <a:t>zygomycosis</a:t>
            </a:r>
            <a:endParaRPr lang="en-US" sz="20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Risk factors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Transplant patients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Malignancy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AIDS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u="sng" dirty="0" smtClean="0">
                <a:solidFill>
                  <a:schemeClr val="accent2"/>
                </a:solidFill>
              </a:rPr>
              <a:t>Diabetic ketoacidosis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Many others</a:t>
            </a:r>
          </a:p>
          <a:p>
            <a:endParaRPr lang="en-US" sz="2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33497" y="311862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Pulmonary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Zygomycosis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:</a:t>
            </a:r>
            <a:endParaRPr lang="en-US" sz="28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056558" y="1380677"/>
            <a:ext cx="7772400" cy="47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Acute infection 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 smtClean="0"/>
              <a:t>Consolidation , nodules, cavitation, pleural effusion,  hemoptysis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 smtClean="0"/>
              <a:t>Infection may extend to chest wall, diaphragm, pericardium.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Pulmonary infractions and </a:t>
            </a:r>
            <a:r>
              <a:rPr lang="en-US" sz="2000" b="1" dirty="0" smtClean="0">
                <a:solidFill>
                  <a:srgbClr val="FF0000"/>
                </a:solidFill>
              </a:rPr>
              <a:t>hemorrhage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Rapid evolving clinical course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FF0000"/>
                </a:solidFill>
              </a:rPr>
              <a:t>Early recognition and intervention </a:t>
            </a:r>
            <a:r>
              <a:rPr lang="en-US" sz="2000" dirty="0" smtClean="0">
                <a:solidFill>
                  <a:srgbClr val="FF0000"/>
                </a:solidFill>
              </a:rPr>
              <a:t>are critical</a:t>
            </a:r>
          </a:p>
          <a:p>
            <a:pPr>
              <a:buFont typeface="Wingdings" pitchFamily="2" charset="2"/>
              <a:buChar char="Ø"/>
            </a:pPr>
            <a:endParaRPr lang="en-US" sz="2000" u="sng" dirty="0" smtClean="0"/>
          </a:p>
          <a:p>
            <a:pPr>
              <a:buFont typeface="Wingdings" pitchFamily="2" charset="2"/>
              <a:buChar char="Ø"/>
            </a:pPr>
            <a:r>
              <a:rPr lang="en-US" sz="2000" u="sng" dirty="0" smtClean="0"/>
              <a:t>Etiology:</a:t>
            </a:r>
          </a:p>
          <a:p>
            <a:pPr lvl="1"/>
            <a:r>
              <a:rPr lang="en-US" sz="2000" dirty="0" err="1" smtClean="0"/>
              <a:t>Zygomycetes</a:t>
            </a:r>
            <a:r>
              <a:rPr lang="en-US" sz="2000" dirty="0" smtClean="0"/>
              <a:t> , </a:t>
            </a:r>
            <a:r>
              <a:rPr lang="en-US" sz="2000" b="1" dirty="0" smtClean="0">
                <a:solidFill>
                  <a:srgbClr val="FF0000"/>
                </a:solidFill>
              </a:rPr>
              <a:t>Non-</a:t>
            </a:r>
            <a:r>
              <a:rPr lang="en-US" sz="2000" b="1" dirty="0" err="1" smtClean="0">
                <a:solidFill>
                  <a:srgbClr val="FF0000"/>
                </a:solidFill>
              </a:rPr>
              <a:t>septate</a:t>
            </a:r>
            <a:r>
              <a:rPr lang="en-US" sz="2000" b="1" dirty="0" smtClean="0">
                <a:solidFill>
                  <a:srgbClr val="FF0000"/>
                </a:solidFill>
              </a:rPr>
              <a:t> hyphae</a:t>
            </a:r>
          </a:p>
          <a:p>
            <a:pPr marL="914400" lvl="2" indent="0">
              <a:buNone/>
            </a:pPr>
            <a:r>
              <a:rPr lang="en-US" sz="1600" dirty="0" smtClean="0"/>
              <a:t>e.g. </a:t>
            </a:r>
            <a:r>
              <a:rPr lang="en-US" sz="1600" dirty="0" err="1" smtClean="0"/>
              <a:t>Rhizopus</a:t>
            </a:r>
            <a:r>
              <a:rPr lang="en-US" sz="1600" dirty="0" smtClean="0"/>
              <a:t>,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606352" y="5172788"/>
            <a:ext cx="4585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Note : </a:t>
            </a:r>
            <a:endParaRPr lang="ar-SA" sz="1400" dirty="0">
              <a:solidFill>
                <a:schemeClr val="accent2"/>
              </a:solidFill>
            </a:endParaRPr>
          </a:p>
          <a:p>
            <a:r>
              <a:rPr lang="en-US" sz="1400" dirty="0" err="1" smtClean="0">
                <a:solidFill>
                  <a:schemeClr val="accent2"/>
                </a:solidFill>
              </a:rPr>
              <a:t>Aspergillosis</a:t>
            </a:r>
            <a:r>
              <a:rPr lang="en-US" sz="1400" dirty="0" smtClean="0">
                <a:solidFill>
                  <a:schemeClr val="accent2"/>
                </a:solidFill>
              </a:rPr>
              <a:t> –</a:t>
            </a:r>
            <a:r>
              <a:rPr lang="en-US" sz="1400" dirty="0" err="1" smtClean="0">
                <a:solidFill>
                  <a:schemeClr val="accent2"/>
                </a:solidFill>
              </a:rPr>
              <a:t>septate</a:t>
            </a:r>
            <a:r>
              <a:rPr lang="en-US" sz="1400" dirty="0" smtClean="0">
                <a:solidFill>
                  <a:schemeClr val="accent2"/>
                </a:solidFill>
              </a:rPr>
              <a:t> hyphae</a:t>
            </a:r>
          </a:p>
          <a:p>
            <a:r>
              <a:rPr lang="en-US" sz="1400" dirty="0" err="1" smtClean="0">
                <a:solidFill>
                  <a:schemeClr val="accent2"/>
                </a:solidFill>
              </a:rPr>
              <a:t>p.Zygomycosis</a:t>
            </a:r>
            <a:r>
              <a:rPr lang="en-US" sz="1400" dirty="0" smtClean="0">
                <a:solidFill>
                  <a:schemeClr val="accent2"/>
                </a:solidFill>
              </a:rPr>
              <a:t> – non-</a:t>
            </a:r>
            <a:r>
              <a:rPr lang="en-US" sz="1400" dirty="0" err="1" smtClean="0">
                <a:solidFill>
                  <a:schemeClr val="accent2"/>
                </a:solidFill>
              </a:rPr>
              <a:t>septate</a:t>
            </a:r>
            <a:r>
              <a:rPr lang="en-US" sz="1400" dirty="0" smtClean="0">
                <a:solidFill>
                  <a:schemeClr val="accent2"/>
                </a:solidFill>
              </a:rPr>
              <a:t> hyphae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7043" y="799303"/>
            <a:ext cx="8058470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2000" b="1" dirty="0" smtClean="0">
                <a:cs typeface="Times New Roman" pitchFamily="18" charset="0"/>
              </a:rPr>
              <a:t>Specimen: 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Respiratory specimens: Sputum, BAL, Lung biopsy,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Other  samples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2000" b="1" dirty="0" smtClean="0">
                <a:cs typeface="Times New Roman" pitchFamily="18" charset="0"/>
              </a:rPr>
              <a:t>Lab. Investigations: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000" b="1" dirty="0" smtClean="0">
                <a:cs typeface="Times New Roman" pitchFamily="18" charset="0"/>
              </a:rPr>
              <a:t>Direct Microscopy:</a:t>
            </a:r>
          </a:p>
          <a:p>
            <a:pPr marL="1257300" lvl="2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err="1" smtClean="0">
                <a:cs typeface="Times New Roman" pitchFamily="18" charset="0"/>
              </a:rPr>
              <a:t>Giemsa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dirty="0" err="1" smtClean="0">
                <a:cs typeface="Times New Roman" pitchFamily="18" charset="0"/>
              </a:rPr>
              <a:t>Grecott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methenamine</a:t>
            </a:r>
            <a:r>
              <a:rPr lang="en-US" sz="2000" dirty="0" smtClean="0">
                <a:cs typeface="Times New Roman" pitchFamily="18" charset="0"/>
              </a:rPr>
              <a:t> silver stain (GMS)</a:t>
            </a:r>
          </a:p>
          <a:p>
            <a:pPr marL="1714500" lvl="3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cs typeface="Times New Roman" pitchFamily="18" charset="0"/>
              </a:rPr>
              <a:t>Will show broad non- </a:t>
            </a:r>
            <a:r>
              <a:rPr lang="en-US" sz="2000" dirty="0" err="1" smtClean="0">
                <a:cs typeface="Times New Roman" pitchFamily="18" charset="0"/>
              </a:rPr>
              <a:t>septate</a:t>
            </a:r>
            <a:r>
              <a:rPr lang="en-US" sz="2000" dirty="0" smtClean="0">
                <a:cs typeface="Times New Roman" pitchFamily="18" charset="0"/>
              </a:rPr>
              <a:t> fungal </a:t>
            </a:r>
            <a:r>
              <a:rPr lang="en-US" sz="2000" dirty="0" err="1" smtClean="0">
                <a:cs typeface="Times New Roman" pitchFamily="18" charset="0"/>
              </a:rPr>
              <a:t>hyphae</a:t>
            </a:r>
            <a:endParaRPr lang="en-US" sz="2000" dirty="0" smtClean="0"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 dirty="0" smtClean="0">
                <a:cs typeface="Times New Roman" pitchFamily="18" charset="0"/>
              </a:rPr>
              <a:t>Culture on SDA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(no </a:t>
            </a:r>
            <a:r>
              <a:rPr lang="en-US" sz="2000" dirty="0" err="1" smtClean="0">
                <a:solidFill>
                  <a:schemeClr val="accent2"/>
                </a:solidFill>
                <a:cs typeface="Times New Roman" pitchFamily="18" charset="0"/>
              </a:rPr>
              <a:t>cycloheximide</a:t>
            </a:r>
            <a:r>
              <a:rPr lang="en-US" sz="2000" dirty="0" smtClean="0">
                <a:cs typeface="Times New Roman" pitchFamily="18" charset="0"/>
              </a:rPr>
              <a:t>)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because it may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inhibit the growing of this fungi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Serology: Not available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Treatment:</a:t>
            </a:r>
            <a:r>
              <a:rPr lang="en-US" sz="2000" dirty="0" err="1" smtClean="0">
                <a:cs typeface="Times New Roman" pitchFamily="18" charset="0"/>
              </a:rPr>
              <a:t>   </a:t>
            </a:r>
            <a:endParaRPr lang="en-US" sz="2000" dirty="0" smtClean="0">
              <a:cs typeface="Times New Roman" pitchFamily="18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Amphotericin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B</a:t>
            </a:r>
          </a:p>
          <a:p>
            <a:pPr marL="800100" lvl="1" indent="-342900">
              <a:lnSpc>
                <a:spcPct val="8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000" dirty="0">
                <a:cs typeface="Times New Roman" pitchFamily="18" charset="0"/>
              </a:rPr>
              <a:t>Surgery</a:t>
            </a:r>
          </a:p>
        </p:txBody>
      </p:sp>
      <p:pic>
        <p:nvPicPr>
          <p:cNvPr id="7" name="Picture 6" descr="zygo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5513" y="3772158"/>
            <a:ext cx="3411706" cy="20535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043" y="163525"/>
            <a:ext cx="384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Diagnosis: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776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1868" y="144371"/>
            <a:ext cx="5976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Pneumocystosis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(PCP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):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17939" y="1660001"/>
            <a:ext cx="10891840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It is interstitial pneumonia of the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alveolar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area </a:t>
            </a:r>
            <a:r>
              <a:rPr lang="en-US" sz="2000" b="1" dirty="0" smtClean="0">
                <a:cs typeface="Times New Roman" pitchFamily="18" charset="0"/>
              </a:rPr>
              <a:t>that effect immunocompromised hosts</a:t>
            </a:r>
            <a:r>
              <a:rPr lang="en-US" sz="2000" dirty="0" smtClean="0">
                <a:cs typeface="Times New Roman" pitchFamily="18" charset="0"/>
              </a:rPr>
              <a:t>.</a:t>
            </a:r>
            <a:endParaRPr lang="en-US" sz="2000" dirty="0">
              <a:cs typeface="Times New Roman" pitchFamily="18" charset="0"/>
            </a:endParaRPr>
          </a:p>
          <a:p>
            <a:pPr marL="342900" indent="-3429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Affect </a:t>
            </a:r>
            <a:r>
              <a:rPr lang="en-US" sz="2000" dirty="0">
                <a:cs typeface="Times New Roman" pitchFamily="18" charset="0"/>
              </a:rPr>
              <a:t>compromised host</a:t>
            </a:r>
          </a:p>
          <a:p>
            <a:pPr marL="342900" indent="-3429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Especially common in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AIDS patients</a:t>
            </a:r>
            <a:r>
              <a:rPr lang="en-US" sz="2000" dirty="0" smtClean="0">
                <a:cs typeface="Times New Roman" pitchFamily="18" charset="0"/>
              </a:rPr>
              <a:t>.</a:t>
            </a:r>
            <a:endParaRPr lang="en-US" sz="2000" u="sng" dirty="0" smtClean="0"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000" b="1" u="sng" dirty="0" smtClean="0">
                <a:cs typeface="Times New Roman" pitchFamily="18" charset="0"/>
              </a:rPr>
              <a:t>Etiology</a:t>
            </a:r>
            <a:r>
              <a:rPr lang="en-US" sz="2000" b="1" dirty="0" smtClean="0">
                <a:cs typeface="Times New Roman" pitchFamily="18" charset="0"/>
              </a:rPr>
              <a:t>: 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Pneumocystis  </a:t>
            </a:r>
            <a:r>
              <a:rPr lang="en-US" sz="2000" b="1" i="1" dirty="0" err="1" smtClean="0">
                <a:solidFill>
                  <a:srgbClr val="FF0000"/>
                </a:solidFill>
                <a:cs typeface="Times New Roman" pitchFamily="18" charset="0"/>
              </a:rPr>
              <a:t>jiroveci</a:t>
            </a:r>
            <a:endParaRPr lang="en-US" sz="20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 algn="l" rtl="0">
              <a:lnSpc>
                <a:spcPct val="65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000" b="1" dirty="0" smtClean="0">
                <a:cs typeface="Times New Roman" pitchFamily="18" charset="0"/>
              </a:rPr>
              <a:t>Previously thought to be a protozoan parasite</a:t>
            </a:r>
            <a:r>
              <a:rPr lang="en-US" sz="2000" dirty="0" smtClean="0">
                <a:cs typeface="Times New Roman" pitchFamily="18" charset="0"/>
              </a:rPr>
              <a:t>, but later it has been proven to be a fungus </a:t>
            </a:r>
          </a:p>
          <a:p>
            <a:pPr marL="342900" indent="-342900" algn="l" rtl="0">
              <a:spcBef>
                <a:spcPct val="50000"/>
              </a:spcBef>
              <a:buFont typeface="Wingdings" charset="2"/>
              <a:buChar char="§"/>
            </a:pPr>
            <a:r>
              <a:rPr lang="en-US" sz="2000" b="1" u="sng" dirty="0" smtClean="0">
                <a:solidFill>
                  <a:srgbClr val="FF0000"/>
                </a:solidFill>
                <a:cs typeface="Times New Roman" pitchFamily="18" charset="0"/>
              </a:rPr>
              <a:t>Does not grow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in laboratory media</a:t>
            </a:r>
            <a:r>
              <a:rPr lang="en-US" sz="2000" dirty="0" smtClean="0">
                <a:cs typeface="Times New Roman" pitchFamily="18" charset="0"/>
              </a:rPr>
              <a:t> e.g. SDA</a:t>
            </a:r>
            <a:r>
              <a:rPr lang="ar-SA" sz="20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 only we can use silver \ IF stain which is more sensitive)</a:t>
            </a:r>
          </a:p>
          <a:p>
            <a:pPr marL="342900" indent="-342900" algn="l" rtl="0">
              <a:spcBef>
                <a:spcPct val="50000"/>
              </a:spcBef>
              <a:buFont typeface="Wingdings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Naturally found in rodents (rats), other animals (goats, horses), Humans may contract it during childhood</a:t>
            </a:r>
            <a:endParaRPr lang="en-US" sz="2000" u="sng" dirty="0"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7939" y="667591"/>
            <a:ext cx="68405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cs typeface="Times New Roman" pitchFamily="18" charset="0"/>
              </a:rPr>
              <a:t>Pneumocystis</a:t>
            </a:r>
            <a:r>
              <a:rPr lang="en-US" sz="2000" b="1" dirty="0" smtClean="0">
                <a:cs typeface="Times New Roman" pitchFamily="18" charset="0"/>
              </a:rPr>
              <a:t> pneumonia (PCP)</a:t>
            </a:r>
          </a:p>
          <a:p>
            <a:pPr marL="342900" indent="-342900" algn="l" rtl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cs typeface="Times New Roman" pitchFamily="18" charset="0"/>
              </a:rPr>
              <a:t>Opportunistic </a:t>
            </a:r>
            <a:r>
              <a:rPr lang="en-US" sz="2000" b="1" dirty="0">
                <a:cs typeface="Times New Roman" pitchFamily="18" charset="0"/>
              </a:rPr>
              <a:t>fungal pneumonia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1868" y="6400800"/>
            <a:ext cx="1702466" cy="2866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Important slide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4506" y="138293"/>
            <a:ext cx="5976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l">
              <a:spcBef>
                <a:spcPct val="50000"/>
              </a:spcBef>
            </a:pP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Pneumocystosis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43452" y="1085241"/>
            <a:ext cx="11434566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80000"/>
              </a:lnSpc>
            </a:pPr>
            <a:r>
              <a:rPr lang="en-US" sz="2000" b="1" dirty="0">
                <a:cs typeface="Times New Roman" pitchFamily="18" charset="0"/>
              </a:rPr>
              <a:t>Laboratory Diagnosis: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sz="2000" dirty="0" smtClean="0">
              <a:cs typeface="Times New Roman" pitchFamily="18" charset="0"/>
            </a:endParaRPr>
          </a:p>
          <a:p>
            <a:pPr marL="342900" indent="-34290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itchFamily="18" charset="0"/>
              </a:rPr>
              <a:t>Patient specimen: </a:t>
            </a:r>
            <a:r>
              <a:rPr lang="en-US" sz="2000" b="1" dirty="0" err="1">
                <a:solidFill>
                  <a:srgbClr val="FF0000"/>
                </a:solidFill>
                <a:cs typeface="Times New Roman" pitchFamily="18" charset="0"/>
              </a:rPr>
              <a:t>Bronchoscopic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specimens (B.A.L.)</a:t>
            </a:r>
            <a:r>
              <a:rPr lang="en-US" sz="2000" dirty="0">
                <a:cs typeface="Times New Roman" pitchFamily="18" charset="0"/>
              </a:rPr>
              <a:t>, </a:t>
            </a:r>
            <a:r>
              <a:rPr lang="en-US" sz="2000" dirty="0" smtClean="0">
                <a:cs typeface="Times New Roman" pitchFamily="18" charset="0"/>
              </a:rPr>
              <a:t>Sputum (not very good), </a:t>
            </a:r>
            <a:r>
              <a:rPr lang="en-US" sz="2000" dirty="0">
                <a:cs typeface="Times New Roman" pitchFamily="18" charset="0"/>
              </a:rPr>
              <a:t>Lung biopsy tissue.</a:t>
            </a:r>
          </a:p>
          <a:p>
            <a:pPr marL="342900" indent="-34290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itchFamily="18" charset="0"/>
              </a:rPr>
              <a:t>Histological sections or smears stained by GMS stain. 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x-none" sz="2000" dirty="0"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Immunuofluorescence</a:t>
            </a:r>
            <a:r>
              <a:rPr lang="en-US" sz="2000" dirty="0">
                <a:cs typeface="Times New Roman" pitchFamily="18" charset="0"/>
              </a:rPr>
              <a:t> (better sensitivity)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cs typeface="Times New Roman" pitchFamily="18" charset="0"/>
              </a:rPr>
              <a:t>          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If positive will see </a:t>
            </a:r>
            <a:r>
              <a:rPr lang="en-US" sz="2000" b="1" u="sng" dirty="0">
                <a:solidFill>
                  <a:srgbClr val="FF0000"/>
                </a:solidFill>
                <a:cs typeface="Times New Roman" pitchFamily="18" charset="0"/>
              </a:rPr>
              <a:t>cysts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of hat-shape</a:t>
            </a:r>
            <a:r>
              <a:rPr lang="en-US" sz="2000" dirty="0">
                <a:cs typeface="Times New Roman" pitchFamily="18" charset="0"/>
              </a:rPr>
              <a:t>, cup shape, crescent.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</a:pPr>
            <a:endParaRPr lang="en-US" sz="2000" dirty="0" smtClean="0">
              <a:cs typeface="Times New Roman" pitchFamily="18" charset="0"/>
            </a:endParaRP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cs typeface="Times New Roman" pitchFamily="18" charset="0"/>
              </a:rPr>
              <a:t>Treatment: </a:t>
            </a:r>
          </a:p>
          <a:p>
            <a:pPr marL="457200" indent="-457200">
              <a:lnSpc>
                <a:spcPct val="6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Trimethoprim – sulfamethoxazole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(the two drugs are combined and known as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co-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trimoxazole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) </a:t>
            </a: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r>
              <a:rPr lang="en-US" sz="2000" dirty="0" err="1" smtClean="0">
                <a:cs typeface="Times New Roman" pitchFamily="18" charset="0"/>
              </a:rPr>
              <a:t>Dapsone</a:t>
            </a:r>
            <a:endParaRPr lang="en-US" sz="2000" dirty="0" smtClean="0">
              <a:cs typeface="Times New Roman" pitchFamily="18" charset="0"/>
            </a:endParaRP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endParaRPr lang="en-US" sz="2000" dirty="0">
              <a:cs typeface="Times New Roman" pitchFamily="18" charset="0"/>
            </a:endParaRPr>
          </a:p>
        </p:txBody>
      </p:sp>
      <p:pic>
        <p:nvPicPr>
          <p:cNvPr id="7" name="Picture 6" descr="17FF2.jpg"/>
          <p:cNvPicPr>
            <a:picLocks noChangeAspect="1"/>
          </p:cNvPicPr>
          <p:nvPr/>
        </p:nvPicPr>
        <p:blipFill>
          <a:blip r:embed="rId3" cstate="print"/>
          <a:srcRect b="6315"/>
          <a:stretch>
            <a:fillRect/>
          </a:stretch>
        </p:blipFill>
        <p:spPr>
          <a:xfrm>
            <a:off x="9239672" y="4158122"/>
            <a:ext cx="2952328" cy="2136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1868" y="6400800"/>
            <a:ext cx="1702466" cy="2866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Important slide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24753" y="699247"/>
            <a:ext cx="356540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Pulmonary Candidiasis</a:t>
            </a:r>
            <a:endParaRPr lang="ar-SA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308847" y="1846729"/>
            <a:ext cx="6007414" cy="378565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Candida</a:t>
            </a:r>
            <a:r>
              <a:rPr lang="en-US" sz="2400" dirty="0" smtClean="0"/>
              <a:t> causing Pneumonia </a:t>
            </a:r>
            <a:r>
              <a:rPr lang="en-US" sz="2400" dirty="0" smtClean="0">
                <a:solidFill>
                  <a:schemeClr val="accent2"/>
                </a:solidFill>
              </a:rPr>
              <a:t>but Not Common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Has Primary and Secondary</a:t>
            </a:r>
          </a:p>
          <a:p>
            <a:endParaRPr lang="en-US" sz="2400" dirty="0" smtClean="0"/>
          </a:p>
          <a:p>
            <a:r>
              <a:rPr lang="en-US" sz="2400" dirty="0" smtClean="0"/>
              <a:t>Secondary </a:t>
            </a:r>
            <a:r>
              <a:rPr lang="en-US" sz="2400" dirty="0" err="1" smtClean="0"/>
              <a:t>Dissimination</a:t>
            </a:r>
            <a:r>
              <a:rPr lang="en-US" sz="2400" dirty="0" smtClean="0"/>
              <a:t> of blood</a:t>
            </a:r>
          </a:p>
          <a:p>
            <a:endParaRPr lang="en-US" sz="2400" dirty="0" smtClean="0"/>
          </a:p>
          <a:p>
            <a:r>
              <a:rPr lang="en-US" sz="2400" b="1" dirty="0" smtClean="0"/>
              <a:t>Diagnose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accent2"/>
                </a:solidFill>
              </a:rPr>
              <a:t>don’t depend on Sputum </a:t>
            </a:r>
          </a:p>
          <a:p>
            <a:endParaRPr lang="en-US" sz="2400" dirty="0"/>
          </a:p>
          <a:p>
            <a:r>
              <a:rPr lang="en-US" sz="2400" b="1" dirty="0" smtClean="0"/>
              <a:t>Treatment</a:t>
            </a:r>
            <a:r>
              <a:rPr lang="en-US" sz="2400" dirty="0" smtClean="0">
                <a:solidFill>
                  <a:schemeClr val="accent2"/>
                </a:solidFill>
              </a:rPr>
              <a:t>: Fluconazole</a:t>
            </a:r>
          </a:p>
          <a:p>
            <a:r>
              <a:rPr lang="en-US" sz="2400" dirty="0" err="1" smtClean="0"/>
              <a:t>Voticonazole</a:t>
            </a:r>
            <a:r>
              <a:rPr lang="en-US" sz="2400" dirty="0" smtClean="0"/>
              <a:t> if resistant to fluconazole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2971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59430" y="239321"/>
          <a:ext cx="9401258" cy="2235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99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48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73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42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Opportunistic </a:t>
                      </a:r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Primary infections</a:t>
                      </a:r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235">
                <a:tc>
                  <a:txBody>
                    <a:bodyPr/>
                    <a:lstStyle/>
                    <a:p>
                      <a:pPr algn="ctr"/>
                      <a:r>
                        <a:rPr lang="en-US" sz="1600" i="1" u="none" dirty="0" smtClean="0"/>
                        <a:t>Yeast</a:t>
                      </a:r>
                      <a:endParaRPr lang="en-GB" sz="1600" i="1" u="none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u="none" dirty="0" err="1" smtClean="0"/>
                        <a:t>Mould</a:t>
                      </a:r>
                      <a:r>
                        <a:rPr lang="en-US" sz="1600" i="1" u="none" dirty="0" smtClean="0"/>
                        <a:t> Fungi</a:t>
                      </a:r>
                      <a:endParaRPr lang="en-GB" sz="1600" i="1" u="none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u="none" dirty="0" smtClean="0"/>
                        <a:t>Dimorphic</a:t>
                      </a:r>
                      <a:r>
                        <a:rPr lang="en-US" sz="1600" i="1" u="none" baseline="0" dirty="0" smtClean="0"/>
                        <a:t> fungi</a:t>
                      </a:r>
                      <a:endParaRPr lang="en-GB" sz="1600" i="1" u="none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4235"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Candidiasis</a:t>
                      </a:r>
                    </a:p>
                    <a:p>
                      <a:r>
                        <a:rPr lang="en-US" sz="1600" dirty="0" smtClean="0"/>
                        <a:t>(candida,</a:t>
                      </a:r>
                      <a:r>
                        <a:rPr lang="en-US" sz="1600" baseline="0" dirty="0" smtClean="0"/>
                        <a:t> and other yeast)</a:t>
                      </a:r>
                      <a:r>
                        <a:rPr lang="en-US" sz="1600" dirty="0" smtClean="0"/>
                        <a:t> 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Aspergillosis</a:t>
                      </a:r>
                    </a:p>
                    <a:p>
                      <a:r>
                        <a:rPr lang="en-US" sz="1600" dirty="0" smtClean="0"/>
                        <a:t>(Aspergillus</a:t>
                      </a:r>
                      <a:r>
                        <a:rPr lang="en-US" sz="1600" baseline="0" dirty="0" smtClean="0"/>
                        <a:t> species)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Histoplasma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capsulatum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67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dirty="0" err="1" smtClean="0"/>
                        <a:t>Blastomyces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dermatitidis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dirty="0" err="1" smtClean="0"/>
                        <a:t>Zygomycosis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Zygomycetes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eg</a:t>
                      </a:r>
                      <a:r>
                        <a:rPr lang="en-US" sz="1600" dirty="0" smtClean="0"/>
                        <a:t>. </a:t>
                      </a:r>
                      <a:r>
                        <a:rPr lang="en-US" sz="1600" dirty="0" err="1" smtClean="0"/>
                        <a:t>Rhizopus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mucor</a:t>
                      </a:r>
                      <a:r>
                        <a:rPr lang="en-US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650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Cryptococcosis</a:t>
                      </a:r>
                      <a:endParaRPr lang="en-GB" sz="1600" dirty="0" smtClean="0"/>
                    </a:p>
                    <a:p>
                      <a:r>
                        <a:rPr lang="en-US" sz="1600" dirty="0" smtClean="0"/>
                        <a:t>(Cryptococcus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neoformans</a:t>
                      </a:r>
                      <a:r>
                        <a:rPr lang="en-US" sz="1600" baseline="0" dirty="0" smtClean="0"/>
                        <a:t>, C. </a:t>
                      </a:r>
                      <a:r>
                        <a:rPr lang="en-US" sz="1600" baseline="0" dirty="0" err="1" smtClean="0"/>
                        <a:t>gatti</a:t>
                      </a:r>
                      <a:r>
                        <a:rPr lang="en-US" sz="1600" baseline="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dirty="0" err="1" smtClean="0"/>
                        <a:t>Paracoccidiodes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brasiliensis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Other </a:t>
                      </a:r>
                      <a:r>
                        <a:rPr lang="en-US" sz="1600" dirty="0" err="1" smtClean="0"/>
                        <a:t>mould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423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Coccidioides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immitis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28113" y="2618378"/>
            <a:ext cx="3079376" cy="28623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(1) Primary Systemic Mycoses 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smtClean="0"/>
              <a:t>(Inhalation)</a:t>
            </a:r>
          </a:p>
          <a:p>
            <a:r>
              <a:rPr lang="en-US" dirty="0" smtClean="0"/>
              <a:t>Primary pathogens</a:t>
            </a:r>
          </a:p>
          <a:p>
            <a:r>
              <a:rPr lang="en-US" dirty="0"/>
              <a:t>H</a:t>
            </a:r>
            <a:r>
              <a:rPr lang="en-US" dirty="0" smtClean="0"/>
              <a:t>ighly infectious</a:t>
            </a:r>
          </a:p>
          <a:p>
            <a:r>
              <a:rPr lang="en-US" u="sng" dirty="0" smtClean="0"/>
              <a:t>Etiology:</a:t>
            </a:r>
            <a:r>
              <a:rPr lang="en-US" dirty="0" smtClean="0"/>
              <a:t> Dimorphic fungi: </a:t>
            </a:r>
          </a:p>
          <a:p>
            <a:pPr marL="171450"/>
            <a:r>
              <a:rPr lang="en-US" dirty="0" smtClean="0"/>
              <a:t>Histoplasmosis</a:t>
            </a:r>
          </a:p>
          <a:p>
            <a:pPr marL="171450"/>
            <a:r>
              <a:rPr lang="en-US" dirty="0" err="1" smtClean="0"/>
              <a:t>Blastomycosis</a:t>
            </a:r>
            <a:endParaRPr lang="en-US" dirty="0" smtClean="0"/>
          </a:p>
          <a:p>
            <a:pPr marL="171450"/>
            <a:r>
              <a:rPr lang="en-US" dirty="0" err="1" smtClean="0"/>
              <a:t>Coccidioidomycosis</a:t>
            </a:r>
            <a:endParaRPr lang="en-US" dirty="0" smtClean="0"/>
          </a:p>
          <a:p>
            <a:pPr marL="171450"/>
            <a:r>
              <a:rPr lang="en-US" dirty="0" err="1" smtClean="0"/>
              <a:t>Paracoccidioidomycosis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292076" y="2618378"/>
            <a:ext cx="4279826" cy="397031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(3) </a:t>
            </a:r>
            <a:r>
              <a:rPr lang="en-US" b="1" dirty="0" err="1" smtClean="0"/>
              <a:t>Zygomycosis</a:t>
            </a:r>
            <a:endParaRPr lang="en-US" dirty="0" smtClean="0"/>
          </a:p>
          <a:p>
            <a:pPr marL="285750" indent="-169863">
              <a:buFont typeface="Arial" panose="020B0604020202020204" pitchFamily="34" charset="0"/>
              <a:buChar char="•"/>
            </a:pPr>
            <a:r>
              <a:rPr lang="en-US" dirty="0" err="1" smtClean="0"/>
              <a:t>Rhinocerebral</a:t>
            </a:r>
            <a:r>
              <a:rPr lang="en-US" dirty="0" smtClean="0"/>
              <a:t> </a:t>
            </a:r>
            <a:r>
              <a:rPr lang="en-US" dirty="0" err="1" smtClean="0"/>
              <a:t>zygomycosis</a:t>
            </a:r>
            <a:endParaRPr lang="en-US" dirty="0" smtClean="0"/>
          </a:p>
          <a:p>
            <a:pPr marL="285750" indent="-169863">
              <a:buFont typeface="Arial" panose="020B0604020202020204" pitchFamily="34" charset="0"/>
              <a:buChar char="•"/>
            </a:pPr>
            <a:r>
              <a:rPr lang="en-US" dirty="0" smtClean="0"/>
              <a:t>Pulmonary </a:t>
            </a:r>
            <a:r>
              <a:rPr lang="en-US" dirty="0" err="1" smtClean="0"/>
              <a:t>zygomycosis</a:t>
            </a:r>
            <a:r>
              <a:rPr lang="en-US" dirty="0" smtClean="0"/>
              <a:t> (Acute</a:t>
            </a:r>
            <a:r>
              <a:rPr lang="en-US" dirty="0"/>
              <a:t>)</a:t>
            </a:r>
            <a:r>
              <a:rPr lang="en-US" dirty="0" smtClean="0"/>
              <a:t> </a:t>
            </a:r>
          </a:p>
          <a:p>
            <a:r>
              <a:rPr lang="en-US" u="sng" dirty="0" smtClean="0"/>
              <a:t>Etiology:</a:t>
            </a:r>
            <a:r>
              <a:rPr lang="en-US" dirty="0" smtClean="0"/>
              <a:t> </a:t>
            </a:r>
          </a:p>
          <a:p>
            <a:pPr marL="171450"/>
            <a:r>
              <a:rPr lang="en-US" dirty="0" err="1"/>
              <a:t>Z</a:t>
            </a:r>
            <a:r>
              <a:rPr lang="en-US" dirty="0" err="1" smtClean="0"/>
              <a:t>ygomycetes</a:t>
            </a:r>
            <a:r>
              <a:rPr lang="en-US" dirty="0" smtClean="0"/>
              <a:t> (</a:t>
            </a:r>
            <a:r>
              <a:rPr lang="en-US" dirty="0" err="1" smtClean="0"/>
              <a:t>rhizopus</a:t>
            </a:r>
            <a:r>
              <a:rPr lang="en-US" dirty="0" smtClean="0"/>
              <a:t>)</a:t>
            </a:r>
          </a:p>
          <a:p>
            <a:r>
              <a:rPr lang="en-US" u="sng" dirty="0" smtClean="0"/>
              <a:t>Diagnosis:</a:t>
            </a:r>
          </a:p>
          <a:p>
            <a:pPr marL="171450"/>
            <a:r>
              <a:rPr lang="en-US" dirty="0" smtClean="0"/>
              <a:t>Specimen (sputum, BAL, biopsy)</a:t>
            </a:r>
          </a:p>
          <a:p>
            <a:pPr marL="171450"/>
            <a:r>
              <a:rPr lang="en-US" dirty="0" smtClean="0"/>
              <a:t>Lab (direct microscopy: GMS and Giemsa stain = broad non-septate fungal hyphae) </a:t>
            </a:r>
          </a:p>
          <a:p>
            <a:pPr marL="566738"/>
            <a:r>
              <a:rPr lang="en-US" dirty="0" smtClean="0"/>
              <a:t>(culture = SDA)</a:t>
            </a:r>
          </a:p>
          <a:p>
            <a:pPr marL="566738"/>
            <a:r>
              <a:rPr lang="en-US" dirty="0" smtClean="0"/>
              <a:t>(serology= not available)</a:t>
            </a:r>
          </a:p>
          <a:p>
            <a:r>
              <a:rPr lang="en-US" u="sng" dirty="0" smtClean="0"/>
              <a:t>Treatment:</a:t>
            </a:r>
          </a:p>
          <a:p>
            <a:pPr marL="171450"/>
            <a:r>
              <a:rPr lang="en-US" dirty="0" smtClean="0"/>
              <a:t>Amphotericin B</a:t>
            </a:r>
          </a:p>
          <a:p>
            <a:pPr marL="171450"/>
            <a:r>
              <a:rPr lang="en-US" dirty="0" smtClean="0"/>
              <a:t>Surgery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56489" y="2620200"/>
            <a:ext cx="3239993" cy="397031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(4) </a:t>
            </a:r>
            <a:r>
              <a:rPr lang="en-US" b="1" dirty="0" err="1" smtClean="0"/>
              <a:t>Pneumocystosis</a:t>
            </a:r>
            <a:r>
              <a:rPr lang="en-US" b="1" dirty="0" smtClean="0"/>
              <a:t> (PCP)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dirty="0" smtClean="0"/>
              <a:t>Opportunistic fungal pneumonia</a:t>
            </a:r>
          </a:p>
          <a:p>
            <a:r>
              <a:rPr lang="en-US" u="sng" dirty="0" smtClean="0"/>
              <a:t>Etiology:</a:t>
            </a:r>
            <a:r>
              <a:rPr lang="en-US" dirty="0" smtClean="0"/>
              <a:t> </a:t>
            </a:r>
          </a:p>
          <a:p>
            <a:pPr marL="171450"/>
            <a:r>
              <a:rPr lang="en-US" dirty="0" smtClean="0"/>
              <a:t>Pneumocystis </a:t>
            </a:r>
            <a:r>
              <a:rPr lang="en-US" dirty="0" err="1" smtClean="0"/>
              <a:t>jiroveci</a:t>
            </a:r>
            <a:endParaRPr lang="en-US" dirty="0" smtClean="0"/>
          </a:p>
          <a:p>
            <a:r>
              <a:rPr lang="en-US" u="sng" dirty="0" smtClean="0"/>
              <a:t>Diagnosis:</a:t>
            </a:r>
          </a:p>
          <a:p>
            <a:pPr marL="171450"/>
            <a:r>
              <a:rPr lang="en-US" dirty="0" smtClean="0"/>
              <a:t>Specimen (sputum, BAL, biopsy)</a:t>
            </a:r>
          </a:p>
          <a:p>
            <a:pPr marL="171450"/>
            <a:r>
              <a:rPr lang="en-US" dirty="0" smtClean="0"/>
              <a:t>Histology (GMS stain)</a:t>
            </a:r>
          </a:p>
          <a:p>
            <a:pPr marL="171450"/>
            <a:r>
              <a:rPr lang="en-US" dirty="0" smtClean="0"/>
              <a:t>Immunofluorescence</a:t>
            </a:r>
          </a:p>
          <a:p>
            <a:r>
              <a:rPr lang="en-US" u="sng" dirty="0" smtClean="0"/>
              <a:t>Treatment: </a:t>
            </a:r>
          </a:p>
          <a:p>
            <a:pPr marL="171450"/>
            <a:r>
              <a:rPr lang="en-US" dirty="0" smtClean="0"/>
              <a:t>Trimethoprim –Sulfamethoxazole</a:t>
            </a:r>
          </a:p>
          <a:p>
            <a:pPr marL="171450"/>
            <a:r>
              <a:rPr lang="en-US" dirty="0" err="1" smtClean="0"/>
              <a:t>Dapsone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028113" y="5674296"/>
            <a:ext cx="3079376" cy="914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(2) Aspergillosis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(next slide)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643909" y="2696135"/>
            <a:ext cx="3885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Respiratory Fungal Infections</a:t>
            </a:r>
            <a:endParaRPr lang="en-GB" sz="2400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22616" y="1188215"/>
            <a:ext cx="1182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Etiology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91443" y="4118140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Classification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67841" y="121147"/>
            <a:ext cx="16451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summary: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5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8578" y="203200"/>
            <a:ext cx="3773279" cy="618630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(2) Aspergillosis</a:t>
            </a:r>
          </a:p>
          <a:p>
            <a:r>
              <a:rPr lang="en-US" u="sng" dirty="0" smtClean="0"/>
              <a:t>Etiology:</a:t>
            </a:r>
            <a:r>
              <a:rPr lang="en-US" dirty="0" smtClean="0"/>
              <a:t> (Aspergillus species)</a:t>
            </a:r>
            <a:endParaRPr lang="en-US" dirty="0"/>
          </a:p>
          <a:p>
            <a:pPr marL="171450"/>
            <a:r>
              <a:rPr lang="en-US" dirty="0" smtClean="0"/>
              <a:t>A. fumigatus</a:t>
            </a:r>
          </a:p>
          <a:p>
            <a:pPr marL="171450"/>
            <a:r>
              <a:rPr lang="en-US" dirty="0" smtClean="0"/>
              <a:t>A. </a:t>
            </a:r>
            <a:r>
              <a:rPr lang="en-US" dirty="0" err="1" smtClean="0"/>
              <a:t>flavus</a:t>
            </a:r>
            <a:endParaRPr lang="en-US" dirty="0" smtClean="0"/>
          </a:p>
          <a:p>
            <a:pPr marL="171450"/>
            <a:r>
              <a:rPr lang="en-US" dirty="0" smtClean="0"/>
              <a:t>A. </a:t>
            </a:r>
            <a:r>
              <a:rPr lang="en-US" dirty="0" err="1" smtClean="0"/>
              <a:t>niger</a:t>
            </a:r>
            <a:endParaRPr lang="en-US" dirty="0" smtClean="0"/>
          </a:p>
          <a:p>
            <a:pPr marL="171450"/>
            <a:r>
              <a:rPr lang="en-US" dirty="0" smtClean="0"/>
              <a:t>A. </a:t>
            </a:r>
            <a:r>
              <a:rPr lang="en-US" dirty="0" err="1" smtClean="0"/>
              <a:t>terreus</a:t>
            </a:r>
            <a:endParaRPr lang="en-US" dirty="0" smtClean="0"/>
          </a:p>
          <a:p>
            <a:pPr marL="171450"/>
            <a:r>
              <a:rPr lang="en-US" dirty="0" smtClean="0"/>
              <a:t>A. </a:t>
            </a:r>
            <a:r>
              <a:rPr lang="en-US" dirty="0" err="1" smtClean="0"/>
              <a:t>nidulans</a:t>
            </a:r>
            <a:endParaRPr lang="en-US" dirty="0" smtClean="0"/>
          </a:p>
          <a:p>
            <a:r>
              <a:rPr lang="en-US" u="sng" dirty="0" smtClean="0"/>
              <a:t>Diagnosis:</a:t>
            </a:r>
          </a:p>
          <a:p>
            <a:pPr marL="171450"/>
            <a:r>
              <a:rPr lang="en-US" dirty="0" smtClean="0"/>
              <a:t>Specimen (Sputum, BAL, biopsy, blood,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566738" indent="-395288"/>
            <a:r>
              <a:rPr lang="en-US" dirty="0" smtClean="0"/>
              <a:t>Lab (direct microscopy: GMS and      Giemsa stain = </a:t>
            </a:r>
            <a:r>
              <a:rPr lang="en-US" dirty="0" err="1" smtClean="0"/>
              <a:t>septate</a:t>
            </a:r>
            <a:r>
              <a:rPr lang="en-US" dirty="0" smtClean="0"/>
              <a:t> hyphae) </a:t>
            </a:r>
            <a:r>
              <a:rPr lang="en-US" dirty="0"/>
              <a:t>fungal </a:t>
            </a:r>
            <a:endParaRPr lang="en-US" dirty="0" smtClean="0"/>
          </a:p>
          <a:p>
            <a:pPr marL="571500"/>
            <a:r>
              <a:rPr lang="en-US" dirty="0" smtClean="0"/>
              <a:t>(culture = SDA)</a:t>
            </a:r>
          </a:p>
          <a:p>
            <a:pPr marL="571500"/>
            <a:r>
              <a:rPr lang="en-US" dirty="0" smtClean="0"/>
              <a:t>(Serology = test for antibody, ELISA)</a:t>
            </a:r>
          </a:p>
          <a:p>
            <a:pPr marL="571500"/>
            <a:r>
              <a:rPr lang="en-US" dirty="0" smtClean="0"/>
              <a:t>(PCR = detection of aspergillus DNA in clinical sample)</a:t>
            </a:r>
          </a:p>
          <a:p>
            <a:r>
              <a:rPr lang="en-US" u="sng" dirty="0" smtClean="0"/>
              <a:t>Treatment:</a:t>
            </a:r>
            <a:endParaRPr lang="en-US" dirty="0" smtClean="0"/>
          </a:p>
          <a:p>
            <a:pPr marL="171450"/>
            <a:r>
              <a:rPr lang="en-US" dirty="0" err="1" smtClean="0"/>
              <a:t>Voriconazole</a:t>
            </a:r>
            <a:endParaRPr lang="en-US" dirty="0" smtClean="0"/>
          </a:p>
          <a:p>
            <a:pPr marL="171450"/>
            <a:r>
              <a:rPr lang="en-US" dirty="0" smtClean="0"/>
              <a:t>Alternative: Amphotericin B, </a:t>
            </a:r>
            <a:r>
              <a:rPr lang="en-US" dirty="0" err="1" smtClean="0"/>
              <a:t>Itraconazole</a:t>
            </a:r>
            <a:r>
              <a:rPr lang="en-US" dirty="0" smtClean="0"/>
              <a:t>, </a:t>
            </a:r>
            <a:r>
              <a:rPr lang="en-US" dirty="0" err="1" smtClean="0"/>
              <a:t>Caspofungin</a:t>
            </a: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35622" y="524693"/>
          <a:ext cx="3108067" cy="1833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08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Invasive aspergillosis 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Signs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cough, hemoptysis, fever, leukocytosis.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baseline="0" dirty="0" smtClean="0"/>
                        <a:t>Radiology: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Lesions with halo signs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29099" y="2572747"/>
          <a:ext cx="3114590" cy="23774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145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Chronic aspergillosis</a:t>
                      </a:r>
                    </a:p>
                    <a:p>
                      <a:pPr algn="ctr"/>
                      <a:r>
                        <a:rPr lang="en-US" dirty="0" smtClean="0"/>
                        <a:t>(colonizing </a:t>
                      </a:r>
                      <a:r>
                        <a:rPr lang="en-US" dirty="0" err="1" smtClean="0"/>
                        <a:t>apergillosis</a:t>
                      </a:r>
                      <a:r>
                        <a:rPr lang="en-US" dirty="0" smtClean="0"/>
                        <a:t>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Aspergilloma</a:t>
                      </a:r>
                      <a:r>
                        <a:rPr lang="en-US" dirty="0" smtClean="0"/>
                        <a:t> of lung</a:t>
                      </a:r>
                      <a:endParaRPr lang="en-GB" dirty="0"/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Maxillary (sinus) </a:t>
                      </a:r>
                      <a:r>
                        <a:rPr lang="en-US" dirty="0" err="1" smtClean="0"/>
                        <a:t>aspergilloma</a:t>
                      </a: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Signs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cough, hemoptysis, variable fever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baseline="0" dirty="0" smtClean="0"/>
                        <a:t>Radiology</a:t>
                      </a:r>
                      <a:r>
                        <a:rPr lang="en-US" baseline="0" dirty="0" smtClean="0"/>
                        <a:t>: mass in the lung, radiolucent crescent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8385501" y="524693"/>
          <a:ext cx="3566160" cy="2108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Allergic 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Allergic aspergillus sinusitis</a:t>
                      </a:r>
                      <a:endParaRPr lang="en-GB" dirty="0" smtClean="0"/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Allergic  bronchopulmonary Aspergillosis (ABPA):</a:t>
                      </a:r>
                    </a:p>
                    <a:p>
                      <a:pPr marL="0" indent="0"/>
                      <a:r>
                        <a:rPr lang="en-US" dirty="0" smtClean="0"/>
                        <a:t>Symptoms</a:t>
                      </a:r>
                      <a:r>
                        <a:rPr lang="en-US" baseline="0" dirty="0" smtClean="0"/>
                        <a:t> of asthma, bronchial obstruction, fever, malaise, eosinophilia, wheezing +/-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35622" y="5144043"/>
          <a:ext cx="3108067" cy="914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08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Persistence without disease</a:t>
                      </a:r>
                      <a:r>
                        <a:rPr lang="en-US" baseline="0" dirty="0" smtClean="0"/>
                        <a:t> colonization of the airways or nose/sinuses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8382946" y="2909709"/>
          <a:ext cx="3568715" cy="3479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568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Fungal</a:t>
                      </a:r>
                      <a:r>
                        <a:rPr lang="en-US" baseline="0" dirty="0" smtClean="0"/>
                        <a:t> Sinusitis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Signs</a:t>
                      </a:r>
                      <a:r>
                        <a:rPr lang="en-US" u="none" dirty="0" smtClean="0"/>
                        <a:t>: nasal polyps and</a:t>
                      </a:r>
                      <a:r>
                        <a:rPr lang="en-US" u="none" baseline="0" dirty="0" smtClean="0"/>
                        <a:t> other symptoms of sinusitis</a:t>
                      </a:r>
                      <a:endParaRPr lang="en-US" u="sng" dirty="0" smtClean="0"/>
                    </a:p>
                    <a:p>
                      <a:r>
                        <a:rPr lang="en-US" u="sng" dirty="0" smtClean="0"/>
                        <a:t>Most</a:t>
                      </a:r>
                      <a:r>
                        <a:rPr lang="en-US" u="sng" baseline="0" dirty="0" smtClean="0"/>
                        <a:t> common cause</a:t>
                      </a:r>
                      <a:r>
                        <a:rPr lang="en-US" baseline="0" dirty="0" smtClean="0"/>
                        <a:t>: </a:t>
                      </a:r>
                    </a:p>
                    <a:p>
                      <a:r>
                        <a:rPr lang="en-US" baseline="0" dirty="0" smtClean="0"/>
                        <a:t>Aspergillus </a:t>
                      </a:r>
                      <a:r>
                        <a:rPr lang="en-US" baseline="0" dirty="0" err="1" smtClean="0"/>
                        <a:t>flavus</a:t>
                      </a:r>
                      <a:endParaRPr lang="en-US" baseline="0" dirty="0" smtClean="0"/>
                    </a:p>
                    <a:p>
                      <a:r>
                        <a:rPr lang="en-US" u="sng" baseline="0" dirty="0" smtClean="0"/>
                        <a:t>Diagnosis</a:t>
                      </a:r>
                      <a:r>
                        <a:rPr lang="en-US" baseline="0" dirty="0" smtClean="0"/>
                        <a:t>: </a:t>
                      </a:r>
                    </a:p>
                    <a:p>
                      <a:r>
                        <a:rPr lang="en-US" baseline="0" dirty="0" smtClean="0"/>
                        <a:t>clinical and radiology, histology, culture, RAST, </a:t>
                      </a:r>
                      <a:r>
                        <a:rPr lang="en-US" baseline="0" dirty="0" err="1" smtClean="0"/>
                        <a:t>IgE</a:t>
                      </a:r>
                      <a:r>
                        <a:rPr lang="en-US" baseline="0" dirty="0" smtClean="0"/>
                        <a:t> levels</a:t>
                      </a:r>
                      <a:endParaRPr lang="en-GB" dirty="0"/>
                    </a:p>
                    <a:p>
                      <a:r>
                        <a:rPr lang="en-US" u="sng" dirty="0" smtClean="0"/>
                        <a:t>Treatment: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Varies</a:t>
                      </a:r>
                      <a:r>
                        <a:rPr lang="en-US" baseline="0" dirty="0" smtClean="0"/>
                        <a:t> according to severity and type of the disease and the immunological status of the patient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 flipV="1">
            <a:off x="3547184" y="1744902"/>
            <a:ext cx="337898" cy="3903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865353" y="2135212"/>
            <a:ext cx="441393" cy="48384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495437" y="5333993"/>
            <a:ext cx="441393" cy="26725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851705" y="3897480"/>
            <a:ext cx="441393" cy="47978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495437" y="3880211"/>
            <a:ext cx="365760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2432" y="0"/>
            <a:ext cx="16451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summary: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7498" y="0"/>
            <a:ext cx="33934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GOOD LUCK!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13147"/>
            <a:ext cx="8293711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MICROBIOLOGY TEAM:</a:t>
            </a: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2958" y="5648777"/>
            <a:ext cx="2411896" cy="524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B0F0"/>
                </a:solidFill>
              </a:rPr>
              <a:t>@microbio436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4972" y="6132204"/>
            <a:ext cx="46034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</a:rPr>
              <a:t>436microbiologyteam@gmail.com</a:t>
            </a:r>
            <a:endParaRPr lang="en-US" sz="24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65" y="5648777"/>
            <a:ext cx="567193" cy="5671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90960" y="4957329"/>
            <a:ext cx="5188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are waiting for your feedback  </a:t>
            </a:r>
          </a:p>
        </p:txBody>
      </p:sp>
      <p:sp>
        <p:nvSpPr>
          <p:cNvPr id="8" name="Arc 7"/>
          <p:cNvSpPr/>
          <p:nvPr/>
        </p:nvSpPr>
        <p:spPr>
          <a:xfrm rot="16024822">
            <a:off x="7225857" y="5210182"/>
            <a:ext cx="809103" cy="696180"/>
          </a:xfrm>
          <a:prstGeom prst="arc">
            <a:avLst>
              <a:gd name="adj1" fmla="val 8546526"/>
              <a:gd name="adj2" fmla="val 18822582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6024822">
            <a:off x="6987968" y="5133538"/>
            <a:ext cx="1229106" cy="1321490"/>
          </a:xfrm>
          <a:prstGeom prst="arc">
            <a:avLst>
              <a:gd name="adj1" fmla="val 9061474"/>
              <a:gd name="adj2" fmla="val 20115016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8474" y="2039815"/>
            <a:ext cx="32918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Waleed</a:t>
            </a:r>
            <a:r>
              <a:rPr lang="en-US" sz="2000" dirty="0" smtClean="0"/>
              <a:t> </a:t>
            </a:r>
            <a:r>
              <a:rPr lang="en-US" sz="2000" dirty="0" err="1"/>
              <a:t>A</a:t>
            </a:r>
            <a:r>
              <a:rPr lang="en-US" sz="2000" dirty="0" err="1" smtClean="0"/>
              <a:t>ljamal</a:t>
            </a:r>
            <a:r>
              <a:rPr lang="en-US" sz="2000" dirty="0" smtClean="0"/>
              <a:t> (leader)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Ibraheem</a:t>
            </a:r>
            <a:r>
              <a:rPr lang="en-US" sz="2000" dirty="0" smtClean="0"/>
              <a:t> </a:t>
            </a:r>
            <a:r>
              <a:rPr lang="en-US" sz="2000" dirty="0" err="1" smtClean="0"/>
              <a:t>Aldeeri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Ibrahim </a:t>
            </a:r>
            <a:r>
              <a:rPr lang="en-US" sz="2000" dirty="0" err="1" smtClean="0"/>
              <a:t>Fetyani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Abdulaziz</a:t>
            </a:r>
            <a:r>
              <a:rPr lang="en-US" sz="2000" dirty="0" smtClean="0"/>
              <a:t> </a:t>
            </a:r>
            <a:r>
              <a:rPr lang="en-US" sz="2000" dirty="0" err="1" smtClean="0"/>
              <a:t>almohammed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Abdulmalik</a:t>
            </a:r>
            <a:r>
              <a:rPr lang="en-US" sz="2000" dirty="0" smtClean="0"/>
              <a:t> </a:t>
            </a:r>
            <a:r>
              <a:rPr lang="en-US" sz="2000" dirty="0" err="1" smtClean="0"/>
              <a:t>alghannam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Omar </a:t>
            </a:r>
            <a:r>
              <a:rPr lang="en-US" sz="2000" dirty="0" err="1" smtClean="0"/>
              <a:t>albabtain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Turki</a:t>
            </a:r>
            <a:r>
              <a:rPr lang="en-US" sz="2000" dirty="0"/>
              <a:t> </a:t>
            </a:r>
            <a:r>
              <a:rPr lang="en-US" sz="2000" dirty="0" err="1"/>
              <a:t>maddi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Mohammad </a:t>
            </a:r>
            <a:r>
              <a:rPr lang="en-US" sz="2000" dirty="0" err="1"/>
              <a:t>alkahil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Meshal</a:t>
            </a:r>
            <a:r>
              <a:rPr lang="en-US" sz="2000" dirty="0" smtClean="0"/>
              <a:t> </a:t>
            </a:r>
            <a:r>
              <a:rPr lang="en-US" sz="2000" dirty="0" err="1"/>
              <a:t>Eiaidi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Khalid </a:t>
            </a:r>
            <a:r>
              <a:rPr lang="en-US" sz="2000" dirty="0" err="1"/>
              <a:t>Alhusainan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Khalid </a:t>
            </a:r>
            <a:r>
              <a:rPr lang="en-US" sz="2000" dirty="0" err="1"/>
              <a:t>Alshehri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Nasir </a:t>
            </a:r>
            <a:r>
              <a:rPr lang="en-US" sz="2000" dirty="0" err="1"/>
              <a:t>Aldosarie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379195" y="2062795"/>
            <a:ext cx="5136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Shrooq</a:t>
            </a:r>
            <a:r>
              <a:rPr lang="en-US" dirty="0" smtClean="0"/>
              <a:t> </a:t>
            </a:r>
            <a:r>
              <a:rPr lang="en-US" dirty="0" err="1" smtClean="0"/>
              <a:t>Alsomali</a:t>
            </a:r>
            <a:r>
              <a:rPr lang="en-US" dirty="0" smtClean="0"/>
              <a:t> and </a:t>
            </a:r>
            <a:r>
              <a:rPr lang="en-US" dirty="0" err="1"/>
              <a:t>G</a:t>
            </a:r>
            <a:r>
              <a:rPr lang="en-US" dirty="0" err="1" smtClean="0"/>
              <a:t>hadah</a:t>
            </a:r>
            <a:r>
              <a:rPr lang="en-US" dirty="0" smtClean="0"/>
              <a:t> </a:t>
            </a:r>
            <a:r>
              <a:rPr lang="en-US" dirty="0" err="1" smtClean="0"/>
              <a:t>Almazrou</a:t>
            </a:r>
            <a:r>
              <a:rPr lang="en-US" dirty="0" smtClean="0"/>
              <a:t> (leaders)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Reem</a:t>
            </a:r>
            <a:r>
              <a:rPr lang="en-US" dirty="0" smtClean="0"/>
              <a:t> </a:t>
            </a:r>
            <a:r>
              <a:rPr lang="en-US" dirty="0" err="1" smtClean="0"/>
              <a:t>Alshathri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Ruba</a:t>
            </a:r>
            <a:r>
              <a:rPr lang="en-US" dirty="0" smtClean="0"/>
              <a:t> </a:t>
            </a:r>
            <a:r>
              <a:rPr lang="en-US" dirty="0" err="1" smtClean="0"/>
              <a:t>Barnawi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Jawaher</a:t>
            </a:r>
            <a:r>
              <a:rPr lang="en-US" dirty="0" smtClean="0"/>
              <a:t> </a:t>
            </a:r>
            <a:r>
              <a:rPr lang="en-US" dirty="0" err="1" smtClean="0"/>
              <a:t>Abanumy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Ouhod</a:t>
            </a:r>
            <a:r>
              <a:rPr lang="en-US" dirty="0" smtClean="0"/>
              <a:t> Abdullah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Rawan</a:t>
            </a:r>
            <a:r>
              <a:rPr lang="en-US" dirty="0" smtClean="0"/>
              <a:t> </a:t>
            </a:r>
            <a:r>
              <a:rPr lang="en-US" dirty="0" err="1" smtClean="0"/>
              <a:t>alqahtani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770341" y="2863731"/>
            <a:ext cx="31322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The 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E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diting 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F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ile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70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10" y="141668"/>
            <a:ext cx="2959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Objectives: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095" y="1317839"/>
            <a:ext cx="11859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/>
        </p:nvSpPr>
        <p:spPr>
          <a:xfrm>
            <a:off x="578528" y="1423549"/>
            <a:ext cx="10749113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Respiratory System</a:t>
            </a:r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Rout of infection?</a:t>
            </a:r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Oral Cavity, any role?</a:t>
            </a:r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Respiratory fungal infections are less common than viral and bacterial infections.</a:t>
            </a:r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Have significant difficulties in diagnosis and treatment.</a:t>
            </a:r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2144" y="490215"/>
            <a:ext cx="7772400" cy="7863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Respiratory fungal infection - Etiology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701497"/>
              </p:ext>
            </p:extLst>
          </p:nvPr>
        </p:nvGraphicFramePr>
        <p:xfrm>
          <a:off x="422145" y="1276607"/>
          <a:ext cx="11410464" cy="48845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3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3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03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47978"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 smtClean="0"/>
                        <a:t>YEAST</a:t>
                      </a:r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(Opportunistic)</a:t>
                      </a:r>
                      <a:endParaRPr lang="en-US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 smtClean="0"/>
                        <a:t>Mould fungi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(Opportunistic)</a:t>
                      </a:r>
                      <a:endParaRPr lang="en-US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 smtClean="0"/>
                        <a:t>Dimorphic fungi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(Primary infections)</a:t>
                      </a:r>
                      <a:endParaRPr lang="en-US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Common</a:t>
                      </a:r>
                      <a:r>
                        <a:rPr lang="en-US" sz="2000" b="1" baseline="0" dirty="0" smtClean="0">
                          <a:solidFill>
                            <a:schemeClr val="accent2"/>
                          </a:solidFill>
                        </a:rPr>
                        <a:t> in travel </a:t>
                      </a:r>
                      <a:endParaRPr lang="en-US" sz="20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2407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err="1" smtClean="0"/>
                        <a:t>Candidiasis</a:t>
                      </a:r>
                      <a:r>
                        <a:rPr lang="en-AU" sz="2000" dirty="0" smtClean="0"/>
                        <a:t> </a:t>
                      </a:r>
                      <a:endParaRPr lang="en-US" sz="20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/>
                        <a:t>(Candida)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err="1" smtClean="0"/>
                        <a:t>Aspergillosis</a:t>
                      </a:r>
                      <a:r>
                        <a:rPr lang="en-AU" sz="2000" dirty="0" smtClean="0"/>
                        <a:t> (</a:t>
                      </a:r>
                      <a:r>
                        <a:rPr lang="en-AU" sz="2000" dirty="0" err="1" smtClean="0"/>
                        <a:t>Aspergillus</a:t>
                      </a:r>
                      <a:r>
                        <a:rPr lang="en-AU" sz="2000" dirty="0" smtClean="0"/>
                        <a:t> species)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err="1" smtClean="0"/>
                        <a:t>Histoplasma</a:t>
                      </a:r>
                      <a:r>
                        <a:rPr lang="en-AU" sz="2000" dirty="0" smtClean="0"/>
                        <a:t> </a:t>
                      </a:r>
                      <a:r>
                        <a:rPr lang="en-AU" sz="2000" dirty="0" err="1" smtClean="0"/>
                        <a:t>capsulatum</a:t>
                      </a:r>
                      <a:endParaRPr lang="en-AU" sz="2000" dirty="0" smtClean="0"/>
                    </a:p>
                    <a:p>
                      <a:pPr algn="ctr"/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2655">
                <a:tc rowSpan="3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err="1" smtClean="0"/>
                        <a:t>Cryptococcosis</a:t>
                      </a:r>
                      <a:r>
                        <a:rPr lang="en-AU" sz="2000" dirty="0" smtClean="0"/>
                        <a:t> </a:t>
                      </a:r>
                      <a:endParaRPr lang="ar-SA" sz="20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(Cryptococcus </a:t>
                      </a:r>
                      <a:r>
                        <a:rPr lang="en-AU" sz="1800" dirty="0" err="1" smtClean="0"/>
                        <a:t>neoformans</a:t>
                      </a:r>
                      <a:r>
                        <a:rPr lang="en-AU" sz="1800" dirty="0" smtClean="0"/>
                        <a:t>, C. </a:t>
                      </a:r>
                      <a:r>
                        <a:rPr lang="en-AU" sz="1800" dirty="0" err="1" smtClean="0"/>
                        <a:t>gattii</a:t>
                      </a:r>
                      <a:r>
                        <a:rPr lang="en-AU" sz="18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err="1" smtClean="0"/>
                        <a:t>Zygomycosis</a:t>
                      </a:r>
                      <a:r>
                        <a:rPr lang="en-AU" sz="2000" dirty="0" smtClean="0"/>
                        <a:t> (</a:t>
                      </a:r>
                      <a:r>
                        <a:rPr lang="en-US" sz="2000" dirty="0" err="1" smtClean="0"/>
                        <a:t>y</a:t>
                      </a:r>
                      <a:r>
                        <a:rPr lang="en-AU" sz="2000" dirty="0" smtClean="0"/>
                        <a:t>, e.g. </a:t>
                      </a:r>
                      <a:r>
                        <a:rPr lang="en-AU" sz="2000" dirty="0" err="1" smtClean="0"/>
                        <a:t>Rhizopus</a:t>
                      </a:r>
                      <a:r>
                        <a:rPr lang="en-AU" sz="2000" dirty="0" smtClean="0"/>
                        <a:t>, </a:t>
                      </a:r>
                      <a:r>
                        <a:rPr lang="en-AU" sz="2000" dirty="0" err="1" smtClean="0"/>
                        <a:t>Mucor</a:t>
                      </a:r>
                      <a:r>
                        <a:rPr lang="en-AU" sz="20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err="1" smtClean="0"/>
                        <a:t>Blastomyces</a:t>
                      </a:r>
                      <a:r>
                        <a:rPr lang="en-AU" sz="2000" dirty="0" smtClean="0"/>
                        <a:t> </a:t>
                      </a:r>
                      <a:r>
                        <a:rPr lang="en-AU" sz="2000" dirty="0" err="1" smtClean="0"/>
                        <a:t>dermatitidis</a:t>
                      </a:r>
                      <a:endParaRPr lang="en-AU" sz="2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2655"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57200" lvl="1" indent="0" algn="ctr" rtl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AU" sz="2000" dirty="0" smtClean="0"/>
                        <a:t>Other mould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err="1" smtClean="0"/>
                        <a:t>Paracoccidioides</a:t>
                      </a:r>
                      <a:r>
                        <a:rPr lang="en-AU" sz="2000" dirty="0" smtClean="0"/>
                        <a:t> </a:t>
                      </a:r>
                      <a:r>
                        <a:rPr lang="en-AU" sz="2000" dirty="0" err="1" smtClean="0"/>
                        <a:t>brasiliensis</a:t>
                      </a:r>
                      <a:endParaRPr lang="en-AU" sz="2000" dirty="0" smtClean="0"/>
                    </a:p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6093">
                <a:tc vMerge="1"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57200" lvl="1" indent="0" algn="ctr" rtl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err="1" smtClean="0"/>
                        <a:t>Coccidioides</a:t>
                      </a:r>
                      <a:r>
                        <a:rPr lang="en-AU" sz="2000" dirty="0" smtClean="0"/>
                        <a:t> </a:t>
                      </a:r>
                      <a:r>
                        <a:rPr lang="en-AU" sz="2000" dirty="0" err="1" smtClean="0"/>
                        <a:t>immitis</a:t>
                      </a:r>
                      <a:endParaRPr lang="en-AU" sz="2000" dirty="0" smtClean="0"/>
                    </a:p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07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95209" y="333326"/>
            <a:ext cx="5975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Primary Systemic Mycoses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147233" y="856546"/>
            <a:ext cx="12456464" cy="176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l" rtl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 pitchFamily="18" charset="0"/>
              </a:rPr>
              <a:t>Infections of the respiratory system that occur by </a:t>
            </a:r>
            <a:r>
              <a:rPr lang="en-US" sz="2000" b="1" dirty="0" smtClean="0">
                <a:solidFill>
                  <a:schemeClr val="accent2"/>
                </a:solidFill>
                <a:cs typeface="Times New Roman" pitchFamily="18" charset="0"/>
              </a:rPr>
              <a:t>Inhalation</a:t>
            </a:r>
            <a:r>
              <a:rPr lang="en-US" sz="2000" dirty="0">
                <a:cs typeface="Times New Roman" pitchFamily="18" charset="0"/>
              </a:rPr>
              <a:t>.</a:t>
            </a:r>
            <a:endParaRPr lang="en-US" sz="2000" dirty="0" smtClean="0">
              <a:cs typeface="Times New Roman" pitchFamily="18" charset="0"/>
            </a:endParaRPr>
          </a:p>
          <a:p>
            <a:pPr marL="800100" lvl="1" indent="-342900" algn="l" rtl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Dissemination seen in immunocompromised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hosts.</a:t>
            </a:r>
            <a:endParaRPr lang="en-US" sz="2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800100" lvl="1" indent="-342900" algn="l" rtl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 pitchFamily="18" charset="0"/>
              </a:rPr>
              <a:t>Common </a:t>
            </a:r>
            <a:r>
              <a:rPr lang="en-US" sz="2000" dirty="0">
                <a:cs typeface="Times New Roman" pitchFamily="18" charset="0"/>
              </a:rPr>
              <a:t>in North America and to a lesser extent </a:t>
            </a:r>
            <a:r>
              <a:rPr lang="en-US" sz="2000" dirty="0" smtClean="0">
                <a:cs typeface="Times New Roman" pitchFamily="18" charset="0"/>
              </a:rPr>
              <a:t>in South </a:t>
            </a:r>
            <a:r>
              <a:rPr lang="en-US" sz="2000" dirty="0">
                <a:cs typeface="Times New Roman" pitchFamily="18" charset="0"/>
              </a:rPr>
              <a:t>America.  </a:t>
            </a:r>
            <a:r>
              <a:rPr lang="en-US" sz="2000" dirty="0" smtClean="0">
                <a:cs typeface="Times New Roman" pitchFamily="18" charset="0"/>
              </a:rPr>
              <a:t>Not </a:t>
            </a:r>
            <a:r>
              <a:rPr lang="en-US" sz="2000" dirty="0">
                <a:cs typeface="Times New Roman" pitchFamily="18" charset="0"/>
              </a:rPr>
              <a:t>common in other parts of the World. 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4798" y="2661656"/>
            <a:ext cx="9619829" cy="180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l" rtl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cs typeface="Times New Roman" pitchFamily="18" charset="0"/>
              </a:rPr>
              <a:t>Etiologies are dimorphic </a:t>
            </a:r>
            <a:r>
              <a:rPr lang="en-US" sz="2200" b="1" dirty="0" smtClean="0">
                <a:cs typeface="Times New Roman" pitchFamily="18" charset="0"/>
              </a:rPr>
              <a:t>fungi:</a:t>
            </a:r>
          </a:p>
          <a:p>
            <a:pPr marL="1257300" lvl="2" indent="-342900" algn="l" rtl="0">
              <a:buFont typeface="Wingdings" panose="05000000000000000000" pitchFamily="2" charset="2"/>
              <a:buChar char="ü"/>
            </a:pPr>
            <a:r>
              <a:rPr lang="en-US" sz="2000" dirty="0" smtClean="0">
                <a:cs typeface="Times New Roman" pitchFamily="18" charset="0"/>
              </a:rPr>
              <a:t>In </a:t>
            </a:r>
            <a:r>
              <a:rPr lang="en-US" sz="2000" dirty="0">
                <a:cs typeface="Times New Roman" pitchFamily="18" charset="0"/>
              </a:rPr>
              <a:t>nature </a:t>
            </a:r>
            <a:r>
              <a:rPr lang="en-US" sz="2000" b="1" dirty="0">
                <a:cs typeface="Times New Roman" pitchFamily="18" charset="0"/>
              </a:rPr>
              <a:t>found in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soil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of restricted habitats</a:t>
            </a:r>
            <a:r>
              <a:rPr lang="en-US" sz="2000" dirty="0" smtClean="0">
                <a:cs typeface="Times New Roman" pitchFamily="18" charset="0"/>
              </a:rPr>
              <a:t>.</a:t>
            </a:r>
          </a:p>
          <a:p>
            <a:pPr marL="1257300" lvl="2" indent="-342900" algn="l" rtl="0">
              <a:buFont typeface="Wingdings" panose="05000000000000000000" pitchFamily="2" charset="2"/>
              <a:buChar char="ü"/>
            </a:pPr>
            <a:r>
              <a:rPr lang="en-US" sz="2000" dirty="0" smtClean="0">
                <a:cs typeface="Times New Roman" pitchFamily="18" charset="0"/>
              </a:rPr>
              <a:t>Primary pathogens,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dimorphic</a:t>
            </a:r>
            <a:r>
              <a:rPr lang="en-US" sz="2000" dirty="0" smtClean="0">
                <a:cs typeface="Times New Roman" pitchFamily="18" charset="0"/>
              </a:rPr>
              <a:t> fungi</a:t>
            </a:r>
          </a:p>
          <a:p>
            <a:pPr marL="1257300" lvl="2" indent="-342900" algn="l" rtl="0">
              <a:buFont typeface="Wingdings" panose="05000000000000000000" pitchFamily="2" charset="2"/>
              <a:buChar char="ü"/>
            </a:pPr>
            <a:r>
              <a:rPr lang="en-US" sz="2000" dirty="0" smtClean="0">
                <a:cs typeface="Times New Roman" pitchFamily="18" charset="0"/>
              </a:rPr>
              <a:t>They are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highly infectious</a:t>
            </a:r>
            <a:endParaRPr lang="en-US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5" name="Rectangle 3"/>
          <p:cNvSpPr txBox="1"/>
          <p:nvPr/>
        </p:nvSpPr>
        <p:spPr>
          <a:xfrm>
            <a:off x="274798" y="4147892"/>
            <a:ext cx="6096000" cy="20097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cs typeface="Times New Roman" pitchFamily="18" charset="0"/>
              </a:rPr>
              <a:t>They include:  </a:t>
            </a:r>
          </a:p>
          <a:p>
            <a:pPr marL="1257300" lvl="2" indent="-34290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cs typeface="Times New Roman" pitchFamily="18" charset="0"/>
              </a:rPr>
              <a:t>     </a:t>
            </a:r>
            <a:r>
              <a:rPr lang="en-US" sz="2000" dirty="0" err="1">
                <a:cs typeface="Times New Roman" pitchFamily="18" charset="0"/>
              </a:rPr>
              <a:t>Histoplasmosis</a:t>
            </a:r>
            <a:r>
              <a:rPr lang="en-US" sz="2000" dirty="0">
                <a:cs typeface="Times New Roman" pitchFamily="18" charset="0"/>
              </a:rPr>
              <a:t>,</a:t>
            </a:r>
          </a:p>
          <a:p>
            <a:pPr marL="1257300" lvl="2" indent="-34290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cs typeface="Times New Roman" pitchFamily="18" charset="0"/>
              </a:rPr>
              <a:t>     </a:t>
            </a:r>
            <a:r>
              <a:rPr lang="en-US" sz="2000" dirty="0" err="1">
                <a:cs typeface="Times New Roman" pitchFamily="18" charset="0"/>
              </a:rPr>
              <a:t>Blastomycosis</a:t>
            </a:r>
            <a:r>
              <a:rPr lang="en-US" sz="2000" dirty="0">
                <a:cs typeface="Times New Roman" pitchFamily="18" charset="0"/>
              </a:rPr>
              <a:t>,      </a:t>
            </a:r>
          </a:p>
          <a:p>
            <a:pPr marL="1257300" lvl="2" indent="-34290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cs typeface="Times New Roman" pitchFamily="18" charset="0"/>
              </a:rPr>
              <a:t>     </a:t>
            </a:r>
            <a:r>
              <a:rPr lang="en-US" sz="2000" dirty="0" err="1">
                <a:cs typeface="Times New Roman" pitchFamily="18" charset="0"/>
              </a:rPr>
              <a:t>Coccidioidomycosis</a:t>
            </a:r>
            <a:r>
              <a:rPr lang="en-US" sz="2000" dirty="0">
                <a:cs typeface="Times New Roman" pitchFamily="18" charset="0"/>
              </a:rPr>
              <a:t>, </a:t>
            </a:r>
          </a:p>
          <a:p>
            <a:pPr marL="1257300" lvl="2" indent="-34290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cs typeface="Times New Roman" pitchFamily="18" charset="0"/>
              </a:rPr>
              <a:t>     </a:t>
            </a:r>
            <a:r>
              <a:rPr lang="en-US" sz="2000" dirty="0" err="1">
                <a:cs typeface="Times New Roman" pitchFamily="18" charset="0"/>
              </a:rPr>
              <a:t>Paracoccidioidomycosis</a:t>
            </a: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7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6209" y="733796"/>
            <a:ext cx="13344707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sz="2000" dirty="0" err="1" smtClean="0">
                <a:cs typeface="Times New Roman" pitchFamily="18" charset="0"/>
              </a:rPr>
              <a:t>Aspergillosis</a:t>
            </a:r>
            <a:r>
              <a:rPr lang="en-AU" sz="2000" dirty="0" smtClean="0">
                <a:cs typeface="Times New Roman" pitchFamily="18" charset="0"/>
              </a:rPr>
              <a:t> </a:t>
            </a:r>
            <a:r>
              <a:rPr lang="en-AU" sz="2000" dirty="0">
                <a:cs typeface="Times New Roman" pitchFamily="18" charset="0"/>
              </a:rPr>
              <a:t>is a spectrum of diseases of humans and animals caused by members of the </a:t>
            </a:r>
            <a:r>
              <a:rPr lang="en-AU" sz="2000" b="1" dirty="0">
                <a:solidFill>
                  <a:srgbClr val="FF0000"/>
                </a:solidFill>
                <a:cs typeface="Times New Roman" pitchFamily="18" charset="0"/>
              </a:rPr>
              <a:t>genus </a:t>
            </a:r>
            <a:r>
              <a:rPr lang="en-AU" sz="2000" b="1" dirty="0" smtClean="0">
                <a:solidFill>
                  <a:srgbClr val="FF0000"/>
                </a:solidFill>
                <a:cs typeface="Times New Roman" pitchFamily="18" charset="0"/>
              </a:rPr>
              <a:t>Aspergillus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chemeClr val="accent2"/>
                </a:solidFill>
                <a:cs typeface="Times New Roman" pitchFamily="18" charset="0"/>
              </a:rPr>
              <a:t>of mould fungi (Opportunistic)</a:t>
            </a:r>
            <a:r>
              <a:rPr lang="en-AU" sz="2000" dirty="0" smtClean="0">
                <a:solidFill>
                  <a:schemeClr val="accent2"/>
                </a:solidFill>
                <a:cs typeface="Times New Roman" pitchFamily="18" charset="0"/>
              </a:rPr>
              <a:t>.  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endParaRPr lang="en-AU" sz="1200" dirty="0" smtClean="0"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sz="2200" b="1" dirty="0" smtClean="0">
                <a:cs typeface="Times New Roman" pitchFamily="18" charset="0"/>
              </a:rPr>
              <a:t>These </a:t>
            </a:r>
            <a:r>
              <a:rPr lang="en-AU" sz="2200" b="1" dirty="0">
                <a:cs typeface="Times New Roman" pitchFamily="18" charset="0"/>
              </a:rPr>
              <a:t>include </a:t>
            </a:r>
            <a:r>
              <a:rPr lang="en-AU" sz="2200" b="1" dirty="0" smtClean="0">
                <a:cs typeface="Times New Roman" pitchFamily="18" charset="0"/>
              </a:rPr>
              <a:t>:</a:t>
            </a:r>
            <a:endParaRPr lang="x-none" sz="2200" b="1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AU" sz="2000" dirty="0" smtClean="0">
                <a:cs typeface="Times New Roman" pitchFamily="18" charset="0"/>
              </a:rPr>
              <a:t>(</a:t>
            </a:r>
            <a:r>
              <a:rPr lang="en-AU" sz="2000" dirty="0">
                <a:cs typeface="Times New Roman" pitchFamily="18" charset="0"/>
              </a:rPr>
              <a:t>1) </a:t>
            </a:r>
            <a:r>
              <a:rPr lang="en-AU" sz="2000" dirty="0" err="1">
                <a:cs typeface="Times New Roman" pitchFamily="18" charset="0"/>
              </a:rPr>
              <a:t>M</a:t>
            </a:r>
            <a:r>
              <a:rPr lang="en-AU" sz="2000" dirty="0" err="1" smtClean="0">
                <a:cs typeface="Times New Roman" pitchFamily="18" charset="0"/>
              </a:rPr>
              <a:t>ycotoxicosis</a:t>
            </a:r>
            <a:r>
              <a:rPr lang="en-AU" sz="2000" dirty="0" smtClean="0">
                <a:cs typeface="Times New Roman" pitchFamily="18" charset="0"/>
              </a:rPr>
              <a:t> 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(such alpha toxin which produced by 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Aspergillus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)</a:t>
            </a:r>
            <a:endParaRPr lang="x-none" sz="1400" dirty="0" smtClean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AU" sz="2000" dirty="0" smtClean="0">
                <a:cs typeface="Times New Roman" pitchFamily="18" charset="0"/>
              </a:rPr>
              <a:t>(</a:t>
            </a:r>
            <a:r>
              <a:rPr lang="en-AU" sz="2000" dirty="0">
                <a:cs typeface="Times New Roman" pitchFamily="18" charset="0"/>
              </a:rPr>
              <a:t>2) </a:t>
            </a:r>
            <a:r>
              <a:rPr lang="en-AU" sz="2000" dirty="0" smtClean="0">
                <a:cs typeface="Times New Roman" pitchFamily="18" charset="0"/>
              </a:rPr>
              <a:t>Allergy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AU" sz="2000" dirty="0" smtClean="0">
                <a:cs typeface="Times New Roman" pitchFamily="18" charset="0"/>
              </a:rPr>
              <a:t>(</a:t>
            </a:r>
            <a:r>
              <a:rPr lang="en-AU" sz="2000" dirty="0">
                <a:cs typeface="Times New Roman" pitchFamily="18" charset="0"/>
              </a:rPr>
              <a:t>3) </a:t>
            </a:r>
            <a:r>
              <a:rPr lang="en-AU" sz="2000" dirty="0" smtClean="0">
                <a:cs typeface="Times New Roman" pitchFamily="18" charset="0"/>
              </a:rPr>
              <a:t>Colonization (without </a:t>
            </a:r>
            <a:r>
              <a:rPr lang="en-US" sz="2000" dirty="0" smtClean="0">
                <a:cs typeface="Times New Roman" pitchFamily="18" charset="0"/>
              </a:rPr>
              <a:t>invasion and </a:t>
            </a:r>
            <a:r>
              <a:rPr lang="en-AU" sz="2000" dirty="0" smtClean="0">
                <a:cs typeface="Times New Roman" pitchFamily="18" charset="0"/>
              </a:rPr>
              <a:t>extension ) in </a:t>
            </a:r>
            <a:r>
              <a:rPr lang="en-AU" sz="2000" dirty="0">
                <a:cs typeface="Times New Roman" pitchFamily="18" charset="0"/>
              </a:rPr>
              <a:t>preformed cavities </a:t>
            </a:r>
            <a:endParaRPr lang="en-AU" sz="20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AU" sz="2000" dirty="0" smtClean="0">
                <a:cs typeface="Times New Roman" pitchFamily="18" charset="0"/>
              </a:rPr>
              <a:t>(</a:t>
            </a:r>
            <a:r>
              <a:rPr lang="en-AU" sz="2000" dirty="0">
                <a:cs typeface="Times New Roman" pitchFamily="18" charset="0"/>
              </a:rPr>
              <a:t>4) </a:t>
            </a:r>
            <a:r>
              <a:rPr lang="en-AU" sz="2000" dirty="0" smtClean="0">
                <a:cs typeface="Times New Roman" pitchFamily="18" charset="0"/>
              </a:rPr>
              <a:t>Invasive disease </a:t>
            </a:r>
            <a:r>
              <a:rPr lang="en-AU" sz="2000" dirty="0">
                <a:cs typeface="Times New Roman" pitchFamily="18" charset="0"/>
              </a:rPr>
              <a:t>of </a:t>
            </a:r>
            <a:r>
              <a:rPr lang="en-AU" sz="2000" dirty="0" smtClean="0">
                <a:cs typeface="Times New Roman" pitchFamily="18" charset="0"/>
              </a:rPr>
              <a:t>lungs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AU" sz="2000" dirty="0" smtClean="0">
                <a:cs typeface="Times New Roman" pitchFamily="18" charset="0"/>
              </a:rPr>
              <a:t>(5</a:t>
            </a:r>
            <a:r>
              <a:rPr lang="en-AU" sz="2000" dirty="0">
                <a:cs typeface="Times New Roman" pitchFamily="18" charset="0"/>
              </a:rPr>
              <a:t>) </a:t>
            </a:r>
            <a:r>
              <a:rPr lang="en-AU" sz="2000" dirty="0" smtClean="0">
                <a:cs typeface="Times New Roman" pitchFamily="18" charset="0"/>
              </a:rPr>
              <a:t>Systemic and </a:t>
            </a:r>
            <a:r>
              <a:rPr lang="en-AU" sz="2000" dirty="0">
                <a:cs typeface="Times New Roman" pitchFamily="18" charset="0"/>
              </a:rPr>
              <a:t>disseminated disease</a:t>
            </a:r>
            <a:r>
              <a:rPr lang="en-AU" sz="2000" dirty="0" smtClean="0">
                <a:cs typeface="Times New Roman" pitchFamily="18" charset="0"/>
              </a:rPr>
              <a:t>.   </a:t>
            </a:r>
            <a:endParaRPr lang="en-AU" u="sng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342900" indent="-342900" algn="l" rtl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sz="2200" b="1" u="sng" dirty="0" smtClean="0">
                <a:cs typeface="Times New Roman" pitchFamily="18" charset="0"/>
              </a:rPr>
              <a:t>Aetiological </a:t>
            </a:r>
            <a:r>
              <a:rPr lang="en-AU" sz="2200" b="1" u="sng" dirty="0">
                <a:cs typeface="Times New Roman" pitchFamily="18" charset="0"/>
              </a:rPr>
              <a:t>Agents:</a:t>
            </a:r>
            <a:r>
              <a:rPr lang="en-AU" sz="2200" b="1" dirty="0">
                <a:cs typeface="Times New Roman" pitchFamily="18" charset="0"/>
              </a:rPr>
              <a:t>  </a:t>
            </a:r>
            <a:endParaRPr lang="en-AU" sz="2200" b="1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AU" sz="2200" b="1" dirty="0" err="1" smtClean="0">
                <a:cs typeface="Times New Roman" pitchFamily="18" charset="0"/>
              </a:rPr>
              <a:t>Aspergillus</a:t>
            </a:r>
            <a:r>
              <a:rPr lang="en-AU" sz="2200" b="1" dirty="0" smtClean="0">
                <a:cs typeface="Times New Roman" pitchFamily="18" charset="0"/>
              </a:rPr>
              <a:t> species</a:t>
            </a:r>
            <a:r>
              <a:rPr lang="en-AU" sz="2200" i="1" dirty="0" smtClean="0">
                <a:cs typeface="Times New Roman" pitchFamily="18" charset="0"/>
              </a:rPr>
              <a:t>, common species are: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AU" sz="2200" i="1" dirty="0" smtClean="0">
                <a:solidFill>
                  <a:srgbClr val="FF0000"/>
                </a:solidFill>
                <a:cs typeface="Times New Roman" pitchFamily="18" charset="0"/>
              </a:rPr>
              <a:t>  A. </a:t>
            </a:r>
            <a:r>
              <a:rPr lang="en-AU" sz="2200" b="1" dirty="0" smtClean="0">
                <a:solidFill>
                  <a:srgbClr val="FF0000"/>
                </a:solidFill>
                <a:cs typeface="Times New Roman" pitchFamily="18" charset="0"/>
              </a:rPr>
              <a:t>fumigatus</a:t>
            </a:r>
            <a:r>
              <a:rPr lang="en-AU" sz="2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AU" sz="2200" dirty="0" smtClean="0">
                <a:solidFill>
                  <a:srgbClr val="FF0000"/>
                </a:solidFill>
                <a:cs typeface="Times New Roman" pitchFamily="18" charset="0"/>
              </a:rPr>
              <a:t>(Glabellar)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AU" sz="2200" dirty="0" smtClean="0">
                <a:solidFill>
                  <a:srgbClr val="FF0000"/>
                </a:solidFill>
                <a:cs typeface="Times New Roman" pitchFamily="18" charset="0"/>
              </a:rPr>
              <a:t> A</a:t>
            </a:r>
            <a:r>
              <a:rPr lang="en-AU" sz="2200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AU" sz="2200" b="1" dirty="0" err="1">
                <a:solidFill>
                  <a:srgbClr val="FF0000"/>
                </a:solidFill>
                <a:cs typeface="Times New Roman" pitchFamily="18" charset="0"/>
              </a:rPr>
              <a:t>flavus</a:t>
            </a:r>
            <a:r>
              <a:rPr lang="en-AU" sz="2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AU" sz="2200" dirty="0" smtClean="0">
                <a:solidFill>
                  <a:srgbClr val="FF0000"/>
                </a:solidFill>
                <a:cs typeface="Times New Roman" pitchFamily="18" charset="0"/>
              </a:rPr>
              <a:t>(Regional)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AU" sz="2200" dirty="0" smtClean="0">
                <a:cs typeface="Times New Roman" pitchFamily="18" charset="0"/>
              </a:rPr>
              <a:t> A</a:t>
            </a:r>
            <a:r>
              <a:rPr lang="en-AU" sz="2200" dirty="0">
                <a:cs typeface="Times New Roman" pitchFamily="18" charset="0"/>
              </a:rPr>
              <a:t>. </a:t>
            </a:r>
            <a:r>
              <a:rPr lang="en-AU" sz="2200" b="1" dirty="0" err="1">
                <a:cs typeface="Times New Roman" pitchFamily="18" charset="0"/>
              </a:rPr>
              <a:t>niger</a:t>
            </a:r>
            <a:r>
              <a:rPr lang="en-AU" sz="2200" dirty="0">
                <a:cs typeface="Times New Roman" pitchFamily="18" charset="0"/>
              </a:rPr>
              <a:t>, </a:t>
            </a:r>
            <a:r>
              <a:rPr lang="en-AU" sz="2200" dirty="0" smtClean="0"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AU" sz="22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A</a:t>
            </a:r>
            <a:r>
              <a:rPr lang="en-AU" sz="22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. </a:t>
            </a:r>
            <a:r>
              <a:rPr lang="en-AU" sz="2200" b="1" dirty="0" err="1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terreus</a:t>
            </a:r>
            <a:endParaRPr lang="en-AU" sz="2200" dirty="0" smtClean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AU" sz="22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A. </a:t>
            </a:r>
            <a:r>
              <a:rPr lang="en-AU" sz="2200" b="1" dirty="0" err="1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nidulans</a:t>
            </a:r>
            <a:r>
              <a:rPr lang="en-AU" sz="22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en-AU" sz="22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17577" y="149021"/>
            <a:ext cx="5975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Aspergillosis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986102" y="3150583"/>
            <a:ext cx="3915168" cy="52322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82600" indent="-482600" algn="l">
              <a:spcBef>
                <a:spcPct val="5000"/>
              </a:spcBef>
              <a:spcAft>
                <a:spcPct val="25000"/>
              </a:spcAft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Common airborne Fungi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111026" y="5837413"/>
            <a:ext cx="237626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en-GB" sz="2000" i="1" dirty="0" err="1">
                <a:solidFill>
                  <a:schemeClr val="accent2"/>
                </a:solidFill>
              </a:rPr>
              <a:t>Aspergillus</a:t>
            </a:r>
            <a:r>
              <a:rPr lang="en-GB" sz="2000" i="1" dirty="0">
                <a:solidFill>
                  <a:schemeClr val="accent2"/>
                </a:solidFill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</a:rPr>
              <a:t>niger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591229" y="5875754"/>
            <a:ext cx="249805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en-GB" sz="2000" i="1" dirty="0" err="1">
                <a:solidFill>
                  <a:schemeClr val="accent2"/>
                </a:solidFill>
              </a:rPr>
              <a:t>Aspergillus</a:t>
            </a:r>
            <a:r>
              <a:rPr lang="en-GB" sz="2000" i="1" dirty="0">
                <a:solidFill>
                  <a:schemeClr val="accent2"/>
                </a:solidFill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</a:rPr>
              <a:t>fumigatus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1026" y="3673803"/>
            <a:ext cx="4978254" cy="216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2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75255" y="171120"/>
            <a:ext cx="7772400" cy="749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CLASSIFICATION OF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ASPERGILLOSIS:</a:t>
            </a:r>
            <a:endParaRPr lang="en-US" sz="28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105067"/>
              </p:ext>
            </p:extLst>
          </p:nvPr>
        </p:nvGraphicFramePr>
        <p:xfrm>
          <a:off x="447120" y="821946"/>
          <a:ext cx="5324187" cy="51146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324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1604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Airways/nasal exposure to airborne </a:t>
                      </a:r>
                      <a:r>
                        <a:rPr lang="en-US" sz="2000" dirty="0" err="1" smtClean="0"/>
                        <a:t>Aspergillus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8573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 smtClean="0"/>
                        <a:t>Invasive  </a:t>
                      </a:r>
                      <a:r>
                        <a:rPr lang="en-US" sz="1800" b="1" u="none" dirty="0" err="1" smtClean="0"/>
                        <a:t>aspergillosis</a:t>
                      </a:r>
                      <a:endParaRPr lang="en-US" sz="1800" b="1" u="none" dirty="0" smtClean="0"/>
                    </a:p>
                    <a:p>
                      <a:pPr marL="0" indent="0" algn="r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u="none" dirty="0"/>
                    </a:p>
                    <a:p>
                      <a:pPr marL="2857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 smtClean="0"/>
                        <a:t>Chronic </a:t>
                      </a:r>
                      <a:r>
                        <a:rPr lang="en-US" sz="1800" b="1" u="none" dirty="0" err="1" smtClean="0"/>
                        <a:t>aspergillosis</a:t>
                      </a:r>
                      <a:endParaRPr lang="en-US" sz="1800" b="1" u="none" dirty="0" smtClean="0"/>
                    </a:p>
                    <a:p>
                      <a:pPr marL="0" lvl="0" indent="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u="none" dirty="0" smtClean="0"/>
                        <a:t>     </a:t>
                      </a:r>
                      <a:r>
                        <a:rPr lang="en-US" sz="1800" u="none" dirty="0" err="1" smtClean="0"/>
                        <a:t>Aspergilloma</a:t>
                      </a:r>
                      <a:r>
                        <a:rPr lang="en-US" sz="1800" u="none" dirty="0" smtClean="0"/>
                        <a:t> </a:t>
                      </a:r>
                      <a:r>
                        <a:rPr lang="en-US" sz="1800" u="none" dirty="0"/>
                        <a:t>of </a:t>
                      </a:r>
                      <a:r>
                        <a:rPr lang="en-US" sz="1800" u="none" dirty="0" smtClean="0"/>
                        <a:t>lung</a:t>
                      </a:r>
                    </a:p>
                    <a:p>
                      <a:pPr marL="0" lvl="0" indent="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u="none" baseline="0" dirty="0" smtClean="0"/>
                        <a:t>     </a:t>
                      </a:r>
                      <a:r>
                        <a:rPr lang="en-US" sz="1800" u="none" dirty="0" smtClean="0"/>
                        <a:t>Maxillary (sinus) </a:t>
                      </a:r>
                      <a:r>
                        <a:rPr lang="en-US" sz="1800" u="none" dirty="0" err="1" smtClean="0"/>
                        <a:t>aspergilloma</a:t>
                      </a:r>
                      <a:endParaRPr lang="en-US" sz="1800" u="none" dirty="0" smtClean="0"/>
                    </a:p>
                    <a:p>
                      <a:pPr marL="0" indent="0" algn="l" defTabSz="914400" rtl="1" eaLnBrk="1" latinLnBrk="0" hangingPunct="1">
                        <a:buFont typeface="Arial" panose="020B0604020202020204" pitchFamily="34" charset="0"/>
                        <a:buNone/>
                      </a:pPr>
                      <a:endParaRPr lang="en-US" u="none" dirty="0"/>
                    </a:p>
                    <a:p>
                      <a:pPr marL="2857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 smtClean="0"/>
                        <a:t>Allergic:</a:t>
                      </a:r>
                      <a:endParaRPr lang="en-US" sz="1800" b="1" u="none" dirty="0"/>
                    </a:p>
                    <a:p>
                      <a:pPr marL="457200" lvl="1" indent="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u="none" dirty="0"/>
                        <a:t> Allergic </a:t>
                      </a:r>
                      <a:r>
                        <a:rPr lang="en-US" sz="1800" u="none" dirty="0" err="1"/>
                        <a:t>bronchopulmonary</a:t>
                      </a:r>
                      <a:r>
                        <a:rPr lang="en-US" sz="1800" u="none" dirty="0"/>
                        <a:t> (ABPA</a:t>
                      </a:r>
                      <a:r>
                        <a:rPr lang="en-US" sz="1800" u="none" dirty="0" smtClean="0"/>
                        <a:t>)</a:t>
                      </a:r>
                    </a:p>
                    <a:p>
                      <a:pPr marL="457200" lvl="1" indent="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u="none" dirty="0" smtClean="0"/>
                        <a:t> </a:t>
                      </a:r>
                      <a:r>
                        <a:rPr lang="en-US" sz="1800" u="none" dirty="0"/>
                        <a:t>Allergic </a:t>
                      </a:r>
                      <a:r>
                        <a:rPr lang="en-US" sz="1800" u="none" dirty="0" err="1"/>
                        <a:t>Aspergillus</a:t>
                      </a:r>
                      <a:r>
                        <a:rPr lang="en-US" sz="1800" u="none" dirty="0"/>
                        <a:t> </a:t>
                      </a:r>
                      <a:r>
                        <a:rPr lang="en-US" sz="1800" u="none" dirty="0" smtClean="0"/>
                        <a:t>sinusitis</a:t>
                      </a:r>
                    </a:p>
                    <a:p>
                      <a:pPr marL="0" indent="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en-US" u="none" dirty="0"/>
                    </a:p>
                    <a:p>
                      <a:pPr marL="2857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u="none" dirty="0" smtClean="0"/>
                        <a:t>Persistence</a:t>
                      </a:r>
                      <a:r>
                        <a:rPr lang="en-US" sz="1800" u="none" baseline="0" dirty="0" smtClean="0"/>
                        <a:t> </a:t>
                      </a:r>
                      <a:r>
                        <a:rPr lang="en-US" sz="1800" u="none" dirty="0" smtClean="0"/>
                        <a:t>without </a:t>
                      </a:r>
                      <a:r>
                        <a:rPr lang="en-US" sz="1800" u="none" dirty="0"/>
                        <a:t>disease</a:t>
                      </a:r>
                    </a:p>
                    <a:p>
                      <a:pPr lvl="1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FontTx/>
                        <a:buChar char="-"/>
                      </a:pP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colonisation</a:t>
                      </a:r>
                      <a:r>
                        <a:rPr lang="en-US" sz="1800" dirty="0"/>
                        <a:t> of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the </a:t>
                      </a:r>
                      <a:r>
                        <a:rPr lang="en-US" sz="1800" dirty="0"/>
                        <a:t>airways or nose/sinuses</a:t>
                      </a:r>
                    </a:p>
                    <a:p>
                      <a:pPr marL="0" algn="l" defTabSz="914400" rtl="1" eaLnBrk="1" latinLnBrk="0" hangingPunct="1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21119" y="171120"/>
            <a:ext cx="5770881" cy="5744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Risk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factors :</a:t>
            </a:r>
          </a:p>
        </p:txBody>
      </p:sp>
      <p:sp>
        <p:nvSpPr>
          <p:cNvPr id="5" name="Rectangle 4"/>
          <p:cNvSpPr/>
          <p:nvPr/>
        </p:nvSpPr>
        <p:spPr>
          <a:xfrm>
            <a:off x="6182436" y="915381"/>
            <a:ext cx="5472752" cy="1938992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lvl="1">
              <a:buChar char="•"/>
            </a:pPr>
            <a:r>
              <a:rPr lang="en-US" sz="2400" dirty="0"/>
              <a:t>Bone marrow/ organ </a:t>
            </a:r>
            <a:r>
              <a:rPr lang="en-US" sz="2400" b="1" dirty="0"/>
              <a:t>transplantation</a:t>
            </a:r>
          </a:p>
          <a:p>
            <a:pPr lvl="1">
              <a:buChar char="•"/>
            </a:pPr>
            <a:r>
              <a:rPr lang="en-US" sz="2400" b="1" dirty="0"/>
              <a:t>AIDS</a:t>
            </a:r>
          </a:p>
          <a:p>
            <a:pPr lvl="1">
              <a:buChar char="•"/>
            </a:pPr>
            <a:r>
              <a:rPr lang="en-US" sz="2400" b="1" dirty="0"/>
              <a:t>Diabetes</a:t>
            </a:r>
          </a:p>
          <a:p>
            <a:pPr lvl="1">
              <a:buChar char="•"/>
            </a:pPr>
            <a:r>
              <a:rPr lang="en-US" sz="2400" dirty="0"/>
              <a:t>others</a:t>
            </a:r>
          </a:p>
          <a:p>
            <a:pPr lvl="1">
              <a:buChar char="•"/>
            </a:pPr>
            <a:r>
              <a:rPr lang="en-US" sz="2400" dirty="0"/>
              <a:t>Cancer: Leukemia, lymphoma,.. </a:t>
            </a:r>
            <a:r>
              <a:rPr lang="en-US" sz="2400" dirty="0" err="1"/>
              <a:t>Etc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322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7038"/>
            <a:ext cx="7772400" cy="7874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Aspergillosis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:</a:t>
            </a:r>
            <a:endParaRPr lang="en-US" sz="28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61949" y="974007"/>
            <a:ext cx="10965596" cy="236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 b="1" u="sng" dirty="0" smtClean="0">
                <a:cs typeface="Times New Roman" pitchFamily="18" charset="0"/>
              </a:rPr>
              <a:t>Chronic </a:t>
            </a:r>
            <a:r>
              <a:rPr lang="en-US" sz="2100" u="sng" dirty="0" err="1" smtClean="0">
                <a:cs typeface="Times New Roman" pitchFamily="18" charset="0"/>
              </a:rPr>
              <a:t>Aspergillosis</a:t>
            </a:r>
            <a:r>
              <a:rPr lang="en-US" sz="2100" b="1" u="sng" dirty="0" smtClean="0">
                <a:cs typeface="Times New Roman" pitchFamily="18" charset="0"/>
              </a:rPr>
              <a:t> </a:t>
            </a:r>
            <a:r>
              <a:rPr lang="en-US" sz="2100" b="1" dirty="0" smtClean="0">
                <a:cs typeface="Times New Roman" pitchFamily="18" charset="0"/>
              </a:rPr>
              <a:t>(Colonizing </a:t>
            </a:r>
            <a:r>
              <a:rPr lang="en-US" sz="2100" b="1" dirty="0" err="1" smtClean="0">
                <a:cs typeface="Times New Roman" pitchFamily="18" charset="0"/>
              </a:rPr>
              <a:t>aspergillosis</a:t>
            </a:r>
            <a:r>
              <a:rPr lang="en-US" sz="2100" b="1" dirty="0" smtClean="0">
                <a:cs typeface="Times New Roman" pitchFamily="18" charset="0"/>
              </a:rPr>
              <a:t>) </a:t>
            </a:r>
            <a:endParaRPr lang="en-US" sz="2100" b="1" dirty="0">
              <a:cs typeface="Times New Roman" pitchFamily="18" charset="0"/>
            </a:endParaRPr>
          </a:p>
          <a:p>
            <a:pPr marL="342900" indent="-342900">
              <a:lnSpc>
                <a:spcPct val="60000"/>
              </a:lnSpc>
              <a:spcBef>
                <a:spcPct val="50000"/>
              </a:spcBef>
            </a:pPr>
            <a:r>
              <a:rPr lang="en-US" sz="2000" dirty="0">
                <a:cs typeface="Times New Roman" pitchFamily="18" charset="0"/>
              </a:rPr>
              <a:t>   </a:t>
            </a:r>
            <a:r>
              <a:rPr lang="en-US" sz="2000" dirty="0" smtClean="0">
                <a:cs typeface="Times New Roman" pitchFamily="18" charset="0"/>
              </a:rPr>
              <a:t>  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Aspergilloma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OR </a:t>
            </a:r>
            <a:r>
              <a:rPr lang="en-US" dirty="0">
                <a:cs typeface="Times New Roman" pitchFamily="18" charset="0"/>
              </a:rPr>
              <a:t>Aspergillus fungus ball</a:t>
            </a:r>
            <a:r>
              <a:rPr lang="en-US" dirty="0" smtClean="0">
                <a:cs typeface="Times New Roman" pitchFamily="18" charset="0"/>
              </a:rPr>
              <a:t>) </a:t>
            </a:r>
            <a:r>
              <a:rPr lang="en-US" sz="1200" dirty="0" smtClean="0">
                <a:solidFill>
                  <a:schemeClr val="accent2"/>
                </a:solidFill>
                <a:cs typeface="Times New Roman" pitchFamily="18" charset="0"/>
              </a:rPr>
              <a:t>(Fungus Ball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is a mass or clumping of hyphae +mucous + fibrin + cellular debris)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usually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inside cavity.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	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Signs </a:t>
            </a:r>
            <a:r>
              <a:rPr lang="en-US" dirty="0">
                <a:cs typeface="Times New Roman" pitchFamily="18" charset="0"/>
              </a:rPr>
              <a:t>include</a:t>
            </a:r>
            <a:r>
              <a:rPr lang="en-US" dirty="0" smtClean="0">
                <a:cs typeface="Times New Roman" pitchFamily="18" charset="0"/>
              </a:rPr>
              <a:t>: Cough,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hemoptysis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>
                <a:cs typeface="Times New Roman" pitchFamily="18" charset="0"/>
              </a:rPr>
              <a:t>variable </a:t>
            </a:r>
            <a:r>
              <a:rPr lang="en-US" dirty="0" smtClean="0">
                <a:cs typeface="Times New Roman" pitchFamily="18" charset="0"/>
              </a:rPr>
              <a:t>fever</a:t>
            </a: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Radiology  will show mass in the lung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b="1" u="sng" dirty="0" smtClean="0">
                <a:solidFill>
                  <a:srgbClr val="FF0000"/>
                </a:solidFill>
                <a:cs typeface="Times New Roman" pitchFamily="18" charset="0"/>
              </a:rPr>
              <a:t>radiolucent (air) crescent</a:t>
            </a:r>
          </a:p>
          <a:p>
            <a:pPr marL="800100" lvl="1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sz="2000" dirty="0" smtClean="0">
              <a:cs typeface="Times New Roman" pitchFamily="18" charset="0"/>
            </a:endParaRPr>
          </a:p>
          <a:p>
            <a:pPr marL="800100" lvl="1" indent="-342900" algn="l" rtl="0">
              <a:lnSpc>
                <a:spcPct val="60000"/>
              </a:lnSpc>
              <a:spcBef>
                <a:spcPct val="50000"/>
              </a:spcBef>
            </a:pPr>
            <a:endParaRPr lang="en-US" sz="2000" b="1" dirty="0" smtClean="0">
              <a:cs typeface="Times New Roman" pitchFamily="18" charset="0"/>
            </a:endParaRPr>
          </a:p>
          <a:p>
            <a:pPr marL="800100" lvl="1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000" dirty="0"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73181" y="1857918"/>
            <a:ext cx="6266147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 rtl="0">
              <a:lnSpc>
                <a:spcPct val="60000"/>
              </a:lnSpc>
              <a:spcBef>
                <a:spcPct val="50000"/>
              </a:spcBef>
            </a:pPr>
            <a:endParaRPr lang="en-US" sz="2000" dirty="0" smtClean="0">
              <a:cs typeface="Times New Roman" pitchFamily="18" charset="0"/>
            </a:endParaRPr>
          </a:p>
          <a:p>
            <a:pPr marL="800100" lvl="1" indent="-342900" algn="l" rtl="0">
              <a:lnSpc>
                <a:spcPct val="60000"/>
              </a:lnSpc>
              <a:spcBef>
                <a:spcPct val="50000"/>
              </a:spcBef>
            </a:pPr>
            <a:endParaRPr lang="en-US" sz="2000" b="1" dirty="0" smtClean="0">
              <a:cs typeface="Times New Roman" pitchFamily="18" charset="0"/>
            </a:endParaRP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</a:pPr>
            <a:r>
              <a:rPr lang="en-US" sz="2000" b="1" u="sng" dirty="0" smtClean="0">
                <a:cs typeface="Times New Roman" pitchFamily="18" charset="0"/>
              </a:rPr>
              <a:t>Invasive </a:t>
            </a:r>
            <a:r>
              <a:rPr lang="en-US" sz="2000" u="sng" dirty="0" smtClean="0">
                <a:cs typeface="Times New Roman" pitchFamily="18" charset="0"/>
              </a:rPr>
              <a:t>pulmonary</a:t>
            </a:r>
            <a:r>
              <a:rPr lang="en-US" sz="2000" b="1" u="sng" dirty="0" smtClean="0">
                <a:cs typeface="Times New Roman" pitchFamily="18" charset="0"/>
              </a:rPr>
              <a:t> </a:t>
            </a:r>
            <a:r>
              <a:rPr lang="en-US" sz="2000" u="sng" dirty="0" err="1" smtClean="0">
                <a:cs typeface="Times New Roman" pitchFamily="18" charset="0"/>
              </a:rPr>
              <a:t>Aspergillosis</a:t>
            </a:r>
            <a:r>
              <a:rPr lang="en-US" sz="2000" b="1" u="sng" dirty="0" smtClean="0">
                <a:cs typeface="Times New Roman" pitchFamily="18" charset="0"/>
              </a:rPr>
              <a:t> </a:t>
            </a:r>
            <a:endParaRPr lang="en-US" sz="2000" dirty="0" smtClean="0">
              <a:cs typeface="Times New Roman" pitchFamily="18" charset="0"/>
            </a:endParaRP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</a:pPr>
            <a:r>
              <a:rPr lang="en-US" dirty="0" smtClean="0">
                <a:cs typeface="Times New Roman" pitchFamily="18" charset="0"/>
              </a:rPr>
              <a:t>Signs: Cough , </a:t>
            </a:r>
            <a:r>
              <a:rPr lang="en-US" dirty="0" err="1" smtClean="0">
                <a:cs typeface="Times New Roman" pitchFamily="18" charset="0"/>
              </a:rPr>
              <a:t>hemoptysis</a:t>
            </a:r>
            <a:r>
              <a:rPr lang="en-US" dirty="0" smtClean="0">
                <a:cs typeface="Times New Roman" pitchFamily="18" charset="0"/>
              </a:rPr>
              <a:t>, fever,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Leukocytosis</a:t>
            </a:r>
            <a:endParaRPr lang="en-US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</a:pPr>
            <a:r>
              <a:rPr lang="en-US" dirty="0" smtClean="0">
                <a:cs typeface="Times New Roman" pitchFamily="18" charset="0"/>
              </a:rPr>
              <a:t>Radiology  will show</a:t>
            </a:r>
            <a:r>
              <a:rPr lang="en-US" dirty="0" smtClean="0"/>
              <a:t> lesions  </a:t>
            </a:r>
            <a:r>
              <a:rPr lang="en-US" b="1" u="sng" dirty="0" smtClean="0"/>
              <a:t>with </a:t>
            </a:r>
            <a:r>
              <a:rPr lang="en-US" b="1" u="sng" dirty="0" smtClean="0">
                <a:solidFill>
                  <a:srgbClr val="FF0000"/>
                </a:solidFill>
              </a:rPr>
              <a:t>halo sign</a:t>
            </a:r>
            <a:r>
              <a:rPr lang="en-US" b="1" u="sng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</a:p>
          <a:p>
            <a:pPr marL="800100" lvl="1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000" dirty="0"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29305" y="3575113"/>
            <a:ext cx="8396287" cy="5191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Invasive pulmonary </a:t>
            </a: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aspergillosis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418814" y="5757779"/>
            <a:ext cx="3536950" cy="1509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Note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Halo sign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6" descr="PtDF10 CT Feb 2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086" y="4094225"/>
            <a:ext cx="2353071" cy="1629578"/>
          </a:xfrm>
          <a:prstGeom prst="rect">
            <a:avLst/>
          </a:prstGeom>
          <a:noFill/>
        </p:spPr>
      </p:pic>
      <p:pic>
        <p:nvPicPr>
          <p:cNvPr id="12" name="Picture 7" descr="PtDFctscan06 feb 2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0464" y="4079906"/>
            <a:ext cx="2465300" cy="1677873"/>
          </a:xfrm>
          <a:prstGeom prst="rect">
            <a:avLst/>
          </a:prstGeom>
          <a:noFill/>
        </p:spPr>
      </p:pic>
      <p:sp>
        <p:nvSpPr>
          <p:cNvPr id="13" name="Right Arrow 11"/>
          <p:cNvSpPr/>
          <p:nvPr/>
        </p:nvSpPr>
        <p:spPr>
          <a:xfrm rot="401902" flipV="1">
            <a:off x="3237714" y="4466174"/>
            <a:ext cx="756326" cy="156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4" name="Right Arrow 12"/>
          <p:cNvSpPr/>
          <p:nvPr/>
        </p:nvSpPr>
        <p:spPr>
          <a:xfrm rot="401902">
            <a:off x="626814" y="4606633"/>
            <a:ext cx="739299" cy="181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903458" y="3494086"/>
            <a:ext cx="4444267" cy="5191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Simple (single) </a:t>
            </a: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aspergilloma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108045" y="5423311"/>
            <a:ext cx="24870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en-GB" sz="2000" b="1" dirty="0"/>
          </a:p>
          <a:p>
            <a:pPr algn="l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Note the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Air crescent </a:t>
            </a:r>
          </a:p>
          <a:p>
            <a:pPr algn="l"/>
            <a:endParaRPr lang="en-GB" sz="2000" b="1" dirty="0"/>
          </a:p>
        </p:txBody>
      </p:sp>
      <p:pic>
        <p:nvPicPr>
          <p:cNvPr id="20" name="Picture 6" descr="Riswana Kauser5166"/>
          <p:cNvPicPr>
            <a:picLocks noChangeAspect="1" noChangeArrowheads="1"/>
          </p:cNvPicPr>
          <p:nvPr/>
        </p:nvPicPr>
        <p:blipFill>
          <a:blip r:embed="rId5" cstate="print"/>
          <a:srcRect l="1473"/>
          <a:stretch>
            <a:fillRect/>
          </a:stretch>
        </p:blipFill>
        <p:spPr bwMode="auto">
          <a:xfrm>
            <a:off x="6965338" y="4097519"/>
            <a:ext cx="2687640" cy="1660260"/>
          </a:xfrm>
          <a:prstGeom prst="rect">
            <a:avLst/>
          </a:prstGeom>
          <a:noFill/>
        </p:spPr>
      </p:pic>
      <p:sp>
        <p:nvSpPr>
          <p:cNvPr id="21" name="Left Arrow 16"/>
          <p:cNvSpPr/>
          <p:nvPr/>
        </p:nvSpPr>
        <p:spPr>
          <a:xfrm rot="20587546">
            <a:off x="8933938" y="4834534"/>
            <a:ext cx="907093" cy="148962"/>
          </a:xfrm>
          <a:prstGeom prst="lef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مربع نص 2"/>
          <p:cNvSpPr txBox="1"/>
          <p:nvPr/>
        </p:nvSpPr>
        <p:spPr>
          <a:xfrm>
            <a:off x="8351578" y="2539585"/>
            <a:ext cx="58862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مهم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8558" y="326000"/>
            <a:ext cx="54192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Allergic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bronchopulmonary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(ABPA)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1378" y="1411070"/>
            <a:ext cx="6096000" cy="22344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400" dirty="0"/>
              <a:t>Symptoms of Asthma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400" dirty="0"/>
              <a:t>Bronchial obstruction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400" dirty="0"/>
              <a:t>Fever, malaise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400" b="1" dirty="0"/>
              <a:t>Eosinophilia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400" dirty="0"/>
              <a:t>Wheezing </a:t>
            </a:r>
            <a:r>
              <a:rPr lang="en-US" sz="2400" dirty="0" smtClean="0"/>
              <a:t>+/-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5264835" y="1590679"/>
            <a:ext cx="6096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400" b="1" dirty="0" smtClean="0"/>
              <a:t>Skin </a:t>
            </a:r>
            <a:r>
              <a:rPr lang="en-US" sz="2400" b="1" dirty="0"/>
              <a:t>test reactivity </a:t>
            </a:r>
            <a:r>
              <a:rPr lang="en-US" sz="2400" dirty="0"/>
              <a:t>to </a:t>
            </a:r>
            <a:r>
              <a:rPr lang="en-US" sz="2400" i="1" dirty="0" err="1"/>
              <a:t>Aspergillus</a:t>
            </a:r>
            <a:endParaRPr lang="en-US" sz="2400" i="1" dirty="0"/>
          </a:p>
          <a:p>
            <a:pPr lvl="1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400" b="1" dirty="0"/>
              <a:t>Serum antibodies </a:t>
            </a:r>
            <a:r>
              <a:rPr lang="en-US" sz="2400" dirty="0"/>
              <a:t>to </a:t>
            </a:r>
            <a:r>
              <a:rPr lang="en-US" sz="2400" i="1" dirty="0" err="1"/>
              <a:t>Aspergillus</a:t>
            </a:r>
            <a:endParaRPr lang="en-US" sz="2400" i="1" dirty="0"/>
          </a:p>
          <a:p>
            <a:pPr lvl="1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400" b="1" dirty="0"/>
              <a:t>Serum </a:t>
            </a:r>
            <a:r>
              <a:rPr lang="en-US" sz="2400" b="1" dirty="0" err="1"/>
              <a:t>IgE</a:t>
            </a:r>
            <a:r>
              <a:rPr lang="en-US" sz="2400" b="1" dirty="0"/>
              <a:t> &gt; 1000 </a:t>
            </a:r>
            <a:r>
              <a:rPr lang="en-US" sz="2400" b="1" dirty="0" err="1"/>
              <a:t>ng</a:t>
            </a:r>
            <a:r>
              <a:rPr lang="en-US" sz="2400" b="1" dirty="0"/>
              <a:t>/ml</a:t>
            </a:r>
          </a:p>
          <a:p>
            <a:pPr lvl="1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400" dirty="0"/>
              <a:t>Pulmonary infiltrates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44850" y="1190569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dirty="0"/>
              <a:t>Also:</a:t>
            </a:r>
          </a:p>
        </p:txBody>
      </p:sp>
    </p:spTree>
    <p:extLst>
      <p:ext uri="{BB962C8B-B14F-4D97-AF65-F5344CB8AC3E}">
        <p14:creationId xmlns:p14="http://schemas.microsoft.com/office/powerpoint/2010/main" val="11856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27991" y="390166"/>
            <a:ext cx="7772400" cy="74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Fungal sinusitis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91196" y="694456"/>
            <a:ext cx="9471016" cy="264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000" b="1" dirty="0" smtClean="0">
              <a:cs typeface="Times New Roman" pitchFamily="18" charset="0"/>
            </a:endParaRP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000" b="1" dirty="0" smtClean="0">
              <a:cs typeface="Times New Roman" pitchFamily="18" charset="0"/>
            </a:endParaRPr>
          </a:p>
          <a:p>
            <a:pPr algn="l" rtl="0">
              <a:lnSpc>
                <a:spcPct val="60000"/>
              </a:lnSpc>
              <a:spcBef>
                <a:spcPct val="50000"/>
              </a:spcBef>
            </a:pP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b="1" dirty="0"/>
              <a:t>Clinical</a:t>
            </a:r>
            <a:r>
              <a:rPr lang="en-US" sz="2000" dirty="0">
                <a:cs typeface="Times New Roman" pitchFamily="18" charset="0"/>
              </a:rPr>
              <a:t> :</a:t>
            </a:r>
            <a:endParaRPr lang="en-US" sz="2000" dirty="0" smtClean="0">
              <a:cs typeface="Times New Roman" pitchFamily="18" charset="0"/>
            </a:endParaRP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Nasal polyps </a:t>
            </a:r>
            <a:r>
              <a:rPr lang="en-US" sz="2000" dirty="0" smtClean="0">
                <a:cs typeface="Times New Roman" pitchFamily="18" charset="0"/>
              </a:rPr>
              <a:t>– and other symptoms of sinusitis </a:t>
            </a: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In immunocompromised</a:t>
            </a:r>
            <a:r>
              <a:rPr lang="en-US" sz="2000" dirty="0" smtClean="0">
                <a:cs typeface="Times New Roman" pitchFamily="18" charset="0"/>
              </a:rPr>
              <a:t>, Could disseminate  to </a:t>
            </a:r>
            <a:r>
              <a:rPr lang="en-US" sz="2000" dirty="0" smtClean="0">
                <a:cs typeface="Times New Roman" pitchFamily="18" charset="0"/>
                <a:sym typeface="Wingdings"/>
              </a:rPr>
              <a:t> </a:t>
            </a:r>
            <a:r>
              <a:rPr lang="en-US" sz="2000" dirty="0" smtClean="0">
                <a:cs typeface="Times New Roman" pitchFamily="18" charset="0"/>
              </a:rPr>
              <a:t>eye </a:t>
            </a:r>
            <a:r>
              <a:rPr lang="en-US" sz="2000" dirty="0" smtClean="0">
                <a:cs typeface="Times New Roman" pitchFamily="18" charset="0"/>
                <a:sym typeface="Wingdings"/>
              </a:rPr>
              <a:t> </a:t>
            </a:r>
            <a:r>
              <a:rPr lang="en-US" sz="2000" dirty="0" err="1" smtClean="0">
                <a:cs typeface="Times New Roman" pitchFamily="18" charset="0"/>
              </a:rPr>
              <a:t>craneum</a:t>
            </a:r>
            <a:r>
              <a:rPr lang="en-US" sz="2000" dirty="0" smtClean="0">
                <a:cs typeface="Times New Roman" pitchFamily="18" charset="0"/>
              </a:rPr>
              <a:t> (</a:t>
            </a:r>
            <a:r>
              <a:rPr lang="en-US" sz="2000" dirty="0" err="1" smtClean="0">
                <a:cs typeface="Times New Roman" pitchFamily="18" charset="0"/>
              </a:rPr>
              <a:t>Rhinocerebral</a:t>
            </a:r>
            <a:r>
              <a:rPr lang="en-US" sz="2000" dirty="0" smtClean="0">
                <a:cs typeface="Times New Roman" pitchFamily="18" charset="0"/>
              </a:rPr>
              <a:t>)</a:t>
            </a: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 pitchFamily="18" charset="0"/>
              </a:rPr>
              <a:t>The </a:t>
            </a:r>
            <a:r>
              <a:rPr lang="en-US" sz="2000" b="1" dirty="0" smtClean="0">
                <a:cs typeface="Times New Roman" pitchFamily="18" charset="0"/>
              </a:rPr>
              <a:t>most common cause in KSA  </a:t>
            </a:r>
            <a:r>
              <a:rPr lang="en-US" sz="2000" dirty="0" smtClean="0">
                <a:cs typeface="Times New Roman" pitchFamily="18" charset="0"/>
              </a:rPr>
              <a:t>is </a:t>
            </a:r>
            <a:r>
              <a:rPr lang="en-US" sz="2000" b="1" i="1" dirty="0" err="1" smtClean="0">
                <a:solidFill>
                  <a:srgbClr val="FF0000"/>
                </a:solidFill>
                <a:cs typeface="Times New Roman" pitchFamily="18" charset="0"/>
              </a:rPr>
              <a:t>Aspergillus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cs typeface="Times New Roman" pitchFamily="18" charset="0"/>
              </a:rPr>
              <a:t>flavus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marL="342900" indent="-342900" algn="l" rtl="0"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 pitchFamily="18" charset="0"/>
              </a:rPr>
              <a:t>In addition  to </a:t>
            </a:r>
            <a:r>
              <a:rPr lang="en-US" sz="2000" i="1" dirty="0" err="1" smtClean="0">
                <a:cs typeface="Times New Roman" pitchFamily="18" charset="0"/>
              </a:rPr>
              <a:t>Aspergillus</a:t>
            </a:r>
            <a:r>
              <a:rPr lang="en-US" sz="2000" dirty="0" smtClean="0">
                <a:cs typeface="Times New Roman" pitchFamily="18" charset="0"/>
              </a:rPr>
              <a:t>, there are other fungi that can cause fungal sinusitis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err="1" smtClean="0"/>
              <a:t>  Aspergillus</a:t>
            </a:r>
            <a:r>
              <a:rPr lang="en-US" sz="2000" dirty="0" smtClean="0"/>
              <a:t> sinusitis has the </a:t>
            </a:r>
            <a:r>
              <a:rPr lang="en-US" sz="2000" dirty="0"/>
              <a:t>same spectrum of </a:t>
            </a:r>
            <a:r>
              <a:rPr lang="en-US" sz="2000" dirty="0" err="1"/>
              <a:t>Aspergillus</a:t>
            </a:r>
            <a:r>
              <a:rPr lang="en-US" sz="2000" dirty="0"/>
              <a:t> disease in the lung </a:t>
            </a:r>
            <a:endParaRPr lang="en-US" sz="2000" dirty="0" smtClean="0"/>
          </a:p>
          <a:p>
            <a:pPr algn="l" rtl="0"/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solidFill>
                <a:srgbClr val="FF99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91196" y="3672728"/>
            <a:ext cx="11200804" cy="169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rtl="0"/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/>
              <a:t>Diagnosis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2000" b="1" dirty="0" smtClean="0"/>
              <a:t>Clinical and Radiology</a:t>
            </a:r>
            <a:endParaRPr lang="en-US" sz="2000" b="1" dirty="0"/>
          </a:p>
          <a:p>
            <a:pPr lvl="1" algn="l" rtl="0">
              <a:buFont typeface="Wingdings" pitchFamily="2" charset="2"/>
              <a:buChar char="§"/>
            </a:pPr>
            <a:r>
              <a:rPr lang="en-US" sz="2000" dirty="0" smtClean="0"/>
              <a:t>Histology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2000" dirty="0" smtClean="0"/>
              <a:t>Culture</a:t>
            </a:r>
            <a:endParaRPr lang="x-none" sz="2000" dirty="0" smtClean="0"/>
          </a:p>
          <a:p>
            <a:pPr lvl="1" algn="l" rtl="0">
              <a:buFont typeface="Wingdings" pitchFamily="2" charset="2"/>
              <a:buChar char="§"/>
            </a:pPr>
            <a:r>
              <a:rPr lang="en-US" sz="2000" b="1" dirty="0" smtClean="0"/>
              <a:t>Precipitating </a:t>
            </a:r>
            <a:r>
              <a:rPr lang="en-US" sz="2000" b="1" dirty="0"/>
              <a:t>antibodies </a:t>
            </a:r>
            <a:r>
              <a:rPr lang="en-US" sz="2000" dirty="0"/>
              <a:t>useful in </a:t>
            </a:r>
            <a:r>
              <a:rPr lang="en-US" sz="2000" dirty="0" smtClean="0"/>
              <a:t>diagnosis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2000" b="1" dirty="0" smtClean="0"/>
              <a:t>Measurement</a:t>
            </a:r>
            <a:r>
              <a:rPr lang="en-US" sz="2000" dirty="0" smtClean="0"/>
              <a:t> </a:t>
            </a:r>
            <a:r>
              <a:rPr lang="en-US" sz="2000" b="1" dirty="0" smtClean="0"/>
              <a:t>of </a:t>
            </a:r>
            <a:r>
              <a:rPr lang="en-US" sz="2000" b="1" dirty="0" err="1" smtClean="0"/>
              <a:t>IgE</a:t>
            </a:r>
            <a:r>
              <a:rPr lang="en-US" sz="2000" b="1" dirty="0" smtClean="0"/>
              <a:t> level</a:t>
            </a:r>
            <a:r>
              <a:rPr lang="en-US" sz="2000" dirty="0" smtClean="0"/>
              <a:t>,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b="1" dirty="0" smtClean="0"/>
              <a:t>RAST test</a:t>
            </a:r>
            <a:r>
              <a:rPr lang="en-US" sz="2000" dirty="0" smtClean="0"/>
              <a:t>*</a:t>
            </a:r>
            <a:endParaRPr lang="en-US" sz="2000" dirty="0"/>
          </a:p>
          <a:p>
            <a:pPr lvl="1" algn="l" rtl="0">
              <a:buFont typeface="Wingdings" pitchFamily="2" charset="2"/>
              <a:buChar char="§"/>
            </a:pPr>
            <a:endParaRPr lang="en-US" sz="2000" dirty="0" smtClean="0"/>
          </a:p>
          <a:p>
            <a:pPr algn="l" rtl="0"/>
            <a:r>
              <a:rPr lang="en-US" sz="2000" b="1" dirty="0"/>
              <a:t>Treatment</a:t>
            </a:r>
            <a:r>
              <a:rPr lang="en-US" sz="2000" b="1" dirty="0" smtClean="0"/>
              <a:t> :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depends </a:t>
            </a:r>
            <a:r>
              <a:rPr lang="en-US" sz="2000" dirty="0"/>
              <a:t>on the type </a:t>
            </a:r>
            <a:r>
              <a:rPr lang="en-US" sz="2000" dirty="0" smtClean="0"/>
              <a:t>and severity of the disease and the immunological status of the patient</a:t>
            </a:r>
            <a:endParaRPr lang="en-US" sz="2000" dirty="0"/>
          </a:p>
        </p:txBody>
      </p:sp>
      <p:sp>
        <p:nvSpPr>
          <p:cNvPr id="2" name="مستطيل 1"/>
          <p:cNvSpPr/>
          <p:nvPr/>
        </p:nvSpPr>
        <p:spPr>
          <a:xfrm>
            <a:off x="101702" y="6419186"/>
            <a:ext cx="1209029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* A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 </a:t>
            </a:r>
            <a:r>
              <a:rPr lang="en-US" sz="1300" b="1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radioallergosorbent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test</a:t>
            </a:r>
            <a:r>
              <a:rPr lang="en-US" sz="13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is 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 blood test using </a:t>
            </a:r>
            <a:r>
              <a:rPr lang="en-US" sz="13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radioimmunoassay test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 to detect specific </a:t>
            </a:r>
            <a:r>
              <a:rPr lang="en-US" sz="1300" dirty="0" err="1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IgE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 antibodies, to determine the substances a subject is </a:t>
            </a:r>
            <a:r>
              <a:rPr lang="en-US" sz="13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allergic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 to.</a:t>
            </a:r>
            <a:endParaRPr lang="ar-SA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1490</Words>
  <Application>Microsoft Macintosh PowerPoint</Application>
  <PresentationFormat>Widescreen</PresentationFormat>
  <Paragraphs>366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Calibri Light</vt:lpstr>
      <vt:lpstr>Constantia</vt:lpstr>
      <vt:lpstr>Courier New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Aspergillosis:</vt:lpstr>
      <vt:lpstr>PowerPoint Presentation</vt:lpstr>
      <vt:lpstr>PowerPoint Presentation</vt:lpstr>
      <vt:lpstr>Diagnosis of Aspergillosis</vt:lpstr>
      <vt:lpstr>Zygomycosis: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تعليمات عامة</dc:title>
  <dc:creator>ABS</dc:creator>
  <cp:lastModifiedBy>Microsoft Office User</cp:lastModifiedBy>
  <cp:revision>170</cp:revision>
  <dcterms:created xsi:type="dcterms:W3CDTF">2017-02-13T00:33:29Z</dcterms:created>
  <dcterms:modified xsi:type="dcterms:W3CDTF">2017-03-03T15:35:13Z</dcterms:modified>
</cp:coreProperties>
</file>