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9" r:id="rId3"/>
    <p:sldId id="259" r:id="rId4"/>
    <p:sldId id="284" r:id="rId5"/>
    <p:sldId id="257" r:id="rId6"/>
    <p:sldId id="285" r:id="rId7"/>
    <p:sldId id="263" r:id="rId8"/>
    <p:sldId id="266" r:id="rId9"/>
    <p:sldId id="267" r:id="rId10"/>
    <p:sldId id="286" r:id="rId11"/>
    <p:sldId id="265" r:id="rId12"/>
    <p:sldId id="270" r:id="rId13"/>
    <p:sldId id="279" r:id="rId14"/>
    <p:sldId id="293" r:id="rId15"/>
    <p:sldId id="294" r:id="rId16"/>
    <p:sldId id="295" r:id="rId17"/>
    <p:sldId id="296" r:id="rId18"/>
    <p:sldId id="297"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1" autoAdjust="0"/>
    <p:restoredTop sz="94660"/>
  </p:normalViewPr>
  <p:slideViewPr>
    <p:cSldViewPr snapToGrid="0">
      <p:cViewPr varScale="1">
        <p:scale>
          <a:sx n="96" d="100"/>
          <a:sy n="96" d="100"/>
        </p:scale>
        <p:origin x="72" y="13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59A1F-36D6-4CDE-95B1-26B453508CD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09B3DA9-C4B6-4A8D-98A3-2C8614179DC0}">
      <dgm:prSet phldrT="[Text]"/>
      <dgm:spPr/>
      <dgm:t>
        <a:bodyPr/>
        <a:lstStyle/>
        <a:p>
          <a:r>
            <a:rPr lang="en-US" dirty="0">
              <a:solidFill>
                <a:schemeClr val="tx1"/>
              </a:solidFill>
              <a:effectLst>
                <a:outerShdw blurRad="38100" dist="38100" dir="2700000" algn="tl">
                  <a:srgbClr val="000000"/>
                </a:outerShdw>
              </a:effectLst>
              <a:latin typeface="+mn-lt"/>
              <a:cs typeface="Times New Roman" pitchFamily="18" charset="0"/>
            </a:rPr>
            <a:t>Measles Virus</a:t>
          </a:r>
          <a:endParaRPr lang="en-US" dirty="0">
            <a:solidFill>
              <a:schemeClr val="tx1"/>
            </a:solidFill>
            <a:latin typeface="+mn-lt"/>
          </a:endParaRPr>
        </a:p>
      </dgm:t>
    </dgm:pt>
    <dgm:pt modelId="{395056A3-21D8-4937-948B-267F026015A4}" type="parTrans" cxnId="{98445155-6A62-4CEE-A3DF-EDCEE0A8CEE7}">
      <dgm:prSet/>
      <dgm:spPr/>
      <dgm:t>
        <a:bodyPr/>
        <a:lstStyle/>
        <a:p>
          <a:endParaRPr lang="en-US"/>
        </a:p>
      </dgm:t>
    </dgm:pt>
    <dgm:pt modelId="{48110790-3F13-4EC3-9F4F-183F84B38A14}" type="sibTrans" cxnId="{98445155-6A62-4CEE-A3DF-EDCEE0A8CEE7}">
      <dgm:prSet/>
      <dgm:spPr/>
      <dgm:t>
        <a:bodyPr/>
        <a:lstStyle/>
        <a:p>
          <a:endParaRPr lang="en-US"/>
        </a:p>
      </dgm:t>
    </dgm:pt>
    <dgm:pt modelId="{F4287364-93A1-4E46-A05A-D36F4B0008FD}">
      <dgm:prSet phldrT="[Text]"/>
      <dgm:spPr/>
      <dgm:t>
        <a:bodyPr/>
        <a:lstStyle/>
        <a:p>
          <a:pPr rtl="0"/>
          <a:r>
            <a:rPr lang="en-US" b="1" dirty="0">
              <a:solidFill>
                <a:srgbClr val="FF0000"/>
              </a:solidFill>
              <a:latin typeface="+mn-lt"/>
              <a:cs typeface="Times New Roman" pitchFamily="18" charset="0"/>
            </a:rPr>
            <a:t>Family:</a:t>
          </a:r>
          <a:r>
            <a:rPr lang="en-US" b="1" dirty="0">
              <a:solidFill>
                <a:schemeClr val="bg1"/>
              </a:solidFill>
              <a:latin typeface="+mn-lt"/>
              <a:cs typeface="Times New Roman" pitchFamily="18" charset="0"/>
            </a:rPr>
            <a:t> </a:t>
          </a:r>
          <a:r>
            <a:rPr lang="en-US" b="1" i="1" dirty="0" err="1">
              <a:solidFill>
                <a:schemeClr val="bg1"/>
              </a:solidFill>
              <a:latin typeface="+mn-lt"/>
              <a:cs typeface="Times New Roman" pitchFamily="18" charset="0"/>
            </a:rPr>
            <a:t>Paramyxovidae</a:t>
          </a:r>
          <a:r>
            <a:rPr lang="en-US" b="1" i="1" dirty="0">
              <a:solidFill>
                <a:schemeClr val="bg1"/>
              </a:solidFill>
              <a:latin typeface="+mn-lt"/>
              <a:cs typeface="Times New Roman" pitchFamily="18" charset="0"/>
            </a:rPr>
            <a:t>.</a:t>
          </a:r>
          <a:endParaRPr lang="en-US" dirty="0">
            <a:latin typeface="+mn-lt"/>
            <a:cs typeface="Times New Roman" panose="02020603050405020304" pitchFamily="18" charset="0"/>
          </a:endParaRPr>
        </a:p>
      </dgm:t>
    </dgm:pt>
    <dgm:pt modelId="{9FDF730B-6996-40B7-A92D-8CADBED61263}" type="parTrans" cxnId="{EEF1C6E5-8615-43AE-BD35-4AA26576AC9F}">
      <dgm:prSet/>
      <dgm:spPr/>
      <dgm:t>
        <a:bodyPr/>
        <a:lstStyle/>
        <a:p>
          <a:endParaRPr lang="en-US"/>
        </a:p>
      </dgm:t>
    </dgm:pt>
    <dgm:pt modelId="{C3BE6ED4-64B4-4B58-A35A-6FF422BA8503}" type="sibTrans" cxnId="{EEF1C6E5-8615-43AE-BD35-4AA26576AC9F}">
      <dgm:prSet/>
      <dgm:spPr/>
      <dgm:t>
        <a:bodyPr/>
        <a:lstStyle/>
        <a:p>
          <a:endParaRPr lang="en-US"/>
        </a:p>
      </dgm:t>
    </dgm:pt>
    <dgm:pt modelId="{B70DDDF1-4171-4823-8D0B-A36515594447}">
      <dgm:prSet phldrT="[Text]"/>
      <dgm:spPr/>
      <dgm:t>
        <a:bodyPr/>
        <a:lstStyle/>
        <a:p>
          <a:r>
            <a:rPr lang="en-US" b="1" dirty="0">
              <a:solidFill>
                <a:srgbClr val="FF0000"/>
              </a:solidFill>
              <a:latin typeface="+mn-lt"/>
              <a:cs typeface="Times New Roman" pitchFamily="18" charset="0"/>
            </a:rPr>
            <a:t>Structural features: </a:t>
          </a:r>
          <a:r>
            <a:rPr lang="en-US" dirty="0">
              <a:solidFill>
                <a:schemeClr val="bg1"/>
              </a:solidFill>
              <a:latin typeface="+mn-lt"/>
              <a:cs typeface="Times New Roman" pitchFamily="18" charset="0"/>
            </a:rPr>
            <a:t>Enveloped virus with</a:t>
          </a:r>
          <a:r>
            <a:rPr lang="en-US" b="1" dirty="0">
              <a:solidFill>
                <a:schemeClr val="bg1"/>
              </a:solidFill>
              <a:latin typeface="+mn-lt"/>
              <a:cs typeface="Times New Roman" pitchFamily="18" charset="0"/>
            </a:rPr>
            <a:t> </a:t>
          </a:r>
          <a:r>
            <a:rPr lang="en-US" b="1" dirty="0" err="1">
              <a:solidFill>
                <a:schemeClr val="bg1"/>
              </a:solidFill>
              <a:latin typeface="+mn-lt"/>
              <a:cs typeface="Times New Roman" pitchFamily="18" charset="0"/>
            </a:rPr>
            <a:t>ss</a:t>
          </a:r>
          <a:r>
            <a:rPr lang="en-US" b="1" dirty="0">
              <a:solidFill>
                <a:schemeClr val="bg1"/>
              </a:solidFill>
              <a:latin typeface="+mn-lt"/>
              <a:cs typeface="Times New Roman" pitchFamily="18" charset="0"/>
            </a:rPr>
            <a:t>-RNA </a:t>
          </a:r>
          <a:r>
            <a:rPr lang="en-US" dirty="0">
              <a:solidFill>
                <a:schemeClr val="bg1"/>
              </a:solidFill>
              <a:latin typeface="+mn-lt"/>
              <a:cs typeface="Times New Roman" pitchFamily="18" charset="0"/>
            </a:rPr>
            <a:t>genome. </a:t>
          </a:r>
          <a:endParaRPr lang="en-US" dirty="0">
            <a:latin typeface="+mn-lt"/>
          </a:endParaRPr>
        </a:p>
      </dgm:t>
    </dgm:pt>
    <dgm:pt modelId="{E5BF87CC-9243-4225-8695-574108555F28}" type="parTrans" cxnId="{89B4C034-D5C8-4F74-AFCA-D79E2F5B7D14}">
      <dgm:prSet/>
      <dgm:spPr/>
      <dgm:t>
        <a:bodyPr/>
        <a:lstStyle/>
        <a:p>
          <a:endParaRPr lang="en-US"/>
        </a:p>
      </dgm:t>
    </dgm:pt>
    <dgm:pt modelId="{AB47B0E2-3F0B-417E-B528-35B57CFEB231}" type="sibTrans" cxnId="{89B4C034-D5C8-4F74-AFCA-D79E2F5B7D14}">
      <dgm:prSet/>
      <dgm:spPr/>
      <dgm:t>
        <a:bodyPr/>
        <a:lstStyle/>
        <a:p>
          <a:endParaRPr lang="en-US"/>
        </a:p>
      </dgm:t>
    </dgm:pt>
    <dgm:pt modelId="{2DB0729C-AD22-47CD-A8D2-56D55446E3AE}">
      <dgm:prSet/>
      <dgm:spPr/>
      <dgm:t>
        <a:bodyPr/>
        <a:lstStyle/>
        <a:p>
          <a:pPr rtl="0"/>
          <a:r>
            <a:rPr lang="en-US" b="0" u="sng" dirty="0">
              <a:solidFill>
                <a:schemeClr val="tx1"/>
              </a:solidFill>
              <a:latin typeface="Times New Roman" pitchFamily="18" charset="0"/>
              <a:cs typeface="Times New Roman" pitchFamily="18" charset="0"/>
            </a:rPr>
            <a:t>infects human only.</a:t>
          </a:r>
          <a:endParaRPr lang="en-US" b="0" dirty="0">
            <a:solidFill>
              <a:schemeClr val="tx1"/>
            </a:solidFill>
          </a:endParaRPr>
        </a:p>
      </dgm:t>
    </dgm:pt>
    <dgm:pt modelId="{91D4D625-3F11-463C-8F99-10B83E6EDA28}" type="sibTrans" cxnId="{76A58BF8-6FFA-4BAB-9E8B-75FFE5CC0696}">
      <dgm:prSet/>
      <dgm:spPr/>
      <dgm:t>
        <a:bodyPr/>
        <a:lstStyle/>
        <a:p>
          <a:endParaRPr lang="en-US"/>
        </a:p>
      </dgm:t>
    </dgm:pt>
    <dgm:pt modelId="{159BC69C-923A-4FE5-B5AD-58F35286B47C}" type="parTrans" cxnId="{76A58BF8-6FFA-4BAB-9E8B-75FFE5CC0696}">
      <dgm:prSet/>
      <dgm:spPr/>
      <dgm:t>
        <a:bodyPr/>
        <a:lstStyle/>
        <a:p>
          <a:endParaRPr lang="en-US"/>
        </a:p>
      </dgm:t>
    </dgm:pt>
    <dgm:pt modelId="{EF73364A-BDE7-42C7-B04D-491108A8F644}" type="pres">
      <dgm:prSet presAssocID="{5E459A1F-36D6-4CDE-95B1-26B453508CD3}" presName="Name0" presStyleCnt="0">
        <dgm:presLayoutVars>
          <dgm:chPref val="1"/>
          <dgm:dir/>
          <dgm:animOne val="branch"/>
          <dgm:animLvl val="lvl"/>
          <dgm:resizeHandles/>
        </dgm:presLayoutVars>
      </dgm:prSet>
      <dgm:spPr/>
    </dgm:pt>
    <dgm:pt modelId="{108F29AB-3485-4D88-BCDC-760DB965FB75}" type="pres">
      <dgm:prSet presAssocID="{509B3DA9-C4B6-4A8D-98A3-2C8614179DC0}" presName="vertOne" presStyleCnt="0"/>
      <dgm:spPr/>
    </dgm:pt>
    <dgm:pt modelId="{58F7D30A-FCF9-45C9-88B2-33300D28749C}" type="pres">
      <dgm:prSet presAssocID="{509B3DA9-C4B6-4A8D-98A3-2C8614179DC0}" presName="txOne" presStyleLbl="node0" presStyleIdx="0" presStyleCnt="1" custScaleY="41168">
        <dgm:presLayoutVars>
          <dgm:chPref val="3"/>
        </dgm:presLayoutVars>
      </dgm:prSet>
      <dgm:spPr/>
    </dgm:pt>
    <dgm:pt modelId="{68325259-4065-48EC-AFB5-B644B417350D}" type="pres">
      <dgm:prSet presAssocID="{509B3DA9-C4B6-4A8D-98A3-2C8614179DC0}" presName="parTransOne" presStyleCnt="0"/>
      <dgm:spPr/>
    </dgm:pt>
    <dgm:pt modelId="{5926B9E8-19B8-467A-9F8D-E437A31CCA15}" type="pres">
      <dgm:prSet presAssocID="{509B3DA9-C4B6-4A8D-98A3-2C8614179DC0}" presName="horzOne" presStyleCnt="0"/>
      <dgm:spPr/>
    </dgm:pt>
    <dgm:pt modelId="{2A95506A-27E8-4EDB-8C02-6E55BC938AA6}" type="pres">
      <dgm:prSet presAssocID="{F4287364-93A1-4E46-A05A-D36F4B0008FD}" presName="vertTwo" presStyleCnt="0"/>
      <dgm:spPr/>
    </dgm:pt>
    <dgm:pt modelId="{AA4CA097-36DB-4D8C-B137-07F2A3357A95}" type="pres">
      <dgm:prSet presAssocID="{F4287364-93A1-4E46-A05A-D36F4B0008FD}" presName="txTwo" presStyleLbl="node2" presStyleIdx="0" presStyleCnt="3" custLinFactNeighborX="-18">
        <dgm:presLayoutVars>
          <dgm:chPref val="3"/>
        </dgm:presLayoutVars>
      </dgm:prSet>
      <dgm:spPr/>
    </dgm:pt>
    <dgm:pt modelId="{22F4944A-5E51-44E7-9C12-01B16C36844B}" type="pres">
      <dgm:prSet presAssocID="{F4287364-93A1-4E46-A05A-D36F4B0008FD}" presName="horzTwo" presStyleCnt="0"/>
      <dgm:spPr/>
    </dgm:pt>
    <dgm:pt modelId="{87FFFF79-B2B9-46B2-AC23-426F7BDA3B8E}" type="pres">
      <dgm:prSet presAssocID="{C3BE6ED4-64B4-4B58-A35A-6FF422BA8503}" presName="sibSpaceTwo" presStyleCnt="0"/>
      <dgm:spPr/>
    </dgm:pt>
    <dgm:pt modelId="{000312BC-CF8A-455B-9DDB-DD367C4068B1}" type="pres">
      <dgm:prSet presAssocID="{B70DDDF1-4171-4823-8D0B-A36515594447}" presName="vertTwo" presStyleCnt="0"/>
      <dgm:spPr/>
    </dgm:pt>
    <dgm:pt modelId="{0BEF0950-C07F-4DC9-91CC-F13B30AEA5D9}" type="pres">
      <dgm:prSet presAssocID="{B70DDDF1-4171-4823-8D0B-A36515594447}" presName="txTwo" presStyleLbl="node2" presStyleIdx="1" presStyleCnt="3">
        <dgm:presLayoutVars>
          <dgm:chPref val="3"/>
        </dgm:presLayoutVars>
      </dgm:prSet>
      <dgm:spPr/>
    </dgm:pt>
    <dgm:pt modelId="{BB0963EC-B209-4985-A957-31F1F7169E5F}" type="pres">
      <dgm:prSet presAssocID="{B70DDDF1-4171-4823-8D0B-A36515594447}" presName="horzTwo" presStyleCnt="0"/>
      <dgm:spPr/>
    </dgm:pt>
    <dgm:pt modelId="{C3B18EEC-2853-4E72-9F40-C771D565971A}" type="pres">
      <dgm:prSet presAssocID="{AB47B0E2-3F0B-417E-B528-35B57CFEB231}" presName="sibSpaceTwo" presStyleCnt="0"/>
      <dgm:spPr/>
    </dgm:pt>
    <dgm:pt modelId="{D1D4619D-96D9-4558-B3D4-8692C3FC673A}" type="pres">
      <dgm:prSet presAssocID="{2DB0729C-AD22-47CD-A8D2-56D55446E3AE}" presName="vertTwo" presStyleCnt="0"/>
      <dgm:spPr/>
    </dgm:pt>
    <dgm:pt modelId="{A3EACE17-8A92-4E45-96E4-D31839B4930F}" type="pres">
      <dgm:prSet presAssocID="{2DB0729C-AD22-47CD-A8D2-56D55446E3AE}" presName="txTwo" presStyleLbl="node2" presStyleIdx="2" presStyleCnt="3">
        <dgm:presLayoutVars>
          <dgm:chPref val="3"/>
        </dgm:presLayoutVars>
      </dgm:prSet>
      <dgm:spPr/>
    </dgm:pt>
    <dgm:pt modelId="{F008AC25-E21F-48FE-BE1A-3A2E6FB6B3DF}" type="pres">
      <dgm:prSet presAssocID="{2DB0729C-AD22-47CD-A8D2-56D55446E3AE}" presName="horzTwo" presStyleCnt="0"/>
      <dgm:spPr/>
    </dgm:pt>
  </dgm:ptLst>
  <dgm:cxnLst>
    <dgm:cxn modelId="{B64DB55B-297D-481A-B64C-977C8694CBE6}" type="presOf" srcId="{5E459A1F-36D6-4CDE-95B1-26B453508CD3}" destId="{EF73364A-BDE7-42C7-B04D-491108A8F644}" srcOrd="0" destOrd="0" presId="urn:microsoft.com/office/officeart/2005/8/layout/hierarchy4"/>
    <dgm:cxn modelId="{4AA7C4EA-8B98-497B-9087-B935649186EB}" type="presOf" srcId="{F4287364-93A1-4E46-A05A-D36F4B0008FD}" destId="{AA4CA097-36DB-4D8C-B137-07F2A3357A95}" srcOrd="0" destOrd="0" presId="urn:microsoft.com/office/officeart/2005/8/layout/hierarchy4"/>
    <dgm:cxn modelId="{2E8CB405-69A7-4904-AC69-DE6064740513}" type="presOf" srcId="{2DB0729C-AD22-47CD-A8D2-56D55446E3AE}" destId="{A3EACE17-8A92-4E45-96E4-D31839B4930F}" srcOrd="0" destOrd="0" presId="urn:microsoft.com/office/officeart/2005/8/layout/hierarchy4"/>
    <dgm:cxn modelId="{98445155-6A62-4CEE-A3DF-EDCEE0A8CEE7}" srcId="{5E459A1F-36D6-4CDE-95B1-26B453508CD3}" destId="{509B3DA9-C4B6-4A8D-98A3-2C8614179DC0}" srcOrd="0" destOrd="0" parTransId="{395056A3-21D8-4937-948B-267F026015A4}" sibTransId="{48110790-3F13-4EC3-9F4F-183F84B38A14}"/>
    <dgm:cxn modelId="{EEF1C6E5-8615-43AE-BD35-4AA26576AC9F}" srcId="{509B3DA9-C4B6-4A8D-98A3-2C8614179DC0}" destId="{F4287364-93A1-4E46-A05A-D36F4B0008FD}" srcOrd="0" destOrd="0" parTransId="{9FDF730B-6996-40B7-A92D-8CADBED61263}" sibTransId="{C3BE6ED4-64B4-4B58-A35A-6FF422BA8503}"/>
    <dgm:cxn modelId="{8FC2E7CE-F988-4A66-BF22-679151A605F5}" type="presOf" srcId="{B70DDDF1-4171-4823-8D0B-A36515594447}" destId="{0BEF0950-C07F-4DC9-91CC-F13B30AEA5D9}" srcOrd="0" destOrd="0" presId="urn:microsoft.com/office/officeart/2005/8/layout/hierarchy4"/>
    <dgm:cxn modelId="{89B4C034-D5C8-4F74-AFCA-D79E2F5B7D14}" srcId="{509B3DA9-C4B6-4A8D-98A3-2C8614179DC0}" destId="{B70DDDF1-4171-4823-8D0B-A36515594447}" srcOrd="1" destOrd="0" parTransId="{E5BF87CC-9243-4225-8695-574108555F28}" sibTransId="{AB47B0E2-3F0B-417E-B528-35B57CFEB231}"/>
    <dgm:cxn modelId="{7F813041-B046-4E0A-8797-D422DD0C957B}" type="presOf" srcId="{509B3DA9-C4B6-4A8D-98A3-2C8614179DC0}" destId="{58F7D30A-FCF9-45C9-88B2-33300D28749C}" srcOrd="0" destOrd="0" presId="urn:microsoft.com/office/officeart/2005/8/layout/hierarchy4"/>
    <dgm:cxn modelId="{76A58BF8-6FFA-4BAB-9E8B-75FFE5CC0696}" srcId="{509B3DA9-C4B6-4A8D-98A3-2C8614179DC0}" destId="{2DB0729C-AD22-47CD-A8D2-56D55446E3AE}" srcOrd="2" destOrd="0" parTransId="{159BC69C-923A-4FE5-B5AD-58F35286B47C}" sibTransId="{91D4D625-3F11-463C-8F99-10B83E6EDA28}"/>
    <dgm:cxn modelId="{3E27230E-FC23-4DB1-A9BA-CB8003CD95EC}" type="presParOf" srcId="{EF73364A-BDE7-42C7-B04D-491108A8F644}" destId="{108F29AB-3485-4D88-BCDC-760DB965FB75}" srcOrd="0" destOrd="0" presId="urn:microsoft.com/office/officeart/2005/8/layout/hierarchy4"/>
    <dgm:cxn modelId="{0E44CA6E-8DF7-4B4F-A5C9-8C0FB5939DBE}" type="presParOf" srcId="{108F29AB-3485-4D88-BCDC-760DB965FB75}" destId="{58F7D30A-FCF9-45C9-88B2-33300D28749C}" srcOrd="0" destOrd="0" presId="urn:microsoft.com/office/officeart/2005/8/layout/hierarchy4"/>
    <dgm:cxn modelId="{10464AD6-B21C-4FC0-8069-0D7A2BDFC4E3}" type="presParOf" srcId="{108F29AB-3485-4D88-BCDC-760DB965FB75}" destId="{68325259-4065-48EC-AFB5-B644B417350D}" srcOrd="1" destOrd="0" presId="urn:microsoft.com/office/officeart/2005/8/layout/hierarchy4"/>
    <dgm:cxn modelId="{FF6C80C8-3C9B-4081-A1ED-43D4F7DB42DB}" type="presParOf" srcId="{108F29AB-3485-4D88-BCDC-760DB965FB75}" destId="{5926B9E8-19B8-467A-9F8D-E437A31CCA15}" srcOrd="2" destOrd="0" presId="urn:microsoft.com/office/officeart/2005/8/layout/hierarchy4"/>
    <dgm:cxn modelId="{3AD2C038-E64E-4310-9659-74A08C658FA3}" type="presParOf" srcId="{5926B9E8-19B8-467A-9F8D-E437A31CCA15}" destId="{2A95506A-27E8-4EDB-8C02-6E55BC938AA6}" srcOrd="0" destOrd="0" presId="urn:microsoft.com/office/officeart/2005/8/layout/hierarchy4"/>
    <dgm:cxn modelId="{52751D67-803E-4529-90CA-FA40C5D29D64}" type="presParOf" srcId="{2A95506A-27E8-4EDB-8C02-6E55BC938AA6}" destId="{AA4CA097-36DB-4D8C-B137-07F2A3357A95}" srcOrd="0" destOrd="0" presId="urn:microsoft.com/office/officeart/2005/8/layout/hierarchy4"/>
    <dgm:cxn modelId="{DA612A9E-81C9-4D07-ACBD-12B7B0FDFB35}" type="presParOf" srcId="{2A95506A-27E8-4EDB-8C02-6E55BC938AA6}" destId="{22F4944A-5E51-44E7-9C12-01B16C36844B}" srcOrd="1" destOrd="0" presId="urn:microsoft.com/office/officeart/2005/8/layout/hierarchy4"/>
    <dgm:cxn modelId="{3F54FB4E-DFFB-4CC0-B253-0447CABF6148}" type="presParOf" srcId="{5926B9E8-19B8-467A-9F8D-E437A31CCA15}" destId="{87FFFF79-B2B9-46B2-AC23-426F7BDA3B8E}" srcOrd="1" destOrd="0" presId="urn:microsoft.com/office/officeart/2005/8/layout/hierarchy4"/>
    <dgm:cxn modelId="{899BE7AB-956D-434B-BB08-9FF844622EAD}" type="presParOf" srcId="{5926B9E8-19B8-467A-9F8D-E437A31CCA15}" destId="{000312BC-CF8A-455B-9DDB-DD367C4068B1}" srcOrd="2" destOrd="0" presId="urn:microsoft.com/office/officeart/2005/8/layout/hierarchy4"/>
    <dgm:cxn modelId="{793CA802-C45B-45E7-95B4-4939F5F897EA}" type="presParOf" srcId="{000312BC-CF8A-455B-9DDB-DD367C4068B1}" destId="{0BEF0950-C07F-4DC9-91CC-F13B30AEA5D9}" srcOrd="0" destOrd="0" presId="urn:microsoft.com/office/officeart/2005/8/layout/hierarchy4"/>
    <dgm:cxn modelId="{B85FD761-DEE5-4DAA-832A-A3C770B29C2E}" type="presParOf" srcId="{000312BC-CF8A-455B-9DDB-DD367C4068B1}" destId="{BB0963EC-B209-4985-A957-31F1F7169E5F}" srcOrd="1" destOrd="0" presId="urn:microsoft.com/office/officeart/2005/8/layout/hierarchy4"/>
    <dgm:cxn modelId="{4D4D8D6A-54F3-4E43-9529-2C7BEBD2E24A}" type="presParOf" srcId="{5926B9E8-19B8-467A-9F8D-E437A31CCA15}" destId="{C3B18EEC-2853-4E72-9F40-C771D565971A}" srcOrd="3" destOrd="0" presId="urn:microsoft.com/office/officeart/2005/8/layout/hierarchy4"/>
    <dgm:cxn modelId="{9EF5458B-BA8A-424B-8FD0-45F0198B540A}" type="presParOf" srcId="{5926B9E8-19B8-467A-9F8D-E437A31CCA15}" destId="{D1D4619D-96D9-4558-B3D4-8692C3FC673A}" srcOrd="4" destOrd="0" presId="urn:microsoft.com/office/officeart/2005/8/layout/hierarchy4"/>
    <dgm:cxn modelId="{18F1D86C-D18C-4AF8-B5C4-F1B80EFF4899}" type="presParOf" srcId="{D1D4619D-96D9-4558-B3D4-8692C3FC673A}" destId="{A3EACE17-8A92-4E45-96E4-D31839B4930F}" srcOrd="0" destOrd="0" presId="urn:microsoft.com/office/officeart/2005/8/layout/hierarchy4"/>
    <dgm:cxn modelId="{5706FA36-E641-4307-9246-EDCD3A5A2754}" type="presParOf" srcId="{D1D4619D-96D9-4558-B3D4-8692C3FC673A}" destId="{F008AC25-E21F-48FE-BE1A-3A2E6FB6B3D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FBAF5B-9DA5-41A1-BB68-7A3ACAC04D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198F15-B539-4DF7-8A1A-221B12570462}">
      <dgm:prSet phldrT="[Text]"/>
      <dgm:spPr/>
      <dgm:t>
        <a:bodyPr/>
        <a:lstStyle/>
        <a:p>
          <a:r>
            <a:rPr lang="en-US" b="1" dirty="0">
              <a:solidFill>
                <a:schemeClr val="tx1"/>
              </a:solidFill>
              <a:latin typeface="Times New Roman" pitchFamily="18" charset="0"/>
              <a:cs typeface="Times New Roman" pitchFamily="18" charset="0"/>
            </a:rPr>
            <a:t>Transmission</a:t>
          </a:r>
          <a:endParaRPr lang="en-US" dirty="0">
            <a:solidFill>
              <a:schemeClr val="tx1"/>
            </a:solidFill>
          </a:endParaRPr>
        </a:p>
      </dgm:t>
    </dgm:pt>
    <dgm:pt modelId="{5030F114-1CC6-4033-AE29-DC4468915A15}" type="parTrans" cxnId="{1C859A42-BBD5-45F0-BFE7-3324BC28E65B}">
      <dgm:prSet/>
      <dgm:spPr/>
      <dgm:t>
        <a:bodyPr/>
        <a:lstStyle/>
        <a:p>
          <a:endParaRPr lang="en-US">
            <a:solidFill>
              <a:schemeClr val="tx1"/>
            </a:solidFill>
          </a:endParaRPr>
        </a:p>
      </dgm:t>
    </dgm:pt>
    <dgm:pt modelId="{8FF908E8-45F6-44EF-A4F7-AF95FEFD33E1}" type="sibTrans" cxnId="{1C859A42-BBD5-45F0-BFE7-3324BC28E65B}">
      <dgm:prSet/>
      <dgm:spPr/>
      <dgm:t>
        <a:bodyPr/>
        <a:lstStyle/>
        <a:p>
          <a:endParaRPr lang="en-US">
            <a:solidFill>
              <a:schemeClr val="tx1"/>
            </a:solidFill>
          </a:endParaRPr>
        </a:p>
      </dgm:t>
    </dgm:pt>
    <dgm:pt modelId="{DCA2B23F-6589-4E9C-B586-D56BA4C220B9}">
      <dgm:prSet phldrT="[Text]"/>
      <dgm:spPr/>
      <dgm:t>
        <a:bodyPr/>
        <a:lstStyle/>
        <a:p>
          <a:pPr rtl="0"/>
          <a:r>
            <a:rPr lang="en-US" dirty="0">
              <a:solidFill>
                <a:schemeClr val="tx1"/>
              </a:solidFill>
              <a:latin typeface="+mn-lt"/>
              <a:cs typeface="Times New Roman" pitchFamily="18" charset="0"/>
            </a:rPr>
            <a:t>Inhalation of infectious aerosol droplets.</a:t>
          </a:r>
        </a:p>
      </dgm:t>
    </dgm:pt>
    <dgm:pt modelId="{B7AC304D-7F0A-4DF0-81F1-2BD24E78C258}" type="parTrans" cxnId="{33B36C38-133F-44BE-82FB-4BF9C8F3BEDD}">
      <dgm:prSet/>
      <dgm:spPr/>
      <dgm:t>
        <a:bodyPr/>
        <a:lstStyle/>
        <a:p>
          <a:endParaRPr lang="en-US">
            <a:solidFill>
              <a:schemeClr val="tx1"/>
            </a:solidFill>
          </a:endParaRPr>
        </a:p>
      </dgm:t>
    </dgm:pt>
    <dgm:pt modelId="{214E6F99-2168-4F58-A099-54201687012B}" type="sibTrans" cxnId="{33B36C38-133F-44BE-82FB-4BF9C8F3BEDD}">
      <dgm:prSet/>
      <dgm:spPr/>
      <dgm:t>
        <a:bodyPr/>
        <a:lstStyle/>
        <a:p>
          <a:endParaRPr lang="en-US">
            <a:solidFill>
              <a:schemeClr val="tx1"/>
            </a:solidFill>
          </a:endParaRPr>
        </a:p>
      </dgm:t>
    </dgm:pt>
    <dgm:pt modelId="{E1AF33B4-0477-44E3-8105-8AE764A184BE}">
      <dgm:prSet phldrT="[Text]"/>
      <dgm:spPr/>
      <dgm:t>
        <a:bodyPr/>
        <a:lstStyle/>
        <a:p>
          <a:r>
            <a:rPr lang="en-US" b="1" dirty="0">
              <a:solidFill>
                <a:schemeClr val="tx1"/>
              </a:solidFill>
              <a:latin typeface="Times New Roman" pitchFamily="18" charset="0"/>
              <a:cs typeface="Times New Roman" pitchFamily="18" charset="0"/>
            </a:rPr>
            <a:t>Epidemiology </a:t>
          </a:r>
          <a:endParaRPr lang="en-US" dirty="0">
            <a:solidFill>
              <a:schemeClr val="tx1"/>
            </a:solidFill>
          </a:endParaRPr>
        </a:p>
      </dgm:t>
    </dgm:pt>
    <dgm:pt modelId="{C83A5E91-1426-4D41-9188-54A221E09838}" type="parTrans" cxnId="{50549468-D903-4E63-AF83-6F97A0989A9A}">
      <dgm:prSet/>
      <dgm:spPr/>
      <dgm:t>
        <a:bodyPr/>
        <a:lstStyle/>
        <a:p>
          <a:endParaRPr lang="en-US">
            <a:solidFill>
              <a:schemeClr val="tx1"/>
            </a:solidFill>
          </a:endParaRPr>
        </a:p>
      </dgm:t>
    </dgm:pt>
    <dgm:pt modelId="{0AD2DE84-1D73-4F04-B1AA-31A20D0F3354}" type="sibTrans" cxnId="{50549468-D903-4E63-AF83-6F97A0989A9A}">
      <dgm:prSet/>
      <dgm:spPr/>
      <dgm:t>
        <a:bodyPr/>
        <a:lstStyle/>
        <a:p>
          <a:endParaRPr lang="en-US">
            <a:solidFill>
              <a:schemeClr val="tx1"/>
            </a:solidFill>
          </a:endParaRPr>
        </a:p>
      </dgm:t>
    </dgm:pt>
    <dgm:pt modelId="{BD9C1167-34C8-4A95-857D-5B63FF7E02A2}">
      <dgm:prSet phldrT="[Text]"/>
      <dgm:spPr/>
      <dgm:t>
        <a:bodyPr/>
        <a:lstStyle/>
        <a:p>
          <a:pPr rtl="0"/>
          <a:r>
            <a:rPr lang="en-US" altLang="en-US" dirty="0">
              <a:solidFill>
                <a:schemeClr val="tx1"/>
              </a:solidFill>
              <a:latin typeface="+mn-lt"/>
              <a:cs typeface="Times New Roman" pitchFamily="18" charset="0"/>
            </a:rPr>
            <a:t>Measles virus infects human only.</a:t>
          </a:r>
          <a:r>
            <a:rPr lang="en-US" dirty="0">
              <a:solidFill>
                <a:schemeClr val="tx1"/>
              </a:solidFill>
              <a:latin typeface="+mn-lt"/>
              <a:cs typeface="Times New Roman" pitchFamily="18" charset="0"/>
            </a:rPr>
            <a:t> Most cases in preschool children, very infectious cases mainly in winter and spring.</a:t>
          </a:r>
        </a:p>
      </dgm:t>
    </dgm:pt>
    <dgm:pt modelId="{DDCC31B9-7289-4031-B792-2F5AD0BB2C20}" type="parTrans" cxnId="{25DC4629-CE8B-4F5F-89AC-F0C130B95668}">
      <dgm:prSet/>
      <dgm:spPr/>
      <dgm:t>
        <a:bodyPr/>
        <a:lstStyle/>
        <a:p>
          <a:endParaRPr lang="en-US">
            <a:solidFill>
              <a:schemeClr val="tx1"/>
            </a:solidFill>
          </a:endParaRPr>
        </a:p>
      </dgm:t>
    </dgm:pt>
    <dgm:pt modelId="{CFBDEBF6-B7C9-4C52-839E-5A169C26404E}" type="sibTrans" cxnId="{25DC4629-CE8B-4F5F-89AC-F0C130B95668}">
      <dgm:prSet/>
      <dgm:spPr/>
      <dgm:t>
        <a:bodyPr/>
        <a:lstStyle/>
        <a:p>
          <a:endParaRPr lang="en-US">
            <a:solidFill>
              <a:schemeClr val="tx1"/>
            </a:solidFill>
          </a:endParaRPr>
        </a:p>
      </dgm:t>
    </dgm:pt>
    <dgm:pt modelId="{C1CD4378-8942-4466-A9AF-A256A4314058}">
      <dgm:prSet/>
      <dgm:spPr/>
      <dgm:t>
        <a:bodyPr/>
        <a:lstStyle/>
        <a:p>
          <a:r>
            <a:rPr lang="en-US" b="1" dirty="0">
              <a:solidFill>
                <a:schemeClr val="tx1"/>
              </a:solidFill>
              <a:latin typeface="Times New Roman" pitchFamily="18" charset="0"/>
              <a:cs typeface="Times New Roman" pitchFamily="18" charset="0"/>
            </a:rPr>
            <a:t>pathogenesis</a:t>
          </a:r>
          <a:endParaRPr lang="en-US" dirty="0">
            <a:solidFill>
              <a:schemeClr val="tx1"/>
            </a:solidFill>
          </a:endParaRPr>
        </a:p>
      </dgm:t>
    </dgm:pt>
    <dgm:pt modelId="{C65B2A0C-AABC-4CB3-8D54-AE5B453CCBDD}" type="parTrans" cxnId="{0070CB50-0AB6-425B-803E-7451E772595A}">
      <dgm:prSet/>
      <dgm:spPr/>
      <dgm:t>
        <a:bodyPr/>
        <a:lstStyle/>
        <a:p>
          <a:endParaRPr lang="en-US">
            <a:solidFill>
              <a:schemeClr val="tx1"/>
            </a:solidFill>
          </a:endParaRPr>
        </a:p>
      </dgm:t>
    </dgm:pt>
    <dgm:pt modelId="{C204956A-A263-4719-B109-1BE3FFB3ACE8}" type="sibTrans" cxnId="{0070CB50-0AB6-425B-803E-7451E772595A}">
      <dgm:prSet/>
      <dgm:spPr/>
      <dgm:t>
        <a:bodyPr/>
        <a:lstStyle/>
        <a:p>
          <a:endParaRPr lang="en-US">
            <a:solidFill>
              <a:schemeClr val="tx1"/>
            </a:solidFill>
          </a:endParaRPr>
        </a:p>
      </dgm:t>
    </dgm:pt>
    <dgm:pt modelId="{6DD8AD5E-285B-4615-A71B-BBBA87A166BB}">
      <dgm:prSet/>
      <dgm:spPr/>
      <dgm:t>
        <a:bodyPr/>
        <a:lstStyle/>
        <a:p>
          <a:pPr rtl="0"/>
          <a:r>
            <a:rPr lang="en-US" dirty="0">
              <a:solidFill>
                <a:schemeClr val="tx1"/>
              </a:solidFill>
              <a:latin typeface="+mn-lt"/>
              <a:cs typeface="Times New Roman" pitchFamily="18" charset="0"/>
            </a:rPr>
            <a:t>Virus infects first epithetical cells of respiratory tract then virus spread to the blood causing </a:t>
          </a:r>
          <a:r>
            <a:rPr lang="en-US" dirty="0" err="1">
              <a:solidFill>
                <a:schemeClr val="tx1"/>
              </a:solidFill>
              <a:latin typeface="+mn-lt"/>
              <a:cs typeface="Times New Roman" pitchFamily="18" charset="0"/>
            </a:rPr>
            <a:t>vireamia</a:t>
          </a:r>
          <a:r>
            <a:rPr lang="en-US" dirty="0">
              <a:solidFill>
                <a:schemeClr val="tx1"/>
              </a:solidFill>
              <a:latin typeface="+mn-lt"/>
              <a:cs typeface="Times New Roman" pitchFamily="18" charset="0"/>
            </a:rPr>
            <a:t> .</a:t>
          </a:r>
          <a:r>
            <a:rPr lang="en-US" altLang="en-US" dirty="0">
              <a:solidFill>
                <a:schemeClr val="tx1"/>
              </a:solidFill>
              <a:latin typeface="+mn-lt"/>
              <a:cs typeface="Times New Roman" pitchFamily="18" charset="0"/>
            </a:rPr>
            <a:t>The virus reaches the lymphoid tissue where it replicates further and w</a:t>
          </a:r>
          <a:r>
            <a:rPr lang="en-US" dirty="0">
              <a:solidFill>
                <a:schemeClr val="tx1"/>
              </a:solidFill>
              <a:latin typeface="+mn-lt"/>
              <a:cs typeface="Times New Roman" pitchFamily="18" charset="0"/>
            </a:rPr>
            <a:t>idely disseminated to the skin with </a:t>
          </a:r>
          <a:r>
            <a:rPr lang="en-US" dirty="0" err="1">
              <a:solidFill>
                <a:schemeClr val="tx1"/>
              </a:solidFill>
              <a:latin typeface="+mn-lt"/>
              <a:cs typeface="Times New Roman" pitchFamily="18" charset="0"/>
            </a:rPr>
            <a:t>maculopopular</a:t>
          </a:r>
          <a:r>
            <a:rPr lang="en-US" dirty="0">
              <a:solidFill>
                <a:schemeClr val="tx1"/>
              </a:solidFill>
              <a:latin typeface="+mn-lt"/>
              <a:cs typeface="Times New Roman" pitchFamily="18" charset="0"/>
            </a:rPr>
            <a:t> rash.</a:t>
          </a:r>
        </a:p>
      </dgm:t>
    </dgm:pt>
    <dgm:pt modelId="{0C510BE2-76AF-44B7-B4A6-F1BBD23D1089}" type="parTrans" cxnId="{21E7E69F-9AF0-45D4-A169-2ABB43B841D1}">
      <dgm:prSet/>
      <dgm:spPr/>
      <dgm:t>
        <a:bodyPr/>
        <a:lstStyle/>
        <a:p>
          <a:endParaRPr lang="en-US">
            <a:solidFill>
              <a:schemeClr val="tx1"/>
            </a:solidFill>
          </a:endParaRPr>
        </a:p>
      </dgm:t>
    </dgm:pt>
    <dgm:pt modelId="{1892B1F2-4597-40AD-89EF-F552737EF1D0}" type="sibTrans" cxnId="{21E7E69F-9AF0-45D4-A169-2ABB43B841D1}">
      <dgm:prSet/>
      <dgm:spPr/>
      <dgm:t>
        <a:bodyPr/>
        <a:lstStyle/>
        <a:p>
          <a:endParaRPr lang="en-US">
            <a:solidFill>
              <a:schemeClr val="tx1"/>
            </a:solidFill>
          </a:endParaRPr>
        </a:p>
      </dgm:t>
    </dgm:pt>
    <dgm:pt modelId="{A9214266-7BD5-4BD3-8A3B-D7286FAF34D2}" type="pres">
      <dgm:prSet presAssocID="{7FFBAF5B-9DA5-41A1-BB68-7A3ACAC04DF6}" presName="linear" presStyleCnt="0">
        <dgm:presLayoutVars>
          <dgm:animLvl val="lvl"/>
          <dgm:resizeHandles val="exact"/>
        </dgm:presLayoutVars>
      </dgm:prSet>
      <dgm:spPr/>
    </dgm:pt>
    <dgm:pt modelId="{DF69B90A-0D8A-402C-AF54-34923BEEEEDF}" type="pres">
      <dgm:prSet presAssocID="{BE198F15-B539-4DF7-8A1A-221B12570462}" presName="parentText" presStyleLbl="node1" presStyleIdx="0" presStyleCnt="3">
        <dgm:presLayoutVars>
          <dgm:chMax val="0"/>
          <dgm:bulletEnabled val="1"/>
        </dgm:presLayoutVars>
      </dgm:prSet>
      <dgm:spPr/>
    </dgm:pt>
    <dgm:pt modelId="{F98043A8-22E7-4212-A745-CF0427ABA869}" type="pres">
      <dgm:prSet presAssocID="{BE198F15-B539-4DF7-8A1A-221B12570462}" presName="childText" presStyleLbl="revTx" presStyleIdx="0" presStyleCnt="3">
        <dgm:presLayoutVars>
          <dgm:bulletEnabled val="1"/>
        </dgm:presLayoutVars>
      </dgm:prSet>
      <dgm:spPr/>
    </dgm:pt>
    <dgm:pt modelId="{55E8978C-4C4B-42BA-832B-30D40A484D9E}" type="pres">
      <dgm:prSet presAssocID="{E1AF33B4-0477-44E3-8105-8AE764A184BE}" presName="parentText" presStyleLbl="node1" presStyleIdx="1" presStyleCnt="3">
        <dgm:presLayoutVars>
          <dgm:chMax val="0"/>
          <dgm:bulletEnabled val="1"/>
        </dgm:presLayoutVars>
      </dgm:prSet>
      <dgm:spPr/>
    </dgm:pt>
    <dgm:pt modelId="{EE3C700E-5375-439E-8D02-744C2E27EE3B}" type="pres">
      <dgm:prSet presAssocID="{E1AF33B4-0477-44E3-8105-8AE764A184BE}" presName="childText" presStyleLbl="revTx" presStyleIdx="1" presStyleCnt="3">
        <dgm:presLayoutVars>
          <dgm:bulletEnabled val="1"/>
        </dgm:presLayoutVars>
      </dgm:prSet>
      <dgm:spPr/>
    </dgm:pt>
    <dgm:pt modelId="{80BA06FD-4F0D-42D6-A3B1-29F54245247C}" type="pres">
      <dgm:prSet presAssocID="{C1CD4378-8942-4466-A9AF-A256A4314058}" presName="parentText" presStyleLbl="node1" presStyleIdx="2" presStyleCnt="3">
        <dgm:presLayoutVars>
          <dgm:chMax val="0"/>
          <dgm:bulletEnabled val="1"/>
        </dgm:presLayoutVars>
      </dgm:prSet>
      <dgm:spPr/>
    </dgm:pt>
    <dgm:pt modelId="{526B6C0B-173B-4B2F-9BD6-BAA147C98755}" type="pres">
      <dgm:prSet presAssocID="{C1CD4378-8942-4466-A9AF-A256A4314058}" presName="childText" presStyleLbl="revTx" presStyleIdx="2" presStyleCnt="3">
        <dgm:presLayoutVars>
          <dgm:bulletEnabled val="1"/>
        </dgm:presLayoutVars>
      </dgm:prSet>
      <dgm:spPr/>
    </dgm:pt>
  </dgm:ptLst>
  <dgm:cxnLst>
    <dgm:cxn modelId="{D6D724BA-0FE7-451B-AC9E-AFF85B0F5C37}" type="presOf" srcId="{6DD8AD5E-285B-4615-A71B-BBBA87A166BB}" destId="{526B6C0B-173B-4B2F-9BD6-BAA147C98755}" srcOrd="0" destOrd="0" presId="urn:microsoft.com/office/officeart/2005/8/layout/vList2"/>
    <dgm:cxn modelId="{582099D5-FA1C-463B-9576-F5A8490B421F}" type="presOf" srcId="{BE198F15-B539-4DF7-8A1A-221B12570462}" destId="{DF69B90A-0D8A-402C-AF54-34923BEEEEDF}" srcOrd="0" destOrd="0" presId="urn:microsoft.com/office/officeart/2005/8/layout/vList2"/>
    <dgm:cxn modelId="{A6372899-41B4-416B-805F-52612AE3798A}" type="presOf" srcId="{C1CD4378-8942-4466-A9AF-A256A4314058}" destId="{80BA06FD-4F0D-42D6-A3B1-29F54245247C}" srcOrd="0" destOrd="0" presId="urn:microsoft.com/office/officeart/2005/8/layout/vList2"/>
    <dgm:cxn modelId="{0070CB50-0AB6-425B-803E-7451E772595A}" srcId="{7FFBAF5B-9DA5-41A1-BB68-7A3ACAC04DF6}" destId="{C1CD4378-8942-4466-A9AF-A256A4314058}" srcOrd="2" destOrd="0" parTransId="{C65B2A0C-AABC-4CB3-8D54-AE5B453CCBDD}" sibTransId="{C204956A-A263-4719-B109-1BE3FFB3ACE8}"/>
    <dgm:cxn modelId="{509D5117-D11E-4723-B1DF-1D8307420D86}" type="presOf" srcId="{E1AF33B4-0477-44E3-8105-8AE764A184BE}" destId="{55E8978C-4C4B-42BA-832B-30D40A484D9E}" srcOrd="0" destOrd="0" presId="urn:microsoft.com/office/officeart/2005/8/layout/vList2"/>
    <dgm:cxn modelId="{A2DEB35B-EECB-4C8E-BF22-BEDA4CB97F94}" type="presOf" srcId="{BD9C1167-34C8-4A95-857D-5B63FF7E02A2}" destId="{EE3C700E-5375-439E-8D02-744C2E27EE3B}" srcOrd="0" destOrd="0" presId="urn:microsoft.com/office/officeart/2005/8/layout/vList2"/>
    <dgm:cxn modelId="{25DC4629-CE8B-4F5F-89AC-F0C130B95668}" srcId="{E1AF33B4-0477-44E3-8105-8AE764A184BE}" destId="{BD9C1167-34C8-4A95-857D-5B63FF7E02A2}" srcOrd="0" destOrd="0" parTransId="{DDCC31B9-7289-4031-B792-2F5AD0BB2C20}" sibTransId="{CFBDEBF6-B7C9-4C52-839E-5A169C26404E}"/>
    <dgm:cxn modelId="{50549468-D903-4E63-AF83-6F97A0989A9A}" srcId="{7FFBAF5B-9DA5-41A1-BB68-7A3ACAC04DF6}" destId="{E1AF33B4-0477-44E3-8105-8AE764A184BE}" srcOrd="1" destOrd="0" parTransId="{C83A5E91-1426-4D41-9188-54A221E09838}" sibTransId="{0AD2DE84-1D73-4F04-B1AA-31A20D0F3354}"/>
    <dgm:cxn modelId="{1C859A42-BBD5-45F0-BFE7-3324BC28E65B}" srcId="{7FFBAF5B-9DA5-41A1-BB68-7A3ACAC04DF6}" destId="{BE198F15-B539-4DF7-8A1A-221B12570462}" srcOrd="0" destOrd="0" parTransId="{5030F114-1CC6-4033-AE29-DC4468915A15}" sibTransId="{8FF908E8-45F6-44EF-A4F7-AF95FEFD33E1}"/>
    <dgm:cxn modelId="{21E7E69F-9AF0-45D4-A169-2ABB43B841D1}" srcId="{C1CD4378-8942-4466-A9AF-A256A4314058}" destId="{6DD8AD5E-285B-4615-A71B-BBBA87A166BB}" srcOrd="0" destOrd="0" parTransId="{0C510BE2-76AF-44B7-B4A6-F1BBD23D1089}" sibTransId="{1892B1F2-4597-40AD-89EF-F552737EF1D0}"/>
    <dgm:cxn modelId="{5D6E9686-D3BB-4D10-B1BC-44ACFCDAD321}" type="presOf" srcId="{7FFBAF5B-9DA5-41A1-BB68-7A3ACAC04DF6}" destId="{A9214266-7BD5-4BD3-8A3B-D7286FAF34D2}" srcOrd="0" destOrd="0" presId="urn:microsoft.com/office/officeart/2005/8/layout/vList2"/>
    <dgm:cxn modelId="{33B36C38-133F-44BE-82FB-4BF9C8F3BEDD}" srcId="{BE198F15-B539-4DF7-8A1A-221B12570462}" destId="{DCA2B23F-6589-4E9C-B586-D56BA4C220B9}" srcOrd="0" destOrd="0" parTransId="{B7AC304D-7F0A-4DF0-81F1-2BD24E78C258}" sibTransId="{214E6F99-2168-4F58-A099-54201687012B}"/>
    <dgm:cxn modelId="{542653BC-62A3-45C1-8130-EB3D67F72C42}" type="presOf" srcId="{DCA2B23F-6589-4E9C-B586-D56BA4C220B9}" destId="{F98043A8-22E7-4212-A745-CF0427ABA869}" srcOrd="0" destOrd="0" presId="urn:microsoft.com/office/officeart/2005/8/layout/vList2"/>
    <dgm:cxn modelId="{61674EE3-9593-4BF7-98F6-224F0015C50C}" type="presParOf" srcId="{A9214266-7BD5-4BD3-8A3B-D7286FAF34D2}" destId="{DF69B90A-0D8A-402C-AF54-34923BEEEEDF}" srcOrd="0" destOrd="0" presId="urn:microsoft.com/office/officeart/2005/8/layout/vList2"/>
    <dgm:cxn modelId="{4FA214DB-0FF1-4174-89CF-34D2AF219C05}" type="presParOf" srcId="{A9214266-7BD5-4BD3-8A3B-D7286FAF34D2}" destId="{F98043A8-22E7-4212-A745-CF0427ABA869}" srcOrd="1" destOrd="0" presId="urn:microsoft.com/office/officeart/2005/8/layout/vList2"/>
    <dgm:cxn modelId="{3944A1C5-9CE8-4941-87DA-47503ED0F217}" type="presParOf" srcId="{A9214266-7BD5-4BD3-8A3B-D7286FAF34D2}" destId="{55E8978C-4C4B-42BA-832B-30D40A484D9E}" srcOrd="2" destOrd="0" presId="urn:microsoft.com/office/officeart/2005/8/layout/vList2"/>
    <dgm:cxn modelId="{8C64DDA0-B514-42F6-923D-B9F19B77C070}" type="presParOf" srcId="{A9214266-7BD5-4BD3-8A3B-D7286FAF34D2}" destId="{EE3C700E-5375-439E-8D02-744C2E27EE3B}" srcOrd="3" destOrd="0" presId="urn:microsoft.com/office/officeart/2005/8/layout/vList2"/>
    <dgm:cxn modelId="{07BD0191-6167-449F-81F2-0814DC83F4D5}" type="presParOf" srcId="{A9214266-7BD5-4BD3-8A3B-D7286FAF34D2}" destId="{80BA06FD-4F0D-42D6-A3B1-29F54245247C}" srcOrd="4" destOrd="0" presId="urn:microsoft.com/office/officeart/2005/8/layout/vList2"/>
    <dgm:cxn modelId="{38066AA2-0691-4C4B-A283-E4B8B13CF0E0}" type="presParOf" srcId="{A9214266-7BD5-4BD3-8A3B-D7286FAF34D2}" destId="{526B6C0B-173B-4B2F-9BD6-BAA147C98755}"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459A1F-36D6-4CDE-95B1-26B453508CD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09B3DA9-C4B6-4A8D-98A3-2C8614179DC0}">
      <dgm:prSet phldrT="[Text]"/>
      <dgm:spPr>
        <a:solidFill>
          <a:schemeClr val="accent1">
            <a:lumMod val="60000"/>
            <a:lumOff val="40000"/>
          </a:schemeClr>
        </a:solidFill>
      </dgm:spPr>
      <dgm:t>
        <a:bodyPr/>
        <a:lstStyle/>
        <a:p>
          <a:r>
            <a:rPr lang="en-US" b="1" dirty="0">
              <a:solidFill>
                <a:schemeClr val="tx1"/>
              </a:solidFill>
              <a:latin typeface="+mn-lt"/>
              <a:cs typeface="Times New Roman" pitchFamily="18" charset="0"/>
            </a:rPr>
            <a:t>Mumps Virus</a:t>
          </a:r>
        </a:p>
        <a:p>
          <a:r>
            <a:rPr lang="en-US" b="1" dirty="0">
              <a:solidFill>
                <a:schemeClr val="tx1"/>
              </a:solidFill>
              <a:latin typeface="+mn-lt"/>
              <a:cs typeface="Times New Roman" pitchFamily="18" charset="0"/>
            </a:rPr>
            <a:t>is an acute benign viral </a:t>
          </a:r>
          <a:r>
            <a:rPr lang="en-US" altLang="en-US" dirty="0" err="1">
              <a:solidFill>
                <a:schemeClr val="tx1"/>
              </a:solidFill>
              <a:latin typeface="+mn-lt"/>
              <a:cs typeface="Times New Roman" pitchFamily="18" charset="0"/>
            </a:rPr>
            <a:t>Parotitis</a:t>
          </a:r>
          <a:r>
            <a:rPr lang="en-US" altLang="en-US" dirty="0">
              <a:solidFill>
                <a:schemeClr val="tx1"/>
              </a:solidFill>
              <a:latin typeface="+mn-lt"/>
              <a:cs typeface="Times New Roman" pitchFamily="18" charset="0"/>
            </a:rPr>
            <a:t>*</a:t>
          </a:r>
          <a:r>
            <a:rPr lang="en-US" b="1" dirty="0">
              <a:solidFill>
                <a:schemeClr val="tx1"/>
              </a:solidFill>
              <a:latin typeface="+mn-lt"/>
              <a:cs typeface="Times New Roman" pitchFamily="18" charset="0"/>
            </a:rPr>
            <a:t>. </a:t>
          </a:r>
          <a:endParaRPr lang="en-US" dirty="0">
            <a:solidFill>
              <a:schemeClr val="tx1"/>
            </a:solidFill>
            <a:latin typeface="+mn-lt"/>
            <a:cs typeface="Times New Roman" panose="02020603050405020304" pitchFamily="18" charset="0"/>
          </a:endParaRPr>
        </a:p>
      </dgm:t>
    </dgm:pt>
    <dgm:pt modelId="{395056A3-21D8-4937-948B-267F026015A4}" type="parTrans" cxnId="{98445155-6A62-4CEE-A3DF-EDCEE0A8CEE7}">
      <dgm:prSet/>
      <dgm:spPr/>
      <dgm:t>
        <a:bodyPr/>
        <a:lstStyle/>
        <a:p>
          <a:endParaRPr lang="en-US"/>
        </a:p>
      </dgm:t>
    </dgm:pt>
    <dgm:pt modelId="{48110790-3F13-4EC3-9F4F-183F84B38A14}" type="sibTrans" cxnId="{98445155-6A62-4CEE-A3DF-EDCEE0A8CEE7}">
      <dgm:prSet/>
      <dgm:spPr/>
      <dgm:t>
        <a:bodyPr/>
        <a:lstStyle/>
        <a:p>
          <a:endParaRPr lang="en-US"/>
        </a:p>
      </dgm:t>
    </dgm:pt>
    <dgm:pt modelId="{F4287364-93A1-4E46-A05A-D36F4B0008FD}">
      <dgm:prSet phldrT="[Text]"/>
      <dgm:spPr>
        <a:solidFill>
          <a:schemeClr val="accent1">
            <a:lumMod val="60000"/>
            <a:lumOff val="40000"/>
          </a:schemeClr>
        </a:solidFill>
      </dgm:spPr>
      <dgm:t>
        <a:bodyPr/>
        <a:lstStyle/>
        <a:p>
          <a:pPr rtl="0"/>
          <a:r>
            <a:rPr lang="en-US" b="1" dirty="0">
              <a:solidFill>
                <a:srgbClr val="FF0000"/>
              </a:solidFill>
              <a:latin typeface="+mn-lt"/>
              <a:cs typeface="Times New Roman" pitchFamily="18" charset="0"/>
            </a:rPr>
            <a:t>Family:</a:t>
          </a:r>
          <a:r>
            <a:rPr lang="en-US" b="1" dirty="0">
              <a:solidFill>
                <a:schemeClr val="bg1"/>
              </a:solidFill>
              <a:latin typeface="+mn-lt"/>
              <a:cs typeface="Times New Roman" pitchFamily="18" charset="0"/>
            </a:rPr>
            <a:t> </a:t>
          </a:r>
          <a:r>
            <a:rPr lang="en-US" b="1" i="1" dirty="0" err="1">
              <a:solidFill>
                <a:schemeClr val="tx1"/>
              </a:solidFill>
              <a:latin typeface="+mn-lt"/>
              <a:cs typeface="Times New Roman" pitchFamily="18" charset="0"/>
            </a:rPr>
            <a:t>Paramyxoviridae</a:t>
          </a:r>
          <a:r>
            <a:rPr lang="en-US" b="1" i="1" dirty="0">
              <a:solidFill>
                <a:schemeClr val="bg1"/>
              </a:solidFill>
              <a:latin typeface="+mn-lt"/>
              <a:cs typeface="Times New Roman" pitchFamily="18" charset="0"/>
            </a:rPr>
            <a:t>.</a:t>
          </a:r>
          <a:endParaRPr lang="en-US" dirty="0">
            <a:latin typeface="+mn-lt"/>
            <a:cs typeface="Times New Roman" panose="02020603050405020304" pitchFamily="18" charset="0"/>
          </a:endParaRPr>
        </a:p>
      </dgm:t>
    </dgm:pt>
    <dgm:pt modelId="{9FDF730B-6996-40B7-A92D-8CADBED61263}" type="parTrans" cxnId="{EEF1C6E5-8615-43AE-BD35-4AA26576AC9F}">
      <dgm:prSet/>
      <dgm:spPr/>
      <dgm:t>
        <a:bodyPr/>
        <a:lstStyle/>
        <a:p>
          <a:endParaRPr lang="en-US"/>
        </a:p>
      </dgm:t>
    </dgm:pt>
    <dgm:pt modelId="{C3BE6ED4-64B4-4B58-A35A-6FF422BA8503}" type="sibTrans" cxnId="{EEF1C6E5-8615-43AE-BD35-4AA26576AC9F}">
      <dgm:prSet/>
      <dgm:spPr/>
      <dgm:t>
        <a:bodyPr/>
        <a:lstStyle/>
        <a:p>
          <a:endParaRPr lang="en-US"/>
        </a:p>
      </dgm:t>
    </dgm:pt>
    <dgm:pt modelId="{B70DDDF1-4171-4823-8D0B-A36515594447}">
      <dgm:prSet phldrT="[Text]"/>
      <dgm:spPr>
        <a:solidFill>
          <a:schemeClr val="accent1">
            <a:lumMod val="60000"/>
            <a:lumOff val="40000"/>
          </a:schemeClr>
        </a:solidFill>
      </dgm:spPr>
      <dgm:t>
        <a:bodyPr/>
        <a:lstStyle/>
        <a:p>
          <a:r>
            <a:rPr lang="en-US" b="1" dirty="0">
              <a:solidFill>
                <a:srgbClr val="FF0000"/>
              </a:solidFill>
              <a:latin typeface="+mn-lt"/>
              <a:cs typeface="Times New Roman" pitchFamily="18" charset="0"/>
            </a:rPr>
            <a:t>Structural features: </a:t>
          </a:r>
          <a:r>
            <a:rPr lang="en-US" b="1" dirty="0">
              <a:solidFill>
                <a:schemeClr val="tx1"/>
              </a:solidFill>
              <a:latin typeface="+mn-lt"/>
              <a:cs typeface="Times New Roman" pitchFamily="18" charset="0"/>
            </a:rPr>
            <a:t>Enveloped virus with </a:t>
          </a:r>
          <a:r>
            <a:rPr lang="en-US" b="1" dirty="0" err="1">
              <a:solidFill>
                <a:schemeClr val="tx1"/>
              </a:solidFill>
              <a:latin typeface="+mn-lt"/>
              <a:cs typeface="Times New Roman" pitchFamily="18" charset="0"/>
            </a:rPr>
            <a:t>ss</a:t>
          </a:r>
          <a:r>
            <a:rPr lang="en-US" b="1" dirty="0">
              <a:solidFill>
                <a:schemeClr val="tx1"/>
              </a:solidFill>
              <a:latin typeface="+mn-lt"/>
              <a:cs typeface="Times New Roman" pitchFamily="18" charset="0"/>
            </a:rPr>
            <a:t>-RNA genome.</a:t>
          </a:r>
          <a:r>
            <a:rPr lang="en-US" altLang="en-US" dirty="0">
              <a:solidFill>
                <a:schemeClr val="tx1"/>
              </a:solidFill>
              <a:latin typeface="+mn-lt"/>
              <a:cs typeface="Times New Roman" pitchFamily="18" charset="0"/>
            </a:rPr>
            <a:t> The viral envelope is covered with two glycoprotein spikes, </a:t>
          </a:r>
          <a:r>
            <a:rPr lang="en-US" altLang="en-US" dirty="0" err="1">
              <a:solidFill>
                <a:schemeClr val="tx1"/>
              </a:solidFill>
              <a:latin typeface="+mn-lt"/>
              <a:cs typeface="Times New Roman" pitchFamily="18" charset="0"/>
            </a:rPr>
            <a:t>hemagglutinine</a:t>
          </a:r>
          <a:r>
            <a:rPr lang="en-US" altLang="en-US" dirty="0">
              <a:solidFill>
                <a:schemeClr val="tx1"/>
              </a:solidFill>
              <a:latin typeface="+mn-lt"/>
              <a:cs typeface="Times New Roman" pitchFamily="18" charset="0"/>
            </a:rPr>
            <a:t> and neuraminidase</a:t>
          </a:r>
          <a:endParaRPr lang="en-US" dirty="0">
            <a:solidFill>
              <a:schemeClr val="tx1"/>
            </a:solidFill>
            <a:latin typeface="+mn-lt"/>
            <a:cs typeface="Times New Roman" panose="02020603050405020304" pitchFamily="18" charset="0"/>
          </a:endParaRPr>
        </a:p>
      </dgm:t>
    </dgm:pt>
    <dgm:pt modelId="{E5BF87CC-9243-4225-8695-574108555F28}" type="parTrans" cxnId="{89B4C034-D5C8-4F74-AFCA-D79E2F5B7D14}">
      <dgm:prSet/>
      <dgm:spPr/>
      <dgm:t>
        <a:bodyPr/>
        <a:lstStyle/>
        <a:p>
          <a:endParaRPr lang="en-US"/>
        </a:p>
      </dgm:t>
    </dgm:pt>
    <dgm:pt modelId="{AB47B0E2-3F0B-417E-B528-35B57CFEB231}" type="sibTrans" cxnId="{89B4C034-D5C8-4F74-AFCA-D79E2F5B7D14}">
      <dgm:prSet/>
      <dgm:spPr/>
      <dgm:t>
        <a:bodyPr/>
        <a:lstStyle/>
        <a:p>
          <a:endParaRPr lang="en-US"/>
        </a:p>
      </dgm:t>
    </dgm:pt>
    <dgm:pt modelId="{2DB0729C-AD22-47CD-A8D2-56D55446E3AE}">
      <dgm:prSet/>
      <dgm:spPr>
        <a:solidFill>
          <a:schemeClr val="accent1">
            <a:lumMod val="60000"/>
            <a:lumOff val="40000"/>
          </a:schemeClr>
        </a:solidFill>
      </dgm:spPr>
      <dgm:t>
        <a:bodyPr/>
        <a:lstStyle/>
        <a:p>
          <a:pPr rtl="0"/>
          <a:r>
            <a:rPr lang="en-US" b="1" dirty="0">
              <a:solidFill>
                <a:schemeClr val="tx1"/>
              </a:solidFill>
              <a:latin typeface="+mn-lt"/>
              <a:cs typeface="Times New Roman" pitchFamily="18" charset="0"/>
            </a:rPr>
            <a:t>disease of children (5-15 years), but also can be seen in young adult with more complicated feature.</a:t>
          </a:r>
          <a:endParaRPr lang="en-US" b="0" dirty="0">
            <a:solidFill>
              <a:schemeClr val="tx1"/>
            </a:solidFill>
            <a:latin typeface="+mn-lt"/>
            <a:cs typeface="Times New Roman" panose="02020603050405020304" pitchFamily="18" charset="0"/>
          </a:endParaRPr>
        </a:p>
      </dgm:t>
    </dgm:pt>
    <dgm:pt modelId="{159BC69C-923A-4FE5-B5AD-58F35286B47C}" type="parTrans" cxnId="{76A58BF8-6FFA-4BAB-9E8B-75FFE5CC0696}">
      <dgm:prSet/>
      <dgm:spPr/>
      <dgm:t>
        <a:bodyPr/>
        <a:lstStyle/>
        <a:p>
          <a:endParaRPr lang="en-US"/>
        </a:p>
      </dgm:t>
    </dgm:pt>
    <dgm:pt modelId="{91D4D625-3F11-463C-8F99-10B83E6EDA28}" type="sibTrans" cxnId="{76A58BF8-6FFA-4BAB-9E8B-75FFE5CC0696}">
      <dgm:prSet/>
      <dgm:spPr/>
      <dgm:t>
        <a:bodyPr/>
        <a:lstStyle/>
        <a:p>
          <a:endParaRPr lang="en-US"/>
        </a:p>
      </dgm:t>
    </dgm:pt>
    <dgm:pt modelId="{EF73364A-BDE7-42C7-B04D-491108A8F644}" type="pres">
      <dgm:prSet presAssocID="{5E459A1F-36D6-4CDE-95B1-26B453508CD3}" presName="Name0" presStyleCnt="0">
        <dgm:presLayoutVars>
          <dgm:chPref val="1"/>
          <dgm:dir/>
          <dgm:animOne val="branch"/>
          <dgm:animLvl val="lvl"/>
          <dgm:resizeHandles/>
        </dgm:presLayoutVars>
      </dgm:prSet>
      <dgm:spPr/>
    </dgm:pt>
    <dgm:pt modelId="{108F29AB-3485-4D88-BCDC-760DB965FB75}" type="pres">
      <dgm:prSet presAssocID="{509B3DA9-C4B6-4A8D-98A3-2C8614179DC0}" presName="vertOne" presStyleCnt="0"/>
      <dgm:spPr/>
    </dgm:pt>
    <dgm:pt modelId="{58F7D30A-FCF9-45C9-88B2-33300D28749C}" type="pres">
      <dgm:prSet presAssocID="{509B3DA9-C4B6-4A8D-98A3-2C8614179DC0}" presName="txOne" presStyleLbl="node0" presStyleIdx="0" presStyleCnt="1" custScaleY="41168" custLinFactNeighborX="-497" custLinFactNeighborY="-924">
        <dgm:presLayoutVars>
          <dgm:chPref val="3"/>
        </dgm:presLayoutVars>
      </dgm:prSet>
      <dgm:spPr/>
    </dgm:pt>
    <dgm:pt modelId="{68325259-4065-48EC-AFB5-B644B417350D}" type="pres">
      <dgm:prSet presAssocID="{509B3DA9-C4B6-4A8D-98A3-2C8614179DC0}" presName="parTransOne" presStyleCnt="0"/>
      <dgm:spPr/>
    </dgm:pt>
    <dgm:pt modelId="{5926B9E8-19B8-467A-9F8D-E437A31CCA15}" type="pres">
      <dgm:prSet presAssocID="{509B3DA9-C4B6-4A8D-98A3-2C8614179DC0}" presName="horzOne" presStyleCnt="0"/>
      <dgm:spPr/>
    </dgm:pt>
    <dgm:pt modelId="{2A95506A-27E8-4EDB-8C02-6E55BC938AA6}" type="pres">
      <dgm:prSet presAssocID="{F4287364-93A1-4E46-A05A-D36F4B0008FD}" presName="vertTwo" presStyleCnt="0"/>
      <dgm:spPr/>
    </dgm:pt>
    <dgm:pt modelId="{AA4CA097-36DB-4D8C-B137-07F2A3357A95}" type="pres">
      <dgm:prSet presAssocID="{F4287364-93A1-4E46-A05A-D36F4B0008FD}" presName="txTwo" presStyleLbl="node2" presStyleIdx="0" presStyleCnt="3" custLinFactNeighborX="-18">
        <dgm:presLayoutVars>
          <dgm:chPref val="3"/>
        </dgm:presLayoutVars>
      </dgm:prSet>
      <dgm:spPr/>
    </dgm:pt>
    <dgm:pt modelId="{22F4944A-5E51-44E7-9C12-01B16C36844B}" type="pres">
      <dgm:prSet presAssocID="{F4287364-93A1-4E46-A05A-D36F4B0008FD}" presName="horzTwo" presStyleCnt="0"/>
      <dgm:spPr/>
    </dgm:pt>
    <dgm:pt modelId="{87FFFF79-B2B9-46B2-AC23-426F7BDA3B8E}" type="pres">
      <dgm:prSet presAssocID="{C3BE6ED4-64B4-4B58-A35A-6FF422BA8503}" presName="sibSpaceTwo" presStyleCnt="0"/>
      <dgm:spPr/>
    </dgm:pt>
    <dgm:pt modelId="{000312BC-CF8A-455B-9DDB-DD367C4068B1}" type="pres">
      <dgm:prSet presAssocID="{B70DDDF1-4171-4823-8D0B-A36515594447}" presName="vertTwo" presStyleCnt="0"/>
      <dgm:spPr/>
    </dgm:pt>
    <dgm:pt modelId="{0BEF0950-C07F-4DC9-91CC-F13B30AEA5D9}" type="pres">
      <dgm:prSet presAssocID="{B70DDDF1-4171-4823-8D0B-A36515594447}" presName="txTwo" presStyleLbl="node2" presStyleIdx="1" presStyleCnt="3">
        <dgm:presLayoutVars>
          <dgm:chPref val="3"/>
        </dgm:presLayoutVars>
      </dgm:prSet>
      <dgm:spPr/>
    </dgm:pt>
    <dgm:pt modelId="{BB0963EC-B209-4985-A957-31F1F7169E5F}" type="pres">
      <dgm:prSet presAssocID="{B70DDDF1-4171-4823-8D0B-A36515594447}" presName="horzTwo" presStyleCnt="0"/>
      <dgm:spPr/>
    </dgm:pt>
    <dgm:pt modelId="{C3B18EEC-2853-4E72-9F40-C771D565971A}" type="pres">
      <dgm:prSet presAssocID="{AB47B0E2-3F0B-417E-B528-35B57CFEB231}" presName="sibSpaceTwo" presStyleCnt="0"/>
      <dgm:spPr/>
    </dgm:pt>
    <dgm:pt modelId="{D1D4619D-96D9-4558-B3D4-8692C3FC673A}" type="pres">
      <dgm:prSet presAssocID="{2DB0729C-AD22-47CD-A8D2-56D55446E3AE}" presName="vertTwo" presStyleCnt="0"/>
      <dgm:spPr/>
    </dgm:pt>
    <dgm:pt modelId="{A3EACE17-8A92-4E45-96E4-D31839B4930F}" type="pres">
      <dgm:prSet presAssocID="{2DB0729C-AD22-47CD-A8D2-56D55446E3AE}" presName="txTwo" presStyleLbl="node2" presStyleIdx="2" presStyleCnt="3">
        <dgm:presLayoutVars>
          <dgm:chPref val="3"/>
        </dgm:presLayoutVars>
      </dgm:prSet>
      <dgm:spPr/>
    </dgm:pt>
    <dgm:pt modelId="{F008AC25-E21F-48FE-BE1A-3A2E6FB6B3DF}" type="pres">
      <dgm:prSet presAssocID="{2DB0729C-AD22-47CD-A8D2-56D55446E3AE}" presName="horzTwo" presStyleCnt="0"/>
      <dgm:spPr/>
    </dgm:pt>
  </dgm:ptLst>
  <dgm:cxnLst>
    <dgm:cxn modelId="{5B1E048F-0A5D-4C71-BF16-ECF5FF2C4052}" type="presOf" srcId="{2DB0729C-AD22-47CD-A8D2-56D55446E3AE}" destId="{A3EACE17-8A92-4E45-96E4-D31839B4930F}" srcOrd="0" destOrd="0" presId="urn:microsoft.com/office/officeart/2005/8/layout/hierarchy4"/>
    <dgm:cxn modelId="{A6661C7A-E2CC-4BF6-95F3-5319590F6008}" type="presOf" srcId="{5E459A1F-36D6-4CDE-95B1-26B453508CD3}" destId="{EF73364A-BDE7-42C7-B04D-491108A8F644}" srcOrd="0" destOrd="0" presId="urn:microsoft.com/office/officeart/2005/8/layout/hierarchy4"/>
    <dgm:cxn modelId="{98445155-6A62-4CEE-A3DF-EDCEE0A8CEE7}" srcId="{5E459A1F-36D6-4CDE-95B1-26B453508CD3}" destId="{509B3DA9-C4B6-4A8D-98A3-2C8614179DC0}" srcOrd="0" destOrd="0" parTransId="{395056A3-21D8-4937-948B-267F026015A4}" sibTransId="{48110790-3F13-4EC3-9F4F-183F84B38A14}"/>
    <dgm:cxn modelId="{EEF1C6E5-8615-43AE-BD35-4AA26576AC9F}" srcId="{509B3DA9-C4B6-4A8D-98A3-2C8614179DC0}" destId="{F4287364-93A1-4E46-A05A-D36F4B0008FD}" srcOrd="0" destOrd="0" parTransId="{9FDF730B-6996-40B7-A92D-8CADBED61263}" sibTransId="{C3BE6ED4-64B4-4B58-A35A-6FF422BA8503}"/>
    <dgm:cxn modelId="{82430DA7-EF99-4AEF-BF1A-FD995EDBF417}" type="presOf" srcId="{F4287364-93A1-4E46-A05A-D36F4B0008FD}" destId="{AA4CA097-36DB-4D8C-B137-07F2A3357A95}" srcOrd="0" destOrd="0" presId="urn:microsoft.com/office/officeart/2005/8/layout/hierarchy4"/>
    <dgm:cxn modelId="{89B4C034-D5C8-4F74-AFCA-D79E2F5B7D14}" srcId="{509B3DA9-C4B6-4A8D-98A3-2C8614179DC0}" destId="{B70DDDF1-4171-4823-8D0B-A36515594447}" srcOrd="1" destOrd="0" parTransId="{E5BF87CC-9243-4225-8695-574108555F28}" sibTransId="{AB47B0E2-3F0B-417E-B528-35B57CFEB231}"/>
    <dgm:cxn modelId="{F11446FB-6A9C-438B-A671-0015093877F9}" type="presOf" srcId="{509B3DA9-C4B6-4A8D-98A3-2C8614179DC0}" destId="{58F7D30A-FCF9-45C9-88B2-33300D28749C}" srcOrd="0" destOrd="0" presId="urn:microsoft.com/office/officeart/2005/8/layout/hierarchy4"/>
    <dgm:cxn modelId="{7B0C8498-083F-4A7B-BEE0-880C08960A45}" type="presOf" srcId="{B70DDDF1-4171-4823-8D0B-A36515594447}" destId="{0BEF0950-C07F-4DC9-91CC-F13B30AEA5D9}" srcOrd="0" destOrd="0" presId="urn:microsoft.com/office/officeart/2005/8/layout/hierarchy4"/>
    <dgm:cxn modelId="{76A58BF8-6FFA-4BAB-9E8B-75FFE5CC0696}" srcId="{509B3DA9-C4B6-4A8D-98A3-2C8614179DC0}" destId="{2DB0729C-AD22-47CD-A8D2-56D55446E3AE}" srcOrd="2" destOrd="0" parTransId="{159BC69C-923A-4FE5-B5AD-58F35286B47C}" sibTransId="{91D4D625-3F11-463C-8F99-10B83E6EDA28}"/>
    <dgm:cxn modelId="{5284008A-A730-4562-8A02-DFE40FC6EBA3}" type="presParOf" srcId="{EF73364A-BDE7-42C7-B04D-491108A8F644}" destId="{108F29AB-3485-4D88-BCDC-760DB965FB75}" srcOrd="0" destOrd="0" presId="urn:microsoft.com/office/officeart/2005/8/layout/hierarchy4"/>
    <dgm:cxn modelId="{E641AEED-BE2F-4297-A21D-F218D74E72EB}" type="presParOf" srcId="{108F29AB-3485-4D88-BCDC-760DB965FB75}" destId="{58F7D30A-FCF9-45C9-88B2-33300D28749C}" srcOrd="0" destOrd="0" presId="urn:microsoft.com/office/officeart/2005/8/layout/hierarchy4"/>
    <dgm:cxn modelId="{8A8CAEFF-DC23-466C-9B1E-C688918901CA}" type="presParOf" srcId="{108F29AB-3485-4D88-BCDC-760DB965FB75}" destId="{68325259-4065-48EC-AFB5-B644B417350D}" srcOrd="1" destOrd="0" presId="urn:microsoft.com/office/officeart/2005/8/layout/hierarchy4"/>
    <dgm:cxn modelId="{F45B0598-1FC3-451B-96C5-57C1E2A6260E}" type="presParOf" srcId="{108F29AB-3485-4D88-BCDC-760DB965FB75}" destId="{5926B9E8-19B8-467A-9F8D-E437A31CCA15}" srcOrd="2" destOrd="0" presId="urn:microsoft.com/office/officeart/2005/8/layout/hierarchy4"/>
    <dgm:cxn modelId="{F7BB232B-8FF0-4BBB-BCC1-200C6B2EF4EC}" type="presParOf" srcId="{5926B9E8-19B8-467A-9F8D-E437A31CCA15}" destId="{2A95506A-27E8-4EDB-8C02-6E55BC938AA6}" srcOrd="0" destOrd="0" presId="urn:microsoft.com/office/officeart/2005/8/layout/hierarchy4"/>
    <dgm:cxn modelId="{E4D3E247-5ED8-4B8C-A29C-5860801BA113}" type="presParOf" srcId="{2A95506A-27E8-4EDB-8C02-6E55BC938AA6}" destId="{AA4CA097-36DB-4D8C-B137-07F2A3357A95}" srcOrd="0" destOrd="0" presId="urn:microsoft.com/office/officeart/2005/8/layout/hierarchy4"/>
    <dgm:cxn modelId="{1FF68A25-E3C2-469B-AF38-FCE4C045B457}" type="presParOf" srcId="{2A95506A-27E8-4EDB-8C02-6E55BC938AA6}" destId="{22F4944A-5E51-44E7-9C12-01B16C36844B}" srcOrd="1" destOrd="0" presId="urn:microsoft.com/office/officeart/2005/8/layout/hierarchy4"/>
    <dgm:cxn modelId="{81D39935-23DA-408E-8608-17842C624EF5}" type="presParOf" srcId="{5926B9E8-19B8-467A-9F8D-E437A31CCA15}" destId="{87FFFF79-B2B9-46B2-AC23-426F7BDA3B8E}" srcOrd="1" destOrd="0" presId="urn:microsoft.com/office/officeart/2005/8/layout/hierarchy4"/>
    <dgm:cxn modelId="{8BDADBB5-F1D1-438B-8DF8-9BA5BF3E0348}" type="presParOf" srcId="{5926B9E8-19B8-467A-9F8D-E437A31CCA15}" destId="{000312BC-CF8A-455B-9DDB-DD367C4068B1}" srcOrd="2" destOrd="0" presId="urn:microsoft.com/office/officeart/2005/8/layout/hierarchy4"/>
    <dgm:cxn modelId="{CA0680AD-59D7-40AC-B1EF-D038F1E996F6}" type="presParOf" srcId="{000312BC-CF8A-455B-9DDB-DD367C4068B1}" destId="{0BEF0950-C07F-4DC9-91CC-F13B30AEA5D9}" srcOrd="0" destOrd="0" presId="urn:microsoft.com/office/officeart/2005/8/layout/hierarchy4"/>
    <dgm:cxn modelId="{050142F9-3105-4175-838D-9DF8065E6571}" type="presParOf" srcId="{000312BC-CF8A-455B-9DDB-DD367C4068B1}" destId="{BB0963EC-B209-4985-A957-31F1F7169E5F}" srcOrd="1" destOrd="0" presId="urn:microsoft.com/office/officeart/2005/8/layout/hierarchy4"/>
    <dgm:cxn modelId="{38E7FA3B-0CE0-4FF3-BC79-2A1FA663CC36}" type="presParOf" srcId="{5926B9E8-19B8-467A-9F8D-E437A31CCA15}" destId="{C3B18EEC-2853-4E72-9F40-C771D565971A}" srcOrd="3" destOrd="0" presId="urn:microsoft.com/office/officeart/2005/8/layout/hierarchy4"/>
    <dgm:cxn modelId="{2AC72CC6-D38A-4E97-BF0F-3073CED525F3}" type="presParOf" srcId="{5926B9E8-19B8-467A-9F8D-E437A31CCA15}" destId="{D1D4619D-96D9-4558-B3D4-8692C3FC673A}" srcOrd="4" destOrd="0" presId="urn:microsoft.com/office/officeart/2005/8/layout/hierarchy4"/>
    <dgm:cxn modelId="{5C713E68-02C9-45AE-B327-62890183E679}" type="presParOf" srcId="{D1D4619D-96D9-4558-B3D4-8692C3FC673A}" destId="{A3EACE17-8A92-4E45-96E4-D31839B4930F}" srcOrd="0" destOrd="0" presId="urn:microsoft.com/office/officeart/2005/8/layout/hierarchy4"/>
    <dgm:cxn modelId="{B6B079B2-CF9F-47E2-8D0F-93DAF868FB6B}" type="presParOf" srcId="{D1D4619D-96D9-4558-B3D4-8692C3FC673A}" destId="{F008AC25-E21F-48FE-BE1A-3A2E6FB6B3D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FBAF5B-9DA5-41A1-BB68-7A3ACAC04D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198F15-B539-4DF7-8A1A-221B12570462}">
      <dgm:prSet phldrT="[Text]"/>
      <dgm:spPr/>
      <dgm:t>
        <a:bodyPr/>
        <a:lstStyle/>
        <a:p>
          <a:r>
            <a:rPr lang="en-US" b="1" dirty="0">
              <a:solidFill>
                <a:schemeClr val="tx1"/>
              </a:solidFill>
              <a:latin typeface="+mn-lt"/>
              <a:cs typeface="Times New Roman" pitchFamily="18" charset="0"/>
            </a:rPr>
            <a:t>Transmission</a:t>
          </a:r>
          <a:endParaRPr lang="en-US" dirty="0">
            <a:solidFill>
              <a:schemeClr val="tx1"/>
            </a:solidFill>
            <a:latin typeface="+mn-lt"/>
          </a:endParaRPr>
        </a:p>
      </dgm:t>
    </dgm:pt>
    <dgm:pt modelId="{5030F114-1CC6-4033-AE29-DC4468915A15}" type="parTrans" cxnId="{1C859A42-BBD5-45F0-BFE7-3324BC28E65B}">
      <dgm:prSet/>
      <dgm:spPr/>
      <dgm:t>
        <a:bodyPr/>
        <a:lstStyle/>
        <a:p>
          <a:endParaRPr lang="en-US">
            <a:solidFill>
              <a:schemeClr val="tx1"/>
            </a:solidFill>
          </a:endParaRPr>
        </a:p>
      </dgm:t>
    </dgm:pt>
    <dgm:pt modelId="{8FF908E8-45F6-44EF-A4F7-AF95FEFD33E1}" type="sibTrans" cxnId="{1C859A42-BBD5-45F0-BFE7-3324BC28E65B}">
      <dgm:prSet/>
      <dgm:spPr/>
      <dgm:t>
        <a:bodyPr/>
        <a:lstStyle/>
        <a:p>
          <a:endParaRPr lang="en-US">
            <a:solidFill>
              <a:schemeClr val="tx1"/>
            </a:solidFill>
          </a:endParaRPr>
        </a:p>
      </dgm:t>
    </dgm:pt>
    <dgm:pt modelId="{DCA2B23F-6589-4E9C-B586-D56BA4C220B9}">
      <dgm:prSet phldrT="[Text]"/>
      <dgm:spPr/>
      <dgm:t>
        <a:bodyPr/>
        <a:lstStyle/>
        <a:p>
          <a:pPr rtl="0"/>
          <a:r>
            <a:rPr lang="en-US" altLang="en-US" dirty="0">
              <a:latin typeface="+mn-lt"/>
              <a:cs typeface="Times New Roman" pitchFamily="18" charset="0"/>
            </a:rPr>
            <a:t>Inhalation of infectious aerosol droplets during sneezing and coughing, direct contact with saliva.</a:t>
          </a:r>
          <a:endParaRPr lang="en-US" dirty="0">
            <a:solidFill>
              <a:schemeClr val="tx1"/>
            </a:solidFill>
            <a:latin typeface="+mn-lt"/>
          </a:endParaRPr>
        </a:p>
      </dgm:t>
    </dgm:pt>
    <dgm:pt modelId="{B7AC304D-7F0A-4DF0-81F1-2BD24E78C258}" type="parTrans" cxnId="{33B36C38-133F-44BE-82FB-4BF9C8F3BEDD}">
      <dgm:prSet/>
      <dgm:spPr/>
      <dgm:t>
        <a:bodyPr/>
        <a:lstStyle/>
        <a:p>
          <a:endParaRPr lang="en-US">
            <a:solidFill>
              <a:schemeClr val="tx1"/>
            </a:solidFill>
          </a:endParaRPr>
        </a:p>
      </dgm:t>
    </dgm:pt>
    <dgm:pt modelId="{214E6F99-2168-4F58-A099-54201687012B}" type="sibTrans" cxnId="{33B36C38-133F-44BE-82FB-4BF9C8F3BEDD}">
      <dgm:prSet/>
      <dgm:spPr/>
      <dgm:t>
        <a:bodyPr/>
        <a:lstStyle/>
        <a:p>
          <a:endParaRPr lang="en-US">
            <a:solidFill>
              <a:schemeClr val="tx1"/>
            </a:solidFill>
          </a:endParaRPr>
        </a:p>
      </dgm:t>
    </dgm:pt>
    <dgm:pt modelId="{E1AF33B4-0477-44E3-8105-8AE764A184BE}">
      <dgm:prSet phldrT="[Text]"/>
      <dgm:spPr/>
      <dgm:t>
        <a:bodyPr/>
        <a:lstStyle/>
        <a:p>
          <a:r>
            <a:rPr lang="en-US" b="1" dirty="0">
              <a:solidFill>
                <a:schemeClr val="tx1"/>
              </a:solidFill>
              <a:latin typeface="+mn-lt"/>
              <a:cs typeface="Times New Roman" pitchFamily="18" charset="0"/>
            </a:rPr>
            <a:t>Epidemiology </a:t>
          </a:r>
          <a:endParaRPr lang="en-US" dirty="0">
            <a:solidFill>
              <a:schemeClr val="tx1"/>
            </a:solidFill>
            <a:latin typeface="+mn-lt"/>
          </a:endParaRPr>
        </a:p>
      </dgm:t>
    </dgm:pt>
    <dgm:pt modelId="{C83A5E91-1426-4D41-9188-54A221E09838}" type="parTrans" cxnId="{50549468-D903-4E63-AF83-6F97A0989A9A}">
      <dgm:prSet/>
      <dgm:spPr/>
      <dgm:t>
        <a:bodyPr/>
        <a:lstStyle/>
        <a:p>
          <a:endParaRPr lang="en-US">
            <a:solidFill>
              <a:schemeClr val="tx1"/>
            </a:solidFill>
          </a:endParaRPr>
        </a:p>
      </dgm:t>
    </dgm:pt>
    <dgm:pt modelId="{0AD2DE84-1D73-4F04-B1AA-31A20D0F3354}" type="sibTrans" cxnId="{50549468-D903-4E63-AF83-6F97A0989A9A}">
      <dgm:prSet/>
      <dgm:spPr/>
      <dgm:t>
        <a:bodyPr/>
        <a:lstStyle/>
        <a:p>
          <a:endParaRPr lang="en-US">
            <a:solidFill>
              <a:schemeClr val="tx1"/>
            </a:solidFill>
          </a:endParaRPr>
        </a:p>
      </dgm:t>
    </dgm:pt>
    <dgm:pt modelId="{BD9C1167-34C8-4A95-857D-5B63FF7E02A2}">
      <dgm:prSet phldrT="[Text]"/>
      <dgm:spPr/>
      <dgm:t>
        <a:bodyPr/>
        <a:lstStyle/>
        <a:p>
          <a:pPr rtl="0"/>
          <a:r>
            <a:rPr lang="en-US" dirty="0">
              <a:latin typeface="+mn-lt"/>
            </a:rPr>
            <a:t>Mumps virus infects human only. </a:t>
          </a:r>
          <a:endParaRPr lang="en-US" dirty="0">
            <a:solidFill>
              <a:schemeClr val="tx1"/>
            </a:solidFill>
            <a:latin typeface="+mn-lt"/>
          </a:endParaRPr>
        </a:p>
      </dgm:t>
    </dgm:pt>
    <dgm:pt modelId="{DDCC31B9-7289-4031-B792-2F5AD0BB2C20}" type="parTrans" cxnId="{25DC4629-CE8B-4F5F-89AC-F0C130B95668}">
      <dgm:prSet/>
      <dgm:spPr/>
      <dgm:t>
        <a:bodyPr/>
        <a:lstStyle/>
        <a:p>
          <a:endParaRPr lang="en-US">
            <a:solidFill>
              <a:schemeClr val="tx1"/>
            </a:solidFill>
          </a:endParaRPr>
        </a:p>
      </dgm:t>
    </dgm:pt>
    <dgm:pt modelId="{CFBDEBF6-B7C9-4C52-839E-5A169C26404E}" type="sibTrans" cxnId="{25DC4629-CE8B-4F5F-89AC-F0C130B95668}">
      <dgm:prSet/>
      <dgm:spPr/>
      <dgm:t>
        <a:bodyPr/>
        <a:lstStyle/>
        <a:p>
          <a:endParaRPr lang="en-US">
            <a:solidFill>
              <a:schemeClr val="tx1"/>
            </a:solidFill>
          </a:endParaRPr>
        </a:p>
      </dgm:t>
    </dgm:pt>
    <dgm:pt modelId="{C1CD4378-8942-4466-A9AF-A256A4314058}">
      <dgm:prSet/>
      <dgm:spPr/>
      <dgm:t>
        <a:bodyPr/>
        <a:lstStyle/>
        <a:p>
          <a:r>
            <a:rPr lang="en-US" b="1" dirty="0">
              <a:solidFill>
                <a:schemeClr val="tx1"/>
              </a:solidFill>
              <a:latin typeface="+mn-lt"/>
              <a:cs typeface="Times New Roman" pitchFamily="18" charset="0"/>
            </a:rPr>
            <a:t>pathogenesis</a:t>
          </a:r>
          <a:endParaRPr lang="en-US" dirty="0">
            <a:solidFill>
              <a:schemeClr val="tx1"/>
            </a:solidFill>
            <a:latin typeface="+mn-lt"/>
          </a:endParaRPr>
        </a:p>
      </dgm:t>
    </dgm:pt>
    <dgm:pt modelId="{C65B2A0C-AABC-4CB3-8D54-AE5B453CCBDD}" type="parTrans" cxnId="{0070CB50-0AB6-425B-803E-7451E772595A}">
      <dgm:prSet/>
      <dgm:spPr/>
      <dgm:t>
        <a:bodyPr/>
        <a:lstStyle/>
        <a:p>
          <a:endParaRPr lang="en-US">
            <a:solidFill>
              <a:schemeClr val="tx1"/>
            </a:solidFill>
          </a:endParaRPr>
        </a:p>
      </dgm:t>
    </dgm:pt>
    <dgm:pt modelId="{C204956A-A263-4719-B109-1BE3FFB3ACE8}" type="sibTrans" cxnId="{0070CB50-0AB6-425B-803E-7451E772595A}">
      <dgm:prSet/>
      <dgm:spPr/>
      <dgm:t>
        <a:bodyPr/>
        <a:lstStyle/>
        <a:p>
          <a:endParaRPr lang="en-US">
            <a:solidFill>
              <a:schemeClr val="tx1"/>
            </a:solidFill>
          </a:endParaRPr>
        </a:p>
      </dgm:t>
    </dgm:pt>
    <dgm:pt modelId="{6DD8AD5E-285B-4615-A71B-BBBA87A166BB}">
      <dgm:prSet/>
      <dgm:spPr/>
      <dgm:t>
        <a:bodyPr/>
        <a:lstStyle/>
        <a:p>
          <a:pPr rtl="0"/>
          <a:r>
            <a:rPr lang="en-US" dirty="0">
              <a:latin typeface="+mn-lt"/>
            </a:rPr>
            <a:t>Infection started in the epithelial cells of upper respiratory tract, then virus spread by </a:t>
          </a:r>
          <a:r>
            <a:rPr lang="en-US" dirty="0" err="1">
              <a:latin typeface="+mn-lt"/>
            </a:rPr>
            <a:t>viremia</a:t>
          </a:r>
          <a:r>
            <a:rPr lang="en-US" dirty="0">
              <a:latin typeface="+mn-lt"/>
            </a:rPr>
            <a:t> to parotid gland mainly and to other organs as: testes, ovaries, pancreas and CNS.</a:t>
          </a:r>
          <a:endParaRPr lang="en-US" dirty="0">
            <a:solidFill>
              <a:schemeClr val="tx1"/>
            </a:solidFill>
            <a:latin typeface="+mn-lt"/>
          </a:endParaRPr>
        </a:p>
      </dgm:t>
    </dgm:pt>
    <dgm:pt modelId="{0C510BE2-76AF-44B7-B4A6-F1BBD23D1089}" type="parTrans" cxnId="{21E7E69F-9AF0-45D4-A169-2ABB43B841D1}">
      <dgm:prSet/>
      <dgm:spPr/>
      <dgm:t>
        <a:bodyPr/>
        <a:lstStyle/>
        <a:p>
          <a:endParaRPr lang="en-US">
            <a:solidFill>
              <a:schemeClr val="tx1"/>
            </a:solidFill>
          </a:endParaRPr>
        </a:p>
      </dgm:t>
    </dgm:pt>
    <dgm:pt modelId="{1892B1F2-4597-40AD-89EF-F552737EF1D0}" type="sibTrans" cxnId="{21E7E69F-9AF0-45D4-A169-2ABB43B841D1}">
      <dgm:prSet/>
      <dgm:spPr/>
      <dgm:t>
        <a:bodyPr/>
        <a:lstStyle/>
        <a:p>
          <a:endParaRPr lang="en-US">
            <a:solidFill>
              <a:schemeClr val="tx1"/>
            </a:solidFill>
          </a:endParaRPr>
        </a:p>
      </dgm:t>
    </dgm:pt>
    <dgm:pt modelId="{D6B613F8-6DBE-4C2A-9DFF-60654445BDDD}">
      <dgm:prSet/>
      <dgm:spPr/>
      <dgm:t>
        <a:bodyPr/>
        <a:lstStyle/>
        <a:p>
          <a:r>
            <a:rPr lang="en-US">
              <a:latin typeface="+mn-lt"/>
            </a:rPr>
            <a:t>Highly infectious, peak in winter.</a:t>
          </a:r>
          <a:endParaRPr lang="en-US" dirty="0">
            <a:latin typeface="+mn-lt"/>
          </a:endParaRPr>
        </a:p>
      </dgm:t>
    </dgm:pt>
    <dgm:pt modelId="{8C14612C-834D-473F-B268-C45D34300D68}" type="parTrans" cxnId="{2B4CFCBD-B573-4C47-BAF2-90369FFC392A}">
      <dgm:prSet/>
      <dgm:spPr/>
      <dgm:t>
        <a:bodyPr/>
        <a:lstStyle/>
        <a:p>
          <a:endParaRPr lang="en-US"/>
        </a:p>
      </dgm:t>
    </dgm:pt>
    <dgm:pt modelId="{D83C7F76-3493-4A2D-8F2D-3ECF17DCD234}" type="sibTrans" cxnId="{2B4CFCBD-B573-4C47-BAF2-90369FFC392A}">
      <dgm:prSet/>
      <dgm:spPr/>
      <dgm:t>
        <a:bodyPr/>
        <a:lstStyle/>
        <a:p>
          <a:endParaRPr lang="en-US"/>
        </a:p>
      </dgm:t>
    </dgm:pt>
    <dgm:pt modelId="{5E5BD8D9-1DA7-4243-BA01-0740C40C770A}">
      <dgm:prSet/>
      <dgm:spPr/>
      <dgm:t>
        <a:bodyPr/>
        <a:lstStyle/>
        <a:p>
          <a:r>
            <a:rPr lang="en-US" dirty="0">
              <a:latin typeface="+mn-lt"/>
            </a:rPr>
            <a:t>Long incubation period 18-21 days</a:t>
          </a:r>
        </a:p>
      </dgm:t>
    </dgm:pt>
    <dgm:pt modelId="{B1A49075-8652-447E-B77F-C71B3123E48D}" type="parTrans" cxnId="{67500059-EE6F-4685-BF58-98D034E68242}">
      <dgm:prSet/>
      <dgm:spPr/>
      <dgm:t>
        <a:bodyPr/>
        <a:lstStyle/>
        <a:p>
          <a:endParaRPr lang="en-US"/>
        </a:p>
      </dgm:t>
    </dgm:pt>
    <dgm:pt modelId="{ACE06E57-5536-4F97-80C4-E8978E6FA815}" type="sibTrans" cxnId="{67500059-EE6F-4685-BF58-98D034E68242}">
      <dgm:prSet/>
      <dgm:spPr/>
      <dgm:t>
        <a:bodyPr/>
        <a:lstStyle/>
        <a:p>
          <a:endParaRPr lang="en-US"/>
        </a:p>
      </dgm:t>
    </dgm:pt>
    <dgm:pt modelId="{A9214266-7BD5-4BD3-8A3B-D7286FAF34D2}" type="pres">
      <dgm:prSet presAssocID="{7FFBAF5B-9DA5-41A1-BB68-7A3ACAC04DF6}" presName="linear" presStyleCnt="0">
        <dgm:presLayoutVars>
          <dgm:animLvl val="lvl"/>
          <dgm:resizeHandles val="exact"/>
        </dgm:presLayoutVars>
      </dgm:prSet>
      <dgm:spPr/>
    </dgm:pt>
    <dgm:pt modelId="{DF69B90A-0D8A-402C-AF54-34923BEEEEDF}" type="pres">
      <dgm:prSet presAssocID="{BE198F15-B539-4DF7-8A1A-221B12570462}" presName="parentText" presStyleLbl="node1" presStyleIdx="0" presStyleCnt="3">
        <dgm:presLayoutVars>
          <dgm:chMax val="0"/>
          <dgm:bulletEnabled val="1"/>
        </dgm:presLayoutVars>
      </dgm:prSet>
      <dgm:spPr/>
    </dgm:pt>
    <dgm:pt modelId="{F98043A8-22E7-4212-A745-CF0427ABA869}" type="pres">
      <dgm:prSet presAssocID="{BE198F15-B539-4DF7-8A1A-221B12570462}" presName="childText" presStyleLbl="revTx" presStyleIdx="0" presStyleCnt="3">
        <dgm:presLayoutVars>
          <dgm:bulletEnabled val="1"/>
        </dgm:presLayoutVars>
      </dgm:prSet>
      <dgm:spPr/>
    </dgm:pt>
    <dgm:pt modelId="{55E8978C-4C4B-42BA-832B-30D40A484D9E}" type="pres">
      <dgm:prSet presAssocID="{E1AF33B4-0477-44E3-8105-8AE764A184BE}" presName="parentText" presStyleLbl="node1" presStyleIdx="1" presStyleCnt="3">
        <dgm:presLayoutVars>
          <dgm:chMax val="0"/>
          <dgm:bulletEnabled val="1"/>
        </dgm:presLayoutVars>
      </dgm:prSet>
      <dgm:spPr/>
    </dgm:pt>
    <dgm:pt modelId="{EE3C700E-5375-439E-8D02-744C2E27EE3B}" type="pres">
      <dgm:prSet presAssocID="{E1AF33B4-0477-44E3-8105-8AE764A184BE}" presName="childText" presStyleLbl="revTx" presStyleIdx="1" presStyleCnt="3">
        <dgm:presLayoutVars>
          <dgm:bulletEnabled val="1"/>
        </dgm:presLayoutVars>
      </dgm:prSet>
      <dgm:spPr/>
    </dgm:pt>
    <dgm:pt modelId="{80BA06FD-4F0D-42D6-A3B1-29F54245247C}" type="pres">
      <dgm:prSet presAssocID="{C1CD4378-8942-4466-A9AF-A256A4314058}" presName="parentText" presStyleLbl="node1" presStyleIdx="2" presStyleCnt="3">
        <dgm:presLayoutVars>
          <dgm:chMax val="0"/>
          <dgm:bulletEnabled val="1"/>
        </dgm:presLayoutVars>
      </dgm:prSet>
      <dgm:spPr/>
    </dgm:pt>
    <dgm:pt modelId="{526B6C0B-173B-4B2F-9BD6-BAA147C98755}" type="pres">
      <dgm:prSet presAssocID="{C1CD4378-8942-4466-A9AF-A256A4314058}" presName="childText" presStyleLbl="revTx" presStyleIdx="2" presStyleCnt="3">
        <dgm:presLayoutVars>
          <dgm:bulletEnabled val="1"/>
        </dgm:presLayoutVars>
      </dgm:prSet>
      <dgm:spPr/>
    </dgm:pt>
  </dgm:ptLst>
  <dgm:cxnLst>
    <dgm:cxn modelId="{9E55021F-6ABB-4D06-8435-1CB51091EF58}" type="presOf" srcId="{7FFBAF5B-9DA5-41A1-BB68-7A3ACAC04DF6}" destId="{A9214266-7BD5-4BD3-8A3B-D7286FAF34D2}" srcOrd="0" destOrd="0" presId="urn:microsoft.com/office/officeart/2005/8/layout/vList2"/>
    <dgm:cxn modelId="{25DC4629-CE8B-4F5F-89AC-F0C130B95668}" srcId="{E1AF33B4-0477-44E3-8105-8AE764A184BE}" destId="{BD9C1167-34C8-4A95-857D-5B63FF7E02A2}" srcOrd="0" destOrd="0" parTransId="{DDCC31B9-7289-4031-B792-2F5AD0BB2C20}" sibTransId="{CFBDEBF6-B7C9-4C52-839E-5A169C26404E}"/>
    <dgm:cxn modelId="{92B2A23E-F13A-437C-B773-AA1398B50369}" type="presOf" srcId="{BE198F15-B539-4DF7-8A1A-221B12570462}" destId="{DF69B90A-0D8A-402C-AF54-34923BEEEEDF}" srcOrd="0" destOrd="0" presId="urn:microsoft.com/office/officeart/2005/8/layout/vList2"/>
    <dgm:cxn modelId="{67500059-EE6F-4685-BF58-98D034E68242}" srcId="{E1AF33B4-0477-44E3-8105-8AE764A184BE}" destId="{5E5BD8D9-1DA7-4243-BA01-0740C40C770A}" srcOrd="2" destOrd="0" parTransId="{B1A49075-8652-447E-B77F-C71B3123E48D}" sibTransId="{ACE06E57-5536-4F97-80C4-E8978E6FA815}"/>
    <dgm:cxn modelId="{21E7E69F-9AF0-45D4-A169-2ABB43B841D1}" srcId="{C1CD4378-8942-4466-A9AF-A256A4314058}" destId="{6DD8AD5E-285B-4615-A71B-BBBA87A166BB}" srcOrd="0" destOrd="0" parTransId="{0C510BE2-76AF-44B7-B4A6-F1BBD23D1089}" sibTransId="{1892B1F2-4597-40AD-89EF-F552737EF1D0}"/>
    <dgm:cxn modelId="{6A81AB03-169B-4925-8916-BF4879B390BE}" type="presOf" srcId="{5E5BD8D9-1DA7-4243-BA01-0740C40C770A}" destId="{EE3C700E-5375-439E-8D02-744C2E27EE3B}" srcOrd="0" destOrd="2" presId="urn:microsoft.com/office/officeart/2005/8/layout/vList2"/>
    <dgm:cxn modelId="{33B36C38-133F-44BE-82FB-4BF9C8F3BEDD}" srcId="{BE198F15-B539-4DF7-8A1A-221B12570462}" destId="{DCA2B23F-6589-4E9C-B586-D56BA4C220B9}" srcOrd="0" destOrd="0" parTransId="{B7AC304D-7F0A-4DF0-81F1-2BD24E78C258}" sibTransId="{214E6F99-2168-4F58-A099-54201687012B}"/>
    <dgm:cxn modelId="{50549468-D903-4E63-AF83-6F97A0989A9A}" srcId="{7FFBAF5B-9DA5-41A1-BB68-7A3ACAC04DF6}" destId="{E1AF33B4-0477-44E3-8105-8AE764A184BE}" srcOrd="1" destOrd="0" parTransId="{C83A5E91-1426-4D41-9188-54A221E09838}" sibTransId="{0AD2DE84-1D73-4F04-B1AA-31A20D0F3354}"/>
    <dgm:cxn modelId="{1C859A42-BBD5-45F0-BFE7-3324BC28E65B}" srcId="{7FFBAF5B-9DA5-41A1-BB68-7A3ACAC04DF6}" destId="{BE198F15-B539-4DF7-8A1A-221B12570462}" srcOrd="0" destOrd="0" parTransId="{5030F114-1CC6-4033-AE29-DC4468915A15}" sibTransId="{8FF908E8-45F6-44EF-A4F7-AF95FEFD33E1}"/>
    <dgm:cxn modelId="{67B00DFF-67CC-4471-BE34-ACA43E7BA23E}" type="presOf" srcId="{E1AF33B4-0477-44E3-8105-8AE764A184BE}" destId="{55E8978C-4C4B-42BA-832B-30D40A484D9E}" srcOrd="0" destOrd="0" presId="urn:microsoft.com/office/officeart/2005/8/layout/vList2"/>
    <dgm:cxn modelId="{2B4CFCBD-B573-4C47-BAF2-90369FFC392A}" srcId="{E1AF33B4-0477-44E3-8105-8AE764A184BE}" destId="{D6B613F8-6DBE-4C2A-9DFF-60654445BDDD}" srcOrd="1" destOrd="0" parTransId="{8C14612C-834D-473F-B268-C45D34300D68}" sibTransId="{D83C7F76-3493-4A2D-8F2D-3ECF17DCD234}"/>
    <dgm:cxn modelId="{493A8BBD-C365-4E2F-9228-79D95C990BE2}" type="presOf" srcId="{D6B613F8-6DBE-4C2A-9DFF-60654445BDDD}" destId="{EE3C700E-5375-439E-8D02-744C2E27EE3B}" srcOrd="0" destOrd="1" presId="urn:microsoft.com/office/officeart/2005/8/layout/vList2"/>
    <dgm:cxn modelId="{2B502050-A42C-4F5C-ABAA-693C32C6F917}" type="presOf" srcId="{BD9C1167-34C8-4A95-857D-5B63FF7E02A2}" destId="{EE3C700E-5375-439E-8D02-744C2E27EE3B}" srcOrd="0" destOrd="0" presId="urn:microsoft.com/office/officeart/2005/8/layout/vList2"/>
    <dgm:cxn modelId="{0070CB50-0AB6-425B-803E-7451E772595A}" srcId="{7FFBAF5B-9DA5-41A1-BB68-7A3ACAC04DF6}" destId="{C1CD4378-8942-4466-A9AF-A256A4314058}" srcOrd="2" destOrd="0" parTransId="{C65B2A0C-AABC-4CB3-8D54-AE5B453CCBDD}" sibTransId="{C204956A-A263-4719-B109-1BE3FFB3ACE8}"/>
    <dgm:cxn modelId="{55C185FF-4D07-4BE1-9B3A-E7DD8A02E9F2}" type="presOf" srcId="{C1CD4378-8942-4466-A9AF-A256A4314058}" destId="{80BA06FD-4F0D-42D6-A3B1-29F54245247C}" srcOrd="0" destOrd="0" presId="urn:microsoft.com/office/officeart/2005/8/layout/vList2"/>
    <dgm:cxn modelId="{687C5A54-88F6-4E51-83EF-088F7E5198B1}" type="presOf" srcId="{6DD8AD5E-285B-4615-A71B-BBBA87A166BB}" destId="{526B6C0B-173B-4B2F-9BD6-BAA147C98755}" srcOrd="0" destOrd="0" presId="urn:microsoft.com/office/officeart/2005/8/layout/vList2"/>
    <dgm:cxn modelId="{DCDA39B8-4A65-4BB2-801C-81CF22944686}" type="presOf" srcId="{DCA2B23F-6589-4E9C-B586-D56BA4C220B9}" destId="{F98043A8-22E7-4212-A745-CF0427ABA869}" srcOrd="0" destOrd="0" presId="urn:microsoft.com/office/officeart/2005/8/layout/vList2"/>
    <dgm:cxn modelId="{D2208BDB-62A0-4632-8831-6663DDC75EBB}" type="presParOf" srcId="{A9214266-7BD5-4BD3-8A3B-D7286FAF34D2}" destId="{DF69B90A-0D8A-402C-AF54-34923BEEEEDF}" srcOrd="0" destOrd="0" presId="urn:microsoft.com/office/officeart/2005/8/layout/vList2"/>
    <dgm:cxn modelId="{A992A64E-2303-4737-A0D7-F6B455EE0798}" type="presParOf" srcId="{A9214266-7BD5-4BD3-8A3B-D7286FAF34D2}" destId="{F98043A8-22E7-4212-A745-CF0427ABA869}" srcOrd="1" destOrd="0" presId="urn:microsoft.com/office/officeart/2005/8/layout/vList2"/>
    <dgm:cxn modelId="{9C4AA463-215A-4DA5-8A34-5E25464D8B37}" type="presParOf" srcId="{A9214266-7BD5-4BD3-8A3B-D7286FAF34D2}" destId="{55E8978C-4C4B-42BA-832B-30D40A484D9E}" srcOrd="2" destOrd="0" presId="urn:microsoft.com/office/officeart/2005/8/layout/vList2"/>
    <dgm:cxn modelId="{F6EFE350-A498-4FF1-AC79-8A2D3BA0D006}" type="presParOf" srcId="{A9214266-7BD5-4BD3-8A3B-D7286FAF34D2}" destId="{EE3C700E-5375-439E-8D02-744C2E27EE3B}" srcOrd="3" destOrd="0" presId="urn:microsoft.com/office/officeart/2005/8/layout/vList2"/>
    <dgm:cxn modelId="{94751295-D1D2-4855-8EA8-97712FED80D0}" type="presParOf" srcId="{A9214266-7BD5-4BD3-8A3B-D7286FAF34D2}" destId="{80BA06FD-4F0D-42D6-A3B1-29F54245247C}" srcOrd="4" destOrd="0" presId="urn:microsoft.com/office/officeart/2005/8/layout/vList2"/>
    <dgm:cxn modelId="{DE3A9949-ECDE-4E91-9282-CAAA5DF0C8E0}" type="presParOf" srcId="{A9214266-7BD5-4BD3-8A3B-D7286FAF34D2}" destId="{526B6C0B-173B-4B2F-9BD6-BAA147C98755}"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5D5E71-D13A-44B6-B4C2-DAD7E667488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BD9BCA9C-8E5D-4A3D-8AE6-9E975E3F9F63}">
      <dgm:prSet phldrT="[Text]" custT="1"/>
      <dgm:spPr/>
      <dgm:t>
        <a:bodyPr/>
        <a:lstStyle/>
        <a:p>
          <a:r>
            <a:rPr lang="en-US" sz="1800" dirty="0"/>
            <a:t>Clinical Features:</a:t>
          </a:r>
        </a:p>
      </dgm:t>
    </dgm:pt>
    <dgm:pt modelId="{C8BA330D-9F0E-43B2-9919-DBE630808948}" type="parTrans" cxnId="{D040D467-D54B-4F99-B6B9-CE8C1708B06E}">
      <dgm:prSet/>
      <dgm:spPr/>
      <dgm:t>
        <a:bodyPr/>
        <a:lstStyle/>
        <a:p>
          <a:endParaRPr lang="en-US"/>
        </a:p>
      </dgm:t>
    </dgm:pt>
    <dgm:pt modelId="{6574D587-D8E0-49B9-ABE1-71F1DA705599}" type="sibTrans" cxnId="{D040D467-D54B-4F99-B6B9-CE8C1708B06E}">
      <dgm:prSet/>
      <dgm:spPr/>
      <dgm:t>
        <a:bodyPr/>
        <a:lstStyle/>
        <a:p>
          <a:endParaRPr lang="en-US"/>
        </a:p>
      </dgm:t>
    </dgm:pt>
    <dgm:pt modelId="{A3F841E2-FAE7-47EB-A5FB-E006321F5819}">
      <dgm:prSet phldrT="[Text]" custT="1"/>
      <dgm:spPr/>
      <dgm:t>
        <a:bodyPr/>
        <a:lstStyle/>
        <a:p>
          <a:r>
            <a:rPr lang="en-US" sz="1600" dirty="0"/>
            <a:t>-Classic mumps starts with moderate fever, malaise, pain on chewing or swallowing, particularly acidic liquids.</a:t>
          </a:r>
        </a:p>
      </dgm:t>
    </dgm:pt>
    <dgm:pt modelId="{50F77E04-9822-4343-846F-1856758C0D8A}" type="parTrans" cxnId="{C2B97CD0-212E-4F56-A7AD-6D3F5172AE96}">
      <dgm:prSet/>
      <dgm:spPr/>
      <dgm:t>
        <a:bodyPr/>
        <a:lstStyle/>
        <a:p>
          <a:endParaRPr lang="en-US"/>
        </a:p>
      </dgm:t>
    </dgm:pt>
    <dgm:pt modelId="{763EE94A-BE2A-4981-84DB-5FAB247E3631}" type="sibTrans" cxnId="{C2B97CD0-212E-4F56-A7AD-6D3F5172AE96}">
      <dgm:prSet/>
      <dgm:spPr/>
      <dgm:t>
        <a:bodyPr/>
        <a:lstStyle/>
        <a:p>
          <a:endParaRPr lang="en-US"/>
        </a:p>
      </dgm:t>
    </dgm:pt>
    <dgm:pt modelId="{336981C0-DE1E-4239-86D3-7142D1C2C6D4}">
      <dgm:prSet phldrT="[Text]" custT="1"/>
      <dgm:spPr/>
      <dgm:t>
        <a:bodyPr/>
        <a:lstStyle/>
        <a:p>
          <a:r>
            <a:rPr lang="en-US" sz="1100" b="1" dirty="0"/>
            <a:t>Complications</a:t>
          </a:r>
        </a:p>
      </dgm:t>
    </dgm:pt>
    <dgm:pt modelId="{C35B2CB7-F3AF-40E8-B35C-F4D7160FD6EB}" type="parTrans" cxnId="{954273B9-C65A-4E5D-9368-879CDE1EA359}">
      <dgm:prSet/>
      <dgm:spPr/>
      <dgm:t>
        <a:bodyPr/>
        <a:lstStyle/>
        <a:p>
          <a:endParaRPr lang="en-US"/>
        </a:p>
      </dgm:t>
    </dgm:pt>
    <dgm:pt modelId="{47E2380F-3690-42CD-A13B-C63923732207}" type="sibTrans" cxnId="{954273B9-C65A-4E5D-9368-879CDE1EA359}">
      <dgm:prSet/>
      <dgm:spPr/>
      <dgm:t>
        <a:bodyPr/>
        <a:lstStyle/>
        <a:p>
          <a:endParaRPr lang="en-US"/>
        </a:p>
      </dgm:t>
    </dgm:pt>
    <dgm:pt modelId="{8CBFF3D9-06CD-4015-9A6A-686388083D0D}">
      <dgm:prSet phldrT="[Text]" custT="1"/>
      <dgm:spPr/>
      <dgm:t>
        <a:bodyPr/>
        <a:lstStyle/>
        <a:p>
          <a:pPr algn="l"/>
          <a:r>
            <a:rPr lang="en-US" sz="1400" dirty="0">
              <a:solidFill>
                <a:schemeClr val="tx1"/>
              </a:solidFill>
            </a:rPr>
            <a:t>Aseptic meningitis. Encephalitis. Pancreatitis. Thyroiditis.</a:t>
          </a:r>
        </a:p>
      </dgm:t>
    </dgm:pt>
    <dgm:pt modelId="{CEDC09E3-B4CF-4ECD-9C3F-633C3DFBA8A9}" type="parTrans" cxnId="{3D6C0D9C-54EF-4A75-B6C3-E11FB8B31527}">
      <dgm:prSet/>
      <dgm:spPr/>
      <dgm:t>
        <a:bodyPr/>
        <a:lstStyle/>
        <a:p>
          <a:endParaRPr lang="en-US"/>
        </a:p>
      </dgm:t>
    </dgm:pt>
    <dgm:pt modelId="{C9D1F6E8-F37E-4F69-AF1C-C27C926DCBD8}" type="sibTrans" cxnId="{3D6C0D9C-54EF-4A75-B6C3-E11FB8B31527}">
      <dgm:prSet/>
      <dgm:spPr/>
      <dgm:t>
        <a:bodyPr/>
        <a:lstStyle/>
        <a:p>
          <a:endParaRPr lang="en-US"/>
        </a:p>
      </dgm:t>
    </dgm:pt>
    <dgm:pt modelId="{A66D3582-CE84-42D9-8C1A-6A3581920E14}">
      <dgm:prSet phldrT="[Text]" custT="1"/>
      <dgm:spPr/>
      <dgm:t>
        <a:bodyPr/>
        <a:lstStyle/>
        <a:p>
          <a:r>
            <a:rPr lang="en-US" sz="1600" b="1" dirty="0"/>
            <a:t>Lab diagnosis:</a:t>
          </a:r>
        </a:p>
      </dgm:t>
    </dgm:pt>
    <dgm:pt modelId="{CC09B6A3-566E-498A-85E8-960181832FEA}" type="parTrans" cxnId="{518D25E1-3848-449B-8B8D-4511C1EA9A98}">
      <dgm:prSet/>
      <dgm:spPr/>
      <dgm:t>
        <a:bodyPr/>
        <a:lstStyle/>
        <a:p>
          <a:endParaRPr lang="en-US"/>
        </a:p>
      </dgm:t>
    </dgm:pt>
    <dgm:pt modelId="{72786005-974F-4C98-B29E-7A28B3B70A2A}" type="sibTrans" cxnId="{518D25E1-3848-449B-8B8D-4511C1EA9A98}">
      <dgm:prSet/>
      <dgm:spPr/>
      <dgm:t>
        <a:bodyPr/>
        <a:lstStyle/>
        <a:p>
          <a:endParaRPr lang="en-US"/>
        </a:p>
      </dgm:t>
    </dgm:pt>
    <dgm:pt modelId="{4A8AF298-CCB9-4D46-9158-79441489FE2B}">
      <dgm:prSet phldrT="[Text]" custT="1"/>
      <dgm:spPr/>
      <dgm:t>
        <a:bodyPr/>
        <a:lstStyle/>
        <a:p>
          <a:r>
            <a:rPr lang="en-US" sz="1800" dirty="0"/>
            <a:t>Serology by detection of </a:t>
          </a:r>
          <a:r>
            <a:rPr lang="en-US" sz="1800" dirty="0" err="1"/>
            <a:t>IgMAb</a:t>
          </a:r>
          <a:r>
            <a:rPr lang="en-US" sz="1800" dirty="0"/>
            <a:t> using ELISA, cell culture and isolation of the virus from saliva or detection of viral NA using PCR.</a:t>
          </a:r>
        </a:p>
      </dgm:t>
    </dgm:pt>
    <dgm:pt modelId="{1C394651-0F84-47AC-8BE0-96139D803027}" type="parTrans" cxnId="{A55546E8-3A08-4611-B58A-00EBCB5CFCB8}">
      <dgm:prSet/>
      <dgm:spPr/>
      <dgm:t>
        <a:bodyPr/>
        <a:lstStyle/>
        <a:p>
          <a:endParaRPr lang="en-US"/>
        </a:p>
      </dgm:t>
    </dgm:pt>
    <dgm:pt modelId="{205B6F33-E33F-4AD3-8026-B666E6C9B57D}" type="sibTrans" cxnId="{A55546E8-3A08-4611-B58A-00EBCB5CFCB8}">
      <dgm:prSet/>
      <dgm:spPr/>
      <dgm:t>
        <a:bodyPr/>
        <a:lstStyle/>
        <a:p>
          <a:endParaRPr lang="en-US"/>
        </a:p>
      </dgm:t>
    </dgm:pt>
    <dgm:pt modelId="{73ACDC81-E218-481A-9FB0-ED3DBF175843}">
      <dgm:prSet custT="1"/>
      <dgm:spPr/>
      <dgm:t>
        <a:bodyPr/>
        <a:lstStyle/>
        <a:p>
          <a:r>
            <a:rPr lang="en-US" sz="1600" dirty="0"/>
            <a:t>-Sudden onset of fever and painful swelling of parotid gland.</a:t>
          </a:r>
        </a:p>
      </dgm:t>
    </dgm:pt>
    <dgm:pt modelId="{0F2DBC95-B6E3-43AF-9160-B802031D669B}" type="parTrans" cxnId="{B0AFDBF2-FE45-4ADA-8DBE-FECEB145FD2D}">
      <dgm:prSet/>
      <dgm:spPr/>
      <dgm:t>
        <a:bodyPr/>
        <a:lstStyle/>
        <a:p>
          <a:endParaRPr lang="en-US"/>
        </a:p>
      </dgm:t>
    </dgm:pt>
    <dgm:pt modelId="{26B336CE-680A-426B-A94F-EBEC9242A49D}" type="sibTrans" cxnId="{B0AFDBF2-FE45-4ADA-8DBE-FECEB145FD2D}">
      <dgm:prSet/>
      <dgm:spPr/>
      <dgm:t>
        <a:bodyPr/>
        <a:lstStyle/>
        <a:p>
          <a:endParaRPr lang="en-US"/>
        </a:p>
      </dgm:t>
    </dgm:pt>
    <dgm:pt modelId="{760526BD-CA8A-4676-80EA-106602587073}">
      <dgm:prSet custT="1"/>
      <dgm:spPr/>
      <dgm:t>
        <a:bodyPr/>
        <a:lstStyle/>
        <a:p>
          <a:r>
            <a:rPr lang="en-US" sz="1600" dirty="0"/>
            <a:t>-Self-limiting disease resolve within one week.</a:t>
          </a:r>
        </a:p>
      </dgm:t>
    </dgm:pt>
    <dgm:pt modelId="{BC72C156-9BAE-4060-9E21-1D12BE9C21A1}" type="parTrans" cxnId="{7627EDC4-BD25-480E-BC2D-403596550732}">
      <dgm:prSet/>
      <dgm:spPr/>
      <dgm:t>
        <a:bodyPr/>
        <a:lstStyle/>
        <a:p>
          <a:endParaRPr lang="en-US"/>
        </a:p>
      </dgm:t>
    </dgm:pt>
    <dgm:pt modelId="{54A1143E-E101-421C-B4F3-8F5EE5DF7603}" type="sibTrans" cxnId="{7627EDC4-BD25-480E-BC2D-403596550732}">
      <dgm:prSet/>
      <dgm:spPr/>
      <dgm:t>
        <a:bodyPr/>
        <a:lstStyle/>
        <a:p>
          <a:endParaRPr lang="en-US"/>
        </a:p>
      </dgm:t>
    </dgm:pt>
    <dgm:pt modelId="{081DE439-76FA-439E-BEA8-EC6FEE4C8647}">
      <dgm:prSet custT="1"/>
      <dgm:spPr/>
      <dgm:t>
        <a:bodyPr/>
        <a:lstStyle/>
        <a:p>
          <a:r>
            <a:rPr lang="en-US" sz="1600" dirty="0"/>
            <a:t>-Solid and long life immunity developed</a:t>
          </a:r>
        </a:p>
      </dgm:t>
    </dgm:pt>
    <dgm:pt modelId="{ADFFF93F-1230-44EF-A8BD-D5D74B3A67C0}" type="parTrans" cxnId="{34C8696F-2E98-45B9-9174-94787FACF55E}">
      <dgm:prSet/>
      <dgm:spPr/>
      <dgm:t>
        <a:bodyPr/>
        <a:lstStyle/>
        <a:p>
          <a:endParaRPr lang="en-US"/>
        </a:p>
      </dgm:t>
    </dgm:pt>
    <dgm:pt modelId="{F67925C2-7938-494B-82A3-D1AED02941CC}" type="sibTrans" cxnId="{34C8696F-2E98-45B9-9174-94787FACF55E}">
      <dgm:prSet/>
      <dgm:spPr/>
      <dgm:t>
        <a:bodyPr/>
        <a:lstStyle/>
        <a:p>
          <a:endParaRPr lang="en-US"/>
        </a:p>
      </dgm:t>
    </dgm:pt>
    <dgm:pt modelId="{043F5060-70AF-43FE-9353-172AF399A5DD}">
      <dgm:prSet custT="1"/>
      <dgm:spPr/>
      <dgm:t>
        <a:bodyPr/>
        <a:lstStyle/>
        <a:p>
          <a:pPr algn="l"/>
          <a:r>
            <a:rPr lang="en-US" sz="1400" dirty="0">
              <a:solidFill>
                <a:schemeClr val="tx1"/>
              </a:solidFill>
            </a:rPr>
            <a:t>after puberty:</a:t>
          </a:r>
        </a:p>
      </dgm:t>
    </dgm:pt>
    <dgm:pt modelId="{7DB8201B-1AE1-46DE-93BD-7EE03B114442}" type="parTrans" cxnId="{ADFEDBAD-C137-465E-B610-3D2993AB0B15}">
      <dgm:prSet/>
      <dgm:spPr/>
      <dgm:t>
        <a:bodyPr/>
        <a:lstStyle/>
        <a:p>
          <a:endParaRPr lang="en-US"/>
        </a:p>
      </dgm:t>
    </dgm:pt>
    <dgm:pt modelId="{3970ED07-B34F-4B22-9CFF-5D1AD810DFC2}" type="sibTrans" cxnId="{ADFEDBAD-C137-465E-B610-3D2993AB0B15}">
      <dgm:prSet/>
      <dgm:spPr/>
      <dgm:t>
        <a:bodyPr/>
        <a:lstStyle/>
        <a:p>
          <a:endParaRPr lang="en-US"/>
        </a:p>
      </dgm:t>
    </dgm:pt>
    <dgm:pt modelId="{14FD5E0A-4173-45F3-8917-37783FAE7354}">
      <dgm:prSet custT="1"/>
      <dgm:spPr/>
      <dgm:t>
        <a:bodyPr/>
        <a:lstStyle/>
        <a:p>
          <a:pPr algn="l"/>
          <a:r>
            <a:rPr lang="en-US" sz="1400" dirty="0" err="1">
              <a:solidFill>
                <a:schemeClr val="tx1"/>
              </a:solidFill>
            </a:rPr>
            <a:t>Orchitis</a:t>
          </a:r>
          <a:r>
            <a:rPr lang="en-US" sz="1400" dirty="0">
              <a:solidFill>
                <a:schemeClr val="tx1"/>
              </a:solidFill>
            </a:rPr>
            <a:t> : inflammation of one or both testicles. usually unilateral, rarely leads to sterility bilateral can lead to sterility</a:t>
          </a:r>
        </a:p>
      </dgm:t>
    </dgm:pt>
    <dgm:pt modelId="{D0B78072-2180-4E87-9248-C023654575DA}" type="parTrans" cxnId="{B77BEADA-D96D-4578-BC64-1C27ACF85EC8}">
      <dgm:prSet/>
      <dgm:spPr/>
      <dgm:t>
        <a:bodyPr/>
        <a:lstStyle/>
        <a:p>
          <a:endParaRPr lang="en-US"/>
        </a:p>
      </dgm:t>
    </dgm:pt>
    <dgm:pt modelId="{B9E1D5EB-1DA8-4914-A881-C17FB883FB5E}" type="sibTrans" cxnId="{B77BEADA-D96D-4578-BC64-1C27ACF85EC8}">
      <dgm:prSet/>
      <dgm:spPr/>
      <dgm:t>
        <a:bodyPr/>
        <a:lstStyle/>
        <a:p>
          <a:endParaRPr lang="en-US"/>
        </a:p>
      </dgm:t>
    </dgm:pt>
    <dgm:pt modelId="{2D65E50C-B523-4AB2-A04C-8836954D3AB9}">
      <dgm:prSet custT="1"/>
      <dgm:spPr/>
      <dgm:t>
        <a:bodyPr/>
        <a:lstStyle/>
        <a:p>
          <a:pPr algn="l"/>
          <a:r>
            <a:rPr lang="en-US" sz="1400" dirty="0" err="1">
              <a:solidFill>
                <a:schemeClr val="tx1"/>
              </a:solidFill>
            </a:rPr>
            <a:t>Oophoritis</a:t>
          </a:r>
          <a:r>
            <a:rPr lang="en-US" sz="1400" dirty="0">
              <a:solidFill>
                <a:schemeClr val="tx1"/>
              </a:solidFill>
            </a:rPr>
            <a:t>, inflammation of ovaries</a:t>
          </a:r>
        </a:p>
      </dgm:t>
    </dgm:pt>
    <dgm:pt modelId="{D9D78FA1-17E8-485F-9F07-CDA5052ED172}" type="parTrans" cxnId="{07664385-5E5A-48A4-B757-F3B05689C338}">
      <dgm:prSet/>
      <dgm:spPr/>
      <dgm:t>
        <a:bodyPr/>
        <a:lstStyle/>
        <a:p>
          <a:endParaRPr lang="en-US"/>
        </a:p>
      </dgm:t>
    </dgm:pt>
    <dgm:pt modelId="{C90BE182-E610-4BEC-B51C-653A29666215}" type="sibTrans" cxnId="{07664385-5E5A-48A4-B757-F3B05689C338}">
      <dgm:prSet/>
      <dgm:spPr/>
      <dgm:t>
        <a:bodyPr/>
        <a:lstStyle/>
        <a:p>
          <a:endParaRPr lang="en-US"/>
        </a:p>
      </dgm:t>
    </dgm:pt>
    <dgm:pt modelId="{795B90C2-C984-4AE0-9CDE-C6A18884AEE7}">
      <dgm:prSet custT="1"/>
      <dgm:spPr/>
      <dgm:t>
        <a:bodyPr/>
        <a:lstStyle/>
        <a:p>
          <a:pPr algn="l"/>
          <a:endParaRPr lang="en-US" sz="1600" dirty="0"/>
        </a:p>
        <a:p>
          <a:pPr algn="l"/>
          <a:r>
            <a:rPr lang="en-US" sz="1600" dirty="0"/>
            <a:t>No specific antiviral treatment</a:t>
          </a:r>
        </a:p>
      </dgm:t>
    </dgm:pt>
    <dgm:pt modelId="{F988DF74-98B5-4C82-9F91-D81B1E47F422}" type="parTrans" cxnId="{AAE762F9-ACD7-4CB5-BAB1-CA4CE0DA50C5}">
      <dgm:prSet/>
      <dgm:spPr/>
      <dgm:t>
        <a:bodyPr/>
        <a:lstStyle/>
        <a:p>
          <a:endParaRPr lang="en-US"/>
        </a:p>
      </dgm:t>
    </dgm:pt>
    <dgm:pt modelId="{F2DEA85D-4FC9-46F0-A7DC-E4F8EA520B32}" type="sibTrans" cxnId="{AAE762F9-ACD7-4CB5-BAB1-CA4CE0DA50C5}">
      <dgm:prSet/>
      <dgm:spPr/>
      <dgm:t>
        <a:bodyPr/>
        <a:lstStyle/>
        <a:p>
          <a:endParaRPr lang="en-US"/>
        </a:p>
      </dgm:t>
    </dgm:pt>
    <dgm:pt modelId="{55AAA87F-6DF6-4E03-AC4C-FF99BBF25E3C}">
      <dgm:prSet/>
      <dgm:spPr/>
      <dgm:t>
        <a:bodyPr/>
        <a:lstStyle/>
        <a:p>
          <a:r>
            <a:rPr lang="en-US" dirty="0"/>
            <a:t>Treatment and prevention:</a:t>
          </a:r>
        </a:p>
      </dgm:t>
    </dgm:pt>
    <dgm:pt modelId="{BA54E82C-823A-49B2-B02F-685EB97A0297}" type="parTrans" cxnId="{92DA1BD7-54A4-4890-90F8-1D6F0AA033B6}">
      <dgm:prSet/>
      <dgm:spPr/>
      <dgm:t>
        <a:bodyPr/>
        <a:lstStyle/>
        <a:p>
          <a:endParaRPr lang="en-US"/>
        </a:p>
      </dgm:t>
    </dgm:pt>
    <dgm:pt modelId="{554CFEFB-3562-4A9D-B0B7-88B7A367A9BD}" type="sibTrans" cxnId="{92DA1BD7-54A4-4890-90F8-1D6F0AA033B6}">
      <dgm:prSet/>
      <dgm:spPr/>
      <dgm:t>
        <a:bodyPr/>
        <a:lstStyle/>
        <a:p>
          <a:endParaRPr lang="en-US"/>
        </a:p>
      </dgm:t>
    </dgm:pt>
    <dgm:pt modelId="{AC2CF649-5036-4316-9AD6-534C9DC32A5B}">
      <dgm:prSet custT="1"/>
      <dgm:spPr/>
      <dgm:t>
        <a:bodyPr/>
        <a:lstStyle/>
        <a:p>
          <a:pPr algn="l"/>
          <a:r>
            <a:rPr lang="en-US" sz="1600" dirty="0" err="1"/>
            <a:t>MMR:Live</a:t>
          </a:r>
          <a:r>
            <a:rPr lang="en-US" sz="1600" dirty="0"/>
            <a:t> attenuated vaccine for Measles, Mumps and Rubella given to all children 15 month and booster dose at school entry. Give excellent long last protection.</a:t>
          </a:r>
        </a:p>
      </dgm:t>
    </dgm:pt>
    <dgm:pt modelId="{50C8E661-B426-4D84-A0AB-F9D9C7C2E5FC}" type="parTrans" cxnId="{E3D54020-6DD4-405C-9D80-40A62345F524}">
      <dgm:prSet/>
      <dgm:spPr/>
      <dgm:t>
        <a:bodyPr/>
        <a:lstStyle/>
        <a:p>
          <a:endParaRPr lang="en-US"/>
        </a:p>
      </dgm:t>
    </dgm:pt>
    <dgm:pt modelId="{625C7C0E-A6EC-4665-B0D5-FCCBEAB3E1F6}" type="sibTrans" cxnId="{E3D54020-6DD4-405C-9D80-40A62345F524}">
      <dgm:prSet/>
      <dgm:spPr/>
      <dgm:t>
        <a:bodyPr/>
        <a:lstStyle/>
        <a:p>
          <a:endParaRPr lang="en-US"/>
        </a:p>
      </dgm:t>
    </dgm:pt>
    <dgm:pt modelId="{2DD85A13-F377-4DAA-9971-424C4BA393B6}" type="pres">
      <dgm:prSet presAssocID="{325D5E71-D13A-44B6-B4C2-DAD7E6674887}" presName="Name0" presStyleCnt="0">
        <dgm:presLayoutVars>
          <dgm:chMax/>
          <dgm:chPref/>
          <dgm:dir/>
          <dgm:animLvl val="lvl"/>
        </dgm:presLayoutVars>
      </dgm:prSet>
      <dgm:spPr/>
    </dgm:pt>
    <dgm:pt modelId="{2B2F63EF-4BED-42F2-8239-CDDAA7984189}" type="pres">
      <dgm:prSet presAssocID="{BD9BCA9C-8E5D-4A3D-8AE6-9E975E3F9F63}" presName="composite" presStyleCnt="0"/>
      <dgm:spPr/>
    </dgm:pt>
    <dgm:pt modelId="{88E595E0-8A9A-4431-BEA7-475CC70E8E01}" type="pres">
      <dgm:prSet presAssocID="{BD9BCA9C-8E5D-4A3D-8AE6-9E975E3F9F63}" presName="Parent1" presStyleLbl="node1" presStyleIdx="0" presStyleCnt="8" custScaleX="122364" custLinFactNeighborX="64928" custLinFactNeighborY="35611">
        <dgm:presLayoutVars>
          <dgm:chMax val="1"/>
          <dgm:chPref val="1"/>
          <dgm:bulletEnabled val="1"/>
        </dgm:presLayoutVars>
      </dgm:prSet>
      <dgm:spPr/>
    </dgm:pt>
    <dgm:pt modelId="{7BFD3D80-25C7-49A7-BE28-2FAABFF9E639}" type="pres">
      <dgm:prSet presAssocID="{BD9BCA9C-8E5D-4A3D-8AE6-9E975E3F9F63}" presName="Childtext1" presStyleLbl="revTx" presStyleIdx="0" presStyleCnt="4" custScaleX="301307" custLinFactX="54527" custLinFactNeighborX="100000" custLinFactNeighborY="91600">
        <dgm:presLayoutVars>
          <dgm:chMax val="0"/>
          <dgm:chPref val="0"/>
          <dgm:bulletEnabled val="1"/>
        </dgm:presLayoutVars>
      </dgm:prSet>
      <dgm:spPr/>
    </dgm:pt>
    <dgm:pt modelId="{95C299B9-EF4C-4C76-A459-A74ECB570E84}" type="pres">
      <dgm:prSet presAssocID="{BD9BCA9C-8E5D-4A3D-8AE6-9E975E3F9F63}" presName="BalanceSpacing" presStyleCnt="0"/>
      <dgm:spPr/>
    </dgm:pt>
    <dgm:pt modelId="{9DBA5EDE-D714-4DD4-BB09-53F09E6BAFDA}" type="pres">
      <dgm:prSet presAssocID="{BD9BCA9C-8E5D-4A3D-8AE6-9E975E3F9F63}" presName="BalanceSpacing1" presStyleCnt="0"/>
      <dgm:spPr/>
    </dgm:pt>
    <dgm:pt modelId="{98DA8F1C-66E0-4F6C-A7A6-D5428E26FD1D}" type="pres">
      <dgm:prSet presAssocID="{6574D587-D8E0-49B9-ABE1-71F1DA705599}" presName="Accent1Text" presStyleLbl="node1" presStyleIdx="1" presStyleCnt="8" custScaleX="27963" custScaleY="24454" custLinFactX="2074" custLinFactNeighborX="100000" custLinFactNeighborY="35009"/>
      <dgm:spPr/>
    </dgm:pt>
    <dgm:pt modelId="{FB97BA94-87C6-4E53-A981-BE5B22A86EC8}" type="pres">
      <dgm:prSet presAssocID="{6574D587-D8E0-49B9-ABE1-71F1DA705599}" presName="spaceBetweenRectangles" presStyleCnt="0"/>
      <dgm:spPr/>
    </dgm:pt>
    <dgm:pt modelId="{4975DF16-5735-476F-96BF-B3E05C43334A}" type="pres">
      <dgm:prSet presAssocID="{336981C0-DE1E-4239-86D3-7142D1C2C6D4}" presName="composite" presStyleCnt="0"/>
      <dgm:spPr/>
    </dgm:pt>
    <dgm:pt modelId="{FA4D7A20-175C-454A-BB1B-1CE1AFD098C0}" type="pres">
      <dgm:prSet presAssocID="{336981C0-DE1E-4239-86D3-7142D1C2C6D4}" presName="Parent1" presStyleLbl="node1" presStyleIdx="2" presStyleCnt="8" custScaleX="110824" custLinFactNeighborX="-89988" custLinFactNeighborY="11551">
        <dgm:presLayoutVars>
          <dgm:chMax val="1"/>
          <dgm:chPref val="1"/>
          <dgm:bulletEnabled val="1"/>
        </dgm:presLayoutVars>
      </dgm:prSet>
      <dgm:spPr/>
    </dgm:pt>
    <dgm:pt modelId="{A82F15AC-E105-4CD2-9132-9912BE1B4E21}" type="pres">
      <dgm:prSet presAssocID="{336981C0-DE1E-4239-86D3-7142D1C2C6D4}" presName="Childtext1" presStyleLbl="revTx" presStyleIdx="1" presStyleCnt="4" custScaleX="274803" custLinFactX="-54706" custLinFactNeighborX="-100000" custLinFactNeighborY="-40">
        <dgm:presLayoutVars>
          <dgm:chMax val="0"/>
          <dgm:chPref val="0"/>
          <dgm:bulletEnabled val="1"/>
        </dgm:presLayoutVars>
      </dgm:prSet>
      <dgm:spPr/>
    </dgm:pt>
    <dgm:pt modelId="{2C32BB78-15C3-4B34-86F5-81EAFEE32E47}" type="pres">
      <dgm:prSet presAssocID="{336981C0-DE1E-4239-86D3-7142D1C2C6D4}" presName="BalanceSpacing" presStyleCnt="0"/>
      <dgm:spPr/>
    </dgm:pt>
    <dgm:pt modelId="{7F3E47B4-13F6-434A-A70C-93715F8EEE63}" type="pres">
      <dgm:prSet presAssocID="{336981C0-DE1E-4239-86D3-7142D1C2C6D4}" presName="BalanceSpacing1" presStyleCnt="0"/>
      <dgm:spPr/>
    </dgm:pt>
    <dgm:pt modelId="{4A565D26-9AEA-46EF-9AD6-84FF4C7D2139}" type="pres">
      <dgm:prSet presAssocID="{47E2380F-3690-42CD-A13B-C63923732207}" presName="Accent1Text" presStyleLbl="node1" presStyleIdx="3" presStyleCnt="8" custScaleX="21878" custScaleY="17583" custLinFactX="-22747" custLinFactNeighborX="-100000" custLinFactNeighborY="12116"/>
      <dgm:spPr/>
    </dgm:pt>
    <dgm:pt modelId="{066D3DA5-F959-4C02-8BF1-1C6A5AAA9B58}" type="pres">
      <dgm:prSet presAssocID="{47E2380F-3690-42CD-A13B-C63923732207}" presName="spaceBetweenRectangles" presStyleCnt="0"/>
      <dgm:spPr/>
    </dgm:pt>
    <dgm:pt modelId="{4EAC30DF-1FC1-40AE-903D-D2CB3EF6D884}" type="pres">
      <dgm:prSet presAssocID="{A66D3582-CE84-42D9-8C1A-6A3581920E14}" presName="composite" presStyleCnt="0"/>
      <dgm:spPr/>
    </dgm:pt>
    <dgm:pt modelId="{1C45D28E-5281-48AA-AA75-A832E5DF4ABF}" type="pres">
      <dgm:prSet presAssocID="{A66D3582-CE84-42D9-8C1A-6A3581920E14}" presName="Parent1" presStyleLbl="node1" presStyleIdx="4" presStyleCnt="8" custScaleX="114739" custLinFactNeighborX="61353" custLinFactNeighborY="-18172">
        <dgm:presLayoutVars>
          <dgm:chMax val="1"/>
          <dgm:chPref val="1"/>
          <dgm:bulletEnabled val="1"/>
        </dgm:presLayoutVars>
      </dgm:prSet>
      <dgm:spPr/>
    </dgm:pt>
    <dgm:pt modelId="{1AFEC9F2-96D8-48DB-B13F-669AAC294583}" type="pres">
      <dgm:prSet presAssocID="{A66D3582-CE84-42D9-8C1A-6A3581920E14}" presName="Childtext1" presStyleLbl="revTx" presStyleIdx="2" presStyleCnt="4" custScaleX="225887" custLinFactX="9708" custLinFactY="8777" custLinFactNeighborX="100000" custLinFactNeighborY="100000">
        <dgm:presLayoutVars>
          <dgm:chMax val="0"/>
          <dgm:chPref val="0"/>
          <dgm:bulletEnabled val="1"/>
        </dgm:presLayoutVars>
      </dgm:prSet>
      <dgm:spPr/>
    </dgm:pt>
    <dgm:pt modelId="{98D18255-8E72-4E43-BE64-5C29BA4E33DF}" type="pres">
      <dgm:prSet presAssocID="{A66D3582-CE84-42D9-8C1A-6A3581920E14}" presName="BalanceSpacing" presStyleCnt="0"/>
      <dgm:spPr/>
    </dgm:pt>
    <dgm:pt modelId="{72717380-57D3-4EF2-870A-A8C697A7482C}" type="pres">
      <dgm:prSet presAssocID="{A66D3582-CE84-42D9-8C1A-6A3581920E14}" presName="BalanceSpacing1" presStyleCnt="0"/>
      <dgm:spPr/>
    </dgm:pt>
    <dgm:pt modelId="{058DCCF5-2072-42B3-8B16-743BAD0524CB}" type="pres">
      <dgm:prSet presAssocID="{72786005-974F-4C98-B29E-7A28B3B70A2A}" presName="Accent1Text" presStyleLbl="node1" presStyleIdx="5" presStyleCnt="8" custFlipVert="1" custScaleX="28768" custScaleY="23826" custLinFactNeighborX="95106" custLinFactNeighborY="-14432"/>
      <dgm:spPr/>
    </dgm:pt>
    <dgm:pt modelId="{B446F2C4-A944-43A0-A364-CF6FCA0C369A}" type="pres">
      <dgm:prSet presAssocID="{72786005-974F-4C98-B29E-7A28B3B70A2A}" presName="spaceBetweenRectangles" presStyleCnt="0"/>
      <dgm:spPr/>
    </dgm:pt>
    <dgm:pt modelId="{8AD25557-235A-4666-AF45-54BFAFF86B32}" type="pres">
      <dgm:prSet presAssocID="{55AAA87F-6DF6-4E03-AC4C-FF99BBF25E3C}" presName="composite" presStyleCnt="0"/>
      <dgm:spPr/>
    </dgm:pt>
    <dgm:pt modelId="{0D3C99EC-DC02-4C1D-9BDE-99AFBC3C8523}" type="pres">
      <dgm:prSet presAssocID="{55AAA87F-6DF6-4E03-AC4C-FF99BBF25E3C}" presName="Parent1" presStyleLbl="node1" presStyleIdx="6" presStyleCnt="8" custLinFactNeighborX="-87667" custLinFactNeighborY="-44951">
        <dgm:presLayoutVars>
          <dgm:chMax val="1"/>
          <dgm:chPref val="1"/>
          <dgm:bulletEnabled val="1"/>
        </dgm:presLayoutVars>
      </dgm:prSet>
      <dgm:spPr/>
    </dgm:pt>
    <dgm:pt modelId="{4B0DEB3F-E8B8-4160-92E0-FF892690624E}" type="pres">
      <dgm:prSet presAssocID="{55AAA87F-6DF6-4E03-AC4C-FF99BBF25E3C}" presName="Childtext1" presStyleLbl="revTx" presStyleIdx="3" presStyleCnt="4" custScaleX="276562" custScaleY="183075" custLinFactX="-50592" custLinFactNeighborX="-100000" custLinFactNeighborY="73965">
        <dgm:presLayoutVars>
          <dgm:chMax val="0"/>
          <dgm:chPref val="0"/>
          <dgm:bulletEnabled val="1"/>
        </dgm:presLayoutVars>
      </dgm:prSet>
      <dgm:spPr/>
    </dgm:pt>
    <dgm:pt modelId="{8EFB2ED7-3D35-450B-BE4E-FBA8B72D8180}" type="pres">
      <dgm:prSet presAssocID="{55AAA87F-6DF6-4E03-AC4C-FF99BBF25E3C}" presName="BalanceSpacing" presStyleCnt="0"/>
      <dgm:spPr/>
    </dgm:pt>
    <dgm:pt modelId="{CD07CB92-FAF7-43D8-8147-FA3BBE2A7503}" type="pres">
      <dgm:prSet presAssocID="{55AAA87F-6DF6-4E03-AC4C-FF99BBF25E3C}" presName="BalanceSpacing1" presStyleCnt="0"/>
      <dgm:spPr/>
    </dgm:pt>
    <dgm:pt modelId="{363ECB16-477A-42C8-B67C-2A5D8B8E3D3E}" type="pres">
      <dgm:prSet presAssocID="{554CFEFB-3562-4A9D-B0B7-88B7A367A9BD}" presName="Accent1Text" presStyleLbl="node1" presStyleIdx="7" presStyleCnt="8" custFlipVert="1" custFlipHor="1" custScaleX="25501" custScaleY="26634" custLinFactX="-23279" custLinFactNeighborX="-100000" custLinFactNeighborY="-34499"/>
      <dgm:spPr/>
    </dgm:pt>
  </dgm:ptLst>
  <dgm:cxnLst>
    <dgm:cxn modelId="{A55546E8-3A08-4611-B58A-00EBCB5CFCB8}" srcId="{A66D3582-CE84-42D9-8C1A-6A3581920E14}" destId="{4A8AF298-CCB9-4D46-9158-79441489FE2B}" srcOrd="0" destOrd="0" parTransId="{1C394651-0F84-47AC-8BE0-96139D803027}" sibTransId="{205B6F33-E33F-4AD3-8026-B666E6C9B57D}"/>
    <dgm:cxn modelId="{F178B82F-95AD-4372-B6C5-449CD4070DB1}" type="presOf" srcId="{14FD5E0A-4173-45F3-8917-37783FAE7354}" destId="{A82F15AC-E105-4CD2-9132-9912BE1B4E21}" srcOrd="0" destOrd="2" presId="urn:microsoft.com/office/officeart/2008/layout/AlternatingHexagons"/>
    <dgm:cxn modelId="{2BBD0896-C68A-4DEA-AE2A-55C13699C438}" type="presOf" srcId="{2D65E50C-B523-4AB2-A04C-8836954D3AB9}" destId="{A82F15AC-E105-4CD2-9132-9912BE1B4E21}" srcOrd="0" destOrd="3" presId="urn:microsoft.com/office/officeart/2008/layout/AlternatingHexagons"/>
    <dgm:cxn modelId="{34C8696F-2E98-45B9-9174-94787FACF55E}" srcId="{BD9BCA9C-8E5D-4A3D-8AE6-9E975E3F9F63}" destId="{081DE439-76FA-439E-BEA8-EC6FEE4C8647}" srcOrd="3" destOrd="0" parTransId="{ADFFF93F-1230-44EF-A8BD-D5D74B3A67C0}" sibTransId="{F67925C2-7938-494B-82A3-D1AED02941CC}"/>
    <dgm:cxn modelId="{540A19D0-9B8F-448D-ACFA-3684FE16AF04}" type="presOf" srcId="{081DE439-76FA-439E-BEA8-EC6FEE4C8647}" destId="{7BFD3D80-25C7-49A7-BE28-2FAABFF9E639}" srcOrd="0" destOrd="3" presId="urn:microsoft.com/office/officeart/2008/layout/AlternatingHexagons"/>
    <dgm:cxn modelId="{ADFEDBAD-C137-465E-B610-3D2993AB0B15}" srcId="{336981C0-DE1E-4239-86D3-7142D1C2C6D4}" destId="{043F5060-70AF-43FE-9353-172AF399A5DD}" srcOrd="1" destOrd="0" parTransId="{7DB8201B-1AE1-46DE-93BD-7EE03B114442}" sibTransId="{3970ED07-B34F-4B22-9CFF-5D1AD810DFC2}"/>
    <dgm:cxn modelId="{920360B9-7725-465F-8C39-A3909BEA88DE}" type="presOf" srcId="{8CBFF3D9-06CD-4015-9A6A-686388083D0D}" destId="{A82F15AC-E105-4CD2-9132-9912BE1B4E21}" srcOrd="0" destOrd="0" presId="urn:microsoft.com/office/officeart/2008/layout/AlternatingHexagons"/>
    <dgm:cxn modelId="{4AD1CE0A-0F29-4495-8EC2-CB39C5DB2CEA}" type="presOf" srcId="{325D5E71-D13A-44B6-B4C2-DAD7E6674887}" destId="{2DD85A13-F377-4DAA-9971-424C4BA393B6}" srcOrd="0" destOrd="0" presId="urn:microsoft.com/office/officeart/2008/layout/AlternatingHexagons"/>
    <dgm:cxn modelId="{59FCE599-E8F6-4AE0-B62C-55CB4F067B21}" type="presOf" srcId="{A66D3582-CE84-42D9-8C1A-6A3581920E14}" destId="{1C45D28E-5281-48AA-AA75-A832E5DF4ABF}" srcOrd="0" destOrd="0" presId="urn:microsoft.com/office/officeart/2008/layout/AlternatingHexagons"/>
    <dgm:cxn modelId="{B0AFDBF2-FE45-4ADA-8DBE-FECEB145FD2D}" srcId="{BD9BCA9C-8E5D-4A3D-8AE6-9E975E3F9F63}" destId="{73ACDC81-E218-481A-9FB0-ED3DBF175843}" srcOrd="1" destOrd="0" parTransId="{0F2DBC95-B6E3-43AF-9160-B802031D669B}" sibTransId="{26B336CE-680A-426B-A94F-EBEC9242A49D}"/>
    <dgm:cxn modelId="{107AD313-9745-4122-8DFC-6D8DFDFBC578}" type="presOf" srcId="{336981C0-DE1E-4239-86D3-7142D1C2C6D4}" destId="{FA4D7A20-175C-454A-BB1B-1CE1AFD098C0}" srcOrd="0" destOrd="0" presId="urn:microsoft.com/office/officeart/2008/layout/AlternatingHexagons"/>
    <dgm:cxn modelId="{C2B97CD0-212E-4F56-A7AD-6D3F5172AE96}" srcId="{BD9BCA9C-8E5D-4A3D-8AE6-9E975E3F9F63}" destId="{A3F841E2-FAE7-47EB-A5FB-E006321F5819}" srcOrd="0" destOrd="0" parTransId="{50F77E04-9822-4343-846F-1856758C0D8A}" sibTransId="{763EE94A-BE2A-4981-84DB-5FAB247E3631}"/>
    <dgm:cxn modelId="{CB2215A6-D9ED-4C23-941C-80D1A34360D1}" type="presOf" srcId="{47E2380F-3690-42CD-A13B-C63923732207}" destId="{4A565D26-9AEA-46EF-9AD6-84FF4C7D2139}" srcOrd="0" destOrd="0" presId="urn:microsoft.com/office/officeart/2008/layout/AlternatingHexagons"/>
    <dgm:cxn modelId="{48F38532-88CE-49FE-BA87-0970B6A9F931}" type="presOf" srcId="{4A8AF298-CCB9-4D46-9158-79441489FE2B}" destId="{1AFEC9F2-96D8-48DB-B13F-669AAC294583}" srcOrd="0" destOrd="0" presId="urn:microsoft.com/office/officeart/2008/layout/AlternatingHexagons"/>
    <dgm:cxn modelId="{7627EDC4-BD25-480E-BC2D-403596550732}" srcId="{BD9BCA9C-8E5D-4A3D-8AE6-9E975E3F9F63}" destId="{760526BD-CA8A-4676-80EA-106602587073}" srcOrd="2" destOrd="0" parTransId="{BC72C156-9BAE-4060-9E21-1D12BE9C21A1}" sibTransId="{54A1143E-E101-421C-B4F3-8F5EE5DF7603}"/>
    <dgm:cxn modelId="{3D6C0D9C-54EF-4A75-B6C3-E11FB8B31527}" srcId="{336981C0-DE1E-4239-86D3-7142D1C2C6D4}" destId="{8CBFF3D9-06CD-4015-9A6A-686388083D0D}" srcOrd="0" destOrd="0" parTransId="{CEDC09E3-B4CF-4ECD-9C3F-633C3DFBA8A9}" sibTransId="{C9D1F6E8-F37E-4F69-AF1C-C27C926DCBD8}"/>
    <dgm:cxn modelId="{D040D467-D54B-4F99-B6B9-CE8C1708B06E}" srcId="{325D5E71-D13A-44B6-B4C2-DAD7E6674887}" destId="{BD9BCA9C-8E5D-4A3D-8AE6-9E975E3F9F63}" srcOrd="0" destOrd="0" parTransId="{C8BA330D-9F0E-43B2-9919-DBE630808948}" sibTransId="{6574D587-D8E0-49B9-ABE1-71F1DA705599}"/>
    <dgm:cxn modelId="{07664385-5E5A-48A4-B757-F3B05689C338}" srcId="{336981C0-DE1E-4239-86D3-7142D1C2C6D4}" destId="{2D65E50C-B523-4AB2-A04C-8836954D3AB9}" srcOrd="3" destOrd="0" parTransId="{D9D78FA1-17E8-485F-9F07-CDA5052ED172}" sibTransId="{C90BE182-E610-4BEC-B51C-653A29666215}"/>
    <dgm:cxn modelId="{B77BEADA-D96D-4578-BC64-1C27ACF85EC8}" srcId="{336981C0-DE1E-4239-86D3-7142D1C2C6D4}" destId="{14FD5E0A-4173-45F3-8917-37783FAE7354}" srcOrd="2" destOrd="0" parTransId="{D0B78072-2180-4E87-9248-C023654575DA}" sibTransId="{B9E1D5EB-1DA8-4914-A881-C17FB883FB5E}"/>
    <dgm:cxn modelId="{AAE762F9-ACD7-4CB5-BAB1-CA4CE0DA50C5}" srcId="{55AAA87F-6DF6-4E03-AC4C-FF99BBF25E3C}" destId="{795B90C2-C984-4AE0-9CDE-C6A18884AEE7}" srcOrd="0" destOrd="0" parTransId="{F988DF74-98B5-4C82-9F91-D81B1E47F422}" sibTransId="{F2DEA85D-4FC9-46F0-A7DC-E4F8EA520B32}"/>
    <dgm:cxn modelId="{53080FA3-BAD5-4875-B767-16FF24C42E07}" type="presOf" srcId="{043F5060-70AF-43FE-9353-172AF399A5DD}" destId="{A82F15AC-E105-4CD2-9132-9912BE1B4E21}" srcOrd="0" destOrd="1" presId="urn:microsoft.com/office/officeart/2008/layout/AlternatingHexagons"/>
    <dgm:cxn modelId="{538CB81B-25A8-45A7-B2B4-86B682073A0C}" type="presOf" srcId="{554CFEFB-3562-4A9D-B0B7-88B7A367A9BD}" destId="{363ECB16-477A-42C8-B67C-2A5D8B8E3D3E}" srcOrd="0" destOrd="0" presId="urn:microsoft.com/office/officeart/2008/layout/AlternatingHexagons"/>
    <dgm:cxn modelId="{B86A34A8-06D2-4A64-A032-E90B6597E8C1}" type="presOf" srcId="{6574D587-D8E0-49B9-ABE1-71F1DA705599}" destId="{98DA8F1C-66E0-4F6C-A7A6-D5428E26FD1D}" srcOrd="0" destOrd="0" presId="urn:microsoft.com/office/officeart/2008/layout/AlternatingHexagons"/>
    <dgm:cxn modelId="{E3D54020-6DD4-405C-9D80-40A62345F524}" srcId="{55AAA87F-6DF6-4E03-AC4C-FF99BBF25E3C}" destId="{AC2CF649-5036-4316-9AD6-534C9DC32A5B}" srcOrd="1" destOrd="0" parTransId="{50C8E661-B426-4D84-A0AB-F9D9C7C2E5FC}" sibTransId="{625C7C0E-A6EC-4665-B0D5-FCCBEAB3E1F6}"/>
    <dgm:cxn modelId="{2F945C5C-7113-49FD-AD84-A9D546105472}" type="presOf" srcId="{BD9BCA9C-8E5D-4A3D-8AE6-9E975E3F9F63}" destId="{88E595E0-8A9A-4431-BEA7-475CC70E8E01}" srcOrd="0" destOrd="0" presId="urn:microsoft.com/office/officeart/2008/layout/AlternatingHexagons"/>
    <dgm:cxn modelId="{518D25E1-3848-449B-8B8D-4511C1EA9A98}" srcId="{325D5E71-D13A-44B6-B4C2-DAD7E6674887}" destId="{A66D3582-CE84-42D9-8C1A-6A3581920E14}" srcOrd="2" destOrd="0" parTransId="{CC09B6A3-566E-498A-85E8-960181832FEA}" sibTransId="{72786005-974F-4C98-B29E-7A28B3B70A2A}"/>
    <dgm:cxn modelId="{5CD1AEA7-E7EC-423C-A013-E641B153BDEF}" type="presOf" srcId="{AC2CF649-5036-4316-9AD6-534C9DC32A5B}" destId="{4B0DEB3F-E8B8-4160-92E0-FF892690624E}" srcOrd="0" destOrd="1" presId="urn:microsoft.com/office/officeart/2008/layout/AlternatingHexagons"/>
    <dgm:cxn modelId="{954273B9-C65A-4E5D-9368-879CDE1EA359}" srcId="{325D5E71-D13A-44B6-B4C2-DAD7E6674887}" destId="{336981C0-DE1E-4239-86D3-7142D1C2C6D4}" srcOrd="1" destOrd="0" parTransId="{C35B2CB7-F3AF-40E8-B35C-F4D7160FD6EB}" sibTransId="{47E2380F-3690-42CD-A13B-C63923732207}"/>
    <dgm:cxn modelId="{3341AC13-5267-4125-9978-B06430D75E05}" type="presOf" srcId="{73ACDC81-E218-481A-9FB0-ED3DBF175843}" destId="{7BFD3D80-25C7-49A7-BE28-2FAABFF9E639}" srcOrd="0" destOrd="1" presId="urn:microsoft.com/office/officeart/2008/layout/AlternatingHexagons"/>
    <dgm:cxn modelId="{AFFDC969-6AAD-4E64-A338-ECA1992B1536}" type="presOf" srcId="{760526BD-CA8A-4676-80EA-106602587073}" destId="{7BFD3D80-25C7-49A7-BE28-2FAABFF9E639}" srcOrd="0" destOrd="2" presId="urn:microsoft.com/office/officeart/2008/layout/AlternatingHexagons"/>
    <dgm:cxn modelId="{92DA1BD7-54A4-4890-90F8-1D6F0AA033B6}" srcId="{325D5E71-D13A-44B6-B4C2-DAD7E6674887}" destId="{55AAA87F-6DF6-4E03-AC4C-FF99BBF25E3C}" srcOrd="3" destOrd="0" parTransId="{BA54E82C-823A-49B2-B02F-685EB97A0297}" sibTransId="{554CFEFB-3562-4A9D-B0B7-88B7A367A9BD}"/>
    <dgm:cxn modelId="{704B4F1D-ACB8-4041-8F5A-9C9824123A0F}" type="presOf" srcId="{55AAA87F-6DF6-4E03-AC4C-FF99BBF25E3C}" destId="{0D3C99EC-DC02-4C1D-9BDE-99AFBC3C8523}" srcOrd="0" destOrd="0" presId="urn:microsoft.com/office/officeart/2008/layout/AlternatingHexagons"/>
    <dgm:cxn modelId="{22E9B14E-2AAC-4869-B95E-3E9B4E7DD60B}" type="presOf" srcId="{795B90C2-C984-4AE0-9CDE-C6A18884AEE7}" destId="{4B0DEB3F-E8B8-4160-92E0-FF892690624E}" srcOrd="0" destOrd="0" presId="urn:microsoft.com/office/officeart/2008/layout/AlternatingHexagons"/>
    <dgm:cxn modelId="{237EDD53-84B6-4B92-9AD9-68A2484F4968}" type="presOf" srcId="{A3F841E2-FAE7-47EB-A5FB-E006321F5819}" destId="{7BFD3D80-25C7-49A7-BE28-2FAABFF9E639}" srcOrd="0" destOrd="0" presId="urn:microsoft.com/office/officeart/2008/layout/AlternatingHexagons"/>
    <dgm:cxn modelId="{DC585FD6-28B8-4C7F-A315-D5E09A5CC006}" type="presOf" srcId="{72786005-974F-4C98-B29E-7A28B3B70A2A}" destId="{058DCCF5-2072-42B3-8B16-743BAD0524CB}" srcOrd="0" destOrd="0" presId="urn:microsoft.com/office/officeart/2008/layout/AlternatingHexagons"/>
    <dgm:cxn modelId="{94B9911F-C2D1-4972-9C6B-D60EB4C94317}" type="presParOf" srcId="{2DD85A13-F377-4DAA-9971-424C4BA393B6}" destId="{2B2F63EF-4BED-42F2-8239-CDDAA7984189}" srcOrd="0" destOrd="0" presId="urn:microsoft.com/office/officeart/2008/layout/AlternatingHexagons"/>
    <dgm:cxn modelId="{C733F34A-511E-4B52-AA9D-60A003DEDCED}" type="presParOf" srcId="{2B2F63EF-4BED-42F2-8239-CDDAA7984189}" destId="{88E595E0-8A9A-4431-BEA7-475CC70E8E01}" srcOrd="0" destOrd="0" presId="urn:microsoft.com/office/officeart/2008/layout/AlternatingHexagons"/>
    <dgm:cxn modelId="{6126CB11-10F2-496A-9086-CE2547A1F52A}" type="presParOf" srcId="{2B2F63EF-4BED-42F2-8239-CDDAA7984189}" destId="{7BFD3D80-25C7-49A7-BE28-2FAABFF9E639}" srcOrd="1" destOrd="0" presId="urn:microsoft.com/office/officeart/2008/layout/AlternatingHexagons"/>
    <dgm:cxn modelId="{FC7EFC43-F149-442E-87DB-086616D90803}" type="presParOf" srcId="{2B2F63EF-4BED-42F2-8239-CDDAA7984189}" destId="{95C299B9-EF4C-4C76-A459-A74ECB570E84}" srcOrd="2" destOrd="0" presId="urn:microsoft.com/office/officeart/2008/layout/AlternatingHexagons"/>
    <dgm:cxn modelId="{6A0364C7-16DC-4851-8480-7B397733D67D}" type="presParOf" srcId="{2B2F63EF-4BED-42F2-8239-CDDAA7984189}" destId="{9DBA5EDE-D714-4DD4-BB09-53F09E6BAFDA}" srcOrd="3" destOrd="0" presId="urn:microsoft.com/office/officeart/2008/layout/AlternatingHexagons"/>
    <dgm:cxn modelId="{3357D951-F1B5-43DD-879F-93468D1055F0}" type="presParOf" srcId="{2B2F63EF-4BED-42F2-8239-CDDAA7984189}" destId="{98DA8F1C-66E0-4F6C-A7A6-D5428E26FD1D}" srcOrd="4" destOrd="0" presId="urn:microsoft.com/office/officeart/2008/layout/AlternatingHexagons"/>
    <dgm:cxn modelId="{BFB3CF6E-87B4-465B-A242-FD21ABF1FB60}" type="presParOf" srcId="{2DD85A13-F377-4DAA-9971-424C4BA393B6}" destId="{FB97BA94-87C6-4E53-A981-BE5B22A86EC8}" srcOrd="1" destOrd="0" presId="urn:microsoft.com/office/officeart/2008/layout/AlternatingHexagons"/>
    <dgm:cxn modelId="{9FB36534-6E5B-477D-98C4-E992AC1426D2}" type="presParOf" srcId="{2DD85A13-F377-4DAA-9971-424C4BA393B6}" destId="{4975DF16-5735-476F-96BF-B3E05C43334A}" srcOrd="2" destOrd="0" presId="urn:microsoft.com/office/officeart/2008/layout/AlternatingHexagons"/>
    <dgm:cxn modelId="{E2346CD1-FAEB-46F0-9F66-B1835FD975FA}" type="presParOf" srcId="{4975DF16-5735-476F-96BF-B3E05C43334A}" destId="{FA4D7A20-175C-454A-BB1B-1CE1AFD098C0}" srcOrd="0" destOrd="0" presId="urn:microsoft.com/office/officeart/2008/layout/AlternatingHexagons"/>
    <dgm:cxn modelId="{46654335-199D-4334-8F12-1A1A3707F8DF}" type="presParOf" srcId="{4975DF16-5735-476F-96BF-B3E05C43334A}" destId="{A82F15AC-E105-4CD2-9132-9912BE1B4E21}" srcOrd="1" destOrd="0" presId="urn:microsoft.com/office/officeart/2008/layout/AlternatingHexagons"/>
    <dgm:cxn modelId="{9B4345ED-2737-4FF2-AA2A-92A44653DED2}" type="presParOf" srcId="{4975DF16-5735-476F-96BF-B3E05C43334A}" destId="{2C32BB78-15C3-4B34-86F5-81EAFEE32E47}" srcOrd="2" destOrd="0" presId="urn:microsoft.com/office/officeart/2008/layout/AlternatingHexagons"/>
    <dgm:cxn modelId="{174E6970-54CE-485F-A4F4-40D2C085EE09}" type="presParOf" srcId="{4975DF16-5735-476F-96BF-B3E05C43334A}" destId="{7F3E47B4-13F6-434A-A70C-93715F8EEE63}" srcOrd="3" destOrd="0" presId="urn:microsoft.com/office/officeart/2008/layout/AlternatingHexagons"/>
    <dgm:cxn modelId="{F5331CDC-CFB8-43B4-B24A-4F3B808CA65C}" type="presParOf" srcId="{4975DF16-5735-476F-96BF-B3E05C43334A}" destId="{4A565D26-9AEA-46EF-9AD6-84FF4C7D2139}" srcOrd="4" destOrd="0" presId="urn:microsoft.com/office/officeart/2008/layout/AlternatingHexagons"/>
    <dgm:cxn modelId="{445C6C4F-F081-49BF-A4A7-AEEC99347FC3}" type="presParOf" srcId="{2DD85A13-F377-4DAA-9971-424C4BA393B6}" destId="{066D3DA5-F959-4C02-8BF1-1C6A5AAA9B58}" srcOrd="3" destOrd="0" presId="urn:microsoft.com/office/officeart/2008/layout/AlternatingHexagons"/>
    <dgm:cxn modelId="{7E34821A-A440-41DC-B437-286BCEF68325}" type="presParOf" srcId="{2DD85A13-F377-4DAA-9971-424C4BA393B6}" destId="{4EAC30DF-1FC1-40AE-903D-D2CB3EF6D884}" srcOrd="4" destOrd="0" presId="urn:microsoft.com/office/officeart/2008/layout/AlternatingHexagons"/>
    <dgm:cxn modelId="{3093BA6C-EF66-43A7-B07F-76D682276A9C}" type="presParOf" srcId="{4EAC30DF-1FC1-40AE-903D-D2CB3EF6D884}" destId="{1C45D28E-5281-48AA-AA75-A832E5DF4ABF}" srcOrd="0" destOrd="0" presId="urn:microsoft.com/office/officeart/2008/layout/AlternatingHexagons"/>
    <dgm:cxn modelId="{1FBF21D0-BE67-4034-94E4-98415BB498D6}" type="presParOf" srcId="{4EAC30DF-1FC1-40AE-903D-D2CB3EF6D884}" destId="{1AFEC9F2-96D8-48DB-B13F-669AAC294583}" srcOrd="1" destOrd="0" presId="urn:microsoft.com/office/officeart/2008/layout/AlternatingHexagons"/>
    <dgm:cxn modelId="{470EFF25-0D8C-456B-8269-C14ED27FDA9F}" type="presParOf" srcId="{4EAC30DF-1FC1-40AE-903D-D2CB3EF6D884}" destId="{98D18255-8E72-4E43-BE64-5C29BA4E33DF}" srcOrd="2" destOrd="0" presId="urn:microsoft.com/office/officeart/2008/layout/AlternatingHexagons"/>
    <dgm:cxn modelId="{6BBF955B-FBBF-48D1-80C2-DD2092B55A43}" type="presParOf" srcId="{4EAC30DF-1FC1-40AE-903D-D2CB3EF6D884}" destId="{72717380-57D3-4EF2-870A-A8C697A7482C}" srcOrd="3" destOrd="0" presId="urn:microsoft.com/office/officeart/2008/layout/AlternatingHexagons"/>
    <dgm:cxn modelId="{E9324FB6-6C20-406A-BAD2-B6AFF387E693}" type="presParOf" srcId="{4EAC30DF-1FC1-40AE-903D-D2CB3EF6D884}" destId="{058DCCF5-2072-42B3-8B16-743BAD0524CB}" srcOrd="4" destOrd="0" presId="urn:microsoft.com/office/officeart/2008/layout/AlternatingHexagons"/>
    <dgm:cxn modelId="{0FCD79A1-8D9E-49E3-A96B-B08D57B26B10}" type="presParOf" srcId="{2DD85A13-F377-4DAA-9971-424C4BA393B6}" destId="{B446F2C4-A944-43A0-A364-CF6FCA0C369A}" srcOrd="5" destOrd="0" presId="urn:microsoft.com/office/officeart/2008/layout/AlternatingHexagons"/>
    <dgm:cxn modelId="{7FD375B1-D5C3-4E6F-AFE9-C647BA1D953F}" type="presParOf" srcId="{2DD85A13-F377-4DAA-9971-424C4BA393B6}" destId="{8AD25557-235A-4666-AF45-54BFAFF86B32}" srcOrd="6" destOrd="0" presId="urn:microsoft.com/office/officeart/2008/layout/AlternatingHexagons"/>
    <dgm:cxn modelId="{B1760C14-A410-4D6D-A6AC-25153D988E9D}" type="presParOf" srcId="{8AD25557-235A-4666-AF45-54BFAFF86B32}" destId="{0D3C99EC-DC02-4C1D-9BDE-99AFBC3C8523}" srcOrd="0" destOrd="0" presId="urn:microsoft.com/office/officeart/2008/layout/AlternatingHexagons"/>
    <dgm:cxn modelId="{E64C9AA6-B03B-4F21-8D65-411736424B54}" type="presParOf" srcId="{8AD25557-235A-4666-AF45-54BFAFF86B32}" destId="{4B0DEB3F-E8B8-4160-92E0-FF892690624E}" srcOrd="1" destOrd="0" presId="urn:microsoft.com/office/officeart/2008/layout/AlternatingHexagons"/>
    <dgm:cxn modelId="{0A6EEEA6-EE81-41E4-8590-EEFE08E76A06}" type="presParOf" srcId="{8AD25557-235A-4666-AF45-54BFAFF86B32}" destId="{8EFB2ED7-3D35-450B-BE4E-FBA8B72D8180}" srcOrd="2" destOrd="0" presId="urn:microsoft.com/office/officeart/2008/layout/AlternatingHexagons"/>
    <dgm:cxn modelId="{EA73C7CF-4079-4C37-9F4C-8F14E6058266}" type="presParOf" srcId="{8AD25557-235A-4666-AF45-54BFAFF86B32}" destId="{CD07CB92-FAF7-43D8-8147-FA3BBE2A7503}" srcOrd="3" destOrd="0" presId="urn:microsoft.com/office/officeart/2008/layout/AlternatingHexagons"/>
    <dgm:cxn modelId="{0BD636D5-FDD8-4D18-A014-8FB8F1BFC80E}" type="presParOf" srcId="{8AD25557-235A-4666-AF45-54BFAFF86B32}" destId="{363ECB16-477A-42C8-B67C-2A5D8B8E3D3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7D30A-FCF9-45C9-88B2-33300D28749C}">
      <dsp:nvSpPr>
        <dsp:cNvPr id="0" name=""/>
        <dsp:cNvSpPr/>
      </dsp:nvSpPr>
      <dsp:spPr>
        <a:xfrm>
          <a:off x="1862" y="1764"/>
          <a:ext cx="5177875" cy="744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effectLst>
                <a:outerShdw blurRad="38100" dist="38100" dir="2700000" algn="tl">
                  <a:srgbClr val="000000"/>
                </a:outerShdw>
              </a:effectLst>
              <a:latin typeface="+mn-lt"/>
              <a:cs typeface="Times New Roman" pitchFamily="18" charset="0"/>
            </a:rPr>
            <a:t>Measles Virus</a:t>
          </a:r>
          <a:endParaRPr lang="en-US" sz="3200" kern="1200" dirty="0">
            <a:solidFill>
              <a:schemeClr val="tx1"/>
            </a:solidFill>
            <a:latin typeface="+mn-lt"/>
          </a:endParaRPr>
        </a:p>
      </dsp:txBody>
      <dsp:txXfrm>
        <a:off x="23658" y="23560"/>
        <a:ext cx="5134283" cy="700590"/>
      </dsp:txXfrm>
    </dsp:sp>
    <dsp:sp modelId="{AA4CA097-36DB-4D8C-B137-07F2A3357A95}">
      <dsp:nvSpPr>
        <dsp:cNvPr id="0" name=""/>
        <dsp:cNvSpPr/>
      </dsp:nvSpPr>
      <dsp:spPr>
        <a:xfrm>
          <a:off x="1567" y="936937"/>
          <a:ext cx="1634430" cy="18076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FF0000"/>
              </a:solidFill>
              <a:latin typeface="+mn-lt"/>
              <a:cs typeface="Times New Roman" pitchFamily="18" charset="0"/>
            </a:rPr>
            <a:t>Family:</a:t>
          </a:r>
          <a:r>
            <a:rPr lang="en-US" sz="1600" b="1" kern="1200" dirty="0">
              <a:solidFill>
                <a:schemeClr val="bg1"/>
              </a:solidFill>
              <a:latin typeface="+mn-lt"/>
              <a:cs typeface="Times New Roman" pitchFamily="18" charset="0"/>
            </a:rPr>
            <a:t> </a:t>
          </a:r>
          <a:r>
            <a:rPr lang="en-US" sz="1600" b="1" i="1" kern="1200" dirty="0" err="1">
              <a:solidFill>
                <a:schemeClr val="bg1"/>
              </a:solidFill>
              <a:latin typeface="+mn-lt"/>
              <a:cs typeface="Times New Roman" pitchFamily="18" charset="0"/>
            </a:rPr>
            <a:t>Paramyxovidae</a:t>
          </a:r>
          <a:r>
            <a:rPr lang="en-US" sz="1600" b="1" i="1" kern="1200" dirty="0">
              <a:solidFill>
                <a:schemeClr val="bg1"/>
              </a:solidFill>
              <a:latin typeface="+mn-lt"/>
              <a:cs typeface="Times New Roman" pitchFamily="18" charset="0"/>
            </a:rPr>
            <a:t>.</a:t>
          </a:r>
          <a:endParaRPr lang="en-US" sz="1600" kern="1200" dirty="0">
            <a:latin typeface="+mn-lt"/>
            <a:cs typeface="Times New Roman" panose="02020603050405020304" pitchFamily="18" charset="0"/>
          </a:endParaRPr>
        </a:p>
      </dsp:txBody>
      <dsp:txXfrm>
        <a:off x="49438" y="984808"/>
        <a:ext cx="1538688" cy="1711930"/>
      </dsp:txXfrm>
    </dsp:sp>
    <dsp:sp modelId="{0BEF0950-C07F-4DC9-91CC-F13B30AEA5D9}">
      <dsp:nvSpPr>
        <dsp:cNvPr id="0" name=""/>
        <dsp:cNvSpPr/>
      </dsp:nvSpPr>
      <dsp:spPr>
        <a:xfrm>
          <a:off x="1773584" y="936937"/>
          <a:ext cx="1634430" cy="18076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latin typeface="+mn-lt"/>
              <a:cs typeface="Times New Roman" pitchFamily="18" charset="0"/>
            </a:rPr>
            <a:t>Structural features: </a:t>
          </a:r>
          <a:r>
            <a:rPr lang="en-US" sz="1600" kern="1200" dirty="0">
              <a:solidFill>
                <a:schemeClr val="bg1"/>
              </a:solidFill>
              <a:latin typeface="+mn-lt"/>
              <a:cs typeface="Times New Roman" pitchFamily="18" charset="0"/>
            </a:rPr>
            <a:t>Enveloped virus with</a:t>
          </a:r>
          <a:r>
            <a:rPr lang="en-US" sz="1600" b="1" kern="1200" dirty="0">
              <a:solidFill>
                <a:schemeClr val="bg1"/>
              </a:solidFill>
              <a:latin typeface="+mn-lt"/>
              <a:cs typeface="Times New Roman" pitchFamily="18" charset="0"/>
            </a:rPr>
            <a:t> </a:t>
          </a:r>
          <a:r>
            <a:rPr lang="en-US" sz="1600" b="1" kern="1200" dirty="0" err="1">
              <a:solidFill>
                <a:schemeClr val="bg1"/>
              </a:solidFill>
              <a:latin typeface="+mn-lt"/>
              <a:cs typeface="Times New Roman" pitchFamily="18" charset="0"/>
            </a:rPr>
            <a:t>ss</a:t>
          </a:r>
          <a:r>
            <a:rPr lang="en-US" sz="1600" b="1" kern="1200" dirty="0">
              <a:solidFill>
                <a:schemeClr val="bg1"/>
              </a:solidFill>
              <a:latin typeface="+mn-lt"/>
              <a:cs typeface="Times New Roman" pitchFamily="18" charset="0"/>
            </a:rPr>
            <a:t>-RNA </a:t>
          </a:r>
          <a:r>
            <a:rPr lang="en-US" sz="1600" kern="1200" dirty="0">
              <a:solidFill>
                <a:schemeClr val="bg1"/>
              </a:solidFill>
              <a:latin typeface="+mn-lt"/>
              <a:cs typeface="Times New Roman" pitchFamily="18" charset="0"/>
            </a:rPr>
            <a:t>genome. </a:t>
          </a:r>
          <a:endParaRPr lang="en-US" sz="1600" kern="1200" dirty="0">
            <a:latin typeface="+mn-lt"/>
          </a:endParaRPr>
        </a:p>
      </dsp:txBody>
      <dsp:txXfrm>
        <a:off x="1821455" y="984808"/>
        <a:ext cx="1538688" cy="1711930"/>
      </dsp:txXfrm>
    </dsp:sp>
    <dsp:sp modelId="{A3EACE17-8A92-4E45-96E4-D31839B4930F}">
      <dsp:nvSpPr>
        <dsp:cNvPr id="0" name=""/>
        <dsp:cNvSpPr/>
      </dsp:nvSpPr>
      <dsp:spPr>
        <a:xfrm>
          <a:off x="3545307" y="936937"/>
          <a:ext cx="1634430" cy="18076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u="sng" kern="1200" dirty="0">
              <a:solidFill>
                <a:schemeClr val="tx1"/>
              </a:solidFill>
              <a:latin typeface="Times New Roman" pitchFamily="18" charset="0"/>
              <a:cs typeface="Times New Roman" pitchFamily="18" charset="0"/>
            </a:rPr>
            <a:t>infects human only.</a:t>
          </a:r>
          <a:endParaRPr lang="en-US" sz="1600" b="0" kern="1200" dirty="0">
            <a:solidFill>
              <a:schemeClr val="tx1"/>
            </a:solidFill>
          </a:endParaRPr>
        </a:p>
      </dsp:txBody>
      <dsp:txXfrm>
        <a:off x="3593178" y="984808"/>
        <a:ext cx="1538688" cy="1711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9B90A-0D8A-402C-AF54-34923BEEEEDF}">
      <dsp:nvSpPr>
        <dsp:cNvPr id="0" name=""/>
        <dsp:cNvSpPr/>
      </dsp:nvSpPr>
      <dsp:spPr>
        <a:xfrm>
          <a:off x="0" y="188738"/>
          <a:ext cx="5181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latin typeface="Times New Roman" pitchFamily="18" charset="0"/>
              <a:cs typeface="Times New Roman" pitchFamily="18" charset="0"/>
            </a:rPr>
            <a:t>Transmission</a:t>
          </a:r>
          <a:endParaRPr lang="en-US" sz="2200" kern="1200" dirty="0">
            <a:solidFill>
              <a:schemeClr val="tx1"/>
            </a:solidFill>
          </a:endParaRPr>
        </a:p>
      </dsp:txBody>
      <dsp:txXfrm>
        <a:off x="25759" y="214497"/>
        <a:ext cx="5130082" cy="476152"/>
      </dsp:txXfrm>
    </dsp:sp>
    <dsp:sp modelId="{F98043A8-22E7-4212-A745-CF0427ABA869}">
      <dsp:nvSpPr>
        <dsp:cNvPr id="0" name=""/>
        <dsp:cNvSpPr/>
      </dsp:nvSpPr>
      <dsp:spPr>
        <a:xfrm>
          <a:off x="0" y="716409"/>
          <a:ext cx="5181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solidFill>
                <a:schemeClr val="tx1"/>
              </a:solidFill>
              <a:latin typeface="+mn-lt"/>
              <a:cs typeface="Times New Roman" pitchFamily="18" charset="0"/>
            </a:rPr>
            <a:t>Inhalation of infectious aerosol droplets.</a:t>
          </a:r>
        </a:p>
      </dsp:txBody>
      <dsp:txXfrm>
        <a:off x="0" y="716409"/>
        <a:ext cx="5181600" cy="364320"/>
      </dsp:txXfrm>
    </dsp:sp>
    <dsp:sp modelId="{55E8978C-4C4B-42BA-832B-30D40A484D9E}">
      <dsp:nvSpPr>
        <dsp:cNvPr id="0" name=""/>
        <dsp:cNvSpPr/>
      </dsp:nvSpPr>
      <dsp:spPr>
        <a:xfrm>
          <a:off x="0" y="1080728"/>
          <a:ext cx="5181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latin typeface="Times New Roman" pitchFamily="18" charset="0"/>
              <a:cs typeface="Times New Roman" pitchFamily="18" charset="0"/>
            </a:rPr>
            <a:t>Epidemiology </a:t>
          </a:r>
          <a:endParaRPr lang="en-US" sz="2200" kern="1200" dirty="0">
            <a:solidFill>
              <a:schemeClr val="tx1"/>
            </a:solidFill>
          </a:endParaRPr>
        </a:p>
      </dsp:txBody>
      <dsp:txXfrm>
        <a:off x="25759" y="1106487"/>
        <a:ext cx="5130082" cy="476152"/>
      </dsp:txXfrm>
    </dsp:sp>
    <dsp:sp modelId="{EE3C700E-5375-439E-8D02-744C2E27EE3B}">
      <dsp:nvSpPr>
        <dsp:cNvPr id="0" name=""/>
        <dsp:cNvSpPr/>
      </dsp:nvSpPr>
      <dsp:spPr>
        <a:xfrm>
          <a:off x="0" y="1608399"/>
          <a:ext cx="518160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altLang="en-US" sz="1700" kern="1200" dirty="0">
              <a:solidFill>
                <a:schemeClr val="tx1"/>
              </a:solidFill>
              <a:latin typeface="+mn-lt"/>
              <a:cs typeface="Times New Roman" pitchFamily="18" charset="0"/>
            </a:rPr>
            <a:t>Measles virus infects human only.</a:t>
          </a:r>
          <a:r>
            <a:rPr lang="en-US" sz="1700" kern="1200" dirty="0">
              <a:solidFill>
                <a:schemeClr val="tx1"/>
              </a:solidFill>
              <a:latin typeface="+mn-lt"/>
              <a:cs typeface="Times New Roman" pitchFamily="18" charset="0"/>
            </a:rPr>
            <a:t> Most cases in preschool children, very infectious cases mainly in winter and spring.</a:t>
          </a:r>
        </a:p>
      </dsp:txBody>
      <dsp:txXfrm>
        <a:off x="0" y="1608399"/>
        <a:ext cx="5181600" cy="774180"/>
      </dsp:txXfrm>
    </dsp:sp>
    <dsp:sp modelId="{80BA06FD-4F0D-42D6-A3B1-29F54245247C}">
      <dsp:nvSpPr>
        <dsp:cNvPr id="0" name=""/>
        <dsp:cNvSpPr/>
      </dsp:nvSpPr>
      <dsp:spPr>
        <a:xfrm>
          <a:off x="0" y="2382579"/>
          <a:ext cx="5181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latin typeface="Times New Roman" pitchFamily="18" charset="0"/>
              <a:cs typeface="Times New Roman" pitchFamily="18" charset="0"/>
            </a:rPr>
            <a:t>pathogenesis</a:t>
          </a:r>
          <a:endParaRPr lang="en-US" sz="2200" kern="1200" dirty="0">
            <a:solidFill>
              <a:schemeClr val="tx1"/>
            </a:solidFill>
          </a:endParaRPr>
        </a:p>
      </dsp:txBody>
      <dsp:txXfrm>
        <a:off x="25759" y="2408338"/>
        <a:ext cx="5130082" cy="476152"/>
      </dsp:txXfrm>
    </dsp:sp>
    <dsp:sp modelId="{526B6C0B-173B-4B2F-9BD6-BAA147C98755}">
      <dsp:nvSpPr>
        <dsp:cNvPr id="0" name=""/>
        <dsp:cNvSpPr/>
      </dsp:nvSpPr>
      <dsp:spPr>
        <a:xfrm>
          <a:off x="0" y="2910249"/>
          <a:ext cx="5181600" cy="1252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solidFill>
                <a:schemeClr val="tx1"/>
              </a:solidFill>
              <a:latin typeface="+mn-lt"/>
              <a:cs typeface="Times New Roman" pitchFamily="18" charset="0"/>
            </a:rPr>
            <a:t>Virus infects first epithetical cells of respiratory tract then virus spread to the blood causing </a:t>
          </a:r>
          <a:r>
            <a:rPr lang="en-US" sz="1700" kern="1200" dirty="0" err="1">
              <a:solidFill>
                <a:schemeClr val="tx1"/>
              </a:solidFill>
              <a:latin typeface="+mn-lt"/>
              <a:cs typeface="Times New Roman" pitchFamily="18" charset="0"/>
            </a:rPr>
            <a:t>vireamia</a:t>
          </a:r>
          <a:r>
            <a:rPr lang="en-US" sz="1700" kern="1200" dirty="0">
              <a:solidFill>
                <a:schemeClr val="tx1"/>
              </a:solidFill>
              <a:latin typeface="+mn-lt"/>
              <a:cs typeface="Times New Roman" pitchFamily="18" charset="0"/>
            </a:rPr>
            <a:t> .</a:t>
          </a:r>
          <a:r>
            <a:rPr lang="en-US" altLang="en-US" sz="1700" kern="1200" dirty="0">
              <a:solidFill>
                <a:schemeClr val="tx1"/>
              </a:solidFill>
              <a:latin typeface="+mn-lt"/>
              <a:cs typeface="Times New Roman" pitchFamily="18" charset="0"/>
            </a:rPr>
            <a:t>The virus reaches the lymphoid tissue where it replicates further and w</a:t>
          </a:r>
          <a:r>
            <a:rPr lang="en-US" sz="1700" kern="1200" dirty="0">
              <a:solidFill>
                <a:schemeClr val="tx1"/>
              </a:solidFill>
              <a:latin typeface="+mn-lt"/>
              <a:cs typeface="Times New Roman" pitchFamily="18" charset="0"/>
            </a:rPr>
            <a:t>idely disseminated to the skin with </a:t>
          </a:r>
          <a:r>
            <a:rPr lang="en-US" sz="1700" kern="1200" dirty="0" err="1">
              <a:solidFill>
                <a:schemeClr val="tx1"/>
              </a:solidFill>
              <a:latin typeface="+mn-lt"/>
              <a:cs typeface="Times New Roman" pitchFamily="18" charset="0"/>
            </a:rPr>
            <a:t>maculopopular</a:t>
          </a:r>
          <a:r>
            <a:rPr lang="en-US" sz="1700" kern="1200" dirty="0">
              <a:solidFill>
                <a:schemeClr val="tx1"/>
              </a:solidFill>
              <a:latin typeface="+mn-lt"/>
              <a:cs typeface="Times New Roman" pitchFamily="18" charset="0"/>
            </a:rPr>
            <a:t> rash.</a:t>
          </a:r>
        </a:p>
      </dsp:txBody>
      <dsp:txXfrm>
        <a:off x="0" y="2910249"/>
        <a:ext cx="5181600" cy="1252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7D30A-FCF9-45C9-88B2-33300D28749C}">
      <dsp:nvSpPr>
        <dsp:cNvPr id="0" name=""/>
        <dsp:cNvSpPr/>
      </dsp:nvSpPr>
      <dsp:spPr>
        <a:xfrm>
          <a:off x="0" y="12"/>
          <a:ext cx="5177875" cy="1065995"/>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mn-lt"/>
              <a:cs typeface="Times New Roman" pitchFamily="18" charset="0"/>
            </a:rPr>
            <a:t>Mumps Virus</a:t>
          </a:r>
        </a:p>
        <a:p>
          <a:pPr marL="0" lvl="0" indent="0" algn="ctr" defTabSz="1066800">
            <a:lnSpc>
              <a:spcPct val="90000"/>
            </a:lnSpc>
            <a:spcBef>
              <a:spcPct val="0"/>
            </a:spcBef>
            <a:spcAft>
              <a:spcPct val="35000"/>
            </a:spcAft>
            <a:buNone/>
          </a:pPr>
          <a:r>
            <a:rPr lang="en-US" sz="2400" b="1" kern="1200" dirty="0">
              <a:solidFill>
                <a:schemeClr val="tx1"/>
              </a:solidFill>
              <a:latin typeface="+mn-lt"/>
              <a:cs typeface="Times New Roman" pitchFamily="18" charset="0"/>
            </a:rPr>
            <a:t>is an acute benign viral </a:t>
          </a:r>
          <a:r>
            <a:rPr lang="en-US" altLang="en-US" sz="2400" kern="1200" dirty="0" err="1">
              <a:solidFill>
                <a:schemeClr val="tx1"/>
              </a:solidFill>
              <a:latin typeface="+mn-lt"/>
              <a:cs typeface="Times New Roman" pitchFamily="18" charset="0"/>
            </a:rPr>
            <a:t>Parotitis</a:t>
          </a:r>
          <a:r>
            <a:rPr lang="en-US" altLang="en-US" sz="2400" kern="1200" dirty="0">
              <a:solidFill>
                <a:schemeClr val="tx1"/>
              </a:solidFill>
              <a:latin typeface="+mn-lt"/>
              <a:cs typeface="Times New Roman" pitchFamily="18" charset="0"/>
            </a:rPr>
            <a:t>*</a:t>
          </a:r>
          <a:r>
            <a:rPr lang="en-US" sz="2400" b="1" kern="1200" dirty="0">
              <a:solidFill>
                <a:schemeClr val="tx1"/>
              </a:solidFill>
              <a:latin typeface="+mn-lt"/>
              <a:cs typeface="Times New Roman" pitchFamily="18" charset="0"/>
            </a:rPr>
            <a:t>. </a:t>
          </a:r>
          <a:endParaRPr lang="en-US" sz="2400" kern="1200" dirty="0">
            <a:solidFill>
              <a:schemeClr val="tx1"/>
            </a:solidFill>
            <a:latin typeface="+mn-lt"/>
            <a:cs typeface="Times New Roman" panose="02020603050405020304" pitchFamily="18" charset="0"/>
          </a:endParaRPr>
        </a:p>
      </dsp:txBody>
      <dsp:txXfrm>
        <a:off x="31222" y="31234"/>
        <a:ext cx="5115431" cy="1003551"/>
      </dsp:txXfrm>
    </dsp:sp>
    <dsp:sp modelId="{AA4CA097-36DB-4D8C-B137-07F2A3357A95}">
      <dsp:nvSpPr>
        <dsp:cNvPr id="0" name=""/>
        <dsp:cNvSpPr/>
      </dsp:nvSpPr>
      <dsp:spPr>
        <a:xfrm>
          <a:off x="1567" y="1262766"/>
          <a:ext cx="1634430" cy="258937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FF0000"/>
              </a:solidFill>
              <a:latin typeface="+mn-lt"/>
              <a:cs typeface="Times New Roman" pitchFamily="18" charset="0"/>
            </a:rPr>
            <a:t>Family:</a:t>
          </a:r>
          <a:r>
            <a:rPr lang="en-US" sz="1400" b="1" kern="1200" dirty="0">
              <a:solidFill>
                <a:schemeClr val="bg1"/>
              </a:solidFill>
              <a:latin typeface="+mn-lt"/>
              <a:cs typeface="Times New Roman" pitchFamily="18" charset="0"/>
            </a:rPr>
            <a:t> </a:t>
          </a:r>
          <a:r>
            <a:rPr lang="en-US" sz="1400" b="1" i="1" kern="1200" dirty="0" err="1">
              <a:solidFill>
                <a:schemeClr val="tx1"/>
              </a:solidFill>
              <a:latin typeface="+mn-lt"/>
              <a:cs typeface="Times New Roman" pitchFamily="18" charset="0"/>
            </a:rPr>
            <a:t>Paramyxoviridae</a:t>
          </a:r>
          <a:r>
            <a:rPr lang="en-US" sz="1400" b="1" i="1" kern="1200" dirty="0">
              <a:solidFill>
                <a:schemeClr val="bg1"/>
              </a:solidFill>
              <a:latin typeface="+mn-lt"/>
              <a:cs typeface="Times New Roman" pitchFamily="18" charset="0"/>
            </a:rPr>
            <a:t>.</a:t>
          </a:r>
          <a:endParaRPr lang="en-US" sz="1400" kern="1200" dirty="0">
            <a:latin typeface="+mn-lt"/>
            <a:cs typeface="Times New Roman" panose="02020603050405020304" pitchFamily="18" charset="0"/>
          </a:endParaRPr>
        </a:p>
      </dsp:txBody>
      <dsp:txXfrm>
        <a:off x="49438" y="1310637"/>
        <a:ext cx="1538688" cy="2493636"/>
      </dsp:txXfrm>
    </dsp:sp>
    <dsp:sp modelId="{0BEF0950-C07F-4DC9-91CC-F13B30AEA5D9}">
      <dsp:nvSpPr>
        <dsp:cNvPr id="0" name=""/>
        <dsp:cNvSpPr/>
      </dsp:nvSpPr>
      <dsp:spPr>
        <a:xfrm>
          <a:off x="1773584" y="1262766"/>
          <a:ext cx="1634430" cy="258937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0000"/>
              </a:solidFill>
              <a:latin typeface="+mn-lt"/>
              <a:cs typeface="Times New Roman" pitchFamily="18" charset="0"/>
            </a:rPr>
            <a:t>Structural features: </a:t>
          </a:r>
          <a:r>
            <a:rPr lang="en-US" sz="1400" b="1" kern="1200" dirty="0">
              <a:solidFill>
                <a:schemeClr val="tx1"/>
              </a:solidFill>
              <a:latin typeface="+mn-lt"/>
              <a:cs typeface="Times New Roman" pitchFamily="18" charset="0"/>
            </a:rPr>
            <a:t>Enveloped virus with </a:t>
          </a:r>
          <a:r>
            <a:rPr lang="en-US" sz="1400" b="1" kern="1200" dirty="0" err="1">
              <a:solidFill>
                <a:schemeClr val="tx1"/>
              </a:solidFill>
              <a:latin typeface="+mn-lt"/>
              <a:cs typeface="Times New Roman" pitchFamily="18" charset="0"/>
            </a:rPr>
            <a:t>ss</a:t>
          </a:r>
          <a:r>
            <a:rPr lang="en-US" sz="1400" b="1" kern="1200" dirty="0">
              <a:solidFill>
                <a:schemeClr val="tx1"/>
              </a:solidFill>
              <a:latin typeface="+mn-lt"/>
              <a:cs typeface="Times New Roman" pitchFamily="18" charset="0"/>
            </a:rPr>
            <a:t>-RNA genome.</a:t>
          </a:r>
          <a:r>
            <a:rPr lang="en-US" altLang="en-US" sz="1400" kern="1200" dirty="0">
              <a:solidFill>
                <a:schemeClr val="tx1"/>
              </a:solidFill>
              <a:latin typeface="+mn-lt"/>
              <a:cs typeface="Times New Roman" pitchFamily="18" charset="0"/>
            </a:rPr>
            <a:t> The viral envelope is covered with two glycoprotein spikes, </a:t>
          </a:r>
          <a:r>
            <a:rPr lang="en-US" altLang="en-US" sz="1400" kern="1200" dirty="0" err="1">
              <a:solidFill>
                <a:schemeClr val="tx1"/>
              </a:solidFill>
              <a:latin typeface="+mn-lt"/>
              <a:cs typeface="Times New Roman" pitchFamily="18" charset="0"/>
            </a:rPr>
            <a:t>hemagglutinine</a:t>
          </a:r>
          <a:r>
            <a:rPr lang="en-US" altLang="en-US" sz="1400" kern="1200" dirty="0">
              <a:solidFill>
                <a:schemeClr val="tx1"/>
              </a:solidFill>
              <a:latin typeface="+mn-lt"/>
              <a:cs typeface="Times New Roman" pitchFamily="18" charset="0"/>
            </a:rPr>
            <a:t> and neuraminidase</a:t>
          </a:r>
          <a:endParaRPr lang="en-US" sz="1400" kern="1200" dirty="0">
            <a:solidFill>
              <a:schemeClr val="tx1"/>
            </a:solidFill>
            <a:latin typeface="+mn-lt"/>
            <a:cs typeface="Times New Roman" panose="02020603050405020304" pitchFamily="18" charset="0"/>
          </a:endParaRPr>
        </a:p>
      </dsp:txBody>
      <dsp:txXfrm>
        <a:off x="1821455" y="1310637"/>
        <a:ext cx="1538688" cy="2493636"/>
      </dsp:txXfrm>
    </dsp:sp>
    <dsp:sp modelId="{A3EACE17-8A92-4E45-96E4-D31839B4930F}">
      <dsp:nvSpPr>
        <dsp:cNvPr id="0" name=""/>
        <dsp:cNvSpPr/>
      </dsp:nvSpPr>
      <dsp:spPr>
        <a:xfrm>
          <a:off x="3545307" y="1262766"/>
          <a:ext cx="1634430" cy="258937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tx1"/>
              </a:solidFill>
              <a:latin typeface="+mn-lt"/>
              <a:cs typeface="Times New Roman" pitchFamily="18" charset="0"/>
            </a:rPr>
            <a:t>disease of children (5-15 years), but also can be seen in young adult with more complicated feature.</a:t>
          </a:r>
          <a:endParaRPr lang="en-US" sz="1400" b="0" kern="1200" dirty="0">
            <a:solidFill>
              <a:schemeClr val="tx1"/>
            </a:solidFill>
            <a:latin typeface="+mn-lt"/>
            <a:cs typeface="Times New Roman" panose="02020603050405020304" pitchFamily="18" charset="0"/>
          </a:endParaRPr>
        </a:p>
      </dsp:txBody>
      <dsp:txXfrm>
        <a:off x="3593178" y="1310637"/>
        <a:ext cx="1538688" cy="2493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9B90A-0D8A-402C-AF54-34923BEEEEDF}">
      <dsp:nvSpPr>
        <dsp:cNvPr id="0" name=""/>
        <dsp:cNvSpPr/>
      </dsp:nvSpPr>
      <dsp:spPr>
        <a:xfrm>
          <a:off x="0" y="62716"/>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latin typeface="+mn-lt"/>
              <a:cs typeface="Times New Roman" pitchFamily="18" charset="0"/>
            </a:rPr>
            <a:t>Transmission</a:t>
          </a:r>
          <a:endParaRPr lang="en-US" sz="2300" kern="1200" dirty="0">
            <a:solidFill>
              <a:schemeClr val="tx1"/>
            </a:solidFill>
            <a:latin typeface="+mn-lt"/>
          </a:endParaRPr>
        </a:p>
      </dsp:txBody>
      <dsp:txXfrm>
        <a:off x="26930" y="89646"/>
        <a:ext cx="5127740" cy="497795"/>
      </dsp:txXfrm>
    </dsp:sp>
    <dsp:sp modelId="{F98043A8-22E7-4212-A745-CF0427ABA869}">
      <dsp:nvSpPr>
        <dsp:cNvPr id="0" name=""/>
        <dsp:cNvSpPr/>
      </dsp:nvSpPr>
      <dsp:spPr>
        <a:xfrm>
          <a:off x="0" y="614371"/>
          <a:ext cx="51816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altLang="en-US" sz="1800" kern="1200" dirty="0">
              <a:latin typeface="+mn-lt"/>
              <a:cs typeface="Times New Roman" pitchFamily="18" charset="0"/>
            </a:rPr>
            <a:t>Inhalation of infectious aerosol droplets during sneezing and coughing, direct contact with saliva.</a:t>
          </a:r>
          <a:endParaRPr lang="en-US" sz="1800" kern="1200" dirty="0">
            <a:solidFill>
              <a:schemeClr val="tx1"/>
            </a:solidFill>
            <a:latin typeface="+mn-lt"/>
          </a:endParaRPr>
        </a:p>
      </dsp:txBody>
      <dsp:txXfrm>
        <a:off x="0" y="614371"/>
        <a:ext cx="5181600" cy="571320"/>
      </dsp:txXfrm>
    </dsp:sp>
    <dsp:sp modelId="{55E8978C-4C4B-42BA-832B-30D40A484D9E}">
      <dsp:nvSpPr>
        <dsp:cNvPr id="0" name=""/>
        <dsp:cNvSpPr/>
      </dsp:nvSpPr>
      <dsp:spPr>
        <a:xfrm>
          <a:off x="0" y="118569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latin typeface="+mn-lt"/>
              <a:cs typeface="Times New Roman" pitchFamily="18" charset="0"/>
            </a:rPr>
            <a:t>Epidemiology </a:t>
          </a:r>
          <a:endParaRPr lang="en-US" sz="2300" kern="1200" dirty="0">
            <a:solidFill>
              <a:schemeClr val="tx1"/>
            </a:solidFill>
            <a:latin typeface="+mn-lt"/>
          </a:endParaRPr>
        </a:p>
      </dsp:txBody>
      <dsp:txXfrm>
        <a:off x="26930" y="1212621"/>
        <a:ext cx="5127740" cy="497795"/>
      </dsp:txXfrm>
    </dsp:sp>
    <dsp:sp modelId="{EE3C700E-5375-439E-8D02-744C2E27EE3B}">
      <dsp:nvSpPr>
        <dsp:cNvPr id="0" name=""/>
        <dsp:cNvSpPr/>
      </dsp:nvSpPr>
      <dsp:spPr>
        <a:xfrm>
          <a:off x="0" y="1737346"/>
          <a:ext cx="51816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n-lt"/>
            </a:rPr>
            <a:t>Mumps virus infects human only. </a:t>
          </a:r>
          <a:endParaRPr lang="en-US" sz="1800" kern="1200" dirty="0">
            <a:solidFill>
              <a:schemeClr val="tx1"/>
            </a:solidFill>
            <a:latin typeface="+mn-lt"/>
          </a:endParaRPr>
        </a:p>
        <a:p>
          <a:pPr marL="171450" lvl="1" indent="-171450" algn="l" defTabSz="800100">
            <a:lnSpc>
              <a:spcPct val="90000"/>
            </a:lnSpc>
            <a:spcBef>
              <a:spcPct val="0"/>
            </a:spcBef>
            <a:spcAft>
              <a:spcPct val="20000"/>
            </a:spcAft>
            <a:buChar char="•"/>
          </a:pPr>
          <a:r>
            <a:rPr lang="en-US" sz="1800" kern="1200">
              <a:latin typeface="+mn-lt"/>
            </a:rPr>
            <a:t>Highly infectious, peak in winter.</a:t>
          </a:r>
          <a:endParaRPr lang="en-US" sz="1800" kern="1200" dirty="0">
            <a:latin typeface="+mn-lt"/>
          </a:endParaRPr>
        </a:p>
        <a:p>
          <a:pPr marL="171450" lvl="1" indent="-171450" algn="l" defTabSz="800100">
            <a:lnSpc>
              <a:spcPct val="90000"/>
            </a:lnSpc>
            <a:spcBef>
              <a:spcPct val="0"/>
            </a:spcBef>
            <a:spcAft>
              <a:spcPct val="20000"/>
            </a:spcAft>
            <a:buChar char="•"/>
          </a:pPr>
          <a:r>
            <a:rPr lang="en-US" sz="1800" kern="1200" dirty="0">
              <a:latin typeface="+mn-lt"/>
            </a:rPr>
            <a:t>Long incubation period 18-21 days</a:t>
          </a:r>
        </a:p>
      </dsp:txBody>
      <dsp:txXfrm>
        <a:off x="0" y="1737346"/>
        <a:ext cx="5181600" cy="928395"/>
      </dsp:txXfrm>
    </dsp:sp>
    <dsp:sp modelId="{80BA06FD-4F0D-42D6-A3B1-29F54245247C}">
      <dsp:nvSpPr>
        <dsp:cNvPr id="0" name=""/>
        <dsp:cNvSpPr/>
      </dsp:nvSpPr>
      <dsp:spPr>
        <a:xfrm>
          <a:off x="0" y="266574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latin typeface="+mn-lt"/>
              <a:cs typeface="Times New Roman" pitchFamily="18" charset="0"/>
            </a:rPr>
            <a:t>pathogenesis</a:t>
          </a:r>
          <a:endParaRPr lang="en-US" sz="2300" kern="1200" dirty="0">
            <a:solidFill>
              <a:schemeClr val="tx1"/>
            </a:solidFill>
            <a:latin typeface="+mn-lt"/>
          </a:endParaRPr>
        </a:p>
      </dsp:txBody>
      <dsp:txXfrm>
        <a:off x="26930" y="2692671"/>
        <a:ext cx="5127740" cy="497795"/>
      </dsp:txXfrm>
    </dsp:sp>
    <dsp:sp modelId="{526B6C0B-173B-4B2F-9BD6-BAA147C98755}">
      <dsp:nvSpPr>
        <dsp:cNvPr id="0" name=""/>
        <dsp:cNvSpPr/>
      </dsp:nvSpPr>
      <dsp:spPr>
        <a:xfrm>
          <a:off x="0" y="3217396"/>
          <a:ext cx="5181600"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n-lt"/>
            </a:rPr>
            <a:t>Infection started in the epithelial cells of upper respiratory tract, then virus spread by </a:t>
          </a:r>
          <a:r>
            <a:rPr lang="en-US" sz="1800" kern="1200" dirty="0" err="1">
              <a:latin typeface="+mn-lt"/>
            </a:rPr>
            <a:t>viremia</a:t>
          </a:r>
          <a:r>
            <a:rPr lang="en-US" sz="1800" kern="1200" dirty="0">
              <a:latin typeface="+mn-lt"/>
            </a:rPr>
            <a:t> to parotid gland mainly and to other organs as: testes, ovaries, pancreas and CNS.</a:t>
          </a:r>
          <a:endParaRPr lang="en-US" sz="1800" kern="1200" dirty="0">
            <a:solidFill>
              <a:schemeClr val="tx1"/>
            </a:solidFill>
            <a:latin typeface="+mn-lt"/>
          </a:endParaRPr>
        </a:p>
      </dsp:txBody>
      <dsp:txXfrm>
        <a:off x="0" y="3217396"/>
        <a:ext cx="5181600" cy="1071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595E0-8A9A-4431-BEA7-475CC70E8E01}">
      <dsp:nvSpPr>
        <dsp:cNvPr id="0" name=""/>
        <dsp:cNvSpPr/>
      </dsp:nvSpPr>
      <dsp:spPr>
        <a:xfrm rot="5400000">
          <a:off x="5679518" y="480723"/>
          <a:ext cx="1484304" cy="158014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Clinical Features:</a:t>
          </a:r>
        </a:p>
      </dsp:txBody>
      <dsp:txXfrm rot="-5400000">
        <a:off x="5894957" y="776025"/>
        <a:ext cx="1053427" cy="989536"/>
      </dsp:txXfrm>
    </dsp:sp>
    <dsp:sp modelId="{7BFD3D80-25C7-49A7-BE28-2FAABFF9E639}">
      <dsp:nvSpPr>
        <dsp:cNvPr id="0" name=""/>
        <dsp:cNvSpPr/>
      </dsp:nvSpPr>
      <dsp:spPr>
        <a:xfrm>
          <a:off x="7160490" y="1112700"/>
          <a:ext cx="4991102" cy="89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-Classic mumps starts with moderate fever, malaise, pain on chewing or swallowing, particularly acidic liquids.</a:t>
          </a:r>
        </a:p>
        <a:p>
          <a:pPr marL="0" lvl="0" indent="0" algn="l" defTabSz="711200">
            <a:lnSpc>
              <a:spcPct val="90000"/>
            </a:lnSpc>
            <a:spcBef>
              <a:spcPct val="0"/>
            </a:spcBef>
            <a:spcAft>
              <a:spcPct val="35000"/>
            </a:spcAft>
            <a:buNone/>
          </a:pPr>
          <a:r>
            <a:rPr lang="en-US" sz="1600" kern="1200" dirty="0"/>
            <a:t>-Sudden onset of fever and painful swelling of parotid gland.</a:t>
          </a:r>
        </a:p>
        <a:p>
          <a:pPr marL="0" lvl="0" indent="0" algn="l" defTabSz="711200">
            <a:lnSpc>
              <a:spcPct val="90000"/>
            </a:lnSpc>
            <a:spcBef>
              <a:spcPct val="0"/>
            </a:spcBef>
            <a:spcAft>
              <a:spcPct val="35000"/>
            </a:spcAft>
            <a:buNone/>
          </a:pPr>
          <a:r>
            <a:rPr lang="en-US" sz="1600" kern="1200" dirty="0"/>
            <a:t>-Self-limiting disease resolve within one week.</a:t>
          </a:r>
        </a:p>
        <a:p>
          <a:pPr marL="0" lvl="0" indent="0" algn="l" defTabSz="711200">
            <a:lnSpc>
              <a:spcPct val="90000"/>
            </a:lnSpc>
            <a:spcBef>
              <a:spcPct val="0"/>
            </a:spcBef>
            <a:spcAft>
              <a:spcPct val="35000"/>
            </a:spcAft>
            <a:buNone/>
          </a:pPr>
          <a:r>
            <a:rPr lang="en-US" sz="1600" kern="1200" dirty="0"/>
            <a:t>-Solid and long life immunity developed</a:t>
          </a:r>
        </a:p>
      </dsp:txBody>
      <dsp:txXfrm>
        <a:off x="7160490" y="1112700"/>
        <a:ext cx="4991102" cy="890582"/>
      </dsp:txXfrm>
    </dsp:sp>
    <dsp:sp modelId="{98DA8F1C-66E0-4F6C-A7A6-D5428E26FD1D}">
      <dsp:nvSpPr>
        <dsp:cNvPr id="0" name=""/>
        <dsp:cNvSpPr/>
      </dsp:nvSpPr>
      <dsp:spPr>
        <a:xfrm rot="5400000">
          <a:off x="5325215" y="1081309"/>
          <a:ext cx="362971" cy="36109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5386179" y="1140712"/>
        <a:ext cx="241042" cy="242293"/>
      </dsp:txXfrm>
    </dsp:sp>
    <dsp:sp modelId="{FA4D7A20-175C-454A-BB1B-1CE1AFD098C0}">
      <dsp:nvSpPr>
        <dsp:cNvPr id="0" name=""/>
        <dsp:cNvSpPr/>
      </dsp:nvSpPr>
      <dsp:spPr>
        <a:xfrm rot="5400000">
          <a:off x="4513219" y="1457988"/>
          <a:ext cx="1484304" cy="1431120"/>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Complications</a:t>
          </a:r>
        </a:p>
      </dsp:txBody>
      <dsp:txXfrm rot="-5400000">
        <a:off x="4774058" y="1674348"/>
        <a:ext cx="962626" cy="998400"/>
      </dsp:txXfrm>
    </dsp:sp>
    <dsp:sp modelId="{A82F15AC-E105-4CD2-9132-9912BE1B4E21}">
      <dsp:nvSpPr>
        <dsp:cNvPr id="0" name=""/>
        <dsp:cNvSpPr/>
      </dsp:nvSpPr>
      <dsp:spPr>
        <a:xfrm>
          <a:off x="234168" y="1556448"/>
          <a:ext cx="4405227" cy="89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Aseptic meningitis. Encephalitis. Pancreatitis. Thyroiditis.</a:t>
          </a:r>
        </a:p>
        <a:p>
          <a:pPr marL="0" lvl="0" indent="0" algn="l" defTabSz="622300">
            <a:lnSpc>
              <a:spcPct val="90000"/>
            </a:lnSpc>
            <a:spcBef>
              <a:spcPct val="0"/>
            </a:spcBef>
            <a:spcAft>
              <a:spcPct val="35000"/>
            </a:spcAft>
            <a:buNone/>
          </a:pPr>
          <a:r>
            <a:rPr lang="en-US" sz="1400" kern="1200" dirty="0">
              <a:solidFill>
                <a:schemeClr val="tx1"/>
              </a:solidFill>
            </a:rPr>
            <a:t>after puberty:</a:t>
          </a:r>
        </a:p>
        <a:p>
          <a:pPr marL="0" lvl="0" indent="0" algn="l" defTabSz="622300">
            <a:lnSpc>
              <a:spcPct val="90000"/>
            </a:lnSpc>
            <a:spcBef>
              <a:spcPct val="0"/>
            </a:spcBef>
            <a:spcAft>
              <a:spcPct val="35000"/>
            </a:spcAft>
            <a:buNone/>
          </a:pPr>
          <a:r>
            <a:rPr lang="en-US" sz="1400" kern="1200" dirty="0" err="1">
              <a:solidFill>
                <a:schemeClr val="tx1"/>
              </a:solidFill>
            </a:rPr>
            <a:t>Orchitis</a:t>
          </a:r>
          <a:r>
            <a:rPr lang="en-US" sz="1400" kern="1200" dirty="0">
              <a:solidFill>
                <a:schemeClr val="tx1"/>
              </a:solidFill>
            </a:rPr>
            <a:t> : inflammation of one or both testicles. usually unilateral, rarely leads to sterility bilateral can lead to sterility</a:t>
          </a:r>
        </a:p>
        <a:p>
          <a:pPr marL="0" lvl="0" indent="0" algn="l" defTabSz="622300">
            <a:lnSpc>
              <a:spcPct val="90000"/>
            </a:lnSpc>
            <a:spcBef>
              <a:spcPct val="0"/>
            </a:spcBef>
            <a:spcAft>
              <a:spcPct val="35000"/>
            </a:spcAft>
            <a:buNone/>
          </a:pPr>
          <a:r>
            <a:rPr lang="en-US" sz="1400" kern="1200" dirty="0" err="1">
              <a:solidFill>
                <a:schemeClr val="tx1"/>
              </a:solidFill>
            </a:rPr>
            <a:t>Oophoritis</a:t>
          </a:r>
          <a:r>
            <a:rPr lang="en-US" sz="1400" kern="1200" dirty="0">
              <a:solidFill>
                <a:schemeClr val="tx1"/>
              </a:solidFill>
            </a:rPr>
            <a:t>, inflammation of ovaries</a:t>
          </a:r>
        </a:p>
      </dsp:txBody>
      <dsp:txXfrm>
        <a:off x="234168" y="1556448"/>
        <a:ext cx="4405227" cy="890582"/>
      </dsp:txXfrm>
    </dsp:sp>
    <dsp:sp modelId="{4A565D26-9AEA-46EF-9AD6-84FF4C7D2139}">
      <dsp:nvSpPr>
        <dsp:cNvPr id="0" name=""/>
        <dsp:cNvSpPr/>
      </dsp:nvSpPr>
      <dsp:spPr>
        <a:xfrm rot="5400000">
          <a:off x="6096500" y="2040674"/>
          <a:ext cx="260985" cy="282520"/>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6132820" y="2094940"/>
        <a:ext cx="188346" cy="173990"/>
      </dsp:txXfrm>
    </dsp:sp>
    <dsp:sp modelId="{1C45D28E-5281-48AA-AA75-A832E5DF4ABF}">
      <dsp:nvSpPr>
        <dsp:cNvPr id="0" name=""/>
        <dsp:cNvSpPr/>
      </dsp:nvSpPr>
      <dsp:spPr>
        <a:xfrm rot="5400000">
          <a:off x="5945683" y="2251407"/>
          <a:ext cx="1484304" cy="14816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Lab diagnosis:</a:t>
          </a:r>
        </a:p>
      </dsp:txBody>
      <dsp:txXfrm rot="-5400000">
        <a:off x="6193724" y="2497258"/>
        <a:ext cx="988222" cy="989974"/>
      </dsp:txXfrm>
    </dsp:sp>
    <dsp:sp modelId="{1AFEC9F2-96D8-48DB-B13F-669AAC294583}">
      <dsp:nvSpPr>
        <dsp:cNvPr id="0" name=""/>
        <dsp:cNvSpPr/>
      </dsp:nvSpPr>
      <dsp:spPr>
        <a:xfrm>
          <a:off x="7355061" y="3785431"/>
          <a:ext cx="3741782" cy="89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Serology by detection of </a:t>
          </a:r>
          <a:r>
            <a:rPr lang="en-US" sz="1800" kern="1200" dirty="0" err="1"/>
            <a:t>IgMAb</a:t>
          </a:r>
          <a:r>
            <a:rPr lang="en-US" sz="1800" kern="1200" dirty="0"/>
            <a:t> using ELISA, cell culture and isolation of the virus from saliva or detection of viral NA using PCR.</a:t>
          </a:r>
        </a:p>
      </dsp:txBody>
      <dsp:txXfrm>
        <a:off x="7355061" y="3785431"/>
        <a:ext cx="3741782" cy="890582"/>
      </dsp:txXfrm>
    </dsp:sp>
    <dsp:sp modelId="{058DCCF5-2072-42B3-8B16-743BAD0524CB}">
      <dsp:nvSpPr>
        <dsp:cNvPr id="0" name=""/>
        <dsp:cNvSpPr/>
      </dsp:nvSpPr>
      <dsp:spPr>
        <a:xfrm rot="16200000" flipV="1">
          <a:off x="5552225" y="2862012"/>
          <a:ext cx="353650" cy="37149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605219" y="2929876"/>
        <a:ext cx="247662" cy="235766"/>
      </dsp:txXfrm>
    </dsp:sp>
    <dsp:sp modelId="{0D3C99EC-DC02-4C1D-9BDE-99AFBC3C8523}">
      <dsp:nvSpPr>
        <dsp:cNvPr id="0" name=""/>
        <dsp:cNvSpPr/>
      </dsp:nvSpPr>
      <dsp:spPr>
        <a:xfrm rot="5400000">
          <a:off x="4550241" y="3282034"/>
          <a:ext cx="1484304" cy="129134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Treatment and prevention:</a:t>
          </a:r>
        </a:p>
      </dsp:txBody>
      <dsp:txXfrm rot="-5400000">
        <a:off x="4847955" y="3416859"/>
        <a:ext cx="888875" cy="1021696"/>
      </dsp:txXfrm>
    </dsp:sp>
    <dsp:sp modelId="{4B0DEB3F-E8B8-4160-92E0-FF892690624E}">
      <dsp:nvSpPr>
        <dsp:cNvPr id="0" name=""/>
        <dsp:cNvSpPr/>
      </dsp:nvSpPr>
      <dsp:spPr>
        <a:xfrm>
          <a:off x="293068" y="3779765"/>
          <a:ext cx="4433424" cy="163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No specific antiviral treatment</a:t>
          </a:r>
        </a:p>
        <a:p>
          <a:pPr marL="0" lvl="0" indent="0" algn="l" defTabSz="711200">
            <a:lnSpc>
              <a:spcPct val="90000"/>
            </a:lnSpc>
            <a:spcBef>
              <a:spcPct val="0"/>
            </a:spcBef>
            <a:spcAft>
              <a:spcPct val="35000"/>
            </a:spcAft>
            <a:buNone/>
          </a:pPr>
          <a:r>
            <a:rPr lang="en-US" sz="1600" kern="1200" dirty="0" err="1"/>
            <a:t>MMR:Live</a:t>
          </a:r>
          <a:r>
            <a:rPr lang="en-US" sz="1600" kern="1200" dirty="0"/>
            <a:t> attenuated vaccine for Measles, Mumps and Rubella given to all children 15 month and booster dose at school entry. Give excellent long last protection.</a:t>
          </a:r>
        </a:p>
      </dsp:txBody>
      <dsp:txXfrm>
        <a:off x="293068" y="3779765"/>
        <a:ext cx="4433424" cy="1630434"/>
      </dsp:txXfrm>
    </dsp:sp>
    <dsp:sp modelId="{363ECB16-477A-42C8-B67C-2A5D8B8E3D3E}">
      <dsp:nvSpPr>
        <dsp:cNvPr id="0" name=""/>
        <dsp:cNvSpPr/>
      </dsp:nvSpPr>
      <dsp:spPr>
        <a:xfrm rot="5400000" flipH="1" flipV="1">
          <a:off x="6029507" y="3918193"/>
          <a:ext cx="395329" cy="32930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6112820" y="3945567"/>
        <a:ext cx="228703" cy="2745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ED2A0-F39D-4897-B7CE-6D68527659A7}" type="datetimeFigureOut">
              <a:rPr lang="en-US" smtClean="0"/>
              <a:t>3/4/2017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48F10-4D72-47A0-8FF6-6688BD4713BA}" type="slidenum">
              <a:rPr lang="en-US" smtClean="0"/>
              <a:t>‹#›</a:t>
            </a:fld>
            <a:endParaRPr lang="en-US"/>
          </a:p>
        </p:txBody>
      </p:sp>
    </p:spTree>
    <p:extLst>
      <p:ext uri="{BB962C8B-B14F-4D97-AF65-F5344CB8AC3E}">
        <p14:creationId xmlns:p14="http://schemas.microsoft.com/office/powerpoint/2010/main" val="291325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1D7A-3006-44A0-A53D-F6F0E840F888}" type="slidenum">
              <a:rPr lang="en-US" smtClean="0"/>
              <a:t>3</a:t>
            </a:fld>
            <a:endParaRPr lang="en-US"/>
          </a:p>
        </p:txBody>
      </p:sp>
    </p:spTree>
    <p:extLst>
      <p:ext uri="{BB962C8B-B14F-4D97-AF65-F5344CB8AC3E}">
        <p14:creationId xmlns:p14="http://schemas.microsoft.com/office/powerpoint/2010/main" val="130101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1D7A-3006-44A0-A53D-F6F0E840F888}" type="slidenum">
              <a:rPr lang="en-US" smtClean="0"/>
              <a:t>5</a:t>
            </a:fld>
            <a:endParaRPr lang="en-US"/>
          </a:p>
        </p:txBody>
      </p:sp>
    </p:spTree>
    <p:extLst>
      <p:ext uri="{BB962C8B-B14F-4D97-AF65-F5344CB8AC3E}">
        <p14:creationId xmlns:p14="http://schemas.microsoft.com/office/powerpoint/2010/main" val="174378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1D7A-3006-44A0-A53D-F6F0E840F888}" type="slidenum">
              <a:rPr lang="en-US" smtClean="0"/>
              <a:t>11</a:t>
            </a:fld>
            <a:endParaRPr lang="en-US"/>
          </a:p>
        </p:txBody>
      </p:sp>
    </p:spTree>
    <p:extLst>
      <p:ext uri="{BB962C8B-B14F-4D97-AF65-F5344CB8AC3E}">
        <p14:creationId xmlns:p14="http://schemas.microsoft.com/office/powerpoint/2010/main" val="329267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F6BD6-2A31-4346-955C-8ACFE2CF2CE1}" type="slidenum">
              <a:rPr lang="en-US" smtClean="0"/>
              <a:t>14</a:t>
            </a:fld>
            <a:endParaRPr lang="en-US"/>
          </a:p>
        </p:txBody>
      </p:sp>
    </p:spTree>
    <p:extLst>
      <p:ext uri="{BB962C8B-B14F-4D97-AF65-F5344CB8AC3E}">
        <p14:creationId xmlns:p14="http://schemas.microsoft.com/office/powerpoint/2010/main" val="387865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F6BD6-2A31-4346-955C-8ACFE2CF2CE1}" type="slidenum">
              <a:rPr lang="en-US" smtClean="0"/>
              <a:t>17</a:t>
            </a:fld>
            <a:endParaRPr lang="en-US"/>
          </a:p>
        </p:txBody>
      </p:sp>
    </p:spTree>
    <p:extLst>
      <p:ext uri="{BB962C8B-B14F-4D97-AF65-F5344CB8AC3E}">
        <p14:creationId xmlns:p14="http://schemas.microsoft.com/office/powerpoint/2010/main" val="427060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C95BE7-8C5D-493E-A9AD-7AA0CCDAEDE2}"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141122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95BE7-8C5D-493E-A9AD-7AA0CCDAEDE2}"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201478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95BE7-8C5D-493E-A9AD-7AA0CCDAEDE2}"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114642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95BE7-8C5D-493E-A9AD-7AA0CCDAEDE2}"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226190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95BE7-8C5D-493E-A9AD-7AA0CCDAEDE2}"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55578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95BE7-8C5D-493E-A9AD-7AA0CCDAEDE2}"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306390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95BE7-8C5D-493E-A9AD-7AA0CCDAEDE2}" type="datetimeFigureOut">
              <a:rPr lang="en-US" smtClean="0"/>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249483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95BE7-8C5D-493E-A9AD-7AA0CCDAEDE2}"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9BB31-14F5-4F06-84B1-99A829433FE9}" type="slidenum">
              <a:rPr lang="en-US" smtClean="0"/>
              <a:t>‹#›</a:t>
            </a:fld>
            <a:endParaRPr lang="en-US"/>
          </a:p>
        </p:txBody>
      </p:sp>
      <p:cxnSp>
        <p:nvCxnSpPr>
          <p:cNvPr id="6" name="Straight Connector 5"/>
          <p:cNvCxnSpPr/>
          <p:nvPr userDrawn="1"/>
        </p:nvCxnSpPr>
        <p:spPr>
          <a:xfrm>
            <a:off x="0" y="6294783"/>
            <a:ext cx="12192000" cy="6626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1678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95BE7-8C5D-493E-A9AD-7AA0CCDAEDE2}" type="datetimeFigureOut">
              <a:rPr lang="en-US" smtClean="0"/>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9BB31-14F5-4F06-84B1-99A829433FE9}" type="slidenum">
              <a:rPr lang="en-US" smtClean="0"/>
              <a:t>‹#›</a:t>
            </a:fld>
            <a:endParaRPr lang="en-US"/>
          </a:p>
        </p:txBody>
      </p:sp>
      <p:cxnSp>
        <p:nvCxnSpPr>
          <p:cNvPr id="5" name="Straight Connector 4"/>
          <p:cNvCxnSpPr/>
          <p:nvPr userDrawn="1"/>
        </p:nvCxnSpPr>
        <p:spPr>
          <a:xfrm>
            <a:off x="0" y="6294783"/>
            <a:ext cx="12192000" cy="6626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6415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C95BE7-8C5D-493E-A9AD-7AA0CCDAEDE2}"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178486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C95BE7-8C5D-493E-A9AD-7AA0CCDAEDE2}"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32003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95BE7-8C5D-493E-A9AD-7AA0CCDAEDE2}" type="datetimeFigureOut">
              <a:rPr lang="en-US" smtClean="0"/>
              <a:t>3/4/2017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9BB31-14F5-4F06-84B1-99A829433FE9}" type="slidenum">
              <a:rPr lang="en-US" smtClean="0"/>
              <a:t>‹#›</a:t>
            </a:fld>
            <a:endParaRPr lang="en-US"/>
          </a:p>
        </p:txBody>
      </p:sp>
    </p:spTree>
    <p:extLst>
      <p:ext uri="{BB962C8B-B14F-4D97-AF65-F5344CB8AC3E}">
        <p14:creationId xmlns:p14="http://schemas.microsoft.com/office/powerpoint/2010/main" val="3341264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docs.google.com/presentation/d/1W96rNV02n5a9oIn7t_PrKgaNkiBSgIQLcp4C64ccow4/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localhost\upload.wikimedia.org\wikipedia\commons\9\9f\Illu_conducting_passages.sv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4531" y1="46567" x2="14531" y2="46567"/>
                        <a14:foregroundMark x1="22031" y1="46567" x2="22031" y2="46567"/>
                        <a14:backgroundMark x1="33594" y1="27817" x2="33594" y2="27817"/>
                        <a14:backgroundMark x1="20313" y1="47711" x2="20313" y2="47711"/>
                        <a14:backgroundMark x1="22969" y1="46919" x2="22969" y2="46919"/>
                        <a14:backgroundMark x1="24375" y1="39789" x2="24375" y2="39789"/>
                        <a14:backgroundMark x1="16250" y1="40581" x2="16250" y2="40581"/>
                        <a14:backgroundMark x1="24375" y1="31866" x2="24375" y2="31866"/>
                        <a14:backgroundMark x1="15156" y1="48680" x2="15156" y2="48680"/>
                        <a14:backgroundMark x1="15156" y1="48680" x2="15156" y2="48680"/>
                        <a14:backgroundMark x1="17500" y1="48327" x2="17500" y2="48327"/>
                        <a14:backgroundMark x1="17813" y1="48504" x2="17813" y2="48504"/>
                        <a14:backgroundMark x1="17813" y1="48680" x2="17813" y2="48680"/>
                        <a14:backgroundMark x1="23438" y1="37852" x2="23438" y2="37852"/>
                        <a14:backgroundMark x1="23438" y1="37852" x2="23438" y2="37852"/>
                        <a14:backgroundMark x1="51094" y1="30106" x2="51094" y2="30106"/>
                        <a14:backgroundMark x1="51094" y1="30106" x2="51094" y2="30106"/>
                        <a14:backgroundMark x1="20000" y1="70158" x2="20000" y2="70158"/>
                        <a14:backgroundMark x1="20000" y1="70158" x2="20000" y2="70158"/>
                        <a14:backgroundMark x1="19219" y1="60123" x2="19219" y2="60123"/>
                        <a14:backgroundMark x1="18906" y1="59859" x2="18906" y2="59859"/>
                        <a14:backgroundMark x1="16250" y1="58363" x2="16250" y2="58363"/>
                        <a14:backgroundMark x1="15469" y1="57746" x2="15469" y2="57746"/>
                        <a14:backgroundMark x1="14844" y1="55282" x2="14844" y2="55282"/>
                        <a14:backgroundMark x1="16875" y1="40141" x2="16875" y2="40141"/>
                        <a14:backgroundMark x1="29531" y1="28961" x2="21250" y2="28785"/>
                        <a14:backgroundMark x1="55625" y1="23151" x2="61406" y2="27025"/>
                        <a14:backgroundMark x1="72813" y1="26673" x2="72813" y2="26673"/>
                        <a14:backgroundMark x1="72813" y1="26673" x2="33281" y2="30722"/>
                      </a14:backgroundRemoval>
                    </a14:imgEffect>
                  </a14:imgLayer>
                </a14:imgProps>
              </a:ext>
              <a:ext uri="{28A0092B-C50C-407E-A947-70E740481C1C}">
                <a14:useLocalDpi xmlns:a14="http://schemas.microsoft.com/office/drawing/2010/main" val="0"/>
              </a:ext>
            </a:extLst>
          </a:blip>
          <a:srcRect l="8605" t="36137" r="5127" b="32050"/>
          <a:stretch/>
        </p:blipFill>
        <p:spPr>
          <a:xfrm>
            <a:off x="3180521" y="-92008"/>
            <a:ext cx="5579165" cy="3962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5484" y="0"/>
            <a:ext cx="1766516" cy="1403996"/>
          </a:xfrm>
          <a:prstGeom prst="rect">
            <a:avLst/>
          </a:prstGeom>
        </p:spPr>
      </p:pic>
      <p:cxnSp>
        <p:nvCxnSpPr>
          <p:cNvPr id="5" name="Straight Connector 4"/>
          <p:cNvCxnSpPr/>
          <p:nvPr/>
        </p:nvCxnSpPr>
        <p:spPr>
          <a:xfrm>
            <a:off x="1921564" y="3550649"/>
            <a:ext cx="850392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543308" y="3550649"/>
            <a:ext cx="9260432" cy="1938992"/>
          </a:xfrm>
          <a:prstGeom prst="rect">
            <a:avLst/>
          </a:prstGeom>
          <a:noFill/>
        </p:spPr>
        <p:txBody>
          <a:bodyPr wrap="square" rtlCol="0">
            <a:spAutoFit/>
          </a:bodyPr>
          <a:lstStyle/>
          <a:p>
            <a:pPr algn="ctr"/>
            <a:r>
              <a:rPr lang="en-US" sz="4000" dirty="0"/>
              <a:t>lecture</a:t>
            </a:r>
            <a:r>
              <a:rPr lang="en-US" sz="3200" dirty="0">
                <a:effectLst>
                  <a:outerShdw blurRad="38100" dist="38100" dir="2700000" algn="tl">
                    <a:srgbClr val="000000">
                      <a:alpha val="43137"/>
                    </a:srgbClr>
                  </a:outerShdw>
                </a:effectLst>
              </a:rPr>
              <a:t>:</a:t>
            </a:r>
          </a:p>
          <a:p>
            <a:pPr algn="ctr"/>
            <a:r>
              <a:rPr lang="en-US" sz="4000" dirty="0"/>
              <a:t>Viral Infections of the Respiratory System</a:t>
            </a:r>
          </a:p>
          <a:p>
            <a:pPr algn="ctr"/>
            <a:endParaRPr lang="en-US" sz="4000" dirty="0"/>
          </a:p>
        </p:txBody>
      </p:sp>
      <p:sp>
        <p:nvSpPr>
          <p:cNvPr id="10" name="Rectangle 9"/>
          <p:cNvSpPr/>
          <p:nvPr/>
        </p:nvSpPr>
        <p:spPr>
          <a:xfrm>
            <a:off x="470649" y="5288340"/>
            <a:ext cx="2793491" cy="1569660"/>
          </a:xfrm>
          <a:prstGeom prst="rect">
            <a:avLst/>
          </a:prstGeom>
          <a:noFill/>
        </p:spPr>
        <p:txBody>
          <a:bodyPr wrap="square" lIns="91440" tIns="45720" rIns="91440" bIns="45720">
            <a:spAutoFit/>
          </a:bodyPr>
          <a:lstStyle/>
          <a:p>
            <a:r>
              <a:rPr lang="en-US" sz="2400" dirty="0">
                <a:ln w="0"/>
                <a:solidFill>
                  <a:srgbClr val="FF0000"/>
                </a:solidFill>
              </a:rPr>
              <a:t>important</a:t>
            </a:r>
          </a:p>
          <a:p>
            <a:r>
              <a:rPr lang="en-US" sz="2400" b="0" cap="none" spc="0" dirty="0">
                <a:ln w="0"/>
                <a:solidFill>
                  <a:schemeClr val="bg1">
                    <a:lumMod val="50000"/>
                  </a:schemeClr>
                </a:solidFill>
              </a:rPr>
              <a:t>Extra notes</a:t>
            </a:r>
          </a:p>
          <a:p>
            <a:r>
              <a:rPr lang="en-US" sz="2400" dirty="0">
                <a:ln w="0"/>
                <a:solidFill>
                  <a:schemeClr val="accent1"/>
                </a:solidFill>
              </a:rPr>
              <a:t>Doctors notes</a:t>
            </a:r>
          </a:p>
          <a:p>
            <a:pPr algn="ctr"/>
            <a:endParaRPr lang="en-US" sz="2400" b="0" cap="none" spc="0" dirty="0">
              <a:ln w="0"/>
              <a:solidFill>
                <a:schemeClr val="bg1">
                  <a:lumMod val="50000"/>
                </a:schemeClr>
              </a:solidFill>
            </a:endParaRPr>
          </a:p>
        </p:txBody>
      </p:sp>
      <p:cxnSp>
        <p:nvCxnSpPr>
          <p:cNvPr id="6" name="Straight Connector 5"/>
          <p:cNvCxnSpPr/>
          <p:nvPr/>
        </p:nvCxnSpPr>
        <p:spPr>
          <a:xfrm flipH="1">
            <a:off x="5327374" y="5936760"/>
            <a:ext cx="686462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5380382" y="6137689"/>
            <a:ext cx="6758609" cy="646331"/>
          </a:xfrm>
          <a:prstGeom prst="rect">
            <a:avLst/>
          </a:prstGeom>
          <a:noFill/>
        </p:spPr>
        <p:txBody>
          <a:bodyPr wrap="square" rtlCol="0">
            <a:spAutoFit/>
          </a:body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إذا دهم الإنسان أمر عظيم لا يستطيعه ، أو يصعب عليه القيام به .</a:t>
            </a:r>
            <a:endParaRPr lang="en-US" sz="2800" dirty="0">
              <a:solidFill>
                <a:schemeClr val="accent6">
                  <a:lumMod val="50000"/>
                </a:schemeClr>
              </a:solidFill>
            </a:endParaRPr>
          </a:p>
        </p:txBody>
      </p:sp>
      <p:sp>
        <p:nvSpPr>
          <p:cNvPr id="9" name="Rounded Rectangle 8"/>
          <p:cNvSpPr/>
          <p:nvPr/>
        </p:nvSpPr>
        <p:spPr>
          <a:xfrm>
            <a:off x="187313" y="5473521"/>
            <a:ext cx="283336" cy="11591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7313" y="5810651"/>
            <a:ext cx="283336" cy="115910"/>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7313" y="6184005"/>
            <a:ext cx="283336" cy="115910"/>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13" y="-17329"/>
            <a:ext cx="1728037" cy="1438653"/>
          </a:xfrm>
          <a:prstGeom prst="rect">
            <a:avLst/>
          </a:prstGeom>
        </p:spPr>
      </p:pic>
    </p:spTree>
    <p:extLst>
      <p:ext uri="{BB962C8B-B14F-4D97-AF65-F5344CB8AC3E}">
        <p14:creationId xmlns:p14="http://schemas.microsoft.com/office/powerpoint/2010/main" val="5623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4" y="1288596"/>
            <a:ext cx="10700657" cy="5213805"/>
          </a:xfrm>
        </p:spPr>
        <p:txBody>
          <a:bodyPr>
            <a:normAutofit fontScale="92500"/>
          </a:bodyPr>
          <a:lstStyle/>
          <a:p>
            <a:pPr>
              <a:lnSpc>
                <a:spcPct val="120000"/>
              </a:lnSpc>
            </a:pPr>
            <a:r>
              <a:rPr lang="en-US" dirty="0"/>
              <a:t>Prevention</a:t>
            </a:r>
            <a:r>
              <a:rPr lang="ar-SA" dirty="0"/>
              <a:t>:</a:t>
            </a:r>
            <a:endParaRPr lang="en-US" dirty="0"/>
          </a:p>
          <a:p>
            <a:pPr marL="0" indent="0">
              <a:lnSpc>
                <a:spcPct val="120000"/>
              </a:lnSpc>
              <a:buNone/>
            </a:pPr>
            <a:r>
              <a:rPr lang="en-US" dirty="0"/>
              <a:t>Influenza vaccine: Two types of vaccines available:</a:t>
            </a:r>
          </a:p>
          <a:p>
            <a:pPr marL="0" indent="0">
              <a:lnSpc>
                <a:spcPct val="120000"/>
              </a:lnSpc>
              <a:buNone/>
            </a:pPr>
            <a:r>
              <a:rPr lang="en-US" dirty="0"/>
              <a:t>         1- The flu shot vaccine: Inactivated (killed vaccine).</a:t>
            </a:r>
          </a:p>
          <a:p>
            <a:pPr lvl="2">
              <a:lnSpc>
                <a:spcPct val="120000"/>
              </a:lnSpc>
            </a:pPr>
            <a:r>
              <a:rPr lang="en-US" dirty="0"/>
              <a:t>Given to people older than 6-months, including healthy people and</a:t>
            </a:r>
            <a:r>
              <a:rPr lang="ar-SA" dirty="0"/>
              <a:t> </a:t>
            </a:r>
            <a:r>
              <a:rPr lang="en-US" dirty="0"/>
              <a:t>those with chronic medical conditions. </a:t>
            </a:r>
            <a:r>
              <a:rPr lang="en-US" b="1" dirty="0">
                <a:solidFill>
                  <a:schemeClr val="accent1">
                    <a:lumMod val="75000"/>
                  </a:schemeClr>
                </a:solidFill>
              </a:rPr>
              <a:t>injection</a:t>
            </a:r>
          </a:p>
          <a:p>
            <a:pPr marL="0" indent="0">
              <a:lnSpc>
                <a:spcPct val="120000"/>
              </a:lnSpc>
              <a:buNone/>
            </a:pPr>
            <a:r>
              <a:rPr lang="en-US" dirty="0"/>
              <a:t>       2- The nasal spray flue vaccine (Flu mist): Live attenuated vaccine.</a:t>
            </a:r>
          </a:p>
          <a:p>
            <a:pPr lvl="2">
              <a:lnSpc>
                <a:spcPct val="120000"/>
              </a:lnSpc>
            </a:pPr>
            <a:r>
              <a:rPr lang="en-US" dirty="0"/>
              <a:t>Approved for use in healthy people between 5-49 years of age. </a:t>
            </a:r>
            <a:r>
              <a:rPr lang="en-US" b="1" dirty="0">
                <a:solidFill>
                  <a:schemeClr val="accent1">
                    <a:lumMod val="75000"/>
                  </a:schemeClr>
                </a:solidFill>
              </a:rPr>
              <a:t>Nasal spray</a:t>
            </a:r>
          </a:p>
          <a:p>
            <a:pPr lvl="1">
              <a:lnSpc>
                <a:spcPct val="120000"/>
              </a:lnSpc>
              <a:buFont typeface="Wingdings" panose="05000000000000000000" pitchFamily="2" charset="2"/>
              <a:buChar char="§"/>
            </a:pPr>
            <a:r>
              <a:rPr lang="en-US" dirty="0"/>
              <a:t>Both vaccines contain two strains of the current circulating influenza</a:t>
            </a:r>
            <a:r>
              <a:rPr lang="ar-SA" dirty="0"/>
              <a:t> </a:t>
            </a:r>
            <a:r>
              <a:rPr lang="en-US" dirty="0"/>
              <a:t>A virus and the current circulating strain of influenza B virus. </a:t>
            </a:r>
            <a:r>
              <a:rPr lang="en-US" b="1" dirty="0">
                <a:solidFill>
                  <a:schemeClr val="accent1">
                    <a:lumMod val="75000"/>
                  </a:schemeClr>
                </a:solidFill>
              </a:rPr>
              <a:t>( 2 A + 1 B) </a:t>
            </a:r>
          </a:p>
          <a:p>
            <a:pPr lvl="1">
              <a:lnSpc>
                <a:spcPct val="120000"/>
              </a:lnSpc>
              <a:buFont typeface="Wingdings" panose="05000000000000000000" pitchFamily="2" charset="2"/>
              <a:buChar char="§"/>
            </a:pPr>
            <a:r>
              <a:rPr lang="en-US" dirty="0"/>
              <a:t>Vaccine should be given in October or November, before the</a:t>
            </a:r>
            <a:r>
              <a:rPr lang="ar-SA" dirty="0"/>
              <a:t> </a:t>
            </a:r>
            <a:r>
              <a:rPr lang="en-US" dirty="0"/>
              <a:t>influenza season begins.</a:t>
            </a:r>
          </a:p>
        </p:txBody>
      </p:sp>
      <p:sp>
        <p:nvSpPr>
          <p:cNvPr id="4" name="TextBox 3"/>
          <p:cNvSpPr txBox="1"/>
          <p:nvPr/>
        </p:nvSpPr>
        <p:spPr>
          <a:xfrm>
            <a:off x="252747" y="256611"/>
            <a:ext cx="6050071" cy="523220"/>
          </a:xfrm>
          <a:prstGeom prst="rect">
            <a:avLst/>
          </a:prstGeom>
          <a:noFill/>
        </p:spPr>
        <p:txBody>
          <a:bodyPr wrap="square" rtlCol="0">
            <a:spAutoFit/>
          </a:bodyPr>
          <a:lstStyle/>
          <a:p>
            <a:r>
              <a:rPr lang="en-US" sz="2800" dirty="0">
                <a:solidFill>
                  <a:schemeClr val="accent6">
                    <a:lumMod val="50000"/>
                  </a:schemeClr>
                </a:solidFill>
                <a:latin typeface="+mj-lt"/>
              </a:rPr>
              <a:t>Influenza virus :</a:t>
            </a:r>
          </a:p>
        </p:txBody>
      </p:sp>
    </p:spTree>
    <p:extLst>
      <p:ext uri="{BB962C8B-B14F-4D97-AF65-F5344CB8AC3E}">
        <p14:creationId xmlns:p14="http://schemas.microsoft.com/office/powerpoint/2010/main" val="1007510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4691" y="1381996"/>
            <a:ext cx="6430655" cy="4825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cs typeface="Times New Roman" pitchFamily="18" charset="0"/>
              </a:rPr>
              <a:t>Viral etiology: Avian influenza type A virus (H5N1).</a:t>
            </a:r>
          </a:p>
          <a:p>
            <a:r>
              <a:rPr lang="en-US" altLang="en-US" sz="2200" dirty="0">
                <a:cs typeface="Times New Roman" pitchFamily="18" charset="0"/>
              </a:rPr>
              <a:t>Family: Typical </a:t>
            </a:r>
            <a:r>
              <a:rPr lang="en-US" altLang="en-US" sz="2200" dirty="0" err="1">
                <a:cs typeface="Times New Roman" pitchFamily="18" charset="0"/>
              </a:rPr>
              <a:t>orthomyxovirus</a:t>
            </a:r>
            <a:r>
              <a:rPr lang="en-US" altLang="en-US" sz="2200" dirty="0">
                <a:cs typeface="Times New Roman" pitchFamily="18" charset="0"/>
              </a:rPr>
              <a:t>.</a:t>
            </a:r>
          </a:p>
          <a:p>
            <a:r>
              <a:rPr lang="en-US" altLang="en-US" sz="2200" dirty="0">
                <a:cs typeface="Times New Roman" pitchFamily="18" charset="0"/>
              </a:rPr>
              <a:t>Epidemiology:</a:t>
            </a:r>
            <a:r>
              <a:rPr lang="en-US" altLang="en-US" sz="2200" i="1" dirty="0">
                <a:cs typeface="Times New Roman" pitchFamily="18" charset="0"/>
              </a:rPr>
              <a:t> </a:t>
            </a:r>
            <a:r>
              <a:rPr lang="en-US" altLang="en-US" sz="2200" dirty="0">
                <a:cs typeface="Times New Roman" pitchFamily="18" charset="0"/>
              </a:rPr>
              <a:t>Wild birds are the natural reservoir for the virus. They shed the virus in saliva, nasal secretion and feces. </a:t>
            </a:r>
          </a:p>
          <a:p>
            <a:r>
              <a:rPr lang="en-US" altLang="en-US" sz="2200" dirty="0">
                <a:cs typeface="Times New Roman" pitchFamily="18" charset="0"/>
              </a:rPr>
              <a:t>All domestic poultry are susceptible to infection. </a:t>
            </a:r>
          </a:p>
          <a:p>
            <a:r>
              <a:rPr lang="en-US" altLang="en-US" sz="2200" dirty="0">
                <a:cs typeface="Times New Roman" pitchFamily="18" charset="0"/>
              </a:rPr>
              <a:t>They become infected, when they eat food contaminated with secretion or excretion from infected bird.</a:t>
            </a:r>
          </a:p>
          <a:p>
            <a:r>
              <a:rPr lang="en-US" altLang="en-US" sz="2200" dirty="0">
                <a:cs typeface="Times New Roman" pitchFamily="18" charset="0"/>
              </a:rPr>
              <a:t>Avian influenza viruses do not usually infect human.</a:t>
            </a:r>
          </a:p>
          <a:p>
            <a:r>
              <a:rPr lang="en-US" altLang="en-US" sz="2200" dirty="0">
                <a:cs typeface="Times New Roman" pitchFamily="18" charset="0"/>
              </a:rPr>
              <a:t>High risk group includes those who working in poultry farms and those who are in close contact with poultry.   </a:t>
            </a:r>
          </a:p>
        </p:txBody>
      </p:sp>
      <p:sp>
        <p:nvSpPr>
          <p:cNvPr id="6" name="Rounded Rectangle 5"/>
          <p:cNvSpPr/>
          <p:nvPr/>
        </p:nvSpPr>
        <p:spPr>
          <a:xfrm>
            <a:off x="6439435" y="1454724"/>
            <a:ext cx="5376553" cy="1906662"/>
          </a:xfrm>
          <a:prstGeom prst="roundRect">
            <a:avLst/>
          </a:prstGeom>
          <a:solidFill>
            <a:srgbClr val="99CB38">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439434" y="3717705"/>
            <a:ext cx="5376553" cy="1433844"/>
          </a:xfrm>
          <a:prstGeom prst="roundRect">
            <a:avLst/>
          </a:prstGeom>
          <a:solidFill>
            <a:srgbClr val="99CB38">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452312" y="5357610"/>
            <a:ext cx="5492466" cy="979395"/>
          </a:xfrm>
          <a:prstGeom prst="roundRect">
            <a:avLst/>
          </a:prstGeom>
          <a:solidFill>
            <a:srgbClr val="99CB38">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6490951" y="1454724"/>
            <a:ext cx="5533622"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cs typeface="Times New Roman" pitchFamily="18" charset="0"/>
              </a:rPr>
              <a:t>Symptoms in human:</a:t>
            </a:r>
          </a:p>
          <a:p>
            <a:pPr marL="0" indent="0">
              <a:buNone/>
            </a:pPr>
            <a:r>
              <a:rPr lang="en-US" altLang="en-US" sz="2200" dirty="0">
                <a:cs typeface="Times New Roman" pitchFamily="18" charset="0"/>
              </a:rPr>
              <a:t>-Ranges from typical flu to severe acute respiratory disease.</a:t>
            </a:r>
          </a:p>
          <a:p>
            <a:pPr marL="0" indent="0">
              <a:buNone/>
            </a:pPr>
            <a:r>
              <a:rPr lang="en-US" altLang="en-US" sz="2200" dirty="0">
                <a:cs typeface="Times New Roman" pitchFamily="18" charset="0"/>
              </a:rPr>
              <a:t>-Diarrhea, abdominal pain and bleeding from the nose have been reported.</a:t>
            </a:r>
          </a:p>
          <a:p>
            <a:pPr>
              <a:buFont typeface="Wingdings" pitchFamily="2" charset="2"/>
              <a:buChar char="q"/>
            </a:pPr>
            <a:endParaRPr lang="en-US" altLang="en-US" sz="2200" dirty="0">
              <a:cs typeface="Times New Roman" pitchFamily="18" charset="0"/>
            </a:endParaRPr>
          </a:p>
          <a:p>
            <a:r>
              <a:rPr lang="en-US" altLang="en-US" sz="2200" dirty="0">
                <a:cs typeface="Times New Roman" pitchFamily="18" charset="0"/>
              </a:rPr>
              <a:t>Treatment:</a:t>
            </a:r>
          </a:p>
          <a:p>
            <a:pPr marL="0" indent="0">
              <a:buNone/>
            </a:pPr>
            <a:r>
              <a:rPr lang="en-US" altLang="en-US" sz="2200" dirty="0">
                <a:cs typeface="Times New Roman" pitchFamily="18" charset="0"/>
              </a:rPr>
              <a:t>-Should be initiated within 48 hours. </a:t>
            </a:r>
          </a:p>
          <a:p>
            <a:pPr marL="0" indent="0">
              <a:buNone/>
            </a:pPr>
            <a:r>
              <a:rPr lang="en-US" altLang="en-US" sz="2200" dirty="0">
                <a:cs typeface="Times New Roman" pitchFamily="18" charset="0"/>
              </a:rPr>
              <a:t>-</a:t>
            </a:r>
            <a:r>
              <a:rPr lang="en-US" altLang="en-US" sz="2200" dirty="0" err="1">
                <a:solidFill>
                  <a:srgbClr val="FF0000"/>
                </a:solidFill>
                <a:cs typeface="Times New Roman" pitchFamily="18" charset="0"/>
              </a:rPr>
              <a:t>Oseltamivir</a:t>
            </a:r>
            <a:r>
              <a:rPr lang="en-US" altLang="en-US" sz="2200" dirty="0">
                <a:cs typeface="Times New Roman" pitchFamily="18" charset="0"/>
              </a:rPr>
              <a:t> and </a:t>
            </a:r>
            <a:r>
              <a:rPr lang="en-US" altLang="en-US" sz="2200" dirty="0" err="1">
                <a:solidFill>
                  <a:srgbClr val="FF0000"/>
                </a:solidFill>
                <a:cs typeface="Times New Roman" pitchFamily="18" charset="0"/>
              </a:rPr>
              <a:t>Zanamivir</a:t>
            </a:r>
            <a:r>
              <a:rPr lang="en-US" altLang="en-US" sz="2200" dirty="0">
                <a:cs typeface="Times New Roman" pitchFamily="18" charset="0"/>
              </a:rPr>
              <a:t> are used.</a:t>
            </a:r>
          </a:p>
          <a:p>
            <a:pPr>
              <a:buFont typeface="Arial" panose="020B0604020202020204" pitchFamily="34" charset="0"/>
              <a:buNone/>
            </a:pPr>
            <a:endParaRPr lang="en-US" altLang="en-US" sz="2200" dirty="0">
              <a:cs typeface="Times New Roman" pitchFamily="18" charset="0"/>
            </a:endParaRPr>
          </a:p>
          <a:p>
            <a:r>
              <a:rPr lang="en-US" altLang="en-US" sz="2200" dirty="0">
                <a:cs typeface="Times New Roman" pitchFamily="18" charset="0"/>
              </a:rPr>
              <a:t>Lab diagnosis: </a:t>
            </a:r>
          </a:p>
          <a:p>
            <a:pPr marL="0" indent="0">
              <a:buNone/>
            </a:pPr>
            <a:r>
              <a:rPr lang="en-US" altLang="en-US" sz="2200" dirty="0">
                <a:cs typeface="Times New Roman" pitchFamily="18" charset="0"/>
              </a:rPr>
              <a:t>-PCR, detection of the viral RNA in throat swap.</a:t>
            </a:r>
          </a:p>
          <a:p>
            <a:endParaRPr lang="en-US" sz="2200" dirty="0"/>
          </a:p>
        </p:txBody>
      </p:sp>
      <p:sp>
        <p:nvSpPr>
          <p:cNvPr id="4" name="Title 1"/>
          <p:cNvSpPr txBox="1">
            <a:spLocks/>
          </p:cNvSpPr>
          <p:nvPr/>
        </p:nvSpPr>
        <p:spPr>
          <a:xfrm>
            <a:off x="124691" y="378670"/>
            <a:ext cx="3050771" cy="7727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solidFill>
                  <a:schemeClr val="accent6">
                    <a:lumMod val="50000"/>
                  </a:schemeClr>
                </a:solidFill>
              </a:rPr>
              <a:t>Avian flu</a:t>
            </a:r>
            <a:endParaRPr lang="en-US" sz="3600" dirty="0">
              <a:solidFill>
                <a:schemeClr val="accent6">
                  <a:lumMod val="50000"/>
                </a:schemeClr>
              </a:solidFill>
            </a:endParaRPr>
          </a:p>
        </p:txBody>
      </p:sp>
      <p:pic>
        <p:nvPicPr>
          <p:cNvPr id="5" name="Picture 2" descr="C:\Users\mona\Pictures\images.jpg"/>
          <p:cNvPicPr>
            <a:picLocks noChangeAspect="1" noChangeArrowheads="1"/>
          </p:cNvPicPr>
          <p:nvPr/>
        </p:nvPicPr>
        <p:blipFill>
          <a:blip cstate="print"/>
          <a:srcRect/>
          <a:stretch>
            <a:fillRect/>
          </a:stretch>
        </p:blipFill>
        <p:spPr bwMode="auto">
          <a:xfrm>
            <a:off x="9897976" y="148111"/>
            <a:ext cx="2085439" cy="1233885"/>
          </a:xfrm>
          <a:prstGeom prst="rect">
            <a:avLst/>
          </a:prstGeom>
          <a:noFill/>
        </p:spPr>
      </p:pic>
    </p:spTree>
    <p:extLst>
      <p:ext uri="{BB962C8B-B14F-4D97-AF65-F5344CB8AC3E}">
        <p14:creationId xmlns:p14="http://schemas.microsoft.com/office/powerpoint/2010/main" val="280394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72955" y="1030305"/>
            <a:ext cx="11768919" cy="523220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200" b="1" dirty="0"/>
              <a:t>Family</a:t>
            </a:r>
            <a:r>
              <a:rPr lang="en-US" sz="2200" dirty="0"/>
              <a:t>: </a:t>
            </a:r>
            <a:r>
              <a:rPr lang="en-US" sz="2200" dirty="0" err="1"/>
              <a:t>Paramyxoviridae</a:t>
            </a:r>
            <a:r>
              <a:rPr lang="en-US" sz="2200" dirty="0"/>
              <a:t>.</a:t>
            </a:r>
            <a:endParaRPr lang="ar-SA" sz="2200" dirty="0"/>
          </a:p>
          <a:p>
            <a:pPr>
              <a:defRPr/>
            </a:pPr>
            <a:endParaRPr lang="en-US" sz="800" dirty="0"/>
          </a:p>
          <a:p>
            <a:pPr marL="342900" indent="-342900">
              <a:buFont typeface="Arial" panose="020B0604020202020204" pitchFamily="34" charset="0"/>
              <a:buChar char="•"/>
              <a:defRPr/>
            </a:pPr>
            <a:r>
              <a:rPr lang="en-US" sz="2200" b="1" dirty="0"/>
              <a:t>Structural features: </a:t>
            </a:r>
            <a:r>
              <a:rPr lang="en-US" sz="2200" dirty="0"/>
              <a:t>Enveloped virus with - polarity </a:t>
            </a:r>
            <a:r>
              <a:rPr lang="en-US" sz="2200" dirty="0" err="1"/>
              <a:t>ssRNA</a:t>
            </a:r>
            <a:r>
              <a:rPr lang="en-US" sz="2200" dirty="0"/>
              <a:t> genome, with 5 serotypes.</a:t>
            </a:r>
            <a:endParaRPr lang="ar-SA" sz="2200" dirty="0"/>
          </a:p>
          <a:p>
            <a:pPr>
              <a:defRPr/>
            </a:pPr>
            <a:endParaRPr lang="en-US" sz="800" dirty="0"/>
          </a:p>
          <a:p>
            <a:pPr marL="342900" indent="-342900">
              <a:buFont typeface="Arial" panose="020B0604020202020204" pitchFamily="34" charset="0"/>
              <a:buChar char="•"/>
              <a:defRPr/>
            </a:pPr>
            <a:r>
              <a:rPr lang="en-US" sz="2200" b="1" dirty="0"/>
              <a:t>Transmission</a:t>
            </a:r>
            <a:r>
              <a:rPr lang="en-US" sz="2200" dirty="0"/>
              <a:t>: Inhalation of infectious aerosol droplets mainly in winter.</a:t>
            </a:r>
            <a:endParaRPr lang="ar-SA" sz="2200" dirty="0"/>
          </a:p>
          <a:p>
            <a:pPr>
              <a:defRPr/>
            </a:pPr>
            <a:endParaRPr lang="en-US" sz="800" dirty="0"/>
          </a:p>
          <a:p>
            <a:pPr marL="342900" indent="-342900">
              <a:buFont typeface="Arial" panose="020B0604020202020204" pitchFamily="34" charset="0"/>
              <a:buChar char="•"/>
              <a:defRPr/>
            </a:pPr>
            <a:r>
              <a:rPr lang="en-US" sz="2200" b="1" dirty="0"/>
              <a:t>Clinical</a:t>
            </a:r>
            <a:r>
              <a:rPr lang="en-US" sz="2200" dirty="0"/>
              <a:t> </a:t>
            </a:r>
            <a:r>
              <a:rPr lang="en-US" sz="2200" b="1" dirty="0"/>
              <a:t>syndrome</a:t>
            </a:r>
            <a:r>
              <a:rPr lang="en-US" sz="2200" dirty="0"/>
              <a:t>:</a:t>
            </a:r>
          </a:p>
          <a:p>
            <a:pPr marL="914400" lvl="1" indent="-457200">
              <a:buFontTx/>
              <a:buAutoNum type="alphaLcPeriod"/>
              <a:defRPr/>
            </a:pPr>
            <a:r>
              <a:rPr lang="en-US" sz="2200" dirty="0"/>
              <a:t>Croup or acute </a:t>
            </a:r>
            <a:r>
              <a:rPr lang="en-US" sz="2200" dirty="0" err="1"/>
              <a:t>laryngotracheobronchitis</a:t>
            </a:r>
            <a:r>
              <a:rPr lang="en-US" sz="2200" dirty="0"/>
              <a:t>. PIV Type-I, II affect mainly in infants and young children. Fever, harsh cough, difficult inspiration can lead to airway obstruction which may require hospitalization and </a:t>
            </a:r>
            <a:r>
              <a:rPr lang="en-US" sz="2200" u="sng" dirty="0"/>
              <a:t>tracheostomy</a:t>
            </a:r>
            <a:r>
              <a:rPr lang="en-US" sz="2200" dirty="0"/>
              <a:t>.</a:t>
            </a:r>
          </a:p>
          <a:p>
            <a:pPr marL="914400" lvl="1" indent="-457200">
              <a:buFontTx/>
              <a:buAutoNum type="alphaLcPeriod"/>
              <a:defRPr/>
            </a:pPr>
            <a:r>
              <a:rPr lang="en-US" sz="2200" dirty="0"/>
              <a:t>Bronchiolitis and Pneumonia: PIV </a:t>
            </a:r>
            <a:r>
              <a:rPr lang="en-US" sz="2200" dirty="0">
                <a:solidFill>
                  <a:srgbClr val="FF0000"/>
                </a:solidFill>
              </a:rPr>
              <a:t>Type-III</a:t>
            </a:r>
            <a:r>
              <a:rPr lang="en-US" sz="2200" dirty="0"/>
              <a:t> in young children.</a:t>
            </a:r>
            <a:endParaRPr lang="ar-SA" sz="2200" dirty="0"/>
          </a:p>
          <a:p>
            <a:pPr lvl="1">
              <a:defRPr/>
            </a:pPr>
            <a:endParaRPr lang="en-US" sz="800" dirty="0"/>
          </a:p>
          <a:p>
            <a:pPr marL="342900" indent="-342900">
              <a:buFont typeface="Arial" panose="020B0604020202020204" pitchFamily="34" charset="0"/>
              <a:buChar char="•"/>
            </a:pPr>
            <a:r>
              <a:rPr lang="en-US" altLang="en-US" sz="2200" dirty="0"/>
              <a:t> </a:t>
            </a:r>
            <a:r>
              <a:rPr lang="en-US" altLang="en-US" sz="2200" b="1" dirty="0"/>
              <a:t>Lab diagnosis: </a:t>
            </a:r>
            <a:r>
              <a:rPr lang="en-US" altLang="en-US" sz="2200" dirty="0"/>
              <a:t>routine testing by Direct detection of the virus from sputum, nasopharyngeal swab, aspirate (NPA) or respiratory secretion by direct </a:t>
            </a:r>
            <a:r>
              <a:rPr lang="en-US" altLang="en-US" sz="2200" dirty="0" err="1"/>
              <a:t>immunoflourecent</a:t>
            </a:r>
            <a:r>
              <a:rPr lang="en-US" altLang="en-US" sz="2200" dirty="0"/>
              <a:t> assay (IFA). </a:t>
            </a:r>
            <a:endParaRPr lang="ar-SA" altLang="en-US" sz="2200" dirty="0"/>
          </a:p>
          <a:p>
            <a:endParaRPr lang="en-US" altLang="en-US" sz="800" dirty="0"/>
          </a:p>
          <a:p>
            <a:pPr marL="342900" indent="-342900">
              <a:buFont typeface="Arial" panose="020B0604020202020204" pitchFamily="34" charset="0"/>
              <a:buChar char="•"/>
            </a:pPr>
            <a:r>
              <a:rPr lang="en-US" altLang="en-US" sz="2200" dirty="0"/>
              <a:t>  </a:t>
            </a:r>
            <a:r>
              <a:rPr lang="en-US" altLang="en-US" sz="2200" b="1" dirty="0"/>
              <a:t>Other detection methods: </a:t>
            </a:r>
            <a:r>
              <a:rPr lang="en-US" altLang="en-US" sz="2200" dirty="0"/>
              <a:t>tissue culture, PCR. </a:t>
            </a:r>
            <a:endParaRPr lang="ar-SA" altLang="en-US" sz="2200" dirty="0"/>
          </a:p>
          <a:p>
            <a:endParaRPr lang="en-US" altLang="en-US" sz="800" dirty="0"/>
          </a:p>
          <a:p>
            <a:pPr marL="342900" indent="-342900">
              <a:buFont typeface="Arial" panose="020B0604020202020204" pitchFamily="34" charset="0"/>
              <a:buChar char="•"/>
            </a:pPr>
            <a:r>
              <a:rPr lang="en-US" altLang="en-US" sz="2200" dirty="0"/>
              <a:t>  </a:t>
            </a:r>
            <a:r>
              <a:rPr lang="en-US" altLang="en-US" sz="2200" b="1" dirty="0"/>
              <a:t>Treatment and prevention: </a:t>
            </a:r>
            <a:r>
              <a:rPr lang="en-US" altLang="en-US" sz="2200" dirty="0"/>
              <a:t>Supportive treatment, No specific treatment or vaccine available.</a:t>
            </a:r>
            <a:endParaRPr lang="en-US" sz="2200" dirty="0">
              <a:latin typeface="Times New Roman" pitchFamily="18" charset="0"/>
              <a:cs typeface="Times New Roman" pitchFamily="18" charset="0"/>
            </a:endParaRPr>
          </a:p>
          <a:p>
            <a:pPr>
              <a:buClr>
                <a:schemeClr val="bg1"/>
              </a:buClr>
              <a:defRPr/>
            </a:pPr>
            <a:r>
              <a:rPr lang="en-US" sz="2200" dirty="0">
                <a:latin typeface="Times New Roman" pitchFamily="18" charset="0"/>
                <a:cs typeface="Times New Roman" pitchFamily="18" charset="0"/>
              </a:rPr>
              <a:t> </a:t>
            </a:r>
          </a:p>
        </p:txBody>
      </p:sp>
      <p:sp>
        <p:nvSpPr>
          <p:cNvPr id="16387" name="Text Box 4"/>
          <p:cNvSpPr txBox="1">
            <a:spLocks noChangeArrowheads="1"/>
          </p:cNvSpPr>
          <p:nvPr/>
        </p:nvSpPr>
        <p:spPr bwMode="auto">
          <a:xfrm>
            <a:off x="0" y="19198"/>
            <a:ext cx="6355806" cy="523220"/>
          </a:xfrm>
          <a:prstGeom prst="rect">
            <a:avLst/>
          </a:prstGeom>
          <a:noFill/>
          <a:ln w="9525">
            <a:noFill/>
            <a:miter lim="800000"/>
            <a:headEnd/>
            <a:tailEnd/>
          </a:ln>
        </p:spPr>
        <p:txBody>
          <a:bodyPr wrap="square">
            <a:spAutoFit/>
          </a:bodyPr>
          <a:lstStyle/>
          <a:p>
            <a:pPr rtl="0">
              <a:spcBef>
                <a:spcPct val="50000"/>
              </a:spcBef>
            </a:pPr>
            <a:r>
              <a:rPr lang="en-US" altLang="en-US" sz="2800" dirty="0">
                <a:solidFill>
                  <a:schemeClr val="accent6">
                    <a:lumMod val="50000"/>
                  </a:schemeClr>
                </a:solidFill>
                <a:latin typeface="+mj-lt"/>
              </a:rPr>
              <a:t>2- </a:t>
            </a:r>
            <a:r>
              <a:rPr lang="en-US" altLang="en-US" sz="2800" dirty="0" err="1">
                <a:solidFill>
                  <a:schemeClr val="accent6">
                    <a:lumMod val="50000"/>
                  </a:schemeClr>
                </a:solidFill>
                <a:latin typeface="+mj-lt"/>
              </a:rPr>
              <a:t>Parainfluenza</a:t>
            </a:r>
            <a:r>
              <a:rPr lang="en-US" altLang="en-US" sz="2800" dirty="0">
                <a:solidFill>
                  <a:schemeClr val="accent6">
                    <a:lumMod val="50000"/>
                  </a:schemeClr>
                </a:solidFill>
                <a:latin typeface="+mj-lt"/>
              </a:rPr>
              <a:t> Virus</a:t>
            </a:r>
          </a:p>
        </p:txBody>
      </p:sp>
      <p:sp>
        <p:nvSpPr>
          <p:cNvPr id="5" name="Rectangle 4"/>
          <p:cNvSpPr>
            <a:spLocks noChangeArrowheads="1"/>
          </p:cNvSpPr>
          <p:nvPr/>
        </p:nvSpPr>
        <p:spPr bwMode="auto">
          <a:xfrm>
            <a:off x="272955" y="3640518"/>
            <a:ext cx="11450472" cy="430887"/>
          </a:xfrm>
          <a:prstGeom prst="rect">
            <a:avLst/>
          </a:prstGeom>
          <a:noFill/>
          <a:ln w="9525">
            <a:noFill/>
            <a:miter lim="800000"/>
            <a:headEnd/>
            <a:tailEnd/>
          </a:ln>
        </p:spPr>
        <p:txBody>
          <a:bodyPr wrap="square">
            <a:spAutoFit/>
          </a:bodyPr>
          <a:lstStyle/>
          <a:p>
            <a:pPr marL="342900" indent="-342900" algn="l" rtl="0">
              <a:buFont typeface="Arial" panose="020B0604020202020204" pitchFamily="34" charset="0"/>
              <a:buChar char="•"/>
            </a:pPr>
            <a:endParaRPr lang="en-US" altLang="en-US" sz="2200" dirty="0"/>
          </a:p>
        </p:txBody>
      </p:sp>
      <p:pic>
        <p:nvPicPr>
          <p:cNvPr id="6" name="Picture 7" descr="http://www.yoursurgery.com/procedures/tracheostomy/images/trac5.jpg"/>
          <p:cNvPicPr>
            <a:picLocks noChangeAspect="1" noChangeArrowheads="1"/>
          </p:cNvPicPr>
          <p:nvPr/>
        </p:nvPicPr>
        <p:blipFill>
          <a:blip r:embed="rId2"/>
          <a:srcRect/>
          <a:stretch>
            <a:fillRect/>
          </a:stretch>
        </p:blipFill>
        <p:spPr bwMode="auto">
          <a:xfrm>
            <a:off x="10319657" y="19198"/>
            <a:ext cx="1872342" cy="1874915"/>
          </a:xfrm>
          <a:prstGeom prst="rect">
            <a:avLst/>
          </a:prstGeom>
          <a:noFill/>
          <a:ln w="9525">
            <a:noFill/>
            <a:miter lim="800000"/>
            <a:headEnd/>
            <a:tailEnd/>
          </a:ln>
        </p:spPr>
      </p:pic>
    </p:spTree>
    <p:extLst>
      <p:ext uri="{BB962C8B-B14F-4D97-AF65-F5344CB8AC3E}">
        <p14:creationId xmlns:p14="http://schemas.microsoft.com/office/powerpoint/2010/main" val="94605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0" y="55653"/>
            <a:ext cx="10429127" cy="523220"/>
          </a:xfrm>
          <a:prstGeom prst="rect">
            <a:avLst/>
          </a:prstGeom>
          <a:noFill/>
          <a:ln w="9525">
            <a:noFill/>
            <a:miter lim="800000"/>
            <a:headEnd/>
            <a:tailEnd/>
          </a:ln>
        </p:spPr>
        <p:txBody>
          <a:bodyPr wrap="square">
            <a:spAutoFit/>
          </a:bodyPr>
          <a:lstStyle/>
          <a:p>
            <a:pPr marL="457200" indent="-457200">
              <a:spcBef>
                <a:spcPct val="50000"/>
              </a:spcBef>
            </a:pPr>
            <a:r>
              <a:rPr lang="en-US" altLang="en-US" sz="2800" dirty="0">
                <a:solidFill>
                  <a:schemeClr val="accent6">
                    <a:lumMod val="50000"/>
                  </a:schemeClr>
                </a:solidFill>
                <a:latin typeface="+mj-lt"/>
              </a:rPr>
              <a:t>3- Respiratory Syncytial Virus (RSV)  + Human </a:t>
            </a:r>
            <a:r>
              <a:rPr lang="en-US" altLang="en-US" sz="2800" dirty="0" err="1">
                <a:solidFill>
                  <a:schemeClr val="accent6">
                    <a:lumMod val="50000"/>
                  </a:schemeClr>
                </a:solidFill>
                <a:latin typeface="+mj-lt"/>
              </a:rPr>
              <a:t>metapneumovirus</a:t>
            </a:r>
            <a:endParaRPr lang="en-US" altLang="en-US" sz="2800" dirty="0">
              <a:solidFill>
                <a:schemeClr val="accent6">
                  <a:lumMod val="50000"/>
                </a:schemeClr>
              </a:solidFill>
              <a:latin typeface="+mj-lt"/>
            </a:endParaRPr>
          </a:p>
        </p:txBody>
      </p:sp>
      <p:sp>
        <p:nvSpPr>
          <p:cNvPr id="2" name="Rectangle 1"/>
          <p:cNvSpPr/>
          <p:nvPr/>
        </p:nvSpPr>
        <p:spPr>
          <a:xfrm>
            <a:off x="224358" y="730567"/>
            <a:ext cx="11815242" cy="5478423"/>
          </a:xfrm>
          <a:prstGeom prst="rect">
            <a:avLst/>
          </a:prstGeom>
        </p:spPr>
        <p:txBody>
          <a:bodyPr wrap="square">
            <a:spAutoFit/>
          </a:bodyPr>
          <a:lstStyle/>
          <a:p>
            <a:pPr marL="342900" indent="-342900">
              <a:lnSpc>
                <a:spcPct val="100000"/>
              </a:lnSpc>
              <a:buFont typeface="Arial" panose="020B0604020202020204" pitchFamily="34" charset="0"/>
              <a:buChar char="•"/>
              <a:defRPr/>
            </a:pPr>
            <a:r>
              <a:rPr lang="en-US" sz="2000" dirty="0"/>
              <a:t> </a:t>
            </a:r>
            <a:r>
              <a:rPr lang="en-US" sz="2000" b="1" dirty="0"/>
              <a:t>Family</a:t>
            </a:r>
            <a:r>
              <a:rPr lang="en-US" sz="2000" dirty="0"/>
              <a:t>: </a:t>
            </a:r>
            <a:r>
              <a:rPr lang="en-US" sz="2000" dirty="0" err="1"/>
              <a:t>Paramyxoviridae</a:t>
            </a:r>
            <a:r>
              <a:rPr lang="en-US" sz="2000" dirty="0"/>
              <a:t>.</a:t>
            </a:r>
          </a:p>
          <a:p>
            <a:pPr marL="342900" indent="-342900">
              <a:lnSpc>
                <a:spcPct val="100000"/>
              </a:lnSpc>
              <a:spcBef>
                <a:spcPts val="600"/>
              </a:spcBef>
              <a:buFont typeface="Arial" panose="020B0604020202020204" pitchFamily="34" charset="0"/>
              <a:buChar char="•"/>
              <a:defRPr/>
            </a:pPr>
            <a:r>
              <a:rPr lang="en-US" sz="2000" dirty="0"/>
              <a:t>  </a:t>
            </a:r>
            <a:r>
              <a:rPr lang="en-US" sz="2000" b="1" dirty="0"/>
              <a:t>Structural features</a:t>
            </a:r>
            <a:r>
              <a:rPr lang="en-US" sz="2000" dirty="0"/>
              <a:t>: Enveloped virus with - polarity </a:t>
            </a:r>
            <a:r>
              <a:rPr lang="en-US" sz="2000" dirty="0" err="1"/>
              <a:t>ssRNA</a:t>
            </a:r>
            <a:r>
              <a:rPr lang="en-US" sz="2000" dirty="0"/>
              <a:t> genome.</a:t>
            </a:r>
          </a:p>
          <a:p>
            <a:pPr marL="342900" indent="-342900">
              <a:lnSpc>
                <a:spcPct val="100000"/>
              </a:lnSpc>
              <a:spcBef>
                <a:spcPts val="600"/>
              </a:spcBef>
              <a:buFont typeface="Arial" panose="020B0604020202020204" pitchFamily="34" charset="0"/>
              <a:buChar char="•"/>
              <a:defRPr/>
            </a:pPr>
            <a:r>
              <a:rPr lang="en-US" sz="2000" dirty="0"/>
              <a:t>  </a:t>
            </a:r>
            <a:r>
              <a:rPr lang="en-US" sz="2000" b="1" dirty="0"/>
              <a:t>Transmission</a:t>
            </a:r>
            <a:r>
              <a:rPr lang="en-US" sz="2000" dirty="0"/>
              <a:t>: Inhalation of infectious aerosols mainly in winter.</a:t>
            </a:r>
          </a:p>
          <a:p>
            <a:pPr marL="342900" indent="-342900">
              <a:lnSpc>
                <a:spcPct val="100000"/>
              </a:lnSpc>
              <a:spcBef>
                <a:spcPts val="600"/>
              </a:spcBef>
              <a:buFont typeface="Arial" panose="020B0604020202020204" pitchFamily="34" charset="0"/>
              <a:buChar char="•"/>
              <a:defRPr/>
            </a:pPr>
            <a:r>
              <a:rPr lang="en-US" sz="2000" dirty="0"/>
              <a:t>  </a:t>
            </a:r>
            <a:r>
              <a:rPr lang="en-US" sz="2000" b="1" dirty="0"/>
              <a:t>Clinical</a:t>
            </a:r>
            <a:r>
              <a:rPr lang="en-US" sz="2000" dirty="0"/>
              <a:t> </a:t>
            </a:r>
            <a:r>
              <a:rPr lang="en-US" sz="2000" b="1" dirty="0"/>
              <a:t>syndromes</a:t>
            </a:r>
            <a:r>
              <a:rPr lang="en-US" sz="2000" dirty="0"/>
              <a:t>:</a:t>
            </a:r>
          </a:p>
          <a:p>
            <a:pPr marL="914400" lvl="1" indent="-457200">
              <a:lnSpc>
                <a:spcPct val="100000"/>
              </a:lnSpc>
              <a:spcBef>
                <a:spcPts val="600"/>
              </a:spcBef>
              <a:buFont typeface="+mj-lt"/>
              <a:buAutoNum type="alphaLcPeriod"/>
              <a:defRPr/>
            </a:pPr>
            <a:r>
              <a:rPr lang="en-US" sz="2000" dirty="0"/>
              <a:t>Bronchiolitis: Life-threatening disease in infant especially under 6 month of life with respiratory distress and cyanosis can be fatal and can lead to chronic lung disease in later life.</a:t>
            </a:r>
          </a:p>
          <a:p>
            <a:pPr marL="914400" lvl="1" indent="-457200">
              <a:lnSpc>
                <a:spcPct val="100000"/>
              </a:lnSpc>
              <a:spcBef>
                <a:spcPts val="600"/>
              </a:spcBef>
              <a:buFont typeface="+mj-lt"/>
              <a:buAutoNum type="alphaLcPeriod"/>
              <a:defRPr/>
            </a:pPr>
            <a:r>
              <a:rPr lang="en-US" sz="2000" dirty="0"/>
              <a:t>Pneumonia: can also be fatal in infant.</a:t>
            </a:r>
          </a:p>
          <a:p>
            <a:pPr>
              <a:lnSpc>
                <a:spcPct val="100000"/>
              </a:lnSpc>
              <a:spcBef>
                <a:spcPts val="600"/>
              </a:spcBef>
              <a:defRPr/>
            </a:pPr>
            <a:endParaRPr lang="en-US" altLang="en-US" sz="2000" b="1" dirty="0"/>
          </a:p>
          <a:p>
            <a:pPr marL="342900" indent="-342900">
              <a:lnSpc>
                <a:spcPct val="100000"/>
              </a:lnSpc>
              <a:spcBef>
                <a:spcPts val="600"/>
              </a:spcBef>
              <a:buFont typeface="Arial" panose="020B0604020202020204" pitchFamily="34" charset="0"/>
              <a:buChar char="•"/>
              <a:defRPr/>
            </a:pPr>
            <a:r>
              <a:rPr lang="en-US" altLang="en-US" sz="2000" b="1" dirty="0"/>
              <a:t>Lab diagnosis: </a:t>
            </a:r>
            <a:r>
              <a:rPr lang="en-US" altLang="en-US" sz="2000" dirty="0"/>
              <a:t>routine testing by Direct detection of the virus from sputum, nasopharyngeal swab, aspirate (NPA) or respiratory secretion by direct immunofluorescent assay (IFA). </a:t>
            </a:r>
          </a:p>
          <a:p>
            <a:pPr marL="342900" indent="-342900">
              <a:lnSpc>
                <a:spcPct val="100000"/>
              </a:lnSpc>
              <a:spcBef>
                <a:spcPts val="600"/>
              </a:spcBef>
              <a:buFont typeface="Arial" panose="020B0604020202020204" pitchFamily="34" charset="0"/>
              <a:buChar char="•"/>
              <a:defRPr/>
            </a:pPr>
            <a:r>
              <a:rPr lang="en-US" altLang="en-US" sz="2000" b="1" dirty="0"/>
              <a:t>Other detection methods: </a:t>
            </a:r>
            <a:r>
              <a:rPr lang="en-US" altLang="en-US" sz="2000" dirty="0"/>
              <a:t>Isolated of virus by cell culture from N.P.A with multinucleated giant cell or syncytia as </a:t>
            </a:r>
            <a:r>
              <a:rPr lang="en-US" altLang="en-US" sz="2000" dirty="0" err="1"/>
              <a:t>cytopathic</a:t>
            </a:r>
            <a:r>
              <a:rPr lang="en-US" altLang="en-US" sz="2000" dirty="0"/>
              <a:t> effect (C.P.E); PCR. </a:t>
            </a:r>
          </a:p>
          <a:p>
            <a:pPr marL="342900" indent="-342900">
              <a:lnSpc>
                <a:spcPct val="100000"/>
              </a:lnSpc>
              <a:spcBef>
                <a:spcPts val="600"/>
              </a:spcBef>
              <a:buSzPct val="80000"/>
              <a:buFont typeface="Arial" panose="020B0604020202020204" pitchFamily="34" charset="0"/>
              <a:buChar char="•"/>
              <a:defRPr/>
            </a:pPr>
            <a:r>
              <a:rPr lang="en-US" altLang="en-US" sz="2000" b="1" dirty="0"/>
              <a:t>Treatment and prevention: </a:t>
            </a:r>
            <a:r>
              <a:rPr lang="en-US" altLang="en-US" sz="2000" dirty="0"/>
              <a:t>Ribavirin administered by inhalation for infants with severe condition. </a:t>
            </a:r>
          </a:p>
          <a:p>
            <a:pPr marL="342900" indent="-342900">
              <a:lnSpc>
                <a:spcPct val="100000"/>
              </a:lnSpc>
              <a:spcBef>
                <a:spcPts val="600"/>
              </a:spcBef>
              <a:buSzPct val="80000"/>
              <a:buFont typeface="Arial" panose="020B0604020202020204" pitchFamily="34" charset="0"/>
              <a:buChar char="•"/>
              <a:defRPr/>
            </a:pPr>
            <a:r>
              <a:rPr lang="en-US" altLang="en-US" sz="2000" b="1" dirty="0"/>
              <a:t>Vaccine:</a:t>
            </a:r>
            <a:r>
              <a:rPr lang="en-US" altLang="en-US" sz="2000" dirty="0"/>
              <a:t> No vaccine available, but passive immunization immunoglobulin can be given for infected premature infants.</a:t>
            </a:r>
          </a:p>
        </p:txBody>
      </p:sp>
      <p:sp>
        <p:nvSpPr>
          <p:cNvPr id="3" name="TextBox 2"/>
          <p:cNvSpPr txBox="1"/>
          <p:nvPr/>
        </p:nvSpPr>
        <p:spPr>
          <a:xfrm>
            <a:off x="224358" y="6360684"/>
            <a:ext cx="8686800" cy="369332"/>
          </a:xfrm>
          <a:prstGeom prst="rect">
            <a:avLst/>
          </a:prstGeom>
          <a:noFill/>
        </p:spPr>
        <p:txBody>
          <a:bodyPr wrap="square" rtlCol="0">
            <a:spAutoFit/>
          </a:bodyPr>
          <a:lstStyle/>
          <a:p>
            <a:r>
              <a:rPr lang="en-US" b="1" dirty="0">
                <a:solidFill>
                  <a:schemeClr val="accent1">
                    <a:lumMod val="75000"/>
                  </a:schemeClr>
                </a:solidFill>
              </a:rPr>
              <a:t>For Human </a:t>
            </a:r>
            <a:r>
              <a:rPr lang="en-US" b="1" dirty="0" err="1">
                <a:solidFill>
                  <a:schemeClr val="accent1">
                    <a:lumMod val="75000"/>
                  </a:schemeClr>
                </a:solidFill>
              </a:rPr>
              <a:t>metapneumovirus</a:t>
            </a:r>
            <a:r>
              <a:rPr lang="en-US" b="1" dirty="0">
                <a:solidFill>
                  <a:schemeClr val="accent1">
                    <a:lumMod val="75000"/>
                  </a:schemeClr>
                </a:solidFill>
              </a:rPr>
              <a:t> there is no diagnosis EXEPT PSR</a:t>
            </a:r>
          </a:p>
        </p:txBody>
      </p:sp>
    </p:spTree>
    <p:extLst>
      <p:ext uri="{BB962C8B-B14F-4D97-AF65-F5344CB8AC3E}">
        <p14:creationId xmlns:p14="http://schemas.microsoft.com/office/powerpoint/2010/main" val="10609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3424108703"/>
              </p:ext>
            </p:extLst>
          </p:nvPr>
        </p:nvGraphicFramePr>
        <p:xfrm>
          <a:off x="516229" y="1825625"/>
          <a:ext cx="5181600" cy="2746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92523384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descr="https://classconnection.s3.amazonaws.com/265/flashcards/1898265/png/screen_shot_2013-11-29_at_12728_pm-142A520D0C252D47BC2.png"/>
          <p:cNvPicPr>
            <a:picLocks noChangeAspect="1" noChangeArrowheads="1"/>
          </p:cNvPicPr>
          <p:nvPr/>
        </p:nvPicPr>
        <p:blipFill>
          <a:blip r:embed="rId13" cstate="print"/>
          <a:srcRect/>
          <a:stretch>
            <a:fillRect/>
          </a:stretch>
        </p:blipFill>
        <p:spPr bwMode="auto">
          <a:xfrm>
            <a:off x="1223493" y="4739424"/>
            <a:ext cx="4339136" cy="1957823"/>
          </a:xfrm>
          <a:prstGeom prst="rect">
            <a:avLst/>
          </a:prstGeom>
          <a:noFill/>
          <a:ln w="9525">
            <a:noFill/>
            <a:miter lim="800000"/>
            <a:headEnd/>
            <a:tailEnd/>
          </a:ln>
        </p:spPr>
      </p:pic>
      <p:sp>
        <p:nvSpPr>
          <p:cNvPr id="7" name="Title 1"/>
          <p:cNvSpPr txBox="1">
            <a:spLocks/>
          </p:cNvSpPr>
          <p:nvPr/>
        </p:nvSpPr>
        <p:spPr>
          <a:xfrm>
            <a:off x="322507" y="-41711"/>
            <a:ext cx="117197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50000"/>
                  </a:schemeClr>
                </a:solidFill>
                <a:latin typeface="+mn-lt"/>
                <a:ea typeface="+mn-ea"/>
                <a:cs typeface="+mn-cs"/>
              </a:rPr>
              <a:t>4- Measles Virus </a:t>
            </a:r>
            <a:r>
              <a:rPr lang="en-US" sz="1800" dirty="0">
                <a:latin typeface="+mn-lt"/>
                <a:cs typeface="Times New Roman" pitchFamily="18" charset="0"/>
              </a:rPr>
              <a:t>Transmission - Epidemiology </a:t>
            </a:r>
            <a:r>
              <a:rPr lang="en-US" sz="1800" dirty="0">
                <a:latin typeface="+mn-lt"/>
              </a:rPr>
              <a:t>– </a:t>
            </a:r>
            <a:r>
              <a:rPr lang="en-US" sz="1800" dirty="0">
                <a:latin typeface="+mn-lt"/>
                <a:cs typeface="Times New Roman" pitchFamily="18" charset="0"/>
              </a:rPr>
              <a:t>pathogenesis - Clinical features – Complication - Lab diagnosis - Treatment and prevention</a:t>
            </a:r>
          </a:p>
        </p:txBody>
      </p:sp>
    </p:spTree>
    <p:extLst>
      <p:ext uri="{BB962C8B-B14F-4D97-AF65-F5344CB8AC3E}">
        <p14:creationId xmlns:p14="http://schemas.microsoft.com/office/powerpoint/2010/main" val="8346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8968" y="1644342"/>
            <a:ext cx="7270358" cy="4128880"/>
          </a:xfrm>
          <a:prstGeom prst="roundRect">
            <a:avLst/>
          </a:prstGeom>
          <a:solidFill>
            <a:srgbClr val="99CB3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01551" y="1909052"/>
            <a:ext cx="7147775" cy="5167312"/>
          </a:xfrm>
        </p:spPr>
        <p:txBody>
          <a:bodyPr>
            <a:normAutofit/>
          </a:bodyPr>
          <a:lstStyle/>
          <a:p>
            <a:r>
              <a:rPr lang="en-US" sz="2000" dirty="0"/>
              <a:t> Clinical features:  </a:t>
            </a:r>
          </a:p>
          <a:p>
            <a:pPr marL="0" indent="0">
              <a:buNone/>
            </a:pPr>
            <a:r>
              <a:rPr lang="en-US" sz="2000" dirty="0"/>
              <a:t>-I.P.: 7- 14 days.</a:t>
            </a:r>
          </a:p>
          <a:p>
            <a:pPr marL="0" indent="0">
              <a:buNone/>
            </a:pPr>
            <a:r>
              <a:rPr lang="en-US" sz="2000" dirty="0"/>
              <a:t>-Prodromal symptom: Fever, cough, conjunctivitis and running nose</a:t>
            </a:r>
          </a:p>
          <a:p>
            <a:pPr marL="0" indent="0">
              <a:buNone/>
            </a:pPr>
            <a:r>
              <a:rPr lang="en-US" sz="2000" dirty="0"/>
              <a:t>-</a:t>
            </a:r>
            <a:r>
              <a:rPr lang="en-US" sz="2000" dirty="0" err="1"/>
              <a:t>Koplik’s</a:t>
            </a:r>
            <a:r>
              <a:rPr lang="en-US" sz="2000" dirty="0"/>
              <a:t> spot: Small red papules with white central dots appear mostly in </a:t>
            </a:r>
            <a:r>
              <a:rPr lang="en-US" sz="2000" dirty="0" err="1"/>
              <a:t>buccal</a:t>
            </a:r>
            <a:r>
              <a:rPr lang="en-US" sz="2000" dirty="0"/>
              <a:t> mucosa </a:t>
            </a:r>
          </a:p>
          <a:p>
            <a:pPr marL="0" indent="0">
              <a:buNone/>
            </a:pPr>
            <a:r>
              <a:rPr lang="en-US" sz="2000" dirty="0"/>
              <a:t>-Rash: </a:t>
            </a:r>
            <a:r>
              <a:rPr lang="en-US" sz="2000" dirty="0" err="1"/>
              <a:t>Maculopapular</a:t>
            </a:r>
            <a:r>
              <a:rPr lang="en-US" sz="2000" dirty="0"/>
              <a:t> rash first on face trunk then extremities. The rash is red, become confluent, last 4 or 5 days, then disappears leaving brownish discoloration of the skin and final desquamation</a:t>
            </a:r>
          </a:p>
          <a:p>
            <a:pPr marL="0" indent="0">
              <a:buNone/>
            </a:pPr>
            <a:r>
              <a:rPr lang="en-US" sz="2000" dirty="0"/>
              <a:t>-Recovery complete in normal children with life long immunity.</a:t>
            </a:r>
          </a:p>
        </p:txBody>
      </p:sp>
      <p:pic>
        <p:nvPicPr>
          <p:cNvPr id="7" name="Content Placeholder 6" descr="Fig-25(Rashes)"/>
          <p:cNvPicPr>
            <a:picLocks noGrp="1" noChangeAspect="1" noChangeArrowheads="1"/>
          </p:cNvPicPr>
          <p:nvPr>
            <p:ph sz="half" idx="2"/>
          </p:nvPr>
        </p:nvPicPr>
        <p:blipFill>
          <a:blip r:embed="rId2" cstate="print"/>
          <a:srcRect/>
          <a:stretch>
            <a:fillRect/>
          </a:stretch>
        </p:blipFill>
        <p:spPr bwMode="auto">
          <a:xfrm>
            <a:off x="8191181" y="3220219"/>
            <a:ext cx="3600718" cy="2438475"/>
          </a:xfrm>
          <a:prstGeom prst="rect">
            <a:avLst/>
          </a:prstGeom>
          <a:noFill/>
          <a:ln w="9525">
            <a:noFill/>
            <a:miter lim="800000"/>
            <a:headEnd/>
            <a:tailEnd/>
          </a:ln>
        </p:spPr>
      </p:pic>
      <p:sp>
        <p:nvSpPr>
          <p:cNvPr id="8" name="Title 1"/>
          <p:cNvSpPr txBox="1">
            <a:spLocks/>
          </p:cNvSpPr>
          <p:nvPr/>
        </p:nvSpPr>
        <p:spPr>
          <a:xfrm>
            <a:off x="322507" y="-41711"/>
            <a:ext cx="117197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50000"/>
                  </a:schemeClr>
                </a:solidFill>
                <a:ea typeface="+mn-ea"/>
                <a:cs typeface="+mn-cs"/>
              </a:rPr>
              <a:t>4- Measles Virus </a:t>
            </a:r>
            <a:r>
              <a:rPr lang="en-US" sz="1800" dirty="0">
                <a:latin typeface="Times New Roman" pitchFamily="18" charset="0"/>
                <a:cs typeface="Times New Roman" pitchFamily="18" charset="0"/>
              </a:rPr>
              <a:t>Transmission - Epidemiology </a:t>
            </a:r>
            <a:r>
              <a:rPr lang="en-US" sz="1800" dirty="0"/>
              <a:t>– </a:t>
            </a:r>
            <a:r>
              <a:rPr lang="en-US" sz="1800" dirty="0">
                <a:latin typeface="Times New Roman" pitchFamily="18" charset="0"/>
                <a:cs typeface="Times New Roman" pitchFamily="18" charset="0"/>
              </a:rPr>
              <a:t>pathogenesis - Clinical features – Complication - Lab diagnosis - Treatment and prevention</a:t>
            </a:r>
          </a:p>
        </p:txBody>
      </p:sp>
    </p:spTree>
    <p:extLst>
      <p:ext uri="{BB962C8B-B14F-4D97-AF65-F5344CB8AC3E}">
        <p14:creationId xmlns:p14="http://schemas.microsoft.com/office/powerpoint/2010/main" val="203327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2507" y="1981200"/>
            <a:ext cx="10326443" cy="1309688"/>
          </a:xfrm>
          <a:prstGeom prst="roundRect">
            <a:avLst/>
          </a:prstGeom>
          <a:solidFill>
            <a:srgbClr val="99CB3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0606" y="3584933"/>
            <a:ext cx="10326443" cy="1227138"/>
          </a:xfrm>
          <a:prstGeom prst="roundRect">
            <a:avLst/>
          </a:prstGeom>
          <a:solidFill>
            <a:srgbClr val="99CB3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0606" y="4964471"/>
            <a:ext cx="10515601" cy="1283929"/>
          </a:xfrm>
          <a:prstGeom prst="roundRect">
            <a:avLst/>
          </a:prstGeom>
          <a:solidFill>
            <a:srgbClr val="99CB3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360607" y="2022833"/>
            <a:ext cx="10515600" cy="4351338"/>
          </a:xfrm>
        </p:spPr>
        <p:txBody>
          <a:bodyPr>
            <a:normAutofit fontScale="77500" lnSpcReduction="20000"/>
          </a:bodyPr>
          <a:lstStyle/>
          <a:p>
            <a:r>
              <a:rPr lang="en-US" dirty="0"/>
              <a:t>Complication: </a:t>
            </a:r>
          </a:p>
          <a:p>
            <a:pPr marL="0" indent="0">
              <a:buNone/>
            </a:pPr>
            <a:r>
              <a:rPr lang="en-US" dirty="0"/>
              <a:t>1- Encephalitis :Acute or Subacute  </a:t>
            </a:r>
            <a:r>
              <a:rPr lang="en-US" dirty="0" err="1"/>
              <a:t>sclerosing</a:t>
            </a:r>
            <a:r>
              <a:rPr lang="en-US" dirty="0"/>
              <a:t>  </a:t>
            </a:r>
            <a:r>
              <a:rPr lang="en-US" dirty="0" err="1"/>
              <a:t>panencephalitis</a:t>
            </a:r>
            <a:r>
              <a:rPr lang="en-US" dirty="0"/>
              <a:t> (SSPE)</a:t>
            </a:r>
          </a:p>
          <a:p>
            <a:pPr marL="0" indent="0">
              <a:buNone/>
            </a:pPr>
            <a:r>
              <a:rPr lang="en-US" dirty="0"/>
              <a:t>2- Giant cell pneumonia: rare in immunocompromised children due to direct invasion of measles virus to the lung tissue.</a:t>
            </a:r>
          </a:p>
          <a:p>
            <a:endParaRPr lang="en-US" dirty="0"/>
          </a:p>
          <a:p>
            <a:r>
              <a:rPr lang="en-US" dirty="0"/>
              <a:t> Lab diagnosis:</a:t>
            </a:r>
          </a:p>
          <a:p>
            <a:pPr marL="0" indent="0">
              <a:buNone/>
            </a:pPr>
            <a:r>
              <a:rPr lang="en-US" dirty="0"/>
              <a:t> Serology by detection of IgM Ab </a:t>
            </a:r>
            <a:r>
              <a:rPr lang="en-US" sz="2600" b="1" dirty="0">
                <a:solidFill>
                  <a:schemeClr val="accent1">
                    <a:lumMod val="75000"/>
                  </a:schemeClr>
                </a:solidFill>
              </a:rPr>
              <a:t>(it’s a mark for acute infection) </a:t>
            </a:r>
            <a:r>
              <a:rPr lang="en-US" sz="2600" dirty="0"/>
              <a:t>using ELISA</a:t>
            </a:r>
            <a:r>
              <a:rPr lang="en-US" sz="2600" dirty="0"/>
              <a:t> </a:t>
            </a:r>
            <a:r>
              <a:rPr lang="en-US" dirty="0"/>
              <a:t>, and in case of SSPE detection of measles antibodies in CSF or detection of viral NA using PCR.</a:t>
            </a:r>
          </a:p>
          <a:p>
            <a:endParaRPr lang="en-US" dirty="0"/>
          </a:p>
          <a:p>
            <a:r>
              <a:rPr lang="en-US" dirty="0"/>
              <a:t> Treatment and prevention: </a:t>
            </a:r>
          </a:p>
          <a:p>
            <a:pPr marL="0" indent="0">
              <a:buNone/>
            </a:pPr>
            <a:r>
              <a:rPr lang="en-US" dirty="0"/>
              <a:t>No specific treatment, Prevention by giving the live attenuated vaccine (MMR) for Measles, Mumps and Rubella (given to all children 15 month and booster dose at school entry. Give excellent long last protection.</a:t>
            </a:r>
          </a:p>
        </p:txBody>
      </p:sp>
      <p:sp>
        <p:nvSpPr>
          <p:cNvPr id="8" name="Title 1"/>
          <p:cNvSpPr txBox="1">
            <a:spLocks/>
          </p:cNvSpPr>
          <p:nvPr/>
        </p:nvSpPr>
        <p:spPr>
          <a:xfrm>
            <a:off x="322507" y="-41711"/>
            <a:ext cx="117197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50000"/>
                  </a:schemeClr>
                </a:solidFill>
                <a:ea typeface="+mn-ea"/>
                <a:cs typeface="+mn-cs"/>
              </a:rPr>
              <a:t>4- Measles Virus </a:t>
            </a:r>
            <a:r>
              <a:rPr lang="en-US" sz="1800" dirty="0">
                <a:latin typeface="Times New Roman" pitchFamily="18" charset="0"/>
                <a:cs typeface="Times New Roman" pitchFamily="18" charset="0"/>
              </a:rPr>
              <a:t>Transmission - Epidemiology </a:t>
            </a:r>
            <a:r>
              <a:rPr lang="en-US" sz="1800" dirty="0"/>
              <a:t>– </a:t>
            </a:r>
            <a:r>
              <a:rPr lang="en-US" sz="1800" dirty="0">
                <a:latin typeface="Times New Roman" pitchFamily="18" charset="0"/>
                <a:cs typeface="Times New Roman" pitchFamily="18" charset="0"/>
              </a:rPr>
              <a:t>pathogenesis - Clinical features – Complication - Lab diagnosis - Treatment and prevention</a:t>
            </a:r>
          </a:p>
        </p:txBody>
      </p:sp>
    </p:spTree>
    <p:extLst>
      <p:ext uri="{BB962C8B-B14F-4D97-AF65-F5344CB8AC3E}">
        <p14:creationId xmlns:p14="http://schemas.microsoft.com/office/powerpoint/2010/main" val="371522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34110984"/>
              </p:ext>
            </p:extLst>
          </p:nvPr>
        </p:nvGraphicFramePr>
        <p:xfrm>
          <a:off x="516229" y="1825625"/>
          <a:ext cx="5181600" cy="3853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54546" y="6488668"/>
            <a:ext cx="9890975" cy="369332"/>
          </a:xfrm>
          <a:prstGeom prst="rect">
            <a:avLst/>
          </a:prstGeom>
        </p:spPr>
        <p:txBody>
          <a:bodyPr wrap="square">
            <a:spAutoFit/>
          </a:bodyPr>
          <a:lstStyle/>
          <a:p>
            <a:r>
              <a:rPr lang="en-US" dirty="0"/>
              <a:t>*</a:t>
            </a:r>
            <a:r>
              <a:rPr lang="en-US" dirty="0" err="1"/>
              <a:t>Parotitis</a:t>
            </a:r>
            <a:r>
              <a:rPr lang="en-US" dirty="0"/>
              <a:t> (painful inflammation and swelling of salivary gland mainly parotid glands)</a:t>
            </a:r>
          </a:p>
        </p:txBody>
      </p:sp>
      <p:graphicFrame>
        <p:nvGraphicFramePr>
          <p:cNvPr id="7" name="Content Placeholder 5"/>
          <p:cNvGraphicFramePr>
            <a:graphicFrameLocks/>
          </p:cNvGraphicFramePr>
          <p:nvPr>
            <p:extLst>
              <p:ext uri="{D42A27DB-BD31-4B8C-83A1-F6EECF244321}">
                <p14:modId xmlns:p14="http://schemas.microsoft.com/office/powerpoint/2010/main" val="3394325404"/>
              </p:ext>
            </p:extLst>
          </p:nvPr>
        </p:nvGraphicFramePr>
        <p:xfrm>
          <a:off x="6172200" y="1694244"/>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le 1"/>
          <p:cNvSpPr txBox="1">
            <a:spLocks/>
          </p:cNvSpPr>
          <p:nvPr/>
        </p:nvSpPr>
        <p:spPr>
          <a:xfrm>
            <a:off x="0" y="17392"/>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chemeClr val="accent6">
                    <a:lumMod val="50000"/>
                  </a:schemeClr>
                </a:solidFill>
                <a:ea typeface="+mn-ea"/>
                <a:cs typeface="+mn-cs"/>
              </a:rPr>
              <a:t>5- Mumps Virus </a:t>
            </a:r>
            <a:r>
              <a:rPr lang="en-US" sz="1800">
                <a:latin typeface="Times New Roman" pitchFamily="18" charset="0"/>
                <a:cs typeface="Times New Roman" pitchFamily="18" charset="0"/>
              </a:rPr>
              <a:t>Transmission </a:t>
            </a:r>
            <a:r>
              <a:rPr lang="en-US" sz="1800"/>
              <a:t>–Epidemiology – </a:t>
            </a:r>
            <a:r>
              <a:rPr lang="en-US" sz="1800">
                <a:latin typeface="Times New Roman" pitchFamily="18" charset="0"/>
                <a:cs typeface="Times New Roman" pitchFamily="18" charset="0"/>
              </a:rPr>
              <a:t>pathogenesis</a:t>
            </a:r>
            <a:r>
              <a:rPr lang="en-US" sz="1800" b="1">
                <a:latin typeface="Times New Roman" pitchFamily="18" charset="0"/>
                <a:cs typeface="Times New Roman" pitchFamily="18" charset="0"/>
              </a:rPr>
              <a:t> - </a:t>
            </a:r>
            <a:r>
              <a:rPr lang="en-US" sz="1800"/>
              <a:t>Clinical Features – Complications - Lab                                                                               diagnosis - Treatment and prevention</a:t>
            </a:r>
            <a:br>
              <a:rPr lang="en-US" sz="1800"/>
            </a:br>
            <a:r>
              <a:rPr lang="en-US" sz="1800"/>
              <a:t> </a:t>
            </a:r>
            <a:endParaRPr lang="en-US" dirty="0"/>
          </a:p>
        </p:txBody>
      </p:sp>
    </p:spTree>
    <p:extLst>
      <p:ext uri="{BB962C8B-B14F-4D97-AF65-F5344CB8AC3E}">
        <p14:creationId xmlns:p14="http://schemas.microsoft.com/office/powerpoint/2010/main" val="397485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3219" y="5059678"/>
            <a:ext cx="4330198" cy="1327053"/>
          </a:xfrm>
          <a:prstGeom prst="roundRect">
            <a:avLst/>
          </a:prstGeom>
          <a:solidFill>
            <a:srgbClr val="99CB3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5277" y="2208628"/>
            <a:ext cx="4486081" cy="1770187"/>
          </a:xfrm>
          <a:prstGeom prst="roundRect">
            <a:avLst/>
          </a:prstGeom>
          <a:solidFill>
            <a:srgbClr val="99CB3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ounded Rectangle 6"/>
          <p:cNvSpPr/>
          <p:nvPr/>
        </p:nvSpPr>
        <p:spPr>
          <a:xfrm>
            <a:off x="7230794" y="4639993"/>
            <a:ext cx="4028427" cy="1155896"/>
          </a:xfrm>
          <a:prstGeom prst="roundRect">
            <a:avLst/>
          </a:prstGeom>
          <a:solidFill>
            <a:srgbClr val="99CB3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079907" y="1704756"/>
            <a:ext cx="4933901" cy="1798101"/>
          </a:xfrm>
          <a:prstGeom prst="roundRect">
            <a:avLst/>
          </a:prstGeom>
          <a:solidFill>
            <a:srgbClr val="99CB3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graphicFrame>
        <p:nvGraphicFramePr>
          <p:cNvPr id="5" name="Diagram 4"/>
          <p:cNvGraphicFramePr/>
          <p:nvPr>
            <p:extLst>
              <p:ext uri="{D42A27DB-BD31-4B8C-83A1-F6EECF244321}">
                <p14:modId xmlns:p14="http://schemas.microsoft.com/office/powerpoint/2010/main" val="30511202"/>
              </p:ext>
            </p:extLst>
          </p:nvPr>
        </p:nvGraphicFramePr>
        <p:xfrm>
          <a:off x="19050" y="988963"/>
          <a:ext cx="1217295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p:cNvSpPr>
            <a:spLocks noGrp="1"/>
          </p:cNvSpPr>
          <p:nvPr>
            <p:ph type="title"/>
          </p:nvPr>
        </p:nvSpPr>
        <p:spPr>
          <a:xfrm>
            <a:off x="0" y="17392"/>
            <a:ext cx="12192000" cy="1325563"/>
          </a:xfrm>
        </p:spPr>
        <p:txBody>
          <a:bodyPr/>
          <a:lstStyle/>
          <a:p>
            <a:pPr algn="ctr"/>
            <a:r>
              <a:rPr lang="en-US" sz="2800" dirty="0">
                <a:solidFill>
                  <a:schemeClr val="accent6">
                    <a:lumMod val="50000"/>
                  </a:schemeClr>
                </a:solidFill>
                <a:ea typeface="+mn-ea"/>
                <a:cs typeface="+mn-cs"/>
              </a:rPr>
              <a:t>5- Mumps Virus </a:t>
            </a:r>
            <a:r>
              <a:rPr lang="en-US" sz="1800" dirty="0">
                <a:latin typeface="Times New Roman" pitchFamily="18" charset="0"/>
                <a:cs typeface="Times New Roman" pitchFamily="18" charset="0"/>
              </a:rPr>
              <a:t>Transmission </a:t>
            </a:r>
            <a:r>
              <a:rPr lang="en-US" sz="1800" dirty="0"/>
              <a:t>–Epidemiology – </a:t>
            </a:r>
            <a:r>
              <a:rPr lang="en-US" sz="1800" dirty="0">
                <a:latin typeface="Times New Roman" pitchFamily="18" charset="0"/>
                <a:cs typeface="Times New Roman" pitchFamily="18" charset="0"/>
              </a:rPr>
              <a:t>pathogenesis</a:t>
            </a:r>
            <a:r>
              <a:rPr lang="en-US" sz="1800" b="1" dirty="0">
                <a:latin typeface="Times New Roman" pitchFamily="18" charset="0"/>
                <a:cs typeface="Times New Roman" pitchFamily="18" charset="0"/>
              </a:rPr>
              <a:t> - </a:t>
            </a:r>
            <a:r>
              <a:rPr lang="en-US" sz="1800" dirty="0"/>
              <a:t>Clinical Features – Complications - Lab                                                                               diagnosis - Treatment and prevention</a:t>
            </a:r>
            <a:br>
              <a:rPr lang="en-US" sz="1800" dirty="0"/>
            </a:br>
            <a:r>
              <a:rPr lang="en-US" sz="1800" dirty="0"/>
              <a:t> </a:t>
            </a:r>
            <a:endParaRPr lang="en-US" dirty="0"/>
          </a:p>
        </p:txBody>
      </p:sp>
      <p:pic>
        <p:nvPicPr>
          <p:cNvPr id="12" name="Content Placeholder 3" descr="Fig (Mumps-2)"/>
          <p:cNvPicPr>
            <a:picLocks noGrp="1" noChangeAspect="1" noChangeArrowheads="1"/>
          </p:cNvPicPr>
          <p:nvPr>
            <p:ph idx="1"/>
          </p:nvPr>
        </p:nvPicPr>
        <p:blipFill>
          <a:blip r:embed="rId7" cstate="print"/>
          <a:srcRect/>
          <a:stretch>
            <a:fillRect/>
          </a:stretch>
        </p:blipFill>
        <p:spPr bwMode="auto">
          <a:xfrm>
            <a:off x="5082123" y="5529036"/>
            <a:ext cx="2148671" cy="857695"/>
          </a:xfrm>
          <a:prstGeom prst="rect">
            <a:avLst/>
          </a:prstGeom>
          <a:noFill/>
          <a:ln w="9525">
            <a:noFill/>
            <a:miter lim="800000"/>
            <a:headEnd/>
            <a:tailEnd/>
          </a:ln>
        </p:spPr>
      </p:pic>
      <p:sp>
        <p:nvSpPr>
          <p:cNvPr id="13" name="Text Box 5"/>
          <p:cNvSpPr txBox="1">
            <a:spLocks noChangeArrowheads="1"/>
          </p:cNvSpPr>
          <p:nvPr/>
        </p:nvSpPr>
        <p:spPr bwMode="auto">
          <a:xfrm>
            <a:off x="5048824" y="6386731"/>
            <a:ext cx="2031083" cy="276999"/>
          </a:xfrm>
          <a:prstGeom prst="rect">
            <a:avLst/>
          </a:prstGeom>
          <a:noFill/>
          <a:ln w="9525">
            <a:noFill/>
            <a:miter lim="800000"/>
            <a:headEnd/>
            <a:tailEnd/>
          </a:ln>
        </p:spPr>
        <p:txBody>
          <a:bodyPr wrap="squar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rtl="0">
              <a:spcBef>
                <a:spcPct val="50000"/>
              </a:spcBef>
            </a:pPr>
            <a:r>
              <a:rPr lang="en-US" altLang="en-US" sz="1200" dirty="0">
                <a:latin typeface="Times New Roman" pitchFamily="18" charset="0"/>
                <a:cs typeface="Times New Roman" pitchFamily="18" charset="0"/>
              </a:rPr>
              <a:t>During Infection </a:t>
            </a:r>
          </a:p>
        </p:txBody>
      </p:sp>
      <p:sp>
        <p:nvSpPr>
          <p:cNvPr id="14" name="Text Box 6"/>
          <p:cNvSpPr txBox="1">
            <a:spLocks noChangeArrowheads="1"/>
          </p:cNvSpPr>
          <p:nvPr/>
        </p:nvSpPr>
        <p:spPr bwMode="auto">
          <a:xfrm>
            <a:off x="6181422" y="6407933"/>
            <a:ext cx="1996225" cy="276999"/>
          </a:xfrm>
          <a:prstGeom prst="rect">
            <a:avLst/>
          </a:prstGeom>
          <a:noFill/>
          <a:ln w="9525">
            <a:noFill/>
            <a:miter lim="800000"/>
            <a:headEnd/>
            <a:tailEnd/>
          </a:ln>
        </p:spPr>
        <p:txBody>
          <a:bodyPr wrap="squar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rtl="0">
              <a:spcBef>
                <a:spcPct val="50000"/>
              </a:spcBef>
            </a:pPr>
            <a:r>
              <a:rPr lang="en-US" altLang="en-US" sz="1200" dirty="0">
                <a:latin typeface="Times New Roman" pitchFamily="18" charset="0"/>
                <a:cs typeface="Times New Roman" pitchFamily="18" charset="0"/>
              </a:rPr>
              <a:t>After Recovery </a:t>
            </a:r>
          </a:p>
        </p:txBody>
      </p:sp>
    </p:spTree>
    <p:extLst>
      <p:ext uri="{BB962C8B-B14F-4D97-AF65-F5344CB8AC3E}">
        <p14:creationId xmlns:p14="http://schemas.microsoft.com/office/powerpoint/2010/main" val="288323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7498" y="0"/>
            <a:ext cx="3393493" cy="830997"/>
          </a:xfrm>
          <a:prstGeom prst="rect">
            <a:avLst/>
          </a:prstGeom>
          <a:noFill/>
        </p:spPr>
        <p:txBody>
          <a:bodyPr wrap="none" lIns="91440" tIns="45720" rIns="91440" bIns="45720">
            <a:spAutoFit/>
          </a:bodyPr>
          <a:lstStyle/>
          <a:p>
            <a:r>
              <a:rPr lang="en-US" sz="4800" dirty="0">
                <a:ln w="0"/>
                <a:solidFill>
                  <a:schemeClr val="accent1"/>
                </a:solidFill>
                <a:effectLst>
                  <a:outerShdw blurRad="38100" dist="25400" dir="5400000" algn="ctr" rotWithShape="0">
                    <a:srgbClr val="6E747A">
                      <a:alpha val="43000"/>
                    </a:srgbClr>
                  </a:outerShdw>
                </a:effectLst>
              </a:rPr>
              <a:t>GOOD LUCK!</a:t>
            </a:r>
          </a:p>
        </p:txBody>
      </p:sp>
      <p:sp>
        <p:nvSpPr>
          <p:cNvPr id="3" name="Rectangle 2"/>
          <p:cNvSpPr/>
          <p:nvPr/>
        </p:nvSpPr>
        <p:spPr>
          <a:xfrm>
            <a:off x="0" y="1113147"/>
            <a:ext cx="8293711" cy="4339650"/>
          </a:xfrm>
          <a:prstGeom prst="rect">
            <a:avLst/>
          </a:prstGeom>
          <a:noFill/>
        </p:spPr>
        <p:txBody>
          <a:bodyPr wrap="square" lIns="91440" tIns="45720" rIns="91440" bIns="45720">
            <a:spAutoFit/>
          </a:bodyPr>
          <a:lstStyle/>
          <a:p>
            <a:r>
              <a:rPr lang="en-US" sz="4800" dirty="0">
                <a:ln w="0"/>
                <a:solidFill>
                  <a:schemeClr val="accent1"/>
                </a:solidFill>
                <a:effectLst>
                  <a:outerShdw blurRad="38100" dist="25400" dir="5400000" algn="ctr" rotWithShape="0">
                    <a:srgbClr val="6E747A">
                      <a:alpha val="43000"/>
                    </a:srgbClr>
                  </a:outerShdw>
                </a:effectLst>
              </a:rPr>
              <a:t>MICROBIOLOGY TEAM:</a:t>
            </a: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3600" dirty="0">
              <a:ln w="0"/>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8342958" y="5648777"/>
            <a:ext cx="2411896" cy="524443"/>
          </a:xfrm>
          <a:prstGeom prst="rect">
            <a:avLst/>
          </a:prstGeom>
          <a:noFill/>
        </p:spPr>
        <p:txBody>
          <a:bodyPr wrap="square" lIns="91440" tIns="45720" rIns="91440" bIns="45720">
            <a:spAutoFit/>
          </a:bodyPr>
          <a:lstStyle/>
          <a:p>
            <a:pPr algn="ctr"/>
            <a:r>
              <a:rPr lang="en-US" sz="2800" b="0" cap="none" spc="0" dirty="0">
                <a:ln w="0"/>
                <a:solidFill>
                  <a:srgbClr val="00B0F0"/>
                </a:solidFill>
              </a:rPr>
              <a:t>@microbio436</a:t>
            </a:r>
          </a:p>
        </p:txBody>
      </p:sp>
      <p:sp>
        <p:nvSpPr>
          <p:cNvPr id="6" name="Rectangle 5"/>
          <p:cNvSpPr/>
          <p:nvPr/>
        </p:nvSpPr>
        <p:spPr>
          <a:xfrm>
            <a:off x="7664972" y="6132204"/>
            <a:ext cx="4603475" cy="461665"/>
          </a:xfrm>
          <a:prstGeom prst="rect">
            <a:avLst/>
          </a:prstGeom>
          <a:noFill/>
        </p:spPr>
        <p:txBody>
          <a:bodyPr wrap="square" lIns="91440" tIns="45720" rIns="91440" bIns="45720">
            <a:spAutoFit/>
          </a:bodyPr>
          <a:lstStyle/>
          <a:p>
            <a:pPr algn="ctr"/>
            <a:r>
              <a:rPr lang="en-US" sz="2400" b="0" cap="none" spc="0" dirty="0">
                <a:ln w="0"/>
                <a:solidFill>
                  <a:schemeClr val="tx1"/>
                </a:solidFill>
              </a:rPr>
              <a:t>436microbiologyteam@gmail.com</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75765" y="5648777"/>
            <a:ext cx="567193" cy="567193"/>
          </a:xfrm>
          <a:prstGeom prst="rect">
            <a:avLst/>
          </a:prstGeom>
        </p:spPr>
      </p:pic>
      <p:sp>
        <p:nvSpPr>
          <p:cNvPr id="7" name="Rectangle 6"/>
          <p:cNvSpPr/>
          <p:nvPr/>
        </p:nvSpPr>
        <p:spPr>
          <a:xfrm>
            <a:off x="7190960" y="4957329"/>
            <a:ext cx="5188280" cy="523220"/>
          </a:xfrm>
          <a:prstGeom prst="rect">
            <a:avLst/>
          </a:prstGeom>
        </p:spPr>
        <p:txBody>
          <a:bodyPr wrap="none">
            <a:spAutoFit/>
          </a:bodyPr>
          <a:lstStyle/>
          <a:p>
            <a:pPr algn="ctr"/>
            <a:r>
              <a:rPr lang="en-US" sz="2800" dirty="0">
                <a:ln w="0"/>
                <a:solidFill>
                  <a:schemeClr val="accent1"/>
                </a:solidFill>
                <a:effectLst>
                  <a:outerShdw blurRad="38100" dist="19050" dir="2700000" algn="tl" rotWithShape="0">
                    <a:schemeClr val="dk1">
                      <a:alpha val="40000"/>
                    </a:schemeClr>
                  </a:outerShdw>
                </a:effectLst>
              </a:rPr>
              <a:t>We are waiting for your feedback  </a:t>
            </a:r>
          </a:p>
        </p:txBody>
      </p:sp>
      <p:sp>
        <p:nvSpPr>
          <p:cNvPr id="8" name="Arc 7"/>
          <p:cNvSpPr/>
          <p:nvPr/>
        </p:nvSpPr>
        <p:spPr>
          <a:xfrm rot="16024822">
            <a:off x="7225857" y="5210182"/>
            <a:ext cx="809103" cy="696180"/>
          </a:xfrm>
          <a:prstGeom prst="arc">
            <a:avLst>
              <a:gd name="adj1" fmla="val 8546526"/>
              <a:gd name="adj2" fmla="val 1882258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 name="Arc 8"/>
          <p:cNvSpPr/>
          <p:nvPr/>
        </p:nvSpPr>
        <p:spPr>
          <a:xfrm rot="16024822">
            <a:off x="6987968" y="5133538"/>
            <a:ext cx="1229106" cy="1321490"/>
          </a:xfrm>
          <a:prstGeom prst="arc">
            <a:avLst>
              <a:gd name="adj1" fmla="val 9061474"/>
              <a:gd name="adj2" fmla="val 2011501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1" name="TextBox 10"/>
          <p:cNvSpPr txBox="1"/>
          <p:nvPr/>
        </p:nvSpPr>
        <p:spPr>
          <a:xfrm>
            <a:off x="98474" y="2039815"/>
            <a:ext cx="3291839"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err="1"/>
              <a:t>Waleed</a:t>
            </a:r>
            <a:r>
              <a:rPr lang="en-US" sz="2000" dirty="0"/>
              <a:t> </a:t>
            </a:r>
            <a:r>
              <a:rPr lang="en-US" sz="2000" dirty="0" err="1"/>
              <a:t>Aljamal</a:t>
            </a:r>
            <a:r>
              <a:rPr lang="en-US" sz="2000" dirty="0"/>
              <a:t> (leader)</a:t>
            </a:r>
          </a:p>
          <a:p>
            <a:pPr marL="342900" indent="-342900">
              <a:buFont typeface="Arial" panose="020B0604020202020204" pitchFamily="34" charset="0"/>
              <a:buChar char="•"/>
            </a:pPr>
            <a:r>
              <a:rPr lang="en-US" sz="2000" dirty="0" err="1"/>
              <a:t>Ibraheem</a:t>
            </a:r>
            <a:r>
              <a:rPr lang="en-US" sz="2000" dirty="0"/>
              <a:t> </a:t>
            </a:r>
            <a:r>
              <a:rPr lang="en-US" sz="2000" dirty="0" err="1"/>
              <a:t>Aldeeri</a:t>
            </a:r>
            <a:endParaRPr lang="en-US" sz="2000" dirty="0"/>
          </a:p>
          <a:p>
            <a:pPr marL="342900" indent="-342900">
              <a:buFont typeface="Arial" panose="020B0604020202020204" pitchFamily="34" charset="0"/>
              <a:buChar char="•"/>
            </a:pPr>
            <a:r>
              <a:rPr lang="en-US" sz="2000" dirty="0"/>
              <a:t>Ibrahim </a:t>
            </a:r>
            <a:r>
              <a:rPr lang="en-US" sz="2000" dirty="0" err="1"/>
              <a:t>Fetyani</a:t>
            </a:r>
            <a:endParaRPr lang="en-US" sz="2000" dirty="0"/>
          </a:p>
          <a:p>
            <a:pPr marL="342900" indent="-342900">
              <a:buFont typeface="Arial" panose="020B0604020202020204" pitchFamily="34" charset="0"/>
              <a:buChar char="•"/>
            </a:pPr>
            <a:r>
              <a:rPr lang="en-US" sz="2000" dirty="0" err="1"/>
              <a:t>Abdulaziz</a:t>
            </a:r>
            <a:r>
              <a:rPr lang="en-US" sz="2000" dirty="0"/>
              <a:t> </a:t>
            </a:r>
            <a:r>
              <a:rPr lang="en-US" sz="2000" dirty="0" err="1"/>
              <a:t>almohammed</a:t>
            </a:r>
            <a:endParaRPr lang="en-US" sz="2000" dirty="0"/>
          </a:p>
          <a:p>
            <a:pPr marL="342900" indent="-342900">
              <a:buFont typeface="Arial" panose="020B0604020202020204" pitchFamily="34" charset="0"/>
              <a:buChar char="•"/>
            </a:pPr>
            <a:r>
              <a:rPr lang="en-US" sz="2000" dirty="0" err="1"/>
              <a:t>Abdulmalik</a:t>
            </a:r>
            <a:r>
              <a:rPr lang="en-US" sz="2000" dirty="0"/>
              <a:t> </a:t>
            </a:r>
            <a:r>
              <a:rPr lang="en-US" sz="2000" dirty="0" err="1"/>
              <a:t>alghannam</a:t>
            </a:r>
            <a:endParaRPr lang="en-US" sz="2000" dirty="0"/>
          </a:p>
          <a:p>
            <a:pPr marL="342900" indent="-342900">
              <a:buFont typeface="Arial" panose="020B0604020202020204" pitchFamily="34" charset="0"/>
              <a:buChar char="•"/>
            </a:pPr>
            <a:r>
              <a:rPr lang="en-US" sz="2000" dirty="0"/>
              <a:t>Omar </a:t>
            </a:r>
            <a:r>
              <a:rPr lang="en-US" sz="2000" dirty="0" err="1"/>
              <a:t>albabtain</a:t>
            </a:r>
            <a:endParaRPr lang="en-US" sz="2000" dirty="0"/>
          </a:p>
          <a:p>
            <a:pPr marL="342900" indent="-342900">
              <a:buFont typeface="Arial" panose="020B0604020202020204" pitchFamily="34" charset="0"/>
              <a:buChar char="•"/>
            </a:pPr>
            <a:r>
              <a:rPr lang="en-US" sz="2000" dirty="0" err="1"/>
              <a:t>Turki</a:t>
            </a:r>
            <a:r>
              <a:rPr lang="en-US" sz="2000" dirty="0"/>
              <a:t> </a:t>
            </a:r>
            <a:r>
              <a:rPr lang="en-US" sz="2000" dirty="0" err="1"/>
              <a:t>maddi</a:t>
            </a:r>
            <a:endParaRPr lang="en-US" sz="2000" dirty="0"/>
          </a:p>
          <a:p>
            <a:pPr marL="342900" indent="-342900">
              <a:buFont typeface="Arial" panose="020B0604020202020204" pitchFamily="34" charset="0"/>
              <a:buChar char="•"/>
            </a:pPr>
            <a:r>
              <a:rPr lang="en-US" sz="2000" dirty="0"/>
              <a:t>Mohammad </a:t>
            </a:r>
            <a:r>
              <a:rPr lang="en-US" sz="2000" dirty="0" err="1"/>
              <a:t>alkahil</a:t>
            </a:r>
            <a:endParaRPr lang="en-US" sz="2000" dirty="0"/>
          </a:p>
          <a:p>
            <a:pPr marL="342900" indent="-342900">
              <a:buFont typeface="Arial" panose="020B0604020202020204" pitchFamily="34" charset="0"/>
              <a:buChar char="•"/>
            </a:pPr>
            <a:r>
              <a:rPr lang="en-US" sz="2000" dirty="0" err="1"/>
              <a:t>Meshal</a:t>
            </a:r>
            <a:r>
              <a:rPr lang="en-US" sz="2000" dirty="0"/>
              <a:t> </a:t>
            </a:r>
            <a:r>
              <a:rPr lang="en-US" sz="2000" dirty="0" err="1"/>
              <a:t>Eiaidi</a:t>
            </a:r>
            <a:endParaRPr lang="en-US" sz="2000" dirty="0"/>
          </a:p>
          <a:p>
            <a:pPr marL="342900" indent="-342900">
              <a:buFont typeface="Arial" panose="020B0604020202020204" pitchFamily="34" charset="0"/>
              <a:buChar char="•"/>
            </a:pPr>
            <a:r>
              <a:rPr lang="en-US" sz="2000" dirty="0"/>
              <a:t>Khalid </a:t>
            </a:r>
            <a:r>
              <a:rPr lang="en-US" sz="2000" dirty="0" err="1"/>
              <a:t>Alhusainan</a:t>
            </a:r>
            <a:r>
              <a:rPr lang="en-US" sz="2000" dirty="0"/>
              <a:t> </a:t>
            </a:r>
          </a:p>
          <a:p>
            <a:pPr marL="342900" indent="-342900">
              <a:buFont typeface="Arial" panose="020B0604020202020204" pitchFamily="34" charset="0"/>
              <a:buChar char="•"/>
            </a:pPr>
            <a:r>
              <a:rPr lang="en-US" sz="2000" dirty="0"/>
              <a:t>Khalid </a:t>
            </a:r>
            <a:r>
              <a:rPr lang="en-US" sz="2000" dirty="0" err="1"/>
              <a:t>Alshehri</a:t>
            </a:r>
            <a:endParaRPr lang="en-US" sz="2000" dirty="0"/>
          </a:p>
          <a:p>
            <a:pPr marL="342900" indent="-342900">
              <a:buFont typeface="Arial" panose="020B0604020202020204" pitchFamily="34" charset="0"/>
              <a:buChar char="•"/>
            </a:pPr>
            <a:r>
              <a:rPr lang="en-US" sz="2000" dirty="0"/>
              <a:t>Nasir </a:t>
            </a:r>
            <a:r>
              <a:rPr lang="en-US" sz="2000" dirty="0" err="1"/>
              <a:t>Aldosarie</a:t>
            </a:r>
            <a:endParaRPr lang="en-US" sz="2000" dirty="0"/>
          </a:p>
          <a:p>
            <a:pPr marL="342900" indent="-342900">
              <a:buFont typeface="Arial" panose="020B0604020202020204" pitchFamily="34" charset="0"/>
              <a:buChar char="•"/>
            </a:pPr>
            <a:endParaRPr lang="en-US" sz="2000" dirty="0"/>
          </a:p>
        </p:txBody>
      </p:sp>
      <p:sp>
        <p:nvSpPr>
          <p:cNvPr id="13" name="TextBox 12"/>
          <p:cNvSpPr txBox="1"/>
          <p:nvPr/>
        </p:nvSpPr>
        <p:spPr>
          <a:xfrm>
            <a:off x="3379195" y="2062795"/>
            <a:ext cx="5136620" cy="2031325"/>
          </a:xfrm>
          <a:prstGeom prst="rect">
            <a:avLst/>
          </a:prstGeom>
          <a:noFill/>
        </p:spPr>
        <p:txBody>
          <a:bodyPr wrap="square" rtlCol="0">
            <a:spAutoFit/>
          </a:bodyPr>
          <a:lstStyle/>
          <a:p>
            <a:pPr marL="285750" indent="-285750">
              <a:buFont typeface="Arial" panose="020B0604020202020204" pitchFamily="34" charset="0"/>
              <a:buChar char="•"/>
            </a:pPr>
            <a:r>
              <a:rPr lang="en-US" dirty="0" err="1"/>
              <a:t>Shrooq</a:t>
            </a:r>
            <a:r>
              <a:rPr lang="en-US" dirty="0"/>
              <a:t> </a:t>
            </a:r>
            <a:r>
              <a:rPr lang="en-US" dirty="0" err="1"/>
              <a:t>Alsomali</a:t>
            </a:r>
            <a:r>
              <a:rPr lang="en-US" dirty="0"/>
              <a:t> and </a:t>
            </a:r>
            <a:r>
              <a:rPr lang="en-US" dirty="0" err="1"/>
              <a:t>Ghadah</a:t>
            </a:r>
            <a:r>
              <a:rPr lang="en-US" dirty="0"/>
              <a:t> </a:t>
            </a:r>
            <a:r>
              <a:rPr lang="en-US" dirty="0" err="1"/>
              <a:t>Almazrou</a:t>
            </a:r>
            <a:r>
              <a:rPr lang="en-US" dirty="0"/>
              <a:t> (leaders)</a:t>
            </a:r>
          </a:p>
          <a:p>
            <a:pPr marL="285750" indent="-285750">
              <a:buFont typeface="Arial" panose="020B0604020202020204" pitchFamily="34" charset="0"/>
              <a:buChar char="•"/>
            </a:pPr>
            <a:r>
              <a:rPr lang="en-US" dirty="0" err="1"/>
              <a:t>Reem</a:t>
            </a:r>
            <a:r>
              <a:rPr lang="en-US" dirty="0"/>
              <a:t> </a:t>
            </a:r>
            <a:r>
              <a:rPr lang="en-US" dirty="0" err="1"/>
              <a:t>alshathri</a:t>
            </a:r>
            <a:endParaRPr lang="en-US" dirty="0"/>
          </a:p>
          <a:p>
            <a:pPr marL="285750" indent="-285750">
              <a:buFont typeface="Arial" panose="020B0604020202020204" pitchFamily="34" charset="0"/>
              <a:buChar char="•"/>
            </a:pPr>
            <a:r>
              <a:rPr lang="en-US" dirty="0" err="1"/>
              <a:t>Wateen</a:t>
            </a:r>
            <a:r>
              <a:rPr lang="en-US" dirty="0"/>
              <a:t> </a:t>
            </a:r>
            <a:r>
              <a:rPr lang="en-US" dirty="0" err="1"/>
              <a:t>alhomoud</a:t>
            </a:r>
            <a:endParaRPr lang="en-US" dirty="0"/>
          </a:p>
          <a:p>
            <a:pPr marL="285750" indent="-285750">
              <a:buFont typeface="Arial" panose="020B0604020202020204" pitchFamily="34" charset="0"/>
              <a:buChar char="•"/>
            </a:pPr>
            <a:r>
              <a:rPr lang="en-US" dirty="0" err="1"/>
              <a:t>Jawaher</a:t>
            </a:r>
            <a:r>
              <a:rPr lang="en-US" dirty="0"/>
              <a:t> </a:t>
            </a:r>
            <a:r>
              <a:rPr lang="en-US" dirty="0" err="1"/>
              <a:t>abanumy</a:t>
            </a:r>
            <a:endParaRPr lang="en-US" dirty="0"/>
          </a:p>
          <a:p>
            <a:endParaRPr lang="en-US" dirty="0"/>
          </a:p>
          <a:p>
            <a:pPr marL="285750" indent="-285750">
              <a:buFont typeface="Arial" panose="020B0604020202020204" pitchFamily="34" charset="0"/>
              <a:buChar char="•"/>
            </a:pPr>
            <a:endParaRPr lang="en-US" dirty="0"/>
          </a:p>
          <a:p>
            <a:endParaRPr lang="en-US" dirty="0"/>
          </a:p>
        </p:txBody>
      </p:sp>
      <p:sp>
        <p:nvSpPr>
          <p:cNvPr id="14" name="Rectangle 13"/>
          <p:cNvSpPr/>
          <p:nvPr/>
        </p:nvSpPr>
        <p:spPr>
          <a:xfrm>
            <a:off x="8770341" y="2863731"/>
            <a:ext cx="3132268"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hlinkClick r:id="rId4"/>
              </a:rPr>
              <a:t>The Editing File </a:t>
            </a:r>
            <a:endParaRPr lang="en-US" sz="36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2924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0" y="141668"/>
            <a:ext cx="2959849" cy="830997"/>
          </a:xfrm>
          <a:prstGeom prst="rect">
            <a:avLst/>
          </a:prstGeom>
        </p:spPr>
        <p:txBody>
          <a:bodyPr wrap="none">
            <a:spAutoFit/>
          </a:bodyPr>
          <a:lstStyle/>
          <a:p>
            <a:r>
              <a:rPr lang="en-US" sz="4800" dirty="0">
                <a:ln w="0"/>
                <a:solidFill>
                  <a:schemeClr val="accent1"/>
                </a:solidFill>
                <a:effectLst>
                  <a:outerShdw blurRad="38100" dist="25400" dir="5400000" algn="ctr" rotWithShape="0">
                    <a:srgbClr val="6E747A">
                      <a:alpha val="43000"/>
                    </a:srgbClr>
                  </a:outerShdw>
                </a:effectLst>
              </a:rPr>
              <a:t>Objectives:</a:t>
            </a:r>
          </a:p>
        </p:txBody>
      </p:sp>
      <p:sp>
        <p:nvSpPr>
          <p:cNvPr id="4" name="Content Placeholder 3"/>
          <p:cNvSpPr>
            <a:spLocks noGrp="1"/>
          </p:cNvSpPr>
          <p:nvPr>
            <p:ph idx="1"/>
          </p:nvPr>
        </p:nvSpPr>
        <p:spPr>
          <a:xfrm>
            <a:off x="590222" y="1825625"/>
            <a:ext cx="11219481" cy="4351338"/>
          </a:xfrm>
        </p:spPr>
        <p:txBody>
          <a:bodyPr>
            <a:normAutofit/>
          </a:bodyPr>
          <a:lstStyle/>
          <a:p>
            <a:r>
              <a:rPr lang="en-US" dirty="0"/>
              <a:t>Introduction to respiratory viral infections</a:t>
            </a:r>
          </a:p>
          <a:p>
            <a:r>
              <a:rPr lang="en-US" dirty="0"/>
              <a:t>Characteristics of respiratory viruses (</a:t>
            </a:r>
            <a:r>
              <a:rPr lang="en-US" dirty="0" err="1"/>
              <a:t>Orthomyxoviridae</a:t>
            </a:r>
            <a:r>
              <a:rPr lang="en-US" dirty="0"/>
              <a:t>,</a:t>
            </a:r>
            <a:r>
              <a:rPr lang="ar-SA" dirty="0"/>
              <a:t> </a:t>
            </a:r>
            <a:r>
              <a:rPr lang="en-US" dirty="0" err="1"/>
              <a:t>Paramyxoviridae</a:t>
            </a:r>
            <a:r>
              <a:rPr lang="en-US" dirty="0"/>
              <a:t>)</a:t>
            </a:r>
          </a:p>
          <a:p>
            <a:r>
              <a:rPr lang="en-US" dirty="0"/>
              <a:t>Mode of transmission</a:t>
            </a:r>
          </a:p>
          <a:p>
            <a:r>
              <a:rPr lang="en-US" dirty="0"/>
              <a:t>Clinical features</a:t>
            </a:r>
          </a:p>
          <a:p>
            <a:r>
              <a:rPr lang="en-US" dirty="0"/>
              <a:t>Lab diagnosis</a:t>
            </a:r>
          </a:p>
          <a:p>
            <a:r>
              <a:rPr lang="en-US" dirty="0"/>
              <a:t>Treatment &amp; prevention</a:t>
            </a:r>
          </a:p>
        </p:txBody>
      </p:sp>
    </p:spTree>
    <p:extLst>
      <p:ext uri="{BB962C8B-B14F-4D97-AF65-F5344CB8AC3E}">
        <p14:creationId xmlns:p14="http://schemas.microsoft.com/office/powerpoint/2010/main" val="326425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095" y="1317839"/>
            <a:ext cx="11859905" cy="646331"/>
          </a:xfrm>
          <a:prstGeom prst="rect">
            <a:avLst/>
          </a:prstGeom>
        </p:spPr>
        <p:txBody>
          <a:bodyPr wrap="square">
            <a:spAutoFit/>
          </a:bodyPr>
          <a:lstStyle/>
          <a:p>
            <a:pPr lvl="0"/>
            <a:endParaRPr lang="en-US" dirty="0"/>
          </a:p>
          <a:p>
            <a:endParaRPr lang="en-US" dirty="0"/>
          </a:p>
        </p:txBody>
      </p:sp>
      <p:sp>
        <p:nvSpPr>
          <p:cNvPr id="4" name="TextBox 3"/>
          <p:cNvSpPr txBox="1"/>
          <p:nvPr/>
        </p:nvSpPr>
        <p:spPr>
          <a:xfrm>
            <a:off x="46494" y="132899"/>
            <a:ext cx="6112701" cy="523220"/>
          </a:xfrm>
          <a:prstGeom prst="rect">
            <a:avLst/>
          </a:prstGeom>
          <a:noFill/>
        </p:spPr>
        <p:txBody>
          <a:bodyPr wrap="square" rtlCol="0">
            <a:spAutoFit/>
          </a:bodyPr>
          <a:lstStyle/>
          <a:p>
            <a:r>
              <a:rPr lang="en-US" sz="2800" dirty="0">
                <a:solidFill>
                  <a:schemeClr val="accent6">
                    <a:lumMod val="50000"/>
                  </a:schemeClr>
                </a:solidFill>
                <a:latin typeface="+mj-lt"/>
              </a:rPr>
              <a:t>Viral infection of respiratory tract</a:t>
            </a:r>
          </a:p>
        </p:txBody>
      </p:sp>
      <p:sp>
        <p:nvSpPr>
          <p:cNvPr id="6" name="TextBox 5"/>
          <p:cNvSpPr txBox="1"/>
          <p:nvPr/>
        </p:nvSpPr>
        <p:spPr>
          <a:xfrm>
            <a:off x="46494" y="725567"/>
            <a:ext cx="11959180" cy="769441"/>
          </a:xfrm>
          <a:prstGeom prst="rect">
            <a:avLst/>
          </a:prstGeom>
          <a:noFill/>
        </p:spPr>
        <p:txBody>
          <a:bodyPr wrap="square" rtlCol="0">
            <a:spAutoFit/>
          </a:bodyPr>
          <a:lstStyle/>
          <a:p>
            <a:r>
              <a:rPr lang="en-US" sz="2200" dirty="0">
                <a:solidFill>
                  <a:schemeClr val="tx1">
                    <a:lumMod val="95000"/>
                    <a:lumOff val="5000"/>
                  </a:schemeClr>
                </a:solidFill>
              </a:rPr>
              <a:t>They are the commonest of human infection and cause large amount of morbidity and loss of time at work “sick leave”</a:t>
            </a:r>
          </a:p>
        </p:txBody>
      </p:sp>
      <p:sp>
        <p:nvSpPr>
          <p:cNvPr id="7" name="TextBox 6"/>
          <p:cNvSpPr txBox="1"/>
          <p:nvPr/>
        </p:nvSpPr>
        <p:spPr>
          <a:xfrm>
            <a:off x="332095" y="1495008"/>
            <a:ext cx="8043971" cy="2123658"/>
          </a:xfrm>
          <a:prstGeom prst="rect">
            <a:avLst/>
          </a:prstGeom>
          <a:noFill/>
        </p:spPr>
        <p:txBody>
          <a:bodyPr wrap="square" rtlCol="0">
            <a:spAutoFit/>
          </a:bodyPr>
          <a:lstStyle/>
          <a:p>
            <a:pPr marL="342900" indent="-342900">
              <a:buFontTx/>
              <a:buChar char="-"/>
            </a:pPr>
            <a:r>
              <a:rPr lang="en-US" sz="2200" dirty="0">
                <a:solidFill>
                  <a:schemeClr val="tx1">
                    <a:lumMod val="95000"/>
                    <a:lumOff val="5000"/>
                  </a:schemeClr>
                </a:solidFill>
              </a:rPr>
              <a:t>Are common in both children and adults</a:t>
            </a:r>
          </a:p>
          <a:p>
            <a:pPr marL="342900" indent="-342900">
              <a:buFontTx/>
              <a:buChar char="-"/>
            </a:pPr>
            <a:r>
              <a:rPr lang="en-US" sz="2200" dirty="0">
                <a:solidFill>
                  <a:schemeClr val="tx1">
                    <a:lumMod val="95000"/>
                    <a:lumOff val="5000"/>
                  </a:schemeClr>
                </a:solidFill>
              </a:rPr>
              <a:t>Mostly caused by viruses</a:t>
            </a:r>
          </a:p>
          <a:p>
            <a:pPr marL="342900" indent="-342900">
              <a:buFontTx/>
              <a:buChar char="-"/>
            </a:pPr>
            <a:r>
              <a:rPr lang="en-US" sz="2200" dirty="0">
                <a:solidFill>
                  <a:schemeClr val="tx1">
                    <a:lumMod val="95000"/>
                    <a:lumOff val="5000"/>
                  </a:schemeClr>
                </a:solidFill>
              </a:rPr>
              <a:t>Mostly are mild and confined to the upper respiratory tract</a:t>
            </a:r>
          </a:p>
          <a:p>
            <a:pPr marL="342900" indent="-342900">
              <a:buFontTx/>
              <a:buChar char="-"/>
            </a:pPr>
            <a:r>
              <a:rPr lang="en-US" sz="2200" dirty="0">
                <a:solidFill>
                  <a:schemeClr val="tx1">
                    <a:lumMod val="95000"/>
                    <a:lumOff val="5000"/>
                  </a:schemeClr>
                </a:solidFill>
              </a:rPr>
              <a:t>Mostly are self-limiting disease</a:t>
            </a:r>
            <a:r>
              <a:rPr lang="en-US" sz="2200" b="1" dirty="0">
                <a:solidFill>
                  <a:schemeClr val="accent1">
                    <a:lumMod val="75000"/>
                  </a:schemeClr>
                </a:solidFill>
              </a:rPr>
              <a:t>(no need for treatment) </a:t>
            </a:r>
            <a:endParaRPr lang="en-US" sz="2200" dirty="0">
              <a:solidFill>
                <a:schemeClr val="tx1">
                  <a:lumMod val="95000"/>
                  <a:lumOff val="5000"/>
                </a:schemeClr>
              </a:solidFill>
            </a:endParaRPr>
          </a:p>
          <a:p>
            <a:pPr marL="342900" indent="-342900">
              <a:buFontTx/>
              <a:buChar char="-"/>
            </a:pPr>
            <a:r>
              <a:rPr lang="en-US" sz="2200" dirty="0">
                <a:solidFill>
                  <a:schemeClr val="tx1">
                    <a:lumMod val="95000"/>
                    <a:lumOff val="5000"/>
                  </a:schemeClr>
                </a:solidFill>
              </a:rPr>
              <a:t>Upper respiratory tract infection may spread to other organ causing more severe infection and death</a:t>
            </a:r>
          </a:p>
        </p:txBody>
      </p:sp>
      <p:sp>
        <p:nvSpPr>
          <p:cNvPr id="8" name="TextBox 7"/>
          <p:cNvSpPr txBox="1"/>
          <p:nvPr/>
        </p:nvSpPr>
        <p:spPr>
          <a:xfrm>
            <a:off x="186952" y="3878053"/>
            <a:ext cx="7465512" cy="430887"/>
          </a:xfrm>
          <a:prstGeom prst="rect">
            <a:avLst/>
          </a:prstGeom>
          <a:noFill/>
        </p:spPr>
        <p:txBody>
          <a:bodyPr wrap="square" rtlCol="0">
            <a:spAutoFit/>
          </a:bodyPr>
          <a:lstStyle/>
          <a:p>
            <a:r>
              <a:rPr lang="en-US" sz="2200" b="1" dirty="0">
                <a:solidFill>
                  <a:schemeClr val="tx1">
                    <a:lumMod val="95000"/>
                    <a:lumOff val="5000"/>
                  </a:schemeClr>
                </a:solidFill>
              </a:rPr>
              <a:t>Clinical manifestation </a:t>
            </a:r>
            <a:r>
              <a:rPr lang="en-US" sz="2000" b="1" dirty="0">
                <a:latin typeface="+mj-lt"/>
              </a:rPr>
              <a:t>:</a:t>
            </a:r>
          </a:p>
        </p:txBody>
      </p:sp>
      <p:sp>
        <p:nvSpPr>
          <p:cNvPr id="9" name="TextBox 8"/>
          <p:cNvSpPr txBox="1"/>
          <p:nvPr/>
        </p:nvSpPr>
        <p:spPr>
          <a:xfrm>
            <a:off x="442240" y="4378752"/>
            <a:ext cx="3331923" cy="1785104"/>
          </a:xfrm>
          <a:prstGeom prst="rect">
            <a:avLst/>
          </a:prstGeom>
          <a:noFill/>
        </p:spPr>
        <p:txBody>
          <a:bodyPr wrap="square" rtlCol="0">
            <a:spAutoFit/>
          </a:bodyPr>
          <a:lstStyle/>
          <a:p>
            <a:pPr marL="342900" indent="-342900">
              <a:buFontTx/>
              <a:buChar char="-"/>
            </a:pPr>
            <a:r>
              <a:rPr lang="en-US" sz="2200" dirty="0">
                <a:solidFill>
                  <a:schemeClr val="tx1">
                    <a:lumMod val="95000"/>
                    <a:lumOff val="5000"/>
                  </a:schemeClr>
                </a:solidFill>
              </a:rPr>
              <a:t>Common cold “rhinitis”</a:t>
            </a:r>
          </a:p>
          <a:p>
            <a:pPr marL="342900" indent="-342900">
              <a:buFontTx/>
              <a:buChar char="-"/>
            </a:pPr>
            <a:r>
              <a:rPr lang="en-US" sz="2200" dirty="0">
                <a:solidFill>
                  <a:schemeClr val="tx1">
                    <a:lumMod val="95000"/>
                    <a:lumOff val="5000"/>
                  </a:schemeClr>
                </a:solidFill>
              </a:rPr>
              <a:t>Pharyngitis</a:t>
            </a:r>
          </a:p>
          <a:p>
            <a:pPr marL="342900" indent="-342900">
              <a:buFontTx/>
              <a:buChar char="-"/>
            </a:pPr>
            <a:r>
              <a:rPr lang="en-US" sz="2200" dirty="0">
                <a:solidFill>
                  <a:schemeClr val="tx1">
                    <a:lumMod val="95000"/>
                    <a:lumOff val="5000"/>
                  </a:schemeClr>
                </a:solidFill>
              </a:rPr>
              <a:t>Tonsillitis</a:t>
            </a:r>
          </a:p>
          <a:p>
            <a:pPr marL="342900" indent="-342900">
              <a:buFontTx/>
              <a:buChar char="-"/>
            </a:pPr>
            <a:r>
              <a:rPr lang="en-US" sz="2200" dirty="0">
                <a:solidFill>
                  <a:schemeClr val="tx1">
                    <a:lumMod val="95000"/>
                    <a:lumOff val="5000"/>
                  </a:schemeClr>
                </a:solidFill>
              </a:rPr>
              <a:t>Sinusitis</a:t>
            </a:r>
          </a:p>
          <a:p>
            <a:pPr marL="342900" indent="-342900">
              <a:buFontTx/>
              <a:buChar char="-"/>
            </a:pPr>
            <a:r>
              <a:rPr lang="en-US" sz="2200" dirty="0">
                <a:solidFill>
                  <a:schemeClr val="tx1">
                    <a:lumMod val="95000"/>
                    <a:lumOff val="5000"/>
                  </a:schemeClr>
                </a:solidFill>
              </a:rPr>
              <a:t>Otitis media</a:t>
            </a:r>
          </a:p>
        </p:txBody>
      </p:sp>
      <p:sp>
        <p:nvSpPr>
          <p:cNvPr id="10" name="TextBox 9"/>
          <p:cNvSpPr txBox="1"/>
          <p:nvPr/>
        </p:nvSpPr>
        <p:spPr>
          <a:xfrm>
            <a:off x="3919708" y="4350831"/>
            <a:ext cx="5389392" cy="1446550"/>
          </a:xfrm>
          <a:prstGeom prst="rect">
            <a:avLst/>
          </a:prstGeom>
          <a:noFill/>
        </p:spPr>
        <p:txBody>
          <a:bodyPr wrap="square" rtlCol="0">
            <a:spAutoFit/>
          </a:bodyPr>
          <a:lstStyle/>
          <a:p>
            <a:pPr marL="342900" indent="-342900">
              <a:buFontTx/>
              <a:buChar char="-"/>
            </a:pPr>
            <a:r>
              <a:rPr lang="en-US" sz="2200" dirty="0">
                <a:solidFill>
                  <a:schemeClr val="tx1">
                    <a:lumMod val="95000"/>
                    <a:lumOff val="5000"/>
                  </a:schemeClr>
                </a:solidFill>
              </a:rPr>
              <a:t>Croup “ acute </a:t>
            </a:r>
            <a:r>
              <a:rPr lang="en-US" sz="2200" dirty="0" err="1">
                <a:solidFill>
                  <a:schemeClr val="tx1">
                    <a:lumMod val="95000"/>
                    <a:lumOff val="5000"/>
                  </a:schemeClr>
                </a:solidFill>
              </a:rPr>
              <a:t>laryngotracheobronchitis</a:t>
            </a:r>
            <a:r>
              <a:rPr lang="en-US" sz="2200" dirty="0">
                <a:solidFill>
                  <a:schemeClr val="tx1">
                    <a:lumMod val="95000"/>
                    <a:lumOff val="5000"/>
                  </a:schemeClr>
                </a:solidFill>
              </a:rPr>
              <a:t> “</a:t>
            </a:r>
          </a:p>
          <a:p>
            <a:pPr marL="342900" indent="-342900">
              <a:buFontTx/>
              <a:buChar char="-"/>
            </a:pPr>
            <a:r>
              <a:rPr lang="en-US" sz="2200" dirty="0">
                <a:solidFill>
                  <a:schemeClr val="tx1">
                    <a:lumMod val="95000"/>
                    <a:lumOff val="5000"/>
                  </a:schemeClr>
                </a:solidFill>
              </a:rPr>
              <a:t>Acute bronchitis</a:t>
            </a:r>
          </a:p>
          <a:p>
            <a:pPr marL="342900" indent="-342900">
              <a:buFontTx/>
              <a:buChar char="-"/>
            </a:pPr>
            <a:r>
              <a:rPr lang="en-US" sz="2200" dirty="0">
                <a:solidFill>
                  <a:schemeClr val="tx1">
                    <a:lumMod val="95000"/>
                    <a:lumOff val="5000"/>
                  </a:schemeClr>
                </a:solidFill>
              </a:rPr>
              <a:t>Acute bronchiolitis</a:t>
            </a:r>
          </a:p>
          <a:p>
            <a:pPr marL="342900" indent="-342900">
              <a:buFontTx/>
              <a:buChar char="-"/>
            </a:pPr>
            <a:r>
              <a:rPr lang="en-US" sz="2200" dirty="0">
                <a:solidFill>
                  <a:schemeClr val="tx1">
                    <a:lumMod val="95000"/>
                    <a:lumOff val="5000"/>
                  </a:schemeClr>
                </a:solidFill>
              </a:rPr>
              <a:t>Viral pneumonia</a:t>
            </a:r>
          </a:p>
        </p:txBody>
      </p:sp>
      <p:pic>
        <p:nvPicPr>
          <p:cNvPr id="12" name="Picture 7" descr="File:Illu conducting passages.svg">
            <a:hlinkClick r:id="rId3"/>
          </p:cNvPr>
          <p:cNvPicPr>
            <a:picLocks noChangeAspect="1" noChangeArrowheads="1"/>
          </p:cNvPicPr>
          <p:nvPr/>
        </p:nvPicPr>
        <p:blipFill>
          <a:blip r:embed="rId4"/>
          <a:srcRect/>
          <a:stretch>
            <a:fillRect/>
          </a:stretch>
        </p:blipFill>
        <p:spPr bwMode="auto">
          <a:xfrm>
            <a:off x="9309100" y="1756618"/>
            <a:ext cx="2882900" cy="3455987"/>
          </a:xfrm>
          <a:prstGeom prst="rect">
            <a:avLst/>
          </a:prstGeom>
          <a:noFill/>
          <a:ln w="9525">
            <a:noFill/>
            <a:miter lim="800000"/>
            <a:headEnd/>
            <a:tailEnd/>
          </a:ln>
        </p:spPr>
      </p:pic>
    </p:spTree>
    <p:extLst>
      <p:ext uri="{BB962C8B-B14F-4D97-AF65-F5344CB8AC3E}">
        <p14:creationId xmlns:p14="http://schemas.microsoft.com/office/powerpoint/2010/main" val="250774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685" t="14435" r="27912" b="8780"/>
          <a:stretch/>
        </p:blipFill>
        <p:spPr>
          <a:xfrm>
            <a:off x="3135084" y="0"/>
            <a:ext cx="6074230" cy="6286116"/>
          </a:xfrm>
          <a:prstGeom prst="rect">
            <a:avLst/>
          </a:prstGeom>
        </p:spPr>
      </p:pic>
      <p:sp>
        <p:nvSpPr>
          <p:cNvPr id="3" name="TextBox 2"/>
          <p:cNvSpPr txBox="1"/>
          <p:nvPr/>
        </p:nvSpPr>
        <p:spPr>
          <a:xfrm>
            <a:off x="2010227" y="6286116"/>
            <a:ext cx="2249714" cy="369332"/>
          </a:xfrm>
          <a:prstGeom prst="rect">
            <a:avLst/>
          </a:prstGeom>
          <a:noFill/>
        </p:spPr>
        <p:txBody>
          <a:bodyPr wrap="square" rtlCol="0">
            <a:spAutoFit/>
          </a:bodyPr>
          <a:lstStyle/>
          <a:p>
            <a:pPr algn="r"/>
            <a:r>
              <a:rPr lang="ar-SA" dirty="0" err="1"/>
              <a:t>للإطلاع</a:t>
            </a:r>
            <a:r>
              <a:rPr lang="ar-SA" dirty="0"/>
              <a:t> </a:t>
            </a:r>
            <a:r>
              <a:rPr lang="ar-SA" dirty="0">
                <a:sym typeface="Wingdings" panose="05000000000000000000" pitchFamily="2" charset="2"/>
              </a:rPr>
              <a:t>:)</a:t>
            </a:r>
            <a:endParaRPr lang="en-US" dirty="0"/>
          </a:p>
        </p:txBody>
      </p:sp>
    </p:spTree>
    <p:extLst>
      <p:ext uri="{BB962C8B-B14F-4D97-AF65-F5344CB8AC3E}">
        <p14:creationId xmlns:p14="http://schemas.microsoft.com/office/powerpoint/2010/main" val="65597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15" y="1539593"/>
            <a:ext cx="9076478" cy="372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205004"/>
            <a:ext cx="6050071" cy="584775"/>
          </a:xfrm>
          <a:prstGeom prst="rect">
            <a:avLst/>
          </a:prstGeom>
          <a:noFill/>
        </p:spPr>
        <p:txBody>
          <a:bodyPr wrap="square" rtlCol="0">
            <a:spAutoFit/>
          </a:bodyPr>
          <a:lstStyle/>
          <a:p>
            <a:r>
              <a:rPr lang="en-US" sz="3200" dirty="0">
                <a:solidFill>
                  <a:schemeClr val="accent6">
                    <a:lumMod val="50000"/>
                  </a:schemeClr>
                </a:solidFill>
                <a:latin typeface="+mj-lt"/>
              </a:rPr>
              <a:t>Common respiratory viruses:</a:t>
            </a:r>
          </a:p>
        </p:txBody>
      </p:sp>
      <p:sp>
        <p:nvSpPr>
          <p:cNvPr id="5" name="TextBox 4"/>
          <p:cNvSpPr txBox="1"/>
          <p:nvPr/>
        </p:nvSpPr>
        <p:spPr>
          <a:xfrm>
            <a:off x="1932170" y="5585125"/>
            <a:ext cx="9130781" cy="707886"/>
          </a:xfrm>
          <a:prstGeom prst="rect">
            <a:avLst/>
          </a:prstGeom>
          <a:noFill/>
        </p:spPr>
        <p:txBody>
          <a:bodyPr wrap="square" rtlCol="0">
            <a:spAutoFit/>
          </a:bodyPr>
          <a:lstStyle/>
          <a:p>
            <a:pPr marL="342900" indent="-342900">
              <a:buFontTx/>
              <a:buChar char="-"/>
            </a:pPr>
            <a:r>
              <a:rPr lang="en-US" sz="2000" dirty="0"/>
              <a:t>URT- infection includes : rhinitis “ common cold”, </a:t>
            </a:r>
            <a:r>
              <a:rPr lang="en-US" sz="2000" dirty="0" err="1"/>
              <a:t>tosillitis</a:t>
            </a:r>
            <a:r>
              <a:rPr lang="en-US" sz="2000" dirty="0"/>
              <a:t> , pharyngitis</a:t>
            </a:r>
          </a:p>
          <a:p>
            <a:pPr marL="342900" indent="-342900">
              <a:buFontTx/>
              <a:buChar char="-"/>
            </a:pPr>
            <a:r>
              <a:rPr lang="en-US" sz="2000" dirty="0"/>
              <a:t>LRT- infection includes : croup, bronchitis, bronchiolitis, pneumonia</a:t>
            </a:r>
          </a:p>
        </p:txBody>
      </p:sp>
      <p:sp>
        <p:nvSpPr>
          <p:cNvPr id="10" name="TextBox 9"/>
          <p:cNvSpPr txBox="1"/>
          <p:nvPr/>
        </p:nvSpPr>
        <p:spPr>
          <a:xfrm>
            <a:off x="10385293" y="4595295"/>
            <a:ext cx="1657082" cy="830997"/>
          </a:xfrm>
          <a:prstGeom prst="rect">
            <a:avLst/>
          </a:prstGeom>
          <a:noFill/>
        </p:spPr>
        <p:txBody>
          <a:bodyPr wrap="square" rtlCol="0">
            <a:spAutoFit/>
          </a:bodyPr>
          <a:lstStyle/>
          <a:p>
            <a:r>
              <a:rPr lang="ar-SA" sz="1600" dirty="0">
                <a:latin typeface="+mj-lt"/>
              </a:rPr>
              <a:t>سندرس كل واحد بالتفصيل في هذه المحاضرة والتي تليها</a:t>
            </a:r>
            <a:endParaRPr lang="en-US" sz="1600" dirty="0">
              <a:latin typeface="+mj-lt"/>
            </a:endParaRPr>
          </a:p>
        </p:txBody>
      </p:sp>
    </p:spTree>
    <p:extLst>
      <p:ext uri="{BB962C8B-B14F-4D97-AF65-F5344CB8AC3E}">
        <p14:creationId xmlns:p14="http://schemas.microsoft.com/office/powerpoint/2010/main" val="299007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747" y="256611"/>
            <a:ext cx="6050071" cy="523220"/>
          </a:xfrm>
          <a:prstGeom prst="rect">
            <a:avLst/>
          </a:prstGeom>
          <a:noFill/>
        </p:spPr>
        <p:txBody>
          <a:bodyPr wrap="square" rtlCol="0">
            <a:spAutoFit/>
          </a:bodyPr>
          <a:lstStyle/>
          <a:p>
            <a:r>
              <a:rPr lang="en-US" sz="2800" dirty="0">
                <a:solidFill>
                  <a:schemeClr val="accent6">
                    <a:lumMod val="50000"/>
                  </a:schemeClr>
                </a:solidFill>
                <a:latin typeface="+mj-lt"/>
              </a:rPr>
              <a:t>Influenza virus :</a:t>
            </a:r>
          </a:p>
        </p:txBody>
      </p:sp>
      <p:graphicFrame>
        <p:nvGraphicFramePr>
          <p:cNvPr id="5" name="Table 4"/>
          <p:cNvGraphicFramePr>
            <a:graphicFrameLocks noGrp="1"/>
          </p:cNvGraphicFramePr>
          <p:nvPr>
            <p:extLst>
              <p:ext uri="{D42A27DB-BD31-4B8C-83A1-F6EECF244321}">
                <p14:modId xmlns:p14="http://schemas.microsoft.com/office/powerpoint/2010/main" val="3044930433"/>
              </p:ext>
            </p:extLst>
          </p:nvPr>
        </p:nvGraphicFramePr>
        <p:xfrm>
          <a:off x="252746" y="1288863"/>
          <a:ext cx="9560955" cy="4807137"/>
        </p:xfrm>
        <a:graphic>
          <a:graphicData uri="http://schemas.openxmlformats.org/drawingml/2006/table">
            <a:tbl>
              <a:tblPr firstRow="1" bandRow="1">
                <a:tableStyleId>{5940675A-B579-460E-94D1-54222C63F5DA}</a:tableStyleId>
              </a:tblPr>
              <a:tblGrid>
                <a:gridCol w="2960409">
                  <a:extLst>
                    <a:ext uri="{9D8B030D-6E8A-4147-A177-3AD203B41FA5}">
                      <a16:colId xmlns:a16="http://schemas.microsoft.com/office/drawing/2014/main" val="20000"/>
                    </a:ext>
                  </a:extLst>
                </a:gridCol>
                <a:gridCol w="3336738">
                  <a:extLst>
                    <a:ext uri="{9D8B030D-6E8A-4147-A177-3AD203B41FA5}">
                      <a16:colId xmlns:a16="http://schemas.microsoft.com/office/drawing/2014/main" val="20001"/>
                    </a:ext>
                  </a:extLst>
                </a:gridCol>
                <a:gridCol w="3263808">
                  <a:extLst>
                    <a:ext uri="{9D8B030D-6E8A-4147-A177-3AD203B41FA5}">
                      <a16:colId xmlns:a16="http://schemas.microsoft.com/office/drawing/2014/main" val="20002"/>
                    </a:ext>
                  </a:extLst>
                </a:gridCol>
              </a:tblGrid>
              <a:tr h="499469">
                <a:tc>
                  <a:txBody>
                    <a:bodyPr/>
                    <a:lstStyle/>
                    <a:p>
                      <a:pPr algn="ctr"/>
                      <a:r>
                        <a:rPr lang="en-US" sz="1800" b="1" dirty="0"/>
                        <a:t>Features:</a:t>
                      </a:r>
                    </a:p>
                  </a:txBody>
                  <a:tcPr>
                    <a:solidFill>
                      <a:schemeClr val="accent1">
                        <a:lumMod val="60000"/>
                        <a:lumOff val="40000"/>
                      </a:schemeClr>
                    </a:solidFill>
                  </a:tcPr>
                </a:tc>
                <a:tc gridSpan="2">
                  <a:txBody>
                    <a:bodyPr/>
                    <a:lstStyle/>
                    <a:p>
                      <a:pPr algn="ctr"/>
                      <a:r>
                        <a:rPr lang="en-US" sz="1800" b="1" dirty="0"/>
                        <a:t>Envelope contain 2 projecting glycoprotein  spikes:</a:t>
                      </a:r>
                    </a:p>
                  </a:txBody>
                  <a:tcP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4307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-Genome: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8 Segmented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accent1">
                              <a:lumMod val="50000"/>
                            </a:schemeClr>
                          </a:solidFill>
                        </a:rPr>
                        <a:t>(it is the only segmented virus in this 2 lectures)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 (</a:t>
                      </a:r>
                      <a:r>
                        <a:rPr lang="en-US" sz="1800" dirty="0"/>
                        <a:t>-</a:t>
                      </a:r>
                      <a:r>
                        <a:rPr lang="en-US" sz="1800" dirty="0" err="1"/>
                        <a:t>ve</a:t>
                      </a:r>
                      <a:r>
                        <a:rPr lang="en-US" sz="1800" dirty="0"/>
                        <a:t>)polarity </a:t>
                      </a:r>
                      <a:r>
                        <a:rPr lang="en-US" sz="1800" dirty="0" err="1"/>
                        <a:t>ssRNA</a:t>
                      </a:r>
                      <a:r>
                        <a:rPr lang="en-US" sz="1800" dirty="0"/>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baseline="0" dirty="0">
                          <a:solidFill>
                            <a:schemeClr val="accent1">
                              <a:lumMod val="50000"/>
                            </a:schemeClr>
                          </a:solidFill>
                          <a:latin typeface="+mn-lt"/>
                          <a:ea typeface="+mn-ea"/>
                          <a:cs typeface="+mn-cs"/>
                        </a:rPr>
                        <a:t>(-</a:t>
                      </a:r>
                      <a:r>
                        <a:rPr lang="en-US" sz="1800" b="1" kern="1200" baseline="0" dirty="0" err="1">
                          <a:solidFill>
                            <a:schemeClr val="accent1">
                              <a:lumMod val="50000"/>
                            </a:schemeClr>
                          </a:solidFill>
                          <a:latin typeface="+mn-lt"/>
                          <a:ea typeface="+mn-ea"/>
                          <a:cs typeface="+mn-cs"/>
                        </a:rPr>
                        <a:t>ve</a:t>
                      </a:r>
                      <a:r>
                        <a:rPr lang="en-US" sz="1800" b="1" kern="1200" baseline="0" dirty="0">
                          <a:solidFill>
                            <a:schemeClr val="accent1">
                              <a:lumMod val="50000"/>
                            </a:schemeClr>
                          </a:solidFill>
                          <a:latin typeface="+mn-lt"/>
                          <a:ea typeface="+mn-ea"/>
                          <a:cs typeface="+mn-cs"/>
                        </a:rPr>
                        <a:t> polarity = the virus RNA will transcription to mRNA then translation to protein )</a:t>
                      </a:r>
                    </a:p>
                    <a:p>
                      <a:pPr rtl="0"/>
                      <a:endParaRPr lang="en-US" sz="1800" baseline="0" dirty="0"/>
                    </a:p>
                    <a:p>
                      <a:pPr rtl="0"/>
                      <a:r>
                        <a:rPr lang="en-US" sz="1800" baseline="0" dirty="0"/>
                        <a:t>-Highly susceptible to mutation and rearrangements within the infected host</a:t>
                      </a:r>
                    </a:p>
                  </a:txBody>
                  <a:tcPr/>
                </a:tc>
                <a:tc>
                  <a:txBody>
                    <a:bodyPr/>
                    <a:lstStyle/>
                    <a:p>
                      <a:pPr algn="ctr"/>
                      <a:r>
                        <a:rPr lang="en-US" sz="1800" b="1" dirty="0" err="1"/>
                        <a:t>Heamagglutinin</a:t>
                      </a:r>
                      <a:r>
                        <a:rPr lang="en-US" sz="1800" b="1" baseline="0" dirty="0"/>
                        <a:t> “H”</a:t>
                      </a:r>
                    </a:p>
                    <a:p>
                      <a:pPr marL="285750" indent="-285750">
                        <a:buFont typeface="Arial" panose="020B0604020202020204" pitchFamily="34" charset="0"/>
                        <a:buChar char="•"/>
                      </a:pPr>
                      <a:r>
                        <a:rPr lang="en-US" sz="1800" u="sng" baseline="0" dirty="0"/>
                        <a:t>Function</a:t>
                      </a:r>
                      <a:r>
                        <a:rPr lang="en-US" sz="1800" baseline="0" dirty="0"/>
                        <a:t>: </a:t>
                      </a:r>
                      <a:r>
                        <a:rPr lang="en-US" sz="1800" dirty="0"/>
                        <a:t>attachment to the cell surface receptor </a:t>
                      </a:r>
                    </a:p>
                    <a:p>
                      <a:pPr marL="285750" indent="-285750">
                        <a:buFont typeface="Arial" panose="020B0604020202020204" pitchFamily="34" charset="0"/>
                        <a:buChar char="•"/>
                      </a:pPr>
                      <a:r>
                        <a:rPr lang="en-US" sz="1800" dirty="0"/>
                        <a:t>Antibody for HA is responsible for immunity</a:t>
                      </a:r>
                    </a:p>
                    <a:p>
                      <a:pPr marL="285750" indent="-285750">
                        <a:buFont typeface="Arial" panose="020B0604020202020204" pitchFamily="34" charset="0"/>
                        <a:buChar char="•"/>
                      </a:pPr>
                      <a:r>
                        <a:rPr lang="en-US" sz="1800" dirty="0">
                          <a:solidFill>
                            <a:srgbClr val="FF0000"/>
                          </a:solidFill>
                        </a:rPr>
                        <a:t>16</a:t>
                      </a:r>
                      <a:r>
                        <a:rPr lang="en-US" sz="1800" baseline="0" dirty="0">
                          <a:solidFill>
                            <a:srgbClr val="FF0000"/>
                          </a:solidFill>
                        </a:rPr>
                        <a:t> </a:t>
                      </a:r>
                      <a:r>
                        <a:rPr lang="en-US" sz="1800" baseline="0" dirty="0" err="1"/>
                        <a:t>haemogglutinin</a:t>
                      </a:r>
                      <a:r>
                        <a:rPr lang="en-US" sz="1800" baseline="0" dirty="0"/>
                        <a:t> antigenic type H1-H16</a:t>
                      </a:r>
                    </a:p>
                    <a:p>
                      <a:pPr marL="285750" indent="-285750">
                        <a:buFont typeface="Arial" panose="020B0604020202020204" pitchFamily="34" charset="0"/>
                        <a:buChar char="•"/>
                      </a:pPr>
                      <a:r>
                        <a:rPr lang="en-US" sz="1800" baseline="0" dirty="0"/>
                        <a:t>Human associated antigenic type are </a:t>
                      </a:r>
                      <a:r>
                        <a:rPr lang="en-US" sz="1800" baseline="0" dirty="0">
                          <a:solidFill>
                            <a:srgbClr val="FF0000"/>
                          </a:solidFill>
                        </a:rPr>
                        <a:t>H1, H2, H3</a:t>
                      </a:r>
                      <a:endParaRPr lang="en-US" sz="1800" dirty="0">
                        <a:solidFill>
                          <a:srgbClr val="FF0000"/>
                        </a:solidFill>
                      </a:endParaRPr>
                    </a:p>
                  </a:txBody>
                  <a:tcPr/>
                </a:tc>
                <a:tc>
                  <a:txBody>
                    <a:bodyPr/>
                    <a:lstStyle/>
                    <a:p>
                      <a:pPr marL="0" algn="ctr" defTabSz="914400" rtl="0" eaLnBrk="1" latinLnBrk="0" hangingPunct="1"/>
                      <a:r>
                        <a:rPr lang="en-US" sz="1800" b="1" kern="1200" dirty="0" err="1">
                          <a:solidFill>
                            <a:schemeClr val="tx1"/>
                          </a:solidFill>
                          <a:latin typeface="+mn-lt"/>
                          <a:ea typeface="+mn-ea"/>
                          <a:cs typeface="+mn-cs"/>
                        </a:rPr>
                        <a:t>Neuroamindase</a:t>
                      </a:r>
                      <a:r>
                        <a:rPr lang="en-US" sz="1800" b="1" kern="1200" dirty="0">
                          <a:solidFill>
                            <a:schemeClr val="tx1"/>
                          </a:solidFill>
                          <a:latin typeface="+mn-lt"/>
                          <a:ea typeface="+mn-ea"/>
                          <a:cs typeface="+mn-cs"/>
                        </a:rPr>
                        <a:t> “N”</a:t>
                      </a:r>
                    </a:p>
                    <a:p>
                      <a:pPr marL="285750" indent="-285750">
                        <a:buFont typeface="Arial" panose="020B0604020202020204" pitchFamily="34" charset="0"/>
                        <a:buChar char="•"/>
                      </a:pPr>
                      <a:r>
                        <a:rPr lang="en-US" sz="1800" u="sng" baseline="0" dirty="0" err="1"/>
                        <a:t>Functin</a:t>
                      </a:r>
                      <a:r>
                        <a:rPr lang="en-US" sz="1800" baseline="0" dirty="0"/>
                        <a:t> :An enzyme </a:t>
                      </a:r>
                      <a:r>
                        <a:rPr lang="en-US" sz="1800" baseline="0" dirty="0" err="1"/>
                        <a:t>respnsible</a:t>
                      </a:r>
                      <a:r>
                        <a:rPr lang="en-US" sz="1800" baseline="0" dirty="0"/>
                        <a:t> for release of the progeny viral particles from the infected cell</a:t>
                      </a:r>
                    </a:p>
                    <a:p>
                      <a:pPr marL="285750" indent="-285750">
                        <a:buFont typeface="Arial" panose="020B0604020202020204" pitchFamily="34" charset="0"/>
                        <a:buChar char="•"/>
                      </a:pPr>
                      <a:r>
                        <a:rPr lang="en-US" sz="1800" baseline="0" dirty="0">
                          <a:solidFill>
                            <a:srgbClr val="FF0000"/>
                          </a:solidFill>
                        </a:rPr>
                        <a:t>9</a:t>
                      </a:r>
                      <a:r>
                        <a:rPr lang="en-US" sz="1800" baseline="0" dirty="0"/>
                        <a:t> </a:t>
                      </a:r>
                      <a:r>
                        <a:rPr lang="en-US" sz="1800" baseline="0" dirty="0" err="1"/>
                        <a:t>neuroaminidase</a:t>
                      </a:r>
                      <a:r>
                        <a:rPr lang="en-US" sz="1800" baseline="0" dirty="0"/>
                        <a:t> antigenic type N1-N9</a:t>
                      </a:r>
                    </a:p>
                    <a:p>
                      <a:pPr marL="285750" indent="-285750">
                        <a:buFont typeface="Arial" panose="020B0604020202020204" pitchFamily="34" charset="0"/>
                        <a:buChar char="•"/>
                      </a:pPr>
                      <a:r>
                        <a:rPr lang="en-US" sz="1800" baseline="0" dirty="0"/>
                        <a:t>Human associated N antigenic type are </a:t>
                      </a:r>
                      <a:r>
                        <a:rPr lang="en-US" sz="1800" baseline="0" dirty="0">
                          <a:solidFill>
                            <a:srgbClr val="FF0000"/>
                          </a:solidFill>
                        </a:rPr>
                        <a:t>N1, N2</a:t>
                      </a:r>
                      <a:endParaRPr lang="en-US" sz="1800" dirty="0">
                        <a:solidFill>
                          <a:srgbClr val="FF0000"/>
                        </a:solidFill>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600518" y="919531"/>
            <a:ext cx="5702300" cy="369332"/>
          </a:xfrm>
          <a:prstGeom prst="rect">
            <a:avLst/>
          </a:prstGeom>
          <a:noFill/>
        </p:spPr>
        <p:txBody>
          <a:bodyPr wrap="square" rtlCol="0">
            <a:spAutoFit/>
          </a:bodyPr>
          <a:lstStyle/>
          <a:p>
            <a:r>
              <a:rPr lang="en-US" dirty="0"/>
              <a:t>Family: </a:t>
            </a:r>
            <a:r>
              <a:rPr lang="en-US" dirty="0" err="1">
                <a:solidFill>
                  <a:srgbClr val="FF0000"/>
                </a:solidFill>
              </a:rPr>
              <a:t>Orthomyxoviridae</a:t>
            </a:r>
            <a:r>
              <a:rPr lang="en-US" dirty="0"/>
              <a:t>.</a:t>
            </a:r>
          </a:p>
        </p:txBody>
      </p:sp>
      <p:pic>
        <p:nvPicPr>
          <p:cNvPr id="7" name="Picture 2" descr="influenza%2520virus"/>
          <p:cNvPicPr>
            <a:picLocks noChangeAspect="1" noChangeArrowheads="1"/>
          </p:cNvPicPr>
          <p:nvPr/>
        </p:nvPicPr>
        <p:blipFill>
          <a:blip r:embed="rId2"/>
          <a:srcRect/>
          <a:stretch>
            <a:fillRect/>
          </a:stretch>
        </p:blipFill>
        <p:spPr>
          <a:xfrm>
            <a:off x="10858152" y="0"/>
            <a:ext cx="1333848" cy="999972"/>
          </a:xfrm>
          <a:prstGeom prst="rect">
            <a:avLst/>
          </a:prstGeom>
          <a:noFill/>
        </p:spPr>
      </p:pic>
      <p:pic>
        <p:nvPicPr>
          <p:cNvPr id="8" name="Picture 2" descr="Image_HIPO_EN_250204"/>
          <p:cNvPicPr>
            <a:picLocks noChangeAspect="1" noChangeArrowheads="1"/>
          </p:cNvPicPr>
          <p:nvPr/>
        </p:nvPicPr>
        <p:blipFill>
          <a:blip r:embed="rId3"/>
          <a:srcRect/>
          <a:stretch>
            <a:fillRect/>
          </a:stretch>
        </p:blipFill>
        <p:spPr>
          <a:xfrm>
            <a:off x="8995316" y="0"/>
            <a:ext cx="1862836" cy="999972"/>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2756155717"/>
              </p:ext>
            </p:extLst>
          </p:nvPr>
        </p:nvGraphicFramePr>
        <p:xfrm>
          <a:off x="9826580" y="1288862"/>
          <a:ext cx="2365420" cy="4815724"/>
        </p:xfrm>
        <a:graphic>
          <a:graphicData uri="http://schemas.openxmlformats.org/drawingml/2006/table">
            <a:tbl>
              <a:tblPr firstRow="1" bandRow="1">
                <a:tableStyleId>{5940675A-B579-460E-94D1-54222C63F5DA}</a:tableStyleId>
              </a:tblPr>
              <a:tblGrid>
                <a:gridCol w="2365420">
                  <a:extLst>
                    <a:ext uri="{9D8B030D-6E8A-4147-A177-3AD203B41FA5}">
                      <a16:colId xmlns:a16="http://schemas.microsoft.com/office/drawing/2014/main" val="20000"/>
                    </a:ext>
                  </a:extLst>
                </a:gridCol>
              </a:tblGrid>
              <a:tr h="514413">
                <a:tc>
                  <a:txBody>
                    <a:bodyPr/>
                    <a:lstStyle/>
                    <a:p>
                      <a:r>
                        <a:rPr lang="en-US" sz="1800" kern="1200" baseline="0" dirty="0">
                          <a:solidFill>
                            <a:schemeClr val="tx1"/>
                          </a:solidFill>
                          <a:latin typeface="+mn-lt"/>
                          <a:ea typeface="+mn-ea"/>
                          <a:cs typeface="+mn-cs"/>
                        </a:rPr>
                        <a:t>Divided into subtypes</a:t>
                      </a:r>
                    </a:p>
                  </a:txBody>
                  <a:tcPr>
                    <a:solidFill>
                      <a:schemeClr val="accent1">
                        <a:lumMod val="60000"/>
                        <a:lumOff val="40000"/>
                      </a:schemeClr>
                    </a:solidFill>
                  </a:tcPr>
                </a:tc>
                <a:extLst>
                  <a:ext uri="{0D108BD9-81ED-4DB2-BD59-A6C34878D82A}">
                    <a16:rowId xmlns:a16="http://schemas.microsoft.com/office/drawing/2014/main" val="10000"/>
                  </a:ext>
                </a:extLst>
              </a:tr>
              <a:tr h="4301311">
                <a:tc>
                  <a:txBody>
                    <a:bodyPr/>
                    <a:lstStyle/>
                    <a:p>
                      <a:r>
                        <a:rPr lang="en-US" sz="1800" kern="1200" baseline="0" dirty="0">
                          <a:solidFill>
                            <a:schemeClr val="tx1"/>
                          </a:solidFill>
                          <a:latin typeface="+mn-lt"/>
                          <a:ea typeface="+mn-ea"/>
                          <a:cs typeface="+mn-cs"/>
                        </a:rPr>
                        <a:t>-based on the </a:t>
                      </a:r>
                      <a:r>
                        <a:rPr lang="en-US" sz="1800" kern="1200" baseline="0" dirty="0" err="1">
                          <a:solidFill>
                            <a:schemeClr val="tx1"/>
                          </a:solidFill>
                          <a:latin typeface="+mn-lt"/>
                          <a:ea typeface="+mn-ea"/>
                          <a:cs typeface="+mn-cs"/>
                        </a:rPr>
                        <a:t>haemagglutinine</a:t>
                      </a:r>
                      <a:r>
                        <a:rPr lang="en-US" sz="1800" kern="1200" baseline="0" dirty="0">
                          <a:solidFill>
                            <a:schemeClr val="tx1"/>
                          </a:solidFill>
                          <a:latin typeface="+mn-lt"/>
                          <a:ea typeface="+mn-ea"/>
                          <a:cs typeface="+mn-cs"/>
                        </a:rPr>
                        <a:t> and neuraminidase</a:t>
                      </a:r>
                    </a:p>
                    <a:p>
                      <a:r>
                        <a:rPr lang="en-US" sz="1800" kern="1200" baseline="0" dirty="0">
                          <a:solidFill>
                            <a:schemeClr val="tx1"/>
                          </a:solidFill>
                          <a:latin typeface="+mn-lt"/>
                          <a:ea typeface="+mn-ea"/>
                          <a:cs typeface="+mn-cs"/>
                        </a:rPr>
                        <a:t>proteins.</a:t>
                      </a:r>
                    </a:p>
                    <a:p>
                      <a:pPr marL="0" indent="0">
                        <a:buFontTx/>
                        <a:buNone/>
                      </a:pPr>
                      <a:endParaRPr lang="en-US" sz="1800" kern="1200" baseline="0" dirty="0">
                        <a:solidFill>
                          <a:schemeClr val="tx1"/>
                        </a:solidFill>
                        <a:latin typeface="+mn-lt"/>
                        <a:ea typeface="+mn-ea"/>
                        <a:cs typeface="+mn-cs"/>
                      </a:endParaRPr>
                    </a:p>
                    <a:p>
                      <a:pPr marL="0" indent="0">
                        <a:buFontTx/>
                        <a:buNone/>
                      </a:pPr>
                      <a:endParaRPr lang="en-US" sz="1800" kern="1200" baseline="0" dirty="0">
                        <a:solidFill>
                          <a:schemeClr val="tx1"/>
                        </a:solidFill>
                        <a:latin typeface="+mn-lt"/>
                        <a:ea typeface="+mn-ea"/>
                        <a:cs typeface="+mn-cs"/>
                      </a:endParaRPr>
                    </a:p>
                    <a:p>
                      <a:pPr marL="0" indent="0">
                        <a:buFontTx/>
                        <a:buNone/>
                      </a:pPr>
                      <a:r>
                        <a:rPr lang="en-US" sz="1800" kern="1200" baseline="0" dirty="0">
                          <a:solidFill>
                            <a:schemeClr val="tx1"/>
                          </a:solidFill>
                          <a:latin typeface="+mn-lt"/>
                          <a:ea typeface="+mn-ea"/>
                          <a:cs typeface="+mn-cs"/>
                        </a:rPr>
                        <a:t>-The currently circulating strains are: H1N1 &amp; H3N2.</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842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509823" y="377092"/>
            <a:ext cx="3915127" cy="605755"/>
          </a:xfrm>
          <a:prstGeom prst="rect">
            <a:avLst/>
          </a:prstGeom>
          <a:ln>
            <a:solidFill>
              <a:schemeClr val="accent1"/>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a:solidFill>
                  <a:schemeClr val="accent6">
                    <a:lumMod val="50000"/>
                  </a:schemeClr>
                </a:solidFill>
                <a:cs typeface="Times New Roman" pitchFamily="18" charset="0"/>
              </a:rPr>
              <a:t>Types of Influenza Viruses</a:t>
            </a:r>
          </a:p>
        </p:txBody>
      </p:sp>
      <p:sp>
        <p:nvSpPr>
          <p:cNvPr id="22" name="Oval 21"/>
          <p:cNvSpPr/>
          <p:nvPr/>
        </p:nvSpPr>
        <p:spPr>
          <a:xfrm>
            <a:off x="9590853" y="131236"/>
            <a:ext cx="2460245" cy="23065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200">
              <a:solidFill>
                <a:schemeClr val="tx1"/>
              </a:solidFill>
            </a:endParaRPr>
          </a:p>
        </p:txBody>
      </p:sp>
      <p:sp>
        <p:nvSpPr>
          <p:cNvPr id="23" name="Oval 22"/>
          <p:cNvSpPr/>
          <p:nvPr/>
        </p:nvSpPr>
        <p:spPr>
          <a:xfrm>
            <a:off x="9895653" y="875601"/>
            <a:ext cx="1739373" cy="15622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200">
              <a:solidFill>
                <a:schemeClr val="tx1"/>
              </a:solidFill>
            </a:endParaRPr>
          </a:p>
        </p:txBody>
      </p:sp>
      <p:sp>
        <p:nvSpPr>
          <p:cNvPr id="24" name="Text Box 10"/>
          <p:cNvSpPr txBox="1">
            <a:spLocks noChangeArrowheads="1"/>
          </p:cNvSpPr>
          <p:nvPr/>
        </p:nvSpPr>
        <p:spPr bwMode="auto">
          <a:xfrm>
            <a:off x="1382361" y="1534385"/>
            <a:ext cx="3048000" cy="430887"/>
          </a:xfrm>
          <a:prstGeom prst="rect">
            <a:avLst/>
          </a:prstGeom>
          <a:noFill/>
          <a:ln w="9525">
            <a:noFill/>
            <a:miter lim="800000"/>
            <a:headEnd/>
            <a:tailEnd/>
          </a:ln>
        </p:spPr>
        <p:txBody>
          <a:bodyPr>
            <a:spAutoFit/>
          </a:bodyPr>
          <a:lstStyle/>
          <a:p>
            <a:pPr>
              <a:spcBef>
                <a:spcPct val="50000"/>
              </a:spcBef>
            </a:pPr>
            <a:r>
              <a:rPr lang="en-US" sz="2200" dirty="0">
                <a:cs typeface="Times New Roman" pitchFamily="18" charset="0"/>
              </a:rPr>
              <a:t>Influenza  A</a:t>
            </a:r>
          </a:p>
        </p:txBody>
      </p:sp>
      <p:sp>
        <p:nvSpPr>
          <p:cNvPr id="25" name="Text Box 11"/>
          <p:cNvSpPr txBox="1">
            <a:spLocks noChangeArrowheads="1"/>
          </p:cNvSpPr>
          <p:nvPr/>
        </p:nvSpPr>
        <p:spPr bwMode="auto">
          <a:xfrm>
            <a:off x="4834150" y="1497033"/>
            <a:ext cx="2590800" cy="430887"/>
          </a:xfrm>
          <a:prstGeom prst="rect">
            <a:avLst/>
          </a:prstGeom>
          <a:noFill/>
          <a:ln w="9525">
            <a:noFill/>
            <a:miter lim="800000"/>
            <a:headEnd/>
            <a:tailEnd/>
          </a:ln>
        </p:spPr>
        <p:txBody>
          <a:bodyPr>
            <a:spAutoFit/>
          </a:bodyPr>
          <a:lstStyle/>
          <a:p>
            <a:pPr>
              <a:spcBef>
                <a:spcPct val="50000"/>
              </a:spcBef>
            </a:pPr>
            <a:r>
              <a:rPr lang="en-US" sz="2200" dirty="0">
                <a:cs typeface="Times New Roman" pitchFamily="18" charset="0"/>
              </a:rPr>
              <a:t>Influenza  B</a:t>
            </a:r>
          </a:p>
        </p:txBody>
      </p:sp>
      <p:sp>
        <p:nvSpPr>
          <p:cNvPr id="26" name="Text Box 12"/>
          <p:cNvSpPr txBox="1">
            <a:spLocks noChangeArrowheads="1"/>
          </p:cNvSpPr>
          <p:nvPr/>
        </p:nvSpPr>
        <p:spPr bwMode="auto">
          <a:xfrm>
            <a:off x="7805950" y="1497033"/>
            <a:ext cx="2514600" cy="430887"/>
          </a:xfrm>
          <a:prstGeom prst="rect">
            <a:avLst/>
          </a:prstGeom>
          <a:noFill/>
          <a:ln w="9525">
            <a:noFill/>
            <a:miter lim="800000"/>
            <a:headEnd/>
            <a:tailEnd/>
          </a:ln>
        </p:spPr>
        <p:txBody>
          <a:bodyPr>
            <a:spAutoFit/>
          </a:bodyPr>
          <a:lstStyle/>
          <a:p>
            <a:pPr>
              <a:spcBef>
                <a:spcPct val="50000"/>
              </a:spcBef>
            </a:pPr>
            <a:r>
              <a:rPr lang="en-US" sz="2200" dirty="0">
                <a:cs typeface="Times New Roman" pitchFamily="18" charset="0"/>
              </a:rPr>
              <a:t>Influenza  C</a:t>
            </a:r>
          </a:p>
        </p:txBody>
      </p:sp>
      <p:sp>
        <p:nvSpPr>
          <p:cNvPr id="29" name="Text Box 15"/>
          <p:cNvSpPr txBox="1">
            <a:spLocks noChangeArrowheads="1"/>
          </p:cNvSpPr>
          <p:nvPr/>
        </p:nvSpPr>
        <p:spPr bwMode="auto">
          <a:xfrm>
            <a:off x="4353059" y="2054043"/>
            <a:ext cx="3212486" cy="1615827"/>
          </a:xfrm>
          <a:prstGeom prst="rect">
            <a:avLst/>
          </a:prstGeom>
          <a:noFill/>
          <a:ln w="9525">
            <a:noFill/>
            <a:miter lim="800000"/>
            <a:headEnd/>
            <a:tailEnd/>
          </a:ln>
        </p:spPr>
        <p:txBody>
          <a:bodyPr wrap="square">
            <a:spAutoFit/>
          </a:bodyPr>
          <a:lstStyle/>
          <a:p>
            <a:pPr>
              <a:spcBef>
                <a:spcPct val="50000"/>
              </a:spcBef>
              <a:buFont typeface="Wingdings" pitchFamily="2" charset="2"/>
              <a:buChar char="§"/>
            </a:pPr>
            <a:r>
              <a:rPr lang="en-US" dirty="0">
                <a:cs typeface="Times New Roman" pitchFamily="18" charset="0"/>
              </a:rPr>
              <a:t> Infect </a:t>
            </a:r>
            <a:r>
              <a:rPr lang="en-US" dirty="0">
                <a:solidFill>
                  <a:srgbClr val="FF0000"/>
                </a:solidFill>
                <a:cs typeface="Times New Roman" pitchFamily="18" charset="0"/>
              </a:rPr>
              <a:t>human</a:t>
            </a:r>
          </a:p>
          <a:p>
            <a:pPr>
              <a:spcBef>
                <a:spcPct val="50000"/>
              </a:spcBef>
              <a:buFont typeface="Wingdings" pitchFamily="2" charset="2"/>
              <a:buChar char="§"/>
            </a:pPr>
            <a:r>
              <a:rPr lang="en-US" dirty="0">
                <a:cs typeface="Times New Roman" pitchFamily="18" charset="0"/>
              </a:rPr>
              <a:t> Cause </a:t>
            </a:r>
            <a:r>
              <a:rPr lang="en-US">
                <a:cs typeface="Times New Roman" pitchFamily="18" charset="0"/>
              </a:rPr>
              <a:t>outbreaks </a:t>
            </a:r>
            <a:endParaRPr lang="en-US" dirty="0">
              <a:cs typeface="Times New Roman" pitchFamily="18" charset="0"/>
            </a:endParaRPr>
          </a:p>
          <a:p>
            <a:pPr>
              <a:spcBef>
                <a:spcPct val="50000"/>
              </a:spcBef>
              <a:buFont typeface="Wingdings" pitchFamily="2" charset="2"/>
              <a:buChar char="§"/>
            </a:pPr>
            <a:r>
              <a:rPr lang="en-US" dirty="0">
                <a:cs typeface="Times New Roman" pitchFamily="18" charset="0"/>
              </a:rPr>
              <a:t> Antigenic drift only     </a:t>
            </a:r>
          </a:p>
          <a:p>
            <a:pPr>
              <a:spcBef>
                <a:spcPct val="50000"/>
              </a:spcBef>
              <a:buFont typeface="Wingdings" pitchFamily="2" charset="2"/>
              <a:buChar char="§"/>
            </a:pPr>
            <a:endParaRPr lang="en-US" dirty="0">
              <a:cs typeface="Times New Roman" pitchFamily="18" charset="0"/>
            </a:endParaRPr>
          </a:p>
        </p:txBody>
      </p:sp>
      <p:sp>
        <p:nvSpPr>
          <p:cNvPr id="32" name="Text Box 18"/>
          <p:cNvSpPr txBox="1">
            <a:spLocks noChangeArrowheads="1"/>
          </p:cNvSpPr>
          <p:nvPr/>
        </p:nvSpPr>
        <p:spPr bwMode="auto">
          <a:xfrm>
            <a:off x="7758730" y="2131317"/>
            <a:ext cx="2819400" cy="784830"/>
          </a:xfrm>
          <a:prstGeom prst="rect">
            <a:avLst/>
          </a:prstGeom>
          <a:noFill/>
          <a:ln w="9525">
            <a:noFill/>
            <a:miter lim="800000"/>
            <a:headEnd/>
            <a:tailEnd/>
          </a:ln>
        </p:spPr>
        <p:txBody>
          <a:bodyPr>
            <a:spAutoFit/>
          </a:bodyPr>
          <a:lstStyle/>
          <a:p>
            <a:pPr>
              <a:spcBef>
                <a:spcPct val="50000"/>
              </a:spcBef>
              <a:buFont typeface="Wingdings" pitchFamily="2" charset="2"/>
              <a:buChar char="§"/>
            </a:pPr>
            <a:r>
              <a:rPr lang="en-US" dirty="0">
                <a:cs typeface="Times New Roman" pitchFamily="18" charset="0"/>
              </a:rPr>
              <a:t> Infect </a:t>
            </a:r>
            <a:r>
              <a:rPr lang="en-US" dirty="0">
                <a:solidFill>
                  <a:srgbClr val="FF0000"/>
                </a:solidFill>
                <a:cs typeface="Times New Roman" pitchFamily="18" charset="0"/>
              </a:rPr>
              <a:t>human</a:t>
            </a:r>
            <a:r>
              <a:rPr lang="en-US" dirty="0">
                <a:cs typeface="Times New Roman" pitchFamily="18" charset="0"/>
              </a:rPr>
              <a:t> only</a:t>
            </a:r>
          </a:p>
          <a:p>
            <a:pPr>
              <a:spcBef>
                <a:spcPct val="50000"/>
              </a:spcBef>
              <a:buFont typeface="Wingdings" pitchFamily="2" charset="2"/>
              <a:buChar char="§"/>
            </a:pPr>
            <a:r>
              <a:rPr lang="en-US" dirty="0">
                <a:cs typeface="Times New Roman" pitchFamily="18" charset="0"/>
              </a:rPr>
              <a:t> Cause mild illness  </a:t>
            </a:r>
          </a:p>
        </p:txBody>
      </p:sp>
      <p:sp>
        <p:nvSpPr>
          <p:cNvPr id="36" name="TextBox 35"/>
          <p:cNvSpPr txBox="1"/>
          <p:nvPr/>
        </p:nvSpPr>
        <p:spPr>
          <a:xfrm>
            <a:off x="489398" y="2032983"/>
            <a:ext cx="3863662" cy="2585323"/>
          </a:xfrm>
          <a:prstGeom prst="rect">
            <a:avLst/>
          </a:prstGeom>
          <a:noFill/>
        </p:spPr>
        <p:txBody>
          <a:bodyPr wrap="square" rtlCol="0">
            <a:spAutoFit/>
          </a:bodyPr>
          <a:lstStyle/>
          <a:p>
            <a:pPr marL="285750" indent="-285750">
              <a:spcBef>
                <a:spcPct val="50000"/>
              </a:spcBef>
              <a:buFont typeface="Arial" panose="020B0604020202020204" pitchFamily="34" charset="0"/>
              <a:buChar char="•"/>
            </a:pPr>
            <a:r>
              <a:rPr lang="en-US" dirty="0">
                <a:cs typeface="Times New Roman" pitchFamily="18" charset="0"/>
              </a:rPr>
              <a:t> Infect </a:t>
            </a:r>
            <a:r>
              <a:rPr lang="en-US" dirty="0">
                <a:solidFill>
                  <a:srgbClr val="FF0000"/>
                </a:solidFill>
                <a:cs typeface="Times New Roman" pitchFamily="18" charset="0"/>
              </a:rPr>
              <a:t>human and animals</a:t>
            </a:r>
            <a:r>
              <a:rPr lang="en-US" dirty="0">
                <a:cs typeface="Times New Roman" pitchFamily="18" charset="0"/>
              </a:rPr>
              <a:t>.</a:t>
            </a:r>
          </a:p>
          <a:p>
            <a:pPr>
              <a:spcBef>
                <a:spcPct val="50000"/>
              </a:spcBef>
              <a:buFont typeface="Wingdings" pitchFamily="2" charset="2"/>
              <a:buChar char="§"/>
            </a:pPr>
            <a:r>
              <a:rPr lang="en-US" dirty="0">
                <a:cs typeface="Times New Roman" pitchFamily="18" charset="0"/>
              </a:rPr>
              <a:t>cause </a:t>
            </a:r>
            <a:r>
              <a:rPr lang="en-US" u="sng" dirty="0">
                <a:cs typeface="Times New Roman" pitchFamily="18" charset="0"/>
              </a:rPr>
              <a:t>epidemic</a:t>
            </a:r>
            <a:r>
              <a:rPr lang="en-US" dirty="0">
                <a:cs typeface="Times New Roman" pitchFamily="18" charset="0"/>
              </a:rPr>
              <a:t> and </a:t>
            </a:r>
            <a:r>
              <a:rPr lang="en-US" u="sng" dirty="0">
                <a:cs typeface="Times New Roman" pitchFamily="18" charset="0"/>
              </a:rPr>
              <a:t>pandemic</a:t>
            </a:r>
            <a:r>
              <a:rPr lang="en-US" dirty="0">
                <a:cs typeface="Times New Roman" pitchFamily="18" charset="0"/>
              </a:rPr>
              <a:t> </a:t>
            </a:r>
          </a:p>
          <a:p>
            <a:pPr>
              <a:spcBef>
                <a:spcPct val="50000"/>
              </a:spcBef>
              <a:buFont typeface="Wingdings" pitchFamily="2" charset="2"/>
              <a:buChar char="§"/>
            </a:pPr>
            <a:r>
              <a:rPr lang="en-US" dirty="0">
                <a:cs typeface="Times New Roman" pitchFamily="18" charset="0"/>
              </a:rPr>
              <a:t>cause epizootic in animals</a:t>
            </a:r>
          </a:p>
          <a:p>
            <a:pPr>
              <a:spcBef>
                <a:spcPct val="50000"/>
              </a:spcBef>
              <a:buFont typeface="Wingdings" pitchFamily="2" charset="2"/>
              <a:buChar char="§"/>
            </a:pPr>
            <a:r>
              <a:rPr lang="en-US" dirty="0">
                <a:cs typeface="Times New Roman" pitchFamily="18" charset="0"/>
              </a:rPr>
              <a:t>Antigenic drift -</a:t>
            </a:r>
            <a:r>
              <a:rPr lang="ar-SA" dirty="0">
                <a:cs typeface="Times New Roman" pitchFamily="18" charset="0"/>
              </a:rPr>
              <a:t>&lt;</a:t>
            </a:r>
            <a:r>
              <a:rPr lang="en-US" dirty="0">
                <a:cs typeface="Times New Roman" pitchFamily="18" charset="0"/>
              </a:rPr>
              <a:t> minor change </a:t>
            </a:r>
            <a:r>
              <a:rPr lang="en-US" dirty="0">
                <a:solidFill>
                  <a:schemeClr val="accent1">
                    <a:lumMod val="75000"/>
                  </a:schemeClr>
                </a:solidFill>
                <a:cs typeface="Times New Roman" pitchFamily="18" charset="0"/>
              </a:rPr>
              <a:t>in the genetic material </a:t>
            </a:r>
          </a:p>
          <a:p>
            <a:pPr>
              <a:spcBef>
                <a:spcPct val="50000"/>
              </a:spcBef>
              <a:buFont typeface="Wingdings" pitchFamily="2" charset="2"/>
              <a:buChar char="§"/>
            </a:pPr>
            <a:r>
              <a:rPr lang="en-US" dirty="0">
                <a:cs typeface="Times New Roman" pitchFamily="18" charset="0"/>
              </a:rPr>
              <a:t> antigenic shift -</a:t>
            </a:r>
            <a:r>
              <a:rPr lang="ar-SA" dirty="0">
                <a:cs typeface="Times New Roman" pitchFamily="18" charset="0"/>
              </a:rPr>
              <a:t>&lt; </a:t>
            </a:r>
            <a:r>
              <a:rPr lang="en-US" dirty="0">
                <a:cs typeface="Times New Roman" pitchFamily="18" charset="0"/>
              </a:rPr>
              <a:t> major change </a:t>
            </a:r>
            <a:r>
              <a:rPr lang="en-US" dirty="0">
                <a:solidFill>
                  <a:schemeClr val="accent1">
                    <a:lumMod val="75000"/>
                  </a:schemeClr>
                </a:solidFill>
                <a:cs typeface="Times New Roman" pitchFamily="18" charset="0"/>
              </a:rPr>
              <a:t>in the genetic material </a:t>
            </a:r>
          </a:p>
        </p:txBody>
      </p:sp>
      <p:sp>
        <p:nvSpPr>
          <p:cNvPr id="37" name="Oval 36"/>
          <p:cNvSpPr/>
          <p:nvPr/>
        </p:nvSpPr>
        <p:spPr>
          <a:xfrm>
            <a:off x="10307232" y="1615629"/>
            <a:ext cx="683815" cy="8244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200">
              <a:solidFill>
                <a:schemeClr val="tx1"/>
              </a:solidFill>
            </a:endParaRPr>
          </a:p>
        </p:txBody>
      </p:sp>
      <p:sp>
        <p:nvSpPr>
          <p:cNvPr id="38" name="TextBox 37"/>
          <p:cNvSpPr txBox="1"/>
          <p:nvPr/>
        </p:nvSpPr>
        <p:spPr>
          <a:xfrm>
            <a:off x="10307232" y="1619964"/>
            <a:ext cx="824128" cy="769441"/>
          </a:xfrm>
          <a:prstGeom prst="rect">
            <a:avLst/>
          </a:prstGeom>
          <a:noFill/>
        </p:spPr>
        <p:txBody>
          <a:bodyPr wrap="square" rtlCol="0">
            <a:spAutoFit/>
          </a:bodyPr>
          <a:lstStyle/>
          <a:p>
            <a:r>
              <a:rPr lang="en-US" sz="2200" dirty="0"/>
              <a:t>Out </a:t>
            </a:r>
          </a:p>
          <a:p>
            <a:r>
              <a:rPr lang="en-US" sz="2200" dirty="0"/>
              <a:t>break</a:t>
            </a:r>
          </a:p>
        </p:txBody>
      </p:sp>
      <p:sp>
        <p:nvSpPr>
          <p:cNvPr id="39" name="TextBox 38"/>
          <p:cNvSpPr txBox="1"/>
          <p:nvPr/>
        </p:nvSpPr>
        <p:spPr>
          <a:xfrm>
            <a:off x="10144418" y="1094530"/>
            <a:ext cx="1271623" cy="430887"/>
          </a:xfrm>
          <a:prstGeom prst="rect">
            <a:avLst/>
          </a:prstGeom>
          <a:noFill/>
        </p:spPr>
        <p:txBody>
          <a:bodyPr wrap="square" rtlCol="0">
            <a:spAutoFit/>
          </a:bodyPr>
          <a:lstStyle/>
          <a:p>
            <a:r>
              <a:rPr lang="en-US" sz="2200" dirty="0"/>
              <a:t>epidemic</a:t>
            </a:r>
          </a:p>
        </p:txBody>
      </p:sp>
      <p:sp>
        <p:nvSpPr>
          <p:cNvPr id="40" name="TextBox 39"/>
          <p:cNvSpPr txBox="1"/>
          <p:nvPr/>
        </p:nvSpPr>
        <p:spPr>
          <a:xfrm>
            <a:off x="10030448" y="503418"/>
            <a:ext cx="1516983" cy="430887"/>
          </a:xfrm>
          <a:prstGeom prst="rect">
            <a:avLst/>
          </a:prstGeom>
          <a:noFill/>
        </p:spPr>
        <p:txBody>
          <a:bodyPr wrap="square" rtlCol="0">
            <a:spAutoFit/>
          </a:bodyPr>
          <a:lstStyle/>
          <a:p>
            <a:r>
              <a:rPr lang="en-US" sz="2200" dirty="0"/>
              <a:t>pandemic</a:t>
            </a:r>
          </a:p>
        </p:txBody>
      </p:sp>
      <p:cxnSp>
        <p:nvCxnSpPr>
          <p:cNvPr id="44" name="Straight Arrow Connector 43"/>
          <p:cNvCxnSpPr/>
          <p:nvPr/>
        </p:nvCxnSpPr>
        <p:spPr>
          <a:xfrm>
            <a:off x="2261062" y="1064029"/>
            <a:ext cx="0" cy="433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516494" y="1085360"/>
            <a:ext cx="0" cy="433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581506" y="1085360"/>
            <a:ext cx="0" cy="433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61062" y="1085360"/>
            <a:ext cx="63204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srcRect l="26706" t="20203" r="24297" b="16417"/>
          <a:stretch/>
        </p:blipFill>
        <p:spPr>
          <a:xfrm>
            <a:off x="7220464" y="3256395"/>
            <a:ext cx="4740778" cy="3447839"/>
          </a:xfrm>
          <a:prstGeom prst="rect">
            <a:avLst/>
          </a:prstGeom>
        </p:spPr>
      </p:pic>
    </p:spTree>
    <p:extLst>
      <p:ext uri="{BB962C8B-B14F-4D97-AF65-F5344CB8AC3E}">
        <p14:creationId xmlns:p14="http://schemas.microsoft.com/office/powerpoint/2010/main" val="118294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52747" y="1184343"/>
            <a:ext cx="12179202" cy="4662815"/>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en-US" sz="2200" dirty="0">
                <a:solidFill>
                  <a:schemeClr val="tx1">
                    <a:lumMod val="95000"/>
                    <a:lumOff val="5000"/>
                  </a:schemeClr>
                </a:solidFill>
                <a:cs typeface="Times New Roman" pitchFamily="18" charset="0"/>
              </a:rPr>
              <a:t> </a:t>
            </a:r>
            <a:r>
              <a:rPr lang="en-US" sz="2200" dirty="0">
                <a:cs typeface="Times New Roman" pitchFamily="18" charset="0"/>
              </a:rPr>
              <a:t>Pathogenesis:                  The virus infects the epithelial cells of the nose, throat,</a:t>
            </a:r>
          </a:p>
          <a:p>
            <a:r>
              <a:rPr lang="en-US" sz="2200" dirty="0">
                <a:cs typeface="Times New Roman" pitchFamily="18" charset="0"/>
              </a:rPr>
              <a:t>                                                  bronchi and occasionally the lungs.</a:t>
            </a:r>
          </a:p>
          <a:p>
            <a:pPr marL="342900" indent="-342900">
              <a:buFont typeface="Arial" panose="020B0604020202020204" pitchFamily="34" charset="0"/>
              <a:buChar char="•"/>
            </a:pPr>
            <a:endParaRPr lang="en-US" sz="2200" dirty="0">
              <a:cs typeface="Times New Roman" pitchFamily="18" charset="0"/>
            </a:endParaRPr>
          </a:p>
          <a:p>
            <a:pPr marL="342900" indent="-342900">
              <a:spcBef>
                <a:spcPct val="50000"/>
              </a:spcBef>
              <a:buFont typeface="Arial" panose="020B0604020202020204" pitchFamily="34" charset="0"/>
              <a:buChar char="•"/>
            </a:pPr>
            <a:r>
              <a:rPr lang="en-US" sz="2200" dirty="0">
                <a:solidFill>
                  <a:schemeClr val="tx1">
                    <a:lumMod val="95000"/>
                    <a:lumOff val="5000"/>
                  </a:schemeClr>
                </a:solidFill>
                <a:cs typeface="Times New Roman" pitchFamily="18" charset="0"/>
              </a:rPr>
              <a:t>Transmission:	                   inhalation of </a:t>
            </a:r>
            <a:r>
              <a:rPr lang="en-US" sz="2200" dirty="0">
                <a:cs typeface="Times New Roman" pitchFamily="18" charset="0"/>
              </a:rPr>
              <a:t>infectious aerosol droplets.</a:t>
            </a:r>
          </a:p>
          <a:p>
            <a:pPr marL="342900" indent="-342900">
              <a:spcBef>
                <a:spcPct val="50000"/>
              </a:spcBef>
              <a:buFont typeface="Arial" panose="020B0604020202020204" pitchFamily="34" charset="0"/>
              <a:buChar char="•"/>
            </a:pPr>
            <a:endParaRPr lang="en-US" sz="2200" dirty="0">
              <a:solidFill>
                <a:schemeClr val="tx1">
                  <a:lumMod val="95000"/>
                  <a:lumOff val="5000"/>
                </a:schemeClr>
              </a:solidFill>
              <a:cs typeface="Times New Roman" pitchFamily="18" charset="0"/>
            </a:endParaRPr>
          </a:p>
          <a:p>
            <a:pPr marL="342900" indent="-342900">
              <a:spcBef>
                <a:spcPct val="50000"/>
              </a:spcBef>
              <a:buFont typeface="Arial" panose="020B0604020202020204" pitchFamily="34" charset="0"/>
              <a:buChar char="•"/>
            </a:pPr>
            <a:r>
              <a:rPr lang="en-US" sz="2200" dirty="0">
                <a:solidFill>
                  <a:schemeClr val="tx1">
                    <a:lumMod val="95000"/>
                    <a:lumOff val="5000"/>
                  </a:schemeClr>
                </a:solidFill>
                <a:cs typeface="Times New Roman" pitchFamily="18" charset="0"/>
              </a:rPr>
              <a:t> Incubation period:           1 - 4 days </a:t>
            </a:r>
          </a:p>
          <a:p>
            <a:pPr marL="342900" indent="-342900">
              <a:spcBef>
                <a:spcPct val="50000"/>
              </a:spcBef>
              <a:buFont typeface="Arial" panose="020B0604020202020204" pitchFamily="34" charset="0"/>
              <a:buChar char="•"/>
            </a:pPr>
            <a:endParaRPr lang="en-US" sz="2200" dirty="0">
              <a:solidFill>
                <a:schemeClr val="tx1">
                  <a:lumMod val="95000"/>
                  <a:lumOff val="5000"/>
                </a:schemeClr>
              </a:solidFill>
              <a:cs typeface="Times New Roman" pitchFamily="18" charset="0"/>
            </a:endParaRPr>
          </a:p>
          <a:p>
            <a:pPr marL="342900" indent="-342900">
              <a:spcBef>
                <a:spcPct val="50000"/>
              </a:spcBef>
              <a:buFont typeface="Arial" panose="020B0604020202020204" pitchFamily="34" charset="0"/>
              <a:buChar char="•"/>
            </a:pPr>
            <a:r>
              <a:rPr lang="en-US" sz="2200" dirty="0">
                <a:solidFill>
                  <a:schemeClr val="tx1">
                    <a:lumMod val="95000"/>
                    <a:lumOff val="5000"/>
                  </a:schemeClr>
                </a:solidFill>
                <a:cs typeface="Times New Roman" pitchFamily="18" charset="0"/>
              </a:rPr>
              <a:t> prognosis:	                  usually self limiting disease</a:t>
            </a:r>
          </a:p>
          <a:p>
            <a:pPr marL="342900" indent="-342900">
              <a:spcBef>
                <a:spcPct val="50000"/>
              </a:spcBef>
              <a:buFont typeface="Arial" panose="020B0604020202020204" pitchFamily="34" charset="0"/>
              <a:buChar char="•"/>
            </a:pPr>
            <a:endParaRPr lang="en-US" sz="2200" dirty="0">
              <a:solidFill>
                <a:schemeClr val="tx1">
                  <a:lumMod val="95000"/>
                  <a:lumOff val="5000"/>
                </a:schemeClr>
              </a:solidFill>
              <a:cs typeface="Times New Roman" pitchFamily="18" charset="0"/>
            </a:endParaRPr>
          </a:p>
          <a:p>
            <a:pPr marL="342900" indent="-342900">
              <a:spcBef>
                <a:spcPct val="50000"/>
              </a:spcBef>
              <a:buFont typeface="Arial" panose="020B0604020202020204" pitchFamily="34" charset="0"/>
              <a:buChar char="•"/>
            </a:pPr>
            <a:r>
              <a:rPr lang="en-US" sz="2200" dirty="0">
                <a:solidFill>
                  <a:schemeClr val="tx1">
                    <a:lumMod val="95000"/>
                    <a:lumOff val="5000"/>
                  </a:schemeClr>
                </a:solidFill>
                <a:cs typeface="Times New Roman" pitchFamily="18" charset="0"/>
              </a:rPr>
              <a:t>Symptoms:	                  fever - Cough - Malaise - Headache - </a:t>
            </a:r>
            <a:r>
              <a:rPr lang="en-US" sz="2200" dirty="0">
                <a:cs typeface="Times New Roman" pitchFamily="18" charset="0"/>
              </a:rPr>
              <a:t>chills </a:t>
            </a:r>
            <a:r>
              <a:rPr lang="en-US" sz="2200" dirty="0">
                <a:solidFill>
                  <a:schemeClr val="tx1">
                    <a:lumMod val="95000"/>
                    <a:lumOff val="5000"/>
                  </a:schemeClr>
                </a:solidFill>
                <a:cs typeface="Times New Roman" pitchFamily="18" charset="0"/>
              </a:rPr>
              <a:t>- sore throat </a:t>
            </a:r>
            <a:r>
              <a:rPr lang="en-US" sz="2200" dirty="0">
                <a:cs typeface="Times New Roman" pitchFamily="18" charset="0"/>
              </a:rPr>
              <a:t>- generalized pain</a:t>
            </a:r>
            <a:endParaRPr lang="en-US" sz="2200" dirty="0">
              <a:solidFill>
                <a:schemeClr val="tx1">
                  <a:lumMod val="95000"/>
                  <a:lumOff val="5000"/>
                </a:schemeClr>
              </a:solidFill>
              <a:cs typeface="Times New Roman" pitchFamily="18" charset="0"/>
            </a:endParaRPr>
          </a:p>
        </p:txBody>
      </p:sp>
      <p:sp>
        <p:nvSpPr>
          <p:cNvPr id="13" name="TextBox 12"/>
          <p:cNvSpPr txBox="1"/>
          <p:nvPr/>
        </p:nvSpPr>
        <p:spPr>
          <a:xfrm>
            <a:off x="252747" y="256611"/>
            <a:ext cx="6050071" cy="523220"/>
          </a:xfrm>
          <a:prstGeom prst="rect">
            <a:avLst/>
          </a:prstGeom>
          <a:noFill/>
        </p:spPr>
        <p:txBody>
          <a:bodyPr wrap="square" rtlCol="0">
            <a:spAutoFit/>
          </a:bodyPr>
          <a:lstStyle/>
          <a:p>
            <a:r>
              <a:rPr lang="en-US" sz="2800" dirty="0">
                <a:solidFill>
                  <a:schemeClr val="accent6">
                    <a:lumMod val="50000"/>
                  </a:schemeClr>
                </a:solidFill>
                <a:latin typeface="+mj-lt"/>
              </a:rPr>
              <a:t>Influenza virus :</a:t>
            </a:r>
          </a:p>
        </p:txBody>
      </p:sp>
    </p:spTree>
    <p:extLst>
      <p:ext uri="{BB962C8B-B14F-4D97-AF65-F5344CB8AC3E}">
        <p14:creationId xmlns:p14="http://schemas.microsoft.com/office/powerpoint/2010/main" val="162553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5951" y="1257458"/>
            <a:ext cx="6534150" cy="100012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defRPr/>
            </a:pPr>
            <a:r>
              <a:rPr lang="en-US" sz="2000" dirty="0">
                <a:cs typeface="Times New Roman" pitchFamily="18" charset="0"/>
              </a:rPr>
              <a:t>Complication of Influenza:</a:t>
            </a:r>
          </a:p>
        </p:txBody>
      </p:sp>
      <p:sp>
        <p:nvSpPr>
          <p:cNvPr id="3" name="Rectangle 3"/>
          <p:cNvSpPr txBox="1">
            <a:spLocks noChangeArrowheads="1"/>
          </p:cNvSpPr>
          <p:nvPr/>
        </p:nvSpPr>
        <p:spPr>
          <a:xfrm>
            <a:off x="205951" y="1784854"/>
            <a:ext cx="5619028" cy="20878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ü"/>
            </a:pPr>
            <a:r>
              <a:rPr lang="en-US" sz="2000" dirty="0">
                <a:cs typeface="Times New Roman" pitchFamily="18" charset="0"/>
              </a:rPr>
              <a:t>Primary Influenza Pneumonia.</a:t>
            </a:r>
          </a:p>
          <a:p>
            <a:pPr>
              <a:buFont typeface="Wingdings" panose="05000000000000000000" pitchFamily="2" charset="2"/>
              <a:buChar char="ü"/>
            </a:pPr>
            <a:r>
              <a:rPr lang="en-US" sz="2000" dirty="0">
                <a:cs typeface="Times New Roman" pitchFamily="18" charset="0"/>
              </a:rPr>
              <a:t> 2</a:t>
            </a:r>
            <a:r>
              <a:rPr lang="en-US" sz="2000" baseline="30000" dirty="0">
                <a:cs typeface="Times New Roman" pitchFamily="18" charset="0"/>
              </a:rPr>
              <a:t>nd</a:t>
            </a:r>
            <a:r>
              <a:rPr lang="en-US" sz="2000" dirty="0">
                <a:cs typeface="Times New Roman" pitchFamily="18" charset="0"/>
              </a:rPr>
              <a:t>bacterial-pneuomonia </a:t>
            </a:r>
            <a:endParaRPr lang="ar-SA" sz="2000" dirty="0">
              <a:cs typeface="Times New Roman" pitchFamily="18" charset="0"/>
            </a:endParaRPr>
          </a:p>
          <a:p>
            <a:pPr>
              <a:buFont typeface="Wingdings" panose="05000000000000000000" pitchFamily="2" charset="2"/>
              <a:buChar char="ü"/>
            </a:pPr>
            <a:r>
              <a:rPr lang="en-US" sz="2000" dirty="0">
                <a:cs typeface="Times New Roman" pitchFamily="18" charset="0"/>
              </a:rPr>
              <a:t>Reye’s syndrome [fatty degeneration of</a:t>
            </a:r>
            <a:r>
              <a:rPr lang="ar-SA" sz="2000" dirty="0">
                <a:cs typeface="Times New Roman" pitchFamily="18" charset="0"/>
              </a:rPr>
              <a:t> </a:t>
            </a:r>
            <a:r>
              <a:rPr lang="en-US" sz="2000" dirty="0">
                <a:cs typeface="Times New Roman" pitchFamily="18" charset="0"/>
              </a:rPr>
              <a:t>CNS and Liver (Aspirin)]</a:t>
            </a:r>
          </a:p>
        </p:txBody>
      </p:sp>
      <p:sp>
        <p:nvSpPr>
          <p:cNvPr id="6" name="Text Box 9"/>
          <p:cNvSpPr txBox="1">
            <a:spLocks noChangeArrowheads="1"/>
          </p:cNvSpPr>
          <p:nvPr/>
        </p:nvSpPr>
        <p:spPr bwMode="auto">
          <a:xfrm>
            <a:off x="6117066" y="1142344"/>
            <a:ext cx="6263839" cy="2462213"/>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en-US" sz="2200" dirty="0">
                <a:latin typeface="+mj-lt"/>
                <a:cs typeface="Times New Roman"/>
              </a:rPr>
              <a:t>Lab diagnosis:</a:t>
            </a:r>
            <a:endParaRPr lang="ar-SA" sz="2200" dirty="0">
              <a:latin typeface="+mj-lt"/>
              <a:cs typeface="Times New Roman"/>
            </a:endParaRPr>
          </a:p>
          <a:p>
            <a:pPr marL="342900" indent="-342900">
              <a:spcBef>
                <a:spcPct val="50000"/>
              </a:spcBef>
              <a:buFont typeface="Wingdings" panose="05000000000000000000" pitchFamily="2" charset="2"/>
              <a:buChar char="ü"/>
            </a:pPr>
            <a:r>
              <a:rPr lang="en-US" sz="2200" dirty="0">
                <a:latin typeface="+mj-lt"/>
                <a:cs typeface="Times New Roman"/>
              </a:rPr>
              <a:t> </a:t>
            </a:r>
            <a:r>
              <a:rPr lang="en-US" sz="2200" dirty="0">
                <a:solidFill>
                  <a:srgbClr val="FF0000"/>
                </a:solidFill>
                <a:latin typeface="+mj-lt"/>
                <a:cs typeface="Times New Roman"/>
              </a:rPr>
              <a:t>routine testing</a:t>
            </a:r>
            <a:r>
              <a:rPr lang="en-US" sz="2200" dirty="0">
                <a:latin typeface="+mj-lt"/>
                <a:cs typeface="Times New Roman"/>
              </a:rPr>
              <a:t> by Direct detection of Influenza A or</a:t>
            </a:r>
            <a:r>
              <a:rPr lang="ar-SA" sz="2200" dirty="0">
                <a:latin typeface="+mj-lt"/>
                <a:cs typeface="Times New Roman"/>
              </a:rPr>
              <a:t> </a:t>
            </a:r>
            <a:r>
              <a:rPr lang="en-US" sz="2200" dirty="0">
                <a:latin typeface="+mj-lt"/>
                <a:cs typeface="Times New Roman"/>
              </a:rPr>
              <a:t>B virus from sputum, nasopharyngeal swab, aspirate (NPA) or</a:t>
            </a:r>
            <a:r>
              <a:rPr lang="ar-SA" sz="2200" dirty="0">
                <a:latin typeface="+mj-lt"/>
                <a:cs typeface="Times New Roman"/>
              </a:rPr>
              <a:t> </a:t>
            </a:r>
            <a:r>
              <a:rPr lang="en-US" sz="2200" dirty="0">
                <a:latin typeface="+mj-lt"/>
                <a:cs typeface="Times New Roman"/>
              </a:rPr>
              <a:t>respiratory secretion </a:t>
            </a:r>
            <a:r>
              <a:rPr lang="en-US" sz="2200" dirty="0">
                <a:solidFill>
                  <a:srgbClr val="FF0000"/>
                </a:solidFill>
                <a:latin typeface="+mj-lt"/>
                <a:cs typeface="Times New Roman"/>
              </a:rPr>
              <a:t>by direct </a:t>
            </a:r>
            <a:r>
              <a:rPr lang="en-US" sz="2200" dirty="0" err="1">
                <a:solidFill>
                  <a:srgbClr val="FF0000"/>
                </a:solidFill>
                <a:latin typeface="+mj-lt"/>
                <a:cs typeface="Times New Roman"/>
              </a:rPr>
              <a:t>immunoflourecent</a:t>
            </a:r>
            <a:r>
              <a:rPr lang="en-US" sz="2200" dirty="0">
                <a:solidFill>
                  <a:srgbClr val="FF0000"/>
                </a:solidFill>
                <a:latin typeface="+mj-lt"/>
                <a:cs typeface="Times New Roman"/>
              </a:rPr>
              <a:t> assay (IFA)</a:t>
            </a:r>
            <a:r>
              <a:rPr lang="en-US" sz="2200" b="1" dirty="0">
                <a:solidFill>
                  <a:schemeClr val="accent1">
                    <a:lumMod val="75000"/>
                  </a:schemeClr>
                </a:solidFill>
                <a:latin typeface="+mj-lt"/>
                <a:cs typeface="Times New Roman"/>
              </a:rPr>
              <a:t>. </a:t>
            </a:r>
            <a:r>
              <a:rPr lang="en-US" sz="2000" b="1" dirty="0">
                <a:solidFill>
                  <a:schemeClr val="accent1">
                    <a:lumMod val="75000"/>
                  </a:schemeClr>
                </a:solidFill>
                <a:latin typeface="+mj-lt"/>
                <a:cs typeface="Times New Roman"/>
              </a:rPr>
              <a:t>(detect the antigen</a:t>
            </a:r>
            <a:r>
              <a:rPr lang="en-US" sz="2200" b="1" dirty="0">
                <a:solidFill>
                  <a:schemeClr val="accent1">
                    <a:lumMod val="75000"/>
                  </a:schemeClr>
                </a:solidFill>
                <a:latin typeface="+mj-lt"/>
                <a:cs typeface="Times New Roman"/>
              </a:rPr>
              <a:t>)</a:t>
            </a:r>
          </a:p>
          <a:p>
            <a:pPr marL="342900" indent="-342900">
              <a:spcBef>
                <a:spcPct val="50000"/>
              </a:spcBef>
              <a:buFont typeface="Wingdings" panose="05000000000000000000" pitchFamily="2" charset="2"/>
              <a:buChar char="ü"/>
            </a:pPr>
            <a:r>
              <a:rPr lang="en-US" sz="2200" dirty="0">
                <a:latin typeface="+mj-lt"/>
                <a:cs typeface="Times New Roman"/>
              </a:rPr>
              <a:t>Other detection methods </a:t>
            </a:r>
            <a:r>
              <a:rPr lang="en-US" sz="1100" b="1" dirty="0">
                <a:solidFill>
                  <a:schemeClr val="accent1">
                    <a:lumMod val="75000"/>
                  </a:schemeClr>
                </a:solidFill>
                <a:latin typeface="+mj-lt"/>
                <a:cs typeface="Times New Roman"/>
              </a:rPr>
              <a:t>not common</a:t>
            </a:r>
            <a:r>
              <a:rPr lang="en-US" sz="2200" dirty="0">
                <a:latin typeface="+mj-lt"/>
                <a:cs typeface="Times New Roman"/>
              </a:rPr>
              <a:t>: Cell culture, PCR.</a:t>
            </a:r>
          </a:p>
        </p:txBody>
      </p:sp>
      <p:sp>
        <p:nvSpPr>
          <p:cNvPr id="7" name="TextBox 6"/>
          <p:cNvSpPr txBox="1"/>
          <p:nvPr/>
        </p:nvSpPr>
        <p:spPr>
          <a:xfrm>
            <a:off x="252747" y="256611"/>
            <a:ext cx="6050071" cy="523220"/>
          </a:xfrm>
          <a:prstGeom prst="rect">
            <a:avLst/>
          </a:prstGeom>
          <a:noFill/>
        </p:spPr>
        <p:txBody>
          <a:bodyPr wrap="square" rtlCol="0">
            <a:spAutoFit/>
          </a:bodyPr>
          <a:lstStyle/>
          <a:p>
            <a:r>
              <a:rPr lang="en-US" sz="2800" dirty="0">
                <a:solidFill>
                  <a:schemeClr val="accent6">
                    <a:lumMod val="50000"/>
                  </a:schemeClr>
                </a:solidFill>
                <a:latin typeface="+mj-lt"/>
              </a:rPr>
              <a:t>Influenza virus :</a:t>
            </a:r>
          </a:p>
        </p:txBody>
      </p:sp>
      <p:sp>
        <p:nvSpPr>
          <p:cNvPr id="8" name="Rectangle 7"/>
          <p:cNvSpPr/>
          <p:nvPr/>
        </p:nvSpPr>
        <p:spPr>
          <a:xfrm>
            <a:off x="252747" y="3384422"/>
            <a:ext cx="6050071" cy="1938992"/>
          </a:xfrm>
          <a:prstGeom prst="rect">
            <a:avLst/>
          </a:prstGeom>
        </p:spPr>
        <p:txBody>
          <a:bodyPr wrap="square">
            <a:spAutoFit/>
          </a:bodyPr>
          <a:lstStyle/>
          <a:p>
            <a:pPr marL="342900" indent="-342900">
              <a:spcBef>
                <a:spcPct val="50000"/>
              </a:spcBef>
              <a:buFont typeface="Arial" panose="020B0604020202020204" pitchFamily="34" charset="0"/>
              <a:buChar char="•"/>
            </a:pPr>
            <a:r>
              <a:rPr lang="en-US" sz="2000" dirty="0">
                <a:latin typeface="+mj-lt"/>
                <a:ea typeface="+mj-ea"/>
                <a:cs typeface="Times New Roman" pitchFamily="18" charset="0"/>
              </a:rPr>
              <a:t>Treatmen</a:t>
            </a:r>
            <a:r>
              <a:rPr lang="en-US" dirty="0">
                <a:cs typeface="Times New Roman"/>
              </a:rPr>
              <a:t>t:</a:t>
            </a:r>
          </a:p>
          <a:p>
            <a:pPr>
              <a:spcBef>
                <a:spcPct val="50000"/>
              </a:spcBef>
            </a:pPr>
            <a:r>
              <a:rPr lang="en-US" sz="2000" dirty="0">
                <a:cs typeface="Times New Roman" pitchFamily="18" charset="0"/>
              </a:rPr>
              <a:t>1: </a:t>
            </a:r>
            <a:r>
              <a:rPr lang="en-US" sz="2000" dirty="0">
                <a:solidFill>
                  <a:srgbClr val="FF0000"/>
                </a:solidFill>
                <a:cs typeface="Times New Roman" pitchFamily="18" charset="0"/>
              </a:rPr>
              <a:t>Amantadine</a:t>
            </a:r>
            <a:r>
              <a:rPr lang="en-US" sz="2000" dirty="0">
                <a:cs typeface="Times New Roman" pitchFamily="18" charset="0"/>
              </a:rPr>
              <a:t> is effective against influenza </a:t>
            </a:r>
            <a:r>
              <a:rPr lang="en-US" sz="2000" dirty="0">
                <a:solidFill>
                  <a:srgbClr val="FF0000"/>
                </a:solidFill>
                <a:cs typeface="Times New Roman" pitchFamily="18" charset="0"/>
              </a:rPr>
              <a:t>A virus only.</a:t>
            </a:r>
          </a:p>
          <a:p>
            <a:pPr>
              <a:spcBef>
                <a:spcPct val="50000"/>
              </a:spcBef>
            </a:pPr>
            <a:r>
              <a:rPr lang="en-US" sz="2000" dirty="0">
                <a:cs typeface="Times New Roman" pitchFamily="18" charset="0"/>
              </a:rPr>
              <a:t>2: </a:t>
            </a:r>
            <a:r>
              <a:rPr lang="en-US" sz="2000" dirty="0" err="1">
                <a:cs typeface="Times New Roman" pitchFamily="18" charset="0"/>
              </a:rPr>
              <a:t>Rimantadine</a:t>
            </a:r>
            <a:r>
              <a:rPr lang="en-US" sz="2000" dirty="0">
                <a:cs typeface="Times New Roman" pitchFamily="18" charset="0"/>
              </a:rPr>
              <a:t>, </a:t>
            </a:r>
            <a:r>
              <a:rPr lang="en-US" sz="2000" dirty="0" err="1">
                <a:solidFill>
                  <a:srgbClr val="FF0000"/>
                </a:solidFill>
                <a:cs typeface="Times New Roman" pitchFamily="18" charset="0"/>
              </a:rPr>
              <a:t>Oseltamivir</a:t>
            </a:r>
            <a:r>
              <a:rPr lang="en-US" sz="2000" dirty="0">
                <a:cs typeface="Times New Roman" pitchFamily="18" charset="0"/>
              </a:rPr>
              <a:t> (Tamiflu) or </a:t>
            </a:r>
            <a:r>
              <a:rPr lang="en-US" sz="2000" dirty="0" err="1">
                <a:solidFill>
                  <a:srgbClr val="FF0000"/>
                </a:solidFill>
                <a:cs typeface="Times New Roman" pitchFamily="18" charset="0"/>
              </a:rPr>
              <a:t>Zanamivir</a:t>
            </a:r>
            <a:r>
              <a:rPr lang="en-US" sz="2000" dirty="0">
                <a:cs typeface="Times New Roman" pitchFamily="18" charset="0"/>
              </a:rPr>
              <a:t> (Relenza) are</a:t>
            </a:r>
            <a:r>
              <a:rPr lang="ar-SA" sz="2000" dirty="0">
                <a:cs typeface="Times New Roman" pitchFamily="18" charset="0"/>
              </a:rPr>
              <a:t> </a:t>
            </a:r>
            <a:r>
              <a:rPr lang="en-US" sz="2000" dirty="0">
                <a:cs typeface="Times New Roman" pitchFamily="18" charset="0"/>
              </a:rPr>
              <a:t>effective against </a:t>
            </a:r>
            <a:r>
              <a:rPr lang="en-US" sz="2000" dirty="0">
                <a:solidFill>
                  <a:srgbClr val="FF0000"/>
                </a:solidFill>
                <a:cs typeface="Times New Roman" pitchFamily="18" charset="0"/>
              </a:rPr>
              <a:t>both influenza A &amp; B </a:t>
            </a:r>
            <a:r>
              <a:rPr lang="en-US" sz="2000" dirty="0">
                <a:cs typeface="Times New Roman" pitchFamily="18" charset="0"/>
              </a:rPr>
              <a:t>viruses and can be used as treatment and prophylaxis.</a:t>
            </a:r>
          </a:p>
        </p:txBody>
      </p:sp>
    </p:spTree>
    <p:extLst>
      <p:ext uri="{BB962C8B-B14F-4D97-AF65-F5344CB8AC3E}">
        <p14:creationId xmlns:p14="http://schemas.microsoft.com/office/powerpoint/2010/main" val="2948583477"/>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1938</Words>
  <Application>Microsoft Office PowerPoint</Application>
  <PresentationFormat>Widescreen</PresentationFormat>
  <Paragraphs>254</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Mumps Virus Transmission –Epidemiology – pathogenesis - Clinical Features – Complications - Lab                                                                               diagnosis - Treatment and prevention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تعليمات عامة</dc:title>
  <dc:creator>غادة .</dc:creator>
  <cp:lastModifiedBy>trad</cp:lastModifiedBy>
  <cp:revision>24</cp:revision>
  <dcterms:modified xsi:type="dcterms:W3CDTF">2017-03-03T22:40:31Z</dcterms:modified>
</cp:coreProperties>
</file>