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3" r:id="rId3"/>
    <p:sldId id="264" r:id="rId4"/>
    <p:sldId id="265" r:id="rId5"/>
    <p:sldId id="266" r:id="rId6"/>
    <p:sldId id="268" r:id="rId7"/>
    <p:sldId id="269" r:id="rId8"/>
    <p:sldId id="267" r:id="rId9"/>
    <p:sldId id="270" r:id="rId10"/>
    <p:sldId id="271" r:id="rId11"/>
    <p:sldId id="272" r:id="rId12"/>
    <p:sldId id="273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E3ED0-B897-426B-8225-28047D6B088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D9AD2-71F8-41EE-9C97-103E7B55B542}">
      <dgm:prSet phldrT="[Text]" custT="1"/>
      <dgm:spPr/>
      <dgm:t>
        <a:bodyPr/>
        <a:lstStyle/>
        <a:p>
          <a:pPr rtl="0"/>
          <a:r>
            <a:rPr lang="en-US" altLang="en-US" sz="4000" b="1" dirty="0">
              <a:solidFill>
                <a:schemeClr val="tx1"/>
              </a:solidFill>
              <a:latin typeface="+mn-lt"/>
              <a:cs typeface="Times New Roman" pitchFamily="18" charset="0"/>
            </a:rPr>
            <a:t>Severe forms of Coronavirus</a:t>
          </a:r>
          <a:endParaRPr lang="en-US" sz="4000" b="1" dirty="0">
            <a:solidFill>
              <a:schemeClr val="tx1"/>
            </a:solidFill>
            <a:latin typeface="+mn-lt"/>
          </a:endParaRPr>
        </a:p>
      </dgm:t>
    </dgm:pt>
    <dgm:pt modelId="{C01960E2-269E-4CAB-9922-9585ECA88906}" type="parTrans" cxnId="{E522AB95-70B7-422E-A153-FFC4EC25E02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62BB42-907D-449F-AAA9-EC7B9F669A34}" type="sibTrans" cxnId="{E522AB95-70B7-422E-A153-FFC4EC25E02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A66EF70-1B49-4F59-AF50-07618D75CC57}">
      <dgm:prSet phldrT="[Text]"/>
      <dgm:spPr/>
      <dgm:t>
        <a:bodyPr/>
        <a:lstStyle/>
        <a:p>
          <a:pPr rtl="0"/>
          <a:r>
            <a:rPr lang="en-US" altLang="en-US" b="1" dirty="0">
              <a:solidFill>
                <a:schemeClr val="tx1"/>
              </a:solidFill>
              <a:latin typeface="+mn-lt"/>
              <a:cs typeface="Times New Roman" pitchFamily="18" charset="0"/>
            </a:rPr>
            <a:t>Structural features: </a:t>
          </a:r>
          <a:r>
            <a:rPr lang="en-US" altLang="en-US" b="0" dirty="0">
              <a:solidFill>
                <a:schemeClr val="tx1"/>
              </a:solidFill>
              <a:latin typeface="+mn-lt"/>
              <a:cs typeface="Times New Roman" pitchFamily="18" charset="0"/>
            </a:rPr>
            <a:t>Enveloped virus with (+</a:t>
          </a:r>
          <a:r>
            <a:rPr lang="en-US" altLang="en-US" b="0" dirty="0" err="1">
              <a:solidFill>
                <a:schemeClr val="tx1"/>
              </a:solidFill>
              <a:latin typeface="+mn-lt"/>
              <a:cs typeface="Times New Roman" pitchFamily="18" charset="0"/>
            </a:rPr>
            <a:t>ve</a:t>
          </a:r>
          <a:r>
            <a:rPr lang="en-US" altLang="en-US" b="0" dirty="0">
              <a:solidFill>
                <a:schemeClr val="tx1"/>
              </a:solidFill>
              <a:latin typeface="+mn-lt"/>
              <a:cs typeface="Times New Roman" pitchFamily="18" charset="0"/>
            </a:rPr>
            <a:t>) polarity </a:t>
          </a:r>
          <a:r>
            <a:rPr lang="en-US" altLang="en-US" b="0" dirty="0" err="1">
              <a:solidFill>
                <a:schemeClr val="tx1"/>
              </a:solidFill>
              <a:latin typeface="+mn-lt"/>
              <a:cs typeface="Times New Roman" pitchFamily="18" charset="0"/>
            </a:rPr>
            <a:t>ss</a:t>
          </a:r>
          <a:r>
            <a:rPr lang="en-US" altLang="en-US" b="0" dirty="0">
              <a:solidFill>
                <a:schemeClr val="tx1"/>
              </a:solidFill>
              <a:latin typeface="+mn-lt"/>
              <a:cs typeface="Times New Roman" pitchFamily="18" charset="0"/>
            </a:rPr>
            <a:t>-RNA genome. </a:t>
          </a:r>
          <a:endParaRPr lang="en-US" b="0" dirty="0">
            <a:solidFill>
              <a:schemeClr val="tx1"/>
            </a:solidFill>
            <a:latin typeface="+mn-lt"/>
          </a:endParaRPr>
        </a:p>
      </dgm:t>
    </dgm:pt>
    <dgm:pt modelId="{167510AA-29B1-433E-AA24-26CA557B4F62}" type="parTrans" cxnId="{D568D72A-8D3D-4011-8511-75E5976A64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C89DC57-A4E1-4968-8305-A9C2ABD218FC}" type="sibTrans" cxnId="{D568D72A-8D3D-4011-8511-75E5976A64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D95AD80-BFA7-4124-825F-9E8DA4938C3D}">
      <dgm:prSet phldrT="[Text]"/>
      <dgm:spPr/>
      <dgm:t>
        <a:bodyPr/>
        <a:lstStyle/>
        <a:p>
          <a:pPr rtl="0"/>
          <a:r>
            <a:rPr lang="en-US" altLang="en-US" b="1" dirty="0">
              <a:solidFill>
                <a:schemeClr val="tx1"/>
              </a:solidFill>
              <a:latin typeface="+mn-lt"/>
              <a:cs typeface="Times New Roman" pitchFamily="18" charset="0"/>
            </a:rPr>
            <a:t>Transmission</a:t>
          </a:r>
          <a:r>
            <a:rPr lang="en-US" altLang="en-US" b="0" dirty="0">
              <a:solidFill>
                <a:schemeClr val="tx1"/>
              </a:solidFill>
              <a:latin typeface="+mn-lt"/>
              <a:cs typeface="Times New Roman" pitchFamily="18" charset="0"/>
            </a:rPr>
            <a:t>: Inhalation of infectious aerosol droplets. </a:t>
          </a:r>
          <a:endParaRPr lang="en-US" b="0" dirty="0">
            <a:solidFill>
              <a:schemeClr val="tx1"/>
            </a:solidFill>
            <a:latin typeface="+mn-lt"/>
          </a:endParaRPr>
        </a:p>
      </dgm:t>
    </dgm:pt>
    <dgm:pt modelId="{2B49083F-DF27-46F0-8DA8-FABB599E06E7}" type="parTrans" cxnId="{8FABF08F-7FA0-4149-8043-216F281199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7876F5-0153-4E3C-B9ED-9F936A481648}" type="sibTrans" cxnId="{8FABF08F-7FA0-4149-8043-216F281199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47FA17-3C7B-4DB7-A37B-1D5F2C1E359B}">
      <dgm:prSet/>
      <dgm:spPr/>
      <dgm:t>
        <a:bodyPr/>
        <a:lstStyle/>
        <a:p>
          <a:pPr rtl="0"/>
          <a:r>
            <a:rPr lang="en-US" altLang="en-US" b="1" dirty="0">
              <a:solidFill>
                <a:schemeClr val="tx1"/>
              </a:solidFill>
              <a:latin typeface="+mn-lt"/>
              <a:cs typeface="Times New Roman" pitchFamily="18" charset="0"/>
            </a:rPr>
            <a:t>Family</a:t>
          </a:r>
          <a:r>
            <a:rPr lang="en-US" altLang="en-US" b="0" dirty="0">
              <a:solidFill>
                <a:schemeClr val="tx1"/>
              </a:solidFill>
              <a:latin typeface="+mn-lt"/>
              <a:cs typeface="Times New Roman" pitchFamily="18" charset="0"/>
            </a:rPr>
            <a:t>: </a:t>
          </a:r>
          <a:r>
            <a:rPr lang="en-US" altLang="en-US" b="0" i="0" dirty="0" err="1">
              <a:solidFill>
                <a:srgbClr val="FF0000"/>
              </a:solidFill>
              <a:latin typeface="+mn-lt"/>
              <a:cs typeface="Times New Roman" pitchFamily="18" charset="0"/>
            </a:rPr>
            <a:t>Coronaviridae</a:t>
          </a:r>
          <a:r>
            <a:rPr lang="en-US" altLang="en-US" b="0" i="1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C9A0BF1A-F955-4CF0-8F30-9CB1C8DA592E}" type="parTrans" cxnId="{6BE87610-3B12-498A-A5D4-C7F47059FC2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865225-F7F2-4F7C-AC31-F435ED2B18EF}" type="sibTrans" cxnId="{6BE87610-3B12-498A-A5D4-C7F47059FC2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881F401-B050-464C-A4C4-EBE6B694259F}">
      <dgm:prSet/>
      <dgm:spPr/>
      <dgm:t>
        <a:bodyPr/>
        <a:lstStyle/>
        <a:p>
          <a:pPr rtl="0"/>
          <a:r>
            <a:rPr lang="en-US" altLang="en-US" b="0" dirty="0">
              <a:solidFill>
                <a:schemeClr val="tx1"/>
              </a:solidFill>
              <a:latin typeface="+mn-lt"/>
              <a:cs typeface="Times New Roman" pitchFamily="18" charset="0"/>
            </a:rPr>
            <a:t>The 2</a:t>
          </a:r>
          <a:r>
            <a:rPr lang="en-US" altLang="en-US" b="0" baseline="30000" dirty="0">
              <a:solidFill>
                <a:schemeClr val="tx1"/>
              </a:solidFill>
              <a:latin typeface="+mn-lt"/>
              <a:cs typeface="Times New Roman" pitchFamily="18" charset="0"/>
            </a:rPr>
            <a:t>nd</a:t>
          </a:r>
          <a:r>
            <a:rPr lang="en-US" altLang="en-US" b="0" dirty="0">
              <a:solidFill>
                <a:schemeClr val="tx1"/>
              </a:solidFill>
              <a:latin typeface="+mn-lt"/>
              <a:cs typeface="Times New Roman" pitchFamily="18" charset="0"/>
            </a:rPr>
            <a:t> cause of common cold.</a:t>
          </a:r>
          <a:endParaRPr lang="en-US" b="0" dirty="0">
            <a:solidFill>
              <a:schemeClr val="tx1"/>
            </a:solidFill>
            <a:latin typeface="+mn-lt"/>
          </a:endParaRPr>
        </a:p>
      </dgm:t>
    </dgm:pt>
    <dgm:pt modelId="{686A4775-780E-420C-87C3-EA4D6E4096C0}" type="parTrans" cxnId="{C59D373A-6DED-4F9B-826F-726A3F8CE2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E88A31-EFDF-4E35-B188-CE6821BFC2CA}" type="sibTrans" cxnId="{C59D373A-6DED-4F9B-826F-726A3F8CE2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957A5B8-21C3-445D-948E-4737588F5007}">
      <dgm:prSet/>
      <dgm:spPr/>
      <dgm:t>
        <a:bodyPr/>
        <a:lstStyle/>
        <a:p>
          <a:pPr rtl="0"/>
          <a:r>
            <a:rPr lang="en-US" altLang="en-US" b="0" dirty="0">
              <a:solidFill>
                <a:schemeClr val="tx1"/>
              </a:solidFill>
              <a:latin typeface="+mn-lt"/>
              <a:cs typeface="Times New Roman" pitchFamily="18" charset="0"/>
            </a:rPr>
            <a:t>It causes zoonotic disease*</a:t>
          </a:r>
          <a:endParaRPr lang="en-US" b="0" dirty="0">
            <a:solidFill>
              <a:schemeClr val="tx1"/>
            </a:solidFill>
            <a:latin typeface="+mn-lt"/>
          </a:endParaRPr>
        </a:p>
      </dgm:t>
    </dgm:pt>
    <dgm:pt modelId="{A349C04E-6D6A-4E76-B7D7-D8C7F1E1BE2C}" type="parTrans" cxnId="{382958B9-CCB4-4605-914D-50D12827D0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CC00A24-C5E2-4C5C-A7DE-AFD89A9628DB}" type="sibTrans" cxnId="{382958B9-CCB4-4605-914D-50D12827D0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F7AEE84-42EA-4F6A-B5B7-AB71BC7EA362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+mn-lt"/>
            </a:rPr>
            <a:t>Ex:</a:t>
          </a:r>
        </a:p>
        <a:p>
          <a:r>
            <a:rPr lang="en-US" altLang="en-US" b="0" dirty="0">
              <a:solidFill>
                <a:schemeClr val="tx1"/>
              </a:solidFill>
              <a:latin typeface="+mn-lt"/>
              <a:cs typeface="Times New Roman" pitchFamily="18" charset="0"/>
            </a:rPr>
            <a:t>SARS-</a:t>
          </a:r>
          <a:r>
            <a:rPr lang="en-US" altLang="en-US" b="0" dirty="0" err="1">
              <a:solidFill>
                <a:schemeClr val="tx1"/>
              </a:solidFill>
              <a:latin typeface="+mn-lt"/>
              <a:cs typeface="Times New Roman" pitchFamily="18" charset="0"/>
            </a:rPr>
            <a:t>CoV</a:t>
          </a:r>
          <a:endParaRPr lang="en-US" altLang="en-US" b="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r>
            <a:rPr lang="en-US" b="0" dirty="0">
              <a:solidFill>
                <a:schemeClr val="tx1"/>
              </a:solidFill>
              <a:latin typeface="+mn-lt"/>
            </a:rPr>
            <a:t>MERS-</a:t>
          </a:r>
          <a:r>
            <a:rPr lang="en-US" b="0" dirty="0" err="1">
              <a:solidFill>
                <a:schemeClr val="tx1"/>
              </a:solidFill>
              <a:latin typeface="+mn-lt"/>
            </a:rPr>
            <a:t>CoV</a:t>
          </a:r>
          <a:br>
            <a:rPr lang="en-US" b="0" dirty="0">
              <a:solidFill>
                <a:schemeClr val="tx1"/>
              </a:solidFill>
              <a:latin typeface="+mn-lt"/>
            </a:rPr>
          </a:br>
          <a:endParaRPr lang="en-US" b="0" dirty="0">
            <a:solidFill>
              <a:schemeClr val="tx1"/>
            </a:solidFill>
            <a:latin typeface="+mn-lt"/>
          </a:endParaRPr>
        </a:p>
      </dgm:t>
    </dgm:pt>
    <dgm:pt modelId="{66FE79DE-5446-45F3-A87E-BC5AB20A3124}" type="parTrans" cxnId="{E0C93C8D-7913-4A8A-BE28-BE9E4B6879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2E8371F-F306-4073-B270-1898F388D986}" type="sibTrans" cxnId="{E0C93C8D-7913-4A8A-BE28-BE9E4B6879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A3E7A1-DC87-45F7-A0D5-6744760C3E4E}" type="pres">
      <dgm:prSet presAssocID="{318E3ED0-B897-426B-8225-28047D6B08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A2DF37-54C5-459A-B1AE-0F41313CE1BA}" type="pres">
      <dgm:prSet presAssocID="{30FD9AD2-71F8-41EE-9C97-103E7B55B542}" presName="vertOne" presStyleCnt="0"/>
      <dgm:spPr/>
    </dgm:pt>
    <dgm:pt modelId="{69C098BE-71B5-49BB-BC76-56C72F23E67A}" type="pres">
      <dgm:prSet presAssocID="{30FD9AD2-71F8-41EE-9C97-103E7B55B542}" presName="txOne" presStyleLbl="node0" presStyleIdx="0" presStyleCnt="1" custScaleY="32193" custLinFactNeighborX="-774" custLinFactNeighborY="-70340">
        <dgm:presLayoutVars>
          <dgm:chPref val="3"/>
        </dgm:presLayoutVars>
      </dgm:prSet>
      <dgm:spPr/>
    </dgm:pt>
    <dgm:pt modelId="{CBA2DE67-EB70-4D5C-848D-E884F19E8470}" type="pres">
      <dgm:prSet presAssocID="{30FD9AD2-71F8-41EE-9C97-103E7B55B542}" presName="parTransOne" presStyleCnt="0"/>
      <dgm:spPr/>
    </dgm:pt>
    <dgm:pt modelId="{8C47D4DF-5BA3-4880-A481-BC2E1DF3B48C}" type="pres">
      <dgm:prSet presAssocID="{30FD9AD2-71F8-41EE-9C97-103E7B55B542}" presName="horzOne" presStyleCnt="0"/>
      <dgm:spPr/>
    </dgm:pt>
    <dgm:pt modelId="{FC5EFD1E-BBE6-440A-BA19-3E55BDCD094C}" type="pres">
      <dgm:prSet presAssocID="{9A66EF70-1B49-4F59-AF50-07618D75CC57}" presName="vertTwo" presStyleCnt="0"/>
      <dgm:spPr/>
    </dgm:pt>
    <dgm:pt modelId="{EA70D5EB-5F7F-4808-A26F-7A8E07F3E21B}" type="pres">
      <dgm:prSet presAssocID="{9A66EF70-1B49-4F59-AF50-07618D75CC57}" presName="txTwo" presStyleLbl="node2" presStyleIdx="0" presStyleCnt="6">
        <dgm:presLayoutVars>
          <dgm:chPref val="3"/>
        </dgm:presLayoutVars>
      </dgm:prSet>
      <dgm:spPr/>
    </dgm:pt>
    <dgm:pt modelId="{B5ACA5CA-F1E2-4489-A41C-0CAE6C391842}" type="pres">
      <dgm:prSet presAssocID="{9A66EF70-1B49-4F59-AF50-07618D75CC57}" presName="horzTwo" presStyleCnt="0"/>
      <dgm:spPr/>
    </dgm:pt>
    <dgm:pt modelId="{C157466F-E935-4288-91DA-5D3FB94BF5D7}" type="pres">
      <dgm:prSet presAssocID="{AC89DC57-A4E1-4968-8305-A9C2ABD218FC}" presName="sibSpaceTwo" presStyleCnt="0"/>
      <dgm:spPr/>
    </dgm:pt>
    <dgm:pt modelId="{BAF604E0-2B11-4724-8A60-AC8028D02B7A}" type="pres">
      <dgm:prSet presAssocID="{3747FA17-3C7B-4DB7-A37B-1D5F2C1E359B}" presName="vertTwo" presStyleCnt="0"/>
      <dgm:spPr/>
    </dgm:pt>
    <dgm:pt modelId="{5F477768-450E-4A2C-A451-D149541EC4A8}" type="pres">
      <dgm:prSet presAssocID="{3747FA17-3C7B-4DB7-A37B-1D5F2C1E359B}" presName="txTwo" presStyleLbl="node2" presStyleIdx="1" presStyleCnt="6">
        <dgm:presLayoutVars>
          <dgm:chPref val="3"/>
        </dgm:presLayoutVars>
      </dgm:prSet>
      <dgm:spPr/>
    </dgm:pt>
    <dgm:pt modelId="{9576D30A-78C3-4E10-B323-5CBBDDE9DFCA}" type="pres">
      <dgm:prSet presAssocID="{3747FA17-3C7B-4DB7-A37B-1D5F2C1E359B}" presName="horzTwo" presStyleCnt="0"/>
      <dgm:spPr/>
    </dgm:pt>
    <dgm:pt modelId="{3CE27EF3-62E9-48EF-941C-1F0331C7312F}" type="pres">
      <dgm:prSet presAssocID="{9E865225-F7F2-4F7C-AC31-F435ED2B18EF}" presName="sibSpaceTwo" presStyleCnt="0"/>
      <dgm:spPr/>
    </dgm:pt>
    <dgm:pt modelId="{CC3357B9-27DA-4710-A52F-330FB9409928}" type="pres">
      <dgm:prSet presAssocID="{5D95AD80-BFA7-4124-825F-9E8DA4938C3D}" presName="vertTwo" presStyleCnt="0"/>
      <dgm:spPr/>
    </dgm:pt>
    <dgm:pt modelId="{9A8F4BA4-6896-4DE6-89A2-D8FB7F8266FB}" type="pres">
      <dgm:prSet presAssocID="{5D95AD80-BFA7-4124-825F-9E8DA4938C3D}" presName="txTwo" presStyleLbl="node2" presStyleIdx="2" presStyleCnt="6">
        <dgm:presLayoutVars>
          <dgm:chPref val="3"/>
        </dgm:presLayoutVars>
      </dgm:prSet>
      <dgm:spPr/>
    </dgm:pt>
    <dgm:pt modelId="{8EE22120-5B85-4F86-90A0-AC402628CF5C}" type="pres">
      <dgm:prSet presAssocID="{5D95AD80-BFA7-4124-825F-9E8DA4938C3D}" presName="horzTwo" presStyleCnt="0"/>
      <dgm:spPr/>
    </dgm:pt>
    <dgm:pt modelId="{1A693BFD-B9F3-46FD-A346-5CE3E3776FF0}" type="pres">
      <dgm:prSet presAssocID="{087876F5-0153-4E3C-B9ED-9F936A481648}" presName="sibSpaceTwo" presStyleCnt="0"/>
      <dgm:spPr/>
    </dgm:pt>
    <dgm:pt modelId="{AE9A7BD1-7C2B-44AB-AEBA-EE31F4D4919E}" type="pres">
      <dgm:prSet presAssocID="{D881F401-B050-464C-A4C4-EBE6B694259F}" presName="vertTwo" presStyleCnt="0"/>
      <dgm:spPr/>
    </dgm:pt>
    <dgm:pt modelId="{821095B4-F18E-4480-AC0F-1BC7F78C8375}" type="pres">
      <dgm:prSet presAssocID="{D881F401-B050-464C-A4C4-EBE6B694259F}" presName="txTwo" presStyleLbl="node2" presStyleIdx="3" presStyleCnt="6" custLinFactNeighborX="799" custLinFactNeighborY="7211">
        <dgm:presLayoutVars>
          <dgm:chPref val="3"/>
        </dgm:presLayoutVars>
      </dgm:prSet>
      <dgm:spPr/>
    </dgm:pt>
    <dgm:pt modelId="{8B528FA8-844D-4C66-92E1-B6D00A619EFA}" type="pres">
      <dgm:prSet presAssocID="{D881F401-B050-464C-A4C4-EBE6B694259F}" presName="horzTwo" presStyleCnt="0"/>
      <dgm:spPr/>
    </dgm:pt>
    <dgm:pt modelId="{19E9E534-D306-4DDA-97A4-1A46FE788FF2}" type="pres">
      <dgm:prSet presAssocID="{96E88A31-EFDF-4E35-B188-CE6821BFC2CA}" presName="sibSpaceTwo" presStyleCnt="0"/>
      <dgm:spPr/>
    </dgm:pt>
    <dgm:pt modelId="{0C0632AC-57D7-425E-A79C-54D63B071740}" type="pres">
      <dgm:prSet presAssocID="{4957A5B8-21C3-445D-948E-4737588F5007}" presName="vertTwo" presStyleCnt="0"/>
      <dgm:spPr/>
    </dgm:pt>
    <dgm:pt modelId="{28F8543E-8218-409D-BACE-82F1BD65DD27}" type="pres">
      <dgm:prSet presAssocID="{4957A5B8-21C3-445D-948E-4737588F5007}" presName="txTwo" presStyleLbl="node2" presStyleIdx="4" presStyleCnt="6">
        <dgm:presLayoutVars>
          <dgm:chPref val="3"/>
        </dgm:presLayoutVars>
      </dgm:prSet>
      <dgm:spPr/>
    </dgm:pt>
    <dgm:pt modelId="{E597B20C-9BBA-460C-B7FE-20113532F86A}" type="pres">
      <dgm:prSet presAssocID="{4957A5B8-21C3-445D-948E-4737588F5007}" presName="horzTwo" presStyleCnt="0"/>
      <dgm:spPr/>
    </dgm:pt>
    <dgm:pt modelId="{B550A0C4-D11C-46FA-8612-CFD2AFA3B0B1}" type="pres">
      <dgm:prSet presAssocID="{4CC00A24-C5E2-4C5C-A7DE-AFD89A9628DB}" presName="sibSpaceTwo" presStyleCnt="0"/>
      <dgm:spPr/>
    </dgm:pt>
    <dgm:pt modelId="{6B0CC946-A63D-46AA-998C-52912760F854}" type="pres">
      <dgm:prSet presAssocID="{2F7AEE84-42EA-4F6A-B5B7-AB71BC7EA362}" presName="vertTwo" presStyleCnt="0"/>
      <dgm:spPr/>
    </dgm:pt>
    <dgm:pt modelId="{109B95D2-4B6A-4EF4-9772-B0AA82723A9A}" type="pres">
      <dgm:prSet presAssocID="{2F7AEE84-42EA-4F6A-B5B7-AB71BC7EA362}" presName="txTwo" presStyleLbl="node2" presStyleIdx="5" presStyleCnt="6">
        <dgm:presLayoutVars>
          <dgm:chPref val="3"/>
        </dgm:presLayoutVars>
      </dgm:prSet>
      <dgm:spPr/>
    </dgm:pt>
    <dgm:pt modelId="{AC66A77D-1162-469A-B302-7885796F3B29}" type="pres">
      <dgm:prSet presAssocID="{2F7AEE84-42EA-4F6A-B5B7-AB71BC7EA362}" presName="horzTwo" presStyleCnt="0"/>
      <dgm:spPr/>
    </dgm:pt>
  </dgm:ptLst>
  <dgm:cxnLst>
    <dgm:cxn modelId="{4736B801-2EF9-42DF-AD69-BDB13AAAEF0F}" type="presOf" srcId="{4957A5B8-21C3-445D-948E-4737588F5007}" destId="{28F8543E-8218-409D-BACE-82F1BD65DD27}" srcOrd="0" destOrd="0" presId="urn:microsoft.com/office/officeart/2005/8/layout/hierarchy4"/>
    <dgm:cxn modelId="{C4370E0C-0C6F-4DD9-A6C5-44DB11C779C6}" type="presOf" srcId="{2F7AEE84-42EA-4F6A-B5B7-AB71BC7EA362}" destId="{109B95D2-4B6A-4EF4-9772-B0AA82723A9A}" srcOrd="0" destOrd="0" presId="urn:microsoft.com/office/officeart/2005/8/layout/hierarchy4"/>
    <dgm:cxn modelId="{6BE87610-3B12-498A-A5D4-C7F47059FC22}" srcId="{30FD9AD2-71F8-41EE-9C97-103E7B55B542}" destId="{3747FA17-3C7B-4DB7-A37B-1D5F2C1E359B}" srcOrd="1" destOrd="0" parTransId="{C9A0BF1A-F955-4CF0-8F30-9CB1C8DA592E}" sibTransId="{9E865225-F7F2-4F7C-AC31-F435ED2B18EF}"/>
    <dgm:cxn modelId="{D568D72A-8D3D-4011-8511-75E5976A649F}" srcId="{30FD9AD2-71F8-41EE-9C97-103E7B55B542}" destId="{9A66EF70-1B49-4F59-AF50-07618D75CC57}" srcOrd="0" destOrd="0" parTransId="{167510AA-29B1-433E-AA24-26CA557B4F62}" sibTransId="{AC89DC57-A4E1-4968-8305-A9C2ABD218FC}"/>
    <dgm:cxn modelId="{C59D373A-6DED-4F9B-826F-726A3F8CE25F}" srcId="{30FD9AD2-71F8-41EE-9C97-103E7B55B542}" destId="{D881F401-B050-464C-A4C4-EBE6B694259F}" srcOrd="3" destOrd="0" parTransId="{686A4775-780E-420C-87C3-EA4D6E4096C0}" sibTransId="{96E88A31-EFDF-4E35-B188-CE6821BFC2CA}"/>
    <dgm:cxn modelId="{5AE8836B-1D4F-411F-8F79-7993C56F7FC0}" type="presOf" srcId="{5D95AD80-BFA7-4124-825F-9E8DA4938C3D}" destId="{9A8F4BA4-6896-4DE6-89A2-D8FB7F8266FB}" srcOrd="0" destOrd="0" presId="urn:microsoft.com/office/officeart/2005/8/layout/hierarchy4"/>
    <dgm:cxn modelId="{E0C93C8D-7913-4A8A-BE28-BE9E4B68795F}" srcId="{30FD9AD2-71F8-41EE-9C97-103E7B55B542}" destId="{2F7AEE84-42EA-4F6A-B5B7-AB71BC7EA362}" srcOrd="5" destOrd="0" parTransId="{66FE79DE-5446-45F3-A87E-BC5AB20A3124}" sibTransId="{82E8371F-F306-4073-B270-1898F388D986}"/>
    <dgm:cxn modelId="{8FABF08F-7FA0-4149-8043-216F2811995E}" srcId="{30FD9AD2-71F8-41EE-9C97-103E7B55B542}" destId="{5D95AD80-BFA7-4124-825F-9E8DA4938C3D}" srcOrd="2" destOrd="0" parTransId="{2B49083F-DF27-46F0-8DA8-FABB599E06E7}" sibTransId="{087876F5-0153-4E3C-B9ED-9F936A481648}"/>
    <dgm:cxn modelId="{E522AB95-70B7-422E-A153-FFC4EC25E02E}" srcId="{318E3ED0-B897-426B-8225-28047D6B088F}" destId="{30FD9AD2-71F8-41EE-9C97-103E7B55B542}" srcOrd="0" destOrd="0" parTransId="{C01960E2-269E-4CAB-9922-9585ECA88906}" sibTransId="{6A62BB42-907D-449F-AAA9-EC7B9F669A34}"/>
    <dgm:cxn modelId="{63E9BFA6-0CE4-402A-B7AD-DC3DF0648D7F}" type="presOf" srcId="{318E3ED0-B897-426B-8225-28047D6B088F}" destId="{02A3E7A1-DC87-45F7-A0D5-6744760C3E4E}" srcOrd="0" destOrd="0" presId="urn:microsoft.com/office/officeart/2005/8/layout/hierarchy4"/>
    <dgm:cxn modelId="{F47D65AA-B7F3-4512-8560-B4117201BD48}" type="presOf" srcId="{9A66EF70-1B49-4F59-AF50-07618D75CC57}" destId="{EA70D5EB-5F7F-4808-A26F-7A8E07F3E21B}" srcOrd="0" destOrd="0" presId="urn:microsoft.com/office/officeart/2005/8/layout/hierarchy4"/>
    <dgm:cxn modelId="{382958B9-CCB4-4605-914D-50D12827D0FA}" srcId="{30FD9AD2-71F8-41EE-9C97-103E7B55B542}" destId="{4957A5B8-21C3-445D-948E-4737588F5007}" srcOrd="4" destOrd="0" parTransId="{A349C04E-6D6A-4E76-B7D7-D8C7F1E1BE2C}" sibTransId="{4CC00A24-C5E2-4C5C-A7DE-AFD89A9628DB}"/>
    <dgm:cxn modelId="{4EE555CB-46C5-4428-935A-CE9165097D95}" type="presOf" srcId="{30FD9AD2-71F8-41EE-9C97-103E7B55B542}" destId="{69C098BE-71B5-49BB-BC76-56C72F23E67A}" srcOrd="0" destOrd="0" presId="urn:microsoft.com/office/officeart/2005/8/layout/hierarchy4"/>
    <dgm:cxn modelId="{37A206D2-E689-4B19-863D-846CBCB16E86}" type="presOf" srcId="{D881F401-B050-464C-A4C4-EBE6B694259F}" destId="{821095B4-F18E-4480-AC0F-1BC7F78C8375}" srcOrd="0" destOrd="0" presId="urn:microsoft.com/office/officeart/2005/8/layout/hierarchy4"/>
    <dgm:cxn modelId="{E95BB6D9-C91D-455E-A2BE-2DD695492FA5}" type="presOf" srcId="{3747FA17-3C7B-4DB7-A37B-1D5F2C1E359B}" destId="{5F477768-450E-4A2C-A451-D149541EC4A8}" srcOrd="0" destOrd="0" presId="urn:microsoft.com/office/officeart/2005/8/layout/hierarchy4"/>
    <dgm:cxn modelId="{766D979E-C07D-4F2D-84C4-3A438E5D59A0}" type="presParOf" srcId="{02A3E7A1-DC87-45F7-A0D5-6744760C3E4E}" destId="{C3A2DF37-54C5-459A-B1AE-0F41313CE1BA}" srcOrd="0" destOrd="0" presId="urn:microsoft.com/office/officeart/2005/8/layout/hierarchy4"/>
    <dgm:cxn modelId="{CA6926AD-B7BA-486F-A9E1-980D5A849F33}" type="presParOf" srcId="{C3A2DF37-54C5-459A-B1AE-0F41313CE1BA}" destId="{69C098BE-71B5-49BB-BC76-56C72F23E67A}" srcOrd="0" destOrd="0" presId="urn:microsoft.com/office/officeart/2005/8/layout/hierarchy4"/>
    <dgm:cxn modelId="{75AC86E3-9A81-4116-B1AB-701FAF248607}" type="presParOf" srcId="{C3A2DF37-54C5-459A-B1AE-0F41313CE1BA}" destId="{CBA2DE67-EB70-4D5C-848D-E884F19E8470}" srcOrd="1" destOrd="0" presId="urn:microsoft.com/office/officeart/2005/8/layout/hierarchy4"/>
    <dgm:cxn modelId="{3E1C42D6-184E-4482-B010-F29FBAE2D74B}" type="presParOf" srcId="{C3A2DF37-54C5-459A-B1AE-0F41313CE1BA}" destId="{8C47D4DF-5BA3-4880-A481-BC2E1DF3B48C}" srcOrd="2" destOrd="0" presId="urn:microsoft.com/office/officeart/2005/8/layout/hierarchy4"/>
    <dgm:cxn modelId="{7139709E-3D6D-408B-88ED-3540479537AD}" type="presParOf" srcId="{8C47D4DF-5BA3-4880-A481-BC2E1DF3B48C}" destId="{FC5EFD1E-BBE6-440A-BA19-3E55BDCD094C}" srcOrd="0" destOrd="0" presId="urn:microsoft.com/office/officeart/2005/8/layout/hierarchy4"/>
    <dgm:cxn modelId="{A26FD6A1-BE96-49F3-AFF2-759BC1025B70}" type="presParOf" srcId="{FC5EFD1E-BBE6-440A-BA19-3E55BDCD094C}" destId="{EA70D5EB-5F7F-4808-A26F-7A8E07F3E21B}" srcOrd="0" destOrd="0" presId="urn:microsoft.com/office/officeart/2005/8/layout/hierarchy4"/>
    <dgm:cxn modelId="{9F673C30-7254-4297-BFAD-BB4FE412E1C7}" type="presParOf" srcId="{FC5EFD1E-BBE6-440A-BA19-3E55BDCD094C}" destId="{B5ACA5CA-F1E2-4489-A41C-0CAE6C391842}" srcOrd="1" destOrd="0" presId="urn:microsoft.com/office/officeart/2005/8/layout/hierarchy4"/>
    <dgm:cxn modelId="{5E406D2D-335A-4289-AA00-7BCAB4B4FCCC}" type="presParOf" srcId="{8C47D4DF-5BA3-4880-A481-BC2E1DF3B48C}" destId="{C157466F-E935-4288-91DA-5D3FB94BF5D7}" srcOrd="1" destOrd="0" presId="urn:microsoft.com/office/officeart/2005/8/layout/hierarchy4"/>
    <dgm:cxn modelId="{36CD2824-0630-4455-92CC-10B386FDB1A0}" type="presParOf" srcId="{8C47D4DF-5BA3-4880-A481-BC2E1DF3B48C}" destId="{BAF604E0-2B11-4724-8A60-AC8028D02B7A}" srcOrd="2" destOrd="0" presId="urn:microsoft.com/office/officeart/2005/8/layout/hierarchy4"/>
    <dgm:cxn modelId="{B8B58D46-667B-478E-8147-5C9A4D152811}" type="presParOf" srcId="{BAF604E0-2B11-4724-8A60-AC8028D02B7A}" destId="{5F477768-450E-4A2C-A451-D149541EC4A8}" srcOrd="0" destOrd="0" presId="urn:microsoft.com/office/officeart/2005/8/layout/hierarchy4"/>
    <dgm:cxn modelId="{A72AFD33-01FF-424D-A9F9-10D29E527FA1}" type="presParOf" srcId="{BAF604E0-2B11-4724-8A60-AC8028D02B7A}" destId="{9576D30A-78C3-4E10-B323-5CBBDDE9DFCA}" srcOrd="1" destOrd="0" presId="urn:microsoft.com/office/officeart/2005/8/layout/hierarchy4"/>
    <dgm:cxn modelId="{E6C537B7-F027-43AC-B41A-6D4B8B47E896}" type="presParOf" srcId="{8C47D4DF-5BA3-4880-A481-BC2E1DF3B48C}" destId="{3CE27EF3-62E9-48EF-941C-1F0331C7312F}" srcOrd="3" destOrd="0" presId="urn:microsoft.com/office/officeart/2005/8/layout/hierarchy4"/>
    <dgm:cxn modelId="{D3365AB5-DE09-42A1-9974-C0143EB10663}" type="presParOf" srcId="{8C47D4DF-5BA3-4880-A481-BC2E1DF3B48C}" destId="{CC3357B9-27DA-4710-A52F-330FB9409928}" srcOrd="4" destOrd="0" presId="urn:microsoft.com/office/officeart/2005/8/layout/hierarchy4"/>
    <dgm:cxn modelId="{9085D790-B019-404F-B5CC-EC3BFBAF5BAA}" type="presParOf" srcId="{CC3357B9-27DA-4710-A52F-330FB9409928}" destId="{9A8F4BA4-6896-4DE6-89A2-D8FB7F8266FB}" srcOrd="0" destOrd="0" presId="urn:microsoft.com/office/officeart/2005/8/layout/hierarchy4"/>
    <dgm:cxn modelId="{33CFF40E-4CEA-4AEF-9C55-7001B4001B63}" type="presParOf" srcId="{CC3357B9-27DA-4710-A52F-330FB9409928}" destId="{8EE22120-5B85-4F86-90A0-AC402628CF5C}" srcOrd="1" destOrd="0" presId="urn:microsoft.com/office/officeart/2005/8/layout/hierarchy4"/>
    <dgm:cxn modelId="{685FE9D8-0856-4B70-B0D1-8BD3DDCD585A}" type="presParOf" srcId="{8C47D4DF-5BA3-4880-A481-BC2E1DF3B48C}" destId="{1A693BFD-B9F3-46FD-A346-5CE3E3776FF0}" srcOrd="5" destOrd="0" presId="urn:microsoft.com/office/officeart/2005/8/layout/hierarchy4"/>
    <dgm:cxn modelId="{DD05F750-757F-400A-BC8E-5907AA8DD6C3}" type="presParOf" srcId="{8C47D4DF-5BA3-4880-A481-BC2E1DF3B48C}" destId="{AE9A7BD1-7C2B-44AB-AEBA-EE31F4D4919E}" srcOrd="6" destOrd="0" presId="urn:microsoft.com/office/officeart/2005/8/layout/hierarchy4"/>
    <dgm:cxn modelId="{8E11732F-38F7-4317-B0A5-9402B4342119}" type="presParOf" srcId="{AE9A7BD1-7C2B-44AB-AEBA-EE31F4D4919E}" destId="{821095B4-F18E-4480-AC0F-1BC7F78C8375}" srcOrd="0" destOrd="0" presId="urn:microsoft.com/office/officeart/2005/8/layout/hierarchy4"/>
    <dgm:cxn modelId="{CE686A31-234B-4E99-B3E4-B3A9D24F2C47}" type="presParOf" srcId="{AE9A7BD1-7C2B-44AB-AEBA-EE31F4D4919E}" destId="{8B528FA8-844D-4C66-92E1-B6D00A619EFA}" srcOrd="1" destOrd="0" presId="urn:microsoft.com/office/officeart/2005/8/layout/hierarchy4"/>
    <dgm:cxn modelId="{2CBB5046-920E-4CE8-916D-23793ECEB9E1}" type="presParOf" srcId="{8C47D4DF-5BA3-4880-A481-BC2E1DF3B48C}" destId="{19E9E534-D306-4DDA-97A4-1A46FE788FF2}" srcOrd="7" destOrd="0" presId="urn:microsoft.com/office/officeart/2005/8/layout/hierarchy4"/>
    <dgm:cxn modelId="{497B436B-3DB6-4F50-811B-92AC4D870FC3}" type="presParOf" srcId="{8C47D4DF-5BA3-4880-A481-BC2E1DF3B48C}" destId="{0C0632AC-57D7-425E-A79C-54D63B071740}" srcOrd="8" destOrd="0" presId="urn:microsoft.com/office/officeart/2005/8/layout/hierarchy4"/>
    <dgm:cxn modelId="{AAF5E3CD-FB4F-42CE-969B-739DD5FFDC46}" type="presParOf" srcId="{0C0632AC-57D7-425E-A79C-54D63B071740}" destId="{28F8543E-8218-409D-BACE-82F1BD65DD27}" srcOrd="0" destOrd="0" presId="urn:microsoft.com/office/officeart/2005/8/layout/hierarchy4"/>
    <dgm:cxn modelId="{8CC806D9-339A-4EA1-ACE0-97E8999CE135}" type="presParOf" srcId="{0C0632AC-57D7-425E-A79C-54D63B071740}" destId="{E597B20C-9BBA-460C-B7FE-20113532F86A}" srcOrd="1" destOrd="0" presId="urn:microsoft.com/office/officeart/2005/8/layout/hierarchy4"/>
    <dgm:cxn modelId="{B2DC0F87-335C-42E8-9763-C3484D51D874}" type="presParOf" srcId="{8C47D4DF-5BA3-4880-A481-BC2E1DF3B48C}" destId="{B550A0C4-D11C-46FA-8612-CFD2AFA3B0B1}" srcOrd="9" destOrd="0" presId="urn:microsoft.com/office/officeart/2005/8/layout/hierarchy4"/>
    <dgm:cxn modelId="{D9D398F9-8DAE-4F02-845F-FBF6EA2FE8EC}" type="presParOf" srcId="{8C47D4DF-5BA3-4880-A481-BC2E1DF3B48C}" destId="{6B0CC946-A63D-46AA-998C-52912760F854}" srcOrd="10" destOrd="0" presId="urn:microsoft.com/office/officeart/2005/8/layout/hierarchy4"/>
    <dgm:cxn modelId="{9D82A34C-F8F6-4BB5-B9F5-F4F90B40270F}" type="presParOf" srcId="{6B0CC946-A63D-46AA-998C-52912760F854}" destId="{109B95D2-4B6A-4EF4-9772-B0AA82723A9A}" srcOrd="0" destOrd="0" presId="urn:microsoft.com/office/officeart/2005/8/layout/hierarchy4"/>
    <dgm:cxn modelId="{7D2F63B8-E918-4135-8D57-F8EA6DAA38D8}" type="presParOf" srcId="{6B0CC946-A63D-46AA-998C-52912760F854}" destId="{AC66A77D-1162-469A-B302-7885796F3B2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098BE-71B5-49BB-BC76-56C72F23E67A}">
      <dsp:nvSpPr>
        <dsp:cNvPr id="0" name=""/>
        <dsp:cNvSpPr/>
      </dsp:nvSpPr>
      <dsp:spPr>
        <a:xfrm>
          <a:off x="0" y="0"/>
          <a:ext cx="10962229" cy="85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40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Severe forms of Coronavirus</a:t>
          </a:r>
          <a:endParaRPr lang="en-US" sz="4000" b="1" kern="1200" dirty="0">
            <a:solidFill>
              <a:schemeClr val="tx1"/>
            </a:solidFill>
            <a:latin typeface="+mn-lt"/>
          </a:endParaRPr>
        </a:p>
      </dsp:txBody>
      <dsp:txXfrm>
        <a:off x="24985" y="24985"/>
        <a:ext cx="10912259" cy="803092"/>
      </dsp:txXfrm>
    </dsp:sp>
    <dsp:sp modelId="{EA70D5EB-5F7F-4808-A26F-7A8E07F3E21B}">
      <dsp:nvSpPr>
        <dsp:cNvPr id="0" name=""/>
        <dsp:cNvSpPr/>
      </dsp:nvSpPr>
      <dsp:spPr>
        <a:xfrm>
          <a:off x="53" y="1269613"/>
          <a:ext cx="1707512" cy="264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Structural features: </a:t>
          </a:r>
          <a:r>
            <a:rPr lang="en-US" altLang="en-US" sz="1900" b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Enveloped virus with (+</a:t>
          </a:r>
          <a:r>
            <a:rPr lang="en-US" altLang="en-US" sz="1900" b="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ve</a:t>
          </a:r>
          <a:r>
            <a:rPr lang="en-US" altLang="en-US" sz="1900" b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) polarity </a:t>
          </a:r>
          <a:r>
            <a:rPr lang="en-US" altLang="en-US" sz="1900" b="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ss</a:t>
          </a:r>
          <a:r>
            <a:rPr lang="en-US" altLang="en-US" sz="1900" b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-RNA genome. </a:t>
          </a:r>
          <a:endParaRPr lang="en-US" sz="1900" b="0" kern="1200" dirty="0">
            <a:solidFill>
              <a:schemeClr val="tx1"/>
            </a:solidFill>
            <a:latin typeface="+mn-lt"/>
          </a:endParaRPr>
        </a:p>
      </dsp:txBody>
      <dsp:txXfrm>
        <a:off x="50064" y="1319624"/>
        <a:ext cx="1607490" cy="2549815"/>
      </dsp:txXfrm>
    </dsp:sp>
    <dsp:sp modelId="{5F477768-450E-4A2C-A451-D149541EC4A8}">
      <dsp:nvSpPr>
        <dsp:cNvPr id="0" name=""/>
        <dsp:cNvSpPr/>
      </dsp:nvSpPr>
      <dsp:spPr>
        <a:xfrm>
          <a:off x="1850997" y="1269613"/>
          <a:ext cx="1707512" cy="264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Family</a:t>
          </a:r>
          <a:r>
            <a:rPr lang="en-US" altLang="en-US" sz="1900" b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: </a:t>
          </a:r>
          <a:r>
            <a:rPr lang="en-US" altLang="en-US" sz="1900" b="0" i="0" kern="1200" dirty="0" err="1">
              <a:solidFill>
                <a:srgbClr val="FF0000"/>
              </a:solidFill>
              <a:latin typeface="+mn-lt"/>
              <a:cs typeface="Times New Roman" pitchFamily="18" charset="0"/>
            </a:rPr>
            <a:t>Coronaviridae</a:t>
          </a:r>
          <a:r>
            <a:rPr lang="en-US" altLang="en-US" sz="1900" b="0" i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1901008" y="1319624"/>
        <a:ext cx="1607490" cy="2549815"/>
      </dsp:txXfrm>
    </dsp:sp>
    <dsp:sp modelId="{9A8F4BA4-6896-4DE6-89A2-D8FB7F8266FB}">
      <dsp:nvSpPr>
        <dsp:cNvPr id="0" name=""/>
        <dsp:cNvSpPr/>
      </dsp:nvSpPr>
      <dsp:spPr>
        <a:xfrm>
          <a:off x="3701940" y="1269613"/>
          <a:ext cx="1707512" cy="264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Transmission</a:t>
          </a:r>
          <a:r>
            <a:rPr lang="en-US" altLang="en-US" sz="1900" b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: Inhalation of infectious aerosol droplets. </a:t>
          </a:r>
          <a:endParaRPr lang="en-US" sz="1900" b="0" kern="1200" dirty="0">
            <a:solidFill>
              <a:schemeClr val="tx1"/>
            </a:solidFill>
            <a:latin typeface="+mn-lt"/>
          </a:endParaRPr>
        </a:p>
      </dsp:txBody>
      <dsp:txXfrm>
        <a:off x="3751951" y="1319624"/>
        <a:ext cx="1607490" cy="2549815"/>
      </dsp:txXfrm>
    </dsp:sp>
    <dsp:sp modelId="{821095B4-F18E-4480-AC0F-1BC7F78C8375}">
      <dsp:nvSpPr>
        <dsp:cNvPr id="0" name=""/>
        <dsp:cNvSpPr/>
      </dsp:nvSpPr>
      <dsp:spPr>
        <a:xfrm>
          <a:off x="5566527" y="1271309"/>
          <a:ext cx="1707512" cy="264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The 2</a:t>
          </a:r>
          <a:r>
            <a:rPr lang="en-US" altLang="en-US" sz="1900" b="0" kern="1200" baseline="30000" dirty="0">
              <a:solidFill>
                <a:schemeClr val="tx1"/>
              </a:solidFill>
              <a:latin typeface="+mn-lt"/>
              <a:cs typeface="Times New Roman" pitchFamily="18" charset="0"/>
            </a:rPr>
            <a:t>nd</a:t>
          </a:r>
          <a:r>
            <a:rPr lang="en-US" altLang="en-US" sz="1900" b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cause of common cold.</a:t>
          </a:r>
          <a:endParaRPr lang="en-US" sz="1900" b="0" kern="1200" dirty="0">
            <a:solidFill>
              <a:schemeClr val="tx1"/>
            </a:solidFill>
            <a:latin typeface="+mn-lt"/>
          </a:endParaRPr>
        </a:p>
      </dsp:txBody>
      <dsp:txXfrm>
        <a:off x="5616538" y="1321320"/>
        <a:ext cx="1607490" cy="2549815"/>
      </dsp:txXfrm>
    </dsp:sp>
    <dsp:sp modelId="{28F8543E-8218-409D-BACE-82F1BD65DD27}">
      <dsp:nvSpPr>
        <dsp:cNvPr id="0" name=""/>
        <dsp:cNvSpPr/>
      </dsp:nvSpPr>
      <dsp:spPr>
        <a:xfrm>
          <a:off x="7403827" y="1269613"/>
          <a:ext cx="1707512" cy="264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It causes zoonotic disease*</a:t>
          </a:r>
          <a:endParaRPr lang="en-US" sz="1900" b="0" kern="1200" dirty="0">
            <a:solidFill>
              <a:schemeClr val="tx1"/>
            </a:solidFill>
            <a:latin typeface="+mn-lt"/>
          </a:endParaRPr>
        </a:p>
      </dsp:txBody>
      <dsp:txXfrm>
        <a:off x="7453838" y="1319624"/>
        <a:ext cx="1607490" cy="2549815"/>
      </dsp:txXfrm>
    </dsp:sp>
    <dsp:sp modelId="{109B95D2-4B6A-4EF4-9772-B0AA82723A9A}">
      <dsp:nvSpPr>
        <dsp:cNvPr id="0" name=""/>
        <dsp:cNvSpPr/>
      </dsp:nvSpPr>
      <dsp:spPr>
        <a:xfrm>
          <a:off x="9254771" y="1269613"/>
          <a:ext cx="1707512" cy="264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solidFill>
                <a:schemeClr val="tx1"/>
              </a:solidFill>
              <a:latin typeface="+mn-lt"/>
            </a:rPr>
            <a:t>Ex: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SARS-</a:t>
          </a:r>
          <a:r>
            <a:rPr lang="en-US" altLang="en-US" sz="1900" b="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CoV</a:t>
          </a:r>
          <a:endParaRPr lang="en-US" altLang="en-US" sz="19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solidFill>
                <a:schemeClr val="tx1"/>
              </a:solidFill>
              <a:latin typeface="+mn-lt"/>
            </a:rPr>
            <a:t>MERS-</a:t>
          </a:r>
          <a:r>
            <a:rPr lang="en-US" sz="1900" b="0" kern="1200" dirty="0" err="1">
              <a:solidFill>
                <a:schemeClr val="tx1"/>
              </a:solidFill>
              <a:latin typeface="+mn-lt"/>
            </a:rPr>
            <a:t>CoV</a:t>
          </a:r>
          <a:br>
            <a:rPr lang="en-US" sz="1900" b="0" kern="1200" dirty="0">
              <a:solidFill>
                <a:schemeClr val="tx1"/>
              </a:solidFill>
              <a:latin typeface="+mn-lt"/>
            </a:rPr>
          </a:br>
          <a:endParaRPr lang="en-US" sz="1900" b="0" kern="1200" dirty="0">
            <a:solidFill>
              <a:schemeClr val="tx1"/>
            </a:solidFill>
            <a:latin typeface="+mn-lt"/>
          </a:endParaRPr>
        </a:p>
      </dsp:txBody>
      <dsp:txXfrm>
        <a:off x="9304782" y="1319624"/>
        <a:ext cx="1607490" cy="254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B9309-1C38-4CFD-8841-5787E5F9465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2720-49B0-4EE2-8A2D-2AF42A26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65E-45AB-42EE-B657-B0E5FE5958FE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61D7A-3006-44A0-A53D-F6F0E840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6BD6-2A31-4346-955C-8ACFE2CF2C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6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W96rNV02n5a9oIn7t_PrKgaNkiBSgIQLcp4C64ccow4/edit?usp=shar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531" y1="46567" x2="14531" y2="46567"/>
                        <a14:foregroundMark x1="22031" y1="46567" x2="22031" y2="46567"/>
                        <a14:backgroundMark x1="33594" y1="27817" x2="33594" y2="27817"/>
                        <a14:backgroundMark x1="20313" y1="47711" x2="20313" y2="47711"/>
                        <a14:backgroundMark x1="22969" y1="46919" x2="22969" y2="46919"/>
                        <a14:backgroundMark x1="24375" y1="39789" x2="24375" y2="39789"/>
                        <a14:backgroundMark x1="16250" y1="40581" x2="16250" y2="40581"/>
                        <a14:backgroundMark x1="24375" y1="31866" x2="24375" y2="31866"/>
                        <a14:backgroundMark x1="15156" y1="48680" x2="15156" y2="48680"/>
                        <a14:backgroundMark x1="15156" y1="48680" x2="15156" y2="48680"/>
                        <a14:backgroundMark x1="17500" y1="48327" x2="17500" y2="48327"/>
                        <a14:backgroundMark x1="17813" y1="48504" x2="17813" y2="48504"/>
                        <a14:backgroundMark x1="17813" y1="48680" x2="17813" y2="48680"/>
                        <a14:backgroundMark x1="23438" y1="37852" x2="23438" y2="37852"/>
                        <a14:backgroundMark x1="23438" y1="37852" x2="23438" y2="37852"/>
                        <a14:backgroundMark x1="51094" y1="30106" x2="51094" y2="30106"/>
                        <a14:backgroundMark x1="51094" y1="30106" x2="51094" y2="30106"/>
                        <a14:backgroundMark x1="20000" y1="70158" x2="20000" y2="70158"/>
                        <a14:backgroundMark x1="20000" y1="70158" x2="20000" y2="70158"/>
                        <a14:backgroundMark x1="19219" y1="60123" x2="19219" y2="60123"/>
                        <a14:backgroundMark x1="18906" y1="59859" x2="18906" y2="59859"/>
                        <a14:backgroundMark x1="16250" y1="58363" x2="16250" y2="58363"/>
                        <a14:backgroundMark x1="15469" y1="57746" x2="15469" y2="57746"/>
                        <a14:backgroundMark x1="14844" y1="55282" x2="14844" y2="55282"/>
                        <a14:backgroundMark x1="16875" y1="40141" x2="16875" y2="40141"/>
                        <a14:backgroundMark x1="29531" y1="28961" x2="21250" y2="28785"/>
                        <a14:backgroundMark x1="55625" y1="23151" x2="61406" y2="27025"/>
                        <a14:backgroundMark x1="72813" y1="26673" x2="72813" y2="26673"/>
                        <a14:backgroundMark x1="72813" y1="26673" x2="33281" y2="3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5" t="36137" r="5127" b="32050"/>
          <a:stretch/>
        </p:blipFill>
        <p:spPr>
          <a:xfrm>
            <a:off x="3180521" y="-92008"/>
            <a:ext cx="557916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84" y="0"/>
            <a:ext cx="1766516" cy="14039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1564" y="3550649"/>
            <a:ext cx="8503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111" y="3550649"/>
            <a:ext cx="75139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Lecture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altLang="en-US" sz="3600" dirty="0"/>
              <a:t>MERS-</a:t>
            </a:r>
            <a:r>
              <a:rPr lang="en-US" altLang="en-US" sz="3600" dirty="0" err="1"/>
              <a:t>CoV</a:t>
            </a:r>
            <a:r>
              <a:rPr lang="en-US" altLang="en-US" sz="3600" dirty="0"/>
              <a:t> &amp; other viruses</a:t>
            </a: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649" y="5288340"/>
            <a:ext cx="27934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</a:rPr>
              <a:t>important</a:t>
            </a:r>
          </a:p>
          <a:p>
            <a:r>
              <a:rPr lang="en-US" sz="2400" b="0" cap="none" spc="0" dirty="0">
                <a:ln w="0"/>
                <a:solidFill>
                  <a:schemeClr val="bg1">
                    <a:lumMod val="50000"/>
                  </a:schemeClr>
                </a:solidFill>
              </a:rPr>
              <a:t>Extra notes</a:t>
            </a:r>
          </a:p>
          <a:p>
            <a:r>
              <a:rPr lang="en-US" sz="2400" dirty="0">
                <a:ln w="0"/>
                <a:solidFill>
                  <a:schemeClr val="accent1">
                    <a:lumMod val="75000"/>
                  </a:schemeClr>
                </a:solidFill>
              </a:rPr>
              <a:t>Doctors notes</a:t>
            </a:r>
          </a:p>
          <a:p>
            <a:pPr algn="ctr"/>
            <a:endParaRPr lang="en-US" sz="2400" b="0" cap="none" spc="0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7374" y="5936760"/>
            <a:ext cx="686462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0382" y="6137689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313" y="5473521"/>
            <a:ext cx="283336" cy="11591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7313" y="5810651"/>
            <a:ext cx="283336" cy="11591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7313" y="6184005"/>
            <a:ext cx="283336" cy="11591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3" y="-17329"/>
            <a:ext cx="1728037" cy="14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220" y="255474"/>
            <a:ext cx="7188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3-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Coxsackieviruses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&amp; other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Picronaviruses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785" y="1292705"/>
            <a:ext cx="105224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Family</a:t>
            </a:r>
            <a:r>
              <a:rPr lang="en-US" sz="2200" dirty="0"/>
              <a:t>: </a:t>
            </a:r>
            <a:r>
              <a:rPr lang="en-US" sz="2200" dirty="0" err="1"/>
              <a:t>Picornaviridae</a:t>
            </a:r>
            <a:r>
              <a:rPr 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Structural</a:t>
            </a:r>
            <a:r>
              <a:rPr lang="en-US" sz="2200" dirty="0"/>
              <a:t> </a:t>
            </a:r>
            <a:r>
              <a:rPr lang="en-US" sz="2200" b="1" dirty="0"/>
              <a:t>features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-Non-enveloped virus with (+</a:t>
            </a:r>
            <a:r>
              <a:rPr lang="en-US" sz="2200" dirty="0" err="1"/>
              <a:t>ve</a:t>
            </a:r>
            <a:r>
              <a:rPr lang="en-US" sz="2200" dirty="0"/>
              <a:t>) polarity </a:t>
            </a:r>
            <a:r>
              <a:rPr lang="en-US" sz="2200" dirty="0" err="1"/>
              <a:t>ssRNA</a:t>
            </a:r>
            <a:r>
              <a:rPr lang="en-US" sz="2200" dirty="0"/>
              <a:t> genome</a:t>
            </a:r>
          </a:p>
          <a:p>
            <a:r>
              <a:rPr lang="en-US" sz="2200" dirty="0"/>
              <a:t>       -</a:t>
            </a:r>
            <a:r>
              <a:rPr lang="en-US" sz="2200" dirty="0" err="1"/>
              <a:t>Coxsackieviruses</a:t>
            </a:r>
            <a:r>
              <a:rPr lang="en-US" sz="2200" dirty="0"/>
              <a:t> group A &amp; B, Echovirus, </a:t>
            </a:r>
            <a:r>
              <a:rPr lang="en-US" sz="2200" dirty="0" err="1"/>
              <a:t>Enteroviruses</a:t>
            </a:r>
            <a:r>
              <a:rPr 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Transmission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 -Inhalation of infectious aerosol droplets.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Clinical symptoms:</a:t>
            </a:r>
          </a:p>
          <a:p>
            <a:pPr lvl="1"/>
            <a:r>
              <a:rPr lang="en-US" sz="2200" dirty="0"/>
              <a:t>-</a:t>
            </a:r>
            <a:r>
              <a:rPr lang="en-US" sz="2200" dirty="0" err="1"/>
              <a:t>Coxsackieviruses</a:t>
            </a:r>
            <a:r>
              <a:rPr lang="en-US" sz="2200" dirty="0"/>
              <a:t> commonly </a:t>
            </a:r>
            <a:r>
              <a:rPr lang="en-US" sz="2200" dirty="0">
                <a:solidFill>
                  <a:srgbClr val="FF0000"/>
                </a:solidFill>
              </a:rPr>
              <a:t>cause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herpangina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and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pharyngitis</a:t>
            </a:r>
          </a:p>
          <a:p>
            <a:pPr lvl="1"/>
            <a:r>
              <a:rPr lang="en-US" sz="2200" dirty="0"/>
              <a:t>-Echovirus &amp; other </a:t>
            </a:r>
            <a:r>
              <a:rPr lang="en-US" sz="2200" dirty="0" err="1"/>
              <a:t>Enteroviruses</a:t>
            </a:r>
            <a:r>
              <a:rPr lang="en-US" sz="2200" dirty="0">
                <a:solidFill>
                  <a:srgbClr val="FF0000"/>
                </a:solidFill>
              </a:rPr>
              <a:t> cause respiratory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Lab diagnosis:</a:t>
            </a:r>
          </a:p>
          <a:p>
            <a:pPr lvl="1"/>
            <a:r>
              <a:rPr lang="en-US" sz="2200" dirty="0"/>
              <a:t> -routine testing by detection of the viral NA from NPA using </a:t>
            </a:r>
            <a:r>
              <a:rPr lang="en-US" sz="2200" b="1" dirty="0">
                <a:solidFill>
                  <a:srgbClr val="FF0000"/>
                </a:solidFill>
              </a:rPr>
              <a:t>PCR</a:t>
            </a:r>
            <a:r>
              <a:rPr 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Treatment and prevention: </a:t>
            </a:r>
          </a:p>
          <a:p>
            <a:pPr lvl="1"/>
            <a:r>
              <a:rPr lang="en-US" sz="2200" dirty="0"/>
              <a:t>-Usually self-limiting disease, no specific treatment, and no vaccine available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97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215831" y="156697"/>
            <a:ext cx="2814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4- Adenovirus</a:t>
            </a: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215831" y="836613"/>
            <a:ext cx="1157583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+mn-lt"/>
                <a:cs typeface="+mn-cs"/>
              </a:rPr>
              <a:t>Family</a:t>
            </a:r>
            <a:r>
              <a:rPr lang="en-US" altLang="en-US" sz="2200" dirty="0">
                <a:latin typeface="+mn-lt"/>
                <a:cs typeface="+mn-cs"/>
              </a:rPr>
              <a:t>: </a:t>
            </a:r>
            <a:r>
              <a:rPr lang="en-US" altLang="en-US" sz="2200" dirty="0" err="1">
                <a:latin typeface="+mn-lt"/>
                <a:cs typeface="+mn-cs"/>
              </a:rPr>
              <a:t>Adenoviridae</a:t>
            </a:r>
            <a:r>
              <a:rPr lang="en-US" altLang="en-US" sz="2200" dirty="0">
                <a:latin typeface="+mn-lt"/>
                <a:cs typeface="+mn-cs"/>
              </a:rPr>
              <a:t>.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+mn-lt"/>
                <a:cs typeface="+mn-cs"/>
              </a:rPr>
              <a:t>Structural</a:t>
            </a:r>
            <a:r>
              <a:rPr lang="en-US" altLang="en-US" sz="2200" dirty="0">
                <a:latin typeface="+mn-lt"/>
                <a:cs typeface="+mn-cs"/>
              </a:rPr>
              <a:t> </a:t>
            </a:r>
            <a:r>
              <a:rPr lang="en-US" altLang="en-US" sz="2200" b="1" dirty="0">
                <a:latin typeface="+mn-lt"/>
                <a:cs typeface="+mn-cs"/>
              </a:rPr>
              <a:t>features</a:t>
            </a:r>
            <a:r>
              <a:rPr lang="en-US" altLang="en-US" sz="2200" dirty="0">
                <a:latin typeface="+mn-lt"/>
                <a:cs typeface="+mn-cs"/>
              </a:rPr>
              <a:t>: Non-enveloped virus with ds-DNA genome.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+mn-lt"/>
                <a:cs typeface="+mn-cs"/>
              </a:rPr>
              <a:t>Pathogenesis</a:t>
            </a:r>
            <a:r>
              <a:rPr lang="en-US" altLang="en-US" sz="2200" dirty="0">
                <a:latin typeface="+mn-lt"/>
                <a:cs typeface="+mn-cs"/>
              </a:rPr>
              <a:t>: Adenovirus infects epithelial cell lining respiratory tract, conjunctiva, urinary tract, gastrointestinal tract and genital tract.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+mn-lt"/>
                <a:cs typeface="+mn-cs"/>
              </a:rPr>
              <a:t>Clinical</a:t>
            </a:r>
            <a:r>
              <a:rPr lang="en-US" altLang="en-US" sz="2200" dirty="0">
                <a:latin typeface="+mn-lt"/>
                <a:cs typeface="+mn-cs"/>
              </a:rPr>
              <a:t> </a:t>
            </a:r>
            <a:r>
              <a:rPr lang="en-US" altLang="en-US" sz="2200" b="1" dirty="0">
                <a:latin typeface="+mn-lt"/>
                <a:cs typeface="+mn-cs"/>
              </a:rPr>
              <a:t>syndrome</a:t>
            </a:r>
            <a:r>
              <a:rPr lang="en-US" altLang="en-US" sz="2200" dirty="0">
                <a:latin typeface="+mn-lt"/>
                <a:cs typeface="+mn-cs"/>
              </a:rPr>
              <a:t>:</a:t>
            </a:r>
          </a:p>
          <a:p>
            <a:pPr lvl="1" eaLnBrk="1" hangingPunct="1">
              <a:buFontTx/>
              <a:buAutoNum type="arabicPeriod"/>
              <a:defRPr/>
            </a:pPr>
            <a:r>
              <a:rPr lang="en-US" altLang="en-US" sz="2000" dirty="0" err="1">
                <a:latin typeface="+mn-lt"/>
                <a:cs typeface="+mn-cs"/>
              </a:rPr>
              <a:t>Phrayngitis</a:t>
            </a:r>
            <a:r>
              <a:rPr lang="en-US" altLang="en-US" sz="2000" dirty="0">
                <a:latin typeface="+mn-lt"/>
                <a:cs typeface="+mn-cs"/>
              </a:rPr>
              <a:t> and </a:t>
            </a:r>
            <a:r>
              <a:rPr lang="en-US" altLang="en-US" sz="2000" dirty="0" err="1">
                <a:latin typeface="+mn-lt"/>
                <a:cs typeface="+mn-cs"/>
              </a:rPr>
              <a:t>tonsilitis</a:t>
            </a:r>
            <a:r>
              <a:rPr lang="en-US" altLang="en-US" sz="2000" dirty="0">
                <a:latin typeface="+mn-lt"/>
                <a:cs typeface="+mn-cs"/>
              </a:rPr>
              <a:t>.</a:t>
            </a:r>
          </a:p>
          <a:p>
            <a:pPr lvl="1" eaLnBrk="1" hangingPunct="1">
              <a:buFontTx/>
              <a:buAutoNum type="arabicPeriod"/>
              <a:defRPr/>
            </a:pPr>
            <a:r>
              <a:rPr lang="en-US" altLang="en-US" sz="2000" dirty="0" err="1">
                <a:latin typeface="+mn-lt"/>
                <a:cs typeface="+mn-cs"/>
              </a:rPr>
              <a:t>Pharyngioconjunctivitis</a:t>
            </a:r>
            <a:r>
              <a:rPr lang="en-US" altLang="en-US" sz="2000" dirty="0">
                <a:latin typeface="+mn-lt"/>
                <a:cs typeface="+mn-cs"/>
              </a:rPr>
              <a:t> </a:t>
            </a:r>
          </a:p>
          <a:p>
            <a:pPr lvl="1" eaLnBrk="1" hangingPunct="1">
              <a:buFontTx/>
              <a:buAutoNum type="arabicPeriod"/>
              <a:defRPr/>
            </a:pPr>
            <a:r>
              <a:rPr lang="en-US" altLang="en-US" sz="2000" dirty="0">
                <a:latin typeface="+mn-lt"/>
                <a:cs typeface="+mn-cs"/>
              </a:rPr>
              <a:t>Conjunctivitis.</a:t>
            </a:r>
          </a:p>
          <a:p>
            <a:pPr lvl="1" eaLnBrk="1" hangingPunct="1">
              <a:buFontTx/>
              <a:buAutoNum type="arabicPeriod"/>
              <a:defRPr/>
            </a:pPr>
            <a:r>
              <a:rPr lang="en-US" altLang="en-US" sz="2000" dirty="0">
                <a:latin typeface="+mn-lt"/>
                <a:cs typeface="+mn-cs"/>
              </a:rPr>
              <a:t>Pneumonia: in preschool children.</a:t>
            </a:r>
          </a:p>
          <a:p>
            <a:pPr lvl="1" eaLnBrk="1" hangingPunct="1">
              <a:buFontTx/>
              <a:buAutoNum type="arabicPeriod"/>
              <a:defRPr/>
            </a:pPr>
            <a:r>
              <a:rPr lang="en-US" altLang="en-US" sz="2000" dirty="0">
                <a:latin typeface="+mn-lt"/>
                <a:cs typeface="+mn-cs"/>
              </a:rPr>
              <a:t>Gastroenteritis. </a:t>
            </a:r>
          </a:p>
          <a:p>
            <a:pPr lvl="1" eaLnBrk="1" hangingPunct="1">
              <a:buFontTx/>
              <a:buAutoNum type="arabicPeriod"/>
              <a:defRPr/>
            </a:pPr>
            <a:r>
              <a:rPr lang="en-US" altLang="en-US" sz="2000" dirty="0">
                <a:latin typeface="+mn-lt"/>
                <a:cs typeface="+mn-cs"/>
              </a:rPr>
              <a:t>Acute hemorrhagic cystitis.</a:t>
            </a:r>
          </a:p>
          <a:p>
            <a:pPr lvl="1" eaLnBrk="1" hangingPunct="1">
              <a:buFontTx/>
              <a:buAutoNum type="arabicPeriod"/>
              <a:defRPr/>
            </a:pPr>
            <a:r>
              <a:rPr lang="en-US" altLang="en-US" sz="2000" dirty="0">
                <a:latin typeface="+mn-lt"/>
                <a:cs typeface="+mn-cs"/>
              </a:rPr>
              <a:t>UTI (Cervicitis and urethritis).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+mn-lt"/>
                <a:cs typeface="+mn-cs"/>
              </a:rPr>
              <a:t>Lab</a:t>
            </a:r>
            <a:r>
              <a:rPr lang="en-US" altLang="en-US" sz="2200" dirty="0">
                <a:latin typeface="+mn-lt"/>
                <a:cs typeface="+mn-cs"/>
              </a:rPr>
              <a:t> </a:t>
            </a:r>
            <a:r>
              <a:rPr lang="en-US" altLang="en-US" sz="2200" b="1" dirty="0">
                <a:latin typeface="+mn-lt"/>
                <a:cs typeface="+mn-cs"/>
              </a:rPr>
              <a:t>diagnosis</a:t>
            </a:r>
            <a:r>
              <a:rPr lang="en-US" altLang="en-US" sz="2200" dirty="0">
                <a:latin typeface="+mn-lt"/>
                <a:cs typeface="+mn-cs"/>
              </a:rPr>
              <a:t>: </a:t>
            </a:r>
            <a:r>
              <a:rPr lang="en-US" altLang="en-US" sz="2200" b="1" dirty="0">
                <a:solidFill>
                  <a:srgbClr val="FF0000"/>
                </a:solidFill>
                <a:latin typeface="+mn-lt"/>
                <a:cs typeface="+mn-cs"/>
              </a:rPr>
              <a:t>routine testing 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+mn-cs"/>
              </a:rPr>
              <a:t>by </a:t>
            </a:r>
            <a:r>
              <a:rPr lang="en-US" altLang="en-US" sz="2200" dirty="0">
                <a:latin typeface="+mn-lt"/>
                <a:cs typeface="+mn-cs"/>
              </a:rPr>
              <a:t>Direct detection of the Ag from NPA by direct </a:t>
            </a:r>
            <a:r>
              <a:rPr lang="en-US" altLang="en-US" sz="2200" b="1" dirty="0">
                <a:solidFill>
                  <a:srgbClr val="FF0000"/>
                </a:solidFill>
                <a:latin typeface="+mn-lt"/>
                <a:cs typeface="+mn-cs"/>
              </a:rPr>
              <a:t>IFA</a:t>
            </a:r>
            <a:r>
              <a:rPr lang="ar-SA" altLang="en-US" sz="22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latin typeface="+mn-lt"/>
                <a:cs typeface="+mn-cs"/>
              </a:rPr>
              <a:t>(</a:t>
            </a:r>
            <a:r>
              <a:rPr lang="en-US" sz="1400" dirty="0" err="1">
                <a:solidFill>
                  <a:srgbClr val="FF0000"/>
                </a:solidFill>
                <a:cs typeface="Times New Roman"/>
              </a:rPr>
              <a:t>immunoflourecent</a:t>
            </a:r>
            <a:r>
              <a:rPr lang="en-US" sz="1400" dirty="0">
                <a:solidFill>
                  <a:srgbClr val="FF0000"/>
                </a:solidFill>
                <a:cs typeface="Times New Roman"/>
              </a:rPr>
              <a:t> assay </a:t>
            </a:r>
            <a:r>
              <a:rPr lang="en-US" altLang="en-US" sz="1400" b="1" dirty="0">
                <a:solidFill>
                  <a:srgbClr val="FF0000"/>
                </a:solidFill>
                <a:latin typeface="+mn-lt"/>
                <a:cs typeface="+mn-cs"/>
              </a:rPr>
              <a:t>)</a:t>
            </a:r>
            <a:r>
              <a:rPr lang="en-US" altLang="en-US" sz="1400" dirty="0">
                <a:latin typeface="+mn-lt"/>
                <a:cs typeface="+mn-cs"/>
              </a:rPr>
              <a:t>.</a:t>
            </a:r>
            <a:endParaRPr lang="ar-SA" altLang="en-US" sz="2200" dirty="0">
              <a:latin typeface="+mn-lt"/>
              <a:cs typeface="+mn-cs"/>
            </a:endParaRP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+mn-lt"/>
                <a:cs typeface="+mn-cs"/>
              </a:rPr>
              <a:t> </a:t>
            </a:r>
            <a:r>
              <a:rPr lang="en-US" altLang="en-US" sz="2200" b="1" dirty="0">
                <a:latin typeface="+mn-lt"/>
                <a:cs typeface="+mn-cs"/>
              </a:rPr>
              <a:t>Other</a:t>
            </a:r>
            <a:r>
              <a:rPr lang="ar-SA" altLang="en-US" sz="2200" dirty="0">
                <a:latin typeface="+mn-lt"/>
                <a:cs typeface="+mn-cs"/>
              </a:rPr>
              <a:t> </a:t>
            </a:r>
            <a:r>
              <a:rPr lang="en-US" altLang="en-US" sz="2200" b="1" dirty="0">
                <a:latin typeface="+mn-lt"/>
                <a:cs typeface="+mn-cs"/>
              </a:rPr>
              <a:t>detection methods</a:t>
            </a:r>
            <a:r>
              <a:rPr lang="en-US" altLang="en-US" sz="2200" dirty="0">
                <a:latin typeface="+mn-lt"/>
                <a:cs typeface="+mn-cs"/>
              </a:rPr>
              <a:t>: tissue culture, PCR. </a:t>
            </a: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+mn-lt"/>
                <a:cs typeface="+mn-cs"/>
              </a:rPr>
              <a:t>Treatment and</a:t>
            </a:r>
            <a:r>
              <a:rPr lang="en-US" altLang="en-US" sz="2200" dirty="0">
                <a:latin typeface="+mn-lt"/>
                <a:cs typeface="+mn-cs"/>
              </a:rPr>
              <a:t> </a:t>
            </a:r>
            <a:r>
              <a:rPr lang="en-US" altLang="en-US" sz="2200" b="1" dirty="0">
                <a:latin typeface="+mn-lt"/>
                <a:cs typeface="+mn-cs"/>
              </a:rPr>
              <a:t>prevention</a:t>
            </a:r>
            <a:r>
              <a:rPr lang="en-US" altLang="en-US" sz="2200" dirty="0">
                <a:latin typeface="+mn-lt"/>
                <a:cs typeface="+mn-cs"/>
              </a:rPr>
              <a:t>: No specific treatment or vaccine.  </a:t>
            </a:r>
          </a:p>
        </p:txBody>
      </p:sp>
      <p:pic>
        <p:nvPicPr>
          <p:cNvPr id="5" name="Picture 5" descr="http://www.virology.ws/wp-content/uploads/2009/01/adeno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180" y="0"/>
            <a:ext cx="1607820" cy="158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0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84636" y="181333"/>
            <a:ext cx="5666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5- Epstein – Barr Virus (EBV)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279" y="3556876"/>
            <a:ext cx="1160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Clinical Features</a:t>
            </a:r>
            <a:r>
              <a:rPr lang="en-US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Immunocompetent host: </a:t>
            </a:r>
            <a:r>
              <a:rPr lang="en-US" dirty="0">
                <a:solidFill>
                  <a:srgbClr val="FF0000"/>
                </a:solidFill>
              </a:rPr>
              <a:t>Asymptomatic -</a:t>
            </a:r>
            <a:r>
              <a:rPr lang="en-US" dirty="0"/>
              <a:t> Infectious mononucleosis [or glandular fever]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IP = 4-7 </a:t>
            </a:r>
            <a:r>
              <a:rPr lang="en-US" u="sng" dirty="0"/>
              <a:t>weeks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Fever, sore throat, tonsillitis, pharyngitis, malaise, hepatosplenomegaly &amp; abnormal LFT, hepatitis.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636" y="885886"/>
            <a:ext cx="6824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Family</a:t>
            </a:r>
            <a:r>
              <a:rPr lang="en-US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/>
              <a:t>Herpesviridae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Structure</a:t>
            </a:r>
            <a:r>
              <a:rPr lang="en-US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-Enveloped , icosahedral </a:t>
            </a:r>
            <a:r>
              <a:rPr lang="en-US" dirty="0" err="1"/>
              <a:t>dsDNA</a:t>
            </a:r>
            <a:r>
              <a:rPr lang="en-US" dirty="0"/>
              <a:t> virus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-It is </a:t>
            </a:r>
            <a:r>
              <a:rPr lang="en-US" dirty="0" err="1"/>
              <a:t>lymphotropic</a:t>
            </a:r>
            <a:r>
              <a:rPr lang="en-US" dirty="0"/>
              <a:t>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(means likes the lymphoid tissues)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-It has oncogenic properties:</a:t>
            </a:r>
          </a:p>
          <a:p>
            <a:pPr lvl="2"/>
            <a:r>
              <a:rPr lang="en-US" dirty="0"/>
              <a:t>-</a:t>
            </a:r>
            <a:r>
              <a:rPr lang="en-US" dirty="0" err="1"/>
              <a:t>Burkitt’s</a:t>
            </a:r>
            <a:r>
              <a:rPr lang="en-US" dirty="0"/>
              <a:t> lymphoma</a:t>
            </a:r>
          </a:p>
          <a:p>
            <a:pPr lvl="2"/>
            <a:r>
              <a:rPr lang="en-US" dirty="0"/>
              <a:t>-Nasopharyngeal carcinoma</a:t>
            </a:r>
          </a:p>
          <a:p>
            <a:pPr lvl="2"/>
            <a:r>
              <a:rPr lang="en-US" dirty="0"/>
              <a:t>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B-cell lymphoma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0660" y="885886"/>
            <a:ext cx="72661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Epidemiology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Distribution</a:t>
            </a:r>
            <a:r>
              <a:rPr lang="ar-SA" dirty="0"/>
              <a:t>: </a:t>
            </a:r>
            <a:r>
              <a:rPr lang="en-US" dirty="0"/>
              <a:t>worldwide (Mainly in teenagers &amp; young</a:t>
            </a:r>
            <a:r>
              <a:rPr lang="ar-SA" dirty="0"/>
              <a:t> </a:t>
            </a:r>
            <a:r>
              <a:rPr lang="en-US" dirty="0"/>
              <a:t>adults)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Transmission: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u="sng" dirty="0"/>
              <a:t>Saliva</a:t>
            </a:r>
            <a:r>
              <a:rPr lang="en-US" dirty="0"/>
              <a:t> [kissing disease]    -    </a:t>
            </a:r>
            <a:r>
              <a:rPr lang="en-US" u="sng" dirty="0"/>
              <a:t>Blood</a:t>
            </a:r>
            <a:r>
              <a:rPr lang="en-US" dirty="0"/>
              <a:t> [rarely]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u="sng" dirty="0"/>
              <a:t>Age</a:t>
            </a:r>
            <a:r>
              <a:rPr lang="en-US" dirty="0"/>
              <a:t>:</a:t>
            </a:r>
            <a:r>
              <a:rPr lang="ar-SA" dirty="0"/>
              <a:t> </a:t>
            </a:r>
            <a:r>
              <a:rPr lang="en-US" dirty="0"/>
              <a:t>Socio-economic status: SE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Low SE class</a:t>
            </a:r>
            <a:r>
              <a:rPr lang="ar-SA" dirty="0"/>
              <a:t> ---</a:t>
            </a:r>
            <a:r>
              <a:rPr lang="en-US" dirty="0"/>
              <a:t> </a:t>
            </a:r>
            <a:r>
              <a:rPr lang="ar-SA" dirty="0"/>
              <a:t>&lt;</a:t>
            </a:r>
            <a:r>
              <a:rPr lang="en-US" dirty="0"/>
              <a:t>early childhood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High SE class</a:t>
            </a:r>
            <a:r>
              <a:rPr lang="ar-SA" dirty="0"/>
              <a:t> ---- &lt;</a:t>
            </a:r>
            <a:r>
              <a:rPr lang="en-US" dirty="0"/>
              <a:t>adolescence</a:t>
            </a:r>
          </a:p>
        </p:txBody>
      </p:sp>
    </p:spTree>
    <p:extLst>
      <p:ext uri="{BB962C8B-B14F-4D97-AF65-F5344CB8AC3E}">
        <p14:creationId xmlns:p14="http://schemas.microsoft.com/office/powerpoint/2010/main" val="384819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357" y="2282967"/>
            <a:ext cx="10834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Diagnosis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 1-Hematology: </a:t>
            </a:r>
          </a:p>
          <a:p>
            <a:pPr lvl="2"/>
            <a:r>
              <a:rPr lang="en-US" dirty="0"/>
              <a:t>WBC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  </a:t>
            </a:r>
            <a:r>
              <a:rPr lang="en-US" dirty="0"/>
              <a:t>,    lymphocytosis (Atypical lymphocytes)</a:t>
            </a:r>
          </a:p>
          <a:p>
            <a:pPr lvl="1"/>
            <a:r>
              <a:rPr lang="en-US" dirty="0"/>
              <a:t>2-Serology tests: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Non-specific AB test: Heterophile Anti-bodies +</a:t>
            </a:r>
            <a:r>
              <a:rPr lang="en-US" dirty="0" err="1"/>
              <a:t>ve</a:t>
            </a:r>
            <a:r>
              <a:rPr lang="en-US" dirty="0"/>
              <a:t> , Paul-</a:t>
            </a:r>
            <a:r>
              <a:rPr lang="en-US" dirty="0" err="1"/>
              <a:t>Bunnell</a:t>
            </a:r>
            <a:r>
              <a:rPr lang="en-US" dirty="0"/>
              <a:t> or </a:t>
            </a:r>
            <a:r>
              <a:rPr lang="en-US" dirty="0" err="1"/>
              <a:t>monospot</a:t>
            </a:r>
            <a:r>
              <a:rPr lang="en-US" dirty="0"/>
              <a:t> test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EBV-specific AB test: Detection of </a:t>
            </a:r>
            <a:r>
              <a:rPr lang="en-US" dirty="0" err="1"/>
              <a:t>IgM</a:t>
            </a:r>
            <a:r>
              <a:rPr lang="en-US" dirty="0"/>
              <a:t> Anti-bodies to EBV capsid antigen by ELISA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Treatment and Prevention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 is no treatment for Infectious mononucleosis, No vaccine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093" y="374752"/>
            <a:ext cx="5666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5- Epstein – Barr Virus (EBV)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56" y="1359637"/>
            <a:ext cx="10125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Complications: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(acute air way obstruction, splenic rupture, CNS infection)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Immunocompromised host: Lymphoproliferative disease ( LD), Oral hairy leukoplakia (OHL)</a:t>
            </a:r>
          </a:p>
        </p:txBody>
      </p:sp>
      <p:pic>
        <p:nvPicPr>
          <p:cNvPr id="5" name="Picture 3" descr="~DESTscan0001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7" y="4542429"/>
            <a:ext cx="20891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~DESTscan0001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7" y="4418954"/>
            <a:ext cx="219551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498" y="0"/>
            <a:ext cx="3393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LUCK!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13147"/>
            <a:ext cx="829371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MICROBIOLOGY TEAM:</a:t>
            </a: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958" y="5648777"/>
            <a:ext cx="2411896" cy="524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B0F0"/>
                </a:solidFill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4972" y="6132204"/>
            <a:ext cx="46034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436microbiologyteam@gmail.com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65" y="5648777"/>
            <a:ext cx="567193" cy="567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0960" y="4957329"/>
            <a:ext cx="5188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waiting for your feedback  </a:t>
            </a:r>
          </a:p>
        </p:txBody>
      </p:sp>
      <p:sp>
        <p:nvSpPr>
          <p:cNvPr id="8" name="Arc 7"/>
          <p:cNvSpPr/>
          <p:nvPr/>
        </p:nvSpPr>
        <p:spPr>
          <a:xfrm rot="16024822">
            <a:off x="7225857" y="5210182"/>
            <a:ext cx="809103" cy="696180"/>
          </a:xfrm>
          <a:prstGeom prst="arc">
            <a:avLst>
              <a:gd name="adj1" fmla="val 8546526"/>
              <a:gd name="adj2" fmla="val 1882258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024822">
            <a:off x="6987968" y="5133538"/>
            <a:ext cx="1229106" cy="1321490"/>
          </a:xfrm>
          <a:prstGeom prst="arc">
            <a:avLst>
              <a:gd name="adj1" fmla="val 9061474"/>
              <a:gd name="adj2" fmla="val 2011501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474" y="2039815"/>
            <a:ext cx="329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Waleed</a:t>
            </a:r>
            <a:r>
              <a:rPr lang="en-US" sz="2000" dirty="0"/>
              <a:t> </a:t>
            </a:r>
            <a:r>
              <a:rPr lang="en-US" sz="2000" dirty="0" err="1"/>
              <a:t>Aljamal</a:t>
            </a:r>
            <a:r>
              <a:rPr lang="en-US" sz="2000" dirty="0"/>
              <a:t> (leader)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Ibraheem</a:t>
            </a:r>
            <a:r>
              <a:rPr lang="en-US" sz="2000" dirty="0"/>
              <a:t> </a:t>
            </a:r>
            <a:r>
              <a:rPr lang="en-US" sz="2000" dirty="0" err="1"/>
              <a:t>Aldeeri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Ibrahim </a:t>
            </a:r>
            <a:r>
              <a:rPr lang="en-US" sz="2000" dirty="0" err="1"/>
              <a:t>Fetyani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Abdulaziz</a:t>
            </a:r>
            <a:r>
              <a:rPr lang="en-US" sz="2000" dirty="0"/>
              <a:t> </a:t>
            </a:r>
            <a:r>
              <a:rPr lang="en-US" sz="2000" dirty="0" err="1"/>
              <a:t>almohammed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Abdulmalik</a:t>
            </a:r>
            <a:r>
              <a:rPr lang="en-US" sz="2000" dirty="0"/>
              <a:t> </a:t>
            </a:r>
            <a:r>
              <a:rPr lang="en-US" sz="2000" dirty="0" err="1"/>
              <a:t>alghannam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Omar </a:t>
            </a:r>
            <a:r>
              <a:rPr lang="en-US" sz="2000" dirty="0" err="1"/>
              <a:t>albabtain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Turki</a:t>
            </a:r>
            <a:r>
              <a:rPr lang="en-US" sz="2000" dirty="0"/>
              <a:t> </a:t>
            </a:r>
            <a:r>
              <a:rPr lang="en-US" sz="2000" dirty="0" err="1"/>
              <a:t>maddi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Mohammad </a:t>
            </a:r>
            <a:r>
              <a:rPr lang="en-US" sz="2000" dirty="0" err="1"/>
              <a:t>alkahil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Meshal</a:t>
            </a:r>
            <a:r>
              <a:rPr lang="en-US" sz="2000" dirty="0"/>
              <a:t> </a:t>
            </a:r>
            <a:r>
              <a:rPr lang="en-US" sz="2000" dirty="0" err="1"/>
              <a:t>Eiaidi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Alhusainan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Alshehri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Nasir </a:t>
            </a:r>
            <a:r>
              <a:rPr lang="en-US" sz="2000" dirty="0" err="1"/>
              <a:t>Aldosarie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9195" y="2062795"/>
            <a:ext cx="5136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Shrooq</a:t>
            </a:r>
            <a:r>
              <a:rPr lang="en-US" dirty="0"/>
              <a:t> </a:t>
            </a:r>
            <a:r>
              <a:rPr lang="en-US" dirty="0" err="1"/>
              <a:t>Alsomali</a:t>
            </a:r>
            <a:r>
              <a:rPr lang="en-US" dirty="0"/>
              <a:t> and </a:t>
            </a:r>
            <a:r>
              <a:rPr lang="en-US" dirty="0" err="1"/>
              <a:t>Ghadah</a:t>
            </a:r>
            <a:r>
              <a:rPr lang="en-US" dirty="0"/>
              <a:t> </a:t>
            </a:r>
            <a:r>
              <a:rPr lang="en-US" dirty="0" err="1"/>
              <a:t>Almazrou</a:t>
            </a:r>
            <a:r>
              <a:rPr lang="en-US" dirty="0"/>
              <a:t> (leaders)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Reema</a:t>
            </a:r>
            <a:r>
              <a:rPr lang="en-US" dirty="0"/>
              <a:t> </a:t>
            </a:r>
            <a:r>
              <a:rPr lang="en-US" dirty="0" err="1"/>
              <a:t>albarrak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Aseel</a:t>
            </a:r>
            <a:r>
              <a:rPr lang="en-US" dirty="0"/>
              <a:t> </a:t>
            </a:r>
            <a:r>
              <a:rPr lang="en-US" dirty="0" err="1"/>
              <a:t>nasser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70341" y="2863731"/>
            <a:ext cx="3132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The Editing File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24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141668"/>
            <a:ext cx="2959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095" y="1317839"/>
            <a:ext cx="1185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32095" y="1183730"/>
            <a:ext cx="12620625" cy="4351337"/>
          </a:xfrm>
        </p:spPr>
        <p:txBody>
          <a:bodyPr>
            <a:normAutofit/>
          </a:bodyPr>
          <a:lstStyle/>
          <a:p>
            <a:r>
              <a:rPr lang="en-US" u="sng" dirty="0"/>
              <a:t>Characteristics</a:t>
            </a:r>
            <a:r>
              <a:rPr lang="en-US" dirty="0"/>
              <a:t> of MERS-</a:t>
            </a:r>
            <a:r>
              <a:rPr lang="en-US" dirty="0" err="1"/>
              <a:t>CoV</a:t>
            </a:r>
            <a:r>
              <a:rPr lang="en-US" dirty="0"/>
              <a:t>, Rhinovirus,</a:t>
            </a:r>
            <a:r>
              <a:rPr lang="ar-SA" dirty="0"/>
              <a:t> </a:t>
            </a:r>
            <a:r>
              <a:rPr lang="en-US" dirty="0" err="1"/>
              <a:t>Coxsackieviruses</a:t>
            </a:r>
            <a:r>
              <a:rPr lang="en-US" dirty="0"/>
              <a:t> </a:t>
            </a:r>
            <a:r>
              <a:rPr lang="en-US" dirty="0" err="1"/>
              <a:t>Picronaviruses</a:t>
            </a:r>
            <a:r>
              <a:rPr lang="en-US" dirty="0"/>
              <a:t>, Adenovirus, Epstein – Barr virus</a:t>
            </a:r>
            <a:r>
              <a:rPr lang="ar-SA" dirty="0"/>
              <a:t> </a:t>
            </a:r>
            <a:r>
              <a:rPr lang="en-US" dirty="0"/>
              <a:t>&amp; other.</a:t>
            </a:r>
            <a:endParaRPr lang="ar-SA" dirty="0"/>
          </a:p>
          <a:p>
            <a:r>
              <a:rPr lang="en-US" dirty="0"/>
              <a:t>Mode of </a:t>
            </a:r>
            <a:r>
              <a:rPr lang="en-US" u="sng" dirty="0"/>
              <a:t>transmission</a:t>
            </a:r>
          </a:p>
          <a:p>
            <a:r>
              <a:rPr lang="en-US" dirty="0"/>
              <a:t>Clinical </a:t>
            </a:r>
            <a:r>
              <a:rPr lang="en-US" u="sng" dirty="0"/>
              <a:t>features</a:t>
            </a:r>
          </a:p>
          <a:p>
            <a:r>
              <a:rPr lang="en-US" dirty="0"/>
              <a:t>Lab </a:t>
            </a:r>
            <a:r>
              <a:rPr lang="en-US" u="sng" dirty="0"/>
              <a:t>diagnosis</a:t>
            </a:r>
          </a:p>
          <a:p>
            <a:r>
              <a:rPr lang="en-US" u="sng" dirty="0"/>
              <a:t>Treatment</a:t>
            </a:r>
            <a:r>
              <a:rPr lang="en-US" dirty="0"/>
              <a:t> &amp; </a:t>
            </a:r>
            <a:r>
              <a:rPr lang="en-US" u="sng" dirty="0"/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103916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125" y="246063"/>
            <a:ext cx="10515600" cy="639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1- Introduction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7341090"/>
              </p:ext>
            </p:extLst>
          </p:nvPr>
        </p:nvGraphicFramePr>
        <p:xfrm>
          <a:off x="586853" y="885825"/>
          <a:ext cx="10962337" cy="392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4472" y="4887836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dirty="0">
                <a:cs typeface="Times New Roman" pitchFamily="18" charset="0"/>
              </a:rPr>
              <a:t>*(the virus is capable of infecting 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humans and animals </a:t>
            </a:r>
            <a:r>
              <a:rPr lang="en-US" altLang="en-US" dirty="0">
                <a:cs typeface="Times New Roman" pitchFamily="18" charset="0"/>
              </a:rPr>
              <a:t>including birds, camels and others). 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07021" y="6441743"/>
            <a:ext cx="4080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err="1">
                <a:solidFill>
                  <a:schemeClr val="accent1">
                    <a:lumMod val="75000"/>
                  </a:schemeClr>
                </a:solidFill>
              </a:rPr>
              <a:t>راينو</a:t>
            </a:r>
            <a:r>
              <a:rPr lang="ar-SA" sz="1400" b="1" dirty="0">
                <a:solidFill>
                  <a:schemeClr val="accent1">
                    <a:lumMod val="75000"/>
                  </a:schemeClr>
                </a:solidFill>
              </a:rPr>
              <a:t> فايروس المسبب الأول </a:t>
            </a:r>
            <a:r>
              <a:rPr lang="ar-SA" sz="1400" b="1" dirty="0" err="1">
                <a:solidFill>
                  <a:schemeClr val="accent1">
                    <a:lumMod val="75000"/>
                  </a:schemeClr>
                </a:solidFill>
              </a:rPr>
              <a:t>للكومن</a:t>
            </a:r>
            <a:r>
              <a:rPr lang="ar-SA" sz="1400" b="1" dirty="0">
                <a:solidFill>
                  <a:schemeClr val="accent1">
                    <a:lumMod val="75000"/>
                  </a:schemeClr>
                </a:solidFill>
              </a:rPr>
              <a:t> كولد يليه </a:t>
            </a:r>
            <a:r>
              <a:rPr lang="ar-SA" sz="1400" b="1" dirty="0" err="1">
                <a:solidFill>
                  <a:schemeClr val="accent1">
                    <a:lumMod val="75000"/>
                  </a:schemeClr>
                </a:solidFill>
              </a:rPr>
              <a:t>الكورونافيروس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72192"/>
            <a:ext cx="89392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NOTE: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(-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) polarity : we said in the previous lecture it is mean that the RNA of the virus will transcription to mRNA then translation to protein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But (+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) polarity : the RNA of the virus will act as a mRNA so it’s going to translation directly (NO transcription)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74063" y="6441742"/>
            <a:ext cx="8191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b="1" dirty="0">
                <a:solidFill>
                  <a:schemeClr val="accent1">
                    <a:lumMod val="75000"/>
                  </a:schemeClr>
                </a:solidFill>
              </a:rPr>
              <a:t>\ </a:t>
            </a:r>
            <a:r>
              <a:rPr lang="ar-SA" sz="1400" b="1" dirty="0" err="1">
                <a:solidFill>
                  <a:schemeClr val="accent1">
                    <a:lumMod val="75000"/>
                  </a:schemeClr>
                </a:solidFill>
              </a:rPr>
              <a:t>الكورونا</a:t>
            </a:r>
            <a:r>
              <a:rPr lang="ar-SA" sz="1400" b="1" dirty="0">
                <a:solidFill>
                  <a:schemeClr val="accent1">
                    <a:lumMod val="75000"/>
                  </a:schemeClr>
                </a:solidFill>
              </a:rPr>
              <a:t> تسبب </a:t>
            </a:r>
            <a:r>
              <a:rPr lang="ar-SA" sz="1400" b="1" dirty="0" err="1">
                <a:solidFill>
                  <a:schemeClr val="accent1">
                    <a:lumMod val="75000"/>
                  </a:schemeClr>
                </a:solidFill>
              </a:rPr>
              <a:t>الكومن</a:t>
            </a:r>
            <a:r>
              <a:rPr lang="ar-SA" sz="1400" b="1" dirty="0">
                <a:solidFill>
                  <a:schemeClr val="accent1">
                    <a:lumMod val="75000"/>
                  </a:schemeClr>
                </a:solidFill>
              </a:rPr>
              <a:t> كولد لكن لأنها تصيب الحيوانات والإنسان ممكن يحصل لها طفرات وتسبب أمراض خطيرة 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3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SARS-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CoV</a:t>
            </a:r>
            <a:endParaRPr lang="en-US" sz="32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0501" y="1325563"/>
            <a:ext cx="10515600" cy="435133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b="1" u="sng" dirty="0">
                <a:solidFill>
                  <a:srgbClr val="FF0000"/>
                </a:solidFill>
                <a:cs typeface="Times New Roman" pitchFamily="18" charset="0"/>
              </a:rPr>
              <a:t>Severe Acute Respiratory Syndrome (SARS)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b="1" u="sng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cs typeface="Times New Roman" pitchFamily="18" charset="0"/>
              </a:rPr>
              <a:t>  In winter of 2002, a new respiratory disease known as (SARS) emerged in China after a new mutation of coronavirus.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cs typeface="Times New Roman" pitchFamily="18" charset="0"/>
              </a:rPr>
              <a:t>  The disease spread worldwide due to travelling.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cs typeface="Times New Roman" pitchFamily="18" charset="0"/>
              </a:rPr>
              <a:t>  The animal reservoir may be </a:t>
            </a:r>
            <a:r>
              <a:rPr lang="en-US" altLang="en-US" sz="2900" dirty="0">
                <a:cs typeface="Times New Roman" pitchFamily="18" charset="0"/>
              </a:rPr>
              <a:t>cats or rats</a:t>
            </a:r>
            <a:r>
              <a:rPr lang="ar-SA" altLang="en-US" sz="2900" dirty="0">
                <a:cs typeface="Times New Roman" pitchFamily="18" charset="0"/>
              </a:rPr>
              <a:t> </a:t>
            </a:r>
            <a:r>
              <a:rPr lang="en-US" altLang="en-US" sz="2900" dirty="0">
                <a:cs typeface="Times New Roman" pitchFamily="18" charset="0"/>
              </a:rPr>
              <a:t> </a:t>
            </a:r>
            <a:r>
              <a:rPr lang="ar-SA" altLang="en-US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أنتقل منهم للإنسان وصار خطير</a:t>
            </a:r>
            <a:endParaRPr lang="en-US" altLang="en-US" sz="20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cs typeface="Times New Roman" pitchFamily="18" charset="0"/>
              </a:rPr>
              <a:t>  SARS starts with high fever followed by cough with difficulty in breathing (atypical pneumonia).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cs typeface="Times New Roman" pitchFamily="18" charset="0"/>
              </a:rPr>
              <a:t>  Associated with high mortality due to respiratory failure. 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4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534" y="365125"/>
            <a:ext cx="11071225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MERS-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CoV</a:t>
            </a:r>
            <a:r>
              <a:rPr lang="en-US" dirty="0"/>
              <a:t> </a:t>
            </a:r>
            <a:r>
              <a:rPr lang="en-US" sz="1600" b="1" dirty="0"/>
              <a:t>general info. – Epidemiology – Transmission – risk group </a:t>
            </a:r>
            <a:r>
              <a:rPr lang="en-US" sz="1600" dirty="0"/>
              <a:t>- Clinical Features – Complications - Lab diagnosis – </a:t>
            </a:r>
            <a:r>
              <a:rPr lang="en-US" sz="1400" dirty="0"/>
              <a:t>Treatment - </a:t>
            </a:r>
            <a:r>
              <a:rPr lang="en-US" sz="1200" dirty="0"/>
              <a:t>Prevention</a:t>
            </a:r>
            <a:r>
              <a:rPr lang="en-US" sz="1400" dirty="0"/>
              <a:t> </a:t>
            </a:r>
            <a:br>
              <a:rPr lang="en-US" sz="1600" dirty="0"/>
            </a:b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2059" y="1027113"/>
            <a:ext cx="12055475" cy="54562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u="sng" dirty="0"/>
              <a:t>Middle East Respiratory Syndrome coronavirus (MERS-</a:t>
            </a:r>
            <a:r>
              <a:rPr lang="en-US" sz="2000" b="1" u="sng" dirty="0" err="1"/>
              <a:t>CoV</a:t>
            </a:r>
            <a:r>
              <a:rPr lang="en-US" sz="2000" b="1" u="sng" dirty="0"/>
              <a:t>)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dirty="0"/>
              <a:t>is viral respiratory</a:t>
            </a:r>
            <a:r>
              <a:rPr lang="ar-SA" sz="2000" dirty="0"/>
              <a:t> </a:t>
            </a:r>
            <a:r>
              <a:rPr lang="en-US" sz="2000" dirty="0"/>
              <a:t>illness first reported in Saudi Arabia in 2012. It is caused by a</a:t>
            </a:r>
            <a:r>
              <a:rPr lang="ar-SA" sz="2000" dirty="0"/>
              <a:t> </a:t>
            </a:r>
            <a:r>
              <a:rPr lang="en-US" sz="2000" dirty="0"/>
              <a:t>coronavirus. </a:t>
            </a:r>
            <a:endParaRPr lang="ar-SA" sz="2000" dirty="0"/>
          </a:p>
          <a:p>
            <a:pPr>
              <a:lnSpc>
                <a:spcPct val="110000"/>
              </a:lnSpc>
              <a:defRPr/>
            </a:pPr>
            <a:r>
              <a:rPr lang="en-US" sz="2000" b="1" dirty="0"/>
              <a:t>Epidemiology: </a:t>
            </a:r>
            <a:endParaRPr lang="ar-SA" sz="2000" b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ar-SA" sz="1600" dirty="0"/>
              <a:t>-</a:t>
            </a:r>
            <a:r>
              <a:rPr lang="en-US" sz="1600" dirty="0"/>
              <a:t>So far, all the cases have been linked to countries in and near the Arabian Peninsula.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ar-SA" sz="1600" dirty="0"/>
              <a:t>-</a:t>
            </a:r>
            <a:r>
              <a:rPr lang="en-US" sz="1600" dirty="0"/>
              <a:t>Highly infectious, peak in winter.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ar-SA" sz="1600" dirty="0"/>
              <a:t>-</a:t>
            </a:r>
            <a:r>
              <a:rPr lang="en-US" sz="1600" dirty="0"/>
              <a:t>Incubation period 2-14 days.</a:t>
            </a:r>
            <a:endParaRPr lang="ar-SA" sz="1600" dirty="0"/>
          </a:p>
          <a:p>
            <a:pPr>
              <a:lnSpc>
                <a:spcPct val="110000"/>
              </a:lnSpc>
              <a:defRPr/>
            </a:pPr>
            <a:r>
              <a:rPr lang="en-US" sz="2000" b="1" dirty="0"/>
              <a:t>Transmission</a:t>
            </a:r>
            <a:r>
              <a:rPr lang="en-US" sz="2000" dirty="0"/>
              <a:t>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ar-SA" sz="1600" dirty="0"/>
              <a:t>-</a:t>
            </a:r>
            <a:r>
              <a:rPr lang="en-US" sz="1600" dirty="0"/>
              <a:t>This virus spread from ill people to others through close contact.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ar-SA" sz="1600" dirty="0"/>
              <a:t>-</a:t>
            </a:r>
            <a:r>
              <a:rPr lang="en-US" sz="1600" dirty="0"/>
              <a:t>There is no evidence of sustained spreading in community settings.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ar-SA" sz="1600" dirty="0"/>
              <a:t>-</a:t>
            </a:r>
            <a:r>
              <a:rPr lang="en-US" sz="1600" dirty="0"/>
              <a:t>Evidence also suggested that the virus can be acquired from direct</a:t>
            </a:r>
            <a:r>
              <a:rPr lang="ar-SA" sz="1600" dirty="0"/>
              <a:t> </a:t>
            </a:r>
            <a:r>
              <a:rPr lang="en-US" sz="1600" dirty="0"/>
              <a:t>close contact with animals.</a:t>
            </a:r>
            <a:endParaRPr lang="ar-SA" sz="1600" dirty="0"/>
          </a:p>
          <a:p>
            <a:pPr>
              <a:lnSpc>
                <a:spcPct val="110000"/>
              </a:lnSpc>
              <a:defRPr/>
            </a:pPr>
            <a:r>
              <a:rPr lang="en-US" sz="2000" b="1" dirty="0"/>
              <a:t>Risk</a:t>
            </a:r>
            <a:r>
              <a:rPr lang="en-US" sz="2000" dirty="0"/>
              <a:t> </a:t>
            </a:r>
            <a:r>
              <a:rPr lang="en-US" sz="2000" b="1" dirty="0"/>
              <a:t>group</a:t>
            </a:r>
            <a:r>
              <a:rPr lang="en-US" sz="2000" dirty="0"/>
              <a:t>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ar-SA" sz="1600" dirty="0"/>
              <a:t>-</a:t>
            </a:r>
            <a:r>
              <a:rPr lang="en-US" sz="1600" dirty="0"/>
              <a:t>Individuals with weakened immune systems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ar-SA" sz="1600" dirty="0"/>
              <a:t>-</a:t>
            </a:r>
            <a:r>
              <a:rPr lang="en-US" sz="1600" dirty="0"/>
              <a:t>People with pre-existing medical conditions (or comorbidities)</a:t>
            </a:r>
            <a:r>
              <a:rPr lang="ar-SA" sz="1600" dirty="0"/>
              <a:t> </a:t>
            </a:r>
            <a:r>
              <a:rPr lang="en-US" sz="1600" dirty="0"/>
              <a:t>such as diabetes, cancer, and chronic lung, heart, and kidney</a:t>
            </a:r>
            <a:r>
              <a:rPr lang="ar-SA" sz="1600" dirty="0"/>
              <a:t> </a:t>
            </a:r>
            <a:r>
              <a:rPr lang="en-US" sz="1600" dirty="0"/>
              <a:t>disease.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373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78367"/>
            <a:ext cx="2634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Less severity than SARS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2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2834" y="4026089"/>
            <a:ext cx="10620965" cy="1496516"/>
          </a:xfrm>
          <a:prstGeom prst="roundRect">
            <a:avLst/>
          </a:prstGeom>
          <a:solidFill>
            <a:srgbClr val="99C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2835" y="1405721"/>
            <a:ext cx="10620965" cy="2393910"/>
          </a:xfrm>
          <a:prstGeom prst="roundRect">
            <a:avLst/>
          </a:prstGeom>
          <a:solidFill>
            <a:srgbClr val="99C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7939" y="1479223"/>
            <a:ext cx="10515600" cy="4867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 </a:t>
            </a:r>
            <a:r>
              <a:rPr lang="en-US" sz="2000" b="1" dirty="0"/>
              <a:t>Clinical Features</a:t>
            </a:r>
            <a:r>
              <a:rPr lang="en-US" sz="2000" dirty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They had fever, cough, and shortness of breath.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Some people also had gastrointestinal symptoms including diarrhea and nausea/vomiting.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Some infected people had mild symptoms (such as cold-like symptoms) or no symptoms at all and they recovered completely.</a:t>
            </a:r>
            <a:endParaRPr lang="ar-SA" sz="20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Most people with comorbidities developed severe acute respiratory illness.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</a:t>
            </a:r>
            <a:r>
              <a:rPr lang="en-US" sz="2000" b="1" dirty="0"/>
              <a:t>Complications</a:t>
            </a:r>
            <a:r>
              <a:rPr lang="en-US" sz="2000" dirty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- Severe complications include pneumonia and kidney failure. About 30% of people with MERS-Co died.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3335" y="365125"/>
            <a:ext cx="11644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MERS-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CoV</a:t>
            </a:r>
            <a:r>
              <a:rPr lang="en-US" dirty="0"/>
              <a:t> </a:t>
            </a:r>
            <a:r>
              <a:rPr lang="en-US" sz="1600" dirty="0"/>
              <a:t>general info. – Epidemiology – Transmission – risk group -</a:t>
            </a:r>
            <a:r>
              <a:rPr lang="en-US" sz="1600" b="1" dirty="0"/>
              <a:t>Clinical Features – Complications </a:t>
            </a:r>
            <a:r>
              <a:rPr lang="en-US" sz="1600" dirty="0"/>
              <a:t>- Lab diagnosis – </a:t>
            </a:r>
            <a:r>
              <a:rPr lang="en-US" sz="1400" dirty="0"/>
              <a:t>Treatment - </a:t>
            </a:r>
            <a:r>
              <a:rPr lang="en-US" sz="1200" dirty="0"/>
              <a:t>Prevention</a:t>
            </a:r>
            <a:r>
              <a:rPr lang="en-US" sz="1400" dirty="0"/>
              <a:t> </a:t>
            </a:r>
            <a:br>
              <a:rPr lang="en-US" sz="1600" dirty="0"/>
            </a:br>
            <a:br>
              <a:rPr lang="en-US" sz="1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5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7928" y="2374278"/>
            <a:ext cx="11074832" cy="1077803"/>
          </a:xfrm>
          <a:prstGeom prst="roundRect">
            <a:avLst/>
          </a:prstGeom>
          <a:solidFill>
            <a:srgbClr val="99C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3335" y="3545948"/>
            <a:ext cx="11268907" cy="2609191"/>
          </a:xfrm>
          <a:prstGeom prst="roundRect">
            <a:avLst/>
          </a:prstGeom>
          <a:solidFill>
            <a:srgbClr val="99C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3336" y="992168"/>
            <a:ext cx="11074832" cy="1246064"/>
          </a:xfrm>
          <a:prstGeom prst="roundRect">
            <a:avLst/>
          </a:prstGeom>
          <a:solidFill>
            <a:srgbClr val="99C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8143" y="1027906"/>
            <a:ext cx="11214100" cy="56102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 </a:t>
            </a:r>
            <a:r>
              <a:rPr lang="en-US" b="1" dirty="0"/>
              <a:t>Lab</a:t>
            </a:r>
            <a:r>
              <a:rPr lang="en-US" dirty="0"/>
              <a:t> </a:t>
            </a:r>
            <a:r>
              <a:rPr lang="en-US" b="1" dirty="0"/>
              <a:t>diagnosis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Detection of the viral nucleic acid (NA) by </a:t>
            </a:r>
            <a:r>
              <a:rPr lang="en-US" b="1" dirty="0">
                <a:solidFill>
                  <a:srgbClr val="FF0000"/>
                </a:solidFill>
              </a:rPr>
              <a:t>PCR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Other methods: Isolation of the virus from NPA by cell culture.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</a:t>
            </a:r>
            <a:r>
              <a:rPr lang="en-US" b="1" dirty="0"/>
              <a:t>Treatment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No specific antiviral treatment. For severe cases, current treatment includes care to </a:t>
            </a:r>
            <a:r>
              <a:rPr lang="en-US" dirty="0">
                <a:solidFill>
                  <a:srgbClr val="FF0000"/>
                </a:solidFill>
              </a:rPr>
              <a:t>support vital organ functions. </a:t>
            </a:r>
          </a:p>
          <a:p>
            <a:endParaRPr lang="en-US" dirty="0"/>
          </a:p>
          <a:p>
            <a:r>
              <a:rPr lang="en-US" b="1" dirty="0"/>
              <a:t>Prevention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People are advised to protect themselves from respiratory illnesses by taking everyday preventive actions: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-Wash your hands often with soap and water for 20 seconds, and use an alcohol-based hand sanitizer.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-Cover your nose and mouth with a tissue when you cough or sneeze, then throw the tissue in the trash.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-Avoid touching your eyes, nose and mouth with unwashed hands.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-Avoid personal contact, such as kissing, or sharing cups or eating utensils, with sick people.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-Clean and disinfect frequently touched surfaces such as toys and doorknobs.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3335" y="365125"/>
            <a:ext cx="11070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MERS-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CoV</a:t>
            </a:r>
            <a:r>
              <a:rPr lang="en-US" dirty="0"/>
              <a:t> </a:t>
            </a:r>
            <a:r>
              <a:rPr lang="en-US" sz="1600" dirty="0"/>
              <a:t>general info. – Epidemiology – Transmission - Clinical Features – Complications - </a:t>
            </a:r>
            <a:r>
              <a:rPr lang="en-US" sz="1600" b="1" dirty="0"/>
              <a:t>Lab diagnosis – </a:t>
            </a:r>
            <a:r>
              <a:rPr lang="en-US" sz="1400" b="1" dirty="0"/>
              <a:t>Treatment - </a:t>
            </a:r>
            <a:r>
              <a:rPr lang="en-US" sz="1600" b="1" dirty="0"/>
              <a:t>Prevention</a:t>
            </a:r>
            <a:r>
              <a:rPr lang="en-US" sz="1400" b="1" dirty="0"/>
              <a:t> </a:t>
            </a:r>
            <a:br>
              <a:rPr lang="en-US" sz="1600" dirty="0"/>
            </a:br>
            <a:br>
              <a:rPr lang="en-US" sz="1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5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94" t="26985" r="21224" b="9188"/>
          <a:stretch/>
        </p:blipFill>
        <p:spPr>
          <a:xfrm>
            <a:off x="5832779" y="537736"/>
            <a:ext cx="6359221" cy="5639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961" t="11116" r="21242" b="13884"/>
          <a:stretch/>
        </p:blipFill>
        <p:spPr>
          <a:xfrm>
            <a:off x="0" y="537736"/>
            <a:ext cx="5836354" cy="565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204716" y="409662"/>
            <a:ext cx="309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2- Rhinovirus</a:t>
            </a: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109182" y="994437"/>
            <a:ext cx="116551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en-US" sz="2200" b="1" dirty="0"/>
              <a:t>Family</a:t>
            </a:r>
            <a:r>
              <a:rPr lang="en-US" altLang="en-US" sz="2200" dirty="0"/>
              <a:t>:</a:t>
            </a:r>
            <a:r>
              <a:rPr lang="ar-SA" altLang="en-US" sz="2200" dirty="0"/>
              <a:t> </a:t>
            </a:r>
            <a:r>
              <a:rPr lang="en-US" altLang="en-US" sz="2200" dirty="0" err="1"/>
              <a:t>Picornaviridae</a:t>
            </a:r>
            <a:r>
              <a:rPr lang="en-US" altLang="en-US" sz="2200" dirty="0"/>
              <a:t>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en-US" sz="2200" b="1" dirty="0"/>
              <a:t>Structural</a:t>
            </a:r>
            <a:r>
              <a:rPr lang="en-US" altLang="en-US" sz="2200" dirty="0"/>
              <a:t> </a:t>
            </a:r>
            <a:r>
              <a:rPr lang="en-US" altLang="en-US" sz="2200" b="1" dirty="0"/>
              <a:t>features</a:t>
            </a:r>
            <a:r>
              <a:rPr lang="en-US" altLang="en-US" sz="2200" dirty="0"/>
              <a:t>:</a:t>
            </a:r>
            <a:endParaRPr lang="ar-SA" altLang="en-US" sz="2200" dirty="0"/>
          </a:p>
          <a:p>
            <a:pPr lvl="1"/>
            <a:r>
              <a:rPr lang="en-US" altLang="en-US" sz="2200" dirty="0"/>
              <a:t>Non-enveloped virus with (+</a:t>
            </a:r>
            <a:r>
              <a:rPr lang="en-US" altLang="en-US" sz="2200" dirty="0" err="1"/>
              <a:t>ve</a:t>
            </a:r>
            <a:r>
              <a:rPr lang="en-US" altLang="en-US" sz="2200" dirty="0"/>
              <a:t>) polarity </a:t>
            </a:r>
            <a:r>
              <a:rPr lang="en-US" altLang="en-US" sz="2200" dirty="0" err="1"/>
              <a:t>ssRNA</a:t>
            </a:r>
            <a:r>
              <a:rPr lang="en-US" altLang="en-US" sz="2200" dirty="0"/>
              <a:t> genome, more than 100 serotypes available.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en-US" sz="2200" b="1" dirty="0"/>
              <a:t>Transmission</a:t>
            </a:r>
            <a:r>
              <a:rPr lang="en-US" altLang="en-US" sz="2200" dirty="0"/>
              <a:t>:</a:t>
            </a:r>
            <a:endParaRPr lang="ar-SA" altLang="en-US" sz="2200" dirty="0"/>
          </a:p>
          <a:p>
            <a:pPr lvl="1"/>
            <a:r>
              <a:rPr lang="en-US" altLang="en-US" sz="2200" dirty="0"/>
              <a:t>Inhalation of infectious aerosol droplets.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en-US" sz="2200" b="1" dirty="0"/>
              <a:t>Clinical</a:t>
            </a:r>
            <a:r>
              <a:rPr lang="en-US" altLang="en-US" sz="2200" dirty="0"/>
              <a:t> </a:t>
            </a:r>
            <a:r>
              <a:rPr lang="en-US" altLang="en-US" sz="2200" b="1" dirty="0"/>
              <a:t>symptoms</a:t>
            </a:r>
            <a:r>
              <a:rPr lang="en-US" altLang="en-US" sz="2200" dirty="0"/>
              <a:t>:</a:t>
            </a:r>
            <a:endParaRPr lang="ar-SA" altLang="en-US" sz="2200" dirty="0"/>
          </a:p>
          <a:p>
            <a:pPr lvl="1"/>
            <a:r>
              <a:rPr lang="en-US" altLang="en-US" sz="2200" dirty="0"/>
              <a:t>The </a:t>
            </a:r>
            <a:r>
              <a:rPr lang="en-US" altLang="en-US" sz="2200" dirty="0">
                <a:solidFill>
                  <a:srgbClr val="FF0000"/>
                </a:solidFill>
              </a:rPr>
              <a:t>1st cause of common cold</a:t>
            </a:r>
            <a:r>
              <a:rPr lang="en-US" altLang="en-US" sz="2200" dirty="0"/>
              <a:t>. The main symptoms of common cold are sneezing, clear watery nasal discharge with mild sore throat, and cough.</a:t>
            </a:r>
            <a:endParaRPr lang="ar-SA" alt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b="1" dirty="0"/>
              <a:t>Lab diagnosis:</a:t>
            </a:r>
            <a:r>
              <a:rPr lang="ar-SA" altLang="en-US" sz="2200" b="1" dirty="0"/>
              <a:t> </a:t>
            </a:r>
          </a:p>
          <a:p>
            <a:pPr lvl="1"/>
            <a:r>
              <a:rPr lang="en-US" altLang="en-US" sz="2200" dirty="0"/>
              <a:t>routine testing by detection of the</a:t>
            </a:r>
            <a:r>
              <a:rPr lang="ar-SA" altLang="en-US" sz="2200" dirty="0"/>
              <a:t> </a:t>
            </a:r>
            <a:r>
              <a:rPr lang="en-US" altLang="en-US" sz="2200" dirty="0"/>
              <a:t>viral NA from NPA </a:t>
            </a:r>
            <a:r>
              <a:rPr lang="en-US" altLang="en-US" sz="2200" b="1" dirty="0">
                <a:solidFill>
                  <a:srgbClr val="FF0000"/>
                </a:solidFill>
              </a:rPr>
              <a:t>using PCR</a:t>
            </a:r>
            <a:r>
              <a:rPr lang="en-US" altLang="en-US" sz="2200" dirty="0"/>
              <a:t>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en-US" sz="2200" b="1" dirty="0"/>
              <a:t>Treatment</a:t>
            </a:r>
            <a:r>
              <a:rPr lang="en-US" altLang="en-US" sz="2200" dirty="0"/>
              <a:t> </a:t>
            </a:r>
            <a:r>
              <a:rPr lang="en-US" altLang="en-US" sz="2200" b="1" dirty="0"/>
              <a:t>and</a:t>
            </a:r>
            <a:r>
              <a:rPr lang="en-US" altLang="en-US" sz="2200" dirty="0"/>
              <a:t> </a:t>
            </a:r>
            <a:r>
              <a:rPr lang="en-US" altLang="en-US" sz="2200" b="1" dirty="0"/>
              <a:t>prevention</a:t>
            </a:r>
            <a:r>
              <a:rPr lang="en-US" altLang="en-US" sz="2200" dirty="0"/>
              <a:t>:</a:t>
            </a:r>
            <a:endParaRPr lang="ar-SA" altLang="en-US" sz="2200" dirty="0"/>
          </a:p>
          <a:p>
            <a:pPr lvl="1"/>
            <a:r>
              <a:rPr lang="en-US" altLang="en-US" sz="2200" dirty="0"/>
              <a:t> Usually self-limiting disease, no specific treatment, and no vaccine available.</a:t>
            </a:r>
          </a:p>
        </p:txBody>
      </p:sp>
      <p:pic>
        <p:nvPicPr>
          <p:cNvPr id="5" name="Picture 5" descr="http://www.virology.ws/wp-content/uploads/2009/02/phil_235_lores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1"/>
            <a:ext cx="1806054" cy="160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1629" y="6396616"/>
            <a:ext cx="262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من أصغر الفيروسات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8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1329</Words>
  <Application>Microsoft Office PowerPoint</Application>
  <PresentationFormat>Widescreen</PresentationFormat>
  <Paragraphs>180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1- Introduction</vt:lpstr>
      <vt:lpstr>SARS-CoV</vt:lpstr>
      <vt:lpstr>MERS-CoV general info. – Epidemiology – Transmission – risk group - Clinical Features – Complications - Lab diagnosis – Treatment - Prevention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عامة </dc:title>
  <dc:creator>ABS</dc:creator>
  <cp:lastModifiedBy>trad</cp:lastModifiedBy>
  <cp:revision>18</cp:revision>
  <dcterms:created xsi:type="dcterms:W3CDTF">2017-02-13T00:33:29Z</dcterms:created>
  <dcterms:modified xsi:type="dcterms:W3CDTF">2017-03-04T14:54:25Z</dcterms:modified>
</cp:coreProperties>
</file>