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266" r:id="rId4"/>
    <p:sldId id="267" r:id="rId5"/>
    <p:sldId id="268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9309-1C38-4CFD-8841-5787E5F9465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2720-49B0-4EE2-8A2D-2AF42A26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aqhDcrWfHQ" TargetMode="External"/><Relationship Id="rId2" Type="http://schemas.openxmlformats.org/officeDocument/2006/relationships/hyperlink" Target="https://youtu.be/S0Kak0qQFg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omQjlgrPRQEt05IeZ2rJ5UAnGmxo1H1XRmRm4Fbz8k4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 + helpful videos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3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0"/>
            <a:ext cx="11669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498" y="1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47" y="986382"/>
            <a:ext cx="11451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 smtClean="0"/>
              <a:t>All </a:t>
            </a:r>
            <a:r>
              <a:rPr lang="en-GB" b="1" dirty="0"/>
              <a:t>of the following are characteristics of Primary TB except:</a:t>
            </a:r>
          </a:p>
          <a:p>
            <a:pPr lvl="1"/>
            <a:r>
              <a:rPr lang="en-GB" dirty="0" smtClean="0"/>
              <a:t>a</a:t>
            </a:r>
            <a:r>
              <a:rPr lang="en-GB" b="1" dirty="0" smtClean="0"/>
              <a:t>-</a:t>
            </a:r>
            <a:r>
              <a:rPr lang="en-GB" dirty="0" smtClean="0"/>
              <a:t>Non-pulmonary     </a:t>
            </a:r>
            <a:r>
              <a:rPr lang="en-GB" dirty="0"/>
              <a:t>b. Lesions of Granuloma  </a:t>
            </a:r>
            <a:r>
              <a:rPr lang="en-GB" dirty="0" smtClean="0"/>
              <a:t>     </a:t>
            </a:r>
            <a:r>
              <a:rPr lang="en-GB" dirty="0" err="1" smtClean="0"/>
              <a:t>c.Symptomatic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Mycobacterium tuberculosis complex is:</a:t>
            </a:r>
          </a:p>
          <a:p>
            <a:pPr lvl="1"/>
            <a:r>
              <a:rPr lang="en-GB" dirty="0" smtClean="0"/>
              <a:t>a-Contact </a:t>
            </a:r>
            <a:r>
              <a:rPr lang="en-GB" dirty="0"/>
              <a:t>transmission  </a:t>
            </a:r>
            <a:r>
              <a:rPr lang="en-GB" dirty="0" smtClean="0"/>
              <a:t>      </a:t>
            </a:r>
            <a:r>
              <a:rPr lang="en-GB" dirty="0"/>
              <a:t>b. Airborne </a:t>
            </a:r>
            <a:r>
              <a:rPr lang="en-GB" dirty="0" smtClean="0"/>
              <a:t>transmission</a:t>
            </a: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In the molecular method the </a:t>
            </a:r>
            <a:r>
              <a:rPr lang="en-US" b="1" dirty="0" err="1"/>
              <a:t>Xpert</a:t>
            </a:r>
            <a:r>
              <a:rPr lang="en-US" b="1" dirty="0"/>
              <a:t> is used to detect:</a:t>
            </a:r>
          </a:p>
          <a:p>
            <a:pPr lvl="1"/>
            <a:r>
              <a:rPr lang="en-US" dirty="0"/>
              <a:t>a- the nucleic </a:t>
            </a:r>
            <a:r>
              <a:rPr lang="en-US" dirty="0" smtClean="0"/>
              <a:t>acid       </a:t>
            </a:r>
            <a:r>
              <a:rPr lang="en-US" dirty="0"/>
              <a:t>b- RIF resistance </a:t>
            </a:r>
            <a:r>
              <a:rPr lang="en-US" dirty="0" smtClean="0"/>
              <a:t>     c-INH </a:t>
            </a:r>
            <a:r>
              <a:rPr lang="en-US" dirty="0"/>
              <a:t>resistance </a:t>
            </a:r>
            <a:r>
              <a:rPr lang="en-US" dirty="0" smtClean="0"/>
              <a:t>      d- </a:t>
            </a:r>
            <a:r>
              <a:rPr lang="en-US" dirty="0"/>
              <a:t>both </a:t>
            </a:r>
            <a:r>
              <a:rPr lang="en-US" dirty="0" err="1" smtClean="0"/>
              <a:t>a&amp;b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Secondary TB can’t spread to other organs unlike primary TB</a:t>
            </a:r>
          </a:p>
          <a:p>
            <a:pPr lvl="1"/>
            <a:r>
              <a:rPr lang="en-US" dirty="0"/>
              <a:t>a-T         </a:t>
            </a:r>
            <a:r>
              <a:rPr lang="en-US" dirty="0" smtClean="0"/>
              <a:t>b-F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A mother is in direct contact with her TB infected son, which of the following antibiotics should be given to her  as a prophylaxis?</a:t>
            </a:r>
          </a:p>
          <a:p>
            <a:pPr lvl="1"/>
            <a:r>
              <a:rPr lang="en-US" dirty="0" smtClean="0"/>
              <a:t>a-INH       b-RIF         c-</a:t>
            </a:r>
            <a:r>
              <a:rPr lang="en-US" dirty="0" err="1" smtClean="0"/>
              <a:t>ethambutol</a:t>
            </a:r>
            <a:r>
              <a:rPr lang="en-US" dirty="0" smtClean="0"/>
              <a:t>       d-streptomycin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Interferon –gamma release assay is negative in latent </a:t>
            </a:r>
            <a:r>
              <a:rPr lang="en-US" b="1" dirty="0" smtClean="0"/>
              <a:t>TB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a-T            b-F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b="1" dirty="0"/>
              <a:t>the  protocol done to all new born:</a:t>
            </a:r>
          </a:p>
          <a:p>
            <a:pPr lvl="1"/>
            <a:r>
              <a:rPr lang="en-US" dirty="0" smtClean="0"/>
              <a:t>a- BCG vaccine       b-INH prophylaxis             c- slaughtering            d-all of the above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647" y="150124"/>
            <a:ext cx="1852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MCQs:</a:t>
            </a:r>
          </a:p>
        </p:txBody>
      </p:sp>
      <p:sp>
        <p:nvSpPr>
          <p:cNvPr id="8" name="Shape 139"/>
          <p:cNvSpPr/>
          <p:nvPr/>
        </p:nvSpPr>
        <p:spPr>
          <a:xfrm>
            <a:off x="6192415" y="150125"/>
            <a:ext cx="566924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sz="1900" dirty="0"/>
          </a:p>
        </p:txBody>
      </p:sp>
      <p:sp>
        <p:nvSpPr>
          <p:cNvPr id="4" name="TextBox 3"/>
          <p:cNvSpPr txBox="1"/>
          <p:nvPr/>
        </p:nvSpPr>
        <p:spPr>
          <a:xfrm rot="10800000">
            <a:off x="11497628" y="4079537"/>
            <a:ext cx="586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1- C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2- B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3- 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4- B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5- A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6- B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7- A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38720"/>
            <a:ext cx="11873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buFont typeface="+mj-lt"/>
              <a:buAutoNum type="arabicPeriod"/>
            </a:pPr>
            <a:r>
              <a:rPr lang="en-US" dirty="0">
                <a:latin typeface="Helvetica-Condensed-Light"/>
              </a:rPr>
              <a:t>What is the cell morphology of the bacterium shown (</a:t>
            </a:r>
            <a:r>
              <a:rPr lang="en-US" b="1" dirty="0">
                <a:latin typeface="Helvetica-Condensed-Bold"/>
              </a:rPr>
              <a:t>panel B</a:t>
            </a:r>
            <a:r>
              <a:rPr lang="en-US" dirty="0">
                <a:latin typeface="Helvetica-Condensed-Light"/>
              </a:rPr>
              <a:t>)?</a:t>
            </a:r>
          </a:p>
          <a:p>
            <a:pPr marL="342905" indent="-342905">
              <a:buFont typeface="+mj-lt"/>
              <a:buAutoNum type="arabicPeriod"/>
            </a:pPr>
            <a:r>
              <a:rPr lang="en-US" dirty="0">
                <a:latin typeface="Helvetica-Condensed-Light"/>
              </a:rPr>
              <a:t>What are the fi </a:t>
            </a:r>
            <a:r>
              <a:rPr lang="en-US" dirty="0" err="1">
                <a:latin typeface="Helvetica-Condensed-Light"/>
              </a:rPr>
              <a:t>brotic</a:t>
            </a:r>
            <a:r>
              <a:rPr lang="en-US" dirty="0">
                <a:latin typeface="Helvetica-Condensed-Light"/>
              </a:rPr>
              <a:t> lesions seen on the chest x-ray (</a:t>
            </a:r>
            <a:r>
              <a:rPr lang="en-US" b="1" dirty="0">
                <a:latin typeface="Helvetica-Condensed-Bold"/>
              </a:rPr>
              <a:t>panel A</a:t>
            </a:r>
            <a:r>
              <a:rPr lang="en-US" dirty="0">
                <a:latin typeface="Helvetica-Condensed-Light"/>
              </a:rPr>
              <a:t>) called?</a:t>
            </a:r>
          </a:p>
          <a:p>
            <a:pPr marL="342905" indent="-342905">
              <a:buFont typeface="+mj-lt"/>
              <a:buAutoNum type="arabicPeriod"/>
            </a:pPr>
            <a:r>
              <a:rPr lang="en-US" dirty="0">
                <a:latin typeface="Helvetica-Condensed-Light"/>
              </a:rPr>
              <a:t>A 60-year-old male with depressed cell-mediated immunity presents with fever, chills, and weight loss. Acid-fast staining of sputum samples resembled that shown (</a:t>
            </a:r>
            <a:r>
              <a:rPr lang="en-US" b="1" dirty="0">
                <a:latin typeface="Helvetica-Condensed-Bold"/>
              </a:rPr>
              <a:t>panel B</a:t>
            </a:r>
            <a:r>
              <a:rPr lang="en-US" dirty="0">
                <a:latin typeface="Helvetica-Condensed-Light"/>
              </a:rPr>
              <a:t>). What is the most likely etiology and infection?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5" b="43537"/>
          <a:stretch/>
        </p:blipFill>
        <p:spPr>
          <a:xfrm>
            <a:off x="9380691" y="1891112"/>
            <a:ext cx="2492861" cy="1889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5397" y="1840691"/>
            <a:ext cx="436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204" b="55904"/>
          <a:stretch/>
        </p:blipFill>
        <p:spPr>
          <a:xfrm>
            <a:off x="6924335" y="1985216"/>
            <a:ext cx="2361063" cy="17957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4334" y="1917326"/>
            <a:ext cx="452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775477"/>
            <a:ext cx="1211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-Condensed-Light"/>
              </a:rPr>
              <a:t>4-The test and reaction shown is intended to monitor and document exposure to what pathogen?</a:t>
            </a:r>
          </a:p>
          <a:p>
            <a:r>
              <a:rPr lang="en-US" dirty="0">
                <a:latin typeface="Helvetica-Condensed-Light"/>
              </a:rPr>
              <a:t>5-What is the recommended treatment for a person who suffers from the disease caused by this pathogen?</a:t>
            </a:r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7" y="4469964"/>
            <a:ext cx="6974006" cy="17965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1434" y="4469963"/>
            <a:ext cx="259307" cy="2521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16962" y="4640238"/>
            <a:ext cx="259307" cy="2521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46844" y="-45896"/>
            <a:ext cx="13899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SAQ:</a:t>
            </a:r>
          </a:p>
        </p:txBody>
      </p:sp>
    </p:spTree>
    <p:extLst>
      <p:ext uri="{BB962C8B-B14F-4D97-AF65-F5344CB8AC3E}">
        <p14:creationId xmlns:p14="http://schemas.microsoft.com/office/powerpoint/2010/main" val="278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816" y="931818"/>
            <a:ext cx="1197818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5" indent="-342905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Helvetica-Condensed-Light"/>
              </a:rPr>
              <a:t>The bacteria are acid-fast, long, slender rods.</a:t>
            </a:r>
          </a:p>
          <a:p>
            <a:pPr marL="342905" indent="-342905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Helvetica-Condensed-Light"/>
              </a:rPr>
              <a:t>The fibrotic lesions are </a:t>
            </a:r>
            <a:r>
              <a:rPr lang="en-US" b="1" dirty="0" err="1">
                <a:latin typeface="Helvetica-Condensed-Bold"/>
              </a:rPr>
              <a:t>Ghon</a:t>
            </a:r>
            <a:r>
              <a:rPr lang="en-US" b="1" dirty="0">
                <a:latin typeface="Helvetica-Condensed-Bold"/>
              </a:rPr>
              <a:t> complexes </a:t>
            </a:r>
            <a:r>
              <a:rPr lang="en-US" dirty="0">
                <a:latin typeface="Helvetica-Condensed-Light"/>
              </a:rPr>
              <a:t>.</a:t>
            </a:r>
          </a:p>
          <a:p>
            <a:pPr marL="342905" indent="-342905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Helvetica-Condensed-Light"/>
              </a:rPr>
              <a:t>The patient most likely has </a:t>
            </a:r>
            <a:r>
              <a:rPr lang="en-US" b="1" dirty="0">
                <a:latin typeface="Helvetica-Condensed-Bold"/>
              </a:rPr>
              <a:t>tuberculosis </a:t>
            </a:r>
            <a:r>
              <a:rPr lang="en-US" dirty="0">
                <a:latin typeface="Helvetica-Condensed-Light"/>
              </a:rPr>
              <a:t>caused by </a:t>
            </a:r>
            <a:r>
              <a:rPr lang="en-US" b="1" i="1" dirty="0">
                <a:latin typeface="Helvetica-Condensed-BoldObl"/>
              </a:rPr>
              <a:t>Mycobacterium tuberculosis </a:t>
            </a:r>
            <a:r>
              <a:rPr lang="en-US" dirty="0">
                <a:latin typeface="Helvetica-Condensed-Ligh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-Condensed-Light"/>
              </a:rPr>
              <a:t>4-This test is for </a:t>
            </a:r>
            <a:r>
              <a:rPr lang="en-US" b="1" i="1" dirty="0">
                <a:latin typeface="Helvetica-Condensed-BoldObl"/>
              </a:rPr>
              <a:t>Mycobacterium tuberculosis </a:t>
            </a:r>
            <a:r>
              <a:rPr lang="en-US" dirty="0">
                <a:latin typeface="Helvetica-Condensed-Ligh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-Condensed-Light"/>
              </a:rPr>
              <a:t>5-The patient would get concomitant treatment with four antimicrobials: isoniazid, rifampin, pyrazinamide or </a:t>
            </a:r>
            <a:r>
              <a:rPr lang="en-US" dirty="0" err="1">
                <a:latin typeface="Helvetica-Condensed-Light"/>
              </a:rPr>
              <a:t>ethambutol</a:t>
            </a:r>
            <a:r>
              <a:rPr lang="en-US" dirty="0">
                <a:latin typeface="Helvetica-Condensed-Light"/>
              </a:rPr>
              <a:t> and streptomycin.</a:t>
            </a:r>
            <a:endParaRPr lang="en-US" dirty="0"/>
          </a:p>
          <a:p>
            <a:pPr marL="342905" indent="-342905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816" y="3461791"/>
            <a:ext cx="11304896" cy="9416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THE SAQs are from Lippincott reviews flash cards microbiology and if you want a pdf copy inform us </a:t>
            </a:r>
            <a:r>
              <a:rPr lang="ar-SA" dirty="0">
                <a:sym typeface="Wingdings" panose="05000000000000000000" pitchFamily="2" charset="2"/>
              </a:rPr>
              <a:t></a:t>
            </a:r>
            <a:r>
              <a:rPr lang="en-US" dirty="0"/>
              <a:t> </a:t>
            </a:r>
            <a:endParaRPr lang="ar-SA" dirty="0"/>
          </a:p>
          <a:p>
            <a:pPr algn="ctr"/>
            <a:r>
              <a:rPr lang="en-US" dirty="0"/>
              <a:t> +</a:t>
            </a:r>
            <a:r>
              <a:rPr lang="ar-SA" dirty="0"/>
              <a:t> شكرا منيرة </a:t>
            </a:r>
            <a:r>
              <a:rPr lang="ar-SA" dirty="0" err="1"/>
              <a:t>الضفيان</a:t>
            </a:r>
            <a:r>
              <a:rPr lang="ar-SA" dirty="0"/>
              <a:t> على المعلومة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16" y="100821"/>
            <a:ext cx="52262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SAQ – The answers :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660" y="5242867"/>
            <a:ext cx="100559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1-The pathogenesis of TB</a:t>
            </a:r>
            <a:r>
              <a:rPr lang="en-US" sz="2800" dirty="0" smtClean="0"/>
              <a:t>:                  </a:t>
            </a:r>
            <a:r>
              <a:rPr lang="en-US" sz="2800" dirty="0"/>
              <a:t>2-the </a:t>
            </a:r>
            <a:r>
              <a:rPr lang="en-US" sz="2800" dirty="0" smtClean="0"/>
              <a:t>diagnosis:</a:t>
            </a:r>
            <a:endParaRPr lang="en-US" sz="2800" dirty="0"/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youtu.be/S0Kak0qQFgM</a:t>
            </a: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://youtu.be/faqhDcrWfHQ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637478" y="4502026"/>
            <a:ext cx="3605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Finally , helpful videos: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1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5051" y="131501"/>
            <a:ext cx="49979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5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</a:rPr>
              <a:t>436microbiologyteam@gmail.com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6" y="5648778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94595" y="4925502"/>
            <a:ext cx="5173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8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59362" y="3202591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The Editing File 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776" y="1712092"/>
            <a:ext cx="4528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Team members :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776" y="2510093"/>
            <a:ext cx="3222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Aseel</a:t>
            </a:r>
            <a:r>
              <a:rPr lang="en-US" sz="2800" dirty="0" smtClean="0"/>
              <a:t> </a:t>
            </a:r>
            <a:r>
              <a:rPr lang="en-US" sz="2800" dirty="0" err="1" smtClean="0"/>
              <a:t>Badukhon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Ohoud</a:t>
            </a:r>
            <a:r>
              <a:rPr lang="en-US" sz="2800" dirty="0" smtClean="0"/>
              <a:t> Abdullah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Lama </a:t>
            </a:r>
            <a:r>
              <a:rPr lang="en-US" sz="2800" dirty="0" err="1" smtClean="0"/>
              <a:t>Altamimi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4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414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Helvetica-Condensed-Bold</vt:lpstr>
      <vt:lpstr>Helvetica-Condensed-BoldObl</vt:lpstr>
      <vt:lpstr>Helvetica-Condensed-Light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 </dc:title>
  <dc:creator>ABS</dc:creator>
  <cp:lastModifiedBy>ABS</cp:lastModifiedBy>
  <cp:revision>15</cp:revision>
  <dcterms:created xsi:type="dcterms:W3CDTF">2017-02-13T00:33:29Z</dcterms:created>
  <dcterms:modified xsi:type="dcterms:W3CDTF">2017-02-22T19:06:00Z</dcterms:modified>
</cp:coreProperties>
</file>