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4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90"/>
  </p:normalViewPr>
  <p:slideViewPr>
    <p:cSldViewPr snapToGrid="0">
      <p:cViewPr>
        <p:scale>
          <a:sx n="66" d="100"/>
          <a:sy n="66" d="100"/>
        </p:scale>
        <p:origin x="1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B9309-1C38-4CFD-8841-5787E5F9465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2720-49B0-4EE2-8A2D-2AF42A26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omQjlgrPRQEt05IeZ2rJ5UAnGmxo1H1XRmRm4Fbz8k4/edit?usp=shar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BceTQ97FnM" TargetMode="External"/><Relationship Id="rId2" Type="http://schemas.openxmlformats.org/officeDocument/2006/relationships/hyperlink" Target="https://www.youtube.com/watch?v=s3ACcn8IWF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17Rbx1AmN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Lecture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1+2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+ helpful videos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3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177537" y="142008"/>
            <a:ext cx="1852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MCQs: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537" y="1313559"/>
            <a:ext cx="122962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Times New Roman"/>
              </a:rPr>
              <a:t>1.Which one of the following is considered as first cause of common cold?</a:t>
            </a:r>
          </a:p>
          <a:p>
            <a:pPr marL="457200" indent="-457200">
              <a:buAutoNum type="alphaLcPeriod"/>
            </a:pPr>
            <a:r>
              <a:rPr lang="en-US" sz="2000" dirty="0" smtClean="0">
                <a:cs typeface="Times New Roman"/>
              </a:rPr>
              <a:t>Rhinovirus </a:t>
            </a:r>
            <a:r>
              <a:rPr lang="en-US" sz="2000" dirty="0" smtClean="0">
                <a:cs typeface="Times New Roman"/>
              </a:rPr>
              <a:t>           </a:t>
            </a:r>
            <a:r>
              <a:rPr lang="en-US" sz="2000" dirty="0">
                <a:cs typeface="Times New Roman"/>
              </a:rPr>
              <a:t>b. Coronavirus </a:t>
            </a:r>
            <a:r>
              <a:rPr lang="en-US" sz="2000" dirty="0" smtClean="0">
                <a:cs typeface="Times New Roman"/>
              </a:rPr>
              <a:t>  </a:t>
            </a:r>
            <a:r>
              <a:rPr lang="en-US" sz="2000" dirty="0" smtClean="0">
                <a:cs typeface="Times New Roman"/>
              </a:rPr>
              <a:t>            c</a:t>
            </a:r>
            <a:r>
              <a:rPr lang="en-US" sz="2000" dirty="0">
                <a:cs typeface="Times New Roman"/>
              </a:rPr>
              <a:t>. </a:t>
            </a:r>
            <a:r>
              <a:rPr lang="en-US" sz="2000" dirty="0" smtClean="0">
                <a:cs typeface="Times New Roman"/>
              </a:rPr>
              <a:t>Adenovirus</a:t>
            </a:r>
          </a:p>
          <a:p>
            <a:endParaRPr lang="en-US" sz="2000" dirty="0">
              <a:cs typeface="Times New Roman"/>
            </a:endParaRPr>
          </a:p>
          <a:p>
            <a:r>
              <a:rPr lang="en-US" sz="2000" b="1" dirty="0">
                <a:cs typeface="Times New Roman"/>
              </a:rPr>
              <a:t>2.Which one of the following is structurally non-enveloped</a:t>
            </a:r>
            <a:r>
              <a:rPr lang="en-US" sz="2000" b="1" dirty="0" smtClean="0">
                <a:cs typeface="Times New Roman"/>
              </a:rPr>
              <a:t>?</a:t>
            </a:r>
            <a:endParaRPr lang="en-US" sz="2000" b="1" dirty="0">
              <a:cs typeface="Times New Roman"/>
            </a:endParaRPr>
          </a:p>
          <a:p>
            <a:pPr marL="457200" indent="-457200">
              <a:buAutoNum type="alphaLcPeriod"/>
            </a:pPr>
            <a:r>
              <a:rPr lang="en-US" sz="2000" dirty="0" err="1" smtClean="0">
                <a:cs typeface="Times New Roman"/>
              </a:rPr>
              <a:t>Parainfluenza</a:t>
            </a:r>
            <a:r>
              <a:rPr lang="en-US" sz="2000" dirty="0" smtClean="0">
                <a:cs typeface="Times New Roman"/>
              </a:rPr>
              <a:t>   </a:t>
            </a:r>
            <a:r>
              <a:rPr lang="en-US" sz="2000" dirty="0" smtClean="0">
                <a:cs typeface="Times New Roman"/>
              </a:rPr>
              <a:t>    b</a:t>
            </a:r>
            <a:r>
              <a:rPr lang="en-US" sz="2000" dirty="0">
                <a:cs typeface="Times New Roman"/>
              </a:rPr>
              <a:t>. Coronavirus </a:t>
            </a:r>
            <a:r>
              <a:rPr lang="en-US" sz="2000" dirty="0" smtClean="0">
                <a:cs typeface="Times New Roman"/>
              </a:rPr>
              <a:t>             </a:t>
            </a:r>
            <a:r>
              <a:rPr lang="en-US" sz="2000" dirty="0" smtClean="0">
                <a:cs typeface="Times New Roman"/>
              </a:rPr>
              <a:t>c</a:t>
            </a:r>
            <a:r>
              <a:rPr lang="en-US" sz="2000" dirty="0">
                <a:cs typeface="Times New Roman"/>
              </a:rPr>
              <a:t>. </a:t>
            </a:r>
            <a:r>
              <a:rPr lang="en-US" sz="2000" dirty="0" smtClean="0">
                <a:cs typeface="Times New Roman"/>
              </a:rPr>
              <a:t>Rhinovirus</a:t>
            </a:r>
          </a:p>
          <a:p>
            <a:endParaRPr lang="en-US" sz="2000" b="1" dirty="0">
              <a:cs typeface="Times New Roman"/>
            </a:endParaRPr>
          </a:p>
          <a:p>
            <a:r>
              <a:rPr lang="en-US" sz="2000" b="1" dirty="0">
                <a:cs typeface="Times New Roman"/>
              </a:rPr>
              <a:t>3.Which one of the following is the only virus with </a:t>
            </a:r>
            <a:r>
              <a:rPr lang="en-US" sz="2000" b="1" dirty="0" err="1">
                <a:cs typeface="Times New Roman"/>
              </a:rPr>
              <a:t>dsDNA</a:t>
            </a:r>
            <a:r>
              <a:rPr lang="en-US" sz="2000" b="1" dirty="0">
                <a:cs typeface="Times New Roman"/>
              </a:rPr>
              <a:t>?</a:t>
            </a:r>
          </a:p>
          <a:p>
            <a:pPr marL="457200" indent="-457200">
              <a:buAutoNum type="alphaLcPeriod"/>
            </a:pPr>
            <a:r>
              <a:rPr lang="en-US" sz="2000" dirty="0" smtClean="0">
                <a:cs typeface="Times New Roman"/>
              </a:rPr>
              <a:t>Adenovirus  </a:t>
            </a:r>
            <a:r>
              <a:rPr lang="en-US" sz="2000" dirty="0" smtClean="0">
                <a:cs typeface="Times New Roman"/>
              </a:rPr>
              <a:t>         </a:t>
            </a:r>
            <a:r>
              <a:rPr lang="en-US" sz="2000" dirty="0">
                <a:cs typeface="Times New Roman"/>
              </a:rPr>
              <a:t>b. Influenza 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smtClean="0">
                <a:cs typeface="Times New Roman"/>
              </a:rPr>
              <a:t>                 </a:t>
            </a:r>
            <a:r>
              <a:rPr lang="en-US" sz="2000" dirty="0" smtClean="0">
                <a:cs typeface="Times New Roman"/>
              </a:rPr>
              <a:t>c</a:t>
            </a:r>
            <a:r>
              <a:rPr lang="en-US" sz="2000" dirty="0">
                <a:cs typeface="Times New Roman"/>
              </a:rPr>
              <a:t>. Respiratory </a:t>
            </a:r>
            <a:r>
              <a:rPr lang="en-US" sz="2000" dirty="0" err="1" smtClean="0">
                <a:cs typeface="Times New Roman"/>
              </a:rPr>
              <a:t>Syncitial</a:t>
            </a:r>
            <a:endParaRPr lang="en-US" sz="2000" dirty="0" smtClean="0">
              <a:cs typeface="Times New Roman"/>
            </a:endParaRPr>
          </a:p>
          <a:p>
            <a:endParaRPr lang="en-US" sz="2000" dirty="0">
              <a:cs typeface="Times New Roman"/>
            </a:endParaRPr>
          </a:p>
          <a:p>
            <a:r>
              <a:rPr lang="en-US" sz="2000" b="1" dirty="0">
                <a:cs typeface="Times New Roman"/>
              </a:rPr>
              <a:t>4.Avian flu do not usually infect humans.</a:t>
            </a:r>
          </a:p>
          <a:p>
            <a:pPr marL="457200" indent="-457200">
              <a:buAutoNum type="alphaLcPeriod"/>
            </a:pPr>
            <a:r>
              <a:rPr lang="en-US" sz="2000" dirty="0" smtClean="0">
                <a:cs typeface="Times New Roman"/>
              </a:rPr>
              <a:t>T                                 </a:t>
            </a:r>
            <a:r>
              <a:rPr lang="en-US" sz="2000" dirty="0">
                <a:cs typeface="Times New Roman"/>
              </a:rPr>
              <a:t>b. </a:t>
            </a:r>
            <a:r>
              <a:rPr lang="en-US" sz="2000" dirty="0" smtClean="0">
                <a:cs typeface="Times New Roman"/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537" y="6373504"/>
            <a:ext cx="1852815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434team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0800000">
            <a:off x="10673836" y="4791434"/>
            <a:ext cx="1337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a</a:t>
            </a:r>
          </a:p>
          <a:p>
            <a:r>
              <a:rPr lang="en-US" dirty="0" smtClean="0"/>
              <a:t>2- c</a:t>
            </a:r>
          </a:p>
          <a:p>
            <a:r>
              <a:rPr lang="en-US" dirty="0" smtClean="0"/>
              <a:t>3- a</a:t>
            </a:r>
          </a:p>
          <a:p>
            <a:r>
              <a:rPr lang="en-US" dirty="0" smtClean="0"/>
              <a:t>4-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84" y="2222849"/>
            <a:ext cx="59263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LUCK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  <a:p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-See you next block ^^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958" y="5648777"/>
            <a:ext cx="2411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B0F0"/>
                </a:solidFill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4972" y="6132205"/>
            <a:ext cx="4603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436microbiologyteam@gmail.com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6" y="5648778"/>
            <a:ext cx="567193" cy="567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94595" y="4925502"/>
            <a:ext cx="5173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waiting for your feedback  </a:t>
            </a:r>
          </a:p>
        </p:txBody>
      </p:sp>
      <p:sp>
        <p:nvSpPr>
          <p:cNvPr id="8" name="Arc 7"/>
          <p:cNvSpPr/>
          <p:nvPr/>
        </p:nvSpPr>
        <p:spPr>
          <a:xfrm rot="16024822">
            <a:off x="7225858" y="5210182"/>
            <a:ext cx="809103" cy="696180"/>
          </a:xfrm>
          <a:prstGeom prst="arc">
            <a:avLst>
              <a:gd name="adj1" fmla="val 8546526"/>
              <a:gd name="adj2" fmla="val 1882258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024822">
            <a:off x="6987968" y="5133538"/>
            <a:ext cx="1229106" cy="1321490"/>
          </a:xfrm>
          <a:prstGeom prst="arc">
            <a:avLst>
              <a:gd name="adj1" fmla="val 9061474"/>
              <a:gd name="adj2" fmla="val 2011501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9362" y="3202591"/>
            <a:ext cx="313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The Editing File 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4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0153" y="1051893"/>
          <a:ext cx="7144811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648"/>
                <a:gridCol w="2908935"/>
                <a:gridCol w="2937228"/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Influenza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Virus (A, B, C)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Avian flu: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Avian influenza type A virus (H5N1)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Family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orthomyxoviridae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orthomyxoviridae</a:t>
                      </a:r>
                      <a:endParaRPr lang="en-GB" sz="1600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Enveloped virus with 2 projecting glycoprotein spikes </a:t>
                      </a:r>
                    </a:p>
                    <a:p>
                      <a:r>
                        <a:rPr lang="en-US" sz="1600" dirty="0" smtClean="0"/>
                        <a:t>(H &amp; N)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Genome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segmented</a:t>
                      </a:r>
                      <a:r>
                        <a:rPr lang="en-US" sz="1600" baseline="0" dirty="0" smtClean="0"/>
                        <a:t> - polarity ssRNA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I.P.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–</a:t>
                      </a:r>
                      <a:r>
                        <a:rPr lang="en-US" sz="1600" baseline="0" dirty="0" smtClean="0"/>
                        <a:t> 4 days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Symptoms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Fever, malaise, headache, cough, chills, sore throat,</a:t>
                      </a:r>
                      <a:r>
                        <a:rPr lang="en-US" sz="1600" baseline="0" dirty="0" smtClean="0"/>
                        <a:t> and generalized pain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Range</a:t>
                      </a:r>
                      <a:r>
                        <a:rPr lang="en-US" sz="1600" baseline="0" dirty="0" smtClean="0"/>
                        <a:t> from typical flu to severe respiratory disease. Diarrhea, abdominal pain, nose bleed.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Lab diagnosis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/>
                        <a:t>Routine testing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PCR, detection of viral RNA in throat swap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Treatment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Amantadine (A</a:t>
                      </a:r>
                      <a:r>
                        <a:rPr lang="en-US" sz="1600" baseline="0" dirty="0" smtClean="0"/>
                        <a:t> only)</a:t>
                      </a:r>
                    </a:p>
                    <a:p>
                      <a:r>
                        <a:rPr lang="en-US" sz="1600" baseline="0" dirty="0" err="1" smtClean="0"/>
                        <a:t>Rimantadine</a:t>
                      </a:r>
                      <a:r>
                        <a:rPr lang="en-US" sz="1600" baseline="0" dirty="0" smtClean="0"/>
                        <a:t>, Oseltamivir, or </a:t>
                      </a:r>
                      <a:r>
                        <a:rPr lang="en-US" sz="1600" baseline="0" dirty="0" err="1" smtClean="0"/>
                        <a:t>Zanamivir</a:t>
                      </a:r>
                      <a:r>
                        <a:rPr lang="en-US" sz="1600" baseline="0" dirty="0" smtClean="0"/>
                        <a:t> (A &amp; B)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Oseltamivir</a:t>
                      </a:r>
                    </a:p>
                    <a:p>
                      <a:r>
                        <a:rPr lang="en-US" sz="1600" dirty="0" err="1" smtClean="0"/>
                        <a:t>Zanamivir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(should be started within 48 </a:t>
                      </a:r>
                      <a:r>
                        <a:rPr lang="en-US" sz="1600" dirty="0" err="1" smtClean="0"/>
                        <a:t>hrs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Prevention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220663">
                        <a:buAutoNum type="arabicPeriod"/>
                      </a:pPr>
                      <a:r>
                        <a:rPr lang="en-US" sz="1600" dirty="0" smtClean="0"/>
                        <a:t>Flu shot vaccine</a:t>
                      </a:r>
                    </a:p>
                    <a:p>
                      <a:pPr marL="342900" indent="-220663">
                        <a:buAutoNum type="arabicPeriod"/>
                      </a:pPr>
                      <a:r>
                        <a:rPr lang="en-US" sz="1600" dirty="0" smtClean="0"/>
                        <a:t>Nasal spray flue vaccine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46556" y="409215"/>
            <a:ext cx="7561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Viral Infections of the Respiratory System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860017" y="2526332"/>
            <a:ext cx="3712390" cy="2585323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Routine testing</a:t>
            </a:r>
            <a:r>
              <a:rPr lang="en-US" dirty="0" smtClean="0"/>
              <a:t> = </a:t>
            </a:r>
            <a:r>
              <a:rPr lang="en-US" baseline="0" dirty="0" smtClean="0"/>
              <a:t>direct detection of virus from sputum, nasopharyngeal swab, aspirate (NPA), or respiratory secretion by direct immunofluorescent essay (IFA)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Transmission</a:t>
            </a:r>
            <a:r>
              <a:rPr lang="en-US" dirty="0" smtClean="0"/>
              <a:t> is always through </a:t>
            </a:r>
            <a:r>
              <a:rPr lang="en-US" dirty="0" err="1" smtClean="0"/>
              <a:t>i</a:t>
            </a:r>
            <a:r>
              <a:rPr lang="en-GB" dirty="0" err="1" smtClean="0"/>
              <a:t>nhalation</a:t>
            </a:r>
            <a:r>
              <a:rPr lang="en-GB" dirty="0" smtClean="0"/>
              <a:t> of infectious aerosol droplets.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68991" cy="436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90178" y="721027"/>
          <a:ext cx="11322071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843314"/>
                <a:gridCol w="2409372"/>
                <a:gridCol w="2657780"/>
                <a:gridCol w="3222885"/>
              </a:tblGrid>
              <a:tr h="370840"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Viral Parainfluenza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Respiratory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Syncytial Virus &amp; Human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metapneumovirus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Measeles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Mumps virus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Family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Paramyxoviridae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Paramyxoviridae</a:t>
                      </a:r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Paramyxoviridae</a:t>
                      </a:r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Paramyxoviridae</a:t>
                      </a:r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Structure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Enveloped</a:t>
                      </a:r>
                      <a:r>
                        <a:rPr lang="en-US" sz="1400" baseline="0" dirty="0" smtClean="0"/>
                        <a:t> virus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Enveloped virus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Enveloped virus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Enveloped virus covered with two glycoprotein spikes</a:t>
                      </a:r>
                      <a:r>
                        <a:rPr lang="en-GB" sz="1400" baseline="0" dirty="0" smtClean="0"/>
                        <a:t> (H &amp; N)</a:t>
                      </a:r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Genome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– polarity ssRNA 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– polarity ssRNA </a:t>
                      </a:r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– polarity ssRNA 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– polarity ssRNA 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I.P.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–  14 days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 – 21 days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Symptoms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Fever,</a:t>
                      </a:r>
                      <a:r>
                        <a:rPr lang="en-US" sz="1400" baseline="0" dirty="0" smtClean="0"/>
                        <a:t> harsh cough, difficult inspiration. (Croup, bronchiolitis, pneumonia)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Bronchiolitis (&lt;6months)</a:t>
                      </a:r>
                    </a:p>
                    <a:p>
                      <a:r>
                        <a:rPr lang="en-US" sz="1400" dirty="0" smtClean="0"/>
                        <a:t>Pneumonia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Fever,</a:t>
                      </a:r>
                      <a:r>
                        <a:rPr lang="en-US" sz="1400" baseline="0" dirty="0" smtClean="0"/>
                        <a:t> cough, conjunctivitis, runny nose, </a:t>
                      </a:r>
                      <a:r>
                        <a:rPr lang="en-US" sz="1400" baseline="0" dirty="0" err="1" smtClean="0"/>
                        <a:t>koplik’s</a:t>
                      </a:r>
                      <a:r>
                        <a:rPr lang="en-US" sz="1400" baseline="0" dirty="0" smtClean="0"/>
                        <a:t> spot, rash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Moderate fever, malaise, pain on chewing or swallowing, particularly acidic liquids.</a:t>
                      </a:r>
                    </a:p>
                    <a:p>
                      <a:r>
                        <a:rPr lang="en-GB" sz="1400" dirty="0" smtClean="0"/>
                        <a:t>Sudden onset of fever and painful swelling of parotid gland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i="1" dirty="0" smtClean="0"/>
                        <a:t>Lab diagnosis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Routine testing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Tissue culture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PCR</a:t>
                      </a:r>
                      <a:endParaRPr lang="en-GB" sz="1400" dirty="0" smtClean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/>
                        <a:t>Routine testing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Cell culture (with CPE)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PCR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Serology by detection of IgM</a:t>
                      </a:r>
                      <a:r>
                        <a:rPr lang="en-US" sz="1400" baseline="0" dirty="0" smtClean="0"/>
                        <a:t> Ab using ELISA</a:t>
                      </a:r>
                      <a:endParaRPr lang="en-GB" sz="14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aseline="0" dirty="0" smtClean="0"/>
                        <a:t>in case of SSPE detection of measles antibodies in CSF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aseline="0" dirty="0" smtClean="0"/>
                        <a:t>or detection of viral NA using PCR.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/>
                        <a:t>Serology by detection of IgM Ab using ELISA,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/>
                        <a:t>cell culture and isolation of the virus from saliva or detection of viral NA using PCR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Treatment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specific treatment</a:t>
                      </a:r>
                      <a:r>
                        <a:rPr lang="en-US" sz="1400" baseline="0" dirty="0" smtClean="0"/>
                        <a:t> (only supportive treatment)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Ribavirin (for infants)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specific treatment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 specific treatment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Prevention</a:t>
                      </a:r>
                      <a:endParaRPr lang="en-GB" sz="1400" i="1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vaccine available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vaccine available (passive immunization immunoglobulin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given for infected premature infants)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MMR Vaccine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MMR Vaccine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70242" y="137847"/>
            <a:ext cx="7561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Viral Infections of the Respiratory System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68991" cy="436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1818" y="3454753"/>
            <a:ext cx="5446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Mumps</a:t>
            </a:r>
            <a:r>
              <a:rPr lang="en-GB" sz="2000" dirty="0"/>
              <a:t>:</a:t>
            </a:r>
            <a:endParaRPr lang="en-GB" sz="2000" dirty="0" smtClean="0">
              <a:hlinkClick r:id="rId2"/>
            </a:endParaRPr>
          </a:p>
          <a:p>
            <a:r>
              <a:rPr lang="en-GB" sz="2000" dirty="0" smtClean="0">
                <a:hlinkClick r:id="rId2"/>
              </a:rPr>
              <a:t>https://www.youtube.com/watch?v=s3ACcn8IWFc</a:t>
            </a:r>
            <a:endParaRPr lang="en-GB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41818" y="2392924"/>
            <a:ext cx="5568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Measles</a:t>
            </a:r>
            <a:r>
              <a:rPr lang="en-GB" sz="2000" dirty="0"/>
              <a:t>:</a:t>
            </a:r>
            <a:endParaRPr lang="en-GB" sz="2000" dirty="0" smtClean="0">
              <a:hlinkClick r:id="rId3"/>
            </a:endParaRPr>
          </a:p>
          <a:p>
            <a:r>
              <a:rPr lang="en-GB" sz="2000" dirty="0" smtClean="0">
                <a:hlinkClick r:id="rId3"/>
              </a:rPr>
              <a:t>https://www.youtube.com/watch?v=YBceTQ97FnM</a:t>
            </a:r>
            <a:endParaRPr lang="en-GB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41818" y="1394563"/>
            <a:ext cx="5684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Influenza: </a:t>
            </a:r>
            <a:endParaRPr lang="en-GB" sz="2000" dirty="0" smtClean="0"/>
          </a:p>
          <a:p>
            <a:r>
              <a:rPr lang="en-GB" sz="2000" dirty="0" smtClean="0">
                <a:hlinkClick r:id="rId4"/>
              </a:rPr>
              <a:t>https://www.youtube.com/watch?v=U17Rbx1AmN4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941818" y="580868"/>
            <a:ext cx="7561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Videos 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68991" cy="436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5" y="2641599"/>
            <a:ext cx="7495619" cy="24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6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0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7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38292"/>
            <a:ext cx="1389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SAQ:</a:t>
            </a:r>
          </a:p>
        </p:txBody>
      </p:sp>
      <p:sp>
        <p:nvSpPr>
          <p:cNvPr id="5" name="مربع نص 1"/>
          <p:cNvSpPr txBox="1"/>
          <p:nvPr/>
        </p:nvSpPr>
        <p:spPr>
          <a:xfrm>
            <a:off x="1210392" y="133861"/>
            <a:ext cx="108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 8 year old child is presented with fever, malaise and cough he visits an E.R doctor in the hospital , the doctor suspects a viral infection he later diagnosed him with influenza. Based on this info answer the following…</a:t>
            </a:r>
            <a:endParaRPr lang="en-US" b="1" dirty="0"/>
          </a:p>
        </p:txBody>
      </p:sp>
      <p:sp>
        <p:nvSpPr>
          <p:cNvPr id="6" name="مربع نص 2"/>
          <p:cNvSpPr txBox="1"/>
          <p:nvPr/>
        </p:nvSpPr>
        <p:spPr>
          <a:xfrm>
            <a:off x="0" y="1023538"/>
            <a:ext cx="12012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dirty="0" smtClean="0"/>
              <a:t> </a:t>
            </a:r>
            <a:r>
              <a:rPr lang="en-US" dirty="0" smtClean="0"/>
              <a:t>if the influenza was type B what is the treatment?</a:t>
            </a:r>
          </a:p>
          <a:p>
            <a:r>
              <a:rPr lang="en-US" sz="1200" dirty="0"/>
              <a:t>ANS: </a:t>
            </a:r>
            <a:r>
              <a:rPr lang="en-US" sz="1200" dirty="0" err="1"/>
              <a:t>Rimatidine</a:t>
            </a:r>
            <a:r>
              <a:rPr lang="en-US" sz="1200" dirty="0"/>
              <a:t> , Oseltamivir , </a:t>
            </a:r>
            <a:r>
              <a:rPr lang="en-US" sz="1200" dirty="0" err="1"/>
              <a:t>Zanamivir</a:t>
            </a:r>
            <a:endParaRPr lang="en-US" sz="1200" dirty="0"/>
          </a:p>
          <a:p>
            <a:r>
              <a:rPr lang="en-US" dirty="0"/>
              <a:t>2</a:t>
            </a:r>
            <a:r>
              <a:rPr lang="en-US" dirty="0" smtClean="0"/>
              <a:t>- </a:t>
            </a:r>
            <a:r>
              <a:rPr lang="en-US" dirty="0" smtClean="0"/>
              <a:t>what are the currently circulating strains of influenza?</a:t>
            </a:r>
          </a:p>
          <a:p>
            <a:r>
              <a:rPr lang="en-US" sz="1200" dirty="0"/>
              <a:t>ANS: H1N1 , H3N2</a:t>
            </a:r>
          </a:p>
          <a:p>
            <a:r>
              <a:rPr lang="en-US" dirty="0"/>
              <a:t>3</a:t>
            </a:r>
            <a:r>
              <a:rPr lang="en-US" dirty="0" smtClean="0"/>
              <a:t>- </a:t>
            </a:r>
            <a:r>
              <a:rPr lang="en-US" dirty="0" smtClean="0"/>
              <a:t>what is the most common complication that could arise in children duo to influenza?</a:t>
            </a:r>
          </a:p>
          <a:p>
            <a:r>
              <a:rPr lang="en-US" sz="1200" dirty="0"/>
              <a:t>ANS: Reyes syndrome</a:t>
            </a:r>
            <a:endParaRPr lang="en-US" sz="1200" dirty="0"/>
          </a:p>
        </p:txBody>
      </p:sp>
      <p:sp>
        <p:nvSpPr>
          <p:cNvPr id="7" name="مربع نص 3"/>
          <p:cNvSpPr txBox="1"/>
          <p:nvPr/>
        </p:nvSpPr>
        <p:spPr>
          <a:xfrm>
            <a:off x="0" y="2813371"/>
            <a:ext cx="12012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 questions:</a:t>
            </a:r>
          </a:p>
          <a:p>
            <a:r>
              <a:rPr lang="en-US" dirty="0" smtClean="0"/>
              <a:t>1- What is the treatment for Respiratory </a:t>
            </a:r>
            <a:r>
              <a:rPr lang="en-US" dirty="0" err="1" smtClean="0"/>
              <a:t>syntical</a:t>
            </a:r>
            <a:r>
              <a:rPr lang="en-US" dirty="0" smtClean="0"/>
              <a:t> virus and human </a:t>
            </a:r>
            <a:r>
              <a:rPr lang="en-US" dirty="0" err="1" smtClean="0"/>
              <a:t>metapneumoviruse</a:t>
            </a:r>
            <a:r>
              <a:rPr lang="en-US" dirty="0" smtClean="0"/>
              <a:t> in infants?</a:t>
            </a:r>
          </a:p>
          <a:p>
            <a:r>
              <a:rPr lang="en-US" sz="1200" dirty="0"/>
              <a:t>ANS: Ribavirin</a:t>
            </a:r>
          </a:p>
          <a:p>
            <a:r>
              <a:rPr lang="en-US" dirty="0" smtClean="0"/>
              <a:t>2- What is the virus that is presented with </a:t>
            </a:r>
            <a:r>
              <a:rPr lang="en-US" dirty="0" err="1" smtClean="0"/>
              <a:t>Kopliks</a:t>
            </a:r>
            <a:r>
              <a:rPr lang="en-US" dirty="0" smtClean="0"/>
              <a:t> spot?</a:t>
            </a:r>
          </a:p>
          <a:p>
            <a:r>
              <a:rPr lang="en-US" sz="1200" dirty="0"/>
              <a:t>ANS: </a:t>
            </a:r>
            <a:r>
              <a:rPr lang="en-US" sz="1200" dirty="0" err="1"/>
              <a:t>Measels</a:t>
            </a:r>
            <a:endParaRPr lang="en-US" sz="1200" dirty="0"/>
          </a:p>
          <a:p>
            <a:r>
              <a:rPr lang="en-US" dirty="0" smtClean="0"/>
              <a:t>3- What is the most common cause of common cold?</a:t>
            </a:r>
          </a:p>
          <a:p>
            <a:r>
              <a:rPr lang="en-US" sz="1200" dirty="0"/>
              <a:t>ANS: Rhinovirus</a:t>
            </a:r>
          </a:p>
          <a:p>
            <a:r>
              <a:rPr lang="en-US" dirty="0" smtClean="0"/>
              <a:t>4- what virus has </a:t>
            </a:r>
            <a:r>
              <a:rPr lang="en-US" dirty="0" err="1" smtClean="0"/>
              <a:t>ocnogenic</a:t>
            </a:r>
            <a:r>
              <a:rPr lang="en-US" dirty="0" smtClean="0"/>
              <a:t> (cancer) properties?</a:t>
            </a:r>
          </a:p>
          <a:p>
            <a:r>
              <a:rPr lang="en-US" sz="1200" dirty="0"/>
              <a:t>ANS: </a:t>
            </a:r>
            <a:r>
              <a:rPr lang="en-US" sz="1200" dirty="0" err="1"/>
              <a:t>Epstien</a:t>
            </a:r>
            <a:r>
              <a:rPr lang="en-US" sz="1200" dirty="0"/>
              <a:t> Barr Virus (EBV)</a:t>
            </a:r>
          </a:p>
          <a:p>
            <a:r>
              <a:rPr lang="en-US" dirty="0" smtClean="0"/>
              <a:t>5- What are the viruses that can be detected using serology detection of IgM antibodies using ELISA?</a:t>
            </a:r>
          </a:p>
          <a:p>
            <a:r>
              <a:rPr lang="en-US" sz="1200" dirty="0"/>
              <a:t>ANS : </a:t>
            </a:r>
            <a:r>
              <a:rPr lang="en-US" sz="1200" dirty="0" err="1"/>
              <a:t>Measels</a:t>
            </a:r>
            <a:r>
              <a:rPr lang="en-US" sz="1200" dirty="0"/>
              <a:t> , Mumps , EBV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65197"/>
            <a:ext cx="308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ZOOM to see the answers ;)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762</Words>
  <Application>Microsoft Office PowerPoint</Application>
  <PresentationFormat>Widescreen</PresentationFormat>
  <Paragraphs>140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 </dc:title>
  <dc:creator>ABS</dc:creator>
  <cp:lastModifiedBy>ABS</cp:lastModifiedBy>
  <cp:revision>33</cp:revision>
  <dcterms:created xsi:type="dcterms:W3CDTF">2017-02-13T00:33:29Z</dcterms:created>
  <dcterms:modified xsi:type="dcterms:W3CDTF">2017-03-04T02:35:02Z</dcterms:modified>
</cp:coreProperties>
</file>