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0" r:id="rId3"/>
    <p:sldId id="262" r:id="rId4"/>
    <p:sldId id="259" r:id="rId5"/>
    <p:sldId id="271" r:id="rId6"/>
    <p:sldId id="263" r:id="rId7"/>
    <p:sldId id="268" r:id="rId8"/>
    <p:sldId id="265" r:id="rId9"/>
    <p:sldId id="266" r:id="rId10"/>
    <p:sldId id="269" r:id="rId11"/>
    <p:sldId id="258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2E6AA6"/>
    <a:srgbClr val="9A261F"/>
    <a:srgbClr val="EAEFF7"/>
    <a:srgbClr val="C91A13"/>
    <a:srgbClr val="40C87F"/>
    <a:srgbClr val="3BC175"/>
    <a:srgbClr val="1D2E70"/>
    <a:srgbClr val="CC1712"/>
    <a:srgbClr val="578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7" autoAdjust="0"/>
    <p:restoredTop sz="94660"/>
  </p:normalViewPr>
  <p:slideViewPr>
    <p:cSldViewPr snapToGrid="0">
      <p:cViewPr>
        <p:scale>
          <a:sx n="107" d="100"/>
          <a:sy n="107" d="100"/>
        </p:scale>
        <p:origin x="1424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75159-F15D-E74F-B7C8-75505C9E60FD}" type="doc">
      <dgm:prSet loTypeId="urn:microsoft.com/office/officeart/2005/8/layout/orgChart1" loCatId="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252E2F5-4A91-1B46-BC76-43E4C3BA1A74}">
      <dgm:prSet phldrT="[Text]" custT="1"/>
      <dgm:spPr/>
      <dgm:t>
        <a:bodyPr/>
        <a:lstStyle/>
        <a:p>
          <a:r>
            <a:rPr lang="en-US" sz="2800" b="1"/>
            <a:t>Anticholinergic</a:t>
          </a:r>
          <a:r>
            <a:rPr lang="en-US" sz="2800" b="1" baseline="0"/>
            <a:t> Drugs</a:t>
          </a:r>
          <a:endParaRPr lang="en-US" sz="2800" dirty="0"/>
        </a:p>
      </dgm:t>
    </dgm:pt>
    <dgm:pt modelId="{5490EB2B-EC47-924F-ADE2-95D6426C4136}" type="parTrans" cxnId="{5CDB8A26-3427-D949-BD87-574B15DFF98F}">
      <dgm:prSet/>
      <dgm:spPr/>
      <dgm:t>
        <a:bodyPr/>
        <a:lstStyle/>
        <a:p>
          <a:endParaRPr lang="en-US"/>
        </a:p>
      </dgm:t>
    </dgm:pt>
    <dgm:pt modelId="{845B0252-9EF2-CB46-9336-7330944D9384}" type="sibTrans" cxnId="{5CDB8A26-3427-D949-BD87-574B15DFF98F}">
      <dgm:prSet/>
      <dgm:spPr/>
      <dgm:t>
        <a:bodyPr/>
        <a:lstStyle/>
        <a:p>
          <a:endParaRPr lang="en-US"/>
        </a:p>
      </dgm:t>
    </dgm:pt>
    <dgm:pt modelId="{61B3DAB4-D4E6-4044-BD06-6FDA11770167}" type="asst">
      <dgm:prSet phldrT="[Text]" custT="1"/>
      <dgm:spPr/>
      <dgm:t>
        <a:bodyPr/>
        <a:lstStyle/>
        <a:p>
          <a:r>
            <a:rPr lang="en-US" sz="1600" b="1" dirty="0"/>
            <a:t>Anti-</a:t>
          </a:r>
          <a:r>
            <a:rPr lang="en-US" sz="1600" b="1" dirty="0" err="1"/>
            <a:t>muscarinics</a:t>
          </a:r>
          <a:endParaRPr lang="en-US" sz="1600" dirty="0"/>
        </a:p>
      </dgm:t>
    </dgm:pt>
    <dgm:pt modelId="{C980A2A1-5D55-2B41-AAD7-788DEC726F34}" type="parTrans" cxnId="{33AEAA2D-EA7D-F14A-A624-892CAF839CF9}">
      <dgm:prSet/>
      <dgm:spPr/>
      <dgm:t>
        <a:bodyPr/>
        <a:lstStyle/>
        <a:p>
          <a:endParaRPr lang="en-US"/>
        </a:p>
      </dgm:t>
    </dgm:pt>
    <dgm:pt modelId="{1D29AC94-1052-EB4D-8124-A49CE43048B8}" type="sibTrans" cxnId="{33AEAA2D-EA7D-F14A-A624-892CAF839CF9}">
      <dgm:prSet/>
      <dgm:spPr/>
      <dgm:t>
        <a:bodyPr/>
        <a:lstStyle/>
        <a:p>
          <a:endParaRPr lang="en-US"/>
        </a:p>
      </dgm:t>
    </dgm:pt>
    <dgm:pt modelId="{274C3718-5760-3E46-9261-625E7A353C06}" type="asst">
      <dgm:prSet custT="1"/>
      <dgm:spPr/>
      <dgm:t>
        <a:bodyPr/>
        <a:lstStyle/>
        <a:p>
          <a:r>
            <a:rPr lang="en-US" sz="1600" b="1" dirty="0"/>
            <a:t>anti-</a:t>
          </a:r>
          <a:r>
            <a:rPr lang="en-US" sz="1600" b="1" dirty="0" err="1"/>
            <a:t>nicotinics</a:t>
          </a:r>
          <a:endParaRPr lang="en-US" sz="1600" b="1" dirty="0"/>
        </a:p>
      </dgm:t>
    </dgm:pt>
    <dgm:pt modelId="{F6C7F671-2FC0-7548-AA58-30C3AA25EFA8}" type="parTrans" cxnId="{64923B77-1503-0B4F-BDDF-152CBC3C811C}">
      <dgm:prSet/>
      <dgm:spPr/>
      <dgm:t>
        <a:bodyPr/>
        <a:lstStyle/>
        <a:p>
          <a:endParaRPr lang="en-US"/>
        </a:p>
      </dgm:t>
    </dgm:pt>
    <dgm:pt modelId="{C606C0E2-173E-7D4E-9DF5-C5A39B8AEFC4}" type="sibTrans" cxnId="{64923B77-1503-0B4F-BDDF-152CBC3C811C}">
      <dgm:prSet/>
      <dgm:spPr/>
      <dgm:t>
        <a:bodyPr/>
        <a:lstStyle/>
        <a:p>
          <a:endParaRPr lang="en-US"/>
        </a:p>
      </dgm:t>
    </dgm:pt>
    <dgm:pt modelId="{D206A20A-5213-394B-BA43-41C671474568}" type="asst">
      <dgm:prSet/>
      <dgm:spPr/>
      <dgm:t>
        <a:bodyPr/>
        <a:lstStyle/>
        <a:p>
          <a:r>
            <a:rPr lang="en-US" b="1"/>
            <a:t>Ganglionic Blockers</a:t>
          </a:r>
          <a:endParaRPr lang="en-US" b="1" dirty="0"/>
        </a:p>
      </dgm:t>
    </dgm:pt>
    <dgm:pt modelId="{7DFD3C64-4112-434D-847C-C359F07F7EF5}" type="parTrans" cxnId="{5C0ADF5F-793D-2346-BF66-24A785B5887E}">
      <dgm:prSet/>
      <dgm:spPr/>
      <dgm:t>
        <a:bodyPr/>
        <a:lstStyle/>
        <a:p>
          <a:endParaRPr lang="en-US"/>
        </a:p>
      </dgm:t>
    </dgm:pt>
    <dgm:pt modelId="{E46DA787-E287-2245-AB9A-0F8927583862}" type="sibTrans" cxnId="{5C0ADF5F-793D-2346-BF66-24A785B5887E}">
      <dgm:prSet/>
      <dgm:spPr/>
      <dgm:t>
        <a:bodyPr/>
        <a:lstStyle/>
        <a:p>
          <a:endParaRPr lang="en-US"/>
        </a:p>
      </dgm:t>
    </dgm:pt>
    <dgm:pt modelId="{94FDD788-1F6E-EB4E-B962-8FB205F0C288}" type="asst">
      <dgm:prSet/>
      <dgm:spPr/>
      <dgm:t>
        <a:bodyPr/>
        <a:lstStyle/>
        <a:p>
          <a:r>
            <a:rPr lang="en-US" b="1"/>
            <a:t>Neuromuscular blockers</a:t>
          </a:r>
          <a:endParaRPr lang="en-US" b="1" dirty="0"/>
        </a:p>
      </dgm:t>
    </dgm:pt>
    <dgm:pt modelId="{041FF289-6EFE-8F4D-AC2A-9242552AFA7D}" type="parTrans" cxnId="{3D8BB9BE-4AB9-954E-8A4C-6709491FF668}">
      <dgm:prSet/>
      <dgm:spPr/>
      <dgm:t>
        <a:bodyPr/>
        <a:lstStyle/>
        <a:p>
          <a:endParaRPr lang="en-US"/>
        </a:p>
      </dgm:t>
    </dgm:pt>
    <dgm:pt modelId="{97FE10BD-CB87-7D46-897F-5288D7EB77C6}" type="sibTrans" cxnId="{3D8BB9BE-4AB9-954E-8A4C-6709491FF668}">
      <dgm:prSet/>
      <dgm:spPr/>
      <dgm:t>
        <a:bodyPr/>
        <a:lstStyle/>
        <a:p>
          <a:endParaRPr lang="en-US"/>
        </a:p>
      </dgm:t>
    </dgm:pt>
    <dgm:pt modelId="{E001148D-500A-0341-BFCA-49A91BFADDFB}" type="pres">
      <dgm:prSet presAssocID="{2D075159-F15D-E74F-B7C8-75505C9E60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F85A8F-72CC-4A42-A57E-3DC9AAC79F47}" type="pres">
      <dgm:prSet presAssocID="{6252E2F5-4A91-1B46-BC76-43E4C3BA1A74}" presName="hierRoot1" presStyleCnt="0">
        <dgm:presLayoutVars>
          <dgm:hierBranch val="init"/>
        </dgm:presLayoutVars>
      </dgm:prSet>
      <dgm:spPr/>
    </dgm:pt>
    <dgm:pt modelId="{57B3BB0E-0FC8-2040-8794-D3F2A66C4244}" type="pres">
      <dgm:prSet presAssocID="{6252E2F5-4A91-1B46-BC76-43E4C3BA1A74}" presName="rootComposite1" presStyleCnt="0"/>
      <dgm:spPr/>
    </dgm:pt>
    <dgm:pt modelId="{8D8A72C6-ED06-8746-B86A-04C21D780C70}" type="pres">
      <dgm:prSet presAssocID="{6252E2F5-4A91-1B46-BC76-43E4C3BA1A74}" presName="rootText1" presStyleLbl="node0" presStyleIdx="0" presStyleCnt="1" custScaleX="286112" custLinFactNeighborX="33217" custLinFactNeighborY="-74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C1658-2CAF-6941-B234-7CF136D9EFF9}" type="pres">
      <dgm:prSet presAssocID="{6252E2F5-4A91-1B46-BC76-43E4C3BA1A7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C7CD177-F390-EE4E-B9F4-F4F768942189}" type="pres">
      <dgm:prSet presAssocID="{6252E2F5-4A91-1B46-BC76-43E4C3BA1A74}" presName="hierChild2" presStyleCnt="0"/>
      <dgm:spPr/>
    </dgm:pt>
    <dgm:pt modelId="{8BF7E923-7750-894B-9C3F-53243A70429C}" type="pres">
      <dgm:prSet presAssocID="{6252E2F5-4A91-1B46-BC76-43E4C3BA1A74}" presName="hierChild3" presStyleCnt="0"/>
      <dgm:spPr/>
    </dgm:pt>
    <dgm:pt modelId="{B05D78DE-5E44-F24E-8BD4-C879750D4BC5}" type="pres">
      <dgm:prSet presAssocID="{C980A2A1-5D55-2B41-AAD7-788DEC726F34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7B1CBBD6-792F-9F48-A1A2-3D57CD5A9B58}" type="pres">
      <dgm:prSet presAssocID="{61B3DAB4-D4E6-4044-BD06-6FDA11770167}" presName="hierRoot3" presStyleCnt="0">
        <dgm:presLayoutVars>
          <dgm:hierBranch val="init"/>
        </dgm:presLayoutVars>
      </dgm:prSet>
      <dgm:spPr/>
    </dgm:pt>
    <dgm:pt modelId="{1955E31C-D7FA-6748-993A-3C0A98787F24}" type="pres">
      <dgm:prSet presAssocID="{61B3DAB4-D4E6-4044-BD06-6FDA11770167}" presName="rootComposite3" presStyleCnt="0"/>
      <dgm:spPr/>
    </dgm:pt>
    <dgm:pt modelId="{AC4C2CCF-4C23-5D4C-9A05-67003F8BD0F3}" type="pres">
      <dgm:prSet presAssocID="{61B3DAB4-D4E6-4044-BD06-6FDA11770167}" presName="rootText3" presStyleLbl="asst1" presStyleIdx="0" presStyleCnt="4" custScaleX="134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A2C5F-6139-C043-9D28-554392EFD864}" type="pres">
      <dgm:prSet presAssocID="{61B3DAB4-D4E6-4044-BD06-6FDA11770167}" presName="rootConnector3" presStyleLbl="asst1" presStyleIdx="0" presStyleCnt="4"/>
      <dgm:spPr/>
      <dgm:t>
        <a:bodyPr/>
        <a:lstStyle/>
        <a:p>
          <a:endParaRPr lang="en-US"/>
        </a:p>
      </dgm:t>
    </dgm:pt>
    <dgm:pt modelId="{8191719D-DDF5-F144-8A6F-126524450946}" type="pres">
      <dgm:prSet presAssocID="{61B3DAB4-D4E6-4044-BD06-6FDA11770167}" presName="hierChild6" presStyleCnt="0"/>
      <dgm:spPr/>
    </dgm:pt>
    <dgm:pt modelId="{54DEC974-6438-0342-8393-D3A26D64D257}" type="pres">
      <dgm:prSet presAssocID="{61B3DAB4-D4E6-4044-BD06-6FDA11770167}" presName="hierChild7" presStyleCnt="0"/>
      <dgm:spPr/>
    </dgm:pt>
    <dgm:pt modelId="{8C417EB9-0E5E-7243-901F-4F246EE2D019}" type="pres">
      <dgm:prSet presAssocID="{F6C7F671-2FC0-7548-AA58-30C3AA25EFA8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CFE92AD3-049B-CD40-A375-BE49C63ED1E6}" type="pres">
      <dgm:prSet presAssocID="{274C3718-5760-3E46-9261-625E7A353C06}" presName="hierRoot3" presStyleCnt="0">
        <dgm:presLayoutVars>
          <dgm:hierBranch val="init"/>
        </dgm:presLayoutVars>
      </dgm:prSet>
      <dgm:spPr/>
    </dgm:pt>
    <dgm:pt modelId="{03547F64-8862-F740-BCE5-D6A093CB6EA4}" type="pres">
      <dgm:prSet presAssocID="{274C3718-5760-3E46-9261-625E7A353C06}" presName="rootComposite3" presStyleCnt="0"/>
      <dgm:spPr/>
    </dgm:pt>
    <dgm:pt modelId="{B31DDDC7-DBDB-2D4E-99FC-8E8E3A974E4A}" type="pres">
      <dgm:prSet presAssocID="{274C3718-5760-3E46-9261-625E7A353C06}" presName="rootText3" presStyleLbl="asst1" presStyleIdx="1" presStyleCnt="4" custScaleX="121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2F8B7-C2F3-B345-A7D7-B02D66F2F009}" type="pres">
      <dgm:prSet presAssocID="{274C3718-5760-3E46-9261-625E7A353C06}" presName="rootConnector3" presStyleLbl="asst1" presStyleIdx="1" presStyleCnt="4"/>
      <dgm:spPr/>
      <dgm:t>
        <a:bodyPr/>
        <a:lstStyle/>
        <a:p>
          <a:endParaRPr lang="en-US"/>
        </a:p>
      </dgm:t>
    </dgm:pt>
    <dgm:pt modelId="{0B0F0DEC-0A3D-BA43-BF57-BC02B02570D0}" type="pres">
      <dgm:prSet presAssocID="{274C3718-5760-3E46-9261-625E7A353C06}" presName="hierChild6" presStyleCnt="0"/>
      <dgm:spPr/>
    </dgm:pt>
    <dgm:pt modelId="{54F08C6E-5211-3342-A317-9D2EF6FE539D}" type="pres">
      <dgm:prSet presAssocID="{274C3718-5760-3E46-9261-625E7A353C06}" presName="hierChild7" presStyleCnt="0"/>
      <dgm:spPr/>
    </dgm:pt>
    <dgm:pt modelId="{23861EA0-0532-8641-B032-507CE16AF5E4}" type="pres">
      <dgm:prSet presAssocID="{7DFD3C64-4112-434D-847C-C359F07F7EF5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6B696A3C-A0AD-CD4C-9C5F-E8C807FAA55B}" type="pres">
      <dgm:prSet presAssocID="{D206A20A-5213-394B-BA43-41C671474568}" presName="hierRoot3" presStyleCnt="0">
        <dgm:presLayoutVars>
          <dgm:hierBranch val="init"/>
        </dgm:presLayoutVars>
      </dgm:prSet>
      <dgm:spPr/>
    </dgm:pt>
    <dgm:pt modelId="{06995553-8613-EB4B-A228-D698C8635262}" type="pres">
      <dgm:prSet presAssocID="{D206A20A-5213-394B-BA43-41C671474568}" presName="rootComposite3" presStyleCnt="0"/>
      <dgm:spPr/>
    </dgm:pt>
    <dgm:pt modelId="{80F01964-396F-2045-9039-559F7BA5A1DA}" type="pres">
      <dgm:prSet presAssocID="{D206A20A-5213-394B-BA43-41C671474568}" presName="rootText3" presStyleLbl="asst1" presStyleIdx="2" presStyleCnt="4" custLinFactNeighborY="15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38E32-01C7-C64D-B426-AE75F79163BF}" type="pres">
      <dgm:prSet presAssocID="{D206A20A-5213-394B-BA43-41C671474568}" presName="rootConnector3" presStyleLbl="asst1" presStyleIdx="2" presStyleCnt="4"/>
      <dgm:spPr/>
      <dgm:t>
        <a:bodyPr/>
        <a:lstStyle/>
        <a:p>
          <a:endParaRPr lang="en-US"/>
        </a:p>
      </dgm:t>
    </dgm:pt>
    <dgm:pt modelId="{4F6C9034-40DA-794F-8874-2B94E29A152C}" type="pres">
      <dgm:prSet presAssocID="{D206A20A-5213-394B-BA43-41C671474568}" presName="hierChild6" presStyleCnt="0"/>
      <dgm:spPr/>
    </dgm:pt>
    <dgm:pt modelId="{A3A36650-A623-284E-8981-EC902BD09E61}" type="pres">
      <dgm:prSet presAssocID="{D206A20A-5213-394B-BA43-41C671474568}" presName="hierChild7" presStyleCnt="0"/>
      <dgm:spPr/>
    </dgm:pt>
    <dgm:pt modelId="{DA19F605-69A5-5840-8A04-D562EBD37F10}" type="pres">
      <dgm:prSet presAssocID="{041FF289-6EFE-8F4D-AC2A-9242552AFA7D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179885AE-DA90-8E45-9CD6-B41B89BA656D}" type="pres">
      <dgm:prSet presAssocID="{94FDD788-1F6E-EB4E-B962-8FB205F0C288}" presName="hierRoot3" presStyleCnt="0">
        <dgm:presLayoutVars>
          <dgm:hierBranch val="init"/>
        </dgm:presLayoutVars>
      </dgm:prSet>
      <dgm:spPr/>
    </dgm:pt>
    <dgm:pt modelId="{5B2513C8-AAAC-FA4E-8E6A-77EABB43DB67}" type="pres">
      <dgm:prSet presAssocID="{94FDD788-1F6E-EB4E-B962-8FB205F0C288}" presName="rootComposite3" presStyleCnt="0"/>
      <dgm:spPr/>
    </dgm:pt>
    <dgm:pt modelId="{91F82206-72A7-1047-9AD0-FA3369B09769}" type="pres">
      <dgm:prSet presAssocID="{94FDD788-1F6E-EB4E-B962-8FB205F0C288}" presName="rootText3" presStyleLbl="asst1" presStyleIdx="3" presStyleCnt="4" custLinFactNeighborY="15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FB6139-B23D-2E4C-BBC5-BF1182083EBD}" type="pres">
      <dgm:prSet presAssocID="{94FDD788-1F6E-EB4E-B962-8FB205F0C288}" presName="rootConnector3" presStyleLbl="asst1" presStyleIdx="3" presStyleCnt="4"/>
      <dgm:spPr/>
      <dgm:t>
        <a:bodyPr/>
        <a:lstStyle/>
        <a:p>
          <a:endParaRPr lang="en-US"/>
        </a:p>
      </dgm:t>
    </dgm:pt>
    <dgm:pt modelId="{ED7E5965-3B0C-694B-8EB8-822E4F66EF9C}" type="pres">
      <dgm:prSet presAssocID="{94FDD788-1F6E-EB4E-B962-8FB205F0C288}" presName="hierChild6" presStyleCnt="0"/>
      <dgm:spPr/>
    </dgm:pt>
    <dgm:pt modelId="{87FF33F4-A69F-3845-95AD-3E378686CE81}" type="pres">
      <dgm:prSet presAssocID="{94FDD788-1F6E-EB4E-B962-8FB205F0C288}" presName="hierChild7" presStyleCnt="0"/>
      <dgm:spPr/>
    </dgm:pt>
  </dgm:ptLst>
  <dgm:cxnLst>
    <dgm:cxn modelId="{E497FBAB-0A13-7047-80BF-2C8812D259FA}" type="presOf" srcId="{F6C7F671-2FC0-7548-AA58-30C3AA25EFA8}" destId="{8C417EB9-0E5E-7243-901F-4F246EE2D019}" srcOrd="0" destOrd="0" presId="urn:microsoft.com/office/officeart/2005/8/layout/orgChart1"/>
    <dgm:cxn modelId="{53C242E0-F93A-D44A-947F-D33B45E3C343}" type="presOf" srcId="{274C3718-5760-3E46-9261-625E7A353C06}" destId="{B31DDDC7-DBDB-2D4E-99FC-8E8E3A974E4A}" srcOrd="0" destOrd="0" presId="urn:microsoft.com/office/officeart/2005/8/layout/orgChart1"/>
    <dgm:cxn modelId="{64923B77-1503-0B4F-BDDF-152CBC3C811C}" srcId="{6252E2F5-4A91-1B46-BC76-43E4C3BA1A74}" destId="{274C3718-5760-3E46-9261-625E7A353C06}" srcOrd="1" destOrd="0" parTransId="{F6C7F671-2FC0-7548-AA58-30C3AA25EFA8}" sibTransId="{C606C0E2-173E-7D4E-9DF5-C5A39B8AEFC4}"/>
    <dgm:cxn modelId="{D4B47E0D-5CD9-BB4A-8A7D-52F10565ECD9}" type="presOf" srcId="{7DFD3C64-4112-434D-847C-C359F07F7EF5}" destId="{23861EA0-0532-8641-B032-507CE16AF5E4}" srcOrd="0" destOrd="0" presId="urn:microsoft.com/office/officeart/2005/8/layout/orgChart1"/>
    <dgm:cxn modelId="{8BB8EA13-E654-7D4C-BCAC-561A1CC02B7A}" type="presOf" srcId="{2D075159-F15D-E74F-B7C8-75505C9E60FD}" destId="{E001148D-500A-0341-BFCA-49A91BFADDFB}" srcOrd="0" destOrd="0" presId="urn:microsoft.com/office/officeart/2005/8/layout/orgChart1"/>
    <dgm:cxn modelId="{91EACA75-DFFE-C04C-BA19-AE7E7B3C5BC7}" type="presOf" srcId="{D206A20A-5213-394B-BA43-41C671474568}" destId="{80F01964-396F-2045-9039-559F7BA5A1DA}" srcOrd="0" destOrd="0" presId="urn:microsoft.com/office/officeart/2005/8/layout/orgChart1"/>
    <dgm:cxn modelId="{E11D51A1-26BB-B94E-953C-8208F84B18CF}" type="presOf" srcId="{274C3718-5760-3E46-9261-625E7A353C06}" destId="{38A2F8B7-C2F3-B345-A7D7-B02D66F2F009}" srcOrd="1" destOrd="0" presId="urn:microsoft.com/office/officeart/2005/8/layout/orgChart1"/>
    <dgm:cxn modelId="{234F9057-B9E7-A54D-9F41-35E3FADE0469}" type="presOf" srcId="{041FF289-6EFE-8F4D-AC2A-9242552AFA7D}" destId="{DA19F605-69A5-5840-8A04-D562EBD37F10}" srcOrd="0" destOrd="0" presId="urn:microsoft.com/office/officeart/2005/8/layout/orgChart1"/>
    <dgm:cxn modelId="{B09EBB79-3DDE-AC41-B231-3DEE4CF7015F}" type="presOf" srcId="{61B3DAB4-D4E6-4044-BD06-6FDA11770167}" destId="{AC4C2CCF-4C23-5D4C-9A05-67003F8BD0F3}" srcOrd="0" destOrd="0" presId="urn:microsoft.com/office/officeart/2005/8/layout/orgChart1"/>
    <dgm:cxn modelId="{3D8BB9BE-4AB9-954E-8A4C-6709491FF668}" srcId="{274C3718-5760-3E46-9261-625E7A353C06}" destId="{94FDD788-1F6E-EB4E-B962-8FB205F0C288}" srcOrd="1" destOrd="0" parTransId="{041FF289-6EFE-8F4D-AC2A-9242552AFA7D}" sibTransId="{97FE10BD-CB87-7D46-897F-5288D7EB77C6}"/>
    <dgm:cxn modelId="{19BF3088-8B43-7B42-A49C-B74F00F00ED2}" type="presOf" srcId="{6252E2F5-4A91-1B46-BC76-43E4C3BA1A74}" destId="{8D8A72C6-ED06-8746-B86A-04C21D780C70}" srcOrd="0" destOrd="0" presId="urn:microsoft.com/office/officeart/2005/8/layout/orgChart1"/>
    <dgm:cxn modelId="{1504F082-5256-B647-8885-7E3B563F1E83}" type="presOf" srcId="{C980A2A1-5D55-2B41-AAD7-788DEC726F34}" destId="{B05D78DE-5E44-F24E-8BD4-C879750D4BC5}" srcOrd="0" destOrd="0" presId="urn:microsoft.com/office/officeart/2005/8/layout/orgChart1"/>
    <dgm:cxn modelId="{5CDB8A26-3427-D949-BD87-574B15DFF98F}" srcId="{2D075159-F15D-E74F-B7C8-75505C9E60FD}" destId="{6252E2F5-4A91-1B46-BC76-43E4C3BA1A74}" srcOrd="0" destOrd="0" parTransId="{5490EB2B-EC47-924F-ADE2-95D6426C4136}" sibTransId="{845B0252-9EF2-CB46-9336-7330944D9384}"/>
    <dgm:cxn modelId="{46ECF6F1-88DF-624A-A61F-6FB64D4376C2}" type="presOf" srcId="{94FDD788-1F6E-EB4E-B962-8FB205F0C288}" destId="{91F82206-72A7-1047-9AD0-FA3369B09769}" srcOrd="0" destOrd="0" presId="urn:microsoft.com/office/officeart/2005/8/layout/orgChart1"/>
    <dgm:cxn modelId="{BE88FF51-5ADD-AF45-AFBF-608B1F6D3687}" type="presOf" srcId="{D206A20A-5213-394B-BA43-41C671474568}" destId="{65C38E32-01C7-C64D-B426-AE75F79163BF}" srcOrd="1" destOrd="0" presId="urn:microsoft.com/office/officeart/2005/8/layout/orgChart1"/>
    <dgm:cxn modelId="{577A9B23-0CAC-084F-BC28-A1AF3D68E3E7}" type="presOf" srcId="{6252E2F5-4A91-1B46-BC76-43E4C3BA1A74}" destId="{12CC1658-2CAF-6941-B234-7CF136D9EFF9}" srcOrd="1" destOrd="0" presId="urn:microsoft.com/office/officeart/2005/8/layout/orgChart1"/>
    <dgm:cxn modelId="{33AEAA2D-EA7D-F14A-A624-892CAF839CF9}" srcId="{6252E2F5-4A91-1B46-BC76-43E4C3BA1A74}" destId="{61B3DAB4-D4E6-4044-BD06-6FDA11770167}" srcOrd="0" destOrd="0" parTransId="{C980A2A1-5D55-2B41-AAD7-788DEC726F34}" sibTransId="{1D29AC94-1052-EB4D-8124-A49CE43048B8}"/>
    <dgm:cxn modelId="{91A9A6C7-C85C-0E45-ADB4-6FAD6696451C}" type="presOf" srcId="{61B3DAB4-D4E6-4044-BD06-6FDA11770167}" destId="{A2DA2C5F-6139-C043-9D28-554392EFD864}" srcOrd="1" destOrd="0" presId="urn:microsoft.com/office/officeart/2005/8/layout/orgChart1"/>
    <dgm:cxn modelId="{5C0ADF5F-793D-2346-BF66-24A785B5887E}" srcId="{274C3718-5760-3E46-9261-625E7A353C06}" destId="{D206A20A-5213-394B-BA43-41C671474568}" srcOrd="0" destOrd="0" parTransId="{7DFD3C64-4112-434D-847C-C359F07F7EF5}" sibTransId="{E46DA787-E287-2245-AB9A-0F8927583862}"/>
    <dgm:cxn modelId="{8EB64F67-91B5-7640-B8C1-CEAA812DE2AB}" type="presOf" srcId="{94FDD788-1F6E-EB4E-B962-8FB205F0C288}" destId="{02FB6139-B23D-2E4C-BBC5-BF1182083EBD}" srcOrd="1" destOrd="0" presId="urn:microsoft.com/office/officeart/2005/8/layout/orgChart1"/>
    <dgm:cxn modelId="{B76102CD-3545-844E-9875-F4BAE6884A15}" type="presParOf" srcId="{E001148D-500A-0341-BFCA-49A91BFADDFB}" destId="{E0F85A8F-72CC-4A42-A57E-3DC9AAC79F47}" srcOrd="0" destOrd="0" presId="urn:microsoft.com/office/officeart/2005/8/layout/orgChart1"/>
    <dgm:cxn modelId="{834E7BC2-492F-D64E-8088-06C0DD09670F}" type="presParOf" srcId="{E0F85A8F-72CC-4A42-A57E-3DC9AAC79F47}" destId="{57B3BB0E-0FC8-2040-8794-D3F2A66C4244}" srcOrd="0" destOrd="0" presId="urn:microsoft.com/office/officeart/2005/8/layout/orgChart1"/>
    <dgm:cxn modelId="{D61C03B7-8A31-C04E-B0E3-AC611B98A50E}" type="presParOf" srcId="{57B3BB0E-0FC8-2040-8794-D3F2A66C4244}" destId="{8D8A72C6-ED06-8746-B86A-04C21D780C70}" srcOrd="0" destOrd="0" presId="urn:microsoft.com/office/officeart/2005/8/layout/orgChart1"/>
    <dgm:cxn modelId="{E31BE586-2CEC-DE4A-AD73-CFBD139002E4}" type="presParOf" srcId="{57B3BB0E-0FC8-2040-8794-D3F2A66C4244}" destId="{12CC1658-2CAF-6941-B234-7CF136D9EFF9}" srcOrd="1" destOrd="0" presId="urn:microsoft.com/office/officeart/2005/8/layout/orgChart1"/>
    <dgm:cxn modelId="{A733F81A-B58A-384B-BCF4-7519F20FF5B0}" type="presParOf" srcId="{E0F85A8F-72CC-4A42-A57E-3DC9AAC79F47}" destId="{DC7CD177-F390-EE4E-B9F4-F4F768942189}" srcOrd="1" destOrd="0" presId="urn:microsoft.com/office/officeart/2005/8/layout/orgChart1"/>
    <dgm:cxn modelId="{E6700252-803B-3346-A50D-C413D001B1F3}" type="presParOf" srcId="{E0F85A8F-72CC-4A42-A57E-3DC9AAC79F47}" destId="{8BF7E923-7750-894B-9C3F-53243A70429C}" srcOrd="2" destOrd="0" presId="urn:microsoft.com/office/officeart/2005/8/layout/orgChart1"/>
    <dgm:cxn modelId="{B74809E9-FDB6-6848-BAED-C4B021A21360}" type="presParOf" srcId="{8BF7E923-7750-894B-9C3F-53243A70429C}" destId="{B05D78DE-5E44-F24E-8BD4-C879750D4BC5}" srcOrd="0" destOrd="0" presId="urn:microsoft.com/office/officeart/2005/8/layout/orgChart1"/>
    <dgm:cxn modelId="{7A38E999-BC15-1B45-8CE9-072455445BB0}" type="presParOf" srcId="{8BF7E923-7750-894B-9C3F-53243A70429C}" destId="{7B1CBBD6-792F-9F48-A1A2-3D57CD5A9B58}" srcOrd="1" destOrd="0" presId="urn:microsoft.com/office/officeart/2005/8/layout/orgChart1"/>
    <dgm:cxn modelId="{3827FDFB-AEDF-9B4B-A28C-1479C54D260F}" type="presParOf" srcId="{7B1CBBD6-792F-9F48-A1A2-3D57CD5A9B58}" destId="{1955E31C-D7FA-6748-993A-3C0A98787F24}" srcOrd="0" destOrd="0" presId="urn:microsoft.com/office/officeart/2005/8/layout/orgChart1"/>
    <dgm:cxn modelId="{DDE4928C-AF8C-864C-9067-BA2B83882174}" type="presParOf" srcId="{1955E31C-D7FA-6748-993A-3C0A98787F24}" destId="{AC4C2CCF-4C23-5D4C-9A05-67003F8BD0F3}" srcOrd="0" destOrd="0" presId="urn:microsoft.com/office/officeart/2005/8/layout/orgChart1"/>
    <dgm:cxn modelId="{CB11AC70-7438-5A42-8497-5A7CB25F8E47}" type="presParOf" srcId="{1955E31C-D7FA-6748-993A-3C0A98787F24}" destId="{A2DA2C5F-6139-C043-9D28-554392EFD864}" srcOrd="1" destOrd="0" presId="urn:microsoft.com/office/officeart/2005/8/layout/orgChart1"/>
    <dgm:cxn modelId="{9445CCA7-2F1A-FA42-87A6-0364AB68DCB3}" type="presParOf" srcId="{7B1CBBD6-792F-9F48-A1A2-3D57CD5A9B58}" destId="{8191719D-DDF5-F144-8A6F-126524450946}" srcOrd="1" destOrd="0" presId="urn:microsoft.com/office/officeart/2005/8/layout/orgChart1"/>
    <dgm:cxn modelId="{F3AC0133-3582-F04E-9709-2C7BE8E10563}" type="presParOf" srcId="{7B1CBBD6-792F-9F48-A1A2-3D57CD5A9B58}" destId="{54DEC974-6438-0342-8393-D3A26D64D257}" srcOrd="2" destOrd="0" presId="urn:microsoft.com/office/officeart/2005/8/layout/orgChart1"/>
    <dgm:cxn modelId="{88B34C1B-05E6-B344-A233-C5B4EC46FADE}" type="presParOf" srcId="{8BF7E923-7750-894B-9C3F-53243A70429C}" destId="{8C417EB9-0E5E-7243-901F-4F246EE2D019}" srcOrd="2" destOrd="0" presId="urn:microsoft.com/office/officeart/2005/8/layout/orgChart1"/>
    <dgm:cxn modelId="{3653AF20-DF87-7D45-848D-274AF64F70BE}" type="presParOf" srcId="{8BF7E923-7750-894B-9C3F-53243A70429C}" destId="{CFE92AD3-049B-CD40-A375-BE49C63ED1E6}" srcOrd="3" destOrd="0" presId="urn:microsoft.com/office/officeart/2005/8/layout/orgChart1"/>
    <dgm:cxn modelId="{83E00D37-1F7E-3548-BE4E-6F9226B37F60}" type="presParOf" srcId="{CFE92AD3-049B-CD40-A375-BE49C63ED1E6}" destId="{03547F64-8862-F740-BCE5-D6A093CB6EA4}" srcOrd="0" destOrd="0" presId="urn:microsoft.com/office/officeart/2005/8/layout/orgChart1"/>
    <dgm:cxn modelId="{1687F7FD-55EF-9C4A-B60F-06C912BA40B6}" type="presParOf" srcId="{03547F64-8862-F740-BCE5-D6A093CB6EA4}" destId="{B31DDDC7-DBDB-2D4E-99FC-8E8E3A974E4A}" srcOrd="0" destOrd="0" presId="urn:microsoft.com/office/officeart/2005/8/layout/orgChart1"/>
    <dgm:cxn modelId="{85A4134A-2E37-BA4D-8B30-8AB9EAA639E2}" type="presParOf" srcId="{03547F64-8862-F740-BCE5-D6A093CB6EA4}" destId="{38A2F8B7-C2F3-B345-A7D7-B02D66F2F009}" srcOrd="1" destOrd="0" presId="urn:microsoft.com/office/officeart/2005/8/layout/orgChart1"/>
    <dgm:cxn modelId="{9ED1D519-A67B-6B43-A4CA-10822706E1DA}" type="presParOf" srcId="{CFE92AD3-049B-CD40-A375-BE49C63ED1E6}" destId="{0B0F0DEC-0A3D-BA43-BF57-BC02B02570D0}" srcOrd="1" destOrd="0" presId="urn:microsoft.com/office/officeart/2005/8/layout/orgChart1"/>
    <dgm:cxn modelId="{F70268FB-486A-6542-BFF6-CF039209D0C5}" type="presParOf" srcId="{CFE92AD3-049B-CD40-A375-BE49C63ED1E6}" destId="{54F08C6E-5211-3342-A317-9D2EF6FE539D}" srcOrd="2" destOrd="0" presId="urn:microsoft.com/office/officeart/2005/8/layout/orgChart1"/>
    <dgm:cxn modelId="{8DE961EC-9F19-C644-8E20-0385C64144A0}" type="presParOf" srcId="{54F08C6E-5211-3342-A317-9D2EF6FE539D}" destId="{23861EA0-0532-8641-B032-507CE16AF5E4}" srcOrd="0" destOrd="0" presId="urn:microsoft.com/office/officeart/2005/8/layout/orgChart1"/>
    <dgm:cxn modelId="{FC737424-B75E-1944-B860-8DB005F1DF2A}" type="presParOf" srcId="{54F08C6E-5211-3342-A317-9D2EF6FE539D}" destId="{6B696A3C-A0AD-CD4C-9C5F-E8C807FAA55B}" srcOrd="1" destOrd="0" presId="urn:microsoft.com/office/officeart/2005/8/layout/orgChart1"/>
    <dgm:cxn modelId="{2BADF4AF-3F15-564A-8199-679394DE67BD}" type="presParOf" srcId="{6B696A3C-A0AD-CD4C-9C5F-E8C807FAA55B}" destId="{06995553-8613-EB4B-A228-D698C8635262}" srcOrd="0" destOrd="0" presId="urn:microsoft.com/office/officeart/2005/8/layout/orgChart1"/>
    <dgm:cxn modelId="{FB83FD6E-4BA7-DB45-8945-ABC44B186FD3}" type="presParOf" srcId="{06995553-8613-EB4B-A228-D698C8635262}" destId="{80F01964-396F-2045-9039-559F7BA5A1DA}" srcOrd="0" destOrd="0" presId="urn:microsoft.com/office/officeart/2005/8/layout/orgChart1"/>
    <dgm:cxn modelId="{1AB12522-E8AB-6B4C-B15D-F7622CCD476D}" type="presParOf" srcId="{06995553-8613-EB4B-A228-D698C8635262}" destId="{65C38E32-01C7-C64D-B426-AE75F79163BF}" srcOrd="1" destOrd="0" presId="urn:microsoft.com/office/officeart/2005/8/layout/orgChart1"/>
    <dgm:cxn modelId="{4459F8E0-FBE5-3343-94C8-2FAE6FDBFCFA}" type="presParOf" srcId="{6B696A3C-A0AD-CD4C-9C5F-E8C807FAA55B}" destId="{4F6C9034-40DA-794F-8874-2B94E29A152C}" srcOrd="1" destOrd="0" presId="urn:microsoft.com/office/officeart/2005/8/layout/orgChart1"/>
    <dgm:cxn modelId="{05A83B8F-5B51-AA42-8991-2E7CC7121ABD}" type="presParOf" srcId="{6B696A3C-A0AD-CD4C-9C5F-E8C807FAA55B}" destId="{A3A36650-A623-284E-8981-EC902BD09E61}" srcOrd="2" destOrd="0" presId="urn:microsoft.com/office/officeart/2005/8/layout/orgChart1"/>
    <dgm:cxn modelId="{AD4F96D1-2ED2-C645-8DCD-6C2C45970421}" type="presParOf" srcId="{54F08C6E-5211-3342-A317-9D2EF6FE539D}" destId="{DA19F605-69A5-5840-8A04-D562EBD37F10}" srcOrd="2" destOrd="0" presId="urn:microsoft.com/office/officeart/2005/8/layout/orgChart1"/>
    <dgm:cxn modelId="{02C02631-0B09-5840-95BF-E522781C1707}" type="presParOf" srcId="{54F08C6E-5211-3342-A317-9D2EF6FE539D}" destId="{179885AE-DA90-8E45-9CD6-B41B89BA656D}" srcOrd="3" destOrd="0" presId="urn:microsoft.com/office/officeart/2005/8/layout/orgChart1"/>
    <dgm:cxn modelId="{526086C5-2B80-CF4F-93F2-B319431103B4}" type="presParOf" srcId="{179885AE-DA90-8E45-9CD6-B41B89BA656D}" destId="{5B2513C8-AAAC-FA4E-8E6A-77EABB43DB67}" srcOrd="0" destOrd="0" presId="urn:microsoft.com/office/officeart/2005/8/layout/orgChart1"/>
    <dgm:cxn modelId="{DE5AA668-0ADB-4A4A-9E9D-DD3576C6B0A1}" type="presParOf" srcId="{5B2513C8-AAAC-FA4E-8E6A-77EABB43DB67}" destId="{91F82206-72A7-1047-9AD0-FA3369B09769}" srcOrd="0" destOrd="0" presId="urn:microsoft.com/office/officeart/2005/8/layout/orgChart1"/>
    <dgm:cxn modelId="{E7B5DFEA-DAD6-2B4D-9E94-6F64D4BDAB49}" type="presParOf" srcId="{5B2513C8-AAAC-FA4E-8E6A-77EABB43DB67}" destId="{02FB6139-B23D-2E4C-BBC5-BF1182083EBD}" srcOrd="1" destOrd="0" presId="urn:microsoft.com/office/officeart/2005/8/layout/orgChart1"/>
    <dgm:cxn modelId="{BB08AEAF-1068-B44D-8975-89E3A66E57C0}" type="presParOf" srcId="{179885AE-DA90-8E45-9CD6-B41B89BA656D}" destId="{ED7E5965-3B0C-694B-8EB8-822E4F66EF9C}" srcOrd="1" destOrd="0" presId="urn:microsoft.com/office/officeart/2005/8/layout/orgChart1"/>
    <dgm:cxn modelId="{ACAAC0E6-BF5D-D043-968E-35DF8E607BEC}" type="presParOf" srcId="{179885AE-DA90-8E45-9CD6-B41B89BA656D}" destId="{87FF33F4-A69F-3845-95AD-3E378686CE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E71E8-2B57-4C65-B148-A7A234A5E3A0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F14093-4C2F-43CF-A46D-28BA4F2BDA2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/>
            <a:t>Cardiovascular effects:</a:t>
          </a:r>
        </a:p>
      </dgm:t>
    </dgm:pt>
    <dgm:pt modelId="{09C7BF7F-C2FB-4A74-8100-C3328DBF4F1D}" type="parTrans" cxnId="{DDC81D74-2039-40E1-9292-0A1D38FAD7F9}">
      <dgm:prSet/>
      <dgm:spPr/>
      <dgm:t>
        <a:bodyPr/>
        <a:lstStyle/>
        <a:p>
          <a:endParaRPr lang="en-US"/>
        </a:p>
      </dgm:t>
    </dgm:pt>
    <dgm:pt modelId="{AA573A4B-9FD7-40AE-B05A-7ABF159D0AEE}" type="sibTrans" cxnId="{DDC81D74-2039-40E1-9292-0A1D38FAD7F9}">
      <dgm:prSet/>
      <dgm:spPr/>
      <dgm:t>
        <a:bodyPr/>
        <a:lstStyle/>
        <a:p>
          <a:endParaRPr lang="en-US"/>
        </a:p>
      </dgm:t>
    </dgm:pt>
    <dgm:pt modelId="{9663AD4E-EAF9-4130-AFD3-447480D8E455}">
      <dgm:prSet phldrT="[Text]" custT="1"/>
      <dgm:spPr/>
      <dgm:t>
        <a:bodyPr/>
        <a:lstStyle/>
        <a:p>
          <a:r>
            <a:rPr lang="en-US" sz="1600"/>
            <a:t>Sinus </a:t>
          </a:r>
          <a:r>
            <a:rPr lang="en-US" sz="1600" smtClean="0"/>
            <a:t>bradycardia.</a:t>
          </a:r>
          <a:endParaRPr lang="en-US" sz="1600" dirty="0"/>
        </a:p>
      </dgm:t>
    </dgm:pt>
    <dgm:pt modelId="{1CBCF264-B5D0-4AD6-AF20-8FC6E5EF53E9}" type="parTrans" cxnId="{75960413-8840-4D64-BFFA-1C77C8E4EBAE}">
      <dgm:prSet/>
      <dgm:spPr/>
      <dgm:t>
        <a:bodyPr/>
        <a:lstStyle/>
        <a:p>
          <a:endParaRPr lang="en-US"/>
        </a:p>
      </dgm:t>
    </dgm:pt>
    <dgm:pt modelId="{C4E69B72-0C88-47C4-8EFF-106C7ED25669}" type="sibTrans" cxnId="{75960413-8840-4D64-BFFA-1C77C8E4EBAE}">
      <dgm:prSet/>
      <dgm:spPr/>
      <dgm:t>
        <a:bodyPr/>
        <a:lstStyle/>
        <a:p>
          <a:endParaRPr lang="en-US"/>
        </a:p>
      </dgm:t>
    </dgm:pt>
    <dgm:pt modelId="{6661C51C-E966-4C18-B9F9-AEE76E9B874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ym typeface="Symbol" pitchFamily="18" charset="2"/>
            </a:rPr>
            <a:t>Cholinergic poisoning</a:t>
          </a:r>
          <a:endParaRPr lang="en-US" sz="1400" b="1" dirty="0"/>
        </a:p>
      </dgm:t>
    </dgm:pt>
    <dgm:pt modelId="{4E72C0C8-DBDC-4032-A4CD-C89DB30AFC56}" type="parTrans" cxnId="{F2971381-709F-4124-8AAA-72DCD3798BF1}">
      <dgm:prSet/>
      <dgm:spPr/>
      <dgm:t>
        <a:bodyPr/>
        <a:lstStyle/>
        <a:p>
          <a:endParaRPr lang="en-US"/>
        </a:p>
      </dgm:t>
    </dgm:pt>
    <dgm:pt modelId="{FCCEB182-B0BB-4824-915D-18387E0A8E15}" type="sibTrans" cxnId="{F2971381-709F-4124-8AAA-72DCD3798BF1}">
      <dgm:prSet/>
      <dgm:spPr/>
      <dgm:t>
        <a:bodyPr/>
        <a:lstStyle/>
        <a:p>
          <a:endParaRPr lang="en-US"/>
        </a:p>
      </dgm:t>
    </dgm:pt>
    <dgm:pt modelId="{8611AF2E-02AD-4E28-827F-ED4B1D341B19}">
      <dgm:prSet phldrT="[Text]" custT="1"/>
      <dgm:spPr/>
      <dgm:t>
        <a:bodyPr/>
        <a:lstStyle/>
        <a:p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Cholinesterase inhibitors “insecticides”.</a:t>
          </a:r>
          <a:endParaRPr kumimoji="0" lang="en-US" sz="140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F34D4B2C-4DCC-4A17-B6A2-D96388F07147}" type="parTrans" cxnId="{E4883EDF-6C3A-4144-8DF2-B2D839C0B745}">
      <dgm:prSet/>
      <dgm:spPr/>
      <dgm:t>
        <a:bodyPr/>
        <a:lstStyle/>
        <a:p>
          <a:endParaRPr lang="en-US"/>
        </a:p>
      </dgm:t>
    </dgm:pt>
    <dgm:pt modelId="{0177982C-9670-41F9-9A08-6241A26AF15C}" type="sibTrans" cxnId="{E4883EDF-6C3A-4144-8DF2-B2D839C0B745}">
      <dgm:prSet/>
      <dgm:spPr/>
      <dgm:t>
        <a:bodyPr/>
        <a:lstStyle/>
        <a:p>
          <a:endParaRPr lang="en-US"/>
        </a:p>
      </dgm:t>
    </dgm:pt>
    <dgm:pt modelId="{CFF4FE71-7812-48DC-AA63-F720A88F3046}">
      <dgm:prSet custT="1"/>
      <dgm:spPr/>
      <dgm:t>
        <a:bodyPr/>
        <a:lstStyle/>
        <a:p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Mushroom poisoning</a:t>
          </a:r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 it has high constriction of </a:t>
          </a:r>
          <a:r>
            <a:rPr kumimoji="0" lang="en-US" sz="1400" u="none" strike="noStrike" kern="1200" cap="none" normalizeH="0" baseline="0" dirty="0" err="1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muscarinie</a:t>
          </a:r>
          <a:r>
            <a:rPr kumimoji="0" lang="en-US" sz="1000" u="none" strike="noStrike" kern="1200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.</a:t>
          </a:r>
        </a:p>
      </dgm:t>
    </dgm:pt>
    <dgm:pt modelId="{E1F483ED-FF2E-4A07-BFD7-57A1623DDF31}" type="parTrans" cxnId="{A12DD0A7-C852-4988-8C42-82DDD906E560}">
      <dgm:prSet/>
      <dgm:spPr/>
      <dgm:t>
        <a:bodyPr/>
        <a:lstStyle/>
        <a:p>
          <a:endParaRPr lang="en-US"/>
        </a:p>
      </dgm:t>
    </dgm:pt>
    <dgm:pt modelId="{BDCAF267-1337-4BC1-93D1-CBFD4723572D}" type="sibTrans" cxnId="{A12DD0A7-C852-4988-8C42-82DDD906E560}">
      <dgm:prSet/>
      <dgm:spPr/>
      <dgm:t>
        <a:bodyPr/>
        <a:lstStyle/>
        <a:p>
          <a:endParaRPr lang="en-US"/>
        </a:p>
      </dgm:t>
    </dgm:pt>
    <dgm:pt modelId="{EAE4D088-43C2-104D-A0D0-28B5ED741934}">
      <dgm:prSet phldrT="[Text]" custT="1"/>
      <dgm:spPr/>
      <dgm:t>
        <a:bodyPr/>
        <a:lstStyle/>
        <a:p>
          <a:r>
            <a:rPr lang="en-US" sz="1600" dirty="0" smtClean="0">
              <a:latin typeface="+mn-lt"/>
              <a:ea typeface="+mn-ea"/>
              <a:cs typeface="+mn-cs"/>
            </a:rPr>
            <a:t>Pain of myocardial infarction </a:t>
          </a:r>
          <a:r>
            <a:rPr lang="en-US" sz="1600" dirty="0" smtClean="0">
              <a:latin typeface="+mn-lt"/>
              <a:ea typeface="+mn-ea"/>
              <a:cs typeface="+mn-cs"/>
              <a:sym typeface="Symbol" pitchFamily="18" charset="2"/>
            </a:rPr>
            <a:t> depression of SA, AV node.</a:t>
          </a:r>
          <a:endParaRPr lang="en-US" sz="1600" dirty="0"/>
        </a:p>
      </dgm:t>
    </dgm:pt>
    <dgm:pt modelId="{C0726E06-0AF0-C841-8524-4765633AADFB}" type="parTrans" cxnId="{6E2D3606-FE7A-D449-8478-501455C5E803}">
      <dgm:prSet/>
      <dgm:spPr/>
      <dgm:t>
        <a:bodyPr/>
        <a:lstStyle/>
        <a:p>
          <a:endParaRPr lang="en-US"/>
        </a:p>
      </dgm:t>
    </dgm:pt>
    <dgm:pt modelId="{B4C3927B-9C8E-284B-A926-616CEB7DA20E}" type="sibTrans" cxnId="{6E2D3606-FE7A-D449-8478-501455C5E803}">
      <dgm:prSet/>
      <dgm:spPr/>
      <dgm:t>
        <a:bodyPr/>
        <a:lstStyle/>
        <a:p>
          <a:endParaRPr lang="en-US"/>
        </a:p>
      </dgm:t>
    </dgm:pt>
    <dgm:pt modelId="{2970491F-5602-5644-8932-FF6F6BCB9ED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err="1" smtClean="0">
              <a:latin typeface="+mn-lt"/>
              <a:ea typeface="+mn-ea"/>
              <a:cs typeface="+mn-cs"/>
            </a:rPr>
            <a:t>Hyperhydrosis</a:t>
          </a:r>
          <a:endParaRPr lang="en-US" sz="1400" b="1" dirty="0"/>
        </a:p>
      </dgm:t>
    </dgm:pt>
    <dgm:pt modelId="{13B722FD-C041-CE4F-97CF-5B085EA703F0}" type="parTrans" cxnId="{2430634C-566C-C64E-AA36-3ABF759D25ED}">
      <dgm:prSet/>
      <dgm:spPr/>
      <dgm:t>
        <a:bodyPr/>
        <a:lstStyle/>
        <a:p>
          <a:endParaRPr lang="en-US"/>
        </a:p>
      </dgm:t>
    </dgm:pt>
    <dgm:pt modelId="{DA54A0A4-BC25-A94A-92CD-C09F2AF9188D}" type="sibTrans" cxnId="{2430634C-566C-C64E-AA36-3ABF759D25ED}">
      <dgm:prSet/>
      <dgm:spPr/>
      <dgm:t>
        <a:bodyPr/>
        <a:lstStyle/>
        <a:p>
          <a:endParaRPr lang="en-US"/>
        </a:p>
      </dgm:t>
    </dgm:pt>
    <dgm:pt modelId="{9634C32E-0F2D-475C-9F76-899F83E28C01}" type="pres">
      <dgm:prSet presAssocID="{14AE71E8-2B57-4C65-B148-A7A234A5E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991D9D-4E2B-4E6F-8276-A5FD04F14FB0}" type="pres">
      <dgm:prSet presAssocID="{5BF14093-4C2F-43CF-A46D-28BA4F2BDA22}" presName="composite" presStyleCnt="0"/>
      <dgm:spPr/>
    </dgm:pt>
    <dgm:pt modelId="{C9EEFC89-EB57-48D8-ABE8-AF2D030A8E47}" type="pres">
      <dgm:prSet presAssocID="{5BF14093-4C2F-43CF-A46D-28BA4F2BDA22}" presName="parTx" presStyleLbl="alignNode1" presStyleIdx="0" presStyleCnt="3" custScaleX="107304" custScaleY="121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21450-F7BF-4471-8E54-B2AC1043F4EA}" type="pres">
      <dgm:prSet presAssocID="{5BF14093-4C2F-43CF-A46D-28BA4F2BDA22}" presName="desTx" presStyleLbl="alignAccFollowNode1" presStyleIdx="0" presStyleCnt="3" custScaleX="107991" custLinFactNeighborX="-406" custLinFactNeighborY="7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DB9E2-2BC1-489D-B472-CDDFFD888EB3}" type="pres">
      <dgm:prSet presAssocID="{AA573A4B-9FD7-40AE-B05A-7ABF159D0AEE}" presName="space" presStyleCnt="0"/>
      <dgm:spPr/>
    </dgm:pt>
    <dgm:pt modelId="{8516846E-81BD-B844-9EF9-4F58DFC9D0B7}" type="pres">
      <dgm:prSet presAssocID="{2970491F-5602-5644-8932-FF6F6BCB9EDA}" presName="composite" presStyleCnt="0"/>
      <dgm:spPr/>
    </dgm:pt>
    <dgm:pt modelId="{0C6E054E-0F06-DA48-B563-826979282B02}" type="pres">
      <dgm:prSet presAssocID="{2970491F-5602-5644-8932-FF6F6BCB9EDA}" presName="parTx" presStyleLbl="alignNode1" presStyleIdx="1" presStyleCnt="3" custScaleX="107304" custScaleY="209071" custLinFactNeighborY="3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D256C-BF5E-4646-98B4-4E27BCA3EBB5}" type="pres">
      <dgm:prSet presAssocID="{2970491F-5602-5644-8932-FF6F6BCB9EDA}" presName="desTx" presStyleLbl="alignAccFollowNode1" presStyleIdx="1" presStyleCnt="3" custLinFactNeighborX="2199" custLinFactNeighborY="769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7790C0-1EF5-5B4B-A6A6-002139249EE7}" type="pres">
      <dgm:prSet presAssocID="{DA54A0A4-BC25-A94A-92CD-C09F2AF9188D}" presName="space" presStyleCnt="0"/>
      <dgm:spPr/>
    </dgm:pt>
    <dgm:pt modelId="{60B749E5-AF7A-4781-9FB4-FCED8A905A35}" type="pres">
      <dgm:prSet presAssocID="{6661C51C-E966-4C18-B9F9-AEE76E9B874F}" presName="composite" presStyleCnt="0"/>
      <dgm:spPr/>
    </dgm:pt>
    <dgm:pt modelId="{1F4F9296-59D4-4533-99AD-0FE023679973}" type="pres">
      <dgm:prSet presAssocID="{6661C51C-E966-4C18-B9F9-AEE76E9B874F}" presName="parTx" presStyleLbl="alignNode1" presStyleIdx="2" presStyleCnt="3" custScaleX="167725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1CDC-AF67-4E67-B429-03E7F0BD680F}" type="pres">
      <dgm:prSet presAssocID="{6661C51C-E966-4C18-B9F9-AEE76E9B874F}" presName="desTx" presStyleLbl="alignAccFollowNode1" presStyleIdx="2" presStyleCnt="3" custScaleX="168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15418B-BF14-B246-AAF4-873A8A1E9D57}" type="presOf" srcId="{9663AD4E-EAF9-4130-AFD3-447480D8E455}" destId="{20421450-F7BF-4471-8E54-B2AC1043F4EA}" srcOrd="0" destOrd="0" presId="urn:microsoft.com/office/officeart/2005/8/layout/hList1"/>
    <dgm:cxn modelId="{13120DC5-6451-0B49-94E4-AB51C6E557B8}" type="presOf" srcId="{5BF14093-4C2F-43CF-A46D-28BA4F2BDA22}" destId="{C9EEFC89-EB57-48D8-ABE8-AF2D030A8E47}" srcOrd="0" destOrd="0" presId="urn:microsoft.com/office/officeart/2005/8/layout/hList1"/>
    <dgm:cxn modelId="{F2971381-709F-4124-8AAA-72DCD3798BF1}" srcId="{14AE71E8-2B57-4C65-B148-A7A234A5E3A0}" destId="{6661C51C-E966-4C18-B9F9-AEE76E9B874F}" srcOrd="2" destOrd="0" parTransId="{4E72C0C8-DBDC-4032-A4CD-C89DB30AFC56}" sibTransId="{FCCEB182-B0BB-4824-915D-18387E0A8E15}"/>
    <dgm:cxn modelId="{38AFD22E-FD23-4047-8C19-87C411558B08}" type="presOf" srcId="{14AE71E8-2B57-4C65-B148-A7A234A5E3A0}" destId="{9634C32E-0F2D-475C-9F76-899F83E28C01}" srcOrd="0" destOrd="0" presId="urn:microsoft.com/office/officeart/2005/8/layout/hList1"/>
    <dgm:cxn modelId="{5B9353E4-D1AA-064F-A222-8D7E19C43A66}" type="presOf" srcId="{2970491F-5602-5644-8932-FF6F6BCB9EDA}" destId="{0C6E054E-0F06-DA48-B563-826979282B02}" srcOrd="0" destOrd="0" presId="urn:microsoft.com/office/officeart/2005/8/layout/hList1"/>
    <dgm:cxn modelId="{B3B618CF-B43E-454D-86CE-9D04BF531A19}" type="presOf" srcId="{EAE4D088-43C2-104D-A0D0-28B5ED741934}" destId="{20421450-F7BF-4471-8E54-B2AC1043F4EA}" srcOrd="0" destOrd="1" presId="urn:microsoft.com/office/officeart/2005/8/layout/hList1"/>
    <dgm:cxn modelId="{6E2D3606-FE7A-D449-8478-501455C5E803}" srcId="{5BF14093-4C2F-43CF-A46D-28BA4F2BDA22}" destId="{EAE4D088-43C2-104D-A0D0-28B5ED741934}" srcOrd="1" destOrd="0" parTransId="{C0726E06-0AF0-C841-8524-4765633AADFB}" sibTransId="{B4C3927B-9C8E-284B-A926-616CEB7DA20E}"/>
    <dgm:cxn modelId="{EA36F868-90B1-9344-8099-4E241E965FD9}" type="presOf" srcId="{8611AF2E-02AD-4E28-827F-ED4B1D341B19}" destId="{E12D1CDC-AF67-4E67-B429-03E7F0BD680F}" srcOrd="0" destOrd="0" presId="urn:microsoft.com/office/officeart/2005/8/layout/hList1"/>
    <dgm:cxn modelId="{A12DD0A7-C852-4988-8C42-82DDD906E560}" srcId="{6661C51C-E966-4C18-B9F9-AEE76E9B874F}" destId="{CFF4FE71-7812-48DC-AA63-F720A88F3046}" srcOrd="1" destOrd="0" parTransId="{E1F483ED-FF2E-4A07-BFD7-57A1623DDF31}" sibTransId="{BDCAF267-1337-4BC1-93D1-CBFD4723572D}"/>
    <dgm:cxn modelId="{75960413-8840-4D64-BFFA-1C77C8E4EBAE}" srcId="{5BF14093-4C2F-43CF-A46D-28BA4F2BDA22}" destId="{9663AD4E-EAF9-4130-AFD3-447480D8E455}" srcOrd="0" destOrd="0" parTransId="{1CBCF264-B5D0-4AD6-AF20-8FC6E5EF53E9}" sibTransId="{C4E69B72-0C88-47C4-8EFF-106C7ED25669}"/>
    <dgm:cxn modelId="{E4883EDF-6C3A-4144-8DF2-B2D839C0B745}" srcId="{6661C51C-E966-4C18-B9F9-AEE76E9B874F}" destId="{8611AF2E-02AD-4E28-827F-ED4B1D341B19}" srcOrd="0" destOrd="0" parTransId="{F34D4B2C-4DCC-4A17-B6A2-D96388F07147}" sibTransId="{0177982C-9670-41F9-9A08-6241A26AF15C}"/>
    <dgm:cxn modelId="{2FB4AD46-D256-AD41-B0BE-5C64D804B91C}" type="presOf" srcId="{CFF4FE71-7812-48DC-AA63-F720A88F3046}" destId="{E12D1CDC-AF67-4E67-B429-03E7F0BD680F}" srcOrd="0" destOrd="1" presId="urn:microsoft.com/office/officeart/2005/8/layout/hList1"/>
    <dgm:cxn modelId="{C2A06E5C-C2E8-A54D-9525-155FAE39713F}" type="presOf" srcId="{6661C51C-E966-4C18-B9F9-AEE76E9B874F}" destId="{1F4F9296-59D4-4533-99AD-0FE023679973}" srcOrd="0" destOrd="0" presId="urn:microsoft.com/office/officeart/2005/8/layout/hList1"/>
    <dgm:cxn modelId="{DDC81D74-2039-40E1-9292-0A1D38FAD7F9}" srcId="{14AE71E8-2B57-4C65-B148-A7A234A5E3A0}" destId="{5BF14093-4C2F-43CF-A46D-28BA4F2BDA22}" srcOrd="0" destOrd="0" parTransId="{09C7BF7F-C2FB-4A74-8100-C3328DBF4F1D}" sibTransId="{AA573A4B-9FD7-40AE-B05A-7ABF159D0AEE}"/>
    <dgm:cxn modelId="{2430634C-566C-C64E-AA36-3ABF759D25ED}" srcId="{14AE71E8-2B57-4C65-B148-A7A234A5E3A0}" destId="{2970491F-5602-5644-8932-FF6F6BCB9EDA}" srcOrd="1" destOrd="0" parTransId="{13B722FD-C041-CE4F-97CF-5B085EA703F0}" sibTransId="{DA54A0A4-BC25-A94A-92CD-C09F2AF9188D}"/>
    <dgm:cxn modelId="{68A095C1-6B48-D64E-9A9A-C1BA84DFE794}" type="presParOf" srcId="{9634C32E-0F2D-475C-9F76-899F83E28C01}" destId="{8B991D9D-4E2B-4E6F-8276-A5FD04F14FB0}" srcOrd="0" destOrd="0" presId="urn:microsoft.com/office/officeart/2005/8/layout/hList1"/>
    <dgm:cxn modelId="{C17133F7-1BAE-314C-BE7D-75CDBBBA2B3F}" type="presParOf" srcId="{8B991D9D-4E2B-4E6F-8276-A5FD04F14FB0}" destId="{C9EEFC89-EB57-48D8-ABE8-AF2D030A8E47}" srcOrd="0" destOrd="0" presId="urn:microsoft.com/office/officeart/2005/8/layout/hList1"/>
    <dgm:cxn modelId="{D75ABFA4-BC9A-D148-980B-2B7FCF61E0A2}" type="presParOf" srcId="{8B991D9D-4E2B-4E6F-8276-A5FD04F14FB0}" destId="{20421450-F7BF-4471-8E54-B2AC1043F4EA}" srcOrd="1" destOrd="0" presId="urn:microsoft.com/office/officeart/2005/8/layout/hList1"/>
    <dgm:cxn modelId="{D7227B34-430B-084F-8DFC-3B63027DA89F}" type="presParOf" srcId="{9634C32E-0F2D-475C-9F76-899F83E28C01}" destId="{563DB9E2-2BC1-489D-B472-CDDFFD888EB3}" srcOrd="1" destOrd="0" presId="urn:microsoft.com/office/officeart/2005/8/layout/hList1"/>
    <dgm:cxn modelId="{92C8268B-FF5D-EA4C-90C7-B54E4FCFB499}" type="presParOf" srcId="{9634C32E-0F2D-475C-9F76-899F83E28C01}" destId="{8516846E-81BD-B844-9EF9-4F58DFC9D0B7}" srcOrd="2" destOrd="0" presId="urn:microsoft.com/office/officeart/2005/8/layout/hList1"/>
    <dgm:cxn modelId="{20DB760C-432B-2042-BFB9-7682F17CB463}" type="presParOf" srcId="{8516846E-81BD-B844-9EF9-4F58DFC9D0B7}" destId="{0C6E054E-0F06-DA48-B563-826979282B02}" srcOrd="0" destOrd="0" presId="urn:microsoft.com/office/officeart/2005/8/layout/hList1"/>
    <dgm:cxn modelId="{E5AEBD83-CA6F-7C4F-A2C8-6932312CDFDF}" type="presParOf" srcId="{8516846E-81BD-B844-9EF9-4F58DFC9D0B7}" destId="{0B6D256C-BF5E-4646-98B4-4E27BCA3EBB5}" srcOrd="1" destOrd="0" presId="urn:microsoft.com/office/officeart/2005/8/layout/hList1"/>
    <dgm:cxn modelId="{8FDCFF88-3CBC-724E-BACB-9AAD9ABC94D7}" type="presParOf" srcId="{9634C32E-0F2D-475C-9F76-899F83E28C01}" destId="{397790C0-1EF5-5B4B-A6A6-002139249EE7}" srcOrd="3" destOrd="0" presId="urn:microsoft.com/office/officeart/2005/8/layout/hList1"/>
    <dgm:cxn modelId="{716AEE6D-7E2E-5041-AD20-8BE5F63CAEEB}" type="presParOf" srcId="{9634C32E-0F2D-475C-9F76-899F83E28C01}" destId="{60B749E5-AF7A-4781-9FB4-FCED8A905A35}" srcOrd="4" destOrd="0" presId="urn:microsoft.com/office/officeart/2005/8/layout/hList1"/>
    <dgm:cxn modelId="{8DA5F765-CCD8-A54E-9B30-9A5BE634016C}" type="presParOf" srcId="{60B749E5-AF7A-4781-9FB4-FCED8A905A35}" destId="{1F4F9296-59D4-4533-99AD-0FE023679973}" srcOrd="0" destOrd="0" presId="urn:microsoft.com/office/officeart/2005/8/layout/hList1"/>
    <dgm:cxn modelId="{F9F5785E-836D-5044-BBF3-6440C0AD37F4}" type="presParOf" srcId="{60B749E5-AF7A-4781-9FB4-FCED8A905A35}" destId="{E12D1CDC-AF67-4E67-B429-03E7F0BD68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9F605-69A5-5840-8A04-D562EBD37F10}">
      <dsp:nvSpPr>
        <dsp:cNvPr id="0" name=""/>
        <dsp:cNvSpPr/>
      </dsp:nvSpPr>
      <dsp:spPr>
        <a:xfrm>
          <a:off x="3075270" y="2187253"/>
          <a:ext cx="121213" cy="62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799"/>
              </a:lnTo>
              <a:lnTo>
                <a:pt x="121213" y="620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61EA0-0532-8641-B032-507CE16AF5E4}">
      <dsp:nvSpPr>
        <dsp:cNvPr id="0" name=""/>
        <dsp:cNvSpPr/>
      </dsp:nvSpPr>
      <dsp:spPr>
        <a:xfrm>
          <a:off x="2954056" y="2187253"/>
          <a:ext cx="121213" cy="620799"/>
        </a:xfrm>
        <a:custGeom>
          <a:avLst/>
          <a:gdLst/>
          <a:ahLst/>
          <a:cxnLst/>
          <a:rect l="0" t="0" r="0" b="0"/>
          <a:pathLst>
            <a:path>
              <a:moveTo>
                <a:pt x="121213" y="0"/>
              </a:moveTo>
              <a:lnTo>
                <a:pt x="121213" y="620799"/>
              </a:lnTo>
              <a:lnTo>
                <a:pt x="0" y="620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17EB9-0E5E-7243-901F-4F246EE2D019}">
      <dsp:nvSpPr>
        <dsp:cNvPr id="0" name=""/>
        <dsp:cNvSpPr/>
      </dsp:nvSpPr>
      <dsp:spPr>
        <a:xfrm>
          <a:off x="2061888" y="940401"/>
          <a:ext cx="314711" cy="958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247"/>
              </a:lnTo>
              <a:lnTo>
                <a:pt x="314711" y="9582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D78DE-5E44-F24E-8BD4-C879750D4BC5}">
      <dsp:nvSpPr>
        <dsp:cNvPr id="0" name=""/>
        <dsp:cNvSpPr/>
      </dsp:nvSpPr>
      <dsp:spPr>
        <a:xfrm>
          <a:off x="1557211" y="940401"/>
          <a:ext cx="504676" cy="958247"/>
        </a:xfrm>
        <a:custGeom>
          <a:avLst/>
          <a:gdLst/>
          <a:ahLst/>
          <a:cxnLst/>
          <a:rect l="0" t="0" r="0" b="0"/>
          <a:pathLst>
            <a:path>
              <a:moveTo>
                <a:pt x="504676" y="0"/>
              </a:moveTo>
              <a:lnTo>
                <a:pt x="504676" y="958247"/>
              </a:lnTo>
              <a:lnTo>
                <a:pt x="0" y="9582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72C6-ED06-8746-B86A-04C21D780C70}">
      <dsp:nvSpPr>
        <dsp:cNvPr id="0" name=""/>
        <dsp:cNvSpPr/>
      </dsp:nvSpPr>
      <dsp:spPr>
        <a:xfrm>
          <a:off x="410424" y="363192"/>
          <a:ext cx="3302926" cy="577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Anticholinergic</a:t>
          </a:r>
          <a:r>
            <a:rPr lang="en-US" sz="2800" b="1" kern="1200" baseline="0"/>
            <a:t> Drugs</a:t>
          </a:r>
          <a:endParaRPr lang="en-US" sz="2800" kern="1200" dirty="0"/>
        </a:p>
      </dsp:txBody>
      <dsp:txXfrm>
        <a:off x="410424" y="363192"/>
        <a:ext cx="3302926" cy="577208"/>
      </dsp:txXfrm>
    </dsp:sp>
    <dsp:sp modelId="{AC4C2CCF-4C23-5D4C-9A05-67003F8BD0F3}">
      <dsp:nvSpPr>
        <dsp:cNvPr id="0" name=""/>
        <dsp:cNvSpPr/>
      </dsp:nvSpPr>
      <dsp:spPr>
        <a:xfrm>
          <a:off x="2142" y="1610044"/>
          <a:ext cx="1555069" cy="577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Anti-</a:t>
          </a:r>
          <a:r>
            <a:rPr lang="en-US" sz="1600" b="1" kern="1200" dirty="0" err="1"/>
            <a:t>muscarinics</a:t>
          </a:r>
          <a:endParaRPr lang="en-US" sz="1600" kern="1200" dirty="0"/>
        </a:p>
      </dsp:txBody>
      <dsp:txXfrm>
        <a:off x="2142" y="1610044"/>
        <a:ext cx="1555069" cy="577208"/>
      </dsp:txXfrm>
    </dsp:sp>
    <dsp:sp modelId="{B31DDDC7-DBDB-2D4E-99FC-8E8E3A974E4A}">
      <dsp:nvSpPr>
        <dsp:cNvPr id="0" name=""/>
        <dsp:cNvSpPr/>
      </dsp:nvSpPr>
      <dsp:spPr>
        <a:xfrm>
          <a:off x="2376599" y="1610044"/>
          <a:ext cx="1397341" cy="577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anti-</a:t>
          </a:r>
          <a:r>
            <a:rPr lang="en-US" sz="1600" b="1" kern="1200" dirty="0" err="1"/>
            <a:t>nicotinics</a:t>
          </a:r>
          <a:endParaRPr lang="en-US" sz="1600" b="1" kern="1200" dirty="0"/>
        </a:p>
      </dsp:txBody>
      <dsp:txXfrm>
        <a:off x="2376599" y="1610044"/>
        <a:ext cx="1397341" cy="577208"/>
      </dsp:txXfrm>
    </dsp:sp>
    <dsp:sp modelId="{80F01964-396F-2045-9039-559F7BA5A1DA}">
      <dsp:nvSpPr>
        <dsp:cNvPr id="0" name=""/>
        <dsp:cNvSpPr/>
      </dsp:nvSpPr>
      <dsp:spPr>
        <a:xfrm>
          <a:off x="1799639" y="2519448"/>
          <a:ext cx="1154417" cy="577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Ganglionic Blockers</a:t>
          </a:r>
          <a:endParaRPr lang="en-US" sz="1400" b="1" kern="1200" dirty="0"/>
        </a:p>
      </dsp:txBody>
      <dsp:txXfrm>
        <a:off x="1799639" y="2519448"/>
        <a:ext cx="1154417" cy="577208"/>
      </dsp:txXfrm>
    </dsp:sp>
    <dsp:sp modelId="{91F82206-72A7-1047-9AD0-FA3369B09769}">
      <dsp:nvSpPr>
        <dsp:cNvPr id="0" name=""/>
        <dsp:cNvSpPr/>
      </dsp:nvSpPr>
      <dsp:spPr>
        <a:xfrm>
          <a:off x="3196484" y="2519448"/>
          <a:ext cx="1154417" cy="577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Neuromuscular blockers</a:t>
          </a:r>
          <a:endParaRPr lang="en-US" sz="1400" b="1" kern="1200" dirty="0"/>
        </a:p>
      </dsp:txBody>
      <dsp:txXfrm>
        <a:off x="3196484" y="2519448"/>
        <a:ext cx="1154417" cy="577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EFC89-EB57-48D8-ABE8-AF2D030A8E47}">
      <dsp:nvSpPr>
        <dsp:cNvPr id="0" name=""/>
        <dsp:cNvSpPr/>
      </dsp:nvSpPr>
      <dsp:spPr>
        <a:xfrm>
          <a:off x="9062" y="-173314"/>
          <a:ext cx="1529426" cy="38069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Cardiovascular effects:</a:t>
          </a:r>
        </a:p>
      </dsp:txBody>
      <dsp:txXfrm>
        <a:off x="9062" y="-173314"/>
        <a:ext cx="1529426" cy="380696"/>
      </dsp:txXfrm>
    </dsp:sp>
    <dsp:sp modelId="{20421450-F7BF-4471-8E54-B2AC1043F4EA}">
      <dsp:nvSpPr>
        <dsp:cNvPr id="0" name=""/>
        <dsp:cNvSpPr/>
      </dsp:nvSpPr>
      <dsp:spPr>
        <a:xfrm>
          <a:off x="0" y="173314"/>
          <a:ext cx="1539218" cy="18683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Sinus </a:t>
          </a:r>
          <a:r>
            <a:rPr lang="en-US" sz="1600" kern="1200" smtClean="0"/>
            <a:t>bradycardia.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  <a:ea typeface="+mn-ea"/>
              <a:cs typeface="+mn-cs"/>
            </a:rPr>
            <a:t>Pain of myocardial infarction </a:t>
          </a:r>
          <a:r>
            <a:rPr lang="en-US" sz="1600" kern="1200" dirty="0" smtClean="0">
              <a:latin typeface="+mn-lt"/>
              <a:ea typeface="+mn-ea"/>
              <a:cs typeface="+mn-cs"/>
              <a:sym typeface="Symbol" pitchFamily="18" charset="2"/>
            </a:rPr>
            <a:t> depression of SA, AV node.</a:t>
          </a:r>
          <a:endParaRPr lang="en-US" sz="1600" kern="1200" dirty="0"/>
        </a:p>
      </dsp:txBody>
      <dsp:txXfrm>
        <a:off x="0" y="173314"/>
        <a:ext cx="1539218" cy="1868335"/>
      </dsp:txXfrm>
    </dsp:sp>
    <dsp:sp modelId="{0C6E054E-0F06-DA48-B563-826979282B02}">
      <dsp:nvSpPr>
        <dsp:cNvPr id="0" name=""/>
        <dsp:cNvSpPr/>
      </dsp:nvSpPr>
      <dsp:spPr>
        <a:xfrm>
          <a:off x="1742734" y="-215430"/>
          <a:ext cx="1529426" cy="61177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+mn-lt"/>
              <a:ea typeface="+mn-ea"/>
              <a:cs typeface="+mn-cs"/>
            </a:rPr>
            <a:t>Hyperhydrosis</a:t>
          </a:r>
          <a:endParaRPr lang="en-US" sz="1400" b="1" kern="1200" dirty="0"/>
        </a:p>
      </dsp:txBody>
      <dsp:txXfrm>
        <a:off x="1742734" y="-215430"/>
        <a:ext cx="1529426" cy="611770"/>
      </dsp:txXfrm>
    </dsp:sp>
    <dsp:sp modelId="{0B6D256C-BF5E-4646-98B4-4E27BCA3EBB5}">
      <dsp:nvSpPr>
        <dsp:cNvPr id="0" name=""/>
        <dsp:cNvSpPr/>
      </dsp:nvSpPr>
      <dsp:spPr>
        <a:xfrm>
          <a:off x="1826130" y="226096"/>
          <a:ext cx="1425321" cy="186833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9296-59D4-4533-99AD-0FE023679973}">
      <dsp:nvSpPr>
        <dsp:cNvPr id="0" name=""/>
        <dsp:cNvSpPr/>
      </dsp:nvSpPr>
      <dsp:spPr>
        <a:xfrm>
          <a:off x="3477911" y="-156280"/>
          <a:ext cx="2390619" cy="31256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ym typeface="Symbol" pitchFamily="18" charset="2"/>
            </a:rPr>
            <a:t>Cholinergic poisoning</a:t>
          </a:r>
          <a:endParaRPr lang="en-US" sz="1400" b="1" kern="1200" dirty="0"/>
        </a:p>
      </dsp:txBody>
      <dsp:txXfrm>
        <a:off x="3477911" y="-156280"/>
        <a:ext cx="2390619" cy="312561"/>
      </dsp:txXfrm>
    </dsp:sp>
    <dsp:sp modelId="{E12D1CDC-AF67-4E67-B429-03E7F0BD680F}">
      <dsp:nvSpPr>
        <dsp:cNvPr id="0" name=""/>
        <dsp:cNvSpPr/>
      </dsp:nvSpPr>
      <dsp:spPr>
        <a:xfrm>
          <a:off x="3471511" y="156280"/>
          <a:ext cx="2403419" cy="18683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Cholinesterase inhibitors “insecticides”.</a:t>
          </a:r>
          <a:endParaRPr kumimoji="0" lang="en-US" sz="140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Mushroom poisoning</a:t>
          </a:r>
          <a:r>
            <a:rPr kumimoji="0" lang="en-US" sz="1400" u="none" strike="noStrike" kern="1200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 it has high constriction of </a:t>
          </a:r>
          <a:r>
            <a:rPr kumimoji="0" lang="en-US" sz="1400" u="none" strike="noStrike" kern="1200" cap="none" normalizeH="0" baseline="0" dirty="0" err="1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muscarinie</a:t>
          </a:r>
          <a:r>
            <a:rPr kumimoji="0" lang="en-US" sz="1000" u="none" strike="noStrike" kern="1200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  <a:ea typeface="+mn-ea"/>
              <a:cs typeface="+mn-cs"/>
              <a:sym typeface="Symbol" pitchFamily="18" charset="2"/>
            </a:rPr>
            <a:t>.</a:t>
          </a:r>
        </a:p>
      </dsp:txBody>
      <dsp:txXfrm>
        <a:off x="3471511" y="156280"/>
        <a:ext cx="2403419" cy="186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8D08-045B-4466-9F7D-D1037B45358C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3CDC-BBCB-493C-B2EF-FA0E3B60D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3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89953" y="7478052"/>
            <a:ext cx="124397" cy="141865"/>
            <a:chOff x="-4889" y="0"/>
            <a:chExt cx="150376" cy="171424"/>
          </a:xfrm>
          <a:solidFill>
            <a:srgbClr val="5787B7"/>
          </a:solidFill>
        </p:grpSpPr>
        <p:sp>
          <p:nvSpPr>
            <p:cNvPr id="1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519610" y="738314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2E6AA6"/>
                </a:solidFill>
              </a:rPr>
              <a:t>Titles</a:t>
            </a:r>
          </a:p>
          <a:p>
            <a:pPr algn="l"/>
            <a:r>
              <a:rPr lang="en-US" dirty="0">
                <a:solidFill>
                  <a:srgbClr val="9B261F"/>
                </a:solidFill>
              </a:rPr>
              <a:t>Very important</a:t>
            </a:r>
          </a:p>
          <a:p>
            <a:pPr algn="l"/>
            <a:r>
              <a:rPr lang="en-US" dirty="0">
                <a:solidFill>
                  <a:srgbClr val="A6A6A6"/>
                </a:solidFill>
              </a:rPr>
              <a:t>Extra information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Doctor’s notes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88184" y="7748766"/>
            <a:ext cx="124397" cy="141865"/>
            <a:chOff x="-4889" y="0"/>
            <a:chExt cx="150376" cy="171424"/>
          </a:xfrm>
          <a:solidFill>
            <a:srgbClr val="9B261F"/>
          </a:solidFill>
        </p:grpSpPr>
        <p:sp>
          <p:nvSpPr>
            <p:cNvPr id="15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85553" y="8025409"/>
            <a:ext cx="124397" cy="141865"/>
            <a:chOff x="-4889" y="0"/>
            <a:chExt cx="150376" cy="171424"/>
          </a:xfrm>
          <a:solidFill>
            <a:srgbClr val="A6A6A6"/>
          </a:solidFill>
        </p:grpSpPr>
        <p:sp>
          <p:nvSpPr>
            <p:cNvPr id="18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85553" y="8321832"/>
            <a:ext cx="124397" cy="141865"/>
            <a:chOff x="-4889" y="0"/>
            <a:chExt cx="150376" cy="171424"/>
          </a:xfrm>
          <a:solidFill>
            <a:srgbClr val="00B050"/>
          </a:solidFill>
        </p:grpSpPr>
        <p:sp>
          <p:nvSpPr>
            <p:cNvPr id="21" name="Shape 12875"/>
            <p:cNvSpPr/>
            <p:nvPr/>
          </p:nvSpPr>
          <p:spPr>
            <a:xfrm>
              <a:off x="14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5BAB-76E4-4F8B-BEE7-D8A0F4C2FC4B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24E3-D810-4E96-817D-348D62A58565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6857999" cy="914400"/>
          </a:xfrm>
          <a:prstGeom prst="rect">
            <a:avLst/>
          </a:prstGeom>
          <a:solidFill>
            <a:srgbClr val="2E6AA6"/>
          </a:solidFill>
          <a:ln>
            <a:solidFill>
              <a:srgbClr val="2E6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287649" y="-74674"/>
            <a:ext cx="2023825" cy="1328061"/>
          </a:xfrm>
          <a:prstGeom prst="line">
            <a:avLst/>
          </a:prstGeom>
          <a:ln w="1111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590435"/>
            <a:ext cx="5915025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4525" y="914404"/>
            <a:ext cx="6858000" cy="0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563692" y="503466"/>
            <a:ext cx="369813" cy="277738"/>
          </a:xfrm>
          <a:prstGeom prst="line">
            <a:avLst/>
          </a:prstGeom>
          <a:ln w="111125">
            <a:solidFill>
              <a:srgbClr val="9A2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166327" y="202665"/>
            <a:ext cx="506186" cy="448842"/>
          </a:xfrm>
          <a:prstGeom prst="ellipse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ord 21"/>
          <p:cNvSpPr/>
          <p:nvPr userDrawn="1"/>
        </p:nvSpPr>
        <p:spPr>
          <a:xfrm rot="6768006">
            <a:off x="809863" y="631320"/>
            <a:ext cx="398451" cy="462693"/>
          </a:xfrm>
          <a:prstGeom prst="chord">
            <a:avLst/>
          </a:prstGeom>
          <a:solidFill>
            <a:srgbClr val="9A261F"/>
          </a:solidFill>
          <a:ln>
            <a:solidFill>
              <a:srgbClr val="9A2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5000" r="904" b="5893"/>
          <a:stretch/>
        </p:blipFill>
        <p:spPr>
          <a:xfrm flipH="1">
            <a:off x="0" y="1910443"/>
            <a:ext cx="6858000" cy="7233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0264" y="2190745"/>
            <a:ext cx="1094736" cy="117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000" y="1949031"/>
            <a:ext cx="1143575" cy="1421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5343967" y="224790"/>
            <a:ext cx="1313565" cy="998307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74124022"/>
              </p:ext>
            </p:extLst>
          </p:nvPr>
        </p:nvGraphicFramePr>
        <p:xfrm>
          <a:off x="1143000" y="3036358"/>
          <a:ext cx="4572000" cy="43281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789468325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Boys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Girls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33118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عبدالرحمن ذكري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غادة</a:t>
                      </a:r>
                      <a:r>
                        <a:rPr lang="ar-SA" sz="1800" b="0" baseline="0" dirty="0"/>
                        <a:t> المهنا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6232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عبدالعزيز رضوان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اللولو</a:t>
                      </a:r>
                      <a:r>
                        <a:rPr lang="ar-SA" sz="1800" b="0" baseline="0" dirty="0"/>
                        <a:t> الصليهم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63304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مؤيد</a:t>
                      </a:r>
                      <a:r>
                        <a:rPr lang="ar-SA" sz="1800" baseline="0" dirty="0"/>
                        <a:t> أحمد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روان</a:t>
                      </a:r>
                      <a:r>
                        <a:rPr lang="ar-SA" sz="1800" b="0" baseline="0" dirty="0"/>
                        <a:t> القحطاني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999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فيصل العباد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درة</a:t>
                      </a:r>
                      <a:r>
                        <a:rPr lang="ar-SA" sz="1800" b="0" baseline="0" dirty="0"/>
                        <a:t> الحمدي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913221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فارس النفيسة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شروق</a:t>
                      </a:r>
                      <a:r>
                        <a:rPr lang="ar-SA" sz="1800" b="0" baseline="0" dirty="0"/>
                        <a:t> الصومالي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425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خالد العيسى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سما</a:t>
                      </a:r>
                      <a:r>
                        <a:rPr lang="ar-SA" sz="1800" b="0" baseline="0" dirty="0"/>
                        <a:t> الحربي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626783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عبدالرحمن العريفي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انوار</a:t>
                      </a:r>
                      <a:r>
                        <a:rPr lang="ar-SA" sz="1800" b="0" baseline="0" dirty="0"/>
                        <a:t> العجمي 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70171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عبدالرحمن</a:t>
                      </a:r>
                      <a:r>
                        <a:rPr lang="ar-SA" sz="1800" baseline="0" dirty="0"/>
                        <a:t> الجريان</a:t>
                      </a:r>
                      <a:endParaRPr lang="ar-SA" sz="1800" b="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وتين</a:t>
                      </a:r>
                      <a:r>
                        <a:rPr lang="ar-SA" sz="1800" b="0" baseline="0" dirty="0"/>
                        <a:t> الحمود 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57193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محمد خوجة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رنا</a:t>
                      </a:r>
                      <a:r>
                        <a:rPr lang="ar-SA" sz="1800" b="0" baseline="0" dirty="0"/>
                        <a:t> باراسين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2356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عمر التركستاني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dirty="0"/>
                        <a:t>امل</a:t>
                      </a:r>
                      <a:r>
                        <a:rPr lang="ar-SA" sz="1800" b="0" baseline="0" dirty="0"/>
                        <a:t> القرني</a:t>
                      </a:r>
                      <a:endParaRPr lang="en-US" sz="18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4457631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 userDrawn="1"/>
        </p:nvSpPr>
        <p:spPr>
          <a:xfrm>
            <a:off x="243114" y="7143357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1800" baseline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Contact</a:t>
            </a: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us 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@Pharma436</a:t>
            </a:r>
          </a:p>
          <a:p>
            <a:pPr algn="l">
              <a:lnSpc>
                <a:spcPct val="150000"/>
              </a:lnSpc>
            </a:pPr>
            <a:r>
              <a:rPr lang="en-US" sz="1800" baseline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	Pharma436@outlook.com</a:t>
            </a:r>
          </a:p>
        </p:txBody>
      </p:sp>
      <p:pic>
        <p:nvPicPr>
          <p:cNvPr id="2050" name="Picture 2" descr="Image result for outlook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8230892"/>
            <a:ext cx="347541" cy="3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itter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3" y="7833554"/>
            <a:ext cx="276443" cy="2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-968855" y="87364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AFC90E-8276-4409-9486-97887BD13F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1164955">
            <a:off x="1787977" y="2744404"/>
            <a:ext cx="220564" cy="1255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 rot="20416561">
            <a:off x="4777294" y="2667211"/>
            <a:ext cx="220564" cy="1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11B1-3D6B-477A-8474-2D239A2A1E30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DDB-ECFC-4C6A-A764-DDA07B8D50B2}" type="datetime1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28A4-AFEA-4A34-95A8-247BD3CB8071}" type="datetime1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0E1-ABA2-42F5-8697-1953C1EA20E1}" type="datetime1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0C7-4DFA-4933-83B3-3A392722552D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3EB8-C00B-4BF9-A965-EFF7903BF2A5}" type="datetime1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2050-8821-4C78-B239-8673A458227B}" type="datetime1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C90E-8276-4409-9486-97887BD13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onlineexambuilder.com/pharmacology-cholinergic-antagonists/exam-1275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vNfxNVKmQE&amp;t=216s" TargetMode="Externa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jpe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1264" r="17501" b="25042"/>
          <a:stretch/>
        </p:blipFill>
        <p:spPr>
          <a:xfrm>
            <a:off x="63736" y="272232"/>
            <a:ext cx="1587028" cy="9034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56339" y="6737069"/>
            <a:ext cx="327508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E6AA6"/>
                </a:solidFill>
              </a:rPr>
              <a:t>Sleeping more may take away 10% of your day, but if you are 50% more efficient while awake, Who cares?!</a:t>
            </a:r>
            <a:endParaRPr lang="ar-SA" sz="1600" dirty="0">
              <a:solidFill>
                <a:srgbClr val="2E6A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9626" y="1660784"/>
            <a:ext cx="4818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ANTICHOLINERGIC DRUGS</a:t>
            </a:r>
          </a:p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554" y="2889862"/>
            <a:ext cx="55215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Objectives: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Identify the classification of anticholinergic drugs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Describe pharmacokinetics  and dynamics of muscarinic antagonists 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Identify the effects of atropine on the major organ systems.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list the clinical uses of muscarinic antagonists.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know adverse effects &amp; contraindications of anticholinergic drugs.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Identify at least one anti-muscarinic agent for each of the following special uses: mydriasis, cyclopedia, peptic ulcer &amp; parkinsonism.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11" y="1982656"/>
            <a:ext cx="1814089" cy="15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2"/>
          <p:cNvSpPr txBox="1"/>
          <p:nvPr/>
        </p:nvSpPr>
        <p:spPr>
          <a:xfrm>
            <a:off x="0" y="1151011"/>
            <a:ext cx="6858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 39 male works as farmer in rural area is brought to the emergency room with Organophosphate toxicity while using pesticide. The patient has received </a:t>
            </a:r>
            <a:r>
              <a:rPr lang="en-US"/>
              <a:t>atropine as an </a:t>
            </a:r>
            <a:r>
              <a:rPr lang="en-US" dirty="0"/>
              <a:t>antidote.</a:t>
            </a:r>
          </a:p>
        </p:txBody>
      </p:sp>
      <p:sp>
        <p:nvSpPr>
          <p:cNvPr id="5" name="مربع نص 3"/>
          <p:cNvSpPr txBox="1"/>
          <p:nvPr/>
        </p:nvSpPr>
        <p:spPr>
          <a:xfrm>
            <a:off x="0" y="2222306"/>
            <a:ext cx="6858000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Q1: what is the mechanism of action of atropine to neutralize the toxicity?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It acts as anti-muscarinic drug so it blocks the muscarinic receptor.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Q2: Which subtype of muscarinic receptor does this drug act on?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TT" sz="800" dirty="0">
                <a:solidFill>
                  <a:schemeClr val="bg1">
                    <a:lumMod val="50000"/>
                  </a:schemeClr>
                </a:solidFill>
              </a:rPr>
              <a:t>Atropine is non selective anti-muscarinic drug so it may act on all subtype (M1/M2/M3/M4/M5).</a:t>
            </a:r>
          </a:p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endParaRPr lang="en-TT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Q3: Atropine is lipid soluble drug so it has CNS action. Is there any other drugs has better blood brain barrier penetration than atropine?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Yes , 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</a:rPr>
              <a:t>Hyoscine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has better BBB penetration.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Q4: Atropine has CNS action so in toxic dose it may lead to?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cortical excitation, restlessness, disorientation, hallucinations, and delirium followed by respiratory depression and coma.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sym typeface="Wingdings"/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Q5: What are the pharmacological actions of atropine at eyes level?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1\ loss of near vision 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cycloplegia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 due to to paralysis of ciliary muscle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2\ Passive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myadriasis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due to paralysis of circular muscle 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3\ Loss of light reflex     4\increase intra-ocular pressure       5\  decrease lacrimal secretion </a:t>
            </a:r>
          </a:p>
          <a:p>
            <a:endParaRPr lang="en-US" sz="16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Q6:</a:t>
            </a:r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What are the pharmacological actions of atropine at GIT level?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1\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Dryness of mouth      2\ decrease Gastric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acid production     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3\ Relaxation of smooth muscles.       4\ 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decrease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GIT motility </a:t>
            </a:r>
            <a:endParaRPr lang="en-US" sz="800" dirty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5\ increase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Sphincter contractions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i="1" u="sng" dirty="0">
                <a:solidFill>
                  <a:schemeClr val="accent1">
                    <a:lumMod val="75000"/>
                  </a:schemeClr>
                </a:solidFill>
              </a:rPr>
              <a:t>Q7: List 4 contraindication for this drug?  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1\ Glaucoma          2\ Paralytic ileus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             3\ Constipation           4\Children in case of atropine</a:t>
            </a:r>
          </a:p>
          <a:p>
            <a:endParaRPr lang="en-US" sz="1200" dirty="0"/>
          </a:p>
          <a:p>
            <a:endParaRPr lang="en-US" sz="1400" dirty="0"/>
          </a:p>
        </p:txBody>
      </p:sp>
      <p:sp>
        <p:nvSpPr>
          <p:cNvPr id="6" name="مربع نص 4"/>
          <p:cNvSpPr txBox="1"/>
          <p:nvPr/>
        </p:nvSpPr>
        <p:spPr>
          <a:xfrm>
            <a:off x="4358807" y="90225"/>
            <a:ext cx="13267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SAQ</a:t>
            </a:r>
            <a:endParaRPr lang="ar-SA" sz="4000" b="1" u="sng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637122">
            <a:off x="4438983" y="7258812"/>
            <a:ext cx="138200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Zoom in to chick your answers </a:t>
            </a:r>
          </a:p>
        </p:txBody>
      </p:sp>
    </p:spTree>
    <p:extLst>
      <p:ext uri="{BB962C8B-B14F-4D97-AF65-F5344CB8AC3E}">
        <p14:creationId xmlns:p14="http://schemas.microsoft.com/office/powerpoint/2010/main" val="31587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3338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solidFill>
                  <a:srgbClr val="0070C0"/>
                </a:solidFill>
                <a:hlinkClick r:id="rId2"/>
              </a:rPr>
              <a:t>QUIZ</a:t>
            </a:r>
            <a:endParaRPr lang="en-US" sz="6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876" y="334107"/>
            <a:ext cx="488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Recall cholinergic (Parasympathetic) system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58784"/>
              </p:ext>
            </p:extLst>
          </p:nvPr>
        </p:nvGraphicFramePr>
        <p:xfrm>
          <a:off x="211013" y="1248508"/>
          <a:ext cx="6418386" cy="362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9">
                  <a:extLst>
                    <a:ext uri="{9D8B030D-6E8A-4147-A177-3AD203B41FA5}">
                      <a16:colId xmlns="" xmlns:a16="http://schemas.microsoft.com/office/drawing/2014/main" val="3090263527"/>
                    </a:ext>
                  </a:extLst>
                </a:gridCol>
                <a:gridCol w="2602523">
                  <a:extLst>
                    <a:ext uri="{9D8B030D-6E8A-4147-A177-3AD203B41FA5}">
                      <a16:colId xmlns="" xmlns:a16="http://schemas.microsoft.com/office/drawing/2014/main" val="1558032152"/>
                    </a:ext>
                  </a:extLst>
                </a:gridCol>
                <a:gridCol w="2725614">
                  <a:extLst>
                    <a:ext uri="{9D8B030D-6E8A-4147-A177-3AD203B41FA5}">
                      <a16:colId xmlns="" xmlns:a16="http://schemas.microsoft.com/office/drawing/2014/main" val="3922258432"/>
                    </a:ext>
                  </a:extLst>
                </a:gridCol>
              </a:tblGrid>
              <a:tr h="4354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Cholinergic receptors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578851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Nicotinic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Muscarinic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8869919"/>
                  </a:ext>
                </a:extLst>
              </a:tr>
              <a:tr h="11141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Found centrally.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Almost always excitatory.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acetylcholine is the main neurotransmitter with high affinity to nicotine.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Ion-channel linked receptor.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Found</a:t>
                      </a:r>
                      <a:r>
                        <a:rPr lang="en-US" baseline="0" dirty="0"/>
                        <a:t> peripherally.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Can be excitatory and inhibitory.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Acetylcholine is the main neurotransmitter.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G-protein coupled receptor.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287244"/>
                  </a:ext>
                </a:extLst>
              </a:tr>
              <a:tr h="13384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 and subclasses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Skeletal muscles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Autonomic ganglia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Adrenal medulla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CNS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M1:</a:t>
                      </a:r>
                      <a:r>
                        <a:rPr lang="en-US" baseline="0" dirty="0"/>
                        <a:t> CNS.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M2: Heart.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M3: internal organs.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M4 and M5: CNS for memory and attention.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294458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238" y="5143500"/>
            <a:ext cx="3894263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forget: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Activation of M1 causes: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CNS excitation.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Increase Gastric acid secretion.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Activation of M2 causes bradycardia.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Activation of M3 causes: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Increase secretions of glands.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Smooth muscle contraction.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Vasodilation.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5276" y="5305425"/>
            <a:ext cx="264794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Odd numbers (1,3,5) are excitatory.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 numbers (2,4) are inhibitory.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3" y="7869500"/>
            <a:ext cx="1723295" cy="6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01667"/>
              </p:ext>
            </p:extLst>
          </p:nvPr>
        </p:nvGraphicFramePr>
        <p:xfrm>
          <a:off x="1545272" y="-131816"/>
          <a:ext cx="4353044" cy="379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23578"/>
            <a:ext cx="6858000" cy="463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30790" y="439565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8677" y="369556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4427" y="652121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***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5093" y="5340313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3307" y="6273103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829" y="7883383"/>
            <a:ext cx="28333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*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neuromuscular blockers.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**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ganglionic blockers.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***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site of action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antimuscarinic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drug.</a:t>
            </a:r>
          </a:p>
        </p:txBody>
      </p:sp>
    </p:spTree>
    <p:extLst>
      <p:ext uri="{BB962C8B-B14F-4D97-AF65-F5344CB8AC3E}">
        <p14:creationId xmlns:p14="http://schemas.microsoft.com/office/powerpoint/2010/main" val="15480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1225789" y="2174844"/>
            <a:ext cx="306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Antimuscarinic</a:t>
            </a:r>
            <a:r>
              <a:rPr lang="en-US" dirty="0"/>
              <a:t> drugs classified according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222" y="5132598"/>
            <a:ext cx="30473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6AA6"/>
                </a:solidFill>
              </a:rPr>
              <a:t>M</a:t>
            </a:r>
            <a:r>
              <a:rPr lang="en-US" sz="2400" b="1" dirty="0" smtClean="0">
                <a:solidFill>
                  <a:srgbClr val="2E6AA6"/>
                </a:solidFill>
              </a:rPr>
              <a:t>echanism </a:t>
            </a:r>
            <a:r>
              <a:rPr lang="en-US" sz="2400" b="1" dirty="0">
                <a:solidFill>
                  <a:srgbClr val="2E6AA6"/>
                </a:solidFill>
              </a:rPr>
              <a:t>of action</a:t>
            </a:r>
            <a:r>
              <a:rPr lang="en-US" sz="2400" b="1" dirty="0" smtClean="0">
                <a:solidFill>
                  <a:srgbClr val="2E6AA6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2E6AA6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Competitively </a:t>
            </a:r>
            <a:r>
              <a:rPr lang="en-US" dirty="0">
                <a:solidFill>
                  <a:srgbClr val="C00000"/>
                </a:solidFill>
              </a:rPr>
              <a:t>block muscarinic </a:t>
            </a:r>
            <a:r>
              <a:rPr lang="en-US" dirty="0" smtClean="0">
                <a:solidFill>
                  <a:srgbClr val="C00000"/>
                </a:solidFill>
              </a:rPr>
              <a:t>receptors. </a:t>
            </a:r>
          </a:p>
          <a:p>
            <a:r>
              <a:rPr lang="en-US" dirty="0" smtClean="0"/>
              <a:t>Salivary, bronchial, and sweat glands are the </a:t>
            </a:r>
            <a:r>
              <a:rPr lang="en-US" dirty="0"/>
              <a:t>most sensitive . </a:t>
            </a:r>
            <a:r>
              <a:rPr lang="en-US" dirty="0" smtClean="0"/>
              <a:t>Smooth muscles and heart muscles are intermediate. Gastric glands and muscles are the least sensitive.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4587" y="290511"/>
            <a:ext cx="376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Antimuscarinic</a:t>
            </a:r>
            <a:r>
              <a:rPr lang="en-US" sz="2800" b="1" dirty="0">
                <a:solidFill>
                  <a:schemeClr val="bg1"/>
                </a:solidFill>
              </a:rPr>
              <a:t> Drugs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57685" y="3974197"/>
            <a:ext cx="5626086" cy="38385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نقدر نقرأ اسم الدرق “داري فين الأكل “يعني  تعرف وين الاكل اكيد بال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GIT or UT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ونوع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الريسبتور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هناك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M3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وممكن أتذكره من عدد كلمات الجملة “داري فين الأكل” 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5683771" y="3974197"/>
            <a:ext cx="1119014" cy="38385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1300" b="1">
                <a:solidFill>
                  <a:schemeClr val="bg1">
                    <a:lumMod val="50000"/>
                  </a:schemeClr>
                </a:solidFill>
              </a:rPr>
              <a:t>Darifenacin</a:t>
            </a:r>
            <a:endParaRPr lang="ar-SA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5683770" y="4440143"/>
            <a:ext cx="1122733" cy="4809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Pirenzepine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=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Gastrozepin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57685" y="4444288"/>
            <a:ext cx="5626086" cy="4767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نقدر نقرأ أول مقطع باسم الدرق (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Piren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باريني يعني نافسني ، واخر مقطع (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pine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 باين يعني واضح، فتصير الجملة باريني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,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باين بأصير الأول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(M1)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1269242" y="1056799"/>
            <a:ext cx="5588759" cy="832540"/>
            <a:chOff x="1328989" y="105645"/>
            <a:chExt cx="5063139" cy="832540"/>
          </a:xfrm>
        </p:grpSpPr>
        <p:sp>
          <p:nvSpPr>
            <p:cNvPr id="35" name="مستطيل ذو زاويتين مستديرتين في نفس الجانب 34"/>
            <p:cNvSpPr/>
            <p:nvPr/>
          </p:nvSpPr>
          <p:spPr>
            <a:xfrm rot="5400000">
              <a:off x="3444289" y="-2009655"/>
              <a:ext cx="832540" cy="5063139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مستطيل 35"/>
            <p:cNvSpPr/>
            <p:nvPr/>
          </p:nvSpPr>
          <p:spPr>
            <a:xfrm>
              <a:off x="1328990" y="146285"/>
              <a:ext cx="5022498" cy="75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+mn-lt"/>
                </a:rPr>
                <a:t>Natural</a:t>
              </a:r>
              <a:r>
                <a:rPr lang="en-US" sz="1400" kern="1200" baseline="0" dirty="0">
                  <a:latin typeface="+mn-lt"/>
                </a:rPr>
                <a:t>: </a:t>
              </a:r>
              <a:r>
                <a:rPr lang="en-US" sz="1400" b="1" kern="1200" baseline="0" dirty="0">
                  <a:latin typeface="+mn-lt"/>
                </a:rPr>
                <a:t>atropine</a:t>
              </a:r>
              <a:r>
                <a:rPr lang="en-US" sz="1400" kern="1200" baseline="0" dirty="0">
                  <a:latin typeface="+mn-lt"/>
                </a:rPr>
                <a:t>, </a:t>
              </a:r>
              <a:r>
                <a:rPr lang="en-US" sz="1400" b="1" kern="1200" baseline="0" dirty="0">
                  <a:latin typeface="+mn-lt"/>
                </a:rPr>
                <a:t>hyoscine</a:t>
              </a:r>
              <a:r>
                <a:rPr lang="en-US" sz="1400" kern="1200" baseline="0" dirty="0">
                  <a:latin typeface="+mn-lt"/>
                </a:rPr>
                <a:t>.</a:t>
              </a:r>
              <a:endParaRPr lang="en-US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+mn-lt"/>
                </a:rPr>
                <a:t>Semisynthetic</a:t>
              </a:r>
              <a:r>
                <a:rPr lang="ar-SA" sz="1400" kern="1200" dirty="0">
                  <a:latin typeface="+mn-lt"/>
                </a:rPr>
                <a:t> :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Homa</a:t>
              </a:r>
              <a:r>
                <a:rPr lang="en-US" sz="1400" b="1" kern="1200" dirty="0" err="1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tropine</a:t>
              </a:r>
              <a:r>
                <a:rPr lang="en-US" sz="1400" b="1" kern="1200" dirty="0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en-US" sz="1400" kern="1200" dirty="0"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+mn-lt"/>
                </a:rPr>
                <a:t> synthetic:</a:t>
              </a:r>
              <a:r>
                <a:rPr lang="en-US" sz="1400" b="1" kern="1200" dirty="0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400" b="1" kern="1200" dirty="0" err="1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Trop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icamaide</a:t>
              </a:r>
              <a:r>
                <a:rPr lang="en-US" sz="1400" b="1" kern="1200" dirty="0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Benz</a:t>
              </a:r>
              <a:r>
                <a:rPr lang="en-US" sz="1400" b="1" kern="1200" dirty="0" err="1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tropine</a:t>
              </a:r>
              <a:r>
                <a:rPr lang="en-US" sz="1400" b="1" kern="1200" dirty="0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Pirenzepine</a:t>
              </a:r>
              <a:r>
                <a:rPr lang="en-US" sz="1400" b="1" kern="1200" dirty="0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, Ipra</a:t>
              </a:r>
              <a:r>
                <a:rPr lang="en-US" sz="1400" b="1" kern="1200" dirty="0">
                  <a:solidFill>
                    <a:srgbClr val="C00000"/>
                  </a:solidFill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tropi</a:t>
              </a:r>
              <a:r>
                <a:rPr lang="en-US" sz="1400" b="1" kern="1200" dirty="0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um, 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Glycopyrrolate</a:t>
              </a:r>
              <a:r>
                <a:rPr lang="en-US" sz="1400" b="1" kern="1200" dirty="0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, Oxybutynin, </a:t>
              </a:r>
              <a:r>
                <a:rPr lang="en-US" sz="1400" b="1" kern="1200" dirty="0" err="1">
                  <a:latin typeface="+mn-lt"/>
                  <a:ea typeface="Tahoma" panose="020B0604030504040204" pitchFamily="34" charset="0"/>
                  <a:cs typeface="Times New Roman" panose="02020603050405020304" pitchFamily="18" charset="0"/>
                </a:rPr>
                <a:t>Darifenacin</a:t>
              </a:r>
              <a:endParaRPr lang="en-US" sz="1400" kern="1200" dirty="0">
                <a:latin typeface="+mn-lt"/>
              </a:endParaRP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348203" y="1033062"/>
            <a:ext cx="1146413" cy="864634"/>
            <a:chOff x="202622" y="19593"/>
            <a:chExt cx="1202872" cy="1042413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202622" y="19593"/>
              <a:ext cx="1202872" cy="104241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مستطيل 41"/>
            <p:cNvSpPr/>
            <p:nvPr/>
          </p:nvSpPr>
          <p:spPr>
            <a:xfrm>
              <a:off x="407671" y="51593"/>
              <a:ext cx="870432" cy="940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Source</a:t>
              </a: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1494618" y="2057365"/>
            <a:ext cx="5363384" cy="832540"/>
            <a:chOff x="1415416" y="1199224"/>
            <a:chExt cx="4965465" cy="832540"/>
          </a:xfrm>
        </p:grpSpPr>
        <p:sp>
          <p:nvSpPr>
            <p:cNvPr id="44" name="مستطيل ذو زاويتين مستديرتين في نفس الجانب 43"/>
            <p:cNvSpPr/>
            <p:nvPr/>
          </p:nvSpPr>
          <p:spPr>
            <a:xfrm rot="5400000">
              <a:off x="3481879" y="-867239"/>
              <a:ext cx="832540" cy="4965465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مستطيل 44"/>
            <p:cNvSpPr/>
            <p:nvPr/>
          </p:nvSpPr>
          <p:spPr>
            <a:xfrm>
              <a:off x="1415417" y="1239864"/>
              <a:ext cx="4924824" cy="75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Tertiary amines ( lipid soluble ): </a:t>
              </a:r>
              <a:r>
                <a:rPr lang="en-US" sz="1400" b="1" kern="1200" dirty="0"/>
                <a:t>atropine</a:t>
              </a:r>
              <a:r>
                <a:rPr lang="en-US" sz="1400" kern="1200" dirty="0"/>
                <a:t>,</a:t>
              </a:r>
              <a:r>
                <a:rPr lang="en-US" sz="1400" kern="1200" baseline="0" dirty="0"/>
                <a:t> </a:t>
              </a:r>
              <a:r>
                <a:rPr lang="en-US" sz="1400" b="1" kern="1200" baseline="0" dirty="0"/>
                <a:t>hyoscine.</a:t>
              </a:r>
              <a:endParaRPr lang="en-US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Quaternary ammonium ( water soluble):</a:t>
              </a:r>
              <a:r>
                <a:rPr lang="en-US" sz="1400" kern="1200" baseline="0" dirty="0"/>
                <a:t> </a:t>
              </a:r>
              <a:r>
                <a:rPr lang="en-US" sz="1400" b="1" kern="1200" dirty="0" err="1"/>
                <a:t>Glycopyrrolate</a:t>
              </a:r>
              <a:r>
                <a:rPr lang="en-US" sz="1400" b="1" kern="1200" dirty="0"/>
                <a:t>.</a:t>
              </a: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1663563" y="3144841"/>
            <a:ext cx="5194440" cy="677924"/>
            <a:chOff x="1415416" y="2291932"/>
            <a:chExt cx="4965257" cy="832540"/>
          </a:xfrm>
        </p:grpSpPr>
        <p:sp>
          <p:nvSpPr>
            <p:cNvPr id="47" name="مستطيل ذو زاويتين مستديرتين في نفس الجانب 46"/>
            <p:cNvSpPr/>
            <p:nvPr/>
          </p:nvSpPr>
          <p:spPr>
            <a:xfrm rot="5400000">
              <a:off x="3481775" y="225573"/>
              <a:ext cx="832540" cy="4965257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مستطيل 47"/>
            <p:cNvSpPr/>
            <p:nvPr/>
          </p:nvSpPr>
          <p:spPr>
            <a:xfrm>
              <a:off x="1415417" y="2332573"/>
              <a:ext cx="4924616" cy="75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Non-selective: </a:t>
              </a:r>
              <a:r>
                <a:rPr lang="en-US" sz="1400" b="1" kern="1200" dirty="0"/>
                <a:t>Atropine</a:t>
              </a:r>
              <a:r>
                <a:rPr lang="en-US" sz="1400" kern="1200" dirty="0"/>
                <a:t>, </a:t>
              </a:r>
              <a:r>
                <a:rPr lang="en-US" sz="1400" b="1" kern="1200" dirty="0"/>
                <a:t>Hyoscine</a:t>
              </a:r>
              <a:r>
                <a:rPr lang="en-US" sz="1400" kern="1200" dirty="0"/>
                <a:t>, </a:t>
              </a:r>
              <a:r>
                <a:rPr lang="en-US" sz="1400" b="1" kern="1200" dirty="0"/>
                <a:t>Ipratropium</a:t>
              </a:r>
              <a:r>
                <a:rPr lang="en-US" sz="1400" kern="1200" dirty="0"/>
                <a:t>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Selective: </a:t>
              </a:r>
              <a:r>
                <a:rPr lang="en-US" sz="1400" b="1" kern="1200" dirty="0" err="1"/>
                <a:t>Pirenzepine</a:t>
              </a:r>
              <a:r>
                <a:rPr lang="en-US" sz="1400" b="1" kern="1200" dirty="0"/>
                <a:t> </a:t>
              </a:r>
              <a:r>
                <a:rPr lang="en-US" sz="1400" kern="1200" dirty="0"/>
                <a:t>(M1), </a:t>
              </a:r>
              <a:r>
                <a:rPr lang="en-US" sz="1400" b="1" kern="1200" dirty="0" err="1"/>
                <a:t>Darifenacin</a:t>
              </a:r>
              <a:r>
                <a:rPr lang="en-US" sz="1400" b="1" kern="1200" dirty="0"/>
                <a:t> </a:t>
              </a:r>
              <a:r>
                <a:rPr lang="en-US" sz="1400" kern="1200" dirty="0"/>
                <a:t>(M3)</a:t>
              </a: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598221" y="2059787"/>
            <a:ext cx="1108674" cy="839871"/>
            <a:chOff x="126117" y="1095155"/>
            <a:chExt cx="1289299" cy="1040675"/>
          </a:xfrm>
        </p:grpSpPr>
        <p:sp>
          <p:nvSpPr>
            <p:cNvPr id="50" name="مستطيل مستدير الزوايا 49"/>
            <p:cNvSpPr/>
            <p:nvPr/>
          </p:nvSpPr>
          <p:spPr>
            <a:xfrm>
              <a:off x="126117" y="1095155"/>
              <a:ext cx="1289299" cy="10406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مستطيل 50"/>
            <p:cNvSpPr/>
            <p:nvPr/>
          </p:nvSpPr>
          <p:spPr>
            <a:xfrm>
              <a:off x="176919" y="1145957"/>
              <a:ext cx="1187695" cy="93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Structure</a:t>
              </a:r>
              <a:endParaRPr lang="en-US" sz="2000" kern="1200" dirty="0"/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404527" y="3137439"/>
            <a:ext cx="1370959" cy="705398"/>
            <a:chOff x="153078" y="2223221"/>
            <a:chExt cx="1289299" cy="1040675"/>
          </a:xfrm>
        </p:grpSpPr>
        <p:sp>
          <p:nvSpPr>
            <p:cNvPr id="53" name="مستطيل مستدير الزوايا 52"/>
            <p:cNvSpPr/>
            <p:nvPr/>
          </p:nvSpPr>
          <p:spPr>
            <a:xfrm>
              <a:off x="153078" y="2223221"/>
              <a:ext cx="1289299" cy="104067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algn="r" defTabSz="457200" rtl="1" eaLnBrk="1" latinLnBrk="0" hangingPunct="1"/>
              <a:endParaRPr lang="ar-SA" dirty="0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176919" y="2238666"/>
              <a:ext cx="1187695" cy="939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Selectivity</a:t>
              </a:r>
            </a:p>
          </p:txBody>
        </p:sp>
      </p:grpSp>
      <p:sp>
        <p:nvSpPr>
          <p:cNvPr id="55" name="مستطيل 54"/>
          <p:cNvSpPr/>
          <p:nvPr/>
        </p:nvSpPr>
        <p:spPr>
          <a:xfrm>
            <a:off x="2797796" y="2726001"/>
            <a:ext cx="3174948" cy="33009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1300" b="1" dirty="0" err="1">
                <a:solidFill>
                  <a:schemeClr val="bg1">
                    <a:lumMod val="50000"/>
                  </a:schemeClr>
                </a:solidFill>
              </a:rPr>
              <a:t>Glycopyrrolate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 = glucose = soluble in water</a:t>
            </a:r>
            <a:endParaRPr lang="ar-SA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581" y="5216235"/>
            <a:ext cx="3624204" cy="16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9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20" y="3254457"/>
            <a:ext cx="67795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80000"/>
            </a:pPr>
            <a:endParaRPr lang="en-US" sz="1600" dirty="0">
              <a:solidFill>
                <a:srgbClr val="FF0066"/>
              </a:solidFill>
              <a:ea typeface="Tahoma" pitchFamily="34" charset="0"/>
              <a:cs typeface="Times New Roman" pitchFamily="18" charset="0"/>
            </a:endParaRP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>
                <a:ea typeface="Tahoma" pitchFamily="34" charset="0"/>
                <a:cs typeface="Times New Roman" pitchFamily="18" charset="0"/>
              </a:rPr>
              <a:t> Lipid soluble.</a:t>
            </a: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>
                <a:ea typeface="Tahoma" pitchFamily="34" charset="0"/>
                <a:cs typeface="Times New Roman" pitchFamily="18" charset="0"/>
              </a:rPr>
              <a:t>Good oral absorption.</a:t>
            </a: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>
                <a:ea typeface="Tahoma" pitchFamily="34" charset="0"/>
                <a:cs typeface="Times New Roman" pitchFamily="18" charset="0"/>
              </a:rPr>
              <a:t> Good distribution.</a:t>
            </a: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>
                <a:ea typeface="Tahoma" pitchFamily="34" charset="0"/>
                <a:cs typeface="Times New Roman" pitchFamily="18" charset="0"/>
              </a:rPr>
              <a:t> Cross blood brain barrier</a:t>
            </a:r>
            <a:r>
              <a:rPr lang="en-US" sz="1600" dirty="0">
                <a:solidFill>
                  <a:srgbClr val="FF0066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ea typeface="Tahoma" pitchFamily="34" charset="0"/>
                <a:cs typeface="Times New Roman" pitchFamily="18" charset="0"/>
              </a:rPr>
              <a:t>(have CNS actions</a:t>
            </a:r>
            <a:r>
              <a:rPr lang="en-US" sz="1600" b="1" dirty="0" smtClean="0">
                <a:ea typeface="Tahoma" pitchFamily="34" charset="0"/>
                <a:cs typeface="Times New Roman" pitchFamily="18" charset="0"/>
              </a:rPr>
              <a:t>).</a:t>
            </a: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/>
              <a:t>R</a:t>
            </a:r>
            <a:r>
              <a:rPr lang="en-US" sz="1600" dirty="0" smtClean="0"/>
              <a:t>apidly </a:t>
            </a:r>
            <a:r>
              <a:rPr lang="en-US" sz="1600" dirty="0"/>
              <a:t>absorbed from the </a:t>
            </a:r>
            <a:r>
              <a:rPr lang="en-US" sz="1600" dirty="0" smtClean="0"/>
              <a:t>GIT.</a:t>
            </a: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/>
              <a:t>When applied to the eyes they penetrate the cornea</a:t>
            </a:r>
            <a:r>
              <a:rPr lang="en-US" sz="1600" dirty="0" smtClean="0"/>
              <a:t>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/>
              <a:t>50% of atropine is metabolized in the liver </a:t>
            </a:r>
            <a:r>
              <a:rPr lang="en-US" sz="1600" dirty="0" smtClean="0"/>
              <a:t>and excreted unchanged in urine.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/>
              <a:t>Atropine has t</a:t>
            </a:r>
            <a:r>
              <a:rPr lang="en-US" sz="1600" baseline="-25000" dirty="0"/>
              <a:t>1/2  </a:t>
            </a:r>
            <a:r>
              <a:rPr lang="en-US" sz="1600" dirty="0"/>
              <a:t>of  3–4 h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marL="285750" indent="-285750">
              <a:lnSpc>
                <a:spcPct val="5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charset="2"/>
              <a:buChar char="ü"/>
            </a:pPr>
            <a:r>
              <a:rPr lang="en-US" sz="1600" dirty="0"/>
              <a:t>Hyoscine is more completely metabolized and has better BBB penetration</a:t>
            </a:r>
            <a:r>
              <a:rPr lang="en-US" sz="1600" dirty="0" smtClean="0"/>
              <a:t>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41564" y="2843545"/>
            <a:ext cx="6748819" cy="2413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عشان نتذكر </a:t>
            </a:r>
            <a:r>
              <a:rPr lang="ar-SA" sz="1400" dirty="0" err="1">
                <a:solidFill>
                  <a:schemeClr val="bg1">
                    <a:lumMod val="50000"/>
                  </a:schemeClr>
                </a:solidFill>
              </a:rPr>
              <a:t>هالمعلومة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كأننا نأشر ونقول </a:t>
            </a:r>
            <a:r>
              <a:rPr lang="ar-SA" sz="1400" dirty="0" err="1">
                <a:solidFill>
                  <a:schemeClr val="bg1">
                    <a:lumMod val="50000"/>
                  </a:schemeClr>
                </a:solidFill>
              </a:rPr>
              <a:t>هيو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  <a:t>Hyo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السكين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  <a:t>scine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، والسكين حاد ويخترق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Tahoma" pitchFamily="34" charset="0"/>
                <a:cs typeface="Times New Roman" pitchFamily="18" charset="0"/>
              </a:rPr>
              <a:t>Penetration</a:t>
            </a:r>
            <a:r>
              <a:rPr lang="ar-SA" sz="1400" dirty="0">
                <a:solidFill>
                  <a:schemeClr val="bg1">
                    <a:lumMod val="50000"/>
                  </a:schemeClr>
                </a:solidFill>
              </a:rPr>
              <a:t>  أي شيء.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20" y="1358770"/>
            <a:ext cx="62903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E6AA6"/>
                </a:solidFill>
              </a:rPr>
              <a:t> </a:t>
            </a:r>
            <a:r>
              <a:rPr lang="en-US" dirty="0"/>
              <a:t>-</a:t>
            </a:r>
            <a:r>
              <a:rPr lang="en-US" i="1" u="sng" dirty="0">
                <a:ea typeface="Tahoma" pitchFamily="34" charset="0"/>
                <a:cs typeface="Times New Roman" pitchFamily="18" charset="0"/>
              </a:rPr>
              <a:t>Natural</a:t>
            </a:r>
            <a:r>
              <a:rPr lang="en-US" dirty="0"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>
                <a:ea typeface="Tahoma" pitchFamily="34" charset="0"/>
                <a:cs typeface="Times New Roman" pitchFamily="18" charset="0"/>
              </a:rPr>
              <a:t>Alkaloids:</a:t>
            </a:r>
            <a:endParaRPr lang="en-US" dirty="0">
              <a:ea typeface="Tahoma" pitchFamily="34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Atropine (</a:t>
            </a:r>
            <a:r>
              <a:rPr lang="en-US" b="1" i="1" dirty="0" err="1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Hyoscyamine</a:t>
            </a:r>
            <a:r>
              <a:rPr lang="en-US" b="1" dirty="0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80000"/>
            </a:pPr>
            <a:r>
              <a:rPr lang="en-US" b="1" dirty="0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Hyoscine (</a:t>
            </a:r>
            <a:r>
              <a:rPr lang="en-US" b="1" i="1" dirty="0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scopolamine</a:t>
            </a:r>
            <a:r>
              <a:rPr lang="en-US" b="1" dirty="0">
                <a:solidFill>
                  <a:srgbClr val="C00000"/>
                </a:solidFill>
                <a:ea typeface="Tahoma" pitchFamily="34" charset="0"/>
                <a:cs typeface="Times New Roman" pitchFamily="18" charset="0"/>
              </a:rPr>
              <a:t>): </a:t>
            </a:r>
            <a:r>
              <a:rPr lang="en-US" dirty="0">
                <a:ea typeface="Tahoma" pitchFamily="34" charset="0"/>
                <a:cs typeface="Times New Roman" pitchFamily="18" charset="0"/>
              </a:rPr>
              <a:t>better BBB </a:t>
            </a:r>
            <a:r>
              <a:rPr lang="en-US" dirty="0" smtClean="0">
                <a:ea typeface="Tahoma" pitchFamily="34" charset="0"/>
                <a:cs typeface="Times New Roman" pitchFamily="18" charset="0"/>
              </a:rPr>
              <a:t>Penetration, while passage of atropine is restricted</a:t>
            </a:r>
            <a:endParaRPr lang="en-US" dirty="0">
              <a:ea typeface="Tahoma" pitchFamily="34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48345" y="276545"/>
            <a:ext cx="4509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Pharmacokinetics: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96494"/>
              </p:ext>
            </p:extLst>
          </p:nvPr>
        </p:nvGraphicFramePr>
        <p:xfrm>
          <a:off x="114300" y="940649"/>
          <a:ext cx="6629400" cy="731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6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13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1)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CNS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rgbClr val="9A261F"/>
                          </a:solidFill>
                          <a:latin typeface="+mn-lt"/>
                          <a:ea typeface="+mn-ea"/>
                          <a:cs typeface="+mn-cs"/>
                        </a:rPr>
                        <a:t>Atropine: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Clinical dose: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initial stimulation followed by depression (sedative effect).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dose: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cortical excitation, restlessness, disorientation, hallucinations, delirium followed by respiratory depression, coma. </a:t>
                      </a:r>
                      <a:endParaRPr lang="en-US" dirty="0">
                        <a:solidFill>
                          <a:srgbClr val="9A261F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9A261F"/>
                          </a:solidFill>
                        </a:rPr>
                        <a:t>Hyoscine: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sedative effect </a:t>
                      </a:r>
                      <a:r>
                        <a:rPr lang="en-US" sz="1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Symbol" pitchFamily="18" charset="2"/>
                        </a:rPr>
                        <a:t>(more)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Antiemetic effect of motion sickness (block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vomiting center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if they cross BBB).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Benzotropine</a:t>
                      </a: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r>
                        <a:rPr lang="en-US" dirty="0">
                          <a:solidFill>
                            <a:srgbClr val="9A261F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Antiparkinsonian effect (block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basal ganglia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05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2) CVS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400" b="1" kern="1200" dirty="0">
                          <a:solidFill>
                            <a:srgbClr val="9A261F"/>
                          </a:solidFill>
                          <a:latin typeface="+mn-lt"/>
                          <a:ea typeface="+mn-ea"/>
                          <a:cs typeface="+mn-cs"/>
                        </a:rPr>
                        <a:t>Atropine 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- Causes initial bradycardia followed by tachycardia due to blockade of M2-receptors on SA node.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- Higher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 conduction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(+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dromotropic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effect)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(tachycardia)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 AV = Atrioventricular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Does not influence Blood Pressure.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- Decrease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blunt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Vasodilatation</a:t>
                      </a:r>
                      <a:r>
                        <a:rPr lang="ar-S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/>
                        <a:t>induced by cholinergic agonists .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Doesn’t reach vasoconstriction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# Atropine does</a:t>
                      </a:r>
                      <a:r>
                        <a:rPr lang="en-US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not influence the blood pressure because it doesn't have any effect on the blood vessels. It only block (blunt) the effect of vasodilation induced by cholinergic agonist.</a:t>
                      </a:r>
                      <a:endParaRPr 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dose: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Cutaneous vasodilatation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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atropine flush.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80000"/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Face appears 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89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3) Eye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Passive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mydriasis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(no </a:t>
                      </a:r>
                      <a:r>
                        <a:rPr lang="en-US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miosis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Arial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due to paralysis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(relaxation)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circular muscle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Cycloplegia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(loss of near vision accommodation)</a:t>
                      </a:r>
                    </a:p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Arial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paralysis of ciliary muscle.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Loss of light reflex.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Increase I.O.P  &gt;  # glaucoma.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(contraindication)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70000"/>
                        <a:buFont typeface="Courier New" pitchFamily="49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- Lower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Lacrimal secretion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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sandy eye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(dryness)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0675" y="98456"/>
            <a:ext cx="524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Pharmacodynamics effects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of muscarinic drugs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9" r="8441"/>
          <a:stretch/>
        </p:blipFill>
        <p:spPr>
          <a:xfrm>
            <a:off x="922019" y="1414791"/>
            <a:ext cx="647701" cy="1709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1" t="3333" r="2485" b="295"/>
          <a:stretch/>
        </p:blipFill>
        <p:spPr>
          <a:xfrm>
            <a:off x="421189" y="3701481"/>
            <a:ext cx="13716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072653"/>
                  </p:ext>
                </p:extLst>
              </p:nvPr>
            </p:nvGraphicFramePr>
            <p:xfrm>
              <a:off x="120650" y="1081759"/>
              <a:ext cx="6616700" cy="461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8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499117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01381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4) 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Respiratory system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82550" algn="l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 Relaxation of bronchial muscles (bronchodilator)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 algn="l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Lower Bronchial secretion leads to higher viscosity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241947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5) GIT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- Dryness of mouth </a:t>
                          </a:r>
                          <a:r>
                            <a:rPr lang="en-US" sz="1400" b="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(low saliva secretion)</a:t>
                          </a:r>
                        </a:p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-  Gastric 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acid production </a:t>
                          </a:r>
                        </a:p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Relaxation of smooth muscles.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Symbol" pitchFamily="18" charset="2"/>
                          </a:endParaRPr>
                        </a:p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- 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GIT motility 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Antispasmodic effect.</a:t>
                          </a:r>
                          <a:endParaRPr lang="en-US" sz="14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Symbol" pitchFamily="18" charset="2"/>
                          </a:endParaRPr>
                        </a:p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Constipation </a:t>
                          </a:r>
                        </a:p>
                        <a:p>
                          <a:pPr marL="0" marR="0" lvl="0" indent="-82550" algn="l" defTabSz="685800" rtl="0" eaLnBrk="1" fontAlgn="auto" latinLnBrk="0" hangingPunct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  <a:tabLst/>
                            <a:defRPr/>
                          </a:pPr>
                          <a:r>
                            <a:rPr lang="en-US" sz="1400" b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↑</m:t>
                              </m:r>
                            </m:oMath>
                          </a14:m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Sphincter contraction. </a:t>
                          </a:r>
                        </a:p>
                        <a:p>
                          <a:pPr marL="0" lvl="0" indent="-82550" algn="l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endParaRPr lang="ar-SA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1302051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6) GUT</a:t>
                          </a:r>
                        </a:p>
                        <a:p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Relaxation of bladder.</a:t>
                          </a: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Sphincter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contraction. </a:t>
                          </a:r>
                          <a:endParaRPr lang="en-US" sz="14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Urinary retention.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Urinary retention (in old men with prostatic hyperplasia)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33748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7) Secretions</a:t>
                          </a:r>
                        </a:p>
                        <a:p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Salivary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(Dry mouth). </a:t>
                          </a:r>
                          <a:r>
                            <a:rPr lang="en-US" sz="1400" b="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b="0" kern="120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xerostomia</a:t>
                          </a:r>
                          <a:r>
                            <a:rPr lang="en-US" sz="1400" b="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Sweating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dry </a:t>
                          </a: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skin,</a:t>
                          </a:r>
                          <a:r>
                            <a:rPr lang="en-US" sz="14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M3 receptor blocker.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- Modest dose of atropine: </a:t>
                          </a:r>
                          <a:r>
                            <a:rPr lang="en-US" sz="14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blocks sweat glands 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     ”atropine fever” of children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  <a:buFont typeface="Symbol" pitchFamily="18" charset="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Bronchial 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 higher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Viscosity 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Symbol" pitchFamily="18" charset="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Lacrimal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Sandy eye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072653"/>
                  </p:ext>
                </p:extLst>
              </p:nvPr>
            </p:nvGraphicFramePr>
            <p:xfrm>
              <a:off x="120650" y="1081759"/>
              <a:ext cx="6616700" cy="461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49911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501381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4) 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</a:rPr>
                            <a:t>Respiratory system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82550" algn="l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- Relaxation of bronchial muscles (bronchodilator)</a:t>
                          </a:r>
                          <a:endParaRPr lang="en-US" sz="1400" b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 algn="l" defTabSz="685800" rtl="0" eaLnBrk="1" latinLnBrk="0" hangingPunct="1">
                            <a:lnSpc>
                              <a:spcPct val="9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Lower Bronchial secretion leads to higher viscosity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435608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5) GIT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7226" t="-36441" r="-271" b="-1906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302051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6) GUT</a:t>
                          </a:r>
                        </a:p>
                        <a:p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Relaxation of bladder.</a:t>
                          </a: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Sphincter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contraction. </a:t>
                          </a:r>
                          <a:endParaRPr lang="en-US" sz="14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Urinary retention.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lvl="0" indent="-8255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buClr>
                              <a:srgbClr val="C00000"/>
                            </a:buClr>
                            <a:buSzPct val="80000"/>
                            <a:buFont typeface="Courier New" pitchFamily="49" charset="0"/>
                            <a:buNone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Urinary retention (in old men with prostatic hyperplasia)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7) Secretions</a:t>
                          </a:r>
                        </a:p>
                        <a:p>
                          <a:endParaRPr lang="en-US" sz="2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Salivary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(Dry mouth). </a:t>
                          </a:r>
                          <a:r>
                            <a:rPr lang="en-US" sz="1400" b="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1400" b="0" kern="120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xerostomia</a:t>
                          </a:r>
                          <a:r>
                            <a:rPr lang="en-US" sz="1400" b="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Sweating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dry </a:t>
                          </a: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skin,</a:t>
                          </a:r>
                          <a:r>
                            <a:rPr lang="en-US" sz="14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M3 </a:t>
                          </a:r>
                          <a:r>
                            <a:rPr lang="en-US" sz="1400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receptor blocker.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- Modest dose of atropine: </a:t>
                          </a:r>
                          <a:r>
                            <a:rPr lang="en-US" sz="14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blocks sweat glands 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Wingdings 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     ”atropine fever” of children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spcBef>
                              <a:spcPts val="0"/>
                            </a:spcBef>
                            <a:buFont typeface="Symbol" pitchFamily="18" charset="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Bronchial 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 higher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Viscosity </a:t>
                          </a:r>
                        </a:p>
                        <a:p>
                          <a:pPr>
                            <a:spcBef>
                              <a:spcPts val="0"/>
                            </a:spcBef>
                            <a:buFont typeface="Symbol" pitchFamily="18" charset="2"/>
                            <a:buNone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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Lacrimal secretion 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  <a:sym typeface="Symbol" pitchFamily="18" charset="2"/>
                            </a:rPr>
                            <a:t>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Sandy eye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00501" y="98456"/>
            <a:ext cx="642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Pharmacodynamics effects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of muscarinic drugs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lum bright="-19000" contrast="12000"/>
          </a:blip>
          <a:srcRect l="4805"/>
          <a:stretch/>
        </p:blipFill>
        <p:spPr bwMode="auto">
          <a:xfrm>
            <a:off x="373082" y="1976934"/>
            <a:ext cx="1628759" cy="78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bladdercontrol.com.sg/images/prost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4" y="3387079"/>
            <a:ext cx="1965493" cy="836041"/>
          </a:xfrm>
          <a:prstGeom prst="rect">
            <a:avLst/>
          </a:prstGeom>
          <a:noFill/>
        </p:spPr>
      </p:pic>
      <p:graphicFrame>
        <p:nvGraphicFramePr>
          <p:cNvPr id="12" name="Diagram 7"/>
          <p:cNvGraphicFramePr/>
          <p:nvPr>
            <p:extLst>
              <p:ext uri="{D42A27DB-BD31-4B8C-83A1-F6EECF244321}">
                <p14:modId xmlns:p14="http://schemas.microsoft.com/office/powerpoint/2010/main" val="1548901691"/>
              </p:ext>
            </p:extLst>
          </p:nvPr>
        </p:nvGraphicFramePr>
        <p:xfrm>
          <a:off x="101475" y="6509369"/>
          <a:ext cx="5879097" cy="186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8463" y="7523747"/>
            <a:ext cx="1232109" cy="8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موصل مستقيم 4"/>
          <p:cNvCxnSpPr/>
          <p:nvPr/>
        </p:nvCxnSpPr>
        <p:spPr>
          <a:xfrm flipV="1">
            <a:off x="-23126" y="5740503"/>
            <a:ext cx="6904252" cy="881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1050" y="5897177"/>
            <a:ext cx="535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Clinical Uses of anti-muscarinic drugs </a:t>
            </a:r>
          </a:p>
        </p:txBody>
      </p:sp>
    </p:spTree>
    <p:extLst>
      <p:ext uri="{BB962C8B-B14F-4D97-AF65-F5344CB8AC3E}">
        <p14:creationId xmlns:p14="http://schemas.microsoft.com/office/powerpoint/2010/main" val="2429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3524"/>
            <a:ext cx="5915025" cy="5801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65470"/>
              </p:ext>
            </p:extLst>
          </p:nvPr>
        </p:nvGraphicFramePr>
        <p:xfrm>
          <a:off x="82562" y="1011244"/>
          <a:ext cx="6692875" cy="506664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887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8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Drugs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Pre-anesthetic medication, Antispasmodic.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Atropine with </a:t>
                      </a:r>
                      <a:r>
                        <a:rPr lang="en-US" sz="1200" dirty="0" err="1"/>
                        <a:t>diphenoxylate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used for treatment of Traveler's diarrhea with opioid.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Atropine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Pre-anesthetic medication, Motion sickness, antispasmodic.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Hyoscine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Parkinson's disease- 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benztropine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 -lipid soluble to cross brain barrier)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Benztropine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Benzhexol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250">
                <a:tc>
                  <a:txBody>
                    <a:bodyPr/>
                    <a:lstStyle/>
                    <a:p>
                      <a:pPr marL="0" lvl="0" indent="0" algn="l">
                        <a:buClr>
                          <a:srgbClr val="C91A13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0" lang="en-US" sz="12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Ophthalmoscopic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examination of retina.</a:t>
                      </a:r>
                    </a:p>
                    <a:p>
                      <a:pPr marL="0" lvl="0" indent="0" algn="l">
                        <a:buClr>
                          <a:srgbClr val="C91A13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can’t use atropine because it has long duration effect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Eye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Homatropine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Tropicamide</a:t>
                      </a: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5354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asthma, COPD, by inhalation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ipratropium is not selective so, to limit the effect we give it by </a:t>
                      </a:r>
                      <a:r>
                        <a:rPr kumimoji="0" lang="en-U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inhalation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pre-operative medications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when anesthetic</a:t>
                      </a:r>
                      <a:r>
                        <a:rPr lang="en-US" sz="1200" dirty="0" smtClean="0"/>
                        <a:t>→ increase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secretion &amp; laryngospasm.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0" u="sng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((Hyoscine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 for amnesia))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Respiratory system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Ipratropium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Peptic ulcer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Stomach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Pirenzepine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91A1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Urinary incontinence, Urinary urgency </a:t>
                      </a:r>
                      <a:r>
                        <a:rPr lang="en-US" sz="1200" dirty="0" smtClean="0"/>
                        <a:t>caused by minor inflammatory bladder disorders</a:t>
                      </a: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Oxybutynin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 err="1">
                          <a:sym typeface="Symbol" pitchFamily="18" charset="2"/>
                        </a:rPr>
                        <a:t>Darifenacin</a:t>
                      </a:r>
                      <a:r>
                        <a:rPr lang="en-US" sz="1200" b="1" dirty="0">
                          <a:sym typeface="Symbol" pitchFamily="18" charset="2"/>
                        </a:rPr>
                        <a:t>  </a:t>
                      </a:r>
                      <a:r>
                        <a:rPr kumimoji="0" lang="en-U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selective</a:t>
                      </a:r>
                      <a:r>
                        <a:rPr kumimoji="0" lang="en-U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8320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1200"/>
                        </a:spcBef>
                        <a:buClr>
                          <a:srgbClr val="C91A13"/>
                        </a:buClr>
                        <a:buSzPct val="79000"/>
                        <a:buFont typeface="Arial" panose="020B0604020202020204" pitchFamily="34" charset="0"/>
                        <a:buNone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Antispasmodics in </a:t>
                      </a: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hypermotility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lang="en-US" sz="1200" dirty="0"/>
                        <a:t> 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Biliary and renal </a:t>
                      </a:r>
                      <a:r>
                        <a:rPr kumimoji="0" lang="en-US" sz="12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colics</a:t>
                      </a: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. </a:t>
                      </a:r>
                    </a:p>
                    <a:p>
                      <a:pPr marL="0" lvl="0" indent="0" algn="l">
                        <a:spcBef>
                          <a:spcPts val="1200"/>
                        </a:spcBef>
                        <a:buClr>
                          <a:srgbClr val="C91A13"/>
                        </a:buClr>
                        <a:buSzPct val="79000"/>
                        <a:buFont typeface="Arial" panose="020B0604020202020204" pitchFamily="34" charset="0"/>
                        <a:buNone/>
                      </a:pPr>
                      <a:r>
                        <a:rPr kumimoji="0" lang="en-US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Irritable bowel syndrome </a:t>
                      </a: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(cause diarrhea and increase mortality) 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spcBef>
                          <a:spcPts val="1200"/>
                        </a:spcBef>
                        <a:buClr>
                          <a:srgbClr val="C91A13"/>
                        </a:buClr>
                        <a:buSzPct val="79000"/>
                        <a:buFont typeface="Arial" panose="020B0604020202020204" pitchFamily="34" charset="0"/>
                        <a:buNone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Colonic diverticular disease</a:t>
                      </a:r>
                      <a:endParaRPr kumimoji="0" 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2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2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lycopyyrolate</a:t>
                      </a: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(water soluble)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200" b="1" dirty="0"/>
                        <a:t>Hyoscine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butyl bromide </a:t>
                      </a:r>
                      <a:r>
                        <a:rPr kumimoji="0" lang="en-U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</a:t>
                      </a:r>
                      <a:r>
                        <a:rPr kumimoji="0" lang="en-U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dicyclomine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10039" y="341576"/>
            <a:ext cx="4965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Clinical Uses of anti-muscarinic drugs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1712" y="7034653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CNS:</a:t>
            </a:r>
            <a:endParaRPr lang="en-US" dirty="0"/>
          </a:p>
        </p:txBody>
      </p:sp>
      <p:pic>
        <p:nvPicPr>
          <p:cNvPr id="12" name="Picture 4" descr="img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95655"/>
            <a:ext cx="3409238" cy="2028422"/>
          </a:xfrm>
          <a:prstGeom prst="rect">
            <a:avLst/>
          </a:prstGeom>
          <a:noFill/>
        </p:spPr>
      </p:pic>
      <p:sp>
        <p:nvSpPr>
          <p:cNvPr id="14" name="مستطيل 13"/>
          <p:cNvSpPr/>
          <p:nvPr/>
        </p:nvSpPr>
        <p:spPr>
          <a:xfrm>
            <a:off x="4579032" y="6060813"/>
            <a:ext cx="1132713" cy="34043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Glycopyyrolate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24721" y="6060814"/>
            <a:ext cx="3522227" cy="30584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u="sng" dirty="0" err="1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lyco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=Glucose which is found in the food in the (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IT)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679322" y="6401247"/>
            <a:ext cx="1096115" cy="43020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Pirenzepine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6618" y="6354670"/>
            <a:ext cx="5626086" cy="4767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It is known also as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Gastrozepin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, and as its name suggest its related to decrease the gastric acid in stomach.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46077" r="52225" b="13171"/>
          <a:stretch/>
        </p:blipFill>
        <p:spPr>
          <a:xfrm>
            <a:off x="4519864" y="4571959"/>
            <a:ext cx="2318081" cy="263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64042" y="4732295"/>
            <a:ext cx="1475877" cy="14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84" y="5024699"/>
            <a:ext cx="6248400" cy="14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Mydriasis, blurred vision</a:t>
            </a:r>
          </a:p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 Tachycardia</a:t>
            </a:r>
          </a:p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Constipation, urinary retention</a:t>
            </a:r>
          </a:p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 Body temperature (hyperthermia)</a:t>
            </a:r>
          </a:p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Confusion, agitation, delirium</a:t>
            </a:r>
          </a:p>
          <a:p>
            <a:pPr marL="285750" indent="-285750">
              <a:lnSpc>
                <a:spcPct val="40000"/>
              </a:lnSpc>
              <a:spcBef>
                <a:spcPts val="1200"/>
              </a:spcBef>
              <a:buClr>
                <a:srgbClr val="CC171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sym typeface="Symbol" pitchFamily="18" charset="2"/>
              </a:rPr>
              <a:t>Dry mouth </a:t>
            </a:r>
            <a:r>
              <a:rPr lang="en-US" sz="900" dirty="0">
                <a:solidFill>
                  <a:srgbClr val="00B050"/>
                </a:solidFill>
                <a:sym typeface="Symbol" pitchFamily="18" charset="2"/>
              </a:rPr>
              <a:t>(even in therapeutic dose) </a:t>
            </a:r>
            <a:r>
              <a:rPr lang="en-US" sz="1400" dirty="0">
                <a:sym typeface="Symbol" pitchFamily="18" charset="2"/>
              </a:rPr>
              <a:t>, hot flushed skin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84" y="4589259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Adverse Effects:</a:t>
            </a:r>
          </a:p>
        </p:txBody>
      </p:sp>
      <p:sp>
        <p:nvSpPr>
          <p:cNvPr id="8" name="Rectangle 7"/>
          <p:cNvSpPr/>
          <p:nvPr/>
        </p:nvSpPr>
        <p:spPr>
          <a:xfrm>
            <a:off x="89771" y="6570765"/>
            <a:ext cx="199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Contra-indications: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84" y="6882609"/>
            <a:ext cx="591953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Glaucoma (angle closure glaucoma)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Tachycardia secondary to thyrotoxicosis </a:t>
            </a:r>
            <a:r>
              <a:rPr lang="en-US" sz="1000" dirty="0">
                <a:solidFill>
                  <a:srgbClr val="00B050"/>
                </a:solidFill>
              </a:rPr>
              <a:t>( toxicity of thyroid gland increase production of thyroid gland patients are very thin and very active)  </a:t>
            </a:r>
            <a:r>
              <a:rPr lang="en-US" sz="1400" dirty="0"/>
              <a:t>or cardiac insufficiency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Old patients with prostate hypertrophy.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Paralytic ileus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Constipation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Children in case of atropine</a:t>
            </a:r>
            <a:r>
              <a:rPr lang="en-US" sz="1400" dirty="0" smtClean="0"/>
              <a:t>.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Non selective M blocker </a:t>
            </a:r>
            <a:r>
              <a:rPr lang="en-US" sz="1400" dirty="0"/>
              <a:t>→ </a:t>
            </a:r>
            <a:r>
              <a:rPr lang="en-US" sz="1400" dirty="0" smtClean="0"/>
              <a:t>ulcer</a:t>
            </a:r>
          </a:p>
          <a:p>
            <a:pPr marL="533400" indent="-533400">
              <a:lnSpc>
                <a:spcPct val="50000"/>
              </a:lnSpc>
              <a:spcBef>
                <a:spcPts val="1200"/>
              </a:spcBef>
              <a:buClr>
                <a:srgbClr val="CC1712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5" name="موصل مستقيم 4"/>
          <p:cNvCxnSpPr/>
          <p:nvPr/>
        </p:nvCxnSpPr>
        <p:spPr>
          <a:xfrm flipV="1">
            <a:off x="-19367" y="4558072"/>
            <a:ext cx="6904252" cy="881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81749" y="1398225"/>
            <a:ext cx="5634106" cy="26661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الرئة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Respiratory system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كأنها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بالونة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ما ينفع ندخل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جواتها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إبرة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Ipra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وإلا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بتنفقع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.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715855" y="1398225"/>
            <a:ext cx="957661" cy="26661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Ipratropium</a:t>
            </a:r>
            <a:endParaRPr lang="ar-SA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1749" y="1028363"/>
            <a:ext cx="5626086" cy="26733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اللي فيهم شلل رعاشي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Parkinson's disease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 صعبة يسوقون سيارة، والسيارة تحتاج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بينزين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Benz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707835" y="1028362"/>
            <a:ext cx="965681" cy="26733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Benztropine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5866130" y="1848135"/>
            <a:ext cx="991870" cy="26557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Darifenacin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2084" y="1848136"/>
            <a:ext cx="5876276" cy="26557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أول مقطع باسم الدرق (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يذكرني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ب”إدرار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البول”  يعني يستخدم ل (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Genitourinary tract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5866128" y="2183719"/>
            <a:ext cx="991871" cy="28360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Oxybutynin</a:t>
            </a:r>
            <a:endParaRPr lang="ar-S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2083" y="2177277"/>
            <a:ext cx="5919537" cy="29004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نقدر نقرأ أسم الدرق كذا ،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اوخص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(oxy)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عنده 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بيوتيفل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beautiful=(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buty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حمام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,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يعني يستخدم ل (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Genitourinary tract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5863434" y="3143584"/>
            <a:ext cx="933598" cy="29290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</a:pP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Tropicamide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-17494" y="3133690"/>
            <a:ext cx="5960069" cy="30280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نستخدم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هالدرق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كقطرة عند فحص العيون فنقدر نقرا اسم الدرق كذا يله القطرة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(trop)=drop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جت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camide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)=came 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698363" y="3528766"/>
            <a:ext cx="1140270" cy="23457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</a:pP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Homatropine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-33535" y="3508902"/>
            <a:ext cx="5880928" cy="4767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أول مقطع بالكلمة   يذكرني بكلمة “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ھم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” اللي يحسون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فیه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من يفقد بصره وفعلا أي مرض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بالعین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فیه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كربة وهم ونتذكر يعقوب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علیه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السلام لما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ابیضت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عیناه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من الحزن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والھم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، فأتذكر ان </a:t>
            </a:r>
            <a:r>
              <a:rPr lang="ar-SA" sz="1200" dirty="0" err="1">
                <a:solidFill>
                  <a:schemeClr val="bg1">
                    <a:lumMod val="50000"/>
                  </a:schemeClr>
                </a:solidFill>
              </a:rPr>
              <a:t>هالدرق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يستخدم عند دكتور العيون بفحص الشبكية.  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81749" y="4049874"/>
            <a:ext cx="5675751" cy="3809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Tropicamide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homatropine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are used for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Ophthalmoscopic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examination of retina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بعد الاختبار عند طبيب العيون رجعت البيت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وما قدرت اشوف حتى التراب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(trop)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111947" y="2558139"/>
            <a:ext cx="6529485" cy="3877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1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Oxybutynin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Darifenacin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are used for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Urinary urgency, urinary incontinence</a:t>
            </a:r>
          </a:p>
          <a:p>
            <a:pPr algn="ctr" rtl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لما نحتاج الحمام ويكون فيه أحد جوا يستخدمه نقول له اطلع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exit=(oxy)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يله دوري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dari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1768</Words>
  <Application>Microsoft Macintosh PowerPoint</Application>
  <PresentationFormat>On-screen Show (4:3)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cherry</dc:creator>
  <cp:lastModifiedBy>شوق</cp:lastModifiedBy>
  <cp:revision>192</cp:revision>
  <cp:lastPrinted>2017-02-16T20:49:36Z</cp:lastPrinted>
  <dcterms:created xsi:type="dcterms:W3CDTF">2016-12-17T14:42:51Z</dcterms:created>
  <dcterms:modified xsi:type="dcterms:W3CDTF">2017-02-20T14:37:25Z</dcterms:modified>
</cp:coreProperties>
</file>