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256" r:id="rId2"/>
    <p:sldId id="262" r:id="rId3"/>
    <p:sldId id="259" r:id="rId4"/>
    <p:sldId id="260" r:id="rId5"/>
    <p:sldId id="261" r:id="rId6"/>
    <p:sldId id="273" r:id="rId7"/>
    <p:sldId id="274" r:id="rId8"/>
    <p:sldId id="277" r:id="rId9"/>
    <p:sldId id="269" r:id="rId10"/>
    <p:sldId id="278" r:id="rId11"/>
    <p:sldId id="265" r:id="rId12"/>
    <p:sldId id="258" r:id="rId13"/>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787B7"/>
    <a:srgbClr val="AFABAB"/>
    <a:srgbClr val="3BC175"/>
    <a:srgbClr val="EAEFF7"/>
    <a:srgbClr val="2E6AA6"/>
    <a:srgbClr val="9A261F"/>
    <a:srgbClr val="40C87F"/>
    <a:srgbClr val="C91A13"/>
    <a:srgbClr val="1D2E70"/>
    <a:srgbClr val="CC171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250" autoAdjust="0"/>
    <p:restoredTop sz="95028"/>
  </p:normalViewPr>
  <p:slideViewPr>
    <p:cSldViewPr snapToGrid="0">
      <p:cViewPr>
        <p:scale>
          <a:sx n="100" d="100"/>
          <a:sy n="100" d="100"/>
        </p:scale>
        <p:origin x="752" y="16"/>
      </p:cViewPr>
      <p:guideLst/>
    </p:cSldViewPr>
  </p:slideViewPr>
  <p:notesTextViewPr>
    <p:cViewPr>
      <p:scale>
        <a:sx n="1" d="1"/>
        <a:sy n="1" d="1"/>
      </p:scale>
      <p:origin x="0" y="0"/>
    </p:cViewPr>
  </p:notesTextViewPr>
  <p:notesViewPr>
    <p:cSldViewPr snapToGrid="0">
      <p:cViewPr varScale="1">
        <p:scale>
          <a:sx n="59" d="100"/>
          <a:sy n="59" d="100"/>
        </p:scale>
        <p:origin x="2790" y="84"/>
      </p:cViewPr>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68E0407-3155-4548-9F3A-D19D8B1EA5C5}" type="doc">
      <dgm:prSet loTypeId="urn:microsoft.com/office/officeart/2005/8/layout/hChevron3" loCatId="process" qsTypeId="urn:microsoft.com/office/officeart/2005/8/quickstyle/simple1" qsCatId="simple" csTypeId="urn:microsoft.com/office/officeart/2005/8/colors/accent1_2" csCatId="accent1" phldr="1"/>
      <dgm:spPr/>
    </dgm:pt>
    <dgm:pt modelId="{C4BE354F-7F4B-4E88-AB70-4C157E279C6A}">
      <dgm:prSet phldrT="[نص]" custT="1"/>
      <dgm:spPr/>
      <dgm:t>
        <a:bodyPr/>
        <a:lstStyle/>
        <a:p>
          <a:pPr rtl="1"/>
          <a:r>
            <a:rPr lang="en-US" sz="1050" dirty="0"/>
            <a:t>Respiratory support</a:t>
          </a:r>
        </a:p>
        <a:p>
          <a:pPr rtl="1"/>
          <a:r>
            <a:rPr lang="en-US" sz="1050" dirty="0"/>
            <a:t> Open airway</a:t>
          </a:r>
          <a:r>
            <a:rPr lang="ar-SA" sz="1050" dirty="0"/>
            <a:t>-</a:t>
          </a:r>
          <a:endParaRPr lang="en-US" sz="1050" dirty="0"/>
        </a:p>
        <a:p>
          <a:pPr rtl="1"/>
          <a:r>
            <a:rPr lang="en-US" sz="1050" dirty="0"/>
            <a:t> O2 inhalation</a:t>
          </a:r>
          <a:r>
            <a:rPr lang="ar-SA" sz="1050" dirty="0"/>
            <a:t>-</a:t>
          </a:r>
        </a:p>
      </dgm:t>
    </dgm:pt>
    <dgm:pt modelId="{5839C117-E397-4D6D-9DB1-E462DDC0916B}" type="parTrans" cxnId="{493A40BE-097F-4BDC-B170-0CB6B403BA36}">
      <dgm:prSet/>
      <dgm:spPr/>
      <dgm:t>
        <a:bodyPr/>
        <a:lstStyle/>
        <a:p>
          <a:pPr rtl="1"/>
          <a:endParaRPr lang="ar-SA"/>
        </a:p>
      </dgm:t>
    </dgm:pt>
    <dgm:pt modelId="{159177B4-AD10-4DF7-B645-3A60E14405EF}" type="sibTrans" cxnId="{493A40BE-097F-4BDC-B170-0CB6B403BA36}">
      <dgm:prSet/>
      <dgm:spPr/>
      <dgm:t>
        <a:bodyPr/>
        <a:lstStyle/>
        <a:p>
          <a:pPr rtl="1"/>
          <a:endParaRPr lang="ar-SA"/>
        </a:p>
      </dgm:t>
    </dgm:pt>
    <dgm:pt modelId="{9A261383-99F0-4366-A3BA-604DFFC28DED}">
      <dgm:prSet phldrT="[نص]" custT="1"/>
      <dgm:spPr/>
      <dgm:t>
        <a:bodyPr/>
        <a:lstStyle/>
        <a:p>
          <a:pPr rtl="1"/>
          <a:endParaRPr lang="en-US" sz="1050" dirty="0"/>
        </a:p>
        <a:p>
          <a:pPr rtl="1"/>
          <a:r>
            <a:rPr lang="en-US" sz="1050" dirty="0"/>
            <a:t>Circulatory support : Lay down and raise legs up\fluid replacement</a:t>
          </a:r>
          <a:endParaRPr lang="ar-SA" sz="1050" dirty="0"/>
        </a:p>
        <a:p>
          <a:pPr rtl="1"/>
          <a:endParaRPr lang="ar-SA" sz="1050" dirty="0"/>
        </a:p>
      </dgm:t>
    </dgm:pt>
    <dgm:pt modelId="{0949892A-2B56-4D80-954A-3FC08E51E260}" type="sibTrans" cxnId="{17E56EAF-3693-4E82-86E1-9016FE0B031D}">
      <dgm:prSet/>
      <dgm:spPr/>
      <dgm:t>
        <a:bodyPr/>
        <a:lstStyle/>
        <a:p>
          <a:pPr rtl="1"/>
          <a:endParaRPr lang="ar-SA"/>
        </a:p>
      </dgm:t>
    </dgm:pt>
    <dgm:pt modelId="{2BE2DFB8-545F-4408-9EEC-E777A8C7D2D0}" type="parTrans" cxnId="{17E56EAF-3693-4E82-86E1-9016FE0B031D}">
      <dgm:prSet/>
      <dgm:spPr/>
      <dgm:t>
        <a:bodyPr/>
        <a:lstStyle/>
        <a:p>
          <a:pPr rtl="1"/>
          <a:endParaRPr lang="ar-SA"/>
        </a:p>
      </dgm:t>
    </dgm:pt>
    <dgm:pt modelId="{400B5D39-51B3-47ED-A553-351E2B52B3FD}">
      <dgm:prSet phldrT="[نص]" custT="1"/>
      <dgm:spPr/>
      <dgm:t>
        <a:bodyPr/>
        <a:lstStyle/>
        <a:p>
          <a:pPr rtl="1"/>
          <a:r>
            <a:rPr lang="en-US" sz="1100" dirty="0"/>
            <a:t>Adrenaline IM by auto injector or Syringe</a:t>
          </a:r>
          <a:endParaRPr lang="ar-SA" sz="1100" dirty="0"/>
        </a:p>
      </dgm:t>
    </dgm:pt>
    <dgm:pt modelId="{5D7C309F-3261-4759-AF3D-42764F3DCD96}" type="sibTrans" cxnId="{8BB8159E-0A48-4ABE-B5D2-408463B66765}">
      <dgm:prSet/>
      <dgm:spPr/>
      <dgm:t>
        <a:bodyPr/>
        <a:lstStyle/>
        <a:p>
          <a:pPr rtl="1"/>
          <a:endParaRPr lang="ar-SA"/>
        </a:p>
      </dgm:t>
    </dgm:pt>
    <dgm:pt modelId="{CB96EC4F-9429-40F0-AA3E-997F2453EEB4}" type="parTrans" cxnId="{8BB8159E-0A48-4ABE-B5D2-408463B66765}">
      <dgm:prSet/>
      <dgm:spPr/>
      <dgm:t>
        <a:bodyPr/>
        <a:lstStyle/>
        <a:p>
          <a:pPr rtl="1"/>
          <a:endParaRPr lang="ar-SA"/>
        </a:p>
      </dgm:t>
    </dgm:pt>
    <dgm:pt modelId="{4DF37DA6-DA66-4C60-98B2-16EC5272A62E}" type="pres">
      <dgm:prSet presAssocID="{568E0407-3155-4548-9F3A-D19D8B1EA5C5}" presName="Name0" presStyleCnt="0">
        <dgm:presLayoutVars>
          <dgm:dir/>
          <dgm:resizeHandles val="exact"/>
        </dgm:presLayoutVars>
      </dgm:prSet>
      <dgm:spPr/>
    </dgm:pt>
    <dgm:pt modelId="{0C8B493B-403E-4A27-A138-7127FF25BC07}" type="pres">
      <dgm:prSet presAssocID="{C4BE354F-7F4B-4E88-AB70-4C157E279C6A}" presName="parTxOnly" presStyleLbl="node1" presStyleIdx="0" presStyleCnt="3" custScaleX="156936" custScaleY="134015">
        <dgm:presLayoutVars>
          <dgm:bulletEnabled val="1"/>
        </dgm:presLayoutVars>
      </dgm:prSet>
      <dgm:spPr/>
      <dgm:t>
        <a:bodyPr/>
        <a:lstStyle/>
        <a:p>
          <a:endParaRPr lang="en-US"/>
        </a:p>
      </dgm:t>
    </dgm:pt>
    <dgm:pt modelId="{897FA78D-B451-4D18-AA2F-AC939194830A}" type="pres">
      <dgm:prSet presAssocID="{159177B4-AD10-4DF7-B645-3A60E14405EF}" presName="parSpace" presStyleCnt="0"/>
      <dgm:spPr/>
    </dgm:pt>
    <dgm:pt modelId="{D886438F-5B1C-4048-9238-DBFFB8A0F420}" type="pres">
      <dgm:prSet presAssocID="{9A261383-99F0-4366-A3BA-604DFFC28DED}" presName="parTxOnly" presStyleLbl="node1" presStyleIdx="1" presStyleCnt="3" custScaleX="189371" custScaleY="133161">
        <dgm:presLayoutVars>
          <dgm:bulletEnabled val="1"/>
        </dgm:presLayoutVars>
      </dgm:prSet>
      <dgm:spPr/>
      <dgm:t>
        <a:bodyPr/>
        <a:lstStyle/>
        <a:p>
          <a:endParaRPr lang="en-US"/>
        </a:p>
      </dgm:t>
    </dgm:pt>
    <dgm:pt modelId="{6871F786-00F0-4DBC-AB88-F394C602F65F}" type="pres">
      <dgm:prSet presAssocID="{0949892A-2B56-4D80-954A-3FC08E51E260}" presName="parSpace" presStyleCnt="0"/>
      <dgm:spPr/>
    </dgm:pt>
    <dgm:pt modelId="{9232DFDD-C97F-44C4-85F0-9319045EE624}" type="pres">
      <dgm:prSet presAssocID="{400B5D39-51B3-47ED-A553-351E2B52B3FD}" presName="parTxOnly" presStyleLbl="node1" presStyleIdx="2" presStyleCnt="3" custScaleX="147712" custScaleY="132724">
        <dgm:presLayoutVars>
          <dgm:bulletEnabled val="1"/>
        </dgm:presLayoutVars>
      </dgm:prSet>
      <dgm:spPr/>
      <dgm:t>
        <a:bodyPr/>
        <a:lstStyle/>
        <a:p>
          <a:endParaRPr lang="en-US"/>
        </a:p>
      </dgm:t>
    </dgm:pt>
  </dgm:ptLst>
  <dgm:cxnLst>
    <dgm:cxn modelId="{8BB8159E-0A48-4ABE-B5D2-408463B66765}" srcId="{568E0407-3155-4548-9F3A-D19D8B1EA5C5}" destId="{400B5D39-51B3-47ED-A553-351E2B52B3FD}" srcOrd="2" destOrd="0" parTransId="{CB96EC4F-9429-40F0-AA3E-997F2453EEB4}" sibTransId="{5D7C309F-3261-4759-AF3D-42764F3DCD96}"/>
    <dgm:cxn modelId="{41ED2673-47D3-4AA5-8F93-0244EA0F836C}" type="presOf" srcId="{400B5D39-51B3-47ED-A553-351E2B52B3FD}" destId="{9232DFDD-C97F-44C4-85F0-9319045EE624}" srcOrd="0" destOrd="0" presId="urn:microsoft.com/office/officeart/2005/8/layout/hChevron3"/>
    <dgm:cxn modelId="{FA6AAEC3-2C7B-416B-9813-0999BC42AD92}" type="presOf" srcId="{9A261383-99F0-4366-A3BA-604DFFC28DED}" destId="{D886438F-5B1C-4048-9238-DBFFB8A0F420}" srcOrd="0" destOrd="0" presId="urn:microsoft.com/office/officeart/2005/8/layout/hChevron3"/>
    <dgm:cxn modelId="{2DB1EC9E-146C-4575-9AA3-44FC39467908}" type="presOf" srcId="{C4BE354F-7F4B-4E88-AB70-4C157E279C6A}" destId="{0C8B493B-403E-4A27-A138-7127FF25BC07}" srcOrd="0" destOrd="0" presId="urn:microsoft.com/office/officeart/2005/8/layout/hChevron3"/>
    <dgm:cxn modelId="{17E56EAF-3693-4E82-86E1-9016FE0B031D}" srcId="{568E0407-3155-4548-9F3A-D19D8B1EA5C5}" destId="{9A261383-99F0-4366-A3BA-604DFFC28DED}" srcOrd="1" destOrd="0" parTransId="{2BE2DFB8-545F-4408-9EEC-E777A8C7D2D0}" sibTransId="{0949892A-2B56-4D80-954A-3FC08E51E260}"/>
    <dgm:cxn modelId="{493A40BE-097F-4BDC-B170-0CB6B403BA36}" srcId="{568E0407-3155-4548-9F3A-D19D8B1EA5C5}" destId="{C4BE354F-7F4B-4E88-AB70-4C157E279C6A}" srcOrd="0" destOrd="0" parTransId="{5839C117-E397-4D6D-9DB1-E462DDC0916B}" sibTransId="{159177B4-AD10-4DF7-B645-3A60E14405EF}"/>
    <dgm:cxn modelId="{2C9B45C3-4FF0-456F-9E10-FFB42826C7AE}" type="presOf" srcId="{568E0407-3155-4548-9F3A-D19D8B1EA5C5}" destId="{4DF37DA6-DA66-4C60-98B2-16EC5272A62E}" srcOrd="0" destOrd="0" presId="urn:microsoft.com/office/officeart/2005/8/layout/hChevron3"/>
    <dgm:cxn modelId="{8429F51B-C14A-4EBC-804E-2B5E44722E02}" type="presParOf" srcId="{4DF37DA6-DA66-4C60-98B2-16EC5272A62E}" destId="{0C8B493B-403E-4A27-A138-7127FF25BC07}" srcOrd="0" destOrd="0" presId="urn:microsoft.com/office/officeart/2005/8/layout/hChevron3"/>
    <dgm:cxn modelId="{97986B6F-D2A1-4484-8F9D-EFDAA3649B4F}" type="presParOf" srcId="{4DF37DA6-DA66-4C60-98B2-16EC5272A62E}" destId="{897FA78D-B451-4D18-AA2F-AC939194830A}" srcOrd="1" destOrd="0" presId="urn:microsoft.com/office/officeart/2005/8/layout/hChevron3"/>
    <dgm:cxn modelId="{621715F3-8C70-4572-A865-5BDDAA648E07}" type="presParOf" srcId="{4DF37DA6-DA66-4C60-98B2-16EC5272A62E}" destId="{D886438F-5B1C-4048-9238-DBFFB8A0F420}" srcOrd="2" destOrd="0" presId="urn:microsoft.com/office/officeart/2005/8/layout/hChevron3"/>
    <dgm:cxn modelId="{C0BC617B-F87B-41DE-8452-625D58DD0BFB}" type="presParOf" srcId="{4DF37DA6-DA66-4C60-98B2-16EC5272A62E}" destId="{6871F786-00F0-4DBC-AB88-F394C602F65F}" srcOrd="3" destOrd="0" presId="urn:microsoft.com/office/officeart/2005/8/layout/hChevron3"/>
    <dgm:cxn modelId="{36A1C857-7580-4DE6-A9A4-5C933B46E8F3}" type="presParOf" srcId="{4DF37DA6-DA66-4C60-98B2-16EC5272A62E}" destId="{9232DFDD-C97F-44C4-85F0-9319045EE624}" srcOrd="4"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AC8A1BE-E822-B04C-AEDE-47B68A564808}" type="doc">
      <dgm:prSet loTypeId="urn:microsoft.com/office/officeart/2008/layout/HorizontalMultiLevelHierarchy" loCatId="" qsTypeId="urn:microsoft.com/office/officeart/2005/8/quickstyle/3D1" qsCatId="3D" csTypeId="urn:microsoft.com/office/officeart/2005/8/colors/accent1_2" csCatId="accent1" phldr="1"/>
      <dgm:spPr/>
      <dgm:t>
        <a:bodyPr/>
        <a:lstStyle/>
        <a:p>
          <a:endParaRPr lang="en-US"/>
        </a:p>
      </dgm:t>
    </dgm:pt>
    <dgm:pt modelId="{396F012C-3806-8A45-9A92-5BA340670A29}">
      <dgm:prSet phldrT="[Text]" custT="1"/>
      <dgm:spPr/>
      <dgm:t>
        <a:bodyPr/>
        <a:lstStyle/>
        <a:p>
          <a:r>
            <a:rPr lang="en-US" sz="2000" b="1" dirty="0" smtClean="0">
              <a:solidFill>
                <a:schemeClr val="bg1"/>
              </a:solidFill>
            </a:rPr>
            <a:t>Adjuvant to 2</a:t>
          </a:r>
          <a:r>
            <a:rPr lang="en-US" sz="2000" b="1" baseline="30000" dirty="0" smtClean="0">
              <a:solidFill>
                <a:schemeClr val="bg1"/>
              </a:solidFill>
            </a:rPr>
            <a:t>nd</a:t>
          </a:r>
          <a:r>
            <a:rPr lang="en-US" sz="2000" b="1" dirty="0" smtClean="0">
              <a:solidFill>
                <a:schemeClr val="bg1"/>
              </a:solidFill>
            </a:rPr>
            <a:t> line:</a:t>
          </a:r>
          <a:endParaRPr lang="en-US" sz="2000" dirty="0">
            <a:solidFill>
              <a:schemeClr val="bg1"/>
            </a:solidFill>
          </a:endParaRPr>
        </a:p>
      </dgm:t>
    </dgm:pt>
    <dgm:pt modelId="{22660774-BE97-EF4C-8967-8B0D20138273}" type="parTrans" cxnId="{C5C3C588-EBF4-DB43-8E21-2FF2BDC5BE33}">
      <dgm:prSet/>
      <dgm:spPr/>
      <dgm:t>
        <a:bodyPr/>
        <a:lstStyle/>
        <a:p>
          <a:endParaRPr lang="en-US"/>
        </a:p>
      </dgm:t>
    </dgm:pt>
    <dgm:pt modelId="{56176E94-38E3-6B41-B088-2ED1A186D41C}" type="sibTrans" cxnId="{C5C3C588-EBF4-DB43-8E21-2FF2BDC5BE33}">
      <dgm:prSet/>
      <dgm:spPr/>
      <dgm:t>
        <a:bodyPr/>
        <a:lstStyle/>
        <a:p>
          <a:endParaRPr lang="en-US"/>
        </a:p>
      </dgm:t>
    </dgm:pt>
    <dgm:pt modelId="{449A0763-6AEE-1740-812B-412F61711442}">
      <dgm:prSet custT="1"/>
      <dgm:spPr/>
      <dgm:t>
        <a:bodyPr/>
        <a:lstStyle/>
        <a:p>
          <a:r>
            <a:rPr lang="en-US" sz="1200" dirty="0" smtClean="0"/>
            <a:t>bronchodilator</a:t>
          </a:r>
          <a:endParaRPr lang="en-US" sz="1200" dirty="0"/>
        </a:p>
      </dgm:t>
    </dgm:pt>
    <dgm:pt modelId="{E953A7CA-E11B-7C40-900C-3311BA070601}" type="parTrans" cxnId="{85C29741-3A18-7F41-8659-0EED93FD6C7D}">
      <dgm:prSet/>
      <dgm:spPr/>
      <dgm:t>
        <a:bodyPr/>
        <a:lstStyle/>
        <a:p>
          <a:endParaRPr lang="en-US"/>
        </a:p>
      </dgm:t>
    </dgm:pt>
    <dgm:pt modelId="{8F0C405F-5F95-1C4B-8D7F-8766E38C1918}" type="sibTrans" cxnId="{85C29741-3A18-7F41-8659-0EED93FD6C7D}">
      <dgm:prSet/>
      <dgm:spPr/>
      <dgm:t>
        <a:bodyPr/>
        <a:lstStyle/>
        <a:p>
          <a:endParaRPr lang="en-US"/>
        </a:p>
      </dgm:t>
    </dgm:pt>
    <dgm:pt modelId="{73D8A8F6-31C7-F94B-8A4D-1ADA94595A11}">
      <dgm:prSet custT="1"/>
      <dgm:spPr/>
      <dgm:t>
        <a:bodyPr/>
        <a:lstStyle/>
        <a:p>
          <a:r>
            <a:rPr lang="en-US" sz="1400" dirty="0" smtClean="0"/>
            <a:t>H blocker</a:t>
          </a:r>
          <a:endParaRPr lang="en-US" sz="1400" dirty="0"/>
        </a:p>
      </dgm:t>
    </dgm:pt>
    <dgm:pt modelId="{2A259C0F-304B-384E-B5CF-69966F0A4D47}" type="parTrans" cxnId="{D9517E66-DD23-644A-BCDD-E0BB5C170C98}">
      <dgm:prSet/>
      <dgm:spPr/>
      <dgm:t>
        <a:bodyPr/>
        <a:lstStyle/>
        <a:p>
          <a:endParaRPr lang="en-US"/>
        </a:p>
      </dgm:t>
    </dgm:pt>
    <dgm:pt modelId="{9E6AC788-5A23-234C-BE90-4567EB95AB8F}" type="sibTrans" cxnId="{D9517E66-DD23-644A-BCDD-E0BB5C170C98}">
      <dgm:prSet/>
      <dgm:spPr/>
      <dgm:t>
        <a:bodyPr/>
        <a:lstStyle/>
        <a:p>
          <a:endParaRPr lang="en-US"/>
        </a:p>
      </dgm:t>
    </dgm:pt>
    <dgm:pt modelId="{97DDADFB-ADBB-4949-B6A0-8916C621092C}">
      <dgm:prSet custT="1"/>
      <dgm:spPr/>
      <dgm:t>
        <a:bodyPr/>
        <a:lstStyle/>
        <a:p>
          <a:r>
            <a:rPr lang="en-US" sz="1400" dirty="0" smtClean="0"/>
            <a:t>glucagon</a:t>
          </a:r>
          <a:r>
            <a:rPr lang="ar-SA" sz="1400" dirty="0" smtClean="0"/>
            <a:t> </a:t>
          </a:r>
          <a:endParaRPr lang="en-US" sz="1400" dirty="0"/>
        </a:p>
      </dgm:t>
    </dgm:pt>
    <dgm:pt modelId="{13BD1071-7F19-024C-8B8A-4D1E62F53D22}" type="parTrans" cxnId="{5DB01860-1E38-F447-A915-DC649A6882D1}">
      <dgm:prSet/>
      <dgm:spPr/>
      <dgm:t>
        <a:bodyPr/>
        <a:lstStyle/>
        <a:p>
          <a:endParaRPr lang="en-US"/>
        </a:p>
      </dgm:t>
    </dgm:pt>
    <dgm:pt modelId="{4B36666A-6C35-4E40-A9C7-4FEF3C81978D}" type="sibTrans" cxnId="{5DB01860-1E38-F447-A915-DC649A6882D1}">
      <dgm:prSet/>
      <dgm:spPr/>
      <dgm:t>
        <a:bodyPr/>
        <a:lstStyle/>
        <a:p>
          <a:endParaRPr lang="en-US"/>
        </a:p>
      </dgm:t>
    </dgm:pt>
    <dgm:pt modelId="{E8C7EDA3-C550-4D4A-B01D-E495A2A221DC}">
      <dgm:prSet custT="1"/>
      <dgm:spPr/>
      <dgm:t>
        <a:bodyPr/>
        <a:lstStyle/>
        <a:p>
          <a:r>
            <a:rPr lang="en-US" sz="1400" dirty="0" smtClean="0"/>
            <a:t>inhalator</a:t>
          </a:r>
          <a:endParaRPr lang="en-US" sz="1400" dirty="0"/>
        </a:p>
      </dgm:t>
    </dgm:pt>
    <dgm:pt modelId="{5E6953BB-5962-AC49-A66B-28F02A08E624}" type="parTrans" cxnId="{BB76445C-B224-A549-82F6-F59AD14D694E}">
      <dgm:prSet/>
      <dgm:spPr/>
      <dgm:t>
        <a:bodyPr/>
        <a:lstStyle/>
        <a:p>
          <a:endParaRPr lang="en-US"/>
        </a:p>
      </dgm:t>
    </dgm:pt>
    <dgm:pt modelId="{8A305547-6560-764F-B1B7-84AEB095FC2F}" type="sibTrans" cxnId="{BB76445C-B224-A549-82F6-F59AD14D694E}">
      <dgm:prSet/>
      <dgm:spPr/>
      <dgm:t>
        <a:bodyPr/>
        <a:lstStyle/>
        <a:p>
          <a:endParaRPr lang="en-US"/>
        </a:p>
      </dgm:t>
    </dgm:pt>
    <dgm:pt modelId="{2715E5AC-4A60-DA4F-AB39-05CC953E9802}">
      <dgm:prSet custT="1"/>
      <dgm:spPr/>
      <dgm:t>
        <a:bodyPr/>
        <a:lstStyle/>
        <a:p>
          <a:r>
            <a:rPr lang="en-US" sz="1400" dirty="0" smtClean="0"/>
            <a:t>parental</a:t>
          </a:r>
          <a:endParaRPr lang="en-US" sz="1400" dirty="0"/>
        </a:p>
      </dgm:t>
    </dgm:pt>
    <dgm:pt modelId="{C43ED254-0AAB-5D43-90FC-C28E65A56D88}" type="parTrans" cxnId="{7714DB70-63C9-7D4B-81B2-FCEB03895240}">
      <dgm:prSet/>
      <dgm:spPr/>
      <dgm:t>
        <a:bodyPr/>
        <a:lstStyle/>
        <a:p>
          <a:endParaRPr lang="en-US"/>
        </a:p>
      </dgm:t>
    </dgm:pt>
    <dgm:pt modelId="{C3CBD9F4-47EC-B74B-B149-48BB2D0D5132}" type="sibTrans" cxnId="{7714DB70-63C9-7D4B-81B2-FCEB03895240}">
      <dgm:prSet/>
      <dgm:spPr/>
      <dgm:t>
        <a:bodyPr/>
        <a:lstStyle/>
        <a:p>
          <a:endParaRPr lang="en-US"/>
        </a:p>
      </dgm:t>
    </dgm:pt>
    <dgm:pt modelId="{1A832B4B-429A-AB48-8D63-45C259F35CF2}">
      <dgm:prSet custT="1"/>
      <dgm:spPr/>
      <dgm:t>
        <a:bodyPr/>
        <a:lstStyle/>
        <a:p>
          <a:r>
            <a:rPr lang="en-US" sz="1200" b="1" dirty="0" err="1" smtClean="0"/>
            <a:t>Aminophyline</a:t>
          </a:r>
          <a:endParaRPr lang="en-US" sz="1200" b="1" dirty="0"/>
        </a:p>
      </dgm:t>
    </dgm:pt>
    <dgm:pt modelId="{78D10D4E-3835-EB41-AA77-1FEFEEF0D27C}" type="parTrans" cxnId="{F19840A1-1017-9140-9335-F91F650853B5}">
      <dgm:prSet/>
      <dgm:spPr/>
      <dgm:t>
        <a:bodyPr/>
        <a:lstStyle/>
        <a:p>
          <a:endParaRPr lang="en-US"/>
        </a:p>
      </dgm:t>
    </dgm:pt>
    <dgm:pt modelId="{1081996D-ABFF-6244-ACAD-AEE2BB067E46}" type="sibTrans" cxnId="{F19840A1-1017-9140-9335-F91F650853B5}">
      <dgm:prSet/>
      <dgm:spPr/>
      <dgm:t>
        <a:bodyPr/>
        <a:lstStyle/>
        <a:p>
          <a:endParaRPr lang="en-US"/>
        </a:p>
      </dgm:t>
    </dgm:pt>
    <dgm:pt modelId="{EE27E6C3-79CF-7F49-9710-C502A4175570}">
      <dgm:prSet custT="1"/>
      <dgm:spPr/>
      <dgm:t>
        <a:bodyPr/>
        <a:lstStyle/>
        <a:p>
          <a:r>
            <a:rPr lang="en-US" sz="1600" dirty="0" smtClean="0"/>
            <a:t>Salbutamol, Ipratropium</a:t>
          </a:r>
          <a:endParaRPr lang="en-US" sz="1600" dirty="0"/>
        </a:p>
      </dgm:t>
    </dgm:pt>
    <dgm:pt modelId="{E5BF9F7B-437F-344D-9F30-A5B0078D450C}" type="parTrans" cxnId="{3FE92DD7-B5DF-BA4A-85FC-CC6AE1782163}">
      <dgm:prSet/>
      <dgm:spPr/>
      <dgm:t>
        <a:bodyPr/>
        <a:lstStyle/>
        <a:p>
          <a:endParaRPr lang="en-US"/>
        </a:p>
      </dgm:t>
    </dgm:pt>
    <dgm:pt modelId="{B80088B1-AE68-C44E-84B1-4915E7355506}" type="sibTrans" cxnId="{3FE92DD7-B5DF-BA4A-85FC-CC6AE1782163}">
      <dgm:prSet/>
      <dgm:spPr/>
      <dgm:t>
        <a:bodyPr/>
        <a:lstStyle/>
        <a:p>
          <a:endParaRPr lang="en-US"/>
        </a:p>
      </dgm:t>
    </dgm:pt>
    <dgm:pt modelId="{1550FF3D-BF9D-EE45-8AB4-87990856C32C}">
      <dgm:prSet custT="1"/>
      <dgm:spPr/>
      <dgm:t>
        <a:bodyPr/>
        <a:lstStyle/>
        <a:p>
          <a:r>
            <a:rPr lang="en-US" sz="1400" dirty="0" smtClean="0"/>
            <a:t>H</a:t>
          </a:r>
          <a:r>
            <a:rPr lang="en-US" sz="1400" baseline="-25000" dirty="0" smtClean="0"/>
            <a:t>1</a:t>
          </a:r>
          <a:r>
            <a:rPr lang="en-US" sz="1400" baseline="0" dirty="0" smtClean="0"/>
            <a:t> blocker</a:t>
          </a:r>
          <a:endParaRPr lang="en-US" sz="1400" dirty="0"/>
        </a:p>
      </dgm:t>
    </dgm:pt>
    <dgm:pt modelId="{5FD3D3B4-56E9-854A-B546-6DBA27DF5072}" type="parTrans" cxnId="{A88AA209-30A0-AF46-AD8F-2792AA2C3FD1}">
      <dgm:prSet/>
      <dgm:spPr/>
      <dgm:t>
        <a:bodyPr/>
        <a:lstStyle/>
        <a:p>
          <a:endParaRPr lang="en-US"/>
        </a:p>
      </dgm:t>
    </dgm:pt>
    <dgm:pt modelId="{050C04E6-62F6-0E44-8EAD-B8072BCE8587}" type="sibTrans" cxnId="{A88AA209-30A0-AF46-AD8F-2792AA2C3FD1}">
      <dgm:prSet/>
      <dgm:spPr/>
      <dgm:t>
        <a:bodyPr/>
        <a:lstStyle/>
        <a:p>
          <a:endParaRPr lang="en-US"/>
        </a:p>
      </dgm:t>
    </dgm:pt>
    <dgm:pt modelId="{40A9EAD2-FD20-1646-A5AD-6B7BB524B1B5}">
      <dgm:prSet custT="1"/>
      <dgm:spPr/>
      <dgm:t>
        <a:bodyPr/>
        <a:lstStyle/>
        <a:p>
          <a:r>
            <a:rPr lang="en-US" sz="1400" dirty="0" smtClean="0"/>
            <a:t>H</a:t>
          </a:r>
          <a:r>
            <a:rPr lang="en-US" sz="1400" baseline="-25000" dirty="0" smtClean="0"/>
            <a:t>2</a:t>
          </a:r>
          <a:r>
            <a:rPr lang="en-US" sz="1400" baseline="0" dirty="0" smtClean="0"/>
            <a:t> blocker</a:t>
          </a:r>
          <a:endParaRPr lang="en-US" sz="1400" dirty="0"/>
        </a:p>
      </dgm:t>
    </dgm:pt>
    <dgm:pt modelId="{D400B501-76B1-5143-AC96-BBCED5173587}" type="parTrans" cxnId="{5D979411-ACFA-194C-AAB2-B2334FEBAC84}">
      <dgm:prSet/>
      <dgm:spPr/>
      <dgm:t>
        <a:bodyPr/>
        <a:lstStyle/>
        <a:p>
          <a:endParaRPr lang="en-US"/>
        </a:p>
      </dgm:t>
    </dgm:pt>
    <dgm:pt modelId="{1061113D-00F7-2E4A-B72F-4A10BB535CE2}" type="sibTrans" cxnId="{5D979411-ACFA-194C-AAB2-B2334FEBAC84}">
      <dgm:prSet/>
      <dgm:spPr/>
      <dgm:t>
        <a:bodyPr/>
        <a:lstStyle/>
        <a:p>
          <a:endParaRPr lang="en-US"/>
        </a:p>
      </dgm:t>
    </dgm:pt>
    <dgm:pt modelId="{B319951F-1F7C-3D4C-A740-38BD94A8C021}">
      <dgm:prSet custT="1"/>
      <dgm:spPr/>
      <dgm:t>
        <a:bodyPr/>
        <a:lstStyle/>
        <a:p>
          <a:r>
            <a:rPr lang="en-US" sz="1350" b="1" dirty="0" err="1" smtClean="0">
              <a:latin typeface="+mn-lt"/>
            </a:rPr>
            <a:t>Phenaramine</a:t>
          </a:r>
          <a:endParaRPr lang="en-US" sz="1350" b="1" dirty="0">
            <a:latin typeface="+mn-lt"/>
          </a:endParaRPr>
        </a:p>
      </dgm:t>
    </dgm:pt>
    <dgm:pt modelId="{AF759A20-1381-2D48-9535-282EEE2B7A4C}" type="parTrans" cxnId="{518078B5-3946-E042-9560-D5540CA709BB}">
      <dgm:prSet/>
      <dgm:spPr/>
      <dgm:t>
        <a:bodyPr/>
        <a:lstStyle/>
        <a:p>
          <a:endParaRPr lang="en-US"/>
        </a:p>
      </dgm:t>
    </dgm:pt>
    <dgm:pt modelId="{BB3EFDD2-9B98-544B-B687-184FBEB16C18}" type="sibTrans" cxnId="{518078B5-3946-E042-9560-D5540CA709BB}">
      <dgm:prSet/>
      <dgm:spPr/>
      <dgm:t>
        <a:bodyPr/>
        <a:lstStyle/>
        <a:p>
          <a:endParaRPr lang="en-US"/>
        </a:p>
      </dgm:t>
    </dgm:pt>
    <dgm:pt modelId="{D5FC5D91-00FB-0048-BFBE-7251A6B13A00}">
      <dgm:prSet custT="1"/>
      <dgm:spPr/>
      <dgm:t>
        <a:bodyPr/>
        <a:lstStyle/>
        <a:p>
          <a:r>
            <a:rPr lang="en-US" sz="1600" b="1" spc="-40" dirty="0" smtClean="0">
              <a:latin typeface="+mn-lt"/>
            </a:rPr>
            <a:t>Ranitidine </a:t>
          </a:r>
          <a:endParaRPr lang="en-US" sz="1600" b="1" dirty="0">
            <a:latin typeface="+mn-lt"/>
          </a:endParaRPr>
        </a:p>
      </dgm:t>
    </dgm:pt>
    <dgm:pt modelId="{8D4B99B7-012A-9741-B2A4-B58CA01D8D73}" type="parTrans" cxnId="{197548CF-0802-684F-9621-391B24A2F08F}">
      <dgm:prSet/>
      <dgm:spPr/>
      <dgm:t>
        <a:bodyPr/>
        <a:lstStyle/>
        <a:p>
          <a:endParaRPr lang="en-US"/>
        </a:p>
      </dgm:t>
    </dgm:pt>
    <dgm:pt modelId="{95E0BA2E-8634-7F42-87E5-22D44177E9E3}" type="sibTrans" cxnId="{197548CF-0802-684F-9621-391B24A2F08F}">
      <dgm:prSet/>
      <dgm:spPr/>
      <dgm:t>
        <a:bodyPr/>
        <a:lstStyle/>
        <a:p>
          <a:endParaRPr lang="en-US"/>
        </a:p>
      </dgm:t>
    </dgm:pt>
    <dgm:pt modelId="{C4A7E3CF-8965-D648-8BA4-44AE4DCDFEBA}">
      <dgm:prSet custT="1"/>
      <dgm:spPr/>
      <dgm:t>
        <a:bodyPr/>
        <a:lstStyle/>
        <a:p>
          <a:r>
            <a:rPr lang="en-US" sz="1600" b="1" dirty="0" smtClean="0">
              <a:solidFill>
                <a:schemeClr val="bg1"/>
              </a:solidFill>
            </a:rPr>
            <a:t>Cimetidine</a:t>
          </a:r>
          <a:endParaRPr lang="en-US" sz="1600" b="1" dirty="0">
            <a:solidFill>
              <a:schemeClr val="bg1"/>
            </a:solidFill>
          </a:endParaRPr>
        </a:p>
      </dgm:t>
    </dgm:pt>
    <dgm:pt modelId="{DD3A925C-A04E-C343-8653-17F190512C3E}" type="parTrans" cxnId="{82C3B1D8-BE12-6746-925C-1CF4715D3360}">
      <dgm:prSet/>
      <dgm:spPr/>
      <dgm:t>
        <a:bodyPr/>
        <a:lstStyle/>
        <a:p>
          <a:endParaRPr lang="en-US"/>
        </a:p>
      </dgm:t>
    </dgm:pt>
    <dgm:pt modelId="{9508F1DF-E4F6-6A43-B7DB-887CF56EE5B9}" type="sibTrans" cxnId="{82C3B1D8-BE12-6746-925C-1CF4715D3360}">
      <dgm:prSet/>
      <dgm:spPr/>
      <dgm:t>
        <a:bodyPr/>
        <a:lstStyle/>
        <a:p>
          <a:endParaRPr lang="en-US"/>
        </a:p>
      </dgm:t>
    </dgm:pt>
    <dgm:pt modelId="{85848090-548E-7D40-9650-8B858C6580FA}">
      <dgm:prSet custT="1"/>
      <dgm:spPr/>
      <dgm:t>
        <a:bodyPr/>
        <a:lstStyle/>
        <a:p>
          <a:r>
            <a:rPr lang="en-US" sz="1400" dirty="0" smtClean="0"/>
            <a:t>For patients taking beta-blocker.</a:t>
          </a:r>
          <a:endParaRPr lang="en-US" sz="1400" dirty="0"/>
        </a:p>
      </dgm:t>
    </dgm:pt>
    <dgm:pt modelId="{7A3DB5FB-A6C3-7D4D-908D-B98730E9AE80}" type="parTrans" cxnId="{44DECCDB-25E9-1B4F-9312-D838C5D3412A}">
      <dgm:prSet/>
      <dgm:spPr/>
      <dgm:t>
        <a:bodyPr/>
        <a:lstStyle/>
        <a:p>
          <a:endParaRPr lang="en-US"/>
        </a:p>
      </dgm:t>
    </dgm:pt>
    <dgm:pt modelId="{B95F0903-CE15-D049-BFC9-1D76DA794464}" type="sibTrans" cxnId="{44DECCDB-25E9-1B4F-9312-D838C5D3412A}">
      <dgm:prSet/>
      <dgm:spPr/>
      <dgm:t>
        <a:bodyPr/>
        <a:lstStyle/>
        <a:p>
          <a:endParaRPr lang="en-US"/>
        </a:p>
      </dgm:t>
    </dgm:pt>
    <dgm:pt modelId="{B3DE555A-87ED-BC42-8D89-A9EEDCA5AC9C}" type="pres">
      <dgm:prSet presAssocID="{3AC8A1BE-E822-B04C-AEDE-47B68A564808}" presName="Name0" presStyleCnt="0">
        <dgm:presLayoutVars>
          <dgm:chPref val="1"/>
          <dgm:dir/>
          <dgm:animOne val="branch"/>
          <dgm:animLvl val="lvl"/>
          <dgm:resizeHandles val="exact"/>
        </dgm:presLayoutVars>
      </dgm:prSet>
      <dgm:spPr/>
      <dgm:t>
        <a:bodyPr/>
        <a:lstStyle/>
        <a:p>
          <a:endParaRPr lang="en-US"/>
        </a:p>
      </dgm:t>
    </dgm:pt>
    <dgm:pt modelId="{FDEFAD4D-51D1-FB4A-8A8C-824512D9920C}" type="pres">
      <dgm:prSet presAssocID="{396F012C-3806-8A45-9A92-5BA340670A29}" presName="root1" presStyleCnt="0"/>
      <dgm:spPr/>
    </dgm:pt>
    <dgm:pt modelId="{99A0EF69-DC61-D643-B68B-68D8423AF5A5}" type="pres">
      <dgm:prSet presAssocID="{396F012C-3806-8A45-9A92-5BA340670A29}" presName="LevelOneTextNode" presStyleLbl="node0" presStyleIdx="0" presStyleCnt="1">
        <dgm:presLayoutVars>
          <dgm:chPref val="3"/>
        </dgm:presLayoutVars>
      </dgm:prSet>
      <dgm:spPr/>
      <dgm:t>
        <a:bodyPr/>
        <a:lstStyle/>
        <a:p>
          <a:endParaRPr lang="en-US"/>
        </a:p>
      </dgm:t>
    </dgm:pt>
    <dgm:pt modelId="{C3D7A25C-C890-DC4C-9F22-DA951C7EE0F3}" type="pres">
      <dgm:prSet presAssocID="{396F012C-3806-8A45-9A92-5BA340670A29}" presName="level2hierChild" presStyleCnt="0"/>
      <dgm:spPr/>
    </dgm:pt>
    <dgm:pt modelId="{B4FC1FF5-FBE3-C14C-82E0-E732628D8459}" type="pres">
      <dgm:prSet presAssocID="{E953A7CA-E11B-7C40-900C-3311BA070601}" presName="conn2-1" presStyleLbl="parChTrans1D2" presStyleIdx="0" presStyleCnt="3"/>
      <dgm:spPr/>
      <dgm:t>
        <a:bodyPr/>
        <a:lstStyle/>
        <a:p>
          <a:endParaRPr lang="en-US"/>
        </a:p>
      </dgm:t>
    </dgm:pt>
    <dgm:pt modelId="{DDCAC9E8-CDD7-FF45-B88F-FFAA3CA25741}" type="pres">
      <dgm:prSet presAssocID="{E953A7CA-E11B-7C40-900C-3311BA070601}" presName="connTx" presStyleLbl="parChTrans1D2" presStyleIdx="0" presStyleCnt="3"/>
      <dgm:spPr/>
      <dgm:t>
        <a:bodyPr/>
        <a:lstStyle/>
        <a:p>
          <a:endParaRPr lang="en-US"/>
        </a:p>
      </dgm:t>
    </dgm:pt>
    <dgm:pt modelId="{DC313B0C-F025-4348-B5AE-1B2E2282ABC4}" type="pres">
      <dgm:prSet presAssocID="{449A0763-6AEE-1740-812B-412F61711442}" presName="root2" presStyleCnt="0"/>
      <dgm:spPr/>
    </dgm:pt>
    <dgm:pt modelId="{0DC3ABCB-7781-8E46-B940-AE0762F02944}" type="pres">
      <dgm:prSet presAssocID="{449A0763-6AEE-1740-812B-412F61711442}" presName="LevelTwoTextNode" presStyleLbl="node2" presStyleIdx="0" presStyleCnt="3">
        <dgm:presLayoutVars>
          <dgm:chPref val="3"/>
        </dgm:presLayoutVars>
      </dgm:prSet>
      <dgm:spPr/>
      <dgm:t>
        <a:bodyPr/>
        <a:lstStyle/>
        <a:p>
          <a:endParaRPr lang="en-US"/>
        </a:p>
      </dgm:t>
    </dgm:pt>
    <dgm:pt modelId="{D98DABFF-45DD-E442-8EFC-A8EEC33105AE}" type="pres">
      <dgm:prSet presAssocID="{449A0763-6AEE-1740-812B-412F61711442}" presName="level3hierChild" presStyleCnt="0"/>
      <dgm:spPr/>
    </dgm:pt>
    <dgm:pt modelId="{0039B966-F8BB-1B43-8DCC-97AC7436C8A8}" type="pres">
      <dgm:prSet presAssocID="{5E6953BB-5962-AC49-A66B-28F02A08E624}" presName="conn2-1" presStyleLbl="parChTrans1D3" presStyleIdx="0" presStyleCnt="5"/>
      <dgm:spPr/>
      <dgm:t>
        <a:bodyPr/>
        <a:lstStyle/>
        <a:p>
          <a:endParaRPr lang="en-US"/>
        </a:p>
      </dgm:t>
    </dgm:pt>
    <dgm:pt modelId="{2412AEB6-4D96-5A45-B050-33A7D10AB577}" type="pres">
      <dgm:prSet presAssocID="{5E6953BB-5962-AC49-A66B-28F02A08E624}" presName="connTx" presStyleLbl="parChTrans1D3" presStyleIdx="0" presStyleCnt="5"/>
      <dgm:spPr/>
      <dgm:t>
        <a:bodyPr/>
        <a:lstStyle/>
        <a:p>
          <a:endParaRPr lang="en-US"/>
        </a:p>
      </dgm:t>
    </dgm:pt>
    <dgm:pt modelId="{54F82E2C-36D9-1141-A69C-9BC25069DAEA}" type="pres">
      <dgm:prSet presAssocID="{E8C7EDA3-C550-4D4A-B01D-E495A2A221DC}" presName="root2" presStyleCnt="0"/>
      <dgm:spPr/>
    </dgm:pt>
    <dgm:pt modelId="{2D3B548F-C624-BE43-9CBE-324572501AB1}" type="pres">
      <dgm:prSet presAssocID="{E8C7EDA3-C550-4D4A-B01D-E495A2A221DC}" presName="LevelTwoTextNode" presStyleLbl="node3" presStyleIdx="0" presStyleCnt="5">
        <dgm:presLayoutVars>
          <dgm:chPref val="3"/>
        </dgm:presLayoutVars>
      </dgm:prSet>
      <dgm:spPr/>
      <dgm:t>
        <a:bodyPr/>
        <a:lstStyle/>
        <a:p>
          <a:endParaRPr lang="en-US"/>
        </a:p>
      </dgm:t>
    </dgm:pt>
    <dgm:pt modelId="{78EBAC56-0885-E149-AFE3-8316B2C59065}" type="pres">
      <dgm:prSet presAssocID="{E8C7EDA3-C550-4D4A-B01D-E495A2A221DC}" presName="level3hierChild" presStyleCnt="0"/>
      <dgm:spPr/>
    </dgm:pt>
    <dgm:pt modelId="{481F3BDA-B3CF-4447-BB23-924BA284B135}" type="pres">
      <dgm:prSet presAssocID="{E5BF9F7B-437F-344D-9F30-A5B0078D450C}" presName="conn2-1" presStyleLbl="parChTrans1D4" presStyleIdx="0" presStyleCnt="5"/>
      <dgm:spPr/>
      <dgm:t>
        <a:bodyPr/>
        <a:lstStyle/>
        <a:p>
          <a:endParaRPr lang="en-US"/>
        </a:p>
      </dgm:t>
    </dgm:pt>
    <dgm:pt modelId="{F89DBA42-F9FD-174F-80EF-B868B84B28B4}" type="pres">
      <dgm:prSet presAssocID="{E5BF9F7B-437F-344D-9F30-A5B0078D450C}" presName="connTx" presStyleLbl="parChTrans1D4" presStyleIdx="0" presStyleCnt="5"/>
      <dgm:spPr/>
      <dgm:t>
        <a:bodyPr/>
        <a:lstStyle/>
        <a:p>
          <a:endParaRPr lang="en-US"/>
        </a:p>
      </dgm:t>
    </dgm:pt>
    <dgm:pt modelId="{1BD59FF4-A9EB-354F-AFAE-3878FE107BBB}" type="pres">
      <dgm:prSet presAssocID="{EE27E6C3-79CF-7F49-9710-C502A4175570}" presName="root2" presStyleCnt="0"/>
      <dgm:spPr/>
    </dgm:pt>
    <dgm:pt modelId="{85E345E1-FD3C-6D41-A557-94802C12FFCE}" type="pres">
      <dgm:prSet presAssocID="{EE27E6C3-79CF-7F49-9710-C502A4175570}" presName="LevelTwoTextNode" presStyleLbl="node4" presStyleIdx="0" presStyleCnt="5">
        <dgm:presLayoutVars>
          <dgm:chPref val="3"/>
        </dgm:presLayoutVars>
      </dgm:prSet>
      <dgm:spPr/>
      <dgm:t>
        <a:bodyPr/>
        <a:lstStyle/>
        <a:p>
          <a:endParaRPr lang="en-US"/>
        </a:p>
      </dgm:t>
    </dgm:pt>
    <dgm:pt modelId="{9CD04605-73F4-5D4E-9807-73D674EBA8AF}" type="pres">
      <dgm:prSet presAssocID="{EE27E6C3-79CF-7F49-9710-C502A4175570}" presName="level3hierChild" presStyleCnt="0"/>
      <dgm:spPr/>
    </dgm:pt>
    <dgm:pt modelId="{985DA05E-3CA7-084F-9B8F-606D4C127E0C}" type="pres">
      <dgm:prSet presAssocID="{C43ED254-0AAB-5D43-90FC-C28E65A56D88}" presName="conn2-1" presStyleLbl="parChTrans1D3" presStyleIdx="1" presStyleCnt="5"/>
      <dgm:spPr/>
      <dgm:t>
        <a:bodyPr/>
        <a:lstStyle/>
        <a:p>
          <a:endParaRPr lang="en-US"/>
        </a:p>
      </dgm:t>
    </dgm:pt>
    <dgm:pt modelId="{A8412765-FED3-044B-A554-677FDF41DB42}" type="pres">
      <dgm:prSet presAssocID="{C43ED254-0AAB-5D43-90FC-C28E65A56D88}" presName="connTx" presStyleLbl="parChTrans1D3" presStyleIdx="1" presStyleCnt="5"/>
      <dgm:spPr/>
      <dgm:t>
        <a:bodyPr/>
        <a:lstStyle/>
        <a:p>
          <a:endParaRPr lang="en-US"/>
        </a:p>
      </dgm:t>
    </dgm:pt>
    <dgm:pt modelId="{A495CA76-58BC-A049-AEB5-73AE09505CD0}" type="pres">
      <dgm:prSet presAssocID="{2715E5AC-4A60-DA4F-AB39-05CC953E9802}" presName="root2" presStyleCnt="0"/>
      <dgm:spPr/>
    </dgm:pt>
    <dgm:pt modelId="{877467D4-F9E5-094B-9116-8DBD9125D0F9}" type="pres">
      <dgm:prSet presAssocID="{2715E5AC-4A60-DA4F-AB39-05CC953E9802}" presName="LevelTwoTextNode" presStyleLbl="node3" presStyleIdx="1" presStyleCnt="5">
        <dgm:presLayoutVars>
          <dgm:chPref val="3"/>
        </dgm:presLayoutVars>
      </dgm:prSet>
      <dgm:spPr/>
      <dgm:t>
        <a:bodyPr/>
        <a:lstStyle/>
        <a:p>
          <a:endParaRPr lang="en-US"/>
        </a:p>
      </dgm:t>
    </dgm:pt>
    <dgm:pt modelId="{7E892B02-73AE-5C46-9D48-A8F6B50E0591}" type="pres">
      <dgm:prSet presAssocID="{2715E5AC-4A60-DA4F-AB39-05CC953E9802}" presName="level3hierChild" presStyleCnt="0"/>
      <dgm:spPr/>
    </dgm:pt>
    <dgm:pt modelId="{9FFCCA73-6B15-F94D-81CF-EFC0BF89A2A5}" type="pres">
      <dgm:prSet presAssocID="{78D10D4E-3835-EB41-AA77-1FEFEEF0D27C}" presName="conn2-1" presStyleLbl="parChTrans1D4" presStyleIdx="1" presStyleCnt="5"/>
      <dgm:spPr/>
      <dgm:t>
        <a:bodyPr/>
        <a:lstStyle/>
        <a:p>
          <a:endParaRPr lang="en-US"/>
        </a:p>
      </dgm:t>
    </dgm:pt>
    <dgm:pt modelId="{E7C544CF-4F88-B64A-B2A7-28EFE2D1BB54}" type="pres">
      <dgm:prSet presAssocID="{78D10D4E-3835-EB41-AA77-1FEFEEF0D27C}" presName="connTx" presStyleLbl="parChTrans1D4" presStyleIdx="1" presStyleCnt="5"/>
      <dgm:spPr/>
      <dgm:t>
        <a:bodyPr/>
        <a:lstStyle/>
        <a:p>
          <a:endParaRPr lang="en-US"/>
        </a:p>
      </dgm:t>
    </dgm:pt>
    <dgm:pt modelId="{E03BC75F-76AB-0449-A9C7-2F693D763F0F}" type="pres">
      <dgm:prSet presAssocID="{1A832B4B-429A-AB48-8D63-45C259F35CF2}" presName="root2" presStyleCnt="0"/>
      <dgm:spPr/>
    </dgm:pt>
    <dgm:pt modelId="{27852E8E-BC67-3F45-9A22-C3B352713C7B}" type="pres">
      <dgm:prSet presAssocID="{1A832B4B-429A-AB48-8D63-45C259F35CF2}" presName="LevelTwoTextNode" presStyleLbl="node4" presStyleIdx="1" presStyleCnt="5">
        <dgm:presLayoutVars>
          <dgm:chPref val="3"/>
        </dgm:presLayoutVars>
      </dgm:prSet>
      <dgm:spPr/>
      <dgm:t>
        <a:bodyPr/>
        <a:lstStyle/>
        <a:p>
          <a:endParaRPr lang="en-US"/>
        </a:p>
      </dgm:t>
    </dgm:pt>
    <dgm:pt modelId="{30EF0B2C-9684-9246-8EB6-717CAEC6767D}" type="pres">
      <dgm:prSet presAssocID="{1A832B4B-429A-AB48-8D63-45C259F35CF2}" presName="level3hierChild" presStyleCnt="0"/>
      <dgm:spPr/>
    </dgm:pt>
    <dgm:pt modelId="{9C3D56E3-2ABE-A04C-8D3E-CD3704283121}" type="pres">
      <dgm:prSet presAssocID="{2A259C0F-304B-384E-B5CF-69966F0A4D47}" presName="conn2-1" presStyleLbl="parChTrans1D2" presStyleIdx="1" presStyleCnt="3"/>
      <dgm:spPr/>
      <dgm:t>
        <a:bodyPr/>
        <a:lstStyle/>
        <a:p>
          <a:endParaRPr lang="en-US"/>
        </a:p>
      </dgm:t>
    </dgm:pt>
    <dgm:pt modelId="{4B338414-40B4-C343-8CB3-59DB1CF97641}" type="pres">
      <dgm:prSet presAssocID="{2A259C0F-304B-384E-B5CF-69966F0A4D47}" presName="connTx" presStyleLbl="parChTrans1D2" presStyleIdx="1" presStyleCnt="3"/>
      <dgm:spPr/>
      <dgm:t>
        <a:bodyPr/>
        <a:lstStyle/>
        <a:p>
          <a:endParaRPr lang="en-US"/>
        </a:p>
      </dgm:t>
    </dgm:pt>
    <dgm:pt modelId="{4209AC77-9DFB-7843-89ED-A9FD30CD8EA2}" type="pres">
      <dgm:prSet presAssocID="{73D8A8F6-31C7-F94B-8A4D-1ADA94595A11}" presName="root2" presStyleCnt="0"/>
      <dgm:spPr/>
    </dgm:pt>
    <dgm:pt modelId="{3B21CCB4-D227-0F4B-A369-48CA2FE1AEAC}" type="pres">
      <dgm:prSet presAssocID="{73D8A8F6-31C7-F94B-8A4D-1ADA94595A11}" presName="LevelTwoTextNode" presStyleLbl="node2" presStyleIdx="1" presStyleCnt="3">
        <dgm:presLayoutVars>
          <dgm:chPref val="3"/>
        </dgm:presLayoutVars>
      </dgm:prSet>
      <dgm:spPr/>
      <dgm:t>
        <a:bodyPr/>
        <a:lstStyle/>
        <a:p>
          <a:endParaRPr lang="en-US"/>
        </a:p>
      </dgm:t>
    </dgm:pt>
    <dgm:pt modelId="{C538A259-21A9-5C45-8373-231D667F17A7}" type="pres">
      <dgm:prSet presAssocID="{73D8A8F6-31C7-F94B-8A4D-1ADA94595A11}" presName="level3hierChild" presStyleCnt="0"/>
      <dgm:spPr/>
    </dgm:pt>
    <dgm:pt modelId="{FF8BE491-4B84-3544-9008-41B51D79FB74}" type="pres">
      <dgm:prSet presAssocID="{5FD3D3B4-56E9-854A-B546-6DBA27DF5072}" presName="conn2-1" presStyleLbl="parChTrans1D3" presStyleIdx="2" presStyleCnt="5"/>
      <dgm:spPr/>
      <dgm:t>
        <a:bodyPr/>
        <a:lstStyle/>
        <a:p>
          <a:endParaRPr lang="en-US"/>
        </a:p>
      </dgm:t>
    </dgm:pt>
    <dgm:pt modelId="{377E2937-F931-014A-ABC4-9FDA4DE1BA31}" type="pres">
      <dgm:prSet presAssocID="{5FD3D3B4-56E9-854A-B546-6DBA27DF5072}" presName="connTx" presStyleLbl="parChTrans1D3" presStyleIdx="2" presStyleCnt="5"/>
      <dgm:spPr/>
      <dgm:t>
        <a:bodyPr/>
        <a:lstStyle/>
        <a:p>
          <a:endParaRPr lang="en-US"/>
        </a:p>
      </dgm:t>
    </dgm:pt>
    <dgm:pt modelId="{036C84E3-A36C-C446-A0DC-02C611089600}" type="pres">
      <dgm:prSet presAssocID="{1550FF3D-BF9D-EE45-8AB4-87990856C32C}" presName="root2" presStyleCnt="0"/>
      <dgm:spPr/>
    </dgm:pt>
    <dgm:pt modelId="{BAD04B41-8D3E-9A47-B0EA-31966E6DC1C5}" type="pres">
      <dgm:prSet presAssocID="{1550FF3D-BF9D-EE45-8AB4-87990856C32C}" presName="LevelTwoTextNode" presStyleLbl="node3" presStyleIdx="2" presStyleCnt="5">
        <dgm:presLayoutVars>
          <dgm:chPref val="3"/>
        </dgm:presLayoutVars>
      </dgm:prSet>
      <dgm:spPr/>
      <dgm:t>
        <a:bodyPr/>
        <a:lstStyle/>
        <a:p>
          <a:endParaRPr lang="en-US"/>
        </a:p>
      </dgm:t>
    </dgm:pt>
    <dgm:pt modelId="{B9D60313-C53B-5949-8FDB-DAA633B43F92}" type="pres">
      <dgm:prSet presAssocID="{1550FF3D-BF9D-EE45-8AB4-87990856C32C}" presName="level3hierChild" presStyleCnt="0"/>
      <dgm:spPr/>
    </dgm:pt>
    <dgm:pt modelId="{615DC492-13CA-F64B-9987-3FD421284030}" type="pres">
      <dgm:prSet presAssocID="{AF759A20-1381-2D48-9535-282EEE2B7A4C}" presName="conn2-1" presStyleLbl="parChTrans1D4" presStyleIdx="2" presStyleCnt="5"/>
      <dgm:spPr/>
      <dgm:t>
        <a:bodyPr/>
        <a:lstStyle/>
        <a:p>
          <a:endParaRPr lang="en-US"/>
        </a:p>
      </dgm:t>
    </dgm:pt>
    <dgm:pt modelId="{14EB9B3D-F451-B844-9ADA-C3C7FE266574}" type="pres">
      <dgm:prSet presAssocID="{AF759A20-1381-2D48-9535-282EEE2B7A4C}" presName="connTx" presStyleLbl="parChTrans1D4" presStyleIdx="2" presStyleCnt="5"/>
      <dgm:spPr/>
      <dgm:t>
        <a:bodyPr/>
        <a:lstStyle/>
        <a:p>
          <a:endParaRPr lang="en-US"/>
        </a:p>
      </dgm:t>
    </dgm:pt>
    <dgm:pt modelId="{164BDF9A-222F-444E-B655-7ACABF5B4565}" type="pres">
      <dgm:prSet presAssocID="{B319951F-1F7C-3D4C-A740-38BD94A8C021}" presName="root2" presStyleCnt="0"/>
      <dgm:spPr/>
    </dgm:pt>
    <dgm:pt modelId="{F9BF6EEC-B141-6849-9783-71CF991DF970}" type="pres">
      <dgm:prSet presAssocID="{B319951F-1F7C-3D4C-A740-38BD94A8C021}" presName="LevelTwoTextNode" presStyleLbl="node4" presStyleIdx="2" presStyleCnt="5">
        <dgm:presLayoutVars>
          <dgm:chPref val="3"/>
        </dgm:presLayoutVars>
      </dgm:prSet>
      <dgm:spPr/>
      <dgm:t>
        <a:bodyPr/>
        <a:lstStyle/>
        <a:p>
          <a:endParaRPr lang="en-US"/>
        </a:p>
      </dgm:t>
    </dgm:pt>
    <dgm:pt modelId="{A666D286-F270-734A-9577-295C881B7B4A}" type="pres">
      <dgm:prSet presAssocID="{B319951F-1F7C-3D4C-A740-38BD94A8C021}" presName="level3hierChild" presStyleCnt="0"/>
      <dgm:spPr/>
    </dgm:pt>
    <dgm:pt modelId="{C145AEED-7472-8B40-B6E0-B7F29D1D39A7}" type="pres">
      <dgm:prSet presAssocID="{D400B501-76B1-5143-AC96-BBCED5173587}" presName="conn2-1" presStyleLbl="parChTrans1D3" presStyleIdx="3" presStyleCnt="5"/>
      <dgm:spPr/>
      <dgm:t>
        <a:bodyPr/>
        <a:lstStyle/>
        <a:p>
          <a:endParaRPr lang="en-US"/>
        </a:p>
      </dgm:t>
    </dgm:pt>
    <dgm:pt modelId="{4CDB4835-EDF6-D943-85D1-D80897491FDE}" type="pres">
      <dgm:prSet presAssocID="{D400B501-76B1-5143-AC96-BBCED5173587}" presName="connTx" presStyleLbl="parChTrans1D3" presStyleIdx="3" presStyleCnt="5"/>
      <dgm:spPr/>
      <dgm:t>
        <a:bodyPr/>
        <a:lstStyle/>
        <a:p>
          <a:endParaRPr lang="en-US"/>
        </a:p>
      </dgm:t>
    </dgm:pt>
    <dgm:pt modelId="{9E8ADC47-DD56-9F4A-8FD9-7D3440426D4A}" type="pres">
      <dgm:prSet presAssocID="{40A9EAD2-FD20-1646-A5AD-6B7BB524B1B5}" presName="root2" presStyleCnt="0"/>
      <dgm:spPr/>
    </dgm:pt>
    <dgm:pt modelId="{6877FB1F-90E7-A143-985C-BD66A518D28E}" type="pres">
      <dgm:prSet presAssocID="{40A9EAD2-FD20-1646-A5AD-6B7BB524B1B5}" presName="LevelTwoTextNode" presStyleLbl="node3" presStyleIdx="3" presStyleCnt="5">
        <dgm:presLayoutVars>
          <dgm:chPref val="3"/>
        </dgm:presLayoutVars>
      </dgm:prSet>
      <dgm:spPr/>
      <dgm:t>
        <a:bodyPr/>
        <a:lstStyle/>
        <a:p>
          <a:endParaRPr lang="en-US"/>
        </a:p>
      </dgm:t>
    </dgm:pt>
    <dgm:pt modelId="{932F3DA6-E89F-4140-A61C-556561A005C7}" type="pres">
      <dgm:prSet presAssocID="{40A9EAD2-FD20-1646-A5AD-6B7BB524B1B5}" presName="level3hierChild" presStyleCnt="0"/>
      <dgm:spPr/>
    </dgm:pt>
    <dgm:pt modelId="{3CA95920-D166-3E4C-A6A7-F8E6663D2297}" type="pres">
      <dgm:prSet presAssocID="{DD3A925C-A04E-C343-8653-17F190512C3E}" presName="conn2-1" presStyleLbl="parChTrans1D4" presStyleIdx="3" presStyleCnt="5"/>
      <dgm:spPr/>
      <dgm:t>
        <a:bodyPr/>
        <a:lstStyle/>
        <a:p>
          <a:endParaRPr lang="en-US"/>
        </a:p>
      </dgm:t>
    </dgm:pt>
    <dgm:pt modelId="{8EB1A45B-04A2-1C49-9074-2DC7E93F6759}" type="pres">
      <dgm:prSet presAssocID="{DD3A925C-A04E-C343-8653-17F190512C3E}" presName="connTx" presStyleLbl="parChTrans1D4" presStyleIdx="3" presStyleCnt="5"/>
      <dgm:spPr/>
      <dgm:t>
        <a:bodyPr/>
        <a:lstStyle/>
        <a:p>
          <a:endParaRPr lang="en-US"/>
        </a:p>
      </dgm:t>
    </dgm:pt>
    <dgm:pt modelId="{D91E8777-91F6-8E46-905D-8F49588AB129}" type="pres">
      <dgm:prSet presAssocID="{C4A7E3CF-8965-D648-8BA4-44AE4DCDFEBA}" presName="root2" presStyleCnt="0"/>
      <dgm:spPr/>
    </dgm:pt>
    <dgm:pt modelId="{F4E7CBB9-3FD1-944D-ADEC-51E122A383A0}" type="pres">
      <dgm:prSet presAssocID="{C4A7E3CF-8965-D648-8BA4-44AE4DCDFEBA}" presName="LevelTwoTextNode" presStyleLbl="node4" presStyleIdx="3" presStyleCnt="5">
        <dgm:presLayoutVars>
          <dgm:chPref val="3"/>
        </dgm:presLayoutVars>
      </dgm:prSet>
      <dgm:spPr/>
      <dgm:t>
        <a:bodyPr/>
        <a:lstStyle/>
        <a:p>
          <a:endParaRPr lang="en-US"/>
        </a:p>
      </dgm:t>
    </dgm:pt>
    <dgm:pt modelId="{8BE29CAF-3FD6-6C42-B6FA-65EC78A772C3}" type="pres">
      <dgm:prSet presAssocID="{C4A7E3CF-8965-D648-8BA4-44AE4DCDFEBA}" presName="level3hierChild" presStyleCnt="0"/>
      <dgm:spPr/>
    </dgm:pt>
    <dgm:pt modelId="{8977123C-3831-DF49-8605-207A5A7A21DE}" type="pres">
      <dgm:prSet presAssocID="{8D4B99B7-012A-9741-B2A4-B58CA01D8D73}" presName="conn2-1" presStyleLbl="parChTrans1D4" presStyleIdx="4" presStyleCnt="5"/>
      <dgm:spPr/>
      <dgm:t>
        <a:bodyPr/>
        <a:lstStyle/>
        <a:p>
          <a:endParaRPr lang="en-US"/>
        </a:p>
      </dgm:t>
    </dgm:pt>
    <dgm:pt modelId="{CE3D7B7F-AC10-5649-9A54-8FE817CB35EE}" type="pres">
      <dgm:prSet presAssocID="{8D4B99B7-012A-9741-B2A4-B58CA01D8D73}" presName="connTx" presStyleLbl="parChTrans1D4" presStyleIdx="4" presStyleCnt="5"/>
      <dgm:spPr/>
      <dgm:t>
        <a:bodyPr/>
        <a:lstStyle/>
        <a:p>
          <a:endParaRPr lang="en-US"/>
        </a:p>
      </dgm:t>
    </dgm:pt>
    <dgm:pt modelId="{8D0EDE06-567A-CF42-8DD7-1B4207E47ADF}" type="pres">
      <dgm:prSet presAssocID="{D5FC5D91-00FB-0048-BFBE-7251A6B13A00}" presName="root2" presStyleCnt="0"/>
      <dgm:spPr/>
    </dgm:pt>
    <dgm:pt modelId="{CAA51F53-6798-3147-8D68-7E620239480B}" type="pres">
      <dgm:prSet presAssocID="{D5FC5D91-00FB-0048-BFBE-7251A6B13A00}" presName="LevelTwoTextNode" presStyleLbl="node4" presStyleIdx="4" presStyleCnt="5">
        <dgm:presLayoutVars>
          <dgm:chPref val="3"/>
        </dgm:presLayoutVars>
      </dgm:prSet>
      <dgm:spPr/>
      <dgm:t>
        <a:bodyPr/>
        <a:lstStyle/>
        <a:p>
          <a:endParaRPr lang="en-US"/>
        </a:p>
      </dgm:t>
    </dgm:pt>
    <dgm:pt modelId="{8E7FAEE9-C552-BB44-804F-D926F5C112B0}" type="pres">
      <dgm:prSet presAssocID="{D5FC5D91-00FB-0048-BFBE-7251A6B13A00}" presName="level3hierChild" presStyleCnt="0"/>
      <dgm:spPr/>
    </dgm:pt>
    <dgm:pt modelId="{F29A438D-A7F6-AB4C-8121-18AF22D3F6B8}" type="pres">
      <dgm:prSet presAssocID="{13BD1071-7F19-024C-8B8A-4D1E62F53D22}" presName="conn2-1" presStyleLbl="parChTrans1D2" presStyleIdx="2" presStyleCnt="3"/>
      <dgm:spPr/>
      <dgm:t>
        <a:bodyPr/>
        <a:lstStyle/>
        <a:p>
          <a:endParaRPr lang="en-US"/>
        </a:p>
      </dgm:t>
    </dgm:pt>
    <dgm:pt modelId="{89382444-7B69-5D47-A94D-2EF6F4D7253C}" type="pres">
      <dgm:prSet presAssocID="{13BD1071-7F19-024C-8B8A-4D1E62F53D22}" presName="connTx" presStyleLbl="parChTrans1D2" presStyleIdx="2" presStyleCnt="3"/>
      <dgm:spPr/>
      <dgm:t>
        <a:bodyPr/>
        <a:lstStyle/>
        <a:p>
          <a:endParaRPr lang="en-US"/>
        </a:p>
      </dgm:t>
    </dgm:pt>
    <dgm:pt modelId="{2BD720EC-C69E-F444-8E65-5EF5CEA323B1}" type="pres">
      <dgm:prSet presAssocID="{97DDADFB-ADBB-4949-B6A0-8916C621092C}" presName="root2" presStyleCnt="0"/>
      <dgm:spPr/>
    </dgm:pt>
    <dgm:pt modelId="{CF339EC2-325E-FF47-84ED-33CED816B997}" type="pres">
      <dgm:prSet presAssocID="{97DDADFB-ADBB-4949-B6A0-8916C621092C}" presName="LevelTwoTextNode" presStyleLbl="node2" presStyleIdx="2" presStyleCnt="3">
        <dgm:presLayoutVars>
          <dgm:chPref val="3"/>
        </dgm:presLayoutVars>
      </dgm:prSet>
      <dgm:spPr/>
      <dgm:t>
        <a:bodyPr/>
        <a:lstStyle/>
        <a:p>
          <a:endParaRPr lang="en-US"/>
        </a:p>
      </dgm:t>
    </dgm:pt>
    <dgm:pt modelId="{B826E968-A192-5543-9E5C-B50EFD3833E5}" type="pres">
      <dgm:prSet presAssocID="{97DDADFB-ADBB-4949-B6A0-8916C621092C}" presName="level3hierChild" presStyleCnt="0"/>
      <dgm:spPr/>
    </dgm:pt>
    <dgm:pt modelId="{1098B0B9-F2C6-EC4A-90BA-2F0C9126A37E}" type="pres">
      <dgm:prSet presAssocID="{7A3DB5FB-A6C3-7D4D-908D-B98730E9AE80}" presName="conn2-1" presStyleLbl="parChTrans1D3" presStyleIdx="4" presStyleCnt="5"/>
      <dgm:spPr/>
    </dgm:pt>
    <dgm:pt modelId="{3A124173-CBE3-DC4B-8521-BA5BF428A5B7}" type="pres">
      <dgm:prSet presAssocID="{7A3DB5FB-A6C3-7D4D-908D-B98730E9AE80}" presName="connTx" presStyleLbl="parChTrans1D3" presStyleIdx="4" presStyleCnt="5"/>
      <dgm:spPr/>
    </dgm:pt>
    <dgm:pt modelId="{60E7475B-BF86-4543-8CCA-73FC63D6D468}" type="pres">
      <dgm:prSet presAssocID="{85848090-548E-7D40-9650-8B858C6580FA}" presName="root2" presStyleCnt="0"/>
      <dgm:spPr/>
    </dgm:pt>
    <dgm:pt modelId="{4FE086EE-3D8A-0B4E-84F6-F15F973C58BC}" type="pres">
      <dgm:prSet presAssocID="{85848090-548E-7D40-9650-8B858C6580FA}" presName="LevelTwoTextNode" presStyleLbl="node3" presStyleIdx="4" presStyleCnt="5" custScaleX="159728" custLinFactNeighborX="-9102" custLinFactNeighborY="-11158">
        <dgm:presLayoutVars>
          <dgm:chPref val="3"/>
        </dgm:presLayoutVars>
      </dgm:prSet>
      <dgm:spPr/>
      <dgm:t>
        <a:bodyPr/>
        <a:lstStyle/>
        <a:p>
          <a:endParaRPr lang="en-US"/>
        </a:p>
      </dgm:t>
    </dgm:pt>
    <dgm:pt modelId="{B4F21535-E018-6743-AD4B-E66BF3FFE404}" type="pres">
      <dgm:prSet presAssocID="{85848090-548E-7D40-9650-8B858C6580FA}" presName="level3hierChild" presStyleCnt="0"/>
      <dgm:spPr/>
    </dgm:pt>
  </dgm:ptLst>
  <dgm:cxnLst>
    <dgm:cxn modelId="{8533A018-F6F2-7544-B713-D709EF6BD57C}" type="presOf" srcId="{AF759A20-1381-2D48-9535-282EEE2B7A4C}" destId="{615DC492-13CA-F64B-9987-3FD421284030}" srcOrd="0" destOrd="0" presId="urn:microsoft.com/office/officeart/2008/layout/HorizontalMultiLevelHierarchy"/>
    <dgm:cxn modelId="{06605FD2-D3BD-3E40-9F34-82B6ABADD7FF}" type="presOf" srcId="{AF759A20-1381-2D48-9535-282EEE2B7A4C}" destId="{14EB9B3D-F451-B844-9ADA-C3C7FE266574}" srcOrd="1" destOrd="0" presId="urn:microsoft.com/office/officeart/2008/layout/HorizontalMultiLevelHierarchy"/>
    <dgm:cxn modelId="{2ADCD724-B89F-B44B-A72C-7C93BEA5D563}" type="presOf" srcId="{DD3A925C-A04E-C343-8653-17F190512C3E}" destId="{3CA95920-D166-3E4C-A6A7-F8E6663D2297}" srcOrd="0" destOrd="0" presId="urn:microsoft.com/office/officeart/2008/layout/HorizontalMultiLevelHierarchy"/>
    <dgm:cxn modelId="{3BF1F5E4-771D-8F4C-8B51-B495DA8620F8}" type="presOf" srcId="{EE27E6C3-79CF-7F49-9710-C502A4175570}" destId="{85E345E1-FD3C-6D41-A557-94802C12FFCE}" srcOrd="0" destOrd="0" presId="urn:microsoft.com/office/officeart/2008/layout/HorizontalMultiLevelHierarchy"/>
    <dgm:cxn modelId="{4BCFD042-2399-8043-BB22-E2F4503ABBFD}" type="presOf" srcId="{D5FC5D91-00FB-0048-BFBE-7251A6B13A00}" destId="{CAA51F53-6798-3147-8D68-7E620239480B}" srcOrd="0" destOrd="0" presId="urn:microsoft.com/office/officeart/2008/layout/HorizontalMultiLevelHierarchy"/>
    <dgm:cxn modelId="{FFC087A5-9CB4-0146-B4C4-8292A408FDB6}" type="presOf" srcId="{E953A7CA-E11B-7C40-900C-3311BA070601}" destId="{DDCAC9E8-CDD7-FF45-B88F-FFAA3CA25741}" srcOrd="1" destOrd="0" presId="urn:microsoft.com/office/officeart/2008/layout/HorizontalMultiLevelHierarchy"/>
    <dgm:cxn modelId="{D9517E66-DD23-644A-BCDD-E0BB5C170C98}" srcId="{396F012C-3806-8A45-9A92-5BA340670A29}" destId="{73D8A8F6-31C7-F94B-8A4D-1ADA94595A11}" srcOrd="1" destOrd="0" parTransId="{2A259C0F-304B-384E-B5CF-69966F0A4D47}" sibTransId="{9E6AC788-5A23-234C-BE90-4567EB95AB8F}"/>
    <dgm:cxn modelId="{DCA69085-C806-F544-9017-4EE5699D1E48}" type="presOf" srcId="{40A9EAD2-FD20-1646-A5AD-6B7BB524B1B5}" destId="{6877FB1F-90E7-A143-985C-BD66A518D28E}" srcOrd="0" destOrd="0" presId="urn:microsoft.com/office/officeart/2008/layout/HorizontalMultiLevelHierarchy"/>
    <dgm:cxn modelId="{A88AA209-30A0-AF46-AD8F-2792AA2C3FD1}" srcId="{73D8A8F6-31C7-F94B-8A4D-1ADA94595A11}" destId="{1550FF3D-BF9D-EE45-8AB4-87990856C32C}" srcOrd="0" destOrd="0" parTransId="{5FD3D3B4-56E9-854A-B546-6DBA27DF5072}" sibTransId="{050C04E6-62F6-0E44-8EAD-B8072BCE8587}"/>
    <dgm:cxn modelId="{8BC5C236-8C37-8341-8C9B-F20AB782FC30}" type="presOf" srcId="{5FD3D3B4-56E9-854A-B546-6DBA27DF5072}" destId="{377E2937-F931-014A-ABC4-9FDA4DE1BA31}" srcOrd="1" destOrd="0" presId="urn:microsoft.com/office/officeart/2008/layout/HorizontalMultiLevelHierarchy"/>
    <dgm:cxn modelId="{9DF7A582-73C7-8147-B519-DC62C899CBFD}" type="presOf" srcId="{449A0763-6AEE-1740-812B-412F61711442}" destId="{0DC3ABCB-7781-8E46-B940-AE0762F02944}" srcOrd="0" destOrd="0" presId="urn:microsoft.com/office/officeart/2008/layout/HorizontalMultiLevelHierarchy"/>
    <dgm:cxn modelId="{79CB41A4-C677-7543-BD09-BF36DF31BCBE}" type="presOf" srcId="{73D8A8F6-31C7-F94B-8A4D-1ADA94595A11}" destId="{3B21CCB4-D227-0F4B-A369-48CA2FE1AEAC}" srcOrd="0" destOrd="0" presId="urn:microsoft.com/office/officeart/2008/layout/HorizontalMultiLevelHierarchy"/>
    <dgm:cxn modelId="{E6965821-3C55-F446-AEAE-85230EBAB101}" type="presOf" srcId="{13BD1071-7F19-024C-8B8A-4D1E62F53D22}" destId="{F29A438D-A7F6-AB4C-8121-18AF22D3F6B8}" srcOrd="0" destOrd="0" presId="urn:microsoft.com/office/officeart/2008/layout/HorizontalMultiLevelHierarchy"/>
    <dgm:cxn modelId="{AF35B5C9-59F4-FC46-892C-BE1ED92613A5}" type="presOf" srcId="{DD3A925C-A04E-C343-8653-17F190512C3E}" destId="{8EB1A45B-04A2-1C49-9074-2DC7E93F6759}" srcOrd="1" destOrd="0" presId="urn:microsoft.com/office/officeart/2008/layout/HorizontalMultiLevelHierarchy"/>
    <dgm:cxn modelId="{D3E43A49-08D9-8944-AD99-2EC080C489D3}" type="presOf" srcId="{C4A7E3CF-8965-D648-8BA4-44AE4DCDFEBA}" destId="{F4E7CBB9-3FD1-944D-ADEC-51E122A383A0}" srcOrd="0" destOrd="0" presId="urn:microsoft.com/office/officeart/2008/layout/HorizontalMultiLevelHierarchy"/>
    <dgm:cxn modelId="{FAC0529D-6C57-264A-A977-1B882753BD24}" type="presOf" srcId="{396F012C-3806-8A45-9A92-5BA340670A29}" destId="{99A0EF69-DC61-D643-B68B-68D8423AF5A5}" srcOrd="0" destOrd="0" presId="urn:microsoft.com/office/officeart/2008/layout/HorizontalMultiLevelHierarchy"/>
    <dgm:cxn modelId="{ED59D830-C66F-264F-9388-BA121B9DC573}" type="presOf" srcId="{E5BF9F7B-437F-344D-9F30-A5B0078D450C}" destId="{481F3BDA-B3CF-4447-BB23-924BA284B135}" srcOrd="0" destOrd="0" presId="urn:microsoft.com/office/officeart/2008/layout/HorizontalMultiLevelHierarchy"/>
    <dgm:cxn modelId="{081D15B6-08A3-8D48-8FD3-F0DE7234BEE9}" type="presOf" srcId="{13BD1071-7F19-024C-8B8A-4D1E62F53D22}" destId="{89382444-7B69-5D47-A94D-2EF6F4D7253C}" srcOrd="1" destOrd="0" presId="urn:microsoft.com/office/officeart/2008/layout/HorizontalMultiLevelHierarchy"/>
    <dgm:cxn modelId="{DCDEF476-2198-7B45-B075-FAFA9D69D920}" type="presOf" srcId="{2A259C0F-304B-384E-B5CF-69966F0A4D47}" destId="{4B338414-40B4-C343-8CB3-59DB1CF97641}" srcOrd="1" destOrd="0" presId="urn:microsoft.com/office/officeart/2008/layout/HorizontalMultiLevelHierarchy"/>
    <dgm:cxn modelId="{5D979411-ACFA-194C-AAB2-B2334FEBAC84}" srcId="{73D8A8F6-31C7-F94B-8A4D-1ADA94595A11}" destId="{40A9EAD2-FD20-1646-A5AD-6B7BB524B1B5}" srcOrd="1" destOrd="0" parTransId="{D400B501-76B1-5143-AC96-BBCED5173587}" sibTransId="{1061113D-00F7-2E4A-B72F-4A10BB535CE2}"/>
    <dgm:cxn modelId="{1E11F5A3-7544-9C49-871D-D48D97273268}" type="presOf" srcId="{8D4B99B7-012A-9741-B2A4-B58CA01D8D73}" destId="{8977123C-3831-DF49-8605-207A5A7A21DE}" srcOrd="0" destOrd="0" presId="urn:microsoft.com/office/officeart/2008/layout/HorizontalMultiLevelHierarchy"/>
    <dgm:cxn modelId="{3FE92DD7-B5DF-BA4A-85FC-CC6AE1782163}" srcId="{E8C7EDA3-C550-4D4A-B01D-E495A2A221DC}" destId="{EE27E6C3-79CF-7F49-9710-C502A4175570}" srcOrd="0" destOrd="0" parTransId="{E5BF9F7B-437F-344D-9F30-A5B0078D450C}" sibTransId="{B80088B1-AE68-C44E-84B1-4915E7355506}"/>
    <dgm:cxn modelId="{D6DB9C42-D7A1-B940-B6E3-FFBC239DA3BE}" type="presOf" srcId="{5E6953BB-5962-AC49-A66B-28F02A08E624}" destId="{2412AEB6-4D96-5A45-B050-33A7D10AB577}" srcOrd="1" destOrd="0" presId="urn:microsoft.com/office/officeart/2008/layout/HorizontalMultiLevelHierarchy"/>
    <dgm:cxn modelId="{C5C3C588-EBF4-DB43-8E21-2FF2BDC5BE33}" srcId="{3AC8A1BE-E822-B04C-AEDE-47B68A564808}" destId="{396F012C-3806-8A45-9A92-5BA340670A29}" srcOrd="0" destOrd="0" parTransId="{22660774-BE97-EF4C-8967-8B0D20138273}" sibTransId="{56176E94-38E3-6B41-B088-2ED1A186D41C}"/>
    <dgm:cxn modelId="{3BC4E7BC-5DFC-2D47-8F31-FD89841A0140}" type="presOf" srcId="{3AC8A1BE-E822-B04C-AEDE-47B68A564808}" destId="{B3DE555A-87ED-BC42-8D89-A9EEDCA5AC9C}" srcOrd="0" destOrd="0" presId="urn:microsoft.com/office/officeart/2008/layout/HorizontalMultiLevelHierarchy"/>
    <dgm:cxn modelId="{BB76445C-B224-A549-82F6-F59AD14D694E}" srcId="{449A0763-6AEE-1740-812B-412F61711442}" destId="{E8C7EDA3-C550-4D4A-B01D-E495A2A221DC}" srcOrd="0" destOrd="0" parTransId="{5E6953BB-5962-AC49-A66B-28F02A08E624}" sibTransId="{8A305547-6560-764F-B1B7-84AEB095FC2F}"/>
    <dgm:cxn modelId="{D3068B36-DF2E-6640-8CDE-DCBD23750264}" type="presOf" srcId="{97DDADFB-ADBB-4949-B6A0-8916C621092C}" destId="{CF339EC2-325E-FF47-84ED-33CED816B997}" srcOrd="0" destOrd="0" presId="urn:microsoft.com/office/officeart/2008/layout/HorizontalMultiLevelHierarchy"/>
    <dgm:cxn modelId="{2BD792D0-A335-7C49-87A7-7C02666C5887}" type="presOf" srcId="{1A832B4B-429A-AB48-8D63-45C259F35CF2}" destId="{27852E8E-BC67-3F45-9A22-C3B352713C7B}" srcOrd="0" destOrd="0" presId="urn:microsoft.com/office/officeart/2008/layout/HorizontalMultiLevelHierarchy"/>
    <dgm:cxn modelId="{F44A17C0-F698-A44D-8E97-E216D13E69DC}" type="presOf" srcId="{D400B501-76B1-5143-AC96-BBCED5173587}" destId="{C145AEED-7472-8B40-B6E0-B7F29D1D39A7}" srcOrd="0" destOrd="0" presId="urn:microsoft.com/office/officeart/2008/layout/HorizontalMultiLevelHierarchy"/>
    <dgm:cxn modelId="{45A7C121-0424-4A4A-91C5-9DA0DD710D32}" type="presOf" srcId="{B319951F-1F7C-3D4C-A740-38BD94A8C021}" destId="{F9BF6EEC-B141-6849-9783-71CF991DF970}" srcOrd="0" destOrd="0" presId="urn:microsoft.com/office/officeart/2008/layout/HorizontalMultiLevelHierarchy"/>
    <dgm:cxn modelId="{00C61BB6-B951-E34C-BFBB-E3B77FF418C4}" type="presOf" srcId="{E8C7EDA3-C550-4D4A-B01D-E495A2A221DC}" destId="{2D3B548F-C624-BE43-9CBE-324572501AB1}" srcOrd="0" destOrd="0" presId="urn:microsoft.com/office/officeart/2008/layout/HorizontalMultiLevelHierarchy"/>
    <dgm:cxn modelId="{C618BFAE-D5DE-0047-8D1F-629B39131006}" type="presOf" srcId="{C43ED254-0AAB-5D43-90FC-C28E65A56D88}" destId="{A8412765-FED3-044B-A554-677FDF41DB42}" srcOrd="1" destOrd="0" presId="urn:microsoft.com/office/officeart/2008/layout/HorizontalMultiLevelHierarchy"/>
    <dgm:cxn modelId="{4D57384F-665F-4640-9D69-3A9871C26CAA}" type="presOf" srcId="{D400B501-76B1-5143-AC96-BBCED5173587}" destId="{4CDB4835-EDF6-D943-85D1-D80897491FDE}" srcOrd="1" destOrd="0" presId="urn:microsoft.com/office/officeart/2008/layout/HorizontalMultiLevelHierarchy"/>
    <dgm:cxn modelId="{7E4A804B-AE22-6E4A-94BC-A38D5071E51C}" type="presOf" srcId="{E953A7CA-E11B-7C40-900C-3311BA070601}" destId="{B4FC1FF5-FBE3-C14C-82E0-E732628D8459}" srcOrd="0" destOrd="0" presId="urn:microsoft.com/office/officeart/2008/layout/HorizontalMultiLevelHierarchy"/>
    <dgm:cxn modelId="{07D1419C-1B5D-E34B-8583-4CC7D34EECAA}" type="presOf" srcId="{1550FF3D-BF9D-EE45-8AB4-87990856C32C}" destId="{BAD04B41-8D3E-9A47-B0EA-31966E6DC1C5}" srcOrd="0" destOrd="0" presId="urn:microsoft.com/office/officeart/2008/layout/HorizontalMultiLevelHierarchy"/>
    <dgm:cxn modelId="{845A1FD5-6BD9-1C4C-B701-4D86A12867B5}" type="presOf" srcId="{8D4B99B7-012A-9741-B2A4-B58CA01D8D73}" destId="{CE3D7B7F-AC10-5649-9A54-8FE817CB35EE}" srcOrd="1" destOrd="0" presId="urn:microsoft.com/office/officeart/2008/layout/HorizontalMultiLevelHierarchy"/>
    <dgm:cxn modelId="{A55917A6-46EA-9F4E-8F11-A1DCDE44B049}" type="presOf" srcId="{78D10D4E-3835-EB41-AA77-1FEFEEF0D27C}" destId="{E7C544CF-4F88-B64A-B2A7-28EFE2D1BB54}" srcOrd="1" destOrd="0" presId="urn:microsoft.com/office/officeart/2008/layout/HorizontalMultiLevelHierarchy"/>
    <dgm:cxn modelId="{F19840A1-1017-9140-9335-F91F650853B5}" srcId="{2715E5AC-4A60-DA4F-AB39-05CC953E9802}" destId="{1A832B4B-429A-AB48-8D63-45C259F35CF2}" srcOrd="0" destOrd="0" parTransId="{78D10D4E-3835-EB41-AA77-1FEFEEF0D27C}" sibTransId="{1081996D-ABFF-6244-ACAD-AEE2BB067E46}"/>
    <dgm:cxn modelId="{197548CF-0802-684F-9621-391B24A2F08F}" srcId="{40A9EAD2-FD20-1646-A5AD-6B7BB524B1B5}" destId="{D5FC5D91-00FB-0048-BFBE-7251A6B13A00}" srcOrd="1" destOrd="0" parTransId="{8D4B99B7-012A-9741-B2A4-B58CA01D8D73}" sibTransId="{95E0BA2E-8634-7F42-87E5-22D44177E9E3}"/>
    <dgm:cxn modelId="{A8EC28B5-F4BD-BC4B-AB91-D91AFC4B1210}" type="presOf" srcId="{2715E5AC-4A60-DA4F-AB39-05CC953E9802}" destId="{877467D4-F9E5-094B-9116-8DBD9125D0F9}" srcOrd="0" destOrd="0" presId="urn:microsoft.com/office/officeart/2008/layout/HorizontalMultiLevelHierarchy"/>
    <dgm:cxn modelId="{7714DB70-63C9-7D4B-81B2-FCEB03895240}" srcId="{449A0763-6AEE-1740-812B-412F61711442}" destId="{2715E5AC-4A60-DA4F-AB39-05CC953E9802}" srcOrd="1" destOrd="0" parTransId="{C43ED254-0AAB-5D43-90FC-C28E65A56D88}" sibTransId="{C3CBD9F4-47EC-B74B-B149-48BB2D0D5132}"/>
    <dgm:cxn modelId="{44DECCDB-25E9-1B4F-9312-D838C5D3412A}" srcId="{97DDADFB-ADBB-4949-B6A0-8916C621092C}" destId="{85848090-548E-7D40-9650-8B858C6580FA}" srcOrd="0" destOrd="0" parTransId="{7A3DB5FB-A6C3-7D4D-908D-B98730E9AE80}" sibTransId="{B95F0903-CE15-D049-BFC9-1D76DA794464}"/>
    <dgm:cxn modelId="{5385666C-1034-6A47-9474-0B4EE7D232A4}" type="presOf" srcId="{E5BF9F7B-437F-344D-9F30-A5B0078D450C}" destId="{F89DBA42-F9FD-174F-80EF-B868B84B28B4}" srcOrd="1" destOrd="0" presId="urn:microsoft.com/office/officeart/2008/layout/HorizontalMultiLevelHierarchy"/>
    <dgm:cxn modelId="{528ECDD1-DB70-6B4E-B175-8E9B8606A9CA}" type="presOf" srcId="{C43ED254-0AAB-5D43-90FC-C28E65A56D88}" destId="{985DA05E-3CA7-084F-9B8F-606D4C127E0C}" srcOrd="0" destOrd="0" presId="urn:microsoft.com/office/officeart/2008/layout/HorizontalMultiLevelHierarchy"/>
    <dgm:cxn modelId="{52D93511-EF36-EC40-B534-064098479727}" type="presOf" srcId="{2A259C0F-304B-384E-B5CF-69966F0A4D47}" destId="{9C3D56E3-2ABE-A04C-8D3E-CD3704283121}" srcOrd="0" destOrd="0" presId="urn:microsoft.com/office/officeart/2008/layout/HorizontalMultiLevelHierarchy"/>
    <dgm:cxn modelId="{82C3B1D8-BE12-6746-925C-1CF4715D3360}" srcId="{40A9EAD2-FD20-1646-A5AD-6B7BB524B1B5}" destId="{C4A7E3CF-8965-D648-8BA4-44AE4DCDFEBA}" srcOrd="0" destOrd="0" parTransId="{DD3A925C-A04E-C343-8653-17F190512C3E}" sibTransId="{9508F1DF-E4F6-6A43-B7DB-887CF56EE5B9}"/>
    <dgm:cxn modelId="{99E3B525-355D-B943-A593-A3965053E3D1}" type="presOf" srcId="{5E6953BB-5962-AC49-A66B-28F02A08E624}" destId="{0039B966-F8BB-1B43-8DCC-97AC7436C8A8}" srcOrd="0" destOrd="0" presId="urn:microsoft.com/office/officeart/2008/layout/HorizontalMultiLevelHierarchy"/>
    <dgm:cxn modelId="{BB422654-3866-0141-B878-E926BE4C957F}" type="presOf" srcId="{85848090-548E-7D40-9650-8B858C6580FA}" destId="{4FE086EE-3D8A-0B4E-84F6-F15F973C58BC}" srcOrd="0" destOrd="0" presId="urn:microsoft.com/office/officeart/2008/layout/HorizontalMultiLevelHierarchy"/>
    <dgm:cxn modelId="{12C67460-5A8E-1F4B-A43F-C46339173530}" type="presOf" srcId="{7A3DB5FB-A6C3-7D4D-908D-B98730E9AE80}" destId="{3A124173-CBE3-DC4B-8521-BA5BF428A5B7}" srcOrd="1" destOrd="0" presId="urn:microsoft.com/office/officeart/2008/layout/HorizontalMultiLevelHierarchy"/>
    <dgm:cxn modelId="{A95C24FD-4B2D-4E4A-BE25-1B8C998A4FAA}" type="presOf" srcId="{78D10D4E-3835-EB41-AA77-1FEFEEF0D27C}" destId="{9FFCCA73-6B15-F94D-81CF-EFC0BF89A2A5}" srcOrd="0" destOrd="0" presId="urn:microsoft.com/office/officeart/2008/layout/HorizontalMultiLevelHierarchy"/>
    <dgm:cxn modelId="{0A8D056B-E4B7-3544-A975-7B0C64BC12C0}" type="presOf" srcId="{7A3DB5FB-A6C3-7D4D-908D-B98730E9AE80}" destId="{1098B0B9-F2C6-EC4A-90BA-2F0C9126A37E}" srcOrd="0" destOrd="0" presId="urn:microsoft.com/office/officeart/2008/layout/HorizontalMultiLevelHierarchy"/>
    <dgm:cxn modelId="{85C29741-3A18-7F41-8659-0EED93FD6C7D}" srcId="{396F012C-3806-8A45-9A92-5BA340670A29}" destId="{449A0763-6AEE-1740-812B-412F61711442}" srcOrd="0" destOrd="0" parTransId="{E953A7CA-E11B-7C40-900C-3311BA070601}" sibTransId="{8F0C405F-5F95-1C4B-8D7F-8766E38C1918}"/>
    <dgm:cxn modelId="{AB3CE220-A525-A44B-9230-EBCB6BC287CF}" type="presOf" srcId="{5FD3D3B4-56E9-854A-B546-6DBA27DF5072}" destId="{FF8BE491-4B84-3544-9008-41B51D79FB74}" srcOrd="0" destOrd="0" presId="urn:microsoft.com/office/officeart/2008/layout/HorizontalMultiLevelHierarchy"/>
    <dgm:cxn modelId="{518078B5-3946-E042-9560-D5540CA709BB}" srcId="{1550FF3D-BF9D-EE45-8AB4-87990856C32C}" destId="{B319951F-1F7C-3D4C-A740-38BD94A8C021}" srcOrd="0" destOrd="0" parTransId="{AF759A20-1381-2D48-9535-282EEE2B7A4C}" sibTransId="{BB3EFDD2-9B98-544B-B687-184FBEB16C18}"/>
    <dgm:cxn modelId="{5DB01860-1E38-F447-A915-DC649A6882D1}" srcId="{396F012C-3806-8A45-9A92-5BA340670A29}" destId="{97DDADFB-ADBB-4949-B6A0-8916C621092C}" srcOrd="2" destOrd="0" parTransId="{13BD1071-7F19-024C-8B8A-4D1E62F53D22}" sibTransId="{4B36666A-6C35-4E40-A9C7-4FEF3C81978D}"/>
    <dgm:cxn modelId="{D93A8A76-BD9F-7E40-B5F5-C8E50D35DFF5}" type="presParOf" srcId="{B3DE555A-87ED-BC42-8D89-A9EEDCA5AC9C}" destId="{FDEFAD4D-51D1-FB4A-8A8C-824512D9920C}" srcOrd="0" destOrd="0" presId="urn:microsoft.com/office/officeart/2008/layout/HorizontalMultiLevelHierarchy"/>
    <dgm:cxn modelId="{56C826B9-3454-C54D-9635-5C4080E79594}" type="presParOf" srcId="{FDEFAD4D-51D1-FB4A-8A8C-824512D9920C}" destId="{99A0EF69-DC61-D643-B68B-68D8423AF5A5}" srcOrd="0" destOrd="0" presId="urn:microsoft.com/office/officeart/2008/layout/HorizontalMultiLevelHierarchy"/>
    <dgm:cxn modelId="{AB57CAC1-B7B1-894B-9382-B2B358013252}" type="presParOf" srcId="{FDEFAD4D-51D1-FB4A-8A8C-824512D9920C}" destId="{C3D7A25C-C890-DC4C-9F22-DA951C7EE0F3}" srcOrd="1" destOrd="0" presId="urn:microsoft.com/office/officeart/2008/layout/HorizontalMultiLevelHierarchy"/>
    <dgm:cxn modelId="{8D991EBB-2C92-8241-8A76-D910394A112B}" type="presParOf" srcId="{C3D7A25C-C890-DC4C-9F22-DA951C7EE0F3}" destId="{B4FC1FF5-FBE3-C14C-82E0-E732628D8459}" srcOrd="0" destOrd="0" presId="urn:microsoft.com/office/officeart/2008/layout/HorizontalMultiLevelHierarchy"/>
    <dgm:cxn modelId="{B76CCD30-FA9C-DF47-B65C-9E41B271BFE9}" type="presParOf" srcId="{B4FC1FF5-FBE3-C14C-82E0-E732628D8459}" destId="{DDCAC9E8-CDD7-FF45-B88F-FFAA3CA25741}" srcOrd="0" destOrd="0" presId="urn:microsoft.com/office/officeart/2008/layout/HorizontalMultiLevelHierarchy"/>
    <dgm:cxn modelId="{375D13D0-FD2F-C047-82F8-9550A77D7F49}" type="presParOf" srcId="{C3D7A25C-C890-DC4C-9F22-DA951C7EE0F3}" destId="{DC313B0C-F025-4348-B5AE-1B2E2282ABC4}" srcOrd="1" destOrd="0" presId="urn:microsoft.com/office/officeart/2008/layout/HorizontalMultiLevelHierarchy"/>
    <dgm:cxn modelId="{418653E7-037E-6B42-B23B-EEAB2020E42B}" type="presParOf" srcId="{DC313B0C-F025-4348-B5AE-1B2E2282ABC4}" destId="{0DC3ABCB-7781-8E46-B940-AE0762F02944}" srcOrd="0" destOrd="0" presId="urn:microsoft.com/office/officeart/2008/layout/HorizontalMultiLevelHierarchy"/>
    <dgm:cxn modelId="{E9B0205B-3C40-F947-94EE-EA576FB2BE59}" type="presParOf" srcId="{DC313B0C-F025-4348-B5AE-1B2E2282ABC4}" destId="{D98DABFF-45DD-E442-8EFC-A8EEC33105AE}" srcOrd="1" destOrd="0" presId="urn:microsoft.com/office/officeart/2008/layout/HorizontalMultiLevelHierarchy"/>
    <dgm:cxn modelId="{FE99CDAB-DDAD-FE4E-8BD3-9FAA3D21B1E9}" type="presParOf" srcId="{D98DABFF-45DD-E442-8EFC-A8EEC33105AE}" destId="{0039B966-F8BB-1B43-8DCC-97AC7436C8A8}" srcOrd="0" destOrd="0" presId="urn:microsoft.com/office/officeart/2008/layout/HorizontalMultiLevelHierarchy"/>
    <dgm:cxn modelId="{74E8D5D9-5CE4-0B4E-840B-C12AEA11E3A0}" type="presParOf" srcId="{0039B966-F8BB-1B43-8DCC-97AC7436C8A8}" destId="{2412AEB6-4D96-5A45-B050-33A7D10AB577}" srcOrd="0" destOrd="0" presId="urn:microsoft.com/office/officeart/2008/layout/HorizontalMultiLevelHierarchy"/>
    <dgm:cxn modelId="{A28ED198-F249-6D43-8E3C-8599095F17FF}" type="presParOf" srcId="{D98DABFF-45DD-E442-8EFC-A8EEC33105AE}" destId="{54F82E2C-36D9-1141-A69C-9BC25069DAEA}" srcOrd="1" destOrd="0" presId="urn:microsoft.com/office/officeart/2008/layout/HorizontalMultiLevelHierarchy"/>
    <dgm:cxn modelId="{F3E5D061-C15E-B549-BDD4-C3A1835863A6}" type="presParOf" srcId="{54F82E2C-36D9-1141-A69C-9BC25069DAEA}" destId="{2D3B548F-C624-BE43-9CBE-324572501AB1}" srcOrd="0" destOrd="0" presId="urn:microsoft.com/office/officeart/2008/layout/HorizontalMultiLevelHierarchy"/>
    <dgm:cxn modelId="{20FD10EE-2CED-1242-B843-C0351056923E}" type="presParOf" srcId="{54F82E2C-36D9-1141-A69C-9BC25069DAEA}" destId="{78EBAC56-0885-E149-AFE3-8316B2C59065}" srcOrd="1" destOrd="0" presId="urn:microsoft.com/office/officeart/2008/layout/HorizontalMultiLevelHierarchy"/>
    <dgm:cxn modelId="{80F581DA-C23A-814E-BB87-E1AEBEA014EA}" type="presParOf" srcId="{78EBAC56-0885-E149-AFE3-8316B2C59065}" destId="{481F3BDA-B3CF-4447-BB23-924BA284B135}" srcOrd="0" destOrd="0" presId="urn:microsoft.com/office/officeart/2008/layout/HorizontalMultiLevelHierarchy"/>
    <dgm:cxn modelId="{527113BF-6616-7043-9BB9-5E169570FD56}" type="presParOf" srcId="{481F3BDA-B3CF-4447-BB23-924BA284B135}" destId="{F89DBA42-F9FD-174F-80EF-B868B84B28B4}" srcOrd="0" destOrd="0" presId="urn:microsoft.com/office/officeart/2008/layout/HorizontalMultiLevelHierarchy"/>
    <dgm:cxn modelId="{41995ADE-A60E-CB40-964A-CE43DBA4E299}" type="presParOf" srcId="{78EBAC56-0885-E149-AFE3-8316B2C59065}" destId="{1BD59FF4-A9EB-354F-AFAE-3878FE107BBB}" srcOrd="1" destOrd="0" presId="urn:microsoft.com/office/officeart/2008/layout/HorizontalMultiLevelHierarchy"/>
    <dgm:cxn modelId="{6596473A-B75C-BF4C-9C0B-A81A4B4AC250}" type="presParOf" srcId="{1BD59FF4-A9EB-354F-AFAE-3878FE107BBB}" destId="{85E345E1-FD3C-6D41-A557-94802C12FFCE}" srcOrd="0" destOrd="0" presId="urn:microsoft.com/office/officeart/2008/layout/HorizontalMultiLevelHierarchy"/>
    <dgm:cxn modelId="{8DDE6847-FB2E-7843-AFB1-ABE0A84BE08E}" type="presParOf" srcId="{1BD59FF4-A9EB-354F-AFAE-3878FE107BBB}" destId="{9CD04605-73F4-5D4E-9807-73D674EBA8AF}" srcOrd="1" destOrd="0" presId="urn:microsoft.com/office/officeart/2008/layout/HorizontalMultiLevelHierarchy"/>
    <dgm:cxn modelId="{6F13DBB5-13DC-E445-97D5-558B3C9B2A02}" type="presParOf" srcId="{D98DABFF-45DD-E442-8EFC-A8EEC33105AE}" destId="{985DA05E-3CA7-084F-9B8F-606D4C127E0C}" srcOrd="2" destOrd="0" presId="urn:microsoft.com/office/officeart/2008/layout/HorizontalMultiLevelHierarchy"/>
    <dgm:cxn modelId="{E55E5463-8040-7148-85FF-CE19F0661B43}" type="presParOf" srcId="{985DA05E-3CA7-084F-9B8F-606D4C127E0C}" destId="{A8412765-FED3-044B-A554-677FDF41DB42}" srcOrd="0" destOrd="0" presId="urn:microsoft.com/office/officeart/2008/layout/HorizontalMultiLevelHierarchy"/>
    <dgm:cxn modelId="{23208859-C890-B148-B93A-CFC8E7E8ECCC}" type="presParOf" srcId="{D98DABFF-45DD-E442-8EFC-A8EEC33105AE}" destId="{A495CA76-58BC-A049-AEB5-73AE09505CD0}" srcOrd="3" destOrd="0" presId="urn:microsoft.com/office/officeart/2008/layout/HorizontalMultiLevelHierarchy"/>
    <dgm:cxn modelId="{DCB9CC1D-359B-F042-A3C6-1901702D8441}" type="presParOf" srcId="{A495CA76-58BC-A049-AEB5-73AE09505CD0}" destId="{877467D4-F9E5-094B-9116-8DBD9125D0F9}" srcOrd="0" destOrd="0" presId="urn:microsoft.com/office/officeart/2008/layout/HorizontalMultiLevelHierarchy"/>
    <dgm:cxn modelId="{2D9C5283-C6B9-3744-9677-5A79FEE8C586}" type="presParOf" srcId="{A495CA76-58BC-A049-AEB5-73AE09505CD0}" destId="{7E892B02-73AE-5C46-9D48-A8F6B50E0591}" srcOrd="1" destOrd="0" presId="urn:microsoft.com/office/officeart/2008/layout/HorizontalMultiLevelHierarchy"/>
    <dgm:cxn modelId="{77050462-32EE-3743-87AA-65AD0A5A03FE}" type="presParOf" srcId="{7E892B02-73AE-5C46-9D48-A8F6B50E0591}" destId="{9FFCCA73-6B15-F94D-81CF-EFC0BF89A2A5}" srcOrd="0" destOrd="0" presId="urn:microsoft.com/office/officeart/2008/layout/HorizontalMultiLevelHierarchy"/>
    <dgm:cxn modelId="{6AFFF138-91D6-AF44-B96E-4100112F6EA5}" type="presParOf" srcId="{9FFCCA73-6B15-F94D-81CF-EFC0BF89A2A5}" destId="{E7C544CF-4F88-B64A-B2A7-28EFE2D1BB54}" srcOrd="0" destOrd="0" presId="urn:microsoft.com/office/officeart/2008/layout/HorizontalMultiLevelHierarchy"/>
    <dgm:cxn modelId="{5D0A2179-69F3-C14B-BFEF-37F5C8142E86}" type="presParOf" srcId="{7E892B02-73AE-5C46-9D48-A8F6B50E0591}" destId="{E03BC75F-76AB-0449-A9C7-2F693D763F0F}" srcOrd="1" destOrd="0" presId="urn:microsoft.com/office/officeart/2008/layout/HorizontalMultiLevelHierarchy"/>
    <dgm:cxn modelId="{A448BA18-D17E-434B-A85D-F671559C7D6B}" type="presParOf" srcId="{E03BC75F-76AB-0449-A9C7-2F693D763F0F}" destId="{27852E8E-BC67-3F45-9A22-C3B352713C7B}" srcOrd="0" destOrd="0" presId="urn:microsoft.com/office/officeart/2008/layout/HorizontalMultiLevelHierarchy"/>
    <dgm:cxn modelId="{098A0DCA-C775-894A-842F-187E25BE3CDF}" type="presParOf" srcId="{E03BC75F-76AB-0449-A9C7-2F693D763F0F}" destId="{30EF0B2C-9684-9246-8EB6-717CAEC6767D}" srcOrd="1" destOrd="0" presId="urn:microsoft.com/office/officeart/2008/layout/HorizontalMultiLevelHierarchy"/>
    <dgm:cxn modelId="{05528A0F-AA4A-5D4D-A55A-9AC68865F608}" type="presParOf" srcId="{C3D7A25C-C890-DC4C-9F22-DA951C7EE0F3}" destId="{9C3D56E3-2ABE-A04C-8D3E-CD3704283121}" srcOrd="2" destOrd="0" presId="urn:microsoft.com/office/officeart/2008/layout/HorizontalMultiLevelHierarchy"/>
    <dgm:cxn modelId="{52E5B463-80FE-7E48-B76C-8EEB5DBAFA11}" type="presParOf" srcId="{9C3D56E3-2ABE-A04C-8D3E-CD3704283121}" destId="{4B338414-40B4-C343-8CB3-59DB1CF97641}" srcOrd="0" destOrd="0" presId="urn:microsoft.com/office/officeart/2008/layout/HorizontalMultiLevelHierarchy"/>
    <dgm:cxn modelId="{C6BAAA17-32EF-CC46-B2CD-60662B41546D}" type="presParOf" srcId="{C3D7A25C-C890-DC4C-9F22-DA951C7EE0F3}" destId="{4209AC77-9DFB-7843-89ED-A9FD30CD8EA2}" srcOrd="3" destOrd="0" presId="urn:microsoft.com/office/officeart/2008/layout/HorizontalMultiLevelHierarchy"/>
    <dgm:cxn modelId="{75E36CFB-50A1-324C-A6EE-755D1BC73514}" type="presParOf" srcId="{4209AC77-9DFB-7843-89ED-A9FD30CD8EA2}" destId="{3B21CCB4-D227-0F4B-A369-48CA2FE1AEAC}" srcOrd="0" destOrd="0" presId="urn:microsoft.com/office/officeart/2008/layout/HorizontalMultiLevelHierarchy"/>
    <dgm:cxn modelId="{CDE684DC-4A28-D34D-BB00-954D333303F2}" type="presParOf" srcId="{4209AC77-9DFB-7843-89ED-A9FD30CD8EA2}" destId="{C538A259-21A9-5C45-8373-231D667F17A7}" srcOrd="1" destOrd="0" presId="urn:microsoft.com/office/officeart/2008/layout/HorizontalMultiLevelHierarchy"/>
    <dgm:cxn modelId="{345BEB2C-BB22-674D-9B07-EBE0F611DC1A}" type="presParOf" srcId="{C538A259-21A9-5C45-8373-231D667F17A7}" destId="{FF8BE491-4B84-3544-9008-41B51D79FB74}" srcOrd="0" destOrd="0" presId="urn:microsoft.com/office/officeart/2008/layout/HorizontalMultiLevelHierarchy"/>
    <dgm:cxn modelId="{A40937E8-C643-C641-BCF0-15BBDEFA13DC}" type="presParOf" srcId="{FF8BE491-4B84-3544-9008-41B51D79FB74}" destId="{377E2937-F931-014A-ABC4-9FDA4DE1BA31}" srcOrd="0" destOrd="0" presId="urn:microsoft.com/office/officeart/2008/layout/HorizontalMultiLevelHierarchy"/>
    <dgm:cxn modelId="{A04B40A5-40CA-0542-BEF7-BB8FD5DD779F}" type="presParOf" srcId="{C538A259-21A9-5C45-8373-231D667F17A7}" destId="{036C84E3-A36C-C446-A0DC-02C611089600}" srcOrd="1" destOrd="0" presId="urn:microsoft.com/office/officeart/2008/layout/HorizontalMultiLevelHierarchy"/>
    <dgm:cxn modelId="{444E91BE-A874-424D-9552-A8A5FC92183E}" type="presParOf" srcId="{036C84E3-A36C-C446-A0DC-02C611089600}" destId="{BAD04B41-8D3E-9A47-B0EA-31966E6DC1C5}" srcOrd="0" destOrd="0" presId="urn:microsoft.com/office/officeart/2008/layout/HorizontalMultiLevelHierarchy"/>
    <dgm:cxn modelId="{29C782D5-81BE-2045-852F-0F497378901A}" type="presParOf" srcId="{036C84E3-A36C-C446-A0DC-02C611089600}" destId="{B9D60313-C53B-5949-8FDB-DAA633B43F92}" srcOrd="1" destOrd="0" presId="urn:microsoft.com/office/officeart/2008/layout/HorizontalMultiLevelHierarchy"/>
    <dgm:cxn modelId="{9AC34CF3-DE55-E041-871D-1CF64C3773AB}" type="presParOf" srcId="{B9D60313-C53B-5949-8FDB-DAA633B43F92}" destId="{615DC492-13CA-F64B-9987-3FD421284030}" srcOrd="0" destOrd="0" presId="urn:microsoft.com/office/officeart/2008/layout/HorizontalMultiLevelHierarchy"/>
    <dgm:cxn modelId="{174E884C-BD06-F44B-9AFB-2BE11ACE9B47}" type="presParOf" srcId="{615DC492-13CA-F64B-9987-3FD421284030}" destId="{14EB9B3D-F451-B844-9ADA-C3C7FE266574}" srcOrd="0" destOrd="0" presId="urn:microsoft.com/office/officeart/2008/layout/HorizontalMultiLevelHierarchy"/>
    <dgm:cxn modelId="{C039DD54-FA47-A04A-9DBB-37A2FD70A72D}" type="presParOf" srcId="{B9D60313-C53B-5949-8FDB-DAA633B43F92}" destId="{164BDF9A-222F-444E-B655-7ACABF5B4565}" srcOrd="1" destOrd="0" presId="urn:microsoft.com/office/officeart/2008/layout/HorizontalMultiLevelHierarchy"/>
    <dgm:cxn modelId="{1851010D-0F61-D847-A101-E48F19DDD225}" type="presParOf" srcId="{164BDF9A-222F-444E-B655-7ACABF5B4565}" destId="{F9BF6EEC-B141-6849-9783-71CF991DF970}" srcOrd="0" destOrd="0" presId="urn:microsoft.com/office/officeart/2008/layout/HorizontalMultiLevelHierarchy"/>
    <dgm:cxn modelId="{CA179804-F8E7-7742-8A1B-E117B77CD1D0}" type="presParOf" srcId="{164BDF9A-222F-444E-B655-7ACABF5B4565}" destId="{A666D286-F270-734A-9577-295C881B7B4A}" srcOrd="1" destOrd="0" presId="urn:microsoft.com/office/officeart/2008/layout/HorizontalMultiLevelHierarchy"/>
    <dgm:cxn modelId="{44DA44AE-4F3C-8D4E-8343-C5FF72EB1B65}" type="presParOf" srcId="{C538A259-21A9-5C45-8373-231D667F17A7}" destId="{C145AEED-7472-8B40-B6E0-B7F29D1D39A7}" srcOrd="2" destOrd="0" presId="urn:microsoft.com/office/officeart/2008/layout/HorizontalMultiLevelHierarchy"/>
    <dgm:cxn modelId="{6ED06ED2-C3F5-1B45-A32F-E4D5A6E68F68}" type="presParOf" srcId="{C145AEED-7472-8B40-B6E0-B7F29D1D39A7}" destId="{4CDB4835-EDF6-D943-85D1-D80897491FDE}" srcOrd="0" destOrd="0" presId="urn:microsoft.com/office/officeart/2008/layout/HorizontalMultiLevelHierarchy"/>
    <dgm:cxn modelId="{7D088802-7158-C545-94AA-A97315812BA9}" type="presParOf" srcId="{C538A259-21A9-5C45-8373-231D667F17A7}" destId="{9E8ADC47-DD56-9F4A-8FD9-7D3440426D4A}" srcOrd="3" destOrd="0" presId="urn:microsoft.com/office/officeart/2008/layout/HorizontalMultiLevelHierarchy"/>
    <dgm:cxn modelId="{3DFCB84D-AFE0-3A40-8229-A1F0358A913C}" type="presParOf" srcId="{9E8ADC47-DD56-9F4A-8FD9-7D3440426D4A}" destId="{6877FB1F-90E7-A143-985C-BD66A518D28E}" srcOrd="0" destOrd="0" presId="urn:microsoft.com/office/officeart/2008/layout/HorizontalMultiLevelHierarchy"/>
    <dgm:cxn modelId="{E45DE905-6759-7840-B763-B124C4137442}" type="presParOf" srcId="{9E8ADC47-DD56-9F4A-8FD9-7D3440426D4A}" destId="{932F3DA6-E89F-4140-A61C-556561A005C7}" srcOrd="1" destOrd="0" presId="urn:microsoft.com/office/officeart/2008/layout/HorizontalMultiLevelHierarchy"/>
    <dgm:cxn modelId="{9CB247A6-407E-CC49-9611-EF82B524AA2E}" type="presParOf" srcId="{932F3DA6-E89F-4140-A61C-556561A005C7}" destId="{3CA95920-D166-3E4C-A6A7-F8E6663D2297}" srcOrd="0" destOrd="0" presId="urn:microsoft.com/office/officeart/2008/layout/HorizontalMultiLevelHierarchy"/>
    <dgm:cxn modelId="{89B711FA-A964-CD46-8CD8-86A5DAE924E0}" type="presParOf" srcId="{3CA95920-D166-3E4C-A6A7-F8E6663D2297}" destId="{8EB1A45B-04A2-1C49-9074-2DC7E93F6759}" srcOrd="0" destOrd="0" presId="urn:microsoft.com/office/officeart/2008/layout/HorizontalMultiLevelHierarchy"/>
    <dgm:cxn modelId="{0942F151-105F-B140-B7D5-20EBBE18C74B}" type="presParOf" srcId="{932F3DA6-E89F-4140-A61C-556561A005C7}" destId="{D91E8777-91F6-8E46-905D-8F49588AB129}" srcOrd="1" destOrd="0" presId="urn:microsoft.com/office/officeart/2008/layout/HorizontalMultiLevelHierarchy"/>
    <dgm:cxn modelId="{67676AE2-3769-0845-8672-E8210C2A5F67}" type="presParOf" srcId="{D91E8777-91F6-8E46-905D-8F49588AB129}" destId="{F4E7CBB9-3FD1-944D-ADEC-51E122A383A0}" srcOrd="0" destOrd="0" presId="urn:microsoft.com/office/officeart/2008/layout/HorizontalMultiLevelHierarchy"/>
    <dgm:cxn modelId="{605D8C64-1537-3945-9A3D-981ED602D38B}" type="presParOf" srcId="{D91E8777-91F6-8E46-905D-8F49588AB129}" destId="{8BE29CAF-3FD6-6C42-B6FA-65EC78A772C3}" srcOrd="1" destOrd="0" presId="urn:microsoft.com/office/officeart/2008/layout/HorizontalMultiLevelHierarchy"/>
    <dgm:cxn modelId="{9F12C548-8670-8C4D-B2F4-F068ED669F72}" type="presParOf" srcId="{932F3DA6-E89F-4140-A61C-556561A005C7}" destId="{8977123C-3831-DF49-8605-207A5A7A21DE}" srcOrd="2" destOrd="0" presId="urn:microsoft.com/office/officeart/2008/layout/HorizontalMultiLevelHierarchy"/>
    <dgm:cxn modelId="{951AD4E4-9399-1E47-A6F3-4BF27BEB9C19}" type="presParOf" srcId="{8977123C-3831-DF49-8605-207A5A7A21DE}" destId="{CE3D7B7F-AC10-5649-9A54-8FE817CB35EE}" srcOrd="0" destOrd="0" presId="urn:microsoft.com/office/officeart/2008/layout/HorizontalMultiLevelHierarchy"/>
    <dgm:cxn modelId="{2378A0DD-91C4-1B47-9E9E-06DF40409237}" type="presParOf" srcId="{932F3DA6-E89F-4140-A61C-556561A005C7}" destId="{8D0EDE06-567A-CF42-8DD7-1B4207E47ADF}" srcOrd="3" destOrd="0" presId="urn:microsoft.com/office/officeart/2008/layout/HorizontalMultiLevelHierarchy"/>
    <dgm:cxn modelId="{D0885A92-E489-C247-BB79-28EF87DD431E}" type="presParOf" srcId="{8D0EDE06-567A-CF42-8DD7-1B4207E47ADF}" destId="{CAA51F53-6798-3147-8D68-7E620239480B}" srcOrd="0" destOrd="0" presId="urn:microsoft.com/office/officeart/2008/layout/HorizontalMultiLevelHierarchy"/>
    <dgm:cxn modelId="{49FA5FEE-0BAC-404A-9AAF-31F91CA3CEB5}" type="presParOf" srcId="{8D0EDE06-567A-CF42-8DD7-1B4207E47ADF}" destId="{8E7FAEE9-C552-BB44-804F-D926F5C112B0}" srcOrd="1" destOrd="0" presId="urn:microsoft.com/office/officeart/2008/layout/HorizontalMultiLevelHierarchy"/>
    <dgm:cxn modelId="{539727CC-DF9A-194C-8A2E-ED12D4B56D84}" type="presParOf" srcId="{C3D7A25C-C890-DC4C-9F22-DA951C7EE0F3}" destId="{F29A438D-A7F6-AB4C-8121-18AF22D3F6B8}" srcOrd="4" destOrd="0" presId="urn:microsoft.com/office/officeart/2008/layout/HorizontalMultiLevelHierarchy"/>
    <dgm:cxn modelId="{F043F404-4CAE-904E-9C20-31483681EA3D}" type="presParOf" srcId="{F29A438D-A7F6-AB4C-8121-18AF22D3F6B8}" destId="{89382444-7B69-5D47-A94D-2EF6F4D7253C}" srcOrd="0" destOrd="0" presId="urn:microsoft.com/office/officeart/2008/layout/HorizontalMultiLevelHierarchy"/>
    <dgm:cxn modelId="{3F027ABB-BF15-B645-AC5B-D12562D2C14A}" type="presParOf" srcId="{C3D7A25C-C890-DC4C-9F22-DA951C7EE0F3}" destId="{2BD720EC-C69E-F444-8E65-5EF5CEA323B1}" srcOrd="5" destOrd="0" presId="urn:microsoft.com/office/officeart/2008/layout/HorizontalMultiLevelHierarchy"/>
    <dgm:cxn modelId="{1489B0EB-FE04-DA49-97EA-DA46F294C4DA}" type="presParOf" srcId="{2BD720EC-C69E-F444-8E65-5EF5CEA323B1}" destId="{CF339EC2-325E-FF47-84ED-33CED816B997}" srcOrd="0" destOrd="0" presId="urn:microsoft.com/office/officeart/2008/layout/HorizontalMultiLevelHierarchy"/>
    <dgm:cxn modelId="{01190417-E290-AC46-A420-193C33275E25}" type="presParOf" srcId="{2BD720EC-C69E-F444-8E65-5EF5CEA323B1}" destId="{B826E968-A192-5543-9E5C-B50EFD3833E5}" srcOrd="1" destOrd="0" presId="urn:microsoft.com/office/officeart/2008/layout/HorizontalMultiLevelHierarchy"/>
    <dgm:cxn modelId="{F5A2A391-B7D0-E04D-BC34-F8635485628C}" type="presParOf" srcId="{B826E968-A192-5543-9E5C-B50EFD3833E5}" destId="{1098B0B9-F2C6-EC4A-90BA-2F0C9126A37E}" srcOrd="0" destOrd="0" presId="urn:microsoft.com/office/officeart/2008/layout/HorizontalMultiLevelHierarchy"/>
    <dgm:cxn modelId="{1A6D06C8-2C3F-AF4F-9F55-C24D04FA2479}" type="presParOf" srcId="{1098B0B9-F2C6-EC4A-90BA-2F0C9126A37E}" destId="{3A124173-CBE3-DC4B-8521-BA5BF428A5B7}" srcOrd="0" destOrd="0" presId="urn:microsoft.com/office/officeart/2008/layout/HorizontalMultiLevelHierarchy"/>
    <dgm:cxn modelId="{6F6FCDBC-E475-E346-9F3A-AC63C33E2E39}" type="presParOf" srcId="{B826E968-A192-5543-9E5C-B50EFD3833E5}" destId="{60E7475B-BF86-4543-8CCA-73FC63D6D468}" srcOrd="1" destOrd="0" presId="urn:microsoft.com/office/officeart/2008/layout/HorizontalMultiLevelHierarchy"/>
    <dgm:cxn modelId="{A8E84FC1-BF95-E046-84D7-86FA15A95DD0}" type="presParOf" srcId="{60E7475B-BF86-4543-8CCA-73FC63D6D468}" destId="{4FE086EE-3D8A-0B4E-84F6-F15F973C58BC}" srcOrd="0" destOrd="0" presId="urn:microsoft.com/office/officeart/2008/layout/HorizontalMultiLevelHierarchy"/>
    <dgm:cxn modelId="{3F791653-2E86-E44B-9DBC-7D2D4BBD3E4E}" type="presParOf" srcId="{60E7475B-BF86-4543-8CCA-73FC63D6D468}" destId="{B4F21535-E018-6743-AD4B-E66BF3FFE404}"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8B493B-403E-4A27-A138-7127FF25BC07}">
      <dsp:nvSpPr>
        <dsp:cNvPr id="0" name=""/>
        <dsp:cNvSpPr/>
      </dsp:nvSpPr>
      <dsp:spPr>
        <a:xfrm>
          <a:off x="426" y="704128"/>
          <a:ext cx="1614597" cy="551512"/>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8674" tIns="29337" rIns="14669" bIns="29337" numCol="1" spcCol="1270" anchor="ctr" anchorCtr="0">
          <a:noAutofit/>
        </a:bodyPr>
        <a:lstStyle/>
        <a:p>
          <a:pPr lvl="0" algn="ctr" defTabSz="466725" rtl="1">
            <a:lnSpc>
              <a:spcPct val="90000"/>
            </a:lnSpc>
            <a:spcBef>
              <a:spcPct val="0"/>
            </a:spcBef>
            <a:spcAft>
              <a:spcPct val="35000"/>
            </a:spcAft>
          </a:pPr>
          <a:r>
            <a:rPr lang="en-US" sz="1050" kern="1200" dirty="0"/>
            <a:t>Respiratory support</a:t>
          </a:r>
        </a:p>
        <a:p>
          <a:pPr lvl="0" algn="ctr" defTabSz="466725" rtl="1">
            <a:lnSpc>
              <a:spcPct val="90000"/>
            </a:lnSpc>
            <a:spcBef>
              <a:spcPct val="0"/>
            </a:spcBef>
            <a:spcAft>
              <a:spcPct val="35000"/>
            </a:spcAft>
          </a:pPr>
          <a:r>
            <a:rPr lang="en-US" sz="1050" kern="1200" dirty="0"/>
            <a:t> Open airway</a:t>
          </a:r>
          <a:r>
            <a:rPr lang="ar-SA" sz="1050" kern="1200" dirty="0"/>
            <a:t>-</a:t>
          </a:r>
          <a:endParaRPr lang="en-US" sz="1050" kern="1200" dirty="0"/>
        </a:p>
        <a:p>
          <a:pPr lvl="0" algn="ctr" defTabSz="466725" rtl="1">
            <a:lnSpc>
              <a:spcPct val="90000"/>
            </a:lnSpc>
            <a:spcBef>
              <a:spcPct val="0"/>
            </a:spcBef>
            <a:spcAft>
              <a:spcPct val="35000"/>
            </a:spcAft>
          </a:pPr>
          <a:r>
            <a:rPr lang="en-US" sz="1050" kern="1200" dirty="0"/>
            <a:t> O2 inhalation</a:t>
          </a:r>
          <a:r>
            <a:rPr lang="ar-SA" sz="1050" kern="1200" dirty="0"/>
            <a:t>-</a:t>
          </a:r>
        </a:p>
      </dsp:txBody>
      <dsp:txXfrm>
        <a:off x="426" y="704128"/>
        <a:ext cx="1476719" cy="551512"/>
      </dsp:txXfrm>
    </dsp:sp>
    <dsp:sp modelId="{D886438F-5B1C-4048-9238-DBFFB8A0F420}">
      <dsp:nvSpPr>
        <dsp:cNvPr id="0" name=""/>
        <dsp:cNvSpPr/>
      </dsp:nvSpPr>
      <dsp:spPr>
        <a:xfrm>
          <a:off x="1409259" y="705885"/>
          <a:ext cx="1948297" cy="547997"/>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29337" rIns="14669" bIns="29337" numCol="1" spcCol="1270" anchor="ctr" anchorCtr="0">
          <a:noAutofit/>
        </a:bodyPr>
        <a:lstStyle/>
        <a:p>
          <a:pPr lvl="0" algn="ctr" defTabSz="466725" rtl="1">
            <a:lnSpc>
              <a:spcPct val="90000"/>
            </a:lnSpc>
            <a:spcBef>
              <a:spcPct val="0"/>
            </a:spcBef>
            <a:spcAft>
              <a:spcPct val="35000"/>
            </a:spcAft>
          </a:pPr>
          <a:endParaRPr lang="en-US" sz="1050" kern="1200" dirty="0"/>
        </a:p>
        <a:p>
          <a:pPr lvl="0" algn="ctr" defTabSz="466725" rtl="1">
            <a:lnSpc>
              <a:spcPct val="90000"/>
            </a:lnSpc>
            <a:spcBef>
              <a:spcPct val="0"/>
            </a:spcBef>
            <a:spcAft>
              <a:spcPct val="35000"/>
            </a:spcAft>
          </a:pPr>
          <a:r>
            <a:rPr lang="en-US" sz="1050" kern="1200" dirty="0"/>
            <a:t>Circulatory support : Lay down and raise legs up\fluid replacement</a:t>
          </a:r>
          <a:endParaRPr lang="ar-SA" sz="1050" kern="1200" dirty="0"/>
        </a:p>
        <a:p>
          <a:pPr lvl="0" algn="ctr" defTabSz="466725" rtl="1">
            <a:lnSpc>
              <a:spcPct val="90000"/>
            </a:lnSpc>
            <a:spcBef>
              <a:spcPct val="0"/>
            </a:spcBef>
            <a:spcAft>
              <a:spcPct val="35000"/>
            </a:spcAft>
          </a:pPr>
          <a:endParaRPr lang="ar-SA" sz="1050" kern="1200" dirty="0"/>
        </a:p>
      </dsp:txBody>
      <dsp:txXfrm>
        <a:off x="1683258" y="705885"/>
        <a:ext cx="1400300" cy="547997"/>
      </dsp:txXfrm>
    </dsp:sp>
    <dsp:sp modelId="{9232DFDD-C97F-44C4-85F0-9319045EE624}">
      <dsp:nvSpPr>
        <dsp:cNvPr id="0" name=""/>
        <dsp:cNvSpPr/>
      </dsp:nvSpPr>
      <dsp:spPr>
        <a:xfrm>
          <a:off x="3151791" y="706784"/>
          <a:ext cx="1519698" cy="546199"/>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29337" rIns="14669" bIns="29337" numCol="1" spcCol="1270" anchor="ctr" anchorCtr="0">
          <a:noAutofit/>
        </a:bodyPr>
        <a:lstStyle/>
        <a:p>
          <a:pPr lvl="0" algn="ctr" defTabSz="488950" rtl="1">
            <a:lnSpc>
              <a:spcPct val="90000"/>
            </a:lnSpc>
            <a:spcBef>
              <a:spcPct val="0"/>
            </a:spcBef>
            <a:spcAft>
              <a:spcPct val="35000"/>
            </a:spcAft>
          </a:pPr>
          <a:r>
            <a:rPr lang="en-US" sz="1100" kern="1200" dirty="0"/>
            <a:t>Adrenaline IM by auto injector or Syringe</a:t>
          </a:r>
          <a:endParaRPr lang="ar-SA" sz="1100" kern="1200" dirty="0"/>
        </a:p>
      </dsp:txBody>
      <dsp:txXfrm>
        <a:off x="3424891" y="706784"/>
        <a:ext cx="973499" cy="54619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98B0B9-F2C6-EC4A-90BA-2F0C9126A37E}">
      <dsp:nvSpPr>
        <dsp:cNvPr id="0" name=""/>
        <dsp:cNvSpPr/>
      </dsp:nvSpPr>
      <dsp:spPr>
        <a:xfrm>
          <a:off x="2523027" y="3347660"/>
          <a:ext cx="182401" cy="91440"/>
        </a:xfrm>
        <a:custGeom>
          <a:avLst/>
          <a:gdLst/>
          <a:ahLst/>
          <a:cxnLst/>
          <a:rect l="0" t="0" r="0" b="0"/>
          <a:pathLst>
            <a:path>
              <a:moveTo>
                <a:pt x="0" y="102656"/>
              </a:moveTo>
              <a:lnTo>
                <a:pt x="91200" y="102656"/>
              </a:lnTo>
              <a:lnTo>
                <a:pt x="91200" y="45720"/>
              </a:lnTo>
              <a:lnTo>
                <a:pt x="182401" y="45720"/>
              </a:lnTo>
            </a:path>
          </a:pathLst>
        </a:custGeom>
        <a:noFill/>
        <a:ln w="12700" cap="flat" cmpd="sng" algn="ctr">
          <a:solidFill>
            <a:schemeClr val="accent1">
              <a:shade val="8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609450" y="3388603"/>
        <a:ext cx="9554" cy="9554"/>
      </dsp:txXfrm>
    </dsp:sp>
    <dsp:sp modelId="{F29A438D-A7F6-AB4C-8121-18AF22D3F6B8}">
      <dsp:nvSpPr>
        <dsp:cNvPr id="0" name=""/>
        <dsp:cNvSpPr/>
      </dsp:nvSpPr>
      <dsp:spPr>
        <a:xfrm>
          <a:off x="514566" y="2015156"/>
          <a:ext cx="334743" cy="1435161"/>
        </a:xfrm>
        <a:custGeom>
          <a:avLst/>
          <a:gdLst/>
          <a:ahLst/>
          <a:cxnLst/>
          <a:rect l="0" t="0" r="0" b="0"/>
          <a:pathLst>
            <a:path>
              <a:moveTo>
                <a:pt x="0" y="0"/>
              </a:moveTo>
              <a:lnTo>
                <a:pt x="167371" y="0"/>
              </a:lnTo>
              <a:lnTo>
                <a:pt x="167371" y="1435161"/>
              </a:lnTo>
              <a:lnTo>
                <a:pt x="334743" y="1435161"/>
              </a:lnTo>
            </a:path>
          </a:pathLst>
        </a:custGeom>
        <a:noFill/>
        <a:ln w="12700" cap="flat" cmpd="sng" algn="ctr">
          <a:solidFill>
            <a:schemeClr val="accent1">
              <a:shade val="6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45096" y="2695894"/>
        <a:ext cx="73684" cy="73684"/>
      </dsp:txXfrm>
    </dsp:sp>
    <dsp:sp modelId="{8977123C-3831-DF49-8605-207A5A7A21DE}">
      <dsp:nvSpPr>
        <dsp:cNvPr id="0" name=""/>
        <dsp:cNvSpPr/>
      </dsp:nvSpPr>
      <dsp:spPr>
        <a:xfrm>
          <a:off x="4531487" y="2493543"/>
          <a:ext cx="334743" cy="318924"/>
        </a:xfrm>
        <a:custGeom>
          <a:avLst/>
          <a:gdLst/>
          <a:ahLst/>
          <a:cxnLst/>
          <a:rect l="0" t="0" r="0" b="0"/>
          <a:pathLst>
            <a:path>
              <a:moveTo>
                <a:pt x="0" y="0"/>
              </a:moveTo>
              <a:lnTo>
                <a:pt x="167371" y="0"/>
              </a:lnTo>
              <a:lnTo>
                <a:pt x="167371" y="318924"/>
              </a:lnTo>
              <a:lnTo>
                <a:pt x="334743" y="318924"/>
              </a:lnTo>
            </a:path>
          </a:pathLst>
        </a:custGeom>
        <a:noFill/>
        <a:ln w="12700" cap="flat" cmpd="sng" algn="ctr">
          <a:solidFill>
            <a:schemeClr val="accent1">
              <a:shade val="8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687300" y="2641447"/>
        <a:ext cx="23117" cy="23117"/>
      </dsp:txXfrm>
    </dsp:sp>
    <dsp:sp modelId="{3CA95920-D166-3E4C-A6A7-F8E6663D2297}">
      <dsp:nvSpPr>
        <dsp:cNvPr id="0" name=""/>
        <dsp:cNvSpPr/>
      </dsp:nvSpPr>
      <dsp:spPr>
        <a:xfrm>
          <a:off x="4531487" y="2174618"/>
          <a:ext cx="334743" cy="318924"/>
        </a:xfrm>
        <a:custGeom>
          <a:avLst/>
          <a:gdLst/>
          <a:ahLst/>
          <a:cxnLst/>
          <a:rect l="0" t="0" r="0" b="0"/>
          <a:pathLst>
            <a:path>
              <a:moveTo>
                <a:pt x="0" y="318924"/>
              </a:moveTo>
              <a:lnTo>
                <a:pt x="167371" y="318924"/>
              </a:lnTo>
              <a:lnTo>
                <a:pt x="167371" y="0"/>
              </a:lnTo>
              <a:lnTo>
                <a:pt x="334743" y="0"/>
              </a:lnTo>
            </a:path>
          </a:pathLst>
        </a:custGeom>
        <a:noFill/>
        <a:ln w="12700" cap="flat" cmpd="sng" algn="ctr">
          <a:solidFill>
            <a:schemeClr val="accent1">
              <a:shade val="8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687300" y="2322522"/>
        <a:ext cx="23117" cy="23117"/>
      </dsp:txXfrm>
    </dsp:sp>
    <dsp:sp modelId="{C145AEED-7472-8B40-B6E0-B7F29D1D39A7}">
      <dsp:nvSpPr>
        <dsp:cNvPr id="0" name=""/>
        <dsp:cNvSpPr/>
      </dsp:nvSpPr>
      <dsp:spPr>
        <a:xfrm>
          <a:off x="2523027" y="2015156"/>
          <a:ext cx="334743" cy="478387"/>
        </a:xfrm>
        <a:custGeom>
          <a:avLst/>
          <a:gdLst/>
          <a:ahLst/>
          <a:cxnLst/>
          <a:rect l="0" t="0" r="0" b="0"/>
          <a:pathLst>
            <a:path>
              <a:moveTo>
                <a:pt x="0" y="0"/>
              </a:moveTo>
              <a:lnTo>
                <a:pt x="167371" y="0"/>
              </a:lnTo>
              <a:lnTo>
                <a:pt x="167371" y="478387"/>
              </a:lnTo>
              <a:lnTo>
                <a:pt x="334743" y="478387"/>
              </a:lnTo>
            </a:path>
          </a:pathLst>
        </a:custGeom>
        <a:noFill/>
        <a:ln w="12700" cap="flat" cmpd="sng" algn="ctr">
          <a:solidFill>
            <a:schemeClr val="accent1">
              <a:shade val="8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675801" y="2239753"/>
        <a:ext cx="29193" cy="29193"/>
      </dsp:txXfrm>
    </dsp:sp>
    <dsp:sp modelId="{615DC492-13CA-F64B-9987-3FD421284030}">
      <dsp:nvSpPr>
        <dsp:cNvPr id="0" name=""/>
        <dsp:cNvSpPr/>
      </dsp:nvSpPr>
      <dsp:spPr>
        <a:xfrm>
          <a:off x="4531487" y="1491049"/>
          <a:ext cx="334743" cy="91440"/>
        </a:xfrm>
        <a:custGeom>
          <a:avLst/>
          <a:gdLst/>
          <a:ahLst/>
          <a:cxnLst/>
          <a:rect l="0" t="0" r="0" b="0"/>
          <a:pathLst>
            <a:path>
              <a:moveTo>
                <a:pt x="0" y="45720"/>
              </a:moveTo>
              <a:lnTo>
                <a:pt x="334743" y="45720"/>
              </a:lnTo>
            </a:path>
          </a:pathLst>
        </a:custGeom>
        <a:noFill/>
        <a:ln w="12700" cap="flat" cmpd="sng" algn="ctr">
          <a:solidFill>
            <a:schemeClr val="accent1">
              <a:shade val="8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690490" y="1528400"/>
        <a:ext cx="16737" cy="16737"/>
      </dsp:txXfrm>
    </dsp:sp>
    <dsp:sp modelId="{FF8BE491-4B84-3544-9008-41B51D79FB74}">
      <dsp:nvSpPr>
        <dsp:cNvPr id="0" name=""/>
        <dsp:cNvSpPr/>
      </dsp:nvSpPr>
      <dsp:spPr>
        <a:xfrm>
          <a:off x="2523027" y="1536769"/>
          <a:ext cx="334743" cy="478387"/>
        </a:xfrm>
        <a:custGeom>
          <a:avLst/>
          <a:gdLst/>
          <a:ahLst/>
          <a:cxnLst/>
          <a:rect l="0" t="0" r="0" b="0"/>
          <a:pathLst>
            <a:path>
              <a:moveTo>
                <a:pt x="0" y="478387"/>
              </a:moveTo>
              <a:lnTo>
                <a:pt x="167371" y="478387"/>
              </a:lnTo>
              <a:lnTo>
                <a:pt x="167371" y="0"/>
              </a:lnTo>
              <a:lnTo>
                <a:pt x="334743" y="0"/>
              </a:lnTo>
            </a:path>
          </a:pathLst>
        </a:custGeom>
        <a:noFill/>
        <a:ln w="12700" cap="flat" cmpd="sng" algn="ctr">
          <a:solidFill>
            <a:schemeClr val="accent1">
              <a:shade val="8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675801" y="1761365"/>
        <a:ext cx="29193" cy="29193"/>
      </dsp:txXfrm>
    </dsp:sp>
    <dsp:sp modelId="{9C3D56E3-2ABE-A04C-8D3E-CD3704283121}">
      <dsp:nvSpPr>
        <dsp:cNvPr id="0" name=""/>
        <dsp:cNvSpPr/>
      </dsp:nvSpPr>
      <dsp:spPr>
        <a:xfrm>
          <a:off x="514566" y="1969436"/>
          <a:ext cx="334743" cy="91440"/>
        </a:xfrm>
        <a:custGeom>
          <a:avLst/>
          <a:gdLst/>
          <a:ahLst/>
          <a:cxnLst/>
          <a:rect l="0" t="0" r="0" b="0"/>
          <a:pathLst>
            <a:path>
              <a:moveTo>
                <a:pt x="0" y="45720"/>
              </a:moveTo>
              <a:lnTo>
                <a:pt x="334743" y="45720"/>
              </a:lnTo>
            </a:path>
          </a:pathLst>
        </a:custGeom>
        <a:noFill/>
        <a:ln w="12700" cap="flat" cmpd="sng" algn="ctr">
          <a:solidFill>
            <a:schemeClr val="accent1">
              <a:shade val="6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73569" y="2006787"/>
        <a:ext cx="16737" cy="16737"/>
      </dsp:txXfrm>
    </dsp:sp>
    <dsp:sp modelId="{9FFCCA73-6B15-F94D-81CF-EFC0BF89A2A5}">
      <dsp:nvSpPr>
        <dsp:cNvPr id="0" name=""/>
        <dsp:cNvSpPr/>
      </dsp:nvSpPr>
      <dsp:spPr>
        <a:xfrm>
          <a:off x="4531487" y="853199"/>
          <a:ext cx="334743" cy="91440"/>
        </a:xfrm>
        <a:custGeom>
          <a:avLst/>
          <a:gdLst/>
          <a:ahLst/>
          <a:cxnLst/>
          <a:rect l="0" t="0" r="0" b="0"/>
          <a:pathLst>
            <a:path>
              <a:moveTo>
                <a:pt x="0" y="45720"/>
              </a:moveTo>
              <a:lnTo>
                <a:pt x="334743" y="45720"/>
              </a:lnTo>
            </a:path>
          </a:pathLst>
        </a:custGeom>
        <a:noFill/>
        <a:ln w="12700" cap="flat" cmpd="sng" algn="ctr">
          <a:solidFill>
            <a:schemeClr val="accent1">
              <a:shade val="8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690490" y="890551"/>
        <a:ext cx="16737" cy="16737"/>
      </dsp:txXfrm>
    </dsp:sp>
    <dsp:sp modelId="{985DA05E-3CA7-084F-9B8F-606D4C127E0C}">
      <dsp:nvSpPr>
        <dsp:cNvPr id="0" name=""/>
        <dsp:cNvSpPr/>
      </dsp:nvSpPr>
      <dsp:spPr>
        <a:xfrm>
          <a:off x="2523027" y="579994"/>
          <a:ext cx="334743" cy="318924"/>
        </a:xfrm>
        <a:custGeom>
          <a:avLst/>
          <a:gdLst/>
          <a:ahLst/>
          <a:cxnLst/>
          <a:rect l="0" t="0" r="0" b="0"/>
          <a:pathLst>
            <a:path>
              <a:moveTo>
                <a:pt x="0" y="0"/>
              </a:moveTo>
              <a:lnTo>
                <a:pt x="167371" y="0"/>
              </a:lnTo>
              <a:lnTo>
                <a:pt x="167371" y="318924"/>
              </a:lnTo>
              <a:lnTo>
                <a:pt x="334743" y="318924"/>
              </a:lnTo>
            </a:path>
          </a:pathLst>
        </a:custGeom>
        <a:noFill/>
        <a:ln w="12700" cap="flat" cmpd="sng" algn="ctr">
          <a:solidFill>
            <a:schemeClr val="accent1">
              <a:shade val="8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678840" y="727898"/>
        <a:ext cx="23117" cy="23117"/>
      </dsp:txXfrm>
    </dsp:sp>
    <dsp:sp modelId="{481F3BDA-B3CF-4447-BB23-924BA284B135}">
      <dsp:nvSpPr>
        <dsp:cNvPr id="0" name=""/>
        <dsp:cNvSpPr/>
      </dsp:nvSpPr>
      <dsp:spPr>
        <a:xfrm>
          <a:off x="4531487" y="215350"/>
          <a:ext cx="334743" cy="91440"/>
        </a:xfrm>
        <a:custGeom>
          <a:avLst/>
          <a:gdLst/>
          <a:ahLst/>
          <a:cxnLst/>
          <a:rect l="0" t="0" r="0" b="0"/>
          <a:pathLst>
            <a:path>
              <a:moveTo>
                <a:pt x="0" y="45720"/>
              </a:moveTo>
              <a:lnTo>
                <a:pt x="334743" y="45720"/>
              </a:lnTo>
            </a:path>
          </a:pathLst>
        </a:custGeom>
        <a:noFill/>
        <a:ln w="12700" cap="flat" cmpd="sng" algn="ctr">
          <a:solidFill>
            <a:schemeClr val="accent1">
              <a:shade val="8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690490" y="252701"/>
        <a:ext cx="16737" cy="16737"/>
      </dsp:txXfrm>
    </dsp:sp>
    <dsp:sp modelId="{0039B966-F8BB-1B43-8DCC-97AC7436C8A8}">
      <dsp:nvSpPr>
        <dsp:cNvPr id="0" name=""/>
        <dsp:cNvSpPr/>
      </dsp:nvSpPr>
      <dsp:spPr>
        <a:xfrm>
          <a:off x="2523027" y="261070"/>
          <a:ext cx="334743" cy="318924"/>
        </a:xfrm>
        <a:custGeom>
          <a:avLst/>
          <a:gdLst/>
          <a:ahLst/>
          <a:cxnLst/>
          <a:rect l="0" t="0" r="0" b="0"/>
          <a:pathLst>
            <a:path>
              <a:moveTo>
                <a:pt x="0" y="318924"/>
              </a:moveTo>
              <a:lnTo>
                <a:pt x="167371" y="318924"/>
              </a:lnTo>
              <a:lnTo>
                <a:pt x="167371" y="0"/>
              </a:lnTo>
              <a:lnTo>
                <a:pt x="334743" y="0"/>
              </a:lnTo>
            </a:path>
          </a:pathLst>
        </a:custGeom>
        <a:noFill/>
        <a:ln w="12700" cap="flat" cmpd="sng" algn="ctr">
          <a:solidFill>
            <a:schemeClr val="accent1">
              <a:shade val="8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678840" y="408973"/>
        <a:ext cx="23117" cy="23117"/>
      </dsp:txXfrm>
    </dsp:sp>
    <dsp:sp modelId="{B4FC1FF5-FBE3-C14C-82E0-E732628D8459}">
      <dsp:nvSpPr>
        <dsp:cNvPr id="0" name=""/>
        <dsp:cNvSpPr/>
      </dsp:nvSpPr>
      <dsp:spPr>
        <a:xfrm>
          <a:off x="514566" y="579994"/>
          <a:ext cx="334743" cy="1435161"/>
        </a:xfrm>
        <a:custGeom>
          <a:avLst/>
          <a:gdLst/>
          <a:ahLst/>
          <a:cxnLst/>
          <a:rect l="0" t="0" r="0" b="0"/>
          <a:pathLst>
            <a:path>
              <a:moveTo>
                <a:pt x="0" y="1435161"/>
              </a:moveTo>
              <a:lnTo>
                <a:pt x="167371" y="1435161"/>
              </a:lnTo>
              <a:lnTo>
                <a:pt x="167371" y="0"/>
              </a:lnTo>
              <a:lnTo>
                <a:pt x="334743" y="0"/>
              </a:lnTo>
            </a:path>
          </a:pathLst>
        </a:custGeom>
        <a:noFill/>
        <a:ln w="12700" cap="flat" cmpd="sng" algn="ctr">
          <a:solidFill>
            <a:schemeClr val="accent1">
              <a:shade val="6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45096" y="1260733"/>
        <a:ext cx="73684" cy="73684"/>
      </dsp:txXfrm>
    </dsp:sp>
    <dsp:sp modelId="{99A0EF69-DC61-D643-B68B-68D8423AF5A5}">
      <dsp:nvSpPr>
        <dsp:cNvPr id="0" name=""/>
        <dsp:cNvSpPr/>
      </dsp:nvSpPr>
      <dsp:spPr>
        <a:xfrm rot="16200000">
          <a:off x="-1083414" y="1760016"/>
          <a:ext cx="2685682" cy="51027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bg1"/>
              </a:solidFill>
            </a:rPr>
            <a:t>Adjuvant to 2</a:t>
          </a:r>
          <a:r>
            <a:rPr lang="en-US" sz="2000" b="1" kern="1200" baseline="30000" dirty="0" smtClean="0">
              <a:solidFill>
                <a:schemeClr val="bg1"/>
              </a:solidFill>
            </a:rPr>
            <a:t>nd</a:t>
          </a:r>
          <a:r>
            <a:rPr lang="en-US" sz="2000" b="1" kern="1200" dirty="0" smtClean="0">
              <a:solidFill>
                <a:schemeClr val="bg1"/>
              </a:solidFill>
            </a:rPr>
            <a:t> line:</a:t>
          </a:r>
          <a:endParaRPr lang="en-US" sz="2000" kern="1200" dirty="0">
            <a:solidFill>
              <a:schemeClr val="bg1"/>
            </a:solidFill>
          </a:endParaRPr>
        </a:p>
      </dsp:txBody>
      <dsp:txXfrm>
        <a:off x="-1083414" y="1760016"/>
        <a:ext cx="2685682" cy="510279"/>
      </dsp:txXfrm>
    </dsp:sp>
    <dsp:sp modelId="{0DC3ABCB-7781-8E46-B940-AE0762F02944}">
      <dsp:nvSpPr>
        <dsp:cNvPr id="0" name=""/>
        <dsp:cNvSpPr/>
      </dsp:nvSpPr>
      <dsp:spPr>
        <a:xfrm>
          <a:off x="849309" y="324855"/>
          <a:ext cx="1673717" cy="51027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bronchodilator</a:t>
          </a:r>
          <a:endParaRPr lang="en-US" sz="1200" kern="1200" dirty="0"/>
        </a:p>
      </dsp:txBody>
      <dsp:txXfrm>
        <a:off x="849309" y="324855"/>
        <a:ext cx="1673717" cy="510279"/>
      </dsp:txXfrm>
    </dsp:sp>
    <dsp:sp modelId="{2D3B548F-C624-BE43-9CBE-324572501AB1}">
      <dsp:nvSpPr>
        <dsp:cNvPr id="0" name=""/>
        <dsp:cNvSpPr/>
      </dsp:nvSpPr>
      <dsp:spPr>
        <a:xfrm>
          <a:off x="2857770" y="5930"/>
          <a:ext cx="1673717" cy="51027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inhalator</a:t>
          </a:r>
          <a:endParaRPr lang="en-US" sz="1400" kern="1200" dirty="0"/>
        </a:p>
      </dsp:txBody>
      <dsp:txXfrm>
        <a:off x="2857770" y="5930"/>
        <a:ext cx="1673717" cy="510279"/>
      </dsp:txXfrm>
    </dsp:sp>
    <dsp:sp modelId="{85E345E1-FD3C-6D41-A557-94802C12FFCE}">
      <dsp:nvSpPr>
        <dsp:cNvPr id="0" name=""/>
        <dsp:cNvSpPr/>
      </dsp:nvSpPr>
      <dsp:spPr>
        <a:xfrm>
          <a:off x="4866230" y="5930"/>
          <a:ext cx="1673717" cy="51027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Salbutamol, Ipratropium</a:t>
          </a:r>
          <a:endParaRPr lang="en-US" sz="1600" kern="1200" dirty="0"/>
        </a:p>
      </dsp:txBody>
      <dsp:txXfrm>
        <a:off x="4866230" y="5930"/>
        <a:ext cx="1673717" cy="510279"/>
      </dsp:txXfrm>
    </dsp:sp>
    <dsp:sp modelId="{877467D4-F9E5-094B-9116-8DBD9125D0F9}">
      <dsp:nvSpPr>
        <dsp:cNvPr id="0" name=""/>
        <dsp:cNvSpPr/>
      </dsp:nvSpPr>
      <dsp:spPr>
        <a:xfrm>
          <a:off x="2857770" y="643779"/>
          <a:ext cx="1673717" cy="51027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parental</a:t>
          </a:r>
          <a:endParaRPr lang="en-US" sz="1400" kern="1200" dirty="0"/>
        </a:p>
      </dsp:txBody>
      <dsp:txXfrm>
        <a:off x="2857770" y="643779"/>
        <a:ext cx="1673717" cy="510279"/>
      </dsp:txXfrm>
    </dsp:sp>
    <dsp:sp modelId="{27852E8E-BC67-3F45-9A22-C3B352713C7B}">
      <dsp:nvSpPr>
        <dsp:cNvPr id="0" name=""/>
        <dsp:cNvSpPr/>
      </dsp:nvSpPr>
      <dsp:spPr>
        <a:xfrm>
          <a:off x="4866230" y="643779"/>
          <a:ext cx="1673717" cy="51027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kern="1200" dirty="0" err="1" smtClean="0"/>
            <a:t>Aminophyline</a:t>
          </a:r>
          <a:endParaRPr lang="en-US" sz="1200" b="1" kern="1200" dirty="0"/>
        </a:p>
      </dsp:txBody>
      <dsp:txXfrm>
        <a:off x="4866230" y="643779"/>
        <a:ext cx="1673717" cy="510279"/>
      </dsp:txXfrm>
    </dsp:sp>
    <dsp:sp modelId="{3B21CCB4-D227-0F4B-A369-48CA2FE1AEAC}">
      <dsp:nvSpPr>
        <dsp:cNvPr id="0" name=""/>
        <dsp:cNvSpPr/>
      </dsp:nvSpPr>
      <dsp:spPr>
        <a:xfrm>
          <a:off x="849309" y="1760016"/>
          <a:ext cx="1673717" cy="51027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H blocker</a:t>
          </a:r>
          <a:endParaRPr lang="en-US" sz="1400" kern="1200" dirty="0"/>
        </a:p>
      </dsp:txBody>
      <dsp:txXfrm>
        <a:off x="849309" y="1760016"/>
        <a:ext cx="1673717" cy="510279"/>
      </dsp:txXfrm>
    </dsp:sp>
    <dsp:sp modelId="{BAD04B41-8D3E-9A47-B0EA-31966E6DC1C5}">
      <dsp:nvSpPr>
        <dsp:cNvPr id="0" name=""/>
        <dsp:cNvSpPr/>
      </dsp:nvSpPr>
      <dsp:spPr>
        <a:xfrm>
          <a:off x="2857770" y="1281629"/>
          <a:ext cx="1673717" cy="51027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H</a:t>
          </a:r>
          <a:r>
            <a:rPr lang="en-US" sz="1400" kern="1200" baseline="-25000" dirty="0" smtClean="0"/>
            <a:t>1</a:t>
          </a:r>
          <a:r>
            <a:rPr lang="en-US" sz="1400" kern="1200" baseline="0" dirty="0" smtClean="0"/>
            <a:t> blocker</a:t>
          </a:r>
          <a:endParaRPr lang="en-US" sz="1400" kern="1200" dirty="0"/>
        </a:p>
      </dsp:txBody>
      <dsp:txXfrm>
        <a:off x="2857770" y="1281629"/>
        <a:ext cx="1673717" cy="510279"/>
      </dsp:txXfrm>
    </dsp:sp>
    <dsp:sp modelId="{F9BF6EEC-B141-6849-9783-71CF991DF970}">
      <dsp:nvSpPr>
        <dsp:cNvPr id="0" name=""/>
        <dsp:cNvSpPr/>
      </dsp:nvSpPr>
      <dsp:spPr>
        <a:xfrm>
          <a:off x="4866230" y="1281629"/>
          <a:ext cx="1673717" cy="51027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600075">
            <a:lnSpc>
              <a:spcPct val="90000"/>
            </a:lnSpc>
            <a:spcBef>
              <a:spcPct val="0"/>
            </a:spcBef>
            <a:spcAft>
              <a:spcPct val="35000"/>
            </a:spcAft>
          </a:pPr>
          <a:r>
            <a:rPr lang="en-US" sz="1350" b="1" kern="1200" dirty="0" err="1" smtClean="0">
              <a:latin typeface="+mn-lt"/>
            </a:rPr>
            <a:t>Phenaramine</a:t>
          </a:r>
          <a:endParaRPr lang="en-US" sz="1350" b="1" kern="1200" dirty="0">
            <a:latin typeface="+mn-lt"/>
          </a:endParaRPr>
        </a:p>
      </dsp:txBody>
      <dsp:txXfrm>
        <a:off x="4866230" y="1281629"/>
        <a:ext cx="1673717" cy="510279"/>
      </dsp:txXfrm>
    </dsp:sp>
    <dsp:sp modelId="{6877FB1F-90E7-A143-985C-BD66A518D28E}">
      <dsp:nvSpPr>
        <dsp:cNvPr id="0" name=""/>
        <dsp:cNvSpPr/>
      </dsp:nvSpPr>
      <dsp:spPr>
        <a:xfrm>
          <a:off x="2857770" y="2238403"/>
          <a:ext cx="1673717" cy="51027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H</a:t>
          </a:r>
          <a:r>
            <a:rPr lang="en-US" sz="1400" kern="1200" baseline="-25000" dirty="0" smtClean="0"/>
            <a:t>2</a:t>
          </a:r>
          <a:r>
            <a:rPr lang="en-US" sz="1400" kern="1200" baseline="0" dirty="0" smtClean="0"/>
            <a:t> blocker</a:t>
          </a:r>
          <a:endParaRPr lang="en-US" sz="1400" kern="1200" dirty="0"/>
        </a:p>
      </dsp:txBody>
      <dsp:txXfrm>
        <a:off x="2857770" y="2238403"/>
        <a:ext cx="1673717" cy="510279"/>
      </dsp:txXfrm>
    </dsp:sp>
    <dsp:sp modelId="{F4E7CBB9-3FD1-944D-ADEC-51E122A383A0}">
      <dsp:nvSpPr>
        <dsp:cNvPr id="0" name=""/>
        <dsp:cNvSpPr/>
      </dsp:nvSpPr>
      <dsp:spPr>
        <a:xfrm>
          <a:off x="4866230" y="1919478"/>
          <a:ext cx="1673717" cy="51027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kern="1200" dirty="0" smtClean="0">
              <a:solidFill>
                <a:schemeClr val="bg1"/>
              </a:solidFill>
            </a:rPr>
            <a:t>Cimetidine</a:t>
          </a:r>
          <a:endParaRPr lang="en-US" sz="1600" b="1" kern="1200" dirty="0">
            <a:solidFill>
              <a:schemeClr val="bg1"/>
            </a:solidFill>
          </a:endParaRPr>
        </a:p>
      </dsp:txBody>
      <dsp:txXfrm>
        <a:off x="4866230" y="1919478"/>
        <a:ext cx="1673717" cy="510279"/>
      </dsp:txXfrm>
    </dsp:sp>
    <dsp:sp modelId="{CAA51F53-6798-3147-8D68-7E620239480B}">
      <dsp:nvSpPr>
        <dsp:cNvPr id="0" name=""/>
        <dsp:cNvSpPr/>
      </dsp:nvSpPr>
      <dsp:spPr>
        <a:xfrm>
          <a:off x="4866230" y="2557328"/>
          <a:ext cx="1673717" cy="51027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kern="1200" spc="-40" dirty="0" smtClean="0">
              <a:latin typeface="+mn-lt"/>
            </a:rPr>
            <a:t>Ranitidine </a:t>
          </a:r>
          <a:endParaRPr lang="en-US" sz="1600" b="1" kern="1200" dirty="0">
            <a:latin typeface="+mn-lt"/>
          </a:endParaRPr>
        </a:p>
      </dsp:txBody>
      <dsp:txXfrm>
        <a:off x="4866230" y="2557328"/>
        <a:ext cx="1673717" cy="510279"/>
      </dsp:txXfrm>
    </dsp:sp>
    <dsp:sp modelId="{CF339EC2-325E-FF47-84ED-33CED816B997}">
      <dsp:nvSpPr>
        <dsp:cNvPr id="0" name=""/>
        <dsp:cNvSpPr/>
      </dsp:nvSpPr>
      <dsp:spPr>
        <a:xfrm>
          <a:off x="849309" y="3195177"/>
          <a:ext cx="1673717" cy="51027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glucagon</a:t>
          </a:r>
          <a:r>
            <a:rPr lang="ar-SA" sz="1400" kern="1200" dirty="0" smtClean="0"/>
            <a:t> </a:t>
          </a:r>
          <a:endParaRPr lang="en-US" sz="1400" kern="1200" dirty="0"/>
        </a:p>
      </dsp:txBody>
      <dsp:txXfrm>
        <a:off x="849309" y="3195177"/>
        <a:ext cx="1673717" cy="510279"/>
      </dsp:txXfrm>
    </dsp:sp>
    <dsp:sp modelId="{4FE086EE-3D8A-0B4E-84F6-F15F973C58BC}">
      <dsp:nvSpPr>
        <dsp:cNvPr id="0" name=""/>
        <dsp:cNvSpPr/>
      </dsp:nvSpPr>
      <dsp:spPr>
        <a:xfrm>
          <a:off x="2705428" y="3138240"/>
          <a:ext cx="2673394" cy="51027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For patients taking beta-blocker.</a:t>
          </a:r>
          <a:endParaRPr lang="en-US" sz="1400" kern="1200" dirty="0"/>
        </a:p>
      </dsp:txBody>
      <dsp:txXfrm>
        <a:off x="2705428" y="3138240"/>
        <a:ext cx="2673394" cy="510279"/>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9A8D08-045B-4466-9F7D-D1037B45358C}" type="datetimeFigureOut">
              <a:rPr lang="en-US" smtClean="0"/>
              <a:t>2/22/17</a:t>
            </a:fld>
            <a:endParaRPr lang="en-US" dirty="0"/>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BE3CDC-BBCB-493C-B2EF-FA0E3B60DDD2}" type="slidenum">
              <a:rPr lang="en-US" smtClean="0"/>
              <a:t>‹#›</a:t>
            </a:fld>
            <a:endParaRPr lang="en-US" dirty="0"/>
          </a:p>
        </p:txBody>
      </p:sp>
    </p:spTree>
    <p:extLst>
      <p:ext uri="{BB962C8B-B14F-4D97-AF65-F5344CB8AC3E}">
        <p14:creationId xmlns:p14="http://schemas.microsoft.com/office/powerpoint/2010/main" val="40946425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ABE3CDC-BBCB-493C-B2EF-FA0E3B60DDD2}" type="slidenum">
              <a:rPr lang="en-US" smtClean="0"/>
              <a:t>3</a:t>
            </a:fld>
            <a:endParaRPr lang="en-US" dirty="0"/>
          </a:p>
        </p:txBody>
      </p:sp>
    </p:spTree>
    <p:extLst>
      <p:ext uri="{BB962C8B-B14F-4D97-AF65-F5344CB8AC3E}">
        <p14:creationId xmlns:p14="http://schemas.microsoft.com/office/powerpoint/2010/main" val="183132412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image" Target="../media/image3.jpeg"/><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2.jpg"/><Relationship Id="rId6" Type="http://schemas.openxmlformats.org/officeDocument/2006/relationships/image" Target="../media/image3.jpeg"/><Relationship Id="rId7" Type="http://schemas.openxmlformats.org/officeDocument/2006/relationships/image" Target="../media/image6.png"/><Relationship Id="rId8" Type="http://schemas.openxmlformats.org/officeDocument/2006/relationships/image" Target="../media/image7.png"/><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26" name="Picture 25"/>
          <p:cNvPicPr>
            <a:picLocks noChangeAspect="1"/>
          </p:cNvPicPr>
          <p:nvPr userDrawn="1"/>
        </p:nvPicPr>
        <p:blipFill rotWithShape="1">
          <a:blip r:embed="rId2">
            <a:extLst>
              <a:ext uri="{28A0092B-C50C-407E-A947-70E740481C1C}">
                <a14:useLocalDpi xmlns:a14="http://schemas.microsoft.com/office/drawing/2010/main" val="0"/>
              </a:ext>
            </a:extLst>
          </a:blip>
          <a:srcRect l="1871" t="15000" r="904" b="5893"/>
          <a:stretch/>
        </p:blipFill>
        <p:spPr>
          <a:xfrm flipH="1">
            <a:off x="0" y="1910443"/>
            <a:ext cx="6858000" cy="7233557"/>
          </a:xfrm>
          <a:prstGeom prst="rect">
            <a:avLst/>
          </a:prstGeom>
        </p:spPr>
      </p:pic>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pic>
        <p:nvPicPr>
          <p:cNvPr id="8" name="Picture 7"/>
          <p:cNvPicPr>
            <a:picLocks noChangeAspect="1"/>
          </p:cNvPicPr>
          <p:nvPr userDrawn="1"/>
        </p:nvPicPr>
        <p:blipFill rotWithShape="1">
          <a:blip r:embed="rId3">
            <a:extLst>
              <a:ext uri="{28A0092B-C50C-407E-A947-70E740481C1C}">
                <a14:useLocalDpi xmlns:a14="http://schemas.microsoft.com/office/drawing/2010/main" val="0"/>
              </a:ext>
            </a:extLst>
          </a:blip>
          <a:srcRect l="15000" t="31264" r="17501" b="25042"/>
          <a:stretch/>
        </p:blipFill>
        <p:spPr>
          <a:xfrm>
            <a:off x="63736" y="272232"/>
            <a:ext cx="1587028" cy="903425"/>
          </a:xfrm>
          <a:prstGeom prst="rect">
            <a:avLst/>
          </a:prstGeom>
        </p:spPr>
      </p:pic>
      <p:grpSp>
        <p:nvGrpSpPr>
          <p:cNvPr id="10" name="Group 9"/>
          <p:cNvGrpSpPr/>
          <p:nvPr userDrawn="1"/>
        </p:nvGrpSpPr>
        <p:grpSpPr>
          <a:xfrm>
            <a:off x="389953" y="7478052"/>
            <a:ext cx="124397" cy="141865"/>
            <a:chOff x="-4889" y="0"/>
            <a:chExt cx="150376" cy="171424"/>
          </a:xfrm>
          <a:solidFill>
            <a:srgbClr val="5787B7"/>
          </a:solidFill>
        </p:grpSpPr>
        <p:sp>
          <p:nvSpPr>
            <p:cNvPr id="11" name="Shape 12875"/>
            <p:cNvSpPr/>
            <p:nvPr/>
          </p:nvSpPr>
          <p:spPr>
            <a:xfrm>
              <a:off x="1469" y="0"/>
              <a:ext cx="144018" cy="171424"/>
            </a:xfrm>
            <a:custGeom>
              <a:avLst/>
              <a:gdLst/>
              <a:ahLst/>
              <a:cxnLst/>
              <a:rect l="0" t="0" r="0" b="0"/>
              <a:pathLst>
                <a:path w="144018" h="171424">
                  <a:moveTo>
                    <a:pt x="0" y="0"/>
                  </a:moveTo>
                  <a:lnTo>
                    <a:pt x="144018" y="0"/>
                  </a:lnTo>
                  <a:lnTo>
                    <a:pt x="144018" y="171424"/>
                  </a:lnTo>
                  <a:lnTo>
                    <a:pt x="0" y="171424"/>
                  </a:lnTo>
                  <a:lnTo>
                    <a:pt x="0" y="0"/>
                  </a:lnTo>
                </a:path>
              </a:pathLst>
            </a:custGeom>
            <a:grpFill/>
            <a:ln w="0" cap="flat">
              <a:round/>
            </a:ln>
          </p:spPr>
          <p:style>
            <a:lnRef idx="0">
              <a:srgbClr val="000000">
                <a:alpha val="0"/>
              </a:srgbClr>
            </a:lnRef>
            <a:fillRef idx="1">
              <a:srgbClr val="FF0000"/>
            </a:fillRef>
            <a:effectRef idx="0">
              <a:scrgbClr r="0" g="0" b="0"/>
            </a:effectRef>
            <a:fontRef idx="none"/>
          </p:style>
          <p:txBody>
            <a:bodyPr/>
            <a:lstStyle/>
            <a:p>
              <a:endParaRPr lang="en-US" dirty="0"/>
            </a:p>
          </p:txBody>
        </p:sp>
        <p:sp>
          <p:nvSpPr>
            <p:cNvPr id="12" name="Shape 111"/>
            <p:cNvSpPr/>
            <p:nvPr/>
          </p:nvSpPr>
          <p:spPr>
            <a:xfrm>
              <a:off x="-4889" y="0"/>
              <a:ext cx="144018" cy="171424"/>
            </a:xfrm>
            <a:custGeom>
              <a:avLst/>
              <a:gdLst/>
              <a:ahLst/>
              <a:cxnLst/>
              <a:rect l="0" t="0" r="0" b="0"/>
              <a:pathLst>
                <a:path w="144018" h="171424">
                  <a:moveTo>
                    <a:pt x="0" y="171424"/>
                  </a:moveTo>
                  <a:lnTo>
                    <a:pt x="144018" y="171424"/>
                  </a:lnTo>
                  <a:lnTo>
                    <a:pt x="144018" y="0"/>
                  </a:lnTo>
                  <a:lnTo>
                    <a:pt x="0" y="0"/>
                  </a:lnTo>
                  <a:close/>
                </a:path>
              </a:pathLst>
            </a:custGeom>
            <a:grpFill/>
            <a:ln w="19050" cap="flat">
              <a:round/>
            </a:ln>
          </p:spPr>
          <p:style>
            <a:lnRef idx="1">
              <a:srgbClr val="3B3B64"/>
            </a:lnRef>
            <a:fillRef idx="0">
              <a:srgbClr val="000000">
                <a:alpha val="0"/>
              </a:srgbClr>
            </a:fillRef>
            <a:effectRef idx="0">
              <a:scrgbClr r="0" g="0" b="0"/>
            </a:effectRef>
            <a:fontRef idx="none"/>
          </p:style>
          <p:txBody>
            <a:bodyPr/>
            <a:lstStyle/>
            <a:p>
              <a:endParaRPr lang="en-US" dirty="0"/>
            </a:p>
          </p:txBody>
        </p:sp>
      </p:grpSp>
      <p:sp>
        <p:nvSpPr>
          <p:cNvPr id="13" name="Rectangle 12"/>
          <p:cNvSpPr/>
          <p:nvPr userDrawn="1"/>
        </p:nvSpPr>
        <p:spPr>
          <a:xfrm>
            <a:off x="519610" y="7383142"/>
            <a:ext cx="3429000" cy="1200329"/>
          </a:xfrm>
          <a:prstGeom prst="rect">
            <a:avLst/>
          </a:prstGeom>
        </p:spPr>
        <p:txBody>
          <a:bodyPr>
            <a:spAutoFit/>
          </a:bodyPr>
          <a:lstStyle/>
          <a:p>
            <a:pPr algn="l"/>
            <a:r>
              <a:rPr lang="en-US" dirty="0">
                <a:solidFill>
                  <a:srgbClr val="2E6AA6"/>
                </a:solidFill>
              </a:rPr>
              <a:t>Titles</a:t>
            </a:r>
          </a:p>
          <a:p>
            <a:pPr algn="l"/>
            <a:r>
              <a:rPr lang="en-US" dirty="0">
                <a:solidFill>
                  <a:srgbClr val="9B261F"/>
                </a:solidFill>
              </a:rPr>
              <a:t>Very important</a:t>
            </a:r>
          </a:p>
          <a:p>
            <a:pPr algn="l"/>
            <a:r>
              <a:rPr lang="en-US" dirty="0">
                <a:solidFill>
                  <a:srgbClr val="A6A6A6"/>
                </a:solidFill>
              </a:rPr>
              <a:t>Extra information</a:t>
            </a:r>
          </a:p>
          <a:p>
            <a:pPr algn="l"/>
            <a:r>
              <a:rPr lang="en-US" dirty="0">
                <a:solidFill>
                  <a:srgbClr val="00B050"/>
                </a:solidFill>
              </a:rPr>
              <a:t>Doctor’s notes</a:t>
            </a:r>
          </a:p>
        </p:txBody>
      </p:sp>
      <p:grpSp>
        <p:nvGrpSpPr>
          <p:cNvPr id="14" name="Group 13"/>
          <p:cNvGrpSpPr/>
          <p:nvPr userDrawn="1"/>
        </p:nvGrpSpPr>
        <p:grpSpPr>
          <a:xfrm>
            <a:off x="388184" y="7748766"/>
            <a:ext cx="124397" cy="141865"/>
            <a:chOff x="-4889" y="0"/>
            <a:chExt cx="150376" cy="171424"/>
          </a:xfrm>
          <a:solidFill>
            <a:srgbClr val="9B261F"/>
          </a:solidFill>
        </p:grpSpPr>
        <p:sp>
          <p:nvSpPr>
            <p:cNvPr id="15" name="Shape 12875"/>
            <p:cNvSpPr/>
            <p:nvPr/>
          </p:nvSpPr>
          <p:spPr>
            <a:xfrm>
              <a:off x="1469" y="0"/>
              <a:ext cx="144018" cy="171424"/>
            </a:xfrm>
            <a:custGeom>
              <a:avLst/>
              <a:gdLst/>
              <a:ahLst/>
              <a:cxnLst/>
              <a:rect l="0" t="0" r="0" b="0"/>
              <a:pathLst>
                <a:path w="144018" h="171424">
                  <a:moveTo>
                    <a:pt x="0" y="0"/>
                  </a:moveTo>
                  <a:lnTo>
                    <a:pt x="144018" y="0"/>
                  </a:lnTo>
                  <a:lnTo>
                    <a:pt x="144018" y="171424"/>
                  </a:lnTo>
                  <a:lnTo>
                    <a:pt x="0" y="171424"/>
                  </a:lnTo>
                  <a:lnTo>
                    <a:pt x="0" y="0"/>
                  </a:lnTo>
                </a:path>
              </a:pathLst>
            </a:custGeom>
            <a:grpFill/>
            <a:ln w="0" cap="flat">
              <a:round/>
            </a:ln>
          </p:spPr>
          <p:style>
            <a:lnRef idx="0">
              <a:srgbClr val="000000">
                <a:alpha val="0"/>
              </a:srgbClr>
            </a:lnRef>
            <a:fillRef idx="1">
              <a:srgbClr val="FF0000"/>
            </a:fillRef>
            <a:effectRef idx="0">
              <a:scrgbClr r="0" g="0" b="0"/>
            </a:effectRef>
            <a:fontRef idx="none"/>
          </p:style>
          <p:txBody>
            <a:bodyPr/>
            <a:lstStyle/>
            <a:p>
              <a:endParaRPr lang="en-US" dirty="0"/>
            </a:p>
          </p:txBody>
        </p:sp>
        <p:sp>
          <p:nvSpPr>
            <p:cNvPr id="16" name="Shape 111"/>
            <p:cNvSpPr/>
            <p:nvPr/>
          </p:nvSpPr>
          <p:spPr>
            <a:xfrm>
              <a:off x="-4889" y="0"/>
              <a:ext cx="144018" cy="171424"/>
            </a:xfrm>
            <a:custGeom>
              <a:avLst/>
              <a:gdLst/>
              <a:ahLst/>
              <a:cxnLst/>
              <a:rect l="0" t="0" r="0" b="0"/>
              <a:pathLst>
                <a:path w="144018" h="171424">
                  <a:moveTo>
                    <a:pt x="0" y="171424"/>
                  </a:moveTo>
                  <a:lnTo>
                    <a:pt x="144018" y="171424"/>
                  </a:lnTo>
                  <a:lnTo>
                    <a:pt x="144018" y="0"/>
                  </a:lnTo>
                  <a:lnTo>
                    <a:pt x="0" y="0"/>
                  </a:lnTo>
                  <a:close/>
                </a:path>
              </a:pathLst>
            </a:custGeom>
            <a:grpFill/>
            <a:ln w="19050" cap="flat">
              <a:round/>
            </a:ln>
          </p:spPr>
          <p:style>
            <a:lnRef idx="1">
              <a:srgbClr val="3B3B64"/>
            </a:lnRef>
            <a:fillRef idx="0">
              <a:srgbClr val="000000">
                <a:alpha val="0"/>
              </a:srgbClr>
            </a:fillRef>
            <a:effectRef idx="0">
              <a:scrgbClr r="0" g="0" b="0"/>
            </a:effectRef>
            <a:fontRef idx="none"/>
          </p:style>
          <p:txBody>
            <a:bodyPr/>
            <a:lstStyle/>
            <a:p>
              <a:endParaRPr lang="en-US" dirty="0"/>
            </a:p>
          </p:txBody>
        </p:sp>
      </p:grpSp>
      <p:grpSp>
        <p:nvGrpSpPr>
          <p:cNvPr id="17" name="Group 16"/>
          <p:cNvGrpSpPr/>
          <p:nvPr userDrawn="1"/>
        </p:nvGrpSpPr>
        <p:grpSpPr>
          <a:xfrm>
            <a:off x="385553" y="8025409"/>
            <a:ext cx="124397" cy="141865"/>
            <a:chOff x="-4889" y="0"/>
            <a:chExt cx="150376" cy="171424"/>
          </a:xfrm>
          <a:solidFill>
            <a:srgbClr val="A6A6A6"/>
          </a:solidFill>
        </p:grpSpPr>
        <p:sp>
          <p:nvSpPr>
            <p:cNvPr id="18" name="Shape 12875"/>
            <p:cNvSpPr/>
            <p:nvPr/>
          </p:nvSpPr>
          <p:spPr>
            <a:xfrm>
              <a:off x="1469" y="0"/>
              <a:ext cx="144018" cy="171424"/>
            </a:xfrm>
            <a:custGeom>
              <a:avLst/>
              <a:gdLst/>
              <a:ahLst/>
              <a:cxnLst/>
              <a:rect l="0" t="0" r="0" b="0"/>
              <a:pathLst>
                <a:path w="144018" h="171424">
                  <a:moveTo>
                    <a:pt x="0" y="0"/>
                  </a:moveTo>
                  <a:lnTo>
                    <a:pt x="144018" y="0"/>
                  </a:lnTo>
                  <a:lnTo>
                    <a:pt x="144018" y="171424"/>
                  </a:lnTo>
                  <a:lnTo>
                    <a:pt x="0" y="171424"/>
                  </a:lnTo>
                  <a:lnTo>
                    <a:pt x="0" y="0"/>
                  </a:lnTo>
                </a:path>
              </a:pathLst>
            </a:custGeom>
            <a:grpFill/>
            <a:ln w="0" cap="flat">
              <a:round/>
            </a:ln>
          </p:spPr>
          <p:style>
            <a:lnRef idx="0">
              <a:srgbClr val="000000">
                <a:alpha val="0"/>
              </a:srgbClr>
            </a:lnRef>
            <a:fillRef idx="1">
              <a:srgbClr val="FF0000"/>
            </a:fillRef>
            <a:effectRef idx="0">
              <a:scrgbClr r="0" g="0" b="0"/>
            </a:effectRef>
            <a:fontRef idx="none"/>
          </p:style>
          <p:txBody>
            <a:bodyPr/>
            <a:lstStyle/>
            <a:p>
              <a:endParaRPr lang="en-US" dirty="0"/>
            </a:p>
          </p:txBody>
        </p:sp>
        <p:sp>
          <p:nvSpPr>
            <p:cNvPr id="19" name="Shape 111"/>
            <p:cNvSpPr/>
            <p:nvPr/>
          </p:nvSpPr>
          <p:spPr>
            <a:xfrm>
              <a:off x="-4889" y="0"/>
              <a:ext cx="144018" cy="171424"/>
            </a:xfrm>
            <a:custGeom>
              <a:avLst/>
              <a:gdLst/>
              <a:ahLst/>
              <a:cxnLst/>
              <a:rect l="0" t="0" r="0" b="0"/>
              <a:pathLst>
                <a:path w="144018" h="171424">
                  <a:moveTo>
                    <a:pt x="0" y="171424"/>
                  </a:moveTo>
                  <a:lnTo>
                    <a:pt x="144018" y="171424"/>
                  </a:lnTo>
                  <a:lnTo>
                    <a:pt x="144018" y="0"/>
                  </a:lnTo>
                  <a:lnTo>
                    <a:pt x="0" y="0"/>
                  </a:lnTo>
                  <a:close/>
                </a:path>
              </a:pathLst>
            </a:custGeom>
            <a:grpFill/>
            <a:ln w="19050" cap="flat">
              <a:round/>
            </a:ln>
          </p:spPr>
          <p:style>
            <a:lnRef idx="1">
              <a:srgbClr val="3B3B64"/>
            </a:lnRef>
            <a:fillRef idx="0">
              <a:srgbClr val="000000">
                <a:alpha val="0"/>
              </a:srgbClr>
            </a:fillRef>
            <a:effectRef idx="0">
              <a:scrgbClr r="0" g="0" b="0"/>
            </a:effectRef>
            <a:fontRef idx="none"/>
          </p:style>
          <p:txBody>
            <a:bodyPr/>
            <a:lstStyle/>
            <a:p>
              <a:endParaRPr lang="en-US" dirty="0"/>
            </a:p>
          </p:txBody>
        </p:sp>
      </p:grpSp>
      <p:grpSp>
        <p:nvGrpSpPr>
          <p:cNvPr id="20" name="Group 19"/>
          <p:cNvGrpSpPr/>
          <p:nvPr userDrawn="1"/>
        </p:nvGrpSpPr>
        <p:grpSpPr>
          <a:xfrm>
            <a:off x="385553" y="8321832"/>
            <a:ext cx="124397" cy="141865"/>
            <a:chOff x="-4889" y="0"/>
            <a:chExt cx="150376" cy="171424"/>
          </a:xfrm>
          <a:solidFill>
            <a:srgbClr val="00B050"/>
          </a:solidFill>
        </p:grpSpPr>
        <p:sp>
          <p:nvSpPr>
            <p:cNvPr id="21" name="Shape 12875"/>
            <p:cNvSpPr/>
            <p:nvPr/>
          </p:nvSpPr>
          <p:spPr>
            <a:xfrm>
              <a:off x="1469" y="0"/>
              <a:ext cx="144018" cy="171424"/>
            </a:xfrm>
            <a:custGeom>
              <a:avLst/>
              <a:gdLst/>
              <a:ahLst/>
              <a:cxnLst/>
              <a:rect l="0" t="0" r="0" b="0"/>
              <a:pathLst>
                <a:path w="144018" h="171424">
                  <a:moveTo>
                    <a:pt x="0" y="0"/>
                  </a:moveTo>
                  <a:lnTo>
                    <a:pt x="144018" y="0"/>
                  </a:lnTo>
                  <a:lnTo>
                    <a:pt x="144018" y="171424"/>
                  </a:lnTo>
                  <a:lnTo>
                    <a:pt x="0" y="171424"/>
                  </a:lnTo>
                  <a:lnTo>
                    <a:pt x="0" y="0"/>
                  </a:lnTo>
                </a:path>
              </a:pathLst>
            </a:custGeom>
            <a:grpFill/>
            <a:ln w="0" cap="flat">
              <a:round/>
            </a:ln>
          </p:spPr>
          <p:style>
            <a:lnRef idx="0">
              <a:srgbClr val="000000">
                <a:alpha val="0"/>
              </a:srgbClr>
            </a:lnRef>
            <a:fillRef idx="1">
              <a:srgbClr val="FF0000"/>
            </a:fillRef>
            <a:effectRef idx="0">
              <a:scrgbClr r="0" g="0" b="0"/>
            </a:effectRef>
            <a:fontRef idx="none"/>
          </p:style>
          <p:txBody>
            <a:bodyPr/>
            <a:lstStyle/>
            <a:p>
              <a:endParaRPr lang="en-US" dirty="0"/>
            </a:p>
          </p:txBody>
        </p:sp>
        <p:sp>
          <p:nvSpPr>
            <p:cNvPr id="22" name="Shape 111"/>
            <p:cNvSpPr/>
            <p:nvPr/>
          </p:nvSpPr>
          <p:spPr>
            <a:xfrm>
              <a:off x="-4889" y="0"/>
              <a:ext cx="144018" cy="171424"/>
            </a:xfrm>
            <a:custGeom>
              <a:avLst/>
              <a:gdLst/>
              <a:ahLst/>
              <a:cxnLst/>
              <a:rect l="0" t="0" r="0" b="0"/>
              <a:pathLst>
                <a:path w="144018" h="171424">
                  <a:moveTo>
                    <a:pt x="0" y="171424"/>
                  </a:moveTo>
                  <a:lnTo>
                    <a:pt x="144018" y="171424"/>
                  </a:lnTo>
                  <a:lnTo>
                    <a:pt x="144018" y="0"/>
                  </a:lnTo>
                  <a:lnTo>
                    <a:pt x="0" y="0"/>
                  </a:lnTo>
                  <a:close/>
                </a:path>
              </a:pathLst>
            </a:custGeom>
            <a:grpFill/>
            <a:ln w="19050" cap="flat">
              <a:round/>
            </a:ln>
          </p:spPr>
          <p:style>
            <a:lnRef idx="1">
              <a:srgbClr val="3B3B64"/>
            </a:lnRef>
            <a:fillRef idx="0">
              <a:srgbClr val="000000">
                <a:alpha val="0"/>
              </a:srgbClr>
            </a:fillRef>
            <a:effectRef idx="0">
              <a:scrgbClr r="0" g="0" b="0"/>
            </a:effectRef>
            <a:fontRef idx="none"/>
          </p:style>
          <p:txBody>
            <a:bodyPr/>
            <a:lstStyle/>
            <a:p>
              <a:endParaRPr lang="en-US" dirty="0"/>
            </a:p>
          </p:txBody>
        </p:sp>
      </p:grpSp>
      <p:pic>
        <p:nvPicPr>
          <p:cNvPr id="25" name="Picture 24"/>
          <p:cNvPicPr>
            <a:picLocks noChangeAspect="1"/>
          </p:cNvPicPr>
          <p:nvPr userDrawn="1"/>
        </p:nvPicPr>
        <p:blipFill rotWithShape="1">
          <a:blip r:embed="rId4" cstate="print">
            <a:extLst>
              <a:ext uri="{28A0092B-C50C-407E-A947-70E740481C1C}">
                <a14:useLocalDpi xmlns:a14="http://schemas.microsoft.com/office/drawing/2010/main" val="0"/>
              </a:ext>
            </a:extLst>
          </a:blip>
          <a:srcRect l="15094" t="27778" r="14152" b="8889"/>
          <a:stretch/>
        </p:blipFill>
        <p:spPr>
          <a:xfrm>
            <a:off x="5343967" y="224790"/>
            <a:ext cx="1313565" cy="998307"/>
          </a:xfrm>
          <a:prstGeom prst="rect">
            <a:avLst/>
          </a:prstGeom>
        </p:spPr>
      </p:pic>
      <p:sp>
        <p:nvSpPr>
          <p:cNvPr id="24" name="Slide Number Placeholder 5"/>
          <p:cNvSpPr txBox="1">
            <a:spLocks/>
          </p:cNvSpPr>
          <p:nvPr userDrawn="1"/>
        </p:nvSpPr>
        <p:spPr>
          <a:xfrm>
            <a:off x="-968855" y="8736437"/>
            <a:ext cx="1543050" cy="486833"/>
          </a:xfrm>
          <a:prstGeom prst="rect">
            <a:avLst/>
          </a:prstGeom>
        </p:spPr>
        <p:txBody>
          <a:bodyPr vert="horz" lIns="91440" tIns="45720" rIns="91440" bIns="45720" rtlCol="0" anchor="ctr"/>
          <a:lstStyle>
            <a:defPPr>
              <a:defRPr lang="en-US"/>
            </a:defPPr>
            <a:lvl1pPr marL="0" algn="r" defTabSz="457200" rtl="0" eaLnBrk="1" latinLnBrk="0" hangingPunct="1">
              <a:defRPr sz="24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E7AFC90E-8276-4409-9486-97887BD13FEA}" type="slidenum">
              <a:rPr lang="en-US" smtClean="0"/>
              <a:pPr/>
              <a:t>‹#›</a:t>
            </a:fld>
            <a:endParaRPr lang="en-US" dirty="0"/>
          </a:p>
        </p:txBody>
      </p:sp>
    </p:spTree>
    <p:extLst>
      <p:ext uri="{BB962C8B-B14F-4D97-AF65-F5344CB8AC3E}">
        <p14:creationId xmlns:p14="http://schemas.microsoft.com/office/powerpoint/2010/main" val="548025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8505BAB-76E4-4F8B-BEE7-D8A0F4C2FC4B}" type="datetime1">
              <a:rPr lang="en-US" smtClean="0"/>
              <a:t>2/22/17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7AFC90E-8276-4409-9486-97887BD13FEA}" type="slidenum">
              <a:rPr lang="en-US" smtClean="0"/>
              <a:t>‹#›</a:t>
            </a:fld>
            <a:endParaRPr lang="en-US" dirty="0"/>
          </a:p>
        </p:txBody>
      </p:sp>
    </p:spTree>
    <p:extLst>
      <p:ext uri="{BB962C8B-B14F-4D97-AF65-F5344CB8AC3E}">
        <p14:creationId xmlns:p14="http://schemas.microsoft.com/office/powerpoint/2010/main" val="2224789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15724E3-D810-4E96-817D-348D62A58565}" type="datetime1">
              <a:rPr lang="en-US" smtClean="0"/>
              <a:t>2/22/17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7AFC90E-8276-4409-9486-97887BD13FEA}" type="slidenum">
              <a:rPr lang="en-US" smtClean="0"/>
              <a:t>‹#›</a:t>
            </a:fld>
            <a:endParaRPr lang="en-US" dirty="0"/>
          </a:p>
        </p:txBody>
      </p:sp>
    </p:spTree>
    <p:extLst>
      <p:ext uri="{BB962C8B-B14F-4D97-AF65-F5344CB8AC3E}">
        <p14:creationId xmlns:p14="http://schemas.microsoft.com/office/powerpoint/2010/main" val="1790452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4" name="Rectangle 23"/>
          <p:cNvSpPr/>
          <p:nvPr userDrawn="1"/>
        </p:nvSpPr>
        <p:spPr>
          <a:xfrm>
            <a:off x="0" y="0"/>
            <a:ext cx="6857999" cy="914400"/>
          </a:xfrm>
          <a:prstGeom prst="rect">
            <a:avLst/>
          </a:prstGeom>
          <a:solidFill>
            <a:srgbClr val="2E6AA6"/>
          </a:solidFill>
          <a:ln>
            <a:solidFill>
              <a:srgbClr val="2E6A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6" name="Straight Connector 25"/>
          <p:cNvCxnSpPr/>
          <p:nvPr userDrawn="1"/>
        </p:nvCxnSpPr>
        <p:spPr>
          <a:xfrm flipV="1">
            <a:off x="287649" y="-74674"/>
            <a:ext cx="2023825" cy="1328061"/>
          </a:xfrm>
          <a:prstGeom prst="line">
            <a:avLst/>
          </a:prstGeom>
          <a:ln w="111125">
            <a:solidFill>
              <a:schemeClr val="bg1"/>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a:extLst>
              <a:ext uri="{28A0092B-C50C-407E-A947-70E740481C1C}">
                <a14:useLocalDpi xmlns:a14="http://schemas.microsoft.com/office/drawing/2010/main" val="0"/>
              </a:ext>
            </a:extLst>
          </a:blip>
          <a:srcRect l="1871" t="15000" r="904" b="5893"/>
          <a:stretch/>
        </p:blipFill>
        <p:spPr>
          <a:xfrm flipH="1">
            <a:off x="0" y="1910443"/>
            <a:ext cx="6858000" cy="7233557"/>
          </a:xfrm>
          <a:prstGeom prst="rect">
            <a:avLst/>
          </a:prstGeom>
        </p:spPr>
      </p:pic>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71488" y="2590435"/>
            <a:ext cx="5915025"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7" name="Straight Connector 16"/>
          <p:cNvCxnSpPr/>
          <p:nvPr userDrawn="1"/>
        </p:nvCxnSpPr>
        <p:spPr>
          <a:xfrm>
            <a:off x="-4525" y="914404"/>
            <a:ext cx="6858000" cy="0"/>
          </a:xfrm>
          <a:prstGeom prst="line">
            <a:avLst/>
          </a:prstGeom>
          <a:ln w="111125">
            <a:solidFill>
              <a:srgbClr val="9A261F"/>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flipH="1" flipV="1">
            <a:off x="563692" y="503466"/>
            <a:ext cx="369813" cy="277738"/>
          </a:xfrm>
          <a:prstGeom prst="line">
            <a:avLst/>
          </a:prstGeom>
          <a:ln w="111125">
            <a:solidFill>
              <a:srgbClr val="9A261F"/>
            </a:solidFill>
          </a:ln>
        </p:spPr>
        <p:style>
          <a:lnRef idx="1">
            <a:schemeClr val="accent1"/>
          </a:lnRef>
          <a:fillRef idx="0">
            <a:schemeClr val="accent1"/>
          </a:fillRef>
          <a:effectRef idx="0">
            <a:schemeClr val="accent1"/>
          </a:effectRef>
          <a:fontRef idx="minor">
            <a:schemeClr val="tx1"/>
          </a:fontRef>
        </p:style>
      </p:cxnSp>
      <p:sp>
        <p:nvSpPr>
          <p:cNvPr id="21" name="Oval 20"/>
          <p:cNvSpPr/>
          <p:nvPr userDrawn="1"/>
        </p:nvSpPr>
        <p:spPr>
          <a:xfrm>
            <a:off x="166327" y="202665"/>
            <a:ext cx="506186" cy="448842"/>
          </a:xfrm>
          <a:prstGeom prst="ellipse">
            <a:avLst/>
          </a:prstGeom>
          <a:solidFill>
            <a:srgbClr val="9A261F"/>
          </a:solidFill>
          <a:ln>
            <a:solidFill>
              <a:srgbClr val="9A26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Chord 21"/>
          <p:cNvSpPr/>
          <p:nvPr userDrawn="1"/>
        </p:nvSpPr>
        <p:spPr>
          <a:xfrm rot="6768006">
            <a:off x="809863" y="631320"/>
            <a:ext cx="398451" cy="462693"/>
          </a:xfrm>
          <a:prstGeom prst="chord">
            <a:avLst/>
          </a:prstGeom>
          <a:solidFill>
            <a:srgbClr val="9A261F"/>
          </a:solidFill>
          <a:ln>
            <a:solidFill>
              <a:srgbClr val="9A26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Slide Number Placeholder 5"/>
          <p:cNvSpPr txBox="1">
            <a:spLocks/>
          </p:cNvSpPr>
          <p:nvPr userDrawn="1"/>
        </p:nvSpPr>
        <p:spPr>
          <a:xfrm>
            <a:off x="-968855" y="8736437"/>
            <a:ext cx="1543050" cy="486833"/>
          </a:xfrm>
          <a:prstGeom prst="rect">
            <a:avLst/>
          </a:prstGeom>
        </p:spPr>
        <p:txBody>
          <a:bodyPr vert="horz" lIns="91440" tIns="45720" rIns="91440" bIns="45720" rtlCol="0" anchor="ctr"/>
          <a:lstStyle>
            <a:defPPr>
              <a:defRPr lang="en-US"/>
            </a:defPPr>
            <a:lvl1pPr marL="0" algn="r" defTabSz="457200" rtl="0" eaLnBrk="1" latinLnBrk="0" hangingPunct="1">
              <a:defRPr sz="24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E7AFC90E-8276-4409-9486-97887BD13FEA}" type="slidenum">
              <a:rPr lang="en-US" smtClean="0"/>
              <a:pPr/>
              <a:t>‹#›</a:t>
            </a:fld>
            <a:endParaRPr lang="en-US" dirty="0"/>
          </a:p>
        </p:txBody>
      </p:sp>
    </p:spTree>
    <p:extLst>
      <p:ext uri="{BB962C8B-B14F-4D97-AF65-F5344CB8AC3E}">
        <p14:creationId xmlns:p14="http://schemas.microsoft.com/office/powerpoint/2010/main" val="2371946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29" name="Picture 28"/>
          <p:cNvPicPr>
            <a:picLocks noChangeAspect="1"/>
          </p:cNvPicPr>
          <p:nvPr userDrawn="1"/>
        </p:nvPicPr>
        <p:blipFill rotWithShape="1">
          <a:blip r:embed="rId2">
            <a:extLst>
              <a:ext uri="{28A0092B-C50C-407E-A947-70E740481C1C}">
                <a14:useLocalDpi xmlns:a14="http://schemas.microsoft.com/office/drawing/2010/main" val="0"/>
              </a:ext>
            </a:extLst>
          </a:blip>
          <a:srcRect l="1871" t="15000" r="904" b="5893"/>
          <a:stretch/>
        </p:blipFill>
        <p:spPr>
          <a:xfrm flipH="1">
            <a:off x="0" y="1910443"/>
            <a:ext cx="6858000" cy="7233557"/>
          </a:xfrm>
          <a:prstGeom prst="rect">
            <a:avLst/>
          </a:prstGeom>
        </p:spPr>
      </p:pic>
      <p:pic>
        <p:nvPicPr>
          <p:cNvPr id="9" name="Picture 8"/>
          <p:cNvPicPr>
            <a:picLocks noChangeAspect="1"/>
          </p:cNvPicPr>
          <p:nvPr userDrawn="1"/>
        </p:nvPicPr>
        <p:blipFill>
          <a:blip r:embed="rId3"/>
          <a:stretch>
            <a:fillRect/>
          </a:stretch>
        </p:blipFill>
        <p:spPr>
          <a:xfrm>
            <a:off x="4620264" y="2190745"/>
            <a:ext cx="1094736" cy="1179739"/>
          </a:xfrm>
          <a:prstGeom prst="rect">
            <a:avLst/>
          </a:prstGeom>
        </p:spPr>
      </p:pic>
      <p:pic>
        <p:nvPicPr>
          <p:cNvPr id="8" name="Picture 7"/>
          <p:cNvPicPr>
            <a:picLocks noChangeAspect="1"/>
          </p:cNvPicPr>
          <p:nvPr userDrawn="1"/>
        </p:nvPicPr>
        <p:blipFill>
          <a:blip r:embed="rId4"/>
          <a:stretch>
            <a:fillRect/>
          </a:stretch>
        </p:blipFill>
        <p:spPr>
          <a:xfrm>
            <a:off x="1143000" y="1949031"/>
            <a:ext cx="1143575" cy="1421453"/>
          </a:xfrm>
          <a:prstGeom prst="rect">
            <a:avLst/>
          </a:prstGeom>
        </p:spPr>
      </p:pic>
      <p:pic>
        <p:nvPicPr>
          <p:cNvPr id="32" name="Picture 31"/>
          <p:cNvPicPr>
            <a:picLocks noChangeAspect="1"/>
          </p:cNvPicPr>
          <p:nvPr userDrawn="1"/>
        </p:nvPicPr>
        <p:blipFill rotWithShape="1">
          <a:blip r:embed="rId5">
            <a:extLst>
              <a:ext uri="{28A0092B-C50C-407E-A947-70E740481C1C}">
                <a14:useLocalDpi xmlns:a14="http://schemas.microsoft.com/office/drawing/2010/main" val="0"/>
              </a:ext>
            </a:extLst>
          </a:blip>
          <a:srcRect l="15000" t="31264" r="17501" b="25042"/>
          <a:stretch/>
        </p:blipFill>
        <p:spPr>
          <a:xfrm>
            <a:off x="63736" y="272232"/>
            <a:ext cx="1587028" cy="903425"/>
          </a:xfrm>
          <a:prstGeom prst="rect">
            <a:avLst/>
          </a:prstGeom>
        </p:spPr>
      </p:pic>
      <p:pic>
        <p:nvPicPr>
          <p:cNvPr id="46" name="Picture 45"/>
          <p:cNvPicPr>
            <a:picLocks noChangeAspect="1"/>
          </p:cNvPicPr>
          <p:nvPr userDrawn="1"/>
        </p:nvPicPr>
        <p:blipFill rotWithShape="1">
          <a:blip r:embed="rId6" cstate="print">
            <a:extLst>
              <a:ext uri="{28A0092B-C50C-407E-A947-70E740481C1C}">
                <a14:useLocalDpi xmlns:a14="http://schemas.microsoft.com/office/drawing/2010/main" val="0"/>
              </a:ext>
            </a:extLst>
          </a:blip>
          <a:srcRect l="15094" t="27778" r="14152" b="8889"/>
          <a:stretch/>
        </p:blipFill>
        <p:spPr>
          <a:xfrm>
            <a:off x="5343967" y="224790"/>
            <a:ext cx="1313565" cy="998307"/>
          </a:xfrm>
          <a:prstGeom prst="rect">
            <a:avLst/>
          </a:prstGeom>
        </p:spPr>
      </p:pic>
      <p:graphicFrame>
        <p:nvGraphicFramePr>
          <p:cNvPr id="47" name="Table 46"/>
          <p:cNvGraphicFramePr>
            <a:graphicFrameLocks noGrp="1"/>
          </p:cNvGraphicFramePr>
          <p:nvPr userDrawn="1">
            <p:extLst>
              <p:ext uri="{D42A27DB-BD31-4B8C-83A1-F6EECF244321}">
                <p14:modId xmlns:p14="http://schemas.microsoft.com/office/powerpoint/2010/main" val="2974124022"/>
              </p:ext>
            </p:extLst>
          </p:nvPr>
        </p:nvGraphicFramePr>
        <p:xfrm>
          <a:off x="1143000" y="3036358"/>
          <a:ext cx="4572000" cy="4328160"/>
        </p:xfrm>
        <a:graphic>
          <a:graphicData uri="http://schemas.openxmlformats.org/drawingml/2006/table">
            <a:tbl>
              <a:tblPr firstRow="1" bandRow="1">
                <a:tableStyleId>{74C1A8A3-306A-4EB7-A6B1-4F7E0EB9C5D6}</a:tableStyleId>
              </a:tblPr>
              <a:tblGrid>
                <a:gridCol w="2286000">
                  <a:extLst>
                    <a:ext uri="{9D8B030D-6E8A-4147-A177-3AD203B41FA5}">
                      <a16:colId xmlns:a16="http://schemas.microsoft.com/office/drawing/2014/main" xmlns="" val="911117513"/>
                    </a:ext>
                  </a:extLst>
                </a:gridCol>
                <a:gridCol w="2286000">
                  <a:extLst>
                    <a:ext uri="{9D8B030D-6E8A-4147-A177-3AD203B41FA5}">
                      <a16:colId xmlns:a16="http://schemas.microsoft.com/office/drawing/2014/main" xmlns="" val="789468325"/>
                    </a:ext>
                  </a:extLst>
                </a:gridCol>
              </a:tblGrid>
              <a:tr h="396240">
                <a:tc>
                  <a:txBody>
                    <a:bodyPr/>
                    <a:lstStyle/>
                    <a:p>
                      <a:pPr algn="ctr"/>
                      <a:r>
                        <a:rPr lang="en-US" sz="1800" dirty="0"/>
                        <a:t>Boys</a:t>
                      </a:r>
                      <a:endParaRPr lang="en-US" sz="1800" b="0" dirty="0"/>
                    </a:p>
                  </a:txBody>
                  <a:tcPr/>
                </a:tc>
                <a:tc>
                  <a:txBody>
                    <a:bodyPr/>
                    <a:lstStyle/>
                    <a:p>
                      <a:pPr algn="ctr"/>
                      <a:r>
                        <a:rPr lang="en-US" sz="1800" dirty="0"/>
                        <a:t>Girls</a:t>
                      </a:r>
                      <a:endParaRPr lang="en-US" sz="1800" b="0" dirty="0"/>
                    </a:p>
                  </a:txBody>
                  <a:tcPr/>
                </a:tc>
                <a:extLst>
                  <a:ext uri="{0D108BD9-81ED-4DB2-BD59-A6C34878D82A}">
                    <a16:rowId xmlns:a16="http://schemas.microsoft.com/office/drawing/2014/main" xmlns="" val="2063311802"/>
                  </a:ext>
                </a:extLst>
              </a:tr>
              <a:tr h="396240">
                <a:tc>
                  <a:txBody>
                    <a:bodyPr/>
                    <a:lstStyle/>
                    <a:p>
                      <a:pPr algn="ctr"/>
                      <a:r>
                        <a:rPr lang="ar-SA" sz="1800" dirty="0"/>
                        <a:t>عبدالرحمن ذكري </a:t>
                      </a:r>
                      <a:endParaRPr lang="en-US" sz="1800" b="0" dirty="0"/>
                    </a:p>
                  </a:txBody>
                  <a:tcPr/>
                </a:tc>
                <a:tc>
                  <a:txBody>
                    <a:bodyPr/>
                    <a:lstStyle/>
                    <a:p>
                      <a:pPr algn="ctr"/>
                      <a:r>
                        <a:rPr lang="ar-SA" sz="1800" b="0" dirty="0"/>
                        <a:t>غادة</a:t>
                      </a:r>
                      <a:r>
                        <a:rPr lang="ar-SA" sz="1800" b="0" baseline="0" dirty="0"/>
                        <a:t> المهنا </a:t>
                      </a:r>
                      <a:endParaRPr lang="en-US" sz="1800" b="0" dirty="0"/>
                    </a:p>
                  </a:txBody>
                  <a:tcPr/>
                </a:tc>
                <a:extLst>
                  <a:ext uri="{0D108BD9-81ED-4DB2-BD59-A6C34878D82A}">
                    <a16:rowId xmlns:a16="http://schemas.microsoft.com/office/drawing/2014/main" xmlns="" val="1650623242"/>
                  </a:ext>
                </a:extLst>
              </a:tr>
              <a:tr h="396240">
                <a:tc>
                  <a:txBody>
                    <a:bodyPr/>
                    <a:lstStyle/>
                    <a:p>
                      <a:pPr algn="ctr"/>
                      <a:r>
                        <a:rPr lang="ar-SA" sz="1800" dirty="0"/>
                        <a:t>عبدالعزيز رضوان</a:t>
                      </a:r>
                      <a:endParaRPr lang="en-US" sz="1800" b="0" dirty="0"/>
                    </a:p>
                  </a:txBody>
                  <a:tcPr>
                    <a:noFill/>
                  </a:tcPr>
                </a:tc>
                <a:tc>
                  <a:txBody>
                    <a:bodyPr/>
                    <a:lstStyle/>
                    <a:p>
                      <a:pPr algn="ctr"/>
                      <a:r>
                        <a:rPr lang="ar-SA" sz="1800" b="0" dirty="0"/>
                        <a:t>اللولو</a:t>
                      </a:r>
                      <a:r>
                        <a:rPr lang="ar-SA" sz="1800" b="0" baseline="0" dirty="0"/>
                        <a:t> الصليهم </a:t>
                      </a:r>
                      <a:endParaRPr lang="en-US" sz="1800" b="0" dirty="0"/>
                    </a:p>
                  </a:txBody>
                  <a:tcPr>
                    <a:noFill/>
                  </a:tcPr>
                </a:tc>
                <a:extLst>
                  <a:ext uri="{0D108BD9-81ED-4DB2-BD59-A6C34878D82A}">
                    <a16:rowId xmlns:a16="http://schemas.microsoft.com/office/drawing/2014/main" xmlns="" val="856330458"/>
                  </a:ext>
                </a:extLst>
              </a:tr>
              <a:tr h="36576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ar-SA" sz="1800" dirty="0"/>
                        <a:t>مؤيد</a:t>
                      </a:r>
                      <a:r>
                        <a:rPr lang="ar-SA" sz="1800" baseline="0" dirty="0"/>
                        <a:t> أحمد</a:t>
                      </a:r>
                      <a:endParaRPr lang="en-US" sz="1800" b="0" dirty="0"/>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ar-SA" sz="1800" b="0" dirty="0"/>
                        <a:t>روان</a:t>
                      </a:r>
                      <a:r>
                        <a:rPr lang="ar-SA" sz="1800" b="0" baseline="0" dirty="0"/>
                        <a:t> القحطاني </a:t>
                      </a:r>
                      <a:endParaRPr lang="en-US" sz="1800" b="0" dirty="0"/>
                    </a:p>
                  </a:txBody>
                  <a:tcPr/>
                </a:tc>
                <a:extLst>
                  <a:ext uri="{0D108BD9-81ED-4DB2-BD59-A6C34878D82A}">
                    <a16:rowId xmlns:a16="http://schemas.microsoft.com/office/drawing/2014/main" xmlns="" val="350299902"/>
                  </a:ext>
                </a:extLst>
              </a:tr>
              <a:tr h="396240">
                <a:tc>
                  <a:txBody>
                    <a:bodyPr/>
                    <a:lstStyle/>
                    <a:p>
                      <a:pPr algn="ctr"/>
                      <a:r>
                        <a:rPr lang="ar-SA" sz="1800" dirty="0"/>
                        <a:t>فيصل العباد</a:t>
                      </a:r>
                      <a:endParaRPr lang="en-US" sz="1800" b="0" dirty="0"/>
                    </a:p>
                  </a:txBody>
                  <a:tcPr>
                    <a:noFill/>
                  </a:tcPr>
                </a:tc>
                <a:tc>
                  <a:txBody>
                    <a:bodyPr/>
                    <a:lstStyle/>
                    <a:p>
                      <a:pPr algn="ctr"/>
                      <a:r>
                        <a:rPr lang="ar-SA" sz="1800" b="0" dirty="0"/>
                        <a:t>درة</a:t>
                      </a:r>
                      <a:r>
                        <a:rPr lang="ar-SA" sz="1800" b="0" baseline="0" dirty="0"/>
                        <a:t> الحمدي </a:t>
                      </a:r>
                      <a:endParaRPr lang="en-US" sz="1800" b="0" dirty="0"/>
                    </a:p>
                  </a:txBody>
                  <a:tcPr>
                    <a:noFill/>
                  </a:tcPr>
                </a:tc>
                <a:extLst>
                  <a:ext uri="{0D108BD9-81ED-4DB2-BD59-A6C34878D82A}">
                    <a16:rowId xmlns:a16="http://schemas.microsoft.com/office/drawing/2014/main" xmlns="" val="2479132213"/>
                  </a:ext>
                </a:extLst>
              </a:tr>
              <a:tr h="396240">
                <a:tc>
                  <a:txBody>
                    <a:bodyPr/>
                    <a:lstStyle/>
                    <a:p>
                      <a:pPr algn="ctr"/>
                      <a:r>
                        <a:rPr lang="ar-SA" sz="1800" dirty="0"/>
                        <a:t>فارس النفيسة </a:t>
                      </a:r>
                      <a:endParaRPr lang="en-US" sz="1800" b="0" dirty="0"/>
                    </a:p>
                  </a:txBody>
                  <a:tcPr/>
                </a:tc>
                <a:tc>
                  <a:txBody>
                    <a:bodyPr/>
                    <a:lstStyle/>
                    <a:p>
                      <a:pPr algn="ctr"/>
                      <a:r>
                        <a:rPr lang="ar-SA" sz="1800" b="0" dirty="0"/>
                        <a:t>شروق</a:t>
                      </a:r>
                      <a:r>
                        <a:rPr lang="ar-SA" sz="1800" b="0" baseline="0" dirty="0"/>
                        <a:t> الصومالي </a:t>
                      </a:r>
                      <a:endParaRPr lang="en-US" sz="1800" b="0" dirty="0"/>
                    </a:p>
                  </a:txBody>
                  <a:tcPr/>
                </a:tc>
                <a:extLst>
                  <a:ext uri="{0D108BD9-81ED-4DB2-BD59-A6C34878D82A}">
                    <a16:rowId xmlns:a16="http://schemas.microsoft.com/office/drawing/2014/main" xmlns="" val="3725425001"/>
                  </a:ext>
                </a:extLst>
              </a:tr>
              <a:tr h="396240">
                <a:tc>
                  <a:txBody>
                    <a:bodyPr/>
                    <a:lstStyle/>
                    <a:p>
                      <a:pPr algn="ctr"/>
                      <a:r>
                        <a:rPr lang="ar-SA" sz="1800" dirty="0"/>
                        <a:t>خالد العيسى </a:t>
                      </a:r>
                      <a:endParaRPr lang="en-US" sz="1800" b="0" dirty="0"/>
                    </a:p>
                  </a:txBody>
                  <a:tcPr>
                    <a:noFill/>
                  </a:tcPr>
                </a:tc>
                <a:tc>
                  <a:txBody>
                    <a:bodyPr/>
                    <a:lstStyle/>
                    <a:p>
                      <a:pPr algn="ctr"/>
                      <a:r>
                        <a:rPr lang="ar-SA" sz="1800" b="0" dirty="0"/>
                        <a:t>سما</a:t>
                      </a:r>
                      <a:r>
                        <a:rPr lang="ar-SA" sz="1800" b="0" baseline="0" dirty="0"/>
                        <a:t> الحربي </a:t>
                      </a:r>
                      <a:endParaRPr lang="en-US" sz="1800" b="0" dirty="0"/>
                    </a:p>
                  </a:txBody>
                  <a:tcPr>
                    <a:noFill/>
                  </a:tcPr>
                </a:tc>
                <a:extLst>
                  <a:ext uri="{0D108BD9-81ED-4DB2-BD59-A6C34878D82A}">
                    <a16:rowId xmlns:a16="http://schemas.microsoft.com/office/drawing/2014/main" xmlns="" val="1436267835"/>
                  </a:ext>
                </a:extLst>
              </a:tr>
              <a:tr h="396240">
                <a:tc>
                  <a:txBody>
                    <a:bodyPr/>
                    <a:lstStyle/>
                    <a:p>
                      <a:pPr algn="ctr"/>
                      <a:r>
                        <a:rPr lang="ar-SA" sz="1800" b="0" dirty="0"/>
                        <a:t>عبدالرحمن العريفي</a:t>
                      </a:r>
                      <a:endParaRPr lang="en-US" sz="1800" b="0" dirty="0"/>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ar-SA" sz="1800" b="0" dirty="0"/>
                        <a:t>انوار</a:t>
                      </a:r>
                      <a:r>
                        <a:rPr lang="ar-SA" sz="1800" b="0" baseline="0" dirty="0"/>
                        <a:t> العجمي </a:t>
                      </a:r>
                      <a:endParaRPr lang="en-US" sz="1800" b="0" dirty="0"/>
                    </a:p>
                  </a:txBody>
                  <a:tcPr/>
                </a:tc>
                <a:extLst>
                  <a:ext uri="{0D108BD9-81ED-4DB2-BD59-A6C34878D82A}">
                    <a16:rowId xmlns:a16="http://schemas.microsoft.com/office/drawing/2014/main" xmlns="" val="1367017139"/>
                  </a:ext>
                </a:extLst>
              </a:tr>
              <a:tr h="39624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ar-SA" sz="1800" dirty="0"/>
                        <a:t>عبدالرحمن</a:t>
                      </a:r>
                      <a:r>
                        <a:rPr lang="ar-SA" sz="1800" baseline="0" dirty="0"/>
                        <a:t> الجريان</a:t>
                      </a:r>
                      <a:endParaRPr lang="ar-SA" sz="1800" b="0" baseline="0" dirty="0"/>
                    </a:p>
                  </a:txBody>
                  <a:tcPr>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ar-SA" sz="1800" b="0" dirty="0"/>
                        <a:t>وتين</a:t>
                      </a:r>
                      <a:r>
                        <a:rPr lang="ar-SA" sz="1800" b="0" baseline="0" dirty="0"/>
                        <a:t> الحمود </a:t>
                      </a:r>
                      <a:endParaRPr lang="en-US" sz="1800" b="0" dirty="0"/>
                    </a:p>
                  </a:txBody>
                  <a:tcPr>
                    <a:noFill/>
                  </a:tcPr>
                </a:tc>
                <a:extLst>
                  <a:ext uri="{0D108BD9-81ED-4DB2-BD59-A6C34878D82A}">
                    <a16:rowId xmlns:a16="http://schemas.microsoft.com/office/drawing/2014/main" xmlns="" val="3065719346"/>
                  </a:ext>
                </a:extLst>
              </a:tr>
              <a:tr h="396240">
                <a:tc>
                  <a:txBody>
                    <a:bodyPr/>
                    <a:lstStyle/>
                    <a:p>
                      <a:pPr algn="ctr"/>
                      <a:r>
                        <a:rPr lang="ar-SA" sz="1800" dirty="0"/>
                        <a:t>محمد خوجة </a:t>
                      </a:r>
                      <a:endParaRPr lang="en-US" sz="1800" b="0" dirty="0"/>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ar-SA" sz="1800" b="0" dirty="0"/>
                        <a:t>رنا</a:t>
                      </a:r>
                      <a:r>
                        <a:rPr lang="ar-SA" sz="1800" b="0" baseline="0" dirty="0"/>
                        <a:t> باراسين</a:t>
                      </a:r>
                      <a:endParaRPr lang="en-US" sz="1800" b="0" dirty="0"/>
                    </a:p>
                  </a:txBody>
                  <a:tcPr/>
                </a:tc>
                <a:extLst>
                  <a:ext uri="{0D108BD9-81ED-4DB2-BD59-A6C34878D82A}">
                    <a16:rowId xmlns:a16="http://schemas.microsoft.com/office/drawing/2014/main" xmlns="" val="213623566"/>
                  </a:ext>
                </a:extLst>
              </a:tr>
              <a:tr h="396240">
                <a:tc>
                  <a:txBody>
                    <a:bodyPr/>
                    <a:lstStyle/>
                    <a:p>
                      <a:pPr algn="ctr"/>
                      <a:r>
                        <a:rPr lang="ar-SA" sz="1800" dirty="0"/>
                        <a:t>عمر التركستاني</a:t>
                      </a:r>
                      <a:endParaRPr lang="en-US" sz="1800" b="0" dirty="0"/>
                    </a:p>
                  </a:txBody>
                  <a:tcPr>
                    <a:noFill/>
                  </a:tcPr>
                </a:tc>
                <a:tc>
                  <a:txBody>
                    <a:bodyPr/>
                    <a:lstStyle/>
                    <a:p>
                      <a:pPr algn="ctr"/>
                      <a:r>
                        <a:rPr lang="ar-SA" sz="1800" b="0" dirty="0"/>
                        <a:t>امل</a:t>
                      </a:r>
                      <a:r>
                        <a:rPr lang="ar-SA" sz="1800" b="0" baseline="0" dirty="0"/>
                        <a:t> القرني</a:t>
                      </a:r>
                      <a:endParaRPr lang="en-US" sz="1800" b="0" dirty="0"/>
                    </a:p>
                  </a:txBody>
                  <a:tcPr>
                    <a:noFill/>
                  </a:tcPr>
                </a:tc>
                <a:extLst>
                  <a:ext uri="{0D108BD9-81ED-4DB2-BD59-A6C34878D82A}">
                    <a16:rowId xmlns:a16="http://schemas.microsoft.com/office/drawing/2014/main" xmlns="" val="1774457631"/>
                  </a:ext>
                </a:extLst>
              </a:tr>
            </a:tbl>
          </a:graphicData>
        </a:graphic>
      </p:graphicFrame>
      <p:sp>
        <p:nvSpPr>
          <p:cNvPr id="48" name="Rectangle 47"/>
          <p:cNvSpPr/>
          <p:nvPr userDrawn="1"/>
        </p:nvSpPr>
        <p:spPr>
          <a:xfrm>
            <a:off x="243114" y="7143357"/>
            <a:ext cx="3429000" cy="1477328"/>
          </a:xfrm>
          <a:prstGeom prst="rect">
            <a:avLst/>
          </a:prstGeom>
        </p:spPr>
        <p:txBody>
          <a:bodyPr>
            <a:spAutoFit/>
          </a:bodyPr>
          <a:lstStyle/>
          <a:p>
            <a:pPr algn="l"/>
            <a:endParaRPr lang="en-US" sz="1800" baseline="0" dirty="0">
              <a:solidFill>
                <a:schemeClr val="accent5">
                  <a:lumMod val="60000"/>
                  <a:lumOff val="40000"/>
                </a:schemeClr>
              </a:solidFill>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solidFill>
                  <a:schemeClr val="accent5">
                    <a:lumMod val="60000"/>
                    <a:lumOff val="40000"/>
                  </a:schemeClr>
                </a:solidFill>
              </a:rPr>
              <a:t>Contact</a:t>
            </a:r>
            <a:r>
              <a:rPr lang="en-US" sz="1800" baseline="0" dirty="0">
                <a:solidFill>
                  <a:schemeClr val="accent5">
                    <a:lumMod val="60000"/>
                    <a:lumOff val="40000"/>
                  </a:schemeClr>
                </a:solidFill>
              </a:rPr>
              <a:t> us :</a:t>
            </a:r>
          </a:p>
          <a:p>
            <a:pPr marL="0" marR="0" lvl="0" indent="0" algn="l" defTabSz="457200" rtl="0" eaLnBrk="1" fontAlgn="auto" latinLnBrk="0" hangingPunct="1">
              <a:lnSpc>
                <a:spcPct val="150000"/>
              </a:lnSpc>
              <a:spcBef>
                <a:spcPts val="0"/>
              </a:spcBef>
              <a:spcAft>
                <a:spcPts val="0"/>
              </a:spcAft>
              <a:buClrTx/>
              <a:buSzTx/>
              <a:buFontTx/>
              <a:buNone/>
              <a:tabLst/>
              <a:defRPr/>
            </a:pPr>
            <a:r>
              <a:rPr lang="en-US" sz="1800" baseline="0" dirty="0">
                <a:solidFill>
                  <a:schemeClr val="accent5">
                    <a:lumMod val="60000"/>
                    <a:lumOff val="40000"/>
                  </a:schemeClr>
                </a:solidFill>
              </a:rPr>
              <a:t>	@Pharma436</a:t>
            </a:r>
          </a:p>
          <a:p>
            <a:pPr algn="l">
              <a:lnSpc>
                <a:spcPct val="150000"/>
              </a:lnSpc>
            </a:pPr>
            <a:r>
              <a:rPr lang="en-US" sz="1800" baseline="0" dirty="0">
                <a:solidFill>
                  <a:schemeClr val="accent5">
                    <a:lumMod val="60000"/>
                    <a:lumOff val="40000"/>
                  </a:schemeClr>
                </a:solidFill>
              </a:rPr>
              <a:t> 	Pharma436@outlook.com</a:t>
            </a:r>
          </a:p>
        </p:txBody>
      </p:sp>
      <p:pic>
        <p:nvPicPr>
          <p:cNvPr id="2050" name="Picture 2" descr="Image result for outlook"/>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327853" y="8230892"/>
            <a:ext cx="347541" cy="347138"/>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Image result for twitter logo"/>
          <p:cNvPicPr>
            <a:picLocks noChangeAspect="1" noChangeArrowheads="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327853" y="7833554"/>
            <a:ext cx="276443" cy="224866"/>
          </a:xfrm>
          <a:prstGeom prst="rect">
            <a:avLst/>
          </a:prstGeom>
          <a:noFill/>
          <a:extLst>
            <a:ext uri="{909E8E84-426E-40DD-AFC4-6F175D3DCCD1}">
              <a14:hiddenFill xmlns:a14="http://schemas.microsoft.com/office/drawing/2010/main">
                <a:solidFill>
                  <a:srgbClr val="FFFFFF"/>
                </a:solidFill>
              </a14:hiddenFill>
            </a:ext>
          </a:extLst>
        </p:spPr>
      </p:pic>
      <p:sp>
        <p:nvSpPr>
          <p:cNvPr id="21" name="Slide Number Placeholder 5"/>
          <p:cNvSpPr txBox="1">
            <a:spLocks/>
          </p:cNvSpPr>
          <p:nvPr userDrawn="1"/>
        </p:nvSpPr>
        <p:spPr>
          <a:xfrm>
            <a:off x="-968855" y="8736437"/>
            <a:ext cx="1543050" cy="486833"/>
          </a:xfrm>
          <a:prstGeom prst="rect">
            <a:avLst/>
          </a:prstGeom>
        </p:spPr>
        <p:txBody>
          <a:bodyPr vert="horz" lIns="91440" tIns="45720" rIns="91440" bIns="45720" rtlCol="0" anchor="ctr"/>
          <a:lstStyle>
            <a:defPPr>
              <a:defRPr lang="en-US"/>
            </a:defPPr>
            <a:lvl1pPr marL="0" algn="r" defTabSz="457200" rtl="0" eaLnBrk="1" latinLnBrk="0" hangingPunct="1">
              <a:defRPr sz="24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E7AFC90E-8276-4409-9486-97887BD13FEA}" type="slidenum">
              <a:rPr lang="en-US" smtClean="0"/>
              <a:pPr/>
              <a:t>‹#›</a:t>
            </a:fld>
            <a:endParaRPr lang="en-US" dirty="0"/>
          </a:p>
        </p:txBody>
      </p:sp>
      <p:pic>
        <p:nvPicPr>
          <p:cNvPr id="26" name="Picture 25"/>
          <p:cNvPicPr>
            <a:picLocks noChangeAspect="1"/>
          </p:cNvPicPr>
          <p:nvPr userDrawn="1"/>
        </p:nvPicPr>
        <p:blipFill rotWithShape="1">
          <a:blip r:embed="rId5">
            <a:extLst>
              <a:ext uri="{28A0092B-C50C-407E-A947-70E740481C1C}">
                <a14:useLocalDpi xmlns:a14="http://schemas.microsoft.com/office/drawing/2010/main" val="0"/>
              </a:ext>
            </a:extLst>
          </a:blip>
          <a:srcRect l="15000" t="31264" r="17501" b="25042"/>
          <a:stretch/>
        </p:blipFill>
        <p:spPr>
          <a:xfrm rot="1164955">
            <a:off x="1787977" y="2744404"/>
            <a:ext cx="220564" cy="125557"/>
          </a:xfrm>
          <a:prstGeom prst="rect">
            <a:avLst/>
          </a:prstGeom>
        </p:spPr>
      </p:pic>
      <p:pic>
        <p:nvPicPr>
          <p:cNvPr id="28" name="Picture 27"/>
          <p:cNvPicPr>
            <a:picLocks noChangeAspect="1"/>
          </p:cNvPicPr>
          <p:nvPr userDrawn="1"/>
        </p:nvPicPr>
        <p:blipFill rotWithShape="1">
          <a:blip r:embed="rId5">
            <a:extLst>
              <a:ext uri="{28A0092B-C50C-407E-A947-70E740481C1C}">
                <a14:useLocalDpi xmlns:a14="http://schemas.microsoft.com/office/drawing/2010/main" val="0"/>
              </a:ext>
            </a:extLst>
          </a:blip>
          <a:srcRect l="15000" t="31264" r="17501" b="25042"/>
          <a:stretch/>
        </p:blipFill>
        <p:spPr>
          <a:xfrm rot="20416561">
            <a:off x="4777294" y="2667211"/>
            <a:ext cx="220564" cy="125557"/>
          </a:xfrm>
          <a:prstGeom prst="rect">
            <a:avLst/>
          </a:prstGeom>
        </p:spPr>
      </p:pic>
    </p:spTree>
    <p:extLst>
      <p:ext uri="{BB962C8B-B14F-4D97-AF65-F5344CB8AC3E}">
        <p14:creationId xmlns:p14="http://schemas.microsoft.com/office/powerpoint/2010/main" val="1664740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9C611B1-3D6B-477A-8474-2D239A2A1E30}" type="datetime1">
              <a:rPr lang="en-US" smtClean="0"/>
              <a:t>2/22/17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7AFC90E-8276-4409-9486-97887BD13FEA}" type="slidenum">
              <a:rPr lang="en-US" smtClean="0"/>
              <a:t>‹#›</a:t>
            </a:fld>
            <a:endParaRPr lang="en-US" dirty="0"/>
          </a:p>
        </p:txBody>
      </p:sp>
    </p:spTree>
    <p:extLst>
      <p:ext uri="{BB962C8B-B14F-4D97-AF65-F5344CB8AC3E}">
        <p14:creationId xmlns:p14="http://schemas.microsoft.com/office/powerpoint/2010/main" val="751559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577EDDB-ECFC-4C6A-A764-DDA07B8D50B2}" type="datetime1">
              <a:rPr lang="en-US" smtClean="0"/>
              <a:t>2/22/17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7AFC90E-8276-4409-9486-97887BD13FEA}" type="slidenum">
              <a:rPr lang="en-US" smtClean="0"/>
              <a:t>‹#›</a:t>
            </a:fld>
            <a:endParaRPr lang="en-US" dirty="0"/>
          </a:p>
        </p:txBody>
      </p:sp>
    </p:spTree>
    <p:extLst>
      <p:ext uri="{BB962C8B-B14F-4D97-AF65-F5344CB8AC3E}">
        <p14:creationId xmlns:p14="http://schemas.microsoft.com/office/powerpoint/2010/main" val="250696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0EE28A4-AFEA-4A34-95A8-247BD3CB8071}" type="datetime1">
              <a:rPr lang="en-US" smtClean="0"/>
              <a:t>2/22/17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7AFC90E-8276-4409-9486-97887BD13FEA}" type="slidenum">
              <a:rPr lang="en-US" smtClean="0"/>
              <a:t>‹#›</a:t>
            </a:fld>
            <a:endParaRPr lang="en-US" dirty="0"/>
          </a:p>
        </p:txBody>
      </p:sp>
    </p:spTree>
    <p:extLst>
      <p:ext uri="{BB962C8B-B14F-4D97-AF65-F5344CB8AC3E}">
        <p14:creationId xmlns:p14="http://schemas.microsoft.com/office/powerpoint/2010/main" val="1723671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8340E1-ABA2-42F5-8697-1953C1EA20E1}" type="datetime1">
              <a:rPr lang="en-US" smtClean="0"/>
              <a:t>2/22/17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7AFC90E-8276-4409-9486-97887BD13FEA}" type="slidenum">
              <a:rPr lang="en-US" smtClean="0"/>
              <a:t>‹#›</a:t>
            </a:fld>
            <a:endParaRPr lang="en-US" dirty="0"/>
          </a:p>
        </p:txBody>
      </p:sp>
    </p:spTree>
    <p:extLst>
      <p:ext uri="{BB962C8B-B14F-4D97-AF65-F5344CB8AC3E}">
        <p14:creationId xmlns:p14="http://schemas.microsoft.com/office/powerpoint/2010/main" val="24264877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4A1440C7-4DFA-4933-83B3-3A392722552D}" type="datetime1">
              <a:rPr lang="en-US" smtClean="0"/>
              <a:t>2/22/17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7AFC90E-8276-4409-9486-97887BD13FEA}" type="slidenum">
              <a:rPr lang="en-US" smtClean="0"/>
              <a:t>‹#›</a:t>
            </a:fld>
            <a:endParaRPr lang="en-US" dirty="0"/>
          </a:p>
        </p:txBody>
      </p:sp>
    </p:spTree>
    <p:extLst>
      <p:ext uri="{BB962C8B-B14F-4D97-AF65-F5344CB8AC3E}">
        <p14:creationId xmlns:p14="http://schemas.microsoft.com/office/powerpoint/2010/main" val="726079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89C53EB8-C00B-4BF9-A965-EFF7903BF2A5}" type="datetime1">
              <a:rPr lang="en-US" smtClean="0"/>
              <a:t>2/22/17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7AFC90E-8276-4409-9486-97887BD13FEA}" type="slidenum">
              <a:rPr lang="en-US" smtClean="0"/>
              <a:t>‹#›</a:t>
            </a:fld>
            <a:endParaRPr lang="en-US" dirty="0"/>
          </a:p>
        </p:txBody>
      </p:sp>
    </p:spTree>
    <p:extLst>
      <p:ext uri="{BB962C8B-B14F-4D97-AF65-F5344CB8AC3E}">
        <p14:creationId xmlns:p14="http://schemas.microsoft.com/office/powerpoint/2010/main" val="383817825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B56D2050-8821-4C78-B239-8673A458227B}" type="datetime1">
              <a:rPr lang="en-US" smtClean="0"/>
              <a:t>2/22/17</a:t>
            </a:fld>
            <a:endParaRPr lang="en-US" dirty="0"/>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E7AFC90E-8276-4409-9486-97887BD13FEA}" type="slidenum">
              <a:rPr lang="en-US" smtClean="0"/>
              <a:t>‹#›</a:t>
            </a:fld>
            <a:endParaRPr lang="en-US" dirty="0"/>
          </a:p>
        </p:txBody>
      </p:sp>
    </p:spTree>
    <p:extLst>
      <p:ext uri="{BB962C8B-B14F-4D97-AF65-F5344CB8AC3E}">
        <p14:creationId xmlns:p14="http://schemas.microsoft.com/office/powerpoint/2010/main" val="375564958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 Id="rId3" Type="http://schemas.openxmlformats.org/officeDocument/2006/relationships/image" Target="../media/image8.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jpeg"/><Relationship Id="rId3" Type="http://schemas.openxmlformats.org/officeDocument/2006/relationships/image" Target="../media/image13.gi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https://www.onlineexambuilder.com/pharmacology-anaphylaxis/exam-129929"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image" Target="../media/image9.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8.xml.rels><?xml version="1.0" encoding="UTF-8" standalone="yes"?>
<Relationships xmlns="http://schemas.openxmlformats.org/package/2006/relationships"><Relationship Id="rId3" Type="http://schemas.openxmlformats.org/officeDocument/2006/relationships/hyperlink" Target="http://medical-dictionary.thefreedictionary.com/angioedema" TargetMode="External"/><Relationship Id="rId4" Type="http://schemas.openxmlformats.org/officeDocument/2006/relationships/image" Target="../media/image11.jpg"/><Relationship Id="rId1" Type="http://schemas.openxmlformats.org/officeDocument/2006/relationships/slideLayout" Target="../slideLayouts/slideLayout2.xml"/><Relationship Id="rId2" Type="http://schemas.openxmlformats.org/officeDocument/2006/relationships/hyperlink" Target="http://medical-dictionary.thefreedictionary.com/hives"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15000" t="31264" r="17501" b="25042"/>
          <a:stretch/>
        </p:blipFill>
        <p:spPr>
          <a:xfrm>
            <a:off x="63736" y="272232"/>
            <a:ext cx="1587028" cy="903425"/>
          </a:xfrm>
          <a:prstGeom prst="rect">
            <a:avLst/>
          </a:prstGeom>
        </p:spPr>
      </p:pic>
      <p:sp>
        <p:nvSpPr>
          <p:cNvPr id="32" name="TextBox 31"/>
          <p:cNvSpPr txBox="1"/>
          <p:nvPr/>
        </p:nvSpPr>
        <p:spPr>
          <a:xfrm>
            <a:off x="2438400" y="6745263"/>
            <a:ext cx="3175439" cy="707886"/>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000" dirty="0">
                <a:solidFill>
                  <a:srgbClr val="2E6AA6"/>
                </a:solidFill>
              </a:rPr>
              <a:t>Rise up, start fresh, see the opportunity in each day. </a:t>
            </a:r>
            <a:endParaRPr lang="ar-SA" sz="2000" dirty="0">
              <a:solidFill>
                <a:srgbClr val="2E6AA6"/>
              </a:solidFill>
            </a:endParaRPr>
          </a:p>
        </p:txBody>
      </p:sp>
      <p:sp>
        <p:nvSpPr>
          <p:cNvPr id="19" name="TextBox 18"/>
          <p:cNvSpPr txBox="1"/>
          <p:nvPr/>
        </p:nvSpPr>
        <p:spPr>
          <a:xfrm>
            <a:off x="1087808" y="1926953"/>
            <a:ext cx="4818743" cy="584775"/>
          </a:xfrm>
          <a:prstGeom prst="rect">
            <a:avLst/>
          </a:prstGeom>
          <a:noFill/>
        </p:spPr>
        <p:txBody>
          <a:bodyPr wrap="square" rtlCol="0">
            <a:spAutoFit/>
          </a:bodyPr>
          <a:lstStyle/>
          <a:p>
            <a:pPr algn="ctr"/>
            <a:r>
              <a:rPr lang="en-US" sz="3200" dirty="0">
                <a:solidFill>
                  <a:schemeClr val="accent5">
                    <a:lumMod val="60000"/>
                    <a:lumOff val="40000"/>
                  </a:schemeClr>
                </a:solidFill>
              </a:rPr>
              <a:t>Anaphylactic shock  </a:t>
            </a:r>
          </a:p>
        </p:txBody>
      </p:sp>
      <p:sp>
        <p:nvSpPr>
          <p:cNvPr id="34" name="TextBox 33"/>
          <p:cNvSpPr txBox="1"/>
          <p:nvPr/>
        </p:nvSpPr>
        <p:spPr>
          <a:xfrm>
            <a:off x="513348" y="2977829"/>
            <a:ext cx="5967664" cy="3170099"/>
          </a:xfrm>
          <a:prstGeom prst="rect">
            <a:avLst/>
          </a:prstGeom>
          <a:noFill/>
        </p:spPr>
        <p:txBody>
          <a:bodyPr wrap="square" rtlCol="0">
            <a:spAutoFit/>
          </a:bodyPr>
          <a:lstStyle/>
          <a:p>
            <a:r>
              <a:rPr lang="en-US" sz="2000" dirty="0"/>
              <a:t>Objectives:</a:t>
            </a:r>
          </a:p>
          <a:p>
            <a:r>
              <a:rPr lang="en-US" sz="2000" dirty="0"/>
              <a:t>• Perceive the differences between </a:t>
            </a:r>
            <a:r>
              <a:rPr lang="en-US" sz="2000" dirty="0" smtClean="0"/>
              <a:t>anaphylactic</a:t>
            </a:r>
            <a:r>
              <a:rPr lang="ar-SA" sz="2000" dirty="0" smtClean="0"/>
              <a:t> </a:t>
            </a:r>
            <a:r>
              <a:rPr lang="en-US" sz="2000" dirty="0" smtClean="0"/>
              <a:t>shock </a:t>
            </a:r>
            <a:r>
              <a:rPr lang="en-US" sz="2000" dirty="0"/>
              <a:t>and other types of shock.</a:t>
            </a:r>
          </a:p>
          <a:p>
            <a:r>
              <a:rPr lang="en-US" sz="2000" dirty="0"/>
              <a:t>• Recognize its nature, causes &amp; characteristics.</a:t>
            </a:r>
          </a:p>
          <a:p>
            <a:r>
              <a:rPr lang="en-US" sz="2000" dirty="0"/>
              <a:t>• Specify its diagnostic features.</a:t>
            </a:r>
          </a:p>
          <a:p>
            <a:r>
              <a:rPr lang="en-US" sz="2000" dirty="0"/>
              <a:t>• Identify its standard emergency management protocol.</a:t>
            </a:r>
          </a:p>
          <a:p>
            <a:r>
              <a:rPr lang="en-US" sz="2000" dirty="0"/>
              <a:t>• Justify the mechanism of action and method of administration of each of the different used drugs to limit its morbid outcomes.  </a:t>
            </a:r>
            <a:endParaRPr lang="ar-SA" sz="2000"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90134" y="413125"/>
            <a:ext cx="1814089" cy="1510691"/>
          </a:xfrm>
          <a:prstGeom prst="rect">
            <a:avLst/>
          </a:prstGeom>
        </p:spPr>
      </p:pic>
    </p:spTree>
    <p:extLst>
      <p:ext uri="{BB962C8B-B14F-4D97-AF65-F5344CB8AC3E}">
        <p14:creationId xmlns:p14="http://schemas.microsoft.com/office/powerpoint/2010/main" val="32868583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12194" y="1021977"/>
            <a:ext cx="2116670" cy="369332"/>
          </a:xfrm>
          <a:prstGeom prst="rect">
            <a:avLst/>
          </a:prstGeom>
          <a:noFill/>
        </p:spPr>
        <p:txBody>
          <a:bodyPr wrap="none" rtlCol="0">
            <a:spAutoFit/>
          </a:bodyPr>
          <a:lstStyle/>
          <a:p>
            <a:r>
              <a:rPr lang="en-US" spc="-30" dirty="0">
                <a:solidFill>
                  <a:srgbClr val="2E6AA6"/>
                </a:solidFill>
                <a:uFill>
                  <a:solidFill>
                    <a:srgbClr val="00B0F0"/>
                  </a:solidFill>
                </a:uFill>
                <a:sym typeface="Wingdings 3"/>
              </a:rPr>
              <a:t>Non-genomic action </a:t>
            </a:r>
            <a:endParaRPr lang="en-US" dirty="0">
              <a:solidFill>
                <a:srgbClr val="2E6AA6"/>
              </a:solidFill>
            </a:endParaRPr>
          </a:p>
        </p:txBody>
      </p:sp>
      <p:pic>
        <p:nvPicPr>
          <p:cNvPr id="4" name="Picture 2" descr="Model of genomic and nongenomic steroid hormone action"/>
          <p:cNvPicPr>
            <a:picLocks noChangeAspect="1" noChangeArrowheads="1"/>
          </p:cNvPicPr>
          <p:nvPr/>
        </p:nvPicPr>
        <p:blipFill>
          <a:blip r:embed="rId2" cstate="print"/>
          <a:srcRect t="43333" b="8333"/>
          <a:stretch>
            <a:fillRect/>
          </a:stretch>
        </p:blipFill>
        <p:spPr bwMode="auto">
          <a:xfrm>
            <a:off x="524435" y="1514191"/>
            <a:ext cx="2492188" cy="1620832"/>
          </a:xfrm>
          <a:prstGeom prst="rect">
            <a:avLst/>
          </a:prstGeom>
          <a:noFill/>
        </p:spPr>
      </p:pic>
      <p:cxnSp>
        <p:nvCxnSpPr>
          <p:cNvPr id="6" name="Straight Connector 5"/>
          <p:cNvCxnSpPr/>
          <p:nvPr/>
        </p:nvCxnSpPr>
        <p:spPr>
          <a:xfrm flipH="1">
            <a:off x="3496235" y="1057835"/>
            <a:ext cx="2" cy="2971422"/>
          </a:xfrm>
          <a:prstGeom prst="line">
            <a:avLst/>
          </a:prstGeom>
          <a:ln w="38100">
            <a:solidFill>
              <a:srgbClr val="2E6AA6"/>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4253254" y="1021977"/>
            <a:ext cx="1654620" cy="369332"/>
          </a:xfrm>
          <a:prstGeom prst="rect">
            <a:avLst/>
          </a:prstGeom>
          <a:noFill/>
        </p:spPr>
        <p:txBody>
          <a:bodyPr wrap="none" rtlCol="0">
            <a:spAutoFit/>
          </a:bodyPr>
          <a:lstStyle/>
          <a:p>
            <a:r>
              <a:rPr lang="en-US" spc="-30">
                <a:solidFill>
                  <a:srgbClr val="2E6AA6"/>
                </a:solidFill>
                <a:uFill>
                  <a:solidFill>
                    <a:srgbClr val="00B0F0"/>
                  </a:solidFill>
                </a:uFill>
                <a:sym typeface="Wingdings 3"/>
              </a:rPr>
              <a:t>G</a:t>
            </a:r>
            <a:r>
              <a:rPr lang="en-US" spc="-30" smtClean="0">
                <a:solidFill>
                  <a:srgbClr val="2E6AA6"/>
                </a:solidFill>
                <a:uFill>
                  <a:solidFill>
                    <a:srgbClr val="00B0F0"/>
                  </a:solidFill>
                </a:uFill>
                <a:sym typeface="Wingdings 3"/>
              </a:rPr>
              <a:t>enomic </a:t>
            </a:r>
            <a:r>
              <a:rPr lang="en-US" spc="-30" dirty="0">
                <a:solidFill>
                  <a:srgbClr val="2E6AA6"/>
                </a:solidFill>
                <a:uFill>
                  <a:solidFill>
                    <a:srgbClr val="00B0F0"/>
                  </a:solidFill>
                </a:uFill>
                <a:sym typeface="Wingdings 3"/>
              </a:rPr>
              <a:t>action </a:t>
            </a:r>
            <a:endParaRPr lang="en-US" dirty="0">
              <a:solidFill>
                <a:srgbClr val="2E6AA6"/>
              </a:solidFill>
            </a:endParaRPr>
          </a:p>
        </p:txBody>
      </p:sp>
      <p:pic>
        <p:nvPicPr>
          <p:cNvPr id="8" name="Picture 2" descr="Model of genomic and nongenomic steroid hormone action"/>
          <p:cNvPicPr>
            <a:picLocks noChangeAspect="1" noChangeArrowheads="1"/>
          </p:cNvPicPr>
          <p:nvPr/>
        </p:nvPicPr>
        <p:blipFill>
          <a:blip r:embed="rId2" cstate="print"/>
          <a:srcRect b="56667"/>
          <a:stretch>
            <a:fillRect/>
          </a:stretch>
        </p:blipFill>
        <p:spPr bwMode="auto">
          <a:xfrm>
            <a:off x="3975850" y="1514191"/>
            <a:ext cx="2492188" cy="1620832"/>
          </a:xfrm>
          <a:prstGeom prst="rect">
            <a:avLst/>
          </a:prstGeom>
          <a:noFill/>
        </p:spPr>
      </p:pic>
      <p:sp>
        <p:nvSpPr>
          <p:cNvPr id="9" name="TextBox 8"/>
          <p:cNvSpPr txBox="1"/>
          <p:nvPr/>
        </p:nvSpPr>
        <p:spPr>
          <a:xfrm>
            <a:off x="309783" y="3257905"/>
            <a:ext cx="2792506" cy="584775"/>
          </a:xfrm>
          <a:prstGeom prst="rect">
            <a:avLst/>
          </a:prstGeom>
          <a:noFill/>
        </p:spPr>
        <p:txBody>
          <a:bodyPr wrap="square" rtlCol="0">
            <a:spAutoFit/>
          </a:bodyPr>
          <a:lstStyle/>
          <a:p>
            <a:pPr algn="r"/>
            <a:r>
              <a:rPr lang="ar-SA" sz="1600" dirty="0" smtClean="0">
                <a:solidFill>
                  <a:srgbClr val="AFABAB"/>
                </a:solidFill>
              </a:rPr>
              <a:t>هنا يدخل الدوا ويرتبط بالمستقبلات اللي على الغشاء البلازمي ويعطي تأثير سريع</a:t>
            </a:r>
            <a:endParaRPr lang="en-US" sz="1600" dirty="0">
              <a:solidFill>
                <a:srgbClr val="AFABAB"/>
              </a:solidFill>
            </a:endParaRPr>
          </a:p>
        </p:txBody>
      </p:sp>
      <p:sp>
        <p:nvSpPr>
          <p:cNvPr id="10" name="TextBox 9"/>
          <p:cNvSpPr txBox="1"/>
          <p:nvPr/>
        </p:nvSpPr>
        <p:spPr>
          <a:xfrm>
            <a:off x="3836230" y="3441577"/>
            <a:ext cx="2883108" cy="646331"/>
          </a:xfrm>
          <a:prstGeom prst="rect">
            <a:avLst/>
          </a:prstGeom>
          <a:noFill/>
        </p:spPr>
        <p:txBody>
          <a:bodyPr wrap="square" rtlCol="0">
            <a:spAutoFit/>
          </a:bodyPr>
          <a:lstStyle/>
          <a:p>
            <a:pPr marL="0" algn="r" defTabSz="457200" rtl="1" eaLnBrk="1" latinLnBrk="0" hangingPunct="1"/>
            <a:r>
              <a:rPr lang="ar-SA" sz="1200" dirty="0" smtClean="0">
                <a:solidFill>
                  <a:srgbClr val="AFABAB"/>
                </a:solidFill>
              </a:rPr>
              <a:t>هنا يدخل الدوا ويرتبط بمستقبل جوا الخلية، هذا المستقبل </a:t>
            </a:r>
            <a:r>
              <a:rPr lang="ar-SA" sz="1200" dirty="0" err="1" smtClean="0">
                <a:solidFill>
                  <a:srgbClr val="AFABAB"/>
                </a:solidFill>
              </a:rPr>
              <a:t>بيدخل</a:t>
            </a:r>
            <a:r>
              <a:rPr lang="ar-SA" sz="1200" dirty="0" smtClean="0">
                <a:solidFill>
                  <a:srgbClr val="AFABAB"/>
                </a:solidFill>
              </a:rPr>
              <a:t> جوا     </a:t>
            </a:r>
            <a:r>
              <a:rPr lang="en-US" sz="1200" dirty="0" smtClean="0">
                <a:solidFill>
                  <a:srgbClr val="AFABAB"/>
                </a:solidFill>
              </a:rPr>
              <a:t>    </a:t>
            </a:r>
            <a:r>
              <a:rPr lang="ar-SA" sz="1200" dirty="0" err="1" smtClean="0">
                <a:solidFill>
                  <a:srgbClr val="AFABAB"/>
                </a:solidFill>
              </a:rPr>
              <a:t>وبيأثر</a:t>
            </a:r>
            <a:r>
              <a:rPr lang="ar-SA" sz="1200" dirty="0" smtClean="0">
                <a:solidFill>
                  <a:srgbClr val="AFABAB"/>
                </a:solidFill>
              </a:rPr>
              <a:t> بتكوين البروتين بعدين يطلع التأثير، يأخذ وقت طويل عشان يعطي تأثيره</a:t>
            </a:r>
            <a:endParaRPr lang="en-US" sz="1200" dirty="0">
              <a:solidFill>
                <a:srgbClr val="AFABAB"/>
              </a:solidFill>
            </a:endParaRPr>
          </a:p>
        </p:txBody>
      </p:sp>
      <p:sp>
        <p:nvSpPr>
          <p:cNvPr id="12" name="TextBox 11"/>
          <p:cNvSpPr txBox="1"/>
          <p:nvPr/>
        </p:nvSpPr>
        <p:spPr>
          <a:xfrm>
            <a:off x="5727462" y="3608313"/>
            <a:ext cx="468397" cy="276999"/>
          </a:xfrm>
          <a:prstGeom prst="rect">
            <a:avLst/>
          </a:prstGeom>
          <a:noFill/>
        </p:spPr>
        <p:txBody>
          <a:bodyPr wrap="none" rtlCol="0">
            <a:spAutoFit/>
          </a:bodyPr>
          <a:lstStyle/>
          <a:p>
            <a:pPr marL="0" algn="r" defTabSz="457200" rtl="1" eaLnBrk="1" latinLnBrk="0" hangingPunct="1"/>
            <a:r>
              <a:rPr lang="en-US" sz="1200" dirty="0" smtClean="0">
                <a:solidFill>
                  <a:srgbClr val="AFABAB"/>
                </a:solidFill>
              </a:rPr>
              <a:t>DNA</a:t>
            </a:r>
            <a:endParaRPr lang="en-US" sz="1200" dirty="0">
              <a:solidFill>
                <a:srgbClr val="AFABAB"/>
              </a:solidFill>
            </a:endParaRPr>
          </a:p>
        </p:txBody>
      </p:sp>
      <p:sp>
        <p:nvSpPr>
          <p:cNvPr id="13" name="TextBox 12"/>
          <p:cNvSpPr txBox="1"/>
          <p:nvPr/>
        </p:nvSpPr>
        <p:spPr>
          <a:xfrm>
            <a:off x="3769660" y="3135023"/>
            <a:ext cx="2967607" cy="276999"/>
          </a:xfrm>
          <a:prstGeom prst="rect">
            <a:avLst/>
          </a:prstGeom>
          <a:noFill/>
        </p:spPr>
        <p:txBody>
          <a:bodyPr wrap="none" rtlCol="0">
            <a:spAutoFit/>
          </a:bodyPr>
          <a:lstStyle/>
          <a:p>
            <a:r>
              <a:rPr lang="en-US" sz="1200" spc="-30" dirty="0" smtClean="0">
                <a:uFill>
                  <a:solidFill>
                    <a:srgbClr val="00B0F0"/>
                  </a:solidFill>
                </a:uFill>
                <a:sym typeface="Wingdings 3"/>
              </a:rPr>
              <a:t>genomic </a:t>
            </a:r>
            <a:r>
              <a:rPr lang="en-US" sz="1200" spc="-30" dirty="0">
                <a:uFill>
                  <a:solidFill>
                    <a:srgbClr val="00B0F0"/>
                  </a:solidFill>
                </a:uFill>
                <a:sym typeface="Wingdings 3"/>
              </a:rPr>
              <a:t>action is slow may  </a:t>
            </a:r>
            <a:r>
              <a:rPr lang="en-US" sz="1200" spc="-30">
                <a:uFill>
                  <a:solidFill>
                    <a:srgbClr val="00B0F0"/>
                  </a:solidFill>
                </a:uFill>
                <a:sym typeface="Wingdings 3"/>
              </a:rPr>
              <a:t>take </a:t>
            </a:r>
            <a:r>
              <a:rPr lang="en-US" sz="1200" spc="-30" smtClean="0">
                <a:uFill>
                  <a:solidFill>
                    <a:srgbClr val="00B0F0"/>
                  </a:solidFill>
                </a:uFill>
                <a:sym typeface="Wingdings 3"/>
              </a:rPr>
              <a:t>hours </a:t>
            </a:r>
            <a:r>
              <a:rPr lang="en-US" sz="1200" spc="-30">
                <a:uFill>
                  <a:solidFill>
                    <a:srgbClr val="00B0F0"/>
                  </a:solidFill>
                </a:uFill>
                <a:sym typeface="Wingdings 3"/>
              </a:rPr>
              <a:t>to </a:t>
            </a:r>
            <a:r>
              <a:rPr lang="en-US" sz="1200" spc="-30" smtClean="0">
                <a:uFill>
                  <a:solidFill>
                    <a:srgbClr val="00B0F0"/>
                  </a:solidFill>
                </a:uFill>
                <a:sym typeface="Wingdings 3"/>
              </a:rPr>
              <a:t>days</a:t>
            </a:r>
            <a:endParaRPr lang="en-US" sz="1200" dirty="0"/>
          </a:p>
        </p:txBody>
      </p:sp>
      <p:pic>
        <p:nvPicPr>
          <p:cNvPr id="14" name="Picture 2" descr="C:\Documents and Settings\DR.OMNIA\My Documents\My Pictures\ipra.gif"/>
          <p:cNvPicPr>
            <a:picLocks noChangeAspect="1" noChangeArrowheads="1"/>
          </p:cNvPicPr>
          <p:nvPr/>
        </p:nvPicPr>
        <p:blipFill>
          <a:blip r:embed="rId3" cstate="print">
            <a:clrChange>
              <a:clrFrom>
                <a:srgbClr val="FFFFFF"/>
              </a:clrFrom>
              <a:clrTo>
                <a:srgbClr val="FFFFFF">
                  <a:alpha val="0"/>
                </a:srgbClr>
              </a:clrTo>
            </a:clrChange>
            <a:lum bright="-10000" contrast="20000"/>
          </a:blip>
          <a:srcRect l="7207" t="6838" r="15315"/>
          <a:stretch>
            <a:fillRect/>
          </a:stretch>
        </p:blipFill>
        <p:spPr bwMode="auto">
          <a:xfrm>
            <a:off x="438739" y="4996514"/>
            <a:ext cx="4809688" cy="2821859"/>
          </a:xfrm>
          <a:prstGeom prst="rect">
            <a:avLst/>
          </a:prstGeom>
          <a:noFill/>
        </p:spPr>
      </p:pic>
      <p:sp>
        <p:nvSpPr>
          <p:cNvPr id="15" name="TextBox 14"/>
          <p:cNvSpPr txBox="1"/>
          <p:nvPr/>
        </p:nvSpPr>
        <p:spPr>
          <a:xfrm>
            <a:off x="286339" y="4694173"/>
            <a:ext cx="1219200" cy="370425"/>
          </a:xfrm>
          <a:prstGeom prst="rect">
            <a:avLst/>
          </a:prstGeom>
          <a:solidFill>
            <a:srgbClr val="00B050"/>
          </a:solidFill>
        </p:spPr>
        <p:txBody>
          <a:bodyPr wrap="square" rtlCol="0">
            <a:spAutoFit/>
          </a:bodyPr>
          <a:lstStyle/>
          <a:p>
            <a:r>
              <a:rPr lang="en-US" sz="2000" dirty="0" smtClean="0">
                <a:solidFill>
                  <a:srgbClr val="FFFFFF"/>
                </a:solidFill>
                <a:latin typeface="Bernard MT Condensed" pitchFamily="18" charset="0"/>
              </a:rPr>
              <a:t>Glucagon</a:t>
            </a:r>
            <a:endParaRPr lang="en-US" sz="2000" dirty="0">
              <a:solidFill>
                <a:srgbClr val="FFFFFF"/>
              </a:solidFill>
              <a:latin typeface="Bernard MT Condensed" pitchFamily="18" charset="0"/>
            </a:endParaRPr>
          </a:p>
        </p:txBody>
      </p:sp>
      <p:sp>
        <p:nvSpPr>
          <p:cNvPr id="16" name="TextBox 15"/>
          <p:cNvSpPr txBox="1"/>
          <p:nvPr/>
        </p:nvSpPr>
        <p:spPr>
          <a:xfrm>
            <a:off x="133939" y="7213688"/>
            <a:ext cx="2209800" cy="370425"/>
          </a:xfrm>
          <a:prstGeom prst="rect">
            <a:avLst/>
          </a:prstGeom>
          <a:solidFill>
            <a:srgbClr val="00B050"/>
          </a:solidFill>
        </p:spPr>
        <p:txBody>
          <a:bodyPr wrap="square" rtlCol="0">
            <a:spAutoFit/>
          </a:bodyPr>
          <a:lstStyle/>
          <a:p>
            <a:r>
              <a:rPr lang="en-US" sz="2000" dirty="0" err="1" smtClean="0">
                <a:solidFill>
                  <a:srgbClr val="FFFFFF"/>
                </a:solidFill>
                <a:latin typeface="Bernard MT Condensed" pitchFamily="18" charset="0"/>
              </a:rPr>
              <a:t>Sympathomimetics</a:t>
            </a:r>
            <a:endParaRPr lang="en-US" sz="2000" dirty="0">
              <a:solidFill>
                <a:srgbClr val="FFFFFF"/>
              </a:solidFill>
              <a:latin typeface="Bernard MT Condensed" pitchFamily="18" charset="0"/>
            </a:endParaRPr>
          </a:p>
        </p:txBody>
      </p:sp>
      <p:sp>
        <p:nvSpPr>
          <p:cNvPr id="17" name="TextBox 16"/>
          <p:cNvSpPr txBox="1"/>
          <p:nvPr/>
        </p:nvSpPr>
        <p:spPr>
          <a:xfrm>
            <a:off x="4020139" y="7233846"/>
            <a:ext cx="1371600" cy="370425"/>
          </a:xfrm>
          <a:prstGeom prst="rect">
            <a:avLst/>
          </a:prstGeom>
          <a:solidFill>
            <a:srgbClr val="FF0000"/>
          </a:solidFill>
        </p:spPr>
        <p:txBody>
          <a:bodyPr wrap="square" rtlCol="0">
            <a:spAutoFit/>
          </a:bodyPr>
          <a:lstStyle/>
          <a:p>
            <a:r>
              <a:rPr lang="en-US" sz="2000" dirty="0" err="1" smtClean="0">
                <a:solidFill>
                  <a:srgbClr val="FFFFFF"/>
                </a:solidFill>
                <a:latin typeface="Bernard MT Condensed" pitchFamily="18" charset="0"/>
              </a:rPr>
              <a:t>Ipratropium</a:t>
            </a:r>
            <a:endParaRPr lang="en-US" sz="2000" dirty="0">
              <a:solidFill>
                <a:srgbClr val="FFFFFF"/>
              </a:solidFill>
              <a:latin typeface="Bernard MT Condensed" pitchFamily="18" charset="0"/>
            </a:endParaRPr>
          </a:p>
        </p:txBody>
      </p:sp>
      <p:cxnSp>
        <p:nvCxnSpPr>
          <p:cNvPr id="18" name="Straight Arrow Connector 17"/>
          <p:cNvCxnSpPr/>
          <p:nvPr/>
        </p:nvCxnSpPr>
        <p:spPr>
          <a:xfrm rot="16200000" flipV="1">
            <a:off x="5062973" y="6981280"/>
            <a:ext cx="352732" cy="1524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4870801" y="6481799"/>
            <a:ext cx="990600" cy="370425"/>
          </a:xfrm>
          <a:prstGeom prst="rect">
            <a:avLst/>
          </a:prstGeom>
          <a:solidFill>
            <a:srgbClr val="FFFFE7"/>
          </a:solidFill>
          <a:ln>
            <a:solidFill>
              <a:srgbClr val="FF0000"/>
            </a:solidFill>
          </a:ln>
        </p:spPr>
        <p:txBody>
          <a:bodyPr wrap="square" rtlCol="0">
            <a:spAutoFit/>
          </a:bodyPr>
          <a:lstStyle/>
          <a:p>
            <a:r>
              <a:rPr lang="it-IT" sz="2000" b="1" dirty="0" smtClean="0">
                <a:latin typeface="Arial Narrow" pitchFamily="34" charset="0"/>
              </a:rPr>
              <a:t>M</a:t>
            </a:r>
            <a:r>
              <a:rPr lang="it-IT" sz="2000" b="1" baseline="-25000" dirty="0" smtClean="0">
                <a:latin typeface="Arial Narrow" pitchFamily="34" charset="0"/>
              </a:rPr>
              <a:t>2</a:t>
            </a:r>
            <a:r>
              <a:rPr lang="it-IT" sz="2000" b="1" dirty="0" smtClean="0">
                <a:latin typeface="Arial Narrow" pitchFamily="34" charset="0"/>
              </a:rPr>
              <a:t> &amp; M</a:t>
            </a:r>
            <a:r>
              <a:rPr lang="it-IT" sz="2000" b="1" baseline="-25000" dirty="0" smtClean="0">
                <a:latin typeface="Arial Narrow" pitchFamily="34" charset="0"/>
              </a:rPr>
              <a:t>3</a:t>
            </a:r>
            <a:endParaRPr lang="en-US" sz="2000" dirty="0"/>
          </a:p>
        </p:txBody>
      </p:sp>
      <p:sp>
        <p:nvSpPr>
          <p:cNvPr id="20" name="Oval 19"/>
          <p:cNvSpPr/>
          <p:nvPr/>
        </p:nvSpPr>
        <p:spPr>
          <a:xfrm>
            <a:off x="5369967" y="6881114"/>
            <a:ext cx="304800" cy="352732"/>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a:t>
            </a:r>
            <a:endParaRPr lang="en-US" b="1" dirty="0"/>
          </a:p>
        </p:txBody>
      </p:sp>
      <p:sp>
        <p:nvSpPr>
          <p:cNvPr id="21" name="Oval 20"/>
          <p:cNvSpPr/>
          <p:nvPr/>
        </p:nvSpPr>
        <p:spPr>
          <a:xfrm>
            <a:off x="1407567" y="6387289"/>
            <a:ext cx="685800" cy="493825"/>
          </a:xfrm>
          <a:prstGeom prst="ellipse">
            <a:avLst/>
          </a:prstGeom>
          <a:solidFill>
            <a:srgbClr val="FFFFE7"/>
          </a:solidFill>
          <a:ln w="2857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B050"/>
                </a:solidFill>
                <a:latin typeface="Bernard MT Condensed" pitchFamily="18" charset="0"/>
              </a:rPr>
              <a:t>G</a:t>
            </a:r>
            <a:r>
              <a:rPr lang="en-US" baseline="-25000" dirty="0" smtClean="0">
                <a:solidFill>
                  <a:srgbClr val="00B050"/>
                </a:solidFill>
                <a:latin typeface="Bernard MT Condensed" pitchFamily="18" charset="0"/>
              </a:rPr>
              <a:t>s</a:t>
            </a:r>
            <a:endParaRPr lang="en-US" baseline="-25000" dirty="0">
              <a:solidFill>
                <a:srgbClr val="00B050"/>
              </a:solidFill>
              <a:latin typeface="Bernard MT Condensed" pitchFamily="18" charset="0"/>
            </a:endParaRPr>
          </a:p>
        </p:txBody>
      </p:sp>
      <p:sp>
        <p:nvSpPr>
          <p:cNvPr id="22" name="Oval 21"/>
          <p:cNvSpPr/>
          <p:nvPr/>
        </p:nvSpPr>
        <p:spPr>
          <a:xfrm>
            <a:off x="1276939" y="5843073"/>
            <a:ext cx="685800" cy="423279"/>
          </a:xfrm>
          <a:prstGeom prst="ellipse">
            <a:avLst/>
          </a:prstGeom>
          <a:solidFill>
            <a:srgbClr val="FFFFE7"/>
          </a:solidFill>
          <a:ln w="2857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B050"/>
                </a:solidFill>
                <a:latin typeface="Bernard MT Condensed" pitchFamily="18" charset="0"/>
              </a:rPr>
              <a:t>G</a:t>
            </a:r>
            <a:r>
              <a:rPr lang="en-US" baseline="-25000" dirty="0" smtClean="0">
                <a:solidFill>
                  <a:srgbClr val="00B050"/>
                </a:solidFill>
                <a:latin typeface="Bernard MT Condensed" pitchFamily="18" charset="0"/>
              </a:rPr>
              <a:t>s</a:t>
            </a:r>
            <a:endParaRPr lang="en-US" baseline="-25000" dirty="0">
              <a:solidFill>
                <a:srgbClr val="00B050"/>
              </a:solidFill>
              <a:latin typeface="Bernard MT Condensed" pitchFamily="18" charset="0"/>
            </a:endParaRPr>
          </a:p>
        </p:txBody>
      </p:sp>
      <p:cxnSp>
        <p:nvCxnSpPr>
          <p:cNvPr id="25" name="Straight Connector 24"/>
          <p:cNvCxnSpPr/>
          <p:nvPr/>
        </p:nvCxnSpPr>
        <p:spPr>
          <a:xfrm>
            <a:off x="878674" y="4192449"/>
            <a:ext cx="5317185" cy="0"/>
          </a:xfrm>
          <a:prstGeom prst="line">
            <a:avLst/>
          </a:prstGeom>
          <a:ln w="38100">
            <a:solidFill>
              <a:srgbClr val="2E6AA6"/>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116674" y="4317952"/>
            <a:ext cx="6705600" cy="616515"/>
          </a:xfrm>
          <a:prstGeom prst="rect">
            <a:avLst/>
          </a:prstGeom>
          <a:noFill/>
        </p:spPr>
        <p:txBody>
          <a:bodyPr wrap="square" rtlCol="0">
            <a:spAutoFit/>
          </a:bodyPr>
          <a:lstStyle/>
          <a:p>
            <a:pPr algn="r">
              <a:lnSpc>
                <a:spcPct val="150000"/>
              </a:lnSpc>
            </a:pPr>
            <a:r>
              <a:rPr lang="ar-SA" sz="1200" dirty="0" smtClean="0">
                <a:solidFill>
                  <a:srgbClr val="AFABAB"/>
                </a:solidFill>
              </a:rPr>
              <a:t>لو كان المريض يأخذ                 </a:t>
            </a:r>
            <a:r>
              <a:rPr lang="ar-SA" sz="1200" dirty="0" err="1" smtClean="0">
                <a:solidFill>
                  <a:srgbClr val="AFABAB"/>
                </a:solidFill>
              </a:rPr>
              <a:t>ماراح</a:t>
            </a:r>
            <a:r>
              <a:rPr lang="ar-SA" sz="1200" dirty="0" smtClean="0">
                <a:solidFill>
                  <a:srgbClr val="AFABAB"/>
                </a:solidFill>
              </a:rPr>
              <a:t> يصير عندي           بالتالي </a:t>
            </a:r>
            <a:r>
              <a:rPr lang="ar-SA" sz="1200" dirty="0" err="1" smtClean="0">
                <a:solidFill>
                  <a:srgbClr val="AFABAB"/>
                </a:solidFill>
              </a:rPr>
              <a:t>مافيه</a:t>
            </a:r>
            <a:r>
              <a:rPr lang="ar-SA" sz="1200" dirty="0" smtClean="0">
                <a:solidFill>
                  <a:srgbClr val="AFABAB"/>
                </a:solidFill>
              </a:rPr>
              <a:t>             ،    عشان أسوي                  استخدم </a:t>
            </a:r>
            <a:r>
              <a:rPr lang="ar-SA" sz="1200" dirty="0" err="1" smtClean="0">
                <a:solidFill>
                  <a:srgbClr val="AFABAB"/>
                </a:solidFill>
              </a:rPr>
              <a:t>قلوكاجون</a:t>
            </a:r>
            <a:r>
              <a:rPr lang="ar-SA" sz="1200" dirty="0" smtClean="0">
                <a:solidFill>
                  <a:srgbClr val="AFABAB"/>
                </a:solidFill>
              </a:rPr>
              <a:t> اللي </a:t>
            </a:r>
            <a:r>
              <a:rPr lang="ar-SA" sz="1200" dirty="0" err="1" smtClean="0">
                <a:solidFill>
                  <a:srgbClr val="AFABAB"/>
                </a:solidFill>
              </a:rPr>
              <a:t>بيأثر</a:t>
            </a:r>
            <a:r>
              <a:rPr lang="ar-SA" sz="1200" dirty="0" smtClean="0">
                <a:solidFill>
                  <a:srgbClr val="AFABAB"/>
                </a:solidFill>
              </a:rPr>
              <a:t> على مستقبلات خاصه فيه تحفز     وبالتالي تزيد          </a:t>
            </a:r>
            <a:r>
              <a:rPr lang="ar-SA" sz="1200" dirty="0" err="1" smtClean="0">
                <a:solidFill>
                  <a:srgbClr val="AFABAB"/>
                </a:solidFill>
              </a:rPr>
              <a:t>وبيصير</a:t>
            </a:r>
            <a:r>
              <a:rPr lang="ar-SA" sz="1200" dirty="0" smtClean="0">
                <a:solidFill>
                  <a:srgbClr val="AFABAB"/>
                </a:solidFill>
              </a:rPr>
              <a:t> عندي</a:t>
            </a:r>
            <a:endParaRPr lang="en-US" sz="1200" dirty="0">
              <a:solidFill>
                <a:srgbClr val="AFABAB"/>
              </a:solidFill>
            </a:endParaRPr>
          </a:p>
        </p:txBody>
      </p:sp>
      <p:sp>
        <p:nvSpPr>
          <p:cNvPr id="29" name="TextBox 28"/>
          <p:cNvSpPr txBox="1"/>
          <p:nvPr/>
        </p:nvSpPr>
        <p:spPr>
          <a:xfrm>
            <a:off x="4958110" y="4354598"/>
            <a:ext cx="832728" cy="276999"/>
          </a:xfrm>
          <a:prstGeom prst="rect">
            <a:avLst/>
          </a:prstGeom>
          <a:noFill/>
        </p:spPr>
        <p:txBody>
          <a:bodyPr wrap="none" rtlCol="0">
            <a:spAutoFit/>
          </a:bodyPr>
          <a:lstStyle/>
          <a:p>
            <a:r>
              <a:rPr lang="en-US" sz="1200" b="1" dirty="0" smtClean="0">
                <a:solidFill>
                  <a:srgbClr val="AFABAB"/>
                </a:solidFill>
                <a:latin typeface="Symbol" pitchFamily="18" charset="2"/>
                <a:sym typeface="Wingdings 3"/>
              </a:rPr>
              <a:t>b</a:t>
            </a:r>
            <a:r>
              <a:rPr lang="en-US" sz="1200" dirty="0" smtClean="0">
                <a:solidFill>
                  <a:srgbClr val="AFABAB"/>
                </a:solidFill>
              </a:rPr>
              <a:t>-blockers</a:t>
            </a:r>
            <a:endParaRPr lang="en-US" sz="1200" dirty="0">
              <a:solidFill>
                <a:srgbClr val="AFABAB"/>
              </a:solidFill>
            </a:endParaRPr>
          </a:p>
        </p:txBody>
      </p:sp>
      <p:sp>
        <p:nvSpPr>
          <p:cNvPr id="30" name="TextBox 29"/>
          <p:cNvSpPr txBox="1"/>
          <p:nvPr/>
        </p:nvSpPr>
        <p:spPr>
          <a:xfrm>
            <a:off x="2187777" y="4349634"/>
            <a:ext cx="898708" cy="276999"/>
          </a:xfrm>
          <a:prstGeom prst="rect">
            <a:avLst/>
          </a:prstGeom>
          <a:noFill/>
        </p:spPr>
        <p:txBody>
          <a:bodyPr wrap="none" rtlCol="0">
            <a:spAutoFit/>
          </a:bodyPr>
          <a:lstStyle/>
          <a:p>
            <a:pPr marL="0" algn="r" defTabSz="457200" rtl="1" eaLnBrk="1" latinLnBrk="0" hangingPunct="1"/>
            <a:r>
              <a:rPr lang="en-US" sz="1200" dirty="0" smtClean="0">
                <a:solidFill>
                  <a:srgbClr val="AFABAB"/>
                </a:solidFill>
              </a:rPr>
              <a:t>contraction</a:t>
            </a:r>
            <a:endParaRPr lang="en-US" sz="1200" dirty="0">
              <a:solidFill>
                <a:srgbClr val="AFABAB"/>
              </a:solidFill>
            </a:endParaRPr>
          </a:p>
        </p:txBody>
      </p:sp>
      <p:sp>
        <p:nvSpPr>
          <p:cNvPr id="31" name="TextBox 30"/>
          <p:cNvSpPr txBox="1"/>
          <p:nvPr/>
        </p:nvSpPr>
        <p:spPr>
          <a:xfrm>
            <a:off x="828511" y="4353242"/>
            <a:ext cx="898708" cy="276999"/>
          </a:xfrm>
          <a:prstGeom prst="rect">
            <a:avLst/>
          </a:prstGeom>
          <a:noFill/>
        </p:spPr>
        <p:txBody>
          <a:bodyPr wrap="none" rtlCol="0">
            <a:spAutoFit/>
          </a:bodyPr>
          <a:lstStyle/>
          <a:p>
            <a:pPr marL="0" algn="r" defTabSz="457200" rtl="1" eaLnBrk="1" latinLnBrk="0" hangingPunct="1"/>
            <a:r>
              <a:rPr lang="en-US" sz="1200" dirty="0" smtClean="0">
                <a:solidFill>
                  <a:srgbClr val="AFABAB"/>
                </a:solidFill>
              </a:rPr>
              <a:t>contraction</a:t>
            </a:r>
            <a:endParaRPr lang="en-US" sz="1200" dirty="0">
              <a:solidFill>
                <a:srgbClr val="AFABAB"/>
              </a:solidFill>
            </a:endParaRPr>
          </a:p>
        </p:txBody>
      </p:sp>
      <p:sp>
        <p:nvSpPr>
          <p:cNvPr id="32" name="TextBox 31"/>
          <p:cNvSpPr txBox="1"/>
          <p:nvPr/>
        </p:nvSpPr>
        <p:spPr>
          <a:xfrm>
            <a:off x="3565499" y="4367563"/>
            <a:ext cx="551754" cy="276999"/>
          </a:xfrm>
          <a:prstGeom prst="rect">
            <a:avLst/>
          </a:prstGeom>
          <a:noFill/>
        </p:spPr>
        <p:txBody>
          <a:bodyPr wrap="none" rtlCol="0">
            <a:spAutoFit/>
          </a:bodyPr>
          <a:lstStyle/>
          <a:p>
            <a:pPr marL="0" algn="r" defTabSz="457200" rtl="1" eaLnBrk="1" latinLnBrk="0" hangingPunct="1"/>
            <a:r>
              <a:rPr lang="en-US" sz="1200" dirty="0" smtClean="0">
                <a:solidFill>
                  <a:srgbClr val="AFABAB"/>
                </a:solidFill>
              </a:rPr>
              <a:t>cAMP</a:t>
            </a:r>
            <a:endParaRPr lang="en-US" sz="1200" dirty="0">
              <a:solidFill>
                <a:srgbClr val="AFABAB"/>
              </a:solidFill>
            </a:endParaRPr>
          </a:p>
        </p:txBody>
      </p:sp>
      <p:sp>
        <p:nvSpPr>
          <p:cNvPr id="33" name="TextBox 32"/>
          <p:cNvSpPr txBox="1"/>
          <p:nvPr/>
        </p:nvSpPr>
        <p:spPr>
          <a:xfrm>
            <a:off x="1481553" y="4643629"/>
            <a:ext cx="898708" cy="276999"/>
          </a:xfrm>
          <a:prstGeom prst="rect">
            <a:avLst/>
          </a:prstGeom>
          <a:noFill/>
        </p:spPr>
        <p:txBody>
          <a:bodyPr wrap="none" rtlCol="0">
            <a:spAutoFit/>
          </a:bodyPr>
          <a:lstStyle/>
          <a:p>
            <a:pPr marL="0" algn="r" defTabSz="457200" rtl="1" eaLnBrk="1" latinLnBrk="0" hangingPunct="1"/>
            <a:r>
              <a:rPr lang="en-US" sz="1200" dirty="0" smtClean="0">
                <a:solidFill>
                  <a:srgbClr val="AFABAB"/>
                </a:solidFill>
              </a:rPr>
              <a:t>contraction</a:t>
            </a:r>
            <a:endParaRPr lang="en-US" sz="1200" dirty="0">
              <a:solidFill>
                <a:srgbClr val="AFABAB"/>
              </a:solidFill>
            </a:endParaRPr>
          </a:p>
        </p:txBody>
      </p:sp>
      <p:sp>
        <p:nvSpPr>
          <p:cNvPr id="34" name="TextBox 33"/>
          <p:cNvSpPr txBox="1"/>
          <p:nvPr/>
        </p:nvSpPr>
        <p:spPr>
          <a:xfrm>
            <a:off x="3975850" y="4646460"/>
            <a:ext cx="328936" cy="276999"/>
          </a:xfrm>
          <a:prstGeom prst="rect">
            <a:avLst/>
          </a:prstGeom>
          <a:noFill/>
        </p:spPr>
        <p:txBody>
          <a:bodyPr wrap="none" rtlCol="0">
            <a:spAutoFit/>
          </a:bodyPr>
          <a:lstStyle/>
          <a:p>
            <a:pPr algn="r" rtl="1"/>
            <a:r>
              <a:rPr lang="en-US" sz="1200" smtClean="0">
                <a:solidFill>
                  <a:srgbClr val="AFABAB"/>
                </a:solidFill>
              </a:rPr>
              <a:t>G</a:t>
            </a:r>
            <a:r>
              <a:rPr lang="en-US" sz="1200" baseline="-25000" smtClean="0">
                <a:solidFill>
                  <a:srgbClr val="AFABAB"/>
                </a:solidFill>
              </a:rPr>
              <a:t>S</a:t>
            </a:r>
            <a:endParaRPr lang="en-US" sz="1200" dirty="0"/>
          </a:p>
        </p:txBody>
      </p:sp>
      <p:sp>
        <p:nvSpPr>
          <p:cNvPr id="35" name="TextBox 34"/>
          <p:cNvSpPr txBox="1"/>
          <p:nvPr/>
        </p:nvSpPr>
        <p:spPr>
          <a:xfrm>
            <a:off x="2959245" y="4657468"/>
            <a:ext cx="572848" cy="276999"/>
          </a:xfrm>
          <a:prstGeom prst="rect">
            <a:avLst/>
          </a:prstGeom>
          <a:noFill/>
        </p:spPr>
        <p:txBody>
          <a:bodyPr wrap="square" rtlCol="0">
            <a:spAutoFit/>
          </a:bodyPr>
          <a:lstStyle/>
          <a:p>
            <a:r>
              <a:rPr lang="en-US" sz="1200" dirty="0" smtClean="0">
                <a:solidFill>
                  <a:srgbClr val="AFABAB"/>
                </a:solidFill>
              </a:rPr>
              <a:t>cAMP</a:t>
            </a:r>
            <a:endParaRPr lang="en-US" sz="1200" dirty="0">
              <a:solidFill>
                <a:srgbClr val="AFABAB"/>
              </a:solidFill>
            </a:endParaRPr>
          </a:p>
        </p:txBody>
      </p:sp>
      <p:sp>
        <p:nvSpPr>
          <p:cNvPr id="2" name="TextBox 1"/>
          <p:cNvSpPr txBox="1"/>
          <p:nvPr/>
        </p:nvSpPr>
        <p:spPr>
          <a:xfrm>
            <a:off x="4073926" y="180555"/>
            <a:ext cx="2769861" cy="523220"/>
          </a:xfrm>
          <a:prstGeom prst="rect">
            <a:avLst/>
          </a:prstGeom>
          <a:noFill/>
        </p:spPr>
        <p:txBody>
          <a:bodyPr wrap="none" rtlCol="0">
            <a:spAutoFit/>
          </a:bodyPr>
          <a:lstStyle/>
          <a:p>
            <a:r>
              <a:rPr lang="en-US" sz="2800" smtClean="0">
                <a:solidFill>
                  <a:schemeClr val="bg1"/>
                </a:solidFill>
              </a:rPr>
              <a:t>More explanation</a:t>
            </a:r>
            <a:endParaRPr lang="en-US" sz="2800" dirty="0">
              <a:solidFill>
                <a:schemeClr val="bg1"/>
              </a:solidFill>
            </a:endParaRPr>
          </a:p>
        </p:txBody>
      </p:sp>
    </p:spTree>
    <p:extLst>
      <p:ext uri="{BB962C8B-B14F-4D97-AF65-F5344CB8AC3E}">
        <p14:creationId xmlns:p14="http://schemas.microsoft.com/office/powerpoint/2010/main" val="1493712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2"/>
          <p:cNvSpPr txBox="1"/>
          <p:nvPr/>
        </p:nvSpPr>
        <p:spPr>
          <a:xfrm>
            <a:off x="112059" y="1027668"/>
            <a:ext cx="6633882" cy="1384995"/>
          </a:xfrm>
          <a:prstGeom prst="rect">
            <a:avLst/>
          </a:prstGeom>
          <a:noFill/>
        </p:spPr>
        <p:txBody>
          <a:bodyPr wrap="square" rtlCol="1">
            <a:spAutoFit/>
          </a:bodyPr>
          <a:lstStyle/>
          <a:p>
            <a:r>
              <a:rPr lang="en-US" sz="1400" dirty="0"/>
              <a:t>A 12-year-old boy is brought to the emergency department after being stung by a bee. He had been well until he was stung on his right forearm, while playing in the yard. He initially complained of localized pain and swelling. Fifteen minutes later, he began to complain of shortness of breath. His parents observed him to be </a:t>
            </a:r>
            <a:r>
              <a:rPr lang="en-US" sz="1400" dirty="0" smtClean="0"/>
              <a:t>wheezing, </a:t>
            </a:r>
            <a:r>
              <a:rPr lang="en-US" sz="1400" dirty="0"/>
              <a:t>very weak and dizzy. His parents brought him immediately to the local emergency </a:t>
            </a:r>
            <a:r>
              <a:rPr lang="en-US" sz="1400" dirty="0" smtClean="0"/>
              <a:t>department. His medical history shows that he has allergy.</a:t>
            </a:r>
          </a:p>
        </p:txBody>
      </p:sp>
      <p:sp>
        <p:nvSpPr>
          <p:cNvPr id="5" name="مربع نص 3"/>
          <p:cNvSpPr txBox="1"/>
          <p:nvPr/>
        </p:nvSpPr>
        <p:spPr>
          <a:xfrm>
            <a:off x="28576" y="2355511"/>
            <a:ext cx="6858000" cy="5855449"/>
          </a:xfrm>
          <a:prstGeom prst="rect">
            <a:avLst/>
          </a:prstGeom>
          <a:noFill/>
        </p:spPr>
        <p:txBody>
          <a:bodyPr wrap="square" rtlCol="1">
            <a:spAutoFit/>
          </a:bodyPr>
          <a:lstStyle/>
          <a:p>
            <a:r>
              <a:rPr lang="en-US" sz="1600" b="1" i="1" u="sng" dirty="0" smtClean="0">
                <a:solidFill>
                  <a:srgbClr val="0070C0"/>
                </a:solidFill>
              </a:rPr>
              <a:t>Q1</a:t>
            </a:r>
            <a:r>
              <a:rPr lang="en-US" sz="1600" b="1" i="1" u="sng" dirty="0">
                <a:solidFill>
                  <a:srgbClr val="0070C0"/>
                </a:solidFill>
              </a:rPr>
              <a:t>: what </a:t>
            </a:r>
            <a:r>
              <a:rPr lang="en-US" sz="1600" b="1" i="1" u="sng" dirty="0" smtClean="0">
                <a:solidFill>
                  <a:srgbClr val="0070C0"/>
                </a:solidFill>
              </a:rPr>
              <a:t>is the most likely diagnose in this case ?</a:t>
            </a:r>
            <a:endParaRPr lang="en-US" sz="1600" b="1" i="1" u="sng" dirty="0">
              <a:solidFill>
                <a:srgbClr val="0070C0"/>
              </a:solidFill>
            </a:endParaRPr>
          </a:p>
          <a:p>
            <a:r>
              <a:rPr lang="en-US" sz="1000" dirty="0" smtClean="0">
                <a:solidFill>
                  <a:schemeClr val="bg1">
                    <a:lumMod val="50000"/>
                  </a:schemeClr>
                </a:solidFill>
              </a:rPr>
              <a:t>Anaphylactic shock.</a:t>
            </a:r>
          </a:p>
          <a:p>
            <a:endParaRPr lang="en-US" sz="500" dirty="0"/>
          </a:p>
          <a:p>
            <a:r>
              <a:rPr lang="en-US" sz="1600" b="1" i="1" u="sng" dirty="0" smtClean="0">
                <a:solidFill>
                  <a:srgbClr val="0070C0"/>
                </a:solidFill>
              </a:rPr>
              <a:t>Q2: What is the drug of choice in this case ?</a:t>
            </a:r>
            <a:endParaRPr lang="en-US" sz="1600" b="1" i="1" u="sng" dirty="0">
              <a:solidFill>
                <a:srgbClr val="0070C0"/>
              </a:solidFill>
            </a:endParaRPr>
          </a:p>
          <a:p>
            <a:pPr defTabSz="1333500">
              <a:lnSpc>
                <a:spcPct val="90000"/>
              </a:lnSpc>
              <a:spcAft>
                <a:spcPct val="35000"/>
              </a:spcAft>
              <a:defRPr/>
            </a:pPr>
            <a:r>
              <a:rPr lang="en-US" sz="1000" dirty="0" smtClean="0">
                <a:solidFill>
                  <a:schemeClr val="bg1">
                    <a:lumMod val="50000"/>
                  </a:schemeClr>
                </a:solidFill>
              </a:rPr>
              <a:t>Adrenaline.</a:t>
            </a:r>
            <a:endParaRPr lang="en-TT" sz="1000" dirty="0">
              <a:solidFill>
                <a:schemeClr val="bg1">
                  <a:lumMod val="50000"/>
                </a:schemeClr>
              </a:solidFill>
            </a:endParaRPr>
          </a:p>
          <a:p>
            <a:r>
              <a:rPr lang="en-US" sz="1600" b="1" i="1" u="sng" dirty="0" smtClean="0">
                <a:solidFill>
                  <a:srgbClr val="0070C0"/>
                </a:solidFill>
              </a:rPr>
              <a:t>Q3: What is the best route of administration for this drug ?</a:t>
            </a:r>
            <a:endParaRPr lang="en-US" sz="1600" b="1" i="1" u="sng" dirty="0">
              <a:solidFill>
                <a:srgbClr val="0070C0"/>
              </a:solidFill>
            </a:endParaRPr>
          </a:p>
          <a:p>
            <a:r>
              <a:rPr lang="en-US" sz="1000" dirty="0" smtClean="0">
                <a:solidFill>
                  <a:schemeClr val="bg1">
                    <a:lumMod val="50000"/>
                  </a:schemeClr>
                </a:solidFill>
              </a:rPr>
              <a:t>Intra-muscular (IM).</a:t>
            </a:r>
          </a:p>
          <a:p>
            <a:r>
              <a:rPr lang="en-US" sz="1000" dirty="0" smtClean="0">
                <a:solidFill>
                  <a:schemeClr val="bg1">
                    <a:lumMod val="50000"/>
                  </a:schemeClr>
                </a:solidFill>
              </a:rPr>
              <a:t>although we can use </a:t>
            </a:r>
            <a:r>
              <a:rPr lang="en-US" sz="1000" dirty="0">
                <a:solidFill>
                  <a:schemeClr val="bg1">
                    <a:lumMod val="50000"/>
                  </a:schemeClr>
                </a:solidFill>
              </a:rPr>
              <a:t>IV line but should be given </a:t>
            </a:r>
            <a:r>
              <a:rPr lang="en-US" sz="1000" dirty="0" smtClean="0">
                <a:solidFill>
                  <a:schemeClr val="bg1">
                    <a:lumMod val="50000"/>
                  </a:schemeClr>
                </a:solidFill>
              </a:rPr>
              <a:t>by </a:t>
            </a:r>
            <a:r>
              <a:rPr lang="en-US" sz="1000" dirty="0">
                <a:solidFill>
                  <a:schemeClr val="bg1">
                    <a:lumMod val="50000"/>
                  </a:schemeClr>
                </a:solidFill>
              </a:rPr>
              <a:t>physician under monitoring. </a:t>
            </a:r>
            <a:endParaRPr lang="en-US" sz="1000" dirty="0" smtClean="0">
              <a:solidFill>
                <a:schemeClr val="bg1">
                  <a:lumMod val="50000"/>
                </a:schemeClr>
              </a:solidFill>
            </a:endParaRPr>
          </a:p>
          <a:p>
            <a:endParaRPr lang="en-US" sz="900" dirty="0">
              <a:solidFill>
                <a:srgbClr val="0070C0"/>
              </a:solidFill>
            </a:endParaRPr>
          </a:p>
          <a:p>
            <a:r>
              <a:rPr lang="en-US" sz="1600" b="1" i="1" u="sng" dirty="0" smtClean="0">
                <a:solidFill>
                  <a:srgbClr val="0070C0"/>
                </a:solidFill>
              </a:rPr>
              <a:t>Q4: What is the mechanism of its action ?</a:t>
            </a:r>
            <a:endParaRPr lang="en-US" sz="1600" b="1" i="1" u="sng" dirty="0">
              <a:solidFill>
                <a:srgbClr val="0070C0"/>
              </a:solidFill>
            </a:endParaRPr>
          </a:p>
          <a:p>
            <a:r>
              <a:rPr lang="en-US" sz="1000" dirty="0" smtClean="0">
                <a:solidFill>
                  <a:schemeClr val="bg1">
                    <a:lumMod val="50000"/>
                  </a:schemeClr>
                </a:solidFill>
              </a:rPr>
              <a:t>It is Sympathomimetic drug, so it mimics the effect of Sympathetic system by working as </a:t>
            </a:r>
            <a:r>
              <a:rPr lang="en-US" sz="1000" dirty="0">
                <a:solidFill>
                  <a:schemeClr val="bg1">
                    <a:lumMod val="50000"/>
                  </a:schemeClr>
                </a:solidFill>
              </a:rPr>
              <a:t>Adrenergic agonist </a:t>
            </a:r>
            <a:r>
              <a:rPr lang="en-US" sz="1000" dirty="0" smtClean="0">
                <a:solidFill>
                  <a:schemeClr val="bg1">
                    <a:lumMod val="50000"/>
                  </a:schemeClr>
                </a:solidFill>
              </a:rPr>
              <a:t>.</a:t>
            </a:r>
          </a:p>
          <a:p>
            <a:r>
              <a:rPr lang="en-US" sz="1000" dirty="0" smtClean="0">
                <a:solidFill>
                  <a:schemeClr val="bg1">
                    <a:lumMod val="50000"/>
                  </a:schemeClr>
                </a:solidFill>
              </a:rPr>
              <a:t>It is nonselective agonist which act on [</a:t>
            </a:r>
            <a:r>
              <a:rPr lang="en-US" sz="1000" dirty="0">
                <a:solidFill>
                  <a:schemeClr val="bg1">
                    <a:lumMod val="50000"/>
                  </a:schemeClr>
                </a:solidFill>
              </a:rPr>
              <a:t>α1, α2, β1, β2, β3 </a:t>
            </a:r>
            <a:r>
              <a:rPr lang="en-US" sz="1000" dirty="0" smtClean="0">
                <a:solidFill>
                  <a:schemeClr val="bg1">
                    <a:lumMod val="50000"/>
                  </a:schemeClr>
                </a:solidFill>
              </a:rPr>
              <a:t>], some of its action:</a:t>
            </a:r>
          </a:p>
          <a:p>
            <a:r>
              <a:rPr lang="en-US" sz="1000" dirty="0" smtClean="0">
                <a:solidFill>
                  <a:schemeClr val="bg1">
                    <a:lumMod val="50000"/>
                  </a:schemeClr>
                </a:solidFill>
              </a:rPr>
              <a:t>1\ In blood vessel, act </a:t>
            </a:r>
            <a:r>
              <a:rPr lang="en-US" sz="1000" dirty="0">
                <a:solidFill>
                  <a:schemeClr val="bg1">
                    <a:lumMod val="50000"/>
                  </a:schemeClr>
                </a:solidFill>
              </a:rPr>
              <a:t>as α </a:t>
            </a:r>
            <a:r>
              <a:rPr lang="en-US" sz="1000" dirty="0" smtClean="0">
                <a:solidFill>
                  <a:schemeClr val="bg1">
                    <a:lumMod val="50000"/>
                  </a:schemeClr>
                </a:solidFill>
              </a:rPr>
              <a:t>agonist which cause vasoconstriction.</a:t>
            </a:r>
          </a:p>
          <a:p>
            <a:r>
              <a:rPr lang="en-US" sz="1000" dirty="0" smtClean="0">
                <a:solidFill>
                  <a:schemeClr val="bg1">
                    <a:lumMod val="50000"/>
                  </a:schemeClr>
                </a:solidFill>
                <a:sym typeface="Wingdings"/>
              </a:rPr>
              <a:t>2\ In heart, act as </a:t>
            </a:r>
            <a:r>
              <a:rPr lang="en-US" sz="1000" dirty="0" smtClean="0">
                <a:solidFill>
                  <a:schemeClr val="bg1">
                    <a:lumMod val="50000"/>
                  </a:schemeClr>
                </a:solidFill>
              </a:rPr>
              <a:t>β1 agonist which lead to increase the </a:t>
            </a:r>
            <a:r>
              <a:rPr lang="en-US" sz="1000" dirty="0">
                <a:solidFill>
                  <a:schemeClr val="bg1">
                    <a:lumMod val="50000"/>
                  </a:schemeClr>
                </a:solidFill>
              </a:rPr>
              <a:t>force of myocardial </a:t>
            </a:r>
            <a:r>
              <a:rPr lang="en-US" sz="1000" dirty="0" smtClean="0">
                <a:solidFill>
                  <a:schemeClr val="bg1">
                    <a:lumMod val="50000"/>
                  </a:schemeClr>
                </a:solidFill>
              </a:rPr>
              <a:t>contraction.</a:t>
            </a:r>
          </a:p>
          <a:p>
            <a:r>
              <a:rPr lang="en-US" sz="1000" dirty="0" smtClean="0">
                <a:solidFill>
                  <a:schemeClr val="bg1">
                    <a:lumMod val="50000"/>
                  </a:schemeClr>
                </a:solidFill>
                <a:sym typeface="Wingdings"/>
              </a:rPr>
              <a:t>3\ In bronchi &amp; bronchioles, act as </a:t>
            </a:r>
            <a:r>
              <a:rPr lang="el-GR" sz="1000" dirty="0">
                <a:solidFill>
                  <a:schemeClr val="bg1">
                    <a:lumMod val="50000"/>
                  </a:schemeClr>
                </a:solidFill>
              </a:rPr>
              <a:t>β2 </a:t>
            </a:r>
            <a:r>
              <a:rPr lang="en-US" sz="1000" dirty="0" smtClean="0">
                <a:solidFill>
                  <a:schemeClr val="bg1">
                    <a:lumMod val="50000"/>
                  </a:schemeClr>
                </a:solidFill>
              </a:rPr>
              <a:t>agonist which cause bronchodilator and decrease  </a:t>
            </a:r>
            <a:r>
              <a:rPr lang="en-US" sz="1000" dirty="0">
                <a:solidFill>
                  <a:schemeClr val="bg1">
                    <a:lumMod val="50000"/>
                  </a:schemeClr>
                </a:solidFill>
              </a:rPr>
              <a:t>histamine &amp; leukotriene release from mast cells </a:t>
            </a:r>
            <a:r>
              <a:rPr lang="en-US" sz="1000" dirty="0" smtClean="0">
                <a:solidFill>
                  <a:schemeClr val="bg1">
                    <a:lumMod val="50000"/>
                  </a:schemeClr>
                </a:solidFill>
              </a:rPr>
              <a:t>.</a:t>
            </a:r>
          </a:p>
          <a:p>
            <a:r>
              <a:rPr lang="en-US" sz="1000" dirty="0" smtClean="0">
                <a:solidFill>
                  <a:schemeClr val="bg1">
                    <a:lumMod val="50000"/>
                  </a:schemeClr>
                </a:solidFill>
                <a:sym typeface="Wingdings"/>
              </a:rPr>
              <a:t> </a:t>
            </a:r>
            <a:endParaRPr lang="en-US" sz="1000" dirty="0">
              <a:solidFill>
                <a:schemeClr val="bg1">
                  <a:lumMod val="50000"/>
                </a:schemeClr>
              </a:solidFill>
              <a:sym typeface="Wingdings"/>
            </a:endParaRPr>
          </a:p>
          <a:p>
            <a:pPr marL="285750" indent="-285750">
              <a:buFontTx/>
              <a:buChar char="-"/>
            </a:pPr>
            <a:r>
              <a:rPr lang="en-US" sz="1600" b="1" i="1" u="sng" dirty="0" smtClean="0">
                <a:sym typeface="Wingdings"/>
              </a:rPr>
              <a:t>After 3-4 hours,</a:t>
            </a:r>
            <a:r>
              <a:rPr lang="en-US" sz="1600" b="1" i="1" u="sng" dirty="0">
                <a:sym typeface="Wingdings"/>
              </a:rPr>
              <a:t> </a:t>
            </a:r>
            <a:r>
              <a:rPr lang="en-US" sz="1600" b="1" i="1" u="sng" dirty="0" smtClean="0">
                <a:sym typeface="Wingdings"/>
              </a:rPr>
              <a:t>he may develop what we called </a:t>
            </a:r>
            <a:r>
              <a:rPr lang="en-US" sz="1600" b="1" i="1" u="sng" dirty="0"/>
              <a:t>Biphasic </a:t>
            </a:r>
            <a:r>
              <a:rPr lang="en-US" sz="1600" b="1" i="1" u="sng" dirty="0" smtClean="0"/>
              <a:t>Phenomenon</a:t>
            </a:r>
            <a:r>
              <a:rPr lang="en-US" sz="1600" b="1" i="1" u="sng" dirty="0" smtClean="0">
                <a:sym typeface="Wingdings"/>
              </a:rPr>
              <a:t>.</a:t>
            </a:r>
          </a:p>
          <a:p>
            <a:pPr marL="285750" indent="-285750">
              <a:buFontTx/>
              <a:buChar char="-"/>
            </a:pPr>
            <a:endParaRPr lang="en-US" sz="500" dirty="0"/>
          </a:p>
          <a:p>
            <a:r>
              <a:rPr lang="en-US" sz="1600" b="1" i="1" u="sng" dirty="0" smtClean="0">
                <a:solidFill>
                  <a:srgbClr val="0070C0"/>
                </a:solidFill>
              </a:rPr>
              <a:t>Q5:</a:t>
            </a:r>
            <a:r>
              <a:rPr lang="en-US" sz="1600" b="1" i="1" u="sng" dirty="0" smtClean="0">
                <a:solidFill>
                  <a:srgbClr val="0070C0"/>
                </a:solidFill>
                <a:sym typeface="Wingdings"/>
              </a:rPr>
              <a:t>What do we mean by </a:t>
            </a:r>
            <a:r>
              <a:rPr lang="en-US" sz="1600" b="1" i="1" u="sng" dirty="0">
                <a:solidFill>
                  <a:srgbClr val="0070C0"/>
                </a:solidFill>
              </a:rPr>
              <a:t>Biphasic Phenomenon</a:t>
            </a:r>
            <a:r>
              <a:rPr lang="en-US" sz="1600" b="1" i="1" u="sng" dirty="0">
                <a:solidFill>
                  <a:srgbClr val="0070C0"/>
                </a:solidFill>
                <a:sym typeface="Wingdings"/>
              </a:rPr>
              <a:t>?</a:t>
            </a:r>
          </a:p>
          <a:p>
            <a:r>
              <a:rPr lang="en-US" sz="1000" dirty="0">
                <a:solidFill>
                  <a:schemeClr val="bg1">
                    <a:lumMod val="50000"/>
                  </a:schemeClr>
                </a:solidFill>
              </a:rPr>
              <a:t>It  is a second episode of anaphylaxis with 2nd release of mediators without re-exposure to antigen</a:t>
            </a:r>
            <a:r>
              <a:rPr lang="en-US" sz="1000" dirty="0" smtClean="0">
                <a:solidFill>
                  <a:schemeClr val="bg1">
                    <a:lumMod val="50000"/>
                  </a:schemeClr>
                </a:solidFill>
              </a:rPr>
              <a:t>.</a:t>
            </a:r>
            <a:endParaRPr lang="en-US" sz="1000" dirty="0">
              <a:solidFill>
                <a:schemeClr val="bg1">
                  <a:lumMod val="50000"/>
                </a:schemeClr>
              </a:solidFill>
            </a:endParaRPr>
          </a:p>
          <a:p>
            <a:endParaRPr lang="en-US" sz="1600" b="1" i="1" u="sng" dirty="0" smtClean="0"/>
          </a:p>
          <a:p>
            <a:r>
              <a:rPr lang="en-US" sz="1600" b="1" i="1" u="sng" dirty="0" smtClean="0">
                <a:solidFill>
                  <a:srgbClr val="0070C0"/>
                </a:solidFill>
              </a:rPr>
              <a:t>Q6: List some drugs we can use it to prevent </a:t>
            </a:r>
            <a:r>
              <a:rPr lang="en-US" sz="1600" b="1" i="1" u="sng" dirty="0">
                <a:solidFill>
                  <a:srgbClr val="0070C0"/>
                </a:solidFill>
              </a:rPr>
              <a:t>Biphasic </a:t>
            </a:r>
            <a:r>
              <a:rPr lang="en-US" sz="1600" b="1" i="1" u="sng" dirty="0" smtClean="0">
                <a:solidFill>
                  <a:srgbClr val="0070C0"/>
                </a:solidFill>
              </a:rPr>
              <a:t>Phenomenon</a:t>
            </a:r>
            <a:r>
              <a:rPr lang="en-US" sz="1600" b="1" i="1" u="sng" dirty="0">
                <a:solidFill>
                  <a:srgbClr val="0070C0"/>
                </a:solidFill>
                <a:sym typeface="Wingdings"/>
              </a:rPr>
              <a:t> </a:t>
            </a:r>
            <a:r>
              <a:rPr lang="en-US" sz="1600" b="1" i="1" u="sng" dirty="0" smtClean="0">
                <a:solidFill>
                  <a:srgbClr val="0070C0"/>
                </a:solidFill>
              </a:rPr>
              <a:t>?  </a:t>
            </a:r>
            <a:endParaRPr lang="en-US" sz="1600" b="1" i="1" u="sng" dirty="0">
              <a:solidFill>
                <a:srgbClr val="0070C0"/>
              </a:solidFill>
            </a:endParaRPr>
          </a:p>
          <a:p>
            <a:r>
              <a:rPr lang="en-US" sz="1000" dirty="0" smtClean="0">
                <a:solidFill>
                  <a:schemeClr val="bg1">
                    <a:lumMod val="50000"/>
                  </a:schemeClr>
                </a:solidFill>
              </a:rPr>
              <a:t>2</a:t>
            </a:r>
            <a:r>
              <a:rPr lang="en-US" sz="1000" baseline="30000" dirty="0" smtClean="0">
                <a:solidFill>
                  <a:schemeClr val="bg1">
                    <a:lumMod val="50000"/>
                  </a:schemeClr>
                </a:solidFill>
              </a:rPr>
              <a:t>nd</a:t>
            </a:r>
            <a:r>
              <a:rPr lang="en-US" sz="1000" dirty="0" smtClean="0">
                <a:solidFill>
                  <a:schemeClr val="bg1">
                    <a:lumMod val="50000"/>
                  </a:schemeClr>
                </a:solidFill>
              </a:rPr>
              <a:t> line </a:t>
            </a:r>
            <a:r>
              <a:rPr lang="en-US" sz="1000" dirty="0" err="1" smtClean="0">
                <a:solidFill>
                  <a:schemeClr val="bg1">
                    <a:lumMod val="50000"/>
                  </a:schemeClr>
                </a:solidFill>
              </a:rPr>
              <a:t>anaphylaxix’s</a:t>
            </a:r>
            <a:r>
              <a:rPr lang="en-US" sz="1000" dirty="0" smtClean="0">
                <a:solidFill>
                  <a:schemeClr val="bg1">
                    <a:lumMod val="50000"/>
                  </a:schemeClr>
                </a:solidFill>
              </a:rPr>
              <a:t> drugs. </a:t>
            </a:r>
            <a:r>
              <a:rPr lang="en-US" sz="1000" dirty="0">
                <a:solidFill>
                  <a:schemeClr val="bg1">
                    <a:lumMod val="50000"/>
                  </a:schemeClr>
                </a:solidFill>
              </a:rPr>
              <a:t>Such as 1\ </a:t>
            </a:r>
            <a:r>
              <a:rPr lang="en-US" sz="1000" dirty="0" smtClean="0">
                <a:solidFill>
                  <a:schemeClr val="bg1">
                    <a:lumMod val="50000"/>
                  </a:schemeClr>
                </a:solidFill>
              </a:rPr>
              <a:t>Glucocorticoids :</a:t>
            </a:r>
            <a:r>
              <a:rPr lang="en-US" sz="1000" dirty="0">
                <a:solidFill>
                  <a:schemeClr val="bg1">
                    <a:lumMod val="50000"/>
                  </a:schemeClr>
                </a:solidFill>
              </a:rPr>
              <a:t> Hydrocortisone </a:t>
            </a:r>
            <a:endParaRPr lang="en-US" sz="1000" dirty="0" smtClean="0">
              <a:solidFill>
                <a:schemeClr val="bg1">
                  <a:lumMod val="50000"/>
                </a:schemeClr>
              </a:solidFill>
            </a:endParaRPr>
          </a:p>
          <a:p>
            <a:r>
              <a:rPr lang="en-US" sz="1000" dirty="0" smtClean="0">
                <a:solidFill>
                  <a:schemeClr val="bg1">
                    <a:lumMod val="50000"/>
                  </a:schemeClr>
                </a:solidFill>
              </a:rPr>
              <a:t>                                                                 2 \</a:t>
            </a:r>
            <a:r>
              <a:rPr lang="en-US" sz="1000" dirty="0">
                <a:solidFill>
                  <a:schemeClr val="bg1">
                    <a:lumMod val="50000"/>
                  </a:schemeClr>
                </a:solidFill>
              </a:rPr>
              <a:t> F</a:t>
            </a:r>
            <a:r>
              <a:rPr lang="en-US" sz="1000" dirty="0" smtClean="0">
                <a:solidFill>
                  <a:schemeClr val="bg1">
                    <a:lumMod val="50000"/>
                  </a:schemeClr>
                </a:solidFill>
              </a:rPr>
              <a:t>irst </a:t>
            </a:r>
            <a:r>
              <a:rPr lang="en-US" sz="1000" dirty="0">
                <a:solidFill>
                  <a:schemeClr val="bg1">
                    <a:lumMod val="50000"/>
                  </a:schemeClr>
                </a:solidFill>
              </a:rPr>
              <a:t>generation H1 </a:t>
            </a:r>
            <a:r>
              <a:rPr lang="en-US" sz="1000" dirty="0" smtClean="0">
                <a:solidFill>
                  <a:schemeClr val="bg1">
                    <a:lumMod val="50000"/>
                  </a:schemeClr>
                </a:solidFill>
              </a:rPr>
              <a:t>blocker : </a:t>
            </a:r>
            <a:r>
              <a:rPr lang="en-US" sz="1000" dirty="0" err="1" smtClean="0">
                <a:solidFill>
                  <a:schemeClr val="bg1">
                    <a:lumMod val="50000"/>
                  </a:schemeClr>
                </a:solidFill>
              </a:rPr>
              <a:t>Chlorophenamine</a:t>
            </a:r>
            <a:endParaRPr lang="en-US" sz="1000" dirty="0" smtClean="0">
              <a:solidFill>
                <a:schemeClr val="bg1">
                  <a:lumMod val="50000"/>
                </a:schemeClr>
              </a:solidFill>
            </a:endParaRPr>
          </a:p>
          <a:p>
            <a:endParaRPr lang="en-US" sz="1100" dirty="0"/>
          </a:p>
          <a:p>
            <a:r>
              <a:rPr lang="en-US" sz="1600" b="1" i="1" u="sng" dirty="0" smtClean="0">
                <a:solidFill>
                  <a:srgbClr val="0070C0"/>
                </a:solidFill>
              </a:rPr>
              <a:t>Q7: Later, we can give him some bronchodilators as </a:t>
            </a:r>
            <a:r>
              <a:rPr lang="en-US" sz="1600" b="1" i="1" u="sng" dirty="0">
                <a:solidFill>
                  <a:srgbClr val="0070C0"/>
                </a:solidFill>
              </a:rPr>
              <a:t>Adjuvant </a:t>
            </a:r>
            <a:r>
              <a:rPr lang="en-US" sz="1600" b="1" i="1" u="sng" dirty="0" smtClean="0">
                <a:solidFill>
                  <a:srgbClr val="0070C0"/>
                </a:solidFill>
              </a:rPr>
              <a:t>2</a:t>
            </a:r>
            <a:r>
              <a:rPr lang="en-US" sz="1600" b="1" i="1" u="sng" baseline="30000" dirty="0" smtClean="0">
                <a:solidFill>
                  <a:srgbClr val="0070C0"/>
                </a:solidFill>
              </a:rPr>
              <a:t>nd</a:t>
            </a:r>
            <a:r>
              <a:rPr lang="en-US" sz="1600" b="1" i="1" u="sng" dirty="0" smtClean="0">
                <a:solidFill>
                  <a:srgbClr val="0070C0"/>
                </a:solidFill>
              </a:rPr>
              <a:t> </a:t>
            </a:r>
          </a:p>
          <a:p>
            <a:r>
              <a:rPr lang="en-US" sz="1600" b="1" i="1" u="sng" dirty="0" smtClean="0">
                <a:solidFill>
                  <a:srgbClr val="0070C0"/>
                </a:solidFill>
              </a:rPr>
              <a:t>line therapy, list some of them?</a:t>
            </a:r>
          </a:p>
          <a:p>
            <a:r>
              <a:rPr lang="en-US" sz="1000" dirty="0">
                <a:solidFill>
                  <a:schemeClr val="bg1">
                    <a:lumMod val="50000"/>
                  </a:schemeClr>
                </a:solidFill>
              </a:rPr>
              <a:t>Salbutamol as </a:t>
            </a:r>
            <a:r>
              <a:rPr lang="en-US" sz="1000" dirty="0" smtClean="0">
                <a:solidFill>
                  <a:schemeClr val="bg1">
                    <a:lumMod val="50000"/>
                  </a:schemeClr>
                </a:solidFill>
              </a:rPr>
              <a:t>β2 Agonist.</a:t>
            </a:r>
          </a:p>
          <a:p>
            <a:r>
              <a:rPr lang="en-US" sz="1000" dirty="0">
                <a:solidFill>
                  <a:schemeClr val="bg1">
                    <a:lumMod val="50000"/>
                  </a:schemeClr>
                </a:solidFill>
              </a:rPr>
              <a:t>Ipratropium as </a:t>
            </a:r>
            <a:r>
              <a:rPr lang="en-US" sz="1000" dirty="0" smtClean="0">
                <a:solidFill>
                  <a:schemeClr val="bg1">
                    <a:lumMod val="50000"/>
                  </a:schemeClr>
                </a:solidFill>
              </a:rPr>
              <a:t>Anti-muscarinic.</a:t>
            </a:r>
          </a:p>
          <a:p>
            <a:r>
              <a:rPr lang="en-US" sz="1000" dirty="0" smtClean="0">
                <a:solidFill>
                  <a:schemeClr val="bg1">
                    <a:lumMod val="50000"/>
                  </a:schemeClr>
                </a:solidFill>
              </a:rPr>
              <a:t>Aminophylline as Methyl-xanthine.</a:t>
            </a:r>
            <a:endParaRPr lang="en-US" sz="1000" b="1" i="1" u="sng" dirty="0">
              <a:solidFill>
                <a:schemeClr val="bg1">
                  <a:lumMod val="50000"/>
                </a:schemeClr>
              </a:solidFill>
            </a:endParaRPr>
          </a:p>
        </p:txBody>
      </p:sp>
      <p:sp>
        <p:nvSpPr>
          <p:cNvPr id="6" name="مربع نص 4"/>
          <p:cNvSpPr txBox="1"/>
          <p:nvPr/>
        </p:nvSpPr>
        <p:spPr>
          <a:xfrm>
            <a:off x="4358807" y="90225"/>
            <a:ext cx="1326777" cy="707886"/>
          </a:xfrm>
          <a:prstGeom prst="rect">
            <a:avLst/>
          </a:prstGeom>
          <a:noFill/>
        </p:spPr>
        <p:txBody>
          <a:bodyPr wrap="square" rtlCol="1">
            <a:spAutoFit/>
          </a:bodyPr>
          <a:lstStyle/>
          <a:p>
            <a:r>
              <a:rPr lang="en-US" sz="4000" b="1" u="sng" dirty="0" smtClean="0">
                <a:solidFill>
                  <a:schemeClr val="bg1"/>
                </a:solidFill>
              </a:rPr>
              <a:t>SAQ</a:t>
            </a:r>
            <a:endParaRPr lang="ar-SA" sz="4000" b="1" u="sng" dirty="0">
              <a:solidFill>
                <a:schemeClr val="bg1"/>
              </a:solidFill>
            </a:endParaRPr>
          </a:p>
        </p:txBody>
      </p:sp>
      <p:sp>
        <p:nvSpPr>
          <p:cNvPr id="2" name="TextBox 1"/>
          <p:cNvSpPr txBox="1"/>
          <p:nvPr/>
        </p:nvSpPr>
        <p:spPr>
          <a:xfrm>
            <a:off x="926111" y="8210960"/>
            <a:ext cx="2946400" cy="369332"/>
          </a:xfrm>
          <a:prstGeom prst="rect">
            <a:avLst/>
          </a:prstGeom>
          <a:solidFill>
            <a:schemeClr val="bg1"/>
          </a:solidFill>
          <a:ln>
            <a:solidFill>
              <a:schemeClr val="accent1"/>
            </a:solidFill>
          </a:ln>
        </p:spPr>
        <p:txBody>
          <a:bodyPr wrap="square" rtlCol="0">
            <a:spAutoFit/>
          </a:bodyPr>
          <a:lstStyle/>
          <a:p>
            <a:pPr algn="ctr"/>
            <a:r>
              <a:rPr lang="en-US" b="1" i="1" dirty="0" smtClean="0"/>
              <a:t>Zoom in to see the answers</a:t>
            </a:r>
            <a:endParaRPr lang="en-US" b="1" i="1" dirty="0"/>
          </a:p>
        </p:txBody>
      </p:sp>
    </p:spTree>
    <p:extLst>
      <p:ext uri="{BB962C8B-B14F-4D97-AF65-F5344CB8AC3E}">
        <p14:creationId xmlns:p14="http://schemas.microsoft.com/office/powerpoint/2010/main" val="2675850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91327" y="1668380"/>
            <a:ext cx="2261937" cy="584775"/>
          </a:xfrm>
          <a:prstGeom prst="rect">
            <a:avLst/>
          </a:prstGeom>
          <a:noFill/>
        </p:spPr>
        <p:txBody>
          <a:bodyPr wrap="square" rtlCol="0">
            <a:spAutoFit/>
          </a:bodyPr>
          <a:lstStyle/>
          <a:p>
            <a:r>
              <a:rPr lang="en-US" sz="3200" dirty="0" smtClean="0">
                <a:hlinkClick r:id="rId2"/>
              </a:rPr>
              <a:t>QUIZ</a:t>
            </a:r>
            <a:endParaRPr lang="en-US" sz="3200" dirty="0"/>
          </a:p>
        </p:txBody>
      </p:sp>
    </p:spTree>
    <p:extLst>
      <p:ext uri="{BB962C8B-B14F-4D97-AF65-F5344CB8AC3E}">
        <p14:creationId xmlns:p14="http://schemas.microsoft.com/office/powerpoint/2010/main" val="3347567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76726" y="1042737"/>
            <a:ext cx="6304547" cy="1538883"/>
          </a:xfrm>
          <a:prstGeom prst="rect">
            <a:avLst/>
          </a:prstGeom>
          <a:noFill/>
        </p:spPr>
        <p:txBody>
          <a:bodyPr wrap="square" rtlCol="1">
            <a:spAutoFit/>
          </a:bodyPr>
          <a:lstStyle/>
          <a:p>
            <a:pPr algn="ctr"/>
            <a:r>
              <a:rPr lang="en-US" sz="2000" b="1" dirty="0" smtClean="0">
                <a:solidFill>
                  <a:srgbClr val="2E6AA6"/>
                </a:solidFill>
              </a:rPr>
              <a:t>Anaphylaxis</a:t>
            </a:r>
          </a:p>
          <a:p>
            <a:r>
              <a:rPr lang="en-US" dirty="0" smtClean="0"/>
              <a:t>Is </a:t>
            </a:r>
            <a:r>
              <a:rPr lang="en-US" dirty="0"/>
              <a:t>a sudden, severe hypersensitivity reaction affecting the whole body (generalized or systemic) in response to allergen.</a:t>
            </a:r>
          </a:p>
          <a:p>
            <a:pPr algn="ctr"/>
            <a:r>
              <a:rPr lang="en-US" sz="2000" b="1" dirty="0">
                <a:solidFill>
                  <a:srgbClr val="2E6AA6"/>
                </a:solidFill>
              </a:rPr>
              <a:t>Symptoms</a:t>
            </a:r>
          </a:p>
          <a:p>
            <a:endParaRPr lang="ar-SA" dirty="0"/>
          </a:p>
        </p:txBody>
      </p:sp>
      <p:sp>
        <p:nvSpPr>
          <p:cNvPr id="4" name="وسيلة الشرح: سهم لأسفل 3"/>
          <p:cNvSpPr/>
          <p:nvPr/>
        </p:nvSpPr>
        <p:spPr>
          <a:xfrm>
            <a:off x="5444541" y="2319587"/>
            <a:ext cx="1331494" cy="962527"/>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a:t>Rash</a:t>
            </a:r>
            <a:endParaRPr lang="ar-SA" dirty="0"/>
          </a:p>
        </p:txBody>
      </p:sp>
      <p:sp>
        <p:nvSpPr>
          <p:cNvPr id="5" name="وسيلة الشرح: سهم لأسفل 4"/>
          <p:cNvSpPr/>
          <p:nvPr/>
        </p:nvSpPr>
        <p:spPr>
          <a:xfrm>
            <a:off x="3465973" y="2319586"/>
            <a:ext cx="1662613" cy="962527"/>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t>Blood pressure (hypotension) </a:t>
            </a:r>
            <a:endParaRPr lang="ar-SA" sz="1600" dirty="0"/>
          </a:p>
        </p:txBody>
      </p:sp>
      <p:sp>
        <p:nvSpPr>
          <p:cNvPr id="6" name="وسيلة الشرح: سهم لأسفل 5"/>
          <p:cNvSpPr/>
          <p:nvPr/>
        </p:nvSpPr>
        <p:spPr>
          <a:xfrm>
            <a:off x="1818525" y="2319588"/>
            <a:ext cx="1331494" cy="962527"/>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a:t>Difficulty breathing </a:t>
            </a:r>
            <a:endParaRPr lang="ar-SA" dirty="0"/>
          </a:p>
        </p:txBody>
      </p:sp>
      <p:sp>
        <p:nvSpPr>
          <p:cNvPr id="7" name="وسيلة الشرح: سهم لأسفل 6"/>
          <p:cNvSpPr/>
          <p:nvPr/>
        </p:nvSpPr>
        <p:spPr>
          <a:xfrm>
            <a:off x="65924" y="2319586"/>
            <a:ext cx="1331494" cy="962527"/>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a:t>Mucosal swelling</a:t>
            </a:r>
            <a:endParaRPr lang="ar-SA" dirty="0"/>
          </a:p>
        </p:txBody>
      </p:sp>
      <p:cxnSp>
        <p:nvCxnSpPr>
          <p:cNvPr id="10" name="رابط كسهم مستقيم 9"/>
          <p:cNvCxnSpPr>
            <a:cxnSpLocks/>
          </p:cNvCxnSpPr>
          <p:nvPr/>
        </p:nvCxnSpPr>
        <p:spPr>
          <a:xfrm>
            <a:off x="3587169" y="2363709"/>
            <a:ext cx="0" cy="312712"/>
          </a:xfrm>
          <a:prstGeom prst="straightConnector1">
            <a:avLst/>
          </a:prstGeom>
          <a:ln w="9525" cap="flat" cmpd="sng" algn="ctr">
            <a:solidFill>
              <a:schemeClr val="bg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11" name="مستطيل 10"/>
          <p:cNvSpPr/>
          <p:nvPr/>
        </p:nvSpPr>
        <p:spPr>
          <a:xfrm>
            <a:off x="406400" y="3416968"/>
            <a:ext cx="6174873" cy="1260961"/>
          </a:xfrm>
          <a:prstGeom prst="rect">
            <a:avLst/>
          </a:prstGeom>
          <a:noFill/>
          <a:ln>
            <a:solidFill>
              <a:srgbClr val="C91A13"/>
            </a:solidFill>
          </a:ln>
        </p:spPr>
        <p:style>
          <a:lnRef idx="2">
            <a:schemeClr val="accent2"/>
          </a:lnRef>
          <a:fillRef idx="1">
            <a:schemeClr val="lt1"/>
          </a:fillRef>
          <a:effectRef idx="0">
            <a:schemeClr val="accent2"/>
          </a:effectRef>
          <a:fontRef idx="minor">
            <a:schemeClr val="dk1"/>
          </a:fontRef>
        </p:style>
        <p:txBody>
          <a:bodyPr rtlCol="1" anchor="ctr"/>
          <a:lstStyle/>
          <a:p>
            <a:pPr algn="ctr"/>
            <a:endParaRPr lang="ar-SA" dirty="0"/>
          </a:p>
        </p:txBody>
      </p:sp>
      <p:sp>
        <p:nvSpPr>
          <p:cNvPr id="14" name="مربع نص 13"/>
          <p:cNvSpPr txBox="1"/>
          <p:nvPr/>
        </p:nvSpPr>
        <p:spPr>
          <a:xfrm>
            <a:off x="637618" y="3370339"/>
            <a:ext cx="5899102" cy="1354217"/>
          </a:xfrm>
          <a:prstGeom prst="rect">
            <a:avLst/>
          </a:prstGeom>
          <a:noFill/>
        </p:spPr>
        <p:txBody>
          <a:bodyPr wrap="square" rtlCol="1">
            <a:spAutoFit/>
          </a:bodyPr>
          <a:lstStyle/>
          <a:p>
            <a:pPr algn="ctr"/>
            <a:r>
              <a:rPr lang="en-US" sz="2800" b="1" spc="300" dirty="0">
                <a:solidFill>
                  <a:srgbClr val="FF0000"/>
                </a:solidFill>
              </a:rPr>
              <a:t>ANAPHYLACTIC SHOCK</a:t>
            </a:r>
          </a:p>
          <a:p>
            <a:r>
              <a:rPr lang="en-US" dirty="0"/>
              <a:t>A life-threatening allergic reaction that causes shock (hypoperfusion) and airway swelling</a:t>
            </a:r>
            <a:r>
              <a:rPr lang="en-US" dirty="0">
                <a:solidFill>
                  <a:schemeClr val="bg1">
                    <a:lumMod val="50000"/>
                  </a:schemeClr>
                </a:solidFill>
              </a:rPr>
              <a:t>. “Anaphylactic shock” is a term that specifically refers to an episode of anaphylaxis. </a:t>
            </a:r>
            <a:endParaRPr lang="ar-SA" dirty="0">
              <a:solidFill>
                <a:schemeClr val="bg1">
                  <a:lumMod val="50000"/>
                </a:schemeClr>
              </a:solidFill>
            </a:endParaRPr>
          </a:p>
        </p:txBody>
      </p:sp>
      <p:sp>
        <p:nvSpPr>
          <p:cNvPr id="16" name="مخطط انسيابي: تحضير 15"/>
          <p:cNvSpPr/>
          <p:nvPr/>
        </p:nvSpPr>
        <p:spPr>
          <a:xfrm>
            <a:off x="276727" y="5766430"/>
            <a:ext cx="1541798" cy="685800"/>
          </a:xfrm>
          <a:prstGeom prst="flowChartPreparation">
            <a:avLst/>
          </a:prstGeom>
        </p:spPr>
        <p:style>
          <a:lnRef idx="2">
            <a:schemeClr val="accent3"/>
          </a:lnRef>
          <a:fillRef idx="1">
            <a:schemeClr val="lt1"/>
          </a:fillRef>
          <a:effectRef idx="0">
            <a:schemeClr val="accent3"/>
          </a:effectRef>
          <a:fontRef idx="minor">
            <a:schemeClr val="dk1"/>
          </a:fontRef>
        </p:style>
        <p:txBody>
          <a:bodyPr rtlCol="1" anchor="ctr"/>
          <a:lstStyle/>
          <a:p>
            <a:pPr algn="ctr"/>
            <a:r>
              <a:rPr lang="en-US" sz="2000" b="1" dirty="0">
                <a:solidFill>
                  <a:srgbClr val="0070C0"/>
                </a:solidFill>
              </a:rPr>
              <a:t>SHOCK</a:t>
            </a:r>
            <a:endParaRPr lang="ar-SA" sz="2000" b="1" dirty="0">
              <a:solidFill>
                <a:srgbClr val="0070C0"/>
              </a:solidFill>
            </a:endParaRPr>
          </a:p>
        </p:txBody>
      </p:sp>
      <p:sp>
        <p:nvSpPr>
          <p:cNvPr id="17" name="مربع نص 16"/>
          <p:cNvSpPr txBox="1"/>
          <p:nvPr/>
        </p:nvSpPr>
        <p:spPr>
          <a:xfrm>
            <a:off x="1938116" y="5038811"/>
            <a:ext cx="4643157" cy="2308324"/>
          </a:xfrm>
          <a:prstGeom prst="rect">
            <a:avLst/>
          </a:prstGeom>
          <a:noFill/>
        </p:spPr>
        <p:txBody>
          <a:bodyPr wrap="square" rtlCol="1">
            <a:spAutoFit/>
          </a:bodyPr>
          <a:lstStyle/>
          <a:p>
            <a:r>
              <a:rPr lang="en-US" dirty="0" smtClean="0"/>
              <a:t>Generalized </a:t>
            </a:r>
            <a:r>
              <a:rPr lang="en-US" dirty="0"/>
              <a:t>circulatory derangement causing multiple </a:t>
            </a:r>
            <a:r>
              <a:rPr lang="en-US" dirty="0" smtClean="0"/>
              <a:t>organ </a:t>
            </a:r>
            <a:r>
              <a:rPr lang="en-US" dirty="0" smtClean="0">
                <a:solidFill>
                  <a:srgbClr val="C00000"/>
                </a:solidFill>
              </a:rPr>
              <a:t>HYPOPERFUSION </a:t>
            </a:r>
            <a:r>
              <a:rPr lang="en-US" dirty="0"/>
              <a:t>[Inadequate oxygen delivery to meet metabolic demands ] &amp;</a:t>
            </a:r>
          </a:p>
          <a:p>
            <a:r>
              <a:rPr lang="en-US" dirty="0"/>
              <a:t>strong sympathetic </a:t>
            </a:r>
            <a:r>
              <a:rPr lang="en-US" dirty="0" smtClean="0"/>
              <a:t>activation.</a:t>
            </a:r>
            <a:endParaRPr lang="en-US" dirty="0"/>
          </a:p>
          <a:p>
            <a:pPr marL="285750" indent="-285750">
              <a:buFont typeface="Wingdings" charset="2"/>
              <a:buChar char="v"/>
            </a:pPr>
            <a:r>
              <a:rPr lang="en-US" dirty="0" smtClean="0"/>
              <a:t>If </a:t>
            </a:r>
            <a:r>
              <a:rPr lang="en-US" dirty="0"/>
              <a:t>the shock is intense or sustained enough, it will lead to </a:t>
            </a:r>
            <a:r>
              <a:rPr lang="en-US" dirty="0" smtClean="0"/>
              <a:t>irreversible derangements </a:t>
            </a:r>
            <a:r>
              <a:rPr lang="en-US" dirty="0"/>
              <a:t>sets then to permanent functional deficit or </a:t>
            </a:r>
            <a:r>
              <a:rPr lang="en-US" dirty="0" smtClean="0"/>
              <a:t>death.</a:t>
            </a:r>
            <a:endParaRPr lang="ar-SA" dirty="0"/>
          </a:p>
        </p:txBody>
      </p:sp>
      <p:sp>
        <p:nvSpPr>
          <p:cNvPr id="18" name="مستطيل: زوايا قطرية مستديرة 17"/>
          <p:cNvSpPr/>
          <p:nvPr/>
        </p:nvSpPr>
        <p:spPr>
          <a:xfrm>
            <a:off x="637618" y="7624134"/>
            <a:ext cx="2949551" cy="870942"/>
          </a:xfrm>
          <a:prstGeom prst="round2DiagRect">
            <a:avLst/>
          </a:prstGeom>
        </p:spPr>
        <p:style>
          <a:lnRef idx="2">
            <a:schemeClr val="accent3"/>
          </a:lnRef>
          <a:fillRef idx="1">
            <a:schemeClr val="lt1"/>
          </a:fillRef>
          <a:effectRef idx="0">
            <a:schemeClr val="accent3"/>
          </a:effectRef>
          <a:fontRef idx="minor">
            <a:schemeClr val="dk1"/>
          </a:fontRef>
        </p:style>
        <p:txBody>
          <a:bodyPr rtlCol="1" anchor="ctr"/>
          <a:lstStyle/>
          <a:p>
            <a:pPr algn="ctr"/>
            <a:endParaRPr lang="ar-SA" dirty="0"/>
          </a:p>
        </p:txBody>
      </p:sp>
      <p:sp>
        <p:nvSpPr>
          <p:cNvPr id="19" name="مربع نص 18"/>
          <p:cNvSpPr txBox="1"/>
          <p:nvPr/>
        </p:nvSpPr>
        <p:spPr>
          <a:xfrm>
            <a:off x="637618" y="7551773"/>
            <a:ext cx="3514224" cy="1015663"/>
          </a:xfrm>
          <a:prstGeom prst="rect">
            <a:avLst/>
          </a:prstGeom>
          <a:noFill/>
        </p:spPr>
        <p:txBody>
          <a:bodyPr wrap="square" rtlCol="1">
            <a:spAutoFit/>
          </a:bodyPr>
          <a:lstStyle/>
          <a:p>
            <a:r>
              <a:rPr lang="en-US" sz="1200" dirty="0">
                <a:solidFill>
                  <a:srgbClr val="40C87F"/>
                </a:solidFill>
              </a:rPr>
              <a:t>Adrenoceptors:</a:t>
            </a:r>
          </a:p>
          <a:p>
            <a:r>
              <a:rPr lang="en-US" sz="1200" dirty="0">
                <a:solidFill>
                  <a:srgbClr val="40C87F"/>
                </a:solidFill>
              </a:rPr>
              <a:t>Alpha1:vasoconstriction.</a:t>
            </a:r>
          </a:p>
          <a:p>
            <a:r>
              <a:rPr lang="en-US" sz="1200" dirty="0">
                <a:solidFill>
                  <a:srgbClr val="40C87F"/>
                </a:solidFill>
              </a:rPr>
              <a:t>Beta1:restore heart function(heart muscles contraction).</a:t>
            </a:r>
          </a:p>
          <a:p>
            <a:r>
              <a:rPr lang="en-US" sz="1200" dirty="0">
                <a:solidFill>
                  <a:srgbClr val="40C87F"/>
                </a:solidFill>
              </a:rPr>
              <a:t>Beta2:bronchodilation.</a:t>
            </a:r>
            <a:endParaRPr lang="ar-SA" sz="1200" dirty="0">
              <a:solidFill>
                <a:srgbClr val="40C87F"/>
              </a:solidFill>
            </a:endParaRPr>
          </a:p>
        </p:txBody>
      </p:sp>
    </p:spTree>
    <p:extLst>
      <p:ext uri="{BB962C8B-B14F-4D97-AF65-F5344CB8AC3E}">
        <p14:creationId xmlns:p14="http://schemas.microsoft.com/office/powerpoint/2010/main" val="1548090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1488" y="1323524"/>
            <a:ext cx="5915025" cy="5801784"/>
          </a:xfrm>
        </p:spPr>
        <p:txBody>
          <a:bodyPr/>
          <a:lstStyle/>
          <a:p>
            <a:pPr marL="0" indent="0">
              <a:buNone/>
            </a:pPr>
            <a:r>
              <a:rPr lang="en-US" dirty="0"/>
              <a:t>	</a:t>
            </a:r>
          </a:p>
          <a:p>
            <a:endParaRPr lang="en-US" dirty="0"/>
          </a:p>
        </p:txBody>
      </p:sp>
      <p:graphicFrame>
        <p:nvGraphicFramePr>
          <p:cNvPr id="4" name="جدول 3"/>
          <p:cNvGraphicFramePr>
            <a:graphicFrameLocks noGrp="1"/>
          </p:cNvGraphicFramePr>
          <p:nvPr>
            <p:extLst>
              <p:ext uri="{D42A27DB-BD31-4B8C-83A1-F6EECF244321}">
                <p14:modId xmlns:p14="http://schemas.microsoft.com/office/powerpoint/2010/main" val="139445225"/>
              </p:ext>
            </p:extLst>
          </p:nvPr>
        </p:nvGraphicFramePr>
        <p:xfrm>
          <a:off x="807244" y="1323524"/>
          <a:ext cx="5243512" cy="3515176"/>
        </p:xfrm>
        <a:graphic>
          <a:graphicData uri="http://schemas.openxmlformats.org/drawingml/2006/table">
            <a:tbl>
              <a:tblPr rtl="1" firstRow="1" bandRow="1">
                <a:tableStyleId>{5C22544A-7EE6-4342-B048-85BDC9FD1C3A}</a:tableStyleId>
              </a:tblPr>
              <a:tblGrid>
                <a:gridCol w="3898106">
                  <a:extLst>
                    <a:ext uri="{9D8B030D-6E8A-4147-A177-3AD203B41FA5}">
                      <a16:colId xmlns:a16="http://schemas.microsoft.com/office/drawing/2014/main" xmlns="" val="283491521"/>
                    </a:ext>
                  </a:extLst>
                </a:gridCol>
                <a:gridCol w="1345406">
                  <a:extLst>
                    <a:ext uri="{9D8B030D-6E8A-4147-A177-3AD203B41FA5}">
                      <a16:colId xmlns:a16="http://schemas.microsoft.com/office/drawing/2014/main" xmlns="" val="3997817908"/>
                    </a:ext>
                  </a:extLst>
                </a:gridCol>
              </a:tblGrid>
              <a:tr h="410026">
                <a:tc gridSpan="2">
                  <a:txBody>
                    <a:bodyPr/>
                    <a:lstStyle/>
                    <a:p>
                      <a:pPr algn="ctr" rtl="1"/>
                      <a:r>
                        <a:rPr lang="en-US" sz="2000" u="sng" dirty="0"/>
                        <a:t>Types of shock </a:t>
                      </a:r>
                      <a:endParaRPr lang="ar-SA" sz="2000" u="sng" dirty="0"/>
                    </a:p>
                  </a:txBody>
                  <a:tcPr/>
                </a:tc>
                <a:tc hMerge="1">
                  <a:txBody>
                    <a:bodyPr/>
                    <a:lstStyle/>
                    <a:p>
                      <a:pPr rtl="1"/>
                      <a:endParaRPr lang="ar-SA" dirty="0"/>
                    </a:p>
                  </a:txBody>
                  <a:tcPr/>
                </a:tc>
                <a:extLst>
                  <a:ext uri="{0D108BD9-81ED-4DB2-BD59-A6C34878D82A}">
                    <a16:rowId xmlns:a16="http://schemas.microsoft.com/office/drawing/2014/main" xmlns="" val="1827783988"/>
                  </a:ext>
                </a:extLst>
              </a:tr>
              <a:tr h="476250">
                <a:tc>
                  <a:txBody>
                    <a:bodyPr/>
                    <a:lstStyle/>
                    <a:p>
                      <a:pPr marL="0" algn="ctr" defTabSz="685800" rtl="0" eaLnBrk="1" latinLnBrk="0" hangingPunct="1"/>
                      <a:r>
                        <a:rPr lang="en-US" b="1" dirty="0" smtClean="0">
                          <a:solidFill>
                            <a:schemeClr val="tx1"/>
                          </a:solidFill>
                        </a:rPr>
                        <a:t>Caused</a:t>
                      </a:r>
                      <a:r>
                        <a:rPr lang="en-US" b="1" baseline="0" dirty="0" smtClean="0">
                          <a:solidFill>
                            <a:schemeClr val="tx1"/>
                          </a:solidFill>
                        </a:rPr>
                        <a:t> by</a:t>
                      </a:r>
                      <a:endParaRPr lang="ar-SA" b="1" dirty="0">
                        <a:solidFill>
                          <a:schemeClr val="tx1"/>
                        </a:solidFill>
                      </a:endParaRPr>
                    </a:p>
                  </a:txBody>
                  <a:tcPr anchor="ctr"/>
                </a:tc>
                <a:tc>
                  <a:txBody>
                    <a:bodyPr/>
                    <a:lstStyle/>
                    <a:p>
                      <a:pPr algn="ctr" rtl="1"/>
                      <a:r>
                        <a:rPr lang="en-US" b="1" dirty="0" smtClean="0"/>
                        <a:t>Type </a:t>
                      </a:r>
                      <a:endParaRPr lang="ar-SA" b="1" dirty="0"/>
                    </a:p>
                  </a:txBody>
                  <a:tcPr anchor="ctr"/>
                </a:tc>
              </a:tr>
              <a:tr h="476250">
                <a:tc>
                  <a:txBody>
                    <a:bodyPr/>
                    <a:lstStyle/>
                    <a:p>
                      <a:pPr rtl="1"/>
                      <a:r>
                        <a:rPr lang="en-US" dirty="0"/>
                        <a:t>• </a:t>
                      </a:r>
                      <a:r>
                        <a:rPr lang="en-US" dirty="0" smtClean="0"/>
                        <a:t>Hemorrhage </a:t>
                      </a:r>
                      <a:endParaRPr lang="en-US" dirty="0"/>
                    </a:p>
                    <a:p>
                      <a:pPr rtl="1"/>
                      <a:r>
                        <a:rPr lang="en-US" dirty="0"/>
                        <a:t>• fluid loss (plasma, ECF) </a:t>
                      </a:r>
                      <a:r>
                        <a:rPr lang="en-US" dirty="0">
                          <a:solidFill>
                            <a:srgbClr val="AFABAB"/>
                          </a:solidFill>
                        </a:rPr>
                        <a:t>e.g. Excessive vomiting</a:t>
                      </a:r>
                      <a:endParaRPr lang="ar-SA" dirty="0">
                        <a:solidFill>
                          <a:srgbClr val="AFABAB"/>
                        </a:solidFill>
                      </a:endParaRPr>
                    </a:p>
                  </a:txBody>
                  <a:tcPr/>
                </a:tc>
                <a:tc>
                  <a:txBody>
                    <a:bodyPr/>
                    <a:lstStyle/>
                    <a:p>
                      <a:pPr algn="ctr" rtl="1"/>
                      <a:r>
                        <a:rPr lang="en-US" b="1" dirty="0"/>
                        <a:t>Hypovolemic</a:t>
                      </a:r>
                      <a:endParaRPr lang="ar-SA" b="1" dirty="0"/>
                    </a:p>
                  </a:txBody>
                  <a:tcPr anchor="ctr"/>
                </a:tc>
                <a:extLst>
                  <a:ext uri="{0D108BD9-81ED-4DB2-BD59-A6C34878D82A}">
                    <a16:rowId xmlns:a16="http://schemas.microsoft.com/office/drawing/2014/main" xmlns="" val="2900809390"/>
                  </a:ext>
                </a:extLst>
              </a:tr>
              <a:tr h="0">
                <a:tc>
                  <a:txBody>
                    <a:bodyPr/>
                    <a:lstStyle/>
                    <a:p>
                      <a:pPr rtl="1"/>
                      <a:r>
                        <a:rPr lang="en-US" dirty="0"/>
                        <a:t>Inability to contract &amp; pump. E.g.:</a:t>
                      </a:r>
                    </a:p>
                    <a:p>
                      <a:pPr rtl="1"/>
                      <a:r>
                        <a:rPr lang="en-US" dirty="0"/>
                        <a:t> • myocardial infarction</a:t>
                      </a:r>
                      <a:endParaRPr lang="ar-SA" dirty="0"/>
                    </a:p>
                  </a:txBody>
                  <a:tcPr/>
                </a:tc>
                <a:tc>
                  <a:txBody>
                    <a:bodyPr/>
                    <a:lstStyle/>
                    <a:p>
                      <a:pPr algn="ctr" rtl="1"/>
                      <a:r>
                        <a:rPr lang="en-US" b="1" dirty="0"/>
                        <a:t>Cardiogenic</a:t>
                      </a:r>
                      <a:endParaRPr lang="ar-SA" b="1" dirty="0"/>
                    </a:p>
                  </a:txBody>
                  <a:tcPr anchor="ctr"/>
                </a:tc>
                <a:extLst>
                  <a:ext uri="{0D108BD9-81ED-4DB2-BD59-A6C34878D82A}">
                    <a16:rowId xmlns:a16="http://schemas.microsoft.com/office/drawing/2014/main" xmlns="" val="1753840997"/>
                  </a:ext>
                </a:extLst>
              </a:tr>
              <a:tr h="457200">
                <a:tc>
                  <a:txBody>
                    <a:bodyPr/>
                    <a:lstStyle/>
                    <a:p>
                      <a:pPr rtl="1"/>
                      <a:r>
                        <a:rPr lang="en-US" dirty="0" smtClean="0"/>
                        <a:t>Extra-cardiac</a:t>
                      </a:r>
                      <a:r>
                        <a:rPr lang="en-US" baseline="0" dirty="0" smtClean="0"/>
                        <a:t> </a:t>
                      </a:r>
                      <a:r>
                        <a:rPr lang="en-US" dirty="0" smtClean="0"/>
                        <a:t>obstruction</a:t>
                      </a:r>
                      <a:r>
                        <a:rPr lang="en-US" dirty="0"/>
                        <a:t>: </a:t>
                      </a:r>
                      <a:endParaRPr lang="en-US" dirty="0" smtClean="0"/>
                    </a:p>
                    <a:p>
                      <a:pPr lvl="5" rtl="1"/>
                      <a:r>
                        <a:rPr lang="en-US" dirty="0" smtClean="0"/>
                        <a:t>         • Pulmonary</a:t>
                      </a:r>
                      <a:r>
                        <a:rPr lang="en-US" baseline="0" dirty="0" smtClean="0"/>
                        <a:t> </a:t>
                      </a:r>
                      <a:r>
                        <a:rPr lang="en-US" dirty="0" smtClean="0"/>
                        <a:t>embolism.</a:t>
                      </a:r>
                      <a:endParaRPr lang="en-US" dirty="0"/>
                    </a:p>
                    <a:p>
                      <a:pPr lvl="4" rtl="1"/>
                      <a:r>
                        <a:rPr lang="en-US" baseline="0" dirty="0"/>
                        <a:t> </a:t>
                      </a:r>
                      <a:r>
                        <a:rPr lang="en-US" baseline="0" dirty="0" smtClean="0"/>
                        <a:t>        </a:t>
                      </a:r>
                      <a:r>
                        <a:rPr lang="en-US" dirty="0" smtClean="0"/>
                        <a:t>• </a:t>
                      </a:r>
                      <a:r>
                        <a:rPr lang="en-US" dirty="0"/>
                        <a:t>Cardiac </a:t>
                      </a:r>
                      <a:r>
                        <a:rPr lang="en-US" dirty="0" smtClean="0"/>
                        <a:t>Tamponade.</a:t>
                      </a:r>
                      <a:endParaRPr lang="ar-SA" dirty="0"/>
                    </a:p>
                  </a:txBody>
                  <a:tcPr/>
                </a:tc>
                <a:tc>
                  <a:txBody>
                    <a:bodyPr/>
                    <a:lstStyle/>
                    <a:p>
                      <a:pPr algn="ctr" rtl="1"/>
                      <a:r>
                        <a:rPr lang="en-US" b="1" dirty="0"/>
                        <a:t>Obstructive</a:t>
                      </a:r>
                      <a:endParaRPr lang="ar-SA" b="1" dirty="0"/>
                    </a:p>
                  </a:txBody>
                  <a:tcPr anchor="ctr"/>
                </a:tc>
                <a:extLst>
                  <a:ext uri="{0D108BD9-81ED-4DB2-BD59-A6C34878D82A}">
                    <a16:rowId xmlns:a16="http://schemas.microsoft.com/office/drawing/2014/main" xmlns="" val="47027049"/>
                  </a:ext>
                </a:extLst>
              </a:tr>
              <a:tr h="438150">
                <a:tc>
                  <a:txBody>
                    <a:bodyPr/>
                    <a:lstStyle/>
                    <a:p>
                      <a:pPr rtl="1"/>
                      <a:r>
                        <a:rPr lang="en-US" dirty="0" smtClean="0"/>
                        <a:t>Decreased Peripheral* </a:t>
                      </a:r>
                      <a:r>
                        <a:rPr lang="en-US" dirty="0"/>
                        <a:t>Resistance </a:t>
                      </a:r>
                      <a:r>
                        <a:rPr lang="en-US" dirty="0" smtClean="0"/>
                        <a:t>vasodilation  hypotension.</a:t>
                      </a:r>
                      <a:endParaRPr lang="en-US" dirty="0"/>
                    </a:p>
                    <a:p>
                      <a:pPr rtl="1"/>
                      <a:r>
                        <a:rPr lang="en-US" dirty="0"/>
                        <a:t>As in: septic shock, Neurogenic shock, </a:t>
                      </a:r>
                      <a:r>
                        <a:rPr lang="en-US" dirty="0">
                          <a:solidFill>
                            <a:srgbClr val="9A261F"/>
                          </a:solidFill>
                        </a:rPr>
                        <a:t>anaphylactic shock. </a:t>
                      </a:r>
                      <a:endParaRPr lang="ar-SA" dirty="0">
                        <a:solidFill>
                          <a:srgbClr val="9A261F"/>
                        </a:solidFill>
                      </a:endParaRPr>
                    </a:p>
                  </a:txBody>
                  <a:tcPr/>
                </a:tc>
                <a:tc>
                  <a:txBody>
                    <a:bodyPr/>
                    <a:lstStyle/>
                    <a:p>
                      <a:pPr algn="ctr" rtl="1"/>
                      <a:r>
                        <a:rPr lang="en-US" b="1" dirty="0"/>
                        <a:t>Distributive</a:t>
                      </a:r>
                      <a:r>
                        <a:rPr lang="en-US" dirty="0"/>
                        <a:t> </a:t>
                      </a:r>
                      <a:endParaRPr lang="ar-SA" dirty="0"/>
                    </a:p>
                  </a:txBody>
                  <a:tcPr anchor="ctr"/>
                </a:tc>
                <a:extLst>
                  <a:ext uri="{0D108BD9-81ED-4DB2-BD59-A6C34878D82A}">
                    <a16:rowId xmlns:a16="http://schemas.microsoft.com/office/drawing/2014/main" xmlns="" val="701639633"/>
                  </a:ext>
                </a:extLst>
              </a:tr>
            </a:tbl>
          </a:graphicData>
        </a:graphic>
      </p:graphicFrame>
      <p:sp>
        <p:nvSpPr>
          <p:cNvPr id="15" name="مستطيل: زوايا مستديرة 14"/>
          <p:cNvSpPr/>
          <p:nvPr/>
        </p:nvSpPr>
        <p:spPr>
          <a:xfrm>
            <a:off x="807244" y="4971048"/>
            <a:ext cx="5243512" cy="2374900"/>
          </a:xfrm>
          <a:prstGeom prst="roundRect">
            <a:avLst/>
          </a:prstGeom>
        </p:spPr>
        <p:style>
          <a:lnRef idx="2">
            <a:schemeClr val="accent3"/>
          </a:lnRef>
          <a:fillRef idx="1">
            <a:schemeClr val="lt1"/>
          </a:fillRef>
          <a:effectRef idx="0">
            <a:schemeClr val="accent3"/>
          </a:effectRef>
          <a:fontRef idx="minor">
            <a:schemeClr val="dk1"/>
          </a:fontRef>
        </p:style>
        <p:txBody>
          <a:bodyPr rtlCol="1" anchor="ctr"/>
          <a:lstStyle/>
          <a:p>
            <a:pPr fontAlgn="base"/>
            <a:r>
              <a:rPr lang="en-US" sz="1100" dirty="0" smtClean="0">
                <a:solidFill>
                  <a:schemeClr val="bg1">
                    <a:lumMod val="50000"/>
                  </a:schemeClr>
                </a:solidFill>
              </a:rPr>
              <a:t>*Peripheral </a:t>
            </a:r>
            <a:r>
              <a:rPr lang="en-US" sz="1100" dirty="0">
                <a:solidFill>
                  <a:schemeClr val="bg1">
                    <a:lumMod val="50000"/>
                  </a:schemeClr>
                </a:solidFill>
              </a:rPr>
              <a:t>resistance is the resistance of the arteries to blood flow. As the arteries constrict, the resistance increases and as they dilate, resistance decreases.</a:t>
            </a:r>
          </a:p>
          <a:p>
            <a:pPr fontAlgn="base"/>
            <a:r>
              <a:rPr lang="en-US" sz="1100" dirty="0">
                <a:solidFill>
                  <a:schemeClr val="bg1">
                    <a:lumMod val="50000"/>
                  </a:schemeClr>
                </a:solidFill>
              </a:rPr>
              <a:t>Peripheral resistance is determined by three factors:</a:t>
            </a:r>
          </a:p>
          <a:p>
            <a:pPr fontAlgn="base"/>
            <a:r>
              <a:rPr lang="en-US" sz="1100" b="1" dirty="0">
                <a:solidFill>
                  <a:schemeClr val="bg1">
                    <a:lumMod val="50000"/>
                  </a:schemeClr>
                </a:solidFill>
              </a:rPr>
              <a:t>Autonomic activity</a:t>
            </a:r>
            <a:r>
              <a:rPr lang="en-US" sz="1100" dirty="0">
                <a:solidFill>
                  <a:schemeClr val="bg1">
                    <a:lumMod val="50000"/>
                  </a:schemeClr>
                </a:solidFill>
              </a:rPr>
              <a:t>: sympathetic activity constricts peripheral arteries.</a:t>
            </a:r>
          </a:p>
          <a:p>
            <a:pPr fontAlgn="base"/>
            <a:r>
              <a:rPr lang="en-US" sz="1100" b="1" dirty="0">
                <a:solidFill>
                  <a:schemeClr val="bg1">
                    <a:lumMod val="50000"/>
                  </a:schemeClr>
                </a:solidFill>
              </a:rPr>
              <a:t>Pharmacologic agents</a:t>
            </a:r>
            <a:r>
              <a:rPr lang="en-US" sz="1100" dirty="0">
                <a:solidFill>
                  <a:schemeClr val="bg1">
                    <a:lumMod val="50000"/>
                  </a:schemeClr>
                </a:solidFill>
              </a:rPr>
              <a:t>: vasoconstrictor drugs increase resistance while vasodilator drugs decrease it.</a:t>
            </a:r>
          </a:p>
          <a:p>
            <a:pPr fontAlgn="base"/>
            <a:r>
              <a:rPr lang="en-US" sz="1100" b="1" dirty="0">
                <a:solidFill>
                  <a:schemeClr val="bg1">
                    <a:lumMod val="50000"/>
                  </a:schemeClr>
                </a:solidFill>
              </a:rPr>
              <a:t>Blood viscosity</a:t>
            </a:r>
            <a:r>
              <a:rPr lang="en-US" sz="1100" dirty="0">
                <a:solidFill>
                  <a:schemeClr val="bg1">
                    <a:lumMod val="50000"/>
                  </a:schemeClr>
                </a:solidFill>
              </a:rPr>
              <a:t>: increased viscosity increases resistance.</a:t>
            </a:r>
          </a:p>
          <a:p>
            <a:pPr marL="171450" indent="-171450" fontAlgn="base">
              <a:buFont typeface="Arial" panose="020B0604020202020204" pitchFamily="34" charset="0"/>
              <a:buChar char="•"/>
            </a:pPr>
            <a:r>
              <a:rPr lang="en-US" sz="1100" dirty="0">
                <a:solidFill>
                  <a:srgbClr val="40C87F"/>
                </a:solidFill>
              </a:rPr>
              <a:t>What we need for normal blood pressure :</a:t>
            </a:r>
          </a:p>
          <a:p>
            <a:pPr marL="228600" indent="-228600" fontAlgn="base">
              <a:buFont typeface="+mj-lt"/>
              <a:buAutoNum type="arabicPeriod"/>
            </a:pPr>
            <a:r>
              <a:rPr lang="en-US" sz="1100" dirty="0">
                <a:solidFill>
                  <a:srgbClr val="40C87F"/>
                </a:solidFill>
              </a:rPr>
              <a:t>Good cardiac output</a:t>
            </a:r>
          </a:p>
          <a:p>
            <a:pPr marL="228600" indent="-228600" fontAlgn="base">
              <a:buFont typeface="+mj-lt"/>
              <a:buAutoNum type="arabicPeriod"/>
            </a:pPr>
            <a:r>
              <a:rPr lang="en-US" sz="1100" dirty="0">
                <a:solidFill>
                  <a:srgbClr val="40C87F"/>
                </a:solidFill>
              </a:rPr>
              <a:t>Good vessels walls constriction</a:t>
            </a:r>
          </a:p>
          <a:p>
            <a:pPr marL="171450" indent="-171450" fontAlgn="base">
              <a:buFont typeface="Arial" panose="020B0604020202020204" pitchFamily="34" charset="0"/>
              <a:buChar char="•"/>
            </a:pPr>
            <a:r>
              <a:rPr lang="en-US" sz="1100" dirty="0">
                <a:solidFill>
                  <a:srgbClr val="3BC175"/>
                </a:solidFill>
              </a:rPr>
              <a:t>If the patient is taking B2 blockers salbutamol won’t work so </a:t>
            </a:r>
            <a:r>
              <a:rPr lang="en-US" sz="1100" dirty="0" err="1" smtClean="0">
                <a:solidFill>
                  <a:srgbClr val="3BC175"/>
                </a:solidFill>
              </a:rPr>
              <a:t>antimuscarinics</a:t>
            </a:r>
            <a:r>
              <a:rPr lang="en-US" sz="1100" dirty="0" smtClean="0">
                <a:solidFill>
                  <a:srgbClr val="3BC175"/>
                </a:solidFill>
              </a:rPr>
              <a:t> </a:t>
            </a:r>
            <a:r>
              <a:rPr lang="en-US" sz="1100" dirty="0">
                <a:solidFill>
                  <a:srgbClr val="3BC175"/>
                </a:solidFill>
              </a:rPr>
              <a:t>like ipratropium is the drug of choice.</a:t>
            </a:r>
            <a:endParaRPr lang="ar-SA" sz="1100" dirty="0">
              <a:solidFill>
                <a:srgbClr val="3BC175"/>
              </a:solidFill>
            </a:endParaRPr>
          </a:p>
          <a:p>
            <a:pPr marL="171450" indent="-171450" fontAlgn="base">
              <a:buFont typeface="Arial" panose="020B0604020202020204" pitchFamily="34" charset="0"/>
              <a:buChar char="•"/>
            </a:pPr>
            <a:endParaRPr lang="en-US" sz="1100" dirty="0">
              <a:solidFill>
                <a:srgbClr val="40C87F"/>
              </a:solidFill>
            </a:endParaRPr>
          </a:p>
        </p:txBody>
      </p:sp>
    </p:spTree>
    <p:extLst>
      <p:ext uri="{BB962C8B-B14F-4D97-AF65-F5344CB8AC3E}">
        <p14:creationId xmlns:p14="http://schemas.microsoft.com/office/powerpoint/2010/main" val="13579969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خطط انسيابي: محطة طرفية 1"/>
          <p:cNvSpPr/>
          <p:nvPr/>
        </p:nvSpPr>
        <p:spPr>
          <a:xfrm>
            <a:off x="2076450" y="276726"/>
            <a:ext cx="2933700" cy="381000"/>
          </a:xfrm>
          <a:prstGeom prst="flowChartTerminator">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en-US" dirty="0">
                <a:solidFill>
                  <a:srgbClr val="2E6AA6"/>
                </a:solidFill>
              </a:rPr>
              <a:t>ANAPHYLACTIC SHOCK</a:t>
            </a:r>
            <a:endParaRPr lang="ar-SA" dirty="0">
              <a:solidFill>
                <a:srgbClr val="2E6AA6"/>
              </a:solidFill>
            </a:endParaRPr>
          </a:p>
        </p:txBody>
      </p:sp>
      <p:cxnSp>
        <p:nvCxnSpPr>
          <p:cNvPr id="5" name="رابط مستقيم 4"/>
          <p:cNvCxnSpPr>
            <a:stCxn id="2" idx="2"/>
          </p:cNvCxnSpPr>
          <p:nvPr/>
        </p:nvCxnSpPr>
        <p:spPr>
          <a:xfrm>
            <a:off x="3543300" y="657726"/>
            <a:ext cx="0" cy="1018674"/>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موصل: على شكل مرفق 6"/>
          <p:cNvCxnSpPr/>
          <p:nvPr/>
        </p:nvCxnSpPr>
        <p:spPr>
          <a:xfrm>
            <a:off x="3543300" y="1676400"/>
            <a:ext cx="628650" cy="24765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موصل: على شكل مرفق 8"/>
          <p:cNvCxnSpPr>
            <a:cxnSpLocks/>
          </p:cNvCxnSpPr>
          <p:nvPr/>
        </p:nvCxnSpPr>
        <p:spPr>
          <a:xfrm rot="10800000" flipV="1">
            <a:off x="2852738" y="1676400"/>
            <a:ext cx="690563" cy="24765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مستطيل 9"/>
          <p:cNvSpPr/>
          <p:nvPr/>
        </p:nvSpPr>
        <p:spPr>
          <a:xfrm>
            <a:off x="242888" y="1676400"/>
            <a:ext cx="2590797" cy="36004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200" dirty="0">
                <a:solidFill>
                  <a:srgbClr val="9A261F"/>
                </a:solidFill>
              </a:rPr>
              <a:t>Immunologic Anaphylaxis</a:t>
            </a:r>
          </a:p>
          <a:p>
            <a:pPr algn="ctr"/>
            <a:r>
              <a:rPr lang="en-US" sz="1200" dirty="0"/>
              <a:t>(known as </a:t>
            </a:r>
            <a:r>
              <a:rPr lang="en-US" sz="1200" dirty="0">
                <a:solidFill>
                  <a:srgbClr val="AFABAB"/>
                </a:solidFill>
              </a:rPr>
              <a:t>ANAPHYLAXIS</a:t>
            </a:r>
            <a:r>
              <a:rPr lang="en-US" sz="1200" dirty="0"/>
              <a:t>)</a:t>
            </a:r>
          </a:p>
          <a:p>
            <a:pPr algn="ctr"/>
            <a:r>
              <a:rPr lang="en-US" sz="1200" dirty="0"/>
              <a:t>It belongs to type I</a:t>
            </a:r>
          </a:p>
          <a:p>
            <a:pPr algn="ctr"/>
            <a:r>
              <a:rPr lang="en-US" sz="1200" dirty="0"/>
              <a:t>hypersensitivity reaction (IgE)</a:t>
            </a:r>
          </a:p>
          <a:p>
            <a:pPr algn="ctr"/>
            <a:r>
              <a:rPr lang="en-US" sz="1200" dirty="0"/>
              <a:t>Occurs after exposure to foreign substances [antigen] such as food, insect or animal venom, drugs, blood products.</a:t>
            </a:r>
          </a:p>
          <a:p>
            <a:pPr algn="ctr"/>
            <a:r>
              <a:rPr lang="en-US" sz="1200" dirty="0"/>
              <a:t>The immune system will then develop</a:t>
            </a:r>
          </a:p>
          <a:p>
            <a:pPr algn="ctr"/>
            <a:r>
              <a:rPr lang="en-US" sz="1200" dirty="0"/>
              <a:t>antibodies for this antigen and it will remain in the body for a while.</a:t>
            </a:r>
          </a:p>
          <a:p>
            <a:pPr algn="ctr"/>
            <a:r>
              <a:rPr lang="en-US" sz="1200" dirty="0"/>
              <a:t>After a 2</a:t>
            </a:r>
            <a:r>
              <a:rPr lang="en-US" sz="1200" baseline="30000" dirty="0"/>
              <a:t>nd</a:t>
            </a:r>
            <a:r>
              <a:rPr lang="en-US" sz="1200" dirty="0"/>
              <a:t>  exposure to the same antigen in previously sensitized persons (antigenspecific ige are present), IgE binds with mast</a:t>
            </a:r>
          </a:p>
          <a:p>
            <a:pPr algn="ctr"/>
            <a:r>
              <a:rPr lang="en-US" sz="1200" dirty="0"/>
              <a:t>cell causing its degranulation.</a:t>
            </a:r>
            <a:endParaRPr lang="ar-SA" sz="1200" dirty="0"/>
          </a:p>
        </p:txBody>
      </p:sp>
      <p:sp>
        <p:nvSpPr>
          <p:cNvPr id="11" name="مستطيل 10"/>
          <p:cNvSpPr/>
          <p:nvPr/>
        </p:nvSpPr>
        <p:spPr>
          <a:xfrm>
            <a:off x="4171950" y="1676400"/>
            <a:ext cx="2476500" cy="36004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rgbClr val="9A261F"/>
                </a:solidFill>
              </a:rPr>
              <a:t>Non-Immunologic Anaphylaxis </a:t>
            </a:r>
            <a:r>
              <a:rPr lang="en-US" sz="1400" dirty="0"/>
              <a:t>(</a:t>
            </a:r>
            <a:r>
              <a:rPr lang="en-US" sz="1400" dirty="0">
                <a:solidFill>
                  <a:srgbClr val="AFABAB"/>
                </a:solidFill>
              </a:rPr>
              <a:t>ANAPHYLACTOID</a:t>
            </a:r>
            <a:r>
              <a:rPr lang="en-US" sz="1400" dirty="0"/>
              <a:t>) Directly act on mast cells Not IgE-mediated Exogenous substances directly degranulate mast cells. E.g. Radiocontrast dye, Opiates “</a:t>
            </a:r>
            <a:r>
              <a:rPr lang="en-US" sz="1400" dirty="0">
                <a:solidFill>
                  <a:srgbClr val="AFABAB"/>
                </a:solidFill>
              </a:rPr>
              <a:t>analgesics</a:t>
            </a:r>
            <a:r>
              <a:rPr lang="en-US" sz="1400" dirty="0"/>
              <a:t>”, Depolarizing drugs, Dextrans “</a:t>
            </a:r>
            <a:r>
              <a:rPr lang="en-US" sz="1400" dirty="0">
                <a:solidFill>
                  <a:srgbClr val="AFABAB"/>
                </a:solidFill>
              </a:rPr>
              <a:t>antithrombotics</a:t>
            </a:r>
            <a:r>
              <a:rPr lang="en-US" sz="1400" dirty="0"/>
              <a:t>”. </a:t>
            </a:r>
          </a:p>
          <a:p>
            <a:pPr algn="ctr"/>
            <a:r>
              <a:rPr lang="en-US" sz="1400" dirty="0">
                <a:solidFill>
                  <a:srgbClr val="AFABAB"/>
                </a:solidFill>
              </a:rPr>
              <a:t>An anaphylactoid reaction can occur following a single, first-time exposure to certain agents in non-sensitized patients</a:t>
            </a:r>
            <a:r>
              <a:rPr lang="en-US" sz="1400" dirty="0"/>
              <a:t>. </a:t>
            </a:r>
          </a:p>
          <a:p>
            <a:pPr algn="ctr"/>
            <a:r>
              <a:rPr lang="en-US" sz="1400" dirty="0">
                <a:solidFill>
                  <a:srgbClr val="9A261F"/>
                </a:solidFill>
              </a:rPr>
              <a:t>NO need for second exposure</a:t>
            </a:r>
            <a:endParaRPr lang="ar-SA" sz="1400" dirty="0">
              <a:solidFill>
                <a:srgbClr val="9A261F"/>
              </a:solidFill>
            </a:endParaRPr>
          </a:p>
        </p:txBody>
      </p:sp>
      <p:sp>
        <p:nvSpPr>
          <p:cNvPr id="14" name="مربع نص 13"/>
          <p:cNvSpPr txBox="1"/>
          <p:nvPr/>
        </p:nvSpPr>
        <p:spPr>
          <a:xfrm>
            <a:off x="242888" y="5429250"/>
            <a:ext cx="6405562" cy="461665"/>
          </a:xfrm>
          <a:prstGeom prst="rect">
            <a:avLst/>
          </a:prstGeom>
          <a:noFill/>
        </p:spPr>
        <p:txBody>
          <a:bodyPr wrap="square" rtlCol="1">
            <a:spAutoFit/>
          </a:bodyPr>
          <a:lstStyle/>
          <a:p>
            <a:r>
              <a:rPr lang="en-US" sz="1200" dirty="0">
                <a:solidFill>
                  <a:srgbClr val="AFABAB"/>
                </a:solidFill>
              </a:rPr>
              <a:t>Because anaphylactic and anaphylactoid reactions produce the same clinical manifestations and are treated exactly the same way, we use the term anaphylaxis to refer to both conditions. </a:t>
            </a:r>
            <a:endParaRPr lang="ar-SA" sz="1200" dirty="0">
              <a:solidFill>
                <a:srgbClr val="AFABAB"/>
              </a:solidFill>
            </a:endParaRPr>
          </a:p>
        </p:txBody>
      </p:sp>
    </p:spTree>
    <p:extLst>
      <p:ext uri="{BB962C8B-B14F-4D97-AF65-F5344CB8AC3E}">
        <p14:creationId xmlns:p14="http://schemas.microsoft.com/office/powerpoint/2010/main" val="1767579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1488" y="1323524"/>
            <a:ext cx="5915025" cy="5801784"/>
          </a:xfrm>
        </p:spPr>
        <p:txBody>
          <a:bodyPr/>
          <a:lstStyle/>
          <a:p>
            <a:pPr marL="0" indent="0">
              <a:buNone/>
            </a:pPr>
            <a:r>
              <a:rPr lang="en-US" dirty="0"/>
              <a:t>	</a:t>
            </a:r>
          </a:p>
          <a:p>
            <a:endParaRPr lang="en-US" dirty="0"/>
          </a:p>
        </p:txBody>
      </p:sp>
      <p:grpSp>
        <p:nvGrpSpPr>
          <p:cNvPr id="4" name="Group 50"/>
          <p:cNvGrpSpPr/>
          <p:nvPr/>
        </p:nvGrpSpPr>
        <p:grpSpPr>
          <a:xfrm>
            <a:off x="0" y="1616991"/>
            <a:ext cx="6670280" cy="4496118"/>
            <a:chOff x="533400" y="2439194"/>
            <a:chExt cx="6880418" cy="4382366"/>
          </a:xfrm>
        </p:grpSpPr>
        <p:pic>
          <p:nvPicPr>
            <p:cNvPr id="5" name="Picture 2" descr="C:\Documents and Settings\DR.OMNIA\My Documents\My Pictures\ooo.jpg"/>
            <p:cNvPicPr>
              <a:picLocks noChangeAspect="1" noChangeArrowheads="1"/>
            </p:cNvPicPr>
            <p:nvPr/>
          </p:nvPicPr>
          <p:blipFill>
            <a:blip r:embed="rId2" cstate="print">
              <a:clrChange>
                <a:clrFrom>
                  <a:srgbClr val="FFFFFF"/>
                </a:clrFrom>
                <a:clrTo>
                  <a:srgbClr val="FFFFFF">
                    <a:alpha val="0"/>
                  </a:srgbClr>
                </a:clrTo>
              </a:clrChange>
              <a:lum bright="-20000" contrast="20000"/>
            </a:blip>
            <a:srcRect r="5160" b="21331"/>
            <a:stretch>
              <a:fillRect/>
            </a:stretch>
          </p:blipFill>
          <p:spPr bwMode="auto">
            <a:xfrm>
              <a:off x="609600" y="2552472"/>
              <a:ext cx="6248400" cy="2248128"/>
            </a:xfrm>
            <a:prstGeom prst="rect">
              <a:avLst/>
            </a:prstGeom>
            <a:noFill/>
          </p:spPr>
        </p:pic>
        <p:cxnSp>
          <p:nvCxnSpPr>
            <p:cNvPr id="6" name="Straight Arrow Connector 52"/>
            <p:cNvCxnSpPr/>
            <p:nvPr/>
          </p:nvCxnSpPr>
          <p:spPr>
            <a:xfrm rot="5400000">
              <a:off x="4069874" y="2514600"/>
              <a:ext cx="1524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 name="Rectangle 53"/>
            <p:cNvSpPr/>
            <p:nvPr/>
          </p:nvSpPr>
          <p:spPr>
            <a:xfrm>
              <a:off x="558952" y="5831545"/>
              <a:ext cx="1676400" cy="990015"/>
            </a:xfrm>
            <a:prstGeom prst="rect">
              <a:avLst/>
            </a:prstGeom>
          </p:spPr>
          <p:txBody>
            <a:bodyPr wrap="square">
              <a:spAutoFit/>
            </a:bodyPr>
            <a:lstStyle/>
            <a:p>
              <a:pPr>
                <a:lnSpc>
                  <a:spcPts val="1400"/>
                </a:lnSpc>
              </a:pPr>
              <a:r>
                <a:rPr lang="en-US" sz="1200" b="1" dirty="0">
                  <a:solidFill>
                    <a:schemeClr val="tx1">
                      <a:lumMod val="85000"/>
                      <a:lumOff val="15000"/>
                    </a:schemeClr>
                  </a:solidFill>
                  <a:latin typeface="Arial Narrow" pitchFamily="34" charset="0"/>
                </a:rPr>
                <a:t>Mucous Swelling</a:t>
              </a:r>
            </a:p>
            <a:p>
              <a:pPr>
                <a:lnSpc>
                  <a:spcPts val="1400"/>
                </a:lnSpc>
              </a:pPr>
              <a:r>
                <a:rPr lang="en-US" sz="1200" b="1" dirty="0">
                  <a:solidFill>
                    <a:schemeClr val="tx1">
                      <a:lumMod val="85000"/>
                      <a:lumOff val="15000"/>
                    </a:schemeClr>
                  </a:solidFill>
                  <a:latin typeface="Arial Narrow" pitchFamily="34" charset="0"/>
                </a:rPr>
                <a:t>Rhinitis          16%</a:t>
              </a:r>
            </a:p>
            <a:p>
              <a:pPr>
                <a:lnSpc>
                  <a:spcPts val="1400"/>
                </a:lnSpc>
              </a:pPr>
              <a:r>
                <a:rPr lang="en-US" sz="1200" b="1" dirty="0">
                  <a:solidFill>
                    <a:schemeClr val="tx1">
                      <a:lumMod val="85000"/>
                      <a:lumOff val="15000"/>
                    </a:schemeClr>
                  </a:solidFill>
                  <a:latin typeface="Arial Narrow" pitchFamily="34" charset="0"/>
                </a:rPr>
                <a:t>Angioedema  88%</a:t>
              </a:r>
            </a:p>
            <a:p>
              <a:pPr>
                <a:lnSpc>
                  <a:spcPts val="1400"/>
                </a:lnSpc>
              </a:pPr>
              <a:r>
                <a:rPr lang="en-US" sz="1200" b="1" dirty="0">
                  <a:solidFill>
                    <a:schemeClr val="tx1">
                      <a:lumMod val="85000"/>
                      <a:lumOff val="15000"/>
                    </a:schemeClr>
                  </a:solidFill>
                  <a:latin typeface="Arial Narrow" pitchFamily="34" charset="0"/>
                </a:rPr>
                <a:t>Airway            56%</a:t>
              </a:r>
            </a:p>
            <a:p>
              <a:pPr>
                <a:lnSpc>
                  <a:spcPts val="1400"/>
                </a:lnSpc>
              </a:pPr>
              <a:r>
                <a:rPr lang="en-US" sz="1200" b="1" dirty="0">
                  <a:solidFill>
                    <a:schemeClr val="tx1">
                      <a:lumMod val="85000"/>
                      <a:lumOff val="15000"/>
                    </a:schemeClr>
                  </a:solidFill>
                  <a:latin typeface="Arial Narrow" pitchFamily="34" charset="0"/>
                </a:rPr>
                <a:t>GIT                 30%</a:t>
              </a:r>
            </a:p>
          </p:txBody>
        </p:sp>
        <p:pic>
          <p:nvPicPr>
            <p:cNvPr id="8" name="Picture 2" descr="C:\Documents and Settings\DR.OMNIA\My Documents\My Pictures\ooo.jpg"/>
            <p:cNvPicPr>
              <a:picLocks noChangeAspect="1" noChangeArrowheads="1"/>
            </p:cNvPicPr>
            <p:nvPr/>
          </p:nvPicPr>
          <p:blipFill>
            <a:blip r:embed="rId2" cstate="print">
              <a:clrChange>
                <a:clrFrom>
                  <a:srgbClr val="FFFFFF"/>
                </a:clrFrom>
                <a:clrTo>
                  <a:srgbClr val="FFFFFF">
                    <a:alpha val="0"/>
                  </a:srgbClr>
                </a:clrTo>
              </a:clrChange>
              <a:lum bright="-40000" contrast="20000"/>
            </a:blip>
            <a:srcRect t="78177" r="5160"/>
            <a:stretch>
              <a:fillRect/>
            </a:stretch>
          </p:blipFill>
          <p:spPr bwMode="auto">
            <a:xfrm>
              <a:off x="533400" y="4800600"/>
              <a:ext cx="6477000" cy="457200"/>
            </a:xfrm>
            <a:prstGeom prst="rect">
              <a:avLst/>
            </a:prstGeom>
            <a:noFill/>
          </p:spPr>
        </p:pic>
        <p:sp>
          <p:nvSpPr>
            <p:cNvPr id="9" name="Rectangle 55"/>
            <p:cNvSpPr/>
            <p:nvPr/>
          </p:nvSpPr>
          <p:spPr>
            <a:xfrm>
              <a:off x="3276600" y="4352544"/>
              <a:ext cx="990600" cy="451406"/>
            </a:xfrm>
            <a:prstGeom prst="rect">
              <a:avLst/>
            </a:prstGeom>
          </p:spPr>
          <p:txBody>
            <a:bodyPr wrap="square">
              <a:spAutoFit/>
            </a:bodyPr>
            <a:lstStyle/>
            <a:p>
              <a:pPr>
                <a:lnSpc>
                  <a:spcPts val="1400"/>
                </a:lnSpc>
              </a:pPr>
              <a:r>
                <a:rPr lang="en-US" sz="1400" b="1" dirty="0">
                  <a:solidFill>
                    <a:schemeClr val="tx1">
                      <a:lumMod val="85000"/>
                      <a:lumOff val="15000"/>
                    </a:schemeClr>
                  </a:solidFill>
                  <a:latin typeface="Arial Narrow" pitchFamily="34" charset="0"/>
                </a:rPr>
                <a:t>Circulatory Collapse</a:t>
              </a:r>
            </a:p>
          </p:txBody>
        </p:sp>
        <p:sp>
          <p:nvSpPr>
            <p:cNvPr id="10" name="Rectangle 56"/>
            <p:cNvSpPr/>
            <p:nvPr/>
          </p:nvSpPr>
          <p:spPr>
            <a:xfrm>
              <a:off x="4267200" y="4361688"/>
              <a:ext cx="1676400" cy="271869"/>
            </a:xfrm>
            <a:prstGeom prst="rect">
              <a:avLst/>
            </a:prstGeom>
          </p:spPr>
          <p:txBody>
            <a:bodyPr wrap="square">
              <a:spAutoFit/>
            </a:bodyPr>
            <a:lstStyle/>
            <a:p>
              <a:pPr>
                <a:lnSpc>
                  <a:spcPts val="1400"/>
                </a:lnSpc>
              </a:pPr>
              <a:r>
                <a:rPr lang="en-US" sz="1400" b="1" dirty="0">
                  <a:solidFill>
                    <a:schemeClr val="tx1">
                      <a:lumMod val="85000"/>
                      <a:lumOff val="15000"/>
                    </a:schemeClr>
                  </a:solidFill>
                  <a:latin typeface="Arial Narrow" pitchFamily="34" charset="0"/>
                </a:rPr>
                <a:t>Hypo-perfusion</a:t>
              </a:r>
            </a:p>
          </p:txBody>
        </p:sp>
        <p:sp>
          <p:nvSpPr>
            <p:cNvPr id="11" name="Rectangle 57"/>
            <p:cNvSpPr/>
            <p:nvPr/>
          </p:nvSpPr>
          <p:spPr>
            <a:xfrm>
              <a:off x="533400" y="5105400"/>
              <a:ext cx="1770036" cy="272319"/>
            </a:xfrm>
            <a:prstGeom prst="rect">
              <a:avLst/>
            </a:prstGeom>
          </p:spPr>
          <p:txBody>
            <a:bodyPr wrap="none">
              <a:spAutoFit/>
            </a:bodyPr>
            <a:lstStyle/>
            <a:p>
              <a:pPr>
                <a:lnSpc>
                  <a:spcPts val="1400"/>
                </a:lnSpc>
              </a:pPr>
              <a:r>
                <a:rPr lang="en-US" sz="1600" b="1" dirty="0">
                  <a:solidFill>
                    <a:schemeClr val="tx1">
                      <a:lumMod val="85000"/>
                      <a:lumOff val="15000"/>
                    </a:schemeClr>
                  </a:solidFill>
                  <a:latin typeface="Arial Narrow" pitchFamily="34" charset="0"/>
                </a:rPr>
                <a:t>Shortness of breath</a:t>
              </a:r>
            </a:p>
          </p:txBody>
        </p:sp>
        <p:sp>
          <p:nvSpPr>
            <p:cNvPr id="12" name="Rectangle 58"/>
            <p:cNvSpPr/>
            <p:nvPr/>
          </p:nvSpPr>
          <p:spPr>
            <a:xfrm>
              <a:off x="6934200" y="4806696"/>
              <a:ext cx="479618" cy="307777"/>
            </a:xfrm>
            <a:prstGeom prst="rect">
              <a:avLst/>
            </a:prstGeom>
            <a:ln>
              <a:solidFill>
                <a:schemeClr val="tx1"/>
              </a:solidFill>
            </a:ln>
          </p:spPr>
          <p:txBody>
            <a:bodyPr wrap="none">
              <a:spAutoFit/>
            </a:bodyPr>
            <a:lstStyle/>
            <a:p>
              <a:r>
                <a:rPr lang="en-US" sz="1400" b="1" dirty="0">
                  <a:solidFill>
                    <a:schemeClr val="tx1">
                      <a:lumMod val="85000"/>
                      <a:lumOff val="15000"/>
                    </a:schemeClr>
                  </a:solidFill>
                  <a:latin typeface="Arial Narrow" pitchFamily="34" charset="0"/>
                </a:rPr>
                <a:t>88%</a:t>
              </a:r>
              <a:endParaRPr lang="en-US" sz="1400" dirty="0"/>
            </a:p>
          </p:txBody>
        </p:sp>
        <p:sp>
          <p:nvSpPr>
            <p:cNvPr id="13" name="Rectangle 59"/>
            <p:cNvSpPr/>
            <p:nvPr/>
          </p:nvSpPr>
          <p:spPr>
            <a:xfrm>
              <a:off x="1129726" y="4459224"/>
              <a:ext cx="479618" cy="307777"/>
            </a:xfrm>
            <a:prstGeom prst="rect">
              <a:avLst/>
            </a:prstGeom>
            <a:ln>
              <a:solidFill>
                <a:schemeClr val="tx1"/>
              </a:solidFill>
            </a:ln>
          </p:spPr>
          <p:txBody>
            <a:bodyPr wrap="none">
              <a:spAutoFit/>
            </a:bodyPr>
            <a:lstStyle/>
            <a:p>
              <a:r>
                <a:rPr lang="en-US" sz="1400" b="1" dirty="0">
                  <a:solidFill>
                    <a:schemeClr val="tx1">
                      <a:lumMod val="85000"/>
                      <a:lumOff val="15000"/>
                    </a:schemeClr>
                  </a:solidFill>
                  <a:latin typeface="Arial Narrow" pitchFamily="34" charset="0"/>
                </a:rPr>
                <a:t>47%</a:t>
              </a:r>
              <a:endParaRPr lang="en-US" sz="1400" dirty="0"/>
            </a:p>
          </p:txBody>
        </p:sp>
        <p:sp>
          <p:nvSpPr>
            <p:cNvPr id="14" name="Rectangle 60"/>
            <p:cNvSpPr/>
            <p:nvPr/>
          </p:nvSpPr>
          <p:spPr>
            <a:xfrm>
              <a:off x="3925824" y="4950023"/>
              <a:ext cx="479618" cy="307777"/>
            </a:xfrm>
            <a:prstGeom prst="rect">
              <a:avLst/>
            </a:prstGeom>
            <a:ln>
              <a:solidFill>
                <a:schemeClr val="tx1"/>
              </a:solidFill>
            </a:ln>
          </p:spPr>
          <p:txBody>
            <a:bodyPr wrap="none">
              <a:spAutoFit/>
            </a:bodyPr>
            <a:lstStyle/>
            <a:p>
              <a:r>
                <a:rPr lang="en-US" sz="1400" b="1" dirty="0">
                  <a:solidFill>
                    <a:schemeClr val="tx1">
                      <a:lumMod val="85000"/>
                      <a:lumOff val="15000"/>
                    </a:schemeClr>
                  </a:solidFill>
                  <a:latin typeface="Arial Narrow" pitchFamily="34" charset="0"/>
                </a:rPr>
                <a:t>33%</a:t>
              </a:r>
              <a:endParaRPr lang="en-US" sz="1400" dirty="0"/>
            </a:p>
          </p:txBody>
        </p:sp>
      </p:grpSp>
      <p:sp>
        <p:nvSpPr>
          <p:cNvPr id="15" name="مربع نص 14"/>
          <p:cNvSpPr txBox="1"/>
          <p:nvPr/>
        </p:nvSpPr>
        <p:spPr>
          <a:xfrm>
            <a:off x="233363" y="1033044"/>
            <a:ext cx="6153150" cy="523220"/>
          </a:xfrm>
          <a:prstGeom prst="rect">
            <a:avLst/>
          </a:prstGeom>
          <a:noFill/>
        </p:spPr>
        <p:txBody>
          <a:bodyPr wrap="square" rtlCol="1">
            <a:spAutoFit/>
          </a:bodyPr>
          <a:lstStyle/>
          <a:p>
            <a:r>
              <a:rPr lang="en-US" sz="1400" dirty="0">
                <a:solidFill>
                  <a:srgbClr val="9A261F"/>
                </a:solidFill>
              </a:rPr>
              <a:t>The degranulation of the mast cells will release histamine, Leukotrienes and other inflammatory substances and will lead to: </a:t>
            </a:r>
            <a:endParaRPr lang="ar-SA" sz="1400" dirty="0">
              <a:solidFill>
                <a:srgbClr val="9A261F"/>
              </a:solidFill>
            </a:endParaRPr>
          </a:p>
        </p:txBody>
      </p:sp>
      <p:sp>
        <p:nvSpPr>
          <p:cNvPr id="16" name="TextBox 61"/>
          <p:cNvSpPr txBox="1"/>
          <p:nvPr/>
        </p:nvSpPr>
        <p:spPr>
          <a:xfrm>
            <a:off x="5672227" y="3657677"/>
            <a:ext cx="304800" cy="307777"/>
          </a:xfrm>
          <a:prstGeom prst="rect">
            <a:avLst/>
          </a:prstGeom>
          <a:solidFill>
            <a:srgbClr val="FFFF99"/>
          </a:solidFill>
          <a:ln>
            <a:solidFill>
              <a:schemeClr val="tx1"/>
            </a:solidFill>
          </a:ln>
        </p:spPr>
        <p:txBody>
          <a:bodyPr wrap="square" rtlCol="0">
            <a:spAutoFit/>
          </a:bodyPr>
          <a:lstStyle/>
          <a:p>
            <a:r>
              <a:rPr lang="en-US" sz="1400" dirty="0">
                <a:latin typeface="Bernard MT Condensed" pitchFamily="18" charset="0"/>
              </a:rPr>
              <a:t>1.</a:t>
            </a:r>
          </a:p>
        </p:txBody>
      </p:sp>
      <p:sp>
        <p:nvSpPr>
          <p:cNvPr id="17" name="TextBox 62"/>
          <p:cNvSpPr txBox="1"/>
          <p:nvPr/>
        </p:nvSpPr>
        <p:spPr>
          <a:xfrm>
            <a:off x="98301" y="4821470"/>
            <a:ext cx="381000" cy="307777"/>
          </a:xfrm>
          <a:prstGeom prst="rect">
            <a:avLst/>
          </a:prstGeom>
          <a:solidFill>
            <a:srgbClr val="FFFF99"/>
          </a:solidFill>
          <a:ln>
            <a:solidFill>
              <a:schemeClr val="tx1"/>
            </a:solidFill>
          </a:ln>
        </p:spPr>
        <p:txBody>
          <a:bodyPr wrap="square" rtlCol="0">
            <a:spAutoFit/>
          </a:bodyPr>
          <a:lstStyle/>
          <a:p>
            <a:r>
              <a:rPr lang="en-US" sz="1400" dirty="0">
                <a:latin typeface="Bernard MT Condensed" pitchFamily="18" charset="0"/>
              </a:rPr>
              <a:t>2.</a:t>
            </a:r>
          </a:p>
        </p:txBody>
      </p:sp>
      <p:sp>
        <p:nvSpPr>
          <p:cNvPr id="18" name="TextBox 63"/>
          <p:cNvSpPr txBox="1"/>
          <p:nvPr/>
        </p:nvSpPr>
        <p:spPr>
          <a:xfrm>
            <a:off x="90488" y="3027492"/>
            <a:ext cx="381000" cy="307777"/>
          </a:xfrm>
          <a:prstGeom prst="rect">
            <a:avLst/>
          </a:prstGeom>
          <a:solidFill>
            <a:srgbClr val="FFFF99"/>
          </a:solidFill>
          <a:ln>
            <a:solidFill>
              <a:schemeClr val="tx1"/>
            </a:solidFill>
          </a:ln>
        </p:spPr>
        <p:txBody>
          <a:bodyPr wrap="square" rtlCol="0">
            <a:spAutoFit/>
          </a:bodyPr>
          <a:lstStyle/>
          <a:p>
            <a:r>
              <a:rPr lang="en-US" sz="1400" dirty="0">
                <a:latin typeface="Bernard MT Condensed" pitchFamily="18" charset="0"/>
              </a:rPr>
              <a:t>3.</a:t>
            </a:r>
          </a:p>
        </p:txBody>
      </p:sp>
      <p:sp>
        <p:nvSpPr>
          <p:cNvPr id="19" name="TextBox 64"/>
          <p:cNvSpPr txBox="1"/>
          <p:nvPr/>
        </p:nvSpPr>
        <p:spPr>
          <a:xfrm>
            <a:off x="3288814" y="3087699"/>
            <a:ext cx="381000" cy="307777"/>
          </a:xfrm>
          <a:prstGeom prst="rect">
            <a:avLst/>
          </a:prstGeom>
          <a:solidFill>
            <a:srgbClr val="FFFF99"/>
          </a:solidFill>
          <a:ln>
            <a:solidFill>
              <a:schemeClr val="tx1"/>
            </a:solidFill>
          </a:ln>
        </p:spPr>
        <p:txBody>
          <a:bodyPr wrap="square" rtlCol="0">
            <a:spAutoFit/>
          </a:bodyPr>
          <a:lstStyle/>
          <a:p>
            <a:r>
              <a:rPr lang="en-US" sz="1400" dirty="0">
                <a:latin typeface="Bernard MT Condensed" pitchFamily="18" charset="0"/>
              </a:rPr>
              <a:t>4.</a:t>
            </a:r>
          </a:p>
        </p:txBody>
      </p:sp>
      <p:sp>
        <p:nvSpPr>
          <p:cNvPr id="20" name="Rectangle 65"/>
          <p:cNvSpPr/>
          <p:nvPr/>
        </p:nvSpPr>
        <p:spPr>
          <a:xfrm>
            <a:off x="1388715" y="4680136"/>
            <a:ext cx="6934200" cy="1567096"/>
          </a:xfrm>
          <a:prstGeom prst="rect">
            <a:avLst/>
          </a:prstGeom>
        </p:spPr>
        <p:txBody>
          <a:bodyPr wrap="square">
            <a:spAutoFit/>
          </a:bodyPr>
          <a:lstStyle/>
          <a:p>
            <a:pPr>
              <a:lnSpc>
                <a:spcPts val="2300"/>
              </a:lnSpc>
            </a:pPr>
            <a:r>
              <a:rPr lang="en-US" sz="1200" b="1" dirty="0">
                <a:solidFill>
                  <a:srgbClr val="2E6AA6"/>
                </a:solidFill>
              </a:rPr>
              <a:t>characters of anaphylactic shock: </a:t>
            </a:r>
          </a:p>
          <a:p>
            <a:pPr marL="171450" indent="-171450">
              <a:lnSpc>
                <a:spcPts val="2300"/>
              </a:lnSpc>
              <a:buFont typeface="Arial" charset="0"/>
              <a:buChar char="•"/>
            </a:pPr>
            <a:r>
              <a:rPr lang="en-US" sz="1200" b="1" dirty="0"/>
              <a:t> Rapidly developing [ 5/30 min.</a:t>
            </a:r>
            <a:r>
              <a:rPr lang="en-US" sz="1200" b="1" dirty="0">
                <a:sym typeface="Wingdings 3"/>
              </a:rPr>
              <a:t></a:t>
            </a:r>
            <a:r>
              <a:rPr lang="en-US" sz="1200" b="1" dirty="0"/>
              <a:t>can be hours </a:t>
            </a:r>
            <a:r>
              <a:rPr lang="en-US" sz="1200" b="1" dirty="0" smtClean="0"/>
              <a:t>].</a:t>
            </a:r>
            <a:endParaRPr lang="en-US" sz="1200" b="1" dirty="0"/>
          </a:p>
          <a:p>
            <a:pPr marL="171450" indent="-171450">
              <a:lnSpc>
                <a:spcPts val="2300"/>
              </a:lnSpc>
              <a:buFont typeface="Arial" charset="0"/>
              <a:buChar char="•"/>
            </a:pPr>
            <a:r>
              <a:rPr lang="en-US" sz="1200" b="1" dirty="0"/>
              <a:t> Severe, </a:t>
            </a:r>
            <a:r>
              <a:rPr lang="en-US" sz="1200" b="1" dirty="0" smtClean="0"/>
              <a:t>life-threatening.</a:t>
            </a:r>
            <a:endParaRPr lang="en-US" sz="1200" b="1" dirty="0"/>
          </a:p>
          <a:p>
            <a:pPr marL="171450" indent="-171450">
              <a:lnSpc>
                <a:spcPts val="2300"/>
              </a:lnSpc>
              <a:buFont typeface="Arial" charset="0"/>
              <a:buChar char="•"/>
            </a:pPr>
            <a:r>
              <a:rPr lang="en-US" sz="1200" b="1" dirty="0"/>
              <a:t> Multisystem </a:t>
            </a:r>
            <a:r>
              <a:rPr lang="en-US" sz="1200" b="1" dirty="0" smtClean="0"/>
              <a:t>involvement.</a:t>
            </a:r>
            <a:endParaRPr lang="en-US" sz="1200" b="1" dirty="0"/>
          </a:p>
          <a:p>
            <a:pPr marL="171450" lvl="0" indent="-171450">
              <a:lnSpc>
                <a:spcPts val="2300"/>
              </a:lnSpc>
              <a:buFont typeface="Arial" charset="0"/>
              <a:buChar char="•"/>
            </a:pPr>
            <a:r>
              <a:rPr lang="en-US" sz="1200" b="1" dirty="0"/>
              <a:t> Mortality:  due to respiratory (70%) or cardiovascular (25</a:t>
            </a:r>
            <a:r>
              <a:rPr lang="en-US" sz="1200" b="1" dirty="0" smtClean="0"/>
              <a:t>%).</a:t>
            </a:r>
            <a:endParaRPr lang="en-US" sz="1200" b="1" dirty="0"/>
          </a:p>
        </p:txBody>
      </p:sp>
      <p:sp>
        <p:nvSpPr>
          <p:cNvPr id="2" name="مربع نص 1"/>
          <p:cNvSpPr txBox="1"/>
          <p:nvPr/>
        </p:nvSpPr>
        <p:spPr>
          <a:xfrm>
            <a:off x="-373919" y="6363687"/>
            <a:ext cx="1975834" cy="523220"/>
          </a:xfrm>
          <a:prstGeom prst="rect">
            <a:avLst/>
          </a:prstGeom>
          <a:noFill/>
        </p:spPr>
        <p:txBody>
          <a:bodyPr wrap="square" rtlCol="1">
            <a:spAutoFit/>
          </a:bodyPr>
          <a:lstStyle/>
          <a:p>
            <a:pPr algn="ctr"/>
            <a:r>
              <a:rPr lang="en-US" sz="14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rgbClr val="0000FF"/>
                  </a:innerShdw>
                </a:effectLst>
              </a:rPr>
              <a:t>ANAPHYLACTIC</a:t>
            </a:r>
          </a:p>
          <a:p>
            <a:pPr algn="ctr"/>
            <a:r>
              <a:rPr lang="en-US" sz="14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rgbClr val="0000FF"/>
                  </a:innerShdw>
                </a:effectLst>
              </a:rPr>
              <a:t> SHOCK</a:t>
            </a:r>
          </a:p>
        </p:txBody>
      </p:sp>
      <p:sp>
        <p:nvSpPr>
          <p:cNvPr id="21" name="مربع نص 20"/>
          <p:cNvSpPr txBox="1"/>
          <p:nvPr/>
        </p:nvSpPr>
        <p:spPr>
          <a:xfrm>
            <a:off x="3908611" y="6327557"/>
            <a:ext cx="1466962" cy="954107"/>
          </a:xfrm>
          <a:prstGeom prst="rect">
            <a:avLst/>
          </a:prstGeom>
          <a:noFill/>
        </p:spPr>
        <p:txBody>
          <a:bodyPr wrap="square" rtlCol="1">
            <a:spAutoFit/>
          </a:bodyPr>
          <a:lstStyle/>
          <a:p>
            <a:r>
              <a:rPr lang="en-US" sz="1400" dirty="0"/>
              <a:t>START EMERGENCY TREATMENT</a:t>
            </a:r>
          </a:p>
          <a:p>
            <a:endParaRPr lang="ar-SA" sz="1400" dirty="0"/>
          </a:p>
        </p:txBody>
      </p:sp>
      <p:cxnSp>
        <p:nvCxnSpPr>
          <p:cNvPr id="23" name="رابط كسهم مستقيم 22"/>
          <p:cNvCxnSpPr/>
          <p:nvPr/>
        </p:nvCxnSpPr>
        <p:spPr>
          <a:xfrm>
            <a:off x="1061453" y="6741220"/>
            <a:ext cx="327262" cy="0"/>
          </a:xfrm>
          <a:prstGeom prst="straightConnector1">
            <a:avLst/>
          </a:prstGeom>
          <a:ln w="9525" cap="flat" cmpd="sng" algn="ctr">
            <a:solidFill>
              <a:srgbClr val="9A261F"/>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24" name="رابط كسهم مستقيم 23"/>
          <p:cNvCxnSpPr/>
          <p:nvPr/>
        </p:nvCxnSpPr>
        <p:spPr>
          <a:xfrm>
            <a:off x="2332157" y="6741220"/>
            <a:ext cx="327262" cy="0"/>
          </a:xfrm>
          <a:prstGeom prst="straightConnector1">
            <a:avLst/>
          </a:prstGeom>
          <a:ln w="9525" cap="flat" cmpd="sng" algn="ctr">
            <a:solidFill>
              <a:srgbClr val="9A261F"/>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25" name="مربع نص 24"/>
          <p:cNvSpPr txBox="1"/>
          <p:nvPr/>
        </p:nvSpPr>
        <p:spPr>
          <a:xfrm>
            <a:off x="1359083" y="6363687"/>
            <a:ext cx="1050468" cy="738664"/>
          </a:xfrm>
          <a:prstGeom prst="rect">
            <a:avLst/>
          </a:prstGeom>
          <a:noFill/>
        </p:spPr>
        <p:txBody>
          <a:bodyPr wrap="square" rtlCol="1">
            <a:spAutoFit/>
          </a:bodyPr>
          <a:lstStyle/>
          <a:p>
            <a:r>
              <a:rPr lang="en-US" sz="1400" dirty="0"/>
              <a:t>When the diagnosis is made </a:t>
            </a:r>
            <a:endParaRPr lang="ar-SA" sz="1400" dirty="0"/>
          </a:p>
        </p:txBody>
      </p:sp>
      <p:sp>
        <p:nvSpPr>
          <p:cNvPr id="26" name="مربع نص 25"/>
          <p:cNvSpPr txBox="1"/>
          <p:nvPr/>
        </p:nvSpPr>
        <p:spPr>
          <a:xfrm>
            <a:off x="2659419" y="6363687"/>
            <a:ext cx="1010395" cy="523220"/>
          </a:xfrm>
          <a:prstGeom prst="rect">
            <a:avLst/>
          </a:prstGeom>
          <a:noFill/>
        </p:spPr>
        <p:txBody>
          <a:bodyPr wrap="square" rtlCol="1">
            <a:spAutoFit/>
          </a:bodyPr>
          <a:lstStyle/>
          <a:p>
            <a:r>
              <a:rPr lang="en-US" sz="1400" dirty="0"/>
              <a:t>Call ambulance</a:t>
            </a:r>
            <a:endParaRPr lang="ar-SA" sz="1400" dirty="0"/>
          </a:p>
        </p:txBody>
      </p:sp>
      <p:cxnSp>
        <p:nvCxnSpPr>
          <p:cNvPr id="29" name="رابط كسهم مستقيم 28"/>
          <p:cNvCxnSpPr/>
          <p:nvPr/>
        </p:nvCxnSpPr>
        <p:spPr>
          <a:xfrm>
            <a:off x="3614371" y="6762326"/>
            <a:ext cx="327262" cy="0"/>
          </a:xfrm>
          <a:prstGeom prst="straightConnector1">
            <a:avLst/>
          </a:prstGeom>
          <a:ln w="9525" cap="flat" cmpd="sng" algn="ctr">
            <a:solidFill>
              <a:srgbClr val="9A261F"/>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graphicFrame>
        <p:nvGraphicFramePr>
          <p:cNvPr id="30" name="رسم تخطيطي 29"/>
          <p:cNvGraphicFramePr/>
          <p:nvPr>
            <p:extLst>
              <p:ext uri="{D42A27DB-BD31-4B8C-83A1-F6EECF244321}">
                <p14:modId xmlns:p14="http://schemas.microsoft.com/office/powerpoint/2010/main" val="7167189"/>
              </p:ext>
            </p:extLst>
          </p:nvPr>
        </p:nvGraphicFramePr>
        <p:xfrm>
          <a:off x="161801" y="6795011"/>
          <a:ext cx="4671917" cy="195976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31" name="رابط كسهم مستقيم 30"/>
          <p:cNvCxnSpPr>
            <a:cxnSpLocks/>
          </p:cNvCxnSpPr>
          <p:nvPr/>
        </p:nvCxnSpPr>
        <p:spPr>
          <a:xfrm flipH="1">
            <a:off x="1151604" y="7099871"/>
            <a:ext cx="3199853" cy="322742"/>
          </a:xfrm>
          <a:prstGeom prst="straightConnector1">
            <a:avLst/>
          </a:prstGeom>
          <a:ln w="9525" cap="flat" cmpd="sng" algn="ctr">
            <a:solidFill>
              <a:srgbClr val="9A261F"/>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33" name="مخطط انسيابي: معالجة متعاقبة 32"/>
          <p:cNvSpPr/>
          <p:nvPr/>
        </p:nvSpPr>
        <p:spPr>
          <a:xfrm>
            <a:off x="5531827" y="4636312"/>
            <a:ext cx="1190327" cy="2061084"/>
          </a:xfrm>
          <a:prstGeom prst="flowChartAlternateProcess">
            <a:avLst/>
          </a:prstGeom>
        </p:spPr>
        <p:style>
          <a:lnRef idx="2">
            <a:schemeClr val="accent3"/>
          </a:lnRef>
          <a:fillRef idx="1">
            <a:schemeClr val="lt1"/>
          </a:fillRef>
          <a:effectRef idx="0">
            <a:schemeClr val="accent3"/>
          </a:effectRef>
          <a:fontRef idx="minor">
            <a:schemeClr val="dk1"/>
          </a:fontRef>
        </p:style>
        <p:txBody>
          <a:bodyPr rtlCol="1" anchor="ctr"/>
          <a:lstStyle/>
          <a:p>
            <a:pPr algn="ctr"/>
            <a:r>
              <a:rPr lang="en-US" sz="1200" dirty="0">
                <a:solidFill>
                  <a:srgbClr val="3BC175"/>
                </a:solidFill>
              </a:rPr>
              <a:t>Remember when there is to much vasodilatation the body has to compensate by causing tachycardia as a reflex</a:t>
            </a:r>
            <a:endParaRPr lang="ar-SA" sz="1200" dirty="0">
              <a:solidFill>
                <a:srgbClr val="3BC175"/>
              </a:solidFill>
            </a:endParaRPr>
          </a:p>
        </p:txBody>
      </p:sp>
      <p:sp>
        <p:nvSpPr>
          <p:cNvPr id="34" name="مربع نص 33"/>
          <p:cNvSpPr txBox="1"/>
          <p:nvPr/>
        </p:nvSpPr>
        <p:spPr>
          <a:xfrm>
            <a:off x="98301" y="2008909"/>
            <a:ext cx="1313114" cy="523220"/>
          </a:xfrm>
          <a:prstGeom prst="rect">
            <a:avLst/>
          </a:prstGeom>
          <a:noFill/>
        </p:spPr>
        <p:txBody>
          <a:bodyPr wrap="square" rtlCol="1">
            <a:spAutoFit/>
          </a:bodyPr>
          <a:lstStyle/>
          <a:p>
            <a:r>
              <a:rPr lang="en-US" sz="1400" dirty="0">
                <a:solidFill>
                  <a:srgbClr val="3BC175"/>
                </a:solidFill>
              </a:rPr>
              <a:t>Adrenaline</a:t>
            </a:r>
          </a:p>
          <a:p>
            <a:r>
              <a:rPr lang="en-US" sz="1400" dirty="0">
                <a:solidFill>
                  <a:srgbClr val="3BC175"/>
                </a:solidFill>
              </a:rPr>
              <a:t>salbutamol</a:t>
            </a:r>
            <a:endParaRPr lang="ar-SA" sz="1400" dirty="0">
              <a:solidFill>
                <a:srgbClr val="3BC175"/>
              </a:solidFill>
            </a:endParaRPr>
          </a:p>
        </p:txBody>
      </p:sp>
      <p:sp>
        <p:nvSpPr>
          <p:cNvPr id="35" name="مربع نص 34"/>
          <p:cNvSpPr txBox="1"/>
          <p:nvPr/>
        </p:nvSpPr>
        <p:spPr>
          <a:xfrm>
            <a:off x="2957814" y="2030600"/>
            <a:ext cx="1313114" cy="307777"/>
          </a:xfrm>
          <a:prstGeom prst="rect">
            <a:avLst/>
          </a:prstGeom>
          <a:noFill/>
        </p:spPr>
        <p:txBody>
          <a:bodyPr wrap="square" rtlCol="1">
            <a:spAutoFit/>
          </a:bodyPr>
          <a:lstStyle/>
          <a:p>
            <a:r>
              <a:rPr lang="en-US" sz="1400" dirty="0">
                <a:solidFill>
                  <a:srgbClr val="3BC175"/>
                </a:solidFill>
              </a:rPr>
              <a:t>Adrenaline</a:t>
            </a:r>
            <a:endParaRPr lang="ar-SA" sz="1400" dirty="0">
              <a:solidFill>
                <a:srgbClr val="3BC175"/>
              </a:solidFill>
            </a:endParaRPr>
          </a:p>
        </p:txBody>
      </p:sp>
      <p:sp>
        <p:nvSpPr>
          <p:cNvPr id="36" name="مربع نص 35"/>
          <p:cNvSpPr txBox="1"/>
          <p:nvPr/>
        </p:nvSpPr>
        <p:spPr>
          <a:xfrm>
            <a:off x="1697410" y="2030514"/>
            <a:ext cx="1313114" cy="307777"/>
          </a:xfrm>
          <a:prstGeom prst="rect">
            <a:avLst/>
          </a:prstGeom>
          <a:noFill/>
        </p:spPr>
        <p:txBody>
          <a:bodyPr wrap="square" rtlCol="1">
            <a:spAutoFit/>
          </a:bodyPr>
          <a:lstStyle/>
          <a:p>
            <a:r>
              <a:rPr lang="en-US" sz="1400" dirty="0">
                <a:solidFill>
                  <a:srgbClr val="3BC175"/>
                </a:solidFill>
              </a:rPr>
              <a:t>Adrenaline</a:t>
            </a:r>
            <a:endParaRPr lang="ar-SA" sz="1400" dirty="0">
              <a:solidFill>
                <a:srgbClr val="3BC175"/>
              </a:solidFill>
            </a:endParaRPr>
          </a:p>
        </p:txBody>
      </p:sp>
      <p:sp>
        <p:nvSpPr>
          <p:cNvPr id="37" name="مربع نص 36"/>
          <p:cNvSpPr txBox="1"/>
          <p:nvPr/>
        </p:nvSpPr>
        <p:spPr>
          <a:xfrm>
            <a:off x="4185391" y="2030514"/>
            <a:ext cx="2319234" cy="738664"/>
          </a:xfrm>
          <a:prstGeom prst="rect">
            <a:avLst/>
          </a:prstGeom>
          <a:noFill/>
        </p:spPr>
        <p:txBody>
          <a:bodyPr wrap="square" rtlCol="1">
            <a:spAutoFit/>
          </a:bodyPr>
          <a:lstStyle/>
          <a:p>
            <a:r>
              <a:rPr lang="en-US" sz="1400" dirty="0">
                <a:solidFill>
                  <a:srgbClr val="3BC175"/>
                </a:solidFill>
              </a:rPr>
              <a:t>Adrenaline</a:t>
            </a:r>
          </a:p>
          <a:p>
            <a:r>
              <a:rPr lang="en-US" sz="1400" dirty="0">
                <a:solidFill>
                  <a:srgbClr val="3BC175"/>
                </a:solidFill>
              </a:rPr>
              <a:t>Corticosteroids</a:t>
            </a:r>
          </a:p>
          <a:p>
            <a:r>
              <a:rPr lang="en-US" sz="1400" dirty="0" smtClean="0">
                <a:solidFill>
                  <a:srgbClr val="3BC175"/>
                </a:solidFill>
              </a:rPr>
              <a:t>H1antagonist</a:t>
            </a:r>
            <a:r>
              <a:rPr lang="en-US" sz="1400" dirty="0" smtClean="0">
                <a:solidFill>
                  <a:srgbClr val="3BC175"/>
                </a:solidFill>
                <a:highlight>
                  <a:srgbClr val="EAEFF7"/>
                </a:highlight>
              </a:rPr>
              <a:t>(antihistamine</a:t>
            </a:r>
            <a:r>
              <a:rPr lang="en-US" sz="1400" dirty="0">
                <a:solidFill>
                  <a:srgbClr val="3BC175"/>
                </a:solidFill>
              </a:rPr>
              <a:t>)</a:t>
            </a:r>
            <a:endParaRPr lang="ar-SA" sz="1400" dirty="0">
              <a:solidFill>
                <a:srgbClr val="3BC175"/>
              </a:solidFill>
            </a:endParaRPr>
          </a:p>
        </p:txBody>
      </p:sp>
    </p:spTree>
    <p:extLst>
      <p:ext uri="{BB962C8B-B14F-4D97-AF65-F5344CB8AC3E}">
        <p14:creationId xmlns:p14="http://schemas.microsoft.com/office/powerpoint/2010/main" val="2317840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5"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down)">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box(out)">
                                      <p:cBhvr>
                                        <p:cTn id="12" dur="10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box(out)">
                                      <p:cBhvr>
                                        <p:cTn id="17" dur="10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box(out)">
                                      <p:cBhvr>
                                        <p:cTn id="22" dur="1000"/>
                                        <p:tgtEl>
                                          <p:spTgt spid="18"/>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box(out)">
                                      <p:cBhvr>
                                        <p:cTn id="27" dur="1000"/>
                                        <p:tgtEl>
                                          <p:spTgt spid="1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0">
                                            <p:txEl>
                                              <p:pRg st="0" end="0"/>
                                            </p:txEl>
                                          </p:spTgt>
                                        </p:tgtEl>
                                        <p:attrNameLst>
                                          <p:attrName>style.visibility</p:attrName>
                                        </p:attrNameLst>
                                      </p:cBhvr>
                                      <p:to>
                                        <p:strVal val="visible"/>
                                      </p:to>
                                    </p:set>
                                    <p:animEffect transition="in" filter="wipe(left)">
                                      <p:cBhvr>
                                        <p:cTn id="32" dur="1000"/>
                                        <p:tgtEl>
                                          <p:spTgt spid="20">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0">
                                            <p:txEl>
                                              <p:pRg st="1" end="1"/>
                                            </p:txEl>
                                          </p:spTgt>
                                        </p:tgtEl>
                                        <p:attrNameLst>
                                          <p:attrName>style.visibility</p:attrName>
                                        </p:attrNameLst>
                                      </p:cBhvr>
                                      <p:to>
                                        <p:strVal val="visible"/>
                                      </p:to>
                                    </p:set>
                                    <p:animEffect transition="in" filter="wipe(left)">
                                      <p:cBhvr>
                                        <p:cTn id="37" dur="1000"/>
                                        <p:tgtEl>
                                          <p:spTgt spid="20">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0">
                                            <p:txEl>
                                              <p:pRg st="2" end="2"/>
                                            </p:txEl>
                                          </p:spTgt>
                                        </p:tgtEl>
                                        <p:attrNameLst>
                                          <p:attrName>style.visibility</p:attrName>
                                        </p:attrNameLst>
                                      </p:cBhvr>
                                      <p:to>
                                        <p:strVal val="visible"/>
                                      </p:to>
                                    </p:set>
                                    <p:animEffect transition="in" filter="wipe(left)">
                                      <p:cBhvr>
                                        <p:cTn id="42" dur="1000"/>
                                        <p:tgtEl>
                                          <p:spTgt spid="20">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20">
                                            <p:txEl>
                                              <p:pRg st="3" end="3"/>
                                            </p:txEl>
                                          </p:spTgt>
                                        </p:tgtEl>
                                        <p:attrNameLst>
                                          <p:attrName>style.visibility</p:attrName>
                                        </p:attrNameLst>
                                      </p:cBhvr>
                                      <p:to>
                                        <p:strVal val="visible"/>
                                      </p:to>
                                    </p:set>
                                    <p:animEffect transition="in" filter="wipe(left)">
                                      <p:cBhvr>
                                        <p:cTn id="47" dur="1000"/>
                                        <p:tgtEl>
                                          <p:spTgt spid="20">
                                            <p:txEl>
                                              <p:pRg st="3" end="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20">
                                            <p:txEl>
                                              <p:pRg st="4" end="4"/>
                                            </p:txEl>
                                          </p:spTgt>
                                        </p:tgtEl>
                                        <p:attrNameLst>
                                          <p:attrName>style.visibility</p:attrName>
                                        </p:attrNameLst>
                                      </p:cBhvr>
                                      <p:to>
                                        <p:strVal val="visible"/>
                                      </p:to>
                                    </p:set>
                                    <p:animEffect transition="in" filter="wipe(left)">
                                      <p:cBhvr>
                                        <p:cTn id="52" dur="1000"/>
                                        <p:tgtEl>
                                          <p:spTgt spid="2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20"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33702" y="-174709"/>
            <a:ext cx="5915025" cy="1767417"/>
          </a:xfrm>
        </p:spPr>
        <p:txBody>
          <a:bodyPr>
            <a:normAutofit/>
          </a:bodyPr>
          <a:lstStyle/>
          <a:p>
            <a:pPr algn="ctr"/>
            <a:r>
              <a:rPr lang="en-US" sz="2000" b="1" dirty="0">
                <a:solidFill>
                  <a:schemeClr val="bg1"/>
                </a:solidFill>
                <a:effectLst>
                  <a:outerShdw blurRad="38100" dist="38100" dir="2700000" algn="tl">
                    <a:srgbClr val="000000">
                      <a:alpha val="43137"/>
                    </a:srgbClr>
                  </a:outerShdw>
                </a:effectLst>
                <a:latin typeface="+mn-lt"/>
              </a:rPr>
              <a:t>ANAPHYLACTIC SHOCK THERAPY PROTOCOL</a:t>
            </a:r>
            <a:br>
              <a:rPr lang="en-US" sz="2000" b="1" dirty="0">
                <a:solidFill>
                  <a:schemeClr val="bg1"/>
                </a:solidFill>
                <a:effectLst>
                  <a:outerShdw blurRad="38100" dist="38100" dir="2700000" algn="tl">
                    <a:srgbClr val="000000">
                      <a:alpha val="43137"/>
                    </a:srgbClr>
                  </a:outerShdw>
                </a:effectLst>
                <a:latin typeface="+mn-lt"/>
              </a:rPr>
            </a:br>
            <a:endParaRPr lang="ar-SA" sz="2000" b="1" dirty="0">
              <a:solidFill>
                <a:schemeClr val="bg1"/>
              </a:solidFill>
              <a:effectLst>
                <a:outerShdw blurRad="38100" dist="38100" dir="2700000" algn="tl">
                  <a:srgbClr val="000000">
                    <a:alpha val="43137"/>
                  </a:srgbClr>
                </a:outerShdw>
              </a:effectLst>
              <a:latin typeface="+mn-lt"/>
            </a:endParaRPr>
          </a:p>
        </p:txBody>
      </p:sp>
      <p:pic>
        <p:nvPicPr>
          <p:cNvPr id="5" name="Picture 2" descr="[Picture+1.png]"/>
          <p:cNvPicPr>
            <a:picLocks noGrp="1" noChangeAspect="1" noChangeArrowheads="1"/>
          </p:cNvPicPr>
          <p:nvPr>
            <p:ph idx="1"/>
          </p:nvPr>
        </p:nvPicPr>
        <p:blipFill>
          <a:blip r:embed="rId2" cstate="print">
            <a:clrChange>
              <a:clrFrom>
                <a:srgbClr val="FFFFFF"/>
              </a:clrFrom>
              <a:clrTo>
                <a:srgbClr val="FFFFFF">
                  <a:alpha val="0"/>
                </a:srgbClr>
              </a:clrTo>
            </a:clrChange>
            <a:lum bright="-10000" contrast="20000"/>
          </a:blip>
          <a:srcRect l="2544" t="59167" r="2316"/>
          <a:stretch>
            <a:fillRect/>
          </a:stretch>
        </p:blipFill>
        <p:spPr bwMode="auto">
          <a:xfrm>
            <a:off x="275426" y="1529599"/>
            <a:ext cx="6435735" cy="5176551"/>
          </a:xfrm>
          <a:prstGeom prst="rect">
            <a:avLst/>
          </a:prstGeom>
          <a:noFill/>
        </p:spPr>
      </p:pic>
      <p:sp>
        <p:nvSpPr>
          <p:cNvPr id="6" name="Rectangle 4"/>
          <p:cNvSpPr/>
          <p:nvPr/>
        </p:nvSpPr>
        <p:spPr>
          <a:xfrm>
            <a:off x="319315" y="1155277"/>
            <a:ext cx="916578" cy="338554"/>
          </a:xfrm>
          <a:prstGeom prst="rect">
            <a:avLst/>
          </a:prstGeom>
          <a:solidFill>
            <a:schemeClr val="bg1"/>
          </a:solidFill>
          <a:ln>
            <a:noFill/>
          </a:ln>
          <a:effectLst>
            <a:outerShdw blurRad="50800" dist="38100" dir="2700000" algn="tl" rotWithShape="0">
              <a:srgbClr val="0000FF"/>
            </a:outerShdw>
          </a:effectLst>
          <a:scene3d>
            <a:camera prst="orthographicFront"/>
            <a:lightRig rig="brightRoom" dir="t"/>
          </a:scene3d>
          <a:sp3d>
            <a:bevelT w="101600" prst="riblet"/>
          </a:sp3d>
        </p:spPr>
        <p:txBody>
          <a:bodyPr wrap="square" lIns="91440" tIns="45720" rIns="91440" bIns="45720">
            <a:spAutoFit/>
            <a:sp3d contourW="6350" prstMaterial="plastic">
              <a:bevelT w="20320" h="20320" prst="angle"/>
              <a:contourClr>
                <a:schemeClr val="accent1">
                  <a:tint val="100000"/>
                  <a:shade val="100000"/>
                  <a:hueMod val="100000"/>
                  <a:satMod val="100000"/>
                </a:schemeClr>
              </a:contourClr>
            </a:sp3d>
          </a:bodyPr>
          <a:lstStyle/>
          <a:p>
            <a:pPr algn="ctr"/>
            <a:r>
              <a:rPr lang="en-US" sz="16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RESCUE</a:t>
            </a:r>
          </a:p>
        </p:txBody>
      </p:sp>
      <p:sp>
        <p:nvSpPr>
          <p:cNvPr id="7" name="Rectangle 6"/>
          <p:cNvSpPr/>
          <p:nvPr/>
        </p:nvSpPr>
        <p:spPr>
          <a:xfrm>
            <a:off x="319315" y="2557475"/>
            <a:ext cx="888998" cy="307777"/>
          </a:xfrm>
          <a:prstGeom prst="rect">
            <a:avLst/>
          </a:prstGeom>
          <a:solidFill>
            <a:schemeClr val="bg1"/>
          </a:solidFill>
          <a:ln>
            <a:noFill/>
          </a:ln>
          <a:effectLst>
            <a:outerShdw blurRad="50800" dist="38100" dir="2700000" algn="tl" rotWithShape="0">
              <a:srgbClr val="0000FF"/>
            </a:outerShdw>
          </a:effectLst>
          <a:scene3d>
            <a:camera prst="orthographicFront"/>
            <a:lightRig rig="brightRoom" dir="t"/>
          </a:scene3d>
          <a:sp3d>
            <a:bevelT w="101600" prst="riblet"/>
          </a:sp3d>
        </p:spPr>
        <p:txBody>
          <a:bodyPr wrap="square" lIns="91440" tIns="45720" rIns="91440" bIns="45720">
            <a:spAutoFit/>
            <a:sp3d contourW="6350" prstMaterial="plastic">
              <a:bevelT w="20320" h="20320" prst="angle"/>
              <a:contourClr>
                <a:schemeClr val="accent1">
                  <a:tint val="100000"/>
                  <a:shade val="100000"/>
                  <a:hueMod val="100000"/>
                  <a:satMod val="100000"/>
                </a:schemeClr>
              </a:contourClr>
            </a:sp3d>
          </a:bodyPr>
          <a:lstStyle/>
          <a:p>
            <a:pPr algn="ctr"/>
            <a:r>
              <a:rPr lang="en-US" sz="14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1st Line</a:t>
            </a:r>
          </a:p>
        </p:txBody>
      </p:sp>
      <p:sp>
        <p:nvSpPr>
          <p:cNvPr id="8" name="Rectangle 7"/>
          <p:cNvSpPr/>
          <p:nvPr/>
        </p:nvSpPr>
        <p:spPr>
          <a:xfrm>
            <a:off x="319315" y="4942523"/>
            <a:ext cx="926205" cy="307777"/>
          </a:xfrm>
          <a:prstGeom prst="rect">
            <a:avLst/>
          </a:prstGeom>
          <a:solidFill>
            <a:schemeClr val="bg1"/>
          </a:solidFill>
          <a:ln>
            <a:noFill/>
          </a:ln>
          <a:effectLst>
            <a:outerShdw blurRad="50800" dist="38100" dir="2700000" algn="tl" rotWithShape="0">
              <a:srgbClr val="0000FF"/>
            </a:outerShdw>
          </a:effectLst>
          <a:scene3d>
            <a:camera prst="orthographicFront"/>
            <a:lightRig rig="brightRoom" dir="t"/>
          </a:scene3d>
          <a:sp3d>
            <a:bevelT w="101600" prst="riblet"/>
          </a:sp3d>
        </p:spPr>
        <p:txBody>
          <a:bodyPr wrap="square" lIns="91440" tIns="45720" rIns="91440" bIns="45720">
            <a:spAutoFit/>
            <a:sp3d contourW="6350" prstMaterial="plastic">
              <a:bevelT w="20320" h="20320" prst="angle"/>
              <a:contourClr>
                <a:schemeClr val="accent1">
                  <a:tint val="100000"/>
                  <a:shade val="100000"/>
                  <a:hueMod val="100000"/>
                  <a:satMod val="100000"/>
                </a:schemeClr>
              </a:contourClr>
            </a:sp3d>
          </a:bodyPr>
          <a:lstStyle/>
          <a:p>
            <a:pPr algn="ctr"/>
            <a:r>
              <a:rPr lang="en-US" sz="14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2nd Line</a:t>
            </a:r>
          </a:p>
        </p:txBody>
      </p:sp>
      <p:sp>
        <p:nvSpPr>
          <p:cNvPr id="9" name="مربع نص 8"/>
          <p:cNvSpPr txBox="1"/>
          <p:nvPr/>
        </p:nvSpPr>
        <p:spPr>
          <a:xfrm>
            <a:off x="319315" y="6689813"/>
            <a:ext cx="6729412" cy="307777"/>
          </a:xfrm>
          <a:prstGeom prst="rect">
            <a:avLst/>
          </a:prstGeom>
          <a:noFill/>
        </p:spPr>
        <p:txBody>
          <a:bodyPr wrap="square" rtlCol="1">
            <a:spAutoFit/>
          </a:bodyPr>
          <a:lstStyle/>
          <a:p>
            <a:r>
              <a:rPr lang="en-US" sz="1400" dirty="0">
                <a:solidFill>
                  <a:srgbClr val="FF0000"/>
                </a:solidFill>
              </a:rPr>
              <a:t>The doctor said we won’t be asked about doses.</a:t>
            </a:r>
          </a:p>
        </p:txBody>
      </p:sp>
      <p:sp>
        <p:nvSpPr>
          <p:cNvPr id="10" name="مربع نص 9"/>
          <p:cNvSpPr txBox="1"/>
          <p:nvPr/>
        </p:nvSpPr>
        <p:spPr>
          <a:xfrm>
            <a:off x="4419600" y="4542413"/>
            <a:ext cx="2438400" cy="400110"/>
          </a:xfrm>
          <a:prstGeom prst="rect">
            <a:avLst/>
          </a:prstGeom>
          <a:solidFill>
            <a:schemeClr val="bg1"/>
          </a:solidFill>
        </p:spPr>
        <p:txBody>
          <a:bodyPr wrap="square" rtlCol="1">
            <a:spAutoFit/>
          </a:bodyPr>
          <a:lstStyle/>
          <a:p>
            <a:r>
              <a:rPr lang="en-US" sz="1000" dirty="0">
                <a:solidFill>
                  <a:srgbClr val="3BC175"/>
                </a:solidFill>
              </a:rPr>
              <a:t>To compensate for vasodilation BC vasodilation means you need more blood</a:t>
            </a:r>
            <a:endParaRPr lang="ar-SA" sz="1000" dirty="0">
              <a:solidFill>
                <a:srgbClr val="3BC175"/>
              </a:solidFill>
            </a:endParaRPr>
          </a:p>
        </p:txBody>
      </p:sp>
      <p:sp>
        <p:nvSpPr>
          <p:cNvPr id="11" name="مربع نص 10"/>
          <p:cNvSpPr txBox="1"/>
          <p:nvPr/>
        </p:nvSpPr>
        <p:spPr>
          <a:xfrm>
            <a:off x="2160505" y="5096411"/>
            <a:ext cx="863600" cy="307777"/>
          </a:xfrm>
          <a:prstGeom prst="rect">
            <a:avLst/>
          </a:prstGeom>
          <a:noFill/>
        </p:spPr>
        <p:txBody>
          <a:bodyPr wrap="square" rtlCol="1">
            <a:spAutoFit/>
          </a:bodyPr>
          <a:lstStyle/>
          <a:p>
            <a:r>
              <a:rPr lang="en-US" sz="1400" dirty="0">
                <a:solidFill>
                  <a:srgbClr val="3BC175"/>
                </a:solidFill>
              </a:rPr>
              <a:t>In skin</a:t>
            </a:r>
            <a:endParaRPr lang="ar-SA" sz="1400" dirty="0">
              <a:solidFill>
                <a:srgbClr val="3BC175"/>
              </a:solidFill>
            </a:endParaRPr>
          </a:p>
        </p:txBody>
      </p:sp>
    </p:spTree>
    <p:extLst>
      <p:ext uri="{BB962C8B-B14F-4D97-AF65-F5344CB8AC3E}">
        <p14:creationId xmlns:p14="http://schemas.microsoft.com/office/powerpoint/2010/main" val="2048400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edge">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edge">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edge">
                                      <p:cBhvr>
                                        <p:cTn id="1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276638113"/>
              </p:ext>
            </p:extLst>
          </p:nvPr>
        </p:nvGraphicFramePr>
        <p:xfrm>
          <a:off x="143435" y="1050406"/>
          <a:ext cx="6544235" cy="37113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Oval 2"/>
          <p:cNvSpPr/>
          <p:nvPr/>
        </p:nvSpPr>
        <p:spPr>
          <a:xfrm rot="16200000">
            <a:off x="-1050758" y="2644277"/>
            <a:ext cx="2887581" cy="786064"/>
          </a:xfrm>
          <a:prstGeom prst="ellipse">
            <a:avLst/>
          </a:prstGeom>
          <a:noFill/>
          <a:ln w="28575">
            <a:solidFill>
              <a:srgbClr val="9A26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Arrow Connector 4"/>
          <p:cNvCxnSpPr/>
          <p:nvPr/>
        </p:nvCxnSpPr>
        <p:spPr>
          <a:xfrm>
            <a:off x="393032" y="4481100"/>
            <a:ext cx="120315" cy="622806"/>
          </a:xfrm>
          <a:prstGeom prst="straightConnector1">
            <a:avLst/>
          </a:prstGeom>
          <a:ln w="28575">
            <a:solidFill>
              <a:srgbClr val="9A261F"/>
            </a:solidFill>
            <a:tailEnd type="triangle"/>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143435" y="5103906"/>
            <a:ext cx="5199530" cy="2904565"/>
          </a:xfrm>
          <a:prstGeom prst="rect">
            <a:avLst/>
          </a:prstGeom>
          <a:solidFill>
            <a:schemeClr val="bg1"/>
          </a:solidFill>
          <a:ln w="28575">
            <a:solidFill>
              <a:srgbClr val="9A26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smtClean="0">
                <a:solidFill>
                  <a:srgbClr val="5787B7"/>
                </a:solidFill>
              </a:rPr>
              <a:t>Objective of therapy:</a:t>
            </a:r>
          </a:p>
          <a:p>
            <a:pPr marL="285750" lvl="1" indent="-285750">
              <a:buFont typeface="Arial" charset="0"/>
              <a:buChar char="•"/>
            </a:pPr>
            <a:r>
              <a:rPr lang="en-US" dirty="0">
                <a:solidFill>
                  <a:schemeClr val="tx1"/>
                </a:solidFill>
              </a:rPr>
              <a:t>To support the respiratory &amp; circulatory </a:t>
            </a:r>
            <a:r>
              <a:rPr lang="en-US" dirty="0" smtClean="0">
                <a:solidFill>
                  <a:schemeClr val="tx1"/>
                </a:solidFill>
              </a:rPr>
              <a:t>deficits</a:t>
            </a:r>
          </a:p>
          <a:p>
            <a:pPr marL="285750" lvl="1" indent="-285750">
              <a:buFont typeface="Arial" charset="0"/>
              <a:buChar char="•"/>
            </a:pPr>
            <a:r>
              <a:rPr lang="en-US" dirty="0">
                <a:solidFill>
                  <a:schemeClr val="tx1"/>
                </a:solidFill>
              </a:rPr>
              <a:t>To halt </a:t>
            </a:r>
            <a:r>
              <a:rPr lang="en-US" dirty="0" smtClean="0">
                <a:solidFill>
                  <a:schemeClr val="bg1">
                    <a:lumMod val="65000"/>
                  </a:schemeClr>
                </a:solidFill>
              </a:rPr>
              <a:t>(to stop) </a:t>
            </a:r>
            <a:r>
              <a:rPr lang="en-US" dirty="0" smtClean="0">
                <a:solidFill>
                  <a:schemeClr val="tx1"/>
                </a:solidFill>
              </a:rPr>
              <a:t>the existing </a:t>
            </a:r>
            <a:r>
              <a:rPr lang="en-US" dirty="0" smtClean="0">
                <a:solidFill>
                  <a:schemeClr val="bg1">
                    <a:lumMod val="65000"/>
                  </a:schemeClr>
                </a:solidFill>
              </a:rPr>
              <a:t>(the excessive) </a:t>
            </a:r>
            <a:r>
              <a:rPr lang="en-US" dirty="0" smtClean="0">
                <a:solidFill>
                  <a:schemeClr val="tx1"/>
                </a:solidFill>
              </a:rPr>
              <a:t> </a:t>
            </a:r>
            <a:r>
              <a:rPr lang="en-US" dirty="0">
                <a:solidFill>
                  <a:schemeClr val="tx1"/>
                </a:solidFill>
              </a:rPr>
              <a:t>hyper-reaction</a:t>
            </a:r>
          </a:p>
          <a:p>
            <a:pPr marL="285750" lvl="3" indent="-285750">
              <a:buFont typeface="Arial" charset="0"/>
              <a:buChar char="•"/>
            </a:pPr>
            <a:r>
              <a:rPr lang="en-US" dirty="0" smtClean="0">
                <a:solidFill>
                  <a:schemeClr val="tx1"/>
                </a:solidFill>
              </a:rPr>
              <a:t>To prevent further hyper-reaction of immune system (</a:t>
            </a:r>
            <a:r>
              <a:rPr lang="en-US" dirty="0">
                <a:solidFill>
                  <a:schemeClr val="tx1"/>
                </a:solidFill>
              </a:rPr>
              <a:t>Biphasic phenomenon </a:t>
            </a:r>
            <a:r>
              <a:rPr lang="en-US" dirty="0" smtClean="0">
                <a:solidFill>
                  <a:schemeClr val="tx1"/>
                </a:solidFill>
              </a:rPr>
              <a:t>): </a:t>
            </a:r>
            <a:r>
              <a:rPr lang="en-US" dirty="0">
                <a:solidFill>
                  <a:schemeClr val="tx1"/>
                </a:solidFill>
              </a:rPr>
              <a:t>2</a:t>
            </a:r>
            <a:r>
              <a:rPr lang="en-US" baseline="30000" dirty="0">
                <a:solidFill>
                  <a:schemeClr val="tx1"/>
                </a:solidFill>
              </a:rPr>
              <a:t>nd</a:t>
            </a:r>
            <a:r>
              <a:rPr lang="en-US" dirty="0">
                <a:solidFill>
                  <a:schemeClr val="tx1"/>
                </a:solidFill>
              </a:rPr>
              <a:t>  release of mediators without re-exposure to antigen (in up to 20% </a:t>
            </a:r>
            <a:r>
              <a:rPr lang="en-US" dirty="0" smtClean="0">
                <a:solidFill>
                  <a:schemeClr val="tx1"/>
                </a:solidFill>
              </a:rPr>
              <a:t>) Clinically </a:t>
            </a:r>
            <a:r>
              <a:rPr lang="en-US" dirty="0">
                <a:solidFill>
                  <a:schemeClr val="tx1"/>
                </a:solidFill>
              </a:rPr>
              <a:t>evident 3-4h after the initial manifestations </a:t>
            </a:r>
            <a:r>
              <a:rPr lang="en-US" dirty="0" smtClean="0">
                <a:solidFill>
                  <a:schemeClr val="tx1"/>
                </a:solidFill>
              </a:rPr>
              <a:t>clear</a:t>
            </a:r>
          </a:p>
        </p:txBody>
      </p:sp>
      <p:sp>
        <p:nvSpPr>
          <p:cNvPr id="15" name="عنوان 1"/>
          <p:cNvSpPr>
            <a:spLocks noGrp="1"/>
          </p:cNvSpPr>
          <p:nvPr>
            <p:ph type="title"/>
          </p:nvPr>
        </p:nvSpPr>
        <p:spPr>
          <a:xfrm>
            <a:off x="1133702" y="-174709"/>
            <a:ext cx="5915025" cy="1767417"/>
          </a:xfrm>
        </p:spPr>
        <p:txBody>
          <a:bodyPr>
            <a:normAutofit/>
          </a:bodyPr>
          <a:lstStyle/>
          <a:p>
            <a:pPr algn="ctr"/>
            <a:r>
              <a:rPr lang="en-US" sz="2000" b="1" dirty="0">
                <a:solidFill>
                  <a:schemeClr val="bg1"/>
                </a:solidFill>
                <a:effectLst>
                  <a:outerShdw blurRad="38100" dist="38100" dir="2700000" algn="tl">
                    <a:srgbClr val="000000">
                      <a:alpha val="43137"/>
                    </a:srgbClr>
                  </a:outerShdw>
                </a:effectLst>
                <a:latin typeface="+mn-lt"/>
              </a:rPr>
              <a:t>ANAPHYLACTIC SHOCK THERAPY PROTOCOL</a:t>
            </a:r>
            <a:br>
              <a:rPr lang="en-US" sz="2000" b="1" dirty="0">
                <a:solidFill>
                  <a:schemeClr val="bg1"/>
                </a:solidFill>
                <a:effectLst>
                  <a:outerShdw blurRad="38100" dist="38100" dir="2700000" algn="tl">
                    <a:srgbClr val="000000">
                      <a:alpha val="43137"/>
                    </a:srgbClr>
                  </a:outerShdw>
                </a:effectLst>
                <a:latin typeface="+mn-lt"/>
              </a:rPr>
            </a:br>
            <a:endParaRPr lang="ar-SA" sz="2000" b="1" dirty="0">
              <a:solidFill>
                <a:schemeClr val="bg1"/>
              </a:solidFill>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1900516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0" y="688499"/>
          <a:ext cx="6858000" cy="8455499"/>
        </p:xfrm>
        <a:graphic>
          <a:graphicData uri="http://schemas.openxmlformats.org/drawingml/2006/table">
            <a:tbl>
              <a:tblPr firstRow="1" bandRow="1">
                <a:tableStyleId>{5C22544A-7EE6-4342-B048-85BDC9FD1C3A}</a:tableStyleId>
              </a:tblPr>
              <a:tblGrid>
                <a:gridCol w="1470212"/>
                <a:gridCol w="1958788"/>
                <a:gridCol w="3429000"/>
              </a:tblGrid>
              <a:tr h="355681">
                <a:tc gridSpan="3">
                  <a:txBody>
                    <a:bodyPr/>
                    <a:lstStyle/>
                    <a:p>
                      <a:pPr algn="ctr"/>
                      <a:r>
                        <a:rPr lang="en-US" sz="1600" dirty="0" smtClean="0"/>
                        <a:t>Adrenaline </a:t>
                      </a:r>
                      <a:endParaRPr lang="en-US" sz="1600" dirty="0"/>
                    </a:p>
                  </a:txBody>
                  <a:tcPr/>
                </a:tc>
                <a:tc hMerge="1">
                  <a:txBody>
                    <a:bodyPr/>
                    <a:lstStyle/>
                    <a:p>
                      <a:endParaRPr lang="en-US" dirty="0"/>
                    </a:p>
                  </a:txBody>
                  <a:tcPr/>
                </a:tc>
                <a:tc hMerge="1">
                  <a:txBody>
                    <a:bodyPr/>
                    <a:lstStyle/>
                    <a:p>
                      <a:endParaRPr lang="en-US"/>
                    </a:p>
                  </a:txBody>
                  <a:tcPr/>
                </a:tc>
              </a:tr>
              <a:tr h="485019">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sz="1200" dirty="0" smtClean="0"/>
                        <a:t>Mechanism of action</a:t>
                      </a:r>
                    </a:p>
                  </a:txBody>
                  <a:tcPr/>
                </a:tc>
                <a:tc gridSpan="2">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400" b="0" dirty="0" smtClean="0">
                          <a:latin typeface="+mn-lt"/>
                        </a:rPr>
                        <a:t>A</a:t>
                      </a:r>
                      <a:r>
                        <a:rPr lang="en-US" sz="1400" b="0" baseline="0" dirty="0" smtClean="0">
                          <a:latin typeface="+mn-lt"/>
                        </a:rPr>
                        <a:t> </a:t>
                      </a:r>
                      <a:r>
                        <a:rPr lang="en-US" sz="1400" b="0" dirty="0" smtClean="0">
                          <a:latin typeface="+mn-lt"/>
                        </a:rPr>
                        <a:t>nonselective Adrenergic agonist  </a:t>
                      </a:r>
                      <a:r>
                        <a:rPr lang="en-US" sz="1400" b="0" dirty="0" smtClean="0"/>
                        <a:t>[</a:t>
                      </a:r>
                      <a:r>
                        <a:rPr lang="en-US" sz="1400" b="0" dirty="0" smtClean="0">
                          <a:latin typeface="Symbol" pitchFamily="18" charset="2"/>
                        </a:rPr>
                        <a:t>a</a:t>
                      </a:r>
                      <a:r>
                        <a:rPr lang="en-US" sz="1400" b="0" baseline="-25000" dirty="0" smtClean="0"/>
                        <a:t>1</a:t>
                      </a:r>
                      <a:r>
                        <a:rPr lang="en-US" sz="1400" b="0" dirty="0" smtClean="0"/>
                        <a:t>, </a:t>
                      </a:r>
                      <a:r>
                        <a:rPr lang="en-US" sz="1400" b="0" dirty="0" smtClean="0">
                          <a:latin typeface="Symbol" pitchFamily="18" charset="2"/>
                        </a:rPr>
                        <a:t>a</a:t>
                      </a:r>
                      <a:r>
                        <a:rPr lang="en-US" sz="1400" b="0" baseline="-25000" dirty="0" smtClean="0"/>
                        <a:t>2</a:t>
                      </a:r>
                      <a:r>
                        <a:rPr lang="en-US" sz="1400" b="0" dirty="0" smtClean="0"/>
                        <a:t>, </a:t>
                      </a:r>
                      <a:r>
                        <a:rPr lang="en-US" sz="1400" b="0" dirty="0" smtClean="0">
                          <a:latin typeface="Symbol" pitchFamily="18" charset="2"/>
                        </a:rPr>
                        <a:t>b</a:t>
                      </a:r>
                      <a:r>
                        <a:rPr lang="en-US" sz="1400" b="0" baseline="-25000" dirty="0" smtClean="0"/>
                        <a:t>1</a:t>
                      </a:r>
                      <a:r>
                        <a:rPr lang="en-US" sz="1400" b="0" dirty="0" smtClean="0"/>
                        <a:t>, </a:t>
                      </a:r>
                      <a:r>
                        <a:rPr lang="en-US" sz="1400" b="0" dirty="0" smtClean="0">
                          <a:latin typeface="Symbol" pitchFamily="18" charset="2"/>
                        </a:rPr>
                        <a:t>b</a:t>
                      </a:r>
                      <a:r>
                        <a:rPr lang="en-US" sz="1400" b="0" baseline="-25000" dirty="0" smtClean="0"/>
                        <a:t>2</a:t>
                      </a:r>
                      <a:r>
                        <a:rPr lang="en-US" sz="1400" b="0" dirty="0" smtClean="0"/>
                        <a:t> ]</a:t>
                      </a:r>
                    </a:p>
                  </a:txBody>
                  <a:tcPr/>
                </a:tc>
                <a:tc hMerge="1">
                  <a:txBody>
                    <a:bodyPr/>
                    <a:lstStyle/>
                    <a:p>
                      <a:endParaRPr lang="en-US"/>
                    </a:p>
                  </a:txBody>
                  <a:tcPr/>
                </a:tc>
              </a:tr>
              <a:tr h="3540639">
                <a:tc>
                  <a:txBody>
                    <a:bodyPr/>
                    <a:lstStyle/>
                    <a:p>
                      <a:pPr algn="ctr"/>
                      <a:r>
                        <a:rPr lang="en-US" sz="1800" dirty="0" smtClean="0"/>
                        <a:t>Action</a:t>
                      </a:r>
                      <a:endParaRPr lang="en-US" sz="1800" dirty="0"/>
                    </a:p>
                  </a:txBody>
                  <a:tcPr anchor="ctr"/>
                </a:tc>
                <a:tc gridSpan="2">
                  <a:txBody>
                    <a:bodyPr/>
                    <a:lstStyle/>
                    <a:p>
                      <a:pPr marL="0" indent="0">
                        <a:lnSpc>
                          <a:spcPct val="100000"/>
                        </a:lnSpc>
                        <a:buFont typeface="+mj-lt"/>
                        <a:buNone/>
                      </a:pPr>
                      <a:r>
                        <a:rPr lang="en-US" sz="1200" b="0" u="none" dirty="0" smtClean="0">
                          <a:uFill>
                            <a:solidFill>
                              <a:srgbClr val="0000FF"/>
                            </a:solidFill>
                          </a:uFill>
                          <a:latin typeface="+mn-lt"/>
                        </a:rPr>
                        <a:t>As an adrenergic agonist</a:t>
                      </a:r>
                      <a:r>
                        <a:rPr lang="en-US" sz="1200" b="0" u="none" dirty="0" smtClean="0">
                          <a:uFillTx/>
                          <a:latin typeface="+mn-lt"/>
                          <a:sym typeface="Wingdings 3"/>
                        </a:rPr>
                        <a:t>:</a:t>
                      </a:r>
                    </a:p>
                    <a:p>
                      <a:pPr marL="228600" indent="-228600">
                        <a:lnSpc>
                          <a:spcPct val="100000"/>
                        </a:lnSpc>
                        <a:buFont typeface="Arial" charset="0"/>
                        <a:buChar char="•"/>
                      </a:pPr>
                      <a:r>
                        <a:rPr lang="en-US" sz="1200" b="0" dirty="0" smtClean="0">
                          <a:latin typeface="+mn-lt"/>
                        </a:rPr>
                        <a:t>Reverses peripheral vasodilation </a:t>
                      </a:r>
                      <a:r>
                        <a:rPr lang="en-US" sz="1200" b="0" dirty="0" smtClean="0">
                          <a:latin typeface="+mn-lt"/>
                          <a:sym typeface="Wingdings 3"/>
                        </a:rPr>
                        <a:t> </a:t>
                      </a:r>
                      <a:r>
                        <a:rPr lang="en-US" sz="1200" b="0" dirty="0" smtClean="0">
                          <a:latin typeface="+mn-lt"/>
                        </a:rPr>
                        <a:t>maintains Blood Pressure &amp; directs blood flow to major</a:t>
                      </a:r>
                      <a:r>
                        <a:rPr lang="en-US" sz="1200" b="0" baseline="0" dirty="0" smtClean="0">
                          <a:latin typeface="+mn-lt"/>
                        </a:rPr>
                        <a:t> </a:t>
                      </a:r>
                      <a:r>
                        <a:rPr lang="en-US" sz="1200" b="0" dirty="0" smtClean="0">
                          <a:latin typeface="+mn-lt"/>
                        </a:rPr>
                        <a:t>organs</a:t>
                      </a:r>
                    </a:p>
                    <a:p>
                      <a:pPr marL="228600" indent="-228600">
                        <a:lnSpc>
                          <a:spcPct val="100000"/>
                        </a:lnSpc>
                        <a:buFont typeface="Arial" charset="0"/>
                        <a:buChar char="•"/>
                      </a:pPr>
                      <a:r>
                        <a:rPr lang="en-US" sz="1200" b="0" dirty="0" smtClean="0">
                          <a:latin typeface="+mn-lt"/>
                          <a:sym typeface="Wingdings 3"/>
                        </a:rPr>
                        <a:t></a:t>
                      </a:r>
                      <a:r>
                        <a:rPr lang="en-US" sz="1200" b="0" dirty="0" smtClean="0">
                          <a:latin typeface="+mn-lt"/>
                        </a:rPr>
                        <a:t>edema </a:t>
                      </a:r>
                      <a:r>
                        <a:rPr lang="en-US" sz="1200" b="0" dirty="0" smtClean="0">
                          <a:latin typeface="+mn-lt"/>
                          <a:sym typeface="Wingdings 3"/>
                        </a:rPr>
                        <a:t> </a:t>
                      </a:r>
                      <a:r>
                        <a:rPr lang="en-US" sz="1200" b="0" dirty="0" smtClean="0">
                          <a:latin typeface="+mn-lt"/>
                        </a:rPr>
                        <a:t>reverse hives</a:t>
                      </a:r>
                      <a:r>
                        <a:rPr lang="en-US" sz="1200" b="0" dirty="0" smtClean="0">
                          <a:solidFill>
                            <a:srgbClr val="AFABAB"/>
                          </a:solidFill>
                          <a:latin typeface="+mn-lt"/>
                        </a:rPr>
                        <a:t>*</a:t>
                      </a:r>
                      <a:r>
                        <a:rPr lang="en-US" sz="1200" b="0" baseline="0" dirty="0" smtClean="0">
                          <a:latin typeface="+mn-lt"/>
                        </a:rPr>
                        <a:t> </a:t>
                      </a:r>
                      <a:r>
                        <a:rPr lang="en-US" sz="1200" b="0" baseline="0" dirty="0" smtClean="0">
                          <a:solidFill>
                            <a:schemeClr val="tx1"/>
                          </a:solidFill>
                          <a:latin typeface="+mn-lt"/>
                        </a:rPr>
                        <a:t>,</a:t>
                      </a:r>
                      <a:r>
                        <a:rPr lang="en-US" sz="1200" b="0" dirty="0" smtClean="0">
                          <a:latin typeface="+mn-lt"/>
                        </a:rPr>
                        <a:t>swelling around face &amp; lips &amp; angioedema</a:t>
                      </a:r>
                      <a:r>
                        <a:rPr lang="en-US" sz="1200" b="0" dirty="0" smtClean="0">
                          <a:solidFill>
                            <a:srgbClr val="AFABAB"/>
                          </a:solidFill>
                          <a:latin typeface="+mn-lt"/>
                        </a:rPr>
                        <a:t>**</a:t>
                      </a:r>
                      <a:r>
                        <a:rPr lang="en-US" sz="1200" b="0" dirty="0" smtClean="0">
                          <a:latin typeface="+mn-lt"/>
                        </a:rPr>
                        <a:t> in </a:t>
                      </a:r>
                      <a:r>
                        <a:rPr lang="en-US" sz="1200" b="0" dirty="0" err="1" smtClean="0">
                          <a:latin typeface="+mn-lt"/>
                        </a:rPr>
                        <a:t>nasopharynex</a:t>
                      </a:r>
                      <a:r>
                        <a:rPr lang="en-US" sz="1200" b="0" dirty="0" smtClean="0">
                          <a:latin typeface="+mn-lt"/>
                        </a:rPr>
                        <a:t> &amp; larynx</a:t>
                      </a:r>
                    </a:p>
                    <a:p>
                      <a:pPr>
                        <a:lnSpc>
                          <a:spcPct val="100000"/>
                        </a:lnSpc>
                      </a:pPr>
                      <a:r>
                        <a:rPr lang="en-US" sz="1200" b="0" u="none" dirty="0" smtClean="0">
                          <a:uFill>
                            <a:solidFill>
                              <a:srgbClr val="0000FF"/>
                            </a:solidFill>
                          </a:uFill>
                          <a:latin typeface="+mn-lt"/>
                        </a:rPr>
                        <a:t>As a  </a:t>
                      </a:r>
                      <a:r>
                        <a:rPr lang="en-US" sz="1200" b="0" dirty="0" smtClean="0">
                          <a:latin typeface="Symbol" pitchFamily="18" charset="2"/>
                        </a:rPr>
                        <a:t>b</a:t>
                      </a:r>
                      <a:r>
                        <a:rPr lang="en-US" sz="1200" b="0" u="none" dirty="0" smtClean="0">
                          <a:uFill>
                            <a:solidFill>
                              <a:srgbClr val="0000FF"/>
                            </a:solidFill>
                          </a:uFill>
                          <a:latin typeface="+mn-lt"/>
                        </a:rPr>
                        <a:t>-adrenergic agonist:</a:t>
                      </a:r>
                      <a:endParaRPr lang="en-US" sz="1200" b="0" u="none" dirty="0" smtClean="0">
                        <a:uFillTx/>
                        <a:latin typeface="+mn-lt"/>
                      </a:endParaRPr>
                    </a:p>
                    <a:p>
                      <a:pPr marL="171450" marR="0" indent="-171450" algn="l" defTabSz="685800" rtl="0" eaLnBrk="1" fontAlgn="auto" latinLnBrk="0" hangingPunct="1">
                        <a:lnSpc>
                          <a:spcPct val="100000"/>
                        </a:lnSpc>
                        <a:spcBef>
                          <a:spcPts val="0"/>
                        </a:spcBef>
                        <a:spcAft>
                          <a:spcPts val="0"/>
                        </a:spcAft>
                        <a:buClrTx/>
                        <a:buSzTx/>
                        <a:buFont typeface="Arial" charset="0"/>
                        <a:buChar char="•"/>
                        <a:tabLst/>
                        <a:defRPr/>
                      </a:pPr>
                      <a:r>
                        <a:rPr lang="en-US" sz="1200" b="0" dirty="0" smtClean="0">
                          <a:latin typeface="Symbol" pitchFamily="18" charset="2"/>
                        </a:rPr>
                        <a:t>b</a:t>
                      </a:r>
                      <a:r>
                        <a:rPr lang="en-US" sz="1200" b="0" baseline="-25000" dirty="0" smtClean="0">
                          <a:latin typeface="+mn-lt"/>
                        </a:rPr>
                        <a:t>2 </a:t>
                      </a:r>
                      <a:r>
                        <a:rPr lang="en-US" sz="1200" b="0" dirty="0" smtClean="0">
                          <a:latin typeface="+mn-lt"/>
                        </a:rPr>
                        <a:t>effect:</a:t>
                      </a:r>
                      <a:r>
                        <a:rPr lang="en-US" sz="1200" b="0" baseline="0" dirty="0" smtClean="0">
                          <a:latin typeface="+mn-lt"/>
                        </a:rPr>
                        <a:t> </a:t>
                      </a:r>
                      <a:r>
                        <a:rPr lang="en-US" sz="1200" b="0" dirty="0" smtClean="0">
                          <a:latin typeface="+mn-lt"/>
                        </a:rPr>
                        <a:t>Dilates bronchial airways  + </a:t>
                      </a:r>
                      <a:r>
                        <a:rPr lang="en-US" sz="1200" b="0" dirty="0" smtClean="0">
                          <a:latin typeface="+mn-lt"/>
                          <a:sym typeface="Wingdings 3"/>
                        </a:rPr>
                        <a:t></a:t>
                      </a:r>
                      <a:r>
                        <a:rPr lang="en-US" sz="1200" b="0" dirty="0" smtClean="0">
                          <a:latin typeface="+mn-lt"/>
                        </a:rPr>
                        <a:t>histamine &amp; leukotriene release from mast cells </a:t>
                      </a:r>
                    </a:p>
                    <a:p>
                      <a:pPr marL="171450" marR="0" indent="-171450" algn="l" defTabSz="685800" rtl="0" eaLnBrk="1" fontAlgn="auto" latinLnBrk="0" hangingPunct="1">
                        <a:lnSpc>
                          <a:spcPct val="100000"/>
                        </a:lnSpc>
                        <a:spcBef>
                          <a:spcPts val="0"/>
                        </a:spcBef>
                        <a:spcAft>
                          <a:spcPts val="0"/>
                        </a:spcAft>
                        <a:buClrTx/>
                        <a:buSzTx/>
                        <a:buFont typeface="Arial" charset="0"/>
                        <a:buChar char="•"/>
                        <a:tabLst/>
                        <a:defRPr/>
                      </a:pPr>
                      <a:r>
                        <a:rPr lang="en-US" sz="1200" b="0" dirty="0" smtClean="0">
                          <a:latin typeface="+mn-lt"/>
                        </a:rPr>
                        <a:t> </a:t>
                      </a:r>
                      <a:r>
                        <a:rPr lang="en-US" sz="1200" b="0" dirty="0" smtClean="0">
                          <a:latin typeface="Symbol" pitchFamily="18" charset="2"/>
                        </a:rPr>
                        <a:t>b</a:t>
                      </a:r>
                      <a:r>
                        <a:rPr lang="en-US" sz="1200" b="0" baseline="-25000" dirty="0" smtClean="0">
                          <a:latin typeface="+mn-lt"/>
                        </a:rPr>
                        <a:t>1 </a:t>
                      </a:r>
                      <a:r>
                        <a:rPr lang="en-US" sz="1200" b="0" dirty="0" smtClean="0">
                          <a:latin typeface="+mn-lt"/>
                        </a:rPr>
                        <a:t>effect:</a:t>
                      </a:r>
                      <a:r>
                        <a:rPr lang="en-US" sz="1200" b="0" baseline="0" dirty="0" smtClean="0">
                          <a:latin typeface="+mn-lt"/>
                        </a:rPr>
                        <a:t> </a:t>
                      </a:r>
                      <a:r>
                        <a:rPr lang="en-US" sz="1200" b="0" dirty="0" smtClean="0">
                          <a:latin typeface="+mn-lt"/>
                          <a:sym typeface="Wingdings 3"/>
                        </a:rPr>
                        <a:t> </a:t>
                      </a:r>
                      <a:r>
                        <a:rPr lang="en-US" sz="1200" b="0" dirty="0" smtClean="0">
                          <a:latin typeface="+mn-lt"/>
                        </a:rPr>
                        <a:t>force of myocardial contraction </a:t>
                      </a:r>
                    </a:p>
                    <a:p>
                      <a:pPr marL="171450" indent="-171450">
                        <a:lnSpc>
                          <a:spcPct val="100000"/>
                        </a:lnSpc>
                        <a:buFont typeface="Arial" charset="0"/>
                        <a:buChar char="•"/>
                      </a:pPr>
                      <a:r>
                        <a:rPr lang="en-US" sz="1200" b="0" dirty="0" smtClean="0">
                          <a:solidFill>
                            <a:srgbClr val="2E6AA6"/>
                          </a:solidFill>
                          <a:latin typeface="+mn-lt"/>
                        </a:rPr>
                        <a:t>PHYSIOLOGICAL ANTAGONIST:</a:t>
                      </a:r>
                      <a:r>
                        <a:rPr lang="en-US" sz="1200" b="0" baseline="0" dirty="0" smtClean="0">
                          <a:solidFill>
                            <a:srgbClr val="2E6AA6"/>
                          </a:solidFill>
                          <a:latin typeface="+mn-lt"/>
                        </a:rPr>
                        <a:t> </a:t>
                      </a:r>
                      <a:r>
                        <a:rPr lang="en-US" sz="1200" b="0" dirty="0" smtClean="0">
                          <a:latin typeface="+mn-lt"/>
                        </a:rPr>
                        <a:t>Attenuates the severity of </a:t>
                      </a:r>
                      <a:r>
                        <a:rPr lang="en-US" sz="1200" b="0" dirty="0" err="1" smtClean="0">
                          <a:latin typeface="+mn-lt"/>
                        </a:rPr>
                        <a:t>IgE</a:t>
                      </a:r>
                      <a:r>
                        <a:rPr lang="en-US" sz="1200" b="0" dirty="0" smtClean="0">
                          <a:latin typeface="+mn-lt"/>
                        </a:rPr>
                        <a:t>-mediated allergic reactions</a:t>
                      </a:r>
                    </a:p>
                    <a:p>
                      <a:pPr marL="171450" indent="-171450">
                        <a:lnSpc>
                          <a:spcPct val="100000"/>
                        </a:lnSpc>
                        <a:buFont typeface="Arial" charset="0"/>
                        <a:buChar char="•"/>
                      </a:pPr>
                      <a:r>
                        <a:rPr lang="en-US" sz="1200" dirty="0" smtClean="0">
                          <a:solidFill>
                            <a:srgbClr val="2E6AA6"/>
                          </a:solidFill>
                          <a:latin typeface="+mn-lt"/>
                        </a:rPr>
                        <a:t>Indication:</a:t>
                      </a:r>
                      <a:r>
                        <a:rPr lang="en-US" sz="1200" baseline="0" dirty="0" smtClean="0">
                          <a:latin typeface="+mn-lt"/>
                        </a:rPr>
                        <a:t> drug of choice</a:t>
                      </a:r>
                      <a:endParaRPr lang="en-US" sz="1200" b="0" dirty="0" smtClean="0">
                        <a:latin typeface="+mn-lt"/>
                      </a:endParaRPr>
                    </a:p>
                    <a:p>
                      <a:pPr marL="0" indent="0">
                        <a:lnSpc>
                          <a:spcPct val="100000"/>
                        </a:lnSpc>
                        <a:buFont typeface="Arial" charset="0"/>
                        <a:buNone/>
                      </a:pPr>
                      <a:r>
                        <a:rPr lang="en-US" sz="1400" b="0" dirty="0" smtClean="0">
                          <a:solidFill>
                            <a:schemeClr val="bg1">
                              <a:lumMod val="65000"/>
                            </a:schemeClr>
                          </a:solidFill>
                          <a:latin typeface="+mn-lt"/>
                        </a:rPr>
                        <a:t>* allergic skin reaction causing localized redness, swelling, and itching</a:t>
                      </a:r>
                      <a:r>
                        <a:rPr lang="en-US" sz="1400" b="0" baseline="0" dirty="0" smtClean="0">
                          <a:solidFill>
                            <a:schemeClr val="bg1">
                              <a:lumMod val="65000"/>
                            </a:schemeClr>
                          </a:solidFill>
                          <a:latin typeface="+mn-lt"/>
                        </a:rPr>
                        <a:t> (see more </a:t>
                      </a:r>
                      <a:r>
                        <a:rPr lang="en-US" sz="1400" b="0" baseline="0" dirty="0" smtClean="0">
                          <a:solidFill>
                            <a:schemeClr val="bg1">
                              <a:lumMod val="65000"/>
                            </a:schemeClr>
                          </a:solidFill>
                          <a:latin typeface="+mn-lt"/>
                          <a:hlinkClick r:id="rId2"/>
                        </a:rPr>
                        <a:t>http://medical-</a:t>
                      </a:r>
                      <a:r>
                        <a:rPr lang="en-US" sz="1400" b="0" baseline="0" dirty="0" err="1" smtClean="0">
                          <a:solidFill>
                            <a:schemeClr val="bg1">
                              <a:lumMod val="65000"/>
                            </a:schemeClr>
                          </a:solidFill>
                          <a:latin typeface="+mn-lt"/>
                          <a:hlinkClick r:id="rId2"/>
                        </a:rPr>
                        <a:t>dictionary.thefreedictionary.com</a:t>
                      </a:r>
                      <a:r>
                        <a:rPr lang="en-US" sz="1400" b="0" baseline="0" dirty="0" smtClean="0">
                          <a:solidFill>
                            <a:schemeClr val="bg1">
                              <a:lumMod val="65000"/>
                            </a:schemeClr>
                          </a:solidFill>
                          <a:latin typeface="+mn-lt"/>
                          <a:hlinkClick r:id="rId2"/>
                        </a:rPr>
                        <a:t>/hives</a:t>
                      </a:r>
                      <a:r>
                        <a:rPr lang="en-US" sz="1400" b="0" baseline="0" dirty="0" smtClean="0">
                          <a:solidFill>
                            <a:schemeClr val="bg1">
                              <a:lumMod val="65000"/>
                            </a:schemeClr>
                          </a:solidFill>
                          <a:latin typeface="+mn-lt"/>
                        </a:rPr>
                        <a:t>)</a:t>
                      </a:r>
                      <a:endParaRPr lang="en-US" sz="1400" b="0" dirty="0" smtClean="0">
                        <a:solidFill>
                          <a:schemeClr val="bg1">
                            <a:lumMod val="65000"/>
                          </a:schemeClr>
                        </a:solidFill>
                        <a:latin typeface="+mn-lt"/>
                      </a:endParaRPr>
                    </a:p>
                    <a:p>
                      <a:pPr marL="0" indent="0">
                        <a:lnSpc>
                          <a:spcPct val="100000"/>
                        </a:lnSpc>
                        <a:buFont typeface="Arial" charset="0"/>
                        <a:buNone/>
                      </a:pPr>
                      <a:r>
                        <a:rPr lang="en-US" sz="1400" b="0" dirty="0" smtClean="0">
                          <a:solidFill>
                            <a:srgbClr val="AFABAB"/>
                          </a:solidFill>
                          <a:latin typeface="+mn-lt"/>
                        </a:rPr>
                        <a:t>** </a:t>
                      </a:r>
                      <a:r>
                        <a:rPr lang="en-US" sz="1350" kern="1200" dirty="0" smtClean="0">
                          <a:solidFill>
                            <a:srgbClr val="AFABAB"/>
                          </a:solidFill>
                          <a:latin typeface="+mn-lt"/>
                          <a:ea typeface="+mn-ea"/>
                          <a:cs typeface="+mn-cs"/>
                        </a:rPr>
                        <a:t>a localized edematous reaction of the deep dermis or subcutaneous or submucosal tissues appearing as giant wheals (see more </a:t>
                      </a:r>
                      <a:r>
                        <a:rPr lang="en-US" sz="1350" kern="1200" dirty="0" smtClean="0">
                          <a:solidFill>
                            <a:srgbClr val="AFABAB"/>
                          </a:solidFill>
                          <a:latin typeface="+mn-lt"/>
                          <a:ea typeface="+mn-ea"/>
                          <a:cs typeface="+mn-cs"/>
                          <a:hlinkClick r:id="rId3"/>
                        </a:rPr>
                        <a:t>http://medical-dictionary.thefreedictionary.com/angioedema</a:t>
                      </a:r>
                      <a:r>
                        <a:rPr lang="en-US" sz="1350" kern="1200" dirty="0" smtClean="0">
                          <a:solidFill>
                            <a:srgbClr val="AFABAB"/>
                          </a:solidFill>
                          <a:latin typeface="+mn-lt"/>
                          <a:ea typeface="+mn-ea"/>
                          <a:cs typeface="+mn-cs"/>
                        </a:rPr>
                        <a:t>)</a:t>
                      </a:r>
                      <a:endParaRPr lang="en-US" sz="1400" b="0" dirty="0" smtClean="0">
                        <a:solidFill>
                          <a:srgbClr val="AFABAB"/>
                        </a:solidFill>
                        <a:latin typeface="+mn-lt"/>
                      </a:endParaRPr>
                    </a:p>
                  </a:txBody>
                  <a:tcPr/>
                </a:tc>
                <a:tc hMerge="1">
                  <a:txBody>
                    <a:bodyPr/>
                    <a:lstStyle/>
                    <a:p>
                      <a:endParaRPr lang="en-US"/>
                    </a:p>
                  </a:txBody>
                  <a:tcPr/>
                </a:tc>
              </a:tr>
              <a:tr h="485019">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400" dirty="0" smtClean="0">
                          <a:latin typeface="+mn-lt"/>
                        </a:rPr>
                        <a:t>Contraindications</a:t>
                      </a:r>
                    </a:p>
                  </a:txBody>
                  <a:tcPr/>
                </a:tc>
                <a:tc gridSpan="2">
                  <a:txBody>
                    <a:bodyPr/>
                    <a:lstStyle/>
                    <a:p>
                      <a:pPr marL="171450" marR="0" indent="-171450" algn="l" defTabSz="685800" rtl="0" eaLnBrk="1" fontAlgn="auto" latinLnBrk="0" hangingPunct="1">
                        <a:lnSpc>
                          <a:spcPct val="100000"/>
                        </a:lnSpc>
                        <a:spcBef>
                          <a:spcPts val="0"/>
                        </a:spcBef>
                        <a:spcAft>
                          <a:spcPts val="0"/>
                        </a:spcAft>
                        <a:buClrTx/>
                        <a:buSzTx/>
                        <a:buFont typeface="Arial" charset="0"/>
                        <a:buChar char="•"/>
                        <a:tabLst/>
                        <a:defRPr/>
                      </a:pPr>
                      <a:r>
                        <a:rPr lang="en-US" sz="1200" b="0" dirty="0" smtClean="0">
                          <a:latin typeface="+mn-lt"/>
                        </a:rPr>
                        <a:t>Not given more</a:t>
                      </a:r>
                      <a:r>
                        <a:rPr lang="en-US" sz="1200" b="0" baseline="0" dirty="0" smtClean="0">
                          <a:latin typeface="+mn-lt"/>
                        </a:rPr>
                        <a:t> than</a:t>
                      </a:r>
                      <a:r>
                        <a:rPr lang="en-US" sz="1200" b="0" dirty="0" smtClean="0">
                          <a:latin typeface="+mn-lt"/>
                        </a:rPr>
                        <a:t> 40 years cardiac patient</a:t>
                      </a:r>
                    </a:p>
                    <a:p>
                      <a:pPr marL="171450" marR="0" indent="-171450" algn="l" defTabSz="685800" rtl="0" eaLnBrk="1" fontAlgn="auto" latinLnBrk="0" hangingPunct="1">
                        <a:lnSpc>
                          <a:spcPct val="100000"/>
                        </a:lnSpc>
                        <a:spcBef>
                          <a:spcPts val="0"/>
                        </a:spcBef>
                        <a:spcAft>
                          <a:spcPts val="0"/>
                        </a:spcAft>
                        <a:buClrTx/>
                        <a:buSzTx/>
                        <a:buFont typeface="Arial" charset="0"/>
                        <a:buChar char="•"/>
                        <a:tabLst/>
                        <a:defRPr/>
                      </a:pPr>
                      <a:r>
                        <a:rPr lang="en-US" sz="1200" b="0" dirty="0" smtClean="0">
                          <a:latin typeface="+mn-lt"/>
                        </a:rPr>
                        <a:t>Rare in a setting of </a:t>
                      </a:r>
                      <a:r>
                        <a:rPr lang="en-US" sz="1200" b="0" dirty="0" err="1" smtClean="0">
                          <a:latin typeface="+mn-lt"/>
                        </a:rPr>
                        <a:t>anaphylaxsis</a:t>
                      </a:r>
                      <a:endParaRPr lang="en-US" sz="1200" b="0" dirty="0" smtClean="0">
                        <a:latin typeface="+mn-lt"/>
                      </a:endParaRPr>
                    </a:p>
                  </a:txBody>
                  <a:tcPr/>
                </a:tc>
                <a:tc hMerge="1">
                  <a:txBody>
                    <a:bodyPr/>
                    <a:lstStyle/>
                    <a:p>
                      <a:endParaRPr lang="en-US"/>
                    </a:p>
                  </a:txBody>
                  <a:tcPr/>
                </a:tc>
              </a:tr>
              <a:tr h="323346">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400" dirty="0" smtClean="0"/>
                        <a:t>Adverse effect</a:t>
                      </a:r>
                    </a:p>
                  </a:txBody>
                  <a:tcPr/>
                </a:tc>
                <a:tc gridSpan="2">
                  <a:txBody>
                    <a:bodyPr/>
                    <a:lstStyle/>
                    <a:p>
                      <a:r>
                        <a:rPr lang="en-US" sz="1200" b="0" dirty="0" err="1" smtClean="0">
                          <a:latin typeface="+mn-lt"/>
                        </a:rPr>
                        <a:t>Dysrrhythmias</a:t>
                      </a:r>
                      <a:endParaRPr lang="en-US" dirty="0"/>
                    </a:p>
                  </a:txBody>
                  <a:tcPr/>
                </a:tc>
                <a:tc hMerge="1">
                  <a:txBody>
                    <a:bodyPr/>
                    <a:lstStyle/>
                    <a:p>
                      <a:endParaRPr lang="en-US"/>
                    </a:p>
                  </a:txBody>
                  <a:tcPr/>
                </a:tc>
              </a:tr>
              <a:tr h="1907742">
                <a:tc>
                  <a:txBody>
                    <a:bodyPr/>
                    <a:lstStyle/>
                    <a:p>
                      <a:pPr algn="ctr"/>
                      <a:r>
                        <a:rPr lang="en-US" sz="1400" dirty="0" smtClean="0">
                          <a:latin typeface="+mn-lt"/>
                        </a:rPr>
                        <a:t>Administration</a:t>
                      </a:r>
                      <a:endParaRPr lang="en-US" dirty="0"/>
                    </a:p>
                  </a:txBody>
                  <a:tcPr anchor="ctr"/>
                </a:tc>
                <a:tc gridSpan="2">
                  <a:txBody>
                    <a:bodyPr/>
                    <a:lstStyle/>
                    <a:p>
                      <a:r>
                        <a:rPr lang="en-US" sz="1200" dirty="0" err="1" smtClean="0"/>
                        <a:t>Intamascular</a:t>
                      </a:r>
                      <a:r>
                        <a:rPr lang="en-US" sz="1200" dirty="0" smtClean="0"/>
                        <a:t> (</a:t>
                      </a:r>
                      <a:r>
                        <a:rPr lang="en-US" sz="1200" dirty="0" smtClean="0">
                          <a:latin typeface="+mn-lt"/>
                        </a:rPr>
                        <a:t>IM),</a:t>
                      </a:r>
                      <a:r>
                        <a:rPr lang="en-US" sz="1200" baseline="0" dirty="0" smtClean="0">
                          <a:latin typeface="+mn-lt"/>
                        </a:rPr>
                        <a:t> due to:</a:t>
                      </a:r>
                    </a:p>
                    <a:p>
                      <a:pPr marL="0" marR="0" indent="0" algn="l" defTabSz="685800" rtl="0" eaLnBrk="1" fontAlgn="auto" latinLnBrk="0" hangingPunct="1">
                        <a:lnSpc>
                          <a:spcPct val="100000"/>
                        </a:lnSpc>
                        <a:spcBef>
                          <a:spcPts val="0"/>
                        </a:spcBef>
                        <a:spcAft>
                          <a:spcPts val="0"/>
                        </a:spcAft>
                        <a:buClrTx/>
                        <a:buSzTx/>
                        <a:buFontTx/>
                        <a:buNone/>
                        <a:tabLst/>
                        <a:defRPr/>
                      </a:pPr>
                      <a:endParaRPr lang="en-US" sz="1400" b="1" dirty="0" smtClean="0">
                        <a:latin typeface="Arial Narrow" pitchFamily="34" charset="0"/>
                      </a:endParaRPr>
                    </a:p>
                    <a:p>
                      <a:pPr marL="0" marR="0" indent="0" algn="l" defTabSz="685800" rtl="0" eaLnBrk="1" fontAlgn="auto" latinLnBrk="0" hangingPunct="1">
                        <a:lnSpc>
                          <a:spcPct val="100000"/>
                        </a:lnSpc>
                        <a:spcBef>
                          <a:spcPts val="0"/>
                        </a:spcBef>
                        <a:spcAft>
                          <a:spcPts val="0"/>
                        </a:spcAft>
                        <a:buClrTx/>
                        <a:buSzTx/>
                        <a:buFontTx/>
                        <a:buNone/>
                        <a:tabLst/>
                        <a:defRPr/>
                      </a:pPr>
                      <a:endParaRPr lang="en-US" sz="1400" b="1" dirty="0" smtClean="0">
                        <a:latin typeface="Arial Narrow" pitchFamily="34" charset="0"/>
                      </a:endParaRPr>
                    </a:p>
                    <a:p>
                      <a:pPr marL="0" marR="0" indent="0" algn="l" defTabSz="685800" rtl="0" eaLnBrk="1" fontAlgn="auto" latinLnBrk="0" hangingPunct="1">
                        <a:lnSpc>
                          <a:spcPct val="100000"/>
                        </a:lnSpc>
                        <a:spcBef>
                          <a:spcPts val="0"/>
                        </a:spcBef>
                        <a:spcAft>
                          <a:spcPts val="0"/>
                        </a:spcAft>
                        <a:buClrTx/>
                        <a:buSzTx/>
                        <a:buFontTx/>
                        <a:buNone/>
                        <a:tabLst/>
                        <a:defRPr/>
                      </a:pPr>
                      <a:endParaRPr lang="en-US" sz="1400" b="1" dirty="0" smtClean="0">
                        <a:latin typeface="Arial Narrow" pitchFamily="34" charset="0"/>
                      </a:endParaRPr>
                    </a:p>
                    <a:p>
                      <a:pPr marL="0" marR="0" indent="0" algn="l" defTabSz="685800" rtl="0" eaLnBrk="1" fontAlgn="auto" latinLnBrk="0" hangingPunct="1">
                        <a:lnSpc>
                          <a:spcPct val="100000"/>
                        </a:lnSpc>
                        <a:spcBef>
                          <a:spcPts val="0"/>
                        </a:spcBef>
                        <a:spcAft>
                          <a:spcPts val="0"/>
                        </a:spcAft>
                        <a:buClrTx/>
                        <a:buSzTx/>
                        <a:buFontTx/>
                        <a:buNone/>
                        <a:tabLst/>
                        <a:defRPr/>
                      </a:pPr>
                      <a:endParaRPr lang="en-US" sz="1400" b="1" dirty="0" smtClean="0">
                        <a:latin typeface="Arial Narrow" pitchFamily="34" charset="0"/>
                      </a:endParaRPr>
                    </a:p>
                    <a:p>
                      <a:pPr marL="0" marR="0" indent="0" algn="l" defTabSz="685800" rtl="0" eaLnBrk="1" fontAlgn="auto" latinLnBrk="0" hangingPunct="1">
                        <a:lnSpc>
                          <a:spcPct val="100000"/>
                        </a:lnSpc>
                        <a:spcBef>
                          <a:spcPts val="0"/>
                        </a:spcBef>
                        <a:spcAft>
                          <a:spcPts val="0"/>
                        </a:spcAft>
                        <a:buClrTx/>
                        <a:buSzTx/>
                        <a:buFontTx/>
                        <a:buNone/>
                        <a:tabLst/>
                        <a:defRPr/>
                      </a:pPr>
                      <a:endParaRPr lang="en-US" sz="1400" b="1" dirty="0" smtClean="0">
                        <a:latin typeface="Arial Narrow" pitchFamily="34" charset="0"/>
                      </a:endParaRPr>
                    </a:p>
                    <a:p>
                      <a:pPr marL="0" marR="0" indent="0" algn="l" defTabSz="685800" rtl="0" eaLnBrk="1" fontAlgn="auto" latinLnBrk="0" hangingPunct="1">
                        <a:lnSpc>
                          <a:spcPct val="100000"/>
                        </a:lnSpc>
                        <a:spcBef>
                          <a:spcPts val="0"/>
                        </a:spcBef>
                        <a:spcAft>
                          <a:spcPts val="0"/>
                        </a:spcAft>
                        <a:buClrTx/>
                        <a:buSzTx/>
                        <a:buFontTx/>
                        <a:buNone/>
                        <a:tabLst/>
                        <a:defRPr/>
                      </a:pPr>
                      <a:endParaRPr lang="en-US" sz="1400" b="1" dirty="0" smtClean="0">
                        <a:latin typeface="Arial Narrow" pitchFamily="34" charset="0"/>
                      </a:endParaRPr>
                    </a:p>
                    <a:p>
                      <a:pPr marL="0" marR="0" indent="0" algn="l" defTabSz="685800" rtl="0" eaLnBrk="1" fontAlgn="auto" latinLnBrk="0" hangingPunct="1">
                        <a:lnSpc>
                          <a:spcPct val="100000"/>
                        </a:lnSpc>
                        <a:spcBef>
                          <a:spcPts val="0"/>
                        </a:spcBef>
                        <a:spcAft>
                          <a:spcPts val="0"/>
                        </a:spcAft>
                        <a:buClrTx/>
                        <a:buSzTx/>
                        <a:buFontTx/>
                        <a:buNone/>
                        <a:tabLst/>
                        <a:defRPr/>
                      </a:pPr>
                      <a:endParaRPr lang="en-US" sz="1400" b="1" dirty="0" smtClean="0">
                        <a:latin typeface="Arial Narrow" pitchFamily="34" charset="0"/>
                      </a:endParaRPr>
                    </a:p>
                  </a:txBody>
                  <a:tcPr/>
                </a:tc>
                <a:tc hMerge="1">
                  <a:txBody>
                    <a:bodyPr/>
                    <a:lstStyle/>
                    <a:p>
                      <a:endParaRPr lang="en-US"/>
                    </a:p>
                  </a:txBody>
                  <a:tcPr/>
                </a:tc>
              </a:tr>
              <a:tr h="485019">
                <a:tc gridSpan="2">
                  <a:txBody>
                    <a:bodyPr/>
                    <a:lstStyle/>
                    <a:p>
                      <a:pPr>
                        <a:buClr>
                          <a:schemeClr val="tx1"/>
                        </a:buClr>
                      </a:pPr>
                      <a:r>
                        <a:rPr lang="en-US" sz="1200" b="0" dirty="0" smtClean="0">
                          <a:latin typeface="+mn-lt"/>
                        </a:rPr>
                        <a:t>Repeat every 5-10 min as needed</a:t>
                      </a:r>
                      <a:r>
                        <a:rPr lang="en-US" sz="1200" b="0" baseline="0" dirty="0" smtClean="0">
                          <a:latin typeface="+mn-lt"/>
                        </a:rPr>
                        <a:t> </a:t>
                      </a:r>
                      <a:r>
                        <a:rPr lang="en-US" sz="1200" b="0" dirty="0" smtClean="0">
                          <a:latin typeface="+mn-lt"/>
                        </a:rPr>
                        <a:t>Patients observed for 4-6 hours. </a:t>
                      </a:r>
                      <a:r>
                        <a:rPr lang="en-US" sz="1200" b="1" dirty="0" smtClean="0">
                          <a:latin typeface="+mn-lt"/>
                        </a:rPr>
                        <a:t>Why ? </a:t>
                      </a:r>
                      <a:r>
                        <a:rPr lang="en-US" sz="1200" b="1" baseline="0" dirty="0" smtClean="0">
                          <a:latin typeface="+mn-lt"/>
                        </a:rPr>
                        <a:t> </a:t>
                      </a:r>
                      <a:r>
                        <a:rPr lang="en-US" sz="1200" b="0" dirty="0" smtClean="0">
                          <a:latin typeface="+mn-lt"/>
                        </a:rPr>
                        <a:t>Fear of  biphasic  </a:t>
                      </a:r>
                      <a:r>
                        <a:rPr lang="en-US" sz="1200" b="0" dirty="0" err="1" smtClean="0">
                          <a:latin typeface="+mn-lt"/>
                        </a:rPr>
                        <a:t>anaphylaxsis</a:t>
                      </a:r>
                      <a:endParaRPr lang="en-US" sz="1200" b="0" dirty="0" smtClean="0">
                        <a:latin typeface="+mn-lt"/>
                      </a:endParaRPr>
                    </a:p>
                  </a:txBody>
                  <a:tcPr anchor="ctr"/>
                </a:tc>
                <a:tc hMerge="1">
                  <a:txBody>
                    <a:bodyPr/>
                    <a:lstStyle/>
                    <a:p>
                      <a:pPr marL="0" marR="0" indent="0" algn="l" defTabSz="685800" rtl="0" eaLnBrk="1" fontAlgn="auto" latinLnBrk="0" hangingPunct="1">
                        <a:lnSpc>
                          <a:spcPct val="100000"/>
                        </a:lnSpc>
                        <a:spcBef>
                          <a:spcPts val="0"/>
                        </a:spcBef>
                        <a:spcAft>
                          <a:spcPts val="0"/>
                        </a:spcAft>
                        <a:buClrTx/>
                        <a:buSzTx/>
                        <a:buFontTx/>
                        <a:buNone/>
                        <a:tabLst/>
                        <a:defRPr/>
                      </a:pPr>
                      <a:endParaRPr lang="en-US" sz="1400" b="1" dirty="0" smtClean="0">
                        <a:latin typeface="Arial Narrow" pitchFamily="34" charset="0"/>
                      </a:endParaRPr>
                    </a:p>
                  </a:txBody>
                  <a:tcPr/>
                </a:tc>
                <a:tc>
                  <a:txBody>
                    <a:bodyPr/>
                    <a:lstStyle/>
                    <a:p>
                      <a:pPr marL="0" marR="0" indent="0" algn="l" defTabSz="685800" rtl="0" eaLnBrk="1" fontAlgn="auto" latinLnBrk="0" hangingPunct="1">
                        <a:lnSpc>
                          <a:spcPct val="100000"/>
                        </a:lnSpc>
                        <a:spcBef>
                          <a:spcPts val="0"/>
                        </a:spcBef>
                        <a:spcAft>
                          <a:spcPts val="0"/>
                        </a:spcAft>
                        <a:buClr>
                          <a:schemeClr val="tx1"/>
                        </a:buClr>
                        <a:buSzTx/>
                        <a:buFontTx/>
                        <a:buNone/>
                        <a:tabLst/>
                        <a:defRPr/>
                      </a:pPr>
                      <a:r>
                        <a:rPr lang="en-US" sz="1200" b="0" dirty="0" smtClean="0">
                          <a:latin typeface="+mn-lt"/>
                        </a:rPr>
                        <a:t>If hypotension persist </a:t>
                      </a:r>
                      <a:r>
                        <a:rPr lang="en-US" sz="1200" b="0" dirty="0" smtClean="0">
                          <a:latin typeface="+mn-lt"/>
                          <a:sym typeface="Wingdings 3"/>
                        </a:rPr>
                        <a:t> start dopamine</a:t>
                      </a:r>
                      <a:endParaRPr lang="en-US" sz="1200" b="0" dirty="0" smtClean="0">
                        <a:latin typeface="+mn-lt"/>
                      </a:endParaRPr>
                    </a:p>
                  </a:txBody>
                  <a:tcPr anchor="ctr"/>
                </a:tc>
              </a:tr>
              <a:tr h="873034">
                <a:tc>
                  <a:txBody>
                    <a:bodyPr/>
                    <a:lstStyle/>
                    <a:p>
                      <a:pPr marL="0" lvl="1">
                        <a:buClr>
                          <a:schemeClr val="tx1"/>
                        </a:buClr>
                      </a:pPr>
                      <a:r>
                        <a:rPr lang="en-US" sz="1600" b="0" u="none" dirty="0" smtClean="0">
                          <a:uFill>
                            <a:solidFill>
                              <a:srgbClr val="0000FF"/>
                            </a:solidFill>
                          </a:uFill>
                          <a:latin typeface="+mn-lt"/>
                        </a:rPr>
                        <a:t>Caution</a:t>
                      </a:r>
                      <a:endParaRPr lang="en-US" sz="1600" b="0" u="none" dirty="0" smtClean="0">
                        <a:latin typeface="+mn-lt"/>
                      </a:endParaRPr>
                    </a:p>
                  </a:txBody>
                  <a:tcPr anchor="ctr"/>
                </a:tc>
                <a:tc gridSpan="2">
                  <a:txBody>
                    <a:bodyPr/>
                    <a:lstStyle/>
                    <a:p>
                      <a:r>
                        <a:rPr lang="en-US" sz="1200" b="0" dirty="0" smtClean="0">
                          <a:latin typeface="+mn-lt"/>
                        </a:rPr>
                        <a:t>For patients taking </a:t>
                      </a:r>
                      <a:r>
                        <a:rPr lang="en-US" sz="1200" b="0" dirty="0" smtClean="0">
                          <a:latin typeface="Symbol" pitchFamily="18" charset="2"/>
                        </a:rPr>
                        <a:t>b</a:t>
                      </a:r>
                      <a:r>
                        <a:rPr lang="en-US" sz="1200" b="0" dirty="0" smtClean="0">
                          <a:latin typeface="+mn-lt"/>
                        </a:rPr>
                        <a:t>-blockers because they either:</a:t>
                      </a:r>
                    </a:p>
                    <a:p>
                      <a:pPr marL="171450" marR="0" lvl="1" indent="-171450" algn="l" defTabSz="685800" rtl="0" eaLnBrk="1" fontAlgn="auto" latinLnBrk="0" hangingPunct="1">
                        <a:lnSpc>
                          <a:spcPct val="100000"/>
                        </a:lnSpc>
                        <a:spcBef>
                          <a:spcPts val="0"/>
                        </a:spcBef>
                        <a:spcAft>
                          <a:spcPts val="0"/>
                        </a:spcAft>
                        <a:buClrTx/>
                        <a:buSzTx/>
                        <a:buFont typeface="Arial" charset="0"/>
                        <a:buChar char="•"/>
                        <a:tabLst/>
                        <a:defRPr/>
                      </a:pPr>
                      <a:r>
                        <a:rPr lang="en-US" sz="1200" b="0" dirty="0" smtClean="0">
                          <a:latin typeface="+mn-lt"/>
                        </a:rPr>
                        <a:t>Refractory </a:t>
                      </a:r>
                      <a:r>
                        <a:rPr lang="en-US" sz="1200" b="0" dirty="0" smtClean="0">
                          <a:solidFill>
                            <a:srgbClr val="AFABAB"/>
                          </a:solidFill>
                          <a:latin typeface="+mn-lt"/>
                        </a:rPr>
                        <a:t>(not response); </a:t>
                      </a:r>
                      <a:r>
                        <a:rPr lang="en-US" sz="1200" b="0" dirty="0" smtClean="0">
                          <a:latin typeface="+mn-lt"/>
                        </a:rPr>
                        <a:t>as it may antagonize </a:t>
                      </a:r>
                      <a:r>
                        <a:rPr lang="en-US" sz="1200" b="0" dirty="0" smtClean="0">
                          <a:latin typeface="Symbol" pitchFamily="18" charset="2"/>
                        </a:rPr>
                        <a:t>b</a:t>
                      </a:r>
                      <a:r>
                        <a:rPr lang="en-US" sz="1200" b="0" dirty="0" smtClean="0">
                          <a:latin typeface="+mn-lt"/>
                        </a:rPr>
                        <a:t> effects of adrenaline</a:t>
                      </a:r>
                    </a:p>
                    <a:p>
                      <a:pPr marL="171450" marR="0" lvl="1" indent="-171450" algn="l" defTabSz="685800" rtl="0" eaLnBrk="1" fontAlgn="auto" latinLnBrk="0" hangingPunct="1">
                        <a:lnSpc>
                          <a:spcPct val="100000"/>
                        </a:lnSpc>
                        <a:spcBef>
                          <a:spcPts val="0"/>
                        </a:spcBef>
                        <a:spcAft>
                          <a:spcPts val="0"/>
                        </a:spcAft>
                        <a:buClrTx/>
                        <a:buSzTx/>
                        <a:buFont typeface="Arial" charset="0"/>
                        <a:buChar char="•"/>
                        <a:tabLst/>
                        <a:defRPr/>
                      </a:pPr>
                      <a:r>
                        <a:rPr lang="en-US" sz="1200" b="0" dirty="0" smtClean="0">
                          <a:latin typeface="+mn-lt"/>
                          <a:sym typeface="Wingdings 3"/>
                        </a:rPr>
                        <a:t>Rebound </a:t>
                      </a:r>
                      <a:r>
                        <a:rPr lang="en-US" sz="1200" b="0" dirty="0" smtClean="0">
                          <a:latin typeface="+mn-lt"/>
                        </a:rPr>
                        <a:t> hypertension</a:t>
                      </a:r>
                      <a:r>
                        <a:rPr lang="en-US" sz="1200" b="0" dirty="0" smtClean="0">
                          <a:latin typeface="+mn-lt"/>
                          <a:sym typeface="Wingdings 3"/>
                        </a:rPr>
                        <a:t>:</a:t>
                      </a:r>
                      <a:r>
                        <a:rPr lang="en-US" sz="1200" b="0" dirty="0" smtClean="0">
                          <a:latin typeface="+mn-lt"/>
                        </a:rPr>
                        <a:t> [ unopposed a effect], specially when adrenaline</a:t>
                      </a:r>
                      <a:r>
                        <a:rPr lang="en-US" sz="1200" b="0" baseline="0" dirty="0" smtClean="0">
                          <a:latin typeface="+mn-lt"/>
                        </a:rPr>
                        <a:t> </a:t>
                      </a:r>
                      <a:r>
                        <a:rPr lang="en-US" sz="1200" b="0" dirty="0" smtClean="0">
                          <a:latin typeface="+mn-lt"/>
                        </a:rPr>
                        <a:t>is repeated </a:t>
                      </a:r>
                      <a:r>
                        <a:rPr lang="ar-SA" sz="1200" b="0" dirty="0" smtClean="0">
                          <a:solidFill>
                            <a:srgbClr val="AFABAB"/>
                          </a:solidFill>
                          <a:latin typeface="+mn-lt"/>
                        </a:rPr>
                        <a:t>يعني </a:t>
                      </a:r>
                      <a:r>
                        <a:rPr lang="ar-SA" sz="1200" b="0" dirty="0" err="1" smtClean="0">
                          <a:solidFill>
                            <a:srgbClr val="AFABAB"/>
                          </a:solidFill>
                          <a:latin typeface="+mn-lt"/>
                        </a:rPr>
                        <a:t>بيجي</a:t>
                      </a:r>
                      <a:r>
                        <a:rPr lang="ar-SA" sz="1200" b="0" baseline="0" dirty="0" smtClean="0">
                          <a:solidFill>
                            <a:srgbClr val="AFABAB"/>
                          </a:solidFill>
                          <a:latin typeface="+mn-lt"/>
                        </a:rPr>
                        <a:t> الأدرينالين مكان مستقبلات الألفا ويسبب ارتفاع ضغط</a:t>
                      </a:r>
                      <a:endParaRPr lang="en-US" sz="1200" b="0" dirty="0" smtClean="0">
                        <a:solidFill>
                          <a:srgbClr val="AFABAB"/>
                        </a:solidFill>
                        <a:latin typeface="+mn-lt"/>
                      </a:endParaRPr>
                    </a:p>
                  </a:txBody>
                  <a:tcPr anchor="ctr"/>
                </a:tc>
                <a:tc hMerge="1">
                  <a:txBody>
                    <a:bodyPr/>
                    <a:lstStyle/>
                    <a:p>
                      <a:endParaRPr lang="en-US"/>
                    </a:p>
                  </a:txBody>
                  <a:tcPr/>
                </a:tc>
              </a:tr>
            </a:tbl>
          </a:graphicData>
        </a:graphic>
      </p:graphicFrame>
      <p:sp>
        <p:nvSpPr>
          <p:cNvPr id="5" name="TextBox 4"/>
          <p:cNvSpPr txBox="1"/>
          <p:nvPr/>
        </p:nvSpPr>
        <p:spPr>
          <a:xfrm>
            <a:off x="1281953" y="6066896"/>
            <a:ext cx="2815668" cy="1754326"/>
          </a:xfrm>
          <a:prstGeom prst="rect">
            <a:avLst/>
          </a:prstGeom>
          <a:noFill/>
        </p:spPr>
        <p:txBody>
          <a:bodyPr wrap="square" rtlCol="0">
            <a:spAutoFit/>
          </a:bodyPr>
          <a:lstStyle/>
          <a:p>
            <a:pPr marL="171450" indent="-171450">
              <a:buFont typeface="Arial" charset="0"/>
              <a:buChar char="•"/>
            </a:pPr>
            <a:r>
              <a:rPr lang="en-US" sz="1200" dirty="0">
                <a:latin typeface="Arial Narrow" pitchFamily="34" charset="0"/>
              </a:rPr>
              <a:t>Easily accessible</a:t>
            </a:r>
            <a:r>
              <a:rPr lang="en-US" sz="1200" dirty="0"/>
              <a:t> (</a:t>
            </a:r>
            <a:r>
              <a:rPr lang="en-US" sz="1200" dirty="0">
                <a:solidFill>
                  <a:srgbClr val="2E6AA6"/>
                </a:solidFill>
              </a:rPr>
              <a:t>Auto-injectors Kits</a:t>
            </a:r>
            <a:r>
              <a:rPr lang="en-US" sz="1200" dirty="0">
                <a:solidFill>
                  <a:srgbClr val="0000FF"/>
                </a:solidFill>
              </a:rPr>
              <a:t>: </a:t>
            </a:r>
            <a:r>
              <a:rPr lang="en-US" sz="1200" dirty="0"/>
              <a:t>Disposable </a:t>
            </a:r>
            <a:r>
              <a:rPr lang="en-US" sz="1200" dirty="0">
                <a:solidFill>
                  <a:srgbClr val="AFABAB"/>
                </a:solidFill>
              </a:rPr>
              <a:t>(use for once) </a:t>
            </a:r>
            <a:r>
              <a:rPr lang="en-US" sz="1200" dirty="0"/>
              <a:t>, prefilled devices </a:t>
            </a:r>
            <a:r>
              <a:rPr lang="en-US" sz="1200" dirty="0">
                <a:sym typeface="Wingdings 3"/>
              </a:rPr>
              <a:t> </a:t>
            </a:r>
            <a:r>
              <a:rPr lang="en-US" sz="1200" dirty="0"/>
              <a:t>automatically administer a single dose of epinephrine in emergency</a:t>
            </a:r>
            <a:r>
              <a:rPr lang="en-US" sz="1200" dirty="0" smtClean="0"/>
              <a:t>)</a:t>
            </a:r>
          </a:p>
          <a:p>
            <a:pPr marL="171450" indent="-171450">
              <a:buFont typeface="Arial" charset="0"/>
              <a:buChar char="•"/>
            </a:pPr>
            <a:r>
              <a:rPr lang="en-US" sz="1200" dirty="0"/>
              <a:t> Greater margin of </a:t>
            </a:r>
            <a:r>
              <a:rPr lang="en-US" sz="1200" dirty="0" smtClean="0"/>
              <a:t>safety, so</a:t>
            </a:r>
            <a:r>
              <a:rPr lang="en-US" sz="1200" dirty="0" smtClean="0">
                <a:sym typeface="Wingdings 3"/>
              </a:rPr>
              <a:t> </a:t>
            </a:r>
            <a:r>
              <a:rPr lang="en-US" sz="1200" dirty="0">
                <a:sym typeface="Wingdings 3"/>
              </a:rPr>
              <a:t>no </a:t>
            </a:r>
            <a:r>
              <a:rPr lang="en-US" sz="1200" dirty="0" err="1">
                <a:sym typeface="Wingdings 3"/>
              </a:rPr>
              <a:t>dysrrhythmias</a:t>
            </a:r>
            <a:r>
              <a:rPr lang="en-US" sz="1200" dirty="0">
                <a:sym typeface="Wingdings 3"/>
              </a:rPr>
              <a:t> as with </a:t>
            </a:r>
            <a:r>
              <a:rPr lang="en-US" sz="1200" dirty="0" smtClean="0">
                <a:sym typeface="Wingdings 3"/>
              </a:rPr>
              <a:t>IV</a:t>
            </a:r>
          </a:p>
          <a:p>
            <a:pPr marL="171450" indent="-171450">
              <a:buFont typeface="Arial" charset="0"/>
              <a:buChar char="•"/>
            </a:pPr>
            <a:r>
              <a:rPr lang="en-US" sz="1200" dirty="0" smtClean="0"/>
              <a:t>No </a:t>
            </a:r>
            <a:r>
              <a:rPr lang="en-US" sz="1200" dirty="0"/>
              <a:t>need to wait for IV </a:t>
            </a:r>
            <a:r>
              <a:rPr lang="en-US" sz="1200" dirty="0" smtClean="0"/>
              <a:t>line,</a:t>
            </a:r>
            <a:r>
              <a:rPr lang="en-US" sz="1200" dirty="0" smtClean="0">
                <a:sym typeface="Wingdings 3"/>
              </a:rPr>
              <a:t> </a:t>
            </a:r>
            <a:r>
              <a:rPr lang="en-US" sz="1200" dirty="0">
                <a:sym typeface="Wingdings 3"/>
              </a:rPr>
              <a:t>if </a:t>
            </a:r>
            <a:r>
              <a:rPr lang="en-US" sz="1200" dirty="0" smtClean="0">
                <a:sym typeface="Wingdings 3"/>
              </a:rPr>
              <a:t>IV present  it given by physician under monitoring </a:t>
            </a:r>
            <a:endParaRPr lang="en-US" sz="1200" dirty="0"/>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34545" y="6066896"/>
            <a:ext cx="2331224" cy="1573502"/>
          </a:xfrm>
          <a:prstGeom prst="rect">
            <a:avLst/>
          </a:prstGeom>
        </p:spPr>
      </p:pic>
      <p:sp>
        <p:nvSpPr>
          <p:cNvPr id="10" name="Freeform 9"/>
          <p:cNvSpPr/>
          <p:nvPr/>
        </p:nvSpPr>
        <p:spPr>
          <a:xfrm>
            <a:off x="3620623" y="5966074"/>
            <a:ext cx="813921" cy="309220"/>
          </a:xfrm>
          <a:custGeom>
            <a:avLst/>
            <a:gdLst>
              <a:gd name="connsiteX0" fmla="*/ 0 w 645459"/>
              <a:gd name="connsiteY0" fmla="*/ 147855 h 309220"/>
              <a:gd name="connsiteX1" fmla="*/ 197224 w 645459"/>
              <a:gd name="connsiteY1" fmla="*/ 22349 h 309220"/>
              <a:gd name="connsiteX2" fmla="*/ 304800 w 645459"/>
              <a:gd name="connsiteY2" fmla="*/ 237502 h 309220"/>
              <a:gd name="connsiteX3" fmla="*/ 412377 w 645459"/>
              <a:gd name="connsiteY3" fmla="*/ 309220 h 309220"/>
              <a:gd name="connsiteX4" fmla="*/ 645459 w 645459"/>
              <a:gd name="connsiteY4" fmla="*/ 291290 h 3092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5459" h="309220">
                <a:moveTo>
                  <a:pt x="0" y="147855"/>
                </a:moveTo>
                <a:cubicBezTo>
                  <a:pt x="48985" y="-48083"/>
                  <a:pt x="-13123" y="-1022"/>
                  <a:pt x="197224" y="22349"/>
                </a:cubicBezTo>
                <a:cubicBezTo>
                  <a:pt x="217679" y="83717"/>
                  <a:pt x="245215" y="197779"/>
                  <a:pt x="304800" y="237502"/>
                </a:cubicBezTo>
                <a:lnTo>
                  <a:pt x="412377" y="309220"/>
                </a:lnTo>
                <a:lnTo>
                  <a:pt x="645459" y="291290"/>
                </a:lnTo>
              </a:path>
            </a:pathLst>
          </a:custGeom>
          <a:noFill/>
          <a:ln w="28575">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5589870" y="165279"/>
            <a:ext cx="1175898" cy="523220"/>
          </a:xfrm>
          <a:prstGeom prst="rect">
            <a:avLst/>
          </a:prstGeom>
          <a:noFill/>
        </p:spPr>
        <p:txBody>
          <a:bodyPr wrap="none" rtlCol="0">
            <a:spAutoFit/>
          </a:bodyPr>
          <a:lstStyle/>
          <a:p>
            <a:pPr algn="r" rtl="1"/>
            <a:r>
              <a:rPr lang="en-US" sz="2800" b="1" dirty="0">
                <a:solidFill>
                  <a:schemeClr val="bg1"/>
                </a:solidFill>
              </a:rPr>
              <a:t>1</a:t>
            </a:r>
            <a:r>
              <a:rPr lang="en-US" sz="2800" b="1" baseline="30000" dirty="0">
                <a:solidFill>
                  <a:schemeClr val="bg1"/>
                </a:solidFill>
              </a:rPr>
              <a:t>st</a:t>
            </a:r>
            <a:r>
              <a:rPr lang="en-US" sz="2800" b="1" dirty="0">
                <a:solidFill>
                  <a:schemeClr val="bg1"/>
                </a:solidFill>
              </a:rPr>
              <a:t> </a:t>
            </a:r>
            <a:r>
              <a:rPr lang="en-US" sz="2800" b="1" dirty="0" smtClean="0">
                <a:solidFill>
                  <a:schemeClr val="bg1"/>
                </a:solidFill>
              </a:rPr>
              <a:t>line</a:t>
            </a:r>
            <a:endParaRPr lang="en-US" sz="2800" b="1" dirty="0">
              <a:solidFill>
                <a:schemeClr val="bg1"/>
              </a:solidFill>
            </a:endParaRPr>
          </a:p>
        </p:txBody>
      </p:sp>
    </p:spTree>
    <p:extLst>
      <p:ext uri="{BB962C8B-B14F-4D97-AF65-F5344CB8AC3E}">
        <p14:creationId xmlns:p14="http://schemas.microsoft.com/office/powerpoint/2010/main" val="17978480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423464771"/>
              </p:ext>
            </p:extLst>
          </p:nvPr>
        </p:nvGraphicFramePr>
        <p:xfrm>
          <a:off x="0" y="17930"/>
          <a:ext cx="6858000" cy="9117087"/>
        </p:xfrm>
        <a:graphic>
          <a:graphicData uri="http://schemas.openxmlformats.org/drawingml/2006/table">
            <a:tbl>
              <a:tblPr firstRow="1" bandRow="1">
                <a:tableStyleId>{5C22544A-7EE6-4342-B048-85BDC9FD1C3A}</a:tableStyleId>
              </a:tblPr>
              <a:tblGrid>
                <a:gridCol w="360829"/>
                <a:gridCol w="1353671"/>
                <a:gridCol w="857250"/>
                <a:gridCol w="857250"/>
                <a:gridCol w="857250"/>
                <a:gridCol w="518832"/>
                <a:gridCol w="950259"/>
                <a:gridCol w="1102659"/>
              </a:tblGrid>
              <a:tr h="277887">
                <a:tc>
                  <a:txBody>
                    <a:bodyPr/>
                    <a:lstStyle/>
                    <a:p>
                      <a:pPr algn="ctr"/>
                      <a:endParaRPr lang="en-US" sz="1200" b="0" dirty="0"/>
                    </a:p>
                  </a:txBody>
                  <a:tcPr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sz="1100" b="0" cap="none" dirty="0" smtClean="0">
                          <a:ln/>
                          <a:solidFill>
                            <a:schemeClr val="bg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corticosteroids</a:t>
                      </a:r>
                    </a:p>
                  </a:txBody>
                  <a:tcPr anchor="ctr"/>
                </a:tc>
                <a:tc>
                  <a:txBody>
                    <a:bodyPr/>
                    <a:lstStyle/>
                    <a:p>
                      <a:pPr algn="ctr"/>
                      <a:r>
                        <a:rPr lang="en-US" sz="1100" b="0" dirty="0" smtClean="0">
                          <a:latin typeface="+mn-lt"/>
                        </a:rPr>
                        <a:t>H</a:t>
                      </a:r>
                      <a:r>
                        <a:rPr lang="en-US" sz="1100" b="0" baseline="-25000" dirty="0" smtClean="0">
                          <a:latin typeface="+mn-lt"/>
                        </a:rPr>
                        <a:t>1</a:t>
                      </a:r>
                      <a:r>
                        <a:rPr lang="en-US" sz="1100" b="0" baseline="0" dirty="0" smtClean="0">
                          <a:latin typeface="+mn-lt"/>
                        </a:rPr>
                        <a:t> blockers</a:t>
                      </a:r>
                      <a:endParaRPr lang="en-US" sz="1050" b="0" dirty="0">
                        <a:latin typeface="+mn-lt"/>
                      </a:endParaRPr>
                    </a:p>
                  </a:txBody>
                  <a:tcPr anchor="ctr"/>
                </a:tc>
                <a:tc>
                  <a:txBody>
                    <a:bodyPr/>
                    <a:lstStyle/>
                    <a:p>
                      <a:pPr algn="ctr"/>
                      <a:r>
                        <a:rPr lang="en-US" sz="1050" b="0" dirty="0" smtClean="0">
                          <a:latin typeface="+mn-lt"/>
                        </a:rPr>
                        <a:t>H</a:t>
                      </a:r>
                      <a:r>
                        <a:rPr lang="en-US" sz="1050" b="0" baseline="-25000" dirty="0" smtClean="0">
                          <a:latin typeface="+mn-lt"/>
                        </a:rPr>
                        <a:t>2 </a:t>
                      </a:r>
                      <a:r>
                        <a:rPr lang="en-US" sz="1050" b="0" baseline="0" dirty="0" smtClean="0">
                          <a:latin typeface="+mn-lt"/>
                        </a:rPr>
                        <a:t>blockers</a:t>
                      </a:r>
                      <a:endParaRPr lang="en-US" sz="1050" b="0" dirty="0">
                        <a:latin typeface="+mn-lt"/>
                      </a:endParaRPr>
                    </a:p>
                  </a:txBody>
                  <a:tcPr anchor="ctr"/>
                </a:tc>
                <a:tc>
                  <a:txBody>
                    <a:bodyPr/>
                    <a:lstStyle/>
                    <a:p>
                      <a:pPr algn="ctr"/>
                      <a:r>
                        <a:rPr lang="en-US" sz="1100" b="0" dirty="0" smtClean="0">
                          <a:latin typeface="+mn-lt"/>
                          <a:sym typeface="Wingdings 3"/>
                        </a:rPr>
                        <a:t>Salbutamol</a:t>
                      </a:r>
                      <a:endParaRPr lang="en-US" sz="1100" b="0" dirty="0">
                        <a:latin typeface="+mn-lt"/>
                      </a:endParaRPr>
                    </a:p>
                  </a:txBody>
                  <a:tcPr anchor="ctr"/>
                </a:tc>
                <a:tc>
                  <a:txBody>
                    <a:bodyPr/>
                    <a:lstStyle/>
                    <a:p>
                      <a:pPr algn="ctr"/>
                      <a:endParaRPr lang="en-US" sz="700" b="0" dirty="0" smtClean="0"/>
                    </a:p>
                    <a:p>
                      <a:pPr algn="ctr"/>
                      <a:endParaRPr lang="en-US" sz="800" dirty="0" smtClean="0"/>
                    </a:p>
                    <a:p>
                      <a:pPr algn="ctr"/>
                      <a:endParaRPr lang="en-US" sz="800" b="0" dirty="0">
                        <a:latin typeface="+mn-lt"/>
                      </a:endParaRPr>
                    </a:p>
                  </a:txBody>
                  <a:tcPr vert="vert270" anchor="ctr"/>
                </a:tc>
                <a:tc>
                  <a:txBody>
                    <a:bodyPr/>
                    <a:lstStyle/>
                    <a:p>
                      <a:pPr algn="ctr"/>
                      <a:r>
                        <a:rPr lang="en-US" sz="1000" b="0" dirty="0" smtClean="0">
                          <a:latin typeface="+mn-lt"/>
                        </a:rPr>
                        <a:t>Aminophylline </a:t>
                      </a:r>
                      <a:endParaRPr lang="en-US" sz="1000" b="0" dirty="0">
                        <a:latin typeface="+mn-lt"/>
                      </a:endParaRPr>
                    </a:p>
                  </a:txBody>
                  <a:tcPr anchor="ctr"/>
                </a:tc>
                <a:tc>
                  <a:txBody>
                    <a:bodyPr/>
                    <a:lstStyle/>
                    <a:p>
                      <a:pPr algn="ctr"/>
                      <a:r>
                        <a:rPr lang="en-US" sz="1100" b="0" cap="none" dirty="0" smtClean="0">
                          <a:ln/>
                          <a:solidFill>
                            <a:schemeClr val="bg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mn-lt"/>
                        </a:rPr>
                        <a:t>glucagon</a:t>
                      </a:r>
                      <a:endParaRPr lang="en-US" sz="1100" b="0" dirty="0">
                        <a:solidFill>
                          <a:schemeClr val="bg1"/>
                        </a:solidFill>
                        <a:latin typeface="+mn-lt"/>
                      </a:endParaRPr>
                    </a:p>
                  </a:txBody>
                  <a:tcPr anchor="ctr"/>
                </a:tc>
              </a:tr>
              <a:tr h="2813112">
                <a:tc>
                  <a:txBody>
                    <a:bodyPr/>
                    <a:lstStyle/>
                    <a:p>
                      <a:pPr algn="ctr"/>
                      <a:r>
                        <a:rPr lang="en-US" sz="1050" dirty="0" smtClean="0"/>
                        <a:t>Mechanism of action</a:t>
                      </a:r>
                      <a:endParaRPr lang="en-US" sz="1050" dirty="0"/>
                    </a:p>
                  </a:txBody>
                  <a:tcPr vert="vert270"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sz="1100" b="0" spc="-30" dirty="0" smtClean="0">
                          <a:latin typeface="+mn-lt"/>
                        </a:rPr>
                        <a:t>through immediate GCs actions on </a:t>
                      </a:r>
                      <a:r>
                        <a:rPr lang="en-US" sz="1100" b="0" u="none" spc="-30" dirty="0" smtClean="0">
                          <a:uFill>
                            <a:solidFill>
                              <a:srgbClr val="00B0F0"/>
                            </a:solidFill>
                          </a:uFill>
                          <a:latin typeface="+mn-lt"/>
                        </a:rPr>
                        <a:t>Membrane-bound recepto</a:t>
                      </a:r>
                      <a:r>
                        <a:rPr lang="en-US" sz="1100" b="0" spc="-30" dirty="0" smtClean="0">
                          <a:latin typeface="+mn-lt"/>
                        </a:rPr>
                        <a:t>rs </a:t>
                      </a:r>
                      <a:r>
                        <a:rPr lang="en-US" sz="1100" b="0" spc="-30" dirty="0" smtClean="0">
                          <a:latin typeface="+mn-lt"/>
                          <a:sym typeface="Wingdings 3"/>
                        </a:rPr>
                        <a:t> modulating levels of 2nd messengers  (within seconds or minutes) which</a:t>
                      </a:r>
                      <a:r>
                        <a:rPr lang="en-US" sz="1100" b="0" spc="-30" baseline="0" dirty="0" smtClean="0">
                          <a:latin typeface="+mn-lt"/>
                          <a:sym typeface="Wingdings 3"/>
                        </a:rPr>
                        <a:t> means</a:t>
                      </a:r>
                      <a:r>
                        <a:rPr lang="en-US" sz="1100" b="0" spc="-30" dirty="0" smtClean="0">
                          <a:latin typeface="+mn-lt"/>
                          <a:sym typeface="Wingdings 3"/>
                        </a:rPr>
                        <a:t> </a:t>
                      </a:r>
                      <a:r>
                        <a:rPr lang="en-US" sz="1100" b="0" u="none" spc="-30" dirty="0" smtClean="0">
                          <a:solidFill>
                            <a:srgbClr val="9A261F"/>
                          </a:solidFill>
                          <a:uFill>
                            <a:solidFill>
                              <a:srgbClr val="00B0F0"/>
                            </a:solidFill>
                          </a:uFill>
                          <a:latin typeface="+mn-lt"/>
                          <a:sym typeface="Wingdings 3"/>
                        </a:rPr>
                        <a:t>Non-genomic action </a:t>
                      </a:r>
                      <a:endParaRPr lang="en-US" sz="1100" b="0" u="none" dirty="0" smtClean="0">
                        <a:solidFill>
                          <a:srgbClr val="9A261F"/>
                        </a:solidFill>
                        <a:latin typeface="+mn-lt"/>
                      </a:endParaRPr>
                    </a:p>
                  </a:txBody>
                  <a:tcPr anchor="ctr"/>
                </a:tc>
                <a:tc>
                  <a:txBody>
                    <a:bodyPr/>
                    <a:lstStyle/>
                    <a:p>
                      <a:pPr algn="ctr"/>
                      <a:r>
                        <a:rPr lang="en-US" sz="1200" b="0" dirty="0" smtClean="0">
                          <a:latin typeface="+mn-lt"/>
                          <a:sym typeface="Wingdings 3"/>
                        </a:rPr>
                        <a:t>Though mast cells have already </a:t>
                      </a:r>
                      <a:r>
                        <a:rPr lang="en-US" sz="1000" b="0" dirty="0" smtClean="0">
                          <a:latin typeface="+mn-lt"/>
                          <a:sym typeface="Wingdings 3"/>
                        </a:rPr>
                        <a:t>de-granulated</a:t>
                      </a:r>
                    </a:p>
                    <a:p>
                      <a:pPr marL="0" marR="0" indent="0" algn="ctr" defTabSz="685800" rtl="0" eaLnBrk="1" fontAlgn="auto" latinLnBrk="0" hangingPunct="1">
                        <a:lnSpc>
                          <a:spcPct val="100000"/>
                        </a:lnSpc>
                        <a:spcBef>
                          <a:spcPts val="0"/>
                        </a:spcBef>
                        <a:spcAft>
                          <a:spcPts val="0"/>
                        </a:spcAft>
                        <a:buClrTx/>
                        <a:buSzTx/>
                        <a:buFontTx/>
                        <a:buNone/>
                        <a:tabLst/>
                        <a:defRPr/>
                      </a:pPr>
                      <a:r>
                        <a:rPr lang="en-US" sz="1000" b="0" baseline="0" dirty="0" smtClean="0">
                          <a:latin typeface="+mn-lt"/>
                        </a:rPr>
                        <a:t>(e.g. </a:t>
                      </a:r>
                      <a:r>
                        <a:rPr lang="en-US" sz="900" b="0" dirty="0" err="1" smtClean="0">
                          <a:latin typeface="+mn-lt"/>
                        </a:rPr>
                        <a:t>phenaramine</a:t>
                      </a:r>
                      <a:r>
                        <a:rPr lang="en-US" sz="900" b="0" dirty="0" smtClean="0">
                          <a:latin typeface="+mn-lt"/>
                        </a:rPr>
                        <a:t>)</a:t>
                      </a:r>
                    </a:p>
                  </a:txBody>
                  <a:tcPr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sz="1100" dirty="0" smtClean="0">
                          <a:solidFill>
                            <a:srgbClr val="AFABAB"/>
                          </a:solidFill>
                        </a:rPr>
                        <a:t>(anti-ulcer drugs, used for epigastric pain)</a:t>
                      </a:r>
                    </a:p>
                    <a:p>
                      <a:pPr algn="ctr"/>
                      <a:endParaRPr lang="en-US" sz="1100" dirty="0"/>
                    </a:p>
                  </a:txBody>
                  <a:tcPr anchor="ctr"/>
                </a:tc>
                <a:tc>
                  <a:txBody>
                    <a:bodyPr/>
                    <a:lstStyle/>
                    <a:p>
                      <a:pPr algn="ctr"/>
                      <a:r>
                        <a:rPr lang="en-US" sz="1400" b="1" dirty="0" smtClean="0">
                          <a:latin typeface="Symbol" pitchFamily="18" charset="2"/>
                          <a:sym typeface="Wingdings 3"/>
                        </a:rPr>
                        <a:t>b</a:t>
                      </a:r>
                      <a:r>
                        <a:rPr lang="en-US" sz="1400" b="1" baseline="-25000" dirty="0" smtClean="0">
                          <a:latin typeface="Arial Narrow" pitchFamily="34" charset="0"/>
                          <a:sym typeface="Wingdings 3"/>
                        </a:rPr>
                        <a:t>2</a:t>
                      </a:r>
                      <a:r>
                        <a:rPr lang="en-US" sz="1400" b="1" dirty="0" smtClean="0">
                          <a:latin typeface="Arial Narrow" pitchFamily="34" charset="0"/>
                          <a:sym typeface="Wingdings 3"/>
                        </a:rPr>
                        <a:t>-</a:t>
                      </a:r>
                      <a:r>
                        <a:rPr lang="en-US" sz="1400" b="0" dirty="0" smtClean="0">
                          <a:latin typeface="+mn-lt"/>
                          <a:sym typeface="Wingdings 3"/>
                        </a:rPr>
                        <a:t>adrenergic</a:t>
                      </a:r>
                      <a:r>
                        <a:rPr lang="en-US" sz="1400" b="0" baseline="0" dirty="0" smtClean="0">
                          <a:latin typeface="+mn-lt"/>
                          <a:sym typeface="Wingdings 3"/>
                        </a:rPr>
                        <a:t> </a:t>
                      </a:r>
                      <a:r>
                        <a:rPr lang="en-US" sz="1200" b="0" dirty="0" smtClean="0">
                          <a:latin typeface="+mn-lt"/>
                          <a:sym typeface="Wingdings 3"/>
                        </a:rPr>
                        <a:t>agonist </a:t>
                      </a:r>
                      <a:endParaRPr lang="en-US" sz="1200" b="0" dirty="0">
                        <a:latin typeface="+mn-lt"/>
                      </a:endParaRPr>
                    </a:p>
                  </a:txBody>
                  <a:tcPr vert="vert270" anchor="ctr"/>
                </a:tc>
                <a:tc>
                  <a:txBody>
                    <a:bodyPr/>
                    <a:lstStyle/>
                    <a:p>
                      <a:pPr algn="ctr"/>
                      <a:r>
                        <a:rPr lang="en-US" sz="1200" b="0" spc="-50" dirty="0" smtClean="0">
                          <a:latin typeface="+mn-lt"/>
                          <a:sym typeface="Wingdings 3"/>
                        </a:rPr>
                        <a:t>Anticholinergic </a:t>
                      </a:r>
                      <a:endParaRPr lang="en-US" sz="1200" b="0" dirty="0">
                        <a:latin typeface="+mn-lt"/>
                      </a:endParaRPr>
                    </a:p>
                  </a:txBody>
                  <a:tcPr vert="vert270" anchor="ctr"/>
                </a:tc>
                <a:tc>
                  <a:txBody>
                    <a:bodyPr/>
                    <a:lstStyle/>
                    <a:p>
                      <a:pPr algn="ctr"/>
                      <a:endParaRPr lang="en-US" dirty="0"/>
                    </a:p>
                  </a:txBody>
                  <a:tcPr anchor="ctr"/>
                </a:tc>
                <a:tc>
                  <a:txBody>
                    <a:bodyPr/>
                    <a:lstStyle/>
                    <a:p>
                      <a:pPr algn="ctr"/>
                      <a:r>
                        <a:rPr lang="en-US" sz="1000" b="0" dirty="0" smtClean="0">
                          <a:latin typeface="+mn-lt"/>
                        </a:rPr>
                        <a:t>Has both positive inotropic &amp; </a:t>
                      </a:r>
                      <a:r>
                        <a:rPr lang="en-US" sz="1000" b="0" dirty="0" err="1" smtClean="0">
                          <a:latin typeface="+mn-lt"/>
                        </a:rPr>
                        <a:t>chronotropic</a:t>
                      </a:r>
                      <a:r>
                        <a:rPr lang="en-US" sz="1000" b="0" dirty="0" smtClean="0">
                          <a:latin typeface="+mn-lt"/>
                        </a:rPr>
                        <a:t> effects on heart </a:t>
                      </a:r>
                      <a:r>
                        <a:rPr lang="en-US" sz="1000" b="0" dirty="0" smtClean="0">
                          <a:latin typeface="+mn-lt"/>
                          <a:sym typeface="Wingdings 3"/>
                        </a:rPr>
                        <a:t>  increase</a:t>
                      </a:r>
                      <a:r>
                        <a:rPr lang="en-US" sz="1000" b="0" dirty="0" smtClean="0">
                          <a:latin typeface="+mn-lt"/>
                        </a:rPr>
                        <a:t> cardiac cyclic AMP </a:t>
                      </a:r>
                      <a:r>
                        <a:rPr lang="en-US" sz="1000" b="0" dirty="0" smtClean="0">
                          <a:latin typeface="+mn-lt"/>
                          <a:sym typeface="Wingdings 3"/>
                        </a:rPr>
                        <a:t> an</a:t>
                      </a:r>
                      <a:r>
                        <a:rPr lang="en-US" sz="1000" b="0" dirty="0" smtClean="0">
                          <a:latin typeface="+mn-lt"/>
                        </a:rPr>
                        <a:t> effect entirely independent of adrenergic</a:t>
                      </a:r>
                      <a:r>
                        <a:rPr lang="en-US" sz="1000" b="0" baseline="0" dirty="0" smtClean="0">
                          <a:latin typeface="+mn-lt"/>
                        </a:rPr>
                        <a:t> </a:t>
                      </a:r>
                      <a:r>
                        <a:rPr lang="en-US" sz="1000" b="0" dirty="0" smtClean="0">
                          <a:latin typeface="+mn-lt"/>
                          <a:sym typeface="Wingdings 3"/>
                        </a:rPr>
                        <a:t>that is why </a:t>
                      </a:r>
                      <a:r>
                        <a:rPr lang="en-US" sz="1000" b="0" dirty="0" smtClean="0">
                          <a:latin typeface="+mn-lt"/>
                        </a:rPr>
                        <a:t>effective in spite of </a:t>
                      </a:r>
                      <a:r>
                        <a:rPr lang="en-US" sz="1000" b="1" dirty="0" smtClean="0">
                          <a:latin typeface="Symbol" pitchFamily="18" charset="2"/>
                          <a:sym typeface="Wingdings 3"/>
                        </a:rPr>
                        <a:t>b</a:t>
                      </a:r>
                      <a:r>
                        <a:rPr lang="ar-SA" sz="1000" b="1" dirty="0" smtClean="0">
                          <a:latin typeface="Symbol" pitchFamily="18" charset="2"/>
                          <a:sym typeface="Wingdings 3"/>
                        </a:rPr>
                        <a:t>-</a:t>
                      </a:r>
                      <a:r>
                        <a:rPr lang="en-US" sz="1000" b="0" dirty="0" smtClean="0">
                          <a:latin typeface="+mn-lt"/>
                        </a:rPr>
                        <a:t>adrenergic blockade.</a:t>
                      </a:r>
                    </a:p>
                    <a:p>
                      <a:pPr marL="0" marR="0" indent="0" algn="ctr" defTabSz="685800" rtl="0" eaLnBrk="1" fontAlgn="auto" latinLnBrk="0" hangingPunct="1">
                        <a:lnSpc>
                          <a:spcPct val="100000"/>
                        </a:lnSpc>
                        <a:spcBef>
                          <a:spcPts val="0"/>
                        </a:spcBef>
                        <a:spcAft>
                          <a:spcPts val="0"/>
                        </a:spcAft>
                        <a:buClrTx/>
                        <a:buSzTx/>
                        <a:buFontTx/>
                        <a:buNone/>
                        <a:tabLst/>
                        <a:defRPr/>
                      </a:pPr>
                      <a:r>
                        <a:rPr lang="en-US" sz="1000" b="0" dirty="0" smtClean="0">
                          <a:latin typeface="+mn-lt"/>
                        </a:rPr>
                        <a:t>Efficacy of acting on bronchi less</a:t>
                      </a:r>
                      <a:r>
                        <a:rPr lang="en-US" sz="1000" b="0" baseline="0" dirty="0" smtClean="0">
                          <a:latin typeface="+mn-lt"/>
                        </a:rPr>
                        <a:t> than in</a:t>
                      </a:r>
                      <a:r>
                        <a:rPr lang="en-US" sz="1000" b="0" dirty="0" smtClean="0">
                          <a:latin typeface="+mn-lt"/>
                        </a:rPr>
                        <a:t> heart</a:t>
                      </a:r>
                      <a:r>
                        <a:rPr lang="en-US" sz="1000" b="0" dirty="0" smtClean="0">
                          <a:latin typeface="+mn-lt"/>
                          <a:sym typeface="Wingdings 3"/>
                        </a:rPr>
                        <a:t> (no evident bronchodilation)</a:t>
                      </a:r>
                      <a:endParaRPr lang="en-US" sz="1000" b="0" dirty="0" smtClean="0">
                        <a:latin typeface="+mn-lt"/>
                      </a:endParaRPr>
                    </a:p>
                  </a:txBody>
                  <a:tcPr anchor="ctr"/>
                </a:tc>
              </a:tr>
              <a:tr h="3085812">
                <a:tc>
                  <a:txBody>
                    <a:bodyPr/>
                    <a:lstStyle/>
                    <a:p>
                      <a:pPr algn="ctr"/>
                      <a:r>
                        <a:rPr lang="en-US" sz="1800" dirty="0" smtClean="0"/>
                        <a:t>Action</a:t>
                      </a:r>
                      <a:endParaRPr lang="en-US" sz="1800" dirty="0"/>
                    </a:p>
                  </a:txBody>
                  <a:tcPr vert="vert270" anchor="ctr"/>
                </a:tc>
                <a:tc>
                  <a:txBody>
                    <a:bodyPr/>
                    <a:lstStyle/>
                    <a:p>
                      <a:pPr marL="171450" marR="0" indent="-171450" algn="ctr" defTabSz="685800" rtl="0" eaLnBrk="1" fontAlgn="auto" latinLnBrk="0" hangingPunct="1">
                        <a:lnSpc>
                          <a:spcPct val="100000"/>
                        </a:lnSpc>
                        <a:spcBef>
                          <a:spcPts val="0"/>
                        </a:spcBef>
                        <a:spcAft>
                          <a:spcPts val="0"/>
                        </a:spcAft>
                        <a:buClrTx/>
                        <a:buSzTx/>
                        <a:buFont typeface="Arial" charset="0"/>
                        <a:buChar char="•"/>
                        <a:tabLst/>
                        <a:defRPr/>
                      </a:pPr>
                      <a:r>
                        <a:rPr lang="en-US" sz="1100" b="0" u="none" dirty="0" smtClean="0">
                          <a:uFill>
                            <a:solidFill>
                              <a:srgbClr val="0000FF"/>
                            </a:solidFill>
                          </a:uFill>
                          <a:latin typeface="+mn-lt"/>
                        </a:rPr>
                        <a:t>Reverse hypotension and bronchoconstriction,</a:t>
                      </a:r>
                      <a:r>
                        <a:rPr lang="en-US" sz="1100" b="0" u="none" baseline="0" dirty="0" smtClean="0">
                          <a:uFill>
                            <a:solidFill>
                              <a:srgbClr val="0000FF"/>
                            </a:solidFill>
                          </a:uFill>
                          <a:latin typeface="+mn-lt"/>
                        </a:rPr>
                        <a:t> so it will decrease the releasing </a:t>
                      </a:r>
                      <a:r>
                        <a:rPr lang="en-US" sz="1100" b="0" dirty="0" smtClean="0">
                          <a:latin typeface="+mn-lt"/>
                        </a:rPr>
                        <a:t>of inflammatory mediators (anti-chemotactic &amp; mast cell stabilizing effects).</a:t>
                      </a:r>
                    </a:p>
                    <a:p>
                      <a:pPr marL="171450" marR="0" indent="-171450" algn="ctr" defTabSz="685800" rtl="0" eaLnBrk="1" fontAlgn="auto" latinLnBrk="0" hangingPunct="1">
                        <a:lnSpc>
                          <a:spcPct val="100000"/>
                        </a:lnSpc>
                        <a:spcBef>
                          <a:spcPts val="0"/>
                        </a:spcBef>
                        <a:spcAft>
                          <a:spcPts val="0"/>
                        </a:spcAft>
                        <a:buClrTx/>
                        <a:buSzTx/>
                        <a:buFont typeface="Arial" charset="0"/>
                        <a:buChar char="•"/>
                        <a:tabLst/>
                        <a:defRPr/>
                      </a:pPr>
                      <a:r>
                        <a:rPr lang="en-US" sz="1100" b="0" dirty="0" smtClean="0">
                          <a:latin typeface="+mn-lt"/>
                        </a:rPr>
                        <a:t>Decrease  mucosal swelling and skin reaction</a:t>
                      </a:r>
                    </a:p>
                    <a:p>
                      <a:pPr marL="171450" marR="0" indent="-171450" algn="ctr" defTabSz="685800" rtl="0" eaLnBrk="1" fontAlgn="auto" latinLnBrk="0" hangingPunct="1">
                        <a:lnSpc>
                          <a:spcPct val="100000"/>
                        </a:lnSpc>
                        <a:spcBef>
                          <a:spcPts val="0"/>
                        </a:spcBef>
                        <a:spcAft>
                          <a:spcPts val="0"/>
                        </a:spcAft>
                        <a:buClrTx/>
                        <a:buSzTx/>
                        <a:buFont typeface="Arial" charset="0"/>
                        <a:buChar char="•"/>
                        <a:tabLst/>
                        <a:defRPr/>
                      </a:pPr>
                      <a:r>
                        <a:rPr lang="en-US" sz="1100" b="0" spc="-30" dirty="0" smtClean="0">
                          <a:latin typeface="+mn-lt"/>
                        </a:rPr>
                        <a:t>May help to limit biphasic reactions</a:t>
                      </a:r>
                      <a:r>
                        <a:rPr lang="en-US" sz="1100" b="0" spc="-30" dirty="0" smtClean="0">
                          <a:latin typeface="+mn-lt"/>
                          <a:sym typeface="Wingdings 3"/>
                        </a:rPr>
                        <a:t> by decrease allergic mediators </a:t>
                      </a:r>
                    </a:p>
                  </a:txBody>
                  <a:tcPr anchor="ctr"/>
                </a:tc>
                <a:tc>
                  <a:txBody>
                    <a:bodyPr/>
                    <a:lstStyle/>
                    <a:p>
                      <a:pPr marL="171450" marR="0" indent="-171450" algn="ctr" defTabSz="685800" rtl="0" eaLnBrk="1" fontAlgn="auto" latinLnBrk="0" hangingPunct="1">
                        <a:lnSpc>
                          <a:spcPct val="100000"/>
                        </a:lnSpc>
                        <a:spcBef>
                          <a:spcPts val="0"/>
                        </a:spcBef>
                        <a:spcAft>
                          <a:spcPts val="0"/>
                        </a:spcAft>
                        <a:buClrTx/>
                        <a:buSzTx/>
                        <a:buFont typeface="Arial" charset="0"/>
                        <a:buChar char="•"/>
                        <a:tabLst/>
                        <a:defRPr/>
                      </a:pPr>
                      <a:r>
                        <a:rPr lang="en-US" sz="1100" b="0" dirty="0" smtClean="0">
                          <a:latin typeface="+mn-lt"/>
                        </a:rPr>
                        <a:t>help to counter act </a:t>
                      </a:r>
                      <a:r>
                        <a:rPr lang="en-US" sz="900" b="0" dirty="0" smtClean="0">
                          <a:latin typeface="+mn-lt"/>
                        </a:rPr>
                        <a:t>histamine-</a:t>
                      </a:r>
                      <a:r>
                        <a:rPr lang="en-US" sz="1000" b="0" dirty="0" smtClean="0">
                          <a:latin typeface="+mn-lt"/>
                        </a:rPr>
                        <a:t>mediated vasodilation </a:t>
                      </a:r>
                      <a:r>
                        <a:rPr lang="en-US" sz="1100" b="0" dirty="0" smtClean="0">
                          <a:latin typeface="+mn-lt"/>
                        </a:rPr>
                        <a:t>&amp; </a:t>
                      </a:r>
                      <a:r>
                        <a:rPr lang="en-US" sz="900" b="0" dirty="0" smtClean="0">
                          <a:latin typeface="+mn-lt"/>
                        </a:rPr>
                        <a:t>bronchoconstriction</a:t>
                      </a:r>
                      <a:r>
                        <a:rPr lang="en-US" sz="900" b="1" dirty="0" smtClean="0">
                          <a:latin typeface="Arial Narrow" pitchFamily="34" charset="0"/>
                        </a:rPr>
                        <a:t>.</a:t>
                      </a:r>
                    </a:p>
                    <a:p>
                      <a:pPr marL="171450" marR="0" indent="-171450" algn="ctr" defTabSz="685800" rtl="0" eaLnBrk="1" fontAlgn="auto" latinLnBrk="0" hangingPunct="1">
                        <a:lnSpc>
                          <a:spcPct val="100000"/>
                        </a:lnSpc>
                        <a:spcBef>
                          <a:spcPts val="0"/>
                        </a:spcBef>
                        <a:spcAft>
                          <a:spcPts val="0"/>
                        </a:spcAft>
                        <a:buClrTx/>
                        <a:buSzTx/>
                        <a:buFont typeface="Arial" charset="0"/>
                        <a:buChar char="•"/>
                        <a:tabLst/>
                        <a:defRPr/>
                      </a:pPr>
                      <a:r>
                        <a:rPr lang="en-US" sz="1100" b="0" dirty="0" smtClean="0">
                          <a:latin typeface="+mn-lt"/>
                        </a:rPr>
                        <a:t>May help to limit biphasic </a:t>
                      </a:r>
                      <a:r>
                        <a:rPr lang="en-US" sz="1000" b="0" dirty="0" smtClean="0">
                          <a:latin typeface="+mn-lt"/>
                        </a:rPr>
                        <a:t>reactions</a:t>
                      </a:r>
                      <a:r>
                        <a:rPr lang="en-US" sz="1100" b="0" dirty="0" smtClean="0">
                          <a:latin typeface="+mn-lt"/>
                          <a:sym typeface="Wingdings 3"/>
                        </a:rPr>
                        <a:t> by </a:t>
                      </a:r>
                      <a:r>
                        <a:rPr lang="en-US" sz="1000" b="0" dirty="0" smtClean="0">
                          <a:latin typeface="+mn-lt"/>
                          <a:sym typeface="Wingdings 3"/>
                        </a:rPr>
                        <a:t>decrease</a:t>
                      </a:r>
                      <a:r>
                        <a:rPr lang="en-US" sz="1100" b="0" dirty="0" smtClean="0">
                          <a:latin typeface="+mn-lt"/>
                          <a:sym typeface="Wingdings 3"/>
                        </a:rPr>
                        <a:t> </a:t>
                      </a:r>
                      <a:r>
                        <a:rPr lang="en-US" sz="900" b="0" dirty="0" smtClean="0">
                          <a:latin typeface="+mn-lt"/>
                          <a:sym typeface="Wingdings 3"/>
                        </a:rPr>
                        <a:t>histamine </a:t>
                      </a:r>
                      <a:r>
                        <a:rPr lang="en-US" sz="1100" b="0" dirty="0" smtClean="0">
                          <a:latin typeface="+mn-lt"/>
                          <a:sym typeface="Wingdings 3"/>
                        </a:rPr>
                        <a:t>release</a:t>
                      </a:r>
                    </a:p>
                  </a:txBody>
                  <a:tcPr anchor="ctr"/>
                </a:tc>
                <a:tc>
                  <a:txBody>
                    <a:bodyPr/>
                    <a:lstStyle/>
                    <a:p>
                      <a:pPr algn="ctr"/>
                      <a:r>
                        <a:rPr lang="en-US" sz="1200" b="0" dirty="0" smtClean="0">
                          <a:latin typeface="+mn-lt"/>
                        </a:rPr>
                        <a:t>The </a:t>
                      </a:r>
                      <a:r>
                        <a:rPr lang="en-US" sz="1100" b="0" dirty="0" smtClean="0">
                          <a:latin typeface="+mn-lt"/>
                        </a:rPr>
                        <a:t>significance</a:t>
                      </a:r>
                      <a:r>
                        <a:rPr lang="en-US" sz="1200" b="0" dirty="0" smtClean="0">
                          <a:latin typeface="+mn-lt"/>
                        </a:rPr>
                        <a:t> of H</a:t>
                      </a:r>
                      <a:r>
                        <a:rPr lang="en-US" sz="1200" b="0" baseline="-25000" dirty="0" smtClean="0">
                          <a:latin typeface="+mn-lt"/>
                        </a:rPr>
                        <a:t>2</a:t>
                      </a:r>
                      <a:r>
                        <a:rPr lang="en-US" sz="1200" b="0" dirty="0" smtClean="0">
                          <a:latin typeface="+mn-lt"/>
                        </a:rPr>
                        <a:t> blockers is not </a:t>
                      </a:r>
                      <a:r>
                        <a:rPr lang="en-US" sz="1100" b="0" dirty="0" smtClean="0">
                          <a:latin typeface="+mn-lt"/>
                        </a:rPr>
                        <a:t>established</a:t>
                      </a:r>
                    </a:p>
                    <a:p>
                      <a:pPr algn="ctr"/>
                      <a:r>
                        <a:rPr lang="en-US" sz="1100" b="0" baseline="0" dirty="0" smtClean="0">
                          <a:latin typeface="+mn-lt"/>
                        </a:rPr>
                        <a:t>(e.g. </a:t>
                      </a:r>
                      <a:r>
                        <a:rPr lang="en-US" sz="1100" b="0" spc="-40" dirty="0" smtClean="0">
                          <a:latin typeface="+mn-lt"/>
                        </a:rPr>
                        <a:t>Ranitidine &amp; cimetidine)</a:t>
                      </a:r>
                      <a:r>
                        <a:rPr lang="en-US" sz="1100" b="0" baseline="0" dirty="0" smtClean="0">
                          <a:latin typeface="+mn-lt"/>
                        </a:rPr>
                        <a:t> </a:t>
                      </a:r>
                      <a:endParaRPr lang="en-US" sz="1100" b="0" dirty="0">
                        <a:latin typeface="+mn-lt"/>
                      </a:endParaRPr>
                    </a:p>
                  </a:txBody>
                  <a:tcPr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sz="1100" dirty="0" smtClean="0"/>
                        <a:t>1- Short acting, rapid relief onset relax bronchial smooth </a:t>
                      </a:r>
                      <a:r>
                        <a:rPr lang="en-US" sz="1100" b="0" dirty="0" smtClean="0">
                          <a:latin typeface="+mn-lt"/>
                        </a:rPr>
                        <a:t>muscle and may decrease mediator release from mast cells and basophils.</a:t>
                      </a:r>
                    </a:p>
                    <a:p>
                      <a:pPr marL="0" marR="0" indent="0" algn="ctr" defTabSz="685800" rtl="0" eaLnBrk="1" fontAlgn="auto" latinLnBrk="0" hangingPunct="1">
                        <a:lnSpc>
                          <a:spcPct val="100000"/>
                        </a:lnSpc>
                        <a:spcBef>
                          <a:spcPts val="0"/>
                        </a:spcBef>
                        <a:spcAft>
                          <a:spcPts val="0"/>
                        </a:spcAft>
                        <a:buClrTx/>
                        <a:buSzTx/>
                        <a:buFontTx/>
                        <a:buNone/>
                        <a:tabLst/>
                        <a:defRPr/>
                      </a:pPr>
                      <a:r>
                        <a:rPr lang="en-US" sz="1100" b="0" dirty="0" smtClean="0">
                          <a:latin typeface="+mn-lt"/>
                        </a:rPr>
                        <a:t>2- Inhibit</a:t>
                      </a:r>
                      <a:r>
                        <a:rPr lang="en-US" sz="1100" b="0" baseline="0" dirty="0" smtClean="0">
                          <a:latin typeface="+mn-lt"/>
                        </a:rPr>
                        <a:t> airway </a:t>
                      </a:r>
                      <a:r>
                        <a:rPr lang="en-US" sz="900" b="0" dirty="0" smtClean="0">
                          <a:latin typeface="+mn-lt"/>
                        </a:rPr>
                        <a:t>microvascular</a:t>
                      </a:r>
                      <a:r>
                        <a:rPr lang="en-US" sz="1100" b="0" dirty="0" smtClean="0">
                          <a:latin typeface="+mn-lt"/>
                        </a:rPr>
                        <a:t> leakage</a:t>
                      </a:r>
                      <a:r>
                        <a:rPr lang="en-US" sz="1200" b="0" dirty="0" smtClean="0">
                          <a:latin typeface="+mn-lt"/>
                        </a:rPr>
                        <a:t>.</a:t>
                      </a:r>
                    </a:p>
                  </a:txBody>
                  <a:tcPr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sz="1200" b="0" dirty="0" smtClean="0">
                          <a:latin typeface="+mn-lt"/>
                        </a:rPr>
                        <a:t>Decrease </a:t>
                      </a:r>
                      <a:r>
                        <a:rPr lang="en-US" sz="1200" b="0" spc="-50" dirty="0" smtClean="0">
                          <a:latin typeface="+mn-lt"/>
                          <a:sym typeface="Wingdings 3"/>
                        </a:rPr>
                        <a:t>secretion</a:t>
                      </a:r>
                    </a:p>
                    <a:p>
                      <a:pPr marL="0" marR="0" indent="0" algn="ctr" defTabSz="685800" rtl="0" eaLnBrk="1" fontAlgn="auto" latinLnBrk="0" hangingPunct="1">
                        <a:lnSpc>
                          <a:spcPct val="100000"/>
                        </a:lnSpc>
                        <a:spcBef>
                          <a:spcPts val="0"/>
                        </a:spcBef>
                        <a:spcAft>
                          <a:spcPts val="0"/>
                        </a:spcAft>
                        <a:buClrTx/>
                        <a:buSzTx/>
                        <a:buFontTx/>
                        <a:buNone/>
                        <a:tabLst/>
                        <a:defRPr/>
                      </a:pPr>
                      <a:r>
                        <a:rPr lang="en-US" sz="1200" b="0" spc="-50" dirty="0" smtClean="0">
                          <a:latin typeface="+mn-lt"/>
                          <a:sym typeface="Wingdings 3"/>
                        </a:rPr>
                        <a:t> Less rapid in action </a:t>
                      </a:r>
                    </a:p>
                  </a:txBody>
                  <a:tcPr vert="vert270"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sz="1200" b="0" dirty="0" smtClean="0">
                          <a:latin typeface="+mn-lt"/>
                        </a:rPr>
                        <a:t>treatment of anaphylaxis when inhaled Broncho-dilators are not effective &amp; bronchospasm is persistent</a:t>
                      </a:r>
                    </a:p>
                  </a:txBody>
                  <a:tcPr anchor="ctr"/>
                </a:tc>
                <a:tc>
                  <a:txBody>
                    <a:bodyPr/>
                    <a:lstStyle/>
                    <a:p>
                      <a:pPr algn="ctr"/>
                      <a:r>
                        <a:rPr lang="en-US" sz="1400" b="0" baseline="0" dirty="0" smtClean="0">
                          <a:solidFill>
                            <a:schemeClr val="tx1"/>
                          </a:solidFill>
                          <a:latin typeface="+mn-lt"/>
                        </a:rPr>
                        <a:t>patients </a:t>
                      </a:r>
                      <a:r>
                        <a:rPr lang="en-US" sz="1400" kern="1200" dirty="0" smtClean="0">
                          <a:solidFill>
                            <a:schemeClr val="tx1"/>
                          </a:solidFill>
                          <a:effectLst/>
                          <a:latin typeface="+mn-lt"/>
                          <a:ea typeface="+mn-ea"/>
                          <a:cs typeface="+mn-cs"/>
                        </a:rPr>
                        <a:t>with refractory </a:t>
                      </a:r>
                    </a:p>
                    <a:p>
                      <a:pPr algn="ctr"/>
                      <a:r>
                        <a:rPr lang="en-US" sz="1400" kern="1200" dirty="0" smtClean="0">
                          <a:solidFill>
                            <a:schemeClr val="tx1"/>
                          </a:solidFill>
                          <a:effectLst/>
                          <a:latin typeface="+mn-lt"/>
                          <a:ea typeface="+mn-ea"/>
                          <a:cs typeface="+mn-cs"/>
                        </a:rPr>
                        <a:t>hypotension</a:t>
                      </a:r>
                    </a:p>
                    <a:p>
                      <a:pPr algn="ctr"/>
                      <a:endParaRPr lang="en-US" sz="1400" kern="1200" dirty="0" smtClean="0">
                        <a:solidFill>
                          <a:schemeClr val="tx1"/>
                        </a:solidFill>
                        <a:effectLst/>
                        <a:latin typeface="+mn-lt"/>
                        <a:ea typeface="+mn-ea"/>
                        <a:cs typeface="+mn-cs"/>
                      </a:endParaRPr>
                    </a:p>
                    <a:p>
                      <a:pPr algn="ctr"/>
                      <a:r>
                        <a:rPr lang="en-US" sz="1400" b="0" dirty="0" smtClean="0">
                          <a:latin typeface="+mn-lt"/>
                        </a:rPr>
                        <a:t>Drug of choice for severe anaphylaxis in </a:t>
                      </a:r>
                      <a:r>
                        <a:rPr lang="en-US" sz="1400" b="0" dirty="0" smtClean="0">
                          <a:solidFill>
                            <a:srgbClr val="9A261F"/>
                          </a:solidFill>
                          <a:latin typeface="+mn-lt"/>
                        </a:rPr>
                        <a:t>patients taking </a:t>
                      </a:r>
                      <a:r>
                        <a:rPr lang="en-US" sz="1400" b="1" dirty="0" smtClean="0">
                          <a:solidFill>
                            <a:srgbClr val="9A261F"/>
                          </a:solidFill>
                          <a:latin typeface="Symbol" pitchFamily="18" charset="2"/>
                          <a:sym typeface="Wingdings 3"/>
                        </a:rPr>
                        <a:t>b</a:t>
                      </a:r>
                      <a:r>
                        <a:rPr lang="en-US" sz="1400" b="0" dirty="0" smtClean="0">
                          <a:solidFill>
                            <a:srgbClr val="9A261F"/>
                          </a:solidFill>
                          <a:latin typeface="+mn-lt"/>
                        </a:rPr>
                        <a:t>-blockers. </a:t>
                      </a:r>
                    </a:p>
                  </a:txBody>
                  <a:tcPr anchor="ctr"/>
                </a:tc>
              </a:tr>
              <a:tr h="899178">
                <a:tc>
                  <a:txBody>
                    <a:bodyPr/>
                    <a:lstStyle/>
                    <a:p>
                      <a:pPr algn="ctr"/>
                      <a:r>
                        <a:rPr lang="en-US" sz="900" dirty="0" smtClean="0">
                          <a:latin typeface="+mn-lt"/>
                        </a:rPr>
                        <a:t>Contraindications</a:t>
                      </a:r>
                      <a:endParaRPr lang="en-US" sz="900" dirty="0">
                        <a:latin typeface="+mn-lt"/>
                      </a:endParaRPr>
                    </a:p>
                  </a:txBody>
                  <a:tcPr vert="vert270" anchor="ctr"/>
                </a:tc>
                <a:tc>
                  <a:txBody>
                    <a:bodyPr/>
                    <a:lstStyle/>
                    <a:p>
                      <a:pPr marL="171450" marR="0" indent="-171450" algn="ctr" defTabSz="685800" rtl="0" eaLnBrk="1" fontAlgn="auto" latinLnBrk="0" hangingPunct="1">
                        <a:lnSpc>
                          <a:spcPct val="100000"/>
                        </a:lnSpc>
                        <a:spcBef>
                          <a:spcPts val="0"/>
                        </a:spcBef>
                        <a:spcAft>
                          <a:spcPts val="0"/>
                        </a:spcAft>
                        <a:buClrTx/>
                        <a:buSzTx/>
                        <a:buFont typeface="Arial" charset="0"/>
                        <a:buChar char="•"/>
                        <a:tabLst/>
                        <a:defRPr/>
                      </a:pPr>
                      <a:r>
                        <a:rPr lang="en-US" sz="1100" b="0" dirty="0" smtClean="0">
                          <a:latin typeface="+mn-lt"/>
                        </a:rPr>
                        <a:t>Not given more</a:t>
                      </a:r>
                      <a:r>
                        <a:rPr lang="en-US" sz="1100" b="0" baseline="0" dirty="0" smtClean="0">
                          <a:latin typeface="+mn-lt"/>
                        </a:rPr>
                        <a:t> than</a:t>
                      </a:r>
                      <a:r>
                        <a:rPr lang="en-US" sz="1100" b="0" dirty="0" smtClean="0">
                          <a:latin typeface="+mn-lt"/>
                        </a:rPr>
                        <a:t> 40 years cardiac patient</a:t>
                      </a:r>
                    </a:p>
                    <a:p>
                      <a:pPr marL="171450" marR="0" indent="-171450" algn="ctr" defTabSz="685800" rtl="0" eaLnBrk="1" fontAlgn="auto" latinLnBrk="0" hangingPunct="1">
                        <a:lnSpc>
                          <a:spcPct val="100000"/>
                        </a:lnSpc>
                        <a:spcBef>
                          <a:spcPts val="0"/>
                        </a:spcBef>
                        <a:spcAft>
                          <a:spcPts val="0"/>
                        </a:spcAft>
                        <a:buClrTx/>
                        <a:buSzTx/>
                        <a:buFont typeface="Arial" charset="0"/>
                        <a:buChar char="•"/>
                        <a:tabLst/>
                        <a:defRPr/>
                      </a:pPr>
                      <a:r>
                        <a:rPr lang="en-US" sz="1100" b="0" dirty="0" smtClean="0">
                          <a:latin typeface="+mn-lt"/>
                        </a:rPr>
                        <a:t>Rare in a setting of anaphylaxis</a:t>
                      </a:r>
                    </a:p>
                  </a:txBody>
                  <a:tcPr anchor="ctr"/>
                </a:tc>
                <a:tc>
                  <a:txBody>
                    <a:bodyPr/>
                    <a:lstStyle/>
                    <a:p>
                      <a:pPr algn="ctr"/>
                      <a:endParaRPr lang="en-US" dirty="0"/>
                    </a:p>
                  </a:txBody>
                  <a:tcPr anchor="ctr"/>
                </a:tc>
                <a:tc>
                  <a:txBody>
                    <a:bodyPr/>
                    <a:lstStyle/>
                    <a:p>
                      <a:pPr marL="0" marR="0" lvl="1" indent="0" algn="ctr" defTabSz="685800" rtl="0" eaLnBrk="1" fontAlgn="auto" latinLnBrk="0" hangingPunct="1">
                        <a:lnSpc>
                          <a:spcPct val="100000"/>
                        </a:lnSpc>
                        <a:spcBef>
                          <a:spcPts val="0"/>
                        </a:spcBef>
                        <a:spcAft>
                          <a:spcPts val="0"/>
                        </a:spcAft>
                        <a:buClrTx/>
                        <a:buSzTx/>
                        <a:buFontTx/>
                        <a:buNone/>
                        <a:tabLst/>
                        <a:defRPr/>
                      </a:pPr>
                      <a:r>
                        <a:rPr lang="en-US" sz="1000" b="0" spc="-40" dirty="0" smtClean="0">
                          <a:latin typeface="+mn-lt"/>
                        </a:rPr>
                        <a:t>No cimetidine in elderly, renal/hepatic failure, or if on</a:t>
                      </a:r>
                      <a:r>
                        <a:rPr lang="en-US" sz="1000" b="0" spc="-40" dirty="0" smtClean="0">
                          <a:latin typeface="Arial Narrow" pitchFamily="34" charset="0"/>
                        </a:rPr>
                        <a:t> </a:t>
                      </a:r>
                      <a:r>
                        <a:rPr lang="en-US" sz="1000" b="0" spc="-40" dirty="0" smtClean="0">
                          <a:latin typeface="Symbol" pitchFamily="18" charset="2"/>
                        </a:rPr>
                        <a:t>b</a:t>
                      </a:r>
                      <a:r>
                        <a:rPr lang="en-US" sz="1000" b="0" spc="-40" dirty="0" smtClean="0">
                          <a:latin typeface="Arial Narrow" pitchFamily="34" charset="0"/>
                        </a:rPr>
                        <a:t>-</a:t>
                      </a:r>
                      <a:r>
                        <a:rPr lang="en-US" sz="1000" b="0" spc="-40" dirty="0" smtClean="0">
                          <a:latin typeface="+mn-lt"/>
                        </a:rPr>
                        <a:t>blockers</a:t>
                      </a:r>
                      <a:endParaRPr kumimoji="0" lang="el-GR" sz="1000" b="0" i="0" u="none" strike="noStrike" kern="1200" cap="none" spc="-40" normalizeH="0" baseline="0" noProof="0" dirty="0" smtClean="0">
                        <a:ln>
                          <a:noFill/>
                        </a:ln>
                        <a:solidFill>
                          <a:schemeClr val="tx1"/>
                        </a:solidFill>
                        <a:effectLst/>
                        <a:uLnTx/>
                        <a:uFillTx/>
                        <a:latin typeface="+mn-lt"/>
                      </a:endParaRPr>
                    </a:p>
                  </a:txBody>
                  <a:tcPr anchor="ctr"/>
                </a:tc>
                <a:tc>
                  <a:txBody>
                    <a:bodyPr/>
                    <a:lstStyle/>
                    <a:p>
                      <a:pPr algn="ctr"/>
                      <a:endParaRPr lang="en-US"/>
                    </a:p>
                  </a:txBody>
                  <a:tcPr anchor="ctr"/>
                </a:tc>
                <a:tc>
                  <a:txBody>
                    <a:bodyPr/>
                    <a:lstStyle/>
                    <a:p>
                      <a:pPr algn="ctr"/>
                      <a:endParaRPr lang="en-US"/>
                    </a:p>
                  </a:txBody>
                  <a:tcPr anchor="ctr"/>
                </a:tc>
                <a:tc rowSpan="3">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sz="1050" b="0" u="none" dirty="0" smtClean="0">
                          <a:latin typeface="+mn-lt"/>
                        </a:rPr>
                        <a:t>Given </a:t>
                      </a:r>
                      <a:r>
                        <a:rPr lang="en-US" sz="1050" b="0" u="none" dirty="0" smtClean="0">
                          <a:uFill>
                            <a:solidFill>
                              <a:srgbClr val="00B0F0"/>
                            </a:solidFill>
                          </a:uFill>
                          <a:latin typeface="+mn-lt"/>
                        </a:rPr>
                        <a:t>in hospital setting </a:t>
                      </a:r>
                      <a:r>
                        <a:rPr lang="en-US" sz="1050" b="0" u="none" dirty="0" smtClean="0">
                          <a:latin typeface="+mn-lt"/>
                        </a:rPr>
                        <a:t>as levels of drug should be </a:t>
                      </a:r>
                      <a:r>
                        <a:rPr lang="en-US" sz="1050" b="0" u="none" dirty="0" smtClean="0">
                          <a:solidFill>
                            <a:srgbClr val="9A261F"/>
                          </a:solidFill>
                          <a:latin typeface="+mn-lt"/>
                        </a:rPr>
                        <a:t>Therapeutically Monitored </a:t>
                      </a:r>
                      <a:r>
                        <a:rPr lang="en-US" sz="1050" b="0" u="none" dirty="0" smtClean="0">
                          <a:solidFill>
                            <a:schemeClr val="dk1"/>
                          </a:solidFill>
                          <a:latin typeface="+mn-lt"/>
                          <a:sym typeface="Wingdings 3"/>
                        </a:rPr>
                        <a:t>because</a:t>
                      </a:r>
                      <a:r>
                        <a:rPr lang="en-US" sz="1050" b="0" u="none" baseline="0" dirty="0" smtClean="0">
                          <a:solidFill>
                            <a:schemeClr val="dk1"/>
                          </a:solidFill>
                          <a:latin typeface="+mn-lt"/>
                          <a:sym typeface="Wingdings 3"/>
                        </a:rPr>
                        <a:t> it</a:t>
                      </a:r>
                      <a:r>
                        <a:rPr lang="en-US" sz="1050" b="0" u="none" dirty="0" smtClean="0">
                          <a:latin typeface="+mn-lt"/>
                          <a:sym typeface="Wingdings 3"/>
                        </a:rPr>
                        <a:t> has </a:t>
                      </a:r>
                      <a:r>
                        <a:rPr lang="en-US" sz="1050" b="0" u="none" dirty="0" smtClean="0">
                          <a:uFill>
                            <a:solidFill>
                              <a:srgbClr val="00B0F0"/>
                            </a:solidFill>
                          </a:uFill>
                          <a:latin typeface="+mn-lt"/>
                        </a:rPr>
                        <a:t>narrow</a:t>
                      </a:r>
                      <a:r>
                        <a:rPr lang="en-US" sz="1050" b="0" u="none" baseline="0" dirty="0" smtClean="0">
                          <a:uFill>
                            <a:solidFill>
                              <a:srgbClr val="00B0F0"/>
                            </a:solidFill>
                          </a:uFill>
                          <a:latin typeface="+mn-lt"/>
                        </a:rPr>
                        <a:t> </a:t>
                      </a:r>
                      <a:r>
                        <a:rPr lang="en-US" sz="1050" b="0" u="none" dirty="0" smtClean="0">
                          <a:uFill>
                            <a:solidFill>
                              <a:srgbClr val="00B0F0"/>
                            </a:solidFill>
                          </a:uFill>
                          <a:latin typeface="+mn-lt"/>
                        </a:rPr>
                        <a:t>therapeutic index</a:t>
                      </a:r>
                    </a:p>
                  </a:txBody>
                  <a:tcPr anchor="ctr"/>
                </a:tc>
                <a:tc rowSpan="2">
                  <a:txBody>
                    <a:bodyPr/>
                    <a:lstStyle/>
                    <a:p>
                      <a:pPr algn="ctr"/>
                      <a:endParaRPr lang="en-US"/>
                    </a:p>
                  </a:txBody>
                  <a:tcPr anchor="ctr"/>
                </a:tc>
              </a:tr>
              <a:tr h="166583">
                <a:tc rowSpan="2">
                  <a:txBody>
                    <a:bodyPr/>
                    <a:lstStyle/>
                    <a:p>
                      <a:pPr algn="ctr"/>
                      <a:r>
                        <a:rPr lang="en-US" sz="1100" dirty="0" smtClean="0"/>
                        <a:t>Adverse effect</a:t>
                      </a:r>
                      <a:endParaRPr lang="en-US" sz="1100" dirty="0"/>
                    </a:p>
                  </a:txBody>
                  <a:tcPr vert="vert270" anchor="ctr"/>
                </a:tc>
                <a:tc rowSpan="2">
                  <a:txBody>
                    <a:bodyPr/>
                    <a:lstStyle/>
                    <a:p>
                      <a:pPr algn="ctr"/>
                      <a:r>
                        <a:rPr lang="en-US" sz="1400" b="0" dirty="0" err="1" smtClean="0">
                          <a:latin typeface="+mn-lt"/>
                        </a:rPr>
                        <a:t>Dysrrhythmias</a:t>
                      </a:r>
                      <a:endParaRPr lang="en-US" b="0" dirty="0">
                        <a:latin typeface="+mn-lt"/>
                      </a:endParaRPr>
                    </a:p>
                  </a:txBody>
                  <a:tcPr anchor="ctr"/>
                </a:tc>
                <a:tc rowSpan="2">
                  <a:txBody>
                    <a:bodyPr/>
                    <a:lstStyle/>
                    <a:p>
                      <a:pPr algn="ctr"/>
                      <a:endParaRPr lang="en-US"/>
                    </a:p>
                  </a:txBody>
                  <a:tcPr anchor="ctr"/>
                </a:tc>
                <a:tc rowSpan="2">
                  <a:txBody>
                    <a:bodyPr/>
                    <a:lstStyle/>
                    <a:p>
                      <a:pPr algn="ctr"/>
                      <a:r>
                        <a:rPr lang="en-US" sz="1100" b="0" dirty="0" smtClean="0">
                          <a:latin typeface="+mn-lt"/>
                        </a:rPr>
                        <a:t>associated with serious adverse drug interactions</a:t>
                      </a:r>
                      <a:endParaRPr lang="en-US" sz="1100" b="0" dirty="0">
                        <a:latin typeface="+mn-lt"/>
                      </a:endParaRPr>
                    </a:p>
                  </a:txBody>
                  <a:tcPr anchor="ctr"/>
                </a:tc>
                <a:tc rowSpan="2">
                  <a:txBody>
                    <a:bodyPr/>
                    <a:lstStyle/>
                    <a:p>
                      <a:pPr algn="ctr"/>
                      <a:endParaRPr lang="en-US"/>
                    </a:p>
                  </a:txBody>
                  <a:tcPr anchor="ctr"/>
                </a:tc>
                <a:tc rowSpan="3">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sz="1100" b="0" u="none" dirty="0" smtClean="0">
                          <a:uFill>
                            <a:solidFill>
                              <a:srgbClr val="0099FF"/>
                            </a:solidFill>
                          </a:uFill>
                          <a:latin typeface="+mn-lt"/>
                        </a:rPr>
                        <a:t>Inhalational</a:t>
                      </a:r>
                    </a:p>
                    <a:p>
                      <a:pPr marL="0" marR="0" indent="0" algn="ctr" defTabSz="685800" rtl="0" eaLnBrk="1" fontAlgn="auto" latinLnBrk="0" hangingPunct="1">
                        <a:lnSpc>
                          <a:spcPct val="100000"/>
                        </a:lnSpc>
                        <a:spcBef>
                          <a:spcPts val="0"/>
                        </a:spcBef>
                        <a:spcAft>
                          <a:spcPts val="0"/>
                        </a:spcAft>
                        <a:buClrTx/>
                        <a:buSzTx/>
                        <a:buFontTx/>
                        <a:buNone/>
                        <a:tabLst/>
                        <a:defRPr/>
                      </a:pPr>
                      <a:r>
                        <a:rPr lang="en-US" sz="1100" b="0" i="0" spc="-50" dirty="0" smtClean="0">
                          <a:latin typeface="Bell MT" charset="0"/>
                          <a:ea typeface="Bell MT" charset="0"/>
                          <a:cs typeface="Bell MT" charset="0"/>
                          <a:sym typeface="Wingdings 3"/>
                        </a:rPr>
                        <a:t>longer duration of action </a:t>
                      </a:r>
                      <a:endParaRPr lang="en-US" sz="1100" b="0" i="0" u="none" dirty="0" smtClean="0">
                        <a:latin typeface="Bell MT" charset="0"/>
                        <a:ea typeface="Bell MT" charset="0"/>
                        <a:cs typeface="Bell MT" charset="0"/>
                      </a:endParaRPr>
                    </a:p>
                  </a:txBody>
                  <a:tcPr vert="vert270" anchor="ctr"/>
                </a:tc>
                <a:tc vMerge="1">
                  <a:txBody>
                    <a:bodyPr/>
                    <a:lstStyle/>
                    <a:p>
                      <a:endParaRPr lang="en-US"/>
                    </a:p>
                  </a:txBody>
                  <a:tcPr/>
                </a:tc>
                <a:tc vMerge="1">
                  <a:txBody>
                    <a:bodyPr/>
                    <a:lstStyle/>
                    <a:p>
                      <a:endParaRPr lang="en-US"/>
                    </a:p>
                  </a:txBody>
                  <a:tcPr/>
                </a:tc>
              </a:tr>
              <a:tr h="910804">
                <a:tc vMerge="1">
                  <a:txBody>
                    <a:bodyPr/>
                    <a:lstStyle/>
                    <a:p>
                      <a:pPr algn="ctr"/>
                      <a:endParaRPr lang="en-US" sz="1100" dirty="0"/>
                    </a:p>
                  </a:txBody>
                  <a:tcPr vert="vert270"/>
                </a:tc>
                <a:tc vMerge="1">
                  <a:txBody>
                    <a:bodyPr/>
                    <a:lstStyle/>
                    <a:p>
                      <a:endParaRPr lang="en-US" b="0" dirty="0">
                        <a:latin typeface="+mn-lt"/>
                      </a:endParaRPr>
                    </a:p>
                  </a:txBody>
                  <a:tcPr/>
                </a:tc>
                <a:tc vMerge="1">
                  <a:txBody>
                    <a:bodyPr/>
                    <a:lstStyle/>
                    <a:p>
                      <a:endParaRPr lang="en-US"/>
                    </a:p>
                  </a:txBody>
                  <a:tcPr/>
                </a:tc>
                <a:tc vMerge="1">
                  <a:txBody>
                    <a:bodyPr/>
                    <a:lstStyle/>
                    <a:p>
                      <a:endParaRPr lang="en-US" sz="1100" b="0" dirty="0">
                        <a:latin typeface="+mn-lt"/>
                      </a:endParaRPr>
                    </a:p>
                  </a:txBody>
                  <a:tcPr/>
                </a:tc>
                <a:tc vMerge="1">
                  <a:txBody>
                    <a:bodyPr/>
                    <a:lstStyle/>
                    <a:p>
                      <a:endParaRPr lang="en-US" dirty="0"/>
                    </a:p>
                  </a:txBody>
                  <a:tcPr/>
                </a:tc>
                <a:tc vMerge="1">
                  <a:txBody>
                    <a:bodyPr/>
                    <a:lstStyle/>
                    <a:p>
                      <a:pPr marL="0" marR="0" indent="0" algn="ctr" defTabSz="685800" rtl="0" eaLnBrk="1" fontAlgn="auto" latinLnBrk="0" hangingPunct="1">
                        <a:lnSpc>
                          <a:spcPct val="100000"/>
                        </a:lnSpc>
                        <a:spcBef>
                          <a:spcPts val="0"/>
                        </a:spcBef>
                        <a:spcAft>
                          <a:spcPts val="0"/>
                        </a:spcAft>
                        <a:buClrTx/>
                        <a:buSzTx/>
                        <a:buFontTx/>
                        <a:buNone/>
                        <a:tabLst/>
                        <a:defRPr/>
                      </a:pPr>
                      <a:endParaRPr lang="en-US" sz="1100" b="0" i="0" u="none" dirty="0" smtClean="0">
                        <a:latin typeface="Bell MT" charset="0"/>
                        <a:ea typeface="Bell MT" charset="0"/>
                        <a:cs typeface="Bell MT" charset="0"/>
                      </a:endParaRPr>
                    </a:p>
                  </a:txBody>
                  <a:tcPr vert="vert270" anchor="ctr"/>
                </a:tc>
                <a:tc vMerge="1">
                  <a:txBody>
                    <a:bodyPr/>
                    <a:lstStyle/>
                    <a:p>
                      <a:endParaRPr lang="en-US" dirty="0"/>
                    </a:p>
                  </a:txBody>
                  <a:tcPr/>
                </a:tc>
                <a:tc>
                  <a:txBody>
                    <a:bodyPr/>
                    <a:lstStyle/>
                    <a:p>
                      <a:pPr algn="ctr"/>
                      <a:endParaRPr lang="en-US" dirty="0"/>
                    </a:p>
                  </a:txBody>
                  <a:tcPr anchor="ctr"/>
                </a:tc>
              </a:tr>
              <a:tr h="524457">
                <a:tc>
                  <a:txBody>
                    <a:bodyPr/>
                    <a:lstStyle/>
                    <a:p>
                      <a:pPr marL="0" marR="0" lvl="1" indent="0" algn="ctr" defTabSz="685800" rtl="0" eaLnBrk="1" fontAlgn="auto" latinLnBrk="0" hangingPunct="1">
                        <a:lnSpc>
                          <a:spcPct val="100000"/>
                        </a:lnSpc>
                        <a:spcBef>
                          <a:spcPts val="0"/>
                        </a:spcBef>
                        <a:spcAft>
                          <a:spcPts val="0"/>
                        </a:spcAft>
                        <a:buClrTx/>
                        <a:buSzTx/>
                        <a:buFontTx/>
                        <a:buNone/>
                        <a:tabLst/>
                        <a:defRPr/>
                      </a:pPr>
                      <a:r>
                        <a:rPr lang="en-US" sz="800" dirty="0" smtClean="0">
                          <a:latin typeface="+mn-lt"/>
                        </a:rPr>
                        <a:t>Administration</a:t>
                      </a:r>
                    </a:p>
                  </a:txBody>
                  <a:tcPr vert="vert270" anchor="ctr"/>
                </a:tc>
                <a:tc>
                  <a:txBody>
                    <a:bodyPr/>
                    <a:lstStyle/>
                    <a:p>
                      <a:pPr marL="0" indent="0" algn="ctr">
                        <a:buFont typeface="Arial" charset="0"/>
                        <a:buNone/>
                      </a:pPr>
                      <a:r>
                        <a:rPr lang="en-US" sz="1000" b="0" dirty="0" smtClean="0">
                          <a:latin typeface="+mn-lt"/>
                        </a:rPr>
                        <a:t>slowly intravenously or intramuscularly</a:t>
                      </a:r>
                      <a:endParaRPr lang="en-US" sz="1000" b="0" dirty="0">
                        <a:latin typeface="+mn-lt"/>
                      </a:endParaRPr>
                    </a:p>
                  </a:txBody>
                  <a:tcPr anchor="ctr"/>
                </a:tc>
                <a:tc>
                  <a:txBody>
                    <a:bodyPr/>
                    <a:lstStyle/>
                    <a:p>
                      <a:pPr algn="ctr"/>
                      <a:r>
                        <a:rPr lang="en-US" sz="1100" b="0" spc="-40" dirty="0" smtClean="0">
                          <a:latin typeface="+mn-lt"/>
                        </a:rPr>
                        <a:t>Ranitidine 50 mg IV</a:t>
                      </a:r>
                      <a:endParaRPr lang="en-US" sz="1100" b="0" dirty="0">
                        <a:latin typeface="+mn-lt"/>
                      </a:endParaRPr>
                    </a:p>
                  </a:txBody>
                  <a:tcPr anchor="ctr"/>
                </a:tc>
                <a:tc>
                  <a:txBody>
                    <a:bodyPr/>
                    <a:lstStyle/>
                    <a:p>
                      <a:pPr algn="ctr"/>
                      <a:endParaRPr lang="en-US"/>
                    </a:p>
                  </a:txBody>
                  <a:tcPr anchor="ctr"/>
                </a:tc>
                <a:tc>
                  <a:txBody>
                    <a:bodyPr/>
                    <a:lstStyle/>
                    <a:p>
                      <a:pPr algn="ctr"/>
                      <a:r>
                        <a:rPr lang="en-US" sz="1000" b="0" u="none" dirty="0" smtClean="0">
                          <a:uFill>
                            <a:solidFill>
                              <a:srgbClr val="0099FF"/>
                            </a:solidFill>
                          </a:uFill>
                          <a:latin typeface="+mn-lt"/>
                        </a:rPr>
                        <a:t>Inhalational</a:t>
                      </a:r>
                      <a:endParaRPr lang="en-US" sz="1000" b="0" u="none" dirty="0">
                        <a:latin typeface="+mn-lt"/>
                      </a:endParaRPr>
                    </a:p>
                  </a:txBody>
                  <a:tcPr anchor="ctr"/>
                </a:tc>
                <a:tc vMerge="1">
                  <a:txBody>
                    <a:bodyPr/>
                    <a:lstStyle/>
                    <a:p>
                      <a:endParaRPr lang="en-US"/>
                    </a:p>
                  </a:txBody>
                  <a:tcPr/>
                </a:tc>
                <a:tc>
                  <a:txBody>
                    <a:bodyPr/>
                    <a:lstStyle/>
                    <a:p>
                      <a:pPr algn="ctr"/>
                      <a:endParaRPr lang="en-US"/>
                    </a:p>
                  </a:txBody>
                  <a:tcPr anchor="ctr"/>
                </a:tc>
                <a:tc>
                  <a:txBody>
                    <a:bodyPr/>
                    <a:lstStyle/>
                    <a:p>
                      <a:pPr algn="ctr"/>
                      <a:r>
                        <a:rPr lang="en-US" sz="1000" kern="1200" dirty="0" smtClean="0">
                          <a:solidFill>
                            <a:schemeClr val="dk1"/>
                          </a:solidFill>
                          <a:effectLst/>
                          <a:latin typeface="+mn-lt"/>
                          <a:ea typeface="+mn-ea"/>
                          <a:cs typeface="+mn-cs"/>
                        </a:rPr>
                        <a:t>1 mg IV q 5 min</a:t>
                      </a:r>
                    </a:p>
                    <a:p>
                      <a:pPr algn="ctr"/>
                      <a:r>
                        <a:rPr lang="en-US" sz="1000" kern="1200" dirty="0" smtClean="0">
                          <a:solidFill>
                            <a:schemeClr val="dk1"/>
                          </a:solidFill>
                          <a:effectLst/>
                          <a:latin typeface="+mn-lt"/>
                          <a:ea typeface="+mn-ea"/>
                          <a:cs typeface="+mn-cs"/>
                        </a:rPr>
                        <a:t>until hypotension </a:t>
                      </a:r>
                    </a:p>
                    <a:p>
                      <a:pPr algn="ctr"/>
                      <a:r>
                        <a:rPr lang="en-US" sz="1000" kern="1200" dirty="0" smtClean="0">
                          <a:solidFill>
                            <a:schemeClr val="dk1"/>
                          </a:solidFill>
                          <a:effectLst/>
                          <a:latin typeface="+mn-lt"/>
                          <a:ea typeface="+mn-ea"/>
                          <a:cs typeface="+mn-cs"/>
                        </a:rPr>
                        <a:t>resolves</a:t>
                      </a:r>
                    </a:p>
                  </a:txBody>
                  <a:tcPr anchor="ctr"/>
                </a:tc>
              </a:tr>
            </a:tbl>
          </a:graphicData>
        </a:graphic>
      </p:graphicFrame>
      <p:sp>
        <p:nvSpPr>
          <p:cNvPr id="5" name="Rectangle 4"/>
          <p:cNvSpPr/>
          <p:nvPr/>
        </p:nvSpPr>
        <p:spPr>
          <a:xfrm>
            <a:off x="4285131" y="17930"/>
            <a:ext cx="502022" cy="932329"/>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1100" dirty="0">
                <a:sym typeface="Wingdings 3"/>
              </a:rPr>
              <a:t>Ipratropium</a:t>
            </a:r>
            <a:endParaRPr lang="en-US" sz="1100" dirty="0"/>
          </a:p>
        </p:txBody>
      </p:sp>
    </p:spTree>
    <p:extLst>
      <p:ext uri="{BB962C8B-B14F-4D97-AF65-F5344CB8AC3E}">
        <p14:creationId xmlns:p14="http://schemas.microsoft.com/office/powerpoint/2010/main" val="14928107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1128</TotalTime>
  <Words>1913</Words>
  <Application>Microsoft Macintosh PowerPoint</Application>
  <PresentationFormat>On-screen Show (4:3)</PresentationFormat>
  <Paragraphs>276</Paragraphs>
  <Slides>12</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12</vt:i4>
      </vt:variant>
    </vt:vector>
  </HeadingPairs>
  <TitlesOfParts>
    <vt:vector size="23" baseType="lpstr">
      <vt:lpstr>Arial Narrow</vt:lpstr>
      <vt:lpstr>Bell MT</vt:lpstr>
      <vt:lpstr>Bernard MT Condensed</vt:lpstr>
      <vt:lpstr>Calibri</vt:lpstr>
      <vt:lpstr>Calibri Light</vt:lpstr>
      <vt:lpstr>Symbol</vt:lpstr>
      <vt:lpstr>Times New Roman</vt:lpstr>
      <vt:lpstr>Wingdings</vt:lpstr>
      <vt:lpstr>Wingdings 3</vt:lpstr>
      <vt:lpstr>Arial</vt:lpstr>
      <vt:lpstr>Office Theme</vt:lpstr>
      <vt:lpstr>PowerPoint Presentation</vt:lpstr>
      <vt:lpstr>PowerPoint Presentation</vt:lpstr>
      <vt:lpstr>PowerPoint Presentation</vt:lpstr>
      <vt:lpstr>PowerPoint Presentation</vt:lpstr>
      <vt:lpstr>PowerPoint Presentation</vt:lpstr>
      <vt:lpstr>ANAPHYLACTIC SHOCK THERAPY PROTOCOL </vt:lpstr>
      <vt:lpstr>ANAPHYLACTIC SHOCK THERAPY PROTOCOL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15.0031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cherry</dc:creator>
  <cp:lastModifiedBy>Microsoft Office User</cp:lastModifiedBy>
  <cp:revision>145</cp:revision>
  <dcterms:created xsi:type="dcterms:W3CDTF">2016-12-17T14:42:51Z</dcterms:created>
  <dcterms:modified xsi:type="dcterms:W3CDTF">2017-02-22T19:34:08Z</dcterms:modified>
</cp:coreProperties>
</file>