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4" r:id="rId3"/>
    <p:sldId id="259" r:id="rId4"/>
    <p:sldId id="263" r:id="rId5"/>
    <p:sldId id="271" r:id="rId6"/>
    <p:sldId id="272" r:id="rId7"/>
    <p:sldId id="273" r:id="rId8"/>
    <p:sldId id="274" r:id="rId9"/>
    <p:sldId id="258" r:id="rId10"/>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4FA"/>
    <a:srgbClr val="FFD8DC"/>
    <a:srgbClr val="40C87F"/>
    <a:srgbClr val="2E6AA6"/>
    <a:srgbClr val="C91A13"/>
    <a:srgbClr val="9A261F"/>
    <a:srgbClr val="EAEFF7"/>
    <a:srgbClr val="AFABAB"/>
    <a:srgbClr val="3BC175"/>
    <a:srgbClr val="1D2E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6" autoAdjust="0"/>
    <p:restoredTop sz="96654"/>
  </p:normalViewPr>
  <p:slideViewPr>
    <p:cSldViewPr snapToGrid="0">
      <p:cViewPr varScale="1">
        <p:scale>
          <a:sx n="76" d="100"/>
          <a:sy n="76" d="100"/>
        </p:scale>
        <p:origin x="2200" y="36"/>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3CD287-B5D5-6E42-8566-EFA56E657865}" type="doc">
      <dgm:prSet loTypeId="urn:microsoft.com/office/officeart/2008/layout/HalfCircleOrganizationChart" loCatId="" qsTypeId="urn:microsoft.com/office/officeart/2005/8/quickstyle/simple4" qsCatId="simple" csTypeId="urn:microsoft.com/office/officeart/2005/8/colors/accent1_2" csCatId="accent1" phldr="1"/>
      <dgm:spPr/>
      <dgm:t>
        <a:bodyPr/>
        <a:lstStyle/>
        <a:p>
          <a:endParaRPr lang="en-US"/>
        </a:p>
      </dgm:t>
    </dgm:pt>
    <dgm:pt modelId="{3B185D28-F159-8041-93B3-27A32E9FC16D}">
      <dgm:prSet phldrT="[Text]" custT="1"/>
      <dgm:spPr/>
      <dgm:t>
        <a:bodyPr/>
        <a:lstStyle/>
        <a:p>
          <a:r>
            <a:rPr lang="en-US" sz="1600" b="1" dirty="0">
              <a:solidFill>
                <a:srgbClr val="2E6AA6"/>
              </a:solidFill>
            </a:rPr>
            <a:t>Drugs are divided into two groups:</a:t>
          </a:r>
          <a:endParaRPr lang="en-US" sz="1600" dirty="0">
            <a:solidFill>
              <a:srgbClr val="2E6AA6"/>
            </a:solidFill>
          </a:endParaRPr>
        </a:p>
      </dgm:t>
    </dgm:pt>
    <dgm:pt modelId="{7949F206-4302-414D-B90D-9FAE96FA91C4}" type="parTrans" cxnId="{27744CF7-349C-A046-BA62-944BA98DA49E}">
      <dgm:prSet/>
      <dgm:spPr/>
      <dgm:t>
        <a:bodyPr/>
        <a:lstStyle/>
        <a:p>
          <a:endParaRPr lang="en-US"/>
        </a:p>
      </dgm:t>
    </dgm:pt>
    <dgm:pt modelId="{8F5B313B-6151-E649-9CCB-A164F0C493B5}" type="sibTrans" cxnId="{27744CF7-349C-A046-BA62-944BA98DA49E}">
      <dgm:prSet/>
      <dgm:spPr/>
      <dgm:t>
        <a:bodyPr/>
        <a:lstStyle/>
        <a:p>
          <a:endParaRPr lang="en-US"/>
        </a:p>
      </dgm:t>
    </dgm:pt>
    <dgm:pt modelId="{D807987F-BE34-C94C-836D-F8EF750A76F1}" type="asst">
      <dgm:prSet phldrT="[Text]" custT="1"/>
      <dgm:spPr/>
      <dgm:t>
        <a:bodyPr/>
        <a:lstStyle/>
        <a:p>
          <a:r>
            <a:rPr lang="en-US" sz="1200" dirty="0"/>
            <a:t>Second line</a:t>
          </a:r>
        </a:p>
      </dgm:t>
    </dgm:pt>
    <dgm:pt modelId="{3BE32070-04C9-FC4D-8480-7A6F6055DEA4}" type="parTrans" cxnId="{5273033B-B97B-A342-A279-95CBE45C6658}">
      <dgm:prSet/>
      <dgm:spPr/>
      <dgm:t>
        <a:bodyPr/>
        <a:lstStyle/>
        <a:p>
          <a:endParaRPr lang="en-US"/>
        </a:p>
      </dgm:t>
    </dgm:pt>
    <dgm:pt modelId="{301832FC-1AB4-304B-B6B1-60C25DAD8980}" type="sibTrans" cxnId="{5273033B-B97B-A342-A279-95CBE45C6658}">
      <dgm:prSet/>
      <dgm:spPr/>
      <dgm:t>
        <a:bodyPr/>
        <a:lstStyle/>
        <a:p>
          <a:endParaRPr lang="en-US"/>
        </a:p>
      </dgm:t>
    </dgm:pt>
    <dgm:pt modelId="{D8A32F48-85F8-F443-9E50-69B44492412E}" type="asst">
      <dgm:prSet custT="1"/>
      <dgm:spPr/>
      <dgm:t>
        <a:bodyPr/>
        <a:lstStyle/>
        <a:p>
          <a:r>
            <a:rPr lang="en-US" sz="1200" dirty="0"/>
            <a:t>First line</a:t>
          </a:r>
        </a:p>
      </dgm:t>
    </dgm:pt>
    <dgm:pt modelId="{5EF7BE33-703B-E544-B3D1-9F406F4B1F82}" type="parTrans" cxnId="{482D8030-05C1-574B-8D72-34A2CDDE6937}">
      <dgm:prSet/>
      <dgm:spPr/>
      <dgm:t>
        <a:bodyPr/>
        <a:lstStyle/>
        <a:p>
          <a:endParaRPr lang="en-US"/>
        </a:p>
      </dgm:t>
    </dgm:pt>
    <dgm:pt modelId="{48F2FFF8-5CC2-8340-A1D2-37A3983F09AD}" type="sibTrans" cxnId="{482D8030-05C1-574B-8D72-34A2CDDE6937}">
      <dgm:prSet/>
      <dgm:spPr/>
      <dgm:t>
        <a:bodyPr/>
        <a:lstStyle/>
        <a:p>
          <a:endParaRPr lang="en-US"/>
        </a:p>
      </dgm:t>
    </dgm:pt>
    <dgm:pt modelId="{6EAE5C8C-ED30-6240-8A1C-C9EEA3C87CF9}">
      <dgm:prSet custT="1"/>
      <dgm:spPr/>
      <dgm:t>
        <a:bodyPr/>
        <a:lstStyle/>
        <a:p>
          <a:r>
            <a:rPr lang="en-US" altLang="en-US" sz="1200" b="1" dirty="0"/>
            <a:t>Streptomycin </a:t>
          </a:r>
          <a:endParaRPr lang="en-US" sz="1200" dirty="0"/>
        </a:p>
      </dgm:t>
    </dgm:pt>
    <dgm:pt modelId="{F987DE73-DC9F-8145-A65C-F2F7B2DDE053}" type="parTrans" cxnId="{ABBA6B4C-A780-7D4B-A04A-8C94CE293752}">
      <dgm:prSet/>
      <dgm:spPr/>
      <dgm:t>
        <a:bodyPr/>
        <a:lstStyle/>
        <a:p>
          <a:endParaRPr lang="en-US"/>
        </a:p>
      </dgm:t>
    </dgm:pt>
    <dgm:pt modelId="{D7620D0C-B9AA-2748-8987-781EFA679351}" type="sibTrans" cxnId="{ABBA6B4C-A780-7D4B-A04A-8C94CE293752}">
      <dgm:prSet/>
      <dgm:spPr/>
      <dgm:t>
        <a:bodyPr/>
        <a:lstStyle/>
        <a:p>
          <a:endParaRPr lang="en-US"/>
        </a:p>
      </dgm:t>
    </dgm:pt>
    <dgm:pt modelId="{4CCAED1D-2BBE-9043-A9A0-574EA42D340F}">
      <dgm:prSet custT="1"/>
      <dgm:spPr/>
      <dgm:t>
        <a:bodyPr/>
        <a:lstStyle/>
        <a:p>
          <a:r>
            <a:rPr lang="en-US" altLang="en-US" sz="1200" b="1" dirty="0"/>
            <a:t>Pyrazinamide</a:t>
          </a:r>
          <a:endParaRPr lang="en-US" sz="1200" dirty="0"/>
        </a:p>
      </dgm:t>
    </dgm:pt>
    <dgm:pt modelId="{45414457-AB91-B14F-A02B-12D8A043ACAD}" type="parTrans" cxnId="{268B2BE7-CF05-6044-8FD3-3600D08D2C45}">
      <dgm:prSet/>
      <dgm:spPr/>
      <dgm:t>
        <a:bodyPr/>
        <a:lstStyle/>
        <a:p>
          <a:endParaRPr lang="en-US"/>
        </a:p>
      </dgm:t>
    </dgm:pt>
    <dgm:pt modelId="{3F0A2FB1-9B27-1F4D-87AD-EB2314903300}" type="sibTrans" cxnId="{268B2BE7-CF05-6044-8FD3-3600D08D2C45}">
      <dgm:prSet/>
      <dgm:spPr/>
      <dgm:t>
        <a:bodyPr/>
        <a:lstStyle/>
        <a:p>
          <a:endParaRPr lang="en-US"/>
        </a:p>
      </dgm:t>
    </dgm:pt>
    <dgm:pt modelId="{67087676-89BE-F645-B179-C67C38266C5A}">
      <dgm:prSet custT="1"/>
      <dgm:spPr/>
      <dgm:t>
        <a:bodyPr/>
        <a:lstStyle/>
        <a:p>
          <a:r>
            <a:rPr lang="en-US" altLang="en-US" sz="1200" b="1" dirty="0" err="1"/>
            <a:t>Ethambutol</a:t>
          </a:r>
          <a:endParaRPr lang="en-US" sz="1200" dirty="0"/>
        </a:p>
      </dgm:t>
    </dgm:pt>
    <dgm:pt modelId="{1DF026FA-43B2-DE4C-97C4-52BB563ED411}" type="parTrans" cxnId="{B151A25F-35C6-824B-8DE2-7A947AA7BEC4}">
      <dgm:prSet/>
      <dgm:spPr/>
      <dgm:t>
        <a:bodyPr/>
        <a:lstStyle/>
        <a:p>
          <a:endParaRPr lang="en-US"/>
        </a:p>
      </dgm:t>
    </dgm:pt>
    <dgm:pt modelId="{7993343D-D25F-4943-BB40-746B8B475626}" type="sibTrans" cxnId="{B151A25F-35C6-824B-8DE2-7A947AA7BEC4}">
      <dgm:prSet/>
      <dgm:spPr/>
      <dgm:t>
        <a:bodyPr/>
        <a:lstStyle/>
        <a:p>
          <a:endParaRPr lang="en-US"/>
        </a:p>
      </dgm:t>
    </dgm:pt>
    <dgm:pt modelId="{B5F7BC88-3643-F741-9865-5AFC30DAE8ED}">
      <dgm:prSet custT="1"/>
      <dgm:spPr/>
      <dgm:t>
        <a:bodyPr/>
        <a:lstStyle/>
        <a:p>
          <a:r>
            <a:rPr lang="en-US" altLang="en-US" sz="1200" b="1" dirty="0"/>
            <a:t>Rifampin (RIF)</a:t>
          </a:r>
          <a:endParaRPr lang="en-US" sz="1200" dirty="0"/>
        </a:p>
      </dgm:t>
    </dgm:pt>
    <dgm:pt modelId="{947685AE-0E3E-0240-9D41-A37F8E01B12E}" type="parTrans" cxnId="{993A13D0-A72A-524A-A3D8-A9B30AD82F7B}">
      <dgm:prSet/>
      <dgm:spPr/>
      <dgm:t>
        <a:bodyPr/>
        <a:lstStyle/>
        <a:p>
          <a:endParaRPr lang="en-US"/>
        </a:p>
      </dgm:t>
    </dgm:pt>
    <dgm:pt modelId="{E4275174-B648-254C-894D-5B024FB4845E}" type="sibTrans" cxnId="{993A13D0-A72A-524A-A3D8-A9B30AD82F7B}">
      <dgm:prSet/>
      <dgm:spPr/>
      <dgm:t>
        <a:bodyPr/>
        <a:lstStyle/>
        <a:p>
          <a:endParaRPr lang="en-US"/>
        </a:p>
      </dgm:t>
    </dgm:pt>
    <dgm:pt modelId="{0A88DE2D-2559-524F-89B9-DFD0846A42A9}">
      <dgm:prSet custT="1"/>
      <dgm:spPr/>
      <dgm:t>
        <a:bodyPr/>
        <a:lstStyle/>
        <a:p>
          <a:r>
            <a:rPr lang="en-US" altLang="en-US" sz="1200" b="1" dirty="0"/>
            <a:t>Isoniazid (INH)</a:t>
          </a:r>
          <a:endParaRPr lang="en-US" sz="1200" dirty="0"/>
        </a:p>
      </dgm:t>
    </dgm:pt>
    <dgm:pt modelId="{22A6CC34-58C1-024B-8D06-10E01A36FC47}" type="parTrans" cxnId="{8FF1110F-D113-AD4A-8BC9-8F25209BEF4A}">
      <dgm:prSet/>
      <dgm:spPr/>
      <dgm:t>
        <a:bodyPr/>
        <a:lstStyle/>
        <a:p>
          <a:endParaRPr lang="en-US"/>
        </a:p>
      </dgm:t>
    </dgm:pt>
    <dgm:pt modelId="{6011CB24-91E8-C346-88FF-02777F40D8D3}" type="sibTrans" cxnId="{8FF1110F-D113-AD4A-8BC9-8F25209BEF4A}">
      <dgm:prSet/>
      <dgm:spPr/>
      <dgm:t>
        <a:bodyPr/>
        <a:lstStyle/>
        <a:p>
          <a:endParaRPr lang="en-US"/>
        </a:p>
      </dgm:t>
    </dgm:pt>
    <dgm:pt modelId="{318E6DB1-3A55-6B43-A86D-1B1EA5C07CFE}">
      <dgm:prSet custT="1"/>
      <dgm:spPr/>
      <dgm:t>
        <a:bodyPr/>
        <a:lstStyle/>
        <a:p>
          <a:r>
            <a:rPr lang="en-US" altLang="en-US" sz="1200" b="1" dirty="0" err="1">
              <a:solidFill>
                <a:schemeClr val="tx1"/>
              </a:solidFill>
            </a:rPr>
            <a:t>Aminosalicylic</a:t>
          </a:r>
          <a:r>
            <a:rPr lang="en-US" altLang="en-US" sz="1200" b="1" dirty="0">
              <a:solidFill>
                <a:schemeClr val="tx1"/>
              </a:solidFill>
            </a:rPr>
            <a:t> Acid (PAS).</a:t>
          </a:r>
          <a:endParaRPr lang="en-US" sz="1200" dirty="0">
            <a:solidFill>
              <a:schemeClr val="tx1"/>
            </a:solidFill>
          </a:endParaRPr>
        </a:p>
      </dgm:t>
    </dgm:pt>
    <dgm:pt modelId="{329D1339-7B33-E847-92C7-9EC5A995FF3F}" type="parTrans" cxnId="{13F27B14-9896-3145-93E9-7235E1E2D928}">
      <dgm:prSet/>
      <dgm:spPr/>
      <dgm:t>
        <a:bodyPr/>
        <a:lstStyle/>
        <a:p>
          <a:endParaRPr lang="en-US"/>
        </a:p>
      </dgm:t>
    </dgm:pt>
    <dgm:pt modelId="{79B4FBC4-CEA9-AD4C-A2E0-7948046CE0D1}" type="sibTrans" cxnId="{13F27B14-9896-3145-93E9-7235E1E2D928}">
      <dgm:prSet/>
      <dgm:spPr/>
      <dgm:t>
        <a:bodyPr/>
        <a:lstStyle/>
        <a:p>
          <a:endParaRPr lang="en-US"/>
        </a:p>
      </dgm:t>
    </dgm:pt>
    <dgm:pt modelId="{0B297DEC-B93D-4D4C-AF58-293B97713281}">
      <dgm:prSet custT="1"/>
      <dgm:spPr/>
      <dgm:t>
        <a:bodyPr/>
        <a:lstStyle/>
        <a:p>
          <a:r>
            <a:rPr lang="en-US" altLang="en-US" sz="1200" b="1" dirty="0" err="1">
              <a:solidFill>
                <a:schemeClr val="tx1"/>
              </a:solidFill>
            </a:rPr>
            <a:t>Rifabutin</a:t>
          </a:r>
          <a:endParaRPr lang="en-US" sz="1200" dirty="0">
            <a:solidFill>
              <a:schemeClr val="tx1"/>
            </a:solidFill>
          </a:endParaRPr>
        </a:p>
      </dgm:t>
    </dgm:pt>
    <dgm:pt modelId="{62843EB0-F0FD-D046-9F5E-9765F33867A5}" type="parTrans" cxnId="{EFF52EB8-7E1D-B94E-8A52-3BA7EE7235FC}">
      <dgm:prSet/>
      <dgm:spPr/>
      <dgm:t>
        <a:bodyPr/>
        <a:lstStyle/>
        <a:p>
          <a:endParaRPr lang="en-US"/>
        </a:p>
      </dgm:t>
    </dgm:pt>
    <dgm:pt modelId="{7163A121-CE0C-FA49-8BFD-31DDEE1355D0}" type="sibTrans" cxnId="{EFF52EB8-7E1D-B94E-8A52-3BA7EE7235FC}">
      <dgm:prSet/>
      <dgm:spPr/>
      <dgm:t>
        <a:bodyPr/>
        <a:lstStyle/>
        <a:p>
          <a:endParaRPr lang="en-US"/>
        </a:p>
      </dgm:t>
    </dgm:pt>
    <dgm:pt modelId="{44942502-49F5-764F-92D4-625A13B66379}">
      <dgm:prSet custT="1"/>
      <dgm:spPr/>
      <dgm:t>
        <a:bodyPr/>
        <a:lstStyle/>
        <a:p>
          <a:r>
            <a:rPr lang="en-US" altLang="en-US" sz="1200" b="1" dirty="0" err="1">
              <a:solidFill>
                <a:schemeClr val="tx1"/>
              </a:solidFill>
            </a:rPr>
            <a:t>Fluoroquinolones</a:t>
          </a:r>
          <a:r>
            <a:rPr lang="en-US" altLang="en-US" sz="1200" b="1" dirty="0">
              <a:solidFill>
                <a:schemeClr val="tx1"/>
              </a:solidFill>
            </a:rPr>
            <a:t> (Ciprofloxacin  )</a:t>
          </a:r>
          <a:endParaRPr lang="en-US" sz="1200" dirty="0">
            <a:solidFill>
              <a:schemeClr val="tx1"/>
            </a:solidFill>
          </a:endParaRPr>
        </a:p>
      </dgm:t>
    </dgm:pt>
    <dgm:pt modelId="{336433BE-D217-EA48-8923-4BC4F2130060}" type="parTrans" cxnId="{66C3C16B-8A2D-2045-9859-839E1124264C}">
      <dgm:prSet/>
      <dgm:spPr/>
      <dgm:t>
        <a:bodyPr/>
        <a:lstStyle/>
        <a:p>
          <a:endParaRPr lang="en-US"/>
        </a:p>
      </dgm:t>
    </dgm:pt>
    <dgm:pt modelId="{5CBDBCB3-5AB7-C04E-810D-01AF8686757C}" type="sibTrans" cxnId="{66C3C16B-8A2D-2045-9859-839E1124264C}">
      <dgm:prSet/>
      <dgm:spPr/>
      <dgm:t>
        <a:bodyPr/>
        <a:lstStyle/>
        <a:p>
          <a:endParaRPr lang="en-US"/>
        </a:p>
      </dgm:t>
    </dgm:pt>
    <dgm:pt modelId="{296EC7E3-42EF-2647-8877-C7D8B61E65F3}">
      <dgm:prSet custT="1"/>
      <dgm:spPr/>
      <dgm:t>
        <a:bodyPr/>
        <a:lstStyle/>
        <a:p>
          <a:r>
            <a:rPr lang="en-US" altLang="en-US" sz="1200" b="1" dirty="0" err="1">
              <a:solidFill>
                <a:schemeClr val="tx1"/>
              </a:solidFill>
            </a:rPr>
            <a:t>Ethionamide</a:t>
          </a:r>
          <a:endParaRPr lang="en-US" sz="1200" dirty="0">
            <a:solidFill>
              <a:schemeClr val="tx1"/>
            </a:solidFill>
          </a:endParaRPr>
        </a:p>
      </dgm:t>
    </dgm:pt>
    <dgm:pt modelId="{B5E8F356-69F3-554B-9A4D-FFA4EA348A59}" type="parTrans" cxnId="{F4EAC080-B219-FB43-B97D-35F2E5E00A6B}">
      <dgm:prSet/>
      <dgm:spPr/>
      <dgm:t>
        <a:bodyPr/>
        <a:lstStyle/>
        <a:p>
          <a:endParaRPr lang="en-US"/>
        </a:p>
      </dgm:t>
    </dgm:pt>
    <dgm:pt modelId="{A9AF78FD-A3C5-8F4C-ACC8-5778C3DE2236}" type="sibTrans" cxnId="{F4EAC080-B219-FB43-B97D-35F2E5E00A6B}">
      <dgm:prSet/>
      <dgm:spPr/>
      <dgm:t>
        <a:bodyPr/>
        <a:lstStyle/>
        <a:p>
          <a:endParaRPr lang="en-US"/>
        </a:p>
      </dgm:t>
    </dgm:pt>
    <dgm:pt modelId="{06CC7E65-6B8E-F343-A937-AE25545EE637}" type="pres">
      <dgm:prSet presAssocID="{3F3CD287-B5D5-6E42-8566-EFA56E657865}" presName="Name0" presStyleCnt="0">
        <dgm:presLayoutVars>
          <dgm:orgChart val="1"/>
          <dgm:chPref val="1"/>
          <dgm:dir/>
          <dgm:animOne val="branch"/>
          <dgm:animLvl val="lvl"/>
          <dgm:resizeHandles/>
        </dgm:presLayoutVars>
      </dgm:prSet>
      <dgm:spPr/>
    </dgm:pt>
    <dgm:pt modelId="{0588ABED-8425-9843-8781-DFD73A14BE34}" type="pres">
      <dgm:prSet presAssocID="{3B185D28-F159-8041-93B3-27A32E9FC16D}" presName="hierRoot1" presStyleCnt="0">
        <dgm:presLayoutVars>
          <dgm:hierBranch val="init"/>
        </dgm:presLayoutVars>
      </dgm:prSet>
      <dgm:spPr/>
    </dgm:pt>
    <dgm:pt modelId="{68F6DFA9-208D-A64A-9973-1EAFC4BF0611}" type="pres">
      <dgm:prSet presAssocID="{3B185D28-F159-8041-93B3-27A32E9FC16D}" presName="rootComposite1" presStyleCnt="0"/>
      <dgm:spPr/>
    </dgm:pt>
    <dgm:pt modelId="{903B5CE2-9089-FC42-9390-2DCA9411CD95}" type="pres">
      <dgm:prSet presAssocID="{3B185D28-F159-8041-93B3-27A32E9FC16D}" presName="rootText1" presStyleLbl="alignAcc1" presStyleIdx="0" presStyleCnt="0" custScaleX="301151" custScaleY="135408">
        <dgm:presLayoutVars>
          <dgm:chPref val="3"/>
        </dgm:presLayoutVars>
      </dgm:prSet>
      <dgm:spPr/>
    </dgm:pt>
    <dgm:pt modelId="{AD320B17-2EC7-C64F-94A1-89E6BD71E4D5}" type="pres">
      <dgm:prSet presAssocID="{3B185D28-F159-8041-93B3-27A32E9FC16D}" presName="topArc1" presStyleLbl="parChTrans1D1" presStyleIdx="0" presStyleCnt="24"/>
      <dgm:spPr/>
    </dgm:pt>
    <dgm:pt modelId="{5E64DBE9-0CF0-8C4B-9102-62A678E7067E}" type="pres">
      <dgm:prSet presAssocID="{3B185D28-F159-8041-93B3-27A32E9FC16D}" presName="bottomArc1" presStyleLbl="parChTrans1D1" presStyleIdx="1" presStyleCnt="24"/>
      <dgm:spPr/>
    </dgm:pt>
    <dgm:pt modelId="{560C256F-4A64-E94D-A4A0-410CE4218DBF}" type="pres">
      <dgm:prSet presAssocID="{3B185D28-F159-8041-93B3-27A32E9FC16D}" presName="topConnNode1" presStyleLbl="node1" presStyleIdx="0" presStyleCnt="0"/>
      <dgm:spPr/>
    </dgm:pt>
    <dgm:pt modelId="{B82AAFDE-39EA-5940-99C5-4111B0ADAC34}" type="pres">
      <dgm:prSet presAssocID="{3B185D28-F159-8041-93B3-27A32E9FC16D}" presName="hierChild2" presStyleCnt="0"/>
      <dgm:spPr/>
    </dgm:pt>
    <dgm:pt modelId="{7F3F19E4-AC6A-7049-B223-62AD190E2F4B}" type="pres">
      <dgm:prSet presAssocID="{3B185D28-F159-8041-93B3-27A32E9FC16D}" presName="hierChild3" presStyleCnt="0"/>
      <dgm:spPr/>
    </dgm:pt>
    <dgm:pt modelId="{0052CCBF-4124-8543-B97E-00A08511EA85}" type="pres">
      <dgm:prSet presAssocID="{5EF7BE33-703B-E544-B3D1-9F406F4B1F82}" presName="Name101" presStyleLbl="parChTrans1D2" presStyleIdx="0" presStyleCnt="2"/>
      <dgm:spPr/>
    </dgm:pt>
    <dgm:pt modelId="{16C614F5-572F-F442-B878-45EB05AD3ECB}" type="pres">
      <dgm:prSet presAssocID="{D8A32F48-85F8-F443-9E50-69B44492412E}" presName="hierRoot3" presStyleCnt="0">
        <dgm:presLayoutVars>
          <dgm:hierBranch val="init"/>
        </dgm:presLayoutVars>
      </dgm:prSet>
      <dgm:spPr/>
    </dgm:pt>
    <dgm:pt modelId="{11B97F8B-BB0D-A344-90EF-F9906941E6DD}" type="pres">
      <dgm:prSet presAssocID="{D8A32F48-85F8-F443-9E50-69B44492412E}" presName="rootComposite3" presStyleCnt="0"/>
      <dgm:spPr/>
    </dgm:pt>
    <dgm:pt modelId="{C2DABAF2-F258-D64E-8088-E24975C3BBCC}" type="pres">
      <dgm:prSet presAssocID="{D8A32F48-85F8-F443-9E50-69B44492412E}" presName="rootText3" presStyleLbl="alignAcc1" presStyleIdx="0" presStyleCnt="0" custLinFactNeighborX="-48932" custLinFactNeighborY="493">
        <dgm:presLayoutVars>
          <dgm:chPref val="3"/>
        </dgm:presLayoutVars>
      </dgm:prSet>
      <dgm:spPr/>
    </dgm:pt>
    <dgm:pt modelId="{F824E85C-6360-F746-BC1F-D18EF8CF20EB}" type="pres">
      <dgm:prSet presAssocID="{D8A32F48-85F8-F443-9E50-69B44492412E}" presName="topArc3" presStyleLbl="parChTrans1D1" presStyleIdx="2" presStyleCnt="24"/>
      <dgm:spPr/>
    </dgm:pt>
    <dgm:pt modelId="{B1EF97B6-4995-7046-945D-1039A54A3C05}" type="pres">
      <dgm:prSet presAssocID="{D8A32F48-85F8-F443-9E50-69B44492412E}" presName="bottomArc3" presStyleLbl="parChTrans1D1" presStyleIdx="3" presStyleCnt="24"/>
      <dgm:spPr/>
    </dgm:pt>
    <dgm:pt modelId="{072F7193-F837-5344-B2E2-4D972951E8AA}" type="pres">
      <dgm:prSet presAssocID="{D8A32F48-85F8-F443-9E50-69B44492412E}" presName="topConnNode3" presStyleLbl="asst1" presStyleIdx="0" presStyleCnt="0"/>
      <dgm:spPr/>
    </dgm:pt>
    <dgm:pt modelId="{1A96296D-0CBF-1D4E-BB02-C3B92EDBE7FB}" type="pres">
      <dgm:prSet presAssocID="{D8A32F48-85F8-F443-9E50-69B44492412E}" presName="hierChild6" presStyleCnt="0"/>
      <dgm:spPr/>
    </dgm:pt>
    <dgm:pt modelId="{57881930-D798-334B-8F5C-72E8FB0AE349}" type="pres">
      <dgm:prSet presAssocID="{22A6CC34-58C1-024B-8D06-10E01A36FC47}" presName="Name28" presStyleLbl="parChTrans1D3" presStyleIdx="0" presStyleCnt="9"/>
      <dgm:spPr/>
    </dgm:pt>
    <dgm:pt modelId="{4954DCE4-DEC7-954D-BBBA-90EAD078055E}" type="pres">
      <dgm:prSet presAssocID="{0A88DE2D-2559-524F-89B9-DFD0846A42A9}" presName="hierRoot2" presStyleCnt="0">
        <dgm:presLayoutVars>
          <dgm:hierBranch val="init"/>
        </dgm:presLayoutVars>
      </dgm:prSet>
      <dgm:spPr/>
    </dgm:pt>
    <dgm:pt modelId="{CC37B6F8-8712-B946-B29D-4738A11A7BD1}" type="pres">
      <dgm:prSet presAssocID="{0A88DE2D-2559-524F-89B9-DFD0846A42A9}" presName="rootComposite2" presStyleCnt="0"/>
      <dgm:spPr/>
    </dgm:pt>
    <dgm:pt modelId="{C172F4E9-6E38-A44D-9C44-58973F1E538F}" type="pres">
      <dgm:prSet presAssocID="{0A88DE2D-2559-524F-89B9-DFD0846A42A9}" presName="rootText2" presStyleLbl="alignAcc1" presStyleIdx="0" presStyleCnt="0">
        <dgm:presLayoutVars>
          <dgm:chPref val="3"/>
        </dgm:presLayoutVars>
      </dgm:prSet>
      <dgm:spPr/>
    </dgm:pt>
    <dgm:pt modelId="{12E5AED5-FE60-474F-BB95-6361F89E5677}" type="pres">
      <dgm:prSet presAssocID="{0A88DE2D-2559-524F-89B9-DFD0846A42A9}" presName="topArc2" presStyleLbl="parChTrans1D1" presStyleIdx="4" presStyleCnt="24"/>
      <dgm:spPr/>
    </dgm:pt>
    <dgm:pt modelId="{73564B71-0F8B-E047-ADA8-44FC23DCCD6E}" type="pres">
      <dgm:prSet presAssocID="{0A88DE2D-2559-524F-89B9-DFD0846A42A9}" presName="bottomArc2" presStyleLbl="parChTrans1D1" presStyleIdx="5" presStyleCnt="24"/>
      <dgm:spPr/>
    </dgm:pt>
    <dgm:pt modelId="{52B02E3F-E9DD-394A-A00E-6FFBDC6AD4E6}" type="pres">
      <dgm:prSet presAssocID="{0A88DE2D-2559-524F-89B9-DFD0846A42A9}" presName="topConnNode2" presStyleLbl="node3" presStyleIdx="0" presStyleCnt="0"/>
      <dgm:spPr/>
    </dgm:pt>
    <dgm:pt modelId="{CD9C10D6-2C90-9842-9651-A8BB13D5DB96}" type="pres">
      <dgm:prSet presAssocID="{0A88DE2D-2559-524F-89B9-DFD0846A42A9}" presName="hierChild4" presStyleCnt="0"/>
      <dgm:spPr/>
    </dgm:pt>
    <dgm:pt modelId="{200AB319-1FC1-2348-8DD8-36A6AE283509}" type="pres">
      <dgm:prSet presAssocID="{0A88DE2D-2559-524F-89B9-DFD0846A42A9}" presName="hierChild5" presStyleCnt="0"/>
      <dgm:spPr/>
    </dgm:pt>
    <dgm:pt modelId="{99F02EA9-CDF4-4F4C-A2AA-AC03931F8A11}" type="pres">
      <dgm:prSet presAssocID="{947685AE-0E3E-0240-9D41-A37F8E01B12E}" presName="Name28" presStyleLbl="parChTrans1D3" presStyleIdx="1" presStyleCnt="9"/>
      <dgm:spPr/>
    </dgm:pt>
    <dgm:pt modelId="{CBF50EE8-E6DF-9549-BD3A-310CD23E3040}" type="pres">
      <dgm:prSet presAssocID="{B5F7BC88-3643-F741-9865-5AFC30DAE8ED}" presName="hierRoot2" presStyleCnt="0">
        <dgm:presLayoutVars>
          <dgm:hierBranch val="r"/>
        </dgm:presLayoutVars>
      </dgm:prSet>
      <dgm:spPr/>
    </dgm:pt>
    <dgm:pt modelId="{EE758DB4-F696-754E-9829-1EB9AFB07C16}" type="pres">
      <dgm:prSet presAssocID="{B5F7BC88-3643-F741-9865-5AFC30DAE8ED}" presName="rootComposite2" presStyleCnt="0"/>
      <dgm:spPr/>
    </dgm:pt>
    <dgm:pt modelId="{3E0F079B-E3CB-5048-B75F-C7BC54BC1FBC}" type="pres">
      <dgm:prSet presAssocID="{B5F7BC88-3643-F741-9865-5AFC30DAE8ED}" presName="rootText2" presStyleLbl="alignAcc1" presStyleIdx="0" presStyleCnt="0">
        <dgm:presLayoutVars>
          <dgm:chPref val="3"/>
        </dgm:presLayoutVars>
      </dgm:prSet>
      <dgm:spPr/>
    </dgm:pt>
    <dgm:pt modelId="{98BC36BC-0B68-4340-9F59-9109AE10C390}" type="pres">
      <dgm:prSet presAssocID="{B5F7BC88-3643-F741-9865-5AFC30DAE8ED}" presName="topArc2" presStyleLbl="parChTrans1D1" presStyleIdx="6" presStyleCnt="24"/>
      <dgm:spPr/>
    </dgm:pt>
    <dgm:pt modelId="{0ECB5395-7118-3B4A-B8FC-93238D3E5671}" type="pres">
      <dgm:prSet presAssocID="{B5F7BC88-3643-F741-9865-5AFC30DAE8ED}" presName="bottomArc2" presStyleLbl="parChTrans1D1" presStyleIdx="7" presStyleCnt="24"/>
      <dgm:spPr/>
    </dgm:pt>
    <dgm:pt modelId="{EA5F3FF0-990E-1E4C-BA4D-570149C1C9A1}" type="pres">
      <dgm:prSet presAssocID="{B5F7BC88-3643-F741-9865-5AFC30DAE8ED}" presName="topConnNode2" presStyleLbl="node3" presStyleIdx="0" presStyleCnt="0"/>
      <dgm:spPr/>
    </dgm:pt>
    <dgm:pt modelId="{3410083C-BE99-834C-A7C1-7CA1B0804C35}" type="pres">
      <dgm:prSet presAssocID="{B5F7BC88-3643-F741-9865-5AFC30DAE8ED}" presName="hierChild4" presStyleCnt="0"/>
      <dgm:spPr/>
    </dgm:pt>
    <dgm:pt modelId="{82E9DF4D-0A62-CD41-A04A-9D8E19CC7F1C}" type="pres">
      <dgm:prSet presAssocID="{B5F7BC88-3643-F741-9865-5AFC30DAE8ED}" presName="hierChild5" presStyleCnt="0"/>
      <dgm:spPr/>
    </dgm:pt>
    <dgm:pt modelId="{93CC7113-0E80-2E44-BF9F-EB38A436CE68}" type="pres">
      <dgm:prSet presAssocID="{1DF026FA-43B2-DE4C-97C4-52BB563ED411}" presName="Name28" presStyleLbl="parChTrans1D3" presStyleIdx="2" presStyleCnt="9"/>
      <dgm:spPr/>
    </dgm:pt>
    <dgm:pt modelId="{4603C806-79B3-8C47-87F4-5A4D156455D7}" type="pres">
      <dgm:prSet presAssocID="{67087676-89BE-F645-B179-C67C38266C5A}" presName="hierRoot2" presStyleCnt="0">
        <dgm:presLayoutVars>
          <dgm:hierBranch val="init"/>
        </dgm:presLayoutVars>
      </dgm:prSet>
      <dgm:spPr/>
    </dgm:pt>
    <dgm:pt modelId="{902B8FE3-5090-4E4C-A46B-158DDC3C1B2D}" type="pres">
      <dgm:prSet presAssocID="{67087676-89BE-F645-B179-C67C38266C5A}" presName="rootComposite2" presStyleCnt="0"/>
      <dgm:spPr/>
    </dgm:pt>
    <dgm:pt modelId="{9E65F36E-92AF-E04E-A6B4-2554D37D37C6}" type="pres">
      <dgm:prSet presAssocID="{67087676-89BE-F645-B179-C67C38266C5A}" presName="rootText2" presStyleLbl="alignAcc1" presStyleIdx="0" presStyleCnt="0">
        <dgm:presLayoutVars>
          <dgm:chPref val="3"/>
        </dgm:presLayoutVars>
      </dgm:prSet>
      <dgm:spPr/>
    </dgm:pt>
    <dgm:pt modelId="{0F7BEA4A-E378-5F42-ABF9-D32580D5CB26}" type="pres">
      <dgm:prSet presAssocID="{67087676-89BE-F645-B179-C67C38266C5A}" presName="topArc2" presStyleLbl="parChTrans1D1" presStyleIdx="8" presStyleCnt="24"/>
      <dgm:spPr/>
    </dgm:pt>
    <dgm:pt modelId="{76C367D1-5CE2-F644-8823-CD11AE11F674}" type="pres">
      <dgm:prSet presAssocID="{67087676-89BE-F645-B179-C67C38266C5A}" presName="bottomArc2" presStyleLbl="parChTrans1D1" presStyleIdx="9" presStyleCnt="24"/>
      <dgm:spPr/>
    </dgm:pt>
    <dgm:pt modelId="{EF490F95-E852-0840-AFB0-326006004112}" type="pres">
      <dgm:prSet presAssocID="{67087676-89BE-F645-B179-C67C38266C5A}" presName="topConnNode2" presStyleLbl="node3" presStyleIdx="0" presStyleCnt="0"/>
      <dgm:spPr/>
    </dgm:pt>
    <dgm:pt modelId="{70B22C3E-6811-014B-B782-4A8F63591406}" type="pres">
      <dgm:prSet presAssocID="{67087676-89BE-F645-B179-C67C38266C5A}" presName="hierChild4" presStyleCnt="0"/>
      <dgm:spPr/>
    </dgm:pt>
    <dgm:pt modelId="{E0746D65-53D9-694A-AFF4-D519B6D85BBD}" type="pres">
      <dgm:prSet presAssocID="{67087676-89BE-F645-B179-C67C38266C5A}" presName="hierChild5" presStyleCnt="0"/>
      <dgm:spPr/>
    </dgm:pt>
    <dgm:pt modelId="{4CA2C62F-60A1-5C40-A79F-CCBEABEE53ED}" type="pres">
      <dgm:prSet presAssocID="{45414457-AB91-B14F-A02B-12D8A043ACAD}" presName="Name28" presStyleLbl="parChTrans1D3" presStyleIdx="3" presStyleCnt="9"/>
      <dgm:spPr/>
    </dgm:pt>
    <dgm:pt modelId="{7109BE3A-B518-2E4C-B800-8DEE20875E02}" type="pres">
      <dgm:prSet presAssocID="{4CCAED1D-2BBE-9043-A9A0-574EA42D340F}" presName="hierRoot2" presStyleCnt="0">
        <dgm:presLayoutVars>
          <dgm:hierBranch val="init"/>
        </dgm:presLayoutVars>
      </dgm:prSet>
      <dgm:spPr/>
    </dgm:pt>
    <dgm:pt modelId="{2D1543B7-6310-7F41-B4C7-4552CE4D99FD}" type="pres">
      <dgm:prSet presAssocID="{4CCAED1D-2BBE-9043-A9A0-574EA42D340F}" presName="rootComposite2" presStyleCnt="0"/>
      <dgm:spPr/>
    </dgm:pt>
    <dgm:pt modelId="{7909E1CD-6499-694C-BEFB-4247E06D89AD}" type="pres">
      <dgm:prSet presAssocID="{4CCAED1D-2BBE-9043-A9A0-574EA42D340F}" presName="rootText2" presStyleLbl="alignAcc1" presStyleIdx="0" presStyleCnt="0">
        <dgm:presLayoutVars>
          <dgm:chPref val="3"/>
        </dgm:presLayoutVars>
      </dgm:prSet>
      <dgm:spPr/>
    </dgm:pt>
    <dgm:pt modelId="{AD2E84DB-F066-7B49-BDF2-B637C309DF7F}" type="pres">
      <dgm:prSet presAssocID="{4CCAED1D-2BBE-9043-A9A0-574EA42D340F}" presName="topArc2" presStyleLbl="parChTrans1D1" presStyleIdx="10" presStyleCnt="24"/>
      <dgm:spPr/>
    </dgm:pt>
    <dgm:pt modelId="{5CA15B65-183D-9C47-BB86-B4548850089C}" type="pres">
      <dgm:prSet presAssocID="{4CCAED1D-2BBE-9043-A9A0-574EA42D340F}" presName="bottomArc2" presStyleLbl="parChTrans1D1" presStyleIdx="11" presStyleCnt="24"/>
      <dgm:spPr/>
    </dgm:pt>
    <dgm:pt modelId="{ECCCF98D-2E9B-984E-8D8C-5A827C02BBA3}" type="pres">
      <dgm:prSet presAssocID="{4CCAED1D-2BBE-9043-A9A0-574EA42D340F}" presName="topConnNode2" presStyleLbl="node3" presStyleIdx="0" presStyleCnt="0"/>
      <dgm:spPr/>
    </dgm:pt>
    <dgm:pt modelId="{56F8685F-3A4E-8C42-9189-9134723F0377}" type="pres">
      <dgm:prSet presAssocID="{4CCAED1D-2BBE-9043-A9A0-574EA42D340F}" presName="hierChild4" presStyleCnt="0"/>
      <dgm:spPr/>
    </dgm:pt>
    <dgm:pt modelId="{B7F0CE87-4D2A-3642-85DF-D52A6F7056D9}" type="pres">
      <dgm:prSet presAssocID="{4CCAED1D-2BBE-9043-A9A0-574EA42D340F}" presName="hierChild5" presStyleCnt="0"/>
      <dgm:spPr/>
    </dgm:pt>
    <dgm:pt modelId="{4988D223-6C09-1B4C-A2F9-EE3A3F55F308}" type="pres">
      <dgm:prSet presAssocID="{F987DE73-DC9F-8145-A65C-F2F7B2DDE053}" presName="Name28" presStyleLbl="parChTrans1D3" presStyleIdx="4" presStyleCnt="9"/>
      <dgm:spPr/>
    </dgm:pt>
    <dgm:pt modelId="{356AFBEF-BBF0-E641-9A3B-4EC1FF8B312A}" type="pres">
      <dgm:prSet presAssocID="{6EAE5C8C-ED30-6240-8A1C-C9EEA3C87CF9}" presName="hierRoot2" presStyleCnt="0">
        <dgm:presLayoutVars>
          <dgm:hierBranch val="init"/>
        </dgm:presLayoutVars>
      </dgm:prSet>
      <dgm:spPr/>
    </dgm:pt>
    <dgm:pt modelId="{437C8D5B-C69F-9D43-A725-29B70649CD0B}" type="pres">
      <dgm:prSet presAssocID="{6EAE5C8C-ED30-6240-8A1C-C9EEA3C87CF9}" presName="rootComposite2" presStyleCnt="0"/>
      <dgm:spPr/>
    </dgm:pt>
    <dgm:pt modelId="{CD494E58-6B97-4C42-9F62-AE52F9076537}" type="pres">
      <dgm:prSet presAssocID="{6EAE5C8C-ED30-6240-8A1C-C9EEA3C87CF9}" presName="rootText2" presStyleLbl="alignAcc1" presStyleIdx="0" presStyleCnt="0">
        <dgm:presLayoutVars>
          <dgm:chPref val="3"/>
        </dgm:presLayoutVars>
      </dgm:prSet>
      <dgm:spPr/>
    </dgm:pt>
    <dgm:pt modelId="{8CC4846A-3729-0749-83C6-8CA0ADCB5217}" type="pres">
      <dgm:prSet presAssocID="{6EAE5C8C-ED30-6240-8A1C-C9EEA3C87CF9}" presName="topArc2" presStyleLbl="parChTrans1D1" presStyleIdx="12" presStyleCnt="24"/>
      <dgm:spPr/>
    </dgm:pt>
    <dgm:pt modelId="{027C261F-286F-B042-9CA8-1E90829A1288}" type="pres">
      <dgm:prSet presAssocID="{6EAE5C8C-ED30-6240-8A1C-C9EEA3C87CF9}" presName="bottomArc2" presStyleLbl="parChTrans1D1" presStyleIdx="13" presStyleCnt="24"/>
      <dgm:spPr/>
    </dgm:pt>
    <dgm:pt modelId="{B11F16BD-B41D-8447-A0E0-E1ED1BEA564E}" type="pres">
      <dgm:prSet presAssocID="{6EAE5C8C-ED30-6240-8A1C-C9EEA3C87CF9}" presName="topConnNode2" presStyleLbl="node3" presStyleIdx="0" presStyleCnt="0"/>
      <dgm:spPr/>
    </dgm:pt>
    <dgm:pt modelId="{1B3E8862-BBDC-6C4E-9412-3B16BE167B17}" type="pres">
      <dgm:prSet presAssocID="{6EAE5C8C-ED30-6240-8A1C-C9EEA3C87CF9}" presName="hierChild4" presStyleCnt="0"/>
      <dgm:spPr/>
    </dgm:pt>
    <dgm:pt modelId="{8CCC35CB-0F29-8E43-B21F-5EB67ACCAE37}" type="pres">
      <dgm:prSet presAssocID="{6EAE5C8C-ED30-6240-8A1C-C9EEA3C87CF9}" presName="hierChild5" presStyleCnt="0"/>
      <dgm:spPr/>
    </dgm:pt>
    <dgm:pt modelId="{63F2E218-5219-854C-BB6F-A12DF1551689}" type="pres">
      <dgm:prSet presAssocID="{D8A32F48-85F8-F443-9E50-69B44492412E}" presName="hierChild7" presStyleCnt="0"/>
      <dgm:spPr/>
    </dgm:pt>
    <dgm:pt modelId="{0A263A22-2AF6-1C44-AC99-5909EDF2B1C2}" type="pres">
      <dgm:prSet presAssocID="{3BE32070-04C9-FC4D-8480-7A6F6055DEA4}" presName="Name101" presStyleLbl="parChTrans1D2" presStyleIdx="1" presStyleCnt="2"/>
      <dgm:spPr/>
    </dgm:pt>
    <dgm:pt modelId="{943EFA7A-5D12-5442-8E9E-642780A26881}" type="pres">
      <dgm:prSet presAssocID="{D807987F-BE34-C94C-836D-F8EF750A76F1}" presName="hierRoot3" presStyleCnt="0">
        <dgm:presLayoutVars>
          <dgm:hierBranch val="init"/>
        </dgm:presLayoutVars>
      </dgm:prSet>
      <dgm:spPr/>
    </dgm:pt>
    <dgm:pt modelId="{CF067202-56E5-7C44-9821-D94BC6039BAF}" type="pres">
      <dgm:prSet presAssocID="{D807987F-BE34-C94C-836D-F8EF750A76F1}" presName="rootComposite3" presStyleCnt="0"/>
      <dgm:spPr/>
    </dgm:pt>
    <dgm:pt modelId="{C6616E27-0D7B-9648-97CE-36CF5DDDD5A8}" type="pres">
      <dgm:prSet presAssocID="{D807987F-BE34-C94C-836D-F8EF750A76F1}" presName="rootText3" presStyleLbl="alignAcc1" presStyleIdx="0" presStyleCnt="0" custLinFactX="29096" custLinFactNeighborX="100000">
        <dgm:presLayoutVars>
          <dgm:chPref val="3"/>
        </dgm:presLayoutVars>
      </dgm:prSet>
      <dgm:spPr/>
    </dgm:pt>
    <dgm:pt modelId="{AEA7DCA0-4F9B-F644-AEDB-A539BBD9EF8C}" type="pres">
      <dgm:prSet presAssocID="{D807987F-BE34-C94C-836D-F8EF750A76F1}" presName="topArc3" presStyleLbl="parChTrans1D1" presStyleIdx="14" presStyleCnt="24"/>
      <dgm:spPr/>
    </dgm:pt>
    <dgm:pt modelId="{D84551A4-7096-B44A-B622-BF18C53360A6}" type="pres">
      <dgm:prSet presAssocID="{D807987F-BE34-C94C-836D-F8EF750A76F1}" presName="bottomArc3" presStyleLbl="parChTrans1D1" presStyleIdx="15" presStyleCnt="24"/>
      <dgm:spPr/>
    </dgm:pt>
    <dgm:pt modelId="{0AAE89D1-841B-2E41-95AE-98CE4599C326}" type="pres">
      <dgm:prSet presAssocID="{D807987F-BE34-C94C-836D-F8EF750A76F1}" presName="topConnNode3" presStyleLbl="asst1" presStyleIdx="0" presStyleCnt="0"/>
      <dgm:spPr/>
    </dgm:pt>
    <dgm:pt modelId="{C8901117-D9F9-564E-8DBA-AF7CDB68F911}" type="pres">
      <dgm:prSet presAssocID="{D807987F-BE34-C94C-836D-F8EF750A76F1}" presName="hierChild6" presStyleCnt="0"/>
      <dgm:spPr/>
    </dgm:pt>
    <dgm:pt modelId="{4A13DA24-8DDD-CA40-A93D-A583EB742A0A}" type="pres">
      <dgm:prSet presAssocID="{B5E8F356-69F3-554B-9A4D-FFA4EA348A59}" presName="Name28" presStyleLbl="parChTrans1D3" presStyleIdx="5" presStyleCnt="9"/>
      <dgm:spPr/>
    </dgm:pt>
    <dgm:pt modelId="{09B07DDD-096B-2D44-B2F5-621092DA0954}" type="pres">
      <dgm:prSet presAssocID="{296EC7E3-42EF-2647-8877-C7D8B61E65F3}" presName="hierRoot2" presStyleCnt="0">
        <dgm:presLayoutVars>
          <dgm:hierBranch val="init"/>
        </dgm:presLayoutVars>
      </dgm:prSet>
      <dgm:spPr/>
    </dgm:pt>
    <dgm:pt modelId="{9E8E4F4E-033C-D845-8073-F75DD4D8D3BE}" type="pres">
      <dgm:prSet presAssocID="{296EC7E3-42EF-2647-8877-C7D8B61E65F3}" presName="rootComposite2" presStyleCnt="0"/>
      <dgm:spPr/>
    </dgm:pt>
    <dgm:pt modelId="{1A21878C-9705-7143-80C9-18F1DD6A830B}" type="pres">
      <dgm:prSet presAssocID="{296EC7E3-42EF-2647-8877-C7D8B61E65F3}" presName="rootText2" presStyleLbl="alignAcc1" presStyleIdx="0" presStyleCnt="0">
        <dgm:presLayoutVars>
          <dgm:chPref val="3"/>
        </dgm:presLayoutVars>
      </dgm:prSet>
      <dgm:spPr/>
    </dgm:pt>
    <dgm:pt modelId="{F81F1C31-343A-7243-8CDE-A687EDFC33CE}" type="pres">
      <dgm:prSet presAssocID="{296EC7E3-42EF-2647-8877-C7D8B61E65F3}" presName="topArc2" presStyleLbl="parChTrans1D1" presStyleIdx="16" presStyleCnt="24"/>
      <dgm:spPr/>
    </dgm:pt>
    <dgm:pt modelId="{1AE50D75-E266-A04E-B80B-C578F87C2057}" type="pres">
      <dgm:prSet presAssocID="{296EC7E3-42EF-2647-8877-C7D8B61E65F3}" presName="bottomArc2" presStyleLbl="parChTrans1D1" presStyleIdx="17" presStyleCnt="24"/>
      <dgm:spPr/>
    </dgm:pt>
    <dgm:pt modelId="{761CC942-6D94-B34D-8985-C6EDAD9CE2F4}" type="pres">
      <dgm:prSet presAssocID="{296EC7E3-42EF-2647-8877-C7D8B61E65F3}" presName="topConnNode2" presStyleLbl="node3" presStyleIdx="0" presStyleCnt="0"/>
      <dgm:spPr/>
    </dgm:pt>
    <dgm:pt modelId="{E2DA83BE-F35C-684C-B530-B35E723E77E3}" type="pres">
      <dgm:prSet presAssocID="{296EC7E3-42EF-2647-8877-C7D8B61E65F3}" presName="hierChild4" presStyleCnt="0"/>
      <dgm:spPr/>
    </dgm:pt>
    <dgm:pt modelId="{0A17D03B-C240-2A47-A926-C4E2B3227D77}" type="pres">
      <dgm:prSet presAssocID="{296EC7E3-42EF-2647-8877-C7D8B61E65F3}" presName="hierChild5" presStyleCnt="0"/>
      <dgm:spPr/>
    </dgm:pt>
    <dgm:pt modelId="{EDF67167-12A3-3B4F-94ED-F59AE2F1D1F3}" type="pres">
      <dgm:prSet presAssocID="{336433BE-D217-EA48-8923-4BC4F2130060}" presName="Name28" presStyleLbl="parChTrans1D3" presStyleIdx="6" presStyleCnt="9"/>
      <dgm:spPr/>
    </dgm:pt>
    <dgm:pt modelId="{EFC873A6-8EED-724C-BC95-A75AF6DEB002}" type="pres">
      <dgm:prSet presAssocID="{44942502-49F5-764F-92D4-625A13B66379}" presName="hierRoot2" presStyleCnt="0">
        <dgm:presLayoutVars>
          <dgm:hierBranch val="init"/>
        </dgm:presLayoutVars>
      </dgm:prSet>
      <dgm:spPr/>
    </dgm:pt>
    <dgm:pt modelId="{B5902D7E-FEBA-3E4E-8FD4-560AEE7B170F}" type="pres">
      <dgm:prSet presAssocID="{44942502-49F5-764F-92D4-625A13B66379}" presName="rootComposite2" presStyleCnt="0"/>
      <dgm:spPr/>
    </dgm:pt>
    <dgm:pt modelId="{8F0DB8DF-1EBE-C649-A996-EC1408281CCF}" type="pres">
      <dgm:prSet presAssocID="{44942502-49F5-764F-92D4-625A13B66379}" presName="rootText2" presStyleLbl="alignAcc1" presStyleIdx="0" presStyleCnt="0" custScaleX="128860" custScaleY="110101" custLinFactNeighborX="-15920" custLinFactNeighborY="8511">
        <dgm:presLayoutVars>
          <dgm:chPref val="3"/>
        </dgm:presLayoutVars>
      </dgm:prSet>
      <dgm:spPr/>
    </dgm:pt>
    <dgm:pt modelId="{5B3E69C1-E083-BC40-8E7C-F0F272C0EA4A}" type="pres">
      <dgm:prSet presAssocID="{44942502-49F5-764F-92D4-625A13B66379}" presName="topArc2" presStyleLbl="parChTrans1D1" presStyleIdx="18" presStyleCnt="24"/>
      <dgm:spPr/>
    </dgm:pt>
    <dgm:pt modelId="{902CFC4A-80FE-CD43-A367-E47BD802A0F2}" type="pres">
      <dgm:prSet presAssocID="{44942502-49F5-764F-92D4-625A13B66379}" presName="bottomArc2" presStyleLbl="parChTrans1D1" presStyleIdx="19" presStyleCnt="24"/>
      <dgm:spPr/>
    </dgm:pt>
    <dgm:pt modelId="{FEE58CD6-A6F7-004F-8C84-60C7DDDEF04B}" type="pres">
      <dgm:prSet presAssocID="{44942502-49F5-764F-92D4-625A13B66379}" presName="topConnNode2" presStyleLbl="node3" presStyleIdx="0" presStyleCnt="0"/>
      <dgm:spPr/>
    </dgm:pt>
    <dgm:pt modelId="{9C205C8C-724A-8648-B7C6-BDE0111E0EF8}" type="pres">
      <dgm:prSet presAssocID="{44942502-49F5-764F-92D4-625A13B66379}" presName="hierChild4" presStyleCnt="0"/>
      <dgm:spPr/>
    </dgm:pt>
    <dgm:pt modelId="{C97D0B2B-7225-8249-B27A-6AE6B21F68E9}" type="pres">
      <dgm:prSet presAssocID="{44942502-49F5-764F-92D4-625A13B66379}" presName="hierChild5" presStyleCnt="0"/>
      <dgm:spPr/>
    </dgm:pt>
    <dgm:pt modelId="{0A73A0D9-37CA-084B-B649-0BBFCC557188}" type="pres">
      <dgm:prSet presAssocID="{62843EB0-F0FD-D046-9F5E-9765F33867A5}" presName="Name28" presStyleLbl="parChTrans1D3" presStyleIdx="7" presStyleCnt="9"/>
      <dgm:spPr/>
    </dgm:pt>
    <dgm:pt modelId="{D198700F-501C-6D47-A85D-938FB71A7F1B}" type="pres">
      <dgm:prSet presAssocID="{0B297DEC-B93D-4D4C-AF58-293B97713281}" presName="hierRoot2" presStyleCnt="0">
        <dgm:presLayoutVars>
          <dgm:hierBranch val="init"/>
        </dgm:presLayoutVars>
      </dgm:prSet>
      <dgm:spPr/>
    </dgm:pt>
    <dgm:pt modelId="{7545AF48-680B-D043-ADC6-0DF55FAD8D31}" type="pres">
      <dgm:prSet presAssocID="{0B297DEC-B93D-4D4C-AF58-293B97713281}" presName="rootComposite2" presStyleCnt="0"/>
      <dgm:spPr/>
    </dgm:pt>
    <dgm:pt modelId="{2B7C7772-86ED-E649-A02F-F967DE35B96A}" type="pres">
      <dgm:prSet presAssocID="{0B297DEC-B93D-4D4C-AF58-293B97713281}" presName="rootText2" presStyleLbl="alignAcc1" presStyleIdx="0" presStyleCnt="0">
        <dgm:presLayoutVars>
          <dgm:chPref val="3"/>
        </dgm:presLayoutVars>
      </dgm:prSet>
      <dgm:spPr/>
    </dgm:pt>
    <dgm:pt modelId="{41DD1FC1-84BE-9541-8523-B0D73D475947}" type="pres">
      <dgm:prSet presAssocID="{0B297DEC-B93D-4D4C-AF58-293B97713281}" presName="topArc2" presStyleLbl="parChTrans1D1" presStyleIdx="20" presStyleCnt="24"/>
      <dgm:spPr/>
    </dgm:pt>
    <dgm:pt modelId="{5D868EE5-3CF5-444F-B4C4-142926CB96E2}" type="pres">
      <dgm:prSet presAssocID="{0B297DEC-B93D-4D4C-AF58-293B97713281}" presName="bottomArc2" presStyleLbl="parChTrans1D1" presStyleIdx="21" presStyleCnt="24"/>
      <dgm:spPr/>
    </dgm:pt>
    <dgm:pt modelId="{42FB1E57-3664-D540-8761-6D2E40843E7D}" type="pres">
      <dgm:prSet presAssocID="{0B297DEC-B93D-4D4C-AF58-293B97713281}" presName="topConnNode2" presStyleLbl="node3" presStyleIdx="0" presStyleCnt="0"/>
      <dgm:spPr/>
    </dgm:pt>
    <dgm:pt modelId="{C49550E8-B3BC-3947-8EE7-D167B68F11D0}" type="pres">
      <dgm:prSet presAssocID="{0B297DEC-B93D-4D4C-AF58-293B97713281}" presName="hierChild4" presStyleCnt="0"/>
      <dgm:spPr/>
    </dgm:pt>
    <dgm:pt modelId="{59DFE12A-0F0E-004F-B292-E3151E96DAC0}" type="pres">
      <dgm:prSet presAssocID="{0B297DEC-B93D-4D4C-AF58-293B97713281}" presName="hierChild5" presStyleCnt="0"/>
      <dgm:spPr/>
    </dgm:pt>
    <dgm:pt modelId="{FAF9590C-9D16-3442-9C02-594B43E1A40B}" type="pres">
      <dgm:prSet presAssocID="{329D1339-7B33-E847-92C7-9EC5A995FF3F}" presName="Name28" presStyleLbl="parChTrans1D3" presStyleIdx="8" presStyleCnt="9"/>
      <dgm:spPr/>
    </dgm:pt>
    <dgm:pt modelId="{DC9633A5-1EA4-3748-9BB6-B05845DC3B22}" type="pres">
      <dgm:prSet presAssocID="{318E6DB1-3A55-6B43-A86D-1B1EA5C07CFE}" presName="hierRoot2" presStyleCnt="0">
        <dgm:presLayoutVars>
          <dgm:hierBranch val="init"/>
        </dgm:presLayoutVars>
      </dgm:prSet>
      <dgm:spPr/>
    </dgm:pt>
    <dgm:pt modelId="{BC888C70-3DF0-934D-8FD3-1D41DD1AA9DA}" type="pres">
      <dgm:prSet presAssocID="{318E6DB1-3A55-6B43-A86D-1B1EA5C07CFE}" presName="rootComposite2" presStyleCnt="0"/>
      <dgm:spPr/>
    </dgm:pt>
    <dgm:pt modelId="{474BB695-47E7-514B-92F4-A7F7EFA203A2}" type="pres">
      <dgm:prSet presAssocID="{318E6DB1-3A55-6B43-A86D-1B1EA5C07CFE}" presName="rootText2" presStyleLbl="alignAcc1" presStyleIdx="0" presStyleCnt="0" custScaleX="123603" custScaleY="93499" custLinFactNeighborX="-12383" custLinFactNeighborY="-5528">
        <dgm:presLayoutVars>
          <dgm:chPref val="3"/>
        </dgm:presLayoutVars>
      </dgm:prSet>
      <dgm:spPr/>
    </dgm:pt>
    <dgm:pt modelId="{90AB8391-CBC7-7A4B-91EA-9FE9E24D0D34}" type="pres">
      <dgm:prSet presAssocID="{318E6DB1-3A55-6B43-A86D-1B1EA5C07CFE}" presName="topArc2" presStyleLbl="parChTrans1D1" presStyleIdx="22" presStyleCnt="24"/>
      <dgm:spPr/>
    </dgm:pt>
    <dgm:pt modelId="{523DF4AE-6901-4549-A730-AF2BCC013610}" type="pres">
      <dgm:prSet presAssocID="{318E6DB1-3A55-6B43-A86D-1B1EA5C07CFE}" presName="bottomArc2" presStyleLbl="parChTrans1D1" presStyleIdx="23" presStyleCnt="24"/>
      <dgm:spPr/>
    </dgm:pt>
    <dgm:pt modelId="{A4154C98-E5B4-E843-BAC1-D857EF673EBF}" type="pres">
      <dgm:prSet presAssocID="{318E6DB1-3A55-6B43-A86D-1B1EA5C07CFE}" presName="topConnNode2" presStyleLbl="node3" presStyleIdx="0" presStyleCnt="0"/>
      <dgm:spPr/>
    </dgm:pt>
    <dgm:pt modelId="{E89A614F-1870-0540-9DAD-C60BA682F4FF}" type="pres">
      <dgm:prSet presAssocID="{318E6DB1-3A55-6B43-A86D-1B1EA5C07CFE}" presName="hierChild4" presStyleCnt="0"/>
      <dgm:spPr/>
    </dgm:pt>
    <dgm:pt modelId="{C9DBB688-0C28-294E-A8CE-209F676284AB}" type="pres">
      <dgm:prSet presAssocID="{318E6DB1-3A55-6B43-A86D-1B1EA5C07CFE}" presName="hierChild5" presStyleCnt="0"/>
      <dgm:spPr/>
    </dgm:pt>
    <dgm:pt modelId="{7BAC9B97-8E2A-DC43-854B-7A95186472D6}" type="pres">
      <dgm:prSet presAssocID="{D807987F-BE34-C94C-836D-F8EF750A76F1}" presName="hierChild7" presStyleCnt="0"/>
      <dgm:spPr/>
    </dgm:pt>
  </dgm:ptLst>
  <dgm:cxnLst>
    <dgm:cxn modelId="{015EAE0F-9A34-944F-84D5-AF08300AB6D1}" type="presOf" srcId="{3B185D28-F159-8041-93B3-27A32E9FC16D}" destId="{560C256F-4A64-E94D-A4A0-410CE4218DBF}" srcOrd="1" destOrd="0" presId="urn:microsoft.com/office/officeart/2008/layout/HalfCircleOrganizationChart"/>
    <dgm:cxn modelId="{A70F5069-1595-2641-B88B-10C15446FBC7}" type="presOf" srcId="{318E6DB1-3A55-6B43-A86D-1B1EA5C07CFE}" destId="{A4154C98-E5B4-E843-BAC1-D857EF673EBF}" srcOrd="1" destOrd="0" presId="urn:microsoft.com/office/officeart/2008/layout/HalfCircleOrganizationChart"/>
    <dgm:cxn modelId="{A15B4B0E-B4C8-954A-B900-169C08CEB180}" type="presOf" srcId="{336433BE-D217-EA48-8923-4BC4F2130060}" destId="{EDF67167-12A3-3B4F-94ED-F59AE2F1D1F3}" srcOrd="0" destOrd="0" presId="urn:microsoft.com/office/officeart/2008/layout/HalfCircleOrganizationChart"/>
    <dgm:cxn modelId="{B3BAA356-4511-CC40-98D1-EA6F4A824519}" type="presOf" srcId="{67087676-89BE-F645-B179-C67C38266C5A}" destId="{9E65F36E-92AF-E04E-A6B4-2554D37D37C6}" srcOrd="0" destOrd="0" presId="urn:microsoft.com/office/officeart/2008/layout/HalfCircleOrganizationChart"/>
    <dgm:cxn modelId="{156E465C-DF13-954A-A9B5-752AAFFDEFA8}" type="presOf" srcId="{B5F7BC88-3643-F741-9865-5AFC30DAE8ED}" destId="{3E0F079B-E3CB-5048-B75F-C7BC54BC1FBC}" srcOrd="0" destOrd="0" presId="urn:microsoft.com/office/officeart/2008/layout/HalfCircleOrganizationChart"/>
    <dgm:cxn modelId="{CD5A83E5-6B87-2649-8CC7-63C840C58CA6}" type="presOf" srcId="{4CCAED1D-2BBE-9043-A9A0-574EA42D340F}" destId="{7909E1CD-6499-694C-BEFB-4247E06D89AD}" srcOrd="0" destOrd="0" presId="urn:microsoft.com/office/officeart/2008/layout/HalfCircleOrganizationChart"/>
    <dgm:cxn modelId="{9B3593D9-7EDF-DE48-8730-2E647450EE62}" type="presOf" srcId="{0A88DE2D-2559-524F-89B9-DFD0846A42A9}" destId="{52B02E3F-E9DD-394A-A00E-6FFBDC6AD4E6}" srcOrd="1" destOrd="0" presId="urn:microsoft.com/office/officeart/2008/layout/HalfCircleOrganizationChart"/>
    <dgm:cxn modelId="{0E1DF28C-8EAC-AB4D-918D-3C1CD5D89D37}" type="presOf" srcId="{B5F7BC88-3643-F741-9865-5AFC30DAE8ED}" destId="{EA5F3FF0-990E-1E4C-BA4D-570149C1C9A1}" srcOrd="1" destOrd="0" presId="urn:microsoft.com/office/officeart/2008/layout/HalfCircleOrganizationChart"/>
    <dgm:cxn modelId="{AA4D505E-4411-0248-AA22-84F1B6004ED7}" type="presOf" srcId="{3F3CD287-B5D5-6E42-8566-EFA56E657865}" destId="{06CC7E65-6B8E-F343-A937-AE25545EE637}" srcOrd="0" destOrd="0" presId="urn:microsoft.com/office/officeart/2008/layout/HalfCircleOrganizationChart"/>
    <dgm:cxn modelId="{35B09BAA-0DE6-AA41-80DE-79F2DCCE9E5E}" type="presOf" srcId="{6EAE5C8C-ED30-6240-8A1C-C9EEA3C87CF9}" destId="{CD494E58-6B97-4C42-9F62-AE52F9076537}" srcOrd="0" destOrd="0" presId="urn:microsoft.com/office/officeart/2008/layout/HalfCircleOrganizationChart"/>
    <dgm:cxn modelId="{8FF1110F-D113-AD4A-8BC9-8F25209BEF4A}" srcId="{D8A32F48-85F8-F443-9E50-69B44492412E}" destId="{0A88DE2D-2559-524F-89B9-DFD0846A42A9}" srcOrd="0" destOrd="0" parTransId="{22A6CC34-58C1-024B-8D06-10E01A36FC47}" sibTransId="{6011CB24-91E8-C346-88FF-02777F40D8D3}"/>
    <dgm:cxn modelId="{993A13D0-A72A-524A-A3D8-A9B30AD82F7B}" srcId="{D8A32F48-85F8-F443-9E50-69B44492412E}" destId="{B5F7BC88-3643-F741-9865-5AFC30DAE8ED}" srcOrd="1" destOrd="0" parTransId="{947685AE-0E3E-0240-9D41-A37F8E01B12E}" sibTransId="{E4275174-B648-254C-894D-5B024FB4845E}"/>
    <dgm:cxn modelId="{690A0AE0-6459-0D4A-9095-C716F6248931}" type="presOf" srcId="{D8A32F48-85F8-F443-9E50-69B44492412E}" destId="{C2DABAF2-F258-D64E-8088-E24975C3BBCC}" srcOrd="0" destOrd="0" presId="urn:microsoft.com/office/officeart/2008/layout/HalfCircleOrganizationChart"/>
    <dgm:cxn modelId="{9DFE9964-60EB-CD43-B336-B8702AE25A9A}" type="presOf" srcId="{45414457-AB91-B14F-A02B-12D8A043ACAD}" destId="{4CA2C62F-60A1-5C40-A79F-CCBEABEE53ED}" srcOrd="0" destOrd="0" presId="urn:microsoft.com/office/officeart/2008/layout/HalfCircleOrganizationChart"/>
    <dgm:cxn modelId="{C6BEBD6A-55F6-994F-A34D-948FA7A4E100}" type="presOf" srcId="{D807987F-BE34-C94C-836D-F8EF750A76F1}" destId="{0AAE89D1-841B-2E41-95AE-98CE4599C326}" srcOrd="1" destOrd="0" presId="urn:microsoft.com/office/officeart/2008/layout/HalfCircleOrganizationChart"/>
    <dgm:cxn modelId="{0841EA33-0516-7B48-B428-9DB6EDBCE233}" type="presOf" srcId="{1DF026FA-43B2-DE4C-97C4-52BB563ED411}" destId="{93CC7113-0E80-2E44-BF9F-EB38A436CE68}" srcOrd="0" destOrd="0" presId="urn:microsoft.com/office/officeart/2008/layout/HalfCircleOrganizationChart"/>
    <dgm:cxn modelId="{EFF52EB8-7E1D-B94E-8A52-3BA7EE7235FC}" srcId="{D807987F-BE34-C94C-836D-F8EF750A76F1}" destId="{0B297DEC-B93D-4D4C-AF58-293B97713281}" srcOrd="2" destOrd="0" parTransId="{62843EB0-F0FD-D046-9F5E-9765F33867A5}" sibTransId="{7163A121-CE0C-FA49-8BFD-31DDEE1355D0}"/>
    <dgm:cxn modelId="{B0EC61BB-05AD-2848-B142-0C859BFE4E93}" type="presOf" srcId="{318E6DB1-3A55-6B43-A86D-1B1EA5C07CFE}" destId="{474BB695-47E7-514B-92F4-A7F7EFA203A2}" srcOrd="0" destOrd="0" presId="urn:microsoft.com/office/officeart/2008/layout/HalfCircleOrganizationChart"/>
    <dgm:cxn modelId="{ABBA6B4C-A780-7D4B-A04A-8C94CE293752}" srcId="{D8A32F48-85F8-F443-9E50-69B44492412E}" destId="{6EAE5C8C-ED30-6240-8A1C-C9EEA3C87CF9}" srcOrd="4" destOrd="0" parTransId="{F987DE73-DC9F-8145-A65C-F2F7B2DDE053}" sibTransId="{D7620D0C-B9AA-2748-8987-781EFA679351}"/>
    <dgm:cxn modelId="{848DBCEC-D468-774E-85AB-8DE5AD8569DE}" type="presOf" srcId="{296EC7E3-42EF-2647-8877-C7D8B61E65F3}" destId="{761CC942-6D94-B34D-8985-C6EDAD9CE2F4}" srcOrd="1" destOrd="0" presId="urn:microsoft.com/office/officeart/2008/layout/HalfCircleOrganizationChart"/>
    <dgm:cxn modelId="{6BD36E86-7683-2848-B0E7-6F6DD22C5B48}" type="presOf" srcId="{44942502-49F5-764F-92D4-625A13B66379}" destId="{FEE58CD6-A6F7-004F-8C84-60C7DDDEF04B}" srcOrd="1" destOrd="0" presId="urn:microsoft.com/office/officeart/2008/layout/HalfCircleOrganizationChart"/>
    <dgm:cxn modelId="{67AD23C5-33A6-104D-8FE9-55A40A9D0A52}" type="presOf" srcId="{44942502-49F5-764F-92D4-625A13B66379}" destId="{8F0DB8DF-1EBE-C649-A996-EC1408281CCF}" srcOrd="0" destOrd="0" presId="urn:microsoft.com/office/officeart/2008/layout/HalfCircleOrganizationChart"/>
    <dgm:cxn modelId="{FC402447-A068-A04C-B87F-D1CADA68C0E5}" type="presOf" srcId="{D807987F-BE34-C94C-836D-F8EF750A76F1}" destId="{C6616E27-0D7B-9648-97CE-36CF5DDDD5A8}" srcOrd="0" destOrd="0" presId="urn:microsoft.com/office/officeart/2008/layout/HalfCircleOrganizationChart"/>
    <dgm:cxn modelId="{1C449374-CB6D-C643-8D26-1D35841C2A72}" type="presOf" srcId="{947685AE-0E3E-0240-9D41-A37F8E01B12E}" destId="{99F02EA9-CDF4-4F4C-A2AA-AC03931F8A11}" srcOrd="0" destOrd="0" presId="urn:microsoft.com/office/officeart/2008/layout/HalfCircleOrganizationChart"/>
    <dgm:cxn modelId="{AD432FFD-C8B5-6545-BAF0-BE6705B574D6}" type="presOf" srcId="{22A6CC34-58C1-024B-8D06-10E01A36FC47}" destId="{57881930-D798-334B-8F5C-72E8FB0AE349}" srcOrd="0" destOrd="0" presId="urn:microsoft.com/office/officeart/2008/layout/HalfCircleOrganizationChart"/>
    <dgm:cxn modelId="{26085536-69B4-8849-A8EF-9959C75310D4}" type="presOf" srcId="{0B297DEC-B93D-4D4C-AF58-293B97713281}" destId="{2B7C7772-86ED-E649-A02F-F967DE35B96A}" srcOrd="0" destOrd="0" presId="urn:microsoft.com/office/officeart/2008/layout/HalfCircleOrganizationChart"/>
    <dgm:cxn modelId="{F7449DA0-4FBE-1643-A02F-769655BCC04B}" type="presOf" srcId="{329D1339-7B33-E847-92C7-9EC5A995FF3F}" destId="{FAF9590C-9D16-3442-9C02-594B43E1A40B}" srcOrd="0" destOrd="0" presId="urn:microsoft.com/office/officeart/2008/layout/HalfCircleOrganizationChart"/>
    <dgm:cxn modelId="{6302F667-E972-684B-AF72-806C50AF0AC6}" type="presOf" srcId="{D8A32F48-85F8-F443-9E50-69B44492412E}" destId="{072F7193-F837-5344-B2E2-4D972951E8AA}" srcOrd="1" destOrd="0" presId="urn:microsoft.com/office/officeart/2008/layout/HalfCircleOrganizationChart"/>
    <dgm:cxn modelId="{08A51835-F7B1-9C4D-BB5B-E8FF3D3B9A3D}" type="presOf" srcId="{3BE32070-04C9-FC4D-8480-7A6F6055DEA4}" destId="{0A263A22-2AF6-1C44-AC99-5909EDF2B1C2}" srcOrd="0" destOrd="0" presId="urn:microsoft.com/office/officeart/2008/layout/HalfCircleOrganizationChart"/>
    <dgm:cxn modelId="{27744CF7-349C-A046-BA62-944BA98DA49E}" srcId="{3F3CD287-B5D5-6E42-8566-EFA56E657865}" destId="{3B185D28-F159-8041-93B3-27A32E9FC16D}" srcOrd="0" destOrd="0" parTransId="{7949F206-4302-414D-B90D-9FAE96FA91C4}" sibTransId="{8F5B313B-6151-E649-9CCB-A164F0C493B5}"/>
    <dgm:cxn modelId="{4FB340FC-06D5-FC49-9100-E75E60AFF9D5}" type="presOf" srcId="{6EAE5C8C-ED30-6240-8A1C-C9EEA3C87CF9}" destId="{B11F16BD-B41D-8447-A0E0-E1ED1BEA564E}" srcOrd="1" destOrd="0" presId="urn:microsoft.com/office/officeart/2008/layout/HalfCircleOrganizationChart"/>
    <dgm:cxn modelId="{5273033B-B97B-A342-A279-95CBE45C6658}" srcId="{3B185D28-F159-8041-93B3-27A32E9FC16D}" destId="{D807987F-BE34-C94C-836D-F8EF750A76F1}" srcOrd="1" destOrd="0" parTransId="{3BE32070-04C9-FC4D-8480-7A6F6055DEA4}" sibTransId="{301832FC-1AB4-304B-B6B1-60C25DAD8980}"/>
    <dgm:cxn modelId="{DA53D849-B7A5-1E4E-94F3-C984A134B2CA}" type="presOf" srcId="{0B297DEC-B93D-4D4C-AF58-293B97713281}" destId="{42FB1E57-3664-D540-8761-6D2E40843E7D}" srcOrd="1" destOrd="0" presId="urn:microsoft.com/office/officeart/2008/layout/HalfCircleOrganizationChart"/>
    <dgm:cxn modelId="{C035AC44-F2C1-764C-A35F-C40E98740D95}" type="presOf" srcId="{B5E8F356-69F3-554B-9A4D-FFA4EA348A59}" destId="{4A13DA24-8DDD-CA40-A93D-A583EB742A0A}" srcOrd="0" destOrd="0" presId="urn:microsoft.com/office/officeart/2008/layout/HalfCircleOrganizationChart"/>
    <dgm:cxn modelId="{66C3C16B-8A2D-2045-9859-839E1124264C}" srcId="{D807987F-BE34-C94C-836D-F8EF750A76F1}" destId="{44942502-49F5-764F-92D4-625A13B66379}" srcOrd="1" destOrd="0" parTransId="{336433BE-D217-EA48-8923-4BC4F2130060}" sibTransId="{5CBDBCB3-5AB7-C04E-810D-01AF8686757C}"/>
    <dgm:cxn modelId="{16722FBD-7E6B-AA49-95AC-1CDECD1F2F8F}" type="presOf" srcId="{67087676-89BE-F645-B179-C67C38266C5A}" destId="{EF490F95-E852-0840-AFB0-326006004112}" srcOrd="1" destOrd="0" presId="urn:microsoft.com/office/officeart/2008/layout/HalfCircleOrganizationChart"/>
    <dgm:cxn modelId="{0AD5CCDD-31C2-6C4D-9248-8181AB01E6E8}" type="presOf" srcId="{4CCAED1D-2BBE-9043-A9A0-574EA42D340F}" destId="{ECCCF98D-2E9B-984E-8D8C-5A827C02BBA3}" srcOrd="1" destOrd="0" presId="urn:microsoft.com/office/officeart/2008/layout/HalfCircleOrganizationChart"/>
    <dgm:cxn modelId="{482D8030-05C1-574B-8D72-34A2CDDE6937}" srcId="{3B185D28-F159-8041-93B3-27A32E9FC16D}" destId="{D8A32F48-85F8-F443-9E50-69B44492412E}" srcOrd="0" destOrd="0" parTransId="{5EF7BE33-703B-E544-B3D1-9F406F4B1F82}" sibTransId="{48F2FFF8-5CC2-8340-A1D2-37A3983F09AD}"/>
    <dgm:cxn modelId="{F4EAC080-B219-FB43-B97D-35F2E5E00A6B}" srcId="{D807987F-BE34-C94C-836D-F8EF750A76F1}" destId="{296EC7E3-42EF-2647-8877-C7D8B61E65F3}" srcOrd="0" destOrd="0" parTransId="{B5E8F356-69F3-554B-9A4D-FFA4EA348A59}" sibTransId="{A9AF78FD-A3C5-8F4C-ACC8-5778C3DE2236}"/>
    <dgm:cxn modelId="{B32F408E-AF13-8F4D-A18A-EE161FD4B9A3}" type="presOf" srcId="{3B185D28-F159-8041-93B3-27A32E9FC16D}" destId="{903B5CE2-9089-FC42-9390-2DCA9411CD95}" srcOrd="0" destOrd="0" presId="urn:microsoft.com/office/officeart/2008/layout/HalfCircleOrganizationChart"/>
    <dgm:cxn modelId="{CD2C7D43-D815-E34C-AB3D-518CE65094CC}" type="presOf" srcId="{F987DE73-DC9F-8145-A65C-F2F7B2DDE053}" destId="{4988D223-6C09-1B4C-A2F9-EE3A3F55F308}" srcOrd="0" destOrd="0" presId="urn:microsoft.com/office/officeart/2008/layout/HalfCircleOrganizationChart"/>
    <dgm:cxn modelId="{3E474E2E-EA1A-E240-86E8-95EE3EB347D6}" type="presOf" srcId="{0A88DE2D-2559-524F-89B9-DFD0846A42A9}" destId="{C172F4E9-6E38-A44D-9C44-58973F1E538F}" srcOrd="0" destOrd="0" presId="urn:microsoft.com/office/officeart/2008/layout/HalfCircleOrganizationChart"/>
    <dgm:cxn modelId="{3781CE16-2D52-284A-99DE-A976045D3EC5}" type="presOf" srcId="{5EF7BE33-703B-E544-B3D1-9F406F4B1F82}" destId="{0052CCBF-4124-8543-B97E-00A08511EA85}" srcOrd="0" destOrd="0" presId="urn:microsoft.com/office/officeart/2008/layout/HalfCircleOrganizationChart"/>
    <dgm:cxn modelId="{B151A25F-35C6-824B-8DE2-7A947AA7BEC4}" srcId="{D8A32F48-85F8-F443-9E50-69B44492412E}" destId="{67087676-89BE-F645-B179-C67C38266C5A}" srcOrd="2" destOrd="0" parTransId="{1DF026FA-43B2-DE4C-97C4-52BB563ED411}" sibTransId="{7993343D-D25F-4943-BB40-746B8B475626}"/>
    <dgm:cxn modelId="{CDAD7D55-D4CF-B646-BBBF-6DA3FCEA804D}" type="presOf" srcId="{62843EB0-F0FD-D046-9F5E-9765F33867A5}" destId="{0A73A0D9-37CA-084B-B649-0BBFCC557188}" srcOrd="0" destOrd="0" presId="urn:microsoft.com/office/officeart/2008/layout/HalfCircleOrganizationChart"/>
    <dgm:cxn modelId="{13F27B14-9896-3145-93E9-7235E1E2D928}" srcId="{D807987F-BE34-C94C-836D-F8EF750A76F1}" destId="{318E6DB1-3A55-6B43-A86D-1B1EA5C07CFE}" srcOrd="3" destOrd="0" parTransId="{329D1339-7B33-E847-92C7-9EC5A995FF3F}" sibTransId="{79B4FBC4-CEA9-AD4C-A2E0-7948046CE0D1}"/>
    <dgm:cxn modelId="{C46089E1-5EE5-AB48-B8D5-5CB29420D210}" type="presOf" srcId="{296EC7E3-42EF-2647-8877-C7D8B61E65F3}" destId="{1A21878C-9705-7143-80C9-18F1DD6A830B}" srcOrd="0" destOrd="0" presId="urn:microsoft.com/office/officeart/2008/layout/HalfCircleOrganizationChart"/>
    <dgm:cxn modelId="{268B2BE7-CF05-6044-8FD3-3600D08D2C45}" srcId="{D8A32F48-85F8-F443-9E50-69B44492412E}" destId="{4CCAED1D-2BBE-9043-A9A0-574EA42D340F}" srcOrd="3" destOrd="0" parTransId="{45414457-AB91-B14F-A02B-12D8A043ACAD}" sibTransId="{3F0A2FB1-9B27-1F4D-87AD-EB2314903300}"/>
    <dgm:cxn modelId="{973826A4-D58E-D640-9BFE-1A856A067095}" type="presParOf" srcId="{06CC7E65-6B8E-F343-A937-AE25545EE637}" destId="{0588ABED-8425-9843-8781-DFD73A14BE34}" srcOrd="0" destOrd="0" presId="urn:microsoft.com/office/officeart/2008/layout/HalfCircleOrganizationChart"/>
    <dgm:cxn modelId="{9EA6E663-9D1A-1B45-9C1D-EF5421EFF08F}" type="presParOf" srcId="{0588ABED-8425-9843-8781-DFD73A14BE34}" destId="{68F6DFA9-208D-A64A-9973-1EAFC4BF0611}" srcOrd="0" destOrd="0" presId="urn:microsoft.com/office/officeart/2008/layout/HalfCircleOrganizationChart"/>
    <dgm:cxn modelId="{D24CF995-4E82-F44F-B539-E798B46C33DD}" type="presParOf" srcId="{68F6DFA9-208D-A64A-9973-1EAFC4BF0611}" destId="{903B5CE2-9089-FC42-9390-2DCA9411CD95}" srcOrd="0" destOrd="0" presId="urn:microsoft.com/office/officeart/2008/layout/HalfCircleOrganizationChart"/>
    <dgm:cxn modelId="{FCF5D888-9E5A-464F-822E-C78DB9603F5A}" type="presParOf" srcId="{68F6DFA9-208D-A64A-9973-1EAFC4BF0611}" destId="{AD320B17-2EC7-C64F-94A1-89E6BD71E4D5}" srcOrd="1" destOrd="0" presId="urn:microsoft.com/office/officeart/2008/layout/HalfCircleOrganizationChart"/>
    <dgm:cxn modelId="{D048105C-5B5D-FD41-9292-47447FE57636}" type="presParOf" srcId="{68F6DFA9-208D-A64A-9973-1EAFC4BF0611}" destId="{5E64DBE9-0CF0-8C4B-9102-62A678E7067E}" srcOrd="2" destOrd="0" presId="urn:microsoft.com/office/officeart/2008/layout/HalfCircleOrganizationChart"/>
    <dgm:cxn modelId="{F4E56780-CF02-014F-8E1C-8332204CE1F7}" type="presParOf" srcId="{68F6DFA9-208D-A64A-9973-1EAFC4BF0611}" destId="{560C256F-4A64-E94D-A4A0-410CE4218DBF}" srcOrd="3" destOrd="0" presId="urn:microsoft.com/office/officeart/2008/layout/HalfCircleOrganizationChart"/>
    <dgm:cxn modelId="{652BAF8A-6789-6648-B526-A1284462447C}" type="presParOf" srcId="{0588ABED-8425-9843-8781-DFD73A14BE34}" destId="{B82AAFDE-39EA-5940-99C5-4111B0ADAC34}" srcOrd="1" destOrd="0" presId="urn:microsoft.com/office/officeart/2008/layout/HalfCircleOrganizationChart"/>
    <dgm:cxn modelId="{A456F41A-1048-614B-B83C-55F2BC0484C2}" type="presParOf" srcId="{0588ABED-8425-9843-8781-DFD73A14BE34}" destId="{7F3F19E4-AC6A-7049-B223-62AD190E2F4B}" srcOrd="2" destOrd="0" presId="urn:microsoft.com/office/officeart/2008/layout/HalfCircleOrganizationChart"/>
    <dgm:cxn modelId="{0393F885-7A2C-7B4C-8370-9E05BF07B15D}" type="presParOf" srcId="{7F3F19E4-AC6A-7049-B223-62AD190E2F4B}" destId="{0052CCBF-4124-8543-B97E-00A08511EA85}" srcOrd="0" destOrd="0" presId="urn:microsoft.com/office/officeart/2008/layout/HalfCircleOrganizationChart"/>
    <dgm:cxn modelId="{B691FDFA-F691-364C-AED5-90F73905AA1A}" type="presParOf" srcId="{7F3F19E4-AC6A-7049-B223-62AD190E2F4B}" destId="{16C614F5-572F-F442-B878-45EB05AD3ECB}" srcOrd="1" destOrd="0" presId="urn:microsoft.com/office/officeart/2008/layout/HalfCircleOrganizationChart"/>
    <dgm:cxn modelId="{3A583FDB-9F0E-2C45-9EC3-F4D128764E9C}" type="presParOf" srcId="{16C614F5-572F-F442-B878-45EB05AD3ECB}" destId="{11B97F8B-BB0D-A344-90EF-F9906941E6DD}" srcOrd="0" destOrd="0" presId="urn:microsoft.com/office/officeart/2008/layout/HalfCircleOrganizationChart"/>
    <dgm:cxn modelId="{0791498B-39D3-CF4C-AC2F-5375E8A103CB}" type="presParOf" srcId="{11B97F8B-BB0D-A344-90EF-F9906941E6DD}" destId="{C2DABAF2-F258-D64E-8088-E24975C3BBCC}" srcOrd="0" destOrd="0" presId="urn:microsoft.com/office/officeart/2008/layout/HalfCircleOrganizationChart"/>
    <dgm:cxn modelId="{3BB129F7-D956-8D40-9C13-B530C574E848}" type="presParOf" srcId="{11B97F8B-BB0D-A344-90EF-F9906941E6DD}" destId="{F824E85C-6360-F746-BC1F-D18EF8CF20EB}" srcOrd="1" destOrd="0" presId="urn:microsoft.com/office/officeart/2008/layout/HalfCircleOrganizationChart"/>
    <dgm:cxn modelId="{CB54AAAA-222D-5E4B-A384-1B88CC4EB89B}" type="presParOf" srcId="{11B97F8B-BB0D-A344-90EF-F9906941E6DD}" destId="{B1EF97B6-4995-7046-945D-1039A54A3C05}" srcOrd="2" destOrd="0" presId="urn:microsoft.com/office/officeart/2008/layout/HalfCircleOrganizationChart"/>
    <dgm:cxn modelId="{BA59EE5B-B913-0D40-BBA2-18A085BC8012}" type="presParOf" srcId="{11B97F8B-BB0D-A344-90EF-F9906941E6DD}" destId="{072F7193-F837-5344-B2E2-4D972951E8AA}" srcOrd="3" destOrd="0" presId="urn:microsoft.com/office/officeart/2008/layout/HalfCircleOrganizationChart"/>
    <dgm:cxn modelId="{1607A33F-DEEB-AD48-97CA-A8B7A2E47BBA}" type="presParOf" srcId="{16C614F5-572F-F442-B878-45EB05AD3ECB}" destId="{1A96296D-0CBF-1D4E-BB02-C3B92EDBE7FB}" srcOrd="1" destOrd="0" presId="urn:microsoft.com/office/officeart/2008/layout/HalfCircleOrganizationChart"/>
    <dgm:cxn modelId="{7B98A03B-C024-464F-B6B5-3B2AAC712647}" type="presParOf" srcId="{1A96296D-0CBF-1D4E-BB02-C3B92EDBE7FB}" destId="{57881930-D798-334B-8F5C-72E8FB0AE349}" srcOrd="0" destOrd="0" presId="urn:microsoft.com/office/officeart/2008/layout/HalfCircleOrganizationChart"/>
    <dgm:cxn modelId="{D1C0C962-E5B5-9A4B-9073-1E324107A6DA}" type="presParOf" srcId="{1A96296D-0CBF-1D4E-BB02-C3B92EDBE7FB}" destId="{4954DCE4-DEC7-954D-BBBA-90EAD078055E}" srcOrd="1" destOrd="0" presId="urn:microsoft.com/office/officeart/2008/layout/HalfCircleOrganizationChart"/>
    <dgm:cxn modelId="{4666E629-200F-3D45-91F9-A5FCC2FC7C14}" type="presParOf" srcId="{4954DCE4-DEC7-954D-BBBA-90EAD078055E}" destId="{CC37B6F8-8712-B946-B29D-4738A11A7BD1}" srcOrd="0" destOrd="0" presId="urn:microsoft.com/office/officeart/2008/layout/HalfCircleOrganizationChart"/>
    <dgm:cxn modelId="{5F62EF77-B6BA-F440-8C99-FC2485465181}" type="presParOf" srcId="{CC37B6F8-8712-B946-B29D-4738A11A7BD1}" destId="{C172F4E9-6E38-A44D-9C44-58973F1E538F}" srcOrd="0" destOrd="0" presId="urn:microsoft.com/office/officeart/2008/layout/HalfCircleOrganizationChart"/>
    <dgm:cxn modelId="{5708634F-A56B-3B47-914C-F01A71D4AA8A}" type="presParOf" srcId="{CC37B6F8-8712-B946-B29D-4738A11A7BD1}" destId="{12E5AED5-FE60-474F-BB95-6361F89E5677}" srcOrd="1" destOrd="0" presId="urn:microsoft.com/office/officeart/2008/layout/HalfCircleOrganizationChart"/>
    <dgm:cxn modelId="{8DAC8567-DE7C-044D-BC42-624DE0410B92}" type="presParOf" srcId="{CC37B6F8-8712-B946-B29D-4738A11A7BD1}" destId="{73564B71-0F8B-E047-ADA8-44FC23DCCD6E}" srcOrd="2" destOrd="0" presId="urn:microsoft.com/office/officeart/2008/layout/HalfCircleOrganizationChart"/>
    <dgm:cxn modelId="{C2D2DFC1-C7C0-4D40-9ACD-8C51EA62A4BD}" type="presParOf" srcId="{CC37B6F8-8712-B946-B29D-4738A11A7BD1}" destId="{52B02E3F-E9DD-394A-A00E-6FFBDC6AD4E6}" srcOrd="3" destOrd="0" presId="urn:microsoft.com/office/officeart/2008/layout/HalfCircleOrganizationChart"/>
    <dgm:cxn modelId="{D9BA7992-66B3-8C42-B008-CF7F88FB0185}" type="presParOf" srcId="{4954DCE4-DEC7-954D-BBBA-90EAD078055E}" destId="{CD9C10D6-2C90-9842-9651-A8BB13D5DB96}" srcOrd="1" destOrd="0" presId="urn:microsoft.com/office/officeart/2008/layout/HalfCircleOrganizationChart"/>
    <dgm:cxn modelId="{67DAD543-2978-304E-878B-683A9204961E}" type="presParOf" srcId="{4954DCE4-DEC7-954D-BBBA-90EAD078055E}" destId="{200AB319-1FC1-2348-8DD8-36A6AE283509}" srcOrd="2" destOrd="0" presId="urn:microsoft.com/office/officeart/2008/layout/HalfCircleOrganizationChart"/>
    <dgm:cxn modelId="{5540A74D-0D66-6C42-91EC-F301DB449F4D}" type="presParOf" srcId="{1A96296D-0CBF-1D4E-BB02-C3B92EDBE7FB}" destId="{99F02EA9-CDF4-4F4C-A2AA-AC03931F8A11}" srcOrd="2" destOrd="0" presId="urn:microsoft.com/office/officeart/2008/layout/HalfCircleOrganizationChart"/>
    <dgm:cxn modelId="{C3C98965-3F77-214F-BDDA-E7EA164DBED2}" type="presParOf" srcId="{1A96296D-0CBF-1D4E-BB02-C3B92EDBE7FB}" destId="{CBF50EE8-E6DF-9549-BD3A-310CD23E3040}" srcOrd="3" destOrd="0" presId="urn:microsoft.com/office/officeart/2008/layout/HalfCircleOrganizationChart"/>
    <dgm:cxn modelId="{EA55CA80-3F47-2F4E-A4BA-67B770C00D55}" type="presParOf" srcId="{CBF50EE8-E6DF-9549-BD3A-310CD23E3040}" destId="{EE758DB4-F696-754E-9829-1EB9AFB07C16}" srcOrd="0" destOrd="0" presId="urn:microsoft.com/office/officeart/2008/layout/HalfCircleOrganizationChart"/>
    <dgm:cxn modelId="{93148AF0-6C4B-A94D-BA7B-A986DAF10C7F}" type="presParOf" srcId="{EE758DB4-F696-754E-9829-1EB9AFB07C16}" destId="{3E0F079B-E3CB-5048-B75F-C7BC54BC1FBC}" srcOrd="0" destOrd="0" presId="urn:microsoft.com/office/officeart/2008/layout/HalfCircleOrganizationChart"/>
    <dgm:cxn modelId="{953E6377-6155-3D44-B913-AF64B9E3AFB8}" type="presParOf" srcId="{EE758DB4-F696-754E-9829-1EB9AFB07C16}" destId="{98BC36BC-0B68-4340-9F59-9109AE10C390}" srcOrd="1" destOrd="0" presId="urn:microsoft.com/office/officeart/2008/layout/HalfCircleOrganizationChart"/>
    <dgm:cxn modelId="{6D36754C-CEC4-5F4A-871F-16BB6DA1BB23}" type="presParOf" srcId="{EE758DB4-F696-754E-9829-1EB9AFB07C16}" destId="{0ECB5395-7118-3B4A-B8FC-93238D3E5671}" srcOrd="2" destOrd="0" presId="urn:microsoft.com/office/officeart/2008/layout/HalfCircleOrganizationChart"/>
    <dgm:cxn modelId="{B5AA045C-F079-D147-8A32-6641CA6FF154}" type="presParOf" srcId="{EE758DB4-F696-754E-9829-1EB9AFB07C16}" destId="{EA5F3FF0-990E-1E4C-BA4D-570149C1C9A1}" srcOrd="3" destOrd="0" presId="urn:microsoft.com/office/officeart/2008/layout/HalfCircleOrganizationChart"/>
    <dgm:cxn modelId="{BA805297-D270-9F4E-8092-F6DF13C66027}" type="presParOf" srcId="{CBF50EE8-E6DF-9549-BD3A-310CD23E3040}" destId="{3410083C-BE99-834C-A7C1-7CA1B0804C35}" srcOrd="1" destOrd="0" presId="urn:microsoft.com/office/officeart/2008/layout/HalfCircleOrganizationChart"/>
    <dgm:cxn modelId="{A28CE161-F3FD-6240-B142-5A7F6F52C8F1}" type="presParOf" srcId="{CBF50EE8-E6DF-9549-BD3A-310CD23E3040}" destId="{82E9DF4D-0A62-CD41-A04A-9D8E19CC7F1C}" srcOrd="2" destOrd="0" presId="urn:microsoft.com/office/officeart/2008/layout/HalfCircleOrganizationChart"/>
    <dgm:cxn modelId="{F5E3AE2F-5472-5545-A28B-02CBB4929EAD}" type="presParOf" srcId="{1A96296D-0CBF-1D4E-BB02-C3B92EDBE7FB}" destId="{93CC7113-0E80-2E44-BF9F-EB38A436CE68}" srcOrd="4" destOrd="0" presId="urn:microsoft.com/office/officeart/2008/layout/HalfCircleOrganizationChart"/>
    <dgm:cxn modelId="{E2700597-3F53-904E-ACE9-A06F5F205805}" type="presParOf" srcId="{1A96296D-0CBF-1D4E-BB02-C3B92EDBE7FB}" destId="{4603C806-79B3-8C47-87F4-5A4D156455D7}" srcOrd="5" destOrd="0" presId="urn:microsoft.com/office/officeart/2008/layout/HalfCircleOrganizationChart"/>
    <dgm:cxn modelId="{4727F7AF-198C-784B-ADEA-F2492FA05088}" type="presParOf" srcId="{4603C806-79B3-8C47-87F4-5A4D156455D7}" destId="{902B8FE3-5090-4E4C-A46B-158DDC3C1B2D}" srcOrd="0" destOrd="0" presId="urn:microsoft.com/office/officeart/2008/layout/HalfCircleOrganizationChart"/>
    <dgm:cxn modelId="{EFA1375A-0A87-A44C-887B-C53D558D9C0C}" type="presParOf" srcId="{902B8FE3-5090-4E4C-A46B-158DDC3C1B2D}" destId="{9E65F36E-92AF-E04E-A6B4-2554D37D37C6}" srcOrd="0" destOrd="0" presId="urn:microsoft.com/office/officeart/2008/layout/HalfCircleOrganizationChart"/>
    <dgm:cxn modelId="{D1BEA5B5-3EF7-D943-901A-43D54732F394}" type="presParOf" srcId="{902B8FE3-5090-4E4C-A46B-158DDC3C1B2D}" destId="{0F7BEA4A-E378-5F42-ABF9-D32580D5CB26}" srcOrd="1" destOrd="0" presId="urn:microsoft.com/office/officeart/2008/layout/HalfCircleOrganizationChart"/>
    <dgm:cxn modelId="{64EA85AB-4AA8-2741-B3CF-9CBBE39DD20D}" type="presParOf" srcId="{902B8FE3-5090-4E4C-A46B-158DDC3C1B2D}" destId="{76C367D1-5CE2-F644-8823-CD11AE11F674}" srcOrd="2" destOrd="0" presId="urn:microsoft.com/office/officeart/2008/layout/HalfCircleOrganizationChart"/>
    <dgm:cxn modelId="{D42E14EB-D239-054E-9173-706CE7A37526}" type="presParOf" srcId="{902B8FE3-5090-4E4C-A46B-158DDC3C1B2D}" destId="{EF490F95-E852-0840-AFB0-326006004112}" srcOrd="3" destOrd="0" presId="urn:microsoft.com/office/officeart/2008/layout/HalfCircleOrganizationChart"/>
    <dgm:cxn modelId="{0A992297-C787-A74A-BCF2-3998E7A5D4C3}" type="presParOf" srcId="{4603C806-79B3-8C47-87F4-5A4D156455D7}" destId="{70B22C3E-6811-014B-B782-4A8F63591406}" srcOrd="1" destOrd="0" presId="urn:microsoft.com/office/officeart/2008/layout/HalfCircleOrganizationChart"/>
    <dgm:cxn modelId="{AB56BC45-1310-4942-850E-1759B2F4284E}" type="presParOf" srcId="{4603C806-79B3-8C47-87F4-5A4D156455D7}" destId="{E0746D65-53D9-694A-AFF4-D519B6D85BBD}" srcOrd="2" destOrd="0" presId="urn:microsoft.com/office/officeart/2008/layout/HalfCircleOrganizationChart"/>
    <dgm:cxn modelId="{E45F35E2-6C63-0A47-A9B0-0E128D30E26F}" type="presParOf" srcId="{1A96296D-0CBF-1D4E-BB02-C3B92EDBE7FB}" destId="{4CA2C62F-60A1-5C40-A79F-CCBEABEE53ED}" srcOrd="6" destOrd="0" presId="urn:microsoft.com/office/officeart/2008/layout/HalfCircleOrganizationChart"/>
    <dgm:cxn modelId="{624C04C5-B107-3642-9524-6F3DE0D298E2}" type="presParOf" srcId="{1A96296D-0CBF-1D4E-BB02-C3B92EDBE7FB}" destId="{7109BE3A-B518-2E4C-B800-8DEE20875E02}" srcOrd="7" destOrd="0" presId="urn:microsoft.com/office/officeart/2008/layout/HalfCircleOrganizationChart"/>
    <dgm:cxn modelId="{D50F4140-EC5F-7A42-9A4C-4596B1270EE3}" type="presParOf" srcId="{7109BE3A-B518-2E4C-B800-8DEE20875E02}" destId="{2D1543B7-6310-7F41-B4C7-4552CE4D99FD}" srcOrd="0" destOrd="0" presId="urn:microsoft.com/office/officeart/2008/layout/HalfCircleOrganizationChart"/>
    <dgm:cxn modelId="{CAC35478-7889-DB4D-8096-9CA14DA1921E}" type="presParOf" srcId="{2D1543B7-6310-7F41-B4C7-4552CE4D99FD}" destId="{7909E1CD-6499-694C-BEFB-4247E06D89AD}" srcOrd="0" destOrd="0" presId="urn:microsoft.com/office/officeart/2008/layout/HalfCircleOrganizationChart"/>
    <dgm:cxn modelId="{6308AE57-99B7-D74F-B34B-0A9367F1817B}" type="presParOf" srcId="{2D1543B7-6310-7F41-B4C7-4552CE4D99FD}" destId="{AD2E84DB-F066-7B49-BDF2-B637C309DF7F}" srcOrd="1" destOrd="0" presId="urn:microsoft.com/office/officeart/2008/layout/HalfCircleOrganizationChart"/>
    <dgm:cxn modelId="{F47774A8-DB6C-CD40-81B0-BF436E8EB2F0}" type="presParOf" srcId="{2D1543B7-6310-7F41-B4C7-4552CE4D99FD}" destId="{5CA15B65-183D-9C47-BB86-B4548850089C}" srcOrd="2" destOrd="0" presId="urn:microsoft.com/office/officeart/2008/layout/HalfCircleOrganizationChart"/>
    <dgm:cxn modelId="{B5C3A926-C32F-0447-84A6-9B0E52BA495D}" type="presParOf" srcId="{2D1543B7-6310-7F41-B4C7-4552CE4D99FD}" destId="{ECCCF98D-2E9B-984E-8D8C-5A827C02BBA3}" srcOrd="3" destOrd="0" presId="urn:microsoft.com/office/officeart/2008/layout/HalfCircleOrganizationChart"/>
    <dgm:cxn modelId="{458C7F05-E496-334F-BB92-36B2A8053667}" type="presParOf" srcId="{7109BE3A-B518-2E4C-B800-8DEE20875E02}" destId="{56F8685F-3A4E-8C42-9189-9134723F0377}" srcOrd="1" destOrd="0" presId="urn:microsoft.com/office/officeart/2008/layout/HalfCircleOrganizationChart"/>
    <dgm:cxn modelId="{AA36F080-0ABE-554C-9E2C-87C964B0C5A7}" type="presParOf" srcId="{7109BE3A-B518-2E4C-B800-8DEE20875E02}" destId="{B7F0CE87-4D2A-3642-85DF-D52A6F7056D9}" srcOrd="2" destOrd="0" presId="urn:microsoft.com/office/officeart/2008/layout/HalfCircleOrganizationChart"/>
    <dgm:cxn modelId="{045E8D42-2C0A-0544-BA5F-BCC354FFDBEE}" type="presParOf" srcId="{1A96296D-0CBF-1D4E-BB02-C3B92EDBE7FB}" destId="{4988D223-6C09-1B4C-A2F9-EE3A3F55F308}" srcOrd="8" destOrd="0" presId="urn:microsoft.com/office/officeart/2008/layout/HalfCircleOrganizationChart"/>
    <dgm:cxn modelId="{922AD72C-CFB0-3542-BB8F-4104B000F3DB}" type="presParOf" srcId="{1A96296D-0CBF-1D4E-BB02-C3B92EDBE7FB}" destId="{356AFBEF-BBF0-E641-9A3B-4EC1FF8B312A}" srcOrd="9" destOrd="0" presId="urn:microsoft.com/office/officeart/2008/layout/HalfCircleOrganizationChart"/>
    <dgm:cxn modelId="{9000C80D-F93E-4646-AB65-5302999AD980}" type="presParOf" srcId="{356AFBEF-BBF0-E641-9A3B-4EC1FF8B312A}" destId="{437C8D5B-C69F-9D43-A725-29B70649CD0B}" srcOrd="0" destOrd="0" presId="urn:microsoft.com/office/officeart/2008/layout/HalfCircleOrganizationChart"/>
    <dgm:cxn modelId="{74FEA232-E73A-7D44-BEFA-C391D75BCB6C}" type="presParOf" srcId="{437C8D5B-C69F-9D43-A725-29B70649CD0B}" destId="{CD494E58-6B97-4C42-9F62-AE52F9076537}" srcOrd="0" destOrd="0" presId="urn:microsoft.com/office/officeart/2008/layout/HalfCircleOrganizationChart"/>
    <dgm:cxn modelId="{2F4FEFEF-0DAE-3B4C-B45D-2F4C493BE01F}" type="presParOf" srcId="{437C8D5B-C69F-9D43-A725-29B70649CD0B}" destId="{8CC4846A-3729-0749-83C6-8CA0ADCB5217}" srcOrd="1" destOrd="0" presId="urn:microsoft.com/office/officeart/2008/layout/HalfCircleOrganizationChart"/>
    <dgm:cxn modelId="{468AB22D-DB3A-0E4D-980A-93E15F536D95}" type="presParOf" srcId="{437C8D5B-C69F-9D43-A725-29B70649CD0B}" destId="{027C261F-286F-B042-9CA8-1E90829A1288}" srcOrd="2" destOrd="0" presId="urn:microsoft.com/office/officeart/2008/layout/HalfCircleOrganizationChart"/>
    <dgm:cxn modelId="{66EBAF85-7462-9C4D-BC71-6D7A8A1458E3}" type="presParOf" srcId="{437C8D5B-C69F-9D43-A725-29B70649CD0B}" destId="{B11F16BD-B41D-8447-A0E0-E1ED1BEA564E}" srcOrd="3" destOrd="0" presId="urn:microsoft.com/office/officeart/2008/layout/HalfCircleOrganizationChart"/>
    <dgm:cxn modelId="{09225231-E0E8-854C-99E3-A221FF3B3E1C}" type="presParOf" srcId="{356AFBEF-BBF0-E641-9A3B-4EC1FF8B312A}" destId="{1B3E8862-BBDC-6C4E-9412-3B16BE167B17}" srcOrd="1" destOrd="0" presId="urn:microsoft.com/office/officeart/2008/layout/HalfCircleOrganizationChart"/>
    <dgm:cxn modelId="{74F06C9D-20AC-B44A-8EDA-7D9AE46D819B}" type="presParOf" srcId="{356AFBEF-BBF0-E641-9A3B-4EC1FF8B312A}" destId="{8CCC35CB-0F29-8E43-B21F-5EB67ACCAE37}" srcOrd="2" destOrd="0" presId="urn:microsoft.com/office/officeart/2008/layout/HalfCircleOrganizationChart"/>
    <dgm:cxn modelId="{A32177FA-055F-4748-8814-B2412F92055E}" type="presParOf" srcId="{16C614F5-572F-F442-B878-45EB05AD3ECB}" destId="{63F2E218-5219-854C-BB6F-A12DF1551689}" srcOrd="2" destOrd="0" presId="urn:microsoft.com/office/officeart/2008/layout/HalfCircleOrganizationChart"/>
    <dgm:cxn modelId="{5618A95C-F72B-124A-927C-A8F9BD5150E9}" type="presParOf" srcId="{7F3F19E4-AC6A-7049-B223-62AD190E2F4B}" destId="{0A263A22-2AF6-1C44-AC99-5909EDF2B1C2}" srcOrd="2" destOrd="0" presId="urn:microsoft.com/office/officeart/2008/layout/HalfCircleOrganizationChart"/>
    <dgm:cxn modelId="{A592AAEC-CB60-AC4D-9CBD-07046C868634}" type="presParOf" srcId="{7F3F19E4-AC6A-7049-B223-62AD190E2F4B}" destId="{943EFA7A-5D12-5442-8E9E-642780A26881}" srcOrd="3" destOrd="0" presId="urn:microsoft.com/office/officeart/2008/layout/HalfCircleOrganizationChart"/>
    <dgm:cxn modelId="{6487592F-BB8D-4849-A6DA-780FD0B3A7C7}" type="presParOf" srcId="{943EFA7A-5D12-5442-8E9E-642780A26881}" destId="{CF067202-56E5-7C44-9821-D94BC6039BAF}" srcOrd="0" destOrd="0" presId="urn:microsoft.com/office/officeart/2008/layout/HalfCircleOrganizationChart"/>
    <dgm:cxn modelId="{8A6336AD-6E69-F64F-A378-A1F673307E47}" type="presParOf" srcId="{CF067202-56E5-7C44-9821-D94BC6039BAF}" destId="{C6616E27-0D7B-9648-97CE-36CF5DDDD5A8}" srcOrd="0" destOrd="0" presId="urn:microsoft.com/office/officeart/2008/layout/HalfCircleOrganizationChart"/>
    <dgm:cxn modelId="{15D019CF-D396-B44B-85A0-A0F4933299DC}" type="presParOf" srcId="{CF067202-56E5-7C44-9821-D94BC6039BAF}" destId="{AEA7DCA0-4F9B-F644-AEDB-A539BBD9EF8C}" srcOrd="1" destOrd="0" presId="urn:microsoft.com/office/officeart/2008/layout/HalfCircleOrganizationChart"/>
    <dgm:cxn modelId="{E7E00A68-678D-154C-84FA-6EC3897858FB}" type="presParOf" srcId="{CF067202-56E5-7C44-9821-D94BC6039BAF}" destId="{D84551A4-7096-B44A-B622-BF18C53360A6}" srcOrd="2" destOrd="0" presId="urn:microsoft.com/office/officeart/2008/layout/HalfCircleOrganizationChart"/>
    <dgm:cxn modelId="{D5DBB3D9-A0BF-034C-933E-7610784AD724}" type="presParOf" srcId="{CF067202-56E5-7C44-9821-D94BC6039BAF}" destId="{0AAE89D1-841B-2E41-95AE-98CE4599C326}" srcOrd="3" destOrd="0" presId="urn:microsoft.com/office/officeart/2008/layout/HalfCircleOrganizationChart"/>
    <dgm:cxn modelId="{973FE79C-5AAD-7746-8EDB-C52C5BFC29BD}" type="presParOf" srcId="{943EFA7A-5D12-5442-8E9E-642780A26881}" destId="{C8901117-D9F9-564E-8DBA-AF7CDB68F911}" srcOrd="1" destOrd="0" presId="urn:microsoft.com/office/officeart/2008/layout/HalfCircleOrganizationChart"/>
    <dgm:cxn modelId="{35538857-D8E8-4042-B748-3E86BA2B5E9B}" type="presParOf" srcId="{C8901117-D9F9-564E-8DBA-AF7CDB68F911}" destId="{4A13DA24-8DDD-CA40-A93D-A583EB742A0A}" srcOrd="0" destOrd="0" presId="urn:microsoft.com/office/officeart/2008/layout/HalfCircleOrganizationChart"/>
    <dgm:cxn modelId="{2373647B-7DF7-A649-A66D-79BBF6CE73C9}" type="presParOf" srcId="{C8901117-D9F9-564E-8DBA-AF7CDB68F911}" destId="{09B07DDD-096B-2D44-B2F5-621092DA0954}" srcOrd="1" destOrd="0" presId="urn:microsoft.com/office/officeart/2008/layout/HalfCircleOrganizationChart"/>
    <dgm:cxn modelId="{CBB6B230-1085-0848-BE89-0385B45CEA9C}" type="presParOf" srcId="{09B07DDD-096B-2D44-B2F5-621092DA0954}" destId="{9E8E4F4E-033C-D845-8073-F75DD4D8D3BE}" srcOrd="0" destOrd="0" presId="urn:microsoft.com/office/officeart/2008/layout/HalfCircleOrganizationChart"/>
    <dgm:cxn modelId="{53842D37-14A9-AA41-97B4-C3A9A1507D43}" type="presParOf" srcId="{9E8E4F4E-033C-D845-8073-F75DD4D8D3BE}" destId="{1A21878C-9705-7143-80C9-18F1DD6A830B}" srcOrd="0" destOrd="0" presId="urn:microsoft.com/office/officeart/2008/layout/HalfCircleOrganizationChart"/>
    <dgm:cxn modelId="{3937651C-1179-FF40-99A1-B0BB2F307BAF}" type="presParOf" srcId="{9E8E4F4E-033C-D845-8073-F75DD4D8D3BE}" destId="{F81F1C31-343A-7243-8CDE-A687EDFC33CE}" srcOrd="1" destOrd="0" presId="urn:microsoft.com/office/officeart/2008/layout/HalfCircleOrganizationChart"/>
    <dgm:cxn modelId="{154E4E6E-ADD9-ED40-ACF3-A58229A2BED5}" type="presParOf" srcId="{9E8E4F4E-033C-D845-8073-F75DD4D8D3BE}" destId="{1AE50D75-E266-A04E-B80B-C578F87C2057}" srcOrd="2" destOrd="0" presId="urn:microsoft.com/office/officeart/2008/layout/HalfCircleOrganizationChart"/>
    <dgm:cxn modelId="{4B324B6A-8D59-DA49-B3E9-955B76F54B9A}" type="presParOf" srcId="{9E8E4F4E-033C-D845-8073-F75DD4D8D3BE}" destId="{761CC942-6D94-B34D-8985-C6EDAD9CE2F4}" srcOrd="3" destOrd="0" presId="urn:microsoft.com/office/officeart/2008/layout/HalfCircleOrganizationChart"/>
    <dgm:cxn modelId="{C0CF936B-7850-2243-B785-1EA70670910A}" type="presParOf" srcId="{09B07DDD-096B-2D44-B2F5-621092DA0954}" destId="{E2DA83BE-F35C-684C-B530-B35E723E77E3}" srcOrd="1" destOrd="0" presId="urn:microsoft.com/office/officeart/2008/layout/HalfCircleOrganizationChart"/>
    <dgm:cxn modelId="{8BAB46F7-51D8-9B4E-B0EC-D4ED5EACF4B8}" type="presParOf" srcId="{09B07DDD-096B-2D44-B2F5-621092DA0954}" destId="{0A17D03B-C240-2A47-A926-C4E2B3227D77}" srcOrd="2" destOrd="0" presId="urn:microsoft.com/office/officeart/2008/layout/HalfCircleOrganizationChart"/>
    <dgm:cxn modelId="{40EC39C0-E648-824F-B6F2-0178E0CB94FB}" type="presParOf" srcId="{C8901117-D9F9-564E-8DBA-AF7CDB68F911}" destId="{EDF67167-12A3-3B4F-94ED-F59AE2F1D1F3}" srcOrd="2" destOrd="0" presId="urn:microsoft.com/office/officeart/2008/layout/HalfCircleOrganizationChart"/>
    <dgm:cxn modelId="{1EBFD1DF-6572-4C4F-93B5-97AE59C6312E}" type="presParOf" srcId="{C8901117-D9F9-564E-8DBA-AF7CDB68F911}" destId="{EFC873A6-8EED-724C-BC95-A75AF6DEB002}" srcOrd="3" destOrd="0" presId="urn:microsoft.com/office/officeart/2008/layout/HalfCircleOrganizationChart"/>
    <dgm:cxn modelId="{3B1D65DD-A73A-4046-AC28-2EC9EB11CA57}" type="presParOf" srcId="{EFC873A6-8EED-724C-BC95-A75AF6DEB002}" destId="{B5902D7E-FEBA-3E4E-8FD4-560AEE7B170F}" srcOrd="0" destOrd="0" presId="urn:microsoft.com/office/officeart/2008/layout/HalfCircleOrganizationChart"/>
    <dgm:cxn modelId="{61757EBC-398A-A34B-8FC5-A0945BBF98E8}" type="presParOf" srcId="{B5902D7E-FEBA-3E4E-8FD4-560AEE7B170F}" destId="{8F0DB8DF-1EBE-C649-A996-EC1408281CCF}" srcOrd="0" destOrd="0" presId="urn:microsoft.com/office/officeart/2008/layout/HalfCircleOrganizationChart"/>
    <dgm:cxn modelId="{2773C81E-9B7A-BB4D-8034-C49A2F55E55A}" type="presParOf" srcId="{B5902D7E-FEBA-3E4E-8FD4-560AEE7B170F}" destId="{5B3E69C1-E083-BC40-8E7C-F0F272C0EA4A}" srcOrd="1" destOrd="0" presId="urn:microsoft.com/office/officeart/2008/layout/HalfCircleOrganizationChart"/>
    <dgm:cxn modelId="{58531833-5D4C-B141-BF80-A16CC36DA16E}" type="presParOf" srcId="{B5902D7E-FEBA-3E4E-8FD4-560AEE7B170F}" destId="{902CFC4A-80FE-CD43-A367-E47BD802A0F2}" srcOrd="2" destOrd="0" presId="urn:microsoft.com/office/officeart/2008/layout/HalfCircleOrganizationChart"/>
    <dgm:cxn modelId="{D7A5CF7E-72DB-344F-B4DA-3B5EBB6F466F}" type="presParOf" srcId="{B5902D7E-FEBA-3E4E-8FD4-560AEE7B170F}" destId="{FEE58CD6-A6F7-004F-8C84-60C7DDDEF04B}" srcOrd="3" destOrd="0" presId="urn:microsoft.com/office/officeart/2008/layout/HalfCircleOrganizationChart"/>
    <dgm:cxn modelId="{51C07F31-B502-3D44-9F6F-A5E5F4510643}" type="presParOf" srcId="{EFC873A6-8EED-724C-BC95-A75AF6DEB002}" destId="{9C205C8C-724A-8648-B7C6-BDE0111E0EF8}" srcOrd="1" destOrd="0" presId="urn:microsoft.com/office/officeart/2008/layout/HalfCircleOrganizationChart"/>
    <dgm:cxn modelId="{F04E5395-7C2C-9746-94A4-FA6146355585}" type="presParOf" srcId="{EFC873A6-8EED-724C-BC95-A75AF6DEB002}" destId="{C97D0B2B-7225-8249-B27A-6AE6B21F68E9}" srcOrd="2" destOrd="0" presId="urn:microsoft.com/office/officeart/2008/layout/HalfCircleOrganizationChart"/>
    <dgm:cxn modelId="{E3C54F9C-77CB-0A46-A0B8-49F6926F740A}" type="presParOf" srcId="{C8901117-D9F9-564E-8DBA-AF7CDB68F911}" destId="{0A73A0D9-37CA-084B-B649-0BBFCC557188}" srcOrd="4" destOrd="0" presId="urn:microsoft.com/office/officeart/2008/layout/HalfCircleOrganizationChart"/>
    <dgm:cxn modelId="{CC5EB364-05E5-A94E-9C0F-F229B72DBFF7}" type="presParOf" srcId="{C8901117-D9F9-564E-8DBA-AF7CDB68F911}" destId="{D198700F-501C-6D47-A85D-938FB71A7F1B}" srcOrd="5" destOrd="0" presId="urn:microsoft.com/office/officeart/2008/layout/HalfCircleOrganizationChart"/>
    <dgm:cxn modelId="{0BD08649-B605-0E4C-96D6-82A246411CE4}" type="presParOf" srcId="{D198700F-501C-6D47-A85D-938FB71A7F1B}" destId="{7545AF48-680B-D043-ADC6-0DF55FAD8D31}" srcOrd="0" destOrd="0" presId="urn:microsoft.com/office/officeart/2008/layout/HalfCircleOrganizationChart"/>
    <dgm:cxn modelId="{21DF7452-0631-BC49-8155-F3B4D7A68848}" type="presParOf" srcId="{7545AF48-680B-D043-ADC6-0DF55FAD8D31}" destId="{2B7C7772-86ED-E649-A02F-F967DE35B96A}" srcOrd="0" destOrd="0" presId="urn:microsoft.com/office/officeart/2008/layout/HalfCircleOrganizationChart"/>
    <dgm:cxn modelId="{E78602BB-1242-3D4D-A30F-9D23BE81A260}" type="presParOf" srcId="{7545AF48-680B-D043-ADC6-0DF55FAD8D31}" destId="{41DD1FC1-84BE-9541-8523-B0D73D475947}" srcOrd="1" destOrd="0" presId="urn:microsoft.com/office/officeart/2008/layout/HalfCircleOrganizationChart"/>
    <dgm:cxn modelId="{583BA5B4-87FD-2543-A83C-6AB402D41646}" type="presParOf" srcId="{7545AF48-680B-D043-ADC6-0DF55FAD8D31}" destId="{5D868EE5-3CF5-444F-B4C4-142926CB96E2}" srcOrd="2" destOrd="0" presId="urn:microsoft.com/office/officeart/2008/layout/HalfCircleOrganizationChart"/>
    <dgm:cxn modelId="{915D0078-3620-5447-B9E3-20BE1BC904CE}" type="presParOf" srcId="{7545AF48-680B-D043-ADC6-0DF55FAD8D31}" destId="{42FB1E57-3664-D540-8761-6D2E40843E7D}" srcOrd="3" destOrd="0" presId="urn:microsoft.com/office/officeart/2008/layout/HalfCircleOrganizationChart"/>
    <dgm:cxn modelId="{C2586DA9-2821-514E-9BD4-CD0F069BB59E}" type="presParOf" srcId="{D198700F-501C-6D47-A85D-938FB71A7F1B}" destId="{C49550E8-B3BC-3947-8EE7-D167B68F11D0}" srcOrd="1" destOrd="0" presId="urn:microsoft.com/office/officeart/2008/layout/HalfCircleOrganizationChart"/>
    <dgm:cxn modelId="{06CC2435-73DF-E149-AA8D-60E61C58AE78}" type="presParOf" srcId="{D198700F-501C-6D47-A85D-938FB71A7F1B}" destId="{59DFE12A-0F0E-004F-B292-E3151E96DAC0}" srcOrd="2" destOrd="0" presId="urn:microsoft.com/office/officeart/2008/layout/HalfCircleOrganizationChart"/>
    <dgm:cxn modelId="{CC5746BE-E998-FD43-9AF3-168FF7A85B8E}" type="presParOf" srcId="{C8901117-D9F9-564E-8DBA-AF7CDB68F911}" destId="{FAF9590C-9D16-3442-9C02-594B43E1A40B}" srcOrd="6" destOrd="0" presId="urn:microsoft.com/office/officeart/2008/layout/HalfCircleOrganizationChart"/>
    <dgm:cxn modelId="{287ECA04-F85F-7D48-BE27-6CDB321C1100}" type="presParOf" srcId="{C8901117-D9F9-564E-8DBA-AF7CDB68F911}" destId="{DC9633A5-1EA4-3748-9BB6-B05845DC3B22}" srcOrd="7" destOrd="0" presId="urn:microsoft.com/office/officeart/2008/layout/HalfCircleOrganizationChart"/>
    <dgm:cxn modelId="{791F9553-0E4C-A244-9C8C-640A0CF137A0}" type="presParOf" srcId="{DC9633A5-1EA4-3748-9BB6-B05845DC3B22}" destId="{BC888C70-3DF0-934D-8FD3-1D41DD1AA9DA}" srcOrd="0" destOrd="0" presId="urn:microsoft.com/office/officeart/2008/layout/HalfCircleOrganizationChart"/>
    <dgm:cxn modelId="{D6AA9EF1-485D-8D4F-983D-96DAAF6FC78F}" type="presParOf" srcId="{BC888C70-3DF0-934D-8FD3-1D41DD1AA9DA}" destId="{474BB695-47E7-514B-92F4-A7F7EFA203A2}" srcOrd="0" destOrd="0" presId="urn:microsoft.com/office/officeart/2008/layout/HalfCircleOrganizationChart"/>
    <dgm:cxn modelId="{DB8E9080-1A3E-2848-9A04-3C4F49C932EA}" type="presParOf" srcId="{BC888C70-3DF0-934D-8FD3-1D41DD1AA9DA}" destId="{90AB8391-CBC7-7A4B-91EA-9FE9E24D0D34}" srcOrd="1" destOrd="0" presId="urn:microsoft.com/office/officeart/2008/layout/HalfCircleOrganizationChart"/>
    <dgm:cxn modelId="{E3BDBDE4-679C-8542-99F6-B39BCA2B3B48}" type="presParOf" srcId="{BC888C70-3DF0-934D-8FD3-1D41DD1AA9DA}" destId="{523DF4AE-6901-4549-A730-AF2BCC013610}" srcOrd="2" destOrd="0" presId="urn:microsoft.com/office/officeart/2008/layout/HalfCircleOrganizationChart"/>
    <dgm:cxn modelId="{0CF6FF86-DB59-1242-8F3E-9B31A9850045}" type="presParOf" srcId="{BC888C70-3DF0-934D-8FD3-1D41DD1AA9DA}" destId="{A4154C98-E5B4-E843-BAC1-D857EF673EBF}" srcOrd="3" destOrd="0" presId="urn:microsoft.com/office/officeart/2008/layout/HalfCircleOrganizationChart"/>
    <dgm:cxn modelId="{0904DE31-BB08-F342-8C13-F3C10B30FB74}" type="presParOf" srcId="{DC9633A5-1EA4-3748-9BB6-B05845DC3B22}" destId="{E89A614F-1870-0540-9DAD-C60BA682F4FF}" srcOrd="1" destOrd="0" presId="urn:microsoft.com/office/officeart/2008/layout/HalfCircleOrganizationChart"/>
    <dgm:cxn modelId="{5A6C4EFB-1D1A-DE41-8A45-C8BC7BA63F2C}" type="presParOf" srcId="{DC9633A5-1EA4-3748-9BB6-B05845DC3B22}" destId="{C9DBB688-0C28-294E-A8CE-209F676284AB}" srcOrd="2" destOrd="0" presId="urn:microsoft.com/office/officeart/2008/layout/HalfCircleOrganizationChart"/>
    <dgm:cxn modelId="{C1EA5810-28A0-674D-8815-F915EBA43031}" type="presParOf" srcId="{943EFA7A-5D12-5442-8E9E-642780A26881}" destId="{7BAC9B97-8E2A-DC43-854B-7A95186472D6}"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9590C-9D16-3442-9C02-594B43E1A40B}">
      <dsp:nvSpPr>
        <dsp:cNvPr id="0" name=""/>
        <dsp:cNvSpPr/>
      </dsp:nvSpPr>
      <dsp:spPr>
        <a:xfrm>
          <a:off x="6892068" y="1463418"/>
          <a:ext cx="434586" cy="2592101"/>
        </a:xfrm>
        <a:custGeom>
          <a:avLst/>
          <a:gdLst/>
          <a:ahLst/>
          <a:cxnLst/>
          <a:rect l="0" t="0" r="0" b="0"/>
          <a:pathLst>
            <a:path>
              <a:moveTo>
                <a:pt x="434586" y="0"/>
              </a:moveTo>
              <a:lnTo>
                <a:pt x="434586" y="2592101"/>
              </a:lnTo>
              <a:lnTo>
                <a:pt x="0" y="2592101"/>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A73A0D9-37CA-084B-B649-0BBFCC557188}">
      <dsp:nvSpPr>
        <dsp:cNvPr id="0" name=""/>
        <dsp:cNvSpPr/>
      </dsp:nvSpPr>
      <dsp:spPr>
        <a:xfrm>
          <a:off x="6850891" y="1463418"/>
          <a:ext cx="475763" cy="1867885"/>
        </a:xfrm>
        <a:custGeom>
          <a:avLst/>
          <a:gdLst/>
          <a:ahLst/>
          <a:cxnLst/>
          <a:rect l="0" t="0" r="0" b="0"/>
          <a:pathLst>
            <a:path>
              <a:moveTo>
                <a:pt x="475763" y="0"/>
              </a:moveTo>
              <a:lnTo>
                <a:pt x="475763" y="1867885"/>
              </a:lnTo>
              <a:lnTo>
                <a:pt x="0" y="186788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DF67167-12A3-3B4F-94ED-F59AE2F1D1F3}">
      <dsp:nvSpPr>
        <dsp:cNvPr id="0" name=""/>
        <dsp:cNvSpPr/>
      </dsp:nvSpPr>
      <dsp:spPr>
        <a:xfrm>
          <a:off x="6893021" y="1463418"/>
          <a:ext cx="433633" cy="1125721"/>
        </a:xfrm>
        <a:custGeom>
          <a:avLst/>
          <a:gdLst/>
          <a:ahLst/>
          <a:cxnLst/>
          <a:rect l="0" t="0" r="0" b="0"/>
          <a:pathLst>
            <a:path>
              <a:moveTo>
                <a:pt x="433633" y="0"/>
              </a:moveTo>
              <a:lnTo>
                <a:pt x="433633" y="1125721"/>
              </a:lnTo>
              <a:lnTo>
                <a:pt x="0" y="1125721"/>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13DA24-8DDD-CA40-A93D-A583EB742A0A}">
      <dsp:nvSpPr>
        <dsp:cNvPr id="0" name=""/>
        <dsp:cNvSpPr/>
      </dsp:nvSpPr>
      <dsp:spPr>
        <a:xfrm>
          <a:off x="6850891" y="1463418"/>
          <a:ext cx="475763" cy="316500"/>
        </a:xfrm>
        <a:custGeom>
          <a:avLst/>
          <a:gdLst/>
          <a:ahLst/>
          <a:cxnLst/>
          <a:rect l="0" t="0" r="0" b="0"/>
          <a:pathLst>
            <a:path>
              <a:moveTo>
                <a:pt x="475763" y="0"/>
              </a:moveTo>
              <a:lnTo>
                <a:pt x="475763" y="316500"/>
              </a:lnTo>
              <a:lnTo>
                <a:pt x="0" y="31650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A263A22-2AF6-1C44-AC99-5909EDF2B1C2}">
      <dsp:nvSpPr>
        <dsp:cNvPr id="0" name=""/>
        <dsp:cNvSpPr/>
      </dsp:nvSpPr>
      <dsp:spPr>
        <a:xfrm>
          <a:off x="5326414" y="714366"/>
          <a:ext cx="1799790" cy="316500"/>
        </a:xfrm>
        <a:custGeom>
          <a:avLst/>
          <a:gdLst/>
          <a:ahLst/>
          <a:cxnLst/>
          <a:rect l="0" t="0" r="0" b="0"/>
          <a:pathLst>
            <a:path>
              <a:moveTo>
                <a:pt x="0" y="0"/>
              </a:moveTo>
              <a:lnTo>
                <a:pt x="0" y="316500"/>
              </a:lnTo>
              <a:lnTo>
                <a:pt x="1799790" y="3165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988D223-6C09-1B4C-A2F9-EE3A3F55F308}">
      <dsp:nvSpPr>
        <dsp:cNvPr id="0" name=""/>
        <dsp:cNvSpPr/>
      </dsp:nvSpPr>
      <dsp:spPr>
        <a:xfrm>
          <a:off x="3486154" y="1465082"/>
          <a:ext cx="1001533" cy="3311040"/>
        </a:xfrm>
        <a:custGeom>
          <a:avLst/>
          <a:gdLst/>
          <a:ahLst/>
          <a:cxnLst/>
          <a:rect l="0" t="0" r="0" b="0"/>
          <a:pathLst>
            <a:path>
              <a:moveTo>
                <a:pt x="0" y="0"/>
              </a:moveTo>
              <a:lnTo>
                <a:pt x="0" y="3311040"/>
              </a:lnTo>
              <a:lnTo>
                <a:pt x="1001533" y="331104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A2C62F-60A1-5C40-A79F-CCBEABEE53ED}">
      <dsp:nvSpPr>
        <dsp:cNvPr id="0" name=""/>
        <dsp:cNvSpPr/>
      </dsp:nvSpPr>
      <dsp:spPr>
        <a:xfrm>
          <a:off x="3486154" y="1465082"/>
          <a:ext cx="1001533" cy="2561989"/>
        </a:xfrm>
        <a:custGeom>
          <a:avLst/>
          <a:gdLst/>
          <a:ahLst/>
          <a:cxnLst/>
          <a:rect l="0" t="0" r="0" b="0"/>
          <a:pathLst>
            <a:path>
              <a:moveTo>
                <a:pt x="0" y="0"/>
              </a:moveTo>
              <a:lnTo>
                <a:pt x="0" y="2561989"/>
              </a:lnTo>
              <a:lnTo>
                <a:pt x="1001533" y="2561989"/>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3CC7113-0E80-2E44-BF9F-EB38A436CE68}">
      <dsp:nvSpPr>
        <dsp:cNvPr id="0" name=""/>
        <dsp:cNvSpPr/>
      </dsp:nvSpPr>
      <dsp:spPr>
        <a:xfrm>
          <a:off x="3486154" y="1465082"/>
          <a:ext cx="1001533" cy="1812938"/>
        </a:xfrm>
        <a:custGeom>
          <a:avLst/>
          <a:gdLst/>
          <a:ahLst/>
          <a:cxnLst/>
          <a:rect l="0" t="0" r="0" b="0"/>
          <a:pathLst>
            <a:path>
              <a:moveTo>
                <a:pt x="0" y="0"/>
              </a:moveTo>
              <a:lnTo>
                <a:pt x="0" y="1812938"/>
              </a:lnTo>
              <a:lnTo>
                <a:pt x="1001533" y="1812938"/>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F02EA9-CDF4-4F4C-A2AA-AC03931F8A11}">
      <dsp:nvSpPr>
        <dsp:cNvPr id="0" name=""/>
        <dsp:cNvSpPr/>
      </dsp:nvSpPr>
      <dsp:spPr>
        <a:xfrm>
          <a:off x="3486154" y="1465082"/>
          <a:ext cx="1001533" cy="1063887"/>
        </a:xfrm>
        <a:custGeom>
          <a:avLst/>
          <a:gdLst/>
          <a:ahLst/>
          <a:cxnLst/>
          <a:rect l="0" t="0" r="0" b="0"/>
          <a:pathLst>
            <a:path>
              <a:moveTo>
                <a:pt x="0" y="0"/>
              </a:moveTo>
              <a:lnTo>
                <a:pt x="0" y="1063887"/>
              </a:lnTo>
              <a:lnTo>
                <a:pt x="1001533" y="1063887"/>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7881930-D798-334B-8F5C-72E8FB0AE349}">
      <dsp:nvSpPr>
        <dsp:cNvPr id="0" name=""/>
        <dsp:cNvSpPr/>
      </dsp:nvSpPr>
      <dsp:spPr>
        <a:xfrm>
          <a:off x="3486154" y="1465082"/>
          <a:ext cx="1001533" cy="314836"/>
        </a:xfrm>
        <a:custGeom>
          <a:avLst/>
          <a:gdLst/>
          <a:ahLst/>
          <a:cxnLst/>
          <a:rect l="0" t="0" r="0" b="0"/>
          <a:pathLst>
            <a:path>
              <a:moveTo>
                <a:pt x="0" y="0"/>
              </a:moveTo>
              <a:lnTo>
                <a:pt x="0" y="314836"/>
              </a:lnTo>
              <a:lnTo>
                <a:pt x="1001533" y="31483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052CCBF-4124-8543-B97E-00A08511EA85}">
      <dsp:nvSpPr>
        <dsp:cNvPr id="0" name=""/>
        <dsp:cNvSpPr/>
      </dsp:nvSpPr>
      <dsp:spPr>
        <a:xfrm>
          <a:off x="3686604" y="714366"/>
          <a:ext cx="1639809" cy="318164"/>
        </a:xfrm>
        <a:custGeom>
          <a:avLst/>
          <a:gdLst/>
          <a:ahLst/>
          <a:cxnLst/>
          <a:rect l="0" t="0" r="0" b="0"/>
          <a:pathLst>
            <a:path>
              <a:moveTo>
                <a:pt x="1639809" y="0"/>
              </a:moveTo>
              <a:lnTo>
                <a:pt x="1639809" y="318164"/>
              </a:lnTo>
              <a:lnTo>
                <a:pt x="0" y="31816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320B17-2EC7-C64F-94A1-89E6BD71E4D5}">
      <dsp:nvSpPr>
        <dsp:cNvPr id="0" name=""/>
        <dsp:cNvSpPr/>
      </dsp:nvSpPr>
      <dsp:spPr>
        <a:xfrm>
          <a:off x="4532127" y="88"/>
          <a:ext cx="1588573" cy="714278"/>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64DBE9-0CF0-8C4B-9102-62A678E7067E}">
      <dsp:nvSpPr>
        <dsp:cNvPr id="0" name=""/>
        <dsp:cNvSpPr/>
      </dsp:nvSpPr>
      <dsp:spPr>
        <a:xfrm>
          <a:off x="4532127" y="88"/>
          <a:ext cx="1588573" cy="714278"/>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03B5CE2-9089-FC42-9390-2DCA9411CD95}">
      <dsp:nvSpPr>
        <dsp:cNvPr id="0" name=""/>
        <dsp:cNvSpPr/>
      </dsp:nvSpPr>
      <dsp:spPr>
        <a:xfrm>
          <a:off x="3737840" y="128658"/>
          <a:ext cx="3177147" cy="45713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2E6AA6"/>
              </a:solidFill>
            </a:rPr>
            <a:t>Drugs are divided into two groups:</a:t>
          </a:r>
          <a:endParaRPr lang="en-US" sz="1600" kern="1200" dirty="0">
            <a:solidFill>
              <a:srgbClr val="2E6AA6"/>
            </a:solidFill>
          </a:endParaRPr>
        </a:p>
      </dsp:txBody>
      <dsp:txXfrm>
        <a:off x="3737840" y="128658"/>
        <a:ext cx="3177147" cy="457138"/>
      </dsp:txXfrm>
    </dsp:sp>
    <dsp:sp modelId="{F824E85C-6360-F746-BC1F-D18EF8CF20EB}">
      <dsp:nvSpPr>
        <dsp:cNvPr id="0" name=""/>
        <dsp:cNvSpPr/>
      </dsp:nvSpPr>
      <dsp:spPr>
        <a:xfrm>
          <a:off x="3222403" y="937581"/>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1EF97B6-4995-7046-945D-1039A54A3C05}">
      <dsp:nvSpPr>
        <dsp:cNvPr id="0" name=""/>
        <dsp:cNvSpPr/>
      </dsp:nvSpPr>
      <dsp:spPr>
        <a:xfrm>
          <a:off x="3222403" y="937581"/>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2DABAF2-F258-D64E-8088-E24975C3BBCC}">
      <dsp:nvSpPr>
        <dsp:cNvPr id="0" name=""/>
        <dsp:cNvSpPr/>
      </dsp:nvSpPr>
      <dsp:spPr>
        <a:xfrm>
          <a:off x="2958653" y="1032531"/>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First line</a:t>
          </a:r>
        </a:p>
      </dsp:txBody>
      <dsp:txXfrm>
        <a:off x="2958653" y="1032531"/>
        <a:ext cx="1055001" cy="337600"/>
      </dsp:txXfrm>
    </dsp:sp>
    <dsp:sp modelId="{12E5AED5-FE60-474F-BB95-6361F89E5677}">
      <dsp:nvSpPr>
        <dsp:cNvPr id="0" name=""/>
        <dsp:cNvSpPr/>
      </dsp:nvSpPr>
      <dsp:spPr>
        <a:xfrm>
          <a:off x="4424388" y="1684968"/>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564B71-0F8B-E047-ADA8-44FC23DCCD6E}">
      <dsp:nvSpPr>
        <dsp:cNvPr id="0" name=""/>
        <dsp:cNvSpPr/>
      </dsp:nvSpPr>
      <dsp:spPr>
        <a:xfrm>
          <a:off x="4424388" y="1684968"/>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172F4E9-6E38-A44D-9C44-58973F1E538F}">
      <dsp:nvSpPr>
        <dsp:cNvPr id="0" name=""/>
        <dsp:cNvSpPr/>
      </dsp:nvSpPr>
      <dsp:spPr>
        <a:xfrm>
          <a:off x="4160637" y="1779918"/>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a:t>Isoniazid (INH)</a:t>
          </a:r>
          <a:endParaRPr lang="en-US" sz="1200" kern="1200" dirty="0"/>
        </a:p>
      </dsp:txBody>
      <dsp:txXfrm>
        <a:off x="4160637" y="1779918"/>
        <a:ext cx="1055001" cy="337600"/>
      </dsp:txXfrm>
    </dsp:sp>
    <dsp:sp modelId="{98BC36BC-0B68-4340-9F59-9109AE10C390}">
      <dsp:nvSpPr>
        <dsp:cNvPr id="0" name=""/>
        <dsp:cNvSpPr/>
      </dsp:nvSpPr>
      <dsp:spPr>
        <a:xfrm>
          <a:off x="4424388" y="2434019"/>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CB5395-7118-3B4A-B8FC-93238D3E5671}">
      <dsp:nvSpPr>
        <dsp:cNvPr id="0" name=""/>
        <dsp:cNvSpPr/>
      </dsp:nvSpPr>
      <dsp:spPr>
        <a:xfrm>
          <a:off x="4424388" y="2434019"/>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E0F079B-E3CB-5048-B75F-C7BC54BC1FBC}">
      <dsp:nvSpPr>
        <dsp:cNvPr id="0" name=""/>
        <dsp:cNvSpPr/>
      </dsp:nvSpPr>
      <dsp:spPr>
        <a:xfrm>
          <a:off x="4160637" y="2528969"/>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a:t>Rifampin (RIF)</a:t>
          </a:r>
          <a:endParaRPr lang="en-US" sz="1200" kern="1200" dirty="0"/>
        </a:p>
      </dsp:txBody>
      <dsp:txXfrm>
        <a:off x="4160637" y="2528969"/>
        <a:ext cx="1055001" cy="337600"/>
      </dsp:txXfrm>
    </dsp:sp>
    <dsp:sp modelId="{0F7BEA4A-E378-5F42-ABF9-D32580D5CB26}">
      <dsp:nvSpPr>
        <dsp:cNvPr id="0" name=""/>
        <dsp:cNvSpPr/>
      </dsp:nvSpPr>
      <dsp:spPr>
        <a:xfrm>
          <a:off x="4424388" y="3183070"/>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6C367D1-5CE2-F644-8823-CD11AE11F674}">
      <dsp:nvSpPr>
        <dsp:cNvPr id="0" name=""/>
        <dsp:cNvSpPr/>
      </dsp:nvSpPr>
      <dsp:spPr>
        <a:xfrm>
          <a:off x="4424388" y="3183070"/>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E65F36E-92AF-E04E-A6B4-2554D37D37C6}">
      <dsp:nvSpPr>
        <dsp:cNvPr id="0" name=""/>
        <dsp:cNvSpPr/>
      </dsp:nvSpPr>
      <dsp:spPr>
        <a:xfrm>
          <a:off x="4160637" y="3278020"/>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err="1"/>
            <a:t>Ethambutol</a:t>
          </a:r>
          <a:endParaRPr lang="en-US" sz="1200" kern="1200" dirty="0"/>
        </a:p>
      </dsp:txBody>
      <dsp:txXfrm>
        <a:off x="4160637" y="3278020"/>
        <a:ext cx="1055001" cy="337600"/>
      </dsp:txXfrm>
    </dsp:sp>
    <dsp:sp modelId="{AD2E84DB-F066-7B49-BDF2-B637C309DF7F}">
      <dsp:nvSpPr>
        <dsp:cNvPr id="0" name=""/>
        <dsp:cNvSpPr/>
      </dsp:nvSpPr>
      <dsp:spPr>
        <a:xfrm>
          <a:off x="4424388" y="3932121"/>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CA15B65-183D-9C47-BB86-B4548850089C}">
      <dsp:nvSpPr>
        <dsp:cNvPr id="0" name=""/>
        <dsp:cNvSpPr/>
      </dsp:nvSpPr>
      <dsp:spPr>
        <a:xfrm>
          <a:off x="4424388" y="3932121"/>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909E1CD-6499-694C-BEFB-4247E06D89AD}">
      <dsp:nvSpPr>
        <dsp:cNvPr id="0" name=""/>
        <dsp:cNvSpPr/>
      </dsp:nvSpPr>
      <dsp:spPr>
        <a:xfrm>
          <a:off x="4160637" y="4027071"/>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a:t>Pyrazinamide</a:t>
          </a:r>
          <a:endParaRPr lang="en-US" sz="1200" kern="1200" dirty="0"/>
        </a:p>
      </dsp:txBody>
      <dsp:txXfrm>
        <a:off x="4160637" y="4027071"/>
        <a:ext cx="1055001" cy="337600"/>
      </dsp:txXfrm>
    </dsp:sp>
    <dsp:sp modelId="{8CC4846A-3729-0749-83C6-8CA0ADCB5217}">
      <dsp:nvSpPr>
        <dsp:cNvPr id="0" name=""/>
        <dsp:cNvSpPr/>
      </dsp:nvSpPr>
      <dsp:spPr>
        <a:xfrm>
          <a:off x="4424388" y="4681172"/>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27C261F-286F-B042-9CA8-1E90829A1288}">
      <dsp:nvSpPr>
        <dsp:cNvPr id="0" name=""/>
        <dsp:cNvSpPr/>
      </dsp:nvSpPr>
      <dsp:spPr>
        <a:xfrm>
          <a:off x="4424388" y="4681172"/>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D494E58-6B97-4C42-9F62-AE52F9076537}">
      <dsp:nvSpPr>
        <dsp:cNvPr id="0" name=""/>
        <dsp:cNvSpPr/>
      </dsp:nvSpPr>
      <dsp:spPr>
        <a:xfrm>
          <a:off x="4160637" y="4776122"/>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a:t>Streptomycin </a:t>
          </a:r>
          <a:endParaRPr lang="en-US" sz="1200" kern="1200" dirty="0"/>
        </a:p>
      </dsp:txBody>
      <dsp:txXfrm>
        <a:off x="4160637" y="4776122"/>
        <a:ext cx="1055001" cy="337600"/>
      </dsp:txXfrm>
    </dsp:sp>
    <dsp:sp modelId="{AEA7DCA0-4F9B-F644-AEDB-A539BBD9EF8C}">
      <dsp:nvSpPr>
        <dsp:cNvPr id="0" name=""/>
        <dsp:cNvSpPr/>
      </dsp:nvSpPr>
      <dsp:spPr>
        <a:xfrm>
          <a:off x="7062904" y="935917"/>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84551A4-7096-B44A-B622-BF18C53360A6}">
      <dsp:nvSpPr>
        <dsp:cNvPr id="0" name=""/>
        <dsp:cNvSpPr/>
      </dsp:nvSpPr>
      <dsp:spPr>
        <a:xfrm>
          <a:off x="7062904" y="935917"/>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6616E27-0D7B-9648-97CE-36CF5DDDD5A8}">
      <dsp:nvSpPr>
        <dsp:cNvPr id="0" name=""/>
        <dsp:cNvSpPr/>
      </dsp:nvSpPr>
      <dsp:spPr>
        <a:xfrm>
          <a:off x="6799154" y="1030867"/>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Second line</a:t>
          </a:r>
        </a:p>
      </dsp:txBody>
      <dsp:txXfrm>
        <a:off x="6799154" y="1030867"/>
        <a:ext cx="1055001" cy="337600"/>
      </dsp:txXfrm>
    </dsp:sp>
    <dsp:sp modelId="{F81F1C31-343A-7243-8CDE-A687EDFC33CE}">
      <dsp:nvSpPr>
        <dsp:cNvPr id="0" name=""/>
        <dsp:cNvSpPr/>
      </dsp:nvSpPr>
      <dsp:spPr>
        <a:xfrm>
          <a:off x="6386690" y="1684968"/>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AE50D75-E266-A04E-B80B-C578F87C2057}">
      <dsp:nvSpPr>
        <dsp:cNvPr id="0" name=""/>
        <dsp:cNvSpPr/>
      </dsp:nvSpPr>
      <dsp:spPr>
        <a:xfrm>
          <a:off x="6386690" y="1684968"/>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A21878C-9705-7143-80C9-18F1DD6A830B}">
      <dsp:nvSpPr>
        <dsp:cNvPr id="0" name=""/>
        <dsp:cNvSpPr/>
      </dsp:nvSpPr>
      <dsp:spPr>
        <a:xfrm>
          <a:off x="6122940" y="1779918"/>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err="1">
              <a:solidFill>
                <a:schemeClr val="tx1"/>
              </a:solidFill>
            </a:rPr>
            <a:t>Ethionamide</a:t>
          </a:r>
          <a:endParaRPr lang="en-US" sz="1200" kern="1200" dirty="0">
            <a:solidFill>
              <a:schemeClr val="tx1"/>
            </a:solidFill>
          </a:endParaRPr>
        </a:p>
      </dsp:txBody>
      <dsp:txXfrm>
        <a:off x="6122940" y="1779918"/>
        <a:ext cx="1055001" cy="337600"/>
      </dsp:txXfrm>
    </dsp:sp>
    <dsp:sp modelId="{5B3E69C1-E083-BC40-8E7C-F0F272C0EA4A}">
      <dsp:nvSpPr>
        <dsp:cNvPr id="0" name=""/>
        <dsp:cNvSpPr/>
      </dsp:nvSpPr>
      <dsp:spPr>
        <a:xfrm>
          <a:off x="6294852" y="2462752"/>
          <a:ext cx="679737" cy="580783"/>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02CFC4A-80FE-CD43-A367-E47BD802A0F2}">
      <dsp:nvSpPr>
        <dsp:cNvPr id="0" name=""/>
        <dsp:cNvSpPr/>
      </dsp:nvSpPr>
      <dsp:spPr>
        <a:xfrm>
          <a:off x="6294852" y="2462752"/>
          <a:ext cx="679737" cy="580783"/>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F0DB8DF-1EBE-C649-A996-EC1408281CCF}">
      <dsp:nvSpPr>
        <dsp:cNvPr id="0" name=""/>
        <dsp:cNvSpPr/>
      </dsp:nvSpPr>
      <dsp:spPr>
        <a:xfrm>
          <a:off x="5954984" y="2567293"/>
          <a:ext cx="1359474" cy="37170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err="1">
              <a:solidFill>
                <a:schemeClr val="tx1"/>
              </a:solidFill>
            </a:rPr>
            <a:t>Fluoroquinolones</a:t>
          </a:r>
          <a:r>
            <a:rPr lang="en-US" altLang="en-US" sz="1200" b="1" kern="1200" dirty="0">
              <a:solidFill>
                <a:schemeClr val="tx1"/>
              </a:solidFill>
            </a:rPr>
            <a:t> (Ciprofloxacin  )</a:t>
          </a:r>
          <a:endParaRPr lang="en-US" sz="1200" kern="1200" dirty="0">
            <a:solidFill>
              <a:schemeClr val="tx1"/>
            </a:solidFill>
          </a:endParaRPr>
        </a:p>
      </dsp:txBody>
      <dsp:txXfrm>
        <a:off x="5954984" y="2567293"/>
        <a:ext cx="1359474" cy="371701"/>
      </dsp:txXfrm>
    </dsp:sp>
    <dsp:sp modelId="{41DD1FC1-84BE-9541-8523-B0D73D475947}">
      <dsp:nvSpPr>
        <dsp:cNvPr id="0" name=""/>
        <dsp:cNvSpPr/>
      </dsp:nvSpPr>
      <dsp:spPr>
        <a:xfrm>
          <a:off x="6386690" y="3236353"/>
          <a:ext cx="527500" cy="527500"/>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868EE5-3CF5-444F-B4C4-142926CB96E2}">
      <dsp:nvSpPr>
        <dsp:cNvPr id="0" name=""/>
        <dsp:cNvSpPr/>
      </dsp:nvSpPr>
      <dsp:spPr>
        <a:xfrm>
          <a:off x="6386690" y="3236353"/>
          <a:ext cx="527500" cy="527500"/>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B7C7772-86ED-E649-A02F-F967DE35B96A}">
      <dsp:nvSpPr>
        <dsp:cNvPr id="0" name=""/>
        <dsp:cNvSpPr/>
      </dsp:nvSpPr>
      <dsp:spPr>
        <a:xfrm>
          <a:off x="6122940" y="3331303"/>
          <a:ext cx="1055001" cy="3376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err="1">
              <a:solidFill>
                <a:schemeClr val="tx1"/>
              </a:solidFill>
            </a:rPr>
            <a:t>Rifabutin</a:t>
          </a:r>
          <a:endParaRPr lang="en-US" sz="1200" kern="1200" dirty="0">
            <a:solidFill>
              <a:schemeClr val="tx1"/>
            </a:solidFill>
          </a:endParaRPr>
        </a:p>
      </dsp:txBody>
      <dsp:txXfrm>
        <a:off x="6122940" y="3331303"/>
        <a:ext cx="1055001" cy="337600"/>
      </dsp:txXfrm>
    </dsp:sp>
    <dsp:sp modelId="{90AB8391-CBC7-7A4B-91EA-9FE9E24D0D34}">
      <dsp:nvSpPr>
        <dsp:cNvPr id="0" name=""/>
        <dsp:cNvSpPr/>
      </dsp:nvSpPr>
      <dsp:spPr>
        <a:xfrm>
          <a:off x="6318302" y="3980801"/>
          <a:ext cx="652006" cy="493207"/>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3DF4AE-6901-4549-A730-AF2BCC013610}">
      <dsp:nvSpPr>
        <dsp:cNvPr id="0" name=""/>
        <dsp:cNvSpPr/>
      </dsp:nvSpPr>
      <dsp:spPr>
        <a:xfrm>
          <a:off x="6318302" y="3980801"/>
          <a:ext cx="652006" cy="493207"/>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74BB695-47E7-514B-92F4-A7F7EFA203A2}">
      <dsp:nvSpPr>
        <dsp:cNvPr id="0" name=""/>
        <dsp:cNvSpPr/>
      </dsp:nvSpPr>
      <dsp:spPr>
        <a:xfrm>
          <a:off x="5992299" y="4069579"/>
          <a:ext cx="1304013" cy="3156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altLang="en-US" sz="1200" b="1" kern="1200" dirty="0" err="1">
              <a:solidFill>
                <a:schemeClr val="tx1"/>
              </a:solidFill>
            </a:rPr>
            <a:t>Aminosalicylic</a:t>
          </a:r>
          <a:r>
            <a:rPr lang="en-US" altLang="en-US" sz="1200" b="1" kern="1200" dirty="0">
              <a:solidFill>
                <a:schemeClr val="tx1"/>
              </a:solidFill>
            </a:rPr>
            <a:t> Acid (PAS).</a:t>
          </a:r>
          <a:endParaRPr lang="en-US" sz="1200" kern="1200" dirty="0">
            <a:solidFill>
              <a:schemeClr val="tx1"/>
            </a:solidFill>
          </a:endParaRPr>
        </a:p>
      </dsp:txBody>
      <dsp:txXfrm>
        <a:off x="5992299" y="4069579"/>
        <a:ext cx="1304013" cy="31565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2/24/2017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t>3</a:t>
            </a:fld>
            <a:endParaRPr lang="en-US"/>
          </a:p>
        </p:txBody>
      </p:sp>
    </p:spTree>
    <p:extLst>
      <p:ext uri="{BB962C8B-B14F-4D97-AF65-F5344CB8AC3E}">
        <p14:creationId xmlns:p14="http://schemas.microsoft.com/office/powerpoint/2010/main" val="210790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p>
        </p:txBody>
      </p:sp>
      <p:sp>
        <p:nvSpPr>
          <p:cNvPr id="4" name="Slide Number Placeholder 3"/>
          <p:cNvSpPr>
            <a:spLocks noGrp="1"/>
          </p:cNvSpPr>
          <p:nvPr>
            <p:ph type="sldNum" sz="quarter" idx="10"/>
          </p:nvPr>
        </p:nvSpPr>
        <p:spPr/>
        <p:txBody>
          <a:bodyPr/>
          <a:lstStyle/>
          <a:p>
            <a:fld id="{9ABE3CDC-BBCB-493C-B2EF-FA0E3B60DDD2}" type="slidenum">
              <a:rPr lang="en-US" smtClean="0"/>
              <a:t>4</a:t>
            </a:fld>
            <a:endParaRPr lang="en-US"/>
          </a:p>
        </p:txBody>
      </p:sp>
    </p:spTree>
    <p:extLst>
      <p:ext uri="{BB962C8B-B14F-4D97-AF65-F5344CB8AC3E}">
        <p14:creationId xmlns:p14="http://schemas.microsoft.com/office/powerpoint/2010/main" val="21087795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grpSp>
        <p:nvGrpSpPr>
          <p:cNvPr id="10" name="Group 9"/>
          <p:cNvGrpSpPr/>
          <p:nvPr userDrawn="1"/>
        </p:nvGrpSpPr>
        <p:grpSpPr>
          <a:xfrm>
            <a:off x="389953" y="7478052"/>
            <a:ext cx="124397" cy="141865"/>
            <a:chOff x="-4889" y="0"/>
            <a:chExt cx="150376" cy="171424"/>
          </a:xfrm>
          <a:solidFill>
            <a:srgbClr val="5787B7"/>
          </a:solidFill>
        </p:grpSpPr>
        <p:sp>
          <p:nvSpPr>
            <p:cNvPr id="1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sp>
        <p:nvSpPr>
          <p:cNvPr id="13" name="Rectangle 12"/>
          <p:cNvSpPr/>
          <p:nvPr userDrawn="1"/>
        </p:nvSpPr>
        <p:spPr>
          <a:xfrm>
            <a:off x="519610" y="7383142"/>
            <a:ext cx="3429000" cy="1200329"/>
          </a:xfrm>
          <a:prstGeom prst="rect">
            <a:avLst/>
          </a:prstGeom>
        </p:spPr>
        <p:txBody>
          <a:bodyPr>
            <a:spAutoFit/>
          </a:bodyPr>
          <a:lstStyle/>
          <a:p>
            <a:pPr algn="l"/>
            <a:r>
              <a:rPr lang="en-US" dirty="0">
                <a:solidFill>
                  <a:srgbClr val="2E6AA6"/>
                </a:solidFill>
              </a:rPr>
              <a:t>Titles</a:t>
            </a:r>
          </a:p>
          <a:p>
            <a:pPr algn="l"/>
            <a:r>
              <a:rPr lang="en-US" dirty="0">
                <a:solidFill>
                  <a:srgbClr val="9B261F"/>
                </a:solidFill>
              </a:rPr>
              <a:t>Very important</a:t>
            </a:r>
          </a:p>
          <a:p>
            <a:pPr algn="l"/>
            <a:r>
              <a:rPr lang="en-US" dirty="0">
                <a:solidFill>
                  <a:srgbClr val="A6A6A6"/>
                </a:solidFill>
              </a:rPr>
              <a:t>Extra information</a:t>
            </a:r>
          </a:p>
          <a:p>
            <a:pPr algn="l"/>
            <a:r>
              <a:rPr lang="en-US" dirty="0">
                <a:solidFill>
                  <a:srgbClr val="00B050"/>
                </a:solidFill>
              </a:rPr>
              <a:t>Doctor’s notes</a:t>
            </a:r>
          </a:p>
        </p:txBody>
      </p:sp>
      <p:grpSp>
        <p:nvGrpSpPr>
          <p:cNvPr id="14" name="Group 13"/>
          <p:cNvGrpSpPr/>
          <p:nvPr userDrawn="1"/>
        </p:nvGrpSpPr>
        <p:grpSpPr>
          <a:xfrm>
            <a:off x="388184" y="7748766"/>
            <a:ext cx="124397" cy="141865"/>
            <a:chOff x="-4889" y="0"/>
            <a:chExt cx="150376" cy="171424"/>
          </a:xfrm>
          <a:solidFill>
            <a:srgbClr val="9B261F"/>
          </a:solidFill>
        </p:grpSpPr>
        <p:sp>
          <p:nvSpPr>
            <p:cNvPr id="15"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6"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grpSp>
        <p:nvGrpSpPr>
          <p:cNvPr id="17" name="Group 16"/>
          <p:cNvGrpSpPr/>
          <p:nvPr userDrawn="1"/>
        </p:nvGrpSpPr>
        <p:grpSpPr>
          <a:xfrm>
            <a:off x="385553" y="8025409"/>
            <a:ext cx="124397" cy="141865"/>
            <a:chOff x="-4889" y="0"/>
            <a:chExt cx="150376" cy="171424"/>
          </a:xfrm>
          <a:solidFill>
            <a:srgbClr val="A6A6A6"/>
          </a:solidFill>
        </p:grpSpPr>
        <p:sp>
          <p:nvSpPr>
            <p:cNvPr id="18"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19"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grpSp>
        <p:nvGrpSpPr>
          <p:cNvPr id="20" name="Group 19"/>
          <p:cNvGrpSpPr/>
          <p:nvPr userDrawn="1"/>
        </p:nvGrpSpPr>
        <p:grpSpPr>
          <a:xfrm>
            <a:off x="385553" y="8321832"/>
            <a:ext cx="124397" cy="141865"/>
            <a:chOff x="-4889" y="0"/>
            <a:chExt cx="150376" cy="171424"/>
          </a:xfrm>
          <a:solidFill>
            <a:srgbClr val="00B050"/>
          </a:solidFill>
        </p:grpSpPr>
        <p:sp>
          <p:nvSpPr>
            <p:cNvPr id="21" name="Shape 12875"/>
            <p:cNvSpPr/>
            <p:nvPr/>
          </p:nvSpPr>
          <p:spPr>
            <a:xfrm>
              <a:off x="1469" y="0"/>
              <a:ext cx="144018" cy="171424"/>
            </a:xfrm>
            <a:custGeom>
              <a:avLst/>
              <a:gdLst/>
              <a:ahLst/>
              <a:cxnLst/>
              <a:rect l="0" t="0" r="0" b="0"/>
              <a:pathLst>
                <a:path w="144018" h="171424">
                  <a:moveTo>
                    <a:pt x="0" y="0"/>
                  </a:moveTo>
                  <a:lnTo>
                    <a:pt x="144018" y="0"/>
                  </a:lnTo>
                  <a:lnTo>
                    <a:pt x="144018" y="171424"/>
                  </a:lnTo>
                  <a:lnTo>
                    <a:pt x="0" y="171424"/>
                  </a:lnTo>
                  <a:lnTo>
                    <a:pt x="0" y="0"/>
                  </a:lnTo>
                </a:path>
              </a:pathLst>
            </a:custGeom>
            <a:grpFill/>
            <a:ln w="0" cap="flat">
              <a:round/>
            </a:ln>
          </p:spPr>
          <p:style>
            <a:lnRef idx="0">
              <a:srgbClr val="000000">
                <a:alpha val="0"/>
              </a:srgbClr>
            </a:lnRef>
            <a:fillRef idx="1">
              <a:srgbClr val="FF0000"/>
            </a:fillRef>
            <a:effectRef idx="0">
              <a:scrgbClr r="0" g="0" b="0"/>
            </a:effectRef>
            <a:fontRef idx="none"/>
          </p:style>
          <p:txBody>
            <a:bodyPr/>
            <a:lstStyle/>
            <a:p>
              <a:endParaRPr lang="en-US" dirty="0"/>
            </a:p>
          </p:txBody>
        </p:sp>
        <p:sp>
          <p:nvSpPr>
            <p:cNvPr id="22" name="Shape 111"/>
            <p:cNvSpPr/>
            <p:nvPr/>
          </p:nvSpPr>
          <p:spPr>
            <a:xfrm>
              <a:off x="-4889" y="0"/>
              <a:ext cx="144018" cy="171424"/>
            </a:xfrm>
            <a:custGeom>
              <a:avLst/>
              <a:gdLst/>
              <a:ahLst/>
              <a:cxnLst/>
              <a:rect l="0" t="0" r="0" b="0"/>
              <a:pathLst>
                <a:path w="144018" h="171424">
                  <a:moveTo>
                    <a:pt x="0" y="171424"/>
                  </a:moveTo>
                  <a:lnTo>
                    <a:pt x="144018" y="171424"/>
                  </a:lnTo>
                  <a:lnTo>
                    <a:pt x="144018" y="0"/>
                  </a:lnTo>
                  <a:lnTo>
                    <a:pt x="0" y="0"/>
                  </a:lnTo>
                  <a:close/>
                </a:path>
              </a:pathLst>
            </a:custGeom>
            <a:grpFill/>
            <a:ln w="19050" cap="flat">
              <a:round/>
            </a:ln>
          </p:spPr>
          <p:style>
            <a:lnRef idx="1">
              <a:srgbClr val="3B3B64"/>
            </a:lnRef>
            <a:fillRef idx="0">
              <a:srgbClr val="000000">
                <a:alpha val="0"/>
              </a:srgbClr>
            </a:fillRef>
            <a:effectRef idx="0">
              <a:scrgbClr r="0" g="0" b="0"/>
            </a:effectRef>
            <a:fontRef idx="none"/>
          </p:style>
          <p:txBody>
            <a:bodyPr/>
            <a:lstStyle/>
            <a:p>
              <a:endParaRPr lang="en-US"/>
            </a:p>
          </p:txBody>
        </p:sp>
      </p:grpSp>
      <p:pic>
        <p:nvPicPr>
          <p:cNvPr id="25" name="Picture 24"/>
          <p:cNvPicPr>
            <a:picLocks noChangeAspect="1"/>
          </p:cNvPicPr>
          <p:nvPr userDrawn="1"/>
        </p:nvPicPr>
        <p:blipFill rotWithShape="1">
          <a:blip r:embed="rId4"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sp>
        <p:nvSpPr>
          <p:cNvPr id="2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548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505BAB-76E4-4F8B-BEE7-D8A0F4C2FC4B}" type="datetime1">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22478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5724E3-D810-4E96-817D-348D62A58565}" type="datetime1">
              <a:rPr lang="en-US" smtClean="0"/>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179045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4" name="Rectangle 23"/>
          <p:cNvSpPr/>
          <p:nvPr userDrawn="1"/>
        </p:nvSpPr>
        <p:spPr>
          <a:xfrm>
            <a:off x="0" y="0"/>
            <a:ext cx="6857999" cy="914400"/>
          </a:xfrm>
          <a:prstGeom prst="rect">
            <a:avLst/>
          </a:prstGeom>
          <a:solidFill>
            <a:srgbClr val="2E6AA6"/>
          </a:solidFill>
          <a:ln>
            <a:solidFill>
              <a:srgbClr val="2E6A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userDrawn="1"/>
        </p:nvCxnSpPr>
        <p:spPr>
          <a:xfrm flipV="1">
            <a:off x="287649" y="-74674"/>
            <a:ext cx="2023825" cy="1328061"/>
          </a:xfrm>
          <a:prstGeom prst="line">
            <a:avLst/>
          </a:prstGeom>
          <a:ln w="11112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71488" y="2590435"/>
            <a:ext cx="5915025"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p:cNvCxnSpPr/>
          <p:nvPr userDrawn="1"/>
        </p:nvCxnSpPr>
        <p:spPr>
          <a:xfrm>
            <a:off x="-4525" y="914404"/>
            <a:ext cx="6858000" cy="0"/>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flipV="1">
            <a:off x="563692" y="503466"/>
            <a:ext cx="369813" cy="277738"/>
          </a:xfrm>
          <a:prstGeom prst="line">
            <a:avLst/>
          </a:prstGeom>
          <a:ln w="111125">
            <a:solidFill>
              <a:srgbClr val="9A261F"/>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166327" y="202665"/>
            <a:ext cx="506186" cy="448842"/>
          </a:xfrm>
          <a:prstGeom prst="ellipse">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hord 21"/>
          <p:cNvSpPr/>
          <p:nvPr userDrawn="1"/>
        </p:nvSpPr>
        <p:spPr>
          <a:xfrm rot="6768006">
            <a:off x="809863" y="631320"/>
            <a:ext cx="398451" cy="462693"/>
          </a:xfrm>
          <a:prstGeom prst="chord">
            <a:avLst/>
          </a:prstGeom>
          <a:solidFill>
            <a:srgbClr val="9A261F"/>
          </a:solidFill>
          <a:ln>
            <a:solidFill>
              <a:srgbClr val="9A2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spTree>
    <p:extLst>
      <p:ext uri="{BB962C8B-B14F-4D97-AF65-F5344CB8AC3E}">
        <p14:creationId xmlns:p14="http://schemas.microsoft.com/office/powerpoint/2010/main" val="237194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9" name="Picture 28"/>
          <p:cNvPicPr>
            <a:picLocks noChangeAspect="1"/>
          </p:cNvPicPr>
          <p:nvPr userDrawn="1"/>
        </p:nvPicPr>
        <p:blipFill rotWithShape="1">
          <a:blip r:embed="rId2">
            <a:extLst>
              <a:ext uri="{28A0092B-C50C-407E-A947-70E740481C1C}">
                <a14:useLocalDpi xmlns:a14="http://schemas.microsoft.com/office/drawing/2010/main" val="0"/>
              </a:ext>
            </a:extLst>
          </a:blip>
          <a:srcRect l="1871" t="15000" r="904" b="5893"/>
          <a:stretch/>
        </p:blipFill>
        <p:spPr>
          <a:xfrm flipH="1">
            <a:off x="0" y="1910443"/>
            <a:ext cx="6858000" cy="7233557"/>
          </a:xfrm>
          <a:prstGeom prst="rect">
            <a:avLst/>
          </a:prstGeom>
        </p:spPr>
      </p:pic>
      <p:pic>
        <p:nvPicPr>
          <p:cNvPr id="9" name="Picture 8"/>
          <p:cNvPicPr>
            <a:picLocks noChangeAspect="1"/>
          </p:cNvPicPr>
          <p:nvPr userDrawn="1"/>
        </p:nvPicPr>
        <p:blipFill>
          <a:blip r:embed="rId3"/>
          <a:stretch>
            <a:fillRect/>
          </a:stretch>
        </p:blipFill>
        <p:spPr>
          <a:xfrm>
            <a:off x="4620264" y="2190745"/>
            <a:ext cx="1094736" cy="1179739"/>
          </a:xfrm>
          <a:prstGeom prst="rect">
            <a:avLst/>
          </a:prstGeom>
        </p:spPr>
      </p:pic>
      <p:pic>
        <p:nvPicPr>
          <p:cNvPr id="8" name="Picture 7"/>
          <p:cNvPicPr>
            <a:picLocks noChangeAspect="1"/>
          </p:cNvPicPr>
          <p:nvPr userDrawn="1"/>
        </p:nvPicPr>
        <p:blipFill>
          <a:blip r:embed="rId4"/>
          <a:stretch>
            <a:fillRect/>
          </a:stretch>
        </p:blipFill>
        <p:spPr>
          <a:xfrm>
            <a:off x="1143000" y="1949031"/>
            <a:ext cx="1143575" cy="1421453"/>
          </a:xfrm>
          <a:prstGeom prst="rect">
            <a:avLst/>
          </a:prstGeom>
        </p:spPr>
      </p:pic>
      <p:pic>
        <p:nvPicPr>
          <p:cNvPr id="32" name="Picture 31"/>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pic>
        <p:nvPicPr>
          <p:cNvPr id="46" name="Picture 45"/>
          <p:cNvPicPr>
            <a:picLocks noChangeAspect="1"/>
          </p:cNvPicPr>
          <p:nvPr userDrawn="1"/>
        </p:nvPicPr>
        <p:blipFill rotWithShape="1">
          <a:blip r:embed="rId6" cstate="print">
            <a:extLst>
              <a:ext uri="{28A0092B-C50C-407E-A947-70E740481C1C}">
                <a14:useLocalDpi xmlns:a14="http://schemas.microsoft.com/office/drawing/2010/main" val="0"/>
              </a:ext>
            </a:extLst>
          </a:blip>
          <a:srcRect l="15094" t="27778" r="14152" b="8889"/>
          <a:stretch/>
        </p:blipFill>
        <p:spPr>
          <a:xfrm>
            <a:off x="5343967" y="224790"/>
            <a:ext cx="1313565" cy="998307"/>
          </a:xfrm>
          <a:prstGeom prst="rect">
            <a:avLst/>
          </a:prstGeom>
        </p:spPr>
      </p:pic>
      <p:graphicFrame>
        <p:nvGraphicFramePr>
          <p:cNvPr id="47" name="Table 46"/>
          <p:cNvGraphicFramePr>
            <a:graphicFrameLocks noGrp="1"/>
          </p:cNvGraphicFramePr>
          <p:nvPr userDrawn="1">
            <p:extLst>
              <p:ext uri="{D42A27DB-BD31-4B8C-83A1-F6EECF244321}">
                <p14:modId xmlns:p14="http://schemas.microsoft.com/office/powerpoint/2010/main" val="982114284"/>
              </p:ext>
            </p:extLst>
          </p:nvPr>
        </p:nvGraphicFramePr>
        <p:xfrm>
          <a:off x="1143000" y="3036358"/>
          <a:ext cx="4572000" cy="4328160"/>
        </p:xfrm>
        <a:graphic>
          <a:graphicData uri="http://schemas.openxmlformats.org/drawingml/2006/table">
            <a:tbl>
              <a:tblPr firstRow="1" bandRow="1">
                <a:tableStyleId>{74C1A8A3-306A-4EB7-A6B1-4F7E0EB9C5D6}</a:tableStyleId>
              </a:tblPr>
              <a:tblGrid>
                <a:gridCol w="2286000">
                  <a:extLst>
                    <a:ext uri="{9D8B030D-6E8A-4147-A177-3AD203B41FA5}">
                      <a16:colId xmlns:a16="http://schemas.microsoft.com/office/drawing/2014/main" val="911117513"/>
                    </a:ext>
                  </a:extLst>
                </a:gridCol>
                <a:gridCol w="2286000">
                  <a:extLst>
                    <a:ext uri="{9D8B030D-6E8A-4147-A177-3AD203B41FA5}">
                      <a16:colId xmlns:a16="http://schemas.microsoft.com/office/drawing/2014/main" val="789468325"/>
                    </a:ext>
                  </a:extLst>
                </a:gridCol>
              </a:tblGrid>
              <a:tr h="396240">
                <a:tc>
                  <a:txBody>
                    <a:bodyPr/>
                    <a:lstStyle/>
                    <a:p>
                      <a:pPr algn="ctr"/>
                      <a:r>
                        <a:rPr lang="en-US" sz="1800" dirty="0"/>
                        <a:t>Boys</a:t>
                      </a:r>
                      <a:endParaRPr lang="en-US" sz="1800" b="0" dirty="0"/>
                    </a:p>
                  </a:txBody>
                  <a:tcPr/>
                </a:tc>
                <a:tc>
                  <a:txBody>
                    <a:bodyPr/>
                    <a:lstStyle/>
                    <a:p>
                      <a:pPr algn="ctr"/>
                      <a:r>
                        <a:rPr lang="en-US" sz="1800" dirty="0"/>
                        <a:t>Girls</a:t>
                      </a:r>
                      <a:endParaRPr lang="en-US" sz="1800" b="0" dirty="0"/>
                    </a:p>
                  </a:txBody>
                  <a:tcPr/>
                </a:tc>
                <a:extLst>
                  <a:ext uri="{0D108BD9-81ED-4DB2-BD59-A6C34878D82A}">
                    <a16:rowId xmlns:a16="http://schemas.microsoft.com/office/drawing/2014/main" val="2063311802"/>
                  </a:ext>
                </a:extLst>
              </a:tr>
              <a:tr h="396240">
                <a:tc>
                  <a:txBody>
                    <a:bodyPr/>
                    <a:lstStyle/>
                    <a:p>
                      <a:pPr algn="ctr"/>
                      <a:r>
                        <a:rPr lang="ar-SA" sz="1800" dirty="0"/>
                        <a:t>عبدالرحمن ذكري </a:t>
                      </a:r>
                      <a:endParaRPr lang="en-US" sz="1800" b="0" dirty="0"/>
                    </a:p>
                  </a:txBody>
                  <a:tcPr/>
                </a:tc>
                <a:tc>
                  <a:txBody>
                    <a:bodyPr/>
                    <a:lstStyle/>
                    <a:p>
                      <a:pPr algn="ctr"/>
                      <a:r>
                        <a:rPr lang="ar-SA" sz="1800" b="0" dirty="0"/>
                        <a:t>غادة</a:t>
                      </a:r>
                      <a:r>
                        <a:rPr lang="ar-SA" sz="1800" b="0" baseline="0" dirty="0"/>
                        <a:t> المهنا </a:t>
                      </a:r>
                      <a:endParaRPr lang="en-US" sz="1800" b="0" dirty="0"/>
                    </a:p>
                  </a:txBody>
                  <a:tcPr/>
                </a:tc>
                <a:extLst>
                  <a:ext uri="{0D108BD9-81ED-4DB2-BD59-A6C34878D82A}">
                    <a16:rowId xmlns:a16="http://schemas.microsoft.com/office/drawing/2014/main" val="1650623242"/>
                  </a:ext>
                </a:extLst>
              </a:tr>
              <a:tr h="396240">
                <a:tc>
                  <a:txBody>
                    <a:bodyPr/>
                    <a:lstStyle/>
                    <a:p>
                      <a:pPr algn="ctr"/>
                      <a:r>
                        <a:rPr lang="ar-SA" sz="1800" dirty="0"/>
                        <a:t>عبدالعزيز رضوان</a:t>
                      </a:r>
                      <a:endParaRPr lang="en-US" sz="1800" b="0" dirty="0"/>
                    </a:p>
                  </a:txBody>
                  <a:tcPr>
                    <a:noFill/>
                  </a:tcPr>
                </a:tc>
                <a:tc>
                  <a:txBody>
                    <a:bodyPr/>
                    <a:lstStyle/>
                    <a:p>
                      <a:pPr algn="ctr"/>
                      <a:r>
                        <a:rPr lang="ar-SA" sz="1800" b="0" dirty="0"/>
                        <a:t>اللولو</a:t>
                      </a:r>
                      <a:r>
                        <a:rPr lang="ar-SA" sz="1800" b="0" baseline="0" dirty="0"/>
                        <a:t> </a:t>
                      </a:r>
                      <a:r>
                        <a:rPr lang="ar-SA" sz="1800" b="0" baseline="0" dirty="0" err="1"/>
                        <a:t>الصليهم</a:t>
                      </a:r>
                      <a:r>
                        <a:rPr lang="ar-SA" sz="1800" b="0" baseline="0" dirty="0"/>
                        <a:t> </a:t>
                      </a:r>
                      <a:endParaRPr lang="en-US" sz="1800" b="0" dirty="0"/>
                    </a:p>
                  </a:txBody>
                  <a:tcPr>
                    <a:noFill/>
                  </a:tcPr>
                </a:tc>
                <a:extLst>
                  <a:ext uri="{0D108BD9-81ED-4DB2-BD59-A6C34878D82A}">
                    <a16:rowId xmlns:a16="http://schemas.microsoft.com/office/drawing/2014/main" val="856330458"/>
                  </a:ext>
                </a:extLst>
              </a:tr>
              <a:tr h="36576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مؤيد</a:t>
                      </a:r>
                      <a:r>
                        <a:rPr lang="ar-SA" sz="1800" baseline="0" dirty="0"/>
                        <a:t> أحمد</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روان</a:t>
                      </a:r>
                      <a:r>
                        <a:rPr lang="ar-SA" sz="1800" b="0" baseline="0" dirty="0"/>
                        <a:t> القحطاني </a:t>
                      </a:r>
                      <a:endParaRPr lang="en-US" sz="1800" b="0" dirty="0"/>
                    </a:p>
                  </a:txBody>
                  <a:tcPr/>
                </a:tc>
                <a:extLst>
                  <a:ext uri="{0D108BD9-81ED-4DB2-BD59-A6C34878D82A}">
                    <a16:rowId xmlns:a16="http://schemas.microsoft.com/office/drawing/2014/main" val="350299902"/>
                  </a:ext>
                </a:extLst>
              </a:tr>
              <a:tr h="396240">
                <a:tc>
                  <a:txBody>
                    <a:bodyPr/>
                    <a:lstStyle/>
                    <a:p>
                      <a:pPr algn="ctr"/>
                      <a:r>
                        <a:rPr lang="ar-SA" sz="1800" dirty="0"/>
                        <a:t>فيصل العباد</a:t>
                      </a:r>
                      <a:endParaRPr lang="en-US" sz="1800" b="0" dirty="0"/>
                    </a:p>
                  </a:txBody>
                  <a:tcPr>
                    <a:no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ar-SA" sz="1800" b="0" dirty="0"/>
                        <a:t>امل</a:t>
                      </a:r>
                      <a:r>
                        <a:rPr lang="ar-SA" sz="1800" b="0" baseline="0" dirty="0"/>
                        <a:t> القرني</a:t>
                      </a:r>
                      <a:endParaRPr lang="en-US" sz="1800" b="0" dirty="0"/>
                    </a:p>
                  </a:txBody>
                  <a:tcPr>
                    <a:noFill/>
                  </a:tcPr>
                </a:tc>
                <a:extLst>
                  <a:ext uri="{0D108BD9-81ED-4DB2-BD59-A6C34878D82A}">
                    <a16:rowId xmlns:a16="http://schemas.microsoft.com/office/drawing/2014/main" val="2479132213"/>
                  </a:ext>
                </a:extLst>
              </a:tr>
              <a:tr h="396240">
                <a:tc>
                  <a:txBody>
                    <a:bodyPr/>
                    <a:lstStyle/>
                    <a:p>
                      <a:pPr algn="ctr"/>
                      <a:r>
                        <a:rPr lang="ar-SA" sz="1800" dirty="0"/>
                        <a:t>فارس النفيسة </a:t>
                      </a:r>
                      <a:endParaRPr lang="en-US" sz="1800" b="0" dirty="0"/>
                    </a:p>
                  </a:txBody>
                  <a:tcPr/>
                </a:tc>
                <a:tc>
                  <a:txBody>
                    <a:bodyPr/>
                    <a:lstStyle/>
                    <a:p>
                      <a:pPr algn="ctr"/>
                      <a:r>
                        <a:rPr lang="ar-SA" sz="1800" b="0" dirty="0"/>
                        <a:t>شروق</a:t>
                      </a:r>
                      <a:r>
                        <a:rPr lang="ar-SA" sz="1800" b="0" baseline="0" dirty="0"/>
                        <a:t> الصومالي </a:t>
                      </a:r>
                      <a:endParaRPr lang="en-US" sz="1800" b="0" dirty="0"/>
                    </a:p>
                  </a:txBody>
                  <a:tcPr/>
                </a:tc>
                <a:extLst>
                  <a:ext uri="{0D108BD9-81ED-4DB2-BD59-A6C34878D82A}">
                    <a16:rowId xmlns:a16="http://schemas.microsoft.com/office/drawing/2014/main" val="3725425001"/>
                  </a:ext>
                </a:extLst>
              </a:tr>
              <a:tr h="396240">
                <a:tc>
                  <a:txBody>
                    <a:bodyPr/>
                    <a:lstStyle/>
                    <a:p>
                      <a:pPr algn="ctr"/>
                      <a:r>
                        <a:rPr lang="ar-SA" sz="1800" dirty="0"/>
                        <a:t>خالد العيسى </a:t>
                      </a:r>
                      <a:endParaRPr lang="en-US" sz="1800" b="0" dirty="0"/>
                    </a:p>
                  </a:txBody>
                  <a:tcPr>
                    <a:noFill/>
                  </a:tcPr>
                </a:tc>
                <a:tc>
                  <a:txBody>
                    <a:bodyPr/>
                    <a:lstStyle/>
                    <a:p>
                      <a:pPr algn="ctr"/>
                      <a:r>
                        <a:rPr lang="ar-SA" sz="1800" b="0" dirty="0"/>
                        <a:t>سما</a:t>
                      </a:r>
                      <a:r>
                        <a:rPr lang="ar-SA" sz="1800" b="0" baseline="0" dirty="0"/>
                        <a:t> الحربي </a:t>
                      </a:r>
                      <a:endParaRPr lang="en-US" sz="1800" b="0" dirty="0"/>
                    </a:p>
                  </a:txBody>
                  <a:tcPr>
                    <a:noFill/>
                  </a:tcPr>
                </a:tc>
                <a:extLst>
                  <a:ext uri="{0D108BD9-81ED-4DB2-BD59-A6C34878D82A}">
                    <a16:rowId xmlns:a16="http://schemas.microsoft.com/office/drawing/2014/main" val="1436267835"/>
                  </a:ext>
                </a:extLst>
              </a:tr>
              <a:tr h="396240">
                <a:tc>
                  <a:txBody>
                    <a:bodyPr/>
                    <a:lstStyle/>
                    <a:p>
                      <a:pPr algn="ctr"/>
                      <a:r>
                        <a:rPr lang="ar-SA" sz="1800" b="0" dirty="0"/>
                        <a:t>عبدالرحمن العريفي</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انوار</a:t>
                      </a:r>
                      <a:r>
                        <a:rPr lang="ar-SA" sz="1800" b="0" baseline="0" dirty="0"/>
                        <a:t> العجمي </a:t>
                      </a:r>
                      <a:endParaRPr lang="en-US" sz="1800" b="0" dirty="0"/>
                    </a:p>
                  </a:txBody>
                  <a:tcPr/>
                </a:tc>
                <a:extLst>
                  <a:ext uri="{0D108BD9-81ED-4DB2-BD59-A6C34878D82A}">
                    <a16:rowId xmlns:a16="http://schemas.microsoft.com/office/drawing/2014/main" val="1367017139"/>
                  </a:ext>
                </a:extLst>
              </a:tr>
              <a:tr h="3962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dirty="0"/>
                        <a:t>عبدالرحمن</a:t>
                      </a:r>
                      <a:r>
                        <a:rPr lang="ar-SA" sz="1800" baseline="0" dirty="0"/>
                        <a:t> الجريان</a:t>
                      </a:r>
                      <a:endParaRPr lang="ar-SA" sz="1800" b="0" baseline="0" dirty="0"/>
                    </a:p>
                  </a:txBody>
                  <a:tcP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وتين</a:t>
                      </a:r>
                      <a:r>
                        <a:rPr lang="ar-SA" sz="1800" b="0" baseline="0" dirty="0"/>
                        <a:t> الحمود </a:t>
                      </a:r>
                      <a:endParaRPr lang="en-US" sz="1800" b="0" dirty="0"/>
                    </a:p>
                  </a:txBody>
                  <a:tcPr>
                    <a:noFill/>
                  </a:tcPr>
                </a:tc>
                <a:extLst>
                  <a:ext uri="{0D108BD9-81ED-4DB2-BD59-A6C34878D82A}">
                    <a16:rowId xmlns:a16="http://schemas.microsoft.com/office/drawing/2014/main" val="3065719346"/>
                  </a:ext>
                </a:extLst>
              </a:tr>
              <a:tr h="396240">
                <a:tc>
                  <a:txBody>
                    <a:bodyPr/>
                    <a:lstStyle/>
                    <a:p>
                      <a:pPr algn="ctr"/>
                      <a:r>
                        <a:rPr lang="ar-SA" sz="1800" dirty="0"/>
                        <a:t>محمد خوجة </a:t>
                      </a:r>
                      <a:endParaRPr lang="en-US" sz="1800" b="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ar-SA" sz="1800" b="0" dirty="0"/>
                        <a:t>رنا</a:t>
                      </a:r>
                      <a:r>
                        <a:rPr lang="ar-SA" sz="1800" b="0" baseline="0" dirty="0"/>
                        <a:t> باراسين</a:t>
                      </a:r>
                      <a:endParaRPr lang="en-US" sz="1800" b="0" dirty="0"/>
                    </a:p>
                  </a:txBody>
                  <a:tcPr/>
                </a:tc>
                <a:extLst>
                  <a:ext uri="{0D108BD9-81ED-4DB2-BD59-A6C34878D82A}">
                    <a16:rowId xmlns:a16="http://schemas.microsoft.com/office/drawing/2014/main" val="213623566"/>
                  </a:ext>
                </a:extLst>
              </a:tr>
              <a:tr h="396240">
                <a:tc>
                  <a:txBody>
                    <a:bodyPr/>
                    <a:lstStyle/>
                    <a:p>
                      <a:pPr algn="ctr"/>
                      <a:r>
                        <a:rPr lang="ar-SA" sz="1800" dirty="0"/>
                        <a:t>عمر التركستاني</a:t>
                      </a:r>
                      <a:endParaRPr lang="en-US" sz="1800" b="0" dirty="0"/>
                    </a:p>
                  </a:txBody>
                  <a:tcPr>
                    <a:noFill/>
                  </a:tcPr>
                </a:tc>
                <a:tc>
                  <a:txBody>
                    <a:bodyPr/>
                    <a:lstStyle/>
                    <a:p>
                      <a:pPr algn="ctr"/>
                      <a:endParaRPr lang="en-US" sz="1800" b="0" dirty="0"/>
                    </a:p>
                  </a:txBody>
                  <a:tcPr>
                    <a:noFill/>
                  </a:tcPr>
                </a:tc>
                <a:extLst>
                  <a:ext uri="{0D108BD9-81ED-4DB2-BD59-A6C34878D82A}">
                    <a16:rowId xmlns:a16="http://schemas.microsoft.com/office/drawing/2014/main" val="1774457631"/>
                  </a:ext>
                </a:extLst>
              </a:tr>
            </a:tbl>
          </a:graphicData>
        </a:graphic>
      </p:graphicFrame>
      <p:sp>
        <p:nvSpPr>
          <p:cNvPr id="48" name="Rectangle 47"/>
          <p:cNvSpPr/>
          <p:nvPr userDrawn="1"/>
        </p:nvSpPr>
        <p:spPr>
          <a:xfrm>
            <a:off x="243114" y="7143357"/>
            <a:ext cx="3429000" cy="1477328"/>
          </a:xfrm>
          <a:prstGeom prst="rect">
            <a:avLst/>
          </a:prstGeom>
        </p:spPr>
        <p:txBody>
          <a:bodyPr>
            <a:spAutoFit/>
          </a:bodyPr>
          <a:lstStyle/>
          <a:p>
            <a:pPr algn="l"/>
            <a:endParaRPr lang="en-US" sz="1800" baseline="0" dirty="0">
              <a:solidFill>
                <a:schemeClr val="accent5">
                  <a:lumMod val="60000"/>
                  <a:lumOff val="40000"/>
                </a:schemeClr>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accent5">
                    <a:lumMod val="60000"/>
                    <a:lumOff val="40000"/>
                  </a:schemeClr>
                </a:solidFill>
              </a:rPr>
              <a:t>Contact</a:t>
            </a:r>
            <a:r>
              <a:rPr lang="en-US" sz="1800" baseline="0" dirty="0">
                <a:solidFill>
                  <a:schemeClr val="accent5">
                    <a:lumMod val="60000"/>
                    <a:lumOff val="40000"/>
                  </a:schemeClr>
                </a:solidFill>
              </a:rPr>
              <a:t> us :</a:t>
            </a:r>
          </a:p>
          <a:p>
            <a:pPr marL="0" marR="0" lvl="0" indent="0" algn="l" defTabSz="457200" rtl="0" eaLnBrk="1" fontAlgn="auto" latinLnBrk="0" hangingPunct="1">
              <a:lnSpc>
                <a:spcPct val="150000"/>
              </a:lnSpc>
              <a:spcBef>
                <a:spcPts val="0"/>
              </a:spcBef>
              <a:spcAft>
                <a:spcPts val="0"/>
              </a:spcAft>
              <a:buClrTx/>
              <a:buSzTx/>
              <a:buFontTx/>
              <a:buNone/>
              <a:tabLst/>
              <a:defRPr/>
            </a:pPr>
            <a:r>
              <a:rPr lang="en-US" sz="1800" baseline="0" dirty="0">
                <a:solidFill>
                  <a:schemeClr val="accent5">
                    <a:lumMod val="60000"/>
                    <a:lumOff val="40000"/>
                  </a:schemeClr>
                </a:solidFill>
              </a:rPr>
              <a:t>	@Pharma436</a:t>
            </a:r>
          </a:p>
          <a:p>
            <a:pPr algn="l">
              <a:lnSpc>
                <a:spcPct val="150000"/>
              </a:lnSpc>
            </a:pPr>
            <a:r>
              <a:rPr lang="en-US" sz="1800" baseline="0" dirty="0">
                <a:solidFill>
                  <a:schemeClr val="accent5">
                    <a:lumMod val="60000"/>
                    <a:lumOff val="40000"/>
                  </a:schemeClr>
                </a:solidFill>
              </a:rPr>
              <a:t> 	Pharma436@outlook.com</a:t>
            </a:r>
          </a:p>
        </p:txBody>
      </p:sp>
      <p:pic>
        <p:nvPicPr>
          <p:cNvPr id="2050" name="Picture 2" descr="Image result for outlook"/>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27853" y="8230892"/>
            <a:ext cx="347541" cy="3471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twitter logo"/>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27853" y="7833554"/>
            <a:ext cx="276443" cy="224866"/>
          </a:xfrm>
          <a:prstGeom prst="rect">
            <a:avLst/>
          </a:prstGeom>
          <a:noFill/>
          <a:extLst>
            <a:ext uri="{909E8E84-426E-40DD-AFC4-6F175D3DCCD1}">
              <a14:hiddenFill xmlns:a14="http://schemas.microsoft.com/office/drawing/2010/main">
                <a:solidFill>
                  <a:srgbClr val="FFFFFF"/>
                </a:solidFill>
              </a14:hiddenFill>
            </a:ext>
          </a:extLst>
        </p:spPr>
      </p:pic>
      <p:sp>
        <p:nvSpPr>
          <p:cNvPr id="21" name="Slide Number Placeholder 5"/>
          <p:cNvSpPr txBox="1">
            <a:spLocks/>
          </p:cNvSpPr>
          <p:nvPr userDrawn="1"/>
        </p:nvSpPr>
        <p:spPr>
          <a:xfrm>
            <a:off x="-968855" y="8736437"/>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2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mtClean="0"/>
              <a:pPr/>
              <a:t>‹#›</a:t>
            </a:fld>
            <a:endParaRPr lang="en-US" dirty="0"/>
          </a:p>
        </p:txBody>
      </p:sp>
      <p:pic>
        <p:nvPicPr>
          <p:cNvPr id="26" name="Picture 25"/>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rot="1164955">
            <a:off x="1787977" y="2744404"/>
            <a:ext cx="220564" cy="125557"/>
          </a:xfrm>
          <a:prstGeom prst="rect">
            <a:avLst/>
          </a:prstGeom>
        </p:spPr>
      </p:pic>
      <p:pic>
        <p:nvPicPr>
          <p:cNvPr id="28" name="Picture 27"/>
          <p:cNvPicPr>
            <a:picLocks noChangeAspect="1"/>
          </p:cNvPicPr>
          <p:nvPr userDrawn="1"/>
        </p:nvPicPr>
        <p:blipFill rotWithShape="1">
          <a:blip r:embed="rId5">
            <a:extLst>
              <a:ext uri="{28A0092B-C50C-407E-A947-70E740481C1C}">
                <a14:useLocalDpi xmlns:a14="http://schemas.microsoft.com/office/drawing/2010/main" val="0"/>
              </a:ext>
            </a:extLst>
          </a:blip>
          <a:srcRect l="15000" t="31264" r="17501" b="25042"/>
          <a:stretch/>
        </p:blipFill>
        <p:spPr>
          <a:xfrm rot="20416561">
            <a:off x="4777294" y="2667211"/>
            <a:ext cx="220564" cy="125557"/>
          </a:xfrm>
          <a:prstGeom prst="rect">
            <a:avLst/>
          </a:prstGeom>
        </p:spPr>
      </p:pic>
    </p:spTree>
    <p:extLst>
      <p:ext uri="{BB962C8B-B14F-4D97-AF65-F5344CB8AC3E}">
        <p14:creationId xmlns:p14="http://schemas.microsoft.com/office/powerpoint/2010/main" val="166474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C611B1-3D6B-477A-8474-2D239A2A1E30}" type="datetime1">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7515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7EDDB-ECFC-4C6A-A764-DDA07B8D50B2}" type="datetime1">
              <a:rPr lang="en-US" smtClean="0"/>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5069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EE28A4-AFEA-4A34-95A8-247BD3CB8071}" type="datetime1">
              <a:rPr lang="en-US" smtClean="0"/>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172367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340E1-ABA2-42F5-8697-1953C1EA20E1}" type="datetime1">
              <a:rPr lang="en-US" smtClean="0"/>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242648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A1440C7-4DFA-4933-83B3-3A392722552D}" type="datetime1">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72607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9C53EB8-C00B-4BF9-A965-EFF7903BF2A5}" type="datetime1">
              <a:rPr lang="en-US" smtClean="0"/>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extLst>
      <p:ext uri="{BB962C8B-B14F-4D97-AF65-F5344CB8AC3E}">
        <p14:creationId xmlns:p14="http://schemas.microsoft.com/office/powerpoint/2010/main" val="383817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56D2050-8821-4C78-B239-8673A458227B}" type="datetime1">
              <a:rPr lang="en-US" smtClean="0"/>
              <a:t>2/24/2017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3755649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who.int/tb/publications/global_report/en/index.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nlineexambuilder.com/tuberculosis/exam-131086"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000" t="31264" r="17501" b="25042"/>
          <a:stretch/>
        </p:blipFill>
        <p:spPr>
          <a:xfrm>
            <a:off x="63736" y="272232"/>
            <a:ext cx="1587028" cy="903425"/>
          </a:xfrm>
          <a:prstGeom prst="rect">
            <a:avLst/>
          </a:prstGeom>
        </p:spPr>
      </p:pic>
      <p:sp>
        <p:nvSpPr>
          <p:cNvPr id="32" name="TextBox 31"/>
          <p:cNvSpPr txBox="1"/>
          <p:nvPr/>
        </p:nvSpPr>
        <p:spPr>
          <a:xfrm>
            <a:off x="2159000" y="6848642"/>
            <a:ext cx="3314361"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dirty="0">
                <a:solidFill>
                  <a:srgbClr val="2E6AA6"/>
                </a:solidFill>
              </a:rPr>
              <a:t>لو أن الناس كلما استصعبوا أمرا تركوه، ما قام للناس دنيا ولا دين</a:t>
            </a:r>
            <a:r>
              <a:rPr lang="en-US" dirty="0">
                <a:solidFill>
                  <a:srgbClr val="2E6AA6"/>
                </a:solidFill>
              </a:rPr>
              <a:t>.</a:t>
            </a:r>
            <a:endParaRPr lang="ar-SA" dirty="0">
              <a:solidFill>
                <a:srgbClr val="2E6AA6"/>
              </a:solidFill>
            </a:endParaRPr>
          </a:p>
        </p:txBody>
      </p:sp>
      <p:sp>
        <p:nvSpPr>
          <p:cNvPr id="19" name="TextBox 18"/>
          <p:cNvSpPr txBox="1"/>
          <p:nvPr/>
        </p:nvSpPr>
        <p:spPr>
          <a:xfrm>
            <a:off x="1019626" y="1516406"/>
            <a:ext cx="4818743" cy="584775"/>
          </a:xfrm>
          <a:prstGeom prst="rect">
            <a:avLst/>
          </a:prstGeom>
          <a:noFill/>
        </p:spPr>
        <p:txBody>
          <a:bodyPr wrap="square" rtlCol="0">
            <a:spAutoFit/>
          </a:bodyPr>
          <a:lstStyle/>
          <a:p>
            <a:pPr algn="ctr"/>
            <a:r>
              <a:rPr lang="en-US" sz="3200" dirty="0">
                <a:solidFill>
                  <a:schemeClr val="accent5">
                    <a:lumMod val="60000"/>
                    <a:lumOff val="40000"/>
                  </a:schemeClr>
                </a:solidFill>
              </a:rPr>
              <a:t>Drugs used in tuberculosis</a:t>
            </a:r>
          </a:p>
        </p:txBody>
      </p:sp>
      <p:sp>
        <p:nvSpPr>
          <p:cNvPr id="34" name="TextBox 33"/>
          <p:cNvSpPr txBox="1"/>
          <p:nvPr/>
        </p:nvSpPr>
        <p:spPr>
          <a:xfrm>
            <a:off x="774700" y="2889862"/>
            <a:ext cx="5295900" cy="3170099"/>
          </a:xfrm>
          <a:prstGeom prst="rect">
            <a:avLst/>
          </a:prstGeom>
          <a:noFill/>
        </p:spPr>
        <p:txBody>
          <a:bodyPr wrap="square" rtlCol="0">
            <a:spAutoFit/>
          </a:bodyPr>
          <a:lstStyle/>
          <a:p>
            <a:r>
              <a:rPr lang="en-US" sz="2400" dirty="0">
                <a:solidFill>
                  <a:schemeClr val="bg2">
                    <a:lumMod val="50000"/>
                  </a:schemeClr>
                </a:solidFill>
              </a:rPr>
              <a:t>Objectives: </a:t>
            </a:r>
            <a:endParaRPr lang="ar-SA" sz="2400" dirty="0">
              <a:solidFill>
                <a:schemeClr val="bg2">
                  <a:lumMod val="50000"/>
                </a:schemeClr>
              </a:solidFill>
            </a:endParaRPr>
          </a:p>
          <a:p>
            <a:pPr marL="285750" indent="-285750">
              <a:buFont typeface="Arial" charset="0"/>
              <a:buChar char="•"/>
            </a:pPr>
            <a:r>
              <a:rPr lang="en-US" altLang="en-US" sz="1600" dirty="0">
                <a:solidFill>
                  <a:schemeClr val="bg2">
                    <a:lumMod val="50000"/>
                  </a:schemeClr>
                </a:solidFill>
              </a:rPr>
              <a:t>Discuss the etiology of tuberculosis</a:t>
            </a:r>
            <a:r>
              <a:rPr lang="ar-SA" altLang="en-US" sz="1600" dirty="0">
                <a:solidFill>
                  <a:schemeClr val="bg2">
                    <a:lumMod val="50000"/>
                  </a:schemeClr>
                </a:solidFill>
              </a:rPr>
              <a:t>.</a:t>
            </a:r>
            <a:endParaRPr lang="en-US" altLang="en-US" sz="1600" dirty="0">
              <a:solidFill>
                <a:schemeClr val="bg2">
                  <a:lumMod val="50000"/>
                </a:schemeClr>
              </a:solidFill>
            </a:endParaRPr>
          </a:p>
          <a:p>
            <a:pPr marL="285750" indent="-285750">
              <a:buFont typeface="Arial" charset="0"/>
              <a:buChar char="•"/>
            </a:pPr>
            <a:r>
              <a:rPr lang="en-US" altLang="en-US" sz="1600" dirty="0">
                <a:solidFill>
                  <a:schemeClr val="bg2">
                    <a:lumMod val="50000"/>
                  </a:schemeClr>
                </a:solidFill>
              </a:rPr>
              <a:t>Discuss the common route for transmission of the disease</a:t>
            </a:r>
            <a:r>
              <a:rPr lang="ar-SA" altLang="en-US" sz="1600" dirty="0">
                <a:solidFill>
                  <a:schemeClr val="bg2">
                    <a:lumMod val="50000"/>
                  </a:schemeClr>
                </a:solidFill>
              </a:rPr>
              <a:t>.</a:t>
            </a:r>
            <a:endParaRPr lang="en-US" altLang="en-US" sz="1600" dirty="0">
              <a:solidFill>
                <a:schemeClr val="bg2">
                  <a:lumMod val="50000"/>
                </a:schemeClr>
              </a:solidFill>
            </a:endParaRPr>
          </a:p>
          <a:p>
            <a:pPr marL="285750" indent="-285750">
              <a:buFont typeface="Arial" charset="0"/>
              <a:buChar char="•"/>
            </a:pPr>
            <a:r>
              <a:rPr lang="en-US" altLang="en-US" sz="1600" dirty="0">
                <a:solidFill>
                  <a:schemeClr val="bg2">
                    <a:lumMod val="50000"/>
                  </a:schemeClr>
                </a:solidFill>
              </a:rPr>
              <a:t>Discusses the out line for treatment of tuberculosis</a:t>
            </a:r>
            <a:r>
              <a:rPr lang="ar-SA" altLang="en-US" sz="1600" dirty="0">
                <a:solidFill>
                  <a:schemeClr val="bg2">
                    <a:lumMod val="50000"/>
                  </a:schemeClr>
                </a:solidFill>
              </a:rPr>
              <a:t>.</a:t>
            </a:r>
            <a:endParaRPr lang="en-US" altLang="en-US" sz="1600" dirty="0">
              <a:solidFill>
                <a:schemeClr val="bg2">
                  <a:lumMod val="50000"/>
                </a:schemeClr>
              </a:solidFill>
            </a:endParaRPr>
          </a:p>
          <a:p>
            <a:pPr marL="285750" indent="-285750">
              <a:buFont typeface="Arial" charset="0"/>
              <a:buChar char="•"/>
            </a:pPr>
            <a:r>
              <a:rPr lang="en-US" altLang="en-US" sz="1600" dirty="0">
                <a:solidFill>
                  <a:schemeClr val="bg2">
                    <a:lumMod val="50000"/>
                  </a:schemeClr>
                </a:solidFill>
              </a:rPr>
              <a:t>Discuss the drugs used in the first &amp; second line  Regarding:</a:t>
            </a:r>
          </a:p>
          <a:p>
            <a:pPr lvl="1"/>
            <a:r>
              <a:rPr lang="en-US" altLang="en-US" sz="1600" dirty="0">
                <a:solidFill>
                  <a:schemeClr val="bg2">
                    <a:lumMod val="50000"/>
                  </a:schemeClr>
                </a:solidFill>
              </a:rPr>
              <a:t>-The mechanism of action</a:t>
            </a:r>
          </a:p>
          <a:p>
            <a:pPr lvl="1"/>
            <a:r>
              <a:rPr lang="en-US" altLang="en-US" sz="1600" dirty="0">
                <a:solidFill>
                  <a:schemeClr val="bg2">
                    <a:lumMod val="50000"/>
                  </a:schemeClr>
                </a:solidFill>
              </a:rPr>
              <a:t>-Adverse effects</a:t>
            </a:r>
          </a:p>
          <a:p>
            <a:pPr lvl="1"/>
            <a:r>
              <a:rPr lang="en-US" altLang="en-US" sz="1600" dirty="0">
                <a:solidFill>
                  <a:schemeClr val="bg2">
                    <a:lumMod val="50000"/>
                  </a:schemeClr>
                </a:solidFill>
              </a:rPr>
              <a:t>-Drug interactions</a:t>
            </a:r>
          </a:p>
          <a:p>
            <a:pPr lvl="1"/>
            <a:r>
              <a:rPr lang="en-US" altLang="en-US" sz="1600" dirty="0">
                <a:solidFill>
                  <a:schemeClr val="bg2">
                    <a:lumMod val="50000"/>
                  </a:schemeClr>
                </a:solidFill>
              </a:rPr>
              <a:t>-Contraindication</a:t>
            </a:r>
          </a:p>
          <a:p>
            <a:pPr marL="285750" indent="-285750">
              <a:buFont typeface="Arial" charset="0"/>
              <a:buChar char="•"/>
            </a:pPr>
            <a:r>
              <a:rPr lang="en-US" altLang="en-US" sz="1600" dirty="0">
                <a:solidFill>
                  <a:schemeClr val="bg2">
                    <a:lumMod val="50000"/>
                  </a:schemeClr>
                </a:solidFill>
              </a:rPr>
              <a:t>Discuss tuberculosis &amp; pregnancy. </a:t>
            </a:r>
          </a:p>
          <a:p>
            <a:pPr marL="285750" indent="-285750">
              <a:buFont typeface="Arial" charset="0"/>
              <a:buChar char="•"/>
            </a:pPr>
            <a:r>
              <a:rPr lang="en-US" altLang="en-US" sz="1600" dirty="0">
                <a:solidFill>
                  <a:schemeClr val="bg2">
                    <a:lumMod val="50000"/>
                  </a:schemeClr>
                </a:solidFill>
              </a:rPr>
              <a:t>Discuss tuberculosis &amp; breast feeding.</a:t>
            </a:r>
            <a:endParaRPr lang="ar-SA" sz="1600" dirty="0">
              <a:solidFill>
                <a:schemeClr val="bg2">
                  <a:lumMod val="50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1933" y="136346"/>
            <a:ext cx="1786786" cy="1182757"/>
          </a:xfrm>
          <a:prstGeom prst="rect">
            <a:avLst/>
          </a:prstGeom>
        </p:spPr>
      </p:pic>
    </p:spTree>
    <p:extLst>
      <p:ext uri="{BB962C8B-B14F-4D97-AF65-F5344CB8AC3E}">
        <p14:creationId xmlns:p14="http://schemas.microsoft.com/office/powerpoint/2010/main" val="328685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4" name="Rectangle 4"/>
          <p:cNvSpPr>
            <a:spLocks noChangeArrowheads="1"/>
          </p:cNvSpPr>
          <p:nvPr/>
        </p:nvSpPr>
        <p:spPr bwMode="auto">
          <a:xfrm>
            <a:off x="2335293" y="196654"/>
            <a:ext cx="7704138" cy="523220"/>
          </a:xfrm>
          <a:prstGeom prst="rect">
            <a:avLst/>
          </a:prstGeom>
          <a:noFill/>
          <a:ln w="9525">
            <a:noFill/>
            <a:miter lim="800000"/>
            <a:headEnd/>
            <a:tailEnd/>
          </a:ln>
          <a:effectLst/>
        </p:spPr>
        <p:txBody>
          <a:bodyPr>
            <a:spAutoFit/>
          </a:bodyPr>
          <a:lstStyle/>
          <a:p>
            <a:pPr>
              <a:defRPr/>
            </a:pPr>
            <a:r>
              <a:rPr lang="en-US" altLang="en-US" sz="2800" b="1" dirty="0">
                <a:solidFill>
                  <a:schemeClr val="bg1"/>
                </a:solidFill>
              </a:rPr>
              <a:t>Tuberculosis</a:t>
            </a:r>
            <a:endParaRPr lang="en-US" sz="2800" b="1" dirty="0">
              <a:solidFill>
                <a:schemeClr val="bg1"/>
              </a:solidFill>
              <a:effectLst>
                <a:outerShdw blurRad="38100" dist="38100" dir="2700000" algn="tl">
                  <a:srgbClr val="000000"/>
                </a:outerShdw>
              </a:effectLst>
              <a:cs typeface="Times New Roman" pitchFamily="18" charset="0"/>
            </a:endParaRPr>
          </a:p>
        </p:txBody>
      </p:sp>
      <p:sp>
        <p:nvSpPr>
          <p:cNvPr id="7" name="Rectangle 5"/>
          <p:cNvSpPr txBox="1">
            <a:spLocks noChangeArrowheads="1"/>
          </p:cNvSpPr>
          <p:nvPr/>
        </p:nvSpPr>
        <p:spPr>
          <a:xfrm>
            <a:off x="97600" y="1002094"/>
            <a:ext cx="3040316" cy="4179350"/>
          </a:xfrm>
          <a:prstGeom prst="rect">
            <a:avLst/>
          </a:prstGeom>
          <a:solidFill>
            <a:schemeClr val="bg2"/>
          </a:solidFill>
          <a:ln>
            <a:solidFill>
              <a:schemeClr val="accent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en-US" sz="1800" b="1" dirty="0">
                <a:solidFill>
                  <a:srgbClr val="2E6AA6"/>
                </a:solidFill>
              </a:rPr>
              <a:t>Etiology: </a:t>
            </a:r>
            <a:r>
              <a:rPr lang="en-US" altLang="en-US" sz="1800" dirty="0">
                <a:solidFill>
                  <a:srgbClr val="FF0000"/>
                </a:solidFill>
              </a:rPr>
              <a:t>Mycobacterium tuberculosis</a:t>
            </a:r>
            <a:r>
              <a:rPr lang="en-US" altLang="en-US" sz="1800" dirty="0"/>
              <a:t>, slow growing, an acid fast bacillus.</a:t>
            </a:r>
          </a:p>
          <a:p>
            <a:pPr marL="0" indent="0">
              <a:buNone/>
            </a:pPr>
            <a:endParaRPr lang="en-US" altLang="en-US" sz="1800" dirty="0"/>
          </a:p>
          <a:p>
            <a:pPr marL="0" indent="0">
              <a:buNone/>
            </a:pPr>
            <a:r>
              <a:rPr lang="en-US" altLang="en-US" sz="1800" b="1" dirty="0"/>
              <a:t>Robert Koch </a:t>
            </a:r>
            <a:r>
              <a:rPr lang="en-US" altLang="en-US" sz="1800" dirty="0"/>
              <a:t>was the first to see </a:t>
            </a:r>
            <a:r>
              <a:rPr lang="en-US" altLang="en-US" sz="1800" i="1" dirty="0"/>
              <a:t>Mycobacterium tuberculosis</a:t>
            </a:r>
            <a:r>
              <a:rPr lang="en-US" altLang="en-US" sz="1800" dirty="0"/>
              <a:t> with his staining technique in 1882.</a:t>
            </a:r>
          </a:p>
          <a:p>
            <a:pPr>
              <a:lnSpc>
                <a:spcPct val="120000"/>
              </a:lnSpc>
              <a:buFontTx/>
              <a:buChar char="•"/>
            </a:pPr>
            <a:r>
              <a:rPr lang="en-US" altLang="en-US" sz="1800" dirty="0">
                <a:effectLst>
                  <a:outerShdw blurRad="38100" dist="38100" dir="2700000" algn="tl">
                    <a:srgbClr val="000000"/>
                  </a:outerShdw>
                </a:effectLst>
              </a:rPr>
              <a:t>Each year, 1% of the global population is infected. </a:t>
            </a:r>
          </a:p>
          <a:p>
            <a:pPr marL="0" indent="0">
              <a:lnSpc>
                <a:spcPct val="120000"/>
              </a:lnSpc>
              <a:buNone/>
            </a:pPr>
            <a:r>
              <a:rPr lang="en-US" altLang="en-US" sz="1800" dirty="0"/>
              <a:t>More than one third of the world's population has tuberculosis.</a:t>
            </a:r>
          </a:p>
          <a:p>
            <a:pPr marL="0" indent="0">
              <a:lnSpc>
                <a:spcPct val="120000"/>
              </a:lnSpc>
              <a:buNone/>
            </a:pPr>
            <a:endParaRPr lang="en-US" altLang="en-US" sz="1800" dirty="0">
              <a:effectLst>
                <a:outerShdw blurRad="38100" dist="38100" dir="2700000" algn="tl">
                  <a:srgbClr val="000000"/>
                </a:outerShdw>
              </a:effectLst>
            </a:endParaRPr>
          </a:p>
          <a:p>
            <a:pPr marL="0" indent="0">
              <a:buNone/>
            </a:pPr>
            <a:endParaRPr lang="en-US" altLang="en-US" sz="1800" dirty="0"/>
          </a:p>
          <a:p>
            <a:pPr marL="0" indent="0">
              <a:buNone/>
            </a:pPr>
            <a:endParaRPr lang="en-US" altLang="en-US" sz="1800" dirty="0"/>
          </a:p>
          <a:p>
            <a:pPr marL="0" indent="0">
              <a:buNone/>
            </a:pPr>
            <a:endParaRPr lang="en-US" altLang="en-US" sz="1800" dirty="0"/>
          </a:p>
        </p:txBody>
      </p:sp>
      <p:pic>
        <p:nvPicPr>
          <p:cNvPr id="8" name="Picture 8" descr="robe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flipH="1">
            <a:off x="3168183" y="1106187"/>
            <a:ext cx="1795518" cy="1236964"/>
          </a:xfrm>
          <a:prstGeom prst="rect">
            <a:avLst/>
          </a:prstGeom>
          <a:noFill/>
        </p:spPr>
      </p:pic>
      <p:pic>
        <p:nvPicPr>
          <p:cNvPr id="9" name="Picture 9" descr="132_bacil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flipH="1">
            <a:off x="4963701" y="1100506"/>
            <a:ext cx="1796699" cy="1271220"/>
          </a:xfrm>
          <a:prstGeom prst="rect">
            <a:avLst/>
          </a:prstGeom>
          <a:noFill/>
        </p:spPr>
      </p:pic>
      <p:pic>
        <p:nvPicPr>
          <p:cNvPr id="10" name="Picture 5" descr="tuberculosis incidence map">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8876" y="2414590"/>
            <a:ext cx="3541524" cy="2766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7600" y="5252883"/>
            <a:ext cx="6760400" cy="830997"/>
          </a:xfrm>
          <a:prstGeom prst="rect">
            <a:avLst/>
          </a:prstGeom>
          <a:noFill/>
        </p:spPr>
        <p:txBody>
          <a:bodyPr wrap="square" rtlCol="0">
            <a:spAutoFit/>
          </a:bodyPr>
          <a:lstStyle/>
          <a:p>
            <a:pPr algn="ctr"/>
            <a:r>
              <a:rPr lang="en-US" altLang="en-US" sz="1200" b="1" dirty="0">
                <a:solidFill>
                  <a:srgbClr val="40C87F"/>
                </a:solidFill>
                <a:ea typeface="Arial" charset="0"/>
                <a:cs typeface="Arial" charset="0"/>
              </a:rPr>
              <a:t>Crowded, poorly ventilated houses promote growth of bacteria and chance of spreading infection. Isolation of patients is important. Individuals should not spit and should cover their mouth when coughing or sneezing.</a:t>
            </a:r>
            <a:endParaRPr lang="ar-SA" altLang="en-US" sz="1200" b="1" dirty="0">
              <a:solidFill>
                <a:srgbClr val="40C87F"/>
              </a:solidFill>
              <a:ea typeface="Arial" charset="0"/>
            </a:endParaRPr>
          </a:p>
          <a:p>
            <a:pPr algn="ctr"/>
            <a:endParaRPr lang="en-US" sz="1200" dirty="0">
              <a:solidFill>
                <a:srgbClr val="40C87F"/>
              </a:solidFill>
            </a:endParaRPr>
          </a:p>
        </p:txBody>
      </p:sp>
      <p:sp>
        <p:nvSpPr>
          <p:cNvPr id="11" name="عنصر نائب للمحتوى 2"/>
          <p:cNvSpPr txBox="1">
            <a:spLocks/>
          </p:cNvSpPr>
          <p:nvPr/>
        </p:nvSpPr>
        <p:spPr>
          <a:xfrm>
            <a:off x="150947" y="6276012"/>
            <a:ext cx="3014619" cy="163487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charset="2"/>
              <a:buNone/>
            </a:pPr>
            <a:r>
              <a:rPr lang="en-US" altLang="en-US" sz="1600" b="1" dirty="0">
                <a:solidFill>
                  <a:srgbClr val="2E6AA6"/>
                </a:solidFill>
              </a:rPr>
              <a:t>   Common sites of infections</a:t>
            </a:r>
          </a:p>
          <a:p>
            <a:r>
              <a:rPr lang="en-US" altLang="en-US" sz="1400" dirty="0"/>
              <a:t>Apical areas of lung.</a:t>
            </a:r>
            <a:r>
              <a:rPr lang="en-US" altLang="en-US" sz="1400" dirty="0">
                <a:solidFill>
                  <a:srgbClr val="00B050"/>
                </a:solidFill>
              </a:rPr>
              <a:t> oxygen rich areas</a:t>
            </a:r>
          </a:p>
          <a:p>
            <a:r>
              <a:rPr lang="en-US" altLang="en-US" sz="1400" dirty="0"/>
              <a:t>Renal parenchyma.</a:t>
            </a:r>
          </a:p>
          <a:p>
            <a:r>
              <a:rPr lang="en-US" altLang="en-US" sz="1400" dirty="0"/>
              <a:t>Growing ends of bones.</a:t>
            </a:r>
          </a:p>
        </p:txBody>
      </p:sp>
      <p:sp>
        <p:nvSpPr>
          <p:cNvPr id="12" name="Rectangle 3"/>
          <p:cNvSpPr txBox="1">
            <a:spLocks noChangeArrowheads="1"/>
          </p:cNvSpPr>
          <p:nvPr/>
        </p:nvSpPr>
        <p:spPr>
          <a:xfrm>
            <a:off x="3688884" y="6276086"/>
            <a:ext cx="3014619" cy="163480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defRPr/>
            </a:pPr>
            <a:r>
              <a:rPr lang="en-US" altLang="en-US" sz="1600" b="1" dirty="0">
                <a:solidFill>
                  <a:srgbClr val="2E6AA6"/>
                </a:solidFill>
              </a:rPr>
              <a:t>Treatment Of Tuberculosis</a:t>
            </a:r>
            <a:endParaRPr lang="en-US" sz="1600" dirty="0"/>
          </a:p>
          <a:p>
            <a:pPr marL="0" indent="0">
              <a:buNone/>
              <a:defRPr/>
            </a:pPr>
            <a:r>
              <a:rPr lang="en-US" sz="1400" u="sng" dirty="0"/>
              <a:t>Preventing  development of drug resistance </a:t>
            </a:r>
            <a:r>
              <a:rPr lang="en-US" sz="1400" dirty="0"/>
              <a:t>is the most important reason to use drug combination.</a:t>
            </a:r>
          </a:p>
          <a:p>
            <a:pPr marL="0" indent="0">
              <a:buNone/>
              <a:defRPr/>
            </a:pPr>
            <a:r>
              <a:rPr lang="en-US" sz="1400" dirty="0"/>
              <a:t>Periods of treatment: ( minimum 6 months). </a:t>
            </a:r>
            <a:endParaRPr lang="en-US" sz="1400" dirty="0">
              <a:solidFill>
                <a:schemeClr val="bg1">
                  <a:lumMod val="75000"/>
                </a:schemeClr>
              </a:solidFill>
            </a:endParaRPr>
          </a:p>
        </p:txBody>
      </p:sp>
      <p:cxnSp>
        <p:nvCxnSpPr>
          <p:cNvPr id="13" name="موصل مستقيم 4"/>
          <p:cNvCxnSpPr/>
          <p:nvPr/>
        </p:nvCxnSpPr>
        <p:spPr>
          <a:xfrm>
            <a:off x="3425450" y="6272510"/>
            <a:ext cx="3550" cy="1839368"/>
          </a:xfrm>
          <a:prstGeom prst="line">
            <a:avLst/>
          </a:prstGeom>
          <a:ln w="57150">
            <a:solidFill>
              <a:srgbClr val="9A261F"/>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9235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graphicFrame>
        <p:nvGraphicFramePr>
          <p:cNvPr id="2" name="Diagram 1"/>
          <p:cNvGraphicFramePr/>
          <p:nvPr>
            <p:extLst>
              <p:ext uri="{D42A27DB-BD31-4B8C-83A1-F6EECF244321}">
                <p14:modId xmlns:p14="http://schemas.microsoft.com/office/powerpoint/2010/main" val="2129527635"/>
              </p:ext>
            </p:extLst>
          </p:nvPr>
        </p:nvGraphicFramePr>
        <p:xfrm>
          <a:off x="-2050531" y="1041236"/>
          <a:ext cx="10957302" cy="520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4"/>
          <p:cNvSpPr>
            <a:spLocks noChangeArrowheads="1"/>
          </p:cNvSpPr>
          <p:nvPr/>
        </p:nvSpPr>
        <p:spPr bwMode="auto">
          <a:xfrm>
            <a:off x="2335293" y="196654"/>
            <a:ext cx="7704138" cy="523220"/>
          </a:xfrm>
          <a:prstGeom prst="rect">
            <a:avLst/>
          </a:prstGeom>
          <a:noFill/>
          <a:ln w="9525">
            <a:noFill/>
            <a:miter lim="800000"/>
            <a:headEnd/>
            <a:tailEnd/>
          </a:ln>
          <a:effectLst/>
        </p:spPr>
        <p:txBody>
          <a:bodyPr>
            <a:spAutoFit/>
          </a:bodyPr>
          <a:lstStyle/>
          <a:p>
            <a:pPr>
              <a:defRPr/>
            </a:pPr>
            <a:r>
              <a:rPr lang="en-US" altLang="en-US" sz="2800" b="1" dirty="0">
                <a:solidFill>
                  <a:schemeClr val="bg1"/>
                </a:solidFill>
              </a:rPr>
              <a:t>Tuberculosis</a:t>
            </a:r>
            <a:endParaRPr lang="en-US" sz="2800" b="1" dirty="0">
              <a:solidFill>
                <a:schemeClr val="bg1"/>
              </a:solidFill>
              <a:effectLst>
                <a:outerShdw blurRad="38100" dist="38100" dir="2700000" algn="tl">
                  <a:srgbClr val="000000"/>
                </a:outerShdw>
              </a:effectLst>
              <a:cs typeface="Times New Roman" pitchFamily="18" charset="0"/>
            </a:endParaRPr>
          </a:p>
        </p:txBody>
      </p:sp>
      <p:pic>
        <p:nvPicPr>
          <p:cNvPr id="10" name="Picture 9"/>
          <p:cNvPicPr>
            <a:picLocks noChangeAspect="1"/>
          </p:cNvPicPr>
          <p:nvPr/>
        </p:nvPicPr>
        <p:blipFill>
          <a:blip r:embed="rId8" cstate="print">
            <a:clrChange>
              <a:clrFrom>
                <a:srgbClr val="000000">
                  <a:alpha val="0"/>
                </a:srgbClr>
              </a:clrFrom>
              <a:clrTo>
                <a:srgbClr val="000000">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139596" y="2795806"/>
            <a:ext cx="286457" cy="2339662"/>
          </a:xfrm>
          <a:prstGeom prst="rect">
            <a:avLst/>
          </a:prstGeom>
          <a:noFill/>
        </p:spPr>
      </p:pic>
      <p:sp>
        <p:nvSpPr>
          <p:cNvPr id="11" name="TextBox 10"/>
          <p:cNvSpPr txBox="1"/>
          <p:nvPr/>
        </p:nvSpPr>
        <p:spPr>
          <a:xfrm>
            <a:off x="48066" y="2824056"/>
            <a:ext cx="1091530" cy="2554545"/>
          </a:xfrm>
          <a:prstGeom prst="rect">
            <a:avLst/>
          </a:prstGeom>
          <a:solidFill>
            <a:schemeClr val="bg2"/>
          </a:solidFill>
          <a:ln>
            <a:solidFill>
              <a:srgbClr val="2E6AA6"/>
            </a:solidFill>
          </a:ln>
        </p:spPr>
        <p:txBody>
          <a:bodyPr wrap="square" rtlCol="0">
            <a:spAutoFit/>
          </a:bodyPr>
          <a:lstStyle/>
          <a:p>
            <a:r>
              <a:rPr lang="en-US" altLang="en-US" dirty="0"/>
              <a:t>Given for first 8 weeks, followed by INH/RIF for 18 weeks</a:t>
            </a:r>
          </a:p>
          <a:p>
            <a:r>
              <a:rPr lang="en-US" altLang="en-US" sz="800" dirty="0">
                <a:solidFill>
                  <a:schemeClr val="bg1">
                    <a:lumMod val="75000"/>
                  </a:schemeClr>
                </a:solidFill>
              </a:rPr>
              <a:t>The four drugs for 2 months, then INH/RIF</a:t>
            </a:r>
            <a:endParaRPr lang="en-US" dirty="0"/>
          </a:p>
        </p:txBody>
      </p:sp>
      <p:sp>
        <p:nvSpPr>
          <p:cNvPr id="12" name="TextBox 11"/>
          <p:cNvSpPr txBox="1"/>
          <p:nvPr/>
        </p:nvSpPr>
        <p:spPr>
          <a:xfrm>
            <a:off x="3152945" y="5855759"/>
            <a:ext cx="3081526" cy="553998"/>
          </a:xfrm>
          <a:prstGeom prst="rect">
            <a:avLst/>
          </a:prstGeom>
          <a:noFill/>
        </p:spPr>
        <p:txBody>
          <a:bodyPr wrap="square" rtlCol="0">
            <a:spAutoFit/>
          </a:bodyPr>
          <a:lstStyle/>
          <a:p>
            <a:r>
              <a:rPr lang="en-US" altLang="en-US" sz="1000" dirty="0"/>
              <a:t> should not be the 1</a:t>
            </a:r>
            <a:r>
              <a:rPr lang="en-US" altLang="en-US" sz="1000" baseline="30000" dirty="0"/>
              <a:t>st</a:t>
            </a:r>
            <a:r>
              <a:rPr lang="en-US" altLang="en-US" sz="1000" dirty="0"/>
              <a:t> line choice. </a:t>
            </a:r>
            <a:r>
              <a:rPr lang="en-US" sz="1000" dirty="0">
                <a:solidFill>
                  <a:srgbClr val="40C87F"/>
                </a:solidFill>
              </a:rPr>
              <a:t>It should be 2</a:t>
            </a:r>
            <a:r>
              <a:rPr lang="en-US" sz="1000" baseline="30000" dirty="0">
                <a:solidFill>
                  <a:srgbClr val="40C87F"/>
                </a:solidFill>
              </a:rPr>
              <a:t>nd</a:t>
            </a:r>
            <a:r>
              <a:rPr lang="en-US" sz="1000" dirty="0">
                <a:solidFill>
                  <a:srgbClr val="40C87F"/>
                </a:solidFill>
              </a:rPr>
              <a:t> line as it causes irreversible damage </a:t>
            </a:r>
          </a:p>
          <a:p>
            <a:endParaRPr lang="en-US" sz="1000" dirty="0"/>
          </a:p>
        </p:txBody>
      </p:sp>
      <p:sp>
        <p:nvSpPr>
          <p:cNvPr id="13" name="TextBox 12"/>
          <p:cNvSpPr txBox="1"/>
          <p:nvPr/>
        </p:nvSpPr>
        <p:spPr>
          <a:xfrm>
            <a:off x="-128592" y="1232218"/>
            <a:ext cx="2051626" cy="600164"/>
          </a:xfrm>
          <a:prstGeom prst="rect">
            <a:avLst/>
          </a:prstGeom>
          <a:noFill/>
        </p:spPr>
        <p:txBody>
          <a:bodyPr wrap="square" rtlCol="0">
            <a:spAutoFit/>
          </a:bodyPr>
          <a:lstStyle/>
          <a:p>
            <a:pPr algn="ctr"/>
            <a:r>
              <a:rPr lang="en-US" altLang="en-US" sz="1100" dirty="0">
                <a:solidFill>
                  <a:srgbClr val="40C87F"/>
                </a:solidFill>
              </a:rPr>
              <a:t>according to Terms of toxicity and clinical evidence</a:t>
            </a:r>
          </a:p>
          <a:p>
            <a:pPr algn="ctr"/>
            <a:endParaRPr lang="en-US" sz="1100" dirty="0"/>
          </a:p>
        </p:txBody>
      </p:sp>
      <p:sp>
        <p:nvSpPr>
          <p:cNvPr id="15" name="Rectangle 3"/>
          <p:cNvSpPr txBox="1">
            <a:spLocks noChangeArrowheads="1"/>
          </p:cNvSpPr>
          <p:nvPr/>
        </p:nvSpPr>
        <p:spPr>
          <a:xfrm>
            <a:off x="0" y="6599383"/>
            <a:ext cx="5862918" cy="114191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1600" b="1" dirty="0"/>
              <a:t>Isoniazid</a:t>
            </a:r>
            <a:r>
              <a:rPr lang="en-US" altLang="en-US" sz="1600" dirty="0"/>
              <a:t> –</a:t>
            </a:r>
            <a:r>
              <a:rPr lang="en-US" altLang="en-US" sz="1600" b="1" dirty="0"/>
              <a:t>rifampin</a:t>
            </a:r>
            <a:r>
              <a:rPr lang="en-US" altLang="en-US" sz="1600" dirty="0"/>
              <a:t> combination administered for 9 months will cure 95-98% of cases .</a:t>
            </a:r>
          </a:p>
          <a:p>
            <a:r>
              <a:rPr lang="en-US" altLang="en-US" sz="1600" dirty="0"/>
              <a:t>Addition of pyrazinamide/</a:t>
            </a:r>
            <a:r>
              <a:rPr lang="en-US" altLang="en-US" sz="1600" dirty="0" err="1"/>
              <a:t>ethambutol</a:t>
            </a:r>
            <a:r>
              <a:rPr lang="en-US" altLang="en-US" sz="1600" dirty="0"/>
              <a:t> for this combination for the first 2 months allows total duration to be reduced to 6 months. </a:t>
            </a:r>
            <a:endParaRPr lang="en-US" altLang="en-US" sz="1600" dirty="0">
              <a:solidFill>
                <a:schemeClr val="bg1">
                  <a:lumMod val="75000"/>
                </a:schemeClr>
              </a:solidFill>
            </a:endParaRPr>
          </a:p>
        </p:txBody>
      </p:sp>
      <p:sp>
        <p:nvSpPr>
          <p:cNvPr id="16" name="Title 1"/>
          <p:cNvSpPr>
            <a:spLocks noGrp="1"/>
          </p:cNvSpPr>
          <p:nvPr>
            <p:ph type="title"/>
          </p:nvPr>
        </p:nvSpPr>
        <p:spPr>
          <a:xfrm>
            <a:off x="153186" y="6098892"/>
            <a:ext cx="5865823" cy="574842"/>
          </a:xfrm>
        </p:spPr>
        <p:txBody>
          <a:bodyPr>
            <a:normAutofit/>
          </a:bodyPr>
          <a:lstStyle/>
          <a:p>
            <a:r>
              <a:rPr lang="en-US" altLang="en-US" sz="1600" b="1" dirty="0">
                <a:solidFill>
                  <a:srgbClr val="2E6AA6"/>
                </a:solidFill>
                <a:latin typeface="+mn-lt"/>
              </a:rPr>
              <a:t>Never use a single drug therapy!</a:t>
            </a:r>
            <a:endParaRPr lang="en-US" sz="1600" dirty="0">
              <a:solidFill>
                <a:srgbClr val="2E6AA6"/>
              </a:solidFill>
              <a:latin typeface="+mn-lt"/>
            </a:endParaRPr>
          </a:p>
        </p:txBody>
      </p:sp>
      <p:sp>
        <p:nvSpPr>
          <p:cNvPr id="17" name="Right Arrow 16"/>
          <p:cNvSpPr/>
          <p:nvPr/>
        </p:nvSpPr>
        <p:spPr>
          <a:xfrm>
            <a:off x="3086098" y="5911957"/>
            <a:ext cx="134780" cy="1493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5005" y="8234329"/>
            <a:ext cx="4600575" cy="415498"/>
          </a:xfrm>
          <a:prstGeom prst="rect">
            <a:avLst/>
          </a:prstGeom>
          <a:solidFill>
            <a:schemeClr val="bg2"/>
          </a:solidFill>
          <a:ln>
            <a:solidFill>
              <a:srgbClr val="2E6AA6"/>
            </a:solidFill>
          </a:ln>
        </p:spPr>
        <p:txBody>
          <a:bodyPr wrap="square" rtlCol="0">
            <a:spAutoFit/>
          </a:bodyPr>
          <a:lstStyle/>
          <a:p>
            <a:pPr algn="ctr"/>
            <a:r>
              <a:rPr lang="en-US" altLang="en-US" sz="1050" dirty="0">
                <a:solidFill>
                  <a:schemeClr val="bg1">
                    <a:lumMod val="65000"/>
                  </a:schemeClr>
                </a:solidFill>
              </a:rPr>
              <a:t>Use four drugs for two months then use only INH/RIF to avoid toxicity as possible this will give you 6 months of treatment instead of 9 months using INH/RIF only</a:t>
            </a:r>
          </a:p>
        </p:txBody>
      </p:sp>
    </p:spTree>
    <p:extLst>
      <p:ext uri="{BB962C8B-B14F-4D97-AF65-F5344CB8AC3E}">
        <p14:creationId xmlns:p14="http://schemas.microsoft.com/office/powerpoint/2010/main" val="1357996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68032241"/>
              </p:ext>
            </p:extLst>
          </p:nvPr>
        </p:nvGraphicFramePr>
        <p:xfrm>
          <a:off x="2" y="967765"/>
          <a:ext cx="6874254" cy="8383870"/>
        </p:xfrm>
        <a:graphic>
          <a:graphicData uri="http://schemas.openxmlformats.org/drawingml/2006/table">
            <a:tbl>
              <a:tblPr firstRow="1" firstCol="1" bandRow="1">
                <a:tableStyleId>{5C22544A-7EE6-4342-B048-85BDC9FD1C3A}</a:tableStyleId>
              </a:tblPr>
              <a:tblGrid>
                <a:gridCol w="822958">
                  <a:extLst>
                    <a:ext uri="{9D8B030D-6E8A-4147-A177-3AD203B41FA5}">
                      <a16:colId xmlns:a16="http://schemas.microsoft.com/office/drawing/2014/main" val="20000"/>
                    </a:ext>
                  </a:extLst>
                </a:gridCol>
                <a:gridCol w="1335024">
                  <a:extLst>
                    <a:ext uri="{9D8B030D-6E8A-4147-A177-3AD203B41FA5}">
                      <a16:colId xmlns:a16="http://schemas.microsoft.com/office/drawing/2014/main" val="20001"/>
                    </a:ext>
                  </a:extLst>
                </a:gridCol>
                <a:gridCol w="128020">
                  <a:extLst>
                    <a:ext uri="{9D8B030D-6E8A-4147-A177-3AD203B41FA5}">
                      <a16:colId xmlns:a16="http://schemas.microsoft.com/office/drawing/2014/main" val="20002"/>
                    </a:ext>
                  </a:extLst>
                </a:gridCol>
                <a:gridCol w="877820">
                  <a:extLst>
                    <a:ext uri="{9D8B030D-6E8A-4147-A177-3AD203B41FA5}">
                      <a16:colId xmlns:a16="http://schemas.microsoft.com/office/drawing/2014/main" val="20003"/>
                    </a:ext>
                  </a:extLst>
                </a:gridCol>
                <a:gridCol w="281432">
                  <a:extLst>
                    <a:ext uri="{9D8B030D-6E8A-4147-A177-3AD203B41FA5}">
                      <a16:colId xmlns:a16="http://schemas.microsoft.com/office/drawing/2014/main" val="20004"/>
                    </a:ext>
                  </a:extLst>
                </a:gridCol>
                <a:gridCol w="815848">
                  <a:extLst>
                    <a:ext uri="{9D8B030D-6E8A-4147-A177-3AD203B41FA5}">
                      <a16:colId xmlns:a16="http://schemas.microsoft.com/office/drawing/2014/main" val="20005"/>
                    </a:ext>
                  </a:extLst>
                </a:gridCol>
                <a:gridCol w="1188720">
                  <a:extLst>
                    <a:ext uri="{9D8B030D-6E8A-4147-A177-3AD203B41FA5}">
                      <a16:colId xmlns:a16="http://schemas.microsoft.com/office/drawing/2014/main" val="20006"/>
                    </a:ext>
                  </a:extLst>
                </a:gridCol>
                <a:gridCol w="1424432">
                  <a:extLst>
                    <a:ext uri="{9D8B030D-6E8A-4147-A177-3AD203B41FA5}">
                      <a16:colId xmlns:a16="http://schemas.microsoft.com/office/drawing/2014/main" val="20007"/>
                    </a:ext>
                  </a:extLst>
                </a:gridCol>
              </a:tblGrid>
              <a:tr h="326396">
                <a:tc>
                  <a:txBody>
                    <a:bodyPr/>
                    <a:lstStyle/>
                    <a:p>
                      <a:pPr algn="ctr"/>
                      <a:endParaRPr lang="en-US" sz="1400" b="1" dirty="0">
                        <a:solidFill>
                          <a:schemeClr val="bg1"/>
                        </a:solidFill>
                      </a:endParaRPr>
                    </a:p>
                  </a:txBody>
                  <a:tcPr anchor="ctr"/>
                </a:tc>
                <a:tc>
                  <a:txBody>
                    <a:bodyPr/>
                    <a:lstStyle/>
                    <a:p>
                      <a:pPr algn="ctr"/>
                      <a:r>
                        <a:rPr lang="en-US" altLang="en-US" sz="1400" b="1" dirty="0">
                          <a:solidFill>
                            <a:schemeClr val="bg1"/>
                          </a:solidFill>
                        </a:rPr>
                        <a:t>Isoniazid</a:t>
                      </a:r>
                      <a:endParaRPr lang="en-US" sz="1400" b="1" dirty="0">
                        <a:solidFill>
                          <a:schemeClr val="bg1"/>
                        </a:solidFill>
                      </a:endParaRPr>
                    </a:p>
                  </a:txBody>
                  <a:tcPr anchor="ctr"/>
                </a:tc>
                <a:tc gridSpan="2">
                  <a:txBody>
                    <a:bodyPr/>
                    <a:lstStyle/>
                    <a:p>
                      <a:pPr algn="ctr"/>
                      <a:r>
                        <a:rPr lang="en-US" altLang="en-US" sz="1400" b="1" dirty="0">
                          <a:solidFill>
                            <a:schemeClr val="bg1"/>
                          </a:solidFill>
                        </a:rPr>
                        <a:t>Rifampin</a:t>
                      </a:r>
                      <a:endParaRPr lang="en-US" sz="1400" b="1" dirty="0">
                        <a:solidFill>
                          <a:schemeClr val="bg1"/>
                        </a:solidFill>
                      </a:endParaRPr>
                    </a:p>
                  </a:txBody>
                  <a:tcPr anchor="ctr"/>
                </a:tc>
                <a:tc hMerge="1">
                  <a:txBody>
                    <a:bodyPr/>
                    <a:lstStyle/>
                    <a:p>
                      <a:pPr algn="ctr"/>
                      <a:endParaRPr lang="en-US" sz="1400" b="1" dirty="0">
                        <a:solidFill>
                          <a:schemeClr val="bg1"/>
                        </a:solidFill>
                      </a:endParaRPr>
                    </a:p>
                  </a:txBody>
                  <a:tcPr anchor="ctr"/>
                </a:tc>
                <a:tc gridSpan="2">
                  <a:txBody>
                    <a:bodyPr/>
                    <a:lstStyle/>
                    <a:p>
                      <a:pPr algn="ctr"/>
                      <a:r>
                        <a:rPr lang="en-US" altLang="en-US" sz="1400" b="1" dirty="0" err="1">
                          <a:solidFill>
                            <a:schemeClr val="bg1"/>
                          </a:solidFill>
                        </a:rPr>
                        <a:t>Ethambutol</a:t>
                      </a:r>
                      <a:endParaRPr lang="en-US" sz="1400" b="1" dirty="0">
                        <a:solidFill>
                          <a:schemeClr val="bg1"/>
                        </a:solidFill>
                      </a:endParaRPr>
                    </a:p>
                  </a:txBody>
                  <a:tcPr anchor="ctr"/>
                </a:tc>
                <a:tc hMerge="1">
                  <a:txBody>
                    <a:bodyPr/>
                    <a:lstStyle/>
                    <a:p>
                      <a:pPr algn="ctr"/>
                      <a:endParaRPr lang="en-US" sz="1400" b="1" dirty="0">
                        <a:solidFill>
                          <a:schemeClr val="bg1"/>
                        </a:solidFill>
                      </a:endParaRPr>
                    </a:p>
                  </a:txBody>
                  <a:tcPr anchor="ctr"/>
                </a:tc>
                <a:tc>
                  <a:txBody>
                    <a:bodyPr/>
                    <a:lstStyle/>
                    <a:p>
                      <a:pPr algn="ctr"/>
                      <a:r>
                        <a:rPr lang="en-US" altLang="en-US" sz="1400" b="1" dirty="0">
                          <a:solidFill>
                            <a:schemeClr val="bg1"/>
                          </a:solidFill>
                        </a:rPr>
                        <a:t>Pyrazinamide</a:t>
                      </a:r>
                      <a:endParaRPr lang="en-US" sz="1400" b="1" dirty="0">
                        <a:solidFill>
                          <a:schemeClr val="bg1"/>
                        </a:solidFill>
                      </a:endParaRPr>
                    </a:p>
                  </a:txBody>
                  <a:tcPr anchor="ctr"/>
                </a:tc>
                <a:tc>
                  <a:txBody>
                    <a:bodyPr/>
                    <a:lstStyle/>
                    <a:p>
                      <a:pPr algn="ctr"/>
                      <a:r>
                        <a:rPr lang="en-US" altLang="en-US" sz="1400" b="1" dirty="0">
                          <a:solidFill>
                            <a:schemeClr val="bg1"/>
                          </a:solidFill>
                        </a:rPr>
                        <a:t>Streptomycin </a:t>
                      </a:r>
                      <a:endParaRPr lang="en-US" sz="1400" b="1" dirty="0">
                        <a:solidFill>
                          <a:schemeClr val="bg1"/>
                        </a:solidFill>
                      </a:endParaRPr>
                    </a:p>
                  </a:txBody>
                  <a:tcPr anchor="ctr"/>
                </a:tc>
                <a:extLst>
                  <a:ext uri="{0D108BD9-81ED-4DB2-BD59-A6C34878D82A}">
                    <a16:rowId xmlns:a16="http://schemas.microsoft.com/office/drawing/2014/main" val="10000"/>
                  </a:ext>
                </a:extLst>
              </a:tr>
              <a:tr h="913909">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b="1" baseline="0" dirty="0">
                          <a:solidFill>
                            <a:srgbClr val="FFFF00"/>
                          </a:solidFill>
                        </a:rPr>
                        <a:t>About Drug</a:t>
                      </a:r>
                    </a:p>
                    <a:p>
                      <a:pPr algn="ctr"/>
                      <a:endParaRPr lang="en-US" sz="1000" b="1" dirty="0">
                        <a:solidFill>
                          <a:srgbClr val="FFFF00"/>
                        </a:solidFill>
                      </a:endParaRPr>
                    </a:p>
                  </a:txBody>
                  <a:tcPr anchor="ct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C00000"/>
                          </a:solidFill>
                        </a:rPr>
                        <a:t>Bacteriostatic</a:t>
                      </a:r>
                      <a:r>
                        <a:rPr lang="en-US" altLang="en-US" sz="1000" b="0" dirty="0"/>
                        <a:t> for resting bacilli. </a:t>
                      </a:r>
                      <a:r>
                        <a:rPr lang="en-US" altLang="en-US" sz="1000" b="0" dirty="0">
                          <a:solidFill>
                            <a:srgbClr val="C00000"/>
                          </a:solidFill>
                        </a:rPr>
                        <a:t>Bactericidal </a:t>
                      </a:r>
                      <a:r>
                        <a:rPr lang="en-US" altLang="en-US" sz="1000" b="0" dirty="0"/>
                        <a:t>for rapidly growing bacilli.</a:t>
                      </a:r>
                    </a:p>
                  </a:txBody>
                  <a:tcPr anchor="ct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C00000"/>
                          </a:solidFill>
                        </a:rPr>
                        <a:t>Bactericidal</a:t>
                      </a:r>
                    </a:p>
                  </a:txBody>
                  <a:tcPr anchor="ctr"/>
                </a:tc>
                <a:tc hMerge="1">
                  <a:txBody>
                    <a:bodyPr/>
                    <a:lstStyle/>
                    <a:p>
                      <a:pPr algn="ctr"/>
                      <a:endParaRPr lang="en-US" sz="1000" b="0" dirty="0"/>
                    </a:p>
                  </a:txBody>
                  <a:tcPr anchor="ct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C00000"/>
                          </a:solidFill>
                        </a:rPr>
                        <a:t>Bacteriostatic</a:t>
                      </a:r>
                    </a:p>
                  </a:txBody>
                  <a:tcPr anchor="ctr"/>
                </a:tc>
                <a:tc hMerge="1">
                  <a:txBody>
                    <a:bodyPr/>
                    <a:lstStyle/>
                    <a:p>
                      <a:pPr algn="ctr"/>
                      <a:endParaRPr lang="en-US" sz="1000" b="0" dirty="0"/>
                    </a:p>
                  </a:txBody>
                  <a:tcPr anchor="ctr"/>
                </a:tc>
                <a:tc hMerge="1">
                  <a:txBody>
                    <a:bodyPr/>
                    <a:lstStyle/>
                    <a:p>
                      <a:pPr algn="ctr"/>
                      <a:endParaRPr lang="en-US" sz="1000" b="0" dirty="0">
                        <a:solidFill>
                          <a:srgbClr val="C00000"/>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C00000"/>
                          </a:solidFill>
                        </a:rPr>
                        <a:t>Bactericidal</a:t>
                      </a:r>
                    </a:p>
                  </a:txBody>
                  <a:tcPr anchor="ctr"/>
                </a:tc>
                <a:extLst>
                  <a:ext uri="{0D108BD9-81ED-4DB2-BD59-A6C34878D82A}">
                    <a16:rowId xmlns:a16="http://schemas.microsoft.com/office/drawing/2014/main" val="10001"/>
                  </a:ext>
                </a:extLst>
              </a:tr>
              <a:tr h="1566704">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b="1" dirty="0">
                          <a:solidFill>
                            <a:srgbClr val="FFFF00"/>
                          </a:solidFill>
                        </a:rPr>
                        <a:t>Mechanism</a:t>
                      </a:r>
                      <a:r>
                        <a:rPr lang="en-US" sz="1000" b="1" baseline="0" dirty="0">
                          <a:solidFill>
                            <a:srgbClr val="FFFF00"/>
                          </a:solidFill>
                        </a:rPr>
                        <a:t> of Action</a:t>
                      </a:r>
                      <a:endParaRPr lang="en-US" sz="1000" b="1" dirty="0">
                        <a:solidFill>
                          <a:srgbClr val="FFFF00"/>
                        </a:solidFill>
                      </a:endParaRPr>
                    </a:p>
                  </a:txBody>
                  <a:tcPr anchor="ctr"/>
                </a:tc>
                <a:tc>
                  <a:txBody>
                    <a:bodyPr/>
                    <a:lstStyle/>
                    <a:p>
                      <a:pPr algn="ctr" eaLnBrk="1" hangingPunct="1"/>
                      <a:r>
                        <a:rPr lang="en-US" altLang="en-US" sz="1000" b="0" dirty="0"/>
                        <a:t>Inhibits the synthesis of mycobacterial</a:t>
                      </a:r>
                      <a:r>
                        <a:rPr lang="en-US" altLang="en-US" sz="1000" b="0" baseline="0" dirty="0"/>
                        <a:t> </a:t>
                      </a:r>
                      <a:r>
                        <a:rPr lang="en-US" altLang="en-US" sz="1000" b="0" dirty="0">
                          <a:solidFill>
                            <a:schemeClr val="tx1"/>
                          </a:solidFill>
                        </a:rPr>
                        <a:t>cell wall (inhibit the  synthesis of</a:t>
                      </a:r>
                      <a:r>
                        <a:rPr lang="en-US" altLang="en-US" sz="1000" b="0" baseline="0" dirty="0">
                          <a:solidFill>
                            <a:schemeClr val="tx1"/>
                          </a:solidFill>
                        </a:rPr>
                        <a:t> </a:t>
                      </a:r>
                      <a:r>
                        <a:rPr lang="en-US" altLang="en-US" sz="1000" b="0" dirty="0" err="1">
                          <a:solidFill>
                            <a:schemeClr val="tx1"/>
                          </a:solidFill>
                        </a:rPr>
                        <a:t>mycolic</a:t>
                      </a:r>
                      <a:r>
                        <a:rPr lang="en-US" altLang="en-US" sz="1000" b="0" dirty="0">
                          <a:solidFill>
                            <a:schemeClr val="tx1"/>
                          </a:solidFill>
                        </a:rPr>
                        <a:t> acid )</a:t>
                      </a:r>
                    </a:p>
                  </a:txBody>
                  <a:tcPr anchor="ctr"/>
                </a:tc>
                <a:tc gridSpan="2">
                  <a:txBody>
                    <a:bodyPr/>
                    <a:lstStyle/>
                    <a:p>
                      <a:pPr algn="ctr" eaLnBrk="1" hangingPunct="1"/>
                      <a:r>
                        <a:rPr lang="en-US" altLang="en-US" sz="1000" b="0" dirty="0"/>
                        <a:t>Inhibits RNA synthesis </a:t>
                      </a:r>
                    </a:p>
                    <a:p>
                      <a:pPr algn="ctr" eaLnBrk="1" hangingPunct="1">
                        <a:buFont typeface="Wingdings" charset="2"/>
                        <a:buNone/>
                      </a:pPr>
                      <a:r>
                        <a:rPr lang="en-US" altLang="en-US" sz="1000" b="0" dirty="0"/>
                        <a:t>       by binding to DNA dependent RNA</a:t>
                      </a:r>
                      <a:r>
                        <a:rPr lang="en-US" altLang="en-US" sz="1000" b="0" baseline="0" dirty="0"/>
                        <a:t> </a:t>
                      </a:r>
                      <a:r>
                        <a:rPr lang="en-US" altLang="en-US" sz="1000" b="0" dirty="0"/>
                        <a:t>polymerase enzyme.</a:t>
                      </a:r>
                    </a:p>
                  </a:txBody>
                  <a:tcPr anchor="ctr"/>
                </a:tc>
                <a:tc hMerge="1">
                  <a:txBody>
                    <a:bodyPr/>
                    <a:lstStyle/>
                    <a:p>
                      <a:pPr algn="ctr"/>
                      <a:endParaRPr lang="en-US" sz="1000" b="0" dirty="0"/>
                    </a:p>
                  </a:txBody>
                  <a:tcPr anchor="ct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t>Inhibitor of mycobacterial </a:t>
                      </a:r>
                      <a:r>
                        <a:rPr lang="en-US" altLang="en-US" sz="1000" b="0" dirty="0" err="1"/>
                        <a:t>arabinosyl</a:t>
                      </a:r>
                      <a:r>
                        <a:rPr lang="en-US" altLang="en-US" sz="1000" b="0" dirty="0"/>
                        <a:t> </a:t>
                      </a:r>
                      <a:r>
                        <a:rPr lang="en-US" altLang="en-US" sz="1000" b="0" dirty="0" err="1"/>
                        <a:t>transferase</a:t>
                      </a:r>
                      <a:r>
                        <a:rPr lang="en-US" altLang="en-US" sz="1000" b="0" dirty="0"/>
                        <a:t> ( alters the cell barrier ) disrupts the assembly of mycobacterial cell wall. </a:t>
                      </a:r>
                    </a:p>
                  </a:txBody>
                  <a:tcPr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altLang="en-US" sz="1000" b="0" dirty="0"/>
                    </a:p>
                  </a:txBody>
                  <a:tcPr anchor="ctr"/>
                </a:tc>
                <a:tc>
                  <a:txBody>
                    <a:bodyPr/>
                    <a:lstStyle/>
                    <a:p>
                      <a:pPr algn="ctr"/>
                      <a:r>
                        <a:rPr lang="en-US" altLang="en-US" sz="1000" b="0" dirty="0"/>
                        <a:t>Unknown </a:t>
                      </a:r>
                    </a:p>
                  </a:txBody>
                  <a:tcPr anchor="ctr"/>
                </a:tc>
                <a:tc>
                  <a:txBody>
                    <a:bodyPr/>
                    <a:lstStyle/>
                    <a:p>
                      <a:pPr algn="ctr"/>
                      <a:r>
                        <a:rPr lang="en-US" altLang="en-US" sz="1000" b="0" dirty="0">
                          <a:solidFill>
                            <a:schemeClr val="tx1"/>
                          </a:solidFill>
                        </a:rPr>
                        <a:t>Inhibitors of protein synthesis by binding to 30 S ribosomal subunits.</a:t>
                      </a:r>
                    </a:p>
                    <a:p>
                      <a:pPr algn="ctr"/>
                      <a:r>
                        <a:rPr lang="en-US" altLang="en-US" sz="1000" dirty="0">
                          <a:solidFill>
                            <a:srgbClr val="40C87F"/>
                          </a:solidFill>
                        </a:rPr>
                        <a:t>Irreversible action.</a:t>
                      </a:r>
                    </a:p>
                  </a:txBody>
                  <a:tcPr anchor="ctr"/>
                </a:tc>
                <a:extLst>
                  <a:ext uri="{0D108BD9-81ED-4DB2-BD59-A6C34878D82A}">
                    <a16:rowId xmlns:a16="http://schemas.microsoft.com/office/drawing/2014/main" val="10002"/>
                  </a:ext>
                </a:extLst>
              </a:tr>
              <a:tr h="42431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rgbClr val="FFFF00"/>
                          </a:solidFill>
                        </a:rPr>
                        <a:t>Active Against </a:t>
                      </a:r>
                      <a:endParaRPr lang="en-US" sz="1000" b="1" dirty="0">
                        <a:solidFill>
                          <a:srgbClr val="FFFF00"/>
                        </a:solidFill>
                      </a:endParaRPr>
                    </a:p>
                  </a:txBody>
                  <a:tcPr anchor="ctr"/>
                </a:tc>
                <a:tc gridSpan="5">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altLang="en-US" sz="1000" b="0" dirty="0"/>
                        <a:t>Intracellular &amp; extracellular bacilli</a:t>
                      </a:r>
                    </a:p>
                  </a:txBody>
                  <a:tcPr anchor="ctr"/>
                </a:tc>
                <a:tc hMerge="1">
                  <a:txBody>
                    <a:bodyPr/>
                    <a:lstStyle/>
                    <a:p>
                      <a:endParaRPr lang="en-US"/>
                    </a:p>
                  </a:txBody>
                  <a:tcPr/>
                </a:tc>
                <a:tc hMerge="1">
                  <a:txBody>
                    <a:bodyPr/>
                    <a:lstStyle/>
                    <a:p>
                      <a:pPr algn="ctr"/>
                      <a:endParaRPr lang="en-US" sz="1000" b="0" dirty="0"/>
                    </a:p>
                  </a:txBody>
                  <a:tcPr anchor="ctr"/>
                </a:tc>
                <a:tc hMerge="1">
                  <a:txBody>
                    <a:bodyPr/>
                    <a:lstStyle/>
                    <a:p>
                      <a:endParaRPr lang="en-US"/>
                    </a:p>
                  </a:txBody>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altLang="en-US" sz="1000" b="0" dirty="0"/>
                    </a:p>
                  </a:txBody>
                  <a:tcPr anchor="ctr"/>
                </a:tc>
                <a:tc>
                  <a:txBody>
                    <a:bodyPr/>
                    <a:lstStyle/>
                    <a:p>
                      <a:pPr algn="ctr"/>
                      <a:r>
                        <a:rPr lang="en-US" altLang="en-US" sz="1000" b="0" dirty="0">
                          <a:solidFill>
                            <a:schemeClr val="tx1"/>
                          </a:solidFill>
                        </a:rPr>
                        <a:t>Intracellular Bacilli</a:t>
                      </a:r>
                      <a:endParaRPr lang="en-US" sz="1000" b="0" dirty="0">
                        <a:solidFill>
                          <a:schemeClr val="tx1"/>
                        </a:solidFill>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chemeClr val="tx1"/>
                          </a:solidFill>
                        </a:rPr>
                        <a:t>Extracellular bacilli</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40C87F"/>
                          </a:solidFill>
                        </a:rPr>
                        <a:t>Highly polar,</a:t>
                      </a:r>
                      <a:r>
                        <a:rPr lang="en-US" altLang="en-US" sz="1000" b="0" baseline="0" dirty="0">
                          <a:solidFill>
                            <a:srgbClr val="40C87F"/>
                          </a:solidFill>
                        </a:rPr>
                        <a:t> </a:t>
                      </a:r>
                      <a:r>
                        <a:rPr lang="en-US" altLang="en-US" sz="1000" b="0" dirty="0">
                          <a:solidFill>
                            <a:srgbClr val="40C87F"/>
                          </a:solidFill>
                        </a:rPr>
                        <a:t>Given</a:t>
                      </a:r>
                      <a:r>
                        <a:rPr lang="en-US" altLang="en-US" sz="1000" b="0" baseline="0" dirty="0">
                          <a:solidFill>
                            <a:srgbClr val="40C87F"/>
                          </a:solidFill>
                        </a:rPr>
                        <a:t> IV.</a:t>
                      </a:r>
                      <a:endParaRPr lang="en-US" altLang="en-US" sz="1000" b="0" dirty="0">
                        <a:solidFill>
                          <a:srgbClr val="40C87F"/>
                        </a:solidFill>
                      </a:endParaRPr>
                    </a:p>
                  </a:txBody>
                  <a:tcPr anchor="ctr"/>
                </a:tc>
                <a:extLst>
                  <a:ext uri="{0D108BD9-81ED-4DB2-BD59-A6C34878D82A}">
                    <a16:rowId xmlns:a16="http://schemas.microsoft.com/office/drawing/2014/main" val="10003"/>
                  </a:ext>
                </a:extLst>
              </a:tr>
              <a:tr h="1403505">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b="1" dirty="0">
                          <a:solidFill>
                            <a:srgbClr val="FFFF00"/>
                          </a:solidFill>
                        </a:rPr>
                        <a:t>Clinical Use</a:t>
                      </a:r>
                    </a:p>
                    <a:p>
                      <a:pPr algn="ctr"/>
                      <a:endParaRPr lang="en-US" sz="1000" b="1" dirty="0">
                        <a:solidFill>
                          <a:srgbClr val="FFFF00"/>
                        </a:solidFill>
                      </a:endParaRPr>
                    </a:p>
                  </a:txBody>
                  <a:tcPr anchor="ctr"/>
                </a:tc>
                <a:tc gridSpan="2">
                  <a:txBody>
                    <a:bodyPr/>
                    <a:lstStyle/>
                    <a:p>
                      <a:pPr marL="342900" marR="0" lvl="1" indent="0" algn="ctr" defTabSz="685800" rtl="0" eaLnBrk="1" fontAlgn="auto" latinLnBrk="0" hangingPunct="1">
                        <a:lnSpc>
                          <a:spcPct val="80000"/>
                        </a:lnSpc>
                        <a:spcBef>
                          <a:spcPts val="0"/>
                        </a:spcBef>
                        <a:spcAft>
                          <a:spcPts val="0"/>
                        </a:spcAft>
                        <a:buClrTx/>
                        <a:buSzTx/>
                        <a:buFontTx/>
                        <a:buNone/>
                        <a:tabLst/>
                        <a:defRPr/>
                      </a:pPr>
                      <a:r>
                        <a:rPr lang="en-US" altLang="en-US" sz="1000" b="0" dirty="0"/>
                        <a:t>-Treatment of TB</a:t>
                      </a:r>
                      <a:endParaRPr lang="en-US" sz="1000" b="0" baseline="0" dirty="0"/>
                    </a:p>
                    <a:p>
                      <a:pPr lvl="1" algn="ctr" eaLnBrk="1" hangingPunct="1">
                        <a:lnSpc>
                          <a:spcPct val="80000"/>
                        </a:lnSpc>
                      </a:pPr>
                      <a:r>
                        <a:rPr lang="en-US" sz="1000" b="0" baseline="0" dirty="0"/>
                        <a:t>- </a:t>
                      </a:r>
                      <a:r>
                        <a:rPr lang="en-US" altLang="en-US" sz="1000" b="0" dirty="0"/>
                        <a:t>Latent TB in patients with positive tuberculin skin test</a:t>
                      </a:r>
                    </a:p>
                    <a:p>
                      <a:pPr lvl="1" algn="ctr" eaLnBrk="1" hangingPunct="1">
                        <a:lnSpc>
                          <a:spcPct val="80000"/>
                        </a:lnSpc>
                      </a:pPr>
                      <a:r>
                        <a:rPr lang="en-US" altLang="en-US" sz="1000" b="0" baseline="0" dirty="0"/>
                        <a:t> -</a:t>
                      </a:r>
                      <a:r>
                        <a:rPr lang="en-US" altLang="en-US" sz="1000" b="0" dirty="0"/>
                        <a:t>Prophylaxis against active TB in individuals</a:t>
                      </a:r>
                      <a:r>
                        <a:rPr lang="en-US" altLang="en-US" sz="1000" b="0" baseline="0" dirty="0"/>
                        <a:t> </a:t>
                      </a:r>
                      <a:r>
                        <a:rPr lang="en-US" altLang="en-US" sz="1000" b="0" dirty="0"/>
                        <a:t>who</a:t>
                      </a:r>
                      <a:r>
                        <a:rPr lang="en-US" altLang="en-US" sz="1000" b="0" baseline="0" dirty="0"/>
                        <a:t> </a:t>
                      </a:r>
                      <a:r>
                        <a:rPr lang="en-US" altLang="en-US" sz="1000" b="0" dirty="0"/>
                        <a:t>are in great risk</a:t>
                      </a:r>
                    </a:p>
                  </a:txBody>
                  <a:tcPr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sz="1000" b="0" dirty="0"/>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t>-Treatment of TB</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altLang="en-US" sz="1000" b="0" dirty="0"/>
                    </a:p>
                    <a:p>
                      <a:pPr algn="ctr"/>
                      <a:r>
                        <a:rPr lang="en-US" altLang="en-US" sz="1000" b="0" dirty="0"/>
                        <a:t>-Prophylaxis</a:t>
                      </a:r>
                      <a:endParaRPr lang="en-US" sz="1000" b="0" dirty="0"/>
                    </a:p>
                  </a:txBody>
                  <a:tcPr anchor="ctr"/>
                </a:tc>
                <a:tc hMerge="1">
                  <a:txBody>
                    <a:bodyPr/>
                    <a:lstStyle/>
                    <a:p>
                      <a:endParaRPr lang="en-US"/>
                    </a:p>
                  </a:txBody>
                  <a:tcPr/>
                </a:tc>
                <a:tc>
                  <a:txBody>
                    <a:bodyPr/>
                    <a:lstStyle/>
                    <a:p>
                      <a:pPr marL="0" marR="0" lvl="1" indent="0" algn="ctr" defTabSz="685800" rtl="0" eaLnBrk="1" fontAlgn="auto" latinLnBrk="0" hangingPunct="1">
                        <a:lnSpc>
                          <a:spcPct val="100000"/>
                        </a:lnSpc>
                        <a:spcBef>
                          <a:spcPts val="0"/>
                        </a:spcBef>
                        <a:spcAft>
                          <a:spcPts val="0"/>
                        </a:spcAft>
                        <a:buClrTx/>
                        <a:buSzTx/>
                        <a:buFontTx/>
                        <a:buNone/>
                        <a:tabLst/>
                        <a:defRPr/>
                      </a:pPr>
                      <a:r>
                        <a:rPr lang="en-US" altLang="en-US" sz="1000" b="0" dirty="0"/>
                        <a:t>-Treatment</a:t>
                      </a:r>
                      <a:r>
                        <a:rPr lang="en-US" altLang="en-US" sz="1000" b="0" baseline="0" dirty="0"/>
                        <a:t> </a:t>
                      </a:r>
                      <a:r>
                        <a:rPr lang="en-US" altLang="en-US" sz="1000" b="0" dirty="0"/>
                        <a:t>of TB</a:t>
                      </a:r>
                      <a:r>
                        <a:rPr lang="en-US" altLang="en-US" sz="1000" b="0" baseline="0" dirty="0"/>
                        <a:t> </a:t>
                      </a:r>
                      <a:r>
                        <a:rPr lang="en-US" altLang="en-US" sz="1000" b="0" dirty="0"/>
                        <a:t>in combination with other drugs.</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t>-Mycobacterial  infections mainly in multidrug resistance cases.</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t>-</a:t>
                      </a:r>
                      <a:r>
                        <a:rPr lang="en-US" altLang="en-US" sz="1000" b="0" baseline="0" dirty="0"/>
                        <a:t> Important </a:t>
                      </a:r>
                      <a:r>
                        <a:rPr lang="en-US" altLang="en-US" sz="1000" b="0" dirty="0"/>
                        <a:t>in short –course (6 months) regimen.</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t>-Prophylaxis of TB .</a:t>
                      </a:r>
                    </a:p>
                  </a:txBody>
                  <a:tcPr anchor="ctr"/>
                </a:tc>
                <a:tc>
                  <a:txBody>
                    <a:bodyPr/>
                    <a:lstStyle/>
                    <a:p>
                      <a:pPr algn="ctr" eaLnBrk="1" hangingPunct="1"/>
                      <a:r>
                        <a:rPr lang="en-US" altLang="en-US" sz="1000" b="0" dirty="0"/>
                        <a:t>-Severe, life-threating form of T.B. as meningitis, disseminated disease. </a:t>
                      </a:r>
                    </a:p>
                  </a:txBody>
                  <a:tcPr anchor="ctr"/>
                </a:tc>
                <a:extLst>
                  <a:ext uri="{0D108BD9-81ED-4DB2-BD59-A6C34878D82A}">
                    <a16:rowId xmlns:a16="http://schemas.microsoft.com/office/drawing/2014/main" val="10004"/>
                  </a:ext>
                </a:extLst>
              </a:tr>
              <a:tr h="99551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rgbClr val="FFFF00"/>
                          </a:solidFill>
                        </a:rPr>
                        <a:t>Drug Interactions</a:t>
                      </a:r>
                      <a:endParaRPr lang="en-US" sz="1000" b="1" dirty="0">
                        <a:solidFill>
                          <a:srgbClr val="FFFF00"/>
                        </a:solidFill>
                      </a:endParaRPr>
                    </a:p>
                    <a:p>
                      <a:pPr algn="ctr"/>
                      <a:endParaRPr lang="en-US" sz="1000" b="1" dirty="0">
                        <a:solidFill>
                          <a:srgbClr val="FFFF00"/>
                        </a:solidFill>
                      </a:endParaRPr>
                    </a:p>
                  </a:txBody>
                  <a:tcPr anchor="ctr"/>
                </a:tc>
                <a:tc gridSpan="2">
                  <a:txBody>
                    <a:bodyPr/>
                    <a:lstStyle/>
                    <a:p>
                      <a:pPr algn="ctr"/>
                      <a:r>
                        <a:rPr lang="en-US" altLang="en-US" sz="1000" b="0" dirty="0">
                          <a:solidFill>
                            <a:srgbClr val="C00000"/>
                          </a:solidFill>
                        </a:rPr>
                        <a:t>Enzyme inhibitor </a:t>
                      </a:r>
                    </a:p>
                    <a:p>
                      <a:pPr algn="ctr" eaLnBrk="1" hangingPunct="1"/>
                      <a:r>
                        <a:rPr lang="en-US" altLang="en-US" sz="1000" b="0" dirty="0"/>
                        <a:t>Slow and fast </a:t>
                      </a:r>
                      <a:r>
                        <a:rPr lang="en-US" altLang="en-US" sz="1000" b="0" dirty="0" err="1"/>
                        <a:t>acetylators</a:t>
                      </a:r>
                      <a:r>
                        <a:rPr lang="en-US" altLang="en-US" sz="1000" b="0" dirty="0"/>
                        <a:t>.</a:t>
                      </a:r>
                    </a:p>
                  </a:txBody>
                  <a:tcPr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en-US" altLang="en-US" sz="1000" b="0" dirty="0">
                        <a:solidFill>
                          <a:srgbClr val="C00000"/>
                        </a:solidFill>
                      </a:endParaRPr>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a:solidFill>
                            <a:srgbClr val="C00000"/>
                          </a:solidFill>
                        </a:rPr>
                        <a:t>Enzyme inducer</a:t>
                      </a:r>
                    </a:p>
                    <a:p>
                      <a:pPr algn="ctr" eaLnBrk="1" hangingPunct="1">
                        <a:lnSpc>
                          <a:spcPct val="90000"/>
                        </a:lnSpc>
                      </a:pPr>
                      <a:r>
                        <a:rPr lang="en-US" altLang="en-US" sz="1000" b="0" dirty="0">
                          <a:solidFill>
                            <a:srgbClr val="C00000"/>
                          </a:solidFill>
                        </a:rPr>
                        <a:t>Clinically significant drug interactions such as warfarin, methadone will be metabolized faster </a:t>
                      </a:r>
                    </a:p>
                  </a:txBody>
                  <a:tcPr anchor="ctr"/>
                </a:tc>
                <a:tc hMerge="1">
                  <a:txBody>
                    <a:bodyPr/>
                    <a:lstStyle/>
                    <a:p>
                      <a:endParaRPr lang="en-US"/>
                    </a:p>
                  </a:txBody>
                  <a:tcPr/>
                </a:tc>
                <a:tc gridSpan="3">
                  <a:txBody>
                    <a:bodyPr/>
                    <a:lstStyle/>
                    <a:p>
                      <a:pPr algn="ctr"/>
                      <a:r>
                        <a:rPr lang="en-US" sz="1000" b="0" dirty="0"/>
                        <a:t>-</a:t>
                      </a:r>
                    </a:p>
                  </a:txBody>
                  <a:tcPr anchor="ctr"/>
                </a:tc>
                <a:tc hMerge="1">
                  <a:txBody>
                    <a:bodyPr/>
                    <a:lstStyle/>
                    <a:p>
                      <a:pPr algn="ctr"/>
                      <a:endParaRPr lang="en-US" sz="1000" b="0" dirty="0"/>
                    </a:p>
                  </a:txBody>
                  <a:tcPr anchor="ctr"/>
                </a:tc>
                <a:tc hMerge="1">
                  <a:txBody>
                    <a:bodyPr/>
                    <a:lstStyle/>
                    <a:p>
                      <a:pPr algn="ctr"/>
                      <a:endParaRPr lang="en-US" sz="1000" b="0" dirty="0"/>
                    </a:p>
                  </a:txBody>
                  <a:tcPr anchor="ctr"/>
                </a:tc>
                <a:extLst>
                  <a:ext uri="{0D108BD9-81ED-4DB2-BD59-A6C34878D82A}">
                    <a16:rowId xmlns:a16="http://schemas.microsoft.com/office/drawing/2014/main" val="10005"/>
                  </a:ext>
                </a:extLst>
              </a:tr>
              <a:tr h="2545894">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rgbClr val="FFFF00"/>
                          </a:solidFill>
                        </a:rPr>
                        <a:t>ADR</a:t>
                      </a:r>
                    </a:p>
                    <a:p>
                      <a:pPr algn="ctr"/>
                      <a:endParaRPr lang="en-US" sz="1000" b="1" dirty="0">
                        <a:solidFill>
                          <a:srgbClr val="FFFF00"/>
                        </a:solidFill>
                      </a:endParaRPr>
                    </a:p>
                  </a:txBody>
                  <a:tcPr anchor="ctr"/>
                </a:tc>
                <a:tc gridSpan="2">
                  <a:txBody>
                    <a:bodyPr/>
                    <a:lstStyle/>
                    <a:p>
                      <a:pPr algn="ctr" eaLnBrk="1" hangingPunct="1">
                        <a:lnSpc>
                          <a:spcPct val="90000"/>
                        </a:lnSpc>
                      </a:pPr>
                      <a:r>
                        <a:rPr lang="en-US" altLang="en-US" sz="1000" b="1" dirty="0">
                          <a:solidFill>
                            <a:schemeClr val="tx1"/>
                          </a:solidFill>
                        </a:rPr>
                        <a:t>-Peripheral neuritis</a:t>
                      </a:r>
                    </a:p>
                    <a:p>
                      <a:pPr algn="ctr" eaLnBrk="1" hangingPunct="1">
                        <a:lnSpc>
                          <a:spcPct val="90000"/>
                        </a:lnSpc>
                        <a:buFont typeface="Wingdings" charset="2"/>
                        <a:buNone/>
                      </a:pPr>
                      <a:r>
                        <a:rPr lang="en-US" altLang="en-US" sz="1000" b="0" dirty="0">
                          <a:solidFill>
                            <a:schemeClr val="tx1"/>
                          </a:solidFill>
                        </a:rPr>
                        <a:t>      (pin &amp; needles sensation in the feet )</a:t>
                      </a:r>
                    </a:p>
                    <a:p>
                      <a:pPr algn="ctr" eaLnBrk="1" hangingPunct="1">
                        <a:lnSpc>
                          <a:spcPct val="90000"/>
                        </a:lnSpc>
                      </a:pPr>
                      <a:endParaRPr lang="en-US" altLang="en-US" sz="1000" b="1" dirty="0">
                        <a:solidFill>
                          <a:schemeClr val="tx1"/>
                        </a:solidFill>
                      </a:endParaRPr>
                    </a:p>
                    <a:p>
                      <a:pPr algn="ctr" eaLnBrk="1" hangingPunct="1">
                        <a:lnSpc>
                          <a:spcPct val="90000"/>
                        </a:lnSpc>
                      </a:pPr>
                      <a:r>
                        <a:rPr lang="en-US" altLang="en-US" sz="1000" b="1" dirty="0">
                          <a:solidFill>
                            <a:schemeClr val="tx1"/>
                          </a:solidFill>
                        </a:rPr>
                        <a:t>-Optic neuritis </a:t>
                      </a:r>
                      <a:r>
                        <a:rPr lang="en-US" altLang="en-US" sz="1000" b="1" kern="1200" dirty="0">
                          <a:solidFill>
                            <a:schemeClr val="tx1"/>
                          </a:solidFill>
                          <a:latin typeface="+mn-lt"/>
                          <a:ea typeface="+mn-ea"/>
                          <a:cs typeface="+mn-cs"/>
                        </a:rPr>
                        <a:t>&amp;atrophy</a:t>
                      </a:r>
                      <a:r>
                        <a:rPr lang="en-US" altLang="en-US" sz="1000" b="0" dirty="0">
                          <a:solidFill>
                            <a:schemeClr val="tx1"/>
                          </a:solidFill>
                        </a:rPr>
                        <a:t>.(Pyridoxine should be given in both cases )</a:t>
                      </a:r>
                    </a:p>
                    <a:p>
                      <a:pPr algn="ctr" eaLnBrk="1" hangingPunct="1">
                        <a:lnSpc>
                          <a:spcPct val="90000"/>
                        </a:lnSpc>
                      </a:pPr>
                      <a:endParaRPr lang="en-US" altLang="en-US" sz="1000" b="1" dirty="0">
                        <a:solidFill>
                          <a:schemeClr val="tx1"/>
                        </a:solidFill>
                      </a:endParaRPr>
                    </a:p>
                    <a:p>
                      <a:pPr algn="ctr" eaLnBrk="1" hangingPunct="1">
                        <a:lnSpc>
                          <a:spcPct val="90000"/>
                        </a:lnSpc>
                      </a:pPr>
                      <a:r>
                        <a:rPr lang="en-US" altLang="en-US" sz="1000" b="1" dirty="0">
                          <a:solidFill>
                            <a:schemeClr val="tx1"/>
                          </a:solidFill>
                        </a:rPr>
                        <a:t>-Hepatitis (toxic metabolites)</a:t>
                      </a:r>
                    </a:p>
                    <a:p>
                      <a:pPr algn="ctr" eaLnBrk="1" hangingPunct="1">
                        <a:lnSpc>
                          <a:spcPct val="90000"/>
                        </a:lnSpc>
                      </a:pPr>
                      <a:r>
                        <a:rPr lang="en-US" altLang="en-US" sz="1000" b="0" dirty="0">
                          <a:solidFill>
                            <a:srgbClr val="C00000"/>
                          </a:solidFill>
                        </a:rPr>
                        <a:t>Hepatitis with INH, is age dependent; it is rare in persons younger than 20 years , risk increases with age and alcohol use.</a:t>
                      </a:r>
                    </a:p>
                  </a:txBody>
                  <a:tcPr anchor="ctr"/>
                </a:tc>
                <a:tc hMerge="1">
                  <a:txBody>
                    <a:bodyPr/>
                    <a:lstStyle/>
                    <a:p>
                      <a:pPr algn="ctr" eaLnBrk="1" hangingPunct="1"/>
                      <a:endParaRPr lang="en-US" altLang="en-US" sz="1000" b="0" dirty="0">
                        <a:solidFill>
                          <a:srgbClr val="00B050"/>
                        </a:solidFill>
                      </a:endParaRPr>
                    </a:p>
                  </a:txBody>
                  <a:tcPr/>
                </a:tc>
                <a:tc gridSpan="2">
                  <a:txBody>
                    <a:bodyPr/>
                    <a:lstStyle/>
                    <a:p>
                      <a:pPr algn="ctr" eaLnBrk="1" hangingPunct="1"/>
                      <a:r>
                        <a:rPr lang="en-US" altLang="en-US" sz="1000" b="0" dirty="0">
                          <a:solidFill>
                            <a:srgbClr val="C00000"/>
                          </a:solidFill>
                        </a:rPr>
                        <a:t>-Harmless red-orange discoloration of </a:t>
                      </a:r>
                      <a:r>
                        <a:rPr lang="en-US" altLang="en-US" sz="1000" b="1" dirty="0">
                          <a:solidFill>
                            <a:schemeClr val="tx1"/>
                          </a:solidFill>
                        </a:rPr>
                        <a:t>body secretions  (saliva, sweat, tears ).</a:t>
                      </a:r>
                      <a:r>
                        <a:rPr lang="en-US" altLang="en-US" sz="1000" b="0" dirty="0"/>
                        <a:t> Tell the patient about this effect</a:t>
                      </a:r>
                      <a:r>
                        <a:rPr lang="en-US" altLang="en-US" sz="1000" b="0" dirty="0">
                          <a:solidFill>
                            <a:schemeClr val="tx1"/>
                          </a:solidFill>
                        </a:rPr>
                        <a:t>.</a:t>
                      </a:r>
                      <a:r>
                        <a:rPr lang="en-US" altLang="en-US" sz="1000" b="0" dirty="0">
                          <a:solidFill>
                            <a:srgbClr val="C00000"/>
                          </a:solidFill>
                        </a:rPr>
                        <a:t> Can permanently stain contact lenses.</a:t>
                      </a:r>
                      <a:r>
                        <a:rPr lang="en-US" altLang="en-US" sz="1000" b="0" dirty="0">
                          <a:solidFill>
                            <a:srgbClr val="FF0000"/>
                          </a:solidFill>
                        </a:rPr>
                        <a:t> </a:t>
                      </a:r>
                    </a:p>
                    <a:p>
                      <a:pPr algn="ctr" eaLnBrk="1" hangingPunct="1"/>
                      <a:r>
                        <a:rPr lang="en-US" altLang="en-US" sz="1000" b="1" dirty="0">
                          <a:solidFill>
                            <a:schemeClr val="tx1"/>
                          </a:solidFill>
                        </a:rPr>
                        <a:t>-Hepatitis less common compared to INH</a:t>
                      </a:r>
                    </a:p>
                    <a:p>
                      <a:pPr algn="ctr" eaLnBrk="1" hangingPunct="1"/>
                      <a:r>
                        <a:rPr lang="en-US" altLang="en-US" sz="1000" b="0" dirty="0"/>
                        <a:t>-</a:t>
                      </a:r>
                      <a:r>
                        <a:rPr lang="en-US" altLang="en-US" sz="1000" b="1" kern="1200" dirty="0">
                          <a:solidFill>
                            <a:schemeClr val="tx1"/>
                          </a:solidFill>
                          <a:latin typeface="+mn-lt"/>
                          <a:ea typeface="+mn-ea"/>
                          <a:cs typeface="+mn-cs"/>
                        </a:rPr>
                        <a:t>Flu-like syndrome</a:t>
                      </a:r>
                    </a:p>
                    <a:p>
                      <a:pPr algn="ctr" eaLnBrk="1" hangingPunct="1"/>
                      <a:r>
                        <a:rPr lang="en-US" altLang="en-US" sz="1000" b="1" kern="1200" dirty="0">
                          <a:solidFill>
                            <a:schemeClr val="tx1"/>
                          </a:solidFill>
                          <a:latin typeface="+mn-lt"/>
                          <a:ea typeface="+mn-ea"/>
                          <a:cs typeface="+mn-cs"/>
                        </a:rPr>
                        <a:t>-Hemolytic anemia</a:t>
                      </a:r>
                    </a:p>
                  </a:txBody>
                  <a:tcPr anchor="ctr"/>
                </a:tc>
                <a:tc hMerge="1">
                  <a:txBody>
                    <a:bodyPr/>
                    <a:lstStyle/>
                    <a:p>
                      <a:endParaRPr 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chemeClr val="tx1"/>
                          </a:solidFill>
                        </a:rPr>
                        <a:t>-Impaired  visual acuity</a:t>
                      </a: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chemeClr val="tx1"/>
                          </a:solidFill>
                        </a:rPr>
                        <a:t> </a:t>
                      </a:r>
                      <a:endParaRPr lang="en-US" sz="1000" b="1" dirty="0">
                        <a:solidFill>
                          <a:schemeClr val="tx1"/>
                        </a:solidFill>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1" dirty="0">
                          <a:solidFill>
                            <a:schemeClr val="tx1"/>
                          </a:solidFill>
                        </a:rPr>
                        <a:t>-red-green color blindness.</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altLang="en-US" sz="1000" b="1" dirty="0">
                        <a:solidFill>
                          <a:schemeClr val="tx1"/>
                        </a:solidFill>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altLang="en-US" sz="1000" b="0" dirty="0" err="1">
                          <a:solidFill>
                            <a:schemeClr val="tx1"/>
                          </a:solidFill>
                        </a:rPr>
                        <a:t>contraindecated</a:t>
                      </a:r>
                      <a:r>
                        <a:rPr lang="en-US" altLang="en-US" sz="1000" b="0" dirty="0">
                          <a:solidFill>
                            <a:schemeClr val="tx1"/>
                          </a:solidFill>
                        </a:rPr>
                        <a:t> in children under 5 years.</a:t>
                      </a:r>
                    </a:p>
                  </a:txBody>
                  <a:tcPr anchor="ctr"/>
                </a:tc>
                <a:tc>
                  <a:txBody>
                    <a:bodyPr/>
                    <a:lstStyle/>
                    <a:p>
                      <a:pPr algn="ctr" eaLnBrk="1" hangingPunct="1"/>
                      <a:r>
                        <a:rPr lang="en-US" altLang="en-US" sz="1000" b="0" dirty="0"/>
                        <a:t>-Hepatotoxicity (common)</a:t>
                      </a:r>
                    </a:p>
                    <a:p>
                      <a:pPr algn="ctr" eaLnBrk="1" hangingPunct="1"/>
                      <a:endParaRPr lang="en-US" altLang="en-US" sz="1000" b="0" dirty="0"/>
                    </a:p>
                    <a:p>
                      <a:pPr algn="ctr" eaLnBrk="1" hangingPunct="1"/>
                      <a:r>
                        <a:rPr lang="en-US" altLang="en-US" sz="1000" b="0" dirty="0">
                          <a:solidFill>
                            <a:srgbClr val="C00000"/>
                          </a:solidFill>
                        </a:rPr>
                        <a:t>-</a:t>
                      </a:r>
                      <a:r>
                        <a:rPr lang="en-US" altLang="en-US" sz="1000" b="1" dirty="0" err="1">
                          <a:solidFill>
                            <a:schemeClr val="tx1"/>
                          </a:solidFill>
                        </a:rPr>
                        <a:t>Hyperuricemia</a:t>
                      </a:r>
                      <a:r>
                        <a:rPr lang="en-US" altLang="en-US" sz="1000" b="0" dirty="0">
                          <a:solidFill>
                            <a:schemeClr val="tx1"/>
                          </a:solidFill>
                        </a:rPr>
                        <a:t> </a:t>
                      </a:r>
                      <a:r>
                        <a:rPr lang="en-US" altLang="en-US" sz="1000" b="0" dirty="0"/>
                        <a:t>( gouty arthritis ) </a:t>
                      </a:r>
                    </a:p>
                    <a:p>
                      <a:pPr algn="ctr" eaLnBrk="1" hangingPunct="1">
                        <a:buFont typeface="Wingdings" charset="2"/>
                        <a:buNone/>
                      </a:pPr>
                      <a:endParaRPr lang="en-US" altLang="en-US" sz="1000" b="0" dirty="0"/>
                    </a:p>
                    <a:p>
                      <a:pPr algn="ctr" eaLnBrk="1" hangingPunct="1"/>
                      <a:r>
                        <a:rPr lang="en-US" altLang="en-US" sz="1000" b="0" dirty="0"/>
                        <a:t>-Drug fever &amp; skin rash</a:t>
                      </a:r>
                    </a:p>
                  </a:txBody>
                  <a:tcPr anchor="ctr"/>
                </a:tc>
                <a:tc>
                  <a:txBody>
                    <a:bodyPr/>
                    <a:lstStyle/>
                    <a:p>
                      <a:pPr algn="ctr" eaLnBrk="1" hangingPunct="1"/>
                      <a:r>
                        <a:rPr lang="en-US" altLang="en-US" sz="1000" b="0" dirty="0">
                          <a:solidFill>
                            <a:srgbClr val="C00000"/>
                          </a:solidFill>
                        </a:rPr>
                        <a:t>-Ototoxicity</a:t>
                      </a:r>
                    </a:p>
                    <a:p>
                      <a:pPr algn="ctr" eaLnBrk="1" hangingPunct="1"/>
                      <a:endParaRPr lang="en-US" altLang="en-US" sz="1000" b="0" dirty="0">
                        <a:solidFill>
                          <a:srgbClr val="2E6AA6"/>
                        </a:solidFill>
                      </a:endParaRPr>
                    </a:p>
                    <a:p>
                      <a:pPr algn="ctr" eaLnBrk="1" hangingPunct="1"/>
                      <a:r>
                        <a:rPr lang="en-US" altLang="en-US" sz="1000" b="1" dirty="0">
                          <a:solidFill>
                            <a:schemeClr val="tx1"/>
                          </a:solidFill>
                        </a:rPr>
                        <a:t>-Nephrotoxicity</a:t>
                      </a:r>
                    </a:p>
                    <a:p>
                      <a:pPr algn="ctr" eaLnBrk="1" hangingPunct="1"/>
                      <a:endParaRPr lang="en-US" altLang="en-US" sz="1000" b="0" dirty="0">
                        <a:solidFill>
                          <a:srgbClr val="C00000"/>
                        </a:solidFill>
                      </a:endParaRPr>
                    </a:p>
                    <a:p>
                      <a:pPr algn="ctr" eaLnBrk="1" hangingPunct="1"/>
                      <a:r>
                        <a:rPr lang="en-US" altLang="en-US" sz="1000" b="0" dirty="0">
                          <a:solidFill>
                            <a:srgbClr val="C00000"/>
                          </a:solidFill>
                        </a:rPr>
                        <a:t>-Neuromuscular block</a:t>
                      </a:r>
                      <a:r>
                        <a:rPr lang="en-US" altLang="en-US" sz="1000" b="0" dirty="0">
                          <a:solidFill>
                            <a:srgbClr val="FF0000"/>
                          </a:solidFill>
                        </a:rPr>
                        <a:t> </a:t>
                      </a:r>
                      <a:r>
                        <a:rPr lang="en-US" altLang="en-US" sz="1000" b="0" dirty="0">
                          <a:solidFill>
                            <a:srgbClr val="00B050"/>
                          </a:solidFill>
                        </a:rPr>
                        <a:t>very dangerous that in high doses patient</a:t>
                      </a:r>
                      <a:r>
                        <a:rPr lang="en-US" altLang="en-US" sz="1000" b="0" baseline="0" dirty="0">
                          <a:solidFill>
                            <a:srgbClr val="00B050"/>
                          </a:solidFill>
                        </a:rPr>
                        <a:t> might die</a:t>
                      </a:r>
                      <a:endParaRPr lang="en-US" altLang="en-US" sz="1000" b="0" dirty="0">
                        <a:solidFill>
                          <a:srgbClr val="00B050"/>
                        </a:solidFill>
                      </a:endParaRPr>
                    </a:p>
                  </a:txBody>
                  <a:tcPr anchor="ctr"/>
                </a:tc>
                <a:extLst>
                  <a:ext uri="{0D108BD9-81ED-4DB2-BD59-A6C34878D82A}">
                    <a16:rowId xmlns:a16="http://schemas.microsoft.com/office/drawing/2014/main" val="10006"/>
                  </a:ext>
                </a:extLst>
              </a:tr>
            </a:tbl>
          </a:graphicData>
        </a:graphic>
      </p:graphicFrame>
      <p:sp>
        <p:nvSpPr>
          <p:cNvPr id="7" name="TextBox 6"/>
          <p:cNvSpPr txBox="1"/>
          <p:nvPr/>
        </p:nvSpPr>
        <p:spPr>
          <a:xfrm>
            <a:off x="3961653" y="283180"/>
            <a:ext cx="3759200" cy="523220"/>
          </a:xfrm>
          <a:prstGeom prst="rect">
            <a:avLst/>
          </a:prstGeom>
          <a:noFill/>
        </p:spPr>
        <p:txBody>
          <a:bodyPr wrap="square" rtlCol="0">
            <a:spAutoFit/>
          </a:bodyPr>
          <a:lstStyle/>
          <a:p>
            <a:r>
              <a:rPr lang="en-US" sz="2800" b="1" dirty="0">
                <a:solidFill>
                  <a:schemeClr val="bg1"/>
                </a:solidFill>
              </a:rPr>
              <a:t>1</a:t>
            </a:r>
            <a:r>
              <a:rPr lang="en-US" sz="2800" b="1" baseline="30000" dirty="0">
                <a:solidFill>
                  <a:schemeClr val="bg1"/>
                </a:solidFill>
              </a:rPr>
              <a:t>st</a:t>
            </a:r>
            <a:r>
              <a:rPr lang="en-US" sz="2800" b="1" dirty="0">
                <a:solidFill>
                  <a:schemeClr val="bg1"/>
                </a:solidFill>
              </a:rPr>
              <a:t> Line Treatment</a:t>
            </a:r>
          </a:p>
        </p:txBody>
      </p:sp>
    </p:spTree>
    <p:extLst>
      <p:ext uri="{BB962C8B-B14F-4D97-AF65-F5344CB8AC3E}">
        <p14:creationId xmlns:p14="http://schemas.microsoft.com/office/powerpoint/2010/main" val="53992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sp>
        <p:nvSpPr>
          <p:cNvPr id="2" name="Rectangle 1"/>
          <p:cNvSpPr/>
          <p:nvPr/>
        </p:nvSpPr>
        <p:spPr>
          <a:xfrm>
            <a:off x="2440781" y="4387334"/>
            <a:ext cx="1976438" cy="369332"/>
          </a:xfrm>
          <a:prstGeom prst="rect">
            <a:avLst/>
          </a:prstGeom>
        </p:spPr>
        <p:txBody>
          <a:bodyPr wrap="none">
            <a:spAutoFit/>
          </a:bodyPr>
          <a:lstStyle/>
          <a:p>
            <a:r>
              <a:rPr lang="en-US" b="1" dirty="0">
                <a:solidFill>
                  <a:schemeClr val="bg1"/>
                </a:solidFill>
              </a:rPr>
              <a:t>2nd line treatment</a:t>
            </a:r>
            <a:endParaRPr lang="ar-SA" b="1" dirty="0">
              <a:solidFill>
                <a:schemeClr val="bg1"/>
              </a:solidFill>
            </a:endParaRP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167886146"/>
                  </p:ext>
                </p:extLst>
              </p:nvPr>
            </p:nvGraphicFramePr>
            <p:xfrm>
              <a:off x="-1" y="991335"/>
              <a:ext cx="6858000" cy="5645243"/>
            </p:xfrm>
            <a:graphic>
              <a:graphicData uri="http://schemas.openxmlformats.org/drawingml/2006/table">
                <a:tbl>
                  <a:tblPr rtl="1" firstRow="1" lastCol="1" bandRow="1">
                    <a:tableStyleId>{5C22544A-7EE6-4342-B048-85BDC9FD1C3A}</a:tableStyleId>
                  </a:tblPr>
                  <a:tblGrid>
                    <a:gridCol w="1606933">
                      <a:extLst>
                        <a:ext uri="{9D8B030D-6E8A-4147-A177-3AD203B41FA5}">
                          <a16:colId xmlns:a16="http://schemas.microsoft.com/office/drawing/2014/main" val="20000"/>
                        </a:ext>
                      </a:extLst>
                    </a:gridCol>
                    <a:gridCol w="1323820">
                      <a:extLst>
                        <a:ext uri="{9D8B030D-6E8A-4147-A177-3AD203B41FA5}">
                          <a16:colId xmlns:a16="http://schemas.microsoft.com/office/drawing/2014/main" val="20001"/>
                        </a:ext>
                      </a:extLst>
                    </a:gridCol>
                    <a:gridCol w="1333555">
                      <a:extLst>
                        <a:ext uri="{9D8B030D-6E8A-4147-A177-3AD203B41FA5}">
                          <a16:colId xmlns:a16="http://schemas.microsoft.com/office/drawing/2014/main" val="20002"/>
                        </a:ext>
                      </a:extLst>
                    </a:gridCol>
                    <a:gridCol w="1707900">
                      <a:extLst>
                        <a:ext uri="{9D8B030D-6E8A-4147-A177-3AD203B41FA5}">
                          <a16:colId xmlns:a16="http://schemas.microsoft.com/office/drawing/2014/main" val="20003"/>
                        </a:ext>
                      </a:extLst>
                    </a:gridCol>
                    <a:gridCol w="885792">
                      <a:extLst>
                        <a:ext uri="{9D8B030D-6E8A-4147-A177-3AD203B41FA5}">
                          <a16:colId xmlns:a16="http://schemas.microsoft.com/office/drawing/2014/main" val="20004"/>
                        </a:ext>
                      </a:extLst>
                    </a:gridCol>
                  </a:tblGrid>
                  <a:tr h="789889">
                    <a:tc>
                      <a:txBody>
                        <a:bodyPr/>
                        <a:lstStyle/>
                        <a:p>
                          <a:pPr algn="ctr" rtl="1"/>
                          <a:r>
                            <a:rPr lang="en-US" sz="1200" dirty="0" err="1"/>
                            <a:t>Aminosalicylic</a:t>
                          </a:r>
                          <a:r>
                            <a:rPr lang="en-US" sz="1200" dirty="0"/>
                            <a:t> Acid (PAS) </a:t>
                          </a:r>
                          <a:endParaRPr lang="ar-SA" sz="1200" dirty="0"/>
                        </a:p>
                      </a:txBody>
                      <a:tcPr anchor="ctr"/>
                    </a:tc>
                    <a:tc>
                      <a:txBody>
                        <a:bodyPr/>
                        <a:lstStyle/>
                        <a:p>
                          <a:pPr algn="ctr" rtl="1"/>
                          <a:r>
                            <a:rPr lang="en-US" sz="1400" dirty="0" err="1"/>
                            <a:t>Rifabutin</a:t>
                          </a:r>
                          <a:r>
                            <a:rPr lang="en-US" sz="1400" dirty="0"/>
                            <a:t> </a:t>
                          </a:r>
                          <a:endParaRPr lang="ar-SA" sz="1100" dirty="0"/>
                        </a:p>
                      </a:txBody>
                      <a:tcPr anchor="ctr"/>
                    </a:tc>
                    <a:tc>
                      <a:txBody>
                        <a:bodyPr/>
                        <a:lstStyle/>
                        <a:p>
                          <a:pPr algn="ctr" rtl="1"/>
                          <a:r>
                            <a:rPr lang="en-US" sz="1200" dirty="0" err="1"/>
                            <a:t>Fluoroquinolones</a:t>
                          </a:r>
                          <a:r>
                            <a:rPr lang="en-US" sz="1200" dirty="0"/>
                            <a:t> (Ciprofloxacin )</a:t>
                          </a:r>
                          <a:endParaRPr lang="ar-SA" sz="1200" dirty="0"/>
                        </a:p>
                      </a:txBody>
                      <a:tcPr anchor="ctr"/>
                    </a:tc>
                    <a:tc>
                      <a:txBody>
                        <a:bodyPr/>
                        <a:lstStyle/>
                        <a:p>
                          <a:pPr algn="ctr" rtl="1"/>
                          <a:r>
                            <a:rPr lang="en-US" sz="1400" dirty="0" err="1"/>
                            <a:t>Ethionamide</a:t>
                          </a:r>
                          <a:r>
                            <a:rPr lang="en-US" sz="1400" dirty="0"/>
                            <a:t> </a:t>
                          </a:r>
                          <a:endParaRPr lang="ar-SA" sz="1400" dirty="0"/>
                        </a:p>
                      </a:txBody>
                      <a:tcPr anchor="ctr"/>
                    </a:tc>
                    <a:tc>
                      <a:txBody>
                        <a:bodyPr/>
                        <a:lstStyle/>
                        <a:p>
                          <a:pPr rtl="1"/>
                          <a:endParaRPr lang="ar-SA" sz="1100" dirty="0"/>
                        </a:p>
                      </a:txBody>
                      <a:tcPr/>
                    </a:tc>
                    <a:extLst>
                      <a:ext uri="{0D108BD9-81ED-4DB2-BD59-A6C34878D82A}">
                        <a16:rowId xmlns:a16="http://schemas.microsoft.com/office/drawing/2014/main" val="10000"/>
                      </a:ext>
                    </a:extLst>
                  </a:tr>
                  <a:tr h="1323064">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en-US" sz="1100" dirty="0"/>
                            <a:t>Bacteriostatic </a:t>
                          </a:r>
                          <a:endParaRPr lang="ar-SA" sz="1100" dirty="0"/>
                        </a:p>
                        <a:p>
                          <a:pPr algn="ctr" rtl="1"/>
                          <a:endParaRPr lang="en-US" sz="1100" dirty="0"/>
                        </a:p>
                        <a:p>
                          <a:pPr algn="ctr" rtl="1"/>
                          <a:r>
                            <a:rPr lang="en-US" sz="1100" dirty="0"/>
                            <a:t>inhibits Folic acid synthesis.</a:t>
                          </a:r>
                          <a:endParaRPr lang="ar-SA" sz="1100" dirty="0"/>
                        </a:p>
                      </a:txBody>
                      <a:tcPr anchor="ctr"/>
                    </a:tc>
                    <a:tc>
                      <a:txBody>
                        <a:bodyPr/>
                        <a:lstStyle/>
                        <a:p>
                          <a:pPr algn="l" rtl="1"/>
                          <a:r>
                            <a:rPr lang="en-US" sz="1100" dirty="0"/>
                            <a:t>- RNA inhibitor</a:t>
                          </a:r>
                        </a:p>
                        <a:p>
                          <a:pPr algn="l" rtl="1"/>
                          <a:r>
                            <a:rPr lang="en-US" sz="1100" dirty="0"/>
                            <a:t>-</a:t>
                          </a:r>
                          <a14:m>
                            <m:oMath xmlns:m="http://schemas.openxmlformats.org/officeDocument/2006/math">
                              <m:sSup>
                                <m:sSupPr>
                                  <m:ctrlPr>
                                    <a:rPr lang="en-US" sz="1100" i="1" smtClean="0">
                                      <a:latin typeface="Cambria Math" panose="02040503050406030204" pitchFamily="18" charset="0"/>
                                    </a:rPr>
                                  </m:ctrlPr>
                                </m:sSupPr>
                                <m:e>
                                  <m:r>
                                    <m:rPr>
                                      <m:nor/>
                                    </m:rPr>
                                    <a:rPr lang="en-US" sz="1100" dirty="0" smtClean="0"/>
                                    <m:t>Cross</m:t>
                                  </m:r>
                                  <m:r>
                                    <m:rPr>
                                      <m:nor/>
                                    </m:rPr>
                                    <a:rPr lang="en-US" sz="1100" dirty="0" smtClean="0"/>
                                    <m:t> –</m:t>
                                  </m:r>
                                  <m:r>
                                    <m:rPr>
                                      <m:nor/>
                                    </m:rPr>
                                    <a:rPr lang="en-US" sz="1100" dirty="0" smtClean="0"/>
                                    <m:t>resistance</m:t>
                                  </m:r>
                                </m:e>
                                <m:sup>
                                  <m:r>
                                    <a:rPr lang="en-US" sz="1100" b="0" i="1" smtClean="0">
                                      <a:solidFill>
                                        <a:schemeClr val="bg1">
                                          <a:lumMod val="50000"/>
                                        </a:schemeClr>
                                      </a:solidFill>
                                      <a:latin typeface="Cambria Math"/>
                                    </a:rPr>
                                    <m:t>1</m:t>
                                  </m:r>
                                </m:sup>
                              </m:sSup>
                            </m:oMath>
                          </a14:m>
                          <a:r>
                            <a:rPr lang="en-US" sz="1100" dirty="0"/>
                            <a:t> with rifampin is </a:t>
                          </a:r>
                          <a:endParaRPr lang="ar-SA" sz="1100" dirty="0"/>
                        </a:p>
                        <a:p>
                          <a:pPr algn="l" rtl="0"/>
                          <a:r>
                            <a:rPr lang="en-US" sz="1100" dirty="0"/>
                            <a:t>complete. </a:t>
                          </a:r>
                        </a:p>
                        <a:p>
                          <a:pPr algn="l" rtl="0"/>
                          <a:r>
                            <a:rPr lang="en-US" sz="1100" dirty="0"/>
                            <a:t>-Enzyme inducer </a:t>
                          </a:r>
                          <a:r>
                            <a:rPr lang="en-US" sz="1100" dirty="0">
                              <a:solidFill>
                                <a:schemeClr val="bg1">
                                  <a:lumMod val="50000"/>
                                </a:schemeClr>
                              </a:solidFill>
                            </a:rPr>
                            <a:t>(less potent than rifampin)</a:t>
                          </a:r>
                          <a:endParaRPr lang="ar-SA" sz="1100" dirty="0">
                            <a:solidFill>
                              <a:schemeClr val="bg1">
                                <a:lumMod val="50000"/>
                              </a:schemeClr>
                            </a:solidFill>
                          </a:endParaRPr>
                        </a:p>
                      </a:txBody>
                      <a:tcPr anchor="ctr"/>
                    </a:tc>
                    <a:tc>
                      <a:txBody>
                        <a:bodyPr/>
                        <a:lstStyle/>
                        <a:p>
                          <a:pPr algn="ctr" rtl="1"/>
                          <a:r>
                            <a:rPr lang="en-US" sz="1100" dirty="0"/>
                            <a:t>-</a:t>
                          </a:r>
                          <a:endParaRPr lang="ar-SA" sz="1100" dirty="0"/>
                        </a:p>
                      </a:txBody>
                      <a:tcPr anchor="ctr"/>
                    </a:tc>
                    <a:tc>
                      <a:txBody>
                        <a:bodyPr/>
                        <a:lstStyle/>
                        <a:p>
                          <a:pPr algn="ctr" rtl="0"/>
                          <a:r>
                            <a:rPr lang="en-US" sz="1100" dirty="0"/>
                            <a:t>Inhibits the synthesis of </a:t>
                          </a:r>
                          <a:r>
                            <a:rPr lang="en-US" sz="1100" dirty="0" err="1"/>
                            <a:t>mycolic</a:t>
                          </a:r>
                          <a:r>
                            <a:rPr lang="en-US" sz="1100" dirty="0"/>
                            <a:t> acid</a:t>
                          </a:r>
                          <a:endParaRPr lang="ar-SA" sz="1100" dirty="0"/>
                        </a:p>
                      </a:txBody>
                      <a:tcPr anchor="ctr"/>
                    </a:tc>
                    <a:tc>
                      <a:txBody>
                        <a:bodyPr/>
                        <a:lstStyle/>
                        <a:p>
                          <a:pPr algn="ctr" rtl="1"/>
                          <a:r>
                            <a:rPr lang="en-US" sz="1100" dirty="0">
                              <a:solidFill>
                                <a:srgbClr val="FFFF00"/>
                              </a:solidFill>
                            </a:rPr>
                            <a:t>Mechanism of action </a:t>
                          </a:r>
                          <a:endParaRPr lang="ar-SA" sz="1100" dirty="0">
                            <a:solidFill>
                              <a:srgbClr val="FFFF00"/>
                            </a:solidFill>
                          </a:endParaRPr>
                        </a:p>
                      </a:txBody>
                      <a:tcPr anchor="ctr"/>
                    </a:tc>
                    <a:extLst>
                      <a:ext uri="{0D108BD9-81ED-4DB2-BD59-A6C34878D82A}">
                        <a16:rowId xmlns:a16="http://schemas.microsoft.com/office/drawing/2014/main" val="10001"/>
                      </a:ext>
                    </a:extLst>
                  </a:tr>
                  <a:tr h="353480">
                    <a:tc>
                      <a:txBody>
                        <a:bodyPr/>
                        <a:lstStyle/>
                        <a:p>
                          <a:pPr algn="ctr" rtl="1"/>
                          <a:endParaRPr lang="ar-SA" sz="1100" dirty="0"/>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0" dirty="0"/>
                            <a:t>Extracellular and intracellular bacilli.</a:t>
                          </a:r>
                          <a:endParaRPr lang="ar-SA" sz="1100" b="0" dirty="0"/>
                        </a:p>
                        <a:p>
                          <a:pPr algn="l" rtl="0"/>
                          <a:endParaRPr lang="ar-SA" sz="1100" dirty="0">
                            <a:solidFill>
                              <a:schemeClr val="bg1">
                                <a:lumMod val="50000"/>
                              </a:schemeClr>
                            </a:solidFill>
                          </a:endParaRPr>
                        </a:p>
                      </a:txBody>
                      <a:tcPr anchor="ctr"/>
                    </a:tc>
                    <a:tc>
                      <a:txBody>
                        <a:bodyPr/>
                        <a:lstStyle/>
                        <a:p>
                          <a:pPr algn="ctr" rtl="1"/>
                          <a:endParaRPr lang="ar-SA" sz="1100" dirty="0"/>
                        </a:p>
                      </a:txBody>
                      <a:tcPr anchor="ctr"/>
                    </a:tc>
                    <a:tc>
                      <a:txBody>
                        <a:bodyPr/>
                        <a:lstStyle/>
                        <a:p>
                          <a:pPr algn="ctr" rtl="0"/>
                          <a:endParaRPr lang="ar-SA" sz="1100" dirty="0"/>
                        </a:p>
                      </a:txBody>
                      <a:tcPr anchor="ctr"/>
                    </a:tc>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en-US" sz="1100" dirty="0">
                              <a:solidFill>
                                <a:srgbClr val="FFFF00"/>
                              </a:solidFill>
                            </a:rPr>
                            <a:t>Active against</a:t>
                          </a:r>
                          <a:endParaRPr lang="ar-SA" sz="1100" dirty="0">
                            <a:solidFill>
                              <a:srgbClr val="FFFF00"/>
                            </a:solidFill>
                          </a:endParaRPr>
                        </a:p>
                        <a:p>
                          <a:pPr algn="ctr" rtl="1"/>
                          <a:endParaRPr lang="ar-SA" sz="1100" dirty="0">
                            <a:solidFill>
                              <a:srgbClr val="FFFF00"/>
                            </a:solidFill>
                          </a:endParaRPr>
                        </a:p>
                      </a:txBody>
                      <a:tcPr anchor="ctr"/>
                    </a:tc>
                    <a:extLst>
                      <a:ext uri="{0D108BD9-81ED-4DB2-BD59-A6C34878D82A}">
                        <a16:rowId xmlns:a16="http://schemas.microsoft.com/office/drawing/2014/main" val="10002"/>
                      </a:ext>
                    </a:extLst>
                  </a:tr>
                  <a:tr h="1500790">
                    <a:tc>
                      <a:txBody>
                        <a:bodyPr/>
                        <a:lstStyle/>
                        <a:p>
                          <a:pPr algn="l" rtl="1"/>
                          <a:r>
                            <a:rPr lang="en-US" sz="1100" dirty="0"/>
                            <a:t>As a second line agent is used in the treatment of pulmonary &amp; other forms of tuberculosis.</a:t>
                          </a:r>
                          <a:endParaRPr lang="ar-SA" sz="1100" dirty="0"/>
                        </a:p>
                      </a:txBody>
                      <a:tcPr anchor="ctr"/>
                    </a:tc>
                    <a:tc>
                      <a:txBody>
                        <a:bodyPr/>
                        <a:lstStyle/>
                        <a:p>
                          <a:pPr algn="ctr" rtl="0"/>
                          <a:r>
                            <a:rPr lang="en-US" sz="1100" dirty="0"/>
                            <a:t>prevention and treatment of TB &amp; </a:t>
                          </a:r>
                          <a14:m>
                            <m:oMath xmlns:m="http://schemas.openxmlformats.org/officeDocument/2006/math">
                              <m:sSup>
                                <m:sSupPr>
                                  <m:ctrlPr>
                                    <a:rPr lang="en-US" sz="1100" i="1" u="sng" smtClean="0">
                                      <a:latin typeface="Cambria Math" panose="02040503050406030204" pitchFamily="18" charset="0"/>
                                    </a:rPr>
                                  </m:ctrlPr>
                                </m:sSupPr>
                                <m:e>
                                  <m:r>
                                    <m:rPr>
                                      <m:nor/>
                                    </m:rPr>
                                    <a:rPr lang="en-US" sz="1100" u="sng" dirty="0" smtClean="0"/>
                                    <m:t>atypical</m:t>
                                  </m:r>
                                  <m:r>
                                    <m:rPr>
                                      <m:nor/>
                                    </m:rPr>
                                    <a:rPr lang="en-US" sz="1100" u="sng" dirty="0" smtClean="0"/>
                                    <m:t> </m:t>
                                  </m:r>
                                  <m:r>
                                    <m:rPr>
                                      <m:nor/>
                                    </m:rPr>
                                    <a:rPr lang="en-US" sz="1100" u="sng" dirty="0" smtClean="0"/>
                                    <m:t>TB</m:t>
                                  </m:r>
                                </m:e>
                                <m:sup>
                                  <m:r>
                                    <a:rPr lang="en-US" sz="1100" b="0" i="1" u="sng" smtClean="0">
                                      <a:solidFill>
                                        <a:schemeClr val="bg1">
                                          <a:lumMod val="50000"/>
                                        </a:schemeClr>
                                      </a:solidFill>
                                      <a:latin typeface="Cambria Math"/>
                                    </a:rPr>
                                    <m:t>2</m:t>
                                  </m:r>
                                </m:sup>
                              </m:sSup>
                            </m:oMath>
                          </a14:m>
                          <a:endParaRPr lang="ar-SA" sz="1100" u="sng" dirty="0"/>
                        </a:p>
                      </a:txBody>
                      <a:tcPr anchor="ctr"/>
                    </a:tc>
                    <a:tc>
                      <a:txBody>
                        <a:bodyPr/>
                        <a:lstStyle/>
                        <a:p>
                          <a:pPr algn="ctr" rtl="1"/>
                          <a:r>
                            <a:rPr lang="en-US" sz="1100" dirty="0"/>
                            <a:t>Effective against multidrug- resistant tuberculosis</a:t>
                          </a:r>
                          <a:endParaRPr lang="ar-SA" sz="1100" dirty="0"/>
                        </a:p>
                      </a:txBody>
                      <a:tcPr anchor="ctr"/>
                    </a:tc>
                    <a:tc>
                      <a:txBody>
                        <a:bodyPr/>
                        <a:lstStyle/>
                        <a:p>
                          <a:pPr algn="ctr" rtl="0"/>
                          <a:r>
                            <a:rPr lang="en-US" sz="1100" dirty="0"/>
                            <a:t>As a secondary line agent ,treatment of TB.</a:t>
                          </a:r>
                          <a:endParaRPr lang="ar-SA" sz="1100" dirty="0"/>
                        </a:p>
                      </a:txBody>
                      <a:tcPr anchor="ctr"/>
                    </a:tc>
                    <a:tc>
                      <a:txBody>
                        <a:bodyPr/>
                        <a:lstStyle/>
                        <a:p>
                          <a:pPr algn="ctr" rtl="1"/>
                          <a:r>
                            <a:rPr lang="en-US" sz="1100" dirty="0">
                              <a:solidFill>
                                <a:srgbClr val="FFFF00"/>
                              </a:solidFill>
                            </a:rPr>
                            <a:t>Clinical</a:t>
                          </a:r>
                          <a:r>
                            <a:rPr lang="en-US" sz="1100" baseline="0" dirty="0">
                              <a:solidFill>
                                <a:srgbClr val="FFFF00"/>
                              </a:solidFill>
                            </a:rPr>
                            <a:t> use</a:t>
                          </a:r>
                          <a:endParaRPr lang="ar-SA" sz="1100" dirty="0">
                            <a:solidFill>
                              <a:srgbClr val="FFFF00"/>
                            </a:solidFill>
                          </a:endParaRPr>
                        </a:p>
                      </a:txBody>
                      <a:tcPr anchor="ctr"/>
                    </a:tc>
                    <a:extLst>
                      <a:ext uri="{0D108BD9-81ED-4DB2-BD59-A6C34878D82A}">
                        <a16:rowId xmlns:a16="http://schemas.microsoft.com/office/drawing/2014/main" val="10003"/>
                      </a:ext>
                    </a:extLst>
                  </a:tr>
                  <a:tr h="1437140">
                    <a:tc>
                      <a:txBody>
                        <a:bodyPr/>
                        <a:lstStyle/>
                        <a:p>
                          <a:pPr algn="l" rtl="0"/>
                          <a:r>
                            <a:rPr lang="en-US" sz="1100" dirty="0"/>
                            <a:t>-</a:t>
                          </a:r>
                          <a:r>
                            <a:rPr lang="en-US" sz="1100" baseline="0" dirty="0"/>
                            <a:t> </a:t>
                          </a:r>
                          <a:r>
                            <a:rPr lang="en-US" sz="1100" dirty="0"/>
                            <a:t>GIT upset </a:t>
                          </a:r>
                          <a:r>
                            <a:rPr lang="en-US" sz="1100" kern="1200" dirty="0">
                              <a:solidFill>
                                <a:schemeClr val="bg1">
                                  <a:lumMod val="50000"/>
                                </a:schemeClr>
                              </a:solidFill>
                              <a:latin typeface="+mn-lt"/>
                              <a:ea typeface="+mn-ea"/>
                              <a:cs typeface="+mn-cs"/>
                            </a:rPr>
                            <a:t>(shouldn’t be used on empty stomach)</a:t>
                          </a:r>
                        </a:p>
                        <a:p>
                          <a:pPr algn="l" rtl="0"/>
                          <a:r>
                            <a:rPr lang="en-US" sz="1100" dirty="0"/>
                            <a:t>-</a:t>
                          </a:r>
                          <a14:m>
                            <m:oMath xmlns:m="http://schemas.openxmlformats.org/officeDocument/2006/math">
                              <m:sSup>
                                <m:sSupPr>
                                  <m:ctrlPr>
                                    <a:rPr lang="en-US" sz="1100" i="1" smtClean="0">
                                      <a:latin typeface="Cambria Math" panose="02040503050406030204" pitchFamily="18" charset="0"/>
                                    </a:rPr>
                                  </m:ctrlPr>
                                </m:sSupPr>
                                <m:e>
                                  <m:r>
                                    <m:rPr>
                                      <m:nor/>
                                    </m:rPr>
                                    <a:rPr lang="en-US" sz="1100" dirty="0" smtClean="0"/>
                                    <m:t>Crystalluria</m:t>
                                  </m:r>
                                  <m:r>
                                    <m:rPr>
                                      <m:nor/>
                                    </m:rPr>
                                    <a:rPr lang="ar-SA" sz="1100" dirty="0" smtClean="0"/>
                                    <m:t> </m:t>
                                  </m:r>
                                </m:e>
                                <m:sup>
                                  <m:r>
                                    <a:rPr lang="en-US" sz="1100" b="0" i="1" smtClean="0">
                                      <a:solidFill>
                                        <a:schemeClr val="bg1">
                                          <a:lumMod val="50000"/>
                                        </a:schemeClr>
                                      </a:solidFill>
                                      <a:latin typeface="Cambria Math"/>
                                    </a:rPr>
                                    <m:t>3</m:t>
                                  </m:r>
                                </m:sup>
                              </m:sSup>
                            </m:oMath>
                          </a14:m>
                          <a:endParaRPr lang="ar-SA" sz="1100" dirty="0"/>
                        </a:p>
                      </a:txBody>
                      <a:tcPr anchor="ctr"/>
                    </a:tc>
                    <a:tc>
                      <a:txBody>
                        <a:bodyPr/>
                        <a:lstStyle/>
                        <a:p>
                          <a:pPr marL="0" indent="0" algn="l" rtl="0">
                            <a:buFont typeface="Arial" pitchFamily="34" charset="0"/>
                            <a:buNone/>
                          </a:pPr>
                          <a:r>
                            <a:rPr lang="en-US" sz="1100" dirty="0"/>
                            <a:t>- GIT intolerance </a:t>
                          </a:r>
                        </a:p>
                        <a:p>
                          <a:pPr marL="0" indent="0" algn="l" rtl="0">
                            <a:buFont typeface="Arial" pitchFamily="34" charset="0"/>
                            <a:buNone/>
                          </a:pPr>
                          <a:r>
                            <a:rPr lang="en-US" sz="1100" dirty="0"/>
                            <a:t>-</a:t>
                          </a:r>
                          <a:r>
                            <a:rPr lang="en-US" sz="1100" baseline="0" dirty="0"/>
                            <a:t> </a:t>
                          </a:r>
                          <a:r>
                            <a:rPr lang="en-US" sz="1100" dirty="0"/>
                            <a:t>Orange-red discoloration of body secretions.</a:t>
                          </a:r>
                          <a:endParaRPr lang="ar-SA" sz="1100" dirty="0"/>
                        </a:p>
                      </a:txBody>
                      <a:tcPr anchor="ctr"/>
                    </a:tc>
                    <a:tc>
                      <a:txBody>
                        <a:bodyPr/>
                        <a:lstStyle/>
                        <a:p>
                          <a:pPr algn="ctr" rtl="1"/>
                          <a:r>
                            <a:rPr lang="en-US" sz="1100" dirty="0"/>
                            <a:t>-</a:t>
                          </a:r>
                          <a:endParaRPr lang="ar-SA" sz="1100" dirty="0"/>
                        </a:p>
                      </a:txBody>
                      <a:tcPr anchor="ctr"/>
                    </a:tc>
                    <a:tc>
                      <a:txBody>
                        <a:bodyPr/>
                        <a:lstStyle/>
                        <a:p>
                          <a:pPr algn="l" rtl="0"/>
                          <a:r>
                            <a:rPr lang="en-US" sz="1100" dirty="0"/>
                            <a:t>- Teratogenic  </a:t>
                          </a:r>
                          <a:r>
                            <a:rPr lang="en-US" sz="1100" dirty="0">
                              <a:solidFill>
                                <a:schemeClr val="bg1">
                                  <a:lumMod val="50000"/>
                                </a:schemeClr>
                              </a:solidFill>
                            </a:rPr>
                            <a:t>(interfering with the development of a fetus) </a:t>
                          </a:r>
                        </a:p>
                        <a:p>
                          <a:pPr algn="l" rtl="0"/>
                          <a:r>
                            <a:rPr lang="en-US" sz="1100" dirty="0"/>
                            <a:t>- Poorly tolerated due to : </a:t>
                          </a:r>
                        </a:p>
                        <a:p>
                          <a:pPr algn="l" rtl="0"/>
                          <a:r>
                            <a:rPr lang="en-US" sz="1100" dirty="0"/>
                            <a:t>Severe gastric irritation &amp; Neurological</a:t>
                          </a:r>
                          <a:r>
                            <a:rPr lang="en-US" sz="1100" baseline="0" dirty="0"/>
                            <a:t> </a:t>
                          </a:r>
                          <a:r>
                            <a:rPr lang="en-US" sz="1100" dirty="0"/>
                            <a:t>manifestations.</a:t>
                          </a:r>
                          <a:endParaRPr lang="ar-SA" sz="1100" dirty="0"/>
                        </a:p>
                      </a:txBody>
                      <a:tcPr anchor="ctr"/>
                    </a:tc>
                    <a:tc>
                      <a:txBody>
                        <a:bodyPr/>
                        <a:lstStyle/>
                        <a:p>
                          <a:pPr algn="ctr" rtl="1"/>
                          <a:r>
                            <a:rPr lang="en-US" sz="1100" dirty="0">
                              <a:solidFill>
                                <a:srgbClr val="FFFF00"/>
                              </a:solidFill>
                            </a:rPr>
                            <a:t>ADRs</a:t>
                          </a:r>
                          <a:endParaRPr lang="ar-SA" sz="1100" dirty="0">
                            <a:solidFill>
                              <a:srgbClr val="FFFF00"/>
                            </a:solidFill>
                          </a:endParaRPr>
                        </a:p>
                      </a:txBody>
                      <a:tcPr anchor="ctr"/>
                    </a:tc>
                    <a:extLst>
                      <a:ext uri="{0D108BD9-81ED-4DB2-BD59-A6C34878D82A}">
                        <a16:rowId xmlns:a16="http://schemas.microsoft.com/office/drawing/2014/main" val="10004"/>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67886146"/>
                  </p:ext>
                </p:extLst>
              </p:nvPr>
            </p:nvGraphicFramePr>
            <p:xfrm>
              <a:off x="-1" y="991335"/>
              <a:ext cx="6858000" cy="5645243"/>
            </p:xfrm>
            <a:graphic>
              <a:graphicData uri="http://schemas.openxmlformats.org/drawingml/2006/table">
                <a:tbl>
                  <a:tblPr rtl="1" firstRow="1" lastCol="1" bandRow="1">
                    <a:tableStyleId>{5C22544A-7EE6-4342-B048-85BDC9FD1C3A}</a:tableStyleId>
                  </a:tblPr>
                  <a:tblGrid>
                    <a:gridCol w="1606933">
                      <a:extLst>
                        <a:ext uri="{9D8B030D-6E8A-4147-A177-3AD203B41FA5}">
                          <a16:colId xmlns:a16="http://schemas.microsoft.com/office/drawing/2014/main" val="20000"/>
                        </a:ext>
                      </a:extLst>
                    </a:gridCol>
                    <a:gridCol w="1323820">
                      <a:extLst>
                        <a:ext uri="{9D8B030D-6E8A-4147-A177-3AD203B41FA5}">
                          <a16:colId xmlns:a16="http://schemas.microsoft.com/office/drawing/2014/main" val="20001"/>
                        </a:ext>
                      </a:extLst>
                    </a:gridCol>
                    <a:gridCol w="1333555">
                      <a:extLst>
                        <a:ext uri="{9D8B030D-6E8A-4147-A177-3AD203B41FA5}">
                          <a16:colId xmlns:a16="http://schemas.microsoft.com/office/drawing/2014/main" val="20002"/>
                        </a:ext>
                      </a:extLst>
                    </a:gridCol>
                    <a:gridCol w="1707900">
                      <a:extLst>
                        <a:ext uri="{9D8B030D-6E8A-4147-A177-3AD203B41FA5}">
                          <a16:colId xmlns:a16="http://schemas.microsoft.com/office/drawing/2014/main" val="20003"/>
                        </a:ext>
                      </a:extLst>
                    </a:gridCol>
                    <a:gridCol w="885792">
                      <a:extLst>
                        <a:ext uri="{9D8B030D-6E8A-4147-A177-3AD203B41FA5}">
                          <a16:colId xmlns:a16="http://schemas.microsoft.com/office/drawing/2014/main" val="20004"/>
                        </a:ext>
                      </a:extLst>
                    </a:gridCol>
                  </a:tblGrid>
                  <a:tr h="789889">
                    <a:tc>
                      <a:txBody>
                        <a:bodyPr/>
                        <a:lstStyle/>
                        <a:p>
                          <a:pPr algn="ctr" rtl="1"/>
                          <a:r>
                            <a:rPr lang="en-US" sz="1200" dirty="0" err="1"/>
                            <a:t>Aminosalicylic</a:t>
                          </a:r>
                          <a:r>
                            <a:rPr lang="en-US" sz="1200" dirty="0"/>
                            <a:t> Acid (PAS) </a:t>
                          </a:r>
                          <a:endParaRPr lang="ar-SA" sz="1200" dirty="0"/>
                        </a:p>
                      </a:txBody>
                      <a:tcPr anchor="ctr"/>
                    </a:tc>
                    <a:tc>
                      <a:txBody>
                        <a:bodyPr/>
                        <a:lstStyle/>
                        <a:p>
                          <a:pPr algn="ctr" rtl="1"/>
                          <a:r>
                            <a:rPr lang="en-US" sz="1400" dirty="0" err="1"/>
                            <a:t>Rifabutin</a:t>
                          </a:r>
                          <a:r>
                            <a:rPr lang="en-US" sz="1400" dirty="0"/>
                            <a:t> </a:t>
                          </a:r>
                          <a:endParaRPr lang="ar-SA" sz="1100" dirty="0"/>
                        </a:p>
                      </a:txBody>
                      <a:tcPr anchor="ctr"/>
                    </a:tc>
                    <a:tc>
                      <a:txBody>
                        <a:bodyPr/>
                        <a:lstStyle/>
                        <a:p>
                          <a:pPr algn="ctr" rtl="1"/>
                          <a:r>
                            <a:rPr lang="en-US" sz="1200" dirty="0" err="1"/>
                            <a:t>Fluoroquinolones</a:t>
                          </a:r>
                          <a:r>
                            <a:rPr lang="en-US" sz="1200" dirty="0"/>
                            <a:t> (Ciprofloxacin )</a:t>
                          </a:r>
                          <a:endParaRPr lang="ar-SA" sz="1200" dirty="0"/>
                        </a:p>
                      </a:txBody>
                      <a:tcPr anchor="ctr"/>
                    </a:tc>
                    <a:tc>
                      <a:txBody>
                        <a:bodyPr/>
                        <a:lstStyle/>
                        <a:p>
                          <a:pPr algn="ctr" rtl="1"/>
                          <a:r>
                            <a:rPr lang="en-US" sz="1400" dirty="0" err="1"/>
                            <a:t>Ethionamide</a:t>
                          </a:r>
                          <a:r>
                            <a:rPr lang="en-US" sz="1400" dirty="0"/>
                            <a:t> </a:t>
                          </a:r>
                          <a:endParaRPr lang="ar-SA" sz="1400" dirty="0"/>
                        </a:p>
                      </a:txBody>
                      <a:tcPr anchor="ctr"/>
                    </a:tc>
                    <a:tc>
                      <a:txBody>
                        <a:bodyPr/>
                        <a:lstStyle/>
                        <a:p>
                          <a:pPr rtl="1"/>
                          <a:endParaRPr lang="ar-SA" sz="1100" dirty="0"/>
                        </a:p>
                      </a:txBody>
                      <a:tcPr/>
                    </a:tc>
                    <a:extLst>
                      <a:ext uri="{0D108BD9-81ED-4DB2-BD59-A6C34878D82A}">
                        <a16:rowId xmlns:a16="http://schemas.microsoft.com/office/drawing/2014/main" val="10000"/>
                      </a:ext>
                    </a:extLst>
                  </a:tr>
                  <a:tr h="1323064">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en-US" sz="1100" dirty="0"/>
                            <a:t>Bacteriostatic </a:t>
                          </a:r>
                          <a:endParaRPr lang="ar-SA" sz="1100" dirty="0"/>
                        </a:p>
                        <a:p>
                          <a:pPr algn="ctr" rtl="1"/>
                          <a:endParaRPr lang="en-US" sz="1100" dirty="0"/>
                        </a:p>
                        <a:p>
                          <a:pPr algn="ctr" rtl="1"/>
                          <a:r>
                            <a:rPr lang="en-US" sz="1100" dirty="0"/>
                            <a:t>inhibits Folic acid synthesis.</a:t>
                          </a:r>
                          <a:endParaRPr lang="ar-SA" sz="1100" dirty="0"/>
                        </a:p>
                      </a:txBody>
                      <a:tcPr anchor="ctr"/>
                    </a:tc>
                    <a:tc>
                      <a:txBody>
                        <a:bodyPr/>
                        <a:lstStyle/>
                        <a:p>
                          <a:endParaRPr lang="en-US"/>
                        </a:p>
                      </a:txBody>
                      <a:tcPr anchor="ctr">
                        <a:blipFill>
                          <a:blip r:embed="rId2"/>
                          <a:stretch>
                            <a:fillRect l="-122120" t="-60369" r="-299539" b="-268203"/>
                          </a:stretch>
                        </a:blipFill>
                      </a:tcPr>
                    </a:tc>
                    <a:tc>
                      <a:txBody>
                        <a:bodyPr/>
                        <a:lstStyle/>
                        <a:p>
                          <a:pPr algn="ctr" rtl="1"/>
                          <a:r>
                            <a:rPr lang="en-US" sz="1100" dirty="0"/>
                            <a:t>-</a:t>
                          </a:r>
                          <a:endParaRPr lang="ar-SA" sz="1100" dirty="0"/>
                        </a:p>
                      </a:txBody>
                      <a:tcPr anchor="ctr"/>
                    </a:tc>
                    <a:tc>
                      <a:txBody>
                        <a:bodyPr/>
                        <a:lstStyle/>
                        <a:p>
                          <a:pPr algn="ctr" rtl="0"/>
                          <a:r>
                            <a:rPr lang="en-US" sz="1100" dirty="0"/>
                            <a:t>Inhibits the synthesis of </a:t>
                          </a:r>
                          <a:r>
                            <a:rPr lang="en-US" sz="1100" dirty="0" err="1"/>
                            <a:t>mycolic</a:t>
                          </a:r>
                          <a:r>
                            <a:rPr lang="en-US" sz="1100" dirty="0"/>
                            <a:t> acid</a:t>
                          </a:r>
                          <a:endParaRPr lang="ar-SA" sz="1100" dirty="0"/>
                        </a:p>
                      </a:txBody>
                      <a:tcPr anchor="ctr"/>
                    </a:tc>
                    <a:tc>
                      <a:txBody>
                        <a:bodyPr/>
                        <a:lstStyle/>
                        <a:p>
                          <a:pPr algn="ctr" rtl="1"/>
                          <a:r>
                            <a:rPr lang="en-US" sz="1100" dirty="0">
                              <a:solidFill>
                                <a:srgbClr val="FFFF00"/>
                              </a:solidFill>
                            </a:rPr>
                            <a:t>Mechanism of action </a:t>
                          </a:r>
                          <a:endParaRPr lang="ar-SA" sz="1100" dirty="0">
                            <a:solidFill>
                              <a:srgbClr val="FFFF00"/>
                            </a:solidFill>
                          </a:endParaRPr>
                        </a:p>
                      </a:txBody>
                      <a:tcPr anchor="ctr"/>
                    </a:tc>
                    <a:extLst>
                      <a:ext uri="{0D108BD9-81ED-4DB2-BD59-A6C34878D82A}">
                        <a16:rowId xmlns:a16="http://schemas.microsoft.com/office/drawing/2014/main" val="10001"/>
                      </a:ext>
                    </a:extLst>
                  </a:tr>
                  <a:tr h="594360">
                    <a:tc>
                      <a:txBody>
                        <a:bodyPr/>
                        <a:lstStyle/>
                        <a:p>
                          <a:pPr algn="ctr" rtl="1"/>
                          <a:endParaRPr lang="ar-SA" sz="1100" dirty="0"/>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0" dirty="0"/>
                            <a:t>Extracellular and intracellular bacilli.</a:t>
                          </a:r>
                          <a:endParaRPr lang="ar-SA" sz="1100" b="0" dirty="0"/>
                        </a:p>
                        <a:p>
                          <a:pPr algn="l" rtl="0"/>
                          <a:endParaRPr lang="ar-SA" sz="1100" dirty="0">
                            <a:solidFill>
                              <a:schemeClr val="bg1">
                                <a:lumMod val="50000"/>
                              </a:schemeClr>
                            </a:solidFill>
                          </a:endParaRPr>
                        </a:p>
                      </a:txBody>
                      <a:tcPr anchor="ctr"/>
                    </a:tc>
                    <a:tc>
                      <a:txBody>
                        <a:bodyPr/>
                        <a:lstStyle/>
                        <a:p>
                          <a:pPr algn="ctr" rtl="1"/>
                          <a:endParaRPr lang="ar-SA" sz="1100" dirty="0"/>
                        </a:p>
                      </a:txBody>
                      <a:tcPr anchor="ctr"/>
                    </a:tc>
                    <a:tc>
                      <a:txBody>
                        <a:bodyPr/>
                        <a:lstStyle/>
                        <a:p>
                          <a:pPr algn="ctr" rtl="0"/>
                          <a:endParaRPr lang="ar-SA" sz="1100" dirty="0"/>
                        </a:p>
                      </a:txBody>
                      <a:tcPr anchor="ctr"/>
                    </a:tc>
                    <a:tc>
                      <a:txBody>
                        <a:bodyPr/>
                        <a:lstStyle/>
                        <a:p>
                          <a:pPr marL="0" marR="0" indent="0" algn="ctr" defTabSz="685800" rtl="1" eaLnBrk="1" fontAlgn="auto" latinLnBrk="0" hangingPunct="1">
                            <a:lnSpc>
                              <a:spcPct val="100000"/>
                            </a:lnSpc>
                            <a:spcBef>
                              <a:spcPts val="0"/>
                            </a:spcBef>
                            <a:spcAft>
                              <a:spcPts val="0"/>
                            </a:spcAft>
                            <a:buClrTx/>
                            <a:buSzTx/>
                            <a:buFontTx/>
                            <a:buNone/>
                            <a:tabLst/>
                            <a:defRPr/>
                          </a:pPr>
                          <a:r>
                            <a:rPr lang="en-US" sz="1100" dirty="0">
                              <a:solidFill>
                                <a:srgbClr val="FFFF00"/>
                              </a:solidFill>
                            </a:rPr>
                            <a:t>Active against</a:t>
                          </a:r>
                          <a:endParaRPr lang="ar-SA" sz="1100" dirty="0">
                            <a:solidFill>
                              <a:srgbClr val="FFFF00"/>
                            </a:solidFill>
                          </a:endParaRPr>
                        </a:p>
                        <a:p>
                          <a:pPr algn="ctr" rtl="1"/>
                          <a:endParaRPr lang="ar-SA" sz="1100" dirty="0">
                            <a:solidFill>
                              <a:srgbClr val="FFFF00"/>
                            </a:solidFill>
                          </a:endParaRPr>
                        </a:p>
                      </a:txBody>
                      <a:tcPr anchor="ctr"/>
                    </a:tc>
                    <a:extLst>
                      <a:ext uri="{0D108BD9-81ED-4DB2-BD59-A6C34878D82A}">
                        <a16:rowId xmlns:a16="http://schemas.microsoft.com/office/drawing/2014/main" val="10002"/>
                      </a:ext>
                    </a:extLst>
                  </a:tr>
                  <a:tr h="1500790">
                    <a:tc>
                      <a:txBody>
                        <a:bodyPr/>
                        <a:lstStyle/>
                        <a:p>
                          <a:pPr algn="l" rtl="1"/>
                          <a:r>
                            <a:rPr lang="en-US" sz="1100" dirty="0"/>
                            <a:t>As a second line agent is used in the treatment of pulmonary &amp; other forms of tuberculosis.</a:t>
                          </a:r>
                          <a:endParaRPr lang="ar-SA" sz="1100" dirty="0"/>
                        </a:p>
                      </a:txBody>
                      <a:tcPr anchor="ctr"/>
                    </a:tc>
                    <a:tc>
                      <a:txBody>
                        <a:bodyPr/>
                        <a:lstStyle/>
                        <a:p>
                          <a:endParaRPr lang="en-US"/>
                        </a:p>
                      </a:txBody>
                      <a:tcPr anchor="ctr">
                        <a:blipFill>
                          <a:blip r:embed="rId2"/>
                          <a:stretch>
                            <a:fillRect l="-122120" t="-181301" r="-299539" b="-96748"/>
                          </a:stretch>
                        </a:blipFill>
                      </a:tcPr>
                    </a:tc>
                    <a:tc>
                      <a:txBody>
                        <a:bodyPr/>
                        <a:lstStyle/>
                        <a:p>
                          <a:pPr algn="ctr" rtl="1"/>
                          <a:r>
                            <a:rPr lang="en-US" sz="1100" dirty="0"/>
                            <a:t>Effective against multidrug- resistant tuberculosis</a:t>
                          </a:r>
                          <a:endParaRPr lang="ar-SA" sz="1100" dirty="0"/>
                        </a:p>
                      </a:txBody>
                      <a:tcPr anchor="ctr"/>
                    </a:tc>
                    <a:tc>
                      <a:txBody>
                        <a:bodyPr/>
                        <a:lstStyle/>
                        <a:p>
                          <a:pPr algn="ctr" rtl="0"/>
                          <a:r>
                            <a:rPr lang="en-US" sz="1100" dirty="0"/>
                            <a:t>As a secondary line agent ,treatment of TB.</a:t>
                          </a:r>
                          <a:endParaRPr lang="ar-SA" sz="1100" dirty="0"/>
                        </a:p>
                      </a:txBody>
                      <a:tcPr anchor="ctr"/>
                    </a:tc>
                    <a:tc>
                      <a:txBody>
                        <a:bodyPr/>
                        <a:lstStyle/>
                        <a:p>
                          <a:pPr algn="ctr" rtl="1"/>
                          <a:r>
                            <a:rPr lang="en-US" sz="1100" dirty="0">
                              <a:solidFill>
                                <a:srgbClr val="FFFF00"/>
                              </a:solidFill>
                            </a:rPr>
                            <a:t>Clinical</a:t>
                          </a:r>
                          <a:r>
                            <a:rPr lang="en-US" sz="1100" baseline="0" dirty="0">
                              <a:solidFill>
                                <a:srgbClr val="FFFF00"/>
                              </a:solidFill>
                            </a:rPr>
                            <a:t> use</a:t>
                          </a:r>
                          <a:endParaRPr lang="ar-SA" sz="1100" dirty="0">
                            <a:solidFill>
                              <a:srgbClr val="FFFF00"/>
                            </a:solidFill>
                          </a:endParaRPr>
                        </a:p>
                      </a:txBody>
                      <a:tcPr anchor="ctr"/>
                    </a:tc>
                    <a:extLst>
                      <a:ext uri="{0D108BD9-81ED-4DB2-BD59-A6C34878D82A}">
                        <a16:rowId xmlns:a16="http://schemas.microsoft.com/office/drawing/2014/main" val="10003"/>
                      </a:ext>
                    </a:extLst>
                  </a:tr>
                  <a:tr h="1437140">
                    <a:tc>
                      <a:txBody>
                        <a:bodyPr/>
                        <a:lstStyle/>
                        <a:p>
                          <a:endParaRPr lang="en-US"/>
                        </a:p>
                      </a:txBody>
                      <a:tcPr anchor="ctr">
                        <a:blipFill>
                          <a:blip r:embed="rId2"/>
                          <a:stretch>
                            <a:fillRect l="-379" t="-293220" r="-328409" b="-847"/>
                          </a:stretch>
                        </a:blipFill>
                      </a:tcPr>
                    </a:tc>
                    <a:tc>
                      <a:txBody>
                        <a:bodyPr/>
                        <a:lstStyle/>
                        <a:p>
                          <a:pPr marL="0" indent="0" algn="l" rtl="0">
                            <a:buFont typeface="Arial" pitchFamily="34" charset="0"/>
                            <a:buNone/>
                          </a:pPr>
                          <a:r>
                            <a:rPr lang="en-US" sz="1100" dirty="0"/>
                            <a:t>- GIT intolerance </a:t>
                          </a:r>
                        </a:p>
                        <a:p>
                          <a:pPr marL="0" indent="0" algn="l" rtl="0">
                            <a:buFont typeface="Arial" pitchFamily="34" charset="0"/>
                            <a:buNone/>
                          </a:pPr>
                          <a:r>
                            <a:rPr lang="en-US" sz="1100" dirty="0"/>
                            <a:t>-</a:t>
                          </a:r>
                          <a:r>
                            <a:rPr lang="en-US" sz="1100" baseline="0" dirty="0"/>
                            <a:t> </a:t>
                          </a:r>
                          <a:r>
                            <a:rPr lang="en-US" sz="1100" dirty="0"/>
                            <a:t>Orange-red discoloration of body secretions.</a:t>
                          </a:r>
                          <a:endParaRPr lang="ar-SA" sz="1100" dirty="0"/>
                        </a:p>
                      </a:txBody>
                      <a:tcPr anchor="ctr"/>
                    </a:tc>
                    <a:tc>
                      <a:txBody>
                        <a:bodyPr/>
                        <a:lstStyle/>
                        <a:p>
                          <a:pPr algn="ctr" rtl="1"/>
                          <a:r>
                            <a:rPr lang="en-US" sz="1100" dirty="0"/>
                            <a:t>-</a:t>
                          </a:r>
                          <a:endParaRPr lang="ar-SA" sz="1100" dirty="0"/>
                        </a:p>
                      </a:txBody>
                      <a:tcPr anchor="ctr"/>
                    </a:tc>
                    <a:tc>
                      <a:txBody>
                        <a:bodyPr/>
                        <a:lstStyle/>
                        <a:p>
                          <a:pPr algn="l" rtl="0"/>
                          <a:r>
                            <a:rPr lang="en-US" sz="1100" dirty="0"/>
                            <a:t>- Teratogenic  </a:t>
                          </a:r>
                          <a:r>
                            <a:rPr lang="en-US" sz="1100" dirty="0">
                              <a:solidFill>
                                <a:schemeClr val="bg1">
                                  <a:lumMod val="50000"/>
                                </a:schemeClr>
                              </a:solidFill>
                            </a:rPr>
                            <a:t>(interfering with the development of a fetus) </a:t>
                          </a:r>
                        </a:p>
                        <a:p>
                          <a:pPr algn="l" rtl="0"/>
                          <a:r>
                            <a:rPr lang="en-US" sz="1100" dirty="0"/>
                            <a:t>- Poorly tolerated due to : </a:t>
                          </a:r>
                        </a:p>
                        <a:p>
                          <a:pPr algn="l" rtl="0"/>
                          <a:r>
                            <a:rPr lang="en-US" sz="1100" dirty="0"/>
                            <a:t>Severe gastric irritation &amp; Neurological</a:t>
                          </a:r>
                          <a:r>
                            <a:rPr lang="en-US" sz="1100" baseline="0" dirty="0"/>
                            <a:t> </a:t>
                          </a:r>
                          <a:r>
                            <a:rPr lang="en-US" sz="1100" dirty="0"/>
                            <a:t>manifestations.</a:t>
                          </a:r>
                          <a:endParaRPr lang="ar-SA" sz="1100" dirty="0"/>
                        </a:p>
                      </a:txBody>
                      <a:tcPr anchor="ctr"/>
                    </a:tc>
                    <a:tc>
                      <a:txBody>
                        <a:bodyPr/>
                        <a:lstStyle/>
                        <a:p>
                          <a:pPr algn="ctr" rtl="1"/>
                          <a:r>
                            <a:rPr lang="en-US" sz="1100" dirty="0">
                              <a:solidFill>
                                <a:srgbClr val="FFFF00"/>
                              </a:solidFill>
                            </a:rPr>
                            <a:t>ADRs</a:t>
                          </a:r>
                          <a:endParaRPr lang="ar-SA" sz="1100" dirty="0">
                            <a:solidFill>
                              <a:srgbClr val="FFFF00"/>
                            </a:solidFill>
                          </a:endParaRPr>
                        </a:p>
                      </a:txBody>
                      <a:tcPr anchor="ctr"/>
                    </a:tc>
                    <a:extLst>
                      <a:ext uri="{0D108BD9-81ED-4DB2-BD59-A6C34878D82A}">
                        <a16:rowId xmlns:a16="http://schemas.microsoft.com/office/drawing/2014/main" val="10004"/>
                      </a:ext>
                    </a:extLst>
                  </a:tr>
                </a:tbl>
              </a:graphicData>
            </a:graphic>
          </p:graphicFrame>
        </mc:Fallback>
      </mc:AlternateContent>
      <p:sp>
        <p:nvSpPr>
          <p:cNvPr id="6" name="TextBox 5"/>
          <p:cNvSpPr txBox="1"/>
          <p:nvPr/>
        </p:nvSpPr>
        <p:spPr>
          <a:xfrm>
            <a:off x="66675" y="6896100"/>
            <a:ext cx="3809999" cy="1107996"/>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sz="1100" dirty="0">
                <a:solidFill>
                  <a:schemeClr val="bg1">
                    <a:lumMod val="50000"/>
                  </a:schemeClr>
                </a:solidFill>
              </a:rPr>
              <a:t>(1) Cross-resistance is the tolerance to a usually toxic substance as a result of exposure to a similarly acting substance.</a:t>
            </a:r>
          </a:p>
          <a:p>
            <a:r>
              <a:rPr lang="en-US" sz="1100" dirty="0">
                <a:solidFill>
                  <a:schemeClr val="bg1">
                    <a:lumMod val="50000"/>
                  </a:schemeClr>
                </a:solidFill>
              </a:rPr>
              <a:t>(2) Atypical TB: diseases caused by non-tuberculosis mycobacteria (NTM). E.g. M. </a:t>
            </a:r>
            <a:r>
              <a:rPr lang="en-US" sz="1100" dirty="0" err="1">
                <a:solidFill>
                  <a:schemeClr val="bg1">
                    <a:lumMod val="50000"/>
                  </a:schemeClr>
                </a:solidFill>
              </a:rPr>
              <a:t>leprae</a:t>
            </a:r>
            <a:r>
              <a:rPr lang="en-US" sz="1100" dirty="0">
                <a:solidFill>
                  <a:schemeClr val="bg1">
                    <a:lumMod val="50000"/>
                  </a:schemeClr>
                </a:solidFill>
              </a:rPr>
              <a:t> causes leprosy. </a:t>
            </a:r>
          </a:p>
          <a:p>
            <a:r>
              <a:rPr lang="en-US" sz="1100" dirty="0">
                <a:solidFill>
                  <a:schemeClr val="bg1">
                    <a:lumMod val="50000"/>
                  </a:schemeClr>
                </a:solidFill>
              </a:rPr>
              <a:t>(3) </a:t>
            </a:r>
            <a:r>
              <a:rPr lang="en-US" sz="1100" dirty="0" err="1">
                <a:solidFill>
                  <a:schemeClr val="bg1">
                    <a:lumMod val="50000"/>
                  </a:schemeClr>
                </a:solidFill>
              </a:rPr>
              <a:t>Crystalluria</a:t>
            </a:r>
            <a:r>
              <a:rPr lang="en-US" sz="1100" dirty="0">
                <a:solidFill>
                  <a:schemeClr val="bg1">
                    <a:lumMod val="50000"/>
                  </a:schemeClr>
                </a:solidFill>
              </a:rPr>
              <a:t>: the excretion of crystals in the urine, causing irritation of the kidney.</a:t>
            </a:r>
            <a:endParaRPr lang="ar-SA" dirty="0"/>
          </a:p>
        </p:txBody>
      </p:sp>
      <p:sp>
        <p:nvSpPr>
          <p:cNvPr id="7" name="TextBox 6"/>
          <p:cNvSpPr txBox="1"/>
          <p:nvPr/>
        </p:nvSpPr>
        <p:spPr>
          <a:xfrm>
            <a:off x="3975100" y="302021"/>
            <a:ext cx="3759200" cy="523220"/>
          </a:xfrm>
          <a:prstGeom prst="rect">
            <a:avLst/>
          </a:prstGeom>
          <a:noFill/>
        </p:spPr>
        <p:txBody>
          <a:bodyPr wrap="square" rtlCol="0">
            <a:spAutoFit/>
          </a:bodyPr>
          <a:lstStyle/>
          <a:p>
            <a:r>
              <a:rPr lang="en-US" sz="2800" b="1" dirty="0">
                <a:solidFill>
                  <a:schemeClr val="bg1"/>
                </a:solidFill>
              </a:rPr>
              <a:t>2</a:t>
            </a:r>
            <a:r>
              <a:rPr lang="en-US" sz="2800" b="1" baseline="30000" dirty="0">
                <a:solidFill>
                  <a:schemeClr val="bg1"/>
                </a:solidFill>
              </a:rPr>
              <a:t>nd</a:t>
            </a:r>
            <a:r>
              <a:rPr lang="en-US" sz="2800" b="1" dirty="0">
                <a:solidFill>
                  <a:schemeClr val="bg1"/>
                </a:solidFill>
              </a:rPr>
              <a:t> Line Treatment</a:t>
            </a:r>
          </a:p>
        </p:txBody>
      </p:sp>
    </p:spTree>
    <p:extLst>
      <p:ext uri="{BB962C8B-B14F-4D97-AF65-F5344CB8AC3E}">
        <p14:creationId xmlns:p14="http://schemas.microsoft.com/office/powerpoint/2010/main" val="110492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323524"/>
            <a:ext cx="5915025" cy="5801784"/>
          </a:xfrm>
        </p:spPr>
        <p:txBody>
          <a:bodyPr/>
          <a:lstStyle/>
          <a:p>
            <a:pPr marL="0" indent="0">
              <a:buNone/>
            </a:pPr>
            <a:r>
              <a:rPr lang="en-US" dirty="0"/>
              <a:t>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264568835"/>
              </p:ext>
            </p:extLst>
          </p:nvPr>
        </p:nvGraphicFramePr>
        <p:xfrm>
          <a:off x="752475" y="4376816"/>
          <a:ext cx="5353050" cy="2529841"/>
        </p:xfrm>
        <a:graphic>
          <a:graphicData uri="http://schemas.openxmlformats.org/drawingml/2006/table">
            <a:tbl>
              <a:tblPr rtl="1" firstRow="1" bandRow="1">
                <a:tableStyleId>{BC89EF96-8CEA-46FF-86C4-4CE0E7609802}</a:tableStyleId>
              </a:tblPr>
              <a:tblGrid>
                <a:gridCol w="2676525">
                  <a:extLst>
                    <a:ext uri="{9D8B030D-6E8A-4147-A177-3AD203B41FA5}">
                      <a16:colId xmlns:a16="http://schemas.microsoft.com/office/drawing/2014/main" val="20000"/>
                    </a:ext>
                  </a:extLst>
                </a:gridCol>
                <a:gridCol w="2676525">
                  <a:extLst>
                    <a:ext uri="{9D8B030D-6E8A-4147-A177-3AD203B41FA5}">
                      <a16:colId xmlns:a16="http://schemas.microsoft.com/office/drawing/2014/main" val="20001"/>
                    </a:ext>
                  </a:extLst>
                </a:gridCol>
              </a:tblGrid>
              <a:tr h="2529841">
                <a:tc>
                  <a:txBody>
                    <a:bodyPr/>
                    <a:lstStyle/>
                    <a:p>
                      <a:pPr algn="ctr" rtl="1"/>
                      <a:r>
                        <a:rPr lang="en-US" sz="1600" b="1" kern="1200" dirty="0">
                          <a:solidFill>
                            <a:schemeClr val="accent1">
                              <a:lumMod val="75000"/>
                            </a:schemeClr>
                          </a:solidFill>
                          <a:latin typeface="+mn-lt"/>
                          <a:ea typeface="+mn-ea"/>
                          <a:cs typeface="+mn-cs"/>
                        </a:rPr>
                        <a:t>TB &amp; Breast Feeding</a:t>
                      </a:r>
                    </a:p>
                    <a:p>
                      <a:pPr algn="ctr" rtl="1"/>
                      <a:r>
                        <a:rPr lang="en-US" sz="1600" b="1" kern="1200" dirty="0">
                          <a:solidFill>
                            <a:schemeClr val="accent1">
                              <a:lumMod val="75000"/>
                            </a:schemeClr>
                          </a:solidFill>
                          <a:latin typeface="+mn-lt"/>
                          <a:ea typeface="+mn-ea"/>
                          <a:cs typeface="+mn-cs"/>
                        </a:rPr>
                        <a:t> </a:t>
                      </a:r>
                    </a:p>
                    <a:p>
                      <a:pPr algn="ctr" rtl="0"/>
                      <a:r>
                        <a:rPr lang="en-US" dirty="0"/>
                        <a:t>-</a:t>
                      </a:r>
                      <a:r>
                        <a:rPr lang="en-US" baseline="0" dirty="0"/>
                        <a:t> </a:t>
                      </a:r>
                      <a:r>
                        <a:rPr lang="en-US" dirty="0"/>
                        <a:t>It is not a contraindication to receive drugs , but caution is recommended.</a:t>
                      </a:r>
                      <a:endParaRPr lang="ar-SA" dirty="0"/>
                    </a:p>
                  </a:txBody>
                  <a:tcPr/>
                </a:tc>
                <a:tc>
                  <a:txBody>
                    <a:bodyPr/>
                    <a:lstStyle/>
                    <a:p>
                      <a:pPr algn="ctr" rtl="0"/>
                      <a:r>
                        <a:rPr lang="en-US" sz="1600" dirty="0">
                          <a:solidFill>
                            <a:schemeClr val="accent1">
                              <a:lumMod val="75000"/>
                            </a:schemeClr>
                          </a:solidFill>
                        </a:rPr>
                        <a:t>TB &amp; Pregnancy</a:t>
                      </a:r>
                    </a:p>
                    <a:p>
                      <a:pPr algn="ctr" rtl="0"/>
                      <a:r>
                        <a:rPr lang="en-US" sz="1600" dirty="0">
                          <a:solidFill>
                            <a:schemeClr val="accent1">
                              <a:lumMod val="75000"/>
                            </a:schemeClr>
                          </a:solidFill>
                        </a:rPr>
                        <a:t> </a:t>
                      </a:r>
                    </a:p>
                    <a:p>
                      <a:pPr algn="l" rtl="0"/>
                      <a:r>
                        <a:rPr lang="en-US" dirty="0"/>
                        <a:t>-</a:t>
                      </a:r>
                      <a:r>
                        <a:rPr lang="en-US" baseline="0" dirty="0"/>
                        <a:t> </a:t>
                      </a:r>
                      <a:r>
                        <a:rPr lang="en-US" dirty="0"/>
                        <a:t>Untreated TB represents a great risk to the pregnant woman &amp; her fetus than the treatment itself.</a:t>
                      </a:r>
                    </a:p>
                    <a:p>
                      <a:pPr algn="l" rtl="0"/>
                      <a:r>
                        <a:rPr lang="en-US" dirty="0"/>
                        <a:t> </a:t>
                      </a:r>
                    </a:p>
                    <a:p>
                      <a:pPr algn="l" rtl="0"/>
                      <a:r>
                        <a:rPr lang="en-US" dirty="0"/>
                        <a:t>- First line (INH, Ethambutol and rifampicin) drugs are given for 9 months in normal doses.</a:t>
                      </a:r>
                    </a:p>
                    <a:p>
                      <a:pPr algn="l" rtl="0"/>
                      <a:endParaRPr lang="en-US" dirty="0"/>
                    </a:p>
                    <a:p>
                      <a:pPr algn="l" rtl="0"/>
                      <a:r>
                        <a:rPr lang="en-US" dirty="0">
                          <a:solidFill>
                            <a:srgbClr val="C00000"/>
                          </a:solidFill>
                        </a:rPr>
                        <a:t>- Streptomycin not used.</a:t>
                      </a:r>
                      <a:endParaRPr lang="ar-SA" dirty="0">
                        <a:solidFill>
                          <a:srgbClr val="C00000"/>
                        </a:solidFill>
                      </a:endParaRPr>
                    </a:p>
                  </a:txBody>
                  <a:tcPr/>
                </a:tc>
                <a:extLst>
                  <a:ext uri="{0D108BD9-81ED-4DB2-BD59-A6C34878D82A}">
                    <a16:rowId xmlns:a16="http://schemas.microsoft.com/office/drawing/2014/main" val="10000"/>
                  </a:ext>
                </a:extLst>
              </a:tr>
            </a:tbl>
          </a:graphicData>
        </a:graphic>
      </p:graphicFrame>
      <p:sp>
        <p:nvSpPr>
          <p:cNvPr id="4" name="Content Placeholder 2"/>
          <p:cNvSpPr txBox="1">
            <a:spLocks/>
          </p:cNvSpPr>
          <p:nvPr/>
        </p:nvSpPr>
        <p:spPr>
          <a:xfrm>
            <a:off x="623888" y="1475924"/>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accent5">
                    <a:lumMod val="75000"/>
                  </a:schemeClr>
                </a:solidFill>
              </a:rPr>
              <a:t>Indications:</a:t>
            </a:r>
            <a:endParaRPr lang="en-US" sz="2000" b="1" dirty="0">
              <a:solidFill>
                <a:srgbClr val="C00000"/>
              </a:solidFill>
            </a:endParaRPr>
          </a:p>
          <a:p>
            <a:pPr>
              <a:spcBef>
                <a:spcPts val="600"/>
              </a:spcBef>
              <a:buFont typeface="Wingdings" pitchFamily="2" charset="2"/>
              <a:buChar char="§"/>
            </a:pPr>
            <a:r>
              <a:rPr lang="en-US" sz="2000" b="1" dirty="0">
                <a:solidFill>
                  <a:srgbClr val="C00000"/>
                </a:solidFill>
              </a:rPr>
              <a:t> 2nd line drug are more toxic than 1st line drugs, thus only used in these cases: </a:t>
            </a:r>
          </a:p>
          <a:p>
            <a:pPr>
              <a:spcBef>
                <a:spcPts val="600"/>
              </a:spcBef>
            </a:pPr>
            <a:r>
              <a:rPr lang="en-US" sz="2000" dirty="0"/>
              <a:t>Resistance to 1st line drugs.</a:t>
            </a:r>
          </a:p>
          <a:p>
            <a:pPr>
              <a:spcBef>
                <a:spcPts val="600"/>
              </a:spcBef>
            </a:pPr>
            <a:r>
              <a:rPr lang="en-US" sz="2000" dirty="0"/>
              <a:t>Contraindication to 1st line drugs.</a:t>
            </a:r>
          </a:p>
          <a:p>
            <a:pPr>
              <a:spcBef>
                <a:spcPts val="600"/>
              </a:spcBef>
            </a:pPr>
            <a:r>
              <a:rPr lang="en-US" sz="2000" dirty="0"/>
              <a:t>Failure of clinical response .</a:t>
            </a:r>
          </a:p>
          <a:p>
            <a:pPr>
              <a:spcBef>
                <a:spcPts val="600"/>
              </a:spcBef>
            </a:pPr>
            <a:r>
              <a:rPr lang="en-US" sz="2000" dirty="0"/>
              <a:t>Used in typical &amp; atypical tuberculosis.</a:t>
            </a:r>
            <a:endParaRPr lang="en-US" sz="2000" b="1" dirty="0">
              <a:solidFill>
                <a:srgbClr val="C00000"/>
              </a:solidFill>
            </a:endParaRPr>
          </a:p>
        </p:txBody>
      </p:sp>
    </p:spTree>
    <p:extLst>
      <p:ext uri="{BB962C8B-B14F-4D97-AF65-F5344CB8AC3E}">
        <p14:creationId xmlns:p14="http://schemas.microsoft.com/office/powerpoint/2010/main" val="30611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4200" y="165100"/>
            <a:ext cx="3289300" cy="646331"/>
          </a:xfrm>
          <a:prstGeom prst="rect">
            <a:avLst/>
          </a:prstGeom>
          <a:noFill/>
        </p:spPr>
        <p:txBody>
          <a:bodyPr wrap="square" rtlCol="0">
            <a:spAutoFit/>
          </a:bodyPr>
          <a:lstStyle/>
          <a:p>
            <a:r>
              <a:rPr lang="en-US" sz="3600">
                <a:solidFill>
                  <a:schemeClr val="bg1"/>
                </a:solidFill>
              </a:rPr>
              <a:t>SAQ1</a:t>
            </a:r>
            <a:endParaRPr lang="en-US" sz="3600" dirty="0">
              <a:solidFill>
                <a:schemeClr val="bg1"/>
              </a:solidFill>
            </a:endParaRPr>
          </a:p>
        </p:txBody>
      </p:sp>
      <p:sp>
        <p:nvSpPr>
          <p:cNvPr id="5" name="TextBox 4"/>
          <p:cNvSpPr txBox="1"/>
          <p:nvPr/>
        </p:nvSpPr>
        <p:spPr>
          <a:xfrm>
            <a:off x="0" y="1092200"/>
            <a:ext cx="68580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a:t>A 34-year-old foreign-born farm worker present to your clinic complaining of dark-red urine over the past several weeks. On further history, you learn that he had a positive PPD 2 months ago. At the time, a chest X-ray indicated a lesion in the right upper lobe, consistent with tuberculosis. He was started a multidrug therapy to eradicate the infection, which he states he is currently taking. The patient’s physical examination is completely within normal limits. You reassure the patient that the urine discoloration is a harmless side effect of his medication, and you order a serum and urine studies to ensure that there is no indication of damage to liver or kidney. </a:t>
            </a:r>
          </a:p>
        </p:txBody>
      </p:sp>
      <p:sp>
        <p:nvSpPr>
          <p:cNvPr id="6" name="TextBox 5"/>
          <p:cNvSpPr txBox="1"/>
          <p:nvPr/>
        </p:nvSpPr>
        <p:spPr>
          <a:xfrm>
            <a:off x="0" y="3855308"/>
            <a:ext cx="6858000" cy="2923877"/>
          </a:xfrm>
          <a:prstGeom prst="rect">
            <a:avLst/>
          </a:prstGeom>
          <a:noFill/>
        </p:spPr>
        <p:txBody>
          <a:bodyPr wrap="square" rtlCol="0">
            <a:spAutoFit/>
          </a:bodyPr>
          <a:lstStyle/>
          <a:p>
            <a:r>
              <a:rPr lang="en-US" sz="1600" dirty="0">
                <a:solidFill>
                  <a:srgbClr val="0070C0"/>
                </a:solidFill>
              </a:rPr>
              <a:t>Q1: Which anti-mycobacterial agent is the patient currently taking? </a:t>
            </a:r>
          </a:p>
          <a:p>
            <a:pPr lvl="1"/>
            <a:r>
              <a:rPr lang="en-US" sz="800" dirty="0">
                <a:solidFill>
                  <a:schemeClr val="bg1">
                    <a:lumMod val="50000"/>
                  </a:schemeClr>
                </a:solidFill>
              </a:rPr>
              <a:t>Rifampin</a:t>
            </a:r>
          </a:p>
          <a:p>
            <a:pPr lvl="1"/>
            <a:endParaRPr lang="en-US" sz="1600" dirty="0">
              <a:solidFill>
                <a:srgbClr val="002060"/>
              </a:solidFill>
            </a:endParaRPr>
          </a:p>
          <a:p>
            <a:r>
              <a:rPr lang="en-US" sz="1600" dirty="0">
                <a:solidFill>
                  <a:srgbClr val="0070C0"/>
                </a:solidFill>
              </a:rPr>
              <a:t>Q2: What is the mechanism of action of this drug? </a:t>
            </a:r>
          </a:p>
          <a:p>
            <a:pPr lvl="1"/>
            <a:r>
              <a:rPr lang="en-US" altLang="en-US" sz="800" dirty="0">
                <a:solidFill>
                  <a:schemeClr val="bg1">
                    <a:lumMod val="50000"/>
                  </a:schemeClr>
                </a:solidFill>
              </a:rPr>
              <a:t>Inhibits RNA synthesis by binding to DNA dependent RNA polymerase enzyme.</a:t>
            </a:r>
          </a:p>
          <a:p>
            <a:pPr lvl="1"/>
            <a:endParaRPr lang="en-US" sz="800" dirty="0">
              <a:solidFill>
                <a:srgbClr val="0070C0"/>
              </a:solidFill>
            </a:endParaRPr>
          </a:p>
          <a:p>
            <a:r>
              <a:rPr lang="en-US" sz="1600" dirty="0">
                <a:solidFill>
                  <a:srgbClr val="0070C0"/>
                </a:solidFill>
              </a:rPr>
              <a:t>Q3: Describe the Drug-Drug interaction mechanism of this drugs. </a:t>
            </a:r>
          </a:p>
          <a:p>
            <a:pPr lvl="1"/>
            <a:r>
              <a:rPr lang="en-US" sz="800" dirty="0">
                <a:solidFill>
                  <a:schemeClr val="bg1">
                    <a:lumMod val="50000"/>
                  </a:schemeClr>
                </a:solidFill>
              </a:rPr>
              <a:t>This drug is an enzyme inhibitor which then will prolong the duration of action of any drug that is metabolized by enzymes as warfarin. </a:t>
            </a:r>
          </a:p>
          <a:p>
            <a:pPr lvl="1"/>
            <a:endParaRPr lang="en-US" sz="800" dirty="0">
              <a:solidFill>
                <a:schemeClr val="bg1">
                  <a:lumMod val="50000"/>
                </a:schemeClr>
              </a:solidFill>
            </a:endParaRPr>
          </a:p>
          <a:p>
            <a:r>
              <a:rPr lang="en-US" sz="1600" dirty="0">
                <a:solidFill>
                  <a:srgbClr val="0070C0"/>
                </a:solidFill>
              </a:rPr>
              <a:t>Q4: What other side effect could we see in this patient. </a:t>
            </a:r>
          </a:p>
          <a:p>
            <a:pPr lvl="1"/>
            <a:r>
              <a:rPr lang="en-US" sz="800" dirty="0">
                <a:solidFill>
                  <a:schemeClr val="bg1">
                    <a:lumMod val="50000"/>
                  </a:schemeClr>
                </a:solidFill>
              </a:rPr>
              <a:t>This drug causes discoloration of most of the body secretions including: </a:t>
            </a:r>
          </a:p>
          <a:p>
            <a:pPr marL="628650" lvl="1" indent="-171450">
              <a:buFont typeface="Arial" charset="0"/>
              <a:buChar char="•"/>
            </a:pPr>
            <a:r>
              <a:rPr lang="en-US" sz="800" dirty="0">
                <a:solidFill>
                  <a:schemeClr val="bg1">
                    <a:lumMod val="50000"/>
                  </a:schemeClr>
                </a:solidFill>
              </a:rPr>
              <a:t>Sweating.</a:t>
            </a:r>
          </a:p>
          <a:p>
            <a:pPr marL="628650" lvl="1" indent="-171450">
              <a:buFont typeface="Arial" charset="0"/>
              <a:buChar char="•"/>
            </a:pPr>
            <a:r>
              <a:rPr lang="en-US" sz="800" dirty="0">
                <a:solidFill>
                  <a:schemeClr val="bg1">
                    <a:lumMod val="50000"/>
                  </a:schemeClr>
                </a:solidFill>
              </a:rPr>
              <a:t>Tears.</a:t>
            </a:r>
          </a:p>
          <a:p>
            <a:pPr marL="628650" lvl="1" indent="-171450">
              <a:buFont typeface="Arial" charset="0"/>
              <a:buChar char="•"/>
            </a:pPr>
            <a:r>
              <a:rPr lang="en-US" sz="800" dirty="0">
                <a:solidFill>
                  <a:schemeClr val="bg1">
                    <a:lumMod val="50000"/>
                  </a:schemeClr>
                </a:solidFill>
              </a:rPr>
              <a:t>Urine.</a:t>
            </a:r>
          </a:p>
          <a:p>
            <a:pPr marL="628650" lvl="1" indent="-171450">
              <a:buFont typeface="Arial" charset="0"/>
              <a:buChar char="•"/>
            </a:pPr>
            <a:r>
              <a:rPr lang="en-US" sz="800" dirty="0">
                <a:solidFill>
                  <a:schemeClr val="bg1">
                    <a:lumMod val="50000"/>
                  </a:schemeClr>
                </a:solidFill>
              </a:rPr>
              <a:t>And saliva.</a:t>
            </a:r>
          </a:p>
          <a:p>
            <a:pPr lvl="1"/>
            <a:r>
              <a:rPr lang="en-US" sz="800" dirty="0">
                <a:solidFill>
                  <a:schemeClr val="bg1">
                    <a:lumMod val="50000"/>
                  </a:schemeClr>
                </a:solidFill>
              </a:rPr>
              <a:t>This drug also could cause nephritis and hepatitis.</a:t>
            </a:r>
          </a:p>
          <a:p>
            <a:pPr lvl="1"/>
            <a:r>
              <a:rPr lang="en-US" sz="800" dirty="0">
                <a:solidFill>
                  <a:schemeClr val="bg1">
                    <a:lumMod val="50000"/>
                  </a:schemeClr>
                </a:solidFill>
              </a:rPr>
              <a:t>Hemolytic anemia. </a:t>
            </a:r>
          </a:p>
          <a:p>
            <a:pPr lvl="1"/>
            <a:r>
              <a:rPr lang="en-US" sz="800" dirty="0">
                <a:solidFill>
                  <a:schemeClr val="bg1">
                    <a:lumMod val="50000"/>
                  </a:schemeClr>
                </a:solidFill>
              </a:rPr>
              <a:t>Flu like syndrome.</a:t>
            </a:r>
          </a:p>
        </p:txBody>
      </p:sp>
    </p:spTree>
    <p:extLst>
      <p:ext uri="{BB962C8B-B14F-4D97-AF65-F5344CB8AC3E}">
        <p14:creationId xmlns:p14="http://schemas.microsoft.com/office/powerpoint/2010/main" val="17654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843" y="165100"/>
            <a:ext cx="3289300" cy="646331"/>
          </a:xfrm>
          <a:prstGeom prst="rect">
            <a:avLst/>
          </a:prstGeom>
          <a:noFill/>
        </p:spPr>
        <p:txBody>
          <a:bodyPr wrap="square" rtlCol="0">
            <a:spAutoFit/>
          </a:bodyPr>
          <a:lstStyle/>
          <a:p>
            <a:r>
              <a:rPr lang="en-US" sz="3600" dirty="0">
                <a:solidFill>
                  <a:schemeClr val="bg1"/>
                </a:solidFill>
              </a:rPr>
              <a:t>SAQ2</a:t>
            </a:r>
          </a:p>
        </p:txBody>
      </p:sp>
      <p:sp>
        <p:nvSpPr>
          <p:cNvPr id="4" name="TextBox 3"/>
          <p:cNvSpPr txBox="1"/>
          <p:nvPr/>
        </p:nvSpPr>
        <p:spPr>
          <a:xfrm>
            <a:off x="0" y="980990"/>
            <a:ext cx="6858000" cy="280076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dirty="0"/>
              <a:t>A 14-year-old foreign-born Hispanic women arrives at your pediatric clinic for an annual physical examination. She immigrated to the kingdom 2 years ago and she lives with her parents, younger brother, and maternal grandmother. Of note, the grandmother was just hospitalized 2 days ago for fever, chills, and cough with sputum that demonstrates acid-fast bacilli bacteria. The patient’s parents note that the patient’s PPD has been positive in the past due to BCG vaccination as an infant. She report no concerning symptoms and her physical examination is unremarkable. Nevertheless, given the grandmother's history, you decided to place the child on a prophylactic pharmacologic regimen to prevent active TB and you suggest that her brother and parents also consider prophylactic medication as well. </a:t>
            </a:r>
          </a:p>
        </p:txBody>
      </p:sp>
      <p:sp>
        <p:nvSpPr>
          <p:cNvPr id="5" name="TextBox 4"/>
          <p:cNvSpPr txBox="1"/>
          <p:nvPr/>
        </p:nvSpPr>
        <p:spPr>
          <a:xfrm>
            <a:off x="0" y="4090086"/>
            <a:ext cx="6858000" cy="2646878"/>
          </a:xfrm>
          <a:prstGeom prst="rect">
            <a:avLst/>
          </a:prstGeom>
          <a:noFill/>
        </p:spPr>
        <p:txBody>
          <a:bodyPr wrap="square" rtlCol="0">
            <a:spAutoFit/>
          </a:bodyPr>
          <a:lstStyle/>
          <a:p>
            <a:r>
              <a:rPr lang="en-US" sz="1600" dirty="0">
                <a:solidFill>
                  <a:srgbClr val="0070C0"/>
                </a:solidFill>
              </a:rPr>
              <a:t>Q1: What is the drug of choice in this prophylactic therapy? </a:t>
            </a:r>
          </a:p>
          <a:p>
            <a:pPr lvl="1"/>
            <a:r>
              <a:rPr lang="en-US" sz="800" dirty="0">
                <a:solidFill>
                  <a:schemeClr val="bg1">
                    <a:lumMod val="50000"/>
                  </a:schemeClr>
                </a:solidFill>
              </a:rPr>
              <a:t>Isoniazid</a:t>
            </a:r>
          </a:p>
          <a:p>
            <a:pPr lvl="1"/>
            <a:endParaRPr lang="en-US" dirty="0"/>
          </a:p>
          <a:p>
            <a:r>
              <a:rPr lang="en-US" sz="1600" dirty="0">
                <a:solidFill>
                  <a:srgbClr val="0070C0"/>
                </a:solidFill>
              </a:rPr>
              <a:t>Q2: What is the mechanism of action of this drug.</a:t>
            </a:r>
          </a:p>
          <a:p>
            <a:pPr lvl="1"/>
            <a:r>
              <a:rPr lang="en-US" sz="800" dirty="0">
                <a:solidFill>
                  <a:schemeClr val="bg1">
                    <a:lumMod val="50000"/>
                  </a:schemeClr>
                </a:solidFill>
              </a:rPr>
              <a:t>It has bactericidal and bacteriostatic effects which is caused by </a:t>
            </a:r>
            <a:r>
              <a:rPr lang="en-US" altLang="en-US" sz="800" dirty="0">
                <a:solidFill>
                  <a:schemeClr val="bg1">
                    <a:lumMod val="50000"/>
                  </a:schemeClr>
                </a:solidFill>
              </a:rPr>
              <a:t>Inhibition of the synthesis of mycobacterial cell wall (mycolic acid) </a:t>
            </a:r>
          </a:p>
          <a:p>
            <a:pPr lvl="1"/>
            <a:endParaRPr lang="en-US" dirty="0"/>
          </a:p>
          <a:p>
            <a:r>
              <a:rPr lang="en-US" sz="1600" dirty="0">
                <a:solidFill>
                  <a:srgbClr val="0070C0"/>
                </a:solidFill>
              </a:rPr>
              <a:t>Q3: List the major side effect of this drug. </a:t>
            </a:r>
          </a:p>
          <a:p>
            <a:pPr marL="742950" lvl="1" indent="-285750">
              <a:buFont typeface="Arial" charset="0"/>
              <a:buChar char="•"/>
            </a:pPr>
            <a:r>
              <a:rPr lang="en-US" sz="800" dirty="0">
                <a:solidFill>
                  <a:schemeClr val="bg1">
                    <a:lumMod val="50000"/>
                  </a:schemeClr>
                </a:solidFill>
              </a:rPr>
              <a:t>Peripheral neuropathy due to vitamin B6 deficiency. </a:t>
            </a:r>
          </a:p>
          <a:p>
            <a:pPr marL="742950" lvl="1" indent="-285750">
              <a:buFont typeface="Arial" charset="0"/>
              <a:buChar char="•"/>
            </a:pPr>
            <a:r>
              <a:rPr lang="en-US" sz="800" dirty="0">
                <a:solidFill>
                  <a:schemeClr val="bg1">
                    <a:lumMod val="50000"/>
                  </a:schemeClr>
                </a:solidFill>
              </a:rPr>
              <a:t>Hepatitis. </a:t>
            </a:r>
          </a:p>
          <a:p>
            <a:pPr marL="742950" lvl="1" indent="-285750">
              <a:buFont typeface="Arial" charset="0"/>
              <a:buChar char="•"/>
            </a:pPr>
            <a:r>
              <a:rPr lang="en-US" sz="800" dirty="0">
                <a:solidFill>
                  <a:schemeClr val="bg1">
                    <a:lumMod val="50000"/>
                  </a:schemeClr>
                </a:solidFill>
              </a:rPr>
              <a:t>G6PD- deficient hemolytic anemia.</a:t>
            </a:r>
          </a:p>
          <a:p>
            <a:endParaRPr lang="en-US" sz="1600" dirty="0"/>
          </a:p>
          <a:p>
            <a:r>
              <a:rPr lang="en-US" sz="1600" dirty="0">
                <a:solidFill>
                  <a:srgbClr val="0070C0"/>
                </a:solidFill>
              </a:rPr>
              <a:t>Q4: Describe the Drug-Drug interaction mechanism of this drugs.</a:t>
            </a:r>
          </a:p>
          <a:p>
            <a:pPr lvl="1"/>
            <a:r>
              <a:rPr lang="en-US" sz="800" dirty="0">
                <a:solidFill>
                  <a:schemeClr val="bg1">
                    <a:lumMod val="50000"/>
                  </a:schemeClr>
                </a:solidFill>
              </a:rPr>
              <a:t>This drug is an enzyme inhibitor which then will decrease the duration of action of the drugs that is metabolized by the enzymes such as warfarin.</a:t>
            </a:r>
          </a:p>
        </p:txBody>
      </p:sp>
    </p:spTree>
    <p:extLst>
      <p:ext uri="{BB962C8B-B14F-4D97-AF65-F5344CB8AC3E}">
        <p14:creationId xmlns:p14="http://schemas.microsoft.com/office/powerpoint/2010/main" val="977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85048"/>
            <a:ext cx="6858000" cy="923330"/>
          </a:xfrm>
          <a:prstGeom prst="rect">
            <a:avLst/>
          </a:prstGeom>
          <a:noFill/>
        </p:spPr>
        <p:txBody>
          <a:bodyPr wrap="square" rtlCol="0">
            <a:spAutoFit/>
          </a:bodyPr>
          <a:lstStyle/>
          <a:p>
            <a:pPr algn="ctr"/>
            <a:r>
              <a:rPr lang="en-US" sz="5400" dirty="0">
                <a:solidFill>
                  <a:srgbClr val="0070C0"/>
                </a:solidFill>
                <a:hlinkClick r:id="rId2"/>
              </a:rPr>
              <a:t>QUIZ</a:t>
            </a:r>
            <a:endParaRPr lang="en-US" sz="5400" dirty="0">
              <a:solidFill>
                <a:srgbClr val="0070C0"/>
              </a:solidFill>
            </a:endParaRPr>
          </a:p>
        </p:txBody>
      </p:sp>
    </p:spTree>
    <p:extLst>
      <p:ext uri="{BB962C8B-B14F-4D97-AF65-F5344CB8AC3E}">
        <p14:creationId xmlns:p14="http://schemas.microsoft.com/office/powerpoint/2010/main" val="3347567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1576</Words>
  <Application>Microsoft Office PowerPoint</Application>
  <PresentationFormat>On-screen Show (4:3)</PresentationFormat>
  <Paragraphs>212</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 Math</vt:lpstr>
      <vt:lpstr>Times New Roman</vt:lpstr>
      <vt:lpstr>Wingdings</vt:lpstr>
      <vt:lpstr>Office Theme</vt:lpstr>
      <vt:lpstr>PowerPoint Presentation</vt:lpstr>
      <vt:lpstr>PowerPoint Presentation</vt:lpstr>
      <vt:lpstr>Never use a single drug therapy!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trad</cp:lastModifiedBy>
  <cp:revision>179</cp:revision>
  <dcterms:created xsi:type="dcterms:W3CDTF">2016-12-17T14:42:51Z</dcterms:created>
  <dcterms:modified xsi:type="dcterms:W3CDTF">2017-02-24T16:29:47Z</dcterms:modified>
</cp:coreProperties>
</file>