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73" r:id="rId6"/>
    <p:sldId id="267" r:id="rId7"/>
    <p:sldId id="268" r:id="rId8"/>
    <p:sldId id="269" r:id="rId9"/>
    <p:sldId id="270" r:id="rId10"/>
    <p:sldId id="271" r:id="rId11"/>
    <p:sldId id="272" r:id="rId12"/>
    <p:sldId id="261" r:id="rId13"/>
    <p:sldId id="258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AA6"/>
    <a:srgbClr val="9A261F"/>
    <a:srgbClr val="EAEFF7"/>
    <a:srgbClr val="C91A13"/>
    <a:srgbClr val="AFABAB"/>
    <a:srgbClr val="40C87F"/>
    <a:srgbClr val="3BC175"/>
    <a:srgbClr val="1D2E70"/>
    <a:srgbClr val="CC1712"/>
    <a:srgbClr val="578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0" autoAdjust="0"/>
    <p:restoredTop sz="94660"/>
  </p:normalViewPr>
  <p:slideViewPr>
    <p:cSldViewPr snapToGrid="0">
      <p:cViewPr>
        <p:scale>
          <a:sx n="152" d="100"/>
          <a:sy n="152" d="100"/>
        </p:scale>
        <p:origin x="696" y="-3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E4352-77BD-A242-A247-A4D0953D393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E6262-DD7A-0343-8C0B-C48FB41B0E8C}">
      <dgm:prSet phldrT="[Text]"/>
      <dgm:spPr/>
      <dgm:t>
        <a:bodyPr/>
        <a:lstStyle/>
        <a:p>
          <a:r>
            <a:rPr lang="en-US" b="1" dirty="0" smtClean="0"/>
            <a:t>Action</a:t>
          </a:r>
          <a:endParaRPr lang="en-US" dirty="0"/>
        </a:p>
      </dgm:t>
    </dgm:pt>
    <dgm:pt modelId="{CC682667-8E9D-B649-856B-D3C088FB0681}" type="parTrans" cxnId="{14BB3534-DF64-D344-A20D-8A6330C3B9C7}">
      <dgm:prSet/>
      <dgm:spPr/>
      <dgm:t>
        <a:bodyPr/>
        <a:lstStyle/>
        <a:p>
          <a:endParaRPr lang="en-US"/>
        </a:p>
      </dgm:t>
    </dgm:pt>
    <dgm:pt modelId="{4A9087D1-AFBC-9944-A232-8CBB91316E98}" type="sibTrans" cxnId="{14BB3534-DF64-D344-A20D-8A6330C3B9C7}">
      <dgm:prSet/>
      <dgm:spPr/>
      <dgm:t>
        <a:bodyPr/>
        <a:lstStyle/>
        <a:p>
          <a:endParaRPr lang="en-US"/>
        </a:p>
      </dgm:t>
    </dgm:pt>
    <dgm:pt modelId="{6DC86A4E-ED45-274C-AE1A-FDBB7AE5E822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dirty="0" smtClean="0">
              <a:solidFill>
                <a:srgbClr val="2E6AA6"/>
              </a:solidFill>
            </a:rPr>
            <a:t>Direct acting</a:t>
          </a:r>
          <a:r>
            <a:rPr lang="en-US" sz="1200" b="1" dirty="0" smtClean="0"/>
            <a:t>:</a:t>
          </a:r>
          <a:endParaRPr lang="en-US" sz="1200" dirty="0"/>
        </a:p>
      </dgm:t>
    </dgm:pt>
    <dgm:pt modelId="{EB03A472-5830-2540-AA15-30D577157984}" type="parTrans" cxnId="{34C226B4-3960-4140-BA76-0C8FD10EFF96}">
      <dgm:prSet/>
      <dgm:spPr/>
      <dgm:t>
        <a:bodyPr/>
        <a:lstStyle/>
        <a:p>
          <a:endParaRPr lang="en-US"/>
        </a:p>
      </dgm:t>
    </dgm:pt>
    <dgm:pt modelId="{B8481881-AFF2-E744-B5AF-C6EC97FFDD08}" type="sibTrans" cxnId="{34C226B4-3960-4140-BA76-0C8FD10EFF96}">
      <dgm:prSet/>
      <dgm:spPr/>
      <dgm:t>
        <a:bodyPr/>
        <a:lstStyle/>
        <a:p>
          <a:endParaRPr lang="en-US"/>
        </a:p>
      </dgm:t>
    </dgm:pt>
    <dgm:pt modelId="{30391589-F4DD-7546-A1BA-55E3A2F68A9B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dirty="0" smtClean="0">
              <a:solidFill>
                <a:srgbClr val="2E6AA6"/>
              </a:solidFill>
            </a:rPr>
            <a:t>Indirect acting:</a:t>
          </a:r>
          <a:endParaRPr lang="en-US" sz="1200" dirty="0">
            <a:solidFill>
              <a:srgbClr val="2E6AA6"/>
            </a:solidFill>
          </a:endParaRPr>
        </a:p>
      </dgm:t>
    </dgm:pt>
    <dgm:pt modelId="{0B338D86-EFB7-E047-A9B6-35588CC05A82}" type="parTrans" cxnId="{4BFD9900-BFA6-7E41-A6C7-1E6DEEFCC668}">
      <dgm:prSet/>
      <dgm:spPr/>
      <dgm:t>
        <a:bodyPr/>
        <a:lstStyle/>
        <a:p>
          <a:endParaRPr lang="en-US"/>
        </a:p>
      </dgm:t>
    </dgm:pt>
    <dgm:pt modelId="{6C03BA6B-027E-E545-AB63-68FA3AA4FA05}" type="sibTrans" cxnId="{4BFD9900-BFA6-7E41-A6C7-1E6DEEFCC668}">
      <dgm:prSet/>
      <dgm:spPr/>
      <dgm:t>
        <a:bodyPr/>
        <a:lstStyle/>
        <a:p>
          <a:endParaRPr lang="en-US"/>
        </a:p>
      </dgm:t>
    </dgm:pt>
    <dgm:pt modelId="{3D502F8D-E78C-0D49-95B8-1E4600DB1640}">
      <dgm:prSet phldrT="[Text]"/>
      <dgm:spPr/>
      <dgm:t>
        <a:bodyPr/>
        <a:lstStyle/>
        <a:p>
          <a:r>
            <a:rPr lang="en-US" b="1" dirty="0" smtClean="0"/>
            <a:t>Chemistry</a:t>
          </a:r>
          <a:endParaRPr lang="en-US" dirty="0"/>
        </a:p>
      </dgm:t>
    </dgm:pt>
    <dgm:pt modelId="{E45F9FF9-0C94-1A49-A344-B23569838863}" type="parTrans" cxnId="{4F19486C-61B3-1F41-9253-DD99B52BD009}">
      <dgm:prSet/>
      <dgm:spPr/>
      <dgm:t>
        <a:bodyPr/>
        <a:lstStyle/>
        <a:p>
          <a:endParaRPr lang="en-US"/>
        </a:p>
      </dgm:t>
    </dgm:pt>
    <dgm:pt modelId="{5D4D9785-FC31-5447-A880-12AFA0B60EB3}" type="sibTrans" cxnId="{4F19486C-61B3-1F41-9253-DD99B52BD009}">
      <dgm:prSet/>
      <dgm:spPr/>
      <dgm:t>
        <a:bodyPr/>
        <a:lstStyle/>
        <a:p>
          <a:endParaRPr lang="en-US"/>
        </a:p>
      </dgm:t>
    </dgm:pt>
    <dgm:pt modelId="{461A452F-3C30-CC42-A955-F9BEB19A4AF4}">
      <dgm:prSet phldrT="[Text]" custT="1"/>
      <dgm:spPr/>
      <dgm:t>
        <a:bodyPr/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err="1" smtClean="0">
              <a:solidFill>
                <a:srgbClr val="2E6AA6"/>
              </a:solidFill>
            </a:rPr>
            <a:t>Catecholamines</a:t>
          </a:r>
          <a:r>
            <a:rPr lang="en-US" sz="1400" b="1" dirty="0" smtClean="0">
              <a:solidFill>
                <a:srgbClr val="2E6AA6"/>
              </a:solidFill>
            </a:rPr>
            <a:t>:</a:t>
          </a:r>
          <a:r>
            <a:rPr lang="en-US" sz="1400" b="1" dirty="0" smtClean="0">
              <a:solidFill>
                <a:srgbClr val="C91A13"/>
              </a:solidFill>
            </a:rPr>
            <a:t> </a:t>
          </a:r>
          <a:endParaRPr lang="en-US" sz="1400" dirty="0"/>
        </a:p>
      </dgm:t>
    </dgm:pt>
    <dgm:pt modelId="{DF5137E8-B3DB-0D4C-8638-E89A891C21E0}" type="parTrans" cxnId="{DDBDF524-E607-9246-8794-79CEFAB14340}">
      <dgm:prSet/>
      <dgm:spPr/>
      <dgm:t>
        <a:bodyPr/>
        <a:lstStyle/>
        <a:p>
          <a:endParaRPr lang="en-US"/>
        </a:p>
      </dgm:t>
    </dgm:pt>
    <dgm:pt modelId="{B4F39368-CC63-FF4F-B45B-2670D0EC487E}" type="sibTrans" cxnId="{DDBDF524-E607-9246-8794-79CEFAB14340}">
      <dgm:prSet/>
      <dgm:spPr/>
      <dgm:t>
        <a:bodyPr/>
        <a:lstStyle/>
        <a:p>
          <a:endParaRPr lang="en-US"/>
        </a:p>
      </dgm:t>
    </dgm:pt>
    <dgm:pt modelId="{B896FC0C-0145-0844-A4B8-BEDFBF1A41CA}">
      <dgm:prSet phldrT="[Text]" custT="1"/>
      <dgm:spPr/>
      <dgm:t>
        <a:bodyPr/>
        <a:lstStyle/>
        <a:p>
          <a:pPr marL="57150" lvl="1" indent="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solidFill>
                <a:srgbClr val="2E6AA6"/>
              </a:solidFill>
            </a:rPr>
            <a:t>Non-</a:t>
          </a:r>
          <a:r>
            <a:rPr lang="en-US" sz="1400" b="1" dirty="0" err="1" smtClean="0">
              <a:solidFill>
                <a:srgbClr val="2E6AA6"/>
              </a:solidFill>
            </a:rPr>
            <a:t>catecholamines</a:t>
          </a:r>
          <a:r>
            <a:rPr lang="en-US" sz="1400" b="1" dirty="0" smtClean="0">
              <a:solidFill>
                <a:srgbClr val="2E6AA6"/>
              </a:solidFill>
            </a:rPr>
            <a:t>:</a:t>
          </a:r>
          <a:endParaRPr lang="en-US" sz="1400" dirty="0"/>
        </a:p>
      </dgm:t>
    </dgm:pt>
    <dgm:pt modelId="{8A5F0303-6A57-C948-AB63-2A50C89B64DF}" type="parTrans" cxnId="{52E9E947-A1D7-B844-8A24-F1F2F7C94BB0}">
      <dgm:prSet/>
      <dgm:spPr/>
      <dgm:t>
        <a:bodyPr/>
        <a:lstStyle/>
        <a:p>
          <a:endParaRPr lang="en-US"/>
        </a:p>
      </dgm:t>
    </dgm:pt>
    <dgm:pt modelId="{F639E45B-8248-6A48-8C19-3A4A49F7BF79}" type="sibTrans" cxnId="{52E9E947-A1D7-B844-8A24-F1F2F7C94BB0}">
      <dgm:prSet/>
      <dgm:spPr/>
      <dgm:t>
        <a:bodyPr/>
        <a:lstStyle/>
        <a:p>
          <a:endParaRPr lang="en-US"/>
        </a:p>
      </dgm:t>
    </dgm:pt>
    <dgm:pt modelId="{048E0288-D9A7-EC49-BA28-43E777E26972}">
      <dgm:prSet phldrT="[Text]"/>
      <dgm:spPr/>
      <dgm:t>
        <a:bodyPr/>
        <a:lstStyle/>
        <a:p>
          <a:r>
            <a:rPr lang="en-US" b="1" dirty="0" smtClean="0"/>
            <a:t>Spectrum of action</a:t>
          </a:r>
          <a:endParaRPr lang="en-US" dirty="0"/>
        </a:p>
      </dgm:t>
    </dgm:pt>
    <dgm:pt modelId="{A98088B4-1188-CC41-AD9B-D245D2864044}" type="parTrans" cxnId="{ED3113A0-5FB6-4E4F-9212-1BBD504ED346}">
      <dgm:prSet/>
      <dgm:spPr/>
      <dgm:t>
        <a:bodyPr/>
        <a:lstStyle/>
        <a:p>
          <a:endParaRPr lang="en-US"/>
        </a:p>
      </dgm:t>
    </dgm:pt>
    <dgm:pt modelId="{27807469-9508-9B4D-8B6F-2F8F9E6BD683}" type="sibTrans" cxnId="{ED3113A0-5FB6-4E4F-9212-1BBD504ED346}">
      <dgm:prSet/>
      <dgm:spPr/>
      <dgm:t>
        <a:bodyPr/>
        <a:lstStyle/>
        <a:p>
          <a:endParaRPr lang="en-US"/>
        </a:p>
      </dgm:t>
    </dgm:pt>
    <dgm:pt modelId="{994BB1F4-E553-A344-B3D7-AAE9163687A7}">
      <dgm:prSet phldrT="[Text]"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dirty="0" smtClean="0">
              <a:solidFill>
                <a:srgbClr val="2E6AA6"/>
              </a:solidFill>
            </a:rPr>
            <a:t>Non-selective adrenergic agonist:</a:t>
          </a:r>
          <a:endParaRPr lang="en-US" sz="1200" dirty="0">
            <a:solidFill>
              <a:srgbClr val="2E6AA6"/>
            </a:solidFill>
          </a:endParaRPr>
        </a:p>
      </dgm:t>
    </dgm:pt>
    <dgm:pt modelId="{8B450528-600D-CF4D-A229-BD27B48A079F}" type="parTrans" cxnId="{663A9C66-8357-DD4D-9E37-2628D0F5F16C}">
      <dgm:prSet/>
      <dgm:spPr/>
      <dgm:t>
        <a:bodyPr/>
        <a:lstStyle/>
        <a:p>
          <a:endParaRPr lang="en-US"/>
        </a:p>
      </dgm:t>
    </dgm:pt>
    <dgm:pt modelId="{E8DB964F-5BCB-0049-84B8-1BB6A77633F0}" type="sibTrans" cxnId="{663A9C66-8357-DD4D-9E37-2628D0F5F16C}">
      <dgm:prSet/>
      <dgm:spPr/>
      <dgm:t>
        <a:bodyPr/>
        <a:lstStyle/>
        <a:p>
          <a:endParaRPr lang="en-US"/>
        </a:p>
      </dgm:t>
    </dgm:pt>
    <dgm:pt modelId="{882CA088-9C95-9145-A138-CCB66F6CBB2B}">
      <dgm:prSet custT="1"/>
      <dgm:spPr/>
      <dgm:t>
        <a:bodyPr/>
        <a:lstStyle/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100" b="1" dirty="0">
            <a:solidFill>
              <a:srgbClr val="7030A0"/>
            </a:solidFill>
          </a:endParaRPr>
        </a:p>
      </dgm:t>
    </dgm:pt>
    <dgm:pt modelId="{014B3668-7011-154D-9D3D-5DC74A381095}" type="parTrans" cxnId="{8083BF7E-D97E-C140-B66D-CAB274F590F9}">
      <dgm:prSet/>
      <dgm:spPr/>
      <dgm:t>
        <a:bodyPr/>
        <a:lstStyle/>
        <a:p>
          <a:endParaRPr lang="en-US"/>
        </a:p>
      </dgm:t>
    </dgm:pt>
    <dgm:pt modelId="{4DA08E0E-EFEA-074E-AA2F-3967A5167F5F}" type="sibTrans" cxnId="{8083BF7E-D97E-C140-B66D-CAB274F590F9}">
      <dgm:prSet/>
      <dgm:spPr/>
      <dgm:t>
        <a:bodyPr/>
        <a:lstStyle/>
        <a:p>
          <a:endParaRPr lang="en-US"/>
        </a:p>
      </dgm:t>
    </dgm:pt>
    <dgm:pt modelId="{E6219D5C-C9A2-494B-A49D-A9F46A66CB72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>
              <a:solidFill>
                <a:srgbClr val="C00000"/>
              </a:solidFill>
            </a:rPr>
            <a:t>Inhibit noradrenaline uptake</a:t>
          </a:r>
          <a:r>
            <a:rPr lang="en-US" sz="1100" dirty="0" smtClean="0"/>
            <a:t>:  </a:t>
          </a:r>
          <a:r>
            <a:rPr lang="en-US" sz="1100" b="1" dirty="0" smtClean="0"/>
            <a:t>Cocaine  -  Anti depressants</a:t>
          </a:r>
          <a:endParaRPr lang="en-US" sz="1100" dirty="0">
            <a:solidFill>
              <a:srgbClr val="2E6AA6"/>
            </a:solidFill>
          </a:endParaRPr>
        </a:p>
      </dgm:t>
    </dgm:pt>
    <dgm:pt modelId="{51F20FCE-899B-DC49-A06A-3BD8DF63EEEE}" type="parTrans" cxnId="{B88B7886-7880-1141-B1B6-BDE30A7322CC}">
      <dgm:prSet/>
      <dgm:spPr/>
      <dgm:t>
        <a:bodyPr/>
        <a:lstStyle/>
        <a:p>
          <a:endParaRPr lang="en-US"/>
        </a:p>
      </dgm:t>
    </dgm:pt>
    <dgm:pt modelId="{1BD7A032-E49C-AD43-BAE0-F3E02575B524}" type="sibTrans" cxnId="{B88B7886-7880-1141-B1B6-BDE30A7322CC}">
      <dgm:prSet/>
      <dgm:spPr/>
      <dgm:t>
        <a:bodyPr/>
        <a:lstStyle/>
        <a:p>
          <a:endParaRPr lang="en-US"/>
        </a:p>
      </dgm:t>
    </dgm:pt>
    <dgm:pt modelId="{BDA0B356-802C-CD45-80F5-FD715A86C493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dirty="0" smtClean="0">
              <a:solidFill>
                <a:srgbClr val="2E6AA6"/>
              </a:solidFill>
            </a:rPr>
            <a:t>Mixed “dual acting”:</a:t>
          </a:r>
          <a:endParaRPr lang="en-US" sz="1200" dirty="0">
            <a:solidFill>
              <a:srgbClr val="2E6AA6"/>
            </a:solidFill>
          </a:endParaRPr>
        </a:p>
      </dgm:t>
    </dgm:pt>
    <dgm:pt modelId="{33BDCA07-49BE-D94F-BF41-54481FC23C9B}" type="parTrans" cxnId="{1E30C676-0563-F848-A441-C8FC0BAECC1C}">
      <dgm:prSet/>
      <dgm:spPr/>
      <dgm:t>
        <a:bodyPr/>
        <a:lstStyle/>
        <a:p>
          <a:endParaRPr lang="en-US"/>
        </a:p>
      </dgm:t>
    </dgm:pt>
    <dgm:pt modelId="{17BA13EB-309D-7E49-A1F6-935E38BB9EFD}" type="sibTrans" cxnId="{1E30C676-0563-F848-A441-C8FC0BAECC1C}">
      <dgm:prSet/>
      <dgm:spPr/>
      <dgm:t>
        <a:bodyPr/>
        <a:lstStyle/>
        <a:p>
          <a:endParaRPr lang="en-US"/>
        </a:p>
      </dgm:t>
    </dgm:pt>
    <dgm:pt modelId="{0E9D8FF8-C49C-CB4D-A8F5-AB7B8E4711CD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2505B7CD-C424-B841-888F-B496E197E713}" type="parTrans" cxnId="{90AA4C84-3DB1-8E41-9114-5883A5B231E9}">
      <dgm:prSet/>
      <dgm:spPr/>
      <dgm:t>
        <a:bodyPr/>
        <a:lstStyle/>
        <a:p>
          <a:endParaRPr lang="en-US"/>
        </a:p>
      </dgm:t>
    </dgm:pt>
    <dgm:pt modelId="{CC2E64EE-2AE2-534C-8A0E-DC1B6AA45A0E}" type="sibTrans" cxnId="{90AA4C84-3DB1-8E41-9114-5883A5B231E9}">
      <dgm:prSet/>
      <dgm:spPr/>
      <dgm:t>
        <a:bodyPr/>
        <a:lstStyle/>
        <a:p>
          <a:endParaRPr lang="en-US"/>
        </a:p>
      </dgm:t>
    </dgm:pt>
    <dgm:pt modelId="{8709FCCD-9AFF-3A4E-A38D-DFA8ED1DEA0A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>
            <a:solidFill>
              <a:srgbClr val="2E6AA6"/>
            </a:solidFill>
          </a:endParaRPr>
        </a:p>
      </dgm:t>
    </dgm:pt>
    <dgm:pt modelId="{983B4296-095E-DF4D-8B42-256F8ACD59D2}" type="parTrans" cxnId="{2583001C-B019-A040-9065-B759B1CCFDA5}">
      <dgm:prSet/>
      <dgm:spPr/>
      <dgm:t>
        <a:bodyPr/>
        <a:lstStyle/>
        <a:p>
          <a:endParaRPr lang="en-US"/>
        </a:p>
      </dgm:t>
    </dgm:pt>
    <dgm:pt modelId="{8AA4D2CE-03F1-1649-A1FB-5DEE4F240736}" type="sibTrans" cxnId="{2583001C-B019-A040-9065-B759B1CCFDA5}">
      <dgm:prSet/>
      <dgm:spPr/>
      <dgm:t>
        <a:bodyPr/>
        <a:lstStyle/>
        <a:p>
          <a:endParaRPr lang="en-US"/>
        </a:p>
      </dgm:t>
    </dgm:pt>
    <dgm:pt modelId="{CAE796E1-9388-074F-B2E5-32E09C0805F0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>
              <a:solidFill>
                <a:srgbClr val="C00000"/>
              </a:solidFill>
            </a:rPr>
            <a:t>Increase noradrenaline</a:t>
          </a:r>
          <a:r>
            <a:rPr lang="en-US" sz="1100" baseline="0" dirty="0" smtClean="0">
              <a:solidFill>
                <a:srgbClr val="C00000"/>
              </a:solidFill>
            </a:rPr>
            <a:t> release from pre-</a:t>
          </a:r>
          <a:r>
            <a:rPr lang="en-US" sz="1100" baseline="0" dirty="0" err="1" smtClean="0">
              <a:solidFill>
                <a:srgbClr val="C00000"/>
              </a:solidFill>
            </a:rPr>
            <a:t>sympathatic</a:t>
          </a:r>
          <a:r>
            <a:rPr lang="en-US" sz="1100" baseline="0" dirty="0" smtClean="0">
              <a:solidFill>
                <a:srgbClr val="C00000"/>
              </a:solidFill>
            </a:rPr>
            <a:t> adrenergic nerve endings -</a:t>
          </a:r>
          <a:r>
            <a:rPr lang="en-US" sz="1100" baseline="0" dirty="0" smtClean="0"/>
            <a:t>: </a:t>
          </a:r>
          <a:r>
            <a:rPr lang="en-US" sz="1100" b="1" dirty="0" smtClean="0"/>
            <a:t>Amphetamine – tyramine.</a:t>
          </a:r>
          <a:endParaRPr lang="en-US" sz="1100" dirty="0">
            <a:solidFill>
              <a:srgbClr val="2E6AA6"/>
            </a:solidFill>
          </a:endParaRPr>
        </a:p>
      </dgm:t>
    </dgm:pt>
    <dgm:pt modelId="{95B95EEC-F7DA-EA4D-9B52-344E44FF8FF9}" type="parTrans" cxnId="{8EE5D8D7-1861-3249-8CEF-7F903ECAE1B0}">
      <dgm:prSet/>
      <dgm:spPr/>
      <dgm:t>
        <a:bodyPr/>
        <a:lstStyle/>
        <a:p>
          <a:endParaRPr lang="en-US"/>
        </a:p>
      </dgm:t>
    </dgm:pt>
    <dgm:pt modelId="{FAC91644-4D2D-E349-B955-0BDFE61CD152}" type="sibTrans" cxnId="{8EE5D8D7-1861-3249-8CEF-7F903ECAE1B0}">
      <dgm:prSet/>
      <dgm:spPr/>
      <dgm:t>
        <a:bodyPr/>
        <a:lstStyle/>
        <a:p>
          <a:endParaRPr lang="en-US"/>
        </a:p>
      </dgm:t>
    </dgm:pt>
    <dgm:pt modelId="{F3B6ABAE-4D90-C042-98A6-6471465C88AA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>
              <a:solidFill>
                <a:srgbClr val="C00000"/>
              </a:solidFill>
            </a:rPr>
            <a:t>Direct stimulation of adrenergic receptors -: </a:t>
          </a:r>
          <a:r>
            <a:rPr lang="en-US" sz="1100" b="1" dirty="0" smtClean="0"/>
            <a:t>Adrenaline</a:t>
          </a:r>
          <a:r>
            <a:rPr lang="en-US" sz="1100" dirty="0" smtClean="0"/>
            <a:t> - </a:t>
          </a:r>
          <a:r>
            <a:rPr lang="en-US" sz="1100" b="1" dirty="0" smtClean="0"/>
            <a:t>Noradrenaline - Isoprenaline - Phenylephrine - Dopamine - Salbutamol - Methoxamine -  </a:t>
          </a:r>
          <a:r>
            <a:rPr lang="en-US" sz="1100" b="1" dirty="0" err="1" smtClean="0"/>
            <a:t>Naphazoline</a:t>
          </a:r>
          <a:r>
            <a:rPr lang="en-US" sz="1100" b="1" dirty="0" smtClean="0"/>
            <a:t> - Clonidine – </a:t>
          </a:r>
          <a:r>
            <a:rPr lang="en-US" sz="1100" b="1" dirty="0" err="1" smtClean="0"/>
            <a:t>dobutamine</a:t>
          </a:r>
          <a:endParaRPr lang="en-US" sz="1100" dirty="0"/>
        </a:p>
      </dgm:t>
    </dgm:pt>
    <dgm:pt modelId="{F8160DB9-78A6-B142-8E72-F3EFFDF960F9}" type="parTrans" cxnId="{3C313BC5-B5F0-3447-B969-41227FBC0850}">
      <dgm:prSet/>
      <dgm:spPr/>
      <dgm:t>
        <a:bodyPr/>
        <a:lstStyle/>
        <a:p>
          <a:endParaRPr lang="en-US"/>
        </a:p>
      </dgm:t>
    </dgm:pt>
    <dgm:pt modelId="{188E8DB6-7070-8448-A3CA-92633E9D9434}" type="sibTrans" cxnId="{3C313BC5-B5F0-3447-B969-41227FBC0850}">
      <dgm:prSet/>
      <dgm:spPr/>
      <dgm:t>
        <a:bodyPr/>
        <a:lstStyle/>
        <a:p>
          <a:endParaRPr lang="en-US"/>
        </a:p>
      </dgm:t>
    </dgm:pt>
    <dgm:pt modelId="{12B850DA-5789-BB4D-ACB2-DB04F8445A7C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>
              <a:solidFill>
                <a:srgbClr val="C00000"/>
              </a:solidFill>
            </a:rPr>
            <a:t>Direct and indirect</a:t>
          </a:r>
          <a:r>
            <a:rPr lang="en-US" sz="1100" baseline="0" dirty="0" smtClean="0">
              <a:solidFill>
                <a:srgbClr val="C00000"/>
              </a:solidFill>
            </a:rPr>
            <a:t> stimulation of adrenergic receptors -</a:t>
          </a:r>
          <a:r>
            <a:rPr lang="en-US" sz="1100" baseline="0" dirty="0" smtClean="0"/>
            <a:t>: </a:t>
          </a:r>
          <a:r>
            <a:rPr lang="en-US" sz="1100" b="1" dirty="0" smtClean="0"/>
            <a:t>Ephedrine - Pseudo-ephedrine</a:t>
          </a:r>
          <a:endParaRPr lang="en-US" sz="1100" dirty="0">
            <a:solidFill>
              <a:srgbClr val="2E6AA6"/>
            </a:solidFill>
          </a:endParaRPr>
        </a:p>
      </dgm:t>
    </dgm:pt>
    <dgm:pt modelId="{75F3E598-8B14-1D4A-A56B-218C893368DA}" type="parTrans" cxnId="{13A745F1-19B3-9A4B-82BD-98FC00078729}">
      <dgm:prSet/>
      <dgm:spPr/>
      <dgm:t>
        <a:bodyPr/>
        <a:lstStyle/>
        <a:p>
          <a:endParaRPr lang="en-US"/>
        </a:p>
      </dgm:t>
    </dgm:pt>
    <dgm:pt modelId="{D9DE8597-A3B4-7648-8B7A-F58D09BACBFD}" type="sibTrans" cxnId="{13A745F1-19B3-9A4B-82BD-98FC00078729}">
      <dgm:prSet/>
      <dgm:spPr/>
      <dgm:t>
        <a:bodyPr/>
        <a:lstStyle/>
        <a:p>
          <a:endParaRPr lang="en-US"/>
        </a:p>
      </dgm:t>
    </dgm:pt>
    <dgm:pt modelId="{20A2E5CD-DB6F-6F4B-A957-2DA11C9D3EB6}">
      <dgm:prSet phldrT="[Text]" custT="1"/>
      <dgm:spPr/>
      <dgm:t>
        <a:bodyPr/>
        <a:lstStyle/>
        <a:p>
          <a:pPr marL="57150" marR="0" lvl="1" indent="-57150" algn="l" defTabSz="3111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300" dirty="0" smtClean="0"/>
            <a:t>-have catechol rings - Water soluble - Not effective orally - Poor penetration into CNS - </a:t>
          </a:r>
          <a:r>
            <a:rPr lang="en-US" sz="1300" dirty="0" err="1" smtClean="0"/>
            <a:t>Inactinated</a:t>
          </a:r>
          <a:r>
            <a:rPr lang="en-US" sz="1300" dirty="0" smtClean="0"/>
            <a:t> by COMT and MAO in GIT - Sort half life: </a:t>
          </a:r>
          <a:r>
            <a:rPr lang="en-US" sz="1300" b="1" dirty="0" smtClean="0"/>
            <a:t>Adrenaline - Noradrenaline – Dopamine - Isoprenaline</a:t>
          </a:r>
          <a:r>
            <a:rPr lang="en-US" sz="1300" dirty="0" smtClean="0"/>
            <a:t> </a:t>
          </a:r>
          <a:endParaRPr lang="en-US" sz="1300" dirty="0"/>
        </a:p>
      </dgm:t>
    </dgm:pt>
    <dgm:pt modelId="{873F26D4-8C89-CD4E-A2F6-C65652EA04EB}" type="parTrans" cxnId="{5DB4B086-8599-5844-893F-767E03987F74}">
      <dgm:prSet/>
      <dgm:spPr/>
      <dgm:t>
        <a:bodyPr/>
        <a:lstStyle/>
        <a:p>
          <a:endParaRPr lang="en-US"/>
        </a:p>
      </dgm:t>
    </dgm:pt>
    <dgm:pt modelId="{3DD19241-543B-6140-A6A1-570C77BD45C7}" type="sibTrans" cxnId="{5DB4B086-8599-5844-893F-767E03987F74}">
      <dgm:prSet/>
      <dgm:spPr/>
      <dgm:t>
        <a:bodyPr/>
        <a:lstStyle/>
        <a:p>
          <a:endParaRPr lang="en-US"/>
        </a:p>
      </dgm:t>
    </dgm:pt>
    <dgm:pt modelId="{17C96FFC-F86E-D348-8B8A-B1560241C977}">
      <dgm:prSet phldrT="[Text]" custT="1"/>
      <dgm:spPr/>
      <dgm:t>
        <a:bodyPr/>
        <a:lstStyle/>
        <a:p>
          <a:pPr marL="57150" lvl="1" indent="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263D6CFD-DC02-4246-A15E-8CB2BF93B1FD}" type="parTrans" cxnId="{D28C6D61-3583-3147-9295-955DA4E7F76E}">
      <dgm:prSet/>
      <dgm:spPr/>
      <dgm:t>
        <a:bodyPr/>
        <a:lstStyle/>
        <a:p>
          <a:endParaRPr lang="en-US"/>
        </a:p>
      </dgm:t>
    </dgm:pt>
    <dgm:pt modelId="{ABBA05FA-4971-2A48-8147-2E034DB5ACED}" type="sibTrans" cxnId="{D28C6D61-3583-3147-9295-955DA4E7F76E}">
      <dgm:prSet/>
      <dgm:spPr/>
      <dgm:t>
        <a:bodyPr/>
        <a:lstStyle/>
        <a:p>
          <a:endParaRPr lang="en-US"/>
        </a:p>
      </dgm:t>
    </dgm:pt>
    <dgm:pt modelId="{15CF3BF9-5EF0-584D-95C4-BAA3B54FE151}">
      <dgm:prSet custT="1"/>
      <dgm:spPr/>
      <dgm:t>
        <a:bodyPr/>
        <a:lstStyle/>
        <a:p>
          <a:endParaRPr lang="en-US" sz="1300" b="1" dirty="0"/>
        </a:p>
      </dgm:t>
    </dgm:pt>
    <dgm:pt modelId="{72FDC244-65F1-3241-AB3F-F39D6698FFF0}" type="parTrans" cxnId="{12AF2C5F-04A0-2240-89DD-D7EE1B21ACCC}">
      <dgm:prSet/>
      <dgm:spPr/>
      <dgm:t>
        <a:bodyPr/>
        <a:lstStyle/>
        <a:p>
          <a:endParaRPr lang="en-US"/>
        </a:p>
      </dgm:t>
    </dgm:pt>
    <dgm:pt modelId="{ADBA2E46-CB36-574F-8608-DCF5777B3576}" type="sibTrans" cxnId="{12AF2C5F-04A0-2240-89DD-D7EE1B21ACCC}">
      <dgm:prSet/>
      <dgm:spPr/>
      <dgm:t>
        <a:bodyPr/>
        <a:lstStyle/>
        <a:p>
          <a:endParaRPr lang="en-US"/>
        </a:p>
      </dgm:t>
    </dgm:pt>
    <dgm:pt modelId="{C6938461-A6B4-1E47-A810-854D11E400E2}">
      <dgm:prSet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D4BC4D30-CBFA-5C4E-B013-E54D482AB7EF}" type="parTrans" cxnId="{F396DF3C-80D1-D647-A87E-CA7359877AF7}">
      <dgm:prSet/>
      <dgm:spPr/>
      <dgm:t>
        <a:bodyPr/>
        <a:lstStyle/>
        <a:p>
          <a:endParaRPr lang="en-US"/>
        </a:p>
      </dgm:t>
    </dgm:pt>
    <dgm:pt modelId="{15AE3400-7D44-B840-B980-867830AA7A3D}" type="sibTrans" cxnId="{F396DF3C-80D1-D647-A87E-CA7359877AF7}">
      <dgm:prSet/>
      <dgm:spPr/>
      <dgm:t>
        <a:bodyPr/>
        <a:lstStyle/>
        <a:p>
          <a:endParaRPr lang="en-US"/>
        </a:p>
      </dgm:t>
    </dgm:pt>
    <dgm:pt modelId="{C383CE42-132F-7547-A1E3-568C08A603D0}">
      <dgm:prSet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1956D003-B366-EC45-AE15-EA23C347796F}" type="parTrans" cxnId="{3E444923-B31B-FA4E-8CDD-5F210BBE7106}">
      <dgm:prSet/>
      <dgm:spPr/>
      <dgm:t>
        <a:bodyPr/>
        <a:lstStyle/>
        <a:p>
          <a:endParaRPr lang="en-US"/>
        </a:p>
      </dgm:t>
    </dgm:pt>
    <dgm:pt modelId="{24A78F55-48FB-0F4F-AF58-69B3D6C8E890}" type="sibTrans" cxnId="{3E444923-B31B-FA4E-8CDD-5F210BBE7106}">
      <dgm:prSet/>
      <dgm:spPr/>
      <dgm:t>
        <a:bodyPr/>
        <a:lstStyle/>
        <a:p>
          <a:endParaRPr lang="en-US"/>
        </a:p>
      </dgm:t>
    </dgm:pt>
    <dgm:pt modelId="{F283B813-9A1F-7140-A856-2EB59C4247F6}">
      <dgm:prSet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57480C18-F935-8142-8FE0-1A8871BA90ED}" type="parTrans" cxnId="{D3C9455A-8D04-D24C-A7A7-FE71E78B1DE4}">
      <dgm:prSet/>
      <dgm:spPr/>
      <dgm:t>
        <a:bodyPr/>
        <a:lstStyle/>
        <a:p>
          <a:endParaRPr lang="en-US"/>
        </a:p>
      </dgm:t>
    </dgm:pt>
    <dgm:pt modelId="{43E6C460-3030-2B44-8040-49FF34B479D6}" type="sibTrans" cxnId="{D3C9455A-8D04-D24C-A7A7-FE71E78B1DE4}">
      <dgm:prSet/>
      <dgm:spPr/>
      <dgm:t>
        <a:bodyPr/>
        <a:lstStyle/>
        <a:p>
          <a:endParaRPr lang="en-US"/>
        </a:p>
      </dgm:t>
    </dgm:pt>
    <dgm:pt modelId="{78E211F0-5A24-EB47-AE43-F1F6B78D0818}">
      <dgm:prSet phldrT="[Text]" custT="1"/>
      <dgm:spPr/>
      <dgm:t>
        <a:bodyPr/>
        <a:lstStyle/>
        <a:p>
          <a:pPr marL="57150" marR="0" lvl="1" indent="-57150" algn="l" defTabSz="3111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300" dirty="0"/>
        </a:p>
      </dgm:t>
    </dgm:pt>
    <dgm:pt modelId="{97263A48-B6F9-994A-AFAE-163AE655C78F}" type="parTrans" cxnId="{DF22161A-B22A-7F4C-939E-2F8E782A2622}">
      <dgm:prSet/>
      <dgm:spPr/>
      <dgm:t>
        <a:bodyPr/>
        <a:lstStyle/>
        <a:p>
          <a:endParaRPr lang="en-US"/>
        </a:p>
      </dgm:t>
    </dgm:pt>
    <dgm:pt modelId="{AB51A44F-8335-784C-8563-532240C1008E}" type="sibTrans" cxnId="{DF22161A-B22A-7F4C-939E-2F8E782A2622}">
      <dgm:prSet/>
      <dgm:spPr/>
      <dgm:t>
        <a:bodyPr/>
        <a:lstStyle/>
        <a:p>
          <a:endParaRPr lang="en-US"/>
        </a:p>
      </dgm:t>
    </dgm:pt>
    <dgm:pt modelId="{E0A9228D-C2C0-A349-A245-408DCA4B708E}">
      <dgm:prSet custT="1"/>
      <dgm:spPr/>
      <dgm:t>
        <a:bodyPr/>
        <a:lstStyle/>
        <a:p>
          <a:r>
            <a:rPr lang="en-US" sz="1100" dirty="0" smtClean="0"/>
            <a:t>Adrenaline  (a1, a2, B1, B2, B3)</a:t>
          </a:r>
          <a:endParaRPr lang="en-US" sz="1100" dirty="0"/>
        </a:p>
      </dgm:t>
    </dgm:pt>
    <dgm:pt modelId="{D049FB35-82C9-584F-9A33-26CA3B6E0BB9}" type="parTrans" cxnId="{4E01400B-6766-2F4D-878D-324EE55BFA06}">
      <dgm:prSet/>
      <dgm:spPr/>
      <dgm:t>
        <a:bodyPr/>
        <a:lstStyle/>
        <a:p>
          <a:endParaRPr lang="en-US"/>
        </a:p>
      </dgm:t>
    </dgm:pt>
    <dgm:pt modelId="{D8260D0F-8C01-1B44-BDC0-237D2EB30AC4}" type="sibTrans" cxnId="{4E01400B-6766-2F4D-878D-324EE55BFA06}">
      <dgm:prSet/>
      <dgm:spPr/>
      <dgm:t>
        <a:bodyPr/>
        <a:lstStyle/>
        <a:p>
          <a:endParaRPr lang="en-US"/>
        </a:p>
      </dgm:t>
    </dgm:pt>
    <dgm:pt modelId="{5C47C4B0-D04A-9B4D-BC0C-3A1714B7A67B}">
      <dgm:prSet custT="1"/>
      <dgm:spPr/>
      <dgm:t>
        <a:bodyPr/>
        <a:lstStyle/>
        <a:p>
          <a:r>
            <a:rPr lang="en-US" sz="1100" dirty="0" smtClean="0"/>
            <a:t>-Noradrenaline  (a1, a2 B1)</a:t>
          </a:r>
          <a:endParaRPr lang="en-US" sz="1100" dirty="0"/>
        </a:p>
      </dgm:t>
    </dgm:pt>
    <dgm:pt modelId="{E9C16B01-7BB0-D94C-86BD-47176CC40E9A}" type="parTrans" cxnId="{4A065ACB-6A01-2348-97D8-176B8A8DFC49}">
      <dgm:prSet/>
      <dgm:spPr/>
      <dgm:t>
        <a:bodyPr/>
        <a:lstStyle/>
        <a:p>
          <a:endParaRPr lang="en-US"/>
        </a:p>
      </dgm:t>
    </dgm:pt>
    <dgm:pt modelId="{157FD87B-FC9F-AB44-AA83-885CEB162F64}" type="sibTrans" cxnId="{4A065ACB-6A01-2348-97D8-176B8A8DFC49}">
      <dgm:prSet/>
      <dgm:spPr/>
      <dgm:t>
        <a:bodyPr/>
        <a:lstStyle/>
        <a:p>
          <a:endParaRPr lang="en-US"/>
        </a:p>
      </dgm:t>
    </dgm:pt>
    <dgm:pt modelId="{5187A63C-3D2F-5242-AB55-A5A2B6270CAF}">
      <dgm:prSet custT="1"/>
      <dgm:spPr/>
      <dgm:t>
        <a:bodyPr/>
        <a:lstStyle/>
        <a:p>
          <a:r>
            <a:rPr lang="en-US" sz="1100" dirty="0" smtClean="0"/>
            <a:t>-Iso</a:t>
          </a:r>
          <a:r>
            <a:rPr lang="en-US" sz="1100" b="1" u="sng" dirty="0" smtClean="0"/>
            <a:t>p</a:t>
          </a:r>
          <a:r>
            <a:rPr lang="en-US" sz="1100" dirty="0" smtClean="0"/>
            <a:t>renaline  (B1, B2, B3)</a:t>
          </a:r>
          <a:endParaRPr lang="en-US" sz="1100" dirty="0"/>
        </a:p>
      </dgm:t>
    </dgm:pt>
    <dgm:pt modelId="{4737DC68-BD1D-3144-A04B-BEF938150B4C}" type="parTrans" cxnId="{B7FC226A-01A4-2B4A-9E42-93A704A7B41D}">
      <dgm:prSet/>
      <dgm:spPr/>
      <dgm:t>
        <a:bodyPr/>
        <a:lstStyle/>
        <a:p>
          <a:endParaRPr lang="en-US"/>
        </a:p>
      </dgm:t>
    </dgm:pt>
    <dgm:pt modelId="{D3B2362C-E0B7-C044-9A41-D361EF77D8E5}" type="sibTrans" cxnId="{B7FC226A-01A4-2B4A-9E42-93A704A7B41D}">
      <dgm:prSet/>
      <dgm:spPr/>
      <dgm:t>
        <a:bodyPr/>
        <a:lstStyle/>
        <a:p>
          <a:endParaRPr lang="en-US"/>
        </a:p>
      </dgm:t>
    </dgm:pt>
    <dgm:pt modelId="{93D7DC85-E2E9-8742-B260-FE527DFF6FEE}">
      <dgm:prSet custT="1"/>
      <dgm:spPr/>
      <dgm:t>
        <a:bodyPr/>
        <a:lstStyle/>
        <a:p>
          <a:r>
            <a:rPr lang="en-US" sz="1100" dirty="0" smtClean="0"/>
            <a:t>-</a:t>
          </a:r>
          <a:r>
            <a:rPr lang="en-US" sz="1100" b="1" u="sng" dirty="0" smtClean="0"/>
            <a:t>D</a:t>
          </a:r>
          <a:r>
            <a:rPr lang="en-US" sz="1100" dirty="0" smtClean="0"/>
            <a:t>o</a:t>
          </a:r>
          <a:r>
            <a:rPr lang="en-US" sz="1100" b="1" u="sng" dirty="0" smtClean="0"/>
            <a:t>pa</a:t>
          </a:r>
          <a:r>
            <a:rPr lang="en-US" sz="1100" dirty="0" smtClean="0"/>
            <a:t>mine  (a1, B1, D1)</a:t>
          </a:r>
          <a:endParaRPr lang="en-US" sz="1100" dirty="0"/>
        </a:p>
      </dgm:t>
    </dgm:pt>
    <dgm:pt modelId="{87D646E6-B78C-D64F-9ED7-2D09977A2185}" type="parTrans" cxnId="{F5F31862-B398-F247-85D6-9B50A53EAAC3}">
      <dgm:prSet/>
      <dgm:spPr/>
      <dgm:t>
        <a:bodyPr/>
        <a:lstStyle/>
        <a:p>
          <a:endParaRPr lang="en-US"/>
        </a:p>
      </dgm:t>
    </dgm:pt>
    <dgm:pt modelId="{D7B0C823-89A2-F347-8C8A-AB9D47334E13}" type="sibTrans" cxnId="{F5F31862-B398-F247-85D6-9B50A53EAAC3}">
      <dgm:prSet/>
      <dgm:spPr/>
      <dgm:t>
        <a:bodyPr/>
        <a:lstStyle/>
        <a:p>
          <a:endParaRPr lang="en-US"/>
        </a:p>
      </dgm:t>
    </dgm:pt>
    <dgm:pt modelId="{D71977C3-7E6E-2444-BB55-70895AC8880F}">
      <dgm:prSet custT="1"/>
      <dgm:spPr/>
      <dgm:t>
        <a:bodyPr/>
        <a:lstStyle/>
        <a:p>
          <a:r>
            <a:rPr lang="en-US" sz="1200" b="1" dirty="0" smtClean="0">
              <a:solidFill>
                <a:srgbClr val="2E6AA6"/>
              </a:solidFill>
            </a:rPr>
            <a:t>selective agonist:</a:t>
          </a:r>
          <a:endParaRPr lang="en-US" sz="1200" dirty="0">
            <a:solidFill>
              <a:srgbClr val="2E6AA6"/>
            </a:solidFill>
          </a:endParaRPr>
        </a:p>
      </dgm:t>
    </dgm:pt>
    <dgm:pt modelId="{3B17778E-64BA-C64A-A909-598559B64063}" type="parTrans" cxnId="{10692D71-F357-D64A-A197-8A17E530A09A}">
      <dgm:prSet/>
      <dgm:spPr/>
      <dgm:t>
        <a:bodyPr/>
        <a:lstStyle/>
        <a:p>
          <a:endParaRPr lang="en-US"/>
        </a:p>
      </dgm:t>
    </dgm:pt>
    <dgm:pt modelId="{3783C0F0-39AA-4040-906D-703BDFB1E492}" type="sibTrans" cxnId="{10692D71-F357-D64A-A197-8A17E530A09A}">
      <dgm:prSet/>
      <dgm:spPr/>
      <dgm:t>
        <a:bodyPr/>
        <a:lstStyle/>
        <a:p>
          <a:endParaRPr lang="en-US"/>
        </a:p>
      </dgm:t>
    </dgm:pt>
    <dgm:pt modelId="{A915A5A1-01E1-A247-AF4E-556438FAFAA3}">
      <dgm:prSet custT="1"/>
      <dgm:spPr/>
      <dgm:t>
        <a:bodyPr/>
        <a:lstStyle/>
        <a:p>
          <a:r>
            <a:rPr lang="en-US" sz="1100" dirty="0" smtClean="0"/>
            <a:t>Phenylephrine  (a1)</a:t>
          </a:r>
          <a:endParaRPr lang="en-US" sz="1100" dirty="0"/>
        </a:p>
      </dgm:t>
    </dgm:pt>
    <dgm:pt modelId="{7FB80619-6AF8-224F-8907-7A7FF7AEBB81}" type="parTrans" cxnId="{EB5CC32E-89BA-6344-9519-E87080F29F10}">
      <dgm:prSet/>
      <dgm:spPr/>
      <dgm:t>
        <a:bodyPr/>
        <a:lstStyle/>
        <a:p>
          <a:endParaRPr lang="en-US"/>
        </a:p>
      </dgm:t>
    </dgm:pt>
    <dgm:pt modelId="{84C132E7-001A-E141-867E-9E82731DCC68}" type="sibTrans" cxnId="{EB5CC32E-89BA-6344-9519-E87080F29F10}">
      <dgm:prSet/>
      <dgm:spPr/>
      <dgm:t>
        <a:bodyPr/>
        <a:lstStyle/>
        <a:p>
          <a:endParaRPr lang="en-US"/>
        </a:p>
      </dgm:t>
    </dgm:pt>
    <dgm:pt modelId="{330B66E2-71A5-9648-959E-2B5DE28E34DF}">
      <dgm:prSet custT="1"/>
      <dgm:spPr/>
      <dgm:t>
        <a:bodyPr/>
        <a:lstStyle/>
        <a:p>
          <a:r>
            <a:rPr lang="en-US" sz="1100" smtClean="0"/>
            <a:t>- a-methyldopa – clonidine (a2)</a:t>
          </a:r>
          <a:endParaRPr lang="en-US" sz="1100" dirty="0"/>
        </a:p>
      </dgm:t>
    </dgm:pt>
    <dgm:pt modelId="{475D47DF-713B-FE40-8169-1F5C9638ABEF}" type="parTrans" cxnId="{3D30BE19-23FE-FF41-90A9-865BE6BCBCD6}">
      <dgm:prSet/>
      <dgm:spPr/>
      <dgm:t>
        <a:bodyPr/>
        <a:lstStyle/>
        <a:p>
          <a:endParaRPr lang="en-US"/>
        </a:p>
      </dgm:t>
    </dgm:pt>
    <dgm:pt modelId="{C4CCD667-20BC-6642-9EFD-38F79BCD77EF}" type="sibTrans" cxnId="{3D30BE19-23FE-FF41-90A9-865BE6BCBCD6}">
      <dgm:prSet/>
      <dgm:spPr/>
      <dgm:t>
        <a:bodyPr/>
        <a:lstStyle/>
        <a:p>
          <a:endParaRPr lang="en-US"/>
        </a:p>
      </dgm:t>
    </dgm:pt>
    <dgm:pt modelId="{7F5FA3A7-B550-6C48-A7A4-16045A6CD8BD}">
      <dgm:prSet custT="1"/>
      <dgm:spPr/>
      <dgm:t>
        <a:bodyPr/>
        <a:lstStyle/>
        <a:p>
          <a:r>
            <a:rPr lang="en-US" sz="1100" smtClean="0"/>
            <a:t>-Dobutamine  (B1)</a:t>
          </a:r>
          <a:endParaRPr lang="en-US" sz="1100" dirty="0"/>
        </a:p>
      </dgm:t>
    </dgm:pt>
    <dgm:pt modelId="{040556E2-0155-4F46-831C-321D4A34DFD6}" type="parTrans" cxnId="{560E6F6B-2263-9344-B4F0-4B77627512FF}">
      <dgm:prSet/>
      <dgm:spPr/>
      <dgm:t>
        <a:bodyPr/>
        <a:lstStyle/>
        <a:p>
          <a:endParaRPr lang="en-US"/>
        </a:p>
      </dgm:t>
    </dgm:pt>
    <dgm:pt modelId="{F774DCA8-8FE4-3D42-86FE-58DDBE5DE231}" type="sibTrans" cxnId="{560E6F6B-2263-9344-B4F0-4B77627512FF}">
      <dgm:prSet/>
      <dgm:spPr/>
      <dgm:t>
        <a:bodyPr/>
        <a:lstStyle/>
        <a:p>
          <a:endParaRPr lang="en-US"/>
        </a:p>
      </dgm:t>
    </dgm:pt>
    <dgm:pt modelId="{0B4BDA71-D6CB-DC42-BB3F-00D0BE8C2120}">
      <dgm:prSet custT="1"/>
      <dgm:spPr/>
      <dgm:t>
        <a:bodyPr/>
        <a:lstStyle/>
        <a:p>
          <a:r>
            <a:rPr lang="en-US" sz="1100" dirty="0" smtClean="0"/>
            <a:t>-Salbutamol , terbutaline, </a:t>
          </a:r>
          <a:r>
            <a:rPr lang="en-US" sz="1100" dirty="0" err="1" smtClean="0"/>
            <a:t>ritoderine</a:t>
          </a:r>
          <a:r>
            <a:rPr lang="en-US" sz="1100" dirty="0" smtClean="0"/>
            <a:t>  (B2)</a:t>
          </a:r>
          <a:endParaRPr lang="en-US" sz="1100" dirty="0"/>
        </a:p>
      </dgm:t>
    </dgm:pt>
    <dgm:pt modelId="{C6290B53-46A7-C74D-BC7E-16AC59C40F29}" type="parTrans" cxnId="{AD8AD90A-C67C-5844-A9C3-A25F6D7F42FF}">
      <dgm:prSet/>
      <dgm:spPr/>
      <dgm:t>
        <a:bodyPr/>
        <a:lstStyle/>
        <a:p>
          <a:endParaRPr lang="en-US"/>
        </a:p>
      </dgm:t>
    </dgm:pt>
    <dgm:pt modelId="{17F79450-2D54-3D47-89A8-7C57CCC3D6BB}" type="sibTrans" cxnId="{AD8AD90A-C67C-5844-A9C3-A25F6D7F42FF}">
      <dgm:prSet/>
      <dgm:spPr/>
      <dgm:t>
        <a:bodyPr/>
        <a:lstStyle/>
        <a:p>
          <a:endParaRPr lang="en-US"/>
        </a:p>
      </dgm:t>
    </dgm:pt>
    <dgm:pt modelId="{D31E62D5-72B4-BF40-8A86-B633931D0E67}">
      <dgm:prSet custT="1"/>
      <dgm:spPr/>
      <dgm:t>
        <a:bodyPr/>
        <a:lstStyle/>
        <a:p>
          <a:endParaRPr lang="en-US" sz="1100" dirty="0"/>
        </a:p>
      </dgm:t>
    </dgm:pt>
    <dgm:pt modelId="{60516AAA-2733-3344-B721-23429E229E5A}" type="parTrans" cxnId="{AA03E0BB-2FBF-9046-854C-590F6DDE6791}">
      <dgm:prSet/>
      <dgm:spPr/>
      <dgm:t>
        <a:bodyPr/>
        <a:lstStyle/>
        <a:p>
          <a:endParaRPr lang="en-US"/>
        </a:p>
      </dgm:t>
    </dgm:pt>
    <dgm:pt modelId="{A76FDDD2-DC3B-BC40-ADA8-69A9E291D408}" type="sibTrans" cxnId="{AA03E0BB-2FBF-9046-854C-590F6DDE6791}">
      <dgm:prSet/>
      <dgm:spPr/>
      <dgm:t>
        <a:bodyPr/>
        <a:lstStyle/>
        <a:p>
          <a:endParaRPr lang="en-US"/>
        </a:p>
      </dgm:t>
    </dgm:pt>
    <dgm:pt modelId="{95BBA2BD-B52C-EE40-AACD-7370F7897021}">
      <dgm:prSet phldrT="[Text]"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1BC5A2DA-9773-C145-9893-F573F8519D14}" type="parTrans" cxnId="{20A7C20A-B41F-184A-96B4-42D5A4AA9625}">
      <dgm:prSet/>
      <dgm:spPr/>
      <dgm:t>
        <a:bodyPr/>
        <a:lstStyle/>
        <a:p>
          <a:endParaRPr lang="en-US"/>
        </a:p>
      </dgm:t>
    </dgm:pt>
    <dgm:pt modelId="{6691A875-7892-A946-B471-B7DC01366E88}" type="sibTrans" cxnId="{20A7C20A-B41F-184A-96B4-42D5A4AA9625}">
      <dgm:prSet/>
      <dgm:spPr/>
      <dgm:t>
        <a:bodyPr/>
        <a:lstStyle/>
        <a:p>
          <a:endParaRPr lang="en-US"/>
        </a:p>
      </dgm:t>
    </dgm:pt>
    <dgm:pt modelId="{113E3183-46AA-194E-95D7-792C40CD3542}">
      <dgm:prSet phldrT="[Text]"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28D99717-C04F-9045-9F9F-1FE93602061B}" type="parTrans" cxnId="{AD5D5E3C-6EF8-B543-8B83-0C4C6937EC5C}">
      <dgm:prSet/>
      <dgm:spPr/>
      <dgm:t>
        <a:bodyPr/>
        <a:lstStyle/>
        <a:p>
          <a:endParaRPr lang="en-US"/>
        </a:p>
      </dgm:t>
    </dgm:pt>
    <dgm:pt modelId="{EF9C25EA-89E5-364C-AC30-A77E730CB49A}" type="sibTrans" cxnId="{AD5D5E3C-6EF8-B543-8B83-0C4C6937EC5C}">
      <dgm:prSet/>
      <dgm:spPr/>
      <dgm:t>
        <a:bodyPr/>
        <a:lstStyle/>
        <a:p>
          <a:endParaRPr lang="en-US"/>
        </a:p>
      </dgm:t>
    </dgm:pt>
    <dgm:pt modelId="{E17A7557-F9F1-C947-86BE-8826341D9246}">
      <dgm:prSet phldrT="[Text]"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C8047716-43C0-CC42-8268-678BCEAACD62}" type="parTrans" cxnId="{2EF668AB-FF0E-2646-B75A-C272EC57366C}">
      <dgm:prSet/>
      <dgm:spPr/>
      <dgm:t>
        <a:bodyPr/>
        <a:lstStyle/>
        <a:p>
          <a:endParaRPr lang="en-US"/>
        </a:p>
      </dgm:t>
    </dgm:pt>
    <dgm:pt modelId="{F885338E-A5FF-DB40-BE91-2B243311FDD7}" type="sibTrans" cxnId="{2EF668AB-FF0E-2646-B75A-C272EC57366C}">
      <dgm:prSet/>
      <dgm:spPr/>
      <dgm:t>
        <a:bodyPr/>
        <a:lstStyle/>
        <a:p>
          <a:endParaRPr lang="en-US"/>
        </a:p>
      </dgm:t>
    </dgm:pt>
    <dgm:pt modelId="{CAFA9488-034A-0B40-AFC3-FDBF87117971}">
      <dgm:prSet phldrT="[Text]" custT="1"/>
      <dgm:spPr/>
      <dgm:t>
        <a:bodyPr/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A6D11A83-75A4-2548-A9E6-9ADE1A1EC73F}" type="parTrans" cxnId="{669D7D82-B55B-EA48-9B5D-CF2238F85C65}">
      <dgm:prSet/>
      <dgm:spPr/>
      <dgm:t>
        <a:bodyPr/>
        <a:lstStyle/>
        <a:p>
          <a:endParaRPr lang="en-US"/>
        </a:p>
      </dgm:t>
    </dgm:pt>
    <dgm:pt modelId="{52BD0428-811D-0946-AE89-9FBE761F72C1}" type="sibTrans" cxnId="{669D7D82-B55B-EA48-9B5D-CF2238F85C65}">
      <dgm:prSet/>
      <dgm:spPr/>
      <dgm:t>
        <a:bodyPr/>
        <a:lstStyle/>
        <a:p>
          <a:endParaRPr lang="en-US"/>
        </a:p>
      </dgm:t>
    </dgm:pt>
    <dgm:pt modelId="{47A3FA4F-F768-EF46-9900-6F2989F46C4F}">
      <dgm:prSet phldrT="[Text]" custT="1"/>
      <dgm:spPr/>
      <dgm:t>
        <a:bodyPr/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AA1AAE63-595C-D748-BFA6-C4947F149AD8}" type="parTrans" cxnId="{FBF40087-CF9F-6C4C-BBC2-D38F1FC4916A}">
      <dgm:prSet/>
      <dgm:spPr/>
      <dgm:t>
        <a:bodyPr/>
        <a:lstStyle/>
        <a:p>
          <a:endParaRPr lang="en-US"/>
        </a:p>
      </dgm:t>
    </dgm:pt>
    <dgm:pt modelId="{6DEA9617-4C75-0A46-9C55-85780F921C1A}" type="sibTrans" cxnId="{FBF40087-CF9F-6C4C-BBC2-D38F1FC4916A}">
      <dgm:prSet/>
      <dgm:spPr/>
      <dgm:t>
        <a:bodyPr/>
        <a:lstStyle/>
        <a:p>
          <a:endParaRPr lang="en-US"/>
        </a:p>
      </dgm:t>
    </dgm:pt>
    <dgm:pt modelId="{AC8F6231-F788-1D4E-AA38-A15A0F3AE620}">
      <dgm:prSet phldrT="[Text]" custT="1"/>
      <dgm:spPr/>
      <dgm:t>
        <a:bodyPr/>
        <a:lstStyle/>
        <a:p>
          <a:pPr marL="57150" lvl="1" indent="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/>
            <a:t>Lack catechol rings - Lipid soluble - effective orally - cross well BBB - Not inactivated by COMT in GUT wall - Long half life:</a:t>
          </a:r>
          <a:r>
            <a:rPr lang="en-US" sz="1300" baseline="0" dirty="0" smtClean="0"/>
            <a:t> </a:t>
          </a:r>
          <a:r>
            <a:rPr lang="en-US" sz="1300" b="1" dirty="0" smtClean="0"/>
            <a:t>- Ephedrine – Amphetamine - Phenylephrine</a:t>
          </a:r>
          <a:endParaRPr lang="en-US" sz="1300" dirty="0"/>
        </a:p>
      </dgm:t>
    </dgm:pt>
    <dgm:pt modelId="{7EDDF964-E203-9444-AEF6-D4D337035794}" type="parTrans" cxnId="{567684C3-7B53-0A4A-A056-09B0BA83D41A}">
      <dgm:prSet/>
      <dgm:spPr/>
      <dgm:t>
        <a:bodyPr/>
        <a:lstStyle/>
        <a:p>
          <a:endParaRPr lang="en-US"/>
        </a:p>
      </dgm:t>
    </dgm:pt>
    <dgm:pt modelId="{E726589F-4C6A-BB4E-A39A-C3572F6FF40B}" type="sibTrans" cxnId="{567684C3-7B53-0A4A-A056-09B0BA83D41A}">
      <dgm:prSet/>
      <dgm:spPr/>
      <dgm:t>
        <a:bodyPr/>
        <a:lstStyle/>
        <a:p>
          <a:endParaRPr lang="en-US"/>
        </a:p>
      </dgm:t>
    </dgm:pt>
    <dgm:pt modelId="{8809B532-1774-BC42-8833-5DD72CED140D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>
            <a:solidFill>
              <a:srgbClr val="2E6AA6"/>
            </a:solidFill>
          </a:endParaRPr>
        </a:p>
      </dgm:t>
    </dgm:pt>
    <dgm:pt modelId="{634ED1A6-011D-0E48-AE25-B7D2E72317C1}" type="parTrans" cxnId="{002F6C7A-E129-3C46-BC06-F7816414966B}">
      <dgm:prSet/>
      <dgm:spPr/>
      <dgm:t>
        <a:bodyPr/>
        <a:lstStyle/>
        <a:p>
          <a:pPr rtl="1"/>
          <a:endParaRPr lang="ar-SA"/>
        </a:p>
      </dgm:t>
    </dgm:pt>
    <dgm:pt modelId="{757D52AB-8331-8440-8FEC-FDF4067C4C21}" type="sibTrans" cxnId="{002F6C7A-E129-3C46-BC06-F7816414966B}">
      <dgm:prSet/>
      <dgm:spPr/>
      <dgm:t>
        <a:bodyPr/>
        <a:lstStyle/>
        <a:p>
          <a:pPr rtl="1"/>
          <a:endParaRPr lang="ar-SA"/>
        </a:p>
      </dgm:t>
    </dgm:pt>
    <dgm:pt modelId="{181ED6B7-6F17-F941-9885-57005A7D5534}" type="pres">
      <dgm:prSet presAssocID="{163E4352-77BD-A242-A247-A4D0953D3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9842FA-8897-F24F-9802-9207BEAF47E1}" type="pres">
      <dgm:prSet presAssocID="{45EE6262-DD7A-0343-8C0B-C48FB41B0E8C}" presName="linNode" presStyleCnt="0"/>
      <dgm:spPr/>
    </dgm:pt>
    <dgm:pt modelId="{85FA17DF-1FC5-E746-84ED-138A134D4D05}" type="pres">
      <dgm:prSet presAssocID="{45EE6262-DD7A-0343-8C0B-C48FB41B0E8C}" presName="parentText" presStyleLbl="node1" presStyleIdx="0" presStyleCnt="3" custScaleY="1312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D975E-EAF5-7048-8F67-106DABDD5EB1}" type="pres">
      <dgm:prSet presAssocID="{45EE6262-DD7A-0343-8C0B-C48FB41B0E8C}" presName="descendantText" presStyleLbl="alignAccFollowNode1" presStyleIdx="0" presStyleCnt="3" custScaleX="112276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E4F0B-C4F7-E148-8D0C-97BED4A5E79F}" type="pres">
      <dgm:prSet presAssocID="{4A9087D1-AFBC-9944-A232-8CBB91316E98}" presName="sp" presStyleCnt="0"/>
      <dgm:spPr/>
    </dgm:pt>
    <dgm:pt modelId="{09B1FAF1-0251-4247-A391-4F570BE49A9E}" type="pres">
      <dgm:prSet presAssocID="{3D502F8D-E78C-0D49-95B8-1E4600DB1640}" presName="linNode" presStyleCnt="0"/>
      <dgm:spPr/>
    </dgm:pt>
    <dgm:pt modelId="{EE18ECDF-E259-8849-9B07-FC81F6F3DEEB}" type="pres">
      <dgm:prSet presAssocID="{3D502F8D-E78C-0D49-95B8-1E4600DB1640}" presName="parentText" presStyleLbl="node1" presStyleIdx="1" presStyleCnt="3" custLinFactNeighborY="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0A58F-0CA2-6E4E-AA2E-90CFE6E36BE2}" type="pres">
      <dgm:prSet presAssocID="{3D502F8D-E78C-0D49-95B8-1E4600DB1640}" presName="descendantText" presStyleLbl="alignAccFollowNode1" presStyleIdx="1" presStyleCnt="3" custScaleY="136641" custLinFactNeighborX="0" custLinFactNeighborY="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2A1FD-1218-0542-979A-4FE580D97494}" type="pres">
      <dgm:prSet presAssocID="{5D4D9785-FC31-5447-A880-12AFA0B60EB3}" presName="sp" presStyleCnt="0"/>
      <dgm:spPr/>
    </dgm:pt>
    <dgm:pt modelId="{CD50AB50-E680-A143-B61C-3626AA43B907}" type="pres">
      <dgm:prSet presAssocID="{048E0288-D9A7-EC49-BA28-43E777E26972}" presName="linNode" presStyleCnt="0"/>
      <dgm:spPr/>
    </dgm:pt>
    <dgm:pt modelId="{1F2BCC5B-BEC7-7249-9B2D-1FF36B0482C9}" type="pres">
      <dgm:prSet presAssocID="{048E0288-D9A7-EC49-BA28-43E777E2697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14C37-63B2-B846-8BC2-78FD524FB924}" type="pres">
      <dgm:prSet presAssocID="{048E0288-D9A7-EC49-BA28-43E777E26972}" presName="descendantText" presStyleLbl="alignAccFollowNode1" presStyleIdx="2" presStyleCnt="3" custScaleY="111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C662B-0C4E-E442-8B74-B302A89A9D54}" type="presOf" srcId="{17C96FFC-F86E-D348-8B8A-B1560241C977}" destId="{8D80A58F-0CA2-6E4E-AA2E-90CFE6E36BE2}" srcOrd="0" destOrd="8" presId="urn:microsoft.com/office/officeart/2005/8/layout/vList5"/>
    <dgm:cxn modelId="{7C353B78-9650-904D-B13B-CA62453B2AB0}" type="presOf" srcId="{BDA0B356-802C-CD45-80F5-FD715A86C493}" destId="{DD4D975E-EAF5-7048-8F67-106DABDD5EB1}" srcOrd="0" destOrd="8" presId="urn:microsoft.com/office/officeart/2005/8/layout/vList5"/>
    <dgm:cxn modelId="{770B2B5E-2682-BB40-B635-E49490F6CE08}" type="presOf" srcId="{F283B813-9A1F-7140-A856-2EB59C4247F6}" destId="{80614C37-63B2-B846-8BC2-78FD524FB924}" srcOrd="0" destOrd="16" presId="urn:microsoft.com/office/officeart/2005/8/layout/vList5"/>
    <dgm:cxn modelId="{AA03E0BB-2FBF-9046-854C-590F6DDE6791}" srcId="{048E0288-D9A7-EC49-BA28-43E777E26972}" destId="{D31E62D5-72B4-BF40-8A86-B633931D0E67}" srcOrd="8" destOrd="0" parTransId="{60516AAA-2733-3344-B721-23429E229E5A}" sibTransId="{A76FDDD2-DC3B-BC40-ADA8-69A9E291D408}"/>
    <dgm:cxn modelId="{54822CDC-AE30-234E-9B0C-112D455D7EE8}" type="presOf" srcId="{C383CE42-132F-7547-A1E3-568C08A603D0}" destId="{80614C37-63B2-B846-8BC2-78FD524FB924}" srcOrd="0" destOrd="15" presId="urn:microsoft.com/office/officeart/2005/8/layout/vList5"/>
    <dgm:cxn modelId="{5DB4B086-8599-5844-893F-767E03987F74}" srcId="{3D502F8D-E78C-0D49-95B8-1E4600DB1640}" destId="{20A2E5CD-DB6F-6F4B-A957-2DA11C9D3EB6}" srcOrd="3" destOrd="0" parTransId="{873F26D4-8C89-CD4E-A2F6-C65652EA04EB}" sibTransId="{3DD19241-543B-6140-A6A1-570C77BD45C7}"/>
    <dgm:cxn modelId="{C58A5C5D-A82A-3749-8343-3AD65DE5FCA3}" type="presOf" srcId="{B896FC0C-0145-0844-A4B8-BEDFBF1A41CA}" destId="{8D80A58F-0CA2-6E4E-AA2E-90CFE6E36BE2}" srcOrd="0" destOrd="5" presId="urn:microsoft.com/office/officeart/2005/8/layout/vList5"/>
    <dgm:cxn modelId="{FBF40087-CF9F-6C4C-BBC2-D38F1FC4916A}" srcId="{3D502F8D-E78C-0D49-95B8-1E4600DB1640}" destId="{47A3FA4F-F768-EF46-9900-6F2989F46C4F}" srcOrd="1" destOrd="0" parTransId="{AA1AAE63-595C-D748-BFA6-C4947F149AD8}" sibTransId="{6DEA9617-4C75-0A46-9C55-85780F921C1A}"/>
    <dgm:cxn modelId="{B7FC226A-01A4-2B4A-9E42-93A704A7B41D}" srcId="{048E0288-D9A7-EC49-BA28-43E777E26972}" destId="{5187A63C-3D2F-5242-AB55-A5A2B6270CAF}" srcOrd="6" destOrd="0" parTransId="{4737DC68-BD1D-3144-A04B-BEF938150B4C}" sibTransId="{D3B2362C-E0B7-C044-9A41-D361EF77D8E5}"/>
    <dgm:cxn modelId="{78AC645F-5F00-B64C-9DC6-2249F73724C6}" type="presOf" srcId="{8809B532-1774-BC42-8833-5DD72CED140D}" destId="{DD4D975E-EAF5-7048-8F67-106DABDD5EB1}" srcOrd="0" destOrd="5" presId="urn:microsoft.com/office/officeart/2005/8/layout/vList5"/>
    <dgm:cxn modelId="{52E9E947-A1D7-B844-8A24-F1F2F7C94BB0}" srcId="{3D502F8D-E78C-0D49-95B8-1E4600DB1640}" destId="{B896FC0C-0145-0844-A4B8-BEDFBF1A41CA}" srcOrd="5" destOrd="0" parTransId="{8A5F0303-6A57-C948-AB63-2A50C89B64DF}" sibTransId="{F639E45B-8248-6A48-8C19-3A4A49F7BF79}"/>
    <dgm:cxn modelId="{966932BA-69DC-1842-AF26-2157ACC3A50D}" type="presOf" srcId="{AC8F6231-F788-1D4E-AA38-A15A0F3AE620}" destId="{8D80A58F-0CA2-6E4E-AA2E-90CFE6E36BE2}" srcOrd="0" destOrd="6" presId="urn:microsoft.com/office/officeart/2005/8/layout/vList5"/>
    <dgm:cxn modelId="{D28C6D61-3583-3147-9295-955DA4E7F76E}" srcId="{3D502F8D-E78C-0D49-95B8-1E4600DB1640}" destId="{17C96FFC-F86E-D348-8B8A-B1560241C977}" srcOrd="8" destOrd="0" parTransId="{263D6CFD-DC02-4246-A15E-8CB2BF93B1FD}" sibTransId="{ABBA05FA-4971-2A48-8147-2E034DB5ACED}"/>
    <dgm:cxn modelId="{DF22161A-B22A-7F4C-939E-2F8E782A2622}" srcId="{3D502F8D-E78C-0D49-95B8-1E4600DB1640}" destId="{78E211F0-5A24-EB47-AE43-F1F6B78D0818}" srcOrd="4" destOrd="0" parTransId="{97263A48-B6F9-994A-AFAE-163AE655C78F}" sibTransId="{AB51A44F-8335-784C-8563-532240C1008E}"/>
    <dgm:cxn modelId="{9212D121-70E2-CD46-B4B2-2323FB808199}" type="presOf" srcId="{7F5FA3A7-B550-6C48-A7A4-16045A6CD8BD}" destId="{80614C37-63B2-B846-8BC2-78FD524FB924}" srcOrd="0" destOrd="12" presId="urn:microsoft.com/office/officeart/2005/8/layout/vList5"/>
    <dgm:cxn modelId="{2583001C-B019-A040-9065-B759B1CCFDA5}" srcId="{45EE6262-DD7A-0343-8C0B-C48FB41B0E8C}" destId="{8709FCCD-9AFF-3A4E-A38D-DFA8ED1DEA0A}" srcOrd="7" destOrd="0" parTransId="{983B4296-095E-DF4D-8B42-256F8ACD59D2}" sibTransId="{8AA4D2CE-03F1-1649-A1FB-5DEE4F240736}"/>
    <dgm:cxn modelId="{F5F31862-B398-F247-85D6-9B50A53EAAC3}" srcId="{048E0288-D9A7-EC49-BA28-43E777E26972}" destId="{93D7DC85-E2E9-8742-B260-FE527DFF6FEE}" srcOrd="7" destOrd="0" parTransId="{87D646E6-B78C-D64F-9ED7-2D09977A2185}" sibTransId="{D7B0C823-89A2-F347-8C8A-AB9D47334E13}"/>
    <dgm:cxn modelId="{625767E9-A956-5243-80E6-24A596E4E8D1}" type="presOf" srcId="{8709FCCD-9AFF-3A4E-A38D-DFA8ED1DEA0A}" destId="{DD4D975E-EAF5-7048-8F67-106DABDD5EB1}" srcOrd="0" destOrd="7" presId="urn:microsoft.com/office/officeart/2005/8/layout/vList5"/>
    <dgm:cxn modelId="{1192DF4E-A00A-F343-8594-3BBFF5B98BF5}" type="presOf" srcId="{D71977C3-7E6E-2444-BB55-70895AC8880F}" destId="{80614C37-63B2-B846-8BC2-78FD524FB924}" srcOrd="0" destOrd="9" presId="urn:microsoft.com/office/officeart/2005/8/layout/vList5"/>
    <dgm:cxn modelId="{6C87863F-1F44-914F-8330-B80A93030648}" type="presOf" srcId="{12B850DA-5789-BB4D-ACB2-DB04F8445A7C}" destId="{DD4D975E-EAF5-7048-8F67-106DABDD5EB1}" srcOrd="0" destOrd="9" presId="urn:microsoft.com/office/officeart/2005/8/layout/vList5"/>
    <dgm:cxn modelId="{4D4F7730-82B6-7244-960B-9E276EED4C9E}" type="presOf" srcId="{163E4352-77BD-A242-A247-A4D0953D3936}" destId="{181ED6B7-6F17-F941-9885-57005A7D5534}" srcOrd="0" destOrd="0" presId="urn:microsoft.com/office/officeart/2005/8/layout/vList5"/>
    <dgm:cxn modelId="{3D30BE19-23FE-FF41-90A9-865BE6BCBCD6}" srcId="{048E0288-D9A7-EC49-BA28-43E777E26972}" destId="{330B66E2-71A5-9648-959E-2B5DE28E34DF}" srcOrd="11" destOrd="0" parTransId="{475D47DF-713B-FE40-8169-1F5C9638ABEF}" sibTransId="{C4CCD667-20BC-6642-9EFD-38F79BCD77EF}"/>
    <dgm:cxn modelId="{5FF6BBEC-37F1-5B4A-9142-CBBE260239E9}" type="presOf" srcId="{461A452F-3C30-CC42-A955-F9BEB19A4AF4}" destId="{8D80A58F-0CA2-6E4E-AA2E-90CFE6E36BE2}" srcOrd="0" destOrd="2" presId="urn:microsoft.com/office/officeart/2005/8/layout/vList5"/>
    <dgm:cxn modelId="{ED3113A0-5FB6-4E4F-9212-1BBD504ED346}" srcId="{163E4352-77BD-A242-A247-A4D0953D3936}" destId="{048E0288-D9A7-EC49-BA28-43E777E26972}" srcOrd="2" destOrd="0" parTransId="{A98088B4-1188-CC41-AD9B-D245D2864044}" sibTransId="{27807469-9508-9B4D-8B6F-2F8F9E6BD683}"/>
    <dgm:cxn modelId="{DDBDF524-E607-9246-8794-79CEFAB14340}" srcId="{3D502F8D-E78C-0D49-95B8-1E4600DB1640}" destId="{461A452F-3C30-CC42-A955-F9BEB19A4AF4}" srcOrd="2" destOrd="0" parTransId="{DF5137E8-B3DB-0D4C-8638-E89A891C21E0}" sibTransId="{B4F39368-CC63-FF4F-B45B-2670D0EC487E}"/>
    <dgm:cxn modelId="{FA4C75AA-9F4F-E047-936E-A5F2D5EF5AD0}" type="presOf" srcId="{5C47C4B0-D04A-9B4D-BC0C-3A1714B7A67B}" destId="{80614C37-63B2-B846-8BC2-78FD524FB924}" srcOrd="0" destOrd="5" presId="urn:microsoft.com/office/officeart/2005/8/layout/vList5"/>
    <dgm:cxn modelId="{34C226B4-3960-4140-BA76-0C8FD10EFF96}" srcId="{45EE6262-DD7A-0343-8C0B-C48FB41B0E8C}" destId="{6DC86A4E-ED45-274C-AE1A-FDBB7AE5E822}" srcOrd="0" destOrd="0" parTransId="{EB03A472-5830-2540-AA15-30D577157984}" sibTransId="{B8481881-AFF2-E744-B5AF-C6EC97FFDD08}"/>
    <dgm:cxn modelId="{3E924F56-279E-9344-9AA8-DD81B94C457E}" type="presOf" srcId="{0E9D8FF8-C49C-CB4D-A8F5-AB7B8E4711CD}" destId="{DD4D975E-EAF5-7048-8F67-106DABDD5EB1}" srcOrd="0" destOrd="2" presId="urn:microsoft.com/office/officeart/2005/8/layout/vList5"/>
    <dgm:cxn modelId="{A68D311F-3BCB-0E4F-B0C8-FE5696D855E0}" type="presOf" srcId="{45EE6262-DD7A-0343-8C0B-C48FB41B0E8C}" destId="{85FA17DF-1FC5-E746-84ED-138A134D4D05}" srcOrd="0" destOrd="0" presId="urn:microsoft.com/office/officeart/2005/8/layout/vList5"/>
    <dgm:cxn modelId="{13A745F1-19B3-9A4B-82BD-98FC00078729}" srcId="{45EE6262-DD7A-0343-8C0B-C48FB41B0E8C}" destId="{12B850DA-5789-BB4D-ACB2-DB04F8445A7C}" srcOrd="9" destOrd="0" parTransId="{75F3E598-8B14-1D4A-A56B-218C893368DA}" sibTransId="{D9DE8597-A3B4-7648-8B7A-F58D09BACBFD}"/>
    <dgm:cxn modelId="{EB5CC32E-89BA-6344-9519-E87080F29F10}" srcId="{048E0288-D9A7-EC49-BA28-43E777E26972}" destId="{A915A5A1-01E1-A247-AF4E-556438FAFAA3}" srcOrd="10" destOrd="0" parTransId="{7FB80619-6AF8-224F-8907-7A7FF7AEBB81}" sibTransId="{84C132E7-001A-E141-867E-9E82731DCC68}"/>
    <dgm:cxn modelId="{663A9C66-8357-DD4D-9E37-2628D0F5F16C}" srcId="{048E0288-D9A7-EC49-BA28-43E777E26972}" destId="{994BB1F4-E553-A344-B3D7-AAE9163687A7}" srcOrd="3" destOrd="0" parTransId="{8B450528-600D-CF4D-A229-BD27B48A079F}" sibTransId="{E8DB964F-5BCB-0049-84B8-1BB6A77633F0}"/>
    <dgm:cxn modelId="{10692D71-F357-D64A-A197-8A17E530A09A}" srcId="{048E0288-D9A7-EC49-BA28-43E777E26972}" destId="{D71977C3-7E6E-2444-BB55-70895AC8880F}" srcOrd="9" destOrd="0" parTransId="{3B17778E-64BA-C64A-A909-598559B64063}" sibTransId="{3783C0F0-39AA-4040-906D-703BDFB1E492}"/>
    <dgm:cxn modelId="{193E4CE0-0F41-9040-B1F3-73C3AFFB27DE}" type="presOf" srcId="{F3B6ABAE-4D90-C042-98A6-6471465C88AA}" destId="{DD4D975E-EAF5-7048-8F67-106DABDD5EB1}" srcOrd="0" destOrd="1" presId="urn:microsoft.com/office/officeart/2005/8/layout/vList5"/>
    <dgm:cxn modelId="{657E9A0D-A7AE-0A48-8A67-A445348D9C4D}" type="presOf" srcId="{0B4BDA71-D6CB-DC42-BB3F-00D0BE8C2120}" destId="{80614C37-63B2-B846-8BC2-78FD524FB924}" srcOrd="0" destOrd="13" presId="urn:microsoft.com/office/officeart/2005/8/layout/vList5"/>
    <dgm:cxn modelId="{567684C3-7B53-0A4A-A056-09B0BA83D41A}" srcId="{3D502F8D-E78C-0D49-95B8-1E4600DB1640}" destId="{AC8F6231-F788-1D4E-AA38-A15A0F3AE620}" srcOrd="6" destOrd="0" parTransId="{7EDDF964-E203-9444-AEF6-D4D337035794}" sibTransId="{E726589F-4C6A-BB4E-A39A-C3572F6FF40B}"/>
    <dgm:cxn modelId="{002F6C7A-E129-3C46-BC06-F7816414966B}" srcId="{45EE6262-DD7A-0343-8C0B-C48FB41B0E8C}" destId="{8809B532-1774-BC42-8833-5DD72CED140D}" srcOrd="5" destOrd="0" parTransId="{634ED1A6-011D-0E48-AE25-B7D2E72317C1}" sibTransId="{757D52AB-8331-8440-8FEC-FDF4067C4C21}"/>
    <dgm:cxn modelId="{D3C9455A-8D04-D24C-A7A7-FE71E78B1DE4}" srcId="{048E0288-D9A7-EC49-BA28-43E777E26972}" destId="{F283B813-9A1F-7140-A856-2EB59C4247F6}" srcOrd="16" destOrd="0" parTransId="{57480C18-F935-8142-8FE0-1A8871BA90ED}" sibTransId="{43E6C460-3030-2B44-8040-49FF34B479D6}"/>
    <dgm:cxn modelId="{14BB3534-DF64-D344-A20D-8A6330C3B9C7}" srcId="{163E4352-77BD-A242-A247-A4D0953D3936}" destId="{45EE6262-DD7A-0343-8C0B-C48FB41B0E8C}" srcOrd="0" destOrd="0" parTransId="{CC682667-8E9D-B649-856B-D3C088FB0681}" sibTransId="{4A9087D1-AFBC-9944-A232-8CBB91316E98}"/>
    <dgm:cxn modelId="{1491544F-B2F2-D249-88AC-F6DA95319A18}" type="presOf" srcId="{CAE796E1-9388-074F-B2E5-32E09C0805F0}" destId="{DD4D975E-EAF5-7048-8F67-106DABDD5EB1}" srcOrd="0" destOrd="4" presId="urn:microsoft.com/office/officeart/2005/8/layout/vList5"/>
    <dgm:cxn modelId="{84AAE5AF-CA62-1349-9496-45FC21261F18}" type="presOf" srcId="{E0A9228D-C2C0-A349-A245-408DCA4B708E}" destId="{80614C37-63B2-B846-8BC2-78FD524FB924}" srcOrd="0" destOrd="4" presId="urn:microsoft.com/office/officeart/2005/8/layout/vList5"/>
    <dgm:cxn modelId="{A9CDD54C-E3F1-874F-9DDF-FF0051965303}" type="presOf" srcId="{CAFA9488-034A-0B40-AFC3-FDBF87117971}" destId="{8D80A58F-0CA2-6E4E-AA2E-90CFE6E36BE2}" srcOrd="0" destOrd="0" presId="urn:microsoft.com/office/officeart/2005/8/layout/vList5"/>
    <dgm:cxn modelId="{8083BF7E-D97E-C140-B66D-CAB274F590F9}" srcId="{45EE6262-DD7A-0343-8C0B-C48FB41B0E8C}" destId="{882CA088-9C95-9145-A138-CCB66F6CBB2B}" srcOrd="10" destOrd="0" parTransId="{014B3668-7011-154D-9D3D-5DC74A381095}" sibTransId="{4DA08E0E-EFEA-074E-AA2F-3967A5167F5F}"/>
    <dgm:cxn modelId="{0B720612-554B-8641-BE44-8D24EDCDFBCF}" type="presOf" srcId="{30391589-F4DD-7546-A1BA-55E3A2F68A9B}" destId="{DD4D975E-EAF5-7048-8F67-106DABDD5EB1}" srcOrd="0" destOrd="3" presId="urn:microsoft.com/office/officeart/2005/8/layout/vList5"/>
    <dgm:cxn modelId="{78888EF4-31A3-D049-B3D9-2037B863BF88}" type="presOf" srcId="{330B66E2-71A5-9648-959E-2B5DE28E34DF}" destId="{80614C37-63B2-B846-8BC2-78FD524FB924}" srcOrd="0" destOrd="11" presId="urn:microsoft.com/office/officeart/2005/8/layout/vList5"/>
    <dgm:cxn modelId="{8EE5D8D7-1861-3249-8CEF-7F903ECAE1B0}" srcId="{45EE6262-DD7A-0343-8C0B-C48FB41B0E8C}" destId="{CAE796E1-9388-074F-B2E5-32E09C0805F0}" srcOrd="4" destOrd="0" parTransId="{95B95EEC-F7DA-EA4D-9B52-344E44FF8FF9}" sibTransId="{FAC91644-4D2D-E349-B955-0BDFE61CD152}"/>
    <dgm:cxn modelId="{AD8AD90A-C67C-5844-A9C3-A25F6D7F42FF}" srcId="{048E0288-D9A7-EC49-BA28-43E777E26972}" destId="{0B4BDA71-D6CB-DC42-BB3F-00D0BE8C2120}" srcOrd="13" destOrd="0" parTransId="{C6290B53-46A7-C74D-BC7E-16AC59C40F29}" sibTransId="{17F79450-2D54-3D47-89A8-7C57CCC3D6BB}"/>
    <dgm:cxn modelId="{1E30C676-0563-F848-A441-C8FC0BAECC1C}" srcId="{45EE6262-DD7A-0343-8C0B-C48FB41B0E8C}" destId="{BDA0B356-802C-CD45-80F5-FD715A86C493}" srcOrd="8" destOrd="0" parTransId="{33BDCA07-49BE-D94F-BF41-54481FC23C9B}" sibTransId="{17BA13EB-309D-7E49-A1F6-935E38BB9EFD}"/>
    <dgm:cxn modelId="{3C313BC5-B5F0-3447-B969-41227FBC0850}" srcId="{45EE6262-DD7A-0343-8C0B-C48FB41B0E8C}" destId="{F3B6ABAE-4D90-C042-98A6-6471465C88AA}" srcOrd="1" destOrd="0" parTransId="{F8160DB9-78A6-B142-8E72-F3EFFDF960F9}" sibTransId="{188E8DB6-7070-8448-A3CA-92633E9D9434}"/>
    <dgm:cxn modelId="{F6B3ACC3-D53E-E94A-A452-8C4C293AB13C}" type="presOf" srcId="{E17A7557-F9F1-C947-86BE-8826341D9246}" destId="{80614C37-63B2-B846-8BC2-78FD524FB924}" srcOrd="0" destOrd="0" presId="urn:microsoft.com/office/officeart/2005/8/layout/vList5"/>
    <dgm:cxn modelId="{82D5FC42-725B-974B-9093-60D48ED22450}" type="presOf" srcId="{E6219D5C-C9A2-494B-A49D-A9F46A66CB72}" destId="{DD4D975E-EAF5-7048-8F67-106DABDD5EB1}" srcOrd="0" destOrd="6" presId="urn:microsoft.com/office/officeart/2005/8/layout/vList5"/>
    <dgm:cxn modelId="{3E444923-B31B-FA4E-8CDD-5F210BBE7106}" srcId="{048E0288-D9A7-EC49-BA28-43E777E26972}" destId="{C383CE42-132F-7547-A1E3-568C08A603D0}" srcOrd="15" destOrd="0" parTransId="{1956D003-B366-EC45-AE15-EA23C347796F}" sibTransId="{24A78F55-48FB-0F4F-AF58-69B3D6C8E890}"/>
    <dgm:cxn modelId="{669D7D82-B55B-EA48-9B5D-CF2238F85C65}" srcId="{3D502F8D-E78C-0D49-95B8-1E4600DB1640}" destId="{CAFA9488-034A-0B40-AFC3-FDBF87117971}" srcOrd="0" destOrd="0" parTransId="{A6D11A83-75A4-2548-A9E6-9ADE1A1EC73F}" sibTransId="{52BD0428-811D-0946-AE89-9FBE761F72C1}"/>
    <dgm:cxn modelId="{F1AD2DB5-4203-AB40-A829-D31CD95B0DF3}" type="presOf" srcId="{47A3FA4F-F768-EF46-9900-6F2989F46C4F}" destId="{8D80A58F-0CA2-6E4E-AA2E-90CFE6E36BE2}" srcOrd="0" destOrd="1" presId="urn:microsoft.com/office/officeart/2005/8/layout/vList5"/>
    <dgm:cxn modelId="{50F4C97D-322D-294A-983C-22B582C707F9}" type="presOf" srcId="{994BB1F4-E553-A344-B3D7-AAE9163687A7}" destId="{80614C37-63B2-B846-8BC2-78FD524FB924}" srcOrd="0" destOrd="3" presId="urn:microsoft.com/office/officeart/2005/8/layout/vList5"/>
    <dgm:cxn modelId="{20A7C20A-B41F-184A-96B4-42D5A4AA9625}" srcId="{048E0288-D9A7-EC49-BA28-43E777E26972}" destId="{95BBA2BD-B52C-EE40-AACD-7370F7897021}" srcOrd="1" destOrd="0" parTransId="{1BC5A2DA-9773-C145-9893-F573F8519D14}" sibTransId="{6691A875-7892-A946-B471-B7DC01366E88}"/>
    <dgm:cxn modelId="{4A065ACB-6A01-2348-97D8-176B8A8DFC49}" srcId="{048E0288-D9A7-EC49-BA28-43E777E26972}" destId="{5C47C4B0-D04A-9B4D-BC0C-3A1714B7A67B}" srcOrd="5" destOrd="0" parTransId="{E9C16B01-7BB0-D94C-86BD-47176CC40E9A}" sibTransId="{157FD87B-FC9F-AB44-AA83-885CEB162F64}"/>
    <dgm:cxn modelId="{B88B7886-7880-1141-B1B6-BDE30A7322CC}" srcId="{45EE6262-DD7A-0343-8C0B-C48FB41B0E8C}" destId="{E6219D5C-C9A2-494B-A49D-A9F46A66CB72}" srcOrd="6" destOrd="0" parTransId="{51F20FCE-899B-DC49-A06A-3BD8DF63EEEE}" sibTransId="{1BD7A032-E49C-AD43-BAE0-F3E02575B524}"/>
    <dgm:cxn modelId="{2CC9CD24-9EF5-2543-9051-343BCBD42EC8}" type="presOf" srcId="{C6938461-A6B4-1E47-A810-854D11E400E2}" destId="{80614C37-63B2-B846-8BC2-78FD524FB924}" srcOrd="0" destOrd="14" presId="urn:microsoft.com/office/officeart/2005/8/layout/vList5"/>
    <dgm:cxn modelId="{91AE67D3-756E-0B42-B0F3-7F0BC98806F1}" type="presOf" srcId="{3D502F8D-E78C-0D49-95B8-1E4600DB1640}" destId="{EE18ECDF-E259-8849-9B07-FC81F6F3DEEB}" srcOrd="0" destOrd="0" presId="urn:microsoft.com/office/officeart/2005/8/layout/vList5"/>
    <dgm:cxn modelId="{12AF2C5F-04A0-2240-89DD-D7EE1B21ACCC}" srcId="{3D502F8D-E78C-0D49-95B8-1E4600DB1640}" destId="{15CF3BF9-5EF0-584D-95C4-BAA3B54FE151}" srcOrd="7" destOrd="0" parTransId="{72FDC244-65F1-3241-AB3F-F39D6698FFF0}" sibTransId="{ADBA2E46-CB36-574F-8608-DCF5777B3576}"/>
    <dgm:cxn modelId="{9CA48900-6A65-0548-B460-A056AEE95A11}" type="presOf" srcId="{78E211F0-5A24-EB47-AE43-F1F6B78D0818}" destId="{8D80A58F-0CA2-6E4E-AA2E-90CFE6E36BE2}" srcOrd="0" destOrd="4" presId="urn:microsoft.com/office/officeart/2005/8/layout/vList5"/>
    <dgm:cxn modelId="{C8BA92B7-4E9E-3342-8E6E-6F9F80146393}" type="presOf" srcId="{95BBA2BD-B52C-EE40-AACD-7370F7897021}" destId="{80614C37-63B2-B846-8BC2-78FD524FB924}" srcOrd="0" destOrd="1" presId="urn:microsoft.com/office/officeart/2005/8/layout/vList5"/>
    <dgm:cxn modelId="{4D17784D-2016-8F49-9CC1-C91B5C5D63CF}" type="presOf" srcId="{113E3183-46AA-194E-95D7-792C40CD3542}" destId="{80614C37-63B2-B846-8BC2-78FD524FB924}" srcOrd="0" destOrd="2" presId="urn:microsoft.com/office/officeart/2005/8/layout/vList5"/>
    <dgm:cxn modelId="{76A97AEA-8BBC-3C4D-B83E-742D10E02D8D}" type="presOf" srcId="{20A2E5CD-DB6F-6F4B-A957-2DA11C9D3EB6}" destId="{8D80A58F-0CA2-6E4E-AA2E-90CFE6E36BE2}" srcOrd="0" destOrd="3" presId="urn:microsoft.com/office/officeart/2005/8/layout/vList5"/>
    <dgm:cxn modelId="{560E6F6B-2263-9344-B4F0-4B77627512FF}" srcId="{048E0288-D9A7-EC49-BA28-43E777E26972}" destId="{7F5FA3A7-B550-6C48-A7A4-16045A6CD8BD}" srcOrd="12" destOrd="0" parTransId="{040556E2-0155-4F46-831C-321D4A34DFD6}" sibTransId="{F774DCA8-8FE4-3D42-86FE-58DDBE5DE231}"/>
    <dgm:cxn modelId="{38B6B8DB-C9BA-394F-8E77-3243DACF8653}" type="presOf" srcId="{D31E62D5-72B4-BF40-8A86-B633931D0E67}" destId="{80614C37-63B2-B846-8BC2-78FD524FB924}" srcOrd="0" destOrd="8" presId="urn:microsoft.com/office/officeart/2005/8/layout/vList5"/>
    <dgm:cxn modelId="{EF236DB7-9937-BE4E-AD7E-0079A1C1FDEE}" type="presOf" srcId="{6DC86A4E-ED45-274C-AE1A-FDBB7AE5E822}" destId="{DD4D975E-EAF5-7048-8F67-106DABDD5EB1}" srcOrd="0" destOrd="0" presId="urn:microsoft.com/office/officeart/2005/8/layout/vList5"/>
    <dgm:cxn modelId="{4E01400B-6766-2F4D-878D-324EE55BFA06}" srcId="{048E0288-D9A7-EC49-BA28-43E777E26972}" destId="{E0A9228D-C2C0-A349-A245-408DCA4B708E}" srcOrd="4" destOrd="0" parTransId="{D049FB35-82C9-584F-9A33-26CA3B6E0BB9}" sibTransId="{D8260D0F-8C01-1B44-BDC0-237D2EB30AC4}"/>
    <dgm:cxn modelId="{AD5D5E3C-6EF8-B543-8B83-0C4C6937EC5C}" srcId="{048E0288-D9A7-EC49-BA28-43E777E26972}" destId="{113E3183-46AA-194E-95D7-792C40CD3542}" srcOrd="2" destOrd="0" parTransId="{28D99717-C04F-9045-9F9F-1FE93602061B}" sibTransId="{EF9C25EA-89E5-364C-AC30-A77E730CB49A}"/>
    <dgm:cxn modelId="{9EFB97AB-BA73-0749-B9C4-0F7B8496D714}" type="presOf" srcId="{882CA088-9C95-9145-A138-CCB66F6CBB2B}" destId="{DD4D975E-EAF5-7048-8F67-106DABDD5EB1}" srcOrd="0" destOrd="10" presId="urn:microsoft.com/office/officeart/2005/8/layout/vList5"/>
    <dgm:cxn modelId="{4BFD9900-BFA6-7E41-A6C7-1E6DEEFCC668}" srcId="{45EE6262-DD7A-0343-8C0B-C48FB41B0E8C}" destId="{30391589-F4DD-7546-A1BA-55E3A2F68A9B}" srcOrd="3" destOrd="0" parTransId="{0B338D86-EFB7-E047-A9B6-35588CC05A82}" sibTransId="{6C03BA6B-027E-E545-AB63-68FA3AA4FA05}"/>
    <dgm:cxn modelId="{7C033A46-73E6-0F47-881F-227DADE77BCF}" type="presOf" srcId="{048E0288-D9A7-EC49-BA28-43E777E26972}" destId="{1F2BCC5B-BEC7-7249-9B2D-1FF36B0482C9}" srcOrd="0" destOrd="0" presId="urn:microsoft.com/office/officeart/2005/8/layout/vList5"/>
    <dgm:cxn modelId="{8CE38917-84BF-014D-8ACB-2E78A7316F51}" type="presOf" srcId="{A915A5A1-01E1-A247-AF4E-556438FAFAA3}" destId="{80614C37-63B2-B846-8BC2-78FD524FB924}" srcOrd="0" destOrd="10" presId="urn:microsoft.com/office/officeart/2005/8/layout/vList5"/>
    <dgm:cxn modelId="{2EF668AB-FF0E-2646-B75A-C272EC57366C}" srcId="{048E0288-D9A7-EC49-BA28-43E777E26972}" destId="{E17A7557-F9F1-C947-86BE-8826341D9246}" srcOrd="0" destOrd="0" parTransId="{C8047716-43C0-CC42-8268-678BCEAACD62}" sibTransId="{F885338E-A5FF-DB40-BE91-2B243311FDD7}"/>
    <dgm:cxn modelId="{F92B7836-8CA2-8144-A854-C7B7835922D4}" type="presOf" srcId="{15CF3BF9-5EF0-584D-95C4-BAA3B54FE151}" destId="{8D80A58F-0CA2-6E4E-AA2E-90CFE6E36BE2}" srcOrd="0" destOrd="7" presId="urn:microsoft.com/office/officeart/2005/8/layout/vList5"/>
    <dgm:cxn modelId="{90AA4C84-3DB1-8E41-9114-5883A5B231E9}" srcId="{45EE6262-DD7A-0343-8C0B-C48FB41B0E8C}" destId="{0E9D8FF8-C49C-CB4D-A8F5-AB7B8E4711CD}" srcOrd="2" destOrd="0" parTransId="{2505B7CD-C424-B841-888F-B496E197E713}" sibTransId="{CC2E64EE-2AE2-534C-8A0E-DC1B6AA45A0E}"/>
    <dgm:cxn modelId="{4F19486C-61B3-1F41-9253-DD99B52BD009}" srcId="{163E4352-77BD-A242-A247-A4D0953D3936}" destId="{3D502F8D-E78C-0D49-95B8-1E4600DB1640}" srcOrd="1" destOrd="0" parTransId="{E45F9FF9-0C94-1A49-A344-B23569838863}" sibTransId="{5D4D9785-FC31-5447-A880-12AFA0B60EB3}"/>
    <dgm:cxn modelId="{F396DF3C-80D1-D647-A87E-CA7359877AF7}" srcId="{048E0288-D9A7-EC49-BA28-43E777E26972}" destId="{C6938461-A6B4-1E47-A810-854D11E400E2}" srcOrd="14" destOrd="0" parTransId="{D4BC4D30-CBFA-5C4E-B013-E54D482AB7EF}" sibTransId="{15AE3400-7D44-B840-B980-867830AA7A3D}"/>
    <dgm:cxn modelId="{F0B0587B-4BCF-F948-A517-638AAB4379CB}" type="presOf" srcId="{5187A63C-3D2F-5242-AB55-A5A2B6270CAF}" destId="{80614C37-63B2-B846-8BC2-78FD524FB924}" srcOrd="0" destOrd="6" presId="urn:microsoft.com/office/officeart/2005/8/layout/vList5"/>
    <dgm:cxn modelId="{7AB4D764-844E-C14F-B203-197847100732}" type="presOf" srcId="{93D7DC85-E2E9-8742-B260-FE527DFF6FEE}" destId="{80614C37-63B2-B846-8BC2-78FD524FB924}" srcOrd="0" destOrd="7" presId="urn:microsoft.com/office/officeart/2005/8/layout/vList5"/>
    <dgm:cxn modelId="{BD840015-C5D8-3E4E-B286-CB4855C8A9F9}" type="presParOf" srcId="{181ED6B7-6F17-F941-9885-57005A7D5534}" destId="{999842FA-8897-F24F-9802-9207BEAF47E1}" srcOrd="0" destOrd="0" presId="urn:microsoft.com/office/officeart/2005/8/layout/vList5"/>
    <dgm:cxn modelId="{7CBF1711-7B12-1F4D-A7C4-41A776580A46}" type="presParOf" srcId="{999842FA-8897-F24F-9802-9207BEAF47E1}" destId="{85FA17DF-1FC5-E746-84ED-138A134D4D05}" srcOrd="0" destOrd="0" presId="urn:microsoft.com/office/officeart/2005/8/layout/vList5"/>
    <dgm:cxn modelId="{4FBE91FD-FB6A-AD4A-8A33-DE9C1748E1C8}" type="presParOf" srcId="{999842FA-8897-F24F-9802-9207BEAF47E1}" destId="{DD4D975E-EAF5-7048-8F67-106DABDD5EB1}" srcOrd="1" destOrd="0" presId="urn:microsoft.com/office/officeart/2005/8/layout/vList5"/>
    <dgm:cxn modelId="{EC49E9EA-1635-6B44-883A-7FA80CEA3CAB}" type="presParOf" srcId="{181ED6B7-6F17-F941-9885-57005A7D5534}" destId="{DC6E4F0B-C4F7-E148-8D0C-97BED4A5E79F}" srcOrd="1" destOrd="0" presId="urn:microsoft.com/office/officeart/2005/8/layout/vList5"/>
    <dgm:cxn modelId="{BDE7B26D-B494-D547-99CD-33B0E9372EEA}" type="presParOf" srcId="{181ED6B7-6F17-F941-9885-57005A7D5534}" destId="{09B1FAF1-0251-4247-A391-4F570BE49A9E}" srcOrd="2" destOrd="0" presId="urn:microsoft.com/office/officeart/2005/8/layout/vList5"/>
    <dgm:cxn modelId="{67FA7DFE-FED0-8D40-8F70-706273FDB50B}" type="presParOf" srcId="{09B1FAF1-0251-4247-A391-4F570BE49A9E}" destId="{EE18ECDF-E259-8849-9B07-FC81F6F3DEEB}" srcOrd="0" destOrd="0" presId="urn:microsoft.com/office/officeart/2005/8/layout/vList5"/>
    <dgm:cxn modelId="{53BBA46D-6CFD-D944-A106-5AF228EA526F}" type="presParOf" srcId="{09B1FAF1-0251-4247-A391-4F570BE49A9E}" destId="{8D80A58F-0CA2-6E4E-AA2E-90CFE6E36BE2}" srcOrd="1" destOrd="0" presId="urn:microsoft.com/office/officeart/2005/8/layout/vList5"/>
    <dgm:cxn modelId="{B1E976D1-3C4E-3246-A622-6CA748C85F74}" type="presParOf" srcId="{181ED6B7-6F17-F941-9885-57005A7D5534}" destId="{D042A1FD-1218-0542-979A-4FE580D97494}" srcOrd="3" destOrd="0" presId="urn:microsoft.com/office/officeart/2005/8/layout/vList5"/>
    <dgm:cxn modelId="{24F5DFF2-78DD-BF44-9CDD-B6D91F4835A9}" type="presParOf" srcId="{181ED6B7-6F17-F941-9885-57005A7D5534}" destId="{CD50AB50-E680-A143-B61C-3626AA43B907}" srcOrd="4" destOrd="0" presId="urn:microsoft.com/office/officeart/2005/8/layout/vList5"/>
    <dgm:cxn modelId="{F7E1F9BA-D8A2-8343-9009-90E95CD90AE0}" type="presParOf" srcId="{CD50AB50-E680-A143-B61C-3626AA43B907}" destId="{1F2BCC5B-BEC7-7249-9B2D-1FF36B0482C9}" srcOrd="0" destOrd="0" presId="urn:microsoft.com/office/officeart/2005/8/layout/vList5"/>
    <dgm:cxn modelId="{FFAFB6A8-ACE8-ED41-8F09-C622AF623640}" type="presParOf" srcId="{CD50AB50-E680-A143-B61C-3626AA43B907}" destId="{80614C37-63B2-B846-8BC2-78FD524FB9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D975E-EAF5-7048-8F67-106DABDD5EB1}">
      <dsp:nvSpPr>
        <dsp:cNvPr id="0" name=""/>
        <dsp:cNvSpPr/>
      </dsp:nvSpPr>
      <dsp:spPr>
        <a:xfrm rot="5400000">
          <a:off x="2856878" y="-662030"/>
          <a:ext cx="2717788" cy="42115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2E6AA6"/>
              </a:solidFill>
            </a:rPr>
            <a:t>Direct acting</a:t>
          </a:r>
          <a:r>
            <a:rPr lang="en-US" sz="1200" b="1" kern="1200" dirty="0" smtClean="0"/>
            <a:t>: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C00000"/>
              </a:solidFill>
            </a:rPr>
            <a:t>Direct stimulation of adrenergic receptors -: </a:t>
          </a:r>
          <a:r>
            <a:rPr lang="en-US" sz="1100" b="1" kern="1200" dirty="0" smtClean="0"/>
            <a:t>Adrenaline</a:t>
          </a:r>
          <a:r>
            <a:rPr lang="en-US" sz="1100" kern="1200" dirty="0" smtClean="0"/>
            <a:t> - </a:t>
          </a:r>
          <a:r>
            <a:rPr lang="en-US" sz="1100" b="1" kern="1200" dirty="0" smtClean="0"/>
            <a:t>Noradrenaline - Isoprenaline - Phenylephrine - Dopamine - Salbutamol - Methoxamine -  </a:t>
          </a:r>
          <a:r>
            <a:rPr lang="en-US" sz="1100" b="1" kern="1200" dirty="0" err="1" smtClean="0"/>
            <a:t>Naphazoline</a:t>
          </a:r>
          <a:r>
            <a:rPr lang="en-US" sz="1100" b="1" kern="1200" dirty="0" smtClean="0"/>
            <a:t> - Clonidine – </a:t>
          </a:r>
          <a:r>
            <a:rPr lang="en-US" sz="1100" b="1" kern="1200" dirty="0" err="1" smtClean="0"/>
            <a:t>dobutamine</a:t>
          </a:r>
          <a:endParaRPr lang="en-US" sz="11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2E6AA6"/>
              </a:solidFill>
            </a:rPr>
            <a:t>Indirect acting:</a:t>
          </a:r>
          <a:endParaRPr lang="en-US" sz="1200" kern="1200" dirty="0">
            <a:solidFill>
              <a:srgbClr val="2E6AA6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C00000"/>
              </a:solidFill>
            </a:rPr>
            <a:t>Increase noradrenaline</a:t>
          </a:r>
          <a:r>
            <a:rPr lang="en-US" sz="1100" kern="1200" baseline="0" dirty="0" smtClean="0">
              <a:solidFill>
                <a:srgbClr val="C00000"/>
              </a:solidFill>
            </a:rPr>
            <a:t> release from pre-</a:t>
          </a:r>
          <a:r>
            <a:rPr lang="en-US" sz="1100" kern="1200" baseline="0" dirty="0" err="1" smtClean="0">
              <a:solidFill>
                <a:srgbClr val="C00000"/>
              </a:solidFill>
            </a:rPr>
            <a:t>sympathatic</a:t>
          </a:r>
          <a:r>
            <a:rPr lang="en-US" sz="1100" kern="1200" baseline="0" dirty="0" smtClean="0">
              <a:solidFill>
                <a:srgbClr val="C00000"/>
              </a:solidFill>
            </a:rPr>
            <a:t> adrenergic nerve endings -</a:t>
          </a:r>
          <a:r>
            <a:rPr lang="en-US" sz="1100" kern="1200" baseline="0" dirty="0" smtClean="0"/>
            <a:t>: </a:t>
          </a:r>
          <a:r>
            <a:rPr lang="en-US" sz="1100" b="1" kern="1200" dirty="0" smtClean="0"/>
            <a:t>Amphetamine – tyramine.</a:t>
          </a:r>
          <a:endParaRPr lang="en-US" sz="1100" kern="1200" dirty="0">
            <a:solidFill>
              <a:srgbClr val="2E6AA6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rgbClr val="2E6AA6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C00000"/>
              </a:solidFill>
            </a:rPr>
            <a:t>Inhibit noradrenaline uptake</a:t>
          </a:r>
          <a:r>
            <a:rPr lang="en-US" sz="1100" kern="1200" dirty="0" smtClean="0"/>
            <a:t>:  </a:t>
          </a:r>
          <a:r>
            <a:rPr lang="en-US" sz="1100" b="1" kern="1200" dirty="0" smtClean="0"/>
            <a:t>Cocaine  -  Anti depressants</a:t>
          </a:r>
          <a:endParaRPr lang="en-US" sz="1100" kern="1200" dirty="0">
            <a:solidFill>
              <a:srgbClr val="2E6AA6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rgbClr val="2E6AA6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2E6AA6"/>
              </a:solidFill>
            </a:rPr>
            <a:t>Mixed “dual acting”:</a:t>
          </a:r>
          <a:endParaRPr lang="en-US" sz="1200" kern="1200" dirty="0">
            <a:solidFill>
              <a:srgbClr val="2E6AA6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C00000"/>
              </a:solidFill>
            </a:rPr>
            <a:t>Direct and indirect</a:t>
          </a:r>
          <a:r>
            <a:rPr lang="en-US" sz="1100" kern="1200" baseline="0" dirty="0" smtClean="0">
              <a:solidFill>
                <a:srgbClr val="C00000"/>
              </a:solidFill>
            </a:rPr>
            <a:t> stimulation of adrenergic receptors -</a:t>
          </a:r>
          <a:r>
            <a:rPr lang="en-US" sz="1100" kern="1200" baseline="0" dirty="0" smtClean="0"/>
            <a:t>: </a:t>
          </a:r>
          <a:r>
            <a:rPr lang="en-US" sz="1100" b="1" kern="1200" dirty="0" smtClean="0"/>
            <a:t>Ephedrine - Pseudo-ephedrine</a:t>
          </a:r>
          <a:endParaRPr lang="en-US" sz="1100" kern="1200" dirty="0">
            <a:solidFill>
              <a:srgbClr val="2E6AA6"/>
            </a:solidFill>
          </a:endParaRPr>
        </a:p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100" b="1" kern="1200" dirty="0">
            <a:solidFill>
              <a:srgbClr val="7030A0"/>
            </a:solidFill>
          </a:endParaRPr>
        </a:p>
      </dsp:txBody>
      <dsp:txXfrm rot="-5400000">
        <a:off x="2109987" y="217532"/>
        <a:ext cx="4078900" cy="2452446"/>
      </dsp:txXfrm>
    </dsp:sp>
    <dsp:sp modelId="{85FA17DF-1FC5-E746-84ED-138A134D4D05}">
      <dsp:nvSpPr>
        <dsp:cNvPr id="0" name=""/>
        <dsp:cNvSpPr/>
      </dsp:nvSpPr>
      <dsp:spPr>
        <a:xfrm>
          <a:off x="0" y="891"/>
          <a:ext cx="2109986" cy="28857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Action</a:t>
          </a:r>
          <a:endParaRPr lang="en-US" sz="3300" kern="1200" dirty="0"/>
        </a:p>
      </dsp:txBody>
      <dsp:txXfrm>
        <a:off x="103001" y="103892"/>
        <a:ext cx="1903984" cy="2679724"/>
      </dsp:txXfrm>
    </dsp:sp>
    <dsp:sp modelId="{8D80A58F-0CA2-6E4E-AA2E-90CFE6E36BE2}">
      <dsp:nvSpPr>
        <dsp:cNvPr id="0" name=""/>
        <dsp:cNvSpPr/>
      </dsp:nvSpPr>
      <dsp:spPr>
        <a:xfrm rot="5400000">
          <a:off x="3099182" y="2195086"/>
          <a:ext cx="2402653" cy="4047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rgbClr val="2E6AA6"/>
              </a:solidFill>
            </a:rPr>
            <a:t>Catecholamines</a:t>
          </a:r>
          <a:r>
            <a:rPr lang="en-US" sz="1400" b="1" kern="1200" dirty="0" smtClean="0">
              <a:solidFill>
                <a:srgbClr val="2E6AA6"/>
              </a:solidFill>
            </a:rPr>
            <a:t>:</a:t>
          </a:r>
          <a:r>
            <a:rPr lang="en-US" sz="1400" b="1" kern="1200" dirty="0" smtClean="0">
              <a:solidFill>
                <a:srgbClr val="C91A13"/>
              </a:solidFill>
            </a:rPr>
            <a:t> </a:t>
          </a:r>
          <a:endParaRPr lang="en-US" sz="1400" kern="1200" dirty="0"/>
        </a:p>
        <a:p>
          <a:pPr marL="57150" marR="0" lvl="1" indent="-57150" algn="l" defTabSz="3111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/>
            <a:t>-have catechol rings - Water soluble - Not effective orally - Poor penetration into CNS - </a:t>
          </a:r>
          <a:r>
            <a:rPr lang="en-US" sz="1300" kern="1200" dirty="0" err="1" smtClean="0"/>
            <a:t>Inactinated</a:t>
          </a:r>
          <a:r>
            <a:rPr lang="en-US" sz="1300" kern="1200" dirty="0" smtClean="0"/>
            <a:t> by COMT and MAO in GIT - Sort half life: </a:t>
          </a:r>
          <a:r>
            <a:rPr lang="en-US" sz="1300" b="1" kern="1200" dirty="0" smtClean="0"/>
            <a:t>Adrenaline - Noradrenaline – Dopamine - Isoprenaline</a:t>
          </a:r>
          <a:r>
            <a:rPr lang="en-US" sz="1300" kern="1200" dirty="0" smtClean="0"/>
            <a:t> </a:t>
          </a:r>
          <a:endParaRPr lang="en-US" sz="1300" kern="1200" dirty="0"/>
        </a:p>
        <a:p>
          <a:pPr marL="57150" marR="0" lvl="1" indent="-57150" algn="l" defTabSz="3111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300" kern="1200" dirty="0"/>
        </a:p>
        <a:p>
          <a:pPr marL="57150" lvl="1" indent="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2E6AA6"/>
              </a:solidFill>
            </a:rPr>
            <a:t>Non-</a:t>
          </a:r>
          <a:r>
            <a:rPr lang="en-US" sz="1400" b="1" kern="1200" dirty="0" err="1" smtClean="0">
              <a:solidFill>
                <a:srgbClr val="2E6AA6"/>
              </a:solidFill>
            </a:rPr>
            <a:t>catecholamines</a:t>
          </a:r>
          <a:r>
            <a:rPr lang="en-US" sz="1400" b="1" kern="1200" dirty="0" smtClean="0">
              <a:solidFill>
                <a:srgbClr val="2E6AA6"/>
              </a:solidFill>
            </a:rPr>
            <a:t>:</a:t>
          </a:r>
          <a:endParaRPr lang="en-US" sz="1400" kern="1200" dirty="0"/>
        </a:p>
        <a:p>
          <a:pPr marL="57150" lvl="1" indent="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Lack catechol rings - Lipid soluble - effective orally - cross well BBB - Not inactivated by COMT in GUT wall - Long half life:</a:t>
          </a:r>
          <a:r>
            <a:rPr lang="en-US" sz="1300" kern="1200" baseline="0" dirty="0" smtClean="0"/>
            <a:t> </a:t>
          </a:r>
          <a:r>
            <a:rPr lang="en-US" sz="1300" b="1" kern="1200" dirty="0" smtClean="0"/>
            <a:t>- Ephedrine – Amphetamine - Phenylephrine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  <a:p>
          <a:pPr marL="57150" lvl="1" indent="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 rot="-5400000">
        <a:off x="2276740" y="3134816"/>
        <a:ext cx="3930250" cy="2168077"/>
      </dsp:txXfrm>
    </dsp:sp>
    <dsp:sp modelId="{EE18ECDF-E259-8849-9B07-FC81F6F3DEEB}">
      <dsp:nvSpPr>
        <dsp:cNvPr id="0" name=""/>
        <dsp:cNvSpPr/>
      </dsp:nvSpPr>
      <dsp:spPr>
        <a:xfrm>
          <a:off x="0" y="3105873"/>
          <a:ext cx="2276740" cy="21979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Chemistry</a:t>
          </a:r>
          <a:endParaRPr lang="en-US" sz="3300" kern="1200" dirty="0"/>
        </a:p>
      </dsp:txBody>
      <dsp:txXfrm>
        <a:off x="107296" y="3213169"/>
        <a:ext cx="2062148" cy="1983370"/>
      </dsp:txXfrm>
    </dsp:sp>
    <dsp:sp modelId="{80614C37-63B2-B846-8BC2-78FD524FB924}">
      <dsp:nvSpPr>
        <dsp:cNvPr id="0" name=""/>
        <dsp:cNvSpPr/>
      </dsp:nvSpPr>
      <dsp:spPr>
        <a:xfrm rot="5400000">
          <a:off x="3324809" y="4582301"/>
          <a:ext cx="1959808" cy="40514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2E6AA6"/>
              </a:solidFill>
            </a:rPr>
            <a:t>Non-selective adrenergic agonist:</a:t>
          </a:r>
          <a:endParaRPr lang="en-US" sz="1200" kern="1200" dirty="0">
            <a:solidFill>
              <a:srgbClr val="2E6AA6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Adrenaline  (a1, a2, B1, B2, B3)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-Noradrenaline  (a1, a2 B1)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-Iso</a:t>
          </a:r>
          <a:r>
            <a:rPr lang="en-US" sz="1100" b="1" u="sng" kern="1200" dirty="0" smtClean="0"/>
            <a:t>p</a:t>
          </a:r>
          <a:r>
            <a:rPr lang="en-US" sz="1100" kern="1200" dirty="0" smtClean="0"/>
            <a:t>renaline  (B1, B2, B3)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-</a:t>
          </a:r>
          <a:r>
            <a:rPr lang="en-US" sz="1100" b="1" u="sng" kern="1200" dirty="0" smtClean="0"/>
            <a:t>D</a:t>
          </a:r>
          <a:r>
            <a:rPr lang="en-US" sz="1100" kern="1200" dirty="0" smtClean="0"/>
            <a:t>o</a:t>
          </a:r>
          <a:r>
            <a:rPr lang="en-US" sz="1100" b="1" u="sng" kern="1200" dirty="0" smtClean="0"/>
            <a:t>pa</a:t>
          </a:r>
          <a:r>
            <a:rPr lang="en-US" sz="1100" kern="1200" dirty="0" smtClean="0"/>
            <a:t>mine  (a1, B1, D1)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2E6AA6"/>
              </a:solidFill>
            </a:rPr>
            <a:t>selective agonist:</a:t>
          </a:r>
          <a:endParaRPr lang="en-US" sz="1200" kern="1200" dirty="0">
            <a:solidFill>
              <a:srgbClr val="2E6AA6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Phenylephrine  (a1)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- a-methyldopa – clonidine (a2)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-Dobutamine  (B1)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-Salbutamol , terbutaline, </a:t>
          </a:r>
          <a:r>
            <a:rPr lang="en-US" sz="1100" kern="1200" dirty="0" err="1" smtClean="0"/>
            <a:t>ritoderine</a:t>
          </a:r>
          <a:r>
            <a:rPr lang="en-US" sz="1100" kern="1200" dirty="0" smtClean="0"/>
            <a:t>  (B2)</a:t>
          </a: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-5400000">
        <a:off x="2278966" y="5723814"/>
        <a:ext cx="3955825" cy="1768468"/>
      </dsp:txXfrm>
    </dsp:sp>
    <dsp:sp modelId="{1F2BCC5B-BEC7-7249-9B2D-1FF36B0482C9}">
      <dsp:nvSpPr>
        <dsp:cNvPr id="0" name=""/>
        <dsp:cNvSpPr/>
      </dsp:nvSpPr>
      <dsp:spPr>
        <a:xfrm>
          <a:off x="0" y="5509068"/>
          <a:ext cx="2278965" cy="21979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Spectrum of action</a:t>
          </a:r>
          <a:endParaRPr lang="en-US" sz="3300" kern="1200" dirty="0"/>
        </a:p>
      </dsp:txBody>
      <dsp:txXfrm>
        <a:off x="107296" y="5616364"/>
        <a:ext cx="2064373" cy="198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31AC-448A-4F87-869F-D3CFC18139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31AC-448A-4F87-869F-D3CFC18139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3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89953" y="7478052"/>
            <a:ext cx="124397" cy="141865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519610" y="738314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2E6AA6"/>
                </a:solidFill>
              </a:rPr>
              <a:t>Titles</a:t>
            </a:r>
          </a:p>
          <a:p>
            <a:pPr algn="l"/>
            <a:r>
              <a:rPr lang="en-US" dirty="0">
                <a:solidFill>
                  <a:srgbClr val="9B261F"/>
                </a:solidFill>
              </a:rPr>
              <a:t>Very important</a:t>
            </a:r>
          </a:p>
          <a:p>
            <a:pPr algn="l"/>
            <a:r>
              <a:rPr lang="en-US" dirty="0">
                <a:solidFill>
                  <a:srgbClr val="A6A6A6"/>
                </a:solidFill>
              </a:rPr>
              <a:t>Extra information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88184" y="7748766"/>
            <a:ext cx="124397" cy="141865"/>
            <a:chOff x="-4889" y="0"/>
            <a:chExt cx="150376" cy="171424"/>
          </a:xfrm>
          <a:solidFill>
            <a:srgbClr val="9B261F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85553" y="8025409"/>
            <a:ext cx="124397" cy="141865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85553" y="8321832"/>
            <a:ext cx="124397" cy="141865"/>
            <a:chOff x="-4889" y="0"/>
            <a:chExt cx="150376" cy="171424"/>
          </a:xfrm>
          <a:solidFill>
            <a:srgbClr val="00B050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5343967" y="224790"/>
            <a:ext cx="1313565" cy="998307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5BAB-76E4-4F8B-BEE7-D8A0F4C2FC4B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24E3-D810-4E96-817D-348D62A58565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6857999" cy="914400"/>
          </a:xfrm>
          <a:prstGeom prst="rect">
            <a:avLst/>
          </a:prstGeom>
          <a:solidFill>
            <a:srgbClr val="2E6AA6"/>
          </a:solidFill>
          <a:ln>
            <a:solidFill>
              <a:srgbClr val="2E6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287649" y="-74674"/>
            <a:ext cx="2023825" cy="1328061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590435"/>
            <a:ext cx="5915025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4525" y="914404"/>
            <a:ext cx="6858000" cy="0"/>
          </a:xfrm>
          <a:prstGeom prst="line">
            <a:avLst/>
          </a:prstGeom>
          <a:ln w="111125">
            <a:solidFill>
              <a:srgbClr val="9A2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563692" y="503466"/>
            <a:ext cx="369813" cy="277738"/>
          </a:xfrm>
          <a:prstGeom prst="line">
            <a:avLst/>
          </a:prstGeom>
          <a:ln w="111125">
            <a:solidFill>
              <a:srgbClr val="9A2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166327" y="202665"/>
            <a:ext cx="506186" cy="448842"/>
          </a:xfrm>
          <a:prstGeom prst="ellipse">
            <a:avLst/>
          </a:prstGeom>
          <a:solidFill>
            <a:srgbClr val="9A261F"/>
          </a:solidFill>
          <a:ln>
            <a:solidFill>
              <a:srgbClr val="9A2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hord 21"/>
          <p:cNvSpPr/>
          <p:nvPr userDrawn="1"/>
        </p:nvSpPr>
        <p:spPr>
          <a:xfrm rot="6768006">
            <a:off x="809863" y="631320"/>
            <a:ext cx="398451" cy="462693"/>
          </a:xfrm>
          <a:prstGeom prst="chord">
            <a:avLst/>
          </a:prstGeom>
          <a:solidFill>
            <a:srgbClr val="9A261F"/>
          </a:solidFill>
          <a:ln>
            <a:solidFill>
              <a:srgbClr val="9A2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0264" y="2190745"/>
            <a:ext cx="1094736" cy="117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000" y="1949031"/>
            <a:ext cx="1143575" cy="1421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5343967" y="224790"/>
            <a:ext cx="1313565" cy="998307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0776125"/>
              </p:ext>
            </p:extLst>
          </p:nvPr>
        </p:nvGraphicFramePr>
        <p:xfrm>
          <a:off x="1143000" y="3036358"/>
          <a:ext cx="4572000" cy="43281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8946832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Boys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Girls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118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عبدالرحمن ذكري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غادة</a:t>
                      </a:r>
                      <a:r>
                        <a:rPr lang="ar-SA" sz="1800" b="0" baseline="0" dirty="0"/>
                        <a:t> المهنا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62324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عبدالعزيز رضوان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اللولو</a:t>
                      </a:r>
                      <a:r>
                        <a:rPr lang="ar-SA" sz="1800" b="0" baseline="0" dirty="0"/>
                        <a:t> الصليهم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63304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مؤيد</a:t>
                      </a:r>
                      <a:r>
                        <a:rPr lang="ar-SA" sz="1800" baseline="0" dirty="0"/>
                        <a:t> أحمد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روان</a:t>
                      </a:r>
                      <a:r>
                        <a:rPr lang="ar-SA" sz="1800" b="0" baseline="0" dirty="0"/>
                        <a:t> القحطاني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99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فيصل العباد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 smtClean="0"/>
                        <a:t>امل</a:t>
                      </a:r>
                      <a:r>
                        <a:rPr lang="ar-SA" sz="1800" b="0" baseline="0" dirty="0" smtClean="0"/>
                        <a:t> القرني</a:t>
                      </a:r>
                      <a:endParaRPr lang="en-US" sz="1800" b="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91322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فارس النفيسة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شروق</a:t>
                      </a:r>
                      <a:r>
                        <a:rPr lang="ar-SA" sz="1800" b="0" baseline="0" dirty="0"/>
                        <a:t> الصومالي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425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خالد العيسى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سما</a:t>
                      </a:r>
                      <a:r>
                        <a:rPr lang="ar-SA" sz="1800" b="0" baseline="0" dirty="0"/>
                        <a:t> الحربي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626783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عبدالرحمن العريفي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انوار</a:t>
                      </a:r>
                      <a:r>
                        <a:rPr lang="ar-SA" sz="1800" b="0" baseline="0" dirty="0"/>
                        <a:t> العجمي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0171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عبدالرحمن</a:t>
                      </a:r>
                      <a:r>
                        <a:rPr lang="ar-SA" sz="1800" baseline="0" dirty="0"/>
                        <a:t> الجريان</a:t>
                      </a:r>
                      <a:endParaRPr lang="ar-SA" sz="1800" b="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وتين</a:t>
                      </a:r>
                      <a:r>
                        <a:rPr lang="ar-SA" sz="1800" b="0" baseline="0" dirty="0"/>
                        <a:t> الحمود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57193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محمد خوجة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رنا</a:t>
                      </a:r>
                      <a:r>
                        <a:rPr lang="ar-SA" sz="1800" b="0" baseline="0" dirty="0"/>
                        <a:t> باراسين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62356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عمر التركستاني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4457631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 userDrawn="1"/>
        </p:nvSpPr>
        <p:spPr>
          <a:xfrm>
            <a:off x="243114" y="7143357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1800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Contact</a:t>
            </a: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us 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	Pharma436@outlook.com</a:t>
            </a:r>
          </a:p>
        </p:txBody>
      </p:sp>
      <p:pic>
        <p:nvPicPr>
          <p:cNvPr id="2050" name="Picture 2" descr="Image result for outlook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" y="8230892"/>
            <a:ext cx="347541" cy="3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" y="7833554"/>
            <a:ext cx="276443" cy="2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787977" y="2744404"/>
            <a:ext cx="220564" cy="1255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4777294" y="2667211"/>
            <a:ext cx="220564" cy="1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11B1-3D6B-477A-8474-2D239A2A1E30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DDB-ECFC-4C6A-A764-DDA07B8D50B2}" type="datetime1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28A4-AFEA-4A34-95A8-247BD3CB8071}" type="datetime1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40E1-ABA2-42F5-8697-1953C1EA20E1}" type="datetime1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0C7-4DFA-4933-83B3-3A392722552D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3EB8-C00B-4BF9-A965-EFF7903BF2A5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2050-8821-4C78-B239-8673A458227B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onlineexambuilder.com/adrenergic-agonists/exam-1312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07103" y="6777208"/>
            <a:ext cx="336217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2400" dirty="0" smtClean="0">
                <a:solidFill>
                  <a:srgbClr val="2E6AA6"/>
                </a:solidFill>
              </a:rPr>
              <a:t>على قدر الهدف </a:t>
            </a:r>
            <a:r>
              <a:rPr lang="ar-SA" sz="2400" smtClean="0">
                <a:solidFill>
                  <a:srgbClr val="2E6AA6"/>
                </a:solidFill>
              </a:rPr>
              <a:t>يكون الانطلاق.</a:t>
            </a:r>
            <a:endParaRPr lang="ar-SA" sz="2400" dirty="0">
              <a:solidFill>
                <a:srgbClr val="2E6A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26" y="2159540"/>
            <a:ext cx="481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Adrenergic agonists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9626" y="2889862"/>
            <a:ext cx="481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Objectives: </a:t>
            </a:r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08" y="272232"/>
            <a:ext cx="1716978" cy="14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702461"/>
              </p:ext>
            </p:extLst>
          </p:nvPr>
        </p:nvGraphicFramePr>
        <p:xfrm>
          <a:off x="263769" y="964001"/>
          <a:ext cx="6330462" cy="165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094">
                  <a:extLst>
                    <a:ext uri="{9D8B030D-6E8A-4147-A177-3AD203B41FA5}">
                      <a16:colId xmlns:a16="http://schemas.microsoft.com/office/drawing/2014/main" xmlns="" val="1913702918"/>
                    </a:ext>
                  </a:extLst>
                </a:gridCol>
                <a:gridCol w="2679032">
                  <a:extLst>
                    <a:ext uri="{9D8B030D-6E8A-4147-A177-3AD203B41FA5}">
                      <a16:colId xmlns:a16="http://schemas.microsoft.com/office/drawing/2014/main" xmlns="" val="3602050996"/>
                    </a:ext>
                  </a:extLst>
                </a:gridCol>
                <a:gridCol w="1300336">
                  <a:extLst>
                    <a:ext uri="{9D8B030D-6E8A-4147-A177-3AD203B41FA5}">
                      <a16:colId xmlns:a16="http://schemas.microsoft.com/office/drawing/2014/main" xmlns="" val="2892429637"/>
                    </a:ext>
                  </a:extLst>
                </a:gridCol>
              </a:tblGrid>
              <a:tr h="4292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</a:rPr>
                        <a:t>Selective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Symbol" pitchFamily="18" charset="2"/>
                        </a:rPr>
                        <a:t>b</a:t>
                      </a:r>
                      <a:r>
                        <a:rPr lang="en-US" sz="1700" b="1" baseline="-25000" dirty="0">
                          <a:solidFill>
                            <a:schemeClr val="bg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</a:rPr>
                        <a:t>2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  <a:sym typeface="Wingdings 3"/>
                        </a:rPr>
                        <a:t> agonists </a:t>
                      </a:r>
                    </a:p>
                    <a:p>
                      <a:endParaRPr lang="en-US" sz="900" dirty="0"/>
                    </a:p>
                  </a:txBody>
                  <a:tcPr marL="47478" marR="47478" marT="23740" marB="2374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4397068"/>
                  </a:ext>
                </a:extLst>
              </a:tr>
              <a:tr h="252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2E6AA6"/>
                          </a:solidFill>
                          <a:sym typeface="Symbol" pitchFamily="18" charset="2"/>
                        </a:rPr>
                        <a:t>Salbutamol</a:t>
                      </a:r>
                    </a:p>
                  </a:txBody>
                  <a:tcPr marL="47478" marR="47478" marT="23740" marB="237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err="1" smtClean="0">
                          <a:solidFill>
                            <a:srgbClr val="2E6AA6"/>
                          </a:solidFill>
                          <a:sym typeface="Symbol" pitchFamily="18" charset="2"/>
                        </a:rPr>
                        <a:t>Ritodrine</a:t>
                      </a:r>
                      <a:endParaRPr lang="en-US" sz="1100" b="1" u="sng" dirty="0">
                        <a:solidFill>
                          <a:srgbClr val="2E6AA6"/>
                        </a:solidFill>
                        <a:sym typeface="Symbol" pitchFamily="18" charset="2"/>
                      </a:endParaRPr>
                    </a:p>
                  </a:txBody>
                  <a:tcPr marL="47478" marR="47478" marT="23740" marB="237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srgbClr val="2E6AA6"/>
                          </a:solidFill>
                          <a:sym typeface="Wingdings 3"/>
                        </a:rPr>
                        <a:t>Terbutaline</a:t>
                      </a:r>
                      <a:endParaRPr lang="en-US" sz="1100" dirty="0">
                        <a:solidFill>
                          <a:srgbClr val="2E6AA6"/>
                        </a:solidFill>
                      </a:endParaRPr>
                    </a:p>
                  </a:txBody>
                  <a:tcPr marL="47478" marR="47478" marT="23740" marB="23740" anchor="ctr"/>
                </a:tc>
                <a:extLst>
                  <a:ext uri="{0D108BD9-81ED-4DB2-BD59-A6C34878D82A}">
                    <a16:rowId xmlns:a16="http://schemas.microsoft.com/office/drawing/2014/main" xmlns="" val="547188403"/>
                  </a:ext>
                </a:extLst>
              </a:tr>
              <a:tr h="944976"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>
                          <a:sym typeface="Symbol" pitchFamily="18" charset="2"/>
                        </a:rPr>
                        <a:t>selective 2 agonists, non </a:t>
                      </a:r>
                      <a:r>
                        <a:rPr lang="en-US" sz="900" dirty="0" err="1">
                          <a:sym typeface="Symbol" pitchFamily="18" charset="2"/>
                        </a:rPr>
                        <a:t>catecholamines</a:t>
                      </a:r>
                      <a:endParaRPr lang="en-US" sz="900" dirty="0">
                        <a:sym typeface="Symbol" pitchFamily="18" charset="2"/>
                      </a:endParaRPr>
                    </a:p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>
                          <a:sym typeface="Symbol" pitchFamily="18" charset="2"/>
                        </a:rPr>
                        <a:t>orally or by inhalation or injection.</a:t>
                      </a:r>
                    </a:p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>
                          <a:sym typeface="Symbol" pitchFamily="18" charset="2"/>
                        </a:rPr>
                        <a:t>Produces bronchodilation</a:t>
                      </a:r>
                    </a:p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Used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  <a:sym typeface="Symbol" pitchFamily="18" charset="2"/>
                        </a:rPr>
                        <a:t>for acute attack of asthma &amp; COPD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.</a:t>
                      </a:r>
                      <a:endParaRPr lang="ar-SA" sz="9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/>
                    </a:p>
                  </a:txBody>
                  <a:tcPr marL="47478" marR="47478" marT="23740" marB="23740"/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>
                          <a:sym typeface="Symbol" pitchFamily="18" charset="2"/>
                        </a:rPr>
                        <a:t>Selective 2 agonist, non </a:t>
                      </a:r>
                      <a:r>
                        <a:rPr lang="en-US" sz="900" dirty="0" err="1">
                          <a:sym typeface="Symbol" pitchFamily="18" charset="2"/>
                        </a:rPr>
                        <a:t>catecholamines</a:t>
                      </a:r>
                      <a:r>
                        <a:rPr lang="en-US" sz="900" dirty="0">
                          <a:sym typeface="Symbol" pitchFamily="18" charset="2"/>
                        </a:rPr>
                        <a:t>.</a:t>
                      </a:r>
                    </a:p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>
                          <a:sym typeface="Symbol" pitchFamily="18" charset="2"/>
                        </a:rPr>
                        <a:t>orally or by injection </a:t>
                      </a:r>
                    </a:p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>
                          <a:sym typeface="Symbol" pitchFamily="18" charset="2"/>
                        </a:rPr>
                        <a:t>Is a </a:t>
                      </a:r>
                      <a:r>
                        <a:rPr lang="en-US" sz="900" dirty="0" err="1">
                          <a:sym typeface="Symbol" pitchFamily="18" charset="2"/>
                        </a:rPr>
                        <a:t>tocolytic</a:t>
                      </a:r>
                      <a:r>
                        <a:rPr lang="en-US" sz="900" dirty="0">
                          <a:sym typeface="Symbol" pitchFamily="18" charset="2"/>
                        </a:rPr>
                        <a:t> drug (relaxation of uterus).</a:t>
                      </a:r>
                    </a:p>
                    <a:p>
                      <a:pPr marL="171450" indent="-17145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Used 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orally and injection to treat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  <a:sym typeface="Symbol" pitchFamily="18" charset="2"/>
                        </a:rPr>
                        <a:t>premature labor.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900" dirty="0"/>
                    </a:p>
                  </a:txBody>
                  <a:tcPr marL="47478" marR="47478" marT="23740" marB="2374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  <a:sym typeface="Wingdings 3"/>
                        </a:rPr>
                        <a:t>Bronchodilator 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 Narrow" pitchFamily="34" charset="0"/>
                        <a:sym typeface="Wingdings 3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Narrow" pitchFamily="34" charset="0"/>
                          <a:sym typeface="Wingdings 3"/>
                        </a:rPr>
                        <a:t>Tocolytic</a:t>
                      </a:r>
                      <a:endParaRPr lang="en-US" sz="1000" b="1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 Narrow" pitchFamily="34" charset="0"/>
                        <a:sym typeface="Wingdings 3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900" dirty="0"/>
                    </a:p>
                  </a:txBody>
                  <a:tcPr marL="47478" marR="47478" marT="23740" marB="23740"/>
                </a:tc>
                <a:extLst>
                  <a:ext uri="{0D108BD9-81ED-4DB2-BD59-A6C34878D82A}">
                    <a16:rowId xmlns:a16="http://schemas.microsoft.com/office/drawing/2014/main" xmlns="" val="253001659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3014924" y="2469609"/>
            <a:ext cx="172330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Ri</a:t>
            </a:r>
            <a:r>
              <a:rPr lang="en-US" sz="900" b="1" u="sng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drine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sz="900" b="1" u="sng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colytic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= Beta </a:t>
            </a:r>
            <a:r>
              <a:rPr lang="en-US" sz="900" b="1" u="sng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900" b="1" u="sng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ar-SA" sz="9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03754"/>
              </p:ext>
            </p:extLst>
          </p:nvPr>
        </p:nvGraphicFramePr>
        <p:xfrm>
          <a:off x="259284" y="4086237"/>
          <a:ext cx="6269457" cy="44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457">
                  <a:extLst>
                    <a:ext uri="{9D8B030D-6E8A-4147-A177-3AD203B41FA5}">
                      <a16:colId xmlns:a16="http://schemas.microsoft.com/office/drawing/2014/main" xmlns="" val="1272090705"/>
                    </a:ext>
                  </a:extLst>
                </a:gridCol>
              </a:tblGrid>
              <a:tr h="159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u="sng" dirty="0" err="1">
                          <a:solidFill>
                            <a:schemeClr val="bg1"/>
                          </a:solidFill>
                          <a:latin typeface="+mn-lt"/>
                          <a:sym typeface="Symbol" panose="05050102010706020507" pitchFamily="18" charset="2"/>
                        </a:rPr>
                        <a:t>Brimonidine</a:t>
                      </a:r>
                      <a:r>
                        <a:rPr lang="en-US" altLang="en-US" sz="1300" b="1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47478" marR="47478" marT="23740" marB="23740" anchor="ctr"/>
                </a:tc>
                <a:extLst>
                  <a:ext uri="{0D108BD9-81ED-4DB2-BD59-A6C34878D82A}">
                    <a16:rowId xmlns:a16="http://schemas.microsoft.com/office/drawing/2014/main" xmlns="" val="57344006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b="0" u="none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is an imidazoline </a:t>
                      </a:r>
                      <a:r>
                        <a:rPr lang="en-US" altLang="en-US" sz="900" b="0" u="none" dirty="0">
                          <a:solidFill>
                            <a:schemeClr val="tx1"/>
                          </a:solidFill>
                          <a:sym typeface="Wingdings 3" panose="05040102010807070707" pitchFamily="18" charset="2"/>
                        </a:rPr>
                        <a:t> </a:t>
                      </a:r>
                      <a:r>
                        <a:rPr lang="en-US" altLang="en-US" sz="900" b="1" u="none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altLang="en-US" sz="900" b="1" u="none" baseline="-25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en-US" sz="900" b="1" u="none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agonist used in glaucoma </a:t>
                      </a:r>
                    </a:p>
                  </a:txBody>
                  <a:tcPr marL="47478" marR="47478" marT="23740" marB="23740"/>
                </a:tc>
                <a:extLst>
                  <a:ext uri="{0D108BD9-81ED-4DB2-BD59-A6C34878D82A}">
                    <a16:rowId xmlns:a16="http://schemas.microsoft.com/office/drawing/2014/main" xmlns="" val="73144004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9" t="66992" r="22394" b="12958"/>
          <a:stretch/>
        </p:blipFill>
        <p:spPr>
          <a:xfrm>
            <a:off x="5220602" y="2041491"/>
            <a:ext cx="728785" cy="525755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1245"/>
              </p:ext>
            </p:extLst>
          </p:nvPr>
        </p:nvGraphicFramePr>
        <p:xfrm>
          <a:off x="259285" y="2756592"/>
          <a:ext cx="6269457" cy="129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891"/>
                <a:gridCol w="5015566"/>
              </a:tblGrid>
              <a:tr h="24058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u="sng" dirty="0" smtClean="0">
                          <a:solidFill>
                            <a:schemeClr val="bg1"/>
                          </a:solidFill>
                          <a:latin typeface="+mn-lt"/>
                          <a:sym typeface="Symbol" panose="05050102010706020507" pitchFamily="18" charset="2"/>
                        </a:rPr>
                        <a:t>Clonidine (s</a:t>
                      </a:r>
                      <a:r>
                        <a:rPr lang="en-US" altLang="en-US" sz="1200" b="1" dirty="0" smtClean="0">
                          <a:solidFill>
                            <a:schemeClr val="bg1"/>
                          </a:solidFill>
                          <a:latin typeface="+mn-lt"/>
                          <a:sym typeface="Symbol" panose="05050102010706020507" pitchFamily="18" charset="2"/>
                        </a:rPr>
                        <a:t>elective 2)</a:t>
                      </a:r>
                      <a:endParaRPr lang="en-US" altLang="en-US" sz="1200" b="1" dirty="0">
                        <a:solidFill>
                          <a:schemeClr val="bg1"/>
                        </a:solidFill>
                        <a:latin typeface="+mn-lt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98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Features: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synthetic, </a:t>
                      </a:r>
                      <a:r>
                        <a:rPr lang="en-US" altLang="en-US" sz="900" dirty="0" err="1" smtClean="0">
                          <a:sym typeface="Symbol" panose="05050102010706020507" pitchFamily="18" charset="2"/>
                        </a:rPr>
                        <a:t>imidazoline</a:t>
                      </a:r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Given orally or as patch. </a:t>
                      </a:r>
                    </a:p>
                    <a:p>
                      <a:pPr marL="171450" indent="-171450" eaLnBrk="1" hangingPunct="1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Is a presynaptic </a:t>
                      </a:r>
                      <a:r>
                        <a:rPr lang="en-US" altLang="en-US" sz="900" b="1" dirty="0" smtClean="0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altLang="en-US" sz="900" b="1" baseline="-25000" dirty="0" smtClean="0"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en-US" sz="900" b="1" dirty="0" smtClean="0">
                          <a:sym typeface="Symbol" panose="05050102010706020507" pitchFamily="18" charset="2"/>
                        </a:rPr>
                        <a:t> agonist</a:t>
                      </a:r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.</a:t>
                      </a:r>
                    </a:p>
                  </a:txBody>
                  <a:tcPr marL="63305" marR="63305" marT="31652" marB="31652" anchor="ctr"/>
                </a:tc>
              </a:tr>
              <a:tr h="3299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Pharmacological action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Acts centrally (a2 ) at nucleus </a:t>
                      </a:r>
                      <a:r>
                        <a:rPr lang="en-US" altLang="en-US" sz="900" dirty="0" err="1" smtClean="0">
                          <a:sym typeface="Symbol" panose="05050102010706020507" pitchFamily="18" charset="2"/>
                        </a:rPr>
                        <a:t>tractus</a:t>
                      </a:r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 solitaries to </a:t>
                      </a:r>
                      <a:r>
                        <a:rPr lang="en-US" altLang="en-US" sz="900" dirty="0" smtClean="0">
                          <a:sym typeface="Wingdings 3" panose="05040102010807070707" pitchFamily="18" charset="2"/>
                        </a:rPr>
                        <a:t> sympathetic outflow to heart &amp; vessels. </a:t>
                      </a:r>
                      <a:endParaRPr lang="en-US" altLang="en-US" sz="900" dirty="0" smtClean="0">
                        <a:sym typeface="Symbol" panose="05050102010706020507" pitchFamily="18" charset="2"/>
                      </a:endParaRPr>
                    </a:p>
                    <a:p>
                      <a:pPr eaLnBrk="1" hangingPunct="1"/>
                      <a:r>
                        <a:rPr lang="en-US" altLang="en-US" sz="900" dirty="0" smtClean="0">
                          <a:sym typeface="Symbol" panose="05050102010706020507" pitchFamily="18" charset="2"/>
                        </a:rPr>
                        <a:t>Inhibit sympathetic vasomotor centers</a:t>
                      </a:r>
                    </a:p>
                  </a:txBody>
                  <a:tcPr marL="63305" marR="63305" marT="31652" marB="31652" anchor="ctr"/>
                </a:tc>
              </a:tr>
              <a:tr h="2366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Uses:</a:t>
                      </a:r>
                      <a:r>
                        <a:rPr lang="en-US" altLang="en-US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800" b="1" u="sng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Used as antihypertensive in essential hypertension to lower BP.</a:t>
                      </a:r>
                    </a:p>
                  </a:txBody>
                  <a:tcPr marL="63305" marR="63305" marT="31652" marB="31652" anchor="ctr"/>
                </a:tc>
              </a:tr>
            </a:tbl>
          </a:graphicData>
        </a:graphic>
      </p:graphicFrame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7" t="35634" r="24448" b="50604"/>
          <a:stretch/>
        </p:blipFill>
        <p:spPr>
          <a:xfrm>
            <a:off x="259285" y="1058211"/>
            <a:ext cx="706055" cy="55464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429664"/>
              </p:ext>
            </p:extLst>
          </p:nvPr>
        </p:nvGraphicFramePr>
        <p:xfrm>
          <a:off x="50830" y="4772967"/>
          <a:ext cx="6772445" cy="338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2"/>
                <a:gridCol w="1142095"/>
                <a:gridCol w="4946348"/>
              </a:tblGrid>
              <a:tr h="4583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ADRENERGIC STIMULANTS</a:t>
                      </a:r>
                    </a:p>
                    <a:p>
                      <a:pPr algn="ctr"/>
                      <a:r>
                        <a:rPr lang="en-US" sz="1200" dirty="0" smtClean="0"/>
                        <a:t>Indirect &amp; DUAL acting </a:t>
                      </a:r>
                      <a:r>
                        <a:rPr lang="en-US" sz="1200" dirty="0" err="1" smtClean="0"/>
                        <a:t>sympathomimetics</a:t>
                      </a:r>
                      <a:endParaRPr lang="en-US" sz="1200" dirty="0"/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4500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Indirect acting</a:t>
                      </a:r>
                    </a:p>
                  </a:txBody>
                  <a:tcPr marL="63305" marR="63305" marT="31652" marB="31652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err="1" smtClean="0">
                          <a:solidFill>
                            <a:schemeClr val="bg1"/>
                          </a:solidFill>
                        </a:rPr>
                        <a:t>Amphetamine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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&amp; </a:t>
                      </a: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+mn-lt"/>
                          <a:sym typeface="Symbol" charset="2"/>
                        </a:rPr>
                        <a:t>)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ts val="2500"/>
                        </a:lnSpc>
                      </a:pPr>
                      <a:r>
                        <a:rPr lang="en-US" altLang="en-US" sz="800" b="0" dirty="0" smtClean="0">
                          <a:latin typeface="+mn-lt"/>
                          <a:sym typeface="Symbol" panose="05050102010706020507" pitchFamily="18" charset="2"/>
                        </a:rPr>
                        <a:t>Synthetic </a:t>
                      </a:r>
                      <a:r>
                        <a:rPr lang="en-US" altLang="en-US" sz="800" b="0" dirty="0" smtClean="0">
                          <a:solidFill>
                            <a:srgbClr val="0000FF"/>
                          </a:solidFill>
                          <a:latin typeface="+mn-lt"/>
                          <a:sym typeface="Symbol" panose="05050102010706020507" pitchFamily="18" charset="2"/>
                        </a:rPr>
                        <a:t>non-catecholamine.</a:t>
                      </a:r>
                    </a:p>
                    <a:p>
                      <a:pPr algn="l"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</a:rPr>
                        <a:t> given orally, </a:t>
                      </a:r>
                      <a:r>
                        <a:rPr lang="en-US" altLang="en-US" sz="800" b="0" dirty="0" smtClean="0">
                          <a:latin typeface="+mn-lt"/>
                          <a:sym typeface="Symbol" panose="05050102010706020507" pitchFamily="18" charset="2"/>
                        </a:rPr>
                        <a:t>longer duration</a:t>
                      </a:r>
                      <a:endParaRPr lang="en-US" altLang="en-US" sz="800" b="0" dirty="0" smtClean="0">
                        <a:latin typeface="+mn-lt"/>
                      </a:endParaRPr>
                    </a:p>
                    <a:p>
                      <a:pPr algn="l"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</a:rPr>
                        <a:t> Excreted mostly unchanged (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 by acidification of urine)</a:t>
                      </a:r>
                    </a:p>
                    <a:p>
                      <a:pPr algn="l"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Symbol" panose="05050102010706020507" pitchFamily="18" charset="2"/>
                        </a:rPr>
                        <a:t> Acts indirectly, it depletes vesicles from stored NE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</a:t>
                      </a:r>
                      <a:r>
                        <a:rPr lang="en-US" altLang="en-US" sz="800" b="0" baseline="0" dirty="0" smtClean="0">
                          <a:latin typeface="+mn-lt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800" b="0" dirty="0" err="1" smtClean="0">
                          <a:solidFill>
                            <a:srgbClr val="0000FF"/>
                          </a:solidFill>
                          <a:latin typeface="+mn-lt"/>
                          <a:sym typeface="Wingdings 3" panose="05040102010807070707" pitchFamily="18" charset="2"/>
                        </a:rPr>
                        <a:t>tachyphylaxsis</a:t>
                      </a:r>
                      <a:endParaRPr lang="en-US" altLang="en-US" sz="800" b="0" dirty="0" smtClean="0">
                        <a:latin typeface="+mn-lt"/>
                        <a:sym typeface="Wingdings 3" panose="05040102010807070707" pitchFamily="18" charset="2"/>
                      </a:endParaRPr>
                    </a:p>
                    <a:p>
                      <a:pPr algn="l"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 has CNS stimulant effects; </a:t>
                      </a:r>
                    </a:p>
                    <a:p>
                      <a:pPr algn="l" eaLnBrk="1" hangingPunct="1">
                        <a:buFontTx/>
                        <a:buNone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m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ental alertness, wakefulness,  concentration &amp; self-confidence followed by depression &amp; fatigue on continued use</a:t>
                      </a:r>
                    </a:p>
                    <a:p>
                      <a:pPr algn="l"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 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euphoria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causes </a:t>
                      </a:r>
                      <a:r>
                        <a:rPr lang="en-US" altLang="en-US" sz="800" b="0" dirty="0" smtClean="0">
                          <a:solidFill>
                            <a:srgbClr val="0000FF"/>
                          </a:solidFill>
                          <a:latin typeface="+mn-lt"/>
                          <a:sym typeface="Wingdings 3" panose="05040102010807070707" pitchFamily="18" charset="2"/>
                        </a:rPr>
                        <a:t>its abuse</a:t>
                      </a:r>
                      <a:endParaRPr lang="en-US" altLang="en-US" sz="800" b="0" dirty="0" smtClean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l"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 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Weight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 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appetite 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 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increase energy expenditure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 </a:t>
                      </a:r>
                    </a:p>
                    <a:p>
                      <a:pPr eaLnBrk="1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No more used therapeutically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induces </a:t>
                      </a:r>
                      <a:r>
                        <a:rPr lang="en-US" altLang="en-US" sz="800" b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psychic &amp; physical dependence and psychosis.</a:t>
                      </a:r>
                    </a:p>
                  </a:txBody>
                  <a:tcPr marL="63305" marR="63305" marT="31652" marB="31652"/>
                </a:tc>
              </a:tr>
              <a:tr h="1141082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DUAL Acting</a:t>
                      </a:r>
                    </a:p>
                  </a:txBody>
                  <a:tcPr marL="63305" marR="63305" marT="31652" marB="31652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Ephedrine</a:t>
                      </a:r>
                      <a:r>
                        <a:rPr lang="en-US" altLang="en-US" sz="1000" b="1" dirty="0" smtClean="0">
                          <a:solidFill>
                            <a:srgbClr val="2E6AA6"/>
                          </a:solidFill>
                          <a:latin typeface="+mn-lt"/>
                        </a:rPr>
                        <a:t> 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en-US" sz="1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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&amp; </a:t>
                      </a: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+mn-lt"/>
                          <a:sym typeface="Symbol" charset="2"/>
                        </a:rPr>
                        <a:t>)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50000"/>
                        </a:lnSpc>
                      </a:pPr>
                      <a:r>
                        <a:rPr lang="en-US" altLang="en-US" sz="800" b="0" dirty="0" smtClean="0">
                          <a:latin typeface="+mn-lt"/>
                        </a:rPr>
                        <a:t>Plant alkaloid, synthetic, </a:t>
                      </a:r>
                      <a:r>
                        <a:rPr lang="en-US" altLang="en-US" sz="800" b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non-catecholamine</a:t>
                      </a:r>
                      <a:r>
                        <a:rPr lang="en-US" altLang="en-US" sz="800" b="0" dirty="0" smtClean="0">
                          <a:latin typeface="+mn-lt"/>
                        </a:rPr>
                        <a:t>, dual acting 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Courier New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</a:rPr>
                        <a:t> direct action on receptors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 down regulation of receptors 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Courier New" charset="0"/>
                        <a:buChar char="o"/>
                      </a:pPr>
                      <a:r>
                        <a:rPr lang="en-MY" altLang="en-US" sz="800" b="0" dirty="0" smtClean="0">
                          <a:latin typeface="+mn-lt"/>
                        </a:rPr>
                        <a:t> indirect by releasing NE from adrenergic endings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depletes stores</a:t>
                      </a:r>
                      <a:endParaRPr lang="en-MY" altLang="en-US" sz="800" b="0" dirty="0" smtClean="0">
                        <a:latin typeface="+mn-lt"/>
                      </a:endParaRP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Courier New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800" b="0" dirty="0" err="1" smtClean="0">
                          <a:solidFill>
                            <a:srgbClr val="0000FF"/>
                          </a:solidFill>
                          <a:latin typeface="+mn-lt"/>
                          <a:sym typeface="Wingdings 3" panose="05040102010807070707" pitchFamily="18" charset="2"/>
                        </a:rPr>
                        <a:t>Tachyphylaxsis</a:t>
                      </a:r>
                      <a:endParaRPr lang="en-US" altLang="en-US" sz="800" b="0" dirty="0" smtClean="0">
                        <a:solidFill>
                          <a:srgbClr val="0000FF"/>
                        </a:solidFill>
                        <a:latin typeface="+mn-lt"/>
                        <a:sym typeface="Wingdings 3" panose="05040102010807070707" pitchFamily="18" charset="2"/>
                      </a:endParaRP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Courier New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</a:rPr>
                        <a:t> Orally, not destroyed  by enzymes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 prolonged action 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Courier New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 has CNS stimulant effects (less than amphetamine)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Courier New" charset="0"/>
                        <a:buChar char="o"/>
                      </a:pPr>
                      <a:r>
                        <a:rPr lang="en-US" altLang="en-US" sz="800" b="0" dirty="0" smtClean="0">
                          <a:latin typeface="+mn-lt"/>
                        </a:rPr>
                        <a:t> No more therapeutically used </a:t>
                      </a: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 but is abused by athletes  and prohibited during games. </a:t>
                      </a:r>
                      <a:endParaRPr lang="en-US" altLang="en-US" sz="800" b="0" dirty="0"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</a:tr>
              <a:tr h="427034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+mn-lt"/>
                          <a:sym typeface="Wingdings 3" panose="05040102010807070707" pitchFamily="18" charset="2"/>
                        </a:rPr>
                        <a:t>Pseudoephedrine</a:t>
                      </a: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Dual acting &lt; CNS &amp; pressor effects compared to ephedrine. </a:t>
                      </a:r>
                    </a:p>
                    <a:p>
                      <a:pPr eaLnBrk="1" hangingPunct="1">
                        <a:lnSpc>
                          <a:spcPct val="50000"/>
                        </a:lnSpc>
                        <a:spcBef>
                          <a:spcPts val="1200"/>
                        </a:spcBef>
                      </a:pPr>
                      <a:r>
                        <a:rPr lang="en-US" altLang="en-US" sz="800" b="0" dirty="0" smtClean="0">
                          <a:latin typeface="+mn-lt"/>
                          <a:sym typeface="Wingdings 3" panose="05040102010807070707" pitchFamily="18" charset="2"/>
                        </a:rPr>
                        <a:t>Used as nasal &amp; ocular decongestant &amp; in flu remedies</a:t>
                      </a:r>
                      <a:endParaRPr lang="en-US" altLang="en-US" sz="800" b="0" dirty="0" smtClean="0"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249" y="644384"/>
            <a:ext cx="6230046" cy="562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554"/>
              </a:spcBef>
              <a:defRPr/>
            </a:pPr>
            <a:endParaRPr lang="en-US" sz="2215" b="1" dirty="0">
              <a:solidFill>
                <a:srgbClr val="2E6AA6"/>
              </a:solidFill>
              <a:cs typeface="Times New Roman" panose="02020603050405020304" pitchFamily="18" charset="0"/>
            </a:endParaRPr>
          </a:p>
          <a:p>
            <a:pPr marL="0" lvl="1"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 </a:t>
            </a:r>
            <a:r>
              <a:rPr lang="en-US" sz="1108" b="1" dirty="0">
                <a:cs typeface="Times New Roman" panose="02020603050405020304" pitchFamily="18" charset="0"/>
              </a:rPr>
              <a:t>hypotension </a:t>
            </a:r>
            <a:r>
              <a:rPr lang="en-US" sz="1108" dirty="0">
                <a:cs typeface="Times New Roman" panose="02020603050405020304" pitchFamily="18" charset="0"/>
              </a:rPr>
              <a:t>                        </a:t>
            </a:r>
          </a:p>
          <a:p>
            <a:pPr>
              <a:spcBef>
                <a:spcPts val="554"/>
              </a:spcBef>
              <a:defRPr/>
            </a:pP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Midodrine</a:t>
            </a:r>
            <a:r>
              <a:rPr lang="en-US" sz="1108" dirty="0">
                <a:cs typeface="Times New Roman" panose="02020603050405020304" pitchFamily="18" charset="0"/>
              </a:rPr>
              <a:t>, Phenylephrine, Norepinephrine, Phenylpropanolamine</a:t>
            </a:r>
          </a:p>
          <a:p>
            <a:pPr>
              <a:spcBef>
                <a:spcPts val="554"/>
              </a:spcBef>
              <a:defRPr/>
            </a:pPr>
            <a:endParaRPr lang="en-MY" sz="1108" dirty="0">
              <a:cs typeface="Times New Roman" panose="02020603050405020304" pitchFamily="18" charset="0"/>
            </a:endParaRPr>
          </a:p>
          <a:p>
            <a:pPr marL="0" lvl="1"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 </a:t>
            </a:r>
            <a:r>
              <a:rPr lang="en-US" sz="1108" b="1" dirty="0">
                <a:cs typeface="Times New Roman" panose="02020603050405020304" pitchFamily="18" charset="0"/>
              </a:rPr>
              <a:t>cardiogenic </a:t>
            </a:r>
            <a:r>
              <a:rPr lang="en-US" sz="1108" b="1" dirty="0" err="1">
                <a:cs typeface="Times New Roman" panose="02020603050405020304" pitchFamily="18" charset="0"/>
              </a:rPr>
              <a:t>shock</a:t>
            </a:r>
            <a:r>
              <a:rPr lang="en-US" sz="1108" b="1" dirty="0" err="1">
                <a:cs typeface="Times New Roman" panose="02020603050405020304" pitchFamily="18" charset="0"/>
                <a:sym typeface="Wingdings 3"/>
              </a:rPr>
              <a:t>AHF</a:t>
            </a:r>
            <a:r>
              <a:rPr lang="en-US" sz="1108" b="1" dirty="0">
                <a:cs typeface="Times New Roman" panose="02020603050405020304" pitchFamily="18" charset="0"/>
              </a:rPr>
              <a:t>           </a:t>
            </a:r>
          </a:p>
          <a:p>
            <a:pPr>
              <a:spcBef>
                <a:spcPts val="554"/>
              </a:spcBef>
              <a:defRPr/>
            </a:pP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Dobutamine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</a:t>
            </a:r>
            <a:r>
              <a:rPr lang="en-US" sz="1108" dirty="0">
                <a:cs typeface="Times New Roman" panose="02020603050405020304" pitchFamily="18" charset="0"/>
              </a:rPr>
              <a:t> Dopamine, Epinephrine</a:t>
            </a: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endParaRPr lang="en-US" sz="1108" dirty="0"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 </a:t>
            </a:r>
            <a:r>
              <a:rPr lang="en-US" sz="1108" b="1" dirty="0">
                <a:cs typeface="Times New Roman" panose="02020603050405020304" pitchFamily="18" charset="0"/>
              </a:rPr>
              <a:t>shock</a:t>
            </a:r>
            <a:r>
              <a:rPr lang="en-US" sz="1108" dirty="0">
                <a:cs typeface="Times New Roman" panose="02020603050405020304" pitchFamily="18" charset="0"/>
              </a:rPr>
              <a:t> (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Dopamine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</a:t>
            </a:r>
            <a:r>
              <a:rPr lang="en-US" sz="1108" dirty="0">
                <a:cs typeface="Times New Roman" panose="02020603050405020304" pitchFamily="18" charset="0"/>
              </a:rPr>
              <a:t> Norepinephrine)</a:t>
            </a:r>
          </a:p>
          <a:p>
            <a:pPr marL="0" lvl="1">
              <a:spcBef>
                <a:spcPts val="554"/>
              </a:spcBef>
              <a:buFont typeface="Wingdings" pitchFamily="2" charset="2"/>
              <a:buChar char="§"/>
              <a:defRPr/>
            </a:pPr>
            <a:endParaRPr lang="en-US" sz="1108" dirty="0">
              <a:cs typeface="Times New Roman" panose="02020603050405020304" pitchFamily="18" charset="0"/>
            </a:endParaRPr>
          </a:p>
          <a:p>
            <a:pPr marL="0" lvl="1"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 </a:t>
            </a:r>
            <a:r>
              <a:rPr lang="en-US" sz="1108" b="1" dirty="0">
                <a:cs typeface="Times New Roman" panose="02020603050405020304" pitchFamily="18" charset="0"/>
              </a:rPr>
              <a:t>cardiac arrest  </a:t>
            </a:r>
          </a:p>
          <a:p>
            <a:pPr marL="0" lvl="1">
              <a:spcBef>
                <a:spcPts val="554"/>
              </a:spcBef>
              <a:defRPr/>
            </a:pPr>
            <a:r>
              <a:rPr lang="en-US" sz="1108" dirty="0">
                <a:solidFill>
                  <a:srgbClr val="5100C8"/>
                </a:solidFill>
                <a:cs typeface="Times New Roman" panose="02020603050405020304" pitchFamily="18" charset="0"/>
              </a:rPr>
              <a:t>	</a:t>
            </a:r>
            <a:r>
              <a:rPr lang="en-US" sz="1108" dirty="0" smtClean="0">
                <a:solidFill>
                  <a:srgbClr val="5100C8"/>
                </a:solidFill>
                <a:cs typeface="Times New Roman" panose="02020603050405020304" pitchFamily="18" charset="0"/>
              </a:rPr>
              <a:t>(</a:t>
            </a:r>
            <a:r>
              <a:rPr lang="en-US" sz="1108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Epinephrine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</a:t>
            </a:r>
            <a:r>
              <a:rPr lang="en-US" sz="1108" dirty="0">
                <a:cs typeface="Times New Roman" panose="02020603050405020304" pitchFamily="18" charset="0"/>
              </a:rPr>
              <a:t> </a:t>
            </a:r>
            <a:r>
              <a:rPr lang="en-US" sz="1108" dirty="0" smtClean="0">
                <a:cs typeface="Times New Roman" panose="02020603050405020304" pitchFamily="18" charset="0"/>
              </a:rPr>
              <a:t>Norepinephrine, </a:t>
            </a:r>
            <a:r>
              <a:rPr lang="en-US" sz="1108" dirty="0" err="1">
                <a:solidFill>
                  <a:srgbClr val="C00000"/>
                </a:solidFill>
                <a:cs typeface="Times New Roman" panose="02020603050405020304" pitchFamily="18" charset="0"/>
              </a:rPr>
              <a:t>Dobutamine</a:t>
            </a:r>
            <a:r>
              <a:rPr lang="en-US" sz="1108" dirty="0" smtClean="0">
                <a:cs typeface="Times New Roman" panose="02020603050405020304" pitchFamily="18" charset="0"/>
              </a:rPr>
              <a:t>)</a:t>
            </a:r>
            <a:endParaRPr lang="en-US" sz="1108" dirty="0"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endParaRPr lang="en-US" sz="1108" dirty="0"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</a:t>
            </a:r>
            <a:r>
              <a:rPr lang="en-US" sz="1108" b="1" dirty="0">
                <a:cs typeface="Times New Roman" panose="02020603050405020304" pitchFamily="18" charset="0"/>
              </a:rPr>
              <a:t> bronchial asthma             </a:t>
            </a:r>
          </a:p>
          <a:p>
            <a:pPr>
              <a:spcBef>
                <a:spcPts val="554"/>
              </a:spcBef>
              <a:defRPr/>
            </a:pP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Salbutamol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Salmeterol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Formoterol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1108" dirty="0">
                <a:cs typeface="Times New Roman" panose="02020603050405020304" pitchFamily="18" charset="0"/>
              </a:rPr>
              <a:t>Terbutaline, Isoprenaline</a:t>
            </a: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endParaRPr lang="en-US" sz="1108" dirty="0"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 </a:t>
            </a:r>
            <a:r>
              <a:rPr lang="en-US" sz="1108" b="1" dirty="0">
                <a:cs typeface="Times New Roman" panose="02020603050405020304" pitchFamily="18" charset="0"/>
              </a:rPr>
              <a:t>premature </a:t>
            </a:r>
            <a:r>
              <a:rPr lang="en-US" sz="1108" b="1" dirty="0" err="1">
                <a:cs typeface="Times New Roman" panose="02020603050405020304" pitchFamily="18" charset="0"/>
              </a:rPr>
              <a:t>labour</a:t>
            </a:r>
            <a:r>
              <a:rPr lang="en-US" sz="1108" b="1" dirty="0">
                <a:cs typeface="Times New Roman" panose="02020603050405020304" pitchFamily="18" charset="0"/>
              </a:rPr>
              <a:t>     </a:t>
            </a:r>
            <a:r>
              <a:rPr lang="en-US" sz="1108" b="1" dirty="0">
                <a:solidFill>
                  <a:srgbClr val="5100C8"/>
                </a:solidFill>
                <a:cs typeface="Times New Roman" panose="02020603050405020304" pitchFamily="18" charset="0"/>
              </a:rPr>
              <a:t>            </a:t>
            </a:r>
          </a:p>
          <a:p>
            <a:pPr>
              <a:spcBef>
                <a:spcPts val="554"/>
              </a:spcBef>
              <a:defRPr/>
            </a:pPr>
            <a:r>
              <a:rPr lang="en-US" sz="1108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  <a:sym typeface="Wingdings 3"/>
              </a:rPr>
              <a:t>	</a:t>
            </a:r>
            <a:r>
              <a:rPr lang="en-US" sz="1108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  <a:sym typeface="Wingdings 3"/>
              </a:rPr>
              <a:t>Ritodrine</a:t>
            </a:r>
            <a:r>
              <a:rPr lang="en-US" sz="1108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  <a:sym typeface="Wingdings 3"/>
              </a:rPr>
              <a:t>,</a:t>
            </a:r>
            <a:r>
              <a:rPr lang="en-US" sz="1108" dirty="0"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1108" dirty="0">
                <a:cs typeface="Times New Roman" panose="02020603050405020304" pitchFamily="18" charset="0"/>
              </a:rPr>
              <a:t>Terbutaline </a:t>
            </a: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endParaRPr lang="en-US" sz="1108" dirty="0"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indicated for </a:t>
            </a:r>
            <a:r>
              <a:rPr lang="en-US" sz="1108" b="1" dirty="0">
                <a:cs typeface="Times New Roman" panose="02020603050405020304" pitchFamily="18" charset="0"/>
              </a:rPr>
              <a:t>nasal decongestion </a:t>
            </a:r>
            <a:r>
              <a:rPr lang="en-US" sz="1108" b="1" dirty="0">
                <a:solidFill>
                  <a:srgbClr val="5100C8"/>
                </a:solidFill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ts val="554"/>
              </a:spcBef>
              <a:defRPr/>
            </a:pPr>
            <a:r>
              <a:rPr lang="en-US" sz="1108" spc="-37" dirty="0">
                <a:solidFill>
                  <a:srgbClr val="C00000"/>
                </a:solidFill>
                <a:cs typeface="Times New Roman" panose="02020603050405020304" pitchFamily="18" charset="0"/>
              </a:rPr>
              <a:t>Pseudoephedrine</a:t>
            </a:r>
            <a:r>
              <a:rPr lang="en-US" sz="1108" spc="-37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1108" spc="-37" dirty="0">
                <a:cs typeface="Times New Roman" panose="02020603050405020304" pitchFamily="18" charset="0"/>
              </a:rPr>
              <a:t>Naphazoline, Oxymetazoline, </a:t>
            </a:r>
            <a:r>
              <a:rPr lang="en-US" sz="1108" spc="-37" dirty="0">
                <a:solidFill>
                  <a:srgbClr val="FF0000"/>
                </a:solidFill>
                <a:cs typeface="Times New Roman" panose="02020603050405020304" pitchFamily="18" charset="0"/>
              </a:rPr>
              <a:t>Phenylephrine</a:t>
            </a:r>
            <a:r>
              <a:rPr lang="en-US" sz="1108" spc="-37" dirty="0">
                <a:cs typeface="Times New Roman" panose="02020603050405020304" pitchFamily="18" charset="0"/>
              </a:rPr>
              <a:t>, Xylometazoline </a:t>
            </a:r>
            <a:endParaRPr lang="en-US" sz="1108" spc="-37" dirty="0">
              <a:solidFill>
                <a:srgbClr val="5100C8"/>
              </a:solidFill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endParaRPr lang="en-US" sz="1108" dirty="0">
              <a:cs typeface="Times New Roman" panose="02020603050405020304" pitchFamily="18" charset="0"/>
            </a:endParaRPr>
          </a:p>
          <a:p>
            <a:pPr>
              <a:spcBef>
                <a:spcPts val="554"/>
              </a:spcBef>
              <a:buFont typeface="Wingdings" pitchFamily="2" charset="2"/>
              <a:buChar char="§"/>
              <a:defRPr/>
            </a:pPr>
            <a:r>
              <a:rPr lang="en-US" sz="1108" dirty="0">
                <a:cs typeface="Times New Roman" panose="02020603050405020304" pitchFamily="18" charset="0"/>
              </a:rPr>
              <a:t>Agents specifically </a:t>
            </a:r>
            <a:r>
              <a:rPr lang="en-US" sz="1108" b="1" dirty="0">
                <a:cs typeface="Times New Roman" panose="02020603050405020304" pitchFamily="18" charset="0"/>
              </a:rPr>
              <a:t>abused in sports</a:t>
            </a:r>
            <a:r>
              <a:rPr lang="en-US" sz="1108" b="1" dirty="0"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1108" dirty="0">
                <a:solidFill>
                  <a:srgbClr val="5100C8"/>
                </a:solidFill>
                <a:cs typeface="Times New Roman" panose="02020603050405020304" pitchFamily="18" charset="0"/>
                <a:sym typeface="Wingdings 3"/>
              </a:rPr>
              <a:t></a:t>
            </a:r>
            <a:r>
              <a:rPr lang="en-US" sz="1108" dirty="0">
                <a:solidFill>
                  <a:srgbClr val="5100C8"/>
                </a:solidFill>
                <a:cs typeface="Times New Roman" panose="02020603050405020304" pitchFamily="18" charset="0"/>
              </a:rPr>
              <a:t> </a:t>
            </a:r>
            <a:r>
              <a:rPr lang="en-US" sz="1108" dirty="0">
                <a:solidFill>
                  <a:srgbClr val="C00000"/>
                </a:solidFill>
                <a:cs typeface="Times New Roman" panose="02020603050405020304" pitchFamily="18" charset="0"/>
              </a:rPr>
              <a:t>Ephedrine</a:t>
            </a:r>
            <a:r>
              <a:rPr lang="en-US" sz="1108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1108" dirty="0">
                <a:cs typeface="Times New Roman" panose="02020603050405020304" pitchFamily="18" charset="0"/>
              </a:rPr>
              <a:t>Amphetamine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23643" y="0"/>
            <a:ext cx="5460023" cy="176741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SUMMARY</a:t>
            </a:r>
          </a:p>
          <a:p>
            <a:endParaRPr lang="en-US" dirty="0" smtClean="0"/>
          </a:p>
        </p:txBody>
      </p:sp>
      <p:cxnSp>
        <p:nvCxnSpPr>
          <p:cNvPr id="5" name="موصل مستقيم 4"/>
          <p:cNvCxnSpPr/>
          <p:nvPr/>
        </p:nvCxnSpPr>
        <p:spPr>
          <a:xfrm>
            <a:off x="3478192" y="1446836"/>
            <a:ext cx="1331088" cy="115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1068030"/>
            <a:ext cx="6736976" cy="814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47 years old patient with asthma came to the emergency room with difficulties in breathing, after checking his heart beats it turned out he has </a:t>
            </a:r>
            <a:r>
              <a:rPr lang="en-US" sz="2000" dirty="0" smtClean="0"/>
              <a:t>tachycardia.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840940" y="134471"/>
            <a:ext cx="11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SAQ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35702"/>
            <a:ext cx="6858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Which drugs could be prescribed to him that will slow his heart and reduce the vasoconstriction in his lung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  <a:endParaRPr lang="en-US" sz="1600" dirty="0"/>
          </a:p>
          <a:p>
            <a:pPr lvl="1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Adrenaline and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Noradrenaline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Which receptors do that drugs effect 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  <a:endParaRPr lang="en-US" sz="1600" dirty="0"/>
          </a:p>
          <a:p>
            <a:pPr lvl="1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Adrenaline (α1, α2 , β1 , β2, β3)</a:t>
            </a:r>
          </a:p>
          <a:p>
            <a:pPr lvl="1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Nor adrenaline (α1, α2 , β1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What's the traits of that drug that you can conclude if you know its a catecholamine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catechol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ring water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soluble (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polar) Not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effective orally.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 Poor penetration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into CNS.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 inactivated by COMT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&amp; MAO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GIT.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 short half-life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0070C0"/>
                </a:solidFill>
              </a:rPr>
              <a:t>What's </a:t>
            </a:r>
            <a:r>
              <a:rPr lang="en-US" sz="1600" dirty="0">
                <a:solidFill>
                  <a:srgbClr val="0070C0"/>
                </a:solidFill>
              </a:rPr>
              <a:t>the best route of administration for his case 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  <a:endParaRPr lang="en-US" sz="1600" dirty="0"/>
          </a:p>
          <a:p>
            <a:pPr lvl="1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I.V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what are 3 adverse effect that is expected to see in this patient after giving him the drug </a:t>
            </a:r>
            <a:r>
              <a:rPr lang="en-US" sz="1600" dirty="0" smtClean="0">
                <a:solidFill>
                  <a:srgbClr val="0070C0"/>
                </a:solidFill>
              </a:rPr>
              <a:t>?</a:t>
            </a:r>
            <a:endParaRPr lang="en-US" sz="1600" dirty="0"/>
          </a:p>
          <a:p>
            <a:pPr marL="628650" lvl="1" indent="-171450">
              <a:buFont typeface="Arial" charset="0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Tachycardia.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Hypertension.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weakness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7107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70C0"/>
                </a:solidFill>
                <a:hlinkClick r:id="rId2"/>
              </a:rPr>
              <a:t>QUIZ</a:t>
            </a:r>
            <a:endParaRPr lang="en-US" sz="5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871" y="3404279"/>
            <a:ext cx="2126260" cy="20855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 descr="C:\Documents and Settings\ksu\My Documents\3.bmp"/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858"/>
            <a:ext cx="6858000" cy="46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102405" y="5535909"/>
            <a:ext cx="4012395" cy="315089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58435" tIns="29217" rIns="58435" bIns="292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buFont typeface="Wingdings" charset="2"/>
              <a:buNone/>
            </a:pPr>
            <a:r>
              <a:rPr lang="en-US" altLang="en-US" sz="1400" b="1" dirty="0">
                <a:solidFill>
                  <a:srgbClr val="2E6AA6"/>
                </a:solidFill>
                <a:ea typeface="Times New Roman" charset="0"/>
                <a:cs typeface="Times New Roman" charset="0"/>
              </a:rPr>
              <a:t>Adrenergic transmission</a:t>
            </a:r>
          </a:p>
          <a:p>
            <a:pPr marL="316531" indent="-316531">
              <a:buFont typeface="Wingdings" charset="2"/>
              <a:buAutoNum type="arabicParenR"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Synthesis of norepinephrine</a:t>
            </a:r>
          </a:p>
          <a:p>
            <a:pPr marL="0" indent="0"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2) Storage of norepinephrine </a:t>
            </a:r>
          </a:p>
          <a:p>
            <a:pPr marL="0" indent="0"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3) Release of norepinephrine </a:t>
            </a:r>
          </a:p>
          <a:p>
            <a:pPr marL="0" indent="0"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4) Binding to post synaptic receptors</a:t>
            </a:r>
            <a:endParaRPr lang="en-US" altLang="en-US" sz="1400" b="1" dirty="0">
              <a:solidFill>
                <a:srgbClr val="CC0000"/>
              </a:solidFill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5) Ending of action by</a:t>
            </a:r>
          </a:p>
          <a:p>
            <a:pPr>
              <a:buFont typeface="Wingdings" charset="2"/>
              <a:buChar char="ü"/>
            </a:pPr>
            <a:r>
              <a:rPr lang="en-US" altLang="en-US" sz="1400" dirty="0"/>
              <a:t>Neuronal reuptake into neuron</a:t>
            </a:r>
          </a:p>
          <a:p>
            <a:pPr>
              <a:buFont typeface="Wingdings" charset="2"/>
              <a:buChar char="ü"/>
            </a:pPr>
            <a:r>
              <a:rPr lang="en-US" altLang="en-US" sz="1400" dirty="0"/>
              <a:t>Monoamine oxidase</a:t>
            </a:r>
            <a:r>
              <a:rPr lang="en-US" altLang="en-US" sz="1400" dirty="0">
                <a:solidFill>
                  <a:srgbClr val="CC0000"/>
                </a:solidFill>
              </a:rPr>
              <a:t> </a:t>
            </a:r>
            <a:r>
              <a:rPr lang="en-US" altLang="en-US" sz="1400" dirty="0">
                <a:solidFill>
                  <a:srgbClr val="0000FF"/>
                </a:solidFill>
              </a:rPr>
              <a:t>(MAO) </a:t>
            </a:r>
            <a:r>
              <a:rPr lang="en-US" altLang="en-US" sz="1400" dirty="0">
                <a:solidFill>
                  <a:srgbClr val="CC0000"/>
                </a:solidFill>
              </a:rPr>
              <a:t>in </a:t>
            </a:r>
            <a:r>
              <a:rPr lang="en-US" altLang="en-US" sz="1400" dirty="0" smtClean="0">
                <a:solidFill>
                  <a:srgbClr val="CC0000"/>
                </a:solidFill>
              </a:rPr>
              <a:t>neuronal mitochondria</a:t>
            </a:r>
          </a:p>
          <a:p>
            <a:pPr>
              <a:buFont typeface="Wingdings" charset="2"/>
              <a:buChar char="ü"/>
            </a:pPr>
            <a:r>
              <a:rPr lang="en-US" altLang="en-US" sz="1400" dirty="0" smtClean="0"/>
              <a:t>Catechol </a:t>
            </a:r>
            <a:r>
              <a:rPr lang="en-US" altLang="en-US" sz="1400" dirty="0"/>
              <a:t>-O-methyl transferase</a:t>
            </a:r>
            <a:r>
              <a:rPr lang="en-US" altLang="en-US" sz="1400" dirty="0">
                <a:solidFill>
                  <a:srgbClr val="CC0000"/>
                </a:solidFill>
              </a:rPr>
              <a:t> </a:t>
            </a:r>
            <a:r>
              <a:rPr lang="en-US" altLang="en-US" sz="1400" dirty="0">
                <a:solidFill>
                  <a:srgbClr val="0000FF"/>
                </a:solidFill>
              </a:rPr>
              <a:t>(COMT) </a:t>
            </a:r>
            <a:r>
              <a:rPr lang="en-US" altLang="en-US" sz="1400" dirty="0">
                <a:solidFill>
                  <a:srgbClr val="CC0000"/>
                </a:solidFill>
              </a:rPr>
              <a:t>in synaptic 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5159" y="359585"/>
            <a:ext cx="355394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15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Adrenergic transmission</a:t>
            </a:r>
            <a:endParaRPr lang="en-US" sz="221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871" y="3404279"/>
            <a:ext cx="2126260" cy="20855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07936"/>
              </p:ext>
            </p:extLst>
          </p:nvPr>
        </p:nvGraphicFramePr>
        <p:xfrm>
          <a:off x="0" y="927846"/>
          <a:ext cx="6858000" cy="78171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43000"/>
                <a:gridCol w="1138121"/>
                <a:gridCol w="1147878"/>
                <a:gridCol w="1143000"/>
                <a:gridCol w="1111156"/>
                <a:gridCol w="1174845"/>
              </a:tblGrid>
              <a:tr h="317469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500" b="1" dirty="0" smtClean="0">
                          <a:solidFill>
                            <a:srgbClr val="C00000"/>
                          </a:solidFill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15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-</a:t>
                      </a:r>
                      <a:r>
                        <a:rPr lang="en-US" altLang="en-US" sz="15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adrenoceptors</a:t>
                      </a:r>
                      <a:r>
                        <a:rPr lang="en-US" altLang="en-US" sz="15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1500" b="1" dirty="0" smtClean="0">
                          <a:solidFill>
                            <a:srgbClr val="C00000"/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5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-</a:t>
                      </a:r>
                      <a:r>
                        <a:rPr lang="en-US" altLang="en-US" sz="15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adrenoceptors</a:t>
                      </a:r>
                      <a:r>
                        <a:rPr lang="en-US" altLang="en-US" sz="15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932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500" b="1" dirty="0" smtClean="0"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1500" b="1" baseline="-25000" dirty="0" smtClean="0">
                          <a:latin typeface="+mn-lt"/>
                        </a:rPr>
                        <a:t>1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500" b="1" dirty="0" smtClean="0"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1500" b="1" baseline="-25000" dirty="0" smtClean="0">
                          <a:latin typeface="+mn-lt"/>
                        </a:rPr>
                        <a:t>2 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500" b="1" dirty="0" smtClean="0"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500" b="1" baseline="-25000" dirty="0" smtClean="0">
                          <a:latin typeface="+mn-lt"/>
                        </a:rPr>
                        <a:t>1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500" b="1" dirty="0" smtClean="0"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500" b="1" baseline="-25000" dirty="0" smtClean="0">
                          <a:latin typeface="+mn-lt"/>
                        </a:rPr>
                        <a:t>2 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b="1" dirty="0" smtClean="0"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500" b="1" baseline="-25000" dirty="0" smtClean="0">
                          <a:latin typeface="+mn-lt"/>
                          <a:sym typeface="Symbol" charset="2"/>
                        </a:rPr>
                        <a:t>3</a:t>
                      </a:r>
                      <a:r>
                        <a:rPr lang="en-US" altLang="en-US" sz="1500" b="1" baseline="-25000" dirty="0" smtClean="0">
                          <a:latin typeface="+mn-lt"/>
                        </a:rPr>
                        <a:t> </a:t>
                      </a:r>
                      <a:endParaRPr lang="en-US" sz="1500" b="1" dirty="0" smtClean="0">
                        <a:latin typeface="+mn-lt"/>
                      </a:endParaRPr>
                    </a:p>
                    <a:p>
                      <a:pPr algn="ctr"/>
                      <a:endParaRPr lang="en-US" sz="1500" b="1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</a:tr>
              <a:tr h="47089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sym typeface="Symbol" charset="2"/>
                        </a:rPr>
                        <a:t>pos</a:t>
                      </a:r>
                      <a:r>
                        <a:rPr lang="en-US" altLang="en-US" sz="1300" b="0" dirty="0" smtClean="0">
                          <a:latin typeface="+mn-lt"/>
                          <a:sym typeface="Symbol" charset="2"/>
                        </a:rPr>
                        <a:t>tsynaptic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 smtClean="0">
                          <a:solidFill>
                            <a:srgbClr val="2E6AA6"/>
                          </a:solidFill>
                          <a:latin typeface="+mn-lt"/>
                        </a:rPr>
                        <a:t>Pre</a:t>
                      </a:r>
                      <a:r>
                        <a:rPr lang="en-US" altLang="en-US" sz="1300" b="0" dirty="0" smtClean="0">
                          <a:latin typeface="+mn-lt"/>
                        </a:rPr>
                        <a:t>synaptic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sym typeface="Symbol" charset="2"/>
                        </a:rPr>
                        <a:t>post</a:t>
                      </a:r>
                      <a:r>
                        <a:rPr lang="en-US" altLang="en-US" sz="1300" b="0" dirty="0" smtClean="0">
                          <a:latin typeface="+mn-lt"/>
                          <a:sym typeface="Symbol" charset="2"/>
                        </a:rPr>
                        <a:t>synaptic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sym typeface="Symbol" charset="2"/>
                        </a:rPr>
                        <a:t>post</a:t>
                      </a:r>
                      <a:r>
                        <a:rPr lang="en-US" altLang="en-US" sz="1300" b="0" dirty="0" smtClean="0">
                          <a:latin typeface="+mn-lt"/>
                          <a:sym typeface="Symbol" charset="2"/>
                        </a:rPr>
                        <a:t>synaptic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 smtClean="0">
                          <a:solidFill>
                            <a:srgbClr val="2E6AA6"/>
                          </a:solidFill>
                          <a:latin typeface="+mn-lt"/>
                        </a:rPr>
                        <a:t>Pre</a:t>
                      </a:r>
                      <a:r>
                        <a:rPr lang="en-US" altLang="en-US" sz="1300" b="0" dirty="0" smtClean="0">
                          <a:latin typeface="+mn-lt"/>
                        </a:rPr>
                        <a:t>synaptic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sym typeface="Symbol" charset="2"/>
                        </a:rPr>
                        <a:t>post</a:t>
                      </a:r>
                      <a:r>
                        <a:rPr lang="en-US" altLang="en-US" sz="1300" b="0" dirty="0" smtClean="0">
                          <a:latin typeface="+mn-lt"/>
                          <a:sym typeface="Symbol" charset="2"/>
                        </a:rPr>
                        <a:t>synaptic</a:t>
                      </a:r>
                      <a:endParaRPr lang="en-US" sz="1300" b="0" dirty="0" smtClean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</a:tr>
              <a:tr h="88938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Present in smooth muscles.</a:t>
                      </a:r>
                    </a:p>
                    <a:p>
                      <a:pPr algn="ctr"/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n-lt"/>
                        </a:rPr>
                        <a:t>-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mainly in heart</a:t>
                      </a:r>
                    </a:p>
                    <a:p>
                      <a:pPr algn="ctr"/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mainly in smooth muscles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300" b="0" dirty="0" smtClean="0">
                        <a:solidFill>
                          <a:srgbClr val="C0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charset="2"/>
                        <a:buNone/>
                      </a:pPr>
                      <a:r>
                        <a:rPr lang="en-US" sz="1300" b="0" dirty="0" smtClean="0">
                          <a:latin typeface="+mn-lt"/>
                        </a:rPr>
                        <a:t>-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adipose tissue </a:t>
                      </a:r>
                      <a:endParaRPr lang="en-US" altLang="en-US" sz="1300" b="0" dirty="0" smtClean="0">
                        <a:latin typeface="+mn-lt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</a:txBody>
                  <a:tcPr marL="84406" marR="84406" marT="42203" marB="42203" anchor="ctr"/>
                </a:tc>
              </a:tr>
              <a:tr h="128414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u="none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excitatory</a:t>
                      </a:r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3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in function </a:t>
                      </a:r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except in GIT </a:t>
                      </a:r>
                      <a:endParaRPr lang="en-US" sz="13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n-lt"/>
                          <a:ea typeface="+mn-ea"/>
                        </a:rPr>
                        <a:t>Inhibition of NE</a:t>
                      </a:r>
                      <a:r>
                        <a:rPr lang="en-US" sz="1300" b="0" baseline="0" dirty="0" smtClean="0">
                          <a:latin typeface="+mn-lt"/>
                          <a:ea typeface="+mn-ea"/>
                        </a:rPr>
                        <a:t> (N</a:t>
                      </a:r>
                      <a:r>
                        <a:rPr lang="en-US" sz="1300" b="0" baseline="0" dirty="0" smtClean="0">
                          <a:latin typeface="+mn-lt"/>
                        </a:rPr>
                        <a:t>eg</a:t>
                      </a:r>
                      <a:r>
                        <a:rPr lang="en-US" sz="1400" b="1" u="sng" baseline="0" dirty="0" smtClean="0">
                          <a:latin typeface="+mn-lt"/>
                        </a:rPr>
                        <a:t>at</a:t>
                      </a:r>
                      <a:r>
                        <a:rPr lang="en-US" sz="1300" b="0" baseline="0" dirty="0" smtClean="0">
                          <a:latin typeface="+mn-lt"/>
                        </a:rPr>
                        <a:t>ive feedback)</a:t>
                      </a:r>
                      <a:endParaRPr lang="en-US" sz="1300" b="0" dirty="0" smtClean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excitatory</a:t>
                      </a:r>
                      <a:r>
                        <a:rPr lang="en-US" altLang="en-US" sz="13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 function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inhibitory</a:t>
                      </a:r>
                      <a:r>
                        <a:rPr lang="en-US" alt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in function present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Symbol" charset="2"/>
                        <a:buChar char="­"/>
                      </a:pPr>
                      <a:r>
                        <a:rPr lang="en-US" sz="13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release  of NE </a:t>
                      </a:r>
                    </a:p>
                    <a:p>
                      <a:pPr marL="0" indent="0" algn="ctr">
                        <a:buFont typeface="Symbol" charset="2"/>
                        <a:buNone/>
                      </a:pPr>
                      <a:r>
                        <a:rPr lang="en-US" sz="13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US" sz="1400" b="1" u="sng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US" sz="13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osi</a:t>
                      </a:r>
                      <a:r>
                        <a:rPr lang="en-US" sz="1600" b="1" u="sng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lang="en-US" sz="13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ive </a:t>
                      </a:r>
                      <a:r>
                        <a:rPr lang="en-US" sz="1300" b="0" baseline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feedback)</a:t>
                      </a:r>
                      <a:endParaRPr lang="en-US" sz="1300" b="0" dirty="0" smtClean="0">
                        <a:latin typeface="+mn-lt"/>
                      </a:endParaRPr>
                    </a:p>
                    <a:p>
                      <a:pPr marL="0" indent="0" algn="ctr">
                        <a:buFont typeface="Symbol" charset="2"/>
                        <a:buNone/>
                      </a:pPr>
                      <a:endParaRPr lang="en-US" sz="13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300" b="0" dirty="0" smtClean="0">
                        <a:latin typeface="+mn-lt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</a:txBody>
                  <a:tcPr marL="84406" marR="84406" marT="42203" marB="42203" anchor="ctr"/>
                </a:tc>
              </a:tr>
              <a:tr h="4223403">
                <a:tc>
                  <a:txBody>
                    <a:bodyPr/>
                    <a:lstStyle/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Vasoconstriction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of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  <a:sym typeface="Wingdings 3" charset="2"/>
                        </a:rPr>
                        <a:t>skin &amp; peripheral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blood vessels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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peripheral resistance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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hypertension</a:t>
                      </a:r>
                    </a:p>
                    <a:p>
                      <a:pPr algn="ctr"/>
                      <a:endParaRPr lang="en-US" sz="900" b="0" dirty="0" smtClean="0">
                        <a:latin typeface="+mn-lt"/>
                      </a:endParaRPr>
                    </a:p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Relaxation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of GIT muscles</a:t>
                      </a:r>
                      <a:endParaRPr lang="en-US" sz="900" b="0" dirty="0" smtClean="0">
                        <a:latin typeface="+mn-lt"/>
                      </a:endParaRPr>
                    </a:p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dirty="0" smtClean="0">
                          <a:solidFill>
                            <a:srgbClr val="0000FF"/>
                          </a:solidFill>
                          <a:latin typeface="+mn-lt"/>
                          <a:sym typeface="Symbol" charset="2"/>
                        </a:rPr>
                        <a:t></a:t>
                      </a:r>
                      <a:r>
                        <a:rPr lang="en-US" altLang="en-US" sz="900" b="0" dirty="0" err="1" smtClean="0">
                          <a:latin typeface="+mn-lt"/>
                          <a:ea typeface="Times New Roman" charset="0"/>
                          <a:cs typeface="Times New Roman" charset="0"/>
                        </a:rPr>
                        <a:t>Glycogenolysis</a:t>
                      </a:r>
                      <a:endParaRPr lang="en-US" sz="900" b="0" dirty="0" smtClean="0">
                        <a:latin typeface="+mn-lt"/>
                      </a:endParaRPr>
                    </a:p>
                    <a:p>
                      <a:pPr algn="ctr"/>
                      <a:endParaRPr lang="ar-SA" sz="900" b="0" dirty="0" smtClean="0">
                        <a:latin typeface="+mn-lt"/>
                      </a:endParaRPr>
                    </a:p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sz="9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Contraction</a:t>
                      </a:r>
                      <a:r>
                        <a:rPr lang="en-US" sz="900" b="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of:</a:t>
                      </a:r>
                    </a:p>
                    <a:p>
                      <a:pPr algn="ctr"/>
                      <a:r>
                        <a:rPr lang="en-US" altLang="en-US" sz="900" b="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1-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radial muscle of eye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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mydriasis </a:t>
                      </a:r>
                    </a:p>
                    <a:p>
                      <a:pPr algn="ctr"/>
                      <a:endParaRPr lang="en-US" sz="900" b="0" baseline="0" dirty="0" smtClean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2-pregnant uterus.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عشان كذا ما ينفع استخدم</a:t>
                      </a:r>
                      <a:r>
                        <a:rPr lang="ar-SA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أي درق يشتغل على هذا </a:t>
                      </a:r>
                      <a:r>
                        <a:rPr lang="ar-SA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الريسبتور</a:t>
                      </a:r>
                      <a:r>
                        <a:rPr lang="ar-SA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للمرأة المتوقع اجهاضها . </a:t>
                      </a:r>
                      <a:endParaRPr lang="en-US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3- sphincter in GIT + urinary bladder </a:t>
                      </a:r>
                      <a:endParaRPr lang="ar-SA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900" b="0" dirty="0">
                        <a:latin typeface="+mn-lt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heart rate: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+ chronotropic effect, 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Tachycardia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Symbol" charset="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force of contraction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: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+ inotropic 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effect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i="1" dirty="0" smtClean="0">
                        <a:latin typeface="+mn-lt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 </a:t>
                      </a:r>
                      <a:r>
                        <a:rPr lang="en-US" altLang="en-US" sz="900" b="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conduction velocity : +</a:t>
                      </a:r>
                      <a:r>
                        <a:rPr lang="en-US" altLang="en-US" sz="900" b="0" i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dromotropic</a:t>
                      </a:r>
                      <a:r>
                        <a:rPr lang="en-US" altLang="en-US" sz="900" b="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 effect </a:t>
                      </a:r>
                    </a:p>
                    <a:p>
                      <a:pPr algn="ctr"/>
                      <a:endParaRPr lang="en-US" sz="900" b="0" dirty="0" smtClean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blood pressure</a:t>
                      </a:r>
                    </a:p>
                    <a:p>
                      <a:pPr algn="ctr"/>
                      <a:endParaRPr lang="en-US" sz="900" b="0" dirty="0" smtClean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renin release</a:t>
                      </a:r>
                    </a:p>
                    <a:p>
                      <a:pPr algn="ctr"/>
                      <a:endParaRPr lang="en-US" sz="9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charset="0"/>
                        <a:buChar char="•"/>
                      </a:pPr>
                      <a:r>
                        <a:rPr lang="en-US" altLang="en-US" sz="9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Relaxation</a:t>
                      </a:r>
                      <a:r>
                        <a:rPr lang="en-US" altLang="en-US" sz="900" b="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of: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latin typeface="+mn-lt"/>
                        </a:rPr>
                        <a:t>1- skeletal &amp; coronary blood vessels (vasodilatation).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altLang="en-US" sz="900" b="0" dirty="0" smtClean="0">
                          <a:latin typeface="+mn-lt"/>
                        </a:rPr>
                        <a:t>2-bronchial smooth muscles </a:t>
                      </a:r>
                    </a:p>
                    <a:p>
                      <a:pPr algn="ctr"/>
                      <a:endParaRPr lang="en-US" altLang="en-US" sz="900" b="0" dirty="0" smtClean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latin typeface="+mn-lt"/>
                        </a:rPr>
                        <a:t>3- GIT muscles (constipation).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 smtClean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latin typeface="+mn-lt"/>
                        </a:rPr>
                        <a:t>4-Urinary</a:t>
                      </a:r>
                      <a:r>
                        <a:rPr lang="en-US" altLang="en-US" sz="900" b="0" baseline="0" dirty="0" smtClean="0">
                          <a:latin typeface="+mn-lt"/>
                        </a:rPr>
                        <a:t> bladder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en-US" sz="900" b="0" baseline="0" dirty="0" smtClean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baseline="0" dirty="0" smtClean="0">
                          <a:latin typeface="+mn-lt"/>
                        </a:rPr>
                        <a:t>5-Uterus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solidFill>
                            <a:srgbClr val="CC0000"/>
                          </a:solidFill>
                          <a:latin typeface="+mn-lt"/>
                          <a:sym typeface="Symbol" charset="2"/>
                        </a:rPr>
                        <a:t>Delay premature labor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 smtClean="0">
                        <a:solidFill>
                          <a:srgbClr val="CC0000"/>
                        </a:solidFill>
                        <a:latin typeface="+mn-lt"/>
                        <a:sym typeface="Symbol" charset="2"/>
                      </a:endParaRPr>
                    </a:p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dirty="0" smtClean="0">
                          <a:latin typeface="+mn-lt"/>
                        </a:rPr>
                        <a:t>blood</a:t>
                      </a:r>
                      <a:r>
                        <a:rPr lang="en-US" altLang="en-US" sz="9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900" b="0" dirty="0" err="1" smtClean="0">
                          <a:latin typeface="+mn-lt"/>
                        </a:rPr>
                        <a:t>glucos</a:t>
                      </a:r>
                      <a:r>
                        <a:rPr lang="en-US" altLang="en-US" sz="9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900" b="0" dirty="0" smtClean="0">
                          <a:latin typeface="+mn-lt"/>
                        </a:rPr>
                        <a:t>level</a:t>
                      </a:r>
                      <a:r>
                        <a:rPr lang="en-US" altLang="en-US" sz="7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(hyperglycemia)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700" b="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i="1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 </a:t>
                      </a:r>
                      <a:r>
                        <a:rPr lang="en-US" altLang="en-US" sz="900" b="0" dirty="0" smtClean="0">
                          <a:latin typeface="+mn-lt"/>
                        </a:rPr>
                        <a:t>glucagon</a:t>
                      </a:r>
                      <a:r>
                        <a:rPr lang="en-US" altLang="en-US" sz="9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900" b="0" dirty="0" smtClean="0">
                          <a:latin typeface="+mn-lt"/>
                        </a:rPr>
                        <a:t>release from pancreas</a:t>
                      </a:r>
                    </a:p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 </a:t>
                      </a:r>
                      <a:r>
                        <a:rPr lang="en-US" altLang="en-US" sz="900" b="0" dirty="0" smtClean="0">
                          <a:latin typeface="+mn-lt"/>
                        </a:rPr>
                        <a:t> liver &amp; muscle </a:t>
                      </a:r>
                      <a:r>
                        <a:rPr lang="en-US" altLang="en-US" sz="900" b="0" dirty="0" err="1" smtClean="0">
                          <a:latin typeface="+mn-lt"/>
                        </a:rPr>
                        <a:t>glycogenolysis</a:t>
                      </a:r>
                      <a:r>
                        <a:rPr lang="en-US" altLang="en-US" sz="900" b="0" dirty="0" smtClean="0"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 smtClean="0">
                        <a:solidFill>
                          <a:srgbClr val="CC0000"/>
                        </a:solidFill>
                        <a:latin typeface="+mn-lt"/>
                        <a:sym typeface="Symbol" charset="2"/>
                      </a:endParaRPr>
                    </a:p>
                    <a:p>
                      <a:pPr marL="171450" marR="0" indent="-1714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900" b="0" dirty="0" smtClean="0">
                          <a:latin typeface="+mn-lt"/>
                        </a:rPr>
                        <a:t>Tremor of skeletal muscles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 smtClean="0">
                        <a:solidFill>
                          <a:srgbClr val="CC0000"/>
                        </a:solidFill>
                        <a:latin typeface="+mn-lt"/>
                        <a:sym typeface="Symbol" charset="2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عكس</a:t>
                      </a:r>
                      <a:r>
                        <a:rPr lang="ar-SA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الفا١ هنا يفضل استخدامه للمرأة المتوقع اجهاضها </a:t>
                      </a:r>
                      <a:r>
                        <a:rPr lang="ar-SA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لانه</a:t>
                      </a:r>
                      <a:r>
                        <a:rPr lang="ar-SA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يسوي </a:t>
                      </a:r>
                      <a:r>
                        <a:rPr lang="ar-SA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ريلاكسيشن</a:t>
                      </a:r>
                      <a:r>
                        <a:rPr lang="ar-SA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ar-SA" sz="9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685800" rtl="1" eaLnBrk="1" latinLnBrk="0" hangingPunct="1"/>
                      <a:endParaRPr lang="en-US" sz="900" b="0" dirty="0"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 lipolysis 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</a:t>
                      </a:r>
                      <a:r>
                        <a:rPr lang="en-US" altLang="en-US" sz="900" b="0" i="1" dirty="0" smtClean="0">
                          <a:solidFill>
                            <a:srgbClr val="0000FF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↑</a:t>
                      </a:r>
                      <a:r>
                        <a:rPr lang="en-US" altLang="en-US" sz="9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free fatty acids</a:t>
                      </a:r>
                      <a:endParaRPr lang="en-US" altLang="en-US" sz="900" b="0" dirty="0" smtClean="0">
                        <a:latin typeface="+mn-lt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 smtClean="0">
                        <a:solidFill>
                          <a:srgbClr val="CC0000"/>
                        </a:solidFill>
                        <a:latin typeface="+mn-lt"/>
                        <a:sym typeface="Symbol" charset="2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0177" y="236930"/>
            <a:ext cx="325778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15" b="1" i="1" dirty="0">
                <a:solidFill>
                  <a:schemeClr val="bg1"/>
                </a:solidFill>
              </a:rPr>
              <a:t>Adrenergic receptors</a:t>
            </a:r>
            <a:endParaRPr lang="en-US" sz="2215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365871" y="2733687"/>
            <a:ext cx="1010375" cy="36115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1000" b="1" u="sng" dirty="0" smtClean="0">
                <a:solidFill>
                  <a:schemeClr val="bg1">
                    <a:lumMod val="50000"/>
                  </a:schemeClr>
                </a:solidFill>
              </a:rPr>
              <a:t>قلبي</a:t>
            </a:r>
            <a:r>
              <a:rPr lang="ar-SA" sz="1000" dirty="0" smtClean="0">
                <a:solidFill>
                  <a:schemeClr val="bg1">
                    <a:lumMod val="50000"/>
                  </a:schemeClr>
                </a:solidFill>
              </a:rPr>
              <a:t> هو </a:t>
            </a:r>
            <a:r>
              <a:rPr lang="ar-SA" sz="1000" b="1" u="sng" dirty="0" smtClean="0">
                <a:solidFill>
                  <a:schemeClr val="bg1">
                    <a:lumMod val="50000"/>
                  </a:schemeClr>
                </a:solidFill>
              </a:rPr>
              <a:t>بيتك الأول </a:t>
            </a:r>
            <a:r>
              <a:rPr lang="ar-SA" sz="1000" dirty="0" smtClean="0">
                <a:solidFill>
                  <a:schemeClr val="bg1">
                    <a:lumMod val="50000"/>
                  </a:schemeClr>
                </a:solidFill>
              </a:rPr>
              <a:t>والأخير</a:t>
            </a:r>
            <a:endParaRPr lang="ar-S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52025" y="4131941"/>
            <a:ext cx="912054" cy="2149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en-US" altLang="en-US" sz="1000" b="1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</a:t>
            </a:r>
            <a:r>
              <a:rPr lang="en-US" altLang="en-US" sz="1000" b="1" baseline="-25000">
                <a:solidFill>
                  <a:schemeClr val="bg1">
                    <a:lumMod val="50000"/>
                  </a:schemeClr>
                </a:solidFill>
              </a:rPr>
              <a:t>2  </a:t>
            </a:r>
            <a:r>
              <a:rPr lang="en-US" altLang="en-US" sz="1000" b="1">
                <a:solidFill>
                  <a:schemeClr val="bg1">
                    <a:lumMod val="50000"/>
                  </a:schemeClr>
                </a:solidFill>
              </a:rPr>
              <a:t> = (a t)wo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93923" y="4131940"/>
            <a:ext cx="912054" cy="2149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en-US" altLang="en-US" sz="1000" b="1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</a:t>
            </a:r>
            <a:r>
              <a:rPr lang="en-US" altLang="en-US" sz="1000" b="1">
                <a:solidFill>
                  <a:schemeClr val="bg1">
                    <a:lumMod val="50000"/>
                  </a:schemeClr>
                </a:solidFill>
              </a:rPr>
              <a:t>2 = (P t)wo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29000" y="3878272"/>
            <a:ext cx="1115885" cy="36115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000" dirty="0" smtClean="0">
                <a:solidFill>
                  <a:schemeClr val="bg1">
                    <a:lumMod val="50000"/>
                  </a:schemeClr>
                </a:solidFill>
              </a:rPr>
              <a:t>هذا </a:t>
            </a:r>
            <a:r>
              <a:rPr lang="ar-SA" sz="1000" b="1" u="sng" dirty="0" smtClean="0">
                <a:solidFill>
                  <a:schemeClr val="bg1">
                    <a:lumMod val="50000"/>
                  </a:schemeClr>
                </a:solidFill>
              </a:rPr>
              <a:t>بيتك الثاني</a:t>
            </a:r>
            <a:r>
              <a:rPr lang="en-US" sz="1000" b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000" b="1" u="sng" dirty="0" smtClean="0">
                <a:solidFill>
                  <a:schemeClr val="bg1">
                    <a:lumMod val="50000"/>
                  </a:schemeClr>
                </a:solidFill>
              </a:rPr>
              <a:t>ارتاح</a:t>
            </a:r>
            <a:r>
              <a:rPr lang="en-US" sz="1000" b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b="1" u="sng" dirty="0" smtClean="0">
                <a:solidFill>
                  <a:schemeClr val="bg1">
                    <a:lumMod val="50000"/>
                  </a:schemeClr>
                </a:solidFill>
              </a:rPr>
              <a:t>inhibitory =relaxation</a:t>
            </a:r>
            <a:r>
              <a:rPr lang="ar-SA" sz="800" b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1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288" y="8268677"/>
            <a:ext cx="1010375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900" dirty="0" smtClean="0">
                <a:solidFill>
                  <a:schemeClr val="bg1">
                    <a:lumMod val="50000"/>
                  </a:schemeClr>
                </a:solidFill>
              </a:rPr>
              <a:t>راح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050" b="1" u="sng" dirty="0" err="1" smtClean="0">
                <a:solidFill>
                  <a:schemeClr val="bg1">
                    <a:lumMod val="50000"/>
                  </a:schemeClr>
                </a:solidFill>
              </a:rPr>
              <a:t>أ</a:t>
            </a:r>
            <a:r>
              <a:rPr lang="en-US" sz="1050" b="1" u="sng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sz="900" dirty="0" smtClean="0">
                <a:solidFill>
                  <a:schemeClr val="bg1">
                    <a:lumMod val="50000"/>
                  </a:schemeClr>
                </a:solidFill>
              </a:rPr>
              <a:t>جهض طفلي </a:t>
            </a:r>
            <a:r>
              <a:rPr lang="ar-SA" sz="1000" b="1" u="sng" dirty="0" smtClean="0">
                <a:solidFill>
                  <a:schemeClr val="bg1">
                    <a:lumMod val="50000"/>
                  </a:schemeClr>
                </a:solidFill>
              </a:rPr>
              <a:t>الأول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900" dirty="0" smtClean="0">
                <a:solidFill>
                  <a:schemeClr val="bg1">
                    <a:lumMod val="50000"/>
                  </a:schemeClr>
                </a:solidFill>
              </a:rPr>
              <a:t>؟      = </a:t>
            </a:r>
            <a:r>
              <a:rPr lang="en-US" altLang="en-US" sz="1000" u="sng" dirty="0" smtClean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</a:t>
            </a:r>
            <a:r>
              <a:rPr lang="en-US" altLang="en-US" sz="1000" u="sng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ar-SA" sz="10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9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ar-SA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44762" y="7185249"/>
            <a:ext cx="1010375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900" b="1" u="sng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900" b="1" u="sng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b="1" u="sng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aby is coming.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en-US" sz="900" b="1" u="sng" dirty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</a:t>
            </a:r>
            <a:r>
              <a:rPr lang="en-US" altLang="en-US" sz="900" b="1" u="sng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endParaRPr lang="en-US" sz="9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206240" y="6766560"/>
            <a:ext cx="4385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1964989" y="910318"/>
            <a:ext cx="1298716" cy="44264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general we can say </a:t>
            </a:r>
          </a:p>
          <a:p>
            <a:pPr marL="0" algn="ctr" defTabSz="457200" rtl="0" eaLnBrk="1" latinLnBrk="0" hangingPunct="1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 excitatory </a:t>
            </a:r>
          </a:p>
          <a:p>
            <a:pPr marL="0" algn="ctr" defTabSz="457200" rtl="0" eaLnBrk="1" latinLnBrk="0" hangingPunct="1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2  inhibitory </a:t>
            </a:r>
            <a:endParaRPr lang="ar-SA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873" y="340587"/>
            <a:ext cx="5567844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85" b="1" dirty="0">
                <a:solidFill>
                  <a:schemeClr val="bg1"/>
                </a:solidFill>
                <a:sym typeface="Symbol" charset="2"/>
              </a:rPr>
              <a:t> 	</a:t>
            </a:r>
            <a:r>
              <a:rPr lang="en-US" altLang="en-US" sz="2585" b="1" dirty="0">
                <a:solidFill>
                  <a:schemeClr val="bg1"/>
                </a:solidFill>
                <a:ea typeface="Times New Roman" charset="0"/>
                <a:cs typeface="Times New Roman" charset="0"/>
                <a:sym typeface="Symbol" charset="2"/>
              </a:rPr>
              <a:t>Sympathetic actions</a:t>
            </a:r>
            <a:endParaRPr lang="en-US" sz="2585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" y="955780"/>
            <a:ext cx="6580142" cy="34896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25323" r="24718" b="9259"/>
          <a:stretch/>
        </p:blipFill>
        <p:spPr>
          <a:xfrm>
            <a:off x="0" y="5414354"/>
            <a:ext cx="3615397" cy="327274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23927" r="23282" b="12891"/>
          <a:stretch/>
        </p:blipFill>
        <p:spPr>
          <a:xfrm>
            <a:off x="3615397" y="5414354"/>
            <a:ext cx="3242603" cy="3182645"/>
          </a:xfrm>
          <a:prstGeom prst="rect">
            <a:avLst/>
          </a:prstGeom>
        </p:spPr>
      </p:pic>
      <p:cxnSp>
        <p:nvCxnSpPr>
          <p:cNvPr id="10" name="موصل مستقيم 9"/>
          <p:cNvCxnSpPr/>
          <p:nvPr/>
        </p:nvCxnSpPr>
        <p:spPr>
          <a:xfrm>
            <a:off x="10089" y="5373859"/>
            <a:ext cx="6847911" cy="12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34044" y="4287393"/>
            <a:ext cx="3654653" cy="100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23" lvl="1" indent="-596427">
              <a:lnSpc>
                <a:spcPct val="85000"/>
              </a:lnSpc>
              <a:spcBef>
                <a:spcPts val="1108"/>
              </a:spcBef>
            </a:pPr>
            <a:r>
              <a:rPr lang="en-US" altLang="en-US" sz="1200" b="1" dirty="0"/>
              <a:t>Constipation</a:t>
            </a:r>
          </a:p>
          <a:p>
            <a:pPr marL="914423" lvl="1" indent="-596427">
              <a:lnSpc>
                <a:spcPct val="85000"/>
              </a:lnSpc>
              <a:spcBef>
                <a:spcPts val="1108"/>
              </a:spcBef>
            </a:pPr>
            <a:r>
              <a:rPr lang="en-US" altLang="en-US" sz="1200" b="1" dirty="0"/>
              <a:t>Relaxation of the uterus</a:t>
            </a:r>
            <a:r>
              <a:rPr lang="en-US" altLang="en-US" sz="1200" b="1" dirty="0" smtClean="0"/>
              <a:t>.</a:t>
            </a:r>
          </a:p>
          <a:p>
            <a:pPr marL="914423" lvl="1" indent="-596427">
              <a:lnSpc>
                <a:spcPct val="85000"/>
              </a:lnSpc>
              <a:spcBef>
                <a:spcPts val="1108"/>
              </a:spcBef>
            </a:pPr>
            <a:r>
              <a:rPr lang="en-US" altLang="en-US" sz="1200" b="1" i="1" dirty="0">
                <a:ea typeface="Times New Roman" charset="0"/>
                <a:cs typeface="Times New Roman" charset="0"/>
                <a:sym typeface="Symbol" charset="2"/>
              </a:rPr>
              <a:t>↑ </a:t>
            </a:r>
            <a:r>
              <a:rPr lang="en-US" altLang="en-US" sz="1200" b="1" i="1" dirty="0" smtClean="0">
                <a:ea typeface="Times New Roman" charset="0"/>
                <a:cs typeface="Times New Roman" charset="0"/>
                <a:sym typeface="Symbol" charset="2"/>
              </a:rPr>
              <a:t> conversion of glycogen to glucose                         ( hyperglycemia)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24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091829"/>
              </p:ext>
            </p:extLst>
          </p:nvPr>
        </p:nvGraphicFramePr>
        <p:xfrm>
          <a:off x="263770" y="996462"/>
          <a:ext cx="6330461" cy="770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01311" y="450248"/>
            <a:ext cx="5262197" cy="74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85" b="1" dirty="0">
                <a:solidFill>
                  <a:schemeClr val="bg1"/>
                </a:solidFill>
              </a:rPr>
              <a:t>Classification of </a:t>
            </a:r>
            <a:r>
              <a:rPr lang="en-US" sz="2585" b="1" dirty="0" err="1">
                <a:solidFill>
                  <a:schemeClr val="bg1"/>
                </a:solidFill>
              </a:rPr>
              <a:t>sympathomimetics</a:t>
            </a:r>
            <a:endParaRPr lang="en-US" sz="2585" b="1" dirty="0">
              <a:solidFill>
                <a:schemeClr val="bg1"/>
              </a:solidFill>
            </a:endParaRPr>
          </a:p>
          <a:p>
            <a:endParaRPr lang="en-US" sz="1662" dirty="0"/>
          </a:p>
        </p:txBody>
      </p:sp>
      <p:sp>
        <p:nvSpPr>
          <p:cNvPr id="4" name="مستطيل 3"/>
          <p:cNvSpPr/>
          <p:nvPr/>
        </p:nvSpPr>
        <p:spPr>
          <a:xfrm>
            <a:off x="3232052" y="2588457"/>
            <a:ext cx="2518117" cy="14067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    Amphetamine increase NA     </a:t>
            </a:r>
            <a:r>
              <a:rPr lang="ar-SA" sz="900" b="1" dirty="0" err="1" smtClean="0">
                <a:solidFill>
                  <a:schemeClr val="bg1">
                    <a:lumMod val="50000"/>
                  </a:schemeClr>
                </a:solidFill>
              </a:rPr>
              <a:t>مافيه</a:t>
            </a:r>
            <a:r>
              <a:rPr lang="ar-SA" sz="900" b="1" dirty="0" smtClean="0">
                <a:solidFill>
                  <a:schemeClr val="bg1">
                    <a:lumMod val="50000"/>
                  </a:schemeClr>
                </a:solidFill>
              </a:rPr>
              <a:t> زيادة من نورا</a:t>
            </a:r>
            <a:endParaRPr lang="ar-SA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34619" y="5033890"/>
            <a:ext cx="1915550" cy="21335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ar-SA" sz="900" b="1" smtClean="0">
                <a:solidFill>
                  <a:schemeClr val="bg1">
                    <a:lumMod val="50000"/>
                  </a:schemeClr>
                </a:solidFill>
              </a:rPr>
              <a:t>ادري </a:t>
            </a:r>
            <a:r>
              <a:rPr lang="ar-SA" sz="900" b="1" dirty="0" smtClean="0">
                <a:solidFill>
                  <a:schemeClr val="bg1">
                    <a:lumMod val="50000"/>
                  </a:schemeClr>
                </a:solidFill>
              </a:rPr>
              <a:t>نورا از </a:t>
            </a:r>
            <a:r>
              <a:rPr lang="ar-SA" sz="900" b="1" dirty="0" err="1" smtClean="0">
                <a:solidFill>
                  <a:schemeClr val="bg1">
                    <a:lumMod val="50000"/>
                  </a:schemeClr>
                </a:solidFill>
              </a:rPr>
              <a:t>دوبا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b="1" dirty="0" err="1" smtClean="0">
                <a:solidFill>
                  <a:schemeClr val="bg1">
                    <a:lumMod val="50000"/>
                  </a:schemeClr>
                </a:solidFill>
              </a:rPr>
              <a:t>Adre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Nora is </a:t>
            </a:r>
            <a:r>
              <a:rPr lang="en-US" sz="900" b="1" dirty="0" err="1" smtClean="0">
                <a:solidFill>
                  <a:schemeClr val="bg1">
                    <a:lumMod val="50000"/>
                  </a:schemeClr>
                </a:solidFill>
              </a:rPr>
              <a:t>Dopa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ar-SA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32409" y="7202658"/>
            <a:ext cx="1417760" cy="15474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900" b="1" u="sng" dirty="0" smtClean="0">
                <a:solidFill>
                  <a:schemeClr val="bg1">
                    <a:lumMod val="50000"/>
                  </a:schemeClr>
                </a:solidFill>
              </a:rPr>
              <a:t>Iso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mers of </a:t>
            </a:r>
            <a:r>
              <a:rPr lang="en-US" sz="900" b="1" u="sng" dirty="0" err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900" b="1" dirty="0" err="1" smtClean="0">
                <a:solidFill>
                  <a:schemeClr val="bg1">
                    <a:lumMod val="50000"/>
                  </a:schemeClr>
                </a:solidFill>
              </a:rPr>
              <a:t>eta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receptor</a:t>
            </a:r>
            <a:endParaRPr lang="ar-SA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438356" y="6991641"/>
            <a:ext cx="1088268" cy="1406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900" dirty="0" smtClean="0">
                <a:solidFill>
                  <a:schemeClr val="bg1">
                    <a:lumMod val="50000"/>
                  </a:schemeClr>
                </a:solidFill>
              </a:rPr>
              <a:t>نورا وقفت عند قلبي </a:t>
            </a: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</a:t>
            </a:r>
            <a:r>
              <a:rPr lang="en-US" altLang="en-US" sz="9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944815" y="8269377"/>
            <a:ext cx="2526323" cy="143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900" b="1" u="sng" dirty="0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it </a:t>
            </a:r>
            <a:r>
              <a:rPr lang="en-US" sz="900" b="1" u="sng" dirty="0" smtClean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n-US" sz="900" b="1" u="sng" dirty="0" smtClean="0">
                <a:solidFill>
                  <a:schemeClr val="bg1">
                    <a:lumMod val="50000"/>
                  </a:schemeClr>
                </a:solidFill>
              </a:rPr>
              <a:t>Amine</a:t>
            </a:r>
            <a:r>
              <a:rPr lang="ar-SA" sz="900" b="1" u="sng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ar-SA" sz="900" dirty="0" smtClean="0">
                <a:solidFill>
                  <a:schemeClr val="bg1">
                    <a:lumMod val="50000"/>
                  </a:schemeClr>
                </a:solidFill>
              </a:rPr>
              <a:t>والأمانة والضمير محلها القلب</a:t>
            </a:r>
            <a:r>
              <a:rPr lang="en-US" altLang="en-US" sz="900" b="1" dirty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</a:t>
            </a:r>
            <a:r>
              <a:rPr lang="en-US" altLang="en-US" sz="9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altLang="en-US" sz="9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108" y="749105"/>
            <a:ext cx="5697415" cy="2445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Adrenaline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389" y="722000"/>
            <a:ext cx="6143425" cy="1793631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6531" indent="-316531" algn="l">
              <a:buFont typeface="Arial" charset="0"/>
              <a:buChar char="•"/>
            </a:pPr>
            <a:r>
              <a:rPr lang="en-US" sz="1477" dirty="0">
                <a:solidFill>
                  <a:srgbClr val="C00000"/>
                </a:solidFill>
              </a:rPr>
              <a:t>non-selective</a:t>
            </a:r>
            <a:r>
              <a:rPr lang="en-US" sz="1477" dirty="0"/>
              <a:t> agonist (a1, a2, B1, B2).</a:t>
            </a:r>
          </a:p>
          <a:p>
            <a:pPr marL="316531" indent="-316531" algn="l">
              <a:buFont typeface="Arial" charset="0"/>
              <a:buChar char="•"/>
            </a:pPr>
            <a:r>
              <a:rPr lang="en-US" sz="1477" dirty="0"/>
              <a:t>Natural, </a:t>
            </a:r>
            <a:r>
              <a:rPr lang="en-US" sz="1477" dirty="0">
                <a:solidFill>
                  <a:srgbClr val="C00000"/>
                </a:solidFill>
              </a:rPr>
              <a:t>catecholamine.</a:t>
            </a:r>
          </a:p>
          <a:p>
            <a:pPr marL="316531" indent="-316531" algn="l">
              <a:buFont typeface="Arial" charset="0"/>
              <a:buChar char="•"/>
            </a:pPr>
            <a:r>
              <a:rPr lang="en-US" sz="1477" dirty="0"/>
              <a:t>Fast onset of action.</a:t>
            </a:r>
          </a:p>
          <a:p>
            <a:pPr marL="316531" indent="-316531" algn="l">
              <a:buFont typeface="Arial" charset="0"/>
              <a:buChar char="•"/>
            </a:pPr>
            <a:r>
              <a:rPr lang="en-US" sz="1477" dirty="0"/>
              <a:t>Short duration of action. </a:t>
            </a:r>
            <a:r>
              <a:rPr lang="en-US" sz="1477" dirty="0">
                <a:solidFill>
                  <a:schemeClr val="bg1">
                    <a:lumMod val="50000"/>
                  </a:schemeClr>
                </a:solidFill>
              </a:rPr>
              <a:t>“cause inactivated by COMT and MAO in GIT” </a:t>
            </a:r>
          </a:p>
          <a:p>
            <a:pPr marL="316531" indent="-316531" algn="l">
              <a:buFont typeface="Arial" charset="0"/>
              <a:buChar char="•"/>
            </a:pPr>
            <a:r>
              <a:rPr lang="en-US" sz="1477" dirty="0">
                <a:solidFill>
                  <a:srgbClr val="002060"/>
                </a:solidFill>
              </a:rPr>
              <a:t>Not effective orally. </a:t>
            </a:r>
            <a:r>
              <a:rPr lang="en-US" sz="1477" dirty="0">
                <a:solidFill>
                  <a:srgbClr val="7030A0"/>
                </a:solidFill>
              </a:rPr>
              <a:t>“</a:t>
            </a:r>
            <a:r>
              <a:rPr lang="en-US" sz="1477" dirty="0"/>
              <a:t>inactivated by intestinal </a:t>
            </a:r>
            <a:r>
              <a:rPr lang="en-US" sz="1477" dirty="0" smtClean="0"/>
              <a:t>enzymes”</a:t>
            </a:r>
            <a:endParaRPr lang="en-US" sz="1477" dirty="0"/>
          </a:p>
          <a:p>
            <a:pPr marL="316531" indent="-316531" algn="l">
              <a:buFont typeface="Arial" charset="0"/>
              <a:buChar char="•"/>
            </a:pPr>
            <a:r>
              <a:rPr lang="en-US" sz="1477" dirty="0"/>
              <a:t>Given by inhalation, SC or IV </a:t>
            </a:r>
            <a:r>
              <a:rPr lang="en-US" altLang="en-US" sz="1477" dirty="0"/>
              <a:t>, </a:t>
            </a:r>
            <a:r>
              <a:rPr lang="en-US" altLang="en-US" sz="1477" dirty="0" smtClean="0"/>
              <a:t> </a:t>
            </a:r>
            <a:r>
              <a:rPr lang="en-US" altLang="en-US" sz="1477" dirty="0"/>
              <a:t>topically.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3253" y="2139310"/>
            <a:ext cx="6143425" cy="1793631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5664" indent="-395664" algn="l">
              <a:buFontTx/>
              <a:buChar char="-"/>
            </a:pPr>
            <a:endParaRPr lang="en-US" sz="3046" dirty="0">
              <a:solidFill>
                <a:srgbClr val="7030A0"/>
              </a:solidFill>
            </a:endParaRPr>
          </a:p>
          <a:p>
            <a:pPr algn="l"/>
            <a:r>
              <a:rPr lang="en-US" sz="3046" dirty="0"/>
              <a:t/>
            </a:r>
            <a:br>
              <a:rPr lang="en-US" sz="3046" dirty="0"/>
            </a:br>
            <a:endParaRPr lang="en-US" sz="3046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90497"/>
              </p:ext>
            </p:extLst>
          </p:nvPr>
        </p:nvGraphicFramePr>
        <p:xfrm>
          <a:off x="237389" y="4883668"/>
          <a:ext cx="6299288" cy="116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064"/>
                <a:gridCol w="2071580"/>
                <a:gridCol w="1574822"/>
                <a:gridCol w="1574822"/>
              </a:tblGrid>
              <a:tr h="288388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Metabolism:</a:t>
                      </a: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0398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a2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B2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B3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CNS ( little )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</a:tr>
              <a:tr h="67213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     insulin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Glucagon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 liver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glycogenolysis</a:t>
                      </a:r>
                      <a:endParaRPr lang="en-US" sz="9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 skeletal muscle glycolysis</a:t>
                      </a:r>
                      <a:endParaRPr lang="en-US" sz="900" dirty="0" smtClean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      Adipose lipolysis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Headache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Tremors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restlessness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368975" y="8824987"/>
            <a:ext cx="0" cy="105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24071"/>
              </p:ext>
            </p:extLst>
          </p:nvPr>
        </p:nvGraphicFramePr>
        <p:xfrm>
          <a:off x="237389" y="2282632"/>
          <a:ext cx="6299289" cy="25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62"/>
                <a:gridCol w="871468"/>
                <a:gridCol w="4260759"/>
              </a:tblGrid>
              <a:tr h="244750"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Pharmacological actions:</a:t>
                      </a: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</a:tr>
              <a:tr h="155303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Heart</a:t>
                      </a:r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Inotropic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/ </a:t>
                      </a: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Chronotropic /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Dromotropic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18760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Blood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Pressure</a:t>
                      </a:r>
                    </a:p>
                    <a:p>
                      <a:pPr algn="ctr"/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</a:t>
                      </a:r>
                      <a:r>
                        <a:rPr lang="en-US" altLang="en-US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1 , </a:t>
                      </a:r>
                      <a:r>
                        <a:rPr lang="en-US" altLang="en-US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</a:t>
                      </a:r>
                      <a:r>
                        <a:rPr lang="en-US" altLang="en-US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 </a:t>
                      </a:r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Increase systolic</a:t>
                      </a:r>
                    </a:p>
                  </a:txBody>
                  <a:tcPr marL="84406" marR="84406" marT="42203" marB="42203" anchor="ctr"/>
                </a:tc>
              </a:tr>
              <a:tr h="17299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Decrease diastolic</a:t>
                      </a:r>
                    </a:p>
                  </a:txBody>
                  <a:tcPr marL="84406" marR="84406" marT="42203" marB="42203" anchor="ctr"/>
                </a:tc>
              </a:tr>
              <a:tr h="15530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Blood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8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vessele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Vasoconstriction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Of BV in skin and peripheral</a:t>
                      </a:r>
                    </a:p>
                  </a:txBody>
                  <a:tcPr marL="63305" marR="63305" marT="31652" marB="31652" anchor="ctr"/>
                </a:tc>
              </a:tr>
              <a:tr h="15530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Vasodilation of BV of skeletal muscle and coronaries</a:t>
                      </a:r>
                    </a:p>
                  </a:txBody>
                  <a:tcPr marL="63305" marR="63305" marT="31652" marB="31652" anchor="ctr"/>
                </a:tc>
              </a:tr>
              <a:tr h="155303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Eye </a:t>
                      </a:r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Mydriasis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(not effect on accommodation)</a:t>
                      </a:r>
                    </a:p>
                  </a:txBody>
                  <a:tcPr marL="63305" marR="63305" marT="31652" marB="31652" anchor="ctr"/>
                </a:tc>
              </a:tr>
              <a:tr h="15530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Lung 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Bronchodilation </a:t>
                      </a:r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15530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GIT</a:t>
                      </a:r>
                    </a:p>
                    <a:p>
                      <a:pPr algn="ctr"/>
                      <a:endParaRPr lang="en-US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Contract sphincter</a:t>
                      </a:r>
                    </a:p>
                  </a:txBody>
                  <a:tcPr marL="63305" marR="63305" marT="31652" marB="31652" anchor="ctr"/>
                </a:tc>
              </a:tr>
              <a:tr h="15530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Decrease motility</a:t>
                      </a:r>
                    </a:p>
                  </a:txBody>
                  <a:tcPr marL="63305" marR="63305" marT="31652" marB="31652" anchor="ctr"/>
                </a:tc>
              </a:tr>
              <a:tr h="155303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bladder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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Contract sphincter</a:t>
                      </a:r>
                    </a:p>
                  </a:txBody>
                  <a:tcPr marL="63305" marR="63305" marT="31652" marB="31652" anchor="ctr"/>
                </a:tc>
              </a:tr>
              <a:tr h="15530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Relaxation of detrusor muscle</a:t>
                      </a:r>
                    </a:p>
                  </a:txBody>
                  <a:tcPr marL="63305" marR="63305" marT="31652" marB="31652" anchor="ctr"/>
                </a:tc>
              </a:tr>
              <a:tr h="17506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Pregnant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uterus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endParaRPr lang="en-US" sz="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Relaxation</a:t>
                      </a:r>
                      <a:r>
                        <a:rPr lang="en-US" sz="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8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tocolytic</a:t>
                      </a:r>
                      <a:endParaRPr lang="en-US" sz="8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</a:tbl>
          </a:graphicData>
        </a:graphic>
      </p:graphicFrame>
      <p:cxnSp>
        <p:nvCxnSpPr>
          <p:cNvPr id="24" name="رابط كسهم مستقيم 23"/>
          <p:cNvCxnSpPr/>
          <p:nvPr/>
        </p:nvCxnSpPr>
        <p:spPr>
          <a:xfrm flipV="1">
            <a:off x="1532484" y="5426042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1532484" y="5682716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V="1">
            <a:off x="1532484" y="5554379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93253" y="5421831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6439"/>
              </p:ext>
            </p:extLst>
          </p:nvPr>
        </p:nvGraphicFramePr>
        <p:xfrm>
          <a:off x="237388" y="6076376"/>
          <a:ext cx="6299289" cy="276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2"/>
                <a:gridCol w="2442389"/>
                <a:gridCol w="2959288"/>
              </a:tblGrid>
              <a:tr h="3654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uses</a:t>
                      </a:r>
                      <a:endParaRPr lang="en-US" sz="1500" b="0" dirty="0">
                        <a:solidFill>
                          <a:srgbClr val="7030A0"/>
                        </a:solidFill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7030A0"/>
                        </a:solidFill>
                      </a:endParaRPr>
                    </a:p>
                  </a:txBody>
                  <a:tcPr marL="63305" marR="63305" marT="31652" marB="31652"/>
                </a:tc>
              </a:tr>
              <a:tr h="283112">
                <a:tc rowSpan="6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Locally </a:t>
                      </a:r>
                    </a:p>
                  </a:txBody>
                  <a:tcPr marL="63305" marR="63305" marT="31652" marB="3165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Hemostatic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“Control bleeding”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Such as 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Nasal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pack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 epistaxis</a:t>
                      </a:r>
                    </a:p>
                  </a:txBody>
                  <a:tcPr marL="63305" marR="63305" marT="31652" marB="31652" anchor="ctr"/>
                </a:tc>
              </a:tr>
              <a:tr h="28311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 dental practice</a:t>
                      </a:r>
                    </a:p>
                  </a:txBody>
                  <a:tcPr marL="63305" marR="63305" marT="31652" marB="31652" anchor="ctr"/>
                </a:tc>
              </a:tr>
              <a:tr h="10943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Combined with local anesthetic to ..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Absorption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local anesthetic </a:t>
                      </a:r>
                      <a:endParaRPr lang="en-US" sz="9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12150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Duration of action</a:t>
                      </a:r>
                    </a:p>
                  </a:txBody>
                  <a:tcPr marL="63305" marR="63305" marT="31652" marB="31652" anchor="ctr"/>
                </a:tc>
              </a:tr>
              <a:tr h="11547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Side effect of local anesthetic</a:t>
                      </a:r>
                    </a:p>
                  </a:txBody>
                  <a:tcPr marL="63305" marR="63305" marT="31652" marB="31652" anchor="ctr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Bleeding from incision</a:t>
                      </a:r>
                    </a:p>
                  </a:txBody>
                  <a:tcPr marL="63305" marR="63305" marT="31652" marB="31652" anchor="ctr"/>
                </a:tc>
              </a:tr>
              <a:tr h="218871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Systemically </a:t>
                      </a:r>
                      <a:endParaRPr lang="en-US" sz="1100" b="1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 acute asthma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“given by inhalation,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SC “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9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en-US" altLang="en-US" sz="9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sym typeface="Wingdings"/>
                        </a:rPr>
                        <a:t></a:t>
                      </a:r>
                      <a:r>
                        <a:rPr lang="en-US" altLang="en-US" sz="9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bronchodilation</a:t>
                      </a:r>
                      <a:endParaRPr lang="en-US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en-US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</a:t>
                      </a:r>
                      <a:r>
                        <a:rPr lang="en-US" altLang="en-US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altLang="en-US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  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mucosal edema</a:t>
                      </a:r>
                      <a:endParaRPr lang="en-US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21887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Anaphylactic shock 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“hypersensitivity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reactions”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Is the drug of choice given SC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Is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the physiological antagonist of histamine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BP and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bronchodilation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21887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Cardiac arrest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Given</a:t>
                      </a:r>
                      <a:r>
                        <a:rPr lang="en-US" sz="900" baseline="0" dirty="0" smtClean="0"/>
                        <a:t> IV</a:t>
                      </a:r>
                      <a:endParaRPr lang="en-US" sz="900" dirty="0" smtClean="0"/>
                    </a:p>
                  </a:txBody>
                  <a:tcPr marL="63305" marR="63305" marT="31652" marB="31652" anchor="ctr"/>
                </a:tc>
              </a:tr>
            </a:tbl>
          </a:graphicData>
        </a:graphic>
      </p:graphicFrame>
      <p:cxnSp>
        <p:nvCxnSpPr>
          <p:cNvPr id="33" name="رابط كسهم مستقيم 32"/>
          <p:cNvCxnSpPr/>
          <p:nvPr/>
        </p:nvCxnSpPr>
        <p:spPr>
          <a:xfrm>
            <a:off x="4812849" y="7980545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>
            <a:off x="4291485" y="7042088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315549" y="7451160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>
            <a:off x="4483991" y="7651686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 flipV="1">
            <a:off x="4572459" y="7230773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flipV="1">
            <a:off x="4468187" y="8457994"/>
            <a:ext cx="0" cy="1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7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0" y="1307923"/>
            <a:ext cx="4225167" cy="39015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2E6AA6"/>
                </a:solidFill>
                <a:latin typeface="+mn-lt"/>
              </a:rPr>
              <a:t>Adverse effects:</a:t>
            </a:r>
            <a:endParaRPr lang="en-US" b="1" dirty="0">
              <a:solidFill>
                <a:srgbClr val="2E6AA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9" y="1698082"/>
            <a:ext cx="6854106" cy="1792951"/>
          </a:xfrm>
        </p:spPr>
        <p:txBody>
          <a:bodyPr>
            <a:noAutofit/>
          </a:bodyPr>
          <a:lstStyle/>
          <a:p>
            <a:r>
              <a:rPr lang="en-US" sz="1662" dirty="0" smtClean="0"/>
              <a:t>Tachycardia </a:t>
            </a:r>
            <a:r>
              <a:rPr lang="ar-SA" sz="1662" dirty="0" smtClean="0"/>
              <a:t>   /  </a:t>
            </a:r>
            <a:r>
              <a:rPr lang="en-US" sz="1662" dirty="0" smtClean="0"/>
              <a:t>Palpation</a:t>
            </a:r>
            <a:r>
              <a:rPr lang="ar-SA" sz="1662" dirty="0" smtClean="0"/>
              <a:t>   /   </a:t>
            </a:r>
            <a:r>
              <a:rPr lang="en-US" sz="1662" dirty="0" smtClean="0"/>
              <a:t>Arrhythmias</a:t>
            </a:r>
            <a:r>
              <a:rPr lang="ar-SA" sz="1662" dirty="0"/>
              <a:t> </a:t>
            </a:r>
            <a:r>
              <a:rPr lang="ar-SA" sz="1662" dirty="0" smtClean="0"/>
              <a:t> / </a:t>
            </a:r>
            <a:r>
              <a:rPr lang="en-US" sz="1662" dirty="0" smtClean="0"/>
              <a:t>Angina </a:t>
            </a:r>
            <a:r>
              <a:rPr lang="en-US" sz="1662" dirty="0"/>
              <a:t>pains</a:t>
            </a:r>
          </a:p>
          <a:p>
            <a:r>
              <a:rPr lang="en-US" sz="1662" dirty="0" smtClean="0"/>
              <a:t>Headache</a:t>
            </a:r>
            <a:r>
              <a:rPr lang="ar-SA" sz="1662" dirty="0" smtClean="0"/>
              <a:t>  / </a:t>
            </a:r>
            <a:r>
              <a:rPr lang="en-US" sz="1662" dirty="0" smtClean="0"/>
              <a:t>Weakness</a:t>
            </a:r>
            <a:r>
              <a:rPr lang="ar-SA" sz="1662" dirty="0"/>
              <a:t> </a:t>
            </a:r>
            <a:r>
              <a:rPr lang="ar-SA" sz="1662" dirty="0" smtClean="0"/>
              <a:t> </a:t>
            </a:r>
            <a:r>
              <a:rPr lang="en-US" sz="1662" dirty="0" smtClean="0"/>
              <a:t>Tremors</a:t>
            </a:r>
            <a:r>
              <a:rPr lang="ar-SA" sz="1662" dirty="0" smtClean="0"/>
              <a:t>   /  </a:t>
            </a:r>
            <a:r>
              <a:rPr lang="en-US" sz="1662" dirty="0" smtClean="0"/>
              <a:t>Anxiety</a:t>
            </a:r>
            <a:r>
              <a:rPr lang="ar-SA" sz="1662" dirty="0"/>
              <a:t> </a:t>
            </a:r>
            <a:r>
              <a:rPr lang="ar-SA" sz="1662" dirty="0" smtClean="0"/>
              <a:t>  / </a:t>
            </a:r>
            <a:r>
              <a:rPr lang="en-US" sz="1662" dirty="0" smtClean="0"/>
              <a:t>Restlessness       </a:t>
            </a:r>
            <a:endParaRPr lang="en-US" sz="1662" dirty="0"/>
          </a:p>
          <a:p>
            <a:pPr algn="l"/>
            <a:r>
              <a:rPr lang="en-US" sz="1662" dirty="0" smtClean="0"/>
              <a:t>Hypertension  </a:t>
            </a:r>
            <a:r>
              <a:rPr lang="ar-SA" sz="1662" dirty="0" smtClean="0"/>
              <a:t> </a:t>
            </a:r>
            <a:r>
              <a:rPr lang="ar-SA" sz="1662" dirty="0" smtClean="0">
                <a:sym typeface="Wingdings"/>
              </a:rPr>
              <a:t></a:t>
            </a:r>
            <a:r>
              <a:rPr lang="en-US" sz="1662" dirty="0" smtClean="0">
                <a:solidFill>
                  <a:srgbClr val="C00000"/>
                </a:solidFill>
              </a:rPr>
              <a:t> </a:t>
            </a:r>
            <a:r>
              <a:rPr lang="en-US" sz="1662" dirty="0">
                <a:solidFill>
                  <a:srgbClr val="C00000"/>
                </a:solidFill>
              </a:rPr>
              <a:t>Cerebral hemorrhage and pulmonary edema</a:t>
            </a:r>
          </a:p>
          <a:p>
            <a:r>
              <a:rPr lang="en-US" sz="1662" dirty="0"/>
              <a:t>Coldness of extremities </a:t>
            </a:r>
            <a:r>
              <a:rPr lang="en-US" sz="1662" dirty="0" smtClean="0"/>
              <a:t> </a:t>
            </a:r>
            <a:r>
              <a:rPr lang="en-US" sz="1662" dirty="0" smtClean="0">
                <a:sym typeface="Wingdings"/>
              </a:rPr>
              <a:t> </a:t>
            </a:r>
            <a:r>
              <a:rPr lang="en-US" sz="1662" dirty="0" smtClean="0">
                <a:solidFill>
                  <a:srgbClr val="7030A0"/>
                </a:solidFill>
              </a:rPr>
              <a:t>Tissue </a:t>
            </a:r>
            <a:r>
              <a:rPr lang="en-US" sz="1662" dirty="0">
                <a:solidFill>
                  <a:srgbClr val="7030A0"/>
                </a:solidFill>
              </a:rPr>
              <a:t>necrosis </a:t>
            </a:r>
            <a:r>
              <a:rPr lang="en-US" sz="1662" spc="-37" dirty="0">
                <a:cs typeface="Times New Roman" panose="02020603050405020304" pitchFamily="18" charset="0"/>
              </a:rPr>
              <a:t>and gangrene if </a:t>
            </a:r>
            <a:r>
              <a:rPr lang="en-US" sz="1662" spc="-37" dirty="0" smtClean="0">
                <a:cs typeface="Times New Roman" panose="02020603050405020304" pitchFamily="18" charset="0"/>
              </a:rPr>
              <a:t>extravasation.</a:t>
            </a:r>
            <a:endParaRPr lang="en-US" sz="1662" dirty="0">
              <a:solidFill>
                <a:srgbClr val="7030A0"/>
              </a:solidFill>
            </a:endParaRPr>
          </a:p>
          <a:p>
            <a:r>
              <a:rPr lang="en-US" sz="1662" dirty="0"/>
              <a:t>Nasal stuffiness: rebound congestion if used as decongestant</a:t>
            </a:r>
          </a:p>
          <a:p>
            <a:endParaRPr lang="en-US" sz="1662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9919" y="4164608"/>
            <a:ext cx="2650881" cy="390159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69" b="1" dirty="0">
                <a:solidFill>
                  <a:srgbClr val="2E6AA6"/>
                </a:solidFill>
                <a:latin typeface="+mn-lt"/>
              </a:rPr>
              <a:t>Contraindication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9919" y="4720145"/>
            <a:ext cx="6668081" cy="3332992"/>
          </a:xfrm>
          <a:prstGeom prst="rect">
            <a:avLst/>
          </a:prstGeom>
        </p:spPr>
        <p:txBody>
          <a:bodyPr vert="horz" lIns="63305" tIns="31652" rIns="63305" bIns="3165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2" dirty="0" err="1" smtClean="0"/>
              <a:t>Hypertyhroidism</a:t>
            </a:r>
            <a:r>
              <a:rPr lang="en-US" sz="1662" dirty="0" smtClean="0"/>
              <a:t> </a:t>
            </a:r>
            <a:endParaRPr lang="en-US" sz="1662" dirty="0"/>
          </a:p>
          <a:p>
            <a:r>
              <a:rPr lang="en-US" sz="1662" dirty="0"/>
              <a:t>Close angle glaucoma </a:t>
            </a:r>
            <a:r>
              <a:rPr lang="en-US" sz="1662" dirty="0">
                <a:solidFill>
                  <a:srgbClr val="C00000"/>
                </a:solidFill>
              </a:rPr>
              <a:t>“ciliary relaxation , </a:t>
            </a:r>
            <a:r>
              <a:rPr lang="en-US" sz="1662" dirty="0" smtClean="0">
                <a:solidFill>
                  <a:srgbClr val="C00000"/>
                </a:solidFill>
              </a:rPr>
              <a:t>  filtration </a:t>
            </a:r>
            <a:r>
              <a:rPr lang="en-US" sz="1662" dirty="0">
                <a:solidFill>
                  <a:srgbClr val="C00000"/>
                </a:solidFill>
              </a:rPr>
              <a:t>angle” </a:t>
            </a:r>
            <a:r>
              <a:rPr lang="en-US" sz="1662" dirty="0" smtClean="0">
                <a:solidFill>
                  <a:srgbClr val="C00000"/>
                </a:solidFill>
              </a:rPr>
              <a:t> </a:t>
            </a:r>
            <a:r>
              <a:rPr lang="en-US" sz="1662" dirty="0" smtClean="0">
                <a:solidFill>
                  <a:srgbClr val="C00000"/>
                </a:solidFill>
                <a:sym typeface="Wingdings"/>
              </a:rPr>
              <a:t>    </a:t>
            </a:r>
            <a:r>
              <a:rPr lang="en-US" sz="1662" dirty="0" smtClean="0"/>
              <a:t>IOP</a:t>
            </a:r>
            <a:endParaRPr lang="en-US" sz="1662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62" dirty="0" smtClean="0">
                <a:solidFill>
                  <a:schemeClr val="bg1">
                    <a:lumMod val="50000"/>
                  </a:schemeClr>
                </a:solidFill>
              </a:rPr>
              <a:t>Cardiovascular disease such as :</a:t>
            </a:r>
          </a:p>
          <a:p>
            <a:pPr>
              <a:buFont typeface="Arial" charset="0"/>
              <a:buChar char="•"/>
            </a:pPr>
            <a:r>
              <a:rPr lang="en-US" sz="1662" dirty="0" smtClean="0"/>
              <a:t>Coronary </a:t>
            </a:r>
            <a:r>
              <a:rPr lang="en-US" sz="1662" dirty="0"/>
              <a:t>heart </a:t>
            </a:r>
            <a:r>
              <a:rPr lang="en-US" sz="1662" dirty="0" smtClean="0"/>
              <a:t>disease (CHD)</a:t>
            </a:r>
            <a:endParaRPr lang="en-US" sz="1662" dirty="0"/>
          </a:p>
          <a:p>
            <a:pPr>
              <a:buFont typeface="Arial" charset="0"/>
              <a:buChar char="•"/>
            </a:pPr>
            <a:r>
              <a:rPr lang="en-US" sz="1662" dirty="0"/>
              <a:t>Ischemic heart </a:t>
            </a:r>
            <a:r>
              <a:rPr lang="en-US" sz="1662" dirty="0" smtClean="0"/>
              <a:t>disease </a:t>
            </a:r>
            <a:r>
              <a:rPr lang="en-US" sz="1800" dirty="0" smtClean="0"/>
              <a:t>(</a:t>
            </a:r>
            <a:r>
              <a:rPr lang="en-US" sz="1800" dirty="0"/>
              <a:t>angina</a:t>
            </a:r>
            <a:r>
              <a:rPr lang="en-US" sz="1800" dirty="0" smtClean="0"/>
              <a:t>)</a:t>
            </a:r>
            <a:endParaRPr lang="en-US" sz="1662" dirty="0"/>
          </a:p>
          <a:p>
            <a:pPr>
              <a:buFont typeface="Arial" charset="0"/>
              <a:buChar char="•"/>
            </a:pPr>
            <a:r>
              <a:rPr lang="en-US" sz="1662" dirty="0" smtClean="0"/>
              <a:t>Arrhythmia</a:t>
            </a:r>
            <a:endParaRPr lang="en-US" sz="1662" dirty="0"/>
          </a:p>
          <a:p>
            <a:pPr>
              <a:buFont typeface="Arial" charset="0"/>
              <a:buChar char="•"/>
            </a:pPr>
            <a:r>
              <a:rPr lang="en-US" sz="1662" dirty="0"/>
              <a:t>Myocardial infarction</a:t>
            </a:r>
          </a:p>
          <a:p>
            <a:pPr>
              <a:buFont typeface="Arial" charset="0"/>
              <a:buChar char="•"/>
            </a:pPr>
            <a:r>
              <a:rPr lang="en-US" sz="1662" dirty="0"/>
              <a:t>Hypertension</a:t>
            </a:r>
          </a:p>
          <a:p>
            <a:pPr>
              <a:buFont typeface="Arial" charset="0"/>
              <a:buChar char="•"/>
            </a:pPr>
            <a:r>
              <a:rPr lang="en-US" sz="1662" dirty="0"/>
              <a:t>Peripheral arterial </a:t>
            </a:r>
            <a:r>
              <a:rPr lang="en-US" sz="1662" dirty="0" smtClean="0"/>
              <a:t>disease</a:t>
            </a:r>
          </a:p>
          <a:p>
            <a:endParaRPr lang="en-US" sz="1662" dirty="0">
              <a:solidFill>
                <a:srgbClr val="7030A0"/>
              </a:solidFill>
            </a:endParaRPr>
          </a:p>
          <a:p>
            <a:endParaRPr lang="en-US" sz="1662" dirty="0"/>
          </a:p>
          <a:p>
            <a:endParaRPr lang="en-US" sz="1662" dirty="0"/>
          </a:p>
          <a:p>
            <a:endParaRPr lang="en-US" sz="1662" dirty="0"/>
          </a:p>
          <a:p>
            <a:endParaRPr lang="en-US" sz="1662" dirty="0"/>
          </a:p>
          <a:p>
            <a:endParaRPr lang="en-US" sz="1662" dirty="0"/>
          </a:p>
          <a:p>
            <a:endParaRPr lang="en-US" sz="1662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81906" y="374144"/>
            <a:ext cx="5837693" cy="993691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9" b="1" dirty="0">
                <a:solidFill>
                  <a:schemeClr val="bg1"/>
                </a:solidFill>
                <a:latin typeface="+mn-lt"/>
              </a:rPr>
              <a:t>Adrenaline</a:t>
            </a:r>
            <a:br>
              <a:rPr lang="en-US" sz="2769" b="1" dirty="0">
                <a:solidFill>
                  <a:schemeClr val="bg1"/>
                </a:solidFill>
                <a:latin typeface="+mn-lt"/>
              </a:rPr>
            </a:br>
            <a:endParaRPr lang="en-US" sz="2769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5951620" y="5021179"/>
            <a:ext cx="8485" cy="27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4162924" y="5029201"/>
            <a:ext cx="8485" cy="27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570069"/>
              </p:ext>
            </p:extLst>
          </p:nvPr>
        </p:nvGraphicFramePr>
        <p:xfrm>
          <a:off x="131883" y="942230"/>
          <a:ext cx="6594232" cy="167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557"/>
                <a:gridCol w="3192675"/>
              </a:tblGrid>
              <a:tr h="2567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Norepinephrine</a:t>
                      </a:r>
                      <a:r>
                        <a:rPr lang="en-US" sz="1200" baseline="0" dirty="0" smtClean="0"/>
                        <a:t> ( Noradrenaline)</a:t>
                      </a:r>
                      <a:endParaRPr lang="en-US" sz="1200" dirty="0"/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73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Feature :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Uses :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</a:tr>
              <a:tr h="106035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Non selective</a:t>
                      </a:r>
                      <a:r>
                        <a:rPr lang="en-US" sz="900" baseline="0" dirty="0" smtClean="0"/>
                        <a:t> agonist “mainly in a </a:t>
                      </a:r>
                      <a:r>
                        <a:rPr lang="en-US" sz="900" baseline="0" dirty="0" err="1" smtClean="0"/>
                        <a:t>adrenoreceptors</a:t>
                      </a:r>
                      <a:r>
                        <a:rPr lang="en-US" sz="900" baseline="0" dirty="0" smtClean="0"/>
                        <a:t>  a1, a2,  week action on B2”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Catecholamine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Sever vasoconstriction (a1)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Increase force of contraction but decrease HR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Reflex bradycardia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Given only by </a:t>
                      </a:r>
                      <a:r>
                        <a:rPr lang="en-US" sz="900" baseline="0" dirty="0" smtClean="0"/>
                        <a:t>IV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not I.M or S.C  </a:t>
                      </a:r>
                      <a:r>
                        <a:rPr lang="en-US" altLang="en-US" sz="900" dirty="0" smtClean="0">
                          <a:latin typeface="+mn-lt"/>
                          <a:cs typeface="Times New Roman" panose="02020603050405020304" pitchFamily="18" charset="0"/>
                          <a:sym typeface="Wingdings"/>
                        </a:rPr>
                        <a:t> necrosis</a:t>
                      </a:r>
                      <a:endParaRPr lang="en-US" sz="9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 hypotensive state</a:t>
                      </a:r>
                    </a:p>
                    <a:p>
                      <a:r>
                        <a:rPr lang="en-US" sz="900" dirty="0" smtClean="0"/>
                        <a:t>“ in septic</a:t>
                      </a:r>
                      <a:r>
                        <a:rPr lang="en-US" sz="900" baseline="0" dirty="0" smtClean="0"/>
                        <a:t> shock if fluid replacement and </a:t>
                      </a:r>
                      <a:r>
                        <a:rPr lang="en-US" sz="900" baseline="0" dirty="0" err="1" smtClean="0"/>
                        <a:t>inotropics</a:t>
                      </a:r>
                      <a:r>
                        <a:rPr lang="en-US" sz="900" baseline="0" dirty="0" smtClean="0"/>
                        <a:t> fail”</a:t>
                      </a:r>
                    </a:p>
                    <a:p>
                      <a:endParaRPr lang="en-US" sz="900" baseline="0" dirty="0" smtClean="0"/>
                    </a:p>
                    <a:p>
                      <a:r>
                        <a:rPr lang="en-US" sz="900" dirty="0" smtClean="0"/>
                        <a:t>As a</a:t>
                      </a:r>
                      <a:r>
                        <a:rPr lang="en-US" sz="900" baseline="0" dirty="0" smtClean="0"/>
                        <a:t> local </a:t>
                      </a:r>
                      <a:r>
                        <a:rPr lang="en-US" sz="900" baseline="0" dirty="0" err="1" smtClean="0"/>
                        <a:t>haemostatic</a:t>
                      </a:r>
                      <a:r>
                        <a:rPr lang="en-US" sz="900" baseline="0" dirty="0" smtClean="0"/>
                        <a:t> with local anesthetic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63305" marR="63305" marT="31652" marB="31652"/>
                </a:tc>
              </a:tr>
            </a:tbl>
          </a:graphicData>
        </a:graphic>
      </p:graphicFrame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6882"/>
              </p:ext>
            </p:extLst>
          </p:nvPr>
        </p:nvGraphicFramePr>
        <p:xfrm>
          <a:off x="131883" y="2584568"/>
          <a:ext cx="6594232" cy="257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52"/>
                <a:gridCol w="391519"/>
                <a:gridCol w="2855945"/>
                <a:gridCol w="1087750"/>
                <a:gridCol w="1115666"/>
              </a:tblGrid>
              <a:tr h="23004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Isoprenaline </a:t>
                      </a:r>
                      <a:endParaRPr lang="en-US" sz="1300" dirty="0"/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3305" marR="63305" marT="31652" marB="31652"/>
                </a:tc>
              </a:tr>
              <a:tr h="25235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Features: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63305" marR="63305" marT="31652" marB="31652" anchor="ctr"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Pharmacological actions: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Uses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Contraindication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432804">
                <a:tc rowSpan="3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 smtClean="0"/>
                        <a:t>Non selective</a:t>
                      </a:r>
                      <a:r>
                        <a:rPr lang="en-US" sz="1000" baseline="0" dirty="0" smtClean="0"/>
                        <a:t> B agonist “B1 B2 B3”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 smtClean="0"/>
                        <a:t>Synthetic,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Direct acting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/>
                        <a:t>Catecholamine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/>
                        <a:t>Longer effect “no reuptake, no destruction by MAO”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0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000" b="1" baseline="-25000" dirty="0" smtClean="0">
                          <a:latin typeface="+mn-lt"/>
                        </a:rPr>
                        <a:t>1</a:t>
                      </a:r>
                      <a:endParaRPr lang="en-US" sz="1000" b="1" dirty="0" smtClean="0">
                        <a:latin typeface="+mn-lt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10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900" dirty="0" smtClean="0"/>
                        <a:t>- Inotropic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900" dirty="0" smtClean="0"/>
                        <a:t>- Chronotropic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900" dirty="0" smtClean="0"/>
                        <a:t>- Increase cardiac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output</a:t>
                      </a:r>
                    </a:p>
                  </a:txBody>
                  <a:tcPr marL="63305" marR="63305" marT="31652" marB="31652" anchor="ctr"/>
                </a:tc>
                <a:tc rowSpan="3">
                  <a:txBody>
                    <a:bodyPr/>
                    <a:lstStyle/>
                    <a:p>
                      <a:r>
                        <a:rPr lang="en-US" sz="1000" dirty="0" smtClean="0"/>
                        <a:t>Mainly in cardiac arrest</a:t>
                      </a:r>
                      <a:r>
                        <a:rPr lang="en-US" sz="1000" baseline="0" dirty="0" smtClean="0"/>
                        <a:t> “parenteral”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Rarely in acute attacks of asthma “ inhalation”</a:t>
                      </a:r>
                      <a:endParaRPr lang="en-US" sz="1000" dirty="0">
                        <a:solidFill>
                          <a:srgbClr val="7030A0"/>
                        </a:solidFill>
                      </a:endParaRPr>
                    </a:p>
                  </a:txBody>
                  <a:tcPr marL="63305" marR="63305" marT="31652" marB="31652"/>
                </a:tc>
                <a:tc rowSpan="3">
                  <a:txBody>
                    <a:bodyPr/>
                    <a:lstStyle/>
                    <a:p>
                      <a:r>
                        <a:rPr lang="en-US" sz="1000" dirty="0" smtClean="0"/>
                        <a:t>Hyperthyroidism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Coronary heart disease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3305" marR="63305" marT="31652" marB="31652"/>
                </a:tc>
              </a:tr>
              <a:tr h="45814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000" b="1" baseline="-25000" dirty="0" smtClean="0">
                          <a:latin typeface="+mn-lt"/>
                        </a:rPr>
                        <a:t>2 </a:t>
                      </a:r>
                      <a:endParaRPr lang="en-US" sz="1000" b="1" dirty="0" smtClean="0">
                        <a:latin typeface="+mn-lt"/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800" dirty="0" smtClean="0"/>
                        <a:t>- Vasodilation of blood vessels of skeletal muscles and coronaries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800" dirty="0" smtClean="0"/>
                        <a:t>- Bronchodilation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800" dirty="0" smtClean="0"/>
                        <a:t>- Relaxation of uterus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800" dirty="0" smtClean="0"/>
                        <a:t>- hyperglycemia</a:t>
                      </a:r>
                    </a:p>
                  </a:txBody>
                  <a:tcPr marL="63305" marR="63305" marT="31652" marB="31652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0907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1000" b="1" baseline="-25000" dirty="0" smtClean="0">
                          <a:latin typeface="+mn-lt"/>
                          <a:sym typeface="Symbol" charset="2"/>
                        </a:rPr>
                        <a:t>3</a:t>
                      </a:r>
                      <a:r>
                        <a:rPr lang="en-US" altLang="en-US" sz="1000" b="1" baseline="-25000" dirty="0" smtClean="0">
                          <a:latin typeface="+mn-lt"/>
                        </a:rPr>
                        <a:t> </a:t>
                      </a:r>
                      <a:endParaRPr lang="en-US" sz="1000" b="1" dirty="0" smtClean="0">
                        <a:latin typeface="+mn-lt"/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lipolysis</a:t>
                      </a:r>
                      <a:endParaRPr lang="en-US" sz="1000" dirty="0"/>
                    </a:p>
                  </a:txBody>
                  <a:tcPr marL="63305" marR="63305" marT="31652" marB="31652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747283"/>
              </p:ext>
            </p:extLst>
          </p:nvPr>
        </p:nvGraphicFramePr>
        <p:xfrm>
          <a:off x="74008" y="5320901"/>
          <a:ext cx="6726117" cy="315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03"/>
                <a:gridCol w="884891"/>
                <a:gridCol w="2294239"/>
                <a:gridCol w="2897484"/>
              </a:tblGrid>
              <a:tr h="222518">
                <a:tc gridSpan="4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/>
                        <a:t>Dopamine</a:t>
                      </a:r>
                      <a:r>
                        <a:rPr lang="en-US" sz="1200" baseline="0" dirty="0" smtClean="0"/>
                        <a:t> </a:t>
                      </a:r>
                      <a:endParaRPr lang="en-US" altLang="en-US" sz="1200" b="1" u="sng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291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Features: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Natural CNS neurotransmitter</a:t>
                      </a:r>
                      <a:r>
                        <a:rPr lang="en-US" sz="900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Direct acting, catecholamine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dirty="0" smtClean="0"/>
                        <a:t>Given parenterally via infusion</a:t>
                      </a: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77092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Doses: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Low: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“D1”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Vasodilation</a:t>
                      </a:r>
                      <a:r>
                        <a:rPr lang="en-US" sz="900" baseline="0" dirty="0" smtClean="0"/>
                        <a:t> of: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Muscarinic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Coronary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900" baseline="0" dirty="0" smtClean="0"/>
                        <a:t>Renal blood vessel </a:t>
                      </a:r>
                      <a:r>
                        <a:rPr lang="en-US" sz="900" baseline="0" dirty="0" smtClean="0">
                          <a:sym typeface="Wingdings"/>
                        </a:rPr>
                        <a:t> </a:t>
                      </a:r>
                      <a:r>
                        <a:rPr lang="en-US" sz="900" baseline="0" dirty="0" smtClean="0"/>
                        <a:t>Improves blood flow to viscera “has diuretic action”</a:t>
                      </a:r>
                      <a:endParaRPr lang="en-US" alt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/>
                </a:tc>
                <a:tc rowSpan="3"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On heart 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 </a:t>
                      </a:r>
                      <a:r>
                        <a:rPr lang="en-US" sz="900" dirty="0" smtClean="0"/>
                        <a:t>“ inotropic, chronotropic effects “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On Blood pressure</a:t>
                      </a:r>
                      <a:r>
                        <a:rPr lang="en-US" altLang="en-US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 </a:t>
                      </a:r>
                      <a:r>
                        <a:rPr lang="en-US" sz="900" dirty="0" smtClean="0"/>
                        <a:t>”according to dose”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alt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First : decrease</a:t>
                      </a:r>
                      <a:r>
                        <a:rPr lang="en-US" altLang="en-US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in BP due D1 effect .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: increase in BP due to </a:t>
                      </a:r>
                      <a:r>
                        <a:rPr lang="en-US" altLang="en-US" sz="800" b="1" dirty="0" smtClean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</a:t>
                      </a:r>
                      <a:r>
                        <a:rPr lang="en-US" altLang="en-US" sz="800" b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  </a:t>
                      </a:r>
                      <a:r>
                        <a:rPr lang="en-US" sz="800" dirty="0" smtClean="0"/>
                        <a:t>Followed by </a:t>
                      </a:r>
                      <a:r>
                        <a:rPr lang="en-US" altLang="en-US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1 </a:t>
                      </a:r>
                      <a:r>
                        <a:rPr lang="en-US" sz="800" dirty="0" smtClean="0"/>
                        <a:t>effect</a:t>
                      </a:r>
                      <a:endParaRPr lang="en-US" sz="8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63305" marR="63305" marT="31652" marB="31652" anchor="ctr"/>
                </a:tc>
              </a:tr>
              <a:tr h="3051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Intermediate: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en-US" altLang="en-US" sz="900" b="1" dirty="0" smtClean="0">
                          <a:solidFill>
                            <a:schemeClr val="tx1"/>
                          </a:solidFill>
                          <a:latin typeface="+mn-lt"/>
                          <a:sym typeface="Symbol" charset="2"/>
                        </a:rPr>
                        <a:t> </a:t>
                      </a:r>
                      <a:r>
                        <a:rPr lang="en-US" altLang="en-US" sz="900" b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altLang="en-US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+</a:t>
                      </a:r>
                      <a:r>
                        <a:rPr lang="en-US" sz="900" baseline="0" dirty="0" smtClean="0"/>
                        <a:t> inotropic</a:t>
                      </a:r>
                    </a:p>
                    <a:p>
                      <a:r>
                        <a:rPr lang="en-US" sz="900" baseline="0" dirty="0" smtClean="0"/>
                        <a:t>+chronotropic </a:t>
                      </a:r>
                    </a:p>
                  </a:txBody>
                  <a:tcPr marL="63305" marR="63305" marT="31652" marB="31652"/>
                </a:tc>
                <a:tc vMerge="1">
                  <a:txBody>
                    <a:bodyPr/>
                    <a:lstStyle/>
                    <a:p>
                      <a:endParaRPr lang="en-US" sz="900" baseline="0" dirty="0" smtClean="0"/>
                    </a:p>
                  </a:txBody>
                  <a:tcPr marL="63305" marR="63305" marT="31652" marB="31652"/>
                </a:tc>
              </a:tr>
              <a:tr h="3051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High: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alt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1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Vasoconstriction</a:t>
                      </a:r>
                      <a:endParaRPr lang="en-US" sz="900" baseline="0" dirty="0" smtClean="0"/>
                    </a:p>
                  </a:txBody>
                  <a:tcPr marL="63305" marR="63305" marT="31652" marB="31652"/>
                </a:tc>
                <a:tc vMerge="1">
                  <a:txBody>
                    <a:bodyPr/>
                    <a:lstStyle/>
                    <a:p>
                      <a:endParaRPr lang="en-US" sz="900" baseline="0" dirty="0" smtClean="0"/>
                    </a:p>
                  </a:txBody>
                  <a:tcPr marL="63305" marR="63305" marT="31652" marB="31652"/>
                </a:tc>
              </a:tr>
              <a:tr h="8075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Uses :</a:t>
                      </a: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 smtClean="0"/>
                        <a:t>- Cardiogenic</a:t>
                      </a:r>
                      <a:r>
                        <a:rPr lang="en-US" sz="900" baseline="0" dirty="0" smtClean="0"/>
                        <a:t> shock ”IV infusion” :                                       -  Can be given in acute heart failure “but better </a:t>
                      </a:r>
                      <a:r>
                        <a:rPr lang="en-US" sz="900" baseline="0" dirty="0" err="1" smtClean="0"/>
                        <a:t>dobutamine</a:t>
                      </a:r>
                      <a:r>
                        <a:rPr lang="en-US" sz="900" baseline="0" dirty="0" smtClean="0"/>
                        <a:t>”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900" baseline="0" dirty="0" smtClean="0"/>
                        <a:t>Septic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900" baseline="0" dirty="0" smtClean="0"/>
                        <a:t>Hypovolemia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900" baseline="0" smtClean="0"/>
                        <a:t>Cardiogenic </a:t>
                      </a:r>
                      <a:endParaRPr lang="en-US" sz="90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900" dirty="0" smtClean="0"/>
                        <a:t>Increase BP</a:t>
                      </a:r>
                      <a:r>
                        <a:rPr lang="en-US" sz="900" baseline="0" dirty="0" smtClean="0"/>
                        <a:t> and CO (B1)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900" baseline="0" dirty="0" smtClean="0"/>
                        <a:t>“without causing renal impairment D1”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800" baseline="0" dirty="0" smtClean="0"/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موصل مستقيم 4"/>
          <p:cNvCxnSpPr/>
          <p:nvPr/>
        </p:nvCxnSpPr>
        <p:spPr>
          <a:xfrm>
            <a:off x="919043" y="4709242"/>
            <a:ext cx="4905139" cy="32028"/>
          </a:xfrm>
          <a:prstGeom prst="line">
            <a:avLst/>
          </a:prstGeom>
          <a:ln w="57150">
            <a:solidFill>
              <a:srgbClr val="9A261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714750"/>
              </p:ext>
            </p:extLst>
          </p:nvPr>
        </p:nvGraphicFramePr>
        <p:xfrm>
          <a:off x="101793" y="2586697"/>
          <a:ext cx="6539640" cy="200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927"/>
                <a:gridCol w="5231713"/>
              </a:tblGrid>
              <a:tr h="265254"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1200" b="1" u="sng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Phenylephrine (</a:t>
                      </a:r>
                      <a:r>
                        <a:rPr lang="en-US" alt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selective 1)</a:t>
                      </a:r>
                      <a:endParaRPr lang="en-US" altLang="en-US" sz="1200" b="1" u="sng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041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Features: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0"/>
                        </a:spcBef>
                        <a:buFont typeface="Arial" charset="0"/>
                        <a:buChar char="•"/>
                      </a:pP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 synthetic </a:t>
                      </a:r>
                      <a:r>
                        <a:rPr lang="en-US" alt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non catecholamine, direct acting </a:t>
                      </a:r>
                      <a:endParaRPr lang="en-US" altLang="en-US" sz="900" b="1" dirty="0" smtClean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171450" indent="-171450" eaLnBrk="1" hangingPunct="1">
                        <a:spcBef>
                          <a:spcPct val="0"/>
                        </a:spcBef>
                        <a:buFont typeface="Arial" charset="0"/>
                        <a:buChar char="•"/>
                      </a:pP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Not inactivated by COMT, longer duration of action </a:t>
                      </a:r>
                    </a:p>
                    <a:p>
                      <a:pPr marL="171450" indent="-171450" eaLnBrk="1" hangingPunct="1">
                        <a:spcBef>
                          <a:spcPct val="0"/>
                        </a:spcBef>
                        <a:buFont typeface="Arial" charset="0"/>
                        <a:buChar char="•"/>
                      </a:pP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Vasoconstriction , increased both systolic &amp; diastolic blood pressure, hypertension, reflex bradycardia</a:t>
                      </a:r>
                      <a:r>
                        <a:rPr lang="en-US" altLang="en-US" sz="90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.</a:t>
                      </a:r>
                    </a:p>
                  </a:txBody>
                  <a:tcPr marL="63305" marR="63305" marT="31652" marB="31652"/>
                </a:tc>
              </a:tr>
              <a:tr h="64741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Uses:</a:t>
                      </a:r>
                      <a:r>
                        <a:rPr lang="en-US" altLang="en-US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Nasal decongestant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topically, nasal drops in allergic rhinitis, cold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Vasopressor agent: 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hypotension &amp; terminate atrial tachycardia (reflex bradycardia).</a:t>
                      </a:r>
                      <a:endParaRPr lang="en-US" altLang="en-US" sz="9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Local </a:t>
                      </a:r>
                      <a:r>
                        <a:rPr lang="en-US" alt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Haemostatic</a:t>
                      </a:r>
                      <a:r>
                        <a:rPr lang="en-US" alt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with local anesthesia</a:t>
                      </a:r>
                      <a:endParaRPr lang="en-US" altLang="en-US" sz="900" b="1" dirty="0" smtClean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Mydriatic</a:t>
                      </a:r>
                      <a:r>
                        <a:rPr lang="en-US" alt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 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In</a:t>
                      </a:r>
                      <a:r>
                        <a:rPr lang="en-US" alt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ophthalmic solutions to facilitate eye examination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.</a:t>
                      </a:r>
                    </a:p>
                  </a:txBody>
                  <a:tcPr marL="63305" marR="63305" marT="31652" marB="31652"/>
                </a:tc>
              </a:tr>
              <a:tr h="24890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Adverse effects: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Hypertension</a:t>
                      </a:r>
                    </a:p>
                  </a:txBody>
                  <a:tcPr marL="63305" marR="63305" marT="31652" marB="31652"/>
                </a:tc>
              </a:tr>
              <a:tr h="3666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en-US" sz="9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Midodrine</a:t>
                      </a:r>
                      <a:r>
                        <a:rPr lang="en-US" alt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peaks in 20 min, duration 30 min, used in hypotensive states</a:t>
                      </a:r>
                    </a:p>
                  </a:txBody>
                  <a:tcPr marL="63305" marR="63305" marT="31652" marB="31652"/>
                </a:tc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43773"/>
              </p:ext>
            </p:extLst>
          </p:nvPr>
        </p:nvGraphicFramePr>
        <p:xfrm>
          <a:off x="101793" y="1003276"/>
          <a:ext cx="6539640" cy="148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928"/>
                <a:gridCol w="5231712"/>
              </a:tblGrid>
              <a:tr h="22989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1" u="sng" dirty="0" err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Dobutamine</a:t>
                      </a:r>
                      <a:r>
                        <a:rPr lang="en-US" sz="1200" b="1" u="none" baseline="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1200" b="1" u="sng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US" alt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selective B1)</a:t>
                      </a:r>
                      <a:endParaRPr lang="en-US" altLang="en-US" sz="1200" b="1" u="sng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20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Features: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 smtClean="0">
                          <a:sym typeface="Symbol" panose="05050102010706020507" pitchFamily="18" charset="2"/>
                        </a:rPr>
                        <a:t>Synthetic catecholamine.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 smtClean="0">
                          <a:sym typeface="Symbol" panose="05050102010706020507" pitchFamily="18" charset="2"/>
                        </a:rPr>
                        <a:t>Metabolized by COMT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 smtClean="0">
                          <a:sym typeface="Symbol" panose="05050102010706020507" pitchFamily="18" charset="2"/>
                        </a:rPr>
                        <a:t>Short duration, given by intravenous infusion </a:t>
                      </a:r>
                    </a:p>
                    <a:p>
                      <a:pPr marL="171450" indent="-171450" eaLnBrk="1" hangingPunct="1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b="1" u="none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Selective </a:t>
                      </a:r>
                      <a:r>
                        <a:rPr lang="en-US" sz="900" b="1" u="none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900" b="1" u="none" baseline="-25000" dirty="0" smtClean="0"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US" sz="900" b="1" u="none" dirty="0" smtClean="0">
                          <a:sym typeface="Symbol" panose="05050102010706020507" pitchFamily="18" charset="2"/>
                        </a:rPr>
                        <a:t>–receptor agonist.</a:t>
                      </a:r>
                    </a:p>
                    <a:p>
                      <a:pPr marL="171450" indent="-171450" algn="l">
                        <a:lnSpc>
                          <a:spcPct val="50000"/>
                        </a:lnSpc>
                        <a:spcBef>
                          <a:spcPts val="6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US" sz="900" dirty="0" smtClean="0"/>
                        <a:t>Positive inotropic effect, increases cardiac output, with little increase in heart rate.</a:t>
                      </a:r>
                    </a:p>
                  </a:txBody>
                  <a:tcPr marL="63305" marR="63305" marT="31652" marB="31652" anchor="ctr"/>
                </a:tc>
              </a:tr>
              <a:tr h="3847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Uses:</a:t>
                      </a:r>
                      <a:r>
                        <a:rPr lang="en-US" altLang="en-US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 marL="63305" marR="63305" marT="31652" marB="3165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short term management of cardiac decompensation </a:t>
                      </a:r>
                      <a:r>
                        <a:rPr lang="en-US" sz="8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after cardiac surgery, in acute myocardial infarction (AMI) &amp; heart failure. </a:t>
                      </a:r>
                    </a:p>
                  </a:txBody>
                  <a:tcPr marL="63305" marR="63305" marT="31652" marB="31652" anchor="ctr"/>
                </a:tc>
              </a:tr>
            </a:tbl>
          </a:graphicData>
        </a:graphic>
      </p:graphicFrame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26244" r="24572" b="25587"/>
          <a:stretch/>
        </p:blipFill>
        <p:spPr>
          <a:xfrm>
            <a:off x="-1" y="4860829"/>
            <a:ext cx="6641433" cy="2807297"/>
          </a:xfrm>
          <a:prstGeom prst="rect">
            <a:avLst/>
          </a:prstGeom>
        </p:spPr>
      </p:pic>
      <p:cxnSp>
        <p:nvCxnSpPr>
          <p:cNvPr id="19" name="موصل مستقيم 18"/>
          <p:cNvCxnSpPr/>
          <p:nvPr/>
        </p:nvCxnSpPr>
        <p:spPr>
          <a:xfrm>
            <a:off x="3866147" y="6849979"/>
            <a:ext cx="8983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موصل مستقيم 19"/>
          <p:cNvCxnSpPr/>
          <p:nvPr/>
        </p:nvCxnSpPr>
        <p:spPr>
          <a:xfrm flipV="1">
            <a:off x="3866147" y="7026442"/>
            <a:ext cx="1491916" cy="24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موصل مستقيم 20"/>
          <p:cNvCxnSpPr/>
          <p:nvPr/>
        </p:nvCxnSpPr>
        <p:spPr>
          <a:xfrm>
            <a:off x="3866147" y="7251032"/>
            <a:ext cx="1491916" cy="160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1797</Words>
  <Application>Microsoft Macintosh PowerPoint</Application>
  <PresentationFormat>On-screen Show (4:3)</PresentationFormat>
  <Paragraphs>426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Narrow</vt:lpstr>
      <vt:lpstr>Calibri</vt:lpstr>
      <vt:lpstr>Calibri Light</vt:lpstr>
      <vt:lpstr>Courier New</vt:lpstr>
      <vt:lpstr>Symbol</vt:lpstr>
      <vt:lpstr>Times New Roman</vt:lpstr>
      <vt:lpstr>Wingdings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Adrenaline </vt:lpstr>
      <vt:lpstr>Adverse effects:</vt:lpstr>
      <vt:lpstr>PowerPoint Presentation</vt:lpstr>
      <vt:lpstr>PowerPoint Presentation</vt:lpstr>
      <vt:lpstr>PowerPoint Presentation</vt:lpstr>
      <vt:lpstr>SUMMARY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شوق</cp:lastModifiedBy>
  <cp:revision>113</cp:revision>
  <dcterms:created xsi:type="dcterms:W3CDTF">2016-12-17T14:42:51Z</dcterms:created>
  <dcterms:modified xsi:type="dcterms:W3CDTF">2017-02-28T17:57:10Z</dcterms:modified>
</cp:coreProperties>
</file>