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
  </p:notesMasterIdLst>
  <p:sldIdLst>
    <p:sldId id="256" r:id="rId2"/>
    <p:sldId id="263" r:id="rId3"/>
    <p:sldId id="264" r:id="rId4"/>
    <p:sldId id="262" r:id="rId5"/>
    <p:sldId id="259" r:id="rId6"/>
    <p:sldId id="260" r:id="rId7"/>
    <p:sldId id="258" r:id="rId8"/>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ABAB"/>
    <a:srgbClr val="40C87F"/>
    <a:srgbClr val="C00000"/>
    <a:srgbClr val="3BC175"/>
    <a:srgbClr val="9A261F"/>
    <a:srgbClr val="2E6AA6"/>
    <a:srgbClr val="EAEFF7"/>
    <a:srgbClr val="C91A13"/>
    <a:srgbClr val="1D2E70"/>
    <a:srgbClr val="CC17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96" autoAdjust="0"/>
    <p:restoredTop sz="95170"/>
  </p:normalViewPr>
  <p:slideViewPr>
    <p:cSldViewPr snapToGrid="0">
      <p:cViewPr>
        <p:scale>
          <a:sx n="100" d="100"/>
          <a:sy n="100" d="100"/>
        </p:scale>
        <p:origin x="2032" y="-1656"/>
      </p:cViewPr>
      <p:guideLst/>
    </p:cSldViewPr>
  </p:slideViewPr>
  <p:notesTextViewPr>
    <p:cViewPr>
      <p:scale>
        <a:sx n="1" d="1"/>
        <a:sy n="1" d="1"/>
      </p:scale>
      <p:origin x="0" y="0"/>
    </p:cViewPr>
  </p:notesTextViewPr>
  <p:notesViewPr>
    <p:cSldViewPr snapToGrid="0">
      <p:cViewPr varScale="1">
        <p:scale>
          <a:sx n="59" d="100"/>
          <a:sy n="59" d="100"/>
        </p:scale>
        <p:origin x="2790" y="84"/>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9A8D08-045B-4466-9F7D-D1037B45358C}" type="datetimeFigureOut">
              <a:rPr lang="en-US" smtClean="0"/>
              <a:t>3/2/17</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BE3CDC-BBCB-493C-B2EF-FA0E3B60DDD2}" type="slidenum">
              <a:rPr lang="en-US" smtClean="0"/>
              <a:t>‹#›</a:t>
            </a:fld>
            <a:endParaRPr lang="en-US"/>
          </a:p>
        </p:txBody>
      </p:sp>
    </p:spTree>
    <p:extLst>
      <p:ext uri="{BB962C8B-B14F-4D97-AF65-F5344CB8AC3E}">
        <p14:creationId xmlns:p14="http://schemas.microsoft.com/office/powerpoint/2010/main" val="4094642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BE3CDC-BBCB-493C-B2EF-FA0E3B60DDD2}" type="slidenum">
              <a:rPr lang="en-US" smtClean="0"/>
              <a:t>5</a:t>
            </a:fld>
            <a:endParaRPr lang="en-US"/>
          </a:p>
        </p:txBody>
      </p:sp>
    </p:spTree>
    <p:extLst>
      <p:ext uri="{BB962C8B-B14F-4D97-AF65-F5344CB8AC3E}">
        <p14:creationId xmlns:p14="http://schemas.microsoft.com/office/powerpoint/2010/main" val="893351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2.jpg"/><Relationship Id="rId6" Type="http://schemas.openxmlformats.org/officeDocument/2006/relationships/image" Target="../media/image3.jpe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6" name="Picture 25"/>
          <p:cNvPicPr>
            <a:picLocks noChangeAspect="1"/>
          </p:cNvPicPr>
          <p:nvPr userDrawn="1"/>
        </p:nvPicPr>
        <p:blipFill rotWithShape="1">
          <a:blip r:embed="rId2">
            <a:extLst>
              <a:ext uri="{28A0092B-C50C-407E-A947-70E740481C1C}">
                <a14:useLocalDpi xmlns:a14="http://schemas.microsoft.com/office/drawing/2010/main" val="0"/>
              </a:ext>
            </a:extLst>
          </a:blip>
          <a:srcRect l="1871" t="15000" r="904" b="5893"/>
          <a:stretch/>
        </p:blipFill>
        <p:spPr>
          <a:xfrm flipH="1">
            <a:off x="0" y="1910443"/>
            <a:ext cx="6858000" cy="7233557"/>
          </a:xfrm>
          <a:prstGeom prst="rect">
            <a:avLst/>
          </a:prstGeom>
        </p:spPr>
      </p:pic>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15000" t="31264" r="17501" b="25042"/>
          <a:stretch/>
        </p:blipFill>
        <p:spPr>
          <a:xfrm>
            <a:off x="63736" y="272232"/>
            <a:ext cx="1587028" cy="903425"/>
          </a:xfrm>
          <a:prstGeom prst="rect">
            <a:avLst/>
          </a:prstGeom>
        </p:spPr>
      </p:pic>
      <p:grpSp>
        <p:nvGrpSpPr>
          <p:cNvPr id="10" name="Group 9"/>
          <p:cNvGrpSpPr/>
          <p:nvPr userDrawn="1"/>
        </p:nvGrpSpPr>
        <p:grpSpPr>
          <a:xfrm>
            <a:off x="389953" y="7478052"/>
            <a:ext cx="124397" cy="141865"/>
            <a:chOff x="-4889" y="0"/>
            <a:chExt cx="150376" cy="171424"/>
          </a:xfrm>
          <a:solidFill>
            <a:srgbClr val="5787B7"/>
          </a:solidFill>
        </p:grpSpPr>
        <p:sp>
          <p:nvSpPr>
            <p:cNvPr id="11" name="Shape 12875"/>
            <p:cNvSpPr/>
            <p:nvPr/>
          </p:nvSpPr>
          <p:spPr>
            <a:xfrm>
              <a:off x="1469" y="0"/>
              <a:ext cx="144018" cy="171424"/>
            </a:xfrm>
            <a:custGeom>
              <a:avLst/>
              <a:gdLst/>
              <a:ahLst/>
              <a:cxnLst/>
              <a:rect l="0" t="0" r="0" b="0"/>
              <a:pathLst>
                <a:path w="144018" h="171424">
                  <a:moveTo>
                    <a:pt x="0" y="0"/>
                  </a:moveTo>
                  <a:lnTo>
                    <a:pt x="144018" y="0"/>
                  </a:lnTo>
                  <a:lnTo>
                    <a:pt x="144018" y="171424"/>
                  </a:lnTo>
                  <a:lnTo>
                    <a:pt x="0" y="171424"/>
                  </a:lnTo>
                  <a:lnTo>
                    <a:pt x="0" y="0"/>
                  </a:lnTo>
                </a:path>
              </a:pathLst>
            </a:custGeom>
            <a:grpFill/>
            <a:ln w="0" cap="flat">
              <a:round/>
            </a:ln>
          </p:spPr>
          <p:style>
            <a:lnRef idx="0">
              <a:srgbClr val="000000">
                <a:alpha val="0"/>
              </a:srgbClr>
            </a:lnRef>
            <a:fillRef idx="1">
              <a:srgbClr val="FF0000"/>
            </a:fillRef>
            <a:effectRef idx="0">
              <a:scrgbClr r="0" g="0" b="0"/>
            </a:effectRef>
            <a:fontRef idx="none"/>
          </p:style>
          <p:txBody>
            <a:bodyPr/>
            <a:lstStyle/>
            <a:p>
              <a:endParaRPr lang="en-US" dirty="0"/>
            </a:p>
          </p:txBody>
        </p:sp>
        <p:sp>
          <p:nvSpPr>
            <p:cNvPr id="12" name="Shape 111"/>
            <p:cNvSpPr/>
            <p:nvPr/>
          </p:nvSpPr>
          <p:spPr>
            <a:xfrm>
              <a:off x="-4889" y="0"/>
              <a:ext cx="144018" cy="171424"/>
            </a:xfrm>
            <a:custGeom>
              <a:avLst/>
              <a:gdLst/>
              <a:ahLst/>
              <a:cxnLst/>
              <a:rect l="0" t="0" r="0" b="0"/>
              <a:pathLst>
                <a:path w="144018" h="171424">
                  <a:moveTo>
                    <a:pt x="0" y="171424"/>
                  </a:moveTo>
                  <a:lnTo>
                    <a:pt x="144018" y="171424"/>
                  </a:lnTo>
                  <a:lnTo>
                    <a:pt x="144018" y="0"/>
                  </a:lnTo>
                  <a:lnTo>
                    <a:pt x="0" y="0"/>
                  </a:lnTo>
                  <a:close/>
                </a:path>
              </a:pathLst>
            </a:custGeom>
            <a:grpFill/>
            <a:ln w="19050" cap="flat">
              <a:round/>
            </a:ln>
          </p:spPr>
          <p:style>
            <a:lnRef idx="1">
              <a:srgbClr val="3B3B64"/>
            </a:lnRef>
            <a:fillRef idx="0">
              <a:srgbClr val="000000">
                <a:alpha val="0"/>
              </a:srgbClr>
            </a:fillRef>
            <a:effectRef idx="0">
              <a:scrgbClr r="0" g="0" b="0"/>
            </a:effectRef>
            <a:fontRef idx="none"/>
          </p:style>
          <p:txBody>
            <a:bodyPr/>
            <a:lstStyle/>
            <a:p>
              <a:endParaRPr lang="en-US"/>
            </a:p>
          </p:txBody>
        </p:sp>
      </p:grpSp>
      <p:sp>
        <p:nvSpPr>
          <p:cNvPr id="13" name="Rectangle 12"/>
          <p:cNvSpPr/>
          <p:nvPr userDrawn="1"/>
        </p:nvSpPr>
        <p:spPr>
          <a:xfrm>
            <a:off x="519610" y="7383142"/>
            <a:ext cx="3429000" cy="1200329"/>
          </a:xfrm>
          <a:prstGeom prst="rect">
            <a:avLst/>
          </a:prstGeom>
        </p:spPr>
        <p:txBody>
          <a:bodyPr>
            <a:spAutoFit/>
          </a:bodyPr>
          <a:lstStyle/>
          <a:p>
            <a:pPr algn="l"/>
            <a:r>
              <a:rPr lang="en-US" dirty="0">
                <a:solidFill>
                  <a:srgbClr val="2E6AA6"/>
                </a:solidFill>
              </a:rPr>
              <a:t>Titles</a:t>
            </a:r>
          </a:p>
          <a:p>
            <a:pPr algn="l"/>
            <a:r>
              <a:rPr lang="en-US" dirty="0">
                <a:solidFill>
                  <a:srgbClr val="9B261F"/>
                </a:solidFill>
              </a:rPr>
              <a:t>Very important</a:t>
            </a:r>
          </a:p>
          <a:p>
            <a:pPr algn="l"/>
            <a:r>
              <a:rPr lang="en-US" dirty="0">
                <a:solidFill>
                  <a:srgbClr val="A6A6A6"/>
                </a:solidFill>
              </a:rPr>
              <a:t>Extra information</a:t>
            </a:r>
          </a:p>
          <a:p>
            <a:pPr algn="l"/>
            <a:r>
              <a:rPr lang="en-US" dirty="0">
                <a:solidFill>
                  <a:srgbClr val="00B050"/>
                </a:solidFill>
              </a:rPr>
              <a:t>Doctor’s notes</a:t>
            </a:r>
          </a:p>
        </p:txBody>
      </p:sp>
      <p:grpSp>
        <p:nvGrpSpPr>
          <p:cNvPr id="14" name="Group 13"/>
          <p:cNvGrpSpPr/>
          <p:nvPr userDrawn="1"/>
        </p:nvGrpSpPr>
        <p:grpSpPr>
          <a:xfrm>
            <a:off x="388184" y="7748766"/>
            <a:ext cx="124397" cy="141865"/>
            <a:chOff x="-4889" y="0"/>
            <a:chExt cx="150376" cy="171424"/>
          </a:xfrm>
          <a:solidFill>
            <a:srgbClr val="9B261F"/>
          </a:solidFill>
        </p:grpSpPr>
        <p:sp>
          <p:nvSpPr>
            <p:cNvPr id="15" name="Shape 12875"/>
            <p:cNvSpPr/>
            <p:nvPr/>
          </p:nvSpPr>
          <p:spPr>
            <a:xfrm>
              <a:off x="1469" y="0"/>
              <a:ext cx="144018" cy="171424"/>
            </a:xfrm>
            <a:custGeom>
              <a:avLst/>
              <a:gdLst/>
              <a:ahLst/>
              <a:cxnLst/>
              <a:rect l="0" t="0" r="0" b="0"/>
              <a:pathLst>
                <a:path w="144018" h="171424">
                  <a:moveTo>
                    <a:pt x="0" y="0"/>
                  </a:moveTo>
                  <a:lnTo>
                    <a:pt x="144018" y="0"/>
                  </a:lnTo>
                  <a:lnTo>
                    <a:pt x="144018" y="171424"/>
                  </a:lnTo>
                  <a:lnTo>
                    <a:pt x="0" y="171424"/>
                  </a:lnTo>
                  <a:lnTo>
                    <a:pt x="0" y="0"/>
                  </a:lnTo>
                </a:path>
              </a:pathLst>
            </a:custGeom>
            <a:grpFill/>
            <a:ln w="0" cap="flat">
              <a:round/>
            </a:ln>
          </p:spPr>
          <p:style>
            <a:lnRef idx="0">
              <a:srgbClr val="000000">
                <a:alpha val="0"/>
              </a:srgbClr>
            </a:lnRef>
            <a:fillRef idx="1">
              <a:srgbClr val="FF0000"/>
            </a:fillRef>
            <a:effectRef idx="0">
              <a:scrgbClr r="0" g="0" b="0"/>
            </a:effectRef>
            <a:fontRef idx="none"/>
          </p:style>
          <p:txBody>
            <a:bodyPr/>
            <a:lstStyle/>
            <a:p>
              <a:endParaRPr lang="en-US" dirty="0"/>
            </a:p>
          </p:txBody>
        </p:sp>
        <p:sp>
          <p:nvSpPr>
            <p:cNvPr id="16" name="Shape 111"/>
            <p:cNvSpPr/>
            <p:nvPr/>
          </p:nvSpPr>
          <p:spPr>
            <a:xfrm>
              <a:off x="-4889" y="0"/>
              <a:ext cx="144018" cy="171424"/>
            </a:xfrm>
            <a:custGeom>
              <a:avLst/>
              <a:gdLst/>
              <a:ahLst/>
              <a:cxnLst/>
              <a:rect l="0" t="0" r="0" b="0"/>
              <a:pathLst>
                <a:path w="144018" h="171424">
                  <a:moveTo>
                    <a:pt x="0" y="171424"/>
                  </a:moveTo>
                  <a:lnTo>
                    <a:pt x="144018" y="171424"/>
                  </a:lnTo>
                  <a:lnTo>
                    <a:pt x="144018" y="0"/>
                  </a:lnTo>
                  <a:lnTo>
                    <a:pt x="0" y="0"/>
                  </a:lnTo>
                  <a:close/>
                </a:path>
              </a:pathLst>
            </a:custGeom>
            <a:grpFill/>
            <a:ln w="19050" cap="flat">
              <a:round/>
            </a:ln>
          </p:spPr>
          <p:style>
            <a:lnRef idx="1">
              <a:srgbClr val="3B3B64"/>
            </a:lnRef>
            <a:fillRef idx="0">
              <a:srgbClr val="000000">
                <a:alpha val="0"/>
              </a:srgbClr>
            </a:fillRef>
            <a:effectRef idx="0">
              <a:scrgbClr r="0" g="0" b="0"/>
            </a:effectRef>
            <a:fontRef idx="none"/>
          </p:style>
          <p:txBody>
            <a:bodyPr/>
            <a:lstStyle/>
            <a:p>
              <a:endParaRPr lang="en-US"/>
            </a:p>
          </p:txBody>
        </p:sp>
      </p:grpSp>
      <p:grpSp>
        <p:nvGrpSpPr>
          <p:cNvPr id="17" name="Group 16"/>
          <p:cNvGrpSpPr/>
          <p:nvPr userDrawn="1"/>
        </p:nvGrpSpPr>
        <p:grpSpPr>
          <a:xfrm>
            <a:off x="385553" y="8025409"/>
            <a:ext cx="124397" cy="141865"/>
            <a:chOff x="-4889" y="0"/>
            <a:chExt cx="150376" cy="171424"/>
          </a:xfrm>
          <a:solidFill>
            <a:srgbClr val="A6A6A6"/>
          </a:solidFill>
        </p:grpSpPr>
        <p:sp>
          <p:nvSpPr>
            <p:cNvPr id="18" name="Shape 12875"/>
            <p:cNvSpPr/>
            <p:nvPr/>
          </p:nvSpPr>
          <p:spPr>
            <a:xfrm>
              <a:off x="1469" y="0"/>
              <a:ext cx="144018" cy="171424"/>
            </a:xfrm>
            <a:custGeom>
              <a:avLst/>
              <a:gdLst/>
              <a:ahLst/>
              <a:cxnLst/>
              <a:rect l="0" t="0" r="0" b="0"/>
              <a:pathLst>
                <a:path w="144018" h="171424">
                  <a:moveTo>
                    <a:pt x="0" y="0"/>
                  </a:moveTo>
                  <a:lnTo>
                    <a:pt x="144018" y="0"/>
                  </a:lnTo>
                  <a:lnTo>
                    <a:pt x="144018" y="171424"/>
                  </a:lnTo>
                  <a:lnTo>
                    <a:pt x="0" y="171424"/>
                  </a:lnTo>
                  <a:lnTo>
                    <a:pt x="0" y="0"/>
                  </a:lnTo>
                </a:path>
              </a:pathLst>
            </a:custGeom>
            <a:grpFill/>
            <a:ln w="0" cap="flat">
              <a:round/>
            </a:ln>
          </p:spPr>
          <p:style>
            <a:lnRef idx="0">
              <a:srgbClr val="000000">
                <a:alpha val="0"/>
              </a:srgbClr>
            </a:lnRef>
            <a:fillRef idx="1">
              <a:srgbClr val="FF0000"/>
            </a:fillRef>
            <a:effectRef idx="0">
              <a:scrgbClr r="0" g="0" b="0"/>
            </a:effectRef>
            <a:fontRef idx="none"/>
          </p:style>
          <p:txBody>
            <a:bodyPr/>
            <a:lstStyle/>
            <a:p>
              <a:endParaRPr lang="en-US" dirty="0"/>
            </a:p>
          </p:txBody>
        </p:sp>
        <p:sp>
          <p:nvSpPr>
            <p:cNvPr id="19" name="Shape 111"/>
            <p:cNvSpPr/>
            <p:nvPr/>
          </p:nvSpPr>
          <p:spPr>
            <a:xfrm>
              <a:off x="-4889" y="0"/>
              <a:ext cx="144018" cy="171424"/>
            </a:xfrm>
            <a:custGeom>
              <a:avLst/>
              <a:gdLst/>
              <a:ahLst/>
              <a:cxnLst/>
              <a:rect l="0" t="0" r="0" b="0"/>
              <a:pathLst>
                <a:path w="144018" h="171424">
                  <a:moveTo>
                    <a:pt x="0" y="171424"/>
                  </a:moveTo>
                  <a:lnTo>
                    <a:pt x="144018" y="171424"/>
                  </a:lnTo>
                  <a:lnTo>
                    <a:pt x="144018" y="0"/>
                  </a:lnTo>
                  <a:lnTo>
                    <a:pt x="0" y="0"/>
                  </a:lnTo>
                  <a:close/>
                </a:path>
              </a:pathLst>
            </a:custGeom>
            <a:grpFill/>
            <a:ln w="19050" cap="flat">
              <a:round/>
            </a:ln>
          </p:spPr>
          <p:style>
            <a:lnRef idx="1">
              <a:srgbClr val="3B3B64"/>
            </a:lnRef>
            <a:fillRef idx="0">
              <a:srgbClr val="000000">
                <a:alpha val="0"/>
              </a:srgbClr>
            </a:fillRef>
            <a:effectRef idx="0">
              <a:scrgbClr r="0" g="0" b="0"/>
            </a:effectRef>
            <a:fontRef idx="none"/>
          </p:style>
          <p:txBody>
            <a:bodyPr/>
            <a:lstStyle/>
            <a:p>
              <a:endParaRPr lang="en-US"/>
            </a:p>
          </p:txBody>
        </p:sp>
      </p:grpSp>
      <p:grpSp>
        <p:nvGrpSpPr>
          <p:cNvPr id="20" name="Group 19"/>
          <p:cNvGrpSpPr/>
          <p:nvPr userDrawn="1"/>
        </p:nvGrpSpPr>
        <p:grpSpPr>
          <a:xfrm>
            <a:off x="385553" y="8321832"/>
            <a:ext cx="124397" cy="141865"/>
            <a:chOff x="-4889" y="0"/>
            <a:chExt cx="150376" cy="171424"/>
          </a:xfrm>
          <a:solidFill>
            <a:srgbClr val="00B050"/>
          </a:solidFill>
        </p:grpSpPr>
        <p:sp>
          <p:nvSpPr>
            <p:cNvPr id="21" name="Shape 12875"/>
            <p:cNvSpPr/>
            <p:nvPr/>
          </p:nvSpPr>
          <p:spPr>
            <a:xfrm>
              <a:off x="1469" y="0"/>
              <a:ext cx="144018" cy="171424"/>
            </a:xfrm>
            <a:custGeom>
              <a:avLst/>
              <a:gdLst/>
              <a:ahLst/>
              <a:cxnLst/>
              <a:rect l="0" t="0" r="0" b="0"/>
              <a:pathLst>
                <a:path w="144018" h="171424">
                  <a:moveTo>
                    <a:pt x="0" y="0"/>
                  </a:moveTo>
                  <a:lnTo>
                    <a:pt x="144018" y="0"/>
                  </a:lnTo>
                  <a:lnTo>
                    <a:pt x="144018" y="171424"/>
                  </a:lnTo>
                  <a:lnTo>
                    <a:pt x="0" y="171424"/>
                  </a:lnTo>
                  <a:lnTo>
                    <a:pt x="0" y="0"/>
                  </a:lnTo>
                </a:path>
              </a:pathLst>
            </a:custGeom>
            <a:grpFill/>
            <a:ln w="0" cap="flat">
              <a:round/>
            </a:ln>
          </p:spPr>
          <p:style>
            <a:lnRef idx="0">
              <a:srgbClr val="000000">
                <a:alpha val="0"/>
              </a:srgbClr>
            </a:lnRef>
            <a:fillRef idx="1">
              <a:srgbClr val="FF0000"/>
            </a:fillRef>
            <a:effectRef idx="0">
              <a:scrgbClr r="0" g="0" b="0"/>
            </a:effectRef>
            <a:fontRef idx="none"/>
          </p:style>
          <p:txBody>
            <a:bodyPr/>
            <a:lstStyle/>
            <a:p>
              <a:endParaRPr lang="en-US" dirty="0"/>
            </a:p>
          </p:txBody>
        </p:sp>
        <p:sp>
          <p:nvSpPr>
            <p:cNvPr id="22" name="Shape 111"/>
            <p:cNvSpPr/>
            <p:nvPr/>
          </p:nvSpPr>
          <p:spPr>
            <a:xfrm>
              <a:off x="-4889" y="0"/>
              <a:ext cx="144018" cy="171424"/>
            </a:xfrm>
            <a:custGeom>
              <a:avLst/>
              <a:gdLst/>
              <a:ahLst/>
              <a:cxnLst/>
              <a:rect l="0" t="0" r="0" b="0"/>
              <a:pathLst>
                <a:path w="144018" h="171424">
                  <a:moveTo>
                    <a:pt x="0" y="171424"/>
                  </a:moveTo>
                  <a:lnTo>
                    <a:pt x="144018" y="171424"/>
                  </a:lnTo>
                  <a:lnTo>
                    <a:pt x="144018" y="0"/>
                  </a:lnTo>
                  <a:lnTo>
                    <a:pt x="0" y="0"/>
                  </a:lnTo>
                  <a:close/>
                </a:path>
              </a:pathLst>
            </a:custGeom>
            <a:grpFill/>
            <a:ln w="19050" cap="flat">
              <a:round/>
            </a:ln>
          </p:spPr>
          <p:style>
            <a:lnRef idx="1">
              <a:srgbClr val="3B3B64"/>
            </a:lnRef>
            <a:fillRef idx="0">
              <a:srgbClr val="000000">
                <a:alpha val="0"/>
              </a:srgbClr>
            </a:fillRef>
            <a:effectRef idx="0">
              <a:scrgbClr r="0" g="0" b="0"/>
            </a:effectRef>
            <a:fontRef idx="none"/>
          </p:style>
          <p:txBody>
            <a:bodyPr/>
            <a:lstStyle/>
            <a:p>
              <a:endParaRPr lang="en-US"/>
            </a:p>
          </p:txBody>
        </p:sp>
      </p:grpSp>
      <p:pic>
        <p:nvPicPr>
          <p:cNvPr id="25" name="Picture 24"/>
          <p:cNvPicPr>
            <a:picLocks noChangeAspect="1"/>
          </p:cNvPicPr>
          <p:nvPr userDrawn="1"/>
        </p:nvPicPr>
        <p:blipFill rotWithShape="1">
          <a:blip r:embed="rId4" cstate="print">
            <a:extLst>
              <a:ext uri="{28A0092B-C50C-407E-A947-70E740481C1C}">
                <a14:useLocalDpi xmlns:a14="http://schemas.microsoft.com/office/drawing/2010/main" val="0"/>
              </a:ext>
            </a:extLst>
          </a:blip>
          <a:srcRect l="15094" t="27778" r="14152" b="8889"/>
          <a:stretch/>
        </p:blipFill>
        <p:spPr>
          <a:xfrm>
            <a:off x="5343967" y="224790"/>
            <a:ext cx="1313565" cy="998307"/>
          </a:xfrm>
          <a:prstGeom prst="rect">
            <a:avLst/>
          </a:prstGeom>
        </p:spPr>
      </p:pic>
      <p:sp>
        <p:nvSpPr>
          <p:cNvPr id="24" name="Slide Number Placeholder 5"/>
          <p:cNvSpPr txBox="1">
            <a:spLocks/>
          </p:cNvSpPr>
          <p:nvPr userDrawn="1"/>
        </p:nvSpPr>
        <p:spPr>
          <a:xfrm>
            <a:off x="-968855" y="8736437"/>
            <a:ext cx="1543050" cy="486833"/>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7AFC90E-8276-4409-9486-97887BD13FEA}" type="slidenum">
              <a:rPr lang="en-US" smtClean="0"/>
              <a:pPr/>
              <a:t>‹#›</a:t>
            </a:fld>
            <a:endParaRPr lang="en-US" dirty="0"/>
          </a:p>
        </p:txBody>
      </p:sp>
    </p:spTree>
    <p:extLst>
      <p:ext uri="{BB962C8B-B14F-4D97-AF65-F5344CB8AC3E}">
        <p14:creationId xmlns:p14="http://schemas.microsoft.com/office/powerpoint/2010/main" val="548025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505BAB-76E4-4F8B-BEE7-D8A0F4C2FC4B}" type="datetime1">
              <a:rPr lang="en-US" smtClean="0"/>
              <a:t>3/2/17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FC90E-8276-4409-9486-97887BD13FEA}" type="slidenum">
              <a:rPr lang="en-US" smtClean="0"/>
              <a:t>‹#›</a:t>
            </a:fld>
            <a:endParaRPr lang="en-US"/>
          </a:p>
        </p:txBody>
      </p:sp>
    </p:spTree>
    <p:extLst>
      <p:ext uri="{BB962C8B-B14F-4D97-AF65-F5344CB8AC3E}">
        <p14:creationId xmlns:p14="http://schemas.microsoft.com/office/powerpoint/2010/main" val="2224789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5724E3-D810-4E96-817D-348D62A58565}" type="datetime1">
              <a:rPr lang="en-US" smtClean="0"/>
              <a:t>3/2/17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FC90E-8276-4409-9486-97887BD13FEA}" type="slidenum">
              <a:rPr lang="en-US" smtClean="0"/>
              <a:t>‹#›</a:t>
            </a:fld>
            <a:endParaRPr lang="en-US"/>
          </a:p>
        </p:txBody>
      </p:sp>
    </p:spTree>
    <p:extLst>
      <p:ext uri="{BB962C8B-B14F-4D97-AF65-F5344CB8AC3E}">
        <p14:creationId xmlns:p14="http://schemas.microsoft.com/office/powerpoint/2010/main" val="179045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4" name="Rectangle 23"/>
          <p:cNvSpPr/>
          <p:nvPr userDrawn="1"/>
        </p:nvSpPr>
        <p:spPr>
          <a:xfrm>
            <a:off x="0" y="0"/>
            <a:ext cx="6857999" cy="914400"/>
          </a:xfrm>
          <a:prstGeom prst="rect">
            <a:avLst/>
          </a:prstGeom>
          <a:solidFill>
            <a:srgbClr val="2E6AA6"/>
          </a:solidFill>
          <a:ln>
            <a:solidFill>
              <a:srgbClr val="2E6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userDrawn="1"/>
        </p:nvCxnSpPr>
        <p:spPr>
          <a:xfrm flipV="1">
            <a:off x="287649" y="-74674"/>
            <a:ext cx="2023825" cy="1328061"/>
          </a:xfrm>
          <a:prstGeom prst="line">
            <a:avLst/>
          </a:prstGeom>
          <a:ln w="111125">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871" t="15000" r="904" b="5893"/>
          <a:stretch/>
        </p:blipFill>
        <p:spPr>
          <a:xfrm flipH="1">
            <a:off x="0" y="1910443"/>
            <a:ext cx="6858000" cy="7233557"/>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71488" y="2590435"/>
            <a:ext cx="5915025"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7" name="Straight Connector 16"/>
          <p:cNvCxnSpPr/>
          <p:nvPr userDrawn="1"/>
        </p:nvCxnSpPr>
        <p:spPr>
          <a:xfrm>
            <a:off x="-4525" y="914404"/>
            <a:ext cx="6858000" cy="0"/>
          </a:xfrm>
          <a:prstGeom prst="line">
            <a:avLst/>
          </a:prstGeom>
          <a:ln w="111125">
            <a:solidFill>
              <a:srgbClr val="9A261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H="1" flipV="1">
            <a:off x="563692" y="503466"/>
            <a:ext cx="369813" cy="277738"/>
          </a:xfrm>
          <a:prstGeom prst="line">
            <a:avLst/>
          </a:prstGeom>
          <a:ln w="111125">
            <a:solidFill>
              <a:srgbClr val="9A261F"/>
            </a:solidFill>
          </a:ln>
        </p:spPr>
        <p:style>
          <a:lnRef idx="1">
            <a:schemeClr val="accent1"/>
          </a:lnRef>
          <a:fillRef idx="0">
            <a:schemeClr val="accent1"/>
          </a:fillRef>
          <a:effectRef idx="0">
            <a:schemeClr val="accent1"/>
          </a:effectRef>
          <a:fontRef idx="minor">
            <a:schemeClr val="tx1"/>
          </a:fontRef>
        </p:style>
      </p:cxnSp>
      <p:sp>
        <p:nvSpPr>
          <p:cNvPr id="21" name="Oval 20"/>
          <p:cNvSpPr/>
          <p:nvPr userDrawn="1"/>
        </p:nvSpPr>
        <p:spPr>
          <a:xfrm>
            <a:off x="166327" y="202665"/>
            <a:ext cx="506186" cy="448842"/>
          </a:xfrm>
          <a:prstGeom prst="ellipse">
            <a:avLst/>
          </a:prstGeom>
          <a:solidFill>
            <a:srgbClr val="9A261F"/>
          </a:solidFill>
          <a:ln>
            <a:solidFill>
              <a:srgbClr val="9A26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hord 21"/>
          <p:cNvSpPr/>
          <p:nvPr userDrawn="1"/>
        </p:nvSpPr>
        <p:spPr>
          <a:xfrm rot="6768006">
            <a:off x="809863" y="631320"/>
            <a:ext cx="398451" cy="462693"/>
          </a:xfrm>
          <a:prstGeom prst="chord">
            <a:avLst/>
          </a:prstGeom>
          <a:solidFill>
            <a:srgbClr val="9A261F"/>
          </a:solidFill>
          <a:ln>
            <a:solidFill>
              <a:srgbClr val="9A26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lide Number Placeholder 5"/>
          <p:cNvSpPr txBox="1">
            <a:spLocks/>
          </p:cNvSpPr>
          <p:nvPr userDrawn="1"/>
        </p:nvSpPr>
        <p:spPr>
          <a:xfrm>
            <a:off x="-968855" y="8736437"/>
            <a:ext cx="1543050" cy="486833"/>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7AFC90E-8276-4409-9486-97887BD13FEA}" type="slidenum">
              <a:rPr lang="en-US" smtClean="0"/>
              <a:pPr/>
              <a:t>‹#›</a:t>
            </a:fld>
            <a:endParaRPr lang="en-US" dirty="0"/>
          </a:p>
        </p:txBody>
      </p:sp>
    </p:spTree>
    <p:extLst>
      <p:ext uri="{BB962C8B-B14F-4D97-AF65-F5344CB8AC3E}">
        <p14:creationId xmlns:p14="http://schemas.microsoft.com/office/powerpoint/2010/main" val="2371946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9" name="Picture 28"/>
          <p:cNvPicPr>
            <a:picLocks noChangeAspect="1"/>
          </p:cNvPicPr>
          <p:nvPr userDrawn="1"/>
        </p:nvPicPr>
        <p:blipFill rotWithShape="1">
          <a:blip r:embed="rId2">
            <a:extLst>
              <a:ext uri="{28A0092B-C50C-407E-A947-70E740481C1C}">
                <a14:useLocalDpi xmlns:a14="http://schemas.microsoft.com/office/drawing/2010/main" val="0"/>
              </a:ext>
            </a:extLst>
          </a:blip>
          <a:srcRect l="1871" t="15000" r="904" b="5893"/>
          <a:stretch/>
        </p:blipFill>
        <p:spPr>
          <a:xfrm flipH="1">
            <a:off x="0" y="1910443"/>
            <a:ext cx="6858000" cy="7233557"/>
          </a:xfrm>
          <a:prstGeom prst="rect">
            <a:avLst/>
          </a:prstGeom>
        </p:spPr>
      </p:pic>
      <p:pic>
        <p:nvPicPr>
          <p:cNvPr id="9" name="Picture 8"/>
          <p:cNvPicPr>
            <a:picLocks noChangeAspect="1"/>
          </p:cNvPicPr>
          <p:nvPr userDrawn="1"/>
        </p:nvPicPr>
        <p:blipFill>
          <a:blip r:embed="rId3"/>
          <a:stretch>
            <a:fillRect/>
          </a:stretch>
        </p:blipFill>
        <p:spPr>
          <a:xfrm>
            <a:off x="4620264" y="2190745"/>
            <a:ext cx="1094736" cy="1179739"/>
          </a:xfrm>
          <a:prstGeom prst="rect">
            <a:avLst/>
          </a:prstGeom>
        </p:spPr>
      </p:pic>
      <p:pic>
        <p:nvPicPr>
          <p:cNvPr id="8" name="Picture 7"/>
          <p:cNvPicPr>
            <a:picLocks noChangeAspect="1"/>
          </p:cNvPicPr>
          <p:nvPr userDrawn="1"/>
        </p:nvPicPr>
        <p:blipFill>
          <a:blip r:embed="rId4"/>
          <a:stretch>
            <a:fillRect/>
          </a:stretch>
        </p:blipFill>
        <p:spPr>
          <a:xfrm>
            <a:off x="1143000" y="1949031"/>
            <a:ext cx="1143575" cy="1421453"/>
          </a:xfrm>
          <a:prstGeom prst="rect">
            <a:avLst/>
          </a:prstGeom>
        </p:spPr>
      </p:pic>
      <p:pic>
        <p:nvPicPr>
          <p:cNvPr id="32" name="Picture 31"/>
          <p:cNvPicPr>
            <a:picLocks noChangeAspect="1"/>
          </p:cNvPicPr>
          <p:nvPr userDrawn="1"/>
        </p:nvPicPr>
        <p:blipFill rotWithShape="1">
          <a:blip r:embed="rId5">
            <a:extLst>
              <a:ext uri="{28A0092B-C50C-407E-A947-70E740481C1C}">
                <a14:useLocalDpi xmlns:a14="http://schemas.microsoft.com/office/drawing/2010/main" val="0"/>
              </a:ext>
            </a:extLst>
          </a:blip>
          <a:srcRect l="15000" t="31264" r="17501" b="25042"/>
          <a:stretch/>
        </p:blipFill>
        <p:spPr>
          <a:xfrm>
            <a:off x="63736" y="272232"/>
            <a:ext cx="1587028" cy="903425"/>
          </a:xfrm>
          <a:prstGeom prst="rect">
            <a:avLst/>
          </a:prstGeom>
        </p:spPr>
      </p:pic>
      <p:pic>
        <p:nvPicPr>
          <p:cNvPr id="46" name="Picture 45"/>
          <p:cNvPicPr>
            <a:picLocks noChangeAspect="1"/>
          </p:cNvPicPr>
          <p:nvPr userDrawn="1"/>
        </p:nvPicPr>
        <p:blipFill rotWithShape="1">
          <a:blip r:embed="rId6" cstate="print">
            <a:extLst>
              <a:ext uri="{28A0092B-C50C-407E-A947-70E740481C1C}">
                <a14:useLocalDpi xmlns:a14="http://schemas.microsoft.com/office/drawing/2010/main" val="0"/>
              </a:ext>
            </a:extLst>
          </a:blip>
          <a:srcRect l="15094" t="27778" r="14152" b="8889"/>
          <a:stretch/>
        </p:blipFill>
        <p:spPr>
          <a:xfrm>
            <a:off x="5343967" y="224790"/>
            <a:ext cx="1313565" cy="998307"/>
          </a:xfrm>
          <a:prstGeom prst="rect">
            <a:avLst/>
          </a:prstGeom>
        </p:spPr>
      </p:pic>
      <p:graphicFrame>
        <p:nvGraphicFramePr>
          <p:cNvPr id="47" name="Table 46"/>
          <p:cNvGraphicFramePr>
            <a:graphicFrameLocks noGrp="1"/>
          </p:cNvGraphicFramePr>
          <p:nvPr userDrawn="1">
            <p:extLst>
              <p:ext uri="{D42A27DB-BD31-4B8C-83A1-F6EECF244321}">
                <p14:modId xmlns:p14="http://schemas.microsoft.com/office/powerpoint/2010/main" val="2974124022"/>
              </p:ext>
            </p:extLst>
          </p:nvPr>
        </p:nvGraphicFramePr>
        <p:xfrm>
          <a:off x="1143000" y="3036358"/>
          <a:ext cx="4572000" cy="4328160"/>
        </p:xfrm>
        <a:graphic>
          <a:graphicData uri="http://schemas.openxmlformats.org/drawingml/2006/table">
            <a:tbl>
              <a:tblPr firstRow="1" bandRow="1">
                <a:tableStyleId>{74C1A8A3-306A-4EB7-A6B1-4F7E0EB9C5D6}</a:tableStyleId>
              </a:tblPr>
              <a:tblGrid>
                <a:gridCol w="2286000">
                  <a:extLst>
                    <a:ext uri="{9D8B030D-6E8A-4147-A177-3AD203B41FA5}">
                      <a16:colId xmlns="" xmlns:a16="http://schemas.microsoft.com/office/drawing/2014/main" val="911117513"/>
                    </a:ext>
                  </a:extLst>
                </a:gridCol>
                <a:gridCol w="2286000">
                  <a:extLst>
                    <a:ext uri="{9D8B030D-6E8A-4147-A177-3AD203B41FA5}">
                      <a16:colId xmlns="" xmlns:a16="http://schemas.microsoft.com/office/drawing/2014/main" val="789468325"/>
                    </a:ext>
                  </a:extLst>
                </a:gridCol>
              </a:tblGrid>
              <a:tr h="396240">
                <a:tc>
                  <a:txBody>
                    <a:bodyPr/>
                    <a:lstStyle/>
                    <a:p>
                      <a:pPr algn="ctr"/>
                      <a:r>
                        <a:rPr lang="en-US" sz="1800" dirty="0"/>
                        <a:t>Boys</a:t>
                      </a:r>
                      <a:endParaRPr lang="en-US" sz="1800" b="0" dirty="0"/>
                    </a:p>
                  </a:txBody>
                  <a:tcPr/>
                </a:tc>
                <a:tc>
                  <a:txBody>
                    <a:bodyPr/>
                    <a:lstStyle/>
                    <a:p>
                      <a:pPr algn="ctr"/>
                      <a:r>
                        <a:rPr lang="en-US" sz="1800" dirty="0"/>
                        <a:t>Girls</a:t>
                      </a:r>
                      <a:endParaRPr lang="en-US" sz="1800" b="0" dirty="0"/>
                    </a:p>
                  </a:txBody>
                  <a:tcPr/>
                </a:tc>
                <a:extLst>
                  <a:ext uri="{0D108BD9-81ED-4DB2-BD59-A6C34878D82A}">
                    <a16:rowId xmlns="" xmlns:a16="http://schemas.microsoft.com/office/drawing/2014/main" val="2063311802"/>
                  </a:ext>
                </a:extLst>
              </a:tr>
              <a:tr h="396240">
                <a:tc>
                  <a:txBody>
                    <a:bodyPr/>
                    <a:lstStyle/>
                    <a:p>
                      <a:pPr algn="ctr"/>
                      <a:r>
                        <a:rPr lang="ar-SA" sz="1800" dirty="0"/>
                        <a:t>عبدالرحمن ذكري </a:t>
                      </a:r>
                      <a:endParaRPr lang="en-US" sz="1800" b="0" dirty="0"/>
                    </a:p>
                  </a:txBody>
                  <a:tcPr/>
                </a:tc>
                <a:tc>
                  <a:txBody>
                    <a:bodyPr/>
                    <a:lstStyle/>
                    <a:p>
                      <a:pPr algn="ctr"/>
                      <a:r>
                        <a:rPr lang="ar-SA" sz="1800" b="0" dirty="0"/>
                        <a:t>غادة</a:t>
                      </a:r>
                      <a:r>
                        <a:rPr lang="ar-SA" sz="1800" b="0" baseline="0" dirty="0"/>
                        <a:t> المهنا </a:t>
                      </a:r>
                      <a:endParaRPr lang="en-US" sz="1800" b="0" dirty="0"/>
                    </a:p>
                  </a:txBody>
                  <a:tcPr/>
                </a:tc>
                <a:extLst>
                  <a:ext uri="{0D108BD9-81ED-4DB2-BD59-A6C34878D82A}">
                    <a16:rowId xmlns="" xmlns:a16="http://schemas.microsoft.com/office/drawing/2014/main" val="1650623242"/>
                  </a:ext>
                </a:extLst>
              </a:tr>
              <a:tr h="396240">
                <a:tc>
                  <a:txBody>
                    <a:bodyPr/>
                    <a:lstStyle/>
                    <a:p>
                      <a:pPr algn="ctr"/>
                      <a:r>
                        <a:rPr lang="ar-SA" sz="1800" dirty="0"/>
                        <a:t>عبدالعزيز رضوان</a:t>
                      </a:r>
                      <a:endParaRPr lang="en-US" sz="1800" b="0" dirty="0"/>
                    </a:p>
                  </a:txBody>
                  <a:tcPr>
                    <a:noFill/>
                  </a:tcPr>
                </a:tc>
                <a:tc>
                  <a:txBody>
                    <a:bodyPr/>
                    <a:lstStyle/>
                    <a:p>
                      <a:pPr algn="ctr"/>
                      <a:r>
                        <a:rPr lang="ar-SA" sz="1800" b="0" dirty="0"/>
                        <a:t>اللولو</a:t>
                      </a:r>
                      <a:r>
                        <a:rPr lang="ar-SA" sz="1800" b="0" baseline="0" dirty="0"/>
                        <a:t> الصليهم </a:t>
                      </a:r>
                      <a:endParaRPr lang="en-US" sz="1800" b="0" dirty="0"/>
                    </a:p>
                  </a:txBody>
                  <a:tcPr>
                    <a:noFill/>
                  </a:tcPr>
                </a:tc>
                <a:extLst>
                  <a:ext uri="{0D108BD9-81ED-4DB2-BD59-A6C34878D82A}">
                    <a16:rowId xmlns="" xmlns:a16="http://schemas.microsoft.com/office/drawing/2014/main" val="856330458"/>
                  </a:ext>
                </a:extLst>
              </a:tr>
              <a:tr h="36576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ar-SA" sz="1800" dirty="0"/>
                        <a:t>مؤيد</a:t>
                      </a:r>
                      <a:r>
                        <a:rPr lang="ar-SA" sz="1800" baseline="0" dirty="0"/>
                        <a:t> أحمد</a:t>
                      </a:r>
                      <a:endParaRPr lang="en-US" sz="1800" b="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ar-SA" sz="1800" b="0" dirty="0"/>
                        <a:t>روان</a:t>
                      </a:r>
                      <a:r>
                        <a:rPr lang="ar-SA" sz="1800" b="0" baseline="0" dirty="0"/>
                        <a:t> القحطاني </a:t>
                      </a:r>
                      <a:endParaRPr lang="en-US" sz="1800" b="0" dirty="0"/>
                    </a:p>
                  </a:txBody>
                  <a:tcPr/>
                </a:tc>
                <a:extLst>
                  <a:ext uri="{0D108BD9-81ED-4DB2-BD59-A6C34878D82A}">
                    <a16:rowId xmlns="" xmlns:a16="http://schemas.microsoft.com/office/drawing/2014/main" val="350299902"/>
                  </a:ext>
                </a:extLst>
              </a:tr>
              <a:tr h="396240">
                <a:tc>
                  <a:txBody>
                    <a:bodyPr/>
                    <a:lstStyle/>
                    <a:p>
                      <a:pPr algn="ctr"/>
                      <a:r>
                        <a:rPr lang="ar-SA" sz="1800" dirty="0"/>
                        <a:t>فيصل العباد</a:t>
                      </a:r>
                      <a:endParaRPr lang="en-US" sz="1800" b="0" dirty="0"/>
                    </a:p>
                  </a:txBody>
                  <a:tcPr>
                    <a:noFill/>
                  </a:tcPr>
                </a:tc>
                <a:tc>
                  <a:txBody>
                    <a:bodyPr/>
                    <a:lstStyle/>
                    <a:p>
                      <a:pPr algn="ctr"/>
                      <a:r>
                        <a:rPr lang="ar-SA" sz="1800" b="0" dirty="0"/>
                        <a:t>درة</a:t>
                      </a:r>
                      <a:r>
                        <a:rPr lang="ar-SA" sz="1800" b="0" baseline="0" dirty="0"/>
                        <a:t> الحمدي </a:t>
                      </a:r>
                      <a:endParaRPr lang="en-US" sz="1800" b="0" dirty="0"/>
                    </a:p>
                  </a:txBody>
                  <a:tcPr>
                    <a:noFill/>
                  </a:tcPr>
                </a:tc>
                <a:extLst>
                  <a:ext uri="{0D108BD9-81ED-4DB2-BD59-A6C34878D82A}">
                    <a16:rowId xmlns="" xmlns:a16="http://schemas.microsoft.com/office/drawing/2014/main" val="2479132213"/>
                  </a:ext>
                </a:extLst>
              </a:tr>
              <a:tr h="396240">
                <a:tc>
                  <a:txBody>
                    <a:bodyPr/>
                    <a:lstStyle/>
                    <a:p>
                      <a:pPr algn="ctr"/>
                      <a:r>
                        <a:rPr lang="ar-SA" sz="1800" dirty="0"/>
                        <a:t>فارس النفيسة </a:t>
                      </a:r>
                      <a:endParaRPr lang="en-US" sz="1800" b="0" dirty="0"/>
                    </a:p>
                  </a:txBody>
                  <a:tcPr/>
                </a:tc>
                <a:tc>
                  <a:txBody>
                    <a:bodyPr/>
                    <a:lstStyle/>
                    <a:p>
                      <a:pPr algn="ctr"/>
                      <a:r>
                        <a:rPr lang="ar-SA" sz="1800" b="0" dirty="0"/>
                        <a:t>شروق</a:t>
                      </a:r>
                      <a:r>
                        <a:rPr lang="ar-SA" sz="1800" b="0" baseline="0" dirty="0"/>
                        <a:t> الصومالي </a:t>
                      </a:r>
                      <a:endParaRPr lang="en-US" sz="1800" b="0" dirty="0"/>
                    </a:p>
                  </a:txBody>
                  <a:tcPr/>
                </a:tc>
                <a:extLst>
                  <a:ext uri="{0D108BD9-81ED-4DB2-BD59-A6C34878D82A}">
                    <a16:rowId xmlns="" xmlns:a16="http://schemas.microsoft.com/office/drawing/2014/main" val="3725425001"/>
                  </a:ext>
                </a:extLst>
              </a:tr>
              <a:tr h="396240">
                <a:tc>
                  <a:txBody>
                    <a:bodyPr/>
                    <a:lstStyle/>
                    <a:p>
                      <a:pPr algn="ctr"/>
                      <a:r>
                        <a:rPr lang="ar-SA" sz="1800" dirty="0"/>
                        <a:t>خالد العيسى </a:t>
                      </a:r>
                      <a:endParaRPr lang="en-US" sz="1800" b="0" dirty="0"/>
                    </a:p>
                  </a:txBody>
                  <a:tcPr>
                    <a:noFill/>
                  </a:tcPr>
                </a:tc>
                <a:tc>
                  <a:txBody>
                    <a:bodyPr/>
                    <a:lstStyle/>
                    <a:p>
                      <a:pPr algn="ctr"/>
                      <a:r>
                        <a:rPr lang="ar-SA" sz="1800" b="0" dirty="0"/>
                        <a:t>سما</a:t>
                      </a:r>
                      <a:r>
                        <a:rPr lang="ar-SA" sz="1800" b="0" baseline="0" dirty="0"/>
                        <a:t> الحربي </a:t>
                      </a:r>
                      <a:endParaRPr lang="en-US" sz="1800" b="0" dirty="0"/>
                    </a:p>
                  </a:txBody>
                  <a:tcPr>
                    <a:noFill/>
                  </a:tcPr>
                </a:tc>
                <a:extLst>
                  <a:ext uri="{0D108BD9-81ED-4DB2-BD59-A6C34878D82A}">
                    <a16:rowId xmlns="" xmlns:a16="http://schemas.microsoft.com/office/drawing/2014/main" val="1436267835"/>
                  </a:ext>
                </a:extLst>
              </a:tr>
              <a:tr h="396240">
                <a:tc>
                  <a:txBody>
                    <a:bodyPr/>
                    <a:lstStyle/>
                    <a:p>
                      <a:pPr algn="ctr"/>
                      <a:r>
                        <a:rPr lang="ar-SA" sz="1800" b="0" dirty="0"/>
                        <a:t>عبدالرحمن العريفي</a:t>
                      </a:r>
                      <a:endParaRPr lang="en-US" sz="1800" b="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ar-SA" sz="1800" b="0" dirty="0"/>
                        <a:t>انوار</a:t>
                      </a:r>
                      <a:r>
                        <a:rPr lang="ar-SA" sz="1800" b="0" baseline="0" dirty="0"/>
                        <a:t> العجمي </a:t>
                      </a:r>
                      <a:endParaRPr lang="en-US" sz="1800" b="0" dirty="0"/>
                    </a:p>
                  </a:txBody>
                  <a:tcPr/>
                </a:tc>
                <a:extLst>
                  <a:ext uri="{0D108BD9-81ED-4DB2-BD59-A6C34878D82A}">
                    <a16:rowId xmlns="" xmlns:a16="http://schemas.microsoft.com/office/drawing/2014/main" val="1367017139"/>
                  </a:ext>
                </a:extLst>
              </a:tr>
              <a:tr h="3962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ar-SA" sz="1800" dirty="0"/>
                        <a:t>عبدالرحمن</a:t>
                      </a:r>
                      <a:r>
                        <a:rPr lang="ar-SA" sz="1800" baseline="0" dirty="0"/>
                        <a:t> الجريان</a:t>
                      </a:r>
                      <a:endParaRPr lang="ar-SA" sz="1800" b="0" baseline="0" dirty="0"/>
                    </a:p>
                  </a:txBody>
                  <a:tcP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ar-SA" sz="1800" b="0" dirty="0"/>
                        <a:t>وتين</a:t>
                      </a:r>
                      <a:r>
                        <a:rPr lang="ar-SA" sz="1800" b="0" baseline="0" dirty="0"/>
                        <a:t> الحمود </a:t>
                      </a:r>
                      <a:endParaRPr lang="en-US" sz="1800" b="0" dirty="0"/>
                    </a:p>
                  </a:txBody>
                  <a:tcPr>
                    <a:noFill/>
                  </a:tcPr>
                </a:tc>
                <a:extLst>
                  <a:ext uri="{0D108BD9-81ED-4DB2-BD59-A6C34878D82A}">
                    <a16:rowId xmlns="" xmlns:a16="http://schemas.microsoft.com/office/drawing/2014/main" val="3065719346"/>
                  </a:ext>
                </a:extLst>
              </a:tr>
              <a:tr h="396240">
                <a:tc>
                  <a:txBody>
                    <a:bodyPr/>
                    <a:lstStyle/>
                    <a:p>
                      <a:pPr algn="ctr"/>
                      <a:r>
                        <a:rPr lang="ar-SA" sz="1800" dirty="0"/>
                        <a:t>محمد خوجة </a:t>
                      </a:r>
                      <a:endParaRPr lang="en-US" sz="1800" b="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ar-SA" sz="1800" b="0" dirty="0"/>
                        <a:t>رنا</a:t>
                      </a:r>
                      <a:r>
                        <a:rPr lang="ar-SA" sz="1800" b="0" baseline="0" dirty="0"/>
                        <a:t> باراسين</a:t>
                      </a:r>
                      <a:endParaRPr lang="en-US" sz="1800" b="0" dirty="0"/>
                    </a:p>
                  </a:txBody>
                  <a:tcPr/>
                </a:tc>
                <a:extLst>
                  <a:ext uri="{0D108BD9-81ED-4DB2-BD59-A6C34878D82A}">
                    <a16:rowId xmlns="" xmlns:a16="http://schemas.microsoft.com/office/drawing/2014/main" val="213623566"/>
                  </a:ext>
                </a:extLst>
              </a:tr>
              <a:tr h="396240">
                <a:tc>
                  <a:txBody>
                    <a:bodyPr/>
                    <a:lstStyle/>
                    <a:p>
                      <a:pPr algn="ctr"/>
                      <a:r>
                        <a:rPr lang="ar-SA" sz="1800" dirty="0"/>
                        <a:t>عمر التركستاني</a:t>
                      </a:r>
                      <a:endParaRPr lang="en-US" sz="1800" b="0" dirty="0"/>
                    </a:p>
                  </a:txBody>
                  <a:tcPr>
                    <a:noFill/>
                  </a:tcPr>
                </a:tc>
                <a:tc>
                  <a:txBody>
                    <a:bodyPr/>
                    <a:lstStyle/>
                    <a:p>
                      <a:pPr algn="ctr"/>
                      <a:r>
                        <a:rPr lang="ar-SA" sz="1800" b="0" dirty="0"/>
                        <a:t>امل</a:t>
                      </a:r>
                      <a:r>
                        <a:rPr lang="ar-SA" sz="1800" b="0" baseline="0" dirty="0"/>
                        <a:t> القرني</a:t>
                      </a:r>
                      <a:endParaRPr lang="en-US" sz="1800" b="0" dirty="0"/>
                    </a:p>
                  </a:txBody>
                  <a:tcPr>
                    <a:noFill/>
                  </a:tcPr>
                </a:tc>
                <a:extLst>
                  <a:ext uri="{0D108BD9-81ED-4DB2-BD59-A6C34878D82A}">
                    <a16:rowId xmlns="" xmlns:a16="http://schemas.microsoft.com/office/drawing/2014/main" val="1774457631"/>
                  </a:ext>
                </a:extLst>
              </a:tr>
            </a:tbl>
          </a:graphicData>
        </a:graphic>
      </p:graphicFrame>
      <p:sp>
        <p:nvSpPr>
          <p:cNvPr id="48" name="Rectangle 47"/>
          <p:cNvSpPr/>
          <p:nvPr userDrawn="1"/>
        </p:nvSpPr>
        <p:spPr>
          <a:xfrm>
            <a:off x="243114" y="7143357"/>
            <a:ext cx="3429000" cy="1477328"/>
          </a:xfrm>
          <a:prstGeom prst="rect">
            <a:avLst/>
          </a:prstGeom>
        </p:spPr>
        <p:txBody>
          <a:bodyPr>
            <a:spAutoFit/>
          </a:bodyPr>
          <a:lstStyle/>
          <a:p>
            <a:pPr algn="l"/>
            <a:endParaRPr lang="en-US" sz="1800" baseline="0" dirty="0">
              <a:solidFill>
                <a:schemeClr val="accent5">
                  <a:lumMod val="60000"/>
                  <a:lumOff val="40000"/>
                </a:schemeClr>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chemeClr val="accent5">
                    <a:lumMod val="60000"/>
                    <a:lumOff val="40000"/>
                  </a:schemeClr>
                </a:solidFill>
              </a:rPr>
              <a:t>Contact</a:t>
            </a:r>
            <a:r>
              <a:rPr lang="en-US" sz="1800" baseline="0" dirty="0">
                <a:solidFill>
                  <a:schemeClr val="accent5">
                    <a:lumMod val="60000"/>
                    <a:lumOff val="40000"/>
                  </a:schemeClr>
                </a:solidFill>
              </a:rPr>
              <a:t> us :</a:t>
            </a:r>
          </a:p>
          <a:p>
            <a:pPr marL="0" marR="0" lvl="0" indent="0" algn="l" defTabSz="457200" rtl="0" eaLnBrk="1" fontAlgn="auto" latinLnBrk="0" hangingPunct="1">
              <a:lnSpc>
                <a:spcPct val="150000"/>
              </a:lnSpc>
              <a:spcBef>
                <a:spcPts val="0"/>
              </a:spcBef>
              <a:spcAft>
                <a:spcPts val="0"/>
              </a:spcAft>
              <a:buClrTx/>
              <a:buSzTx/>
              <a:buFontTx/>
              <a:buNone/>
              <a:tabLst/>
              <a:defRPr/>
            </a:pPr>
            <a:r>
              <a:rPr lang="en-US" sz="1800" baseline="0" dirty="0">
                <a:solidFill>
                  <a:schemeClr val="accent5">
                    <a:lumMod val="60000"/>
                    <a:lumOff val="40000"/>
                  </a:schemeClr>
                </a:solidFill>
              </a:rPr>
              <a:t>	@Pharma436</a:t>
            </a:r>
          </a:p>
          <a:p>
            <a:pPr algn="l">
              <a:lnSpc>
                <a:spcPct val="150000"/>
              </a:lnSpc>
            </a:pPr>
            <a:r>
              <a:rPr lang="en-US" sz="1800" baseline="0" dirty="0">
                <a:solidFill>
                  <a:schemeClr val="accent5">
                    <a:lumMod val="60000"/>
                    <a:lumOff val="40000"/>
                  </a:schemeClr>
                </a:solidFill>
              </a:rPr>
              <a:t> 	Pharma436@outlook.com</a:t>
            </a:r>
          </a:p>
        </p:txBody>
      </p:sp>
      <p:pic>
        <p:nvPicPr>
          <p:cNvPr id="2050" name="Picture 2" descr="Image result for outlook"/>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27853" y="8230892"/>
            <a:ext cx="347541" cy="3471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witter logo"/>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7853" y="7833554"/>
            <a:ext cx="276443" cy="224866"/>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5"/>
          <p:cNvSpPr txBox="1">
            <a:spLocks/>
          </p:cNvSpPr>
          <p:nvPr userDrawn="1"/>
        </p:nvSpPr>
        <p:spPr>
          <a:xfrm>
            <a:off x="-968855" y="8736437"/>
            <a:ext cx="1543050" cy="486833"/>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7AFC90E-8276-4409-9486-97887BD13FEA}" type="slidenum">
              <a:rPr lang="en-US" smtClean="0"/>
              <a:pPr/>
              <a:t>‹#›</a:t>
            </a:fld>
            <a:endParaRPr lang="en-US" dirty="0"/>
          </a:p>
        </p:txBody>
      </p:sp>
      <p:pic>
        <p:nvPicPr>
          <p:cNvPr id="26" name="Picture 25"/>
          <p:cNvPicPr>
            <a:picLocks noChangeAspect="1"/>
          </p:cNvPicPr>
          <p:nvPr userDrawn="1"/>
        </p:nvPicPr>
        <p:blipFill rotWithShape="1">
          <a:blip r:embed="rId5">
            <a:extLst>
              <a:ext uri="{28A0092B-C50C-407E-A947-70E740481C1C}">
                <a14:useLocalDpi xmlns:a14="http://schemas.microsoft.com/office/drawing/2010/main" val="0"/>
              </a:ext>
            </a:extLst>
          </a:blip>
          <a:srcRect l="15000" t="31264" r="17501" b="25042"/>
          <a:stretch/>
        </p:blipFill>
        <p:spPr>
          <a:xfrm rot="1164955">
            <a:off x="1787977" y="2744404"/>
            <a:ext cx="220564" cy="125557"/>
          </a:xfrm>
          <a:prstGeom prst="rect">
            <a:avLst/>
          </a:prstGeom>
        </p:spPr>
      </p:pic>
      <p:pic>
        <p:nvPicPr>
          <p:cNvPr id="28" name="Picture 27"/>
          <p:cNvPicPr>
            <a:picLocks noChangeAspect="1"/>
          </p:cNvPicPr>
          <p:nvPr userDrawn="1"/>
        </p:nvPicPr>
        <p:blipFill rotWithShape="1">
          <a:blip r:embed="rId5">
            <a:extLst>
              <a:ext uri="{28A0092B-C50C-407E-A947-70E740481C1C}">
                <a14:useLocalDpi xmlns:a14="http://schemas.microsoft.com/office/drawing/2010/main" val="0"/>
              </a:ext>
            </a:extLst>
          </a:blip>
          <a:srcRect l="15000" t="31264" r="17501" b="25042"/>
          <a:stretch/>
        </p:blipFill>
        <p:spPr>
          <a:xfrm rot="20416561">
            <a:off x="4777294" y="2667211"/>
            <a:ext cx="220564" cy="125557"/>
          </a:xfrm>
          <a:prstGeom prst="rect">
            <a:avLst/>
          </a:prstGeom>
        </p:spPr>
      </p:pic>
    </p:spTree>
    <p:extLst>
      <p:ext uri="{BB962C8B-B14F-4D97-AF65-F5344CB8AC3E}">
        <p14:creationId xmlns:p14="http://schemas.microsoft.com/office/powerpoint/2010/main" val="1664740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C611B1-3D6B-477A-8474-2D239A2A1E30}" type="datetime1">
              <a:rPr lang="en-US" smtClean="0"/>
              <a:t>3/2/17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FC90E-8276-4409-9486-97887BD13FEA}" type="slidenum">
              <a:rPr lang="en-US" smtClean="0"/>
              <a:t>‹#›</a:t>
            </a:fld>
            <a:endParaRPr lang="en-US"/>
          </a:p>
        </p:txBody>
      </p:sp>
    </p:spTree>
    <p:extLst>
      <p:ext uri="{BB962C8B-B14F-4D97-AF65-F5344CB8AC3E}">
        <p14:creationId xmlns:p14="http://schemas.microsoft.com/office/powerpoint/2010/main" val="751559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77EDDB-ECFC-4C6A-A764-DDA07B8D50B2}" type="datetime1">
              <a:rPr lang="en-US" smtClean="0"/>
              <a:t>3/2/17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AFC90E-8276-4409-9486-97887BD13FEA}" type="slidenum">
              <a:rPr lang="en-US" smtClean="0"/>
              <a:t>‹#›</a:t>
            </a:fld>
            <a:endParaRPr lang="en-US"/>
          </a:p>
        </p:txBody>
      </p:sp>
    </p:spTree>
    <p:extLst>
      <p:ext uri="{BB962C8B-B14F-4D97-AF65-F5344CB8AC3E}">
        <p14:creationId xmlns:p14="http://schemas.microsoft.com/office/powerpoint/2010/main" val="250696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EE28A4-AFEA-4A34-95A8-247BD3CB8071}" type="datetime1">
              <a:rPr lang="en-US" smtClean="0"/>
              <a:t>3/2/17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AFC90E-8276-4409-9486-97887BD13FEA}" type="slidenum">
              <a:rPr lang="en-US" smtClean="0"/>
              <a:t>‹#›</a:t>
            </a:fld>
            <a:endParaRPr lang="en-US"/>
          </a:p>
        </p:txBody>
      </p:sp>
    </p:spTree>
    <p:extLst>
      <p:ext uri="{BB962C8B-B14F-4D97-AF65-F5344CB8AC3E}">
        <p14:creationId xmlns:p14="http://schemas.microsoft.com/office/powerpoint/2010/main" val="1723671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8340E1-ABA2-42F5-8697-1953C1EA20E1}" type="datetime1">
              <a:rPr lang="en-US" smtClean="0"/>
              <a:t>3/2/17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AFC90E-8276-4409-9486-97887BD13FEA}" type="slidenum">
              <a:rPr lang="en-US" smtClean="0"/>
              <a:t>‹#›</a:t>
            </a:fld>
            <a:endParaRPr lang="en-US"/>
          </a:p>
        </p:txBody>
      </p:sp>
    </p:spTree>
    <p:extLst>
      <p:ext uri="{BB962C8B-B14F-4D97-AF65-F5344CB8AC3E}">
        <p14:creationId xmlns:p14="http://schemas.microsoft.com/office/powerpoint/2010/main" val="2426487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A1440C7-4DFA-4933-83B3-3A392722552D}" type="datetime1">
              <a:rPr lang="en-US" smtClean="0"/>
              <a:t>3/2/17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FC90E-8276-4409-9486-97887BD13FEA}" type="slidenum">
              <a:rPr lang="en-US" smtClean="0"/>
              <a:t>‹#›</a:t>
            </a:fld>
            <a:endParaRPr lang="en-US"/>
          </a:p>
        </p:txBody>
      </p:sp>
    </p:spTree>
    <p:extLst>
      <p:ext uri="{BB962C8B-B14F-4D97-AF65-F5344CB8AC3E}">
        <p14:creationId xmlns:p14="http://schemas.microsoft.com/office/powerpoint/2010/main" val="726079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9C53EB8-C00B-4BF9-A965-EFF7903BF2A5}" type="datetime1">
              <a:rPr lang="en-US" smtClean="0"/>
              <a:t>3/2/17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FC90E-8276-4409-9486-97887BD13FEA}" type="slidenum">
              <a:rPr lang="en-US" smtClean="0"/>
              <a:t>‹#›</a:t>
            </a:fld>
            <a:endParaRPr lang="en-US"/>
          </a:p>
        </p:txBody>
      </p:sp>
    </p:spTree>
    <p:extLst>
      <p:ext uri="{BB962C8B-B14F-4D97-AF65-F5344CB8AC3E}">
        <p14:creationId xmlns:p14="http://schemas.microsoft.com/office/powerpoint/2010/main" val="38381782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B56D2050-8821-4C78-B239-8673A458227B}" type="datetime1">
              <a:rPr lang="en-US" smtClean="0"/>
              <a:t>3/2/17</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E7AFC90E-8276-4409-9486-97887BD13FEA}" type="slidenum">
              <a:rPr lang="en-US" smtClean="0"/>
              <a:t>‹#›</a:t>
            </a:fld>
            <a:endParaRPr lang="en-US"/>
          </a:p>
        </p:txBody>
      </p:sp>
    </p:spTree>
    <p:extLst>
      <p:ext uri="{BB962C8B-B14F-4D97-AF65-F5344CB8AC3E}">
        <p14:creationId xmlns:p14="http://schemas.microsoft.com/office/powerpoint/2010/main" val="37556495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5000" t="31264" r="17501" b="25042"/>
          <a:stretch/>
        </p:blipFill>
        <p:spPr>
          <a:xfrm>
            <a:off x="63736" y="272232"/>
            <a:ext cx="1587028" cy="903425"/>
          </a:xfrm>
          <a:prstGeom prst="rect">
            <a:avLst/>
          </a:prstGeom>
        </p:spPr>
      </p:pic>
      <p:sp>
        <p:nvSpPr>
          <p:cNvPr id="32" name="TextBox 31"/>
          <p:cNvSpPr txBox="1"/>
          <p:nvPr/>
        </p:nvSpPr>
        <p:spPr>
          <a:xfrm>
            <a:off x="1519518" y="6717212"/>
            <a:ext cx="4179685"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0" algn="ctr" defTabSz="457200" rtl="1" eaLnBrk="1" latinLnBrk="0" hangingPunct="1"/>
            <a:r>
              <a:rPr lang="en-US" dirty="0" smtClean="0">
                <a:solidFill>
                  <a:srgbClr val="2E6AA6"/>
                </a:solidFill>
              </a:rPr>
              <a:t>It always seems impossible until its done. </a:t>
            </a:r>
          </a:p>
          <a:p>
            <a:pPr marL="0" algn="ctr" defTabSz="457200" rtl="1" eaLnBrk="1" latinLnBrk="0" hangingPunct="1"/>
            <a:r>
              <a:rPr lang="en-US" dirty="0" smtClean="0">
                <a:solidFill>
                  <a:srgbClr val="2E6AA6"/>
                </a:solidFill>
              </a:rPr>
              <a:t>-Nelson Mandela.</a:t>
            </a:r>
            <a:endParaRPr lang="ar-SA" dirty="0">
              <a:solidFill>
                <a:srgbClr val="2E6AA6"/>
              </a:solidFill>
            </a:endParaRPr>
          </a:p>
        </p:txBody>
      </p:sp>
      <p:sp>
        <p:nvSpPr>
          <p:cNvPr id="19" name="TextBox 18"/>
          <p:cNvSpPr txBox="1"/>
          <p:nvPr/>
        </p:nvSpPr>
        <p:spPr>
          <a:xfrm>
            <a:off x="1019626" y="1516406"/>
            <a:ext cx="4818743" cy="1077218"/>
          </a:xfrm>
          <a:prstGeom prst="rect">
            <a:avLst/>
          </a:prstGeom>
          <a:noFill/>
        </p:spPr>
        <p:txBody>
          <a:bodyPr wrap="square" rtlCol="0">
            <a:spAutoFit/>
          </a:bodyPr>
          <a:lstStyle/>
          <a:p>
            <a:pPr algn="ctr"/>
            <a:r>
              <a:rPr lang="en-US" sz="3200" dirty="0" smtClean="0">
                <a:solidFill>
                  <a:schemeClr val="accent5">
                    <a:lumMod val="60000"/>
                    <a:lumOff val="40000"/>
                  </a:schemeClr>
                </a:solidFill>
              </a:rPr>
              <a:t>Treatment of respiratory tract infection</a:t>
            </a:r>
            <a:endParaRPr lang="en-US" sz="3200" dirty="0">
              <a:solidFill>
                <a:schemeClr val="accent5">
                  <a:lumMod val="60000"/>
                  <a:lumOff val="40000"/>
                </a:schemeClr>
              </a:solidFill>
            </a:endParaRPr>
          </a:p>
        </p:txBody>
      </p:sp>
      <p:sp>
        <p:nvSpPr>
          <p:cNvPr id="34" name="TextBox 33"/>
          <p:cNvSpPr txBox="1"/>
          <p:nvPr/>
        </p:nvSpPr>
        <p:spPr>
          <a:xfrm>
            <a:off x="524436" y="2891528"/>
            <a:ext cx="6037729" cy="2954655"/>
          </a:xfrm>
          <a:prstGeom prst="rect">
            <a:avLst/>
          </a:prstGeom>
          <a:noFill/>
        </p:spPr>
        <p:txBody>
          <a:bodyPr wrap="square" rtlCol="0">
            <a:spAutoFit/>
          </a:bodyPr>
          <a:lstStyle/>
          <a:p>
            <a:r>
              <a:rPr lang="en-US" sz="2800">
                <a:solidFill>
                  <a:schemeClr val="bg2">
                    <a:lumMod val="50000"/>
                  </a:schemeClr>
                </a:solidFill>
              </a:rPr>
              <a:t>Objectives</a:t>
            </a:r>
            <a:r>
              <a:rPr lang="en-US" sz="2800" smtClean="0">
                <a:solidFill>
                  <a:schemeClr val="bg2">
                    <a:lumMod val="50000"/>
                  </a:schemeClr>
                </a:solidFill>
              </a:rPr>
              <a:t>:</a:t>
            </a:r>
            <a:endParaRPr lang="en-US" sz="3200" dirty="0">
              <a:solidFill>
                <a:schemeClr val="bg2">
                  <a:lumMod val="50000"/>
                </a:schemeClr>
              </a:solidFill>
            </a:endParaRPr>
          </a:p>
          <a:p>
            <a:r>
              <a:rPr lang="en-US" altLang="en-US" sz="2000" i="1" u="sng" dirty="0"/>
              <a:t>At the end of lecture , the students should be able to understand the following:</a:t>
            </a:r>
          </a:p>
          <a:p>
            <a:pPr marL="285750" indent="-285750">
              <a:buFont typeface="Wingdings" charset="2"/>
              <a:buChar char="v"/>
            </a:pPr>
            <a:r>
              <a:rPr lang="en-US" altLang="en-US" sz="2000" dirty="0"/>
              <a:t>The types of respiratory tract </a:t>
            </a:r>
            <a:r>
              <a:rPr lang="en-US" altLang="en-US" sz="2000" dirty="0" smtClean="0"/>
              <a:t>infections The </a:t>
            </a:r>
            <a:r>
              <a:rPr lang="en-US" altLang="en-US" sz="2000" dirty="0"/>
              <a:t>antibiotics that are commonly </a:t>
            </a:r>
            <a:r>
              <a:rPr lang="en-US" altLang="en-US" sz="2000" dirty="0" smtClean="0"/>
              <a:t>used to </a:t>
            </a:r>
            <a:r>
              <a:rPr lang="en-US" altLang="en-US" sz="2000" dirty="0"/>
              <a:t>treat respiratory tract infections and </a:t>
            </a:r>
            <a:r>
              <a:rPr lang="en-US" altLang="en-US" sz="2000" dirty="0" smtClean="0"/>
              <a:t>their side effects.</a:t>
            </a:r>
            <a:endParaRPr lang="en-US" altLang="en-US" sz="2000" dirty="0"/>
          </a:p>
          <a:p>
            <a:pPr marL="285750" indent="-285750">
              <a:buFont typeface="Wingdings" charset="2"/>
              <a:buChar char="v"/>
            </a:pPr>
            <a:r>
              <a:rPr lang="en-US" altLang="en-US" sz="2000" dirty="0"/>
              <a:t> Understand the mechanism of action, pharmacokinetics of individual drugs.</a:t>
            </a:r>
          </a:p>
          <a:p>
            <a:endParaRPr lang="ar-SA" dirty="0"/>
          </a:p>
        </p:txBody>
      </p:sp>
    </p:spTree>
    <p:extLst>
      <p:ext uri="{BB962C8B-B14F-4D97-AF65-F5344CB8AC3E}">
        <p14:creationId xmlns:p14="http://schemas.microsoft.com/office/powerpoint/2010/main" val="3286858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24050" y="133350"/>
            <a:ext cx="5162550" cy="646331"/>
          </a:xfrm>
          <a:prstGeom prst="rect">
            <a:avLst/>
          </a:prstGeom>
        </p:spPr>
        <p:txBody>
          <a:bodyPr wrap="square">
            <a:spAutoFit/>
          </a:bodyPr>
          <a:lstStyle/>
          <a:p>
            <a:pPr marL="400685" marR="274955">
              <a:spcBef>
                <a:spcPts val="90"/>
              </a:spcBef>
              <a:spcAft>
                <a:spcPts val="0"/>
              </a:spcAft>
            </a:pPr>
            <a:r>
              <a:rPr lang="en-US" b="1" dirty="0">
                <a:solidFill>
                  <a:schemeClr val="bg1"/>
                </a:solidFill>
                <a:latin typeface="Calibri" panose="020F0502020204030204" pitchFamily="34" charset="0"/>
                <a:ea typeface="Calibri" panose="020F0502020204030204" pitchFamily="34" charset="0"/>
              </a:rPr>
              <a:t>Classification &amp; antibiotics for respiratory tract infections</a:t>
            </a:r>
          </a:p>
        </p:txBody>
      </p:sp>
      <p:grpSp>
        <p:nvGrpSpPr>
          <p:cNvPr id="68" name="Group 67"/>
          <p:cNvGrpSpPr>
            <a:grpSpLocks/>
          </p:cNvGrpSpPr>
          <p:nvPr/>
        </p:nvGrpSpPr>
        <p:grpSpPr bwMode="auto">
          <a:xfrm>
            <a:off x="41592" y="1008282"/>
            <a:ext cx="3764915" cy="7411085"/>
            <a:chOff x="159" y="605"/>
            <a:chExt cx="5929" cy="11672"/>
          </a:xfrm>
        </p:grpSpPr>
        <p:sp>
          <p:nvSpPr>
            <p:cNvPr id="69" name="AutoShape 363"/>
            <p:cNvSpPr>
              <a:spLocks/>
            </p:cNvSpPr>
            <p:nvPr/>
          </p:nvSpPr>
          <p:spPr bwMode="auto">
            <a:xfrm>
              <a:off x="703" y="1446"/>
              <a:ext cx="3687" cy="5604"/>
            </a:xfrm>
            <a:custGeom>
              <a:avLst/>
              <a:gdLst>
                <a:gd name="T0" fmla="+- 0 3863 703"/>
                <a:gd name="T1" fmla="*/ T0 w 3687"/>
                <a:gd name="T2" fmla="+- 0 5720 1446"/>
                <a:gd name="T3" fmla="*/ 5720 h 5604"/>
                <a:gd name="T4" fmla="+- 0 4126 703"/>
                <a:gd name="T5" fmla="*/ T4 w 3687"/>
                <a:gd name="T6" fmla="+- 0 5720 1446"/>
                <a:gd name="T7" fmla="*/ 5720 h 5604"/>
                <a:gd name="T8" fmla="+- 0 4126 703"/>
                <a:gd name="T9" fmla="*/ T8 w 3687"/>
                <a:gd name="T10" fmla="+- 0 7050 1446"/>
                <a:gd name="T11" fmla="*/ 7050 h 5604"/>
                <a:gd name="T12" fmla="+- 0 4389 703"/>
                <a:gd name="T13" fmla="*/ T12 w 3687"/>
                <a:gd name="T14" fmla="+- 0 7050 1446"/>
                <a:gd name="T15" fmla="*/ 7050 h 5604"/>
                <a:gd name="T16" fmla="+- 0 3863 703"/>
                <a:gd name="T17" fmla="*/ T16 w 3687"/>
                <a:gd name="T18" fmla="+- 0 5720 1446"/>
                <a:gd name="T19" fmla="*/ 5720 h 5604"/>
                <a:gd name="T20" fmla="+- 0 4126 703"/>
                <a:gd name="T21" fmla="*/ T20 w 3687"/>
                <a:gd name="T22" fmla="+- 0 5720 1446"/>
                <a:gd name="T23" fmla="*/ 5720 h 5604"/>
                <a:gd name="T24" fmla="+- 0 4126 703"/>
                <a:gd name="T25" fmla="*/ T24 w 3687"/>
                <a:gd name="T26" fmla="+- 0 4390 1446"/>
                <a:gd name="T27" fmla="*/ 4390 h 5604"/>
                <a:gd name="T28" fmla="+- 0 4389 703"/>
                <a:gd name="T29" fmla="*/ T28 w 3687"/>
                <a:gd name="T30" fmla="+- 0 4390 1446"/>
                <a:gd name="T31" fmla="*/ 4390 h 5604"/>
                <a:gd name="T32" fmla="+- 0 703 703"/>
                <a:gd name="T33" fmla="*/ T32 w 3687"/>
                <a:gd name="T34" fmla="+- 0 3583 1446"/>
                <a:gd name="T35" fmla="*/ 3583 h 5604"/>
                <a:gd name="T36" fmla="+- 0 966 703"/>
                <a:gd name="T37" fmla="*/ T36 w 3687"/>
                <a:gd name="T38" fmla="+- 0 3583 1446"/>
                <a:gd name="T39" fmla="*/ 3583 h 5604"/>
                <a:gd name="T40" fmla="+- 0 966 703"/>
                <a:gd name="T41" fmla="*/ T40 w 3687"/>
                <a:gd name="T42" fmla="+- 0 5720 1446"/>
                <a:gd name="T43" fmla="*/ 5720 h 5604"/>
                <a:gd name="T44" fmla="+- 0 1230 703"/>
                <a:gd name="T45" fmla="*/ T44 w 3687"/>
                <a:gd name="T46" fmla="+- 0 5720 1446"/>
                <a:gd name="T47" fmla="*/ 5720 h 5604"/>
                <a:gd name="T48" fmla="+- 0 703 703"/>
                <a:gd name="T49" fmla="*/ T48 w 3687"/>
                <a:gd name="T50" fmla="+- 0 3583 1446"/>
                <a:gd name="T51" fmla="*/ 3583 h 5604"/>
                <a:gd name="T52" fmla="+- 0 966 703"/>
                <a:gd name="T53" fmla="*/ T52 w 3687"/>
                <a:gd name="T54" fmla="+- 0 3583 1446"/>
                <a:gd name="T55" fmla="*/ 3583 h 5604"/>
                <a:gd name="T56" fmla="+- 0 966 703"/>
                <a:gd name="T57" fmla="*/ T56 w 3687"/>
                <a:gd name="T58" fmla="+- 0 1446 1446"/>
                <a:gd name="T59" fmla="*/ 1446 h 5604"/>
                <a:gd name="T60" fmla="+- 0 1230 703"/>
                <a:gd name="T61" fmla="*/ T60 w 3687"/>
                <a:gd name="T62" fmla="+- 0 1446 1446"/>
                <a:gd name="T63" fmla="*/ 1446 h 560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3687" h="5604">
                  <a:moveTo>
                    <a:pt x="3160" y="4274"/>
                  </a:moveTo>
                  <a:lnTo>
                    <a:pt x="3423" y="4274"/>
                  </a:lnTo>
                  <a:lnTo>
                    <a:pt x="3423" y="5604"/>
                  </a:lnTo>
                  <a:lnTo>
                    <a:pt x="3686" y="5604"/>
                  </a:lnTo>
                  <a:moveTo>
                    <a:pt x="3160" y="4274"/>
                  </a:moveTo>
                  <a:lnTo>
                    <a:pt x="3423" y="4274"/>
                  </a:lnTo>
                  <a:lnTo>
                    <a:pt x="3423" y="2944"/>
                  </a:lnTo>
                  <a:lnTo>
                    <a:pt x="3686" y="2944"/>
                  </a:lnTo>
                  <a:moveTo>
                    <a:pt x="0" y="2137"/>
                  </a:moveTo>
                  <a:lnTo>
                    <a:pt x="263" y="2137"/>
                  </a:lnTo>
                  <a:lnTo>
                    <a:pt x="263" y="4274"/>
                  </a:lnTo>
                  <a:lnTo>
                    <a:pt x="527" y="4274"/>
                  </a:lnTo>
                  <a:moveTo>
                    <a:pt x="0" y="2137"/>
                  </a:moveTo>
                  <a:lnTo>
                    <a:pt x="263" y="2137"/>
                  </a:lnTo>
                  <a:lnTo>
                    <a:pt x="263" y="0"/>
                  </a:lnTo>
                  <a:lnTo>
                    <a:pt x="527"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70" name="Rectangle 69"/>
            <p:cNvSpPr>
              <a:spLocks noChangeArrowheads="1"/>
            </p:cNvSpPr>
            <p:nvPr/>
          </p:nvSpPr>
          <p:spPr bwMode="auto">
            <a:xfrm>
              <a:off x="164" y="1204"/>
              <a:ext cx="539" cy="4759"/>
            </a:xfrm>
            <a:prstGeom prst="rect">
              <a:avLst/>
            </a:prstGeom>
            <a:solidFill>
              <a:srgbClr val="DCA9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71" name="Rectangle 70"/>
            <p:cNvSpPr>
              <a:spLocks noChangeArrowheads="1"/>
            </p:cNvSpPr>
            <p:nvPr/>
          </p:nvSpPr>
          <p:spPr bwMode="auto">
            <a:xfrm>
              <a:off x="164" y="1204"/>
              <a:ext cx="539" cy="4759"/>
            </a:xfrm>
            <a:prstGeom prst="rect">
              <a:avLst/>
            </a:prstGeom>
            <a:noFill/>
            <a:ln w="9525">
              <a:solidFill>
                <a:srgbClr val="DCA9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72" name="AutoShape 366"/>
            <p:cNvSpPr>
              <a:spLocks/>
            </p:cNvSpPr>
            <p:nvPr/>
          </p:nvSpPr>
          <p:spPr bwMode="auto">
            <a:xfrm>
              <a:off x="3863" y="646"/>
              <a:ext cx="527" cy="1601"/>
            </a:xfrm>
            <a:custGeom>
              <a:avLst/>
              <a:gdLst>
                <a:gd name="T0" fmla="+- 0 3863 3863"/>
                <a:gd name="T1" fmla="*/ T0 w 527"/>
                <a:gd name="T2" fmla="+- 0 1446 646"/>
                <a:gd name="T3" fmla="*/ 1446 h 1601"/>
                <a:gd name="T4" fmla="+- 0 4126 3863"/>
                <a:gd name="T5" fmla="*/ T4 w 527"/>
                <a:gd name="T6" fmla="+- 0 1446 646"/>
                <a:gd name="T7" fmla="*/ 1446 h 1601"/>
                <a:gd name="T8" fmla="+- 0 4126 3863"/>
                <a:gd name="T9" fmla="*/ T8 w 527"/>
                <a:gd name="T10" fmla="+- 0 2247 646"/>
                <a:gd name="T11" fmla="*/ 2247 h 1601"/>
                <a:gd name="T12" fmla="+- 0 4389 3863"/>
                <a:gd name="T13" fmla="*/ T12 w 527"/>
                <a:gd name="T14" fmla="+- 0 2247 646"/>
                <a:gd name="T15" fmla="*/ 2247 h 1601"/>
                <a:gd name="T16" fmla="+- 0 3863 3863"/>
                <a:gd name="T17" fmla="*/ T16 w 527"/>
                <a:gd name="T18" fmla="+- 0 1446 646"/>
                <a:gd name="T19" fmla="*/ 1446 h 1601"/>
                <a:gd name="T20" fmla="+- 0 4126 3863"/>
                <a:gd name="T21" fmla="*/ T20 w 527"/>
                <a:gd name="T22" fmla="+- 0 1446 646"/>
                <a:gd name="T23" fmla="*/ 1446 h 1601"/>
                <a:gd name="T24" fmla="+- 0 4126 3863"/>
                <a:gd name="T25" fmla="*/ T24 w 527"/>
                <a:gd name="T26" fmla="+- 0 646 646"/>
                <a:gd name="T27" fmla="*/ 646 h 1601"/>
                <a:gd name="T28" fmla="+- 0 4389 3863"/>
                <a:gd name="T29" fmla="*/ T28 w 527"/>
                <a:gd name="T30" fmla="+- 0 646 646"/>
                <a:gd name="T31" fmla="*/ 646 h 160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527" h="1601">
                  <a:moveTo>
                    <a:pt x="0" y="800"/>
                  </a:moveTo>
                  <a:lnTo>
                    <a:pt x="263" y="800"/>
                  </a:lnTo>
                  <a:lnTo>
                    <a:pt x="263" y="1601"/>
                  </a:lnTo>
                  <a:lnTo>
                    <a:pt x="526" y="1601"/>
                  </a:lnTo>
                  <a:moveTo>
                    <a:pt x="0" y="800"/>
                  </a:moveTo>
                  <a:lnTo>
                    <a:pt x="263" y="800"/>
                  </a:lnTo>
                  <a:lnTo>
                    <a:pt x="263" y="0"/>
                  </a:lnTo>
                  <a:lnTo>
                    <a:pt x="526"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73" name="Picture 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 y="2072"/>
              <a:ext cx="2880" cy="2987"/>
            </a:xfrm>
            <a:prstGeom prst="rect">
              <a:avLst/>
            </a:prstGeom>
            <a:noFill/>
            <a:extLst>
              <a:ext uri="{909E8E84-426E-40DD-AFC4-6F175D3DCCD1}">
                <a14:hiddenFill xmlns:a14="http://schemas.microsoft.com/office/drawing/2010/main">
                  <a:solidFill>
                    <a:srgbClr val="FFFFFF"/>
                  </a:solidFill>
                </a14:hiddenFill>
              </a:ext>
            </a:extLst>
          </p:spPr>
        </p:pic>
        <p:sp>
          <p:nvSpPr>
            <p:cNvPr id="74" name="Rectangle 73"/>
            <p:cNvSpPr>
              <a:spLocks noChangeArrowheads="1"/>
            </p:cNvSpPr>
            <p:nvPr/>
          </p:nvSpPr>
          <p:spPr bwMode="auto">
            <a:xfrm>
              <a:off x="159" y="6752"/>
              <a:ext cx="3801" cy="5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75" name="Text Box 369"/>
            <p:cNvSpPr txBox="1">
              <a:spLocks noChangeArrowheads="1"/>
            </p:cNvSpPr>
            <p:nvPr/>
          </p:nvSpPr>
          <p:spPr bwMode="auto">
            <a:xfrm>
              <a:off x="159" y="6752"/>
              <a:ext cx="3802" cy="5346"/>
            </a:xfrm>
            <a:prstGeom prst="rect">
              <a:avLst/>
            </a:prstGeom>
            <a:noFill/>
            <a:ln w="25400">
              <a:solidFill>
                <a:srgbClr val="20C1C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78740" marR="121285">
                <a:lnSpc>
                  <a:spcPts val="2190"/>
                </a:lnSpc>
                <a:spcBef>
                  <a:spcPts val="240"/>
                </a:spcBef>
                <a:spcAft>
                  <a:spcPts val="0"/>
                </a:spcAft>
              </a:pPr>
              <a:r>
                <a:rPr lang="en-US" sz="1800" b="1" dirty="0">
                  <a:solidFill>
                    <a:srgbClr val="5FC8BE"/>
                  </a:solidFill>
                  <a:effectLst/>
                  <a:latin typeface="Calibri" panose="020F0502020204030204" pitchFamily="34" charset="0"/>
                  <a:ea typeface="Calibri" panose="020F0502020204030204" pitchFamily="34" charset="0"/>
                </a:rPr>
                <a:t>NOTES:</a:t>
              </a:r>
              <a:endParaRPr lang="en-US" sz="1100" dirty="0">
                <a:effectLst/>
                <a:latin typeface="Calibri" panose="020F0502020204030204" pitchFamily="34" charset="0"/>
                <a:ea typeface="Calibri" panose="020F0502020204030204" pitchFamily="34" charset="0"/>
              </a:endParaRPr>
            </a:p>
            <a:p>
              <a:pPr marL="78740" marR="121285">
                <a:lnSpc>
                  <a:spcPct val="97000"/>
                </a:lnSpc>
                <a:spcBef>
                  <a:spcPts val="10"/>
                </a:spcBef>
                <a:spcAft>
                  <a:spcPts val="0"/>
                </a:spcAft>
              </a:pPr>
              <a:r>
                <a:rPr lang="en-US" sz="1100" dirty="0">
                  <a:solidFill>
                    <a:srgbClr val="A6A6A6"/>
                  </a:solidFill>
                  <a:effectLst/>
                  <a:latin typeface="Calibri" panose="020F0502020204030204" pitchFamily="34" charset="0"/>
                  <a:ea typeface="Calibri" panose="020F0502020204030204" pitchFamily="34" charset="0"/>
                </a:rPr>
                <a:t>*Upper respiratory tract infections are most common due to exposure to external environment.</a:t>
              </a:r>
              <a:endParaRPr lang="en-US" sz="1050" dirty="0">
                <a:effectLst/>
                <a:latin typeface="Calibri" panose="020F0502020204030204" pitchFamily="34" charset="0"/>
                <a:ea typeface="Calibri" panose="020F0502020204030204" pitchFamily="34" charset="0"/>
              </a:endParaRPr>
            </a:p>
            <a:p>
              <a:pPr marL="342900" marR="149860" lvl="0" indent="-342900">
                <a:lnSpc>
                  <a:spcPct val="97000"/>
                </a:lnSpc>
                <a:spcBef>
                  <a:spcPts val="5"/>
                </a:spcBef>
                <a:spcAft>
                  <a:spcPts val="0"/>
                </a:spcAft>
                <a:buFont typeface="Arial" panose="020B0604020202020204" pitchFamily="34" charset="0"/>
                <a:buChar char="*"/>
                <a:tabLst>
                  <a:tab pos="189230" algn="l"/>
                </a:tabLst>
              </a:pPr>
              <a:r>
                <a:rPr lang="en-US" sz="1100" dirty="0">
                  <a:effectLst/>
                  <a:latin typeface="Calibri" panose="020F0502020204030204" pitchFamily="34" charset="0"/>
                  <a:ea typeface="Calibri" panose="020F0502020204030204" pitchFamily="34" charset="0"/>
                </a:rPr>
                <a:t>Lower respiratory tract infections </a:t>
              </a:r>
              <a:r>
                <a:rPr lang="en-US" sz="1100" spc="-15" dirty="0">
                  <a:effectLst/>
                  <a:latin typeface="Calibri" panose="020F0502020204030204" pitchFamily="34" charset="0"/>
                  <a:ea typeface="Calibri" panose="020F0502020204030204" pitchFamily="34" charset="0"/>
                </a:rPr>
                <a:t>are </a:t>
              </a:r>
              <a:r>
                <a:rPr lang="en-US" sz="1100" dirty="0">
                  <a:effectLst/>
                  <a:latin typeface="Calibri" panose="020F0502020204030204" pitchFamily="34" charset="0"/>
                  <a:ea typeface="Calibri" panose="020F0502020204030204" pitchFamily="34" charset="0"/>
                </a:rPr>
                <a:t>costly &amp; </a:t>
              </a:r>
              <a:r>
                <a:rPr lang="en-US" sz="1100" spc="-15" dirty="0">
                  <a:effectLst/>
                  <a:latin typeface="Calibri" panose="020F0502020204030204" pitchFamily="34" charset="0"/>
                  <a:ea typeface="Calibri" panose="020F0502020204030204" pitchFamily="34" charset="0"/>
                </a:rPr>
                <a:t>more </a:t>
              </a:r>
              <a:r>
                <a:rPr lang="en-US" sz="1100" dirty="0">
                  <a:effectLst/>
                  <a:latin typeface="Calibri" panose="020F0502020204030204" pitchFamily="34" charset="0"/>
                  <a:ea typeface="Calibri" panose="020F0502020204030204" pitchFamily="34" charset="0"/>
                </a:rPr>
                <a:t>difficult to</a:t>
              </a:r>
              <a:r>
                <a:rPr lang="en-US" sz="1100" spc="-35" dirty="0">
                  <a:effectLst/>
                  <a:latin typeface="Calibri" panose="020F0502020204030204" pitchFamily="34" charset="0"/>
                  <a:ea typeface="Calibri" panose="020F0502020204030204" pitchFamily="34" charset="0"/>
                </a:rPr>
                <a:t> </a:t>
              </a:r>
              <a:r>
                <a:rPr lang="en-US" sz="1100" dirty="0">
                  <a:effectLst/>
                  <a:latin typeface="Calibri" panose="020F0502020204030204" pitchFamily="34" charset="0"/>
                  <a:ea typeface="Calibri" panose="020F0502020204030204" pitchFamily="34" charset="0"/>
                </a:rPr>
                <a:t>treat.</a:t>
              </a:r>
              <a:endParaRPr lang="en-US" sz="1050" dirty="0">
                <a:effectLst/>
                <a:latin typeface="Calibri" panose="020F0502020204030204" pitchFamily="34" charset="0"/>
                <a:ea typeface="Calibri" panose="020F0502020204030204" pitchFamily="34" charset="0"/>
              </a:endParaRPr>
            </a:p>
            <a:p>
              <a:pPr marL="78740" marR="121285">
                <a:lnSpc>
                  <a:spcPct val="97000"/>
                </a:lnSpc>
                <a:spcBef>
                  <a:spcPts val="5"/>
                </a:spcBef>
                <a:spcAft>
                  <a:spcPts val="0"/>
                </a:spcAft>
              </a:pPr>
              <a:r>
                <a:rPr lang="en-US" sz="1100" dirty="0">
                  <a:solidFill>
                    <a:srgbClr val="A6A6A6"/>
                  </a:solidFill>
                  <a:effectLst/>
                  <a:latin typeface="Calibri" panose="020F0502020204030204" pitchFamily="34" charset="0"/>
                  <a:ea typeface="Calibri" panose="020F0502020204030204" pitchFamily="34" charset="0"/>
                </a:rPr>
                <a:t>*The air we breath will go to trachea then bronchi and finally to the alveoli then the circulation. The lower respiratory infections are the most dangerous because it will be in place that hard for antibiotics to reach and could lead to death.</a:t>
              </a:r>
              <a:endParaRPr lang="en-US" sz="1050" dirty="0">
                <a:effectLst/>
                <a:latin typeface="Calibri" panose="020F0502020204030204" pitchFamily="34" charset="0"/>
                <a:ea typeface="Calibri" panose="020F0502020204030204" pitchFamily="34" charset="0"/>
              </a:endParaRPr>
            </a:p>
            <a:p>
              <a:pPr marL="342900" marR="530860" lvl="0" indent="-342900">
                <a:lnSpc>
                  <a:spcPct val="97000"/>
                </a:lnSpc>
                <a:spcBef>
                  <a:spcPts val="5"/>
                </a:spcBef>
                <a:spcAft>
                  <a:spcPts val="0"/>
                </a:spcAft>
                <a:buFont typeface="Arial" panose="020B0604020202020204" pitchFamily="34" charset="0"/>
                <a:buChar char="*"/>
                <a:tabLst>
                  <a:tab pos="189230" algn="l"/>
                </a:tabLst>
              </a:pPr>
              <a:r>
                <a:rPr lang="en-US" sz="1100" dirty="0">
                  <a:solidFill>
                    <a:srgbClr val="A6A6A6"/>
                  </a:solidFill>
                  <a:effectLst/>
                  <a:latin typeface="Calibri" panose="020F0502020204030204" pitchFamily="34" charset="0"/>
                  <a:ea typeface="Calibri" panose="020F0502020204030204" pitchFamily="34" charset="0"/>
                </a:rPr>
                <a:t>Most common </a:t>
              </a:r>
              <a:r>
                <a:rPr lang="en-US" sz="1100" spc="-15" dirty="0">
                  <a:solidFill>
                    <a:srgbClr val="A6A6A6"/>
                  </a:solidFill>
                  <a:effectLst/>
                  <a:latin typeface="Calibri" panose="020F0502020204030204" pitchFamily="34" charset="0"/>
                  <a:ea typeface="Calibri" panose="020F0502020204030204" pitchFamily="34" charset="0"/>
                </a:rPr>
                <a:t>routes </a:t>
              </a:r>
              <a:r>
                <a:rPr lang="en-US" sz="1100" dirty="0">
                  <a:solidFill>
                    <a:srgbClr val="A6A6A6"/>
                  </a:solidFill>
                  <a:effectLst/>
                  <a:latin typeface="Calibri" panose="020F0502020204030204" pitchFamily="34" charset="0"/>
                  <a:ea typeface="Calibri" panose="020F0502020204030204" pitchFamily="34" charset="0"/>
                </a:rPr>
                <a:t>of administration of</a:t>
              </a:r>
              <a:r>
                <a:rPr lang="en-US" sz="1100" spc="-170" dirty="0">
                  <a:solidFill>
                    <a:srgbClr val="A6A6A6"/>
                  </a:solidFill>
                  <a:effectLst/>
                  <a:latin typeface="Calibri" panose="020F0502020204030204" pitchFamily="34" charset="0"/>
                  <a:ea typeface="Calibri" panose="020F0502020204030204" pitchFamily="34" charset="0"/>
                </a:rPr>
                <a:t> </a:t>
              </a:r>
              <a:r>
                <a:rPr lang="en-US" sz="1100" dirty="0">
                  <a:solidFill>
                    <a:srgbClr val="A6A6A6"/>
                  </a:solidFill>
                  <a:effectLst/>
                  <a:latin typeface="Calibri" panose="020F0502020204030204" pitchFamily="34" charset="0"/>
                  <a:ea typeface="Calibri" panose="020F0502020204030204" pitchFamily="34" charset="0"/>
                </a:rPr>
                <a:t>antibiotics:</a:t>
              </a:r>
              <a:endParaRPr lang="en-US" sz="1050" dirty="0">
                <a:effectLst/>
                <a:latin typeface="Calibri" panose="020F0502020204030204" pitchFamily="34" charset="0"/>
                <a:ea typeface="Calibri" panose="020F0502020204030204" pitchFamily="34" charset="0"/>
              </a:endParaRPr>
            </a:p>
            <a:p>
              <a:pPr marL="365125" indent="-286385">
                <a:lnSpc>
                  <a:spcPts val="1435"/>
                </a:lnSpc>
                <a:spcAft>
                  <a:spcPts val="0"/>
                </a:spcAft>
                <a:tabLst>
                  <a:tab pos="365125" algn="l"/>
                  <a:tab pos="365760" algn="l"/>
                </a:tabLst>
              </a:pPr>
              <a:r>
                <a:rPr lang="en-US" sz="1100" spc="-15" dirty="0">
                  <a:solidFill>
                    <a:srgbClr val="A6A6A6"/>
                  </a:solidFill>
                  <a:effectLst/>
                  <a:latin typeface="Calibri" panose="020F0502020204030204" pitchFamily="34" charset="0"/>
                  <a:ea typeface="Calibri" panose="020F0502020204030204" pitchFamily="34" charset="0"/>
                </a:rPr>
                <a:t>Oral for</a:t>
              </a:r>
              <a:r>
                <a:rPr lang="en-US" sz="1100" spc="85" dirty="0">
                  <a:solidFill>
                    <a:srgbClr val="A6A6A6"/>
                  </a:solidFill>
                  <a:effectLst/>
                  <a:latin typeface="Calibri" panose="020F0502020204030204" pitchFamily="34" charset="0"/>
                  <a:ea typeface="Calibri" panose="020F0502020204030204" pitchFamily="34" charset="0"/>
                </a:rPr>
                <a:t> </a:t>
              </a:r>
              <a:r>
                <a:rPr lang="en-US" sz="1100" spc="-20" dirty="0">
                  <a:solidFill>
                    <a:srgbClr val="A6A6A6"/>
                  </a:solidFill>
                  <a:effectLst/>
                  <a:latin typeface="Calibri" panose="020F0502020204030204" pitchFamily="34" charset="0"/>
                  <a:ea typeface="Calibri" panose="020F0502020204030204" pitchFamily="34" charset="0"/>
                </a:rPr>
                <a:t>URTI’s</a:t>
              </a:r>
              <a:endParaRPr lang="en-US" sz="1050" dirty="0">
                <a:effectLst/>
                <a:latin typeface="Calibri" panose="020F0502020204030204" pitchFamily="34" charset="0"/>
                <a:ea typeface="Calibri" panose="020F0502020204030204" pitchFamily="34" charset="0"/>
              </a:endParaRPr>
            </a:p>
            <a:p>
              <a:pPr marL="365125" marR="144145" indent="-286385">
                <a:lnSpc>
                  <a:spcPct val="97000"/>
                </a:lnSpc>
                <a:spcBef>
                  <a:spcPts val="10"/>
                </a:spcBef>
                <a:spcAft>
                  <a:spcPts val="0"/>
                </a:spcAft>
                <a:tabLst>
                  <a:tab pos="365125" algn="l"/>
                  <a:tab pos="365760" algn="l"/>
                </a:tabLst>
              </a:pPr>
              <a:r>
                <a:rPr lang="en-US" sz="1100" dirty="0">
                  <a:solidFill>
                    <a:srgbClr val="A6A6A6"/>
                  </a:solidFill>
                  <a:effectLst/>
                  <a:latin typeface="Calibri" panose="020F0502020204030204" pitchFamily="34" charset="0"/>
                  <a:ea typeface="Calibri" panose="020F0502020204030204" pitchFamily="34" charset="0"/>
                </a:rPr>
                <a:t>IV Injection </a:t>
              </a:r>
              <a:r>
                <a:rPr lang="en-US" sz="1100" spc="-15" dirty="0">
                  <a:solidFill>
                    <a:srgbClr val="A6A6A6"/>
                  </a:solidFill>
                  <a:effectLst/>
                  <a:latin typeface="Calibri" panose="020F0502020204030204" pitchFamily="34" charset="0"/>
                  <a:ea typeface="Calibri" panose="020F0502020204030204" pitchFamily="34" charset="0"/>
                </a:rPr>
                <a:t>for </a:t>
              </a:r>
              <a:r>
                <a:rPr lang="en-US" sz="1100" spc="-20" dirty="0">
                  <a:solidFill>
                    <a:srgbClr val="A6A6A6"/>
                  </a:solidFill>
                  <a:effectLst/>
                  <a:latin typeface="Calibri" panose="020F0502020204030204" pitchFamily="34" charset="0"/>
                  <a:ea typeface="Calibri" panose="020F0502020204030204" pitchFamily="34" charset="0"/>
                </a:rPr>
                <a:t>LRTI’s </a:t>
              </a:r>
              <a:r>
                <a:rPr lang="en-US" sz="1100" dirty="0">
                  <a:solidFill>
                    <a:srgbClr val="A6A6A6"/>
                  </a:solidFill>
                  <a:effectLst/>
                  <a:latin typeface="Calibri" panose="020F0502020204030204" pitchFamily="34" charset="0"/>
                  <a:ea typeface="Calibri" panose="020F0502020204030204" pitchFamily="34" charset="0"/>
                </a:rPr>
                <a:t>(possible hospital</a:t>
              </a:r>
              <a:r>
                <a:rPr lang="en-US" sz="1100" spc="-85" dirty="0">
                  <a:solidFill>
                    <a:srgbClr val="A6A6A6"/>
                  </a:solidFill>
                  <a:effectLst/>
                  <a:latin typeface="Calibri" panose="020F0502020204030204" pitchFamily="34" charset="0"/>
                  <a:ea typeface="Calibri" panose="020F0502020204030204" pitchFamily="34" charset="0"/>
                </a:rPr>
                <a:t> </a:t>
              </a:r>
              <a:r>
                <a:rPr lang="en-US" sz="1100" dirty="0">
                  <a:solidFill>
                    <a:srgbClr val="A6A6A6"/>
                  </a:solidFill>
                  <a:effectLst/>
                  <a:latin typeface="Calibri" panose="020F0502020204030204" pitchFamily="34" charset="0"/>
                  <a:ea typeface="Calibri" panose="020F0502020204030204" pitchFamily="34" charset="0"/>
                </a:rPr>
                <a:t>admission)</a:t>
              </a:r>
              <a:endParaRPr lang="en-US" sz="1050" dirty="0">
                <a:effectLst/>
                <a:latin typeface="Calibri" panose="020F0502020204030204" pitchFamily="34" charset="0"/>
                <a:ea typeface="Calibri" panose="020F0502020204030204" pitchFamily="34" charset="0"/>
              </a:endParaRPr>
            </a:p>
          </p:txBody>
        </p:sp>
        <p:sp>
          <p:nvSpPr>
            <p:cNvPr id="76" name="Text Box 370"/>
            <p:cNvSpPr txBox="1">
              <a:spLocks noChangeArrowheads="1"/>
            </p:cNvSpPr>
            <p:nvPr/>
          </p:nvSpPr>
          <p:spPr bwMode="auto">
            <a:xfrm>
              <a:off x="4389" y="605"/>
              <a:ext cx="1699" cy="803"/>
            </a:xfrm>
            <a:prstGeom prst="rect">
              <a:avLst/>
            </a:prstGeom>
            <a:solidFill>
              <a:srgbClr val="B3A1C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06045" marR="100965" algn="ctr">
                <a:lnSpc>
                  <a:spcPts val="1855"/>
                </a:lnSpc>
                <a:spcBef>
                  <a:spcPts val="65"/>
                </a:spcBef>
                <a:spcAft>
                  <a:spcPts val="0"/>
                </a:spcAft>
              </a:pPr>
              <a:r>
                <a:rPr lang="en-US" sz="1600" dirty="0">
                  <a:effectLst/>
                  <a:latin typeface="Calibri" panose="020F0502020204030204" pitchFamily="34" charset="0"/>
                  <a:ea typeface="Calibri" panose="020F0502020204030204" pitchFamily="34" charset="0"/>
                </a:rPr>
                <a:t>Caused by</a:t>
              </a:r>
              <a:endParaRPr lang="en-US" sz="1100" dirty="0">
                <a:effectLst/>
                <a:latin typeface="Calibri" panose="020F0502020204030204" pitchFamily="34" charset="0"/>
                <a:ea typeface="Calibri" panose="020F0502020204030204" pitchFamily="34" charset="0"/>
              </a:endParaRPr>
            </a:p>
            <a:p>
              <a:pPr marL="100965" marR="101600" algn="ctr">
                <a:lnSpc>
                  <a:spcPts val="1855"/>
                </a:lnSpc>
                <a:spcAft>
                  <a:spcPts val="0"/>
                </a:spcAft>
              </a:pPr>
              <a:r>
                <a:rPr lang="en-US" sz="1600" b="1" dirty="0">
                  <a:effectLst/>
                  <a:latin typeface="Calibri" panose="020F0502020204030204" pitchFamily="34" charset="0"/>
                  <a:ea typeface="Calibri" panose="020F0502020204030204" pitchFamily="34" charset="0"/>
                </a:rPr>
                <a:t>Viruses</a:t>
              </a:r>
              <a:endParaRPr lang="en-US" sz="1100" dirty="0">
                <a:effectLst/>
                <a:latin typeface="Calibri" panose="020F0502020204030204" pitchFamily="34" charset="0"/>
                <a:ea typeface="Calibri" panose="020F0502020204030204" pitchFamily="34" charset="0"/>
              </a:endParaRPr>
            </a:p>
          </p:txBody>
        </p:sp>
        <p:sp>
          <p:nvSpPr>
            <p:cNvPr id="77" name="Text Box 371"/>
            <p:cNvSpPr txBox="1">
              <a:spLocks noChangeArrowheads="1"/>
            </p:cNvSpPr>
            <p:nvPr/>
          </p:nvSpPr>
          <p:spPr bwMode="auto">
            <a:xfrm>
              <a:off x="1222" y="1037"/>
              <a:ext cx="2648" cy="818"/>
            </a:xfrm>
            <a:prstGeom prst="rect">
              <a:avLst/>
            </a:prstGeom>
            <a:solidFill>
              <a:srgbClr val="20C1C8"/>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95885" marR="95885" algn="ctr">
                <a:lnSpc>
                  <a:spcPts val="1380"/>
                </a:lnSpc>
                <a:spcBef>
                  <a:spcPts val="595"/>
                </a:spcBef>
                <a:spcAft>
                  <a:spcPts val="0"/>
                </a:spcAft>
              </a:pPr>
              <a:r>
                <a:rPr lang="en-US" sz="1200" b="1">
                  <a:solidFill>
                    <a:srgbClr val="FFFFFF"/>
                  </a:solidFill>
                  <a:effectLst/>
                  <a:latin typeface="Calibri" panose="020F0502020204030204" pitchFamily="34" charset="0"/>
                  <a:ea typeface="Calibri" panose="020F0502020204030204" pitchFamily="34" charset="0"/>
                </a:rPr>
                <a:t>Upper respiratory tract</a:t>
              </a:r>
              <a:endParaRPr lang="en-US" sz="1100">
                <a:effectLst/>
                <a:latin typeface="Calibri" panose="020F0502020204030204" pitchFamily="34" charset="0"/>
                <a:ea typeface="Calibri" panose="020F0502020204030204" pitchFamily="34" charset="0"/>
              </a:endParaRPr>
            </a:p>
            <a:p>
              <a:pPr marL="93345" marR="95885" algn="ctr">
                <a:lnSpc>
                  <a:spcPts val="1380"/>
                </a:lnSpc>
                <a:spcAft>
                  <a:spcPts val="0"/>
                </a:spcAft>
              </a:pPr>
              <a:r>
                <a:rPr lang="en-US" sz="1200" b="1">
                  <a:solidFill>
                    <a:srgbClr val="FFFFFF"/>
                  </a:solidFill>
                  <a:effectLst/>
                  <a:latin typeface="Calibri" panose="020F0502020204030204" pitchFamily="34" charset="0"/>
                  <a:ea typeface="Calibri" panose="020F0502020204030204" pitchFamily="34" charset="0"/>
                </a:rPr>
                <a:t>infections (URTI’s)</a:t>
              </a:r>
              <a:endParaRPr lang="en-US" sz="1100">
                <a:effectLst/>
                <a:latin typeface="Calibri" panose="020F0502020204030204" pitchFamily="34" charset="0"/>
                <a:ea typeface="Calibri" panose="020F0502020204030204" pitchFamily="34" charset="0"/>
              </a:endParaRPr>
            </a:p>
          </p:txBody>
        </p:sp>
        <p:sp>
          <p:nvSpPr>
            <p:cNvPr id="78" name="Text Box 372"/>
            <p:cNvSpPr txBox="1">
              <a:spLocks noChangeArrowheads="1"/>
            </p:cNvSpPr>
            <p:nvPr/>
          </p:nvSpPr>
          <p:spPr bwMode="auto">
            <a:xfrm>
              <a:off x="1222" y="5311"/>
              <a:ext cx="2648" cy="818"/>
            </a:xfrm>
            <a:prstGeom prst="rect">
              <a:avLst/>
            </a:prstGeom>
            <a:solidFill>
              <a:srgbClr val="20C1C8"/>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286385" indent="-170815">
                <a:lnSpc>
                  <a:spcPts val="1300"/>
                </a:lnSpc>
                <a:spcBef>
                  <a:spcPts val="705"/>
                </a:spcBef>
                <a:spcAft>
                  <a:spcPts val="0"/>
                </a:spcAft>
              </a:pPr>
              <a:r>
                <a:rPr lang="en-US" sz="1200" b="1">
                  <a:solidFill>
                    <a:srgbClr val="FFFFFF"/>
                  </a:solidFill>
                  <a:effectLst/>
                  <a:latin typeface="Calibri" panose="020F0502020204030204" pitchFamily="34" charset="0"/>
                  <a:ea typeface="Calibri" panose="020F0502020204030204" pitchFamily="34" charset="0"/>
                </a:rPr>
                <a:t>Lower respiratory tract infections (LRTI’s)</a:t>
              </a:r>
              <a:r>
                <a:rPr lang="en-US" sz="1200" b="1">
                  <a:effectLst/>
                  <a:latin typeface="Calibri" panose="020F0502020204030204" pitchFamily="34" charset="0"/>
                  <a:ea typeface="Calibri" panose="020F0502020204030204" pitchFamily="34" charset="0"/>
                </a:rPr>
                <a:t>*</a:t>
              </a:r>
              <a:endParaRPr lang="en-US" sz="1100">
                <a:effectLst/>
                <a:latin typeface="Calibri" panose="020F0502020204030204" pitchFamily="34" charset="0"/>
                <a:ea typeface="Calibri" panose="020F0502020204030204" pitchFamily="34" charset="0"/>
              </a:endParaRPr>
            </a:p>
            <a:p>
              <a:pPr marL="286385" indent="-170815">
                <a:lnSpc>
                  <a:spcPts val="1300"/>
                </a:lnSpc>
                <a:spcBef>
                  <a:spcPts val="705"/>
                </a:spcBef>
                <a:spcAft>
                  <a:spcPts val="0"/>
                </a:spcAft>
              </a:pPr>
              <a:r>
                <a:rPr lang="en-US" sz="1200" b="1">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p:txBody>
        </p:sp>
      </p:grpSp>
      <p:sp>
        <p:nvSpPr>
          <p:cNvPr id="79" name="Text Box 342"/>
          <p:cNvSpPr txBox="1">
            <a:spLocks noChangeArrowheads="1"/>
          </p:cNvSpPr>
          <p:nvPr/>
        </p:nvSpPr>
        <p:spPr bwMode="auto">
          <a:xfrm>
            <a:off x="95250" y="1607403"/>
            <a:ext cx="2540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vert270" wrap="square" lIns="0" tIns="0" rIns="0" bIns="0" anchor="t" anchorCtr="0" upright="1">
            <a:noAutofit/>
          </a:bodyPr>
          <a:lstStyle/>
          <a:p>
            <a:pPr marL="12700">
              <a:lnSpc>
                <a:spcPts val="1935"/>
              </a:lnSpc>
              <a:spcAft>
                <a:spcPts val="0"/>
              </a:spcAft>
            </a:pPr>
            <a:r>
              <a:rPr lang="en-US" sz="1800" b="1" spc="-30">
                <a:solidFill>
                  <a:srgbClr val="FFFFFF"/>
                </a:solidFill>
                <a:effectLst/>
                <a:latin typeface="Calibri" panose="020F0502020204030204" pitchFamily="34" charset="0"/>
                <a:ea typeface="Calibri" panose="020F0502020204030204" pitchFamily="34" charset="0"/>
              </a:rPr>
              <a:t>R</a:t>
            </a:r>
            <a:r>
              <a:rPr lang="en-US" sz="1800" b="1">
                <a:solidFill>
                  <a:srgbClr val="FFFFFF"/>
                </a:solidFill>
                <a:effectLst/>
                <a:latin typeface="Calibri" panose="020F0502020204030204" pitchFamily="34" charset="0"/>
                <a:ea typeface="Calibri" panose="020F0502020204030204" pitchFamily="34" charset="0"/>
              </a:rPr>
              <a:t>esp</a:t>
            </a:r>
            <a:r>
              <a:rPr lang="en-US" sz="1800" b="1" spc="-15">
                <a:solidFill>
                  <a:srgbClr val="FFFFFF"/>
                </a:solidFill>
                <a:effectLst/>
                <a:latin typeface="Calibri" panose="020F0502020204030204" pitchFamily="34" charset="0"/>
                <a:ea typeface="Calibri" panose="020F0502020204030204" pitchFamily="34" charset="0"/>
              </a:rPr>
              <a:t>i</a:t>
            </a:r>
            <a:r>
              <a:rPr lang="en-US" sz="1800" b="1" spc="-45">
                <a:solidFill>
                  <a:srgbClr val="FFFFFF"/>
                </a:solidFill>
                <a:effectLst/>
                <a:latin typeface="Calibri" panose="020F0502020204030204" pitchFamily="34" charset="0"/>
                <a:ea typeface="Calibri" panose="020F0502020204030204" pitchFamily="34" charset="0"/>
              </a:rPr>
              <a:t>r</a:t>
            </a:r>
            <a:r>
              <a:rPr lang="en-US" sz="1800" b="1" spc="-25">
                <a:solidFill>
                  <a:srgbClr val="FFFFFF"/>
                </a:solidFill>
                <a:effectLst/>
                <a:latin typeface="Calibri" panose="020F0502020204030204" pitchFamily="34" charset="0"/>
                <a:ea typeface="Calibri" panose="020F0502020204030204" pitchFamily="34" charset="0"/>
              </a:rPr>
              <a:t>at</a:t>
            </a:r>
            <a:r>
              <a:rPr lang="en-US" sz="1800" b="1" spc="-10">
                <a:solidFill>
                  <a:srgbClr val="FFFFFF"/>
                </a:solidFill>
                <a:effectLst/>
                <a:latin typeface="Calibri" panose="020F0502020204030204" pitchFamily="34" charset="0"/>
                <a:ea typeface="Calibri" panose="020F0502020204030204" pitchFamily="34" charset="0"/>
              </a:rPr>
              <a:t>o</a:t>
            </a:r>
            <a:r>
              <a:rPr lang="en-US" sz="1800" b="1" spc="5">
                <a:solidFill>
                  <a:srgbClr val="FFFFFF"/>
                </a:solidFill>
                <a:effectLst/>
                <a:latin typeface="Calibri" panose="020F0502020204030204" pitchFamily="34" charset="0"/>
                <a:ea typeface="Calibri" panose="020F0502020204030204" pitchFamily="34" charset="0"/>
              </a:rPr>
              <a:t>r</a:t>
            </a:r>
            <a:r>
              <a:rPr lang="en-US" sz="1800" b="1">
                <a:solidFill>
                  <a:srgbClr val="FFFFFF"/>
                </a:solidFill>
                <a:effectLst/>
                <a:latin typeface="Calibri" panose="020F0502020204030204" pitchFamily="34" charset="0"/>
                <a:ea typeface="Calibri" panose="020F0502020204030204" pitchFamily="34" charset="0"/>
              </a:rPr>
              <a:t>y</a:t>
            </a:r>
            <a:r>
              <a:rPr lang="en-US" sz="1800" b="1" spc="30">
                <a:solidFill>
                  <a:srgbClr val="FFFFFF"/>
                </a:solidFill>
                <a:effectLst/>
                <a:latin typeface="Calibri" panose="020F0502020204030204" pitchFamily="34" charset="0"/>
                <a:ea typeface="Calibri" panose="020F0502020204030204" pitchFamily="34" charset="0"/>
              </a:rPr>
              <a:t> </a:t>
            </a:r>
            <a:r>
              <a:rPr lang="en-US" sz="1800" b="1">
                <a:solidFill>
                  <a:srgbClr val="FFFFFF"/>
                </a:solidFill>
                <a:effectLst/>
                <a:latin typeface="Calibri" panose="020F0502020204030204" pitchFamily="34" charset="0"/>
                <a:ea typeface="Calibri" panose="020F0502020204030204" pitchFamily="34" charset="0"/>
              </a:rPr>
              <a:t>t</a:t>
            </a:r>
            <a:r>
              <a:rPr lang="en-US" sz="1800" b="1" spc="-45">
                <a:solidFill>
                  <a:srgbClr val="FFFFFF"/>
                </a:solidFill>
                <a:effectLst/>
                <a:latin typeface="Calibri" panose="020F0502020204030204" pitchFamily="34" charset="0"/>
                <a:ea typeface="Calibri" panose="020F0502020204030204" pitchFamily="34" charset="0"/>
              </a:rPr>
              <a:t>r</a:t>
            </a:r>
            <a:r>
              <a:rPr lang="en-US" sz="1800" b="1">
                <a:solidFill>
                  <a:srgbClr val="FFFFFF"/>
                </a:solidFill>
                <a:effectLst/>
                <a:latin typeface="Calibri" panose="020F0502020204030204" pitchFamily="34" charset="0"/>
                <a:ea typeface="Calibri" panose="020F0502020204030204" pitchFamily="34" charset="0"/>
              </a:rPr>
              <a:t>a</a:t>
            </a:r>
            <a:r>
              <a:rPr lang="en-US" sz="1800" b="1" spc="-10">
                <a:solidFill>
                  <a:srgbClr val="FFFFFF"/>
                </a:solidFill>
                <a:effectLst/>
                <a:latin typeface="Calibri" panose="020F0502020204030204" pitchFamily="34" charset="0"/>
                <a:ea typeface="Calibri" panose="020F0502020204030204" pitchFamily="34" charset="0"/>
              </a:rPr>
              <a:t>c</a:t>
            </a:r>
            <a:r>
              <a:rPr lang="en-US" sz="1800" b="1">
                <a:solidFill>
                  <a:srgbClr val="FFFFFF"/>
                </a:solidFill>
                <a:effectLst/>
                <a:latin typeface="Calibri" panose="020F0502020204030204" pitchFamily="34" charset="0"/>
                <a:ea typeface="Calibri" panose="020F0502020204030204" pitchFamily="34" charset="0"/>
              </a:rPr>
              <a:t>t </a:t>
            </a:r>
            <a:r>
              <a:rPr lang="en-US" sz="1800" b="1" spc="-10">
                <a:solidFill>
                  <a:srgbClr val="FFFFFF"/>
                </a:solidFill>
                <a:effectLst/>
                <a:latin typeface="Calibri" panose="020F0502020204030204" pitchFamily="34" charset="0"/>
                <a:ea typeface="Calibri" panose="020F0502020204030204" pitchFamily="34" charset="0"/>
              </a:rPr>
              <a:t>in</a:t>
            </a:r>
            <a:r>
              <a:rPr lang="en-US" sz="1800" b="1" spc="-20">
                <a:solidFill>
                  <a:srgbClr val="FFFFFF"/>
                </a:solidFill>
                <a:effectLst/>
                <a:latin typeface="Calibri" panose="020F0502020204030204" pitchFamily="34" charset="0"/>
                <a:ea typeface="Calibri" panose="020F0502020204030204" pitchFamily="34" charset="0"/>
              </a:rPr>
              <a:t>f</a:t>
            </a:r>
            <a:r>
              <a:rPr lang="en-US" sz="1800" b="1">
                <a:solidFill>
                  <a:srgbClr val="FFFFFF"/>
                </a:solidFill>
                <a:effectLst/>
                <a:latin typeface="Calibri" panose="020F0502020204030204" pitchFamily="34" charset="0"/>
                <a:ea typeface="Calibri" panose="020F0502020204030204" pitchFamily="34" charset="0"/>
              </a:rPr>
              <a:t>e</a:t>
            </a:r>
            <a:r>
              <a:rPr lang="en-US" sz="1800" b="1" spc="-10">
                <a:solidFill>
                  <a:srgbClr val="FFFFFF"/>
                </a:solidFill>
                <a:effectLst/>
                <a:latin typeface="Calibri" panose="020F0502020204030204" pitchFamily="34" charset="0"/>
                <a:ea typeface="Calibri" panose="020F0502020204030204" pitchFamily="34" charset="0"/>
              </a:rPr>
              <a:t>c</a:t>
            </a:r>
            <a:r>
              <a:rPr lang="en-US" sz="1800" b="1">
                <a:solidFill>
                  <a:srgbClr val="FFFFFF"/>
                </a:solidFill>
                <a:effectLst/>
                <a:latin typeface="Calibri" panose="020F0502020204030204" pitchFamily="34" charset="0"/>
                <a:ea typeface="Calibri" panose="020F0502020204030204" pitchFamily="34" charset="0"/>
              </a:rPr>
              <a:t>t</a:t>
            </a:r>
            <a:r>
              <a:rPr lang="en-US" sz="1800" b="1" spc="-10">
                <a:solidFill>
                  <a:srgbClr val="FFFFFF"/>
                </a:solidFill>
                <a:effectLst/>
                <a:latin typeface="Calibri" panose="020F0502020204030204" pitchFamily="34" charset="0"/>
                <a:ea typeface="Calibri" panose="020F0502020204030204" pitchFamily="34" charset="0"/>
              </a:rPr>
              <a:t>ion</a:t>
            </a:r>
            <a:r>
              <a:rPr lang="en-US" sz="1800" b="1">
                <a:solidFill>
                  <a:srgbClr val="FFFFFF"/>
                </a:solidFill>
                <a:effectLst/>
                <a:latin typeface="Calibri" panose="020F0502020204030204" pitchFamily="34" charset="0"/>
                <a:ea typeface="Calibri" panose="020F0502020204030204" pitchFamily="34" charset="0"/>
              </a:rPr>
              <a:t>s</a:t>
            </a:r>
            <a:endParaRPr lang="en-US" sz="1100">
              <a:effectLst/>
              <a:latin typeface="Calibri" panose="020F0502020204030204" pitchFamily="34" charset="0"/>
              <a:ea typeface="Calibri" panose="020F0502020204030204" pitchFamily="34" charset="0"/>
            </a:endParaRPr>
          </a:p>
        </p:txBody>
      </p:sp>
      <p:sp>
        <p:nvSpPr>
          <p:cNvPr id="81" name="Text Box 341"/>
          <p:cNvSpPr txBox="1">
            <a:spLocks noChangeArrowheads="1"/>
          </p:cNvSpPr>
          <p:nvPr/>
        </p:nvSpPr>
        <p:spPr bwMode="auto">
          <a:xfrm>
            <a:off x="2727642" y="2026186"/>
            <a:ext cx="1078865" cy="509905"/>
          </a:xfrm>
          <a:prstGeom prst="rect">
            <a:avLst/>
          </a:prstGeom>
          <a:solidFill>
            <a:srgbClr val="B3A1C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05410" marR="101600" algn="ctr">
              <a:lnSpc>
                <a:spcPts val="1865"/>
              </a:lnSpc>
              <a:spcBef>
                <a:spcPts val="50"/>
              </a:spcBef>
              <a:spcAft>
                <a:spcPts val="0"/>
              </a:spcAft>
            </a:pPr>
            <a:r>
              <a:rPr lang="en-US" sz="1600">
                <a:effectLst/>
                <a:latin typeface="Calibri" panose="020F0502020204030204" pitchFamily="34" charset="0"/>
                <a:ea typeface="Calibri" panose="020F0502020204030204" pitchFamily="34" charset="0"/>
              </a:rPr>
              <a:t>Caused by</a:t>
            </a:r>
            <a:endParaRPr lang="en-US" sz="1100">
              <a:effectLst/>
              <a:latin typeface="Calibri" panose="020F0502020204030204" pitchFamily="34" charset="0"/>
              <a:ea typeface="Calibri" panose="020F0502020204030204" pitchFamily="34" charset="0"/>
            </a:endParaRPr>
          </a:p>
          <a:p>
            <a:pPr marL="102235" marR="101600" algn="ctr">
              <a:lnSpc>
                <a:spcPts val="1865"/>
              </a:lnSpc>
              <a:spcAft>
                <a:spcPts val="0"/>
              </a:spcAft>
            </a:pPr>
            <a:r>
              <a:rPr lang="en-US" sz="1600" b="1">
                <a:effectLst/>
                <a:latin typeface="Calibri" panose="020F0502020204030204" pitchFamily="34" charset="0"/>
                <a:ea typeface="Calibri" panose="020F0502020204030204" pitchFamily="34" charset="0"/>
              </a:rPr>
              <a:t>Bacteria</a:t>
            </a:r>
            <a:endParaRPr lang="en-US" sz="1100">
              <a:effectLst/>
              <a:latin typeface="Calibri" panose="020F0502020204030204" pitchFamily="34" charset="0"/>
              <a:ea typeface="Calibri" panose="020F0502020204030204" pitchFamily="34" charset="0"/>
            </a:endParaRPr>
          </a:p>
        </p:txBody>
      </p:sp>
      <p:sp>
        <p:nvSpPr>
          <p:cNvPr id="83" name="Rectangle 82"/>
          <p:cNvSpPr>
            <a:spLocks noChangeArrowheads="1"/>
          </p:cNvSpPr>
          <p:nvPr/>
        </p:nvSpPr>
        <p:spPr bwMode="auto">
          <a:xfrm>
            <a:off x="4136072" y="1008281"/>
            <a:ext cx="2521585" cy="889000"/>
          </a:xfrm>
          <a:prstGeom prst="rect">
            <a:avLst/>
          </a:prstGeom>
          <a:solidFill>
            <a:srgbClr val="DBEDF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171450" lvl="0" indent="-171450" defTabSz="914400" eaLnBrk="0" fontAlgn="base" hangingPunct="0">
              <a:spcBef>
                <a:spcPct val="0"/>
              </a:spcBef>
              <a:spcAft>
                <a:spcPct val="0"/>
              </a:spcAft>
              <a:buFontTx/>
              <a:buChar char="-"/>
              <a:tabLst>
                <a:tab pos="3394075" algn="l"/>
                <a:tab pos="3589338" algn="l"/>
                <a:tab pos="6203950" algn="r"/>
              </a:tabLst>
            </a:pPr>
            <a:r>
              <a:rPr lang="en-US" altLang="en-US" sz="1000" dirty="0">
                <a:latin typeface="Arial" panose="020B0604020202020204" pitchFamily="34" charset="0"/>
                <a:ea typeface="Calibri" panose="020F0502020204030204" pitchFamily="34" charset="0"/>
              </a:rPr>
              <a:t>Should </a:t>
            </a:r>
            <a:r>
              <a:rPr lang="en-US" altLang="en-US" sz="1000" dirty="0">
                <a:solidFill>
                  <a:srgbClr val="FF0000"/>
                </a:solidFill>
                <a:latin typeface="Arial" panose="020B0604020202020204" pitchFamily="34" charset="0"/>
                <a:ea typeface="Calibri" panose="020F0502020204030204" pitchFamily="34" charset="0"/>
              </a:rPr>
              <a:t>NOT</a:t>
            </a:r>
            <a:r>
              <a:rPr lang="en-US" altLang="en-US" sz="1000" dirty="0">
                <a:latin typeface="Arial" panose="020B0604020202020204" pitchFamily="34" charset="0"/>
                <a:ea typeface="Calibri" panose="020F0502020204030204" pitchFamily="34" charset="0"/>
              </a:rPr>
              <a:t> be treated with antibiotics</a:t>
            </a:r>
            <a:endParaRPr lang="en-US" altLang="en-US" sz="200" dirty="0">
              <a:latin typeface="Arial" panose="020B0604020202020204" pitchFamily="34" charset="0"/>
            </a:endParaRPr>
          </a:p>
          <a:p>
            <a:pPr marL="171450" lvl="0" indent="-171450" defTabSz="914400" eaLnBrk="0" fontAlgn="base" hangingPunct="0">
              <a:spcBef>
                <a:spcPct val="0"/>
              </a:spcBef>
              <a:spcAft>
                <a:spcPct val="0"/>
              </a:spcAft>
              <a:buFontTx/>
              <a:buChar char="-"/>
              <a:tabLst>
                <a:tab pos="3394075" algn="l"/>
                <a:tab pos="3589338" algn="l"/>
                <a:tab pos="6203950" algn="r"/>
              </a:tabLst>
            </a:pPr>
            <a:r>
              <a:rPr lang="en-US" altLang="en-US" sz="1000" dirty="0">
                <a:solidFill>
                  <a:schemeClr val="accent1">
                    <a:lumMod val="75000"/>
                  </a:schemeClr>
                </a:solidFill>
                <a:latin typeface="Arial" panose="020B0604020202020204" pitchFamily="34" charset="0"/>
                <a:ea typeface="Calibri" panose="020F0502020204030204" pitchFamily="34" charset="0"/>
              </a:rPr>
              <a:t>Treatment</a:t>
            </a:r>
            <a:r>
              <a:rPr lang="en-US" altLang="en-US" sz="1000" dirty="0">
                <a:latin typeface="Arial" panose="020B0604020202020204" pitchFamily="34" charset="0"/>
                <a:ea typeface="Calibri" panose="020F0502020204030204" pitchFamily="34" charset="0"/>
              </a:rPr>
              <a:t>: rest and plenty of fluids, OTC cold, pain relievers.</a:t>
            </a:r>
          </a:p>
          <a:p>
            <a:pPr lvl="0" defTabSz="914400" eaLnBrk="0" fontAlgn="base" hangingPunct="0">
              <a:spcBef>
                <a:spcPct val="0"/>
              </a:spcBef>
              <a:spcAft>
                <a:spcPct val="0"/>
              </a:spcAft>
              <a:tabLst>
                <a:tab pos="3394075" algn="l"/>
                <a:tab pos="3589338" algn="l"/>
                <a:tab pos="6203950" algn="r"/>
              </a:tabLst>
            </a:pPr>
            <a:r>
              <a:rPr lang="en-US" altLang="en-US" sz="1000" dirty="0">
                <a:latin typeface="Arial" panose="020B0604020202020204" pitchFamily="34" charset="0"/>
                <a:ea typeface="Calibri" panose="020F0502020204030204" pitchFamily="34" charset="0"/>
              </a:rPr>
              <a:t> </a:t>
            </a:r>
          </a:p>
          <a:p>
            <a:pPr lvl="0" defTabSz="914400" eaLnBrk="0" fontAlgn="base" hangingPunct="0">
              <a:spcBef>
                <a:spcPct val="0"/>
              </a:spcBef>
              <a:spcAft>
                <a:spcPct val="0"/>
              </a:spcAft>
              <a:tabLst>
                <a:tab pos="3394075" algn="l"/>
                <a:tab pos="3589338" algn="l"/>
                <a:tab pos="6203950" algn="r"/>
              </a:tabLst>
            </a:pPr>
            <a:r>
              <a:rPr lang="en-US" sz="1000" dirty="0">
                <a:solidFill>
                  <a:srgbClr val="AFABAB"/>
                </a:solidFill>
                <a:latin typeface="Arial" panose="020B0604020202020204" pitchFamily="34" charset="0"/>
              </a:rPr>
              <a:t>        </a:t>
            </a:r>
            <a:r>
              <a:rPr lang="en-US" sz="900" dirty="0">
                <a:solidFill>
                  <a:srgbClr val="AFABAB"/>
                </a:solidFill>
              </a:rPr>
              <a:t>OTC: over-the-counter cold medicines</a:t>
            </a:r>
            <a:endParaRPr lang="en-US" altLang="en-US" sz="1000" dirty="0">
              <a:solidFill>
                <a:srgbClr val="AFABAB"/>
              </a:solidFill>
              <a:latin typeface="Arial" panose="020B0604020202020204" pitchFamily="34" charset="0"/>
              <a:ea typeface="Calibri" panose="020F0502020204030204" pitchFamily="34" charset="0"/>
            </a:endParaRPr>
          </a:p>
        </p:txBody>
      </p:sp>
      <p:cxnSp>
        <p:nvCxnSpPr>
          <p:cNvPr id="84" name="Line 374"/>
          <p:cNvCxnSpPr/>
          <p:nvPr/>
        </p:nvCxnSpPr>
        <p:spPr bwMode="auto">
          <a:xfrm>
            <a:off x="3806507" y="1282601"/>
            <a:ext cx="33464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cxnSp>
      <p:sp>
        <p:nvSpPr>
          <p:cNvPr id="86" name="Rectangle 85"/>
          <p:cNvSpPr>
            <a:spLocks noChangeArrowheads="1"/>
          </p:cNvSpPr>
          <p:nvPr/>
        </p:nvSpPr>
        <p:spPr bwMode="auto">
          <a:xfrm>
            <a:off x="4141152" y="2026186"/>
            <a:ext cx="2521585" cy="785495"/>
          </a:xfrm>
          <a:prstGeom prst="rect">
            <a:avLst/>
          </a:prstGeom>
          <a:solidFill>
            <a:srgbClr val="DBEDF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85" name="Text Box 340"/>
          <p:cNvSpPr txBox="1">
            <a:spLocks noChangeArrowheads="1"/>
          </p:cNvSpPr>
          <p:nvPr/>
        </p:nvSpPr>
        <p:spPr bwMode="auto">
          <a:xfrm>
            <a:off x="4136071" y="2091591"/>
            <a:ext cx="2521585" cy="72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5080" marR="3810" algn="ctr">
              <a:lnSpc>
                <a:spcPts val="1300"/>
              </a:lnSpc>
              <a:spcBef>
                <a:spcPts val="835"/>
              </a:spcBef>
              <a:spcAft>
                <a:spcPts val="0"/>
              </a:spcAft>
            </a:pPr>
            <a:r>
              <a:rPr lang="en-US" sz="1200" dirty="0">
                <a:effectLst/>
                <a:latin typeface="Calibri" panose="020F0502020204030204" pitchFamily="34" charset="0"/>
                <a:ea typeface="Calibri" panose="020F0502020204030204" pitchFamily="34" charset="0"/>
              </a:rPr>
              <a:t>- URTI’s bacteria are mainly </a:t>
            </a:r>
            <a:r>
              <a:rPr lang="en-US" sz="1200" dirty="0">
                <a:solidFill>
                  <a:srgbClr val="244060"/>
                </a:solidFill>
                <a:effectLst/>
                <a:latin typeface="Calibri" panose="020F0502020204030204" pitchFamily="34" charset="0"/>
                <a:ea typeface="Calibri" panose="020F0502020204030204" pitchFamily="34" charset="0"/>
              </a:rPr>
              <a:t>group A Streptococcus </a:t>
            </a:r>
            <a:r>
              <a:rPr lang="en-US" sz="1200" dirty="0">
                <a:effectLst/>
                <a:latin typeface="Calibri" panose="020F0502020204030204" pitchFamily="34" charset="0"/>
                <a:ea typeface="Calibri" panose="020F0502020204030204" pitchFamily="34" charset="0"/>
              </a:rPr>
              <a:t>&amp; </a:t>
            </a:r>
            <a:r>
              <a:rPr lang="en-US" sz="1200" dirty="0">
                <a:solidFill>
                  <a:srgbClr val="001F5F"/>
                </a:solidFill>
                <a:effectLst/>
                <a:latin typeface="Calibri" panose="020F0502020204030204" pitchFamily="34" charset="0"/>
                <a:ea typeface="Calibri" panose="020F0502020204030204" pitchFamily="34" charset="0"/>
              </a:rPr>
              <a:t>H. </a:t>
            </a:r>
            <a:r>
              <a:rPr lang="en-US" sz="1200" dirty="0" err="1">
                <a:solidFill>
                  <a:srgbClr val="001F5F"/>
                </a:solidFill>
                <a:effectLst/>
                <a:latin typeface="Calibri" panose="020F0502020204030204" pitchFamily="34" charset="0"/>
                <a:ea typeface="Calibri" panose="020F0502020204030204" pitchFamily="34" charset="0"/>
              </a:rPr>
              <a:t>Influenzae</a:t>
            </a:r>
            <a:endParaRPr lang="en-US" sz="1100" dirty="0">
              <a:effectLst/>
              <a:latin typeface="Calibri" panose="020F0502020204030204" pitchFamily="34" charset="0"/>
              <a:ea typeface="Calibri" panose="020F0502020204030204" pitchFamily="34" charset="0"/>
            </a:endParaRPr>
          </a:p>
          <a:p>
            <a:pPr marL="23495" marR="22225" algn="ctr">
              <a:lnSpc>
                <a:spcPts val="1320"/>
              </a:lnSpc>
              <a:spcBef>
                <a:spcPts val="5"/>
              </a:spcBef>
              <a:spcAft>
                <a:spcPts val="0"/>
              </a:spcAft>
            </a:pPr>
            <a:r>
              <a:rPr lang="en-US" sz="1200" dirty="0">
                <a:effectLst/>
                <a:latin typeface="Calibri" panose="020F0502020204030204" pitchFamily="34" charset="0"/>
                <a:ea typeface="Calibri" panose="020F0502020204030204" pitchFamily="34" charset="0"/>
              </a:rPr>
              <a:t>- </a:t>
            </a:r>
            <a:r>
              <a:rPr lang="en-US" sz="1200" b="1" dirty="0">
                <a:solidFill>
                  <a:srgbClr val="20C1C8"/>
                </a:solidFill>
                <a:effectLst/>
                <a:latin typeface="Calibri" panose="020F0502020204030204" pitchFamily="34" charset="0"/>
                <a:ea typeface="Calibri" panose="020F0502020204030204" pitchFamily="34" charset="0"/>
              </a:rPr>
              <a:t>Treatment: </a:t>
            </a:r>
            <a:r>
              <a:rPr lang="en-US" sz="1200" dirty="0">
                <a:effectLst/>
                <a:latin typeface="Calibri" panose="020F0502020204030204" pitchFamily="34" charset="0"/>
                <a:ea typeface="Calibri" panose="020F0502020204030204" pitchFamily="34" charset="0"/>
              </a:rPr>
              <a:t>Antibiotics; depending on: 1-Type of bacteria 2-Sensitivity test</a:t>
            </a:r>
            <a:endParaRPr lang="en-US" sz="1100" dirty="0">
              <a:effectLst/>
              <a:latin typeface="Calibri" panose="020F0502020204030204" pitchFamily="34" charset="0"/>
              <a:ea typeface="Calibri" panose="020F0502020204030204" pitchFamily="34" charset="0"/>
            </a:endParaRPr>
          </a:p>
        </p:txBody>
      </p:sp>
      <p:cxnSp>
        <p:nvCxnSpPr>
          <p:cNvPr id="87" name="Line 374"/>
          <p:cNvCxnSpPr/>
          <p:nvPr/>
        </p:nvCxnSpPr>
        <p:spPr bwMode="auto">
          <a:xfrm>
            <a:off x="3801426" y="2281138"/>
            <a:ext cx="33464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cxnSp>
      <p:grpSp>
        <p:nvGrpSpPr>
          <p:cNvPr id="88" name="Group 87"/>
          <p:cNvGrpSpPr>
            <a:grpSpLocks/>
          </p:cNvGrpSpPr>
          <p:nvPr/>
        </p:nvGrpSpPr>
        <p:grpSpPr bwMode="auto">
          <a:xfrm>
            <a:off x="2727642" y="2859940"/>
            <a:ext cx="3935095" cy="1579245"/>
            <a:chOff x="4389" y="2279"/>
            <a:chExt cx="6197" cy="2487"/>
          </a:xfrm>
        </p:grpSpPr>
        <p:sp>
          <p:nvSpPr>
            <p:cNvPr id="89" name="AutoShape 328"/>
            <p:cNvSpPr>
              <a:spLocks/>
            </p:cNvSpPr>
            <p:nvPr/>
          </p:nvSpPr>
          <p:spPr bwMode="auto">
            <a:xfrm>
              <a:off x="6088" y="2979"/>
              <a:ext cx="527" cy="1344"/>
            </a:xfrm>
            <a:custGeom>
              <a:avLst/>
              <a:gdLst>
                <a:gd name="T0" fmla="+- 0 6088 6088"/>
                <a:gd name="T1" fmla="*/ T0 w 527"/>
                <a:gd name="T2" fmla="+- 0 3522 2979"/>
                <a:gd name="T3" fmla="*/ 3522 h 1344"/>
                <a:gd name="T4" fmla="+- 0 6351 6088"/>
                <a:gd name="T5" fmla="*/ T4 w 527"/>
                <a:gd name="T6" fmla="+- 0 3522 2979"/>
                <a:gd name="T7" fmla="*/ 3522 h 1344"/>
                <a:gd name="T8" fmla="+- 0 6351 6088"/>
                <a:gd name="T9" fmla="*/ T8 w 527"/>
                <a:gd name="T10" fmla="+- 0 4323 2979"/>
                <a:gd name="T11" fmla="*/ 4323 h 1344"/>
                <a:gd name="T12" fmla="+- 0 6615 6088"/>
                <a:gd name="T13" fmla="*/ T12 w 527"/>
                <a:gd name="T14" fmla="+- 0 4323 2979"/>
                <a:gd name="T15" fmla="*/ 4323 h 1344"/>
                <a:gd name="T16" fmla="+- 0 6088 6088"/>
                <a:gd name="T17" fmla="*/ T16 w 527"/>
                <a:gd name="T18" fmla="+- 0 3522 2979"/>
                <a:gd name="T19" fmla="*/ 3522 h 1344"/>
                <a:gd name="T20" fmla="+- 0 6351 6088"/>
                <a:gd name="T21" fmla="*/ T20 w 527"/>
                <a:gd name="T22" fmla="+- 0 3522 2979"/>
                <a:gd name="T23" fmla="*/ 3522 h 1344"/>
                <a:gd name="T24" fmla="+- 0 6351 6088"/>
                <a:gd name="T25" fmla="*/ T24 w 527"/>
                <a:gd name="T26" fmla="+- 0 2979 2979"/>
                <a:gd name="T27" fmla="*/ 2979 h 1344"/>
                <a:gd name="T28" fmla="+- 0 6615 6088"/>
                <a:gd name="T29" fmla="*/ T28 w 527"/>
                <a:gd name="T30" fmla="+- 0 2979 2979"/>
                <a:gd name="T31" fmla="*/ 2979 h 134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527" h="1344">
                  <a:moveTo>
                    <a:pt x="0" y="543"/>
                  </a:moveTo>
                  <a:lnTo>
                    <a:pt x="263" y="543"/>
                  </a:lnTo>
                  <a:lnTo>
                    <a:pt x="263" y="1344"/>
                  </a:lnTo>
                  <a:lnTo>
                    <a:pt x="527" y="1344"/>
                  </a:lnTo>
                  <a:moveTo>
                    <a:pt x="0" y="543"/>
                  </a:moveTo>
                  <a:lnTo>
                    <a:pt x="263" y="543"/>
                  </a:lnTo>
                  <a:lnTo>
                    <a:pt x="263" y="0"/>
                  </a:lnTo>
                  <a:lnTo>
                    <a:pt x="527"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90" name="Rectangle 89"/>
            <p:cNvSpPr>
              <a:spLocks noChangeArrowheads="1"/>
            </p:cNvSpPr>
            <p:nvPr/>
          </p:nvSpPr>
          <p:spPr bwMode="auto">
            <a:xfrm>
              <a:off x="6615" y="2279"/>
              <a:ext cx="3971" cy="1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91" name="Rectangle 90"/>
            <p:cNvSpPr>
              <a:spLocks noChangeArrowheads="1"/>
            </p:cNvSpPr>
            <p:nvPr/>
          </p:nvSpPr>
          <p:spPr bwMode="auto">
            <a:xfrm>
              <a:off x="6615" y="2279"/>
              <a:ext cx="3971" cy="1400"/>
            </a:xfrm>
            <a:prstGeom prst="rect">
              <a:avLst/>
            </a:prstGeom>
            <a:noFill/>
            <a:ln w="9525">
              <a:solidFill>
                <a:srgbClr val="20C1C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92" name="Rectangle 91"/>
            <p:cNvSpPr>
              <a:spLocks noChangeArrowheads="1"/>
            </p:cNvSpPr>
            <p:nvPr/>
          </p:nvSpPr>
          <p:spPr bwMode="auto">
            <a:xfrm>
              <a:off x="6615" y="3880"/>
              <a:ext cx="3880" cy="8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93" name="Rectangle 92"/>
            <p:cNvSpPr>
              <a:spLocks noChangeArrowheads="1"/>
            </p:cNvSpPr>
            <p:nvPr/>
          </p:nvSpPr>
          <p:spPr bwMode="auto">
            <a:xfrm>
              <a:off x="6615" y="3880"/>
              <a:ext cx="3880" cy="885"/>
            </a:xfrm>
            <a:prstGeom prst="rect">
              <a:avLst/>
            </a:prstGeom>
            <a:noFill/>
            <a:ln w="9525">
              <a:solidFill>
                <a:srgbClr val="20C1C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94" name="Text Box 333"/>
            <p:cNvSpPr txBox="1">
              <a:spLocks noChangeArrowheads="1"/>
            </p:cNvSpPr>
            <p:nvPr/>
          </p:nvSpPr>
          <p:spPr bwMode="auto">
            <a:xfrm>
              <a:off x="6615" y="2279"/>
              <a:ext cx="3971" cy="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5080" marR="5715" algn="ctr">
                <a:lnSpc>
                  <a:spcPts val="1380"/>
                </a:lnSpc>
                <a:spcBef>
                  <a:spcPts val="480"/>
                </a:spcBef>
                <a:spcAft>
                  <a:spcPts val="0"/>
                </a:spcAft>
              </a:pPr>
              <a:r>
                <a:rPr lang="en-US" sz="1200">
                  <a:effectLst/>
                  <a:latin typeface="Calibri" panose="020F0502020204030204" pitchFamily="34" charset="0"/>
                  <a:ea typeface="Calibri" panose="020F0502020204030204" pitchFamily="34" charset="0"/>
                </a:rPr>
                <a:t>- Bronchitis is an </a:t>
              </a:r>
              <a:r>
                <a:rPr lang="en-US" sz="1200" b="1">
                  <a:solidFill>
                    <a:srgbClr val="006FC0"/>
                  </a:solidFill>
                  <a:effectLst/>
                  <a:latin typeface="Calibri" panose="020F0502020204030204" pitchFamily="34" charset="0"/>
                  <a:ea typeface="Calibri" panose="020F0502020204030204" pitchFamily="34" charset="0"/>
                </a:rPr>
                <a:t>inflammation of major</a:t>
              </a:r>
              <a:endParaRPr lang="en-US" sz="1100">
                <a:effectLst/>
                <a:latin typeface="Calibri" panose="020F0502020204030204" pitchFamily="34" charset="0"/>
                <a:ea typeface="Calibri" panose="020F0502020204030204" pitchFamily="34" charset="0"/>
              </a:endParaRPr>
            </a:p>
            <a:p>
              <a:pPr marL="5080" marR="5080" algn="ctr">
                <a:lnSpc>
                  <a:spcPts val="1380"/>
                </a:lnSpc>
                <a:spcAft>
                  <a:spcPts val="0"/>
                </a:spcAft>
              </a:pPr>
              <a:r>
                <a:rPr lang="en-US" sz="1200" b="1">
                  <a:solidFill>
                    <a:srgbClr val="006FC0"/>
                  </a:solidFill>
                  <a:effectLst/>
                  <a:latin typeface="Calibri" panose="020F0502020204030204" pitchFamily="34" charset="0"/>
                  <a:ea typeface="Calibri" panose="020F0502020204030204" pitchFamily="34" charset="0"/>
                </a:rPr>
                <a:t>bronchi&amp; trachea</a:t>
              </a:r>
              <a:endParaRPr lang="en-US" sz="1100">
                <a:effectLst/>
                <a:latin typeface="Calibri" panose="020F0502020204030204" pitchFamily="34" charset="0"/>
                <a:ea typeface="Calibri" panose="020F0502020204030204" pitchFamily="34" charset="0"/>
              </a:endParaRPr>
            </a:p>
            <a:p>
              <a:pPr marL="5080" marR="2540" algn="ctr">
                <a:lnSpc>
                  <a:spcPts val="1320"/>
                </a:lnSpc>
                <a:spcBef>
                  <a:spcPts val="470"/>
                </a:spcBef>
                <a:spcAft>
                  <a:spcPts val="0"/>
                </a:spcAft>
              </a:pPr>
              <a:r>
                <a:rPr lang="en-US" sz="1200">
                  <a:effectLst/>
                  <a:latin typeface="Calibri" panose="020F0502020204030204" pitchFamily="34" charset="0"/>
                  <a:ea typeface="Calibri" panose="020F0502020204030204" pitchFamily="34" charset="0"/>
                </a:rPr>
                <a:t>- It could be Acute, Chronic, or acute exacerbation of chronic bronchitis</a:t>
              </a:r>
              <a:endParaRPr lang="en-US" sz="1100">
                <a:effectLst/>
                <a:latin typeface="Calibri" panose="020F0502020204030204" pitchFamily="34" charset="0"/>
                <a:ea typeface="Calibri" panose="020F0502020204030204" pitchFamily="34" charset="0"/>
              </a:endParaRPr>
            </a:p>
          </p:txBody>
        </p:sp>
        <p:sp>
          <p:nvSpPr>
            <p:cNvPr id="95" name="Text Box 334"/>
            <p:cNvSpPr txBox="1">
              <a:spLocks noChangeArrowheads="1"/>
            </p:cNvSpPr>
            <p:nvPr/>
          </p:nvSpPr>
          <p:spPr bwMode="auto">
            <a:xfrm>
              <a:off x="6615" y="3880"/>
              <a:ext cx="3880"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362585" marR="356235" indent="-5080" algn="ctr">
                <a:lnSpc>
                  <a:spcPct val="88000"/>
                </a:lnSpc>
                <a:spcBef>
                  <a:spcPts val="235"/>
                </a:spcBef>
                <a:spcAft>
                  <a:spcPts val="0"/>
                </a:spcAft>
              </a:pPr>
              <a:r>
                <a:rPr lang="en-US" sz="1200" b="1">
                  <a:solidFill>
                    <a:srgbClr val="20C1C8"/>
                  </a:solidFill>
                  <a:effectLst/>
                  <a:latin typeface="Calibri" panose="020F0502020204030204" pitchFamily="34" charset="0"/>
                  <a:ea typeface="Calibri" panose="020F0502020204030204" pitchFamily="34" charset="0"/>
                </a:rPr>
                <a:t>- Causes: </a:t>
              </a:r>
              <a:r>
                <a:rPr lang="en-US" sz="1200">
                  <a:effectLst/>
                  <a:latin typeface="Calibri" panose="020F0502020204030204" pitchFamily="34" charset="0"/>
                  <a:ea typeface="Calibri" panose="020F0502020204030204" pitchFamily="34" charset="0"/>
                </a:rPr>
                <a:t>virus, or bacteria: (</a:t>
              </a:r>
              <a:r>
                <a:rPr lang="en-US" sz="1200">
                  <a:solidFill>
                    <a:srgbClr val="001F5F"/>
                  </a:solidFill>
                  <a:effectLst/>
                  <a:latin typeface="Calibri" panose="020F0502020204030204" pitchFamily="34" charset="0"/>
                  <a:ea typeface="Calibri" panose="020F0502020204030204" pitchFamily="34" charset="0"/>
                </a:rPr>
                <a:t>H.Influenzae,</a:t>
              </a:r>
              <a:r>
                <a:rPr lang="en-US" sz="1200" spc="-105">
                  <a:solidFill>
                    <a:srgbClr val="001F5F"/>
                  </a:solidFill>
                  <a:effectLst/>
                  <a:latin typeface="Calibri" panose="020F0502020204030204" pitchFamily="34" charset="0"/>
                  <a:ea typeface="Calibri" panose="020F0502020204030204" pitchFamily="34" charset="0"/>
                </a:rPr>
                <a:t> </a:t>
              </a:r>
              <a:r>
                <a:rPr lang="en-US" sz="1200">
                  <a:solidFill>
                    <a:srgbClr val="001F5F"/>
                  </a:solidFill>
                  <a:effectLst/>
                  <a:latin typeface="Calibri" panose="020F0502020204030204" pitchFamily="34" charset="0"/>
                  <a:ea typeface="Calibri" panose="020F0502020204030204" pitchFamily="34" charset="0"/>
                </a:rPr>
                <a:t>S.pneumonia, M.catarralis</a:t>
              </a:r>
              <a:r>
                <a:rPr lang="en-US" sz="1200">
                  <a:effectLst/>
                  <a:latin typeface="Calibri" panose="020F0502020204030204" pitchFamily="34" charset="0"/>
                  <a:ea typeface="Calibri" panose="020F0502020204030204" pitchFamily="34" charset="0"/>
                </a:rPr>
                <a:t>)</a:t>
              </a:r>
              <a:endParaRPr lang="en-US" sz="1100">
                <a:effectLst/>
                <a:latin typeface="Calibri" panose="020F0502020204030204" pitchFamily="34" charset="0"/>
                <a:ea typeface="Calibri" panose="020F0502020204030204" pitchFamily="34" charset="0"/>
              </a:endParaRPr>
            </a:p>
          </p:txBody>
        </p:sp>
        <p:sp>
          <p:nvSpPr>
            <p:cNvPr id="96" name="Text Box 335"/>
            <p:cNvSpPr txBox="1">
              <a:spLocks noChangeArrowheads="1"/>
            </p:cNvSpPr>
            <p:nvPr/>
          </p:nvSpPr>
          <p:spPr bwMode="auto">
            <a:xfrm>
              <a:off x="4389" y="3121"/>
              <a:ext cx="1699" cy="803"/>
            </a:xfrm>
            <a:prstGeom prst="rect">
              <a:avLst/>
            </a:prstGeom>
            <a:solidFill>
              <a:srgbClr val="B3A1C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30175">
                <a:spcBef>
                  <a:spcPts val="935"/>
                </a:spcBef>
                <a:spcAft>
                  <a:spcPts val="0"/>
                </a:spcAft>
              </a:pPr>
              <a:r>
                <a:rPr lang="en-US" sz="1600">
                  <a:effectLst/>
                  <a:latin typeface="Calibri" panose="020F0502020204030204" pitchFamily="34" charset="0"/>
                  <a:ea typeface="Calibri" panose="020F0502020204030204" pitchFamily="34" charset="0"/>
                </a:rPr>
                <a:t>Bronchitis</a:t>
              </a:r>
              <a:endParaRPr lang="en-US" sz="1100">
                <a:effectLst/>
                <a:latin typeface="Calibri" panose="020F0502020204030204" pitchFamily="34" charset="0"/>
                <a:ea typeface="Calibri" panose="020F0502020204030204" pitchFamily="34" charset="0"/>
              </a:endParaRPr>
            </a:p>
          </p:txBody>
        </p:sp>
      </p:grpSp>
      <p:grpSp>
        <p:nvGrpSpPr>
          <p:cNvPr id="97" name="Group 96"/>
          <p:cNvGrpSpPr>
            <a:grpSpLocks/>
          </p:cNvGrpSpPr>
          <p:nvPr/>
        </p:nvGrpSpPr>
        <p:grpSpPr bwMode="auto">
          <a:xfrm>
            <a:off x="2727642" y="4557929"/>
            <a:ext cx="3939540" cy="1553845"/>
            <a:chOff x="4389" y="218"/>
            <a:chExt cx="6204" cy="2447"/>
          </a:xfrm>
        </p:grpSpPr>
        <p:sp>
          <p:nvSpPr>
            <p:cNvPr id="98" name="Freeform 97"/>
            <p:cNvSpPr>
              <a:spLocks/>
            </p:cNvSpPr>
            <p:nvPr/>
          </p:nvSpPr>
          <p:spPr bwMode="auto">
            <a:xfrm>
              <a:off x="6088" y="1442"/>
              <a:ext cx="527" cy="801"/>
            </a:xfrm>
            <a:custGeom>
              <a:avLst/>
              <a:gdLst>
                <a:gd name="T0" fmla="+- 0 6088 6088"/>
                <a:gd name="T1" fmla="*/ T0 w 527"/>
                <a:gd name="T2" fmla="+- 0 1442 1442"/>
                <a:gd name="T3" fmla="*/ 1442 h 801"/>
                <a:gd name="T4" fmla="+- 0 6351 6088"/>
                <a:gd name="T5" fmla="*/ T4 w 527"/>
                <a:gd name="T6" fmla="+- 0 1442 1442"/>
                <a:gd name="T7" fmla="*/ 1442 h 801"/>
                <a:gd name="T8" fmla="+- 0 6351 6088"/>
                <a:gd name="T9" fmla="*/ T8 w 527"/>
                <a:gd name="T10" fmla="+- 0 2242 1442"/>
                <a:gd name="T11" fmla="*/ 2242 h 801"/>
                <a:gd name="T12" fmla="+- 0 6615 6088"/>
                <a:gd name="T13" fmla="*/ T12 w 527"/>
                <a:gd name="T14" fmla="+- 0 2242 1442"/>
                <a:gd name="T15" fmla="*/ 2242 h 801"/>
              </a:gdLst>
              <a:ahLst/>
              <a:cxnLst>
                <a:cxn ang="0">
                  <a:pos x="T1" y="T3"/>
                </a:cxn>
                <a:cxn ang="0">
                  <a:pos x="T5" y="T7"/>
                </a:cxn>
                <a:cxn ang="0">
                  <a:pos x="T9" y="T11"/>
                </a:cxn>
                <a:cxn ang="0">
                  <a:pos x="T13" y="T15"/>
                </a:cxn>
              </a:cxnLst>
              <a:rect l="0" t="0" r="r" b="b"/>
              <a:pathLst>
                <a:path w="527" h="801">
                  <a:moveTo>
                    <a:pt x="0" y="0"/>
                  </a:moveTo>
                  <a:lnTo>
                    <a:pt x="263" y="0"/>
                  </a:lnTo>
                  <a:lnTo>
                    <a:pt x="263" y="800"/>
                  </a:lnTo>
                  <a:lnTo>
                    <a:pt x="527" y="80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99" name="Freeform 98"/>
            <p:cNvSpPr>
              <a:spLocks/>
            </p:cNvSpPr>
            <p:nvPr/>
          </p:nvSpPr>
          <p:spPr bwMode="auto">
            <a:xfrm>
              <a:off x="6088" y="926"/>
              <a:ext cx="527" cy="516"/>
            </a:xfrm>
            <a:custGeom>
              <a:avLst/>
              <a:gdLst>
                <a:gd name="T0" fmla="+- 0 6088 6088"/>
                <a:gd name="T1" fmla="*/ T0 w 527"/>
                <a:gd name="T2" fmla="+- 0 1442 926"/>
                <a:gd name="T3" fmla="*/ 1442 h 516"/>
                <a:gd name="T4" fmla="+- 0 6351 6088"/>
                <a:gd name="T5" fmla="*/ T4 w 527"/>
                <a:gd name="T6" fmla="+- 0 1442 926"/>
                <a:gd name="T7" fmla="*/ 1442 h 516"/>
                <a:gd name="T8" fmla="+- 0 6351 6088"/>
                <a:gd name="T9" fmla="*/ T8 w 527"/>
                <a:gd name="T10" fmla="+- 0 926 926"/>
                <a:gd name="T11" fmla="*/ 926 h 516"/>
                <a:gd name="T12" fmla="+- 0 6615 6088"/>
                <a:gd name="T13" fmla="*/ T12 w 527"/>
                <a:gd name="T14" fmla="+- 0 926 926"/>
                <a:gd name="T15" fmla="*/ 926 h 516"/>
              </a:gdLst>
              <a:ahLst/>
              <a:cxnLst>
                <a:cxn ang="0">
                  <a:pos x="T1" y="T3"/>
                </a:cxn>
                <a:cxn ang="0">
                  <a:pos x="T5" y="T7"/>
                </a:cxn>
                <a:cxn ang="0">
                  <a:pos x="T9" y="T11"/>
                </a:cxn>
                <a:cxn ang="0">
                  <a:pos x="T13" y="T15"/>
                </a:cxn>
              </a:cxnLst>
              <a:rect l="0" t="0" r="r" b="b"/>
              <a:pathLst>
                <a:path w="527" h="516">
                  <a:moveTo>
                    <a:pt x="0" y="516"/>
                  </a:moveTo>
                  <a:lnTo>
                    <a:pt x="263" y="516"/>
                  </a:lnTo>
                  <a:lnTo>
                    <a:pt x="263" y="0"/>
                  </a:lnTo>
                  <a:lnTo>
                    <a:pt x="527"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00" name="Rectangle 99"/>
            <p:cNvSpPr>
              <a:spLocks noChangeArrowheads="1"/>
            </p:cNvSpPr>
            <p:nvPr/>
          </p:nvSpPr>
          <p:spPr bwMode="auto">
            <a:xfrm>
              <a:off x="6615" y="226"/>
              <a:ext cx="3971" cy="1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101" name="Rectangle 100"/>
            <p:cNvSpPr>
              <a:spLocks noChangeArrowheads="1"/>
            </p:cNvSpPr>
            <p:nvPr/>
          </p:nvSpPr>
          <p:spPr bwMode="auto">
            <a:xfrm>
              <a:off x="6615" y="226"/>
              <a:ext cx="3971" cy="1400"/>
            </a:xfrm>
            <a:prstGeom prst="rect">
              <a:avLst/>
            </a:prstGeom>
            <a:noFill/>
            <a:ln w="9525">
              <a:solidFill>
                <a:srgbClr val="20C1C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02" name="Rectangle 101"/>
            <p:cNvSpPr>
              <a:spLocks noChangeArrowheads="1"/>
            </p:cNvSpPr>
            <p:nvPr/>
          </p:nvSpPr>
          <p:spPr bwMode="auto">
            <a:xfrm>
              <a:off x="6615" y="1827"/>
              <a:ext cx="3878" cy="8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103" name="Rectangle 102"/>
            <p:cNvSpPr>
              <a:spLocks noChangeArrowheads="1"/>
            </p:cNvSpPr>
            <p:nvPr/>
          </p:nvSpPr>
          <p:spPr bwMode="auto">
            <a:xfrm>
              <a:off x="6615" y="1827"/>
              <a:ext cx="3878" cy="831"/>
            </a:xfrm>
            <a:prstGeom prst="rect">
              <a:avLst/>
            </a:prstGeom>
            <a:noFill/>
            <a:ln w="9525">
              <a:solidFill>
                <a:srgbClr val="20C1C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04" name="Text Box 324"/>
            <p:cNvSpPr txBox="1">
              <a:spLocks noChangeArrowheads="1"/>
            </p:cNvSpPr>
            <p:nvPr/>
          </p:nvSpPr>
          <p:spPr bwMode="auto">
            <a:xfrm>
              <a:off x="6615" y="226"/>
              <a:ext cx="3971" cy="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5080" marR="1905" algn="ctr">
                <a:lnSpc>
                  <a:spcPts val="1300"/>
                </a:lnSpc>
                <a:spcBef>
                  <a:spcPts val="585"/>
                </a:spcBef>
                <a:spcAft>
                  <a:spcPts val="0"/>
                </a:spcAft>
              </a:pPr>
              <a:r>
                <a:rPr lang="en-US" sz="1200" b="1">
                  <a:solidFill>
                    <a:srgbClr val="006FC0"/>
                  </a:solidFill>
                  <a:effectLst/>
                  <a:latin typeface="Calibri" panose="020F0502020204030204" pitchFamily="34" charset="0"/>
                  <a:ea typeface="Calibri" panose="020F0502020204030204" pitchFamily="34" charset="0"/>
                </a:rPr>
                <a:t>- </a:t>
              </a:r>
              <a:r>
                <a:rPr lang="en-US" sz="1200">
                  <a:effectLst/>
                  <a:latin typeface="Calibri" panose="020F0502020204030204" pitchFamily="34" charset="0"/>
                  <a:ea typeface="Calibri" panose="020F0502020204030204" pitchFamily="34" charset="0"/>
                </a:rPr>
                <a:t>Pneumonia is a </a:t>
              </a:r>
              <a:r>
                <a:rPr lang="en-US" sz="1200" b="1">
                  <a:solidFill>
                    <a:srgbClr val="006FC0"/>
                  </a:solidFill>
                  <a:effectLst/>
                  <a:latin typeface="Calibri" panose="020F0502020204030204" pitchFamily="34" charset="0"/>
                  <a:ea typeface="Calibri" panose="020F0502020204030204" pitchFamily="34" charset="0"/>
                </a:rPr>
                <a:t>serious infection of bronchioles &amp; alveoli. </a:t>
              </a:r>
              <a:r>
                <a:rPr lang="en-US" sz="1200">
                  <a:effectLst/>
                  <a:latin typeface="Calibri" panose="020F0502020204030204" pitchFamily="34" charset="0"/>
                  <a:ea typeface="Calibri" panose="020F0502020204030204" pitchFamily="34" charset="0"/>
                </a:rPr>
                <a:t>It can be:</a:t>
              </a:r>
              <a:endParaRPr lang="en-US" sz="1100">
                <a:effectLst/>
                <a:latin typeface="Calibri" panose="020F0502020204030204" pitchFamily="34" charset="0"/>
                <a:ea typeface="Calibri" panose="020F0502020204030204" pitchFamily="34" charset="0"/>
              </a:endParaRPr>
            </a:p>
            <a:p>
              <a:pPr marL="5080" marR="2540" algn="ctr">
                <a:lnSpc>
                  <a:spcPts val="1395"/>
                </a:lnSpc>
                <a:spcBef>
                  <a:spcPts val="445"/>
                </a:spcBef>
                <a:spcAft>
                  <a:spcPts val="0"/>
                </a:spcAft>
              </a:pPr>
              <a:r>
                <a:rPr lang="en-US" sz="1200">
                  <a:effectLst/>
                  <a:latin typeface="Calibri" panose="020F0502020204030204" pitchFamily="34" charset="0"/>
                  <a:ea typeface="Calibri" panose="020F0502020204030204" pitchFamily="34" charset="0"/>
                </a:rPr>
                <a:t>1- Community acquired (CAP)</a:t>
              </a:r>
              <a:endParaRPr lang="en-US" sz="1100">
                <a:effectLst/>
                <a:latin typeface="Calibri" panose="020F0502020204030204" pitchFamily="34" charset="0"/>
                <a:ea typeface="Calibri" panose="020F0502020204030204" pitchFamily="34" charset="0"/>
              </a:endParaRPr>
            </a:p>
            <a:p>
              <a:pPr marL="5080" marR="1905" algn="ctr">
                <a:lnSpc>
                  <a:spcPts val="1395"/>
                </a:lnSpc>
                <a:spcAft>
                  <a:spcPts val="0"/>
                </a:spcAft>
              </a:pPr>
              <a:r>
                <a:rPr lang="en-US" sz="1200">
                  <a:effectLst/>
                  <a:latin typeface="Calibri" panose="020F0502020204030204" pitchFamily="34" charset="0"/>
                  <a:ea typeface="Calibri" panose="020F0502020204030204" pitchFamily="34" charset="0"/>
                </a:rPr>
                <a:t>2- Hospital acquired (HAP)</a:t>
              </a:r>
              <a:endParaRPr lang="en-US" sz="1100">
                <a:effectLst/>
                <a:latin typeface="Calibri" panose="020F0502020204030204" pitchFamily="34" charset="0"/>
                <a:ea typeface="Calibri" panose="020F0502020204030204" pitchFamily="34" charset="0"/>
              </a:endParaRPr>
            </a:p>
          </p:txBody>
        </p:sp>
        <p:sp>
          <p:nvSpPr>
            <p:cNvPr id="105" name="Text Box 325"/>
            <p:cNvSpPr txBox="1">
              <a:spLocks noChangeArrowheads="1"/>
            </p:cNvSpPr>
            <p:nvPr/>
          </p:nvSpPr>
          <p:spPr bwMode="auto">
            <a:xfrm>
              <a:off x="6615" y="1827"/>
              <a:ext cx="3878" cy="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612775">
                <a:lnSpc>
                  <a:spcPts val="1360"/>
                </a:lnSpc>
                <a:spcAft>
                  <a:spcPts val="0"/>
                </a:spcAft>
              </a:pPr>
              <a:r>
                <a:rPr lang="en-US" sz="1200" dirty="0" err="1">
                  <a:solidFill>
                    <a:srgbClr val="DEA900"/>
                  </a:solidFill>
                  <a:effectLst/>
                  <a:latin typeface="Calibri" panose="020F0502020204030204" pitchFamily="34" charset="0"/>
                  <a:ea typeface="Calibri" panose="020F0502020204030204" pitchFamily="34" charset="0"/>
                </a:rPr>
                <a:t>S.pneumonia</a:t>
              </a:r>
              <a:r>
                <a:rPr lang="en-US" sz="1200" dirty="0">
                  <a:solidFill>
                    <a:srgbClr val="DEA900"/>
                  </a:solidFill>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(66%),</a:t>
              </a:r>
              <a:endParaRPr lang="en-US" sz="1100" dirty="0">
                <a:effectLst/>
                <a:latin typeface="Calibri" panose="020F0502020204030204" pitchFamily="34" charset="0"/>
                <a:ea typeface="Calibri" panose="020F0502020204030204" pitchFamily="34" charset="0"/>
              </a:endParaRPr>
            </a:p>
            <a:p>
              <a:pPr marL="670560">
                <a:lnSpc>
                  <a:spcPts val="1310"/>
                </a:lnSpc>
                <a:spcAft>
                  <a:spcPts val="0"/>
                </a:spcAft>
              </a:pPr>
              <a:r>
                <a:rPr lang="en-US" sz="1200" dirty="0" err="1">
                  <a:solidFill>
                    <a:srgbClr val="001F5F"/>
                  </a:solidFill>
                  <a:effectLst/>
                  <a:latin typeface="Calibri" panose="020F0502020204030204" pitchFamily="34" charset="0"/>
                  <a:ea typeface="Calibri" panose="020F0502020204030204" pitchFamily="34" charset="0"/>
                </a:rPr>
                <a:t>H.influenza</a:t>
              </a:r>
              <a:r>
                <a:rPr lang="en-US" sz="1200" dirty="0">
                  <a:solidFill>
                    <a:srgbClr val="001F5F"/>
                  </a:solidFill>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(20%),</a:t>
              </a:r>
              <a:endParaRPr lang="en-US" sz="1100" dirty="0">
                <a:effectLst/>
                <a:latin typeface="Calibri" panose="020F0502020204030204" pitchFamily="34" charset="0"/>
                <a:ea typeface="Calibri" panose="020F0502020204030204" pitchFamily="34" charset="0"/>
              </a:endParaRPr>
            </a:p>
            <a:p>
              <a:pPr marL="631190">
                <a:lnSpc>
                  <a:spcPts val="1390"/>
                </a:lnSpc>
                <a:spcAft>
                  <a:spcPts val="0"/>
                </a:spcAft>
              </a:pPr>
              <a:r>
                <a:rPr lang="en-US" sz="1200" dirty="0" err="1">
                  <a:solidFill>
                    <a:srgbClr val="001F5F"/>
                  </a:solidFill>
                  <a:effectLst/>
                  <a:latin typeface="Calibri" panose="020F0502020204030204" pitchFamily="34" charset="0"/>
                  <a:ea typeface="Calibri" panose="020F0502020204030204" pitchFamily="34" charset="0"/>
                </a:rPr>
                <a:t>M.catarrhalis</a:t>
              </a:r>
              <a:r>
                <a:rPr lang="en-US" sz="1200" dirty="0">
                  <a:solidFill>
                    <a:srgbClr val="001F5F"/>
                  </a:solidFill>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(20%)</a:t>
              </a:r>
              <a:endParaRPr lang="en-US" sz="1100" dirty="0">
                <a:effectLst/>
                <a:latin typeface="Calibri" panose="020F0502020204030204" pitchFamily="34" charset="0"/>
                <a:ea typeface="Calibri" panose="020F0502020204030204" pitchFamily="34" charset="0"/>
              </a:endParaRPr>
            </a:p>
          </p:txBody>
        </p:sp>
        <p:sp>
          <p:nvSpPr>
            <p:cNvPr id="106" name="Text Box 326"/>
            <p:cNvSpPr txBox="1">
              <a:spLocks noChangeArrowheads="1"/>
            </p:cNvSpPr>
            <p:nvPr/>
          </p:nvSpPr>
          <p:spPr bwMode="auto">
            <a:xfrm>
              <a:off x="4389" y="1040"/>
              <a:ext cx="1699" cy="803"/>
            </a:xfrm>
            <a:prstGeom prst="rect">
              <a:avLst/>
            </a:prstGeom>
            <a:solidFill>
              <a:srgbClr val="B3A1C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69215">
                <a:spcBef>
                  <a:spcPts val="940"/>
                </a:spcBef>
                <a:spcAft>
                  <a:spcPts val="0"/>
                </a:spcAft>
              </a:pPr>
              <a:r>
                <a:rPr lang="en-US" sz="1600">
                  <a:effectLst/>
                  <a:latin typeface="Calibri" panose="020F0502020204030204" pitchFamily="34" charset="0"/>
                  <a:ea typeface="Calibri" panose="020F0502020204030204" pitchFamily="34" charset="0"/>
                </a:rPr>
                <a:t>Pneumonia</a:t>
              </a:r>
              <a:endParaRPr lang="en-US" sz="1100">
                <a:effectLst/>
                <a:latin typeface="Calibri" panose="020F0502020204030204" pitchFamily="34" charset="0"/>
                <a:ea typeface="Calibri" panose="020F0502020204030204" pitchFamily="34" charset="0"/>
              </a:endParaRPr>
            </a:p>
          </p:txBody>
        </p:sp>
      </p:grpSp>
      <p:sp>
        <p:nvSpPr>
          <p:cNvPr id="107" name="Rectangle 106"/>
          <p:cNvSpPr/>
          <p:nvPr/>
        </p:nvSpPr>
        <p:spPr>
          <a:xfrm>
            <a:off x="3745106" y="1276787"/>
            <a:ext cx="452368" cy="276999"/>
          </a:xfrm>
          <a:prstGeom prst="rect">
            <a:avLst/>
          </a:prstGeom>
        </p:spPr>
        <p:txBody>
          <a:bodyPr wrap="none">
            <a:spAutoFit/>
          </a:bodyPr>
          <a:lstStyle/>
          <a:p>
            <a:r>
              <a:rPr lang="en-US" sz="1200" dirty="0">
                <a:solidFill>
                  <a:srgbClr val="FF0000"/>
                </a:solidFill>
                <a:latin typeface="Calibri" panose="020F0502020204030204" pitchFamily="34" charset="0"/>
                <a:ea typeface="Calibri" panose="020F0502020204030204" pitchFamily="34" charset="0"/>
              </a:rPr>
              <a:t>70%</a:t>
            </a:r>
            <a:endParaRPr lang="en-US" sz="1200" dirty="0"/>
          </a:p>
        </p:txBody>
      </p:sp>
      <p:sp>
        <p:nvSpPr>
          <p:cNvPr id="108" name="Rectangle 107"/>
          <p:cNvSpPr/>
          <p:nvPr/>
        </p:nvSpPr>
        <p:spPr>
          <a:xfrm>
            <a:off x="3745107" y="2290614"/>
            <a:ext cx="452367" cy="276999"/>
          </a:xfrm>
          <a:prstGeom prst="rect">
            <a:avLst/>
          </a:prstGeom>
        </p:spPr>
        <p:txBody>
          <a:bodyPr wrap="none">
            <a:spAutoFit/>
          </a:bodyPr>
          <a:lstStyle/>
          <a:p>
            <a:pPr algn="ctr">
              <a:spcAft>
                <a:spcPts val="0"/>
              </a:spcAft>
            </a:pPr>
            <a:r>
              <a:rPr lang="en-US" sz="1200" dirty="0">
                <a:solidFill>
                  <a:srgbClr val="FF0000"/>
                </a:solidFill>
                <a:latin typeface="Calibri" panose="020F0502020204030204" pitchFamily="34" charset="0"/>
                <a:ea typeface="Calibri" panose="020F0502020204030204" pitchFamily="34" charset="0"/>
              </a:rPr>
              <a:t>30%</a:t>
            </a:r>
            <a:endParaRPr lang="en-US" sz="2000" b="1" dirty="0">
              <a:effectLst/>
              <a:latin typeface="Calibri" panose="020F0502020204030204" pitchFamily="34" charset="0"/>
              <a:ea typeface="Calibri" panose="020F0502020204030204" pitchFamily="34" charset="0"/>
            </a:endParaRPr>
          </a:p>
        </p:txBody>
      </p:sp>
      <p:grpSp>
        <p:nvGrpSpPr>
          <p:cNvPr id="110" name="Group 109"/>
          <p:cNvGrpSpPr>
            <a:grpSpLocks/>
          </p:cNvGrpSpPr>
          <p:nvPr/>
        </p:nvGrpSpPr>
        <p:grpSpPr bwMode="auto">
          <a:xfrm>
            <a:off x="2496819" y="6184798"/>
            <a:ext cx="4179887" cy="2415636"/>
            <a:chOff x="4080" y="9532"/>
            <a:chExt cx="6627" cy="4839"/>
          </a:xfrm>
        </p:grpSpPr>
        <p:pic>
          <p:nvPicPr>
            <p:cNvPr id="111" name="Picture 1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0" y="9532"/>
              <a:ext cx="6627" cy="4836"/>
            </a:xfrm>
            <a:prstGeom prst="rect">
              <a:avLst/>
            </a:prstGeom>
            <a:noFill/>
            <a:extLst>
              <a:ext uri="{909E8E84-426E-40DD-AFC4-6F175D3DCCD1}">
                <a14:hiddenFill xmlns:a14="http://schemas.microsoft.com/office/drawing/2010/main">
                  <a:solidFill>
                    <a:srgbClr val="FFFFFF"/>
                  </a:solidFill>
                </a14:hiddenFill>
              </a:ext>
            </a:extLst>
          </p:spPr>
        </p:pic>
        <p:sp>
          <p:nvSpPr>
            <p:cNvPr id="112" name="Rectangle 111"/>
            <p:cNvSpPr>
              <a:spLocks noChangeArrowheads="1"/>
            </p:cNvSpPr>
            <p:nvPr/>
          </p:nvSpPr>
          <p:spPr bwMode="auto">
            <a:xfrm>
              <a:off x="8040" y="13080"/>
              <a:ext cx="1200" cy="1291"/>
            </a:xfrm>
            <a:prstGeom prst="rect">
              <a:avLst/>
            </a:prstGeom>
            <a:noFill/>
            <a:ln w="25400">
              <a:solidFill>
                <a:srgbClr val="20C1C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
        <p:nvSpPr>
          <p:cNvPr id="109" name="Rectangle 108"/>
          <p:cNvSpPr/>
          <p:nvPr/>
        </p:nvSpPr>
        <p:spPr>
          <a:xfrm>
            <a:off x="0" y="8294796"/>
            <a:ext cx="3429000" cy="461665"/>
          </a:xfrm>
          <a:prstGeom prst="rect">
            <a:avLst/>
          </a:prstGeom>
        </p:spPr>
        <p:txBody>
          <a:bodyPr>
            <a:spAutoFit/>
          </a:bodyPr>
          <a:lstStyle/>
          <a:p>
            <a:r>
              <a:rPr lang="en-US" sz="1200" dirty="0">
                <a:latin typeface="Calibri" panose="020F0502020204030204" pitchFamily="34" charset="0"/>
                <a:ea typeface="Calibri" panose="020F0502020204030204" pitchFamily="34" charset="0"/>
              </a:rPr>
              <a:t>*</a:t>
            </a:r>
            <a:r>
              <a:rPr lang="en-US" sz="1200" dirty="0">
                <a:latin typeface="Calibri" panose="020F0502020204030204" pitchFamily="34" charset="0"/>
                <a:ea typeface="Calibri" panose="020F0502020204030204" pitchFamily="34" charset="0"/>
                <a:cs typeface="Arial" panose="020B0604020202020204" pitchFamily="34" charset="0"/>
              </a:rPr>
              <a:t>more dangerous-difficult to treat –lead to death **</a:t>
            </a:r>
            <a:r>
              <a:rPr lang="ar-SA" sz="1200" dirty="0">
                <a:latin typeface="Calibri" panose="020F0502020204030204" pitchFamily="34" charset="0"/>
                <a:ea typeface="Calibri" panose="020F0502020204030204" pitchFamily="34" charset="0"/>
              </a:rPr>
              <a:t>تحتوي على حلقة البيتا لاكتام </a:t>
            </a:r>
            <a:endParaRPr lang="en-US" sz="1200" dirty="0"/>
          </a:p>
        </p:txBody>
      </p:sp>
      <p:sp>
        <p:nvSpPr>
          <p:cNvPr id="113" name="Rectangle 112"/>
          <p:cNvSpPr/>
          <p:nvPr/>
        </p:nvSpPr>
        <p:spPr>
          <a:xfrm>
            <a:off x="5751416" y="7908867"/>
            <a:ext cx="787083" cy="738664"/>
          </a:xfrm>
          <a:prstGeom prst="rect">
            <a:avLst/>
          </a:prstGeom>
        </p:spPr>
        <p:txBody>
          <a:bodyPr wrap="square">
            <a:spAutoFit/>
          </a:bodyPr>
          <a:lstStyle/>
          <a:p>
            <a:r>
              <a:rPr lang="en-US" sz="1050" dirty="0">
                <a:solidFill>
                  <a:srgbClr val="7E7E7E"/>
                </a:solidFill>
                <a:latin typeface="Calibri" panose="020F0502020204030204" pitchFamily="34" charset="0"/>
                <a:ea typeface="Calibri" panose="020F0502020204030204" pitchFamily="34" charset="0"/>
              </a:rPr>
              <a:t>Won’t be discussed in this lecture</a:t>
            </a:r>
            <a:endParaRPr lang="en-US" sz="1050" dirty="0"/>
          </a:p>
        </p:txBody>
      </p:sp>
      <p:sp>
        <p:nvSpPr>
          <p:cNvPr id="117" name="Rectangle 116"/>
          <p:cNvSpPr/>
          <p:nvPr/>
        </p:nvSpPr>
        <p:spPr>
          <a:xfrm>
            <a:off x="4838080" y="6665330"/>
            <a:ext cx="312906" cy="246221"/>
          </a:xfrm>
          <a:prstGeom prst="rect">
            <a:avLst/>
          </a:prstGeom>
        </p:spPr>
        <p:txBody>
          <a:bodyPr wrap="square">
            <a:spAutoFit/>
          </a:bodyPr>
          <a:lstStyle/>
          <a:p>
            <a:r>
              <a:rPr lang="en-US" sz="1000" dirty="0">
                <a:latin typeface="Calibri" panose="020F0502020204030204" pitchFamily="34" charset="0"/>
                <a:ea typeface="Calibri" panose="020F0502020204030204" pitchFamily="34" charset="0"/>
              </a:rPr>
              <a:t>**</a:t>
            </a:r>
            <a:endParaRPr lang="en-US" dirty="0"/>
          </a:p>
        </p:txBody>
      </p:sp>
      <p:sp>
        <p:nvSpPr>
          <p:cNvPr id="2" name="Cloud 1"/>
          <p:cNvSpPr/>
          <p:nvPr/>
        </p:nvSpPr>
        <p:spPr>
          <a:xfrm>
            <a:off x="0" y="40927"/>
            <a:ext cx="1451162" cy="76596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Thnaks435</a:t>
            </a:r>
            <a:endParaRPr lang="en-US" dirty="0"/>
          </a:p>
        </p:txBody>
      </p:sp>
    </p:spTree>
    <p:extLst>
      <p:ext uri="{BB962C8B-B14F-4D97-AF65-F5344CB8AC3E}">
        <p14:creationId xmlns:p14="http://schemas.microsoft.com/office/powerpoint/2010/main" val="2856762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58839" y="194895"/>
            <a:ext cx="3147336" cy="523220"/>
          </a:xfrm>
          <a:prstGeom prst="rect">
            <a:avLst/>
          </a:prstGeom>
        </p:spPr>
        <p:txBody>
          <a:bodyPr wrap="none">
            <a:spAutoFit/>
          </a:bodyPr>
          <a:lstStyle/>
          <a:p>
            <a:r>
              <a:rPr lang="en-US" sz="2800" b="1" dirty="0">
                <a:solidFill>
                  <a:schemeClr val="bg1"/>
                </a:solidFill>
              </a:rPr>
              <a:t>Penicillin (β-lactam)</a:t>
            </a:r>
          </a:p>
        </p:txBody>
      </p:sp>
      <p:grpSp>
        <p:nvGrpSpPr>
          <p:cNvPr id="5" name="Group 4"/>
          <p:cNvGrpSpPr>
            <a:grpSpLocks/>
          </p:cNvGrpSpPr>
          <p:nvPr/>
        </p:nvGrpSpPr>
        <p:grpSpPr bwMode="auto">
          <a:xfrm>
            <a:off x="162351" y="1201947"/>
            <a:ext cx="6567805" cy="1217930"/>
            <a:chOff x="244" y="221"/>
            <a:chExt cx="10343" cy="1918"/>
          </a:xfrm>
        </p:grpSpPr>
        <p:sp>
          <p:nvSpPr>
            <p:cNvPr id="6" name="Freeform 5"/>
            <p:cNvSpPr>
              <a:spLocks/>
            </p:cNvSpPr>
            <p:nvPr/>
          </p:nvSpPr>
          <p:spPr bwMode="auto">
            <a:xfrm>
              <a:off x="5575" y="1210"/>
              <a:ext cx="3398" cy="303"/>
            </a:xfrm>
            <a:custGeom>
              <a:avLst/>
              <a:gdLst>
                <a:gd name="T0" fmla="+- 0 5575 5575"/>
                <a:gd name="T1" fmla="*/ T0 w 3398"/>
                <a:gd name="T2" fmla="+- 0 1210 1210"/>
                <a:gd name="T3" fmla="*/ 1210 h 303"/>
                <a:gd name="T4" fmla="+- 0 5575 5575"/>
                <a:gd name="T5" fmla="*/ T4 w 3398"/>
                <a:gd name="T6" fmla="+- 0 1332 1210"/>
                <a:gd name="T7" fmla="*/ 1332 h 303"/>
                <a:gd name="T8" fmla="+- 0 8973 5575"/>
                <a:gd name="T9" fmla="*/ T8 w 3398"/>
                <a:gd name="T10" fmla="+- 0 1332 1210"/>
                <a:gd name="T11" fmla="*/ 1332 h 303"/>
                <a:gd name="T12" fmla="+- 0 8973 5575"/>
                <a:gd name="T13" fmla="*/ T12 w 3398"/>
                <a:gd name="T14" fmla="+- 0 1512 1210"/>
                <a:gd name="T15" fmla="*/ 1512 h 303"/>
              </a:gdLst>
              <a:ahLst/>
              <a:cxnLst>
                <a:cxn ang="0">
                  <a:pos x="T1" y="T3"/>
                </a:cxn>
                <a:cxn ang="0">
                  <a:pos x="T5" y="T7"/>
                </a:cxn>
                <a:cxn ang="0">
                  <a:pos x="T9" y="T11"/>
                </a:cxn>
                <a:cxn ang="0">
                  <a:pos x="T13" y="T15"/>
                </a:cxn>
              </a:cxnLst>
              <a:rect l="0" t="0" r="r" b="b"/>
              <a:pathLst>
                <a:path w="3398" h="303">
                  <a:moveTo>
                    <a:pt x="0" y="0"/>
                  </a:moveTo>
                  <a:lnTo>
                    <a:pt x="0" y="122"/>
                  </a:lnTo>
                  <a:lnTo>
                    <a:pt x="3398" y="122"/>
                  </a:lnTo>
                  <a:lnTo>
                    <a:pt x="3398" y="302"/>
                  </a:lnTo>
                </a:path>
              </a:pathLst>
            </a:custGeom>
            <a:ln>
              <a:headEnd/>
              <a:tailEnd/>
            </a:ln>
            <a:extLst/>
          </p:spPr>
          <p:style>
            <a:lnRef idx="1">
              <a:schemeClr val="accent1">
                <a:lumMod val="67000"/>
              </a:schemeClr>
            </a:lnRef>
            <a:fillRef idx="0">
              <a:schemeClr val="accent1">
                <a:lumMod val="67000"/>
              </a:schemeClr>
            </a:fillRef>
            <a:effectRef idx="0">
              <a:schemeClr val="accent1">
                <a:lumMod val="67000"/>
              </a:schemeClr>
            </a:effectRef>
            <a:fontRef idx="minor">
              <a:schemeClr val="tx1"/>
            </a:fontRef>
          </p:style>
          <p:txBody>
            <a:bodyPr rot="0" vert="horz" wrap="square" lIns="91440" tIns="45720" rIns="91440" bIns="45720" anchor="t" anchorCtr="0" upright="1">
              <a:noAutofit/>
            </a:bodyPr>
            <a:lstStyle/>
            <a:p>
              <a:endParaRPr lang="en-US"/>
            </a:p>
          </p:txBody>
        </p:sp>
        <p:sp>
          <p:nvSpPr>
            <p:cNvPr id="7" name="Freeform 6"/>
            <p:cNvSpPr>
              <a:spLocks/>
            </p:cNvSpPr>
            <p:nvPr/>
          </p:nvSpPr>
          <p:spPr bwMode="auto">
            <a:xfrm>
              <a:off x="5570" y="1210"/>
              <a:ext cx="5" cy="303"/>
            </a:xfrm>
            <a:custGeom>
              <a:avLst/>
              <a:gdLst>
                <a:gd name="T0" fmla="+- 0 5575 5570"/>
                <a:gd name="T1" fmla="*/ T0 w 5"/>
                <a:gd name="T2" fmla="+- 0 1210 1210"/>
                <a:gd name="T3" fmla="*/ 1210 h 303"/>
                <a:gd name="T4" fmla="+- 0 5575 5570"/>
                <a:gd name="T5" fmla="*/ T4 w 5"/>
                <a:gd name="T6" fmla="+- 0 1332 1210"/>
                <a:gd name="T7" fmla="*/ 1332 h 303"/>
                <a:gd name="T8" fmla="+- 0 5570 5570"/>
                <a:gd name="T9" fmla="*/ T8 w 5"/>
                <a:gd name="T10" fmla="+- 0 1332 1210"/>
                <a:gd name="T11" fmla="*/ 1332 h 303"/>
                <a:gd name="T12" fmla="+- 0 5570 5570"/>
                <a:gd name="T13" fmla="*/ T12 w 5"/>
                <a:gd name="T14" fmla="+- 0 1512 1210"/>
                <a:gd name="T15" fmla="*/ 1512 h 303"/>
              </a:gdLst>
              <a:ahLst/>
              <a:cxnLst>
                <a:cxn ang="0">
                  <a:pos x="T1" y="T3"/>
                </a:cxn>
                <a:cxn ang="0">
                  <a:pos x="T5" y="T7"/>
                </a:cxn>
                <a:cxn ang="0">
                  <a:pos x="T9" y="T11"/>
                </a:cxn>
                <a:cxn ang="0">
                  <a:pos x="T13" y="T15"/>
                </a:cxn>
              </a:cxnLst>
              <a:rect l="0" t="0" r="r" b="b"/>
              <a:pathLst>
                <a:path w="5" h="303">
                  <a:moveTo>
                    <a:pt x="5" y="0"/>
                  </a:moveTo>
                  <a:lnTo>
                    <a:pt x="5" y="122"/>
                  </a:lnTo>
                  <a:lnTo>
                    <a:pt x="0" y="122"/>
                  </a:lnTo>
                  <a:lnTo>
                    <a:pt x="0" y="302"/>
                  </a:lnTo>
                </a:path>
              </a:pathLst>
            </a:custGeom>
            <a:ln>
              <a:headEnd/>
              <a:tailEnd/>
            </a:ln>
            <a:extLst/>
          </p:spPr>
          <p:style>
            <a:lnRef idx="1">
              <a:schemeClr val="accent1">
                <a:lumMod val="67000"/>
              </a:schemeClr>
            </a:lnRef>
            <a:fillRef idx="0">
              <a:schemeClr val="accent1">
                <a:lumMod val="67000"/>
              </a:schemeClr>
            </a:fillRef>
            <a:effectRef idx="0">
              <a:schemeClr val="accent1">
                <a:lumMod val="67000"/>
              </a:schemeClr>
            </a:effectRef>
            <a:fontRef idx="minor">
              <a:schemeClr val="tx1"/>
            </a:fontRef>
          </p:style>
          <p:txBody>
            <a:bodyPr rot="0" vert="horz" wrap="square" lIns="91440" tIns="45720" rIns="91440" bIns="45720" anchor="t" anchorCtr="0" upright="1">
              <a:noAutofit/>
            </a:bodyPr>
            <a:lstStyle/>
            <a:p>
              <a:endParaRPr lang="en-US"/>
            </a:p>
          </p:txBody>
        </p:sp>
        <p:sp>
          <p:nvSpPr>
            <p:cNvPr id="8" name="Freeform 7"/>
            <p:cNvSpPr>
              <a:spLocks/>
            </p:cNvSpPr>
            <p:nvPr/>
          </p:nvSpPr>
          <p:spPr bwMode="auto">
            <a:xfrm>
              <a:off x="2013" y="1210"/>
              <a:ext cx="3563" cy="303"/>
            </a:xfrm>
            <a:custGeom>
              <a:avLst/>
              <a:gdLst>
                <a:gd name="T0" fmla="+- 0 5575 2013"/>
                <a:gd name="T1" fmla="*/ T0 w 3563"/>
                <a:gd name="T2" fmla="+- 0 1210 1210"/>
                <a:gd name="T3" fmla="*/ 1210 h 303"/>
                <a:gd name="T4" fmla="+- 0 5575 2013"/>
                <a:gd name="T5" fmla="*/ T4 w 3563"/>
                <a:gd name="T6" fmla="+- 0 1332 1210"/>
                <a:gd name="T7" fmla="*/ 1332 h 303"/>
                <a:gd name="T8" fmla="+- 0 2013 2013"/>
                <a:gd name="T9" fmla="*/ T8 w 3563"/>
                <a:gd name="T10" fmla="+- 0 1332 1210"/>
                <a:gd name="T11" fmla="*/ 1332 h 303"/>
                <a:gd name="T12" fmla="+- 0 2013 2013"/>
                <a:gd name="T13" fmla="*/ T12 w 3563"/>
                <a:gd name="T14" fmla="+- 0 1512 1210"/>
                <a:gd name="T15" fmla="*/ 1512 h 303"/>
              </a:gdLst>
              <a:ahLst/>
              <a:cxnLst>
                <a:cxn ang="0">
                  <a:pos x="T1" y="T3"/>
                </a:cxn>
                <a:cxn ang="0">
                  <a:pos x="T5" y="T7"/>
                </a:cxn>
                <a:cxn ang="0">
                  <a:pos x="T9" y="T11"/>
                </a:cxn>
                <a:cxn ang="0">
                  <a:pos x="T13" y="T15"/>
                </a:cxn>
              </a:cxnLst>
              <a:rect l="0" t="0" r="r" b="b"/>
              <a:pathLst>
                <a:path w="3563" h="303">
                  <a:moveTo>
                    <a:pt x="3562" y="0"/>
                  </a:moveTo>
                  <a:lnTo>
                    <a:pt x="3562" y="122"/>
                  </a:lnTo>
                  <a:lnTo>
                    <a:pt x="0" y="122"/>
                  </a:lnTo>
                  <a:lnTo>
                    <a:pt x="0" y="302"/>
                  </a:lnTo>
                </a:path>
              </a:pathLst>
            </a:custGeom>
            <a:ln>
              <a:headEnd/>
              <a:tailEnd/>
            </a:ln>
            <a:extLst/>
          </p:spPr>
          <p:style>
            <a:lnRef idx="1">
              <a:schemeClr val="accent1">
                <a:lumMod val="67000"/>
              </a:schemeClr>
            </a:lnRef>
            <a:fillRef idx="0">
              <a:schemeClr val="accent1">
                <a:lumMod val="67000"/>
              </a:schemeClr>
            </a:fillRef>
            <a:effectRef idx="0">
              <a:schemeClr val="accent1">
                <a:lumMod val="67000"/>
              </a:schemeClr>
            </a:effectRef>
            <a:fontRef idx="minor">
              <a:schemeClr val="tx1"/>
            </a:fontRef>
          </p:style>
          <p:txBody>
            <a:bodyPr rot="0" vert="horz" wrap="square" lIns="91440" tIns="45720" rIns="91440" bIns="45720" anchor="t" anchorCtr="0" upright="1">
              <a:noAutofit/>
            </a:bodyPr>
            <a:lstStyle/>
            <a:p>
              <a:endParaRPr lang="en-US"/>
            </a:p>
          </p:txBody>
        </p:sp>
        <p:sp>
          <p:nvSpPr>
            <p:cNvPr id="9" name="Rectangle 8"/>
            <p:cNvSpPr>
              <a:spLocks noChangeArrowheads="1"/>
            </p:cNvSpPr>
            <p:nvPr/>
          </p:nvSpPr>
          <p:spPr bwMode="auto">
            <a:xfrm>
              <a:off x="2284" y="221"/>
              <a:ext cx="6582" cy="989"/>
            </a:xfrm>
            <a:prstGeom prst="rect">
              <a:avLst/>
            </a:prstGeom>
            <a:ln/>
            <a:extLst/>
          </p:spPr>
          <p:style>
            <a:lnRef idx="0">
              <a:schemeClr val="accent1"/>
            </a:lnRef>
            <a:fillRef idx="3">
              <a:schemeClr val="accent1"/>
            </a:fillRef>
            <a:effectRef idx="3">
              <a:schemeClr val="accent1"/>
            </a:effectRef>
            <a:fontRef idx="minor">
              <a:schemeClr val="lt1"/>
            </a:fontRef>
          </p:style>
          <p:txBody>
            <a:bodyPr rot="0" vert="horz" wrap="square" lIns="91440" tIns="45720" rIns="91440" bIns="45720" anchor="t" anchorCtr="0" upright="1">
              <a:noAutofit/>
            </a:bodyPr>
            <a:lstStyle/>
            <a:p>
              <a:endParaRPr lang="en-US"/>
            </a:p>
          </p:txBody>
        </p:sp>
        <p:sp>
          <p:nvSpPr>
            <p:cNvPr id="10" name="Rectangle 9"/>
            <p:cNvSpPr>
              <a:spLocks noChangeArrowheads="1"/>
            </p:cNvSpPr>
            <p:nvPr/>
          </p:nvSpPr>
          <p:spPr bwMode="auto">
            <a:xfrm>
              <a:off x="2284" y="221"/>
              <a:ext cx="6582" cy="989"/>
            </a:xfrm>
            <a:prstGeom prst="rect">
              <a:avLst/>
            </a:prstGeom>
            <a:ln/>
            <a:extLst/>
          </p:spPr>
          <p:style>
            <a:lnRef idx="0">
              <a:schemeClr val="accent1"/>
            </a:lnRef>
            <a:fillRef idx="3">
              <a:schemeClr val="accent1"/>
            </a:fillRef>
            <a:effectRef idx="3">
              <a:schemeClr val="accent1"/>
            </a:effectRef>
            <a:fontRef idx="minor">
              <a:schemeClr val="lt1"/>
            </a:fontRef>
          </p:style>
          <p:txBody>
            <a:bodyPr rot="0" vert="horz" wrap="square" lIns="91440" tIns="45720" rIns="91440" bIns="45720" anchor="t" anchorCtr="0" upright="1">
              <a:noAutofit/>
            </a:bodyPr>
            <a:lstStyle/>
            <a:p>
              <a:endParaRPr lang="en-US"/>
            </a:p>
          </p:txBody>
        </p:sp>
        <p:sp>
          <p:nvSpPr>
            <p:cNvPr id="11" name="Rectangle 10"/>
            <p:cNvSpPr>
              <a:spLocks noChangeArrowheads="1"/>
            </p:cNvSpPr>
            <p:nvPr/>
          </p:nvSpPr>
          <p:spPr bwMode="auto">
            <a:xfrm>
              <a:off x="244" y="1512"/>
              <a:ext cx="3537" cy="627"/>
            </a:xfrm>
            <a:prstGeom prst="rect">
              <a:avLst/>
            </a:prstGeom>
            <a:ln/>
            <a:extLst/>
          </p:spPr>
          <p:style>
            <a:lnRef idx="0">
              <a:schemeClr val="accent1"/>
            </a:lnRef>
            <a:fillRef idx="3">
              <a:schemeClr val="accent1"/>
            </a:fillRef>
            <a:effectRef idx="3">
              <a:schemeClr val="accent1"/>
            </a:effectRef>
            <a:fontRef idx="minor">
              <a:schemeClr val="lt1"/>
            </a:fontRef>
          </p:style>
          <p:txBody>
            <a:bodyPr rot="0" vert="horz" wrap="square" lIns="91440" tIns="45720" rIns="91440" bIns="45720" anchor="t" anchorCtr="0" upright="1">
              <a:noAutofit/>
            </a:bodyPr>
            <a:lstStyle/>
            <a:p>
              <a:endParaRPr lang="en-US"/>
            </a:p>
          </p:txBody>
        </p:sp>
        <p:sp>
          <p:nvSpPr>
            <p:cNvPr id="12" name="Rectangle 11"/>
            <p:cNvSpPr>
              <a:spLocks noChangeArrowheads="1"/>
            </p:cNvSpPr>
            <p:nvPr/>
          </p:nvSpPr>
          <p:spPr bwMode="auto">
            <a:xfrm>
              <a:off x="244" y="1512"/>
              <a:ext cx="3537" cy="627"/>
            </a:xfrm>
            <a:prstGeom prst="rect">
              <a:avLst/>
            </a:prstGeom>
            <a:ln/>
          </p:spPr>
          <p:style>
            <a:lnRef idx="0">
              <a:schemeClr val="accent1"/>
            </a:lnRef>
            <a:fillRef idx="3">
              <a:schemeClr val="accent1"/>
            </a:fillRef>
            <a:effectRef idx="3">
              <a:schemeClr val="accent1"/>
            </a:effectRef>
            <a:fontRef idx="minor">
              <a:schemeClr val="lt1"/>
            </a:fontRef>
          </p:style>
          <p:txBody>
            <a:bodyPr rot="0" vert="horz" wrap="square" lIns="91440" tIns="45720" rIns="91440" bIns="45720" anchor="t" anchorCtr="0" upright="1">
              <a:noAutofit/>
            </a:bodyPr>
            <a:lstStyle/>
            <a:p>
              <a:endParaRPr lang="en-US"/>
            </a:p>
          </p:txBody>
        </p:sp>
        <p:sp>
          <p:nvSpPr>
            <p:cNvPr id="13" name="Rectangle 12"/>
            <p:cNvSpPr>
              <a:spLocks noChangeArrowheads="1"/>
            </p:cNvSpPr>
            <p:nvPr/>
          </p:nvSpPr>
          <p:spPr bwMode="auto">
            <a:xfrm>
              <a:off x="4143" y="1512"/>
              <a:ext cx="2855" cy="627"/>
            </a:xfrm>
            <a:prstGeom prst="rect">
              <a:avLst/>
            </a:prstGeom>
            <a:ln/>
          </p:spPr>
          <p:style>
            <a:lnRef idx="0">
              <a:schemeClr val="accent1"/>
            </a:lnRef>
            <a:fillRef idx="3">
              <a:schemeClr val="accent1"/>
            </a:fillRef>
            <a:effectRef idx="3">
              <a:schemeClr val="accent1"/>
            </a:effectRef>
            <a:fontRef idx="minor">
              <a:schemeClr val="lt1"/>
            </a:fontRef>
          </p:style>
          <p:txBody>
            <a:bodyPr rot="0" vert="horz" wrap="square" lIns="91440" tIns="45720" rIns="91440" bIns="45720" anchor="t" anchorCtr="0" upright="1">
              <a:noAutofit/>
            </a:bodyPr>
            <a:lstStyle/>
            <a:p>
              <a:endParaRPr lang="en-US"/>
            </a:p>
          </p:txBody>
        </p:sp>
        <p:sp>
          <p:nvSpPr>
            <p:cNvPr id="14" name="Rectangle 13"/>
            <p:cNvSpPr>
              <a:spLocks noChangeArrowheads="1"/>
            </p:cNvSpPr>
            <p:nvPr/>
          </p:nvSpPr>
          <p:spPr bwMode="auto">
            <a:xfrm>
              <a:off x="4143" y="1512"/>
              <a:ext cx="2855" cy="627"/>
            </a:xfrm>
            <a:prstGeom prst="rect">
              <a:avLst/>
            </a:prstGeom>
            <a:ln/>
            <a:extLst/>
          </p:spPr>
          <p:style>
            <a:lnRef idx="0">
              <a:schemeClr val="accent1"/>
            </a:lnRef>
            <a:fillRef idx="3">
              <a:schemeClr val="accent1"/>
            </a:fillRef>
            <a:effectRef idx="3">
              <a:schemeClr val="accent1"/>
            </a:effectRef>
            <a:fontRef idx="minor">
              <a:schemeClr val="lt1"/>
            </a:fontRef>
          </p:style>
          <p:txBody>
            <a:bodyPr rot="0" vert="horz" wrap="square" lIns="91440" tIns="45720" rIns="91440" bIns="45720" anchor="t" anchorCtr="0" upright="1">
              <a:noAutofit/>
            </a:bodyPr>
            <a:lstStyle/>
            <a:p>
              <a:endParaRPr lang="en-US"/>
            </a:p>
          </p:txBody>
        </p:sp>
        <p:sp>
          <p:nvSpPr>
            <p:cNvPr id="15" name="Rectangle 14"/>
            <p:cNvSpPr>
              <a:spLocks noChangeArrowheads="1"/>
            </p:cNvSpPr>
            <p:nvPr/>
          </p:nvSpPr>
          <p:spPr bwMode="auto">
            <a:xfrm>
              <a:off x="7359" y="1512"/>
              <a:ext cx="3228" cy="627"/>
            </a:xfrm>
            <a:prstGeom prst="rect">
              <a:avLst/>
            </a:prstGeom>
            <a:ln/>
            <a:extLst/>
          </p:spPr>
          <p:style>
            <a:lnRef idx="0">
              <a:schemeClr val="accent1"/>
            </a:lnRef>
            <a:fillRef idx="3">
              <a:schemeClr val="accent1"/>
            </a:fillRef>
            <a:effectRef idx="3">
              <a:schemeClr val="accent1"/>
            </a:effectRef>
            <a:fontRef idx="minor">
              <a:schemeClr val="lt1"/>
            </a:fontRef>
          </p:style>
          <p:txBody>
            <a:bodyPr rot="0" vert="horz" wrap="square" lIns="91440" tIns="45720" rIns="91440" bIns="45720" anchor="t" anchorCtr="0" upright="1">
              <a:noAutofit/>
            </a:bodyPr>
            <a:lstStyle/>
            <a:p>
              <a:endParaRPr lang="en-US"/>
            </a:p>
          </p:txBody>
        </p:sp>
        <p:sp>
          <p:nvSpPr>
            <p:cNvPr id="16" name="Rectangle 15"/>
            <p:cNvSpPr>
              <a:spLocks noChangeArrowheads="1"/>
            </p:cNvSpPr>
            <p:nvPr/>
          </p:nvSpPr>
          <p:spPr bwMode="auto">
            <a:xfrm>
              <a:off x="7359" y="1512"/>
              <a:ext cx="3228" cy="627"/>
            </a:xfrm>
            <a:prstGeom prst="rect">
              <a:avLst/>
            </a:prstGeom>
            <a:ln/>
          </p:spPr>
          <p:style>
            <a:lnRef idx="0">
              <a:schemeClr val="accent1"/>
            </a:lnRef>
            <a:fillRef idx="3">
              <a:schemeClr val="accent1"/>
            </a:fillRef>
            <a:effectRef idx="3">
              <a:schemeClr val="accent1"/>
            </a:effectRef>
            <a:fontRef idx="minor">
              <a:schemeClr val="lt1"/>
            </a:fontRef>
          </p:style>
          <p:txBody>
            <a:bodyPr rot="0" vert="horz" wrap="square" lIns="91440" tIns="45720" rIns="91440" bIns="45720" anchor="t" anchorCtr="0" upright="1">
              <a:noAutofit/>
            </a:bodyPr>
            <a:lstStyle/>
            <a:p>
              <a:endParaRPr lang="en-US"/>
            </a:p>
          </p:txBody>
        </p:sp>
        <p:sp>
          <p:nvSpPr>
            <p:cNvPr id="17" name="Text Box 355"/>
            <p:cNvSpPr txBox="1">
              <a:spLocks noChangeArrowheads="1"/>
            </p:cNvSpPr>
            <p:nvPr/>
          </p:nvSpPr>
          <p:spPr bwMode="auto">
            <a:xfrm>
              <a:off x="3069" y="431"/>
              <a:ext cx="5020" cy="590"/>
            </a:xfrm>
            <a:prstGeom prst="rect">
              <a:avLst/>
            </a:prstGeom>
            <a:ln/>
            <a:extLst/>
          </p:spPr>
          <p:style>
            <a:lnRef idx="0">
              <a:schemeClr val="accent1"/>
            </a:lnRef>
            <a:fillRef idx="3">
              <a:schemeClr val="accent1"/>
            </a:fillRef>
            <a:effectRef idx="3">
              <a:schemeClr val="accent1"/>
            </a:effectRef>
            <a:fontRef idx="minor">
              <a:schemeClr val="lt1"/>
            </a:fontRef>
          </p:style>
          <p:txBody>
            <a:bodyPr rot="0" vert="horz" wrap="square" lIns="0" tIns="0" rIns="0" bIns="0" anchor="t" anchorCtr="0" upright="1">
              <a:noAutofit/>
            </a:bodyPr>
            <a:lstStyle/>
            <a:p>
              <a:pPr marL="431800" marR="432435" algn="ctr">
                <a:lnSpc>
                  <a:spcPts val="1570"/>
                </a:lnSpc>
                <a:spcAft>
                  <a:spcPts val="0"/>
                </a:spcAft>
              </a:pPr>
              <a:r>
                <a:rPr lang="en-US" sz="1600" b="1" dirty="0">
                  <a:solidFill>
                    <a:schemeClr val="tx1"/>
                  </a:solidFill>
                  <a:effectLst/>
                  <a:latin typeface="Calibri" panose="020F0502020204030204" pitchFamily="34" charset="0"/>
                  <a:ea typeface="Calibri" panose="020F0502020204030204" pitchFamily="34" charset="0"/>
                </a:rPr>
                <a:t>Broad- spectrum Penicillins</a:t>
              </a:r>
              <a:endParaRPr lang="en-US" sz="1100" dirty="0">
                <a:solidFill>
                  <a:schemeClr val="tx1"/>
                </a:solidFill>
                <a:effectLst/>
                <a:latin typeface="Calibri" panose="020F0502020204030204" pitchFamily="34" charset="0"/>
                <a:ea typeface="Calibri" panose="020F0502020204030204" pitchFamily="34" charset="0"/>
              </a:endParaRPr>
            </a:p>
            <a:p>
              <a:pPr algn="ctr">
                <a:lnSpc>
                  <a:spcPts val="1375"/>
                </a:lnSpc>
                <a:spcAft>
                  <a:spcPts val="0"/>
                </a:spcAft>
              </a:pPr>
              <a:r>
                <a:rPr lang="en-US" sz="1200" b="1" dirty="0">
                  <a:solidFill>
                    <a:schemeClr val="tx1"/>
                  </a:solidFill>
                  <a:effectLst/>
                  <a:latin typeface="Calibri" panose="020F0502020204030204" pitchFamily="34" charset="0"/>
                  <a:ea typeface="Calibri" panose="020F0502020204030204" pitchFamily="34" charset="0"/>
                </a:rPr>
                <a:t>(Act on both gram +</a:t>
              </a:r>
              <a:r>
                <a:rPr lang="en-US" sz="1200" b="1" dirty="0" err="1">
                  <a:solidFill>
                    <a:schemeClr val="tx1"/>
                  </a:solidFill>
                  <a:effectLst/>
                  <a:latin typeface="Calibri" panose="020F0502020204030204" pitchFamily="34" charset="0"/>
                  <a:ea typeface="Calibri" panose="020F0502020204030204" pitchFamily="34" charset="0"/>
                </a:rPr>
                <a:t>ve</a:t>
              </a:r>
              <a:r>
                <a:rPr lang="en-US" sz="1200" b="1" dirty="0">
                  <a:solidFill>
                    <a:schemeClr val="tx1"/>
                  </a:solidFill>
                  <a:effectLst/>
                  <a:latin typeface="Calibri" panose="020F0502020204030204" pitchFamily="34" charset="0"/>
                  <a:ea typeface="Calibri" panose="020F0502020204030204" pitchFamily="34" charset="0"/>
                </a:rPr>
                <a:t> &amp; gram-</a:t>
              </a:r>
              <a:r>
                <a:rPr lang="en-US" sz="1200" b="1" dirty="0" err="1">
                  <a:solidFill>
                    <a:schemeClr val="tx1"/>
                  </a:solidFill>
                  <a:effectLst/>
                  <a:latin typeface="Calibri" panose="020F0502020204030204" pitchFamily="34" charset="0"/>
                  <a:ea typeface="Calibri" panose="020F0502020204030204" pitchFamily="34" charset="0"/>
                </a:rPr>
                <a:t>ve</a:t>
              </a:r>
              <a:r>
                <a:rPr lang="en-US" sz="1200" b="1" spc="-165" dirty="0">
                  <a:solidFill>
                    <a:schemeClr val="tx1"/>
                  </a:solidFill>
                  <a:effectLst/>
                  <a:latin typeface="Calibri" panose="020F0502020204030204" pitchFamily="34" charset="0"/>
                  <a:ea typeface="Calibri" panose="020F0502020204030204" pitchFamily="34" charset="0"/>
                </a:rPr>
                <a:t> </a:t>
              </a:r>
              <a:r>
                <a:rPr lang="en-US" sz="1200" b="1" dirty="0">
                  <a:solidFill>
                    <a:schemeClr val="tx1"/>
                  </a:solidFill>
                  <a:effectLst/>
                  <a:latin typeface="Calibri" panose="020F0502020204030204" pitchFamily="34" charset="0"/>
                  <a:ea typeface="Calibri" panose="020F0502020204030204" pitchFamily="34" charset="0"/>
                </a:rPr>
                <a:t>microorganisms)</a:t>
              </a:r>
              <a:endParaRPr lang="en-US" sz="1100" dirty="0">
                <a:solidFill>
                  <a:schemeClr val="tx1"/>
                </a:solidFill>
                <a:effectLst/>
                <a:latin typeface="Calibri" panose="020F0502020204030204" pitchFamily="34" charset="0"/>
                <a:ea typeface="Calibri" panose="020F0502020204030204" pitchFamily="34" charset="0"/>
              </a:endParaRPr>
            </a:p>
          </p:txBody>
        </p:sp>
        <p:sp>
          <p:nvSpPr>
            <p:cNvPr id="18" name="Text Box 356"/>
            <p:cNvSpPr txBox="1">
              <a:spLocks noChangeArrowheads="1"/>
            </p:cNvSpPr>
            <p:nvPr/>
          </p:nvSpPr>
          <p:spPr bwMode="auto">
            <a:xfrm>
              <a:off x="407" y="1695"/>
              <a:ext cx="3209" cy="279"/>
            </a:xfrm>
            <a:prstGeom prst="rect">
              <a:avLst/>
            </a:prstGeom>
            <a:ln/>
            <a:extLst/>
          </p:spPr>
          <p:style>
            <a:lnRef idx="0">
              <a:schemeClr val="accent1"/>
            </a:lnRef>
            <a:fillRef idx="3">
              <a:schemeClr val="accent1"/>
            </a:fillRef>
            <a:effectRef idx="3">
              <a:schemeClr val="accent1"/>
            </a:effectRef>
            <a:fontRef idx="minor">
              <a:schemeClr val="lt1"/>
            </a:fontRef>
          </p:style>
          <p:txBody>
            <a:bodyPr rot="0" vert="horz" wrap="square" lIns="0" tIns="0" rIns="0" bIns="0" anchor="t" anchorCtr="0" upright="1">
              <a:noAutofit/>
            </a:bodyPr>
            <a:lstStyle/>
            <a:p>
              <a:pPr>
                <a:lnSpc>
                  <a:spcPts val="1390"/>
                </a:lnSpc>
                <a:spcAft>
                  <a:spcPts val="0"/>
                </a:spcAft>
              </a:pPr>
              <a:r>
                <a:rPr lang="en-US" sz="1400" b="1" dirty="0">
                  <a:solidFill>
                    <a:srgbClr val="622422"/>
                  </a:solidFill>
                  <a:effectLst/>
                  <a:latin typeface="Calibri" panose="020F0502020204030204" pitchFamily="34" charset="0"/>
                  <a:ea typeface="Calibri" panose="020F0502020204030204" pitchFamily="34" charset="0"/>
                </a:rPr>
                <a:t>Amoxicillin - </a:t>
              </a:r>
              <a:r>
                <a:rPr lang="en-US" sz="1400" b="1" dirty="0">
                  <a:solidFill>
                    <a:srgbClr val="FF0000"/>
                  </a:solidFill>
                  <a:effectLst/>
                  <a:latin typeface="Calibri" panose="020F0502020204030204" pitchFamily="34" charset="0"/>
                  <a:ea typeface="Calibri" panose="020F0502020204030204" pitchFamily="34" charset="0"/>
                </a:rPr>
                <a:t>Clavulanic</a:t>
              </a:r>
              <a:r>
                <a:rPr lang="en-US" sz="1400" b="1" spc="-110" dirty="0">
                  <a:solidFill>
                    <a:srgbClr val="403052"/>
                  </a:solidFill>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p:txBody>
        </p:sp>
        <p:sp>
          <p:nvSpPr>
            <p:cNvPr id="19" name="Text Box 357"/>
            <p:cNvSpPr txBox="1">
              <a:spLocks noChangeArrowheads="1"/>
            </p:cNvSpPr>
            <p:nvPr/>
          </p:nvSpPr>
          <p:spPr bwMode="auto">
            <a:xfrm>
              <a:off x="4283" y="1695"/>
              <a:ext cx="2580" cy="279"/>
            </a:xfrm>
            <a:prstGeom prst="rect">
              <a:avLst/>
            </a:prstGeom>
            <a:ln/>
            <a:extLst/>
          </p:spPr>
          <p:style>
            <a:lnRef idx="0">
              <a:schemeClr val="accent1"/>
            </a:lnRef>
            <a:fillRef idx="3">
              <a:schemeClr val="accent1"/>
            </a:fillRef>
            <a:effectRef idx="3">
              <a:schemeClr val="accent1"/>
            </a:effectRef>
            <a:fontRef idx="minor">
              <a:schemeClr val="lt1"/>
            </a:fontRef>
          </p:style>
          <p:txBody>
            <a:bodyPr rot="0" vert="horz" wrap="square" lIns="0" tIns="0" rIns="0" bIns="0" anchor="t" anchorCtr="0" upright="1">
              <a:noAutofit/>
            </a:bodyPr>
            <a:lstStyle/>
            <a:p>
              <a:pPr>
                <a:lnSpc>
                  <a:spcPts val="1390"/>
                </a:lnSpc>
                <a:spcAft>
                  <a:spcPts val="0"/>
                </a:spcAft>
              </a:pPr>
              <a:r>
                <a:rPr lang="en-US" sz="1400" b="1">
                  <a:solidFill>
                    <a:srgbClr val="622422"/>
                  </a:solidFill>
                  <a:effectLst/>
                  <a:latin typeface="Calibri" panose="020F0502020204030204" pitchFamily="34" charset="0"/>
                  <a:ea typeface="Calibri" panose="020F0502020204030204" pitchFamily="34" charset="0"/>
                </a:rPr>
                <a:t>Ampicillin -</a:t>
              </a:r>
              <a:r>
                <a:rPr lang="en-US" sz="1400" b="1" spc="-105">
                  <a:solidFill>
                    <a:srgbClr val="622422"/>
                  </a:solidFill>
                  <a:effectLst/>
                  <a:latin typeface="Calibri" panose="020F0502020204030204" pitchFamily="34" charset="0"/>
                  <a:ea typeface="Calibri" panose="020F0502020204030204" pitchFamily="34" charset="0"/>
                </a:rPr>
                <a:t> </a:t>
              </a:r>
              <a:r>
                <a:rPr lang="en-US" sz="1400" b="1">
                  <a:solidFill>
                    <a:srgbClr val="FF0000"/>
                  </a:solidFill>
                  <a:effectLst/>
                  <a:latin typeface="Calibri" panose="020F0502020204030204" pitchFamily="34" charset="0"/>
                  <a:ea typeface="Calibri" panose="020F0502020204030204" pitchFamily="34" charset="0"/>
                </a:rPr>
                <a:t>Sulbactam</a:t>
              </a:r>
              <a:endParaRPr lang="en-US" sz="1100">
                <a:effectLst/>
                <a:latin typeface="Calibri" panose="020F0502020204030204" pitchFamily="34" charset="0"/>
                <a:ea typeface="Calibri" panose="020F0502020204030204" pitchFamily="34" charset="0"/>
              </a:endParaRPr>
            </a:p>
          </p:txBody>
        </p:sp>
        <p:sp>
          <p:nvSpPr>
            <p:cNvPr id="20" name="Text Box 358"/>
            <p:cNvSpPr txBox="1">
              <a:spLocks noChangeArrowheads="1"/>
            </p:cNvSpPr>
            <p:nvPr/>
          </p:nvSpPr>
          <p:spPr bwMode="auto">
            <a:xfrm>
              <a:off x="7539" y="1695"/>
              <a:ext cx="2871" cy="279"/>
            </a:xfrm>
            <a:prstGeom prst="rect">
              <a:avLst/>
            </a:prstGeom>
            <a:ln/>
            <a:extLst/>
          </p:spPr>
          <p:style>
            <a:lnRef idx="0">
              <a:schemeClr val="accent1"/>
            </a:lnRef>
            <a:fillRef idx="3">
              <a:schemeClr val="accent1"/>
            </a:fillRef>
            <a:effectRef idx="3">
              <a:schemeClr val="accent1"/>
            </a:effectRef>
            <a:fontRef idx="minor">
              <a:schemeClr val="lt1"/>
            </a:fontRef>
          </p:style>
          <p:txBody>
            <a:bodyPr rot="0" vert="horz" wrap="square" lIns="0" tIns="0" rIns="0" bIns="0" anchor="t" anchorCtr="0" upright="1">
              <a:noAutofit/>
            </a:bodyPr>
            <a:lstStyle/>
            <a:p>
              <a:pPr>
                <a:lnSpc>
                  <a:spcPts val="1390"/>
                </a:lnSpc>
                <a:spcAft>
                  <a:spcPts val="0"/>
                </a:spcAft>
              </a:pPr>
              <a:r>
                <a:rPr lang="en-US" sz="1400" b="1">
                  <a:solidFill>
                    <a:srgbClr val="622422"/>
                  </a:solidFill>
                  <a:effectLst/>
                  <a:latin typeface="Calibri" panose="020F0502020204030204" pitchFamily="34" charset="0"/>
                  <a:ea typeface="Calibri" panose="020F0502020204030204" pitchFamily="34" charset="0"/>
                </a:rPr>
                <a:t>Piperacillin - </a:t>
              </a:r>
              <a:r>
                <a:rPr lang="en-US" sz="1400" b="1" spc="-20">
                  <a:solidFill>
                    <a:srgbClr val="FF0000"/>
                  </a:solidFill>
                  <a:effectLst/>
                  <a:latin typeface="Calibri" panose="020F0502020204030204" pitchFamily="34" charset="0"/>
                  <a:ea typeface="Calibri" panose="020F0502020204030204" pitchFamily="34" charset="0"/>
                </a:rPr>
                <a:t>Tazobactam</a:t>
              </a:r>
              <a:endParaRPr lang="en-US" sz="1100">
                <a:effectLst/>
                <a:latin typeface="Calibri" panose="020F0502020204030204" pitchFamily="34" charset="0"/>
                <a:ea typeface="Calibri" panose="020F0502020204030204" pitchFamily="34" charset="0"/>
              </a:endParaRPr>
            </a:p>
          </p:txBody>
        </p:sp>
      </p:grpSp>
      <p:pic>
        <p:nvPicPr>
          <p:cNvPr id="21" name="صورة 4" descr="نتيجة بحث الصور عن ‪beta lacta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36704"/>
            <a:ext cx="631825" cy="349885"/>
          </a:xfrm>
          <a:prstGeom prst="rect">
            <a:avLst/>
          </a:prstGeom>
          <a:noFill/>
          <a:ln>
            <a:noFill/>
          </a:ln>
        </p:spPr>
      </p:pic>
      <p:sp>
        <p:nvSpPr>
          <p:cNvPr id="22" name="Rectangle 21"/>
          <p:cNvSpPr/>
          <p:nvPr/>
        </p:nvSpPr>
        <p:spPr>
          <a:xfrm>
            <a:off x="631825" y="2535447"/>
            <a:ext cx="6226175" cy="215444"/>
          </a:xfrm>
          <a:prstGeom prst="rect">
            <a:avLst/>
          </a:prstGeom>
        </p:spPr>
        <p:txBody>
          <a:bodyPr wrap="square">
            <a:spAutoFit/>
          </a:bodyPr>
          <a:lstStyle/>
          <a:p>
            <a:r>
              <a:rPr lang="ar-SA" sz="800" dirty="0">
                <a:solidFill>
                  <a:srgbClr val="C00000"/>
                </a:solidFill>
                <a:latin typeface="Calibri" panose="020F0502020204030204" pitchFamily="34" charset="0"/>
                <a:ea typeface="Calibri" panose="020F0502020204030204" pitchFamily="34" charset="0"/>
              </a:rPr>
              <a:t>الدرق الاخر(اللي بالأحمر) وظيفته فقط حماية حلقة البيتا لاكتام(اللي في الصورة لان بعض البكتيريا تهاجم هذي الحلقة و تبطل مفعول المضاد) و ليس له أي علاقة بالبكتيريا </a:t>
            </a:r>
            <a:endParaRPr lang="en-US" sz="800" dirty="0">
              <a:solidFill>
                <a:srgbClr val="C00000"/>
              </a:solidFill>
            </a:endParaRPr>
          </a:p>
        </p:txBody>
      </p:sp>
      <p:graphicFrame>
        <p:nvGraphicFramePr>
          <p:cNvPr id="25" name="Table 24"/>
          <p:cNvGraphicFramePr>
            <a:graphicFrameLocks noGrp="1"/>
          </p:cNvGraphicFramePr>
          <p:nvPr>
            <p:extLst>
              <p:ext uri="{D42A27DB-BD31-4B8C-83A1-F6EECF244321}">
                <p14:modId xmlns:p14="http://schemas.microsoft.com/office/powerpoint/2010/main" val="21798012"/>
              </p:ext>
            </p:extLst>
          </p:nvPr>
        </p:nvGraphicFramePr>
        <p:xfrm>
          <a:off x="0" y="2798863"/>
          <a:ext cx="6858000" cy="5837137"/>
        </p:xfrm>
        <a:graphic>
          <a:graphicData uri="http://schemas.openxmlformats.org/drawingml/2006/table">
            <a:tbl>
              <a:tblPr firstRow="1" firstCol="1" lastRow="1" lastCol="1" bandRow="1" bandCol="1">
                <a:tableStyleId>{69CF1AB2-1976-4502-BF36-3FF5EA218861}</a:tableStyleId>
              </a:tblPr>
              <a:tblGrid>
                <a:gridCol w="1132114">
                  <a:extLst>
                    <a:ext uri="{9D8B030D-6E8A-4147-A177-3AD203B41FA5}">
                      <a16:colId xmlns="" xmlns:a16="http://schemas.microsoft.com/office/drawing/2014/main" val="3314257108"/>
                    </a:ext>
                  </a:extLst>
                </a:gridCol>
                <a:gridCol w="5725886">
                  <a:extLst>
                    <a:ext uri="{9D8B030D-6E8A-4147-A177-3AD203B41FA5}">
                      <a16:colId xmlns="" xmlns:a16="http://schemas.microsoft.com/office/drawing/2014/main" val="1181975826"/>
                    </a:ext>
                  </a:extLst>
                </a:gridCol>
              </a:tblGrid>
              <a:tr h="1276338">
                <a:tc>
                  <a:txBody>
                    <a:bodyPr/>
                    <a:lstStyle/>
                    <a:p>
                      <a:pPr marL="86360" marR="0" lvl="0" indent="0" algn="ctr" defTabSz="685800" rtl="0" eaLnBrk="1" fontAlgn="auto" latinLnBrk="0" hangingPunct="1">
                        <a:lnSpc>
                          <a:spcPct val="100000"/>
                        </a:lnSpc>
                        <a:spcBef>
                          <a:spcPts val="485"/>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Mechanism</a:t>
                      </a:r>
                      <a:endPar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685800" marR="174625" lvl="1" indent="-342900" algn="just" rtl="0">
                        <a:lnSpc>
                          <a:spcPts val="1680"/>
                        </a:lnSpc>
                        <a:spcBef>
                          <a:spcPts val="305"/>
                        </a:spcBef>
                        <a:spcAft>
                          <a:spcPts val="0"/>
                        </a:spcAft>
                        <a:buClr>
                          <a:srgbClr val="5FC8BE"/>
                        </a:buClr>
                        <a:buSzPts val="1400"/>
                        <a:buFont typeface="Calibri" panose="020F0502020204030204" pitchFamily="34" charset="0"/>
                        <a:buAutoNum type="arabicPeriod"/>
                        <a:tabLst>
                          <a:tab pos="431800" algn="l"/>
                        </a:tabLst>
                      </a:pPr>
                      <a:r>
                        <a:rPr lang="en-US" sz="1200" b="0" dirty="0">
                          <a:solidFill>
                            <a:srgbClr val="5FC8BE"/>
                          </a:solidFill>
                          <a:effectLst/>
                          <a:latin typeface="Calibri" panose="020F0502020204030204" pitchFamily="34" charset="0"/>
                          <a:ea typeface="Calibri" panose="020F0502020204030204" pitchFamily="34" charset="0"/>
                        </a:rPr>
                        <a:t>Inhibits bacterial cell wall </a:t>
                      </a:r>
                      <a:r>
                        <a:rPr lang="en-US" sz="1200" b="0" spc="-15" dirty="0">
                          <a:solidFill>
                            <a:srgbClr val="5FC8BE"/>
                          </a:solidFill>
                          <a:effectLst/>
                          <a:latin typeface="Calibri" panose="020F0502020204030204" pitchFamily="34" charset="0"/>
                          <a:ea typeface="Calibri" panose="020F0502020204030204" pitchFamily="34" charset="0"/>
                        </a:rPr>
                        <a:t>synthesis </a:t>
                      </a:r>
                      <a:r>
                        <a:rPr lang="en-US" sz="1200" b="0" spc="-10" dirty="0">
                          <a:effectLst/>
                        </a:rPr>
                        <a:t>through inhibition of peptidoglycan </a:t>
                      </a:r>
                      <a:r>
                        <a:rPr lang="en-US" sz="1200" b="0" spc="-15" dirty="0">
                          <a:effectLst/>
                        </a:rPr>
                        <a:t>layer </a:t>
                      </a:r>
                      <a:r>
                        <a:rPr lang="en-US" sz="1200" b="0" spc="-10" dirty="0">
                          <a:effectLst/>
                        </a:rPr>
                        <a:t>of the cell wall. </a:t>
                      </a:r>
                      <a:r>
                        <a:rPr lang="en-US" sz="1200" b="0" spc="-10" dirty="0">
                          <a:solidFill>
                            <a:srgbClr val="AFABAB"/>
                          </a:solidFill>
                          <a:effectLst/>
                        </a:rPr>
                        <a:t>Penicillin inhibits transpeptidase enzyme which is a bacterial enzyme that cross-links peptidoglycan chains </a:t>
                      </a:r>
                      <a:r>
                        <a:rPr lang="en-US" sz="1200" b="0" spc="-15" dirty="0">
                          <a:solidFill>
                            <a:srgbClr val="AFABAB"/>
                          </a:solidFill>
                          <a:effectLst/>
                        </a:rPr>
                        <a:t>to </a:t>
                      </a:r>
                      <a:r>
                        <a:rPr lang="en-US" sz="1200" b="0" spc="-10" dirty="0">
                          <a:solidFill>
                            <a:srgbClr val="AFABAB"/>
                          </a:solidFill>
                          <a:effectLst/>
                        </a:rPr>
                        <a:t>form rigid</a:t>
                      </a:r>
                      <a:r>
                        <a:rPr lang="en-US" sz="1200" b="0" spc="-225" dirty="0">
                          <a:solidFill>
                            <a:srgbClr val="AFABAB"/>
                          </a:solidFill>
                          <a:effectLst/>
                        </a:rPr>
                        <a:t> </a:t>
                      </a:r>
                      <a:r>
                        <a:rPr lang="en-US" sz="1200" b="0" spc="-10" dirty="0">
                          <a:solidFill>
                            <a:srgbClr val="AFABAB"/>
                          </a:solidFill>
                          <a:effectLst/>
                        </a:rPr>
                        <a:t>cell walls.</a:t>
                      </a:r>
                      <a:endParaRPr lang="en-US" sz="1000" b="0" spc="-10" dirty="0">
                        <a:solidFill>
                          <a:srgbClr val="AFABAB"/>
                        </a:solidFill>
                        <a:effectLst/>
                      </a:endParaRPr>
                    </a:p>
                    <a:p>
                      <a:pPr marL="685800" lvl="1" indent="-342900" algn="l" rtl="0">
                        <a:spcBef>
                          <a:spcPts val="10"/>
                        </a:spcBef>
                        <a:spcAft>
                          <a:spcPts val="0"/>
                        </a:spcAft>
                        <a:buClr>
                          <a:srgbClr val="5FC8BE"/>
                        </a:buClr>
                        <a:buSzPts val="1400"/>
                        <a:buFont typeface="Calibri" panose="020F0502020204030204" pitchFamily="34" charset="0"/>
                        <a:buAutoNum type="arabicPeriod"/>
                        <a:tabLst>
                          <a:tab pos="431165" algn="l"/>
                          <a:tab pos="431800" algn="l"/>
                        </a:tabLst>
                      </a:pPr>
                      <a:r>
                        <a:rPr lang="en-US" sz="1200" b="0" dirty="0">
                          <a:solidFill>
                            <a:srgbClr val="5FC8BE"/>
                          </a:solidFill>
                          <a:effectLst/>
                          <a:latin typeface="Calibri" panose="020F0502020204030204" pitchFamily="34" charset="0"/>
                          <a:ea typeface="Calibri" panose="020F0502020204030204" pitchFamily="34" charset="0"/>
                        </a:rPr>
                        <a:t>Bactericidal </a:t>
                      </a:r>
                      <a:r>
                        <a:rPr lang="en-US" sz="1200" b="0" spc="-10" dirty="0">
                          <a:effectLst/>
                        </a:rPr>
                        <a:t> </a:t>
                      </a:r>
                      <a:r>
                        <a:rPr lang="en-US" sz="1200" b="0" spc="-10" dirty="0">
                          <a:solidFill>
                            <a:srgbClr val="AFABAB"/>
                          </a:solidFill>
                          <a:effectLst/>
                        </a:rPr>
                        <a:t>(kills</a:t>
                      </a:r>
                      <a:r>
                        <a:rPr lang="en-US" sz="1200" b="0" spc="-100" dirty="0">
                          <a:solidFill>
                            <a:srgbClr val="AFABAB"/>
                          </a:solidFill>
                          <a:effectLst/>
                        </a:rPr>
                        <a:t> </a:t>
                      </a:r>
                      <a:r>
                        <a:rPr lang="en-US" sz="1200" b="0" spc="-10" dirty="0">
                          <a:solidFill>
                            <a:srgbClr val="AFABAB"/>
                          </a:solidFill>
                          <a:effectLst/>
                        </a:rPr>
                        <a:t>bacteria) </a:t>
                      </a:r>
                      <a:r>
                        <a:rPr lang="en-US" sz="1200" b="0" spc="-10" dirty="0">
                          <a:solidFill>
                            <a:schemeClr val="bg1">
                              <a:lumMod val="50000"/>
                            </a:schemeClr>
                          </a:solidFill>
                          <a:effectLst/>
                        </a:rPr>
                        <a:t>all act one gram +</a:t>
                      </a:r>
                      <a:r>
                        <a:rPr lang="en-US" sz="1200" b="0" spc="-10" dirty="0" err="1">
                          <a:solidFill>
                            <a:schemeClr val="bg1">
                              <a:lumMod val="50000"/>
                            </a:schemeClr>
                          </a:solidFill>
                          <a:effectLst/>
                        </a:rPr>
                        <a:t>ve</a:t>
                      </a:r>
                      <a:r>
                        <a:rPr lang="en-US" sz="1200" b="0" spc="-10" dirty="0">
                          <a:solidFill>
                            <a:schemeClr val="bg1">
                              <a:lumMod val="50000"/>
                            </a:schemeClr>
                          </a:solidFill>
                          <a:effectLst/>
                        </a:rPr>
                        <a:t> and –</a:t>
                      </a:r>
                      <a:r>
                        <a:rPr lang="en-US" sz="1200" b="0" spc="-10" dirty="0" err="1">
                          <a:solidFill>
                            <a:schemeClr val="bg1">
                              <a:lumMod val="50000"/>
                            </a:schemeClr>
                          </a:solidFill>
                          <a:effectLst/>
                        </a:rPr>
                        <a:t>ve</a:t>
                      </a:r>
                      <a:r>
                        <a:rPr lang="en-US" sz="1200" b="0" spc="-10" dirty="0">
                          <a:solidFill>
                            <a:schemeClr val="bg1">
                              <a:lumMod val="50000"/>
                            </a:schemeClr>
                          </a:solidFill>
                          <a:effectLst/>
                        </a:rPr>
                        <a:t>.</a:t>
                      </a:r>
                      <a:endParaRPr lang="en-US" sz="1000" b="0" spc="-10" dirty="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3088540209"/>
                  </a:ext>
                </a:extLst>
              </a:tr>
              <a:tr h="1468650">
                <a:tc>
                  <a:txBody>
                    <a:bodyPr/>
                    <a:lstStyle/>
                    <a:p>
                      <a:pPr marL="86360" marR="0" lvl="0" indent="0" algn="ctr" defTabSz="685800" rtl="0" eaLnBrk="1" fontAlgn="auto" latinLnBrk="0" hangingPunct="1">
                        <a:lnSpc>
                          <a:spcPct val="100000"/>
                        </a:lnSpc>
                        <a:spcBef>
                          <a:spcPts val="295"/>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mn-lt"/>
                          <a:ea typeface="+mn-ea"/>
                          <a:cs typeface="+mn-cs"/>
                        </a:rPr>
                        <a:t>Pharmaco</a:t>
                      </a:r>
                      <a:r>
                        <a:rPr kumimoji="0" lang="en-US" sz="1600" b="1" i="0" u="none" strike="noStrike" kern="1200" cap="none" spc="0" normalizeH="0" baseline="0" noProof="0" dirty="0" smtClean="0">
                          <a:ln>
                            <a:noFill/>
                          </a:ln>
                          <a:solidFill>
                            <a:prstClr val="black"/>
                          </a:solidFill>
                          <a:effectLst/>
                          <a:uLnTx/>
                          <a:uFillTx/>
                          <a:latin typeface="+mn-lt"/>
                          <a:ea typeface="+mn-ea"/>
                          <a:cs typeface="+mn-cs"/>
                        </a:rPr>
                        <a:t>-kinetics</a:t>
                      </a:r>
                      <a:endPar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685800" lvl="1" indent="-342900" rtl="0">
                        <a:lnSpc>
                          <a:spcPts val="1695"/>
                        </a:lnSpc>
                        <a:spcBef>
                          <a:spcPts val="320"/>
                        </a:spcBef>
                        <a:spcAft>
                          <a:spcPts val="0"/>
                        </a:spcAft>
                        <a:buSzPts val="1400"/>
                        <a:buFont typeface="Calibri" panose="020F0502020204030204" pitchFamily="34" charset="0"/>
                        <a:buAutoNum type="arabicPeriod"/>
                        <a:tabLst>
                          <a:tab pos="431165" algn="l"/>
                          <a:tab pos="431800" algn="l"/>
                        </a:tabLst>
                      </a:pPr>
                      <a:r>
                        <a:rPr lang="en-US" sz="1200" b="0" spc="-10" dirty="0">
                          <a:effectLst/>
                        </a:rPr>
                        <a:t>Given</a:t>
                      </a:r>
                      <a:r>
                        <a:rPr lang="en-US" sz="1200" b="0" spc="-70" dirty="0">
                          <a:effectLst/>
                        </a:rPr>
                        <a:t> </a:t>
                      </a:r>
                      <a:r>
                        <a:rPr lang="en-US" sz="1200" b="0" spc="-10" dirty="0">
                          <a:effectLst/>
                        </a:rPr>
                        <a:t>orally</a:t>
                      </a:r>
                      <a:r>
                        <a:rPr lang="en-US" sz="1200" b="0" spc="-90" dirty="0">
                          <a:effectLst/>
                        </a:rPr>
                        <a:t> </a:t>
                      </a:r>
                      <a:r>
                        <a:rPr lang="en-US" sz="1200" b="0" spc="-10" dirty="0">
                          <a:effectLst/>
                        </a:rPr>
                        <a:t>or</a:t>
                      </a:r>
                      <a:r>
                        <a:rPr lang="en-US" sz="1200" b="0" spc="-90" dirty="0">
                          <a:effectLst/>
                        </a:rPr>
                        <a:t> </a:t>
                      </a:r>
                      <a:r>
                        <a:rPr lang="en-US" sz="1200" b="0" spc="-10" dirty="0">
                          <a:effectLst/>
                        </a:rPr>
                        <a:t>parenterally</a:t>
                      </a:r>
                      <a:endParaRPr lang="en-US" sz="1000" b="0" spc="-10" dirty="0">
                        <a:effectLst/>
                      </a:endParaRPr>
                    </a:p>
                    <a:p>
                      <a:pPr marL="685800" lvl="1" indent="-342900">
                        <a:lnSpc>
                          <a:spcPts val="1680"/>
                        </a:lnSpc>
                        <a:spcAft>
                          <a:spcPts val="0"/>
                        </a:spcAft>
                        <a:buSzPts val="1400"/>
                        <a:buFont typeface="Calibri" panose="020F0502020204030204" pitchFamily="34" charset="0"/>
                        <a:buAutoNum type="arabicPeriod"/>
                        <a:tabLst>
                          <a:tab pos="431165" algn="l"/>
                          <a:tab pos="431800" algn="l"/>
                        </a:tabLst>
                      </a:pPr>
                      <a:r>
                        <a:rPr lang="en-US" sz="1200" b="0" spc="-10" dirty="0">
                          <a:effectLst/>
                        </a:rPr>
                        <a:t>Not </a:t>
                      </a:r>
                      <a:r>
                        <a:rPr lang="en-US" sz="1200" b="0" spc="-15" dirty="0">
                          <a:effectLst/>
                        </a:rPr>
                        <a:t>metabolized </a:t>
                      </a:r>
                      <a:r>
                        <a:rPr lang="en-US" sz="1200" b="0" spc="-10" dirty="0">
                          <a:effectLst/>
                        </a:rPr>
                        <a:t>in human, thus </a:t>
                      </a:r>
                      <a:r>
                        <a:rPr lang="en-US" sz="1200" b="0" u="sng" spc="-20" dirty="0">
                          <a:effectLst/>
                        </a:rPr>
                        <a:t>excreted </a:t>
                      </a:r>
                      <a:r>
                        <a:rPr lang="en-US" sz="1200" b="0" u="sng" spc="-10" dirty="0">
                          <a:effectLst/>
                        </a:rPr>
                        <a:t>mostly unchanged</a:t>
                      </a:r>
                      <a:r>
                        <a:rPr lang="en-US" sz="1200" b="0" spc="-10" dirty="0">
                          <a:effectLst/>
                        </a:rPr>
                        <a:t> in urine.</a:t>
                      </a:r>
                      <a:endParaRPr lang="en-US" sz="1000" b="0" spc="-10" dirty="0">
                        <a:effectLst/>
                      </a:endParaRPr>
                    </a:p>
                    <a:p>
                      <a:pPr marL="685800" marR="364490" lvl="1" indent="-342900">
                        <a:lnSpc>
                          <a:spcPct val="97000"/>
                        </a:lnSpc>
                        <a:spcBef>
                          <a:spcPts val="10"/>
                        </a:spcBef>
                        <a:spcAft>
                          <a:spcPts val="0"/>
                        </a:spcAft>
                        <a:buSzPts val="1400"/>
                        <a:buFont typeface="Calibri" panose="020F0502020204030204" pitchFamily="34" charset="0"/>
                        <a:buAutoNum type="arabicPeriod"/>
                        <a:tabLst>
                          <a:tab pos="431165" algn="l"/>
                          <a:tab pos="431800" algn="l"/>
                        </a:tabLst>
                      </a:pPr>
                      <a:r>
                        <a:rPr lang="en-US" sz="1200" b="0" spc="-15" dirty="0">
                          <a:effectLst/>
                        </a:rPr>
                        <a:t>Relatively </a:t>
                      </a:r>
                      <a:r>
                        <a:rPr lang="en-US" sz="1200" b="0" spc="-10" dirty="0">
                          <a:effectLst/>
                        </a:rPr>
                        <a:t>lipid </a:t>
                      </a:r>
                      <a:r>
                        <a:rPr lang="en-US" sz="1200" b="0" u="sng" spc="-10" dirty="0">
                          <a:effectLst/>
                        </a:rPr>
                        <a:t>in</a:t>
                      </a:r>
                      <a:r>
                        <a:rPr lang="en-US" sz="1200" b="0" spc="-10" dirty="0">
                          <a:effectLst/>
                        </a:rPr>
                        <a:t>soluble</a:t>
                      </a:r>
                      <a:r>
                        <a:rPr lang="en-US" sz="1200" b="0" spc="-10" dirty="0">
                          <a:solidFill>
                            <a:srgbClr val="AFABAB"/>
                          </a:solidFill>
                          <a:effectLst/>
                        </a:rPr>
                        <a:t>. Doesn’t cross placental barrier nor BBB, but </a:t>
                      </a:r>
                      <a:r>
                        <a:rPr lang="en-US" sz="1200" b="0" spc="-15" dirty="0">
                          <a:solidFill>
                            <a:srgbClr val="AFABAB"/>
                          </a:solidFill>
                          <a:effectLst/>
                        </a:rPr>
                        <a:t>yet </a:t>
                      </a:r>
                      <a:r>
                        <a:rPr lang="en-US" sz="1200" b="0" spc="-10" dirty="0">
                          <a:solidFill>
                            <a:srgbClr val="AFABAB"/>
                          </a:solidFill>
                          <a:effectLst/>
                        </a:rPr>
                        <a:t>used in meningitis because inflamed meninges are more permeable </a:t>
                      </a:r>
                      <a:r>
                        <a:rPr lang="en-US" sz="1200" b="0" spc="-15" dirty="0">
                          <a:solidFill>
                            <a:srgbClr val="AFABAB"/>
                          </a:solidFill>
                          <a:effectLst/>
                        </a:rPr>
                        <a:t>to </a:t>
                      </a:r>
                      <a:r>
                        <a:rPr lang="en-US" sz="1200" b="0" spc="-10" dirty="0">
                          <a:solidFill>
                            <a:srgbClr val="AFABAB"/>
                          </a:solidFill>
                          <a:effectLst/>
                        </a:rPr>
                        <a:t>the penicillins. (inflammation = </a:t>
                      </a:r>
                      <a:r>
                        <a:rPr lang="en-US" sz="1200" b="0" dirty="0">
                          <a:solidFill>
                            <a:srgbClr val="7E7E7E"/>
                          </a:solidFill>
                          <a:effectLst/>
                          <a:latin typeface="Wingdings 3" panose="05040102010807070707" pitchFamily="18" charset="2"/>
                          <a:ea typeface="Calibri" panose="020F0502020204030204" pitchFamily="34" charset="0"/>
                          <a:cs typeface="Calibri" panose="020F0502020204030204" pitchFamily="34" charset="0"/>
                        </a:rPr>
                        <a:t>#</a:t>
                      </a:r>
                      <a:r>
                        <a:rPr lang="en-US" sz="1200" b="0" spc="-195" dirty="0">
                          <a:solidFill>
                            <a:srgbClr val="AFABAB"/>
                          </a:solidFill>
                          <a:effectLst/>
                        </a:rPr>
                        <a:t> </a:t>
                      </a:r>
                      <a:r>
                        <a:rPr lang="en-US" sz="1200" b="0" spc="-10" dirty="0">
                          <a:solidFill>
                            <a:srgbClr val="AFABAB"/>
                          </a:solidFill>
                          <a:effectLst/>
                        </a:rPr>
                        <a:t>permeability)</a:t>
                      </a:r>
                      <a:endParaRPr lang="en-US" sz="1000" b="0" spc="-10" dirty="0">
                        <a:solidFill>
                          <a:srgbClr val="AFABAB"/>
                        </a:solidFill>
                        <a:effectLst/>
                      </a:endParaRPr>
                    </a:p>
                    <a:p>
                      <a:pPr marL="685800" lvl="1" indent="-342900">
                        <a:lnSpc>
                          <a:spcPts val="1690"/>
                        </a:lnSpc>
                        <a:spcAft>
                          <a:spcPts val="0"/>
                        </a:spcAft>
                        <a:buSzPts val="1400"/>
                        <a:buFont typeface="Calibri" panose="020F0502020204030204" pitchFamily="34" charset="0"/>
                        <a:buAutoNum type="arabicPeriod"/>
                        <a:tabLst>
                          <a:tab pos="431165" algn="l"/>
                          <a:tab pos="431800" algn="l"/>
                        </a:tabLst>
                      </a:pPr>
                      <a:r>
                        <a:rPr lang="en-US" sz="1200" b="0" spc="-10" dirty="0">
                          <a:effectLst/>
                        </a:rPr>
                        <a:t>Half-life=30-60</a:t>
                      </a:r>
                      <a:r>
                        <a:rPr lang="en-US" sz="1200" b="0" spc="-5" dirty="0">
                          <a:effectLst/>
                        </a:rPr>
                        <a:t> </a:t>
                      </a:r>
                      <a:r>
                        <a:rPr lang="en-US" sz="1200" b="0" spc="-10" dirty="0">
                          <a:effectLst/>
                        </a:rPr>
                        <a:t>min</a:t>
                      </a:r>
                      <a:r>
                        <a:rPr lang="en-US" sz="1200" b="0" spc="-40" dirty="0">
                          <a:effectLst/>
                        </a:rPr>
                        <a:t> </a:t>
                      </a:r>
                      <a:r>
                        <a:rPr lang="en-US" sz="1200" b="0" spc="-10" dirty="0">
                          <a:effectLst/>
                        </a:rPr>
                        <a:t>(</a:t>
                      </a:r>
                      <a:r>
                        <a:rPr lang="en-US" sz="1200" b="0" spc="-75" dirty="0">
                          <a:effectLst/>
                        </a:rPr>
                        <a:t> </a:t>
                      </a:r>
                      <a:r>
                        <a:rPr lang="en-US" sz="1200" b="0" spc="-10" dirty="0">
                          <a:effectLst/>
                        </a:rPr>
                        <a:t>increased</a:t>
                      </a:r>
                      <a:r>
                        <a:rPr lang="en-US" sz="1200" b="0" spc="-40" dirty="0">
                          <a:effectLst/>
                        </a:rPr>
                        <a:t> </a:t>
                      </a:r>
                      <a:r>
                        <a:rPr lang="en-US" sz="1200" b="0" spc="-10" dirty="0">
                          <a:effectLst/>
                        </a:rPr>
                        <a:t>in</a:t>
                      </a:r>
                      <a:r>
                        <a:rPr lang="en-US" sz="1200" b="0" spc="-60" dirty="0">
                          <a:effectLst/>
                        </a:rPr>
                        <a:t> </a:t>
                      </a:r>
                      <a:r>
                        <a:rPr lang="en-US" sz="1200" b="0" spc="-10" dirty="0">
                          <a:effectLst/>
                        </a:rPr>
                        <a:t>renal</a:t>
                      </a:r>
                      <a:r>
                        <a:rPr lang="en-US" sz="1200" b="0" spc="-60" dirty="0">
                          <a:effectLst/>
                        </a:rPr>
                        <a:t> </a:t>
                      </a:r>
                      <a:r>
                        <a:rPr lang="en-US" sz="1200" b="0" spc="-10" dirty="0">
                          <a:effectLst/>
                        </a:rPr>
                        <a:t>failure</a:t>
                      </a:r>
                      <a:r>
                        <a:rPr lang="en-US" sz="1200" b="0" spc="-10" dirty="0" smtClean="0">
                          <a:effectLst/>
                        </a:rPr>
                        <a:t>).</a:t>
                      </a:r>
                    </a:p>
                    <a:p>
                      <a:pPr marL="685800" lvl="1" indent="-342900">
                        <a:lnSpc>
                          <a:spcPts val="1690"/>
                        </a:lnSpc>
                        <a:spcAft>
                          <a:spcPts val="0"/>
                        </a:spcAft>
                        <a:buSzPts val="1400"/>
                        <a:buFont typeface="Calibri" panose="020F0502020204030204" pitchFamily="34" charset="0"/>
                        <a:buAutoNum type="arabicPeriod"/>
                        <a:tabLst>
                          <a:tab pos="431165" algn="l"/>
                          <a:tab pos="431800" algn="l"/>
                        </a:tabLst>
                      </a:pPr>
                      <a:r>
                        <a:rPr lang="en-US" sz="1200" b="0" spc="-10" dirty="0" smtClean="0">
                          <a:effectLst/>
                          <a:latin typeface="Calibri" panose="020F0502020204030204" pitchFamily="34" charset="0"/>
                          <a:ea typeface="Calibri" panose="020F0502020204030204" pitchFamily="34" charset="0"/>
                          <a:cs typeface="Arial" panose="020B0604020202020204" pitchFamily="34" charset="0"/>
                        </a:rPr>
                        <a:t>Probenecid slows their elimination</a:t>
                      </a:r>
                      <a:r>
                        <a:rPr lang="en-US" sz="1200" b="0" spc="-10" baseline="0" dirty="0" smtClean="0">
                          <a:effectLst/>
                          <a:latin typeface="Calibri" panose="020F0502020204030204" pitchFamily="34" charset="0"/>
                          <a:ea typeface="Calibri" panose="020F0502020204030204" pitchFamily="34" charset="0"/>
                          <a:cs typeface="Arial" panose="020B0604020202020204" pitchFamily="34" charset="0"/>
                        </a:rPr>
                        <a:t> and prolonged their half life.</a:t>
                      </a:r>
                      <a:endParaRPr lang="en-US" sz="1200" b="0" spc="-1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863908822"/>
                  </a:ext>
                </a:extLst>
              </a:tr>
              <a:tr h="2084088">
                <a:tc>
                  <a:txBody>
                    <a:bodyPr/>
                    <a:lstStyle/>
                    <a:p>
                      <a:pPr marL="86360" marR="0" lvl="0" indent="0" algn="ctr" defTabSz="685800" rtl="0" eaLnBrk="1" fontAlgn="auto" latinLnBrk="0" hangingPunct="1">
                        <a:lnSpc>
                          <a:spcPct val="100000"/>
                        </a:lnSpc>
                        <a:spcBef>
                          <a:spcPts val="495"/>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n-lt"/>
                          <a:ea typeface="+mn-ea"/>
                          <a:cs typeface="+mn-cs"/>
                        </a:rPr>
                        <a:t>Adverse </a:t>
                      </a:r>
                      <a:r>
                        <a:rPr kumimoji="0" lang="en-US" sz="1600" b="1" i="0" u="none" strike="noStrike" kern="1200" cap="none" spc="0" normalizeH="0" baseline="0" noProof="0" dirty="0" smtClean="0">
                          <a:ln>
                            <a:noFill/>
                          </a:ln>
                          <a:solidFill>
                            <a:prstClr val="black"/>
                          </a:solidFill>
                          <a:effectLst/>
                          <a:uLnTx/>
                          <a:uFillTx/>
                          <a:latin typeface="+mn-lt"/>
                          <a:ea typeface="+mn-ea"/>
                          <a:cs typeface="+mn-cs"/>
                        </a:rPr>
                        <a:t>effects</a:t>
                      </a:r>
                      <a:endPar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685800" lvl="1" indent="-342900" rtl="0">
                        <a:lnSpc>
                          <a:spcPts val="1695"/>
                        </a:lnSpc>
                        <a:spcBef>
                          <a:spcPts val="325"/>
                        </a:spcBef>
                        <a:spcAft>
                          <a:spcPts val="0"/>
                        </a:spcAft>
                        <a:buSzPts val="1400"/>
                        <a:buFont typeface="Calibri" panose="020F0502020204030204" pitchFamily="34" charset="0"/>
                        <a:buAutoNum type="arabicPeriod"/>
                        <a:tabLst>
                          <a:tab pos="431165" algn="l"/>
                          <a:tab pos="431800" algn="l"/>
                        </a:tabLst>
                      </a:pPr>
                      <a:r>
                        <a:rPr lang="en-US" sz="1200" b="0" spc="-10" dirty="0">
                          <a:effectLst/>
                        </a:rPr>
                        <a:t>Hypersensitivity</a:t>
                      </a:r>
                      <a:r>
                        <a:rPr lang="en-US" sz="1200" b="0" spc="5" dirty="0">
                          <a:effectLst/>
                        </a:rPr>
                        <a:t> </a:t>
                      </a:r>
                      <a:r>
                        <a:rPr lang="en-US" sz="1200" b="0" spc="-10" dirty="0">
                          <a:effectLst/>
                        </a:rPr>
                        <a:t>reactions</a:t>
                      </a:r>
                      <a:r>
                        <a:rPr lang="en-US" sz="1200" b="0" spc="-10" dirty="0">
                          <a:solidFill>
                            <a:srgbClr val="AFABAB"/>
                          </a:solidFill>
                          <a:effectLst/>
                        </a:rPr>
                        <a:t>.</a:t>
                      </a:r>
                      <a:r>
                        <a:rPr lang="en-US" sz="1200" b="0" spc="-20" dirty="0">
                          <a:solidFill>
                            <a:srgbClr val="AFABAB"/>
                          </a:solidFill>
                          <a:effectLst/>
                        </a:rPr>
                        <a:t> </a:t>
                      </a:r>
                      <a:r>
                        <a:rPr lang="en-US" sz="1200" b="0" spc="-10" dirty="0">
                          <a:solidFill>
                            <a:srgbClr val="AFABAB"/>
                          </a:solidFill>
                          <a:effectLst/>
                        </a:rPr>
                        <a:t>Most</a:t>
                      </a:r>
                      <a:r>
                        <a:rPr lang="en-US" sz="1200" b="0" spc="-60" dirty="0">
                          <a:solidFill>
                            <a:srgbClr val="AFABAB"/>
                          </a:solidFill>
                          <a:effectLst/>
                        </a:rPr>
                        <a:t> </a:t>
                      </a:r>
                      <a:r>
                        <a:rPr lang="en-US" sz="1200" b="0" spc="-10" dirty="0">
                          <a:solidFill>
                            <a:srgbClr val="AFABAB"/>
                          </a:solidFill>
                          <a:effectLst/>
                        </a:rPr>
                        <a:t>serious</a:t>
                      </a:r>
                      <a:r>
                        <a:rPr lang="en-US" sz="1200" b="0" spc="-45" dirty="0">
                          <a:solidFill>
                            <a:srgbClr val="AFABAB"/>
                          </a:solidFill>
                          <a:effectLst/>
                        </a:rPr>
                        <a:t> </a:t>
                      </a:r>
                      <a:r>
                        <a:rPr lang="en-US" sz="1200" b="0" spc="-10" dirty="0">
                          <a:solidFill>
                            <a:srgbClr val="AFABAB"/>
                          </a:solidFill>
                          <a:effectLst/>
                        </a:rPr>
                        <a:t>ADR!</a:t>
                      </a:r>
                      <a:r>
                        <a:rPr lang="en-US" sz="1200" b="0" spc="-75" dirty="0">
                          <a:solidFill>
                            <a:srgbClr val="AFABAB"/>
                          </a:solidFill>
                          <a:effectLst/>
                        </a:rPr>
                        <a:t> </a:t>
                      </a:r>
                      <a:r>
                        <a:rPr lang="en-US" sz="1200" b="0" spc="-10" dirty="0">
                          <a:solidFill>
                            <a:srgbClr val="AFABAB"/>
                          </a:solidFill>
                          <a:effectLst/>
                        </a:rPr>
                        <a:t>Penicillins</a:t>
                      </a:r>
                      <a:r>
                        <a:rPr lang="en-US" sz="1200" b="0" spc="10" dirty="0">
                          <a:solidFill>
                            <a:srgbClr val="AFABAB"/>
                          </a:solidFill>
                          <a:effectLst/>
                        </a:rPr>
                        <a:t> </a:t>
                      </a:r>
                      <a:r>
                        <a:rPr lang="en-US" sz="1200" b="0" spc="-10" dirty="0">
                          <a:solidFill>
                            <a:srgbClr val="AFABAB"/>
                          </a:solidFill>
                          <a:effectLst/>
                        </a:rPr>
                        <a:t>could</a:t>
                      </a:r>
                      <a:r>
                        <a:rPr lang="en-US" sz="1200" b="0" spc="-45" dirty="0">
                          <a:solidFill>
                            <a:srgbClr val="AFABAB"/>
                          </a:solidFill>
                          <a:effectLst/>
                        </a:rPr>
                        <a:t> </a:t>
                      </a:r>
                      <a:r>
                        <a:rPr lang="en-US" sz="1200" b="0" spc="-10" dirty="0">
                          <a:solidFill>
                            <a:srgbClr val="AFABAB"/>
                          </a:solidFill>
                          <a:effectLst/>
                        </a:rPr>
                        <a:t>cause</a:t>
                      </a:r>
                      <a:r>
                        <a:rPr lang="en-US" sz="1200" b="0" spc="-80" dirty="0">
                          <a:solidFill>
                            <a:srgbClr val="AFABAB"/>
                          </a:solidFill>
                          <a:effectLst/>
                        </a:rPr>
                        <a:t> </a:t>
                      </a:r>
                      <a:r>
                        <a:rPr lang="en-US" sz="1200" b="0" spc="-10" dirty="0">
                          <a:solidFill>
                            <a:srgbClr val="AFABAB"/>
                          </a:solidFill>
                          <a:effectLst/>
                        </a:rPr>
                        <a:t>Anaphylactic</a:t>
                      </a:r>
                      <a:endParaRPr lang="en-US" sz="1000" b="0" spc="-10" dirty="0">
                        <a:solidFill>
                          <a:srgbClr val="AFABAB"/>
                        </a:solidFill>
                        <a:effectLst/>
                      </a:endParaRPr>
                    </a:p>
                    <a:p>
                      <a:pPr marL="774065" lvl="1">
                        <a:lnSpc>
                          <a:spcPts val="1680"/>
                        </a:lnSpc>
                        <a:spcAft>
                          <a:spcPts val="0"/>
                        </a:spcAft>
                      </a:pPr>
                      <a:r>
                        <a:rPr lang="en-US" sz="1200" b="0" dirty="0">
                          <a:solidFill>
                            <a:srgbClr val="AFABAB"/>
                          </a:solidFill>
                          <a:effectLst/>
                        </a:rPr>
                        <a:t>shock, so it is important to do skin test before prescribing the drug</a:t>
                      </a:r>
                      <a:endParaRPr lang="en-US" sz="1000" b="0" dirty="0">
                        <a:solidFill>
                          <a:srgbClr val="AFABAB"/>
                        </a:solidFill>
                        <a:effectLst/>
                      </a:endParaRPr>
                    </a:p>
                    <a:p>
                      <a:pPr marL="685800" marR="229235" lvl="1" indent="-342900">
                        <a:lnSpc>
                          <a:spcPct val="97000"/>
                        </a:lnSpc>
                        <a:spcBef>
                          <a:spcPts val="10"/>
                        </a:spcBef>
                        <a:spcAft>
                          <a:spcPts val="0"/>
                        </a:spcAft>
                        <a:buSzPts val="1400"/>
                        <a:buFont typeface="Calibri" panose="020F0502020204030204" pitchFamily="34" charset="0"/>
                        <a:buAutoNum type="arabicPeriod"/>
                        <a:tabLst>
                          <a:tab pos="431165" algn="l"/>
                          <a:tab pos="431800" algn="l"/>
                        </a:tabLst>
                      </a:pPr>
                      <a:r>
                        <a:rPr lang="en-US" sz="1200" b="0" spc="-10" dirty="0">
                          <a:effectLst/>
                        </a:rPr>
                        <a:t>Convulsions</a:t>
                      </a:r>
                      <a:r>
                        <a:rPr lang="en-US" sz="1200" b="0" spc="25" dirty="0">
                          <a:effectLst/>
                        </a:rPr>
                        <a:t> </a:t>
                      </a:r>
                      <a:r>
                        <a:rPr lang="en-US" sz="1200" b="0" spc="-10" dirty="0">
                          <a:effectLst/>
                        </a:rPr>
                        <a:t>(</a:t>
                      </a:r>
                      <a:r>
                        <a:rPr lang="en-US" sz="1200" b="0" spc="-10" dirty="0">
                          <a:solidFill>
                            <a:srgbClr val="AFABAB"/>
                          </a:solidFill>
                          <a:effectLst/>
                        </a:rPr>
                        <a:t>due</a:t>
                      </a:r>
                      <a:r>
                        <a:rPr lang="en-US" sz="1200" b="0" spc="-40" dirty="0">
                          <a:solidFill>
                            <a:srgbClr val="AFABAB"/>
                          </a:solidFill>
                          <a:effectLst/>
                        </a:rPr>
                        <a:t> </a:t>
                      </a:r>
                      <a:r>
                        <a:rPr lang="en-US" sz="1200" b="0" spc="-15" dirty="0">
                          <a:solidFill>
                            <a:srgbClr val="AFABAB"/>
                          </a:solidFill>
                          <a:effectLst/>
                        </a:rPr>
                        <a:t>to</a:t>
                      </a:r>
                      <a:r>
                        <a:rPr lang="en-US" sz="1200" b="0" spc="-40" dirty="0">
                          <a:solidFill>
                            <a:srgbClr val="AFABAB"/>
                          </a:solidFill>
                          <a:effectLst/>
                        </a:rPr>
                        <a:t> </a:t>
                      </a:r>
                      <a:r>
                        <a:rPr lang="en-US" sz="1200" b="0" spc="-10" dirty="0">
                          <a:solidFill>
                            <a:srgbClr val="AFABAB"/>
                          </a:solidFill>
                          <a:effectLst/>
                        </a:rPr>
                        <a:t>increased</a:t>
                      </a:r>
                      <a:r>
                        <a:rPr lang="en-US" sz="1200" b="0" spc="-15" dirty="0">
                          <a:solidFill>
                            <a:srgbClr val="AFABAB"/>
                          </a:solidFill>
                          <a:effectLst/>
                        </a:rPr>
                        <a:t> </a:t>
                      </a:r>
                      <a:r>
                        <a:rPr lang="en-US" sz="1200" b="0" spc="-10" dirty="0">
                          <a:solidFill>
                            <a:srgbClr val="AFABAB"/>
                          </a:solidFill>
                          <a:effectLst/>
                        </a:rPr>
                        <a:t>concentration</a:t>
                      </a:r>
                      <a:r>
                        <a:rPr lang="en-US" sz="1200" b="0" spc="5" dirty="0">
                          <a:solidFill>
                            <a:srgbClr val="AFABAB"/>
                          </a:solidFill>
                          <a:effectLst/>
                        </a:rPr>
                        <a:t> </a:t>
                      </a:r>
                      <a:r>
                        <a:rPr lang="en-US" sz="1200" b="0" spc="-10" dirty="0">
                          <a:solidFill>
                            <a:srgbClr val="AFABAB"/>
                          </a:solidFill>
                          <a:effectLst/>
                        </a:rPr>
                        <a:t>in</a:t>
                      </a:r>
                      <a:r>
                        <a:rPr lang="en-US" sz="1200" b="0" spc="-35" dirty="0">
                          <a:solidFill>
                            <a:srgbClr val="AFABAB"/>
                          </a:solidFill>
                          <a:effectLst/>
                        </a:rPr>
                        <a:t> </a:t>
                      </a:r>
                      <a:r>
                        <a:rPr lang="en-US" sz="1200" b="0" spc="-10" dirty="0">
                          <a:solidFill>
                            <a:srgbClr val="AFABAB"/>
                          </a:solidFill>
                          <a:effectLst/>
                        </a:rPr>
                        <a:t>plasma</a:t>
                      </a:r>
                      <a:r>
                        <a:rPr lang="en-US" sz="1200" b="0" spc="-10" dirty="0">
                          <a:effectLst/>
                        </a:rPr>
                        <a:t>,</a:t>
                      </a:r>
                      <a:r>
                        <a:rPr lang="en-US" sz="1200" b="0" spc="-35" dirty="0">
                          <a:effectLst/>
                        </a:rPr>
                        <a:t> </a:t>
                      </a:r>
                      <a:r>
                        <a:rPr lang="en-US" sz="1200" b="0" spc="-10" dirty="0">
                          <a:effectLst/>
                        </a:rPr>
                        <a:t>either</a:t>
                      </a:r>
                      <a:r>
                        <a:rPr lang="en-US" sz="1200" b="0" spc="-5" dirty="0">
                          <a:effectLst/>
                        </a:rPr>
                        <a:t> </a:t>
                      </a:r>
                      <a:r>
                        <a:rPr lang="en-US" sz="1200" b="0" spc="-10" dirty="0">
                          <a:effectLst/>
                        </a:rPr>
                        <a:t>after</a:t>
                      </a:r>
                      <a:r>
                        <a:rPr lang="en-US" sz="1200" b="0" spc="-40" dirty="0">
                          <a:effectLst/>
                        </a:rPr>
                        <a:t> </a:t>
                      </a:r>
                      <a:r>
                        <a:rPr lang="en-US" sz="1200" b="0" spc="-10" dirty="0">
                          <a:effectLst/>
                        </a:rPr>
                        <a:t>high</a:t>
                      </a:r>
                      <a:r>
                        <a:rPr lang="en-US" sz="1200" b="0" spc="-35" dirty="0">
                          <a:effectLst/>
                        </a:rPr>
                        <a:t> </a:t>
                      </a:r>
                      <a:r>
                        <a:rPr lang="en-US" sz="1200" b="0" spc="-10" dirty="0">
                          <a:effectLst/>
                        </a:rPr>
                        <a:t>IV</a:t>
                      </a:r>
                      <a:r>
                        <a:rPr lang="en-US" sz="1200" b="0" spc="-40" dirty="0">
                          <a:effectLst/>
                        </a:rPr>
                        <a:t> </a:t>
                      </a:r>
                      <a:r>
                        <a:rPr lang="en-US" sz="1200" b="0" spc="-10" dirty="0">
                          <a:effectLst/>
                        </a:rPr>
                        <a:t>dose</a:t>
                      </a:r>
                      <a:r>
                        <a:rPr lang="en-US" sz="1200" b="0" spc="-40" dirty="0">
                          <a:effectLst/>
                        </a:rPr>
                        <a:t> </a:t>
                      </a:r>
                      <a:r>
                        <a:rPr lang="en-US" sz="1200" b="0" spc="-10" dirty="0">
                          <a:effectLst/>
                        </a:rPr>
                        <a:t>or in renal</a:t>
                      </a:r>
                      <a:r>
                        <a:rPr lang="en-US" sz="1200" b="0" spc="-130" dirty="0">
                          <a:effectLst/>
                        </a:rPr>
                        <a:t> </a:t>
                      </a:r>
                      <a:r>
                        <a:rPr lang="en-US" sz="1200" b="0" spc="-10" dirty="0">
                          <a:effectLst/>
                        </a:rPr>
                        <a:t>failure)</a:t>
                      </a:r>
                      <a:endParaRPr lang="en-US" sz="1000" b="0" spc="-10" dirty="0">
                        <a:effectLst/>
                      </a:endParaRPr>
                    </a:p>
                    <a:p>
                      <a:pPr marL="685800" lvl="1" indent="-342900">
                        <a:lnSpc>
                          <a:spcPts val="1675"/>
                        </a:lnSpc>
                        <a:spcAft>
                          <a:spcPts val="0"/>
                        </a:spcAft>
                        <a:buSzPts val="1400"/>
                        <a:buFont typeface="Calibri" panose="020F0502020204030204" pitchFamily="34" charset="0"/>
                        <a:buAutoNum type="arabicPeriod"/>
                        <a:tabLst>
                          <a:tab pos="431165" algn="l"/>
                          <a:tab pos="431800" algn="l"/>
                        </a:tabLst>
                      </a:pPr>
                      <a:r>
                        <a:rPr lang="en-US" sz="1200" b="0" spc="-10" dirty="0">
                          <a:effectLst/>
                        </a:rPr>
                        <a:t>Nephritis</a:t>
                      </a:r>
                      <a:endParaRPr lang="en-US" sz="1000" b="0" spc="-10" dirty="0">
                        <a:effectLst/>
                      </a:endParaRPr>
                    </a:p>
                    <a:p>
                      <a:pPr marL="685800" lvl="1" indent="-342900">
                        <a:lnSpc>
                          <a:spcPts val="1680"/>
                        </a:lnSpc>
                        <a:spcAft>
                          <a:spcPts val="0"/>
                        </a:spcAft>
                        <a:buSzPts val="1400"/>
                        <a:buFont typeface="Calibri" panose="020F0502020204030204" pitchFamily="34" charset="0"/>
                        <a:buAutoNum type="arabicPeriod"/>
                        <a:tabLst>
                          <a:tab pos="431165" algn="l"/>
                          <a:tab pos="431800" algn="l"/>
                        </a:tabLst>
                      </a:pPr>
                      <a:r>
                        <a:rPr lang="en-US" sz="1200" b="0" spc="-10" dirty="0">
                          <a:effectLst/>
                        </a:rPr>
                        <a:t>Diarrhea </a:t>
                      </a:r>
                      <a:r>
                        <a:rPr lang="en-US" sz="1200" b="0" spc="-10" dirty="0" smtClean="0">
                          <a:solidFill>
                            <a:schemeClr val="bg1">
                              <a:lumMod val="50000"/>
                            </a:schemeClr>
                          </a:solidFill>
                          <a:effectLst/>
                        </a:rPr>
                        <a:t>(</a:t>
                      </a:r>
                      <a:r>
                        <a:rPr lang="ar-SA" sz="1000" b="0" spc="-10" dirty="0" smtClean="0">
                          <a:solidFill>
                            <a:schemeClr val="bg1">
                              <a:lumMod val="50000"/>
                            </a:schemeClr>
                          </a:solidFill>
                          <a:effectLst/>
                        </a:rPr>
                        <a:t>اغلب المضادات تسبب الاسهال لأنها تقتل </a:t>
                      </a:r>
                      <a:r>
                        <a:rPr lang="ar-SA" sz="1000" b="0" spc="-10" dirty="0" err="1" smtClean="0">
                          <a:solidFill>
                            <a:schemeClr val="bg1">
                              <a:lumMod val="50000"/>
                            </a:schemeClr>
                          </a:solidFill>
                          <a:effectLst/>
                        </a:rPr>
                        <a:t>النورمال</a:t>
                      </a:r>
                      <a:r>
                        <a:rPr lang="ar-SA" sz="1000" b="0" spc="-10" dirty="0" smtClean="0">
                          <a:solidFill>
                            <a:schemeClr val="bg1">
                              <a:lumMod val="50000"/>
                            </a:schemeClr>
                          </a:solidFill>
                          <a:effectLst/>
                        </a:rPr>
                        <a:t> فلورا </a:t>
                      </a:r>
                      <a:r>
                        <a:rPr lang="en-US" sz="1200" b="0" spc="-10" dirty="0" smtClean="0">
                          <a:solidFill>
                            <a:schemeClr val="bg1">
                              <a:lumMod val="50000"/>
                            </a:schemeClr>
                          </a:solidFill>
                          <a:effectLst/>
                        </a:rPr>
                        <a:t>)</a:t>
                      </a:r>
                      <a:endParaRPr lang="en-US" sz="1000" b="0" spc="-10" dirty="0" smtClean="0">
                        <a:solidFill>
                          <a:schemeClr val="bg1">
                            <a:lumMod val="50000"/>
                          </a:schemeClr>
                        </a:solidFill>
                        <a:effectLst/>
                      </a:endParaRPr>
                    </a:p>
                    <a:p>
                      <a:pPr marL="685800" marR="404495" lvl="1" indent="-342900">
                        <a:lnSpc>
                          <a:spcPct val="97000"/>
                        </a:lnSpc>
                        <a:spcBef>
                          <a:spcPts val="10"/>
                        </a:spcBef>
                        <a:spcAft>
                          <a:spcPts val="0"/>
                        </a:spcAft>
                        <a:buSzPts val="1400"/>
                        <a:buFont typeface="Calibri" panose="020F0502020204030204" pitchFamily="34" charset="0"/>
                        <a:buAutoNum type="arabicPeriod"/>
                        <a:tabLst>
                          <a:tab pos="431165" algn="l"/>
                          <a:tab pos="431800" algn="l"/>
                        </a:tabLst>
                      </a:pPr>
                      <a:r>
                        <a:rPr lang="en-US" sz="1200" b="0" spc="-10" dirty="0" smtClean="0">
                          <a:effectLst/>
                        </a:rPr>
                        <a:t>Superinfections</a:t>
                      </a:r>
                      <a:r>
                        <a:rPr lang="en-US" sz="1200" b="0" spc="5" dirty="0" smtClean="0">
                          <a:effectLst/>
                        </a:rPr>
                        <a:t> </a:t>
                      </a:r>
                      <a:r>
                        <a:rPr lang="en-US" sz="1200" b="0" spc="-10" dirty="0">
                          <a:solidFill>
                            <a:srgbClr val="AFABAB"/>
                          </a:solidFill>
                          <a:effectLst/>
                        </a:rPr>
                        <a:t>(superinfection</a:t>
                      </a:r>
                      <a:r>
                        <a:rPr lang="en-US" sz="1200" b="0" spc="5" dirty="0">
                          <a:solidFill>
                            <a:srgbClr val="AFABAB"/>
                          </a:solidFill>
                          <a:effectLst/>
                        </a:rPr>
                        <a:t> </a:t>
                      </a:r>
                      <a:r>
                        <a:rPr lang="en-US" sz="1200" b="0" spc="-10" dirty="0">
                          <a:solidFill>
                            <a:srgbClr val="AFABAB"/>
                          </a:solidFill>
                          <a:effectLst/>
                        </a:rPr>
                        <a:t>is</a:t>
                      </a:r>
                      <a:r>
                        <a:rPr lang="en-US" sz="1200" b="0" spc="-55" dirty="0">
                          <a:solidFill>
                            <a:srgbClr val="AFABAB"/>
                          </a:solidFill>
                          <a:effectLst/>
                        </a:rPr>
                        <a:t> </a:t>
                      </a:r>
                      <a:r>
                        <a:rPr lang="en-US" sz="1200" b="0" spc="-10" dirty="0">
                          <a:solidFill>
                            <a:srgbClr val="AFABAB"/>
                          </a:solidFill>
                          <a:effectLst/>
                        </a:rPr>
                        <a:t>a</a:t>
                      </a:r>
                      <a:r>
                        <a:rPr lang="en-US" sz="1200" b="0" spc="-60" dirty="0">
                          <a:solidFill>
                            <a:srgbClr val="AFABAB"/>
                          </a:solidFill>
                          <a:effectLst/>
                        </a:rPr>
                        <a:t> </a:t>
                      </a:r>
                      <a:r>
                        <a:rPr lang="en-US" sz="1200" b="0" spc="-10" dirty="0">
                          <a:solidFill>
                            <a:srgbClr val="AFABAB"/>
                          </a:solidFill>
                          <a:effectLst/>
                        </a:rPr>
                        <a:t>second</a:t>
                      </a:r>
                      <a:r>
                        <a:rPr lang="en-US" sz="1200" b="0" spc="-35" dirty="0">
                          <a:solidFill>
                            <a:srgbClr val="AFABAB"/>
                          </a:solidFill>
                          <a:effectLst/>
                        </a:rPr>
                        <a:t> </a:t>
                      </a:r>
                      <a:r>
                        <a:rPr lang="en-US" sz="1200" b="0" spc="-10" dirty="0">
                          <a:solidFill>
                            <a:srgbClr val="AFABAB"/>
                          </a:solidFill>
                          <a:effectLst/>
                        </a:rPr>
                        <a:t>infection</a:t>
                      </a:r>
                      <a:r>
                        <a:rPr lang="en-US" sz="1200" b="0" spc="-35" dirty="0">
                          <a:solidFill>
                            <a:srgbClr val="AFABAB"/>
                          </a:solidFill>
                          <a:effectLst/>
                        </a:rPr>
                        <a:t> </a:t>
                      </a:r>
                      <a:r>
                        <a:rPr lang="en-US" sz="1200" b="0" spc="-10" dirty="0">
                          <a:solidFill>
                            <a:srgbClr val="AFABAB"/>
                          </a:solidFill>
                          <a:effectLst/>
                        </a:rPr>
                        <a:t>superimposed</a:t>
                      </a:r>
                      <a:r>
                        <a:rPr lang="en-US" sz="1200" b="0" spc="5" dirty="0">
                          <a:solidFill>
                            <a:srgbClr val="AFABAB"/>
                          </a:solidFill>
                          <a:effectLst/>
                        </a:rPr>
                        <a:t> </a:t>
                      </a:r>
                      <a:r>
                        <a:rPr lang="en-US" sz="1200" b="0" spc="-10" dirty="0">
                          <a:solidFill>
                            <a:srgbClr val="AFABAB"/>
                          </a:solidFill>
                          <a:effectLst/>
                        </a:rPr>
                        <a:t>on</a:t>
                      </a:r>
                      <a:r>
                        <a:rPr lang="en-US" sz="1200" b="0" spc="-70" dirty="0">
                          <a:solidFill>
                            <a:srgbClr val="AFABAB"/>
                          </a:solidFill>
                          <a:effectLst/>
                        </a:rPr>
                        <a:t> </a:t>
                      </a:r>
                      <a:r>
                        <a:rPr lang="en-US" sz="1200" b="0" spc="-10" dirty="0">
                          <a:solidFill>
                            <a:srgbClr val="AFABAB"/>
                          </a:solidFill>
                          <a:effectLst/>
                        </a:rPr>
                        <a:t>an</a:t>
                      </a:r>
                      <a:r>
                        <a:rPr lang="en-US" sz="1200" b="0" spc="-70" dirty="0">
                          <a:solidFill>
                            <a:srgbClr val="AFABAB"/>
                          </a:solidFill>
                          <a:effectLst/>
                        </a:rPr>
                        <a:t> </a:t>
                      </a:r>
                      <a:r>
                        <a:rPr lang="en-US" sz="1200" b="0" spc="-10" dirty="0">
                          <a:solidFill>
                            <a:srgbClr val="AFABAB"/>
                          </a:solidFill>
                          <a:effectLst/>
                        </a:rPr>
                        <a:t>earlier one,</a:t>
                      </a:r>
                      <a:r>
                        <a:rPr lang="en-US" sz="1200" b="0" spc="-45" dirty="0">
                          <a:solidFill>
                            <a:srgbClr val="AFABAB"/>
                          </a:solidFill>
                          <a:effectLst/>
                        </a:rPr>
                        <a:t> </a:t>
                      </a:r>
                      <a:r>
                        <a:rPr lang="en-US" sz="1200" b="0" spc="-10" dirty="0">
                          <a:solidFill>
                            <a:srgbClr val="AFABAB"/>
                          </a:solidFill>
                          <a:effectLst/>
                        </a:rPr>
                        <a:t>mostly due</a:t>
                      </a:r>
                      <a:r>
                        <a:rPr lang="en-US" sz="1200" b="0" spc="-65" dirty="0">
                          <a:solidFill>
                            <a:srgbClr val="AFABAB"/>
                          </a:solidFill>
                          <a:effectLst/>
                        </a:rPr>
                        <a:t> </a:t>
                      </a:r>
                      <a:r>
                        <a:rPr lang="en-US" sz="1200" b="0" spc="-15" dirty="0">
                          <a:solidFill>
                            <a:srgbClr val="AFABAB"/>
                          </a:solidFill>
                          <a:effectLst/>
                        </a:rPr>
                        <a:t>to</a:t>
                      </a:r>
                      <a:r>
                        <a:rPr lang="en-US" sz="1200" b="0" spc="-50" dirty="0">
                          <a:solidFill>
                            <a:srgbClr val="AFABAB"/>
                          </a:solidFill>
                          <a:effectLst/>
                        </a:rPr>
                        <a:t> </a:t>
                      </a:r>
                      <a:r>
                        <a:rPr lang="en-US" sz="1200" b="0" spc="-10" dirty="0">
                          <a:solidFill>
                            <a:srgbClr val="AFABAB"/>
                          </a:solidFill>
                          <a:effectLst/>
                        </a:rPr>
                        <a:t>healthy</a:t>
                      </a:r>
                      <a:r>
                        <a:rPr lang="en-US" sz="1200" b="0" spc="-30" dirty="0">
                          <a:solidFill>
                            <a:srgbClr val="AFABAB"/>
                          </a:solidFill>
                          <a:effectLst/>
                        </a:rPr>
                        <a:t> </a:t>
                      </a:r>
                      <a:r>
                        <a:rPr lang="en-US" sz="1200" b="0" spc="-10" dirty="0">
                          <a:solidFill>
                            <a:srgbClr val="AFABAB"/>
                          </a:solidFill>
                          <a:effectLst/>
                        </a:rPr>
                        <a:t>normal</a:t>
                      </a:r>
                      <a:r>
                        <a:rPr lang="en-US" sz="1200" b="0" spc="-50" dirty="0">
                          <a:solidFill>
                            <a:srgbClr val="AFABAB"/>
                          </a:solidFill>
                          <a:effectLst/>
                        </a:rPr>
                        <a:t> </a:t>
                      </a:r>
                      <a:r>
                        <a:rPr lang="en-US" sz="1200" b="0" spc="-10" dirty="0">
                          <a:solidFill>
                            <a:srgbClr val="AFABAB"/>
                          </a:solidFill>
                          <a:effectLst/>
                        </a:rPr>
                        <a:t>flora</a:t>
                      </a:r>
                      <a:r>
                        <a:rPr lang="en-US" sz="1200" b="0" spc="-55" dirty="0">
                          <a:solidFill>
                            <a:srgbClr val="AFABAB"/>
                          </a:solidFill>
                          <a:effectLst/>
                        </a:rPr>
                        <a:t> </a:t>
                      </a:r>
                      <a:r>
                        <a:rPr lang="en-US" sz="1200" b="0" spc="-10" dirty="0">
                          <a:solidFill>
                            <a:srgbClr val="AFABAB"/>
                          </a:solidFill>
                          <a:effectLst/>
                        </a:rPr>
                        <a:t>eradication</a:t>
                      </a:r>
                      <a:r>
                        <a:rPr lang="en-US" sz="1200" b="0" spc="-30" dirty="0">
                          <a:solidFill>
                            <a:srgbClr val="AFABAB"/>
                          </a:solidFill>
                          <a:effectLst/>
                        </a:rPr>
                        <a:t> </a:t>
                      </a:r>
                      <a:r>
                        <a:rPr lang="en-US" sz="1200" b="0" spc="-10" dirty="0">
                          <a:solidFill>
                            <a:srgbClr val="AFABAB"/>
                          </a:solidFill>
                          <a:effectLst/>
                        </a:rPr>
                        <a:t>by</a:t>
                      </a:r>
                      <a:r>
                        <a:rPr lang="en-US" sz="1200" b="0" spc="-55" dirty="0">
                          <a:solidFill>
                            <a:srgbClr val="AFABAB"/>
                          </a:solidFill>
                          <a:effectLst/>
                        </a:rPr>
                        <a:t> </a:t>
                      </a:r>
                      <a:r>
                        <a:rPr lang="en-US" sz="1200" b="0" spc="-10" dirty="0">
                          <a:solidFill>
                            <a:srgbClr val="AFABAB"/>
                          </a:solidFill>
                          <a:effectLst/>
                        </a:rPr>
                        <a:t>antibiotics)</a:t>
                      </a:r>
                      <a:endParaRPr lang="en-US" sz="1000" b="0" spc="-10" dirty="0">
                        <a:solidFill>
                          <a:srgbClr val="AFABAB"/>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1868511720"/>
                  </a:ext>
                </a:extLst>
              </a:tr>
              <a:tr h="1008061">
                <a:tc>
                  <a:txBody>
                    <a:bodyPr/>
                    <a:lstStyle/>
                    <a:p>
                      <a:pPr marL="86360" marR="0" lvl="0" indent="0" algn="ctr" defTabSz="685800" rtl="0" eaLnBrk="1" fontAlgn="auto" latinLnBrk="0" hangingPunct="1">
                        <a:lnSpc>
                          <a:spcPct val="100000"/>
                        </a:lnSpc>
                        <a:spcBef>
                          <a:spcPts val="50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n-lt"/>
                          <a:ea typeface="+mn-ea"/>
                          <a:cs typeface="+mn-cs"/>
                        </a:rPr>
                        <a:t>Therapeutic </a:t>
                      </a:r>
                      <a:r>
                        <a:rPr kumimoji="0" lang="en-US" sz="1600" b="1" i="0" u="none" strike="noStrike" kern="1200" cap="none" spc="0" normalizeH="0" baseline="0" noProof="0" dirty="0" smtClean="0">
                          <a:ln>
                            <a:noFill/>
                          </a:ln>
                          <a:solidFill>
                            <a:prstClr val="black"/>
                          </a:solidFill>
                          <a:effectLst/>
                          <a:uLnTx/>
                          <a:uFillTx/>
                          <a:latin typeface="+mn-lt"/>
                          <a:ea typeface="+mn-ea"/>
                          <a:cs typeface="+mn-cs"/>
                        </a:rPr>
                        <a:t>uses</a:t>
                      </a:r>
                      <a:endPar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685800" lvl="1" indent="-342900" rtl="0">
                        <a:lnSpc>
                          <a:spcPts val="1695"/>
                        </a:lnSpc>
                        <a:spcBef>
                          <a:spcPts val="330"/>
                        </a:spcBef>
                        <a:spcAft>
                          <a:spcPts val="0"/>
                        </a:spcAft>
                        <a:buFont typeface="+mj-lt"/>
                        <a:buAutoNum type="arabicPeriod"/>
                        <a:tabLst>
                          <a:tab pos="431165" algn="l"/>
                          <a:tab pos="431800" algn="l"/>
                        </a:tabLst>
                      </a:pPr>
                      <a:r>
                        <a:rPr lang="en-US" sz="1200" b="0" spc="-10" dirty="0">
                          <a:effectLst/>
                        </a:rPr>
                        <a:t>Upper</a:t>
                      </a:r>
                      <a:r>
                        <a:rPr lang="en-US" sz="1200" b="0" spc="-85" dirty="0">
                          <a:effectLst/>
                        </a:rPr>
                        <a:t> </a:t>
                      </a:r>
                      <a:r>
                        <a:rPr lang="en-US" sz="1200" b="0" spc="-10" dirty="0">
                          <a:effectLst/>
                        </a:rPr>
                        <a:t>respiratory</a:t>
                      </a:r>
                      <a:r>
                        <a:rPr lang="en-US" sz="1200" b="0" spc="-65" dirty="0">
                          <a:effectLst/>
                        </a:rPr>
                        <a:t> </a:t>
                      </a:r>
                      <a:r>
                        <a:rPr lang="en-US" sz="1200" b="0" spc="-10" dirty="0">
                          <a:effectLst/>
                        </a:rPr>
                        <a:t>tract</a:t>
                      </a:r>
                      <a:r>
                        <a:rPr lang="en-US" sz="1200" b="0" spc="-110" dirty="0">
                          <a:effectLst/>
                        </a:rPr>
                        <a:t> </a:t>
                      </a:r>
                      <a:r>
                        <a:rPr lang="en-US" sz="1200" b="0" spc="-10" dirty="0">
                          <a:effectLst/>
                        </a:rPr>
                        <a:t>infections</a:t>
                      </a:r>
                      <a:endParaRPr lang="en-US" sz="1000" b="0" spc="-10" dirty="0">
                        <a:effectLst/>
                      </a:endParaRPr>
                    </a:p>
                    <a:p>
                      <a:pPr marL="685800" marR="593090" lvl="1" indent="-342900">
                        <a:lnSpc>
                          <a:spcPct val="97000"/>
                        </a:lnSpc>
                        <a:spcBef>
                          <a:spcPts val="10"/>
                        </a:spcBef>
                        <a:spcAft>
                          <a:spcPts val="0"/>
                        </a:spcAft>
                        <a:buFont typeface="+mj-lt"/>
                        <a:buAutoNum type="arabicPeriod"/>
                        <a:tabLst>
                          <a:tab pos="431165" algn="l"/>
                          <a:tab pos="431800" algn="l"/>
                        </a:tabLst>
                      </a:pPr>
                      <a:r>
                        <a:rPr lang="en-US" sz="1200" b="0" spc="-10" dirty="0">
                          <a:solidFill>
                            <a:schemeClr val="bg1">
                              <a:lumMod val="50000"/>
                            </a:schemeClr>
                          </a:solidFill>
                          <a:effectLst/>
                        </a:rPr>
                        <a:t>used in treatment of </a:t>
                      </a:r>
                      <a:r>
                        <a:rPr lang="en-US" sz="1200" b="0" spc="-15" dirty="0">
                          <a:solidFill>
                            <a:schemeClr val="bg1">
                              <a:lumMod val="50000"/>
                            </a:schemeClr>
                          </a:solidFill>
                          <a:effectLst/>
                        </a:rPr>
                        <a:t>Acute </a:t>
                      </a:r>
                      <a:r>
                        <a:rPr lang="en-US" sz="1200" b="0" spc="-10" dirty="0">
                          <a:solidFill>
                            <a:schemeClr val="bg1">
                              <a:lumMod val="50000"/>
                            </a:schemeClr>
                          </a:solidFill>
                          <a:effectLst/>
                        </a:rPr>
                        <a:t>otitis media especially those produced by Group</a:t>
                      </a:r>
                      <a:r>
                        <a:rPr lang="en-US" sz="1200" b="0" spc="-195" dirty="0">
                          <a:solidFill>
                            <a:schemeClr val="bg1">
                              <a:lumMod val="50000"/>
                            </a:schemeClr>
                          </a:solidFill>
                          <a:effectLst/>
                        </a:rPr>
                        <a:t> </a:t>
                      </a:r>
                      <a:r>
                        <a:rPr lang="en-US" sz="1200" b="0" spc="-10" dirty="0">
                          <a:solidFill>
                            <a:schemeClr val="bg1">
                              <a:lumMod val="50000"/>
                            </a:schemeClr>
                          </a:solidFill>
                          <a:effectLst/>
                        </a:rPr>
                        <a:t>A </a:t>
                      </a:r>
                      <a:r>
                        <a:rPr lang="en-US" sz="1200" b="0" spc="-15" dirty="0">
                          <a:solidFill>
                            <a:schemeClr val="bg1">
                              <a:lumMod val="50000"/>
                            </a:schemeClr>
                          </a:solidFill>
                          <a:effectLst/>
                        </a:rPr>
                        <a:t>streptococci, </a:t>
                      </a:r>
                      <a:r>
                        <a:rPr lang="en-US" sz="1200" b="0" spc="-10" dirty="0">
                          <a:solidFill>
                            <a:schemeClr val="bg1">
                              <a:lumMod val="50000"/>
                            </a:schemeClr>
                          </a:solidFill>
                          <a:effectLst/>
                        </a:rPr>
                        <a:t>which is gram positive</a:t>
                      </a:r>
                      <a:r>
                        <a:rPr lang="en-US" sz="1200" b="0" spc="-95" dirty="0">
                          <a:solidFill>
                            <a:schemeClr val="bg1">
                              <a:lumMod val="50000"/>
                            </a:schemeClr>
                          </a:solidFill>
                          <a:effectLst/>
                        </a:rPr>
                        <a:t> </a:t>
                      </a:r>
                      <a:r>
                        <a:rPr lang="en-US" sz="1200" b="0" spc="-10" dirty="0">
                          <a:solidFill>
                            <a:schemeClr val="bg1">
                              <a:lumMod val="50000"/>
                            </a:schemeClr>
                          </a:solidFill>
                          <a:effectLst/>
                        </a:rPr>
                        <a:t>(beta-hemolytic).</a:t>
                      </a:r>
                      <a:endParaRPr lang="en-US" sz="1000" b="0" spc="-10" dirty="0">
                        <a:solidFill>
                          <a:schemeClr val="bg1">
                            <a:lumMod val="50000"/>
                          </a:schemeClr>
                        </a:solidFill>
                        <a:effectLst/>
                      </a:endParaRPr>
                    </a:p>
                    <a:p>
                      <a:pPr marL="685800" lvl="1" indent="-342900">
                        <a:lnSpc>
                          <a:spcPts val="1690"/>
                        </a:lnSpc>
                        <a:spcAft>
                          <a:spcPts val="0"/>
                        </a:spcAft>
                        <a:buFont typeface="+mj-lt"/>
                        <a:buAutoNum type="arabicPeriod"/>
                        <a:tabLst>
                          <a:tab pos="431165" algn="l"/>
                          <a:tab pos="431800" algn="l"/>
                        </a:tabLst>
                      </a:pPr>
                      <a:r>
                        <a:rPr lang="en-US" sz="1200" b="0" spc="-10" dirty="0">
                          <a:effectLst/>
                        </a:rPr>
                        <a:t>Lower </a:t>
                      </a:r>
                      <a:r>
                        <a:rPr lang="en-US" sz="1200" b="0" spc="-15" dirty="0">
                          <a:effectLst/>
                        </a:rPr>
                        <a:t>respiratory </a:t>
                      </a:r>
                      <a:r>
                        <a:rPr lang="en-US" sz="1200" b="0" spc="-10" dirty="0">
                          <a:effectLst/>
                        </a:rPr>
                        <a:t>tract</a:t>
                      </a:r>
                      <a:r>
                        <a:rPr lang="en-US" sz="1200" b="0" spc="-125" dirty="0">
                          <a:effectLst/>
                        </a:rPr>
                        <a:t> </a:t>
                      </a:r>
                      <a:r>
                        <a:rPr lang="en-US" sz="1200" b="0" spc="-10" dirty="0">
                          <a:effectLst/>
                        </a:rPr>
                        <a:t>infections</a:t>
                      </a:r>
                      <a:endParaRPr lang="en-US" sz="1000" b="0" spc="-1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1603136374"/>
                  </a:ext>
                </a:extLst>
              </a:tr>
            </a:tbl>
          </a:graphicData>
        </a:graphic>
      </p:graphicFrame>
    </p:spTree>
    <p:extLst>
      <p:ext uri="{BB962C8B-B14F-4D97-AF65-F5344CB8AC3E}">
        <p14:creationId xmlns:p14="http://schemas.microsoft.com/office/powerpoint/2010/main" val="122078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0379" y="175300"/>
            <a:ext cx="4113212" cy="606876"/>
          </a:xfrm>
        </p:spPr>
        <p:txBody>
          <a:bodyPr/>
          <a:lstStyle/>
          <a:p>
            <a:pPr marL="0" indent="0">
              <a:buNone/>
            </a:pPr>
            <a:r>
              <a:rPr lang="en-US" sz="2800" b="1" dirty="0">
                <a:solidFill>
                  <a:schemeClr val="bg1"/>
                </a:solidFill>
              </a:rPr>
              <a:t>Cephalosporins</a:t>
            </a:r>
          </a:p>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187146575"/>
              </p:ext>
            </p:extLst>
          </p:nvPr>
        </p:nvGraphicFramePr>
        <p:xfrm>
          <a:off x="0" y="1003300"/>
          <a:ext cx="6858000" cy="7053580"/>
        </p:xfrm>
        <a:graphic>
          <a:graphicData uri="http://schemas.openxmlformats.org/drawingml/2006/table">
            <a:tbl>
              <a:tblPr firstRow="1" bandRow="1">
                <a:tableStyleId>{69CF1AB2-1976-4502-BF36-3FF5EA218861}</a:tableStyleId>
              </a:tblPr>
              <a:tblGrid>
                <a:gridCol w="1714500">
                  <a:extLst>
                    <a:ext uri="{9D8B030D-6E8A-4147-A177-3AD203B41FA5}">
                      <a16:colId xmlns="" xmlns:a16="http://schemas.microsoft.com/office/drawing/2014/main" val="20000"/>
                    </a:ext>
                  </a:extLst>
                </a:gridCol>
                <a:gridCol w="1714500">
                  <a:extLst>
                    <a:ext uri="{9D8B030D-6E8A-4147-A177-3AD203B41FA5}">
                      <a16:colId xmlns="" xmlns:a16="http://schemas.microsoft.com/office/drawing/2014/main" val="20001"/>
                    </a:ext>
                  </a:extLst>
                </a:gridCol>
                <a:gridCol w="1714500">
                  <a:extLst>
                    <a:ext uri="{9D8B030D-6E8A-4147-A177-3AD203B41FA5}">
                      <a16:colId xmlns="" xmlns:a16="http://schemas.microsoft.com/office/drawing/2014/main" val="20002"/>
                    </a:ext>
                  </a:extLst>
                </a:gridCol>
                <a:gridCol w="1714500">
                  <a:extLst>
                    <a:ext uri="{9D8B030D-6E8A-4147-A177-3AD203B41FA5}">
                      <a16:colId xmlns="" xmlns:a16="http://schemas.microsoft.com/office/drawing/2014/main" val="20003"/>
                    </a:ext>
                  </a:extLst>
                </a:gridCol>
              </a:tblGrid>
              <a:tr h="370840">
                <a:tc>
                  <a:txBody>
                    <a:bodyPr/>
                    <a:lstStyle/>
                    <a:p>
                      <a:pPr algn="ctr"/>
                      <a:r>
                        <a:rPr lang="en-US" sz="1600" dirty="0"/>
                        <a:t>Mechanism of Action</a:t>
                      </a:r>
                    </a:p>
                  </a:txBody>
                  <a:tcPr/>
                </a:tc>
                <a:tc gridSpan="3">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350" b="0" kern="1200" dirty="0">
                          <a:effectLst/>
                        </a:rPr>
                        <a:t>Inhibit bacterial cell wall synthesis </a:t>
                      </a:r>
                      <a:endParaRPr lang="en-US" b="0" dirty="0">
                        <a:effectLst/>
                      </a:endParaRPr>
                    </a:p>
                    <a:p>
                      <a:pPr algn="ctr"/>
                      <a:r>
                        <a:rPr lang="en-US" b="0" dirty="0">
                          <a:sym typeface="Wingdings"/>
                        </a:rPr>
                        <a:t> Bactericidal </a:t>
                      </a:r>
                      <a:endParaRPr lang="en-US" b="0"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 xmlns:a16="http://schemas.microsoft.com/office/drawing/2014/main" val="10000"/>
                  </a:ext>
                </a:extLst>
              </a:tr>
              <a:tr h="370840">
                <a:tc>
                  <a:txBody>
                    <a:bodyPr/>
                    <a:lstStyle/>
                    <a:p>
                      <a:pPr algn="ctr"/>
                      <a:r>
                        <a:rPr lang="en-US" sz="1600" b="1" dirty="0"/>
                        <a:t>Generation</a:t>
                      </a:r>
                    </a:p>
                  </a:txBody>
                  <a:tcPr/>
                </a:tc>
                <a:tc>
                  <a:txBody>
                    <a:bodyPr/>
                    <a:lstStyle/>
                    <a:p>
                      <a:pPr algn="ctr"/>
                      <a:r>
                        <a:rPr lang="en-US" dirty="0"/>
                        <a:t>1st</a:t>
                      </a:r>
                    </a:p>
                  </a:txBody>
                  <a:tcPr>
                    <a:solidFill>
                      <a:schemeClr val="accent2">
                        <a:lumMod val="20000"/>
                        <a:lumOff val="80000"/>
                      </a:schemeClr>
                    </a:solidFill>
                  </a:tcPr>
                </a:tc>
                <a:tc>
                  <a:txBody>
                    <a:bodyPr/>
                    <a:lstStyle/>
                    <a:p>
                      <a:pPr algn="ctr"/>
                      <a:r>
                        <a:rPr lang="en-US" dirty="0"/>
                        <a:t>2nd</a:t>
                      </a:r>
                    </a:p>
                  </a:txBody>
                  <a:tcPr>
                    <a:solidFill>
                      <a:schemeClr val="accent6">
                        <a:lumMod val="40000"/>
                        <a:lumOff val="60000"/>
                      </a:schemeClr>
                    </a:solidFill>
                  </a:tcPr>
                </a:tc>
                <a:tc>
                  <a:txBody>
                    <a:bodyPr/>
                    <a:lstStyle/>
                    <a:p>
                      <a:pPr algn="ctr"/>
                      <a:r>
                        <a:rPr lang="en-US" dirty="0"/>
                        <a:t>3rd</a:t>
                      </a:r>
                    </a:p>
                  </a:txBody>
                  <a:tcPr>
                    <a:solidFill>
                      <a:schemeClr val="accent4">
                        <a:lumMod val="20000"/>
                        <a:lumOff val="80000"/>
                      </a:schemeClr>
                    </a:solidFill>
                  </a:tcPr>
                </a:tc>
                <a:extLst>
                  <a:ext uri="{0D108BD9-81ED-4DB2-BD59-A6C34878D82A}">
                    <a16:rowId xmlns="" xmlns:a16="http://schemas.microsoft.com/office/drawing/2014/main" val="10001"/>
                  </a:ext>
                </a:extLst>
              </a:tr>
              <a:tr h="370840">
                <a:tc>
                  <a:txBody>
                    <a:bodyPr/>
                    <a:lstStyle/>
                    <a:p>
                      <a:pPr algn="ctr"/>
                      <a:r>
                        <a:rPr lang="en-US" sz="1600" b="1" dirty="0"/>
                        <a:t>Drugs</a:t>
                      </a:r>
                    </a:p>
                  </a:txBody>
                  <a:tcPr/>
                </a:tc>
                <a:tc>
                  <a:txBody>
                    <a:bodyPr/>
                    <a:lstStyle/>
                    <a:p>
                      <a:pPr algn="ctr"/>
                      <a:r>
                        <a:rPr lang="en-US" i="1" dirty="0"/>
                        <a:t>Cephalexin</a:t>
                      </a:r>
                    </a:p>
                  </a:txBody>
                  <a:tcPr>
                    <a:solidFill>
                      <a:schemeClr val="accent2">
                        <a:lumMod val="20000"/>
                        <a:lumOff val="80000"/>
                      </a:schemeClr>
                    </a:solidFill>
                  </a:tcPr>
                </a:tc>
                <a:tc>
                  <a:txBody>
                    <a:bodyPr/>
                    <a:lstStyle/>
                    <a:p>
                      <a:pPr algn="ctr"/>
                      <a:r>
                        <a:rPr lang="en-US" i="1" dirty="0"/>
                        <a:t>Cefuroxime</a:t>
                      </a:r>
                      <a:r>
                        <a:rPr lang="en-US" i="1" baseline="0" dirty="0"/>
                        <a:t> </a:t>
                      </a:r>
                      <a:r>
                        <a:rPr lang="en-US" i="1" baseline="0" dirty="0" err="1"/>
                        <a:t>axetil</a:t>
                      </a:r>
                      <a:r>
                        <a:rPr lang="en-US" baseline="0" dirty="0"/>
                        <a:t>, </a:t>
                      </a:r>
                      <a:r>
                        <a:rPr lang="en-US" i="1" baseline="0" dirty="0" err="1"/>
                        <a:t>Cefaclor</a:t>
                      </a:r>
                      <a:endParaRPr lang="en-US" i="1" dirty="0"/>
                    </a:p>
                  </a:txBody>
                  <a:tcPr>
                    <a:solidFill>
                      <a:schemeClr val="accent6">
                        <a:lumMod val="40000"/>
                        <a:lumOff val="60000"/>
                      </a:schemeClr>
                    </a:solidFill>
                  </a:tcPr>
                </a:tc>
                <a:tc>
                  <a:txBody>
                    <a:bodyPr/>
                    <a:lstStyle/>
                    <a:p>
                      <a:pPr algn="ctr"/>
                      <a:r>
                        <a:rPr lang="en-US" i="1" dirty="0"/>
                        <a:t>Ceftriaxone</a:t>
                      </a:r>
                      <a:r>
                        <a:rPr lang="en-US" dirty="0"/>
                        <a:t>,</a:t>
                      </a:r>
                      <a:r>
                        <a:rPr lang="en-US" baseline="0" dirty="0"/>
                        <a:t> </a:t>
                      </a:r>
                      <a:r>
                        <a:rPr lang="en-US" i="1" baseline="0" dirty="0" err="1"/>
                        <a:t>Cefotaxime</a:t>
                      </a:r>
                      <a:r>
                        <a:rPr lang="en-US" baseline="0" dirty="0"/>
                        <a:t>, </a:t>
                      </a:r>
                      <a:r>
                        <a:rPr lang="en-US" i="1" baseline="0" dirty="0" err="1"/>
                        <a:t>Cefixime</a:t>
                      </a:r>
                      <a:endParaRPr lang="en-US" i="1" dirty="0"/>
                    </a:p>
                  </a:txBody>
                  <a:tcPr>
                    <a:solidFill>
                      <a:schemeClr val="accent4">
                        <a:lumMod val="20000"/>
                        <a:lumOff val="80000"/>
                      </a:schemeClr>
                    </a:solidFill>
                  </a:tcPr>
                </a:tc>
                <a:extLst>
                  <a:ext uri="{0D108BD9-81ED-4DB2-BD59-A6C34878D82A}">
                    <a16:rowId xmlns="" xmlns:a16="http://schemas.microsoft.com/office/drawing/2014/main" val="10002"/>
                  </a:ext>
                </a:extLst>
              </a:tr>
              <a:tr h="370840">
                <a:tc>
                  <a:txBody>
                    <a:bodyPr/>
                    <a:lstStyle/>
                    <a:p>
                      <a:pPr algn="ctr"/>
                      <a:r>
                        <a:rPr lang="en-US" sz="1600" b="1" dirty="0"/>
                        <a:t>Route</a:t>
                      </a:r>
                    </a:p>
                  </a:txBody>
                  <a:tcPr/>
                </a:tc>
                <a:tc>
                  <a:txBody>
                    <a:bodyPr/>
                    <a:lstStyle/>
                    <a:p>
                      <a:pPr algn="ctr"/>
                      <a:r>
                        <a:rPr lang="en-US" dirty="0"/>
                        <a:t>Orally</a:t>
                      </a:r>
                    </a:p>
                  </a:txBody>
                  <a:tcPr>
                    <a:solidFill>
                      <a:schemeClr val="accent2">
                        <a:lumMod val="20000"/>
                        <a:lumOff val="80000"/>
                      </a:schemeClr>
                    </a:solidFill>
                  </a:tcPr>
                </a:tc>
                <a:tc>
                  <a:txBody>
                    <a:bodyPr/>
                    <a:lstStyle/>
                    <a:p>
                      <a:pPr algn="ctr"/>
                      <a:r>
                        <a:rPr lang="en-US" dirty="0"/>
                        <a:t>Orally</a:t>
                      </a:r>
                      <a:r>
                        <a:rPr lang="en-US" baseline="0" dirty="0"/>
                        <a:t> (well absorbed)</a:t>
                      </a:r>
                      <a:endParaRPr lang="en-US" dirty="0"/>
                    </a:p>
                  </a:txBody>
                  <a:tcPr>
                    <a:solidFill>
                      <a:schemeClr val="accent6">
                        <a:lumMod val="40000"/>
                        <a:lumOff val="60000"/>
                      </a:schemeClr>
                    </a:solidFill>
                  </a:tcPr>
                </a:tc>
                <a:tc>
                  <a:txBody>
                    <a:bodyPr/>
                    <a:lstStyle/>
                    <a:p>
                      <a:pPr algn="ctr"/>
                      <a:r>
                        <a:rPr lang="en-US" dirty="0"/>
                        <a:t>I.V.</a:t>
                      </a:r>
                    </a:p>
                  </a:txBody>
                  <a:tcPr>
                    <a:solidFill>
                      <a:schemeClr val="accent4">
                        <a:lumMod val="20000"/>
                        <a:lumOff val="80000"/>
                      </a:schemeClr>
                    </a:solidFill>
                  </a:tcPr>
                </a:tc>
                <a:extLst>
                  <a:ext uri="{0D108BD9-81ED-4DB2-BD59-A6C34878D82A}">
                    <a16:rowId xmlns="" xmlns:a16="http://schemas.microsoft.com/office/drawing/2014/main" val="10003"/>
                  </a:ext>
                </a:extLst>
              </a:tr>
              <a:tr h="370840">
                <a:tc>
                  <a:txBody>
                    <a:bodyPr/>
                    <a:lstStyle/>
                    <a:p>
                      <a:pPr algn="ctr"/>
                      <a:r>
                        <a:rPr lang="en-US" sz="1600" b="1" dirty="0"/>
                        <a:t>Spectrum</a:t>
                      </a:r>
                    </a:p>
                  </a:txBody>
                  <a:tcPr/>
                </a:tc>
                <a:tc>
                  <a:txBody>
                    <a:bodyPr/>
                    <a:lstStyle/>
                    <a:p>
                      <a:pPr algn="ctr"/>
                      <a:r>
                        <a:rPr lang="en-US" dirty="0"/>
                        <a:t>Gram +</a:t>
                      </a:r>
                      <a:r>
                        <a:rPr lang="en-US" dirty="0" err="1"/>
                        <a:t>ve</a:t>
                      </a:r>
                      <a:endParaRPr lang="en-US" dirty="0"/>
                    </a:p>
                  </a:txBody>
                  <a:tcPr>
                    <a:solidFill>
                      <a:schemeClr val="accent2">
                        <a:lumMod val="20000"/>
                        <a:lumOff val="80000"/>
                      </a:schemeClr>
                    </a:solidFill>
                  </a:tcPr>
                </a:tc>
                <a:tc>
                  <a:txBody>
                    <a:bodyPr/>
                    <a:lstStyle/>
                    <a:p>
                      <a:pPr algn="ctr"/>
                      <a:r>
                        <a:rPr lang="en-US" dirty="0"/>
                        <a:t>Mainly Gram -</a:t>
                      </a:r>
                      <a:r>
                        <a:rPr lang="en-US" dirty="0" err="1"/>
                        <a:t>ve</a:t>
                      </a:r>
                      <a:endParaRPr lang="en-US" dirty="0"/>
                    </a:p>
                    <a:p>
                      <a:pPr marL="0" marR="0" indent="0" algn="ctr" defTabSz="685800" rtl="0" eaLnBrk="1" fontAlgn="auto" latinLnBrk="0" hangingPunct="1">
                        <a:lnSpc>
                          <a:spcPct val="100000"/>
                        </a:lnSpc>
                        <a:spcBef>
                          <a:spcPts val="0"/>
                        </a:spcBef>
                        <a:spcAft>
                          <a:spcPts val="0"/>
                        </a:spcAft>
                        <a:buClrTx/>
                        <a:buSzTx/>
                        <a:buFontTx/>
                        <a:buNone/>
                        <a:tabLst/>
                        <a:defRPr/>
                      </a:pPr>
                      <a:r>
                        <a:rPr lang="en-US" dirty="0"/>
                        <a:t>(β-Lactamase –producing</a:t>
                      </a:r>
                      <a:r>
                        <a:rPr lang="en-US" baseline="0" dirty="0"/>
                        <a:t> Bacteria)</a:t>
                      </a:r>
                      <a:endParaRPr lang="en-US" dirty="0"/>
                    </a:p>
                    <a:p>
                      <a:pPr algn="ctr"/>
                      <a:endParaRPr lang="en-US" dirty="0"/>
                    </a:p>
                  </a:txBody>
                  <a:tcPr>
                    <a:solidFill>
                      <a:schemeClr val="accent6">
                        <a:lumMod val="40000"/>
                        <a:lumOff val="6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baseline="0" dirty="0">
                          <a:solidFill>
                            <a:srgbClr val="3BC175"/>
                          </a:solidFill>
                        </a:rPr>
                        <a:t>(wide selection of</a:t>
                      </a:r>
                      <a:endParaRPr lang="en-US" dirty="0">
                        <a:solidFill>
                          <a:srgbClr val="3BC175"/>
                        </a:solidFill>
                      </a:endParaRPr>
                    </a:p>
                    <a:p>
                      <a:pPr algn="ctr"/>
                      <a:r>
                        <a:rPr lang="en-US" dirty="0"/>
                        <a:t>Gram -</a:t>
                      </a:r>
                      <a:r>
                        <a:rPr lang="en-US" dirty="0" err="1"/>
                        <a:t>ve</a:t>
                      </a:r>
                      <a:r>
                        <a:rPr lang="en-US" dirty="0"/>
                        <a:t> Bacilli</a:t>
                      </a:r>
                    </a:p>
                    <a:p>
                      <a:pPr algn="ctr"/>
                      <a:r>
                        <a:rPr lang="en-US" dirty="0">
                          <a:solidFill>
                            <a:srgbClr val="3BC175"/>
                          </a:solidFill>
                        </a:rPr>
                        <a:t>(no effect on</a:t>
                      </a:r>
                      <a:r>
                        <a:rPr lang="en-US" baseline="0" dirty="0">
                          <a:solidFill>
                            <a:srgbClr val="3BC175"/>
                          </a:solidFill>
                        </a:rPr>
                        <a:t> Gram +</a:t>
                      </a:r>
                      <a:r>
                        <a:rPr lang="en-US" baseline="0" dirty="0" err="1">
                          <a:solidFill>
                            <a:srgbClr val="3BC175"/>
                          </a:solidFill>
                        </a:rPr>
                        <a:t>ve</a:t>
                      </a:r>
                      <a:r>
                        <a:rPr lang="en-US" baseline="0" dirty="0">
                          <a:solidFill>
                            <a:srgbClr val="3BC175"/>
                          </a:solidFill>
                        </a:rPr>
                        <a:t>)</a:t>
                      </a:r>
                    </a:p>
                  </a:txBody>
                  <a:tcPr>
                    <a:solidFill>
                      <a:schemeClr val="accent4">
                        <a:lumMod val="20000"/>
                        <a:lumOff val="80000"/>
                      </a:schemeClr>
                    </a:solidFill>
                  </a:tcPr>
                </a:tc>
                <a:extLst>
                  <a:ext uri="{0D108BD9-81ED-4DB2-BD59-A6C34878D82A}">
                    <a16:rowId xmlns="" xmlns:a16="http://schemas.microsoft.com/office/drawing/2014/main" val="10004"/>
                  </a:ext>
                </a:extLst>
              </a:tr>
              <a:tr h="370840">
                <a:tc>
                  <a:txBody>
                    <a:bodyPr/>
                    <a:lstStyle/>
                    <a:p>
                      <a:pPr algn="ctr"/>
                      <a:r>
                        <a:rPr lang="en-US" sz="1600" b="1" dirty="0"/>
                        <a:t>Uses</a:t>
                      </a:r>
                    </a:p>
                  </a:txBody>
                  <a:tcPr/>
                </a:tc>
                <a:tc>
                  <a:txBody>
                    <a:bodyPr/>
                    <a:lstStyle/>
                    <a:p>
                      <a:pPr algn="ctr"/>
                      <a:r>
                        <a:rPr lang="en-US" dirty="0"/>
                        <a:t>Upper</a:t>
                      </a:r>
                      <a:r>
                        <a:rPr lang="en-US" baseline="0" dirty="0"/>
                        <a:t> Respiratory Tract Infections (URTI)</a:t>
                      </a:r>
                    </a:p>
                    <a:p>
                      <a:pPr algn="ctr"/>
                      <a:r>
                        <a:rPr lang="en-US" dirty="0">
                          <a:solidFill>
                            <a:srgbClr val="3BC175"/>
                          </a:solidFill>
                        </a:rPr>
                        <a:t>(Post-operative)</a:t>
                      </a:r>
                    </a:p>
                  </a:txBody>
                  <a:tcPr>
                    <a:solidFill>
                      <a:schemeClr val="accent2">
                        <a:lumMod val="20000"/>
                        <a:lumOff val="80000"/>
                      </a:schemeClr>
                    </a:solidFill>
                  </a:tcPr>
                </a:tc>
                <a:tc>
                  <a:txBody>
                    <a:bodyPr/>
                    <a:lstStyle/>
                    <a:p>
                      <a:pPr algn="ctr"/>
                      <a:r>
                        <a:rPr lang="en-US" dirty="0"/>
                        <a:t>Upper and Lower Respiratory Tract Infections</a:t>
                      </a:r>
                    </a:p>
                  </a:txBody>
                  <a:tcPr>
                    <a:solidFill>
                      <a:schemeClr val="accent6">
                        <a:lumMod val="40000"/>
                        <a:lumOff val="60000"/>
                      </a:schemeClr>
                    </a:solidFill>
                  </a:tcPr>
                </a:tc>
                <a:tc>
                  <a:txBody>
                    <a:bodyPr/>
                    <a:lstStyle/>
                    <a:p>
                      <a:pPr marL="285750" indent="-285750" algn="l">
                        <a:buFont typeface="Arial" charset="0"/>
                        <a:buChar char="•"/>
                      </a:pPr>
                      <a:r>
                        <a:rPr lang="en-US" dirty="0"/>
                        <a:t>Effective in treating Pneumonia</a:t>
                      </a:r>
                    </a:p>
                    <a:p>
                      <a:pPr marL="285750" indent="-285750" algn="l">
                        <a:buFont typeface="Arial" charset="0"/>
                        <a:buChar char="•"/>
                      </a:pPr>
                      <a:r>
                        <a:rPr lang="en-US" dirty="0">
                          <a:solidFill>
                            <a:srgbClr val="3BC175"/>
                          </a:solidFill>
                        </a:rPr>
                        <a:t>(Emergency)</a:t>
                      </a:r>
                    </a:p>
                    <a:p>
                      <a:pPr marL="285750" indent="-285750" algn="l">
                        <a:buFont typeface="Arial" charset="0"/>
                        <a:buChar char="•"/>
                      </a:pPr>
                      <a:r>
                        <a:rPr lang="en-US" dirty="0">
                          <a:solidFill>
                            <a:srgbClr val="3BC175"/>
                          </a:solidFill>
                        </a:rPr>
                        <a:t>Meningitis</a:t>
                      </a:r>
                      <a:r>
                        <a:rPr lang="en-US" baseline="0" dirty="0">
                          <a:solidFill>
                            <a:srgbClr val="3BC175"/>
                          </a:solidFill>
                        </a:rPr>
                        <a:t> ( due to CNS Penetration)</a:t>
                      </a:r>
                      <a:endParaRPr lang="en-US" dirty="0">
                        <a:solidFill>
                          <a:srgbClr val="3BC175"/>
                        </a:solidFill>
                      </a:endParaRPr>
                    </a:p>
                  </a:txBody>
                  <a:tcPr>
                    <a:solidFill>
                      <a:schemeClr val="accent4">
                        <a:lumMod val="20000"/>
                        <a:lumOff val="80000"/>
                      </a:schemeClr>
                    </a:solidFill>
                  </a:tcPr>
                </a:tc>
                <a:extLst>
                  <a:ext uri="{0D108BD9-81ED-4DB2-BD59-A6C34878D82A}">
                    <a16:rowId xmlns="" xmlns:a16="http://schemas.microsoft.com/office/drawing/2014/main" val="10005"/>
                  </a:ext>
                </a:extLst>
              </a:tr>
              <a:tr h="370840">
                <a:tc>
                  <a:txBody>
                    <a:bodyPr/>
                    <a:lstStyle/>
                    <a:p>
                      <a:pPr algn="ctr"/>
                      <a:r>
                        <a:rPr lang="en-US" sz="1600" b="1" dirty="0"/>
                        <a:t>Pharmacokinetics</a:t>
                      </a:r>
                    </a:p>
                  </a:txBody>
                  <a:tcPr/>
                </a:tc>
                <a:tc gridSpan="3">
                  <a:txBody>
                    <a:bodyPr/>
                    <a:lstStyle/>
                    <a:p>
                      <a:pPr marL="285750" marR="0" indent="-285750" algn="l" defTabSz="685800" rtl="0" eaLnBrk="1" fontAlgn="auto" latinLnBrk="0" hangingPunct="1">
                        <a:lnSpc>
                          <a:spcPct val="100000"/>
                        </a:lnSpc>
                        <a:spcBef>
                          <a:spcPts val="0"/>
                        </a:spcBef>
                        <a:spcAft>
                          <a:spcPts val="0"/>
                        </a:spcAft>
                        <a:buClrTx/>
                        <a:buSzTx/>
                        <a:buFont typeface="Arial" charset="0"/>
                        <a:buChar char="•"/>
                        <a:tabLst/>
                        <a:defRPr/>
                      </a:pPr>
                      <a:r>
                        <a:rPr lang="en-US" sz="1350" kern="1200" dirty="0">
                          <a:effectLst/>
                        </a:rPr>
                        <a:t>Relatively lipid insoluble </a:t>
                      </a:r>
                      <a:r>
                        <a:rPr lang="en-US" sz="1350" kern="1200" dirty="0">
                          <a:effectLst/>
                          <a:sym typeface="Wingdings"/>
                        </a:rPr>
                        <a:t> </a:t>
                      </a:r>
                      <a:r>
                        <a:rPr lang="en-US" sz="1350" kern="1200" dirty="0">
                          <a:effectLst/>
                        </a:rPr>
                        <a:t>do not penetrate cells or the CNS.</a:t>
                      </a:r>
                      <a:r>
                        <a:rPr lang="en-US" sz="1350" kern="1200" baseline="0" dirty="0">
                          <a:effectLst/>
                        </a:rPr>
                        <a:t> </a:t>
                      </a:r>
                      <a:r>
                        <a:rPr lang="en-US" sz="1350" kern="1200" baseline="0" dirty="0">
                          <a:solidFill>
                            <a:srgbClr val="C00000"/>
                          </a:solidFill>
                          <a:effectLst/>
                        </a:rPr>
                        <a:t>Except 3</a:t>
                      </a:r>
                      <a:r>
                        <a:rPr lang="en-US" sz="1350" kern="1200" baseline="30000" dirty="0">
                          <a:solidFill>
                            <a:srgbClr val="C00000"/>
                          </a:solidFill>
                          <a:effectLst/>
                        </a:rPr>
                        <a:t>rd</a:t>
                      </a:r>
                      <a:r>
                        <a:rPr lang="en-US" sz="1350" kern="1200" baseline="0" dirty="0">
                          <a:solidFill>
                            <a:srgbClr val="C00000"/>
                          </a:solidFill>
                          <a:effectLst/>
                        </a:rPr>
                        <a:t> generation</a:t>
                      </a:r>
                      <a:endParaRPr lang="en-US" dirty="0">
                        <a:solidFill>
                          <a:srgbClr val="C00000"/>
                        </a:solidFill>
                        <a:effectLst/>
                      </a:endParaRPr>
                    </a:p>
                    <a:p>
                      <a:pPr marL="285750" marR="0" lvl="0" indent="-285750" algn="l" defTabSz="685800" rtl="0" eaLnBrk="1" fontAlgn="auto" latinLnBrk="0" hangingPunct="1">
                        <a:lnSpc>
                          <a:spcPct val="100000"/>
                        </a:lnSpc>
                        <a:spcBef>
                          <a:spcPts val="0"/>
                        </a:spcBef>
                        <a:spcAft>
                          <a:spcPts val="0"/>
                        </a:spcAft>
                        <a:buClrTx/>
                        <a:buSzTx/>
                        <a:buFont typeface="Arial" charset="0"/>
                        <a:buChar char="•"/>
                        <a:tabLst/>
                        <a:defRPr/>
                      </a:pPr>
                      <a:r>
                        <a:rPr lang="en-US" sz="1350" kern="1200" dirty="0">
                          <a:effectLst/>
                        </a:rPr>
                        <a:t>Mostly excreted unchanged by the kidney(glomerular &amp; tubular secretion)</a:t>
                      </a:r>
                    </a:p>
                    <a:p>
                      <a:pPr marL="285750" marR="0" lvl="0" indent="-285750" algn="l" defTabSz="685800" rtl="0" eaLnBrk="1" fontAlgn="auto" latinLnBrk="0" hangingPunct="1">
                        <a:lnSpc>
                          <a:spcPct val="100000"/>
                        </a:lnSpc>
                        <a:spcBef>
                          <a:spcPts val="0"/>
                        </a:spcBef>
                        <a:spcAft>
                          <a:spcPts val="0"/>
                        </a:spcAft>
                        <a:buClrTx/>
                        <a:buSzTx/>
                        <a:buFont typeface="Arial" charset="0"/>
                        <a:buChar char="•"/>
                        <a:tabLst/>
                        <a:defRPr/>
                      </a:pPr>
                      <a:r>
                        <a:rPr lang="en-US" sz="1350" kern="1200" dirty="0">
                          <a:effectLst/>
                        </a:rPr>
                        <a:t>Half-life 30-90 min; </a:t>
                      </a:r>
                      <a:r>
                        <a:rPr lang="en-US" sz="1350" kern="1200" dirty="0">
                          <a:solidFill>
                            <a:srgbClr val="C00000"/>
                          </a:solidFill>
                          <a:effectLst/>
                        </a:rPr>
                        <a:t>except</a:t>
                      </a:r>
                      <a:r>
                        <a:rPr lang="en-US" sz="1350" kern="1200" baseline="0" dirty="0">
                          <a:solidFill>
                            <a:srgbClr val="C00000"/>
                          </a:solidFill>
                          <a:effectLst/>
                        </a:rPr>
                        <a:t> </a:t>
                      </a:r>
                      <a:r>
                        <a:rPr lang="en-US" sz="1350" kern="1200" dirty="0">
                          <a:solidFill>
                            <a:srgbClr val="C00000"/>
                          </a:solidFill>
                          <a:effectLst/>
                        </a:rPr>
                        <a:t>ceftriaxone 4-7 </a:t>
                      </a:r>
                      <a:r>
                        <a:rPr lang="en-US" sz="1350" kern="1200" dirty="0" err="1">
                          <a:solidFill>
                            <a:srgbClr val="C00000"/>
                          </a:solidFill>
                          <a:effectLst/>
                        </a:rPr>
                        <a:t>hr</a:t>
                      </a:r>
                      <a:r>
                        <a:rPr lang="en-US" sz="1350" kern="1200" dirty="0">
                          <a:solidFill>
                            <a:srgbClr val="C00000"/>
                          </a:solidFill>
                          <a:effectLst/>
                        </a:rPr>
                        <a:t> </a:t>
                      </a:r>
                    </a:p>
                    <a:p>
                      <a:pPr marL="628650" marR="0" lvl="1" indent="-285750" algn="l" defTabSz="685800" rtl="0" eaLnBrk="1" fontAlgn="auto" latinLnBrk="0" hangingPunct="1">
                        <a:lnSpc>
                          <a:spcPct val="100000"/>
                        </a:lnSpc>
                        <a:spcBef>
                          <a:spcPts val="0"/>
                        </a:spcBef>
                        <a:spcAft>
                          <a:spcPts val="0"/>
                        </a:spcAft>
                        <a:buClrTx/>
                        <a:buSzTx/>
                        <a:buFont typeface="Arial" charset="0"/>
                        <a:buChar char="•"/>
                        <a:tabLst/>
                        <a:defRPr/>
                      </a:pPr>
                      <a:r>
                        <a:rPr lang="en-US" sz="1350" kern="1200" dirty="0" err="1">
                          <a:effectLst/>
                        </a:rPr>
                        <a:t>Probenecid</a:t>
                      </a:r>
                      <a:r>
                        <a:rPr lang="en-US" sz="1350" kern="1200" dirty="0">
                          <a:effectLst/>
                        </a:rPr>
                        <a:t> ↑ half life (slows elimination)</a:t>
                      </a:r>
                      <a:endParaRPr lang="en-US" sz="1350" kern="1200" dirty="0">
                        <a:solidFill>
                          <a:schemeClr val="tx1"/>
                        </a:solidFill>
                        <a:effectLst/>
                        <a:latin typeface="+mn-lt"/>
                        <a:ea typeface="+mn-ea"/>
                        <a:cs typeface="+mn-cs"/>
                      </a:endParaRPr>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 xmlns:a16="http://schemas.microsoft.com/office/drawing/2014/main" val="10006"/>
                  </a:ext>
                </a:extLst>
              </a:tr>
              <a:tr h="370840">
                <a:tc>
                  <a:txBody>
                    <a:bodyPr/>
                    <a:lstStyle/>
                    <a:p>
                      <a:pPr algn="ctr"/>
                      <a:r>
                        <a:rPr lang="en-US" sz="1600" b="1" dirty="0"/>
                        <a:t>ADRs</a:t>
                      </a:r>
                    </a:p>
                  </a:txBody>
                  <a:tcPr/>
                </a:tc>
                <a:tc gridSpan="3">
                  <a:txBody>
                    <a:bodyPr/>
                    <a:lstStyle/>
                    <a:p>
                      <a:pPr marL="285750" marR="0" indent="-285750" algn="l" defTabSz="685800" rtl="0" eaLnBrk="1" fontAlgn="auto" latinLnBrk="0" hangingPunct="1">
                        <a:lnSpc>
                          <a:spcPct val="100000"/>
                        </a:lnSpc>
                        <a:spcBef>
                          <a:spcPts val="0"/>
                        </a:spcBef>
                        <a:spcAft>
                          <a:spcPts val="0"/>
                        </a:spcAft>
                        <a:buClrTx/>
                        <a:buSzTx/>
                        <a:buFont typeface="Arial" charset="0"/>
                        <a:buChar char="•"/>
                        <a:tabLst/>
                        <a:defRPr/>
                      </a:pPr>
                      <a:r>
                        <a:rPr lang="en-US" sz="1350" kern="1200" dirty="0">
                          <a:effectLst/>
                        </a:rPr>
                        <a:t>Hypersensitivity reactions</a:t>
                      </a:r>
                    </a:p>
                    <a:p>
                      <a:pPr marL="628650" marR="0" lvl="1" indent="-285750" algn="l" defTabSz="685800" rtl="0" eaLnBrk="1" fontAlgn="auto" latinLnBrk="0" hangingPunct="1">
                        <a:lnSpc>
                          <a:spcPct val="100000"/>
                        </a:lnSpc>
                        <a:spcBef>
                          <a:spcPts val="0"/>
                        </a:spcBef>
                        <a:spcAft>
                          <a:spcPts val="0"/>
                        </a:spcAft>
                        <a:buClrTx/>
                        <a:buSzTx/>
                        <a:buFont typeface="Arial" charset="0"/>
                        <a:buChar char="•"/>
                        <a:tabLst/>
                        <a:defRPr/>
                      </a:pPr>
                      <a:r>
                        <a:rPr lang="en-US" sz="1350" kern="1200" dirty="0">
                          <a:solidFill>
                            <a:srgbClr val="3BC175"/>
                          </a:solidFill>
                          <a:effectLst/>
                        </a:rPr>
                        <a:t>If allergic to Penicillin </a:t>
                      </a:r>
                      <a:r>
                        <a:rPr lang="en-US" sz="1350" kern="1200" dirty="0">
                          <a:solidFill>
                            <a:srgbClr val="3BC175"/>
                          </a:solidFill>
                          <a:effectLst/>
                          <a:sym typeface="Wingdings"/>
                        </a:rPr>
                        <a:t> don’t give </a:t>
                      </a:r>
                      <a:r>
                        <a:rPr lang="en-US" sz="1350" kern="1200" dirty="0" err="1">
                          <a:solidFill>
                            <a:srgbClr val="3BC175"/>
                          </a:solidFill>
                          <a:effectLst/>
                          <a:sym typeface="Wingdings"/>
                        </a:rPr>
                        <a:t>cephalosporins</a:t>
                      </a:r>
                      <a:r>
                        <a:rPr lang="en-US" sz="1350" kern="1200" dirty="0">
                          <a:solidFill>
                            <a:srgbClr val="3BC175"/>
                          </a:solidFill>
                          <a:effectLst/>
                          <a:sym typeface="Wingdings"/>
                        </a:rPr>
                        <a:t> (cross</a:t>
                      </a:r>
                      <a:r>
                        <a:rPr lang="en-US" sz="1350" kern="1200" baseline="0" dirty="0">
                          <a:solidFill>
                            <a:srgbClr val="3BC175"/>
                          </a:solidFill>
                          <a:effectLst/>
                          <a:sym typeface="Wingdings"/>
                        </a:rPr>
                        <a:t> reactivity)</a:t>
                      </a:r>
                      <a:endParaRPr lang="en-US" sz="1350" kern="1200" dirty="0">
                        <a:solidFill>
                          <a:srgbClr val="3BC175"/>
                        </a:solidFill>
                        <a:effectLst/>
                      </a:endParaRPr>
                    </a:p>
                    <a:p>
                      <a:pPr marL="285750" marR="0" indent="-285750" algn="l" defTabSz="685800" rtl="0" eaLnBrk="1" fontAlgn="auto" latinLnBrk="0" hangingPunct="1">
                        <a:lnSpc>
                          <a:spcPct val="100000"/>
                        </a:lnSpc>
                        <a:spcBef>
                          <a:spcPts val="0"/>
                        </a:spcBef>
                        <a:spcAft>
                          <a:spcPts val="0"/>
                        </a:spcAft>
                        <a:buClrTx/>
                        <a:buSzTx/>
                        <a:buFont typeface="Arial" charset="0"/>
                        <a:buChar char="•"/>
                        <a:tabLst/>
                        <a:defRPr/>
                      </a:pPr>
                      <a:r>
                        <a:rPr lang="en-US" sz="1350" kern="1200" dirty="0">
                          <a:effectLst/>
                        </a:rPr>
                        <a:t> Thrombophlebitis* </a:t>
                      </a:r>
                    </a:p>
                    <a:p>
                      <a:pPr marL="285750" marR="0" indent="-285750" algn="l" defTabSz="685800" rtl="0" eaLnBrk="1" fontAlgn="auto" latinLnBrk="0" hangingPunct="1">
                        <a:lnSpc>
                          <a:spcPct val="100000"/>
                        </a:lnSpc>
                        <a:spcBef>
                          <a:spcPts val="0"/>
                        </a:spcBef>
                        <a:spcAft>
                          <a:spcPts val="0"/>
                        </a:spcAft>
                        <a:buClrTx/>
                        <a:buSzTx/>
                        <a:buFont typeface="Arial" charset="0"/>
                        <a:buChar char="•"/>
                        <a:tabLst/>
                        <a:defRPr/>
                      </a:pPr>
                      <a:r>
                        <a:rPr lang="en-US" sz="1350" kern="1200" dirty="0">
                          <a:effectLst/>
                        </a:rPr>
                        <a:t>Superinfections*</a:t>
                      </a:r>
                    </a:p>
                    <a:p>
                      <a:pPr marL="285750" marR="0" indent="-285750" algn="l" defTabSz="685800" rtl="0" eaLnBrk="1" fontAlgn="auto" latinLnBrk="0" hangingPunct="1">
                        <a:lnSpc>
                          <a:spcPct val="100000"/>
                        </a:lnSpc>
                        <a:spcBef>
                          <a:spcPts val="0"/>
                        </a:spcBef>
                        <a:spcAft>
                          <a:spcPts val="0"/>
                        </a:spcAft>
                        <a:buClrTx/>
                        <a:buSzTx/>
                        <a:buFont typeface="Arial" charset="0"/>
                        <a:buChar char="•"/>
                        <a:tabLst/>
                        <a:defRPr/>
                      </a:pPr>
                      <a:r>
                        <a:rPr lang="en-US" sz="1350" kern="1200" dirty="0">
                          <a:effectLst/>
                        </a:rPr>
                        <a:t>Diarrhea </a:t>
                      </a:r>
                      <a:endParaRPr lang="en-US" dirty="0">
                        <a:effectLst/>
                      </a:endParaRPr>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 xmlns:a16="http://schemas.microsoft.com/office/drawing/2014/main" val="10007"/>
                  </a:ext>
                </a:extLst>
              </a:tr>
            </a:tbl>
          </a:graphicData>
        </a:graphic>
      </p:graphicFrame>
      <p:sp>
        <p:nvSpPr>
          <p:cNvPr id="4" name="TextBox 3"/>
          <p:cNvSpPr txBox="1"/>
          <p:nvPr/>
        </p:nvSpPr>
        <p:spPr>
          <a:xfrm>
            <a:off x="1" y="7980680"/>
            <a:ext cx="6840000" cy="828000"/>
          </a:xfrm>
          <a:prstGeom prst="rect">
            <a:avLst/>
          </a:prstGeom>
          <a:solidFill>
            <a:schemeClr val="bg1">
              <a:lumMod val="75000"/>
            </a:schemeClr>
          </a:solidFill>
        </p:spPr>
        <p:txBody>
          <a:bodyPr vert="horz" wrap="square" rtlCol="0">
            <a:spAutoFit/>
          </a:bodyPr>
          <a:lstStyle/>
          <a:p>
            <a:r>
              <a:rPr lang="en-US" sz="1600" dirty="0"/>
              <a:t>Glossary</a:t>
            </a:r>
          </a:p>
          <a:p>
            <a:r>
              <a:rPr lang="en-US" sz="1200" dirty="0"/>
              <a:t>Thrombophlebitis: Inflammation of veins</a:t>
            </a:r>
          </a:p>
          <a:p>
            <a:r>
              <a:rPr lang="en-US" sz="1200" dirty="0"/>
              <a:t>Superinfections: an infection that develops during drug treatment for another infection, caused by a different microorganism that is resistant to the treatment used for the first infection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6599" y="1"/>
            <a:ext cx="1531401" cy="10033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73299" cy="956586"/>
          </a:xfrm>
          <a:prstGeom prst="rect">
            <a:avLst/>
          </a:prstGeom>
        </p:spPr>
      </p:pic>
    </p:spTree>
    <p:extLst>
      <p:ext uri="{BB962C8B-B14F-4D97-AF65-F5344CB8AC3E}">
        <p14:creationId xmlns:p14="http://schemas.microsoft.com/office/powerpoint/2010/main" val="1548090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71061" y="0"/>
            <a:ext cx="4004819" cy="659219"/>
          </a:xfrm>
        </p:spPr>
        <p:txBody>
          <a:bodyPr>
            <a:normAutofit fontScale="70000" lnSpcReduction="20000"/>
          </a:bodyPr>
          <a:lstStyle/>
          <a:p>
            <a:pPr marL="0" indent="0">
              <a:buNone/>
            </a:pPr>
            <a:r>
              <a:rPr lang="en-US" dirty="0"/>
              <a:t>	</a:t>
            </a:r>
          </a:p>
          <a:p>
            <a:pPr marL="0" indent="0">
              <a:buNone/>
            </a:pPr>
            <a:r>
              <a:rPr lang="en-US" sz="4000" b="1" dirty="0">
                <a:solidFill>
                  <a:schemeClr val="bg1"/>
                </a:solidFill>
              </a:rPr>
              <a:t>Macrolides</a:t>
            </a:r>
            <a:endParaRPr lang="en-US" sz="5100" b="1"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890797505"/>
              </p:ext>
            </p:extLst>
          </p:nvPr>
        </p:nvGraphicFramePr>
        <p:xfrm>
          <a:off x="0" y="995917"/>
          <a:ext cx="6858000" cy="6499860"/>
        </p:xfrm>
        <a:graphic>
          <a:graphicData uri="http://schemas.openxmlformats.org/drawingml/2006/table">
            <a:tbl>
              <a:tblPr firstRow="1" bandRow="1">
                <a:tableStyleId>{5C22544A-7EE6-4342-B048-85BDC9FD1C3A}</a:tableStyleId>
              </a:tblPr>
              <a:tblGrid>
                <a:gridCol w="1143000">
                  <a:extLst>
                    <a:ext uri="{9D8B030D-6E8A-4147-A177-3AD203B41FA5}">
                      <a16:colId xmlns="" xmlns:a16="http://schemas.microsoft.com/office/drawing/2014/main" val="20000"/>
                    </a:ext>
                  </a:extLst>
                </a:gridCol>
                <a:gridCol w="1143000">
                  <a:extLst>
                    <a:ext uri="{9D8B030D-6E8A-4147-A177-3AD203B41FA5}">
                      <a16:colId xmlns="" xmlns:a16="http://schemas.microsoft.com/office/drawing/2014/main" val="20001"/>
                    </a:ext>
                  </a:extLst>
                </a:gridCol>
                <a:gridCol w="2286000">
                  <a:extLst>
                    <a:ext uri="{9D8B030D-6E8A-4147-A177-3AD203B41FA5}">
                      <a16:colId xmlns="" xmlns:a16="http://schemas.microsoft.com/office/drawing/2014/main" val="20002"/>
                    </a:ext>
                  </a:extLst>
                </a:gridCol>
                <a:gridCol w="2286000">
                  <a:extLst>
                    <a:ext uri="{9D8B030D-6E8A-4147-A177-3AD203B41FA5}">
                      <a16:colId xmlns="" xmlns:a16="http://schemas.microsoft.com/office/drawing/2014/main" val="20003"/>
                    </a:ext>
                  </a:extLst>
                </a:gridCol>
              </a:tblGrid>
              <a:tr h="370840">
                <a:tc rowSpan="2" gridSpan="2">
                  <a:txBody>
                    <a:bodyPr/>
                    <a:lstStyle/>
                    <a:p>
                      <a:endParaRPr lang="en-US" sz="1400" b="1" dirty="0"/>
                    </a:p>
                  </a:txBody>
                  <a:tcPr/>
                </a:tc>
                <a:tc rowSpan="2" hMerge="1">
                  <a:txBody>
                    <a:bodyPr/>
                    <a:lstStyle/>
                    <a:p>
                      <a:endParaRPr lang="en-US"/>
                    </a:p>
                  </a:txBody>
                  <a:tcPr/>
                </a:tc>
                <a:tc gridSpan="2">
                  <a:txBody>
                    <a:bodyPr/>
                    <a:lstStyle/>
                    <a:p>
                      <a:pPr algn="ctr"/>
                      <a:r>
                        <a:rPr lang="en-US" dirty="0"/>
                        <a:t>Erythromycin</a:t>
                      </a:r>
                    </a:p>
                  </a:txBody>
                  <a:tcPr/>
                </a:tc>
                <a:tc hMerge="1">
                  <a:txBody>
                    <a:bodyPr/>
                    <a:lstStyle/>
                    <a:p>
                      <a:endParaRPr lang="en-US" dirty="0"/>
                    </a:p>
                  </a:txBody>
                  <a:tcPr/>
                </a:tc>
                <a:extLst>
                  <a:ext uri="{0D108BD9-81ED-4DB2-BD59-A6C34878D82A}">
                    <a16:rowId xmlns="" xmlns:a16="http://schemas.microsoft.com/office/drawing/2014/main" val="10000"/>
                  </a:ext>
                </a:extLst>
              </a:tr>
              <a:tr h="370840">
                <a:tc gridSpan="2" vMerge="1">
                  <a:txBody>
                    <a:bodyPr/>
                    <a:lstStyle/>
                    <a:p>
                      <a:endParaRPr lang="en-US" dirty="0"/>
                    </a:p>
                  </a:txBody>
                  <a:tcPr/>
                </a:tc>
                <a:tc hMerge="1" vMerge="1">
                  <a:txBody>
                    <a:bodyPr/>
                    <a:lstStyle/>
                    <a:p>
                      <a:endParaRPr lang="en-US"/>
                    </a:p>
                  </a:txBody>
                  <a:tcPr/>
                </a:tc>
                <a:tc>
                  <a:txBody>
                    <a:bodyPr/>
                    <a:lstStyle/>
                    <a:p>
                      <a:pPr algn="ctr"/>
                      <a:r>
                        <a:rPr lang="en-US" i="1" dirty="0"/>
                        <a:t>Azithromycin</a:t>
                      </a:r>
                    </a:p>
                  </a:txBody>
                  <a:tcPr/>
                </a:tc>
                <a:tc>
                  <a:txBody>
                    <a:bodyPr/>
                    <a:lstStyle/>
                    <a:p>
                      <a:pPr algn="ctr"/>
                      <a:r>
                        <a:rPr lang="en-US" i="1" dirty="0"/>
                        <a:t>Clarithromycin</a:t>
                      </a:r>
                    </a:p>
                  </a:txBody>
                  <a:tcPr/>
                </a:tc>
                <a:extLst>
                  <a:ext uri="{0D108BD9-81ED-4DB2-BD59-A6C34878D82A}">
                    <a16:rowId xmlns="" xmlns:a16="http://schemas.microsoft.com/office/drawing/2014/main" val="10001"/>
                  </a:ext>
                </a:extLst>
              </a:tr>
              <a:tr h="370840">
                <a:tc gridSpan="2">
                  <a:txBody>
                    <a:bodyPr/>
                    <a:lstStyle/>
                    <a:p>
                      <a:pPr algn="ctr"/>
                      <a:r>
                        <a:rPr lang="en-US" sz="1400" b="1" dirty="0"/>
                        <a:t>Mechanism of Action</a:t>
                      </a:r>
                    </a:p>
                  </a:txBody>
                  <a:tcPr anchor="ctr">
                    <a:solidFill>
                      <a:schemeClr val="accent2">
                        <a:lumMod val="40000"/>
                        <a:lumOff val="60000"/>
                      </a:schemeClr>
                    </a:solidFill>
                  </a:tcPr>
                </a:tc>
                <a:tc hMerge="1">
                  <a:txBody>
                    <a:bodyPr/>
                    <a:lstStyle/>
                    <a:p>
                      <a:endParaRPr lang="en-US"/>
                    </a:p>
                  </a:txBody>
                  <a:tcPr/>
                </a:tc>
                <a:tc gridSpan="2">
                  <a:txBody>
                    <a:bodyPr/>
                    <a:lstStyle/>
                    <a:p>
                      <a:r>
                        <a:rPr lang="en-US" sz="1200" dirty="0"/>
                        <a:t>Inhibit protein synthesis by binding to 50 S subunit of the bacterial ribosomes </a:t>
                      </a:r>
                      <a:r>
                        <a:rPr lang="en-US" sz="1200" dirty="0">
                          <a:sym typeface="Wingdings"/>
                        </a:rPr>
                        <a:t>Bacteriostatic</a:t>
                      </a:r>
                    </a:p>
                    <a:p>
                      <a:r>
                        <a:rPr lang="en-US" sz="1200" dirty="0"/>
                        <a:t>At high doses: Bactericidal</a:t>
                      </a:r>
                    </a:p>
                  </a:txBody>
                  <a:tcPr>
                    <a:solidFill>
                      <a:schemeClr val="accent2">
                        <a:lumMod val="40000"/>
                        <a:lumOff val="60000"/>
                      </a:schemeClr>
                    </a:solidFill>
                  </a:tcPr>
                </a:tc>
                <a:tc hMerge="1">
                  <a:txBody>
                    <a:bodyPr/>
                    <a:lstStyle/>
                    <a:p>
                      <a:endParaRPr lang="en-US" dirty="0"/>
                    </a:p>
                  </a:txBody>
                  <a:tcPr/>
                </a:tc>
                <a:extLst>
                  <a:ext uri="{0D108BD9-81ED-4DB2-BD59-A6C34878D82A}">
                    <a16:rowId xmlns="" xmlns:a16="http://schemas.microsoft.com/office/drawing/2014/main" val="10002"/>
                  </a:ext>
                </a:extLst>
              </a:tr>
              <a:tr h="370840">
                <a:tc gridSpan="2">
                  <a:txBody>
                    <a:bodyPr/>
                    <a:lstStyle/>
                    <a:p>
                      <a:pPr algn="ctr"/>
                      <a:r>
                        <a:rPr lang="en-US" sz="1400" b="1" dirty="0"/>
                        <a:t>Spectrum</a:t>
                      </a:r>
                    </a:p>
                  </a:txBody>
                  <a:tcPr anchor="ctr">
                    <a:solidFill>
                      <a:schemeClr val="tx2">
                        <a:lumMod val="40000"/>
                        <a:lumOff val="60000"/>
                      </a:schemeClr>
                    </a:solidFill>
                  </a:tcPr>
                </a:tc>
                <a:tc hMerge="1">
                  <a:txBody>
                    <a:bodyPr/>
                    <a:lstStyle/>
                    <a:p>
                      <a:endParaRPr lang="en-US"/>
                    </a:p>
                  </a:txBody>
                  <a:tcPr/>
                </a:tc>
                <a:tc>
                  <a:txBody>
                    <a:bodyPr/>
                    <a:lstStyle/>
                    <a:p>
                      <a:pPr algn="ctr"/>
                      <a:r>
                        <a:rPr lang="en-US" dirty="0"/>
                        <a:t>Gram</a:t>
                      </a:r>
                      <a:r>
                        <a:rPr lang="en-US" baseline="0" dirty="0"/>
                        <a:t> -</a:t>
                      </a:r>
                      <a:r>
                        <a:rPr lang="en-US" baseline="0" dirty="0" err="1"/>
                        <a:t>ve</a:t>
                      </a:r>
                      <a:endParaRPr lang="en-US" dirty="0"/>
                    </a:p>
                  </a:txBody>
                  <a:tcPr>
                    <a:solidFill>
                      <a:schemeClr val="tx2">
                        <a:lumMod val="40000"/>
                        <a:lumOff val="60000"/>
                      </a:schemeClr>
                    </a:solidFill>
                  </a:tcPr>
                </a:tc>
                <a:tc>
                  <a:txBody>
                    <a:bodyPr/>
                    <a:lstStyle/>
                    <a:p>
                      <a:pPr algn="ctr"/>
                      <a:r>
                        <a:rPr lang="en-US" dirty="0"/>
                        <a:t>Gram +</a:t>
                      </a:r>
                      <a:r>
                        <a:rPr lang="en-US" dirty="0" err="1"/>
                        <a:t>ve</a:t>
                      </a:r>
                      <a:endParaRPr lang="en-US" dirty="0"/>
                    </a:p>
                  </a:txBody>
                  <a:tcPr>
                    <a:solidFill>
                      <a:schemeClr val="tx2">
                        <a:lumMod val="40000"/>
                        <a:lumOff val="60000"/>
                      </a:schemeClr>
                    </a:solidFill>
                  </a:tcPr>
                </a:tc>
                <a:extLst>
                  <a:ext uri="{0D108BD9-81ED-4DB2-BD59-A6C34878D82A}">
                    <a16:rowId xmlns="" xmlns:a16="http://schemas.microsoft.com/office/drawing/2014/main" val="10003"/>
                  </a:ext>
                </a:extLst>
              </a:tr>
              <a:tr h="370840">
                <a:tc gridSpan="2">
                  <a:txBody>
                    <a:bodyPr/>
                    <a:lstStyle/>
                    <a:p>
                      <a:pPr algn="ctr"/>
                      <a:r>
                        <a:rPr lang="en-US" sz="1400" b="1" dirty="0"/>
                        <a:t>Route</a:t>
                      </a:r>
                    </a:p>
                  </a:txBody>
                  <a:tcPr anchor="ctr">
                    <a:solidFill>
                      <a:schemeClr val="accent2">
                        <a:lumMod val="20000"/>
                        <a:lumOff val="80000"/>
                      </a:schemeClr>
                    </a:solidFill>
                  </a:tcPr>
                </a:tc>
                <a:tc hMerge="1">
                  <a:txBody>
                    <a:bodyPr/>
                    <a:lstStyle/>
                    <a:p>
                      <a:endParaRPr lang="en-US"/>
                    </a:p>
                  </a:txBody>
                  <a:tcPr/>
                </a:tc>
                <a:tc gridSpan="2">
                  <a:txBody>
                    <a:bodyPr/>
                    <a:lstStyle/>
                    <a:p>
                      <a:pPr algn="ctr"/>
                      <a:r>
                        <a:rPr lang="en-US" dirty="0"/>
                        <a:t>Stable at gastric acidity </a:t>
                      </a:r>
                      <a:r>
                        <a:rPr lang="en-US" dirty="0">
                          <a:sym typeface="Wingdings"/>
                        </a:rPr>
                        <a:t> Orally</a:t>
                      </a:r>
                      <a:endParaRPr lang="en-US" dirty="0"/>
                    </a:p>
                  </a:txBody>
                  <a:tcPr>
                    <a:solidFill>
                      <a:schemeClr val="accent2">
                        <a:lumMod val="20000"/>
                        <a:lumOff val="80000"/>
                      </a:schemeClr>
                    </a:solidFill>
                  </a:tcPr>
                </a:tc>
                <a:tc hMerge="1">
                  <a:txBody>
                    <a:bodyPr/>
                    <a:lstStyle/>
                    <a:p>
                      <a:pPr algn="ctr"/>
                      <a:endParaRPr lang="en-US" dirty="0"/>
                    </a:p>
                  </a:txBody>
                  <a:tcPr/>
                </a:tc>
                <a:extLst>
                  <a:ext uri="{0D108BD9-81ED-4DB2-BD59-A6C34878D82A}">
                    <a16:rowId xmlns="" xmlns:a16="http://schemas.microsoft.com/office/drawing/2014/main" val="10004"/>
                  </a:ext>
                </a:extLst>
              </a:tr>
              <a:tr h="370840">
                <a:tc gridSpan="2">
                  <a:txBody>
                    <a:bodyPr/>
                    <a:lstStyle/>
                    <a:p>
                      <a:pPr algn="ctr"/>
                      <a:r>
                        <a:rPr lang="en-US" sz="1400" b="1" dirty="0"/>
                        <a:t>Drug Interaction</a:t>
                      </a:r>
                    </a:p>
                  </a:txBody>
                  <a:tcPr anchor="ctr">
                    <a:solidFill>
                      <a:schemeClr val="accent4">
                        <a:lumMod val="20000"/>
                        <a:lumOff val="80000"/>
                      </a:schemeClr>
                    </a:solidFill>
                  </a:tcPr>
                </a:tc>
                <a:tc hMerge="1">
                  <a:txBody>
                    <a:bodyPr/>
                    <a:lstStyle/>
                    <a:p>
                      <a:endParaRPr lang="en-US"/>
                    </a:p>
                  </a:txBody>
                  <a:tcPr/>
                </a:tc>
                <a:tc>
                  <a:txBody>
                    <a:bodyPr/>
                    <a:lstStyle/>
                    <a:p>
                      <a:pPr algn="ctr"/>
                      <a:r>
                        <a:rPr lang="en-US" dirty="0"/>
                        <a:t>No effect on cytochrome P-450</a:t>
                      </a:r>
                    </a:p>
                  </a:txBody>
                  <a:tcPr anchor="ctr">
                    <a:solidFill>
                      <a:schemeClr val="accent4">
                        <a:lumMod val="20000"/>
                        <a:lumOff val="8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a:t>Inhibit cytochrome P-450 </a:t>
                      </a:r>
                      <a:r>
                        <a:rPr lang="en-US" dirty="0">
                          <a:sym typeface="Wingdings"/>
                        </a:rPr>
                        <a:t> </a:t>
                      </a:r>
                      <a:r>
                        <a:rPr lang="en-US" sz="1350" kern="1200" dirty="0">
                          <a:solidFill>
                            <a:schemeClr val="bg1">
                              <a:lumMod val="50000"/>
                            </a:schemeClr>
                          </a:solidFill>
                          <a:effectLst/>
                          <a:latin typeface="+mn-lt"/>
                          <a:ea typeface="+mn-ea"/>
                          <a:cs typeface="+mn-cs"/>
                        </a:rPr>
                        <a:t>increase duration &amp; toxicity of co-administered drugs </a:t>
                      </a:r>
                      <a:endParaRPr lang="en-US" dirty="0">
                        <a:solidFill>
                          <a:schemeClr val="bg1">
                            <a:lumMod val="50000"/>
                          </a:schemeClr>
                        </a:solidFill>
                        <a:effectLst/>
                      </a:endParaRPr>
                    </a:p>
                    <a:p>
                      <a:endParaRPr lang="en-US" dirty="0"/>
                    </a:p>
                  </a:txBody>
                  <a:tcPr>
                    <a:solidFill>
                      <a:schemeClr val="accent4">
                        <a:lumMod val="20000"/>
                        <a:lumOff val="80000"/>
                      </a:schemeClr>
                    </a:solidFill>
                  </a:tcPr>
                </a:tc>
                <a:extLst>
                  <a:ext uri="{0D108BD9-81ED-4DB2-BD59-A6C34878D82A}">
                    <a16:rowId xmlns="" xmlns:a16="http://schemas.microsoft.com/office/drawing/2014/main" val="10005"/>
                  </a:ext>
                </a:extLst>
              </a:tr>
              <a:tr h="370840">
                <a:tc rowSpan="3">
                  <a:txBody>
                    <a:bodyPr/>
                    <a:lstStyle/>
                    <a:p>
                      <a:pPr algn="ctr"/>
                      <a:r>
                        <a:rPr lang="en-US" sz="1400" b="1" dirty="0" err="1"/>
                        <a:t>Pharamacokinetics</a:t>
                      </a:r>
                      <a:endParaRPr lang="en-US" sz="1400" b="1" dirty="0"/>
                    </a:p>
                  </a:txBody>
                  <a:tcPr vert="vert270" anchor="ctr">
                    <a:solidFill>
                      <a:schemeClr val="accent6">
                        <a:lumMod val="40000"/>
                        <a:lumOff val="60000"/>
                      </a:schemeClr>
                    </a:solidFill>
                  </a:tcPr>
                </a:tc>
                <a:tc>
                  <a:txBody>
                    <a:bodyPr/>
                    <a:lstStyle/>
                    <a:p>
                      <a:r>
                        <a:rPr lang="en-US" sz="1400" b="1" dirty="0"/>
                        <a:t>Metabolism</a:t>
                      </a:r>
                    </a:p>
                  </a:txBody>
                  <a:tcPr>
                    <a:solidFill>
                      <a:schemeClr val="accent6">
                        <a:lumMod val="40000"/>
                        <a:lumOff val="6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350" kern="1200" dirty="0">
                          <a:solidFill>
                            <a:schemeClr val="dk1"/>
                          </a:solidFill>
                          <a:effectLst/>
                          <a:latin typeface="+mn-lt"/>
                          <a:ea typeface="+mn-ea"/>
                          <a:cs typeface="+mn-cs"/>
                        </a:rPr>
                        <a:t>Undergo some hepatic metabolism (inactive metabolite) </a:t>
                      </a:r>
                      <a:endParaRPr lang="en-US" dirty="0">
                        <a:effectLst/>
                      </a:endParaRPr>
                    </a:p>
                  </a:txBody>
                  <a:tcPr>
                    <a:solidFill>
                      <a:schemeClr val="accent6">
                        <a:lumMod val="40000"/>
                        <a:lumOff val="6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350" kern="1200" dirty="0">
                          <a:solidFill>
                            <a:schemeClr val="dk1"/>
                          </a:solidFill>
                          <a:effectLst/>
                          <a:latin typeface="+mn-lt"/>
                          <a:ea typeface="+mn-ea"/>
                          <a:cs typeface="+mn-cs"/>
                        </a:rPr>
                        <a:t>Metabolized to active metabolite</a:t>
                      </a:r>
                      <a:br>
                        <a:rPr lang="en-US" sz="1350" kern="1200" dirty="0">
                          <a:solidFill>
                            <a:schemeClr val="dk1"/>
                          </a:solidFill>
                          <a:effectLst/>
                          <a:latin typeface="+mn-lt"/>
                          <a:ea typeface="+mn-ea"/>
                          <a:cs typeface="+mn-cs"/>
                        </a:rPr>
                      </a:br>
                      <a:endParaRPr lang="en-US" dirty="0">
                        <a:effectLst/>
                      </a:endParaRPr>
                    </a:p>
                  </a:txBody>
                  <a:tcPr>
                    <a:solidFill>
                      <a:schemeClr val="accent6">
                        <a:lumMod val="40000"/>
                        <a:lumOff val="60000"/>
                      </a:schemeClr>
                    </a:solidFill>
                  </a:tcPr>
                </a:tc>
                <a:extLst>
                  <a:ext uri="{0D108BD9-81ED-4DB2-BD59-A6C34878D82A}">
                    <a16:rowId xmlns="" xmlns:a16="http://schemas.microsoft.com/office/drawing/2014/main" val="10006"/>
                  </a:ext>
                </a:extLst>
              </a:tr>
              <a:tr h="502920">
                <a:tc vMerge="1">
                  <a:txBody>
                    <a:bodyPr/>
                    <a:lstStyle/>
                    <a:p>
                      <a:endParaRPr lang="en-US" dirty="0"/>
                    </a:p>
                  </a:txBody>
                  <a:tcPr/>
                </a:tc>
                <a:tc>
                  <a:txBody>
                    <a:bodyPr/>
                    <a:lstStyle/>
                    <a:p>
                      <a:r>
                        <a:rPr lang="en-US" sz="1400" b="1" dirty="0"/>
                        <a:t>Excretion</a:t>
                      </a:r>
                    </a:p>
                  </a:txBody>
                  <a:tcPr>
                    <a:solidFill>
                      <a:schemeClr val="accent6">
                        <a:lumMod val="40000"/>
                        <a:lumOff val="60000"/>
                      </a:schemeClr>
                    </a:solidFill>
                  </a:tcPr>
                </a:tc>
                <a:tc gridSpan="2">
                  <a:txBody>
                    <a:bodyPr/>
                    <a:lstStyle/>
                    <a:p>
                      <a:pPr marL="285750" marR="0" indent="-285750" algn="l" defTabSz="685800" rtl="0" eaLnBrk="1" fontAlgn="auto" latinLnBrk="0" hangingPunct="1">
                        <a:lnSpc>
                          <a:spcPct val="100000"/>
                        </a:lnSpc>
                        <a:spcBef>
                          <a:spcPts val="0"/>
                        </a:spcBef>
                        <a:spcAft>
                          <a:spcPts val="0"/>
                        </a:spcAft>
                        <a:buClrTx/>
                        <a:buSzTx/>
                        <a:buFont typeface="Arial" charset="0"/>
                        <a:buChar char="•"/>
                        <a:tabLst/>
                        <a:defRPr/>
                      </a:pPr>
                      <a:r>
                        <a:rPr lang="en-US" sz="1350" kern="1200" dirty="0">
                          <a:solidFill>
                            <a:schemeClr val="dk1"/>
                          </a:solidFill>
                          <a:effectLst/>
                          <a:latin typeface="+mn-lt"/>
                          <a:ea typeface="+mn-ea"/>
                          <a:cs typeface="+mn-cs"/>
                        </a:rPr>
                        <a:t>Biliary route is the major route of elimination </a:t>
                      </a:r>
                      <a:endParaRPr lang="en-US" dirty="0">
                        <a:effectLst/>
                      </a:endParaRPr>
                    </a:p>
                    <a:p>
                      <a:pPr marL="285750" marR="0" indent="-285750" algn="l" defTabSz="685800" rtl="0" eaLnBrk="1" fontAlgn="auto" latinLnBrk="0" hangingPunct="1">
                        <a:lnSpc>
                          <a:spcPct val="100000"/>
                        </a:lnSpc>
                        <a:spcBef>
                          <a:spcPts val="0"/>
                        </a:spcBef>
                        <a:spcAft>
                          <a:spcPts val="0"/>
                        </a:spcAft>
                        <a:buClrTx/>
                        <a:buSzTx/>
                        <a:buFont typeface="Arial" charset="0"/>
                        <a:buChar char="•"/>
                        <a:tabLst/>
                        <a:defRPr/>
                      </a:pPr>
                      <a:r>
                        <a:rPr lang="en-US" sz="1350" kern="1200" dirty="0">
                          <a:solidFill>
                            <a:schemeClr val="dk1"/>
                          </a:solidFill>
                          <a:effectLst/>
                          <a:latin typeface="+mn-lt"/>
                          <a:ea typeface="+mn-ea"/>
                          <a:cs typeface="+mn-cs"/>
                        </a:rPr>
                        <a:t>0-15% excreted unchanged in the urine </a:t>
                      </a:r>
                      <a:endParaRPr lang="en-US" dirty="0">
                        <a:effectLst/>
                      </a:endParaRPr>
                    </a:p>
                  </a:txBody>
                  <a:tcPr>
                    <a:solidFill>
                      <a:schemeClr val="accent6">
                        <a:lumMod val="40000"/>
                        <a:lumOff val="60000"/>
                      </a:schemeClr>
                    </a:solidFill>
                  </a:tcPr>
                </a:tc>
                <a:tc hMerge="1">
                  <a:txBody>
                    <a:bodyPr/>
                    <a:lstStyle/>
                    <a:p>
                      <a:endParaRPr lang="en-US" dirty="0"/>
                    </a:p>
                  </a:txBody>
                  <a:tcPr/>
                </a:tc>
                <a:extLst>
                  <a:ext uri="{0D108BD9-81ED-4DB2-BD59-A6C34878D82A}">
                    <a16:rowId xmlns="" xmlns:a16="http://schemas.microsoft.com/office/drawing/2014/main" val="10007"/>
                  </a:ext>
                </a:extLst>
              </a:tr>
              <a:tr h="370840">
                <a:tc vMerge="1">
                  <a:txBody>
                    <a:bodyPr/>
                    <a:lstStyle/>
                    <a:p>
                      <a:endParaRPr lang="en-US" dirty="0"/>
                    </a:p>
                  </a:txBody>
                  <a:tcPr/>
                </a:tc>
                <a:tc>
                  <a:txBody>
                    <a:bodyPr/>
                    <a:lstStyle/>
                    <a:p>
                      <a:r>
                        <a:rPr lang="en-US" sz="1400" b="1" dirty="0"/>
                        <a:t>Half-life</a:t>
                      </a:r>
                    </a:p>
                  </a:txBody>
                  <a:tcPr>
                    <a:solidFill>
                      <a:schemeClr val="accent6">
                        <a:lumMod val="40000"/>
                        <a:lumOff val="6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350" kern="1200" dirty="0">
                          <a:solidFill>
                            <a:schemeClr val="dk1"/>
                          </a:solidFill>
                          <a:effectLst/>
                          <a:latin typeface="+mn-lt"/>
                          <a:ea typeface="+mn-ea"/>
                          <a:cs typeface="+mn-cs"/>
                        </a:rPr>
                        <a:t>3 days </a:t>
                      </a:r>
                      <a:endParaRPr lang="en-US" dirty="0">
                        <a:effectLst/>
                      </a:endParaRPr>
                    </a:p>
                  </a:txBody>
                  <a:tcPr>
                    <a:solidFill>
                      <a:schemeClr val="accent6">
                        <a:lumMod val="40000"/>
                        <a:lumOff val="6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fr-FR" sz="1350" kern="1200" dirty="0">
                          <a:solidFill>
                            <a:schemeClr val="dk1"/>
                          </a:solidFill>
                          <a:effectLst/>
                          <a:latin typeface="+mn-lt"/>
                          <a:ea typeface="+mn-ea"/>
                          <a:cs typeface="+mn-cs"/>
                        </a:rPr>
                        <a:t>6-8 </a:t>
                      </a:r>
                      <a:r>
                        <a:rPr lang="fr-FR" sz="1350" kern="1200" dirty="0" err="1">
                          <a:solidFill>
                            <a:schemeClr val="dk1"/>
                          </a:solidFill>
                          <a:effectLst/>
                          <a:latin typeface="+mn-lt"/>
                          <a:ea typeface="+mn-ea"/>
                          <a:cs typeface="+mn-cs"/>
                        </a:rPr>
                        <a:t>hours</a:t>
                      </a:r>
                      <a:r>
                        <a:rPr lang="fr-FR" sz="1350" kern="1200" dirty="0">
                          <a:solidFill>
                            <a:schemeClr val="dk1"/>
                          </a:solidFill>
                          <a:effectLst/>
                          <a:latin typeface="+mn-lt"/>
                          <a:ea typeface="+mn-ea"/>
                          <a:cs typeface="+mn-cs"/>
                        </a:rPr>
                        <a:t> </a:t>
                      </a:r>
                      <a:endParaRPr lang="fr-FR" dirty="0">
                        <a:effectLst/>
                      </a:endParaRPr>
                    </a:p>
                  </a:txBody>
                  <a:tcPr>
                    <a:solidFill>
                      <a:schemeClr val="accent6">
                        <a:lumMod val="40000"/>
                        <a:lumOff val="60000"/>
                      </a:schemeClr>
                    </a:solidFill>
                  </a:tcPr>
                </a:tc>
                <a:extLst>
                  <a:ext uri="{0D108BD9-81ED-4DB2-BD59-A6C34878D82A}">
                    <a16:rowId xmlns="" xmlns:a16="http://schemas.microsoft.com/office/drawing/2014/main" val="10008"/>
                  </a:ext>
                </a:extLst>
              </a:tr>
              <a:tr h="370840">
                <a:tc gridSpan="2">
                  <a:txBody>
                    <a:bodyPr/>
                    <a:lstStyle/>
                    <a:p>
                      <a:pPr algn="ctr"/>
                      <a:r>
                        <a:rPr lang="en-US" sz="1400" b="1" dirty="0"/>
                        <a:t>Dose</a:t>
                      </a:r>
                    </a:p>
                  </a:txBody>
                  <a:tcPr anchor="ctr">
                    <a:solidFill>
                      <a:schemeClr val="accent5">
                        <a:lumMod val="40000"/>
                        <a:lumOff val="60000"/>
                      </a:schemeClr>
                    </a:solidFill>
                  </a:tcPr>
                </a:tc>
                <a:tc hMerge="1">
                  <a:txBody>
                    <a:bodyPr/>
                    <a:lstStyle/>
                    <a:p>
                      <a:endParaRPr lang="en-US"/>
                    </a:p>
                  </a:txBody>
                  <a:tcPr/>
                </a:tc>
                <a:tc>
                  <a:txBody>
                    <a:bodyPr/>
                    <a:lstStyle/>
                    <a:p>
                      <a:r>
                        <a:rPr lang="en-US" dirty="0"/>
                        <a:t>Once daily</a:t>
                      </a:r>
                    </a:p>
                  </a:txBody>
                  <a:tcPr>
                    <a:solidFill>
                      <a:schemeClr val="accent5">
                        <a:lumMod val="40000"/>
                        <a:lumOff val="60000"/>
                      </a:schemeClr>
                    </a:solidFill>
                  </a:tcPr>
                </a:tc>
                <a:tc>
                  <a:txBody>
                    <a:bodyPr/>
                    <a:lstStyle/>
                    <a:p>
                      <a:r>
                        <a:rPr lang="en-US" dirty="0"/>
                        <a:t>Twice daily</a:t>
                      </a:r>
                    </a:p>
                  </a:txBody>
                  <a:tcPr>
                    <a:solidFill>
                      <a:schemeClr val="accent5">
                        <a:lumMod val="40000"/>
                        <a:lumOff val="60000"/>
                      </a:schemeClr>
                    </a:solidFill>
                  </a:tcPr>
                </a:tc>
                <a:extLst>
                  <a:ext uri="{0D108BD9-81ED-4DB2-BD59-A6C34878D82A}">
                    <a16:rowId xmlns="" xmlns:a16="http://schemas.microsoft.com/office/drawing/2014/main" val="10009"/>
                  </a:ext>
                </a:extLst>
              </a:tr>
              <a:tr h="370840">
                <a:tc gridSpan="2">
                  <a:txBody>
                    <a:bodyPr/>
                    <a:lstStyle/>
                    <a:p>
                      <a:pPr algn="ctr"/>
                      <a:r>
                        <a:rPr lang="en-US" sz="1400" b="1" dirty="0"/>
                        <a:t>Uses</a:t>
                      </a:r>
                    </a:p>
                  </a:txBody>
                  <a:tcPr anchor="ctr">
                    <a:solidFill>
                      <a:schemeClr val="accent1">
                        <a:lumMod val="40000"/>
                        <a:lumOff val="60000"/>
                      </a:schemeClr>
                    </a:solidFill>
                  </a:tcPr>
                </a:tc>
                <a:tc hMerge="1">
                  <a:txBody>
                    <a:bodyPr/>
                    <a:lstStyle/>
                    <a:p>
                      <a:endParaRPr lang="en-US"/>
                    </a:p>
                  </a:txBody>
                  <a:tcPr/>
                </a:tc>
                <a:tc gridSpan="2">
                  <a:txBody>
                    <a:bodyPr/>
                    <a:lstStyle/>
                    <a:p>
                      <a:pPr marL="285750" marR="0" indent="-285750" algn="l" defTabSz="685800" rtl="0" eaLnBrk="1" fontAlgn="auto" latinLnBrk="0" hangingPunct="1">
                        <a:lnSpc>
                          <a:spcPct val="100000"/>
                        </a:lnSpc>
                        <a:spcBef>
                          <a:spcPts val="0"/>
                        </a:spcBef>
                        <a:spcAft>
                          <a:spcPts val="0"/>
                        </a:spcAft>
                        <a:buClrTx/>
                        <a:buSzTx/>
                        <a:buFont typeface="Arial" charset="0"/>
                        <a:buChar char="•"/>
                        <a:tabLst/>
                        <a:defRPr/>
                      </a:pPr>
                      <a:r>
                        <a:rPr lang="en-US" sz="1350" kern="1200" dirty="0">
                          <a:solidFill>
                            <a:schemeClr val="dk1"/>
                          </a:solidFill>
                          <a:effectLst/>
                          <a:latin typeface="+mn-lt"/>
                          <a:ea typeface="+mn-ea"/>
                          <a:cs typeface="+mn-cs"/>
                        </a:rPr>
                        <a:t>Chlamydial pneumonia </a:t>
                      </a:r>
                      <a:endParaRPr lang="en-US" dirty="0">
                        <a:effectLst/>
                      </a:endParaRPr>
                    </a:p>
                    <a:p>
                      <a:pPr marL="285750" marR="0" indent="-285750" algn="l" defTabSz="685800" rtl="0" eaLnBrk="1" fontAlgn="auto" latinLnBrk="0" hangingPunct="1">
                        <a:lnSpc>
                          <a:spcPct val="100000"/>
                        </a:lnSpc>
                        <a:spcBef>
                          <a:spcPts val="0"/>
                        </a:spcBef>
                        <a:spcAft>
                          <a:spcPts val="0"/>
                        </a:spcAft>
                        <a:buClrTx/>
                        <a:buSzTx/>
                        <a:buFont typeface="Arial" charset="0"/>
                        <a:buChar char="•"/>
                        <a:tabLst/>
                        <a:defRPr/>
                      </a:pPr>
                      <a:r>
                        <a:rPr lang="en-US" sz="1350" kern="1200" dirty="0">
                          <a:solidFill>
                            <a:schemeClr val="dk1"/>
                          </a:solidFill>
                          <a:effectLst/>
                          <a:latin typeface="+mn-lt"/>
                          <a:ea typeface="+mn-ea"/>
                          <a:cs typeface="+mn-cs"/>
                        </a:rPr>
                        <a:t>Legionella pneumonia </a:t>
                      </a:r>
                      <a:endParaRPr lang="en-US" dirty="0">
                        <a:effectLst/>
                      </a:endParaRPr>
                    </a:p>
                  </a:txBody>
                  <a:tcPr>
                    <a:solidFill>
                      <a:schemeClr val="accent1">
                        <a:lumMod val="40000"/>
                        <a:lumOff val="60000"/>
                      </a:schemeClr>
                    </a:solidFill>
                  </a:tcPr>
                </a:tc>
                <a:tc hMerge="1">
                  <a:txBody>
                    <a:bodyPr/>
                    <a:lstStyle/>
                    <a:p>
                      <a:endParaRPr lang="en-US" dirty="0"/>
                    </a:p>
                  </a:txBody>
                  <a:tcPr/>
                </a:tc>
                <a:extLst>
                  <a:ext uri="{0D108BD9-81ED-4DB2-BD59-A6C34878D82A}">
                    <a16:rowId xmlns="" xmlns:a16="http://schemas.microsoft.com/office/drawing/2014/main" val="10010"/>
                  </a:ext>
                </a:extLst>
              </a:tr>
              <a:tr h="370840">
                <a:tc gridSpan="2">
                  <a:txBody>
                    <a:bodyPr/>
                    <a:lstStyle/>
                    <a:p>
                      <a:pPr algn="ctr"/>
                      <a:r>
                        <a:rPr lang="en-US" sz="1400" b="1" dirty="0"/>
                        <a:t>ADRs</a:t>
                      </a:r>
                    </a:p>
                  </a:txBody>
                  <a:tcPr anchor="ctr">
                    <a:solidFill>
                      <a:srgbClr val="C00000">
                        <a:alpha val="54902"/>
                      </a:srgbClr>
                    </a:solidFill>
                  </a:tcPr>
                </a:tc>
                <a:tc hMerge="1">
                  <a:txBody>
                    <a:bodyPr/>
                    <a:lstStyle/>
                    <a:p>
                      <a:endParaRPr lang="en-US"/>
                    </a:p>
                  </a:txBody>
                  <a:tcPr/>
                </a:tc>
                <a:tc gridSpan="2">
                  <a:txBody>
                    <a:bodyPr/>
                    <a:lstStyle/>
                    <a:p>
                      <a:pPr marL="285750" indent="-285750">
                        <a:buFont typeface="Arial" charset="0"/>
                        <a:buChar char="•"/>
                      </a:pPr>
                      <a:r>
                        <a:rPr lang="en-US" dirty="0"/>
                        <a:t>GI disturbance</a:t>
                      </a:r>
                    </a:p>
                    <a:p>
                      <a:pPr marL="285750" indent="-285750">
                        <a:buFont typeface="Arial" charset="0"/>
                        <a:buChar char="•"/>
                      </a:pPr>
                      <a:r>
                        <a:rPr lang="en-US" dirty="0"/>
                        <a:t>Hypersensitivity reactions</a:t>
                      </a:r>
                    </a:p>
                  </a:txBody>
                  <a:tcPr>
                    <a:solidFill>
                      <a:srgbClr val="C00000">
                        <a:alpha val="54902"/>
                      </a:srgbClr>
                    </a:solidFill>
                  </a:tcPr>
                </a:tc>
                <a:tc hMerge="1">
                  <a:txBody>
                    <a:bodyPr/>
                    <a:lstStyle/>
                    <a:p>
                      <a:endParaRPr lang="en-US" dirty="0"/>
                    </a:p>
                  </a:txBody>
                  <a:tcPr/>
                </a:tc>
                <a:extLst>
                  <a:ext uri="{0D108BD9-81ED-4DB2-BD59-A6C34878D82A}">
                    <a16:rowId xmlns="" xmlns:a16="http://schemas.microsoft.com/office/drawing/2014/main" val="10011"/>
                  </a:ext>
                </a:extLst>
              </a:tr>
              <a:tr h="370840">
                <a:tc gridSpan="2">
                  <a:txBody>
                    <a:bodyPr/>
                    <a:lstStyle/>
                    <a:p>
                      <a:pPr algn="ctr"/>
                      <a:r>
                        <a:rPr lang="en-US" sz="1400" b="1" dirty="0"/>
                        <a:t>Notes</a:t>
                      </a:r>
                    </a:p>
                  </a:txBody>
                  <a:tcPr anchor="ctr">
                    <a:solidFill>
                      <a:schemeClr val="bg2"/>
                    </a:solidFill>
                  </a:tcPr>
                </a:tc>
                <a:tc hMerge="1">
                  <a:txBody>
                    <a:bodyPr/>
                    <a:lstStyle/>
                    <a:p>
                      <a:endParaRPr lang="en-US"/>
                    </a:p>
                  </a:txBody>
                  <a:tcPr/>
                </a:tc>
                <a:tc gridSpan="2">
                  <a:txBody>
                    <a:bodyPr/>
                    <a:lstStyle/>
                    <a:p>
                      <a:r>
                        <a:rPr lang="en-US" dirty="0">
                          <a:solidFill>
                            <a:srgbClr val="3BC175"/>
                          </a:solidFill>
                        </a:rPr>
                        <a:t>Hepatic</a:t>
                      </a:r>
                      <a:r>
                        <a:rPr lang="en-US" baseline="0" dirty="0">
                          <a:solidFill>
                            <a:srgbClr val="3BC175"/>
                          </a:solidFill>
                        </a:rPr>
                        <a:t> metabolism </a:t>
                      </a:r>
                      <a:r>
                        <a:rPr lang="en-US" baseline="0" dirty="0">
                          <a:solidFill>
                            <a:srgbClr val="3BC175"/>
                          </a:solidFill>
                          <a:sym typeface="Wingdings"/>
                        </a:rPr>
                        <a:t> not given to patients with Liver failure.</a:t>
                      </a:r>
                    </a:p>
                    <a:p>
                      <a:r>
                        <a:rPr lang="en-US" dirty="0">
                          <a:solidFill>
                            <a:srgbClr val="3BC175"/>
                          </a:solidFill>
                        </a:rPr>
                        <a:t>Vomiting may</a:t>
                      </a:r>
                      <a:r>
                        <a:rPr lang="en-US" baseline="0" dirty="0">
                          <a:solidFill>
                            <a:srgbClr val="3BC175"/>
                          </a:solidFill>
                        </a:rPr>
                        <a:t> require re-dosage of Azithromycin</a:t>
                      </a:r>
                      <a:endParaRPr lang="en-US" dirty="0">
                        <a:solidFill>
                          <a:srgbClr val="3BC175"/>
                        </a:solidFill>
                      </a:endParaRPr>
                    </a:p>
                  </a:txBody>
                  <a:tcPr>
                    <a:solidFill>
                      <a:schemeClr val="bg2"/>
                    </a:solidFill>
                  </a:tcPr>
                </a:tc>
                <a:tc hMerge="1">
                  <a:txBody>
                    <a:bodyPr/>
                    <a:lstStyle/>
                    <a:p>
                      <a:endParaRPr lang="en-US"/>
                    </a:p>
                  </a:txBody>
                  <a:tcPr/>
                </a:tc>
                <a:extLst>
                  <a:ext uri="{0D108BD9-81ED-4DB2-BD59-A6C34878D82A}">
                    <a16:rowId xmlns="" xmlns:a16="http://schemas.microsoft.com/office/drawing/2014/main" val="10012"/>
                  </a:ext>
                </a:extLst>
              </a:tr>
            </a:tbl>
          </a:graphicData>
        </a:graphic>
      </p:graphicFrame>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960" r="3466"/>
          <a:stretch/>
        </p:blipFill>
        <p:spPr>
          <a:xfrm>
            <a:off x="0" y="7598735"/>
            <a:ext cx="1988289" cy="93920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6338" y="7495777"/>
            <a:ext cx="725323" cy="1279619"/>
          </a:xfrm>
          <a:prstGeom prst="rect">
            <a:avLst/>
          </a:prstGeom>
        </p:spPr>
      </p:pic>
    </p:spTree>
    <p:extLst>
      <p:ext uri="{BB962C8B-B14F-4D97-AF65-F5344CB8AC3E}">
        <p14:creationId xmlns:p14="http://schemas.microsoft.com/office/powerpoint/2010/main" val="1357996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1"/>
          <p:cNvGraphicFramePr>
            <a:graphicFrameLocks noGrp="1"/>
          </p:cNvGraphicFramePr>
          <p:nvPr>
            <p:extLst>
              <p:ext uri="{D42A27DB-BD31-4B8C-83A1-F6EECF244321}">
                <p14:modId xmlns:p14="http://schemas.microsoft.com/office/powerpoint/2010/main" val="171371997"/>
              </p:ext>
            </p:extLst>
          </p:nvPr>
        </p:nvGraphicFramePr>
        <p:xfrm>
          <a:off x="0" y="886426"/>
          <a:ext cx="6858000" cy="7601965"/>
        </p:xfrm>
        <a:graphic>
          <a:graphicData uri="http://schemas.openxmlformats.org/drawingml/2006/table">
            <a:tbl>
              <a:tblPr rtl="1" firstRow="1" bandRow="1">
                <a:tableStyleId>{69CF1AB2-1976-4502-BF36-3FF5EA218861}</a:tableStyleId>
              </a:tblPr>
              <a:tblGrid>
                <a:gridCol w="1714500">
                  <a:extLst>
                    <a:ext uri="{9D8B030D-6E8A-4147-A177-3AD203B41FA5}">
                      <a16:colId xmlns="" xmlns:a16="http://schemas.microsoft.com/office/drawing/2014/main" val="3807424900"/>
                    </a:ext>
                  </a:extLst>
                </a:gridCol>
                <a:gridCol w="1714500">
                  <a:extLst>
                    <a:ext uri="{9D8B030D-6E8A-4147-A177-3AD203B41FA5}">
                      <a16:colId xmlns="" xmlns:a16="http://schemas.microsoft.com/office/drawing/2014/main" val="248489630"/>
                    </a:ext>
                  </a:extLst>
                </a:gridCol>
                <a:gridCol w="1714500">
                  <a:extLst>
                    <a:ext uri="{9D8B030D-6E8A-4147-A177-3AD203B41FA5}">
                      <a16:colId xmlns="" xmlns:a16="http://schemas.microsoft.com/office/drawing/2014/main" val="1297933990"/>
                    </a:ext>
                  </a:extLst>
                </a:gridCol>
                <a:gridCol w="1714500">
                  <a:extLst>
                    <a:ext uri="{9D8B030D-6E8A-4147-A177-3AD203B41FA5}">
                      <a16:colId xmlns="" xmlns:a16="http://schemas.microsoft.com/office/drawing/2014/main" val="718459847"/>
                    </a:ext>
                  </a:extLst>
                </a:gridCol>
              </a:tblGrid>
              <a:tr h="440656">
                <a:tc>
                  <a:txBody>
                    <a:bodyPr/>
                    <a:lstStyle/>
                    <a:p>
                      <a:pPr algn="ctr" rtl="0"/>
                      <a:r>
                        <a:rPr lang="en-US" sz="1400" dirty="0" err="1">
                          <a:solidFill>
                            <a:srgbClr val="FF0000"/>
                          </a:solidFill>
                        </a:rPr>
                        <a:t>Gati</a:t>
                      </a:r>
                      <a:r>
                        <a:rPr lang="en-US" sz="1400" dirty="0" err="1"/>
                        <a:t>floxacin</a:t>
                      </a:r>
                      <a:endParaRPr lang="ar-SA" sz="1400" dirty="0"/>
                    </a:p>
                  </a:txBody>
                  <a:tcPr marT="45722" marB="45722" anchor="ctr"/>
                </a:tc>
                <a:tc>
                  <a:txBody>
                    <a:bodyPr/>
                    <a:lstStyle/>
                    <a:p>
                      <a:pPr algn="ctr" rtl="0"/>
                      <a:r>
                        <a:rPr lang="en-US" sz="1400" dirty="0">
                          <a:solidFill>
                            <a:srgbClr val="FF0000"/>
                          </a:solidFill>
                        </a:rPr>
                        <a:t>Moxi</a:t>
                      </a:r>
                      <a:r>
                        <a:rPr lang="en-US" sz="1400" dirty="0"/>
                        <a:t>floxacin</a:t>
                      </a:r>
                      <a:endParaRPr lang="ar-SA" sz="1400" dirty="0"/>
                    </a:p>
                  </a:txBody>
                  <a:tcPr marT="45722" marB="45722" anchor="ctr"/>
                </a:tc>
                <a:tc>
                  <a:txBody>
                    <a:bodyPr/>
                    <a:lstStyle/>
                    <a:p>
                      <a:pPr algn="ctr" rtl="0"/>
                      <a:r>
                        <a:rPr lang="en-US" sz="1400" dirty="0">
                          <a:solidFill>
                            <a:srgbClr val="FF0000"/>
                          </a:solidFill>
                        </a:rPr>
                        <a:t>Cipro</a:t>
                      </a:r>
                      <a:r>
                        <a:rPr lang="en-US" sz="1400" dirty="0"/>
                        <a:t>floxacin</a:t>
                      </a:r>
                      <a:endParaRPr lang="ar-SA" sz="1400" dirty="0"/>
                    </a:p>
                  </a:txBody>
                  <a:tcPr marT="45722" marB="45722" anchor="ctr"/>
                </a:tc>
                <a:tc>
                  <a:txBody>
                    <a:bodyPr/>
                    <a:lstStyle/>
                    <a:p>
                      <a:pPr algn="ctr" rtl="0"/>
                      <a:r>
                        <a:rPr lang="en-US" sz="1600" b="1" dirty="0"/>
                        <a:t>Drug</a:t>
                      </a:r>
                      <a:endParaRPr lang="ar-SA" sz="1600" b="1" dirty="0"/>
                    </a:p>
                  </a:txBody>
                  <a:tcPr marT="45722" marB="45722" anchor="ctr"/>
                </a:tc>
                <a:extLst>
                  <a:ext uri="{0D108BD9-81ED-4DB2-BD59-A6C34878D82A}">
                    <a16:rowId xmlns="" xmlns:a16="http://schemas.microsoft.com/office/drawing/2014/main" val="3095606199"/>
                  </a:ext>
                </a:extLst>
              </a:tr>
              <a:tr h="440656">
                <a:tc gridSpan="2">
                  <a:txBody>
                    <a:bodyPr/>
                    <a:lstStyle/>
                    <a:p>
                      <a:pPr algn="ctr" rtl="0"/>
                      <a:r>
                        <a:rPr lang="en-US" sz="1400" dirty="0"/>
                        <a:t>given once-daily</a:t>
                      </a:r>
                      <a:endParaRPr lang="ar-SA" sz="1400" dirty="0"/>
                    </a:p>
                  </a:txBody>
                  <a:tcPr marT="45722" marB="45722" anchor="ctr"/>
                </a:tc>
                <a:tc hMerge="1">
                  <a:txBody>
                    <a:bodyPr/>
                    <a:lstStyle/>
                    <a:p>
                      <a:pPr rtl="1"/>
                      <a:endParaRPr lang="ar-SA" dirty="0"/>
                    </a:p>
                  </a:txBody>
                  <a:tcPr/>
                </a:tc>
                <a:tc>
                  <a:txBody>
                    <a:bodyPr/>
                    <a:lstStyle/>
                    <a:p>
                      <a:pPr algn="ctr" rtl="0"/>
                      <a:r>
                        <a:rPr lang="en-US" sz="1400" dirty="0"/>
                        <a:t>Given twice-daily</a:t>
                      </a:r>
                      <a:endParaRPr lang="ar-SA" sz="1400" dirty="0"/>
                    </a:p>
                  </a:txBody>
                  <a:tcPr marT="45722" marB="45722" anchor="ctr"/>
                </a:tc>
                <a:tc>
                  <a:txBody>
                    <a:bodyPr/>
                    <a:lstStyle/>
                    <a:p>
                      <a:pPr algn="ctr" rtl="0"/>
                      <a:r>
                        <a:rPr lang="en-US" sz="1600" b="1" dirty="0"/>
                        <a:t>D</a:t>
                      </a:r>
                      <a:r>
                        <a:rPr lang="en-US" sz="1600" b="1" dirty="0" smtClean="0"/>
                        <a:t>ose</a:t>
                      </a:r>
                      <a:endParaRPr lang="ar-SA" sz="1600" b="1" dirty="0"/>
                    </a:p>
                  </a:txBody>
                  <a:tcPr marT="45722" marB="45722" anchor="ctr"/>
                </a:tc>
                <a:extLst>
                  <a:ext uri="{0D108BD9-81ED-4DB2-BD59-A6C34878D82A}">
                    <a16:rowId xmlns="" xmlns:a16="http://schemas.microsoft.com/office/drawing/2014/main" val="1099957630"/>
                  </a:ext>
                </a:extLst>
              </a:tr>
              <a:tr h="1878889">
                <a:tc gridSpan="2">
                  <a:txBody>
                    <a:bodyPr/>
                    <a:lstStyle/>
                    <a:p>
                      <a:pPr marL="285750" indent="-285750" algn="l" rtl="0">
                        <a:buFont typeface="Arial" charset="0"/>
                        <a:buChar char="•"/>
                      </a:pPr>
                      <a:r>
                        <a:rPr lang="en-US" sz="1400" dirty="0" smtClean="0"/>
                        <a:t>Effective </a:t>
                      </a:r>
                      <a:r>
                        <a:rPr lang="en-US" sz="1400" dirty="0"/>
                        <a:t>against gram-</a:t>
                      </a:r>
                      <a:r>
                        <a:rPr lang="en-US" sz="1400" dirty="0" err="1"/>
                        <a:t>ve</a:t>
                      </a:r>
                      <a:r>
                        <a:rPr lang="en-US" sz="1400" dirty="0"/>
                        <a:t> and gram +</a:t>
                      </a:r>
                      <a:r>
                        <a:rPr lang="en-US" sz="1400" dirty="0" err="1"/>
                        <a:t>ve</a:t>
                      </a:r>
                      <a:r>
                        <a:rPr lang="en-US" sz="1400" dirty="0" smtClean="0"/>
                        <a:t>.</a:t>
                      </a:r>
                    </a:p>
                    <a:p>
                      <a:pPr marL="285750" indent="-285750" algn="l" rtl="0">
                        <a:buFont typeface="Arial" charset="0"/>
                        <a:buChar char="•"/>
                      </a:pPr>
                      <a:r>
                        <a:rPr lang="en-US" sz="1400" dirty="0" smtClean="0"/>
                        <a:t>Has high activity against pseudomonas species.</a:t>
                      </a:r>
                      <a:endParaRPr lang="ar-SA" sz="1400" dirty="0"/>
                    </a:p>
                  </a:txBody>
                  <a:tcPr marT="45722" marB="45722" anchor="ctr"/>
                </a:tc>
                <a:tc hMerge="1">
                  <a:txBody>
                    <a:bodyPr/>
                    <a:lstStyle/>
                    <a:p>
                      <a:pPr rtl="1"/>
                      <a:endParaRPr lang="ar-SA" dirty="0"/>
                    </a:p>
                  </a:txBody>
                  <a:tcPr/>
                </a:tc>
                <a:tc>
                  <a:txBody>
                    <a:bodyPr/>
                    <a:lstStyle/>
                    <a:p>
                      <a:pPr marL="285750" indent="-285750" algn="l" rtl="0">
                        <a:buFont typeface="Arial" panose="020B0604020202020204" pitchFamily="34" charset="0"/>
                        <a:buChar char="•"/>
                      </a:pPr>
                      <a:r>
                        <a:rPr lang="en-US" sz="1400" dirty="0"/>
                        <a:t>Mainly effective against gram –</a:t>
                      </a:r>
                      <a:r>
                        <a:rPr lang="en-US" sz="1400" dirty="0" err="1"/>
                        <a:t>ve</a:t>
                      </a:r>
                      <a:r>
                        <a:rPr lang="en-US" sz="1400" dirty="0"/>
                        <a:t>.</a:t>
                      </a:r>
                    </a:p>
                    <a:p>
                      <a:pPr marL="285750" indent="-285750" algn="l" rtl="0">
                        <a:buFont typeface="Arial" panose="020B0604020202020204" pitchFamily="34" charset="0"/>
                        <a:buChar char="•"/>
                      </a:pPr>
                      <a:r>
                        <a:rPr lang="en-US" sz="1400" dirty="0"/>
                        <a:t>Has high activity against pseudomonas species.</a:t>
                      </a:r>
                      <a:endParaRPr lang="ar-SA" sz="1400" dirty="0"/>
                    </a:p>
                  </a:txBody>
                  <a:tcPr marT="45722" marB="45722" anchor="ctr"/>
                </a:tc>
                <a:tc>
                  <a:txBody>
                    <a:bodyPr/>
                    <a:lstStyle/>
                    <a:p>
                      <a:pPr algn="ctr" rtl="0"/>
                      <a:r>
                        <a:rPr lang="en-US" sz="1600" b="1" dirty="0" smtClean="0"/>
                        <a:t>Spectrum</a:t>
                      </a:r>
                      <a:endParaRPr lang="ar-SA" sz="1600" b="1" dirty="0"/>
                    </a:p>
                  </a:txBody>
                  <a:tcPr marT="45722" marB="45722" anchor="ctr"/>
                </a:tc>
                <a:extLst>
                  <a:ext uri="{0D108BD9-81ED-4DB2-BD59-A6C34878D82A}">
                    <a16:rowId xmlns="" xmlns:a16="http://schemas.microsoft.com/office/drawing/2014/main" val="851948182"/>
                  </a:ext>
                </a:extLst>
              </a:tr>
              <a:tr h="614255">
                <a:tc gridSpan="3">
                  <a:txBody>
                    <a:bodyPr/>
                    <a:lstStyle/>
                    <a:p>
                      <a:pPr algn="l" rtl="0"/>
                      <a:r>
                        <a:rPr lang="en-US" sz="1400" dirty="0"/>
                        <a:t>inhibits DNA gyrase enzyme, which is an enzyme involved in DNA supercoiling.</a:t>
                      </a:r>
                      <a:endParaRPr lang="ar-SA" sz="1400" dirty="0"/>
                    </a:p>
                  </a:txBody>
                  <a:tcPr marT="45722" marB="45722" anchor="ctr"/>
                </a:tc>
                <a:tc hMerge="1">
                  <a:txBody>
                    <a:bodyPr/>
                    <a:lstStyle/>
                    <a:p>
                      <a:pPr rtl="1"/>
                      <a:endParaRPr lang="ar-SA"/>
                    </a:p>
                  </a:txBody>
                  <a:tcPr/>
                </a:tc>
                <a:tc hMerge="1">
                  <a:txBody>
                    <a:bodyPr/>
                    <a:lstStyle/>
                    <a:p>
                      <a:pPr rtl="1"/>
                      <a:endParaRPr lang="ar-SA"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a:t>Mechanism of action</a:t>
                      </a:r>
                      <a:endParaRPr lang="ar-SA" sz="1600" b="1" dirty="0"/>
                    </a:p>
                  </a:txBody>
                  <a:tcPr marT="45722" marB="45722" anchor="ctr"/>
                </a:tc>
                <a:extLst>
                  <a:ext uri="{0D108BD9-81ED-4DB2-BD59-A6C34878D82A}">
                    <a16:rowId xmlns="" xmlns:a16="http://schemas.microsoft.com/office/drawing/2014/main" val="1769383947"/>
                  </a:ext>
                </a:extLst>
              </a:tr>
              <a:tr h="1373036">
                <a:tc gridSpan="3">
                  <a:txBody>
                    <a:bodyPr/>
                    <a:lstStyle/>
                    <a:p>
                      <a:pPr marL="285750" indent="-285750" algn="l" rtl="0">
                        <a:buFont typeface="Arial" panose="020B0604020202020204" pitchFamily="34" charset="0"/>
                        <a:buChar char="•"/>
                      </a:pPr>
                      <a:r>
                        <a:rPr lang="en-US" sz="1400" dirty="0"/>
                        <a:t>Given orally or parentally.</a:t>
                      </a:r>
                    </a:p>
                    <a:p>
                      <a:pPr marL="285750" indent="-285750" algn="l" rtl="0">
                        <a:buFont typeface="Arial" panose="020B0604020202020204" pitchFamily="34" charset="0"/>
                        <a:buChar char="•"/>
                      </a:pPr>
                      <a:r>
                        <a:rPr lang="en-US" sz="1400" dirty="0"/>
                        <a:t>Concentrates in many tissues (kidney, prostate, lung, bones and joints).</a:t>
                      </a:r>
                    </a:p>
                    <a:p>
                      <a:pPr marL="285750" indent="-285750" algn="l" rtl="0">
                        <a:buFont typeface="Arial" panose="020B0604020202020204" pitchFamily="34" charset="0"/>
                        <a:buChar char="•"/>
                      </a:pPr>
                      <a:r>
                        <a:rPr lang="en-US" sz="1400" dirty="0"/>
                        <a:t>Excreted mainly trough the kidney.</a:t>
                      </a:r>
                    </a:p>
                    <a:p>
                      <a:pPr marL="285750" indent="-285750" algn="l" rtl="0">
                        <a:buFont typeface="Arial" panose="020B0604020202020204" pitchFamily="34" charset="0"/>
                        <a:buChar char="•"/>
                      </a:pPr>
                      <a:r>
                        <a:rPr lang="en-US" sz="1400" dirty="0"/>
                        <a:t>Has long half life.</a:t>
                      </a:r>
                    </a:p>
                  </a:txBody>
                  <a:tcPr marT="45722" marB="45722" anchor="ctr"/>
                </a:tc>
                <a:tc hMerge="1">
                  <a:txBody>
                    <a:bodyPr/>
                    <a:lstStyle/>
                    <a:p>
                      <a:pPr rtl="1"/>
                      <a:endParaRPr lang="ar-SA" dirty="0"/>
                    </a:p>
                  </a:txBody>
                  <a:tcPr/>
                </a:tc>
                <a:tc hMerge="1">
                  <a:txBody>
                    <a:bodyPr/>
                    <a:lstStyle/>
                    <a:p>
                      <a:pPr rtl="1"/>
                      <a:endParaRPr lang="ar-SA" dirty="0"/>
                    </a:p>
                  </a:txBody>
                  <a:tcPr/>
                </a:tc>
                <a:tc>
                  <a:txBody>
                    <a:bodyPr/>
                    <a:lstStyle/>
                    <a:p>
                      <a:pPr algn="ctr" rtl="0"/>
                      <a:r>
                        <a:rPr lang="en-US" sz="1600" b="1" dirty="0" smtClean="0"/>
                        <a:t>Pharmacokinetics</a:t>
                      </a:r>
                      <a:endParaRPr lang="ar-SA" sz="1600" b="1" dirty="0"/>
                    </a:p>
                  </a:txBody>
                  <a:tcPr marT="45722" marB="45722" anchor="ctr"/>
                </a:tc>
                <a:extLst>
                  <a:ext uri="{0D108BD9-81ED-4DB2-BD59-A6C34878D82A}">
                    <a16:rowId xmlns="" xmlns:a16="http://schemas.microsoft.com/office/drawing/2014/main" val="1863704183"/>
                  </a:ext>
                </a:extLst>
              </a:tr>
              <a:tr h="867182">
                <a:tc gridSpan="3">
                  <a:txBody>
                    <a:bodyPr/>
                    <a:lstStyle/>
                    <a:p>
                      <a:pPr marL="285750" indent="-285750" algn="l" rtl="0">
                        <a:buFont typeface="Arial" panose="020B0604020202020204" pitchFamily="34" charset="0"/>
                        <a:buChar char="•"/>
                      </a:pPr>
                      <a:r>
                        <a:rPr lang="en-US" sz="1400" dirty="0"/>
                        <a:t>Acute exacerbation of chronic obstructive pulmonary disease.</a:t>
                      </a:r>
                    </a:p>
                    <a:p>
                      <a:pPr marL="285750" indent="-285750" algn="l" rtl="0">
                        <a:buFont typeface="Arial" panose="020B0604020202020204" pitchFamily="34" charset="0"/>
                        <a:buChar char="•"/>
                      </a:pPr>
                      <a:r>
                        <a:rPr lang="en-US" sz="1400" dirty="0"/>
                        <a:t>Community acquired pneumonia.</a:t>
                      </a:r>
                    </a:p>
                    <a:p>
                      <a:pPr marL="285750" indent="-285750" algn="l" rtl="0">
                        <a:buFont typeface="Arial" panose="020B0604020202020204" pitchFamily="34" charset="0"/>
                        <a:buChar char="•"/>
                      </a:pPr>
                      <a:r>
                        <a:rPr lang="en-US" sz="1400" dirty="0"/>
                        <a:t>Legionella pneumonia.</a:t>
                      </a:r>
                      <a:endParaRPr lang="ar-SA" sz="1400" dirty="0"/>
                    </a:p>
                  </a:txBody>
                  <a:tcPr marT="45722" marB="45722" anchor="ctr"/>
                </a:tc>
                <a:tc hMerge="1">
                  <a:txBody>
                    <a:bodyPr/>
                    <a:lstStyle/>
                    <a:p>
                      <a:pPr rtl="1"/>
                      <a:endParaRPr lang="ar-SA"/>
                    </a:p>
                  </a:txBody>
                  <a:tcPr/>
                </a:tc>
                <a:tc hMerge="1">
                  <a:txBody>
                    <a:bodyPr/>
                    <a:lstStyle/>
                    <a:p>
                      <a:pPr rtl="1"/>
                      <a:endParaRPr lang="ar-SA" dirty="0"/>
                    </a:p>
                  </a:txBody>
                  <a:tcPr/>
                </a:tc>
                <a:tc>
                  <a:txBody>
                    <a:bodyPr/>
                    <a:lstStyle/>
                    <a:p>
                      <a:pPr algn="ctr" rtl="0"/>
                      <a:r>
                        <a:rPr lang="en-US" sz="1600" b="1" dirty="0" smtClean="0"/>
                        <a:t>Clinical </a:t>
                      </a:r>
                      <a:r>
                        <a:rPr lang="en-US" sz="1600" b="1" dirty="0"/>
                        <a:t>uses</a:t>
                      </a:r>
                      <a:endParaRPr lang="ar-SA" sz="1600" b="1" dirty="0"/>
                    </a:p>
                  </a:txBody>
                  <a:tcPr marT="45722" marB="45722" anchor="ctr"/>
                </a:tc>
                <a:extLst>
                  <a:ext uri="{0D108BD9-81ED-4DB2-BD59-A6C34878D82A}">
                    <a16:rowId xmlns="" xmlns:a16="http://schemas.microsoft.com/office/drawing/2014/main" val="2555584529"/>
                  </a:ext>
                </a:extLst>
              </a:tr>
              <a:tr h="1120109">
                <a:tc gridSpan="3">
                  <a:txBody>
                    <a:bodyPr/>
                    <a:lstStyle/>
                    <a:p>
                      <a:pPr marL="285750" indent="-285750" algn="l" rtl="0">
                        <a:buFont typeface="Arial" panose="020B0604020202020204" pitchFamily="34" charset="0"/>
                        <a:buChar char="•"/>
                      </a:pPr>
                      <a:r>
                        <a:rPr lang="en-US" sz="1400" dirty="0"/>
                        <a:t>Nausea, vomiting and diarrhea.</a:t>
                      </a:r>
                    </a:p>
                    <a:p>
                      <a:pPr marL="285750" indent="-285750" algn="l" rtl="0">
                        <a:buFont typeface="Arial" panose="020B0604020202020204" pitchFamily="34" charset="0"/>
                        <a:buChar char="•"/>
                      </a:pPr>
                      <a:r>
                        <a:rPr lang="en-US" sz="1400" dirty="0"/>
                        <a:t>CNS effects (confusion, insomnia, headache and anxiety).</a:t>
                      </a:r>
                    </a:p>
                    <a:p>
                      <a:pPr marL="285750" indent="-285750" algn="l" rtl="0">
                        <a:buFont typeface="Arial" panose="020B0604020202020204" pitchFamily="34" charset="0"/>
                        <a:buChar char="•"/>
                      </a:pPr>
                      <a:r>
                        <a:rPr lang="en-US" sz="1400" dirty="0"/>
                        <a:t>Damage of growing cartilage (</a:t>
                      </a:r>
                      <a:r>
                        <a:rPr lang="en-US" sz="1400" dirty="0" err="1"/>
                        <a:t>arthropathy</a:t>
                      </a:r>
                      <a:r>
                        <a:rPr lang="en-US" sz="1400" dirty="0"/>
                        <a:t>).</a:t>
                      </a:r>
                    </a:p>
                    <a:p>
                      <a:pPr marL="285750" indent="-285750" algn="l" rtl="0">
                        <a:buFont typeface="Arial" panose="020B0604020202020204" pitchFamily="34" charset="0"/>
                        <a:buChar char="•"/>
                      </a:pPr>
                      <a:r>
                        <a:rPr lang="en-US" sz="1400" dirty="0" err="1"/>
                        <a:t>Phototoxicity</a:t>
                      </a:r>
                      <a:r>
                        <a:rPr lang="en-US" sz="1400" dirty="0"/>
                        <a:t>. </a:t>
                      </a:r>
                      <a:r>
                        <a:rPr lang="en-US" sz="1100" dirty="0">
                          <a:solidFill>
                            <a:schemeClr val="tx1">
                              <a:lumMod val="95000"/>
                              <a:lumOff val="5000"/>
                            </a:schemeClr>
                          </a:solidFill>
                        </a:rPr>
                        <a:t>Avoid </a:t>
                      </a:r>
                      <a:r>
                        <a:rPr lang="en-US" sz="1100" dirty="0">
                          <a:solidFill>
                            <a:srgbClr val="FF0000"/>
                          </a:solidFill>
                        </a:rPr>
                        <a:t>excessive</a:t>
                      </a:r>
                      <a:r>
                        <a:rPr lang="en-US" sz="1100" dirty="0">
                          <a:solidFill>
                            <a:schemeClr val="tx1">
                              <a:lumMod val="95000"/>
                              <a:lumOff val="5000"/>
                            </a:schemeClr>
                          </a:solidFill>
                        </a:rPr>
                        <a:t> sunlight</a:t>
                      </a:r>
                      <a:endParaRPr lang="ar-SA" sz="1400" dirty="0">
                        <a:solidFill>
                          <a:schemeClr val="tx1">
                            <a:lumMod val="95000"/>
                            <a:lumOff val="5000"/>
                          </a:schemeClr>
                        </a:solidFill>
                      </a:endParaRPr>
                    </a:p>
                  </a:txBody>
                  <a:tcPr marT="45722" marB="45722" anchor="ctr"/>
                </a:tc>
                <a:tc hMerge="1">
                  <a:txBody>
                    <a:bodyPr/>
                    <a:lstStyle/>
                    <a:p>
                      <a:pPr rtl="1"/>
                      <a:endParaRPr lang="ar-SA"/>
                    </a:p>
                  </a:txBody>
                  <a:tcPr/>
                </a:tc>
                <a:tc hMerge="1">
                  <a:txBody>
                    <a:bodyPr/>
                    <a:lstStyle/>
                    <a:p>
                      <a:pPr rtl="1"/>
                      <a:endParaRPr lang="ar-SA" dirty="0"/>
                    </a:p>
                  </a:txBody>
                  <a:tcPr/>
                </a:tc>
                <a:tc>
                  <a:txBody>
                    <a:bodyPr/>
                    <a:lstStyle/>
                    <a:p>
                      <a:pPr algn="ctr" rtl="0"/>
                      <a:r>
                        <a:rPr lang="en-US" sz="1600" b="1" dirty="0" smtClean="0"/>
                        <a:t>Adverse </a:t>
                      </a:r>
                      <a:r>
                        <a:rPr lang="en-US" sz="1600" b="1" dirty="0"/>
                        <a:t>effects</a:t>
                      </a:r>
                      <a:endParaRPr lang="ar-SA" sz="1600" b="1" dirty="0"/>
                    </a:p>
                  </a:txBody>
                  <a:tcPr marT="45722" marB="45722" anchor="ctr"/>
                </a:tc>
                <a:extLst>
                  <a:ext uri="{0D108BD9-81ED-4DB2-BD59-A6C34878D82A}">
                    <a16:rowId xmlns="" xmlns:a16="http://schemas.microsoft.com/office/drawing/2014/main" val="1791775662"/>
                  </a:ext>
                </a:extLst>
              </a:tr>
              <a:tr h="867182">
                <a:tc gridSpan="3">
                  <a:txBody>
                    <a:bodyPr/>
                    <a:lstStyle/>
                    <a:p>
                      <a:pPr marL="285750" indent="-285750" algn="l" rtl="0">
                        <a:buFont typeface="Arial" panose="020B0604020202020204" pitchFamily="34" charset="0"/>
                        <a:buChar char="•"/>
                      </a:pPr>
                      <a:r>
                        <a:rPr lang="en-US" sz="1400" dirty="0"/>
                        <a:t>Not recommended for patients under 18 years.</a:t>
                      </a:r>
                    </a:p>
                    <a:p>
                      <a:pPr marL="285750" indent="-285750" algn="l" rtl="0">
                        <a:buFont typeface="Arial" panose="020B0604020202020204" pitchFamily="34" charset="0"/>
                        <a:buChar char="•"/>
                      </a:pPr>
                      <a:r>
                        <a:rPr lang="en-US" sz="1400" dirty="0"/>
                        <a:t>Pregnancy.</a:t>
                      </a:r>
                    </a:p>
                    <a:p>
                      <a:pPr marL="285750" indent="-285750" algn="l" rtl="0">
                        <a:buFont typeface="Arial" panose="020B0604020202020204" pitchFamily="34" charset="0"/>
                        <a:buChar char="•"/>
                      </a:pPr>
                      <a:r>
                        <a:rPr lang="en-US" sz="1400" dirty="0"/>
                        <a:t>Breast feeding women.</a:t>
                      </a:r>
                      <a:endParaRPr lang="ar-SA" sz="1400" dirty="0"/>
                    </a:p>
                  </a:txBody>
                  <a:tcPr marT="45722" marB="45722" anchor="ctr"/>
                </a:tc>
                <a:tc hMerge="1">
                  <a:txBody>
                    <a:bodyPr/>
                    <a:lstStyle/>
                    <a:p>
                      <a:pPr rtl="1"/>
                      <a:endParaRPr lang="ar-SA"/>
                    </a:p>
                  </a:txBody>
                  <a:tcPr/>
                </a:tc>
                <a:tc hMerge="1">
                  <a:txBody>
                    <a:bodyPr/>
                    <a:lstStyle/>
                    <a:p>
                      <a:pPr rtl="1"/>
                      <a:endParaRPr lang="ar-SA" dirty="0"/>
                    </a:p>
                  </a:txBody>
                  <a:tcPr/>
                </a:tc>
                <a:tc>
                  <a:txBody>
                    <a:bodyPr/>
                    <a:lstStyle/>
                    <a:p>
                      <a:pPr algn="ctr" rtl="0"/>
                      <a:r>
                        <a:rPr lang="en-US" sz="1600" b="1" dirty="0" smtClean="0"/>
                        <a:t>Contraindications</a:t>
                      </a:r>
                      <a:endParaRPr lang="ar-SA" sz="1600" b="1" dirty="0"/>
                    </a:p>
                  </a:txBody>
                  <a:tcPr marT="45722" marB="45722" anchor="ctr"/>
                </a:tc>
                <a:extLst>
                  <a:ext uri="{0D108BD9-81ED-4DB2-BD59-A6C34878D82A}">
                    <a16:rowId xmlns="" xmlns:a16="http://schemas.microsoft.com/office/drawing/2014/main" val="3069681995"/>
                  </a:ext>
                </a:extLst>
              </a:tr>
            </a:tbl>
          </a:graphicData>
        </a:graphic>
      </p:graphicFrame>
      <p:sp>
        <p:nvSpPr>
          <p:cNvPr id="3" name="Content Placeholder 2"/>
          <p:cNvSpPr>
            <a:spLocks noGrp="1"/>
          </p:cNvSpPr>
          <p:nvPr>
            <p:ph idx="1"/>
          </p:nvPr>
        </p:nvSpPr>
        <p:spPr>
          <a:xfrm>
            <a:off x="471488" y="1323524"/>
            <a:ext cx="5915025" cy="5801784"/>
          </a:xfrm>
        </p:spPr>
        <p:txBody>
          <a:bodyPr/>
          <a:lstStyle/>
          <a:p>
            <a:pPr marL="0" indent="0">
              <a:buNone/>
            </a:pPr>
            <a:r>
              <a:rPr lang="en-US" dirty="0"/>
              <a:t>	</a:t>
            </a:r>
          </a:p>
          <a:p>
            <a:endParaRPr lang="en-US" dirty="0"/>
          </a:p>
        </p:txBody>
      </p:sp>
      <p:sp>
        <p:nvSpPr>
          <p:cNvPr id="2" name="Rectangle 1"/>
          <p:cNvSpPr/>
          <p:nvPr/>
        </p:nvSpPr>
        <p:spPr>
          <a:xfrm>
            <a:off x="2480973" y="156172"/>
            <a:ext cx="2793202" cy="523220"/>
          </a:xfrm>
          <a:prstGeom prst="rect">
            <a:avLst/>
          </a:prstGeom>
        </p:spPr>
        <p:txBody>
          <a:bodyPr wrap="none">
            <a:spAutoFit/>
          </a:bodyPr>
          <a:lstStyle/>
          <a:p>
            <a:pPr algn="ctr"/>
            <a:r>
              <a:rPr lang="en-US" sz="2800" b="1" dirty="0">
                <a:solidFill>
                  <a:schemeClr val="bg1"/>
                </a:solidFill>
              </a:rPr>
              <a:t>Fluoroquinolones</a:t>
            </a:r>
            <a:endParaRPr lang="ar-SA" sz="2800" b="1" dirty="0">
              <a:solidFill>
                <a:schemeClr val="bg1"/>
              </a:solidFill>
            </a:endParaRPr>
          </a:p>
        </p:txBody>
      </p:sp>
    </p:spTree>
    <p:extLst>
      <p:ext uri="{BB962C8B-B14F-4D97-AF65-F5344CB8AC3E}">
        <p14:creationId xmlns:p14="http://schemas.microsoft.com/office/powerpoint/2010/main" val="1767579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75678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1079</TotalTime>
  <Words>1112</Words>
  <Application>Microsoft Macintosh PowerPoint</Application>
  <PresentationFormat>On-screen Show (4:3)</PresentationFormat>
  <Paragraphs>192</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Calibri</vt:lpstr>
      <vt:lpstr>Calibri Light</vt:lpstr>
      <vt:lpstr>Wingdings</vt:lpstr>
      <vt:lpstr>Wingdings 3</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cherry</dc:creator>
  <cp:lastModifiedBy>شوق</cp:lastModifiedBy>
  <cp:revision>96</cp:revision>
  <dcterms:created xsi:type="dcterms:W3CDTF">2016-12-17T14:42:51Z</dcterms:created>
  <dcterms:modified xsi:type="dcterms:W3CDTF">2017-03-02T11:06:30Z</dcterms:modified>
</cp:coreProperties>
</file>