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media/image7.jpg" ContentType="image/jpg"/>
  <Override PartName="/ppt/media/image8.jpg" ContentType="image/jpg"/>
  <Override PartName="/ppt/media/image10.jpg" ContentType="image/jpg"/>
  <Override PartName="/ppt/media/image11.jpg" ContentType="image/jpg"/>
  <Override PartName="/ppt/media/image12.jpg" ContentType="image/jp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 id="2147483948" r:id="rId3"/>
  </p:sldMasterIdLst>
  <p:notesMasterIdLst>
    <p:notesMasterId r:id="rId19"/>
  </p:notesMasterIdLst>
  <p:sldIdLst>
    <p:sldId id="429" r:id="rId4"/>
    <p:sldId id="424" r:id="rId5"/>
    <p:sldId id="425" r:id="rId6"/>
    <p:sldId id="426" r:id="rId7"/>
    <p:sldId id="427" r:id="rId8"/>
    <p:sldId id="415" r:id="rId9"/>
    <p:sldId id="416" r:id="rId10"/>
    <p:sldId id="423" r:id="rId11"/>
    <p:sldId id="417" r:id="rId12"/>
    <p:sldId id="419" r:id="rId13"/>
    <p:sldId id="420" r:id="rId14"/>
    <p:sldId id="421" r:id="rId15"/>
    <p:sldId id="428" r:id="rId16"/>
    <p:sldId id="412" r:id="rId17"/>
    <p:sldId id="413" r:id="rId18"/>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B9B"/>
    <a:srgbClr val="A954AB"/>
    <a:srgbClr val="D8B3DC"/>
    <a:srgbClr val="CCFFFF"/>
    <a:srgbClr val="933B95"/>
    <a:srgbClr val="993300"/>
    <a:srgbClr val="990000"/>
    <a:srgbClr val="D6EAF6"/>
    <a:srgbClr val="CC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46" autoAdjust="0"/>
    <p:restoredTop sz="95210"/>
  </p:normalViewPr>
  <p:slideViewPr>
    <p:cSldViewPr>
      <p:cViewPr varScale="1">
        <p:scale>
          <a:sx n="93" d="100"/>
          <a:sy n="93" d="100"/>
        </p:scale>
        <p:origin x="252" y="7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C453C-12EC-414C-9CAD-A5932777AA16}"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n-US"/>
        </a:p>
      </dgm:t>
    </dgm:pt>
    <dgm:pt modelId="{CB6C8911-D966-418C-B2C3-C080456ED06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pc="-10" dirty="0">
              <a:cs typeface="Times New Roman"/>
            </a:rPr>
            <a:t>Respiratory system consists of:</a:t>
          </a:r>
        </a:p>
        <a:p>
          <a:pPr defTabSz="2889250">
            <a:lnSpc>
              <a:spcPct val="90000"/>
            </a:lnSpc>
            <a:spcAft>
              <a:spcPct val="35000"/>
            </a:spcAft>
          </a:pPr>
          <a:endParaRPr lang="en-US" dirty="0"/>
        </a:p>
      </dgm:t>
    </dgm:pt>
    <dgm:pt modelId="{5896798F-A37C-419C-AFA5-22D6693B6094}" type="parTrans" cxnId="{63C67F7B-4156-41C6-8FB5-FEEE8FD2A7F2}">
      <dgm:prSet/>
      <dgm:spPr/>
      <dgm:t>
        <a:bodyPr/>
        <a:lstStyle/>
        <a:p>
          <a:endParaRPr lang="en-US"/>
        </a:p>
      </dgm:t>
    </dgm:pt>
    <dgm:pt modelId="{ADAF2F9E-8314-4193-8860-0C04EF64050A}" type="sibTrans" cxnId="{63C67F7B-4156-41C6-8FB5-FEEE8FD2A7F2}">
      <dgm:prSet/>
      <dgm:spPr/>
      <dgm:t>
        <a:bodyPr/>
        <a:lstStyle/>
        <a:p>
          <a:endParaRPr lang="en-US"/>
        </a:p>
      </dgm:t>
    </dgm:pt>
    <dgm:pt modelId="{84A63447-71C4-4681-8827-8BEDEA2C1A9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kern="1200" spc="-10">
              <a:cs typeface="Times New Roman"/>
            </a:rPr>
            <a:t>Passages </a:t>
          </a:r>
          <a:r>
            <a:rPr lang="en-US" sz="2000" kern="1200" spc="-10">
              <a:cs typeface="Times New Roman"/>
            </a:rPr>
            <a:t>(</a:t>
          </a:r>
          <a:r>
            <a:rPr lang="en-US" sz="2400" kern="1200" spc="-10">
              <a:cs typeface="Times New Roman"/>
            </a:rPr>
            <a:t>airways</a:t>
          </a:r>
          <a:r>
            <a:rPr lang="en-US" sz="2000" kern="1200" spc="-10">
              <a:cs typeface="Times New Roman"/>
            </a:rPr>
            <a:t>)</a:t>
          </a:r>
        </a:p>
        <a:p>
          <a:pPr marL="0" marR="0" indent="0" defTabSz="914400" eaLnBrk="1" fontAlgn="auto" latinLnBrk="0" hangingPunct="1">
            <a:lnSpc>
              <a:spcPct val="100000"/>
            </a:lnSpc>
            <a:spcBef>
              <a:spcPts val="0"/>
            </a:spcBef>
            <a:spcAft>
              <a:spcPts val="0"/>
            </a:spcAft>
            <a:buClrTx/>
            <a:buSzTx/>
            <a:buFontTx/>
            <a:buNone/>
            <a:tabLst/>
            <a:defRPr/>
          </a:pPr>
          <a:r>
            <a:rPr lang="en-US" sz="1200" b="1" kern="1200">
              <a:latin typeface="+mn-lt"/>
              <a:ea typeface="+mn-ea"/>
              <a:cs typeface="+mn-cs"/>
            </a:rPr>
            <a:t>From nose to alveoli</a:t>
          </a:r>
        </a:p>
        <a:p>
          <a:pPr defTabSz="1555750">
            <a:lnSpc>
              <a:spcPct val="90000"/>
            </a:lnSpc>
            <a:spcAft>
              <a:spcPct val="35000"/>
            </a:spcAft>
          </a:pPr>
          <a:endParaRPr lang="en-US" sz="1300" kern="1200" dirty="0"/>
        </a:p>
      </dgm:t>
    </dgm:pt>
    <dgm:pt modelId="{1298F3DD-45BE-4064-9A9C-DA0CCE7439E8}" type="parTrans" cxnId="{AEBFD391-4EBB-4CF8-8A40-009E9341F989}">
      <dgm:prSet/>
      <dgm:spPr/>
      <dgm:t>
        <a:bodyPr/>
        <a:lstStyle/>
        <a:p>
          <a:endParaRPr lang="en-US"/>
        </a:p>
      </dgm:t>
    </dgm:pt>
    <dgm:pt modelId="{3466B7CF-9826-400C-A067-71A5FE6C4852}" type="sibTrans" cxnId="{AEBFD391-4EBB-4CF8-8A40-009E9341F989}">
      <dgm:prSet/>
      <dgm:spPr/>
      <dgm:t>
        <a:bodyPr/>
        <a:lstStyle/>
        <a:p>
          <a:endParaRPr lang="en-US"/>
        </a:p>
      </dgm:t>
    </dgm:pt>
    <dgm:pt modelId="{F3E0537F-D898-4E18-838D-E254369DD58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spc="-10">
              <a:cs typeface="Times New Roman"/>
            </a:rPr>
            <a:t>Centers</a:t>
          </a:r>
        </a:p>
        <a:p>
          <a:pPr marL="0" marR="0" indent="0" defTabSz="914400" eaLnBrk="1" fontAlgn="auto" latinLnBrk="0" hangingPunct="1">
            <a:lnSpc>
              <a:spcPct val="100000"/>
            </a:lnSpc>
            <a:spcBef>
              <a:spcPts val="0"/>
            </a:spcBef>
            <a:spcAft>
              <a:spcPts val="0"/>
            </a:spcAft>
            <a:buClrTx/>
            <a:buSzTx/>
            <a:buFontTx/>
            <a:buNone/>
            <a:tabLst/>
            <a:defRPr/>
          </a:pPr>
          <a:r>
            <a:rPr lang="en-US" sz="1200" spc="-10">
              <a:cs typeface="Times New Roman"/>
            </a:rPr>
            <a:t>Control centers in the brain</a:t>
          </a:r>
        </a:p>
        <a:p>
          <a:pPr defTabSz="1066800">
            <a:lnSpc>
              <a:spcPct val="90000"/>
            </a:lnSpc>
            <a:spcAft>
              <a:spcPct val="35000"/>
            </a:spcAft>
          </a:pPr>
          <a:endParaRPr lang="en-US" sz="1500" dirty="0"/>
        </a:p>
      </dgm:t>
    </dgm:pt>
    <dgm:pt modelId="{AEF266E8-7406-4989-A7B6-5E3011B9BB4F}" type="parTrans" cxnId="{97289585-37B4-4751-A676-5DC64A4D0B05}">
      <dgm:prSet/>
      <dgm:spPr/>
      <dgm:t>
        <a:bodyPr/>
        <a:lstStyle/>
        <a:p>
          <a:endParaRPr lang="en-US"/>
        </a:p>
      </dgm:t>
    </dgm:pt>
    <dgm:pt modelId="{A595189F-4C65-4D91-8AE0-3053D9731598}" type="sibTrans" cxnId="{97289585-37B4-4751-A676-5DC64A4D0B05}">
      <dgm:prSet/>
      <dgm:spPr/>
      <dgm:t>
        <a:bodyPr/>
        <a:lstStyle/>
        <a:p>
          <a:endParaRPr lang="en-US"/>
        </a:p>
      </dgm:t>
    </dgm:pt>
    <dgm:pt modelId="{B12CCD34-9F71-44C9-B53C-5703EF9449AE}">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pc="-10" dirty="0">
              <a:cs typeface="Times New Roman"/>
            </a:rPr>
            <a:t>Muscles</a:t>
          </a:r>
        </a:p>
        <a:p>
          <a:pPr defTabSz="1066800">
            <a:lnSpc>
              <a:spcPct val="90000"/>
            </a:lnSpc>
            <a:spcAft>
              <a:spcPct val="35000"/>
            </a:spcAft>
          </a:pPr>
          <a:endParaRPr lang="en-US" dirty="0"/>
        </a:p>
      </dgm:t>
    </dgm:pt>
    <dgm:pt modelId="{0C2D7884-F10E-4A69-AB94-537B95911F34}" type="parTrans" cxnId="{E92ED487-3C0F-4BBF-A44D-F9FACAE7730A}">
      <dgm:prSet/>
      <dgm:spPr/>
      <dgm:t>
        <a:bodyPr/>
        <a:lstStyle/>
        <a:p>
          <a:endParaRPr lang="en-US"/>
        </a:p>
      </dgm:t>
    </dgm:pt>
    <dgm:pt modelId="{76792AC3-ADDC-40E3-9D3E-763B31FE75B6}" type="sibTrans" cxnId="{E92ED487-3C0F-4BBF-A44D-F9FACAE7730A}">
      <dgm:prSet/>
      <dgm:spPr/>
      <dgm:t>
        <a:bodyPr/>
        <a:lstStyle/>
        <a:p>
          <a:endParaRPr lang="en-US"/>
        </a:p>
      </dgm:t>
    </dgm:pt>
    <dgm:pt modelId="{A12CA5CD-7A24-4B03-B861-A87ABA05428A}" type="pres">
      <dgm:prSet presAssocID="{AFCC453C-12EC-414C-9CAD-A5932777AA16}" presName="composite" presStyleCnt="0">
        <dgm:presLayoutVars>
          <dgm:chMax val="1"/>
          <dgm:dir/>
          <dgm:resizeHandles val="exact"/>
        </dgm:presLayoutVars>
      </dgm:prSet>
      <dgm:spPr/>
    </dgm:pt>
    <dgm:pt modelId="{ABC39719-A51A-49ED-8E0C-31A6EEDB9DC5}" type="pres">
      <dgm:prSet presAssocID="{AFCC453C-12EC-414C-9CAD-A5932777AA16}" presName="radial" presStyleCnt="0">
        <dgm:presLayoutVars>
          <dgm:animLvl val="ctr"/>
        </dgm:presLayoutVars>
      </dgm:prSet>
      <dgm:spPr/>
    </dgm:pt>
    <dgm:pt modelId="{440970E2-F115-4498-A0A1-4BF3ADD047C1}" type="pres">
      <dgm:prSet presAssocID="{CB6C8911-D966-418C-B2C3-C080456ED067}" presName="centerShape" presStyleLbl="vennNode1" presStyleIdx="0" presStyleCnt="4"/>
      <dgm:spPr/>
    </dgm:pt>
    <dgm:pt modelId="{9BB82657-6832-4DBD-8168-3C40A970FE3B}" type="pres">
      <dgm:prSet presAssocID="{84A63447-71C4-4681-8827-8BEDEA2C1A94}" presName="node" presStyleLbl="vennNode1" presStyleIdx="1" presStyleCnt="4">
        <dgm:presLayoutVars>
          <dgm:bulletEnabled val="1"/>
        </dgm:presLayoutVars>
      </dgm:prSet>
      <dgm:spPr/>
    </dgm:pt>
    <dgm:pt modelId="{A611F5D9-2EC4-4B3D-A31F-1A6C4630631F}" type="pres">
      <dgm:prSet presAssocID="{F3E0537F-D898-4E18-838D-E254369DD584}" presName="node" presStyleLbl="vennNode1" presStyleIdx="2" presStyleCnt="4">
        <dgm:presLayoutVars>
          <dgm:bulletEnabled val="1"/>
        </dgm:presLayoutVars>
      </dgm:prSet>
      <dgm:spPr/>
    </dgm:pt>
    <dgm:pt modelId="{4F14201B-D8D9-4738-9CF9-D202DB4E0375}" type="pres">
      <dgm:prSet presAssocID="{B12CCD34-9F71-44C9-B53C-5703EF9449AE}" presName="node" presStyleLbl="vennNode1" presStyleIdx="3" presStyleCnt="4">
        <dgm:presLayoutVars>
          <dgm:bulletEnabled val="1"/>
        </dgm:presLayoutVars>
      </dgm:prSet>
      <dgm:spPr/>
    </dgm:pt>
  </dgm:ptLst>
  <dgm:cxnLst>
    <dgm:cxn modelId="{0E2BC72E-71B4-49C4-A7BA-69AD6B4CFB47}" type="presOf" srcId="{B12CCD34-9F71-44C9-B53C-5703EF9449AE}" destId="{4F14201B-D8D9-4738-9CF9-D202DB4E0375}" srcOrd="0" destOrd="0" presId="urn:microsoft.com/office/officeart/2005/8/layout/radial3"/>
    <dgm:cxn modelId="{469DB68E-BE3A-435F-BC30-7F86D24B3AFB}" type="presOf" srcId="{AFCC453C-12EC-414C-9CAD-A5932777AA16}" destId="{A12CA5CD-7A24-4B03-B861-A87ABA05428A}" srcOrd="0" destOrd="0" presId="urn:microsoft.com/office/officeart/2005/8/layout/radial3"/>
    <dgm:cxn modelId="{95FD3FEE-070E-4572-8093-15C24AB78EE1}" type="presOf" srcId="{CB6C8911-D966-418C-B2C3-C080456ED067}" destId="{440970E2-F115-4498-A0A1-4BF3ADD047C1}" srcOrd="0" destOrd="0" presId="urn:microsoft.com/office/officeart/2005/8/layout/radial3"/>
    <dgm:cxn modelId="{AEBFD391-4EBB-4CF8-8A40-009E9341F989}" srcId="{CB6C8911-D966-418C-B2C3-C080456ED067}" destId="{84A63447-71C4-4681-8827-8BEDEA2C1A94}" srcOrd="0" destOrd="0" parTransId="{1298F3DD-45BE-4064-9A9C-DA0CCE7439E8}" sibTransId="{3466B7CF-9826-400C-A067-71A5FE6C4852}"/>
    <dgm:cxn modelId="{63C67F7B-4156-41C6-8FB5-FEEE8FD2A7F2}" srcId="{AFCC453C-12EC-414C-9CAD-A5932777AA16}" destId="{CB6C8911-D966-418C-B2C3-C080456ED067}" srcOrd="0" destOrd="0" parTransId="{5896798F-A37C-419C-AFA5-22D6693B6094}" sibTransId="{ADAF2F9E-8314-4193-8860-0C04EF64050A}"/>
    <dgm:cxn modelId="{607E9373-65E3-4D0C-B04A-FBDA407C64B2}" type="presOf" srcId="{F3E0537F-D898-4E18-838D-E254369DD584}" destId="{A611F5D9-2EC4-4B3D-A31F-1A6C4630631F}" srcOrd="0" destOrd="0" presId="urn:microsoft.com/office/officeart/2005/8/layout/radial3"/>
    <dgm:cxn modelId="{E92ED487-3C0F-4BBF-A44D-F9FACAE7730A}" srcId="{CB6C8911-D966-418C-B2C3-C080456ED067}" destId="{B12CCD34-9F71-44C9-B53C-5703EF9449AE}" srcOrd="2" destOrd="0" parTransId="{0C2D7884-F10E-4A69-AB94-537B95911F34}" sibTransId="{76792AC3-ADDC-40E3-9D3E-763B31FE75B6}"/>
    <dgm:cxn modelId="{97289585-37B4-4751-A676-5DC64A4D0B05}" srcId="{CB6C8911-D966-418C-B2C3-C080456ED067}" destId="{F3E0537F-D898-4E18-838D-E254369DD584}" srcOrd="1" destOrd="0" parTransId="{AEF266E8-7406-4989-A7B6-5E3011B9BB4F}" sibTransId="{A595189F-4C65-4D91-8AE0-3053D9731598}"/>
    <dgm:cxn modelId="{9DDB8CAC-62FF-4D3D-A82C-9D3D1787C719}" type="presOf" srcId="{84A63447-71C4-4681-8827-8BEDEA2C1A94}" destId="{9BB82657-6832-4DBD-8168-3C40A970FE3B}" srcOrd="0" destOrd="0" presId="urn:microsoft.com/office/officeart/2005/8/layout/radial3"/>
    <dgm:cxn modelId="{D6CAAFFB-A179-4A5B-ABFB-44FA107A24F2}" type="presParOf" srcId="{A12CA5CD-7A24-4B03-B861-A87ABA05428A}" destId="{ABC39719-A51A-49ED-8E0C-31A6EEDB9DC5}" srcOrd="0" destOrd="0" presId="urn:microsoft.com/office/officeart/2005/8/layout/radial3"/>
    <dgm:cxn modelId="{C9A1ACB7-8BBB-4EB5-8FFA-1035D464EB39}" type="presParOf" srcId="{ABC39719-A51A-49ED-8E0C-31A6EEDB9DC5}" destId="{440970E2-F115-4498-A0A1-4BF3ADD047C1}" srcOrd="0" destOrd="0" presId="urn:microsoft.com/office/officeart/2005/8/layout/radial3"/>
    <dgm:cxn modelId="{90F1FA0D-F39F-40ED-B752-01A5094F1A07}" type="presParOf" srcId="{ABC39719-A51A-49ED-8E0C-31A6EEDB9DC5}" destId="{9BB82657-6832-4DBD-8168-3C40A970FE3B}" srcOrd="1" destOrd="0" presId="urn:microsoft.com/office/officeart/2005/8/layout/radial3"/>
    <dgm:cxn modelId="{CD9B5DC3-40B7-47DF-8B13-D74626C6C1F7}" type="presParOf" srcId="{ABC39719-A51A-49ED-8E0C-31A6EEDB9DC5}" destId="{A611F5D9-2EC4-4B3D-A31F-1A6C4630631F}" srcOrd="2" destOrd="0" presId="urn:microsoft.com/office/officeart/2005/8/layout/radial3"/>
    <dgm:cxn modelId="{EE8A4AC6-2266-4305-818D-4351D55112F0}" type="presParOf" srcId="{ABC39719-A51A-49ED-8E0C-31A6EEDB9DC5}" destId="{4F14201B-D8D9-4738-9CF9-D202DB4E0375}"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8295E-8F5F-4F25-B880-5E3651A833C0}"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pPr rtl="1"/>
          <a:endParaRPr lang="ar-SA"/>
        </a:p>
      </dgm:t>
    </dgm:pt>
    <dgm:pt modelId="{0F9C231F-E9A3-45D1-959F-77DC8E4AC4D2}">
      <dgm:prSet phldrT="[نص]" custT="1"/>
      <dgm:spPr/>
      <dgm:t>
        <a:bodyPr/>
        <a:lstStyle/>
        <a:p>
          <a:pPr rtl="1"/>
          <a:r>
            <a:rPr lang="en-US" sz="2800" b="1" i="1" dirty="0"/>
            <a:t>3 </a:t>
          </a:r>
          <a:r>
            <a:rPr lang="en-US" sz="2800" b="1" dirty="0"/>
            <a:t>major functional events occur during respiration</a:t>
          </a:r>
          <a:endParaRPr lang="ar-SA" sz="2800" b="1" dirty="0"/>
        </a:p>
      </dgm:t>
    </dgm:pt>
    <dgm:pt modelId="{A0A772B8-6F35-4FEA-80BA-3E65AF64F6A7}" type="parTrans" cxnId="{ACEC9C40-045B-432A-AD97-52F86724EF00}">
      <dgm:prSet/>
      <dgm:spPr/>
      <dgm:t>
        <a:bodyPr/>
        <a:lstStyle/>
        <a:p>
          <a:pPr rtl="1"/>
          <a:endParaRPr lang="ar-SA"/>
        </a:p>
      </dgm:t>
    </dgm:pt>
    <dgm:pt modelId="{690FFC1E-F56A-4484-8F69-DFEBCAEC0E60}" type="sibTrans" cxnId="{ACEC9C40-045B-432A-AD97-52F86724EF00}">
      <dgm:prSet/>
      <dgm:spPr/>
      <dgm:t>
        <a:bodyPr/>
        <a:lstStyle/>
        <a:p>
          <a:pPr rtl="1"/>
          <a:endParaRPr lang="ar-SA"/>
        </a:p>
      </dgm:t>
    </dgm:pt>
    <dgm:pt modelId="{52D3EB3D-EA75-41B1-BD12-83C131682277}">
      <dgm:prSet phldrT="[نص]" custT="1"/>
      <dgm:spPr/>
      <dgm:t>
        <a:bodyPr/>
        <a:lstStyle/>
        <a:p>
          <a:pPr rtl="1"/>
          <a:r>
            <a:rPr lang="en-US" sz="1800" b="1" i="1" dirty="0"/>
            <a:t>1. Pulmonary ventilation (external respiration)</a:t>
          </a:r>
        </a:p>
        <a:p>
          <a:pPr rtl="1"/>
          <a:r>
            <a:rPr lang="ar-SA" sz="1600" b="1" i="1" dirty="0">
              <a:solidFill>
                <a:schemeClr val="bg1">
                  <a:lumMod val="95000"/>
                </a:schemeClr>
              </a:solidFill>
            </a:rPr>
            <a:t>(</a:t>
          </a:r>
          <a:r>
            <a:rPr lang="ar-SA" sz="1600" b="1" i="1" dirty="0" err="1">
              <a:solidFill>
                <a:schemeClr val="bg1">
                  <a:lumMod val="95000"/>
                </a:schemeClr>
              </a:solidFill>
            </a:rPr>
            <a:t>التهوئة</a:t>
          </a:r>
          <a:r>
            <a:rPr lang="ar-SA" sz="1600" b="1" i="1" dirty="0">
              <a:solidFill>
                <a:schemeClr val="bg1">
                  <a:lumMod val="95000"/>
                </a:schemeClr>
              </a:solidFill>
            </a:rPr>
            <a:t> او الشهيق والزفير)</a:t>
          </a:r>
          <a:endParaRPr lang="en-US" sz="1600" b="1" i="1" dirty="0">
            <a:solidFill>
              <a:schemeClr val="bg1">
                <a:lumMod val="95000"/>
              </a:schemeClr>
            </a:solidFill>
          </a:endParaRPr>
        </a:p>
      </dgm:t>
    </dgm:pt>
    <dgm:pt modelId="{FF256920-3D37-4A75-8DF9-A51127732379}" type="parTrans" cxnId="{848318A2-08D5-4CFC-8F20-352284975277}">
      <dgm:prSet/>
      <dgm:spPr/>
      <dgm:t>
        <a:bodyPr/>
        <a:lstStyle/>
        <a:p>
          <a:pPr rtl="1"/>
          <a:endParaRPr lang="ar-SA"/>
        </a:p>
      </dgm:t>
    </dgm:pt>
    <dgm:pt modelId="{86EBDBF0-B8A5-4EDD-B2FF-17DD419158D8}" type="sibTrans" cxnId="{848318A2-08D5-4CFC-8F20-352284975277}">
      <dgm:prSet/>
      <dgm:spPr/>
      <dgm:t>
        <a:bodyPr/>
        <a:lstStyle/>
        <a:p>
          <a:pPr rtl="1"/>
          <a:endParaRPr lang="ar-SA"/>
        </a:p>
      </dgm:t>
    </dgm:pt>
    <dgm:pt modelId="{F4305481-B80A-4DC5-B18E-4BA6EB0829A9}">
      <dgm:prSet phldrT="[نص]" custT="1"/>
      <dgm:spPr/>
      <dgm:t>
        <a:bodyPr/>
        <a:lstStyle/>
        <a:p>
          <a:pPr rtl="1"/>
          <a:r>
            <a:rPr lang="en-US" sz="2000" b="1" dirty="0">
              <a:latin typeface="+mn-lt"/>
            </a:rPr>
            <a:t>Inward and outward movement of air between lung and atmosphere.</a:t>
          </a:r>
          <a:endParaRPr lang="ar-SA" sz="2000" b="1" dirty="0">
            <a:latin typeface="+mn-lt"/>
          </a:endParaRPr>
        </a:p>
      </dgm:t>
    </dgm:pt>
    <dgm:pt modelId="{0D1DE949-F4CB-4C18-83CB-5A2D9B930B85}" type="parTrans" cxnId="{73F6B897-C122-4A0B-9C63-4B1775AA78E6}">
      <dgm:prSet/>
      <dgm:spPr/>
      <dgm:t>
        <a:bodyPr/>
        <a:lstStyle/>
        <a:p>
          <a:pPr rtl="1"/>
          <a:endParaRPr lang="ar-SA"/>
        </a:p>
      </dgm:t>
    </dgm:pt>
    <dgm:pt modelId="{092BA1EE-5897-445E-801B-6C7E6E830D04}" type="sibTrans" cxnId="{73F6B897-C122-4A0B-9C63-4B1775AA78E6}">
      <dgm:prSet/>
      <dgm:spPr/>
      <dgm:t>
        <a:bodyPr/>
        <a:lstStyle/>
        <a:p>
          <a:pPr rtl="1"/>
          <a:endParaRPr lang="ar-SA"/>
        </a:p>
      </dgm:t>
    </dgm:pt>
    <dgm:pt modelId="{8CDE6FBE-6AAB-401A-86A6-5758E8E061F0}">
      <dgm:prSet phldrT="[نص]" custT="1"/>
      <dgm:spPr/>
      <dgm:t>
        <a:bodyPr/>
        <a:lstStyle/>
        <a:p>
          <a:pPr rtl="1"/>
          <a:r>
            <a:rPr lang="en-US" sz="2000" b="1" i="1" dirty="0"/>
            <a:t>2. </a:t>
          </a:r>
          <a:r>
            <a:rPr lang="en-US" sz="1800" b="1" i="1" dirty="0"/>
            <a:t>Diffusion (internal respiration)</a:t>
          </a:r>
        </a:p>
        <a:p>
          <a:pPr rtl="1"/>
          <a:r>
            <a:rPr lang="en-US" sz="2000" dirty="0"/>
            <a:t>(gas exchange)</a:t>
          </a:r>
          <a:endParaRPr lang="ar-SA" sz="2000" dirty="0"/>
        </a:p>
      </dgm:t>
    </dgm:pt>
    <dgm:pt modelId="{C25BD191-D926-4699-8099-DF98467627C2}" type="parTrans" cxnId="{22312EE2-EFFA-47EE-AC5E-91AF37CC76A9}">
      <dgm:prSet/>
      <dgm:spPr/>
      <dgm:t>
        <a:bodyPr/>
        <a:lstStyle/>
        <a:p>
          <a:pPr rtl="1"/>
          <a:endParaRPr lang="ar-SA"/>
        </a:p>
      </dgm:t>
    </dgm:pt>
    <dgm:pt modelId="{D4740946-294B-4B8F-82E9-CD891B8158DF}" type="sibTrans" cxnId="{22312EE2-EFFA-47EE-AC5E-91AF37CC76A9}">
      <dgm:prSet/>
      <dgm:spPr/>
      <dgm:t>
        <a:bodyPr/>
        <a:lstStyle/>
        <a:p>
          <a:pPr rtl="1"/>
          <a:endParaRPr lang="ar-SA"/>
        </a:p>
      </dgm:t>
    </dgm:pt>
    <dgm:pt modelId="{7F72BE47-BF02-403C-8FD8-1D8B43D10BD2}">
      <dgm:prSet phldrT="[نص]" custT="1"/>
      <dgm:spPr/>
      <dgm:t>
        <a:bodyPr/>
        <a:lstStyle/>
        <a:p>
          <a:pPr rtl="1"/>
          <a:r>
            <a:rPr lang="en-US" sz="2000" b="1" i="1" dirty="0"/>
            <a:t>Diffusion </a:t>
          </a:r>
          <a:r>
            <a:rPr lang="en-US" sz="2000" dirty="0"/>
            <a:t>of oxygen and CO2 between the alveoli </a:t>
          </a:r>
          <a:r>
            <a:rPr lang="en-US" sz="2000" dirty="0">
              <a:solidFill>
                <a:schemeClr val="bg1">
                  <a:lumMod val="65000"/>
                </a:schemeClr>
              </a:solidFill>
            </a:rPr>
            <a:t>(through alveolar walls) </a:t>
          </a:r>
          <a:r>
            <a:rPr lang="en-US" sz="2000" dirty="0"/>
            <a:t>and the pulmonary</a:t>
          </a:r>
        </a:p>
        <a:p>
          <a:pPr marL="355600" rtl="1">
            <a:lnSpc>
              <a:spcPct val="100000"/>
            </a:lnSpc>
            <a:tabLst>
              <a:tab pos="999490" algn="l"/>
            </a:tabLst>
          </a:pPr>
          <a:r>
            <a:rPr lang="en-US" sz="2000" dirty="0"/>
            <a:t>.	 </a:t>
          </a:r>
          <a:r>
            <a:rPr lang="en-US" sz="2000"/>
            <a:t>capillary blood</a:t>
          </a:r>
          <a:endParaRPr lang="ar-SA" sz="2000" dirty="0"/>
        </a:p>
      </dgm:t>
    </dgm:pt>
    <dgm:pt modelId="{E3E34D31-6DCF-48C7-B075-2B5B7F72E7DE}" type="parTrans" cxnId="{4AA2C4EF-CDA6-492E-B793-FF8B88361794}">
      <dgm:prSet/>
      <dgm:spPr/>
      <dgm:t>
        <a:bodyPr/>
        <a:lstStyle/>
        <a:p>
          <a:pPr rtl="1"/>
          <a:endParaRPr lang="ar-SA"/>
        </a:p>
      </dgm:t>
    </dgm:pt>
    <dgm:pt modelId="{F719A906-3E43-4C94-AC50-ACD75F20102C}" type="sibTrans" cxnId="{4AA2C4EF-CDA6-492E-B793-FF8B88361794}">
      <dgm:prSet/>
      <dgm:spPr/>
      <dgm:t>
        <a:bodyPr/>
        <a:lstStyle/>
        <a:p>
          <a:pPr rtl="1"/>
          <a:endParaRPr lang="ar-SA"/>
        </a:p>
      </dgm:t>
    </dgm:pt>
    <dgm:pt modelId="{ADF17056-1ADE-4BEC-9D9D-5DABEE73B569}">
      <dgm:prSet custT="1"/>
      <dgm:spPr/>
      <dgm:t>
        <a:bodyPr/>
        <a:lstStyle/>
        <a:p>
          <a:pPr rtl="1"/>
          <a:r>
            <a:rPr lang="en-US" sz="2400" dirty="0"/>
            <a:t>3. </a:t>
          </a:r>
          <a:r>
            <a:rPr lang="en-US" sz="2000" b="1" i="1" dirty="0"/>
            <a:t>Transport (internal</a:t>
          </a:r>
          <a:r>
            <a:rPr lang="en-US" sz="2000" b="1" i="1" baseline="0" dirty="0"/>
            <a:t> respiration)</a:t>
          </a:r>
          <a:endParaRPr lang="ar-SA" sz="2400" dirty="0"/>
        </a:p>
      </dgm:t>
    </dgm:pt>
    <dgm:pt modelId="{3C969910-83C5-4187-B9B6-9412C95C03EF}" type="parTrans" cxnId="{2C64B696-80C2-4FCE-9B54-B9B0359BF255}">
      <dgm:prSet/>
      <dgm:spPr/>
      <dgm:t>
        <a:bodyPr/>
        <a:lstStyle/>
        <a:p>
          <a:pPr rtl="1"/>
          <a:endParaRPr lang="ar-SA"/>
        </a:p>
      </dgm:t>
    </dgm:pt>
    <dgm:pt modelId="{27D6FBFB-0D80-4751-B860-5A1644580103}" type="sibTrans" cxnId="{2C64B696-80C2-4FCE-9B54-B9B0359BF255}">
      <dgm:prSet/>
      <dgm:spPr/>
      <dgm:t>
        <a:bodyPr/>
        <a:lstStyle/>
        <a:p>
          <a:pPr rtl="1"/>
          <a:endParaRPr lang="ar-SA"/>
        </a:p>
      </dgm:t>
    </dgm:pt>
    <dgm:pt modelId="{39EB6E14-8E8F-4C40-AEDB-E91D33B31E79}">
      <dgm:prSet custT="1"/>
      <dgm:spPr/>
      <dgm:t>
        <a:bodyPr/>
        <a:lstStyle/>
        <a:p>
          <a:pPr rtl="0"/>
          <a:r>
            <a:rPr lang="en-US" sz="2000" b="1" i="1" dirty="0"/>
            <a:t>Transport </a:t>
          </a:r>
          <a:r>
            <a:rPr lang="en-US" sz="2000" dirty="0"/>
            <a:t>of O2 &amp; Co2 in the blood and body fluids to  and from the cells.</a:t>
          </a:r>
        </a:p>
      </dgm:t>
    </dgm:pt>
    <dgm:pt modelId="{3E6776FD-80F2-448C-8256-691A7FA524C3}" type="parTrans" cxnId="{F2E46C80-9BA6-4EDA-8856-3964BC0EC7D6}">
      <dgm:prSet/>
      <dgm:spPr/>
      <dgm:t>
        <a:bodyPr/>
        <a:lstStyle/>
        <a:p>
          <a:pPr rtl="1"/>
          <a:endParaRPr lang="ar-SA"/>
        </a:p>
      </dgm:t>
    </dgm:pt>
    <dgm:pt modelId="{5D81CB1C-863B-42BF-A80B-74880D24B964}" type="sibTrans" cxnId="{F2E46C80-9BA6-4EDA-8856-3964BC0EC7D6}">
      <dgm:prSet/>
      <dgm:spPr/>
      <dgm:t>
        <a:bodyPr/>
        <a:lstStyle/>
        <a:p>
          <a:pPr rtl="1"/>
          <a:endParaRPr lang="ar-SA"/>
        </a:p>
      </dgm:t>
    </dgm:pt>
    <dgm:pt modelId="{CA2D7068-7843-409D-947E-20EB53FAF125}">
      <dgm:prSet custT="1"/>
      <dgm:spPr>
        <a:solidFill>
          <a:schemeClr val="accent3">
            <a:lumMod val="20000"/>
            <a:lumOff val="80000"/>
          </a:schemeClr>
        </a:solidFill>
        <a:ln>
          <a:solidFill>
            <a:schemeClr val="accent3">
              <a:lumMod val="75000"/>
            </a:schemeClr>
          </a:solidFill>
        </a:ln>
      </dgm:spPr>
      <dgm:t>
        <a:bodyPr/>
        <a:lstStyle/>
        <a:p>
          <a:pPr rtl="1"/>
          <a:r>
            <a:rPr lang="en-US" sz="2000" b="1" i="0" dirty="0">
              <a:solidFill>
                <a:schemeClr val="bg1">
                  <a:lumMod val="75000"/>
                </a:schemeClr>
              </a:solidFill>
              <a:latin typeface="+mn-lt"/>
            </a:rPr>
            <a:t>4. Regulation of Ventilation*</a:t>
          </a:r>
          <a:endParaRPr lang="ar-SA" sz="2000" b="1" i="0" dirty="0">
            <a:solidFill>
              <a:schemeClr val="bg1">
                <a:lumMod val="75000"/>
              </a:schemeClr>
            </a:solidFill>
            <a:latin typeface="+mn-lt"/>
          </a:endParaRPr>
        </a:p>
      </dgm:t>
    </dgm:pt>
    <dgm:pt modelId="{93832953-A0E5-45CC-9631-C42996919B7B}" type="parTrans" cxnId="{F68DE8FD-7BC3-4BDC-9364-BADA07A5CC0E}">
      <dgm:prSet/>
      <dgm:spPr/>
      <dgm:t>
        <a:bodyPr/>
        <a:lstStyle/>
        <a:p>
          <a:pPr rtl="1"/>
          <a:endParaRPr lang="ar-SA"/>
        </a:p>
      </dgm:t>
    </dgm:pt>
    <dgm:pt modelId="{42FE9565-E0F2-4D05-B258-173402510273}" type="sibTrans" cxnId="{F68DE8FD-7BC3-4BDC-9364-BADA07A5CC0E}">
      <dgm:prSet/>
      <dgm:spPr/>
      <dgm:t>
        <a:bodyPr/>
        <a:lstStyle/>
        <a:p>
          <a:pPr rtl="1"/>
          <a:endParaRPr lang="ar-SA"/>
        </a:p>
      </dgm:t>
    </dgm:pt>
    <dgm:pt modelId="{F5BD7DB1-E210-4C76-9BD7-F6C9F771405E}">
      <dgm:prSet/>
      <dgm:spPr>
        <a:solidFill>
          <a:schemeClr val="accent4">
            <a:lumMod val="20000"/>
            <a:lumOff val="80000"/>
          </a:schemeClr>
        </a:solidFill>
        <a:ln>
          <a:solidFill>
            <a:schemeClr val="accent4">
              <a:lumMod val="75000"/>
            </a:schemeClr>
          </a:solidFill>
        </a:ln>
      </dgm:spPr>
      <dgm:t>
        <a:bodyPr/>
        <a:lstStyle/>
        <a:p>
          <a:pPr rtl="1"/>
          <a:r>
            <a:rPr lang="en-US" dirty="0">
              <a:solidFill>
                <a:schemeClr val="bg1">
                  <a:lumMod val="75000"/>
                </a:schemeClr>
              </a:solidFill>
            </a:rPr>
            <a:t> Regulate the air concentration, and it depends on the number of surfactant available</a:t>
          </a:r>
          <a:endParaRPr lang="ar-SA" dirty="0">
            <a:solidFill>
              <a:schemeClr val="bg1">
                <a:lumMod val="75000"/>
              </a:schemeClr>
            </a:solidFill>
          </a:endParaRPr>
        </a:p>
      </dgm:t>
    </dgm:pt>
    <dgm:pt modelId="{A539651A-1FB9-4A5A-BA8A-791FAD0AF1BA}" type="parTrans" cxnId="{3CBAD845-AADF-461E-871F-46CF244C07AA}">
      <dgm:prSet/>
      <dgm:spPr/>
      <dgm:t>
        <a:bodyPr/>
        <a:lstStyle/>
        <a:p>
          <a:pPr rtl="1"/>
          <a:endParaRPr lang="ar-SA"/>
        </a:p>
      </dgm:t>
    </dgm:pt>
    <dgm:pt modelId="{0660D08B-7757-4EE4-BE47-64F8457BCC62}" type="sibTrans" cxnId="{3CBAD845-AADF-461E-871F-46CF244C07AA}">
      <dgm:prSet/>
      <dgm:spPr/>
      <dgm:t>
        <a:bodyPr/>
        <a:lstStyle/>
        <a:p>
          <a:pPr rtl="1"/>
          <a:endParaRPr lang="ar-SA"/>
        </a:p>
      </dgm:t>
    </dgm:pt>
    <dgm:pt modelId="{D2052C46-4088-4B5D-8F5C-5DE3079ED54E}" type="pres">
      <dgm:prSet presAssocID="{07F8295E-8F5F-4F25-B880-5E3651A833C0}" presName="Name0" presStyleCnt="0">
        <dgm:presLayoutVars>
          <dgm:chPref val="1"/>
          <dgm:dir/>
          <dgm:animOne val="branch"/>
          <dgm:animLvl val="lvl"/>
          <dgm:resizeHandles/>
        </dgm:presLayoutVars>
      </dgm:prSet>
      <dgm:spPr/>
    </dgm:pt>
    <dgm:pt modelId="{AAF6FA7A-CF91-42BF-8F0F-42B4C1BCD339}" type="pres">
      <dgm:prSet presAssocID="{0F9C231F-E9A3-45D1-959F-77DC8E4AC4D2}" presName="vertOne" presStyleCnt="0"/>
      <dgm:spPr/>
    </dgm:pt>
    <dgm:pt modelId="{6942E26E-3BBE-43A6-B642-27CD0F28EFBC}" type="pres">
      <dgm:prSet presAssocID="{0F9C231F-E9A3-45D1-959F-77DC8E4AC4D2}" presName="txOne" presStyleLbl="node0" presStyleIdx="0" presStyleCnt="1" custScaleX="100023" custScaleY="77678">
        <dgm:presLayoutVars>
          <dgm:chPref val="3"/>
        </dgm:presLayoutVars>
      </dgm:prSet>
      <dgm:spPr/>
    </dgm:pt>
    <dgm:pt modelId="{04AD0E97-7D3D-4A1C-8590-96F555A983F6}" type="pres">
      <dgm:prSet presAssocID="{0F9C231F-E9A3-45D1-959F-77DC8E4AC4D2}" presName="parTransOne" presStyleCnt="0"/>
      <dgm:spPr/>
    </dgm:pt>
    <dgm:pt modelId="{40E17208-30DC-4F71-97A2-54091C0AA370}" type="pres">
      <dgm:prSet presAssocID="{0F9C231F-E9A3-45D1-959F-77DC8E4AC4D2}" presName="horzOne" presStyleCnt="0"/>
      <dgm:spPr/>
    </dgm:pt>
    <dgm:pt modelId="{F4B7F428-18D3-44BC-9B2E-70DEA4CD7D44}" type="pres">
      <dgm:prSet presAssocID="{52D3EB3D-EA75-41B1-BD12-83C131682277}" presName="vertTwo" presStyleCnt="0"/>
      <dgm:spPr/>
    </dgm:pt>
    <dgm:pt modelId="{792985E7-5893-4EF0-AEE5-9627772AA2D0}" type="pres">
      <dgm:prSet presAssocID="{52D3EB3D-EA75-41B1-BD12-83C131682277}" presName="txTwo" presStyleLbl="node2" presStyleIdx="0" presStyleCnt="4" custScaleY="142219">
        <dgm:presLayoutVars>
          <dgm:chPref val="3"/>
        </dgm:presLayoutVars>
      </dgm:prSet>
      <dgm:spPr/>
    </dgm:pt>
    <dgm:pt modelId="{909A23D4-A855-4659-8E18-5FFA212AAEAC}" type="pres">
      <dgm:prSet presAssocID="{52D3EB3D-EA75-41B1-BD12-83C131682277}" presName="parTransTwo" presStyleCnt="0"/>
      <dgm:spPr/>
    </dgm:pt>
    <dgm:pt modelId="{F405FF2D-4C64-4C7A-99FF-AFAA69184A15}" type="pres">
      <dgm:prSet presAssocID="{52D3EB3D-EA75-41B1-BD12-83C131682277}" presName="horzTwo" presStyleCnt="0"/>
      <dgm:spPr/>
    </dgm:pt>
    <dgm:pt modelId="{6CB2AED5-9CCC-4159-9669-8D24AB1C7A3A}" type="pres">
      <dgm:prSet presAssocID="{F4305481-B80A-4DC5-B18E-4BA6EB0829A9}" presName="vertThree" presStyleCnt="0"/>
      <dgm:spPr/>
    </dgm:pt>
    <dgm:pt modelId="{96311240-22DE-4614-A738-5FCF71F1D738}" type="pres">
      <dgm:prSet presAssocID="{F4305481-B80A-4DC5-B18E-4BA6EB0829A9}" presName="txThree" presStyleLbl="node3" presStyleIdx="0" presStyleCnt="4" custScaleX="108315" custScaleY="253125">
        <dgm:presLayoutVars>
          <dgm:chPref val="3"/>
        </dgm:presLayoutVars>
      </dgm:prSet>
      <dgm:spPr/>
    </dgm:pt>
    <dgm:pt modelId="{64038880-1F3E-487C-B9BE-AF2AE5B3A317}" type="pres">
      <dgm:prSet presAssocID="{F4305481-B80A-4DC5-B18E-4BA6EB0829A9}" presName="horzThree" presStyleCnt="0"/>
      <dgm:spPr/>
    </dgm:pt>
    <dgm:pt modelId="{E7903D79-610E-46C8-95D0-A663BAF31804}" type="pres">
      <dgm:prSet presAssocID="{86EBDBF0-B8A5-4EDD-B2FF-17DD419158D8}" presName="sibSpaceTwo" presStyleCnt="0"/>
      <dgm:spPr/>
    </dgm:pt>
    <dgm:pt modelId="{B72B489D-53D6-4622-97A1-DE60DC9062EA}" type="pres">
      <dgm:prSet presAssocID="{8CDE6FBE-6AAB-401A-86A6-5758E8E061F0}" presName="vertTwo" presStyleCnt="0"/>
      <dgm:spPr/>
    </dgm:pt>
    <dgm:pt modelId="{018CD148-7DC2-4596-A040-85E6BCB9CE14}" type="pres">
      <dgm:prSet presAssocID="{8CDE6FBE-6AAB-401A-86A6-5758E8E061F0}" presName="txTwo" presStyleLbl="node2" presStyleIdx="1" presStyleCnt="4" custScaleY="139699">
        <dgm:presLayoutVars>
          <dgm:chPref val="3"/>
        </dgm:presLayoutVars>
      </dgm:prSet>
      <dgm:spPr/>
    </dgm:pt>
    <dgm:pt modelId="{D61E6E04-4F6E-48BC-9185-FD3AF48A0997}" type="pres">
      <dgm:prSet presAssocID="{8CDE6FBE-6AAB-401A-86A6-5758E8E061F0}" presName="parTransTwo" presStyleCnt="0"/>
      <dgm:spPr/>
    </dgm:pt>
    <dgm:pt modelId="{3A19DCB4-9E9C-4D81-B87A-0C80890D4F8C}" type="pres">
      <dgm:prSet presAssocID="{8CDE6FBE-6AAB-401A-86A6-5758E8E061F0}" presName="horzTwo" presStyleCnt="0"/>
      <dgm:spPr/>
    </dgm:pt>
    <dgm:pt modelId="{5243D2B2-F2B7-4F73-9BD3-3F523CDFE243}" type="pres">
      <dgm:prSet presAssocID="{7F72BE47-BF02-403C-8FD8-1D8B43D10BD2}" presName="vertThree" presStyleCnt="0"/>
      <dgm:spPr/>
    </dgm:pt>
    <dgm:pt modelId="{F81C552D-D94D-42A4-9C1C-D724896D9FE7}" type="pres">
      <dgm:prSet presAssocID="{7F72BE47-BF02-403C-8FD8-1D8B43D10BD2}" presName="txThree" presStyleLbl="node3" presStyleIdx="1" presStyleCnt="4" custScaleX="101199" custScaleY="275049">
        <dgm:presLayoutVars>
          <dgm:chPref val="3"/>
        </dgm:presLayoutVars>
      </dgm:prSet>
      <dgm:spPr/>
    </dgm:pt>
    <dgm:pt modelId="{B00A13C8-3591-4429-811E-E5AC757F9CA6}" type="pres">
      <dgm:prSet presAssocID="{7F72BE47-BF02-403C-8FD8-1D8B43D10BD2}" presName="horzThree" presStyleCnt="0"/>
      <dgm:spPr/>
    </dgm:pt>
    <dgm:pt modelId="{38365A7C-9807-409A-B7D1-5F01A0AD595B}" type="pres">
      <dgm:prSet presAssocID="{D4740946-294B-4B8F-82E9-CD891B8158DF}" presName="sibSpaceTwo" presStyleCnt="0"/>
      <dgm:spPr/>
    </dgm:pt>
    <dgm:pt modelId="{4B5B624E-5541-49CF-BA6D-5520500780F8}" type="pres">
      <dgm:prSet presAssocID="{ADF17056-1ADE-4BEC-9D9D-5DABEE73B569}" presName="vertTwo" presStyleCnt="0"/>
      <dgm:spPr/>
    </dgm:pt>
    <dgm:pt modelId="{F570CF5F-8552-41B0-B973-8BF6C39244C1}" type="pres">
      <dgm:prSet presAssocID="{ADF17056-1ADE-4BEC-9D9D-5DABEE73B569}" presName="txTwo" presStyleLbl="node2" presStyleIdx="2" presStyleCnt="4" custScaleY="139500">
        <dgm:presLayoutVars>
          <dgm:chPref val="3"/>
        </dgm:presLayoutVars>
      </dgm:prSet>
      <dgm:spPr/>
    </dgm:pt>
    <dgm:pt modelId="{D6C2406D-FDFC-4A0D-95E8-09382EE0171F}" type="pres">
      <dgm:prSet presAssocID="{ADF17056-1ADE-4BEC-9D9D-5DABEE73B569}" presName="parTransTwo" presStyleCnt="0"/>
      <dgm:spPr/>
    </dgm:pt>
    <dgm:pt modelId="{2666F87F-2DA2-41BE-B696-E46072E2CD14}" type="pres">
      <dgm:prSet presAssocID="{ADF17056-1ADE-4BEC-9D9D-5DABEE73B569}" presName="horzTwo" presStyleCnt="0"/>
      <dgm:spPr/>
    </dgm:pt>
    <dgm:pt modelId="{17B060CB-5720-4273-B326-6E451D8955B7}" type="pres">
      <dgm:prSet presAssocID="{39EB6E14-8E8F-4C40-AEDB-E91D33B31E79}" presName="vertThree" presStyleCnt="0"/>
      <dgm:spPr/>
    </dgm:pt>
    <dgm:pt modelId="{78B4F9FD-AFBF-4849-8695-3A9B63024723}" type="pres">
      <dgm:prSet presAssocID="{39EB6E14-8E8F-4C40-AEDB-E91D33B31E79}" presName="txThree" presStyleLbl="node3" presStyleIdx="2" presStyleCnt="4" custScaleY="267329">
        <dgm:presLayoutVars>
          <dgm:chPref val="3"/>
        </dgm:presLayoutVars>
      </dgm:prSet>
      <dgm:spPr/>
    </dgm:pt>
    <dgm:pt modelId="{8A5547B7-817E-41EE-B934-C326E55E0F3C}" type="pres">
      <dgm:prSet presAssocID="{39EB6E14-8E8F-4C40-AEDB-E91D33B31E79}" presName="horzThree" presStyleCnt="0"/>
      <dgm:spPr/>
    </dgm:pt>
    <dgm:pt modelId="{AE5CE7C8-27BD-486C-B6A9-872404954316}" type="pres">
      <dgm:prSet presAssocID="{27D6FBFB-0D80-4751-B860-5A1644580103}" presName="sibSpaceTwo" presStyleCnt="0"/>
      <dgm:spPr/>
    </dgm:pt>
    <dgm:pt modelId="{426DEEA2-436C-4815-A6D9-AB9279C93A44}" type="pres">
      <dgm:prSet presAssocID="{CA2D7068-7843-409D-947E-20EB53FAF125}" presName="vertTwo" presStyleCnt="0"/>
      <dgm:spPr/>
    </dgm:pt>
    <dgm:pt modelId="{32088A90-2A3D-491F-9182-4362E86725E2}" type="pres">
      <dgm:prSet presAssocID="{CA2D7068-7843-409D-947E-20EB53FAF125}" presName="txTwo" presStyleLbl="node2" presStyleIdx="3" presStyleCnt="4" custScaleY="144773">
        <dgm:presLayoutVars>
          <dgm:chPref val="3"/>
        </dgm:presLayoutVars>
      </dgm:prSet>
      <dgm:spPr/>
    </dgm:pt>
    <dgm:pt modelId="{FF931C55-A789-43B1-9A68-9EFBD3F7258D}" type="pres">
      <dgm:prSet presAssocID="{CA2D7068-7843-409D-947E-20EB53FAF125}" presName="parTransTwo" presStyleCnt="0"/>
      <dgm:spPr/>
    </dgm:pt>
    <dgm:pt modelId="{A6975B4D-C6A2-42FF-B485-103EDF1DDCE3}" type="pres">
      <dgm:prSet presAssocID="{CA2D7068-7843-409D-947E-20EB53FAF125}" presName="horzTwo" presStyleCnt="0"/>
      <dgm:spPr/>
    </dgm:pt>
    <dgm:pt modelId="{40962165-F715-4353-A7AA-D22008A3DF90}" type="pres">
      <dgm:prSet presAssocID="{F5BD7DB1-E210-4C76-9BD7-F6C9F771405E}" presName="vertThree" presStyleCnt="0"/>
      <dgm:spPr/>
    </dgm:pt>
    <dgm:pt modelId="{FFA626C3-CF58-4158-89BD-904F5AE3E37A}" type="pres">
      <dgm:prSet presAssocID="{F5BD7DB1-E210-4C76-9BD7-F6C9F771405E}" presName="txThree" presStyleLbl="node3" presStyleIdx="3" presStyleCnt="4" custScaleY="259888">
        <dgm:presLayoutVars>
          <dgm:chPref val="3"/>
        </dgm:presLayoutVars>
      </dgm:prSet>
      <dgm:spPr/>
    </dgm:pt>
    <dgm:pt modelId="{33F2257E-C0DF-444F-AA53-591E4E1186C6}" type="pres">
      <dgm:prSet presAssocID="{F5BD7DB1-E210-4C76-9BD7-F6C9F771405E}" presName="horzThree" presStyleCnt="0"/>
      <dgm:spPr/>
    </dgm:pt>
  </dgm:ptLst>
  <dgm:cxnLst>
    <dgm:cxn modelId="{848318A2-08D5-4CFC-8F20-352284975277}" srcId="{0F9C231F-E9A3-45D1-959F-77DC8E4AC4D2}" destId="{52D3EB3D-EA75-41B1-BD12-83C131682277}" srcOrd="0" destOrd="0" parTransId="{FF256920-3D37-4A75-8DF9-A51127732379}" sibTransId="{86EBDBF0-B8A5-4EDD-B2FF-17DD419158D8}"/>
    <dgm:cxn modelId="{62A20823-1E64-448E-BE15-B3BEDF1B507B}" type="presOf" srcId="{CA2D7068-7843-409D-947E-20EB53FAF125}" destId="{32088A90-2A3D-491F-9182-4362E86725E2}" srcOrd="0" destOrd="0" presId="urn:microsoft.com/office/officeart/2005/8/layout/hierarchy4"/>
    <dgm:cxn modelId="{4E4379AC-6DCB-41E5-9050-0E42CA3B82FC}" type="presOf" srcId="{52D3EB3D-EA75-41B1-BD12-83C131682277}" destId="{792985E7-5893-4EF0-AEE5-9627772AA2D0}" srcOrd="0" destOrd="0" presId="urn:microsoft.com/office/officeart/2005/8/layout/hierarchy4"/>
    <dgm:cxn modelId="{0708C7C5-E1A4-4D5D-BFB5-CA35ABED90F5}" type="presOf" srcId="{07F8295E-8F5F-4F25-B880-5E3651A833C0}" destId="{D2052C46-4088-4B5D-8F5C-5DE3079ED54E}" srcOrd="0" destOrd="0" presId="urn:microsoft.com/office/officeart/2005/8/layout/hierarchy4"/>
    <dgm:cxn modelId="{4AA2C4EF-CDA6-492E-B793-FF8B88361794}" srcId="{8CDE6FBE-6AAB-401A-86A6-5758E8E061F0}" destId="{7F72BE47-BF02-403C-8FD8-1D8B43D10BD2}" srcOrd="0" destOrd="0" parTransId="{E3E34D31-6DCF-48C7-B075-2B5B7F72E7DE}" sibTransId="{F719A906-3E43-4C94-AC50-ACD75F20102C}"/>
    <dgm:cxn modelId="{A2DB01E4-6868-4EC3-B9F5-8233603BCFFF}" type="presOf" srcId="{39EB6E14-8E8F-4C40-AEDB-E91D33B31E79}" destId="{78B4F9FD-AFBF-4849-8695-3A9B63024723}" srcOrd="0" destOrd="0" presId="urn:microsoft.com/office/officeart/2005/8/layout/hierarchy4"/>
    <dgm:cxn modelId="{471E1902-3DAF-4FF3-9819-BBE507E8616A}" type="presOf" srcId="{F5BD7DB1-E210-4C76-9BD7-F6C9F771405E}" destId="{FFA626C3-CF58-4158-89BD-904F5AE3E37A}" srcOrd="0" destOrd="0" presId="urn:microsoft.com/office/officeart/2005/8/layout/hierarchy4"/>
    <dgm:cxn modelId="{2C64B696-80C2-4FCE-9B54-B9B0359BF255}" srcId="{0F9C231F-E9A3-45D1-959F-77DC8E4AC4D2}" destId="{ADF17056-1ADE-4BEC-9D9D-5DABEE73B569}" srcOrd="2" destOrd="0" parTransId="{3C969910-83C5-4187-B9B6-9412C95C03EF}" sibTransId="{27D6FBFB-0D80-4751-B860-5A1644580103}"/>
    <dgm:cxn modelId="{F2E46C80-9BA6-4EDA-8856-3964BC0EC7D6}" srcId="{ADF17056-1ADE-4BEC-9D9D-5DABEE73B569}" destId="{39EB6E14-8E8F-4C40-AEDB-E91D33B31E79}" srcOrd="0" destOrd="0" parTransId="{3E6776FD-80F2-448C-8256-691A7FA524C3}" sibTransId="{5D81CB1C-863B-42BF-A80B-74880D24B964}"/>
    <dgm:cxn modelId="{2A012A7C-986A-41A9-B57B-C99FA32B8A1E}" type="presOf" srcId="{0F9C231F-E9A3-45D1-959F-77DC8E4AC4D2}" destId="{6942E26E-3BBE-43A6-B642-27CD0F28EFBC}" srcOrd="0" destOrd="0" presId="urn:microsoft.com/office/officeart/2005/8/layout/hierarchy4"/>
    <dgm:cxn modelId="{1A19989C-608F-414C-A9AA-DD6B073EF7E4}" type="presOf" srcId="{8CDE6FBE-6AAB-401A-86A6-5758E8E061F0}" destId="{018CD148-7DC2-4596-A040-85E6BCB9CE14}" srcOrd="0" destOrd="0" presId="urn:microsoft.com/office/officeart/2005/8/layout/hierarchy4"/>
    <dgm:cxn modelId="{0C7580EF-4D99-4B0A-89C8-EC551E99B9FE}" type="presOf" srcId="{7F72BE47-BF02-403C-8FD8-1D8B43D10BD2}" destId="{F81C552D-D94D-42A4-9C1C-D724896D9FE7}" srcOrd="0" destOrd="0" presId="urn:microsoft.com/office/officeart/2005/8/layout/hierarchy4"/>
    <dgm:cxn modelId="{D3D78603-E4A2-41E9-B15D-1F50F5A86994}" type="presOf" srcId="{ADF17056-1ADE-4BEC-9D9D-5DABEE73B569}" destId="{F570CF5F-8552-41B0-B973-8BF6C39244C1}" srcOrd="0" destOrd="0" presId="urn:microsoft.com/office/officeart/2005/8/layout/hierarchy4"/>
    <dgm:cxn modelId="{3CBAD845-AADF-461E-871F-46CF244C07AA}" srcId="{CA2D7068-7843-409D-947E-20EB53FAF125}" destId="{F5BD7DB1-E210-4C76-9BD7-F6C9F771405E}" srcOrd="0" destOrd="0" parTransId="{A539651A-1FB9-4A5A-BA8A-791FAD0AF1BA}" sibTransId="{0660D08B-7757-4EE4-BE47-64F8457BCC62}"/>
    <dgm:cxn modelId="{ACEC9C40-045B-432A-AD97-52F86724EF00}" srcId="{07F8295E-8F5F-4F25-B880-5E3651A833C0}" destId="{0F9C231F-E9A3-45D1-959F-77DC8E4AC4D2}" srcOrd="0" destOrd="0" parTransId="{A0A772B8-6F35-4FEA-80BA-3E65AF64F6A7}" sibTransId="{690FFC1E-F56A-4484-8F69-DFEBCAEC0E60}"/>
    <dgm:cxn modelId="{7E903889-2280-4798-9B6A-0AC4D6CDF999}" type="presOf" srcId="{F4305481-B80A-4DC5-B18E-4BA6EB0829A9}" destId="{96311240-22DE-4614-A738-5FCF71F1D738}" srcOrd="0" destOrd="0" presId="urn:microsoft.com/office/officeart/2005/8/layout/hierarchy4"/>
    <dgm:cxn modelId="{22312EE2-EFFA-47EE-AC5E-91AF37CC76A9}" srcId="{0F9C231F-E9A3-45D1-959F-77DC8E4AC4D2}" destId="{8CDE6FBE-6AAB-401A-86A6-5758E8E061F0}" srcOrd="1" destOrd="0" parTransId="{C25BD191-D926-4699-8099-DF98467627C2}" sibTransId="{D4740946-294B-4B8F-82E9-CD891B8158DF}"/>
    <dgm:cxn modelId="{73F6B897-C122-4A0B-9C63-4B1775AA78E6}" srcId="{52D3EB3D-EA75-41B1-BD12-83C131682277}" destId="{F4305481-B80A-4DC5-B18E-4BA6EB0829A9}" srcOrd="0" destOrd="0" parTransId="{0D1DE949-F4CB-4C18-83CB-5A2D9B930B85}" sibTransId="{092BA1EE-5897-445E-801B-6C7E6E830D04}"/>
    <dgm:cxn modelId="{F68DE8FD-7BC3-4BDC-9364-BADA07A5CC0E}" srcId="{0F9C231F-E9A3-45D1-959F-77DC8E4AC4D2}" destId="{CA2D7068-7843-409D-947E-20EB53FAF125}" srcOrd="3" destOrd="0" parTransId="{93832953-A0E5-45CC-9631-C42996919B7B}" sibTransId="{42FE9565-E0F2-4D05-B258-173402510273}"/>
    <dgm:cxn modelId="{250B29CA-99D3-43E2-90C7-AB6458A27A3D}" type="presParOf" srcId="{D2052C46-4088-4B5D-8F5C-5DE3079ED54E}" destId="{AAF6FA7A-CF91-42BF-8F0F-42B4C1BCD339}" srcOrd="0" destOrd="0" presId="urn:microsoft.com/office/officeart/2005/8/layout/hierarchy4"/>
    <dgm:cxn modelId="{E20A2E22-DE97-4312-8455-70C1455E3D75}" type="presParOf" srcId="{AAF6FA7A-CF91-42BF-8F0F-42B4C1BCD339}" destId="{6942E26E-3BBE-43A6-B642-27CD0F28EFBC}" srcOrd="0" destOrd="0" presId="urn:microsoft.com/office/officeart/2005/8/layout/hierarchy4"/>
    <dgm:cxn modelId="{390BB294-A7BD-44F8-9560-88BDC6931C10}" type="presParOf" srcId="{AAF6FA7A-CF91-42BF-8F0F-42B4C1BCD339}" destId="{04AD0E97-7D3D-4A1C-8590-96F555A983F6}" srcOrd="1" destOrd="0" presId="urn:microsoft.com/office/officeart/2005/8/layout/hierarchy4"/>
    <dgm:cxn modelId="{4DC3AB3E-693A-4BB5-9CA7-9D088881DFAD}" type="presParOf" srcId="{AAF6FA7A-CF91-42BF-8F0F-42B4C1BCD339}" destId="{40E17208-30DC-4F71-97A2-54091C0AA370}" srcOrd="2" destOrd="0" presId="urn:microsoft.com/office/officeart/2005/8/layout/hierarchy4"/>
    <dgm:cxn modelId="{5FF7C7F7-4359-41A8-978E-95283205BFE3}" type="presParOf" srcId="{40E17208-30DC-4F71-97A2-54091C0AA370}" destId="{F4B7F428-18D3-44BC-9B2E-70DEA4CD7D44}" srcOrd="0" destOrd="0" presId="urn:microsoft.com/office/officeart/2005/8/layout/hierarchy4"/>
    <dgm:cxn modelId="{160C7517-8199-4885-A54A-7CA9CC4FD28F}" type="presParOf" srcId="{F4B7F428-18D3-44BC-9B2E-70DEA4CD7D44}" destId="{792985E7-5893-4EF0-AEE5-9627772AA2D0}" srcOrd="0" destOrd="0" presId="urn:microsoft.com/office/officeart/2005/8/layout/hierarchy4"/>
    <dgm:cxn modelId="{4D635C4A-8070-44C2-8690-FE58B48DE22F}" type="presParOf" srcId="{F4B7F428-18D3-44BC-9B2E-70DEA4CD7D44}" destId="{909A23D4-A855-4659-8E18-5FFA212AAEAC}" srcOrd="1" destOrd="0" presId="urn:microsoft.com/office/officeart/2005/8/layout/hierarchy4"/>
    <dgm:cxn modelId="{E42EC1DD-3E77-43EF-9E5D-1A565F1F2BCF}" type="presParOf" srcId="{F4B7F428-18D3-44BC-9B2E-70DEA4CD7D44}" destId="{F405FF2D-4C64-4C7A-99FF-AFAA69184A15}" srcOrd="2" destOrd="0" presId="urn:microsoft.com/office/officeart/2005/8/layout/hierarchy4"/>
    <dgm:cxn modelId="{67B07751-1982-46D5-BD3E-0C027EAF52F4}" type="presParOf" srcId="{F405FF2D-4C64-4C7A-99FF-AFAA69184A15}" destId="{6CB2AED5-9CCC-4159-9669-8D24AB1C7A3A}" srcOrd="0" destOrd="0" presId="urn:microsoft.com/office/officeart/2005/8/layout/hierarchy4"/>
    <dgm:cxn modelId="{206AA5EE-5978-4E73-A99C-A73DA47B1870}" type="presParOf" srcId="{6CB2AED5-9CCC-4159-9669-8D24AB1C7A3A}" destId="{96311240-22DE-4614-A738-5FCF71F1D738}" srcOrd="0" destOrd="0" presId="urn:microsoft.com/office/officeart/2005/8/layout/hierarchy4"/>
    <dgm:cxn modelId="{9661B9CC-4F4E-4E3C-9E69-B4A8B0D5F850}" type="presParOf" srcId="{6CB2AED5-9CCC-4159-9669-8D24AB1C7A3A}" destId="{64038880-1F3E-487C-B9BE-AF2AE5B3A317}" srcOrd="1" destOrd="0" presId="urn:microsoft.com/office/officeart/2005/8/layout/hierarchy4"/>
    <dgm:cxn modelId="{F2B48A49-B7FF-4699-9088-27F33E6F9F25}" type="presParOf" srcId="{40E17208-30DC-4F71-97A2-54091C0AA370}" destId="{E7903D79-610E-46C8-95D0-A663BAF31804}" srcOrd="1" destOrd="0" presId="urn:microsoft.com/office/officeart/2005/8/layout/hierarchy4"/>
    <dgm:cxn modelId="{BB26D3EA-B486-4D1E-BFFB-108E53313663}" type="presParOf" srcId="{40E17208-30DC-4F71-97A2-54091C0AA370}" destId="{B72B489D-53D6-4622-97A1-DE60DC9062EA}" srcOrd="2" destOrd="0" presId="urn:microsoft.com/office/officeart/2005/8/layout/hierarchy4"/>
    <dgm:cxn modelId="{F0222EAF-1C23-4535-9D57-1ABEC0D291F6}" type="presParOf" srcId="{B72B489D-53D6-4622-97A1-DE60DC9062EA}" destId="{018CD148-7DC2-4596-A040-85E6BCB9CE14}" srcOrd="0" destOrd="0" presId="urn:microsoft.com/office/officeart/2005/8/layout/hierarchy4"/>
    <dgm:cxn modelId="{34C68EF0-C2FF-40BD-9967-326C4F19533A}" type="presParOf" srcId="{B72B489D-53D6-4622-97A1-DE60DC9062EA}" destId="{D61E6E04-4F6E-48BC-9185-FD3AF48A0997}" srcOrd="1" destOrd="0" presId="urn:microsoft.com/office/officeart/2005/8/layout/hierarchy4"/>
    <dgm:cxn modelId="{9E548E48-B65A-4A74-A5F4-377DBC8C082B}" type="presParOf" srcId="{B72B489D-53D6-4622-97A1-DE60DC9062EA}" destId="{3A19DCB4-9E9C-4D81-B87A-0C80890D4F8C}" srcOrd="2" destOrd="0" presId="urn:microsoft.com/office/officeart/2005/8/layout/hierarchy4"/>
    <dgm:cxn modelId="{17A98931-F5E0-4A42-9F6F-1442AEBC5C4F}" type="presParOf" srcId="{3A19DCB4-9E9C-4D81-B87A-0C80890D4F8C}" destId="{5243D2B2-F2B7-4F73-9BD3-3F523CDFE243}" srcOrd="0" destOrd="0" presId="urn:microsoft.com/office/officeart/2005/8/layout/hierarchy4"/>
    <dgm:cxn modelId="{C6059995-436D-4B7E-A68F-F7D1548B7D7B}" type="presParOf" srcId="{5243D2B2-F2B7-4F73-9BD3-3F523CDFE243}" destId="{F81C552D-D94D-42A4-9C1C-D724896D9FE7}" srcOrd="0" destOrd="0" presId="urn:microsoft.com/office/officeart/2005/8/layout/hierarchy4"/>
    <dgm:cxn modelId="{3EC1737E-A270-428F-8B56-9A531DACF196}" type="presParOf" srcId="{5243D2B2-F2B7-4F73-9BD3-3F523CDFE243}" destId="{B00A13C8-3591-4429-811E-E5AC757F9CA6}" srcOrd="1" destOrd="0" presId="urn:microsoft.com/office/officeart/2005/8/layout/hierarchy4"/>
    <dgm:cxn modelId="{6F2084F7-A4FE-4F49-AF68-B454D1641237}" type="presParOf" srcId="{40E17208-30DC-4F71-97A2-54091C0AA370}" destId="{38365A7C-9807-409A-B7D1-5F01A0AD595B}" srcOrd="3" destOrd="0" presId="urn:microsoft.com/office/officeart/2005/8/layout/hierarchy4"/>
    <dgm:cxn modelId="{01326617-70BB-4675-B5AC-9B63CBC4FA95}" type="presParOf" srcId="{40E17208-30DC-4F71-97A2-54091C0AA370}" destId="{4B5B624E-5541-49CF-BA6D-5520500780F8}" srcOrd="4" destOrd="0" presId="urn:microsoft.com/office/officeart/2005/8/layout/hierarchy4"/>
    <dgm:cxn modelId="{E40A2809-1C06-4F02-97D3-E4ACE9A64CEF}" type="presParOf" srcId="{4B5B624E-5541-49CF-BA6D-5520500780F8}" destId="{F570CF5F-8552-41B0-B973-8BF6C39244C1}" srcOrd="0" destOrd="0" presId="urn:microsoft.com/office/officeart/2005/8/layout/hierarchy4"/>
    <dgm:cxn modelId="{E8DDD08E-1CAB-4AEC-B8D2-5AB95EE11125}" type="presParOf" srcId="{4B5B624E-5541-49CF-BA6D-5520500780F8}" destId="{D6C2406D-FDFC-4A0D-95E8-09382EE0171F}" srcOrd="1" destOrd="0" presId="urn:microsoft.com/office/officeart/2005/8/layout/hierarchy4"/>
    <dgm:cxn modelId="{AC5E15AE-2416-4A14-9176-9319FE7E66B6}" type="presParOf" srcId="{4B5B624E-5541-49CF-BA6D-5520500780F8}" destId="{2666F87F-2DA2-41BE-B696-E46072E2CD14}" srcOrd="2" destOrd="0" presId="urn:microsoft.com/office/officeart/2005/8/layout/hierarchy4"/>
    <dgm:cxn modelId="{439891B4-8066-430D-B1F5-DE0DAA845A3A}" type="presParOf" srcId="{2666F87F-2DA2-41BE-B696-E46072E2CD14}" destId="{17B060CB-5720-4273-B326-6E451D8955B7}" srcOrd="0" destOrd="0" presId="urn:microsoft.com/office/officeart/2005/8/layout/hierarchy4"/>
    <dgm:cxn modelId="{C6C87169-6CC7-447F-B75C-CE220FA68F09}" type="presParOf" srcId="{17B060CB-5720-4273-B326-6E451D8955B7}" destId="{78B4F9FD-AFBF-4849-8695-3A9B63024723}" srcOrd="0" destOrd="0" presId="urn:microsoft.com/office/officeart/2005/8/layout/hierarchy4"/>
    <dgm:cxn modelId="{7A38E4F5-6AB1-49F0-AA68-350AD492A833}" type="presParOf" srcId="{17B060CB-5720-4273-B326-6E451D8955B7}" destId="{8A5547B7-817E-41EE-B934-C326E55E0F3C}" srcOrd="1" destOrd="0" presId="urn:microsoft.com/office/officeart/2005/8/layout/hierarchy4"/>
    <dgm:cxn modelId="{2A9DB58F-BA46-4226-9A94-BD2EC7BB8686}" type="presParOf" srcId="{40E17208-30DC-4F71-97A2-54091C0AA370}" destId="{AE5CE7C8-27BD-486C-B6A9-872404954316}" srcOrd="5" destOrd="0" presId="urn:microsoft.com/office/officeart/2005/8/layout/hierarchy4"/>
    <dgm:cxn modelId="{FE4B5C60-5395-4D86-B2EE-3B4BB11B2EE1}" type="presParOf" srcId="{40E17208-30DC-4F71-97A2-54091C0AA370}" destId="{426DEEA2-436C-4815-A6D9-AB9279C93A44}" srcOrd="6" destOrd="0" presId="urn:microsoft.com/office/officeart/2005/8/layout/hierarchy4"/>
    <dgm:cxn modelId="{4D694602-843C-4502-B7E2-C1EFA715C880}" type="presParOf" srcId="{426DEEA2-436C-4815-A6D9-AB9279C93A44}" destId="{32088A90-2A3D-491F-9182-4362E86725E2}" srcOrd="0" destOrd="0" presId="urn:microsoft.com/office/officeart/2005/8/layout/hierarchy4"/>
    <dgm:cxn modelId="{927F1048-B57B-467A-8D25-2373BC69591F}" type="presParOf" srcId="{426DEEA2-436C-4815-A6D9-AB9279C93A44}" destId="{FF931C55-A789-43B1-9A68-9EFBD3F7258D}" srcOrd="1" destOrd="0" presId="urn:microsoft.com/office/officeart/2005/8/layout/hierarchy4"/>
    <dgm:cxn modelId="{9E4BC361-8EAD-420C-A31F-D123CD787830}" type="presParOf" srcId="{426DEEA2-436C-4815-A6D9-AB9279C93A44}" destId="{A6975B4D-C6A2-42FF-B485-103EDF1DDCE3}" srcOrd="2" destOrd="0" presId="urn:microsoft.com/office/officeart/2005/8/layout/hierarchy4"/>
    <dgm:cxn modelId="{FFC6352A-CC7B-477A-A457-7290D221EE8D}" type="presParOf" srcId="{A6975B4D-C6A2-42FF-B485-103EDF1DDCE3}" destId="{40962165-F715-4353-A7AA-D22008A3DF90}" srcOrd="0" destOrd="0" presId="urn:microsoft.com/office/officeart/2005/8/layout/hierarchy4"/>
    <dgm:cxn modelId="{EA533AFB-CE0D-4997-8591-4E2832C35BD9}" type="presParOf" srcId="{40962165-F715-4353-A7AA-D22008A3DF90}" destId="{FFA626C3-CF58-4158-89BD-904F5AE3E37A}" srcOrd="0" destOrd="0" presId="urn:microsoft.com/office/officeart/2005/8/layout/hierarchy4"/>
    <dgm:cxn modelId="{0758B326-E6CA-49FD-962F-DB39F26C3B1C}" type="presParOf" srcId="{40962165-F715-4353-A7AA-D22008A3DF90}" destId="{33F2257E-C0DF-444F-AA53-591E4E1186C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EA015-1E9A-44E1-8B2B-2666359DBB2A}" type="doc">
      <dgm:prSet loTypeId="urn:microsoft.com/office/officeart/2005/8/layout/vList6" loCatId="process" qsTypeId="urn:microsoft.com/office/officeart/2005/8/quickstyle/simple1" qsCatId="simple" csTypeId="urn:microsoft.com/office/officeart/2005/8/colors/accent0_2" csCatId="mainScheme" phldr="1"/>
      <dgm:spPr/>
      <dgm:t>
        <a:bodyPr/>
        <a:lstStyle/>
        <a:p>
          <a:endParaRPr lang="en-US"/>
        </a:p>
      </dgm:t>
    </dgm:pt>
    <dgm:pt modelId="{7BECC55F-7C58-4752-869D-06EA6D3155C6}">
      <dgm:prSet phldrT="[Text]"/>
      <dgm:spPr/>
      <dgm:t>
        <a:bodyPr/>
        <a:lstStyle/>
        <a:p>
          <a:r>
            <a:rPr lang="en-US" dirty="0"/>
            <a:t>Type I Alveolar Cells</a:t>
          </a:r>
        </a:p>
      </dgm:t>
    </dgm:pt>
    <dgm:pt modelId="{C0EF0A2C-2DDA-4939-B0F0-01B5A95EAC91}" type="parTrans" cxnId="{4F97F9D8-B30C-4584-B1C0-50B369B5309B}">
      <dgm:prSet/>
      <dgm:spPr/>
      <dgm:t>
        <a:bodyPr/>
        <a:lstStyle/>
        <a:p>
          <a:endParaRPr lang="en-US"/>
        </a:p>
      </dgm:t>
    </dgm:pt>
    <dgm:pt modelId="{15C8295B-B5B0-4F16-A1B4-ACBF730732E9}" type="sibTrans" cxnId="{4F97F9D8-B30C-4584-B1C0-50B369B5309B}">
      <dgm:prSet/>
      <dgm:spPr/>
      <dgm:t>
        <a:bodyPr/>
        <a:lstStyle/>
        <a:p>
          <a:endParaRPr lang="en-US"/>
        </a:p>
      </dgm:t>
    </dgm:pt>
    <dgm:pt modelId="{52B4F4C8-310A-4F40-A3DD-308045E34282}">
      <dgm:prSet phldrT="[Text]" custT="1"/>
      <dgm:spPr/>
      <dgm:t>
        <a:bodyPr/>
        <a:lstStyle/>
        <a:p>
          <a:r>
            <a:rPr lang="en-US" sz="1100" kern="1200" dirty="0"/>
            <a:t>Also called Type I </a:t>
          </a:r>
          <a:r>
            <a:rPr lang="en-US" sz="1100" kern="1200" dirty="0" err="1"/>
            <a:t>pneumocyte</a:t>
          </a:r>
          <a:r>
            <a:rPr lang="en-US" sz="1100" kern="1200" dirty="0"/>
            <a:t>.</a:t>
          </a:r>
        </a:p>
      </dgm:t>
    </dgm:pt>
    <dgm:pt modelId="{A7C010BF-6AD3-4E6D-BEB1-0BFF7BAE26B6}" type="parTrans" cxnId="{881C8DFE-22D2-409B-82D1-89814033557A}">
      <dgm:prSet/>
      <dgm:spPr/>
      <dgm:t>
        <a:bodyPr/>
        <a:lstStyle/>
        <a:p>
          <a:endParaRPr lang="en-US"/>
        </a:p>
      </dgm:t>
    </dgm:pt>
    <dgm:pt modelId="{8B757657-810D-41D7-8BD9-484333B25626}" type="sibTrans" cxnId="{881C8DFE-22D2-409B-82D1-89814033557A}">
      <dgm:prSet/>
      <dgm:spPr/>
      <dgm:t>
        <a:bodyPr/>
        <a:lstStyle/>
        <a:p>
          <a:endParaRPr lang="en-US"/>
        </a:p>
      </dgm:t>
    </dgm:pt>
    <dgm:pt modelId="{F6BEB558-2F69-4DE4-9F20-4BE900599320}">
      <dgm:prSet phldrT="[Text]"/>
      <dgm:spPr/>
      <dgm:t>
        <a:bodyPr/>
        <a:lstStyle/>
        <a:p>
          <a:r>
            <a:rPr lang="en-US" dirty="0"/>
            <a:t>Type II Alveolar Cells </a:t>
          </a:r>
        </a:p>
      </dgm:t>
    </dgm:pt>
    <dgm:pt modelId="{8A9EAB2D-28AE-4013-9A4C-E9CAAAC17A52}" type="parTrans" cxnId="{0D5B87C7-2B36-4D2A-ADD6-8372D68DA0A8}">
      <dgm:prSet/>
      <dgm:spPr/>
      <dgm:t>
        <a:bodyPr/>
        <a:lstStyle/>
        <a:p>
          <a:endParaRPr lang="en-US"/>
        </a:p>
      </dgm:t>
    </dgm:pt>
    <dgm:pt modelId="{5E219F4E-5401-4B0B-998B-D83FA2D71129}" type="sibTrans" cxnId="{0D5B87C7-2B36-4D2A-ADD6-8372D68DA0A8}">
      <dgm:prSet/>
      <dgm:spPr/>
      <dgm:t>
        <a:bodyPr/>
        <a:lstStyle/>
        <a:p>
          <a:endParaRPr lang="en-US"/>
        </a:p>
      </dgm:t>
    </dgm:pt>
    <dgm:pt modelId="{E93FDD4E-07D4-4E45-A858-F123E999FA08}">
      <dgm:prSet phldrT="[Text]" custT="1"/>
      <dgm:spPr/>
      <dgm:t>
        <a:bodyPr/>
        <a:lstStyle/>
        <a:p>
          <a:r>
            <a:rPr lang="en-US" sz="1800" dirty="0"/>
            <a:t>Also called Type II </a:t>
          </a:r>
          <a:r>
            <a:rPr lang="en-US" sz="1800" dirty="0" err="1"/>
            <a:t>pneumocyte</a:t>
          </a:r>
          <a:r>
            <a:rPr lang="en-US" sz="1800" dirty="0"/>
            <a:t>.</a:t>
          </a:r>
        </a:p>
      </dgm:t>
    </dgm:pt>
    <dgm:pt modelId="{4B9AA9C2-6F19-48C2-8991-9784E2FFEAE4}" type="parTrans" cxnId="{368E677E-B132-4765-947E-44E542577D95}">
      <dgm:prSet/>
      <dgm:spPr/>
      <dgm:t>
        <a:bodyPr/>
        <a:lstStyle/>
        <a:p>
          <a:endParaRPr lang="en-US"/>
        </a:p>
      </dgm:t>
    </dgm:pt>
    <dgm:pt modelId="{0907B917-A258-45E6-8F49-A5C5D8586CFA}" type="sibTrans" cxnId="{368E677E-B132-4765-947E-44E542577D95}">
      <dgm:prSet/>
      <dgm:spPr/>
      <dgm:t>
        <a:bodyPr/>
        <a:lstStyle/>
        <a:p>
          <a:endParaRPr lang="en-US"/>
        </a:p>
      </dgm:t>
    </dgm:pt>
    <dgm:pt modelId="{50D53CF3-FC89-449A-A9E1-D2719953627E}">
      <dgm:prSet phldrT="[Text]" custT="1"/>
      <dgm:spPr/>
      <dgm:t>
        <a:bodyPr/>
        <a:lstStyle/>
        <a:p>
          <a:r>
            <a:rPr lang="en-US" sz="1800" dirty="0"/>
            <a:t>Secretes surfactant.</a:t>
          </a:r>
        </a:p>
      </dgm:t>
    </dgm:pt>
    <dgm:pt modelId="{B33BB78B-E006-4E0E-A870-DD3CB290104A}" type="parTrans" cxnId="{F4B6EE5C-D457-4894-B99A-F6F6551D9821}">
      <dgm:prSet/>
      <dgm:spPr/>
      <dgm:t>
        <a:bodyPr/>
        <a:lstStyle/>
        <a:p>
          <a:endParaRPr lang="en-US"/>
        </a:p>
      </dgm:t>
    </dgm:pt>
    <dgm:pt modelId="{7704A0DE-374E-48E4-91C1-1F0BDB8A9975}" type="sibTrans" cxnId="{F4B6EE5C-D457-4894-B99A-F6F6551D9821}">
      <dgm:prSet/>
      <dgm:spPr/>
      <dgm:t>
        <a:bodyPr/>
        <a:lstStyle/>
        <a:p>
          <a:endParaRPr lang="en-US"/>
        </a:p>
      </dgm:t>
    </dgm:pt>
    <dgm:pt modelId="{8C063F67-7A0F-4D0A-B1B3-7D051560A72F}">
      <dgm:prSet phldrT="[Text]"/>
      <dgm:spPr/>
      <dgm:t>
        <a:bodyPr/>
        <a:lstStyle/>
        <a:p>
          <a:r>
            <a:rPr lang="en-US" dirty="0"/>
            <a:t>Alveolar Macrophages</a:t>
          </a:r>
        </a:p>
      </dgm:t>
    </dgm:pt>
    <dgm:pt modelId="{1FC9B758-D0EB-46D9-B4FD-89956A74ABD6}" type="parTrans" cxnId="{96245078-BD7C-48E5-9306-6FAF494E4DF5}">
      <dgm:prSet/>
      <dgm:spPr/>
      <dgm:t>
        <a:bodyPr/>
        <a:lstStyle/>
        <a:p>
          <a:endParaRPr lang="en-US"/>
        </a:p>
      </dgm:t>
    </dgm:pt>
    <dgm:pt modelId="{E43B533C-4854-43B3-81C8-8BDE36D884F2}" type="sibTrans" cxnId="{96245078-BD7C-48E5-9306-6FAF494E4DF5}">
      <dgm:prSet/>
      <dgm:spPr/>
      <dgm:t>
        <a:bodyPr/>
        <a:lstStyle/>
        <a:p>
          <a:endParaRPr lang="en-US"/>
        </a:p>
      </dgm:t>
    </dgm:pt>
    <dgm:pt modelId="{680B2BA9-C9E9-4EF5-B058-4519BF2463D1}">
      <dgm:prSet phldrT="[Text]" custT="1"/>
      <dgm:spPr/>
      <dgm:t>
        <a:bodyPr/>
        <a:lstStyle/>
        <a:p>
          <a:r>
            <a:rPr lang="en-US" sz="1100" kern="1200"/>
            <a:t>Participates in the respiratory </a:t>
          </a:r>
          <a:r>
            <a:rPr lang="en-US" sz="1100" kern="1200">
              <a:latin typeface="+mn-lt"/>
              <a:ea typeface="+mn-ea"/>
              <a:cs typeface="+mn-cs"/>
            </a:rPr>
            <a:t>(pulmonary) </a:t>
          </a:r>
          <a:r>
            <a:rPr lang="en-US" sz="1100" kern="1200"/>
            <a:t>membrane.</a:t>
          </a:r>
          <a:endParaRPr lang="en-US" sz="1100" kern="1200" dirty="0"/>
        </a:p>
      </dgm:t>
    </dgm:pt>
    <dgm:pt modelId="{0C15C4D2-7E74-4ED5-B714-0830F81AF72B}" type="parTrans" cxnId="{5A3E2389-6A08-42F4-9B3D-221596BDE61B}">
      <dgm:prSet/>
      <dgm:spPr/>
      <dgm:t>
        <a:bodyPr/>
        <a:lstStyle/>
        <a:p>
          <a:endParaRPr lang="en-US"/>
        </a:p>
      </dgm:t>
    </dgm:pt>
    <dgm:pt modelId="{82C86FE3-4082-4AEC-BB61-56626992CE9D}" type="sibTrans" cxnId="{5A3E2389-6A08-42F4-9B3D-221596BDE61B}">
      <dgm:prSet/>
      <dgm:spPr/>
      <dgm:t>
        <a:bodyPr/>
        <a:lstStyle/>
        <a:p>
          <a:endParaRPr lang="en-US"/>
        </a:p>
      </dgm:t>
    </dgm:pt>
    <dgm:pt modelId="{91E6E6E5-3DC0-4B4C-B93F-7F5ACE5CBC63}">
      <dgm:prSet custT="1"/>
      <dgm:spPr/>
      <dgm:t>
        <a:bodyPr/>
        <a:lstStyle/>
        <a:p>
          <a:r>
            <a:rPr lang="en-US" sz="1800" dirty="0"/>
            <a:t>Engulfs the foreign bodies that reach the alveoli.</a:t>
          </a:r>
        </a:p>
      </dgm:t>
    </dgm:pt>
    <dgm:pt modelId="{EC7D6816-438A-4B47-A9F0-51A87C1A54B8}" type="parTrans" cxnId="{C84D173A-DA6B-49D6-B0F3-7608D69FA660}">
      <dgm:prSet/>
      <dgm:spPr/>
      <dgm:t>
        <a:bodyPr/>
        <a:lstStyle/>
        <a:p>
          <a:endParaRPr lang="en-US"/>
        </a:p>
      </dgm:t>
    </dgm:pt>
    <dgm:pt modelId="{FF3AD83F-5EF3-450B-9ED8-56F04AAC133F}" type="sibTrans" cxnId="{C84D173A-DA6B-49D6-B0F3-7608D69FA660}">
      <dgm:prSet/>
      <dgm:spPr/>
      <dgm:t>
        <a:bodyPr/>
        <a:lstStyle/>
        <a:p>
          <a:endParaRPr lang="en-US"/>
        </a:p>
      </dgm:t>
    </dgm:pt>
    <dgm:pt modelId="{7EF2F8EF-A379-4203-8AD5-BE903B77DEC0}">
      <dgm:prSet phldrT="[Text]" custT="1"/>
      <dgm:spPr/>
      <dgm:t>
        <a:bodyPr/>
        <a:lstStyle/>
        <a:p>
          <a:r>
            <a:rPr lang="en-US" sz="1100" kern="1200">
              <a:latin typeface="+mn-lt"/>
              <a:ea typeface="+mn-ea"/>
              <a:cs typeface="+mn-cs"/>
            </a:rPr>
            <a:t>High percentage of surface area.</a:t>
          </a:r>
          <a:endParaRPr lang="en-US" sz="1100" kern="1200" dirty="0">
            <a:latin typeface="+mn-lt"/>
            <a:ea typeface="+mn-ea"/>
            <a:cs typeface="+mn-cs"/>
          </a:endParaRPr>
        </a:p>
      </dgm:t>
    </dgm:pt>
    <dgm:pt modelId="{AEF78A7C-4472-41C8-A8DC-141F4F4AFB25}" type="parTrans" cxnId="{07A6980E-EF44-47A3-9E12-81273FAC95A1}">
      <dgm:prSet/>
      <dgm:spPr/>
      <dgm:t>
        <a:bodyPr/>
        <a:lstStyle/>
        <a:p>
          <a:endParaRPr lang="en-US"/>
        </a:p>
      </dgm:t>
    </dgm:pt>
    <dgm:pt modelId="{58A92AC9-80C0-4D12-A2A7-5F4274CB863A}" type="sibTrans" cxnId="{07A6980E-EF44-47A3-9E12-81273FAC95A1}">
      <dgm:prSet/>
      <dgm:spPr/>
      <dgm:t>
        <a:bodyPr/>
        <a:lstStyle/>
        <a:p>
          <a:endParaRPr lang="en-US"/>
        </a:p>
      </dgm:t>
    </dgm:pt>
    <dgm:pt modelId="{A7F6B333-8784-45EE-99BB-F0F6DCCF5CF9}">
      <dgm:prSet phldrT="[Text]" custT="1"/>
      <dgm:spPr/>
      <dgm:t>
        <a:bodyPr/>
        <a:lstStyle/>
        <a:p>
          <a:r>
            <a:rPr lang="en-US" sz="1100" kern="1200" dirty="0">
              <a:latin typeface="+mn-lt"/>
              <a:ea typeface="+mn-ea"/>
              <a:cs typeface="+mn-cs"/>
            </a:rPr>
            <a:t>Surrounded by capillaries and participates in gas exchange.</a:t>
          </a:r>
        </a:p>
      </dgm:t>
    </dgm:pt>
    <dgm:pt modelId="{55A2F8B2-307F-4CBF-B0A8-0B5D7CA59354}" type="parTrans" cxnId="{A9258BEE-40F4-4FCC-B990-BE36F3659458}">
      <dgm:prSet/>
      <dgm:spPr/>
      <dgm:t>
        <a:bodyPr/>
        <a:lstStyle/>
        <a:p>
          <a:endParaRPr lang="en-US"/>
        </a:p>
      </dgm:t>
    </dgm:pt>
    <dgm:pt modelId="{AA451D9E-3431-4A5E-B471-BAFDD029C560}" type="sibTrans" cxnId="{A9258BEE-40F4-4FCC-B990-BE36F3659458}">
      <dgm:prSet/>
      <dgm:spPr/>
      <dgm:t>
        <a:bodyPr/>
        <a:lstStyle/>
        <a:p>
          <a:endParaRPr lang="en-US"/>
        </a:p>
      </dgm:t>
    </dgm:pt>
    <dgm:pt modelId="{48A294D8-115D-4DF9-AB03-9F62103583DE}" type="pres">
      <dgm:prSet presAssocID="{DEDEA015-1E9A-44E1-8B2B-2666359DBB2A}" presName="Name0" presStyleCnt="0">
        <dgm:presLayoutVars>
          <dgm:dir/>
          <dgm:animLvl val="lvl"/>
          <dgm:resizeHandles/>
        </dgm:presLayoutVars>
      </dgm:prSet>
      <dgm:spPr/>
    </dgm:pt>
    <dgm:pt modelId="{4E859017-E336-4FEF-8028-594B0592612B}" type="pres">
      <dgm:prSet presAssocID="{7BECC55F-7C58-4752-869D-06EA6D3155C6}" presName="linNode" presStyleCnt="0"/>
      <dgm:spPr/>
    </dgm:pt>
    <dgm:pt modelId="{0BCC631B-CEC7-4ECC-844B-4C4F725DC41B}" type="pres">
      <dgm:prSet presAssocID="{7BECC55F-7C58-4752-869D-06EA6D3155C6}" presName="parentShp" presStyleLbl="node1" presStyleIdx="0" presStyleCnt="3">
        <dgm:presLayoutVars>
          <dgm:bulletEnabled val="1"/>
        </dgm:presLayoutVars>
      </dgm:prSet>
      <dgm:spPr/>
    </dgm:pt>
    <dgm:pt modelId="{0E4541AE-C01A-4A0B-A288-5BCF0AB7FEB4}" type="pres">
      <dgm:prSet presAssocID="{7BECC55F-7C58-4752-869D-06EA6D3155C6}" presName="childShp" presStyleLbl="bgAccFollowNode1" presStyleIdx="0" presStyleCnt="3">
        <dgm:presLayoutVars>
          <dgm:bulletEnabled val="1"/>
        </dgm:presLayoutVars>
      </dgm:prSet>
      <dgm:spPr/>
    </dgm:pt>
    <dgm:pt modelId="{56031D6A-29D8-4948-9B22-0B4D8BADF0FD}" type="pres">
      <dgm:prSet presAssocID="{15C8295B-B5B0-4F16-A1B4-ACBF730732E9}" presName="spacing" presStyleCnt="0"/>
      <dgm:spPr/>
    </dgm:pt>
    <dgm:pt modelId="{CC05465A-ACD8-449D-8378-850594A12FA0}" type="pres">
      <dgm:prSet presAssocID="{F6BEB558-2F69-4DE4-9F20-4BE900599320}" presName="linNode" presStyleCnt="0"/>
      <dgm:spPr/>
    </dgm:pt>
    <dgm:pt modelId="{905D948D-D554-4FAF-8BFA-D114BFECCC94}" type="pres">
      <dgm:prSet presAssocID="{F6BEB558-2F69-4DE4-9F20-4BE900599320}" presName="parentShp" presStyleLbl="node1" presStyleIdx="1" presStyleCnt="3">
        <dgm:presLayoutVars>
          <dgm:bulletEnabled val="1"/>
        </dgm:presLayoutVars>
      </dgm:prSet>
      <dgm:spPr/>
    </dgm:pt>
    <dgm:pt modelId="{0600FC4D-16E1-4242-A68B-3269591CD736}" type="pres">
      <dgm:prSet presAssocID="{F6BEB558-2F69-4DE4-9F20-4BE900599320}" presName="childShp" presStyleLbl="bgAccFollowNode1" presStyleIdx="1" presStyleCnt="3">
        <dgm:presLayoutVars>
          <dgm:bulletEnabled val="1"/>
        </dgm:presLayoutVars>
      </dgm:prSet>
      <dgm:spPr/>
    </dgm:pt>
    <dgm:pt modelId="{7032C48F-A195-4027-914A-F8F36F04AA38}" type="pres">
      <dgm:prSet presAssocID="{5E219F4E-5401-4B0B-998B-D83FA2D71129}" presName="spacing" presStyleCnt="0"/>
      <dgm:spPr/>
    </dgm:pt>
    <dgm:pt modelId="{D1F650D4-C869-4499-B946-4F4EE40BF202}" type="pres">
      <dgm:prSet presAssocID="{8C063F67-7A0F-4D0A-B1B3-7D051560A72F}" presName="linNode" presStyleCnt="0"/>
      <dgm:spPr/>
    </dgm:pt>
    <dgm:pt modelId="{D978D705-13EF-480D-A105-3FB3D34C2551}" type="pres">
      <dgm:prSet presAssocID="{8C063F67-7A0F-4D0A-B1B3-7D051560A72F}" presName="parentShp" presStyleLbl="node1" presStyleIdx="2" presStyleCnt="3">
        <dgm:presLayoutVars>
          <dgm:bulletEnabled val="1"/>
        </dgm:presLayoutVars>
      </dgm:prSet>
      <dgm:spPr/>
    </dgm:pt>
    <dgm:pt modelId="{A7C1CE91-90C7-48A3-B6AC-A1FB83F2E77A}" type="pres">
      <dgm:prSet presAssocID="{8C063F67-7A0F-4D0A-B1B3-7D051560A72F}" presName="childShp" presStyleLbl="bgAccFollowNode1" presStyleIdx="2" presStyleCnt="3">
        <dgm:presLayoutVars>
          <dgm:bulletEnabled val="1"/>
        </dgm:presLayoutVars>
      </dgm:prSet>
      <dgm:spPr/>
    </dgm:pt>
  </dgm:ptLst>
  <dgm:cxnLst>
    <dgm:cxn modelId="{881C8DFE-22D2-409B-82D1-89814033557A}" srcId="{7BECC55F-7C58-4752-869D-06EA6D3155C6}" destId="{52B4F4C8-310A-4F40-A3DD-308045E34282}" srcOrd="0" destOrd="0" parTransId="{A7C010BF-6AD3-4E6D-BEB1-0BFF7BAE26B6}" sibTransId="{8B757657-810D-41D7-8BD9-484333B25626}"/>
    <dgm:cxn modelId="{0D5B87C7-2B36-4D2A-ADD6-8372D68DA0A8}" srcId="{DEDEA015-1E9A-44E1-8B2B-2666359DBB2A}" destId="{F6BEB558-2F69-4DE4-9F20-4BE900599320}" srcOrd="1" destOrd="0" parTransId="{8A9EAB2D-28AE-4013-9A4C-E9CAAAC17A52}" sibTransId="{5E219F4E-5401-4B0B-998B-D83FA2D71129}"/>
    <dgm:cxn modelId="{BF6D9D7C-615C-4CAE-B1F5-8622CFA23FA9}" type="presOf" srcId="{A7F6B333-8784-45EE-99BB-F0F6DCCF5CF9}" destId="{0E4541AE-C01A-4A0B-A288-5BCF0AB7FEB4}" srcOrd="0" destOrd="3" presId="urn:microsoft.com/office/officeart/2005/8/layout/vList6"/>
    <dgm:cxn modelId="{368E677E-B132-4765-947E-44E542577D95}" srcId="{F6BEB558-2F69-4DE4-9F20-4BE900599320}" destId="{E93FDD4E-07D4-4E45-A858-F123E999FA08}" srcOrd="0" destOrd="0" parTransId="{4B9AA9C2-6F19-48C2-8991-9784E2FFEAE4}" sibTransId="{0907B917-A258-45E6-8F49-A5C5D8586CFA}"/>
    <dgm:cxn modelId="{6C138EC7-738A-4B00-8887-B326562796D5}" type="presOf" srcId="{DEDEA015-1E9A-44E1-8B2B-2666359DBB2A}" destId="{48A294D8-115D-4DF9-AB03-9F62103583DE}" srcOrd="0" destOrd="0" presId="urn:microsoft.com/office/officeart/2005/8/layout/vList6"/>
    <dgm:cxn modelId="{4EDA794D-030D-4899-B44D-40A906D464D8}" type="presOf" srcId="{E93FDD4E-07D4-4E45-A858-F123E999FA08}" destId="{0600FC4D-16E1-4242-A68B-3269591CD736}" srcOrd="0" destOrd="0" presId="urn:microsoft.com/office/officeart/2005/8/layout/vList6"/>
    <dgm:cxn modelId="{C7843065-DB25-430C-B51F-543E9892DC5E}" type="presOf" srcId="{7BECC55F-7C58-4752-869D-06EA6D3155C6}" destId="{0BCC631B-CEC7-4ECC-844B-4C4F725DC41B}" srcOrd="0" destOrd="0" presId="urn:microsoft.com/office/officeart/2005/8/layout/vList6"/>
    <dgm:cxn modelId="{62285D9B-8E97-4D6B-B94D-30C8D026B65C}" type="presOf" srcId="{8C063F67-7A0F-4D0A-B1B3-7D051560A72F}" destId="{D978D705-13EF-480D-A105-3FB3D34C2551}" srcOrd="0" destOrd="0" presId="urn:microsoft.com/office/officeart/2005/8/layout/vList6"/>
    <dgm:cxn modelId="{F4B6EE5C-D457-4894-B99A-F6F6551D9821}" srcId="{F6BEB558-2F69-4DE4-9F20-4BE900599320}" destId="{50D53CF3-FC89-449A-A9E1-D2719953627E}" srcOrd="1" destOrd="0" parTransId="{B33BB78B-E006-4E0E-A870-DD3CB290104A}" sibTransId="{7704A0DE-374E-48E4-91C1-1F0BDB8A9975}"/>
    <dgm:cxn modelId="{FEBF71E8-F4B2-447C-B72A-26305E776849}" type="presOf" srcId="{52B4F4C8-310A-4F40-A3DD-308045E34282}" destId="{0E4541AE-C01A-4A0B-A288-5BCF0AB7FEB4}" srcOrd="0" destOrd="0" presId="urn:microsoft.com/office/officeart/2005/8/layout/vList6"/>
    <dgm:cxn modelId="{3DBEEDE8-7C04-435A-9614-693DEAF1B3F8}" type="presOf" srcId="{F6BEB558-2F69-4DE4-9F20-4BE900599320}" destId="{905D948D-D554-4FAF-8BFA-D114BFECCC94}" srcOrd="0" destOrd="0" presId="urn:microsoft.com/office/officeart/2005/8/layout/vList6"/>
    <dgm:cxn modelId="{5A3E2389-6A08-42F4-9B3D-221596BDE61B}" srcId="{7BECC55F-7C58-4752-869D-06EA6D3155C6}" destId="{680B2BA9-C9E9-4EF5-B058-4519BF2463D1}" srcOrd="1" destOrd="0" parTransId="{0C15C4D2-7E74-4ED5-B714-0830F81AF72B}" sibTransId="{82C86FE3-4082-4AEC-BB61-56626992CE9D}"/>
    <dgm:cxn modelId="{96245078-BD7C-48E5-9306-6FAF494E4DF5}" srcId="{DEDEA015-1E9A-44E1-8B2B-2666359DBB2A}" destId="{8C063F67-7A0F-4D0A-B1B3-7D051560A72F}" srcOrd="2" destOrd="0" parTransId="{1FC9B758-D0EB-46D9-B4FD-89956A74ABD6}" sibTransId="{E43B533C-4854-43B3-81C8-8BDE36D884F2}"/>
    <dgm:cxn modelId="{685769D0-86F0-4DDD-9AB2-41EED9879570}" type="presOf" srcId="{91E6E6E5-3DC0-4B4C-B93F-7F5ACE5CBC63}" destId="{A7C1CE91-90C7-48A3-B6AC-A1FB83F2E77A}" srcOrd="0" destOrd="0" presId="urn:microsoft.com/office/officeart/2005/8/layout/vList6"/>
    <dgm:cxn modelId="{F26C5A1C-E28F-43BE-9698-B2D35919979B}" type="presOf" srcId="{680B2BA9-C9E9-4EF5-B058-4519BF2463D1}" destId="{0E4541AE-C01A-4A0B-A288-5BCF0AB7FEB4}" srcOrd="0" destOrd="1" presId="urn:microsoft.com/office/officeart/2005/8/layout/vList6"/>
    <dgm:cxn modelId="{BBD563D9-1D27-4D94-B8E0-1E603F3FD8E8}" type="presOf" srcId="{50D53CF3-FC89-449A-A9E1-D2719953627E}" destId="{0600FC4D-16E1-4242-A68B-3269591CD736}" srcOrd="0" destOrd="1" presId="urn:microsoft.com/office/officeart/2005/8/layout/vList6"/>
    <dgm:cxn modelId="{DAA6909F-64B6-4B7B-AEEB-AE80461E0377}" type="presOf" srcId="{7EF2F8EF-A379-4203-8AD5-BE903B77DEC0}" destId="{0E4541AE-C01A-4A0B-A288-5BCF0AB7FEB4}" srcOrd="0" destOrd="2" presId="urn:microsoft.com/office/officeart/2005/8/layout/vList6"/>
    <dgm:cxn modelId="{07A6980E-EF44-47A3-9E12-81273FAC95A1}" srcId="{7BECC55F-7C58-4752-869D-06EA6D3155C6}" destId="{7EF2F8EF-A379-4203-8AD5-BE903B77DEC0}" srcOrd="2" destOrd="0" parTransId="{AEF78A7C-4472-41C8-A8DC-141F4F4AFB25}" sibTransId="{58A92AC9-80C0-4D12-A2A7-5F4274CB863A}"/>
    <dgm:cxn modelId="{A9258BEE-40F4-4FCC-B990-BE36F3659458}" srcId="{7BECC55F-7C58-4752-869D-06EA6D3155C6}" destId="{A7F6B333-8784-45EE-99BB-F0F6DCCF5CF9}" srcOrd="3" destOrd="0" parTransId="{55A2F8B2-307F-4CBF-B0A8-0B5D7CA59354}" sibTransId="{AA451D9E-3431-4A5E-B471-BAFDD029C560}"/>
    <dgm:cxn modelId="{C84D173A-DA6B-49D6-B0F3-7608D69FA660}" srcId="{8C063F67-7A0F-4D0A-B1B3-7D051560A72F}" destId="{91E6E6E5-3DC0-4B4C-B93F-7F5ACE5CBC63}" srcOrd="0" destOrd="0" parTransId="{EC7D6816-438A-4B47-A9F0-51A87C1A54B8}" sibTransId="{FF3AD83F-5EF3-450B-9ED8-56F04AAC133F}"/>
    <dgm:cxn modelId="{4F97F9D8-B30C-4584-B1C0-50B369B5309B}" srcId="{DEDEA015-1E9A-44E1-8B2B-2666359DBB2A}" destId="{7BECC55F-7C58-4752-869D-06EA6D3155C6}" srcOrd="0" destOrd="0" parTransId="{C0EF0A2C-2DDA-4939-B0F0-01B5A95EAC91}" sibTransId="{15C8295B-B5B0-4F16-A1B4-ACBF730732E9}"/>
    <dgm:cxn modelId="{03E05C1C-9F12-4F37-A66B-CBD06C80E115}" type="presParOf" srcId="{48A294D8-115D-4DF9-AB03-9F62103583DE}" destId="{4E859017-E336-4FEF-8028-594B0592612B}" srcOrd="0" destOrd="0" presId="urn:microsoft.com/office/officeart/2005/8/layout/vList6"/>
    <dgm:cxn modelId="{70D111F1-F2B0-4F3A-93A7-9C86EBC73D38}" type="presParOf" srcId="{4E859017-E336-4FEF-8028-594B0592612B}" destId="{0BCC631B-CEC7-4ECC-844B-4C4F725DC41B}" srcOrd="0" destOrd="0" presId="urn:microsoft.com/office/officeart/2005/8/layout/vList6"/>
    <dgm:cxn modelId="{BEA00319-D0C8-4035-846B-2C1DE36EB488}" type="presParOf" srcId="{4E859017-E336-4FEF-8028-594B0592612B}" destId="{0E4541AE-C01A-4A0B-A288-5BCF0AB7FEB4}" srcOrd="1" destOrd="0" presId="urn:microsoft.com/office/officeart/2005/8/layout/vList6"/>
    <dgm:cxn modelId="{3DF17E18-7A31-4B38-A9D4-55E774301373}" type="presParOf" srcId="{48A294D8-115D-4DF9-AB03-9F62103583DE}" destId="{56031D6A-29D8-4948-9B22-0B4D8BADF0FD}" srcOrd="1" destOrd="0" presId="urn:microsoft.com/office/officeart/2005/8/layout/vList6"/>
    <dgm:cxn modelId="{B4D7B405-D7D4-4A56-812F-6D32E06A403F}" type="presParOf" srcId="{48A294D8-115D-4DF9-AB03-9F62103583DE}" destId="{CC05465A-ACD8-449D-8378-850594A12FA0}" srcOrd="2" destOrd="0" presId="urn:microsoft.com/office/officeart/2005/8/layout/vList6"/>
    <dgm:cxn modelId="{7D19B587-0BAE-4EBD-9202-2BE41DF7DAD6}" type="presParOf" srcId="{CC05465A-ACD8-449D-8378-850594A12FA0}" destId="{905D948D-D554-4FAF-8BFA-D114BFECCC94}" srcOrd="0" destOrd="0" presId="urn:microsoft.com/office/officeart/2005/8/layout/vList6"/>
    <dgm:cxn modelId="{F0332A3D-64E6-49C0-98CA-F60D64A2C71A}" type="presParOf" srcId="{CC05465A-ACD8-449D-8378-850594A12FA0}" destId="{0600FC4D-16E1-4242-A68B-3269591CD736}" srcOrd="1" destOrd="0" presId="urn:microsoft.com/office/officeart/2005/8/layout/vList6"/>
    <dgm:cxn modelId="{51F59158-258D-475B-B035-6A71F6788365}" type="presParOf" srcId="{48A294D8-115D-4DF9-AB03-9F62103583DE}" destId="{7032C48F-A195-4027-914A-F8F36F04AA38}" srcOrd="3" destOrd="0" presId="urn:microsoft.com/office/officeart/2005/8/layout/vList6"/>
    <dgm:cxn modelId="{380EE9E5-16D9-4EBB-A756-949664D82A19}" type="presParOf" srcId="{48A294D8-115D-4DF9-AB03-9F62103583DE}" destId="{D1F650D4-C869-4499-B946-4F4EE40BF202}" srcOrd="4" destOrd="0" presId="urn:microsoft.com/office/officeart/2005/8/layout/vList6"/>
    <dgm:cxn modelId="{FA6F35FE-8706-4B5C-8ED7-9B78D7F5A5C5}" type="presParOf" srcId="{D1F650D4-C869-4499-B946-4F4EE40BF202}" destId="{D978D705-13EF-480D-A105-3FB3D34C2551}" srcOrd="0" destOrd="0" presId="urn:microsoft.com/office/officeart/2005/8/layout/vList6"/>
    <dgm:cxn modelId="{728B9613-1704-4F5B-A99D-06BC255D8D37}" type="presParOf" srcId="{D1F650D4-C869-4499-B946-4F4EE40BF202}" destId="{A7C1CE91-90C7-48A3-B6AC-A1FB83F2E77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18FC5D-FE14-41A9-89A9-F8EF60150349}" type="doc">
      <dgm:prSet loTypeId="urn:microsoft.com/office/officeart/2005/8/layout/matrix1" loCatId="cycle" qsTypeId="urn:microsoft.com/office/officeart/2005/8/quickstyle/simple2" qsCatId="simple" csTypeId="urn:microsoft.com/office/officeart/2005/8/colors/accent3_2" csCatId="accent3" phldr="1"/>
      <dgm:spPr/>
      <dgm:t>
        <a:bodyPr/>
        <a:lstStyle/>
        <a:p>
          <a:endParaRPr lang="en-US"/>
        </a:p>
      </dgm:t>
    </dgm:pt>
    <dgm:pt modelId="{F6A96502-1F5E-4688-B087-9AB68E9FF7C7}">
      <dgm:prSet phldrT="[Text]" custT="1"/>
      <dgm:spPr/>
      <dgm:t>
        <a:bodyPr/>
        <a:lstStyle/>
        <a:p>
          <a:r>
            <a:rPr lang="en-US" sz="1200" dirty="0"/>
            <a:t>Causes of adult respiratory distress syndrome</a:t>
          </a:r>
        </a:p>
      </dgm:t>
    </dgm:pt>
    <dgm:pt modelId="{89693E03-AA40-416C-A338-8EB1E2FD22E5}" type="parTrans" cxnId="{B3FAC971-D0AC-4D5E-9D66-F1554E5DAB1D}">
      <dgm:prSet/>
      <dgm:spPr/>
      <dgm:t>
        <a:bodyPr/>
        <a:lstStyle/>
        <a:p>
          <a:endParaRPr lang="en-US" sz="1600"/>
        </a:p>
      </dgm:t>
    </dgm:pt>
    <dgm:pt modelId="{69720500-384C-4C0A-BAB5-A794075CD585}" type="sibTrans" cxnId="{B3FAC971-D0AC-4D5E-9D66-F1554E5DAB1D}">
      <dgm:prSet/>
      <dgm:spPr/>
      <dgm:t>
        <a:bodyPr/>
        <a:lstStyle/>
        <a:p>
          <a:endParaRPr lang="en-US" sz="1600"/>
        </a:p>
      </dgm:t>
    </dgm:pt>
    <dgm:pt modelId="{9F1E6EF4-0DDA-48AB-B152-097B2CF466E0}">
      <dgm:prSet phldrT="[Text]" custT="1"/>
      <dgm:spPr/>
      <dgm:t>
        <a:bodyPr/>
        <a:lstStyle/>
        <a:p>
          <a:r>
            <a:rPr lang="en-US" sz="1400" dirty="0"/>
            <a:t>Smoking</a:t>
          </a:r>
        </a:p>
      </dgm:t>
    </dgm:pt>
    <dgm:pt modelId="{DCA29D71-EEFA-4359-9684-E11FA75DEE11}" type="parTrans" cxnId="{D4589E00-518F-488C-BC81-0AD999DE3610}">
      <dgm:prSet/>
      <dgm:spPr/>
      <dgm:t>
        <a:bodyPr/>
        <a:lstStyle/>
        <a:p>
          <a:endParaRPr lang="en-US" sz="1600"/>
        </a:p>
      </dgm:t>
    </dgm:pt>
    <dgm:pt modelId="{BD9500D7-8517-42B1-835E-D1DE6E1607A5}" type="sibTrans" cxnId="{D4589E00-518F-488C-BC81-0AD999DE3610}">
      <dgm:prSet/>
      <dgm:spPr/>
      <dgm:t>
        <a:bodyPr/>
        <a:lstStyle/>
        <a:p>
          <a:endParaRPr lang="en-US" sz="1600"/>
        </a:p>
      </dgm:t>
    </dgm:pt>
    <dgm:pt modelId="{068DF136-026C-4890-A23D-A1E9E593F07C}">
      <dgm:prSet phldrT="[Text]" custT="1"/>
      <dgm:spPr/>
      <dgm:t>
        <a:bodyPr/>
        <a:lstStyle/>
        <a:p>
          <a:r>
            <a:rPr lang="en-US" sz="1400" dirty="0"/>
            <a:t>Hypoxia</a:t>
          </a:r>
        </a:p>
      </dgm:t>
    </dgm:pt>
    <dgm:pt modelId="{A1EAA621-B896-48E0-8E07-E56338721B00}" type="parTrans" cxnId="{0ECA8E1E-5302-4F86-B847-85381D466908}">
      <dgm:prSet/>
      <dgm:spPr/>
      <dgm:t>
        <a:bodyPr/>
        <a:lstStyle/>
        <a:p>
          <a:endParaRPr lang="en-US" sz="1600"/>
        </a:p>
      </dgm:t>
    </dgm:pt>
    <dgm:pt modelId="{715D83E9-81EA-4299-A51B-A38FC0BC81C5}" type="sibTrans" cxnId="{0ECA8E1E-5302-4F86-B847-85381D466908}">
      <dgm:prSet/>
      <dgm:spPr/>
      <dgm:t>
        <a:bodyPr/>
        <a:lstStyle/>
        <a:p>
          <a:endParaRPr lang="en-US" sz="1600"/>
        </a:p>
      </dgm:t>
    </dgm:pt>
    <dgm:pt modelId="{69C8C46E-DA73-40A2-A1C3-61296478C5A1}">
      <dgm:prSet phldrT="[Text]" custT="1"/>
      <dgm:spPr/>
      <dgm:t>
        <a:bodyPr/>
        <a:lstStyle/>
        <a:p>
          <a:r>
            <a:rPr lang="en-US" sz="1400" dirty="0"/>
            <a:t>Both hypoxia and hypoxemia</a:t>
          </a:r>
        </a:p>
      </dgm:t>
    </dgm:pt>
    <dgm:pt modelId="{642A7561-6581-4C64-9130-8D27541AD394}" type="parTrans" cxnId="{6C95DED1-C2D0-430F-998F-6474E59756A2}">
      <dgm:prSet/>
      <dgm:spPr/>
      <dgm:t>
        <a:bodyPr/>
        <a:lstStyle/>
        <a:p>
          <a:endParaRPr lang="en-US" sz="1600"/>
        </a:p>
      </dgm:t>
    </dgm:pt>
    <dgm:pt modelId="{87AD247B-47A3-4E6A-B82A-1DE888A3BD79}" type="sibTrans" cxnId="{6C95DED1-C2D0-430F-998F-6474E59756A2}">
      <dgm:prSet/>
      <dgm:spPr/>
      <dgm:t>
        <a:bodyPr/>
        <a:lstStyle/>
        <a:p>
          <a:endParaRPr lang="en-US" sz="1600"/>
        </a:p>
      </dgm:t>
    </dgm:pt>
    <dgm:pt modelId="{16A0CF3C-F988-4C65-A1A4-6A484516840F}">
      <dgm:prSet phldrT="[Text]" custT="1"/>
      <dgm:spPr/>
      <dgm:t>
        <a:bodyPr/>
        <a:lstStyle/>
        <a:p>
          <a:r>
            <a:rPr lang="en-US" sz="1400" dirty="0"/>
            <a:t>Hypoxemia (low oxygen in the arterial blood)</a:t>
          </a:r>
        </a:p>
      </dgm:t>
    </dgm:pt>
    <dgm:pt modelId="{9C0E5AC9-3289-402C-9B8B-4128F87E4050}" type="parTrans" cxnId="{9DE827A8-5C49-4948-9E4D-A2A86133F0DF}">
      <dgm:prSet/>
      <dgm:spPr/>
      <dgm:t>
        <a:bodyPr/>
        <a:lstStyle/>
        <a:p>
          <a:endParaRPr lang="en-US" sz="1600"/>
        </a:p>
      </dgm:t>
    </dgm:pt>
    <dgm:pt modelId="{3C8705F3-5382-4953-B0EB-5436FF89E471}" type="sibTrans" cxnId="{9DE827A8-5C49-4948-9E4D-A2A86133F0DF}">
      <dgm:prSet/>
      <dgm:spPr/>
      <dgm:t>
        <a:bodyPr/>
        <a:lstStyle/>
        <a:p>
          <a:endParaRPr lang="en-US" sz="1600"/>
        </a:p>
      </dgm:t>
    </dgm:pt>
    <dgm:pt modelId="{97AD7DD3-E8D3-9140-BF2E-CA84A402B785}" type="pres">
      <dgm:prSet presAssocID="{FA18FC5D-FE14-41A9-89A9-F8EF60150349}" presName="diagram" presStyleCnt="0">
        <dgm:presLayoutVars>
          <dgm:chMax val="1"/>
          <dgm:dir/>
          <dgm:animLvl val="ctr"/>
          <dgm:resizeHandles val="exact"/>
        </dgm:presLayoutVars>
      </dgm:prSet>
      <dgm:spPr/>
    </dgm:pt>
    <dgm:pt modelId="{F45DFE7B-6D4A-5F47-A50C-3EDFDF53DBE4}" type="pres">
      <dgm:prSet presAssocID="{FA18FC5D-FE14-41A9-89A9-F8EF60150349}" presName="matrix" presStyleCnt="0"/>
      <dgm:spPr/>
    </dgm:pt>
    <dgm:pt modelId="{6137F57F-0338-E648-A37F-3C02FCDAB17F}" type="pres">
      <dgm:prSet presAssocID="{FA18FC5D-FE14-41A9-89A9-F8EF60150349}" presName="tile1" presStyleLbl="node1" presStyleIdx="0" presStyleCnt="4"/>
      <dgm:spPr/>
    </dgm:pt>
    <dgm:pt modelId="{8308BC5A-2B55-364A-8F9E-8D3267CBE828}" type="pres">
      <dgm:prSet presAssocID="{FA18FC5D-FE14-41A9-89A9-F8EF60150349}" presName="tile1text" presStyleLbl="node1" presStyleIdx="0" presStyleCnt="4">
        <dgm:presLayoutVars>
          <dgm:chMax val="0"/>
          <dgm:chPref val="0"/>
          <dgm:bulletEnabled val="1"/>
        </dgm:presLayoutVars>
      </dgm:prSet>
      <dgm:spPr/>
    </dgm:pt>
    <dgm:pt modelId="{FDAB1590-3570-0442-ADE7-70066D463584}" type="pres">
      <dgm:prSet presAssocID="{FA18FC5D-FE14-41A9-89A9-F8EF60150349}" presName="tile2" presStyleLbl="node1" presStyleIdx="1" presStyleCnt="4"/>
      <dgm:spPr/>
    </dgm:pt>
    <dgm:pt modelId="{D673E6B6-5945-A94A-8297-BBA78A04FEFF}" type="pres">
      <dgm:prSet presAssocID="{FA18FC5D-FE14-41A9-89A9-F8EF60150349}" presName="tile2text" presStyleLbl="node1" presStyleIdx="1" presStyleCnt="4">
        <dgm:presLayoutVars>
          <dgm:chMax val="0"/>
          <dgm:chPref val="0"/>
          <dgm:bulletEnabled val="1"/>
        </dgm:presLayoutVars>
      </dgm:prSet>
      <dgm:spPr/>
    </dgm:pt>
    <dgm:pt modelId="{2401A5A7-A059-6B41-933C-1281B78CE45F}" type="pres">
      <dgm:prSet presAssocID="{FA18FC5D-FE14-41A9-89A9-F8EF60150349}" presName="tile3" presStyleLbl="node1" presStyleIdx="2" presStyleCnt="4"/>
      <dgm:spPr/>
    </dgm:pt>
    <dgm:pt modelId="{297CF4F9-CEE4-0742-92AF-ADAD7C8AF34F}" type="pres">
      <dgm:prSet presAssocID="{FA18FC5D-FE14-41A9-89A9-F8EF60150349}" presName="tile3text" presStyleLbl="node1" presStyleIdx="2" presStyleCnt="4">
        <dgm:presLayoutVars>
          <dgm:chMax val="0"/>
          <dgm:chPref val="0"/>
          <dgm:bulletEnabled val="1"/>
        </dgm:presLayoutVars>
      </dgm:prSet>
      <dgm:spPr/>
    </dgm:pt>
    <dgm:pt modelId="{1E6A5031-46BD-7E49-B8C5-17E6622643A2}" type="pres">
      <dgm:prSet presAssocID="{FA18FC5D-FE14-41A9-89A9-F8EF60150349}" presName="tile4" presStyleLbl="node1" presStyleIdx="3" presStyleCnt="4"/>
      <dgm:spPr/>
    </dgm:pt>
    <dgm:pt modelId="{36733ED2-E27C-3F49-9530-8F35CB775EE7}" type="pres">
      <dgm:prSet presAssocID="{FA18FC5D-FE14-41A9-89A9-F8EF60150349}" presName="tile4text" presStyleLbl="node1" presStyleIdx="3" presStyleCnt="4">
        <dgm:presLayoutVars>
          <dgm:chMax val="0"/>
          <dgm:chPref val="0"/>
          <dgm:bulletEnabled val="1"/>
        </dgm:presLayoutVars>
      </dgm:prSet>
      <dgm:spPr/>
    </dgm:pt>
    <dgm:pt modelId="{B18AAE3B-3FFD-224C-AF7E-371384B397F8}" type="pres">
      <dgm:prSet presAssocID="{FA18FC5D-FE14-41A9-89A9-F8EF60150349}" presName="centerTile" presStyleLbl="fgShp" presStyleIdx="0" presStyleCnt="1" custScaleX="171458">
        <dgm:presLayoutVars>
          <dgm:chMax val="0"/>
          <dgm:chPref val="0"/>
        </dgm:presLayoutVars>
      </dgm:prSet>
      <dgm:spPr/>
    </dgm:pt>
  </dgm:ptLst>
  <dgm:cxnLst>
    <dgm:cxn modelId="{FB0D8AD4-9392-5948-B488-E8F5699F9F93}" type="presOf" srcId="{69C8C46E-DA73-40A2-A1C3-61296478C5A1}" destId="{2401A5A7-A059-6B41-933C-1281B78CE45F}" srcOrd="0" destOrd="0" presId="urn:microsoft.com/office/officeart/2005/8/layout/matrix1"/>
    <dgm:cxn modelId="{B3FAC971-D0AC-4D5E-9D66-F1554E5DAB1D}" srcId="{FA18FC5D-FE14-41A9-89A9-F8EF60150349}" destId="{F6A96502-1F5E-4688-B087-9AB68E9FF7C7}" srcOrd="0" destOrd="0" parTransId="{89693E03-AA40-416C-A338-8EB1E2FD22E5}" sibTransId="{69720500-384C-4C0A-BAB5-A794075CD585}"/>
    <dgm:cxn modelId="{0ECA8E1E-5302-4F86-B847-85381D466908}" srcId="{F6A96502-1F5E-4688-B087-9AB68E9FF7C7}" destId="{068DF136-026C-4890-A23D-A1E9E593F07C}" srcOrd="1" destOrd="0" parTransId="{A1EAA621-B896-48E0-8E07-E56338721B00}" sibTransId="{715D83E9-81EA-4299-A51B-A38FC0BC81C5}"/>
    <dgm:cxn modelId="{6C95DED1-C2D0-430F-998F-6474E59756A2}" srcId="{F6A96502-1F5E-4688-B087-9AB68E9FF7C7}" destId="{69C8C46E-DA73-40A2-A1C3-61296478C5A1}" srcOrd="2" destOrd="0" parTransId="{642A7561-6581-4C64-9130-8D27541AD394}" sibTransId="{87AD247B-47A3-4E6A-B82A-1DE888A3BD79}"/>
    <dgm:cxn modelId="{4230D1FB-DCB2-8A46-99BC-F64BAB19C739}" type="presOf" srcId="{068DF136-026C-4890-A23D-A1E9E593F07C}" destId="{FDAB1590-3570-0442-ADE7-70066D463584}" srcOrd="0" destOrd="0" presId="urn:microsoft.com/office/officeart/2005/8/layout/matrix1"/>
    <dgm:cxn modelId="{D4589E00-518F-488C-BC81-0AD999DE3610}" srcId="{F6A96502-1F5E-4688-B087-9AB68E9FF7C7}" destId="{9F1E6EF4-0DDA-48AB-B152-097B2CF466E0}" srcOrd="0" destOrd="0" parTransId="{DCA29D71-EEFA-4359-9684-E11FA75DEE11}" sibTransId="{BD9500D7-8517-42B1-835E-D1DE6E1607A5}"/>
    <dgm:cxn modelId="{D35DAF07-8D43-4A44-8442-F6A7EC24E576}" type="presOf" srcId="{FA18FC5D-FE14-41A9-89A9-F8EF60150349}" destId="{97AD7DD3-E8D3-9140-BF2E-CA84A402B785}" srcOrd="0" destOrd="0" presId="urn:microsoft.com/office/officeart/2005/8/layout/matrix1"/>
    <dgm:cxn modelId="{9DE827A8-5C49-4948-9E4D-A2A86133F0DF}" srcId="{F6A96502-1F5E-4688-B087-9AB68E9FF7C7}" destId="{16A0CF3C-F988-4C65-A1A4-6A484516840F}" srcOrd="3" destOrd="0" parTransId="{9C0E5AC9-3289-402C-9B8B-4128F87E4050}" sibTransId="{3C8705F3-5382-4953-B0EB-5436FF89E471}"/>
    <dgm:cxn modelId="{7ADEAA12-0D38-344A-AB84-B67F779EA31C}" type="presOf" srcId="{16A0CF3C-F988-4C65-A1A4-6A484516840F}" destId="{1E6A5031-46BD-7E49-B8C5-17E6622643A2}" srcOrd="0" destOrd="0" presId="urn:microsoft.com/office/officeart/2005/8/layout/matrix1"/>
    <dgm:cxn modelId="{D27FAE50-0E26-6E48-99D3-EB26EF4CB81A}" type="presOf" srcId="{9F1E6EF4-0DDA-48AB-B152-097B2CF466E0}" destId="{6137F57F-0338-E648-A37F-3C02FCDAB17F}" srcOrd="0" destOrd="0" presId="urn:microsoft.com/office/officeart/2005/8/layout/matrix1"/>
    <dgm:cxn modelId="{9F0E41D0-2331-B04F-B07C-60AAF859CC39}" type="presOf" srcId="{69C8C46E-DA73-40A2-A1C3-61296478C5A1}" destId="{297CF4F9-CEE4-0742-92AF-ADAD7C8AF34F}" srcOrd="1" destOrd="0" presId="urn:microsoft.com/office/officeart/2005/8/layout/matrix1"/>
    <dgm:cxn modelId="{2DA5AA16-ACB1-B54C-9761-B610FE970611}" type="presOf" srcId="{068DF136-026C-4890-A23D-A1E9E593F07C}" destId="{D673E6B6-5945-A94A-8297-BBA78A04FEFF}" srcOrd="1" destOrd="0" presId="urn:microsoft.com/office/officeart/2005/8/layout/matrix1"/>
    <dgm:cxn modelId="{ED214858-67A5-CB49-9A1F-305954B3B0AD}" type="presOf" srcId="{9F1E6EF4-0DDA-48AB-B152-097B2CF466E0}" destId="{8308BC5A-2B55-364A-8F9E-8D3267CBE828}" srcOrd="1" destOrd="0" presId="urn:microsoft.com/office/officeart/2005/8/layout/matrix1"/>
    <dgm:cxn modelId="{72C7D8EA-2065-3843-B0F1-C1AD4359BCF8}" type="presOf" srcId="{16A0CF3C-F988-4C65-A1A4-6A484516840F}" destId="{36733ED2-E27C-3F49-9530-8F35CB775EE7}" srcOrd="1" destOrd="0" presId="urn:microsoft.com/office/officeart/2005/8/layout/matrix1"/>
    <dgm:cxn modelId="{73849ADB-B6E6-D54A-A753-D6230E09CDAC}" type="presOf" srcId="{F6A96502-1F5E-4688-B087-9AB68E9FF7C7}" destId="{B18AAE3B-3FFD-224C-AF7E-371384B397F8}" srcOrd="0" destOrd="0" presId="urn:microsoft.com/office/officeart/2005/8/layout/matrix1"/>
    <dgm:cxn modelId="{DC07DF06-4A70-8D4A-86F3-7E991FC4096D}" type="presParOf" srcId="{97AD7DD3-E8D3-9140-BF2E-CA84A402B785}" destId="{F45DFE7B-6D4A-5F47-A50C-3EDFDF53DBE4}" srcOrd="0" destOrd="0" presId="urn:microsoft.com/office/officeart/2005/8/layout/matrix1"/>
    <dgm:cxn modelId="{4E7CD1D3-9AEE-E34A-BFAF-C5F28BD5D79E}" type="presParOf" srcId="{F45DFE7B-6D4A-5F47-A50C-3EDFDF53DBE4}" destId="{6137F57F-0338-E648-A37F-3C02FCDAB17F}" srcOrd="0" destOrd="0" presId="urn:microsoft.com/office/officeart/2005/8/layout/matrix1"/>
    <dgm:cxn modelId="{6D56AB71-F49D-454A-970C-494FEC8ED031}" type="presParOf" srcId="{F45DFE7B-6D4A-5F47-A50C-3EDFDF53DBE4}" destId="{8308BC5A-2B55-364A-8F9E-8D3267CBE828}" srcOrd="1" destOrd="0" presId="urn:microsoft.com/office/officeart/2005/8/layout/matrix1"/>
    <dgm:cxn modelId="{EAB3A2C5-E50B-5246-ACB0-01F6E26FB5BF}" type="presParOf" srcId="{F45DFE7B-6D4A-5F47-A50C-3EDFDF53DBE4}" destId="{FDAB1590-3570-0442-ADE7-70066D463584}" srcOrd="2" destOrd="0" presId="urn:microsoft.com/office/officeart/2005/8/layout/matrix1"/>
    <dgm:cxn modelId="{FB6357F0-32EC-7149-BAE4-178D28A66448}" type="presParOf" srcId="{F45DFE7B-6D4A-5F47-A50C-3EDFDF53DBE4}" destId="{D673E6B6-5945-A94A-8297-BBA78A04FEFF}" srcOrd="3" destOrd="0" presId="urn:microsoft.com/office/officeart/2005/8/layout/matrix1"/>
    <dgm:cxn modelId="{392CE576-37D7-8944-A584-E1A278ACA81E}" type="presParOf" srcId="{F45DFE7B-6D4A-5F47-A50C-3EDFDF53DBE4}" destId="{2401A5A7-A059-6B41-933C-1281B78CE45F}" srcOrd="4" destOrd="0" presId="urn:microsoft.com/office/officeart/2005/8/layout/matrix1"/>
    <dgm:cxn modelId="{45A917B2-51F2-464E-BE95-B1DAF58EAE7C}" type="presParOf" srcId="{F45DFE7B-6D4A-5F47-A50C-3EDFDF53DBE4}" destId="{297CF4F9-CEE4-0742-92AF-ADAD7C8AF34F}" srcOrd="5" destOrd="0" presId="urn:microsoft.com/office/officeart/2005/8/layout/matrix1"/>
    <dgm:cxn modelId="{5EA27E54-15FA-174D-9563-EFE2E50E9A1F}" type="presParOf" srcId="{F45DFE7B-6D4A-5F47-A50C-3EDFDF53DBE4}" destId="{1E6A5031-46BD-7E49-B8C5-17E6622643A2}" srcOrd="6" destOrd="0" presId="urn:microsoft.com/office/officeart/2005/8/layout/matrix1"/>
    <dgm:cxn modelId="{E2030E5B-4B58-0244-844A-5777F5001381}" type="presParOf" srcId="{F45DFE7B-6D4A-5F47-A50C-3EDFDF53DBE4}" destId="{36733ED2-E27C-3F49-9530-8F35CB775EE7}" srcOrd="7" destOrd="0" presId="urn:microsoft.com/office/officeart/2005/8/layout/matrix1"/>
    <dgm:cxn modelId="{CA86488A-9532-7449-AA44-CEF670711AC9}" type="presParOf" srcId="{97AD7DD3-E8D3-9140-BF2E-CA84A402B785}" destId="{B18AAE3B-3FFD-224C-AF7E-371384B397F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88893A-4D90-498C-B738-8AE3A52EEE42}"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04FE6917-21E0-4C47-A51A-2A47F5AFCC59}">
      <dgm:prSet phldrT="[Text]" custT="1"/>
      <dgm:spPr/>
      <dgm:t>
        <a:bodyPr/>
        <a:lstStyle/>
        <a:p>
          <a:r>
            <a:rPr lang="en-US" sz="1400" dirty="0"/>
            <a:t>Innervated by autonomic nerves</a:t>
          </a:r>
        </a:p>
      </dgm:t>
    </dgm:pt>
    <dgm:pt modelId="{AB82FD12-A020-45C1-B4DE-8FA3B455CFB2}" type="parTrans" cxnId="{4BDC61CF-6531-4C7D-A8D7-86DE9195B79E}">
      <dgm:prSet/>
      <dgm:spPr/>
      <dgm:t>
        <a:bodyPr/>
        <a:lstStyle/>
        <a:p>
          <a:endParaRPr lang="en-US" sz="1600"/>
        </a:p>
      </dgm:t>
    </dgm:pt>
    <dgm:pt modelId="{978F2A80-F4B9-44A7-91BC-D7751764E69A}" type="sibTrans" cxnId="{4BDC61CF-6531-4C7D-A8D7-86DE9195B79E}">
      <dgm:prSet custT="1"/>
      <dgm:spPr/>
      <dgm:t>
        <a:bodyPr/>
        <a:lstStyle/>
        <a:p>
          <a:endParaRPr lang="en-US" sz="1400"/>
        </a:p>
      </dgm:t>
    </dgm:pt>
    <dgm:pt modelId="{58D8198F-4CE8-40EB-951A-5EAB70E615F3}">
      <dgm:prSet phldrT="[Text]" custT="1"/>
      <dgm:spPr/>
      <dgm:t>
        <a:bodyPr/>
        <a:lstStyle/>
        <a:p>
          <a:r>
            <a:rPr lang="en-US" sz="1400" dirty="0"/>
            <a:t>Sympathetic stimulation</a:t>
          </a:r>
        </a:p>
      </dgm:t>
    </dgm:pt>
    <dgm:pt modelId="{89CC6299-5D78-4BCE-A259-3DDF5F3B21C3}" type="parTrans" cxnId="{9DACB01B-3C6F-40BF-AD6F-71FA5F1BAB5A}">
      <dgm:prSet/>
      <dgm:spPr/>
      <dgm:t>
        <a:bodyPr/>
        <a:lstStyle/>
        <a:p>
          <a:endParaRPr lang="en-US" sz="1600"/>
        </a:p>
      </dgm:t>
    </dgm:pt>
    <dgm:pt modelId="{1AE8FDA5-6D74-4A72-9105-A26505FE59C6}" type="sibTrans" cxnId="{9DACB01B-3C6F-40BF-AD6F-71FA5F1BAB5A}">
      <dgm:prSet custT="1"/>
      <dgm:spPr/>
      <dgm:t>
        <a:bodyPr/>
        <a:lstStyle/>
        <a:p>
          <a:pPr algn="l"/>
          <a:r>
            <a:rPr lang="en-US" sz="1400" dirty="0"/>
            <a:t>Causes dilatation of the bronchi</a:t>
          </a:r>
        </a:p>
      </dgm:t>
    </dgm:pt>
    <dgm:pt modelId="{4AE96510-EC7E-474E-AFA1-CB646CA64ACB}">
      <dgm:prSet phldrT="[Text]" custT="1"/>
      <dgm:spPr/>
      <dgm:t>
        <a:bodyPr/>
        <a:lstStyle/>
        <a:p>
          <a:r>
            <a:rPr lang="en-US" sz="1400" dirty="0"/>
            <a:t>Parasympathetic stimulation</a:t>
          </a:r>
        </a:p>
      </dgm:t>
    </dgm:pt>
    <dgm:pt modelId="{369ED246-2F7B-4AE6-AD3D-D880EC357CD0}" type="parTrans" cxnId="{A24E9FB3-9A99-4021-B585-A3D8DE1D196F}">
      <dgm:prSet/>
      <dgm:spPr/>
      <dgm:t>
        <a:bodyPr/>
        <a:lstStyle/>
        <a:p>
          <a:endParaRPr lang="en-US" sz="1600"/>
        </a:p>
      </dgm:t>
    </dgm:pt>
    <dgm:pt modelId="{A5D3222C-DA6B-4479-95BF-1E9DAA60AA8B}" type="sibTrans" cxnId="{A24E9FB3-9A99-4021-B585-A3D8DE1D196F}">
      <dgm:prSet custT="1"/>
      <dgm:spPr/>
      <dgm:t>
        <a:bodyPr/>
        <a:lstStyle/>
        <a:p>
          <a:pPr algn="l"/>
          <a:r>
            <a:rPr lang="en-US" sz="1400" dirty="0"/>
            <a:t>Causes constriction of the bronchi</a:t>
          </a:r>
        </a:p>
      </dgm:t>
    </dgm:pt>
    <dgm:pt modelId="{B494DF31-B66E-4A4B-9B86-67C918271796}" type="pres">
      <dgm:prSet presAssocID="{4788893A-4D90-498C-B738-8AE3A52EEE42}" presName="hierChild1" presStyleCnt="0">
        <dgm:presLayoutVars>
          <dgm:orgChart val="1"/>
          <dgm:chPref val="1"/>
          <dgm:dir/>
          <dgm:animOne val="branch"/>
          <dgm:animLvl val="lvl"/>
          <dgm:resizeHandles/>
        </dgm:presLayoutVars>
      </dgm:prSet>
      <dgm:spPr/>
    </dgm:pt>
    <dgm:pt modelId="{AF1E606E-7A7F-4E7E-A11B-DBEAACBD73A4}" type="pres">
      <dgm:prSet presAssocID="{04FE6917-21E0-4C47-A51A-2A47F5AFCC59}" presName="hierRoot1" presStyleCnt="0">
        <dgm:presLayoutVars>
          <dgm:hierBranch val="init"/>
        </dgm:presLayoutVars>
      </dgm:prSet>
      <dgm:spPr/>
    </dgm:pt>
    <dgm:pt modelId="{F45BC02B-D323-4770-AFA0-C54150B63436}" type="pres">
      <dgm:prSet presAssocID="{04FE6917-21E0-4C47-A51A-2A47F5AFCC59}" presName="rootComposite1" presStyleCnt="0"/>
      <dgm:spPr/>
    </dgm:pt>
    <dgm:pt modelId="{1583C303-A3EA-432B-872A-364FECE9B660}" type="pres">
      <dgm:prSet presAssocID="{04FE6917-21E0-4C47-A51A-2A47F5AFCC59}" presName="rootText1" presStyleLbl="node0" presStyleIdx="0" presStyleCnt="1" custLinFactNeighborX="-1126" custLinFactNeighborY="-5599">
        <dgm:presLayoutVars>
          <dgm:chMax/>
          <dgm:chPref val="3"/>
        </dgm:presLayoutVars>
      </dgm:prSet>
      <dgm:spPr/>
    </dgm:pt>
    <dgm:pt modelId="{6501B4B7-0EB8-41B5-A344-5EA098178652}" type="pres">
      <dgm:prSet presAssocID="{04FE6917-21E0-4C47-A51A-2A47F5AFCC59}" presName="titleText1" presStyleLbl="fgAcc0" presStyleIdx="0" presStyleCnt="1" custLinFactY="400000" custLinFactNeighborX="-17388" custLinFactNeighborY="449127">
        <dgm:presLayoutVars>
          <dgm:chMax val="0"/>
          <dgm:chPref val="0"/>
        </dgm:presLayoutVars>
      </dgm:prSet>
      <dgm:spPr/>
    </dgm:pt>
    <dgm:pt modelId="{B18CF738-949B-4BC9-B6A6-853964FE58D2}" type="pres">
      <dgm:prSet presAssocID="{04FE6917-21E0-4C47-A51A-2A47F5AFCC59}" presName="rootConnector1" presStyleLbl="node1" presStyleIdx="0" presStyleCnt="2"/>
      <dgm:spPr/>
    </dgm:pt>
    <dgm:pt modelId="{27605266-04CB-405D-B4AB-EC3809A50A16}" type="pres">
      <dgm:prSet presAssocID="{04FE6917-21E0-4C47-A51A-2A47F5AFCC59}" presName="hierChild2" presStyleCnt="0"/>
      <dgm:spPr/>
    </dgm:pt>
    <dgm:pt modelId="{43F8079D-3B73-45EE-9219-3C3C321A8E97}" type="pres">
      <dgm:prSet presAssocID="{89CC6299-5D78-4BCE-A259-3DDF5F3B21C3}" presName="Name37" presStyleLbl="parChTrans1D2" presStyleIdx="0" presStyleCnt="2"/>
      <dgm:spPr/>
    </dgm:pt>
    <dgm:pt modelId="{ACD46B32-C975-4CA3-ACF2-CB4FC3D503ED}" type="pres">
      <dgm:prSet presAssocID="{58D8198F-4CE8-40EB-951A-5EAB70E615F3}" presName="hierRoot2" presStyleCnt="0">
        <dgm:presLayoutVars>
          <dgm:hierBranch val="init"/>
        </dgm:presLayoutVars>
      </dgm:prSet>
      <dgm:spPr/>
    </dgm:pt>
    <dgm:pt modelId="{A3379825-6A8E-4BD6-8B2D-B26DDD9D39A3}" type="pres">
      <dgm:prSet presAssocID="{58D8198F-4CE8-40EB-951A-5EAB70E615F3}" presName="rootComposite" presStyleCnt="0"/>
      <dgm:spPr/>
    </dgm:pt>
    <dgm:pt modelId="{3C968864-443E-4A58-88CB-C3B25A794AC9}" type="pres">
      <dgm:prSet presAssocID="{58D8198F-4CE8-40EB-951A-5EAB70E615F3}" presName="rootText" presStyleLbl="node1" presStyleIdx="0" presStyleCnt="2">
        <dgm:presLayoutVars>
          <dgm:chMax/>
          <dgm:chPref val="3"/>
        </dgm:presLayoutVars>
      </dgm:prSet>
      <dgm:spPr/>
    </dgm:pt>
    <dgm:pt modelId="{4F8C16D1-032F-49CB-A741-45D643B92F76}" type="pres">
      <dgm:prSet presAssocID="{58D8198F-4CE8-40EB-951A-5EAB70E615F3}" presName="titleText2" presStyleLbl="fgAcc1" presStyleIdx="0" presStyleCnt="2" custScaleY="184913" custLinFactNeighborX="3070" custLinFactNeighborY="53644">
        <dgm:presLayoutVars>
          <dgm:chMax val="0"/>
          <dgm:chPref val="0"/>
        </dgm:presLayoutVars>
      </dgm:prSet>
      <dgm:spPr/>
    </dgm:pt>
    <dgm:pt modelId="{2A1A800E-F4C4-4CDE-B7E2-ACEAEF3E10AC}" type="pres">
      <dgm:prSet presAssocID="{58D8198F-4CE8-40EB-951A-5EAB70E615F3}" presName="rootConnector" presStyleLbl="node2" presStyleIdx="0" presStyleCnt="0"/>
      <dgm:spPr/>
    </dgm:pt>
    <dgm:pt modelId="{7AF71751-E024-4671-95D3-BD9FA1535941}" type="pres">
      <dgm:prSet presAssocID="{58D8198F-4CE8-40EB-951A-5EAB70E615F3}" presName="hierChild4" presStyleCnt="0"/>
      <dgm:spPr/>
    </dgm:pt>
    <dgm:pt modelId="{9A0B105E-B40F-4FD3-8775-5D316F7EF9D9}" type="pres">
      <dgm:prSet presAssocID="{58D8198F-4CE8-40EB-951A-5EAB70E615F3}" presName="hierChild5" presStyleCnt="0"/>
      <dgm:spPr/>
    </dgm:pt>
    <dgm:pt modelId="{7BAE21CA-0542-4B27-B084-A68B0FC1DB53}" type="pres">
      <dgm:prSet presAssocID="{369ED246-2F7B-4AE6-AD3D-D880EC357CD0}" presName="Name37" presStyleLbl="parChTrans1D2" presStyleIdx="1" presStyleCnt="2"/>
      <dgm:spPr/>
    </dgm:pt>
    <dgm:pt modelId="{BA12152A-281A-43C9-A5DE-4E2FE4C43752}" type="pres">
      <dgm:prSet presAssocID="{4AE96510-EC7E-474E-AFA1-CB646CA64ACB}" presName="hierRoot2" presStyleCnt="0">
        <dgm:presLayoutVars>
          <dgm:hierBranch val="init"/>
        </dgm:presLayoutVars>
      </dgm:prSet>
      <dgm:spPr/>
    </dgm:pt>
    <dgm:pt modelId="{7C879683-F99A-41F0-B040-F18DCF3514F4}" type="pres">
      <dgm:prSet presAssocID="{4AE96510-EC7E-474E-AFA1-CB646CA64ACB}" presName="rootComposite" presStyleCnt="0"/>
      <dgm:spPr/>
    </dgm:pt>
    <dgm:pt modelId="{9E2F73A4-7DC8-4B88-95B7-73FCB19AAB55}" type="pres">
      <dgm:prSet presAssocID="{4AE96510-EC7E-474E-AFA1-CB646CA64ACB}" presName="rootText" presStyleLbl="node1" presStyleIdx="1" presStyleCnt="2">
        <dgm:presLayoutVars>
          <dgm:chMax/>
          <dgm:chPref val="3"/>
        </dgm:presLayoutVars>
      </dgm:prSet>
      <dgm:spPr/>
    </dgm:pt>
    <dgm:pt modelId="{EC8E814E-2939-4A13-888E-CADCD914C715}" type="pres">
      <dgm:prSet presAssocID="{4AE96510-EC7E-474E-AFA1-CB646CA64ACB}" presName="titleText2" presStyleLbl="fgAcc1" presStyleIdx="1" presStyleCnt="2" custScaleY="136811" custLinFactNeighborX="-426" custLinFactNeighborY="82668">
        <dgm:presLayoutVars>
          <dgm:chMax val="0"/>
          <dgm:chPref val="0"/>
        </dgm:presLayoutVars>
      </dgm:prSet>
      <dgm:spPr/>
    </dgm:pt>
    <dgm:pt modelId="{F535B342-70A7-4B20-8D52-636008BA65FE}" type="pres">
      <dgm:prSet presAssocID="{4AE96510-EC7E-474E-AFA1-CB646CA64ACB}" presName="rootConnector" presStyleLbl="node2" presStyleIdx="0" presStyleCnt="0"/>
      <dgm:spPr/>
    </dgm:pt>
    <dgm:pt modelId="{5AD77290-3C82-4AD5-870B-56A4AB440F35}" type="pres">
      <dgm:prSet presAssocID="{4AE96510-EC7E-474E-AFA1-CB646CA64ACB}" presName="hierChild4" presStyleCnt="0"/>
      <dgm:spPr/>
    </dgm:pt>
    <dgm:pt modelId="{ED3FDE23-96E3-4164-91A7-150646A6CD86}" type="pres">
      <dgm:prSet presAssocID="{4AE96510-EC7E-474E-AFA1-CB646CA64ACB}" presName="hierChild5" presStyleCnt="0"/>
      <dgm:spPr/>
    </dgm:pt>
    <dgm:pt modelId="{1ABA0AEB-F0B8-4F58-B5AD-05E692F70C4F}" type="pres">
      <dgm:prSet presAssocID="{04FE6917-21E0-4C47-A51A-2A47F5AFCC59}" presName="hierChild3" presStyleCnt="0"/>
      <dgm:spPr/>
    </dgm:pt>
  </dgm:ptLst>
  <dgm:cxnLst>
    <dgm:cxn modelId="{58B1A0BE-B588-4750-A4C9-2A4032CC5B8A}" type="presOf" srcId="{4AE96510-EC7E-474E-AFA1-CB646CA64ACB}" destId="{9E2F73A4-7DC8-4B88-95B7-73FCB19AAB55}" srcOrd="0" destOrd="0" presId="urn:microsoft.com/office/officeart/2008/layout/NameandTitleOrganizationalChart"/>
    <dgm:cxn modelId="{D810D1F1-0E5D-40BE-A2B4-1AE57A9113B2}" type="presOf" srcId="{04FE6917-21E0-4C47-A51A-2A47F5AFCC59}" destId="{1583C303-A3EA-432B-872A-364FECE9B660}" srcOrd="0" destOrd="0" presId="urn:microsoft.com/office/officeart/2008/layout/NameandTitleOrganizationalChart"/>
    <dgm:cxn modelId="{9DACB01B-3C6F-40BF-AD6F-71FA5F1BAB5A}" srcId="{04FE6917-21E0-4C47-A51A-2A47F5AFCC59}" destId="{58D8198F-4CE8-40EB-951A-5EAB70E615F3}" srcOrd="0" destOrd="0" parTransId="{89CC6299-5D78-4BCE-A259-3DDF5F3B21C3}" sibTransId="{1AE8FDA5-6D74-4A72-9105-A26505FE59C6}"/>
    <dgm:cxn modelId="{329E93C9-1BE2-4FE0-BA70-AD7BA183AEA5}" type="presOf" srcId="{58D8198F-4CE8-40EB-951A-5EAB70E615F3}" destId="{2A1A800E-F4C4-4CDE-B7E2-ACEAEF3E10AC}" srcOrd="1" destOrd="0" presId="urn:microsoft.com/office/officeart/2008/layout/NameandTitleOrganizationalChart"/>
    <dgm:cxn modelId="{3CB8E35A-8DB0-491A-A541-0A3B9F3105FF}" type="presOf" srcId="{58D8198F-4CE8-40EB-951A-5EAB70E615F3}" destId="{3C968864-443E-4A58-88CB-C3B25A794AC9}" srcOrd="0" destOrd="0" presId="urn:microsoft.com/office/officeart/2008/layout/NameandTitleOrganizationalChart"/>
    <dgm:cxn modelId="{0BB2E7CC-DB77-4EA7-9E0C-FA38AD53E532}" type="presOf" srcId="{89CC6299-5D78-4BCE-A259-3DDF5F3B21C3}" destId="{43F8079D-3B73-45EE-9219-3C3C321A8E97}" srcOrd="0" destOrd="0" presId="urn:microsoft.com/office/officeart/2008/layout/NameandTitleOrganizationalChart"/>
    <dgm:cxn modelId="{CBA20C78-7A3D-41E0-A269-83D7F4F7CDA5}" type="presOf" srcId="{369ED246-2F7B-4AE6-AD3D-D880EC357CD0}" destId="{7BAE21CA-0542-4B27-B084-A68B0FC1DB53}" srcOrd="0" destOrd="0" presId="urn:microsoft.com/office/officeart/2008/layout/NameandTitleOrganizationalChart"/>
    <dgm:cxn modelId="{8DD7E4BC-26B7-41D6-B807-471FE629EC18}" type="presOf" srcId="{A5D3222C-DA6B-4479-95BF-1E9DAA60AA8B}" destId="{EC8E814E-2939-4A13-888E-CADCD914C715}" srcOrd="0" destOrd="0" presId="urn:microsoft.com/office/officeart/2008/layout/NameandTitleOrganizationalChart"/>
    <dgm:cxn modelId="{F2822769-CBCD-463C-8CCF-893F324BBCEF}" type="presOf" srcId="{978F2A80-F4B9-44A7-91BC-D7751764E69A}" destId="{6501B4B7-0EB8-41B5-A344-5EA098178652}" srcOrd="0" destOrd="0" presId="urn:microsoft.com/office/officeart/2008/layout/NameandTitleOrganizationalChart"/>
    <dgm:cxn modelId="{31210225-918D-45DC-81B4-8F5A51D7F62B}" type="presOf" srcId="{1AE8FDA5-6D74-4A72-9105-A26505FE59C6}" destId="{4F8C16D1-032F-49CB-A741-45D643B92F76}" srcOrd="0" destOrd="0" presId="urn:microsoft.com/office/officeart/2008/layout/NameandTitleOrganizationalChart"/>
    <dgm:cxn modelId="{8FE52EDE-30A8-46F2-BCAA-5BBE8D51566E}" type="presOf" srcId="{04FE6917-21E0-4C47-A51A-2A47F5AFCC59}" destId="{B18CF738-949B-4BC9-B6A6-853964FE58D2}" srcOrd="1" destOrd="0" presId="urn:microsoft.com/office/officeart/2008/layout/NameandTitleOrganizationalChart"/>
    <dgm:cxn modelId="{1C28D660-8178-4995-8C0A-7B47FA4E0C3C}" type="presOf" srcId="{4788893A-4D90-498C-B738-8AE3A52EEE42}" destId="{B494DF31-B66E-4A4B-9B86-67C918271796}" srcOrd="0" destOrd="0" presId="urn:microsoft.com/office/officeart/2008/layout/NameandTitleOrganizationalChart"/>
    <dgm:cxn modelId="{4BDC61CF-6531-4C7D-A8D7-86DE9195B79E}" srcId="{4788893A-4D90-498C-B738-8AE3A52EEE42}" destId="{04FE6917-21E0-4C47-A51A-2A47F5AFCC59}" srcOrd="0" destOrd="0" parTransId="{AB82FD12-A020-45C1-B4DE-8FA3B455CFB2}" sibTransId="{978F2A80-F4B9-44A7-91BC-D7751764E69A}"/>
    <dgm:cxn modelId="{389746EA-9447-4CC3-A30C-646C031D612E}" type="presOf" srcId="{4AE96510-EC7E-474E-AFA1-CB646CA64ACB}" destId="{F535B342-70A7-4B20-8D52-636008BA65FE}" srcOrd="1" destOrd="0" presId="urn:microsoft.com/office/officeart/2008/layout/NameandTitleOrganizationalChart"/>
    <dgm:cxn modelId="{A24E9FB3-9A99-4021-B585-A3D8DE1D196F}" srcId="{04FE6917-21E0-4C47-A51A-2A47F5AFCC59}" destId="{4AE96510-EC7E-474E-AFA1-CB646CA64ACB}" srcOrd="1" destOrd="0" parTransId="{369ED246-2F7B-4AE6-AD3D-D880EC357CD0}" sibTransId="{A5D3222C-DA6B-4479-95BF-1E9DAA60AA8B}"/>
    <dgm:cxn modelId="{AFCF7A38-A963-4417-8C8F-069C7402CCE6}" type="presParOf" srcId="{B494DF31-B66E-4A4B-9B86-67C918271796}" destId="{AF1E606E-7A7F-4E7E-A11B-DBEAACBD73A4}" srcOrd="0" destOrd="0" presId="urn:microsoft.com/office/officeart/2008/layout/NameandTitleOrganizationalChart"/>
    <dgm:cxn modelId="{735B0740-00FF-4EA0-A8FE-B25D326B9FC7}" type="presParOf" srcId="{AF1E606E-7A7F-4E7E-A11B-DBEAACBD73A4}" destId="{F45BC02B-D323-4770-AFA0-C54150B63436}" srcOrd="0" destOrd="0" presId="urn:microsoft.com/office/officeart/2008/layout/NameandTitleOrganizationalChart"/>
    <dgm:cxn modelId="{4620B4EA-4E28-4A3E-AD00-E1CF4FD0DDEA}" type="presParOf" srcId="{F45BC02B-D323-4770-AFA0-C54150B63436}" destId="{1583C303-A3EA-432B-872A-364FECE9B660}" srcOrd="0" destOrd="0" presId="urn:microsoft.com/office/officeart/2008/layout/NameandTitleOrganizationalChart"/>
    <dgm:cxn modelId="{AEE22BBF-6D50-4309-8878-3EC95ABACF4C}" type="presParOf" srcId="{F45BC02B-D323-4770-AFA0-C54150B63436}" destId="{6501B4B7-0EB8-41B5-A344-5EA098178652}" srcOrd="1" destOrd="0" presId="urn:microsoft.com/office/officeart/2008/layout/NameandTitleOrganizationalChart"/>
    <dgm:cxn modelId="{644D848A-5D46-42E8-B087-9FA1BF367358}" type="presParOf" srcId="{F45BC02B-D323-4770-AFA0-C54150B63436}" destId="{B18CF738-949B-4BC9-B6A6-853964FE58D2}" srcOrd="2" destOrd="0" presId="urn:microsoft.com/office/officeart/2008/layout/NameandTitleOrganizationalChart"/>
    <dgm:cxn modelId="{1BB28E2A-8BDD-40E0-8D5C-03DE332EB65D}" type="presParOf" srcId="{AF1E606E-7A7F-4E7E-A11B-DBEAACBD73A4}" destId="{27605266-04CB-405D-B4AB-EC3809A50A16}" srcOrd="1" destOrd="0" presId="urn:microsoft.com/office/officeart/2008/layout/NameandTitleOrganizationalChart"/>
    <dgm:cxn modelId="{DF2D2808-D38E-4674-A3CD-81D3EF4799BA}" type="presParOf" srcId="{27605266-04CB-405D-B4AB-EC3809A50A16}" destId="{43F8079D-3B73-45EE-9219-3C3C321A8E97}" srcOrd="0" destOrd="0" presId="urn:microsoft.com/office/officeart/2008/layout/NameandTitleOrganizationalChart"/>
    <dgm:cxn modelId="{BE72B4A3-DF0C-479B-BE5F-3F486B2E48A7}" type="presParOf" srcId="{27605266-04CB-405D-B4AB-EC3809A50A16}" destId="{ACD46B32-C975-4CA3-ACF2-CB4FC3D503ED}" srcOrd="1" destOrd="0" presId="urn:microsoft.com/office/officeart/2008/layout/NameandTitleOrganizationalChart"/>
    <dgm:cxn modelId="{CF3200C5-8F9A-46D4-9E71-4C92BD45B27E}" type="presParOf" srcId="{ACD46B32-C975-4CA3-ACF2-CB4FC3D503ED}" destId="{A3379825-6A8E-4BD6-8B2D-B26DDD9D39A3}" srcOrd="0" destOrd="0" presId="urn:microsoft.com/office/officeart/2008/layout/NameandTitleOrganizationalChart"/>
    <dgm:cxn modelId="{D0452005-653A-4ECC-9536-CC1730161A0F}" type="presParOf" srcId="{A3379825-6A8E-4BD6-8B2D-B26DDD9D39A3}" destId="{3C968864-443E-4A58-88CB-C3B25A794AC9}" srcOrd="0" destOrd="0" presId="urn:microsoft.com/office/officeart/2008/layout/NameandTitleOrganizationalChart"/>
    <dgm:cxn modelId="{6008FC45-3273-400B-A3CF-1187A7151174}" type="presParOf" srcId="{A3379825-6A8E-4BD6-8B2D-B26DDD9D39A3}" destId="{4F8C16D1-032F-49CB-A741-45D643B92F76}" srcOrd="1" destOrd="0" presId="urn:microsoft.com/office/officeart/2008/layout/NameandTitleOrganizationalChart"/>
    <dgm:cxn modelId="{E6B8F070-8C9A-4198-B5A9-EB1D28B65D1F}" type="presParOf" srcId="{A3379825-6A8E-4BD6-8B2D-B26DDD9D39A3}" destId="{2A1A800E-F4C4-4CDE-B7E2-ACEAEF3E10AC}" srcOrd="2" destOrd="0" presId="urn:microsoft.com/office/officeart/2008/layout/NameandTitleOrganizationalChart"/>
    <dgm:cxn modelId="{4DCE13D7-EF32-4259-9253-59D45C2053A2}" type="presParOf" srcId="{ACD46B32-C975-4CA3-ACF2-CB4FC3D503ED}" destId="{7AF71751-E024-4671-95D3-BD9FA1535941}" srcOrd="1" destOrd="0" presId="urn:microsoft.com/office/officeart/2008/layout/NameandTitleOrganizationalChart"/>
    <dgm:cxn modelId="{D41D7699-CE03-4677-86BB-9C875157C41C}" type="presParOf" srcId="{ACD46B32-C975-4CA3-ACF2-CB4FC3D503ED}" destId="{9A0B105E-B40F-4FD3-8775-5D316F7EF9D9}" srcOrd="2" destOrd="0" presId="urn:microsoft.com/office/officeart/2008/layout/NameandTitleOrganizationalChart"/>
    <dgm:cxn modelId="{CE7EDD1E-8B7C-49F7-951C-CE1338FAFA2C}" type="presParOf" srcId="{27605266-04CB-405D-B4AB-EC3809A50A16}" destId="{7BAE21CA-0542-4B27-B084-A68B0FC1DB53}" srcOrd="2" destOrd="0" presId="urn:microsoft.com/office/officeart/2008/layout/NameandTitleOrganizationalChart"/>
    <dgm:cxn modelId="{A2920FE8-B271-42F6-BA42-2391DC79D0F2}" type="presParOf" srcId="{27605266-04CB-405D-B4AB-EC3809A50A16}" destId="{BA12152A-281A-43C9-A5DE-4E2FE4C43752}" srcOrd="3" destOrd="0" presId="urn:microsoft.com/office/officeart/2008/layout/NameandTitleOrganizationalChart"/>
    <dgm:cxn modelId="{67F7B983-5331-4EF8-A6EA-E8DD3B2D8419}" type="presParOf" srcId="{BA12152A-281A-43C9-A5DE-4E2FE4C43752}" destId="{7C879683-F99A-41F0-B040-F18DCF3514F4}" srcOrd="0" destOrd="0" presId="urn:microsoft.com/office/officeart/2008/layout/NameandTitleOrganizationalChart"/>
    <dgm:cxn modelId="{35D2BB4F-1699-4D83-9324-D27A00463995}" type="presParOf" srcId="{7C879683-F99A-41F0-B040-F18DCF3514F4}" destId="{9E2F73A4-7DC8-4B88-95B7-73FCB19AAB55}" srcOrd="0" destOrd="0" presId="urn:microsoft.com/office/officeart/2008/layout/NameandTitleOrganizationalChart"/>
    <dgm:cxn modelId="{7966CEE0-0A5F-45FE-89E7-157920B1E23D}" type="presParOf" srcId="{7C879683-F99A-41F0-B040-F18DCF3514F4}" destId="{EC8E814E-2939-4A13-888E-CADCD914C715}" srcOrd="1" destOrd="0" presId="urn:microsoft.com/office/officeart/2008/layout/NameandTitleOrganizationalChart"/>
    <dgm:cxn modelId="{7D664112-C09C-43B9-8D38-82AFF834ECBA}" type="presParOf" srcId="{7C879683-F99A-41F0-B040-F18DCF3514F4}" destId="{F535B342-70A7-4B20-8D52-636008BA65FE}" srcOrd="2" destOrd="0" presId="urn:microsoft.com/office/officeart/2008/layout/NameandTitleOrganizationalChart"/>
    <dgm:cxn modelId="{58CF3CF0-9EB1-40F4-85EF-CF17B873B87F}" type="presParOf" srcId="{BA12152A-281A-43C9-A5DE-4E2FE4C43752}" destId="{5AD77290-3C82-4AD5-870B-56A4AB440F35}" srcOrd="1" destOrd="0" presId="urn:microsoft.com/office/officeart/2008/layout/NameandTitleOrganizationalChart"/>
    <dgm:cxn modelId="{7809BF2F-2779-49ED-A6DE-D0F5BCA04166}" type="presParOf" srcId="{BA12152A-281A-43C9-A5DE-4E2FE4C43752}" destId="{ED3FDE23-96E3-4164-91A7-150646A6CD86}" srcOrd="2" destOrd="0" presId="urn:microsoft.com/office/officeart/2008/layout/NameandTitleOrganizationalChart"/>
    <dgm:cxn modelId="{133F9C42-103D-4335-9BC6-E8295CF51B42}" type="presParOf" srcId="{AF1E606E-7A7F-4E7E-A11B-DBEAACBD73A4}" destId="{1ABA0AEB-F0B8-4F58-B5AD-05E692F70C4F}"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970E2-F115-4498-A0A1-4BF3ADD047C1}">
      <dsp:nvSpPr>
        <dsp:cNvPr id="0" name=""/>
        <dsp:cNvSpPr/>
      </dsp:nvSpPr>
      <dsp:spPr>
        <a:xfrm>
          <a:off x="3514212" y="1545478"/>
          <a:ext cx="3242451" cy="3242451"/>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spc="-10" dirty="0">
              <a:cs typeface="Times New Roman"/>
            </a:rPr>
            <a:t>Respiratory system consists of:</a:t>
          </a:r>
        </a:p>
        <a:p>
          <a:pPr lvl="0" algn="ctr" defTabSz="2889250">
            <a:lnSpc>
              <a:spcPct val="90000"/>
            </a:lnSpc>
            <a:spcBef>
              <a:spcPct val="0"/>
            </a:spcBef>
            <a:spcAft>
              <a:spcPct val="35000"/>
            </a:spcAft>
            <a:buNone/>
          </a:pPr>
          <a:endParaRPr lang="en-US" sz="3600" kern="1200" dirty="0"/>
        </a:p>
      </dsp:txBody>
      <dsp:txXfrm>
        <a:off x="3989058" y="2020324"/>
        <a:ext cx="2292759" cy="2292759"/>
      </dsp:txXfrm>
    </dsp:sp>
    <dsp:sp modelId="{9BB82657-6832-4DBD-8168-3C40A970FE3B}">
      <dsp:nvSpPr>
        <dsp:cNvPr id="0" name=""/>
        <dsp:cNvSpPr/>
      </dsp:nvSpPr>
      <dsp:spPr>
        <a:xfrm>
          <a:off x="4324825" y="246573"/>
          <a:ext cx="1621225" cy="1621225"/>
        </a:xfrm>
        <a:prstGeom prst="ellipse">
          <a:avLst/>
        </a:prstGeom>
        <a:solidFill>
          <a:schemeClr val="accent3">
            <a:alpha val="50000"/>
            <a:hueOff val="-399998"/>
            <a:satOff val="12094"/>
            <a:lumOff val="20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spc="-10">
              <a:cs typeface="Times New Roman"/>
            </a:rPr>
            <a:t>Passages </a:t>
          </a:r>
          <a:r>
            <a:rPr lang="en-US" sz="2000" kern="1200" spc="-10">
              <a:cs typeface="Times New Roman"/>
            </a:rPr>
            <a:t>(</a:t>
          </a:r>
          <a:r>
            <a:rPr lang="en-US" sz="2400" kern="1200" spc="-10">
              <a:cs typeface="Times New Roman"/>
            </a:rPr>
            <a:t>airways</a:t>
          </a:r>
          <a:r>
            <a:rPr lang="en-US" sz="2000" kern="1200" spc="-10">
              <a:cs typeface="Times New Roman"/>
            </a:rPr>
            <a:t>)</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a:latin typeface="+mn-lt"/>
              <a:ea typeface="+mn-ea"/>
              <a:cs typeface="+mn-cs"/>
            </a:rPr>
            <a:t>From nose to alveoli</a:t>
          </a:r>
        </a:p>
        <a:p>
          <a:pPr lvl="0" algn="ctr" defTabSz="1555750">
            <a:lnSpc>
              <a:spcPct val="90000"/>
            </a:lnSpc>
            <a:spcBef>
              <a:spcPct val="0"/>
            </a:spcBef>
            <a:spcAft>
              <a:spcPct val="35000"/>
            </a:spcAft>
            <a:buNone/>
          </a:pPr>
          <a:endParaRPr lang="en-US" sz="1300" kern="1200" dirty="0"/>
        </a:p>
      </dsp:txBody>
      <dsp:txXfrm>
        <a:off x="4562248" y="483996"/>
        <a:ext cx="1146379" cy="1146379"/>
      </dsp:txXfrm>
    </dsp:sp>
    <dsp:sp modelId="{A611F5D9-2EC4-4B3D-A31F-1A6C4630631F}">
      <dsp:nvSpPr>
        <dsp:cNvPr id="0" name=""/>
        <dsp:cNvSpPr/>
      </dsp:nvSpPr>
      <dsp:spPr>
        <a:xfrm>
          <a:off x="6151721" y="3410849"/>
          <a:ext cx="1621225" cy="1621225"/>
        </a:xfrm>
        <a:prstGeom prst="ellipse">
          <a:avLst/>
        </a:prstGeom>
        <a:solidFill>
          <a:schemeClr val="accent3">
            <a:alpha val="50000"/>
            <a:hueOff val="-799996"/>
            <a:satOff val="24189"/>
            <a:lumOff val="41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spc="-10">
              <a:cs typeface="Times New Roman"/>
            </a:rPr>
            <a:t>Centers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spc="-10">
              <a:cs typeface="Times New Roman"/>
            </a:rPr>
            <a:t>Control centers in the brain</a:t>
          </a:r>
        </a:p>
        <a:p>
          <a:pPr lvl="0" algn="ctr" defTabSz="1066800">
            <a:lnSpc>
              <a:spcPct val="90000"/>
            </a:lnSpc>
            <a:spcBef>
              <a:spcPct val="0"/>
            </a:spcBef>
            <a:spcAft>
              <a:spcPct val="35000"/>
            </a:spcAft>
            <a:buNone/>
          </a:pPr>
          <a:endParaRPr lang="en-US" sz="1500" kern="1200" dirty="0"/>
        </a:p>
      </dsp:txBody>
      <dsp:txXfrm>
        <a:off x="6389144" y="3648272"/>
        <a:ext cx="1146379" cy="1146379"/>
      </dsp:txXfrm>
    </dsp:sp>
    <dsp:sp modelId="{4F14201B-D8D9-4738-9CF9-D202DB4E0375}">
      <dsp:nvSpPr>
        <dsp:cNvPr id="0" name=""/>
        <dsp:cNvSpPr/>
      </dsp:nvSpPr>
      <dsp:spPr>
        <a:xfrm>
          <a:off x="2497929" y="3410849"/>
          <a:ext cx="1621225" cy="1621225"/>
        </a:xfrm>
        <a:prstGeom prst="ellipse">
          <a:avLst/>
        </a:prstGeom>
        <a:solidFill>
          <a:schemeClr val="accent3">
            <a:alpha val="50000"/>
            <a:hueOff val="-1199995"/>
            <a:satOff val="36283"/>
            <a:lumOff val="62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kern="1200" spc="-10" dirty="0">
              <a:cs typeface="Times New Roman"/>
            </a:rPr>
            <a:t>Muscles</a:t>
          </a:r>
        </a:p>
        <a:p>
          <a:pPr lvl="0" algn="ctr" defTabSz="1066800">
            <a:lnSpc>
              <a:spcPct val="90000"/>
            </a:lnSpc>
            <a:spcBef>
              <a:spcPct val="0"/>
            </a:spcBef>
            <a:spcAft>
              <a:spcPct val="35000"/>
            </a:spcAft>
            <a:buNone/>
          </a:pPr>
          <a:endParaRPr lang="en-US" sz="2600" kern="1200" dirty="0"/>
        </a:p>
      </dsp:txBody>
      <dsp:txXfrm>
        <a:off x="2735352" y="3648272"/>
        <a:ext cx="1146379" cy="1146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E26E-3BBE-43A6-B642-27CD0F28EFBC}">
      <dsp:nvSpPr>
        <dsp:cNvPr id="0" name=""/>
        <dsp:cNvSpPr/>
      </dsp:nvSpPr>
      <dsp:spPr>
        <a:xfrm>
          <a:off x="74" y="264"/>
          <a:ext cx="11665147" cy="5226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en-US" sz="2800" b="1" i="1" kern="1200" dirty="0"/>
            <a:t>3 </a:t>
          </a:r>
          <a:r>
            <a:rPr lang="en-US" sz="2800" b="1" kern="1200" dirty="0"/>
            <a:t>major functional events occur during respiration</a:t>
          </a:r>
          <a:endParaRPr lang="ar-SA" sz="2800" b="1" kern="1200" dirty="0"/>
        </a:p>
      </dsp:txBody>
      <dsp:txXfrm>
        <a:off x="15381" y="15571"/>
        <a:ext cx="11634533" cy="492015"/>
      </dsp:txXfrm>
    </dsp:sp>
    <dsp:sp modelId="{792985E7-5893-4EF0-AEE5-9627772AA2D0}">
      <dsp:nvSpPr>
        <dsp:cNvPr id="0" name=""/>
        <dsp:cNvSpPr/>
      </dsp:nvSpPr>
      <dsp:spPr>
        <a:xfrm>
          <a:off x="12799" y="646336"/>
          <a:ext cx="2900191" cy="95687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b="1" i="1" kern="1200" dirty="0"/>
            <a:t>1. Pulmonary ventilation (external respiration)</a:t>
          </a:r>
        </a:p>
        <a:p>
          <a:pPr marL="0" lvl="0" indent="0" algn="ctr" defTabSz="800100" rtl="1">
            <a:lnSpc>
              <a:spcPct val="90000"/>
            </a:lnSpc>
            <a:spcBef>
              <a:spcPct val="0"/>
            </a:spcBef>
            <a:spcAft>
              <a:spcPct val="35000"/>
            </a:spcAft>
            <a:buNone/>
          </a:pPr>
          <a:r>
            <a:rPr lang="ar-SA" sz="1600" b="1" i="1" kern="1200" dirty="0">
              <a:solidFill>
                <a:schemeClr val="bg1">
                  <a:lumMod val="95000"/>
                </a:schemeClr>
              </a:solidFill>
            </a:rPr>
            <a:t>(</a:t>
          </a:r>
          <a:r>
            <a:rPr lang="ar-SA" sz="1600" b="1" i="1" kern="1200" dirty="0" err="1">
              <a:solidFill>
                <a:schemeClr val="bg1">
                  <a:lumMod val="95000"/>
                </a:schemeClr>
              </a:solidFill>
            </a:rPr>
            <a:t>التهوئة</a:t>
          </a:r>
          <a:r>
            <a:rPr lang="ar-SA" sz="1600" b="1" i="1" kern="1200" dirty="0">
              <a:solidFill>
                <a:schemeClr val="bg1">
                  <a:lumMod val="95000"/>
                </a:schemeClr>
              </a:solidFill>
            </a:rPr>
            <a:t> او الشهيق والزفير)</a:t>
          </a:r>
          <a:endParaRPr lang="en-US" sz="1600" b="1" i="1" kern="1200" dirty="0">
            <a:solidFill>
              <a:schemeClr val="bg1">
                <a:lumMod val="95000"/>
              </a:schemeClr>
            </a:solidFill>
          </a:endParaRPr>
        </a:p>
      </dsp:txBody>
      <dsp:txXfrm>
        <a:off x="40825" y="674362"/>
        <a:ext cx="2844139" cy="900818"/>
      </dsp:txXfrm>
    </dsp:sp>
    <dsp:sp modelId="{96311240-22DE-4614-A738-5FCF71F1D738}">
      <dsp:nvSpPr>
        <dsp:cNvPr id="0" name=""/>
        <dsp:cNvSpPr/>
      </dsp:nvSpPr>
      <dsp:spPr>
        <a:xfrm>
          <a:off x="18455" y="1726649"/>
          <a:ext cx="2888879" cy="170306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mn-lt"/>
            </a:rPr>
            <a:t>Inward and outward movement of air between lung and atmosphere.</a:t>
          </a:r>
          <a:endParaRPr lang="ar-SA" sz="2000" b="1" kern="1200" dirty="0">
            <a:latin typeface="+mn-lt"/>
          </a:endParaRPr>
        </a:p>
      </dsp:txBody>
      <dsp:txXfrm>
        <a:off x="68336" y="1776530"/>
        <a:ext cx="2789117" cy="1603300"/>
      </dsp:txXfrm>
    </dsp:sp>
    <dsp:sp modelId="{018CD148-7DC2-4596-A040-85E6BCB9CE14}">
      <dsp:nvSpPr>
        <dsp:cNvPr id="0" name=""/>
        <dsp:cNvSpPr/>
      </dsp:nvSpPr>
      <dsp:spPr>
        <a:xfrm>
          <a:off x="3137905" y="646336"/>
          <a:ext cx="2709656" cy="9399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i="1" kern="1200" dirty="0"/>
            <a:t>2. </a:t>
          </a:r>
          <a:r>
            <a:rPr lang="en-US" sz="1800" b="1" i="1" kern="1200" dirty="0"/>
            <a:t>Diffusion (internal respiration)</a:t>
          </a:r>
        </a:p>
        <a:p>
          <a:pPr marL="0" lvl="0" indent="0" algn="ctr" defTabSz="889000" rtl="1">
            <a:lnSpc>
              <a:spcPct val="90000"/>
            </a:lnSpc>
            <a:spcBef>
              <a:spcPct val="0"/>
            </a:spcBef>
            <a:spcAft>
              <a:spcPct val="35000"/>
            </a:spcAft>
            <a:buNone/>
          </a:pPr>
          <a:r>
            <a:rPr lang="en-US" sz="2000" kern="1200" dirty="0"/>
            <a:t>(gas exchange)</a:t>
          </a:r>
          <a:endParaRPr lang="ar-SA" sz="2000" kern="1200" dirty="0"/>
        </a:p>
      </dsp:txBody>
      <dsp:txXfrm>
        <a:off x="3165434" y="673865"/>
        <a:ext cx="2654598" cy="884857"/>
      </dsp:txXfrm>
    </dsp:sp>
    <dsp:sp modelId="{F81C552D-D94D-42A4-9C1C-D724896D9FE7}">
      <dsp:nvSpPr>
        <dsp:cNvPr id="0" name=""/>
        <dsp:cNvSpPr/>
      </dsp:nvSpPr>
      <dsp:spPr>
        <a:xfrm>
          <a:off x="3143189" y="1709694"/>
          <a:ext cx="2699087" cy="185057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indent="0" algn="ctr" defTabSz="889000" rtl="1">
            <a:spcBef>
              <a:spcPct val="0"/>
            </a:spcBef>
            <a:spcAft>
              <a:spcPct val="35000"/>
            </a:spcAft>
            <a:buNone/>
          </a:pPr>
          <a:r>
            <a:rPr lang="en-US" sz="2000" b="1" i="1" kern="1200" dirty="0"/>
            <a:t>Diffusion </a:t>
          </a:r>
          <a:r>
            <a:rPr lang="en-US" sz="2000" kern="1200" dirty="0"/>
            <a:t>of oxygen and CO2 between the alveoli </a:t>
          </a:r>
          <a:r>
            <a:rPr lang="en-US" sz="2000" kern="1200" dirty="0">
              <a:solidFill>
                <a:schemeClr val="bg1">
                  <a:lumMod val="65000"/>
                </a:schemeClr>
              </a:solidFill>
            </a:rPr>
            <a:t>(through alveolar walls) </a:t>
          </a:r>
          <a:r>
            <a:rPr lang="en-US" sz="2000" kern="1200" dirty="0"/>
            <a:t>and the pulmonary</a:t>
          </a:r>
        </a:p>
        <a:p>
          <a:pPr marL="355600" lvl="0" indent="0" algn="ctr" defTabSz="889000" rtl="1">
            <a:lnSpc>
              <a:spcPct val="100000"/>
            </a:lnSpc>
            <a:spcBef>
              <a:spcPct val="0"/>
            </a:spcBef>
            <a:spcAft>
              <a:spcPct val="35000"/>
            </a:spcAft>
            <a:buNone/>
            <a:tabLst>
              <a:tab pos="999490" algn="l"/>
            </a:tabLst>
          </a:pPr>
          <a:r>
            <a:rPr lang="en-US" sz="2000" kern="1200" dirty="0"/>
            <a:t>.	 </a:t>
          </a:r>
          <a:r>
            <a:rPr lang="en-US" sz="2000" kern="1200"/>
            <a:t>capillary blood</a:t>
          </a:r>
          <a:endParaRPr lang="ar-SA" sz="2000" kern="1200" dirty="0"/>
        </a:p>
      </dsp:txBody>
      <dsp:txXfrm>
        <a:off x="3197390" y="1763895"/>
        <a:ext cx="2590685" cy="1742168"/>
      </dsp:txXfrm>
    </dsp:sp>
    <dsp:sp modelId="{F570CF5F-8552-41B0-B973-8BF6C39244C1}">
      <dsp:nvSpPr>
        <dsp:cNvPr id="0" name=""/>
        <dsp:cNvSpPr/>
      </dsp:nvSpPr>
      <dsp:spPr>
        <a:xfrm>
          <a:off x="6072476" y="646336"/>
          <a:ext cx="2677552" cy="9385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kern="1200" dirty="0"/>
            <a:t>3. </a:t>
          </a:r>
          <a:r>
            <a:rPr lang="en-US" sz="2000" b="1" i="1" kern="1200" dirty="0"/>
            <a:t>Transport (internal</a:t>
          </a:r>
          <a:r>
            <a:rPr lang="en-US" sz="2000" b="1" i="1" kern="1200" baseline="0" dirty="0"/>
            <a:t> respiration)</a:t>
          </a:r>
          <a:endParaRPr lang="ar-SA" sz="2400" kern="1200" dirty="0"/>
        </a:p>
      </dsp:txBody>
      <dsp:txXfrm>
        <a:off x="6099966" y="673826"/>
        <a:ext cx="2622572" cy="883596"/>
      </dsp:txXfrm>
    </dsp:sp>
    <dsp:sp modelId="{78B4F9FD-AFBF-4849-8695-3A9B63024723}">
      <dsp:nvSpPr>
        <dsp:cNvPr id="0" name=""/>
        <dsp:cNvSpPr/>
      </dsp:nvSpPr>
      <dsp:spPr>
        <a:xfrm>
          <a:off x="6077698" y="1708355"/>
          <a:ext cx="2667109" cy="179862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1" kern="1200" dirty="0"/>
            <a:t>Transport </a:t>
          </a:r>
          <a:r>
            <a:rPr lang="en-US" sz="2000" kern="1200" dirty="0"/>
            <a:t>of O2 &amp; Co2 in the blood and body fluids to  and from the cells.</a:t>
          </a:r>
        </a:p>
      </dsp:txBody>
      <dsp:txXfrm>
        <a:off x="6130378" y="1761035"/>
        <a:ext cx="2561749" cy="1693269"/>
      </dsp:txXfrm>
    </dsp:sp>
    <dsp:sp modelId="{32088A90-2A3D-491F-9182-4362E86725E2}">
      <dsp:nvSpPr>
        <dsp:cNvPr id="0" name=""/>
        <dsp:cNvSpPr/>
      </dsp:nvSpPr>
      <dsp:spPr>
        <a:xfrm>
          <a:off x="8974943" y="646336"/>
          <a:ext cx="2677552" cy="974054"/>
        </a:xfrm>
        <a:prstGeom prst="roundRect">
          <a:avLst>
            <a:gd name="adj" fmla="val 10000"/>
          </a:avLst>
        </a:prstGeom>
        <a:solidFill>
          <a:schemeClr val="accent3">
            <a:lumMod val="20000"/>
            <a:lumOff val="80000"/>
          </a:schemeClr>
        </a:solidFill>
        <a:ln w="190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chemeClr val="bg1">
                  <a:lumMod val="75000"/>
                </a:schemeClr>
              </a:solidFill>
              <a:latin typeface="+mn-lt"/>
            </a:rPr>
            <a:t>4. Regulation of Ventilation*</a:t>
          </a:r>
          <a:endParaRPr lang="ar-SA" sz="2000" b="1" i="0" kern="1200" dirty="0">
            <a:solidFill>
              <a:schemeClr val="bg1">
                <a:lumMod val="75000"/>
              </a:schemeClr>
            </a:solidFill>
            <a:latin typeface="+mn-lt"/>
          </a:endParaRPr>
        </a:p>
      </dsp:txBody>
      <dsp:txXfrm>
        <a:off x="9003472" y="674865"/>
        <a:ext cx="2620494" cy="916996"/>
      </dsp:txXfrm>
    </dsp:sp>
    <dsp:sp modelId="{FFA626C3-CF58-4158-89BD-904F5AE3E37A}">
      <dsp:nvSpPr>
        <dsp:cNvPr id="0" name=""/>
        <dsp:cNvSpPr/>
      </dsp:nvSpPr>
      <dsp:spPr>
        <a:xfrm>
          <a:off x="8980165" y="1743832"/>
          <a:ext cx="2667109" cy="1748564"/>
        </a:xfrm>
        <a:prstGeom prst="roundRect">
          <a:avLst>
            <a:gd name="adj" fmla="val 10000"/>
          </a:avLst>
        </a:prstGeom>
        <a:solidFill>
          <a:schemeClr val="accent4">
            <a:lumMod val="20000"/>
            <a:lumOff val="80000"/>
          </a:schemeClr>
        </a:solidFill>
        <a:ln w="190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en-US" sz="2200" kern="1200" dirty="0">
              <a:solidFill>
                <a:schemeClr val="bg1">
                  <a:lumMod val="75000"/>
                </a:schemeClr>
              </a:solidFill>
            </a:rPr>
            <a:t> Regulate the air concentration, and it depends on the number of surfactant available</a:t>
          </a:r>
          <a:endParaRPr lang="ar-SA" sz="2200" kern="1200" dirty="0">
            <a:solidFill>
              <a:schemeClr val="bg1">
                <a:lumMod val="75000"/>
              </a:schemeClr>
            </a:solidFill>
          </a:endParaRPr>
        </a:p>
      </dsp:txBody>
      <dsp:txXfrm>
        <a:off x="9031379" y="1795046"/>
        <a:ext cx="2564681" cy="1646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541AE-C01A-4A0B-A288-5BCF0AB7FEB4}">
      <dsp:nvSpPr>
        <dsp:cNvPr id="0" name=""/>
        <dsp:cNvSpPr/>
      </dsp:nvSpPr>
      <dsp:spPr>
        <a:xfrm>
          <a:off x="1951662" y="0"/>
          <a:ext cx="2927494" cy="1361401"/>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Also called Type I </a:t>
          </a:r>
          <a:r>
            <a:rPr lang="en-US" sz="1100" kern="1200" dirty="0" err="1"/>
            <a:t>pneumocyte</a:t>
          </a:r>
          <a:r>
            <a:rPr lang="en-US" sz="1100" kern="1200" dirty="0"/>
            <a:t>.</a:t>
          </a:r>
        </a:p>
        <a:p>
          <a:pPr marL="57150" lvl="1" indent="-57150" algn="l" defTabSz="488950">
            <a:lnSpc>
              <a:spcPct val="90000"/>
            </a:lnSpc>
            <a:spcBef>
              <a:spcPct val="0"/>
            </a:spcBef>
            <a:spcAft>
              <a:spcPct val="15000"/>
            </a:spcAft>
            <a:buChar char="•"/>
          </a:pPr>
          <a:r>
            <a:rPr lang="en-US" sz="1100" kern="1200"/>
            <a:t>Participates in the respiratory </a:t>
          </a:r>
          <a:r>
            <a:rPr lang="en-US" sz="1100" kern="1200">
              <a:latin typeface="+mn-lt"/>
              <a:ea typeface="+mn-ea"/>
              <a:cs typeface="+mn-cs"/>
            </a:rPr>
            <a:t>(pulmonary) </a:t>
          </a:r>
          <a:r>
            <a:rPr lang="en-US" sz="1100" kern="1200"/>
            <a:t>membrane.</a:t>
          </a:r>
          <a:endParaRPr lang="en-US" sz="1100" kern="1200" dirty="0"/>
        </a:p>
        <a:p>
          <a:pPr marL="57150" lvl="1" indent="-57150" algn="l" defTabSz="488950">
            <a:lnSpc>
              <a:spcPct val="90000"/>
            </a:lnSpc>
            <a:spcBef>
              <a:spcPct val="0"/>
            </a:spcBef>
            <a:spcAft>
              <a:spcPct val="15000"/>
            </a:spcAft>
            <a:buChar char="•"/>
          </a:pPr>
          <a:r>
            <a:rPr lang="en-US" sz="1100" kern="1200">
              <a:latin typeface="+mn-lt"/>
              <a:ea typeface="+mn-ea"/>
              <a:cs typeface="+mn-cs"/>
            </a:rPr>
            <a:t>High percentage of surface area.</a:t>
          </a:r>
          <a:endParaRPr lang="en-US" sz="1100" kern="1200" dirty="0">
            <a:latin typeface="+mn-lt"/>
            <a:ea typeface="+mn-ea"/>
            <a:cs typeface="+mn-cs"/>
          </a:endParaRPr>
        </a:p>
        <a:p>
          <a:pPr marL="57150" lvl="1" indent="-57150" algn="l" defTabSz="488950">
            <a:lnSpc>
              <a:spcPct val="90000"/>
            </a:lnSpc>
            <a:spcBef>
              <a:spcPct val="0"/>
            </a:spcBef>
            <a:spcAft>
              <a:spcPct val="15000"/>
            </a:spcAft>
            <a:buChar char="•"/>
          </a:pPr>
          <a:r>
            <a:rPr lang="en-US" sz="1100" kern="1200" dirty="0">
              <a:latin typeface="+mn-lt"/>
              <a:ea typeface="+mn-ea"/>
              <a:cs typeface="+mn-cs"/>
            </a:rPr>
            <a:t>Surrounded by capillaries and participates in gas exchange.</a:t>
          </a:r>
        </a:p>
      </dsp:txBody>
      <dsp:txXfrm>
        <a:off x="1951662" y="170175"/>
        <a:ext cx="2416969" cy="1021051"/>
      </dsp:txXfrm>
    </dsp:sp>
    <dsp:sp modelId="{0BCC631B-CEC7-4ECC-844B-4C4F725DC41B}">
      <dsp:nvSpPr>
        <dsp:cNvPr id="0" name=""/>
        <dsp:cNvSpPr/>
      </dsp:nvSpPr>
      <dsp:spPr>
        <a:xfrm>
          <a:off x="0" y="0"/>
          <a:ext cx="1951662" cy="136140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Type I Alveolar Cells</a:t>
          </a:r>
        </a:p>
      </dsp:txBody>
      <dsp:txXfrm>
        <a:off x="66458" y="66458"/>
        <a:ext cx="1818746" cy="1228485"/>
      </dsp:txXfrm>
    </dsp:sp>
    <dsp:sp modelId="{0600FC4D-16E1-4242-A68B-3269591CD736}">
      <dsp:nvSpPr>
        <dsp:cNvPr id="0" name=""/>
        <dsp:cNvSpPr/>
      </dsp:nvSpPr>
      <dsp:spPr>
        <a:xfrm>
          <a:off x="1951662" y="1497541"/>
          <a:ext cx="2927494" cy="1361401"/>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Also called Type II </a:t>
          </a:r>
          <a:r>
            <a:rPr lang="en-US" sz="1800" kern="1200" dirty="0" err="1"/>
            <a:t>pneumocyte</a:t>
          </a:r>
          <a:r>
            <a:rPr lang="en-US" sz="1800" kern="1200" dirty="0"/>
            <a:t>.</a:t>
          </a:r>
        </a:p>
        <a:p>
          <a:pPr marL="171450" lvl="1" indent="-171450" algn="l" defTabSz="800100">
            <a:lnSpc>
              <a:spcPct val="90000"/>
            </a:lnSpc>
            <a:spcBef>
              <a:spcPct val="0"/>
            </a:spcBef>
            <a:spcAft>
              <a:spcPct val="15000"/>
            </a:spcAft>
            <a:buChar char="•"/>
          </a:pPr>
          <a:r>
            <a:rPr lang="en-US" sz="1800" kern="1200" dirty="0"/>
            <a:t>Secretes surfactant.</a:t>
          </a:r>
        </a:p>
      </dsp:txBody>
      <dsp:txXfrm>
        <a:off x="1951662" y="1667716"/>
        <a:ext cx="2416969" cy="1021051"/>
      </dsp:txXfrm>
    </dsp:sp>
    <dsp:sp modelId="{905D948D-D554-4FAF-8BFA-D114BFECCC94}">
      <dsp:nvSpPr>
        <dsp:cNvPr id="0" name=""/>
        <dsp:cNvSpPr/>
      </dsp:nvSpPr>
      <dsp:spPr>
        <a:xfrm>
          <a:off x="0" y="1497541"/>
          <a:ext cx="1951662" cy="136140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Type II Alveolar Cells </a:t>
          </a:r>
        </a:p>
      </dsp:txBody>
      <dsp:txXfrm>
        <a:off x="66458" y="1563999"/>
        <a:ext cx="1818746" cy="1228485"/>
      </dsp:txXfrm>
    </dsp:sp>
    <dsp:sp modelId="{A7C1CE91-90C7-48A3-B6AC-A1FB83F2E77A}">
      <dsp:nvSpPr>
        <dsp:cNvPr id="0" name=""/>
        <dsp:cNvSpPr/>
      </dsp:nvSpPr>
      <dsp:spPr>
        <a:xfrm>
          <a:off x="1951662" y="2995082"/>
          <a:ext cx="2927494" cy="1361401"/>
        </a:xfrm>
        <a:prstGeom prst="rightArrow">
          <a:avLst>
            <a:gd name="adj1" fmla="val 75000"/>
            <a:gd name="adj2" fmla="val 50000"/>
          </a:avLst>
        </a:prstGeom>
        <a:solidFill>
          <a:schemeClr val="lt1">
            <a:alpha val="90000"/>
            <a:tint val="40000"/>
            <a:hueOff val="0"/>
            <a:satOff val="0"/>
            <a:lumOff val="0"/>
            <a:alphaOff val="0"/>
          </a:schemeClr>
        </a:solidFill>
        <a:ln w="1905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Engulfs the foreign bodies that reach the alveoli.</a:t>
          </a:r>
        </a:p>
      </dsp:txBody>
      <dsp:txXfrm>
        <a:off x="1951662" y="3165257"/>
        <a:ext cx="2416969" cy="1021051"/>
      </dsp:txXfrm>
    </dsp:sp>
    <dsp:sp modelId="{D978D705-13EF-480D-A105-3FB3D34C2551}">
      <dsp:nvSpPr>
        <dsp:cNvPr id="0" name=""/>
        <dsp:cNvSpPr/>
      </dsp:nvSpPr>
      <dsp:spPr>
        <a:xfrm>
          <a:off x="0" y="2995082"/>
          <a:ext cx="1951662" cy="136140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Alveolar Macrophages</a:t>
          </a:r>
        </a:p>
      </dsp:txBody>
      <dsp:txXfrm>
        <a:off x="66458" y="3061540"/>
        <a:ext cx="1818746" cy="1228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7F57F-0338-E648-A37F-3C02FCDAB17F}">
      <dsp:nvSpPr>
        <dsp:cNvPr id="0" name=""/>
        <dsp:cNvSpPr/>
      </dsp:nvSpPr>
      <dsp:spPr>
        <a:xfrm rot="16200000">
          <a:off x="622788" y="-622788"/>
          <a:ext cx="799579" cy="2045156"/>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Smoking</a:t>
          </a:r>
        </a:p>
      </dsp:txBody>
      <dsp:txXfrm rot="5400000">
        <a:off x="0" y="0"/>
        <a:ext cx="2045156" cy="599684"/>
      </dsp:txXfrm>
    </dsp:sp>
    <dsp:sp modelId="{FDAB1590-3570-0442-ADE7-70066D463584}">
      <dsp:nvSpPr>
        <dsp:cNvPr id="0" name=""/>
        <dsp:cNvSpPr/>
      </dsp:nvSpPr>
      <dsp:spPr>
        <a:xfrm>
          <a:off x="2045156" y="0"/>
          <a:ext cx="2045156" cy="79957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Hypoxia</a:t>
          </a:r>
        </a:p>
      </dsp:txBody>
      <dsp:txXfrm>
        <a:off x="2045156" y="0"/>
        <a:ext cx="2045156" cy="599684"/>
      </dsp:txXfrm>
    </dsp:sp>
    <dsp:sp modelId="{2401A5A7-A059-6B41-933C-1281B78CE45F}">
      <dsp:nvSpPr>
        <dsp:cNvPr id="0" name=""/>
        <dsp:cNvSpPr/>
      </dsp:nvSpPr>
      <dsp:spPr>
        <a:xfrm rot="10800000">
          <a:off x="0" y="799579"/>
          <a:ext cx="2045156" cy="79957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Both hypoxia and hypoxemia</a:t>
          </a:r>
        </a:p>
      </dsp:txBody>
      <dsp:txXfrm rot="10800000">
        <a:off x="0" y="999473"/>
        <a:ext cx="2045156" cy="599684"/>
      </dsp:txXfrm>
    </dsp:sp>
    <dsp:sp modelId="{1E6A5031-46BD-7E49-B8C5-17E6622643A2}">
      <dsp:nvSpPr>
        <dsp:cNvPr id="0" name=""/>
        <dsp:cNvSpPr/>
      </dsp:nvSpPr>
      <dsp:spPr>
        <a:xfrm rot="5400000">
          <a:off x="2667945" y="176790"/>
          <a:ext cx="799579" cy="2045156"/>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Hypoxemia (low oxygen in the arterial blood)</a:t>
          </a:r>
        </a:p>
      </dsp:txBody>
      <dsp:txXfrm rot="-5400000">
        <a:off x="2045156" y="999473"/>
        <a:ext cx="2045156" cy="599684"/>
      </dsp:txXfrm>
    </dsp:sp>
    <dsp:sp modelId="{B18AAE3B-3FFD-224C-AF7E-371384B397F8}">
      <dsp:nvSpPr>
        <dsp:cNvPr id="0" name=""/>
        <dsp:cNvSpPr/>
      </dsp:nvSpPr>
      <dsp:spPr>
        <a:xfrm>
          <a:off x="993181" y="599684"/>
          <a:ext cx="2103950" cy="399789"/>
        </a:xfrm>
        <a:prstGeom prst="roundRect">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Causes of adult respiratory distress syndrome</a:t>
          </a:r>
        </a:p>
      </dsp:txBody>
      <dsp:txXfrm>
        <a:off x="1012697" y="619200"/>
        <a:ext cx="2064918" cy="360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E21CA-0542-4B27-B084-A68B0FC1DB53}">
      <dsp:nvSpPr>
        <dsp:cNvPr id="0" name=""/>
        <dsp:cNvSpPr/>
      </dsp:nvSpPr>
      <dsp:spPr>
        <a:xfrm>
          <a:off x="2478056" y="965462"/>
          <a:ext cx="1271860" cy="559646"/>
        </a:xfrm>
        <a:custGeom>
          <a:avLst/>
          <a:gdLst/>
          <a:ahLst/>
          <a:cxnLst/>
          <a:rect l="0" t="0" r="0" b="0"/>
          <a:pathLst>
            <a:path>
              <a:moveTo>
                <a:pt x="0" y="0"/>
              </a:moveTo>
              <a:lnTo>
                <a:pt x="0" y="334372"/>
              </a:lnTo>
              <a:lnTo>
                <a:pt x="1271860" y="334372"/>
              </a:lnTo>
              <a:lnTo>
                <a:pt x="1271860" y="559646"/>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8079D-3B73-45EE-9219-3C3C321A8E97}">
      <dsp:nvSpPr>
        <dsp:cNvPr id="0" name=""/>
        <dsp:cNvSpPr/>
      </dsp:nvSpPr>
      <dsp:spPr>
        <a:xfrm>
          <a:off x="1248189" y="965462"/>
          <a:ext cx="1229866" cy="559646"/>
        </a:xfrm>
        <a:custGeom>
          <a:avLst/>
          <a:gdLst/>
          <a:ahLst/>
          <a:cxnLst/>
          <a:rect l="0" t="0" r="0" b="0"/>
          <a:pathLst>
            <a:path>
              <a:moveTo>
                <a:pt x="1229866" y="0"/>
              </a:moveTo>
              <a:lnTo>
                <a:pt x="1229866" y="334372"/>
              </a:lnTo>
              <a:lnTo>
                <a:pt x="0" y="334372"/>
              </a:lnTo>
              <a:lnTo>
                <a:pt x="0" y="559646"/>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3C303-A3EA-432B-872A-364FECE9B660}">
      <dsp:nvSpPr>
        <dsp:cNvPr id="0" name=""/>
        <dsp:cNvSpPr/>
      </dsp:nvSpPr>
      <dsp:spPr>
        <a:xfrm>
          <a:off x="1545702" y="0"/>
          <a:ext cx="1864707" cy="9654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238" numCol="1" spcCol="1270" anchor="ctr" anchorCtr="0">
          <a:noAutofit/>
        </a:bodyPr>
        <a:lstStyle/>
        <a:p>
          <a:pPr marL="0" lvl="0" indent="0" algn="ctr" defTabSz="622300">
            <a:lnSpc>
              <a:spcPct val="90000"/>
            </a:lnSpc>
            <a:spcBef>
              <a:spcPct val="0"/>
            </a:spcBef>
            <a:spcAft>
              <a:spcPct val="35000"/>
            </a:spcAft>
            <a:buNone/>
          </a:pPr>
          <a:r>
            <a:rPr lang="en-US" sz="1400" kern="1200" dirty="0"/>
            <a:t>Innervated by autonomic nerves</a:t>
          </a:r>
        </a:p>
      </dsp:txBody>
      <dsp:txXfrm>
        <a:off x="1545702" y="0"/>
        <a:ext cx="1864707" cy="965462"/>
      </dsp:txXfrm>
    </dsp:sp>
    <dsp:sp modelId="{6501B4B7-0EB8-41B5-A344-5EA098178652}">
      <dsp:nvSpPr>
        <dsp:cNvPr id="0" name=""/>
        <dsp:cNvSpPr/>
      </dsp:nvSpPr>
      <dsp:spPr>
        <a:xfrm>
          <a:off x="1647828" y="2414483"/>
          <a:ext cx="1678236" cy="32182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1647828" y="2414483"/>
        <a:ext cx="1678236" cy="321820"/>
      </dsp:txXfrm>
    </dsp:sp>
    <dsp:sp modelId="{3C968864-443E-4A58-88CB-C3B25A794AC9}">
      <dsp:nvSpPr>
        <dsp:cNvPr id="0" name=""/>
        <dsp:cNvSpPr/>
      </dsp:nvSpPr>
      <dsp:spPr>
        <a:xfrm>
          <a:off x="315835" y="1525109"/>
          <a:ext cx="1864707" cy="9654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238" numCol="1" spcCol="1270" anchor="ctr" anchorCtr="0">
          <a:noAutofit/>
        </a:bodyPr>
        <a:lstStyle/>
        <a:p>
          <a:pPr marL="0" lvl="0" indent="0" algn="ctr" defTabSz="622300">
            <a:lnSpc>
              <a:spcPct val="90000"/>
            </a:lnSpc>
            <a:spcBef>
              <a:spcPct val="0"/>
            </a:spcBef>
            <a:spcAft>
              <a:spcPct val="35000"/>
            </a:spcAft>
            <a:buNone/>
          </a:pPr>
          <a:r>
            <a:rPr lang="en-US" sz="1400" kern="1200" dirty="0"/>
            <a:t>Sympathetic stimulation</a:t>
          </a:r>
        </a:p>
      </dsp:txBody>
      <dsp:txXfrm>
        <a:off x="315835" y="1525109"/>
        <a:ext cx="1864707" cy="965462"/>
      </dsp:txXfrm>
    </dsp:sp>
    <dsp:sp modelId="{4F8C16D1-032F-49CB-A741-45D643B92F76}">
      <dsp:nvSpPr>
        <dsp:cNvPr id="0" name=""/>
        <dsp:cNvSpPr/>
      </dsp:nvSpPr>
      <dsp:spPr>
        <a:xfrm>
          <a:off x="740298" y="2141215"/>
          <a:ext cx="1678236" cy="595088"/>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l" defTabSz="622300">
            <a:lnSpc>
              <a:spcPct val="90000"/>
            </a:lnSpc>
            <a:spcBef>
              <a:spcPct val="0"/>
            </a:spcBef>
            <a:spcAft>
              <a:spcPct val="35000"/>
            </a:spcAft>
            <a:buNone/>
          </a:pPr>
          <a:r>
            <a:rPr lang="en-US" sz="1400" kern="1200" dirty="0"/>
            <a:t>Causes dilatation of the bronchi</a:t>
          </a:r>
        </a:p>
      </dsp:txBody>
      <dsp:txXfrm>
        <a:off x="740298" y="2141215"/>
        <a:ext cx="1678236" cy="595088"/>
      </dsp:txXfrm>
    </dsp:sp>
    <dsp:sp modelId="{9E2F73A4-7DC8-4B88-95B7-73FCB19AAB55}">
      <dsp:nvSpPr>
        <dsp:cNvPr id="0" name=""/>
        <dsp:cNvSpPr/>
      </dsp:nvSpPr>
      <dsp:spPr>
        <a:xfrm>
          <a:off x="2817562" y="1525109"/>
          <a:ext cx="1864707" cy="9654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238" numCol="1" spcCol="1270" anchor="ctr" anchorCtr="0">
          <a:noAutofit/>
        </a:bodyPr>
        <a:lstStyle/>
        <a:p>
          <a:pPr marL="0" lvl="0" indent="0" algn="ctr" defTabSz="622300">
            <a:lnSpc>
              <a:spcPct val="90000"/>
            </a:lnSpc>
            <a:spcBef>
              <a:spcPct val="0"/>
            </a:spcBef>
            <a:spcAft>
              <a:spcPct val="35000"/>
            </a:spcAft>
            <a:buNone/>
          </a:pPr>
          <a:r>
            <a:rPr lang="en-US" sz="1400" kern="1200" dirty="0"/>
            <a:t>Parasympathetic stimulation</a:t>
          </a:r>
        </a:p>
      </dsp:txBody>
      <dsp:txXfrm>
        <a:off x="2817562" y="1525109"/>
        <a:ext cx="1864707" cy="965462"/>
      </dsp:txXfrm>
    </dsp:sp>
    <dsp:sp modelId="{EC8E814E-2939-4A13-888E-CADCD914C715}">
      <dsp:nvSpPr>
        <dsp:cNvPr id="0" name=""/>
        <dsp:cNvSpPr/>
      </dsp:nvSpPr>
      <dsp:spPr>
        <a:xfrm>
          <a:off x="3183354" y="2296017"/>
          <a:ext cx="1678236" cy="440286"/>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l" defTabSz="622300">
            <a:lnSpc>
              <a:spcPct val="90000"/>
            </a:lnSpc>
            <a:spcBef>
              <a:spcPct val="0"/>
            </a:spcBef>
            <a:spcAft>
              <a:spcPct val="35000"/>
            </a:spcAft>
            <a:buNone/>
          </a:pPr>
          <a:r>
            <a:rPr lang="en-US" sz="1400" kern="1200" dirty="0"/>
            <a:t>Causes constriction of the bronchi</a:t>
          </a:r>
        </a:p>
      </dsp:txBody>
      <dsp:txXfrm>
        <a:off x="3183354" y="2296017"/>
        <a:ext cx="1678236" cy="44028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2/14/2017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5387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4</a:t>
            </a:fld>
            <a:endParaRPr lang="en-US" dirty="0"/>
          </a:p>
        </p:txBody>
      </p:sp>
    </p:spTree>
    <p:extLst>
      <p:ext uri="{BB962C8B-B14F-4D97-AF65-F5344CB8AC3E}">
        <p14:creationId xmlns:p14="http://schemas.microsoft.com/office/powerpoint/2010/main" val="129332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9F91C487-1E51-C843-AAD6-21330F903CF7}" type="datetime1">
              <a:rPr lang="en-US" smtClean="0"/>
              <a:t>2/14/2017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2D2F4B-B9D4-774A-AF72-612B90479DA3}" type="datetime1">
              <a:rPr lang="en-US" smtClean="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C4F8F3-42A9-1E4D-8D5F-87485CD4CF29}" type="datetime1">
              <a:rPr lang="en-US" smtClean="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F8A52F75-67EE-304F-97DA-EA1320239EE9}" type="datetime1">
              <a:rPr lang="en-US" smtClean="0">
                <a:solidFill>
                  <a:srgbClr val="464653"/>
                </a:solidFill>
              </a:rPr>
              <a:t>2/14/2017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3A1199-D085-174A-9A03-61FD8966BCE4}" type="datetime1">
              <a:rPr lang="en-US" smtClean="0">
                <a:solidFill>
                  <a:srgbClr val="464653"/>
                </a:solidFill>
              </a:rPr>
              <a:t>2/14/2017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FE0D094D-8CF5-1340-8238-3EE8F37C3E6B}" type="datetime1">
              <a:rPr lang="en-US" smtClean="0">
                <a:solidFill>
                  <a:srgbClr val="DDE9EC"/>
                </a:solidFill>
              </a:rPr>
              <a:t>2/14/2017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24BA8EE-8AD1-3141-ADB3-0D01399E5532}" type="datetime1">
              <a:rPr lang="en-US" smtClean="0">
                <a:solidFill>
                  <a:srgbClr val="464653"/>
                </a:solidFill>
              </a:rPr>
              <a:t>2/14/2017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07B6854-F77A-A74E-91BE-FB3011CB94E4}" type="datetime1">
              <a:rPr lang="en-US" smtClean="0">
                <a:solidFill>
                  <a:srgbClr val="464653"/>
                </a:solidFill>
              </a:rPr>
              <a:t>2/14/2017</a:t>
            </a:fld>
            <a:endParaRPr lang="en-US" dirty="0">
              <a:solidFill>
                <a:srgbClr val="464653"/>
              </a:solidFill>
            </a:endParaRPr>
          </a:p>
        </p:txBody>
      </p:sp>
      <p:sp>
        <p:nvSpPr>
          <p:cNvPr id="8" name="Footer Placeholder 7"/>
          <p:cNvSpPr>
            <a:spLocks noGrp="1"/>
          </p:cNvSpPr>
          <p:nvPr>
            <p:ph type="ftr" sz="quarter" idx="11"/>
          </p:nvPr>
        </p:nvSpPr>
        <p:spPr/>
        <p:txBody>
          <a:bodyPr/>
          <a:lstStyle/>
          <a:p>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74B36D8-7B03-FE4F-8430-DA536EE66FB0}" type="datetime1">
              <a:rPr lang="en-US" smtClean="0">
                <a:solidFill>
                  <a:srgbClr val="464653"/>
                </a:solidFill>
              </a:rPr>
              <a:t>2/14/2017</a:t>
            </a:fld>
            <a:endParaRPr lang="en-US" dirty="0">
              <a:solidFill>
                <a:srgbClr val="464653"/>
              </a:solidFill>
            </a:endParaRPr>
          </a:p>
        </p:txBody>
      </p:sp>
      <p:sp>
        <p:nvSpPr>
          <p:cNvPr id="4" name="Footer Placeholder 3"/>
          <p:cNvSpPr>
            <a:spLocks noGrp="1"/>
          </p:cNvSpPr>
          <p:nvPr>
            <p:ph type="ftr" sz="quarter" idx="11"/>
          </p:nvPr>
        </p:nvSpPr>
        <p:spPr/>
        <p:txBody>
          <a:bodyPr/>
          <a:lstStyle/>
          <a:p>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1019-4E90-7C4D-AC5B-1C94DB1D5D59}" type="datetime1">
              <a:rPr lang="en-US" smtClean="0">
                <a:solidFill>
                  <a:srgbClr val="464653"/>
                </a:solidFill>
              </a:rPr>
              <a:t>2/14/2017</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B143BB0-0125-A248-BB52-A95F3EBC48AF}" type="datetime1">
              <a:rPr lang="en-US" smtClean="0">
                <a:solidFill>
                  <a:srgbClr val="464653"/>
                </a:solidFill>
              </a:rPr>
              <a:t>2/14/2017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36D43B7-A326-424A-8D79-FA74ED64A41D}" type="datetime1">
              <a:rPr lang="en-US" smtClean="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86CA67-BAA6-4D49-80D0-A00CAEF38C62}" type="datetime1">
              <a:rPr lang="en-US" smtClean="0">
                <a:solidFill>
                  <a:srgbClr val="DDE9EC"/>
                </a:solidFill>
              </a:rPr>
              <a:t>2/14/2017</a:t>
            </a:fld>
            <a:endParaRPr lang="en-US" dirty="0">
              <a:solidFill>
                <a:srgbClr val="DDE9EC"/>
              </a:solidFill>
            </a:endParaRPr>
          </a:p>
        </p:txBody>
      </p:sp>
      <p:sp>
        <p:nvSpPr>
          <p:cNvPr id="6" name="Footer Placeholder 5"/>
          <p:cNvSpPr>
            <a:spLocks noGrp="1"/>
          </p:cNvSpPr>
          <p:nvPr>
            <p:ph type="ftr" sz="quarter" idx="11"/>
          </p:nvPr>
        </p:nvSpPr>
        <p:spPr/>
        <p:txBody>
          <a:bodyPr/>
          <a:lstStyle/>
          <a:p>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D2EC7C-C351-2A4B-BB7D-D5ABED06BD4C}" type="datetime1">
              <a:rPr lang="en-US" smtClean="0">
                <a:solidFill>
                  <a:srgbClr val="464653"/>
                </a:solidFill>
              </a:rPr>
              <a:t>2/14/2017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1D6917-432F-814E-9A74-D206DF29EB65}" type="datetime1">
              <a:rPr lang="en-US" smtClean="0">
                <a:solidFill>
                  <a:srgbClr val="464653"/>
                </a:solidFill>
              </a:rPr>
              <a:t>2/14/2017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4977E58F-5AE8-4247-AD82-688A7BF4EB6F}" type="datetime1">
              <a:rPr lang="en-US" smtClean="0">
                <a:solidFill>
                  <a:srgbClr val="464653"/>
                </a:solidFill>
              </a:rPr>
              <a:t>2/14/2017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621114"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6"/>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22" name="Rectangle 21"/>
          <p:cNvSpPr/>
          <p:nvPr/>
        </p:nvSpPr>
        <p:spPr>
          <a:xfrm>
            <a:off x="1206186" y="3648076"/>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78296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73AF482-B4FA-B341-9428-87FA53C8A9E4}" type="datetime1">
              <a:rPr lang="en-US" smtClean="0">
                <a:solidFill>
                  <a:srgbClr val="464653"/>
                </a:solidFill>
              </a:rPr>
              <a:t>2/14/2017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1"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7430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0870DF12-BC3B-5241-BF41-DA08A1E2C9ED}" type="datetime1">
              <a:rPr lang="en-US" smtClean="0">
                <a:solidFill>
                  <a:srgbClr val="DDE9EC"/>
                </a:solidFill>
              </a:rPr>
              <a:t>2/14/2017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6056245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00D33EA-D80B-0A43-A62B-83A76EE4F42F}" type="datetime1">
              <a:rPr lang="en-US" smtClean="0">
                <a:solidFill>
                  <a:srgbClr val="464653"/>
                </a:solidFill>
              </a:rPr>
              <a:t>2/14/2017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49180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2" y="1285876"/>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8"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E52A1D3-46B9-2846-9CD2-D6C0256DEAD3}" type="datetime1">
              <a:rPr lang="en-US" smtClean="0">
                <a:solidFill>
                  <a:srgbClr val="464653"/>
                </a:solidFill>
              </a:rPr>
              <a:t>2/14/2017</a:t>
            </a:fld>
            <a:endParaRPr lang="en-US" dirty="0">
              <a:solidFill>
                <a:srgbClr val="464653"/>
              </a:solidFill>
            </a:endParaRPr>
          </a:p>
        </p:txBody>
      </p:sp>
      <p:sp>
        <p:nvSpPr>
          <p:cNvPr id="8" name="Footer Placeholder 7"/>
          <p:cNvSpPr>
            <a:spLocks noGrp="1"/>
          </p:cNvSpPr>
          <p:nvPr>
            <p:ph type="ftr" sz="quarter" idx="11"/>
          </p:nvPr>
        </p:nvSpPr>
        <p:spPr/>
        <p:txBody>
          <a:bodyPr/>
          <a:lstStyle/>
          <a:p>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1598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5AB816-A51E-164E-AA25-DF2B81C622AA}" type="datetime1">
              <a:rPr lang="en-US" smtClean="0">
                <a:solidFill>
                  <a:srgbClr val="464653"/>
                </a:solidFill>
              </a:rPr>
              <a:t>2/14/2017</a:t>
            </a:fld>
            <a:endParaRPr lang="en-US" dirty="0">
              <a:solidFill>
                <a:srgbClr val="464653"/>
              </a:solidFill>
            </a:endParaRPr>
          </a:p>
        </p:txBody>
      </p:sp>
      <p:sp>
        <p:nvSpPr>
          <p:cNvPr id="4" name="Footer Placeholder 3"/>
          <p:cNvSpPr>
            <a:spLocks noGrp="1"/>
          </p:cNvSpPr>
          <p:nvPr>
            <p:ph type="ftr" sz="quarter" idx="11"/>
          </p:nvPr>
        </p:nvSpPr>
        <p:spPr/>
        <p:txBody>
          <a:bodyPr/>
          <a:lstStyle/>
          <a:p>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3706194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3238D-B4D3-2946-858E-3457C7E9863F}" type="datetime1">
              <a:rPr lang="en-US" smtClean="0">
                <a:solidFill>
                  <a:srgbClr val="464653"/>
                </a:solidFill>
              </a:rPr>
              <a:t>2/14/2017</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233400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040E504C-F945-BC44-90CA-E937F98DACDC}" type="datetime1">
              <a:rPr lang="en-US" smtClean="0"/>
              <a:t>2/14/2017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04"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04"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31CF7FB-B72F-1844-A2F9-81F37043E538}" type="datetime1">
              <a:rPr lang="en-US" smtClean="0">
                <a:solidFill>
                  <a:srgbClr val="464653"/>
                </a:solidFill>
              </a:rPr>
              <a:t>2/14/2017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10" name="Straight Connector 9"/>
          <p:cNvSpPr>
            <a:spLocks noChangeShapeType="1"/>
          </p:cNvSpPr>
          <p:nvPr/>
        </p:nvSpPr>
        <p:spPr bwMode="auto">
          <a:xfrm rot="5400000">
            <a:off x="5217888" y="3324226"/>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96600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1"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1"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DB67CEC-3095-3947-BD04-58922735CE53}" type="datetime1">
              <a:rPr lang="en-US" smtClean="0">
                <a:solidFill>
                  <a:srgbClr val="DDE9EC"/>
                </a:solidFill>
              </a:rPr>
              <a:t>2/14/2017</a:t>
            </a:fld>
            <a:endParaRPr lang="en-US" dirty="0">
              <a:solidFill>
                <a:srgbClr val="DDE9EC"/>
              </a:solidFill>
            </a:endParaRPr>
          </a:p>
        </p:txBody>
      </p:sp>
      <p:sp>
        <p:nvSpPr>
          <p:cNvPr id="6" name="Footer Placeholder 5"/>
          <p:cNvSpPr>
            <a:spLocks noGrp="1"/>
          </p:cNvSpPr>
          <p:nvPr>
            <p:ph type="ftr" sz="quarter" idx="11"/>
          </p:nvPr>
        </p:nvSpPr>
        <p:spPr/>
        <p:txBody>
          <a:bodyPr/>
          <a:lstStyle/>
          <a:p>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white"/>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10" name="Rectangle 9"/>
          <p:cNvSpPr/>
          <p:nvPr/>
        </p:nvSpPr>
        <p:spPr>
          <a:xfrm>
            <a:off x="609441"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1145326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C1B63D-440C-EB4A-938A-A8516935BA7D}" type="datetime1">
              <a:rPr lang="en-US" smtClean="0">
                <a:solidFill>
                  <a:srgbClr val="464653"/>
                </a:solidFill>
              </a:rPr>
              <a:t>2/14/2017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105139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4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40A74E-4B31-1549-B252-EC52F425A147}" type="datetime1">
              <a:rPr lang="en-US" smtClean="0">
                <a:solidFill>
                  <a:srgbClr val="464653"/>
                </a:solidFill>
              </a:rPr>
              <a:t>2/14/2017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8" name="Isosceles Triangle 7"/>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Tree>
    <p:extLst>
      <p:ext uri="{BB962C8B-B14F-4D97-AF65-F5344CB8AC3E}">
        <p14:creationId xmlns:p14="http://schemas.microsoft.com/office/powerpoint/2010/main" val="281926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428509-E517-C449-ADDD-F064F48F113B}" type="datetime1">
              <a:rPr lang="en-US" smtClean="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83289AB-F82E-9443-9B7A-48E1927B1CDE}" type="datetime1">
              <a:rPr lang="en-US" smtClean="0"/>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02F4391-1CB8-BE49-BC7B-C58384D6D3A1}" type="datetime1">
              <a:rPr lang="en-US" smtClean="0"/>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1C522-B252-9542-8AC4-3058CDC521A0}" type="datetime1">
              <a:rPr lang="en-US" smtClean="0"/>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FF2DBFE-9B93-B44B-B8A4-DA4FE1619401}" type="datetime1">
              <a:rPr lang="en-US" smtClean="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1ACACE6-AB97-C64F-8B01-CE4EC6461D7F}" type="datetime1">
              <a:rPr lang="en-US" smtClean="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0E1D8C1-B6C0-0947-BD35-152E4C6B3FCD}" type="datetime1">
              <a:rPr lang="en-US" smtClean="0"/>
              <a:t>2/14/2017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7428BAA2-4763-6C4A-BF63-47EDF2A4F5D3}" type="datetime1">
              <a:rPr lang="en-US" smtClean="0">
                <a:solidFill>
                  <a:srgbClr val="464653"/>
                </a:solidFill>
              </a:rPr>
              <a:t>2/14/2017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1"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78" y="6356350"/>
            <a:ext cx="3051269" cy="365760"/>
          </a:xfrm>
          <a:prstGeom prst="rect">
            <a:avLst/>
          </a:prstGeom>
        </p:spPr>
        <p:txBody>
          <a:bodyPr vert="horz"/>
          <a:lstStyle>
            <a:lvl1pPr algn="l" eaLnBrk="1" latinLnBrk="0" hangingPunct="1">
              <a:defRPr kumimoji="0" sz="1400">
                <a:solidFill>
                  <a:schemeClr val="tx2"/>
                </a:solidFill>
              </a:defRPr>
            </a:lvl1pPr>
          </a:lstStyle>
          <a:p>
            <a:pPr defTabSz="914363"/>
            <a:fld id="{7472D326-6457-2744-A967-A3F55DB7137A}" type="datetime1">
              <a:rPr lang="en-US" smtClean="0">
                <a:solidFill>
                  <a:srgbClr val="464653"/>
                </a:solidFill>
              </a:rPr>
              <a:t>2/14/2017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363"/>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363"/>
            <a:fld id="{4929A69E-7D8F-4515-9605-0315ABD4F316}" type="slidenum">
              <a:rPr lang="en-US" smtClean="0">
                <a:solidFill>
                  <a:srgbClr val="464653"/>
                </a:solidFill>
              </a:rPr>
              <a:pPr defTabSz="914363"/>
              <a:t>‹#›</a:t>
            </a:fld>
            <a:endParaRPr lang="en-US" dirty="0">
              <a:solidFill>
                <a:srgbClr val="464653"/>
              </a:solidFill>
            </a:endParaRPr>
          </a:p>
        </p:txBody>
      </p:sp>
      <p:sp>
        <p:nvSpPr>
          <p:cNvPr id="28" name="Straight Connector 2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29" name="Straight Connector 28"/>
          <p:cNvSpPr>
            <a:spLocks noChangeShapeType="1"/>
          </p:cNvSpPr>
          <p:nvPr/>
        </p:nvSpPr>
        <p:spPr bwMode="auto">
          <a:xfrm>
            <a:off x="609441"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10" name="Isosceles Triangle 9"/>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62889243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oDtAm7Q0Bo"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png"/><Relationship Id="rId7" Type="http://schemas.openxmlformats.org/officeDocument/2006/relationships/diagramColors" Target="../diagrams/colors5.xml"/><Relationship Id="rId2" Type="http://schemas.openxmlformats.org/officeDocument/2006/relationships/hyperlink" Target="https://www.youtube.com/watch?v=IOj-4oH9ROY" TargetMode="Externa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hyperlink" Target="https://www.onlinequizcreator.com/functions-and-organization-of-the-respiratory-system/quiz-249077" TargetMode="External"/><Relationship Id="rId2"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x5x19lwPnbo&amp;feature=youtu.be&amp;t=7"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hyperlink" Target="https://www.youtube.com/watch?v=x5x19lwPnbo" TargetMode="Externa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664" y="1839723"/>
            <a:ext cx="2257275" cy="1373253"/>
          </a:xfrm>
          <a:prstGeom prst="rect">
            <a:avLst/>
          </a:prstGeom>
        </p:spPr>
      </p:pic>
      <p:sp>
        <p:nvSpPr>
          <p:cNvPr id="2" name="Title 1"/>
          <p:cNvSpPr>
            <a:spLocks noGrp="1"/>
          </p:cNvSpPr>
          <p:nvPr>
            <p:ph type="ctrTitle"/>
          </p:nvPr>
        </p:nvSpPr>
        <p:spPr>
          <a:xfrm>
            <a:off x="2317208" y="1916835"/>
            <a:ext cx="7770376" cy="1470025"/>
          </a:xfrm>
        </p:spPr>
        <p:txBody>
          <a:bodyPr>
            <a:noAutofit/>
          </a:bodyPr>
          <a:lstStyle/>
          <a:p>
            <a:pPr algn="ctr"/>
            <a:r>
              <a:rPr lang="en-US" sz="3600" b="1" dirty="0">
                <a:solidFill>
                  <a:schemeClr val="accent2">
                    <a:lumMod val="75000"/>
                  </a:schemeClr>
                </a:solidFill>
                <a:latin typeface="Arial Black" panose="020B0A04020102020204" pitchFamily="34" charset="0"/>
              </a:rPr>
              <a:t>Functions and Organization of the Respiratory System </a:t>
            </a:r>
            <a:endParaRPr lang="en-US" sz="20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Respiratory Block Lecture 1</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215" y="332656"/>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10030761" y="630215"/>
            <a:ext cx="1795082" cy="1061065"/>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780" y="1883586"/>
            <a:ext cx="1814089" cy="1510691"/>
          </a:xfrm>
          <a:prstGeom prst="rect">
            <a:avLst/>
          </a:prstGeom>
        </p:spPr>
      </p:pic>
    </p:spTree>
    <p:extLst>
      <p:ext uri="{BB962C8B-B14F-4D97-AF65-F5344CB8AC3E}">
        <p14:creationId xmlns:p14="http://schemas.microsoft.com/office/powerpoint/2010/main" val="85662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02324" y="1268760"/>
            <a:ext cx="3834550" cy="4536504"/>
          </a:xfrm>
        </p:spPr>
      </p:pic>
      <p:sp>
        <p:nvSpPr>
          <p:cNvPr id="2" name="Title 1"/>
          <p:cNvSpPr>
            <a:spLocks noGrp="1"/>
          </p:cNvSpPr>
          <p:nvPr>
            <p:ph type="title"/>
          </p:nvPr>
        </p:nvSpPr>
        <p:spPr/>
        <p:txBody>
          <a:bodyPr/>
          <a:lstStyle/>
          <a:p>
            <a:r>
              <a:rPr lang="en-US" dirty="0"/>
              <a:t>Lining Cells of The Alveoli</a:t>
            </a:r>
          </a:p>
        </p:txBody>
      </p:sp>
      <p:sp>
        <p:nvSpPr>
          <p:cNvPr id="5" name="Slide Number Placeholder 4"/>
          <p:cNvSpPr>
            <a:spLocks noGrp="1"/>
          </p:cNvSpPr>
          <p:nvPr>
            <p:ph type="sldNum" sz="quarter" idx="12"/>
          </p:nvPr>
        </p:nvSpPr>
        <p:spPr/>
        <p:txBody>
          <a:bodyPr/>
          <a:lstStyle/>
          <a:p>
            <a:fld id="{4929A69E-7D8F-4515-9605-0315ABD4F316}" type="slidenum">
              <a:rPr lang="en-US" smtClean="0"/>
              <a:t>10</a:t>
            </a:fld>
            <a:endParaRPr lang="en-US" dirty="0"/>
          </a:p>
        </p:txBody>
      </p:sp>
      <p:graphicFrame>
        <p:nvGraphicFramePr>
          <p:cNvPr id="9" name="Content Placeholder 8"/>
          <p:cNvGraphicFramePr>
            <a:graphicFrameLocks noGrp="1"/>
          </p:cNvGraphicFramePr>
          <p:nvPr>
            <p:ph sz="quarter" idx="2"/>
            <p:extLst>
              <p:ext uri="{D42A27DB-BD31-4B8C-83A1-F6EECF244321}">
                <p14:modId xmlns:p14="http://schemas.microsoft.com/office/powerpoint/2010/main" val="768380115"/>
              </p:ext>
            </p:extLst>
          </p:nvPr>
        </p:nvGraphicFramePr>
        <p:xfrm>
          <a:off x="423167" y="1412776"/>
          <a:ext cx="4879157" cy="435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407448" y="4890730"/>
            <a:ext cx="71130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02324" y="4185084"/>
            <a:ext cx="7200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02324" y="2204864"/>
            <a:ext cx="72008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1804" y="5949280"/>
            <a:ext cx="11186303" cy="276999"/>
          </a:xfrm>
          <a:prstGeom prst="rect">
            <a:avLst/>
          </a:prstGeom>
          <a:noFill/>
        </p:spPr>
        <p:txBody>
          <a:bodyPr wrap="square" rtlCol="0">
            <a:spAutoFit/>
          </a:bodyPr>
          <a:lstStyle/>
          <a:p>
            <a:pPr algn="ctr"/>
            <a:r>
              <a:rPr lang="en-US" sz="1200" dirty="0">
                <a:solidFill>
                  <a:srgbClr val="DDE9EC">
                    <a:lumMod val="50000"/>
                  </a:srgbClr>
                </a:solidFill>
              </a:rPr>
              <a:t>Respiratory membrane = the layers crossed by gas, type I </a:t>
            </a:r>
            <a:r>
              <a:rPr lang="en-US" sz="1200" dirty="0" err="1">
                <a:solidFill>
                  <a:srgbClr val="DDE9EC">
                    <a:lumMod val="50000"/>
                  </a:srgbClr>
                </a:solidFill>
              </a:rPr>
              <a:t>pneumocytes</a:t>
            </a:r>
            <a:r>
              <a:rPr lang="en-US" sz="1200" dirty="0">
                <a:solidFill>
                  <a:srgbClr val="DDE9EC">
                    <a:lumMod val="50000"/>
                  </a:srgbClr>
                </a:solidFill>
              </a:rPr>
              <a:t>, and basement membrane of the cells and the capillaries, and endothelial cells lining the capillary.</a:t>
            </a:r>
          </a:p>
        </p:txBody>
      </p:sp>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24918" t="18774" r="21948" b="2724"/>
          <a:stretch/>
        </p:blipFill>
        <p:spPr>
          <a:xfrm>
            <a:off x="9199536" y="1268760"/>
            <a:ext cx="2727524" cy="4048436"/>
          </a:xfrm>
          <a:prstGeom prst="rect">
            <a:avLst/>
          </a:prstGeom>
        </p:spPr>
      </p:pic>
      <p:sp>
        <p:nvSpPr>
          <p:cNvPr id="7" name="TextBox 6"/>
          <p:cNvSpPr txBox="1"/>
          <p:nvPr/>
        </p:nvSpPr>
        <p:spPr>
          <a:xfrm>
            <a:off x="9146029" y="5317196"/>
            <a:ext cx="2996051" cy="461665"/>
          </a:xfrm>
          <a:prstGeom prst="rect">
            <a:avLst/>
          </a:prstGeom>
          <a:noFill/>
        </p:spPr>
        <p:txBody>
          <a:bodyPr wrap="square" rtlCol="0">
            <a:spAutoFit/>
          </a:bodyPr>
          <a:lstStyle/>
          <a:p>
            <a:r>
              <a:rPr lang="en-US" sz="1200" dirty="0">
                <a:solidFill>
                  <a:prstClr val="white">
                    <a:lumMod val="65000"/>
                  </a:prstClr>
                </a:solidFill>
              </a:rPr>
              <a:t>Extra picture: </a:t>
            </a:r>
          </a:p>
          <a:p>
            <a:r>
              <a:rPr lang="en-US" sz="1200" dirty="0">
                <a:solidFill>
                  <a:prstClr val="white">
                    <a:lumMod val="65000"/>
                  </a:prstClr>
                </a:solidFill>
              </a:rPr>
              <a:t>for understanding the respiratory membrane.</a:t>
            </a:r>
          </a:p>
        </p:txBody>
      </p:sp>
    </p:spTree>
    <p:extLst>
      <p:ext uri="{BB962C8B-B14F-4D97-AF65-F5344CB8AC3E}">
        <p14:creationId xmlns:p14="http://schemas.microsoft.com/office/powerpoint/2010/main" val="328448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Tension</a:t>
            </a:r>
            <a:r>
              <a:rPr lang="ar-SA" dirty="0"/>
              <a:t> التوتر السطحي </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60" y="1418590"/>
            <a:ext cx="5556960" cy="3738602"/>
          </a:xfrm>
        </p:spPr>
        <p:txBody>
          <a:bodyPr>
            <a:normAutofit lnSpcReduction="10000"/>
          </a:bodyPr>
          <a:lstStyle/>
          <a:p>
            <a:pPr algn="just"/>
            <a:r>
              <a:rPr lang="en-US" sz="2000" dirty="0"/>
              <a:t>H</a:t>
            </a:r>
            <a:r>
              <a:rPr lang="en-US" sz="2000" baseline="-25000" dirty="0"/>
              <a:t>2</a:t>
            </a:r>
            <a:r>
              <a:rPr lang="en-US" sz="2000" dirty="0"/>
              <a:t>O molecules at the surface are attracted to each other by attractive forces that resist distension called </a:t>
            </a:r>
            <a:r>
              <a:rPr lang="en-US" sz="2000" b="1" dirty="0"/>
              <a:t>surface tension</a:t>
            </a:r>
            <a:r>
              <a:rPr lang="en-US" sz="2000" dirty="0"/>
              <a:t>.</a:t>
            </a:r>
          </a:p>
          <a:p>
            <a:pPr algn="just"/>
            <a:r>
              <a:rPr lang="en-US" sz="1400" dirty="0">
                <a:solidFill>
                  <a:srgbClr val="DDE9EC">
                    <a:lumMod val="50000"/>
                  </a:srgbClr>
                </a:solidFill>
              </a:rPr>
              <a:t>It is the attractive force between adjacent water droplets.</a:t>
            </a:r>
          </a:p>
          <a:p>
            <a:pPr algn="just"/>
            <a:r>
              <a:rPr lang="en-US" sz="1400" dirty="0">
                <a:solidFill>
                  <a:srgbClr val="DDE9EC">
                    <a:lumMod val="50000"/>
                  </a:srgbClr>
                </a:solidFill>
              </a:rPr>
              <a:t>Surface tension increases (water droplets stick to each other) in contact with air.  </a:t>
            </a:r>
            <a:endParaRPr lang="en-US" sz="1200" dirty="0">
              <a:solidFill>
                <a:srgbClr val="DDE9EC">
                  <a:lumMod val="50000"/>
                </a:srgbClr>
              </a:solidFill>
            </a:endParaRPr>
          </a:p>
          <a:p>
            <a:pPr algn="just"/>
            <a:r>
              <a:rPr lang="en-US" sz="2000" dirty="0"/>
              <a:t>Surface tension tends to oppose alveoli expansion. </a:t>
            </a:r>
          </a:p>
          <a:p>
            <a:pPr lvl="0" algn="just">
              <a:buClr>
                <a:srgbClr val="727CA3"/>
              </a:buClr>
            </a:pPr>
            <a:r>
              <a:rPr lang="en-US" sz="1400" dirty="0">
                <a:solidFill>
                  <a:srgbClr val="DDE9EC">
                    <a:lumMod val="50000"/>
                  </a:srgbClr>
                </a:solidFill>
              </a:rPr>
              <a:t>Increased surface tension (water molecules are together) will constrict the alveoli.</a:t>
            </a:r>
          </a:p>
          <a:p>
            <a:pPr lvl="0" algn="just">
              <a:buClr>
                <a:srgbClr val="727CA3"/>
              </a:buClr>
            </a:pPr>
            <a:r>
              <a:rPr lang="en-US" sz="1400" dirty="0">
                <a:solidFill>
                  <a:srgbClr val="DDE9EC">
                    <a:lumMod val="50000"/>
                  </a:srgbClr>
                </a:solidFill>
              </a:rPr>
              <a:t>In respiratory functions we </a:t>
            </a:r>
            <a:r>
              <a:rPr lang="en-US" sz="1400" u="sng" dirty="0">
                <a:solidFill>
                  <a:srgbClr val="DDE9EC">
                    <a:lumMod val="50000"/>
                  </a:srgbClr>
                </a:solidFill>
              </a:rPr>
              <a:t>decrease</a:t>
            </a:r>
            <a:r>
              <a:rPr lang="en-US" sz="1400" dirty="0">
                <a:solidFill>
                  <a:srgbClr val="DDE9EC">
                    <a:lumMod val="50000"/>
                  </a:srgbClr>
                </a:solidFill>
              </a:rPr>
              <a:t> the surface tension of water molecules </a:t>
            </a:r>
            <a:r>
              <a:rPr lang="en-US" sz="1400" dirty="0">
                <a:solidFill>
                  <a:schemeClr val="bg1">
                    <a:lumMod val="50000"/>
                  </a:schemeClr>
                </a:solidFill>
              </a:rPr>
              <a:t>to be able to inflate the alveoli rather than collapsing them</a:t>
            </a:r>
            <a:r>
              <a:rPr lang="en-US" sz="1400" dirty="0">
                <a:solidFill>
                  <a:srgbClr val="DDE9EC">
                    <a:lumMod val="50000"/>
                  </a:srgbClr>
                </a:solidFill>
              </a:rPr>
              <a:t>.</a:t>
            </a:r>
            <a:endParaRPr lang="en-US" sz="2000" dirty="0"/>
          </a:p>
          <a:p>
            <a:pPr algn="just"/>
            <a:r>
              <a:rPr lang="en-US" sz="2000" dirty="0"/>
              <a:t>Pulmonary surfactant reduces surface tension.</a:t>
            </a:r>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462564" y="1268760"/>
            <a:ext cx="3719502" cy="4937125"/>
          </a:xfrm>
        </p:spPr>
      </p:pic>
      <p:sp>
        <p:nvSpPr>
          <p:cNvPr id="5" name="TextBox 4"/>
          <p:cNvSpPr txBox="1"/>
          <p:nvPr/>
        </p:nvSpPr>
        <p:spPr>
          <a:xfrm>
            <a:off x="2299619" y="5402243"/>
            <a:ext cx="3366627" cy="954107"/>
          </a:xfrm>
          <a:prstGeom prst="rect">
            <a:avLst/>
          </a:prstGeom>
          <a:noFill/>
        </p:spPr>
        <p:txBody>
          <a:bodyPr wrap="none" rtlCol="0">
            <a:spAutoFit/>
          </a:bodyPr>
          <a:lstStyle/>
          <a:p>
            <a:pPr algn="r" rtl="1"/>
            <a:r>
              <a:rPr lang="ar-SA" sz="1400" dirty="0">
                <a:solidFill>
                  <a:srgbClr val="DDE9EC">
                    <a:lumMod val="50000"/>
                  </a:srgbClr>
                </a:solidFill>
              </a:rPr>
              <a:t>التوتر السطحي يسبب انكماش وتضيق الالفيولاي</a:t>
            </a:r>
            <a:endParaRPr lang="ar-SA" sz="1400" dirty="0">
              <a:solidFill>
                <a:srgbClr val="DDE9EC">
                  <a:lumMod val="50000"/>
                </a:srgbClr>
              </a:solidFill>
            </a:endParaRPr>
          </a:p>
          <a:p>
            <a:pPr marL="0" algn="r" defTabSz="1015898" rtl="1" eaLnBrk="1" latinLnBrk="0" hangingPunct="1"/>
            <a:r>
              <a:rPr lang="ar-SA" sz="1400" dirty="0">
                <a:solidFill>
                  <a:srgbClr val="DDE9EC">
                    <a:lumMod val="50000"/>
                  </a:srgbClr>
                </a:solidFill>
              </a:rPr>
              <a:t>ودور السيرفكتنت انه يمنع تكون التوتر السطحي</a:t>
            </a:r>
          </a:p>
          <a:p>
            <a:pPr marL="0" algn="r" defTabSz="1015898" rtl="1" eaLnBrk="1" latinLnBrk="0" hangingPunct="1"/>
            <a:r>
              <a:rPr lang="ar-SA" sz="1400" dirty="0">
                <a:solidFill>
                  <a:srgbClr val="DDE9EC">
                    <a:lumMod val="50000"/>
                  </a:srgbClr>
                </a:solidFill>
              </a:rPr>
              <a:t>وبالتالي يساعد على سهولة زيادة حجم الالفيولاي ويصير</a:t>
            </a:r>
          </a:p>
          <a:p>
            <a:pPr marL="0" algn="r" defTabSz="1015898" rtl="1" eaLnBrk="1" latinLnBrk="0" hangingPunct="1"/>
            <a:r>
              <a:rPr lang="ar-SA" sz="1400" dirty="0">
                <a:solidFill>
                  <a:srgbClr val="DDE9EC">
                    <a:lumMod val="50000"/>
                  </a:srgbClr>
                </a:solidFill>
              </a:rPr>
              <a:t>التنفس وتبادل الغازات اسهل</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499" y="5276230"/>
            <a:ext cx="1080120" cy="1080120"/>
          </a:xfrm>
          <a:prstGeom prst="rect">
            <a:avLst/>
          </a:prstGeom>
        </p:spPr>
      </p:pic>
    </p:spTree>
    <p:extLst>
      <p:ext uri="{BB962C8B-B14F-4D97-AF65-F5344CB8AC3E}">
        <p14:creationId xmlns:p14="http://schemas.microsoft.com/office/powerpoint/2010/main" val="112194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Surfactant</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60" y="1268760"/>
            <a:ext cx="5387461" cy="4464496"/>
          </a:xfrm>
        </p:spPr>
        <p:txBody>
          <a:bodyPr>
            <a:noAutofit/>
          </a:bodyPr>
          <a:lstStyle/>
          <a:p>
            <a:pPr algn="just"/>
            <a:r>
              <a:rPr lang="en-US" sz="1400" dirty="0"/>
              <a:t>Surfactant is a complex substance containing  phospholipids and a number of </a:t>
            </a:r>
            <a:r>
              <a:rPr lang="en-US" sz="1400" dirty="0" err="1"/>
              <a:t>apoproteins</a:t>
            </a:r>
            <a:r>
              <a:rPr lang="en-US" sz="1400" dirty="0"/>
              <a:t>.</a:t>
            </a:r>
          </a:p>
          <a:p>
            <a:pPr algn="just"/>
            <a:r>
              <a:rPr lang="en-US" sz="1200" dirty="0">
                <a:solidFill>
                  <a:srgbClr val="DDE9EC">
                    <a:lumMod val="50000"/>
                  </a:srgbClr>
                </a:solidFill>
              </a:rPr>
              <a:t>It lines the alveoli from the inside, which separates the air found in the lumen of the alveoli from water droplets on cells.</a:t>
            </a:r>
          </a:p>
          <a:p>
            <a:pPr algn="just"/>
            <a:r>
              <a:rPr lang="en-US" sz="1400" dirty="0"/>
              <a:t>It is secreted by </a:t>
            </a:r>
            <a:r>
              <a:rPr lang="en-US" sz="1400" dirty="0">
                <a:solidFill>
                  <a:srgbClr val="FF0000"/>
                </a:solidFill>
              </a:rPr>
              <a:t>Type II alveolar cells</a:t>
            </a:r>
            <a:r>
              <a:rPr lang="en-US" sz="1400" dirty="0"/>
              <a:t>. The earliest detection from fetal alveoli (of surfactant) begins between the  (surfactant secretion starts at the) </a:t>
            </a:r>
            <a:r>
              <a:rPr lang="en-US" sz="1400" dirty="0">
                <a:solidFill>
                  <a:srgbClr val="FADA7A">
                    <a:lumMod val="75000"/>
                  </a:srgbClr>
                </a:solidFill>
              </a:rPr>
              <a:t>6</a:t>
            </a:r>
            <a:r>
              <a:rPr lang="en-US" sz="1400" baseline="30000" dirty="0">
                <a:solidFill>
                  <a:srgbClr val="FADA7A">
                    <a:lumMod val="75000"/>
                  </a:srgbClr>
                </a:solidFill>
              </a:rPr>
              <a:t>th</a:t>
            </a:r>
            <a:r>
              <a:rPr lang="en-US" sz="1400" dirty="0">
                <a:solidFill>
                  <a:srgbClr val="FADA7A">
                    <a:lumMod val="75000"/>
                  </a:srgbClr>
                </a:solidFill>
              </a:rPr>
              <a:t>-7</a:t>
            </a:r>
            <a:r>
              <a:rPr lang="en-US" sz="1400" baseline="30000" dirty="0">
                <a:solidFill>
                  <a:srgbClr val="FADA7A">
                    <a:lumMod val="75000"/>
                  </a:srgbClr>
                </a:solidFill>
              </a:rPr>
              <a:t>th</a:t>
            </a:r>
            <a:r>
              <a:rPr lang="en-US" sz="1400" dirty="0">
                <a:solidFill>
                  <a:srgbClr val="FADA7A">
                    <a:lumMod val="75000"/>
                  </a:srgbClr>
                </a:solidFill>
              </a:rPr>
              <a:t> month (24</a:t>
            </a:r>
            <a:r>
              <a:rPr lang="en-US" sz="1400" baseline="30000" dirty="0">
                <a:solidFill>
                  <a:srgbClr val="FADA7A">
                    <a:lumMod val="75000"/>
                  </a:srgbClr>
                </a:solidFill>
              </a:rPr>
              <a:t>th</a:t>
            </a:r>
            <a:r>
              <a:rPr lang="en-US" sz="1400" dirty="0">
                <a:solidFill>
                  <a:srgbClr val="FADA7A">
                    <a:lumMod val="75000"/>
                  </a:srgbClr>
                </a:solidFill>
              </a:rPr>
              <a:t>-28</a:t>
            </a:r>
            <a:r>
              <a:rPr lang="en-US" sz="1400" baseline="30000" dirty="0">
                <a:solidFill>
                  <a:srgbClr val="FADA7A">
                    <a:lumMod val="75000"/>
                  </a:srgbClr>
                </a:solidFill>
              </a:rPr>
              <a:t>th</a:t>
            </a:r>
            <a:r>
              <a:rPr lang="en-US" sz="1400" dirty="0">
                <a:solidFill>
                  <a:srgbClr val="FADA7A">
                    <a:lumMod val="75000"/>
                  </a:srgbClr>
                </a:solidFill>
              </a:rPr>
              <a:t> week) </a:t>
            </a:r>
            <a:r>
              <a:rPr lang="en-US" sz="1400" dirty="0"/>
              <a:t>but this could be delayed in others to </a:t>
            </a:r>
            <a:r>
              <a:rPr lang="en-US" sz="1400" dirty="0">
                <a:solidFill>
                  <a:srgbClr val="FF0000"/>
                </a:solidFill>
              </a:rPr>
              <a:t>week 35 of intrauterine life. </a:t>
            </a:r>
          </a:p>
          <a:p>
            <a:pPr algn="just"/>
            <a:r>
              <a:rPr lang="en-US" sz="1200" dirty="0">
                <a:solidFill>
                  <a:srgbClr val="DDE9EC">
                    <a:lumMod val="50000"/>
                  </a:srgbClr>
                </a:solidFill>
              </a:rPr>
              <a:t>at week </a:t>
            </a:r>
            <a:r>
              <a:rPr lang="en-US" sz="1200" dirty="0">
                <a:solidFill>
                  <a:schemeClr val="accent4">
                    <a:lumMod val="75000"/>
                  </a:schemeClr>
                </a:solidFill>
              </a:rPr>
              <a:t>35</a:t>
            </a:r>
            <a:r>
              <a:rPr lang="en-US" sz="1200" dirty="0">
                <a:solidFill>
                  <a:srgbClr val="DDE9EC">
                    <a:lumMod val="50000"/>
                  </a:srgbClr>
                </a:solidFill>
              </a:rPr>
              <a:t> surfactant is mature and begins to function.</a:t>
            </a:r>
          </a:p>
          <a:p>
            <a:pPr algn="just"/>
            <a:r>
              <a:rPr lang="en-US" sz="1200" dirty="0">
                <a:solidFill>
                  <a:srgbClr val="DDE9EC">
                    <a:lumMod val="50000"/>
                  </a:srgbClr>
                </a:solidFill>
              </a:rPr>
              <a:t>Babies born before week </a:t>
            </a:r>
            <a:r>
              <a:rPr lang="en-US" sz="1200" dirty="0">
                <a:solidFill>
                  <a:schemeClr val="accent4">
                    <a:lumMod val="75000"/>
                  </a:schemeClr>
                </a:solidFill>
              </a:rPr>
              <a:t>35 </a:t>
            </a:r>
            <a:r>
              <a:rPr lang="en-US" sz="1200" dirty="0">
                <a:solidFill>
                  <a:srgbClr val="DDE9EC">
                    <a:lumMod val="50000"/>
                  </a:srgbClr>
                </a:solidFill>
              </a:rPr>
              <a:t>can be considered premature (before full maturation of surfactant) have immature surfactant, so the baby is vulnerable to alveolar collapse (RDS).</a:t>
            </a:r>
          </a:p>
          <a:p>
            <a:pPr algn="just"/>
            <a:r>
              <a:rPr lang="en-US" sz="1200" dirty="0">
                <a:solidFill>
                  <a:srgbClr val="DDE9EC">
                    <a:lumMod val="50000"/>
                  </a:srgbClr>
                </a:solidFill>
              </a:rPr>
              <a:t>Full term pregnancy: 38 ∓2 weeks.</a:t>
            </a:r>
          </a:p>
          <a:p>
            <a:pPr algn="just"/>
            <a:r>
              <a:rPr lang="en-US" sz="1200" dirty="0">
                <a:solidFill>
                  <a:srgbClr val="DDE9EC">
                    <a:lumMod val="50000"/>
                  </a:srgbClr>
                </a:solidFill>
              </a:rPr>
              <a:t>Premature babies: born between weeks 28 – 35 </a:t>
            </a:r>
            <a:r>
              <a:rPr lang="en-US" sz="1050" dirty="0">
                <a:solidFill>
                  <a:srgbClr val="DDE9EC">
                    <a:lumMod val="50000"/>
                  </a:srgbClr>
                </a:solidFill>
              </a:rPr>
              <a:t>(approximately/no exact number). </a:t>
            </a:r>
          </a:p>
          <a:p>
            <a:pPr algn="just"/>
            <a:r>
              <a:rPr lang="en-US" sz="1400" dirty="0"/>
              <a:t>Importance of surfactant is to reduces surface tension throughout the lung, prevents alveolar collapse, decreases airway resistance </a:t>
            </a:r>
            <a:r>
              <a:rPr lang="en-US" sz="1200" dirty="0">
                <a:solidFill>
                  <a:schemeClr val="bg1">
                    <a:lumMod val="65000"/>
                  </a:schemeClr>
                </a:solidFill>
              </a:rPr>
              <a:t>to inflation</a:t>
            </a:r>
            <a:r>
              <a:rPr lang="en-US" sz="900" dirty="0">
                <a:solidFill>
                  <a:schemeClr val="bg1">
                    <a:lumMod val="65000"/>
                  </a:schemeClr>
                </a:solidFill>
              </a:rPr>
              <a:t> </a:t>
            </a:r>
            <a:r>
              <a:rPr lang="en-US" sz="1400" dirty="0"/>
              <a:t>and decreases the </a:t>
            </a:r>
            <a:r>
              <a:rPr lang="en-US" sz="1400" dirty="0">
                <a:solidFill>
                  <a:srgbClr val="FF0000"/>
                </a:solidFill>
              </a:rPr>
              <a:t>work*</a:t>
            </a:r>
            <a:r>
              <a:rPr lang="en-US" sz="1400" dirty="0"/>
              <a:t> of breathing </a:t>
            </a:r>
            <a:r>
              <a:rPr lang="en-US" sz="1200" dirty="0">
                <a:solidFill>
                  <a:schemeClr val="bg1">
                    <a:lumMod val="65000"/>
                  </a:schemeClr>
                </a:solidFill>
              </a:rPr>
              <a:t>and increases surface area for normal breathing</a:t>
            </a:r>
            <a:r>
              <a:rPr lang="en-US" sz="1600" dirty="0"/>
              <a:t>.</a:t>
            </a:r>
          </a:p>
          <a:p>
            <a:pPr algn="just"/>
            <a:r>
              <a:rPr lang="en-US" sz="1200" dirty="0">
                <a:solidFill>
                  <a:srgbClr val="DDE9EC">
                    <a:lumMod val="50000"/>
                  </a:srgbClr>
                </a:solidFill>
              </a:rPr>
              <a:t>Allergies increase airway resistance.</a:t>
            </a:r>
          </a:p>
          <a:p>
            <a:pPr algn="just"/>
            <a:r>
              <a:rPr lang="en-US" sz="1200" dirty="0">
                <a:solidFill>
                  <a:srgbClr val="DDE9EC">
                    <a:lumMod val="50000"/>
                  </a:srgbClr>
                </a:solidFill>
              </a:rPr>
              <a:t>Work of breathing = the energy consumed during respiration.</a:t>
            </a:r>
          </a:p>
        </p:txBody>
      </p:sp>
      <p:graphicFrame>
        <p:nvGraphicFramePr>
          <p:cNvPr id="6" name="Content Placeholder 5"/>
          <p:cNvGraphicFramePr>
            <a:graphicFrameLocks noGrp="1"/>
          </p:cNvGraphicFramePr>
          <p:nvPr>
            <p:ph sz="quarter" idx="2"/>
            <p:extLst>
              <p:ext uri="{D42A27DB-BD31-4B8C-83A1-F6EECF244321}">
                <p14:modId xmlns:p14="http://schemas.microsoft.com/office/powerpoint/2010/main" val="1775512500"/>
              </p:ext>
            </p:extLst>
          </p:nvPr>
        </p:nvGraphicFramePr>
        <p:xfrm>
          <a:off x="6957724" y="1412776"/>
          <a:ext cx="4090313" cy="1599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p:cNvSpPr txBox="1">
            <a:spLocks/>
          </p:cNvSpPr>
          <p:nvPr/>
        </p:nvSpPr>
        <p:spPr>
          <a:xfrm>
            <a:off x="5734372" y="1932597"/>
            <a:ext cx="5387461"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42900" indent="-342900">
              <a:buFont typeface="Arial" pitchFamily="34" charset="0"/>
              <a:buChar char="•"/>
            </a:pPr>
            <a:endParaRPr lang="en-US" sz="2000" dirty="0"/>
          </a:p>
        </p:txBody>
      </p:sp>
      <p:sp>
        <p:nvSpPr>
          <p:cNvPr id="5" name="TextBox 4"/>
          <p:cNvSpPr txBox="1"/>
          <p:nvPr/>
        </p:nvSpPr>
        <p:spPr>
          <a:xfrm>
            <a:off x="6124746" y="3412157"/>
            <a:ext cx="5756271" cy="1384995"/>
          </a:xfrm>
          <a:prstGeom prst="rect">
            <a:avLst/>
          </a:prstGeom>
          <a:noFill/>
        </p:spPr>
        <p:txBody>
          <a:bodyPr wrap="square" rtlCol="0">
            <a:spAutoFit/>
          </a:bodyPr>
          <a:lstStyle/>
          <a:p>
            <a:pPr algn="just" rtl="1"/>
            <a:r>
              <a:rPr lang="ar-SA" sz="1400" dirty="0">
                <a:solidFill>
                  <a:schemeClr val="bg1">
                    <a:lumMod val="65000"/>
                  </a:schemeClr>
                </a:solidFill>
              </a:rPr>
              <a:t>اي ممر للتنفس فالجسم لديه مقاومة بسيطة لمرور الهواء عبره، باعتبار ان الهواء جسم غريب والطبيعي تكون هناك مقاومة للاجسام الغريبة.</a:t>
            </a:r>
          </a:p>
          <a:p>
            <a:pPr algn="just" rtl="1"/>
            <a:r>
              <a:rPr lang="ar-SA" sz="1400" dirty="0">
                <a:solidFill>
                  <a:schemeClr val="bg1">
                    <a:lumMod val="65000"/>
                  </a:schemeClr>
                </a:solidFill>
              </a:rPr>
              <a:t>المقاومة  تتم عن طريق الـ </a:t>
            </a:r>
            <a:r>
              <a:rPr lang="en-US" sz="1400" dirty="0">
                <a:solidFill>
                  <a:schemeClr val="bg1">
                    <a:lumMod val="65000"/>
                  </a:schemeClr>
                </a:solidFill>
              </a:rPr>
              <a:t>Smooth muscles</a:t>
            </a:r>
            <a:r>
              <a:rPr lang="ar-SA" sz="1400" dirty="0">
                <a:solidFill>
                  <a:schemeClr val="bg1">
                    <a:lumMod val="65000"/>
                  </a:schemeClr>
                </a:solidFill>
              </a:rPr>
              <a:t>وهذا شيء طبيعي لكن، لو زادت انقباضات العضلات بالتالي يصير عندي</a:t>
            </a:r>
          </a:p>
          <a:p>
            <a:pPr algn="just" rtl="1"/>
            <a:r>
              <a:rPr lang="ar-SA" sz="1400" dirty="0">
                <a:solidFill>
                  <a:schemeClr val="bg1">
                    <a:lumMod val="65000"/>
                  </a:schemeClr>
                </a:solidFill>
              </a:rPr>
              <a:t> </a:t>
            </a:r>
            <a:r>
              <a:rPr lang="en-US" sz="1400" dirty="0">
                <a:solidFill>
                  <a:schemeClr val="bg1">
                    <a:lumMod val="65000"/>
                  </a:schemeClr>
                </a:solidFill>
              </a:rPr>
              <a:t>increase airways resistance</a:t>
            </a:r>
          </a:p>
          <a:p>
            <a:pPr algn="just" rtl="1"/>
            <a:r>
              <a:rPr lang="ar-SA" sz="1400" dirty="0">
                <a:solidFill>
                  <a:schemeClr val="bg1">
                    <a:lumMod val="65000"/>
                  </a:schemeClr>
                </a:solidFill>
              </a:rPr>
              <a:t>وهذا مايجعل مادة الـ</a:t>
            </a:r>
            <a:r>
              <a:rPr lang="en-US" sz="1400" dirty="0">
                <a:solidFill>
                  <a:schemeClr val="bg1">
                    <a:lumMod val="65000"/>
                  </a:schemeClr>
                </a:solidFill>
              </a:rPr>
              <a:t> Surfactant</a:t>
            </a:r>
            <a:r>
              <a:rPr lang="ar-SA" sz="1400" dirty="0">
                <a:solidFill>
                  <a:schemeClr val="bg1">
                    <a:lumMod val="65000"/>
                  </a:schemeClr>
                </a:solidFill>
              </a:rPr>
              <a:t> تقل.</a:t>
            </a:r>
            <a:endParaRPr lang="en-US" sz="1400" dirty="0">
              <a:solidFill>
                <a:schemeClr val="bg1">
                  <a:lumMod val="65000"/>
                </a:schemeClr>
              </a:solidFill>
            </a:endParaRPr>
          </a:p>
        </p:txBody>
      </p:sp>
      <p:sp>
        <p:nvSpPr>
          <p:cNvPr id="7" name="TextBox 6"/>
          <p:cNvSpPr txBox="1"/>
          <p:nvPr/>
        </p:nvSpPr>
        <p:spPr>
          <a:xfrm>
            <a:off x="6124746" y="4797152"/>
            <a:ext cx="5759783" cy="1384995"/>
          </a:xfrm>
          <a:prstGeom prst="rect">
            <a:avLst/>
          </a:prstGeom>
          <a:noFill/>
        </p:spPr>
        <p:txBody>
          <a:bodyPr wrap="square" rtlCol="0">
            <a:spAutoFit/>
          </a:bodyPr>
          <a:lstStyle/>
          <a:p>
            <a:pPr algn="just"/>
            <a:r>
              <a:rPr lang="en-US" sz="1200" dirty="0">
                <a:solidFill>
                  <a:schemeClr val="bg1">
                    <a:lumMod val="65000"/>
                  </a:schemeClr>
                </a:solidFill>
              </a:rPr>
              <a:t>*How is surfactant related to the work of breathing? More surfactant -&gt; less resistance -&gt; air flows in easily -&gt; with one breath a good amount of air flows in (e.g. 0.5 ml) -&gt; less energy -&gt; less work.</a:t>
            </a:r>
          </a:p>
          <a:p>
            <a:pPr algn="just"/>
            <a:endParaRPr lang="en-US" sz="1200" dirty="0">
              <a:solidFill>
                <a:schemeClr val="bg1">
                  <a:lumMod val="65000"/>
                </a:schemeClr>
              </a:solidFill>
            </a:endParaRPr>
          </a:p>
          <a:p>
            <a:pPr algn="just"/>
            <a:r>
              <a:rPr lang="en-US" sz="1200" dirty="0">
                <a:solidFill>
                  <a:schemeClr val="bg1">
                    <a:lumMod val="65000"/>
                  </a:schemeClr>
                </a:solidFill>
              </a:rPr>
              <a:t>Less surfactant -&gt; more resistance -&gt; air </a:t>
            </a:r>
            <a:r>
              <a:rPr lang="en-US" sz="1200" b="1" u="sng" dirty="0">
                <a:solidFill>
                  <a:schemeClr val="bg1">
                    <a:lumMod val="65000"/>
                  </a:schemeClr>
                </a:solidFill>
              </a:rPr>
              <a:t>does not </a:t>
            </a:r>
            <a:r>
              <a:rPr lang="en-US" sz="1200" dirty="0">
                <a:solidFill>
                  <a:schemeClr val="bg1">
                    <a:lumMod val="65000"/>
                  </a:schemeClr>
                </a:solidFill>
              </a:rPr>
              <a:t>flow in easily -&gt; you need more breaths to be able to reach the amount of air taken in by one normal breath (e.g. 0.5 ml)</a:t>
            </a:r>
          </a:p>
          <a:p>
            <a:pPr algn="just"/>
            <a:r>
              <a:rPr lang="en-US" sz="1200" dirty="0">
                <a:solidFill>
                  <a:schemeClr val="bg1">
                    <a:lumMod val="65000"/>
                  </a:schemeClr>
                </a:solidFill>
              </a:rPr>
              <a:t> -&gt; therefore putting in more energy -&gt; more work. </a:t>
            </a:r>
          </a:p>
        </p:txBody>
      </p:sp>
      <p:sp>
        <p:nvSpPr>
          <p:cNvPr id="10" name="TextBox 9"/>
          <p:cNvSpPr txBox="1"/>
          <p:nvPr/>
        </p:nvSpPr>
        <p:spPr>
          <a:xfrm>
            <a:off x="7017205" y="3068960"/>
            <a:ext cx="4030832" cy="261610"/>
          </a:xfrm>
          <a:prstGeom prst="rect">
            <a:avLst/>
          </a:prstGeom>
          <a:noFill/>
        </p:spPr>
        <p:txBody>
          <a:bodyPr wrap="square" rtlCol="0">
            <a:spAutoFit/>
          </a:bodyPr>
          <a:lstStyle/>
          <a:p>
            <a:r>
              <a:rPr lang="en-US" sz="1100">
                <a:solidFill>
                  <a:schemeClr val="bg1">
                    <a:lumMod val="65000"/>
                  </a:schemeClr>
                </a:solidFill>
              </a:rPr>
              <a:t>More about this topic in next slide.</a:t>
            </a:r>
          </a:p>
        </p:txBody>
      </p:sp>
      <p:cxnSp>
        <p:nvCxnSpPr>
          <p:cNvPr id="12" name="Straight Connector 11"/>
          <p:cNvCxnSpPr/>
          <p:nvPr/>
        </p:nvCxnSpPr>
        <p:spPr>
          <a:xfrm>
            <a:off x="6238428" y="3356992"/>
            <a:ext cx="54726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9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Content Placeholder 4"/>
          <p:cNvSpPr>
            <a:spLocks noGrp="1"/>
          </p:cNvSpPr>
          <p:nvPr>
            <p:ph sz="quarter" idx="4294967295"/>
          </p:nvPr>
        </p:nvSpPr>
        <p:spPr>
          <a:xfrm>
            <a:off x="405781" y="4749131"/>
            <a:ext cx="5161284" cy="1200149"/>
          </a:xfrm>
          <a:ln>
            <a:solidFill>
              <a:schemeClr val="accent3">
                <a:lumMod val="50000"/>
              </a:schemeClr>
            </a:solidFill>
          </a:ln>
        </p:spPr>
        <p:txBody>
          <a:bodyPr>
            <a:normAutofit fontScale="85000" lnSpcReduction="10000"/>
          </a:bodyPr>
          <a:lstStyle/>
          <a:p>
            <a:pPr marL="0" indent="0" algn="just">
              <a:buNone/>
            </a:pPr>
            <a:r>
              <a:rPr lang="en-US" altLang="en-US" sz="1800" dirty="0">
                <a:ea typeface="Arial" charset="0"/>
                <a:cs typeface="Arial" charset="0"/>
              </a:rPr>
              <a:t>Smoking in adult, hypoxia or hypoxemia (low oxygen in the arterial blood) or both, decrease the secretion of surfactant and cause adult respiratory distress syndrome. </a:t>
            </a:r>
            <a:r>
              <a:rPr lang="en-US" sz="1800" dirty="0"/>
              <a:t>All causes of adult respiratory distress syndrome decrease the secretion of surfactant,  or destruct surfactant, which causes the syndrome.</a:t>
            </a:r>
          </a:p>
          <a:p>
            <a:pPr marL="0" indent="0" algn="just">
              <a:buNone/>
            </a:pPr>
            <a:endParaRPr lang="en-US" altLang="en-US" sz="1800" dirty="0">
              <a:latin typeface="Arial" charset="0"/>
              <a:ea typeface="Arial" charset="0"/>
              <a:cs typeface="Arial" charset="0"/>
            </a:endParaRPr>
          </a:p>
          <a:p>
            <a:pPr algn="just"/>
            <a:endParaRPr lang="en-US" sz="2400" dirty="0"/>
          </a:p>
        </p:txBody>
      </p:sp>
      <p:sp>
        <p:nvSpPr>
          <p:cNvPr id="6" name="TextBox 7"/>
          <p:cNvSpPr txBox="1">
            <a:spLocks noGrp="1" noChangeArrowheads="1"/>
          </p:cNvSpPr>
          <p:nvPr>
            <p:ph sz="quarter" idx="4294967295"/>
          </p:nvPr>
        </p:nvSpPr>
        <p:spPr bwMode="auto">
          <a:xfrm>
            <a:off x="405781" y="1556812"/>
            <a:ext cx="5161284" cy="2408342"/>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algn="just">
              <a:buNone/>
            </a:pPr>
            <a:r>
              <a:rPr lang="en-US" altLang="en-US" sz="1600" dirty="0">
                <a:latin typeface="+mn-lt"/>
              </a:rPr>
              <a:t>Also known as: </a:t>
            </a:r>
            <a:r>
              <a:rPr lang="en-US" sz="1600" dirty="0">
                <a:latin typeface="+mn-lt"/>
              </a:rPr>
              <a:t>Hyaline Membrane Disease. </a:t>
            </a:r>
          </a:p>
          <a:p>
            <a:pPr marL="0" indent="0" algn="just">
              <a:buNone/>
            </a:pPr>
            <a:r>
              <a:rPr lang="en-US" sz="1600" dirty="0">
                <a:latin typeface="+mn-lt"/>
              </a:rPr>
              <a:t>Deficiency in premature babies causes respiratory distress syndrome of the new born (RDS) which is a hyaline membrane disease. </a:t>
            </a:r>
            <a:r>
              <a:rPr lang="en-US" altLang="en-US" sz="1600" dirty="0">
                <a:latin typeface="+mn-lt"/>
              </a:rPr>
              <a:t>Here the surfactant is lacking. In the developing fetus. Infants born before  week 24 will </a:t>
            </a:r>
            <a:r>
              <a:rPr lang="en-US" altLang="en-US" sz="1600" i="1" dirty="0">
                <a:latin typeface="+mn-lt"/>
              </a:rPr>
              <a:t>never </a:t>
            </a:r>
            <a:r>
              <a:rPr lang="en-US" altLang="en-US" sz="1600" dirty="0">
                <a:latin typeface="+mn-lt"/>
              </a:rPr>
              <a:t>have surfactant.</a:t>
            </a:r>
            <a:r>
              <a:rPr lang="en-US" altLang="en-US" sz="1600" b="1" dirty="0">
                <a:latin typeface="+mn-lt"/>
              </a:rPr>
              <a:t> </a:t>
            </a:r>
            <a:r>
              <a:rPr lang="en-US" altLang="en-US" sz="1600" dirty="0">
                <a:latin typeface="+mn-lt"/>
              </a:rPr>
              <a:t> Without surfactant, small alveoli have increased surface tension and increased pressures, and will collapse (</a:t>
            </a:r>
            <a:r>
              <a:rPr lang="en-US" altLang="en-US" sz="1600" b="1" dirty="0">
                <a:latin typeface="+mn-lt"/>
              </a:rPr>
              <a:t>atelectasis</a:t>
            </a:r>
            <a:r>
              <a:rPr lang="en-US" altLang="en-US" sz="1600" dirty="0">
                <a:latin typeface="+mn-lt"/>
              </a:rPr>
              <a:t>). Collapsed alveoli are not ventilated and therefore, cannot participate in gas exchange.</a:t>
            </a: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3684" y="620688"/>
            <a:ext cx="432048" cy="432048"/>
          </a:xfrm>
          <a:prstGeom prst="rect">
            <a:avLst/>
          </a:prstGeom>
        </p:spPr>
      </p:pic>
      <p:cxnSp>
        <p:nvCxnSpPr>
          <p:cNvPr id="11" name="Straight Connector 10"/>
          <p:cNvCxnSpPr/>
          <p:nvPr/>
        </p:nvCxnSpPr>
        <p:spPr>
          <a:xfrm>
            <a:off x="5999294" y="620688"/>
            <a:ext cx="0" cy="532859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5781" y="1156702"/>
            <a:ext cx="5161285" cy="400110"/>
          </a:xfrm>
          <a:prstGeom prst="rect">
            <a:avLst/>
          </a:prstGeom>
          <a:solidFill>
            <a:schemeClr val="accent3">
              <a:lumMod val="40000"/>
              <a:lumOff val="60000"/>
            </a:schemeClr>
          </a:solidFill>
          <a:ln>
            <a:solidFill>
              <a:schemeClr val="accent3">
                <a:lumMod val="75000"/>
              </a:schemeClr>
            </a:solidFill>
          </a:ln>
        </p:spPr>
        <p:txBody>
          <a:bodyPr wrap="none">
            <a:spAutoFit/>
          </a:bodyPr>
          <a:lstStyle/>
          <a:p>
            <a:pPr algn="just"/>
            <a:r>
              <a:rPr lang="en-US" altLang="en-US" b="1" dirty="0">
                <a:solidFill>
                  <a:schemeClr val="accent3">
                    <a:lumMod val="50000"/>
                  </a:schemeClr>
                </a:solidFill>
              </a:rPr>
              <a:t>Neonatal Respiratory Distress Syndrome: </a:t>
            </a:r>
          </a:p>
        </p:txBody>
      </p:sp>
      <p:sp>
        <p:nvSpPr>
          <p:cNvPr id="13" name="Rectangle 12"/>
          <p:cNvSpPr/>
          <p:nvPr/>
        </p:nvSpPr>
        <p:spPr>
          <a:xfrm>
            <a:off x="405781" y="4365104"/>
            <a:ext cx="5161286" cy="400110"/>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algn="just"/>
            <a:r>
              <a:rPr lang="en-US" altLang="en-US" b="1" dirty="0">
                <a:solidFill>
                  <a:schemeClr val="accent3">
                    <a:lumMod val="50000"/>
                  </a:schemeClr>
                </a:solidFill>
              </a:rPr>
              <a:t>Adult Respiratory Distress Syndrome: </a:t>
            </a:r>
          </a:p>
        </p:txBody>
      </p:sp>
      <p:sp>
        <p:nvSpPr>
          <p:cNvPr id="17" name="Title 1"/>
          <p:cNvSpPr txBox="1">
            <a:spLocks/>
          </p:cNvSpPr>
          <p:nvPr/>
        </p:nvSpPr>
        <p:spPr>
          <a:xfrm>
            <a:off x="219499" y="532656"/>
            <a:ext cx="5533850" cy="608112"/>
          </a:xfrm>
          <a:prstGeom prst="rect">
            <a:avLst/>
          </a:prstGeom>
        </p:spPr>
        <p:txBody>
          <a:bodyPr>
            <a:normAutofit fontScale="92500"/>
          </a:bodyPr>
          <a:lstStyle>
            <a:lvl1pPr algn="l" rtl="0" eaLnBrk="1" latinLnBrk="0" hangingPunct="1">
              <a:spcBef>
                <a:spcPct val="0"/>
              </a:spcBef>
              <a:buNone/>
              <a:defRPr kumimoji="0" sz="3600" kern="1200">
                <a:solidFill>
                  <a:schemeClr val="tx2"/>
                </a:solidFill>
                <a:latin typeface="+mj-lt"/>
                <a:ea typeface="+mj-ea"/>
                <a:cs typeface="+mj-cs"/>
              </a:defRPr>
            </a:lvl1pPr>
          </a:lstStyle>
          <a:p>
            <a:pPr algn="ctr" defTabSz="914400"/>
            <a:r>
              <a:rPr lang="en-US" sz="2800" u="sng" dirty="0"/>
              <a:t>Respiratory Distress Syndrome</a:t>
            </a:r>
          </a:p>
        </p:txBody>
      </p:sp>
      <p:sp>
        <p:nvSpPr>
          <p:cNvPr id="18" name="Title 1"/>
          <p:cNvSpPr txBox="1">
            <a:spLocks/>
          </p:cNvSpPr>
          <p:nvPr/>
        </p:nvSpPr>
        <p:spPr>
          <a:xfrm>
            <a:off x="6166420" y="532656"/>
            <a:ext cx="6408712" cy="914400"/>
          </a:xfrm>
          <a:prstGeom prst="rect">
            <a:avLst/>
          </a:prstGeom>
        </p:spPr>
        <p:txBody>
          <a:bodyPr>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600" u="sng" dirty="0"/>
              <a:t>Innervations of Lungs and Bronchi</a:t>
            </a:r>
          </a:p>
        </p:txBody>
      </p:sp>
      <p:graphicFrame>
        <p:nvGraphicFramePr>
          <p:cNvPr id="21" name="Diagram 20"/>
          <p:cNvGraphicFramePr/>
          <p:nvPr>
            <p:extLst>
              <p:ext uri="{D42A27DB-BD31-4B8C-83A1-F6EECF244321}">
                <p14:modId xmlns:p14="http://schemas.microsoft.com/office/powerpoint/2010/main" val="235745367"/>
              </p:ext>
            </p:extLst>
          </p:nvPr>
        </p:nvGraphicFramePr>
        <p:xfrm>
          <a:off x="6492924" y="1196752"/>
          <a:ext cx="5184576"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Content Placeholder 3"/>
          <p:cNvSpPr txBox="1">
            <a:spLocks/>
          </p:cNvSpPr>
          <p:nvPr/>
        </p:nvSpPr>
        <p:spPr>
          <a:xfrm>
            <a:off x="6161946" y="4207107"/>
            <a:ext cx="5387461" cy="2088232"/>
          </a:xfrm>
          <a:prstGeom prst="rect">
            <a:avLst/>
          </a:prstGeom>
        </p:spPr>
        <p:txBody>
          <a:bodyPr>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r>
              <a:rPr lang="en-US" sz="1600" dirty="0"/>
              <a:t>Locally secreted factors: Histamine, slow reacting substances of anaphylaxis (SRSA) by mast cells, due to allergy (as in patients with asthma) often cause bronchiolar constriction and increased airway resistance. </a:t>
            </a:r>
          </a:p>
          <a:p>
            <a:pPr algn="just" defTabSz="914400"/>
            <a:r>
              <a:rPr lang="en-US" sz="1200" dirty="0">
                <a:solidFill>
                  <a:srgbClr val="DDE9EC">
                    <a:lumMod val="50000"/>
                  </a:srgbClr>
                </a:solidFill>
              </a:rPr>
              <a:t>They are substances produced locally by the mast cells in the lungs in response to irritation caused by entry of smoke or dust or any foreign antigens.</a:t>
            </a:r>
          </a:p>
          <a:p>
            <a:pPr algn="just" defTabSz="914400"/>
            <a:r>
              <a:rPr lang="en-US" sz="1200" dirty="0">
                <a:solidFill>
                  <a:srgbClr val="DDE9EC">
                    <a:lumMod val="50000"/>
                  </a:srgbClr>
                </a:solidFill>
              </a:rPr>
              <a:t>SRSA like bradykinin.  </a:t>
            </a:r>
            <a:r>
              <a:rPr lang="en-US" sz="1200" dirty="0">
                <a:solidFill>
                  <a:prstClr val="white">
                    <a:lumMod val="65000"/>
                  </a:prstClr>
                </a:solidFill>
              </a:rPr>
              <a:t>(Anaphylaxis = allergy)</a:t>
            </a:r>
          </a:p>
        </p:txBody>
      </p:sp>
    </p:spTree>
    <p:extLst>
      <p:ext uri="{BB962C8B-B14F-4D97-AF65-F5344CB8AC3E}">
        <p14:creationId xmlns:p14="http://schemas.microsoft.com/office/powerpoint/2010/main" val="91681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14</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3638" y="2060848"/>
            <a:ext cx="10969943" cy="553616"/>
          </a:xfrm>
        </p:spPr>
        <p:txBody>
          <a:bodyPr>
            <a:noAutofit/>
          </a:bodyPr>
          <a:lstStyle/>
          <a:p>
            <a:r>
              <a:rPr lang="en-US" sz="2000" dirty="0">
                <a:solidFill>
                  <a:srgbClr val="D85F7F"/>
                </a:solidFill>
                <a:latin typeface="inherit" charset="0"/>
                <a:hlinkClick r:id="rId3"/>
              </a:rPr>
              <a:t>https://www.onlinequizcreator.com/functions-and-organization-of-the-respiratory-system/quiz-249077</a:t>
            </a:r>
            <a:endParaRPr lang="en-US" sz="2000" dirty="0">
              <a:latin typeface="inherit" charset="0"/>
            </a:endParaRPr>
          </a:p>
        </p:txBody>
      </p:sp>
    </p:spTree>
    <p:extLst>
      <p:ext uri="{BB962C8B-B14F-4D97-AF65-F5344CB8AC3E}">
        <p14:creationId xmlns:p14="http://schemas.microsoft.com/office/powerpoint/2010/main" val="283513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25"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15</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3142835" y="3200772"/>
            <a:ext cx="2879569" cy="615030"/>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Mohammed </a:t>
            </a:r>
            <a:r>
              <a:rPr lang="en-US" sz="1800" dirty="0" err="1">
                <a:solidFill>
                  <a:srgbClr val="DDE9EC">
                    <a:lumMod val="75000"/>
                  </a:srgbClr>
                </a:solidFill>
              </a:rPr>
              <a:t>Alayed</a:t>
            </a:r>
            <a:endParaRPr lang="en-US" sz="1800" dirty="0">
              <a:solidFill>
                <a:srgbClr val="DDE9EC">
                  <a:lumMod val="75000"/>
                </a:srgbClr>
              </a:solidFill>
            </a:endParaRPr>
          </a:p>
        </p:txBody>
      </p:sp>
      <p:sp>
        <p:nvSpPr>
          <p:cNvPr id="15" name="Rectangle 8"/>
          <p:cNvSpPr/>
          <p:nvPr/>
        </p:nvSpPr>
        <p:spPr>
          <a:xfrm>
            <a:off x="765824" y="3198579"/>
            <a:ext cx="2879569" cy="2817171"/>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Shroog</a:t>
            </a:r>
            <a:r>
              <a:rPr lang="en-US" sz="1800" dirty="0">
                <a:solidFill>
                  <a:srgbClr val="DDE9EC">
                    <a:lumMod val="75000"/>
                  </a:srgbClr>
                </a:solidFill>
              </a:rPr>
              <a:t> </a:t>
            </a:r>
            <a:r>
              <a:rPr lang="en-US" sz="1800" dirty="0" err="1">
                <a:solidFill>
                  <a:srgbClr val="DDE9EC">
                    <a:lumMod val="75000"/>
                  </a:srgbClr>
                </a:solidFill>
              </a:rPr>
              <a:t>Alsomali</a:t>
            </a:r>
            <a:r>
              <a:rPr lang="en-US" sz="1800" dirty="0">
                <a:solidFill>
                  <a:srgbClr val="DDE9EC">
                    <a:lumMod val="75000"/>
                  </a:srgbClr>
                </a:solidFill>
              </a:rPr>
              <a:t> </a:t>
            </a:r>
          </a:p>
          <a:p>
            <a:pPr fontAlgn="t">
              <a:lnSpc>
                <a:spcPct val="80000"/>
              </a:lnSpc>
              <a:spcBef>
                <a:spcPct val="20000"/>
              </a:spcBef>
            </a:pPr>
            <a:r>
              <a:rPr lang="en-US" sz="1800" dirty="0" err="1">
                <a:solidFill>
                  <a:srgbClr val="DDE9EC">
                    <a:lumMod val="75000"/>
                  </a:srgbClr>
                </a:solidFill>
              </a:rPr>
              <a:t>Alaa</a:t>
            </a:r>
            <a:r>
              <a:rPr lang="en-US" sz="1800" dirty="0">
                <a:solidFill>
                  <a:srgbClr val="DDE9EC">
                    <a:lumMod val="75000"/>
                  </a:srgbClr>
                </a:solidFill>
              </a:rPr>
              <a:t> Alaqeel </a:t>
            </a:r>
          </a:p>
          <a:p>
            <a:pPr fontAlgn="t">
              <a:lnSpc>
                <a:spcPct val="80000"/>
              </a:lnSpc>
              <a:spcBef>
                <a:spcPct val="20000"/>
              </a:spcBef>
            </a:pPr>
            <a:r>
              <a:rPr lang="en-US" sz="1800" dirty="0" err="1">
                <a:solidFill>
                  <a:srgbClr val="DDE9EC">
                    <a:lumMod val="75000"/>
                  </a:srgbClr>
                </a:solidFill>
              </a:rPr>
              <a:t>Aseel</a:t>
            </a:r>
            <a:r>
              <a:rPr lang="en-US" sz="1800" dirty="0">
                <a:solidFill>
                  <a:srgbClr val="DDE9EC">
                    <a:lumMod val="75000"/>
                  </a:srgbClr>
                </a:solidFill>
              </a:rPr>
              <a:t> </a:t>
            </a:r>
            <a:r>
              <a:rPr lang="en-US" sz="1800" dirty="0" err="1">
                <a:solidFill>
                  <a:srgbClr val="DDE9EC">
                    <a:lumMod val="75000"/>
                  </a:srgbClr>
                </a:solidFill>
              </a:rPr>
              <a:t>Alsulaimani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Laila </a:t>
            </a:r>
            <a:r>
              <a:rPr lang="en-US" sz="1800" dirty="0" err="1">
                <a:solidFill>
                  <a:srgbClr val="DDE9EC">
                    <a:lumMod val="75000"/>
                  </a:srgbClr>
                </a:solidFill>
              </a:rPr>
              <a:t>Mathkour</a:t>
            </a:r>
            <a:r>
              <a:rPr lang="en-US" sz="1800" dirty="0">
                <a:solidFill>
                  <a:srgbClr val="DDE9EC">
                    <a:lumMod val="75000"/>
                  </a:srgbClr>
                </a:solidFill>
              </a:rPr>
              <a:t> </a:t>
            </a:r>
          </a:p>
          <a:p>
            <a:r>
              <a:rPr lang="en-US" sz="1800" dirty="0" err="1">
                <a:solidFill>
                  <a:srgbClr val="DDE9EC">
                    <a:lumMod val="75000"/>
                  </a:srgbClr>
                </a:solidFill>
              </a:rPr>
              <a:t>Sondos</a:t>
            </a:r>
            <a:r>
              <a:rPr lang="en-US" sz="1800" dirty="0">
                <a:solidFill>
                  <a:srgbClr val="DDE9EC">
                    <a:lumMod val="75000"/>
                  </a:srgbClr>
                </a:solidFill>
              </a:rPr>
              <a:t> </a:t>
            </a:r>
            <a:r>
              <a:rPr lang="en-US" sz="1800" dirty="0" err="1">
                <a:solidFill>
                  <a:srgbClr val="DDE9EC">
                    <a:lumMod val="75000"/>
                  </a:srgbClr>
                </a:solidFill>
              </a:rPr>
              <a:t>Alhawamdeh</a:t>
            </a:r>
            <a:endParaRPr lang="en-US" sz="1800" dirty="0">
              <a:solidFill>
                <a:srgbClr val="DDE9EC">
                  <a:lumMod val="75000"/>
                </a:srgbClr>
              </a:solidFill>
            </a:endParaRPr>
          </a:p>
          <a:p>
            <a:r>
              <a:rPr lang="en-US" sz="1800" dirty="0" err="1">
                <a:solidFill>
                  <a:srgbClr val="DDE9EC">
                    <a:lumMod val="75000"/>
                  </a:srgbClr>
                </a:solidFill>
              </a:rPr>
              <a:t>Elham</a:t>
            </a:r>
            <a:r>
              <a:rPr lang="en-US" sz="1800" dirty="0">
                <a:solidFill>
                  <a:srgbClr val="DDE9EC">
                    <a:lumMod val="75000"/>
                  </a:srgbClr>
                </a:solidFill>
              </a:rPr>
              <a:t> </a:t>
            </a:r>
            <a:r>
              <a:rPr lang="en-US" sz="1800" dirty="0" err="1">
                <a:solidFill>
                  <a:srgbClr val="DDE9EC">
                    <a:lumMod val="75000"/>
                  </a:srgbClr>
                </a:solidFill>
              </a:rPr>
              <a:t>Alami</a:t>
            </a:r>
            <a:r>
              <a:rPr lang="en-US" sz="1800" dirty="0">
                <a:solidFill>
                  <a:srgbClr val="DDE9EC">
                    <a:lumMod val="75000"/>
                  </a:srgbClr>
                </a:solidFill>
              </a:rPr>
              <a:t> </a:t>
            </a:r>
          </a:p>
          <a:p>
            <a:r>
              <a:rPr lang="en-US" sz="1800" dirty="0" err="1">
                <a:solidFill>
                  <a:srgbClr val="DDE9EC">
                    <a:lumMod val="75000"/>
                  </a:srgbClr>
                </a:solidFill>
              </a:rPr>
              <a:t>Wateen</a:t>
            </a:r>
            <a:r>
              <a:rPr lang="en-US" sz="1800" dirty="0">
                <a:solidFill>
                  <a:srgbClr val="DDE9EC">
                    <a:lumMod val="75000"/>
                  </a:srgbClr>
                </a:solidFill>
              </a:rPr>
              <a:t> </a:t>
            </a:r>
            <a:r>
              <a:rPr lang="en-US" sz="1800" dirty="0" err="1">
                <a:solidFill>
                  <a:srgbClr val="DDE9EC">
                    <a:lumMod val="75000"/>
                  </a:srgbClr>
                </a:solidFill>
              </a:rPr>
              <a:t>Alhamoud</a:t>
            </a:r>
            <a:r>
              <a:rPr lang="en-US" sz="1800" dirty="0">
                <a:solidFill>
                  <a:srgbClr val="DDE9EC">
                    <a:lumMod val="75000"/>
                  </a:srgbClr>
                </a:solidFill>
              </a:rPr>
              <a:t> </a:t>
            </a:r>
          </a:p>
          <a:p>
            <a:pPr fontAlgn="t">
              <a:lnSpc>
                <a:spcPct val="80000"/>
              </a:lnSpc>
              <a:spcBef>
                <a:spcPct val="20000"/>
              </a:spcBef>
            </a:pPr>
            <a:r>
              <a:rPr lang="en-US" sz="1800" dirty="0">
                <a:solidFill>
                  <a:srgbClr val="DDE9EC">
                    <a:lumMod val="75000"/>
                  </a:srgbClr>
                </a:solidFill>
              </a:rPr>
              <a:t> </a:t>
            </a:r>
          </a:p>
          <a:p>
            <a:pPr fontAlgn="t">
              <a:lnSpc>
                <a:spcPct val="80000"/>
              </a:lnSpc>
              <a:spcBef>
                <a:spcPct val="20000"/>
              </a:spcBef>
            </a:pP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rPr>
              <a:t>Objectives</a:t>
            </a:r>
          </a:p>
        </p:txBody>
      </p:sp>
      <p:sp>
        <p:nvSpPr>
          <p:cNvPr id="3" name="Content Placeholder 2"/>
          <p:cNvSpPr>
            <a:spLocks noGrp="1"/>
          </p:cNvSpPr>
          <p:nvPr>
            <p:ph sz="quarter" idx="1"/>
          </p:nvPr>
        </p:nvSpPr>
        <p:spPr>
          <a:xfrm>
            <a:off x="575325" y="1988840"/>
            <a:ext cx="11389608" cy="4937760"/>
          </a:xfrm>
        </p:spPr>
        <p:txBody>
          <a:bodyPr>
            <a:normAutofit/>
          </a:bodyPr>
          <a:lstStyle/>
          <a:p>
            <a:pPr>
              <a:buFont typeface="Courier New" panose="02070309020205020404" pitchFamily="49" charset="0"/>
              <a:buChar char="o"/>
            </a:pPr>
            <a:endParaRPr lang="en-US" sz="2800" dirty="0">
              <a:solidFill>
                <a:schemeClr val="tx2"/>
              </a:solidFill>
              <a:ea typeface="Malgun Gothic Semilight" panose="020B0502040204020203" pitchFamily="34" charset="-128"/>
              <a:cs typeface="Arabic Typesetting" panose="03020402040406030203" pitchFamily="66" charset="-78"/>
            </a:endParaRPr>
          </a:p>
          <a:p>
            <a:pPr marL="469899" lvl="1" indent="-457200">
              <a:buFont typeface="Courier New" panose="02070309020205020404" pitchFamily="49" charset="0"/>
              <a:buChar char="o"/>
            </a:pPr>
            <a:r>
              <a:rPr lang="en-US" sz="2800" dirty="0">
                <a:cs typeface="Calibri"/>
              </a:rPr>
              <a:t>Describe the structures and functions of the conductive and respiratory zones of airways.</a:t>
            </a:r>
          </a:p>
          <a:p>
            <a:pPr marL="469899" lvl="1" indent="-457200">
              <a:buFont typeface="Courier New" panose="02070309020205020404" pitchFamily="49" charset="0"/>
              <a:buChar char="o"/>
            </a:pPr>
            <a:r>
              <a:rPr lang="en-US" sz="2800" dirty="0">
                <a:cs typeface="Calibri"/>
              </a:rPr>
              <a:t>Distinguish the difference between Internal and external respiration</a:t>
            </a:r>
            <a:r>
              <a:rPr lang="en-US" sz="2800" spc="-15" dirty="0">
                <a:cs typeface="Calibri"/>
              </a:rPr>
              <a:t>.</a:t>
            </a:r>
          </a:p>
          <a:p>
            <a:pPr marL="469899" lvl="1" indent="-457200">
              <a:buFont typeface="Courier New" panose="02070309020205020404" pitchFamily="49" charset="0"/>
              <a:buChar char="o"/>
            </a:pPr>
            <a:r>
              <a:rPr lang="en-US" sz="2800" dirty="0">
                <a:cs typeface="Calibri"/>
              </a:rPr>
              <a:t>Discuss the functions of the respiratory system, including non-respiratory functions, like clearance  mechanism by mucus and cilia, production of  surfactant and its physiological significance. </a:t>
            </a: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
        <p:nvSpPr>
          <p:cNvPr id="5" name="Rectangle 4"/>
          <p:cNvSpPr/>
          <p:nvPr/>
        </p:nvSpPr>
        <p:spPr>
          <a:xfrm>
            <a:off x="2591001" y="1660738"/>
            <a:ext cx="6599755" cy="400110"/>
          </a:xfrm>
          <a:prstGeom prst="rect">
            <a:avLst/>
          </a:prstGeom>
        </p:spPr>
        <p:txBody>
          <a:bodyPr wrap="none">
            <a:spAutoFit/>
          </a:bodyPr>
          <a:lstStyle/>
          <a:p>
            <a:pPr algn="ctr"/>
            <a:r>
              <a:rPr lang="en-US"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(Here is a </a:t>
            </a:r>
            <a:r>
              <a:rPr lang="en-US"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hlinkClick r:id="rId2"/>
              </a:rPr>
              <a:t>video</a:t>
            </a:r>
            <a:r>
              <a:rPr lang="en-US"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rPr>
              <a:t> with a great overview of this block’s lectures.)</a:t>
            </a:r>
          </a:p>
        </p:txBody>
      </p:sp>
    </p:spTree>
    <p:extLst>
      <p:ext uri="{BB962C8B-B14F-4D97-AF65-F5344CB8AC3E}">
        <p14:creationId xmlns:p14="http://schemas.microsoft.com/office/powerpoint/2010/main" val="418486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5433" y="601573"/>
            <a:ext cx="10969943" cy="492443"/>
          </a:xfrm>
          <a:prstGeom prst="rect">
            <a:avLst/>
          </a:prstGeom>
        </p:spPr>
        <p:txBody>
          <a:bodyPr vert="horz" wrap="square" lIns="0" tIns="0" rIns="0" bIns="0" rtlCol="0" anchor="b" anchorCtr="0">
            <a:spAutoFit/>
          </a:bodyPr>
          <a:lstStyle/>
          <a:p>
            <a:pPr marL="12700"/>
            <a:r>
              <a:rPr dirty="0"/>
              <a:t>The </a:t>
            </a:r>
            <a:r>
              <a:rPr lang="en-US" dirty="0"/>
              <a:t>M</a:t>
            </a:r>
            <a:r>
              <a:rPr dirty="0"/>
              <a:t>ain </a:t>
            </a:r>
            <a:r>
              <a:rPr lang="en-US" dirty="0"/>
              <a:t>G</a:t>
            </a:r>
            <a:r>
              <a:rPr dirty="0"/>
              <a:t>oal of </a:t>
            </a:r>
            <a:r>
              <a:rPr lang="en-US" dirty="0"/>
              <a:t>R</a:t>
            </a:r>
            <a:r>
              <a:rPr dirty="0"/>
              <a:t>espiration</a:t>
            </a:r>
          </a:p>
        </p:txBody>
      </p:sp>
      <p:sp>
        <p:nvSpPr>
          <p:cNvPr id="7" name="Rectangle 6"/>
          <p:cNvSpPr/>
          <p:nvPr/>
        </p:nvSpPr>
        <p:spPr>
          <a:xfrm>
            <a:off x="450809" y="1556792"/>
            <a:ext cx="5184576" cy="1302921"/>
          </a:xfrm>
          <a:prstGeom prst="rect">
            <a:avLst/>
          </a:prstGeom>
        </p:spPr>
        <p:txBody>
          <a:bodyPr wrap="square">
            <a:spAutoFit/>
          </a:bodyPr>
          <a:lstStyle/>
          <a:p>
            <a:pPr marL="157479">
              <a:spcBef>
                <a:spcPts val="95"/>
              </a:spcBef>
              <a:tabLst>
                <a:tab pos="455295" algn="l"/>
              </a:tabLst>
            </a:pPr>
            <a:r>
              <a:rPr lang="en-US" sz="2400" dirty="0">
                <a:cs typeface="Times New Roman"/>
              </a:rPr>
              <a:t>Is to: </a:t>
            </a:r>
          </a:p>
          <a:p>
            <a:pPr marL="157479">
              <a:spcBef>
                <a:spcPts val="95"/>
              </a:spcBef>
              <a:tabLst>
                <a:tab pos="455295" algn="l"/>
              </a:tabLst>
            </a:pPr>
            <a:r>
              <a:rPr lang="en-US" sz="2400" dirty="0">
                <a:cs typeface="Times New Roman"/>
              </a:rPr>
              <a:t>1- Provide </a:t>
            </a:r>
            <a:r>
              <a:rPr lang="en-US" sz="2400" dirty="0">
                <a:solidFill>
                  <a:srgbClr val="FF0000"/>
                </a:solidFill>
                <a:cs typeface="Times New Roman"/>
              </a:rPr>
              <a:t>oxygen</a:t>
            </a:r>
            <a:r>
              <a:rPr lang="en-US" sz="2400" dirty="0">
                <a:cs typeface="Times New Roman"/>
              </a:rPr>
              <a:t> </a:t>
            </a:r>
            <a:r>
              <a:rPr lang="en-US" sz="2400" spc="-5" dirty="0">
                <a:cs typeface="Times New Roman"/>
              </a:rPr>
              <a:t>to</a:t>
            </a:r>
            <a:r>
              <a:rPr lang="en-US" sz="2400" spc="-130" dirty="0">
                <a:cs typeface="Times New Roman"/>
              </a:rPr>
              <a:t> </a:t>
            </a:r>
            <a:r>
              <a:rPr lang="en-US" sz="2400" dirty="0">
                <a:cs typeface="Times New Roman"/>
              </a:rPr>
              <a:t>tissues.</a:t>
            </a:r>
          </a:p>
          <a:p>
            <a:pPr marL="165100">
              <a:spcBef>
                <a:spcPts val="735"/>
              </a:spcBef>
              <a:tabLst>
                <a:tab pos="551180" algn="l"/>
              </a:tabLst>
            </a:pPr>
            <a:r>
              <a:rPr lang="en-US" sz="2400" spc="-10" dirty="0">
                <a:cs typeface="Times New Roman"/>
              </a:rPr>
              <a:t>2- Remove</a:t>
            </a:r>
            <a:r>
              <a:rPr lang="en-US" sz="2400" spc="-70" dirty="0">
                <a:cs typeface="Times New Roman"/>
              </a:rPr>
              <a:t> </a:t>
            </a:r>
            <a:r>
              <a:rPr lang="en-US" sz="2400" spc="-5" dirty="0">
                <a:solidFill>
                  <a:srgbClr val="FF0000"/>
                </a:solidFill>
                <a:cs typeface="Times New Roman"/>
              </a:rPr>
              <a:t>CO2 .</a:t>
            </a:r>
            <a:endParaRPr lang="en-US" sz="2400" dirty="0">
              <a:solidFill>
                <a:srgbClr val="FF0000"/>
              </a:solidFill>
              <a:cs typeface="Times New Roman"/>
            </a:endParaRPr>
          </a:p>
        </p:txBody>
      </p:sp>
      <p:graphicFrame>
        <p:nvGraphicFramePr>
          <p:cNvPr id="9" name="Diagram 8"/>
          <p:cNvGraphicFramePr/>
          <p:nvPr>
            <p:extLst>
              <p:ext uri="{D42A27DB-BD31-4B8C-83A1-F6EECF244321}">
                <p14:modId xmlns:p14="http://schemas.microsoft.com/office/powerpoint/2010/main" val="1832062534"/>
              </p:ext>
            </p:extLst>
          </p:nvPr>
        </p:nvGraphicFramePr>
        <p:xfrm>
          <a:off x="909836" y="1124744"/>
          <a:ext cx="10270877" cy="5278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8868" y="5099074"/>
            <a:ext cx="1476767" cy="1476767"/>
          </a:xfrm>
          <a:prstGeom prst="rect">
            <a:avLst/>
          </a:prstGeom>
        </p:spPr>
      </p:pic>
      <p:sp>
        <p:nvSpPr>
          <p:cNvPr id="5" name="TextBox 4"/>
          <p:cNvSpPr txBox="1"/>
          <p:nvPr/>
        </p:nvSpPr>
        <p:spPr>
          <a:xfrm>
            <a:off x="10010556" y="5017932"/>
            <a:ext cx="1853392" cy="338554"/>
          </a:xfrm>
          <a:prstGeom prst="rect">
            <a:avLst/>
          </a:prstGeom>
          <a:noFill/>
        </p:spPr>
        <p:txBody>
          <a:bodyPr wrap="none" rtlCol="0">
            <a:spAutoFit/>
          </a:bodyPr>
          <a:lstStyle/>
          <a:p>
            <a:r>
              <a:rPr lang="ar-SA" sz="1600" b="1" dirty="0">
                <a:solidFill>
                  <a:srgbClr val="FF0000"/>
                </a:solidFill>
              </a:rPr>
              <a:t>يستحق تعطونه من وقتكم</a:t>
            </a:r>
            <a:endParaRPr lang="en-US" sz="1600" b="1" dirty="0">
              <a:solidFill>
                <a:srgbClr val="FF0000"/>
              </a:solidFill>
            </a:endParaRPr>
          </a:p>
        </p:txBody>
      </p:sp>
      <p:sp>
        <p:nvSpPr>
          <p:cNvPr id="8" name="TextBox 12"/>
          <p:cNvSpPr txBox="1"/>
          <p:nvPr/>
        </p:nvSpPr>
        <p:spPr>
          <a:xfrm>
            <a:off x="9380513" y="0"/>
            <a:ext cx="280831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3" name="Slide Number Placeholder 2"/>
          <p:cNvSpPr>
            <a:spLocks noGrp="1"/>
          </p:cNvSpPr>
          <p:nvPr>
            <p:ph type="sldNum" sz="quarter" idx="12"/>
          </p:nvPr>
        </p:nvSpPr>
        <p:spPr/>
        <p:txBody>
          <a:bodyPr/>
          <a:lstStyle/>
          <a:p>
            <a:fld id="{4929A69E-7D8F-4515-9605-0315ABD4F316}" type="slidenum">
              <a:rPr lang="en-US" smtClean="0">
                <a:solidFill>
                  <a:srgbClr val="464653"/>
                </a:solidFill>
              </a:rPr>
              <a:pPr/>
              <a:t>3</a:t>
            </a:fld>
            <a:endParaRPr lang="en-US" dirty="0">
              <a:solidFill>
                <a:srgbClr val="464653"/>
              </a:solidFill>
            </a:endParaRPr>
          </a:p>
        </p:txBody>
      </p:sp>
    </p:spTree>
    <p:extLst>
      <p:ext uri="{BB962C8B-B14F-4D97-AF65-F5344CB8AC3E}">
        <p14:creationId xmlns:p14="http://schemas.microsoft.com/office/powerpoint/2010/main" val="165727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80374" y="1600961"/>
            <a:ext cx="8229600" cy="4526280"/>
          </a:xfrm>
          <a:custGeom>
            <a:avLst/>
            <a:gdLst/>
            <a:ahLst/>
            <a:cxnLst/>
            <a:rect l="l" t="t" r="r" b="b"/>
            <a:pathLst>
              <a:path w="8229600" h="4526280">
                <a:moveTo>
                  <a:pt x="0" y="4526280"/>
                </a:moveTo>
                <a:lnTo>
                  <a:pt x="8229600" y="4526280"/>
                </a:lnTo>
                <a:lnTo>
                  <a:pt x="8229600" y="0"/>
                </a:lnTo>
                <a:lnTo>
                  <a:pt x="0" y="0"/>
                </a:lnTo>
                <a:lnTo>
                  <a:pt x="0" y="4526280"/>
                </a:lnTo>
                <a:close/>
              </a:path>
            </a:pathLst>
          </a:custGeom>
          <a:noFill/>
          <a:ln w="22860">
            <a:noFill/>
          </a:ln>
        </p:spPr>
        <p:txBody>
          <a:bodyPr wrap="square" lIns="0" tIns="0" rIns="0" bIns="0" rtlCol="0"/>
          <a:lstStyle/>
          <a:p>
            <a:endParaRPr/>
          </a:p>
        </p:txBody>
      </p:sp>
      <p:sp>
        <p:nvSpPr>
          <p:cNvPr id="4" name="object 4"/>
          <p:cNvSpPr txBox="1"/>
          <p:nvPr/>
        </p:nvSpPr>
        <p:spPr>
          <a:xfrm>
            <a:off x="565800" y="1437456"/>
            <a:ext cx="11088470" cy="3791744"/>
          </a:xfrm>
          <a:prstGeom prst="rect">
            <a:avLst/>
          </a:prstGeom>
        </p:spPr>
        <p:txBody>
          <a:bodyPr vert="horz" wrap="square" lIns="0" tIns="0" rIns="0" bIns="0" rtlCol="0">
            <a:spAutoFit/>
          </a:bodyPr>
          <a:lstStyle/>
          <a:p>
            <a:pPr marL="469900" indent="-457200" algn="just">
              <a:buFont typeface="+mj-lt"/>
              <a:buAutoNum type="arabicPeriod"/>
              <a:tabLst>
                <a:tab pos="354965" algn="l"/>
                <a:tab pos="355600" algn="l"/>
              </a:tabLst>
            </a:pPr>
            <a:r>
              <a:rPr sz="1800" spc="-10" dirty="0">
                <a:cs typeface="Times New Roman"/>
              </a:rPr>
              <a:t>Gas exchange </a:t>
            </a:r>
            <a:r>
              <a:rPr sz="1800" spc="-10" dirty="0">
                <a:solidFill>
                  <a:srgbClr val="FF0000"/>
                </a:solidFill>
                <a:cs typeface="Times New Roman"/>
              </a:rPr>
              <a:t>(respiratory function</a:t>
            </a:r>
            <a:r>
              <a:rPr lang="en-US" sz="1800" spc="-10" dirty="0">
                <a:solidFill>
                  <a:srgbClr val="FF0000"/>
                </a:solidFill>
                <a:cs typeface="Times New Roman"/>
              </a:rPr>
              <a:t>).</a:t>
            </a:r>
          </a:p>
          <a:p>
            <a:pPr marL="469900" indent="-457200" algn="just">
              <a:buFont typeface="+mj-lt"/>
              <a:buAutoNum type="arabicPeriod"/>
              <a:tabLst>
                <a:tab pos="354965" algn="l"/>
                <a:tab pos="355600" algn="l"/>
              </a:tabLst>
            </a:pPr>
            <a:r>
              <a:rPr sz="1800" spc="-10" dirty="0">
                <a:cs typeface="Times New Roman"/>
              </a:rPr>
              <a:t>Phonation: </a:t>
            </a:r>
            <a:r>
              <a:rPr lang="en-US" sz="1800" spc="-10" dirty="0">
                <a:cs typeface="Times New Roman"/>
              </a:rPr>
              <a:t> </a:t>
            </a:r>
            <a:r>
              <a:rPr sz="1800" spc="-10" dirty="0">
                <a:cs typeface="Times New Roman"/>
              </a:rPr>
              <a:t>the production of sounds by the</a:t>
            </a:r>
            <a:r>
              <a:rPr lang="ar-SA" sz="1800" spc="-10" dirty="0">
                <a:cs typeface="Times New Roman"/>
              </a:rPr>
              <a:t> </a:t>
            </a:r>
            <a:r>
              <a:rPr sz="1800" spc="-10" dirty="0">
                <a:cs typeface="Times New Roman"/>
              </a:rPr>
              <a:t>movement of air through the vocal cords.</a:t>
            </a:r>
          </a:p>
          <a:p>
            <a:pPr marL="469900" indent="-457200" algn="just">
              <a:spcBef>
                <a:spcPts val="385"/>
              </a:spcBef>
              <a:buFont typeface="+mj-lt"/>
              <a:buAutoNum type="arabicPeriod"/>
              <a:tabLst>
                <a:tab pos="354965" algn="l"/>
                <a:tab pos="355600" algn="l"/>
              </a:tabLst>
            </a:pPr>
            <a:r>
              <a:rPr sz="1800" spc="-10" dirty="0">
                <a:cs typeface="Times New Roman"/>
              </a:rPr>
              <a:t>Pulmonary defense</a:t>
            </a:r>
            <a:r>
              <a:rPr lang="en-US" sz="1800" spc="-10" dirty="0">
                <a:cs typeface="Times New Roman"/>
              </a:rPr>
              <a:t> </a:t>
            </a:r>
            <a:r>
              <a:rPr lang="en-US" sz="1800" dirty="0">
                <a:solidFill>
                  <a:srgbClr val="DDE9EC">
                    <a:lumMod val="50000"/>
                  </a:srgbClr>
                </a:solidFill>
              </a:rPr>
              <a:t>(protective functions)</a:t>
            </a:r>
            <a:r>
              <a:rPr sz="1800" spc="-10" dirty="0">
                <a:cs typeface="Times New Roman"/>
              </a:rPr>
              <a:t>:</a:t>
            </a:r>
          </a:p>
          <a:p>
            <a:pPr marL="977849" lvl="1" indent="-457200" algn="just">
              <a:spcBef>
                <a:spcPts val="434"/>
              </a:spcBef>
              <a:buFont typeface="Arial" panose="020B0604020202020204" pitchFamily="34" charset="0"/>
              <a:buChar char="•"/>
              <a:tabLst>
                <a:tab pos="354965" algn="l"/>
                <a:tab pos="355600" algn="l"/>
              </a:tabLst>
            </a:pPr>
            <a:r>
              <a:rPr sz="1800" spc="-10" dirty="0">
                <a:cs typeface="Times New Roman"/>
              </a:rPr>
              <a:t>Immunoglobulin A (Ig A</a:t>
            </a:r>
            <a:r>
              <a:rPr lang="en-US" sz="1800" spc="-10" dirty="0">
                <a:cs typeface="Times New Roman"/>
              </a:rPr>
              <a:t>).</a:t>
            </a:r>
            <a:endParaRPr sz="1800" spc="-10" dirty="0">
              <a:cs typeface="Times New Roman"/>
            </a:endParaRPr>
          </a:p>
          <a:p>
            <a:pPr marL="977849" lvl="1" indent="-457200" algn="just">
              <a:spcBef>
                <a:spcPts val="335"/>
              </a:spcBef>
              <a:buFont typeface="Arial" panose="020B0604020202020204" pitchFamily="34" charset="0"/>
              <a:buChar char="•"/>
              <a:tabLst>
                <a:tab pos="354965" algn="l"/>
                <a:tab pos="355600" algn="l"/>
              </a:tabLst>
            </a:pPr>
            <a:r>
              <a:rPr sz="1800" spc="-10" dirty="0">
                <a:cs typeface="Times New Roman"/>
              </a:rPr>
              <a:t>Alpha-1 antitrypsin</a:t>
            </a:r>
            <a:r>
              <a:rPr lang="en-US" sz="1800" spc="-10" dirty="0">
                <a:cs typeface="Times New Roman"/>
              </a:rPr>
              <a:t> </a:t>
            </a:r>
            <a:r>
              <a:rPr lang="en-US" sz="1800" spc="-10" dirty="0">
                <a:solidFill>
                  <a:schemeClr val="bg1">
                    <a:lumMod val="50000"/>
                  </a:schemeClr>
                </a:solidFill>
                <a:cs typeface="Times New Roman"/>
              </a:rPr>
              <a:t>(protects the respiratory system from being ingested by trypsin).</a:t>
            </a:r>
            <a:endParaRPr sz="1800" spc="-10" dirty="0">
              <a:solidFill>
                <a:schemeClr val="bg1">
                  <a:lumMod val="50000"/>
                </a:schemeClr>
              </a:solidFill>
              <a:cs typeface="Times New Roman"/>
            </a:endParaRPr>
          </a:p>
          <a:p>
            <a:pPr marL="977849" marR="5080" lvl="1" indent="-457200" algn="just">
              <a:lnSpc>
                <a:spcPct val="89300"/>
              </a:lnSpc>
              <a:spcBef>
                <a:spcPts val="695"/>
              </a:spcBef>
              <a:buFont typeface="Arial" panose="020B0604020202020204" pitchFamily="34" charset="0"/>
              <a:buChar char="•"/>
              <a:tabLst>
                <a:tab pos="354965" algn="l"/>
                <a:tab pos="355600" algn="l"/>
                <a:tab pos="1067435" algn="l"/>
                <a:tab pos="4779645" algn="l"/>
                <a:tab pos="6244590" algn="l"/>
              </a:tabLst>
            </a:pPr>
            <a:r>
              <a:rPr sz="1800" spc="-10" dirty="0">
                <a:cs typeface="Times New Roman"/>
              </a:rPr>
              <a:t>The</a:t>
            </a:r>
            <a:r>
              <a:rPr lang="ar-SA" sz="1800" spc="-10" dirty="0">
                <a:cs typeface="Times New Roman"/>
              </a:rPr>
              <a:t> </a:t>
            </a:r>
            <a:r>
              <a:rPr sz="1800" u="sng" spc="-10" dirty="0">
                <a:cs typeface="Times New Roman"/>
              </a:rPr>
              <a:t>pulmonary macrophage</a:t>
            </a:r>
            <a:r>
              <a:rPr lang="ar-SA" sz="1800" spc="-10" dirty="0">
                <a:cs typeface="Times New Roman"/>
              </a:rPr>
              <a:t> </a:t>
            </a:r>
            <a:r>
              <a:rPr sz="1800" spc="-10" dirty="0">
                <a:cs typeface="Times New Roman"/>
              </a:rPr>
              <a:t>in the alveoli: engulf</a:t>
            </a:r>
            <a:r>
              <a:rPr lang="ar-SA" sz="1800" spc="-10" dirty="0">
                <a:cs typeface="Times New Roman"/>
              </a:rPr>
              <a:t> </a:t>
            </a:r>
            <a:r>
              <a:rPr sz="1800" spc="-10" dirty="0">
                <a:cs typeface="Times New Roman"/>
              </a:rPr>
              <a:t>smaller particles which pass through the</a:t>
            </a:r>
            <a:r>
              <a:rPr lang="ar-SA" sz="1800" spc="-10" dirty="0">
                <a:cs typeface="Times New Roman"/>
              </a:rPr>
              <a:t> </a:t>
            </a:r>
            <a:r>
              <a:rPr sz="1800" spc="-10" dirty="0" err="1">
                <a:cs typeface="Times New Roman"/>
              </a:rPr>
              <a:t>muco</a:t>
            </a:r>
            <a:r>
              <a:rPr sz="1800" spc="-10" dirty="0">
                <a:cs typeface="Times New Roman"/>
              </a:rPr>
              <a:t>- ciliary barrier filter</a:t>
            </a:r>
            <a:r>
              <a:rPr lang="en-US" sz="1800" spc="-10" dirty="0">
                <a:cs typeface="Times New Roman"/>
              </a:rPr>
              <a:t>.</a:t>
            </a:r>
          </a:p>
          <a:p>
            <a:pPr marL="520649" marR="5080" lvl="1" algn="just">
              <a:lnSpc>
                <a:spcPct val="89300"/>
              </a:lnSpc>
              <a:spcBef>
                <a:spcPts val="695"/>
              </a:spcBef>
              <a:tabLst>
                <a:tab pos="354965" algn="l"/>
                <a:tab pos="355600" algn="l"/>
                <a:tab pos="1067435" algn="l"/>
                <a:tab pos="4779645" algn="l"/>
                <a:tab pos="6244590" algn="l"/>
              </a:tabLst>
            </a:pPr>
            <a:endParaRPr lang="en-US" sz="1800" spc="-10" dirty="0">
              <a:cs typeface="Times New Roman"/>
            </a:endParaRPr>
          </a:p>
          <a:p>
            <a:pPr marL="622300" marR="5080" indent="-609600" algn="just">
              <a:lnSpc>
                <a:spcPts val="2690"/>
              </a:lnSpc>
              <a:spcBef>
                <a:spcPts val="5"/>
              </a:spcBef>
              <a:buFont typeface="+mj-lt"/>
              <a:buAutoNum type="arabicPeriod"/>
              <a:tabLst>
                <a:tab pos="621665" algn="l"/>
                <a:tab pos="622300" algn="l"/>
                <a:tab pos="1791970" algn="l"/>
              </a:tabLst>
            </a:pPr>
            <a:r>
              <a:rPr lang="en-US" sz="1800" spc="-10" dirty="0">
                <a:cs typeface="Times New Roman"/>
              </a:rPr>
              <a:t>Angiotensin</a:t>
            </a:r>
            <a:r>
              <a:rPr lang="en-US" sz="1800" dirty="0">
                <a:solidFill>
                  <a:srgbClr val="DDE9EC">
                    <a:lumMod val="50000"/>
                  </a:srgbClr>
                </a:solidFill>
              </a:rPr>
              <a:t>*</a:t>
            </a:r>
            <a:r>
              <a:rPr lang="en-US" sz="1800" spc="-10" dirty="0">
                <a:cs typeface="Times New Roman"/>
              </a:rPr>
              <a:t> I is converted to angiotensin II with the  help of </a:t>
            </a:r>
            <a:r>
              <a:rPr lang="en-US" sz="1800" spc="-10" dirty="0">
                <a:solidFill>
                  <a:srgbClr val="FF0000"/>
                </a:solidFill>
                <a:cs typeface="Times New Roman"/>
              </a:rPr>
              <a:t>angiotensin converting enzyme </a:t>
            </a:r>
            <a:r>
              <a:rPr lang="en-US" sz="1800" spc="-10" dirty="0">
                <a:cs typeface="Times New Roman"/>
              </a:rPr>
              <a:t>formed by the lungs.</a:t>
            </a:r>
            <a:endParaRPr lang="en-US" sz="3200" dirty="0">
              <a:latin typeface="Times New Roman"/>
              <a:cs typeface="Times New Roman"/>
            </a:endParaRPr>
          </a:p>
          <a:p>
            <a:pPr marL="622300" marR="673100" indent="-609600" algn="just">
              <a:lnSpc>
                <a:spcPts val="2690"/>
              </a:lnSpc>
              <a:buFont typeface="+mj-lt"/>
              <a:buAutoNum type="arabicPeriod"/>
              <a:tabLst>
                <a:tab pos="621665" algn="l"/>
                <a:tab pos="622300" algn="l"/>
              </a:tabLst>
            </a:pPr>
            <a:r>
              <a:rPr lang="en-US" sz="1800" spc="-10" dirty="0">
                <a:cs typeface="Times New Roman"/>
              </a:rPr>
              <a:t>Regulating the acid- base status of the body by </a:t>
            </a:r>
            <a:r>
              <a:rPr lang="en-US" sz="1800" u="sng" spc="-10" dirty="0">
                <a:cs typeface="Times New Roman"/>
              </a:rPr>
              <a:t>washing out extra carbon dioxide from the blood</a:t>
            </a:r>
            <a:r>
              <a:rPr lang="en-US" sz="1800" spc="-10" dirty="0">
                <a:cs typeface="Times New Roman"/>
              </a:rPr>
              <a:t> </a:t>
            </a:r>
            <a:r>
              <a:rPr lang="en-US" sz="1800" spc="-10" dirty="0">
                <a:solidFill>
                  <a:schemeClr val="bg1">
                    <a:lumMod val="50000"/>
                  </a:schemeClr>
                </a:solidFill>
                <a:cs typeface="Times New Roman"/>
              </a:rPr>
              <a:t>(via hyperventilation)</a:t>
            </a:r>
            <a:r>
              <a:rPr lang="en-US" sz="1800" spc="-10" dirty="0">
                <a:cs typeface="Times New Roman"/>
              </a:rPr>
              <a:t>.</a:t>
            </a:r>
            <a:endParaRPr lang="en-US" sz="2800" dirty="0">
              <a:latin typeface="Times New Roman"/>
              <a:cs typeface="Times New Roman"/>
            </a:endParaRPr>
          </a:p>
          <a:p>
            <a:pPr marL="622300" indent="-609600" algn="just">
              <a:spcBef>
                <a:spcPts val="5"/>
              </a:spcBef>
              <a:buFont typeface="+mj-lt"/>
              <a:buAutoNum type="arabicPeriod"/>
              <a:tabLst>
                <a:tab pos="621665" algn="l"/>
                <a:tab pos="622300" algn="l"/>
              </a:tabLst>
            </a:pPr>
            <a:r>
              <a:rPr lang="en-US" sz="1800" spc="-10" dirty="0">
                <a:cs typeface="Times New Roman"/>
              </a:rPr>
              <a:t>Secretion of important substances like </a:t>
            </a:r>
            <a:r>
              <a:rPr lang="en-US" sz="1800" spc="-10" dirty="0">
                <a:solidFill>
                  <a:srgbClr val="FF0000"/>
                </a:solidFill>
                <a:cs typeface="Times New Roman"/>
              </a:rPr>
              <a:t>surfactant</a:t>
            </a:r>
            <a:r>
              <a:rPr lang="en-US" sz="1800" spc="-10" dirty="0">
                <a:cs typeface="Times New Roman"/>
              </a:rPr>
              <a:t>.</a:t>
            </a:r>
          </a:p>
        </p:txBody>
      </p:sp>
      <p:sp>
        <p:nvSpPr>
          <p:cNvPr id="6" name="object 2"/>
          <p:cNvSpPr txBox="1">
            <a:spLocks/>
          </p:cNvSpPr>
          <p:nvPr/>
        </p:nvSpPr>
        <p:spPr>
          <a:xfrm>
            <a:off x="555433" y="601573"/>
            <a:ext cx="10969943" cy="492443"/>
          </a:xfrm>
          <a:prstGeom prst="rect">
            <a:avLst/>
          </a:prstGeom>
        </p:spPr>
        <p:txBody>
          <a:bodyPr vert="horz" wrap="square" lIns="0" tIns="0" rIns="0" bIns="0" rtlCol="0" anchor="b" anchorCtr="0">
            <a:sp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marL="12700" defTabSz="914400"/>
            <a:r>
              <a:rPr lang="en-US" dirty="0"/>
              <a:t>Other Functions of the Respiratory System</a:t>
            </a:r>
          </a:p>
        </p:txBody>
      </p:sp>
      <p:sp>
        <p:nvSpPr>
          <p:cNvPr id="7" name="TextBox 6"/>
          <p:cNvSpPr txBox="1"/>
          <p:nvPr/>
        </p:nvSpPr>
        <p:spPr>
          <a:xfrm>
            <a:off x="555433" y="5357800"/>
            <a:ext cx="11551760" cy="769441"/>
          </a:xfrm>
          <a:prstGeom prst="rect">
            <a:avLst/>
          </a:prstGeom>
          <a:noFill/>
        </p:spPr>
        <p:txBody>
          <a:bodyPr wrap="square" rtlCol="0">
            <a:spAutoFit/>
          </a:bodyPr>
          <a:lstStyle/>
          <a:p>
            <a:pPr algn="just"/>
            <a:r>
              <a:rPr lang="en-US" sz="1400" dirty="0">
                <a:solidFill>
                  <a:srgbClr val="DDE9EC">
                    <a:lumMod val="50000"/>
                  </a:srgbClr>
                </a:solidFill>
              </a:rPr>
              <a:t>*Angiotensin protein is very important in blood pressure regulation </a:t>
            </a:r>
            <a:r>
              <a:rPr lang="en-US" sz="1400" dirty="0">
                <a:solidFill>
                  <a:schemeClr val="bg1">
                    <a:lumMod val="50000"/>
                  </a:schemeClr>
                </a:solidFill>
              </a:rPr>
              <a:t>(it tends to raise blood pressure)</a:t>
            </a:r>
            <a:r>
              <a:rPr lang="en-US" sz="1400" dirty="0">
                <a:solidFill>
                  <a:srgbClr val="DDE9EC">
                    <a:lumMod val="50000"/>
                  </a:srgbClr>
                </a:solidFill>
              </a:rPr>
              <a:t> </a:t>
            </a:r>
            <a:r>
              <a:rPr lang="en-US" sz="1400" dirty="0">
                <a:solidFill>
                  <a:schemeClr val="bg1">
                    <a:lumMod val="50000"/>
                  </a:schemeClr>
                </a:solidFill>
              </a:rPr>
              <a:t>it also promotes the secretion of aldosterone (a corticosteroid hormone which stimulates reabsorption of sodium by the kidneys and therefore regulates water and salt balance).  </a:t>
            </a:r>
            <a:r>
              <a:rPr lang="en-US" sz="1400" dirty="0">
                <a:solidFill>
                  <a:srgbClr val="DDE9EC">
                    <a:lumMod val="50000"/>
                  </a:srgbClr>
                </a:solidFill>
              </a:rPr>
              <a:t>Angiotensin breaks up into angiotensin I (inactive) then it is converted into angiotensin II (active) </a:t>
            </a:r>
            <a:r>
              <a:rPr lang="en-US" sz="1600" dirty="0">
                <a:solidFill>
                  <a:srgbClr val="FF0000"/>
                </a:solidFill>
              </a:rPr>
              <a:t>by ACE.</a:t>
            </a:r>
          </a:p>
        </p:txBody>
      </p:sp>
      <p:sp>
        <p:nvSpPr>
          <p:cNvPr id="2" name="Slide Number Placeholder 1"/>
          <p:cNvSpPr>
            <a:spLocks noGrp="1"/>
          </p:cNvSpPr>
          <p:nvPr>
            <p:ph type="sldNum" sz="quarter" idx="12"/>
          </p:nvPr>
        </p:nvSpPr>
        <p:spPr/>
        <p:txBody>
          <a:bodyPr/>
          <a:lstStyle/>
          <a:p>
            <a:fld id="{4929A69E-7D8F-4515-9605-0315ABD4F316}" type="slidenum">
              <a:rPr lang="en-US" smtClean="0">
                <a:solidFill>
                  <a:srgbClr val="464653"/>
                </a:solidFill>
              </a:rPr>
              <a:pPr/>
              <a:t>4</a:t>
            </a:fld>
            <a:endParaRPr lang="en-US" dirty="0">
              <a:solidFill>
                <a:srgbClr val="464653"/>
              </a:solidFill>
            </a:endParaRPr>
          </a:p>
        </p:txBody>
      </p:sp>
    </p:spTree>
    <p:extLst>
      <p:ext uri="{BB962C8B-B14F-4D97-AF65-F5344CB8AC3E}">
        <p14:creationId xmlns:p14="http://schemas.microsoft.com/office/powerpoint/2010/main" val="88241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4964" y="1337669"/>
            <a:ext cx="5126671" cy="488369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10474" y="607946"/>
            <a:ext cx="10969943" cy="492443"/>
          </a:xfrm>
          <a:prstGeom prst="rect">
            <a:avLst/>
          </a:prstGeom>
        </p:spPr>
        <p:txBody>
          <a:bodyPr vert="horz" wrap="square" lIns="0" tIns="0" rIns="0" bIns="0" rtlCol="0" anchor="b" anchorCtr="0">
            <a:spAutoFit/>
          </a:bodyPr>
          <a:lstStyle/>
          <a:p>
            <a:pPr marL="99060"/>
            <a:r>
              <a:rPr dirty="0"/>
              <a:t>Respiratory </a:t>
            </a:r>
            <a:r>
              <a:rPr lang="en-US" dirty="0"/>
              <a:t>P</a:t>
            </a:r>
            <a:r>
              <a:rPr dirty="0"/>
              <a:t>assage</a:t>
            </a:r>
            <a:r>
              <a:rPr lang="en-US" dirty="0"/>
              <a:t>s (Airways)</a:t>
            </a:r>
            <a:endParaRPr dirty="0"/>
          </a:p>
        </p:txBody>
      </p:sp>
      <p:sp>
        <p:nvSpPr>
          <p:cNvPr id="5" name="object 5"/>
          <p:cNvSpPr/>
          <p:nvPr/>
        </p:nvSpPr>
        <p:spPr>
          <a:xfrm>
            <a:off x="6022404" y="1337669"/>
            <a:ext cx="5688632" cy="4883692"/>
          </a:xfrm>
          <a:prstGeom prst="rect">
            <a:avLst/>
          </a:prstGeom>
          <a:blipFill>
            <a:blip r:embed="rId3" cstate="print"/>
            <a:stretch>
              <a:fillRect/>
            </a:stretch>
          </a:blipFill>
        </p:spPr>
        <p:txBody>
          <a:bodyPr wrap="square" lIns="0" tIns="0" rIns="0" bIns="0" rtlCol="0"/>
          <a:lstStyle/>
          <a:p>
            <a:endParaRPr/>
          </a:p>
        </p:txBody>
      </p:sp>
      <p:sp>
        <p:nvSpPr>
          <p:cNvPr id="6" name="Rectangle 5"/>
          <p:cNvSpPr/>
          <p:nvPr/>
        </p:nvSpPr>
        <p:spPr>
          <a:xfrm>
            <a:off x="1664360" y="1787319"/>
            <a:ext cx="254490" cy="369332"/>
          </a:xfrm>
          <a:prstGeom prst="rect">
            <a:avLst/>
          </a:prstGeom>
        </p:spPr>
        <p:txBody>
          <a:bodyPr wrap="square">
            <a:spAutoFit/>
          </a:bodyPr>
          <a:lstStyle/>
          <a:p>
            <a:r>
              <a:rPr lang="en-US" sz="1800" b="1" dirty="0">
                <a:solidFill>
                  <a:srgbClr val="FF0000"/>
                </a:solidFill>
              </a:rPr>
              <a:t>*</a:t>
            </a:r>
            <a:endParaRPr lang="en-US" b="1" dirty="0">
              <a:solidFill>
                <a:srgbClr val="FF0000"/>
              </a:solidFill>
            </a:endParaRPr>
          </a:p>
        </p:txBody>
      </p:sp>
      <p:sp>
        <p:nvSpPr>
          <p:cNvPr id="7" name="Rectangle 6"/>
          <p:cNvSpPr/>
          <p:nvPr/>
        </p:nvSpPr>
        <p:spPr>
          <a:xfrm>
            <a:off x="4328656" y="2260920"/>
            <a:ext cx="254490" cy="369332"/>
          </a:xfrm>
          <a:prstGeom prst="rect">
            <a:avLst/>
          </a:prstGeom>
        </p:spPr>
        <p:txBody>
          <a:bodyPr wrap="square">
            <a:spAutoFit/>
          </a:bodyPr>
          <a:lstStyle/>
          <a:p>
            <a:r>
              <a:rPr lang="en-US" sz="1800" b="1" dirty="0">
                <a:solidFill>
                  <a:srgbClr val="FF0000"/>
                </a:solidFill>
              </a:rPr>
              <a:t>*</a:t>
            </a:r>
          </a:p>
        </p:txBody>
      </p:sp>
      <p:sp>
        <p:nvSpPr>
          <p:cNvPr id="8" name="Rectangle 7"/>
          <p:cNvSpPr/>
          <p:nvPr/>
        </p:nvSpPr>
        <p:spPr>
          <a:xfrm>
            <a:off x="545525" y="4134076"/>
            <a:ext cx="254490" cy="369332"/>
          </a:xfrm>
          <a:prstGeom prst="rect">
            <a:avLst/>
          </a:prstGeom>
        </p:spPr>
        <p:txBody>
          <a:bodyPr wrap="square">
            <a:spAutoFit/>
          </a:bodyPr>
          <a:lstStyle/>
          <a:p>
            <a:r>
              <a:rPr lang="en-US" sz="1800" b="1" dirty="0">
                <a:solidFill>
                  <a:srgbClr val="FF0000"/>
                </a:solidFill>
              </a:rPr>
              <a:t>*</a:t>
            </a:r>
          </a:p>
        </p:txBody>
      </p:sp>
      <p:sp>
        <p:nvSpPr>
          <p:cNvPr id="9" name="Rectangle 8"/>
          <p:cNvSpPr/>
          <p:nvPr/>
        </p:nvSpPr>
        <p:spPr>
          <a:xfrm>
            <a:off x="4760654" y="3278324"/>
            <a:ext cx="254490" cy="369332"/>
          </a:xfrm>
          <a:prstGeom prst="rect">
            <a:avLst/>
          </a:prstGeom>
        </p:spPr>
        <p:txBody>
          <a:bodyPr wrap="square">
            <a:spAutoFit/>
          </a:bodyPr>
          <a:lstStyle/>
          <a:p>
            <a:r>
              <a:rPr lang="en-US" sz="1800" b="1" dirty="0">
                <a:solidFill>
                  <a:srgbClr val="FF0000"/>
                </a:solidFill>
              </a:rPr>
              <a:t>*</a:t>
            </a:r>
          </a:p>
        </p:txBody>
      </p:sp>
      <p:sp>
        <p:nvSpPr>
          <p:cNvPr id="10" name="Rectangle 9"/>
          <p:cNvSpPr/>
          <p:nvPr/>
        </p:nvSpPr>
        <p:spPr>
          <a:xfrm>
            <a:off x="5624800" y="4134076"/>
            <a:ext cx="254490" cy="369332"/>
          </a:xfrm>
          <a:prstGeom prst="rect">
            <a:avLst/>
          </a:prstGeom>
        </p:spPr>
        <p:txBody>
          <a:bodyPr wrap="square">
            <a:spAutoFit/>
          </a:bodyPr>
          <a:lstStyle/>
          <a:p>
            <a:r>
              <a:rPr lang="en-US" sz="1800" b="1" dirty="0">
                <a:solidFill>
                  <a:srgbClr val="FF0000"/>
                </a:solidFill>
              </a:rPr>
              <a:t>*</a:t>
            </a:r>
          </a:p>
        </p:txBody>
      </p:sp>
      <p:sp>
        <p:nvSpPr>
          <p:cNvPr id="11" name="Rectangle 10"/>
          <p:cNvSpPr/>
          <p:nvPr/>
        </p:nvSpPr>
        <p:spPr>
          <a:xfrm>
            <a:off x="7534572" y="3635732"/>
            <a:ext cx="282926" cy="369332"/>
          </a:xfrm>
          <a:prstGeom prst="rect">
            <a:avLst/>
          </a:prstGeom>
        </p:spPr>
        <p:txBody>
          <a:bodyPr wrap="square">
            <a:spAutoFit/>
          </a:bodyPr>
          <a:lstStyle/>
          <a:p>
            <a:r>
              <a:rPr lang="en-US" sz="1800" b="1" dirty="0">
                <a:solidFill>
                  <a:srgbClr val="FF0000"/>
                </a:solidFill>
              </a:rPr>
              <a:t>*</a:t>
            </a:r>
          </a:p>
        </p:txBody>
      </p:sp>
      <p:sp>
        <p:nvSpPr>
          <p:cNvPr id="12" name="Rectangle 11"/>
          <p:cNvSpPr/>
          <p:nvPr/>
        </p:nvSpPr>
        <p:spPr>
          <a:xfrm>
            <a:off x="9694812" y="2195355"/>
            <a:ext cx="282926" cy="369332"/>
          </a:xfrm>
          <a:prstGeom prst="rect">
            <a:avLst/>
          </a:prstGeom>
        </p:spPr>
        <p:txBody>
          <a:bodyPr wrap="square">
            <a:spAutoFit/>
          </a:bodyPr>
          <a:lstStyle/>
          <a:p>
            <a:r>
              <a:rPr lang="en-US" sz="1800" b="1" dirty="0">
                <a:solidFill>
                  <a:srgbClr val="FF0000"/>
                </a:solidFill>
              </a:rPr>
              <a:t>*</a:t>
            </a:r>
          </a:p>
        </p:txBody>
      </p:sp>
      <p:sp>
        <p:nvSpPr>
          <p:cNvPr id="13" name="Rectangle 12"/>
          <p:cNvSpPr/>
          <p:nvPr/>
        </p:nvSpPr>
        <p:spPr>
          <a:xfrm>
            <a:off x="9051846" y="1337669"/>
            <a:ext cx="282926" cy="369332"/>
          </a:xfrm>
          <a:prstGeom prst="rect">
            <a:avLst/>
          </a:prstGeom>
        </p:spPr>
        <p:txBody>
          <a:bodyPr wrap="square">
            <a:spAutoFit/>
          </a:bodyPr>
          <a:lstStyle/>
          <a:p>
            <a:r>
              <a:rPr lang="en-US" sz="1800" b="1" dirty="0">
                <a:solidFill>
                  <a:srgbClr val="FF0000"/>
                </a:solidFill>
              </a:rPr>
              <a:t>*</a:t>
            </a:r>
          </a:p>
        </p:txBody>
      </p:sp>
      <p:sp>
        <p:nvSpPr>
          <p:cNvPr id="14" name="Rectangle 13"/>
          <p:cNvSpPr/>
          <p:nvPr/>
        </p:nvSpPr>
        <p:spPr>
          <a:xfrm>
            <a:off x="7750596" y="5140767"/>
            <a:ext cx="282926" cy="369332"/>
          </a:xfrm>
          <a:prstGeom prst="rect">
            <a:avLst/>
          </a:prstGeom>
        </p:spPr>
        <p:txBody>
          <a:bodyPr wrap="square">
            <a:spAutoFit/>
          </a:bodyPr>
          <a:lstStyle/>
          <a:p>
            <a:r>
              <a:rPr lang="en-US" sz="1800" b="1" dirty="0">
                <a:solidFill>
                  <a:srgbClr val="FF0000"/>
                </a:solidFill>
              </a:rPr>
              <a:t>*</a:t>
            </a:r>
          </a:p>
        </p:txBody>
      </p:sp>
      <p:sp>
        <p:nvSpPr>
          <p:cNvPr id="15" name="Rectangle 14"/>
          <p:cNvSpPr/>
          <p:nvPr/>
        </p:nvSpPr>
        <p:spPr>
          <a:xfrm>
            <a:off x="9766820" y="5373216"/>
            <a:ext cx="282926" cy="369332"/>
          </a:xfrm>
          <a:prstGeom prst="rect">
            <a:avLst/>
          </a:prstGeom>
        </p:spPr>
        <p:txBody>
          <a:bodyPr wrap="square">
            <a:spAutoFit/>
          </a:bodyPr>
          <a:lstStyle/>
          <a:p>
            <a:r>
              <a:rPr lang="en-US" sz="1800" b="1" dirty="0">
                <a:solidFill>
                  <a:srgbClr val="FF0000"/>
                </a:solidFill>
              </a:rPr>
              <a:t>*</a:t>
            </a:r>
          </a:p>
        </p:txBody>
      </p:sp>
      <p:sp>
        <p:nvSpPr>
          <p:cNvPr id="16" name="Rectangle 15"/>
          <p:cNvSpPr/>
          <p:nvPr/>
        </p:nvSpPr>
        <p:spPr>
          <a:xfrm>
            <a:off x="7462564" y="4787860"/>
            <a:ext cx="282926" cy="369332"/>
          </a:xfrm>
          <a:prstGeom prst="rect">
            <a:avLst/>
          </a:prstGeom>
        </p:spPr>
        <p:txBody>
          <a:bodyPr wrap="square">
            <a:spAutoFit/>
          </a:bodyPr>
          <a:lstStyle/>
          <a:p>
            <a:r>
              <a:rPr lang="en-US" sz="1800" b="1" dirty="0">
                <a:solidFill>
                  <a:srgbClr val="FF0000"/>
                </a:solidFill>
              </a:rPr>
              <a:t>*</a:t>
            </a:r>
          </a:p>
        </p:txBody>
      </p:sp>
      <p:sp>
        <p:nvSpPr>
          <p:cNvPr id="17" name="Slide Number Placeholder 16"/>
          <p:cNvSpPr>
            <a:spLocks noGrp="1"/>
          </p:cNvSpPr>
          <p:nvPr>
            <p:ph type="sldNum" sz="quarter" idx="12"/>
          </p:nvPr>
        </p:nvSpPr>
        <p:spPr/>
        <p:txBody>
          <a:bodyPr/>
          <a:lstStyle/>
          <a:p>
            <a:fld id="{4929A69E-7D8F-4515-9605-0315ABD4F316}" type="slidenum">
              <a:rPr lang="en-US" smtClean="0">
                <a:solidFill>
                  <a:srgbClr val="464653"/>
                </a:solidFill>
              </a:rPr>
              <a:pPr/>
              <a:t>5</a:t>
            </a:fld>
            <a:endParaRPr lang="en-US" dirty="0">
              <a:solidFill>
                <a:srgbClr val="464653"/>
              </a:solidFill>
            </a:endParaRPr>
          </a:p>
        </p:txBody>
      </p:sp>
    </p:spTree>
    <p:extLst>
      <p:ext uri="{BB962C8B-B14F-4D97-AF65-F5344CB8AC3E}">
        <p14:creationId xmlns:p14="http://schemas.microsoft.com/office/powerpoint/2010/main" val="308869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5069" y="404664"/>
            <a:ext cx="10969943" cy="738336"/>
          </a:xfrm>
        </p:spPr>
        <p:txBody>
          <a:bodyPr>
            <a:normAutofit/>
          </a:bodyPr>
          <a:lstStyle/>
          <a:p>
            <a:r>
              <a:rPr lang="en-US" sz="3200" spc="-5" dirty="0">
                <a:solidFill>
                  <a:schemeClr val="accent1">
                    <a:lumMod val="50000"/>
                  </a:schemeClr>
                </a:solidFill>
                <a:cs typeface="Times New Roman"/>
              </a:rPr>
              <a:t>Respiratory Passages (Airways)</a:t>
            </a:r>
            <a:endParaRPr lang="en-US" sz="3200" dirty="0">
              <a:solidFill>
                <a:schemeClr val="accent1">
                  <a:lumMod val="50000"/>
                </a:schemeClr>
              </a:solidFill>
            </a:endParaRP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5" name="جدول 4"/>
          <p:cNvGraphicFramePr>
            <a:graphicFrameLocks noGrp="1"/>
          </p:cNvGraphicFramePr>
          <p:nvPr>
            <p:extLst>
              <p:ext uri="{D42A27DB-BD31-4B8C-83A1-F6EECF244321}">
                <p14:modId xmlns:p14="http://schemas.microsoft.com/office/powerpoint/2010/main" val="2074139313"/>
              </p:ext>
            </p:extLst>
          </p:nvPr>
        </p:nvGraphicFramePr>
        <p:xfrm>
          <a:off x="477788" y="1268760"/>
          <a:ext cx="8019152" cy="5025770"/>
        </p:xfrm>
        <a:graphic>
          <a:graphicData uri="http://schemas.openxmlformats.org/drawingml/2006/table">
            <a:tbl>
              <a:tblPr firstRow="1" bandRow="1">
                <a:tableStyleId>{F5AB1C69-6EDB-4FF4-983F-18BD219EF322}</a:tableStyleId>
              </a:tblPr>
              <a:tblGrid>
                <a:gridCol w="1542618">
                  <a:extLst>
                    <a:ext uri="{9D8B030D-6E8A-4147-A177-3AD203B41FA5}">
                      <a16:colId xmlns:a16="http://schemas.microsoft.com/office/drawing/2014/main" val="517043821"/>
                    </a:ext>
                  </a:extLst>
                </a:gridCol>
                <a:gridCol w="4066908">
                  <a:extLst>
                    <a:ext uri="{9D8B030D-6E8A-4147-A177-3AD203B41FA5}">
                      <a16:colId xmlns:a16="http://schemas.microsoft.com/office/drawing/2014/main" val="4040605449"/>
                    </a:ext>
                  </a:extLst>
                </a:gridCol>
                <a:gridCol w="2409626">
                  <a:extLst>
                    <a:ext uri="{9D8B030D-6E8A-4147-A177-3AD203B41FA5}">
                      <a16:colId xmlns:a16="http://schemas.microsoft.com/office/drawing/2014/main" val="1326327535"/>
                    </a:ext>
                  </a:extLst>
                </a:gridCol>
              </a:tblGrid>
              <a:tr h="545247">
                <a:tc gridSpan="3">
                  <a:txBody>
                    <a:bodyPr/>
                    <a:lstStyle/>
                    <a:p>
                      <a:pPr algn="ctr">
                        <a:lnSpc>
                          <a:spcPct val="150000"/>
                        </a:lnSpc>
                      </a:pPr>
                      <a:r>
                        <a:rPr lang="en-US" sz="2000" spc="-5" dirty="0"/>
                        <a:t>Respiratory passages (airways) can be divided</a:t>
                      </a:r>
                      <a:r>
                        <a:rPr lang="en-US" sz="2000" spc="120" dirty="0"/>
                        <a:t> </a:t>
                      </a:r>
                      <a:r>
                        <a:rPr lang="en-US" sz="2000" spc="-5" dirty="0"/>
                        <a:t>into:</a:t>
                      </a:r>
                      <a:endParaRPr lang="en-US" sz="2000" dirty="0">
                        <a:solidFill>
                          <a:schemeClr val="bg1"/>
                        </a:solidFill>
                        <a:latin typeface="+mj-l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75736820"/>
                  </a:ext>
                </a:extLst>
              </a:tr>
              <a:tr h="625195">
                <a:tc>
                  <a:txBody>
                    <a:bodyPr/>
                    <a:lstStyle/>
                    <a:p>
                      <a:endParaRPr lang="en-US" sz="14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1" spc="-10" dirty="0">
                          <a:solidFill>
                            <a:schemeClr val="accent3">
                              <a:lumMod val="50000"/>
                            </a:schemeClr>
                          </a:solidFill>
                        </a:rPr>
                        <a:t>Conductive </a:t>
                      </a:r>
                      <a:r>
                        <a:rPr lang="en-US" sz="1600" b="1" spc="-15" dirty="0">
                          <a:solidFill>
                            <a:schemeClr val="accent3">
                              <a:lumMod val="50000"/>
                            </a:schemeClr>
                          </a:solidFill>
                        </a:rPr>
                        <a:t>Zone </a:t>
                      </a:r>
                      <a:r>
                        <a:rPr lang="ar-SA" sz="1600" b="1" spc="-15" dirty="0">
                          <a:solidFill>
                            <a:schemeClr val="bg1">
                              <a:lumMod val="65000"/>
                            </a:schemeClr>
                          </a:solidFill>
                        </a:rPr>
                        <a:t>ت</a:t>
                      </a:r>
                      <a:r>
                        <a:rPr lang="ar-AE" sz="1600" b="1" spc="-15" dirty="0">
                          <a:solidFill>
                            <a:schemeClr val="bg1">
                              <a:lumMod val="65000"/>
                            </a:schemeClr>
                          </a:solidFill>
                        </a:rPr>
                        <a:t>وصيل</a:t>
                      </a:r>
                      <a:r>
                        <a:rPr lang="ar-AE" sz="1600" b="1" spc="-15" baseline="0" dirty="0">
                          <a:solidFill>
                            <a:schemeClr val="bg1">
                              <a:lumMod val="65000"/>
                            </a:schemeClr>
                          </a:solidFill>
                        </a:rPr>
                        <a:t>  </a:t>
                      </a:r>
                      <a:endParaRPr lang="en-US" sz="1600" b="1" dirty="0">
                        <a:solidFill>
                          <a:schemeClr val="bg1">
                            <a:lumMod val="65000"/>
                          </a:schemeClr>
                        </a:solidFill>
                        <a:latin typeface="+mj-lt"/>
                        <a:cs typeface="Calibri"/>
                      </a:endParaRPr>
                    </a:p>
                  </a:txBody>
                  <a:tcPr/>
                </a:tc>
                <a:tc>
                  <a:txBody>
                    <a:bodyPr/>
                    <a:lstStyle/>
                    <a:p>
                      <a:pPr algn="ctr"/>
                      <a:r>
                        <a:rPr lang="en-US" sz="1600" b="1" baseline="0" dirty="0">
                          <a:solidFill>
                            <a:schemeClr val="accent3">
                              <a:lumMod val="50000"/>
                            </a:schemeClr>
                          </a:solidFill>
                        </a:rPr>
                        <a:t>Respiratory Zone </a:t>
                      </a:r>
                    </a:p>
                    <a:p>
                      <a:pPr algn="ctr"/>
                      <a:r>
                        <a:rPr lang="en-US" sz="1600" b="1" baseline="0" dirty="0">
                          <a:solidFill>
                            <a:schemeClr val="accent3">
                              <a:lumMod val="50000"/>
                            </a:schemeClr>
                          </a:solidFill>
                        </a:rPr>
                        <a:t>(Respiratory unit)</a:t>
                      </a:r>
                      <a:endParaRPr lang="en-US" sz="1600" b="1" dirty="0">
                        <a:solidFill>
                          <a:schemeClr val="accent3">
                            <a:lumMod val="50000"/>
                          </a:schemeClr>
                        </a:solidFill>
                        <a:latin typeface="+mj-lt"/>
                      </a:endParaRPr>
                    </a:p>
                  </a:txBody>
                  <a:tcPr/>
                </a:tc>
                <a:extLst>
                  <a:ext uri="{0D108BD9-81ED-4DB2-BD59-A6C34878D82A}">
                    <a16:rowId xmlns:a16="http://schemas.microsoft.com/office/drawing/2014/main" val="3225278359"/>
                  </a:ext>
                </a:extLst>
              </a:tr>
              <a:tr h="1941395">
                <a:tc>
                  <a:txBody>
                    <a:bodyPr/>
                    <a:lstStyle/>
                    <a:p>
                      <a:pPr algn="l">
                        <a:lnSpc>
                          <a:spcPct val="150000"/>
                        </a:lnSpc>
                      </a:pPr>
                      <a:r>
                        <a:rPr lang="en-US" sz="1800" dirty="0">
                          <a:solidFill>
                            <a:schemeClr val="accent3">
                              <a:lumMod val="50000"/>
                            </a:schemeClr>
                          </a:solidFill>
                        </a:rPr>
                        <a:t>Functions of each zone </a:t>
                      </a:r>
                      <a:endParaRPr lang="en-US" sz="1800" b="1" dirty="0">
                        <a:solidFill>
                          <a:schemeClr val="accent3">
                            <a:lumMod val="50000"/>
                          </a:schemeClr>
                        </a:solidFill>
                      </a:endParaRPr>
                    </a:p>
                  </a:txBody>
                  <a:tcPr/>
                </a:tc>
                <a:tc>
                  <a:txBody>
                    <a:bodyPr/>
                    <a:lstStyle/>
                    <a:p>
                      <a:pPr marL="3556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4331335" algn="l"/>
                        </a:tabLst>
                        <a:defRPr/>
                      </a:pPr>
                      <a:r>
                        <a:rPr lang="en-US" sz="1600" dirty="0">
                          <a:effectLst/>
                        </a:rPr>
                        <a:t>Help</a:t>
                      </a:r>
                      <a:r>
                        <a:rPr lang="en-US" sz="1600" baseline="0" dirty="0">
                          <a:effectLst/>
                        </a:rPr>
                        <a:t> </a:t>
                      </a:r>
                      <a:r>
                        <a:rPr lang="en-US" sz="1600" dirty="0">
                          <a:effectLst/>
                        </a:rPr>
                        <a:t>warming,</a:t>
                      </a:r>
                      <a:r>
                        <a:rPr lang="en-US" sz="1600" spc="-85" dirty="0">
                          <a:effectLst/>
                        </a:rPr>
                        <a:t> </a:t>
                      </a:r>
                      <a:r>
                        <a:rPr lang="en-US" sz="1600" spc="-5" dirty="0">
                          <a:effectLst/>
                        </a:rPr>
                        <a:t>humidification, filtration of </a:t>
                      </a:r>
                      <a:r>
                        <a:rPr lang="en-US" sz="1600" spc="-10" dirty="0">
                          <a:effectLst/>
                        </a:rPr>
                        <a:t>inspired</a:t>
                      </a:r>
                      <a:r>
                        <a:rPr lang="en-US" sz="1600" spc="-55" dirty="0">
                          <a:effectLst/>
                        </a:rPr>
                        <a:t> </a:t>
                      </a:r>
                      <a:r>
                        <a:rPr lang="en-US" sz="1600" spc="-60" dirty="0">
                          <a:effectLst/>
                        </a:rPr>
                        <a:t>air.</a:t>
                      </a:r>
                    </a:p>
                    <a:p>
                      <a:pPr marL="3556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4331335" algn="l"/>
                        </a:tabLst>
                        <a:defRPr/>
                      </a:pPr>
                      <a:r>
                        <a:rPr lang="en-US" sz="1600" spc="-10" dirty="0"/>
                        <a:t>Contains the olfactory </a:t>
                      </a:r>
                      <a:r>
                        <a:rPr lang="en-US" sz="1600" spc="-5" dirty="0"/>
                        <a:t>receptors</a:t>
                      </a:r>
                      <a:r>
                        <a:rPr lang="en-US" sz="1600" spc="-10" dirty="0"/>
                        <a:t> </a:t>
                      </a:r>
                      <a:r>
                        <a:rPr lang="en-US" sz="1600" spc="-20" dirty="0"/>
                        <a:t>for </a:t>
                      </a:r>
                      <a:r>
                        <a:rPr lang="en-US" sz="1600" spc="-5" dirty="0"/>
                        <a:t>smell</a:t>
                      </a:r>
                      <a:r>
                        <a:rPr lang="en-US" sz="1600" spc="-45" baseline="0" dirty="0"/>
                        <a:t> </a:t>
                      </a:r>
                      <a:r>
                        <a:rPr lang="en-US" sz="1600" spc="-10" dirty="0"/>
                        <a:t>sensation.</a:t>
                      </a:r>
                    </a:p>
                    <a:p>
                      <a:pPr marL="3556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4331335" algn="l"/>
                        </a:tabLst>
                        <a:defRPr/>
                      </a:pPr>
                      <a:r>
                        <a:rPr lang="en-US" sz="1600" spc="-5" dirty="0">
                          <a:effectLst/>
                        </a:rPr>
                        <a:t>C</a:t>
                      </a:r>
                      <a:r>
                        <a:rPr lang="en-US" sz="1600" spc="5" dirty="0">
                          <a:effectLst/>
                        </a:rPr>
                        <a:t>o</a:t>
                      </a:r>
                      <a:r>
                        <a:rPr lang="en-US" sz="1600" spc="-5" dirty="0">
                          <a:effectLst/>
                        </a:rPr>
                        <a:t>nduct</a:t>
                      </a:r>
                      <a:r>
                        <a:rPr lang="en-US" sz="1600" dirty="0">
                          <a:effectLst/>
                        </a:rPr>
                        <a:t>s the </a:t>
                      </a:r>
                      <a:r>
                        <a:rPr lang="en-US" sz="1600" spc="-5" dirty="0">
                          <a:effectLst/>
                        </a:rPr>
                        <a:t>so</a:t>
                      </a:r>
                      <a:r>
                        <a:rPr lang="en-US" sz="1600" spc="5" dirty="0">
                          <a:effectLst/>
                        </a:rPr>
                        <a:t>u</a:t>
                      </a:r>
                      <a:r>
                        <a:rPr lang="en-US" sz="1600" spc="-5" dirty="0">
                          <a:effectLst/>
                        </a:rPr>
                        <a:t>n</a:t>
                      </a:r>
                      <a:r>
                        <a:rPr lang="en-US" sz="1600" dirty="0">
                          <a:effectLst/>
                        </a:rPr>
                        <a:t>d d</a:t>
                      </a:r>
                      <a:r>
                        <a:rPr lang="en-US" sz="1600" spc="-5" dirty="0">
                          <a:effectLst/>
                        </a:rPr>
                        <a:t>uring  speech </a:t>
                      </a:r>
                      <a:r>
                        <a:rPr lang="en-US" sz="1600" spc="-5" dirty="0">
                          <a:solidFill>
                            <a:schemeClr val="bg1">
                              <a:lumMod val="65000"/>
                            </a:schemeClr>
                          </a:solidFill>
                          <a:effectLst/>
                        </a:rPr>
                        <a:t>(phonation)</a:t>
                      </a:r>
                      <a:r>
                        <a:rPr lang="en-US" sz="1600" spc="-5" dirty="0">
                          <a:solidFill>
                            <a:schemeClr val="tx1"/>
                          </a:solidFill>
                          <a:effectLst/>
                        </a:rPr>
                        <a:t>.</a:t>
                      </a:r>
                      <a:endParaRPr lang="en-US" sz="1600" spc="-10" dirty="0">
                        <a:solidFill>
                          <a:schemeClr val="tx1"/>
                        </a:solidFill>
                      </a:endParaRPr>
                    </a:p>
                    <a:p>
                      <a:pPr marL="3556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4331335" algn="l"/>
                        </a:tabLst>
                        <a:defRPr/>
                      </a:pPr>
                      <a:r>
                        <a:rPr lang="en-US" sz="1600" dirty="0"/>
                        <a:t>P</a:t>
                      </a:r>
                      <a:r>
                        <a:rPr lang="en-US" sz="1600" spc="-40" dirty="0"/>
                        <a:t>r</a:t>
                      </a:r>
                      <a:r>
                        <a:rPr lang="en-US" sz="1600" spc="-5" dirty="0"/>
                        <a:t>o</a:t>
                      </a:r>
                      <a:r>
                        <a:rPr lang="en-US" sz="1600" spc="-35" dirty="0"/>
                        <a:t>t</a:t>
                      </a:r>
                      <a:r>
                        <a:rPr lang="en-US" sz="1600" dirty="0"/>
                        <a:t>ecti</a:t>
                      </a:r>
                      <a:r>
                        <a:rPr lang="en-US" sz="1600" spc="-40" dirty="0"/>
                        <a:t>v</a:t>
                      </a:r>
                      <a:r>
                        <a:rPr lang="en-US" sz="1600" dirty="0"/>
                        <a:t>e </a:t>
                      </a:r>
                      <a:r>
                        <a:rPr lang="en-US" sz="1600" spc="-5" dirty="0"/>
                        <a:t>functio</a:t>
                      </a:r>
                      <a:r>
                        <a:rPr lang="en-US" sz="1600" dirty="0"/>
                        <a:t>n </a:t>
                      </a:r>
                      <a:r>
                        <a:rPr lang="en-US" sz="1600" spc="-15" dirty="0"/>
                        <a:t>b</a:t>
                      </a:r>
                      <a:r>
                        <a:rPr lang="en-US" sz="1600" dirty="0"/>
                        <a:t>y cough and </a:t>
                      </a:r>
                      <a:r>
                        <a:rPr lang="en-US" sz="1600" spc="-5" dirty="0"/>
                        <a:t>sneezing</a:t>
                      </a:r>
                      <a:r>
                        <a:rPr lang="en-US" sz="1600" spc="-75" dirty="0"/>
                        <a:t> </a:t>
                      </a:r>
                      <a:r>
                        <a:rPr lang="en-US" sz="1600" spc="-20" dirty="0"/>
                        <a:t>reflexes </a:t>
                      </a:r>
                      <a:r>
                        <a:rPr lang="en-US" sz="1600" spc="-20" dirty="0">
                          <a:solidFill>
                            <a:schemeClr val="bg1">
                              <a:lumMod val="65000"/>
                            </a:schemeClr>
                          </a:solidFill>
                        </a:rPr>
                        <a:t>(removal of foreign</a:t>
                      </a:r>
                      <a:r>
                        <a:rPr lang="en-US" sz="1600" spc="-20" baseline="0" dirty="0">
                          <a:solidFill>
                            <a:schemeClr val="bg1">
                              <a:lumMod val="65000"/>
                            </a:schemeClr>
                          </a:solidFill>
                        </a:rPr>
                        <a:t> bodies</a:t>
                      </a:r>
                      <a:r>
                        <a:rPr lang="en-US" sz="1600" spc="-20" dirty="0">
                          <a:solidFill>
                            <a:schemeClr val="bg1">
                              <a:lumMod val="65000"/>
                            </a:schemeClr>
                          </a:solidFill>
                        </a:rPr>
                        <a:t>)</a:t>
                      </a:r>
                      <a:r>
                        <a:rPr lang="en-US" sz="1600" spc="-20" dirty="0"/>
                        <a:t>.</a:t>
                      </a:r>
                      <a:endParaRPr lang="en-US" sz="1600" i="0" dirty="0">
                        <a:solidFill>
                          <a:schemeClr val="tx1"/>
                        </a:solidFill>
                        <a:latin typeface="+mn-lt"/>
                        <a:cs typeface="Calibri"/>
                      </a:endParaRPr>
                    </a:p>
                  </a:txBody>
                  <a:tcPr/>
                </a:tc>
                <a:tc>
                  <a:txBody>
                    <a:bodyPr/>
                    <a:lstStyle/>
                    <a:p>
                      <a:pPr marL="342900" indent="-342900" algn="ctr">
                        <a:buFont typeface="Courier New" panose="02070309020205020404" pitchFamily="49" charset="0"/>
                        <a:buChar char="o"/>
                      </a:pPr>
                      <a:endParaRPr lang="en-US" sz="1600" spc="-20" dirty="0"/>
                    </a:p>
                    <a:p>
                      <a:pPr marL="342900" indent="-342900" algn="l">
                        <a:buFont typeface="Courier New" panose="02070309020205020404" pitchFamily="49" charset="0"/>
                        <a:buChar char="o"/>
                      </a:pPr>
                      <a:r>
                        <a:rPr lang="en-US" sz="1600" spc="-20" dirty="0"/>
                        <a:t>Gas</a:t>
                      </a:r>
                      <a:r>
                        <a:rPr lang="en-US" sz="1600" spc="-75" dirty="0"/>
                        <a:t> </a:t>
                      </a:r>
                      <a:r>
                        <a:rPr lang="en-US" sz="1600" spc="-15" dirty="0"/>
                        <a:t>exchange </a:t>
                      </a:r>
                      <a:r>
                        <a:rPr lang="en-US" sz="1600" spc="-15" dirty="0">
                          <a:solidFill>
                            <a:schemeClr val="bg1">
                              <a:lumMod val="65000"/>
                            </a:schemeClr>
                          </a:solidFill>
                        </a:rPr>
                        <a:t>(main function of the respiratory</a:t>
                      </a:r>
                      <a:r>
                        <a:rPr lang="en-US" sz="1600" spc="-15" baseline="0" dirty="0">
                          <a:solidFill>
                            <a:schemeClr val="bg1">
                              <a:lumMod val="65000"/>
                            </a:schemeClr>
                          </a:solidFill>
                        </a:rPr>
                        <a:t> system</a:t>
                      </a:r>
                      <a:r>
                        <a:rPr lang="en-US" sz="1600" spc="-15" dirty="0">
                          <a:solidFill>
                            <a:schemeClr val="bg1">
                              <a:lumMod val="65000"/>
                            </a:schemeClr>
                          </a:solidFill>
                        </a:rPr>
                        <a:t>)</a:t>
                      </a:r>
                      <a:endParaRPr lang="en-US" sz="1600" b="0" dirty="0">
                        <a:solidFill>
                          <a:schemeClr val="bg1">
                            <a:lumMod val="65000"/>
                          </a:schemeClr>
                        </a:solidFill>
                        <a:latin typeface="+mn-lt"/>
                      </a:endParaRPr>
                    </a:p>
                  </a:txBody>
                  <a:tcPr/>
                </a:tc>
                <a:extLst>
                  <a:ext uri="{0D108BD9-81ED-4DB2-BD59-A6C34878D82A}">
                    <a16:rowId xmlns:a16="http://schemas.microsoft.com/office/drawing/2014/main" val="2426928743"/>
                  </a:ext>
                </a:extLst>
              </a:tr>
              <a:tr h="1809775">
                <a:tc>
                  <a:txBody>
                    <a:bodyPr/>
                    <a:lstStyle/>
                    <a:p>
                      <a:pPr algn="l">
                        <a:lnSpc>
                          <a:spcPct val="150000"/>
                        </a:lnSpc>
                      </a:pPr>
                      <a:r>
                        <a:rPr lang="en-US" sz="1800" dirty="0">
                          <a:solidFill>
                            <a:schemeClr val="accent3">
                              <a:lumMod val="50000"/>
                            </a:schemeClr>
                          </a:solidFill>
                        </a:rPr>
                        <a:t>Structures</a:t>
                      </a:r>
                    </a:p>
                    <a:p>
                      <a:pPr algn="l">
                        <a:lnSpc>
                          <a:spcPct val="150000"/>
                        </a:lnSpc>
                      </a:pPr>
                      <a:r>
                        <a:rPr lang="en-US" sz="1800" dirty="0">
                          <a:solidFill>
                            <a:schemeClr val="accent3">
                              <a:lumMod val="50000"/>
                            </a:schemeClr>
                          </a:solidFill>
                        </a:rPr>
                        <a:t>in</a:t>
                      </a:r>
                      <a:r>
                        <a:rPr lang="en-US" sz="1800" baseline="0" dirty="0">
                          <a:solidFill>
                            <a:schemeClr val="accent3">
                              <a:lumMod val="50000"/>
                            </a:schemeClr>
                          </a:solidFill>
                        </a:rPr>
                        <a:t> each zone</a:t>
                      </a:r>
                      <a:r>
                        <a:rPr lang="en-US" sz="1800" dirty="0">
                          <a:solidFill>
                            <a:schemeClr val="accent3">
                              <a:lumMod val="50000"/>
                            </a:schemeClr>
                          </a:solidFill>
                        </a:rPr>
                        <a:t> </a:t>
                      </a:r>
                      <a:endParaRPr lang="en-US" sz="1800" b="1" dirty="0">
                        <a:solidFill>
                          <a:schemeClr val="accent3">
                            <a:lumMod val="50000"/>
                          </a:schemeClr>
                        </a:solidFill>
                      </a:endParaRPr>
                    </a:p>
                  </a:txBody>
                  <a:tcPr/>
                </a:tc>
                <a:tc>
                  <a:txBody>
                    <a:bodyPr/>
                    <a:lstStyle/>
                    <a:p>
                      <a:pPr marL="298450" indent="-285750" algn="l">
                        <a:lnSpc>
                          <a:spcPct val="100000"/>
                        </a:lnSpc>
                        <a:buFont typeface="Courier New" panose="02070309020205020404" pitchFamily="49" charset="0"/>
                        <a:buChar char="o"/>
                        <a:tabLst>
                          <a:tab pos="4331335" algn="l"/>
                        </a:tabLst>
                      </a:pPr>
                      <a:endParaRPr lang="en-US" sz="1400" spc="-5" dirty="0"/>
                    </a:p>
                    <a:p>
                      <a:pPr marL="298450" indent="-285750" algn="l">
                        <a:lnSpc>
                          <a:spcPct val="100000"/>
                        </a:lnSpc>
                        <a:buFont typeface="Courier New" panose="02070309020205020404" pitchFamily="49" charset="0"/>
                        <a:buChar char="o"/>
                        <a:tabLst>
                          <a:tab pos="4331335" algn="l"/>
                        </a:tabLst>
                      </a:pPr>
                      <a:r>
                        <a:rPr lang="en-US" sz="1600" spc="-5" dirty="0"/>
                        <a:t>S</a:t>
                      </a:r>
                      <a:r>
                        <a:rPr lang="en-US" sz="1600" spc="-25" dirty="0"/>
                        <a:t>t</a:t>
                      </a:r>
                      <a:r>
                        <a:rPr lang="en-US" sz="1600" dirty="0"/>
                        <a:t>arts</a:t>
                      </a:r>
                      <a:r>
                        <a:rPr lang="en-US" sz="1600" spc="-25" dirty="0"/>
                        <a:t> </a:t>
                      </a:r>
                      <a:r>
                        <a:rPr lang="en-US" sz="1600" spc="-5" dirty="0"/>
                        <a:t>f</a:t>
                      </a:r>
                      <a:r>
                        <a:rPr lang="en-US" sz="1600" spc="-35" dirty="0"/>
                        <a:t>r</a:t>
                      </a:r>
                      <a:r>
                        <a:rPr lang="en-US" sz="1600" spc="-5" dirty="0"/>
                        <a:t>o</a:t>
                      </a:r>
                      <a:r>
                        <a:rPr lang="en-US" sz="1600" dirty="0"/>
                        <a:t>m</a:t>
                      </a:r>
                      <a:r>
                        <a:rPr lang="en-US" sz="1600" spc="-20" dirty="0"/>
                        <a:t> </a:t>
                      </a:r>
                      <a:r>
                        <a:rPr lang="en-US" sz="1600" spc="-5" dirty="0"/>
                        <a:t>no</a:t>
                      </a:r>
                      <a:r>
                        <a:rPr lang="en-US" sz="1600" spc="-10" dirty="0"/>
                        <a:t>s</a:t>
                      </a:r>
                      <a:r>
                        <a:rPr lang="en-US" sz="1600" dirty="0"/>
                        <a:t>e</a:t>
                      </a:r>
                      <a:r>
                        <a:rPr lang="en-US" sz="1600" spc="10" dirty="0"/>
                        <a:t> </a:t>
                      </a:r>
                      <a:r>
                        <a:rPr lang="en-US" sz="1600" spc="-25" dirty="0"/>
                        <a:t>t</a:t>
                      </a:r>
                      <a:r>
                        <a:rPr lang="en-US" sz="1600" dirty="0"/>
                        <a:t>o</a:t>
                      </a:r>
                      <a:r>
                        <a:rPr lang="en-US" sz="1600" spc="-10" dirty="0"/>
                        <a:t> </a:t>
                      </a:r>
                      <a:r>
                        <a:rPr lang="en-US" sz="1600" dirty="0"/>
                        <a:t>the</a:t>
                      </a:r>
                      <a:r>
                        <a:rPr lang="en-US" sz="1600" spc="-10" dirty="0"/>
                        <a:t> </a:t>
                      </a:r>
                      <a:r>
                        <a:rPr lang="en-US" sz="1600" dirty="0"/>
                        <a:t>end</a:t>
                      </a:r>
                      <a:r>
                        <a:rPr lang="en-US" sz="1600" spc="-10" dirty="0"/>
                        <a:t> </a:t>
                      </a:r>
                      <a:r>
                        <a:rPr lang="en-US" sz="1600" spc="-5" dirty="0"/>
                        <a:t>o</a:t>
                      </a:r>
                      <a:r>
                        <a:rPr lang="en-US" sz="1600" dirty="0"/>
                        <a:t>f</a:t>
                      </a:r>
                      <a:r>
                        <a:rPr lang="en-US" sz="1600" baseline="0" dirty="0"/>
                        <a:t> </a:t>
                      </a:r>
                      <a:r>
                        <a:rPr lang="en-US" sz="1600" spc="-5" dirty="0"/>
                        <a:t>terminal</a:t>
                      </a:r>
                      <a:r>
                        <a:rPr lang="en-US" sz="1600" spc="-75" dirty="0"/>
                        <a:t> </a:t>
                      </a:r>
                      <a:r>
                        <a:rPr lang="en-US" sz="1600" spc="-10" dirty="0"/>
                        <a:t>bronchioles.</a:t>
                      </a:r>
                      <a:endParaRPr lang="en-US" sz="1600" dirty="0"/>
                    </a:p>
                    <a:p>
                      <a:endParaRPr lang="en-US" sz="1400" dirty="0">
                        <a:solidFill>
                          <a:schemeClr val="tx1"/>
                        </a:solidFill>
                      </a:endParaRPr>
                    </a:p>
                  </a:txBody>
                  <a:tcPr/>
                </a:tc>
                <a:tc>
                  <a:txBody>
                    <a:bodyPr/>
                    <a:lstStyle/>
                    <a:p>
                      <a:pPr marL="641350" marR="5080" indent="-285750">
                        <a:lnSpc>
                          <a:spcPct val="100000"/>
                        </a:lnSpc>
                        <a:spcBef>
                          <a:spcPts val="575"/>
                        </a:spcBef>
                        <a:buFont typeface="Courier New" panose="02070309020205020404" pitchFamily="49" charset="0"/>
                        <a:buChar char="o"/>
                      </a:pPr>
                      <a:r>
                        <a:rPr lang="en-US" sz="1400" spc="-15" dirty="0"/>
                        <a:t>Respiratory </a:t>
                      </a:r>
                      <a:r>
                        <a:rPr lang="en-US" sz="1400" spc="-10" dirty="0"/>
                        <a:t>bronchioles</a:t>
                      </a:r>
                    </a:p>
                    <a:p>
                      <a:pPr marL="641350" marR="5080" indent="-285750">
                        <a:lnSpc>
                          <a:spcPct val="100000"/>
                        </a:lnSpc>
                        <a:spcBef>
                          <a:spcPts val="575"/>
                        </a:spcBef>
                        <a:buFont typeface="Courier New" panose="02070309020205020404" pitchFamily="49" charset="0"/>
                        <a:buChar char="o"/>
                      </a:pPr>
                      <a:r>
                        <a:rPr lang="en-US" sz="1400" spc="-5" dirty="0"/>
                        <a:t>Alveolar ducts</a:t>
                      </a:r>
                    </a:p>
                    <a:p>
                      <a:pPr marL="641350" marR="5080" indent="-285750">
                        <a:lnSpc>
                          <a:spcPct val="100000"/>
                        </a:lnSpc>
                        <a:spcBef>
                          <a:spcPts val="575"/>
                        </a:spcBef>
                        <a:buFont typeface="Courier New" panose="02070309020205020404" pitchFamily="49" charset="0"/>
                        <a:buChar char="o"/>
                      </a:pPr>
                      <a:r>
                        <a:rPr lang="en-US" sz="1400" spc="-5" dirty="0"/>
                        <a:t>Alveolar</a:t>
                      </a:r>
                      <a:r>
                        <a:rPr lang="en-US" sz="1400" spc="-80" dirty="0"/>
                        <a:t> </a:t>
                      </a:r>
                      <a:r>
                        <a:rPr lang="en-US" sz="1400" spc="-5" dirty="0"/>
                        <a:t>sacs</a:t>
                      </a:r>
                    </a:p>
                    <a:p>
                      <a:pPr marL="641350" marR="5080" indent="-285750">
                        <a:lnSpc>
                          <a:spcPct val="100000"/>
                        </a:lnSpc>
                        <a:spcBef>
                          <a:spcPts val="575"/>
                        </a:spcBef>
                        <a:buFont typeface="Courier New" panose="02070309020205020404" pitchFamily="49" charset="0"/>
                        <a:buChar char="o"/>
                      </a:pPr>
                      <a:r>
                        <a:rPr lang="en-US" sz="1400" spc="-5" dirty="0"/>
                        <a:t>Alveoli</a:t>
                      </a:r>
                    </a:p>
                    <a:p>
                      <a:pPr marL="641350" marR="5080" indent="-285750">
                        <a:lnSpc>
                          <a:spcPct val="100000"/>
                        </a:lnSpc>
                        <a:spcBef>
                          <a:spcPts val="575"/>
                        </a:spcBef>
                        <a:buFont typeface="Courier New" panose="02070309020205020404" pitchFamily="49" charset="0"/>
                        <a:buChar char="o"/>
                      </a:pPr>
                      <a:r>
                        <a:rPr lang="en-US" sz="1400" spc="-5" dirty="0"/>
                        <a:t>Atrium</a:t>
                      </a:r>
                      <a:endParaRPr lang="en-US" sz="1400" dirty="0">
                        <a:solidFill>
                          <a:schemeClr val="tx1"/>
                        </a:solidFill>
                        <a:latin typeface="+mn-lt"/>
                        <a:cs typeface="Calibri"/>
                      </a:endParaRPr>
                    </a:p>
                  </a:txBody>
                  <a:tcPr/>
                </a:tc>
                <a:extLst>
                  <a:ext uri="{0D108BD9-81ED-4DB2-BD59-A6C34878D82A}">
                    <a16:rowId xmlns:a16="http://schemas.microsoft.com/office/drawing/2014/main" val="951562551"/>
                  </a:ext>
                </a:extLst>
              </a:tr>
            </a:tbl>
          </a:graphicData>
        </a:graphic>
      </p:graphicFrame>
      <p:pic>
        <p:nvPicPr>
          <p:cNvPr id="7" name="صورة 6"/>
          <p:cNvPicPr>
            <a:picLocks noChangeAspect="1"/>
          </p:cNvPicPr>
          <p:nvPr/>
        </p:nvPicPr>
        <p:blipFill rotWithShape="1">
          <a:blip r:embed="rId2"/>
          <a:srcRect l="59765" t="19354" r="11260" b="12465"/>
          <a:stretch/>
        </p:blipFill>
        <p:spPr>
          <a:xfrm>
            <a:off x="8614692" y="1268760"/>
            <a:ext cx="3286101" cy="2736304"/>
          </a:xfrm>
          <a:prstGeom prst="rect">
            <a:avLst/>
          </a:prstGeom>
          <a:ln>
            <a:solidFill>
              <a:schemeClr val="bg1">
                <a:lumMod val="65000"/>
              </a:schemeClr>
            </a:solidFill>
          </a:ln>
        </p:spPr>
      </p:pic>
      <p:sp>
        <p:nvSpPr>
          <p:cNvPr id="4" name="مستطيل 3"/>
          <p:cNvSpPr/>
          <p:nvPr/>
        </p:nvSpPr>
        <p:spPr>
          <a:xfrm>
            <a:off x="1197869" y="6356350"/>
            <a:ext cx="10990956" cy="461665"/>
          </a:xfrm>
          <a:prstGeom prst="rect">
            <a:avLst/>
          </a:prstGeom>
        </p:spPr>
        <p:txBody>
          <a:bodyPr wrap="square">
            <a:spAutoFit/>
          </a:bodyPr>
          <a:lstStyle/>
          <a:p>
            <a:pPr algn="ctr"/>
            <a:r>
              <a:rPr lang="en-US" sz="1200" spc="-5" dirty="0">
                <a:solidFill>
                  <a:schemeClr val="bg1">
                    <a:lumMod val="65000"/>
                  </a:schemeClr>
                </a:solidFill>
                <a:cs typeface="Times New Roman"/>
              </a:rPr>
              <a:t>The respiratory passage in general starts from the nose -&gt; pharynx -&gt; larynx -&gt; trachea which divides into right and left bronchi and each one of them gives primary bronchi, secondary bronchi, tertiary bronchi and after these, there are terminal bronchioles and then respiratory bronchioles and then lastly the alveoli.</a:t>
            </a:r>
            <a:endParaRPr lang="en-US" sz="1200" dirty="0">
              <a:solidFill>
                <a:schemeClr val="bg1">
                  <a:lumMod val="65000"/>
                </a:schemeClr>
              </a:solidFill>
            </a:endParaRPr>
          </a:p>
        </p:txBody>
      </p:sp>
      <p:sp>
        <p:nvSpPr>
          <p:cNvPr id="8" name="object 3"/>
          <p:cNvSpPr/>
          <p:nvPr/>
        </p:nvSpPr>
        <p:spPr>
          <a:xfrm>
            <a:off x="8610294" y="4174583"/>
            <a:ext cx="3286103" cy="2015789"/>
          </a:xfrm>
          <a:prstGeom prst="rect">
            <a:avLst/>
          </a:prstGeom>
          <a:blipFill>
            <a:blip r:embed="rId3" cstate="print"/>
            <a:srcRect/>
            <a:stretch>
              <a:fillRect t="-8220"/>
            </a:stretch>
          </a:blipFill>
          <a:ln>
            <a:solidFill>
              <a:schemeClr val="bg1">
                <a:lumMod val="65000"/>
              </a:schemeClr>
            </a:solidFill>
          </a:ln>
        </p:spPr>
        <p:txBody>
          <a:bodyPr wrap="square" lIns="0" tIns="0" rIns="0" bIns="0" rtlCol="0"/>
          <a:lstStyle/>
          <a:p>
            <a:endParaRPr/>
          </a:p>
        </p:txBody>
      </p:sp>
      <p:sp>
        <p:nvSpPr>
          <p:cNvPr id="6" name="مستطيل 5"/>
          <p:cNvSpPr/>
          <p:nvPr/>
        </p:nvSpPr>
        <p:spPr>
          <a:xfrm>
            <a:off x="11152384" y="5670777"/>
            <a:ext cx="565990" cy="20715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ستطيل 9"/>
          <p:cNvSpPr/>
          <p:nvPr/>
        </p:nvSpPr>
        <p:spPr>
          <a:xfrm>
            <a:off x="11198256" y="4419685"/>
            <a:ext cx="702539" cy="248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10"/>
          <p:cNvSpPr/>
          <p:nvPr/>
        </p:nvSpPr>
        <p:spPr>
          <a:xfrm>
            <a:off x="9447316" y="4509120"/>
            <a:ext cx="539523" cy="138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p:cNvSpPr/>
          <p:nvPr/>
        </p:nvSpPr>
        <p:spPr>
          <a:xfrm>
            <a:off x="9513953" y="4653137"/>
            <a:ext cx="621205" cy="238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12"/>
          <p:cNvSpPr/>
          <p:nvPr/>
        </p:nvSpPr>
        <p:spPr>
          <a:xfrm>
            <a:off x="9691004" y="5599650"/>
            <a:ext cx="847822" cy="27762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ستطيل 13"/>
          <p:cNvSpPr/>
          <p:nvPr/>
        </p:nvSpPr>
        <p:spPr>
          <a:xfrm>
            <a:off x="9766820" y="5112373"/>
            <a:ext cx="732209" cy="33285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مستطيل 14"/>
          <p:cNvSpPr/>
          <p:nvPr/>
        </p:nvSpPr>
        <p:spPr>
          <a:xfrm>
            <a:off x="9110612" y="5877260"/>
            <a:ext cx="732210" cy="248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ستطيل 15"/>
          <p:cNvSpPr/>
          <p:nvPr/>
        </p:nvSpPr>
        <p:spPr>
          <a:xfrm>
            <a:off x="8758708" y="4182230"/>
            <a:ext cx="1156122" cy="230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مستطيل 16"/>
          <p:cNvSpPr/>
          <p:nvPr/>
        </p:nvSpPr>
        <p:spPr>
          <a:xfrm>
            <a:off x="10630916" y="4194371"/>
            <a:ext cx="1236776" cy="21776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12"/>
          <p:cNvSpPr/>
          <p:nvPr/>
        </p:nvSpPr>
        <p:spPr>
          <a:xfrm>
            <a:off x="6166419" y="3573016"/>
            <a:ext cx="1656185" cy="792088"/>
          </a:xfrm>
          <a:prstGeom prst="rect">
            <a:avLst/>
          </a:prstGeom>
          <a:blipFill>
            <a:blip r:embed="rId4" cstate="print"/>
            <a:stretch>
              <a:fillRect/>
            </a:stretch>
          </a:blipFill>
        </p:spPr>
        <p:txBody>
          <a:bodyPr wrap="square" lIns="0" tIns="0" rIns="0" bIns="0" rtlCol="0"/>
          <a:lstStyle/>
          <a:p>
            <a:endParaRPr/>
          </a:p>
        </p:txBody>
      </p:sp>
      <p:sp>
        <p:nvSpPr>
          <p:cNvPr id="9" name="TextBox 8"/>
          <p:cNvSpPr txBox="1"/>
          <p:nvPr/>
        </p:nvSpPr>
        <p:spPr>
          <a:xfrm>
            <a:off x="7732279" y="3657218"/>
            <a:ext cx="816928" cy="707886"/>
          </a:xfrm>
          <a:prstGeom prst="rect">
            <a:avLst/>
          </a:prstGeom>
          <a:noFill/>
        </p:spPr>
        <p:txBody>
          <a:bodyPr wrap="square" rtlCol="0">
            <a:spAutoFit/>
          </a:bodyPr>
          <a:lstStyle/>
          <a:p>
            <a:r>
              <a:rPr lang="en-US" sz="1000" dirty="0">
                <a:solidFill>
                  <a:schemeClr val="bg1">
                    <a:lumMod val="65000"/>
                  </a:schemeClr>
                </a:solidFill>
              </a:rPr>
              <a:t>Pulmonary capillaries for gas exchange</a:t>
            </a:r>
          </a:p>
        </p:txBody>
      </p:sp>
      <p:cxnSp>
        <p:nvCxnSpPr>
          <p:cNvPr id="24" name="Straight Arrow Connector 23"/>
          <p:cNvCxnSpPr>
            <a:cxnSpLocks/>
          </p:cNvCxnSpPr>
          <p:nvPr/>
        </p:nvCxnSpPr>
        <p:spPr>
          <a:xfrm flipH="1">
            <a:off x="7360449" y="3789040"/>
            <a:ext cx="462155"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32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6825" y="386408"/>
            <a:ext cx="10969943" cy="738336"/>
          </a:xfrm>
        </p:spPr>
        <p:txBody>
          <a:bodyPr>
            <a:normAutofit/>
          </a:bodyPr>
          <a:lstStyle/>
          <a:p>
            <a:r>
              <a:rPr lang="en-US" sz="3200" spc="-10" dirty="0"/>
              <a:t>External </a:t>
            </a:r>
            <a:r>
              <a:rPr lang="en-US" sz="3200" spc="-5" dirty="0"/>
              <a:t>&amp; </a:t>
            </a:r>
            <a:r>
              <a:rPr lang="en-US" sz="3200" spc="-15" dirty="0"/>
              <a:t>Internal</a:t>
            </a:r>
            <a:r>
              <a:rPr lang="en-US" sz="3200" spc="-30" dirty="0"/>
              <a:t> </a:t>
            </a:r>
            <a:r>
              <a:rPr lang="en-US" sz="3200" spc="-20" dirty="0"/>
              <a:t>Respiration</a:t>
            </a:r>
            <a:endParaRPr lang="en-US" sz="2800" dirty="0"/>
          </a:p>
        </p:txBody>
      </p:sp>
      <p:sp>
        <p:nvSpPr>
          <p:cNvPr id="5" name="عنصر نائب لرقم الشريحة 4"/>
          <p:cNvSpPr>
            <a:spLocks noGrp="1"/>
          </p:cNvSpPr>
          <p:nvPr>
            <p:ph type="sldNum" sz="quarter" idx="12"/>
          </p:nvPr>
        </p:nvSpPr>
        <p:spPr/>
        <p:txBody>
          <a:bodyPr/>
          <a:lstStyle/>
          <a:p>
            <a:fld id="{4929A69E-7D8F-4515-9605-0315ABD4F316}" type="slidenum">
              <a:rPr lang="en-US" smtClean="0"/>
              <a:t>7</a:t>
            </a:fld>
            <a:endParaRPr lang="en-US" dirty="0"/>
          </a:p>
        </p:txBody>
      </p:sp>
      <p:grpSp>
        <p:nvGrpSpPr>
          <p:cNvPr id="48" name="مجموعة 47"/>
          <p:cNvGrpSpPr/>
          <p:nvPr/>
        </p:nvGrpSpPr>
        <p:grpSpPr>
          <a:xfrm>
            <a:off x="3084442" y="1270516"/>
            <a:ext cx="8770660" cy="5038804"/>
            <a:chOff x="909836" y="1138705"/>
            <a:chExt cx="8770660" cy="5231605"/>
          </a:xfrm>
        </p:grpSpPr>
        <p:sp>
          <p:nvSpPr>
            <p:cNvPr id="7" name="object 3"/>
            <p:cNvSpPr/>
            <p:nvPr/>
          </p:nvSpPr>
          <p:spPr>
            <a:xfrm>
              <a:off x="1917948" y="1214185"/>
              <a:ext cx="6798741" cy="5156125"/>
            </a:xfrm>
            <a:prstGeom prst="rect">
              <a:avLst/>
            </a:prstGeom>
            <a:blipFill>
              <a:blip r:embed="rId2" cstate="print"/>
              <a:srcRect/>
              <a:stretch>
                <a:fillRect t="-1" b="-3590"/>
              </a:stretch>
            </a:blipFill>
          </p:spPr>
          <p:txBody>
            <a:bodyPr wrap="square" lIns="0" tIns="0" rIns="0" bIns="0" rtlCol="0"/>
            <a:lstStyle/>
            <a:p>
              <a:endParaRPr dirty="0"/>
            </a:p>
          </p:txBody>
        </p:sp>
        <p:sp>
          <p:nvSpPr>
            <p:cNvPr id="3" name="قوس متوسط أيسر 2"/>
            <p:cNvSpPr/>
            <p:nvPr/>
          </p:nvSpPr>
          <p:spPr>
            <a:xfrm>
              <a:off x="4785797" y="1498745"/>
              <a:ext cx="297577" cy="1080120"/>
            </a:xfrm>
            <a:prstGeom prst="leftBracke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رابط كسهم مستقيم 5"/>
            <p:cNvCxnSpPr>
              <a:endCxn id="9" idx="3"/>
            </p:cNvCxnSpPr>
            <p:nvPr/>
          </p:nvCxnSpPr>
          <p:spPr>
            <a:xfrm flipH="1" flipV="1">
              <a:off x="3815597" y="1948915"/>
              <a:ext cx="970200" cy="53886"/>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1951477" y="1625749"/>
              <a:ext cx="1864120" cy="646331"/>
            </a:xfrm>
            <a:prstGeom prst="rect">
              <a:avLst/>
            </a:prstGeom>
            <a:noFill/>
            <a:ln w="28575">
              <a:solidFill>
                <a:schemeClr val="bg1">
                  <a:lumMod val="65000"/>
                </a:schemeClr>
              </a:solidFill>
            </a:ln>
          </p:spPr>
          <p:txBody>
            <a:bodyPr wrap="square" rtlCol="0">
              <a:spAutoFit/>
            </a:bodyPr>
            <a:lstStyle/>
            <a:p>
              <a:pPr algn="ctr"/>
              <a:r>
                <a:rPr lang="en-US" sz="1800" dirty="0">
                  <a:solidFill>
                    <a:schemeClr val="bg1">
                      <a:lumMod val="50000"/>
                    </a:schemeClr>
                  </a:solidFill>
                </a:rPr>
                <a:t>Respiratory unite in the lungs</a:t>
              </a:r>
            </a:p>
          </p:txBody>
        </p:sp>
        <p:sp>
          <p:nvSpPr>
            <p:cNvPr id="12" name="مستطيل 11"/>
            <p:cNvSpPr/>
            <p:nvPr/>
          </p:nvSpPr>
          <p:spPr>
            <a:xfrm>
              <a:off x="4785797" y="2814049"/>
              <a:ext cx="1152128" cy="2093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12"/>
            <p:cNvSpPr/>
            <p:nvPr/>
          </p:nvSpPr>
          <p:spPr>
            <a:xfrm>
              <a:off x="4803437" y="5181025"/>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ربع نص 13"/>
            <p:cNvSpPr txBox="1"/>
            <p:nvPr/>
          </p:nvSpPr>
          <p:spPr>
            <a:xfrm>
              <a:off x="909836" y="2677004"/>
              <a:ext cx="2579817" cy="523220"/>
            </a:xfrm>
            <a:prstGeom prst="rect">
              <a:avLst/>
            </a:prstGeom>
            <a:noFill/>
            <a:ln w="28575">
              <a:solidFill>
                <a:srgbClr val="FF0000"/>
              </a:solidFill>
            </a:ln>
          </p:spPr>
          <p:txBody>
            <a:bodyPr wrap="square" rtlCol="0">
              <a:spAutoFit/>
            </a:bodyPr>
            <a:lstStyle/>
            <a:p>
              <a:pPr algn="ctr"/>
              <a:r>
                <a:rPr lang="en-US" sz="1400" dirty="0">
                  <a:solidFill>
                    <a:schemeClr val="bg1">
                      <a:lumMod val="50000"/>
                    </a:schemeClr>
                  </a:solidFill>
                </a:rPr>
                <a:t>Pulmonary artery</a:t>
              </a:r>
            </a:p>
            <a:p>
              <a:pPr algn="ctr"/>
              <a:r>
                <a:rPr lang="en-US" sz="1400" dirty="0">
                  <a:solidFill>
                    <a:schemeClr val="bg1">
                      <a:lumMod val="50000"/>
                    </a:schemeClr>
                  </a:solidFill>
                </a:rPr>
                <a:t>“carries deoxygenated blood” </a:t>
              </a:r>
            </a:p>
          </p:txBody>
        </p:sp>
        <p:sp>
          <p:nvSpPr>
            <p:cNvPr id="15" name="مربع نص 14"/>
            <p:cNvSpPr txBox="1"/>
            <p:nvPr/>
          </p:nvSpPr>
          <p:spPr>
            <a:xfrm>
              <a:off x="7118330" y="2357348"/>
              <a:ext cx="2549828" cy="523220"/>
            </a:xfrm>
            <a:prstGeom prst="rect">
              <a:avLst/>
            </a:prstGeom>
            <a:noFill/>
            <a:ln w="28575">
              <a:solidFill>
                <a:srgbClr val="FF0000"/>
              </a:solidFill>
            </a:ln>
          </p:spPr>
          <p:txBody>
            <a:bodyPr wrap="square" rtlCol="0">
              <a:spAutoFit/>
            </a:bodyPr>
            <a:lstStyle/>
            <a:p>
              <a:pPr algn="ctr"/>
              <a:r>
                <a:rPr lang="en-US" sz="1400" dirty="0">
                  <a:solidFill>
                    <a:schemeClr val="bg1">
                      <a:lumMod val="50000"/>
                    </a:schemeClr>
                  </a:solidFill>
                </a:rPr>
                <a:t>Pulmonary vein</a:t>
              </a:r>
            </a:p>
            <a:p>
              <a:pPr algn="ctr"/>
              <a:r>
                <a:rPr lang="en-US" sz="1400" dirty="0">
                  <a:solidFill>
                    <a:schemeClr val="bg1">
                      <a:lumMod val="50000"/>
                    </a:schemeClr>
                  </a:solidFill>
                </a:rPr>
                <a:t>“carries oxygenated blood”</a:t>
              </a:r>
            </a:p>
          </p:txBody>
        </p:sp>
        <p:cxnSp>
          <p:nvCxnSpPr>
            <p:cNvPr id="16" name="رابط كسهم مستقيم 15"/>
            <p:cNvCxnSpPr/>
            <p:nvPr/>
          </p:nvCxnSpPr>
          <p:spPr>
            <a:xfrm flipH="1">
              <a:off x="7040602" y="2882333"/>
              <a:ext cx="291471" cy="213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a:off x="3503008" y="2903167"/>
              <a:ext cx="314451" cy="1365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7243325" y="4836990"/>
              <a:ext cx="2437171" cy="523220"/>
            </a:xfrm>
            <a:prstGeom prst="rect">
              <a:avLst/>
            </a:prstGeom>
            <a:noFill/>
            <a:ln w="28575">
              <a:solidFill>
                <a:srgbClr val="FF0000"/>
              </a:solidFill>
            </a:ln>
          </p:spPr>
          <p:txBody>
            <a:bodyPr wrap="square" rtlCol="0">
              <a:spAutoFit/>
            </a:bodyPr>
            <a:lstStyle/>
            <a:p>
              <a:pPr algn="ctr"/>
              <a:r>
                <a:rPr lang="en-US" sz="1400" dirty="0">
                  <a:solidFill>
                    <a:schemeClr val="bg1">
                      <a:lumMod val="50000"/>
                    </a:schemeClr>
                  </a:solidFill>
                </a:rPr>
                <a:t>Systemic artery </a:t>
              </a:r>
            </a:p>
            <a:p>
              <a:pPr algn="ctr"/>
              <a:r>
                <a:rPr lang="en-US" sz="1400" dirty="0">
                  <a:solidFill>
                    <a:schemeClr val="bg1">
                      <a:lumMod val="50000"/>
                    </a:schemeClr>
                  </a:solidFill>
                </a:rPr>
                <a:t>“carries oxygenated blood”</a:t>
              </a:r>
            </a:p>
          </p:txBody>
        </p:sp>
        <p:sp>
          <p:nvSpPr>
            <p:cNvPr id="23" name="مربع نص 22"/>
            <p:cNvSpPr txBox="1"/>
            <p:nvPr/>
          </p:nvSpPr>
          <p:spPr>
            <a:xfrm>
              <a:off x="909837" y="4981260"/>
              <a:ext cx="2510666" cy="523220"/>
            </a:xfrm>
            <a:prstGeom prst="rect">
              <a:avLst/>
            </a:prstGeom>
            <a:noFill/>
            <a:ln w="28575">
              <a:solidFill>
                <a:srgbClr val="FF0000"/>
              </a:solidFill>
            </a:ln>
          </p:spPr>
          <p:txBody>
            <a:bodyPr wrap="square" rtlCol="0">
              <a:spAutoFit/>
            </a:bodyPr>
            <a:lstStyle/>
            <a:p>
              <a:pPr algn="ctr"/>
              <a:r>
                <a:rPr lang="en-US" sz="1400" dirty="0">
                  <a:solidFill>
                    <a:schemeClr val="bg1">
                      <a:lumMod val="50000"/>
                    </a:schemeClr>
                  </a:solidFill>
                </a:rPr>
                <a:t>Systemic vein</a:t>
              </a:r>
            </a:p>
            <a:p>
              <a:pPr algn="ctr"/>
              <a:r>
                <a:rPr lang="en-US" sz="1400" dirty="0">
                  <a:solidFill>
                    <a:schemeClr val="bg1">
                      <a:lumMod val="50000"/>
                    </a:schemeClr>
                  </a:solidFill>
                </a:rPr>
                <a:t>“carries deoxygenated blood”</a:t>
              </a:r>
            </a:p>
          </p:txBody>
        </p:sp>
        <p:cxnSp>
          <p:nvCxnSpPr>
            <p:cNvPr id="24" name="رابط كسهم مستقيم 23"/>
            <p:cNvCxnSpPr>
              <a:stCxn id="22" idx="1"/>
            </p:cNvCxnSpPr>
            <p:nvPr/>
          </p:nvCxnSpPr>
          <p:spPr>
            <a:xfrm flipH="1" flipV="1">
              <a:off x="6959357" y="4782186"/>
              <a:ext cx="283968" cy="3164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flipV="1">
              <a:off x="3434889" y="4868318"/>
              <a:ext cx="442302" cy="2442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مستطيل 28"/>
            <p:cNvSpPr/>
            <p:nvPr/>
          </p:nvSpPr>
          <p:spPr>
            <a:xfrm>
              <a:off x="6846369" y="3524754"/>
              <a:ext cx="675732" cy="161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مستطيل 29"/>
            <p:cNvSpPr/>
            <p:nvPr/>
          </p:nvSpPr>
          <p:spPr>
            <a:xfrm>
              <a:off x="3213114" y="3536569"/>
              <a:ext cx="602483" cy="161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مستطيل 30"/>
            <p:cNvSpPr/>
            <p:nvPr/>
          </p:nvSpPr>
          <p:spPr>
            <a:xfrm>
              <a:off x="3317965" y="4493754"/>
              <a:ext cx="785677" cy="181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ستطيل 31"/>
            <p:cNvSpPr/>
            <p:nvPr/>
          </p:nvSpPr>
          <p:spPr>
            <a:xfrm>
              <a:off x="6592666" y="4496650"/>
              <a:ext cx="929435" cy="181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مستطيل مستدير الزوايا 34"/>
            <p:cNvSpPr/>
            <p:nvPr/>
          </p:nvSpPr>
          <p:spPr>
            <a:xfrm>
              <a:off x="4103642" y="1138705"/>
              <a:ext cx="2546276" cy="222334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مستطيل مستدير الزوايا 35"/>
            <p:cNvSpPr/>
            <p:nvPr/>
          </p:nvSpPr>
          <p:spPr>
            <a:xfrm>
              <a:off x="3804104" y="4827372"/>
              <a:ext cx="3213952" cy="1542938"/>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رابط كسهم مستقيم 39"/>
            <p:cNvCxnSpPr/>
            <p:nvPr/>
          </p:nvCxnSpPr>
          <p:spPr>
            <a:xfrm>
              <a:off x="6649918" y="1575822"/>
              <a:ext cx="530589" cy="187455"/>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رابط كسهم مستقيم 42"/>
            <p:cNvCxnSpPr/>
            <p:nvPr/>
          </p:nvCxnSpPr>
          <p:spPr>
            <a:xfrm flipH="1" flipV="1">
              <a:off x="3213114" y="5919907"/>
              <a:ext cx="590991" cy="84644"/>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6" name="مربع نص 45"/>
            <p:cNvSpPr txBox="1"/>
            <p:nvPr/>
          </p:nvSpPr>
          <p:spPr>
            <a:xfrm>
              <a:off x="7166841" y="1623131"/>
              <a:ext cx="1613974" cy="307777"/>
            </a:xfrm>
            <a:prstGeom prst="rect">
              <a:avLst/>
            </a:prstGeom>
            <a:noFill/>
            <a:ln w="28575">
              <a:solidFill>
                <a:schemeClr val="accent3"/>
              </a:solidFill>
            </a:ln>
          </p:spPr>
          <p:txBody>
            <a:bodyPr wrap="square" rtlCol="0">
              <a:spAutoFit/>
            </a:bodyPr>
            <a:lstStyle/>
            <a:p>
              <a:pPr algn="ctr"/>
              <a:r>
                <a:rPr lang="en-US" sz="1400" spc="-15" dirty="0">
                  <a:solidFill>
                    <a:schemeClr val="accent3">
                      <a:lumMod val="75000"/>
                    </a:schemeClr>
                  </a:solidFill>
                </a:rPr>
                <a:t>External </a:t>
              </a:r>
              <a:r>
                <a:rPr lang="en-US" sz="1400" spc="-20" dirty="0">
                  <a:solidFill>
                    <a:schemeClr val="accent3">
                      <a:lumMod val="75000"/>
                    </a:schemeClr>
                  </a:solidFill>
                </a:rPr>
                <a:t>Respiration</a:t>
              </a:r>
              <a:endParaRPr lang="en-US" sz="1400" dirty="0">
                <a:solidFill>
                  <a:schemeClr val="accent3">
                    <a:lumMod val="75000"/>
                  </a:schemeClr>
                </a:solidFill>
              </a:endParaRPr>
            </a:p>
          </p:txBody>
        </p:sp>
        <p:sp>
          <p:nvSpPr>
            <p:cNvPr id="47" name="مربع نص 46"/>
            <p:cNvSpPr txBox="1"/>
            <p:nvPr/>
          </p:nvSpPr>
          <p:spPr>
            <a:xfrm>
              <a:off x="1413892" y="5724535"/>
              <a:ext cx="1799221" cy="307777"/>
            </a:xfrm>
            <a:prstGeom prst="rect">
              <a:avLst/>
            </a:prstGeom>
            <a:noFill/>
            <a:ln w="28575">
              <a:solidFill>
                <a:schemeClr val="accent3"/>
              </a:solidFill>
            </a:ln>
          </p:spPr>
          <p:txBody>
            <a:bodyPr wrap="square" rtlCol="0">
              <a:spAutoFit/>
            </a:bodyPr>
            <a:lstStyle/>
            <a:p>
              <a:pPr algn="ctr"/>
              <a:r>
                <a:rPr lang="en-US" sz="1400" spc="-15" dirty="0">
                  <a:solidFill>
                    <a:schemeClr val="accent3">
                      <a:lumMod val="75000"/>
                    </a:schemeClr>
                  </a:solidFill>
                </a:rPr>
                <a:t>Internal </a:t>
              </a:r>
              <a:r>
                <a:rPr lang="en-US" sz="1400" spc="-20" dirty="0">
                  <a:solidFill>
                    <a:schemeClr val="accent3">
                      <a:lumMod val="75000"/>
                    </a:schemeClr>
                  </a:solidFill>
                </a:rPr>
                <a:t>Respiration</a:t>
              </a:r>
              <a:endParaRPr lang="en-US" sz="1400" dirty="0">
                <a:solidFill>
                  <a:schemeClr val="accent3">
                    <a:lumMod val="75000"/>
                  </a:schemeClr>
                </a:solidFill>
              </a:endParaRPr>
            </a:p>
          </p:txBody>
        </p:sp>
      </p:grpSp>
      <p:cxnSp>
        <p:nvCxnSpPr>
          <p:cNvPr id="8" name="Straight Connector 7"/>
          <p:cNvCxnSpPr/>
          <p:nvPr/>
        </p:nvCxnSpPr>
        <p:spPr>
          <a:xfrm>
            <a:off x="2854052" y="1412776"/>
            <a:ext cx="0" cy="47525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4773" y="1250619"/>
            <a:ext cx="2524613" cy="5078313"/>
          </a:xfrm>
          <a:prstGeom prst="rect">
            <a:avLst/>
          </a:prstGeom>
        </p:spPr>
        <p:txBody>
          <a:bodyPr wrap="square">
            <a:spAutoFit/>
          </a:bodyPr>
          <a:lstStyle/>
          <a:p>
            <a:pPr marL="342900" indent="-342900">
              <a:buFont typeface="Arial" panose="020B0604020202020204" pitchFamily="34" charset="0"/>
              <a:buChar char="•"/>
            </a:pPr>
            <a:r>
              <a:rPr lang="en-US" sz="1800" dirty="0">
                <a:solidFill>
                  <a:schemeClr val="bg1">
                    <a:lumMod val="65000"/>
                  </a:schemeClr>
                </a:solidFill>
              </a:rPr>
              <a:t>External respiration is gas exchange at the lung level.</a:t>
            </a:r>
          </a:p>
          <a:p>
            <a:pPr marL="342900" indent="-342900">
              <a:buFont typeface="Arial" panose="020B0604020202020204" pitchFamily="34" charset="0"/>
              <a:buChar char="•"/>
            </a:pPr>
            <a:r>
              <a:rPr lang="en-US" sz="1800" dirty="0">
                <a:solidFill>
                  <a:schemeClr val="bg1">
                    <a:lumMod val="65000"/>
                  </a:schemeClr>
                </a:solidFill>
              </a:rPr>
              <a:t>Internal respiration is gas exchange at the tissue level. </a:t>
            </a:r>
          </a:p>
          <a:p>
            <a:pPr marL="342900" indent="-342900">
              <a:buFont typeface="Arial" panose="020B0604020202020204" pitchFamily="34" charset="0"/>
              <a:buChar char="•"/>
            </a:pPr>
            <a:r>
              <a:rPr lang="en-US" sz="1800" dirty="0">
                <a:solidFill>
                  <a:schemeClr val="bg1">
                    <a:lumMod val="65000"/>
                  </a:schemeClr>
                </a:solidFill>
              </a:rPr>
              <a:t>Vessels which go to the heart (veins)</a:t>
            </a:r>
          </a:p>
          <a:p>
            <a:pPr marL="342900" indent="-342900">
              <a:buFont typeface="Arial" panose="020B0604020202020204" pitchFamily="34" charset="0"/>
              <a:buChar char="•"/>
            </a:pPr>
            <a:r>
              <a:rPr lang="en-US" sz="1800" dirty="0">
                <a:solidFill>
                  <a:schemeClr val="bg1">
                    <a:lumMod val="65000"/>
                  </a:schemeClr>
                </a:solidFill>
              </a:rPr>
              <a:t>Vessels which travel from the heart (arteries)</a:t>
            </a:r>
          </a:p>
          <a:p>
            <a:pPr marL="342900" indent="-342900">
              <a:buFont typeface="Arial" panose="020B0604020202020204" pitchFamily="34" charset="0"/>
              <a:buChar char="•"/>
            </a:pPr>
            <a:r>
              <a:rPr lang="en-US" sz="1800" dirty="0">
                <a:solidFill>
                  <a:schemeClr val="bg1">
                    <a:lumMod val="65000"/>
                  </a:schemeClr>
                </a:solidFill>
              </a:rPr>
              <a:t>Arteries always come out of ventricles.</a:t>
            </a:r>
          </a:p>
          <a:p>
            <a:pPr marL="342900" indent="-342900">
              <a:buFont typeface="Arial" panose="020B0604020202020204" pitchFamily="34" charset="0"/>
              <a:buChar char="•"/>
            </a:pPr>
            <a:r>
              <a:rPr lang="en-US" sz="1800" dirty="0">
                <a:solidFill>
                  <a:schemeClr val="bg1">
                    <a:lumMod val="65000"/>
                  </a:schemeClr>
                </a:solidFill>
              </a:rPr>
              <a:t>The aorta travels from the left side of the heart carrying oxygenated blood to the body.</a:t>
            </a:r>
          </a:p>
        </p:txBody>
      </p:sp>
    </p:spTree>
    <p:extLst>
      <p:ext uri="{BB962C8B-B14F-4D97-AF65-F5344CB8AC3E}">
        <p14:creationId xmlns:p14="http://schemas.microsoft.com/office/powerpoint/2010/main" val="225970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spc="-10" dirty="0"/>
              <a:t>External </a:t>
            </a:r>
            <a:r>
              <a:rPr lang="en-US" sz="3200" spc="-5" dirty="0"/>
              <a:t>&amp; </a:t>
            </a:r>
            <a:r>
              <a:rPr lang="en-US" sz="3200" spc="-15" dirty="0"/>
              <a:t>Internal</a:t>
            </a:r>
            <a:r>
              <a:rPr lang="en-US" sz="3200" spc="-30" dirty="0"/>
              <a:t> </a:t>
            </a:r>
            <a:r>
              <a:rPr lang="en-US" sz="3200" spc="-20" dirty="0"/>
              <a:t>Respiration </a:t>
            </a:r>
            <a:r>
              <a:rPr lang="en-US" sz="1800" spc="-20" dirty="0"/>
              <a:t>(</a:t>
            </a:r>
            <a:r>
              <a:rPr lang="en-US" sz="1800" spc="-10" dirty="0"/>
              <a:t>Extra notes from team 435)</a:t>
            </a:r>
            <a:endParaRPr lang="en-US" sz="18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8</a:t>
            </a:fld>
            <a:endParaRPr lang="en-US" dirty="0"/>
          </a:p>
        </p:txBody>
      </p:sp>
      <p:pic>
        <p:nvPicPr>
          <p:cNvPr id="4" name="صورة 3"/>
          <p:cNvPicPr>
            <a:picLocks noChangeAspect="1"/>
          </p:cNvPicPr>
          <p:nvPr/>
        </p:nvPicPr>
        <p:blipFill rotWithShape="1">
          <a:blip r:embed="rId2"/>
          <a:srcRect l="7844" t="20886" r="10153" b="7672"/>
          <a:stretch/>
        </p:blipFill>
        <p:spPr>
          <a:xfrm>
            <a:off x="981844" y="1340769"/>
            <a:ext cx="10125273" cy="4176464"/>
          </a:xfrm>
          <a:prstGeom prst="rect">
            <a:avLst/>
          </a:prstGeom>
        </p:spPr>
      </p:pic>
      <p:sp>
        <p:nvSpPr>
          <p:cNvPr id="5" name="TextBox 4"/>
          <p:cNvSpPr txBox="1"/>
          <p:nvPr/>
        </p:nvSpPr>
        <p:spPr>
          <a:xfrm>
            <a:off x="1341884" y="5733256"/>
            <a:ext cx="4032448" cy="523220"/>
          </a:xfrm>
          <a:prstGeom prst="rect">
            <a:avLst/>
          </a:prstGeom>
          <a:noFill/>
        </p:spPr>
        <p:txBody>
          <a:bodyPr wrap="square" rtlCol="0">
            <a:spAutoFit/>
          </a:bodyPr>
          <a:lstStyle/>
          <a:p>
            <a:r>
              <a:rPr lang="en-US" sz="1400" dirty="0"/>
              <a:t>** The systemic arteries are: </a:t>
            </a:r>
            <a:r>
              <a:rPr lang="en-US" sz="1400" b="1" dirty="0">
                <a:solidFill>
                  <a:srgbClr val="FF0000"/>
                </a:solidFill>
              </a:rPr>
              <a:t>Oxygenated blood</a:t>
            </a:r>
            <a:r>
              <a:rPr lang="en-US" sz="1400" dirty="0">
                <a:solidFill>
                  <a:srgbClr val="FF0000"/>
                </a:solidFill>
              </a:rPr>
              <a:t>, </a:t>
            </a:r>
          </a:p>
          <a:p>
            <a:r>
              <a:rPr lang="en-US" sz="1400" dirty="0"/>
              <a:t>and the systemic veins are </a:t>
            </a:r>
            <a:r>
              <a:rPr lang="en-US" sz="1400" b="1" dirty="0">
                <a:solidFill>
                  <a:srgbClr val="0070C0"/>
                </a:solidFill>
              </a:rPr>
              <a:t>deoxygenated blood</a:t>
            </a:r>
            <a:r>
              <a:rPr lang="en-US" sz="1400" dirty="0"/>
              <a:t>.</a:t>
            </a:r>
          </a:p>
        </p:txBody>
      </p:sp>
      <p:sp>
        <p:nvSpPr>
          <p:cNvPr id="6" name="Rectangle 5"/>
          <p:cNvSpPr/>
          <p:nvPr/>
        </p:nvSpPr>
        <p:spPr>
          <a:xfrm>
            <a:off x="6310436" y="5724528"/>
            <a:ext cx="6092825" cy="523220"/>
          </a:xfrm>
          <a:prstGeom prst="rect">
            <a:avLst/>
          </a:prstGeom>
        </p:spPr>
        <p:txBody>
          <a:bodyPr>
            <a:spAutoFit/>
          </a:bodyPr>
          <a:lstStyle/>
          <a:p>
            <a:r>
              <a:rPr lang="en-US" sz="1400" dirty="0"/>
              <a:t>** The pulmonary arteries are: </a:t>
            </a:r>
            <a:r>
              <a:rPr lang="en-US" sz="1400" b="1" dirty="0">
                <a:solidFill>
                  <a:srgbClr val="0070C0"/>
                </a:solidFill>
              </a:rPr>
              <a:t>deoxygenated blood, </a:t>
            </a:r>
          </a:p>
          <a:p>
            <a:r>
              <a:rPr lang="en-US" sz="1400" dirty="0"/>
              <a:t>and the pulmonary veins are: </a:t>
            </a:r>
            <a:r>
              <a:rPr lang="en-US" sz="1400" b="1" dirty="0">
                <a:solidFill>
                  <a:srgbClr val="FF0000"/>
                </a:solidFill>
              </a:rPr>
              <a:t>Oxygenated blood.</a:t>
            </a:r>
          </a:p>
        </p:txBody>
      </p:sp>
    </p:spTree>
    <p:extLst>
      <p:ext uri="{BB962C8B-B14F-4D97-AF65-F5344CB8AC3E}">
        <p14:creationId xmlns:p14="http://schemas.microsoft.com/office/powerpoint/2010/main" val="99785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spc="-5" dirty="0">
                <a:cs typeface="Calibri"/>
              </a:rPr>
              <a:t>External &amp; Internal</a:t>
            </a:r>
            <a:r>
              <a:rPr lang="en-US" sz="3200" spc="-65" dirty="0">
                <a:cs typeface="Calibri"/>
              </a:rPr>
              <a:t> </a:t>
            </a:r>
            <a:r>
              <a:rPr lang="en-US" sz="3200" spc="-5" dirty="0">
                <a:cs typeface="Calibri"/>
              </a:rPr>
              <a:t>Respiration</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4" name="رسم تخطيطي 3"/>
          <p:cNvGraphicFramePr/>
          <p:nvPr>
            <p:extLst>
              <p:ext uri="{D42A27DB-BD31-4B8C-83A1-F6EECF244321}">
                <p14:modId xmlns:p14="http://schemas.microsoft.com/office/powerpoint/2010/main" val="291791742"/>
              </p:ext>
            </p:extLst>
          </p:nvPr>
        </p:nvGraphicFramePr>
        <p:xfrm>
          <a:off x="261764" y="1268759"/>
          <a:ext cx="11665296" cy="3560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261764" y="4929455"/>
            <a:ext cx="8784976" cy="1379865"/>
          </a:xfrm>
          <a:prstGeom prst="rect">
            <a:avLst/>
          </a:prstGeom>
          <a:solidFill>
            <a:schemeClr val="accent3">
              <a:lumMod val="40000"/>
              <a:lumOff val="60000"/>
            </a:schemeClr>
          </a:solidFill>
          <a:ln>
            <a:solidFill>
              <a:schemeClr val="accent3">
                <a:lumMod val="75000"/>
              </a:schemeClr>
            </a:solidFill>
            <a:prstDash val="dash"/>
          </a:ln>
        </p:spPr>
        <p:txBody>
          <a:bodyPr wrap="square">
            <a:spAutoFit/>
          </a:bodyPr>
          <a:lstStyle/>
          <a:p>
            <a:pPr marL="12700" algn="ctr">
              <a:lnSpc>
                <a:spcPct val="100000"/>
              </a:lnSpc>
              <a:spcBef>
                <a:spcPts val="755"/>
              </a:spcBef>
            </a:pPr>
            <a:r>
              <a:rPr lang="en-US" sz="1800" u="heavy" spc="-5" dirty="0">
                <a:solidFill>
                  <a:schemeClr val="accent1">
                    <a:lumMod val="75000"/>
                  </a:schemeClr>
                </a:solidFill>
                <a:cs typeface="Times New Roman"/>
              </a:rPr>
              <a:t>Respiration could be</a:t>
            </a:r>
            <a:r>
              <a:rPr lang="en-US" sz="1800" u="heavy" spc="-45" dirty="0">
                <a:solidFill>
                  <a:schemeClr val="accent1">
                    <a:lumMod val="75000"/>
                  </a:schemeClr>
                </a:solidFill>
                <a:cs typeface="Times New Roman"/>
              </a:rPr>
              <a:t> </a:t>
            </a:r>
            <a:r>
              <a:rPr lang="en-US" sz="1800" u="heavy" spc="-5" dirty="0">
                <a:solidFill>
                  <a:schemeClr val="accent1">
                    <a:lumMod val="75000"/>
                  </a:schemeClr>
                </a:solidFill>
                <a:cs typeface="Times New Roman"/>
              </a:rPr>
              <a:t>either:</a:t>
            </a:r>
            <a:endParaRPr lang="en-US" sz="1800" dirty="0">
              <a:solidFill>
                <a:schemeClr val="accent1">
                  <a:lumMod val="75000"/>
                </a:schemeClr>
              </a:solidFill>
              <a:cs typeface="Times New Roman"/>
            </a:endParaRPr>
          </a:p>
          <a:p>
            <a:pPr marL="355600" indent="-342900">
              <a:lnSpc>
                <a:spcPct val="100000"/>
              </a:lnSpc>
              <a:spcBef>
                <a:spcPts val="670"/>
              </a:spcBef>
              <a:buFont typeface="Courier New" panose="02070309020205020404" pitchFamily="49" charset="0"/>
              <a:buChar char="o"/>
              <a:tabLst>
                <a:tab pos="1353820" algn="l"/>
              </a:tabLst>
            </a:pPr>
            <a:r>
              <a:rPr lang="en-US" sz="1800" i="1" spc="-5" dirty="0">
                <a:solidFill>
                  <a:srgbClr val="FF0000"/>
                </a:solidFill>
                <a:cs typeface="Times New Roman"/>
              </a:rPr>
              <a:t>Resting:</a:t>
            </a:r>
            <a:r>
              <a:rPr lang="en-US" sz="1800" spc="-5" dirty="0">
                <a:solidFill>
                  <a:schemeClr val="accent3">
                    <a:lumMod val="50000"/>
                  </a:schemeClr>
                </a:solidFill>
                <a:cs typeface="Times New Roman"/>
              </a:rPr>
              <a:t> normal </a:t>
            </a:r>
            <a:r>
              <a:rPr lang="en-US" sz="1800" dirty="0">
                <a:solidFill>
                  <a:schemeClr val="accent3">
                    <a:lumMod val="50000"/>
                  </a:schemeClr>
                </a:solidFill>
                <a:cs typeface="Times New Roman"/>
              </a:rPr>
              <a:t>breathing during </a:t>
            </a:r>
            <a:r>
              <a:rPr lang="en-US" sz="1800" spc="-5" dirty="0">
                <a:solidFill>
                  <a:schemeClr val="accent3">
                    <a:lumMod val="50000"/>
                  </a:schemeClr>
                </a:solidFill>
                <a:cs typeface="Times New Roman"/>
              </a:rPr>
              <a:t>resting</a:t>
            </a:r>
            <a:r>
              <a:rPr lang="en-US" sz="1800" spc="-75" dirty="0">
                <a:solidFill>
                  <a:schemeClr val="accent3">
                    <a:lumMod val="50000"/>
                  </a:schemeClr>
                </a:solidFill>
                <a:cs typeface="Times New Roman"/>
              </a:rPr>
              <a:t> </a:t>
            </a:r>
            <a:r>
              <a:rPr lang="en-US" sz="1800" dirty="0">
                <a:solidFill>
                  <a:schemeClr val="accent3">
                    <a:lumMod val="50000"/>
                  </a:schemeClr>
                </a:solidFill>
                <a:cs typeface="Times New Roman"/>
              </a:rPr>
              <a:t>conditions.</a:t>
            </a:r>
          </a:p>
          <a:p>
            <a:pPr marL="355600" indent="-342900">
              <a:lnSpc>
                <a:spcPct val="100000"/>
              </a:lnSpc>
              <a:spcBef>
                <a:spcPts val="670"/>
              </a:spcBef>
              <a:buFont typeface="Courier New" panose="02070309020205020404" pitchFamily="49" charset="0"/>
              <a:buChar char="o"/>
            </a:pPr>
            <a:r>
              <a:rPr lang="en-US" sz="1800" i="1" spc="-25" dirty="0">
                <a:solidFill>
                  <a:srgbClr val="FF0000"/>
                </a:solidFill>
                <a:cs typeface="Times New Roman"/>
              </a:rPr>
              <a:t>Forced:</a:t>
            </a:r>
            <a:r>
              <a:rPr lang="en-US" sz="1800" i="1" spc="-25" dirty="0">
                <a:solidFill>
                  <a:schemeClr val="accent3">
                    <a:lumMod val="50000"/>
                  </a:schemeClr>
                </a:solidFill>
                <a:cs typeface="Times New Roman"/>
              </a:rPr>
              <a:t> </a:t>
            </a:r>
            <a:r>
              <a:rPr lang="en-US" sz="1800" i="1" spc="-5" dirty="0">
                <a:solidFill>
                  <a:schemeClr val="accent3">
                    <a:lumMod val="50000"/>
                  </a:schemeClr>
                </a:solidFill>
                <a:cs typeface="Times New Roman"/>
              </a:rPr>
              <a:t>(maximal): </a:t>
            </a:r>
            <a:r>
              <a:rPr lang="en-US" sz="1800" dirty="0">
                <a:solidFill>
                  <a:schemeClr val="accent3">
                    <a:lumMod val="50000"/>
                  </a:schemeClr>
                </a:solidFill>
                <a:cs typeface="Times New Roman"/>
              </a:rPr>
              <a:t>during </a:t>
            </a:r>
            <a:r>
              <a:rPr lang="en-US" sz="1800" spc="-5" dirty="0">
                <a:solidFill>
                  <a:schemeClr val="accent3">
                    <a:lumMod val="50000"/>
                  </a:schemeClr>
                </a:solidFill>
                <a:cs typeface="Times New Roman"/>
              </a:rPr>
              <a:t>exercise, in patients</a:t>
            </a:r>
            <a:r>
              <a:rPr lang="en-US" sz="1800" spc="50" dirty="0">
                <a:solidFill>
                  <a:schemeClr val="accent3">
                    <a:lumMod val="50000"/>
                  </a:schemeClr>
                </a:solidFill>
                <a:cs typeface="Times New Roman"/>
              </a:rPr>
              <a:t> </a:t>
            </a:r>
            <a:r>
              <a:rPr lang="en-US" sz="1800" spc="-5" dirty="0">
                <a:solidFill>
                  <a:schemeClr val="accent3">
                    <a:lumMod val="50000"/>
                  </a:schemeClr>
                </a:solidFill>
                <a:cs typeface="Times New Roman"/>
              </a:rPr>
              <a:t>with</a:t>
            </a:r>
            <a:r>
              <a:rPr lang="en-US" sz="1800" dirty="0">
                <a:solidFill>
                  <a:schemeClr val="accent3">
                    <a:lumMod val="50000"/>
                  </a:schemeClr>
                </a:solidFill>
                <a:cs typeface="Times New Roman"/>
              </a:rPr>
              <a:t> </a:t>
            </a:r>
            <a:r>
              <a:rPr lang="en-US" sz="1800" spc="-5" dirty="0">
                <a:solidFill>
                  <a:schemeClr val="accent3">
                    <a:lumMod val="50000"/>
                  </a:schemeClr>
                </a:solidFill>
                <a:cs typeface="Times New Roman"/>
              </a:rPr>
              <a:t>asthma,</a:t>
            </a:r>
            <a:r>
              <a:rPr lang="en-US" sz="1800" spc="-60" dirty="0">
                <a:solidFill>
                  <a:schemeClr val="accent3">
                    <a:lumMod val="50000"/>
                  </a:schemeClr>
                </a:solidFill>
                <a:cs typeface="Times New Roman"/>
              </a:rPr>
              <a:t>  </a:t>
            </a:r>
            <a:r>
              <a:rPr lang="en-US" sz="1800" spc="-30" dirty="0">
                <a:solidFill>
                  <a:schemeClr val="accent3">
                    <a:lumMod val="50000"/>
                  </a:schemeClr>
                </a:solidFill>
                <a:cs typeface="Times New Roman"/>
              </a:rPr>
              <a:t>allergy,  or any other pulmonary problems.</a:t>
            </a:r>
            <a:endParaRPr lang="en-US" sz="1800" dirty="0">
              <a:solidFill>
                <a:schemeClr val="accent3">
                  <a:lumMod val="50000"/>
                </a:schemeClr>
              </a:solidFill>
              <a:cs typeface="Times New Roman"/>
            </a:endParaRPr>
          </a:p>
        </p:txBody>
      </p:sp>
      <p:sp>
        <p:nvSpPr>
          <p:cNvPr id="6" name="TextBox 5"/>
          <p:cNvSpPr txBox="1"/>
          <p:nvPr/>
        </p:nvSpPr>
        <p:spPr>
          <a:xfrm>
            <a:off x="9190756" y="5013176"/>
            <a:ext cx="2786040" cy="553998"/>
          </a:xfrm>
          <a:prstGeom prst="rect">
            <a:avLst/>
          </a:prstGeom>
          <a:noFill/>
        </p:spPr>
        <p:txBody>
          <a:bodyPr wrap="square" rtlCol="0">
            <a:spAutoFit/>
          </a:bodyPr>
          <a:lstStyle/>
          <a:p>
            <a:pPr algn="just"/>
            <a:r>
              <a:rPr lang="en-US" sz="1000" dirty="0">
                <a:solidFill>
                  <a:schemeClr val="bg1">
                    <a:lumMod val="65000"/>
                  </a:schemeClr>
                </a:solidFill>
              </a:rPr>
              <a:t>*In some references (such as Guyton); regulation and ventilation is considered to be the  4</a:t>
            </a:r>
            <a:r>
              <a:rPr lang="en-US" sz="1000" baseline="30000" dirty="0">
                <a:solidFill>
                  <a:schemeClr val="bg1">
                    <a:lumMod val="65000"/>
                  </a:schemeClr>
                </a:solidFill>
              </a:rPr>
              <a:t>th</a:t>
            </a:r>
            <a:r>
              <a:rPr lang="en-US" sz="1000" dirty="0">
                <a:solidFill>
                  <a:schemeClr val="bg1">
                    <a:lumMod val="65000"/>
                  </a:schemeClr>
                </a:solidFill>
              </a:rPr>
              <a:t> function of the respiratory system.</a:t>
            </a:r>
          </a:p>
        </p:txBody>
      </p:sp>
    </p:spTree>
    <p:extLst>
      <p:ext uri="{BB962C8B-B14F-4D97-AF65-F5344CB8AC3E}">
        <p14:creationId xmlns:p14="http://schemas.microsoft.com/office/powerpoint/2010/main" val="2392536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1801</Words>
  <Application>Microsoft Office PowerPoint</Application>
  <PresentationFormat>Custom</PresentationFormat>
  <Paragraphs>227</Paragraphs>
  <Slides>15</Slides>
  <Notes>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15</vt:i4>
      </vt:variant>
    </vt:vector>
  </HeadingPairs>
  <TitlesOfParts>
    <vt:vector size="32" baseType="lpstr">
      <vt:lpstr>Malgun Gothic Semilight</vt:lpstr>
      <vt:lpstr>Arabic Typesetting</vt:lpstr>
      <vt:lpstr>Arial</vt:lpstr>
      <vt:lpstr>Arial Black</vt:lpstr>
      <vt:lpstr>ArialMT</vt:lpstr>
      <vt:lpstr>Bookman Old Style</vt:lpstr>
      <vt:lpstr>Calibri</vt:lpstr>
      <vt:lpstr>Courier New</vt:lpstr>
      <vt:lpstr>Gill Sans MT</vt:lpstr>
      <vt:lpstr>inherit</vt:lpstr>
      <vt:lpstr>Sylfaen</vt:lpstr>
      <vt:lpstr>Times New Roman</vt:lpstr>
      <vt:lpstr>Wingdings</vt:lpstr>
      <vt:lpstr>Wingdings 3</vt:lpstr>
      <vt:lpstr>Origin</vt:lpstr>
      <vt:lpstr>2_Origin</vt:lpstr>
      <vt:lpstr>3_Origin</vt:lpstr>
      <vt:lpstr>Functions and Organization of the Respiratory System </vt:lpstr>
      <vt:lpstr>Objectives</vt:lpstr>
      <vt:lpstr>The Main Goal of Respiration</vt:lpstr>
      <vt:lpstr>PowerPoint Presentation</vt:lpstr>
      <vt:lpstr>Respiratory Passages (Airways)</vt:lpstr>
      <vt:lpstr>Respiratory Passages (Airways)</vt:lpstr>
      <vt:lpstr>External &amp; Internal Respiration</vt:lpstr>
      <vt:lpstr>External &amp; Internal Respiration (Extra notes from team 435)</vt:lpstr>
      <vt:lpstr>External &amp; Internal Respiration</vt:lpstr>
      <vt:lpstr>Lining Cells of The Alveoli</vt:lpstr>
      <vt:lpstr>Surface Tension التوتر السطحي </vt:lpstr>
      <vt:lpstr>Surfactant</vt:lpstr>
      <vt:lpstr>PowerPoint Presentation</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879</cp:revision>
  <dcterms:created xsi:type="dcterms:W3CDTF">2016-09-07T16:15:34Z</dcterms:created>
  <dcterms:modified xsi:type="dcterms:W3CDTF">2017-02-14T20:29:01Z</dcterms:modified>
</cp:coreProperties>
</file>