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jpg" ContentType="image/jpg"/>
  <Override PartName="/ppt/media/image12.jpg" ContentType="image/jpg"/>
  <Override PartName="/ppt/notesSlides/notesSlide3.xml" ContentType="application/vnd.openxmlformats-officedocument.presentationml.notesSlide+xml"/>
  <Override PartName="/ppt/media/image17.jpg" ContentType="image/jpg"/>
  <Override PartName="/ppt/notesSlides/notesSlide4.xml" ContentType="application/vnd.openxmlformats-officedocument.presentationml.notesSlide+xml"/>
  <Override PartName="/ppt/media/image19.jpg" ContentType="image/jpg"/>
  <Override PartName="/ppt/media/image21.jpg" ContentType="image/jpg"/>
  <Override PartName="/ppt/media/image22.jpg" ContentType="image/jpg"/>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 id="2147483948" r:id="rId3"/>
  </p:sldMasterIdLst>
  <p:notesMasterIdLst>
    <p:notesMasterId r:id="rId26"/>
  </p:notesMasterIdLst>
  <p:sldIdLst>
    <p:sldId id="445" r:id="rId4"/>
    <p:sldId id="388" r:id="rId5"/>
    <p:sldId id="423" r:id="rId6"/>
    <p:sldId id="422" r:id="rId7"/>
    <p:sldId id="435" r:id="rId8"/>
    <p:sldId id="436" r:id="rId9"/>
    <p:sldId id="424" r:id="rId10"/>
    <p:sldId id="425" r:id="rId11"/>
    <p:sldId id="439" r:id="rId12"/>
    <p:sldId id="437" r:id="rId13"/>
    <p:sldId id="426" r:id="rId14"/>
    <p:sldId id="427" r:id="rId15"/>
    <p:sldId id="428" r:id="rId16"/>
    <p:sldId id="444" r:id="rId17"/>
    <p:sldId id="429" r:id="rId18"/>
    <p:sldId id="430" r:id="rId19"/>
    <p:sldId id="431" r:id="rId20"/>
    <p:sldId id="432" r:id="rId21"/>
    <p:sldId id="433" r:id="rId22"/>
    <p:sldId id="440" r:id="rId23"/>
    <p:sldId id="443" r:id="rId24"/>
    <p:sldId id="413" r:id="rId2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eel"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93"/>
    <a:srgbClr val="C76B9C"/>
    <a:srgbClr val="5F5F5F"/>
    <a:srgbClr val="FF3300"/>
    <a:srgbClr val="CC0000"/>
    <a:srgbClr val="4D4D4D"/>
    <a:srgbClr val="A954AB"/>
    <a:srgbClr val="D8B3DC"/>
    <a:srgbClr val="CCFFFF"/>
    <a:srgbClr val="933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8" autoAdjust="0"/>
    <p:restoredTop sz="94279"/>
  </p:normalViewPr>
  <p:slideViewPr>
    <p:cSldViewPr>
      <p:cViewPr>
        <p:scale>
          <a:sx n="120" d="100"/>
          <a:sy n="120" d="100"/>
        </p:scale>
        <p:origin x="144" y="-42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0F083-D18B-4AE2-A1C7-8F0E602D4A77}"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pPr rtl="1"/>
          <a:endParaRPr lang="ar-SA"/>
        </a:p>
      </dgm:t>
    </dgm:pt>
    <dgm:pt modelId="{83181D61-7DBA-4D2A-ABCB-2A767BAC20D4}">
      <dgm:prSet phldrT="[نص]" custT="1"/>
      <dgm:spPr/>
      <dgm:t>
        <a:bodyPr/>
        <a:lstStyle/>
        <a:p>
          <a:pPr rtl="1"/>
          <a:r>
            <a:rPr lang="en-US" sz="2000" dirty="0"/>
            <a:t>R</a:t>
          </a:r>
          <a:r>
            <a:rPr lang="en-US" sz="2000" dirty="0" smtClean="0"/>
            <a:t>espiratory Muscles</a:t>
          </a:r>
          <a:endParaRPr lang="ar-SA" sz="2000" dirty="0"/>
        </a:p>
      </dgm:t>
    </dgm:pt>
    <dgm:pt modelId="{25F492F2-009B-453D-8A5D-03DA6317C3D6}" type="parTrans" cxnId="{4B4D2121-F66C-46F8-95D8-333EFD88D933}">
      <dgm:prSet/>
      <dgm:spPr/>
      <dgm:t>
        <a:bodyPr/>
        <a:lstStyle/>
        <a:p>
          <a:pPr rtl="1"/>
          <a:endParaRPr lang="ar-SA"/>
        </a:p>
      </dgm:t>
    </dgm:pt>
    <dgm:pt modelId="{8E800FBF-F0A5-45AC-8B8E-C34A03FD067D}" type="sibTrans" cxnId="{4B4D2121-F66C-46F8-95D8-333EFD88D933}">
      <dgm:prSet/>
      <dgm:spPr/>
      <dgm:t>
        <a:bodyPr/>
        <a:lstStyle/>
        <a:p>
          <a:pPr rtl="1"/>
          <a:endParaRPr lang="ar-SA"/>
        </a:p>
      </dgm:t>
    </dgm:pt>
    <dgm:pt modelId="{B24824A7-2655-4429-99C0-8DAF090A39E9}">
      <dgm:prSet phldrT="[نص]" custT="1"/>
      <dgm:spPr/>
      <dgm:t>
        <a:bodyPr/>
        <a:lstStyle/>
        <a:p>
          <a:pPr algn="ctr" rtl="1"/>
          <a:r>
            <a:rPr lang="en-US" sz="2000" dirty="0"/>
            <a:t>Inspiratory </a:t>
          </a:r>
          <a:r>
            <a:rPr lang="en-US" sz="2000" dirty="0" smtClean="0"/>
            <a:t>Muscles  </a:t>
          </a:r>
          <a:endParaRPr lang="ar-SA" sz="2000" dirty="0"/>
        </a:p>
      </dgm:t>
    </dgm:pt>
    <dgm:pt modelId="{28BA3C28-90F2-4236-9687-229E3C3D0AD4}" type="parTrans" cxnId="{5581615A-7D8A-47F9-AE39-807BF420C36D}">
      <dgm:prSet/>
      <dgm:spPr/>
      <dgm:t>
        <a:bodyPr/>
        <a:lstStyle/>
        <a:p>
          <a:pPr rtl="1"/>
          <a:endParaRPr lang="ar-SA"/>
        </a:p>
      </dgm:t>
    </dgm:pt>
    <dgm:pt modelId="{E04C8AB4-493B-40B5-AD76-9B6CA2163615}" type="sibTrans" cxnId="{5581615A-7D8A-47F9-AE39-807BF420C36D}">
      <dgm:prSet/>
      <dgm:spPr/>
      <dgm:t>
        <a:bodyPr/>
        <a:lstStyle/>
        <a:p>
          <a:pPr rtl="1"/>
          <a:endParaRPr lang="ar-SA"/>
        </a:p>
      </dgm:t>
    </dgm:pt>
    <dgm:pt modelId="{558EAE6D-7BD0-465A-960E-DD9D88DC3C06}">
      <dgm:prSet phldrT="[نص]" custT="1"/>
      <dgm:spPr/>
      <dgm:t>
        <a:bodyPr/>
        <a:lstStyle/>
        <a:p>
          <a:pPr rtl="1"/>
          <a:r>
            <a:rPr lang="en-US" sz="2000" dirty="0"/>
            <a:t> </a:t>
          </a:r>
          <a:r>
            <a:rPr lang="en-US" sz="2400" dirty="0"/>
            <a:t>Expiratory </a:t>
          </a:r>
          <a:r>
            <a:rPr lang="en-US" sz="2400" dirty="0" smtClean="0"/>
            <a:t>Muscles</a:t>
          </a:r>
          <a:endParaRPr lang="en-US" sz="2000" dirty="0"/>
        </a:p>
        <a:p>
          <a:pPr rtl="1"/>
          <a:r>
            <a:rPr lang="en-US" sz="1800" dirty="0" smtClean="0"/>
            <a:t>(work only  during forced expiration-muscles that depress the rib cage)  </a:t>
          </a:r>
          <a:endParaRPr lang="ar-SA" sz="1800" dirty="0"/>
        </a:p>
      </dgm:t>
    </dgm:pt>
    <dgm:pt modelId="{D202A9F4-9D57-4A16-A0FB-86FC2B6FD834}" type="parTrans" cxnId="{45025064-B181-4679-88C5-C97035143DFB}">
      <dgm:prSet/>
      <dgm:spPr/>
      <dgm:t>
        <a:bodyPr/>
        <a:lstStyle/>
        <a:p>
          <a:pPr rtl="1"/>
          <a:endParaRPr lang="ar-SA"/>
        </a:p>
      </dgm:t>
    </dgm:pt>
    <dgm:pt modelId="{E7A43692-D70A-44AC-9C7C-737A9EBDB897}" type="sibTrans" cxnId="{45025064-B181-4679-88C5-C97035143DFB}">
      <dgm:prSet/>
      <dgm:spPr/>
      <dgm:t>
        <a:bodyPr/>
        <a:lstStyle/>
        <a:p>
          <a:pPr rtl="1"/>
          <a:endParaRPr lang="ar-SA"/>
        </a:p>
      </dgm:t>
    </dgm:pt>
    <dgm:pt modelId="{E40FE228-6511-40BE-BBEF-7FF408C29844}">
      <dgm:prSet/>
      <dgm:spPr/>
      <dgm:t>
        <a:bodyPr/>
        <a:lstStyle/>
        <a:p>
          <a:pPr rtl="1"/>
          <a:r>
            <a:rPr lang="en-US" dirty="0"/>
            <a:t>During resting	inspiration </a:t>
          </a:r>
        </a:p>
      </dgm:t>
    </dgm:pt>
    <dgm:pt modelId="{E690995D-00F3-47EC-80B6-A97AC9371584}" type="parTrans" cxnId="{34F04559-04D0-404A-8BA5-4D5C81421CA3}">
      <dgm:prSet/>
      <dgm:spPr/>
      <dgm:t>
        <a:bodyPr/>
        <a:lstStyle/>
        <a:p>
          <a:pPr rtl="1"/>
          <a:endParaRPr lang="ar-SA"/>
        </a:p>
      </dgm:t>
    </dgm:pt>
    <dgm:pt modelId="{23DAE7CB-BD4F-4F0B-B8A0-D6DFF7F57A14}" type="sibTrans" cxnId="{34F04559-04D0-404A-8BA5-4D5C81421CA3}">
      <dgm:prSet/>
      <dgm:spPr/>
      <dgm:t>
        <a:bodyPr/>
        <a:lstStyle/>
        <a:p>
          <a:pPr rtl="1"/>
          <a:endParaRPr lang="ar-SA"/>
        </a:p>
      </dgm:t>
    </dgm:pt>
    <dgm:pt modelId="{49EB58CA-D5C4-49DD-A24B-B82C16A9D9B8}">
      <dgm:prSet/>
      <dgm:spPr/>
      <dgm:t>
        <a:bodyPr/>
        <a:lstStyle/>
        <a:p>
          <a:pPr algn="ctr" rtl="1"/>
          <a:r>
            <a:rPr lang="en-US" dirty="0"/>
            <a:t>During forced inspiration	</a:t>
          </a:r>
        </a:p>
      </dgm:t>
    </dgm:pt>
    <dgm:pt modelId="{FD350D67-44D7-474D-AE0B-056368A74830}" type="parTrans" cxnId="{4A89E2AB-CBBF-4059-A376-29AC64602AC6}">
      <dgm:prSet/>
      <dgm:spPr/>
      <dgm:t>
        <a:bodyPr/>
        <a:lstStyle/>
        <a:p>
          <a:pPr rtl="1"/>
          <a:endParaRPr lang="ar-SA"/>
        </a:p>
      </dgm:t>
    </dgm:pt>
    <dgm:pt modelId="{319EFB61-3C54-4876-92F6-7E290D9B3052}" type="sibTrans" cxnId="{4A89E2AB-CBBF-4059-A376-29AC64602AC6}">
      <dgm:prSet/>
      <dgm:spPr/>
      <dgm:t>
        <a:bodyPr/>
        <a:lstStyle/>
        <a:p>
          <a:pPr rtl="1"/>
          <a:endParaRPr lang="ar-SA"/>
        </a:p>
      </dgm:t>
    </dgm:pt>
    <dgm:pt modelId="{1814480D-D77E-4C96-9DB5-954DE47132F2}">
      <dgm:prSet/>
      <dgm:spPr/>
      <dgm:t>
        <a:bodyPr/>
        <a:lstStyle/>
        <a:p>
          <a:pPr algn="ctr" rtl="1"/>
          <a:r>
            <a:rPr lang="en-US" dirty="0"/>
            <a:t>During forced expiration</a:t>
          </a:r>
        </a:p>
      </dgm:t>
    </dgm:pt>
    <dgm:pt modelId="{490820D4-0334-451C-9FCA-D3D24DD6B8E5}" type="sibTrans" cxnId="{68DBD80F-9760-4BDF-AA92-20DB855B3AB3}">
      <dgm:prSet/>
      <dgm:spPr/>
      <dgm:t>
        <a:bodyPr/>
        <a:lstStyle/>
        <a:p>
          <a:pPr rtl="1"/>
          <a:endParaRPr lang="ar-SA"/>
        </a:p>
      </dgm:t>
    </dgm:pt>
    <dgm:pt modelId="{D9B9D4C6-FCD0-463A-831D-B0513C250387}" type="parTrans" cxnId="{68DBD80F-9760-4BDF-AA92-20DB855B3AB3}">
      <dgm:prSet/>
      <dgm:spPr/>
      <dgm:t>
        <a:bodyPr/>
        <a:lstStyle/>
        <a:p>
          <a:pPr rtl="1"/>
          <a:endParaRPr lang="ar-SA"/>
        </a:p>
      </dgm:t>
    </dgm:pt>
    <dgm:pt modelId="{229B2BDD-D0EE-43BC-9BBC-A63683E3F5AB}">
      <dgm:prSet custT="1"/>
      <dgm:spPr/>
      <dgm:t>
        <a:bodyPr/>
        <a:lstStyle/>
        <a:p>
          <a:pPr algn="ctr" rtl="1"/>
          <a:r>
            <a:rPr lang="en-US" sz="2000" u="sng" dirty="0"/>
            <a:t>Contraction of</a:t>
          </a:r>
          <a:r>
            <a:rPr lang="en-US" sz="2000" dirty="0"/>
            <a:t>:</a:t>
          </a:r>
        </a:p>
        <a:p>
          <a:pPr algn="ctr" rtl="1"/>
          <a:r>
            <a:rPr lang="en-US" sz="2000" dirty="0"/>
            <a:t>1-Diaphragm</a:t>
          </a:r>
        </a:p>
        <a:p>
          <a:pPr algn="ctr" rtl="1"/>
          <a:r>
            <a:rPr lang="en-US" sz="2000" dirty="0"/>
            <a:t>2-external </a:t>
          </a:r>
          <a:r>
            <a:rPr lang="en-US" sz="2000" dirty="0" err="1"/>
            <a:t>intercostals</a:t>
          </a:r>
          <a:endParaRPr lang="en-US" sz="2000" dirty="0"/>
        </a:p>
      </dgm:t>
    </dgm:pt>
    <dgm:pt modelId="{A0006FCE-36DB-4F44-A973-4F59A563C068}" type="parTrans" cxnId="{40BFCDB4-8F3D-476C-B250-35EECFDA7D8B}">
      <dgm:prSet/>
      <dgm:spPr/>
      <dgm:t>
        <a:bodyPr/>
        <a:lstStyle/>
        <a:p>
          <a:pPr rtl="1"/>
          <a:endParaRPr lang="ar-SA"/>
        </a:p>
      </dgm:t>
    </dgm:pt>
    <dgm:pt modelId="{3A2463C6-D99F-44A4-96AA-6ABBB1C5CB75}" type="sibTrans" cxnId="{40BFCDB4-8F3D-476C-B250-35EECFDA7D8B}">
      <dgm:prSet/>
      <dgm:spPr/>
      <dgm:t>
        <a:bodyPr/>
        <a:lstStyle/>
        <a:p>
          <a:pPr rtl="1"/>
          <a:endParaRPr lang="ar-SA"/>
        </a:p>
      </dgm:t>
    </dgm:pt>
    <dgm:pt modelId="{40DDD6E9-FE27-44DF-9F2C-947A5C8C7563}">
      <dgm:prSet custT="1"/>
      <dgm:spPr/>
      <dgm:t>
        <a:bodyPr/>
        <a:lstStyle/>
        <a:p>
          <a:pPr algn="ctr" rtl="1"/>
          <a:r>
            <a:rPr lang="en-US" sz="1600" u="sng" dirty="0"/>
            <a:t>Contraction of:</a:t>
          </a:r>
        </a:p>
        <a:p>
          <a:pPr algn="ctr" rtl="1"/>
          <a:r>
            <a:rPr lang="en-US" sz="1600" dirty="0"/>
            <a:t>1-Accessory muscles of inspiration  (the </a:t>
          </a:r>
          <a:r>
            <a:rPr lang="en-US" sz="1600" dirty="0" err="1"/>
            <a:t>sternomastoid</a:t>
          </a:r>
          <a:r>
            <a:rPr lang="en-US" sz="1600" dirty="0"/>
            <a:t>, anterior </a:t>
          </a:r>
          <a:r>
            <a:rPr lang="en-US" sz="1600" dirty="0" smtClean="0"/>
            <a:t>serratus, scalene </a:t>
          </a:r>
          <a:r>
            <a:rPr lang="en-US" sz="1600" dirty="0"/>
            <a:t>muscles)</a:t>
          </a:r>
        </a:p>
        <a:p>
          <a:pPr algn="ctr" rtl="1"/>
          <a:r>
            <a:rPr lang="en-US" sz="1600" dirty="0"/>
            <a:t> 2-Muscles of resting inspiration.</a:t>
          </a:r>
        </a:p>
      </dgm:t>
    </dgm:pt>
    <dgm:pt modelId="{648A9669-A1A9-4104-A71D-670BF11A85C1}" type="parTrans" cxnId="{F452C247-D874-44FF-B505-02AC55579F07}">
      <dgm:prSet/>
      <dgm:spPr/>
      <dgm:t>
        <a:bodyPr/>
        <a:lstStyle/>
        <a:p>
          <a:pPr rtl="1"/>
          <a:endParaRPr lang="ar-SA"/>
        </a:p>
      </dgm:t>
    </dgm:pt>
    <dgm:pt modelId="{BA1F3178-1495-4D87-B109-4F7EA678609A}" type="sibTrans" cxnId="{F452C247-D874-44FF-B505-02AC55579F07}">
      <dgm:prSet/>
      <dgm:spPr/>
      <dgm:t>
        <a:bodyPr/>
        <a:lstStyle/>
        <a:p>
          <a:pPr rtl="1"/>
          <a:endParaRPr lang="ar-SA"/>
        </a:p>
      </dgm:t>
    </dgm:pt>
    <dgm:pt modelId="{ED046D83-0BD7-4339-90B9-CD84AC307550}">
      <dgm:prSet custT="1"/>
      <dgm:spPr/>
      <dgm:t>
        <a:bodyPr/>
        <a:lstStyle/>
        <a:p>
          <a:pPr rtl="1"/>
          <a:r>
            <a:rPr lang="en-US" sz="1400" u="sng" dirty="0"/>
            <a:t>Contraction of:</a:t>
          </a:r>
        </a:p>
        <a:p>
          <a:pPr rtl="1"/>
          <a:r>
            <a:rPr lang="en-US" sz="1400" dirty="0"/>
            <a:t>1-</a:t>
          </a:r>
          <a:r>
            <a:rPr lang="en-US" sz="1400" i="1" dirty="0"/>
            <a:t>Abdominal muscles </a:t>
          </a:r>
          <a:endParaRPr lang="en-US" sz="1400" dirty="0"/>
        </a:p>
        <a:p>
          <a:pPr rtl="1"/>
          <a:r>
            <a:rPr lang="en-US" sz="1400" dirty="0"/>
            <a:t>  2-</a:t>
          </a:r>
          <a:r>
            <a:rPr lang="en-US" sz="1400" i="1" dirty="0"/>
            <a:t>internal </a:t>
          </a:r>
          <a:r>
            <a:rPr lang="en-US" sz="1400" i="1" dirty="0" err="1"/>
            <a:t>intercostals</a:t>
          </a:r>
          <a:r>
            <a:rPr lang="en-US" sz="1400" i="1" dirty="0"/>
            <a:t>.</a:t>
          </a:r>
        </a:p>
        <a:p>
          <a:pPr rtl="1"/>
          <a:r>
            <a:rPr lang="en-US" sz="1400" i="1" u="sng" dirty="0"/>
            <a:t>Relaxation of :</a:t>
          </a:r>
        </a:p>
        <a:p>
          <a:pPr rtl="1"/>
          <a:r>
            <a:rPr lang="en-US" sz="1400" i="1" dirty="0"/>
            <a:t>1-diaphragm </a:t>
          </a:r>
        </a:p>
        <a:p>
          <a:pPr rtl="1"/>
          <a:r>
            <a:rPr lang="en-US" sz="1400" i="1" dirty="0"/>
            <a:t>2-external intercostal muscle</a:t>
          </a:r>
          <a:endParaRPr lang="en-US" sz="1400" dirty="0"/>
        </a:p>
      </dgm:t>
    </dgm:pt>
    <dgm:pt modelId="{1F58856B-3BD7-4722-8ECA-B16592C9B607}" type="parTrans" cxnId="{CBAA27C8-254A-4777-8407-776FDA9FEA23}">
      <dgm:prSet/>
      <dgm:spPr/>
      <dgm:t>
        <a:bodyPr/>
        <a:lstStyle/>
        <a:p>
          <a:pPr rtl="1"/>
          <a:endParaRPr lang="ar-SA"/>
        </a:p>
      </dgm:t>
    </dgm:pt>
    <dgm:pt modelId="{82E73EED-6E6E-4F16-91E5-9EC8516C9D4C}" type="sibTrans" cxnId="{CBAA27C8-254A-4777-8407-776FDA9FEA23}">
      <dgm:prSet/>
      <dgm:spPr/>
      <dgm:t>
        <a:bodyPr/>
        <a:lstStyle/>
        <a:p>
          <a:pPr rtl="1"/>
          <a:endParaRPr lang="ar-SA"/>
        </a:p>
      </dgm:t>
    </dgm:pt>
    <dgm:pt modelId="{50E9C3EC-357A-45FB-92CE-A8C021218FF9}" type="pres">
      <dgm:prSet presAssocID="{FE60F083-D18B-4AE2-A1C7-8F0E602D4A77}" presName="hierChild1" presStyleCnt="0">
        <dgm:presLayoutVars>
          <dgm:orgChart val="1"/>
          <dgm:chPref val="1"/>
          <dgm:dir/>
          <dgm:animOne val="branch"/>
          <dgm:animLvl val="lvl"/>
          <dgm:resizeHandles/>
        </dgm:presLayoutVars>
      </dgm:prSet>
      <dgm:spPr/>
      <dgm:t>
        <a:bodyPr/>
        <a:lstStyle/>
        <a:p>
          <a:endParaRPr lang="en-US"/>
        </a:p>
      </dgm:t>
    </dgm:pt>
    <dgm:pt modelId="{4AECB3F3-662D-4070-B9CE-C4BBC7F3FCCF}" type="pres">
      <dgm:prSet presAssocID="{83181D61-7DBA-4D2A-ABCB-2A767BAC20D4}" presName="hierRoot1" presStyleCnt="0">
        <dgm:presLayoutVars>
          <dgm:hierBranch val="init"/>
        </dgm:presLayoutVars>
      </dgm:prSet>
      <dgm:spPr/>
      <dgm:t>
        <a:bodyPr/>
        <a:lstStyle/>
        <a:p>
          <a:endParaRPr lang="en-US"/>
        </a:p>
      </dgm:t>
    </dgm:pt>
    <dgm:pt modelId="{A554F722-280E-4F18-9EC6-E26817551373}" type="pres">
      <dgm:prSet presAssocID="{83181D61-7DBA-4D2A-ABCB-2A767BAC20D4}" presName="rootComposite1" presStyleCnt="0"/>
      <dgm:spPr/>
      <dgm:t>
        <a:bodyPr/>
        <a:lstStyle/>
        <a:p>
          <a:endParaRPr lang="en-US"/>
        </a:p>
      </dgm:t>
    </dgm:pt>
    <dgm:pt modelId="{D04565CC-44DA-4B69-9982-1C55EA2B3F48}" type="pres">
      <dgm:prSet presAssocID="{83181D61-7DBA-4D2A-ABCB-2A767BAC20D4}" presName="rootText1" presStyleLbl="node0" presStyleIdx="0" presStyleCnt="1" custScaleX="263634">
        <dgm:presLayoutVars>
          <dgm:chPref val="3"/>
        </dgm:presLayoutVars>
      </dgm:prSet>
      <dgm:spPr/>
      <dgm:t>
        <a:bodyPr/>
        <a:lstStyle/>
        <a:p>
          <a:endParaRPr lang="en-US"/>
        </a:p>
      </dgm:t>
    </dgm:pt>
    <dgm:pt modelId="{EF31DC6F-7BBE-4F50-A41E-53EBD4ADDA2A}" type="pres">
      <dgm:prSet presAssocID="{83181D61-7DBA-4D2A-ABCB-2A767BAC20D4}" presName="rootConnector1" presStyleLbl="node1" presStyleIdx="0" presStyleCnt="0"/>
      <dgm:spPr/>
      <dgm:t>
        <a:bodyPr/>
        <a:lstStyle/>
        <a:p>
          <a:endParaRPr lang="en-US"/>
        </a:p>
      </dgm:t>
    </dgm:pt>
    <dgm:pt modelId="{204D620B-D226-4F94-AB0F-C0259F00514E}" type="pres">
      <dgm:prSet presAssocID="{83181D61-7DBA-4D2A-ABCB-2A767BAC20D4}" presName="hierChild2" presStyleCnt="0"/>
      <dgm:spPr/>
      <dgm:t>
        <a:bodyPr/>
        <a:lstStyle/>
        <a:p>
          <a:endParaRPr lang="en-US"/>
        </a:p>
      </dgm:t>
    </dgm:pt>
    <dgm:pt modelId="{DE4936BC-4FC8-4159-A05E-6C94726E11DF}" type="pres">
      <dgm:prSet presAssocID="{28BA3C28-90F2-4236-9687-229E3C3D0AD4}" presName="Name37" presStyleLbl="parChTrans1D2" presStyleIdx="0" presStyleCnt="2"/>
      <dgm:spPr/>
      <dgm:t>
        <a:bodyPr/>
        <a:lstStyle/>
        <a:p>
          <a:endParaRPr lang="en-US"/>
        </a:p>
      </dgm:t>
    </dgm:pt>
    <dgm:pt modelId="{3978FD41-FE7E-447F-B3D9-B746A0E9C166}" type="pres">
      <dgm:prSet presAssocID="{B24824A7-2655-4429-99C0-8DAF090A39E9}" presName="hierRoot2" presStyleCnt="0">
        <dgm:presLayoutVars>
          <dgm:hierBranch val="init"/>
        </dgm:presLayoutVars>
      </dgm:prSet>
      <dgm:spPr/>
      <dgm:t>
        <a:bodyPr/>
        <a:lstStyle/>
        <a:p>
          <a:endParaRPr lang="en-US"/>
        </a:p>
      </dgm:t>
    </dgm:pt>
    <dgm:pt modelId="{8FAFEBC5-62B5-4C87-9FBB-D44B210E11AB}" type="pres">
      <dgm:prSet presAssocID="{B24824A7-2655-4429-99C0-8DAF090A39E9}" presName="rootComposite" presStyleCnt="0"/>
      <dgm:spPr/>
      <dgm:t>
        <a:bodyPr/>
        <a:lstStyle/>
        <a:p>
          <a:endParaRPr lang="en-US"/>
        </a:p>
      </dgm:t>
    </dgm:pt>
    <dgm:pt modelId="{C98C58BE-CF87-43C6-916B-1C61CBD99636}" type="pres">
      <dgm:prSet presAssocID="{B24824A7-2655-4429-99C0-8DAF090A39E9}" presName="rootText" presStyleLbl="node2" presStyleIdx="0" presStyleCnt="2" custScaleX="176375" custScaleY="115695">
        <dgm:presLayoutVars>
          <dgm:chPref val="3"/>
        </dgm:presLayoutVars>
      </dgm:prSet>
      <dgm:spPr/>
      <dgm:t>
        <a:bodyPr/>
        <a:lstStyle/>
        <a:p>
          <a:endParaRPr lang="en-US"/>
        </a:p>
      </dgm:t>
    </dgm:pt>
    <dgm:pt modelId="{88E9021D-58DD-47AE-BF27-A5FCDE767E32}" type="pres">
      <dgm:prSet presAssocID="{B24824A7-2655-4429-99C0-8DAF090A39E9}" presName="rootConnector" presStyleLbl="node2" presStyleIdx="0" presStyleCnt="2"/>
      <dgm:spPr/>
      <dgm:t>
        <a:bodyPr/>
        <a:lstStyle/>
        <a:p>
          <a:endParaRPr lang="en-US"/>
        </a:p>
      </dgm:t>
    </dgm:pt>
    <dgm:pt modelId="{88FA9C15-4DA2-47AD-BEC3-14438AE1FC92}" type="pres">
      <dgm:prSet presAssocID="{B24824A7-2655-4429-99C0-8DAF090A39E9}" presName="hierChild4" presStyleCnt="0"/>
      <dgm:spPr/>
      <dgm:t>
        <a:bodyPr/>
        <a:lstStyle/>
        <a:p>
          <a:endParaRPr lang="en-US"/>
        </a:p>
      </dgm:t>
    </dgm:pt>
    <dgm:pt modelId="{B9B499F7-D4CE-4D5B-86CF-07A66074DB4C}" type="pres">
      <dgm:prSet presAssocID="{E690995D-00F3-47EC-80B6-A97AC9371584}" presName="Name37" presStyleLbl="parChTrans1D3" presStyleIdx="0" presStyleCnt="3"/>
      <dgm:spPr/>
      <dgm:t>
        <a:bodyPr/>
        <a:lstStyle/>
        <a:p>
          <a:endParaRPr lang="en-US"/>
        </a:p>
      </dgm:t>
    </dgm:pt>
    <dgm:pt modelId="{058F4D9C-0729-4540-B808-C2A411747F41}" type="pres">
      <dgm:prSet presAssocID="{E40FE228-6511-40BE-BBEF-7FF408C29844}" presName="hierRoot2" presStyleCnt="0">
        <dgm:presLayoutVars>
          <dgm:hierBranch val="init"/>
        </dgm:presLayoutVars>
      </dgm:prSet>
      <dgm:spPr/>
      <dgm:t>
        <a:bodyPr/>
        <a:lstStyle/>
        <a:p>
          <a:endParaRPr lang="en-US"/>
        </a:p>
      </dgm:t>
    </dgm:pt>
    <dgm:pt modelId="{AA790843-9E84-4003-835D-A548E38573DC}" type="pres">
      <dgm:prSet presAssocID="{E40FE228-6511-40BE-BBEF-7FF408C29844}" presName="rootComposite" presStyleCnt="0"/>
      <dgm:spPr/>
      <dgm:t>
        <a:bodyPr/>
        <a:lstStyle/>
        <a:p>
          <a:endParaRPr lang="en-US"/>
        </a:p>
      </dgm:t>
    </dgm:pt>
    <dgm:pt modelId="{D66DA551-C576-4C6E-9609-0C833C809B65}" type="pres">
      <dgm:prSet presAssocID="{E40FE228-6511-40BE-BBEF-7FF408C29844}" presName="rootText" presStyleLbl="node3" presStyleIdx="0" presStyleCnt="3">
        <dgm:presLayoutVars>
          <dgm:chPref val="3"/>
        </dgm:presLayoutVars>
      </dgm:prSet>
      <dgm:spPr/>
      <dgm:t>
        <a:bodyPr/>
        <a:lstStyle/>
        <a:p>
          <a:endParaRPr lang="en-US"/>
        </a:p>
      </dgm:t>
    </dgm:pt>
    <dgm:pt modelId="{2C9F0804-E467-4E3B-BA11-6D74D3D99093}" type="pres">
      <dgm:prSet presAssocID="{E40FE228-6511-40BE-BBEF-7FF408C29844}" presName="rootConnector" presStyleLbl="node3" presStyleIdx="0" presStyleCnt="3"/>
      <dgm:spPr/>
      <dgm:t>
        <a:bodyPr/>
        <a:lstStyle/>
        <a:p>
          <a:endParaRPr lang="en-US"/>
        </a:p>
      </dgm:t>
    </dgm:pt>
    <dgm:pt modelId="{7A048D41-8FB2-4129-AC90-B47538E4F693}" type="pres">
      <dgm:prSet presAssocID="{E40FE228-6511-40BE-BBEF-7FF408C29844}" presName="hierChild4" presStyleCnt="0"/>
      <dgm:spPr/>
      <dgm:t>
        <a:bodyPr/>
        <a:lstStyle/>
        <a:p>
          <a:endParaRPr lang="en-US"/>
        </a:p>
      </dgm:t>
    </dgm:pt>
    <dgm:pt modelId="{6B5D0809-1A62-4D8D-8169-2390B13A691B}" type="pres">
      <dgm:prSet presAssocID="{A0006FCE-36DB-4F44-A973-4F59A563C068}" presName="Name37" presStyleLbl="parChTrans1D4" presStyleIdx="0" presStyleCnt="3"/>
      <dgm:spPr/>
      <dgm:t>
        <a:bodyPr/>
        <a:lstStyle/>
        <a:p>
          <a:endParaRPr lang="en-US"/>
        </a:p>
      </dgm:t>
    </dgm:pt>
    <dgm:pt modelId="{640C220C-FE33-4715-B15C-B4172D524944}" type="pres">
      <dgm:prSet presAssocID="{229B2BDD-D0EE-43BC-9BBC-A63683E3F5AB}" presName="hierRoot2" presStyleCnt="0">
        <dgm:presLayoutVars>
          <dgm:hierBranch val="init"/>
        </dgm:presLayoutVars>
      </dgm:prSet>
      <dgm:spPr/>
      <dgm:t>
        <a:bodyPr/>
        <a:lstStyle/>
        <a:p>
          <a:endParaRPr lang="en-US"/>
        </a:p>
      </dgm:t>
    </dgm:pt>
    <dgm:pt modelId="{3C43AA3A-9A12-42EF-99E5-557A69059A9E}" type="pres">
      <dgm:prSet presAssocID="{229B2BDD-D0EE-43BC-9BBC-A63683E3F5AB}" presName="rootComposite" presStyleCnt="0"/>
      <dgm:spPr/>
      <dgm:t>
        <a:bodyPr/>
        <a:lstStyle/>
        <a:p>
          <a:endParaRPr lang="en-US"/>
        </a:p>
      </dgm:t>
    </dgm:pt>
    <dgm:pt modelId="{8EFFC1D6-5498-4E84-9503-E20657A9ECC7}" type="pres">
      <dgm:prSet presAssocID="{229B2BDD-D0EE-43BC-9BBC-A63683E3F5AB}" presName="rootText" presStyleLbl="node4" presStyleIdx="0" presStyleCnt="3" custScaleX="138727" custScaleY="276643">
        <dgm:presLayoutVars>
          <dgm:chPref val="3"/>
        </dgm:presLayoutVars>
      </dgm:prSet>
      <dgm:spPr/>
      <dgm:t>
        <a:bodyPr/>
        <a:lstStyle/>
        <a:p>
          <a:endParaRPr lang="en-US"/>
        </a:p>
      </dgm:t>
    </dgm:pt>
    <dgm:pt modelId="{04555854-808E-4A93-B516-E61DD6BB9C60}" type="pres">
      <dgm:prSet presAssocID="{229B2BDD-D0EE-43BC-9BBC-A63683E3F5AB}" presName="rootConnector" presStyleLbl="node4" presStyleIdx="0" presStyleCnt="3"/>
      <dgm:spPr/>
      <dgm:t>
        <a:bodyPr/>
        <a:lstStyle/>
        <a:p>
          <a:endParaRPr lang="en-US"/>
        </a:p>
      </dgm:t>
    </dgm:pt>
    <dgm:pt modelId="{636E3382-A418-4BAB-BF13-9B0083AE3D4A}" type="pres">
      <dgm:prSet presAssocID="{229B2BDD-D0EE-43BC-9BBC-A63683E3F5AB}" presName="hierChild4" presStyleCnt="0"/>
      <dgm:spPr/>
      <dgm:t>
        <a:bodyPr/>
        <a:lstStyle/>
        <a:p>
          <a:endParaRPr lang="en-US"/>
        </a:p>
      </dgm:t>
    </dgm:pt>
    <dgm:pt modelId="{D09FD286-F145-4306-ABEE-E6269C8ABD79}" type="pres">
      <dgm:prSet presAssocID="{229B2BDD-D0EE-43BC-9BBC-A63683E3F5AB}" presName="hierChild5" presStyleCnt="0"/>
      <dgm:spPr/>
      <dgm:t>
        <a:bodyPr/>
        <a:lstStyle/>
        <a:p>
          <a:endParaRPr lang="en-US"/>
        </a:p>
      </dgm:t>
    </dgm:pt>
    <dgm:pt modelId="{EBC5C9C0-B0A6-4AE1-98BA-C9EBDB6E7DD2}" type="pres">
      <dgm:prSet presAssocID="{E40FE228-6511-40BE-BBEF-7FF408C29844}" presName="hierChild5" presStyleCnt="0"/>
      <dgm:spPr/>
      <dgm:t>
        <a:bodyPr/>
        <a:lstStyle/>
        <a:p>
          <a:endParaRPr lang="en-US"/>
        </a:p>
      </dgm:t>
    </dgm:pt>
    <dgm:pt modelId="{012B90AB-7C7E-443A-91E8-184065D04224}" type="pres">
      <dgm:prSet presAssocID="{FD350D67-44D7-474D-AE0B-056368A74830}" presName="Name37" presStyleLbl="parChTrans1D3" presStyleIdx="1" presStyleCnt="3"/>
      <dgm:spPr/>
      <dgm:t>
        <a:bodyPr/>
        <a:lstStyle/>
        <a:p>
          <a:endParaRPr lang="en-US"/>
        </a:p>
      </dgm:t>
    </dgm:pt>
    <dgm:pt modelId="{AB5EE177-661E-4181-9EAC-29CDC97358F1}" type="pres">
      <dgm:prSet presAssocID="{49EB58CA-D5C4-49DD-A24B-B82C16A9D9B8}" presName="hierRoot2" presStyleCnt="0">
        <dgm:presLayoutVars>
          <dgm:hierBranch val="init"/>
        </dgm:presLayoutVars>
      </dgm:prSet>
      <dgm:spPr/>
      <dgm:t>
        <a:bodyPr/>
        <a:lstStyle/>
        <a:p>
          <a:endParaRPr lang="en-US"/>
        </a:p>
      </dgm:t>
    </dgm:pt>
    <dgm:pt modelId="{4B877D9F-26E4-4B9C-8A36-38DAF53CE4F7}" type="pres">
      <dgm:prSet presAssocID="{49EB58CA-D5C4-49DD-A24B-B82C16A9D9B8}" presName="rootComposite" presStyleCnt="0"/>
      <dgm:spPr/>
      <dgm:t>
        <a:bodyPr/>
        <a:lstStyle/>
        <a:p>
          <a:endParaRPr lang="en-US"/>
        </a:p>
      </dgm:t>
    </dgm:pt>
    <dgm:pt modelId="{3770ED0A-AB34-4FA5-90EE-57D857EACF22}" type="pres">
      <dgm:prSet presAssocID="{49EB58CA-D5C4-49DD-A24B-B82C16A9D9B8}" presName="rootText" presStyleLbl="node3" presStyleIdx="1" presStyleCnt="3">
        <dgm:presLayoutVars>
          <dgm:chPref val="3"/>
        </dgm:presLayoutVars>
      </dgm:prSet>
      <dgm:spPr/>
      <dgm:t>
        <a:bodyPr/>
        <a:lstStyle/>
        <a:p>
          <a:endParaRPr lang="en-US"/>
        </a:p>
      </dgm:t>
    </dgm:pt>
    <dgm:pt modelId="{915154AA-F017-4E0E-8DF1-92F0A01E7889}" type="pres">
      <dgm:prSet presAssocID="{49EB58CA-D5C4-49DD-A24B-B82C16A9D9B8}" presName="rootConnector" presStyleLbl="node3" presStyleIdx="1" presStyleCnt="3"/>
      <dgm:spPr/>
      <dgm:t>
        <a:bodyPr/>
        <a:lstStyle/>
        <a:p>
          <a:endParaRPr lang="en-US"/>
        </a:p>
      </dgm:t>
    </dgm:pt>
    <dgm:pt modelId="{A8464990-8A5D-42FF-9C65-BA7A413E107B}" type="pres">
      <dgm:prSet presAssocID="{49EB58CA-D5C4-49DD-A24B-B82C16A9D9B8}" presName="hierChild4" presStyleCnt="0"/>
      <dgm:spPr/>
      <dgm:t>
        <a:bodyPr/>
        <a:lstStyle/>
        <a:p>
          <a:endParaRPr lang="en-US"/>
        </a:p>
      </dgm:t>
    </dgm:pt>
    <dgm:pt modelId="{E068E8CD-3EBB-45A0-A5F4-F3A5ABCCDF0D}" type="pres">
      <dgm:prSet presAssocID="{648A9669-A1A9-4104-A71D-670BF11A85C1}" presName="Name37" presStyleLbl="parChTrans1D4" presStyleIdx="1" presStyleCnt="3"/>
      <dgm:spPr/>
      <dgm:t>
        <a:bodyPr/>
        <a:lstStyle/>
        <a:p>
          <a:endParaRPr lang="en-US"/>
        </a:p>
      </dgm:t>
    </dgm:pt>
    <dgm:pt modelId="{4EC9ADA4-96EB-460A-9940-FD974B072EDE}" type="pres">
      <dgm:prSet presAssocID="{40DDD6E9-FE27-44DF-9F2C-947A5C8C7563}" presName="hierRoot2" presStyleCnt="0">
        <dgm:presLayoutVars>
          <dgm:hierBranch val="init"/>
        </dgm:presLayoutVars>
      </dgm:prSet>
      <dgm:spPr/>
      <dgm:t>
        <a:bodyPr/>
        <a:lstStyle/>
        <a:p>
          <a:endParaRPr lang="en-US"/>
        </a:p>
      </dgm:t>
    </dgm:pt>
    <dgm:pt modelId="{9197150E-4922-4A3E-80DD-D8D5987ED12A}" type="pres">
      <dgm:prSet presAssocID="{40DDD6E9-FE27-44DF-9F2C-947A5C8C7563}" presName="rootComposite" presStyleCnt="0"/>
      <dgm:spPr/>
      <dgm:t>
        <a:bodyPr/>
        <a:lstStyle/>
        <a:p>
          <a:endParaRPr lang="en-US"/>
        </a:p>
      </dgm:t>
    </dgm:pt>
    <dgm:pt modelId="{0C8B4385-A428-4C91-BA5D-9F95EC901BAA}" type="pres">
      <dgm:prSet presAssocID="{40DDD6E9-FE27-44DF-9F2C-947A5C8C7563}" presName="rootText" presStyleLbl="node4" presStyleIdx="1" presStyleCnt="3" custScaleX="142352" custScaleY="363656">
        <dgm:presLayoutVars>
          <dgm:chPref val="3"/>
        </dgm:presLayoutVars>
      </dgm:prSet>
      <dgm:spPr/>
      <dgm:t>
        <a:bodyPr/>
        <a:lstStyle/>
        <a:p>
          <a:endParaRPr lang="en-US"/>
        </a:p>
      </dgm:t>
    </dgm:pt>
    <dgm:pt modelId="{8875E2D1-60CB-4EFB-9698-4FEEAE846E65}" type="pres">
      <dgm:prSet presAssocID="{40DDD6E9-FE27-44DF-9F2C-947A5C8C7563}" presName="rootConnector" presStyleLbl="node4" presStyleIdx="1" presStyleCnt="3"/>
      <dgm:spPr/>
      <dgm:t>
        <a:bodyPr/>
        <a:lstStyle/>
        <a:p>
          <a:endParaRPr lang="en-US"/>
        </a:p>
      </dgm:t>
    </dgm:pt>
    <dgm:pt modelId="{F6133F80-0C2F-456E-BD82-0725B450FAC8}" type="pres">
      <dgm:prSet presAssocID="{40DDD6E9-FE27-44DF-9F2C-947A5C8C7563}" presName="hierChild4" presStyleCnt="0"/>
      <dgm:spPr/>
      <dgm:t>
        <a:bodyPr/>
        <a:lstStyle/>
        <a:p>
          <a:endParaRPr lang="en-US"/>
        </a:p>
      </dgm:t>
    </dgm:pt>
    <dgm:pt modelId="{7B332C07-7039-44BD-854A-2F692771A80D}" type="pres">
      <dgm:prSet presAssocID="{40DDD6E9-FE27-44DF-9F2C-947A5C8C7563}" presName="hierChild5" presStyleCnt="0"/>
      <dgm:spPr/>
      <dgm:t>
        <a:bodyPr/>
        <a:lstStyle/>
        <a:p>
          <a:endParaRPr lang="en-US"/>
        </a:p>
      </dgm:t>
    </dgm:pt>
    <dgm:pt modelId="{94F6165A-7E91-4C27-970F-A73C5DBC704F}" type="pres">
      <dgm:prSet presAssocID="{49EB58CA-D5C4-49DD-A24B-B82C16A9D9B8}" presName="hierChild5" presStyleCnt="0"/>
      <dgm:spPr/>
      <dgm:t>
        <a:bodyPr/>
        <a:lstStyle/>
        <a:p>
          <a:endParaRPr lang="en-US"/>
        </a:p>
      </dgm:t>
    </dgm:pt>
    <dgm:pt modelId="{9C0DADBC-C835-4DEA-98D8-C000AE2D5EA0}" type="pres">
      <dgm:prSet presAssocID="{B24824A7-2655-4429-99C0-8DAF090A39E9}" presName="hierChild5" presStyleCnt="0"/>
      <dgm:spPr/>
      <dgm:t>
        <a:bodyPr/>
        <a:lstStyle/>
        <a:p>
          <a:endParaRPr lang="en-US"/>
        </a:p>
      </dgm:t>
    </dgm:pt>
    <dgm:pt modelId="{27A68059-1105-4E0A-A29A-B11B90262E54}" type="pres">
      <dgm:prSet presAssocID="{D202A9F4-9D57-4A16-A0FB-86FC2B6FD834}" presName="Name37" presStyleLbl="parChTrans1D2" presStyleIdx="1" presStyleCnt="2"/>
      <dgm:spPr/>
      <dgm:t>
        <a:bodyPr/>
        <a:lstStyle/>
        <a:p>
          <a:endParaRPr lang="en-US"/>
        </a:p>
      </dgm:t>
    </dgm:pt>
    <dgm:pt modelId="{D4E6C926-9472-4D31-8AAD-188CE616C322}" type="pres">
      <dgm:prSet presAssocID="{558EAE6D-7BD0-465A-960E-DD9D88DC3C06}" presName="hierRoot2" presStyleCnt="0">
        <dgm:presLayoutVars>
          <dgm:hierBranch val="init"/>
        </dgm:presLayoutVars>
      </dgm:prSet>
      <dgm:spPr/>
      <dgm:t>
        <a:bodyPr/>
        <a:lstStyle/>
        <a:p>
          <a:endParaRPr lang="en-US"/>
        </a:p>
      </dgm:t>
    </dgm:pt>
    <dgm:pt modelId="{4FF3117E-CB25-4815-A9A7-E83FEFBEB641}" type="pres">
      <dgm:prSet presAssocID="{558EAE6D-7BD0-465A-960E-DD9D88DC3C06}" presName="rootComposite" presStyleCnt="0"/>
      <dgm:spPr/>
      <dgm:t>
        <a:bodyPr/>
        <a:lstStyle/>
        <a:p>
          <a:endParaRPr lang="en-US"/>
        </a:p>
      </dgm:t>
    </dgm:pt>
    <dgm:pt modelId="{619382B6-AA5F-406B-9F33-99B9A43F3262}" type="pres">
      <dgm:prSet presAssocID="{558EAE6D-7BD0-465A-960E-DD9D88DC3C06}" presName="rootText" presStyleLbl="node2" presStyleIdx="1" presStyleCnt="2" custScaleX="316839" custScaleY="184953">
        <dgm:presLayoutVars>
          <dgm:chPref val="3"/>
        </dgm:presLayoutVars>
      </dgm:prSet>
      <dgm:spPr/>
      <dgm:t>
        <a:bodyPr/>
        <a:lstStyle/>
        <a:p>
          <a:endParaRPr lang="en-US"/>
        </a:p>
      </dgm:t>
    </dgm:pt>
    <dgm:pt modelId="{A681DD59-1469-46C2-A0A8-234C45462B63}" type="pres">
      <dgm:prSet presAssocID="{558EAE6D-7BD0-465A-960E-DD9D88DC3C06}" presName="rootConnector" presStyleLbl="node2" presStyleIdx="1" presStyleCnt="2"/>
      <dgm:spPr/>
      <dgm:t>
        <a:bodyPr/>
        <a:lstStyle/>
        <a:p>
          <a:endParaRPr lang="en-US"/>
        </a:p>
      </dgm:t>
    </dgm:pt>
    <dgm:pt modelId="{ADF485FB-9E3B-4B64-B66E-DC95127B4162}" type="pres">
      <dgm:prSet presAssocID="{558EAE6D-7BD0-465A-960E-DD9D88DC3C06}" presName="hierChild4" presStyleCnt="0"/>
      <dgm:spPr/>
      <dgm:t>
        <a:bodyPr/>
        <a:lstStyle/>
        <a:p>
          <a:endParaRPr lang="en-US"/>
        </a:p>
      </dgm:t>
    </dgm:pt>
    <dgm:pt modelId="{C6AD5FE8-F5E5-4444-9772-C0123530FA3C}" type="pres">
      <dgm:prSet presAssocID="{D9B9D4C6-FCD0-463A-831D-B0513C250387}" presName="Name37" presStyleLbl="parChTrans1D3" presStyleIdx="2" presStyleCnt="3"/>
      <dgm:spPr/>
      <dgm:t>
        <a:bodyPr/>
        <a:lstStyle/>
        <a:p>
          <a:endParaRPr lang="en-US"/>
        </a:p>
      </dgm:t>
    </dgm:pt>
    <dgm:pt modelId="{E336D027-8BD0-4B90-97B4-D6F5D12E6EF1}" type="pres">
      <dgm:prSet presAssocID="{1814480D-D77E-4C96-9DB5-954DE47132F2}" presName="hierRoot2" presStyleCnt="0">
        <dgm:presLayoutVars>
          <dgm:hierBranch val="init"/>
        </dgm:presLayoutVars>
      </dgm:prSet>
      <dgm:spPr/>
      <dgm:t>
        <a:bodyPr/>
        <a:lstStyle/>
        <a:p>
          <a:endParaRPr lang="en-US"/>
        </a:p>
      </dgm:t>
    </dgm:pt>
    <dgm:pt modelId="{F7D7883E-8710-4A2F-A7AF-B062916BC9CD}" type="pres">
      <dgm:prSet presAssocID="{1814480D-D77E-4C96-9DB5-954DE47132F2}" presName="rootComposite" presStyleCnt="0"/>
      <dgm:spPr/>
      <dgm:t>
        <a:bodyPr/>
        <a:lstStyle/>
        <a:p>
          <a:endParaRPr lang="en-US"/>
        </a:p>
      </dgm:t>
    </dgm:pt>
    <dgm:pt modelId="{B7AFDFB4-27EA-43FA-928B-FD4883224A53}" type="pres">
      <dgm:prSet presAssocID="{1814480D-D77E-4C96-9DB5-954DE47132F2}" presName="rootText" presStyleLbl="node3" presStyleIdx="2" presStyleCnt="3">
        <dgm:presLayoutVars>
          <dgm:chPref val="3"/>
        </dgm:presLayoutVars>
      </dgm:prSet>
      <dgm:spPr/>
      <dgm:t>
        <a:bodyPr/>
        <a:lstStyle/>
        <a:p>
          <a:endParaRPr lang="en-US"/>
        </a:p>
      </dgm:t>
    </dgm:pt>
    <dgm:pt modelId="{F5B0FB9E-4D86-4A8B-8547-3C2FFCBBB8F0}" type="pres">
      <dgm:prSet presAssocID="{1814480D-D77E-4C96-9DB5-954DE47132F2}" presName="rootConnector" presStyleLbl="node3" presStyleIdx="2" presStyleCnt="3"/>
      <dgm:spPr/>
      <dgm:t>
        <a:bodyPr/>
        <a:lstStyle/>
        <a:p>
          <a:endParaRPr lang="en-US"/>
        </a:p>
      </dgm:t>
    </dgm:pt>
    <dgm:pt modelId="{36ED7505-14B3-4C27-B6ED-A9673FF6D7D7}" type="pres">
      <dgm:prSet presAssocID="{1814480D-D77E-4C96-9DB5-954DE47132F2}" presName="hierChild4" presStyleCnt="0"/>
      <dgm:spPr/>
      <dgm:t>
        <a:bodyPr/>
        <a:lstStyle/>
        <a:p>
          <a:endParaRPr lang="en-US"/>
        </a:p>
      </dgm:t>
    </dgm:pt>
    <dgm:pt modelId="{F5BE94E6-E4B3-4C48-BAB7-5F34A4582B98}" type="pres">
      <dgm:prSet presAssocID="{1F58856B-3BD7-4722-8ECA-B16592C9B607}" presName="Name37" presStyleLbl="parChTrans1D4" presStyleIdx="2" presStyleCnt="3"/>
      <dgm:spPr/>
      <dgm:t>
        <a:bodyPr/>
        <a:lstStyle/>
        <a:p>
          <a:endParaRPr lang="en-US"/>
        </a:p>
      </dgm:t>
    </dgm:pt>
    <dgm:pt modelId="{F64A0B0A-91AB-480F-A6A7-23DD4974B753}" type="pres">
      <dgm:prSet presAssocID="{ED046D83-0BD7-4339-90B9-CD84AC307550}" presName="hierRoot2" presStyleCnt="0">
        <dgm:presLayoutVars>
          <dgm:hierBranch val="init"/>
        </dgm:presLayoutVars>
      </dgm:prSet>
      <dgm:spPr/>
      <dgm:t>
        <a:bodyPr/>
        <a:lstStyle/>
        <a:p>
          <a:endParaRPr lang="en-US"/>
        </a:p>
      </dgm:t>
    </dgm:pt>
    <dgm:pt modelId="{C9E7BA6D-37FA-45C2-AE11-66D8BE11DD1C}" type="pres">
      <dgm:prSet presAssocID="{ED046D83-0BD7-4339-90B9-CD84AC307550}" presName="rootComposite" presStyleCnt="0"/>
      <dgm:spPr/>
      <dgm:t>
        <a:bodyPr/>
        <a:lstStyle/>
        <a:p>
          <a:endParaRPr lang="en-US"/>
        </a:p>
      </dgm:t>
    </dgm:pt>
    <dgm:pt modelId="{A28B6131-1644-423E-9C9C-6CE65F67FDCE}" type="pres">
      <dgm:prSet presAssocID="{ED046D83-0BD7-4339-90B9-CD84AC307550}" presName="rootText" presStyleLbl="node4" presStyleIdx="2" presStyleCnt="3" custScaleX="145516" custScaleY="272189">
        <dgm:presLayoutVars>
          <dgm:chPref val="3"/>
        </dgm:presLayoutVars>
      </dgm:prSet>
      <dgm:spPr/>
      <dgm:t>
        <a:bodyPr/>
        <a:lstStyle/>
        <a:p>
          <a:endParaRPr lang="en-US"/>
        </a:p>
      </dgm:t>
    </dgm:pt>
    <dgm:pt modelId="{02DD3BE0-AE44-4C9C-ACBF-E2323B97FDA4}" type="pres">
      <dgm:prSet presAssocID="{ED046D83-0BD7-4339-90B9-CD84AC307550}" presName="rootConnector" presStyleLbl="node4" presStyleIdx="2" presStyleCnt="3"/>
      <dgm:spPr/>
      <dgm:t>
        <a:bodyPr/>
        <a:lstStyle/>
        <a:p>
          <a:endParaRPr lang="en-US"/>
        </a:p>
      </dgm:t>
    </dgm:pt>
    <dgm:pt modelId="{D14184C4-5EA2-4EA5-90DD-607E28ED5537}" type="pres">
      <dgm:prSet presAssocID="{ED046D83-0BD7-4339-90B9-CD84AC307550}" presName="hierChild4" presStyleCnt="0"/>
      <dgm:spPr/>
      <dgm:t>
        <a:bodyPr/>
        <a:lstStyle/>
        <a:p>
          <a:endParaRPr lang="en-US"/>
        </a:p>
      </dgm:t>
    </dgm:pt>
    <dgm:pt modelId="{6130D46C-3234-4563-8C1F-86A4C3D868B9}" type="pres">
      <dgm:prSet presAssocID="{ED046D83-0BD7-4339-90B9-CD84AC307550}" presName="hierChild5" presStyleCnt="0"/>
      <dgm:spPr/>
      <dgm:t>
        <a:bodyPr/>
        <a:lstStyle/>
        <a:p>
          <a:endParaRPr lang="en-US"/>
        </a:p>
      </dgm:t>
    </dgm:pt>
    <dgm:pt modelId="{AF9244E8-05CB-4A26-868A-4AA9E869F8A8}" type="pres">
      <dgm:prSet presAssocID="{1814480D-D77E-4C96-9DB5-954DE47132F2}" presName="hierChild5" presStyleCnt="0"/>
      <dgm:spPr/>
      <dgm:t>
        <a:bodyPr/>
        <a:lstStyle/>
        <a:p>
          <a:endParaRPr lang="en-US"/>
        </a:p>
      </dgm:t>
    </dgm:pt>
    <dgm:pt modelId="{16D39D89-20FB-4442-B27E-33F051BC3653}" type="pres">
      <dgm:prSet presAssocID="{558EAE6D-7BD0-465A-960E-DD9D88DC3C06}" presName="hierChild5" presStyleCnt="0"/>
      <dgm:spPr/>
      <dgm:t>
        <a:bodyPr/>
        <a:lstStyle/>
        <a:p>
          <a:endParaRPr lang="en-US"/>
        </a:p>
      </dgm:t>
    </dgm:pt>
    <dgm:pt modelId="{91830877-5961-4C37-9C0D-500FDB60B88A}" type="pres">
      <dgm:prSet presAssocID="{83181D61-7DBA-4D2A-ABCB-2A767BAC20D4}" presName="hierChild3" presStyleCnt="0"/>
      <dgm:spPr/>
      <dgm:t>
        <a:bodyPr/>
        <a:lstStyle/>
        <a:p>
          <a:endParaRPr lang="en-US"/>
        </a:p>
      </dgm:t>
    </dgm:pt>
  </dgm:ptLst>
  <dgm:cxnLst>
    <dgm:cxn modelId="{D80D2603-C4E5-4B1A-AF05-14D96F3B78AE}" type="presOf" srcId="{ED046D83-0BD7-4339-90B9-CD84AC307550}" destId="{A28B6131-1644-423E-9C9C-6CE65F67FDCE}" srcOrd="0" destOrd="0" presId="urn:microsoft.com/office/officeart/2005/8/layout/orgChart1"/>
    <dgm:cxn modelId="{4A89E2AB-CBBF-4059-A376-29AC64602AC6}" srcId="{B24824A7-2655-4429-99C0-8DAF090A39E9}" destId="{49EB58CA-D5C4-49DD-A24B-B82C16A9D9B8}" srcOrd="1" destOrd="0" parTransId="{FD350D67-44D7-474D-AE0B-056368A74830}" sibTransId="{319EFB61-3C54-4876-92F6-7E290D9B3052}"/>
    <dgm:cxn modelId="{CBAA27C8-254A-4777-8407-776FDA9FEA23}" srcId="{1814480D-D77E-4C96-9DB5-954DE47132F2}" destId="{ED046D83-0BD7-4339-90B9-CD84AC307550}" srcOrd="0" destOrd="0" parTransId="{1F58856B-3BD7-4722-8ECA-B16592C9B607}" sibTransId="{82E73EED-6E6E-4F16-91E5-9EC8516C9D4C}"/>
    <dgm:cxn modelId="{D71A357C-2940-45F9-A785-911993480F78}" type="presOf" srcId="{49EB58CA-D5C4-49DD-A24B-B82C16A9D9B8}" destId="{3770ED0A-AB34-4FA5-90EE-57D857EACF22}" srcOrd="0" destOrd="0" presId="urn:microsoft.com/office/officeart/2005/8/layout/orgChart1"/>
    <dgm:cxn modelId="{13A5C706-65E6-4C83-8B7A-87A923F503BD}" type="presOf" srcId="{B24824A7-2655-4429-99C0-8DAF090A39E9}" destId="{C98C58BE-CF87-43C6-916B-1C61CBD99636}" srcOrd="0" destOrd="0" presId="urn:microsoft.com/office/officeart/2005/8/layout/orgChart1"/>
    <dgm:cxn modelId="{EBC7A28E-2F93-447E-B91D-1C683911E051}" type="presOf" srcId="{229B2BDD-D0EE-43BC-9BBC-A63683E3F5AB}" destId="{8EFFC1D6-5498-4E84-9503-E20657A9ECC7}" srcOrd="0" destOrd="0" presId="urn:microsoft.com/office/officeart/2005/8/layout/orgChart1"/>
    <dgm:cxn modelId="{34F04559-04D0-404A-8BA5-4D5C81421CA3}" srcId="{B24824A7-2655-4429-99C0-8DAF090A39E9}" destId="{E40FE228-6511-40BE-BBEF-7FF408C29844}" srcOrd="0" destOrd="0" parTransId="{E690995D-00F3-47EC-80B6-A97AC9371584}" sibTransId="{23DAE7CB-BD4F-4F0B-B8A0-D6DFF7F57A14}"/>
    <dgm:cxn modelId="{DCC64559-178F-4F15-BDCD-E4B554DE1FD3}" type="presOf" srcId="{1F58856B-3BD7-4722-8ECA-B16592C9B607}" destId="{F5BE94E6-E4B3-4C48-BAB7-5F34A4582B98}" srcOrd="0" destOrd="0" presId="urn:microsoft.com/office/officeart/2005/8/layout/orgChart1"/>
    <dgm:cxn modelId="{1D4F148D-FA87-4DC2-B77B-2D9C4ABB2269}" type="presOf" srcId="{40DDD6E9-FE27-44DF-9F2C-947A5C8C7563}" destId="{0C8B4385-A428-4C91-BA5D-9F95EC901BAA}" srcOrd="0" destOrd="0" presId="urn:microsoft.com/office/officeart/2005/8/layout/orgChart1"/>
    <dgm:cxn modelId="{F1D3B701-57B7-4FC2-879B-5257C902F4B4}" type="presOf" srcId="{28BA3C28-90F2-4236-9687-229E3C3D0AD4}" destId="{DE4936BC-4FC8-4159-A05E-6C94726E11DF}" srcOrd="0" destOrd="0" presId="urn:microsoft.com/office/officeart/2005/8/layout/orgChart1"/>
    <dgm:cxn modelId="{7C0872D8-DAFB-46AE-88BD-C3B5FAAE981C}" type="presOf" srcId="{FE60F083-D18B-4AE2-A1C7-8F0E602D4A77}" destId="{50E9C3EC-357A-45FB-92CE-A8C021218FF9}" srcOrd="0" destOrd="0" presId="urn:microsoft.com/office/officeart/2005/8/layout/orgChart1"/>
    <dgm:cxn modelId="{40BFCDB4-8F3D-476C-B250-35EECFDA7D8B}" srcId="{E40FE228-6511-40BE-BBEF-7FF408C29844}" destId="{229B2BDD-D0EE-43BC-9BBC-A63683E3F5AB}" srcOrd="0" destOrd="0" parTransId="{A0006FCE-36DB-4F44-A973-4F59A563C068}" sibTransId="{3A2463C6-D99F-44A4-96AA-6ABBB1C5CB75}"/>
    <dgm:cxn modelId="{45025064-B181-4679-88C5-C97035143DFB}" srcId="{83181D61-7DBA-4D2A-ABCB-2A767BAC20D4}" destId="{558EAE6D-7BD0-465A-960E-DD9D88DC3C06}" srcOrd="1" destOrd="0" parTransId="{D202A9F4-9D57-4A16-A0FB-86FC2B6FD834}" sibTransId="{E7A43692-D70A-44AC-9C7C-737A9EBDB897}"/>
    <dgm:cxn modelId="{56037EA0-8F6C-4780-BC7E-CBAFFC095338}" type="presOf" srcId="{D9B9D4C6-FCD0-463A-831D-B0513C250387}" destId="{C6AD5FE8-F5E5-4444-9772-C0123530FA3C}" srcOrd="0" destOrd="0" presId="urn:microsoft.com/office/officeart/2005/8/layout/orgChart1"/>
    <dgm:cxn modelId="{FED9E3D1-4034-4D30-A06E-7079F0F0A7BD}" type="presOf" srcId="{49EB58CA-D5C4-49DD-A24B-B82C16A9D9B8}" destId="{915154AA-F017-4E0E-8DF1-92F0A01E7889}" srcOrd="1" destOrd="0" presId="urn:microsoft.com/office/officeart/2005/8/layout/orgChart1"/>
    <dgm:cxn modelId="{419B5A38-B488-482A-A735-52440668643E}" type="presOf" srcId="{E690995D-00F3-47EC-80B6-A97AC9371584}" destId="{B9B499F7-D4CE-4D5B-86CF-07A66074DB4C}" srcOrd="0" destOrd="0" presId="urn:microsoft.com/office/officeart/2005/8/layout/orgChart1"/>
    <dgm:cxn modelId="{3E3BDBAE-7420-432C-B877-1BFCB8F03ED9}" type="presOf" srcId="{83181D61-7DBA-4D2A-ABCB-2A767BAC20D4}" destId="{EF31DC6F-7BBE-4F50-A41E-53EBD4ADDA2A}" srcOrd="1" destOrd="0" presId="urn:microsoft.com/office/officeart/2005/8/layout/orgChart1"/>
    <dgm:cxn modelId="{9BD97692-C0C1-47B8-898D-32B2D485542E}" type="presOf" srcId="{D202A9F4-9D57-4A16-A0FB-86FC2B6FD834}" destId="{27A68059-1105-4E0A-A29A-B11B90262E54}" srcOrd="0" destOrd="0" presId="urn:microsoft.com/office/officeart/2005/8/layout/orgChart1"/>
    <dgm:cxn modelId="{CA903156-81E3-4B07-892B-BD9F29A43DDC}" type="presOf" srcId="{B24824A7-2655-4429-99C0-8DAF090A39E9}" destId="{88E9021D-58DD-47AE-BF27-A5FCDE767E32}" srcOrd="1" destOrd="0" presId="urn:microsoft.com/office/officeart/2005/8/layout/orgChart1"/>
    <dgm:cxn modelId="{EE45E6F7-62FA-4E97-8BF9-8229C72F317B}" type="presOf" srcId="{558EAE6D-7BD0-465A-960E-DD9D88DC3C06}" destId="{619382B6-AA5F-406B-9F33-99B9A43F3262}" srcOrd="0" destOrd="0" presId="urn:microsoft.com/office/officeart/2005/8/layout/orgChart1"/>
    <dgm:cxn modelId="{4B4D2121-F66C-46F8-95D8-333EFD88D933}" srcId="{FE60F083-D18B-4AE2-A1C7-8F0E602D4A77}" destId="{83181D61-7DBA-4D2A-ABCB-2A767BAC20D4}" srcOrd="0" destOrd="0" parTransId="{25F492F2-009B-453D-8A5D-03DA6317C3D6}" sibTransId="{8E800FBF-F0A5-45AC-8B8E-C34A03FD067D}"/>
    <dgm:cxn modelId="{4CE8CAC0-B476-480B-A71D-61566B11D413}" type="presOf" srcId="{558EAE6D-7BD0-465A-960E-DD9D88DC3C06}" destId="{A681DD59-1469-46C2-A0A8-234C45462B63}" srcOrd="1" destOrd="0" presId="urn:microsoft.com/office/officeart/2005/8/layout/orgChart1"/>
    <dgm:cxn modelId="{A1BBC646-29AB-452F-A156-F7A6236D632D}" type="presOf" srcId="{A0006FCE-36DB-4F44-A973-4F59A563C068}" destId="{6B5D0809-1A62-4D8D-8169-2390B13A691B}" srcOrd="0" destOrd="0" presId="urn:microsoft.com/office/officeart/2005/8/layout/orgChart1"/>
    <dgm:cxn modelId="{659AED2A-D9FC-4F93-A040-2609EAECDF85}" type="presOf" srcId="{83181D61-7DBA-4D2A-ABCB-2A767BAC20D4}" destId="{D04565CC-44DA-4B69-9982-1C55EA2B3F48}" srcOrd="0" destOrd="0" presId="urn:microsoft.com/office/officeart/2005/8/layout/orgChart1"/>
    <dgm:cxn modelId="{1D2A0BA0-43EA-4AF4-A397-571958BBE242}" type="presOf" srcId="{FD350D67-44D7-474D-AE0B-056368A74830}" destId="{012B90AB-7C7E-443A-91E8-184065D04224}" srcOrd="0" destOrd="0" presId="urn:microsoft.com/office/officeart/2005/8/layout/orgChart1"/>
    <dgm:cxn modelId="{8F2D38B9-A54C-4CAB-A53F-52A39EB1F17C}" type="presOf" srcId="{40DDD6E9-FE27-44DF-9F2C-947A5C8C7563}" destId="{8875E2D1-60CB-4EFB-9698-4FEEAE846E65}" srcOrd="1" destOrd="0" presId="urn:microsoft.com/office/officeart/2005/8/layout/orgChart1"/>
    <dgm:cxn modelId="{3AC78AD0-1102-4E2D-B956-5671F4F3B709}" type="presOf" srcId="{1814480D-D77E-4C96-9DB5-954DE47132F2}" destId="{F5B0FB9E-4D86-4A8B-8547-3C2FFCBBB8F0}" srcOrd="1" destOrd="0" presId="urn:microsoft.com/office/officeart/2005/8/layout/orgChart1"/>
    <dgm:cxn modelId="{512A11FC-73CC-4309-A5A5-5597686EE093}" type="presOf" srcId="{ED046D83-0BD7-4339-90B9-CD84AC307550}" destId="{02DD3BE0-AE44-4C9C-ACBF-E2323B97FDA4}" srcOrd="1" destOrd="0" presId="urn:microsoft.com/office/officeart/2005/8/layout/orgChart1"/>
    <dgm:cxn modelId="{04E31683-55CB-4465-832E-D0E772256535}" type="presOf" srcId="{E40FE228-6511-40BE-BBEF-7FF408C29844}" destId="{2C9F0804-E467-4E3B-BA11-6D74D3D99093}" srcOrd="1" destOrd="0" presId="urn:microsoft.com/office/officeart/2005/8/layout/orgChart1"/>
    <dgm:cxn modelId="{AE8FC914-F547-43BB-86A3-C4289C20BB0B}" type="presOf" srcId="{E40FE228-6511-40BE-BBEF-7FF408C29844}" destId="{D66DA551-C576-4C6E-9609-0C833C809B65}" srcOrd="0" destOrd="0" presId="urn:microsoft.com/office/officeart/2005/8/layout/orgChart1"/>
    <dgm:cxn modelId="{F452C247-D874-44FF-B505-02AC55579F07}" srcId="{49EB58CA-D5C4-49DD-A24B-B82C16A9D9B8}" destId="{40DDD6E9-FE27-44DF-9F2C-947A5C8C7563}" srcOrd="0" destOrd="0" parTransId="{648A9669-A1A9-4104-A71D-670BF11A85C1}" sibTransId="{BA1F3178-1495-4D87-B109-4F7EA678609A}"/>
    <dgm:cxn modelId="{68DBD80F-9760-4BDF-AA92-20DB855B3AB3}" srcId="{558EAE6D-7BD0-465A-960E-DD9D88DC3C06}" destId="{1814480D-D77E-4C96-9DB5-954DE47132F2}" srcOrd="0" destOrd="0" parTransId="{D9B9D4C6-FCD0-463A-831D-B0513C250387}" sibTransId="{490820D4-0334-451C-9FCA-D3D24DD6B8E5}"/>
    <dgm:cxn modelId="{BE2F3E87-6263-4BE8-9C33-0823DD15F917}" type="presOf" srcId="{648A9669-A1A9-4104-A71D-670BF11A85C1}" destId="{E068E8CD-3EBB-45A0-A5F4-F3A5ABCCDF0D}" srcOrd="0" destOrd="0" presId="urn:microsoft.com/office/officeart/2005/8/layout/orgChart1"/>
    <dgm:cxn modelId="{70901BD8-70BB-4E62-8DDC-732B40C1418A}" type="presOf" srcId="{229B2BDD-D0EE-43BC-9BBC-A63683E3F5AB}" destId="{04555854-808E-4A93-B516-E61DD6BB9C60}" srcOrd="1" destOrd="0" presId="urn:microsoft.com/office/officeart/2005/8/layout/orgChart1"/>
    <dgm:cxn modelId="{84CADB36-985E-4DB0-BD9F-C4989590BFFF}" type="presOf" srcId="{1814480D-D77E-4C96-9DB5-954DE47132F2}" destId="{B7AFDFB4-27EA-43FA-928B-FD4883224A53}" srcOrd="0" destOrd="0" presId="urn:microsoft.com/office/officeart/2005/8/layout/orgChart1"/>
    <dgm:cxn modelId="{5581615A-7D8A-47F9-AE39-807BF420C36D}" srcId="{83181D61-7DBA-4D2A-ABCB-2A767BAC20D4}" destId="{B24824A7-2655-4429-99C0-8DAF090A39E9}" srcOrd="0" destOrd="0" parTransId="{28BA3C28-90F2-4236-9687-229E3C3D0AD4}" sibTransId="{E04C8AB4-493B-40B5-AD76-9B6CA2163615}"/>
    <dgm:cxn modelId="{DF79ECC3-5128-4D3F-8EE1-72973222D591}" type="presParOf" srcId="{50E9C3EC-357A-45FB-92CE-A8C021218FF9}" destId="{4AECB3F3-662D-4070-B9CE-C4BBC7F3FCCF}" srcOrd="0" destOrd="0" presId="urn:microsoft.com/office/officeart/2005/8/layout/orgChart1"/>
    <dgm:cxn modelId="{7820F948-C8F6-463A-AF86-E46B3CEB672C}" type="presParOf" srcId="{4AECB3F3-662D-4070-B9CE-C4BBC7F3FCCF}" destId="{A554F722-280E-4F18-9EC6-E26817551373}" srcOrd="0" destOrd="0" presId="urn:microsoft.com/office/officeart/2005/8/layout/orgChart1"/>
    <dgm:cxn modelId="{00329237-DC65-44B3-9EC5-7569229FFD28}" type="presParOf" srcId="{A554F722-280E-4F18-9EC6-E26817551373}" destId="{D04565CC-44DA-4B69-9982-1C55EA2B3F48}" srcOrd="0" destOrd="0" presId="urn:microsoft.com/office/officeart/2005/8/layout/orgChart1"/>
    <dgm:cxn modelId="{27A3576E-CD7E-4E25-854D-1429EAF7B82A}" type="presParOf" srcId="{A554F722-280E-4F18-9EC6-E26817551373}" destId="{EF31DC6F-7BBE-4F50-A41E-53EBD4ADDA2A}" srcOrd="1" destOrd="0" presId="urn:microsoft.com/office/officeart/2005/8/layout/orgChart1"/>
    <dgm:cxn modelId="{AE4E2D0F-7857-4B33-9948-D96CDAD82B90}" type="presParOf" srcId="{4AECB3F3-662D-4070-B9CE-C4BBC7F3FCCF}" destId="{204D620B-D226-4F94-AB0F-C0259F00514E}" srcOrd="1" destOrd="0" presId="urn:microsoft.com/office/officeart/2005/8/layout/orgChart1"/>
    <dgm:cxn modelId="{187C0B54-57E6-4868-8F59-29A4E92A0FB3}" type="presParOf" srcId="{204D620B-D226-4F94-AB0F-C0259F00514E}" destId="{DE4936BC-4FC8-4159-A05E-6C94726E11DF}" srcOrd="0" destOrd="0" presId="urn:microsoft.com/office/officeart/2005/8/layout/orgChart1"/>
    <dgm:cxn modelId="{CE3D41D2-7C12-49C4-B9EC-912327610867}" type="presParOf" srcId="{204D620B-D226-4F94-AB0F-C0259F00514E}" destId="{3978FD41-FE7E-447F-B3D9-B746A0E9C166}" srcOrd="1" destOrd="0" presId="urn:microsoft.com/office/officeart/2005/8/layout/orgChart1"/>
    <dgm:cxn modelId="{B61C3859-EE4E-4067-BCFA-D87D49A1BA4E}" type="presParOf" srcId="{3978FD41-FE7E-447F-B3D9-B746A0E9C166}" destId="{8FAFEBC5-62B5-4C87-9FBB-D44B210E11AB}" srcOrd="0" destOrd="0" presId="urn:microsoft.com/office/officeart/2005/8/layout/orgChart1"/>
    <dgm:cxn modelId="{460D705A-DF77-42D3-B8B3-C081526B7B67}" type="presParOf" srcId="{8FAFEBC5-62B5-4C87-9FBB-D44B210E11AB}" destId="{C98C58BE-CF87-43C6-916B-1C61CBD99636}" srcOrd="0" destOrd="0" presId="urn:microsoft.com/office/officeart/2005/8/layout/orgChart1"/>
    <dgm:cxn modelId="{ED1B4862-5A35-4924-85CA-DBB491C342CE}" type="presParOf" srcId="{8FAFEBC5-62B5-4C87-9FBB-D44B210E11AB}" destId="{88E9021D-58DD-47AE-BF27-A5FCDE767E32}" srcOrd="1" destOrd="0" presId="urn:microsoft.com/office/officeart/2005/8/layout/orgChart1"/>
    <dgm:cxn modelId="{BA0BF3FD-3589-425B-BF54-AC09BB71BD85}" type="presParOf" srcId="{3978FD41-FE7E-447F-B3D9-B746A0E9C166}" destId="{88FA9C15-4DA2-47AD-BEC3-14438AE1FC92}" srcOrd="1" destOrd="0" presId="urn:microsoft.com/office/officeart/2005/8/layout/orgChart1"/>
    <dgm:cxn modelId="{5FF716A8-C63B-44C3-962D-640F60FD13A6}" type="presParOf" srcId="{88FA9C15-4DA2-47AD-BEC3-14438AE1FC92}" destId="{B9B499F7-D4CE-4D5B-86CF-07A66074DB4C}" srcOrd="0" destOrd="0" presId="urn:microsoft.com/office/officeart/2005/8/layout/orgChart1"/>
    <dgm:cxn modelId="{B8A78101-FC56-4067-89A6-FDD651C2E11C}" type="presParOf" srcId="{88FA9C15-4DA2-47AD-BEC3-14438AE1FC92}" destId="{058F4D9C-0729-4540-B808-C2A411747F41}" srcOrd="1" destOrd="0" presId="urn:microsoft.com/office/officeart/2005/8/layout/orgChart1"/>
    <dgm:cxn modelId="{24414120-EFBF-4944-A52F-6A7C2340DD2D}" type="presParOf" srcId="{058F4D9C-0729-4540-B808-C2A411747F41}" destId="{AA790843-9E84-4003-835D-A548E38573DC}" srcOrd="0" destOrd="0" presId="urn:microsoft.com/office/officeart/2005/8/layout/orgChart1"/>
    <dgm:cxn modelId="{076E41F0-A98A-4411-8687-7BD2C4A5C2BE}" type="presParOf" srcId="{AA790843-9E84-4003-835D-A548E38573DC}" destId="{D66DA551-C576-4C6E-9609-0C833C809B65}" srcOrd="0" destOrd="0" presId="urn:microsoft.com/office/officeart/2005/8/layout/orgChart1"/>
    <dgm:cxn modelId="{76660882-2445-4C49-9F53-B9688CE268B7}" type="presParOf" srcId="{AA790843-9E84-4003-835D-A548E38573DC}" destId="{2C9F0804-E467-4E3B-BA11-6D74D3D99093}" srcOrd="1" destOrd="0" presId="urn:microsoft.com/office/officeart/2005/8/layout/orgChart1"/>
    <dgm:cxn modelId="{99EE86B4-48E4-425B-A810-B2E5973C63EC}" type="presParOf" srcId="{058F4D9C-0729-4540-B808-C2A411747F41}" destId="{7A048D41-8FB2-4129-AC90-B47538E4F693}" srcOrd="1" destOrd="0" presId="urn:microsoft.com/office/officeart/2005/8/layout/orgChart1"/>
    <dgm:cxn modelId="{759D2D4E-C232-44CA-84BF-64F8A34C61C3}" type="presParOf" srcId="{7A048D41-8FB2-4129-AC90-B47538E4F693}" destId="{6B5D0809-1A62-4D8D-8169-2390B13A691B}" srcOrd="0" destOrd="0" presId="urn:microsoft.com/office/officeart/2005/8/layout/orgChart1"/>
    <dgm:cxn modelId="{3E3D77A5-C3FC-49A9-8E79-3064B4D2FA57}" type="presParOf" srcId="{7A048D41-8FB2-4129-AC90-B47538E4F693}" destId="{640C220C-FE33-4715-B15C-B4172D524944}" srcOrd="1" destOrd="0" presId="urn:microsoft.com/office/officeart/2005/8/layout/orgChart1"/>
    <dgm:cxn modelId="{2F69CA8A-90AF-4149-9563-CD7FBC92ADA8}" type="presParOf" srcId="{640C220C-FE33-4715-B15C-B4172D524944}" destId="{3C43AA3A-9A12-42EF-99E5-557A69059A9E}" srcOrd="0" destOrd="0" presId="urn:microsoft.com/office/officeart/2005/8/layout/orgChart1"/>
    <dgm:cxn modelId="{09AE2C40-5022-4DF3-94AD-3C32D4094C63}" type="presParOf" srcId="{3C43AA3A-9A12-42EF-99E5-557A69059A9E}" destId="{8EFFC1D6-5498-4E84-9503-E20657A9ECC7}" srcOrd="0" destOrd="0" presId="urn:microsoft.com/office/officeart/2005/8/layout/orgChart1"/>
    <dgm:cxn modelId="{8A2E0932-FDE9-4835-BCBA-17856D25AF92}" type="presParOf" srcId="{3C43AA3A-9A12-42EF-99E5-557A69059A9E}" destId="{04555854-808E-4A93-B516-E61DD6BB9C60}" srcOrd="1" destOrd="0" presId="urn:microsoft.com/office/officeart/2005/8/layout/orgChart1"/>
    <dgm:cxn modelId="{36107E3E-A203-4FB3-83C5-5B990CC5F370}" type="presParOf" srcId="{640C220C-FE33-4715-B15C-B4172D524944}" destId="{636E3382-A418-4BAB-BF13-9B0083AE3D4A}" srcOrd="1" destOrd="0" presId="urn:microsoft.com/office/officeart/2005/8/layout/orgChart1"/>
    <dgm:cxn modelId="{5C148587-9EC0-438B-A8B5-040F099D07E2}" type="presParOf" srcId="{640C220C-FE33-4715-B15C-B4172D524944}" destId="{D09FD286-F145-4306-ABEE-E6269C8ABD79}" srcOrd="2" destOrd="0" presId="urn:microsoft.com/office/officeart/2005/8/layout/orgChart1"/>
    <dgm:cxn modelId="{4CD97489-6F85-4224-B458-B48B0B162A07}" type="presParOf" srcId="{058F4D9C-0729-4540-B808-C2A411747F41}" destId="{EBC5C9C0-B0A6-4AE1-98BA-C9EBDB6E7DD2}" srcOrd="2" destOrd="0" presId="urn:microsoft.com/office/officeart/2005/8/layout/orgChart1"/>
    <dgm:cxn modelId="{B26C2FA3-B9F8-4644-AC02-5194ECBF1CA9}" type="presParOf" srcId="{88FA9C15-4DA2-47AD-BEC3-14438AE1FC92}" destId="{012B90AB-7C7E-443A-91E8-184065D04224}" srcOrd="2" destOrd="0" presId="urn:microsoft.com/office/officeart/2005/8/layout/orgChart1"/>
    <dgm:cxn modelId="{D57D87B4-CEEC-4EB3-87B2-964D544C22B4}" type="presParOf" srcId="{88FA9C15-4DA2-47AD-BEC3-14438AE1FC92}" destId="{AB5EE177-661E-4181-9EAC-29CDC97358F1}" srcOrd="3" destOrd="0" presId="urn:microsoft.com/office/officeart/2005/8/layout/orgChart1"/>
    <dgm:cxn modelId="{DADA84E7-A6FF-448E-BE90-823DC1F47B9A}" type="presParOf" srcId="{AB5EE177-661E-4181-9EAC-29CDC97358F1}" destId="{4B877D9F-26E4-4B9C-8A36-38DAF53CE4F7}" srcOrd="0" destOrd="0" presId="urn:microsoft.com/office/officeart/2005/8/layout/orgChart1"/>
    <dgm:cxn modelId="{F61DFED5-BCD6-4A03-90C4-FC536DE9010C}" type="presParOf" srcId="{4B877D9F-26E4-4B9C-8A36-38DAF53CE4F7}" destId="{3770ED0A-AB34-4FA5-90EE-57D857EACF22}" srcOrd="0" destOrd="0" presId="urn:microsoft.com/office/officeart/2005/8/layout/orgChart1"/>
    <dgm:cxn modelId="{CD1AECC7-3A37-43B8-8EDF-AE13D43D5E5F}" type="presParOf" srcId="{4B877D9F-26E4-4B9C-8A36-38DAF53CE4F7}" destId="{915154AA-F017-4E0E-8DF1-92F0A01E7889}" srcOrd="1" destOrd="0" presId="urn:microsoft.com/office/officeart/2005/8/layout/orgChart1"/>
    <dgm:cxn modelId="{60F8A4E3-919B-45A9-98C0-3333B57A6D82}" type="presParOf" srcId="{AB5EE177-661E-4181-9EAC-29CDC97358F1}" destId="{A8464990-8A5D-42FF-9C65-BA7A413E107B}" srcOrd="1" destOrd="0" presId="urn:microsoft.com/office/officeart/2005/8/layout/orgChart1"/>
    <dgm:cxn modelId="{1EB7834B-270B-4F2A-B2B0-E7C5DD899FB1}" type="presParOf" srcId="{A8464990-8A5D-42FF-9C65-BA7A413E107B}" destId="{E068E8CD-3EBB-45A0-A5F4-F3A5ABCCDF0D}" srcOrd="0" destOrd="0" presId="urn:microsoft.com/office/officeart/2005/8/layout/orgChart1"/>
    <dgm:cxn modelId="{CC30A6D6-8D9E-49C0-B4A3-35CE6D04BAC1}" type="presParOf" srcId="{A8464990-8A5D-42FF-9C65-BA7A413E107B}" destId="{4EC9ADA4-96EB-460A-9940-FD974B072EDE}" srcOrd="1" destOrd="0" presId="urn:microsoft.com/office/officeart/2005/8/layout/orgChart1"/>
    <dgm:cxn modelId="{BE7C3CE8-FBCD-4F69-9500-454C7E2DDB95}" type="presParOf" srcId="{4EC9ADA4-96EB-460A-9940-FD974B072EDE}" destId="{9197150E-4922-4A3E-80DD-D8D5987ED12A}" srcOrd="0" destOrd="0" presId="urn:microsoft.com/office/officeart/2005/8/layout/orgChart1"/>
    <dgm:cxn modelId="{D5070C55-39FC-4CAE-A375-6C64E075BEC2}" type="presParOf" srcId="{9197150E-4922-4A3E-80DD-D8D5987ED12A}" destId="{0C8B4385-A428-4C91-BA5D-9F95EC901BAA}" srcOrd="0" destOrd="0" presId="urn:microsoft.com/office/officeart/2005/8/layout/orgChart1"/>
    <dgm:cxn modelId="{A079334A-7B1E-4423-B781-3731BE17CCAB}" type="presParOf" srcId="{9197150E-4922-4A3E-80DD-D8D5987ED12A}" destId="{8875E2D1-60CB-4EFB-9698-4FEEAE846E65}" srcOrd="1" destOrd="0" presId="urn:microsoft.com/office/officeart/2005/8/layout/orgChart1"/>
    <dgm:cxn modelId="{B2B24886-0D4D-487F-BB5D-0089C50F5446}" type="presParOf" srcId="{4EC9ADA4-96EB-460A-9940-FD974B072EDE}" destId="{F6133F80-0C2F-456E-BD82-0725B450FAC8}" srcOrd="1" destOrd="0" presId="urn:microsoft.com/office/officeart/2005/8/layout/orgChart1"/>
    <dgm:cxn modelId="{23A89493-E6BB-4238-9171-866758D49AE2}" type="presParOf" srcId="{4EC9ADA4-96EB-460A-9940-FD974B072EDE}" destId="{7B332C07-7039-44BD-854A-2F692771A80D}" srcOrd="2" destOrd="0" presId="urn:microsoft.com/office/officeart/2005/8/layout/orgChart1"/>
    <dgm:cxn modelId="{093D0D66-E132-449E-B9B1-D46EECB9023B}" type="presParOf" srcId="{AB5EE177-661E-4181-9EAC-29CDC97358F1}" destId="{94F6165A-7E91-4C27-970F-A73C5DBC704F}" srcOrd="2" destOrd="0" presId="urn:microsoft.com/office/officeart/2005/8/layout/orgChart1"/>
    <dgm:cxn modelId="{0514E2B9-3885-4946-91B0-1948EC86AC27}" type="presParOf" srcId="{3978FD41-FE7E-447F-B3D9-B746A0E9C166}" destId="{9C0DADBC-C835-4DEA-98D8-C000AE2D5EA0}" srcOrd="2" destOrd="0" presId="urn:microsoft.com/office/officeart/2005/8/layout/orgChart1"/>
    <dgm:cxn modelId="{A57B1ACC-CC1B-4C61-96B8-3CD47D728EF9}" type="presParOf" srcId="{204D620B-D226-4F94-AB0F-C0259F00514E}" destId="{27A68059-1105-4E0A-A29A-B11B90262E54}" srcOrd="2" destOrd="0" presId="urn:microsoft.com/office/officeart/2005/8/layout/orgChart1"/>
    <dgm:cxn modelId="{7939B1D4-399F-4794-8C9E-0013C77612D9}" type="presParOf" srcId="{204D620B-D226-4F94-AB0F-C0259F00514E}" destId="{D4E6C926-9472-4D31-8AAD-188CE616C322}" srcOrd="3" destOrd="0" presId="urn:microsoft.com/office/officeart/2005/8/layout/orgChart1"/>
    <dgm:cxn modelId="{B33EBCBB-BB9D-466D-ACF0-6377E10867F4}" type="presParOf" srcId="{D4E6C926-9472-4D31-8AAD-188CE616C322}" destId="{4FF3117E-CB25-4815-A9A7-E83FEFBEB641}" srcOrd="0" destOrd="0" presId="urn:microsoft.com/office/officeart/2005/8/layout/orgChart1"/>
    <dgm:cxn modelId="{B585884C-21A0-4303-AFFF-2F5ADFFEFE7C}" type="presParOf" srcId="{4FF3117E-CB25-4815-A9A7-E83FEFBEB641}" destId="{619382B6-AA5F-406B-9F33-99B9A43F3262}" srcOrd="0" destOrd="0" presId="urn:microsoft.com/office/officeart/2005/8/layout/orgChart1"/>
    <dgm:cxn modelId="{45F43709-5221-4470-B97E-01E19E189DF7}" type="presParOf" srcId="{4FF3117E-CB25-4815-A9A7-E83FEFBEB641}" destId="{A681DD59-1469-46C2-A0A8-234C45462B63}" srcOrd="1" destOrd="0" presId="urn:microsoft.com/office/officeart/2005/8/layout/orgChart1"/>
    <dgm:cxn modelId="{67640AC4-C4C2-4CFF-9998-169C0DAB5B9F}" type="presParOf" srcId="{D4E6C926-9472-4D31-8AAD-188CE616C322}" destId="{ADF485FB-9E3B-4B64-B66E-DC95127B4162}" srcOrd="1" destOrd="0" presId="urn:microsoft.com/office/officeart/2005/8/layout/orgChart1"/>
    <dgm:cxn modelId="{5889D0D3-7785-4F40-815F-604729F19831}" type="presParOf" srcId="{ADF485FB-9E3B-4B64-B66E-DC95127B4162}" destId="{C6AD5FE8-F5E5-4444-9772-C0123530FA3C}" srcOrd="0" destOrd="0" presId="urn:microsoft.com/office/officeart/2005/8/layout/orgChart1"/>
    <dgm:cxn modelId="{3DCA482D-E5CA-4342-8B3E-A3C096516E8B}" type="presParOf" srcId="{ADF485FB-9E3B-4B64-B66E-DC95127B4162}" destId="{E336D027-8BD0-4B90-97B4-D6F5D12E6EF1}" srcOrd="1" destOrd="0" presId="urn:microsoft.com/office/officeart/2005/8/layout/orgChart1"/>
    <dgm:cxn modelId="{2E10376B-77F6-40B3-A61D-AACA6E81BF73}" type="presParOf" srcId="{E336D027-8BD0-4B90-97B4-D6F5D12E6EF1}" destId="{F7D7883E-8710-4A2F-A7AF-B062916BC9CD}" srcOrd="0" destOrd="0" presId="urn:microsoft.com/office/officeart/2005/8/layout/orgChart1"/>
    <dgm:cxn modelId="{7C26E330-D63C-41A0-BBD7-23FC99DFEF9E}" type="presParOf" srcId="{F7D7883E-8710-4A2F-A7AF-B062916BC9CD}" destId="{B7AFDFB4-27EA-43FA-928B-FD4883224A53}" srcOrd="0" destOrd="0" presId="urn:microsoft.com/office/officeart/2005/8/layout/orgChart1"/>
    <dgm:cxn modelId="{0C749559-CDA3-4499-AE8C-79FA4818830C}" type="presParOf" srcId="{F7D7883E-8710-4A2F-A7AF-B062916BC9CD}" destId="{F5B0FB9E-4D86-4A8B-8547-3C2FFCBBB8F0}" srcOrd="1" destOrd="0" presId="urn:microsoft.com/office/officeart/2005/8/layout/orgChart1"/>
    <dgm:cxn modelId="{89695EC5-36D5-4160-9AD7-A33044D57770}" type="presParOf" srcId="{E336D027-8BD0-4B90-97B4-D6F5D12E6EF1}" destId="{36ED7505-14B3-4C27-B6ED-A9673FF6D7D7}" srcOrd="1" destOrd="0" presId="urn:microsoft.com/office/officeart/2005/8/layout/orgChart1"/>
    <dgm:cxn modelId="{1FBCAD4A-B77E-4DF2-AFEA-32A3031A2494}" type="presParOf" srcId="{36ED7505-14B3-4C27-B6ED-A9673FF6D7D7}" destId="{F5BE94E6-E4B3-4C48-BAB7-5F34A4582B98}" srcOrd="0" destOrd="0" presId="urn:microsoft.com/office/officeart/2005/8/layout/orgChart1"/>
    <dgm:cxn modelId="{37BCD1A6-57C1-40D9-BED2-BF94C3E7648B}" type="presParOf" srcId="{36ED7505-14B3-4C27-B6ED-A9673FF6D7D7}" destId="{F64A0B0A-91AB-480F-A6A7-23DD4974B753}" srcOrd="1" destOrd="0" presId="urn:microsoft.com/office/officeart/2005/8/layout/orgChart1"/>
    <dgm:cxn modelId="{DFF22639-F674-4FF0-A5DB-55A650023BE0}" type="presParOf" srcId="{F64A0B0A-91AB-480F-A6A7-23DD4974B753}" destId="{C9E7BA6D-37FA-45C2-AE11-66D8BE11DD1C}" srcOrd="0" destOrd="0" presId="urn:microsoft.com/office/officeart/2005/8/layout/orgChart1"/>
    <dgm:cxn modelId="{67F50DB2-3FBF-4437-84AB-943E416D60A9}" type="presParOf" srcId="{C9E7BA6D-37FA-45C2-AE11-66D8BE11DD1C}" destId="{A28B6131-1644-423E-9C9C-6CE65F67FDCE}" srcOrd="0" destOrd="0" presId="urn:microsoft.com/office/officeart/2005/8/layout/orgChart1"/>
    <dgm:cxn modelId="{D17CB907-45C2-4A52-A9A7-3972A80D0B17}" type="presParOf" srcId="{C9E7BA6D-37FA-45C2-AE11-66D8BE11DD1C}" destId="{02DD3BE0-AE44-4C9C-ACBF-E2323B97FDA4}" srcOrd="1" destOrd="0" presId="urn:microsoft.com/office/officeart/2005/8/layout/orgChart1"/>
    <dgm:cxn modelId="{1E711AAC-3F9A-4D4A-A88D-F1CC92AD61FE}" type="presParOf" srcId="{F64A0B0A-91AB-480F-A6A7-23DD4974B753}" destId="{D14184C4-5EA2-4EA5-90DD-607E28ED5537}" srcOrd="1" destOrd="0" presId="urn:microsoft.com/office/officeart/2005/8/layout/orgChart1"/>
    <dgm:cxn modelId="{5E6D1CBF-D376-47AA-AF45-758D7AC990C8}" type="presParOf" srcId="{F64A0B0A-91AB-480F-A6A7-23DD4974B753}" destId="{6130D46C-3234-4563-8C1F-86A4C3D868B9}" srcOrd="2" destOrd="0" presId="urn:microsoft.com/office/officeart/2005/8/layout/orgChart1"/>
    <dgm:cxn modelId="{A1DB0C95-8EEB-431B-BFB1-743D74AACAFC}" type="presParOf" srcId="{E336D027-8BD0-4B90-97B4-D6F5D12E6EF1}" destId="{AF9244E8-05CB-4A26-868A-4AA9E869F8A8}" srcOrd="2" destOrd="0" presId="urn:microsoft.com/office/officeart/2005/8/layout/orgChart1"/>
    <dgm:cxn modelId="{C624FDCF-38A5-4AD3-B8F1-5EC9DD2E3EB9}" type="presParOf" srcId="{D4E6C926-9472-4D31-8AAD-188CE616C322}" destId="{16D39D89-20FB-4442-B27E-33F051BC3653}" srcOrd="2" destOrd="0" presId="urn:microsoft.com/office/officeart/2005/8/layout/orgChart1"/>
    <dgm:cxn modelId="{C23D6C1B-498B-40BA-94BE-07DA6B1083E7}" type="presParOf" srcId="{4AECB3F3-662D-4070-B9CE-C4BBC7F3FCCF}" destId="{91830877-5961-4C37-9C0D-500FDB60B8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9D2FDF-3B7E-4691-943F-4436E197030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C7A733EC-3926-4A0E-BB3D-1F17447E62C9}">
      <dgm:prSet phldrT="[نص]"/>
      <dgm:spPr>
        <a:solidFill>
          <a:schemeClr val="accent2"/>
        </a:solidFill>
      </dgm:spPr>
      <dgm:t>
        <a:bodyPr/>
        <a:lstStyle/>
        <a:p>
          <a:pPr rtl="1"/>
          <a:r>
            <a:rPr lang="en-US" dirty="0" smtClean="0"/>
            <a:t>pulmonary ventilation</a:t>
          </a:r>
          <a:endParaRPr lang="ar-SA" dirty="0"/>
        </a:p>
      </dgm:t>
    </dgm:pt>
    <dgm:pt modelId="{53A6F594-282D-4D0A-8F8B-970A49D6D2AC}" type="parTrans" cxnId="{F40D4C02-A78F-4C2F-9D97-433B698FA212}">
      <dgm:prSet/>
      <dgm:spPr/>
      <dgm:t>
        <a:bodyPr/>
        <a:lstStyle/>
        <a:p>
          <a:pPr rtl="1"/>
          <a:endParaRPr lang="ar-SA"/>
        </a:p>
      </dgm:t>
    </dgm:pt>
    <dgm:pt modelId="{84EC2AE1-AF96-4AF9-9B1A-AD004BDFFCDA}" type="sibTrans" cxnId="{F40D4C02-A78F-4C2F-9D97-433B698FA212}">
      <dgm:prSet/>
      <dgm:spPr/>
      <dgm:t>
        <a:bodyPr/>
        <a:lstStyle/>
        <a:p>
          <a:pPr rtl="1"/>
          <a:endParaRPr lang="ar-SA"/>
        </a:p>
      </dgm:t>
    </dgm:pt>
    <dgm:pt modelId="{4AAAFB13-2020-42EF-AAC9-FCB6E877090B}">
      <dgm:prSet/>
      <dgm:spPr/>
      <dgm:t>
        <a:bodyPr/>
        <a:lstStyle/>
        <a:p>
          <a:pPr rtl="1"/>
          <a:r>
            <a:rPr lang="en-US" b="1" i="0" dirty="0" smtClean="0"/>
            <a:t>Inspiratory muscles</a:t>
          </a:r>
          <a:endParaRPr lang="ar-SA" dirty="0"/>
        </a:p>
      </dgm:t>
    </dgm:pt>
    <dgm:pt modelId="{0DC49670-6440-4153-98ED-C329406AB5D7}" type="parTrans" cxnId="{BBB72FA3-D83B-4535-8285-9B0285773FC0}">
      <dgm:prSet/>
      <dgm:spPr/>
      <dgm:t>
        <a:bodyPr/>
        <a:lstStyle/>
        <a:p>
          <a:pPr rtl="1"/>
          <a:endParaRPr lang="ar-SA"/>
        </a:p>
      </dgm:t>
    </dgm:pt>
    <dgm:pt modelId="{00822A40-84DC-4861-A654-547B6AAA0F2F}" type="sibTrans" cxnId="{BBB72FA3-D83B-4535-8285-9B0285773FC0}">
      <dgm:prSet/>
      <dgm:spPr/>
      <dgm:t>
        <a:bodyPr/>
        <a:lstStyle/>
        <a:p>
          <a:pPr rtl="1"/>
          <a:endParaRPr lang="ar-SA"/>
        </a:p>
      </dgm:t>
    </dgm:pt>
    <dgm:pt modelId="{0F3A9F13-3925-45B3-A6B2-D2DA57D8ED00}">
      <dgm:prSet phldrT="[نص]" custT="1"/>
      <dgm:spPr/>
      <dgm:t>
        <a:bodyPr/>
        <a:lstStyle/>
        <a:p>
          <a:pPr rtl="1"/>
          <a:r>
            <a:rPr lang="en-US" sz="1400" b="1" i="0" dirty="0" smtClean="0"/>
            <a:t>Respiratory</a:t>
          </a:r>
          <a:r>
            <a:rPr lang="en-US" sz="1400" i="0" dirty="0" smtClean="0"/>
            <a:t/>
          </a:r>
          <a:br>
            <a:rPr lang="en-US" sz="1400" i="0" dirty="0" smtClean="0"/>
          </a:br>
          <a:r>
            <a:rPr lang="en-US" sz="1400" b="1" i="0" dirty="0" smtClean="0"/>
            <a:t>muscles</a:t>
          </a:r>
          <a:r>
            <a:rPr lang="en-US" sz="1400" i="0" dirty="0" smtClean="0"/>
            <a:t/>
          </a:r>
          <a:br>
            <a:rPr lang="en-US" sz="1400" i="0" dirty="0" smtClean="0"/>
          </a:br>
          <a:endParaRPr lang="ar-SA" sz="1400" dirty="0"/>
        </a:p>
      </dgm:t>
    </dgm:pt>
    <dgm:pt modelId="{0749CD7B-B177-4EAB-862E-66F6F3C5A068}" type="parTrans" cxnId="{0E0C58B9-C366-48F2-8699-518D18AE6A1E}">
      <dgm:prSet/>
      <dgm:spPr/>
      <dgm:t>
        <a:bodyPr/>
        <a:lstStyle/>
        <a:p>
          <a:pPr rtl="1"/>
          <a:endParaRPr lang="ar-SA"/>
        </a:p>
      </dgm:t>
    </dgm:pt>
    <dgm:pt modelId="{28DC3BE9-14B2-48FD-A87C-14307FC6BE23}" type="sibTrans" cxnId="{0E0C58B9-C366-48F2-8699-518D18AE6A1E}">
      <dgm:prSet/>
      <dgm:spPr/>
      <dgm:t>
        <a:bodyPr/>
        <a:lstStyle/>
        <a:p>
          <a:pPr rtl="1"/>
          <a:endParaRPr lang="ar-SA"/>
        </a:p>
      </dgm:t>
    </dgm:pt>
    <dgm:pt modelId="{81A30333-B06B-4607-8D3D-71CED61D134D}">
      <dgm:prSet custT="1"/>
      <dgm:spPr/>
      <dgm:t>
        <a:bodyPr/>
        <a:lstStyle/>
        <a:p>
          <a:pPr rtl="1"/>
          <a:r>
            <a:rPr lang="en-US" sz="1400" b="1" dirty="0" smtClean="0"/>
            <a:t>Pressure</a:t>
          </a:r>
          <a:endParaRPr lang="ar-SA" sz="1400" b="1" dirty="0" smtClean="0"/>
        </a:p>
        <a:p>
          <a:pPr rtl="1"/>
          <a:r>
            <a:rPr lang="en-US" sz="1400" b="1" dirty="0" smtClean="0"/>
            <a:t>changes in the</a:t>
          </a:r>
          <a:endParaRPr lang="ar-SA" sz="1400" b="1" dirty="0" smtClean="0"/>
        </a:p>
        <a:p>
          <a:pPr rtl="1"/>
          <a:r>
            <a:rPr lang="en-US" sz="1400" b="1" dirty="0" smtClean="0"/>
            <a:t>lungs during</a:t>
          </a:r>
          <a:endParaRPr lang="ar-SA" sz="1400" b="1" dirty="0" smtClean="0"/>
        </a:p>
        <a:p>
          <a:pPr rtl="1"/>
          <a:r>
            <a:rPr lang="en-US" sz="1400" b="1" dirty="0" smtClean="0"/>
            <a:t>breathing:</a:t>
          </a:r>
          <a:endParaRPr lang="ar-SA" sz="1400" b="1" dirty="0"/>
        </a:p>
      </dgm:t>
    </dgm:pt>
    <dgm:pt modelId="{6DC4FD3C-02FA-4EB8-B663-8EA844941356}" type="parTrans" cxnId="{918E14E9-9C57-4BCD-9937-E6807C5AF221}">
      <dgm:prSet/>
      <dgm:spPr/>
      <dgm:t>
        <a:bodyPr/>
        <a:lstStyle/>
        <a:p>
          <a:pPr rtl="1"/>
          <a:endParaRPr lang="ar-SA"/>
        </a:p>
      </dgm:t>
    </dgm:pt>
    <dgm:pt modelId="{DB7C3F70-21E9-4959-AD0C-F591D0FD519E}" type="sibTrans" cxnId="{918E14E9-9C57-4BCD-9937-E6807C5AF221}">
      <dgm:prSet/>
      <dgm:spPr/>
      <dgm:t>
        <a:bodyPr/>
        <a:lstStyle/>
        <a:p>
          <a:pPr rtl="1"/>
          <a:endParaRPr lang="ar-SA"/>
        </a:p>
      </dgm:t>
    </dgm:pt>
    <dgm:pt modelId="{A541B9FA-C7C9-4F71-BA93-23A94EFA181F}">
      <dgm:prSet custT="1"/>
      <dgm:spPr/>
      <dgm:t>
        <a:bodyPr/>
        <a:lstStyle/>
        <a:p>
          <a:pPr rtl="1"/>
          <a:r>
            <a:rPr lang="en-US" sz="1400" dirty="0" smtClean="0"/>
            <a:t>1-Intra-alveolar</a:t>
          </a:r>
          <a:endParaRPr lang="ar-SA" sz="1400" dirty="0" smtClean="0"/>
        </a:p>
        <a:p>
          <a:pPr rtl="1"/>
          <a:r>
            <a:rPr lang="en-US" sz="1400" dirty="0" smtClean="0"/>
            <a:t>(intrapulmonary</a:t>
          </a:r>
          <a:endParaRPr lang="ar-SA" sz="1400" dirty="0" smtClean="0"/>
        </a:p>
        <a:p>
          <a:pPr rtl="1"/>
          <a:r>
            <a:rPr lang="en-US" sz="1400" dirty="0" smtClean="0"/>
            <a:t>pressure).</a:t>
          </a:r>
          <a:endParaRPr lang="ar-SA" sz="1400" dirty="0"/>
        </a:p>
      </dgm:t>
    </dgm:pt>
    <dgm:pt modelId="{3E31BE21-E89B-43DA-B53C-41BBC2477E19}" type="parTrans" cxnId="{70665EC8-D312-4AE1-B9A1-BFF3E951D60D}">
      <dgm:prSet/>
      <dgm:spPr/>
      <dgm:t>
        <a:bodyPr/>
        <a:lstStyle/>
        <a:p>
          <a:pPr rtl="1"/>
          <a:endParaRPr lang="ar-SA"/>
        </a:p>
      </dgm:t>
    </dgm:pt>
    <dgm:pt modelId="{D884D83B-9F50-4BBB-990F-305D40CC9692}" type="sibTrans" cxnId="{70665EC8-D312-4AE1-B9A1-BFF3E951D60D}">
      <dgm:prSet/>
      <dgm:spPr/>
      <dgm:t>
        <a:bodyPr/>
        <a:lstStyle/>
        <a:p>
          <a:pPr rtl="1"/>
          <a:endParaRPr lang="ar-SA"/>
        </a:p>
      </dgm:t>
    </dgm:pt>
    <dgm:pt modelId="{CA30FCB2-E9CB-4B6F-9EAE-C1C06BD38C9E}">
      <dgm:prSet custT="1"/>
      <dgm:spPr/>
      <dgm:t>
        <a:bodyPr/>
        <a:lstStyle/>
        <a:p>
          <a:pPr rtl="1"/>
          <a:r>
            <a:rPr lang="en-US" sz="1200" dirty="0" smtClean="0"/>
            <a:t>Expiratory muscles</a:t>
          </a:r>
          <a:endParaRPr lang="ar-SA" sz="1200" dirty="0"/>
        </a:p>
      </dgm:t>
    </dgm:pt>
    <dgm:pt modelId="{65D8DF8F-94BA-4819-A725-119B8ABCF68D}" type="parTrans" cxnId="{5A92363F-7321-427C-B12F-C5C436982C39}">
      <dgm:prSet/>
      <dgm:spPr/>
      <dgm:t>
        <a:bodyPr/>
        <a:lstStyle/>
        <a:p>
          <a:pPr rtl="1"/>
          <a:endParaRPr lang="ar-SA"/>
        </a:p>
      </dgm:t>
    </dgm:pt>
    <dgm:pt modelId="{FFD1AF87-777A-4EB2-8FE7-4B08ED9B456E}" type="sibTrans" cxnId="{5A92363F-7321-427C-B12F-C5C436982C39}">
      <dgm:prSet/>
      <dgm:spPr/>
      <dgm:t>
        <a:bodyPr/>
        <a:lstStyle/>
        <a:p>
          <a:pPr rtl="1"/>
          <a:endParaRPr lang="ar-SA"/>
        </a:p>
      </dgm:t>
    </dgm:pt>
    <dgm:pt modelId="{E2B76963-7801-4B20-A27F-7A473C710B5D}">
      <dgm:prSet custT="1"/>
      <dgm:spPr/>
      <dgm: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SA" sz="1400" dirty="0" smtClean="0"/>
            <a:t>3-</a:t>
          </a:r>
          <a:r>
            <a:rPr lang="en-US" sz="1400" dirty="0" err="1" smtClean="0"/>
            <a:t>Transpulmonary</a:t>
          </a:r>
          <a:endParaRPr lang="ar-SA" sz="1400" dirty="0" smtClean="0"/>
        </a:p>
        <a:p>
          <a:pPr lvl="0" defTabSz="622300" rtl="1">
            <a:lnSpc>
              <a:spcPct val="90000"/>
            </a:lnSpc>
            <a:spcBef>
              <a:spcPct val="0"/>
            </a:spcBef>
            <a:spcAft>
              <a:spcPct val="35000"/>
            </a:spcAft>
          </a:pPr>
          <a:r>
            <a:rPr lang="en-US" sz="1400" dirty="0" smtClean="0"/>
            <a:t>pressure (</a:t>
          </a:r>
          <a:r>
            <a:rPr lang="en-US" sz="1400" dirty="0" err="1" smtClean="0"/>
            <a:t>TPp</a:t>
          </a:r>
          <a:r>
            <a:rPr lang="en-US" sz="1400" dirty="0" smtClean="0"/>
            <a:t>).</a:t>
          </a:r>
          <a:endParaRPr lang="ar-SA" sz="1400" dirty="0"/>
        </a:p>
      </dgm:t>
    </dgm:pt>
    <dgm:pt modelId="{CD03C1A1-CD49-4274-9BB0-29C427A56DF9}" type="parTrans" cxnId="{100DE2EB-CFBB-459C-9B39-A7CDD6A0D1B0}">
      <dgm:prSet/>
      <dgm:spPr/>
      <dgm:t>
        <a:bodyPr/>
        <a:lstStyle/>
        <a:p>
          <a:pPr rtl="1"/>
          <a:endParaRPr lang="ar-SA"/>
        </a:p>
      </dgm:t>
    </dgm:pt>
    <dgm:pt modelId="{43FA8A04-DE3C-4B9B-94A5-A2C875F5FFF4}" type="sibTrans" cxnId="{100DE2EB-CFBB-459C-9B39-A7CDD6A0D1B0}">
      <dgm:prSet/>
      <dgm:spPr/>
      <dgm:t>
        <a:bodyPr/>
        <a:lstStyle/>
        <a:p>
          <a:pPr rtl="1"/>
          <a:endParaRPr lang="ar-SA"/>
        </a:p>
      </dgm:t>
    </dgm:pt>
    <dgm:pt modelId="{C340A4C7-98E3-4433-8556-16A5B6927AED}">
      <dgm:prSet custT="1"/>
      <dgm:spPr/>
      <dgm:t>
        <a:bodyPr/>
        <a:lstStyle/>
        <a:p>
          <a:pPr rtl="1"/>
          <a:r>
            <a:rPr lang="en-US" sz="1400" dirty="0" smtClean="0"/>
            <a:t>2-Intrapleural</a:t>
          </a:r>
          <a:endParaRPr lang="ar-SA" sz="1400" dirty="0" smtClean="0"/>
        </a:p>
        <a:p>
          <a:pPr rtl="1"/>
          <a:r>
            <a:rPr lang="en-US" sz="1400" dirty="0" smtClean="0"/>
            <a:t>pressure (IPP).</a:t>
          </a:r>
          <a:endParaRPr lang="ar-SA" sz="1400" dirty="0"/>
        </a:p>
      </dgm:t>
    </dgm:pt>
    <dgm:pt modelId="{BDC1A15C-4E14-4AEC-9065-69E744BEFB3B}" type="parTrans" cxnId="{D2921DAF-BDD4-4F9C-B8B1-BBB5E4C0386F}">
      <dgm:prSet/>
      <dgm:spPr/>
      <dgm:t>
        <a:bodyPr/>
        <a:lstStyle/>
        <a:p>
          <a:pPr rtl="1"/>
          <a:endParaRPr lang="ar-SA"/>
        </a:p>
      </dgm:t>
    </dgm:pt>
    <dgm:pt modelId="{AED10040-33E9-4807-9645-296D58311C80}" type="sibTrans" cxnId="{D2921DAF-BDD4-4F9C-B8B1-BBB5E4C0386F}">
      <dgm:prSet/>
      <dgm:spPr/>
      <dgm:t>
        <a:bodyPr/>
        <a:lstStyle/>
        <a:p>
          <a:pPr rtl="1"/>
          <a:endParaRPr lang="ar-SA"/>
        </a:p>
      </dgm:t>
    </dgm:pt>
    <dgm:pt modelId="{74960DC0-D24A-4AE3-B0E8-09CAB2A4A1F6}">
      <dgm:prSet phldrT="[نص]" custT="1"/>
      <dgm:spPr/>
      <dgm:t>
        <a:bodyPr/>
        <a:lstStyle/>
        <a:p>
          <a:pPr rtl="1"/>
          <a:r>
            <a:rPr lang="en-US" sz="1400" b="1" i="0" dirty="0" smtClean="0"/>
            <a:t>LUNG COMPLIANCE</a:t>
          </a:r>
          <a:br>
            <a:rPr lang="en-US" sz="1400" b="1" i="0" dirty="0" smtClean="0"/>
          </a:br>
          <a:endParaRPr lang="ar-SA" sz="1400" b="1" dirty="0"/>
        </a:p>
      </dgm:t>
    </dgm:pt>
    <dgm:pt modelId="{9293F092-776D-42F6-8D9A-73C1226DE932}" type="sibTrans" cxnId="{B7C2AC82-4798-43C5-8AA7-008CA8CFDC18}">
      <dgm:prSet/>
      <dgm:spPr/>
      <dgm:t>
        <a:bodyPr/>
        <a:lstStyle/>
        <a:p>
          <a:pPr rtl="1"/>
          <a:endParaRPr lang="ar-SA"/>
        </a:p>
      </dgm:t>
    </dgm:pt>
    <dgm:pt modelId="{11A04B22-A90B-4F0A-BEFF-FEE9ACF27911}" type="parTrans" cxnId="{B7C2AC82-4798-43C5-8AA7-008CA8CFDC18}">
      <dgm:prSet/>
      <dgm:spPr/>
      <dgm:t>
        <a:bodyPr/>
        <a:lstStyle/>
        <a:p>
          <a:pPr rtl="1"/>
          <a:endParaRPr lang="ar-SA"/>
        </a:p>
      </dgm:t>
    </dgm:pt>
    <dgm:pt modelId="{B1837DA0-65FF-444B-832A-29F645D40291}" type="pres">
      <dgm:prSet presAssocID="{9B9D2FDF-3B7E-4691-943F-4436E1970305}" presName="Name0" presStyleCnt="0">
        <dgm:presLayoutVars>
          <dgm:chMax val="1"/>
          <dgm:chPref val="1"/>
          <dgm:dir/>
          <dgm:animOne val="branch"/>
          <dgm:animLvl val="lvl"/>
        </dgm:presLayoutVars>
      </dgm:prSet>
      <dgm:spPr/>
      <dgm:t>
        <a:bodyPr/>
        <a:lstStyle/>
        <a:p>
          <a:endParaRPr lang="en-US"/>
        </a:p>
      </dgm:t>
    </dgm:pt>
    <dgm:pt modelId="{5A312816-83DA-444A-9FD2-A71D49E62080}" type="pres">
      <dgm:prSet presAssocID="{C7A733EC-3926-4A0E-BB3D-1F17447E62C9}" presName="textCenter" presStyleLbl="node1" presStyleIdx="0" presStyleCnt="9" custScaleX="118746" custScaleY="98434" custLinFactNeighborX="-28615" custLinFactNeighborY="-64631"/>
      <dgm:spPr/>
      <dgm:t>
        <a:bodyPr/>
        <a:lstStyle/>
        <a:p>
          <a:endParaRPr lang="en-US"/>
        </a:p>
      </dgm:t>
    </dgm:pt>
    <dgm:pt modelId="{0B328278-836C-4763-9E80-3FDC0A2D98DA}" type="pres">
      <dgm:prSet presAssocID="{C7A733EC-3926-4A0E-BB3D-1F17447E62C9}" presName="cycle_1" presStyleCnt="0"/>
      <dgm:spPr/>
    </dgm:pt>
    <dgm:pt modelId="{ACFDB1E9-4566-4C79-AA89-538533B73E01}" type="pres">
      <dgm:prSet presAssocID="{74960DC0-D24A-4AE3-B0E8-09CAB2A4A1F6}" presName="childCenter1" presStyleLbl="node1" presStyleIdx="1" presStyleCnt="9" custScaleX="200487" custScaleY="72297" custLinFactNeighborX="-8111" custLinFactNeighborY="92961"/>
      <dgm:spPr/>
      <dgm:t>
        <a:bodyPr/>
        <a:lstStyle/>
        <a:p>
          <a:pPr rtl="1"/>
          <a:endParaRPr lang="ar-SA"/>
        </a:p>
      </dgm:t>
    </dgm:pt>
    <dgm:pt modelId="{46183627-E9E3-4053-A9E7-8104411B903A}" type="pres">
      <dgm:prSet presAssocID="{11A04B22-A90B-4F0A-BEFF-FEE9ACF27911}" presName="Name144" presStyleLbl="parChTrans1D2" presStyleIdx="0" presStyleCnt="3"/>
      <dgm:spPr/>
      <dgm:t>
        <a:bodyPr/>
        <a:lstStyle/>
        <a:p>
          <a:endParaRPr lang="en-US"/>
        </a:p>
      </dgm:t>
    </dgm:pt>
    <dgm:pt modelId="{176FCEA5-522C-495D-B5E1-F63AD17D3CAB}" type="pres">
      <dgm:prSet presAssocID="{C7A733EC-3926-4A0E-BB3D-1F17447E62C9}" presName="cycle_2" presStyleCnt="0"/>
      <dgm:spPr/>
    </dgm:pt>
    <dgm:pt modelId="{F096224D-EF28-4087-8FB7-0828AF7CCDA6}" type="pres">
      <dgm:prSet presAssocID="{0F3A9F13-3925-45B3-A6B2-D2DA57D8ED00}" presName="childCenter2" presStyleLbl="node1" presStyleIdx="2" presStyleCnt="9" custScaleX="161436" custScaleY="120378" custLinFactNeighborX="5002" custLinFactNeighborY="-56651"/>
      <dgm:spPr/>
      <dgm:t>
        <a:bodyPr/>
        <a:lstStyle/>
        <a:p>
          <a:pPr rtl="1"/>
          <a:endParaRPr lang="ar-SA"/>
        </a:p>
      </dgm:t>
    </dgm:pt>
    <dgm:pt modelId="{1FBCC5BA-1453-4EBC-BCE3-7EC68BB98AFC}" type="pres">
      <dgm:prSet presAssocID="{0DC49670-6440-4153-98ED-C329406AB5D7}" presName="Name218" presStyleLbl="parChTrans1D3" presStyleIdx="0" presStyleCnt="5"/>
      <dgm:spPr/>
      <dgm:t>
        <a:bodyPr/>
        <a:lstStyle/>
        <a:p>
          <a:endParaRPr lang="en-US"/>
        </a:p>
      </dgm:t>
    </dgm:pt>
    <dgm:pt modelId="{E3164523-80E4-4A33-A247-090667D843B1}" type="pres">
      <dgm:prSet presAssocID="{4AAAFB13-2020-42EF-AAC9-FCB6E877090B}" presName="text2" presStyleLbl="node1" presStyleIdx="3" presStyleCnt="9" custRadScaleRad="184189" custRadScaleInc="-49683">
        <dgm:presLayoutVars>
          <dgm:bulletEnabled val="1"/>
        </dgm:presLayoutVars>
      </dgm:prSet>
      <dgm:spPr/>
      <dgm:t>
        <a:bodyPr/>
        <a:lstStyle/>
        <a:p>
          <a:pPr rtl="1"/>
          <a:endParaRPr lang="ar-SA"/>
        </a:p>
      </dgm:t>
    </dgm:pt>
    <dgm:pt modelId="{6119D00C-AC67-413E-B163-681FC43E482D}" type="pres">
      <dgm:prSet presAssocID="{65D8DF8F-94BA-4819-A725-119B8ABCF68D}" presName="Name218" presStyleLbl="parChTrans1D3" presStyleIdx="1" presStyleCnt="5"/>
      <dgm:spPr/>
      <dgm:t>
        <a:bodyPr/>
        <a:lstStyle/>
        <a:p>
          <a:endParaRPr lang="en-US"/>
        </a:p>
      </dgm:t>
    </dgm:pt>
    <dgm:pt modelId="{DB140FCB-09DA-4961-A675-3FA53891888B}" type="pres">
      <dgm:prSet presAssocID="{CA30FCB2-E9CB-4B6F-9EAE-C1C06BD38C9E}" presName="text2" presStyleLbl="node1" presStyleIdx="4" presStyleCnt="9" custRadScaleRad="103614" custRadScaleInc="-105009">
        <dgm:presLayoutVars>
          <dgm:bulletEnabled val="1"/>
        </dgm:presLayoutVars>
      </dgm:prSet>
      <dgm:spPr/>
      <dgm:t>
        <a:bodyPr/>
        <a:lstStyle/>
        <a:p>
          <a:endParaRPr lang="en-US"/>
        </a:p>
      </dgm:t>
    </dgm:pt>
    <dgm:pt modelId="{7F9AA08B-22F5-4B78-AA04-680D7174DEF3}" type="pres">
      <dgm:prSet presAssocID="{0749CD7B-B177-4EAB-862E-66F6F3C5A068}" presName="Name221" presStyleLbl="parChTrans1D2" presStyleIdx="1" presStyleCnt="3"/>
      <dgm:spPr/>
      <dgm:t>
        <a:bodyPr/>
        <a:lstStyle/>
        <a:p>
          <a:endParaRPr lang="en-US"/>
        </a:p>
      </dgm:t>
    </dgm:pt>
    <dgm:pt modelId="{EFC362C0-2A20-40EA-A4DD-959EF9A46780}" type="pres">
      <dgm:prSet presAssocID="{C7A733EC-3926-4A0E-BB3D-1F17447E62C9}" presName="cycle_3" presStyleCnt="0"/>
      <dgm:spPr/>
    </dgm:pt>
    <dgm:pt modelId="{E0955F5C-5C8B-406D-B320-01FAF19B213B}" type="pres">
      <dgm:prSet presAssocID="{81A30333-B06B-4607-8D3D-71CED61D134D}" presName="childCenter3" presStyleLbl="node1" presStyleIdx="5" presStyleCnt="9" custScaleX="177156" custScaleY="169122" custLinFactNeighborX="-29586" custLinFactNeighborY="-58130"/>
      <dgm:spPr/>
      <dgm:t>
        <a:bodyPr/>
        <a:lstStyle/>
        <a:p>
          <a:pPr rtl="1"/>
          <a:endParaRPr lang="ar-SA"/>
        </a:p>
      </dgm:t>
    </dgm:pt>
    <dgm:pt modelId="{FF749EEF-B48B-4EEA-89B0-CC9EC79CC66C}" type="pres">
      <dgm:prSet presAssocID="{CD03C1A1-CD49-4274-9BB0-29C427A56DF9}" presName="Name285" presStyleLbl="parChTrans1D3" presStyleIdx="2" presStyleCnt="5"/>
      <dgm:spPr/>
      <dgm:t>
        <a:bodyPr/>
        <a:lstStyle/>
        <a:p>
          <a:endParaRPr lang="en-US"/>
        </a:p>
      </dgm:t>
    </dgm:pt>
    <dgm:pt modelId="{93B2170B-B52D-47F5-A176-4D079746338D}" type="pres">
      <dgm:prSet presAssocID="{E2B76963-7801-4B20-A27F-7A473C710B5D}" presName="text3" presStyleLbl="node1" presStyleIdx="6" presStyleCnt="9" custScaleX="134468" custScaleY="142964" custRadScaleRad="178258" custRadScaleInc="199505">
        <dgm:presLayoutVars>
          <dgm:bulletEnabled val="1"/>
        </dgm:presLayoutVars>
      </dgm:prSet>
      <dgm:spPr/>
      <dgm:t>
        <a:bodyPr/>
        <a:lstStyle/>
        <a:p>
          <a:pPr rtl="1"/>
          <a:endParaRPr lang="ar-SA"/>
        </a:p>
      </dgm:t>
    </dgm:pt>
    <dgm:pt modelId="{0CA89AC0-C57B-4DB6-8FB0-0CC795051FEB}" type="pres">
      <dgm:prSet presAssocID="{BDC1A15C-4E14-4AEC-9065-69E744BEFB3B}" presName="Name285" presStyleLbl="parChTrans1D3" presStyleIdx="3" presStyleCnt="5"/>
      <dgm:spPr/>
      <dgm:t>
        <a:bodyPr/>
        <a:lstStyle/>
        <a:p>
          <a:endParaRPr lang="en-US"/>
        </a:p>
      </dgm:t>
    </dgm:pt>
    <dgm:pt modelId="{39C2238B-15A5-4589-A0C6-04B91BB9800A}" type="pres">
      <dgm:prSet presAssocID="{C340A4C7-98E3-4433-8556-16A5B6927AED}" presName="text3" presStyleLbl="node1" presStyleIdx="7" presStyleCnt="9" custScaleX="143085" custScaleY="126071" custRadScaleRad="223935" custRadScaleInc="102988">
        <dgm:presLayoutVars>
          <dgm:bulletEnabled val="1"/>
        </dgm:presLayoutVars>
      </dgm:prSet>
      <dgm:spPr/>
      <dgm:t>
        <a:bodyPr/>
        <a:lstStyle/>
        <a:p>
          <a:pPr rtl="1"/>
          <a:endParaRPr lang="ar-SA"/>
        </a:p>
      </dgm:t>
    </dgm:pt>
    <dgm:pt modelId="{C316DBA0-D1DE-444E-98E6-49B492CF863F}" type="pres">
      <dgm:prSet presAssocID="{3E31BE21-E89B-43DA-B53C-41BBC2477E19}" presName="Name285" presStyleLbl="parChTrans1D3" presStyleIdx="4" presStyleCnt="5"/>
      <dgm:spPr/>
      <dgm:t>
        <a:bodyPr/>
        <a:lstStyle/>
        <a:p>
          <a:endParaRPr lang="en-US"/>
        </a:p>
      </dgm:t>
    </dgm:pt>
    <dgm:pt modelId="{66B9D5DD-2108-4D42-8C19-0F5FA3059B44}" type="pres">
      <dgm:prSet presAssocID="{A541B9FA-C7C9-4F71-BA93-23A94EFA181F}" presName="text3" presStyleLbl="node1" presStyleIdx="8" presStyleCnt="9" custScaleX="164937" custRadScaleRad="276163" custRadScaleInc="-19478">
        <dgm:presLayoutVars>
          <dgm:bulletEnabled val="1"/>
        </dgm:presLayoutVars>
      </dgm:prSet>
      <dgm:spPr/>
      <dgm:t>
        <a:bodyPr/>
        <a:lstStyle/>
        <a:p>
          <a:pPr rtl="1"/>
          <a:endParaRPr lang="ar-SA"/>
        </a:p>
      </dgm:t>
    </dgm:pt>
    <dgm:pt modelId="{2EF7B147-6323-480F-94AD-BAFED9A86431}" type="pres">
      <dgm:prSet presAssocID="{6DC4FD3C-02FA-4EB8-B663-8EA844941356}" presName="Name288" presStyleLbl="parChTrans1D2" presStyleIdx="2" presStyleCnt="3"/>
      <dgm:spPr/>
      <dgm:t>
        <a:bodyPr/>
        <a:lstStyle/>
        <a:p>
          <a:endParaRPr lang="en-US"/>
        </a:p>
      </dgm:t>
    </dgm:pt>
  </dgm:ptLst>
  <dgm:cxnLst>
    <dgm:cxn modelId="{8A315AC2-DF79-4A4B-BC9B-88437F983776}" type="presOf" srcId="{11A04B22-A90B-4F0A-BEFF-FEE9ACF27911}" destId="{46183627-E9E3-4053-A9E7-8104411B903A}" srcOrd="0" destOrd="0" presId="urn:microsoft.com/office/officeart/2008/layout/RadialCluster"/>
    <dgm:cxn modelId="{18E6BB23-C3AB-A845-8EBF-1898C0BAF2A1}" type="presOf" srcId="{65D8DF8F-94BA-4819-A725-119B8ABCF68D}" destId="{6119D00C-AC67-413E-B163-681FC43E482D}" srcOrd="0" destOrd="0" presId="urn:microsoft.com/office/officeart/2008/layout/RadialCluster"/>
    <dgm:cxn modelId="{6D21F984-DB63-8242-80F5-309845E2CF5A}" type="presOf" srcId="{3E31BE21-E89B-43DA-B53C-41BBC2477E19}" destId="{C316DBA0-D1DE-444E-98E6-49B492CF863F}" srcOrd="0" destOrd="0" presId="urn:microsoft.com/office/officeart/2008/layout/RadialCluster"/>
    <dgm:cxn modelId="{931F8AE7-4EE9-E54C-9AB8-7355219ECDB1}" type="presOf" srcId="{74960DC0-D24A-4AE3-B0E8-09CAB2A4A1F6}" destId="{ACFDB1E9-4566-4C79-AA89-538533B73E01}" srcOrd="0" destOrd="0" presId="urn:microsoft.com/office/officeart/2008/layout/RadialCluster"/>
    <dgm:cxn modelId="{BBB72FA3-D83B-4535-8285-9B0285773FC0}" srcId="{0F3A9F13-3925-45B3-A6B2-D2DA57D8ED00}" destId="{4AAAFB13-2020-42EF-AAC9-FCB6E877090B}" srcOrd="0" destOrd="0" parTransId="{0DC49670-6440-4153-98ED-C329406AB5D7}" sibTransId="{00822A40-84DC-4861-A654-547B6AAA0F2F}"/>
    <dgm:cxn modelId="{5A92363F-7321-427C-B12F-C5C436982C39}" srcId="{0F3A9F13-3925-45B3-A6B2-D2DA57D8ED00}" destId="{CA30FCB2-E9CB-4B6F-9EAE-C1C06BD38C9E}" srcOrd="1" destOrd="0" parTransId="{65D8DF8F-94BA-4819-A725-119B8ABCF68D}" sibTransId="{FFD1AF87-777A-4EB2-8FE7-4B08ED9B456E}"/>
    <dgm:cxn modelId="{89FE6C11-78EF-4642-AEAA-D8E4BEE168C4}" type="presOf" srcId="{A541B9FA-C7C9-4F71-BA93-23A94EFA181F}" destId="{66B9D5DD-2108-4D42-8C19-0F5FA3059B44}" srcOrd="0" destOrd="0" presId="urn:microsoft.com/office/officeart/2008/layout/RadialCluster"/>
    <dgm:cxn modelId="{0AF082E8-A395-8F4E-80D7-32432D3BFFF1}" type="presOf" srcId="{0F3A9F13-3925-45B3-A6B2-D2DA57D8ED00}" destId="{F096224D-EF28-4087-8FB7-0828AF7CCDA6}" srcOrd="0" destOrd="0" presId="urn:microsoft.com/office/officeart/2008/layout/RadialCluster"/>
    <dgm:cxn modelId="{B5B3BB75-D2CB-FC49-9EAC-58200BE9BFC1}" type="presOf" srcId="{C7A733EC-3926-4A0E-BB3D-1F17447E62C9}" destId="{5A312816-83DA-444A-9FD2-A71D49E62080}" srcOrd="0" destOrd="0" presId="urn:microsoft.com/office/officeart/2008/layout/RadialCluster"/>
    <dgm:cxn modelId="{06A44846-B9EE-584B-B842-181D3735427E}" type="presOf" srcId="{C340A4C7-98E3-4433-8556-16A5B6927AED}" destId="{39C2238B-15A5-4589-A0C6-04B91BB9800A}" srcOrd="0" destOrd="0" presId="urn:microsoft.com/office/officeart/2008/layout/RadialCluster"/>
    <dgm:cxn modelId="{8B5EAAD8-8F6E-5044-9903-49CB2D93E9D9}" type="presOf" srcId="{E2B76963-7801-4B20-A27F-7A473C710B5D}" destId="{93B2170B-B52D-47F5-A176-4D079746338D}" srcOrd="0" destOrd="0" presId="urn:microsoft.com/office/officeart/2008/layout/RadialCluster"/>
    <dgm:cxn modelId="{70665EC8-D312-4AE1-B9A1-BFF3E951D60D}" srcId="{81A30333-B06B-4607-8D3D-71CED61D134D}" destId="{A541B9FA-C7C9-4F71-BA93-23A94EFA181F}" srcOrd="2" destOrd="0" parTransId="{3E31BE21-E89B-43DA-B53C-41BBC2477E19}" sibTransId="{D884D83B-9F50-4BBB-990F-305D40CC9692}"/>
    <dgm:cxn modelId="{90A6206D-2DEB-294A-ACF5-ABE1AD8EC8A2}" type="presOf" srcId="{0DC49670-6440-4153-98ED-C329406AB5D7}" destId="{1FBCC5BA-1453-4EBC-BCE3-7EC68BB98AFC}" srcOrd="0" destOrd="0" presId="urn:microsoft.com/office/officeart/2008/layout/RadialCluster"/>
    <dgm:cxn modelId="{E2C2746B-65D1-1144-9AB1-6DDA5A3D025C}" type="presOf" srcId="{CD03C1A1-CD49-4274-9BB0-29C427A56DF9}" destId="{FF749EEF-B48B-4EEA-89B0-CC9EC79CC66C}" srcOrd="0" destOrd="0" presId="urn:microsoft.com/office/officeart/2008/layout/RadialCluster"/>
    <dgm:cxn modelId="{ED5DCEE9-9569-394C-B87A-2A2CE7C0DF72}" type="presOf" srcId="{9B9D2FDF-3B7E-4691-943F-4436E1970305}" destId="{B1837DA0-65FF-444B-832A-29F645D40291}" srcOrd="0" destOrd="0" presId="urn:microsoft.com/office/officeart/2008/layout/RadialCluster"/>
    <dgm:cxn modelId="{0B8515E9-E183-7346-9554-1F180CA2E769}" type="presOf" srcId="{0749CD7B-B177-4EAB-862E-66F6F3C5A068}" destId="{7F9AA08B-22F5-4B78-AA04-680D7174DEF3}" srcOrd="0" destOrd="0" presId="urn:microsoft.com/office/officeart/2008/layout/RadialCluster"/>
    <dgm:cxn modelId="{1884B965-8D92-784F-BBA5-D55448B097E0}" type="presOf" srcId="{81A30333-B06B-4607-8D3D-71CED61D134D}" destId="{E0955F5C-5C8B-406D-B320-01FAF19B213B}" srcOrd="0" destOrd="0" presId="urn:microsoft.com/office/officeart/2008/layout/RadialCluster"/>
    <dgm:cxn modelId="{B7C2AC82-4798-43C5-8AA7-008CA8CFDC18}" srcId="{C7A733EC-3926-4A0E-BB3D-1F17447E62C9}" destId="{74960DC0-D24A-4AE3-B0E8-09CAB2A4A1F6}" srcOrd="0" destOrd="0" parTransId="{11A04B22-A90B-4F0A-BEFF-FEE9ACF27911}" sibTransId="{9293F092-776D-42F6-8D9A-73C1226DE932}"/>
    <dgm:cxn modelId="{D2921DAF-BDD4-4F9C-B8B1-BBB5E4C0386F}" srcId="{81A30333-B06B-4607-8D3D-71CED61D134D}" destId="{C340A4C7-98E3-4433-8556-16A5B6927AED}" srcOrd="1" destOrd="0" parTransId="{BDC1A15C-4E14-4AEC-9065-69E744BEFB3B}" sibTransId="{AED10040-33E9-4807-9645-296D58311C80}"/>
    <dgm:cxn modelId="{100DE2EB-CFBB-459C-9B39-A7CDD6A0D1B0}" srcId="{81A30333-B06B-4607-8D3D-71CED61D134D}" destId="{E2B76963-7801-4B20-A27F-7A473C710B5D}" srcOrd="0" destOrd="0" parTransId="{CD03C1A1-CD49-4274-9BB0-29C427A56DF9}" sibTransId="{43FA8A04-DE3C-4B9B-94A5-A2C875F5FFF4}"/>
    <dgm:cxn modelId="{B43DD78E-1C19-644A-93DA-87516F60811B}" type="presOf" srcId="{4AAAFB13-2020-42EF-AAC9-FCB6E877090B}" destId="{E3164523-80E4-4A33-A247-090667D843B1}" srcOrd="0" destOrd="0" presId="urn:microsoft.com/office/officeart/2008/layout/RadialCluster"/>
    <dgm:cxn modelId="{918E14E9-9C57-4BCD-9937-E6807C5AF221}" srcId="{C7A733EC-3926-4A0E-BB3D-1F17447E62C9}" destId="{81A30333-B06B-4607-8D3D-71CED61D134D}" srcOrd="2" destOrd="0" parTransId="{6DC4FD3C-02FA-4EB8-B663-8EA844941356}" sibTransId="{DB7C3F70-21E9-4959-AD0C-F591D0FD519E}"/>
    <dgm:cxn modelId="{0E0C58B9-C366-48F2-8699-518D18AE6A1E}" srcId="{C7A733EC-3926-4A0E-BB3D-1F17447E62C9}" destId="{0F3A9F13-3925-45B3-A6B2-D2DA57D8ED00}" srcOrd="1" destOrd="0" parTransId="{0749CD7B-B177-4EAB-862E-66F6F3C5A068}" sibTransId="{28DC3BE9-14B2-48FD-A87C-14307FC6BE23}"/>
    <dgm:cxn modelId="{7360F44E-5E43-3C4A-9801-3C4CBFD64E61}" type="presOf" srcId="{6DC4FD3C-02FA-4EB8-B663-8EA844941356}" destId="{2EF7B147-6323-480F-94AD-BAFED9A86431}" srcOrd="0" destOrd="0" presId="urn:microsoft.com/office/officeart/2008/layout/RadialCluster"/>
    <dgm:cxn modelId="{D9F0FADA-83CB-E54A-BFCD-59554A0BE052}" type="presOf" srcId="{CA30FCB2-E9CB-4B6F-9EAE-C1C06BD38C9E}" destId="{DB140FCB-09DA-4961-A675-3FA53891888B}" srcOrd="0" destOrd="0" presId="urn:microsoft.com/office/officeart/2008/layout/RadialCluster"/>
    <dgm:cxn modelId="{F40D4C02-A78F-4C2F-9D97-433B698FA212}" srcId="{9B9D2FDF-3B7E-4691-943F-4436E1970305}" destId="{C7A733EC-3926-4A0E-BB3D-1F17447E62C9}" srcOrd="0" destOrd="0" parTransId="{53A6F594-282D-4D0A-8F8B-970A49D6D2AC}" sibTransId="{84EC2AE1-AF96-4AF9-9B1A-AD004BDFFCDA}"/>
    <dgm:cxn modelId="{5E40D8BB-83A0-9E47-8367-71FD1D73406C}" type="presOf" srcId="{BDC1A15C-4E14-4AEC-9065-69E744BEFB3B}" destId="{0CA89AC0-C57B-4DB6-8FB0-0CC795051FEB}" srcOrd="0" destOrd="0" presId="urn:microsoft.com/office/officeart/2008/layout/RadialCluster"/>
    <dgm:cxn modelId="{F85E070B-464E-C84B-AE55-3D2F274CF964}" type="presParOf" srcId="{B1837DA0-65FF-444B-832A-29F645D40291}" destId="{5A312816-83DA-444A-9FD2-A71D49E62080}" srcOrd="0" destOrd="0" presId="urn:microsoft.com/office/officeart/2008/layout/RadialCluster"/>
    <dgm:cxn modelId="{3BFEF5D8-0CD7-184F-B682-B963A78D86D2}" type="presParOf" srcId="{B1837DA0-65FF-444B-832A-29F645D40291}" destId="{0B328278-836C-4763-9E80-3FDC0A2D98DA}" srcOrd="1" destOrd="0" presId="urn:microsoft.com/office/officeart/2008/layout/RadialCluster"/>
    <dgm:cxn modelId="{BAB0BE75-2C1E-D24A-BA4C-AC8941F2E676}" type="presParOf" srcId="{0B328278-836C-4763-9E80-3FDC0A2D98DA}" destId="{ACFDB1E9-4566-4C79-AA89-538533B73E01}" srcOrd="0" destOrd="0" presId="urn:microsoft.com/office/officeart/2008/layout/RadialCluster"/>
    <dgm:cxn modelId="{7A90A609-F022-6B4C-A719-573D8DE52B18}" type="presParOf" srcId="{B1837DA0-65FF-444B-832A-29F645D40291}" destId="{46183627-E9E3-4053-A9E7-8104411B903A}" srcOrd="2" destOrd="0" presId="urn:microsoft.com/office/officeart/2008/layout/RadialCluster"/>
    <dgm:cxn modelId="{622C0F4B-BCF0-AC4D-A6E2-D0F275BBF901}" type="presParOf" srcId="{B1837DA0-65FF-444B-832A-29F645D40291}" destId="{176FCEA5-522C-495D-B5E1-F63AD17D3CAB}" srcOrd="3" destOrd="0" presId="urn:microsoft.com/office/officeart/2008/layout/RadialCluster"/>
    <dgm:cxn modelId="{FA9A7CB8-DA7C-6142-8CED-6A1D9E4DECF4}" type="presParOf" srcId="{176FCEA5-522C-495D-B5E1-F63AD17D3CAB}" destId="{F096224D-EF28-4087-8FB7-0828AF7CCDA6}" srcOrd="0" destOrd="0" presId="urn:microsoft.com/office/officeart/2008/layout/RadialCluster"/>
    <dgm:cxn modelId="{48D728D1-B0B7-6E4C-B402-D303F521DD95}" type="presParOf" srcId="{176FCEA5-522C-495D-B5E1-F63AD17D3CAB}" destId="{1FBCC5BA-1453-4EBC-BCE3-7EC68BB98AFC}" srcOrd="1" destOrd="0" presId="urn:microsoft.com/office/officeart/2008/layout/RadialCluster"/>
    <dgm:cxn modelId="{CF046C3A-A112-6A40-86F7-252A026CF8FD}" type="presParOf" srcId="{176FCEA5-522C-495D-B5E1-F63AD17D3CAB}" destId="{E3164523-80E4-4A33-A247-090667D843B1}" srcOrd="2" destOrd="0" presId="urn:microsoft.com/office/officeart/2008/layout/RadialCluster"/>
    <dgm:cxn modelId="{BD7EB508-B75D-0241-8451-D27D84AD7E33}" type="presParOf" srcId="{176FCEA5-522C-495D-B5E1-F63AD17D3CAB}" destId="{6119D00C-AC67-413E-B163-681FC43E482D}" srcOrd="3" destOrd="0" presId="urn:microsoft.com/office/officeart/2008/layout/RadialCluster"/>
    <dgm:cxn modelId="{B19D7F68-679D-3D40-8C6E-D89A28254910}" type="presParOf" srcId="{176FCEA5-522C-495D-B5E1-F63AD17D3CAB}" destId="{DB140FCB-09DA-4961-A675-3FA53891888B}" srcOrd="4" destOrd="0" presId="urn:microsoft.com/office/officeart/2008/layout/RadialCluster"/>
    <dgm:cxn modelId="{CB474A02-18F4-5D4C-88CD-AAB2125249CD}" type="presParOf" srcId="{B1837DA0-65FF-444B-832A-29F645D40291}" destId="{7F9AA08B-22F5-4B78-AA04-680D7174DEF3}" srcOrd="4" destOrd="0" presId="urn:microsoft.com/office/officeart/2008/layout/RadialCluster"/>
    <dgm:cxn modelId="{2C6510A8-2A51-C547-AFB0-26A77AB92E66}" type="presParOf" srcId="{B1837DA0-65FF-444B-832A-29F645D40291}" destId="{EFC362C0-2A20-40EA-A4DD-959EF9A46780}" srcOrd="5" destOrd="0" presId="urn:microsoft.com/office/officeart/2008/layout/RadialCluster"/>
    <dgm:cxn modelId="{91AD5469-7738-8C42-9E09-6B27042D4C85}" type="presParOf" srcId="{EFC362C0-2A20-40EA-A4DD-959EF9A46780}" destId="{E0955F5C-5C8B-406D-B320-01FAF19B213B}" srcOrd="0" destOrd="0" presId="urn:microsoft.com/office/officeart/2008/layout/RadialCluster"/>
    <dgm:cxn modelId="{36083E10-E363-3C48-A807-EA97EDBB7125}" type="presParOf" srcId="{EFC362C0-2A20-40EA-A4DD-959EF9A46780}" destId="{FF749EEF-B48B-4EEA-89B0-CC9EC79CC66C}" srcOrd="1" destOrd="0" presId="urn:microsoft.com/office/officeart/2008/layout/RadialCluster"/>
    <dgm:cxn modelId="{D125CDB3-6FFC-C943-AD21-0257072AB7A1}" type="presParOf" srcId="{EFC362C0-2A20-40EA-A4DD-959EF9A46780}" destId="{93B2170B-B52D-47F5-A176-4D079746338D}" srcOrd="2" destOrd="0" presId="urn:microsoft.com/office/officeart/2008/layout/RadialCluster"/>
    <dgm:cxn modelId="{2BB15DFE-F97F-B247-9A8C-83AD8EE05199}" type="presParOf" srcId="{EFC362C0-2A20-40EA-A4DD-959EF9A46780}" destId="{0CA89AC0-C57B-4DB6-8FB0-0CC795051FEB}" srcOrd="3" destOrd="0" presId="urn:microsoft.com/office/officeart/2008/layout/RadialCluster"/>
    <dgm:cxn modelId="{A3D4202A-A9F1-3A46-AD0A-A5CD36C7C7C3}" type="presParOf" srcId="{EFC362C0-2A20-40EA-A4DD-959EF9A46780}" destId="{39C2238B-15A5-4589-A0C6-04B91BB9800A}" srcOrd="4" destOrd="0" presId="urn:microsoft.com/office/officeart/2008/layout/RadialCluster"/>
    <dgm:cxn modelId="{86FE77D2-6806-1746-B2BA-3BC6F6A11D6F}" type="presParOf" srcId="{EFC362C0-2A20-40EA-A4DD-959EF9A46780}" destId="{C316DBA0-D1DE-444E-98E6-49B492CF863F}" srcOrd="5" destOrd="0" presId="urn:microsoft.com/office/officeart/2008/layout/RadialCluster"/>
    <dgm:cxn modelId="{C5213836-5201-444C-8D95-8B5B67B35B4F}" type="presParOf" srcId="{EFC362C0-2A20-40EA-A4DD-959EF9A46780}" destId="{66B9D5DD-2108-4D42-8C19-0F5FA3059B44}" srcOrd="6" destOrd="0" presId="urn:microsoft.com/office/officeart/2008/layout/RadialCluster"/>
    <dgm:cxn modelId="{2B61C2E7-9347-B943-B0CA-E49BD3CE8952}" type="presParOf" srcId="{B1837DA0-65FF-444B-832A-29F645D40291}" destId="{2EF7B147-6323-480F-94AD-BAFED9A8643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E94E6-E4B3-4C48-BAB7-5F34A4582B98}">
      <dsp:nvSpPr>
        <dsp:cNvPr id="0" name=""/>
        <dsp:cNvSpPr/>
      </dsp:nvSpPr>
      <dsp:spPr>
        <a:xfrm>
          <a:off x="5728686" y="2871050"/>
          <a:ext cx="183560" cy="1089705"/>
        </a:xfrm>
        <a:custGeom>
          <a:avLst/>
          <a:gdLst/>
          <a:ahLst/>
          <a:cxnLst/>
          <a:rect l="0" t="0" r="0" b="0"/>
          <a:pathLst>
            <a:path>
              <a:moveTo>
                <a:pt x="0" y="0"/>
              </a:moveTo>
              <a:lnTo>
                <a:pt x="0" y="1089705"/>
              </a:lnTo>
              <a:lnTo>
                <a:pt x="183560" y="108970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D5FE8-F5E5-4444-9772-C0123530FA3C}">
      <dsp:nvSpPr>
        <dsp:cNvPr id="0" name=""/>
        <dsp:cNvSpPr/>
      </dsp:nvSpPr>
      <dsp:spPr>
        <a:xfrm>
          <a:off x="6172461" y="2002196"/>
          <a:ext cx="91440" cy="256985"/>
        </a:xfrm>
        <a:custGeom>
          <a:avLst/>
          <a:gdLst/>
          <a:ahLst/>
          <a:cxnLst/>
          <a:rect l="0" t="0" r="0" b="0"/>
          <a:pathLst>
            <a:path>
              <a:moveTo>
                <a:pt x="45720" y="0"/>
              </a:moveTo>
              <a:lnTo>
                <a:pt x="45720" y="25698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68059-1105-4E0A-A29A-B11B90262E54}">
      <dsp:nvSpPr>
        <dsp:cNvPr id="0" name=""/>
        <dsp:cNvSpPr/>
      </dsp:nvSpPr>
      <dsp:spPr>
        <a:xfrm>
          <a:off x="4755502" y="613541"/>
          <a:ext cx="1462679" cy="256985"/>
        </a:xfrm>
        <a:custGeom>
          <a:avLst/>
          <a:gdLst/>
          <a:ahLst/>
          <a:cxnLst/>
          <a:rect l="0" t="0" r="0" b="0"/>
          <a:pathLst>
            <a:path>
              <a:moveTo>
                <a:pt x="0" y="0"/>
              </a:moveTo>
              <a:lnTo>
                <a:pt x="0" y="128492"/>
              </a:lnTo>
              <a:lnTo>
                <a:pt x="1462679" y="128492"/>
              </a:lnTo>
              <a:lnTo>
                <a:pt x="1462679" y="25698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8E8CD-3EBB-45A0-A5F4-F3A5ABCCDF0D}">
      <dsp:nvSpPr>
        <dsp:cNvPr id="0" name=""/>
        <dsp:cNvSpPr/>
      </dsp:nvSpPr>
      <dsp:spPr>
        <a:xfrm>
          <a:off x="2921192" y="2447282"/>
          <a:ext cx="183560" cy="1369534"/>
        </a:xfrm>
        <a:custGeom>
          <a:avLst/>
          <a:gdLst/>
          <a:ahLst/>
          <a:cxnLst/>
          <a:rect l="0" t="0" r="0" b="0"/>
          <a:pathLst>
            <a:path>
              <a:moveTo>
                <a:pt x="0" y="0"/>
              </a:moveTo>
              <a:lnTo>
                <a:pt x="0" y="1369534"/>
              </a:lnTo>
              <a:lnTo>
                <a:pt x="183560" y="136953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B90AB-7C7E-443A-91E8-184065D04224}">
      <dsp:nvSpPr>
        <dsp:cNvPr id="0" name=""/>
        <dsp:cNvSpPr/>
      </dsp:nvSpPr>
      <dsp:spPr>
        <a:xfrm>
          <a:off x="2433367" y="1578428"/>
          <a:ext cx="977320" cy="256985"/>
        </a:xfrm>
        <a:custGeom>
          <a:avLst/>
          <a:gdLst/>
          <a:ahLst/>
          <a:cxnLst/>
          <a:rect l="0" t="0" r="0" b="0"/>
          <a:pathLst>
            <a:path>
              <a:moveTo>
                <a:pt x="0" y="0"/>
              </a:moveTo>
              <a:lnTo>
                <a:pt x="0" y="128492"/>
              </a:lnTo>
              <a:lnTo>
                <a:pt x="977320" y="128492"/>
              </a:lnTo>
              <a:lnTo>
                <a:pt x="977320" y="25698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D0809-1A62-4D8D-8169-2390B13A691B}">
      <dsp:nvSpPr>
        <dsp:cNvPr id="0" name=""/>
        <dsp:cNvSpPr/>
      </dsp:nvSpPr>
      <dsp:spPr>
        <a:xfrm>
          <a:off x="966551" y="2447282"/>
          <a:ext cx="183560" cy="1103331"/>
        </a:xfrm>
        <a:custGeom>
          <a:avLst/>
          <a:gdLst/>
          <a:ahLst/>
          <a:cxnLst/>
          <a:rect l="0" t="0" r="0" b="0"/>
          <a:pathLst>
            <a:path>
              <a:moveTo>
                <a:pt x="0" y="0"/>
              </a:moveTo>
              <a:lnTo>
                <a:pt x="0" y="1103331"/>
              </a:lnTo>
              <a:lnTo>
                <a:pt x="183560" y="110333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499F7-D4CE-4D5B-86CF-07A66074DB4C}">
      <dsp:nvSpPr>
        <dsp:cNvPr id="0" name=""/>
        <dsp:cNvSpPr/>
      </dsp:nvSpPr>
      <dsp:spPr>
        <a:xfrm>
          <a:off x="1456047" y="1578428"/>
          <a:ext cx="977320" cy="256985"/>
        </a:xfrm>
        <a:custGeom>
          <a:avLst/>
          <a:gdLst/>
          <a:ahLst/>
          <a:cxnLst/>
          <a:rect l="0" t="0" r="0" b="0"/>
          <a:pathLst>
            <a:path>
              <a:moveTo>
                <a:pt x="977320" y="0"/>
              </a:moveTo>
              <a:lnTo>
                <a:pt x="977320" y="128492"/>
              </a:lnTo>
              <a:lnTo>
                <a:pt x="0" y="128492"/>
              </a:lnTo>
              <a:lnTo>
                <a:pt x="0" y="25698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936BC-4FC8-4159-A05E-6C94726E11DF}">
      <dsp:nvSpPr>
        <dsp:cNvPr id="0" name=""/>
        <dsp:cNvSpPr/>
      </dsp:nvSpPr>
      <dsp:spPr>
        <a:xfrm>
          <a:off x="2433367" y="613541"/>
          <a:ext cx="2322135" cy="256985"/>
        </a:xfrm>
        <a:custGeom>
          <a:avLst/>
          <a:gdLst/>
          <a:ahLst/>
          <a:cxnLst/>
          <a:rect l="0" t="0" r="0" b="0"/>
          <a:pathLst>
            <a:path>
              <a:moveTo>
                <a:pt x="2322135" y="0"/>
              </a:moveTo>
              <a:lnTo>
                <a:pt x="2322135" y="128492"/>
              </a:lnTo>
              <a:lnTo>
                <a:pt x="0" y="128492"/>
              </a:lnTo>
              <a:lnTo>
                <a:pt x="0" y="256985"/>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565CC-44DA-4B69-9982-1C55EA2B3F48}">
      <dsp:nvSpPr>
        <dsp:cNvPr id="0" name=""/>
        <dsp:cNvSpPr/>
      </dsp:nvSpPr>
      <dsp:spPr>
        <a:xfrm>
          <a:off x="3142407" y="1671"/>
          <a:ext cx="3226190" cy="6118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a:t>R</a:t>
          </a:r>
          <a:r>
            <a:rPr lang="en-US" sz="2000" kern="1200" dirty="0" smtClean="0"/>
            <a:t>espiratory Muscles</a:t>
          </a:r>
          <a:endParaRPr lang="ar-SA" sz="2000" kern="1200" dirty="0"/>
        </a:p>
      </dsp:txBody>
      <dsp:txXfrm>
        <a:off x="3142407" y="1671"/>
        <a:ext cx="3226190" cy="611869"/>
      </dsp:txXfrm>
    </dsp:sp>
    <dsp:sp modelId="{C98C58BE-CF87-43C6-916B-1C61CBD99636}">
      <dsp:nvSpPr>
        <dsp:cNvPr id="0" name=""/>
        <dsp:cNvSpPr/>
      </dsp:nvSpPr>
      <dsp:spPr>
        <a:xfrm>
          <a:off x="1354183" y="870526"/>
          <a:ext cx="2158368" cy="7079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a:t>Inspiratory </a:t>
          </a:r>
          <a:r>
            <a:rPr lang="en-US" sz="2000" kern="1200" dirty="0" smtClean="0"/>
            <a:t>Muscles  </a:t>
          </a:r>
          <a:endParaRPr lang="ar-SA" sz="2000" kern="1200" dirty="0"/>
        </a:p>
      </dsp:txBody>
      <dsp:txXfrm>
        <a:off x="1354183" y="870526"/>
        <a:ext cx="2158368" cy="707901"/>
      </dsp:txXfrm>
    </dsp:sp>
    <dsp:sp modelId="{D66DA551-C576-4C6E-9609-0C833C809B65}">
      <dsp:nvSpPr>
        <dsp:cNvPr id="0" name=""/>
        <dsp:cNvSpPr/>
      </dsp:nvSpPr>
      <dsp:spPr>
        <a:xfrm>
          <a:off x="844178" y="1835413"/>
          <a:ext cx="1223738" cy="6118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a:t>During resting	inspiration </a:t>
          </a:r>
        </a:p>
      </dsp:txBody>
      <dsp:txXfrm>
        <a:off x="844178" y="1835413"/>
        <a:ext cx="1223738" cy="611869"/>
      </dsp:txXfrm>
    </dsp:sp>
    <dsp:sp modelId="{8EFFC1D6-5498-4E84-9503-E20657A9ECC7}">
      <dsp:nvSpPr>
        <dsp:cNvPr id="0" name=""/>
        <dsp:cNvSpPr/>
      </dsp:nvSpPr>
      <dsp:spPr>
        <a:xfrm>
          <a:off x="1150112" y="2704267"/>
          <a:ext cx="1697655" cy="16926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u="sng" kern="1200" dirty="0"/>
            <a:t>Contraction of</a:t>
          </a:r>
          <a:r>
            <a:rPr lang="en-US" sz="2000" kern="1200" dirty="0"/>
            <a:t>:</a:t>
          </a:r>
        </a:p>
        <a:p>
          <a:pPr lvl="0" algn="ctr" defTabSz="889000" rtl="1">
            <a:lnSpc>
              <a:spcPct val="90000"/>
            </a:lnSpc>
            <a:spcBef>
              <a:spcPct val="0"/>
            </a:spcBef>
            <a:spcAft>
              <a:spcPct val="35000"/>
            </a:spcAft>
          </a:pPr>
          <a:r>
            <a:rPr lang="en-US" sz="2000" kern="1200" dirty="0"/>
            <a:t>1-Diaphragm</a:t>
          </a:r>
        </a:p>
        <a:p>
          <a:pPr lvl="0" algn="ctr" defTabSz="889000" rtl="1">
            <a:lnSpc>
              <a:spcPct val="90000"/>
            </a:lnSpc>
            <a:spcBef>
              <a:spcPct val="0"/>
            </a:spcBef>
            <a:spcAft>
              <a:spcPct val="35000"/>
            </a:spcAft>
          </a:pPr>
          <a:r>
            <a:rPr lang="en-US" sz="2000" kern="1200" dirty="0"/>
            <a:t>2-external </a:t>
          </a:r>
          <a:r>
            <a:rPr lang="en-US" sz="2000" kern="1200" dirty="0" err="1"/>
            <a:t>intercostals</a:t>
          </a:r>
          <a:endParaRPr lang="en-US" sz="2000" kern="1200" dirty="0"/>
        </a:p>
      </dsp:txBody>
      <dsp:txXfrm>
        <a:off x="1150112" y="2704267"/>
        <a:ext cx="1697655" cy="1692693"/>
      </dsp:txXfrm>
    </dsp:sp>
    <dsp:sp modelId="{3770ED0A-AB34-4FA5-90EE-57D857EACF22}">
      <dsp:nvSpPr>
        <dsp:cNvPr id="0" name=""/>
        <dsp:cNvSpPr/>
      </dsp:nvSpPr>
      <dsp:spPr>
        <a:xfrm>
          <a:off x="2798818" y="1835413"/>
          <a:ext cx="1223738" cy="6118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a:t>During forced inspiration	</a:t>
          </a:r>
        </a:p>
      </dsp:txBody>
      <dsp:txXfrm>
        <a:off x="2798818" y="1835413"/>
        <a:ext cx="1223738" cy="611869"/>
      </dsp:txXfrm>
    </dsp:sp>
    <dsp:sp modelId="{0C8B4385-A428-4C91-BA5D-9F95EC901BAA}">
      <dsp:nvSpPr>
        <dsp:cNvPr id="0" name=""/>
        <dsp:cNvSpPr/>
      </dsp:nvSpPr>
      <dsp:spPr>
        <a:xfrm>
          <a:off x="3104753" y="2704267"/>
          <a:ext cx="1742015" cy="22250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u="sng" kern="1200" dirty="0"/>
            <a:t>Contraction of:</a:t>
          </a:r>
        </a:p>
        <a:p>
          <a:pPr lvl="0" algn="ctr" defTabSz="711200" rtl="1">
            <a:lnSpc>
              <a:spcPct val="90000"/>
            </a:lnSpc>
            <a:spcBef>
              <a:spcPct val="0"/>
            </a:spcBef>
            <a:spcAft>
              <a:spcPct val="35000"/>
            </a:spcAft>
          </a:pPr>
          <a:r>
            <a:rPr lang="en-US" sz="1600" kern="1200" dirty="0"/>
            <a:t>1-Accessory muscles of inspiration  (the </a:t>
          </a:r>
          <a:r>
            <a:rPr lang="en-US" sz="1600" kern="1200" dirty="0" err="1"/>
            <a:t>sternomastoid</a:t>
          </a:r>
          <a:r>
            <a:rPr lang="en-US" sz="1600" kern="1200" dirty="0"/>
            <a:t>, anterior </a:t>
          </a:r>
          <a:r>
            <a:rPr lang="en-US" sz="1600" kern="1200" dirty="0" smtClean="0"/>
            <a:t>serratus, scalene </a:t>
          </a:r>
          <a:r>
            <a:rPr lang="en-US" sz="1600" kern="1200" dirty="0"/>
            <a:t>muscles)</a:t>
          </a:r>
        </a:p>
        <a:p>
          <a:pPr lvl="0" algn="ctr" defTabSz="711200" rtl="1">
            <a:lnSpc>
              <a:spcPct val="90000"/>
            </a:lnSpc>
            <a:spcBef>
              <a:spcPct val="0"/>
            </a:spcBef>
            <a:spcAft>
              <a:spcPct val="35000"/>
            </a:spcAft>
          </a:pPr>
          <a:r>
            <a:rPr lang="en-US" sz="1600" kern="1200" dirty="0"/>
            <a:t> 2-Muscles of resting inspiration.</a:t>
          </a:r>
        </a:p>
      </dsp:txBody>
      <dsp:txXfrm>
        <a:off x="3104753" y="2704267"/>
        <a:ext cx="1742015" cy="2225098"/>
      </dsp:txXfrm>
    </dsp:sp>
    <dsp:sp modelId="{619382B6-AA5F-406B-9F33-99B9A43F3262}">
      <dsp:nvSpPr>
        <dsp:cNvPr id="0" name=""/>
        <dsp:cNvSpPr/>
      </dsp:nvSpPr>
      <dsp:spPr>
        <a:xfrm>
          <a:off x="4279541" y="870526"/>
          <a:ext cx="3877280" cy="11316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kern="1200" dirty="0"/>
            <a:t> </a:t>
          </a:r>
          <a:r>
            <a:rPr lang="en-US" sz="2400" kern="1200" dirty="0"/>
            <a:t>Expiratory </a:t>
          </a:r>
          <a:r>
            <a:rPr lang="en-US" sz="2400" kern="1200" dirty="0" smtClean="0"/>
            <a:t>Muscles</a:t>
          </a:r>
          <a:endParaRPr lang="en-US" sz="2000" kern="1200" dirty="0"/>
        </a:p>
        <a:p>
          <a:pPr lvl="0" algn="ctr" defTabSz="889000" rtl="1">
            <a:lnSpc>
              <a:spcPct val="90000"/>
            </a:lnSpc>
            <a:spcBef>
              <a:spcPct val="0"/>
            </a:spcBef>
            <a:spcAft>
              <a:spcPct val="35000"/>
            </a:spcAft>
          </a:pPr>
          <a:r>
            <a:rPr lang="en-US" sz="1800" kern="1200" dirty="0" smtClean="0"/>
            <a:t>(work only  during forced expiration-muscles that depress the rib cage)  </a:t>
          </a:r>
          <a:endParaRPr lang="ar-SA" sz="1800" kern="1200" dirty="0"/>
        </a:p>
      </dsp:txBody>
      <dsp:txXfrm>
        <a:off x="4279541" y="870526"/>
        <a:ext cx="3877280" cy="1131670"/>
      </dsp:txXfrm>
    </dsp:sp>
    <dsp:sp modelId="{B7AFDFB4-27EA-43FA-928B-FD4883224A53}">
      <dsp:nvSpPr>
        <dsp:cNvPr id="0" name=""/>
        <dsp:cNvSpPr/>
      </dsp:nvSpPr>
      <dsp:spPr>
        <a:xfrm>
          <a:off x="5606312" y="2259181"/>
          <a:ext cx="1223738" cy="6118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100" kern="1200" dirty="0"/>
            <a:t>During forced expiration</a:t>
          </a:r>
        </a:p>
      </dsp:txBody>
      <dsp:txXfrm>
        <a:off x="5606312" y="2259181"/>
        <a:ext cx="1223738" cy="611869"/>
      </dsp:txXfrm>
    </dsp:sp>
    <dsp:sp modelId="{A28B6131-1644-423E-9C9C-6CE65F67FDCE}">
      <dsp:nvSpPr>
        <dsp:cNvPr id="0" name=""/>
        <dsp:cNvSpPr/>
      </dsp:nvSpPr>
      <dsp:spPr>
        <a:xfrm>
          <a:off x="5912247" y="3128035"/>
          <a:ext cx="1780734" cy="16654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u="sng" kern="1200" dirty="0"/>
            <a:t>Contraction of:</a:t>
          </a:r>
        </a:p>
        <a:p>
          <a:pPr lvl="0" algn="ctr" defTabSz="622300" rtl="1">
            <a:lnSpc>
              <a:spcPct val="90000"/>
            </a:lnSpc>
            <a:spcBef>
              <a:spcPct val="0"/>
            </a:spcBef>
            <a:spcAft>
              <a:spcPct val="35000"/>
            </a:spcAft>
          </a:pPr>
          <a:r>
            <a:rPr lang="en-US" sz="1400" kern="1200" dirty="0"/>
            <a:t>1-</a:t>
          </a:r>
          <a:r>
            <a:rPr lang="en-US" sz="1400" i="1" kern="1200" dirty="0"/>
            <a:t>Abdominal muscles </a:t>
          </a:r>
          <a:endParaRPr lang="en-US" sz="1400" kern="1200" dirty="0"/>
        </a:p>
        <a:p>
          <a:pPr lvl="0" algn="ctr" defTabSz="622300" rtl="1">
            <a:lnSpc>
              <a:spcPct val="90000"/>
            </a:lnSpc>
            <a:spcBef>
              <a:spcPct val="0"/>
            </a:spcBef>
            <a:spcAft>
              <a:spcPct val="35000"/>
            </a:spcAft>
          </a:pPr>
          <a:r>
            <a:rPr lang="en-US" sz="1400" kern="1200" dirty="0"/>
            <a:t>  2-</a:t>
          </a:r>
          <a:r>
            <a:rPr lang="en-US" sz="1400" i="1" kern="1200" dirty="0"/>
            <a:t>internal </a:t>
          </a:r>
          <a:r>
            <a:rPr lang="en-US" sz="1400" i="1" kern="1200" dirty="0" err="1"/>
            <a:t>intercostals</a:t>
          </a:r>
          <a:r>
            <a:rPr lang="en-US" sz="1400" i="1" kern="1200" dirty="0"/>
            <a:t>.</a:t>
          </a:r>
        </a:p>
        <a:p>
          <a:pPr lvl="0" algn="ctr" defTabSz="622300" rtl="1">
            <a:lnSpc>
              <a:spcPct val="90000"/>
            </a:lnSpc>
            <a:spcBef>
              <a:spcPct val="0"/>
            </a:spcBef>
            <a:spcAft>
              <a:spcPct val="35000"/>
            </a:spcAft>
          </a:pPr>
          <a:r>
            <a:rPr lang="en-US" sz="1400" i="1" u="sng" kern="1200" dirty="0"/>
            <a:t>Relaxation of :</a:t>
          </a:r>
        </a:p>
        <a:p>
          <a:pPr lvl="0" algn="ctr" defTabSz="622300" rtl="1">
            <a:lnSpc>
              <a:spcPct val="90000"/>
            </a:lnSpc>
            <a:spcBef>
              <a:spcPct val="0"/>
            </a:spcBef>
            <a:spcAft>
              <a:spcPct val="35000"/>
            </a:spcAft>
          </a:pPr>
          <a:r>
            <a:rPr lang="en-US" sz="1400" i="1" kern="1200" dirty="0"/>
            <a:t>1-diaphragm </a:t>
          </a:r>
        </a:p>
        <a:p>
          <a:pPr lvl="0" algn="ctr" defTabSz="622300" rtl="1">
            <a:lnSpc>
              <a:spcPct val="90000"/>
            </a:lnSpc>
            <a:spcBef>
              <a:spcPct val="0"/>
            </a:spcBef>
            <a:spcAft>
              <a:spcPct val="35000"/>
            </a:spcAft>
          </a:pPr>
          <a:r>
            <a:rPr lang="en-US" sz="1400" i="1" kern="1200" dirty="0"/>
            <a:t>2-external intercostal muscle</a:t>
          </a:r>
          <a:endParaRPr lang="en-US" sz="1400" kern="1200" dirty="0"/>
        </a:p>
      </dsp:txBody>
      <dsp:txXfrm>
        <a:off x="5912247" y="3128035"/>
        <a:ext cx="1780734" cy="166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7B147-6323-480F-94AD-BAFED9A86431}">
      <dsp:nvSpPr>
        <dsp:cNvPr id="0" name=""/>
        <dsp:cNvSpPr/>
      </dsp:nvSpPr>
      <dsp:spPr>
        <a:xfrm rot="10327206">
          <a:off x="3919325" y="2395937"/>
          <a:ext cx="299087" cy="0"/>
        </a:xfrm>
        <a:custGeom>
          <a:avLst/>
          <a:gdLst/>
          <a:ahLst/>
          <a:cxnLst/>
          <a:rect l="0" t="0" r="0" b="0"/>
          <a:pathLst>
            <a:path>
              <a:moveTo>
                <a:pt x="0" y="0"/>
              </a:moveTo>
              <a:lnTo>
                <a:pt x="299087"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AA08B-22F5-4B78-AA04-680D7174DEF3}">
      <dsp:nvSpPr>
        <dsp:cNvPr id="0" name=""/>
        <dsp:cNvSpPr/>
      </dsp:nvSpPr>
      <dsp:spPr>
        <a:xfrm rot="21595454">
          <a:off x="5644345" y="2275583"/>
          <a:ext cx="200430" cy="0"/>
        </a:xfrm>
        <a:custGeom>
          <a:avLst/>
          <a:gdLst/>
          <a:ahLst/>
          <a:cxnLst/>
          <a:rect l="0" t="0" r="0" b="0"/>
          <a:pathLst>
            <a:path>
              <a:moveTo>
                <a:pt x="0" y="0"/>
              </a:moveTo>
              <a:lnTo>
                <a:pt x="200430"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83627-E9E3-4053-A9E7-8104411B903A}">
      <dsp:nvSpPr>
        <dsp:cNvPr id="0" name=""/>
        <dsp:cNvSpPr/>
      </dsp:nvSpPr>
      <dsp:spPr>
        <a:xfrm rot="5120231">
          <a:off x="4753866" y="3112417"/>
          <a:ext cx="489945" cy="0"/>
        </a:xfrm>
        <a:custGeom>
          <a:avLst/>
          <a:gdLst/>
          <a:ahLst/>
          <a:cxnLst/>
          <a:rect l="0" t="0" r="0" b="0"/>
          <a:pathLst>
            <a:path>
              <a:moveTo>
                <a:pt x="0" y="0"/>
              </a:moveTo>
              <a:lnTo>
                <a:pt x="489945"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312816-83DA-444A-9FD2-A71D49E62080}">
      <dsp:nvSpPr>
        <dsp:cNvPr id="0" name=""/>
        <dsp:cNvSpPr/>
      </dsp:nvSpPr>
      <dsp:spPr>
        <a:xfrm>
          <a:off x="4217000" y="1685064"/>
          <a:ext cx="1427344" cy="1183191"/>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en-US" sz="2000" kern="1200" dirty="0" smtClean="0"/>
            <a:t>pulmonary ventilation</a:t>
          </a:r>
          <a:endParaRPr lang="ar-SA" sz="2000" kern="1200" dirty="0"/>
        </a:p>
      </dsp:txBody>
      <dsp:txXfrm>
        <a:off x="4274759" y="1742823"/>
        <a:ext cx="1311826" cy="1067673"/>
      </dsp:txXfrm>
    </dsp:sp>
    <dsp:sp modelId="{ACFDB1E9-4566-4C79-AA89-538533B73E01}">
      <dsp:nvSpPr>
        <dsp:cNvPr id="0" name=""/>
        <dsp:cNvSpPr/>
      </dsp:nvSpPr>
      <dsp:spPr>
        <a:xfrm>
          <a:off x="4235186" y="3356579"/>
          <a:ext cx="1614621" cy="5822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rtl="1">
            <a:lnSpc>
              <a:spcPct val="90000"/>
            </a:lnSpc>
            <a:spcBef>
              <a:spcPct val="0"/>
            </a:spcBef>
            <a:spcAft>
              <a:spcPct val="35000"/>
            </a:spcAft>
          </a:pPr>
          <a:r>
            <a:rPr lang="en-US" sz="1400" b="1" i="0" kern="1200" dirty="0" smtClean="0"/>
            <a:t>LUNG COMPLIANCE</a:t>
          </a:r>
          <a:br>
            <a:rPr lang="en-US" sz="1400" b="1" i="0" kern="1200" dirty="0" smtClean="0"/>
          </a:br>
          <a:endParaRPr lang="ar-SA" sz="1400" b="1" kern="1200" dirty="0"/>
        </a:p>
      </dsp:txBody>
      <dsp:txXfrm>
        <a:off x="4263609" y="3385002"/>
        <a:ext cx="1557775" cy="525397"/>
      </dsp:txXfrm>
    </dsp:sp>
    <dsp:sp modelId="{F096224D-EF28-4087-8FB7-0828AF7CCDA6}">
      <dsp:nvSpPr>
        <dsp:cNvPr id="0" name=""/>
        <dsp:cNvSpPr/>
      </dsp:nvSpPr>
      <dsp:spPr>
        <a:xfrm>
          <a:off x="5844775" y="1789859"/>
          <a:ext cx="1300124" cy="9694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rtl="1">
            <a:lnSpc>
              <a:spcPct val="90000"/>
            </a:lnSpc>
            <a:spcBef>
              <a:spcPct val="0"/>
            </a:spcBef>
            <a:spcAft>
              <a:spcPct val="35000"/>
            </a:spcAft>
          </a:pPr>
          <a:r>
            <a:rPr lang="en-US" sz="1400" b="1" i="0" kern="1200" dirty="0" smtClean="0"/>
            <a:t>Respiratory</a:t>
          </a:r>
          <a:r>
            <a:rPr lang="en-US" sz="1400" i="0" kern="1200" dirty="0" smtClean="0"/>
            <a:t/>
          </a:r>
          <a:br>
            <a:rPr lang="en-US" sz="1400" i="0" kern="1200" dirty="0" smtClean="0"/>
          </a:br>
          <a:r>
            <a:rPr lang="en-US" sz="1400" b="1" i="0" kern="1200" dirty="0" smtClean="0"/>
            <a:t>muscles</a:t>
          </a:r>
          <a:r>
            <a:rPr lang="en-US" sz="1400" i="0" kern="1200" dirty="0" smtClean="0"/>
            <a:t/>
          </a:r>
          <a:br>
            <a:rPr lang="en-US" sz="1400" i="0" kern="1200" dirty="0" smtClean="0"/>
          </a:br>
          <a:endParaRPr lang="ar-SA" sz="1400" kern="1200" dirty="0"/>
        </a:p>
      </dsp:txBody>
      <dsp:txXfrm>
        <a:off x="5892100" y="1837184"/>
        <a:ext cx="1205474" cy="874814"/>
      </dsp:txXfrm>
    </dsp:sp>
    <dsp:sp modelId="{1FBCC5BA-1453-4EBC-BCE3-7EC68BB98AFC}">
      <dsp:nvSpPr>
        <dsp:cNvPr id="0" name=""/>
        <dsp:cNvSpPr/>
      </dsp:nvSpPr>
      <dsp:spPr>
        <a:xfrm rot="19866141">
          <a:off x="7135420" y="1878982"/>
          <a:ext cx="152261" cy="0"/>
        </a:xfrm>
        <a:custGeom>
          <a:avLst/>
          <a:gdLst/>
          <a:ahLst/>
          <a:cxnLst/>
          <a:rect l="0" t="0" r="0" b="0"/>
          <a:pathLst>
            <a:path>
              <a:moveTo>
                <a:pt x="0" y="0"/>
              </a:moveTo>
              <a:lnTo>
                <a:pt x="152261"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64523-80E4-4A33-A247-090667D843B1}">
      <dsp:nvSpPr>
        <dsp:cNvPr id="0" name=""/>
        <dsp:cNvSpPr/>
      </dsp:nvSpPr>
      <dsp:spPr>
        <a:xfrm>
          <a:off x="7278203" y="1217250"/>
          <a:ext cx="805349" cy="80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rtl="1">
            <a:lnSpc>
              <a:spcPct val="90000"/>
            </a:lnSpc>
            <a:spcBef>
              <a:spcPct val="0"/>
            </a:spcBef>
            <a:spcAft>
              <a:spcPct val="35000"/>
            </a:spcAft>
          </a:pPr>
          <a:r>
            <a:rPr lang="en-US" sz="1000" b="1" i="0" kern="1200" dirty="0" smtClean="0"/>
            <a:t>Inspiratory muscles</a:t>
          </a:r>
          <a:endParaRPr lang="ar-SA" sz="1000" kern="1200" dirty="0"/>
        </a:p>
      </dsp:txBody>
      <dsp:txXfrm>
        <a:off x="7317517" y="1256564"/>
        <a:ext cx="726721" cy="726721"/>
      </dsp:txXfrm>
    </dsp:sp>
    <dsp:sp modelId="{6119D00C-AC67-413E-B163-681FC43E482D}">
      <dsp:nvSpPr>
        <dsp:cNvPr id="0" name=""/>
        <dsp:cNvSpPr/>
      </dsp:nvSpPr>
      <dsp:spPr>
        <a:xfrm rot="2515011">
          <a:off x="6981147" y="2899295"/>
          <a:ext cx="419045" cy="0"/>
        </a:xfrm>
        <a:custGeom>
          <a:avLst/>
          <a:gdLst/>
          <a:ahLst/>
          <a:cxnLst/>
          <a:rect l="0" t="0" r="0" b="0"/>
          <a:pathLst>
            <a:path>
              <a:moveTo>
                <a:pt x="0" y="0"/>
              </a:moveTo>
              <a:lnTo>
                <a:pt x="419045"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40FCB-09DA-4961-A675-3FA53891888B}">
      <dsp:nvSpPr>
        <dsp:cNvPr id="0" name=""/>
        <dsp:cNvSpPr/>
      </dsp:nvSpPr>
      <dsp:spPr>
        <a:xfrm>
          <a:off x="7346579" y="2998106"/>
          <a:ext cx="805349" cy="80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rtl="1">
            <a:lnSpc>
              <a:spcPct val="90000"/>
            </a:lnSpc>
            <a:spcBef>
              <a:spcPct val="0"/>
            </a:spcBef>
            <a:spcAft>
              <a:spcPct val="35000"/>
            </a:spcAft>
          </a:pPr>
          <a:r>
            <a:rPr lang="en-US" sz="1200" kern="1200" dirty="0" smtClean="0"/>
            <a:t>Expiratory muscles</a:t>
          </a:r>
          <a:endParaRPr lang="ar-SA" sz="1200" kern="1200" dirty="0"/>
        </a:p>
      </dsp:txBody>
      <dsp:txXfrm>
        <a:off x="7385893" y="3037420"/>
        <a:ext cx="726721" cy="726721"/>
      </dsp:txXfrm>
    </dsp:sp>
    <dsp:sp modelId="{E0955F5C-5C8B-406D-B320-01FAF19B213B}">
      <dsp:nvSpPr>
        <dsp:cNvPr id="0" name=""/>
        <dsp:cNvSpPr/>
      </dsp:nvSpPr>
      <dsp:spPr>
        <a:xfrm>
          <a:off x="2494011" y="1834159"/>
          <a:ext cx="1426725" cy="13620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rtl="1">
            <a:lnSpc>
              <a:spcPct val="90000"/>
            </a:lnSpc>
            <a:spcBef>
              <a:spcPct val="0"/>
            </a:spcBef>
            <a:spcAft>
              <a:spcPct val="35000"/>
            </a:spcAft>
          </a:pPr>
          <a:r>
            <a:rPr lang="en-US" sz="1400" b="1" kern="1200" dirty="0" smtClean="0"/>
            <a:t>Pressure</a:t>
          </a:r>
          <a:endParaRPr lang="ar-SA" sz="1400" b="1" kern="1200" dirty="0" smtClean="0"/>
        </a:p>
        <a:p>
          <a:pPr lvl="0" algn="ctr" defTabSz="622300" rtl="1">
            <a:lnSpc>
              <a:spcPct val="90000"/>
            </a:lnSpc>
            <a:spcBef>
              <a:spcPct val="0"/>
            </a:spcBef>
            <a:spcAft>
              <a:spcPct val="35000"/>
            </a:spcAft>
          </a:pPr>
          <a:r>
            <a:rPr lang="en-US" sz="1400" b="1" kern="1200" dirty="0" smtClean="0"/>
            <a:t>changes in the</a:t>
          </a:r>
          <a:endParaRPr lang="ar-SA" sz="1400" b="1" kern="1200" dirty="0" smtClean="0"/>
        </a:p>
        <a:p>
          <a:pPr lvl="0" algn="ctr" defTabSz="622300" rtl="1">
            <a:lnSpc>
              <a:spcPct val="90000"/>
            </a:lnSpc>
            <a:spcBef>
              <a:spcPct val="0"/>
            </a:spcBef>
            <a:spcAft>
              <a:spcPct val="35000"/>
            </a:spcAft>
          </a:pPr>
          <a:r>
            <a:rPr lang="en-US" sz="1400" b="1" kern="1200" dirty="0" smtClean="0"/>
            <a:t>lungs during</a:t>
          </a:r>
          <a:endParaRPr lang="ar-SA" sz="1400" b="1" kern="1200" dirty="0" smtClean="0"/>
        </a:p>
        <a:p>
          <a:pPr lvl="0" algn="ctr" defTabSz="622300" rtl="1">
            <a:lnSpc>
              <a:spcPct val="90000"/>
            </a:lnSpc>
            <a:spcBef>
              <a:spcPct val="0"/>
            </a:spcBef>
            <a:spcAft>
              <a:spcPct val="35000"/>
            </a:spcAft>
          </a:pPr>
          <a:r>
            <a:rPr lang="en-US" sz="1400" b="1" kern="1200" dirty="0" smtClean="0"/>
            <a:t>breathing:</a:t>
          </a:r>
          <a:endParaRPr lang="ar-SA" sz="1400" b="1" kern="1200" dirty="0"/>
        </a:p>
      </dsp:txBody>
      <dsp:txXfrm>
        <a:off x="2560499" y="1900647"/>
        <a:ext cx="1293749" cy="1229047"/>
      </dsp:txXfrm>
    </dsp:sp>
    <dsp:sp modelId="{FF749EEF-B48B-4EEA-89B0-CC9EC79CC66C}">
      <dsp:nvSpPr>
        <dsp:cNvPr id="0" name=""/>
        <dsp:cNvSpPr/>
      </dsp:nvSpPr>
      <dsp:spPr>
        <a:xfrm rot="8127639">
          <a:off x="2109939" y="3362193"/>
          <a:ext cx="473367" cy="0"/>
        </a:xfrm>
        <a:custGeom>
          <a:avLst/>
          <a:gdLst/>
          <a:ahLst/>
          <a:cxnLst/>
          <a:rect l="0" t="0" r="0" b="0"/>
          <a:pathLst>
            <a:path>
              <a:moveTo>
                <a:pt x="0" y="0"/>
              </a:moveTo>
              <a:lnTo>
                <a:pt x="473367"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B2170B-B52D-47F5-A176-4D079746338D}">
      <dsp:nvSpPr>
        <dsp:cNvPr id="0" name=""/>
        <dsp:cNvSpPr/>
      </dsp:nvSpPr>
      <dsp:spPr>
        <a:xfrm>
          <a:off x="1094984" y="3485354"/>
          <a:ext cx="1082937" cy="115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1400" kern="1200" dirty="0" smtClean="0"/>
            <a:t>3-</a:t>
          </a:r>
          <a:r>
            <a:rPr lang="en-US" sz="1400" kern="1200" dirty="0" err="1" smtClean="0"/>
            <a:t>Transpulmonary</a:t>
          </a:r>
          <a:endParaRPr lang="ar-SA" sz="1400" kern="1200" dirty="0" smtClean="0"/>
        </a:p>
        <a:p>
          <a:pPr lvl="0" algn="ctr" defTabSz="622300" rtl="1">
            <a:lnSpc>
              <a:spcPct val="90000"/>
            </a:lnSpc>
            <a:spcBef>
              <a:spcPct val="0"/>
            </a:spcBef>
            <a:spcAft>
              <a:spcPct val="35000"/>
            </a:spcAft>
          </a:pPr>
          <a:r>
            <a:rPr lang="en-US" sz="1400" kern="1200" dirty="0" smtClean="0"/>
            <a:t>pressure (</a:t>
          </a:r>
          <a:r>
            <a:rPr lang="en-US" sz="1400" kern="1200" dirty="0" err="1" smtClean="0"/>
            <a:t>TPp</a:t>
          </a:r>
          <a:r>
            <a:rPr lang="en-US" sz="1400" kern="1200" dirty="0" smtClean="0"/>
            <a:t>).</a:t>
          </a:r>
          <a:endParaRPr lang="ar-SA" sz="1400" kern="1200" dirty="0"/>
        </a:p>
      </dsp:txBody>
      <dsp:txXfrm>
        <a:off x="1147849" y="3538219"/>
        <a:ext cx="977207" cy="1045630"/>
      </dsp:txXfrm>
    </dsp:sp>
    <dsp:sp modelId="{0CA89AC0-C57B-4DB6-8FB0-0CC795051FEB}">
      <dsp:nvSpPr>
        <dsp:cNvPr id="0" name=""/>
        <dsp:cNvSpPr/>
      </dsp:nvSpPr>
      <dsp:spPr>
        <a:xfrm rot="10845076">
          <a:off x="2053245" y="2502927"/>
          <a:ext cx="440784" cy="0"/>
        </a:xfrm>
        <a:custGeom>
          <a:avLst/>
          <a:gdLst/>
          <a:ahLst/>
          <a:cxnLst/>
          <a:rect l="0" t="0" r="0" b="0"/>
          <a:pathLst>
            <a:path>
              <a:moveTo>
                <a:pt x="0" y="0"/>
              </a:moveTo>
              <a:lnTo>
                <a:pt x="440784"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2238B-15A5-4589-A0C6-04B91BB9800A}">
      <dsp:nvSpPr>
        <dsp:cNvPr id="0" name=""/>
        <dsp:cNvSpPr/>
      </dsp:nvSpPr>
      <dsp:spPr>
        <a:xfrm>
          <a:off x="900929" y="1984826"/>
          <a:ext cx="1152334" cy="10153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rtl="1">
            <a:lnSpc>
              <a:spcPct val="90000"/>
            </a:lnSpc>
            <a:spcBef>
              <a:spcPct val="0"/>
            </a:spcBef>
            <a:spcAft>
              <a:spcPct val="35000"/>
            </a:spcAft>
          </a:pPr>
          <a:r>
            <a:rPr lang="en-US" sz="1400" kern="1200" dirty="0" smtClean="0"/>
            <a:t>2-Intrapleural</a:t>
          </a:r>
          <a:endParaRPr lang="ar-SA" sz="1400" kern="1200" dirty="0" smtClean="0"/>
        </a:p>
        <a:p>
          <a:pPr lvl="0" algn="ctr" defTabSz="622300" rtl="1">
            <a:lnSpc>
              <a:spcPct val="90000"/>
            </a:lnSpc>
            <a:spcBef>
              <a:spcPct val="0"/>
            </a:spcBef>
            <a:spcAft>
              <a:spcPct val="35000"/>
            </a:spcAft>
          </a:pPr>
          <a:r>
            <a:rPr lang="en-US" sz="1400" kern="1200" dirty="0" smtClean="0"/>
            <a:t>pressure (IPP).</a:t>
          </a:r>
          <a:endParaRPr lang="ar-SA" sz="1400" kern="1200" dirty="0"/>
        </a:p>
      </dsp:txBody>
      <dsp:txXfrm>
        <a:off x="950492" y="2034389"/>
        <a:ext cx="1053208" cy="916186"/>
      </dsp:txXfrm>
    </dsp:sp>
    <dsp:sp modelId="{C316DBA0-D1DE-444E-98E6-49B492CF863F}">
      <dsp:nvSpPr>
        <dsp:cNvPr id="0" name=""/>
        <dsp:cNvSpPr/>
      </dsp:nvSpPr>
      <dsp:spPr>
        <a:xfrm rot="12951437">
          <a:off x="2078781" y="1865248"/>
          <a:ext cx="458696" cy="0"/>
        </a:xfrm>
        <a:custGeom>
          <a:avLst/>
          <a:gdLst/>
          <a:ahLst/>
          <a:cxnLst/>
          <a:rect l="0" t="0" r="0" b="0"/>
          <a:pathLst>
            <a:path>
              <a:moveTo>
                <a:pt x="0" y="0"/>
              </a:moveTo>
              <a:lnTo>
                <a:pt x="458696"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9D5DD-2108-4D42-8C19-0F5FA3059B44}">
      <dsp:nvSpPr>
        <dsp:cNvPr id="0" name=""/>
        <dsp:cNvSpPr/>
      </dsp:nvSpPr>
      <dsp:spPr>
        <a:xfrm>
          <a:off x="900940" y="925553"/>
          <a:ext cx="1328319" cy="805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rtl="1">
            <a:lnSpc>
              <a:spcPct val="90000"/>
            </a:lnSpc>
            <a:spcBef>
              <a:spcPct val="0"/>
            </a:spcBef>
            <a:spcAft>
              <a:spcPct val="35000"/>
            </a:spcAft>
          </a:pPr>
          <a:r>
            <a:rPr lang="en-US" sz="1400" kern="1200" dirty="0" smtClean="0"/>
            <a:t>1-Intra-alveolar</a:t>
          </a:r>
          <a:endParaRPr lang="ar-SA" sz="1400" kern="1200" dirty="0" smtClean="0"/>
        </a:p>
        <a:p>
          <a:pPr lvl="0" algn="ctr" defTabSz="622300" rtl="1">
            <a:lnSpc>
              <a:spcPct val="90000"/>
            </a:lnSpc>
            <a:spcBef>
              <a:spcPct val="0"/>
            </a:spcBef>
            <a:spcAft>
              <a:spcPct val="35000"/>
            </a:spcAft>
          </a:pPr>
          <a:r>
            <a:rPr lang="en-US" sz="1400" kern="1200" dirty="0" smtClean="0"/>
            <a:t>(intrapulmonary</a:t>
          </a:r>
          <a:endParaRPr lang="ar-SA" sz="1400" kern="1200" dirty="0" smtClean="0"/>
        </a:p>
        <a:p>
          <a:pPr lvl="0" algn="ctr" defTabSz="622300" rtl="1">
            <a:lnSpc>
              <a:spcPct val="90000"/>
            </a:lnSpc>
            <a:spcBef>
              <a:spcPct val="0"/>
            </a:spcBef>
            <a:spcAft>
              <a:spcPct val="35000"/>
            </a:spcAft>
          </a:pPr>
          <a:r>
            <a:rPr lang="en-US" sz="1400" kern="1200" dirty="0" smtClean="0"/>
            <a:t>pressure).</a:t>
          </a:r>
          <a:endParaRPr lang="ar-SA" sz="1400" kern="1200" dirty="0"/>
        </a:p>
      </dsp:txBody>
      <dsp:txXfrm>
        <a:off x="940254" y="964867"/>
        <a:ext cx="1249691" cy="7267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2/15/17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0555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3</a:t>
            </a:fld>
            <a:endParaRPr lang="en-US" dirty="0"/>
          </a:p>
        </p:txBody>
      </p:sp>
    </p:spTree>
    <p:extLst>
      <p:ext uri="{BB962C8B-B14F-4D97-AF65-F5344CB8AC3E}">
        <p14:creationId xmlns:p14="http://schemas.microsoft.com/office/powerpoint/2010/main" val="293172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8</a:t>
            </a:fld>
            <a:endParaRPr lang="en-US" dirty="0"/>
          </a:p>
        </p:txBody>
      </p:sp>
    </p:spTree>
    <p:extLst>
      <p:ext uri="{BB962C8B-B14F-4D97-AF65-F5344CB8AC3E}">
        <p14:creationId xmlns:p14="http://schemas.microsoft.com/office/powerpoint/2010/main" val="210398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12</a:t>
            </a:fld>
            <a:endParaRPr lang="en-US" dirty="0"/>
          </a:p>
        </p:txBody>
      </p:sp>
    </p:spTree>
    <p:extLst>
      <p:ext uri="{BB962C8B-B14F-4D97-AF65-F5344CB8AC3E}">
        <p14:creationId xmlns:p14="http://schemas.microsoft.com/office/powerpoint/2010/main" val="203251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19</a:t>
            </a:fld>
            <a:endParaRPr lang="en-US" dirty="0"/>
          </a:p>
        </p:txBody>
      </p:sp>
    </p:spTree>
    <p:extLst>
      <p:ext uri="{BB962C8B-B14F-4D97-AF65-F5344CB8AC3E}">
        <p14:creationId xmlns:p14="http://schemas.microsoft.com/office/powerpoint/2010/main" val="192570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pPr/>
              <a:t>2/15/17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pPr/>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pPr/>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pPr/>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84"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84"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7158BBD9-96B8-F24C-BA3D-5D90B7566753}" type="datetime1">
              <a:rPr lang="en-US" smtClean="0">
                <a:solidFill>
                  <a:srgbClr val="464653"/>
                </a:solidFill>
              </a:rPr>
              <a:pPr/>
              <a:t>2/15/17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r>
              <a:rPr lang="ar-SA" dirty="0">
                <a:solidFill>
                  <a:srgbClr val="464653"/>
                </a:solidFill>
              </a:rPr>
              <a:t>خروج البوتاسيوم</a:t>
            </a:r>
            <a:endParaRPr lang="en-US" dirty="0">
              <a:solidFill>
                <a:srgbClr val="464653"/>
              </a:solidFill>
            </a:endParaRPr>
          </a:p>
        </p:txBody>
      </p:sp>
      <p:sp>
        <p:nvSpPr>
          <p:cNvPr id="29" name="Slide Number Placeholder 28"/>
          <p:cNvSpPr>
            <a:spLocks noGrp="1"/>
          </p:cNvSpPr>
          <p:nvPr>
            <p:ph type="sldNum" sz="quarter" idx="12"/>
          </p:nvPr>
        </p:nvSpPr>
        <p:spPr>
          <a:xfrm>
            <a:off x="1621121"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2" name="Rectangle 21"/>
          <p:cNvSpPr/>
          <p:nvPr/>
        </p:nvSpPr>
        <p:spPr>
          <a:xfrm>
            <a:off x="1206193"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38996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solidFill>
                  <a:srgbClr val="464653"/>
                </a:solidFill>
              </a:rPr>
              <a:pPr/>
              <a:t>2/15/17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8"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3184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84"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C6888400-FA99-314B-BEFD-3828E0312FE7}" type="datetime1">
              <a:rPr lang="en-US" smtClean="0">
                <a:solidFill>
                  <a:srgbClr val="DDE9EC"/>
                </a:solidFill>
              </a:rPr>
              <a:pPr/>
              <a:t>2/15/17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r>
              <a:rPr lang="ar-SA" dirty="0">
                <a:solidFill>
                  <a:srgbClr val="DDE9EC"/>
                </a:solidFill>
              </a:rPr>
              <a:t>خروج البوتاسيوم</a:t>
            </a:r>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215180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solidFill>
                  <a:srgbClr val="464653"/>
                </a:solidFill>
              </a:rPr>
              <a:pPr/>
              <a:t>2/15/17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8556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9"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solidFill>
                  <a:srgbClr val="464653"/>
                </a:solidFill>
              </a:rPr>
              <a:pPr/>
              <a:t>2/15/17</a:t>
            </a:fld>
            <a:endParaRPr lang="en-US" dirty="0">
              <a:solidFill>
                <a:srgbClr val="464653"/>
              </a:solidFill>
            </a:endParaRPr>
          </a:p>
        </p:txBody>
      </p:sp>
      <p:sp>
        <p:nvSpPr>
          <p:cNvPr id="8" name="Footer Placeholder 7"/>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479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8"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solidFill>
                  <a:srgbClr val="464653"/>
                </a:solidFill>
              </a:rPr>
              <a:pPr/>
              <a:t>2/15/17</a:t>
            </a:fld>
            <a:endParaRPr lang="en-US" dirty="0">
              <a:solidFill>
                <a:srgbClr val="464653"/>
              </a:solidFill>
            </a:endParaRPr>
          </a:p>
        </p:txBody>
      </p:sp>
      <p:sp>
        <p:nvSpPr>
          <p:cNvPr id="4" name="Footer Placeholder 3"/>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18357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solidFill>
                  <a:srgbClr val="464653"/>
                </a:solidFill>
              </a:rPr>
              <a:pPr/>
              <a:t>2/15/17</a:t>
            </a:fld>
            <a:endParaRPr lang="en-US" dirty="0">
              <a:solidFill>
                <a:srgbClr val="464653"/>
              </a:solidFill>
            </a:endParaRPr>
          </a:p>
        </p:txBody>
      </p:sp>
      <p:sp>
        <p:nvSpPr>
          <p:cNvPr id="3" name="Footer Placeholder 2"/>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6" name="Isosceles Triangle 5"/>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1920329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11"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11"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solidFill>
                  <a:srgbClr val="464653"/>
                </a:solidFill>
              </a:rPr>
              <a:pPr/>
              <a:t>2/15/17</a:t>
            </a:fld>
            <a:endParaRPr lang="en-US" dirty="0">
              <a:solidFill>
                <a:srgbClr val="464653"/>
              </a:solidFill>
            </a:endParaRPr>
          </a:p>
        </p:txBody>
      </p:sp>
      <p:sp>
        <p:nvSpPr>
          <p:cNvPr id="6" name="Footer Placeholder 5"/>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531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pPr/>
              <a:t>2/15/17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8"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8"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8"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solidFill>
                  <a:srgbClr val="DDE9EC"/>
                </a:solidFill>
              </a:rPr>
              <a:pPr/>
              <a:t>2/15/17</a:t>
            </a:fld>
            <a:endParaRPr lang="en-US" dirty="0">
              <a:solidFill>
                <a:srgbClr val="DDE9EC"/>
              </a:solidFill>
            </a:endParaRPr>
          </a:p>
        </p:txBody>
      </p:sp>
      <p:sp>
        <p:nvSpPr>
          <p:cNvPr id="6" name="Footer Placeholder 5"/>
          <p:cNvSpPr>
            <a:spLocks noGrp="1"/>
          </p:cNvSpPr>
          <p:nvPr>
            <p:ph type="ftr" sz="quarter" idx="11"/>
          </p:nvPr>
        </p:nvSpPr>
        <p:spPr/>
        <p:txBody>
          <a:bodyPr/>
          <a:lstStyle/>
          <a:p>
            <a:r>
              <a:rPr lang="ar-SA" dirty="0">
                <a:solidFill>
                  <a:srgbClr val="DDE9EC"/>
                </a:solidFill>
              </a:rPr>
              <a:t>خروج البوتاسيوم</a:t>
            </a:r>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white"/>
              </a:solidFill>
            </a:endParaRPr>
          </a:p>
        </p:txBody>
      </p:sp>
      <p:sp>
        <p:nvSpPr>
          <p:cNvPr id="9" name="Isosceles Triangle 8"/>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609448"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360816667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solidFill>
                  <a:srgbClr val="464653"/>
                </a:solidFill>
              </a:rPr>
              <a:pPr/>
              <a:t>2/15/17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3383709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solidFill>
                  <a:srgbClr val="464653"/>
                </a:solidFill>
              </a:rPr>
              <a:pPr/>
              <a:t>2/15/17</a:t>
            </a:fld>
            <a:endParaRPr lang="en-US" dirty="0">
              <a:solidFill>
                <a:srgbClr val="464653"/>
              </a:solidFill>
            </a:endParaRPr>
          </a:p>
        </p:txBody>
      </p:sp>
      <p:sp>
        <p:nvSpPr>
          <p:cNvPr id="5" name="Footer Placeholder 4"/>
          <p:cNvSpPr>
            <a:spLocks noGrp="1"/>
          </p:cNvSpPr>
          <p:nvPr>
            <p:ph type="ftr" sz="quarter" idx="11"/>
          </p:nvPr>
        </p:nvSpPr>
        <p:spPr/>
        <p:txBody>
          <a:bodyPr/>
          <a:lstStyle/>
          <a:p>
            <a:r>
              <a:rPr lang="ar-SA" dirty="0">
                <a:solidFill>
                  <a:srgbClr val="464653"/>
                </a:solidFill>
              </a:rPr>
              <a:t>خروج البوتاسيوم</a:t>
            </a:r>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8" name="Isosceles Triangle 7"/>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Tree>
    <p:extLst>
      <p:ext uri="{BB962C8B-B14F-4D97-AF65-F5344CB8AC3E}">
        <p14:creationId xmlns:p14="http://schemas.microsoft.com/office/powerpoint/2010/main" val="17965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9"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fld id="{B64C08D0-C879-E542-9840-0F6E69837A08}" type="datetime1">
              <a:rPr lang="en-US" smtClean="0">
                <a:solidFill>
                  <a:srgbClr val="464653"/>
                </a:solidFill>
              </a:rPr>
              <a:pPr/>
              <a:t>2/15/17</a:t>
            </a:fld>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114" y="6355080"/>
            <a:ext cx="1625177" cy="365760"/>
          </a:xfrm>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6"/>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22" name="Rectangle 21"/>
          <p:cNvSpPr/>
          <p:nvPr/>
        </p:nvSpPr>
        <p:spPr>
          <a:xfrm>
            <a:off x="1206186" y="3648076"/>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78296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3BA271-7C91-0F42-B575-889E4E727B6B}" type="datetime1">
              <a:rPr lang="en-US" smtClean="0">
                <a:solidFill>
                  <a:srgbClr val="464653"/>
                </a:solidFill>
              </a:rPr>
              <a:pPr/>
              <a:t>2/15/17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74304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0"/>
            <a:ext cx="9141619"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fld id="{304BCB9B-6111-1045-8A36-2175857502F2}" type="datetime1">
              <a:rPr lang="en-US" smtClean="0">
                <a:solidFill>
                  <a:srgbClr val="DDE9EC"/>
                </a:solidFill>
              </a:rPr>
              <a:pPr/>
              <a:t>2/15/17</a:t>
            </a:fld>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6056245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213354A-F598-8C43-A15D-71696AE83706}" type="datetime1">
              <a:rPr lang="en-US" smtClean="0">
                <a:solidFill>
                  <a:srgbClr val="464653"/>
                </a:solidFill>
              </a:rPr>
              <a:pPr/>
              <a:t>2/15/17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49180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42" y="1285876"/>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88"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2BBF658-80C4-9A42-A041-EB2B7C915F46}" type="datetime1">
              <a:rPr lang="en-US" smtClean="0">
                <a:solidFill>
                  <a:srgbClr val="464653"/>
                </a:solidFill>
              </a:rPr>
              <a:pPr/>
              <a:t>2/15/17</a:t>
            </a:fld>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21598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83213F-2A2B-764D-8F59-FF56106E2352}" type="datetime1">
              <a:rPr lang="en-US" smtClean="0">
                <a:solidFill>
                  <a:srgbClr val="464653"/>
                </a:solidFill>
              </a:rPr>
              <a:pPr/>
              <a:t>2/15/17</a:t>
            </a:fld>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3706194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9EB47-8CA1-E241-81AA-BF211BB8BE87}" type="datetime1">
              <a:rPr lang="en-US" smtClean="0">
                <a:solidFill>
                  <a:srgbClr val="464653"/>
                </a:solidFill>
              </a:rPr>
              <a:pPr/>
              <a:t>2/15/17</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6" name="Isosceles Triangle 5"/>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233400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pPr/>
              <a:t>2/15/17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pPr/>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4"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04" y="1219203"/>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977D374-6B60-964C-B2F4-E549F7578D1B}" type="datetime1">
              <a:rPr lang="en-US" smtClean="0">
                <a:solidFill>
                  <a:srgbClr val="464653"/>
                </a:solidFill>
              </a:rPr>
              <a:pPr/>
              <a:t>2/15/17</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Straight Connector 9"/>
          <p:cNvSpPr>
            <a:spLocks noChangeShapeType="1"/>
          </p:cNvSpPr>
          <p:nvPr/>
        </p:nvSpPr>
        <p:spPr bwMode="auto">
          <a:xfrm rot="5400000">
            <a:off x="5217888" y="3324226"/>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96600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41"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441"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CDD941-76A5-A241-B447-A1CE159A0342}" type="datetime1">
              <a:rPr lang="en-US" smtClean="0">
                <a:solidFill>
                  <a:srgbClr val="DDE9EC"/>
                </a:solidFill>
              </a:rPr>
              <a:pPr/>
              <a:t>2/15/17</a:t>
            </a:fld>
            <a:endParaRPr lang="en-US" dirty="0">
              <a:solidFill>
                <a:srgbClr val="DDE9EC"/>
              </a:solidFill>
            </a:endParaRPr>
          </a:p>
        </p:txBody>
      </p:sp>
      <p:sp>
        <p:nvSpPr>
          <p:cNvPr id="6" name="Footer Placeholder 5"/>
          <p:cNvSpPr>
            <a:spLocks noGrp="1"/>
          </p:cNvSpPr>
          <p:nvPr>
            <p:ph type="ftr" sz="quarter" idx="11"/>
          </p:nvPr>
        </p:nvSpPr>
        <p:spPr/>
        <p:txBody>
          <a:bodyPr/>
          <a:lstStyle/>
          <a:p>
            <a:endParaRPr lang="en-US" dirty="0">
              <a:solidFill>
                <a:srgbClr val="DDE9EC"/>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white"/>
              </a:solidFill>
            </a:endParaRPr>
          </a:p>
        </p:txBody>
      </p:sp>
      <p:sp>
        <p:nvSpPr>
          <p:cNvPr id="9" name="Isosceles Triangle 8"/>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10" name="Rectangle 9"/>
          <p:cNvSpPr/>
          <p:nvPr/>
        </p:nvSpPr>
        <p:spPr>
          <a:xfrm>
            <a:off x="609441"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11145326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6149EB-A92E-3D45-BAC7-704E8D6C2960}" type="datetime1">
              <a:rPr lang="en-US" smtClean="0">
                <a:solidFill>
                  <a:srgbClr val="464653"/>
                </a:solidFill>
              </a:rPr>
              <a:pPr/>
              <a:t>2/15/17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Tree>
    <p:extLst>
      <p:ext uri="{BB962C8B-B14F-4D97-AF65-F5344CB8AC3E}">
        <p14:creationId xmlns:p14="http://schemas.microsoft.com/office/powerpoint/2010/main" val="105139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4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136425-5021-AF43-A9FA-4749525A765C}" type="datetime1">
              <a:rPr lang="en-US" smtClean="0">
                <a:solidFill>
                  <a:srgbClr val="464653"/>
                </a:solidFill>
              </a:rPr>
              <a:pPr/>
              <a:t>2/15/17</a:t>
            </a:fld>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4929A69E-7D8F-4515-9605-0315ABD4F316}" type="slidenum">
              <a:rPr lang="en-US" smtClean="0">
                <a:solidFill>
                  <a:srgbClr val="464653"/>
                </a:solidFill>
              </a:rPr>
              <a:pPr/>
              <a:t>‹#›</a:t>
            </a:fld>
            <a:endParaRPr lang="en-US" dirty="0">
              <a:solidFill>
                <a:srgbClr val="464653"/>
              </a:solidFill>
            </a:endParaRPr>
          </a:p>
        </p:txBody>
      </p:sp>
      <p:sp>
        <p:nvSpPr>
          <p:cNvPr id="7" name="Straight Connector 6"/>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8" name="Isosceles Triangle 7"/>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Tree>
    <p:extLst>
      <p:ext uri="{BB962C8B-B14F-4D97-AF65-F5344CB8AC3E}">
        <p14:creationId xmlns:p14="http://schemas.microsoft.com/office/powerpoint/2010/main" val="281926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pPr/>
              <a:t>2/15/17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pPr/>
              <a:t>2/15/17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pPr/>
              <a:t>2/15/17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pPr/>
              <a:t>2/15/17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pPr/>
              <a:t>2/15/17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pPr/>
              <a:t>2/15/17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pPr/>
              <a:t>2/15/17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8"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8"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85"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a:fld id="{D158F633-9764-2845-A074-813977D81419}" type="datetime1">
              <a:rPr lang="en-US" smtClean="0">
                <a:solidFill>
                  <a:srgbClr val="464653"/>
                </a:solidFill>
              </a:rPr>
              <a:pPr defTabSz="914400"/>
              <a:t>2/15/17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a:r>
              <a:rPr lang="ar-SA" dirty="0">
                <a:solidFill>
                  <a:srgbClr val="464653"/>
                </a:solidFill>
              </a:rPr>
              <a:t>خروج البوتاسيوم</a:t>
            </a:r>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a:fld id="{4929A69E-7D8F-4515-9605-0315ABD4F316}" type="slidenum">
              <a:rPr lang="en-US" smtClean="0">
                <a:solidFill>
                  <a:srgbClr val="464653"/>
                </a:solidFill>
              </a:rPr>
              <a:pPr defTabSz="914400"/>
              <a:t>‹#›</a:t>
            </a:fld>
            <a:endParaRPr lang="en-US" dirty="0">
              <a:solidFill>
                <a:srgbClr val="464653"/>
              </a:solidFill>
            </a:endParaRPr>
          </a:p>
        </p:txBody>
      </p:sp>
      <p:sp>
        <p:nvSpPr>
          <p:cNvPr id="28" name="Straight Connector 27"/>
          <p:cNvSpPr>
            <a:spLocks noChangeShapeType="1"/>
          </p:cNvSpPr>
          <p:nvPr/>
        </p:nvSpPr>
        <p:spPr bwMode="auto">
          <a:xfrm>
            <a:off x="609448"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29" name="Straight Connector 28"/>
          <p:cNvSpPr>
            <a:spLocks noChangeShapeType="1"/>
          </p:cNvSpPr>
          <p:nvPr/>
        </p:nvSpPr>
        <p:spPr bwMode="auto">
          <a:xfrm>
            <a:off x="609448"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a:endParaRPr lang="en-US" sz="1800" dirty="0">
              <a:solidFill>
                <a:prstClr val="black"/>
              </a:solidFill>
            </a:endParaRPr>
          </a:p>
        </p:txBody>
      </p:sp>
      <p:sp>
        <p:nvSpPr>
          <p:cNvPr id="10" name="Isosceles Triangle 9"/>
          <p:cNvSpPr>
            <a:spLocks noChangeAspect="1"/>
          </p:cNvSpPr>
          <p:nvPr/>
        </p:nvSpPr>
        <p:spPr>
          <a:xfrm rot="5400000">
            <a:off x="590438" y="6447459"/>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Tree>
    <p:extLst>
      <p:ext uri="{BB962C8B-B14F-4D97-AF65-F5344CB8AC3E}">
        <p14:creationId xmlns:p14="http://schemas.microsoft.com/office/powerpoint/2010/main" val="76672354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152400"/>
            <a:ext cx="10969943"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441" y="1219200"/>
            <a:ext cx="10969943"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78" y="6356350"/>
            <a:ext cx="3051269" cy="365760"/>
          </a:xfrm>
          <a:prstGeom prst="rect">
            <a:avLst/>
          </a:prstGeom>
        </p:spPr>
        <p:txBody>
          <a:bodyPr vert="horz"/>
          <a:lstStyle>
            <a:lvl1pPr algn="l" eaLnBrk="1" latinLnBrk="0" hangingPunct="1">
              <a:defRPr kumimoji="0" sz="1400">
                <a:solidFill>
                  <a:schemeClr val="tx2"/>
                </a:solidFill>
              </a:defRPr>
            </a:lvl1pPr>
          </a:lstStyle>
          <a:p>
            <a:pPr defTabSz="914363"/>
            <a:fld id="{BC094056-4694-C042-A24C-056DE5DC516C}" type="datetime1">
              <a:rPr lang="en-US" smtClean="0">
                <a:solidFill>
                  <a:srgbClr val="464653"/>
                </a:solidFill>
              </a:rPr>
              <a:pPr defTabSz="914363"/>
              <a:t>2/15/17</a:t>
            </a:fld>
            <a:endParaRPr lang="en-US" dirty="0">
              <a:solidFill>
                <a:srgbClr val="464653"/>
              </a:solidFill>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363"/>
            <a:endParaRPr lang="en-US" dirty="0">
              <a:solidFill>
                <a:srgbClr val="464653"/>
              </a:solidFill>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363"/>
            <a:fld id="{4929A69E-7D8F-4515-9605-0315ABD4F316}" type="slidenum">
              <a:rPr lang="en-US" smtClean="0">
                <a:solidFill>
                  <a:srgbClr val="464653"/>
                </a:solidFill>
              </a:rPr>
              <a:pPr defTabSz="914363"/>
              <a:t>‹#›</a:t>
            </a:fld>
            <a:endParaRPr lang="en-US" dirty="0">
              <a:solidFill>
                <a:srgbClr val="464653"/>
              </a:solidFill>
            </a:endParaRPr>
          </a:p>
        </p:txBody>
      </p:sp>
      <p:sp>
        <p:nvSpPr>
          <p:cNvPr id="28" name="Straight Connector 27"/>
          <p:cNvSpPr>
            <a:spLocks noChangeShapeType="1"/>
          </p:cNvSpPr>
          <p:nvPr/>
        </p:nvSpPr>
        <p:spPr bwMode="auto">
          <a:xfrm>
            <a:off x="609441" y="6353176"/>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29" name="Straight Connector 28"/>
          <p:cNvSpPr>
            <a:spLocks noChangeShapeType="1"/>
          </p:cNvSpPr>
          <p:nvPr/>
        </p:nvSpPr>
        <p:spPr bwMode="auto">
          <a:xfrm>
            <a:off x="609441"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363"/>
            <a:endParaRPr lang="en-US" sz="1800" dirty="0">
              <a:solidFill>
                <a:prstClr val="black"/>
              </a:solidFill>
            </a:endParaRPr>
          </a:p>
        </p:txBody>
      </p:sp>
      <p:sp>
        <p:nvSpPr>
          <p:cNvPr id="10" name="Isosceles Triangle 9"/>
          <p:cNvSpPr>
            <a:spLocks noChangeAspect="1"/>
          </p:cNvSpPr>
          <p:nvPr/>
        </p:nvSpPr>
        <p:spPr>
          <a:xfrm rot="5400000">
            <a:off x="590432" y="6447445"/>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363"/>
            <a:endParaRPr lang="en-US" sz="1800" dirty="0">
              <a:solidFill>
                <a:prstClr val="white"/>
              </a:solidFill>
            </a:endParaRPr>
          </a:p>
        </p:txBody>
      </p:sp>
    </p:spTree>
    <p:extLst>
      <p:ext uri="{BB962C8B-B14F-4D97-AF65-F5344CB8AC3E}">
        <p14:creationId xmlns:p14="http://schemas.microsoft.com/office/powerpoint/2010/main" val="62889243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vTdc1nAuBo" TargetMode="External"/><Relationship Id="rId4" Type="http://schemas.openxmlformats.org/officeDocument/2006/relationships/image" Target="../media/image10.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hyperlink" Target="https://www.youtube.com/watch?v=x-625AkBwD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s://www.youtube.com/watch?v=98WLkC3vrlk"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mechanics-of-pulmonary-ventilation/exam-12787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mailto:Physiology436@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hyperlink" Target="https://www.youtube.com/watch?v=Z-_vGiiVJY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a:t>
            </a:r>
            <a:r>
              <a:rPr lang="en-GB" sz="1800" b="1" dirty="0" smtClean="0">
                <a:solidFill>
                  <a:schemeClr val="accent1">
                    <a:lumMod val="75000"/>
                  </a:schemeClr>
                </a:solidFill>
              </a:rPr>
              <a:t>Respiratory </a:t>
            </a:r>
            <a:r>
              <a:rPr lang="en-GB" sz="1800" b="1" dirty="0">
                <a:solidFill>
                  <a:schemeClr val="accent1">
                    <a:lumMod val="75000"/>
                  </a:schemeClr>
                </a:solidFill>
              </a:rPr>
              <a:t>Block </a:t>
            </a:r>
            <a:r>
              <a:rPr lang="en-GB" sz="1800" b="1" dirty="0" smtClean="0">
                <a:solidFill>
                  <a:schemeClr val="accent1">
                    <a:lumMod val="75000"/>
                  </a:schemeClr>
                </a:solidFill>
              </a:rPr>
              <a:t>Lecture 2</a:t>
            </a:r>
            <a:endParaRPr lang="en-GB" sz="1800" b="1" dirty="0">
              <a:solidFill>
                <a:schemeClr val="accent1">
                  <a:lumMod val="75000"/>
                </a:schemeClr>
              </a:solidFill>
            </a:endParaRP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215" y="332656"/>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a:t>
            </a:r>
            <a:r>
              <a:rPr lang="en-US" sz="1600" dirty="0" smtClean="0">
                <a:solidFill>
                  <a:srgbClr val="FF0000"/>
                </a:solidFill>
              </a:rPr>
              <a:t>important</a:t>
            </a:r>
            <a:r>
              <a:rPr lang="en-US" sz="1600" dirty="0">
                <a:solidFill>
                  <a:srgbClr val="FF0000"/>
                </a:solidFill>
              </a:rPr>
              <a:t>.</a:t>
            </a:r>
          </a:p>
          <a:p>
            <a:pPr defTabSz="914363"/>
            <a:r>
              <a:rPr lang="en-US" sz="1600" dirty="0">
                <a:solidFill>
                  <a:srgbClr val="DDE9EC">
                    <a:lumMod val="50000"/>
                  </a:srgbClr>
                </a:solidFill>
              </a:rPr>
              <a:t>Green:  </a:t>
            </a:r>
            <a:r>
              <a:rPr lang="en-US" sz="1600" dirty="0" smtClean="0">
                <a:solidFill>
                  <a:srgbClr val="528693"/>
                </a:solidFill>
              </a:rPr>
              <a:t>Doctor’s</a:t>
            </a:r>
            <a:r>
              <a:rPr lang="en-US" sz="1600" dirty="0" smtClean="0">
                <a:solidFill>
                  <a:srgbClr val="DDE9EC">
                    <a:lumMod val="50000"/>
                  </a:srgbClr>
                </a:solidFill>
              </a:rPr>
              <a:t> notes.</a:t>
            </a:r>
          </a:p>
          <a:p>
            <a:pPr defTabSz="914363"/>
            <a:r>
              <a:rPr lang="en-US" sz="1600" dirty="0">
                <a:solidFill>
                  <a:srgbClr val="C76B9B"/>
                </a:solidFill>
              </a:rPr>
              <a:t>Pink:  </a:t>
            </a:r>
            <a:r>
              <a:rPr lang="en-US" sz="1600" dirty="0" smtClean="0">
                <a:solidFill>
                  <a:srgbClr val="C76B9B"/>
                </a:solidFill>
              </a:rPr>
              <a:t>formulas. </a:t>
            </a:r>
            <a:endParaRPr lang="en-US" sz="1600" dirty="0" smtClean="0">
              <a:solidFill>
                <a:srgbClr val="DDE9EC">
                  <a:lumMod val="50000"/>
                </a:srgbClr>
              </a:solidFill>
            </a:endParaRPr>
          </a:p>
          <a:p>
            <a:pPr defTabSz="914363"/>
            <a:r>
              <a:rPr lang="en-US" sz="1600" dirty="0" smtClean="0">
                <a:solidFill>
                  <a:srgbClr val="FADA7A">
                    <a:lumMod val="75000"/>
                  </a:srgbClr>
                </a:solidFill>
              </a:rPr>
              <a:t>Yellow:  numbers.</a:t>
            </a:r>
          </a:p>
          <a:p>
            <a:pPr defTabSz="914363"/>
            <a:r>
              <a:rPr lang="en-US" sz="1600" dirty="0" smtClean="0">
                <a:solidFill>
                  <a:prstClr val="white">
                    <a:lumMod val="65000"/>
                  </a:prstClr>
                </a:solidFill>
              </a:rPr>
              <a:t>Gray</a:t>
            </a:r>
            <a:r>
              <a:rPr lang="en-US" sz="1600" dirty="0">
                <a:solidFill>
                  <a:prstClr val="white">
                    <a:lumMod val="65000"/>
                  </a:prstClr>
                </a:solidFill>
              </a:rPr>
              <a:t>: </a:t>
            </a:r>
            <a:r>
              <a:rPr lang="en-US" sz="1600" dirty="0" smtClean="0">
                <a:solidFill>
                  <a:prstClr val="white">
                    <a:lumMod val="65000"/>
                  </a:prstClr>
                </a:solidFill>
              </a:rPr>
              <a:t>notes</a:t>
            </a:r>
            <a:r>
              <a:rPr lang="en-US" sz="1600" dirty="0">
                <a:solidFill>
                  <a:prstClr val="white">
                    <a:lumMod val="65000"/>
                  </a:prstClr>
                </a:solidFill>
              </a:rPr>
              <a:t> </a:t>
            </a:r>
            <a:r>
              <a:rPr lang="en-US" sz="1600" dirty="0" smtClean="0">
                <a:solidFill>
                  <a:prstClr val="white">
                    <a:lumMod val="65000"/>
                  </a:prstClr>
                </a:solidFill>
              </a:rPr>
              <a:t>and explanation.</a:t>
            </a:r>
            <a:endParaRPr lang="en-US" sz="1600" dirty="0">
              <a:solidFill>
                <a:prstClr val="white">
                  <a:lumMod val="65000"/>
                </a:prstClr>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10030761" y="630215"/>
            <a:ext cx="1795082" cy="1061065"/>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80" y="1883586"/>
            <a:ext cx="1814089" cy="1510691"/>
          </a:xfrm>
          <a:prstGeom prst="rect">
            <a:avLst/>
          </a:prstGeom>
        </p:spPr>
      </p:pic>
      <p:sp>
        <p:nvSpPr>
          <p:cNvPr id="12" name="Title 1"/>
          <p:cNvSpPr txBox="1">
            <a:spLocks/>
          </p:cNvSpPr>
          <p:nvPr/>
        </p:nvSpPr>
        <p:spPr>
          <a:xfrm>
            <a:off x="2356484" y="1814959"/>
            <a:ext cx="7770376" cy="1470025"/>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defTabSz="914400"/>
            <a:r>
              <a:rPr lang="en-US" sz="4000" b="1" smtClean="0">
                <a:solidFill>
                  <a:schemeClr val="accent2">
                    <a:lumMod val="75000"/>
                  </a:schemeClr>
                </a:solidFill>
                <a:latin typeface="Arial Black" panose="020B0A04020102020204" pitchFamily="34" charset="0"/>
              </a:rPr>
              <a:t>Mechanics of Pulmonary Ventilation</a:t>
            </a:r>
            <a:endParaRPr lang="en-US" sz="2400" b="1" dirty="0">
              <a:solidFill>
                <a:schemeClr val="accent2">
                  <a:lumMod val="75000"/>
                </a:schemeClr>
              </a:solidFill>
              <a:latin typeface="Arial Black" panose="020B0A04020102020204"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9664" y="1839723"/>
            <a:ext cx="2257275" cy="1373253"/>
          </a:xfrm>
          <a:prstGeom prst="rect">
            <a:avLst/>
          </a:prstGeom>
        </p:spPr>
      </p:pic>
    </p:spTree>
    <p:extLst>
      <p:ext uri="{BB962C8B-B14F-4D97-AF65-F5344CB8AC3E}">
        <p14:creationId xmlns:p14="http://schemas.microsoft.com/office/powerpoint/2010/main" val="1383088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pc="-10" dirty="0"/>
              <a:t>Pressures </a:t>
            </a:r>
            <a:r>
              <a:rPr lang="en-US" dirty="0"/>
              <a:t>in the</a:t>
            </a:r>
            <a:r>
              <a:rPr lang="en-US" spc="-110" dirty="0"/>
              <a:t> </a:t>
            </a:r>
            <a:r>
              <a:rPr lang="en-US" dirty="0" smtClean="0"/>
              <a:t>Lungs</a:t>
            </a:r>
            <a:endParaRPr lang="en-US" dirty="0"/>
          </a:p>
        </p:txBody>
      </p:sp>
      <p:sp>
        <p:nvSpPr>
          <p:cNvPr id="4" name="object 3"/>
          <p:cNvSpPr/>
          <p:nvPr/>
        </p:nvSpPr>
        <p:spPr>
          <a:xfrm>
            <a:off x="3912344" y="1181802"/>
            <a:ext cx="8014716" cy="5108449"/>
          </a:xfrm>
          <a:prstGeom prst="rect">
            <a:avLst/>
          </a:prstGeom>
          <a:blipFill>
            <a:blip r:embed="rId2" cstate="print"/>
            <a:stretch>
              <a:fillRect/>
            </a:stretch>
          </a:blipFill>
        </p:spPr>
        <p:txBody>
          <a:bodyPr wrap="square" lIns="0" tIns="0" rIns="0" bIns="0" rtlCol="0"/>
          <a:lstStyle/>
          <a:p>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pPr/>
              <a:t>10</a:t>
            </a:fld>
            <a:endParaRPr lang="en-US" dirty="0"/>
          </a:p>
        </p:txBody>
      </p:sp>
      <p:sp>
        <p:nvSpPr>
          <p:cNvPr id="6" name="مستطيل 5"/>
          <p:cNvSpPr/>
          <p:nvPr/>
        </p:nvSpPr>
        <p:spPr>
          <a:xfrm>
            <a:off x="3943948" y="3499863"/>
            <a:ext cx="2088232" cy="217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3943948" y="4470605"/>
            <a:ext cx="1765249" cy="217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6141245" y="5871321"/>
            <a:ext cx="2088232" cy="217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80941" y="1418590"/>
            <a:ext cx="3309215"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r>
              <a:rPr lang="en-AU" altLang="en-US" sz="2000" dirty="0" smtClean="0">
                <a:solidFill>
                  <a:schemeClr val="bg2">
                    <a:lumMod val="50000"/>
                  </a:schemeClr>
                </a:solidFill>
              </a:rPr>
              <a:t>Our reference is the atmospheric pressure </a:t>
            </a:r>
            <a:r>
              <a:rPr lang="en-AU" altLang="en-US" sz="2000" dirty="0">
                <a:solidFill>
                  <a:srgbClr val="FADA7A">
                    <a:lumMod val="75000"/>
                  </a:srgbClr>
                </a:solidFill>
              </a:rPr>
              <a:t>760 mm </a:t>
            </a:r>
            <a:r>
              <a:rPr lang="en-AU" altLang="en-US" sz="2000" dirty="0" smtClean="0">
                <a:solidFill>
                  <a:srgbClr val="FADA7A">
                    <a:lumMod val="75000"/>
                  </a:srgbClr>
                </a:solidFill>
              </a:rPr>
              <a:t>HG. </a:t>
            </a:r>
            <a:r>
              <a:rPr lang="en-AU" altLang="en-US" sz="2000" dirty="0">
                <a:solidFill>
                  <a:srgbClr val="FADA7A">
                    <a:lumMod val="75000"/>
                  </a:srgbClr>
                </a:solidFill>
              </a:rPr>
              <a:t> </a:t>
            </a:r>
            <a:r>
              <a:rPr lang="en-AU" altLang="en-US" sz="2000" dirty="0" smtClean="0">
                <a:solidFill>
                  <a:schemeClr val="bg2">
                    <a:lumMod val="50000"/>
                  </a:schemeClr>
                </a:solidFill>
              </a:rPr>
              <a:t>(To </a:t>
            </a:r>
            <a:r>
              <a:rPr lang="en-AU" altLang="en-US" sz="2000" dirty="0">
                <a:solidFill>
                  <a:schemeClr val="bg2">
                    <a:lumMod val="50000"/>
                  </a:schemeClr>
                </a:solidFill>
              </a:rPr>
              <a:t>make it easier we will refer to it as </a:t>
            </a:r>
            <a:r>
              <a:rPr lang="en-AU" altLang="en-US" sz="2000" dirty="0" smtClean="0">
                <a:solidFill>
                  <a:schemeClr val="bg2">
                    <a:lumMod val="50000"/>
                  </a:schemeClr>
                </a:solidFill>
              </a:rPr>
              <a:t>0).</a:t>
            </a:r>
          </a:p>
          <a:p>
            <a:pPr algn="just"/>
            <a:r>
              <a:rPr lang="en-AU" altLang="en-US" sz="2000" dirty="0" smtClean="0">
                <a:solidFill>
                  <a:schemeClr val="bg2">
                    <a:lumMod val="50000"/>
                  </a:schemeClr>
                </a:solidFill>
              </a:rPr>
              <a:t>If we have a pressure less than the atmospheric pressure we will refer to it as (–) </a:t>
            </a:r>
            <a:r>
              <a:rPr lang="en-AU" altLang="en-US" sz="1800" dirty="0" smtClean="0">
                <a:solidFill>
                  <a:srgbClr val="5F5F5F"/>
                </a:solidFill>
              </a:rPr>
              <a:t>the </a:t>
            </a:r>
            <a:r>
              <a:rPr lang="en-AU" altLang="en-US" sz="1800" dirty="0">
                <a:solidFill>
                  <a:srgbClr val="5F5F5F"/>
                </a:solidFill>
              </a:rPr>
              <a:t>difference between the two </a:t>
            </a:r>
            <a:r>
              <a:rPr lang="en-AU" altLang="en-US" sz="1800" dirty="0" smtClean="0">
                <a:solidFill>
                  <a:srgbClr val="5F5F5F"/>
                </a:solidFill>
              </a:rPr>
              <a:t>pressures</a:t>
            </a:r>
            <a:r>
              <a:rPr lang="en-AU" altLang="en-US" sz="1800" dirty="0" smtClean="0">
                <a:solidFill>
                  <a:prstClr val="white">
                    <a:lumMod val="65000"/>
                  </a:prstClr>
                </a:solidFill>
              </a:rPr>
              <a:t>.</a:t>
            </a:r>
            <a:endParaRPr lang="en-AU" altLang="en-US" sz="1800" dirty="0">
              <a:solidFill>
                <a:prstClr val="white">
                  <a:lumMod val="65000"/>
                </a:prstClr>
              </a:solidFill>
            </a:endParaRPr>
          </a:p>
          <a:p>
            <a:pPr algn="just"/>
            <a:r>
              <a:rPr lang="en-AU" altLang="en-US" sz="2000" dirty="0" smtClean="0">
                <a:solidFill>
                  <a:schemeClr val="bg2">
                    <a:lumMod val="50000"/>
                  </a:schemeClr>
                </a:solidFill>
              </a:rPr>
              <a:t>If we have a pressure higher than the atmospheric pressure we will refer to it as (+) </a:t>
            </a:r>
            <a:r>
              <a:rPr lang="en-AU" altLang="en-US" sz="2000" dirty="0" smtClean="0">
                <a:solidFill>
                  <a:srgbClr val="5F5F5F"/>
                </a:solidFill>
              </a:rPr>
              <a:t>the </a:t>
            </a:r>
            <a:r>
              <a:rPr lang="en-AU" altLang="en-US" sz="2000" dirty="0">
                <a:solidFill>
                  <a:srgbClr val="5F5F5F"/>
                </a:solidFill>
              </a:rPr>
              <a:t>difference between the two </a:t>
            </a:r>
            <a:r>
              <a:rPr lang="en-AU" altLang="en-US" sz="2000" dirty="0" smtClean="0">
                <a:solidFill>
                  <a:srgbClr val="5F5F5F"/>
                </a:solidFill>
              </a:rPr>
              <a:t>pressures.</a:t>
            </a:r>
            <a:endParaRPr lang="en-AU" altLang="en-US" sz="2000" dirty="0">
              <a:solidFill>
                <a:srgbClr val="5F5F5F"/>
              </a:solidFill>
            </a:endParaRPr>
          </a:p>
          <a:p>
            <a:pPr algn="just"/>
            <a:endParaRPr lang="en-AU" altLang="en-US" sz="2000" dirty="0">
              <a:solidFill>
                <a:srgbClr val="FADA7A">
                  <a:lumMod val="75000"/>
                </a:srgbClr>
              </a:solidFill>
            </a:endParaRPr>
          </a:p>
        </p:txBody>
      </p:sp>
      <p:sp>
        <p:nvSpPr>
          <p:cNvPr id="5" name="TextBox 4"/>
          <p:cNvSpPr txBox="1"/>
          <p:nvPr/>
        </p:nvSpPr>
        <p:spPr>
          <a:xfrm>
            <a:off x="9478788" y="1301171"/>
            <a:ext cx="2710037" cy="1384995"/>
          </a:xfrm>
          <a:prstGeom prst="rect">
            <a:avLst/>
          </a:prstGeom>
          <a:noFill/>
          <a:ln>
            <a:noFill/>
          </a:ln>
        </p:spPr>
        <p:txBody>
          <a:bodyPr wrap="square" rtlCol="0">
            <a:spAutoFit/>
          </a:bodyPr>
          <a:lstStyle/>
          <a:p>
            <a:r>
              <a:rPr lang="en-US" sz="1200" u="sng" dirty="0" smtClean="0">
                <a:solidFill>
                  <a:schemeClr val="bg1">
                    <a:lumMod val="65000"/>
                  </a:schemeClr>
                </a:solidFill>
              </a:rPr>
              <a:t>For your understanding: </a:t>
            </a:r>
          </a:p>
          <a:p>
            <a:r>
              <a:rPr lang="en-US" sz="1200" dirty="0" err="1" smtClean="0">
                <a:solidFill>
                  <a:schemeClr val="bg1">
                    <a:lumMod val="65000"/>
                  </a:schemeClr>
                </a:solidFill>
              </a:rPr>
              <a:t>P</a:t>
            </a:r>
            <a:r>
              <a:rPr lang="en-US" sz="1200" baseline="-25000" dirty="0" err="1" smtClean="0">
                <a:solidFill>
                  <a:schemeClr val="bg1">
                    <a:lumMod val="65000"/>
                  </a:schemeClr>
                </a:solidFill>
              </a:rPr>
              <a:t>atm</a:t>
            </a:r>
            <a:r>
              <a:rPr lang="en-US" sz="1200" dirty="0" smtClean="0">
                <a:solidFill>
                  <a:schemeClr val="bg1">
                    <a:lumMod val="65000"/>
                  </a:schemeClr>
                </a:solidFill>
              </a:rPr>
              <a:t> = 760 mmHg</a:t>
            </a:r>
          </a:p>
          <a:p>
            <a:r>
              <a:rPr lang="en-US" sz="1200" dirty="0" smtClean="0">
                <a:solidFill>
                  <a:schemeClr val="bg1">
                    <a:lumMod val="65000"/>
                  </a:schemeClr>
                </a:solidFill>
              </a:rPr>
              <a:t>If P</a:t>
            </a:r>
            <a:r>
              <a:rPr lang="en-US" sz="1200" baseline="-25000" dirty="0" smtClean="0">
                <a:solidFill>
                  <a:schemeClr val="bg1">
                    <a:lumMod val="65000"/>
                  </a:schemeClr>
                </a:solidFill>
              </a:rPr>
              <a:t>1</a:t>
            </a:r>
            <a:r>
              <a:rPr lang="en-US" sz="1200" dirty="0" smtClean="0">
                <a:solidFill>
                  <a:schemeClr val="bg1">
                    <a:lumMod val="65000"/>
                  </a:schemeClr>
                </a:solidFill>
              </a:rPr>
              <a:t> = 759 P</a:t>
            </a:r>
            <a:r>
              <a:rPr lang="en-US" sz="1200" baseline="-25000" dirty="0" smtClean="0">
                <a:solidFill>
                  <a:schemeClr val="bg1">
                    <a:lumMod val="65000"/>
                  </a:schemeClr>
                </a:solidFill>
              </a:rPr>
              <a:t>2 </a:t>
            </a:r>
            <a:r>
              <a:rPr lang="en-US" sz="1200" dirty="0" smtClean="0">
                <a:solidFill>
                  <a:schemeClr val="bg1">
                    <a:lumMod val="65000"/>
                  </a:schemeClr>
                </a:solidFill>
              </a:rPr>
              <a:t> = 758 P</a:t>
            </a:r>
            <a:r>
              <a:rPr lang="en-US" sz="1200" baseline="-25000" dirty="0" smtClean="0">
                <a:solidFill>
                  <a:schemeClr val="bg1">
                    <a:lumMod val="65000"/>
                  </a:schemeClr>
                </a:solidFill>
              </a:rPr>
              <a:t>3</a:t>
            </a:r>
            <a:r>
              <a:rPr lang="en-US" sz="1200" dirty="0" smtClean="0">
                <a:solidFill>
                  <a:schemeClr val="bg1">
                    <a:lumMod val="65000"/>
                  </a:schemeClr>
                </a:solidFill>
              </a:rPr>
              <a:t> = 761</a:t>
            </a:r>
          </a:p>
          <a:p>
            <a:r>
              <a:rPr lang="en-US" sz="1200" dirty="0" smtClean="0">
                <a:solidFill>
                  <a:schemeClr val="bg1">
                    <a:lumMod val="65000"/>
                  </a:schemeClr>
                </a:solidFill>
              </a:rPr>
              <a:t>759 – 760 = -1</a:t>
            </a:r>
          </a:p>
          <a:p>
            <a:r>
              <a:rPr lang="en-US" sz="1200" dirty="0" smtClean="0">
                <a:solidFill>
                  <a:schemeClr val="bg1">
                    <a:lumMod val="65000"/>
                  </a:schemeClr>
                </a:solidFill>
              </a:rPr>
              <a:t>758 – 760 = -2 </a:t>
            </a:r>
          </a:p>
          <a:p>
            <a:r>
              <a:rPr lang="en-US" sz="1200" dirty="0" smtClean="0">
                <a:solidFill>
                  <a:schemeClr val="bg1">
                    <a:lumMod val="65000"/>
                  </a:schemeClr>
                </a:solidFill>
              </a:rPr>
              <a:t>761 – 760 = +1</a:t>
            </a:r>
          </a:p>
          <a:p>
            <a:r>
              <a:rPr lang="en-US" sz="1200" dirty="0" smtClean="0">
                <a:solidFill>
                  <a:schemeClr val="bg1">
                    <a:lumMod val="65000"/>
                  </a:schemeClr>
                </a:solidFill>
              </a:rPr>
              <a:t>And so on..</a:t>
            </a:r>
            <a:endParaRPr lang="en-US" sz="1200" dirty="0">
              <a:solidFill>
                <a:schemeClr val="bg1">
                  <a:lumMod val="6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788" y="-27384"/>
            <a:ext cx="278606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99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9A69E-7D8F-4515-9605-0315ABD4F316}" type="slidenum">
              <a:rPr lang="en-US" smtClean="0"/>
              <a:pPr/>
              <a:t>11</a:t>
            </a:fld>
            <a:endParaRPr lang="en-US" dirty="0"/>
          </a:p>
        </p:txBody>
      </p:sp>
      <p:sp>
        <p:nvSpPr>
          <p:cNvPr id="8" name="TextBox 7"/>
          <p:cNvSpPr txBox="1"/>
          <p:nvPr/>
        </p:nvSpPr>
        <p:spPr>
          <a:xfrm>
            <a:off x="1269876" y="188640"/>
            <a:ext cx="949065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spcBef>
                <a:spcPct val="0"/>
              </a:spcBef>
            </a:pPr>
            <a:r>
              <a:rPr lang="en-US" altLang="en-US" dirty="0">
                <a:solidFill>
                  <a:srgbClr val="FF0000"/>
                </a:solidFill>
              </a:rPr>
              <a:t>Air will flow from a region of high pressure to one of low pressure </a:t>
            </a:r>
          </a:p>
          <a:p>
            <a:pPr algn="ctr" rtl="1">
              <a:spcBef>
                <a:spcPct val="0"/>
              </a:spcBef>
            </a:pPr>
            <a:r>
              <a:rPr lang="en-US" altLang="en-US" dirty="0" smtClean="0">
                <a:solidFill>
                  <a:srgbClr val="FF0000"/>
                </a:solidFill>
              </a:rPr>
              <a:t>“the </a:t>
            </a:r>
            <a:r>
              <a:rPr lang="en-US" altLang="en-US" dirty="0">
                <a:solidFill>
                  <a:srgbClr val="FF0000"/>
                </a:solidFill>
              </a:rPr>
              <a:t>bigger the difference, the faster the flow”</a:t>
            </a:r>
          </a:p>
        </p:txBody>
      </p:sp>
      <p:grpSp>
        <p:nvGrpSpPr>
          <p:cNvPr id="5" name="مجموعة 4"/>
          <p:cNvGrpSpPr/>
          <p:nvPr/>
        </p:nvGrpSpPr>
        <p:grpSpPr>
          <a:xfrm>
            <a:off x="189756" y="1309591"/>
            <a:ext cx="4248472" cy="2244713"/>
            <a:chOff x="261763" y="1668882"/>
            <a:chExt cx="3816423" cy="2401199"/>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61763" y="1668882"/>
              <a:ext cx="3816423" cy="2376265"/>
            </a:xfrm>
            <a:prstGeom prst="rect">
              <a:avLst/>
            </a:prstGeom>
            <a:ln w="22225">
              <a:solidFill>
                <a:schemeClr val="tx1"/>
              </a:solidFill>
              <a:miter lim="800000"/>
              <a:headEnd/>
              <a:tailEnd/>
            </a:ln>
          </p:spPr>
        </p:pic>
        <p:sp>
          <p:nvSpPr>
            <p:cNvPr id="10" name="TextBox 9"/>
            <p:cNvSpPr txBox="1"/>
            <p:nvPr/>
          </p:nvSpPr>
          <p:spPr>
            <a:xfrm>
              <a:off x="514538" y="3642078"/>
              <a:ext cx="620767" cy="428003"/>
            </a:xfrm>
            <a:prstGeom prst="rect">
              <a:avLst/>
            </a:prstGeom>
            <a:noFill/>
          </p:spPr>
          <p:txBody>
            <a:bodyPr wrap="square" rtlCol="0">
              <a:spAutoFit/>
            </a:bodyPr>
            <a:lstStyle/>
            <a:p>
              <a:r>
                <a:rPr lang="ar-SA" dirty="0"/>
                <a:t>1</a:t>
              </a:r>
              <a:endParaRPr lang="en-US" dirty="0"/>
            </a:p>
          </p:txBody>
        </p:sp>
        <p:sp>
          <p:nvSpPr>
            <p:cNvPr id="11" name="TextBox 10"/>
            <p:cNvSpPr txBox="1"/>
            <p:nvPr/>
          </p:nvSpPr>
          <p:spPr>
            <a:xfrm>
              <a:off x="2547254" y="3613472"/>
              <a:ext cx="288032" cy="400110"/>
            </a:xfrm>
            <a:prstGeom prst="rect">
              <a:avLst/>
            </a:prstGeom>
            <a:noFill/>
          </p:spPr>
          <p:txBody>
            <a:bodyPr wrap="square" rtlCol="0">
              <a:spAutoFit/>
            </a:bodyPr>
            <a:lstStyle/>
            <a:p>
              <a:r>
                <a:rPr lang="en-US" dirty="0"/>
                <a:t>2</a:t>
              </a:r>
            </a:p>
          </p:txBody>
        </p:sp>
      </p:grpSp>
      <p:grpSp>
        <p:nvGrpSpPr>
          <p:cNvPr id="14" name="مجموعة 13"/>
          <p:cNvGrpSpPr/>
          <p:nvPr/>
        </p:nvGrpSpPr>
        <p:grpSpPr>
          <a:xfrm>
            <a:off x="177348" y="3645024"/>
            <a:ext cx="4260879" cy="2273510"/>
            <a:chOff x="6526460" y="1133745"/>
            <a:chExt cx="3835094" cy="2367263"/>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526460" y="1133745"/>
              <a:ext cx="3835094" cy="2367263"/>
            </a:xfrm>
            <a:prstGeom prst="rect">
              <a:avLst/>
            </a:prstGeom>
            <a:ln w="22225">
              <a:solidFill>
                <a:schemeClr val="tx1"/>
              </a:solidFill>
              <a:miter lim="800000"/>
              <a:headEnd/>
              <a:tailEnd/>
            </a:ln>
          </p:spPr>
        </p:pic>
        <p:sp>
          <p:nvSpPr>
            <p:cNvPr id="9" name="TextBox 8"/>
            <p:cNvSpPr txBox="1"/>
            <p:nvPr/>
          </p:nvSpPr>
          <p:spPr>
            <a:xfrm>
              <a:off x="6823013" y="3056284"/>
              <a:ext cx="476144" cy="416609"/>
            </a:xfrm>
            <a:prstGeom prst="rect">
              <a:avLst/>
            </a:prstGeom>
            <a:noFill/>
          </p:spPr>
          <p:txBody>
            <a:bodyPr wrap="square" rtlCol="0">
              <a:spAutoFit/>
            </a:bodyPr>
            <a:lstStyle/>
            <a:p>
              <a:r>
                <a:rPr lang="en-US" dirty="0"/>
                <a:t>3</a:t>
              </a:r>
            </a:p>
          </p:txBody>
        </p:sp>
        <p:sp>
          <p:nvSpPr>
            <p:cNvPr id="12" name="TextBox 11"/>
            <p:cNvSpPr txBox="1"/>
            <p:nvPr/>
          </p:nvSpPr>
          <p:spPr>
            <a:xfrm>
              <a:off x="8432684" y="3056284"/>
              <a:ext cx="394930" cy="416609"/>
            </a:xfrm>
            <a:prstGeom prst="rect">
              <a:avLst/>
            </a:prstGeom>
            <a:noFill/>
          </p:spPr>
          <p:txBody>
            <a:bodyPr wrap="square" rtlCol="0">
              <a:spAutoFit/>
            </a:bodyPr>
            <a:lstStyle/>
            <a:p>
              <a:r>
                <a:rPr lang="en-US" dirty="0"/>
                <a:t>4</a:t>
              </a:r>
            </a:p>
          </p:txBody>
        </p:sp>
      </p:grpSp>
      <p:sp>
        <p:nvSpPr>
          <p:cNvPr id="13" name="TextBox 12"/>
          <p:cNvSpPr txBox="1"/>
          <p:nvPr/>
        </p:nvSpPr>
        <p:spPr>
          <a:xfrm>
            <a:off x="6010020" y="1185462"/>
            <a:ext cx="5830390" cy="2031325"/>
          </a:xfrm>
          <a:prstGeom prst="rect">
            <a:avLst/>
          </a:prstGeom>
          <a:noFill/>
        </p:spPr>
        <p:txBody>
          <a:bodyPr wrap="square" rtlCol="0">
            <a:spAutoFit/>
          </a:bodyPr>
          <a:lstStyle/>
          <a:p>
            <a:pPr algn="r" rtl="1"/>
            <a:r>
              <a:rPr lang="ar-SA" sz="1400" u="sng" dirty="0">
                <a:solidFill>
                  <a:srgbClr val="5F5F5F"/>
                </a:solidFill>
              </a:rPr>
              <a:t>شرح</a:t>
            </a:r>
            <a:r>
              <a:rPr lang="en-US" sz="1400" u="sng" dirty="0">
                <a:solidFill>
                  <a:srgbClr val="5F5F5F"/>
                </a:solidFill>
              </a:rPr>
              <a:t> </a:t>
            </a:r>
            <a:r>
              <a:rPr lang="ar-SA" sz="1400" u="sng" dirty="0">
                <a:solidFill>
                  <a:srgbClr val="5F5F5F"/>
                </a:solidFill>
              </a:rPr>
              <a:t>مهم:</a:t>
            </a:r>
          </a:p>
          <a:p>
            <a:pPr algn="r" rtl="1"/>
            <a:r>
              <a:rPr lang="ar-SA" sz="1400" dirty="0">
                <a:solidFill>
                  <a:srgbClr val="5F5F5F"/>
                </a:solidFill>
              </a:rPr>
              <a:t>1: </a:t>
            </a:r>
            <a:r>
              <a:rPr lang="ar-SA" sz="1400" dirty="0">
                <a:solidFill>
                  <a:srgbClr val="FF0000"/>
                </a:solidFill>
              </a:rPr>
              <a:t>في نهاية </a:t>
            </a:r>
            <a:r>
              <a:rPr lang="ar-SA" sz="1400" dirty="0">
                <a:solidFill>
                  <a:srgbClr val="5F5F5F"/>
                </a:solidFill>
              </a:rPr>
              <a:t>الزفير (</a:t>
            </a:r>
            <a:r>
              <a:rPr lang="en-US" sz="1400" dirty="0">
                <a:solidFill>
                  <a:srgbClr val="5F5F5F"/>
                </a:solidFill>
              </a:rPr>
              <a:t>relaxed diaphragm</a:t>
            </a:r>
            <a:r>
              <a:rPr lang="ar-SA" sz="1400" dirty="0">
                <a:solidFill>
                  <a:srgbClr val="5F5F5F"/>
                </a:solidFill>
              </a:rPr>
              <a:t>) , الضغط داخل ال </a:t>
            </a:r>
            <a:r>
              <a:rPr lang="en-US" sz="1400" dirty="0">
                <a:solidFill>
                  <a:srgbClr val="5F5F5F"/>
                </a:solidFill>
              </a:rPr>
              <a:t>alveoli </a:t>
            </a:r>
            <a:r>
              <a:rPr lang="ar-SA" sz="1400" dirty="0">
                <a:solidFill>
                  <a:srgbClr val="5F5F5F"/>
                </a:solidFill>
              </a:rPr>
              <a:t> يساوي للضغط خارج الجسم فبالتالي الهواء ما ينتقل .</a:t>
            </a:r>
          </a:p>
          <a:p>
            <a:pPr algn="r" rtl="1"/>
            <a:r>
              <a:rPr lang="ar-SA" sz="1400" dirty="0">
                <a:solidFill>
                  <a:srgbClr val="5F5F5F"/>
                </a:solidFill>
              </a:rPr>
              <a:t>2:</a:t>
            </a:r>
            <a:r>
              <a:rPr lang="ar-SA" sz="1400" dirty="0">
                <a:solidFill>
                  <a:srgbClr val="FF0000"/>
                </a:solidFill>
              </a:rPr>
              <a:t> خلال </a:t>
            </a:r>
            <a:r>
              <a:rPr lang="ar-SA" sz="1400" dirty="0">
                <a:solidFill>
                  <a:srgbClr val="5F5F5F"/>
                </a:solidFill>
              </a:rPr>
              <a:t>الشهيق (</a:t>
            </a:r>
            <a:r>
              <a:rPr lang="en-US" sz="1400" dirty="0">
                <a:solidFill>
                  <a:srgbClr val="5F5F5F"/>
                </a:solidFill>
              </a:rPr>
              <a:t>diaphragm contraction</a:t>
            </a:r>
            <a:r>
              <a:rPr lang="ar-SA" sz="1400" dirty="0">
                <a:solidFill>
                  <a:srgbClr val="5F5F5F"/>
                </a:solidFill>
              </a:rPr>
              <a:t>) , حجم الرئة زاد فحسب قانون بويل الضغط داخل ال </a:t>
            </a:r>
            <a:r>
              <a:rPr lang="en-US" sz="1400" dirty="0">
                <a:solidFill>
                  <a:srgbClr val="5F5F5F"/>
                </a:solidFill>
              </a:rPr>
              <a:t>alveoli </a:t>
            </a:r>
            <a:r>
              <a:rPr lang="ar-SA" sz="1400" dirty="0">
                <a:solidFill>
                  <a:srgbClr val="5F5F5F"/>
                </a:solidFill>
              </a:rPr>
              <a:t> يقل فبالتالي الهواء ينتقل من الخارج الى داخل الرئتين.</a:t>
            </a:r>
          </a:p>
          <a:p>
            <a:pPr algn="r" rtl="1"/>
            <a:r>
              <a:rPr lang="ar-SA" sz="1400" dirty="0">
                <a:solidFill>
                  <a:srgbClr val="5F5F5F"/>
                </a:solidFill>
              </a:rPr>
              <a:t>3: </a:t>
            </a:r>
            <a:r>
              <a:rPr lang="ar-SA" sz="1400" dirty="0">
                <a:solidFill>
                  <a:srgbClr val="FF0000"/>
                </a:solidFill>
              </a:rPr>
              <a:t>في نهاية </a:t>
            </a:r>
            <a:r>
              <a:rPr lang="ar-SA" sz="1400" dirty="0">
                <a:solidFill>
                  <a:srgbClr val="5F5F5F"/>
                </a:solidFill>
              </a:rPr>
              <a:t>الشهيق الضغط داخل ال </a:t>
            </a:r>
            <a:r>
              <a:rPr lang="en-US" sz="1400" dirty="0">
                <a:solidFill>
                  <a:srgbClr val="5F5F5F"/>
                </a:solidFill>
              </a:rPr>
              <a:t>alveoli </a:t>
            </a:r>
            <a:r>
              <a:rPr lang="ar-SA" sz="1400" dirty="0">
                <a:solidFill>
                  <a:srgbClr val="5F5F5F"/>
                </a:solidFill>
              </a:rPr>
              <a:t> راح يتساوى مع الضغط خارج الجسم  بسبب ان ال </a:t>
            </a:r>
            <a:r>
              <a:rPr lang="en-US" sz="1400" dirty="0">
                <a:solidFill>
                  <a:srgbClr val="5F5F5F"/>
                </a:solidFill>
              </a:rPr>
              <a:t>alveoli</a:t>
            </a:r>
            <a:r>
              <a:rPr lang="ar-SA" sz="1400" dirty="0">
                <a:solidFill>
                  <a:srgbClr val="5F5F5F"/>
                </a:solidFill>
              </a:rPr>
              <a:t> صارت ممتلئة بالهواء .</a:t>
            </a:r>
          </a:p>
          <a:p>
            <a:pPr algn="r" rtl="1"/>
            <a:r>
              <a:rPr lang="ar-SA" sz="1400" dirty="0">
                <a:solidFill>
                  <a:srgbClr val="5F5F5F"/>
                </a:solidFill>
              </a:rPr>
              <a:t>4: </a:t>
            </a:r>
            <a:r>
              <a:rPr lang="ar-SA" sz="1400" dirty="0">
                <a:solidFill>
                  <a:srgbClr val="FF0000"/>
                </a:solidFill>
              </a:rPr>
              <a:t>خلال</a:t>
            </a:r>
            <a:r>
              <a:rPr lang="ar-SA" sz="1400" dirty="0">
                <a:solidFill>
                  <a:srgbClr val="5F5F5F"/>
                </a:solidFill>
              </a:rPr>
              <a:t> الزفير (</a:t>
            </a:r>
            <a:r>
              <a:rPr lang="en-US" sz="1400" dirty="0">
                <a:solidFill>
                  <a:srgbClr val="5F5F5F"/>
                </a:solidFill>
              </a:rPr>
              <a:t>diaphragm relaxation</a:t>
            </a:r>
            <a:r>
              <a:rPr lang="ar-SA" sz="1400" dirty="0">
                <a:solidFill>
                  <a:srgbClr val="5F5F5F"/>
                </a:solidFill>
              </a:rPr>
              <a:t>) ,حجم الرئة يصغر بحسب قانون بويل الضغط داخل ال </a:t>
            </a:r>
            <a:r>
              <a:rPr lang="en-US" sz="1400" dirty="0">
                <a:solidFill>
                  <a:srgbClr val="5F5F5F"/>
                </a:solidFill>
              </a:rPr>
              <a:t>alveoli</a:t>
            </a:r>
            <a:r>
              <a:rPr lang="ar-SA" sz="1400" dirty="0">
                <a:solidFill>
                  <a:srgbClr val="5F5F5F"/>
                </a:solidFill>
              </a:rPr>
              <a:t> اكبر من الضغط خارج الجسم فبالتالي الهواء راح ينتقل الى خارج الجسم.</a:t>
            </a:r>
            <a:endParaRPr lang="en-US" sz="1400" dirty="0">
              <a:solidFill>
                <a:srgbClr val="5F5F5F"/>
              </a:solidFill>
            </a:endParaRPr>
          </a:p>
        </p:txBody>
      </p:sp>
      <p:sp>
        <p:nvSpPr>
          <p:cNvPr id="2" name="TextBox 1"/>
          <p:cNvSpPr txBox="1"/>
          <p:nvPr/>
        </p:nvSpPr>
        <p:spPr>
          <a:xfrm>
            <a:off x="8925215" y="3933056"/>
            <a:ext cx="2952328" cy="1169551"/>
          </a:xfrm>
          <a:prstGeom prst="rect">
            <a:avLst/>
          </a:prstGeom>
          <a:noFill/>
        </p:spPr>
        <p:txBody>
          <a:bodyPr wrap="square" rtlCol="0">
            <a:spAutoFit/>
          </a:bodyPr>
          <a:lstStyle/>
          <a:p>
            <a:pPr marL="0" algn="r" defTabSz="1015898" rtl="1" eaLnBrk="1" latinLnBrk="0" hangingPunct="1"/>
            <a:r>
              <a:rPr lang="ar-SA" sz="1400" dirty="0">
                <a:solidFill>
                  <a:srgbClr val="5F5F5F"/>
                </a:solidFill>
              </a:rPr>
              <a:t>قانونين مهمين في الفيزياء: </a:t>
            </a:r>
          </a:p>
          <a:p>
            <a:pPr marL="0" algn="r" defTabSz="1015898" rtl="1" eaLnBrk="1" latinLnBrk="0" hangingPunct="1"/>
            <a:r>
              <a:rPr lang="ar-SA" sz="1400" dirty="0">
                <a:solidFill>
                  <a:srgbClr val="5F5F5F"/>
                </a:solidFill>
              </a:rPr>
              <a:t>الأول ان الغازات تنتقل من مناطق الضغط المرتفع الا مناطق الضغط المنخفض و الثاني هو قانون بويل: كلما زاد الحجم قل الضغط والعكس .</a:t>
            </a:r>
          </a:p>
          <a:p>
            <a:pPr marL="0" algn="r" defTabSz="1015898" rtl="1" eaLnBrk="1" latinLnBrk="0" hangingPunct="1"/>
            <a:endParaRPr lang="en-US" sz="1400" dirty="0">
              <a:solidFill>
                <a:schemeClr val="bg1">
                  <a:lumMod val="50000"/>
                </a:schemeClr>
              </a:solidFill>
            </a:endParaRPr>
          </a:p>
        </p:txBody>
      </p:sp>
      <p:sp>
        <p:nvSpPr>
          <p:cNvPr id="3" name="TextBox 2"/>
          <p:cNvSpPr txBox="1"/>
          <p:nvPr/>
        </p:nvSpPr>
        <p:spPr>
          <a:xfrm>
            <a:off x="279430" y="5941306"/>
            <a:ext cx="4100931" cy="307777"/>
          </a:xfrm>
          <a:prstGeom prst="rect">
            <a:avLst/>
          </a:prstGeom>
          <a:noFill/>
        </p:spPr>
        <p:txBody>
          <a:bodyPr wrap="none" rtlCol="0">
            <a:spAutoFit/>
          </a:bodyPr>
          <a:lstStyle/>
          <a:p>
            <a:pPr marL="0" algn="l" defTabSz="1015898" rtl="0" eaLnBrk="1" latinLnBrk="0" hangingPunct="1"/>
            <a:r>
              <a:rPr lang="en-US" sz="1400" dirty="0"/>
              <a:t>PB= atmospheric </a:t>
            </a:r>
            <a:r>
              <a:rPr lang="en-US" sz="1400" dirty="0" smtClean="0"/>
              <a:t>pressure.     </a:t>
            </a:r>
            <a:r>
              <a:rPr lang="en-US" sz="1400" dirty="0" err="1" smtClean="0"/>
              <a:t>Palv</a:t>
            </a:r>
            <a:r>
              <a:rPr lang="en-US" sz="1400" dirty="0"/>
              <a:t>= alveolar </a:t>
            </a:r>
            <a:r>
              <a:rPr lang="en-US" sz="1400" dirty="0" smtClean="0"/>
              <a:t>pressure.</a:t>
            </a:r>
            <a:endParaRPr lang="en-US" sz="1400" dirty="0"/>
          </a:p>
        </p:txBody>
      </p:sp>
      <p:sp>
        <p:nvSpPr>
          <p:cNvPr id="15" name="object 5"/>
          <p:cNvSpPr/>
          <p:nvPr/>
        </p:nvSpPr>
        <p:spPr>
          <a:xfrm>
            <a:off x="4795171" y="3633637"/>
            <a:ext cx="3773100" cy="2296283"/>
          </a:xfrm>
          <a:prstGeom prst="rect">
            <a:avLst/>
          </a:prstGeom>
          <a:blipFill>
            <a:blip r:embed="rId4"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15853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Pressure Changes in the Lungs During Breathing</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12</a:t>
            </a:fld>
            <a:endParaRPr lang="en-US" dirty="0"/>
          </a:p>
        </p:txBody>
      </p:sp>
      <p:sp>
        <p:nvSpPr>
          <p:cNvPr id="4" name="Content Placeholder 3"/>
          <p:cNvSpPr>
            <a:spLocks noGrp="1"/>
          </p:cNvSpPr>
          <p:nvPr>
            <p:ph sz="quarter" idx="1"/>
          </p:nvPr>
        </p:nvSpPr>
        <p:spPr>
          <a:xfrm>
            <a:off x="609459" y="1217055"/>
            <a:ext cx="10969943" cy="4937760"/>
          </a:xfrm>
        </p:spPr>
        <p:txBody>
          <a:bodyPr>
            <a:normAutofit fontScale="47500" lnSpcReduction="20000"/>
          </a:bodyPr>
          <a:lstStyle/>
          <a:p>
            <a:pPr marL="0" indent="0">
              <a:buNone/>
            </a:pPr>
            <a:r>
              <a:rPr lang="en-US" sz="3600" b="1" dirty="0" smtClean="0"/>
              <a:t>1- Intra-alveolar </a:t>
            </a:r>
            <a:r>
              <a:rPr lang="en-US" sz="3600" b="1" dirty="0"/>
              <a:t>(intrapulmonary pressure):</a:t>
            </a:r>
          </a:p>
          <a:p>
            <a:pPr marL="0" indent="0">
              <a:buNone/>
            </a:pPr>
            <a:r>
              <a:rPr lang="en-US" sz="3600" dirty="0"/>
              <a:t>Intra-alveolar pressure is the pressure inside the </a:t>
            </a:r>
            <a:r>
              <a:rPr lang="en-US" sz="3600" dirty="0" smtClean="0"/>
              <a:t>alveoli </a:t>
            </a:r>
            <a:r>
              <a:rPr lang="en-US" sz="3600" dirty="0">
                <a:solidFill>
                  <a:schemeClr val="bg2">
                    <a:lumMod val="50000"/>
                  </a:schemeClr>
                </a:solidFill>
              </a:rPr>
              <a:t>(i</a:t>
            </a:r>
            <a:r>
              <a:rPr lang="en-US" sz="3600" dirty="0" smtClean="0">
                <a:solidFill>
                  <a:schemeClr val="bg2">
                    <a:lumMod val="50000"/>
                  </a:schemeClr>
                </a:solidFill>
              </a:rPr>
              <a:t>n </a:t>
            </a:r>
            <a:r>
              <a:rPr lang="en-US" sz="3600" dirty="0">
                <a:solidFill>
                  <a:schemeClr val="bg2">
                    <a:lumMod val="50000"/>
                  </a:schemeClr>
                </a:solidFill>
              </a:rPr>
              <a:t>the respiratory </a:t>
            </a:r>
            <a:r>
              <a:rPr lang="en-US" sz="3600" dirty="0" smtClean="0">
                <a:solidFill>
                  <a:schemeClr val="bg2">
                    <a:lumMod val="50000"/>
                  </a:schemeClr>
                </a:solidFill>
              </a:rPr>
              <a:t>zone).</a:t>
            </a:r>
            <a:endParaRPr lang="en-US" sz="3600" dirty="0">
              <a:solidFill>
                <a:schemeClr val="bg2">
                  <a:lumMod val="50000"/>
                </a:schemeClr>
              </a:solidFill>
            </a:endParaRPr>
          </a:p>
          <a:p>
            <a:endParaRPr lang="en-US" sz="3800" dirty="0">
              <a:solidFill>
                <a:schemeClr val="bg2">
                  <a:lumMod val="50000"/>
                </a:schemeClr>
              </a:solidFill>
            </a:endParaRPr>
          </a:p>
          <a:p>
            <a:r>
              <a:rPr lang="en-US" sz="3600" dirty="0"/>
              <a:t>Between </a:t>
            </a:r>
            <a:r>
              <a:rPr lang="en-US" sz="3600" dirty="0" smtClean="0"/>
              <a:t>breaths </a:t>
            </a:r>
            <a:r>
              <a:rPr lang="en-US" sz="3600" dirty="0">
                <a:solidFill>
                  <a:srgbClr val="5F5F5F"/>
                </a:solidFill>
              </a:rPr>
              <a:t>(end of expiration) </a:t>
            </a:r>
            <a:r>
              <a:rPr lang="en-US" sz="3600" dirty="0"/>
              <a:t>= </a:t>
            </a:r>
            <a:r>
              <a:rPr lang="en-US" sz="3600" dirty="0">
                <a:solidFill>
                  <a:srgbClr val="FADA7A">
                    <a:lumMod val="75000"/>
                  </a:srgbClr>
                </a:solidFill>
              </a:rPr>
              <a:t>zero </a:t>
            </a:r>
            <a:r>
              <a:rPr lang="en-US" sz="3600" dirty="0"/>
              <a:t>pressure.</a:t>
            </a:r>
          </a:p>
          <a:p>
            <a:pPr>
              <a:buFont typeface="Wingdings" panose="05000000000000000000" pitchFamily="2" charset="2"/>
              <a:buChar char="§"/>
            </a:pPr>
            <a:r>
              <a:rPr lang="en-US" sz="3600" dirty="0">
                <a:solidFill>
                  <a:schemeClr val="bg1">
                    <a:lumMod val="65000"/>
                  </a:schemeClr>
                </a:solidFill>
              </a:rPr>
              <a:t>The pressure inside the alveoli between </a:t>
            </a:r>
            <a:r>
              <a:rPr lang="en-US" sz="3600" dirty="0" smtClean="0">
                <a:solidFill>
                  <a:schemeClr val="bg1">
                    <a:lumMod val="65000"/>
                  </a:schemeClr>
                </a:solidFill>
              </a:rPr>
              <a:t>breaths </a:t>
            </a:r>
            <a:r>
              <a:rPr lang="en-US" sz="3600" dirty="0">
                <a:solidFill>
                  <a:schemeClr val="bg1">
                    <a:lumMod val="65000"/>
                  </a:schemeClr>
                </a:solidFill>
              </a:rPr>
              <a:t>is zero.</a:t>
            </a:r>
          </a:p>
          <a:p>
            <a:endParaRPr lang="en-US" sz="3600" dirty="0"/>
          </a:p>
          <a:p>
            <a:r>
              <a:rPr lang="en-US" sz="3600" dirty="0"/>
              <a:t>During inspiration = </a:t>
            </a:r>
            <a:r>
              <a:rPr lang="en-US" sz="3600" dirty="0">
                <a:solidFill>
                  <a:srgbClr val="FADA7A">
                    <a:lumMod val="75000"/>
                  </a:srgbClr>
                </a:solidFill>
              </a:rPr>
              <a:t>(-1 mmHg).  </a:t>
            </a:r>
            <a:r>
              <a:rPr lang="en-US" sz="3600" dirty="0"/>
              <a:t>Air (tidal volume) flows from outside to inside the lungs.</a:t>
            </a:r>
          </a:p>
          <a:p>
            <a:pPr>
              <a:buFont typeface="Wingdings" panose="05000000000000000000" pitchFamily="2" charset="2"/>
              <a:buChar char="§"/>
            </a:pPr>
            <a:r>
              <a:rPr lang="en-US" sz="3600" dirty="0">
                <a:solidFill>
                  <a:schemeClr val="bg1">
                    <a:lumMod val="65000"/>
                  </a:schemeClr>
                </a:solidFill>
              </a:rPr>
              <a:t>The pressure becomes -1 mmHg due to the increase of the volume of lungs (diaphragm contracts). Which will cause air to flow inside. The volume of the air is 500ml and is known as the tidal volume.</a:t>
            </a:r>
          </a:p>
          <a:p>
            <a:endParaRPr lang="en-US" sz="3600" dirty="0">
              <a:solidFill>
                <a:srgbClr val="5F5F5F"/>
              </a:solidFill>
            </a:endParaRPr>
          </a:p>
          <a:p>
            <a:r>
              <a:rPr lang="en-US" sz="3600" dirty="0"/>
              <a:t>At the end of inspiration =</a:t>
            </a:r>
            <a:r>
              <a:rPr lang="en-US" sz="3600" dirty="0">
                <a:solidFill>
                  <a:srgbClr val="FADA7A">
                    <a:lumMod val="75000"/>
                  </a:srgbClr>
                </a:solidFill>
              </a:rPr>
              <a:t> zero</a:t>
            </a:r>
            <a:r>
              <a:rPr lang="en-US" sz="3600" dirty="0">
                <a:solidFill>
                  <a:schemeClr val="accent4">
                    <a:lumMod val="75000"/>
                  </a:schemeClr>
                </a:solidFill>
              </a:rPr>
              <a:t>.</a:t>
            </a:r>
            <a:r>
              <a:rPr lang="en-US" sz="3600" dirty="0"/>
              <a:t>  Air flow stops.</a:t>
            </a:r>
          </a:p>
          <a:p>
            <a:pPr>
              <a:buFont typeface="Wingdings" panose="05000000000000000000" pitchFamily="2" charset="2"/>
              <a:buChar char="§"/>
            </a:pPr>
            <a:r>
              <a:rPr lang="en-US" sz="3600" dirty="0">
                <a:solidFill>
                  <a:schemeClr val="bg1">
                    <a:lumMod val="65000"/>
                  </a:schemeClr>
                </a:solidFill>
              </a:rPr>
              <a:t>Air flow stops because at this stage the pressure outside is equal to the pressure inside. So there will be no movement of air.</a:t>
            </a:r>
          </a:p>
          <a:p>
            <a:endParaRPr lang="en-US" sz="3600" dirty="0"/>
          </a:p>
          <a:p>
            <a:r>
              <a:rPr lang="en-US" sz="3600" dirty="0"/>
              <a:t>During expiration = </a:t>
            </a:r>
            <a:r>
              <a:rPr lang="en-US" sz="3600" dirty="0">
                <a:solidFill>
                  <a:srgbClr val="FADA7A">
                    <a:lumMod val="75000"/>
                  </a:srgbClr>
                </a:solidFill>
              </a:rPr>
              <a:t>(+1 mmHg). </a:t>
            </a:r>
            <a:r>
              <a:rPr lang="en-US" sz="3600" dirty="0" smtClean="0">
                <a:solidFill>
                  <a:srgbClr val="FADA7A">
                    <a:lumMod val="75000"/>
                  </a:srgbClr>
                </a:solidFill>
              </a:rPr>
              <a:t> </a:t>
            </a:r>
            <a:r>
              <a:rPr lang="en-US" sz="3600" dirty="0" smtClean="0"/>
              <a:t>Air </a:t>
            </a:r>
            <a:r>
              <a:rPr lang="en-US" sz="3600" dirty="0"/>
              <a:t>flows out of the Lungs.</a:t>
            </a:r>
          </a:p>
          <a:p>
            <a:pPr>
              <a:buFont typeface="Wingdings" panose="05000000000000000000" pitchFamily="2" charset="2"/>
              <a:buChar char="§"/>
            </a:pPr>
            <a:r>
              <a:rPr lang="en-US" sz="3600" dirty="0">
                <a:solidFill>
                  <a:schemeClr val="bg1">
                    <a:lumMod val="65000"/>
                  </a:schemeClr>
                </a:solidFill>
              </a:rPr>
              <a:t>The pressure becomes +1 mmHg due to the decrease of the volume of the lungs (diaphragm relaxes). </a:t>
            </a:r>
            <a:r>
              <a:rPr lang="en-US" sz="3600" dirty="0" smtClean="0">
                <a:solidFill>
                  <a:schemeClr val="bg1">
                    <a:lumMod val="65000"/>
                  </a:schemeClr>
                </a:solidFill>
              </a:rPr>
              <a:t> Which </a:t>
            </a:r>
            <a:r>
              <a:rPr lang="en-US" sz="3600" dirty="0">
                <a:solidFill>
                  <a:schemeClr val="bg1">
                    <a:lumMod val="65000"/>
                  </a:schemeClr>
                </a:solidFill>
              </a:rPr>
              <a:t>will cause air to flow outside.</a:t>
            </a:r>
          </a:p>
          <a:p>
            <a:pPr>
              <a:buFont typeface="Wingdings" panose="05000000000000000000" pitchFamily="2" charset="2"/>
              <a:buChar char="§"/>
            </a:pPr>
            <a:endParaRPr lang="en-US" sz="2600" dirty="0">
              <a:solidFill>
                <a:schemeClr val="bg1">
                  <a:lumMod val="75000"/>
                </a:schemeClr>
              </a:solidFill>
            </a:endParaRPr>
          </a:p>
          <a:p>
            <a:pPr>
              <a:buFont typeface="Wingdings" panose="05000000000000000000" pitchFamily="2" charset="2"/>
              <a:buChar char="§"/>
            </a:pPr>
            <a:endParaRPr lang="en-US" sz="2600" dirty="0">
              <a:solidFill>
                <a:schemeClr val="bg1">
                  <a:lumMod val="75000"/>
                </a:schemeClr>
              </a:solidFill>
            </a:endParaRPr>
          </a:p>
          <a:p>
            <a:pPr>
              <a:buFont typeface="Wingdings" panose="05000000000000000000" pitchFamily="2" charset="2"/>
              <a:buChar char="§"/>
            </a:pPr>
            <a:endParaRPr lang="en-US" sz="2600" dirty="0">
              <a:solidFill>
                <a:schemeClr val="bg1">
                  <a:lumMod val="75000"/>
                </a:schemeClr>
              </a:solidFill>
            </a:endParaRPr>
          </a:p>
        </p:txBody>
      </p:sp>
      <p:sp>
        <p:nvSpPr>
          <p:cNvPr id="5" name="TextBox 4"/>
          <p:cNvSpPr txBox="1"/>
          <p:nvPr/>
        </p:nvSpPr>
        <p:spPr>
          <a:xfrm>
            <a:off x="1125860" y="6322000"/>
            <a:ext cx="5504461"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1">
            <a:spAutoFit/>
          </a:bodyPr>
          <a:lstStyle/>
          <a:p>
            <a:r>
              <a:rPr lang="en-US" dirty="0">
                <a:solidFill>
                  <a:schemeClr val="bg1">
                    <a:lumMod val="65000"/>
                  </a:schemeClr>
                </a:solidFill>
              </a:rPr>
              <a:t>*</a:t>
            </a:r>
            <a:r>
              <a:rPr lang="en-US" sz="1400" dirty="0">
                <a:solidFill>
                  <a:schemeClr val="bg1">
                    <a:lumMod val="65000"/>
                  </a:schemeClr>
                </a:solidFill>
              </a:rPr>
              <a:t>As volume increases</a:t>
            </a:r>
            <a:r>
              <a:rPr lang="en-US" sz="1400" dirty="0">
                <a:solidFill>
                  <a:schemeClr val="bg1">
                    <a:lumMod val="65000"/>
                  </a:schemeClr>
                </a:solidFill>
                <a:sym typeface="Wingdings" panose="05000000000000000000" pitchFamily="2" charset="2"/>
              </a:rPr>
              <a:t> Pressure </a:t>
            </a:r>
            <a:r>
              <a:rPr lang="en-US" sz="1400" dirty="0" smtClean="0">
                <a:solidFill>
                  <a:schemeClr val="bg1">
                    <a:lumMod val="65000"/>
                  </a:schemeClr>
                </a:solidFill>
                <a:sym typeface="Wingdings" panose="05000000000000000000" pitchFamily="2" charset="2"/>
              </a:rPr>
              <a:t>decreases</a:t>
            </a:r>
            <a:r>
              <a:rPr lang="en-US" sz="1400" dirty="0">
                <a:solidFill>
                  <a:schemeClr val="bg1">
                    <a:lumMod val="65000"/>
                  </a:schemeClr>
                </a:solidFill>
                <a:sym typeface="Wingdings" panose="05000000000000000000" pitchFamily="2" charset="2"/>
              </a:rPr>
              <a:t> </a:t>
            </a:r>
            <a:r>
              <a:rPr lang="en-US" sz="1400" dirty="0" smtClean="0">
                <a:solidFill>
                  <a:schemeClr val="bg1">
                    <a:lumMod val="65000"/>
                  </a:schemeClr>
                </a:solidFill>
                <a:sym typeface="Wingdings" panose="05000000000000000000" pitchFamily="2" charset="2"/>
              </a:rPr>
              <a:t>(and </a:t>
            </a:r>
            <a:r>
              <a:rPr lang="en-US" sz="1400" dirty="0">
                <a:solidFill>
                  <a:schemeClr val="bg1">
                    <a:lumMod val="65000"/>
                  </a:schemeClr>
                </a:solidFill>
                <a:sym typeface="Wingdings" panose="05000000000000000000" pitchFamily="2" charset="2"/>
              </a:rPr>
              <a:t>vice versa</a:t>
            </a:r>
            <a:r>
              <a:rPr lang="en-US" sz="1400" dirty="0" smtClean="0">
                <a:solidFill>
                  <a:schemeClr val="bg1">
                    <a:lumMod val="65000"/>
                  </a:schemeClr>
                </a:solidFill>
                <a:sym typeface="Wingdings" panose="05000000000000000000" pitchFamily="2" charset="2"/>
              </a:rPr>
              <a:t>). </a:t>
            </a:r>
            <a:endParaRPr lang="en-US" sz="1400" dirty="0">
              <a:solidFill>
                <a:schemeClr val="bg1">
                  <a:lumMod val="65000"/>
                </a:schemeClr>
              </a:solidFill>
            </a:endParaRP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2659" y="251188"/>
            <a:ext cx="992580" cy="992580"/>
          </a:xfrm>
          <a:prstGeom prst="rect">
            <a:avLst/>
          </a:prstGeom>
        </p:spPr>
      </p:pic>
      <p:sp>
        <p:nvSpPr>
          <p:cNvPr id="8" name="object 3"/>
          <p:cNvSpPr/>
          <p:nvPr/>
        </p:nvSpPr>
        <p:spPr>
          <a:xfrm>
            <a:off x="8917736" y="1216122"/>
            <a:ext cx="3153340" cy="2068862"/>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6907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94" y="128904"/>
            <a:ext cx="11317639" cy="990600"/>
          </a:xfrm>
        </p:spPr>
        <p:txBody>
          <a:bodyPr>
            <a:normAutofit fontScale="90000"/>
          </a:bodyPr>
          <a:lstStyle/>
          <a:p>
            <a:r>
              <a:rPr lang="en-US" dirty="0"/>
              <a:t>Pressure Changes in the Lungs During Breathing Cont.</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13</a:t>
            </a:fld>
            <a:endParaRPr lang="en-US" dirty="0"/>
          </a:p>
        </p:txBody>
      </p:sp>
      <p:sp>
        <p:nvSpPr>
          <p:cNvPr id="4" name="Content Placeholder 3"/>
          <p:cNvSpPr>
            <a:spLocks noGrp="1"/>
          </p:cNvSpPr>
          <p:nvPr>
            <p:ph sz="quarter" idx="1"/>
          </p:nvPr>
        </p:nvSpPr>
        <p:spPr>
          <a:xfrm>
            <a:off x="432687" y="1419992"/>
            <a:ext cx="9067720" cy="4282916"/>
          </a:xfrm>
        </p:spPr>
        <p:txBody>
          <a:bodyPr>
            <a:normAutofit fontScale="62500" lnSpcReduction="20000"/>
          </a:bodyPr>
          <a:lstStyle/>
          <a:p>
            <a:pPr marL="0" indent="0" algn="just">
              <a:buNone/>
            </a:pPr>
            <a:r>
              <a:rPr lang="en-US" sz="2600" b="1" u="sng" dirty="0"/>
              <a:t>2-Intrapleural pressure (IPP): </a:t>
            </a:r>
            <a:endParaRPr lang="en-US" sz="2600" b="1" u="sng" dirty="0" smtClean="0"/>
          </a:p>
          <a:p>
            <a:pPr marL="0" indent="0" algn="just">
              <a:buNone/>
            </a:pPr>
            <a:r>
              <a:rPr lang="en-US" sz="2600" dirty="0" smtClean="0"/>
              <a:t>Pressure </a:t>
            </a:r>
            <a:r>
              <a:rPr lang="en-US" sz="2600" dirty="0"/>
              <a:t>in the pleural space is negative with respect to atmospheric pressure at the end of normal expiration( </a:t>
            </a:r>
            <a:r>
              <a:rPr lang="en-US" sz="2200" dirty="0">
                <a:solidFill>
                  <a:srgbClr val="FADA7A">
                    <a:lumMod val="75000"/>
                  </a:srgbClr>
                </a:solidFill>
              </a:rPr>
              <a:t>-5cmH</a:t>
            </a:r>
            <a:r>
              <a:rPr lang="en-US" sz="2200" baseline="-25000" dirty="0">
                <a:solidFill>
                  <a:srgbClr val="FADA7A">
                    <a:lumMod val="75000"/>
                  </a:srgbClr>
                </a:solidFill>
              </a:rPr>
              <a:t>2</a:t>
            </a:r>
            <a:r>
              <a:rPr lang="en-US" sz="2200" dirty="0">
                <a:solidFill>
                  <a:srgbClr val="FADA7A">
                    <a:lumMod val="75000"/>
                  </a:srgbClr>
                </a:solidFill>
              </a:rPr>
              <a:t>O</a:t>
            </a:r>
            <a:r>
              <a:rPr lang="en-US" sz="2600" dirty="0" smtClean="0"/>
              <a:t>).  </a:t>
            </a:r>
            <a:r>
              <a:rPr lang="en-US" sz="2200" dirty="0" smtClean="0">
                <a:solidFill>
                  <a:srgbClr val="DDE9EC">
                    <a:lumMod val="50000"/>
                  </a:srgbClr>
                </a:solidFill>
              </a:rPr>
              <a:t>During the </a:t>
            </a:r>
            <a:r>
              <a:rPr lang="en-US" sz="2200" dirty="0">
                <a:solidFill>
                  <a:srgbClr val="DDE9EC">
                    <a:lumMod val="50000"/>
                  </a:srgbClr>
                </a:solidFill>
              </a:rPr>
              <a:t>pause</a:t>
            </a:r>
            <a:r>
              <a:rPr lang="en-US" sz="2200" dirty="0" smtClean="0">
                <a:solidFill>
                  <a:srgbClr val="DDE9EC">
                    <a:lumMod val="50000"/>
                  </a:srgbClr>
                </a:solidFill>
              </a:rPr>
              <a:t>. </a:t>
            </a:r>
          </a:p>
          <a:p>
            <a:pPr marL="0" indent="0" algn="just">
              <a:buNone/>
            </a:pPr>
            <a:endParaRPr lang="en-US" sz="2200" dirty="0" smtClean="0">
              <a:solidFill>
                <a:srgbClr val="DDE9EC">
                  <a:lumMod val="50000"/>
                </a:srgbClr>
              </a:solidFill>
            </a:endParaRPr>
          </a:p>
          <a:p>
            <a:pPr algn="just"/>
            <a:r>
              <a:rPr lang="en-US" sz="2200" dirty="0" smtClean="0">
                <a:solidFill>
                  <a:srgbClr val="DDE9EC">
                    <a:lumMod val="50000"/>
                  </a:srgbClr>
                </a:solidFill>
              </a:rPr>
              <a:t>cmH2O is less than </a:t>
            </a:r>
            <a:r>
              <a:rPr lang="en-US" sz="2200" dirty="0" err="1" smtClean="0">
                <a:solidFill>
                  <a:srgbClr val="DDE9EC">
                    <a:lumMod val="50000"/>
                  </a:srgbClr>
                </a:solidFill>
              </a:rPr>
              <a:t>mmHG</a:t>
            </a:r>
            <a:r>
              <a:rPr lang="en-US" sz="2200" dirty="0" smtClean="0">
                <a:solidFill>
                  <a:srgbClr val="DDE9EC">
                    <a:lumMod val="50000"/>
                  </a:srgbClr>
                </a:solidFill>
              </a:rPr>
              <a:t>. IPP is approximately </a:t>
            </a:r>
            <a:r>
              <a:rPr lang="en-US" sz="2100" dirty="0">
                <a:solidFill>
                  <a:srgbClr val="FADA7A">
                    <a:lumMod val="75000"/>
                  </a:srgbClr>
                </a:solidFill>
              </a:rPr>
              <a:t>-3 </a:t>
            </a:r>
            <a:r>
              <a:rPr lang="en-US" sz="2100" dirty="0" err="1" smtClean="0">
                <a:solidFill>
                  <a:srgbClr val="FADA7A">
                    <a:lumMod val="75000"/>
                  </a:srgbClr>
                </a:solidFill>
              </a:rPr>
              <a:t>mmHG</a:t>
            </a:r>
            <a:r>
              <a:rPr lang="en-US" sz="2100" dirty="0" smtClean="0">
                <a:solidFill>
                  <a:srgbClr val="FADA7A">
                    <a:lumMod val="75000"/>
                  </a:srgbClr>
                </a:solidFill>
              </a:rPr>
              <a:t> </a:t>
            </a:r>
          </a:p>
          <a:p>
            <a:pPr algn="just"/>
            <a:r>
              <a:rPr lang="en-US" sz="2200" dirty="0" smtClean="0">
                <a:solidFill>
                  <a:srgbClr val="DDE9EC">
                    <a:lumMod val="50000"/>
                  </a:srgbClr>
                </a:solidFill>
              </a:rPr>
              <a:t>It has absolutely no relation to the atmospheric pressure because the pleural cavity is sealed.</a:t>
            </a:r>
          </a:p>
          <a:p>
            <a:pPr algn="just"/>
            <a:endParaRPr lang="en-US" sz="2200" dirty="0" smtClean="0">
              <a:solidFill>
                <a:srgbClr val="DDE9EC">
                  <a:lumMod val="50000"/>
                </a:srgbClr>
              </a:solidFill>
            </a:endParaRPr>
          </a:p>
          <a:p>
            <a:pPr marL="0" indent="0" algn="just">
              <a:buNone/>
            </a:pPr>
            <a:r>
              <a:rPr lang="en-US" sz="2600" b="1" u="sng" dirty="0" smtClean="0"/>
              <a:t>Why </a:t>
            </a:r>
            <a:r>
              <a:rPr lang="en-US" sz="2600" b="1" u="sng" dirty="0"/>
              <a:t>is the Intrapleural pressure negative</a:t>
            </a:r>
            <a:r>
              <a:rPr lang="en-US" sz="2600" b="1" u="sng" dirty="0" smtClean="0"/>
              <a:t>?</a:t>
            </a:r>
            <a:endParaRPr lang="en-US" sz="2600" b="1" u="sng" dirty="0"/>
          </a:p>
          <a:p>
            <a:pPr algn="just">
              <a:buFont typeface="Wingdings" panose="05000000000000000000" pitchFamily="2" charset="2"/>
              <a:buChar char="§"/>
            </a:pPr>
            <a:r>
              <a:rPr lang="en-US" sz="2600" b="1" dirty="0"/>
              <a:t>1-</a:t>
            </a:r>
            <a:r>
              <a:rPr lang="en-US" sz="2600" dirty="0"/>
              <a:t> The lung's elastic tissue causes it to recoil*, while that of the chest wall causes it to expand. Because of these two opposing forces, the pressure in the pleural cavity becomes negative</a:t>
            </a:r>
            <a:r>
              <a:rPr lang="en-US" sz="2600" dirty="0" smtClean="0"/>
              <a:t>.</a:t>
            </a:r>
            <a:endParaRPr lang="en-US" sz="2600" dirty="0"/>
          </a:p>
          <a:p>
            <a:pPr algn="just">
              <a:buFont typeface="Wingdings" panose="05000000000000000000" pitchFamily="2" charset="2"/>
              <a:buChar char="§"/>
            </a:pPr>
            <a:r>
              <a:rPr lang="en-US" sz="2600" b="1" dirty="0" smtClean="0"/>
              <a:t>2- </a:t>
            </a:r>
            <a:r>
              <a:rPr lang="en-US" sz="2600" dirty="0" smtClean="0"/>
              <a:t>The </a:t>
            </a:r>
            <a:r>
              <a:rPr lang="en-US" sz="2600" dirty="0"/>
              <a:t>pleural space is a potential space</a:t>
            </a:r>
            <a:r>
              <a:rPr lang="ar-SA" sz="2600" dirty="0"/>
              <a:t>**</a:t>
            </a:r>
            <a:r>
              <a:rPr lang="en-US" sz="2600" dirty="0"/>
              <a:t>, empty due to continuous suction of fluids by </a:t>
            </a:r>
            <a:r>
              <a:rPr lang="en-US" sz="2600" dirty="0" smtClean="0"/>
              <a:t>lymphatic vessels.</a:t>
            </a:r>
          </a:p>
          <a:p>
            <a:pPr marL="0" indent="0" algn="just">
              <a:buNone/>
            </a:pPr>
            <a:r>
              <a:rPr lang="en-US" sz="2200" spc="-5" dirty="0">
                <a:solidFill>
                  <a:schemeClr val="bg1">
                    <a:lumMod val="65000"/>
                  </a:schemeClr>
                </a:solidFill>
                <a:cs typeface="Times New Roman"/>
              </a:rPr>
              <a:t>More negativity around lung pulls it outside with a suction like motion and the lungs always love to recoil and this force (negativity) opposes the lung’s recoiling force. </a:t>
            </a:r>
            <a:endParaRPr lang="en-US" sz="2200" dirty="0" smtClean="0">
              <a:solidFill>
                <a:schemeClr val="bg1">
                  <a:lumMod val="65000"/>
                </a:schemeClr>
              </a:solidFill>
              <a:cs typeface="Times New Roman"/>
            </a:endParaRPr>
          </a:p>
          <a:p>
            <a:pPr marL="0" indent="0" algn="just">
              <a:buNone/>
            </a:pPr>
            <a:endParaRPr lang="en-US" sz="2600" dirty="0" smtClean="0"/>
          </a:p>
          <a:p>
            <a:pPr marL="0" indent="0">
              <a:buNone/>
            </a:pPr>
            <a:r>
              <a:rPr lang="en-US" sz="2600" b="1" u="sng" spc="-5" dirty="0">
                <a:cs typeface="Times New Roman"/>
              </a:rPr>
              <a:t>At all times: the chest is trying to inflate and the lung is trying to collapse.</a:t>
            </a:r>
            <a:endParaRPr lang="en-US" sz="2600" b="1" u="sng" dirty="0">
              <a:cs typeface="Times New Roman"/>
            </a:endParaRPr>
          </a:p>
          <a:p>
            <a:pPr algn="just">
              <a:buFont typeface="Wingdings" panose="05000000000000000000" pitchFamily="2" charset="2"/>
              <a:buChar char="§"/>
            </a:pPr>
            <a:endParaRPr lang="en-US" sz="2100" dirty="0">
              <a:solidFill>
                <a:srgbClr val="DDE9EC">
                  <a:lumMod val="50000"/>
                </a:srgbClr>
              </a:solidFill>
            </a:endParaRPr>
          </a:p>
          <a:p>
            <a:pPr algn="just">
              <a:buFont typeface="Wingdings" panose="05000000000000000000" pitchFamily="2" charset="2"/>
              <a:buChar char="§"/>
            </a:pPr>
            <a:endParaRPr lang="en-US" sz="2000" dirty="0" smtClean="0"/>
          </a:p>
          <a:p>
            <a:pPr algn="just">
              <a:buFont typeface="Wingdings" panose="05000000000000000000" pitchFamily="2" charset="2"/>
              <a:buChar char="§"/>
            </a:pPr>
            <a:endParaRPr lang="en-US" sz="2000" dirty="0" smtClean="0"/>
          </a:p>
          <a:p>
            <a:pPr algn="just">
              <a:buFont typeface="Wingdings" panose="05000000000000000000" pitchFamily="2" charset="2"/>
              <a:buChar char="§"/>
            </a:pPr>
            <a:endParaRPr lang="en-US" sz="2000" dirty="0"/>
          </a:p>
        </p:txBody>
      </p:sp>
      <p:sp>
        <p:nvSpPr>
          <p:cNvPr id="5" name="TextBox 4"/>
          <p:cNvSpPr txBox="1"/>
          <p:nvPr/>
        </p:nvSpPr>
        <p:spPr>
          <a:xfrm>
            <a:off x="541552" y="5395131"/>
            <a:ext cx="9067720" cy="830997"/>
          </a:xfrm>
          <a:prstGeom prst="rect">
            <a:avLst/>
          </a:prstGeom>
          <a:noFill/>
        </p:spPr>
        <p:txBody>
          <a:bodyPr wrap="square" rtlCol="0">
            <a:spAutoFit/>
          </a:bodyPr>
          <a:lstStyle/>
          <a:p>
            <a:pPr marL="0" algn="r" defTabSz="1015898" rtl="1" eaLnBrk="1" latinLnBrk="0" hangingPunct="1"/>
            <a:r>
              <a:rPr lang="ar-SA" sz="1200" dirty="0" err="1">
                <a:solidFill>
                  <a:schemeClr val="bg1">
                    <a:lumMod val="65000"/>
                  </a:schemeClr>
                </a:solidFill>
              </a:rPr>
              <a:t>ليش</a:t>
            </a:r>
            <a:r>
              <a:rPr lang="ar-SA" sz="1200" dirty="0">
                <a:solidFill>
                  <a:schemeClr val="bg1">
                    <a:lumMod val="65000"/>
                  </a:schemeClr>
                </a:solidFill>
              </a:rPr>
              <a:t> سالب: </a:t>
            </a:r>
          </a:p>
          <a:p>
            <a:pPr marL="0" algn="r" defTabSz="1015898" rtl="1" eaLnBrk="1" latinLnBrk="0" hangingPunct="1"/>
            <a:r>
              <a:rPr lang="ar-SA" sz="1200" dirty="0">
                <a:solidFill>
                  <a:schemeClr val="bg1">
                    <a:lumMod val="65000"/>
                  </a:schemeClr>
                </a:solidFill>
              </a:rPr>
              <a:t>١- تخيلوا الرئة زي الكورة المطاطية حقت الأطفال؛ اذا ضغطنا الكورة </a:t>
            </a:r>
            <a:r>
              <a:rPr lang="ar-SA" sz="1200" dirty="0" err="1">
                <a:solidFill>
                  <a:schemeClr val="bg1">
                    <a:lumMod val="65000"/>
                  </a:schemeClr>
                </a:solidFill>
              </a:rPr>
              <a:t>بترجع</a:t>
            </a:r>
            <a:r>
              <a:rPr lang="ar-SA" sz="1200" dirty="0">
                <a:solidFill>
                  <a:schemeClr val="bg1">
                    <a:lumMod val="65000"/>
                  </a:schemeClr>
                </a:solidFill>
              </a:rPr>
              <a:t> زي ما كانت. الرئة زي كذا، قوة </a:t>
            </a:r>
            <a:r>
              <a:rPr lang="en-US" sz="1200" dirty="0">
                <a:solidFill>
                  <a:schemeClr val="bg1">
                    <a:lumMod val="65000"/>
                  </a:schemeClr>
                </a:solidFill>
              </a:rPr>
              <a:t>recoil</a:t>
            </a:r>
            <a:r>
              <a:rPr lang="ar-SA" sz="1200" dirty="0" err="1">
                <a:solidFill>
                  <a:schemeClr val="bg1">
                    <a:lumMod val="65000"/>
                  </a:schemeClr>
                </a:solidFill>
              </a:rPr>
              <a:t>بتضغط</a:t>
            </a:r>
            <a:r>
              <a:rPr lang="ar-SA" sz="1200" dirty="0">
                <a:solidFill>
                  <a:schemeClr val="bg1">
                    <a:lumMod val="65000"/>
                  </a:schemeClr>
                </a:solidFill>
              </a:rPr>
              <a:t> الرئة وقوة جدار الصدر بتوسع الرئة. وجود قوتين متعاكسة </a:t>
            </a:r>
            <a:r>
              <a:rPr lang="ar-SA" sz="1200" dirty="0" err="1">
                <a:solidFill>
                  <a:schemeClr val="bg1">
                    <a:lumMod val="65000"/>
                  </a:schemeClr>
                </a:solidFill>
              </a:rPr>
              <a:t>بيخلي</a:t>
            </a:r>
            <a:r>
              <a:rPr lang="ar-SA" sz="1200" dirty="0">
                <a:solidFill>
                  <a:schemeClr val="bg1">
                    <a:lumMod val="65000"/>
                  </a:schemeClr>
                </a:solidFill>
              </a:rPr>
              <a:t> </a:t>
            </a:r>
            <a:r>
              <a:rPr lang="en-US" sz="1200" dirty="0">
                <a:solidFill>
                  <a:schemeClr val="bg1">
                    <a:lumMod val="65000"/>
                  </a:schemeClr>
                </a:solidFill>
              </a:rPr>
              <a:t>IPP</a:t>
            </a:r>
            <a:r>
              <a:rPr lang="ar-SA" sz="1200" dirty="0">
                <a:solidFill>
                  <a:schemeClr val="bg1">
                    <a:lumMod val="65000"/>
                  </a:schemeClr>
                </a:solidFill>
              </a:rPr>
              <a:t>سالب.</a:t>
            </a:r>
          </a:p>
          <a:p>
            <a:pPr marL="0" algn="r" defTabSz="1015898" rtl="1" eaLnBrk="1" latinLnBrk="0" hangingPunct="1"/>
            <a:r>
              <a:rPr lang="ar-SA" sz="1200" dirty="0">
                <a:solidFill>
                  <a:schemeClr val="bg1">
                    <a:lumMod val="65000"/>
                  </a:schemeClr>
                </a:solidFill>
              </a:rPr>
              <a:t>٢- أوعية اللمفية تسحب السائل الي موجود داخل </a:t>
            </a:r>
            <a:r>
              <a:rPr lang="en-US" sz="1200" dirty="0">
                <a:solidFill>
                  <a:schemeClr val="bg1">
                    <a:lumMod val="65000"/>
                  </a:schemeClr>
                </a:solidFill>
              </a:rPr>
              <a:t>pleura</a:t>
            </a:r>
            <a:r>
              <a:rPr lang="ar-SA" sz="1200" dirty="0">
                <a:solidFill>
                  <a:schemeClr val="bg1">
                    <a:lumMod val="65000"/>
                  </a:schemeClr>
                </a:solidFill>
              </a:rPr>
              <a:t> وهذا السحب يخلي الضغط سالب </a:t>
            </a:r>
            <a:endParaRPr lang="en-US" sz="1200" dirty="0">
              <a:solidFill>
                <a:schemeClr val="bg1">
                  <a:lumMod val="65000"/>
                </a:schemeClr>
              </a:solidFill>
            </a:endParaRPr>
          </a:p>
        </p:txBody>
      </p:sp>
      <p:sp>
        <p:nvSpPr>
          <p:cNvPr id="6" name="object 3"/>
          <p:cNvSpPr/>
          <p:nvPr/>
        </p:nvSpPr>
        <p:spPr>
          <a:xfrm>
            <a:off x="9958978" y="1473217"/>
            <a:ext cx="1958620" cy="2088233"/>
          </a:xfrm>
          <a:prstGeom prst="rect">
            <a:avLst/>
          </a:prstGeom>
          <a:blipFill>
            <a:blip r:embed="rId2" cstate="print"/>
            <a:srcRect/>
            <a:stretch>
              <a:fillRect t="-14120"/>
            </a:stretch>
          </a:blipFill>
        </p:spPr>
        <p:txBody>
          <a:bodyPr wrap="square" lIns="0" tIns="0" rIns="0" bIns="0" rtlCol="0"/>
          <a:lstStyle/>
          <a:p>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1804" b="5834"/>
          <a:stretch/>
        </p:blipFill>
        <p:spPr>
          <a:xfrm>
            <a:off x="9719088" y="3998230"/>
            <a:ext cx="2438400" cy="1545465"/>
          </a:xfrm>
          <a:prstGeom prst="rect">
            <a:avLst/>
          </a:prstGeom>
        </p:spPr>
      </p:pic>
      <p:sp>
        <p:nvSpPr>
          <p:cNvPr id="9" name="TextBox 8"/>
          <p:cNvSpPr txBox="1"/>
          <p:nvPr/>
        </p:nvSpPr>
        <p:spPr>
          <a:xfrm>
            <a:off x="9661343" y="5702908"/>
            <a:ext cx="2527482" cy="523220"/>
          </a:xfrm>
          <a:prstGeom prst="rect">
            <a:avLst/>
          </a:prstGeom>
          <a:noFill/>
        </p:spPr>
        <p:txBody>
          <a:bodyPr wrap="square" rtlCol="0">
            <a:spAutoFit/>
          </a:bodyPr>
          <a:lstStyle/>
          <a:p>
            <a:pPr algn="ctr"/>
            <a:r>
              <a:rPr lang="en-US" sz="1400" dirty="0" smtClean="0">
                <a:solidFill>
                  <a:schemeClr val="bg1">
                    <a:lumMod val="65000"/>
                  </a:schemeClr>
                </a:solidFill>
              </a:rPr>
              <a:t>Extra picture:</a:t>
            </a:r>
            <a:r>
              <a:rPr lang="en-US" sz="1400" dirty="0">
                <a:solidFill>
                  <a:schemeClr val="bg1">
                    <a:lumMod val="65000"/>
                  </a:schemeClr>
                </a:solidFill>
              </a:rPr>
              <a:t> </a:t>
            </a:r>
            <a:r>
              <a:rPr lang="en-US" sz="1400" dirty="0" smtClean="0">
                <a:solidFill>
                  <a:schemeClr val="bg1">
                    <a:lumMod val="65000"/>
                  </a:schemeClr>
                </a:solidFill>
              </a:rPr>
              <a:t>for understanding the pleural space</a:t>
            </a:r>
            <a:endParaRPr lang="en-US" sz="1400" dirty="0">
              <a:solidFill>
                <a:schemeClr val="bg1">
                  <a:lumMod val="65000"/>
                </a:schemeClr>
              </a:solidFill>
            </a:endParaRPr>
          </a:p>
        </p:txBody>
      </p:sp>
      <p:sp>
        <p:nvSpPr>
          <p:cNvPr id="12" name="TextBox 11"/>
          <p:cNvSpPr txBox="1"/>
          <p:nvPr/>
        </p:nvSpPr>
        <p:spPr>
          <a:xfrm>
            <a:off x="1268804" y="6385341"/>
            <a:ext cx="10864260" cy="307777"/>
          </a:xfrm>
          <a:prstGeom prst="rect">
            <a:avLst/>
          </a:prstGeom>
          <a:noFill/>
        </p:spPr>
        <p:txBody>
          <a:bodyPr wrap="square" rtlCol="0">
            <a:spAutoFit/>
          </a:bodyPr>
          <a:lstStyle/>
          <a:p>
            <a:pPr lvl="0" defTabSz="914400">
              <a:spcBef>
                <a:spcPts val="667"/>
              </a:spcBef>
              <a:buClr>
                <a:srgbClr val="727CA3"/>
              </a:buClr>
              <a:buSzPct val="76000"/>
            </a:pPr>
            <a:r>
              <a:rPr lang="en-US" sz="1200" dirty="0" smtClean="0">
                <a:solidFill>
                  <a:schemeClr val="bg1">
                    <a:lumMod val="65000"/>
                  </a:schemeClr>
                </a:solidFill>
              </a:rPr>
              <a:t>*(</a:t>
            </a:r>
            <a:r>
              <a:rPr lang="en-US" sz="1200" dirty="0">
                <a:solidFill>
                  <a:schemeClr val="bg1">
                    <a:lumMod val="65000"/>
                  </a:schemeClr>
                </a:solidFill>
              </a:rPr>
              <a:t>R</a:t>
            </a:r>
            <a:r>
              <a:rPr lang="en-US" sz="1200" dirty="0" smtClean="0">
                <a:solidFill>
                  <a:schemeClr val="bg1">
                    <a:lumMod val="65000"/>
                  </a:schemeClr>
                </a:solidFill>
              </a:rPr>
              <a:t>ecoil </a:t>
            </a:r>
            <a:r>
              <a:rPr lang="en-US" sz="1200" dirty="0">
                <a:solidFill>
                  <a:schemeClr val="bg1">
                    <a:lumMod val="65000"/>
                  </a:schemeClr>
                </a:solidFill>
              </a:rPr>
              <a:t>is the tendency of the lung to return to its original shape after expanding</a:t>
            </a:r>
            <a:r>
              <a:rPr lang="en-US" sz="1200" dirty="0" smtClean="0">
                <a:solidFill>
                  <a:schemeClr val="bg1">
                    <a:lumMod val="65000"/>
                  </a:schemeClr>
                </a:solidFill>
              </a:rPr>
              <a:t>)</a:t>
            </a:r>
            <a:r>
              <a:rPr lang="en-US" sz="1200" dirty="0">
                <a:solidFill>
                  <a:schemeClr val="bg1">
                    <a:lumMod val="65000"/>
                  </a:schemeClr>
                </a:solidFill>
              </a:rPr>
              <a:t> </a:t>
            </a:r>
            <a:r>
              <a:rPr lang="en-US" sz="1200" dirty="0" smtClean="0">
                <a:solidFill>
                  <a:schemeClr val="bg1">
                    <a:lumMod val="65000"/>
                  </a:schemeClr>
                </a:solidFill>
              </a:rPr>
              <a:t> -  **(</a:t>
            </a:r>
            <a:r>
              <a:rPr lang="en-US" sz="1200" dirty="0">
                <a:solidFill>
                  <a:schemeClr val="bg1">
                    <a:lumMod val="65000"/>
                  </a:schemeClr>
                </a:solidFill>
              </a:rPr>
              <a:t>Potential space is two surface membranes separated by a small amount of fluid)</a:t>
            </a:r>
            <a:r>
              <a:rPr lang="en-US" sz="1400" dirty="0">
                <a:solidFill>
                  <a:schemeClr val="bg1">
                    <a:lumMod val="65000"/>
                  </a:schemeClr>
                </a:solidFill>
              </a:rPr>
              <a:t> </a:t>
            </a:r>
          </a:p>
        </p:txBody>
      </p:sp>
      <p:sp>
        <p:nvSpPr>
          <p:cNvPr id="8" name="TextBox 7"/>
          <p:cNvSpPr txBox="1"/>
          <p:nvPr/>
        </p:nvSpPr>
        <p:spPr>
          <a:xfrm>
            <a:off x="4510236" y="3224009"/>
            <a:ext cx="5616624" cy="276999"/>
          </a:xfrm>
          <a:prstGeom prst="rect">
            <a:avLst/>
          </a:prstGeom>
          <a:noFill/>
        </p:spPr>
        <p:txBody>
          <a:bodyPr wrap="square" rtlCol="0">
            <a:spAutoFit/>
          </a:bodyPr>
          <a:lstStyle/>
          <a:p>
            <a:r>
              <a:rPr lang="en-US" sz="1200" dirty="0" smtClean="0">
                <a:solidFill>
                  <a:schemeClr val="bg1">
                    <a:lumMod val="65000"/>
                  </a:schemeClr>
                </a:solidFill>
              </a:rPr>
              <a:t>(By negative we mean in comparison to atmospheric </a:t>
            </a:r>
            <a:r>
              <a:rPr lang="en-US" sz="1200" smtClean="0">
                <a:solidFill>
                  <a:schemeClr val="bg1">
                    <a:lumMod val="65000"/>
                  </a:schemeClr>
                </a:solidFill>
              </a:rPr>
              <a:t>pressure.) </a:t>
            </a:r>
            <a:endParaRPr lang="en-US" sz="1200" dirty="0">
              <a:solidFill>
                <a:schemeClr val="bg1">
                  <a:lumMod val="65000"/>
                </a:schemeClr>
              </a:solidFill>
            </a:endParaRPr>
          </a:p>
        </p:txBody>
      </p:sp>
    </p:spTree>
    <p:extLst>
      <p:ext uri="{BB962C8B-B14F-4D97-AF65-F5344CB8AC3E}">
        <p14:creationId xmlns:p14="http://schemas.microsoft.com/office/powerpoint/2010/main" val="308328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94" y="128904"/>
            <a:ext cx="11317639" cy="990600"/>
          </a:xfrm>
        </p:spPr>
        <p:txBody>
          <a:bodyPr>
            <a:normAutofit fontScale="90000"/>
          </a:bodyPr>
          <a:lstStyle/>
          <a:p>
            <a:r>
              <a:rPr lang="en-US" dirty="0"/>
              <a:t>Pressure Changes in the Lungs During Breathing Cont.</a:t>
            </a:r>
          </a:p>
        </p:txBody>
      </p:sp>
      <p:sp>
        <p:nvSpPr>
          <p:cNvPr id="8" name="Content Placeholder 7"/>
          <p:cNvSpPr>
            <a:spLocks noGrp="1"/>
          </p:cNvSpPr>
          <p:nvPr>
            <p:ph sz="quarter" idx="1"/>
          </p:nvPr>
        </p:nvSpPr>
        <p:spPr>
          <a:xfrm>
            <a:off x="387290" y="1611266"/>
            <a:ext cx="10969943" cy="3528392"/>
          </a:xfrm>
        </p:spPr>
        <p:txBody>
          <a:bodyPr>
            <a:noAutofit/>
          </a:bodyPr>
          <a:lstStyle/>
          <a:p>
            <a:pPr algn="just">
              <a:lnSpc>
                <a:spcPct val="120000"/>
              </a:lnSpc>
              <a:buFont typeface="Wingdings" panose="05000000000000000000" pitchFamily="2" charset="2"/>
              <a:buChar char="§"/>
            </a:pPr>
            <a:r>
              <a:rPr lang="en-US" sz="1800" dirty="0">
                <a:solidFill>
                  <a:srgbClr val="DDE9EC">
                    <a:lumMod val="50000"/>
                  </a:srgbClr>
                </a:solidFill>
              </a:rPr>
              <a:t>Malignancies, heart failure, obstruction of </a:t>
            </a:r>
            <a:r>
              <a:rPr lang="en-US" sz="1800" dirty="0" err="1">
                <a:solidFill>
                  <a:srgbClr val="DDE9EC">
                    <a:lumMod val="50000"/>
                  </a:srgbClr>
                </a:solidFill>
              </a:rPr>
              <a:t>lymphatics</a:t>
            </a:r>
            <a:r>
              <a:rPr lang="en-US" sz="1800" dirty="0">
                <a:solidFill>
                  <a:srgbClr val="DDE9EC">
                    <a:lumMod val="50000"/>
                  </a:srgbClr>
                </a:solidFill>
              </a:rPr>
              <a:t> or inflammation of pleura and production of more pleural fluid will cause accumulation of pleural fluid (pleural effusion) </a:t>
            </a:r>
            <a:r>
              <a:rPr lang="en-US" sz="1800" dirty="0" smtClean="0">
                <a:solidFill>
                  <a:srgbClr val="DDE9EC">
                    <a:lumMod val="50000"/>
                  </a:srgbClr>
                </a:solidFill>
              </a:rPr>
              <a:t>which </a:t>
            </a:r>
            <a:r>
              <a:rPr lang="en-US" sz="1800" dirty="0">
                <a:solidFill>
                  <a:srgbClr val="DDE9EC">
                    <a:lumMod val="50000"/>
                  </a:srgbClr>
                </a:solidFill>
              </a:rPr>
              <a:t>is very dangerous and requires immediate suction of fluid because it erases the negativity. No negativity means no opposing force so the lung will collapse. </a:t>
            </a:r>
            <a:endParaRPr lang="en-US" sz="1800" dirty="0" smtClean="0">
              <a:solidFill>
                <a:srgbClr val="DDE9EC">
                  <a:lumMod val="50000"/>
                </a:srgbClr>
              </a:solidFill>
            </a:endParaRPr>
          </a:p>
          <a:p>
            <a:pPr marL="0" indent="0" algn="just">
              <a:lnSpc>
                <a:spcPct val="120000"/>
              </a:lnSpc>
              <a:buNone/>
            </a:pPr>
            <a:endParaRPr lang="en-US" sz="1800" dirty="0" smtClean="0">
              <a:solidFill>
                <a:srgbClr val="DDE9EC">
                  <a:lumMod val="50000"/>
                </a:srgbClr>
              </a:solidFill>
            </a:endParaRPr>
          </a:p>
          <a:p>
            <a:pPr marL="0" indent="0" algn="just">
              <a:lnSpc>
                <a:spcPct val="120000"/>
              </a:lnSpc>
              <a:buNone/>
            </a:pPr>
            <a:endParaRPr lang="en-US" sz="1800" dirty="0">
              <a:solidFill>
                <a:srgbClr val="DDE9EC">
                  <a:lumMod val="50000"/>
                </a:srgbClr>
              </a:solidFill>
            </a:endParaRPr>
          </a:p>
          <a:p>
            <a:pPr marL="0" indent="0" algn="just">
              <a:lnSpc>
                <a:spcPct val="120000"/>
              </a:lnSpc>
              <a:buNone/>
            </a:pPr>
            <a:endParaRPr lang="en-US" sz="1800" dirty="0">
              <a:solidFill>
                <a:srgbClr val="DDE9EC">
                  <a:lumMod val="50000"/>
                </a:srgbClr>
              </a:solidFill>
            </a:endParaRPr>
          </a:p>
          <a:p>
            <a:pPr lvl="0" algn="just">
              <a:lnSpc>
                <a:spcPct val="120000"/>
              </a:lnSpc>
              <a:buFont typeface="Wingdings" panose="05000000000000000000" pitchFamily="2" charset="2"/>
              <a:buChar char="§"/>
            </a:pPr>
            <a:r>
              <a:rPr lang="en-US" sz="1800" dirty="0">
                <a:solidFill>
                  <a:srgbClr val="DDE9EC">
                    <a:lumMod val="50000"/>
                  </a:srgbClr>
                </a:solidFill>
              </a:rPr>
              <a:t>A layer of pleura (a very thin membrane) </a:t>
            </a:r>
            <a:r>
              <a:rPr lang="en-US" sz="1800" dirty="0" smtClean="0">
                <a:solidFill>
                  <a:srgbClr val="DDE9EC">
                    <a:lumMod val="50000"/>
                  </a:srgbClr>
                </a:solidFill>
              </a:rPr>
              <a:t>covers </a:t>
            </a:r>
            <a:r>
              <a:rPr lang="en-US" sz="1800" dirty="0">
                <a:solidFill>
                  <a:srgbClr val="DDE9EC">
                    <a:lumMod val="50000"/>
                  </a:srgbClr>
                </a:solidFill>
              </a:rPr>
              <a:t>the lung (this layer is called visceral pleura) and another layer covers the inside of the </a:t>
            </a:r>
            <a:r>
              <a:rPr lang="en-US" sz="1800" dirty="0" smtClean="0">
                <a:solidFill>
                  <a:srgbClr val="DDE9EC">
                    <a:lumMod val="50000"/>
                  </a:srgbClr>
                </a:solidFill>
              </a:rPr>
              <a:t>ribs (parietal pleura), </a:t>
            </a:r>
            <a:r>
              <a:rPr lang="en-US" sz="1800" dirty="0">
                <a:solidFill>
                  <a:srgbClr val="DDE9EC">
                    <a:lumMod val="50000"/>
                  </a:srgbClr>
                </a:solidFill>
              </a:rPr>
              <a:t>these two layers move together to make the movement of the lung  non-painful.  Between the two layers there is a very thin lubricant fluid film.  The space between the two layers is called the pleural space (pleural cavity).  </a:t>
            </a:r>
          </a:p>
          <a:p>
            <a:pPr algn="just"/>
            <a:endParaRPr lang="en-US" sz="1800" dirty="0"/>
          </a:p>
        </p:txBody>
      </p:sp>
      <p:sp>
        <p:nvSpPr>
          <p:cNvPr id="11" name="Rectangle 10"/>
          <p:cNvSpPr/>
          <p:nvPr/>
        </p:nvSpPr>
        <p:spPr>
          <a:xfrm>
            <a:off x="621804" y="2691386"/>
            <a:ext cx="10735429" cy="867930"/>
          </a:xfrm>
          <a:prstGeom prst="rect">
            <a:avLst/>
          </a:prstGeom>
        </p:spPr>
        <p:txBody>
          <a:bodyPr wrap="square">
            <a:spAutoFit/>
          </a:bodyPr>
          <a:lstStyle/>
          <a:p>
            <a:pPr marR="340995" algn="just">
              <a:lnSpc>
                <a:spcPct val="120000"/>
              </a:lnSpc>
            </a:pPr>
            <a:r>
              <a:rPr lang="en-US" sz="1400" spc="-5" dirty="0" smtClean="0">
                <a:solidFill>
                  <a:schemeClr val="bg1">
                    <a:lumMod val="65000"/>
                  </a:schemeClr>
                </a:solidFill>
                <a:cs typeface="Times New Roman"/>
              </a:rPr>
              <a:t>Pleural effusion (Inflammation) reduces the negativity and therefore eliminates the effect of opposing forces  (as there is no opposing force of negativity) and the lung collapses. In order to fix this, the fluid must be drained in order to have empty space once again.</a:t>
            </a:r>
          </a:p>
          <a:p>
            <a:pPr marR="340995" algn="just">
              <a:lnSpc>
                <a:spcPct val="120000"/>
              </a:lnSpc>
            </a:pPr>
            <a:r>
              <a:rPr lang="en-US" sz="1400" spc="-5" dirty="0" smtClean="0">
                <a:cs typeface="Times New Roman"/>
              </a:rPr>
              <a:t> </a:t>
            </a:r>
            <a:endParaRPr lang="en-US" sz="1600" dirty="0"/>
          </a:p>
        </p:txBody>
      </p:sp>
    </p:spTree>
    <p:extLst>
      <p:ext uri="{BB962C8B-B14F-4D97-AF65-F5344CB8AC3E}">
        <p14:creationId xmlns:p14="http://schemas.microsoft.com/office/powerpoint/2010/main" val="160905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 of </a:t>
            </a:r>
            <a:r>
              <a:rPr lang="en-US" dirty="0" err="1"/>
              <a:t>Intrapleural</a:t>
            </a:r>
            <a:r>
              <a:rPr lang="en-US" dirty="0"/>
              <a:t> </a:t>
            </a:r>
            <a:r>
              <a:rPr lang="en-US" dirty="0" smtClean="0"/>
              <a:t>Pressure (IPP)</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15</a:t>
            </a:fld>
            <a:endParaRPr lang="en-US" dirty="0"/>
          </a:p>
        </p:txBody>
      </p:sp>
      <p:sp>
        <p:nvSpPr>
          <p:cNvPr id="4" name="Content Placeholder 3"/>
          <p:cNvSpPr>
            <a:spLocks noGrp="1"/>
          </p:cNvSpPr>
          <p:nvPr>
            <p:ph sz="quarter" idx="1"/>
          </p:nvPr>
        </p:nvSpPr>
        <p:spPr>
          <a:xfrm>
            <a:off x="489960" y="1528787"/>
            <a:ext cx="11437100" cy="1787403"/>
          </a:xfrm>
        </p:spPr>
        <p:txBody>
          <a:bodyPr>
            <a:noAutofit/>
          </a:bodyPr>
          <a:lstStyle/>
          <a:p>
            <a:r>
              <a:rPr lang="en-US" sz="1800" dirty="0" smtClean="0"/>
              <a:t> </a:t>
            </a:r>
            <a:r>
              <a:rPr lang="en-US" sz="1800" dirty="0"/>
              <a:t>Intrapleural pressure is </a:t>
            </a:r>
            <a:r>
              <a:rPr lang="en-US" sz="1800" dirty="0">
                <a:solidFill>
                  <a:schemeClr val="accent4">
                    <a:lumMod val="75000"/>
                  </a:schemeClr>
                </a:solidFill>
              </a:rPr>
              <a:t>(-5) cm H2O </a:t>
            </a:r>
            <a:r>
              <a:rPr lang="en-US" sz="1800" dirty="0"/>
              <a:t>during resting position between </a:t>
            </a:r>
            <a:r>
              <a:rPr lang="en-US" sz="1800" dirty="0" smtClean="0"/>
              <a:t>breaths</a:t>
            </a:r>
            <a:r>
              <a:rPr lang="en-US" sz="1800" dirty="0"/>
              <a:t>, </a:t>
            </a:r>
            <a:r>
              <a:rPr lang="en-US" sz="1800" dirty="0" smtClean="0"/>
              <a:t>and </a:t>
            </a:r>
            <a:r>
              <a:rPr lang="en-US" sz="1800" dirty="0"/>
              <a:t>it becomes more negative </a:t>
            </a:r>
            <a:r>
              <a:rPr lang="en-US" sz="1800" dirty="0">
                <a:solidFill>
                  <a:schemeClr val="accent4">
                    <a:lumMod val="75000"/>
                  </a:schemeClr>
                </a:solidFill>
              </a:rPr>
              <a:t>(-7.5) cm H2O </a:t>
            </a:r>
            <a:r>
              <a:rPr lang="en-US" sz="1800" dirty="0"/>
              <a:t>during resting inspiration.</a:t>
            </a:r>
          </a:p>
          <a:p>
            <a:pPr marL="0" indent="0">
              <a:buNone/>
            </a:pPr>
            <a:endParaRPr lang="en-US" sz="2000" dirty="0"/>
          </a:p>
          <a:p>
            <a:r>
              <a:rPr lang="en-US" sz="2000" u="sng" dirty="0" smtClean="0"/>
              <a:t>During </a:t>
            </a:r>
            <a:r>
              <a:rPr lang="en-US" sz="2000" u="sng" dirty="0"/>
              <a:t>“Forced ventilation</a:t>
            </a:r>
            <a:r>
              <a:rPr lang="en-US" sz="2000" u="sng" dirty="0" smtClean="0"/>
              <a:t>”:</a:t>
            </a:r>
          </a:p>
          <a:p>
            <a:pPr>
              <a:buFont typeface="Wingdings" panose="05000000000000000000" pitchFamily="2" charset="2"/>
              <a:buChar char="§"/>
            </a:pPr>
            <a:r>
              <a:rPr lang="en-US" sz="1800" dirty="0"/>
              <a:t>Forced Inspiration : </a:t>
            </a:r>
            <a:r>
              <a:rPr lang="en-US" sz="1800" dirty="0">
                <a:solidFill>
                  <a:schemeClr val="accent4">
                    <a:lumMod val="75000"/>
                  </a:schemeClr>
                </a:solidFill>
              </a:rPr>
              <a:t>-20 </a:t>
            </a:r>
            <a:r>
              <a:rPr lang="en-US" sz="1800" dirty="0"/>
              <a:t>to</a:t>
            </a:r>
            <a:r>
              <a:rPr lang="en-US" sz="1800" dirty="0">
                <a:solidFill>
                  <a:schemeClr val="accent4"/>
                </a:solidFill>
              </a:rPr>
              <a:t> </a:t>
            </a:r>
            <a:r>
              <a:rPr lang="en-US" sz="1800" dirty="0">
                <a:solidFill>
                  <a:schemeClr val="accent4">
                    <a:lumMod val="75000"/>
                  </a:schemeClr>
                </a:solidFill>
              </a:rPr>
              <a:t>-40 cmH2O </a:t>
            </a:r>
          </a:p>
          <a:p>
            <a:pPr>
              <a:buFont typeface="Wingdings" panose="05000000000000000000" pitchFamily="2" charset="2"/>
              <a:buChar char="§"/>
            </a:pPr>
            <a:r>
              <a:rPr lang="en-US" sz="1800" dirty="0"/>
              <a:t>  Forced Expiration : </a:t>
            </a:r>
            <a:r>
              <a:rPr lang="en-US" sz="1800" dirty="0">
                <a:solidFill>
                  <a:schemeClr val="accent4">
                    <a:lumMod val="75000"/>
                  </a:schemeClr>
                </a:solidFill>
              </a:rPr>
              <a:t>+30 cmH2O</a:t>
            </a:r>
          </a:p>
          <a:p>
            <a:pPr marL="0" indent="0">
              <a:buNone/>
            </a:pPr>
            <a:endParaRPr lang="en-US" sz="2000" u="sng" dirty="0" smtClean="0"/>
          </a:p>
        </p:txBody>
      </p:sp>
      <p:sp>
        <p:nvSpPr>
          <p:cNvPr id="5" name="TextBox 4"/>
          <p:cNvSpPr txBox="1"/>
          <p:nvPr/>
        </p:nvSpPr>
        <p:spPr>
          <a:xfrm>
            <a:off x="3718148" y="1528787"/>
            <a:ext cx="6912769" cy="646331"/>
          </a:xfrm>
          <a:prstGeom prst="rect">
            <a:avLst/>
          </a:prstGeom>
          <a:noFill/>
        </p:spPr>
        <p:txBody>
          <a:bodyPr wrap="square" rtlCol="0">
            <a:spAutoFit/>
          </a:bodyPr>
          <a:lstStyle/>
          <a:p>
            <a:pPr marL="0" algn="r" defTabSz="1015898" rtl="1" eaLnBrk="1" latinLnBrk="0" hangingPunct="1"/>
            <a:endParaRPr lang="ar-SA" dirty="0"/>
          </a:p>
          <a:p>
            <a:pPr algn="r" rtl="1"/>
            <a:r>
              <a:rPr lang="ar-SA" sz="1600" dirty="0">
                <a:solidFill>
                  <a:schemeClr val="bg2">
                    <a:lumMod val="50000"/>
                  </a:schemeClr>
                </a:solidFill>
              </a:rPr>
              <a:t>اذا انكسر واحد من الضلوع ممكن انه يدخل في الرئة ويخلي </a:t>
            </a:r>
            <a:r>
              <a:rPr lang="en-US" sz="1600" dirty="0" err="1">
                <a:solidFill>
                  <a:schemeClr val="bg2">
                    <a:lumMod val="50000"/>
                  </a:schemeClr>
                </a:solidFill>
              </a:rPr>
              <a:t>intrapleural</a:t>
            </a:r>
            <a:r>
              <a:rPr lang="en-US" sz="1600" dirty="0">
                <a:solidFill>
                  <a:schemeClr val="bg2">
                    <a:lumMod val="50000"/>
                  </a:schemeClr>
                </a:solidFill>
              </a:rPr>
              <a:t> pressure</a:t>
            </a:r>
            <a:r>
              <a:rPr lang="ar-SA" sz="1600" dirty="0">
                <a:solidFill>
                  <a:schemeClr val="bg2">
                    <a:lumMod val="50000"/>
                  </a:schemeClr>
                </a:solidFill>
              </a:rPr>
              <a:t> صفر   </a:t>
            </a:r>
            <a:endParaRPr lang="en-US" sz="1600" dirty="0">
              <a:solidFill>
                <a:schemeClr val="bg2">
                  <a:lumMod val="50000"/>
                </a:schemeClr>
              </a:solidFill>
            </a:endParaRPr>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1331" y="283274"/>
            <a:ext cx="995729" cy="995729"/>
          </a:xfrm>
          <a:prstGeom prst="rect">
            <a:avLst/>
          </a:prstGeom>
        </p:spPr>
      </p:pic>
      <p:sp>
        <p:nvSpPr>
          <p:cNvPr id="9" name="object 5"/>
          <p:cNvSpPr/>
          <p:nvPr/>
        </p:nvSpPr>
        <p:spPr>
          <a:xfrm>
            <a:off x="6454452" y="3815341"/>
            <a:ext cx="3991531" cy="2356070"/>
          </a:xfrm>
          <a:prstGeom prst="rect">
            <a:avLst/>
          </a:prstGeom>
          <a:blipFill>
            <a:blip r:embed="rId4" cstate="print"/>
            <a:srcRect/>
            <a:stretch>
              <a:fillRect t="-5326"/>
            </a:stretch>
          </a:blipFill>
          <a:ln>
            <a:solidFill>
              <a:schemeClr val="tx1"/>
            </a:solidFill>
          </a:ln>
        </p:spPr>
        <p:txBody>
          <a:bodyPr wrap="square" lIns="0" tIns="0" rIns="0" bIns="0" rtlCol="0"/>
          <a:lstStyle/>
          <a:p>
            <a:endParaRPr/>
          </a:p>
        </p:txBody>
      </p:sp>
      <p:sp>
        <p:nvSpPr>
          <p:cNvPr id="8" name="object 7"/>
          <p:cNvSpPr/>
          <p:nvPr/>
        </p:nvSpPr>
        <p:spPr>
          <a:xfrm>
            <a:off x="1917948" y="3815341"/>
            <a:ext cx="3991531" cy="2356070"/>
          </a:xfrm>
          <a:prstGeom prst="rect">
            <a:avLst/>
          </a:prstGeom>
          <a:blipFill>
            <a:blip r:embed="rId5"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261404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11317600" cy="990600"/>
          </a:xfrm>
        </p:spPr>
        <p:txBody>
          <a:bodyPr>
            <a:normAutofit fontScale="90000"/>
          </a:bodyPr>
          <a:lstStyle/>
          <a:p>
            <a:r>
              <a:rPr lang="en-US" dirty="0"/>
              <a:t>Pressure Changes in the Lungs During Breathing Cont.</a:t>
            </a:r>
          </a:p>
        </p:txBody>
      </p:sp>
      <p:sp>
        <p:nvSpPr>
          <p:cNvPr id="3" name="Slide Number Placeholder 2"/>
          <p:cNvSpPr>
            <a:spLocks noGrp="1"/>
          </p:cNvSpPr>
          <p:nvPr>
            <p:ph type="sldNum" sz="quarter" idx="12"/>
          </p:nvPr>
        </p:nvSpPr>
        <p:spPr/>
        <p:txBody>
          <a:bodyPr/>
          <a:lstStyle/>
          <a:p>
            <a:fld id="{4929A69E-7D8F-4515-9605-0315ABD4F316}" type="slidenum">
              <a:rPr lang="en-US" smtClean="0"/>
              <a:pPr/>
              <a:t>16</a:t>
            </a:fld>
            <a:endParaRPr lang="en-US" dirty="0"/>
          </a:p>
        </p:txBody>
      </p:sp>
      <p:sp>
        <p:nvSpPr>
          <p:cNvPr id="4" name="Content Placeholder 3"/>
          <p:cNvSpPr>
            <a:spLocks noGrp="1"/>
          </p:cNvSpPr>
          <p:nvPr>
            <p:ph sz="quarter" idx="1"/>
          </p:nvPr>
        </p:nvSpPr>
        <p:spPr>
          <a:xfrm>
            <a:off x="609460" y="1412776"/>
            <a:ext cx="10969943" cy="4908025"/>
          </a:xfrm>
        </p:spPr>
        <p:txBody>
          <a:bodyPr>
            <a:normAutofit lnSpcReduction="10000"/>
          </a:bodyPr>
          <a:lstStyle/>
          <a:p>
            <a:pPr marL="0" indent="0">
              <a:buNone/>
            </a:pPr>
            <a:r>
              <a:rPr lang="en-US" sz="2000" b="1" u="sng" dirty="0"/>
              <a:t>3-Transpulmonary </a:t>
            </a:r>
            <a:r>
              <a:rPr lang="en-US" sz="2000" b="1" u="sng" dirty="0" smtClean="0"/>
              <a:t>Pressure </a:t>
            </a:r>
            <a:r>
              <a:rPr lang="en-US" sz="2000" b="1" u="sng" dirty="0"/>
              <a:t>(TPp) (Extending Pressure) </a:t>
            </a:r>
            <a:endParaRPr lang="en-US" sz="2000" b="1" u="sng" dirty="0" smtClean="0"/>
          </a:p>
          <a:p>
            <a:pPr marL="0" indent="0">
              <a:buNone/>
            </a:pPr>
            <a:r>
              <a:rPr lang="en-US" sz="1800" dirty="0" smtClean="0">
                <a:solidFill>
                  <a:schemeClr val="bg2">
                    <a:lumMod val="50000"/>
                  </a:schemeClr>
                </a:solidFill>
              </a:rPr>
              <a:t>Called Extending </a:t>
            </a:r>
            <a:r>
              <a:rPr lang="en-US" sz="1800" dirty="0">
                <a:solidFill>
                  <a:schemeClr val="bg2">
                    <a:lumMod val="50000"/>
                  </a:schemeClr>
                </a:solidFill>
              </a:rPr>
              <a:t>pressure : because </a:t>
            </a:r>
            <a:r>
              <a:rPr lang="en-US" sz="1800" dirty="0" smtClean="0">
                <a:solidFill>
                  <a:schemeClr val="bg2">
                    <a:lumMod val="50000"/>
                  </a:schemeClr>
                </a:solidFill>
              </a:rPr>
              <a:t>it</a:t>
            </a:r>
            <a:r>
              <a:rPr lang="en-US" sz="1800" dirty="0">
                <a:solidFill>
                  <a:schemeClr val="bg2">
                    <a:lumMod val="50000"/>
                  </a:schemeClr>
                </a:solidFill>
              </a:rPr>
              <a:t> </a:t>
            </a:r>
            <a:r>
              <a:rPr lang="en-US" sz="1800" dirty="0" smtClean="0">
                <a:solidFill>
                  <a:schemeClr val="bg2">
                    <a:lumMod val="50000"/>
                  </a:schemeClr>
                </a:solidFill>
              </a:rPr>
              <a:t>is </a:t>
            </a:r>
            <a:r>
              <a:rPr lang="en-US" sz="1800" dirty="0">
                <a:solidFill>
                  <a:schemeClr val="bg2">
                    <a:lumMod val="50000"/>
                  </a:schemeClr>
                </a:solidFill>
              </a:rPr>
              <a:t>the pressure that keeps the lungs inflated or </a:t>
            </a:r>
            <a:r>
              <a:rPr lang="en-US" sz="1800" dirty="0" smtClean="0">
                <a:solidFill>
                  <a:schemeClr val="bg2">
                    <a:lumMod val="50000"/>
                  </a:schemeClr>
                </a:solidFill>
              </a:rPr>
              <a:t>extended, so </a:t>
            </a:r>
            <a:r>
              <a:rPr lang="en-US" sz="1800" dirty="0">
                <a:solidFill>
                  <a:schemeClr val="bg2">
                    <a:lumMod val="50000"/>
                  </a:schemeClr>
                </a:solidFill>
              </a:rPr>
              <a:t>the lungs never collapse.</a:t>
            </a:r>
          </a:p>
          <a:p>
            <a:pPr marL="0" indent="0">
              <a:buNone/>
            </a:pPr>
            <a:r>
              <a:rPr lang="en-US" sz="1800" dirty="0" smtClean="0">
                <a:solidFill>
                  <a:schemeClr val="bg2">
                    <a:lumMod val="50000"/>
                  </a:schemeClr>
                </a:solidFill>
              </a:rPr>
              <a:t>It is also called </a:t>
            </a:r>
            <a:r>
              <a:rPr lang="en-US" sz="1800" dirty="0">
                <a:solidFill>
                  <a:schemeClr val="bg2">
                    <a:lumMod val="50000"/>
                  </a:schemeClr>
                </a:solidFill>
              </a:rPr>
              <a:t>r</a:t>
            </a:r>
            <a:r>
              <a:rPr lang="en-US" sz="1800" dirty="0" smtClean="0">
                <a:solidFill>
                  <a:schemeClr val="bg2">
                    <a:lumMod val="50000"/>
                  </a:schemeClr>
                </a:solidFill>
              </a:rPr>
              <a:t>ecoil </a:t>
            </a:r>
            <a:r>
              <a:rPr lang="en-US" sz="1800" dirty="0">
                <a:solidFill>
                  <a:schemeClr val="bg2">
                    <a:lumMod val="50000"/>
                  </a:schemeClr>
                </a:solidFill>
              </a:rPr>
              <a:t>pressure: because </a:t>
            </a:r>
            <a:r>
              <a:rPr lang="en-US" sz="1800" dirty="0" smtClean="0">
                <a:solidFill>
                  <a:schemeClr val="bg2">
                    <a:lumMod val="50000"/>
                  </a:schemeClr>
                </a:solidFill>
              </a:rPr>
              <a:t>it is </a:t>
            </a:r>
            <a:r>
              <a:rPr lang="en-US" sz="1800" dirty="0">
                <a:solidFill>
                  <a:schemeClr val="bg2">
                    <a:lumMod val="50000"/>
                  </a:schemeClr>
                </a:solidFill>
              </a:rPr>
              <a:t>equal to the recoil force of the lungs. So when the pressure = </a:t>
            </a:r>
            <a:r>
              <a:rPr lang="en-US" sz="1800" dirty="0" smtClean="0">
                <a:solidFill>
                  <a:schemeClr val="bg2">
                    <a:lumMod val="50000"/>
                  </a:schemeClr>
                </a:solidFill>
              </a:rPr>
              <a:t>the force, the </a:t>
            </a:r>
            <a:r>
              <a:rPr lang="en-US" sz="1800" dirty="0">
                <a:solidFill>
                  <a:schemeClr val="bg2">
                    <a:lumMod val="50000"/>
                  </a:schemeClr>
                </a:solidFill>
              </a:rPr>
              <a:t>recoiling will not happen, so no lung collapse</a:t>
            </a:r>
            <a:r>
              <a:rPr lang="en-US" sz="1800" dirty="0" smtClean="0">
                <a:solidFill>
                  <a:schemeClr val="bg2">
                    <a:lumMod val="50000"/>
                  </a:schemeClr>
                </a:solidFill>
              </a:rPr>
              <a:t>. </a:t>
            </a:r>
            <a:r>
              <a:rPr lang="ar-SA" sz="1800" dirty="0" smtClean="0">
                <a:solidFill>
                  <a:schemeClr val="bg2">
                    <a:lumMod val="50000"/>
                  </a:schemeClr>
                </a:solidFill>
              </a:rPr>
              <a:t>مساوية لها بالمقدار و مضادة لها بالإتجاه</a:t>
            </a:r>
            <a:endParaRPr lang="en-US" sz="2000" b="1" u="sng" dirty="0"/>
          </a:p>
          <a:p>
            <a:pPr marL="0" indent="0">
              <a:buNone/>
            </a:pPr>
            <a:r>
              <a:rPr lang="en-US" sz="2000" dirty="0"/>
              <a:t>• The difference between the alveolar pressure (Palv) and the pleural pressure(Ppl). </a:t>
            </a:r>
          </a:p>
          <a:p>
            <a:pPr marL="0" indent="0">
              <a:buNone/>
            </a:pPr>
            <a:r>
              <a:rPr lang="en-US" sz="2000" b="1" dirty="0">
                <a:solidFill>
                  <a:srgbClr val="C76B9B"/>
                </a:solidFill>
              </a:rPr>
              <a:t>TPp = </a:t>
            </a:r>
            <a:r>
              <a:rPr lang="en-US" sz="2000" b="1" dirty="0" err="1">
                <a:solidFill>
                  <a:srgbClr val="C76B9B"/>
                </a:solidFill>
              </a:rPr>
              <a:t>Palv-Ppl</a:t>
            </a:r>
            <a:endParaRPr lang="en-US" sz="2000" b="1" dirty="0">
              <a:solidFill>
                <a:srgbClr val="C76B9B"/>
              </a:solidFill>
            </a:endParaRPr>
          </a:p>
          <a:p>
            <a:pPr marL="0" indent="0">
              <a:buNone/>
            </a:pPr>
            <a:r>
              <a:rPr lang="en-US" sz="2000" dirty="0"/>
              <a:t>• It is a measurement of the elastic forces in the lungs that tend to collapse the lungs (the recoil pressure</a:t>
            </a:r>
            <a:r>
              <a:rPr lang="en-US" sz="2000" dirty="0" smtClean="0"/>
              <a:t>). </a:t>
            </a:r>
            <a:endParaRPr lang="en-US" sz="2000" dirty="0"/>
          </a:p>
          <a:p>
            <a:pPr>
              <a:buFont typeface="Wingdings" panose="05000000000000000000" pitchFamily="2" charset="2"/>
              <a:buChar char="v"/>
            </a:pPr>
            <a:r>
              <a:rPr lang="en-US" sz="2000" dirty="0"/>
              <a:t>It prevents lung collapse.</a:t>
            </a:r>
          </a:p>
          <a:p>
            <a:pPr>
              <a:buFont typeface="Wingdings" panose="05000000000000000000" pitchFamily="2" charset="2"/>
              <a:buChar char="v"/>
            </a:pPr>
            <a:r>
              <a:rPr lang="en-US" sz="2000" dirty="0"/>
              <a:t>The bigger the volume of the lung the higher </a:t>
            </a:r>
            <a:r>
              <a:rPr lang="en-US" sz="2000" dirty="0" smtClean="0"/>
              <a:t>its </a:t>
            </a:r>
            <a:r>
              <a:rPr lang="en-US" sz="2000" dirty="0"/>
              <a:t>tendency to recoil</a:t>
            </a:r>
            <a:r>
              <a:rPr lang="en-US" sz="2000" dirty="0" smtClean="0"/>
              <a:t>.</a:t>
            </a:r>
          </a:p>
          <a:p>
            <a:pPr>
              <a:buFont typeface="Wingdings" panose="05000000000000000000" pitchFamily="2" charset="2"/>
              <a:buChar char="§"/>
            </a:pPr>
            <a:r>
              <a:rPr lang="en-US" sz="2000" dirty="0" smtClean="0">
                <a:solidFill>
                  <a:schemeClr val="bg1">
                    <a:lumMod val="65000"/>
                  </a:schemeClr>
                </a:solidFill>
              </a:rPr>
              <a:t>For </a:t>
            </a:r>
            <a:r>
              <a:rPr lang="en-US" sz="2000" dirty="0">
                <a:solidFill>
                  <a:schemeClr val="bg1">
                    <a:lumMod val="65000"/>
                  </a:schemeClr>
                </a:solidFill>
              </a:rPr>
              <a:t>example, the more you fill a balloon with </a:t>
            </a:r>
            <a:r>
              <a:rPr lang="en-US" sz="2000" dirty="0" smtClean="0">
                <a:solidFill>
                  <a:schemeClr val="bg1">
                    <a:lumMod val="65000"/>
                  </a:schemeClr>
                </a:solidFill>
              </a:rPr>
              <a:t>air (</a:t>
            </a:r>
            <a:r>
              <a:rPr lang="en-US" sz="2000" dirty="0">
                <a:solidFill>
                  <a:schemeClr val="bg1">
                    <a:lumMod val="65000"/>
                  </a:schemeClr>
                </a:solidFill>
              </a:rPr>
              <a:t>more volume) the faster the air will come out once you let go; (the higher its tendency to go back to its original size</a:t>
            </a:r>
            <a:r>
              <a:rPr lang="en-US" sz="2000" dirty="0" smtClean="0">
                <a:solidFill>
                  <a:schemeClr val="bg1">
                    <a:lumMod val="65000"/>
                  </a:schemeClr>
                </a:solidFill>
              </a:rPr>
              <a:t>).</a:t>
            </a:r>
          </a:p>
          <a:p>
            <a:pPr>
              <a:buFont typeface="Wingdings" panose="05000000000000000000" pitchFamily="2" charset="2"/>
              <a:buChar char="§"/>
            </a:pPr>
            <a:r>
              <a:rPr lang="en-US" sz="2000" dirty="0">
                <a:solidFill>
                  <a:schemeClr val="bg1">
                    <a:lumMod val="65000"/>
                  </a:schemeClr>
                </a:solidFill>
              </a:rPr>
              <a:t>Recoil tendency is directly proportional to lung size. </a:t>
            </a:r>
          </a:p>
        </p:txBody>
      </p:sp>
      <p:sp>
        <p:nvSpPr>
          <p:cNvPr id="5" name="Rectangle 4"/>
          <p:cNvSpPr/>
          <p:nvPr/>
        </p:nvSpPr>
        <p:spPr>
          <a:xfrm>
            <a:off x="5690219" y="5458446"/>
            <a:ext cx="6092825" cy="738664"/>
          </a:xfrm>
          <a:prstGeom prst="rect">
            <a:avLst/>
          </a:prstGeom>
        </p:spPr>
        <p:txBody>
          <a:bodyPr>
            <a:spAutoFit/>
          </a:bodyPr>
          <a:lstStyle/>
          <a:p>
            <a:pPr algn="r" rtl="1"/>
            <a:r>
              <a:rPr lang="ar-SA" sz="1400" dirty="0">
                <a:solidFill>
                  <a:srgbClr val="5F5F5F"/>
                </a:solidFill>
              </a:rPr>
              <a:t>1) - </a:t>
            </a:r>
            <a:r>
              <a:rPr lang="en-US" sz="1400" dirty="0" err="1">
                <a:solidFill>
                  <a:srgbClr val="5F5F5F"/>
                </a:solidFill>
              </a:rPr>
              <a:t>ضغط</a:t>
            </a:r>
            <a:r>
              <a:rPr lang="en-US" sz="1400" dirty="0">
                <a:solidFill>
                  <a:srgbClr val="5F5F5F"/>
                </a:solidFill>
              </a:rPr>
              <a:t> </a:t>
            </a:r>
            <a:r>
              <a:rPr lang="en-US" sz="1400" dirty="0" err="1">
                <a:solidFill>
                  <a:srgbClr val="5F5F5F"/>
                </a:solidFill>
              </a:rPr>
              <a:t>السائل</a:t>
            </a:r>
            <a:r>
              <a:rPr lang="en-US" sz="1400" dirty="0">
                <a:solidFill>
                  <a:srgbClr val="5F5F5F"/>
                </a:solidFill>
              </a:rPr>
              <a:t> </a:t>
            </a:r>
            <a:r>
              <a:rPr lang="ar-SA" sz="1400" dirty="0">
                <a:solidFill>
                  <a:srgbClr val="5F5F5F"/>
                </a:solidFill>
              </a:rPr>
              <a:t>            + </a:t>
            </a:r>
            <a:r>
              <a:rPr lang="en-US" sz="1400" dirty="0" err="1">
                <a:solidFill>
                  <a:srgbClr val="5F5F5F"/>
                </a:solidFill>
              </a:rPr>
              <a:t>مساحة</a:t>
            </a:r>
            <a:r>
              <a:rPr lang="en-US" sz="1400" dirty="0">
                <a:solidFill>
                  <a:srgbClr val="5F5F5F"/>
                </a:solidFill>
              </a:rPr>
              <a:t> </a:t>
            </a:r>
            <a:r>
              <a:rPr lang="en-US" sz="1400" dirty="0" err="1">
                <a:solidFill>
                  <a:srgbClr val="5F5F5F"/>
                </a:solidFill>
              </a:rPr>
              <a:t>القفص</a:t>
            </a:r>
            <a:r>
              <a:rPr lang="en-US" sz="1400" dirty="0">
                <a:solidFill>
                  <a:srgbClr val="5F5F5F"/>
                </a:solidFill>
              </a:rPr>
              <a:t> </a:t>
            </a:r>
            <a:r>
              <a:rPr lang="en-US" sz="1400" dirty="0" err="1">
                <a:solidFill>
                  <a:srgbClr val="5F5F5F"/>
                </a:solidFill>
              </a:rPr>
              <a:t>الصدري</a:t>
            </a:r>
            <a:r>
              <a:rPr lang="en-US" sz="1400" dirty="0">
                <a:solidFill>
                  <a:srgbClr val="5F5F5F"/>
                </a:solidFill>
              </a:rPr>
              <a:t>.</a:t>
            </a:r>
          </a:p>
          <a:p>
            <a:pPr algn="r" rtl="1"/>
            <a:r>
              <a:rPr lang="ar-SA" sz="1400" dirty="0">
                <a:solidFill>
                  <a:srgbClr val="5F5F5F"/>
                </a:solidFill>
              </a:rPr>
              <a:t>2</a:t>
            </a:r>
            <a:r>
              <a:rPr lang="en-US" sz="1400" dirty="0">
                <a:solidFill>
                  <a:srgbClr val="5F5F5F"/>
                </a:solidFill>
              </a:rPr>
              <a:t> (</a:t>
            </a:r>
            <a:r>
              <a:rPr lang="ar-SA" sz="1400" dirty="0">
                <a:solidFill>
                  <a:srgbClr val="5F5F5F"/>
                </a:solidFill>
              </a:rPr>
              <a:t>- ض</a:t>
            </a:r>
            <a:r>
              <a:rPr lang="en-US" sz="1400" dirty="0" err="1">
                <a:solidFill>
                  <a:srgbClr val="5F5F5F"/>
                </a:solidFill>
              </a:rPr>
              <a:t>غط</a:t>
            </a:r>
            <a:r>
              <a:rPr lang="en-US" sz="1400" dirty="0">
                <a:solidFill>
                  <a:srgbClr val="5F5F5F"/>
                </a:solidFill>
              </a:rPr>
              <a:t> </a:t>
            </a:r>
            <a:r>
              <a:rPr lang="en-US" sz="1400" dirty="0" err="1">
                <a:solidFill>
                  <a:srgbClr val="5F5F5F"/>
                </a:solidFill>
              </a:rPr>
              <a:t>السائل</a:t>
            </a:r>
            <a:r>
              <a:rPr lang="en-US" sz="1400" dirty="0">
                <a:solidFill>
                  <a:srgbClr val="5F5F5F"/>
                </a:solidFill>
              </a:rPr>
              <a:t> </a:t>
            </a:r>
            <a:r>
              <a:rPr lang="ar-SA" sz="1400" dirty="0">
                <a:solidFill>
                  <a:srgbClr val="5F5F5F"/>
                </a:solidFill>
              </a:rPr>
              <a:t>            + مساحة </a:t>
            </a:r>
            <a:r>
              <a:rPr lang="en-US" sz="1400" dirty="0" err="1">
                <a:solidFill>
                  <a:srgbClr val="5F5F5F"/>
                </a:solidFill>
              </a:rPr>
              <a:t>الهواء</a:t>
            </a:r>
            <a:endParaRPr lang="ar-SA" sz="1400" dirty="0">
              <a:solidFill>
                <a:srgbClr val="5F5F5F"/>
              </a:solidFill>
            </a:endParaRPr>
          </a:p>
          <a:p>
            <a:pPr algn="r" rtl="1"/>
            <a:r>
              <a:rPr lang="ar-SA" sz="1400" dirty="0">
                <a:solidFill>
                  <a:srgbClr val="5F5F5F"/>
                </a:solidFill>
              </a:rPr>
              <a:t>3</a:t>
            </a:r>
            <a:r>
              <a:rPr lang="en-US" sz="1400" dirty="0">
                <a:solidFill>
                  <a:srgbClr val="5F5F5F"/>
                </a:solidFill>
              </a:rPr>
              <a:t> (</a:t>
            </a:r>
            <a:r>
              <a:rPr lang="ar-SA" sz="1400" dirty="0">
                <a:solidFill>
                  <a:srgbClr val="5F5F5F"/>
                </a:solidFill>
              </a:rPr>
              <a:t>- </a:t>
            </a:r>
            <a:r>
              <a:rPr lang="en-US" sz="1400" dirty="0" err="1">
                <a:solidFill>
                  <a:srgbClr val="5F5F5F"/>
                </a:solidFill>
              </a:rPr>
              <a:t>ضغط</a:t>
            </a:r>
            <a:r>
              <a:rPr lang="en-US" sz="1400" dirty="0">
                <a:solidFill>
                  <a:srgbClr val="5F5F5F"/>
                </a:solidFill>
              </a:rPr>
              <a:t> </a:t>
            </a:r>
            <a:r>
              <a:rPr lang="en-US" sz="1400" dirty="0" err="1">
                <a:solidFill>
                  <a:srgbClr val="5F5F5F"/>
                </a:solidFill>
              </a:rPr>
              <a:t>السائل</a:t>
            </a:r>
            <a:r>
              <a:rPr lang="en-US" sz="1400" dirty="0">
                <a:solidFill>
                  <a:srgbClr val="5F5F5F"/>
                </a:solidFill>
              </a:rPr>
              <a:t> </a:t>
            </a:r>
            <a:r>
              <a:rPr lang="ar-SA" sz="1400" dirty="0">
                <a:solidFill>
                  <a:srgbClr val="5F5F5F"/>
                </a:solidFill>
              </a:rPr>
              <a:t>عند كل عملية استنشاق</a:t>
            </a:r>
            <a:r>
              <a:rPr lang="en-US" sz="1400" dirty="0">
                <a:solidFill>
                  <a:srgbClr val="5F5F5F"/>
                </a:solidFill>
              </a:rPr>
              <a:t>.</a:t>
            </a:r>
          </a:p>
        </p:txBody>
      </p:sp>
      <p:cxnSp>
        <p:nvCxnSpPr>
          <p:cNvPr id="7" name="Straight Arrow Connector 6"/>
          <p:cNvCxnSpPr/>
          <p:nvPr/>
        </p:nvCxnSpPr>
        <p:spPr>
          <a:xfrm flipH="1">
            <a:off x="9982844" y="5601703"/>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982844" y="5827778"/>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1399" y="3297447"/>
            <a:ext cx="1944216" cy="37595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77554" y="3315207"/>
            <a:ext cx="8560650" cy="338554"/>
          </a:xfrm>
          <a:prstGeom prst="rect">
            <a:avLst/>
          </a:prstGeom>
          <a:noFill/>
        </p:spPr>
        <p:txBody>
          <a:bodyPr wrap="square" rtlCol="0">
            <a:spAutoFit/>
          </a:bodyPr>
          <a:lstStyle/>
          <a:p>
            <a:r>
              <a:rPr lang="en-US" sz="1600" dirty="0" smtClean="0">
                <a:solidFill>
                  <a:schemeClr val="bg1">
                    <a:lumMod val="65000"/>
                  </a:schemeClr>
                </a:solidFill>
              </a:rPr>
              <a:t>Example of  </a:t>
            </a:r>
            <a:r>
              <a:rPr lang="en-US" sz="1600" dirty="0" err="1" smtClean="0">
                <a:solidFill>
                  <a:schemeClr val="bg1">
                    <a:lumMod val="65000"/>
                  </a:schemeClr>
                </a:solidFill>
              </a:rPr>
              <a:t>transpulmonary</a:t>
            </a:r>
            <a:r>
              <a:rPr lang="en-US" sz="1600" dirty="0" smtClean="0">
                <a:solidFill>
                  <a:schemeClr val="bg1">
                    <a:lumMod val="65000"/>
                  </a:schemeClr>
                </a:solidFill>
              </a:rPr>
              <a:t> pressure calculation during inspiration</a:t>
            </a:r>
            <a:r>
              <a:rPr lang="en-US" sz="1600" dirty="0" smtClean="0">
                <a:solidFill>
                  <a:schemeClr val="accent4">
                    <a:lumMod val="75000"/>
                  </a:schemeClr>
                </a:solidFill>
              </a:rPr>
              <a:t>:  -1 + 7.5 = 6.5</a:t>
            </a:r>
            <a:endParaRPr lang="en-US" sz="1600" dirty="0">
              <a:solidFill>
                <a:schemeClr val="accent4">
                  <a:lumMod val="75000"/>
                </a:schemeClr>
              </a:solidFill>
            </a:endParaRPr>
          </a:p>
        </p:txBody>
      </p:sp>
    </p:spTree>
    <p:extLst>
      <p:ext uri="{BB962C8B-B14F-4D97-AF65-F5344CB8AC3E}">
        <p14:creationId xmlns:p14="http://schemas.microsoft.com/office/powerpoint/2010/main" val="58544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77087"/>
            <a:ext cx="12025336" cy="990600"/>
          </a:xfrm>
        </p:spPr>
        <p:txBody>
          <a:bodyPr>
            <a:noAutofit/>
          </a:bodyPr>
          <a:lstStyle/>
          <a:p>
            <a:r>
              <a:rPr lang="en-US" sz="2800" dirty="0"/>
              <a:t>Pressure and Volume Relationships in a </a:t>
            </a:r>
            <a:r>
              <a:rPr lang="en-US" sz="2800" dirty="0" smtClean="0"/>
              <a:t>Single Respiratory Cycle</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17</a:t>
            </a:fld>
            <a:endParaRPr lang="en-US" dirty="0"/>
          </a:p>
        </p:txBody>
      </p:sp>
      <p:sp>
        <p:nvSpPr>
          <p:cNvPr id="4" name="Content Placeholder 3"/>
          <p:cNvSpPr>
            <a:spLocks noGrp="1"/>
          </p:cNvSpPr>
          <p:nvPr>
            <p:ph sz="quarter" idx="1"/>
          </p:nvPr>
        </p:nvSpPr>
        <p:spPr>
          <a:xfrm>
            <a:off x="733526" y="1515576"/>
            <a:ext cx="5345997" cy="4937760"/>
          </a:xfrm>
        </p:spPr>
        <p:txBody>
          <a:bodyPr>
            <a:normAutofit fontScale="92500" lnSpcReduction="20000"/>
          </a:bodyPr>
          <a:lstStyle/>
          <a:p>
            <a:r>
              <a:rPr lang="en-US" sz="1600" b="1" dirty="0">
                <a:solidFill>
                  <a:srgbClr val="528693"/>
                </a:solidFill>
              </a:rPr>
              <a:t>A</a:t>
            </a:r>
            <a:r>
              <a:rPr lang="en-US" sz="1600" b="1" u="sng" dirty="0">
                <a:solidFill>
                  <a:srgbClr val="528693"/>
                </a:solidFill>
              </a:rPr>
              <a:t>: </a:t>
            </a:r>
            <a:r>
              <a:rPr lang="en-US" sz="1600" b="1" u="sng" dirty="0" smtClean="0">
                <a:solidFill>
                  <a:srgbClr val="528693"/>
                </a:solidFill>
              </a:rPr>
              <a:t>during </a:t>
            </a:r>
            <a:r>
              <a:rPr lang="en-US" sz="1600" b="1" u="sng" dirty="0">
                <a:solidFill>
                  <a:srgbClr val="528693"/>
                </a:solidFill>
              </a:rPr>
              <a:t>rest-</a:t>
            </a:r>
            <a:r>
              <a:rPr lang="en-US" sz="1600" dirty="0">
                <a:solidFill>
                  <a:srgbClr val="528693"/>
                </a:solidFill>
              </a:rPr>
              <a:t>: Intrapleural pressure is</a:t>
            </a:r>
            <a:r>
              <a:rPr lang="en-US" sz="1600" dirty="0"/>
              <a:t> </a:t>
            </a:r>
            <a:r>
              <a:rPr lang="en-US" sz="1600" dirty="0">
                <a:solidFill>
                  <a:srgbClr val="FFC000"/>
                </a:solidFill>
              </a:rPr>
              <a:t>-5cmH2O </a:t>
            </a:r>
            <a:r>
              <a:rPr lang="en-US" sz="1600" dirty="0">
                <a:solidFill>
                  <a:srgbClr val="528693"/>
                </a:solidFill>
              </a:rPr>
              <a:t>while the Intra-alveolar pressure is</a:t>
            </a:r>
            <a:r>
              <a:rPr lang="en-US" sz="1600" dirty="0"/>
              <a:t> </a:t>
            </a:r>
            <a:r>
              <a:rPr lang="en-US" sz="1600" dirty="0">
                <a:solidFill>
                  <a:srgbClr val="FFC000"/>
                </a:solidFill>
              </a:rPr>
              <a:t>0mmHg</a:t>
            </a:r>
            <a:r>
              <a:rPr lang="en-US" sz="1600" dirty="0"/>
              <a:t>.</a:t>
            </a:r>
          </a:p>
          <a:p>
            <a:endParaRPr lang="en-US" sz="1600" dirty="0"/>
          </a:p>
          <a:p>
            <a:r>
              <a:rPr lang="en-US" sz="1600" b="1" dirty="0">
                <a:solidFill>
                  <a:srgbClr val="528693"/>
                </a:solidFill>
              </a:rPr>
              <a:t>B:</a:t>
            </a:r>
            <a:r>
              <a:rPr lang="en-US" sz="1600" b="1" u="sng" dirty="0">
                <a:solidFill>
                  <a:srgbClr val="528693"/>
                </a:solidFill>
              </a:rPr>
              <a:t>during inspiration- </a:t>
            </a:r>
            <a:r>
              <a:rPr lang="en-US" sz="1600" dirty="0">
                <a:solidFill>
                  <a:srgbClr val="528693"/>
                </a:solidFill>
              </a:rPr>
              <a:t>the intra-alveolar pressure becomes </a:t>
            </a:r>
            <a:r>
              <a:rPr lang="en-US" sz="1600" dirty="0">
                <a:solidFill>
                  <a:schemeClr val="accent4"/>
                </a:solidFill>
              </a:rPr>
              <a:t>-</a:t>
            </a:r>
            <a:r>
              <a:rPr lang="en-US" sz="1600" dirty="0">
                <a:solidFill>
                  <a:srgbClr val="FFC000"/>
                </a:solidFill>
              </a:rPr>
              <a:t>1mmHg</a:t>
            </a:r>
            <a:r>
              <a:rPr lang="en-US" sz="1600" dirty="0"/>
              <a:t>, </a:t>
            </a:r>
            <a:r>
              <a:rPr lang="en-US" sz="1600" dirty="0">
                <a:solidFill>
                  <a:srgbClr val="528693"/>
                </a:solidFill>
              </a:rPr>
              <a:t>then the air enters the alveoli ,while the Intrapleural pressure becomes </a:t>
            </a:r>
            <a:r>
              <a:rPr lang="en-US" sz="1600" dirty="0">
                <a:solidFill>
                  <a:srgbClr val="FFC000"/>
                </a:solidFill>
              </a:rPr>
              <a:t>-6.5cm H2O</a:t>
            </a:r>
            <a:r>
              <a:rPr lang="en-US" sz="1600" dirty="0">
                <a:solidFill>
                  <a:srgbClr val="528693"/>
                </a:solidFill>
              </a:rPr>
              <a:t>(more</a:t>
            </a:r>
            <a:r>
              <a:rPr lang="en-US" sz="1600" dirty="0">
                <a:solidFill>
                  <a:srgbClr val="FFC000"/>
                </a:solidFill>
              </a:rPr>
              <a:t> </a:t>
            </a:r>
            <a:r>
              <a:rPr lang="en-US" sz="1600" dirty="0">
                <a:solidFill>
                  <a:srgbClr val="528693"/>
                </a:solidFill>
              </a:rPr>
              <a:t>negative).</a:t>
            </a:r>
          </a:p>
          <a:p>
            <a:pPr marL="0" indent="0" algn="r" rtl="1">
              <a:buNone/>
            </a:pPr>
            <a:endParaRPr lang="ar-SA" sz="1600" dirty="0">
              <a:solidFill>
                <a:srgbClr val="5F5F5F"/>
              </a:solidFill>
            </a:endParaRPr>
          </a:p>
          <a:p>
            <a:pPr marL="0" indent="0" algn="r" rtl="1">
              <a:buNone/>
            </a:pPr>
            <a:r>
              <a:rPr lang="ar-SA" sz="1600" dirty="0">
                <a:solidFill>
                  <a:srgbClr val="5F5F5F"/>
                </a:solidFill>
              </a:rPr>
              <a:t>الحجاب الحاجز يشد فيزود حجم الصدر وبحسب قانون بويل الضغط لازم يقل. عشان كذا </a:t>
            </a:r>
            <a:r>
              <a:rPr lang="en-US" sz="1600" dirty="0">
                <a:solidFill>
                  <a:srgbClr val="5F5F5F"/>
                </a:solidFill>
              </a:rPr>
              <a:t>intra alveolar pressure &amp; </a:t>
            </a:r>
            <a:r>
              <a:rPr lang="en-US" sz="1600" dirty="0" err="1">
                <a:solidFill>
                  <a:srgbClr val="5F5F5F"/>
                </a:solidFill>
              </a:rPr>
              <a:t>intrapleural</a:t>
            </a:r>
            <a:r>
              <a:rPr lang="en-US" sz="1600" dirty="0">
                <a:solidFill>
                  <a:srgbClr val="5F5F5F"/>
                </a:solidFill>
              </a:rPr>
              <a:t> pressure </a:t>
            </a:r>
            <a:r>
              <a:rPr lang="ar-SA" sz="1600" dirty="0">
                <a:solidFill>
                  <a:srgbClr val="5F5F5F"/>
                </a:solidFill>
              </a:rPr>
              <a:t> ينقصون</a:t>
            </a:r>
            <a:endParaRPr lang="en-US" sz="1600" dirty="0">
              <a:solidFill>
                <a:srgbClr val="5F5F5F"/>
              </a:solidFill>
            </a:endParaRPr>
          </a:p>
          <a:p>
            <a:endParaRPr lang="en-US" sz="1600" dirty="0"/>
          </a:p>
          <a:p>
            <a:r>
              <a:rPr lang="en-US" sz="1600" b="1" dirty="0" err="1" smtClean="0">
                <a:solidFill>
                  <a:srgbClr val="528693"/>
                </a:solidFill>
              </a:rPr>
              <a:t>C</a:t>
            </a:r>
            <a:r>
              <a:rPr lang="en-US" sz="1600" dirty="0" err="1" smtClean="0">
                <a:solidFill>
                  <a:srgbClr val="528693"/>
                </a:solidFill>
              </a:rPr>
              <a:t>:</a:t>
            </a:r>
            <a:r>
              <a:rPr lang="en-US" sz="1600" b="1" u="sng" dirty="0" err="1" smtClean="0">
                <a:solidFill>
                  <a:srgbClr val="528693"/>
                </a:solidFill>
              </a:rPr>
              <a:t>at</a:t>
            </a:r>
            <a:r>
              <a:rPr lang="en-US" sz="1600" b="1" u="sng" dirty="0" smtClean="0">
                <a:solidFill>
                  <a:srgbClr val="528693"/>
                </a:solidFill>
              </a:rPr>
              <a:t> </a:t>
            </a:r>
            <a:r>
              <a:rPr lang="en-US" sz="1600" b="1" u="sng" dirty="0">
                <a:solidFill>
                  <a:srgbClr val="528693"/>
                </a:solidFill>
              </a:rPr>
              <a:t>the end of inspiration-</a:t>
            </a:r>
            <a:r>
              <a:rPr lang="en-US" sz="1600" dirty="0">
                <a:solidFill>
                  <a:srgbClr val="528693"/>
                </a:solidFill>
              </a:rPr>
              <a:t>: Air flow stops since the Intra-alveolar pressure= the Atmospheric pressure(</a:t>
            </a:r>
            <a:r>
              <a:rPr lang="en-US" sz="1600" dirty="0">
                <a:solidFill>
                  <a:schemeClr val="accent4"/>
                </a:solidFill>
              </a:rPr>
              <a:t>0</a:t>
            </a:r>
            <a:r>
              <a:rPr lang="en-US" sz="1600" dirty="0">
                <a:solidFill>
                  <a:srgbClr val="528693"/>
                </a:solidFill>
              </a:rPr>
              <a:t>). While the </a:t>
            </a:r>
            <a:r>
              <a:rPr lang="en-US" sz="1600" dirty="0" err="1">
                <a:solidFill>
                  <a:srgbClr val="528693"/>
                </a:solidFill>
              </a:rPr>
              <a:t>intrapleural</a:t>
            </a:r>
            <a:r>
              <a:rPr lang="en-US" sz="1600" dirty="0">
                <a:solidFill>
                  <a:srgbClr val="528693"/>
                </a:solidFill>
              </a:rPr>
              <a:t> pressure becomes</a:t>
            </a:r>
            <a:r>
              <a:rPr lang="en-US" sz="1600" dirty="0"/>
              <a:t> </a:t>
            </a:r>
            <a:r>
              <a:rPr lang="en-US" sz="1600" dirty="0">
                <a:solidFill>
                  <a:srgbClr val="FFC000"/>
                </a:solidFill>
              </a:rPr>
              <a:t>-8cm H2O </a:t>
            </a:r>
            <a:r>
              <a:rPr lang="en-US" sz="1600" dirty="0">
                <a:solidFill>
                  <a:srgbClr val="528693"/>
                </a:solidFill>
              </a:rPr>
              <a:t>(more negative).</a:t>
            </a:r>
          </a:p>
          <a:p>
            <a:endParaRPr lang="en-US" sz="1600" dirty="0"/>
          </a:p>
          <a:p>
            <a:r>
              <a:rPr lang="en-US" sz="1600" b="1" dirty="0">
                <a:solidFill>
                  <a:srgbClr val="528693"/>
                </a:solidFill>
              </a:rPr>
              <a:t>D:</a:t>
            </a:r>
            <a:r>
              <a:rPr lang="en-US" sz="1600" b="1" u="sng" dirty="0">
                <a:solidFill>
                  <a:srgbClr val="528693"/>
                </a:solidFill>
              </a:rPr>
              <a:t>during expiration-</a:t>
            </a:r>
            <a:r>
              <a:rPr lang="en-US" sz="1600" dirty="0">
                <a:solidFill>
                  <a:srgbClr val="528693"/>
                </a:solidFill>
              </a:rPr>
              <a:t>: the intra-alveolar pressure becomes </a:t>
            </a:r>
            <a:r>
              <a:rPr lang="en-US" sz="1600" dirty="0">
                <a:solidFill>
                  <a:srgbClr val="FFC000"/>
                </a:solidFill>
              </a:rPr>
              <a:t>+1mmHg</a:t>
            </a:r>
            <a:r>
              <a:rPr lang="en-US" sz="1600" dirty="0">
                <a:solidFill>
                  <a:schemeClr val="accent4"/>
                </a:solidFill>
              </a:rPr>
              <a:t>, </a:t>
            </a:r>
            <a:r>
              <a:rPr lang="en-US" sz="1600" dirty="0">
                <a:solidFill>
                  <a:srgbClr val="528693"/>
                </a:solidFill>
              </a:rPr>
              <a:t>then the air exits alveoli into the atmosphere while the Intrapleural pressure becomes </a:t>
            </a:r>
            <a:r>
              <a:rPr lang="en-US" sz="1600" dirty="0">
                <a:solidFill>
                  <a:srgbClr val="FFC000"/>
                </a:solidFill>
              </a:rPr>
              <a:t>-6.5cmH2O  </a:t>
            </a:r>
            <a:r>
              <a:rPr lang="en-US" sz="1600" dirty="0">
                <a:solidFill>
                  <a:srgbClr val="528693"/>
                </a:solidFill>
              </a:rPr>
              <a:t>(</a:t>
            </a:r>
            <a:r>
              <a:rPr lang="en-US" sz="1600" dirty="0" smtClean="0">
                <a:solidFill>
                  <a:srgbClr val="528693"/>
                </a:solidFill>
              </a:rPr>
              <a:t>it </a:t>
            </a:r>
            <a:r>
              <a:rPr lang="en-US" sz="1600" dirty="0" err="1" smtClean="0">
                <a:solidFill>
                  <a:srgbClr val="528693"/>
                </a:solidFill>
              </a:rPr>
              <a:t>isincreased</a:t>
            </a:r>
            <a:r>
              <a:rPr lang="en-US" sz="1600" dirty="0">
                <a:solidFill>
                  <a:srgbClr val="528693"/>
                </a:solidFill>
              </a:rPr>
              <a:t>).</a:t>
            </a:r>
          </a:p>
          <a:p>
            <a:pPr marL="0" indent="0" algn="r" rtl="1">
              <a:buNone/>
            </a:pPr>
            <a:r>
              <a:rPr lang="ar-SA" sz="1600" dirty="0">
                <a:solidFill>
                  <a:srgbClr val="5F5F5F"/>
                </a:solidFill>
              </a:rPr>
              <a:t>الحجاب الحاجز </a:t>
            </a:r>
            <a:r>
              <a:rPr lang="ar-SA" sz="1600" dirty="0" err="1">
                <a:solidFill>
                  <a:srgbClr val="5F5F5F"/>
                </a:solidFill>
              </a:rPr>
              <a:t>ينرخي</a:t>
            </a:r>
            <a:r>
              <a:rPr lang="ar-SA" sz="1600" dirty="0">
                <a:solidFill>
                  <a:srgbClr val="5F5F5F"/>
                </a:solidFill>
              </a:rPr>
              <a:t> فينقص حجم الصدر وبحسب قانون بويل الضغط لازم يزيد. عشان كذا </a:t>
            </a:r>
            <a:r>
              <a:rPr lang="en-US" sz="1600" dirty="0">
                <a:solidFill>
                  <a:srgbClr val="5F5F5F"/>
                </a:solidFill>
              </a:rPr>
              <a:t>intra alveolar pressure &amp; </a:t>
            </a:r>
            <a:r>
              <a:rPr lang="en-US" sz="1600" dirty="0" err="1">
                <a:solidFill>
                  <a:srgbClr val="5F5F5F"/>
                </a:solidFill>
              </a:rPr>
              <a:t>intrapleural</a:t>
            </a:r>
            <a:r>
              <a:rPr lang="en-US" sz="1600" dirty="0">
                <a:solidFill>
                  <a:srgbClr val="5F5F5F"/>
                </a:solidFill>
              </a:rPr>
              <a:t> pressure </a:t>
            </a:r>
            <a:r>
              <a:rPr lang="ar-SA" sz="1600" dirty="0">
                <a:solidFill>
                  <a:srgbClr val="5F5F5F"/>
                </a:solidFill>
              </a:rPr>
              <a:t> </a:t>
            </a:r>
            <a:r>
              <a:rPr lang="ar-SA" sz="1600" dirty="0" smtClean="0">
                <a:solidFill>
                  <a:srgbClr val="5F5F5F"/>
                </a:solidFill>
              </a:rPr>
              <a:t>يزيدون</a:t>
            </a:r>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dirty="0"/>
          </a:p>
          <a:p>
            <a:endParaRPr lang="en-US" sz="1600" dirty="0"/>
          </a:p>
        </p:txBody>
      </p:sp>
      <p:pic>
        <p:nvPicPr>
          <p:cNvPr id="6" name="Picture 5"/>
          <p:cNvPicPr>
            <a:picLocks noChangeAspect="1"/>
          </p:cNvPicPr>
          <p:nvPr/>
        </p:nvPicPr>
        <p:blipFill rotWithShape="1">
          <a:blip r:embed="rId2" cstate="print"/>
          <a:srcRect b="6472"/>
          <a:stretch/>
        </p:blipFill>
        <p:spPr>
          <a:xfrm>
            <a:off x="6128772" y="1227544"/>
            <a:ext cx="5760720" cy="4937760"/>
          </a:xfrm>
          <a:prstGeom prst="rect">
            <a:avLst/>
          </a:prstGeom>
        </p:spPr>
      </p:pic>
      <p:sp>
        <p:nvSpPr>
          <p:cNvPr id="8" name="TextBox 12"/>
          <p:cNvSpPr txBox="1"/>
          <p:nvPr/>
        </p:nvSpPr>
        <p:spPr>
          <a:xfrm>
            <a:off x="9740553" y="-13708"/>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74429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128905"/>
            <a:ext cx="12097344" cy="990600"/>
          </a:xfrm>
        </p:spPr>
        <p:txBody>
          <a:bodyPr>
            <a:normAutofit fontScale="90000"/>
          </a:bodyPr>
          <a:lstStyle/>
          <a:p>
            <a:r>
              <a:rPr lang="en-US" dirty="0" smtClean="0"/>
              <a:t>Vo (Compliance </a:t>
            </a:r>
            <a:r>
              <a:rPr lang="en-US" dirty="0"/>
              <a:t>of  the </a:t>
            </a:r>
            <a:r>
              <a:rPr lang="en-US" dirty="0" smtClean="0"/>
              <a:t>Lung</a:t>
            </a:r>
            <a:r>
              <a:rPr lang="en-US" dirty="0"/>
              <a:t>) in a </a:t>
            </a:r>
            <a:r>
              <a:rPr lang="en-US" dirty="0" smtClean="0"/>
              <a:t>Single </a:t>
            </a:r>
            <a:r>
              <a:rPr lang="en-US" smtClean="0"/>
              <a:t>Respiratory Cycle</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18</a:t>
            </a:fld>
            <a:endParaRPr lang="en-US" dirty="0"/>
          </a:p>
        </p:txBody>
      </p:sp>
      <p:sp>
        <p:nvSpPr>
          <p:cNvPr id="4" name="Content Placeholder 3"/>
          <p:cNvSpPr>
            <a:spLocks noGrp="1"/>
          </p:cNvSpPr>
          <p:nvPr>
            <p:ph sz="quarter" idx="1"/>
          </p:nvPr>
        </p:nvSpPr>
        <p:spPr>
          <a:xfrm>
            <a:off x="405780" y="1556792"/>
            <a:ext cx="7056784" cy="4586064"/>
          </a:xfrm>
        </p:spPr>
        <p:txBody>
          <a:bodyPr>
            <a:normAutofit lnSpcReduction="10000"/>
          </a:bodyPr>
          <a:lstStyle/>
          <a:p>
            <a:r>
              <a:rPr lang="en-US" sz="2000" dirty="0" smtClean="0"/>
              <a:t>Compliance </a:t>
            </a:r>
            <a:r>
              <a:rPr lang="en-US" sz="2000" dirty="0">
                <a:solidFill>
                  <a:schemeClr val="bg2">
                    <a:lumMod val="50000"/>
                  </a:schemeClr>
                </a:solidFill>
                <a:ea typeface="Malgun Gothic Semilight" panose="020B0502040204020203" pitchFamily="34" charset="-128"/>
                <a:cs typeface="Arabic Typesetting" panose="03020402040406030203" pitchFamily="66" charset="-78"/>
              </a:rPr>
              <a:t>(resilience) </a:t>
            </a:r>
            <a:r>
              <a:rPr lang="en-US" sz="2000" dirty="0"/>
              <a:t>of the </a:t>
            </a:r>
            <a:r>
              <a:rPr lang="en-US" sz="2000" dirty="0" smtClean="0"/>
              <a:t>Lungs </a:t>
            </a:r>
            <a:r>
              <a:rPr lang="ar-SA" sz="2000" dirty="0" smtClean="0">
                <a:solidFill>
                  <a:schemeClr val="bg2">
                    <a:lumMod val="50000"/>
                  </a:schemeClr>
                </a:solidFill>
                <a:ea typeface="Malgun Gothic Semilight" panose="020B0502040204020203" pitchFamily="34" charset="-128"/>
                <a:cs typeface="Arabic Typesetting" panose="03020402040406030203" pitchFamily="66" charset="-78"/>
              </a:rPr>
              <a:t>(</a:t>
            </a:r>
            <a:r>
              <a:rPr lang="ar-SA" sz="2000" dirty="0">
                <a:solidFill>
                  <a:schemeClr val="bg2">
                    <a:lumMod val="50000"/>
                  </a:schemeClr>
                </a:solidFill>
                <a:ea typeface="Malgun Gothic Semilight" panose="020B0502040204020203" pitchFamily="34" charset="-128"/>
                <a:cs typeface="Arabic Typesetting" panose="03020402040406030203" pitchFamily="66" charset="-78"/>
              </a:rPr>
              <a:t>قابلية المطاطية) </a:t>
            </a:r>
            <a:r>
              <a:rPr lang="en-US" sz="2000" dirty="0"/>
              <a:t>:  </a:t>
            </a:r>
            <a:r>
              <a:rPr lang="en-US" sz="2000" dirty="0">
                <a:solidFill>
                  <a:srgbClr val="5F5F5F"/>
                </a:solidFill>
              </a:rPr>
              <a:t>ability of lungs to expand under pressure </a:t>
            </a:r>
          </a:p>
          <a:p>
            <a:r>
              <a:rPr lang="en-US" sz="2000" dirty="0"/>
              <a:t>E.g.  two rubber bands, thin and thick. The thin rubber band easily stretched, and is very distensible (stretchable) and compliant. The thick rubber band difficult to stretch and is less distensible and less compliant</a:t>
            </a:r>
            <a:r>
              <a:rPr lang="en-US" sz="2000" dirty="0" smtClean="0"/>
              <a:t>.</a:t>
            </a:r>
          </a:p>
          <a:p>
            <a:r>
              <a:rPr lang="en-US" sz="2000" dirty="0">
                <a:solidFill>
                  <a:schemeClr val="bg2">
                    <a:lumMod val="50000"/>
                  </a:schemeClr>
                </a:solidFill>
                <a:ea typeface="Malgun Gothic Semilight" panose="020B0502040204020203" pitchFamily="34" charset="-128"/>
                <a:cs typeface="Arabic Typesetting" panose="03020402040406030203" pitchFamily="66" charset="-78"/>
              </a:rPr>
              <a:t>Increased </a:t>
            </a:r>
            <a:r>
              <a:rPr lang="en-US" sz="2000" dirty="0" err="1">
                <a:solidFill>
                  <a:schemeClr val="bg2">
                    <a:lumMod val="50000"/>
                  </a:schemeClr>
                </a:solidFill>
                <a:ea typeface="Malgun Gothic Semilight" panose="020B0502040204020203" pitchFamily="34" charset="-128"/>
                <a:cs typeface="Arabic Typesetting" panose="03020402040406030203" pitchFamily="66" charset="-78"/>
              </a:rPr>
              <a:t>TTp</a:t>
            </a:r>
            <a:r>
              <a:rPr lang="en-US" sz="2000" dirty="0">
                <a:solidFill>
                  <a:schemeClr val="bg2">
                    <a:lumMod val="50000"/>
                  </a:schemeClr>
                </a:solidFill>
                <a:ea typeface="Malgun Gothic Semilight" panose="020B0502040204020203" pitchFamily="34" charset="-128"/>
                <a:cs typeface="Arabic Typesetting" panose="03020402040406030203" pitchFamily="66" charset="-78"/>
              </a:rPr>
              <a:t> = increased lung volume.</a:t>
            </a:r>
          </a:p>
          <a:p>
            <a:r>
              <a:rPr lang="en-US" sz="2000" dirty="0">
                <a:solidFill>
                  <a:schemeClr val="bg2">
                    <a:lumMod val="50000"/>
                  </a:schemeClr>
                </a:solidFill>
                <a:ea typeface="Malgun Gothic Semilight" panose="020B0502040204020203" pitchFamily="34" charset="-128"/>
                <a:cs typeface="Arabic Typesetting" panose="03020402040406030203" pitchFamily="66" charset="-78"/>
              </a:rPr>
              <a:t>Decreased TTP = decreased lung volume.</a:t>
            </a:r>
          </a:p>
          <a:p>
            <a:endParaRPr lang="en-US" sz="1800" dirty="0">
              <a:solidFill>
                <a:schemeClr val="bg1">
                  <a:lumMod val="75000"/>
                </a:schemeClr>
              </a:solidFill>
            </a:endParaRPr>
          </a:p>
          <a:p>
            <a:pPr marL="0" indent="0" algn="r" rtl="1">
              <a:buNone/>
            </a:pPr>
            <a:r>
              <a:rPr lang="ar-SA" sz="1800" dirty="0">
                <a:solidFill>
                  <a:srgbClr val="5F5F5F"/>
                </a:solidFill>
              </a:rPr>
              <a:t>الرئة نفس المطاط؛ اذا كان المطاط نحيف </a:t>
            </a:r>
            <a:r>
              <a:rPr lang="en-US" sz="1800" dirty="0">
                <a:solidFill>
                  <a:srgbClr val="5F5F5F"/>
                </a:solidFill>
              </a:rPr>
              <a:t>(less elastic tissue)</a:t>
            </a:r>
            <a:r>
              <a:rPr lang="ar-SA" sz="1800" dirty="0">
                <a:solidFill>
                  <a:srgbClr val="5F5F5F"/>
                </a:solidFill>
              </a:rPr>
              <a:t> تكون قابلية المطاطية عالية. أما اذا كان المطاط سميك ( </a:t>
            </a:r>
            <a:r>
              <a:rPr lang="en-US" sz="1800" dirty="0">
                <a:solidFill>
                  <a:srgbClr val="5F5F5F"/>
                </a:solidFill>
              </a:rPr>
              <a:t>more elastic tissue</a:t>
            </a:r>
            <a:r>
              <a:rPr lang="ar-SA" sz="1800" dirty="0">
                <a:solidFill>
                  <a:srgbClr val="5F5F5F"/>
                </a:solidFill>
              </a:rPr>
              <a:t>) تكون قابلية المطاطية أقل ولكن </a:t>
            </a:r>
            <a:r>
              <a:rPr lang="en-US" sz="1800" dirty="0">
                <a:solidFill>
                  <a:srgbClr val="5F5F5F"/>
                </a:solidFill>
              </a:rPr>
              <a:t>recoil </a:t>
            </a:r>
            <a:r>
              <a:rPr lang="ar-SA" sz="1800" dirty="0">
                <a:solidFill>
                  <a:srgbClr val="5F5F5F"/>
                </a:solidFill>
              </a:rPr>
              <a:t> أعلى. </a:t>
            </a:r>
          </a:p>
          <a:p>
            <a:pPr marL="0" indent="0" algn="l">
              <a:buNone/>
            </a:pPr>
            <a:r>
              <a:rPr lang="en-US" sz="1800" dirty="0" smtClean="0">
                <a:solidFill>
                  <a:srgbClr val="5F5F5F"/>
                </a:solidFill>
              </a:rPr>
              <a:t>The </a:t>
            </a:r>
            <a:r>
              <a:rPr lang="en-US" sz="1800" dirty="0">
                <a:solidFill>
                  <a:srgbClr val="5F5F5F"/>
                </a:solidFill>
              </a:rPr>
              <a:t>greater the amount of elastic tissue, the greater the recoil force and the lower the compliance. </a:t>
            </a:r>
          </a:p>
          <a:p>
            <a:endParaRPr lang="en-US" sz="2000" dirty="0"/>
          </a:p>
          <a:p>
            <a:endParaRPr lang="en-US" sz="2000" dirty="0"/>
          </a:p>
        </p:txBody>
      </p:sp>
      <p:pic>
        <p:nvPicPr>
          <p:cNvPr id="6" name="Picture 6" descr="res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678588" y="1664804"/>
            <a:ext cx="4294213" cy="4370040"/>
          </a:xfrm>
          <a:prstGeom prst="rect">
            <a:avLst/>
          </a:prstGeom>
          <a:ln w="22225">
            <a:solidFill>
              <a:schemeClr val="tx1"/>
            </a:solidFill>
            <a:miter lim="800000"/>
            <a:headEnd/>
            <a:tailEnd/>
          </a:ln>
        </p:spPr>
      </p:pic>
    </p:spTree>
    <p:extLst>
      <p:ext uri="{BB962C8B-B14F-4D97-AF65-F5344CB8AC3E}">
        <p14:creationId xmlns:p14="http://schemas.microsoft.com/office/powerpoint/2010/main" val="1615487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a:t>
            </a:r>
            <a:r>
              <a:rPr lang="en-US" dirty="0" smtClean="0"/>
              <a:t>Compliance </a:t>
            </a:r>
            <a:r>
              <a:rPr lang="en-US" dirty="0"/>
              <a:t>of the </a:t>
            </a:r>
            <a:r>
              <a:rPr lang="en-US" dirty="0" smtClean="0"/>
              <a:t>Lung</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19</a:t>
            </a:fld>
            <a:endParaRPr lang="en-US" dirty="0"/>
          </a:p>
        </p:txBody>
      </p:sp>
      <p:sp>
        <p:nvSpPr>
          <p:cNvPr id="4" name="Content Placeholder 3"/>
          <p:cNvSpPr>
            <a:spLocks noGrp="1"/>
          </p:cNvSpPr>
          <p:nvPr>
            <p:ph sz="quarter" idx="1"/>
          </p:nvPr>
        </p:nvSpPr>
        <p:spPr>
          <a:xfrm>
            <a:off x="507620" y="1268760"/>
            <a:ext cx="8149248" cy="5328592"/>
          </a:xfrm>
        </p:spPr>
        <p:txBody>
          <a:bodyPr>
            <a:normAutofit lnSpcReduction="10000"/>
          </a:bodyPr>
          <a:lstStyle/>
          <a:p>
            <a:r>
              <a:rPr lang="en-US" sz="1400" dirty="0"/>
              <a:t>It is defined as the ratio of the change in the lung volume produced per unit change in the distending </a:t>
            </a:r>
            <a:r>
              <a:rPr lang="en-US" sz="1400" dirty="0" smtClean="0"/>
              <a:t>pressure </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a:t>
            </a:r>
            <a:r>
              <a:rPr lang="en-US" sz="1400" dirty="0" err="1">
                <a:solidFill>
                  <a:schemeClr val="bg2">
                    <a:lumMod val="50000"/>
                  </a:schemeClr>
                </a:solidFill>
                <a:ea typeface="Malgun Gothic Semilight" panose="020B0502040204020203" pitchFamily="34" charset="-128"/>
                <a:cs typeface="Arabic Typesetting" panose="03020402040406030203" pitchFamily="66" charset="-78"/>
              </a:rPr>
              <a:t>Transpulmonary</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 pressure).</a:t>
            </a:r>
          </a:p>
          <a:p>
            <a:r>
              <a:rPr lang="en-US" sz="1400" dirty="0"/>
              <a:t>The extent to which the lungs expand for each unit increase in the transpulmonary pressure.</a:t>
            </a:r>
          </a:p>
          <a:p>
            <a:pPr marL="0" defTabSz="914363"/>
            <a:r>
              <a:rPr lang="en-US" sz="1400" dirty="0" smtClean="0"/>
              <a:t>CL (</a:t>
            </a:r>
            <a:r>
              <a:rPr lang="en-US" sz="1400" dirty="0" smtClean="0">
                <a:solidFill>
                  <a:schemeClr val="bg1">
                    <a:lumMod val="65000"/>
                  </a:schemeClr>
                </a:solidFill>
              </a:rPr>
              <a:t>Compliance of Lung</a:t>
            </a:r>
            <a:r>
              <a:rPr lang="en-US" sz="1400" dirty="0" smtClean="0"/>
              <a:t>) =             </a:t>
            </a:r>
            <a:r>
              <a:rPr lang="en-US" sz="1400" dirty="0">
                <a:solidFill>
                  <a:srgbClr val="C76B9B"/>
                </a:solidFill>
              </a:rPr>
              <a:t>Volume </a:t>
            </a:r>
            <a:r>
              <a:rPr lang="en-US" sz="1400" dirty="0">
                <a:solidFill>
                  <a:srgbClr val="C76B9B"/>
                </a:solidFill>
              </a:rPr>
              <a:t>change (∆ V)</a:t>
            </a:r>
            <a:br>
              <a:rPr lang="en-US" sz="1400" dirty="0">
                <a:solidFill>
                  <a:srgbClr val="C76B9B"/>
                </a:solidFill>
              </a:rPr>
            </a:br>
            <a:r>
              <a:rPr lang="en-US" sz="1400" dirty="0">
                <a:solidFill>
                  <a:srgbClr val="C76B9B"/>
                </a:solidFill>
              </a:rPr>
              <a:t>      </a:t>
            </a:r>
            <a:r>
              <a:rPr lang="en-US" sz="1400" dirty="0">
                <a:solidFill>
                  <a:srgbClr val="C76B9B"/>
                </a:solidFill>
              </a:rPr>
              <a:t>                                </a:t>
            </a:r>
            <a:r>
              <a:rPr lang="en-US" sz="1400" dirty="0" smtClean="0">
                <a:solidFill>
                  <a:srgbClr val="C76B9B"/>
                </a:solidFill>
              </a:rPr>
              <a:t>       </a:t>
            </a:r>
            <a:r>
              <a:rPr lang="en-US" sz="1400" dirty="0" err="1">
                <a:solidFill>
                  <a:srgbClr val="C76B9B"/>
                </a:solidFill>
              </a:rPr>
              <a:t>Transpulmonary</a:t>
            </a:r>
            <a:r>
              <a:rPr lang="en-US" sz="1400" dirty="0">
                <a:solidFill>
                  <a:srgbClr val="C76B9B"/>
                </a:solidFill>
              </a:rPr>
              <a:t> </a:t>
            </a:r>
            <a:r>
              <a:rPr lang="en-US" sz="1400" dirty="0">
                <a:solidFill>
                  <a:srgbClr val="C76B9B"/>
                </a:solidFill>
              </a:rPr>
              <a:t>pressure change (∆ P)</a:t>
            </a:r>
          </a:p>
          <a:p>
            <a:pPr marL="0" defTabSz="914363"/>
            <a:r>
              <a:rPr lang="en-US" sz="1400" dirty="0"/>
              <a:t>CL  =  </a:t>
            </a:r>
            <a:r>
              <a:rPr lang="en-US" sz="1400" dirty="0" smtClean="0"/>
              <a:t>      </a:t>
            </a:r>
            <a:r>
              <a:rPr lang="en-US" sz="1400" b="1" dirty="0" smtClean="0"/>
              <a:t> </a:t>
            </a:r>
            <a:r>
              <a:rPr lang="en-US" sz="1400" dirty="0">
                <a:solidFill>
                  <a:srgbClr val="C76B9B"/>
                </a:solidFill>
              </a:rPr>
              <a:t>(</a:t>
            </a:r>
            <a:r>
              <a:rPr lang="en-US" sz="1400" dirty="0">
                <a:solidFill>
                  <a:srgbClr val="C76B9B"/>
                </a:solidFill>
              </a:rPr>
              <a:t>∆ V)</a:t>
            </a:r>
            <a:br>
              <a:rPr lang="en-US" sz="1400" dirty="0">
                <a:solidFill>
                  <a:srgbClr val="C76B9B"/>
                </a:solidFill>
              </a:rPr>
            </a:br>
            <a:r>
              <a:rPr lang="en-US" sz="1400" dirty="0">
                <a:solidFill>
                  <a:srgbClr val="C76B9B"/>
                </a:solidFill>
              </a:rPr>
              <a:t>           </a:t>
            </a:r>
            <a:r>
              <a:rPr lang="en-US" sz="1400" dirty="0">
                <a:solidFill>
                  <a:srgbClr val="C76B9B"/>
                </a:solidFill>
              </a:rPr>
              <a:t>     </a:t>
            </a:r>
            <a:r>
              <a:rPr lang="en-US" sz="1400" dirty="0" smtClean="0">
                <a:solidFill>
                  <a:srgbClr val="C76B9B"/>
                </a:solidFill>
              </a:rPr>
              <a:t>        </a:t>
            </a:r>
            <a:r>
              <a:rPr lang="en-US" sz="1400" dirty="0">
                <a:solidFill>
                  <a:srgbClr val="C76B9B"/>
                </a:solidFill>
              </a:rPr>
              <a:t>(</a:t>
            </a:r>
            <a:r>
              <a:rPr lang="en-US" sz="1400" dirty="0">
                <a:solidFill>
                  <a:srgbClr val="C76B9B"/>
                </a:solidFill>
              </a:rPr>
              <a:t>∆ P)</a:t>
            </a:r>
          </a:p>
          <a:p>
            <a:r>
              <a:rPr lang="en-US" sz="1400" dirty="0"/>
              <a:t>For both lungs in adult = </a:t>
            </a:r>
            <a:r>
              <a:rPr lang="en-US" sz="1400" dirty="0">
                <a:solidFill>
                  <a:srgbClr val="FFC000"/>
                </a:solidFill>
              </a:rPr>
              <a:t>200 ml of air /cm </a:t>
            </a:r>
            <a:r>
              <a:rPr lang="en-US" sz="1400" dirty="0">
                <a:solidFill>
                  <a:srgbClr val="FFC000"/>
                </a:solidFill>
              </a:rPr>
              <a:t>H20</a:t>
            </a:r>
            <a:r>
              <a:rPr lang="en-US" sz="1400" dirty="0">
                <a:solidFill>
                  <a:srgbClr val="FFC000"/>
                </a:solidFill>
              </a:rPr>
              <a:t> </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if the lung is free not surrounded by the chest.</a:t>
            </a:r>
          </a:p>
          <a:p>
            <a:r>
              <a:rPr lang="en-US" sz="1400" dirty="0"/>
              <a:t>For lungs and thorax together = </a:t>
            </a:r>
            <a:r>
              <a:rPr lang="en-US" sz="1400" dirty="0">
                <a:solidFill>
                  <a:srgbClr val="FFC000"/>
                </a:solidFill>
              </a:rPr>
              <a:t>110 ml/cm H20</a:t>
            </a:r>
            <a:r>
              <a:rPr lang="en-US" sz="1400" dirty="0"/>
              <a:t>. </a:t>
            </a:r>
            <a:r>
              <a:rPr lang="ar-SA" sz="1200" dirty="0">
                <a:solidFill>
                  <a:srgbClr val="5F5F5F"/>
                </a:solidFill>
              </a:rPr>
              <a:t>نقص لأن مطاطية </a:t>
            </a:r>
            <a:r>
              <a:rPr lang="ar-SA" sz="1200" dirty="0" err="1">
                <a:solidFill>
                  <a:srgbClr val="5F5F5F"/>
                </a:solidFill>
              </a:rPr>
              <a:t>الثوراكس</a:t>
            </a:r>
            <a:r>
              <a:rPr lang="ar-SA" sz="1200" dirty="0">
                <a:solidFill>
                  <a:srgbClr val="5F5F5F"/>
                </a:solidFill>
              </a:rPr>
              <a:t> قليلة</a:t>
            </a:r>
            <a:endParaRPr lang="en-US" sz="1200" dirty="0">
              <a:solidFill>
                <a:srgbClr val="5F5F5F"/>
              </a:solidFill>
            </a:endParaRPr>
          </a:p>
          <a:p>
            <a:r>
              <a:rPr lang="en-US" sz="1400" dirty="0"/>
              <a:t>Is reduced in pulmonary </a:t>
            </a:r>
            <a:r>
              <a:rPr lang="en-US" sz="1400" dirty="0" smtClean="0"/>
              <a:t>fibrosis, </a:t>
            </a:r>
            <a:r>
              <a:rPr lang="en-US" sz="1400" dirty="0"/>
              <a:t>pulmonary edema, diseases of the chest wall ( kyphosis, </a:t>
            </a:r>
            <a:r>
              <a:rPr lang="en-US" sz="1400" dirty="0" smtClean="0"/>
              <a:t>scoliosis), </a:t>
            </a:r>
            <a:r>
              <a:rPr lang="en-US" sz="1400" dirty="0" smtClean="0">
                <a:solidFill>
                  <a:schemeClr val="bg2">
                    <a:lumMod val="50000"/>
                  </a:schemeClr>
                </a:solidFill>
                <a:ea typeface="Malgun Gothic Semilight" panose="020B0502040204020203" pitchFamily="34" charset="-128"/>
                <a:cs typeface="Arabic Typesetting" panose="03020402040406030203" pitchFamily="66" charset="-78"/>
              </a:rPr>
              <a:t>paralysis </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of respiratory muscles.</a:t>
            </a:r>
          </a:p>
          <a:p>
            <a:pPr algn="l"/>
            <a:r>
              <a:rPr lang="en-US" sz="1400" dirty="0" smtClean="0"/>
              <a:t>Emphysema </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(COPD chronic obstructive pulmonary disease) </a:t>
            </a:r>
            <a:r>
              <a:rPr lang="en-US" sz="1400" dirty="0" smtClean="0"/>
              <a:t>increases (</a:t>
            </a:r>
            <a:r>
              <a:rPr lang="en-US" sz="1400" dirty="0" smtClean="0">
                <a:solidFill>
                  <a:schemeClr val="bg1">
                    <a:lumMod val="65000"/>
                  </a:schemeClr>
                </a:solidFill>
              </a:rPr>
              <a:t>increase -&gt; it is an exception</a:t>
            </a:r>
            <a:r>
              <a:rPr lang="en-US" sz="1400" dirty="0" smtClean="0"/>
              <a:t>) </a:t>
            </a:r>
            <a:r>
              <a:rPr lang="en-US" sz="1400" dirty="0"/>
              <a:t>the compliance of the lungs because it destroys the alveolar septal tissue  rich with elastic  fibers that normally opposes lung expansion. </a:t>
            </a:r>
            <a:endParaRPr lang="en-US" sz="1400" dirty="0" smtClean="0"/>
          </a:p>
          <a:p>
            <a:r>
              <a:rPr lang="en-US" sz="1400" dirty="0">
                <a:solidFill>
                  <a:schemeClr val="bg2">
                    <a:lumMod val="50000"/>
                  </a:schemeClr>
                </a:solidFill>
                <a:ea typeface="Malgun Gothic Semilight" panose="020B0502040204020203" pitchFamily="34" charset="-128"/>
                <a:cs typeface="Arabic Typesetting" panose="03020402040406030203" pitchFamily="66" charset="-78"/>
              </a:rPr>
              <a:t>Emphysema is common in chronic smokers (because they are susceptible to infections).  After a bacterial infection, Trypsin ingests the proteins in the wall and breaks down the septa (respiratory membrane) so they lose elastic fibers and we have less number of </a:t>
            </a:r>
            <a:r>
              <a:rPr lang="en-US" sz="1400" dirty="0" smtClean="0">
                <a:solidFill>
                  <a:schemeClr val="bg2">
                    <a:lumMod val="50000"/>
                  </a:schemeClr>
                </a:solidFill>
                <a:ea typeface="Malgun Gothic Semilight" panose="020B0502040204020203" pitchFamily="34" charset="-128"/>
                <a:cs typeface="Arabic Typesetting" panose="03020402040406030203" pitchFamily="66" charset="-78"/>
              </a:rPr>
              <a:t>alveoli but they are larger in size due to merging of alveoli when their walls break down.</a:t>
            </a:r>
            <a:endParaRPr lang="ar-SA" sz="1400" dirty="0">
              <a:solidFill>
                <a:schemeClr val="bg2">
                  <a:lumMod val="50000"/>
                </a:schemeClr>
              </a:solidFill>
              <a:ea typeface="Malgun Gothic Semilight" panose="020B0502040204020203" pitchFamily="34" charset="-128"/>
              <a:cs typeface="Arabic Typesetting" panose="03020402040406030203" pitchFamily="66" charset="-78"/>
            </a:endParaRPr>
          </a:p>
          <a:p>
            <a:r>
              <a:rPr lang="en-US" sz="1400" dirty="0" smtClean="0">
                <a:solidFill>
                  <a:schemeClr val="bg2">
                    <a:lumMod val="50000"/>
                  </a:schemeClr>
                </a:solidFill>
                <a:ea typeface="Malgun Gothic Semilight" panose="020B0502040204020203" pitchFamily="34" charset="-128"/>
                <a:cs typeface="Arabic Typesetting" panose="03020402040406030203" pitchFamily="66" charset="-78"/>
              </a:rPr>
              <a:t>The </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alveoli </a:t>
            </a:r>
            <a:r>
              <a:rPr lang="en-US" sz="1400" dirty="0" smtClean="0">
                <a:solidFill>
                  <a:schemeClr val="bg2">
                    <a:lumMod val="50000"/>
                  </a:schemeClr>
                </a:solidFill>
                <a:ea typeface="Malgun Gothic Semilight" panose="020B0502040204020203" pitchFamily="34" charset="-128"/>
                <a:cs typeface="Arabic Typesetting" panose="03020402040406030203" pitchFamily="66" charset="-78"/>
              </a:rPr>
              <a:t>is </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inflated but less in number, meaning we have less number of alveoli </a:t>
            </a:r>
            <a:r>
              <a:rPr lang="en-US" sz="1400" dirty="0" smtClean="0">
                <a:solidFill>
                  <a:schemeClr val="bg2">
                    <a:lumMod val="50000"/>
                  </a:schemeClr>
                </a:solidFill>
                <a:ea typeface="Malgun Gothic Semilight" panose="020B0502040204020203" pitchFamily="34" charset="-128"/>
                <a:cs typeface="Arabic Typesetting" panose="03020402040406030203" pitchFamily="66" charset="-78"/>
              </a:rPr>
              <a:t>so </a:t>
            </a:r>
            <a:r>
              <a:rPr lang="en-US" sz="1400" dirty="0">
                <a:solidFill>
                  <a:schemeClr val="bg2">
                    <a:lumMod val="50000"/>
                  </a:schemeClr>
                </a:solidFill>
                <a:ea typeface="Malgun Gothic Semilight" panose="020B0502040204020203" pitchFamily="34" charset="-128"/>
                <a:cs typeface="Arabic Typesetting" panose="03020402040406030203" pitchFamily="66" charset="-78"/>
              </a:rPr>
              <a:t>we will have less septa (respiratory membrane) so there will be less space for gas exchange.</a:t>
            </a:r>
          </a:p>
          <a:p>
            <a:pPr algn="r" rtl="1"/>
            <a:r>
              <a:rPr lang="ar-SA" sz="1200" dirty="0" smtClean="0">
                <a:solidFill>
                  <a:srgbClr val="5F5F5F"/>
                </a:solidFill>
              </a:rPr>
              <a:t>في حالة الامفيسيما، الالفيولايي تدمر </a:t>
            </a:r>
            <a:r>
              <a:rPr lang="en-US" sz="1200" dirty="0" smtClean="0">
                <a:solidFill>
                  <a:srgbClr val="5F5F5F"/>
                </a:solidFill>
              </a:rPr>
              <a:t>(rich in elastic fibers)</a:t>
            </a:r>
            <a:r>
              <a:rPr lang="ar-SA" sz="1200" dirty="0" smtClean="0">
                <a:solidFill>
                  <a:srgbClr val="5F5F5F"/>
                </a:solidFill>
              </a:rPr>
              <a:t>، بدون هذه الفايبرز تزداد قابلية المطاطية. </a:t>
            </a:r>
            <a:endParaRPr lang="ar-SA" sz="1200" dirty="0">
              <a:solidFill>
                <a:srgbClr val="5F5F5F"/>
              </a:solidFill>
            </a:endParaRP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1" t="6529" r="2883" b="1539"/>
          <a:stretch/>
        </p:blipFill>
        <p:spPr bwMode="auto">
          <a:xfrm>
            <a:off x="8987115" y="1323256"/>
            <a:ext cx="2592288" cy="4752528"/>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782044" y="2276872"/>
            <a:ext cx="2808312" cy="0"/>
          </a:xfrm>
          <a:prstGeom prst="line">
            <a:avLst/>
          </a:prstGeom>
          <a:ln>
            <a:solidFill>
              <a:srgbClr val="C76B9C"/>
            </a:solidFill>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485900" y="2708920"/>
            <a:ext cx="936104" cy="0"/>
          </a:xfrm>
          <a:prstGeom prst="line">
            <a:avLst/>
          </a:prstGeom>
          <a:ln>
            <a:solidFill>
              <a:srgbClr val="C76B9C"/>
            </a:solidFill>
          </a:ln>
          <a:effectLst/>
        </p:spPr>
        <p:style>
          <a:lnRef idx="2">
            <a:schemeClr val="dk1"/>
          </a:lnRef>
          <a:fillRef idx="0">
            <a:schemeClr val="dk1"/>
          </a:fillRef>
          <a:effectRef idx="1">
            <a:schemeClr val="dk1"/>
          </a:effectRef>
          <a:fontRef idx="minor">
            <a:schemeClr val="tx1"/>
          </a:fontRef>
        </p:style>
      </p:cxnSp>
      <p:pic>
        <p:nvPicPr>
          <p:cNvPr id="8" name="Pictur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310" y="332656"/>
            <a:ext cx="996702" cy="996702"/>
          </a:xfrm>
          <a:prstGeom prst="rect">
            <a:avLst/>
          </a:prstGeom>
        </p:spPr>
      </p:pic>
    </p:spTree>
    <p:extLst>
      <p:ext uri="{BB962C8B-B14F-4D97-AF65-F5344CB8AC3E}">
        <p14:creationId xmlns:p14="http://schemas.microsoft.com/office/powerpoint/2010/main" val="20284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75000"/>
                  </a:schemeClr>
                </a:solidFill>
              </a:rPr>
              <a:t>Objectives</a:t>
            </a:r>
          </a:p>
        </p:txBody>
      </p:sp>
      <p:sp>
        <p:nvSpPr>
          <p:cNvPr id="3" name="Content Placeholder 2"/>
          <p:cNvSpPr>
            <a:spLocks noGrp="1"/>
          </p:cNvSpPr>
          <p:nvPr>
            <p:ph sz="quarter" idx="1"/>
          </p:nvPr>
        </p:nvSpPr>
        <p:spPr>
          <a:xfrm>
            <a:off x="609459" y="1299552"/>
            <a:ext cx="10969943" cy="4937760"/>
          </a:xfrm>
        </p:spPr>
        <p:txBody>
          <a:bodyPr>
            <a:noAutofit/>
          </a:bodyPr>
          <a:lstStyle/>
          <a:p>
            <a:pPr>
              <a:buFont typeface="Courier New" charset="0"/>
              <a:buChar char="o"/>
            </a:pPr>
            <a:endParaRPr lang="en-US" sz="2000" dirty="0">
              <a:solidFill>
                <a:schemeClr val="accent1">
                  <a:lumMod val="75000"/>
                </a:schemeClr>
              </a:solidFill>
              <a:ea typeface="Malgun Gothic Semilight" panose="020B0502040204020203" pitchFamily="34" charset="-128"/>
              <a:cs typeface="Arabic Typesetting" panose="03020402040406030203" pitchFamily="66" charset="-78"/>
            </a:endParaRPr>
          </a:p>
          <a:p>
            <a:pPr algn="just">
              <a:buFont typeface="Courier New" charset="0"/>
              <a:buChar char="o"/>
              <a:defRPr/>
            </a:pPr>
            <a:r>
              <a:rPr lang="en-US" sz="2800" dirty="0">
                <a:solidFill>
                  <a:schemeClr val="tx2"/>
                </a:solidFill>
                <a:cs typeface="Calibri"/>
              </a:rPr>
              <a:t>List the muscles of respiration and describe their roles during inspiration and expiration</a:t>
            </a:r>
            <a:r>
              <a:rPr lang="en-US" sz="2800" dirty="0" smtClean="0">
                <a:solidFill>
                  <a:schemeClr val="tx2"/>
                </a:solidFill>
                <a:cs typeface="Calibri"/>
              </a:rPr>
              <a:t>.</a:t>
            </a:r>
            <a:endParaRPr lang="en-US" sz="2800" dirty="0">
              <a:solidFill>
                <a:schemeClr val="tx2"/>
              </a:solidFill>
              <a:cs typeface="Calibri"/>
            </a:endParaRPr>
          </a:p>
          <a:p>
            <a:pPr algn="just">
              <a:buFont typeface="Courier New" charset="0"/>
              <a:buChar char="o"/>
              <a:defRPr/>
            </a:pPr>
            <a:r>
              <a:rPr lang="en-US" sz="2800" dirty="0">
                <a:solidFill>
                  <a:schemeClr val="tx2"/>
                </a:solidFill>
                <a:cs typeface="Calibri"/>
              </a:rPr>
              <a:t>Identify and understand the importance of the following pressures in respiration: atmospheric, alveolar, </a:t>
            </a:r>
            <a:r>
              <a:rPr lang="en-US" sz="2800" dirty="0" err="1">
                <a:solidFill>
                  <a:schemeClr val="tx2"/>
                </a:solidFill>
                <a:cs typeface="Calibri"/>
              </a:rPr>
              <a:t>intrapleural</a:t>
            </a:r>
            <a:r>
              <a:rPr lang="en-US" sz="2800" dirty="0">
                <a:solidFill>
                  <a:schemeClr val="tx2"/>
                </a:solidFill>
                <a:cs typeface="Calibri"/>
              </a:rPr>
              <a:t> , and </a:t>
            </a:r>
            <a:r>
              <a:rPr lang="en-US" sz="2800" dirty="0" err="1">
                <a:solidFill>
                  <a:schemeClr val="tx2"/>
                </a:solidFill>
                <a:cs typeface="Calibri"/>
              </a:rPr>
              <a:t>transpulmonary</a:t>
            </a:r>
            <a:r>
              <a:rPr lang="en-US" sz="2800" dirty="0" smtClean="0">
                <a:solidFill>
                  <a:schemeClr val="tx2"/>
                </a:solidFill>
                <a:cs typeface="Calibri"/>
              </a:rPr>
              <a:t>.</a:t>
            </a:r>
            <a:endParaRPr lang="en-US" sz="2800" dirty="0">
              <a:solidFill>
                <a:schemeClr val="tx2"/>
              </a:solidFill>
              <a:cs typeface="Calibri"/>
            </a:endParaRPr>
          </a:p>
          <a:p>
            <a:pPr algn="just">
              <a:buFont typeface="Courier New" charset="0"/>
              <a:buChar char="o"/>
              <a:defRPr/>
            </a:pPr>
            <a:r>
              <a:rPr lang="en-US" sz="2800" dirty="0">
                <a:solidFill>
                  <a:schemeClr val="tx2"/>
                </a:solidFill>
                <a:cs typeface="Calibri"/>
              </a:rPr>
              <a:t>Explain why </a:t>
            </a:r>
            <a:r>
              <a:rPr lang="en-US" sz="2800" dirty="0" err="1">
                <a:solidFill>
                  <a:schemeClr val="tx2"/>
                </a:solidFill>
                <a:cs typeface="Calibri"/>
              </a:rPr>
              <a:t>intrapleural</a:t>
            </a:r>
            <a:r>
              <a:rPr lang="en-US" sz="2800" dirty="0">
                <a:solidFill>
                  <a:schemeClr val="tx2"/>
                </a:solidFill>
                <a:cs typeface="Calibri"/>
              </a:rPr>
              <a:t> pressure is always </a:t>
            </a:r>
            <a:r>
              <a:rPr lang="en-US" sz="2800" dirty="0" err="1">
                <a:solidFill>
                  <a:schemeClr val="tx2"/>
                </a:solidFill>
                <a:cs typeface="Calibri"/>
              </a:rPr>
              <a:t>subatmospheric</a:t>
            </a:r>
            <a:r>
              <a:rPr lang="en-US" sz="2800" dirty="0">
                <a:solidFill>
                  <a:schemeClr val="tx2"/>
                </a:solidFill>
                <a:cs typeface="Calibri"/>
              </a:rPr>
              <a:t> under normal conditions, and the significance of the thin layer of the </a:t>
            </a:r>
            <a:r>
              <a:rPr lang="en-US" sz="2800" dirty="0" err="1">
                <a:solidFill>
                  <a:schemeClr val="tx2"/>
                </a:solidFill>
                <a:cs typeface="Calibri"/>
              </a:rPr>
              <a:t>intrapleural</a:t>
            </a:r>
            <a:r>
              <a:rPr lang="en-US" sz="2800" dirty="0">
                <a:solidFill>
                  <a:schemeClr val="tx2"/>
                </a:solidFill>
                <a:cs typeface="Calibri"/>
              </a:rPr>
              <a:t> fluid surrounding the lung</a:t>
            </a:r>
            <a:r>
              <a:rPr lang="en-US" sz="2800" dirty="0" smtClean="0">
                <a:solidFill>
                  <a:schemeClr val="tx2"/>
                </a:solidFill>
                <a:cs typeface="Calibri"/>
              </a:rPr>
              <a:t>.</a:t>
            </a:r>
            <a:endParaRPr lang="en-US" sz="2800" dirty="0">
              <a:solidFill>
                <a:schemeClr val="tx2"/>
              </a:solidFill>
              <a:cs typeface="Calibri"/>
            </a:endParaRPr>
          </a:p>
          <a:p>
            <a:pPr algn="just">
              <a:buFont typeface="Courier New" charset="0"/>
              <a:buChar char="o"/>
              <a:defRPr/>
            </a:pPr>
            <a:r>
              <a:rPr lang="en-US" sz="2800" dirty="0">
                <a:solidFill>
                  <a:schemeClr val="tx2"/>
                </a:solidFill>
                <a:cs typeface="Calibri"/>
              </a:rPr>
              <a:t>Define lung compliance and list the determinants of compliance.</a:t>
            </a:r>
          </a:p>
          <a:p>
            <a:pPr algn="just">
              <a:buFont typeface="Courier New" charset="0"/>
              <a:buChar char="o"/>
              <a:defRPr/>
            </a:pPr>
            <a:endParaRPr lang="en-US" sz="2000" dirty="0">
              <a:cs typeface="Times New Roman" pitchFamily="18" charset="0"/>
            </a:endParaRPr>
          </a:p>
          <a:p>
            <a:pPr algn="just">
              <a:buFont typeface="Courier New" charset="0"/>
              <a:buChar char="o"/>
              <a:defRPr/>
            </a:pPr>
            <a:endParaRPr lang="en-US" sz="2000" dirty="0">
              <a:cs typeface="Times New Roman" pitchFamily="18" charset="0"/>
            </a:endParaRPr>
          </a:p>
          <a:p>
            <a:pPr>
              <a:buFont typeface="Courier New" charset="0"/>
              <a:buChar char="o"/>
            </a:pPr>
            <a:endParaRPr lang="en-US" sz="2000" dirty="0">
              <a:solidFill>
                <a:schemeClr val="accent1">
                  <a:lumMod val="75000"/>
                </a:schemeClr>
              </a:solidFill>
              <a:ea typeface="Malgun Gothic Semilight" panose="020B0502040204020203" pitchFamily="34" charset="-128"/>
              <a:cs typeface="Arabic Typesetting" panose="03020402040406030203" pitchFamily="66" charset="-78"/>
            </a:endParaRPr>
          </a:p>
          <a:p>
            <a:pPr>
              <a:buFont typeface="Courier New" charset="0"/>
              <a:buChar char="o"/>
            </a:pPr>
            <a:endParaRPr lang="en-US" sz="2000" dirty="0">
              <a:solidFill>
                <a:schemeClr val="accent1">
                  <a:lumMod val="75000"/>
                </a:schemeClr>
              </a:solidFill>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2</a:t>
            </a:fld>
            <a:endParaRPr lang="en-US" dirty="0"/>
          </a:p>
        </p:txBody>
      </p:sp>
    </p:spTree>
    <p:extLst>
      <p:ext uri="{BB962C8B-B14F-4D97-AF65-F5344CB8AC3E}">
        <p14:creationId xmlns:p14="http://schemas.microsoft.com/office/powerpoint/2010/main" val="411097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10" name="Title 1"/>
          <p:cNvSpPr txBox="1">
            <a:spLocks/>
          </p:cNvSpPr>
          <p:nvPr/>
        </p:nvSpPr>
        <p:spPr>
          <a:xfrm>
            <a:off x="4150196" y="202899"/>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smtClean="0">
                <a:solidFill>
                  <a:srgbClr val="464653"/>
                </a:solidFill>
              </a:rPr>
              <a:t>Mind Map </a:t>
            </a:r>
            <a:endParaRPr lang="en-US" dirty="0">
              <a:solidFill>
                <a:srgbClr val="464653"/>
              </a:solidFill>
            </a:endParaRPr>
          </a:p>
        </p:txBody>
      </p:sp>
      <p:sp>
        <p:nvSpPr>
          <p:cNvPr id="16" name="رابط مستقيم 3"/>
          <p:cNvSpPr/>
          <p:nvPr/>
        </p:nvSpPr>
        <p:spPr>
          <a:xfrm flipV="1">
            <a:off x="8149797" y="3039889"/>
            <a:ext cx="463283" cy="79416"/>
          </a:xfrm>
          <a:custGeom>
            <a:avLst/>
            <a:gdLst/>
            <a:ahLst/>
            <a:cxnLst/>
            <a:rect l="0" t="0" r="0" b="0"/>
            <a:pathLst>
              <a:path>
                <a:moveTo>
                  <a:pt x="0" y="0"/>
                </a:moveTo>
                <a:lnTo>
                  <a:pt x="1581253"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مستطيل 19"/>
          <p:cNvSpPr/>
          <p:nvPr/>
        </p:nvSpPr>
        <p:spPr>
          <a:xfrm>
            <a:off x="7909765" y="1967046"/>
            <a:ext cx="2350187" cy="870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endParaRPr lang="ar-SA" sz="1100" kern="1200"/>
          </a:p>
        </p:txBody>
      </p:sp>
      <p:sp>
        <p:nvSpPr>
          <p:cNvPr id="30" name="رابط مستقيم 3"/>
          <p:cNvSpPr/>
          <p:nvPr/>
        </p:nvSpPr>
        <p:spPr>
          <a:xfrm rot="20085849" flipV="1">
            <a:off x="8149797" y="982440"/>
            <a:ext cx="463283" cy="79416"/>
          </a:xfrm>
          <a:custGeom>
            <a:avLst/>
            <a:gdLst/>
            <a:ahLst/>
            <a:cxnLst/>
            <a:rect l="0" t="0" r="0" b="0"/>
            <a:pathLst>
              <a:path>
                <a:moveTo>
                  <a:pt x="0" y="0"/>
                </a:moveTo>
                <a:lnTo>
                  <a:pt x="1581253"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رابط مستقيم 3"/>
          <p:cNvSpPr/>
          <p:nvPr/>
        </p:nvSpPr>
        <p:spPr>
          <a:xfrm rot="781404" flipV="1">
            <a:off x="8149797" y="1402953"/>
            <a:ext cx="463283" cy="79416"/>
          </a:xfrm>
          <a:custGeom>
            <a:avLst/>
            <a:gdLst/>
            <a:ahLst/>
            <a:cxnLst/>
            <a:rect l="0" t="0" r="0" b="0"/>
            <a:pathLst>
              <a:path>
                <a:moveTo>
                  <a:pt x="0" y="0"/>
                </a:moveTo>
                <a:lnTo>
                  <a:pt x="1581253" y="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aphicFrame>
        <p:nvGraphicFramePr>
          <p:cNvPr id="32" name="عنصر نائب للمحتوى 12"/>
          <p:cNvGraphicFramePr>
            <a:graphicFrameLocks/>
          </p:cNvGraphicFramePr>
          <p:nvPr>
            <p:extLst>
              <p:ext uri="{D42A27DB-BD31-4B8C-83A1-F6EECF244321}">
                <p14:modId xmlns:p14="http://schemas.microsoft.com/office/powerpoint/2010/main" val="1919871456"/>
              </p:ext>
            </p:extLst>
          </p:nvPr>
        </p:nvGraphicFramePr>
        <p:xfrm>
          <a:off x="234888" y="-387424"/>
          <a:ext cx="10405920" cy="572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3" name="مجموعة 32"/>
          <p:cNvGrpSpPr/>
          <p:nvPr/>
        </p:nvGrpSpPr>
        <p:grpSpPr>
          <a:xfrm>
            <a:off x="8763435" y="446486"/>
            <a:ext cx="2800644" cy="681919"/>
            <a:chOff x="5853833" y="2457802"/>
            <a:chExt cx="859916" cy="859917"/>
          </a:xfrm>
        </p:grpSpPr>
        <p:sp>
          <p:nvSpPr>
            <p:cNvPr id="34" name="مستطيل مستدير الزوايا 33"/>
            <p:cNvSpPr/>
            <p:nvPr/>
          </p:nvSpPr>
          <p:spPr>
            <a:xfrm>
              <a:off x="5853833" y="2457802"/>
              <a:ext cx="859916" cy="8599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مستطيل 34"/>
            <p:cNvSpPr/>
            <p:nvPr/>
          </p:nvSpPr>
          <p:spPr>
            <a:xfrm>
              <a:off x="5895811" y="3195850"/>
              <a:ext cx="775960" cy="79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r>
                <a:rPr lang="en-US" sz="1400" dirty="0" smtClean="0"/>
                <a:t>FORCED :Accessory </a:t>
              </a:r>
              <a:r>
                <a:rPr lang="en-US" sz="1400" dirty="0"/>
                <a:t>muscles</a:t>
              </a:r>
              <a:br>
                <a:rPr lang="en-US" sz="1400" dirty="0"/>
              </a:br>
              <a:r>
                <a:rPr lang="en-US" sz="1400" dirty="0"/>
                <a:t/>
              </a:r>
              <a:br>
                <a:rPr lang="en-US" sz="1400" dirty="0"/>
              </a:br>
              <a:endParaRPr lang="ar-SA" sz="1400" kern="1200" dirty="0"/>
            </a:p>
          </p:txBody>
        </p:sp>
      </p:grpSp>
      <p:grpSp>
        <p:nvGrpSpPr>
          <p:cNvPr id="36" name="مجموعة 35"/>
          <p:cNvGrpSpPr/>
          <p:nvPr/>
        </p:nvGrpSpPr>
        <p:grpSpPr>
          <a:xfrm>
            <a:off x="8763435" y="1304065"/>
            <a:ext cx="2800644" cy="652708"/>
            <a:chOff x="5853833" y="2457803"/>
            <a:chExt cx="859916" cy="859916"/>
          </a:xfrm>
        </p:grpSpPr>
        <p:sp>
          <p:nvSpPr>
            <p:cNvPr id="37" name="مستطيل مستدير الزوايا 36"/>
            <p:cNvSpPr/>
            <p:nvPr/>
          </p:nvSpPr>
          <p:spPr>
            <a:xfrm>
              <a:off x="5853833" y="2457803"/>
              <a:ext cx="859916" cy="85991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مستطيل 37"/>
            <p:cNvSpPr/>
            <p:nvPr/>
          </p:nvSpPr>
          <p:spPr>
            <a:xfrm>
              <a:off x="5895811" y="2837951"/>
              <a:ext cx="775960" cy="437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r>
                <a:rPr lang="en-US" sz="1400" dirty="0" smtClean="0"/>
                <a:t>RESTING : External </a:t>
              </a:r>
              <a:r>
                <a:rPr lang="en-US" sz="1400" dirty="0"/>
                <a:t>intercostal +</a:t>
              </a:r>
              <a:br>
                <a:rPr lang="en-US" sz="1400" dirty="0"/>
              </a:br>
              <a:r>
                <a:rPr lang="en-US" sz="1400" dirty="0"/>
                <a:t>Diaphragm</a:t>
              </a:r>
              <a:br>
                <a:rPr lang="en-US" sz="1400" dirty="0"/>
              </a:br>
              <a:endParaRPr lang="ar-SA" sz="1400" kern="1200" dirty="0"/>
            </a:p>
          </p:txBody>
        </p:sp>
      </p:grpSp>
      <p:grpSp>
        <p:nvGrpSpPr>
          <p:cNvPr id="39" name="مجموعة 38"/>
          <p:cNvGrpSpPr/>
          <p:nvPr/>
        </p:nvGrpSpPr>
        <p:grpSpPr>
          <a:xfrm>
            <a:off x="8776612" y="2659297"/>
            <a:ext cx="2790408" cy="662639"/>
            <a:chOff x="5853833" y="2457800"/>
            <a:chExt cx="859916" cy="859919"/>
          </a:xfrm>
        </p:grpSpPr>
        <p:sp>
          <p:nvSpPr>
            <p:cNvPr id="40" name="مستطيل مستدير الزوايا 39"/>
            <p:cNvSpPr/>
            <p:nvPr/>
          </p:nvSpPr>
          <p:spPr>
            <a:xfrm>
              <a:off x="5853833" y="2457803"/>
              <a:ext cx="859916" cy="85991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مستطيل 40"/>
            <p:cNvSpPr/>
            <p:nvPr/>
          </p:nvSpPr>
          <p:spPr>
            <a:xfrm>
              <a:off x="5895811" y="2457800"/>
              <a:ext cx="775960" cy="81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r>
                <a:rPr lang="en-US" sz="1400" dirty="0"/>
                <a:t/>
              </a:r>
              <a:br>
                <a:rPr lang="en-US" sz="1400" dirty="0"/>
              </a:br>
              <a:r>
                <a:rPr lang="en-US" sz="1400" dirty="0" smtClean="0"/>
                <a:t>FORCED :Internal </a:t>
              </a:r>
              <a:r>
                <a:rPr lang="en-US" sz="1400" dirty="0" err="1" smtClean="0"/>
                <a:t>intercostalis+abdominal</a:t>
              </a:r>
              <a:r>
                <a:rPr lang="en-US" sz="1400" dirty="0"/>
                <a:t/>
              </a:r>
              <a:br>
                <a:rPr lang="en-US" sz="1400" dirty="0"/>
              </a:br>
              <a:r>
                <a:rPr lang="en-US" sz="1400" dirty="0"/>
                <a:t>muscles</a:t>
              </a:r>
              <a:br>
                <a:rPr lang="en-US" sz="1400" dirty="0"/>
              </a:br>
              <a:endParaRPr lang="ar-SA" sz="1400" kern="1200" dirty="0"/>
            </a:p>
          </p:txBody>
        </p:sp>
      </p:grpSp>
      <p:sp>
        <p:nvSpPr>
          <p:cNvPr id="45" name="رابط مستقيم 3"/>
          <p:cNvSpPr/>
          <p:nvPr/>
        </p:nvSpPr>
        <p:spPr>
          <a:xfrm rot="5400000">
            <a:off x="5022460" y="3761466"/>
            <a:ext cx="505976" cy="0"/>
          </a:xfrm>
          <a:custGeom>
            <a:avLst/>
            <a:gdLst/>
            <a:ahLst/>
            <a:cxnLst/>
            <a:rect l="0" t="0" r="0" b="0"/>
            <a:pathLst>
              <a:path>
                <a:moveTo>
                  <a:pt x="0" y="0"/>
                </a:moveTo>
                <a:lnTo>
                  <a:pt x="50597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6" name="مجموعة 45"/>
          <p:cNvGrpSpPr/>
          <p:nvPr/>
        </p:nvGrpSpPr>
        <p:grpSpPr>
          <a:xfrm>
            <a:off x="4384300" y="4259516"/>
            <a:ext cx="1638280" cy="517319"/>
            <a:chOff x="5786343" y="2435173"/>
            <a:chExt cx="859916" cy="882546"/>
          </a:xfrm>
        </p:grpSpPr>
        <p:sp>
          <p:nvSpPr>
            <p:cNvPr id="47" name="مستطيل مستدير الزوايا 46"/>
            <p:cNvSpPr/>
            <p:nvPr/>
          </p:nvSpPr>
          <p:spPr>
            <a:xfrm>
              <a:off x="5786343" y="2435173"/>
              <a:ext cx="859916" cy="85991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مستطيل 47"/>
            <p:cNvSpPr/>
            <p:nvPr/>
          </p:nvSpPr>
          <p:spPr>
            <a:xfrm>
              <a:off x="5791661" y="2499780"/>
              <a:ext cx="775960" cy="817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488950" rtl="1">
                <a:lnSpc>
                  <a:spcPct val="90000"/>
                </a:lnSpc>
                <a:spcBef>
                  <a:spcPct val="0"/>
                </a:spcBef>
                <a:spcAft>
                  <a:spcPct val="35000"/>
                </a:spcAft>
              </a:pPr>
              <a:r>
                <a:rPr lang="el-GR" sz="1400" b="1" dirty="0"/>
                <a:t>CL= (Δ V) / (Δ P)</a:t>
              </a:r>
              <a:r>
                <a:rPr lang="el-GR" sz="1400" dirty="0"/>
                <a:t/>
              </a:r>
              <a:br>
                <a:rPr lang="el-GR" sz="1400" dirty="0"/>
              </a:br>
              <a:endParaRPr lang="ar-SA" sz="1400" kern="1200" dirty="0"/>
            </a:p>
          </p:txBody>
        </p:sp>
      </p:grpSp>
      <p:sp>
        <p:nvSpPr>
          <p:cNvPr id="22" name="Content Placeholder 3"/>
          <p:cNvSpPr txBox="1">
            <a:spLocks/>
          </p:cNvSpPr>
          <p:nvPr/>
        </p:nvSpPr>
        <p:spPr>
          <a:xfrm>
            <a:off x="261764" y="4714190"/>
            <a:ext cx="7428375" cy="1602744"/>
          </a:xfrm>
          <a:prstGeom prst="rect">
            <a:avLst/>
          </a:prstGeom>
        </p:spPr>
        <p:txBody>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buNone/>
            </a:pPr>
            <a:r>
              <a:rPr lang="en-US" sz="2000" dirty="0" smtClean="0">
                <a:solidFill>
                  <a:schemeClr val="bg1">
                    <a:lumMod val="50000"/>
                  </a:schemeClr>
                </a:solidFill>
              </a:rPr>
              <a:t>Notes:</a:t>
            </a:r>
          </a:p>
          <a:p>
            <a:pPr defTabSz="914400"/>
            <a:r>
              <a:rPr lang="en-US" sz="2000" dirty="0" err="1" smtClean="0">
                <a:solidFill>
                  <a:schemeClr val="bg1">
                    <a:lumMod val="50000"/>
                  </a:schemeClr>
                </a:solidFill>
              </a:rPr>
              <a:t>Intraalveolar</a:t>
            </a:r>
            <a:r>
              <a:rPr lang="en-US" sz="2000" dirty="0" smtClean="0">
                <a:solidFill>
                  <a:schemeClr val="bg1">
                    <a:lumMod val="50000"/>
                  </a:schemeClr>
                </a:solidFill>
              </a:rPr>
              <a:t> pressure is measured in </a:t>
            </a:r>
            <a:r>
              <a:rPr lang="en-US" sz="2000" dirty="0" err="1" smtClean="0">
                <a:solidFill>
                  <a:schemeClr val="bg1">
                    <a:lumMod val="50000"/>
                  </a:schemeClr>
                </a:solidFill>
              </a:rPr>
              <a:t>cmHg</a:t>
            </a:r>
            <a:r>
              <a:rPr lang="en-US" sz="2000" dirty="0" smtClean="0">
                <a:solidFill>
                  <a:schemeClr val="bg1">
                    <a:lumMod val="50000"/>
                  </a:schemeClr>
                </a:solidFill>
              </a:rPr>
              <a:t> </a:t>
            </a:r>
          </a:p>
          <a:p>
            <a:pPr defTabSz="914400"/>
            <a:r>
              <a:rPr lang="en-US" sz="2000" dirty="0" err="1" smtClean="0">
                <a:solidFill>
                  <a:schemeClr val="bg1">
                    <a:lumMod val="50000"/>
                  </a:schemeClr>
                </a:solidFill>
              </a:rPr>
              <a:t>Intrapleural</a:t>
            </a:r>
            <a:r>
              <a:rPr lang="en-US" sz="2000" dirty="0" smtClean="0">
                <a:solidFill>
                  <a:schemeClr val="bg1">
                    <a:lumMod val="50000"/>
                  </a:schemeClr>
                </a:solidFill>
              </a:rPr>
              <a:t> pressure is measured in cmH2O</a:t>
            </a:r>
          </a:p>
          <a:p>
            <a:pPr defTabSz="914400"/>
            <a:r>
              <a:rPr lang="en-US" sz="2000" dirty="0" smtClean="0">
                <a:solidFill>
                  <a:schemeClr val="bg1">
                    <a:lumMod val="50000"/>
                  </a:schemeClr>
                </a:solidFill>
              </a:rPr>
              <a:t>Compliance is measured in ml/cmH2O </a:t>
            </a:r>
            <a:endParaRPr lang="en-US" sz="2000" dirty="0">
              <a:solidFill>
                <a:schemeClr val="bg1">
                  <a:lumMod val="50000"/>
                </a:schemeClr>
              </a:solidFill>
            </a:endParaRPr>
          </a:p>
        </p:txBody>
      </p:sp>
    </p:spTree>
    <p:extLst>
      <p:ext uri="{BB962C8B-B14F-4D97-AF65-F5344CB8AC3E}">
        <p14:creationId xmlns:p14="http://schemas.microsoft.com/office/powerpoint/2010/main" val="849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r>
              <a:rPr lang="en-US" sz="2000" b="1" dirty="0">
                <a:solidFill>
                  <a:schemeClr val="bg2">
                    <a:lumMod val="50000"/>
                  </a:schemeClr>
                </a:solidFill>
                <a:hlinkClick r:id="rId2"/>
              </a:rPr>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21</a:t>
            </a:fld>
            <a:endParaRPr lang="en-US" dirty="0">
              <a:solidFill>
                <a:srgbClr val="464653"/>
              </a:solidFill>
            </a:endParaRPr>
          </a:p>
        </p:txBody>
      </p:sp>
      <p:sp>
        <p:nvSpPr>
          <p:cNvPr id="5" name="TextBox 4"/>
          <p:cNvSpPr txBox="1"/>
          <p:nvPr/>
        </p:nvSpPr>
        <p:spPr>
          <a:xfrm>
            <a:off x="551240" y="5445241"/>
            <a:ext cx="6623011"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773575" cy="553616"/>
          </a:xfrm>
        </p:spPr>
        <p:txBody>
          <a:bodyPr>
            <a:noAutofit/>
          </a:bodyPr>
          <a:lstStyle/>
          <a:p>
            <a:r>
              <a:rPr lang="en-US" sz="2000" dirty="0">
                <a:hlinkClick r:id="rId3"/>
              </a:rPr>
              <a:t>https://www.onlineexambuilder.com/mechanics-of-pulmonary-ventilation/exam-127878</a:t>
            </a:r>
            <a:endParaRPr lang="en-US" sz="2000" dirty="0"/>
          </a:p>
        </p:txBody>
      </p:sp>
    </p:spTree>
    <p:extLst>
      <p:ext uri="{BB962C8B-B14F-4D97-AF65-F5344CB8AC3E}">
        <p14:creationId xmlns:p14="http://schemas.microsoft.com/office/powerpoint/2010/main" val="737800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25"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err="1" smtClean="0">
                <a:solidFill>
                  <a:srgbClr val="DDE9EC">
                    <a:lumMod val="75000"/>
                  </a:srgbClr>
                </a:solidFill>
              </a:rPr>
              <a:t>Lulwah</a:t>
            </a:r>
            <a:r>
              <a:rPr lang="en-US" sz="2600" dirty="0" smtClean="0">
                <a:solidFill>
                  <a:srgbClr val="DDE9EC">
                    <a:lumMod val="75000"/>
                  </a:srgbClr>
                </a:solidFill>
              </a:rPr>
              <a:t> </a:t>
            </a:r>
            <a:r>
              <a:rPr lang="en-US" sz="2600" dirty="0" err="1" smtClean="0">
                <a:solidFill>
                  <a:srgbClr val="DDE9EC">
                    <a:lumMod val="75000"/>
                  </a:srgbClr>
                </a:solidFill>
              </a:rPr>
              <a:t>Alshiha</a:t>
            </a:r>
            <a:r>
              <a:rPr lang="en-US" sz="2600" dirty="0" smtClean="0">
                <a:solidFill>
                  <a:srgbClr val="DDE9EC">
                    <a:lumMod val="75000"/>
                  </a:srgbClr>
                </a:solidFill>
              </a:rPr>
              <a:t>  </a:t>
            </a:r>
            <a:endParaRPr lang="en-US" sz="2600"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z="1600" smtClean="0">
                <a:solidFill>
                  <a:srgbClr val="464653"/>
                </a:solidFill>
              </a:rPr>
              <a:pPr/>
              <a:t>22</a:t>
            </a:fld>
            <a:endParaRPr lang="en-US" sz="1600"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615030"/>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lnSpc>
                <a:spcPct val="80000"/>
              </a:lnSpc>
              <a:spcBef>
                <a:spcPct val="20000"/>
              </a:spcBef>
            </a:pPr>
            <a:r>
              <a:rPr lang="en-US" sz="1800" dirty="0" smtClean="0">
                <a:solidFill>
                  <a:srgbClr val="DDE9EC">
                    <a:lumMod val="75000"/>
                  </a:srgbClr>
                </a:solidFill>
              </a:rPr>
              <a:t>Hassan </a:t>
            </a:r>
            <a:r>
              <a:rPr lang="en-US" sz="1800" dirty="0" err="1" smtClean="0">
                <a:solidFill>
                  <a:srgbClr val="DDE9EC">
                    <a:lumMod val="75000"/>
                  </a:srgbClr>
                </a:solidFill>
              </a:rPr>
              <a:t>Alshammari</a:t>
            </a:r>
            <a:endParaRPr lang="en-US" sz="1800" dirty="0">
              <a:solidFill>
                <a:srgbClr val="DDE9EC">
                  <a:lumMod val="75000"/>
                </a:srgbClr>
              </a:solidFill>
            </a:endParaRPr>
          </a:p>
        </p:txBody>
      </p:sp>
      <p:sp>
        <p:nvSpPr>
          <p:cNvPr id="15" name="Rectangle 8"/>
          <p:cNvSpPr/>
          <p:nvPr/>
        </p:nvSpPr>
        <p:spPr>
          <a:xfrm>
            <a:off x="765824" y="3198579"/>
            <a:ext cx="2879569" cy="2263174"/>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smtClean="0">
                <a:solidFill>
                  <a:srgbClr val="DDE9EC">
                    <a:lumMod val="75000"/>
                  </a:srgbClr>
                </a:solidFill>
              </a:rPr>
              <a:t>Laila</a:t>
            </a:r>
            <a:r>
              <a:rPr lang="en-US" sz="1800" dirty="0" smtClean="0">
                <a:solidFill>
                  <a:srgbClr val="DDE9EC">
                    <a:lumMod val="75000"/>
                  </a:srgbClr>
                </a:solidFill>
              </a:rPr>
              <a:t> </a:t>
            </a:r>
            <a:r>
              <a:rPr lang="en-US" sz="1800" dirty="0" err="1" smtClean="0">
                <a:solidFill>
                  <a:srgbClr val="DDE9EC">
                    <a:lumMod val="75000"/>
                  </a:srgbClr>
                </a:solidFill>
              </a:rPr>
              <a:t>Mathkour</a:t>
            </a:r>
            <a:endParaRPr lang="en-US" sz="1800" dirty="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Alaa</a:t>
            </a:r>
            <a:r>
              <a:rPr lang="en-US" sz="1800" dirty="0">
                <a:solidFill>
                  <a:srgbClr val="DDE9EC">
                    <a:lumMod val="75000"/>
                  </a:srgbClr>
                </a:solidFill>
              </a:rPr>
              <a:t> </a:t>
            </a:r>
            <a:r>
              <a:rPr lang="en-US" sz="1800" dirty="0" err="1" smtClean="0">
                <a:solidFill>
                  <a:srgbClr val="DDE9EC">
                    <a:lumMod val="75000"/>
                  </a:srgbClr>
                </a:solidFill>
              </a:rPr>
              <a:t>Alaqeel</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Aseel</a:t>
            </a:r>
            <a:r>
              <a:rPr lang="en-US" sz="1800" dirty="0">
                <a:solidFill>
                  <a:srgbClr val="DDE9EC">
                    <a:lumMod val="75000"/>
                  </a:srgbClr>
                </a:solidFill>
              </a:rPr>
              <a:t> </a:t>
            </a:r>
            <a:r>
              <a:rPr lang="en-US" sz="1800" dirty="0" err="1" smtClean="0">
                <a:solidFill>
                  <a:srgbClr val="DDE9EC">
                    <a:lumMod val="75000"/>
                  </a:srgbClr>
                </a:solidFill>
              </a:rPr>
              <a:t>Alsulimani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Shrooq</a:t>
            </a:r>
            <a:r>
              <a:rPr lang="en-US" sz="1800" dirty="0">
                <a:solidFill>
                  <a:srgbClr val="DDE9EC">
                    <a:lumMod val="75000"/>
                  </a:srgbClr>
                </a:solidFill>
              </a:rPr>
              <a:t> </a:t>
            </a:r>
            <a:r>
              <a:rPr lang="en-US" sz="1800" dirty="0" err="1" smtClean="0">
                <a:solidFill>
                  <a:srgbClr val="DDE9EC">
                    <a:lumMod val="75000"/>
                  </a:srgbClr>
                </a:solidFill>
              </a:rPr>
              <a:t>Alsomali</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Sondos</a:t>
            </a:r>
            <a:r>
              <a:rPr lang="en-US" sz="1800" dirty="0" smtClean="0">
                <a:solidFill>
                  <a:srgbClr val="DDE9EC">
                    <a:lumMod val="75000"/>
                  </a:srgbClr>
                </a:solidFill>
              </a:rPr>
              <a:t> </a:t>
            </a:r>
            <a:r>
              <a:rPr lang="en-US" sz="1800" dirty="0" err="1" smtClean="0">
                <a:solidFill>
                  <a:srgbClr val="DDE9EC">
                    <a:lumMod val="75000"/>
                  </a:srgbClr>
                </a:solidFill>
              </a:rPr>
              <a:t>Alhawamedah</a:t>
            </a:r>
            <a:endParaRPr lang="en-US" sz="1800" dirty="0" smtClean="0">
              <a:solidFill>
                <a:srgbClr val="DDE9EC">
                  <a:lumMod val="75000"/>
                </a:srgbClr>
              </a:solidFill>
            </a:endParaRPr>
          </a:p>
          <a:p>
            <a:pPr fontAlgn="t">
              <a:lnSpc>
                <a:spcPct val="80000"/>
              </a:lnSpc>
              <a:spcBef>
                <a:spcPct val="20000"/>
              </a:spcBef>
            </a:pPr>
            <a:r>
              <a:rPr lang="en-US" sz="1800" dirty="0" err="1" smtClean="0">
                <a:solidFill>
                  <a:srgbClr val="DDE9EC">
                    <a:lumMod val="75000"/>
                  </a:srgbClr>
                </a:solidFill>
              </a:rPr>
              <a:t>Wateen</a:t>
            </a:r>
            <a:r>
              <a:rPr lang="en-US" sz="1800" dirty="0">
                <a:solidFill>
                  <a:srgbClr val="DDE9EC">
                    <a:lumMod val="75000"/>
                  </a:srgbClr>
                </a:solidFill>
              </a:rPr>
              <a:t> </a:t>
            </a:r>
            <a:r>
              <a:rPr lang="en-US" sz="1800" dirty="0" err="1" smtClean="0">
                <a:solidFill>
                  <a:srgbClr val="DDE9EC">
                    <a:lumMod val="75000"/>
                  </a:srgbClr>
                </a:solidFill>
              </a:rPr>
              <a:t>Alhamoud</a:t>
            </a:r>
            <a:endParaRPr lang="en-US" sz="1800" dirty="0" smtClean="0">
              <a:solidFill>
                <a:srgbClr val="DDE9EC">
                  <a:lumMod val="75000"/>
                </a:srgbClr>
              </a:solidFill>
            </a:endParaRPr>
          </a:p>
          <a:p>
            <a:pPr fontAlgn="t">
              <a:lnSpc>
                <a:spcPct val="80000"/>
              </a:lnSpc>
              <a:spcBef>
                <a:spcPct val="20000"/>
              </a:spcBef>
            </a:pPr>
            <a:r>
              <a:rPr lang="en-US" sz="1800" dirty="0" smtClean="0">
                <a:solidFill>
                  <a:srgbClr val="DDE9EC">
                    <a:lumMod val="75000"/>
                  </a:srgbClr>
                </a:solidFill>
              </a:rPr>
              <a:t>Elham Alami </a:t>
            </a:r>
            <a:endParaRPr lang="en-US" sz="1800" dirty="0">
              <a:solidFill>
                <a:srgbClr val="DDE9EC">
                  <a:lumMod val="75000"/>
                </a:srgbClr>
              </a:solidFill>
            </a:endParaRPr>
          </a:p>
        </p:txBody>
      </p:sp>
    </p:spTree>
    <p:extLst>
      <p:ext uri="{BB962C8B-B14F-4D97-AF65-F5344CB8AC3E}">
        <p14:creationId xmlns:p14="http://schemas.microsoft.com/office/powerpoint/2010/main" val="228494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188640"/>
            <a:ext cx="11173623" cy="990600"/>
          </a:xfrm>
        </p:spPr>
        <p:txBody>
          <a:bodyPr>
            <a:noAutofit/>
          </a:bodyPr>
          <a:lstStyle/>
          <a:p>
            <a:r>
              <a:rPr lang="en-US" altLang="en-US" sz="3200" dirty="0"/>
              <a:t>Muscles T</a:t>
            </a:r>
            <a:r>
              <a:rPr lang="en-US" altLang="en-US" sz="3200" dirty="0" smtClean="0"/>
              <a:t>hat </a:t>
            </a:r>
            <a:r>
              <a:rPr lang="en-US" altLang="en-US" sz="3200" dirty="0"/>
              <a:t>Cause Lung Expansion and Contraction</a:t>
            </a:r>
            <a:endParaRPr lang="en-US" sz="3200" dirty="0">
              <a:solidFill>
                <a:schemeClr val="accent1">
                  <a:lumMod val="75000"/>
                </a:schemeClr>
              </a:solidFill>
            </a:endParaRPr>
          </a:p>
        </p:txBody>
      </p:sp>
      <p:sp>
        <p:nvSpPr>
          <p:cNvPr id="3" name="Content Placeholder 2"/>
          <p:cNvSpPr>
            <a:spLocks noGrp="1"/>
          </p:cNvSpPr>
          <p:nvPr>
            <p:ph sz="quarter" idx="1"/>
          </p:nvPr>
        </p:nvSpPr>
        <p:spPr/>
        <p:txBody>
          <a:bodyPr>
            <a:normAutofit/>
          </a:bodyPr>
          <a:lstStyle/>
          <a:p>
            <a:pPr marL="0" indent="0" algn="just">
              <a:buNone/>
              <a:defRPr/>
            </a:pPr>
            <a:endParaRPr lang="en-US" sz="2200" dirty="0">
              <a:cs typeface="Times New Roman" pitchFamily="18" charset="0"/>
            </a:endParaRPr>
          </a:p>
          <a:p>
            <a:pPr marL="0" indent="0" algn="just">
              <a:buNone/>
              <a:defRPr/>
            </a:pPr>
            <a:endParaRPr lang="en-US" sz="2400" dirty="0">
              <a:cs typeface="Times New Roman" pitchFamily="18" charset="0"/>
            </a:endParaRPr>
          </a:p>
          <a:p>
            <a:pPr marL="0" indent="0" algn="just">
              <a:buNone/>
              <a:defRPr/>
            </a:pPr>
            <a:endParaRPr lang="en-US" sz="2200" dirty="0">
              <a:cs typeface="Times New Roman" pitchFamily="18" charset="0"/>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marL="0" indent="0">
              <a:buNone/>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668" y="1323256"/>
            <a:ext cx="3479800" cy="448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69739" y="5241394"/>
            <a:ext cx="6092825" cy="707886"/>
          </a:xfrm>
          <a:prstGeom prst="rect">
            <a:avLst/>
          </a:prstGeom>
        </p:spPr>
        <p:txBody>
          <a:bodyPr>
            <a:spAutoFit/>
          </a:bodyPr>
          <a:lstStyle/>
          <a:p>
            <a:r>
              <a:rPr lang="en-US" dirty="0">
                <a:solidFill>
                  <a:schemeClr val="bg1">
                    <a:lumMod val="50000"/>
                  </a:schemeClr>
                </a:solidFill>
              </a:rPr>
              <a:t>•</a:t>
            </a:r>
            <a:r>
              <a:rPr lang="en-US" dirty="0">
                <a:solidFill>
                  <a:srgbClr val="5F5F5F"/>
                </a:solidFill>
              </a:rPr>
              <a:t>Allows the air to move         By the pressures.</a:t>
            </a:r>
          </a:p>
          <a:p>
            <a:r>
              <a:rPr lang="en-US" dirty="0">
                <a:solidFill>
                  <a:srgbClr val="5F5F5F"/>
                </a:solidFill>
              </a:rPr>
              <a:t>•Changes the pressures          By the muscles</a:t>
            </a:r>
            <a:r>
              <a:rPr lang="en-US" dirty="0">
                <a:solidFill>
                  <a:schemeClr val="bg1">
                    <a:lumMod val="50000"/>
                  </a:schemeClr>
                </a:solidFill>
              </a:rPr>
              <a:t>.</a:t>
            </a:r>
          </a:p>
        </p:txBody>
      </p:sp>
      <p:cxnSp>
        <p:nvCxnSpPr>
          <p:cNvPr id="9" name="Straight Arrow Connector 8"/>
          <p:cNvCxnSpPr/>
          <p:nvPr/>
        </p:nvCxnSpPr>
        <p:spPr>
          <a:xfrm>
            <a:off x="3934172" y="5451973"/>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34172" y="5812013"/>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2"/>
          <p:cNvSpPr txBox="1"/>
          <p:nvPr/>
        </p:nvSpPr>
        <p:spPr>
          <a:xfrm>
            <a:off x="9740553" y="0"/>
            <a:ext cx="2448272" cy="307777"/>
          </a:xfrm>
          <a:prstGeom prst="rect">
            <a:avLst/>
          </a:prstGeom>
          <a:solidFill>
            <a:schemeClr val="bg2"/>
          </a:solidFill>
          <a:ln>
            <a:solidFill>
              <a:schemeClr val="accent2"/>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8" name="جدول 7"/>
          <p:cNvGraphicFramePr>
            <a:graphicFrameLocks noGrp="1"/>
          </p:cNvGraphicFramePr>
          <p:nvPr>
            <p:extLst>
              <p:ext uri="{D42A27DB-BD31-4B8C-83A1-F6EECF244321}">
                <p14:modId xmlns:p14="http://schemas.microsoft.com/office/powerpoint/2010/main" val="86437797"/>
              </p:ext>
            </p:extLst>
          </p:nvPr>
        </p:nvGraphicFramePr>
        <p:xfrm>
          <a:off x="273832" y="1350952"/>
          <a:ext cx="7908812" cy="3540287"/>
        </p:xfrm>
        <a:graphic>
          <a:graphicData uri="http://schemas.openxmlformats.org/drawingml/2006/table">
            <a:tbl>
              <a:tblPr firstRow="1" bandRow="1">
                <a:tableStyleId>{F5AB1C69-6EDB-4FF4-983F-18BD219EF322}</a:tableStyleId>
              </a:tblPr>
              <a:tblGrid>
                <a:gridCol w="1284076">
                  <a:extLst>
                    <a:ext uri="{9D8B030D-6E8A-4147-A177-3AD203B41FA5}">
                      <a16:colId xmlns:a16="http://schemas.microsoft.com/office/drawing/2014/main" xmlns="" val="2435747656"/>
                    </a:ext>
                  </a:extLst>
                </a:gridCol>
                <a:gridCol w="3456384">
                  <a:extLst>
                    <a:ext uri="{9D8B030D-6E8A-4147-A177-3AD203B41FA5}">
                      <a16:colId xmlns:a16="http://schemas.microsoft.com/office/drawing/2014/main" xmlns="" val="2747695652"/>
                    </a:ext>
                  </a:extLst>
                </a:gridCol>
                <a:gridCol w="3168352">
                  <a:extLst>
                    <a:ext uri="{9D8B030D-6E8A-4147-A177-3AD203B41FA5}">
                      <a16:colId xmlns:a16="http://schemas.microsoft.com/office/drawing/2014/main" xmlns="" val="3923536410"/>
                    </a:ext>
                  </a:extLst>
                </a:gridCol>
              </a:tblGrid>
              <a:tr h="541550">
                <a:tc gridSpan="3">
                  <a:txBody>
                    <a:bodyPr/>
                    <a:lstStyle/>
                    <a:p>
                      <a:pPr algn="ctr"/>
                      <a:r>
                        <a:rPr lang="en-US" altLang="en-US" dirty="0"/>
                        <a:t>Lungs are expanded and contracted during breathing:</a:t>
                      </a: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92625418"/>
                  </a:ext>
                </a:extLst>
              </a:tr>
              <a:tr h="629966">
                <a:tc>
                  <a:txBody>
                    <a:bodyPr/>
                    <a:lstStyle/>
                    <a:p>
                      <a:endParaRPr lang="en-US" dirty="0"/>
                    </a:p>
                  </a:txBody>
                  <a:tcPr/>
                </a:tc>
                <a:tc>
                  <a:txBody>
                    <a:bodyPr/>
                    <a:lstStyle/>
                    <a:p>
                      <a:pPr algn="ctr"/>
                      <a:r>
                        <a:rPr lang="en-US" altLang="en-US" dirty="0"/>
                        <a:t>Expansion of the lungs</a:t>
                      </a:r>
                    </a:p>
                    <a:p>
                      <a:pPr algn="ctr"/>
                      <a:r>
                        <a:rPr lang="en-US" dirty="0"/>
                        <a:t>(in inspiration )</a:t>
                      </a:r>
                    </a:p>
                  </a:txBody>
                  <a:tcPr/>
                </a:tc>
                <a:tc>
                  <a:txBody>
                    <a:bodyPr/>
                    <a:lstStyle/>
                    <a:p>
                      <a:pPr algn="ctr"/>
                      <a:r>
                        <a:rPr lang="en-US" dirty="0"/>
                        <a:t>Contraction </a:t>
                      </a:r>
                      <a:r>
                        <a:rPr lang="en-US" altLang="en-US" dirty="0"/>
                        <a:t>of the lungs</a:t>
                      </a:r>
                    </a:p>
                    <a:p>
                      <a:pPr algn="ctr"/>
                      <a:r>
                        <a:rPr lang="en-US" dirty="0"/>
                        <a:t>(in expiration)</a:t>
                      </a:r>
                    </a:p>
                  </a:txBody>
                  <a:tcPr/>
                </a:tc>
                <a:extLst>
                  <a:ext uri="{0D108BD9-81ED-4DB2-BD59-A6C34878D82A}">
                    <a16:rowId xmlns:a16="http://schemas.microsoft.com/office/drawing/2014/main" xmlns="" val="1038219628"/>
                  </a:ext>
                </a:extLst>
              </a:tr>
              <a:tr h="1169937">
                <a:tc>
                  <a:txBody>
                    <a:bodyPr/>
                    <a:lstStyle/>
                    <a:p>
                      <a:pPr algn="ctr"/>
                      <a:r>
                        <a:rPr lang="en-US" dirty="0" smtClean="0"/>
                        <a:t>Diaphragm</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dirty="0"/>
                        <a:t>Downward movement of the diaphragm will lengthen the chest cavity (vertically). </a:t>
                      </a:r>
                      <a:endParaRPr lang="en-US" dirty="0"/>
                    </a:p>
                    <a:p>
                      <a:endParaRPr lang="en-US" dirty="0"/>
                    </a:p>
                  </a:txBody>
                  <a:tcPr/>
                </a:tc>
                <a:tc>
                  <a:txBody>
                    <a:bodyPr/>
                    <a:lstStyle/>
                    <a:p>
                      <a:pPr marL="0" indent="0" algn="ctr">
                        <a:buFont typeface="Wingdings" panose="05000000000000000000" pitchFamily="2" charset="2"/>
                        <a:buNone/>
                        <a:defRPr/>
                      </a:pPr>
                      <a:r>
                        <a:rPr lang="en-US" altLang="en-US" dirty="0"/>
                        <a:t>Upward</a:t>
                      </a:r>
                      <a:r>
                        <a:rPr lang="en-US" altLang="en-US" baseline="0" dirty="0"/>
                        <a:t> </a:t>
                      </a:r>
                      <a:r>
                        <a:rPr lang="en-US" altLang="en-US" dirty="0"/>
                        <a:t>movement of the</a:t>
                      </a:r>
                      <a:r>
                        <a:rPr lang="en-US" altLang="en-US" baseline="0" dirty="0"/>
                        <a:t> </a:t>
                      </a:r>
                      <a:r>
                        <a:rPr lang="en-US" altLang="en-US" dirty="0"/>
                        <a:t>diaphragm will shorten the chest cavity (vertically).</a:t>
                      </a:r>
                    </a:p>
                  </a:txBody>
                  <a:tcPr/>
                </a:tc>
                <a:extLst>
                  <a:ext uri="{0D108BD9-81ED-4DB2-BD59-A6C34878D82A}">
                    <a16:rowId xmlns:a16="http://schemas.microsoft.com/office/drawing/2014/main" xmlns="" val="993045181"/>
                  </a:ext>
                </a:extLst>
              </a:tr>
              <a:tr h="1169937">
                <a:tc>
                  <a:txBody>
                    <a:bodyPr/>
                    <a:lstStyle/>
                    <a:p>
                      <a:pPr algn="ctr"/>
                      <a:r>
                        <a:rPr lang="en-US" dirty="0" smtClean="0"/>
                        <a:t>Ribs</a:t>
                      </a:r>
                      <a:endParaRPr lang="en-US" dirty="0"/>
                    </a:p>
                  </a:txBody>
                  <a:tcPr/>
                </a:tc>
                <a:tc>
                  <a:txBody>
                    <a:bodyPr/>
                    <a:lstStyle/>
                    <a:p>
                      <a:pPr algn="ctr"/>
                      <a:r>
                        <a:rPr lang="en-US" altLang="en-US" dirty="0"/>
                        <a:t>By elevation of the ribs, the anteroposterior diameter of chest cavity will increase.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By </a:t>
                      </a:r>
                      <a:r>
                        <a:rPr lang="en-US" altLang="en-US" dirty="0"/>
                        <a:t>depression of the ribs will decrease the anteroposterior diameter.</a:t>
                      </a:r>
                    </a:p>
                  </a:txBody>
                  <a:tcPr/>
                </a:tc>
                <a:extLst>
                  <a:ext uri="{0D108BD9-81ED-4DB2-BD59-A6C34878D82A}">
                    <a16:rowId xmlns:a16="http://schemas.microsoft.com/office/drawing/2014/main" xmlns="" val="2103475770"/>
                  </a:ext>
                </a:extLst>
              </a:tr>
            </a:tbl>
          </a:graphicData>
        </a:graphic>
      </p:graphicFrame>
    </p:spTree>
    <p:extLst>
      <p:ext uri="{BB962C8B-B14F-4D97-AF65-F5344CB8AC3E}">
        <p14:creationId xmlns:p14="http://schemas.microsoft.com/office/powerpoint/2010/main" val="403762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9A69E-7D8F-4515-9605-0315ABD4F316}" type="slidenum">
              <a:rPr lang="en-US" sz="1600" smtClean="0"/>
              <a:pPr/>
              <a:t>4</a:t>
            </a:fld>
            <a:endParaRPr lang="en-US" sz="1600" dirty="0"/>
          </a:p>
        </p:txBody>
      </p:sp>
      <p:pic>
        <p:nvPicPr>
          <p:cNvPr id="5" name="Picture 2" descr="p:\Stacy_Patch\Seeley A&amp;P 2003\DCM\DCM-Working\Chapt23 add to PPT\Art Library\Color Art Library\23_11.jpg"/>
          <p:cNvPicPr>
            <a:picLocks noGrp="1" noChangeAspect="1" noChangeArrowheads="1"/>
          </p:cNvPicPr>
          <p:nvPr>
            <p:ph sz="quarter" idx="4294967295"/>
          </p:nvPr>
        </p:nvPicPr>
        <p:blipFill rotWithShape="1">
          <a:blip r:embed="rId2" cstate="print">
            <a:extLst>
              <a:ext uri="{28A0092B-C50C-407E-A947-70E740481C1C}">
                <a14:useLocalDpi xmlns:a14="http://schemas.microsoft.com/office/drawing/2010/main" val="0"/>
              </a:ext>
            </a:extLst>
          </a:blip>
          <a:srcRect t="3821"/>
          <a:stretch/>
        </p:blipFill>
        <p:spPr bwMode="auto">
          <a:xfrm>
            <a:off x="3790156" y="692696"/>
            <a:ext cx="7926903" cy="5544616"/>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2716" y="692696"/>
            <a:ext cx="3473424" cy="2246769"/>
          </a:xfrm>
          <a:prstGeom prst="rect">
            <a:avLst/>
          </a:prstGeom>
          <a:noFill/>
        </p:spPr>
        <p:txBody>
          <a:bodyPr wrap="square" rtlCol="0">
            <a:spAutoFit/>
          </a:bodyPr>
          <a:lstStyle/>
          <a:p>
            <a:r>
              <a:rPr lang="en-US" b="1" dirty="0">
                <a:solidFill>
                  <a:schemeClr val="bg2">
                    <a:lumMod val="50000"/>
                  </a:schemeClr>
                </a:solidFill>
              </a:rPr>
              <a:t>Elevation of the ribs will lead to two </a:t>
            </a:r>
            <a:r>
              <a:rPr lang="en-US" b="1" dirty="0" smtClean="0">
                <a:solidFill>
                  <a:schemeClr val="bg2">
                    <a:lumMod val="50000"/>
                  </a:schemeClr>
                </a:solidFill>
              </a:rPr>
              <a:t>things:</a:t>
            </a:r>
            <a:endParaRPr lang="en-US" b="1" dirty="0">
              <a:solidFill>
                <a:schemeClr val="bg2">
                  <a:lumMod val="50000"/>
                </a:schemeClr>
              </a:solidFill>
            </a:endParaRPr>
          </a:p>
          <a:p>
            <a:pPr marL="457200" indent="-457200">
              <a:buAutoNum type="arabicPeriod"/>
            </a:pPr>
            <a:r>
              <a:rPr lang="en-US" dirty="0">
                <a:solidFill>
                  <a:schemeClr val="bg2">
                    <a:lumMod val="50000"/>
                  </a:schemeClr>
                </a:solidFill>
              </a:rPr>
              <a:t>Increasing anteroposterior diameter of chest cavity. (b) </a:t>
            </a:r>
          </a:p>
          <a:p>
            <a:pPr marL="457200" indent="-457200">
              <a:buAutoNum type="arabicPeriod"/>
            </a:pPr>
            <a:r>
              <a:rPr lang="en-US" dirty="0">
                <a:solidFill>
                  <a:schemeClr val="bg2">
                    <a:lumMod val="50000"/>
                  </a:schemeClr>
                </a:solidFill>
              </a:rPr>
              <a:t>Increasing horizontal diameter of the chest cavity. (a)</a:t>
            </a:r>
          </a:p>
        </p:txBody>
      </p:sp>
      <p:sp>
        <p:nvSpPr>
          <p:cNvPr id="2" name="TextBox 1"/>
          <p:cNvSpPr txBox="1"/>
          <p:nvPr/>
        </p:nvSpPr>
        <p:spPr>
          <a:xfrm>
            <a:off x="172716" y="3069366"/>
            <a:ext cx="3473424" cy="1631216"/>
          </a:xfrm>
          <a:prstGeom prst="rect">
            <a:avLst/>
          </a:prstGeom>
          <a:noFill/>
        </p:spPr>
        <p:txBody>
          <a:bodyPr wrap="square" rtlCol="0">
            <a:spAutoFit/>
          </a:bodyPr>
          <a:lstStyle/>
          <a:p>
            <a:r>
              <a:rPr lang="en-US" b="1" dirty="0">
                <a:solidFill>
                  <a:schemeClr val="bg2">
                    <a:lumMod val="50000"/>
                  </a:schemeClr>
                </a:solidFill>
              </a:rPr>
              <a:t>The chest has three diameters:</a:t>
            </a:r>
          </a:p>
          <a:p>
            <a:pPr marL="457200" indent="-457200">
              <a:buAutoNum type="arabicPeriod"/>
            </a:pPr>
            <a:r>
              <a:rPr lang="en-US" dirty="0">
                <a:solidFill>
                  <a:schemeClr val="bg2">
                    <a:lumMod val="50000"/>
                  </a:schemeClr>
                </a:solidFill>
              </a:rPr>
              <a:t>Vertical </a:t>
            </a:r>
            <a:r>
              <a:rPr lang="en-US" dirty="0" smtClean="0">
                <a:solidFill>
                  <a:schemeClr val="bg2">
                    <a:lumMod val="50000"/>
                  </a:schemeClr>
                </a:solidFill>
              </a:rPr>
              <a:t>diameter.</a:t>
            </a:r>
            <a:endParaRPr lang="en-US" dirty="0">
              <a:solidFill>
                <a:schemeClr val="bg2">
                  <a:lumMod val="50000"/>
                </a:schemeClr>
              </a:solidFill>
            </a:endParaRPr>
          </a:p>
          <a:p>
            <a:pPr marL="457200" indent="-457200">
              <a:buAutoNum type="arabicPeriod"/>
            </a:pPr>
            <a:r>
              <a:rPr lang="en-US" dirty="0" smtClean="0">
                <a:solidFill>
                  <a:schemeClr val="bg2">
                    <a:lumMod val="50000"/>
                  </a:schemeClr>
                </a:solidFill>
              </a:rPr>
              <a:t>Transverse diameter.</a:t>
            </a:r>
            <a:endParaRPr lang="en-US" dirty="0">
              <a:solidFill>
                <a:schemeClr val="bg2">
                  <a:lumMod val="50000"/>
                </a:schemeClr>
              </a:solidFill>
            </a:endParaRPr>
          </a:p>
          <a:p>
            <a:pPr marL="457200" indent="-457200">
              <a:buAutoNum type="arabicPeriod"/>
            </a:pPr>
            <a:r>
              <a:rPr lang="en-US" dirty="0" err="1">
                <a:solidFill>
                  <a:schemeClr val="bg2">
                    <a:lumMod val="50000"/>
                  </a:schemeClr>
                </a:solidFill>
              </a:rPr>
              <a:t>Anteroposterior</a:t>
            </a:r>
            <a:r>
              <a:rPr lang="en-US" dirty="0">
                <a:solidFill>
                  <a:schemeClr val="bg2">
                    <a:lumMod val="50000"/>
                  </a:schemeClr>
                </a:solidFill>
              </a:rPr>
              <a:t> </a:t>
            </a:r>
            <a:r>
              <a:rPr lang="en-US" dirty="0" smtClean="0">
                <a:solidFill>
                  <a:schemeClr val="bg2">
                    <a:lumMod val="50000"/>
                  </a:schemeClr>
                </a:solidFill>
              </a:rPr>
              <a:t>diameter.</a:t>
            </a:r>
            <a:endParaRPr lang="en-US" dirty="0">
              <a:solidFill>
                <a:schemeClr val="bg2">
                  <a:lumMod val="50000"/>
                </a:schemeClr>
              </a:solidFill>
            </a:endParaRPr>
          </a:p>
        </p:txBody>
      </p:sp>
    </p:spTree>
    <p:extLst>
      <p:ext uri="{BB962C8B-B14F-4D97-AF65-F5344CB8AC3E}">
        <p14:creationId xmlns:p14="http://schemas.microsoft.com/office/powerpoint/2010/main" val="6215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1"/>
          <p:cNvSpPr>
            <a:spLocks noGrp="1"/>
          </p:cNvSpPr>
          <p:nvPr>
            <p:ph type="title"/>
          </p:nvPr>
        </p:nvSpPr>
        <p:spPr>
          <a:xfrm>
            <a:off x="609448" y="296416"/>
            <a:ext cx="10969943" cy="828328"/>
          </a:xfrm>
        </p:spPr>
        <p:txBody>
          <a:bodyPr>
            <a:normAutofit/>
          </a:bodyPr>
          <a:lstStyle/>
          <a:p>
            <a:r>
              <a:rPr lang="en-US" dirty="0"/>
              <a:t>Respiratory </a:t>
            </a:r>
            <a:r>
              <a:rPr lang="en-US" dirty="0" smtClean="0"/>
              <a:t>Muscles</a:t>
            </a:r>
            <a:endParaRPr lang="en-US" dirty="0"/>
          </a:p>
        </p:txBody>
      </p:sp>
      <p:sp>
        <p:nvSpPr>
          <p:cNvPr id="2" name="عنصر نائب لرقم الشريحة 1"/>
          <p:cNvSpPr>
            <a:spLocks noGrp="1"/>
          </p:cNvSpPr>
          <p:nvPr>
            <p:ph type="sldNum" sz="quarter" idx="12"/>
          </p:nvPr>
        </p:nvSpPr>
        <p:spPr/>
        <p:txBody>
          <a:bodyPr/>
          <a:lstStyle/>
          <a:p>
            <a:fld id="{4929A69E-7D8F-4515-9605-0315ABD4F316}" type="slidenum">
              <a:rPr lang="en-US" sz="1600" smtClean="0">
                <a:solidFill>
                  <a:srgbClr val="464653"/>
                </a:solidFill>
              </a:rPr>
              <a:pPr/>
              <a:t>5</a:t>
            </a:fld>
            <a:endParaRPr lang="en-US" sz="1600" dirty="0">
              <a:solidFill>
                <a:srgbClr val="464653"/>
              </a:solidFill>
            </a:endParaRPr>
          </a:p>
        </p:txBody>
      </p:sp>
      <p:sp>
        <p:nvSpPr>
          <p:cNvPr id="3" name="object 2"/>
          <p:cNvSpPr/>
          <p:nvPr/>
        </p:nvSpPr>
        <p:spPr>
          <a:xfrm>
            <a:off x="379515" y="1412776"/>
            <a:ext cx="5786906" cy="4680519"/>
          </a:xfrm>
          <a:prstGeom prst="rect">
            <a:avLst/>
          </a:prstGeom>
          <a:blipFill>
            <a:blip r:embed="rId2" cstate="print"/>
            <a:srcRect/>
            <a:stretch>
              <a:fillRect t="-2730" b="-1"/>
            </a:stretch>
          </a:blipFill>
          <a:ln w="38100">
            <a:solidFill>
              <a:schemeClr val="bg2">
                <a:lumMod val="75000"/>
              </a:schemeClr>
            </a:solidFill>
          </a:ln>
        </p:spPr>
        <p:txBody>
          <a:bodyPr wrap="square" lIns="0" tIns="0" rIns="0" bIns="0" rtlCol="0"/>
          <a:lstStyle/>
          <a:p>
            <a:endParaRPr/>
          </a:p>
        </p:txBody>
      </p:sp>
      <p:sp>
        <p:nvSpPr>
          <p:cNvPr id="4" name="object 4"/>
          <p:cNvSpPr/>
          <p:nvPr/>
        </p:nvSpPr>
        <p:spPr>
          <a:xfrm>
            <a:off x="6284776" y="1412778"/>
            <a:ext cx="5570276" cy="4680518"/>
          </a:xfrm>
          <a:prstGeom prst="rect">
            <a:avLst/>
          </a:prstGeom>
          <a:blipFill>
            <a:blip r:embed="rId3" cstate="print"/>
            <a:srcRect/>
            <a:stretch>
              <a:fillRect l="-39438" t="-33161" r="-39178" b="-394"/>
            </a:stretch>
          </a:blipFill>
        </p:spPr>
        <p:txBody>
          <a:bodyPr wrap="square" lIns="0" tIns="0" rIns="0" bIns="0" rtlCol="0"/>
          <a:lstStyle/>
          <a:p>
            <a:endParaRPr dirty="0"/>
          </a:p>
        </p:txBody>
      </p:sp>
    </p:spTree>
    <p:extLst>
      <p:ext uri="{BB962C8B-B14F-4D97-AF65-F5344CB8AC3E}">
        <p14:creationId xmlns:p14="http://schemas.microsoft.com/office/powerpoint/2010/main" val="212020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9085" y="404664"/>
            <a:ext cx="10969943" cy="738336"/>
          </a:xfrm>
        </p:spPr>
        <p:txBody>
          <a:bodyPr>
            <a:normAutofit/>
          </a:bodyPr>
          <a:lstStyle/>
          <a:p>
            <a:r>
              <a:rPr lang="en-US" sz="3600"/>
              <a:t>Respiratory </a:t>
            </a:r>
            <a:r>
              <a:rPr lang="en-US" sz="3600" smtClean="0"/>
              <a:t>Muscles </a:t>
            </a:r>
            <a:endParaRPr lang="en-US" sz="3600" dirty="0"/>
          </a:p>
        </p:txBody>
      </p:sp>
      <p:sp>
        <p:nvSpPr>
          <p:cNvPr id="3" name="عنصر نائب لرقم الشريحة 2"/>
          <p:cNvSpPr>
            <a:spLocks noGrp="1"/>
          </p:cNvSpPr>
          <p:nvPr>
            <p:ph type="sldNum" sz="quarter" idx="12"/>
          </p:nvPr>
        </p:nvSpPr>
        <p:spPr/>
        <p:txBody>
          <a:bodyPr/>
          <a:lstStyle/>
          <a:p>
            <a:fld id="{4929A69E-7D8F-4515-9605-0315ABD4F316}" type="slidenum">
              <a:rPr lang="en-US" sz="1600" smtClean="0">
                <a:solidFill>
                  <a:srgbClr val="464653"/>
                </a:solidFill>
              </a:rPr>
              <a:pPr/>
              <a:t>6</a:t>
            </a:fld>
            <a:endParaRPr lang="en-US" sz="1600" dirty="0">
              <a:solidFill>
                <a:srgbClr val="464653"/>
              </a:solidFill>
            </a:endParaRPr>
          </a:p>
        </p:txBody>
      </p:sp>
      <p:graphicFrame>
        <p:nvGraphicFramePr>
          <p:cNvPr id="6" name="عنصر نائب للمحتوى 5"/>
          <p:cNvGraphicFramePr>
            <a:graphicFrameLocks noGrp="1"/>
          </p:cNvGraphicFramePr>
          <p:nvPr>
            <p:ph sz="quarter" idx="1"/>
            <p:extLst>
              <p:ext uri="{D42A27DB-BD31-4B8C-83A1-F6EECF244321}">
                <p14:modId xmlns:p14="http://schemas.microsoft.com/office/powerpoint/2010/main" val="514622160"/>
              </p:ext>
            </p:extLst>
          </p:nvPr>
        </p:nvGraphicFramePr>
        <p:xfrm>
          <a:off x="3430116" y="1268760"/>
          <a:ext cx="9001000" cy="4931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a:xfrm>
            <a:off x="456867" y="1988840"/>
            <a:ext cx="3360479" cy="391547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r>
              <a:rPr lang="en-AU" altLang="en-US" sz="2000" dirty="0">
                <a:solidFill>
                  <a:schemeClr val="bg2">
                    <a:lumMod val="50000"/>
                  </a:schemeClr>
                </a:solidFill>
              </a:rPr>
              <a:t>The diaphragm will increase the longitudinal </a:t>
            </a:r>
            <a:r>
              <a:rPr lang="en-AU" altLang="en-US" sz="2000" dirty="0" smtClean="0">
                <a:solidFill>
                  <a:schemeClr val="bg2">
                    <a:lumMod val="50000"/>
                  </a:schemeClr>
                </a:solidFill>
              </a:rPr>
              <a:t>diameter.</a:t>
            </a:r>
            <a:endParaRPr lang="en-AU" altLang="en-US" sz="2000" dirty="0">
              <a:solidFill>
                <a:schemeClr val="bg2">
                  <a:lumMod val="50000"/>
                </a:schemeClr>
              </a:solidFill>
            </a:endParaRPr>
          </a:p>
          <a:p>
            <a:pPr algn="just"/>
            <a:r>
              <a:rPr lang="en-AU" altLang="en-US" sz="2000" dirty="0">
                <a:solidFill>
                  <a:schemeClr val="bg2">
                    <a:lumMod val="50000"/>
                  </a:schemeClr>
                </a:solidFill>
              </a:rPr>
              <a:t>The external </a:t>
            </a:r>
            <a:r>
              <a:rPr lang="en-AU" altLang="en-US" sz="2000" dirty="0" err="1">
                <a:solidFill>
                  <a:schemeClr val="bg2">
                    <a:lumMod val="50000"/>
                  </a:schemeClr>
                </a:solidFill>
              </a:rPr>
              <a:t>intercostals</a:t>
            </a:r>
            <a:r>
              <a:rPr lang="en-AU" altLang="en-US" sz="2000" dirty="0">
                <a:solidFill>
                  <a:schemeClr val="bg2">
                    <a:lumMod val="50000"/>
                  </a:schemeClr>
                </a:solidFill>
              </a:rPr>
              <a:t> will increase the transverse </a:t>
            </a:r>
            <a:r>
              <a:rPr lang="en-AU" altLang="en-US" sz="2000" dirty="0" smtClean="0">
                <a:solidFill>
                  <a:schemeClr val="bg2">
                    <a:lumMod val="50000"/>
                  </a:schemeClr>
                </a:solidFill>
              </a:rPr>
              <a:t>diameter and pull the ribs outward.  </a:t>
            </a:r>
          </a:p>
          <a:p>
            <a:pPr algn="just"/>
            <a:r>
              <a:rPr lang="en-AU" altLang="en-US" sz="2000" dirty="0" smtClean="0">
                <a:solidFill>
                  <a:schemeClr val="bg2">
                    <a:lumMod val="50000"/>
                  </a:schemeClr>
                </a:solidFill>
              </a:rPr>
              <a:t>Accessory muscles will increase the </a:t>
            </a:r>
            <a:r>
              <a:rPr lang="en-AU" altLang="en-US" sz="2000" dirty="0" err="1" smtClean="0">
                <a:solidFill>
                  <a:schemeClr val="bg2">
                    <a:lumMod val="50000"/>
                  </a:schemeClr>
                </a:solidFill>
              </a:rPr>
              <a:t>anteroposterior</a:t>
            </a:r>
            <a:r>
              <a:rPr lang="en-AU" altLang="en-US" sz="2000" dirty="0" smtClean="0">
                <a:solidFill>
                  <a:schemeClr val="bg2">
                    <a:lumMod val="50000"/>
                  </a:schemeClr>
                </a:solidFill>
              </a:rPr>
              <a:t> diameter and elevates the sternum and clavicle.</a:t>
            </a:r>
          </a:p>
        </p:txBody>
      </p:sp>
    </p:spTree>
    <p:extLst>
      <p:ext uri="{BB962C8B-B14F-4D97-AF65-F5344CB8AC3E}">
        <p14:creationId xmlns:p14="http://schemas.microsoft.com/office/powerpoint/2010/main" val="259944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Respiratory </a:t>
            </a:r>
            <a:r>
              <a:rPr lang="en-US" dirty="0" smtClean="0"/>
              <a:t>Muscles </a:t>
            </a:r>
            <a:endParaRPr lang="en-US" dirty="0">
              <a:solidFill>
                <a:schemeClr val="accent1">
                  <a:lumMod val="75000"/>
                </a:schemeClr>
              </a:solidFill>
            </a:endParaRPr>
          </a:p>
        </p:txBody>
      </p:sp>
      <p:sp>
        <p:nvSpPr>
          <p:cNvPr id="3" name="Content Placeholder 2"/>
          <p:cNvSpPr>
            <a:spLocks noGrp="1"/>
          </p:cNvSpPr>
          <p:nvPr>
            <p:ph sz="quarter" idx="1"/>
          </p:nvPr>
        </p:nvSpPr>
        <p:spPr>
          <a:xfrm>
            <a:off x="251185" y="1556792"/>
            <a:ext cx="7571419" cy="4608512"/>
          </a:xfrm>
        </p:spPr>
        <p:txBody>
          <a:bodyPr>
            <a:normAutofit fontScale="92500" lnSpcReduction="20000"/>
          </a:bodyPr>
          <a:lstStyle/>
          <a:p>
            <a:pPr>
              <a:buFont typeface="Wingdings" panose="05000000000000000000" pitchFamily="2" charset="2"/>
              <a:buChar char="Ø"/>
              <a:defRPr/>
            </a:pPr>
            <a:r>
              <a:rPr lang="en-US" sz="2000" dirty="0">
                <a:solidFill>
                  <a:schemeClr val="bg2">
                    <a:lumMod val="50000"/>
                  </a:schemeClr>
                </a:solidFill>
                <a:ea typeface="Malgun Gothic Semilight" panose="020B0502040204020203" pitchFamily="34" charset="-128"/>
                <a:cs typeface="Arabic Typesetting" panose="03020402040406030203" pitchFamily="66" charset="-78"/>
              </a:rPr>
              <a:t>Inspiration and expiration could be either resting or forced.</a:t>
            </a:r>
          </a:p>
          <a:p>
            <a:pPr>
              <a:lnSpc>
                <a:spcPct val="150000"/>
              </a:lnSpc>
              <a:buFont typeface="Arial" panose="020B0604020202020204" pitchFamily="34" charset="0"/>
              <a:buChar char="•"/>
              <a:defRPr/>
            </a:pPr>
            <a:r>
              <a:rPr lang="en-US" sz="2000" dirty="0">
                <a:solidFill>
                  <a:schemeClr val="bg2">
                    <a:lumMod val="50000"/>
                  </a:schemeClr>
                </a:solidFill>
                <a:ea typeface="Malgun Gothic Semilight" panose="020B0502040204020203" pitchFamily="34" charset="-128"/>
                <a:cs typeface="Arabic Typesetting" panose="03020402040406030203" pitchFamily="66" charset="-78"/>
              </a:rPr>
              <a:t>Resting and forced (deep) inspiration is </a:t>
            </a:r>
            <a:r>
              <a:rPr lang="en-US" sz="2000" dirty="0">
                <a:solidFill>
                  <a:srgbClr val="FF0000"/>
                </a:solidFill>
                <a:ea typeface="Malgun Gothic Semilight" panose="020B0502040204020203" pitchFamily="34" charset="-128"/>
                <a:cs typeface="Arabic Typesetting" panose="03020402040406030203" pitchFamily="66" charset="-78"/>
              </a:rPr>
              <a:t>active</a:t>
            </a:r>
            <a:r>
              <a:rPr lang="en-US" sz="2000" dirty="0" smtClean="0">
                <a:solidFill>
                  <a:schemeClr val="bg2">
                    <a:lumMod val="50000"/>
                  </a:schemeClr>
                </a:solidFill>
                <a:ea typeface="Malgun Gothic Semilight" panose="020B0502040204020203" pitchFamily="34" charset="-128"/>
                <a:cs typeface="Arabic Typesetting" panose="03020402040406030203" pitchFamily="66" charset="-78"/>
              </a:rPr>
              <a:t>. It requires muscle contraction and consumes energy.</a:t>
            </a:r>
            <a:endParaRPr lang="en-US" sz="2000" dirty="0">
              <a:solidFill>
                <a:schemeClr val="bg2">
                  <a:lumMod val="50000"/>
                </a:schemeClr>
              </a:solidFill>
              <a:ea typeface="Malgun Gothic Semilight" panose="020B0502040204020203" pitchFamily="34" charset="-128"/>
              <a:cs typeface="Arabic Typesetting" panose="03020402040406030203" pitchFamily="66" charset="-78"/>
            </a:endParaRPr>
          </a:p>
          <a:p>
            <a:pPr>
              <a:lnSpc>
                <a:spcPct val="150000"/>
              </a:lnSpc>
              <a:buFont typeface="Arial" panose="020B0604020202020204" pitchFamily="34" charset="0"/>
              <a:buChar char="•"/>
            </a:pPr>
            <a:r>
              <a:rPr lang="en-US" sz="2000" u="sng" dirty="0">
                <a:solidFill>
                  <a:schemeClr val="bg2">
                    <a:lumMod val="50000"/>
                  </a:schemeClr>
                </a:solidFill>
                <a:ea typeface="Malgun Gothic Semilight" panose="020B0502040204020203" pitchFamily="34" charset="-128"/>
                <a:cs typeface="Arabic Typesetting" panose="03020402040406030203" pitchFamily="66" charset="-78"/>
              </a:rPr>
              <a:t>Resting expiration is </a:t>
            </a:r>
            <a:r>
              <a:rPr lang="en-US" sz="2000" u="sng" dirty="0">
                <a:solidFill>
                  <a:srgbClr val="FF0000"/>
                </a:solidFill>
                <a:ea typeface="Malgun Gothic Semilight" panose="020B0502040204020203" pitchFamily="34" charset="-128"/>
                <a:cs typeface="Arabic Typesetting" panose="03020402040406030203" pitchFamily="66" charset="-78"/>
              </a:rPr>
              <a:t>passive</a:t>
            </a:r>
            <a:r>
              <a:rPr lang="en-US" sz="2000" u="sng" dirty="0">
                <a:solidFill>
                  <a:schemeClr val="bg2">
                    <a:lumMod val="50000"/>
                  </a:schemeClr>
                </a:solidFill>
                <a:ea typeface="Malgun Gothic Semilight" panose="020B0502040204020203" pitchFamily="34" charset="-128"/>
                <a:cs typeface="Arabic Typesetting" panose="03020402040406030203" pitchFamily="66" charset="-78"/>
              </a:rPr>
              <a:t> while forced (deep) expiration is </a:t>
            </a:r>
            <a:r>
              <a:rPr lang="en-US" sz="2000" u="sng" dirty="0">
                <a:solidFill>
                  <a:srgbClr val="FF0000"/>
                </a:solidFill>
                <a:ea typeface="Malgun Gothic Semilight" panose="020B0502040204020203" pitchFamily="34" charset="-128"/>
                <a:cs typeface="Arabic Typesetting" panose="03020402040406030203" pitchFamily="66" charset="-78"/>
              </a:rPr>
              <a:t>active</a:t>
            </a:r>
            <a:r>
              <a:rPr lang="en-US" sz="2000" u="sng" dirty="0">
                <a:solidFill>
                  <a:schemeClr val="bg2">
                    <a:lumMod val="50000"/>
                  </a:schemeClr>
                </a:solidFill>
                <a:ea typeface="Malgun Gothic Semilight" panose="020B0502040204020203" pitchFamily="34" charset="-128"/>
                <a:cs typeface="Arabic Typesetting" panose="03020402040406030203" pitchFamily="66" charset="-78"/>
              </a:rPr>
              <a:t>.</a:t>
            </a:r>
            <a:r>
              <a:rPr lang="ar-SA" sz="2000" u="sng" dirty="0">
                <a:solidFill>
                  <a:schemeClr val="bg2">
                    <a:lumMod val="50000"/>
                  </a:schemeClr>
                </a:solidFill>
                <a:ea typeface="Malgun Gothic Semilight" panose="020B0502040204020203" pitchFamily="34" charset="-128"/>
                <a:cs typeface="Arabic Typesetting" panose="03020402040406030203" pitchFamily="66" charset="-78"/>
              </a:rPr>
              <a:t> </a:t>
            </a:r>
            <a:r>
              <a:rPr lang="en-US" altLang="en-US" sz="2000" dirty="0">
                <a:solidFill>
                  <a:schemeClr val="bg2">
                    <a:lumMod val="50000"/>
                  </a:schemeClr>
                </a:solidFill>
              </a:rPr>
              <a:t>(forced </a:t>
            </a:r>
            <a:r>
              <a:rPr lang="en-US" altLang="en-US" sz="2000" dirty="0" smtClean="0">
                <a:solidFill>
                  <a:schemeClr val="bg2">
                    <a:lumMod val="50000"/>
                  </a:schemeClr>
                </a:solidFill>
              </a:rPr>
              <a:t>expiration - </a:t>
            </a:r>
            <a:r>
              <a:rPr lang="en-US" altLang="en-US" sz="2000" dirty="0">
                <a:solidFill>
                  <a:schemeClr val="bg2">
                    <a:lumMod val="50000"/>
                  </a:schemeClr>
                </a:solidFill>
              </a:rPr>
              <a:t>muscles depress the rib cage</a:t>
            </a:r>
            <a:r>
              <a:rPr lang="en-US" altLang="en-US" sz="2000" dirty="0"/>
              <a:t>) </a:t>
            </a:r>
            <a:endParaRPr lang="en-US" altLang="en-US" sz="2000" dirty="0">
              <a:solidFill>
                <a:schemeClr val="bg2">
                  <a:lumMod val="25000"/>
                </a:schemeClr>
              </a:solidFill>
              <a:cs typeface="Times New Roman" pitchFamily="18" charset="0"/>
            </a:endParaRPr>
          </a:p>
          <a:p>
            <a:pPr>
              <a:lnSpc>
                <a:spcPct val="150000"/>
              </a:lnSpc>
              <a:buFont typeface="Arial" panose="020B0604020202020204" pitchFamily="34" charset="0"/>
              <a:buChar char="•"/>
            </a:pPr>
            <a:r>
              <a:rPr lang="en-US" sz="2000" dirty="0">
                <a:solidFill>
                  <a:schemeClr val="bg2">
                    <a:lumMod val="50000"/>
                  </a:schemeClr>
                </a:solidFill>
                <a:ea typeface="Malgun Gothic Semilight" panose="020B0502040204020203" pitchFamily="34" charset="-128"/>
                <a:cs typeface="Arabic Typesetting" panose="03020402040406030203" pitchFamily="66" charset="-78"/>
              </a:rPr>
              <a:t> </a:t>
            </a:r>
            <a:r>
              <a:rPr lang="en-US" sz="2000" dirty="0">
                <a:ea typeface="Malgun Gothic Semilight" panose="020B0502040204020203" pitchFamily="34" charset="-128"/>
                <a:cs typeface="Arabic Typesetting" panose="03020402040406030203" pitchFamily="66" charset="-78"/>
              </a:rPr>
              <a:t>There are no muscles for </a:t>
            </a:r>
            <a:r>
              <a:rPr lang="en-US" sz="2000" u="sng" dirty="0">
                <a:solidFill>
                  <a:srgbClr val="FF0000"/>
                </a:solidFill>
                <a:ea typeface="Malgun Gothic Semilight" panose="020B0502040204020203" pitchFamily="34" charset="-128"/>
                <a:cs typeface="Arabic Typesetting" panose="03020402040406030203" pitchFamily="66" charset="-78"/>
              </a:rPr>
              <a:t>resting expiration</a:t>
            </a:r>
            <a:r>
              <a:rPr lang="en-US" sz="2000" dirty="0">
                <a:ea typeface="Malgun Gothic Semilight" panose="020B0502040204020203" pitchFamily="34" charset="-128"/>
                <a:cs typeface="Arabic Typesetting" panose="03020402040406030203" pitchFamily="66" charset="-78"/>
              </a:rPr>
              <a:t>, It is a </a:t>
            </a:r>
            <a:r>
              <a:rPr lang="en-US" sz="2100" u="sng" dirty="0">
                <a:solidFill>
                  <a:srgbClr val="FF0000"/>
                </a:solidFill>
                <a:ea typeface="Malgun Gothic Semilight" panose="020B0502040204020203" pitchFamily="34" charset="-128"/>
                <a:cs typeface="Arabic Typesetting" panose="03020402040406030203" pitchFamily="66" charset="-78"/>
              </a:rPr>
              <a:t>passive </a:t>
            </a:r>
            <a:r>
              <a:rPr lang="en-US" sz="2100" u="sng" dirty="0" smtClean="0">
                <a:solidFill>
                  <a:srgbClr val="FF0000"/>
                </a:solidFill>
                <a:ea typeface="Malgun Gothic Semilight" panose="020B0502040204020203" pitchFamily="34" charset="-128"/>
                <a:cs typeface="Arabic Typesetting" panose="03020402040406030203" pitchFamily="66" charset="-78"/>
              </a:rPr>
              <a:t>process </a:t>
            </a:r>
            <a:r>
              <a:rPr lang="en-US" sz="2000" dirty="0">
                <a:ea typeface="Malgun Gothic Semilight" panose="020B0502040204020203" pitchFamily="34" charset="-128"/>
                <a:cs typeface="Arabic Typesetting" panose="03020402040406030203" pitchFamily="66" charset="-78"/>
              </a:rPr>
              <a:t>that depends on the recoil  tendency of the lung</a:t>
            </a:r>
            <a:r>
              <a:rPr lang="en-US" sz="2000" dirty="0" smtClean="0">
                <a:ea typeface="Malgun Gothic Semilight" panose="020B0502040204020203" pitchFamily="34" charset="-128"/>
                <a:cs typeface="Arabic Typesetting" panose="03020402040406030203" pitchFamily="66" charset="-78"/>
              </a:rPr>
              <a:t>.</a:t>
            </a:r>
          </a:p>
          <a:p>
            <a:pPr>
              <a:lnSpc>
                <a:spcPct val="150000"/>
              </a:lnSpc>
              <a:buFont typeface="Arial" panose="020B0604020202020204" pitchFamily="34" charset="0"/>
              <a:buChar char="•"/>
            </a:pPr>
            <a:r>
              <a:rPr lang="en-US" sz="2000" spc="-15" dirty="0">
                <a:solidFill>
                  <a:schemeClr val="bg1">
                    <a:lumMod val="65000"/>
                  </a:schemeClr>
                </a:solidFill>
                <a:latin typeface="Calibri"/>
                <a:cs typeface="Calibri"/>
              </a:rPr>
              <a:t>Recoil tendency: (elastic-like)</a:t>
            </a:r>
            <a:r>
              <a:rPr lang="en-US" sz="2000" spc="-5" dirty="0">
                <a:solidFill>
                  <a:schemeClr val="bg1">
                    <a:lumMod val="65000"/>
                  </a:schemeClr>
                </a:solidFill>
                <a:latin typeface="Calibri"/>
                <a:cs typeface="Calibri"/>
              </a:rPr>
              <a:t> lung will collapse when left alone without intervention of outside </a:t>
            </a:r>
            <a:r>
              <a:rPr lang="en-US" sz="2000" spc="-5" dirty="0" smtClean="0">
                <a:solidFill>
                  <a:schemeClr val="bg1">
                    <a:lumMod val="65000"/>
                  </a:schemeClr>
                </a:solidFill>
                <a:latin typeface="Calibri"/>
                <a:cs typeface="Calibri"/>
              </a:rPr>
              <a:t>forces, chest </a:t>
            </a:r>
            <a:r>
              <a:rPr lang="en-US" sz="2000" spc="-5" dirty="0">
                <a:solidFill>
                  <a:schemeClr val="bg1">
                    <a:lumMod val="65000"/>
                  </a:schemeClr>
                </a:solidFill>
                <a:latin typeface="Calibri"/>
                <a:cs typeface="Calibri"/>
              </a:rPr>
              <a:t>size will be </a:t>
            </a:r>
            <a:r>
              <a:rPr lang="en-US" sz="2000" spc="-5" dirty="0" smtClean="0">
                <a:solidFill>
                  <a:schemeClr val="bg1">
                    <a:lumMod val="65000"/>
                  </a:schemeClr>
                </a:solidFill>
                <a:latin typeface="Calibri"/>
                <a:cs typeface="Calibri"/>
              </a:rPr>
              <a:t>less, </a:t>
            </a:r>
            <a:r>
              <a:rPr lang="en-US" sz="2000" spc="-5" dirty="0">
                <a:solidFill>
                  <a:schemeClr val="bg1">
                    <a:lumMod val="65000"/>
                  </a:schemeClr>
                </a:solidFill>
                <a:latin typeface="Calibri"/>
                <a:cs typeface="Calibri"/>
              </a:rPr>
              <a:t>but alveoli will not collapse </a:t>
            </a:r>
            <a:r>
              <a:rPr lang="en-US" sz="2000" spc="-5" dirty="0" smtClean="0">
                <a:solidFill>
                  <a:schemeClr val="bg1">
                    <a:lumMod val="65000"/>
                  </a:schemeClr>
                </a:solidFill>
                <a:latin typeface="Calibri"/>
                <a:cs typeface="Calibri"/>
              </a:rPr>
              <a:t>completely due to little amount of air left behind after expiration. (Only </a:t>
            </a:r>
            <a:r>
              <a:rPr lang="en-US" sz="2000" spc="-5" dirty="0">
                <a:solidFill>
                  <a:schemeClr val="bg1">
                    <a:lumMod val="65000"/>
                  </a:schemeClr>
                </a:solidFill>
                <a:latin typeface="Calibri"/>
                <a:cs typeface="Calibri"/>
              </a:rPr>
              <a:t>resting expiration uses NO muscles</a:t>
            </a:r>
            <a:r>
              <a:rPr lang="en-US" sz="2000" spc="-5" dirty="0" smtClean="0">
                <a:solidFill>
                  <a:schemeClr val="bg1">
                    <a:lumMod val="65000"/>
                  </a:schemeClr>
                </a:solidFill>
                <a:latin typeface="Calibri"/>
                <a:cs typeface="Calibri"/>
              </a:rPr>
              <a:t>)</a:t>
            </a:r>
            <a:endParaRPr lang="en-US" sz="2000" dirty="0" smtClean="0">
              <a:solidFill>
                <a:schemeClr val="bg2">
                  <a:lumMod val="50000"/>
                </a:schemeClr>
              </a:solidFill>
              <a:ea typeface="Malgun Gothic Semilight" panose="020B0502040204020203" pitchFamily="34" charset="-128"/>
              <a:cs typeface="Arabic Typesetting" panose="03020402040406030203" pitchFamily="66" charset="-78"/>
            </a:endParaRPr>
          </a:p>
          <a:p>
            <a:pPr>
              <a:lnSpc>
                <a:spcPct val="150000"/>
              </a:lnSpc>
              <a:buFont typeface="Arial" panose="020B0604020202020204" pitchFamily="34" charset="0"/>
              <a:buChar char="•"/>
            </a:pPr>
            <a:endParaRPr lang="en-US" sz="2000" dirty="0">
              <a:solidFill>
                <a:schemeClr val="bg2">
                  <a:lumMod val="50000"/>
                </a:schemeClr>
              </a:solidFill>
              <a:ea typeface="Malgun Gothic Semilight" panose="020B0502040204020203" pitchFamily="34" charset="-128"/>
              <a:cs typeface="Arabic Typesetting" panose="03020402040406030203" pitchFamily="66" charset="-78"/>
            </a:endParaRPr>
          </a:p>
          <a:p>
            <a:pPr>
              <a:lnSpc>
                <a:spcPct val="150000"/>
              </a:lnSpc>
              <a:buFont typeface="Arial" panose="020B0604020202020204" pitchFamily="34" charset="0"/>
              <a:buChar char="•"/>
            </a:pPr>
            <a:endParaRPr lang="en-US" sz="2000" dirty="0">
              <a:solidFill>
                <a:schemeClr val="bg2">
                  <a:lumMod val="50000"/>
                </a:schemeClr>
              </a:solidFill>
              <a:ea typeface="Malgun Gothic Semilight" panose="020B0502040204020203" pitchFamily="34" charset="-128"/>
              <a:cs typeface="Arabic Typesetting" panose="03020402040406030203" pitchFamily="66" charset="-78"/>
            </a:endParaRPr>
          </a:p>
          <a:p>
            <a:pPr>
              <a:lnSpc>
                <a:spcPct val="90000"/>
              </a:lnSpc>
              <a:buFont typeface="Arial" panose="020B0604020202020204" pitchFamily="34" charset="0"/>
              <a:buChar char="•"/>
            </a:pPr>
            <a:endParaRPr lang="en-US" sz="2200" dirty="0">
              <a:cs typeface="Times New Roman" pitchFamily="18" charset="0"/>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a:p>
            <a:pPr>
              <a:buFont typeface="Courier New" panose="02070309020205020404" pitchFamily="49" charset="0"/>
              <a:buChar char="o"/>
            </a:pPr>
            <a:endParaRPr lang="en-US" sz="3100" dirty="0">
              <a:solidFill>
                <a:schemeClr val="accent1">
                  <a:lumMod val="75000"/>
                </a:schemeClr>
              </a:solidFill>
              <a:latin typeface="Sylfaen" panose="010A0502050306030303" pitchFamily="18" charset="0"/>
              <a:ea typeface="Malgun Gothic Semilight" panose="020B0502040204020203" pitchFamily="34" charset="-12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7</a:t>
            </a:fld>
            <a:endParaRPr lang="en-US"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908" y="225438"/>
            <a:ext cx="1097664" cy="1097664"/>
          </a:xfrm>
          <a:prstGeom prst="rect">
            <a:avLst/>
          </a:prstGeom>
        </p:spPr>
      </p:pic>
      <p:sp>
        <p:nvSpPr>
          <p:cNvPr id="7" name="object 6"/>
          <p:cNvSpPr/>
          <p:nvPr/>
        </p:nvSpPr>
        <p:spPr>
          <a:xfrm>
            <a:off x="8418490" y="1376323"/>
            <a:ext cx="3459818" cy="2236658"/>
          </a:xfrm>
          <a:prstGeom prst="rect">
            <a:avLst/>
          </a:prstGeom>
          <a:blipFill>
            <a:blip r:embed="rId4" cstate="print"/>
            <a:stretch>
              <a:fillRect/>
            </a:stretch>
          </a:blipFill>
        </p:spPr>
        <p:txBody>
          <a:bodyPr wrap="square" lIns="0" tIns="0" rIns="0" bIns="0" rtlCol="0"/>
          <a:lstStyle/>
          <a:p>
            <a:endParaRPr/>
          </a:p>
        </p:txBody>
      </p:sp>
      <p:sp>
        <p:nvSpPr>
          <p:cNvPr id="8" name="object 4"/>
          <p:cNvSpPr/>
          <p:nvPr/>
        </p:nvSpPr>
        <p:spPr>
          <a:xfrm>
            <a:off x="8182644" y="3645024"/>
            <a:ext cx="3695664" cy="2520280"/>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67877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Deep Forceful Breathing</a:t>
            </a:r>
            <a:endParaRPr lang="en-US" dirty="0">
              <a:solidFill>
                <a:schemeClr val="accent1">
                  <a:lumMod val="75000"/>
                </a:schemeClr>
              </a:solidFill>
            </a:endParaRPr>
          </a:p>
        </p:txBody>
      </p:sp>
      <p:sp>
        <p:nvSpPr>
          <p:cNvPr id="3" name="Content Placeholder 2"/>
          <p:cNvSpPr>
            <a:spLocks noGrp="1"/>
          </p:cNvSpPr>
          <p:nvPr>
            <p:ph sz="quarter" idx="1"/>
          </p:nvPr>
        </p:nvSpPr>
        <p:spPr>
          <a:xfrm>
            <a:off x="609460" y="1340768"/>
            <a:ext cx="10969943" cy="4937760"/>
          </a:xfrm>
        </p:spPr>
        <p:txBody>
          <a:bodyPr>
            <a:normAutofit/>
          </a:bodyPr>
          <a:lstStyle/>
          <a:p>
            <a:r>
              <a:rPr lang="en-AU" altLang="en-US" sz="2000" u="sng" dirty="0">
                <a:cs typeface="Times New Roman" panose="02020603050405020304" pitchFamily="18" charset="0"/>
              </a:rPr>
              <a:t>Deep (forced) </a:t>
            </a:r>
            <a:r>
              <a:rPr lang="en-AU" altLang="en-US" sz="2000" u="sng" dirty="0" smtClean="0">
                <a:cs typeface="Times New Roman" panose="02020603050405020304" pitchFamily="18" charset="0"/>
              </a:rPr>
              <a:t>Inspiration or Inhalation:</a:t>
            </a:r>
            <a:endParaRPr lang="en-AU" altLang="en-US" sz="2000" u="sng" dirty="0">
              <a:cs typeface="Times New Roman" panose="02020603050405020304" pitchFamily="18" charset="0"/>
            </a:endParaRPr>
          </a:p>
          <a:p>
            <a:pPr marL="304769" lvl="1" indent="0">
              <a:buNone/>
            </a:pPr>
            <a:r>
              <a:rPr lang="en-AU" altLang="en-US" sz="2000" dirty="0">
                <a:solidFill>
                  <a:schemeClr val="tx1"/>
                </a:solidFill>
                <a:cs typeface="Times New Roman" panose="02020603050405020304" pitchFamily="18" charset="0"/>
              </a:rPr>
              <a:t>During deep forceful inhalation accessory muscles of inspiration participate to increase size of thoracic </a:t>
            </a:r>
            <a:r>
              <a:rPr lang="en-AU" altLang="en-US" sz="2000" dirty="0" smtClean="0">
                <a:solidFill>
                  <a:schemeClr val="tx1"/>
                </a:solidFill>
                <a:cs typeface="Times New Roman" panose="02020603050405020304" pitchFamily="18" charset="0"/>
              </a:rPr>
              <a:t>cavity:</a:t>
            </a:r>
            <a:endParaRPr lang="en-AU" altLang="en-US" sz="2000" dirty="0">
              <a:solidFill>
                <a:schemeClr val="tx1"/>
              </a:solidFill>
              <a:cs typeface="Times New Roman" panose="02020603050405020304" pitchFamily="18" charset="0"/>
            </a:endParaRPr>
          </a:p>
          <a:p>
            <a:pPr marL="660334" lvl="2" indent="0">
              <a:buNone/>
            </a:pPr>
            <a:r>
              <a:rPr lang="en-AU" altLang="en-US" sz="2000" dirty="0" smtClean="0">
                <a:cs typeface="Times New Roman" panose="02020603050405020304" pitchFamily="18" charset="0"/>
              </a:rPr>
              <a:t>1. Sternocleidomastoid: elevates sternum.</a:t>
            </a:r>
            <a:endParaRPr lang="en-AU" altLang="en-US" sz="2000" dirty="0">
              <a:cs typeface="Times New Roman" panose="02020603050405020304" pitchFamily="18" charset="0"/>
            </a:endParaRPr>
          </a:p>
          <a:p>
            <a:pPr marL="660334" lvl="2" indent="0">
              <a:buNone/>
            </a:pPr>
            <a:r>
              <a:rPr lang="en-AU" altLang="en-US" sz="2000" dirty="0" smtClean="0">
                <a:cs typeface="Times New Roman" panose="02020603050405020304" pitchFamily="18" charset="0"/>
              </a:rPr>
              <a:t>2. </a:t>
            </a:r>
            <a:r>
              <a:rPr lang="en-AU" altLang="en-US" sz="2000" dirty="0" err="1" smtClean="0">
                <a:cs typeface="Times New Roman" panose="02020603050405020304" pitchFamily="18" charset="0"/>
              </a:rPr>
              <a:t>Scalenes</a:t>
            </a:r>
            <a:r>
              <a:rPr lang="en-AU" altLang="en-US" sz="2000" dirty="0">
                <a:cs typeface="Times New Roman" panose="02020603050405020304" pitchFamily="18" charset="0"/>
              </a:rPr>
              <a:t>:</a:t>
            </a:r>
            <a:r>
              <a:rPr lang="en-AU" altLang="en-US" sz="2000" dirty="0" smtClean="0">
                <a:cs typeface="Times New Roman" panose="02020603050405020304" pitchFamily="18" charset="0"/>
              </a:rPr>
              <a:t> </a:t>
            </a:r>
            <a:r>
              <a:rPr lang="en-AU" altLang="en-US" sz="2000" dirty="0">
                <a:cs typeface="Times New Roman" panose="02020603050405020304" pitchFamily="18" charset="0"/>
              </a:rPr>
              <a:t>elevate first two </a:t>
            </a:r>
            <a:r>
              <a:rPr lang="en-AU" altLang="en-US" sz="2000" dirty="0" smtClean="0">
                <a:cs typeface="Times New Roman" panose="02020603050405020304" pitchFamily="18" charset="0"/>
              </a:rPr>
              <a:t>ribs.</a:t>
            </a:r>
            <a:endParaRPr lang="en-AU" altLang="en-US" sz="2000" dirty="0">
              <a:cs typeface="Times New Roman" panose="02020603050405020304" pitchFamily="18" charset="0"/>
            </a:endParaRPr>
          </a:p>
          <a:p>
            <a:pPr marL="660334" lvl="2" indent="0">
              <a:buNone/>
            </a:pPr>
            <a:r>
              <a:rPr lang="en-AU" altLang="en-US" sz="2000" dirty="0" smtClean="0">
                <a:cs typeface="Times New Roman" panose="02020603050405020304" pitchFamily="18" charset="0"/>
              </a:rPr>
              <a:t>3. </a:t>
            </a:r>
            <a:r>
              <a:rPr lang="en-AU" altLang="en-US" sz="2000" dirty="0" err="1" smtClean="0">
                <a:cs typeface="Times New Roman" panose="02020603050405020304" pitchFamily="18" charset="0"/>
              </a:rPr>
              <a:t>Pectoralis</a:t>
            </a:r>
            <a:r>
              <a:rPr lang="en-AU" altLang="en-US" sz="2000" dirty="0" smtClean="0">
                <a:cs typeface="Times New Roman" panose="02020603050405020304" pitchFamily="18" charset="0"/>
              </a:rPr>
              <a:t> minor: elevate </a:t>
            </a:r>
            <a:r>
              <a:rPr lang="en-AU" altLang="en-US" sz="2000" dirty="0">
                <a:cs typeface="Times New Roman" panose="02020603050405020304" pitchFamily="18" charset="0"/>
              </a:rPr>
              <a:t>3</a:t>
            </a:r>
            <a:r>
              <a:rPr lang="en-AU" altLang="en-US" sz="2000" baseline="30000" dirty="0">
                <a:cs typeface="Times New Roman" panose="02020603050405020304" pitchFamily="18" charset="0"/>
              </a:rPr>
              <a:t>rd</a:t>
            </a:r>
            <a:r>
              <a:rPr lang="en-AU" altLang="en-US" sz="2000" dirty="0" smtClean="0">
                <a:cs typeface="Times New Roman" panose="02020603050405020304" pitchFamily="18" charset="0"/>
              </a:rPr>
              <a:t>, 4</a:t>
            </a:r>
            <a:r>
              <a:rPr lang="en-AU" altLang="en-US" sz="2000" baseline="30000" dirty="0" smtClean="0">
                <a:cs typeface="Times New Roman" panose="02020603050405020304" pitchFamily="18" charset="0"/>
              </a:rPr>
              <a:t>th</a:t>
            </a:r>
            <a:r>
              <a:rPr lang="en-AU" altLang="en-US" sz="2000" dirty="0" smtClean="0">
                <a:cs typeface="Times New Roman" panose="02020603050405020304" pitchFamily="18" charset="0"/>
              </a:rPr>
              <a:t>,  and </a:t>
            </a:r>
            <a:r>
              <a:rPr lang="en-AU" altLang="en-US" sz="2000" dirty="0">
                <a:cs typeface="Times New Roman" panose="02020603050405020304" pitchFamily="18" charset="0"/>
              </a:rPr>
              <a:t>5</a:t>
            </a:r>
            <a:r>
              <a:rPr lang="en-AU" altLang="en-US" sz="2000" baseline="30000" dirty="0">
                <a:cs typeface="Times New Roman" panose="02020603050405020304" pitchFamily="18" charset="0"/>
              </a:rPr>
              <a:t>th</a:t>
            </a:r>
            <a:r>
              <a:rPr lang="en-AU" altLang="en-US" sz="2000" dirty="0">
                <a:cs typeface="Times New Roman" panose="02020603050405020304" pitchFamily="18" charset="0"/>
              </a:rPr>
              <a:t> </a:t>
            </a:r>
            <a:r>
              <a:rPr lang="en-AU" altLang="en-US" sz="2000" dirty="0" smtClean="0">
                <a:cs typeface="Times New Roman" panose="02020603050405020304" pitchFamily="18" charset="0"/>
              </a:rPr>
              <a:t>ribs.</a:t>
            </a:r>
            <a:endParaRPr lang="en-AU" altLang="en-US" sz="2000" dirty="0">
              <a:cs typeface="Times New Roman" panose="02020603050405020304" pitchFamily="18" charset="0"/>
            </a:endParaRPr>
          </a:p>
          <a:p>
            <a:pPr marL="1003234" lvl="2" indent="-342900">
              <a:buAutoNum type="arabicPeriod" startAt="4"/>
            </a:pPr>
            <a:r>
              <a:rPr lang="en-AU" altLang="en-US" sz="1600" dirty="0" err="1" smtClean="0">
                <a:solidFill>
                  <a:schemeClr val="bg1">
                    <a:lumMod val="65000"/>
                  </a:schemeClr>
                </a:solidFill>
                <a:cs typeface="Times New Roman" panose="02020603050405020304" pitchFamily="18" charset="0"/>
              </a:rPr>
              <a:t>Pectoralis</a:t>
            </a:r>
            <a:r>
              <a:rPr lang="en-AU" altLang="en-US" sz="1600" dirty="0" smtClean="0">
                <a:solidFill>
                  <a:schemeClr val="bg1">
                    <a:lumMod val="65000"/>
                  </a:schemeClr>
                </a:solidFill>
                <a:cs typeface="Times New Roman" panose="02020603050405020304" pitchFamily="18" charset="0"/>
              </a:rPr>
              <a:t> major is also involved (and plays a larger role than </a:t>
            </a:r>
            <a:r>
              <a:rPr lang="en-AU" altLang="en-US" sz="1600" dirty="0" err="1" smtClean="0">
                <a:solidFill>
                  <a:schemeClr val="bg1">
                    <a:lumMod val="65000"/>
                  </a:schemeClr>
                </a:solidFill>
                <a:cs typeface="Times New Roman" panose="02020603050405020304" pitchFamily="18" charset="0"/>
              </a:rPr>
              <a:t>pectoralis</a:t>
            </a:r>
            <a:r>
              <a:rPr lang="en-AU" altLang="en-US" sz="1600" dirty="0" smtClean="0">
                <a:solidFill>
                  <a:schemeClr val="bg1">
                    <a:lumMod val="65000"/>
                  </a:schemeClr>
                </a:solidFill>
                <a:cs typeface="Times New Roman" panose="02020603050405020304" pitchFamily="18" charset="0"/>
              </a:rPr>
              <a:t> minor based on anatomy lectures).</a:t>
            </a:r>
          </a:p>
          <a:p>
            <a:pPr marL="660334" lvl="2" indent="0">
              <a:buNone/>
            </a:pPr>
            <a:endParaRPr lang="en-AU" altLang="en-US" sz="1600" dirty="0" smtClean="0">
              <a:solidFill>
                <a:schemeClr val="bg1">
                  <a:lumMod val="65000"/>
                </a:schemeClr>
              </a:solidFill>
              <a:cs typeface="Times New Roman" panose="02020603050405020304" pitchFamily="18" charset="0"/>
            </a:endParaRPr>
          </a:p>
          <a:p>
            <a:r>
              <a:rPr lang="en-AU" altLang="en-US" sz="2000" u="sng" dirty="0" smtClean="0">
                <a:cs typeface="Times New Roman" panose="02020603050405020304" pitchFamily="18" charset="0"/>
              </a:rPr>
              <a:t>Deep </a:t>
            </a:r>
            <a:r>
              <a:rPr lang="en-AU" altLang="en-US" sz="2000" u="sng" dirty="0">
                <a:cs typeface="Times New Roman" panose="02020603050405020304" pitchFamily="18" charset="0"/>
              </a:rPr>
              <a:t>(forced) Expiration:</a:t>
            </a:r>
          </a:p>
          <a:p>
            <a:pPr marL="304769" lvl="1" indent="0">
              <a:buNone/>
            </a:pPr>
            <a:r>
              <a:rPr lang="en-AU" altLang="en-US" sz="2000" dirty="0">
                <a:solidFill>
                  <a:schemeClr val="tx1"/>
                </a:solidFill>
                <a:cs typeface="Times New Roman" panose="02020603050405020304" pitchFamily="18" charset="0"/>
              </a:rPr>
              <a:t>Expiration during </a:t>
            </a:r>
            <a:r>
              <a:rPr lang="en-AU" altLang="en-US" sz="2000" dirty="0">
                <a:solidFill>
                  <a:srgbClr val="FF0000"/>
                </a:solidFill>
                <a:cs typeface="Times New Roman" panose="02020603050405020304" pitchFamily="18" charset="0"/>
              </a:rPr>
              <a:t>forceful</a:t>
            </a:r>
            <a:r>
              <a:rPr lang="en-AU" altLang="en-US" sz="2000" dirty="0">
                <a:solidFill>
                  <a:schemeClr val="tx1"/>
                </a:solidFill>
                <a:cs typeface="Times New Roman" panose="02020603050405020304" pitchFamily="18" charset="0"/>
              </a:rPr>
              <a:t> breathing is </a:t>
            </a:r>
            <a:r>
              <a:rPr lang="en-AU" altLang="en-US" sz="2000" dirty="0">
                <a:solidFill>
                  <a:srgbClr val="FF0000"/>
                </a:solidFill>
                <a:cs typeface="Times New Roman" panose="02020603050405020304" pitchFamily="18" charset="0"/>
              </a:rPr>
              <a:t>active</a:t>
            </a:r>
            <a:r>
              <a:rPr lang="en-AU" altLang="en-US" sz="2000" dirty="0">
                <a:solidFill>
                  <a:schemeClr val="tx1"/>
                </a:solidFill>
                <a:cs typeface="Times New Roman" panose="02020603050405020304" pitchFamily="18" charset="0"/>
              </a:rPr>
              <a:t> process.</a:t>
            </a:r>
          </a:p>
          <a:p>
            <a:pPr marL="304769" lvl="1" indent="0">
              <a:buNone/>
            </a:pPr>
            <a:r>
              <a:rPr lang="en-AU" altLang="en-US" sz="2000" dirty="0">
                <a:solidFill>
                  <a:schemeClr val="tx1"/>
                </a:solidFill>
                <a:cs typeface="Times New Roman" panose="02020603050405020304" pitchFamily="18" charset="0"/>
              </a:rPr>
              <a:t>Muscles of exhalation increase pressure in abdomen and thorax</a:t>
            </a:r>
          </a:p>
          <a:p>
            <a:pPr marL="660334" lvl="2" indent="0">
              <a:buNone/>
            </a:pPr>
            <a:r>
              <a:rPr lang="en-AU" altLang="en-US" sz="2000" dirty="0" smtClean="0">
                <a:cs typeface="Times New Roman" panose="02020603050405020304" pitchFamily="18" charset="0"/>
              </a:rPr>
              <a:t>1.  Abdominal muscles</a:t>
            </a:r>
          </a:p>
          <a:p>
            <a:pPr marL="660334" lvl="2" indent="0">
              <a:buNone/>
            </a:pPr>
            <a:r>
              <a:rPr lang="en-AU" altLang="en-US" sz="2000" dirty="0" smtClean="0">
                <a:cs typeface="Times New Roman" panose="02020603050405020304" pitchFamily="18" charset="0"/>
              </a:rPr>
              <a:t>2. Intercostal muscles: </a:t>
            </a:r>
            <a:r>
              <a:rPr lang="en-US" sz="1400" dirty="0" smtClean="0">
                <a:solidFill>
                  <a:schemeClr val="bg1">
                    <a:lumMod val="65000"/>
                  </a:schemeClr>
                </a:solidFill>
              </a:rPr>
              <a:t>Internal </a:t>
            </a:r>
            <a:r>
              <a:rPr lang="en-US" sz="1400" dirty="0">
                <a:solidFill>
                  <a:schemeClr val="bg1">
                    <a:lumMod val="65000"/>
                  </a:schemeClr>
                </a:solidFill>
              </a:rPr>
              <a:t>intercostal </a:t>
            </a:r>
            <a:r>
              <a:rPr lang="en-US" sz="1400" dirty="0" smtClean="0">
                <a:solidFill>
                  <a:schemeClr val="bg1">
                    <a:lumMod val="65000"/>
                  </a:schemeClr>
                </a:solidFill>
              </a:rPr>
              <a:t>muscle</a:t>
            </a:r>
            <a:r>
              <a:rPr lang="en-US" sz="1400" dirty="0">
                <a:solidFill>
                  <a:schemeClr val="bg1">
                    <a:lumMod val="65000"/>
                  </a:schemeClr>
                </a:solidFill>
              </a:rPr>
              <a:t> </a:t>
            </a:r>
            <a:r>
              <a:rPr lang="en-US" sz="1400" dirty="0" smtClean="0">
                <a:solidFill>
                  <a:schemeClr val="bg1">
                    <a:lumMod val="65000"/>
                  </a:schemeClr>
                </a:solidFill>
              </a:rPr>
              <a:t>- Innermost </a:t>
            </a:r>
            <a:r>
              <a:rPr lang="en-US" sz="1400" dirty="0">
                <a:solidFill>
                  <a:schemeClr val="bg1">
                    <a:lumMod val="65000"/>
                  </a:schemeClr>
                </a:solidFill>
              </a:rPr>
              <a:t>intercostal </a:t>
            </a:r>
            <a:r>
              <a:rPr lang="en-US" sz="1400" dirty="0" smtClean="0">
                <a:solidFill>
                  <a:schemeClr val="bg1">
                    <a:lumMod val="65000"/>
                  </a:schemeClr>
                </a:solidFill>
              </a:rPr>
              <a:t>muscle - Subcostal muscle - </a:t>
            </a:r>
            <a:r>
              <a:rPr lang="en-US" sz="1400" dirty="0" err="1" smtClean="0">
                <a:solidFill>
                  <a:schemeClr val="bg1">
                    <a:lumMod val="65000"/>
                  </a:schemeClr>
                </a:solidFill>
              </a:rPr>
              <a:t>Transversus</a:t>
            </a:r>
            <a:r>
              <a:rPr lang="en-US" sz="1400" dirty="0" smtClean="0">
                <a:solidFill>
                  <a:schemeClr val="bg1">
                    <a:lumMod val="65000"/>
                  </a:schemeClr>
                </a:solidFill>
              </a:rPr>
              <a:t> </a:t>
            </a:r>
            <a:r>
              <a:rPr lang="en-US" sz="1400" dirty="0" err="1" smtClean="0">
                <a:solidFill>
                  <a:schemeClr val="bg1">
                    <a:lumMod val="65000"/>
                  </a:schemeClr>
                </a:solidFill>
              </a:rPr>
              <a:t>thoracis</a:t>
            </a:r>
            <a:r>
              <a:rPr lang="en-US" sz="1400" dirty="0" smtClean="0">
                <a:solidFill>
                  <a:schemeClr val="bg1">
                    <a:lumMod val="65000"/>
                  </a:schemeClr>
                </a:solidFill>
              </a:rPr>
              <a:t> </a:t>
            </a:r>
            <a:r>
              <a:rPr lang="en-US" sz="1400" dirty="0">
                <a:solidFill>
                  <a:schemeClr val="bg1">
                    <a:lumMod val="65000"/>
                  </a:schemeClr>
                </a:solidFill>
              </a:rPr>
              <a:t>muscle</a:t>
            </a:r>
            <a:r>
              <a:rPr lang="en-US" sz="1400" dirty="0" smtClean="0">
                <a:solidFill>
                  <a:schemeClr val="bg1">
                    <a:lumMod val="65000"/>
                  </a:schemeClr>
                </a:solidFill>
              </a:rPr>
              <a:t>.</a:t>
            </a:r>
            <a:endParaRPr lang="en-US" sz="14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8</a:t>
            </a:fld>
            <a:endParaRPr lang="en-US" dirty="0"/>
          </a:p>
        </p:txBody>
      </p:sp>
    </p:spTree>
    <p:extLst>
      <p:ext uri="{BB962C8B-B14F-4D97-AF65-F5344CB8AC3E}">
        <p14:creationId xmlns:p14="http://schemas.microsoft.com/office/powerpoint/2010/main" val="200095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Pressures in the Lungs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9</a:t>
            </a:fld>
            <a:endParaRPr lang="en-US" dirty="0"/>
          </a:p>
        </p:txBody>
      </p:sp>
      <p:sp>
        <p:nvSpPr>
          <p:cNvPr id="4" name="Content Placeholder 3"/>
          <p:cNvSpPr>
            <a:spLocks noGrp="1"/>
          </p:cNvSpPr>
          <p:nvPr>
            <p:ph sz="quarter" idx="1"/>
          </p:nvPr>
        </p:nvSpPr>
        <p:spPr>
          <a:xfrm>
            <a:off x="609460" y="1412776"/>
            <a:ext cx="10969943" cy="4536504"/>
          </a:xfrm>
        </p:spPr>
        <p:txBody>
          <a:bodyPr>
            <a:normAutofit/>
          </a:bodyPr>
          <a:lstStyle/>
          <a:p>
            <a:r>
              <a:rPr lang="en-US" sz="2000" dirty="0" smtClean="0">
                <a:solidFill>
                  <a:schemeClr val="bg2">
                    <a:lumMod val="50000"/>
                  </a:schemeClr>
                </a:solidFill>
              </a:rPr>
              <a:t>Ventilation has two steps, the first one is the movement </a:t>
            </a:r>
            <a:r>
              <a:rPr lang="en-US" sz="2000" dirty="0">
                <a:solidFill>
                  <a:schemeClr val="bg2">
                    <a:lumMod val="50000"/>
                  </a:schemeClr>
                </a:solidFill>
              </a:rPr>
              <a:t>of the air from the atmosphere to the lungs</a:t>
            </a:r>
            <a:r>
              <a:rPr lang="en-US" sz="2000" dirty="0" smtClean="0">
                <a:solidFill>
                  <a:schemeClr val="bg2">
                    <a:lumMod val="50000"/>
                  </a:schemeClr>
                </a:solidFill>
              </a:rPr>
              <a:t>.  </a:t>
            </a:r>
          </a:p>
          <a:p>
            <a:r>
              <a:rPr lang="en-US" sz="2000" dirty="0" smtClean="0">
                <a:solidFill>
                  <a:schemeClr val="bg2">
                    <a:lumMod val="50000"/>
                  </a:schemeClr>
                </a:solidFill>
              </a:rPr>
              <a:t>Air moves only from areas of high pressure to areas of low pressure.</a:t>
            </a:r>
          </a:p>
          <a:p>
            <a:r>
              <a:rPr lang="en-US" sz="2000" dirty="0" smtClean="0">
                <a:solidFill>
                  <a:schemeClr val="bg2">
                    <a:lumMod val="50000"/>
                  </a:schemeClr>
                </a:solidFill>
              </a:rPr>
              <a:t>During inspiration, the pressure in the respiratory passages is less than the atmospheric pressure.</a:t>
            </a:r>
          </a:p>
          <a:p>
            <a:r>
              <a:rPr lang="en-US" sz="2000" dirty="0" smtClean="0">
                <a:solidFill>
                  <a:schemeClr val="bg2">
                    <a:lumMod val="50000"/>
                  </a:schemeClr>
                </a:solidFill>
              </a:rPr>
              <a:t>Contraction of inspiratory muscles will increase the volume of the chest which will decrease the pressure in the respiratory passages.</a:t>
            </a:r>
          </a:p>
          <a:p>
            <a:r>
              <a:rPr lang="en-US" sz="2000" dirty="0" smtClean="0">
                <a:solidFill>
                  <a:schemeClr val="bg2">
                    <a:lumMod val="50000"/>
                  </a:schemeClr>
                </a:solidFill>
              </a:rPr>
              <a:t>There are </a:t>
            </a:r>
            <a:r>
              <a:rPr lang="en-US" sz="2000" dirty="0">
                <a:solidFill>
                  <a:srgbClr val="FADA7A">
                    <a:lumMod val="75000"/>
                  </a:srgbClr>
                </a:solidFill>
              </a:rPr>
              <a:t>12 cycles per minute </a:t>
            </a:r>
            <a:r>
              <a:rPr lang="en-US" sz="2000" dirty="0" smtClean="0">
                <a:solidFill>
                  <a:schemeClr val="bg2">
                    <a:lumMod val="50000"/>
                  </a:schemeClr>
                </a:solidFill>
              </a:rPr>
              <a:t>(respiratory rate) consisting of inhalation then expiration then pause.</a:t>
            </a:r>
          </a:p>
          <a:p>
            <a:r>
              <a:rPr lang="en-US" sz="2000" dirty="0" smtClean="0">
                <a:solidFill>
                  <a:schemeClr val="bg2">
                    <a:lumMod val="50000"/>
                  </a:schemeClr>
                </a:solidFill>
              </a:rPr>
              <a:t>During pause the pressure inside is equal to the pressure outside, meaning there is no movement of air. </a:t>
            </a:r>
          </a:p>
          <a:p>
            <a:r>
              <a:rPr lang="en-US" sz="2000" dirty="0" smtClean="0">
                <a:solidFill>
                  <a:schemeClr val="bg2">
                    <a:lumMod val="50000"/>
                  </a:schemeClr>
                </a:solidFill>
              </a:rPr>
              <a:t>Inward movement of air will fill the space, which will return the pressure back to the atmospheric pressure and stop inspiration. </a:t>
            </a:r>
          </a:p>
          <a:p>
            <a:r>
              <a:rPr lang="en-US" sz="2000" dirty="0" smtClean="0">
                <a:solidFill>
                  <a:schemeClr val="bg2">
                    <a:lumMod val="50000"/>
                  </a:schemeClr>
                </a:solidFill>
              </a:rPr>
              <a:t>When inspiration stops, recoil will happen which will decrease the volume, so the pressure will increase and the air will move outward.  We will have expiration.  </a:t>
            </a:r>
          </a:p>
          <a:p>
            <a:endParaRPr lang="en-US" sz="2000" dirty="0" smtClean="0">
              <a:solidFill>
                <a:schemeClr val="bg2">
                  <a:lumMod val="50000"/>
                </a:schemeClr>
              </a:solidFill>
            </a:endParaRPr>
          </a:p>
          <a:p>
            <a:endParaRPr lang="en-US" sz="2000" dirty="0" smtClean="0">
              <a:solidFill>
                <a:schemeClr val="bg2">
                  <a:lumMod val="50000"/>
                </a:schemeClr>
              </a:solidFill>
            </a:endParaRPr>
          </a:p>
          <a:p>
            <a:endParaRPr lang="en-US" sz="2000" dirty="0">
              <a:solidFill>
                <a:schemeClr val="bg2">
                  <a:lumMod val="50000"/>
                </a:schemeClr>
              </a:solidFill>
            </a:endParaRPr>
          </a:p>
        </p:txBody>
      </p:sp>
    </p:spTree>
    <p:extLst>
      <p:ext uri="{BB962C8B-B14F-4D97-AF65-F5344CB8AC3E}">
        <p14:creationId xmlns:p14="http://schemas.microsoft.com/office/powerpoint/2010/main" val="555164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2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3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8395</TotalTime>
  <Words>2542</Words>
  <Application>Microsoft Macintosh PowerPoint</Application>
  <PresentationFormat>Custom</PresentationFormat>
  <Paragraphs>315</Paragraphs>
  <Slides>22</Slides>
  <Notes>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22</vt:i4>
      </vt:variant>
    </vt:vector>
  </HeadingPairs>
  <TitlesOfParts>
    <vt:vector size="38" baseType="lpstr">
      <vt:lpstr>Arabic Typesetting</vt:lpstr>
      <vt:lpstr>Arial Black</vt:lpstr>
      <vt:lpstr>ArialMT</vt:lpstr>
      <vt:lpstr>Bookman Old Style</vt:lpstr>
      <vt:lpstr>Calibri</vt:lpstr>
      <vt:lpstr>Courier New</vt:lpstr>
      <vt:lpstr>Gill Sans MT</vt:lpstr>
      <vt:lpstr>Malgun Gothic Semilight</vt:lpstr>
      <vt:lpstr>Sylfaen</vt:lpstr>
      <vt:lpstr>Times New Roman</vt:lpstr>
      <vt:lpstr>Wingdings</vt:lpstr>
      <vt:lpstr>Wingdings 3</vt:lpstr>
      <vt:lpstr>Arial</vt:lpstr>
      <vt:lpstr>Origin</vt:lpstr>
      <vt:lpstr>2_Origin</vt:lpstr>
      <vt:lpstr>3_Origin</vt:lpstr>
      <vt:lpstr>PowerPoint Presentation</vt:lpstr>
      <vt:lpstr>Objectives</vt:lpstr>
      <vt:lpstr>Muscles That Cause Lung Expansion and Contraction</vt:lpstr>
      <vt:lpstr>PowerPoint Presentation</vt:lpstr>
      <vt:lpstr>Respiratory Muscles</vt:lpstr>
      <vt:lpstr>Respiratory Muscles </vt:lpstr>
      <vt:lpstr>Respiratory Muscles </vt:lpstr>
      <vt:lpstr>Deep Forceful Breathing</vt:lpstr>
      <vt:lpstr>Pressures in the Lungs</vt:lpstr>
      <vt:lpstr>Pressures in the Lungs</vt:lpstr>
      <vt:lpstr>PowerPoint Presentation</vt:lpstr>
      <vt:lpstr>Pressure Changes in the Lungs During Breathing</vt:lpstr>
      <vt:lpstr>Pressure Changes in the Lungs During Breathing Cont.</vt:lpstr>
      <vt:lpstr>Pressure Changes in the Lungs During Breathing Cont.</vt:lpstr>
      <vt:lpstr>Values of Intrapleural Pressure (IPP)</vt:lpstr>
      <vt:lpstr>Pressure Changes in the Lungs During Breathing Cont.</vt:lpstr>
      <vt:lpstr>Pressure and Volume Relationships in a Single Respiratory Cycle</vt:lpstr>
      <vt:lpstr>Vo (Compliance of  the Lung) in a Single Respiratory Cycle</vt:lpstr>
      <vt:lpstr>Cont. Compliance of the Lung</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شوق</cp:lastModifiedBy>
  <cp:revision>966</cp:revision>
  <cp:lastPrinted>2017-02-15T13:13:06Z</cp:lastPrinted>
  <dcterms:created xsi:type="dcterms:W3CDTF">2016-09-07T16:15:34Z</dcterms:created>
  <dcterms:modified xsi:type="dcterms:W3CDTF">2017-02-15T13:13:10Z</dcterms:modified>
</cp:coreProperties>
</file>