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tmp"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5"/>
  </p:notesMasterIdLst>
  <p:sldIdLst>
    <p:sldId id="419" r:id="rId2"/>
    <p:sldId id="337" r:id="rId3"/>
    <p:sldId id="400" r:id="rId4"/>
    <p:sldId id="403" r:id="rId5"/>
    <p:sldId id="417" r:id="rId6"/>
    <p:sldId id="338" r:id="rId7"/>
    <p:sldId id="413" r:id="rId8"/>
    <p:sldId id="408" r:id="rId9"/>
    <p:sldId id="414" r:id="rId10"/>
    <p:sldId id="416" r:id="rId11"/>
    <p:sldId id="411" r:id="rId12"/>
    <p:sldId id="415" r:id="rId13"/>
    <p:sldId id="410" r:id="rId14"/>
    <p:sldId id="382" r:id="rId15"/>
    <p:sldId id="383" r:id="rId16"/>
    <p:sldId id="397" r:id="rId17"/>
    <p:sldId id="398" r:id="rId18"/>
    <p:sldId id="399" r:id="rId19"/>
    <p:sldId id="404" r:id="rId20"/>
    <p:sldId id="405" r:id="rId21"/>
    <p:sldId id="409" r:id="rId22"/>
    <p:sldId id="406" r:id="rId23"/>
    <p:sldId id="40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غادة ." initials="غادة"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6EE"/>
    <a:srgbClr val="990000"/>
    <a:srgbClr val="FBB7A0"/>
    <a:srgbClr val="FFFFFF"/>
    <a:srgbClr val="CC0000"/>
    <a:srgbClr val="FF40FD"/>
    <a:srgbClr val="933B95"/>
    <a:srgbClr val="660033"/>
    <a:srgbClr val="660066"/>
    <a:srgbClr val="D6E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89" autoAdjust="0"/>
    <p:restoredTop sz="91018"/>
  </p:normalViewPr>
  <p:slideViewPr>
    <p:cSldViewPr>
      <p:cViewPr>
        <p:scale>
          <a:sx n="57" d="100"/>
          <a:sy n="57" d="100"/>
        </p:scale>
        <p:origin x="944" y="1200"/>
      </p:cViewPr>
      <p:guideLst>
        <p:guide orient="horz" pos="2160"/>
        <p:guide pos="3840"/>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commentAuthors" Target="commentAuthors.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1A4B9F-937E-43C0-8983-54916B47D97C}"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B708C6AB-7E88-4279-A8CB-5D7054F907B7}">
      <dgm:prSet phldrT="[Text]" custT="1"/>
      <dgm:spPr/>
      <dgm:t>
        <a:bodyPr/>
        <a:lstStyle/>
        <a:p>
          <a:r>
            <a:rPr lang="en-US" sz="1600" smtClean="0"/>
            <a:t>1- Breathing </a:t>
          </a:r>
          <a:r>
            <a:rPr lang="en-US" sz="1600" dirty="0" smtClean="0"/>
            <a:t>rate</a:t>
          </a:r>
          <a:endParaRPr lang="en-US" sz="1600" dirty="0"/>
        </a:p>
      </dgm:t>
    </dgm:pt>
    <dgm:pt modelId="{28268C19-04CD-4082-9B6C-0B05B7CAF165}" type="parTrans" cxnId="{161E74F2-5854-472C-88F8-10E976A551CC}">
      <dgm:prSet/>
      <dgm:spPr/>
      <dgm:t>
        <a:bodyPr/>
        <a:lstStyle/>
        <a:p>
          <a:endParaRPr lang="en-US"/>
        </a:p>
      </dgm:t>
    </dgm:pt>
    <dgm:pt modelId="{1F255A50-CA48-437B-BCDF-6B67151604B7}" type="sibTrans" cxnId="{161E74F2-5854-472C-88F8-10E976A551CC}">
      <dgm:prSet/>
      <dgm:spPr/>
      <dgm:t>
        <a:bodyPr/>
        <a:lstStyle/>
        <a:p>
          <a:endParaRPr lang="en-US"/>
        </a:p>
      </dgm:t>
    </dgm:pt>
    <dgm:pt modelId="{8C268A55-3339-455F-8B66-E6C0A0CDC22B}">
      <dgm:prSet phldrT="[Text]" custT="1"/>
      <dgm:spPr/>
      <dgm:t>
        <a:bodyPr/>
        <a:lstStyle/>
        <a:p>
          <a:r>
            <a:rPr lang="en-US" sz="1600" dirty="0" smtClean="0"/>
            <a:t>2- </a:t>
          </a:r>
          <a:r>
            <a:rPr lang="en-US" sz="1600" baseline="0" dirty="0" smtClean="0"/>
            <a:t>D</a:t>
          </a:r>
          <a:r>
            <a:rPr lang="en-US" sz="1600" dirty="0" smtClean="0"/>
            <a:t>epth of breathing increases up to our vital capacity </a:t>
          </a:r>
          <a:endParaRPr lang="en-US" sz="1600" dirty="0"/>
        </a:p>
      </dgm:t>
    </dgm:pt>
    <dgm:pt modelId="{A05D3117-0103-4679-85EC-BFE56D6BC951}" type="parTrans" cxnId="{B70A16D9-089B-4751-93F9-025316077D31}">
      <dgm:prSet/>
      <dgm:spPr/>
      <dgm:t>
        <a:bodyPr/>
        <a:lstStyle/>
        <a:p>
          <a:endParaRPr lang="en-US"/>
        </a:p>
      </dgm:t>
    </dgm:pt>
    <dgm:pt modelId="{F8EF9011-BA93-477F-B1F0-3664DB23234F}" type="sibTrans" cxnId="{B70A16D9-089B-4751-93F9-025316077D31}">
      <dgm:prSet/>
      <dgm:spPr/>
      <dgm:t>
        <a:bodyPr/>
        <a:lstStyle/>
        <a:p>
          <a:endParaRPr lang="en-US"/>
        </a:p>
      </dgm:t>
    </dgm:pt>
    <dgm:pt modelId="{137C58AF-ABFA-453D-B711-3EA0A74E381D}">
      <dgm:prSet phldrT="[Text]" custT="1"/>
      <dgm:spPr/>
      <dgm:t>
        <a:bodyPr/>
        <a:lstStyle/>
        <a:p>
          <a:r>
            <a:rPr lang="en-US" sz="1600" dirty="0" smtClean="0"/>
            <a:t>3- Blood flow through the lungs </a:t>
          </a:r>
          <a:endParaRPr lang="en-US" sz="1600" dirty="0"/>
        </a:p>
      </dgm:t>
    </dgm:pt>
    <dgm:pt modelId="{1716E055-6FBD-4CAF-A68C-27EC7C201A81}" type="parTrans" cxnId="{00EAFD77-E554-4F4E-A971-E9E436DFDF01}">
      <dgm:prSet/>
      <dgm:spPr/>
      <dgm:t>
        <a:bodyPr/>
        <a:lstStyle/>
        <a:p>
          <a:endParaRPr lang="en-US"/>
        </a:p>
      </dgm:t>
    </dgm:pt>
    <dgm:pt modelId="{E0A7C78E-584E-4892-9F36-A1BCC7C2540F}" type="sibTrans" cxnId="{00EAFD77-E554-4F4E-A971-E9E436DFDF01}">
      <dgm:prSet/>
      <dgm:spPr/>
      <dgm:t>
        <a:bodyPr/>
        <a:lstStyle/>
        <a:p>
          <a:endParaRPr lang="en-US"/>
        </a:p>
      </dgm:t>
    </dgm:pt>
    <dgm:pt modelId="{9844E964-98EC-482A-BA8E-33757A90BD38}">
      <dgm:prSet custT="1"/>
      <dgm:spPr/>
      <dgm:t>
        <a:bodyPr/>
        <a:lstStyle/>
        <a:p>
          <a:r>
            <a:rPr lang="en-US" sz="1600" dirty="0" smtClean="0"/>
            <a:t>4-</a:t>
          </a:r>
          <a:r>
            <a:rPr lang="en-US" sz="1600" baseline="0" dirty="0" smtClean="0"/>
            <a:t> O</a:t>
          </a:r>
          <a:r>
            <a:rPr lang="en-US" sz="1600" dirty="0" smtClean="0"/>
            <a:t>xygen </a:t>
          </a:r>
          <a:r>
            <a:rPr lang="en-US" sz="1600" dirty="0" smtClean="0"/>
            <a:t>intake and consumption</a:t>
          </a:r>
          <a:endParaRPr lang="en-US" sz="1600" dirty="0" smtClean="0"/>
        </a:p>
      </dgm:t>
    </dgm:pt>
    <dgm:pt modelId="{F3035C21-A84F-4A4B-BD1C-6E70450FB0A4}" type="parTrans" cxnId="{50463221-5949-44ED-98E5-528C8E12F2B6}">
      <dgm:prSet/>
      <dgm:spPr/>
      <dgm:t>
        <a:bodyPr/>
        <a:lstStyle/>
        <a:p>
          <a:endParaRPr lang="en-US"/>
        </a:p>
      </dgm:t>
    </dgm:pt>
    <dgm:pt modelId="{32C7AC5F-0C3D-4EB4-A1C0-142EF3BE87C0}" type="sibTrans" cxnId="{50463221-5949-44ED-98E5-528C8E12F2B6}">
      <dgm:prSet/>
      <dgm:spPr/>
      <dgm:t>
        <a:bodyPr/>
        <a:lstStyle/>
        <a:p>
          <a:endParaRPr lang="en-US"/>
        </a:p>
      </dgm:t>
    </dgm:pt>
    <dgm:pt modelId="{BF6B19AD-5261-466B-95A4-8D803F57FD40}" type="pres">
      <dgm:prSet presAssocID="{A81A4B9F-937E-43C0-8983-54916B47D97C}" presName="linear" presStyleCnt="0">
        <dgm:presLayoutVars>
          <dgm:dir/>
          <dgm:animLvl val="lvl"/>
          <dgm:resizeHandles val="exact"/>
        </dgm:presLayoutVars>
      </dgm:prSet>
      <dgm:spPr/>
      <dgm:t>
        <a:bodyPr/>
        <a:lstStyle/>
        <a:p>
          <a:endParaRPr lang="en-US"/>
        </a:p>
      </dgm:t>
    </dgm:pt>
    <dgm:pt modelId="{04564867-D3B5-47BC-B1BB-9435F1BFA0B2}" type="pres">
      <dgm:prSet presAssocID="{B708C6AB-7E88-4279-A8CB-5D7054F907B7}" presName="parentLin" presStyleCnt="0"/>
      <dgm:spPr/>
      <dgm:t>
        <a:bodyPr/>
        <a:lstStyle/>
        <a:p>
          <a:endParaRPr lang="en-US"/>
        </a:p>
      </dgm:t>
    </dgm:pt>
    <dgm:pt modelId="{12C6D5B4-F18F-41D0-A707-4FFEC6FBA393}" type="pres">
      <dgm:prSet presAssocID="{B708C6AB-7E88-4279-A8CB-5D7054F907B7}" presName="parentLeftMargin" presStyleLbl="node1" presStyleIdx="0" presStyleCnt="4"/>
      <dgm:spPr/>
      <dgm:t>
        <a:bodyPr/>
        <a:lstStyle/>
        <a:p>
          <a:endParaRPr lang="en-US"/>
        </a:p>
      </dgm:t>
    </dgm:pt>
    <dgm:pt modelId="{78D01A2A-3FB8-4069-BB07-2D64FDF9BFE4}" type="pres">
      <dgm:prSet presAssocID="{B708C6AB-7E88-4279-A8CB-5D7054F907B7}" presName="parentText" presStyleLbl="node1" presStyleIdx="0" presStyleCnt="4" custLinFactNeighborX="6047" custLinFactNeighborY="12006">
        <dgm:presLayoutVars>
          <dgm:chMax val="0"/>
          <dgm:bulletEnabled val="1"/>
        </dgm:presLayoutVars>
      </dgm:prSet>
      <dgm:spPr/>
      <dgm:t>
        <a:bodyPr/>
        <a:lstStyle/>
        <a:p>
          <a:endParaRPr lang="en-US"/>
        </a:p>
      </dgm:t>
    </dgm:pt>
    <dgm:pt modelId="{FFB648DF-CC12-466D-BCD6-0A2AE0F655E3}" type="pres">
      <dgm:prSet presAssocID="{B708C6AB-7E88-4279-A8CB-5D7054F907B7}" presName="negativeSpace" presStyleCnt="0"/>
      <dgm:spPr/>
      <dgm:t>
        <a:bodyPr/>
        <a:lstStyle/>
        <a:p>
          <a:endParaRPr lang="en-US"/>
        </a:p>
      </dgm:t>
    </dgm:pt>
    <dgm:pt modelId="{C96B3BB2-37C2-4AF4-ADC4-C477786E2AAB}" type="pres">
      <dgm:prSet presAssocID="{B708C6AB-7E88-4279-A8CB-5D7054F907B7}" presName="childText" presStyleLbl="conFgAcc1" presStyleIdx="0" presStyleCnt="4" custLinFactNeighborY="-4615">
        <dgm:presLayoutVars>
          <dgm:bulletEnabled val="1"/>
        </dgm:presLayoutVars>
      </dgm:prSet>
      <dgm:spPr/>
      <dgm:t>
        <a:bodyPr/>
        <a:lstStyle/>
        <a:p>
          <a:endParaRPr lang="en-US"/>
        </a:p>
      </dgm:t>
    </dgm:pt>
    <dgm:pt modelId="{5130DD99-0CC7-4917-A336-617AE9D23466}" type="pres">
      <dgm:prSet presAssocID="{1F255A50-CA48-437B-BCDF-6B67151604B7}" presName="spaceBetweenRectangles" presStyleCnt="0"/>
      <dgm:spPr/>
      <dgm:t>
        <a:bodyPr/>
        <a:lstStyle/>
        <a:p>
          <a:endParaRPr lang="en-US"/>
        </a:p>
      </dgm:t>
    </dgm:pt>
    <dgm:pt modelId="{8CAFA658-95B3-438A-B3B4-6369BC91CFF9}" type="pres">
      <dgm:prSet presAssocID="{8C268A55-3339-455F-8B66-E6C0A0CDC22B}" presName="parentLin" presStyleCnt="0"/>
      <dgm:spPr/>
      <dgm:t>
        <a:bodyPr/>
        <a:lstStyle/>
        <a:p>
          <a:endParaRPr lang="en-US"/>
        </a:p>
      </dgm:t>
    </dgm:pt>
    <dgm:pt modelId="{E8ABC1DE-8880-4D88-828D-719B7B53B018}" type="pres">
      <dgm:prSet presAssocID="{8C268A55-3339-455F-8B66-E6C0A0CDC22B}" presName="parentLeftMargin" presStyleLbl="node1" presStyleIdx="0" presStyleCnt="4"/>
      <dgm:spPr/>
      <dgm:t>
        <a:bodyPr/>
        <a:lstStyle/>
        <a:p>
          <a:endParaRPr lang="en-US"/>
        </a:p>
      </dgm:t>
    </dgm:pt>
    <dgm:pt modelId="{88D9B167-EB80-4F5E-B331-6F15659D5DDE}" type="pres">
      <dgm:prSet presAssocID="{8C268A55-3339-455F-8B66-E6C0A0CDC22B}" presName="parentText" presStyleLbl="node1" presStyleIdx="1" presStyleCnt="4" custScaleY="129058">
        <dgm:presLayoutVars>
          <dgm:chMax val="0"/>
          <dgm:bulletEnabled val="1"/>
        </dgm:presLayoutVars>
      </dgm:prSet>
      <dgm:spPr/>
      <dgm:t>
        <a:bodyPr/>
        <a:lstStyle/>
        <a:p>
          <a:endParaRPr lang="en-US"/>
        </a:p>
      </dgm:t>
    </dgm:pt>
    <dgm:pt modelId="{DA0099FD-7E35-4AD5-877E-DC65806CE2F2}" type="pres">
      <dgm:prSet presAssocID="{8C268A55-3339-455F-8B66-E6C0A0CDC22B}" presName="negativeSpace" presStyleCnt="0"/>
      <dgm:spPr/>
      <dgm:t>
        <a:bodyPr/>
        <a:lstStyle/>
        <a:p>
          <a:endParaRPr lang="en-US"/>
        </a:p>
      </dgm:t>
    </dgm:pt>
    <dgm:pt modelId="{9E506DE8-8DCB-4C10-9330-437F3A1BADD8}" type="pres">
      <dgm:prSet presAssocID="{8C268A55-3339-455F-8B66-E6C0A0CDC22B}" presName="childText" presStyleLbl="conFgAcc1" presStyleIdx="1" presStyleCnt="4">
        <dgm:presLayoutVars>
          <dgm:bulletEnabled val="1"/>
        </dgm:presLayoutVars>
      </dgm:prSet>
      <dgm:spPr/>
      <dgm:t>
        <a:bodyPr/>
        <a:lstStyle/>
        <a:p>
          <a:endParaRPr lang="en-US"/>
        </a:p>
      </dgm:t>
    </dgm:pt>
    <dgm:pt modelId="{05346650-6295-4BEB-8FC6-A3DE03EF8755}" type="pres">
      <dgm:prSet presAssocID="{F8EF9011-BA93-477F-B1F0-3664DB23234F}" presName="spaceBetweenRectangles" presStyleCnt="0"/>
      <dgm:spPr/>
      <dgm:t>
        <a:bodyPr/>
        <a:lstStyle/>
        <a:p>
          <a:endParaRPr lang="en-US"/>
        </a:p>
      </dgm:t>
    </dgm:pt>
    <dgm:pt modelId="{7FDD0408-402C-4BF0-B5FD-9F073076B252}" type="pres">
      <dgm:prSet presAssocID="{137C58AF-ABFA-453D-B711-3EA0A74E381D}" presName="parentLin" presStyleCnt="0"/>
      <dgm:spPr/>
      <dgm:t>
        <a:bodyPr/>
        <a:lstStyle/>
        <a:p>
          <a:endParaRPr lang="en-US"/>
        </a:p>
      </dgm:t>
    </dgm:pt>
    <dgm:pt modelId="{2A6C8DF1-28AC-4AA2-989B-EA3BC03DAAF7}" type="pres">
      <dgm:prSet presAssocID="{137C58AF-ABFA-453D-B711-3EA0A74E381D}" presName="parentLeftMargin" presStyleLbl="node1" presStyleIdx="1" presStyleCnt="4"/>
      <dgm:spPr/>
      <dgm:t>
        <a:bodyPr/>
        <a:lstStyle/>
        <a:p>
          <a:endParaRPr lang="en-US"/>
        </a:p>
      </dgm:t>
    </dgm:pt>
    <dgm:pt modelId="{A280CB90-A293-4630-9C4B-BC58F9516A6E}" type="pres">
      <dgm:prSet presAssocID="{137C58AF-ABFA-453D-B711-3EA0A74E381D}" presName="parentText" presStyleLbl="node1" presStyleIdx="2" presStyleCnt="4">
        <dgm:presLayoutVars>
          <dgm:chMax val="0"/>
          <dgm:bulletEnabled val="1"/>
        </dgm:presLayoutVars>
      </dgm:prSet>
      <dgm:spPr/>
      <dgm:t>
        <a:bodyPr/>
        <a:lstStyle/>
        <a:p>
          <a:endParaRPr lang="en-US"/>
        </a:p>
      </dgm:t>
    </dgm:pt>
    <dgm:pt modelId="{AC49E9C2-3EDD-40FC-A7D0-F2A19650E42D}" type="pres">
      <dgm:prSet presAssocID="{137C58AF-ABFA-453D-B711-3EA0A74E381D}" presName="negativeSpace" presStyleCnt="0"/>
      <dgm:spPr/>
      <dgm:t>
        <a:bodyPr/>
        <a:lstStyle/>
        <a:p>
          <a:endParaRPr lang="en-US"/>
        </a:p>
      </dgm:t>
    </dgm:pt>
    <dgm:pt modelId="{E37B87F1-F422-41D0-A35F-59930CD3CD57}" type="pres">
      <dgm:prSet presAssocID="{137C58AF-ABFA-453D-B711-3EA0A74E381D}" presName="childText" presStyleLbl="conFgAcc1" presStyleIdx="2" presStyleCnt="4">
        <dgm:presLayoutVars>
          <dgm:bulletEnabled val="1"/>
        </dgm:presLayoutVars>
      </dgm:prSet>
      <dgm:spPr/>
      <dgm:t>
        <a:bodyPr/>
        <a:lstStyle/>
        <a:p>
          <a:endParaRPr lang="en-US"/>
        </a:p>
      </dgm:t>
    </dgm:pt>
    <dgm:pt modelId="{B0CC7C8D-5948-4D48-88CC-4F325B544AC8}" type="pres">
      <dgm:prSet presAssocID="{E0A7C78E-584E-4892-9F36-A1BCC7C2540F}" presName="spaceBetweenRectangles" presStyleCnt="0"/>
      <dgm:spPr/>
      <dgm:t>
        <a:bodyPr/>
        <a:lstStyle/>
        <a:p>
          <a:endParaRPr lang="en-US"/>
        </a:p>
      </dgm:t>
    </dgm:pt>
    <dgm:pt modelId="{7701030F-9E59-456A-931A-C25BA04618D4}" type="pres">
      <dgm:prSet presAssocID="{9844E964-98EC-482A-BA8E-33757A90BD38}" presName="parentLin" presStyleCnt="0"/>
      <dgm:spPr/>
      <dgm:t>
        <a:bodyPr/>
        <a:lstStyle/>
        <a:p>
          <a:endParaRPr lang="en-US"/>
        </a:p>
      </dgm:t>
    </dgm:pt>
    <dgm:pt modelId="{88211B0C-12B1-43B9-BE25-751C2A6518D8}" type="pres">
      <dgm:prSet presAssocID="{9844E964-98EC-482A-BA8E-33757A90BD38}" presName="parentLeftMargin" presStyleLbl="node1" presStyleIdx="2" presStyleCnt="4"/>
      <dgm:spPr/>
      <dgm:t>
        <a:bodyPr/>
        <a:lstStyle/>
        <a:p>
          <a:endParaRPr lang="en-US"/>
        </a:p>
      </dgm:t>
    </dgm:pt>
    <dgm:pt modelId="{45825410-876F-4DAF-93E4-4408527F6313}" type="pres">
      <dgm:prSet presAssocID="{9844E964-98EC-482A-BA8E-33757A90BD38}" presName="parentText" presStyleLbl="node1" presStyleIdx="3" presStyleCnt="4">
        <dgm:presLayoutVars>
          <dgm:chMax val="0"/>
          <dgm:bulletEnabled val="1"/>
        </dgm:presLayoutVars>
      </dgm:prSet>
      <dgm:spPr/>
      <dgm:t>
        <a:bodyPr/>
        <a:lstStyle/>
        <a:p>
          <a:endParaRPr lang="en-US"/>
        </a:p>
      </dgm:t>
    </dgm:pt>
    <dgm:pt modelId="{3B54502A-2985-4141-97A9-899A2ED0E14F}" type="pres">
      <dgm:prSet presAssocID="{9844E964-98EC-482A-BA8E-33757A90BD38}" presName="negativeSpace" presStyleCnt="0"/>
      <dgm:spPr/>
      <dgm:t>
        <a:bodyPr/>
        <a:lstStyle/>
        <a:p>
          <a:endParaRPr lang="en-US"/>
        </a:p>
      </dgm:t>
    </dgm:pt>
    <dgm:pt modelId="{DB0B50CB-6FD8-4336-96AB-08F0C1001594}" type="pres">
      <dgm:prSet presAssocID="{9844E964-98EC-482A-BA8E-33757A90BD38}" presName="childText" presStyleLbl="conFgAcc1" presStyleIdx="3" presStyleCnt="4">
        <dgm:presLayoutVars>
          <dgm:bulletEnabled val="1"/>
        </dgm:presLayoutVars>
      </dgm:prSet>
      <dgm:spPr/>
      <dgm:t>
        <a:bodyPr/>
        <a:lstStyle/>
        <a:p>
          <a:endParaRPr lang="en-US"/>
        </a:p>
      </dgm:t>
    </dgm:pt>
  </dgm:ptLst>
  <dgm:cxnLst>
    <dgm:cxn modelId="{50463221-5949-44ED-98E5-528C8E12F2B6}" srcId="{A81A4B9F-937E-43C0-8983-54916B47D97C}" destId="{9844E964-98EC-482A-BA8E-33757A90BD38}" srcOrd="3" destOrd="0" parTransId="{F3035C21-A84F-4A4B-BD1C-6E70450FB0A4}" sibTransId="{32C7AC5F-0C3D-4EB4-A1C0-142EF3BE87C0}"/>
    <dgm:cxn modelId="{E3608316-7EA7-4A8B-ACF7-BC8612536624}" type="presOf" srcId="{8C268A55-3339-455F-8B66-E6C0A0CDC22B}" destId="{E8ABC1DE-8880-4D88-828D-719B7B53B018}" srcOrd="0" destOrd="0" presId="urn:microsoft.com/office/officeart/2005/8/layout/list1"/>
    <dgm:cxn modelId="{5C40B29C-E643-4D72-94EF-7BEC4CA9E13D}" type="presOf" srcId="{A81A4B9F-937E-43C0-8983-54916B47D97C}" destId="{BF6B19AD-5261-466B-95A4-8D803F57FD40}" srcOrd="0" destOrd="0" presId="urn:microsoft.com/office/officeart/2005/8/layout/list1"/>
    <dgm:cxn modelId="{F8AC51B1-946B-4510-BCA7-9E0FA0642525}" type="presOf" srcId="{B708C6AB-7E88-4279-A8CB-5D7054F907B7}" destId="{12C6D5B4-F18F-41D0-A707-4FFEC6FBA393}" srcOrd="0" destOrd="0" presId="urn:microsoft.com/office/officeart/2005/8/layout/list1"/>
    <dgm:cxn modelId="{FEF40EC8-79C9-49BB-9979-10D5406219ED}" type="presOf" srcId="{B708C6AB-7E88-4279-A8CB-5D7054F907B7}" destId="{78D01A2A-3FB8-4069-BB07-2D64FDF9BFE4}" srcOrd="1" destOrd="0" presId="urn:microsoft.com/office/officeart/2005/8/layout/list1"/>
    <dgm:cxn modelId="{3AC76063-F9EE-4F16-A751-854175548026}" type="presOf" srcId="{9844E964-98EC-482A-BA8E-33757A90BD38}" destId="{88211B0C-12B1-43B9-BE25-751C2A6518D8}" srcOrd="0" destOrd="0" presId="urn:microsoft.com/office/officeart/2005/8/layout/list1"/>
    <dgm:cxn modelId="{8A6629FB-C86F-49EF-B976-56F3BE25E9A8}" type="presOf" srcId="{137C58AF-ABFA-453D-B711-3EA0A74E381D}" destId="{A280CB90-A293-4630-9C4B-BC58F9516A6E}" srcOrd="1" destOrd="0" presId="urn:microsoft.com/office/officeart/2005/8/layout/list1"/>
    <dgm:cxn modelId="{35D08595-00BE-441A-BF77-60DB88456117}" type="presOf" srcId="{137C58AF-ABFA-453D-B711-3EA0A74E381D}" destId="{2A6C8DF1-28AC-4AA2-989B-EA3BC03DAAF7}" srcOrd="0" destOrd="0" presId="urn:microsoft.com/office/officeart/2005/8/layout/list1"/>
    <dgm:cxn modelId="{00EAFD77-E554-4F4E-A971-E9E436DFDF01}" srcId="{A81A4B9F-937E-43C0-8983-54916B47D97C}" destId="{137C58AF-ABFA-453D-B711-3EA0A74E381D}" srcOrd="2" destOrd="0" parTransId="{1716E055-6FBD-4CAF-A68C-27EC7C201A81}" sibTransId="{E0A7C78E-584E-4892-9F36-A1BCC7C2540F}"/>
    <dgm:cxn modelId="{E94AD056-0E1A-4445-9E9E-49A78C67955F}" type="presOf" srcId="{9844E964-98EC-482A-BA8E-33757A90BD38}" destId="{45825410-876F-4DAF-93E4-4408527F6313}" srcOrd="1" destOrd="0" presId="urn:microsoft.com/office/officeart/2005/8/layout/list1"/>
    <dgm:cxn modelId="{099CEC82-1A28-4106-BE0B-45F9488EC1FA}" type="presOf" srcId="{8C268A55-3339-455F-8B66-E6C0A0CDC22B}" destId="{88D9B167-EB80-4F5E-B331-6F15659D5DDE}" srcOrd="1" destOrd="0" presId="urn:microsoft.com/office/officeart/2005/8/layout/list1"/>
    <dgm:cxn modelId="{B70A16D9-089B-4751-93F9-025316077D31}" srcId="{A81A4B9F-937E-43C0-8983-54916B47D97C}" destId="{8C268A55-3339-455F-8B66-E6C0A0CDC22B}" srcOrd="1" destOrd="0" parTransId="{A05D3117-0103-4679-85EC-BFE56D6BC951}" sibTransId="{F8EF9011-BA93-477F-B1F0-3664DB23234F}"/>
    <dgm:cxn modelId="{161E74F2-5854-472C-88F8-10E976A551CC}" srcId="{A81A4B9F-937E-43C0-8983-54916B47D97C}" destId="{B708C6AB-7E88-4279-A8CB-5D7054F907B7}" srcOrd="0" destOrd="0" parTransId="{28268C19-04CD-4082-9B6C-0B05B7CAF165}" sibTransId="{1F255A50-CA48-437B-BCDF-6B67151604B7}"/>
    <dgm:cxn modelId="{E7D2AE4E-A094-4786-89F5-5B62EF1D2812}" type="presParOf" srcId="{BF6B19AD-5261-466B-95A4-8D803F57FD40}" destId="{04564867-D3B5-47BC-B1BB-9435F1BFA0B2}" srcOrd="0" destOrd="0" presId="urn:microsoft.com/office/officeart/2005/8/layout/list1"/>
    <dgm:cxn modelId="{364C55FB-A0AC-4053-97C8-68C48968FF21}" type="presParOf" srcId="{04564867-D3B5-47BC-B1BB-9435F1BFA0B2}" destId="{12C6D5B4-F18F-41D0-A707-4FFEC6FBA393}" srcOrd="0" destOrd="0" presId="urn:microsoft.com/office/officeart/2005/8/layout/list1"/>
    <dgm:cxn modelId="{34767C03-EC0D-48F3-B163-A879B1201D0C}" type="presParOf" srcId="{04564867-D3B5-47BC-B1BB-9435F1BFA0B2}" destId="{78D01A2A-3FB8-4069-BB07-2D64FDF9BFE4}" srcOrd="1" destOrd="0" presId="urn:microsoft.com/office/officeart/2005/8/layout/list1"/>
    <dgm:cxn modelId="{7B824033-1FC6-4611-AB4B-FA253AB07098}" type="presParOf" srcId="{BF6B19AD-5261-466B-95A4-8D803F57FD40}" destId="{FFB648DF-CC12-466D-BCD6-0A2AE0F655E3}" srcOrd="1" destOrd="0" presId="urn:microsoft.com/office/officeart/2005/8/layout/list1"/>
    <dgm:cxn modelId="{2573D94B-4285-487B-9FF8-3F0E3E43F079}" type="presParOf" srcId="{BF6B19AD-5261-466B-95A4-8D803F57FD40}" destId="{C96B3BB2-37C2-4AF4-ADC4-C477786E2AAB}" srcOrd="2" destOrd="0" presId="urn:microsoft.com/office/officeart/2005/8/layout/list1"/>
    <dgm:cxn modelId="{A459A48A-939D-4215-AFBC-3529A6C7E846}" type="presParOf" srcId="{BF6B19AD-5261-466B-95A4-8D803F57FD40}" destId="{5130DD99-0CC7-4917-A336-617AE9D23466}" srcOrd="3" destOrd="0" presId="urn:microsoft.com/office/officeart/2005/8/layout/list1"/>
    <dgm:cxn modelId="{C2645704-538D-4288-B39E-AA5AFADD0F35}" type="presParOf" srcId="{BF6B19AD-5261-466B-95A4-8D803F57FD40}" destId="{8CAFA658-95B3-438A-B3B4-6369BC91CFF9}" srcOrd="4" destOrd="0" presId="urn:microsoft.com/office/officeart/2005/8/layout/list1"/>
    <dgm:cxn modelId="{295BD7DF-3495-4089-A419-9483DD00B81D}" type="presParOf" srcId="{8CAFA658-95B3-438A-B3B4-6369BC91CFF9}" destId="{E8ABC1DE-8880-4D88-828D-719B7B53B018}" srcOrd="0" destOrd="0" presId="urn:microsoft.com/office/officeart/2005/8/layout/list1"/>
    <dgm:cxn modelId="{23A7782B-F3C7-4F13-BC20-A59C2006ACBC}" type="presParOf" srcId="{8CAFA658-95B3-438A-B3B4-6369BC91CFF9}" destId="{88D9B167-EB80-4F5E-B331-6F15659D5DDE}" srcOrd="1" destOrd="0" presId="urn:microsoft.com/office/officeart/2005/8/layout/list1"/>
    <dgm:cxn modelId="{44FADFE8-1E27-4F46-AA9F-DFCE11AE7662}" type="presParOf" srcId="{BF6B19AD-5261-466B-95A4-8D803F57FD40}" destId="{DA0099FD-7E35-4AD5-877E-DC65806CE2F2}" srcOrd="5" destOrd="0" presId="urn:microsoft.com/office/officeart/2005/8/layout/list1"/>
    <dgm:cxn modelId="{9675D8F4-82C2-418B-BEF0-68EC136974A1}" type="presParOf" srcId="{BF6B19AD-5261-466B-95A4-8D803F57FD40}" destId="{9E506DE8-8DCB-4C10-9330-437F3A1BADD8}" srcOrd="6" destOrd="0" presId="urn:microsoft.com/office/officeart/2005/8/layout/list1"/>
    <dgm:cxn modelId="{56660D1C-7392-4D55-AC40-BC43D66B2B13}" type="presParOf" srcId="{BF6B19AD-5261-466B-95A4-8D803F57FD40}" destId="{05346650-6295-4BEB-8FC6-A3DE03EF8755}" srcOrd="7" destOrd="0" presId="urn:microsoft.com/office/officeart/2005/8/layout/list1"/>
    <dgm:cxn modelId="{1975BF7A-C06E-48EC-8DD3-670FCCAB3B00}" type="presParOf" srcId="{BF6B19AD-5261-466B-95A4-8D803F57FD40}" destId="{7FDD0408-402C-4BF0-B5FD-9F073076B252}" srcOrd="8" destOrd="0" presId="urn:microsoft.com/office/officeart/2005/8/layout/list1"/>
    <dgm:cxn modelId="{A4B2C9D4-5888-44EE-B54B-3D4462A1901F}" type="presParOf" srcId="{7FDD0408-402C-4BF0-B5FD-9F073076B252}" destId="{2A6C8DF1-28AC-4AA2-989B-EA3BC03DAAF7}" srcOrd="0" destOrd="0" presId="urn:microsoft.com/office/officeart/2005/8/layout/list1"/>
    <dgm:cxn modelId="{95854E21-80EF-43AF-ADB6-2CBFC90C9AD9}" type="presParOf" srcId="{7FDD0408-402C-4BF0-B5FD-9F073076B252}" destId="{A280CB90-A293-4630-9C4B-BC58F9516A6E}" srcOrd="1" destOrd="0" presId="urn:microsoft.com/office/officeart/2005/8/layout/list1"/>
    <dgm:cxn modelId="{64F17FD6-A251-4383-AEF2-EF7561C745EA}" type="presParOf" srcId="{BF6B19AD-5261-466B-95A4-8D803F57FD40}" destId="{AC49E9C2-3EDD-40FC-A7D0-F2A19650E42D}" srcOrd="9" destOrd="0" presId="urn:microsoft.com/office/officeart/2005/8/layout/list1"/>
    <dgm:cxn modelId="{162AD0D0-68C5-425B-9FC9-8B1CADCBFC1F}" type="presParOf" srcId="{BF6B19AD-5261-466B-95A4-8D803F57FD40}" destId="{E37B87F1-F422-41D0-A35F-59930CD3CD57}" srcOrd="10" destOrd="0" presId="urn:microsoft.com/office/officeart/2005/8/layout/list1"/>
    <dgm:cxn modelId="{24607817-095E-41A8-8CD0-1F9AEF691705}" type="presParOf" srcId="{BF6B19AD-5261-466B-95A4-8D803F57FD40}" destId="{B0CC7C8D-5948-4D48-88CC-4F325B544AC8}" srcOrd="11" destOrd="0" presId="urn:microsoft.com/office/officeart/2005/8/layout/list1"/>
    <dgm:cxn modelId="{6D3CADB3-1093-4EF6-AC79-EB975DB88717}" type="presParOf" srcId="{BF6B19AD-5261-466B-95A4-8D803F57FD40}" destId="{7701030F-9E59-456A-931A-C25BA04618D4}" srcOrd="12" destOrd="0" presId="urn:microsoft.com/office/officeart/2005/8/layout/list1"/>
    <dgm:cxn modelId="{8694DC63-B0B3-406B-BC24-40C917492F3F}" type="presParOf" srcId="{7701030F-9E59-456A-931A-C25BA04618D4}" destId="{88211B0C-12B1-43B9-BE25-751C2A6518D8}" srcOrd="0" destOrd="0" presId="urn:microsoft.com/office/officeart/2005/8/layout/list1"/>
    <dgm:cxn modelId="{57AA7A69-AA79-45B3-8FD7-308437CF3DFA}" type="presParOf" srcId="{7701030F-9E59-456A-931A-C25BA04618D4}" destId="{45825410-876F-4DAF-93E4-4408527F6313}" srcOrd="1" destOrd="0" presId="urn:microsoft.com/office/officeart/2005/8/layout/list1"/>
    <dgm:cxn modelId="{2AB19050-6286-47B3-B3EA-0B95A70347EA}" type="presParOf" srcId="{BF6B19AD-5261-466B-95A4-8D803F57FD40}" destId="{3B54502A-2985-4141-97A9-899A2ED0E14F}" srcOrd="13" destOrd="0" presId="urn:microsoft.com/office/officeart/2005/8/layout/list1"/>
    <dgm:cxn modelId="{0EA3BECC-9736-4A8F-AA3A-450CD2AFC5C4}" type="presParOf" srcId="{BF6B19AD-5261-466B-95A4-8D803F57FD40}" destId="{DB0B50CB-6FD8-4336-96AB-08F0C100159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05E7F6-F325-4F9D-96ED-704ECAA8ED31}" type="doc">
      <dgm:prSet loTypeId="urn:microsoft.com/office/officeart/2005/8/layout/chevron2" loCatId="list" qsTypeId="urn:microsoft.com/office/officeart/2005/8/quickstyle/simple1" qsCatId="simple" csTypeId="urn:microsoft.com/office/officeart/2005/8/colors/accent3_3" csCatId="accent3" phldr="1"/>
      <dgm:spPr/>
      <dgm:t>
        <a:bodyPr/>
        <a:lstStyle/>
        <a:p>
          <a:endParaRPr lang="en-US"/>
        </a:p>
      </dgm:t>
    </dgm:pt>
    <dgm:pt modelId="{84BB32D9-9C17-433F-8690-DF783D9676E9}">
      <dgm:prSet phldrT="[Text]" custT="1"/>
      <dgm:spPr/>
      <dgm:t>
        <a:bodyPr/>
        <a:lstStyle/>
        <a:p>
          <a:r>
            <a:rPr lang="en-US" sz="2000" dirty="0" smtClean="0"/>
            <a:t>Anaerobic systems  </a:t>
          </a:r>
          <a:endParaRPr lang="en-US" sz="2000" dirty="0"/>
        </a:p>
      </dgm:t>
    </dgm:pt>
    <dgm:pt modelId="{FA4DE7D3-5CDB-4F4D-86A8-BEE9678204AF}" type="parTrans" cxnId="{CDED09DE-6AEF-4687-97D8-D0EB87709C8F}">
      <dgm:prSet/>
      <dgm:spPr/>
      <dgm:t>
        <a:bodyPr/>
        <a:lstStyle/>
        <a:p>
          <a:endParaRPr lang="en-US" sz="1200"/>
        </a:p>
      </dgm:t>
    </dgm:pt>
    <dgm:pt modelId="{75E63CE1-6353-4659-A9B4-57C87DD44760}" type="sibTrans" cxnId="{CDED09DE-6AEF-4687-97D8-D0EB87709C8F}">
      <dgm:prSet/>
      <dgm:spPr/>
      <dgm:t>
        <a:bodyPr/>
        <a:lstStyle/>
        <a:p>
          <a:endParaRPr lang="en-US" sz="1200"/>
        </a:p>
      </dgm:t>
    </dgm:pt>
    <dgm:pt modelId="{598685EA-38EC-4FF9-B923-0471A11617D3}">
      <dgm:prSet phldrT="[Text]" custT="1"/>
      <dgm:spPr/>
      <dgm:t>
        <a:bodyPr/>
        <a:lstStyle/>
        <a:p>
          <a:r>
            <a:rPr lang="en-US" sz="2400" dirty="0" smtClean="0"/>
            <a:t>Aerobic systems </a:t>
          </a:r>
          <a:endParaRPr lang="en-US" sz="2400" dirty="0"/>
        </a:p>
      </dgm:t>
    </dgm:pt>
    <dgm:pt modelId="{928F206C-D2AF-474E-8BA6-91527AA7C3B9}" type="parTrans" cxnId="{4FF26458-E83A-4E3C-A505-EB13B0EF5B1A}">
      <dgm:prSet/>
      <dgm:spPr/>
      <dgm:t>
        <a:bodyPr/>
        <a:lstStyle/>
        <a:p>
          <a:endParaRPr lang="en-US" sz="1200"/>
        </a:p>
      </dgm:t>
    </dgm:pt>
    <dgm:pt modelId="{F850E978-8BCC-45EB-915B-D6186087DCC7}" type="sibTrans" cxnId="{4FF26458-E83A-4E3C-A505-EB13B0EF5B1A}">
      <dgm:prSet/>
      <dgm:spPr/>
      <dgm:t>
        <a:bodyPr/>
        <a:lstStyle/>
        <a:p>
          <a:endParaRPr lang="en-US" sz="1200"/>
        </a:p>
      </dgm:t>
    </dgm:pt>
    <dgm:pt modelId="{AD7C09DC-AB41-4A9F-A6BA-0D9801DA9DA8}">
      <dgm:prSet phldrT="[Text]" custT="1"/>
      <dgm:spPr/>
      <dgm:t>
        <a:bodyPr/>
        <a:lstStyle/>
        <a:p>
          <a:r>
            <a:rPr lang="en-US" sz="1600" dirty="0" smtClean="0"/>
            <a:t>Uses fatty acids, glucose or amino acids </a:t>
          </a:r>
          <a:endParaRPr lang="en-US" sz="1600" dirty="0"/>
        </a:p>
      </dgm:t>
    </dgm:pt>
    <dgm:pt modelId="{BDF885BA-AC5B-413F-B521-F0DFA0BEA698}" type="parTrans" cxnId="{FECC5EE2-D746-47DA-BF20-C9D24ED4F890}">
      <dgm:prSet/>
      <dgm:spPr/>
      <dgm:t>
        <a:bodyPr/>
        <a:lstStyle/>
        <a:p>
          <a:endParaRPr lang="en-US" sz="1200"/>
        </a:p>
      </dgm:t>
    </dgm:pt>
    <dgm:pt modelId="{311FFB57-58FE-4C8F-8BAB-7633C110E85D}" type="sibTrans" cxnId="{FECC5EE2-D746-47DA-BF20-C9D24ED4F890}">
      <dgm:prSet/>
      <dgm:spPr/>
      <dgm:t>
        <a:bodyPr/>
        <a:lstStyle/>
        <a:p>
          <a:endParaRPr lang="en-US" sz="1200"/>
        </a:p>
      </dgm:t>
    </dgm:pt>
    <dgm:pt modelId="{CDA0262E-4141-4D3C-BB35-192D32A65C65}">
      <dgm:prSet phldrT="[Text]" custT="1"/>
      <dgm:spPr/>
      <dgm:t>
        <a:bodyPr/>
        <a:lstStyle/>
        <a:p>
          <a:r>
            <a:rPr lang="en-US" sz="1600" dirty="0" smtClean="0"/>
            <a:t>X  + O2 →CO2 + H2O+Urea</a:t>
          </a:r>
          <a:endParaRPr lang="en-US" sz="1600" dirty="0"/>
        </a:p>
      </dgm:t>
    </dgm:pt>
    <dgm:pt modelId="{11B740F1-F2B2-4961-85D0-3C5B6AE4DC32}" type="parTrans" cxnId="{73968CB0-C90E-4A00-A387-B3EA61B8EBA3}">
      <dgm:prSet/>
      <dgm:spPr/>
      <dgm:t>
        <a:bodyPr/>
        <a:lstStyle/>
        <a:p>
          <a:endParaRPr lang="en-US" sz="1200"/>
        </a:p>
      </dgm:t>
    </dgm:pt>
    <dgm:pt modelId="{C553F69A-10F2-4342-BF02-37BE18929634}" type="sibTrans" cxnId="{73968CB0-C90E-4A00-A387-B3EA61B8EBA3}">
      <dgm:prSet/>
      <dgm:spPr/>
      <dgm:t>
        <a:bodyPr/>
        <a:lstStyle/>
        <a:p>
          <a:endParaRPr lang="en-US" sz="1200"/>
        </a:p>
      </dgm:t>
    </dgm:pt>
    <dgm:pt modelId="{394AA4C1-435C-4527-9DA5-08CC718012F0}">
      <dgm:prSet phldrT="[Text]" custT="1"/>
      <dgm:spPr/>
      <dgm:t>
        <a:bodyPr/>
        <a:lstStyle/>
        <a:p>
          <a:r>
            <a:rPr lang="en-US" sz="1600" dirty="0" smtClean="0"/>
            <a:t>X = glucose fatty acids or amino acids </a:t>
          </a:r>
          <a:endParaRPr lang="en-US" sz="1600" dirty="0"/>
        </a:p>
      </dgm:t>
    </dgm:pt>
    <dgm:pt modelId="{38772345-0D0E-45BF-9139-1D01C0E04652}" type="parTrans" cxnId="{74C11A0D-0B35-4DFD-A7F9-B471813F2D4E}">
      <dgm:prSet/>
      <dgm:spPr/>
      <dgm:t>
        <a:bodyPr/>
        <a:lstStyle/>
        <a:p>
          <a:endParaRPr lang="en-US" sz="1200"/>
        </a:p>
      </dgm:t>
    </dgm:pt>
    <dgm:pt modelId="{7316118D-DB0A-4FB7-AE9C-941A6EDD3232}" type="sibTrans" cxnId="{74C11A0D-0B35-4DFD-A7F9-B471813F2D4E}">
      <dgm:prSet/>
      <dgm:spPr/>
      <dgm:t>
        <a:bodyPr/>
        <a:lstStyle/>
        <a:p>
          <a:endParaRPr lang="en-US" sz="1200"/>
        </a:p>
      </dgm:t>
    </dgm:pt>
    <dgm:pt modelId="{769EAFE1-B152-4589-B843-7FE2E4F3C25A}">
      <dgm:prSet phldrT="[Text]" custT="1"/>
      <dgm:spPr/>
      <dgm:t>
        <a:bodyPr/>
        <a:lstStyle/>
        <a:p>
          <a:pPr rtl="0"/>
          <a:r>
            <a:rPr lang="en-US" sz="1400" b="1" dirty="0" smtClean="0"/>
            <a:t>I. Phosphocreatine </a:t>
          </a:r>
          <a:r>
            <a:rPr lang="en-US" sz="1400" dirty="0" smtClean="0"/>
            <a:t>→ </a:t>
          </a:r>
          <a:r>
            <a:rPr lang="en-US" sz="1400" dirty="0" err="1" smtClean="0"/>
            <a:t>Creatine</a:t>
          </a:r>
          <a:r>
            <a:rPr lang="en-US" sz="1400" dirty="0" smtClean="0"/>
            <a:t> + PO3</a:t>
          </a:r>
        </a:p>
        <a:p>
          <a:pPr rtl="0"/>
          <a:r>
            <a:rPr lang="en-US" sz="1400" b="1" dirty="0" smtClean="0"/>
            <a:t>II. Glycogen</a:t>
          </a:r>
          <a:r>
            <a:rPr lang="en-US" sz="1400" dirty="0" smtClean="0"/>
            <a:t> →Lactic acid</a:t>
          </a:r>
          <a:endParaRPr lang="en-US" sz="1400" dirty="0"/>
        </a:p>
      </dgm:t>
    </dgm:pt>
    <dgm:pt modelId="{00D71204-48A1-42A2-9A70-BE6A3634FCD6}" type="sibTrans" cxnId="{81029010-FD00-42EB-8E64-F1C73E5B2993}">
      <dgm:prSet/>
      <dgm:spPr/>
      <dgm:t>
        <a:bodyPr/>
        <a:lstStyle/>
        <a:p>
          <a:endParaRPr lang="en-US" sz="1200"/>
        </a:p>
      </dgm:t>
    </dgm:pt>
    <dgm:pt modelId="{796CBD7D-7987-4F90-957B-FD9A946E06C1}" type="parTrans" cxnId="{81029010-FD00-42EB-8E64-F1C73E5B2993}">
      <dgm:prSet/>
      <dgm:spPr/>
      <dgm:t>
        <a:bodyPr/>
        <a:lstStyle/>
        <a:p>
          <a:endParaRPr lang="en-US" sz="1200"/>
        </a:p>
      </dgm:t>
    </dgm:pt>
    <dgm:pt modelId="{27DA5FEB-4C5B-4CEA-9021-572120940F3E}" type="pres">
      <dgm:prSet presAssocID="{3605E7F6-F325-4F9D-96ED-704ECAA8ED31}" presName="linearFlow" presStyleCnt="0">
        <dgm:presLayoutVars>
          <dgm:dir/>
          <dgm:animLvl val="lvl"/>
          <dgm:resizeHandles val="exact"/>
        </dgm:presLayoutVars>
      </dgm:prSet>
      <dgm:spPr/>
      <dgm:t>
        <a:bodyPr/>
        <a:lstStyle/>
        <a:p>
          <a:endParaRPr lang="en-US"/>
        </a:p>
      </dgm:t>
    </dgm:pt>
    <dgm:pt modelId="{CCD37D63-3D67-4F7B-95F0-43A39E87721C}" type="pres">
      <dgm:prSet presAssocID="{84BB32D9-9C17-433F-8690-DF783D9676E9}" presName="composite" presStyleCnt="0"/>
      <dgm:spPr/>
      <dgm:t>
        <a:bodyPr/>
        <a:lstStyle/>
        <a:p>
          <a:endParaRPr lang="en-US"/>
        </a:p>
      </dgm:t>
    </dgm:pt>
    <dgm:pt modelId="{EE69499E-5B63-4C98-A398-CDE5C80325BB}" type="pres">
      <dgm:prSet presAssocID="{84BB32D9-9C17-433F-8690-DF783D9676E9}" presName="parentText" presStyleLbl="alignNode1" presStyleIdx="0" presStyleCnt="2">
        <dgm:presLayoutVars>
          <dgm:chMax val="1"/>
          <dgm:bulletEnabled val="1"/>
        </dgm:presLayoutVars>
      </dgm:prSet>
      <dgm:spPr/>
      <dgm:t>
        <a:bodyPr/>
        <a:lstStyle/>
        <a:p>
          <a:endParaRPr lang="en-US"/>
        </a:p>
      </dgm:t>
    </dgm:pt>
    <dgm:pt modelId="{9E452640-8CC6-47D6-80B3-97B6C0EB893A}" type="pres">
      <dgm:prSet presAssocID="{84BB32D9-9C17-433F-8690-DF783D9676E9}" presName="descendantText" presStyleLbl="alignAcc1" presStyleIdx="0" presStyleCnt="2" custLinFactNeighborX="1410" custLinFactNeighborY="1336">
        <dgm:presLayoutVars>
          <dgm:bulletEnabled val="1"/>
        </dgm:presLayoutVars>
      </dgm:prSet>
      <dgm:spPr/>
      <dgm:t>
        <a:bodyPr/>
        <a:lstStyle/>
        <a:p>
          <a:endParaRPr lang="en-US"/>
        </a:p>
      </dgm:t>
    </dgm:pt>
    <dgm:pt modelId="{A4FEDC48-AC7F-4318-8659-81F5BA1572B6}" type="pres">
      <dgm:prSet presAssocID="{75E63CE1-6353-4659-A9B4-57C87DD44760}" presName="sp" presStyleCnt="0"/>
      <dgm:spPr/>
      <dgm:t>
        <a:bodyPr/>
        <a:lstStyle/>
        <a:p>
          <a:endParaRPr lang="en-US"/>
        </a:p>
      </dgm:t>
    </dgm:pt>
    <dgm:pt modelId="{813F6222-0180-4950-AF53-544EE2C1E697}" type="pres">
      <dgm:prSet presAssocID="{598685EA-38EC-4FF9-B923-0471A11617D3}" presName="composite" presStyleCnt="0"/>
      <dgm:spPr/>
      <dgm:t>
        <a:bodyPr/>
        <a:lstStyle/>
        <a:p>
          <a:endParaRPr lang="en-US"/>
        </a:p>
      </dgm:t>
    </dgm:pt>
    <dgm:pt modelId="{897A76AB-FC37-47AC-A483-64EC988C065A}" type="pres">
      <dgm:prSet presAssocID="{598685EA-38EC-4FF9-B923-0471A11617D3}" presName="parentText" presStyleLbl="alignNode1" presStyleIdx="1" presStyleCnt="2">
        <dgm:presLayoutVars>
          <dgm:chMax val="1"/>
          <dgm:bulletEnabled val="1"/>
        </dgm:presLayoutVars>
      </dgm:prSet>
      <dgm:spPr/>
      <dgm:t>
        <a:bodyPr/>
        <a:lstStyle/>
        <a:p>
          <a:endParaRPr lang="en-US"/>
        </a:p>
      </dgm:t>
    </dgm:pt>
    <dgm:pt modelId="{026F20E6-1C39-4A95-8427-69AB4FBA6F55}" type="pres">
      <dgm:prSet presAssocID="{598685EA-38EC-4FF9-B923-0471A11617D3}" presName="descendantText" presStyleLbl="alignAcc1" presStyleIdx="1" presStyleCnt="2">
        <dgm:presLayoutVars>
          <dgm:bulletEnabled val="1"/>
        </dgm:presLayoutVars>
      </dgm:prSet>
      <dgm:spPr/>
      <dgm:t>
        <a:bodyPr/>
        <a:lstStyle/>
        <a:p>
          <a:endParaRPr lang="en-US"/>
        </a:p>
      </dgm:t>
    </dgm:pt>
  </dgm:ptLst>
  <dgm:cxnLst>
    <dgm:cxn modelId="{A44439D0-C04C-B540-B370-4B9EAB0F661E}" type="presOf" srcId="{769EAFE1-B152-4589-B843-7FE2E4F3C25A}" destId="{9E452640-8CC6-47D6-80B3-97B6C0EB893A}" srcOrd="0" destOrd="0" presId="urn:microsoft.com/office/officeart/2005/8/layout/chevron2"/>
    <dgm:cxn modelId="{73968CB0-C90E-4A00-A387-B3EA61B8EBA3}" srcId="{598685EA-38EC-4FF9-B923-0471A11617D3}" destId="{CDA0262E-4141-4D3C-BB35-192D32A65C65}" srcOrd="1" destOrd="0" parTransId="{11B740F1-F2B2-4961-85D0-3C5B6AE4DC32}" sibTransId="{C553F69A-10F2-4342-BF02-37BE18929634}"/>
    <dgm:cxn modelId="{750E01F5-3F7F-E44E-810B-ADC19DFCD3C2}" type="presOf" srcId="{AD7C09DC-AB41-4A9F-A6BA-0D9801DA9DA8}" destId="{026F20E6-1C39-4A95-8427-69AB4FBA6F55}" srcOrd="0" destOrd="0" presId="urn:microsoft.com/office/officeart/2005/8/layout/chevron2"/>
    <dgm:cxn modelId="{4FF26458-E83A-4E3C-A505-EB13B0EF5B1A}" srcId="{3605E7F6-F325-4F9D-96ED-704ECAA8ED31}" destId="{598685EA-38EC-4FF9-B923-0471A11617D3}" srcOrd="1" destOrd="0" parTransId="{928F206C-D2AF-474E-8BA6-91527AA7C3B9}" sibTransId="{F850E978-8BCC-45EB-915B-D6186087DCC7}"/>
    <dgm:cxn modelId="{11110D97-286E-9345-A3BC-9CCF388707CF}" type="presOf" srcId="{394AA4C1-435C-4527-9DA5-08CC718012F0}" destId="{026F20E6-1C39-4A95-8427-69AB4FBA6F55}" srcOrd="0" destOrd="2" presId="urn:microsoft.com/office/officeart/2005/8/layout/chevron2"/>
    <dgm:cxn modelId="{F4D97785-9E78-1048-A3E2-EDC6BEC91C1C}" type="presOf" srcId="{598685EA-38EC-4FF9-B923-0471A11617D3}" destId="{897A76AB-FC37-47AC-A483-64EC988C065A}" srcOrd="0" destOrd="0" presId="urn:microsoft.com/office/officeart/2005/8/layout/chevron2"/>
    <dgm:cxn modelId="{ED6A9873-58D5-524E-A689-ECB7E8195D59}" type="presOf" srcId="{84BB32D9-9C17-433F-8690-DF783D9676E9}" destId="{EE69499E-5B63-4C98-A398-CDE5C80325BB}" srcOrd="0" destOrd="0" presId="urn:microsoft.com/office/officeart/2005/8/layout/chevron2"/>
    <dgm:cxn modelId="{74C11A0D-0B35-4DFD-A7F9-B471813F2D4E}" srcId="{598685EA-38EC-4FF9-B923-0471A11617D3}" destId="{394AA4C1-435C-4527-9DA5-08CC718012F0}" srcOrd="2" destOrd="0" parTransId="{38772345-0D0E-45BF-9139-1D01C0E04652}" sibTransId="{7316118D-DB0A-4FB7-AE9C-941A6EDD3232}"/>
    <dgm:cxn modelId="{FECC5EE2-D746-47DA-BF20-C9D24ED4F890}" srcId="{598685EA-38EC-4FF9-B923-0471A11617D3}" destId="{AD7C09DC-AB41-4A9F-A6BA-0D9801DA9DA8}" srcOrd="0" destOrd="0" parTransId="{BDF885BA-AC5B-413F-B521-F0DFA0BEA698}" sibTransId="{311FFB57-58FE-4C8F-8BAB-7633C110E85D}"/>
    <dgm:cxn modelId="{CDED09DE-6AEF-4687-97D8-D0EB87709C8F}" srcId="{3605E7F6-F325-4F9D-96ED-704ECAA8ED31}" destId="{84BB32D9-9C17-433F-8690-DF783D9676E9}" srcOrd="0" destOrd="0" parTransId="{FA4DE7D3-5CDB-4F4D-86A8-BEE9678204AF}" sibTransId="{75E63CE1-6353-4659-A9B4-57C87DD44760}"/>
    <dgm:cxn modelId="{81029010-FD00-42EB-8E64-F1C73E5B2993}" srcId="{84BB32D9-9C17-433F-8690-DF783D9676E9}" destId="{769EAFE1-B152-4589-B843-7FE2E4F3C25A}" srcOrd="0" destOrd="0" parTransId="{796CBD7D-7987-4F90-957B-FD9A946E06C1}" sibTransId="{00D71204-48A1-42A2-9A70-BE6A3634FCD6}"/>
    <dgm:cxn modelId="{28917538-99E5-4C44-9E88-14E0715EED44}" type="presOf" srcId="{CDA0262E-4141-4D3C-BB35-192D32A65C65}" destId="{026F20E6-1C39-4A95-8427-69AB4FBA6F55}" srcOrd="0" destOrd="1" presId="urn:microsoft.com/office/officeart/2005/8/layout/chevron2"/>
    <dgm:cxn modelId="{7586F3C5-4A86-5243-80A9-18F725AA754D}" type="presOf" srcId="{3605E7F6-F325-4F9D-96ED-704ECAA8ED31}" destId="{27DA5FEB-4C5B-4CEA-9021-572120940F3E}" srcOrd="0" destOrd="0" presId="urn:microsoft.com/office/officeart/2005/8/layout/chevron2"/>
    <dgm:cxn modelId="{9E587A5A-F2DA-0143-A006-66D8C833E835}" type="presParOf" srcId="{27DA5FEB-4C5B-4CEA-9021-572120940F3E}" destId="{CCD37D63-3D67-4F7B-95F0-43A39E87721C}" srcOrd="0" destOrd="0" presId="urn:microsoft.com/office/officeart/2005/8/layout/chevron2"/>
    <dgm:cxn modelId="{E7FE3EE6-EC27-8941-9A11-55BD309E0123}" type="presParOf" srcId="{CCD37D63-3D67-4F7B-95F0-43A39E87721C}" destId="{EE69499E-5B63-4C98-A398-CDE5C80325BB}" srcOrd="0" destOrd="0" presId="urn:microsoft.com/office/officeart/2005/8/layout/chevron2"/>
    <dgm:cxn modelId="{2E1030D5-D45C-F948-8CB9-8DF3721FCB04}" type="presParOf" srcId="{CCD37D63-3D67-4F7B-95F0-43A39E87721C}" destId="{9E452640-8CC6-47D6-80B3-97B6C0EB893A}" srcOrd="1" destOrd="0" presId="urn:microsoft.com/office/officeart/2005/8/layout/chevron2"/>
    <dgm:cxn modelId="{1C861DF4-FA8B-6F48-9D9F-E0E6F6B2E8A5}" type="presParOf" srcId="{27DA5FEB-4C5B-4CEA-9021-572120940F3E}" destId="{A4FEDC48-AC7F-4318-8659-81F5BA1572B6}" srcOrd="1" destOrd="0" presId="urn:microsoft.com/office/officeart/2005/8/layout/chevron2"/>
    <dgm:cxn modelId="{CB908FBF-7CD4-894F-8048-25CA905B81B6}" type="presParOf" srcId="{27DA5FEB-4C5B-4CEA-9021-572120940F3E}" destId="{813F6222-0180-4950-AF53-544EE2C1E697}" srcOrd="2" destOrd="0" presId="urn:microsoft.com/office/officeart/2005/8/layout/chevron2"/>
    <dgm:cxn modelId="{624CC38F-28AF-034B-AF68-15C6EE1B744A}" type="presParOf" srcId="{813F6222-0180-4950-AF53-544EE2C1E697}" destId="{897A76AB-FC37-47AC-A483-64EC988C065A}" srcOrd="0" destOrd="0" presId="urn:microsoft.com/office/officeart/2005/8/layout/chevron2"/>
    <dgm:cxn modelId="{CD5349AC-7C85-DB45-BBB6-CF1954F366AC}" type="presParOf" srcId="{813F6222-0180-4950-AF53-544EE2C1E697}" destId="{026F20E6-1C39-4A95-8427-69AB4FBA6F55}"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82994A-CA5F-4615-B50D-01A8FA39E97F}" type="doc">
      <dgm:prSet loTypeId="urn:microsoft.com/office/officeart/2005/8/layout/gear1" loCatId="" qsTypeId="urn:microsoft.com/office/officeart/2005/8/quickstyle/simple2" qsCatId="simple" csTypeId="urn:microsoft.com/office/officeart/2005/8/colors/accent3_3" csCatId="accent3" phldr="1"/>
      <dgm:spPr/>
      <dgm:t>
        <a:bodyPr/>
        <a:lstStyle/>
        <a:p>
          <a:endParaRPr lang="en-US"/>
        </a:p>
      </dgm:t>
    </dgm:pt>
    <dgm:pt modelId="{DCA683D3-33BF-4C9C-947D-A0A6525F81BA}">
      <dgm:prSet custT="1"/>
      <dgm:spPr/>
      <dgm:t>
        <a:bodyPr/>
        <a:lstStyle/>
        <a:p>
          <a:pPr rtl="0"/>
          <a:r>
            <a:rPr lang="en-US" sz="1600" b="1" dirty="0" smtClean="0"/>
            <a:t>Aerobic system</a:t>
          </a:r>
          <a:br>
            <a:rPr lang="en-US" sz="1600" b="1" dirty="0" smtClean="0"/>
          </a:br>
          <a:r>
            <a:rPr lang="en-US" sz="1600" b="1" dirty="0" smtClean="0"/>
            <a:t>↓</a:t>
          </a:r>
        </a:p>
        <a:p>
          <a:pPr rtl="0"/>
          <a:r>
            <a:rPr lang="en-US" sz="1600" b="1" dirty="0" smtClean="0"/>
            <a:t> Unlimited time (as long as nutrients last)</a:t>
          </a:r>
          <a:endParaRPr lang="en-US" sz="1600" b="1" dirty="0"/>
        </a:p>
      </dgm:t>
    </dgm:pt>
    <dgm:pt modelId="{1A21B23B-81DC-4D20-A437-CB9C82F860AE}" type="parTrans" cxnId="{EADAA51F-9790-48D3-AB89-3A7F87AB6F96}">
      <dgm:prSet/>
      <dgm:spPr/>
      <dgm:t>
        <a:bodyPr/>
        <a:lstStyle/>
        <a:p>
          <a:endParaRPr lang="en-US" sz="1600"/>
        </a:p>
      </dgm:t>
    </dgm:pt>
    <dgm:pt modelId="{DE7C03AC-E551-4DB3-B3EC-781889560C5D}" type="sibTrans" cxnId="{EADAA51F-9790-48D3-AB89-3A7F87AB6F96}">
      <dgm:prSet/>
      <dgm:spPr/>
      <dgm:t>
        <a:bodyPr/>
        <a:lstStyle/>
        <a:p>
          <a:endParaRPr lang="en-US" sz="1600"/>
        </a:p>
      </dgm:t>
    </dgm:pt>
    <dgm:pt modelId="{34CE61E2-1FFE-4FFA-9FE7-B2D32CE8D435}">
      <dgm:prSet custT="1"/>
      <dgm:spPr/>
      <dgm:t>
        <a:bodyPr/>
        <a:lstStyle/>
        <a:p>
          <a:pPr rtl="0"/>
          <a:endParaRPr lang="en-US" sz="1600" b="1" dirty="0" smtClean="0"/>
        </a:p>
        <a:p>
          <a:pPr rtl="0"/>
          <a:r>
            <a:rPr lang="en-US" sz="1600" b="1" dirty="0" smtClean="0"/>
            <a:t>Phosphagen system </a:t>
          </a:r>
          <a:br>
            <a:rPr lang="en-US" sz="1600" b="1" dirty="0" smtClean="0"/>
          </a:br>
          <a:r>
            <a:rPr lang="en-US" sz="1600" dirty="0" smtClean="0"/>
            <a:t>↓</a:t>
          </a:r>
        </a:p>
        <a:p>
          <a:pPr rtl="0"/>
          <a:r>
            <a:rPr lang="en-US" sz="1600" b="1" dirty="0" smtClean="0"/>
            <a:t> 8 to 10 seconds</a:t>
          </a:r>
          <a:endParaRPr lang="en-US" sz="1600" b="1" dirty="0"/>
        </a:p>
      </dgm:t>
    </dgm:pt>
    <dgm:pt modelId="{A24867D5-2D58-4DE2-8C49-06F9161F5C6C}" type="sibTrans" cxnId="{E78773CB-56C8-4043-AF60-47E725453961}">
      <dgm:prSet/>
      <dgm:spPr/>
      <dgm:t>
        <a:bodyPr/>
        <a:lstStyle/>
        <a:p>
          <a:endParaRPr lang="en-US" sz="1600"/>
        </a:p>
      </dgm:t>
    </dgm:pt>
    <dgm:pt modelId="{568DAD14-F5B6-4889-8AB8-DBEAB41D22AC}" type="parTrans" cxnId="{E78773CB-56C8-4043-AF60-47E725453961}">
      <dgm:prSet/>
      <dgm:spPr/>
      <dgm:t>
        <a:bodyPr/>
        <a:lstStyle/>
        <a:p>
          <a:endParaRPr lang="en-US" sz="1600"/>
        </a:p>
      </dgm:t>
    </dgm:pt>
    <dgm:pt modelId="{69118727-EED1-4E49-8792-E34DDA08651A}">
      <dgm:prSet custT="1"/>
      <dgm:spPr/>
      <dgm:t>
        <a:bodyPr/>
        <a:lstStyle/>
        <a:p>
          <a:pPr rtl="0"/>
          <a:r>
            <a:rPr lang="en-US" sz="1600" b="1" dirty="0" smtClean="0"/>
            <a:t>Glycogen–lactic acid system</a:t>
          </a:r>
          <a:br>
            <a:rPr lang="en-US" sz="1600" b="1" dirty="0" smtClean="0"/>
          </a:br>
          <a:r>
            <a:rPr lang="en-US" sz="1600" dirty="0" smtClean="0"/>
            <a:t>↓</a:t>
          </a:r>
          <a:endParaRPr lang="en-US" sz="1600" b="1" dirty="0" smtClean="0"/>
        </a:p>
        <a:p>
          <a:pPr rtl="0"/>
          <a:r>
            <a:rPr lang="en-US" sz="1600" b="1" dirty="0" smtClean="0"/>
            <a:t>1.3 to 1.6 minutes</a:t>
          </a:r>
          <a:endParaRPr lang="en-US" sz="1600" b="1" dirty="0"/>
        </a:p>
      </dgm:t>
    </dgm:pt>
    <dgm:pt modelId="{B35D0CE7-5544-42C2-B179-F759E9028690}" type="sibTrans" cxnId="{4FD01D19-452B-4D12-B9DD-07C16AA4E40C}">
      <dgm:prSet/>
      <dgm:spPr/>
      <dgm:t>
        <a:bodyPr/>
        <a:lstStyle/>
        <a:p>
          <a:endParaRPr lang="en-US" sz="1600"/>
        </a:p>
      </dgm:t>
    </dgm:pt>
    <dgm:pt modelId="{6BD501BC-C828-4BAD-8700-9EE57353B634}" type="parTrans" cxnId="{4FD01D19-452B-4D12-B9DD-07C16AA4E40C}">
      <dgm:prSet/>
      <dgm:spPr/>
      <dgm:t>
        <a:bodyPr/>
        <a:lstStyle/>
        <a:p>
          <a:endParaRPr lang="en-US" sz="1600"/>
        </a:p>
      </dgm:t>
    </dgm:pt>
    <dgm:pt modelId="{8A58EF47-F0C6-4EF6-989B-B659C6252CD9}" type="pres">
      <dgm:prSet presAssocID="{4E82994A-CA5F-4615-B50D-01A8FA39E97F}" presName="composite" presStyleCnt="0">
        <dgm:presLayoutVars>
          <dgm:chMax val="3"/>
          <dgm:animLvl val="lvl"/>
          <dgm:resizeHandles val="exact"/>
        </dgm:presLayoutVars>
      </dgm:prSet>
      <dgm:spPr/>
      <dgm:t>
        <a:bodyPr/>
        <a:lstStyle/>
        <a:p>
          <a:pPr rtl="1"/>
          <a:endParaRPr lang="ar-SA"/>
        </a:p>
      </dgm:t>
    </dgm:pt>
    <dgm:pt modelId="{6B4C40E7-CB48-44C2-985E-BEEB81E4C039}" type="pres">
      <dgm:prSet presAssocID="{69118727-EED1-4E49-8792-E34DDA08651A}" presName="gear1" presStyleLbl="node1" presStyleIdx="0" presStyleCnt="3" custScaleY="96303" custLinFactX="-47383" custLinFactNeighborX="-100000" custLinFactNeighborY="-17984">
        <dgm:presLayoutVars>
          <dgm:chMax val="1"/>
          <dgm:bulletEnabled val="1"/>
        </dgm:presLayoutVars>
      </dgm:prSet>
      <dgm:spPr/>
      <dgm:t>
        <a:bodyPr/>
        <a:lstStyle/>
        <a:p>
          <a:pPr rtl="1"/>
          <a:endParaRPr lang="ar-SA"/>
        </a:p>
      </dgm:t>
    </dgm:pt>
    <dgm:pt modelId="{C2F42C8E-C046-45AF-A007-A603F9ED7880}" type="pres">
      <dgm:prSet presAssocID="{69118727-EED1-4E49-8792-E34DDA08651A}" presName="gear1srcNode" presStyleLbl="node1" presStyleIdx="0" presStyleCnt="3"/>
      <dgm:spPr/>
      <dgm:t>
        <a:bodyPr/>
        <a:lstStyle/>
        <a:p>
          <a:pPr rtl="1"/>
          <a:endParaRPr lang="ar-SA"/>
        </a:p>
      </dgm:t>
    </dgm:pt>
    <dgm:pt modelId="{9EEC821E-FC24-4E16-BBA7-8AFAF1B45EF1}" type="pres">
      <dgm:prSet presAssocID="{69118727-EED1-4E49-8792-E34DDA08651A}" presName="gear1dstNode" presStyleLbl="node1" presStyleIdx="0" presStyleCnt="3"/>
      <dgm:spPr/>
      <dgm:t>
        <a:bodyPr/>
        <a:lstStyle/>
        <a:p>
          <a:pPr rtl="1"/>
          <a:endParaRPr lang="ar-SA"/>
        </a:p>
      </dgm:t>
    </dgm:pt>
    <dgm:pt modelId="{D2ADCA8B-6495-4A6F-B287-B2B291961382}" type="pres">
      <dgm:prSet presAssocID="{34CE61E2-1FFE-4FFA-9FE7-B2D32CE8D435}" presName="gear2" presStyleLbl="node1" presStyleIdx="1" presStyleCnt="3" custScaleX="149147" custScaleY="143129" custLinFactNeighborX="858" custLinFactNeighborY="-92206">
        <dgm:presLayoutVars>
          <dgm:chMax val="1"/>
          <dgm:bulletEnabled val="1"/>
        </dgm:presLayoutVars>
      </dgm:prSet>
      <dgm:spPr/>
      <dgm:t>
        <a:bodyPr/>
        <a:lstStyle/>
        <a:p>
          <a:endParaRPr lang="en-US"/>
        </a:p>
      </dgm:t>
    </dgm:pt>
    <dgm:pt modelId="{65731F10-71AB-4ED0-ABF6-935C1C728857}" type="pres">
      <dgm:prSet presAssocID="{34CE61E2-1FFE-4FFA-9FE7-B2D32CE8D435}" presName="gear2srcNode" presStyleLbl="node1" presStyleIdx="1" presStyleCnt="3"/>
      <dgm:spPr/>
      <dgm:t>
        <a:bodyPr/>
        <a:lstStyle/>
        <a:p>
          <a:pPr rtl="1"/>
          <a:endParaRPr lang="ar-SA"/>
        </a:p>
      </dgm:t>
    </dgm:pt>
    <dgm:pt modelId="{F2B2E205-B45E-42C6-8107-DDE5E0194E80}" type="pres">
      <dgm:prSet presAssocID="{34CE61E2-1FFE-4FFA-9FE7-B2D32CE8D435}" presName="gear2dstNode" presStyleLbl="node1" presStyleIdx="1" presStyleCnt="3"/>
      <dgm:spPr/>
      <dgm:t>
        <a:bodyPr/>
        <a:lstStyle/>
        <a:p>
          <a:pPr rtl="1"/>
          <a:endParaRPr lang="ar-SA"/>
        </a:p>
      </dgm:t>
    </dgm:pt>
    <dgm:pt modelId="{F5C938B8-25EE-4A8A-A448-4D8737EBE54A}" type="pres">
      <dgm:prSet presAssocID="{DCA683D3-33BF-4C9C-947D-A0A6525F81BA}" presName="gear3" presStyleLbl="node1" presStyleIdx="2" presStyleCnt="3" custFlipVert="0" custFlipHor="1" custScaleX="166390" custScaleY="169372" custLinFactNeighborX="89986" custLinFactNeighborY="37049"/>
      <dgm:spPr/>
      <dgm:t>
        <a:bodyPr/>
        <a:lstStyle/>
        <a:p>
          <a:endParaRPr lang="en-US"/>
        </a:p>
      </dgm:t>
    </dgm:pt>
    <dgm:pt modelId="{F242B2BE-0EAE-4963-A1C9-33564E385F14}" type="pres">
      <dgm:prSet presAssocID="{DCA683D3-33BF-4C9C-947D-A0A6525F81BA}" presName="gear3tx" presStyleLbl="node1" presStyleIdx="2" presStyleCnt="3">
        <dgm:presLayoutVars>
          <dgm:chMax val="1"/>
          <dgm:bulletEnabled val="1"/>
        </dgm:presLayoutVars>
      </dgm:prSet>
      <dgm:spPr/>
      <dgm:t>
        <a:bodyPr/>
        <a:lstStyle/>
        <a:p>
          <a:endParaRPr lang="en-US"/>
        </a:p>
      </dgm:t>
    </dgm:pt>
    <dgm:pt modelId="{C662EAE0-9D5C-4D00-A95E-E3A4CEE646DA}" type="pres">
      <dgm:prSet presAssocID="{DCA683D3-33BF-4C9C-947D-A0A6525F81BA}" presName="gear3srcNode" presStyleLbl="node1" presStyleIdx="2" presStyleCnt="3"/>
      <dgm:spPr/>
      <dgm:t>
        <a:bodyPr/>
        <a:lstStyle/>
        <a:p>
          <a:pPr rtl="1"/>
          <a:endParaRPr lang="ar-SA"/>
        </a:p>
      </dgm:t>
    </dgm:pt>
    <dgm:pt modelId="{570AFB10-E3AF-4B51-B012-846EC2FA0AF9}" type="pres">
      <dgm:prSet presAssocID="{DCA683D3-33BF-4C9C-947D-A0A6525F81BA}" presName="gear3dstNode" presStyleLbl="node1" presStyleIdx="2" presStyleCnt="3"/>
      <dgm:spPr/>
      <dgm:t>
        <a:bodyPr/>
        <a:lstStyle/>
        <a:p>
          <a:pPr rtl="1"/>
          <a:endParaRPr lang="ar-SA"/>
        </a:p>
      </dgm:t>
    </dgm:pt>
    <dgm:pt modelId="{A2682BE8-AAF2-4F88-B48C-83242361EFBA}" type="pres">
      <dgm:prSet presAssocID="{B35D0CE7-5544-42C2-B179-F759E9028690}" presName="connector1" presStyleLbl="sibTrans2D1" presStyleIdx="0" presStyleCnt="3" custLinFactNeighborX="37942" custLinFactNeighborY="-66317"/>
      <dgm:spPr/>
      <dgm:t>
        <a:bodyPr/>
        <a:lstStyle/>
        <a:p>
          <a:pPr rtl="1"/>
          <a:endParaRPr lang="ar-SA"/>
        </a:p>
      </dgm:t>
    </dgm:pt>
    <dgm:pt modelId="{C5896F36-9AF3-4DBB-98E9-2FD807C179FC}" type="pres">
      <dgm:prSet presAssocID="{A24867D5-2D58-4DE2-8C49-06F9161F5C6C}" presName="connector2" presStyleLbl="sibTrans2D1" presStyleIdx="1" presStyleCnt="3" custScaleX="4918" custLinFactNeighborX="40121" custLinFactNeighborY="43564"/>
      <dgm:spPr/>
      <dgm:t>
        <a:bodyPr/>
        <a:lstStyle/>
        <a:p>
          <a:pPr rtl="1"/>
          <a:endParaRPr lang="ar-SA"/>
        </a:p>
      </dgm:t>
    </dgm:pt>
    <dgm:pt modelId="{248FD889-79AB-4F62-A0C4-DE0874C0CA1F}" type="pres">
      <dgm:prSet presAssocID="{DE7C03AC-E551-4DB3-B3EC-781889560C5D}" presName="connector3" presStyleLbl="sibTrans2D1" presStyleIdx="2" presStyleCnt="3" custAng="1836864" custFlipVert="1" custFlipHor="0" custScaleX="30788" custScaleY="28536" custLinFactX="-7599" custLinFactNeighborX="-100000" custLinFactNeighborY="-3304"/>
      <dgm:spPr/>
      <dgm:t>
        <a:bodyPr/>
        <a:lstStyle/>
        <a:p>
          <a:pPr rtl="1"/>
          <a:endParaRPr lang="ar-SA"/>
        </a:p>
      </dgm:t>
    </dgm:pt>
  </dgm:ptLst>
  <dgm:cxnLst>
    <dgm:cxn modelId="{37502EAA-7246-E340-B4CB-C18878B772D4}" type="presOf" srcId="{34CE61E2-1FFE-4FFA-9FE7-B2D32CE8D435}" destId="{D2ADCA8B-6495-4A6F-B287-B2B291961382}" srcOrd="0" destOrd="0" presId="urn:microsoft.com/office/officeart/2005/8/layout/gear1"/>
    <dgm:cxn modelId="{39FA4AD1-57CA-4F41-A373-CF07D91A9838}" type="presOf" srcId="{69118727-EED1-4E49-8792-E34DDA08651A}" destId="{9EEC821E-FC24-4E16-BBA7-8AFAF1B45EF1}" srcOrd="2" destOrd="0" presId="urn:microsoft.com/office/officeart/2005/8/layout/gear1"/>
    <dgm:cxn modelId="{BCD454B9-F269-6448-BC58-EE4690B3324E}" type="presOf" srcId="{DCA683D3-33BF-4C9C-947D-A0A6525F81BA}" destId="{570AFB10-E3AF-4B51-B012-846EC2FA0AF9}" srcOrd="3" destOrd="0" presId="urn:microsoft.com/office/officeart/2005/8/layout/gear1"/>
    <dgm:cxn modelId="{6320C017-5705-8D46-AFD2-30DB2D87E994}" type="presOf" srcId="{DCA683D3-33BF-4C9C-947D-A0A6525F81BA}" destId="{F5C938B8-25EE-4A8A-A448-4D8737EBE54A}" srcOrd="0" destOrd="0" presId="urn:microsoft.com/office/officeart/2005/8/layout/gear1"/>
    <dgm:cxn modelId="{B5F4EA59-511B-E645-B2A6-CB01EB5E5D60}" type="presOf" srcId="{4E82994A-CA5F-4615-B50D-01A8FA39E97F}" destId="{8A58EF47-F0C6-4EF6-989B-B659C6252CD9}" srcOrd="0" destOrd="0" presId="urn:microsoft.com/office/officeart/2005/8/layout/gear1"/>
    <dgm:cxn modelId="{900E584F-DEDE-F94D-8EE5-E544E7EE39AB}" type="presOf" srcId="{DCA683D3-33BF-4C9C-947D-A0A6525F81BA}" destId="{F242B2BE-0EAE-4963-A1C9-33564E385F14}" srcOrd="1" destOrd="0" presId="urn:microsoft.com/office/officeart/2005/8/layout/gear1"/>
    <dgm:cxn modelId="{69CCED50-B194-9849-918D-02872B8E2C75}" type="presOf" srcId="{A24867D5-2D58-4DE2-8C49-06F9161F5C6C}" destId="{C5896F36-9AF3-4DBB-98E9-2FD807C179FC}" srcOrd="0" destOrd="0" presId="urn:microsoft.com/office/officeart/2005/8/layout/gear1"/>
    <dgm:cxn modelId="{99D992E6-E9F8-4E49-BA68-7F4E1FF73682}" type="presOf" srcId="{69118727-EED1-4E49-8792-E34DDA08651A}" destId="{6B4C40E7-CB48-44C2-985E-BEEB81E4C039}" srcOrd="0" destOrd="0" presId="urn:microsoft.com/office/officeart/2005/8/layout/gear1"/>
    <dgm:cxn modelId="{DB3CF09F-0447-D24B-98A1-F2E9F2043990}" type="presOf" srcId="{69118727-EED1-4E49-8792-E34DDA08651A}" destId="{C2F42C8E-C046-45AF-A007-A603F9ED7880}" srcOrd="1" destOrd="0" presId="urn:microsoft.com/office/officeart/2005/8/layout/gear1"/>
    <dgm:cxn modelId="{46B76E73-9E3E-3D43-A466-008D3EA54F05}" type="presOf" srcId="{DE7C03AC-E551-4DB3-B3EC-781889560C5D}" destId="{248FD889-79AB-4F62-A0C4-DE0874C0CA1F}" srcOrd="0" destOrd="0" presId="urn:microsoft.com/office/officeart/2005/8/layout/gear1"/>
    <dgm:cxn modelId="{E96F8D06-E97E-1247-B871-C5A70FAF4E62}" type="presOf" srcId="{DCA683D3-33BF-4C9C-947D-A0A6525F81BA}" destId="{C662EAE0-9D5C-4D00-A95E-E3A4CEE646DA}" srcOrd="2" destOrd="0" presId="urn:microsoft.com/office/officeart/2005/8/layout/gear1"/>
    <dgm:cxn modelId="{C4CB8E7A-BD44-D842-8CF5-56373FD9ED34}" type="presOf" srcId="{34CE61E2-1FFE-4FFA-9FE7-B2D32CE8D435}" destId="{65731F10-71AB-4ED0-ABF6-935C1C728857}" srcOrd="1" destOrd="0" presId="urn:microsoft.com/office/officeart/2005/8/layout/gear1"/>
    <dgm:cxn modelId="{7708F66D-A819-0042-9F2A-636F757A8BBA}" type="presOf" srcId="{B35D0CE7-5544-42C2-B179-F759E9028690}" destId="{A2682BE8-AAF2-4F88-B48C-83242361EFBA}" srcOrd="0" destOrd="0" presId="urn:microsoft.com/office/officeart/2005/8/layout/gear1"/>
    <dgm:cxn modelId="{EADAA51F-9790-48D3-AB89-3A7F87AB6F96}" srcId="{4E82994A-CA5F-4615-B50D-01A8FA39E97F}" destId="{DCA683D3-33BF-4C9C-947D-A0A6525F81BA}" srcOrd="2" destOrd="0" parTransId="{1A21B23B-81DC-4D20-A437-CB9C82F860AE}" sibTransId="{DE7C03AC-E551-4DB3-B3EC-781889560C5D}"/>
    <dgm:cxn modelId="{67642B75-A00F-C641-9288-3D076F9B3048}" type="presOf" srcId="{34CE61E2-1FFE-4FFA-9FE7-B2D32CE8D435}" destId="{F2B2E205-B45E-42C6-8107-DDE5E0194E80}" srcOrd="2" destOrd="0" presId="urn:microsoft.com/office/officeart/2005/8/layout/gear1"/>
    <dgm:cxn modelId="{4FD01D19-452B-4D12-B9DD-07C16AA4E40C}" srcId="{4E82994A-CA5F-4615-B50D-01A8FA39E97F}" destId="{69118727-EED1-4E49-8792-E34DDA08651A}" srcOrd="0" destOrd="0" parTransId="{6BD501BC-C828-4BAD-8700-9EE57353B634}" sibTransId="{B35D0CE7-5544-42C2-B179-F759E9028690}"/>
    <dgm:cxn modelId="{E78773CB-56C8-4043-AF60-47E725453961}" srcId="{4E82994A-CA5F-4615-B50D-01A8FA39E97F}" destId="{34CE61E2-1FFE-4FFA-9FE7-B2D32CE8D435}" srcOrd="1" destOrd="0" parTransId="{568DAD14-F5B6-4889-8AB8-DBEAB41D22AC}" sibTransId="{A24867D5-2D58-4DE2-8C49-06F9161F5C6C}"/>
    <dgm:cxn modelId="{69113F66-8819-F54D-98F4-9C98E8C84443}" type="presParOf" srcId="{8A58EF47-F0C6-4EF6-989B-B659C6252CD9}" destId="{6B4C40E7-CB48-44C2-985E-BEEB81E4C039}" srcOrd="0" destOrd="0" presId="urn:microsoft.com/office/officeart/2005/8/layout/gear1"/>
    <dgm:cxn modelId="{2F830FAE-E29D-0741-B76C-3A6D73A4664A}" type="presParOf" srcId="{8A58EF47-F0C6-4EF6-989B-B659C6252CD9}" destId="{C2F42C8E-C046-45AF-A007-A603F9ED7880}" srcOrd="1" destOrd="0" presId="urn:microsoft.com/office/officeart/2005/8/layout/gear1"/>
    <dgm:cxn modelId="{AE2DB90F-682F-CA48-A197-E0ED9C9EEC6F}" type="presParOf" srcId="{8A58EF47-F0C6-4EF6-989B-B659C6252CD9}" destId="{9EEC821E-FC24-4E16-BBA7-8AFAF1B45EF1}" srcOrd="2" destOrd="0" presId="urn:microsoft.com/office/officeart/2005/8/layout/gear1"/>
    <dgm:cxn modelId="{2A1BFEF0-DF6F-DC45-91C4-89370D3A576F}" type="presParOf" srcId="{8A58EF47-F0C6-4EF6-989B-B659C6252CD9}" destId="{D2ADCA8B-6495-4A6F-B287-B2B291961382}" srcOrd="3" destOrd="0" presId="urn:microsoft.com/office/officeart/2005/8/layout/gear1"/>
    <dgm:cxn modelId="{CADEF161-2B59-754D-8766-0A164F32844C}" type="presParOf" srcId="{8A58EF47-F0C6-4EF6-989B-B659C6252CD9}" destId="{65731F10-71AB-4ED0-ABF6-935C1C728857}" srcOrd="4" destOrd="0" presId="urn:microsoft.com/office/officeart/2005/8/layout/gear1"/>
    <dgm:cxn modelId="{A3A7F2B6-CF5B-9F4F-BAA5-AF17E73E84AA}" type="presParOf" srcId="{8A58EF47-F0C6-4EF6-989B-B659C6252CD9}" destId="{F2B2E205-B45E-42C6-8107-DDE5E0194E80}" srcOrd="5" destOrd="0" presId="urn:microsoft.com/office/officeart/2005/8/layout/gear1"/>
    <dgm:cxn modelId="{8A8E7161-33AC-624E-946B-ED68D24C123D}" type="presParOf" srcId="{8A58EF47-F0C6-4EF6-989B-B659C6252CD9}" destId="{F5C938B8-25EE-4A8A-A448-4D8737EBE54A}" srcOrd="6" destOrd="0" presId="urn:microsoft.com/office/officeart/2005/8/layout/gear1"/>
    <dgm:cxn modelId="{782E01E7-5825-0D4C-B8D8-C14798F224C3}" type="presParOf" srcId="{8A58EF47-F0C6-4EF6-989B-B659C6252CD9}" destId="{F242B2BE-0EAE-4963-A1C9-33564E385F14}" srcOrd="7" destOrd="0" presId="urn:microsoft.com/office/officeart/2005/8/layout/gear1"/>
    <dgm:cxn modelId="{E7620133-89DF-5D4B-946A-055CC1125D05}" type="presParOf" srcId="{8A58EF47-F0C6-4EF6-989B-B659C6252CD9}" destId="{C662EAE0-9D5C-4D00-A95E-E3A4CEE646DA}" srcOrd="8" destOrd="0" presId="urn:microsoft.com/office/officeart/2005/8/layout/gear1"/>
    <dgm:cxn modelId="{C8E39CD1-D1FC-1545-92AA-F0A3B5E985B5}" type="presParOf" srcId="{8A58EF47-F0C6-4EF6-989B-B659C6252CD9}" destId="{570AFB10-E3AF-4B51-B012-846EC2FA0AF9}" srcOrd="9" destOrd="0" presId="urn:microsoft.com/office/officeart/2005/8/layout/gear1"/>
    <dgm:cxn modelId="{BF88104C-9398-FC46-A523-7664D481F3D1}" type="presParOf" srcId="{8A58EF47-F0C6-4EF6-989B-B659C6252CD9}" destId="{A2682BE8-AAF2-4F88-B48C-83242361EFBA}" srcOrd="10" destOrd="0" presId="urn:microsoft.com/office/officeart/2005/8/layout/gear1"/>
    <dgm:cxn modelId="{0205866F-069A-0042-A8DD-CA11D9A175C7}" type="presParOf" srcId="{8A58EF47-F0C6-4EF6-989B-B659C6252CD9}" destId="{C5896F36-9AF3-4DBB-98E9-2FD807C179FC}" srcOrd="11" destOrd="0" presId="urn:microsoft.com/office/officeart/2005/8/layout/gear1"/>
    <dgm:cxn modelId="{2F3DC28B-12D9-0F4E-8D6D-5D31081D647A}" type="presParOf" srcId="{8A58EF47-F0C6-4EF6-989B-B659C6252CD9}" destId="{248FD889-79AB-4F62-A0C4-DE0874C0CA1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B3BB2-37C2-4AF4-ADC4-C477786E2AAB}">
      <dsp:nvSpPr>
        <dsp:cNvPr id="0" name=""/>
        <dsp:cNvSpPr/>
      </dsp:nvSpPr>
      <dsp:spPr>
        <a:xfrm>
          <a:off x="0" y="212759"/>
          <a:ext cx="4888906" cy="327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D01A2A-3FB8-4069-BB07-2D64FDF9BFE4}">
      <dsp:nvSpPr>
        <dsp:cNvPr id="0" name=""/>
        <dsp:cNvSpPr/>
      </dsp:nvSpPr>
      <dsp:spPr>
        <a:xfrm>
          <a:off x="259226" y="70193"/>
          <a:ext cx="3422234" cy="3837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352" tIns="0" rIns="129352" bIns="0" numCol="1" spcCol="1270" anchor="ctr" anchorCtr="0">
          <a:noAutofit/>
        </a:bodyPr>
        <a:lstStyle/>
        <a:p>
          <a:pPr lvl="0" algn="l" defTabSz="711200">
            <a:lnSpc>
              <a:spcPct val="90000"/>
            </a:lnSpc>
            <a:spcBef>
              <a:spcPct val="0"/>
            </a:spcBef>
            <a:spcAft>
              <a:spcPct val="35000"/>
            </a:spcAft>
          </a:pPr>
          <a:r>
            <a:rPr lang="en-US" sz="1600" kern="1200" smtClean="0"/>
            <a:t>1- Breathing </a:t>
          </a:r>
          <a:r>
            <a:rPr lang="en-US" sz="1600" kern="1200" dirty="0" smtClean="0"/>
            <a:t>rate</a:t>
          </a:r>
          <a:endParaRPr lang="en-US" sz="1600" kern="1200" dirty="0"/>
        </a:p>
      </dsp:txBody>
      <dsp:txXfrm>
        <a:off x="277960" y="88927"/>
        <a:ext cx="3384766" cy="346292"/>
      </dsp:txXfrm>
    </dsp:sp>
    <dsp:sp modelId="{9E506DE8-8DCB-4C10-9330-437F3A1BADD8}">
      <dsp:nvSpPr>
        <dsp:cNvPr id="0" name=""/>
        <dsp:cNvSpPr/>
      </dsp:nvSpPr>
      <dsp:spPr>
        <a:xfrm>
          <a:off x="0" y="917192"/>
          <a:ext cx="4888906" cy="327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D9B167-EB80-4F5E-B331-6F15659D5DDE}">
      <dsp:nvSpPr>
        <dsp:cNvPr id="0" name=""/>
        <dsp:cNvSpPr/>
      </dsp:nvSpPr>
      <dsp:spPr>
        <a:xfrm>
          <a:off x="244206" y="613799"/>
          <a:ext cx="3418892" cy="49527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352" tIns="0" rIns="129352" bIns="0" numCol="1" spcCol="1270" anchor="ctr" anchorCtr="0">
          <a:noAutofit/>
        </a:bodyPr>
        <a:lstStyle/>
        <a:p>
          <a:pPr lvl="0" algn="l" defTabSz="711200">
            <a:lnSpc>
              <a:spcPct val="90000"/>
            </a:lnSpc>
            <a:spcBef>
              <a:spcPct val="0"/>
            </a:spcBef>
            <a:spcAft>
              <a:spcPct val="35000"/>
            </a:spcAft>
          </a:pPr>
          <a:r>
            <a:rPr lang="en-US" sz="1600" kern="1200" dirty="0" smtClean="0"/>
            <a:t>2- </a:t>
          </a:r>
          <a:r>
            <a:rPr lang="en-US" sz="1600" kern="1200" baseline="0" dirty="0" smtClean="0"/>
            <a:t>D</a:t>
          </a:r>
          <a:r>
            <a:rPr lang="en-US" sz="1600" kern="1200" dirty="0" smtClean="0"/>
            <a:t>epth of breathing increases up to our vital capacity </a:t>
          </a:r>
          <a:endParaRPr lang="en-US" sz="1600" kern="1200" dirty="0"/>
        </a:p>
      </dsp:txBody>
      <dsp:txXfrm>
        <a:off x="268383" y="637976"/>
        <a:ext cx="3370538" cy="446918"/>
      </dsp:txXfrm>
    </dsp:sp>
    <dsp:sp modelId="{E37B87F1-F422-41D0-A35F-59930CD3CD57}">
      <dsp:nvSpPr>
        <dsp:cNvPr id="0" name=""/>
        <dsp:cNvSpPr/>
      </dsp:nvSpPr>
      <dsp:spPr>
        <a:xfrm>
          <a:off x="0" y="1506872"/>
          <a:ext cx="4888906" cy="327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80CB90-A293-4630-9C4B-BC58F9516A6E}">
      <dsp:nvSpPr>
        <dsp:cNvPr id="0" name=""/>
        <dsp:cNvSpPr/>
      </dsp:nvSpPr>
      <dsp:spPr>
        <a:xfrm>
          <a:off x="244445" y="1314992"/>
          <a:ext cx="3422234" cy="3837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352" tIns="0" rIns="129352" bIns="0" numCol="1" spcCol="1270" anchor="ctr" anchorCtr="0">
          <a:noAutofit/>
        </a:bodyPr>
        <a:lstStyle/>
        <a:p>
          <a:pPr lvl="0" algn="l" defTabSz="711200">
            <a:lnSpc>
              <a:spcPct val="90000"/>
            </a:lnSpc>
            <a:spcBef>
              <a:spcPct val="0"/>
            </a:spcBef>
            <a:spcAft>
              <a:spcPct val="35000"/>
            </a:spcAft>
          </a:pPr>
          <a:r>
            <a:rPr lang="en-US" sz="1600" kern="1200" dirty="0" smtClean="0"/>
            <a:t>3- Blood flow through the lungs </a:t>
          </a:r>
          <a:endParaRPr lang="en-US" sz="1600" kern="1200" dirty="0"/>
        </a:p>
      </dsp:txBody>
      <dsp:txXfrm>
        <a:off x="263179" y="1333726"/>
        <a:ext cx="3384766" cy="346292"/>
      </dsp:txXfrm>
    </dsp:sp>
    <dsp:sp modelId="{DB0B50CB-6FD8-4336-96AB-08F0C1001594}">
      <dsp:nvSpPr>
        <dsp:cNvPr id="0" name=""/>
        <dsp:cNvSpPr/>
      </dsp:nvSpPr>
      <dsp:spPr>
        <a:xfrm>
          <a:off x="0" y="2096552"/>
          <a:ext cx="4888906" cy="327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825410-876F-4DAF-93E4-4408527F6313}">
      <dsp:nvSpPr>
        <dsp:cNvPr id="0" name=""/>
        <dsp:cNvSpPr/>
      </dsp:nvSpPr>
      <dsp:spPr>
        <a:xfrm>
          <a:off x="244445" y="1904672"/>
          <a:ext cx="3422234" cy="3837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352" tIns="0" rIns="129352" bIns="0" numCol="1" spcCol="1270" anchor="ctr" anchorCtr="0">
          <a:noAutofit/>
        </a:bodyPr>
        <a:lstStyle/>
        <a:p>
          <a:pPr lvl="0" algn="l" defTabSz="711200">
            <a:lnSpc>
              <a:spcPct val="90000"/>
            </a:lnSpc>
            <a:spcBef>
              <a:spcPct val="0"/>
            </a:spcBef>
            <a:spcAft>
              <a:spcPct val="35000"/>
            </a:spcAft>
          </a:pPr>
          <a:r>
            <a:rPr lang="en-US" sz="1600" kern="1200" dirty="0" smtClean="0"/>
            <a:t>4-</a:t>
          </a:r>
          <a:r>
            <a:rPr lang="en-US" sz="1600" kern="1200" baseline="0" dirty="0" smtClean="0"/>
            <a:t> O</a:t>
          </a:r>
          <a:r>
            <a:rPr lang="en-US" sz="1600" kern="1200" dirty="0" smtClean="0"/>
            <a:t>xygen </a:t>
          </a:r>
          <a:r>
            <a:rPr lang="en-US" sz="1600" kern="1200" dirty="0" smtClean="0"/>
            <a:t>intake and consumption</a:t>
          </a:r>
          <a:endParaRPr lang="en-US" sz="1600" kern="1200" dirty="0" smtClean="0"/>
        </a:p>
      </dsp:txBody>
      <dsp:txXfrm>
        <a:off x="263179" y="1923406"/>
        <a:ext cx="3384766"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9499E-5B63-4C98-A398-CDE5C80325BB}">
      <dsp:nvSpPr>
        <dsp:cNvPr id="0" name=""/>
        <dsp:cNvSpPr/>
      </dsp:nvSpPr>
      <dsp:spPr>
        <a:xfrm rot="5400000">
          <a:off x="-383517" y="387968"/>
          <a:ext cx="2556785" cy="1789749"/>
        </a:xfrm>
        <a:prstGeom prst="chevron">
          <a:avLst/>
        </a:prstGeom>
        <a:solidFill>
          <a:schemeClr val="accent3">
            <a:shade val="80000"/>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Anaerobic systems  </a:t>
          </a:r>
          <a:endParaRPr lang="en-US" sz="2000" kern="1200" dirty="0"/>
        </a:p>
      </dsp:txBody>
      <dsp:txXfrm rot="-5400000">
        <a:off x="2" y="899325"/>
        <a:ext cx="1789749" cy="767036"/>
      </dsp:txXfrm>
    </dsp:sp>
    <dsp:sp modelId="{9E452640-8CC6-47D6-80B3-97B6C0EB893A}">
      <dsp:nvSpPr>
        <dsp:cNvPr id="0" name=""/>
        <dsp:cNvSpPr/>
      </dsp:nvSpPr>
      <dsp:spPr>
        <a:xfrm rot="5400000">
          <a:off x="2620204" y="-803801"/>
          <a:ext cx="1661910" cy="3322819"/>
        </a:xfrm>
        <a:prstGeom prst="round2SameRect">
          <a:avLst/>
        </a:prstGeom>
        <a:solidFill>
          <a:schemeClr val="lt1">
            <a:alpha val="90000"/>
            <a:hueOff val="0"/>
            <a:satOff val="0"/>
            <a:lumOff val="0"/>
            <a:alphaOff val="0"/>
          </a:schemeClr>
        </a:solidFill>
        <a:ln w="1905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b="1" kern="1200" dirty="0" smtClean="0"/>
            <a:t>I. Phosphocreatine </a:t>
          </a:r>
          <a:r>
            <a:rPr lang="en-US" sz="1400" kern="1200" dirty="0" smtClean="0"/>
            <a:t>→ </a:t>
          </a:r>
          <a:r>
            <a:rPr lang="en-US" sz="1400" kern="1200" dirty="0" err="1" smtClean="0"/>
            <a:t>Creatine</a:t>
          </a:r>
          <a:r>
            <a:rPr lang="en-US" sz="1400" kern="1200" dirty="0" smtClean="0"/>
            <a:t> + PO3</a:t>
          </a:r>
        </a:p>
        <a:p>
          <a:pPr marL="114300" lvl="1" indent="-114300" algn="l" defTabSz="622300" rtl="0">
            <a:lnSpc>
              <a:spcPct val="90000"/>
            </a:lnSpc>
            <a:spcBef>
              <a:spcPct val="0"/>
            </a:spcBef>
            <a:spcAft>
              <a:spcPct val="15000"/>
            </a:spcAft>
            <a:buChar char="••"/>
          </a:pPr>
          <a:r>
            <a:rPr lang="en-US" sz="1400" b="1" kern="1200" dirty="0" smtClean="0"/>
            <a:t>II. Glycogen</a:t>
          </a:r>
          <a:r>
            <a:rPr lang="en-US" sz="1400" kern="1200" dirty="0" smtClean="0"/>
            <a:t> →Lactic acid</a:t>
          </a:r>
          <a:endParaRPr lang="en-US" sz="1400" kern="1200" dirty="0"/>
        </a:p>
      </dsp:txBody>
      <dsp:txXfrm rot="-5400000">
        <a:off x="1789750" y="107781"/>
        <a:ext cx="3241691" cy="1499654"/>
      </dsp:txXfrm>
    </dsp:sp>
    <dsp:sp modelId="{897A76AB-FC37-47AC-A483-64EC988C065A}">
      <dsp:nvSpPr>
        <dsp:cNvPr id="0" name=""/>
        <dsp:cNvSpPr/>
      </dsp:nvSpPr>
      <dsp:spPr>
        <a:xfrm rot="5400000">
          <a:off x="-383517" y="2661742"/>
          <a:ext cx="2556785" cy="1789749"/>
        </a:xfrm>
        <a:prstGeom prst="chevron">
          <a:avLst/>
        </a:prstGeom>
        <a:solidFill>
          <a:schemeClr val="accent3">
            <a:shade val="80000"/>
            <a:hueOff val="47561"/>
            <a:satOff val="8488"/>
            <a:lumOff val="19409"/>
            <a:alphaOff val="0"/>
          </a:schemeClr>
        </a:solidFill>
        <a:ln w="19050" cap="flat" cmpd="sng" algn="ctr">
          <a:solidFill>
            <a:schemeClr val="accent3">
              <a:shade val="80000"/>
              <a:hueOff val="47561"/>
              <a:satOff val="8488"/>
              <a:lumOff val="1940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Aerobic systems </a:t>
          </a:r>
          <a:endParaRPr lang="en-US" sz="2400" kern="1200" dirty="0"/>
        </a:p>
      </dsp:txBody>
      <dsp:txXfrm rot="-5400000">
        <a:off x="2" y="3173099"/>
        <a:ext cx="1789749" cy="767036"/>
      </dsp:txXfrm>
    </dsp:sp>
    <dsp:sp modelId="{026F20E6-1C39-4A95-8427-69AB4FBA6F55}">
      <dsp:nvSpPr>
        <dsp:cNvPr id="0" name=""/>
        <dsp:cNvSpPr/>
      </dsp:nvSpPr>
      <dsp:spPr>
        <a:xfrm rot="5400000">
          <a:off x="2620204" y="1447770"/>
          <a:ext cx="1661910" cy="3322819"/>
        </a:xfrm>
        <a:prstGeom prst="round2SameRect">
          <a:avLst/>
        </a:prstGeom>
        <a:solidFill>
          <a:schemeClr val="lt1">
            <a:alpha val="90000"/>
            <a:hueOff val="0"/>
            <a:satOff val="0"/>
            <a:lumOff val="0"/>
            <a:alphaOff val="0"/>
          </a:schemeClr>
        </a:solidFill>
        <a:ln w="19050" cap="flat" cmpd="sng" algn="ctr">
          <a:solidFill>
            <a:schemeClr val="accent3">
              <a:shade val="80000"/>
              <a:hueOff val="47561"/>
              <a:satOff val="8488"/>
              <a:lumOff val="194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Uses fatty acids, glucose or amino acids </a:t>
          </a:r>
          <a:endParaRPr lang="en-US" sz="1600" kern="1200" dirty="0"/>
        </a:p>
        <a:p>
          <a:pPr marL="171450" lvl="1" indent="-171450" algn="l" defTabSz="711200">
            <a:lnSpc>
              <a:spcPct val="90000"/>
            </a:lnSpc>
            <a:spcBef>
              <a:spcPct val="0"/>
            </a:spcBef>
            <a:spcAft>
              <a:spcPct val="15000"/>
            </a:spcAft>
            <a:buChar char="••"/>
          </a:pPr>
          <a:r>
            <a:rPr lang="en-US" sz="1600" kern="1200" dirty="0" smtClean="0"/>
            <a:t>X  + O2 →CO2 + H2O+Urea</a:t>
          </a:r>
          <a:endParaRPr lang="en-US" sz="1600" kern="1200" dirty="0"/>
        </a:p>
        <a:p>
          <a:pPr marL="171450" lvl="1" indent="-171450" algn="l" defTabSz="711200">
            <a:lnSpc>
              <a:spcPct val="90000"/>
            </a:lnSpc>
            <a:spcBef>
              <a:spcPct val="0"/>
            </a:spcBef>
            <a:spcAft>
              <a:spcPct val="15000"/>
            </a:spcAft>
            <a:buChar char="••"/>
          </a:pPr>
          <a:r>
            <a:rPr lang="en-US" sz="1600" kern="1200" dirty="0" smtClean="0"/>
            <a:t>X = glucose fatty acids or amino acids </a:t>
          </a:r>
          <a:endParaRPr lang="en-US" sz="1600" kern="1200" dirty="0"/>
        </a:p>
      </dsp:txBody>
      <dsp:txXfrm rot="-5400000">
        <a:off x="1789750" y="2359352"/>
        <a:ext cx="3241691" cy="149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4C40E7-CB48-44C2-985E-BEEB81E4C039}">
      <dsp:nvSpPr>
        <dsp:cNvPr id="0" name=""/>
        <dsp:cNvSpPr/>
      </dsp:nvSpPr>
      <dsp:spPr>
        <a:xfrm>
          <a:off x="0" y="1843250"/>
          <a:ext cx="2254943" cy="2171578"/>
        </a:xfrm>
        <a:prstGeom prst="gear9">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t>Glycogen–lactic acid system</a:t>
          </a:r>
          <a:br>
            <a:rPr lang="en-US" sz="1600" b="1" kern="1200" dirty="0" smtClean="0"/>
          </a:br>
          <a:r>
            <a:rPr lang="en-US" sz="1600" kern="1200" dirty="0" smtClean="0"/>
            <a:t>↓</a:t>
          </a:r>
          <a:endParaRPr lang="en-US" sz="1600" b="1" kern="1200" dirty="0" smtClean="0"/>
        </a:p>
        <a:p>
          <a:pPr lvl="0" algn="ctr" defTabSz="711200" rtl="0">
            <a:lnSpc>
              <a:spcPct val="90000"/>
            </a:lnSpc>
            <a:spcBef>
              <a:spcPct val="0"/>
            </a:spcBef>
            <a:spcAft>
              <a:spcPct val="35000"/>
            </a:spcAft>
          </a:pPr>
          <a:r>
            <a:rPr lang="en-US" sz="1600" b="1" kern="1200" dirty="0" smtClean="0"/>
            <a:t>1.3 to 1.6 minutes</a:t>
          </a:r>
          <a:endParaRPr lang="en-US" sz="1600" b="1" kern="1200" dirty="0"/>
        </a:p>
      </dsp:txBody>
      <dsp:txXfrm>
        <a:off x="447113" y="2351932"/>
        <a:ext cx="1360717" cy="1116236"/>
      </dsp:txXfrm>
    </dsp:sp>
    <dsp:sp modelId="{D2ADCA8B-6495-4A6F-B287-B2B291961382}">
      <dsp:nvSpPr>
        <dsp:cNvPr id="0" name=""/>
        <dsp:cNvSpPr/>
      </dsp:nvSpPr>
      <dsp:spPr>
        <a:xfrm>
          <a:off x="1586501" y="0"/>
          <a:ext cx="2445949" cy="2347257"/>
        </a:xfrm>
        <a:prstGeom prst="gear6">
          <a:avLst/>
        </a:prstGeom>
        <a:solidFill>
          <a:schemeClr val="accent3">
            <a:shade val="80000"/>
            <a:hueOff val="23781"/>
            <a:satOff val="4244"/>
            <a:lumOff val="9705"/>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endParaRPr lang="en-US" sz="1600" b="1" kern="1200" dirty="0" smtClean="0"/>
        </a:p>
        <a:p>
          <a:pPr lvl="0" algn="ctr" defTabSz="711200" rtl="0">
            <a:lnSpc>
              <a:spcPct val="90000"/>
            </a:lnSpc>
            <a:spcBef>
              <a:spcPct val="0"/>
            </a:spcBef>
            <a:spcAft>
              <a:spcPct val="35000"/>
            </a:spcAft>
          </a:pPr>
          <a:r>
            <a:rPr lang="en-US" sz="1600" b="1" kern="1200" dirty="0" smtClean="0"/>
            <a:t>Phosphagen system </a:t>
          </a:r>
          <a:br>
            <a:rPr lang="en-US" sz="1600" b="1" kern="1200" dirty="0" smtClean="0"/>
          </a:br>
          <a:r>
            <a:rPr lang="en-US" sz="1600" kern="1200" dirty="0" smtClean="0"/>
            <a:t>↓</a:t>
          </a:r>
        </a:p>
        <a:p>
          <a:pPr lvl="0" algn="ctr" defTabSz="711200" rtl="0">
            <a:lnSpc>
              <a:spcPct val="90000"/>
            </a:lnSpc>
            <a:spcBef>
              <a:spcPct val="0"/>
            </a:spcBef>
            <a:spcAft>
              <a:spcPct val="35000"/>
            </a:spcAft>
          </a:pPr>
          <a:r>
            <a:rPr lang="en-US" sz="1600" b="1" kern="1200" dirty="0" smtClean="0"/>
            <a:t> 8 to 10 seconds</a:t>
          </a:r>
          <a:endParaRPr lang="en-US" sz="1600" b="1" kern="1200" dirty="0"/>
        </a:p>
      </dsp:txBody>
      <dsp:txXfrm>
        <a:off x="2191776" y="594501"/>
        <a:ext cx="1235399" cy="1158255"/>
      </dsp:txXfrm>
    </dsp:sp>
    <dsp:sp modelId="{F5C938B8-25EE-4A8A-A448-4D8737EBE54A}">
      <dsp:nvSpPr>
        <dsp:cNvPr id="0" name=""/>
        <dsp:cNvSpPr/>
      </dsp:nvSpPr>
      <dsp:spPr>
        <a:xfrm rot="900000" flipH="1">
          <a:off x="4019509" y="705699"/>
          <a:ext cx="2656058" cy="2739050"/>
        </a:xfrm>
        <a:prstGeom prst="gear6">
          <a:avLst/>
        </a:prstGeom>
        <a:solidFill>
          <a:schemeClr val="accent3">
            <a:shade val="80000"/>
            <a:hueOff val="47561"/>
            <a:satOff val="8488"/>
            <a:lumOff val="19409"/>
            <a:alphaOff val="0"/>
          </a:schemeClr>
        </a:solidFill>
        <a:ln w="25400" cap="flat" cmpd="sng" algn="ctr">
          <a:solidFill>
            <a:schemeClr val="lt1">
              <a:hueOff val="0"/>
              <a:satOff val="0"/>
              <a:lumOff val="0"/>
              <a:alphaOff val="0"/>
            </a:schemeClr>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t>Aerobic system</a:t>
          </a:r>
          <a:br>
            <a:rPr lang="en-US" sz="1600" b="1" kern="1200" dirty="0" smtClean="0"/>
          </a:br>
          <a:r>
            <a:rPr lang="en-US" sz="1600" b="1" kern="1200" dirty="0" smtClean="0"/>
            <a:t>↓</a:t>
          </a:r>
        </a:p>
        <a:p>
          <a:pPr lvl="0" algn="ctr" defTabSz="711200" rtl="0">
            <a:lnSpc>
              <a:spcPct val="90000"/>
            </a:lnSpc>
            <a:spcBef>
              <a:spcPct val="0"/>
            </a:spcBef>
            <a:spcAft>
              <a:spcPct val="35000"/>
            </a:spcAft>
          </a:pPr>
          <a:r>
            <a:rPr lang="en-US" sz="1600" b="1" kern="1200" dirty="0" smtClean="0"/>
            <a:t> Unlimited time (as long as nutrients last)</a:t>
          </a:r>
          <a:endParaRPr lang="en-US" sz="1600" b="1" kern="1200" dirty="0"/>
        </a:p>
      </dsp:txBody>
      <dsp:txXfrm rot="-900000">
        <a:off x="4597138" y="1311376"/>
        <a:ext cx="1500800" cy="1527697"/>
      </dsp:txXfrm>
    </dsp:sp>
    <dsp:sp modelId="{A2682BE8-AAF2-4F88-B48C-83242361EFBA}">
      <dsp:nvSpPr>
        <dsp:cNvPr id="0" name=""/>
        <dsp:cNvSpPr/>
      </dsp:nvSpPr>
      <dsp:spPr>
        <a:xfrm>
          <a:off x="4208102" y="-46709"/>
          <a:ext cx="2886328" cy="2886328"/>
        </a:xfrm>
        <a:prstGeom prst="circularArrow">
          <a:avLst>
            <a:gd name="adj1" fmla="val 4688"/>
            <a:gd name="adj2" fmla="val 299029"/>
            <a:gd name="adj3" fmla="val 2513972"/>
            <a:gd name="adj4" fmla="val 15866011"/>
            <a:gd name="adj5" fmla="val 5469"/>
          </a:avLst>
        </a:prstGeom>
        <a:solidFill>
          <a:schemeClr val="accent3">
            <a:shade val="90000"/>
            <a:hueOff val="0"/>
            <a:satOff val="0"/>
            <a:lumOff val="0"/>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C5896F36-9AF3-4DBB-98E9-2FD807C179FC}">
      <dsp:nvSpPr>
        <dsp:cNvPr id="0" name=""/>
        <dsp:cNvSpPr/>
      </dsp:nvSpPr>
      <dsp:spPr>
        <a:xfrm>
          <a:off x="3523349" y="2225234"/>
          <a:ext cx="103135" cy="2097097"/>
        </a:xfrm>
        <a:prstGeom prst="leftCircularArrow">
          <a:avLst>
            <a:gd name="adj1" fmla="val 6452"/>
            <a:gd name="adj2" fmla="val 429999"/>
            <a:gd name="adj3" fmla="val 10489124"/>
            <a:gd name="adj4" fmla="val 14837806"/>
            <a:gd name="adj5" fmla="val 7527"/>
          </a:avLst>
        </a:prstGeom>
        <a:solidFill>
          <a:schemeClr val="accent3">
            <a:shade val="90000"/>
            <a:hueOff val="23790"/>
            <a:satOff val="1101"/>
            <a:lumOff val="8051"/>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248FD889-79AB-4F62-A0C4-DE0874C0CA1F}">
      <dsp:nvSpPr>
        <dsp:cNvPr id="0" name=""/>
        <dsp:cNvSpPr/>
      </dsp:nvSpPr>
      <dsp:spPr>
        <a:xfrm rot="19763136" flipV="1">
          <a:off x="871854" y="924383"/>
          <a:ext cx="696145" cy="645225"/>
        </a:xfrm>
        <a:prstGeom prst="leftCircularArrow">
          <a:avLst>
            <a:gd name="adj1" fmla="val 5984"/>
            <a:gd name="adj2" fmla="val 394124"/>
            <a:gd name="adj3" fmla="val 13313824"/>
            <a:gd name="adj4" fmla="val 10508221"/>
            <a:gd name="adj5" fmla="val 6981"/>
          </a:avLst>
        </a:prstGeom>
        <a:solidFill>
          <a:schemeClr val="accent3">
            <a:shade val="90000"/>
            <a:hueOff val="47579"/>
            <a:satOff val="2201"/>
            <a:lumOff val="16102"/>
            <a:alphaOff val="0"/>
          </a:schemeClr>
        </a:solidFill>
        <a:ln>
          <a:noFill/>
        </a:ln>
        <a:effectLst>
          <a:outerShdw blurRad="38100" dist="254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pPr/>
              <a:t>2/21/17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pPr/>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208164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368032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5</a:t>
            </a:fld>
            <a:endParaRPr lang="en-US" dirty="0"/>
          </a:p>
        </p:txBody>
      </p:sp>
    </p:spTree>
    <p:extLst>
      <p:ext uri="{BB962C8B-B14F-4D97-AF65-F5344CB8AC3E}">
        <p14:creationId xmlns:p14="http://schemas.microsoft.com/office/powerpoint/2010/main" val="111994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6</a:t>
            </a:fld>
            <a:endParaRPr lang="en-US" dirty="0"/>
          </a:p>
        </p:txBody>
      </p:sp>
    </p:spTree>
    <p:extLst>
      <p:ext uri="{BB962C8B-B14F-4D97-AF65-F5344CB8AC3E}">
        <p14:creationId xmlns:p14="http://schemas.microsoft.com/office/powerpoint/2010/main" val="244455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7</a:t>
            </a:fld>
            <a:endParaRPr lang="en-US" dirty="0"/>
          </a:p>
        </p:txBody>
      </p:sp>
    </p:spTree>
    <p:extLst>
      <p:ext uri="{BB962C8B-B14F-4D97-AF65-F5344CB8AC3E}">
        <p14:creationId xmlns:p14="http://schemas.microsoft.com/office/powerpoint/2010/main" val="14506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10</a:t>
            </a:fld>
            <a:endParaRPr lang="en-US" dirty="0"/>
          </a:p>
        </p:txBody>
      </p:sp>
    </p:spTree>
    <p:extLst>
      <p:ext uri="{BB962C8B-B14F-4D97-AF65-F5344CB8AC3E}">
        <p14:creationId xmlns:p14="http://schemas.microsoft.com/office/powerpoint/2010/main" val="1280215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lumMod val="50000"/>
                  </a:schemeClr>
                </a:solidFill>
              </a:rPr>
              <a:t>From 434 Team</a:t>
            </a:r>
            <a:endParaRPr lang="ar-SA" dirty="0">
              <a:solidFill>
                <a:schemeClr val="accent1">
                  <a:lumMod val="50000"/>
                </a:schemeClr>
              </a:solidFill>
            </a:endParaRPr>
          </a:p>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14</a:t>
            </a:fld>
            <a:endParaRPr lang="en-US" dirty="0"/>
          </a:p>
        </p:txBody>
      </p:sp>
    </p:spTree>
    <p:extLst>
      <p:ext uri="{BB962C8B-B14F-4D97-AF65-F5344CB8AC3E}">
        <p14:creationId xmlns:p14="http://schemas.microsoft.com/office/powerpoint/2010/main" val="2606469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15</a:t>
            </a:fld>
            <a:endParaRPr lang="en-US" dirty="0"/>
          </a:p>
        </p:txBody>
      </p:sp>
    </p:spTree>
    <p:extLst>
      <p:ext uri="{BB962C8B-B14F-4D97-AF65-F5344CB8AC3E}">
        <p14:creationId xmlns:p14="http://schemas.microsoft.com/office/powerpoint/2010/main" val="1493520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16</a:t>
            </a:fld>
            <a:endParaRPr lang="en-US" dirty="0"/>
          </a:p>
        </p:txBody>
      </p:sp>
    </p:spTree>
    <p:extLst>
      <p:ext uri="{BB962C8B-B14F-4D97-AF65-F5344CB8AC3E}">
        <p14:creationId xmlns:p14="http://schemas.microsoft.com/office/powerpoint/2010/main" val="157015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pPr/>
              <a:t>18</a:t>
            </a:fld>
            <a:endParaRPr lang="en-US" dirty="0"/>
          </a:p>
        </p:txBody>
      </p:sp>
    </p:spTree>
    <p:extLst>
      <p:ext uri="{BB962C8B-B14F-4D97-AF65-F5344CB8AC3E}">
        <p14:creationId xmlns:p14="http://schemas.microsoft.com/office/powerpoint/2010/main" val="105411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E6A7EFC8-FDD0-024B-BA50-949C8939E98A}" type="datetime1">
              <a:rPr lang="en-US" smtClean="0"/>
              <a:t>2/21/17</a:t>
            </a:fld>
            <a:endParaRPr lang="en-US" dirty="0"/>
          </a:p>
        </p:txBody>
      </p:sp>
      <p:sp>
        <p:nvSpPr>
          <p:cNvPr id="17" name="Footer Placeholder 16"/>
          <p:cNvSpPr>
            <a:spLocks noGrp="1"/>
          </p:cNvSpPr>
          <p:nvPr>
            <p:ph type="ftr" sz="quarter" idx="11"/>
          </p:nvPr>
        </p:nvSpPr>
        <p:spPr>
          <a:xfrm>
            <a:off x="3864864" y="6355080"/>
            <a:ext cx="4632960" cy="365760"/>
          </a:xfrm>
        </p:spPr>
        <p:txBody>
          <a:bodyPr/>
          <a:lstStyle/>
          <a:p>
            <a:endParaRPr lang="en-US" dirty="0"/>
          </a:p>
        </p:txBody>
      </p:sp>
      <p:sp>
        <p:nvSpPr>
          <p:cNvPr id="29" name="Slide Number Placeholder 28"/>
          <p:cNvSpPr>
            <a:spLocks noGrp="1"/>
          </p:cNvSpPr>
          <p:nvPr>
            <p:ph type="sldNum" sz="quarter" idx="12"/>
          </p:nvPr>
        </p:nvSpPr>
        <p:spPr>
          <a:xfrm>
            <a:off x="1621536" y="6355080"/>
            <a:ext cx="1625600" cy="365760"/>
          </a:xfrm>
        </p:spPr>
        <p:txBody>
          <a:bodyPr/>
          <a:lstStyle/>
          <a:p>
            <a:fld id="{4929A69E-7D8F-4515-9605-0315ABD4F316}" type="slidenum">
              <a:rPr lang="en-US" smtClean="0"/>
              <a:pPr/>
              <a:t>‹#›</a:t>
            </a:fld>
            <a:endParaRPr lang="en-US" dirty="0"/>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2E979B-9CEA-5444-845E-1DAAFB37E0FB}" type="datetime1">
              <a:rPr lang="en-US" smtClean="0"/>
              <a:t>2/21/17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4643D17-F89D-7C44-96FA-CFCFB0F5AB82}" type="datetime1">
              <a:rPr lang="en-US" smtClean="0"/>
              <a:t>2/21/17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134AE20-8342-0846-B17F-4AE38A614CB6}" type="datetime1">
              <a:rPr lang="en-US" smtClean="0"/>
              <a:t>2/21/17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85577469-D83A-704D-9CC5-8B2B8A41EB1F}" type="datetime1">
              <a:rPr lang="en-US" smtClean="0"/>
              <a:t>2/21/17</a:t>
            </a:fld>
            <a:endParaRPr lang="en-US" dirty="0"/>
          </a:p>
        </p:txBody>
      </p:sp>
      <p:sp>
        <p:nvSpPr>
          <p:cNvPr id="5" name="Footer Placeholder 4"/>
          <p:cNvSpPr>
            <a:spLocks noGrp="1"/>
          </p:cNvSpPr>
          <p:nvPr>
            <p:ph type="ftr" sz="quarter" idx="11"/>
          </p:nvPr>
        </p:nvSpPr>
        <p:spPr>
          <a:xfrm>
            <a:off x="3864864" y="6355080"/>
            <a:ext cx="4632960" cy="365760"/>
          </a:xfrm>
        </p:spPr>
        <p:txBody>
          <a:bodyPr/>
          <a:lstStyle/>
          <a:p>
            <a:endParaRPr lang="en-US" dirty="0"/>
          </a:p>
        </p:txBody>
      </p:sp>
      <p:sp>
        <p:nvSpPr>
          <p:cNvPr id="6" name="Slide Number Placeholder 5"/>
          <p:cNvSpPr>
            <a:spLocks noGrp="1"/>
          </p:cNvSpPr>
          <p:nvPr>
            <p:ph type="sldNum" sz="quarter" idx="12"/>
          </p:nvPr>
        </p:nvSpPr>
        <p:spPr>
          <a:xfrm>
            <a:off x="1426464" y="6355080"/>
            <a:ext cx="2027936" cy="365760"/>
          </a:xfrm>
        </p:spPr>
        <p:txBody>
          <a:bodyPr/>
          <a:lstStyle/>
          <a:p>
            <a:fld id="{4929A69E-7D8F-4515-9605-0315ABD4F316}" type="slidenum">
              <a:rPr lang="en-US" smtClean="0"/>
              <a:pPr/>
              <a:t>‹#›</a:t>
            </a:fld>
            <a:endParaRPr lang="en-US" dirty="0"/>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D7251010-CFC4-DE44-8DA6-FE3D6BDADDCA}" type="datetime1">
              <a:rPr lang="en-US" smtClean="0"/>
              <a:t>2/21/17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1EC8A63-DE4C-BA49-B049-461CCCB16B14}" type="datetime1">
              <a:rPr lang="en-US" smtClean="0"/>
              <a:t>2/21/17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pPr/>
              <a:t>‹#›</a:t>
            </a:fld>
            <a:endParaRPr lang="en-US" dirty="0"/>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04A3B6C-CBF9-F842-8A20-346DE753F272}" type="datetime1">
              <a:rPr lang="en-US" smtClean="0"/>
              <a:t>2/21/17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pPr/>
              <a:t>‹#›</a:t>
            </a:fld>
            <a:endParaRPr lang="en-US" dirty="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143B4-3DB2-E143-82AB-01F3D1591A03}" type="datetime1">
              <a:rPr lang="en-US" smtClean="0"/>
              <a:t>2/21/17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pPr/>
              <a:t>‹#›</a:t>
            </a:fld>
            <a:endParaRPr lang="en-US" dirty="0"/>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5A6FD96-932F-9D45-BFC6-FE110538FC18}" type="datetime1">
              <a:rPr lang="en-US" smtClean="0"/>
              <a:t>2/21/17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83E782A-39F2-C348-9384-EBB9FE2831DD}" type="datetime1">
              <a:rPr lang="en-US" smtClean="0"/>
              <a:t>2/21/17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pPr/>
              <a:t>‹#›</a:t>
            </a:fld>
            <a:endParaRPr lang="en-US" dirty="0"/>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80A4B425-91FC-B84C-85F4-C8AB102391EC}" type="datetime1">
              <a:rPr lang="en-US" smtClean="0"/>
              <a:t>2/21/17</a:t>
            </a:fld>
            <a:endParaRPr lang="en-US" dirty="0"/>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4929A69E-7D8F-4515-9605-0315ABD4F316}" type="slidenum">
              <a:rPr lang="en-US" smtClean="0"/>
              <a:pPr/>
              <a:t>‹#›</a:t>
            </a:fld>
            <a:endParaRPr lang="en-US" dirty="0"/>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m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m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tm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tm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tm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cs.google.com/document/d/1LoawAdvXBg92MWvPPuFp3LEG0jDWJYd6_cMBV_9aNww/edit" TargetMode="External"/><Relationship Id="rId3" Type="http://schemas.openxmlformats.org/officeDocument/2006/relationships/hyperlink" Target="https://www.onlineexambuilder.com/effects-of-exercise-on-the-respiratory-system./exam-128832"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mailto:Physiology436@gmail.com" TargetMode="External"/></Relationships>
</file>

<file path=ppt/slides/_rels/slide3.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hyperlink" Target="https://www.youtube.com/watch?v=dWe8vtztW-4" TargetMode="External"/><Relationship Id="rId1" Type="http://schemas.openxmlformats.org/officeDocument/2006/relationships/slideLayout" Target="../slideLayouts/slideLayout2.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tm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1253" y="1839724"/>
            <a:ext cx="2257275" cy="1373253"/>
          </a:xfrm>
          <a:prstGeom prst="rect">
            <a:avLst/>
          </a:prstGeom>
        </p:spPr>
      </p:pic>
      <p:sp>
        <p:nvSpPr>
          <p:cNvPr id="2" name="Title 1"/>
          <p:cNvSpPr>
            <a:spLocks noGrp="1"/>
          </p:cNvSpPr>
          <p:nvPr>
            <p:ph type="ctrTitle"/>
          </p:nvPr>
        </p:nvSpPr>
        <p:spPr>
          <a:xfrm>
            <a:off x="2318796" y="1916836"/>
            <a:ext cx="7770376" cy="1470025"/>
          </a:xfrm>
        </p:spPr>
        <p:txBody>
          <a:bodyPr>
            <a:noAutofit/>
          </a:bodyPr>
          <a:lstStyle/>
          <a:p>
            <a:pPr algn="ctr"/>
            <a:r>
              <a:rPr lang="en-US" sz="4000" b="1">
                <a:solidFill>
                  <a:schemeClr val="accent2">
                    <a:lumMod val="75000"/>
                  </a:schemeClr>
                </a:solidFill>
                <a:latin typeface="Arial Black" panose="020B0A04020102020204" pitchFamily="34" charset="0"/>
              </a:rPr>
              <a:t>Effects of </a:t>
            </a:r>
            <a:r>
              <a:rPr lang="en-US" sz="4000" b="1" smtClean="0">
                <a:solidFill>
                  <a:schemeClr val="accent2">
                    <a:lumMod val="75000"/>
                  </a:schemeClr>
                </a:solidFill>
                <a:latin typeface="Arial Black" panose="020B0A04020102020204" pitchFamily="34" charset="0"/>
              </a:rPr>
              <a:t>Exercise </a:t>
            </a:r>
            <a:r>
              <a:rPr lang="en-US" sz="4000" b="1">
                <a:solidFill>
                  <a:schemeClr val="accent2">
                    <a:lumMod val="75000"/>
                  </a:schemeClr>
                </a:solidFill>
                <a:latin typeface="Arial Black" panose="020B0A04020102020204" pitchFamily="34" charset="0"/>
              </a:rPr>
              <a:t>on </a:t>
            </a:r>
            <a:br>
              <a:rPr lang="en-US" sz="4000" b="1">
                <a:solidFill>
                  <a:schemeClr val="accent2">
                    <a:lumMod val="75000"/>
                  </a:schemeClr>
                </a:solidFill>
                <a:latin typeface="Arial Black" panose="020B0A04020102020204" pitchFamily="34" charset="0"/>
              </a:rPr>
            </a:br>
            <a:r>
              <a:rPr lang="en-US" sz="4000" b="1" smtClean="0">
                <a:solidFill>
                  <a:schemeClr val="accent2">
                    <a:lumMod val="75000"/>
                  </a:schemeClr>
                </a:solidFill>
                <a:latin typeface="Arial Black" panose="020B0A04020102020204" pitchFamily="34" charset="0"/>
              </a:rPr>
              <a:t>Respiration</a:t>
            </a:r>
            <a:endParaRPr lang="en-US" sz="2400" b="1" dirty="0">
              <a:solidFill>
                <a:schemeClr val="accent2">
                  <a:lumMod val="75000"/>
                </a:schemeClr>
              </a:solidFill>
              <a:latin typeface="Arial Black" panose="020B0A04020102020204" pitchFamily="34" charset="0"/>
            </a:endParaRPr>
          </a:p>
        </p:txBody>
      </p:sp>
      <p:sp>
        <p:nvSpPr>
          <p:cNvPr id="3" name="Subtitle 2"/>
          <p:cNvSpPr>
            <a:spLocks noGrp="1"/>
          </p:cNvSpPr>
          <p:nvPr>
            <p:ph type="subTitle" idx="1"/>
          </p:nvPr>
        </p:nvSpPr>
        <p:spPr>
          <a:xfrm>
            <a:off x="2681924" y="5183474"/>
            <a:ext cx="7481067" cy="720080"/>
          </a:xfrm>
        </p:spPr>
        <p:txBody>
          <a:bodyPr>
            <a:normAutofit/>
          </a:bodyPr>
          <a:lstStyle/>
          <a:p>
            <a:pPr algn="ctr"/>
            <a:r>
              <a:rPr lang="en-GB" sz="1800" b="1" dirty="0">
                <a:solidFill>
                  <a:schemeClr val="accent1">
                    <a:lumMod val="75000"/>
                  </a:schemeClr>
                </a:solidFill>
              </a:rPr>
              <a:t>Physiology Team 436 – Respiratory Block Lecture </a:t>
            </a:r>
            <a:r>
              <a:rPr lang="en-GB" sz="1800" b="1" dirty="0" smtClean="0">
                <a:solidFill>
                  <a:schemeClr val="accent1">
                    <a:lumMod val="75000"/>
                  </a:schemeClr>
                </a:solidFill>
              </a:rPr>
              <a:t>5</a:t>
            </a:r>
            <a:endParaRPr lang="en-GB" sz="1800" b="1" dirty="0">
              <a:solidFill>
                <a:schemeClr val="accent1">
                  <a:lumMod val="75000"/>
                </a:schemeClr>
              </a:solidFill>
            </a:endParaRPr>
          </a:p>
        </p:txBody>
      </p:sp>
      <p:cxnSp>
        <p:nvCxnSpPr>
          <p:cNvPr id="6" name="Straight Connector 5"/>
          <p:cNvCxnSpPr/>
          <p:nvPr/>
        </p:nvCxnSpPr>
        <p:spPr>
          <a:xfrm>
            <a:off x="2712508"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804" y="332656"/>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2667" y="3617730"/>
            <a:ext cx="6479032" cy="1323439"/>
          </a:xfrm>
          <a:prstGeom prst="rect">
            <a:avLst/>
          </a:prstGeom>
          <a:noFill/>
        </p:spPr>
        <p:txBody>
          <a:bodyPr wrap="square" rtlCol="0">
            <a:spAutoFit/>
          </a:bodyPr>
          <a:lstStyle/>
          <a:p>
            <a:pPr defTabSz="914363"/>
            <a:r>
              <a:rPr lang="en-US" sz="1600" dirty="0">
                <a:solidFill>
                  <a:srgbClr val="FF0000"/>
                </a:solidFill>
              </a:rPr>
              <a:t>Red: very important.</a:t>
            </a:r>
          </a:p>
          <a:p>
            <a:pPr defTabSz="914363"/>
            <a:r>
              <a:rPr lang="en-US" sz="1600" dirty="0">
                <a:solidFill>
                  <a:srgbClr val="DDE9EC">
                    <a:lumMod val="50000"/>
                  </a:srgbClr>
                </a:solidFill>
              </a:rPr>
              <a:t>Green:  Doctor’s notes.</a:t>
            </a:r>
          </a:p>
          <a:p>
            <a:pPr defTabSz="914363"/>
            <a:r>
              <a:rPr lang="en-US" sz="1600" dirty="0">
                <a:solidFill>
                  <a:srgbClr val="C76B9B"/>
                </a:solidFill>
              </a:rPr>
              <a:t>Pink:  formulas. </a:t>
            </a:r>
            <a:endParaRPr lang="en-US" sz="1600" dirty="0">
              <a:solidFill>
                <a:srgbClr val="DDE9EC">
                  <a:lumMod val="50000"/>
                </a:srgbClr>
              </a:solidFill>
            </a:endParaRPr>
          </a:p>
          <a:p>
            <a:pPr defTabSz="914363"/>
            <a:r>
              <a:rPr lang="en-US" sz="1600" dirty="0">
                <a:solidFill>
                  <a:srgbClr val="FADA7A">
                    <a:lumMod val="75000"/>
                  </a:srgbClr>
                </a:solidFill>
              </a:rPr>
              <a:t>Yellow:  numbers.</a:t>
            </a:r>
          </a:p>
          <a:p>
            <a:pPr defTabSz="914363"/>
            <a:r>
              <a:rPr lang="en-US" sz="1600" dirty="0">
                <a:solidFill>
                  <a:prstClr val="white">
                    <a:lumMod val="65000"/>
                  </a:prstClr>
                </a:solidFill>
              </a:rPr>
              <a:t>Gray: notes and explanation.</a:t>
            </a:r>
          </a:p>
        </p:txBody>
      </p:sp>
      <p:pic>
        <p:nvPicPr>
          <p:cNvPr id="10" name="Picture 9"/>
          <p:cNvPicPr/>
          <p:nvPr/>
        </p:nvPicPr>
        <p:blipFill>
          <a:blip r:embed="rId5">
            <a:extLst>
              <a:ext uri="{28A0092B-C50C-407E-A947-70E740481C1C}">
                <a14:useLocalDpi xmlns:a14="http://schemas.microsoft.com/office/drawing/2010/main" val="0"/>
              </a:ext>
            </a:extLst>
          </a:blip>
          <a:stretch>
            <a:fillRect/>
          </a:stretch>
        </p:blipFill>
        <p:spPr>
          <a:xfrm>
            <a:off x="10032349" y="630216"/>
            <a:ext cx="1795082" cy="1061065"/>
          </a:xfrm>
          <a:prstGeom prst="rect">
            <a:avLst/>
          </a:prstGeom>
        </p:spPr>
      </p:pic>
      <p:sp>
        <p:nvSpPr>
          <p:cNvPr id="4" name="TextBox 3"/>
          <p:cNvSpPr txBox="1"/>
          <p:nvPr/>
        </p:nvSpPr>
        <p:spPr>
          <a:xfrm>
            <a:off x="9119549" y="6137850"/>
            <a:ext cx="4247366" cy="400110"/>
          </a:xfrm>
          <a:prstGeom prst="rect">
            <a:avLst/>
          </a:prstGeom>
          <a:noFill/>
        </p:spPr>
        <p:txBody>
          <a:bodyPr wrap="square" rtlCol="0">
            <a:spAutoFit/>
          </a:bodyPr>
          <a:lstStyle/>
          <a:p>
            <a:pPr defTabSz="914363"/>
            <a:r>
              <a:rPr lang="en-US" sz="1000" dirty="0">
                <a:solidFill>
                  <a:prstClr val="white">
                    <a:lumMod val="65000"/>
                  </a:prstClr>
                </a:solidFill>
              </a:rPr>
              <a:t>Lecture:  If work is intended for initial studying.</a:t>
            </a:r>
          </a:p>
          <a:p>
            <a:pPr defTabSz="914363"/>
            <a:r>
              <a:rPr lang="en-US" sz="1000" dirty="0">
                <a:solidFill>
                  <a:prstClr val="white">
                    <a:lumMod val="65000"/>
                  </a:prstClr>
                </a:solidFill>
              </a:rPr>
              <a:t>Review:  If work is intended for revision. </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369" y="1883587"/>
            <a:ext cx="1814089" cy="1510691"/>
          </a:xfrm>
          <a:prstGeom prst="rect">
            <a:avLst/>
          </a:prstGeom>
        </p:spPr>
      </p:pic>
      <p:sp>
        <p:nvSpPr>
          <p:cNvPr id="11" name="TextBox 10"/>
          <p:cNvSpPr txBox="1"/>
          <p:nvPr/>
        </p:nvSpPr>
        <p:spPr>
          <a:xfrm>
            <a:off x="2785451" y="3290089"/>
            <a:ext cx="6982957" cy="276999"/>
          </a:xfrm>
          <a:prstGeom prst="rect">
            <a:avLst/>
          </a:prstGeom>
          <a:noFill/>
        </p:spPr>
        <p:txBody>
          <a:bodyPr wrap="square" rtlCol="0">
            <a:spAutoFit/>
          </a:bodyPr>
          <a:lstStyle/>
          <a:p>
            <a:pPr algn="ctr"/>
            <a:r>
              <a:rPr lang="en-US" sz="1200" dirty="0" smtClean="0">
                <a:solidFill>
                  <a:schemeClr val="bg1">
                    <a:lumMod val="50000"/>
                  </a:schemeClr>
                </a:solidFill>
              </a:rPr>
              <a:t>We recommend that you study lecture 6 (Gas Transfer) prior </a:t>
            </a:r>
            <a:r>
              <a:rPr lang="en-US" sz="1200" smtClean="0">
                <a:solidFill>
                  <a:schemeClr val="bg1">
                    <a:lumMod val="50000"/>
                  </a:schemeClr>
                </a:solidFill>
              </a:rPr>
              <a:t>to studying this </a:t>
            </a:r>
            <a:r>
              <a:rPr lang="en-US" sz="1200" dirty="0" smtClean="0">
                <a:solidFill>
                  <a:schemeClr val="bg1">
                    <a:lumMod val="50000"/>
                  </a:schemeClr>
                </a:solidFill>
              </a:rPr>
              <a:t>lecture. Good Luck! </a:t>
            </a:r>
            <a:endParaRPr lang="en-US" sz="1200" dirty="0">
              <a:solidFill>
                <a:schemeClr val="bg1">
                  <a:lumMod val="50000"/>
                </a:schemeClr>
              </a:solidFill>
            </a:endParaRPr>
          </a:p>
        </p:txBody>
      </p:sp>
    </p:spTree>
    <p:extLst>
      <p:ext uri="{BB962C8B-B14F-4D97-AF65-F5344CB8AC3E}">
        <p14:creationId xmlns:p14="http://schemas.microsoft.com/office/powerpoint/2010/main" val="1812406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3888"/>
            <a:ext cx="10972800" cy="990600"/>
          </a:xfrm>
        </p:spPr>
        <p:txBody>
          <a:bodyPr>
            <a:normAutofit/>
          </a:bodyPr>
          <a:lstStyle/>
          <a:p>
            <a:r>
              <a:rPr lang="en-US" sz="2400" dirty="0"/>
              <a:t>Interrelation Between Chemical Factors and Nervous Factors in the Control of Respiration </a:t>
            </a:r>
            <a:r>
              <a:rPr lang="en-US" sz="2400"/>
              <a:t>During </a:t>
            </a:r>
            <a:r>
              <a:rPr lang="en-US" sz="2400" smtClean="0"/>
              <a:t>Exercise</a:t>
            </a:r>
            <a:endParaRPr lang="en-US" sz="2400" dirty="0"/>
          </a:p>
        </p:txBody>
      </p:sp>
      <p:sp>
        <p:nvSpPr>
          <p:cNvPr id="4" name="Content Placeholder 3"/>
          <p:cNvSpPr>
            <a:spLocks noGrp="1"/>
          </p:cNvSpPr>
          <p:nvPr>
            <p:ph sz="quarter" idx="1"/>
          </p:nvPr>
        </p:nvSpPr>
        <p:spPr>
          <a:xfrm>
            <a:off x="609600" y="1700808"/>
            <a:ext cx="10972800" cy="4670122"/>
          </a:xfrm>
        </p:spPr>
        <p:txBody>
          <a:bodyPr>
            <a:normAutofit/>
          </a:bodyPr>
          <a:lstStyle/>
          <a:p>
            <a:r>
              <a:rPr lang="en-US" sz="2000" dirty="0"/>
              <a:t>Direct </a:t>
            </a:r>
            <a:r>
              <a:rPr lang="en-US" sz="2000" dirty="0" smtClean="0"/>
              <a:t>nervous </a:t>
            </a:r>
            <a:r>
              <a:rPr lang="en-US" sz="2000" dirty="0"/>
              <a:t>signal stimulate the respiratory center almost the proper amount to supply the extra oxygen required for exercise and to blow off extra carbon dioxide. </a:t>
            </a:r>
            <a:endParaRPr lang="en-US" sz="2000" dirty="0" smtClean="0"/>
          </a:p>
          <a:p>
            <a:endParaRPr lang="en-US" sz="2000" dirty="0"/>
          </a:p>
          <a:p>
            <a:r>
              <a:rPr lang="en-US" sz="2000" dirty="0" smtClean="0"/>
              <a:t>Occasionally</a:t>
            </a:r>
            <a:r>
              <a:rPr lang="en-US" sz="2000" dirty="0"/>
              <a:t>, the nervous respiratory control signals are either </a:t>
            </a:r>
            <a:r>
              <a:rPr lang="en-US" sz="2000" b="1" dirty="0"/>
              <a:t>too strong or too weak</a:t>
            </a:r>
            <a:r>
              <a:rPr lang="en-US" sz="2000" dirty="0"/>
              <a:t>. </a:t>
            </a:r>
            <a:endParaRPr lang="en-US" sz="2000" dirty="0" smtClean="0"/>
          </a:p>
          <a:p>
            <a:endParaRPr lang="ar-SA" sz="2000" dirty="0" smtClean="0"/>
          </a:p>
          <a:p>
            <a:r>
              <a:rPr lang="en-US" sz="2000" dirty="0" smtClean="0"/>
              <a:t>Then </a:t>
            </a:r>
            <a:r>
              <a:rPr lang="en-US" sz="2000" dirty="0"/>
              <a:t>chemical factors play a significant role in bringing about the final adjustment of respiration required to keep the O2, Co2, and H+ ion concentrations of the body fluids as nearly normal as </a:t>
            </a:r>
            <a:r>
              <a:rPr lang="en-US" sz="2000" dirty="0" smtClean="0"/>
              <a:t>possible.</a:t>
            </a:r>
            <a:r>
              <a:rPr lang="ar-SA" sz="1800" dirty="0" smtClean="0"/>
              <a:t>تكون المستقبلات على </a:t>
            </a:r>
            <a:r>
              <a:rPr lang="ar-SA" sz="1800" dirty="0" err="1" smtClean="0"/>
              <a:t>البلود</a:t>
            </a:r>
            <a:r>
              <a:rPr lang="ar-SA" sz="1800" dirty="0" smtClean="0"/>
              <a:t> فسل</a:t>
            </a:r>
          </a:p>
          <a:p>
            <a:pPr marL="0" indent="0">
              <a:buNone/>
            </a:pPr>
            <a:r>
              <a:rPr lang="ar-SA" sz="1800" dirty="0" smtClean="0"/>
              <a:t>بحيث اذا تغيرت تراكيز الغازات ترسل إشارات لتزيد معدل التنفس </a:t>
            </a:r>
            <a:endParaRPr lang="en-US" sz="1800" dirty="0"/>
          </a:p>
        </p:txBody>
      </p:sp>
      <p:sp>
        <p:nvSpPr>
          <p:cNvPr id="6" name="TextBox 5"/>
          <p:cNvSpPr txBox="1"/>
          <p:nvPr/>
        </p:nvSpPr>
        <p:spPr>
          <a:xfrm>
            <a:off x="400472" y="5431645"/>
            <a:ext cx="11391056" cy="978729"/>
          </a:xfrm>
          <a:prstGeom prst="rect">
            <a:avLst/>
          </a:prstGeom>
          <a:noFill/>
          <a:ln>
            <a:noFill/>
            <a:prstDash val="dash"/>
          </a:ln>
        </p:spPr>
        <p:txBody>
          <a:bodyPr wrap="square" rtlCol="1">
            <a:noAutofit/>
          </a:bodyPr>
          <a:lstStyle/>
          <a:p>
            <a:pPr marL="419100" indent="-382588" algn="just">
              <a:lnSpc>
                <a:spcPct val="80000"/>
              </a:lnSpc>
            </a:pPr>
            <a:r>
              <a:rPr lang="en-US" altLang="ar-SA" sz="1600" dirty="0" smtClean="0">
                <a:solidFill>
                  <a:schemeClr val="bg1">
                    <a:lumMod val="65000"/>
                  </a:schemeClr>
                </a:solidFill>
              </a:rPr>
              <a:t>      The chemical factors (the partial pressure of the gas levels) </a:t>
            </a:r>
            <a:r>
              <a:rPr lang="en-US" altLang="ar-SA" sz="1600" u="sng" dirty="0" smtClean="0">
                <a:solidFill>
                  <a:schemeClr val="bg1">
                    <a:lumMod val="65000"/>
                  </a:schemeClr>
                </a:solidFill>
              </a:rPr>
              <a:t>tune and adjust</a:t>
            </a:r>
            <a:r>
              <a:rPr lang="en-US" altLang="ar-SA" sz="1600" dirty="0" smtClean="0">
                <a:solidFill>
                  <a:schemeClr val="bg1">
                    <a:lumMod val="65000"/>
                  </a:schemeClr>
                </a:solidFill>
              </a:rPr>
              <a:t> the hyperventilation stimulated by the neurogenic mechanisms because they’re not that accurate. But these Factors </a:t>
            </a:r>
            <a:r>
              <a:rPr lang="en-US" altLang="ar-SA" sz="1600" u="sng" dirty="0" smtClean="0">
                <a:solidFill>
                  <a:schemeClr val="bg1">
                    <a:lumMod val="65000"/>
                  </a:schemeClr>
                </a:solidFill>
              </a:rPr>
              <a:t>ARE NOT the driving force </a:t>
            </a:r>
            <a:r>
              <a:rPr lang="en-US" altLang="ar-SA" sz="1600" dirty="0" smtClean="0">
                <a:solidFill>
                  <a:schemeClr val="bg1">
                    <a:lumMod val="65000"/>
                  </a:schemeClr>
                </a:solidFill>
              </a:rPr>
              <a:t>of the hyperventilation.</a:t>
            </a:r>
          </a:p>
        </p:txBody>
      </p:sp>
      <p:sp>
        <p:nvSpPr>
          <p:cNvPr id="7" name="TextBox 6"/>
          <p:cNvSpPr txBox="1"/>
          <p:nvPr/>
        </p:nvSpPr>
        <p:spPr>
          <a:xfrm>
            <a:off x="9530680" y="0"/>
            <a:ext cx="2661320"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9" name="Slide Number Placeholder 8"/>
          <p:cNvSpPr>
            <a:spLocks noGrp="1"/>
          </p:cNvSpPr>
          <p:nvPr>
            <p:ph type="sldNum" sz="quarter" idx="12"/>
          </p:nvPr>
        </p:nvSpPr>
        <p:spPr/>
        <p:txBody>
          <a:bodyPr/>
          <a:lstStyle/>
          <a:p>
            <a:fld id="{4929A69E-7D8F-4515-9605-0315ABD4F316}" type="slidenum">
              <a:rPr lang="en-US" smtClean="0"/>
              <a:pPr/>
              <a:t>10</a:t>
            </a:fld>
            <a:endParaRPr lang="en-US" dirty="0"/>
          </a:p>
        </p:txBody>
      </p:sp>
    </p:spTree>
    <p:extLst>
      <p:ext uri="{BB962C8B-B14F-4D97-AF65-F5344CB8AC3E}">
        <p14:creationId xmlns:p14="http://schemas.microsoft.com/office/powerpoint/2010/main" val="3308256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5722" y="1422165"/>
            <a:ext cx="7488832" cy="3068699"/>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9600" y="152400"/>
            <a:ext cx="11436718" cy="990600"/>
          </a:xfrm>
        </p:spPr>
        <p:txBody>
          <a:bodyPr>
            <a:normAutofit/>
          </a:bodyPr>
          <a:lstStyle/>
          <a:p>
            <a:r>
              <a:rPr lang="en-US" sz="2400" dirty="0"/>
              <a:t>The Neurogenic Factor for Control of Ventilation During </a:t>
            </a:r>
            <a:r>
              <a:rPr lang="en-US" sz="2400" dirty="0" smtClean="0"/>
              <a:t>Exercise is a Learned Response (Conditioned Reflex)</a:t>
            </a:r>
            <a:endParaRPr lang="en-US" sz="2400" dirty="0"/>
          </a:p>
        </p:txBody>
      </p:sp>
      <p:sp>
        <p:nvSpPr>
          <p:cNvPr id="4" name="Content Placeholder 3"/>
          <p:cNvSpPr>
            <a:spLocks noGrp="1"/>
          </p:cNvSpPr>
          <p:nvPr>
            <p:ph sz="quarter" idx="1"/>
          </p:nvPr>
        </p:nvSpPr>
        <p:spPr>
          <a:xfrm>
            <a:off x="551384" y="1556792"/>
            <a:ext cx="7358608" cy="2808312"/>
          </a:xfrm>
        </p:spPr>
        <p:txBody>
          <a:bodyPr>
            <a:normAutofit/>
          </a:bodyPr>
          <a:lstStyle/>
          <a:p>
            <a:r>
              <a:rPr lang="en-US" sz="2000" dirty="0"/>
              <a:t>The ventilatory response during exercise, is at least partly a learned response</a:t>
            </a:r>
            <a:r>
              <a:rPr lang="en-US" sz="2000" dirty="0" smtClean="0"/>
              <a:t>.</a:t>
            </a:r>
            <a:endParaRPr lang="ar-SA" sz="2000" dirty="0" smtClean="0"/>
          </a:p>
          <a:p>
            <a:r>
              <a:rPr lang="en-US" sz="2000" dirty="0" smtClean="0"/>
              <a:t>That </a:t>
            </a:r>
            <a:r>
              <a:rPr lang="en-US" sz="2000" dirty="0"/>
              <a:t>is, with repeated periods of exercise, the brain becomes progressively more able to provide the proper signals required to keep the blood PCO2 at its normal level. </a:t>
            </a:r>
            <a:endParaRPr lang="ar-SA" sz="2000" dirty="0" smtClean="0"/>
          </a:p>
          <a:p>
            <a:r>
              <a:rPr lang="en-US" sz="2000" dirty="0" smtClean="0"/>
              <a:t>The </a:t>
            </a:r>
            <a:r>
              <a:rPr lang="en-US" sz="2000" dirty="0"/>
              <a:t>cerebral cortex is involved in this learning, because experiments that block only the cortex also block the learned response.</a:t>
            </a:r>
          </a:p>
        </p:txBody>
      </p:sp>
      <p:sp>
        <p:nvSpPr>
          <p:cNvPr id="6" name="Rectangle 5"/>
          <p:cNvSpPr/>
          <p:nvPr/>
        </p:nvSpPr>
        <p:spPr>
          <a:xfrm>
            <a:off x="551384" y="4764205"/>
            <a:ext cx="7443170" cy="1323439"/>
          </a:xfrm>
          <a:prstGeom prst="rect">
            <a:avLst/>
          </a:prstGeom>
          <a:ln>
            <a:solidFill>
              <a:schemeClr val="tx1">
                <a:lumMod val="50000"/>
                <a:lumOff val="50000"/>
              </a:schemeClr>
            </a:solidFill>
          </a:ln>
        </p:spPr>
        <p:txBody>
          <a:bodyPr wrap="square">
            <a:spAutoFit/>
          </a:bodyPr>
          <a:lstStyle/>
          <a:p>
            <a:r>
              <a:rPr lang="en-US" altLang="en-US" sz="1600" dirty="0"/>
              <a:t>L</a:t>
            </a:r>
            <a:r>
              <a:rPr lang="en-US" altLang="en-US" sz="1600" dirty="0" smtClean="0"/>
              <a:t>earned </a:t>
            </a:r>
            <a:r>
              <a:rPr lang="en-US" altLang="en-US" sz="1600" dirty="0"/>
              <a:t>R</a:t>
            </a:r>
            <a:r>
              <a:rPr lang="en-US" altLang="en-US" sz="1600" dirty="0" smtClean="0"/>
              <a:t>esponse:</a:t>
            </a:r>
            <a:endParaRPr lang="ar-SA" altLang="en-US" sz="1600" dirty="0" smtClean="0"/>
          </a:p>
          <a:p>
            <a:pPr algn="r"/>
            <a:r>
              <a:rPr lang="ar-SA" sz="1600" dirty="0" smtClean="0"/>
              <a:t>من الأمثلة عليه لما نصير نروح يومياً لنادي في وقت محدد وجاء يوم ما رحنا! جسمنا يحدث فيه تغيرات يحسب انه هذا وقت الرياضة واننا الأن في النادي</a:t>
            </a:r>
            <a:r>
              <a:rPr lang="ar-SA" sz="1600" dirty="0" smtClean="0">
                <a:sym typeface="Wingdings" panose="05000000000000000000" pitchFamily="2" charset="2"/>
              </a:rPr>
              <a:t></a:t>
            </a:r>
            <a:r>
              <a:rPr lang="ar-SA" sz="1600" dirty="0" smtClean="0"/>
              <a:t> </a:t>
            </a:r>
            <a:endParaRPr lang="en-US" sz="1600" dirty="0"/>
          </a:p>
          <a:p>
            <a:r>
              <a:rPr lang="en-US" sz="1600" dirty="0"/>
              <a:t>if your brain knows you will exercise (e.g. when you enter a gym you always go to) it starts sending imp to muscles to contract before even </a:t>
            </a:r>
            <a:r>
              <a:rPr lang="en-US" sz="1600" dirty="0" smtClean="0"/>
              <a:t>beginning.</a:t>
            </a:r>
            <a:endParaRPr lang="en-US" sz="1600" dirty="0"/>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4232" y="1422165"/>
            <a:ext cx="3862086" cy="4665479"/>
          </a:xfrm>
          <a:prstGeom prst="rect">
            <a:avLst/>
          </a:prstGeom>
        </p:spPr>
      </p:pic>
      <p:sp>
        <p:nvSpPr>
          <p:cNvPr id="9" name="TextBox 8"/>
          <p:cNvSpPr txBox="1"/>
          <p:nvPr/>
        </p:nvSpPr>
        <p:spPr>
          <a:xfrm>
            <a:off x="9530680" y="10850"/>
            <a:ext cx="2661320"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14" name="Slide Number Placeholder 13"/>
          <p:cNvSpPr>
            <a:spLocks noGrp="1"/>
          </p:cNvSpPr>
          <p:nvPr>
            <p:ph type="sldNum" sz="quarter" idx="12"/>
          </p:nvPr>
        </p:nvSpPr>
        <p:spPr/>
        <p:txBody>
          <a:bodyPr/>
          <a:lstStyle/>
          <a:p>
            <a:fld id="{4929A69E-7D8F-4515-9605-0315ABD4F316}" type="slidenum">
              <a:rPr lang="en-US" smtClean="0"/>
              <a:pPr/>
              <a:t>11</a:t>
            </a:fld>
            <a:endParaRPr lang="en-US" dirty="0"/>
          </a:p>
        </p:txBody>
      </p:sp>
    </p:spTree>
    <p:extLst>
      <p:ext uri="{BB962C8B-B14F-4D97-AF65-F5344CB8AC3E}">
        <p14:creationId xmlns:p14="http://schemas.microsoft.com/office/powerpoint/2010/main" val="3635353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4026" t="11610" r="21775" b="11610"/>
          <a:stretch/>
        </p:blipFill>
        <p:spPr>
          <a:xfrm>
            <a:off x="0" y="-27384"/>
            <a:ext cx="12192000" cy="6383734"/>
          </a:xfrm>
          <a:prstGeom prst="rect">
            <a:avLst/>
          </a:prstGeom>
        </p:spPr>
      </p:pic>
      <p:sp>
        <p:nvSpPr>
          <p:cNvPr id="6" name="TextBox 5"/>
          <p:cNvSpPr txBox="1"/>
          <p:nvPr/>
        </p:nvSpPr>
        <p:spPr>
          <a:xfrm>
            <a:off x="9059604" y="1969257"/>
            <a:ext cx="2088232" cy="919401"/>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solidFill>
                  <a:schemeClr val="bg1">
                    <a:lumMod val="50000"/>
                  </a:schemeClr>
                </a:solidFill>
              </a:rPr>
              <a:t>Motor cortex sends impulses to the respiratory center and skeletal muscle at the same time</a:t>
            </a:r>
            <a:endParaRPr lang="en-US" sz="1200" dirty="0">
              <a:solidFill>
                <a:schemeClr val="bg1">
                  <a:lumMod val="50000"/>
                </a:schemeClr>
              </a:solidFill>
            </a:endParaRPr>
          </a:p>
        </p:txBody>
      </p:sp>
      <p:sp>
        <p:nvSpPr>
          <p:cNvPr id="8" name="TextBox 7"/>
          <p:cNvSpPr txBox="1"/>
          <p:nvPr/>
        </p:nvSpPr>
        <p:spPr>
          <a:xfrm>
            <a:off x="9120336" y="4953859"/>
            <a:ext cx="1966768" cy="715089"/>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solidFill>
                  <a:schemeClr val="bg1">
                    <a:lumMod val="50000"/>
                  </a:schemeClr>
                </a:solidFill>
              </a:rPr>
              <a:t>When it is contracted it will send impulses to the respiratory center</a:t>
            </a:r>
            <a:endParaRPr lang="en-US" sz="1200" dirty="0">
              <a:solidFill>
                <a:schemeClr val="bg1">
                  <a:lumMod val="50000"/>
                </a:schemeClr>
              </a:solidFill>
            </a:endParaRPr>
          </a:p>
        </p:txBody>
      </p:sp>
      <p:sp>
        <p:nvSpPr>
          <p:cNvPr id="9" name="TextBox 8"/>
          <p:cNvSpPr txBox="1"/>
          <p:nvPr/>
        </p:nvSpPr>
        <p:spPr>
          <a:xfrm>
            <a:off x="9530680" y="6539230"/>
            <a:ext cx="2661320"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2" name="Rectangle 1"/>
          <p:cNvSpPr/>
          <p:nvPr/>
        </p:nvSpPr>
        <p:spPr>
          <a:xfrm>
            <a:off x="288824" y="1184427"/>
            <a:ext cx="2845739" cy="1754326"/>
          </a:xfrm>
          <a:prstGeom prst="rect">
            <a:avLst/>
          </a:prstGeom>
        </p:spPr>
        <p:txBody>
          <a:bodyPr wrap="square">
            <a:spAutoFit/>
          </a:bodyPr>
          <a:lstStyle/>
          <a:p>
            <a:pPr algn="just"/>
            <a:r>
              <a:rPr lang="en-US" sz="1200" dirty="0" smtClean="0">
                <a:solidFill>
                  <a:schemeClr val="bg1">
                    <a:lumMod val="50000"/>
                  </a:schemeClr>
                </a:solidFill>
              </a:rPr>
              <a:t>Example</a:t>
            </a:r>
            <a:r>
              <a:rPr lang="en-US" sz="1200" dirty="0">
                <a:solidFill>
                  <a:schemeClr val="bg1">
                    <a:lumMod val="50000"/>
                  </a:schemeClr>
                </a:solidFill>
              </a:rPr>
              <a:t>: using </a:t>
            </a:r>
            <a:r>
              <a:rPr lang="en-US" sz="1200" dirty="0" smtClean="0">
                <a:solidFill>
                  <a:schemeClr val="bg1">
                    <a:lumMod val="50000"/>
                  </a:schemeClr>
                </a:solidFill>
              </a:rPr>
              <a:t>the stairs needs alveolar ventilation </a:t>
            </a:r>
            <a:r>
              <a:rPr lang="en-US" sz="1200" dirty="0">
                <a:solidFill>
                  <a:schemeClr val="bg1">
                    <a:lumMod val="50000"/>
                  </a:schemeClr>
                </a:solidFill>
              </a:rPr>
              <a:t>from 4-6 </a:t>
            </a:r>
            <a:r>
              <a:rPr lang="en-US" sz="1200" dirty="0" smtClean="0">
                <a:solidFill>
                  <a:schemeClr val="bg1">
                    <a:lumMod val="50000"/>
                  </a:schemeClr>
                </a:solidFill>
              </a:rPr>
              <a:t>so the body provides 8 to wash out the CO2 so the range keeps fluctuating and sometimes provides more than needed which may disturb blood gas levels then it goes </a:t>
            </a:r>
            <a:r>
              <a:rPr lang="en-US" sz="1200" dirty="0">
                <a:solidFill>
                  <a:schemeClr val="bg1">
                    <a:lumMod val="50000"/>
                  </a:schemeClr>
                </a:solidFill>
              </a:rPr>
              <a:t>back </a:t>
            </a:r>
            <a:r>
              <a:rPr lang="en-US" sz="1200" dirty="0" smtClean="0">
                <a:solidFill>
                  <a:schemeClr val="bg1">
                    <a:lumMod val="50000"/>
                  </a:schemeClr>
                </a:solidFill>
              </a:rPr>
              <a:t>to normal with </a:t>
            </a:r>
            <a:r>
              <a:rPr lang="en-US" sz="1200" dirty="0">
                <a:solidFill>
                  <a:schemeClr val="bg1">
                    <a:lumMod val="50000"/>
                  </a:schemeClr>
                </a:solidFill>
              </a:rPr>
              <a:t>fluctuation to </a:t>
            </a:r>
            <a:r>
              <a:rPr lang="en-US" sz="1200" dirty="0" smtClean="0">
                <a:solidFill>
                  <a:schemeClr val="bg1">
                    <a:lumMod val="50000"/>
                  </a:schemeClr>
                </a:solidFill>
              </a:rPr>
              <a:t>release </a:t>
            </a:r>
            <a:r>
              <a:rPr lang="en-US" sz="1200" dirty="0">
                <a:solidFill>
                  <a:schemeClr val="bg1">
                    <a:lumMod val="50000"/>
                  </a:schemeClr>
                </a:solidFill>
              </a:rPr>
              <a:t>less </a:t>
            </a:r>
            <a:r>
              <a:rPr lang="en-US" sz="1200" dirty="0" smtClean="0">
                <a:solidFill>
                  <a:schemeClr val="bg1">
                    <a:lumMod val="50000"/>
                  </a:schemeClr>
                </a:solidFill>
              </a:rPr>
              <a:t>CO2. </a:t>
            </a:r>
          </a:p>
          <a:p>
            <a:pPr algn="just"/>
            <a:r>
              <a:rPr lang="en-US" sz="1200" dirty="0" smtClean="0">
                <a:solidFill>
                  <a:schemeClr val="bg1">
                    <a:lumMod val="50000"/>
                  </a:schemeClr>
                </a:solidFill>
              </a:rPr>
              <a:t>We </a:t>
            </a:r>
            <a:r>
              <a:rPr lang="en-US" sz="1200" dirty="0">
                <a:solidFill>
                  <a:schemeClr val="bg1">
                    <a:lumMod val="50000"/>
                  </a:schemeClr>
                </a:solidFill>
              </a:rPr>
              <a:t>tune this by blood </a:t>
            </a:r>
            <a:r>
              <a:rPr lang="en-US" sz="1200" dirty="0" smtClean="0">
                <a:solidFill>
                  <a:schemeClr val="bg1">
                    <a:lumMod val="50000"/>
                  </a:schemeClr>
                </a:solidFill>
              </a:rPr>
              <a:t>gases working </a:t>
            </a:r>
            <a:r>
              <a:rPr lang="en-US" sz="1200" dirty="0">
                <a:solidFill>
                  <a:schemeClr val="bg1">
                    <a:lumMod val="50000"/>
                  </a:schemeClr>
                </a:solidFill>
              </a:rPr>
              <a:t>on </a:t>
            </a:r>
            <a:r>
              <a:rPr lang="en-US" sz="1200" dirty="0" smtClean="0">
                <a:solidFill>
                  <a:schemeClr val="bg1">
                    <a:lumMod val="50000"/>
                  </a:schemeClr>
                </a:solidFill>
              </a:rPr>
              <a:t>chemoreceptors.</a:t>
            </a:r>
            <a:endParaRPr lang="en-US" sz="1200"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pPr/>
              <a:t>12</a:t>
            </a:fld>
            <a:endParaRPr lang="en-US" dirty="0"/>
          </a:p>
        </p:txBody>
      </p:sp>
      <p:cxnSp>
        <p:nvCxnSpPr>
          <p:cNvPr id="7" name="Straight Arrow Connector 6"/>
          <p:cNvCxnSpPr/>
          <p:nvPr/>
        </p:nvCxnSpPr>
        <p:spPr>
          <a:xfrm>
            <a:off x="3134563" y="1772816"/>
            <a:ext cx="18093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642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Clipping"/>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35360" y="476672"/>
            <a:ext cx="11737303" cy="5832648"/>
          </a:xfrm>
        </p:spPr>
      </p:pic>
      <p:sp>
        <p:nvSpPr>
          <p:cNvPr id="6" name="TextBox 5"/>
          <p:cNvSpPr txBox="1"/>
          <p:nvPr/>
        </p:nvSpPr>
        <p:spPr>
          <a:xfrm>
            <a:off x="9538797" y="0"/>
            <a:ext cx="2661320"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2" name="Slide Number Placeholder 1"/>
          <p:cNvSpPr>
            <a:spLocks noGrp="1"/>
          </p:cNvSpPr>
          <p:nvPr>
            <p:ph type="sldNum" sz="quarter" idx="12"/>
          </p:nvPr>
        </p:nvSpPr>
        <p:spPr/>
        <p:txBody>
          <a:bodyPr/>
          <a:lstStyle/>
          <a:p>
            <a:fld id="{4929A69E-7D8F-4515-9605-0315ABD4F316}" type="slidenum">
              <a:rPr lang="en-US" smtClean="0"/>
              <a:pPr/>
              <a:t>13</a:t>
            </a:fld>
            <a:endParaRPr lang="en-US" dirty="0"/>
          </a:p>
        </p:txBody>
      </p:sp>
    </p:spTree>
    <p:extLst>
      <p:ext uri="{BB962C8B-B14F-4D97-AF65-F5344CB8AC3E}">
        <p14:creationId xmlns:p14="http://schemas.microsoft.com/office/powerpoint/2010/main" val="700867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Diffusion</a:t>
            </a:r>
            <a:r>
              <a:rPr lang="en-US" b="1" dirty="0"/>
              <a:t> </a:t>
            </a:r>
            <a:r>
              <a:rPr lang="en-US" dirty="0" smtClean="0"/>
              <a:t>Capacity </a:t>
            </a:r>
            <a:r>
              <a:rPr lang="en-US" dirty="0"/>
              <a:t>of the </a:t>
            </a:r>
            <a:r>
              <a:rPr lang="en-US" dirty="0" smtClean="0"/>
              <a:t>Respiratory Membrane</a:t>
            </a:r>
            <a:endParaRPr lang="ar-SA" dirty="0"/>
          </a:p>
        </p:txBody>
      </p:sp>
      <p:sp>
        <p:nvSpPr>
          <p:cNvPr id="24" name="Rectangle 23"/>
          <p:cNvSpPr/>
          <p:nvPr/>
        </p:nvSpPr>
        <p:spPr>
          <a:xfrm>
            <a:off x="623392" y="1278149"/>
            <a:ext cx="3312368" cy="4926792"/>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807289" y="1431381"/>
            <a:ext cx="3056463" cy="4607415"/>
          </a:xfrm>
          <a:prstGeom prst="rect">
            <a:avLst/>
          </a:prstGeom>
          <a:noFill/>
        </p:spPr>
        <p:txBody>
          <a:bodyPr wrap="square" rtlCol="1">
            <a:spAutoFit/>
          </a:bodyPr>
          <a:lstStyle/>
          <a:p>
            <a:pPr marL="419100" indent="-382588">
              <a:lnSpc>
                <a:spcPct val="80000"/>
              </a:lnSpc>
              <a:buFont typeface="Wingdings" panose="05000000000000000000" pitchFamily="2" charset="2"/>
              <a:buChar char="Ø"/>
            </a:pPr>
            <a:r>
              <a:rPr lang="en-US" altLang="ar-SA" sz="2000" dirty="0"/>
              <a:t>Is the volume of gas that diffuses through the membrane each minute for a pressure difference of 1mmHg. </a:t>
            </a:r>
          </a:p>
          <a:p>
            <a:pPr marL="342900" indent="-342900">
              <a:buFont typeface="Wingdings" charset="2"/>
              <a:buChar char="Ø"/>
              <a:defRPr/>
            </a:pPr>
            <a:endParaRPr lang="en-US" altLang="ar-SA" sz="1100" dirty="0">
              <a:solidFill>
                <a:srgbClr val="7030A0"/>
              </a:solidFill>
            </a:endParaRPr>
          </a:p>
          <a:p>
            <a:pPr marL="419100" indent="-382588">
              <a:lnSpc>
                <a:spcPct val="80000"/>
              </a:lnSpc>
              <a:buFont typeface="Wingdings" panose="05000000000000000000" pitchFamily="2" charset="2"/>
              <a:buChar char="Ø"/>
            </a:pPr>
            <a:r>
              <a:rPr lang="arn-CL" altLang="ar-SA" dirty="0">
                <a:solidFill>
                  <a:srgbClr val="C00000"/>
                </a:solidFill>
              </a:rPr>
              <a:t>Diffusing capacity for oxygen at </a:t>
            </a:r>
            <a:r>
              <a:rPr lang="arn-CL" altLang="ar-SA" dirty="0" smtClean="0">
                <a:solidFill>
                  <a:srgbClr val="C00000"/>
                </a:solidFill>
              </a:rPr>
              <a:t>rest =</a:t>
            </a:r>
            <a:r>
              <a:rPr lang="en-US" altLang="ar-SA" dirty="0" smtClean="0">
                <a:solidFill>
                  <a:srgbClr val="C00000"/>
                </a:solidFill>
              </a:rPr>
              <a:t>21ml/min/mmHg</a:t>
            </a:r>
          </a:p>
          <a:p>
            <a:pPr marL="419100" indent="-382588">
              <a:lnSpc>
                <a:spcPct val="80000"/>
              </a:lnSpc>
            </a:pPr>
            <a:endParaRPr lang="en-US" altLang="ar-SA" sz="800" dirty="0">
              <a:solidFill>
                <a:srgbClr val="C00000"/>
              </a:solidFill>
            </a:endParaRPr>
          </a:p>
          <a:p>
            <a:pPr marL="419100" indent="-382588">
              <a:lnSpc>
                <a:spcPct val="80000"/>
              </a:lnSpc>
              <a:buFont typeface="Wingdings" pitchFamily="2" charset="2"/>
              <a:buChar char="Ø"/>
            </a:pPr>
            <a:r>
              <a:rPr lang="en-US" altLang="ar-SA" dirty="0"/>
              <a:t>Even if the oxygen pressure difference across the respiratory membrane is </a:t>
            </a:r>
            <a:r>
              <a:rPr lang="en-US" altLang="ar-SA" dirty="0" smtClean="0"/>
              <a:t>11mmHg</a:t>
            </a:r>
          </a:p>
          <a:p>
            <a:pPr marL="36512">
              <a:lnSpc>
                <a:spcPct val="80000"/>
              </a:lnSpc>
            </a:pPr>
            <a:r>
              <a:rPr lang="en-US" altLang="ar-SA" dirty="0" smtClean="0"/>
              <a:t>11x21</a:t>
            </a:r>
            <a:r>
              <a:rPr lang="en-US" altLang="ar-SA" dirty="0"/>
              <a:t>= 230ml oxygen </a:t>
            </a:r>
            <a:r>
              <a:rPr lang="en-US" altLang="ar-SA" dirty="0" smtClean="0"/>
              <a:t>diffusing </a:t>
            </a:r>
            <a:r>
              <a:rPr lang="en-US" altLang="ar-SA" dirty="0"/>
              <a:t>through the membrane each minute</a:t>
            </a:r>
            <a:r>
              <a:rPr lang="en-US" altLang="ar-SA" dirty="0" smtClean="0"/>
              <a:t>.</a:t>
            </a:r>
          </a:p>
          <a:p>
            <a:pPr marL="36512">
              <a:lnSpc>
                <a:spcPct val="80000"/>
              </a:lnSpc>
            </a:pPr>
            <a:endParaRPr lang="en-US" altLang="ar-SA" sz="1100" dirty="0" smtClean="0">
              <a:solidFill>
                <a:srgbClr val="003760"/>
              </a:solidFill>
            </a:endParaRPr>
          </a:p>
          <a:p>
            <a:pPr marL="322262" indent="-285750">
              <a:lnSpc>
                <a:spcPct val="80000"/>
              </a:lnSpc>
              <a:buFont typeface="Wingdings" pitchFamily="2" charset="2"/>
              <a:buChar char="Ø"/>
            </a:pPr>
            <a:r>
              <a:rPr lang="en-US" altLang="ar-SA" dirty="0" smtClean="0"/>
              <a:t>During </a:t>
            </a:r>
            <a:r>
              <a:rPr lang="en-US" altLang="ar-SA" dirty="0"/>
              <a:t>rest tissues consume 250 ml O2 per </a:t>
            </a:r>
            <a:r>
              <a:rPr lang="en-US" altLang="ar-SA" dirty="0" smtClean="0"/>
              <a:t>min.</a:t>
            </a:r>
            <a:endParaRPr lang="ar-SA" altLang="ar-SA" dirty="0">
              <a:solidFill>
                <a:srgbClr val="C00000"/>
              </a:solidFill>
            </a:endParaRPr>
          </a:p>
        </p:txBody>
      </p:sp>
      <p:sp>
        <p:nvSpPr>
          <p:cNvPr id="26" name="TextBox 25"/>
          <p:cNvSpPr txBox="1"/>
          <p:nvPr/>
        </p:nvSpPr>
        <p:spPr>
          <a:xfrm>
            <a:off x="4024855" y="1298681"/>
            <a:ext cx="2581090" cy="4801314"/>
          </a:xfrm>
          <a:prstGeom prst="rect">
            <a:avLst/>
          </a:prstGeom>
          <a:noFill/>
          <a:ln>
            <a:noFill/>
            <a:prstDash val="dash"/>
          </a:ln>
        </p:spPr>
        <p:txBody>
          <a:bodyPr wrap="square" rtlCol="1">
            <a:spAutoFit/>
          </a:bodyPr>
          <a:lstStyle/>
          <a:p>
            <a:r>
              <a:rPr lang="en-US" dirty="0" smtClean="0">
                <a:solidFill>
                  <a:schemeClr val="bg1">
                    <a:lumMod val="65000"/>
                  </a:schemeClr>
                </a:solidFill>
              </a:rPr>
              <a:t>This </a:t>
            </a:r>
            <a:r>
              <a:rPr lang="en-US" dirty="0">
                <a:solidFill>
                  <a:schemeClr val="bg1">
                    <a:lumMod val="65000"/>
                  </a:schemeClr>
                </a:solidFill>
              </a:rPr>
              <a:t>means each one (mmHg) gives 21ml/min of diffusion </a:t>
            </a:r>
            <a:r>
              <a:rPr lang="en-US" dirty="0" smtClean="0">
                <a:solidFill>
                  <a:schemeClr val="bg1">
                    <a:lumMod val="65000"/>
                  </a:schemeClr>
                </a:solidFill>
              </a:rPr>
              <a:t>capacity, so for </a:t>
            </a:r>
            <a:r>
              <a:rPr lang="en-US" dirty="0">
                <a:solidFill>
                  <a:schemeClr val="bg1">
                    <a:lumMod val="65000"/>
                  </a:schemeClr>
                </a:solidFill>
              </a:rPr>
              <a:t>example if we have 11 mmHg of O2 How much ml/min will diffuse through membrane ?</a:t>
            </a:r>
          </a:p>
          <a:p>
            <a:r>
              <a:rPr lang="en-US" dirty="0">
                <a:solidFill>
                  <a:schemeClr val="bg1">
                    <a:lumMod val="65000"/>
                  </a:schemeClr>
                </a:solidFill>
              </a:rPr>
              <a:t>11 x 21 = 230</a:t>
            </a:r>
          </a:p>
          <a:p>
            <a:r>
              <a:rPr lang="en-US" dirty="0">
                <a:solidFill>
                  <a:schemeClr val="bg1">
                    <a:lumMod val="65000"/>
                  </a:schemeClr>
                </a:solidFill>
              </a:rPr>
              <a:t>So 230 ml of O2 will diffuse in a minute   </a:t>
            </a:r>
            <a:endParaRPr lang="ar-SA" dirty="0">
              <a:solidFill>
                <a:schemeClr val="bg1">
                  <a:lumMod val="65000"/>
                </a:schemeClr>
              </a:solidFill>
            </a:endParaRPr>
          </a:p>
          <a:p>
            <a:r>
              <a:rPr lang="ar-SA" dirty="0">
                <a:solidFill>
                  <a:schemeClr val="bg1">
                    <a:lumMod val="65000"/>
                  </a:schemeClr>
                </a:solidFill>
              </a:rPr>
              <a:t>-</a:t>
            </a:r>
            <a:r>
              <a:rPr lang="ar-SA" dirty="0" smtClean="0">
                <a:solidFill>
                  <a:schemeClr val="bg1">
                    <a:lumMod val="65000"/>
                  </a:schemeClr>
                </a:solidFill>
              </a:rPr>
              <a:t> إذا عند مستوى سطح البحر الفرق بيكون </a:t>
            </a:r>
            <a:endParaRPr lang="en-US" dirty="0">
              <a:solidFill>
                <a:schemeClr val="bg1">
                  <a:lumMod val="65000"/>
                </a:schemeClr>
              </a:solidFill>
            </a:endParaRPr>
          </a:p>
          <a:p>
            <a:r>
              <a:rPr lang="en-US" dirty="0" smtClean="0">
                <a:solidFill>
                  <a:schemeClr val="bg1">
                    <a:lumMod val="65000"/>
                  </a:schemeClr>
                </a:solidFill>
              </a:rPr>
              <a:t>104-40=64 mmHg</a:t>
            </a:r>
          </a:p>
          <a:p>
            <a:r>
              <a:rPr lang="ar-SA" dirty="0" smtClean="0">
                <a:solidFill>
                  <a:schemeClr val="bg1">
                    <a:lumMod val="65000"/>
                  </a:schemeClr>
                </a:solidFill>
              </a:rPr>
              <a:t>فحلو يكون الفرق يعطينا أكثر من حاجتنا .وهو أهم شيء ان الفرق يكون يعطينا المقدار اللي نحتاجه أو أكثر</a:t>
            </a:r>
            <a:endParaRPr lang="ar-SA" dirty="0">
              <a:solidFill>
                <a:schemeClr val="bg1">
                  <a:lumMod val="65000"/>
                </a:schemeClr>
              </a:solidFill>
            </a:endParaRPr>
          </a:p>
        </p:txBody>
      </p:sp>
      <p:sp>
        <p:nvSpPr>
          <p:cNvPr id="27" name="Rectangle 26"/>
          <p:cNvSpPr/>
          <p:nvPr/>
        </p:nvSpPr>
        <p:spPr>
          <a:xfrm>
            <a:off x="6700747" y="1300775"/>
            <a:ext cx="3312368" cy="4926792"/>
          </a:xfrm>
          <a:prstGeom prst="rect">
            <a:avLst/>
          </a:prstGeom>
          <a:solidFill>
            <a:schemeClr val="accent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6679818" y="1372368"/>
            <a:ext cx="3160598" cy="5459956"/>
          </a:xfrm>
          <a:prstGeom prst="rect">
            <a:avLst/>
          </a:prstGeom>
          <a:noFill/>
        </p:spPr>
        <p:txBody>
          <a:bodyPr wrap="square" rtlCol="1">
            <a:spAutoFit/>
          </a:bodyPr>
          <a:lstStyle/>
          <a:p>
            <a:pPr marL="419100" indent="-382588">
              <a:lnSpc>
                <a:spcPct val="80000"/>
              </a:lnSpc>
              <a:buFont typeface="Wingdings" panose="05000000000000000000" pitchFamily="2" charset="2"/>
              <a:buChar char="Ø"/>
            </a:pPr>
            <a:r>
              <a:rPr lang="en-US" altLang="ar-SA" sz="2000" dirty="0"/>
              <a:t>Changes occur on oxygen diffusing capacity during exercise it will </a:t>
            </a:r>
            <a:r>
              <a:rPr lang="en-US" altLang="ar-SA" sz="2000" dirty="0" smtClean="0"/>
              <a:t>become = </a:t>
            </a:r>
            <a:endParaRPr lang="en-US" altLang="ar-SA" sz="2000" dirty="0"/>
          </a:p>
          <a:p>
            <a:pPr marL="419100" indent="-382588" algn="ctr">
              <a:lnSpc>
                <a:spcPct val="80000"/>
              </a:lnSpc>
            </a:pPr>
            <a:r>
              <a:rPr lang="en-US" altLang="ar-SA" b="1" dirty="0" smtClean="0">
                <a:solidFill>
                  <a:srgbClr val="C00000"/>
                </a:solidFill>
              </a:rPr>
              <a:t>65ml/min/mmHg</a:t>
            </a:r>
          </a:p>
          <a:p>
            <a:pPr marL="419100" indent="-382588">
              <a:lnSpc>
                <a:spcPct val="80000"/>
              </a:lnSpc>
            </a:pPr>
            <a:endParaRPr lang="en-US" altLang="ar-SA" sz="800" b="1" dirty="0">
              <a:solidFill>
                <a:srgbClr val="C00000"/>
              </a:solidFill>
            </a:endParaRPr>
          </a:p>
          <a:p>
            <a:pPr marL="419100" indent="-382588">
              <a:lnSpc>
                <a:spcPct val="80000"/>
              </a:lnSpc>
            </a:pPr>
            <a:endParaRPr lang="en-US" altLang="ar-SA" sz="900" b="1" dirty="0">
              <a:solidFill>
                <a:srgbClr val="C00000"/>
              </a:solidFill>
            </a:endParaRPr>
          </a:p>
          <a:p>
            <a:pPr marL="419100" indent="-382588">
              <a:lnSpc>
                <a:spcPct val="80000"/>
              </a:lnSpc>
              <a:buFont typeface="Wingdings" panose="05000000000000000000" pitchFamily="2" charset="2"/>
              <a:buChar char="Ø"/>
            </a:pPr>
            <a:r>
              <a:rPr lang="en-US" altLang="ar-SA" sz="2000" dirty="0"/>
              <a:t>This is due to </a:t>
            </a:r>
            <a:r>
              <a:rPr lang="en-US" altLang="ar-SA" sz="2000" b="1" u="sng" dirty="0"/>
              <a:t>increased number of open  pulmonary capillaries</a:t>
            </a:r>
            <a:r>
              <a:rPr lang="en-US" altLang="ar-SA" sz="2000" b="1" dirty="0"/>
              <a:t> </a:t>
            </a:r>
            <a:r>
              <a:rPr lang="en-US" altLang="ar-SA" sz="2000" dirty="0"/>
              <a:t>which </a:t>
            </a:r>
            <a:r>
              <a:rPr lang="en-US" altLang="ar-SA" sz="2000" dirty="0" smtClean="0"/>
              <a:t>were dormant (</a:t>
            </a:r>
            <a:r>
              <a:rPr lang="en-US" altLang="ar-SA" sz="2000" dirty="0"/>
              <a:t>inactive), thereby increasing the surface area for gas exchange</a:t>
            </a:r>
            <a:r>
              <a:rPr lang="en-US" altLang="ar-SA" sz="2000" dirty="0" smtClean="0"/>
              <a:t>.</a:t>
            </a:r>
          </a:p>
          <a:p>
            <a:pPr marL="36512">
              <a:lnSpc>
                <a:spcPct val="80000"/>
              </a:lnSpc>
            </a:pPr>
            <a:endParaRPr lang="en-US" altLang="ar-SA" dirty="0"/>
          </a:p>
          <a:p>
            <a:pPr marL="419100" indent="-382588">
              <a:lnSpc>
                <a:spcPct val="80000"/>
              </a:lnSpc>
              <a:buFont typeface="Wingdings" panose="05000000000000000000" pitchFamily="2" charset="2"/>
              <a:buChar char="Ø"/>
            </a:pPr>
            <a:r>
              <a:rPr lang="en-US" altLang="ar-SA" sz="2000" dirty="0"/>
              <a:t> In addition to </a:t>
            </a:r>
            <a:r>
              <a:rPr lang="en-US" altLang="ar-SA" sz="2000" b="1" u="sng" dirty="0"/>
              <a:t>increased alveolar ventilation</a:t>
            </a:r>
            <a:r>
              <a:rPr lang="en-US" altLang="ar-SA" sz="2000" dirty="0"/>
              <a:t>. </a:t>
            </a:r>
          </a:p>
          <a:p>
            <a:pPr marL="419100" indent="-382588">
              <a:lnSpc>
                <a:spcPct val="80000"/>
              </a:lnSpc>
              <a:buFont typeface="Wingdings" panose="05000000000000000000" pitchFamily="2" charset="2"/>
              <a:buChar char="Ø"/>
            </a:pPr>
            <a:endParaRPr lang="en-US" altLang="ar-SA" sz="2000" dirty="0"/>
          </a:p>
          <a:p>
            <a:pPr marL="419100" indent="-382588">
              <a:lnSpc>
                <a:spcPct val="80000"/>
              </a:lnSpc>
            </a:pPr>
            <a:endParaRPr lang="ar-SA" altLang="ar-SA" b="1" dirty="0">
              <a:solidFill>
                <a:srgbClr val="C00000"/>
              </a:solidFill>
            </a:endParaRPr>
          </a:p>
          <a:p>
            <a:pPr marL="342900" indent="-342900">
              <a:buFont typeface="Wingdings" charset="2"/>
              <a:buChar char="Ø"/>
              <a:defRPr/>
            </a:pPr>
            <a:endParaRPr lang="en-US" altLang="ar-SA" dirty="0"/>
          </a:p>
          <a:p>
            <a:pPr marL="342900" indent="-342900">
              <a:buFont typeface="Wingdings" charset="2"/>
              <a:buChar char="Ø"/>
              <a:defRPr/>
            </a:pPr>
            <a:endParaRPr lang="en-US" u="sng" dirty="0"/>
          </a:p>
        </p:txBody>
      </p:sp>
      <p:sp>
        <p:nvSpPr>
          <p:cNvPr id="29" name="TextBox 28"/>
          <p:cNvSpPr txBox="1"/>
          <p:nvPr/>
        </p:nvSpPr>
        <p:spPr>
          <a:xfrm>
            <a:off x="9975689" y="1278149"/>
            <a:ext cx="1736935" cy="3354765"/>
          </a:xfrm>
          <a:prstGeom prst="rect">
            <a:avLst/>
          </a:prstGeom>
          <a:noFill/>
          <a:ln>
            <a:noFill/>
            <a:prstDash val="dash"/>
          </a:ln>
        </p:spPr>
        <p:txBody>
          <a:bodyPr wrap="square" rtlCol="1">
            <a:spAutoFit/>
          </a:bodyPr>
          <a:lstStyle/>
          <a:p>
            <a:pPr algn="r"/>
            <a:r>
              <a:rPr lang="ar-SA" dirty="0">
                <a:solidFill>
                  <a:schemeClr val="bg1">
                    <a:lumMod val="65000"/>
                  </a:schemeClr>
                </a:solidFill>
              </a:rPr>
              <a:t>زي ما قلنا </a:t>
            </a:r>
            <a:r>
              <a:rPr lang="ar-SA" dirty="0" err="1">
                <a:solidFill>
                  <a:schemeClr val="bg1">
                    <a:lumMod val="65000"/>
                  </a:schemeClr>
                </a:solidFill>
              </a:rPr>
              <a:t>السلايد</a:t>
            </a:r>
            <a:r>
              <a:rPr lang="ar-SA" dirty="0">
                <a:solidFill>
                  <a:schemeClr val="bg1">
                    <a:lumMod val="65000"/>
                  </a:schemeClr>
                </a:solidFill>
              </a:rPr>
              <a:t> اللي قبل ان سرعة الترشيح تزيد بين ال</a:t>
            </a:r>
          </a:p>
          <a:p>
            <a:pPr algn="r"/>
            <a:r>
              <a:rPr lang="en-US" dirty="0">
                <a:solidFill>
                  <a:schemeClr val="bg1">
                    <a:lumMod val="65000"/>
                  </a:schemeClr>
                </a:solidFill>
              </a:rPr>
              <a:t>Alveoli &amp; </a:t>
            </a:r>
          </a:p>
          <a:p>
            <a:pPr algn="r"/>
            <a:r>
              <a:rPr lang="en-US" dirty="0">
                <a:solidFill>
                  <a:schemeClr val="bg1">
                    <a:lumMod val="65000"/>
                  </a:schemeClr>
                </a:solidFill>
              </a:rPr>
              <a:t>Capillaries</a:t>
            </a:r>
          </a:p>
          <a:p>
            <a:pPr algn="r"/>
            <a:r>
              <a:rPr lang="ar-SA" dirty="0">
                <a:solidFill>
                  <a:schemeClr val="bg1">
                    <a:lumMod val="65000"/>
                  </a:schemeClr>
                </a:solidFill>
              </a:rPr>
              <a:t>طيب </a:t>
            </a:r>
            <a:r>
              <a:rPr lang="ar-SA" dirty="0" err="1">
                <a:solidFill>
                  <a:schemeClr val="bg1">
                    <a:lumMod val="65000"/>
                  </a:schemeClr>
                </a:solidFill>
              </a:rPr>
              <a:t>وشو</a:t>
            </a:r>
            <a:r>
              <a:rPr lang="ar-SA" dirty="0">
                <a:solidFill>
                  <a:schemeClr val="bg1">
                    <a:lumMod val="65000"/>
                  </a:schemeClr>
                </a:solidFill>
              </a:rPr>
              <a:t> اللي قاعد يترشح؟</a:t>
            </a:r>
          </a:p>
          <a:p>
            <a:pPr algn="r"/>
            <a:r>
              <a:rPr lang="ar-SA" dirty="0">
                <a:solidFill>
                  <a:schemeClr val="bg1">
                    <a:lumMod val="65000"/>
                  </a:schemeClr>
                </a:solidFill>
              </a:rPr>
              <a:t>أوكسجين وثاني أكسيد الكربون فطبيعي يزيد </a:t>
            </a:r>
            <a:r>
              <a:rPr lang="en-US" altLang="ar-SA" dirty="0"/>
              <a:t> </a:t>
            </a:r>
          </a:p>
          <a:p>
            <a:pPr algn="r"/>
            <a:r>
              <a:rPr lang="en-US" altLang="ar-SA" sz="1600" dirty="0">
                <a:solidFill>
                  <a:schemeClr val="bg1">
                    <a:lumMod val="65000"/>
                  </a:schemeClr>
                </a:solidFill>
              </a:rPr>
              <a:t>diffusing capacity</a:t>
            </a:r>
          </a:p>
          <a:p>
            <a:pPr algn="r"/>
            <a:r>
              <a:rPr lang="ar-SA" altLang="ar-SA" sz="1600" dirty="0">
                <a:solidFill>
                  <a:schemeClr val="bg1">
                    <a:lumMod val="65000"/>
                  </a:schemeClr>
                </a:solidFill>
              </a:rPr>
              <a:t>لهذي الغازات</a:t>
            </a:r>
            <a:r>
              <a:rPr lang="en-US" altLang="ar-SA" sz="1600" dirty="0">
                <a:solidFill>
                  <a:schemeClr val="bg1">
                    <a:lumMod val="65000"/>
                  </a:schemeClr>
                </a:solidFill>
              </a:rPr>
              <a:t> </a:t>
            </a:r>
            <a:endParaRPr lang="en-US" dirty="0">
              <a:solidFill>
                <a:schemeClr val="bg1">
                  <a:lumMod val="65000"/>
                </a:schemeClr>
              </a:solidFill>
            </a:endParaRPr>
          </a:p>
        </p:txBody>
      </p:sp>
      <p:sp>
        <p:nvSpPr>
          <p:cNvPr id="4" name="TextBox 3"/>
          <p:cNvSpPr txBox="1"/>
          <p:nvPr/>
        </p:nvSpPr>
        <p:spPr>
          <a:xfrm>
            <a:off x="-373822" y="6455569"/>
            <a:ext cx="10596374" cy="307777"/>
          </a:xfrm>
          <a:prstGeom prst="rect">
            <a:avLst/>
          </a:prstGeom>
          <a:noFill/>
        </p:spPr>
        <p:txBody>
          <a:bodyPr wrap="square" rtlCol="0">
            <a:spAutoFit/>
          </a:bodyPr>
          <a:lstStyle/>
          <a:p>
            <a:pPr algn="r"/>
            <a:r>
              <a:rPr lang="ar-SA" sz="1400" dirty="0" smtClean="0"/>
              <a:t>^</a:t>
            </a:r>
            <a:r>
              <a:rPr lang="ar-SA" sz="1400" dirty="0" err="1" smtClean="0"/>
              <a:t>ليش</a:t>
            </a:r>
            <a:r>
              <a:rPr lang="ar-SA" sz="1400" dirty="0" smtClean="0"/>
              <a:t> ضربنا ب 11 ؟ عشان نعرف كم أقل شيء نحتاجه عشان يتوفر لي الكمية المطلوبة من الاكسجين (250) , فلو قل عنه تصير مشكلة</a:t>
            </a:r>
            <a:endParaRPr lang="en-US" sz="1400" dirty="0"/>
          </a:p>
        </p:txBody>
      </p:sp>
      <p:sp>
        <p:nvSpPr>
          <p:cNvPr id="6" name="Slide Number Placeholder 5"/>
          <p:cNvSpPr>
            <a:spLocks noGrp="1"/>
          </p:cNvSpPr>
          <p:nvPr>
            <p:ph type="sldNum" sz="quarter" idx="12"/>
          </p:nvPr>
        </p:nvSpPr>
        <p:spPr/>
        <p:txBody>
          <a:bodyPr/>
          <a:lstStyle/>
          <a:p>
            <a:fld id="{4929A69E-7D8F-4515-9605-0315ABD4F316}" type="slidenum">
              <a:rPr lang="en-US" smtClean="0"/>
              <a:pPr/>
              <a:t>14</a:t>
            </a:fld>
            <a:endParaRPr lang="en-US" dirty="0"/>
          </a:p>
        </p:txBody>
      </p:sp>
    </p:spTree>
    <p:extLst>
      <p:ext uri="{BB962C8B-B14F-4D97-AF65-F5344CB8AC3E}">
        <p14:creationId xmlns:p14="http://schemas.microsoft.com/office/powerpoint/2010/main" val="1441359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633" y="115866"/>
            <a:ext cx="10972800" cy="990600"/>
          </a:xfrm>
        </p:spPr>
        <p:txBody>
          <a:bodyPr/>
          <a:lstStyle/>
          <a:p>
            <a:r>
              <a:rPr lang="en-US" dirty="0"/>
              <a:t>Diffusing capacity for carbon dioxide</a:t>
            </a:r>
            <a:endParaRPr lang="ar-SA" dirty="0"/>
          </a:p>
        </p:txBody>
      </p:sp>
      <p:sp>
        <p:nvSpPr>
          <p:cNvPr id="18" name="TextBox 17"/>
          <p:cNvSpPr txBox="1"/>
          <p:nvPr/>
        </p:nvSpPr>
        <p:spPr>
          <a:xfrm>
            <a:off x="595633" y="1340768"/>
            <a:ext cx="6588252" cy="1945148"/>
          </a:xfrm>
          <a:prstGeom prst="rect">
            <a:avLst/>
          </a:prstGeom>
          <a:noFill/>
        </p:spPr>
        <p:txBody>
          <a:bodyPr wrap="square" rtlCol="1">
            <a:spAutoFit/>
          </a:bodyPr>
          <a:lstStyle/>
          <a:p>
            <a:pPr marL="379412" indent="-342900" algn="just">
              <a:lnSpc>
                <a:spcPct val="80000"/>
              </a:lnSpc>
              <a:buFont typeface="Arial" charset="0"/>
              <a:buChar char="•"/>
            </a:pPr>
            <a:r>
              <a:rPr lang="en-US" altLang="ar-SA" dirty="0" smtClean="0"/>
              <a:t>During </a:t>
            </a:r>
            <a:r>
              <a:rPr lang="en-US" altLang="ar-SA" dirty="0"/>
              <a:t>rest </a:t>
            </a:r>
            <a:r>
              <a:rPr lang="en-US" altLang="ar-SA" dirty="0" smtClean="0"/>
              <a:t>tissues consume </a:t>
            </a:r>
            <a:r>
              <a:rPr lang="en-US" altLang="ar-SA" dirty="0"/>
              <a:t>250 ml </a:t>
            </a:r>
            <a:r>
              <a:rPr lang="en-US" altLang="ar-SA" dirty="0" smtClean="0"/>
              <a:t>O2 per min,  CO2 </a:t>
            </a:r>
            <a:r>
              <a:rPr lang="en-US" altLang="ar-SA" dirty="0"/>
              <a:t>diffuses </a:t>
            </a:r>
            <a:r>
              <a:rPr lang="en-US" altLang="ar-SA" dirty="0" smtClean="0"/>
              <a:t>20 times </a:t>
            </a:r>
            <a:r>
              <a:rPr lang="en-US" altLang="ar-SA" dirty="0"/>
              <a:t>greater </a:t>
            </a:r>
            <a:r>
              <a:rPr lang="en-US" altLang="ar-SA" dirty="0" smtClean="0"/>
              <a:t>than oxygen </a:t>
            </a:r>
            <a:r>
              <a:rPr lang="en-US" altLang="ar-SA" dirty="0"/>
              <a:t>due </a:t>
            </a:r>
            <a:r>
              <a:rPr lang="en-US" altLang="ar-SA" dirty="0" smtClean="0"/>
              <a:t>to greater</a:t>
            </a:r>
            <a:r>
              <a:rPr lang="en-US" altLang="ar-SA" dirty="0"/>
              <a:t> </a:t>
            </a:r>
            <a:r>
              <a:rPr lang="en-US" altLang="ar-SA" dirty="0" smtClean="0"/>
              <a:t>diffusion coefficient which </a:t>
            </a:r>
            <a:r>
              <a:rPr lang="en-US" altLang="ar-SA" dirty="0"/>
              <a:t>is 20 times </a:t>
            </a:r>
            <a:r>
              <a:rPr lang="en-US" altLang="ar-SA" dirty="0" smtClean="0"/>
              <a:t>that for </a:t>
            </a:r>
            <a:r>
              <a:rPr lang="en-US" altLang="ar-SA" dirty="0"/>
              <a:t>oxygen</a:t>
            </a:r>
            <a:r>
              <a:rPr lang="en-US" altLang="ar-SA" dirty="0" smtClean="0"/>
              <a:t>.</a:t>
            </a:r>
          </a:p>
          <a:p>
            <a:pPr marL="379412" indent="-342900" algn="just">
              <a:lnSpc>
                <a:spcPct val="80000"/>
              </a:lnSpc>
              <a:buFont typeface="Arial" charset="0"/>
              <a:buChar char="•"/>
            </a:pPr>
            <a:endParaRPr lang="en-US" altLang="ar-SA" dirty="0"/>
          </a:p>
          <a:p>
            <a:pPr marL="342900" indent="-342900" algn="just">
              <a:lnSpc>
                <a:spcPct val="90000"/>
              </a:lnSpc>
              <a:buFont typeface="Arial" charset="0"/>
              <a:buChar char="•"/>
            </a:pPr>
            <a:r>
              <a:rPr lang="en-US" altLang="ar-SA" dirty="0" smtClean="0"/>
              <a:t>Diffusion </a:t>
            </a:r>
            <a:r>
              <a:rPr lang="en-US" altLang="ar-SA" dirty="0"/>
              <a:t>capacity for carbon </a:t>
            </a:r>
            <a:r>
              <a:rPr lang="en-US" altLang="ar-SA" dirty="0" smtClean="0"/>
              <a:t>dioxide</a:t>
            </a:r>
            <a:r>
              <a:rPr lang="en-US" altLang="ar-SA" dirty="0"/>
              <a:t> </a:t>
            </a:r>
            <a:r>
              <a:rPr lang="en-US" altLang="ar-SA" dirty="0" smtClean="0"/>
              <a:t>=</a:t>
            </a:r>
            <a:r>
              <a:rPr lang="en-US" altLang="ar-SA" sz="1600" b="1" dirty="0" smtClean="0">
                <a:solidFill>
                  <a:schemeClr val="accent4">
                    <a:lumMod val="75000"/>
                  </a:schemeClr>
                </a:solidFill>
              </a:rPr>
              <a:t>400ml/min/mmHg.</a:t>
            </a:r>
          </a:p>
          <a:p>
            <a:pPr marL="285750" indent="-285750" algn="just">
              <a:lnSpc>
                <a:spcPct val="90000"/>
              </a:lnSpc>
              <a:buFont typeface="Arial" charset="0"/>
              <a:buChar char="•"/>
            </a:pPr>
            <a:endParaRPr lang="en-US" altLang="ar-SA" sz="1600" b="1" dirty="0">
              <a:solidFill>
                <a:srgbClr val="C00000"/>
              </a:solidFill>
            </a:endParaRPr>
          </a:p>
          <a:p>
            <a:pPr marL="342900" indent="-342900" algn="just">
              <a:lnSpc>
                <a:spcPct val="90000"/>
              </a:lnSpc>
              <a:buFont typeface="Arial" charset="0"/>
              <a:buChar char="•"/>
            </a:pPr>
            <a:r>
              <a:rPr lang="en-US" altLang="ar-SA" dirty="0" smtClean="0"/>
              <a:t>During </a:t>
            </a:r>
            <a:r>
              <a:rPr lang="en-US" altLang="ar-SA" dirty="0"/>
              <a:t>exercise </a:t>
            </a:r>
            <a:r>
              <a:rPr lang="en-US" altLang="ar-SA" dirty="0" smtClean="0"/>
              <a:t>= </a:t>
            </a:r>
            <a:r>
              <a:rPr lang="en-US" altLang="ar-SA" sz="1600" b="1" dirty="0" smtClean="0">
                <a:solidFill>
                  <a:schemeClr val="accent4">
                    <a:lumMod val="75000"/>
                  </a:schemeClr>
                </a:solidFill>
              </a:rPr>
              <a:t>1200 to 1300ml/min/mmHg.</a:t>
            </a:r>
            <a:endParaRPr lang="en-US" altLang="ar-SA" sz="1600" dirty="0">
              <a:solidFill>
                <a:schemeClr val="accent4">
                  <a:lumMod val="75000"/>
                </a:schemeClr>
              </a:solidFill>
            </a:endParaRPr>
          </a:p>
          <a:p>
            <a:pPr marL="342900" indent="-342900" algn="just">
              <a:buFont typeface="Wingdings" charset="2"/>
              <a:buChar char="Ø"/>
              <a:defRPr/>
            </a:pPr>
            <a:endParaRPr lang="en-US" sz="1600" u="sng" dirty="0"/>
          </a:p>
        </p:txBody>
      </p:sp>
      <p:sp>
        <p:nvSpPr>
          <p:cNvPr id="19" name="TextBox 18"/>
          <p:cNvSpPr txBox="1"/>
          <p:nvPr/>
        </p:nvSpPr>
        <p:spPr>
          <a:xfrm>
            <a:off x="7793473" y="4509119"/>
            <a:ext cx="3936399" cy="1877437"/>
          </a:xfrm>
          <a:prstGeom prst="rect">
            <a:avLst/>
          </a:prstGeom>
          <a:noFill/>
          <a:ln>
            <a:noFill/>
            <a:prstDash val="dash"/>
          </a:ln>
        </p:spPr>
        <p:txBody>
          <a:bodyPr wrap="square" rtlCol="1">
            <a:spAutoFit/>
          </a:bodyPr>
          <a:lstStyle/>
          <a:p>
            <a:pPr marL="419100" indent="-382588">
              <a:lnSpc>
                <a:spcPct val="80000"/>
              </a:lnSpc>
            </a:pPr>
            <a:endParaRPr lang="en-US" altLang="ar-SA" sz="500" dirty="0" smtClean="0">
              <a:solidFill>
                <a:schemeClr val="bg1">
                  <a:lumMod val="65000"/>
                </a:schemeClr>
              </a:solidFill>
            </a:endParaRPr>
          </a:p>
          <a:p>
            <a:pPr marL="419100" indent="-382588">
              <a:lnSpc>
                <a:spcPct val="80000"/>
              </a:lnSpc>
            </a:pPr>
            <a:r>
              <a:rPr lang="en-US" altLang="ar-SA" sz="1400" dirty="0" smtClean="0">
                <a:solidFill>
                  <a:schemeClr val="bg1">
                    <a:lumMod val="65000"/>
                  </a:schemeClr>
                </a:solidFill>
              </a:rPr>
              <a:t>It </a:t>
            </a:r>
            <a:r>
              <a:rPr lang="en-US" altLang="ar-SA" sz="1400" dirty="0">
                <a:solidFill>
                  <a:schemeClr val="bg1">
                    <a:lumMod val="65000"/>
                  </a:schemeClr>
                </a:solidFill>
              </a:rPr>
              <a:t>diffuses </a:t>
            </a:r>
            <a:r>
              <a:rPr lang="en-US" altLang="ar-SA" sz="1400" dirty="0" smtClean="0">
                <a:solidFill>
                  <a:schemeClr val="bg1">
                    <a:lumMod val="65000"/>
                  </a:schemeClr>
                </a:solidFill>
              </a:rPr>
              <a:t>20 times </a:t>
            </a:r>
            <a:r>
              <a:rPr lang="en-US" altLang="ar-SA" sz="1400" dirty="0">
                <a:solidFill>
                  <a:schemeClr val="bg1">
                    <a:lumMod val="65000"/>
                  </a:schemeClr>
                </a:solidFill>
              </a:rPr>
              <a:t>greater </a:t>
            </a:r>
            <a:r>
              <a:rPr lang="en-US" altLang="ar-SA" sz="1400" dirty="0" smtClean="0">
                <a:solidFill>
                  <a:schemeClr val="bg1">
                    <a:lumMod val="65000"/>
                  </a:schemeClr>
                </a:solidFill>
              </a:rPr>
              <a:t>than Oxygen. </a:t>
            </a:r>
            <a:r>
              <a:rPr lang="en-US" altLang="ar-SA" sz="1400" dirty="0">
                <a:solidFill>
                  <a:schemeClr val="bg1">
                    <a:lumMod val="65000"/>
                  </a:schemeClr>
                </a:solidFill>
              </a:rPr>
              <a:t>W</a:t>
            </a:r>
            <a:r>
              <a:rPr lang="en-US" altLang="ar-SA" sz="1400" dirty="0" smtClean="0">
                <a:solidFill>
                  <a:schemeClr val="bg1">
                    <a:lumMod val="65000"/>
                  </a:schemeClr>
                </a:solidFill>
              </a:rPr>
              <a:t>hy ?</a:t>
            </a:r>
            <a:endParaRPr lang="en-US" altLang="ar-SA" sz="1400" dirty="0">
              <a:solidFill>
                <a:schemeClr val="bg1">
                  <a:lumMod val="65000"/>
                </a:schemeClr>
              </a:solidFill>
            </a:endParaRPr>
          </a:p>
          <a:p>
            <a:pPr marL="419100" indent="-382588" rtl="1">
              <a:lnSpc>
                <a:spcPct val="80000"/>
              </a:lnSpc>
            </a:pPr>
            <a:r>
              <a:rPr lang="en-US" sz="1400" dirty="0">
                <a:solidFill>
                  <a:schemeClr val="bg1">
                    <a:lumMod val="65000"/>
                  </a:schemeClr>
                </a:solidFill>
              </a:rPr>
              <a:t>Because its easily diffusible because it has less partial </a:t>
            </a:r>
            <a:r>
              <a:rPr lang="en-US" sz="1400" dirty="0" smtClean="0">
                <a:solidFill>
                  <a:schemeClr val="bg1">
                    <a:lumMod val="65000"/>
                  </a:schemeClr>
                </a:solidFill>
              </a:rPr>
              <a:t>pressure difference and higher molecular weight.</a:t>
            </a:r>
          </a:p>
          <a:p>
            <a:pPr marL="419100" indent="-382588" rtl="1">
              <a:lnSpc>
                <a:spcPct val="80000"/>
              </a:lnSpc>
            </a:pPr>
            <a:r>
              <a:rPr lang="en-US" sz="1400" dirty="0" smtClean="0">
                <a:solidFill>
                  <a:schemeClr val="bg1">
                    <a:lumMod val="65000"/>
                  </a:schemeClr>
                </a:solidFill>
              </a:rPr>
              <a:t>Note: </a:t>
            </a:r>
          </a:p>
          <a:p>
            <a:pPr marL="419100" indent="-382588" rtl="1">
              <a:lnSpc>
                <a:spcPct val="80000"/>
              </a:lnSpc>
            </a:pPr>
            <a:r>
              <a:rPr lang="en-US" sz="1400" dirty="0" smtClean="0">
                <a:solidFill>
                  <a:schemeClr val="bg1">
                    <a:lumMod val="65000"/>
                  </a:schemeClr>
                </a:solidFill>
              </a:rPr>
              <a:t>Diffusion coefficient depends more on water-solubility rather than molecular weight. </a:t>
            </a:r>
          </a:p>
          <a:p>
            <a:pPr marL="419100" indent="-382588" rtl="1">
              <a:lnSpc>
                <a:spcPct val="80000"/>
              </a:lnSpc>
            </a:pPr>
            <a:r>
              <a:rPr lang="en-US" sz="1400" dirty="0" smtClean="0">
                <a:solidFill>
                  <a:schemeClr val="bg1">
                    <a:lumMod val="65000"/>
                  </a:schemeClr>
                </a:solidFill>
              </a:rPr>
              <a:t>Diffusion capacity: is directly proportional to are of diffusion and inversely proportional to distance of diffusion.</a:t>
            </a:r>
            <a:endParaRPr lang="ar-SA" sz="1400" dirty="0">
              <a:solidFill>
                <a:schemeClr val="bg1">
                  <a:lumMod val="65000"/>
                </a:schemeClr>
              </a:solidFill>
            </a:endParaRPr>
          </a:p>
        </p:txBody>
      </p:sp>
      <p:sp>
        <p:nvSpPr>
          <p:cNvPr id="6" name="Rectangle 5"/>
          <p:cNvSpPr/>
          <p:nvPr/>
        </p:nvSpPr>
        <p:spPr>
          <a:xfrm>
            <a:off x="649363" y="3212976"/>
            <a:ext cx="6627199" cy="3147015"/>
          </a:xfrm>
          <a:prstGeom prst="rect">
            <a:avLst/>
          </a:prstGeom>
          <a:ln>
            <a:noFill/>
            <a:prstDash val="dash"/>
          </a:ln>
        </p:spPr>
        <p:txBody>
          <a:bodyPr wrap="square">
            <a:spAutoFit/>
          </a:bodyPr>
          <a:lstStyle/>
          <a:p>
            <a:pPr algn="just"/>
            <a:endParaRPr lang="en-US" sz="100" dirty="0" smtClean="0">
              <a:solidFill>
                <a:schemeClr val="bg1">
                  <a:lumMod val="50000"/>
                </a:schemeClr>
              </a:solidFill>
            </a:endParaRPr>
          </a:p>
          <a:p>
            <a:pPr algn="just"/>
            <a:r>
              <a:rPr lang="en-US" sz="1600" b="1" dirty="0" smtClean="0"/>
              <a:t>Remember:</a:t>
            </a:r>
          </a:p>
          <a:p>
            <a:pPr algn="just"/>
            <a:endParaRPr lang="en-US" sz="400" dirty="0" smtClean="0"/>
          </a:p>
          <a:p>
            <a:pPr algn="just"/>
            <a:r>
              <a:rPr lang="en-GB" sz="1600" b="1" i="1" dirty="0"/>
              <a:t>Oxygen-Diffusing Capacity of </a:t>
            </a:r>
            <a:r>
              <a:rPr lang="en-GB" sz="1600" b="1" i="1" dirty="0" smtClean="0"/>
              <a:t>Athletes</a:t>
            </a:r>
          </a:p>
          <a:p>
            <a:pPr algn="just"/>
            <a:endParaRPr lang="en-US" sz="300" dirty="0" smtClean="0"/>
          </a:p>
          <a:p>
            <a:pPr algn="just"/>
            <a:r>
              <a:rPr lang="en-US" sz="1600" dirty="0" smtClean="0"/>
              <a:t>The </a:t>
            </a:r>
            <a:r>
              <a:rPr lang="en-US" sz="1600" dirty="0"/>
              <a:t>differences between diffusing capacity at resting and the state of maximal exercise make blood flow through many of the pulmonary capillaries and provide greater surface area through which oxygen can diffuse into the pulmonary capillary of blood</a:t>
            </a:r>
            <a:r>
              <a:rPr lang="en-US" sz="1600" dirty="0" smtClean="0"/>
              <a:t>.</a:t>
            </a:r>
          </a:p>
          <a:p>
            <a:pPr algn="just"/>
            <a:endParaRPr lang="en-US" sz="400" dirty="0" smtClean="0">
              <a:solidFill>
                <a:schemeClr val="bg1">
                  <a:lumMod val="50000"/>
                </a:schemeClr>
              </a:solidFill>
            </a:endParaRPr>
          </a:p>
          <a:p>
            <a:pPr algn="just"/>
            <a:r>
              <a:rPr lang="en-US" sz="1600" dirty="0" smtClean="0">
                <a:solidFill>
                  <a:schemeClr val="bg1">
                    <a:lumMod val="50000"/>
                  </a:schemeClr>
                </a:solidFill>
              </a:rPr>
              <a:t>More pulmonary capillaries </a:t>
            </a:r>
            <a:r>
              <a:rPr lang="en-US" sz="1600" dirty="0" smtClean="0">
                <a:solidFill>
                  <a:schemeClr val="bg1">
                    <a:lumMod val="50000"/>
                  </a:schemeClr>
                </a:solidFill>
                <a:sym typeface="Wingdings"/>
              </a:rPr>
              <a:t> more surface area  more diffusion</a:t>
            </a:r>
            <a:endParaRPr lang="en-US" sz="1600" dirty="0" smtClean="0">
              <a:solidFill>
                <a:schemeClr val="bg1">
                  <a:lumMod val="50000"/>
                </a:schemeClr>
              </a:solidFill>
            </a:endParaRPr>
          </a:p>
          <a:p>
            <a:pPr algn="just"/>
            <a:endParaRPr lang="en-US" sz="1600" dirty="0" smtClean="0">
              <a:solidFill>
                <a:schemeClr val="bg1">
                  <a:lumMod val="50000"/>
                </a:schemeClr>
              </a:solidFill>
            </a:endParaRPr>
          </a:p>
          <a:p>
            <a:pPr algn="just"/>
            <a:r>
              <a:rPr lang="en-US" sz="1600" dirty="0" smtClean="0">
                <a:solidFill>
                  <a:schemeClr val="bg1">
                    <a:lumMod val="50000"/>
                  </a:schemeClr>
                </a:solidFill>
              </a:rPr>
              <a:t>Remember</a:t>
            </a:r>
            <a:r>
              <a:rPr lang="ar-SA" sz="1600" dirty="0" smtClean="0">
                <a:solidFill>
                  <a:schemeClr val="bg1">
                    <a:lumMod val="50000"/>
                  </a:schemeClr>
                </a:solidFill>
              </a:rPr>
              <a:t>:</a:t>
            </a:r>
          </a:p>
          <a:p>
            <a:pPr algn="just"/>
            <a:r>
              <a:rPr lang="en-US" altLang="ar-SA" sz="1600" dirty="0">
                <a:solidFill>
                  <a:schemeClr val="bg1">
                    <a:lumMod val="50000"/>
                  </a:schemeClr>
                </a:solidFill>
              </a:rPr>
              <a:t>diffusion </a:t>
            </a:r>
            <a:r>
              <a:rPr lang="en-US" altLang="ar-SA" sz="1600" dirty="0" smtClean="0">
                <a:solidFill>
                  <a:schemeClr val="bg1">
                    <a:lumMod val="50000"/>
                  </a:schemeClr>
                </a:solidFill>
              </a:rPr>
              <a:t>coefficient</a:t>
            </a:r>
            <a:r>
              <a:rPr lang="ar-SA" altLang="ar-SA" sz="1600" dirty="0" smtClean="0">
                <a:solidFill>
                  <a:schemeClr val="bg1">
                    <a:lumMod val="50000"/>
                  </a:schemeClr>
                </a:solidFill>
              </a:rPr>
              <a:t> = </a:t>
            </a:r>
            <a:r>
              <a:rPr lang="en-US" altLang="ar-SA" sz="1600" dirty="0" smtClean="0">
                <a:solidFill>
                  <a:schemeClr val="bg1">
                    <a:lumMod val="50000"/>
                  </a:schemeClr>
                </a:solidFill>
              </a:rPr>
              <a:t>S </a:t>
            </a:r>
            <a:r>
              <a:rPr lang="ar-SA" altLang="ar-SA" sz="1600" dirty="0" smtClean="0">
                <a:solidFill>
                  <a:schemeClr val="bg1">
                    <a:lumMod val="50000"/>
                  </a:schemeClr>
                </a:solidFill>
              </a:rPr>
              <a:t>/</a:t>
            </a:r>
            <a:r>
              <a:rPr lang="en-US" altLang="ar-SA" sz="1600" dirty="0" smtClean="0">
                <a:solidFill>
                  <a:schemeClr val="bg1">
                    <a:lumMod val="50000"/>
                  </a:schemeClr>
                </a:solidFill>
              </a:rPr>
              <a:t> </a:t>
            </a:r>
            <a:r>
              <a:rPr lang="en-US" altLang="ar-SA" sz="1600" dirty="0" smtClean="0">
                <a:solidFill>
                  <a:schemeClr val="bg1">
                    <a:lumMod val="50000"/>
                  </a:schemeClr>
                </a:solidFill>
                <a:cs typeface="Times New Roman" panose="02020603050405020304" pitchFamily="18" charset="0"/>
              </a:rPr>
              <a:t>√MW</a:t>
            </a:r>
          </a:p>
          <a:p>
            <a:pPr algn="just"/>
            <a:endParaRPr lang="en-US" sz="1050" dirty="0">
              <a:solidFill>
                <a:srgbClr val="FF0000"/>
              </a:solidFill>
              <a:cs typeface="Times New Roman" panose="02020603050405020304" pitchFamily="18" charset="0"/>
            </a:endParaRPr>
          </a:p>
          <a:p>
            <a:pPr algn="just"/>
            <a:r>
              <a:rPr lang="en-US" sz="1600" u="sng" dirty="0" smtClean="0">
                <a:solidFill>
                  <a:srgbClr val="FF0000"/>
                </a:solidFill>
                <a:cs typeface="Times New Roman" panose="02020603050405020304" pitchFamily="18" charset="0"/>
              </a:rPr>
              <a:t>- CO2 more soluble than O2 ,so it diffuses more.</a:t>
            </a:r>
            <a:endParaRPr lang="ar-SA" sz="1600" u="sng" dirty="0" smtClean="0">
              <a:solidFill>
                <a:srgbClr val="FF0000"/>
              </a:solidFill>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473" y="1195227"/>
            <a:ext cx="3936399" cy="3225131"/>
          </a:xfrm>
          <a:prstGeom prst="rect">
            <a:avLst/>
          </a:prstGeom>
        </p:spPr>
      </p:pic>
      <p:sp>
        <p:nvSpPr>
          <p:cNvPr id="9" name="TextBox 8"/>
          <p:cNvSpPr txBox="1"/>
          <p:nvPr/>
        </p:nvSpPr>
        <p:spPr>
          <a:xfrm>
            <a:off x="9732404" y="0"/>
            <a:ext cx="2448272"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3" name="TextBox 2"/>
          <p:cNvSpPr txBox="1"/>
          <p:nvPr/>
        </p:nvSpPr>
        <p:spPr>
          <a:xfrm>
            <a:off x="649363" y="5119371"/>
            <a:ext cx="6627199" cy="307777"/>
          </a:xfrm>
          <a:prstGeom prst="rect">
            <a:avLst/>
          </a:prstGeom>
          <a:noFill/>
        </p:spPr>
        <p:txBody>
          <a:bodyPr wrap="none" rtlCol="0">
            <a:spAutoFit/>
          </a:bodyPr>
          <a:lstStyle/>
          <a:p>
            <a:r>
              <a:rPr lang="en-US" sz="1400" dirty="0">
                <a:solidFill>
                  <a:schemeClr val="bg2">
                    <a:lumMod val="50000"/>
                  </a:schemeClr>
                </a:solidFill>
              </a:rPr>
              <a:t>More soluble in water therefor more </a:t>
            </a:r>
            <a:r>
              <a:rPr lang="en-US" sz="1400" dirty="0" smtClean="0">
                <a:solidFill>
                  <a:schemeClr val="bg2">
                    <a:lumMod val="50000"/>
                  </a:schemeClr>
                </a:solidFill>
              </a:rPr>
              <a:t>diffusible </a:t>
            </a:r>
            <a:r>
              <a:rPr lang="en-US" sz="1400" dirty="0">
                <a:solidFill>
                  <a:schemeClr val="bg2">
                    <a:lumMod val="50000"/>
                  </a:schemeClr>
                </a:solidFill>
              </a:rPr>
              <a:t>because it is more soluble in tissue </a:t>
            </a:r>
            <a:r>
              <a:rPr lang="en-US" sz="1400" dirty="0" smtClean="0">
                <a:solidFill>
                  <a:schemeClr val="bg2">
                    <a:lumMod val="50000"/>
                  </a:schemeClr>
                </a:solidFill>
              </a:rPr>
              <a:t>water</a:t>
            </a:r>
            <a:endParaRPr lang="en-US" sz="1400" dirty="0">
              <a:solidFill>
                <a:schemeClr val="bg2">
                  <a:lumMod val="50000"/>
                </a:schemeClr>
              </a:solidFill>
            </a:endParaRPr>
          </a:p>
        </p:txBody>
      </p:sp>
      <p:sp>
        <p:nvSpPr>
          <p:cNvPr id="4" name="Slide Number Placeholder 3"/>
          <p:cNvSpPr>
            <a:spLocks noGrp="1"/>
          </p:cNvSpPr>
          <p:nvPr>
            <p:ph type="sldNum" sz="quarter" idx="12"/>
          </p:nvPr>
        </p:nvSpPr>
        <p:spPr/>
        <p:txBody>
          <a:bodyPr/>
          <a:lstStyle/>
          <a:p>
            <a:fld id="{4929A69E-7D8F-4515-9605-0315ABD4F316}" type="slidenum">
              <a:rPr lang="en-US" smtClean="0"/>
              <a:pPr/>
              <a:t>15</a:t>
            </a:fld>
            <a:endParaRPr lang="en-US" dirty="0"/>
          </a:p>
        </p:txBody>
      </p:sp>
      <p:cxnSp>
        <p:nvCxnSpPr>
          <p:cNvPr id="7" name="Straight Connector 6"/>
          <p:cNvCxnSpPr/>
          <p:nvPr/>
        </p:nvCxnSpPr>
        <p:spPr>
          <a:xfrm>
            <a:off x="649364" y="3140968"/>
            <a:ext cx="571118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218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Oxygen Diffusing Capacity Cont.</a:t>
            </a:r>
          </a:p>
        </p:txBody>
      </p:sp>
      <p:sp>
        <p:nvSpPr>
          <p:cNvPr id="4" name="Content Placeholder 3"/>
          <p:cNvSpPr>
            <a:spLocks noGrp="1"/>
          </p:cNvSpPr>
          <p:nvPr>
            <p:ph sz="quarter" idx="1"/>
          </p:nvPr>
        </p:nvSpPr>
        <p:spPr>
          <a:xfrm>
            <a:off x="629420" y="1234689"/>
            <a:ext cx="8161406" cy="1633736"/>
          </a:xfrm>
          <a:solidFill>
            <a:srgbClr val="DDE6EE"/>
          </a:solidFill>
          <a:ln>
            <a:noFill/>
          </a:ln>
        </p:spPr>
        <p:style>
          <a:lnRef idx="0">
            <a:scrgbClr r="0" g="0" b="0"/>
          </a:lnRef>
          <a:fillRef idx="0">
            <a:scrgbClr r="0" g="0" b="0"/>
          </a:fillRef>
          <a:effectRef idx="0">
            <a:scrgbClr r="0" g="0" b="0"/>
          </a:effectRef>
          <a:fontRef idx="minor">
            <a:schemeClr val="lt1"/>
          </a:fontRef>
        </p:style>
        <p:txBody>
          <a:bodyPr>
            <a:normAutofit/>
          </a:bodyPr>
          <a:lstStyle/>
          <a:p>
            <a:pPr algn="just"/>
            <a:r>
              <a:rPr lang="en-US" sz="1800" dirty="0">
                <a:solidFill>
                  <a:schemeClr val="tx1"/>
                </a:solidFill>
              </a:rPr>
              <a:t>During exercise the oxygen requirement </a:t>
            </a:r>
            <a:r>
              <a:rPr lang="en-US" sz="1800" dirty="0" smtClean="0">
                <a:solidFill>
                  <a:schemeClr val="tx1"/>
                </a:solidFill>
              </a:rPr>
              <a:t>increases </a:t>
            </a:r>
            <a:r>
              <a:rPr lang="en-US" sz="1800" dirty="0">
                <a:solidFill>
                  <a:schemeClr val="tx1"/>
                </a:solidFill>
              </a:rPr>
              <a:t>20 times, and cardiac output </a:t>
            </a:r>
            <a:r>
              <a:rPr lang="en-US" sz="1800" dirty="0" smtClean="0">
                <a:solidFill>
                  <a:schemeClr val="tx1"/>
                </a:solidFill>
              </a:rPr>
              <a:t>increases </a:t>
            </a:r>
            <a:r>
              <a:rPr lang="en-US" sz="1800" dirty="0">
                <a:solidFill>
                  <a:schemeClr val="tx1"/>
                </a:solidFill>
              </a:rPr>
              <a:t>and </a:t>
            </a:r>
            <a:r>
              <a:rPr lang="en-US" sz="1800" u="sng" dirty="0">
                <a:solidFill>
                  <a:schemeClr val="tx1"/>
                </a:solidFill>
              </a:rPr>
              <a:t>so the time blood </a:t>
            </a:r>
            <a:r>
              <a:rPr lang="en-US" sz="1800" u="sng" dirty="0" smtClean="0">
                <a:solidFill>
                  <a:schemeClr val="tx1"/>
                </a:solidFill>
              </a:rPr>
              <a:t>remains </a:t>
            </a:r>
            <a:r>
              <a:rPr lang="en-US" sz="1800" u="sng" dirty="0">
                <a:solidFill>
                  <a:schemeClr val="tx1"/>
                </a:solidFill>
              </a:rPr>
              <a:t>in the pulmonary capillaries becomes less than half normal despite the fact that additional capillaries open up.</a:t>
            </a:r>
            <a:r>
              <a:rPr lang="en-US" sz="1800" dirty="0">
                <a:solidFill>
                  <a:schemeClr val="tx1"/>
                </a:solidFill>
              </a:rPr>
              <a:t> </a:t>
            </a:r>
          </a:p>
          <a:p>
            <a:pPr algn="just"/>
            <a:r>
              <a:rPr lang="en-US" sz="1800" dirty="0" smtClean="0">
                <a:solidFill>
                  <a:schemeClr val="tx1"/>
                </a:solidFill>
              </a:rPr>
              <a:t>But </a:t>
            </a:r>
            <a:r>
              <a:rPr lang="en-US" sz="1800" dirty="0">
                <a:solidFill>
                  <a:schemeClr val="tx1"/>
                </a:solidFill>
              </a:rPr>
              <a:t>the blood is almost completely saturated with oxygen when it leaves the pulmonary capillaries.</a:t>
            </a:r>
            <a:r>
              <a:rPr lang="en-US" sz="1800" dirty="0"/>
              <a:t> </a:t>
            </a:r>
          </a:p>
        </p:txBody>
      </p:sp>
      <p:sp>
        <p:nvSpPr>
          <p:cNvPr id="7" name="TextBox 6"/>
          <p:cNvSpPr txBox="1"/>
          <p:nvPr/>
        </p:nvSpPr>
        <p:spPr>
          <a:xfrm>
            <a:off x="612683" y="3245421"/>
            <a:ext cx="6364890" cy="3023905"/>
          </a:xfrm>
          <a:prstGeom prst="rect">
            <a:avLst/>
          </a:prstGeom>
          <a:solidFill>
            <a:srgbClr val="DDE6EE"/>
          </a:solidFill>
        </p:spPr>
        <p:txBody>
          <a:bodyPr wrap="square" rtlCol="0">
            <a:spAutoFit/>
          </a:bodyPr>
          <a:lstStyle/>
          <a:p>
            <a:pPr algn="just"/>
            <a:r>
              <a:rPr lang="en-US" dirty="0" smtClean="0"/>
              <a:t>1.   The </a:t>
            </a:r>
            <a:r>
              <a:rPr lang="en-US" dirty="0"/>
              <a:t>diffusing capacity for oxygen increases almost three </a:t>
            </a:r>
            <a:r>
              <a:rPr lang="en-US" dirty="0" smtClean="0"/>
              <a:t>folds </a:t>
            </a:r>
            <a:r>
              <a:rPr lang="en-US" dirty="0"/>
              <a:t>during exercise, this results mainly from increasing numbers of capillaries participating in the </a:t>
            </a:r>
            <a:r>
              <a:rPr lang="en-US" dirty="0" smtClean="0"/>
              <a:t>diffusion and a more V/Q </a:t>
            </a:r>
            <a:r>
              <a:rPr lang="en-US" dirty="0"/>
              <a:t>ratio all over the lung</a:t>
            </a:r>
            <a:r>
              <a:rPr lang="en-US" dirty="0" smtClean="0"/>
              <a:t>.</a:t>
            </a:r>
          </a:p>
          <a:p>
            <a:pPr algn="just"/>
            <a:r>
              <a:rPr lang="en-US" dirty="0" smtClean="0"/>
              <a:t>(</a:t>
            </a:r>
            <a:r>
              <a:rPr lang="en-US" dirty="0"/>
              <a:t>It is the ratio of alveolar ventilation to pulmonary blood </a:t>
            </a:r>
            <a:r>
              <a:rPr lang="en-US" dirty="0" smtClean="0"/>
              <a:t>flow (cardiac output) </a:t>
            </a:r>
            <a:r>
              <a:rPr lang="en-US" dirty="0"/>
              <a:t>per minute).</a:t>
            </a:r>
          </a:p>
          <a:p>
            <a:pPr marL="228600" indent="-228600" algn="just">
              <a:buFont typeface="+mj-lt"/>
              <a:buAutoNum type="arabicPeriod"/>
            </a:pPr>
            <a:endParaRPr lang="en-US" sz="1050" dirty="0"/>
          </a:p>
          <a:p>
            <a:pPr algn="just"/>
            <a:r>
              <a:rPr lang="en-US" dirty="0" smtClean="0"/>
              <a:t>2.    At </a:t>
            </a:r>
            <a:r>
              <a:rPr lang="en-US" dirty="0"/>
              <a:t>rest the blood normally stays in the lung capillaries about three times as long as necessary to cause full oxygenation. Therefore, </a:t>
            </a:r>
            <a:r>
              <a:rPr lang="en-US" b="1" dirty="0"/>
              <a:t>even with shortened time of exposure in exercise, the blood is still fully oxygenated or nearly so</a:t>
            </a:r>
            <a:r>
              <a:rPr lang="en-US" b="1" dirty="0" smtClean="0"/>
              <a:t>.</a:t>
            </a:r>
            <a:endParaRPr lang="en-US" b="1" dirty="0"/>
          </a:p>
        </p:txBody>
      </p:sp>
      <p:sp>
        <p:nvSpPr>
          <p:cNvPr id="6" name="Rectangle 5"/>
          <p:cNvSpPr/>
          <p:nvPr/>
        </p:nvSpPr>
        <p:spPr>
          <a:xfrm>
            <a:off x="8735794" y="1243070"/>
            <a:ext cx="3110136" cy="184976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p:cNvSpPr txBox="1"/>
          <p:nvPr/>
        </p:nvSpPr>
        <p:spPr>
          <a:xfrm>
            <a:off x="8904312" y="1253078"/>
            <a:ext cx="2921490" cy="1815882"/>
          </a:xfrm>
          <a:prstGeom prst="rect">
            <a:avLst/>
          </a:prstGeom>
          <a:noFill/>
        </p:spPr>
        <p:txBody>
          <a:bodyPr wrap="square" rtlCol="0">
            <a:spAutoFit/>
          </a:bodyPr>
          <a:lstStyle/>
          <a:p>
            <a:pPr marL="0" algn="just" defTabSz="914400" rtl="1" eaLnBrk="1" latinLnBrk="0" hangingPunct="1"/>
            <a:r>
              <a:rPr lang="ar-SA" sz="1600" dirty="0" smtClean="0">
                <a:solidFill>
                  <a:schemeClr val="bg1">
                    <a:lumMod val="65000"/>
                  </a:schemeClr>
                </a:solidFill>
              </a:rPr>
              <a:t>معنى الكلام: أثناء التمرين، استهلاك الاكسجين يزيد ٢٠ ضعف، </a:t>
            </a:r>
            <a:r>
              <a:rPr lang="ar-SA" sz="1600" dirty="0" err="1" smtClean="0">
                <a:solidFill>
                  <a:schemeClr val="bg1">
                    <a:lumMod val="65000"/>
                  </a:schemeClr>
                </a:solidFill>
              </a:rPr>
              <a:t>والكاردياك</a:t>
            </a:r>
            <a:r>
              <a:rPr lang="ar-SA" sz="1600" dirty="0" smtClean="0">
                <a:solidFill>
                  <a:schemeClr val="bg1">
                    <a:lumMod val="65000"/>
                  </a:schemeClr>
                </a:solidFill>
              </a:rPr>
              <a:t> </a:t>
            </a:r>
            <a:r>
              <a:rPr lang="ar-SA" sz="1600" dirty="0" err="1" smtClean="0">
                <a:solidFill>
                  <a:schemeClr val="bg1">
                    <a:lumMod val="65000"/>
                  </a:schemeClr>
                </a:solidFill>
              </a:rPr>
              <a:t>اوتبت</a:t>
            </a:r>
            <a:r>
              <a:rPr lang="ar-SA" sz="1600" dirty="0" smtClean="0">
                <a:solidFill>
                  <a:schemeClr val="bg1">
                    <a:lumMod val="65000"/>
                  </a:schemeClr>
                </a:solidFill>
              </a:rPr>
              <a:t> يزيد(الدم قاعد يضخ بسرعة)، فالوقت الي يقعد فيه الدم في الأوعية الرئوية ينقص بالرغم من هذا تركيز الاكسجين في الدم عالي. </a:t>
            </a:r>
            <a:r>
              <a:rPr lang="ar-SA" sz="1600" dirty="0" err="1" smtClean="0">
                <a:solidFill>
                  <a:schemeClr val="bg1">
                    <a:lumMod val="65000"/>
                  </a:schemeClr>
                </a:solidFill>
              </a:rPr>
              <a:t>ليش</a:t>
            </a:r>
            <a:r>
              <a:rPr lang="ar-SA" sz="1600" dirty="0" smtClean="0">
                <a:solidFill>
                  <a:schemeClr val="bg1">
                    <a:lumMod val="65000"/>
                  </a:schemeClr>
                </a:solidFill>
              </a:rPr>
              <a:t> التركيز عالي دام الوقت نقص؟</a:t>
            </a:r>
            <a:endParaRPr lang="en-US" sz="1600" dirty="0">
              <a:solidFill>
                <a:schemeClr val="bg1">
                  <a:lumMod val="65000"/>
                </a:schemeClr>
              </a:solidFill>
            </a:endParaRPr>
          </a:p>
        </p:txBody>
      </p:sp>
      <p:sp>
        <p:nvSpPr>
          <p:cNvPr id="10" name="Rectangle 9"/>
          <p:cNvSpPr/>
          <p:nvPr/>
        </p:nvSpPr>
        <p:spPr>
          <a:xfrm>
            <a:off x="8818512" y="3217029"/>
            <a:ext cx="3110136" cy="3030886"/>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055353" y="3526266"/>
            <a:ext cx="2770450" cy="2462213"/>
          </a:xfrm>
          <a:prstGeom prst="rect">
            <a:avLst/>
          </a:prstGeom>
          <a:noFill/>
        </p:spPr>
        <p:txBody>
          <a:bodyPr wrap="square" rtlCol="0">
            <a:spAutoFit/>
          </a:bodyPr>
          <a:lstStyle/>
          <a:p>
            <a:pPr marL="0" algn="just" defTabSz="914400" rtl="1" eaLnBrk="1" latinLnBrk="0" hangingPunct="1"/>
            <a:r>
              <a:rPr lang="ar-SA" sz="1400" dirty="0" smtClean="0">
                <a:solidFill>
                  <a:schemeClr val="bg1">
                    <a:lumMod val="65000"/>
                  </a:schemeClr>
                </a:solidFill>
              </a:rPr>
              <a:t>السبب في انه تركيز الاكسجين عالي:</a:t>
            </a:r>
          </a:p>
          <a:p>
            <a:pPr marL="0" algn="just" defTabSz="914400" rtl="1" eaLnBrk="1" latinLnBrk="0" hangingPunct="1"/>
            <a:r>
              <a:rPr lang="ar-SA" sz="1400" dirty="0" smtClean="0">
                <a:solidFill>
                  <a:schemeClr val="bg1">
                    <a:lumMod val="65000"/>
                  </a:schemeClr>
                </a:solidFill>
              </a:rPr>
              <a:t>١- </a:t>
            </a:r>
            <a:r>
              <a:rPr lang="ar-SA" sz="1400" dirty="0" err="1" smtClean="0">
                <a:solidFill>
                  <a:schemeClr val="bg1">
                    <a:lumMod val="65000"/>
                  </a:schemeClr>
                </a:solidFill>
              </a:rPr>
              <a:t>ديفيوشن</a:t>
            </a:r>
            <a:r>
              <a:rPr lang="ar-SA" sz="1400" dirty="0" smtClean="0">
                <a:solidFill>
                  <a:schemeClr val="bg1">
                    <a:lumMod val="65000"/>
                  </a:schemeClr>
                </a:solidFill>
              </a:rPr>
              <a:t> حق الاكسجين يزيد في الرياضة (يوصل ٦٥)، فينتقل اكسجين اكثر من الرئة إلى الدم</a:t>
            </a:r>
          </a:p>
          <a:p>
            <a:pPr marL="0" algn="just" defTabSz="914400" rtl="1" eaLnBrk="1" latinLnBrk="0" hangingPunct="1"/>
            <a:r>
              <a:rPr lang="ar-SA" sz="1400" dirty="0" smtClean="0">
                <a:solidFill>
                  <a:schemeClr val="bg1">
                    <a:lumMod val="65000"/>
                  </a:schemeClr>
                </a:solidFill>
              </a:rPr>
              <a:t>٢- في كيو </a:t>
            </a:r>
            <a:r>
              <a:rPr lang="ar-SA" sz="1400" dirty="0" err="1" smtClean="0">
                <a:solidFill>
                  <a:schemeClr val="bg1">
                    <a:lumMod val="65000"/>
                  </a:schemeClr>
                </a:solidFill>
              </a:rPr>
              <a:t>راشيو</a:t>
            </a:r>
            <a:r>
              <a:rPr lang="ar-SA" sz="1400" dirty="0" smtClean="0">
                <a:solidFill>
                  <a:schemeClr val="bg1">
                    <a:lumMod val="65000"/>
                  </a:schemeClr>
                </a:solidFill>
              </a:rPr>
              <a:t> يزيد ( في محاضرة </a:t>
            </a:r>
            <a:r>
              <a:rPr lang="ar-SA" sz="1400" dirty="0" err="1" smtClean="0">
                <a:solidFill>
                  <a:schemeClr val="bg1">
                    <a:lumMod val="65000"/>
                  </a:schemeClr>
                </a:solidFill>
              </a:rPr>
              <a:t>بتشرح</a:t>
            </a:r>
            <a:r>
              <a:rPr lang="ar-SA" sz="1400" dirty="0" smtClean="0">
                <a:solidFill>
                  <a:schemeClr val="bg1">
                    <a:lumMod val="65000"/>
                  </a:schemeClr>
                </a:solidFill>
              </a:rPr>
              <a:t> معناه) </a:t>
            </a:r>
          </a:p>
          <a:p>
            <a:pPr marL="0" algn="just" defTabSz="914400" rtl="1" eaLnBrk="1" latinLnBrk="0" hangingPunct="1"/>
            <a:r>
              <a:rPr lang="ar-SA" sz="1400" dirty="0" smtClean="0">
                <a:solidFill>
                  <a:schemeClr val="bg1">
                    <a:lumMod val="65000"/>
                  </a:schemeClr>
                </a:solidFill>
              </a:rPr>
              <a:t>٣- انه الدم في الحالة الطبيعية </a:t>
            </a:r>
            <a:r>
              <a:rPr lang="ar-SA" sz="1400" dirty="0" err="1" smtClean="0">
                <a:solidFill>
                  <a:schemeClr val="bg1">
                    <a:lumMod val="65000"/>
                  </a:schemeClr>
                </a:solidFill>
              </a:rPr>
              <a:t>بيقعد</a:t>
            </a:r>
            <a:r>
              <a:rPr lang="ar-SA" sz="1400" dirty="0" smtClean="0">
                <a:solidFill>
                  <a:schemeClr val="bg1">
                    <a:lumMod val="65000"/>
                  </a:schemeClr>
                </a:solidFill>
              </a:rPr>
              <a:t> في الاوعية الرئوية ثلاث اضعاف الوقت الي يحتاجه عشان </a:t>
            </a:r>
            <a:r>
              <a:rPr lang="ar-SA" sz="1400" dirty="0" err="1" smtClean="0">
                <a:solidFill>
                  <a:schemeClr val="bg1">
                    <a:lumMod val="65000"/>
                  </a:schemeClr>
                </a:solidFill>
              </a:rPr>
              <a:t>يتأكسج</a:t>
            </a:r>
            <a:r>
              <a:rPr lang="ar-SA" sz="1400" dirty="0" smtClean="0">
                <a:solidFill>
                  <a:schemeClr val="bg1">
                    <a:lumMod val="65000"/>
                  </a:schemeClr>
                </a:solidFill>
              </a:rPr>
              <a:t> ( فهو اصلا </a:t>
            </a:r>
            <a:r>
              <a:rPr lang="ar-SA" sz="1400" dirty="0" err="1" smtClean="0">
                <a:solidFill>
                  <a:schemeClr val="bg1">
                    <a:lumMod val="65000"/>
                  </a:schemeClr>
                </a:solidFill>
              </a:rPr>
              <a:t>مو</a:t>
            </a:r>
            <a:r>
              <a:rPr lang="ar-SA" sz="1400" dirty="0" smtClean="0">
                <a:solidFill>
                  <a:schemeClr val="bg1">
                    <a:lumMod val="65000"/>
                  </a:schemeClr>
                </a:solidFill>
              </a:rPr>
              <a:t> محتاج كل هذا الوقت , فلو نقص الوقت تركيز الاكسجين ما رح يقل )</a:t>
            </a:r>
            <a:endParaRPr lang="en-US" sz="1400" dirty="0">
              <a:solidFill>
                <a:schemeClr val="bg1">
                  <a:lumMod val="65000"/>
                </a:schemeClr>
              </a:solidFill>
            </a:endParaRP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2814" y="3160536"/>
            <a:ext cx="1775698" cy="3139321"/>
          </a:xfrm>
          <a:prstGeom prst="rect">
            <a:avLst/>
          </a:prstGeom>
        </p:spPr>
      </p:pic>
      <p:sp>
        <p:nvSpPr>
          <p:cNvPr id="5" name="Rectangle 4"/>
          <p:cNvSpPr/>
          <p:nvPr/>
        </p:nvSpPr>
        <p:spPr>
          <a:xfrm>
            <a:off x="610242" y="2828015"/>
            <a:ext cx="4020652" cy="400110"/>
          </a:xfrm>
          <a:prstGeom prst="rect">
            <a:avLst/>
          </a:prstGeom>
        </p:spPr>
        <p:txBody>
          <a:bodyPr wrap="none">
            <a:spAutoFit/>
          </a:bodyPr>
          <a:lstStyle/>
          <a:p>
            <a:r>
              <a:rPr lang="en-US" sz="2000" dirty="0">
                <a:solidFill>
                  <a:schemeClr val="tx2"/>
                </a:solidFill>
                <a:latin typeface="+mj-lt"/>
                <a:ea typeface="+mj-ea"/>
                <a:cs typeface="+mj-cs"/>
              </a:rPr>
              <a:t>Reasons for this are as follow: </a:t>
            </a:r>
          </a:p>
        </p:txBody>
      </p:sp>
      <p:sp>
        <p:nvSpPr>
          <p:cNvPr id="13" name="Slide Number Placeholder 12"/>
          <p:cNvSpPr>
            <a:spLocks noGrp="1"/>
          </p:cNvSpPr>
          <p:nvPr>
            <p:ph type="sldNum" sz="quarter" idx="12"/>
          </p:nvPr>
        </p:nvSpPr>
        <p:spPr/>
        <p:txBody>
          <a:bodyPr/>
          <a:lstStyle/>
          <a:p>
            <a:fld id="{4929A69E-7D8F-4515-9605-0315ABD4F316}" type="slidenum">
              <a:rPr lang="en-US" smtClean="0"/>
              <a:pPr/>
              <a:t>16</a:t>
            </a:fld>
            <a:endParaRPr lang="en-US" dirty="0"/>
          </a:p>
        </p:txBody>
      </p:sp>
    </p:spTree>
    <p:extLst>
      <p:ext uri="{BB962C8B-B14F-4D97-AF65-F5344CB8AC3E}">
        <p14:creationId xmlns:p14="http://schemas.microsoft.com/office/powerpoint/2010/main" val="13282171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422" y="55225"/>
            <a:ext cx="11092979" cy="990600"/>
          </a:xfrm>
        </p:spPr>
        <p:txBody>
          <a:bodyPr>
            <a:normAutofit/>
          </a:bodyPr>
          <a:lstStyle/>
          <a:p>
            <a:r>
              <a:rPr lang="en-US" sz="2400" dirty="0" smtClean="0"/>
              <a:t>Relation </a:t>
            </a:r>
            <a:r>
              <a:rPr lang="en-US" sz="2400" smtClean="0"/>
              <a:t>Between O2 </a:t>
            </a:r>
            <a:r>
              <a:rPr lang="en-US" sz="2400" dirty="0" smtClean="0"/>
              <a:t>Consumption and Total Pulmonary Ventilation at Different Levels of Exercise</a:t>
            </a:r>
            <a:endParaRPr lang="en-US" sz="2400" dirty="0"/>
          </a:p>
        </p:txBody>
      </p:sp>
      <p:sp>
        <p:nvSpPr>
          <p:cNvPr id="6" name="TextBox 5"/>
          <p:cNvSpPr txBox="1"/>
          <p:nvPr/>
        </p:nvSpPr>
        <p:spPr>
          <a:xfrm>
            <a:off x="612010" y="1484784"/>
            <a:ext cx="11070412" cy="646331"/>
          </a:xfrm>
          <a:prstGeom prst="rect">
            <a:avLst/>
          </a:prstGeom>
          <a:noFill/>
        </p:spPr>
        <p:txBody>
          <a:bodyPr wrap="square" rtlCol="0">
            <a:spAutoFit/>
          </a:bodyPr>
          <a:lstStyle/>
          <a:p>
            <a:r>
              <a:rPr lang="en-US" dirty="0"/>
              <a:t>There is a linear </a:t>
            </a:r>
            <a:r>
              <a:rPr lang="en-US" dirty="0" smtClean="0"/>
              <a:t>relationship </a:t>
            </a:r>
            <a:r>
              <a:rPr lang="en-US" dirty="0"/>
              <a:t>between both oxygen consumption (Vo2 Max) and total pulmonary ventilation increase about </a:t>
            </a:r>
            <a:r>
              <a:rPr lang="en-US" dirty="0" smtClean="0">
                <a:solidFill>
                  <a:srgbClr val="FF0000"/>
                </a:solidFill>
              </a:rPr>
              <a:t>20-folds</a:t>
            </a:r>
            <a:r>
              <a:rPr lang="en-US" dirty="0" smtClean="0"/>
              <a:t> </a:t>
            </a:r>
            <a:r>
              <a:rPr lang="en-US" dirty="0"/>
              <a:t>between the resting state and maximal intensity of exercise in the well-trained athlete</a:t>
            </a:r>
            <a:r>
              <a:rPr lang="en-US" dirty="0" smtClean="0"/>
              <a:t>.</a:t>
            </a:r>
            <a:endParaRPr lang="en-US" dirty="0"/>
          </a:p>
        </p:txBody>
      </p:sp>
      <p:pic>
        <p:nvPicPr>
          <p:cNvPr id="5" name="Content Placeholder 4"/>
          <p:cNvPicPr>
            <a:picLocks noGrp="1" noChangeAspect="1"/>
          </p:cNvPicPr>
          <p:nvPr>
            <p:ph sz="quarter" idx="1"/>
          </p:nvPr>
        </p:nvPicPr>
        <p:blipFill>
          <a:blip r:embed="rId2"/>
          <a:stretch>
            <a:fillRect/>
          </a:stretch>
        </p:blipFill>
        <p:spPr>
          <a:xfrm>
            <a:off x="1329606" y="2570074"/>
            <a:ext cx="4257716" cy="36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024" y="2570074"/>
            <a:ext cx="4473719" cy="3600400"/>
          </a:xfrm>
          <a:prstGeom prst="rect">
            <a:avLst/>
          </a:prstGeom>
        </p:spPr>
      </p:pic>
      <p:sp>
        <p:nvSpPr>
          <p:cNvPr id="7" name="Slide Number Placeholder 6"/>
          <p:cNvSpPr>
            <a:spLocks noGrp="1"/>
          </p:cNvSpPr>
          <p:nvPr>
            <p:ph type="sldNum" sz="quarter" idx="12"/>
          </p:nvPr>
        </p:nvSpPr>
        <p:spPr/>
        <p:txBody>
          <a:bodyPr/>
          <a:lstStyle/>
          <a:p>
            <a:fld id="{4929A69E-7D8F-4515-9605-0315ABD4F316}" type="slidenum">
              <a:rPr lang="en-US" smtClean="0"/>
              <a:pPr/>
              <a:t>17</a:t>
            </a:fld>
            <a:endParaRPr lang="en-US" dirty="0"/>
          </a:p>
        </p:txBody>
      </p:sp>
    </p:spTree>
    <p:extLst>
      <p:ext uri="{BB962C8B-B14F-4D97-AF65-F5344CB8AC3E}">
        <p14:creationId xmlns:p14="http://schemas.microsoft.com/office/powerpoint/2010/main" val="289626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786" y="378254"/>
            <a:ext cx="4968552" cy="722326"/>
          </a:xfrm>
        </p:spPr>
        <p:txBody>
          <a:bodyPr>
            <a:normAutofit/>
          </a:bodyPr>
          <a:lstStyle/>
          <a:p>
            <a:pPr algn="ctr"/>
            <a:r>
              <a:rPr lang="en-US" sz="2000" dirty="0" smtClean="0"/>
              <a:t>Pulmonary Ventilation and </a:t>
            </a:r>
            <a:r>
              <a:rPr lang="en-US" sz="2000" smtClean="0"/>
              <a:t>Maximal Breathing Capacity(MBC)</a:t>
            </a:r>
            <a:endParaRPr lang="en-US" sz="2000" dirty="0"/>
          </a:p>
        </p:txBody>
      </p:sp>
      <p:sp>
        <p:nvSpPr>
          <p:cNvPr id="4" name="Content Placeholder 3"/>
          <p:cNvSpPr>
            <a:spLocks noGrp="1"/>
          </p:cNvSpPr>
          <p:nvPr>
            <p:ph sz="quarter" idx="1"/>
          </p:nvPr>
        </p:nvSpPr>
        <p:spPr>
          <a:xfrm>
            <a:off x="816864" y="1309428"/>
            <a:ext cx="4446984" cy="2390463"/>
          </a:xfrm>
          <a:solidFill>
            <a:srgbClr val="DDE6EE"/>
          </a:solidFill>
          <a:ln>
            <a:noFill/>
          </a:ln>
        </p:spPr>
        <p:txBody>
          <a:bodyPr>
            <a:noAutofit/>
          </a:bodyPr>
          <a:lstStyle/>
          <a:p>
            <a:pPr marL="0" indent="0" algn="just">
              <a:lnSpc>
                <a:spcPct val="150000"/>
              </a:lnSpc>
              <a:buNone/>
            </a:pPr>
            <a:r>
              <a:rPr lang="en-US" sz="1600" u="sng" dirty="0" smtClean="0"/>
              <a:t>During </a:t>
            </a:r>
            <a:r>
              <a:rPr lang="en-US" sz="1600" u="sng" dirty="0"/>
              <a:t>maximal effort:</a:t>
            </a:r>
          </a:p>
          <a:p>
            <a:pPr marL="0" indent="0" algn="just">
              <a:buNone/>
            </a:pPr>
            <a:r>
              <a:rPr lang="en-US" sz="1600" dirty="0"/>
              <a:t>• Pulmonary </a:t>
            </a:r>
            <a:r>
              <a:rPr lang="en-US" sz="1600" dirty="0" smtClean="0"/>
              <a:t>ventilation</a:t>
            </a:r>
            <a:r>
              <a:rPr lang="ar-SA" sz="1600" dirty="0" smtClean="0"/>
              <a:t> </a:t>
            </a:r>
            <a:r>
              <a:rPr lang="en-US" sz="1600" dirty="0" smtClean="0"/>
              <a:t>(minute ventilation) </a:t>
            </a:r>
            <a:r>
              <a:rPr lang="en-US" sz="1600" dirty="0"/>
              <a:t>at maximal exercise 100-110L/min </a:t>
            </a:r>
          </a:p>
          <a:p>
            <a:pPr marL="0" indent="0" algn="just">
              <a:buNone/>
            </a:pPr>
            <a:r>
              <a:rPr lang="en-US" sz="1600" dirty="0"/>
              <a:t>• Maximal breathing capacity 150-170L/min </a:t>
            </a:r>
          </a:p>
          <a:p>
            <a:pPr algn="just"/>
            <a:r>
              <a:rPr lang="en-US" sz="1600" dirty="0" smtClean="0"/>
              <a:t>Maximal </a:t>
            </a:r>
            <a:r>
              <a:rPr lang="en-US" sz="1600" dirty="0"/>
              <a:t>breathing capacity is about 50 % greater (70% in some references) than the actual pulmonary ventilation during </a:t>
            </a:r>
            <a:r>
              <a:rPr lang="en-US" sz="1600" dirty="0" smtClean="0"/>
              <a:t>maximal effort (i.e. exercise).</a:t>
            </a:r>
            <a:endParaRPr lang="en-US" sz="1600" dirty="0"/>
          </a:p>
        </p:txBody>
      </p:sp>
      <p:sp>
        <p:nvSpPr>
          <p:cNvPr id="6" name="Rectangle 2"/>
          <p:cNvSpPr txBox="1">
            <a:spLocks noChangeArrowheads="1"/>
          </p:cNvSpPr>
          <p:nvPr/>
        </p:nvSpPr>
        <p:spPr>
          <a:xfrm>
            <a:off x="6458047" y="382058"/>
            <a:ext cx="4892530" cy="718521"/>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en-US" altLang="en-US" sz="2000" dirty="0" smtClean="0"/>
              <a:t>Effects of Exercise on Arterial PO2, PCO2 and H+ Ions.</a:t>
            </a:r>
            <a:endParaRPr lang="en-GB" altLang="en-US" sz="2000" dirty="0"/>
          </a:p>
        </p:txBody>
      </p:sp>
      <p:sp>
        <p:nvSpPr>
          <p:cNvPr id="7" name="Rectangle 3"/>
          <p:cNvSpPr txBox="1">
            <a:spLocks noChangeArrowheads="1"/>
          </p:cNvSpPr>
          <p:nvPr/>
        </p:nvSpPr>
        <p:spPr>
          <a:xfrm>
            <a:off x="6019119" y="1309428"/>
            <a:ext cx="5621497" cy="2390463"/>
          </a:xfrm>
          <a:prstGeom prst="rect">
            <a:avLst/>
          </a:prstGeom>
          <a:solidFill>
            <a:srgbClr val="DDE6EE"/>
          </a:solidFill>
        </p:spPr>
        <p:txBody>
          <a:bodyPr vert="horz">
            <a:normAutofit fontScale="92500"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just">
              <a:lnSpc>
                <a:spcPct val="90000"/>
              </a:lnSpc>
              <a:buNone/>
              <a:defRPr/>
            </a:pPr>
            <a:r>
              <a:rPr lang="en-GB" sz="1600" dirty="0" smtClean="0"/>
              <a:t>Many studies have since reported that the lactate threshold </a:t>
            </a:r>
            <a:r>
              <a:rPr lang="en-GB" sz="1600" dirty="0" smtClean="0">
                <a:solidFill>
                  <a:srgbClr val="FF0000"/>
                </a:solidFill>
              </a:rPr>
              <a:t>(LT) is strongly correlated with </a:t>
            </a:r>
            <a:r>
              <a:rPr lang="en-GB" sz="1600" dirty="0" err="1" smtClean="0">
                <a:solidFill>
                  <a:srgbClr val="FF0000"/>
                </a:solidFill>
              </a:rPr>
              <a:t>ventilatory</a:t>
            </a:r>
            <a:r>
              <a:rPr lang="en-GB" sz="1600" dirty="0" smtClean="0">
                <a:solidFill>
                  <a:srgbClr val="FF0000"/>
                </a:solidFill>
              </a:rPr>
              <a:t> </a:t>
            </a:r>
            <a:r>
              <a:rPr lang="en-GB" sz="1600" dirty="0" smtClean="0"/>
              <a:t>anaerobic threshold (VAT). The term VAT actually refers to the onset of exercise induced hyperventilation during effort.  </a:t>
            </a:r>
            <a:r>
              <a:rPr lang="en-GB" sz="1600" dirty="0" smtClean="0">
                <a:solidFill>
                  <a:srgbClr val="FF0000"/>
                </a:solidFill>
              </a:rPr>
              <a:t>This increase in  is a homeostatic response to deal with the consequences of the excess lactate production </a:t>
            </a:r>
            <a:r>
              <a:rPr lang="en-GB" sz="1600" dirty="0" smtClean="0"/>
              <a:t>which can dissociate </a:t>
            </a:r>
            <a:r>
              <a:rPr lang="en-GB" sz="1600" dirty="0" smtClean="0">
                <a:solidFill>
                  <a:srgbClr val="FF0000"/>
                </a:solidFill>
              </a:rPr>
              <a:t>to release H+ </a:t>
            </a:r>
            <a:r>
              <a:rPr lang="en-GB" sz="1600" dirty="0" smtClean="0"/>
              <a:t>ions from lactic acid into the blood stream.  </a:t>
            </a:r>
            <a:r>
              <a:rPr lang="en-GB" sz="1600" dirty="0" smtClean="0">
                <a:solidFill>
                  <a:srgbClr val="FF0000"/>
                </a:solidFill>
              </a:rPr>
              <a:t>The H+ ions are buffered by bicarbonate and release CO2</a:t>
            </a:r>
            <a:r>
              <a:rPr lang="en-GB" sz="1600" dirty="0" smtClean="0"/>
              <a:t>. This buffering of lactic acid results in </a:t>
            </a:r>
            <a:r>
              <a:rPr lang="en-GB" sz="1600" dirty="0" smtClean="0">
                <a:solidFill>
                  <a:srgbClr val="FF0000"/>
                </a:solidFill>
              </a:rPr>
              <a:t>extra CO2 </a:t>
            </a:r>
            <a:r>
              <a:rPr lang="en-GB" sz="1600" dirty="0" smtClean="0"/>
              <a:t>production over that produced by aerobic metabolism and increases the </a:t>
            </a:r>
            <a:r>
              <a:rPr lang="en-GB" sz="1600" dirty="0" smtClean="0">
                <a:solidFill>
                  <a:srgbClr val="FF0000"/>
                </a:solidFill>
              </a:rPr>
              <a:t>arterial CO2 </a:t>
            </a:r>
            <a:r>
              <a:rPr lang="en-GB" sz="1600" dirty="0" smtClean="0"/>
              <a:t>partial pressure (PaCO2). The increase in PaCO2 stimulates excess ventilation that follows on from the lactate threshold.</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62999" r="357" b="671"/>
          <a:stretch/>
        </p:blipFill>
        <p:spPr>
          <a:xfrm>
            <a:off x="732712" y="4117588"/>
            <a:ext cx="10907904" cy="2187493"/>
          </a:xfrm>
          <a:prstGeom prst="rect">
            <a:avLst/>
          </a:prstGeom>
        </p:spPr>
      </p:pic>
      <p:sp>
        <p:nvSpPr>
          <p:cNvPr id="8" name="Down Arrow 7"/>
          <p:cNvSpPr/>
          <p:nvPr/>
        </p:nvSpPr>
        <p:spPr>
          <a:xfrm>
            <a:off x="8400256" y="3501008"/>
            <a:ext cx="504056" cy="616579"/>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flipH="1">
            <a:off x="7320136" y="5706805"/>
            <a:ext cx="5354881" cy="369332"/>
          </a:xfrm>
          <a:prstGeom prst="rect">
            <a:avLst/>
          </a:prstGeom>
          <a:noFill/>
        </p:spPr>
        <p:txBody>
          <a:bodyPr wrap="square" rtlCol="0">
            <a:spAutoFit/>
          </a:bodyPr>
          <a:lstStyle/>
          <a:p>
            <a:r>
              <a:rPr lang="en-US" dirty="0" smtClean="0"/>
              <a:t>Thank you team 435 for the graph!</a:t>
            </a:r>
            <a:endParaRPr lang="en-US" dirty="0"/>
          </a:p>
        </p:txBody>
      </p:sp>
      <p:sp>
        <p:nvSpPr>
          <p:cNvPr id="10" name="TextBox 9"/>
          <p:cNvSpPr txBox="1"/>
          <p:nvPr/>
        </p:nvSpPr>
        <p:spPr>
          <a:xfrm>
            <a:off x="9743728" y="-10251"/>
            <a:ext cx="2448272"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20" name="Slide Number Placeholder 19"/>
          <p:cNvSpPr>
            <a:spLocks noGrp="1"/>
          </p:cNvSpPr>
          <p:nvPr>
            <p:ph type="sldNum" sz="quarter" idx="12"/>
          </p:nvPr>
        </p:nvSpPr>
        <p:spPr/>
        <p:txBody>
          <a:bodyPr/>
          <a:lstStyle/>
          <a:p>
            <a:fld id="{4929A69E-7D8F-4515-9605-0315ABD4F316}" type="slidenum">
              <a:rPr lang="en-US" smtClean="0"/>
              <a:pPr/>
              <a:t>18</a:t>
            </a:fld>
            <a:endParaRPr lang="en-US" dirty="0"/>
          </a:p>
        </p:txBody>
      </p:sp>
      <p:sp>
        <p:nvSpPr>
          <p:cNvPr id="3" name="Rectangle 2"/>
          <p:cNvSpPr/>
          <p:nvPr/>
        </p:nvSpPr>
        <p:spPr>
          <a:xfrm>
            <a:off x="1255119" y="6309320"/>
            <a:ext cx="9863089" cy="523220"/>
          </a:xfrm>
          <a:prstGeom prst="rect">
            <a:avLst/>
          </a:prstGeom>
        </p:spPr>
        <p:txBody>
          <a:bodyPr wrap="square">
            <a:spAutoFit/>
          </a:bodyPr>
          <a:lstStyle/>
          <a:p>
            <a:pPr algn="ctr"/>
            <a:r>
              <a:rPr lang="en-US" sz="1400" dirty="0">
                <a:solidFill>
                  <a:schemeClr val="bg1">
                    <a:lumMod val="65000"/>
                  </a:schemeClr>
                </a:solidFill>
              </a:rPr>
              <a:t>R</a:t>
            </a:r>
            <a:r>
              <a:rPr lang="en-US" sz="1400" dirty="0" smtClean="0">
                <a:solidFill>
                  <a:schemeClr val="bg1">
                    <a:lumMod val="65000"/>
                  </a:schemeClr>
                </a:solidFill>
              </a:rPr>
              <a:t>espiratory </a:t>
            </a:r>
            <a:r>
              <a:rPr lang="en-US" sz="1400" dirty="0">
                <a:solidFill>
                  <a:schemeClr val="bg1">
                    <a:lumMod val="65000"/>
                  </a:schemeClr>
                </a:solidFill>
              </a:rPr>
              <a:t>minute volume: </a:t>
            </a:r>
            <a:r>
              <a:rPr lang="en-US" sz="1400" dirty="0" smtClean="0">
                <a:solidFill>
                  <a:schemeClr val="bg1">
                    <a:lumMod val="65000"/>
                  </a:schemeClr>
                </a:solidFill>
              </a:rPr>
              <a:t> air </a:t>
            </a:r>
            <a:r>
              <a:rPr lang="en-US" sz="1400" dirty="0">
                <a:solidFill>
                  <a:schemeClr val="bg1">
                    <a:lumMod val="65000"/>
                  </a:schemeClr>
                </a:solidFill>
              </a:rPr>
              <a:t>that moves into </a:t>
            </a:r>
            <a:r>
              <a:rPr lang="en-US" sz="1400" b="1" u="sng" dirty="0">
                <a:solidFill>
                  <a:schemeClr val="bg1">
                    <a:lumMod val="65000"/>
                  </a:schemeClr>
                </a:solidFill>
              </a:rPr>
              <a:t>all </a:t>
            </a:r>
            <a:r>
              <a:rPr lang="en-US" sz="1400" b="1" u="sng" dirty="0" smtClean="0">
                <a:solidFill>
                  <a:schemeClr val="bg1">
                    <a:lumMod val="65000"/>
                  </a:schemeClr>
                </a:solidFill>
              </a:rPr>
              <a:t>of the respiratory passages </a:t>
            </a:r>
            <a:r>
              <a:rPr lang="en-US" sz="1400" dirty="0">
                <a:solidFill>
                  <a:schemeClr val="bg1">
                    <a:lumMod val="65000"/>
                  </a:schemeClr>
                </a:solidFill>
              </a:rPr>
              <a:t>per minute </a:t>
            </a:r>
            <a:endParaRPr lang="en-US" sz="1400" dirty="0" smtClean="0">
              <a:solidFill>
                <a:schemeClr val="bg1">
                  <a:lumMod val="65000"/>
                </a:schemeClr>
              </a:solidFill>
            </a:endParaRPr>
          </a:p>
          <a:p>
            <a:pPr algn="ctr"/>
            <a:r>
              <a:rPr lang="en-US" sz="1400" dirty="0">
                <a:solidFill>
                  <a:schemeClr val="bg1">
                    <a:lumMod val="65000"/>
                  </a:schemeClr>
                </a:solidFill>
              </a:rPr>
              <a:t>A</a:t>
            </a:r>
            <a:r>
              <a:rPr lang="en-US" sz="1400" dirty="0" smtClean="0">
                <a:solidFill>
                  <a:schemeClr val="bg1">
                    <a:lumMod val="65000"/>
                  </a:schemeClr>
                </a:solidFill>
              </a:rPr>
              <a:t>lveolar </a:t>
            </a:r>
            <a:r>
              <a:rPr lang="en-US" sz="1400" dirty="0">
                <a:solidFill>
                  <a:schemeClr val="bg1">
                    <a:lumMod val="65000"/>
                  </a:schemeClr>
                </a:solidFill>
              </a:rPr>
              <a:t>ventilation per minute: air that reaches </a:t>
            </a:r>
            <a:r>
              <a:rPr lang="en-US" sz="1400" dirty="0" smtClean="0">
                <a:solidFill>
                  <a:schemeClr val="bg1">
                    <a:lumMod val="65000"/>
                  </a:schemeClr>
                </a:solidFill>
              </a:rPr>
              <a:t>the </a:t>
            </a:r>
            <a:r>
              <a:rPr lang="en-US" sz="1400" b="1" u="sng" dirty="0" smtClean="0">
                <a:solidFill>
                  <a:schemeClr val="bg1">
                    <a:lumMod val="65000"/>
                  </a:schemeClr>
                </a:solidFill>
              </a:rPr>
              <a:t>respiratory unit only</a:t>
            </a:r>
            <a:r>
              <a:rPr lang="en-US" sz="1400" dirty="0" smtClean="0">
                <a:solidFill>
                  <a:schemeClr val="bg1">
                    <a:lumMod val="65000"/>
                  </a:schemeClr>
                </a:solidFill>
              </a:rPr>
              <a:t> per minute.</a:t>
            </a:r>
            <a:endParaRPr lang="en-US" sz="1400" dirty="0">
              <a:solidFill>
                <a:schemeClr val="bg1">
                  <a:lumMod val="65000"/>
                </a:schemeClr>
              </a:solidFill>
            </a:endParaRPr>
          </a:p>
        </p:txBody>
      </p:sp>
    </p:spTree>
    <p:extLst>
      <p:ext uri="{BB962C8B-B14F-4D97-AF65-F5344CB8AC3E}">
        <p14:creationId xmlns:p14="http://schemas.microsoft.com/office/powerpoint/2010/main" val="2135696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116632"/>
            <a:ext cx="10972800" cy="990600"/>
          </a:xfrm>
        </p:spPr>
        <p:txBody>
          <a:bodyPr>
            <a:normAutofit/>
          </a:bodyPr>
          <a:lstStyle/>
          <a:p>
            <a:r>
              <a:rPr lang="en-US" sz="2800" dirty="0"/>
              <a:t>Oxygen Consumption and Pulmonary Ventilation in Exercise</a:t>
            </a:r>
          </a:p>
        </p:txBody>
      </p:sp>
      <p:sp>
        <p:nvSpPr>
          <p:cNvPr id="4" name="Content Placeholder 3"/>
          <p:cNvSpPr>
            <a:spLocks noGrp="1"/>
          </p:cNvSpPr>
          <p:nvPr>
            <p:ph sz="quarter" idx="1"/>
          </p:nvPr>
        </p:nvSpPr>
        <p:spPr>
          <a:xfrm>
            <a:off x="551384" y="2060848"/>
            <a:ext cx="10972800" cy="3361928"/>
          </a:xfrm>
        </p:spPr>
        <p:txBody>
          <a:bodyPr/>
          <a:lstStyle/>
          <a:p>
            <a:r>
              <a:rPr lang="en-US" dirty="0"/>
              <a:t>Normal oxygen consumption for a young man at rest is about </a:t>
            </a:r>
            <a:r>
              <a:rPr lang="en-US" dirty="0" smtClean="0">
                <a:solidFill>
                  <a:schemeClr val="accent4">
                    <a:lumMod val="75000"/>
                  </a:schemeClr>
                </a:solidFill>
              </a:rPr>
              <a:t>250</a:t>
            </a:r>
            <a:r>
              <a:rPr lang="en-US" dirty="0" smtClean="0"/>
              <a:t> ml/min.</a:t>
            </a:r>
          </a:p>
          <a:p>
            <a:r>
              <a:rPr lang="en-US" dirty="0" smtClean="0"/>
              <a:t>However</a:t>
            </a:r>
            <a:r>
              <a:rPr lang="en-US" dirty="0"/>
              <a:t>, under maximal </a:t>
            </a:r>
            <a:r>
              <a:rPr lang="en-US" dirty="0" smtClean="0"/>
              <a:t>conditions, this </a:t>
            </a:r>
            <a:r>
              <a:rPr lang="en-US" dirty="0"/>
              <a:t>can be increased to approximately the following average </a:t>
            </a:r>
            <a:r>
              <a:rPr lang="en-US" dirty="0" smtClean="0"/>
              <a:t>levels:</a:t>
            </a:r>
          </a:p>
          <a:p>
            <a:pPr marL="0" indent="0">
              <a:buNone/>
            </a:pPr>
            <a:endParaRPr lang="en-US" sz="100" dirty="0"/>
          </a:p>
          <a:p>
            <a:r>
              <a:rPr lang="en-US" dirty="0" smtClean="0"/>
              <a:t>Untrained </a:t>
            </a:r>
            <a:r>
              <a:rPr lang="en-US" dirty="0"/>
              <a:t>average male </a:t>
            </a:r>
            <a:r>
              <a:rPr lang="en-US" dirty="0" smtClean="0"/>
              <a:t>                 </a:t>
            </a:r>
            <a:r>
              <a:rPr lang="en-US" dirty="0" smtClean="0">
                <a:solidFill>
                  <a:schemeClr val="accent4">
                    <a:lumMod val="75000"/>
                  </a:schemeClr>
                </a:solidFill>
              </a:rPr>
              <a:t>3600</a:t>
            </a:r>
            <a:r>
              <a:rPr lang="en-US" dirty="0" smtClean="0"/>
              <a:t> ml/min</a:t>
            </a:r>
            <a:endParaRPr lang="en-US" dirty="0"/>
          </a:p>
          <a:p>
            <a:r>
              <a:rPr lang="en-US" dirty="0"/>
              <a:t>Athletically trained average male </a:t>
            </a:r>
            <a:r>
              <a:rPr lang="en-US" dirty="0" smtClean="0"/>
              <a:t>           </a:t>
            </a:r>
            <a:r>
              <a:rPr lang="en-US" dirty="0" smtClean="0">
                <a:solidFill>
                  <a:schemeClr val="accent4">
                    <a:lumMod val="75000"/>
                  </a:schemeClr>
                </a:solidFill>
              </a:rPr>
              <a:t>4000</a:t>
            </a:r>
            <a:r>
              <a:rPr lang="en-US" dirty="0" smtClean="0"/>
              <a:t> ml/min</a:t>
            </a:r>
            <a:endParaRPr lang="en-US" dirty="0"/>
          </a:p>
          <a:p>
            <a:r>
              <a:rPr lang="en-US" dirty="0"/>
              <a:t>Male marathon </a:t>
            </a:r>
            <a:r>
              <a:rPr lang="en-US" dirty="0" smtClean="0"/>
              <a:t>runner                    </a:t>
            </a:r>
            <a:r>
              <a:rPr lang="en-US" dirty="0" smtClean="0">
                <a:solidFill>
                  <a:schemeClr val="accent4">
                    <a:lumMod val="75000"/>
                  </a:schemeClr>
                </a:solidFill>
              </a:rPr>
              <a:t>5100</a:t>
            </a:r>
            <a:r>
              <a:rPr lang="en-US" dirty="0" smtClean="0"/>
              <a:t> ml/min</a:t>
            </a:r>
            <a:endParaRPr lang="en-US" dirty="0"/>
          </a:p>
        </p:txBody>
      </p:sp>
      <p:cxnSp>
        <p:nvCxnSpPr>
          <p:cNvPr id="6" name="Straight Arrow Connector 5"/>
          <p:cNvCxnSpPr/>
          <p:nvPr/>
        </p:nvCxnSpPr>
        <p:spPr>
          <a:xfrm>
            <a:off x="4223792" y="3789040"/>
            <a:ext cx="1368152" cy="0"/>
          </a:xfrm>
          <a:prstGeom prst="straightConnector1">
            <a:avLst/>
          </a:prstGeom>
          <a:ln w="38100">
            <a:tailEnd type="triangle"/>
          </a:ln>
          <a:effectLst/>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4223792" y="4725144"/>
            <a:ext cx="1368152" cy="0"/>
          </a:xfrm>
          <a:prstGeom prst="straightConnector1">
            <a:avLst/>
          </a:prstGeom>
          <a:ln w="38100">
            <a:tailEnd type="triangle"/>
          </a:ln>
          <a:effectLst/>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5339916" y="4221088"/>
            <a:ext cx="936104" cy="0"/>
          </a:xfrm>
          <a:prstGeom prst="straightConnector1">
            <a:avLst/>
          </a:prstGeom>
          <a:ln w="38100">
            <a:tailEnd type="triangle"/>
          </a:ln>
          <a:effectLst/>
        </p:spPr>
        <p:style>
          <a:lnRef idx="3">
            <a:schemeClr val="dk1"/>
          </a:lnRef>
          <a:fillRef idx="0">
            <a:schemeClr val="dk1"/>
          </a:fillRef>
          <a:effectRef idx="2">
            <a:schemeClr val="dk1"/>
          </a:effectRef>
          <a:fontRef idx="minor">
            <a:schemeClr val="tx1"/>
          </a:fontRef>
        </p:style>
      </p:cxnSp>
      <p:sp>
        <p:nvSpPr>
          <p:cNvPr id="5" name="Slide Number Placeholder 4"/>
          <p:cNvSpPr>
            <a:spLocks noGrp="1"/>
          </p:cNvSpPr>
          <p:nvPr>
            <p:ph type="sldNum" sz="quarter" idx="12"/>
          </p:nvPr>
        </p:nvSpPr>
        <p:spPr/>
        <p:txBody>
          <a:bodyPr/>
          <a:lstStyle/>
          <a:p>
            <a:fld id="{4929A69E-7D8F-4515-9605-0315ABD4F316}" type="slidenum">
              <a:rPr lang="en-US" smtClean="0"/>
              <a:pPr/>
              <a:t>19</a:t>
            </a:fld>
            <a:endParaRPr lang="en-US" dirty="0"/>
          </a:p>
        </p:txBody>
      </p:sp>
    </p:spTree>
    <p:extLst>
      <p:ext uri="{BB962C8B-B14F-4D97-AF65-F5344CB8AC3E}">
        <p14:creationId xmlns:p14="http://schemas.microsoft.com/office/powerpoint/2010/main" val="1084137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28056" y="215396"/>
            <a:ext cx="8564488" cy="98135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800" b="1" dirty="0">
              <a:solidFill>
                <a:srgbClr val="660033"/>
              </a:solidFill>
              <a:latin typeface="Arial Black" panose="020B0A04020102020204" pitchFamily="34" charset="0"/>
            </a:endParaRPr>
          </a:p>
        </p:txBody>
      </p:sp>
      <p:sp>
        <p:nvSpPr>
          <p:cNvPr id="3" name="Content Placeholder 2"/>
          <p:cNvSpPr>
            <a:spLocks noGrp="1"/>
          </p:cNvSpPr>
          <p:nvPr>
            <p:ph sz="quarter" idx="1"/>
          </p:nvPr>
        </p:nvSpPr>
        <p:spPr>
          <a:xfrm>
            <a:off x="824842" y="1844824"/>
            <a:ext cx="9793088" cy="3752733"/>
          </a:xfrm>
        </p:spPr>
        <p:txBody>
          <a:bodyPr>
            <a:normAutofit/>
          </a:bodyPr>
          <a:lstStyle/>
          <a:p>
            <a:pPr>
              <a:buFont typeface="Courier New" panose="02070309020205020404" pitchFamily="49" charset="0"/>
              <a:buChar char="o"/>
            </a:pPr>
            <a:r>
              <a:rPr lang="en-US" sz="2900" dirty="0">
                <a:solidFill>
                  <a:schemeClr val="accent1">
                    <a:lumMod val="50000"/>
                  </a:schemeClr>
                </a:solidFill>
              </a:rPr>
              <a:t>Describe the effects of moderate and severe exercise on oxygen consumption, and ventilation volumes.</a:t>
            </a:r>
          </a:p>
          <a:p>
            <a:pPr>
              <a:buFont typeface="Courier New" panose="02070309020205020404" pitchFamily="49" charset="0"/>
              <a:buChar char="o"/>
              <a:defRPr/>
            </a:pPr>
            <a:r>
              <a:rPr lang="en-US" sz="2900" dirty="0">
                <a:solidFill>
                  <a:schemeClr val="accent1">
                    <a:lumMod val="50000"/>
                  </a:schemeClr>
                </a:solidFill>
              </a:rPr>
              <a:t>Describe the effects of exercise on arterial PO2, PCO2 and H+ ions.</a:t>
            </a:r>
          </a:p>
          <a:p>
            <a:pPr>
              <a:buFont typeface="Courier New" panose="02070309020205020404" pitchFamily="49" charset="0"/>
              <a:buChar char="o"/>
              <a:defRPr/>
            </a:pPr>
            <a:r>
              <a:rPr lang="en-US" sz="2900" dirty="0">
                <a:solidFill>
                  <a:schemeClr val="accent1">
                    <a:lumMod val="50000"/>
                  </a:schemeClr>
                </a:solidFill>
              </a:rPr>
              <a:t>Define the diffusing capacity of the respiratory membrane, and its typical values at rest, and explain its changes in exercise.</a:t>
            </a:r>
          </a:p>
          <a:p>
            <a:pPr>
              <a:buFont typeface="Courier New" panose="02070309020205020404" pitchFamily="49" charset="0"/>
              <a:buChar char="o"/>
              <a:defRPr/>
            </a:pPr>
            <a:r>
              <a:rPr lang="en-US" sz="2900" dirty="0">
                <a:solidFill>
                  <a:schemeClr val="accent1">
                    <a:lumMod val="50000"/>
                  </a:schemeClr>
                </a:solidFill>
              </a:rPr>
              <a:t>Explain causes of hyperventilation in exercise.</a:t>
            </a:r>
          </a:p>
          <a:p>
            <a:pPr>
              <a:buFont typeface="Courier New" panose="02070309020205020404" pitchFamily="49" charset="0"/>
              <a:buChar char="o"/>
            </a:pPr>
            <a:endParaRPr lang="en-GB" sz="2800" dirty="0">
              <a:solidFill>
                <a:schemeClr val="accent1">
                  <a:lumMod val="50000"/>
                </a:schemeClr>
              </a:solidFill>
            </a:endParaRPr>
          </a:p>
        </p:txBody>
      </p:sp>
      <p:sp>
        <p:nvSpPr>
          <p:cNvPr id="5" name="Title 1"/>
          <p:cNvSpPr>
            <a:spLocks noGrp="1"/>
          </p:cNvSpPr>
          <p:nvPr>
            <p:ph type="title"/>
          </p:nvPr>
        </p:nvSpPr>
        <p:spPr>
          <a:xfrm>
            <a:off x="551384" y="199662"/>
            <a:ext cx="8229600" cy="914400"/>
          </a:xfrm>
        </p:spPr>
        <p:txBody>
          <a:bodyPr/>
          <a:lstStyle/>
          <a:p>
            <a:r>
              <a:rPr lang="en-US" dirty="0"/>
              <a:t>Objectives </a:t>
            </a:r>
          </a:p>
        </p:txBody>
      </p:sp>
      <p:sp>
        <p:nvSpPr>
          <p:cNvPr id="6" name="Slide Number Placeholder 5"/>
          <p:cNvSpPr>
            <a:spLocks noGrp="1"/>
          </p:cNvSpPr>
          <p:nvPr>
            <p:ph type="sldNum" sz="quarter" idx="12"/>
          </p:nvPr>
        </p:nvSpPr>
        <p:spPr/>
        <p:txBody>
          <a:bodyPr/>
          <a:lstStyle/>
          <a:p>
            <a:fld id="{4929A69E-7D8F-4515-9605-0315ABD4F316}" type="slidenum">
              <a:rPr lang="en-US" smtClean="0"/>
              <a:pPr/>
              <a:t>2</a:t>
            </a:fld>
            <a:endParaRPr lang="en-US" dirty="0"/>
          </a:p>
        </p:txBody>
      </p:sp>
    </p:spTree>
    <p:extLst>
      <p:ext uri="{BB962C8B-B14F-4D97-AF65-F5344CB8AC3E}">
        <p14:creationId xmlns:p14="http://schemas.microsoft.com/office/powerpoint/2010/main" val="3727462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Oxygen Debt</a:t>
            </a:r>
            <a:endParaRPr lang="en-US" dirty="0"/>
          </a:p>
        </p:txBody>
      </p:sp>
      <p:sp>
        <p:nvSpPr>
          <p:cNvPr id="4" name="Content Placeholder 3"/>
          <p:cNvSpPr>
            <a:spLocks noGrp="1"/>
          </p:cNvSpPr>
          <p:nvPr>
            <p:ph sz="quarter" idx="1"/>
          </p:nvPr>
        </p:nvSpPr>
        <p:spPr>
          <a:xfrm>
            <a:off x="609600" y="1462564"/>
            <a:ext cx="5918448" cy="4583737"/>
          </a:xfrm>
        </p:spPr>
        <p:txBody>
          <a:bodyPr>
            <a:noAutofit/>
          </a:bodyPr>
          <a:lstStyle/>
          <a:p>
            <a:pPr algn="just"/>
            <a:r>
              <a:rPr lang="en-US" sz="1800" dirty="0"/>
              <a:t>Oxygen debt is the extra consumption of oxygen after completion of strenuous exercise (about </a:t>
            </a:r>
            <a:r>
              <a:rPr lang="en-US" sz="1800" dirty="0">
                <a:solidFill>
                  <a:schemeClr val="accent4">
                    <a:lumMod val="75000"/>
                  </a:schemeClr>
                </a:solidFill>
              </a:rPr>
              <a:t>11.5</a:t>
            </a:r>
            <a:r>
              <a:rPr lang="en-US" sz="1800" dirty="0"/>
              <a:t> liters</a:t>
            </a:r>
            <a:r>
              <a:rPr lang="en-US" sz="1800" dirty="0" smtClean="0"/>
              <a:t>).</a:t>
            </a:r>
          </a:p>
          <a:p>
            <a:pPr algn="just"/>
            <a:endParaRPr lang="en-US" sz="1800" dirty="0"/>
          </a:p>
          <a:p>
            <a:pPr algn="just"/>
            <a:r>
              <a:rPr lang="en-US" sz="1800" dirty="0"/>
              <a:t>You will develop oxygen debt after about </a:t>
            </a:r>
            <a:r>
              <a:rPr lang="en-US" sz="1800" dirty="0">
                <a:solidFill>
                  <a:schemeClr val="accent4">
                    <a:lumMod val="75000"/>
                  </a:schemeClr>
                </a:solidFill>
              </a:rPr>
              <a:t>5</a:t>
            </a:r>
            <a:r>
              <a:rPr lang="en-US" sz="1800" dirty="0"/>
              <a:t> minutes or more of constant exercise. This is the point when the exercise becomes anaerobic (without the use of oxygen) and which has to be paid back. If the exercise is just aerobic (with oxygen) there will be no oxygen debt</a:t>
            </a:r>
            <a:r>
              <a:rPr lang="en-US" sz="1800" dirty="0" smtClean="0"/>
              <a:t>.</a:t>
            </a:r>
          </a:p>
          <a:p>
            <a:pPr algn="just"/>
            <a:endParaRPr lang="en-US" sz="1800" dirty="0"/>
          </a:p>
          <a:p>
            <a:pPr algn="just"/>
            <a:r>
              <a:rPr lang="en-US" sz="1800" dirty="0"/>
              <a:t>Example: when you have a short intense burst of exercise such as sprinting you generate energy for this anaerobically or without oxygen. When you stop exercising you are still breathing heavily. This is your body taking in extra oxygen to 'repay' the oxygen debt.</a:t>
            </a:r>
          </a:p>
        </p:txBody>
      </p:sp>
      <p:pic>
        <p:nvPicPr>
          <p:cNvPr id="5" name="Picture 4" descr="http://www.teachpe.com/images/exercise_physiology/oxygen_debt.jpg"/>
          <p:cNvPicPr>
            <a:picLocks noChangeAspect="1" noChangeArrowheads="1"/>
          </p:cNvPicPr>
          <p:nvPr/>
        </p:nvPicPr>
        <p:blipFill rotWithShape="1">
          <a:blip r:embed="rId2">
            <a:extLst>
              <a:ext uri="{28A0092B-C50C-407E-A947-70E740481C1C}">
                <a14:useLocalDpi xmlns:a14="http://schemas.microsoft.com/office/drawing/2010/main" val="0"/>
              </a:ext>
            </a:extLst>
          </a:blip>
          <a:srcRect b="7602"/>
          <a:stretch/>
        </p:blipFill>
        <p:spPr bwMode="auto">
          <a:xfrm>
            <a:off x="6960096" y="1639575"/>
            <a:ext cx="4916177" cy="4229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743728" y="-1489"/>
            <a:ext cx="2448272"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7" name="Slide Number Placeholder 6"/>
          <p:cNvSpPr>
            <a:spLocks noGrp="1"/>
          </p:cNvSpPr>
          <p:nvPr>
            <p:ph type="sldNum" sz="quarter" idx="12"/>
          </p:nvPr>
        </p:nvSpPr>
        <p:spPr/>
        <p:txBody>
          <a:bodyPr/>
          <a:lstStyle/>
          <a:p>
            <a:fld id="{4929A69E-7D8F-4515-9605-0315ABD4F316}" type="slidenum">
              <a:rPr lang="en-US" smtClean="0"/>
              <a:pPr/>
              <a:t>20</a:t>
            </a:fld>
            <a:endParaRPr lang="en-US" dirty="0"/>
          </a:p>
        </p:txBody>
      </p:sp>
    </p:spTree>
    <p:extLst>
      <p:ext uri="{BB962C8B-B14F-4D97-AF65-F5344CB8AC3E}">
        <p14:creationId xmlns:p14="http://schemas.microsoft.com/office/powerpoint/2010/main" val="42141082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 y="1423865"/>
            <a:ext cx="4910336" cy="2008464"/>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9600" y="3867775"/>
            <a:ext cx="4910336" cy="2142711"/>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07968" y="1423865"/>
            <a:ext cx="5904656" cy="2008464"/>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35960" y="3867774"/>
            <a:ext cx="6048672" cy="2142711"/>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Summary (Numbers)</a:t>
            </a:r>
            <a:endParaRPr lang="en-US" dirty="0"/>
          </a:p>
        </p:txBody>
      </p:sp>
      <p:sp>
        <p:nvSpPr>
          <p:cNvPr id="4" name="Content Placeholder 3"/>
          <p:cNvSpPr>
            <a:spLocks noGrp="1"/>
          </p:cNvSpPr>
          <p:nvPr>
            <p:ph sz="quarter" idx="1"/>
          </p:nvPr>
        </p:nvSpPr>
        <p:spPr>
          <a:xfrm>
            <a:off x="665364" y="1791249"/>
            <a:ext cx="4910336" cy="1273696"/>
          </a:xfrm>
        </p:spPr>
        <p:txBody>
          <a:bodyPr>
            <a:noAutofit/>
          </a:bodyPr>
          <a:lstStyle/>
          <a:p>
            <a:pPr marL="322262" indent="-285750">
              <a:lnSpc>
                <a:spcPct val="80000"/>
              </a:lnSpc>
            </a:pPr>
            <a:r>
              <a:rPr lang="en-US" altLang="ar-SA" sz="1600" dirty="0" smtClean="0"/>
              <a:t>Oxygen consumption (Vo2) at rest </a:t>
            </a:r>
            <a:r>
              <a:rPr lang="en-US" altLang="ar-SA" sz="1600" dirty="0" smtClean="0">
                <a:sym typeface="Wingdings"/>
              </a:rPr>
              <a:t> </a:t>
            </a:r>
            <a:r>
              <a:rPr lang="en-US" altLang="ar-SA" sz="1600" dirty="0" smtClean="0">
                <a:solidFill>
                  <a:schemeClr val="accent4">
                    <a:lumMod val="75000"/>
                  </a:schemeClr>
                </a:solidFill>
              </a:rPr>
              <a:t>250 ml/min</a:t>
            </a:r>
          </a:p>
          <a:p>
            <a:r>
              <a:rPr lang="en-US" sz="1600" dirty="0"/>
              <a:t>Untrained average </a:t>
            </a:r>
            <a:r>
              <a:rPr lang="en-US" sz="1600" dirty="0" smtClean="0"/>
              <a:t>male </a:t>
            </a:r>
            <a:r>
              <a:rPr lang="en-US" sz="1600" dirty="0" smtClean="0">
                <a:sym typeface="Wingdings"/>
              </a:rPr>
              <a:t> </a:t>
            </a:r>
            <a:r>
              <a:rPr lang="en-US" sz="1600" dirty="0" smtClean="0">
                <a:solidFill>
                  <a:schemeClr val="accent4">
                    <a:lumMod val="75000"/>
                  </a:schemeClr>
                </a:solidFill>
              </a:rPr>
              <a:t>3600 </a:t>
            </a:r>
            <a:r>
              <a:rPr lang="en-US" sz="1600" dirty="0">
                <a:solidFill>
                  <a:schemeClr val="accent4">
                    <a:lumMod val="75000"/>
                  </a:schemeClr>
                </a:solidFill>
              </a:rPr>
              <a:t>ml/min</a:t>
            </a:r>
          </a:p>
          <a:p>
            <a:r>
              <a:rPr lang="en-US" sz="1600" dirty="0"/>
              <a:t>Athletically trained average </a:t>
            </a:r>
            <a:r>
              <a:rPr lang="en-US" sz="1600" dirty="0" smtClean="0"/>
              <a:t>male </a:t>
            </a:r>
            <a:r>
              <a:rPr lang="en-US" sz="1600" dirty="0" smtClean="0">
                <a:sym typeface="Wingdings"/>
              </a:rPr>
              <a:t></a:t>
            </a:r>
            <a:r>
              <a:rPr lang="en-US" sz="1600" dirty="0" smtClean="0"/>
              <a:t> </a:t>
            </a:r>
            <a:r>
              <a:rPr lang="en-US" sz="1600" dirty="0">
                <a:solidFill>
                  <a:schemeClr val="accent4">
                    <a:lumMod val="75000"/>
                  </a:schemeClr>
                </a:solidFill>
              </a:rPr>
              <a:t>4000 ml/min</a:t>
            </a:r>
          </a:p>
          <a:p>
            <a:r>
              <a:rPr lang="en-US" sz="1600" dirty="0"/>
              <a:t>Male marathon </a:t>
            </a:r>
            <a:r>
              <a:rPr lang="en-US" sz="1600" dirty="0" smtClean="0"/>
              <a:t>runner </a:t>
            </a:r>
            <a:r>
              <a:rPr lang="en-US" sz="1600" dirty="0" smtClean="0">
                <a:sym typeface="Wingdings"/>
              </a:rPr>
              <a:t></a:t>
            </a:r>
            <a:r>
              <a:rPr lang="en-US" sz="1600" dirty="0" smtClean="0"/>
              <a:t> </a:t>
            </a:r>
            <a:r>
              <a:rPr lang="en-US" sz="1600" dirty="0">
                <a:solidFill>
                  <a:schemeClr val="accent4">
                    <a:lumMod val="75000"/>
                  </a:schemeClr>
                </a:solidFill>
              </a:rPr>
              <a:t>5100 ml/min</a:t>
            </a:r>
          </a:p>
          <a:p>
            <a:pPr marL="419100" indent="-382588">
              <a:lnSpc>
                <a:spcPct val="80000"/>
              </a:lnSpc>
            </a:pPr>
            <a:endParaRPr lang="en-US" altLang="ar-SA" sz="1600" dirty="0"/>
          </a:p>
          <a:p>
            <a:pPr marL="419100" indent="-382588">
              <a:lnSpc>
                <a:spcPct val="80000"/>
              </a:lnSpc>
            </a:pPr>
            <a:endParaRPr lang="en-US" altLang="ar-SA" sz="1600" dirty="0"/>
          </a:p>
          <a:p>
            <a:endParaRPr lang="en-US" sz="1600" dirty="0"/>
          </a:p>
        </p:txBody>
      </p:sp>
      <p:sp>
        <p:nvSpPr>
          <p:cNvPr id="5" name="Rectangle 4"/>
          <p:cNvSpPr/>
          <p:nvPr/>
        </p:nvSpPr>
        <p:spPr>
          <a:xfrm>
            <a:off x="5861280" y="1340768"/>
            <a:ext cx="5721120" cy="1902059"/>
          </a:xfrm>
          <a:prstGeom prst="rect">
            <a:avLst/>
          </a:prstGeom>
        </p:spPr>
        <p:txBody>
          <a:bodyPr wrap="square">
            <a:spAutoFit/>
          </a:bodyPr>
          <a:lstStyle/>
          <a:p>
            <a:pPr marL="419100" indent="-382588">
              <a:lnSpc>
                <a:spcPct val="80000"/>
              </a:lnSpc>
            </a:pPr>
            <a:endParaRPr lang="en-US" altLang="ar-SA" dirty="0"/>
          </a:p>
          <a:p>
            <a:pPr marL="322262" indent="-285750">
              <a:lnSpc>
                <a:spcPct val="80000"/>
              </a:lnSpc>
              <a:spcBef>
                <a:spcPts val="600"/>
              </a:spcBef>
              <a:buClr>
                <a:schemeClr val="accent1"/>
              </a:buClr>
              <a:buSzPct val="76000"/>
              <a:buFont typeface="Wingdings 3"/>
              <a:buChar char=""/>
            </a:pPr>
            <a:r>
              <a:rPr lang="arn-CL" altLang="ar-SA" sz="1600" dirty="0"/>
              <a:t>Diffusing capacity for oxygen at rest </a:t>
            </a:r>
            <a:r>
              <a:rPr lang="arn-CL" altLang="ar-SA" sz="1600" dirty="0">
                <a:sym typeface="Wingdings"/>
              </a:rPr>
              <a:t></a:t>
            </a:r>
            <a:r>
              <a:rPr lang="en-US" altLang="ar-SA" sz="1600" dirty="0"/>
              <a:t> </a:t>
            </a:r>
            <a:r>
              <a:rPr lang="en-US" altLang="ar-SA" sz="1600" dirty="0">
                <a:solidFill>
                  <a:schemeClr val="accent4">
                    <a:lumMod val="75000"/>
                  </a:schemeClr>
                </a:solidFill>
              </a:rPr>
              <a:t>21ml/min/mmHg</a:t>
            </a:r>
          </a:p>
          <a:p>
            <a:pPr marL="322262" indent="-285750">
              <a:lnSpc>
                <a:spcPct val="80000"/>
              </a:lnSpc>
              <a:spcBef>
                <a:spcPts val="600"/>
              </a:spcBef>
              <a:buClr>
                <a:schemeClr val="accent1"/>
              </a:buClr>
              <a:buSzPct val="76000"/>
              <a:buFont typeface="Wingdings 3"/>
              <a:buChar char=""/>
            </a:pPr>
            <a:r>
              <a:rPr lang="en-US" altLang="ar-SA" sz="1600" dirty="0"/>
              <a:t>diffusing capacity of oxygen during exercise </a:t>
            </a:r>
            <a:r>
              <a:rPr lang="en-US" altLang="ar-SA" sz="1600" dirty="0">
                <a:sym typeface="Wingdings"/>
              </a:rPr>
              <a:t></a:t>
            </a:r>
            <a:r>
              <a:rPr lang="en-US" altLang="ar-SA" sz="1600" dirty="0">
                <a:solidFill>
                  <a:schemeClr val="accent4">
                    <a:lumMod val="75000"/>
                  </a:schemeClr>
                </a:solidFill>
              </a:rPr>
              <a:t>65ml/min/mmHg</a:t>
            </a:r>
          </a:p>
          <a:p>
            <a:pPr marL="285750" indent="-285750">
              <a:lnSpc>
                <a:spcPct val="90000"/>
              </a:lnSpc>
              <a:spcBef>
                <a:spcPts val="600"/>
              </a:spcBef>
              <a:buClr>
                <a:schemeClr val="accent1"/>
              </a:buClr>
              <a:buSzPct val="76000"/>
              <a:buFont typeface="Wingdings 3"/>
              <a:buChar char=""/>
            </a:pPr>
            <a:r>
              <a:rPr lang="en-US" altLang="ar-SA" sz="1600" dirty="0"/>
              <a:t>Diffusion capacity for carbon dioxide at rest </a:t>
            </a:r>
            <a:r>
              <a:rPr lang="en-US" altLang="ar-SA" sz="1600" dirty="0">
                <a:sym typeface="Wingdings"/>
              </a:rPr>
              <a:t> </a:t>
            </a:r>
            <a:r>
              <a:rPr lang="en-US" altLang="ar-SA" sz="1600" dirty="0">
                <a:solidFill>
                  <a:schemeClr val="accent4">
                    <a:lumMod val="75000"/>
                  </a:schemeClr>
                </a:solidFill>
              </a:rPr>
              <a:t>400ml/min/mmHg.</a:t>
            </a:r>
          </a:p>
          <a:p>
            <a:pPr marL="285750" indent="-285750">
              <a:lnSpc>
                <a:spcPct val="90000"/>
              </a:lnSpc>
              <a:spcBef>
                <a:spcPts val="600"/>
              </a:spcBef>
              <a:buClr>
                <a:schemeClr val="accent1"/>
              </a:buClr>
              <a:buSzPct val="76000"/>
              <a:buFont typeface="Wingdings 3"/>
              <a:buChar char=""/>
            </a:pPr>
            <a:r>
              <a:rPr lang="en-US" altLang="ar-SA" sz="1600" dirty="0"/>
              <a:t>Diffusion capacity for carbon dioxide during exercise </a:t>
            </a:r>
            <a:r>
              <a:rPr lang="en-US" altLang="ar-SA" sz="1600" dirty="0">
                <a:sym typeface="Wingdings"/>
              </a:rPr>
              <a:t></a:t>
            </a:r>
            <a:r>
              <a:rPr lang="en-US" altLang="ar-SA" sz="1600" dirty="0">
                <a:solidFill>
                  <a:schemeClr val="accent4">
                    <a:lumMod val="75000"/>
                  </a:schemeClr>
                </a:solidFill>
              </a:rPr>
              <a:t>1200 to 1300ml/min/mmHg. </a:t>
            </a:r>
          </a:p>
        </p:txBody>
      </p:sp>
      <p:sp>
        <p:nvSpPr>
          <p:cNvPr id="6" name="Rectangle 5"/>
          <p:cNvSpPr/>
          <p:nvPr/>
        </p:nvSpPr>
        <p:spPr>
          <a:xfrm>
            <a:off x="5807968" y="3952705"/>
            <a:ext cx="5976664" cy="1972848"/>
          </a:xfrm>
          <a:prstGeom prst="rect">
            <a:avLst/>
          </a:prstGeom>
        </p:spPr>
        <p:txBody>
          <a:bodyPr wrap="square">
            <a:spAutoFit/>
          </a:bodyPr>
          <a:lstStyle/>
          <a:p>
            <a:pPr marL="285750" indent="-285750">
              <a:lnSpc>
                <a:spcPct val="90000"/>
              </a:lnSpc>
              <a:spcBef>
                <a:spcPts val="600"/>
              </a:spcBef>
              <a:buClr>
                <a:schemeClr val="accent1"/>
              </a:buClr>
              <a:buSzPct val="76000"/>
              <a:buFont typeface="Wingdings 3"/>
              <a:buChar char=""/>
            </a:pPr>
            <a:r>
              <a:rPr lang="en-US" altLang="ar-SA" sz="1600" dirty="0"/>
              <a:t>O2 consumption and CO2 formation and pulmonary ventilation (minute ventilation)  increase </a:t>
            </a:r>
            <a:r>
              <a:rPr lang="en-US" altLang="ar-SA" sz="1600" dirty="0">
                <a:solidFill>
                  <a:schemeClr val="accent4">
                    <a:lumMod val="75000"/>
                  </a:schemeClr>
                </a:solidFill>
              </a:rPr>
              <a:t>20 folds </a:t>
            </a:r>
            <a:r>
              <a:rPr lang="en-US" altLang="ar-SA" sz="1600" dirty="0"/>
              <a:t>during </a:t>
            </a:r>
            <a:r>
              <a:rPr lang="en-US" altLang="ar-SA" sz="1600" dirty="0" smtClean="0"/>
              <a:t>strenuous </a:t>
            </a:r>
            <a:r>
              <a:rPr lang="en-US" altLang="ar-SA" sz="1600" dirty="0"/>
              <a:t>(exhausting) exercise </a:t>
            </a:r>
          </a:p>
          <a:p>
            <a:pPr marL="285750" indent="-285750">
              <a:spcBef>
                <a:spcPts val="600"/>
              </a:spcBef>
              <a:buClr>
                <a:schemeClr val="accent1"/>
              </a:buClr>
              <a:buSzPct val="76000"/>
              <a:buFont typeface="Wingdings 3"/>
              <a:buChar char=""/>
            </a:pPr>
            <a:r>
              <a:rPr lang="en-US" sz="1600" dirty="0" smtClean="0"/>
              <a:t>Pulmonary ventilation (minute ventilation) at rest </a:t>
            </a:r>
            <a:r>
              <a:rPr lang="en-US" sz="1600" dirty="0" smtClean="0">
                <a:sym typeface="Wingdings"/>
              </a:rPr>
              <a:t> </a:t>
            </a:r>
            <a:r>
              <a:rPr lang="en-US" sz="1600" dirty="0" smtClean="0">
                <a:solidFill>
                  <a:schemeClr val="accent4">
                    <a:lumMod val="75000"/>
                  </a:schemeClr>
                </a:solidFill>
                <a:sym typeface="Wingdings"/>
              </a:rPr>
              <a:t>12 L/min</a:t>
            </a:r>
            <a:endParaRPr lang="en-US" sz="1600" dirty="0" smtClean="0">
              <a:solidFill>
                <a:schemeClr val="accent4">
                  <a:lumMod val="75000"/>
                </a:schemeClr>
              </a:solidFill>
            </a:endParaRPr>
          </a:p>
          <a:p>
            <a:pPr marL="285750" indent="-285750">
              <a:spcBef>
                <a:spcPts val="600"/>
              </a:spcBef>
              <a:buClr>
                <a:schemeClr val="accent1"/>
              </a:buClr>
              <a:buSzPct val="76000"/>
              <a:buFont typeface="Wingdings 3"/>
              <a:buChar char=""/>
            </a:pPr>
            <a:r>
              <a:rPr lang="en-US" sz="1600" dirty="0" smtClean="0"/>
              <a:t>Pulmonary </a:t>
            </a:r>
            <a:r>
              <a:rPr lang="en-US" sz="1600" dirty="0"/>
              <a:t>ventilation</a:t>
            </a:r>
            <a:r>
              <a:rPr lang="ar-SA" sz="1600" dirty="0"/>
              <a:t> </a:t>
            </a:r>
            <a:r>
              <a:rPr lang="en-US" sz="1600" dirty="0"/>
              <a:t>(minute ventilation) at maximal exercise </a:t>
            </a:r>
            <a:r>
              <a:rPr lang="en-US" sz="1600" dirty="0">
                <a:sym typeface="Wingdings"/>
              </a:rPr>
              <a:t></a:t>
            </a:r>
            <a:r>
              <a:rPr lang="en-US" sz="1600" dirty="0">
                <a:solidFill>
                  <a:schemeClr val="accent4">
                    <a:lumMod val="75000"/>
                  </a:schemeClr>
                </a:solidFill>
              </a:rPr>
              <a:t>100-110L/min </a:t>
            </a:r>
          </a:p>
          <a:p>
            <a:pPr marL="285750" indent="-285750">
              <a:spcBef>
                <a:spcPts val="600"/>
              </a:spcBef>
              <a:buClr>
                <a:schemeClr val="accent1"/>
              </a:buClr>
              <a:buSzPct val="76000"/>
              <a:buFont typeface="Wingdings 3"/>
              <a:buChar char=""/>
            </a:pPr>
            <a:r>
              <a:rPr lang="en-US" sz="1600" dirty="0"/>
              <a:t> Maximal breathing capacity </a:t>
            </a:r>
            <a:r>
              <a:rPr lang="en-US" sz="1600" dirty="0">
                <a:sym typeface="Wingdings"/>
              </a:rPr>
              <a:t></a:t>
            </a:r>
            <a:r>
              <a:rPr lang="en-US" sz="1600" dirty="0"/>
              <a:t> </a:t>
            </a:r>
            <a:r>
              <a:rPr lang="en-US" sz="1600" dirty="0">
                <a:solidFill>
                  <a:schemeClr val="accent4">
                    <a:lumMod val="75000"/>
                  </a:schemeClr>
                </a:solidFill>
              </a:rPr>
              <a:t>150-170L/min </a:t>
            </a:r>
          </a:p>
        </p:txBody>
      </p:sp>
      <p:sp>
        <p:nvSpPr>
          <p:cNvPr id="7" name="Rectangle 6"/>
          <p:cNvSpPr/>
          <p:nvPr/>
        </p:nvSpPr>
        <p:spPr>
          <a:xfrm>
            <a:off x="717612" y="4221343"/>
            <a:ext cx="4694312" cy="1308050"/>
          </a:xfrm>
          <a:prstGeom prst="rect">
            <a:avLst/>
          </a:prstGeom>
        </p:spPr>
        <p:txBody>
          <a:bodyPr wrap="square">
            <a:spAutoFit/>
          </a:bodyPr>
          <a:lstStyle/>
          <a:p>
            <a:pPr marL="285750" lvl="0" indent="-285750">
              <a:spcBef>
                <a:spcPts val="600"/>
              </a:spcBef>
              <a:buClr>
                <a:schemeClr val="accent1"/>
              </a:buClr>
              <a:buSzPct val="76000"/>
              <a:buFont typeface="Wingdings 3"/>
              <a:buChar char=""/>
            </a:pPr>
            <a:r>
              <a:rPr lang="en-US" sz="1600" dirty="0" err="1"/>
              <a:t>Phosphagen</a:t>
            </a:r>
            <a:r>
              <a:rPr lang="en-US" sz="1600" dirty="0"/>
              <a:t> system </a:t>
            </a:r>
            <a:r>
              <a:rPr lang="en-US" sz="1600" dirty="0">
                <a:sym typeface="Wingdings"/>
              </a:rPr>
              <a:t> </a:t>
            </a:r>
            <a:r>
              <a:rPr lang="en-US" sz="1600" dirty="0"/>
              <a:t>8 to 10 seconds</a:t>
            </a:r>
          </a:p>
          <a:p>
            <a:pPr marL="285750" lvl="0" indent="-285750">
              <a:spcBef>
                <a:spcPts val="600"/>
              </a:spcBef>
              <a:buClr>
                <a:schemeClr val="accent1"/>
              </a:buClr>
              <a:buSzPct val="76000"/>
              <a:buFont typeface="Wingdings 3"/>
              <a:buChar char=""/>
            </a:pPr>
            <a:r>
              <a:rPr lang="en-US" sz="1600" dirty="0"/>
              <a:t>Glycogen–lactic acid system </a:t>
            </a:r>
            <a:r>
              <a:rPr lang="en-US" sz="1600" dirty="0">
                <a:sym typeface="Wingdings"/>
              </a:rPr>
              <a:t></a:t>
            </a:r>
            <a:r>
              <a:rPr lang="en-US" sz="1600" dirty="0"/>
              <a:t>1.3 to 1.6 minutes</a:t>
            </a:r>
          </a:p>
          <a:p>
            <a:pPr marL="285750" lvl="0" indent="-285750">
              <a:spcBef>
                <a:spcPts val="600"/>
              </a:spcBef>
              <a:buClr>
                <a:schemeClr val="accent1"/>
              </a:buClr>
              <a:buSzPct val="76000"/>
              <a:buFont typeface="Wingdings 3"/>
              <a:buChar char=""/>
            </a:pPr>
            <a:r>
              <a:rPr lang="en-US" sz="1600" dirty="0"/>
              <a:t>Aerobic </a:t>
            </a:r>
            <a:r>
              <a:rPr lang="en-US" sz="1600" dirty="0">
                <a:sym typeface="Wingdings"/>
              </a:rPr>
              <a:t> unlimited </a:t>
            </a:r>
            <a:endParaRPr lang="en-US" sz="1600" dirty="0"/>
          </a:p>
          <a:p>
            <a:pPr marL="285750" indent="-285750">
              <a:spcBef>
                <a:spcPts val="600"/>
              </a:spcBef>
              <a:buClr>
                <a:schemeClr val="accent1"/>
              </a:buClr>
              <a:buSzPct val="76000"/>
              <a:buFont typeface="Wingdings 3"/>
              <a:buChar char=""/>
            </a:pPr>
            <a:r>
              <a:rPr lang="en-US" sz="1600" dirty="0"/>
              <a:t>Oxygen debt </a:t>
            </a:r>
            <a:r>
              <a:rPr lang="en-US" sz="1600" dirty="0">
                <a:sym typeface="Wingdings"/>
              </a:rPr>
              <a:t> </a:t>
            </a:r>
            <a:r>
              <a:rPr lang="en-US" sz="1600" dirty="0"/>
              <a:t>(about</a:t>
            </a:r>
            <a:r>
              <a:rPr lang="en-US" sz="1600" dirty="0">
                <a:solidFill>
                  <a:schemeClr val="accent4">
                    <a:lumMod val="75000"/>
                  </a:schemeClr>
                </a:solidFill>
              </a:rPr>
              <a:t> 11.5 liters</a:t>
            </a:r>
            <a:r>
              <a:rPr lang="en-US" sz="1600" dirty="0"/>
              <a:t>).</a:t>
            </a:r>
          </a:p>
        </p:txBody>
      </p:sp>
      <p:sp>
        <p:nvSpPr>
          <p:cNvPr id="12" name="Slide Number Placeholder 11"/>
          <p:cNvSpPr>
            <a:spLocks noGrp="1"/>
          </p:cNvSpPr>
          <p:nvPr>
            <p:ph type="sldNum" sz="quarter" idx="12"/>
          </p:nvPr>
        </p:nvSpPr>
        <p:spPr/>
        <p:txBody>
          <a:bodyPr/>
          <a:lstStyle/>
          <a:p>
            <a:fld id="{4929A69E-7D8F-4515-9605-0315ABD4F316}" type="slidenum">
              <a:rPr lang="en-US" smtClean="0"/>
              <a:pPr/>
              <a:t>21</a:t>
            </a:fld>
            <a:endParaRPr lang="en-US" dirty="0"/>
          </a:p>
        </p:txBody>
      </p:sp>
    </p:spTree>
    <p:extLst>
      <p:ext uri="{BB962C8B-B14F-4D97-AF65-F5344CB8AC3E}">
        <p14:creationId xmlns:p14="http://schemas.microsoft.com/office/powerpoint/2010/main" val="1323711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859" y="3789040"/>
            <a:ext cx="10969943" cy="990600"/>
          </a:xfrm>
        </p:spPr>
        <p:txBody>
          <a:bodyPr>
            <a:normAutofit fontScale="90000"/>
          </a:bodyPr>
          <a:lstStyle/>
          <a:p>
            <a:pPr algn="ctr"/>
            <a:r>
              <a:rPr lang="en-US" sz="2700" dirty="0">
                <a:solidFill>
                  <a:schemeClr val="bg2">
                    <a:lumMod val="50000"/>
                  </a:schemeClr>
                </a:solidFill>
                <a:hlinkClick r:id="rId2"/>
              </a:rPr>
              <a:t>Link to Editing File </a:t>
            </a:r>
            <a:r>
              <a:rPr lang="en-US" sz="2000" b="1" dirty="0">
                <a:solidFill>
                  <a:schemeClr val="bg2">
                    <a:lumMod val="50000"/>
                  </a:schemeClr>
                </a:solidFill>
                <a:hlinkClick r:id="rId2"/>
              </a:rPr>
              <a:t/>
            </a:r>
            <a:br>
              <a:rPr lang="en-US" sz="2000" b="1" dirty="0">
                <a:solidFill>
                  <a:schemeClr val="bg2">
                    <a:lumMod val="50000"/>
                  </a:schemeClr>
                </a:solidFill>
                <a:hlinkClick r:id="rId2"/>
              </a:rPr>
            </a:br>
            <a:r>
              <a:rPr lang="en-US" sz="2000" dirty="0"/>
              <a:t>(Please be sure to check this file frequently for any edits or updates on all of our lectures.) </a:t>
            </a:r>
          </a:p>
        </p:txBody>
      </p:sp>
      <p:sp>
        <p:nvSpPr>
          <p:cNvPr id="5" name="TextBox 4"/>
          <p:cNvSpPr txBox="1"/>
          <p:nvPr/>
        </p:nvSpPr>
        <p:spPr>
          <a:xfrm>
            <a:off x="552829" y="5445242"/>
            <a:ext cx="6623011" cy="830997"/>
          </a:xfrm>
          <a:prstGeom prst="rect">
            <a:avLst/>
          </a:prstGeom>
          <a:noFill/>
        </p:spPr>
        <p:txBody>
          <a:bodyPr wrap="square" rtlCol="0">
            <a:spAutoFit/>
          </a:bodyPr>
          <a:lstStyle/>
          <a:p>
            <a:r>
              <a:rPr lang="en-US" sz="1600" u="sng" dirty="0">
                <a:solidFill>
                  <a:srgbClr val="464653"/>
                </a:solidFill>
              </a:rPr>
              <a:t>References: </a:t>
            </a:r>
          </a:p>
          <a:p>
            <a:pPr marL="285750" indent="-285750">
              <a:buFont typeface="Arial" panose="020B0604020202020204" pitchFamily="34" charset="0"/>
              <a:buChar char="•"/>
            </a:pPr>
            <a:r>
              <a:rPr lang="en-US" sz="1600" dirty="0">
                <a:solidFill>
                  <a:srgbClr val="464653"/>
                </a:solidFill>
              </a:rPr>
              <a:t>Girls’ and boys’ slides.</a:t>
            </a:r>
          </a:p>
          <a:p>
            <a:pPr marL="285750" indent="-285750">
              <a:buFont typeface="Arial" panose="020B0604020202020204" pitchFamily="34" charset="0"/>
              <a:buChar char="•"/>
            </a:pPr>
            <a:r>
              <a:rPr lang="en-US" sz="1600" dirty="0">
                <a:solidFill>
                  <a:srgbClr val="464653"/>
                </a:solidFill>
              </a:rPr>
              <a:t>Guyton and Hall Textbook of Medical Physiology (Thirteenth Edition.)</a:t>
            </a:r>
          </a:p>
        </p:txBody>
      </p:sp>
      <p:cxnSp>
        <p:nvCxnSpPr>
          <p:cNvPr id="7" name="Straight Connector 6"/>
          <p:cNvCxnSpPr/>
          <p:nvPr/>
        </p:nvCxnSpPr>
        <p:spPr>
          <a:xfrm>
            <a:off x="2832834" y="3356992"/>
            <a:ext cx="652634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11038" y="152400"/>
            <a:ext cx="10969943"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a:solidFill>
                  <a:srgbClr val="464653"/>
                </a:solidFill>
              </a:rPr>
              <a:t>Quiz</a:t>
            </a:r>
          </a:p>
        </p:txBody>
      </p:sp>
      <p:sp>
        <p:nvSpPr>
          <p:cNvPr id="11" name="Content Placeholder 2"/>
          <p:cNvSpPr>
            <a:spLocks noGrp="1"/>
          </p:cNvSpPr>
          <p:nvPr>
            <p:ph sz="quarter" idx="1"/>
          </p:nvPr>
        </p:nvSpPr>
        <p:spPr>
          <a:xfrm>
            <a:off x="611037" y="2189212"/>
            <a:ext cx="10969943" cy="553616"/>
          </a:xfrm>
        </p:spPr>
        <p:txBody>
          <a:bodyPr>
            <a:noAutofit/>
          </a:bodyPr>
          <a:lstStyle/>
          <a:p>
            <a:pPr fontAlgn="ctr"/>
            <a:r>
              <a:rPr lang="en-US" sz="2000" dirty="0">
                <a:solidFill>
                  <a:srgbClr val="D85F7F"/>
                </a:solidFill>
                <a:latin typeface="inherit" charset="0"/>
                <a:hlinkClick r:id="rId3"/>
              </a:rPr>
              <a:t>https://www.onlineexambuilder.com/effects-of-exercise-on-the-respiratory-system./exam-128832</a:t>
            </a:r>
            <a:endParaRPr lang="en-US" sz="2000" dirty="0">
              <a:latin typeface="inherit" charset="0"/>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pPr/>
              <a:t>22</a:t>
            </a:fld>
            <a:endParaRPr lang="en-US" dirty="0"/>
          </a:p>
        </p:txBody>
      </p:sp>
    </p:spTree>
    <p:extLst>
      <p:ext uri="{BB962C8B-B14F-4D97-AF65-F5344CB8AC3E}">
        <p14:creationId xmlns:p14="http://schemas.microsoft.com/office/powerpoint/2010/main" val="5879530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614" y="0"/>
            <a:ext cx="8227457" cy="990600"/>
          </a:xfrm>
        </p:spPr>
        <p:txBody>
          <a:bodyPr>
            <a:normAutofit/>
          </a:bodyPr>
          <a:lstStyle/>
          <a:p>
            <a:pPr algn="ctr"/>
            <a:r>
              <a:rPr lang="en-US" sz="4000" b="1" dirty="0">
                <a:solidFill>
                  <a:schemeClr val="bg2">
                    <a:lumMod val="50000"/>
                  </a:schemeClr>
                </a:solidFill>
              </a:rPr>
              <a:t>Thank you! </a:t>
            </a:r>
          </a:p>
        </p:txBody>
      </p:sp>
      <p:sp>
        <p:nvSpPr>
          <p:cNvPr id="5" name="Content Placeholder 2"/>
          <p:cNvSpPr txBox="1">
            <a:spLocks/>
          </p:cNvSpPr>
          <p:nvPr/>
        </p:nvSpPr>
        <p:spPr>
          <a:xfrm>
            <a:off x="8327668" y="4385091"/>
            <a:ext cx="3167527"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None/>
            </a:pPr>
            <a:r>
              <a:rPr lang="en-US" sz="2000" b="1" dirty="0">
                <a:solidFill>
                  <a:srgbClr val="DDE9EC">
                    <a:lumMod val="50000"/>
                  </a:srgbClr>
                </a:solidFill>
              </a:rPr>
              <a:t>Contact us:</a:t>
            </a:r>
          </a:p>
          <a:p>
            <a:pPr marL="0" inden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None/>
            </a:pPr>
            <a:r>
              <a:rPr lang="en-US" sz="1800" dirty="0">
                <a:solidFill>
                  <a:srgbClr val="DDE9EC">
                    <a:lumMod val="75000"/>
                  </a:srgbClr>
                </a:solidFill>
              </a:rPr>
              <a:t>@Physiology436</a:t>
            </a:r>
          </a:p>
          <a:p>
            <a:pPr marL="0" indent="0">
              <a:buNone/>
            </a:pPr>
            <a:endParaRPr lang="en-US" sz="2600" b="1" dirty="0">
              <a:solidFill>
                <a:srgbClr val="DDE9EC">
                  <a:lumMod val="75000"/>
                </a:srgbClr>
              </a:solidFill>
            </a:endParaRPr>
          </a:p>
          <a:p>
            <a:pPr marL="0" indent="0">
              <a:buNone/>
            </a:pPr>
            <a:endParaRPr lang="en-US" sz="2600" b="1" dirty="0">
              <a:solidFill>
                <a:srgbClr val="DDE9EC">
                  <a:lumMod val="75000"/>
                </a:srgbClr>
              </a:solidFill>
            </a:endParaRPr>
          </a:p>
          <a:p>
            <a:pPr marL="0" indent="0">
              <a:buNone/>
            </a:pPr>
            <a:endParaRPr lang="en-US" sz="2600" b="1" dirty="0">
              <a:solidFill>
                <a:srgbClr val="DDE9EC">
                  <a:lumMod val="75000"/>
                </a:srgbClr>
              </a:solidFill>
            </a:endParaRPr>
          </a:p>
          <a:p>
            <a:pPr marL="0" indent="0">
              <a:buNone/>
            </a:pPr>
            <a:endParaRPr lang="en-US" sz="1800" dirty="0">
              <a:solidFill>
                <a:srgbClr val="DDE9EC">
                  <a:lumMod val="75000"/>
                </a:srgbClr>
              </a:solidFill>
            </a:endParaRPr>
          </a:p>
          <a:p>
            <a:pPr marL="0" indent="0">
              <a:buNone/>
            </a:pPr>
            <a:endParaRPr lang="en-US" dirty="0">
              <a:solidFill>
                <a:srgbClr val="DDE9EC">
                  <a:lumMod val="75000"/>
                </a:srgbClr>
              </a:solidFill>
            </a:endParaRPr>
          </a:p>
        </p:txBody>
      </p:sp>
      <p:sp>
        <p:nvSpPr>
          <p:cNvPr id="6" name="Rectangle 5"/>
          <p:cNvSpPr/>
          <p:nvPr/>
        </p:nvSpPr>
        <p:spPr>
          <a:xfrm>
            <a:off x="606977" y="2451761"/>
            <a:ext cx="4491855" cy="523220"/>
          </a:xfrm>
          <a:prstGeom prst="rect">
            <a:avLst/>
          </a:prstGeom>
        </p:spPr>
        <p:txBody>
          <a:bodyPr wrap="none">
            <a:spAutoFit/>
          </a:bodyPr>
          <a:lstStyle/>
          <a:p>
            <a:pPr>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327668" y="3200770"/>
            <a:ext cx="2015699" cy="1149971"/>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900" b="1" dirty="0">
                <a:solidFill>
                  <a:srgbClr val="DDE9EC">
                    <a:lumMod val="50000"/>
                  </a:srgbClr>
                </a:solidFill>
              </a:rPr>
              <a:t>Team Leaders: </a:t>
            </a:r>
          </a:p>
          <a:p>
            <a:pPr marL="0" indent="0">
              <a:buNone/>
            </a:pPr>
            <a:r>
              <a:rPr lang="en-US" sz="2600" dirty="0">
                <a:solidFill>
                  <a:srgbClr val="DDE9EC">
                    <a:lumMod val="75000"/>
                  </a:srgbClr>
                </a:solidFill>
              </a:rPr>
              <a:t>Qaiss  Almuhaideb </a:t>
            </a:r>
          </a:p>
          <a:p>
            <a:pPr marL="0" indent="0">
              <a:buNone/>
            </a:pPr>
            <a:r>
              <a:rPr lang="en-US" sz="2600" dirty="0">
                <a:solidFill>
                  <a:srgbClr val="DDE9EC">
                    <a:lumMod val="75000"/>
                  </a:srgbClr>
                </a:solidFill>
              </a:rPr>
              <a:t>Lulwah Alshiha  </a:t>
            </a:r>
          </a:p>
          <a:p>
            <a:pPr marL="0" indent="0">
              <a:buNone/>
            </a:pPr>
            <a:endParaRPr lang="en-US" sz="1800" dirty="0">
              <a:solidFill>
                <a:srgbClr val="DDE9EC">
                  <a:lumMod val="75000"/>
                </a:srgbClr>
              </a:solidFill>
            </a:endParaRPr>
          </a:p>
          <a:p>
            <a:pPr marL="0" indent="0">
              <a:buNone/>
            </a:pPr>
            <a:endParaRPr lang="en-US" dirty="0">
              <a:solidFill>
                <a:srgbClr val="DDE9EC">
                  <a:lumMod val="75000"/>
                </a:srgbClr>
              </a:solidFill>
            </a:endParaRPr>
          </a:p>
        </p:txBody>
      </p:sp>
      <p:sp>
        <p:nvSpPr>
          <p:cNvPr id="12" name="Rectangle 11"/>
          <p:cNvSpPr/>
          <p:nvPr/>
        </p:nvSpPr>
        <p:spPr>
          <a:xfrm>
            <a:off x="2064608" y="1735769"/>
            <a:ext cx="8227457" cy="369332"/>
          </a:xfrm>
          <a:prstGeom prst="rect">
            <a:avLst/>
          </a:prstGeom>
        </p:spPr>
        <p:txBody>
          <a:bodyPr wrap="square">
            <a:spAutoFit/>
          </a:bodyPr>
          <a:lstStyle/>
          <a:p>
            <a:pPr algn="ctr"/>
            <a:r>
              <a:rPr lang="ar-SA"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dirty="0">
              <a:solidFill>
                <a:srgbClr val="DDE9EC">
                  <a:lumMod val="75000"/>
                </a:srgbClr>
              </a:solidFill>
            </a:endParaRPr>
          </a:p>
        </p:txBody>
      </p:sp>
      <p:sp>
        <p:nvSpPr>
          <p:cNvPr id="14" name="Rectangle 13"/>
          <p:cNvSpPr/>
          <p:nvPr/>
        </p:nvSpPr>
        <p:spPr>
          <a:xfrm>
            <a:off x="2999660" y="3200773"/>
            <a:ext cx="2879569" cy="1432177"/>
          </a:xfrm>
          <a:prstGeom prst="rect">
            <a:avLst/>
          </a:prstGeom>
        </p:spPr>
        <p:txBody>
          <a:bodyPr wrap="square" lIns="101590" tIns="50795" rIns="101590" bIns="50795">
            <a:spAutoFit/>
          </a:bodyPr>
          <a:lstStyle/>
          <a:p>
            <a:pPr fontAlgn="t">
              <a:lnSpc>
                <a:spcPct val="80000"/>
              </a:lnSpc>
              <a:spcBef>
                <a:spcPct val="20000"/>
              </a:spcBef>
            </a:pPr>
            <a:r>
              <a:rPr lang="en-US" dirty="0">
                <a:solidFill>
                  <a:srgbClr val="DDE9EC">
                    <a:lumMod val="75000"/>
                  </a:srgbClr>
                </a:solidFill>
              </a:rPr>
              <a:t>Male Members</a:t>
            </a:r>
            <a:r>
              <a:rPr lang="en-US" dirty="0" smtClean="0">
                <a:solidFill>
                  <a:srgbClr val="DDE9EC">
                    <a:lumMod val="75000"/>
                  </a:srgbClr>
                </a:solidFill>
              </a:rPr>
              <a:t>:</a:t>
            </a:r>
          </a:p>
          <a:p>
            <a:pPr fontAlgn="t">
              <a:lnSpc>
                <a:spcPct val="80000"/>
              </a:lnSpc>
              <a:spcBef>
                <a:spcPct val="20000"/>
              </a:spcBef>
            </a:pPr>
            <a:r>
              <a:rPr lang="en-US" dirty="0" smtClean="0">
                <a:solidFill>
                  <a:srgbClr val="DDE9EC">
                    <a:lumMod val="75000"/>
                  </a:srgbClr>
                </a:solidFill>
              </a:rPr>
              <a:t>Mohammad </a:t>
            </a:r>
            <a:r>
              <a:rPr lang="en-US" dirty="0" err="1" smtClean="0">
                <a:solidFill>
                  <a:srgbClr val="DDE9EC">
                    <a:lumMod val="75000"/>
                  </a:srgbClr>
                </a:solidFill>
              </a:rPr>
              <a:t>Almutlaq</a:t>
            </a:r>
            <a:r>
              <a:rPr lang="en-US" dirty="0" smtClean="0">
                <a:solidFill>
                  <a:srgbClr val="DDE9EC">
                    <a:lumMod val="75000"/>
                  </a:srgbClr>
                </a:solidFill>
              </a:rPr>
              <a:t> </a:t>
            </a:r>
          </a:p>
          <a:p>
            <a:pPr fontAlgn="t">
              <a:lnSpc>
                <a:spcPct val="80000"/>
              </a:lnSpc>
              <a:spcBef>
                <a:spcPct val="20000"/>
              </a:spcBef>
            </a:pPr>
            <a:r>
              <a:rPr lang="en-US" dirty="0" smtClean="0">
                <a:solidFill>
                  <a:srgbClr val="DDE9EC">
                    <a:lumMod val="75000"/>
                  </a:srgbClr>
                </a:solidFill>
              </a:rPr>
              <a:t>Faisal </a:t>
            </a:r>
            <a:r>
              <a:rPr lang="en-US" dirty="0" err="1" smtClean="0">
                <a:solidFill>
                  <a:srgbClr val="DDE9EC">
                    <a:lumMod val="75000"/>
                  </a:srgbClr>
                </a:solidFill>
              </a:rPr>
              <a:t>Alfawaz</a:t>
            </a:r>
            <a:endParaRPr lang="en-US" dirty="0" smtClean="0">
              <a:solidFill>
                <a:srgbClr val="DDE9EC">
                  <a:lumMod val="75000"/>
                </a:srgbClr>
              </a:solidFill>
            </a:endParaRPr>
          </a:p>
          <a:p>
            <a:pPr fontAlgn="t">
              <a:lnSpc>
                <a:spcPct val="80000"/>
              </a:lnSpc>
              <a:spcBef>
                <a:spcPct val="20000"/>
              </a:spcBef>
            </a:pPr>
            <a:r>
              <a:rPr lang="en-US" dirty="0" smtClean="0">
                <a:solidFill>
                  <a:srgbClr val="DDE9EC">
                    <a:lumMod val="75000"/>
                  </a:srgbClr>
                </a:solidFill>
              </a:rPr>
              <a:t>Fahad </a:t>
            </a:r>
            <a:r>
              <a:rPr lang="en-US" dirty="0" err="1" smtClean="0">
                <a:solidFill>
                  <a:srgbClr val="DDE9EC">
                    <a:lumMod val="75000"/>
                  </a:srgbClr>
                </a:solidFill>
              </a:rPr>
              <a:t>Alfayez</a:t>
            </a:r>
            <a:r>
              <a:rPr lang="en-US" dirty="0" smtClean="0">
                <a:solidFill>
                  <a:srgbClr val="DDE9EC">
                    <a:lumMod val="75000"/>
                  </a:srgbClr>
                </a:solidFill>
              </a:rPr>
              <a:t> </a:t>
            </a:r>
          </a:p>
          <a:p>
            <a:pPr fontAlgn="t">
              <a:lnSpc>
                <a:spcPct val="80000"/>
              </a:lnSpc>
              <a:spcBef>
                <a:spcPct val="20000"/>
              </a:spcBef>
            </a:pPr>
            <a:r>
              <a:rPr lang="en-US" dirty="0" smtClean="0">
                <a:solidFill>
                  <a:srgbClr val="DDE9EC">
                    <a:lumMod val="75000"/>
                  </a:srgbClr>
                </a:solidFill>
              </a:rPr>
              <a:t>Ali </a:t>
            </a:r>
            <a:r>
              <a:rPr lang="en-US" dirty="0" err="1" smtClean="0">
                <a:solidFill>
                  <a:srgbClr val="DDE9EC">
                    <a:lumMod val="75000"/>
                  </a:srgbClr>
                </a:solidFill>
              </a:rPr>
              <a:t>Alsubaei</a:t>
            </a:r>
            <a:r>
              <a:rPr lang="en-US" dirty="0" smtClean="0">
                <a:solidFill>
                  <a:srgbClr val="DDE9EC">
                    <a:lumMod val="75000"/>
                  </a:srgbClr>
                </a:solidFill>
              </a:rPr>
              <a:t> </a:t>
            </a:r>
            <a:endParaRPr lang="en-US" dirty="0">
              <a:solidFill>
                <a:srgbClr val="DDE9EC">
                  <a:lumMod val="75000"/>
                </a:srgbClr>
              </a:solidFill>
            </a:endParaRPr>
          </a:p>
        </p:txBody>
      </p:sp>
      <p:sp>
        <p:nvSpPr>
          <p:cNvPr id="15" name="Rectangle 8"/>
          <p:cNvSpPr/>
          <p:nvPr/>
        </p:nvSpPr>
        <p:spPr>
          <a:xfrm>
            <a:off x="767413" y="3198580"/>
            <a:ext cx="2879569" cy="1986175"/>
          </a:xfrm>
          <a:prstGeom prst="rect">
            <a:avLst/>
          </a:prstGeom>
        </p:spPr>
        <p:txBody>
          <a:bodyPr wrap="square" lIns="101590" tIns="50795" rIns="101590" bIns="50795">
            <a:spAutoFit/>
          </a:bodyPr>
          <a:lstStyle/>
          <a:p>
            <a:pPr fontAlgn="t">
              <a:lnSpc>
                <a:spcPct val="80000"/>
              </a:lnSpc>
              <a:spcBef>
                <a:spcPct val="20000"/>
              </a:spcBef>
            </a:pPr>
            <a:r>
              <a:rPr lang="en-US" dirty="0">
                <a:solidFill>
                  <a:srgbClr val="DDE9EC">
                    <a:lumMod val="75000"/>
                  </a:srgbClr>
                </a:solidFill>
              </a:rPr>
              <a:t>Female Members</a:t>
            </a:r>
            <a:r>
              <a:rPr lang="en-US" dirty="0" smtClean="0">
                <a:solidFill>
                  <a:srgbClr val="DDE9EC">
                    <a:lumMod val="75000"/>
                  </a:srgbClr>
                </a:solidFill>
              </a:rPr>
              <a:t>:</a:t>
            </a:r>
            <a:endParaRPr lang="ar-SA" dirty="0" smtClean="0">
              <a:solidFill>
                <a:srgbClr val="DDE9EC">
                  <a:lumMod val="75000"/>
                </a:srgbClr>
              </a:solidFill>
            </a:endParaRPr>
          </a:p>
          <a:p>
            <a:pPr fontAlgn="t">
              <a:lnSpc>
                <a:spcPct val="80000"/>
              </a:lnSpc>
              <a:spcBef>
                <a:spcPct val="20000"/>
              </a:spcBef>
            </a:pPr>
            <a:r>
              <a:rPr lang="en-US" dirty="0" err="1" smtClean="0">
                <a:solidFill>
                  <a:srgbClr val="DDE9EC">
                    <a:lumMod val="75000"/>
                  </a:srgbClr>
                </a:solidFill>
              </a:rPr>
              <a:t>Ghadah</a:t>
            </a:r>
            <a:r>
              <a:rPr lang="en-US" dirty="0" smtClean="0">
                <a:solidFill>
                  <a:srgbClr val="DDE9EC">
                    <a:lumMod val="75000"/>
                  </a:srgbClr>
                </a:solidFill>
              </a:rPr>
              <a:t> </a:t>
            </a:r>
            <a:r>
              <a:rPr lang="en-US" dirty="0" err="1" smtClean="0">
                <a:solidFill>
                  <a:srgbClr val="DDE9EC">
                    <a:lumMod val="75000"/>
                  </a:srgbClr>
                </a:solidFill>
              </a:rPr>
              <a:t>almazrou</a:t>
            </a:r>
            <a:endParaRPr lang="en-US" dirty="0" smtClean="0">
              <a:solidFill>
                <a:srgbClr val="DDE9EC">
                  <a:lumMod val="75000"/>
                </a:srgbClr>
              </a:solidFill>
            </a:endParaRPr>
          </a:p>
          <a:p>
            <a:pPr fontAlgn="t">
              <a:lnSpc>
                <a:spcPct val="80000"/>
              </a:lnSpc>
              <a:spcBef>
                <a:spcPct val="20000"/>
              </a:spcBef>
            </a:pPr>
            <a:r>
              <a:rPr lang="en-US" dirty="0" err="1" smtClean="0">
                <a:solidFill>
                  <a:srgbClr val="DDE9EC">
                    <a:lumMod val="75000"/>
                  </a:srgbClr>
                </a:solidFill>
              </a:rPr>
              <a:t>Sumaya</a:t>
            </a:r>
            <a:r>
              <a:rPr lang="en-US" dirty="0" smtClean="0">
                <a:solidFill>
                  <a:srgbClr val="DDE9EC">
                    <a:lumMod val="75000"/>
                  </a:srgbClr>
                </a:solidFill>
              </a:rPr>
              <a:t> </a:t>
            </a:r>
            <a:r>
              <a:rPr lang="en-US" dirty="0" err="1" smtClean="0">
                <a:solidFill>
                  <a:srgbClr val="DDE9EC">
                    <a:lumMod val="75000"/>
                  </a:srgbClr>
                </a:solidFill>
              </a:rPr>
              <a:t>Alghamdi</a:t>
            </a:r>
            <a:endParaRPr lang="en-US" dirty="0" smtClean="0">
              <a:solidFill>
                <a:srgbClr val="DDE9EC">
                  <a:lumMod val="75000"/>
                </a:srgbClr>
              </a:solidFill>
            </a:endParaRPr>
          </a:p>
          <a:p>
            <a:pPr fontAlgn="t">
              <a:lnSpc>
                <a:spcPct val="80000"/>
              </a:lnSpc>
              <a:spcBef>
                <a:spcPct val="20000"/>
              </a:spcBef>
            </a:pPr>
            <a:r>
              <a:rPr lang="en-US" dirty="0" err="1" smtClean="0">
                <a:solidFill>
                  <a:srgbClr val="DDE9EC">
                    <a:lumMod val="75000"/>
                  </a:srgbClr>
                </a:solidFill>
              </a:rPr>
              <a:t>Nouf</a:t>
            </a:r>
            <a:r>
              <a:rPr lang="en-US" dirty="0" smtClean="0">
                <a:solidFill>
                  <a:srgbClr val="DDE9EC">
                    <a:lumMod val="75000"/>
                  </a:srgbClr>
                </a:solidFill>
              </a:rPr>
              <a:t>  </a:t>
            </a:r>
            <a:r>
              <a:rPr lang="en-US" dirty="0" err="1" smtClean="0">
                <a:solidFill>
                  <a:srgbClr val="DDE9EC">
                    <a:lumMod val="75000"/>
                  </a:srgbClr>
                </a:solidFill>
              </a:rPr>
              <a:t>Aloqaili</a:t>
            </a:r>
            <a:r>
              <a:rPr lang="en-US" dirty="0" smtClean="0">
                <a:solidFill>
                  <a:srgbClr val="DDE9EC">
                    <a:lumMod val="75000"/>
                  </a:srgbClr>
                </a:solidFill>
              </a:rPr>
              <a:t> </a:t>
            </a:r>
          </a:p>
          <a:p>
            <a:pPr fontAlgn="t">
              <a:lnSpc>
                <a:spcPct val="80000"/>
              </a:lnSpc>
              <a:spcBef>
                <a:spcPct val="20000"/>
              </a:spcBef>
            </a:pPr>
            <a:r>
              <a:rPr lang="en-US" dirty="0" smtClean="0">
                <a:solidFill>
                  <a:srgbClr val="DDE9EC">
                    <a:lumMod val="75000"/>
                  </a:srgbClr>
                </a:solidFill>
              </a:rPr>
              <a:t>Nora </a:t>
            </a:r>
            <a:r>
              <a:rPr lang="en-US" dirty="0" err="1" smtClean="0">
                <a:solidFill>
                  <a:srgbClr val="DDE9EC">
                    <a:lumMod val="75000"/>
                  </a:srgbClr>
                </a:solidFill>
              </a:rPr>
              <a:t>Alsahli</a:t>
            </a:r>
            <a:endParaRPr lang="en-US" dirty="0" smtClean="0">
              <a:solidFill>
                <a:srgbClr val="DDE9EC">
                  <a:lumMod val="75000"/>
                </a:srgbClr>
              </a:solidFill>
            </a:endParaRPr>
          </a:p>
          <a:p>
            <a:pPr fontAlgn="t">
              <a:lnSpc>
                <a:spcPct val="80000"/>
              </a:lnSpc>
              <a:spcBef>
                <a:spcPct val="20000"/>
              </a:spcBef>
            </a:pPr>
            <a:r>
              <a:rPr lang="en-US" dirty="0" smtClean="0">
                <a:solidFill>
                  <a:srgbClr val="DDE9EC">
                    <a:lumMod val="75000"/>
                  </a:srgbClr>
                </a:solidFill>
              </a:rPr>
              <a:t>Lama </a:t>
            </a:r>
            <a:r>
              <a:rPr lang="en-US" dirty="0" err="1" smtClean="0">
                <a:solidFill>
                  <a:srgbClr val="DDE9EC">
                    <a:lumMod val="75000"/>
                  </a:srgbClr>
                </a:solidFill>
              </a:rPr>
              <a:t>Alfouzan</a:t>
            </a:r>
            <a:endParaRPr lang="ar-SA" dirty="0" smtClean="0">
              <a:solidFill>
                <a:srgbClr val="DDE9EC">
                  <a:lumMod val="75000"/>
                </a:srgbClr>
              </a:solidFill>
            </a:endParaRPr>
          </a:p>
          <a:p>
            <a:pPr fontAlgn="t">
              <a:lnSpc>
                <a:spcPct val="80000"/>
              </a:lnSpc>
              <a:spcBef>
                <a:spcPct val="20000"/>
              </a:spcBef>
            </a:pPr>
            <a:r>
              <a:rPr lang="en-US" dirty="0" err="1" smtClean="0">
                <a:solidFill>
                  <a:srgbClr val="DDE9EC">
                    <a:lumMod val="75000"/>
                  </a:srgbClr>
                </a:solidFill>
              </a:rPr>
              <a:t>Munirah</a:t>
            </a:r>
            <a:r>
              <a:rPr lang="en-US" dirty="0" smtClean="0">
                <a:solidFill>
                  <a:srgbClr val="DDE9EC">
                    <a:lumMod val="75000"/>
                  </a:srgbClr>
                </a:solidFill>
              </a:rPr>
              <a:t> </a:t>
            </a:r>
            <a:r>
              <a:rPr lang="en-US" dirty="0" err="1" smtClean="0">
                <a:solidFill>
                  <a:srgbClr val="DDE9EC">
                    <a:lumMod val="75000"/>
                  </a:srgbClr>
                </a:solidFill>
              </a:rPr>
              <a:t>aldofyan</a:t>
            </a:r>
            <a:r>
              <a:rPr lang="en-US" dirty="0" smtClean="0">
                <a:solidFill>
                  <a:srgbClr val="DDE9EC">
                    <a:lumMod val="75000"/>
                  </a:srgbClr>
                </a:solidFill>
              </a:rPr>
              <a:t> </a:t>
            </a:r>
            <a:endParaRPr lang="en-US" dirty="0">
              <a:solidFill>
                <a:srgbClr val="DDE9EC">
                  <a:lumMod val="75000"/>
                </a:srgb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pPr/>
              <a:t>23</a:t>
            </a:fld>
            <a:endParaRPr lang="en-US" dirty="0"/>
          </a:p>
        </p:txBody>
      </p:sp>
    </p:spTree>
    <p:extLst>
      <p:ext uri="{BB962C8B-B14F-4D97-AF65-F5344CB8AC3E}">
        <p14:creationId xmlns:p14="http://schemas.microsoft.com/office/powerpoint/2010/main" val="2564020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592" y="543350"/>
            <a:ext cx="5702424" cy="463016"/>
          </a:xfrm>
        </p:spPr>
        <p:txBody>
          <a:bodyPr>
            <a:normAutofit fontScale="90000"/>
          </a:bodyPr>
          <a:lstStyle/>
          <a:p>
            <a:r>
              <a:rPr lang="en-US" sz="2400" dirty="0" smtClean="0"/>
              <a:t>The Respiratory System and Exercise </a:t>
            </a:r>
            <a:endParaRPr lang="en-US" sz="2400" dirty="0"/>
          </a:p>
        </p:txBody>
      </p:sp>
      <p:sp>
        <p:nvSpPr>
          <p:cNvPr id="4" name="Content Placeholder 3"/>
          <p:cNvSpPr>
            <a:spLocks noGrp="1"/>
          </p:cNvSpPr>
          <p:nvPr>
            <p:ph sz="quarter" idx="1"/>
          </p:nvPr>
        </p:nvSpPr>
        <p:spPr>
          <a:xfrm>
            <a:off x="623392" y="1240665"/>
            <a:ext cx="5702424" cy="4937760"/>
          </a:xfrm>
        </p:spPr>
        <p:txBody>
          <a:bodyPr>
            <a:normAutofit/>
          </a:bodyPr>
          <a:lstStyle/>
          <a:p>
            <a:r>
              <a:rPr lang="en-US" sz="1800" dirty="0" smtClean="0"/>
              <a:t>During exercise muscles need more O2 and more CO2 must be removed from working muscles </a:t>
            </a:r>
          </a:p>
          <a:p>
            <a:r>
              <a:rPr lang="en-US" sz="1800" dirty="0" smtClean="0"/>
              <a:t>As a result we increase </a:t>
            </a:r>
          </a:p>
          <a:p>
            <a:endParaRPr lang="en-US" sz="1800" dirty="0"/>
          </a:p>
          <a:p>
            <a:endParaRPr lang="en-US" sz="1800" dirty="0" smtClean="0"/>
          </a:p>
          <a:p>
            <a:endParaRPr lang="en-US" sz="1800" dirty="0"/>
          </a:p>
          <a:p>
            <a:endParaRPr lang="en-US" sz="1800" dirty="0" smtClean="0"/>
          </a:p>
          <a:p>
            <a:endParaRPr lang="en-US" sz="1800" dirty="0" smtClean="0"/>
          </a:p>
          <a:p>
            <a:endParaRPr lang="en-US" sz="1800" dirty="0" smtClean="0"/>
          </a:p>
          <a:p>
            <a:endParaRPr lang="en-US" sz="1800" dirty="0" smtClean="0"/>
          </a:p>
          <a:p>
            <a:r>
              <a:rPr lang="en-US" sz="1800" dirty="0" smtClean="0"/>
              <a:t>Oxygen used during exercise can increase up to 20 times a person’s normal oxygen uptake </a:t>
            </a:r>
            <a:r>
              <a:rPr lang="en-US" sz="1800" dirty="0"/>
              <a:t>= 250 ml</a:t>
            </a:r>
            <a:r>
              <a:rPr lang="ar-SA" sz="1800" dirty="0"/>
              <a:t>/</a:t>
            </a:r>
            <a:r>
              <a:rPr lang="en-US" sz="1800" dirty="0"/>
              <a:t>min</a:t>
            </a:r>
          </a:p>
          <a:p>
            <a:pPr marL="0" indent="0">
              <a:buNone/>
            </a:pPr>
            <a:endParaRPr lang="en-US" sz="1800" dirty="0"/>
          </a:p>
        </p:txBody>
      </p:sp>
      <p:graphicFrame>
        <p:nvGraphicFramePr>
          <p:cNvPr id="8" name="Diagram 7"/>
          <p:cNvGraphicFramePr/>
          <p:nvPr>
            <p:extLst>
              <p:ext uri="{D42A27DB-BD31-4B8C-83A1-F6EECF244321}">
                <p14:modId xmlns:p14="http://schemas.microsoft.com/office/powerpoint/2010/main" val="1939419165"/>
              </p:ext>
            </p:extLst>
          </p:nvPr>
        </p:nvGraphicFramePr>
        <p:xfrm>
          <a:off x="623392" y="2204864"/>
          <a:ext cx="4888906"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ontent Placeholder 5"/>
          <p:cNvGraphicFramePr>
            <a:graphicFrameLocks/>
          </p:cNvGraphicFramePr>
          <p:nvPr>
            <p:extLst>
              <p:ext uri="{D42A27DB-BD31-4B8C-83A1-F6EECF244321}">
                <p14:modId xmlns:p14="http://schemas.microsoft.com/office/powerpoint/2010/main" val="1059996506"/>
              </p:ext>
            </p:extLst>
          </p:nvPr>
        </p:nvGraphicFramePr>
        <p:xfrm>
          <a:off x="6600054" y="1345596"/>
          <a:ext cx="5112569" cy="48394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p:cNvSpPr/>
          <p:nvPr/>
        </p:nvSpPr>
        <p:spPr>
          <a:xfrm>
            <a:off x="9148890" y="2392155"/>
            <a:ext cx="1500539" cy="276999"/>
          </a:xfrm>
          <a:prstGeom prst="rect">
            <a:avLst/>
          </a:prstGeom>
        </p:spPr>
        <p:txBody>
          <a:bodyPr wrap="none">
            <a:spAutoFit/>
          </a:bodyPr>
          <a:lstStyle/>
          <a:p>
            <a:pPr lvl="0"/>
            <a:r>
              <a:rPr lang="en-US" sz="1200" b="1" dirty="0"/>
              <a:t>ATP→</a:t>
            </a:r>
            <a:r>
              <a:rPr lang="en-US" sz="1200" b="1" dirty="0" smtClean="0"/>
              <a:t>ADP + AMP</a:t>
            </a:r>
            <a:endParaRPr lang="en-US" sz="1200" dirty="0"/>
          </a:p>
        </p:txBody>
      </p:sp>
      <p:sp>
        <p:nvSpPr>
          <p:cNvPr id="9" name="Right Arrow 8"/>
          <p:cNvSpPr/>
          <p:nvPr/>
        </p:nvSpPr>
        <p:spPr>
          <a:xfrm>
            <a:off x="8698443" y="2472746"/>
            <a:ext cx="450447" cy="109324"/>
          </a:xfrm>
          <a:prstGeom prst="rightArrow">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6240016" y="1219200"/>
            <a:ext cx="0" cy="513715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7752184" y="515133"/>
            <a:ext cx="4968552" cy="4953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2400" dirty="0"/>
              <a:t>Energy </a:t>
            </a:r>
            <a:r>
              <a:rPr lang="en-US" sz="2400" dirty="0" smtClean="0"/>
              <a:t>Systems </a:t>
            </a:r>
            <a:endParaRPr lang="en-US" sz="2400" dirty="0"/>
          </a:p>
        </p:txBody>
      </p:sp>
      <p:sp>
        <p:nvSpPr>
          <p:cNvPr id="11" name="TextBox 10"/>
          <p:cNvSpPr txBox="1"/>
          <p:nvPr/>
        </p:nvSpPr>
        <p:spPr>
          <a:xfrm>
            <a:off x="4684394" y="2702091"/>
            <a:ext cx="4464496" cy="276999"/>
          </a:xfrm>
          <a:prstGeom prst="rect">
            <a:avLst/>
          </a:prstGeom>
          <a:noFill/>
          <a:ln>
            <a:noFill/>
          </a:ln>
        </p:spPr>
        <p:txBody>
          <a:bodyPr wrap="square" rtlCol="0">
            <a:spAutoFit/>
          </a:bodyPr>
          <a:lstStyle/>
          <a:p>
            <a:r>
              <a:rPr lang="en-US" sz="1200" dirty="0" smtClean="0"/>
              <a:t>= Forced breathing</a:t>
            </a:r>
            <a:endParaRPr lang="en-US" sz="1200" dirty="0"/>
          </a:p>
        </p:txBody>
      </p:sp>
      <p:sp>
        <p:nvSpPr>
          <p:cNvPr id="14" name="Right Brace 13"/>
          <p:cNvSpPr/>
          <p:nvPr/>
        </p:nvSpPr>
        <p:spPr>
          <a:xfrm>
            <a:off x="4295800" y="2392155"/>
            <a:ext cx="432048" cy="780309"/>
          </a:xfrm>
          <a:prstGeom prst="rightBrace">
            <a:avLst>
              <a:gd name="adj1" fmla="val 8333"/>
              <a:gd name="adj2" fmla="val 58253"/>
            </a:avLst>
          </a:prstGeom>
          <a:ln>
            <a:solidFill>
              <a:schemeClr val="accent3">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TextBox 14"/>
          <p:cNvSpPr txBox="1"/>
          <p:nvPr/>
        </p:nvSpPr>
        <p:spPr>
          <a:xfrm>
            <a:off x="707641" y="5459329"/>
            <a:ext cx="5533926" cy="523220"/>
          </a:xfrm>
          <a:prstGeom prst="rect">
            <a:avLst/>
          </a:prstGeom>
          <a:noFill/>
        </p:spPr>
        <p:txBody>
          <a:bodyPr wrap="square" rtlCol="0">
            <a:spAutoFit/>
          </a:bodyPr>
          <a:lstStyle/>
          <a:p>
            <a:r>
              <a:rPr lang="en-US" sz="1400" dirty="0" smtClean="0">
                <a:solidFill>
                  <a:schemeClr val="bg1">
                    <a:lumMod val="50000"/>
                  </a:schemeClr>
                </a:solidFill>
              </a:rPr>
              <a:t>Up to vital capacity:</a:t>
            </a:r>
            <a:endParaRPr lang="ar-SA" sz="1400" dirty="0" smtClean="0">
              <a:solidFill>
                <a:schemeClr val="bg1">
                  <a:lumMod val="50000"/>
                </a:schemeClr>
              </a:solidFill>
            </a:endParaRPr>
          </a:p>
          <a:p>
            <a:r>
              <a:rPr lang="ar-SA" sz="1400" dirty="0" smtClean="0">
                <a:solidFill>
                  <a:schemeClr val="bg1">
                    <a:lumMod val="50000"/>
                  </a:schemeClr>
                </a:solidFill>
              </a:rPr>
              <a:t>يعني كمية الهواء اللي يدخل أثناء التمرين ، بتكون مساوية </a:t>
            </a:r>
            <a:r>
              <a:rPr lang="ar-SA" sz="1400" dirty="0" err="1" smtClean="0">
                <a:solidFill>
                  <a:schemeClr val="bg1">
                    <a:lumMod val="50000"/>
                  </a:schemeClr>
                </a:solidFill>
              </a:rPr>
              <a:t>للفايتل</a:t>
            </a:r>
            <a:r>
              <a:rPr lang="ar-SA" sz="1400" dirty="0" smtClean="0">
                <a:solidFill>
                  <a:schemeClr val="bg1">
                    <a:lumMod val="50000"/>
                  </a:schemeClr>
                </a:solidFill>
              </a:rPr>
              <a:t> كبستي في حالة </a:t>
            </a:r>
            <a:r>
              <a:rPr lang="ar-SA" sz="1400" dirty="0" err="1" smtClean="0">
                <a:solidFill>
                  <a:schemeClr val="bg1">
                    <a:lumMod val="50000"/>
                  </a:schemeClr>
                </a:solidFill>
              </a:rPr>
              <a:t>الريست</a:t>
            </a:r>
            <a:endParaRPr lang="en-US" sz="1400" dirty="0">
              <a:solidFill>
                <a:schemeClr val="bg1">
                  <a:lumMod val="50000"/>
                </a:schemeClr>
              </a:solidFill>
            </a:endParaRPr>
          </a:p>
        </p:txBody>
      </p:sp>
      <p:sp>
        <p:nvSpPr>
          <p:cNvPr id="18" name="TextBox 17"/>
          <p:cNvSpPr txBox="1"/>
          <p:nvPr/>
        </p:nvSpPr>
        <p:spPr>
          <a:xfrm>
            <a:off x="9743728" y="0"/>
            <a:ext cx="2448272"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5" name="Slide Number Placeholder 4"/>
          <p:cNvSpPr>
            <a:spLocks noGrp="1"/>
          </p:cNvSpPr>
          <p:nvPr>
            <p:ph type="sldNum" sz="quarter" idx="12"/>
          </p:nvPr>
        </p:nvSpPr>
        <p:spPr/>
        <p:txBody>
          <a:bodyPr/>
          <a:lstStyle/>
          <a:p>
            <a:fld id="{4929A69E-7D8F-4515-9605-0315ABD4F316}" type="slidenum">
              <a:rPr lang="en-US" smtClean="0"/>
              <a:pPr/>
              <a:t>3</a:t>
            </a:fld>
            <a:endParaRPr lang="en-US" dirty="0"/>
          </a:p>
        </p:txBody>
      </p:sp>
      <p:sp>
        <p:nvSpPr>
          <p:cNvPr id="19" name="TextBox 18"/>
          <p:cNvSpPr txBox="1"/>
          <p:nvPr/>
        </p:nvSpPr>
        <p:spPr>
          <a:xfrm>
            <a:off x="8698443" y="5496913"/>
            <a:ext cx="2728237" cy="523220"/>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smtClean="0">
                <a:hlinkClick r:id="rId12"/>
              </a:rPr>
              <a:t>Video of (</a:t>
            </a:r>
            <a:r>
              <a:rPr lang="en-US" sz="1400" b="1" u="sng" dirty="0">
                <a:hlinkClick r:id="rId12"/>
              </a:rPr>
              <a:t>E</a:t>
            </a:r>
            <a:r>
              <a:rPr lang="en-US" sz="1400" b="1" u="sng" dirty="0" smtClean="0">
                <a:hlinkClick r:id="rId12"/>
              </a:rPr>
              <a:t>nergy Systems ) </a:t>
            </a:r>
          </a:p>
          <a:p>
            <a:pPr algn="ctr"/>
            <a:r>
              <a:rPr lang="en-US" sz="1400" b="1" u="sng" dirty="0" smtClean="0">
                <a:hlinkClick r:id="rId12"/>
              </a:rPr>
              <a:t>Duration: (4)mins</a:t>
            </a:r>
            <a:endParaRPr lang="en-US" sz="1400" b="1" u="sng" dirty="0"/>
          </a:p>
        </p:txBody>
      </p:sp>
    </p:spTree>
    <p:extLst>
      <p:ext uri="{BB962C8B-B14F-4D97-AF65-F5344CB8AC3E}">
        <p14:creationId xmlns:p14="http://schemas.microsoft.com/office/powerpoint/2010/main" val="291937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smtClean="0"/>
              <a:t>Phosphagen</a:t>
            </a:r>
            <a:r>
              <a:rPr lang="en-US" dirty="0" smtClean="0"/>
              <a:t> Energy System</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1357005769"/>
              </p:ext>
            </p:extLst>
          </p:nvPr>
        </p:nvGraphicFramePr>
        <p:xfrm>
          <a:off x="4782825" y="2088028"/>
          <a:ext cx="6984776" cy="40998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609600" y="1383159"/>
            <a:ext cx="6852101" cy="461665"/>
          </a:xfrm>
          <a:prstGeom prst="rect">
            <a:avLst/>
          </a:prstGeom>
          <a:noFill/>
        </p:spPr>
        <p:txBody>
          <a:bodyPr wrap="square" rtlCol="0">
            <a:spAutoFit/>
          </a:bodyPr>
          <a:lstStyle/>
          <a:p>
            <a:r>
              <a:rPr lang="en-US" sz="2400" dirty="0"/>
              <a:t>Relation between exercise duration &amp; energy </a:t>
            </a:r>
            <a:r>
              <a:rPr lang="en-US" sz="2400" dirty="0" smtClean="0"/>
              <a:t>source:</a:t>
            </a:r>
            <a:endParaRPr lang="en-US" sz="2400" dirty="0"/>
          </a:p>
        </p:txBody>
      </p:sp>
      <p:sp>
        <p:nvSpPr>
          <p:cNvPr id="11" name="Content Placeholder 3"/>
          <p:cNvSpPr>
            <a:spLocks noGrp="1"/>
          </p:cNvSpPr>
          <p:nvPr>
            <p:ph sz="quarter" idx="1"/>
          </p:nvPr>
        </p:nvSpPr>
        <p:spPr>
          <a:xfrm>
            <a:off x="609600" y="2132856"/>
            <a:ext cx="3771315" cy="4937760"/>
          </a:xfrm>
        </p:spPr>
        <p:txBody>
          <a:bodyPr>
            <a:normAutofit/>
          </a:bodyPr>
          <a:lstStyle/>
          <a:p>
            <a:pPr algn="just"/>
            <a:r>
              <a:rPr lang="en-US" sz="2000" dirty="0"/>
              <a:t>The combined amounts of cell ATP and cell </a:t>
            </a:r>
            <a:r>
              <a:rPr lang="en-US" sz="2000" dirty="0" smtClean="0"/>
              <a:t>phosphocreatine </a:t>
            </a:r>
          </a:p>
          <a:p>
            <a:pPr algn="just"/>
            <a:r>
              <a:rPr lang="en-US" sz="2000" dirty="0" smtClean="0"/>
              <a:t>These </a:t>
            </a:r>
            <a:r>
              <a:rPr lang="en-US" sz="2000" dirty="0" smtClean="0">
                <a:solidFill>
                  <a:schemeClr val="bg1">
                    <a:lumMod val="65000"/>
                  </a:schemeClr>
                </a:solidFill>
              </a:rPr>
              <a:t>(ATP &amp; phosphocreatine) </a:t>
            </a:r>
            <a:r>
              <a:rPr lang="en-US" sz="2000" dirty="0" smtClean="0"/>
              <a:t>together can provide maximal muscle power for </a:t>
            </a:r>
            <a:r>
              <a:rPr lang="en-US" sz="2000" dirty="0" smtClean="0">
                <a:solidFill>
                  <a:schemeClr val="accent4">
                    <a:lumMod val="75000"/>
                  </a:schemeClr>
                </a:solidFill>
              </a:rPr>
              <a:t>8</a:t>
            </a:r>
            <a:r>
              <a:rPr lang="en-US" sz="2000" dirty="0" smtClean="0"/>
              <a:t> to </a:t>
            </a:r>
            <a:r>
              <a:rPr lang="en-US" sz="2000" dirty="0" smtClean="0">
                <a:solidFill>
                  <a:schemeClr val="accent4">
                    <a:lumMod val="75000"/>
                  </a:schemeClr>
                </a:solidFill>
              </a:rPr>
              <a:t>10</a:t>
            </a:r>
            <a:r>
              <a:rPr lang="en-US" sz="2000" dirty="0" smtClean="0"/>
              <a:t> seconds, almost enough for a 100-meter run.</a:t>
            </a:r>
          </a:p>
          <a:p>
            <a:pPr algn="just"/>
            <a:r>
              <a:rPr lang="en-US" sz="2000" dirty="0" smtClean="0"/>
              <a:t>Thus</a:t>
            </a:r>
            <a:r>
              <a:rPr lang="en-US" sz="2000" dirty="0"/>
              <a:t>, the energy from the phosphagen system is used for maximal short bursts of muscle power</a:t>
            </a:r>
            <a:r>
              <a:rPr lang="en-US" sz="2000" dirty="0" smtClean="0"/>
              <a:t>.</a:t>
            </a:r>
            <a:endParaRPr lang="en-US" sz="2000" dirty="0"/>
          </a:p>
        </p:txBody>
      </p:sp>
      <p:sp>
        <p:nvSpPr>
          <p:cNvPr id="7" name="TextBox 6"/>
          <p:cNvSpPr txBox="1"/>
          <p:nvPr/>
        </p:nvSpPr>
        <p:spPr>
          <a:xfrm>
            <a:off x="9743728" y="0"/>
            <a:ext cx="2448272"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4" name="Slide Number Placeholder 3"/>
          <p:cNvSpPr>
            <a:spLocks noGrp="1"/>
          </p:cNvSpPr>
          <p:nvPr>
            <p:ph type="sldNum" sz="quarter" idx="12"/>
          </p:nvPr>
        </p:nvSpPr>
        <p:spPr/>
        <p:txBody>
          <a:bodyPr/>
          <a:lstStyle/>
          <a:p>
            <a:fld id="{4929A69E-7D8F-4515-9605-0315ABD4F316}" type="slidenum">
              <a:rPr lang="en-US" smtClean="0"/>
              <a:pPr/>
              <a:t>4</a:t>
            </a:fld>
            <a:endParaRPr lang="en-US" dirty="0"/>
          </a:p>
        </p:txBody>
      </p:sp>
    </p:spTree>
    <p:extLst>
      <p:ext uri="{BB962C8B-B14F-4D97-AF65-F5344CB8AC3E}">
        <p14:creationId xmlns:p14="http://schemas.microsoft.com/office/powerpoint/2010/main" val="511877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Explanation of the Upcoming Slides </a:t>
            </a:r>
            <a:endParaRPr lang="en-US" dirty="0"/>
          </a:p>
        </p:txBody>
      </p:sp>
      <p:sp>
        <p:nvSpPr>
          <p:cNvPr id="4" name="Content Placeholder 3"/>
          <p:cNvSpPr>
            <a:spLocks noGrp="1"/>
          </p:cNvSpPr>
          <p:nvPr>
            <p:ph sz="quarter" idx="1"/>
          </p:nvPr>
        </p:nvSpPr>
        <p:spPr>
          <a:xfrm>
            <a:off x="609600" y="1484784"/>
            <a:ext cx="10972800" cy="3505944"/>
          </a:xfrm>
        </p:spPr>
        <p:txBody>
          <a:bodyPr>
            <a:normAutofit/>
          </a:bodyPr>
          <a:lstStyle/>
          <a:p>
            <a:pPr marL="0" indent="0" algn="just">
              <a:buNone/>
            </a:pPr>
            <a:r>
              <a:rPr lang="en-US" sz="2400" dirty="0" smtClean="0">
                <a:solidFill>
                  <a:srgbClr val="DDE9EC">
                    <a:lumMod val="50000"/>
                  </a:srgbClr>
                </a:solidFill>
              </a:rPr>
              <a:t>The </a:t>
            </a:r>
            <a:r>
              <a:rPr lang="en-US" sz="2400" dirty="0">
                <a:solidFill>
                  <a:srgbClr val="DDE9EC">
                    <a:lumMod val="50000"/>
                  </a:srgbClr>
                </a:solidFill>
              </a:rPr>
              <a:t>stimulation of the respiratory system during exercises is MAINLY by neurogenic mechanism, the blood gases (PO2 + PCO2 levels) do not have to be disturbed to stimulate the hyperventilation, it get stimulated before the blood gases get disturbed so we can maintain within normal levels</a:t>
            </a:r>
            <a:r>
              <a:rPr lang="en-US" sz="2400" dirty="0" smtClean="0">
                <a:solidFill>
                  <a:srgbClr val="DDE9EC">
                    <a:lumMod val="50000"/>
                  </a:srgbClr>
                </a:solidFill>
              </a:rPr>
              <a:t>.</a:t>
            </a:r>
            <a:endParaRPr lang="en-US" sz="2400" dirty="0">
              <a:solidFill>
                <a:srgbClr val="DDE9EC">
                  <a:lumMod val="50000"/>
                </a:srgbClr>
              </a:solidFill>
            </a:endParaRPr>
          </a:p>
          <a:p>
            <a:pPr marL="0" indent="0" algn="just">
              <a:buNone/>
            </a:pPr>
            <a:r>
              <a:rPr lang="en-US" sz="2400" dirty="0">
                <a:solidFill>
                  <a:srgbClr val="DDE9EC">
                    <a:lumMod val="50000"/>
                  </a:srgbClr>
                </a:solidFill>
              </a:rPr>
              <a:t>In other words; the blood gases and partial pressures during exercises are normal but we hyperventilate to maintain the normality.</a:t>
            </a:r>
          </a:p>
        </p:txBody>
      </p:sp>
      <p:sp>
        <p:nvSpPr>
          <p:cNvPr id="6" name="مربع نص 5"/>
          <p:cNvSpPr txBox="1"/>
          <p:nvPr/>
        </p:nvSpPr>
        <p:spPr>
          <a:xfrm>
            <a:off x="1991544" y="4975734"/>
            <a:ext cx="9734872" cy="369332"/>
          </a:xfrm>
          <a:prstGeom prst="rect">
            <a:avLst/>
          </a:prstGeom>
          <a:noFill/>
        </p:spPr>
        <p:txBody>
          <a:bodyPr wrap="square" rtlCol="0">
            <a:spAutoFit/>
          </a:bodyPr>
          <a:lstStyle/>
          <a:p>
            <a:pPr algn="r"/>
            <a:r>
              <a:rPr lang="ar-SA" dirty="0" smtClean="0">
                <a:solidFill>
                  <a:schemeClr val="bg1">
                    <a:lumMod val="50000"/>
                  </a:schemeClr>
                </a:solidFill>
              </a:rPr>
              <a:t>هذا يعني ان جسم الإنسان لا ينتظر أن يختل اتزان الغازات حتى يبدأ التعويض بل يبدأ مع بدأ التمارين مباشرةً  </a:t>
            </a:r>
            <a:endParaRPr lang="en-US" dirty="0">
              <a:solidFill>
                <a:schemeClr val="bg1">
                  <a:lumMod val="50000"/>
                </a:schemeClr>
              </a:solidFill>
            </a:endParaRPr>
          </a:p>
        </p:txBody>
      </p:sp>
      <p:sp>
        <p:nvSpPr>
          <p:cNvPr id="5" name="Slide Number Placeholder 4"/>
          <p:cNvSpPr>
            <a:spLocks noGrp="1"/>
          </p:cNvSpPr>
          <p:nvPr>
            <p:ph type="sldNum" sz="quarter" idx="12"/>
          </p:nvPr>
        </p:nvSpPr>
        <p:spPr/>
        <p:txBody>
          <a:bodyPr/>
          <a:lstStyle/>
          <a:p>
            <a:fld id="{4929A69E-7D8F-4515-9605-0315ABD4F316}" type="slidenum">
              <a:rPr lang="en-US" smtClean="0"/>
              <a:pPr/>
              <a:t>5</a:t>
            </a:fld>
            <a:endParaRPr lang="en-US" dirty="0"/>
          </a:p>
        </p:txBody>
      </p:sp>
      <p:sp>
        <p:nvSpPr>
          <p:cNvPr id="7" name="Rectangle 6"/>
          <p:cNvSpPr/>
          <p:nvPr/>
        </p:nvSpPr>
        <p:spPr>
          <a:xfrm>
            <a:off x="609600" y="4065747"/>
            <a:ext cx="10972800" cy="923330"/>
          </a:xfrm>
          <a:prstGeom prst="rect">
            <a:avLst/>
          </a:prstGeom>
        </p:spPr>
        <p:txBody>
          <a:bodyPr wrap="square">
            <a:spAutoFit/>
          </a:bodyPr>
          <a:lstStyle/>
          <a:p>
            <a:pPr algn="just"/>
            <a:r>
              <a:rPr lang="en-US" dirty="0" smtClean="0">
                <a:solidFill>
                  <a:schemeClr val="bg1">
                    <a:lumMod val="50000"/>
                  </a:schemeClr>
                </a:solidFill>
              </a:rPr>
              <a:t>Hyperventilation </a:t>
            </a:r>
            <a:r>
              <a:rPr lang="en-US" dirty="0">
                <a:solidFill>
                  <a:schemeClr val="bg1">
                    <a:lumMod val="50000"/>
                  </a:schemeClr>
                </a:solidFill>
              </a:rPr>
              <a:t>to </a:t>
            </a:r>
            <a:r>
              <a:rPr lang="en-US" b="1" u="sng" dirty="0">
                <a:solidFill>
                  <a:schemeClr val="bg1">
                    <a:lumMod val="50000"/>
                  </a:schemeClr>
                </a:solidFill>
              </a:rPr>
              <a:t>prevent</a:t>
            </a:r>
            <a:r>
              <a:rPr lang="en-US" dirty="0">
                <a:solidFill>
                  <a:schemeClr val="bg1">
                    <a:lumMod val="50000"/>
                  </a:schemeClr>
                </a:solidFill>
              </a:rPr>
              <a:t> disturbance of </a:t>
            </a:r>
            <a:r>
              <a:rPr lang="en-US" dirty="0" smtClean="0">
                <a:solidFill>
                  <a:schemeClr val="bg1">
                    <a:lumMod val="50000"/>
                  </a:schemeClr>
                </a:solidFill>
              </a:rPr>
              <a:t>gases </a:t>
            </a:r>
            <a:r>
              <a:rPr lang="en-US" dirty="0">
                <a:solidFill>
                  <a:schemeClr val="bg1">
                    <a:lumMod val="50000"/>
                  </a:schemeClr>
                </a:solidFill>
              </a:rPr>
              <a:t>under normal conditions </a:t>
            </a:r>
            <a:r>
              <a:rPr lang="en-US" dirty="0" smtClean="0">
                <a:solidFill>
                  <a:schemeClr val="bg1">
                    <a:lumMod val="50000"/>
                  </a:schemeClr>
                </a:solidFill>
              </a:rPr>
              <a:t>rather than fixing after damage and disturbance occur. (when </a:t>
            </a:r>
            <a:r>
              <a:rPr lang="en-US" dirty="0">
                <a:solidFill>
                  <a:schemeClr val="bg1">
                    <a:lumMod val="50000"/>
                  </a:schemeClr>
                </a:solidFill>
              </a:rPr>
              <a:t>impulses are sent to muscles to contract impulses are also sent to the </a:t>
            </a:r>
            <a:r>
              <a:rPr lang="en-US" dirty="0" smtClean="0">
                <a:solidFill>
                  <a:schemeClr val="bg1">
                    <a:lumMod val="50000"/>
                  </a:schemeClr>
                </a:solidFill>
              </a:rPr>
              <a:t>respiratory </a:t>
            </a:r>
            <a:r>
              <a:rPr lang="en-US" dirty="0">
                <a:solidFill>
                  <a:schemeClr val="bg1">
                    <a:lumMod val="50000"/>
                  </a:schemeClr>
                </a:solidFill>
              </a:rPr>
              <a:t>system to hyperventilate as well) to maintain normality not to correct </a:t>
            </a:r>
            <a:r>
              <a:rPr lang="en-US" dirty="0" smtClean="0">
                <a:solidFill>
                  <a:schemeClr val="bg1">
                    <a:lumMod val="50000"/>
                  </a:schemeClr>
                </a:solidFill>
              </a:rPr>
              <a:t>abnormality.</a:t>
            </a:r>
            <a:endParaRPr lang="en-US" dirty="0">
              <a:solidFill>
                <a:schemeClr val="bg1">
                  <a:lumMod val="50000"/>
                </a:schemeClr>
              </a:solidFill>
            </a:endParaRPr>
          </a:p>
        </p:txBody>
      </p:sp>
      <p:sp>
        <p:nvSpPr>
          <p:cNvPr id="8" name="TextBox 7"/>
          <p:cNvSpPr txBox="1"/>
          <p:nvPr/>
        </p:nvSpPr>
        <p:spPr>
          <a:xfrm>
            <a:off x="575396" y="5546125"/>
            <a:ext cx="6184896" cy="289310"/>
          </a:xfrm>
          <a:prstGeom prst="rect">
            <a:avLst/>
          </a:prstGeom>
          <a:noFill/>
          <a:ln>
            <a:noFill/>
            <a:prstDash val="dash"/>
          </a:ln>
        </p:spPr>
        <p:txBody>
          <a:bodyPr wrap="square" rtlCol="1">
            <a:spAutoFit/>
          </a:bodyPr>
          <a:lstStyle/>
          <a:p>
            <a:pPr marL="419100" indent="-382588">
              <a:lnSpc>
                <a:spcPct val="80000"/>
              </a:lnSpc>
            </a:pPr>
            <a:r>
              <a:rPr lang="en-US" altLang="ar-SA" sz="1600" dirty="0" smtClean="0">
                <a:solidFill>
                  <a:srgbClr val="DDE9EC">
                    <a:lumMod val="50000"/>
                  </a:srgbClr>
                </a:solidFill>
              </a:rPr>
              <a:t>Hyperventilation means increase</a:t>
            </a:r>
            <a:r>
              <a:rPr lang="en-US" altLang="ar-SA" sz="1600" dirty="0">
                <a:solidFill>
                  <a:srgbClr val="DDE9EC">
                    <a:lumMod val="50000"/>
                  </a:srgbClr>
                </a:solidFill>
              </a:rPr>
              <a:t> </a:t>
            </a:r>
            <a:r>
              <a:rPr lang="en-US" altLang="ar-SA" sz="1600" dirty="0" smtClean="0">
                <a:solidFill>
                  <a:srgbClr val="DDE9EC">
                    <a:lumMod val="50000"/>
                  </a:srgbClr>
                </a:solidFill>
              </a:rPr>
              <a:t>in both breathing </a:t>
            </a:r>
            <a:r>
              <a:rPr lang="en-US" altLang="ar-SA" sz="1600" dirty="0">
                <a:solidFill>
                  <a:srgbClr val="DDE9EC">
                    <a:lumMod val="50000"/>
                  </a:srgbClr>
                </a:solidFill>
              </a:rPr>
              <a:t>rate and </a:t>
            </a:r>
            <a:r>
              <a:rPr lang="en-US" altLang="ar-SA" sz="1600" dirty="0" smtClean="0">
                <a:solidFill>
                  <a:srgbClr val="DDE9EC">
                    <a:lumMod val="50000"/>
                  </a:srgbClr>
                </a:solidFill>
              </a:rPr>
              <a:t>depth.</a:t>
            </a:r>
            <a:endParaRPr lang="ar-SA" sz="1600" dirty="0">
              <a:solidFill>
                <a:srgbClr val="DDE9EC">
                  <a:lumMod val="50000"/>
                </a:srgbClr>
              </a:solidFill>
            </a:endParaRPr>
          </a:p>
        </p:txBody>
      </p:sp>
      <p:sp>
        <p:nvSpPr>
          <p:cNvPr id="9" name="TextBox 8"/>
          <p:cNvSpPr txBox="1"/>
          <p:nvPr/>
        </p:nvSpPr>
        <p:spPr>
          <a:xfrm>
            <a:off x="609600" y="5899064"/>
            <a:ext cx="4238404" cy="307777"/>
          </a:xfrm>
          <a:prstGeom prst="rect">
            <a:avLst/>
          </a:prstGeom>
          <a:noFill/>
        </p:spPr>
        <p:txBody>
          <a:bodyPr wrap="none" rtlCol="0">
            <a:spAutoFit/>
          </a:bodyPr>
          <a:lstStyle/>
          <a:p>
            <a:r>
              <a:rPr lang="en-US" sz="1400" dirty="0" smtClean="0">
                <a:solidFill>
                  <a:schemeClr val="bg1">
                    <a:lumMod val="65000"/>
                  </a:schemeClr>
                </a:solidFill>
              </a:rPr>
              <a:t>Body </a:t>
            </a:r>
            <a:r>
              <a:rPr lang="en-US" sz="1400" dirty="0">
                <a:solidFill>
                  <a:schemeClr val="bg1">
                    <a:lumMod val="65000"/>
                  </a:schemeClr>
                </a:solidFill>
              </a:rPr>
              <a:t>heat </a:t>
            </a:r>
            <a:r>
              <a:rPr lang="en-US" sz="1400" dirty="0" smtClean="0">
                <a:solidFill>
                  <a:schemeClr val="bg1">
                    <a:lumMod val="65000"/>
                  </a:schemeClr>
                </a:solidFill>
              </a:rPr>
              <a:t>increases </a:t>
            </a:r>
            <a:r>
              <a:rPr lang="en-US" sz="1400" dirty="0">
                <a:solidFill>
                  <a:schemeClr val="bg1">
                    <a:lumMod val="65000"/>
                  </a:schemeClr>
                </a:solidFill>
              </a:rPr>
              <a:t>during </a:t>
            </a:r>
            <a:r>
              <a:rPr lang="en-US" sz="1400" dirty="0" smtClean="0">
                <a:solidFill>
                  <a:schemeClr val="bg1">
                    <a:lumMod val="65000"/>
                  </a:schemeClr>
                </a:solidFill>
              </a:rPr>
              <a:t>exercise </a:t>
            </a:r>
            <a:r>
              <a:rPr lang="en-US" sz="1400" dirty="0">
                <a:solidFill>
                  <a:schemeClr val="bg1">
                    <a:lumMod val="65000"/>
                  </a:schemeClr>
                </a:solidFill>
              </a:rPr>
              <a:t>due to metabolism.</a:t>
            </a:r>
          </a:p>
        </p:txBody>
      </p:sp>
    </p:spTree>
    <p:extLst>
      <p:ext uri="{BB962C8B-B14F-4D97-AF65-F5344CB8AC3E}">
        <p14:creationId xmlns:p14="http://schemas.microsoft.com/office/powerpoint/2010/main" val="1482187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17200" y="212494"/>
            <a:ext cx="9178372" cy="914400"/>
          </a:xfrm>
        </p:spPr>
        <p:txBody>
          <a:bodyPr>
            <a:noAutofit/>
          </a:bodyPr>
          <a:lstStyle/>
          <a:p>
            <a:r>
              <a:rPr lang="en-US" altLang="ar-SA" dirty="0"/>
              <a:t>Effect of Exercise on the </a:t>
            </a:r>
            <a:r>
              <a:rPr lang="en-US" altLang="ar-SA" dirty="0" smtClean="0"/>
              <a:t>Respiratory System</a:t>
            </a:r>
            <a:endParaRPr lang="en-US" dirty="0"/>
          </a:p>
        </p:txBody>
      </p:sp>
      <p:sp>
        <p:nvSpPr>
          <p:cNvPr id="6" name="TextBox 5"/>
          <p:cNvSpPr txBox="1"/>
          <p:nvPr/>
        </p:nvSpPr>
        <p:spPr>
          <a:xfrm>
            <a:off x="617200" y="1580014"/>
            <a:ext cx="3750608" cy="4524315"/>
          </a:xfrm>
          <a:prstGeom prst="rect">
            <a:avLst/>
          </a:prstGeom>
          <a:noFill/>
        </p:spPr>
        <p:txBody>
          <a:bodyPr wrap="square" rtlCol="1">
            <a:spAutoFit/>
          </a:bodyPr>
          <a:lstStyle/>
          <a:p>
            <a:pPr marL="285750" indent="-285750">
              <a:buFont typeface="Wingdings" panose="05000000000000000000" pitchFamily="2" charset="2"/>
              <a:buChar char="Ø"/>
            </a:pPr>
            <a:r>
              <a:rPr lang="en-US" dirty="0"/>
              <a:t>During exercise the respiration is stimulated by neurogenic mechanisms and in this situation the blood gases </a:t>
            </a:r>
            <a:r>
              <a:rPr lang="en-US" dirty="0">
                <a:solidFill>
                  <a:srgbClr val="FF0000"/>
                </a:solidFill>
              </a:rPr>
              <a:t>do not have to become </a:t>
            </a:r>
            <a:r>
              <a:rPr lang="en-US" dirty="0" smtClean="0">
                <a:solidFill>
                  <a:srgbClr val="FF0000"/>
                </a:solidFill>
              </a:rPr>
              <a:t>abnormal</a:t>
            </a:r>
            <a:r>
              <a:rPr lang="en-US" dirty="0" smtClean="0"/>
              <a:t>.</a:t>
            </a:r>
            <a:endParaRPr lang="en-US" dirty="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 </a:t>
            </a:r>
            <a:r>
              <a:rPr lang="en-US" altLang="ar-SA" dirty="0"/>
              <a:t>Arterial tensions of PCO2 and PO2 are relatively unchanged during submaximal </a:t>
            </a:r>
            <a:r>
              <a:rPr lang="en-US" altLang="ar-SA" dirty="0" smtClean="0"/>
              <a:t>exercise.</a:t>
            </a:r>
            <a:endParaRPr lang="en-US" altLang="ar-SA" dirty="0"/>
          </a:p>
          <a:p>
            <a:pPr marL="285750" indent="-285750">
              <a:buFont typeface="Wingdings" panose="05000000000000000000" pitchFamily="2" charset="2"/>
              <a:buChar char="Ø"/>
            </a:pPr>
            <a:endParaRPr lang="en-US" altLang="ar-SA" dirty="0"/>
          </a:p>
          <a:p>
            <a:endParaRPr lang="en-US" altLang="ar-SA" dirty="0"/>
          </a:p>
          <a:p>
            <a:pPr marL="285750" indent="-285750">
              <a:buFont typeface="Wingdings" panose="05000000000000000000" pitchFamily="2" charset="2"/>
              <a:buChar char="Ø"/>
            </a:pPr>
            <a:r>
              <a:rPr lang="en-US" altLang="ar-SA" dirty="0" smtClean="0"/>
              <a:t>but </a:t>
            </a:r>
            <a:r>
              <a:rPr lang="en-US" altLang="ar-SA" dirty="0"/>
              <a:t>arterial PO2 decreases &amp; PCO2 increases slight in transition from rest to steady state </a:t>
            </a:r>
            <a:r>
              <a:rPr lang="en-US" altLang="ar-SA" dirty="0" smtClean="0"/>
              <a:t>exercise.</a:t>
            </a:r>
            <a:endParaRPr lang="ar-SA" altLang="ar-SA" dirty="0"/>
          </a:p>
          <a:p>
            <a:pPr marL="285750" indent="-285750">
              <a:buFont typeface="Wingdings" panose="05000000000000000000" pitchFamily="2" charset="2"/>
              <a:buChar char="Ø"/>
            </a:pPr>
            <a:endParaRPr lang="en-US" altLang="ar-SA" dirty="0"/>
          </a:p>
          <a:p>
            <a:pPr marL="285750" indent="-285750">
              <a:buFont typeface="Wingdings" panose="05000000000000000000" pitchFamily="2" charset="2"/>
              <a:buChar char="Ø"/>
            </a:pPr>
            <a:endParaRPr lang="ar-SA" dirty="0"/>
          </a:p>
        </p:txBody>
      </p:sp>
      <p:pic>
        <p:nvPicPr>
          <p:cNvPr id="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1824" y="1580014"/>
            <a:ext cx="4371653" cy="466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9064861" y="1580014"/>
            <a:ext cx="2643461" cy="3970318"/>
          </a:xfrm>
          <a:prstGeom prst="rect">
            <a:avLst/>
          </a:prstGeom>
          <a:noFill/>
          <a:ln>
            <a:noFill/>
            <a:prstDash val="dash"/>
          </a:ln>
        </p:spPr>
        <p:txBody>
          <a:bodyPr wrap="square" rtlCol="1">
            <a:spAutoFit/>
          </a:bodyPr>
          <a:lstStyle/>
          <a:p>
            <a:r>
              <a:rPr lang="en-US" altLang="ar-SA" dirty="0" smtClean="0">
                <a:solidFill>
                  <a:schemeClr val="bg1">
                    <a:lumMod val="65000"/>
                  </a:schemeClr>
                </a:solidFill>
              </a:rPr>
              <a:t>Explanation:</a:t>
            </a:r>
            <a:endParaRPr lang="en-US" altLang="ar-SA" dirty="0">
              <a:solidFill>
                <a:schemeClr val="bg1">
                  <a:lumMod val="65000"/>
                </a:schemeClr>
              </a:solidFill>
            </a:endParaRPr>
          </a:p>
          <a:p>
            <a:r>
              <a:rPr lang="en-US" altLang="ar-SA" dirty="0">
                <a:solidFill>
                  <a:schemeClr val="bg1">
                    <a:lumMod val="65000"/>
                  </a:schemeClr>
                </a:solidFill>
              </a:rPr>
              <a:t>Arterial tension is the partial pressure of any gas in the </a:t>
            </a:r>
            <a:r>
              <a:rPr lang="en-US" altLang="ar-SA" dirty="0" smtClean="0">
                <a:solidFill>
                  <a:schemeClr val="bg1">
                    <a:lumMod val="65000"/>
                  </a:schemeClr>
                </a:solidFill>
              </a:rPr>
              <a:t>artery.</a:t>
            </a:r>
            <a:endParaRPr lang="en-US" altLang="ar-SA" dirty="0">
              <a:solidFill>
                <a:schemeClr val="bg1">
                  <a:lumMod val="65000"/>
                </a:schemeClr>
              </a:solidFill>
            </a:endParaRPr>
          </a:p>
          <a:p>
            <a:pPr algn="r"/>
            <a:r>
              <a:rPr lang="ar-SA" dirty="0">
                <a:solidFill>
                  <a:schemeClr val="bg1">
                    <a:lumMod val="65000"/>
                  </a:schemeClr>
                </a:solidFill>
              </a:rPr>
              <a:t> نعرف انه حسب قانون </a:t>
            </a:r>
            <a:r>
              <a:rPr lang="ar-SA" b="1" dirty="0">
                <a:solidFill>
                  <a:schemeClr val="bg1">
                    <a:lumMod val="65000"/>
                  </a:schemeClr>
                </a:solidFill>
              </a:rPr>
              <a:t>دالتون</a:t>
            </a:r>
            <a:r>
              <a:rPr lang="ar-SA" dirty="0">
                <a:solidFill>
                  <a:schemeClr val="bg1">
                    <a:lumMod val="65000"/>
                  </a:schemeClr>
                </a:solidFill>
              </a:rPr>
              <a:t> للضغوط الجزئية ، واللي ينص على أن الضغط الكلي لمخلوط غازات يساوي مجموع الضغوط الجزئية للغازات المكونة للمخلوط ، فاللي نقصده هنا الضغط الجزيئي لواحد من مجموعة الغازات جوا الشريان ما يتغير في حالة التمارين متوسطة الجهد . إن شاء الله </a:t>
            </a:r>
            <a:r>
              <a:rPr lang="ar-SA" dirty="0" err="1">
                <a:solidFill>
                  <a:schemeClr val="bg1">
                    <a:lumMod val="65000"/>
                  </a:schemeClr>
                </a:solidFill>
              </a:rPr>
              <a:t>فهمتوا</a:t>
            </a:r>
            <a:r>
              <a:rPr lang="ar-SA" dirty="0">
                <a:solidFill>
                  <a:schemeClr val="bg1">
                    <a:lumMod val="65000"/>
                  </a:schemeClr>
                </a:solidFill>
              </a:rPr>
              <a:t> </a:t>
            </a:r>
            <a:r>
              <a:rPr lang="ar-SA" dirty="0">
                <a:solidFill>
                  <a:schemeClr val="bg1">
                    <a:lumMod val="65000"/>
                  </a:schemeClr>
                </a:solidFill>
                <a:sym typeface="Wingdings" panose="05000000000000000000" pitchFamily="2" charset="2"/>
              </a:rPr>
              <a:t></a:t>
            </a:r>
            <a:r>
              <a:rPr lang="ar-SA" dirty="0">
                <a:solidFill>
                  <a:schemeClr val="bg1">
                    <a:lumMod val="65000"/>
                  </a:schemeClr>
                </a:solidFill>
              </a:rPr>
              <a:t> </a:t>
            </a:r>
          </a:p>
        </p:txBody>
      </p:sp>
      <p:sp>
        <p:nvSpPr>
          <p:cNvPr id="3" name="Oval 2"/>
          <p:cNvSpPr/>
          <p:nvPr/>
        </p:nvSpPr>
        <p:spPr>
          <a:xfrm>
            <a:off x="5931149" y="1633416"/>
            <a:ext cx="648072" cy="494011"/>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31149" y="3073238"/>
            <a:ext cx="648072" cy="49977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98927" y="4593091"/>
            <a:ext cx="1561204" cy="409746"/>
          </a:xfrm>
          <a:prstGeom prst="ellips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911424" y="4914466"/>
            <a:ext cx="1728191" cy="38674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743728" y="0"/>
            <a:ext cx="2448272"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4" name="Slide Number Placeholder 3"/>
          <p:cNvSpPr>
            <a:spLocks noGrp="1"/>
          </p:cNvSpPr>
          <p:nvPr>
            <p:ph type="sldNum" sz="quarter" idx="12"/>
          </p:nvPr>
        </p:nvSpPr>
        <p:spPr/>
        <p:txBody>
          <a:bodyPr/>
          <a:lstStyle/>
          <a:p>
            <a:fld id="{4929A69E-7D8F-4515-9605-0315ABD4F316}" type="slidenum">
              <a:rPr lang="en-US" smtClean="0"/>
              <a:pPr/>
              <a:t>6</a:t>
            </a:fld>
            <a:endParaRPr lang="en-US" dirty="0"/>
          </a:p>
        </p:txBody>
      </p:sp>
      <p:sp>
        <p:nvSpPr>
          <p:cNvPr id="14" name="Rectangle 13"/>
          <p:cNvSpPr/>
          <p:nvPr/>
        </p:nvSpPr>
        <p:spPr>
          <a:xfrm>
            <a:off x="617200" y="6334780"/>
            <a:ext cx="11582400" cy="523220"/>
          </a:xfrm>
          <a:prstGeom prst="rect">
            <a:avLst/>
          </a:prstGeom>
        </p:spPr>
        <p:txBody>
          <a:bodyPr wrap="square">
            <a:spAutoFit/>
          </a:bodyPr>
          <a:lstStyle/>
          <a:p>
            <a:pPr algn="ctr"/>
            <a:r>
              <a:rPr lang="en-US" sz="1400" dirty="0">
                <a:solidFill>
                  <a:schemeClr val="bg1">
                    <a:lumMod val="65000"/>
                  </a:schemeClr>
                </a:solidFill>
              </a:rPr>
              <a:t>Partial </a:t>
            </a:r>
            <a:r>
              <a:rPr lang="en-US" sz="1400" dirty="0" smtClean="0">
                <a:solidFill>
                  <a:schemeClr val="bg1">
                    <a:lumMod val="65000"/>
                  </a:schemeClr>
                </a:solidFill>
              </a:rPr>
              <a:t>pressure</a:t>
            </a:r>
            <a:r>
              <a:rPr lang="en-US" sz="1400" dirty="0">
                <a:solidFill>
                  <a:schemeClr val="bg1">
                    <a:lumMod val="65000"/>
                  </a:schemeClr>
                </a:solidFill>
              </a:rPr>
              <a:t>:  one part of the atmospheric pressure. i.e. oxygen only (21% of 760</a:t>
            </a:r>
            <a:r>
              <a:rPr lang="en-US" sz="1400" dirty="0" smtClean="0">
                <a:solidFill>
                  <a:schemeClr val="bg1">
                    <a:lumMod val="65000"/>
                  </a:schemeClr>
                </a:solidFill>
              </a:rPr>
              <a:t>)</a:t>
            </a:r>
          </a:p>
          <a:p>
            <a:pPr algn="ctr"/>
            <a:r>
              <a:rPr lang="en-US" sz="1400" dirty="0" smtClean="0">
                <a:solidFill>
                  <a:schemeClr val="bg1">
                    <a:lumMod val="65000"/>
                  </a:schemeClr>
                </a:solidFill>
              </a:rPr>
              <a:t>(</a:t>
            </a:r>
            <a:r>
              <a:rPr lang="en-US" sz="1400" dirty="0">
                <a:solidFill>
                  <a:schemeClr val="bg1">
                    <a:lumMod val="65000"/>
                  </a:schemeClr>
                </a:solidFill>
              </a:rPr>
              <a:t>atmospheric pressure composition: 21% oxygen - 80% nitrogen along with traces of water </a:t>
            </a:r>
            <a:r>
              <a:rPr lang="en-US" sz="1400" dirty="0" smtClean="0">
                <a:solidFill>
                  <a:schemeClr val="bg1">
                    <a:lumMod val="65000"/>
                  </a:schemeClr>
                </a:solidFill>
              </a:rPr>
              <a:t>and other insignificant gases)</a:t>
            </a:r>
            <a:endParaRPr lang="en-US" sz="1400" dirty="0">
              <a:solidFill>
                <a:schemeClr val="bg1">
                  <a:lumMod val="65000"/>
                </a:schemeClr>
              </a:solidFill>
            </a:endParaRPr>
          </a:p>
        </p:txBody>
      </p:sp>
    </p:spTree>
    <p:extLst>
      <p:ext uri="{BB962C8B-B14F-4D97-AF65-F5344CB8AC3E}">
        <p14:creationId xmlns:p14="http://schemas.microsoft.com/office/powerpoint/2010/main" val="2103858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49363" y="190912"/>
            <a:ext cx="12560264" cy="914400"/>
          </a:xfrm>
        </p:spPr>
        <p:txBody>
          <a:bodyPr>
            <a:noAutofit/>
          </a:bodyPr>
          <a:lstStyle/>
          <a:p>
            <a:r>
              <a:rPr lang="en-US" altLang="ar-SA" sz="2000" dirty="0"/>
              <a:t>Effect of Exercise on the </a:t>
            </a:r>
            <a:r>
              <a:rPr lang="en-US" altLang="ar-SA" sz="2000" smtClean="0"/>
              <a:t>Respiratory System</a:t>
            </a:r>
            <a:r>
              <a:rPr lang="en-US" altLang="ar-SA" sz="2000"/>
              <a:t> </a:t>
            </a:r>
            <a:r>
              <a:rPr lang="en-US" altLang="ar-SA" sz="2000" smtClean="0"/>
              <a:t>&amp; Regulation </a:t>
            </a:r>
            <a:r>
              <a:rPr lang="en-US" altLang="ar-SA" sz="2000" dirty="0"/>
              <a:t>of </a:t>
            </a:r>
            <a:r>
              <a:rPr lang="en-US" altLang="ar-SA" sz="2000" dirty="0" smtClean="0"/>
              <a:t>Respiration During Exercise</a:t>
            </a:r>
            <a:endParaRPr lang="en-US" sz="2000" dirty="0"/>
          </a:p>
        </p:txBody>
      </p:sp>
      <p:sp>
        <p:nvSpPr>
          <p:cNvPr id="4" name="Rectangle 3"/>
          <p:cNvSpPr/>
          <p:nvPr/>
        </p:nvSpPr>
        <p:spPr>
          <a:xfrm>
            <a:off x="726486" y="1574573"/>
            <a:ext cx="6377626" cy="3693319"/>
          </a:xfrm>
          <a:prstGeom prst="rect">
            <a:avLst/>
          </a:prstGeom>
          <a:noFill/>
        </p:spPr>
        <p:txBody>
          <a:bodyPr wrap="square">
            <a:spAutoFit/>
          </a:bodyPr>
          <a:lstStyle/>
          <a:p>
            <a:pPr algn="just"/>
            <a:endParaRPr lang="en-US" dirty="0" smtClean="0"/>
          </a:p>
          <a:p>
            <a:pPr marL="342900" indent="-342900" algn="just">
              <a:buFont typeface="Wingdings" charset="2"/>
              <a:buChar char="Ø"/>
              <a:defRPr/>
            </a:pPr>
            <a:r>
              <a:rPr lang="en-US" altLang="ar-SA" dirty="0"/>
              <a:t>In exhausting </a:t>
            </a:r>
            <a:r>
              <a:rPr lang="en-US" altLang="ar-SA" dirty="0" smtClean="0"/>
              <a:t>“strenuous” exercise </a:t>
            </a:r>
            <a:r>
              <a:rPr lang="en-US" altLang="ar-SA" dirty="0">
                <a:solidFill>
                  <a:srgbClr val="FF0000"/>
                </a:solidFill>
              </a:rPr>
              <a:t>O2 consumption </a:t>
            </a:r>
            <a:r>
              <a:rPr lang="en-US" altLang="ar-SA" dirty="0"/>
              <a:t>and</a:t>
            </a:r>
            <a:r>
              <a:rPr lang="en-US" altLang="ar-SA" dirty="0">
                <a:solidFill>
                  <a:srgbClr val="7030A0"/>
                </a:solidFill>
              </a:rPr>
              <a:t> </a:t>
            </a:r>
            <a:r>
              <a:rPr lang="en-US" altLang="ar-SA" dirty="0">
                <a:solidFill>
                  <a:srgbClr val="FF0000"/>
                </a:solidFill>
              </a:rPr>
              <a:t>CO2 formation </a:t>
            </a:r>
            <a:r>
              <a:rPr lang="en-US" altLang="ar-SA" dirty="0">
                <a:solidFill>
                  <a:srgbClr val="7030A0"/>
                </a:solidFill>
              </a:rPr>
              <a:t> </a:t>
            </a:r>
            <a:r>
              <a:rPr lang="en-US" altLang="ar-SA" dirty="0"/>
              <a:t>increase 20 times </a:t>
            </a:r>
            <a:r>
              <a:rPr lang="en-US" altLang="ar-SA" dirty="0" smtClean="0"/>
              <a:t>more than </a:t>
            </a:r>
            <a:r>
              <a:rPr lang="en-US" altLang="ar-SA" dirty="0"/>
              <a:t>normal but </a:t>
            </a:r>
            <a:r>
              <a:rPr lang="en-US" altLang="ar-SA" dirty="0">
                <a:solidFill>
                  <a:srgbClr val="FF0000"/>
                </a:solidFill>
              </a:rPr>
              <a:t>alveolar ventilation increases </a:t>
            </a:r>
            <a:r>
              <a:rPr lang="en-US" altLang="ar-SA" dirty="0"/>
              <a:t>almost exactly in step with the increased levels of metabolism.</a:t>
            </a:r>
          </a:p>
          <a:p>
            <a:pPr marL="342900" indent="-342900" algn="just">
              <a:buFont typeface="Wingdings" charset="2"/>
              <a:buChar char="Ø"/>
              <a:defRPr/>
            </a:pPr>
            <a:endParaRPr lang="en-US" altLang="ar-SA" dirty="0">
              <a:solidFill>
                <a:srgbClr val="7030A0"/>
              </a:solidFill>
            </a:endParaRPr>
          </a:p>
          <a:p>
            <a:pPr marL="342900" indent="-342900" algn="just">
              <a:buFont typeface="Wingdings" charset="2"/>
              <a:buChar char="Ø"/>
              <a:defRPr/>
            </a:pPr>
            <a:r>
              <a:rPr lang="en-US" altLang="ar-SA" dirty="0"/>
              <a:t>Therefore the arterial PO2, PCO2, PH all remain almost exactly normal.</a:t>
            </a:r>
          </a:p>
          <a:p>
            <a:pPr marL="342900" indent="-342900" algn="just">
              <a:buFont typeface="Wingdings" charset="2"/>
              <a:buChar char="Ø"/>
              <a:defRPr/>
            </a:pPr>
            <a:endParaRPr lang="en-US" altLang="ar-SA" dirty="0"/>
          </a:p>
          <a:p>
            <a:pPr marL="342900" indent="-342900" algn="just">
              <a:buFont typeface="Wingdings" charset="2"/>
              <a:buChar char="Ø"/>
              <a:defRPr/>
            </a:pPr>
            <a:endParaRPr lang="en-US" u="sng" dirty="0"/>
          </a:p>
          <a:p>
            <a:pPr marL="285750" indent="-285750" algn="just">
              <a:lnSpc>
                <a:spcPct val="150000"/>
              </a:lnSpc>
              <a:buFont typeface="Arial" panose="020B0604020202020204" pitchFamily="34" charset="0"/>
              <a:buChar char="•"/>
            </a:pPr>
            <a:endParaRPr lang="en-US" dirty="0" smtClean="0"/>
          </a:p>
          <a:p>
            <a:pPr marL="285750" indent="-285750" algn="just">
              <a:lnSpc>
                <a:spcPct val="150000"/>
              </a:lnSpc>
              <a:buFont typeface="Arial" panose="020B0604020202020204" pitchFamily="34" charset="0"/>
              <a:buChar char="•"/>
            </a:pPr>
            <a:endParaRPr lang="en-US" dirty="0"/>
          </a:p>
        </p:txBody>
      </p:sp>
      <p:sp>
        <p:nvSpPr>
          <p:cNvPr id="15" name="TextBox 14"/>
          <p:cNvSpPr txBox="1"/>
          <p:nvPr/>
        </p:nvSpPr>
        <p:spPr>
          <a:xfrm>
            <a:off x="878158" y="4287867"/>
            <a:ext cx="6225953" cy="1815882"/>
          </a:xfrm>
          <a:prstGeom prst="rect">
            <a:avLst/>
          </a:prstGeom>
          <a:noFill/>
          <a:ln>
            <a:noFill/>
            <a:prstDash val="dash"/>
          </a:ln>
        </p:spPr>
        <p:txBody>
          <a:bodyPr wrap="square" rtlCol="1">
            <a:spAutoFit/>
          </a:bodyPr>
          <a:lstStyle/>
          <a:p>
            <a:pPr algn="just"/>
            <a:r>
              <a:rPr lang="ar-SA" sz="1400" dirty="0">
                <a:solidFill>
                  <a:schemeClr val="bg1">
                    <a:lumMod val="65000"/>
                  </a:schemeClr>
                </a:solidFill>
              </a:rPr>
              <a:t>الحين كلنا متفقين ان </a:t>
            </a:r>
            <a:r>
              <a:rPr lang="ar-SA" sz="1400" dirty="0" err="1">
                <a:solidFill>
                  <a:schemeClr val="bg1">
                    <a:lumMod val="65000"/>
                  </a:schemeClr>
                </a:solidFill>
              </a:rPr>
              <a:t>الكونسمبشن</a:t>
            </a:r>
            <a:r>
              <a:rPr lang="ar-SA" sz="1400" dirty="0">
                <a:solidFill>
                  <a:schemeClr val="bg1">
                    <a:lumMod val="65000"/>
                  </a:schemeClr>
                </a:solidFill>
              </a:rPr>
              <a:t> للأوكسجين وثاني أكسيد الكربون لازم يزيد مع التمرين ،، بس حسب </a:t>
            </a:r>
            <a:r>
              <a:rPr lang="ar-SA" sz="1400" dirty="0" err="1">
                <a:solidFill>
                  <a:schemeClr val="bg1">
                    <a:lumMod val="65000"/>
                  </a:schemeClr>
                </a:solidFill>
              </a:rPr>
              <a:t>السلايد</a:t>
            </a:r>
            <a:r>
              <a:rPr lang="ar-SA" sz="1400" dirty="0">
                <a:solidFill>
                  <a:schemeClr val="bg1">
                    <a:lumMod val="65000"/>
                  </a:schemeClr>
                </a:solidFill>
              </a:rPr>
              <a:t> اللي قبل هذي قلنا ان الضغوط حقتهم ما تتغير حتى لو كان فيه تمرين </a:t>
            </a:r>
            <a:r>
              <a:rPr lang="ar-SA" sz="1400" dirty="0" err="1">
                <a:solidFill>
                  <a:schemeClr val="bg1">
                    <a:lumMod val="65000"/>
                  </a:schemeClr>
                </a:solidFill>
              </a:rPr>
              <a:t>ليش</a:t>
            </a:r>
            <a:r>
              <a:rPr lang="ar-SA" sz="1400" dirty="0">
                <a:solidFill>
                  <a:schemeClr val="bg1">
                    <a:lumMod val="65000"/>
                  </a:schemeClr>
                </a:solidFill>
              </a:rPr>
              <a:t> </a:t>
            </a:r>
            <a:r>
              <a:rPr lang="ar-SA" sz="1400" dirty="0">
                <a:solidFill>
                  <a:schemeClr val="bg1">
                    <a:lumMod val="65000"/>
                  </a:schemeClr>
                </a:solidFill>
                <a:sym typeface="Wingdings" panose="05000000000000000000" pitchFamily="2" charset="2"/>
              </a:rPr>
              <a:t> ؟؟</a:t>
            </a:r>
          </a:p>
          <a:p>
            <a:pPr algn="just"/>
            <a:r>
              <a:rPr lang="ar-SA" sz="1400" dirty="0">
                <a:solidFill>
                  <a:schemeClr val="bg1">
                    <a:lumMod val="65000"/>
                  </a:schemeClr>
                </a:solidFill>
                <a:sym typeface="Wingdings" panose="05000000000000000000" pitchFamily="2" charset="2"/>
              </a:rPr>
              <a:t>السبب وراء تساوي الضغط في حالتي الراحة والتمرين ان زيادة </a:t>
            </a:r>
            <a:r>
              <a:rPr lang="ar-SA" sz="1400" dirty="0" err="1">
                <a:solidFill>
                  <a:schemeClr val="bg1">
                    <a:lumMod val="65000"/>
                  </a:schemeClr>
                </a:solidFill>
              </a:rPr>
              <a:t>الكونسمبشن</a:t>
            </a:r>
            <a:r>
              <a:rPr lang="ar-SA" sz="1400" dirty="0">
                <a:solidFill>
                  <a:schemeClr val="bg1">
                    <a:lumMod val="65000"/>
                  </a:schemeClr>
                </a:solidFill>
              </a:rPr>
              <a:t> في شيء قاعد يعادلها من الجهة الثانية وهو زيادة ال </a:t>
            </a:r>
          </a:p>
          <a:p>
            <a:pPr algn="just"/>
            <a:r>
              <a:rPr lang="en-US" altLang="ar-SA" sz="1400" dirty="0">
                <a:solidFill>
                  <a:schemeClr val="bg1">
                    <a:lumMod val="65000"/>
                  </a:schemeClr>
                </a:solidFill>
              </a:rPr>
              <a:t>alveolar ventilation</a:t>
            </a:r>
          </a:p>
          <a:p>
            <a:pPr algn="just"/>
            <a:r>
              <a:rPr lang="ar-SA" altLang="ar-SA" sz="1400" dirty="0">
                <a:solidFill>
                  <a:schemeClr val="bg1">
                    <a:lumMod val="65000"/>
                  </a:schemeClr>
                </a:solidFill>
              </a:rPr>
              <a:t>يعني الدم قاعد </a:t>
            </a:r>
            <a:r>
              <a:rPr lang="ar-SA" altLang="ar-SA" sz="1400" dirty="0" err="1">
                <a:solidFill>
                  <a:schemeClr val="bg1">
                    <a:lumMod val="65000"/>
                  </a:schemeClr>
                </a:solidFill>
              </a:rPr>
              <a:t>يتأكسد</a:t>
            </a:r>
            <a:r>
              <a:rPr lang="ar-SA" altLang="ar-SA" sz="1400" dirty="0">
                <a:solidFill>
                  <a:schemeClr val="bg1">
                    <a:lumMod val="65000"/>
                  </a:schemeClr>
                </a:solidFill>
              </a:rPr>
              <a:t> في الشعيرات الدموية بشكل أسرع من الطبيعي</a:t>
            </a:r>
          </a:p>
          <a:p>
            <a:pPr algn="just"/>
            <a:r>
              <a:rPr lang="ar-SA" sz="1400" dirty="0" err="1" smtClean="0">
                <a:solidFill>
                  <a:schemeClr val="bg1">
                    <a:lumMod val="65000"/>
                  </a:schemeClr>
                </a:solidFill>
                <a:sym typeface="Wingdings" panose="05000000000000000000" pitchFamily="2" charset="2"/>
              </a:rPr>
              <a:t>فالاكسجين</a:t>
            </a:r>
            <a:r>
              <a:rPr lang="ar-SA" sz="1400" dirty="0" smtClean="0">
                <a:solidFill>
                  <a:schemeClr val="bg1">
                    <a:lumMod val="65000"/>
                  </a:schemeClr>
                </a:solidFill>
                <a:sym typeface="Wingdings" panose="05000000000000000000" pitchFamily="2" charset="2"/>
              </a:rPr>
              <a:t> يستهلك ويعوض في نفس الوقت </a:t>
            </a:r>
            <a:endParaRPr lang="ar-SA" sz="1400" dirty="0">
              <a:solidFill>
                <a:schemeClr val="bg1">
                  <a:lumMod val="65000"/>
                </a:schemeClr>
              </a:solidFill>
              <a:sym typeface="Wingdings" panose="05000000000000000000" pitchFamily="2" charset="2"/>
            </a:endParaRPr>
          </a:p>
          <a:p>
            <a:pPr algn="just"/>
            <a:endParaRPr lang="ar-SA" sz="1400" dirty="0">
              <a:solidFill>
                <a:schemeClr val="bg1">
                  <a:lumMod val="65000"/>
                </a:schemeClr>
              </a:solidFill>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712" y="1574573"/>
            <a:ext cx="2589892" cy="4067511"/>
          </a:xfrm>
          <a:prstGeom prst="rect">
            <a:avLst/>
          </a:prstGeom>
        </p:spPr>
      </p:pic>
      <p:sp>
        <p:nvSpPr>
          <p:cNvPr id="3" name="TextBox 2"/>
          <p:cNvSpPr txBox="1"/>
          <p:nvPr/>
        </p:nvSpPr>
        <p:spPr>
          <a:xfrm>
            <a:off x="7680176" y="5642084"/>
            <a:ext cx="2990386" cy="461665"/>
          </a:xfrm>
          <a:prstGeom prst="rect">
            <a:avLst/>
          </a:prstGeom>
          <a:noFill/>
        </p:spPr>
        <p:txBody>
          <a:bodyPr wrap="square" rtlCol="0">
            <a:spAutoFit/>
          </a:bodyPr>
          <a:lstStyle/>
          <a:p>
            <a:pPr algn="r"/>
            <a:r>
              <a:rPr lang="ar-SA" sz="1200" dirty="0" smtClean="0"/>
              <a:t>-استهلاك الاكسجين ومعدل </a:t>
            </a:r>
            <a:r>
              <a:rPr lang="ar-SA" sz="1200" dirty="0" err="1" smtClean="0"/>
              <a:t>الفنتليشن</a:t>
            </a:r>
            <a:r>
              <a:rPr lang="ar-SA" sz="1200" dirty="0" smtClean="0"/>
              <a:t> يزيدون مع بعض </a:t>
            </a:r>
          </a:p>
          <a:p>
            <a:pPr algn="r"/>
            <a:r>
              <a:rPr lang="ar-SA" sz="1200" dirty="0" smtClean="0"/>
              <a:t>-كلما زاد الاحتياج يزيد التوفير.</a:t>
            </a:r>
            <a:endParaRPr lang="en-US" sz="1200" dirty="0"/>
          </a:p>
        </p:txBody>
      </p:sp>
      <p:sp>
        <p:nvSpPr>
          <p:cNvPr id="6" name="Rectangle 5"/>
          <p:cNvSpPr/>
          <p:nvPr/>
        </p:nvSpPr>
        <p:spPr>
          <a:xfrm>
            <a:off x="1343472" y="6381328"/>
            <a:ext cx="10941048" cy="307777"/>
          </a:xfrm>
          <a:prstGeom prst="rect">
            <a:avLst/>
          </a:prstGeom>
        </p:spPr>
        <p:txBody>
          <a:bodyPr wrap="square">
            <a:spAutoFit/>
          </a:bodyPr>
          <a:lstStyle/>
          <a:p>
            <a:r>
              <a:rPr lang="en-US" sz="1400">
                <a:solidFill>
                  <a:schemeClr val="bg1">
                    <a:lumMod val="65000"/>
                  </a:schemeClr>
                </a:solidFill>
              </a:rPr>
              <a:t>Exercise -&gt; hyperventilation -&gt; increase rate and depth of breathing to vital capacity to increase oxygen intake as we need more oxygen.</a:t>
            </a:r>
          </a:p>
        </p:txBody>
      </p:sp>
      <p:sp>
        <p:nvSpPr>
          <p:cNvPr id="11" name="Slide Number Placeholder 10"/>
          <p:cNvSpPr>
            <a:spLocks noGrp="1"/>
          </p:cNvSpPr>
          <p:nvPr>
            <p:ph type="sldNum" sz="quarter" idx="12"/>
          </p:nvPr>
        </p:nvSpPr>
        <p:spPr/>
        <p:txBody>
          <a:bodyPr/>
          <a:lstStyle/>
          <a:p>
            <a:fld id="{4929A69E-7D8F-4515-9605-0315ABD4F316}" type="slidenum">
              <a:rPr lang="en-US" smtClean="0"/>
              <a:pPr/>
              <a:t>7</a:t>
            </a:fld>
            <a:endParaRPr lang="en-US" dirty="0"/>
          </a:p>
        </p:txBody>
      </p:sp>
      <p:cxnSp>
        <p:nvCxnSpPr>
          <p:cNvPr id="14" name="Straight Arrow Connector 13"/>
          <p:cNvCxnSpPr/>
          <p:nvPr/>
        </p:nvCxnSpPr>
        <p:spPr>
          <a:xfrm>
            <a:off x="10454538" y="2132856"/>
            <a:ext cx="0" cy="3524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214968" y="2132856"/>
            <a:ext cx="23957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672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sz="quarter" idx="1"/>
          </p:nvPr>
        </p:nvSpPr>
        <p:spPr>
          <a:xfrm>
            <a:off x="609600" y="1917993"/>
            <a:ext cx="10460378" cy="4937760"/>
          </a:xfrm>
        </p:spPr>
        <p:txBody>
          <a:bodyPr>
            <a:normAutofit/>
          </a:bodyPr>
          <a:lstStyle/>
          <a:p>
            <a:pPr algn="just"/>
            <a:r>
              <a:rPr lang="en-US" sz="2000" dirty="0"/>
              <a:t>The brain, on transmitting </a:t>
            </a:r>
            <a:r>
              <a:rPr lang="en-US" sz="2000" b="1" dirty="0"/>
              <a:t>motor impulses </a:t>
            </a:r>
            <a:r>
              <a:rPr lang="en-US" sz="2000" dirty="0"/>
              <a:t>to the exercising muscles, transmits at the same time collateral impulses into the brain stem to excite the respiratory center. </a:t>
            </a:r>
            <a:r>
              <a:rPr lang="ar-SA" sz="1600" dirty="0" smtClean="0"/>
              <a:t>مركز التنفس موجود في جذع الدماغ</a:t>
            </a:r>
            <a:endParaRPr lang="en-US" sz="2000" dirty="0" smtClean="0"/>
          </a:p>
          <a:p>
            <a:pPr algn="just"/>
            <a:endParaRPr lang="en-US" sz="2000" dirty="0"/>
          </a:p>
          <a:p>
            <a:pPr algn="just"/>
            <a:r>
              <a:rPr lang="en-US" sz="2000" dirty="0" smtClean="0"/>
              <a:t>A </a:t>
            </a:r>
            <a:r>
              <a:rPr lang="en-US" sz="2000" dirty="0"/>
              <a:t>large share of the total increase in ventilation begins immediately on initiation of the exercise, before any blood chemicals have had time to change</a:t>
            </a:r>
            <a:r>
              <a:rPr lang="en-US" sz="2000" dirty="0" smtClean="0"/>
              <a:t>.</a:t>
            </a:r>
          </a:p>
          <a:p>
            <a:pPr marL="0" indent="0" algn="just">
              <a:buNone/>
            </a:pPr>
            <a:endParaRPr lang="en-US" sz="2000" dirty="0"/>
          </a:p>
          <a:p>
            <a:pPr algn="just"/>
            <a:r>
              <a:rPr lang="en-US" sz="2000" dirty="0" smtClean="0"/>
              <a:t>It </a:t>
            </a:r>
            <a:r>
              <a:rPr lang="en-US" sz="2000" dirty="0"/>
              <a:t>is likely </a:t>
            </a:r>
            <a:r>
              <a:rPr lang="en-US" sz="2000" b="1" dirty="0"/>
              <a:t>that most </a:t>
            </a:r>
            <a:r>
              <a:rPr lang="en-US" sz="2000" dirty="0"/>
              <a:t>of the increase in respiration results from neurogenic signals transmitted directly into the brain stem respiratory center at the same time that signals go to the body muscles to cause muscle contraction. </a:t>
            </a:r>
          </a:p>
        </p:txBody>
      </p:sp>
      <p:sp>
        <p:nvSpPr>
          <p:cNvPr id="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3600" dirty="0" smtClean="0"/>
              <a:t>What Causes Intense Ventilation During Exercise?</a:t>
            </a:r>
          </a:p>
        </p:txBody>
      </p:sp>
      <p:sp>
        <p:nvSpPr>
          <p:cNvPr id="7" name="TextBox 6"/>
          <p:cNvSpPr txBox="1"/>
          <p:nvPr/>
        </p:nvSpPr>
        <p:spPr>
          <a:xfrm>
            <a:off x="9552384" y="0"/>
            <a:ext cx="2661320" cy="307777"/>
          </a:xfrm>
          <a:prstGeom prst="rect">
            <a:avLst/>
          </a:prstGeom>
          <a:solidFill>
            <a:schemeClr val="bg2"/>
          </a:solidFill>
          <a:ln>
            <a:solidFill>
              <a:schemeClr val="accent2"/>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4" name="Slide Number Placeholder 3"/>
          <p:cNvSpPr>
            <a:spLocks noGrp="1"/>
          </p:cNvSpPr>
          <p:nvPr>
            <p:ph type="sldNum" sz="quarter" idx="12"/>
          </p:nvPr>
        </p:nvSpPr>
        <p:spPr/>
        <p:txBody>
          <a:bodyPr/>
          <a:lstStyle/>
          <a:p>
            <a:fld id="{4929A69E-7D8F-4515-9605-0315ABD4F316}" type="slidenum">
              <a:rPr lang="en-US" smtClean="0"/>
              <a:pPr/>
              <a:t>8</a:t>
            </a:fld>
            <a:endParaRPr lang="en-US" dirty="0"/>
          </a:p>
        </p:txBody>
      </p:sp>
    </p:spTree>
    <p:extLst>
      <p:ext uri="{BB962C8B-B14F-4D97-AF65-F5344CB8AC3E}">
        <p14:creationId xmlns:p14="http://schemas.microsoft.com/office/powerpoint/2010/main" val="562577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sz="quarter" idx="1"/>
          </p:nvPr>
        </p:nvSpPr>
        <p:spPr>
          <a:xfrm>
            <a:off x="592349" y="1198551"/>
            <a:ext cx="10978226" cy="4894546"/>
          </a:xfrm>
        </p:spPr>
        <p:txBody>
          <a:bodyPr>
            <a:noAutofit/>
          </a:bodyPr>
          <a:lstStyle/>
          <a:p>
            <a:pPr marL="457200" indent="-457200" eaLnBrk="1" hangingPunct="1">
              <a:buFont typeface="+mj-lt"/>
              <a:buAutoNum type="arabicPeriod"/>
            </a:pPr>
            <a:endParaRPr lang="en-US" altLang="en-US" sz="200" dirty="0" smtClean="0"/>
          </a:p>
          <a:p>
            <a:pPr marL="457200" indent="-457200" eaLnBrk="1" hangingPunct="1">
              <a:buFont typeface="+mj-lt"/>
              <a:buAutoNum type="arabicPeriod"/>
            </a:pPr>
            <a:r>
              <a:rPr lang="en-US" altLang="en-US" sz="1600" dirty="0" smtClean="0"/>
              <a:t>Neural </a:t>
            </a:r>
            <a:r>
              <a:rPr lang="en-US" altLang="en-US" sz="1600" dirty="0"/>
              <a:t>signals from the motor areas of the brain to the respiratory </a:t>
            </a:r>
            <a:r>
              <a:rPr lang="en-US" altLang="en-US" sz="1600" dirty="0" smtClean="0"/>
              <a:t>center.</a:t>
            </a:r>
            <a:r>
              <a:rPr lang="ar-SA" altLang="en-US" sz="1100" dirty="0" smtClean="0"/>
              <a:t>وهو السبب الأقوى </a:t>
            </a:r>
            <a:endParaRPr lang="en-US" altLang="en-US" sz="1600" dirty="0"/>
          </a:p>
          <a:p>
            <a:pPr marL="457200" indent="-457200" eaLnBrk="1" hangingPunct="1">
              <a:buFont typeface="+mj-lt"/>
              <a:buAutoNum type="arabicPeriod"/>
            </a:pPr>
            <a:r>
              <a:rPr lang="en-US" altLang="en-US" sz="1600" dirty="0"/>
              <a:t>The joint </a:t>
            </a:r>
            <a:r>
              <a:rPr lang="en-US" altLang="en-US" sz="1600" dirty="0" smtClean="0"/>
              <a:t>proprioceptors</a:t>
            </a:r>
            <a:r>
              <a:rPr lang="ar-SA" altLang="en-US" sz="1600" dirty="0"/>
              <a:t> </a:t>
            </a:r>
            <a:r>
              <a:rPr lang="ar-SA" altLang="en-US" sz="1200" dirty="0" smtClean="0"/>
              <a:t>لما تتحرك المفاصل ترسل إشارات لمركز التنفس بالمستقبلات حقتها (</a:t>
            </a:r>
            <a:r>
              <a:rPr lang="ar-SA" altLang="en-US" sz="1200" dirty="0" err="1" smtClean="0"/>
              <a:t>بروبريوريسبتر</a:t>
            </a:r>
            <a:r>
              <a:rPr lang="ar-SA" altLang="en-US" sz="1200" dirty="0" smtClean="0"/>
              <a:t>)</a:t>
            </a:r>
            <a:endParaRPr lang="en-US" altLang="en-US" sz="1200" dirty="0"/>
          </a:p>
          <a:p>
            <a:pPr marL="457200" indent="-457200" eaLnBrk="1" hangingPunct="1">
              <a:buFont typeface="+mj-lt"/>
              <a:buAutoNum type="arabicPeriod"/>
            </a:pPr>
            <a:r>
              <a:rPr lang="en-US" altLang="en-US" sz="1600" dirty="0"/>
              <a:t>Body temperature (hypothalamus).</a:t>
            </a:r>
          </a:p>
          <a:p>
            <a:pPr marL="457200" indent="-457200" eaLnBrk="1" hangingPunct="1">
              <a:buFont typeface="+mj-lt"/>
              <a:buAutoNum type="arabicPeriod"/>
            </a:pPr>
            <a:r>
              <a:rPr lang="en-US" altLang="en-US" sz="1600" dirty="0"/>
              <a:t>Possibility that the neurogenic factor for control of ventilation during exercise is a learned response</a:t>
            </a:r>
            <a:r>
              <a:rPr lang="en-US" altLang="en-US" sz="1600" dirty="0" smtClean="0"/>
              <a:t>.</a:t>
            </a:r>
          </a:p>
          <a:p>
            <a:pPr marL="0" indent="0" eaLnBrk="1" hangingPunct="1">
              <a:buNone/>
            </a:pPr>
            <a:endParaRPr lang="ar-SA" altLang="en-US" sz="700" dirty="0" smtClean="0"/>
          </a:p>
          <a:p>
            <a:pPr marL="0" indent="0">
              <a:lnSpc>
                <a:spcPct val="90000"/>
              </a:lnSpc>
              <a:buNone/>
              <a:defRPr/>
            </a:pPr>
            <a:r>
              <a:rPr lang="en-GB" sz="1600" b="1" u="sng" dirty="0"/>
              <a:t>During maximal effort: </a:t>
            </a:r>
          </a:p>
          <a:p>
            <a:pPr>
              <a:lnSpc>
                <a:spcPct val="90000"/>
              </a:lnSpc>
              <a:buFont typeface="Arial" panose="020B0604020202020204" pitchFamily="34" charset="0"/>
              <a:buChar char="•"/>
              <a:defRPr/>
            </a:pPr>
            <a:r>
              <a:rPr lang="en-GB" sz="1600" dirty="0"/>
              <a:t>Pulmonary ventilation at maximal exercise </a:t>
            </a:r>
            <a:r>
              <a:rPr lang="en-GB" sz="1600" dirty="0" smtClean="0"/>
              <a:t>100-110 L/min </a:t>
            </a:r>
            <a:endParaRPr lang="en-GB" sz="1600" dirty="0"/>
          </a:p>
          <a:p>
            <a:pPr>
              <a:lnSpc>
                <a:spcPct val="90000"/>
              </a:lnSpc>
              <a:buFont typeface="Arial" panose="020B0604020202020204" pitchFamily="34" charset="0"/>
              <a:buChar char="•"/>
              <a:defRPr/>
            </a:pPr>
            <a:r>
              <a:rPr lang="en-GB" sz="1600" dirty="0">
                <a:solidFill>
                  <a:srgbClr val="FF0000"/>
                </a:solidFill>
                <a:effectLst>
                  <a:outerShdw blurRad="38100" dist="38100" dir="2700000" algn="tl">
                    <a:srgbClr val="000000">
                      <a:alpha val="43137"/>
                    </a:srgbClr>
                  </a:outerShdw>
                </a:effectLst>
              </a:rPr>
              <a:t>Maximal breathing capacity </a:t>
            </a:r>
            <a:r>
              <a:rPr lang="en-GB" sz="1600" dirty="0" smtClean="0"/>
              <a:t>150-170L/min</a:t>
            </a:r>
          </a:p>
          <a:p>
            <a:pPr marL="0" indent="0">
              <a:lnSpc>
                <a:spcPct val="90000"/>
              </a:lnSpc>
              <a:buNone/>
              <a:defRPr/>
            </a:pPr>
            <a:endParaRPr lang="en-GB" sz="600" dirty="0"/>
          </a:p>
          <a:p>
            <a:pPr>
              <a:lnSpc>
                <a:spcPct val="90000"/>
              </a:lnSpc>
              <a:buFont typeface="Arial" panose="020B0604020202020204" pitchFamily="34" charset="0"/>
              <a:buChar char="•"/>
              <a:defRPr/>
            </a:pPr>
            <a:r>
              <a:rPr lang="en-GB" sz="1600" dirty="0" smtClean="0"/>
              <a:t>Maximal </a:t>
            </a:r>
            <a:r>
              <a:rPr lang="en-GB" sz="1600" dirty="0"/>
              <a:t>breathing capacity is about 50 % greater than the actual pulmonary ventilation during maximal </a:t>
            </a:r>
            <a:r>
              <a:rPr lang="en-GB" sz="1600" dirty="0" smtClean="0"/>
              <a:t>exercise to </a:t>
            </a:r>
            <a:r>
              <a:rPr lang="en-GB" sz="1600" dirty="0"/>
              <a:t>giving athletes extra ventilation </a:t>
            </a:r>
            <a:r>
              <a:rPr lang="en-GB" sz="1600" dirty="0" smtClean="0"/>
              <a:t>E.g.:</a:t>
            </a:r>
            <a:endParaRPr lang="ar-SA" sz="600" dirty="0" smtClean="0"/>
          </a:p>
          <a:p>
            <a:pPr marL="457200" indent="-457200">
              <a:buFont typeface="+mj-lt"/>
              <a:buAutoNum type="arabicPeriod"/>
            </a:pPr>
            <a:r>
              <a:rPr lang="en-US" sz="1600" dirty="0" smtClean="0"/>
              <a:t>Exercise </a:t>
            </a:r>
            <a:r>
              <a:rPr lang="en-US" sz="1600" dirty="0"/>
              <a:t>at high altitudes. </a:t>
            </a:r>
            <a:r>
              <a:rPr lang="en-US" sz="1200" dirty="0">
                <a:solidFill>
                  <a:schemeClr val="bg1">
                    <a:lumMod val="65000"/>
                  </a:schemeClr>
                </a:solidFill>
              </a:rPr>
              <a:t>(Because oxygen is less in high altitudes, so hyperventilation is triggered to compensate for it)</a:t>
            </a:r>
          </a:p>
          <a:p>
            <a:pPr marL="457200" indent="-457200">
              <a:buFont typeface="+mj-lt"/>
              <a:buAutoNum type="arabicPeriod"/>
            </a:pPr>
            <a:r>
              <a:rPr lang="en-US" sz="1600" dirty="0" smtClean="0"/>
              <a:t>Exercise </a:t>
            </a:r>
            <a:r>
              <a:rPr lang="en-US" sz="1600" dirty="0"/>
              <a:t>under very hot conditions. </a:t>
            </a:r>
          </a:p>
          <a:p>
            <a:pPr marL="457200" indent="-457200">
              <a:buFont typeface="+mj-lt"/>
              <a:buAutoNum type="arabicPeriod"/>
            </a:pPr>
            <a:r>
              <a:rPr lang="en-US" sz="1600" dirty="0" smtClean="0"/>
              <a:t>Abnormalities </a:t>
            </a:r>
            <a:r>
              <a:rPr lang="en-US" sz="1600" dirty="0"/>
              <a:t>in the respiratory </a:t>
            </a:r>
            <a:r>
              <a:rPr lang="en-US" sz="1600" dirty="0" smtClean="0"/>
              <a:t>system</a:t>
            </a:r>
            <a:endParaRPr lang="en-US" altLang="en-US" sz="1600" dirty="0"/>
          </a:p>
        </p:txBody>
      </p:sp>
      <p:sp>
        <p:nvSpPr>
          <p:cNvPr id="6" name="Rectangle 2"/>
          <p:cNvSpPr>
            <a:spLocks noGrp="1" noChangeArrowheads="1"/>
          </p:cNvSpPr>
          <p:nvPr>
            <p:ph type="title"/>
          </p:nvPr>
        </p:nvSpPr>
        <p:spPr/>
        <p:txBody>
          <a:bodyPr rtlCol="0">
            <a:normAutofit/>
          </a:bodyPr>
          <a:lstStyle/>
          <a:p>
            <a:pPr eaLnBrk="1" fontAlgn="auto" hangingPunct="1">
              <a:spcAft>
                <a:spcPts val="0"/>
              </a:spcAft>
              <a:defRPr/>
            </a:pPr>
            <a:r>
              <a:rPr lang="en-US" sz="3600" dirty="0" smtClean="0"/>
              <a:t>What cause intense ventilation during exercise?</a:t>
            </a:r>
          </a:p>
        </p:txBody>
      </p:sp>
      <p:sp>
        <p:nvSpPr>
          <p:cNvPr id="8" name="Rectangle 7"/>
          <p:cNvSpPr/>
          <p:nvPr/>
        </p:nvSpPr>
        <p:spPr>
          <a:xfrm>
            <a:off x="9192692" y="4429764"/>
            <a:ext cx="2592288" cy="755350"/>
          </a:xfrm>
          <a:prstGeom prst="rect">
            <a:avLst/>
          </a:prstGeom>
        </p:spPr>
        <p:txBody>
          <a:bodyPr wrap="square">
            <a:spAutoFit/>
          </a:bodyPr>
          <a:lstStyle/>
          <a:p>
            <a:pPr algn="ctr"/>
            <a:r>
              <a:rPr lang="en-US" sz="1400" dirty="0" smtClean="0">
                <a:solidFill>
                  <a:schemeClr val="bg1">
                    <a:lumMod val="65000"/>
                  </a:schemeClr>
                </a:solidFill>
              </a:rPr>
              <a:t>Exercises which </a:t>
            </a:r>
            <a:r>
              <a:rPr lang="en-US" sz="1400" dirty="0">
                <a:solidFill>
                  <a:schemeClr val="bg1">
                    <a:lumMod val="65000"/>
                  </a:schemeClr>
                </a:solidFill>
              </a:rPr>
              <a:t>provide athletes </a:t>
            </a:r>
            <a:r>
              <a:rPr lang="en-US" sz="1400" dirty="0" smtClean="0">
                <a:solidFill>
                  <a:schemeClr val="bg1">
                    <a:lumMod val="65000"/>
                  </a:schemeClr>
                </a:solidFill>
              </a:rPr>
              <a:t>with extra </a:t>
            </a:r>
            <a:r>
              <a:rPr lang="en-US" sz="1400" dirty="0">
                <a:solidFill>
                  <a:schemeClr val="bg1">
                    <a:lumMod val="65000"/>
                  </a:schemeClr>
                </a:solidFill>
              </a:rPr>
              <a:t>ventilation.</a:t>
            </a:r>
          </a:p>
          <a:p>
            <a:pPr algn="ctr"/>
            <a:r>
              <a:rPr lang="en-US" sz="1400" dirty="0">
                <a:solidFill>
                  <a:schemeClr val="bg1">
                    <a:lumMod val="65000"/>
                  </a:schemeClr>
                </a:solidFill>
              </a:rPr>
              <a:t> (Causes of hyperventilation</a:t>
            </a:r>
            <a:r>
              <a:rPr lang="en-US" sz="1400" dirty="0" smtClean="0">
                <a:solidFill>
                  <a:schemeClr val="bg1">
                    <a:lumMod val="65000"/>
                  </a:schemeClr>
                </a:solidFill>
              </a:rPr>
              <a:t>). </a:t>
            </a:r>
            <a:endParaRPr lang="en-US" sz="1400" dirty="0">
              <a:solidFill>
                <a:schemeClr val="bg1">
                  <a:lumMod val="65000"/>
                </a:schemeClr>
              </a:solidFill>
            </a:endParaRPr>
          </a:p>
        </p:txBody>
      </p:sp>
      <p:sp>
        <p:nvSpPr>
          <p:cNvPr id="10" name="Right Bracket 9"/>
          <p:cNvSpPr/>
          <p:nvPr/>
        </p:nvSpPr>
        <p:spPr>
          <a:xfrm>
            <a:off x="8544272" y="4344575"/>
            <a:ext cx="720080" cy="917525"/>
          </a:xfrm>
          <a:prstGeom prst="rightBracket">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4929A69E-7D8F-4515-9605-0315ABD4F316}" type="slidenum">
              <a:rPr lang="en-US" smtClean="0"/>
              <a:pPr/>
              <a:t>9</a:t>
            </a:fld>
            <a:endParaRPr lang="en-US" dirty="0"/>
          </a:p>
        </p:txBody>
      </p:sp>
      <p:sp>
        <p:nvSpPr>
          <p:cNvPr id="13" name="TextBox 12"/>
          <p:cNvSpPr txBox="1"/>
          <p:nvPr/>
        </p:nvSpPr>
        <p:spPr>
          <a:xfrm>
            <a:off x="576412" y="5492453"/>
            <a:ext cx="11208568" cy="830997"/>
          </a:xfrm>
          <a:prstGeom prst="rect">
            <a:avLst/>
          </a:prstGeom>
          <a:noFill/>
          <a:ln>
            <a:noFill/>
            <a:prstDash val="dash"/>
          </a:ln>
        </p:spPr>
        <p:txBody>
          <a:bodyPr wrap="square" rtlCol="0">
            <a:spAutoFit/>
          </a:bodyPr>
          <a:lstStyle/>
          <a:p>
            <a:pPr algn="r"/>
            <a:r>
              <a:rPr lang="ar-SA" sz="1600" dirty="0" smtClean="0">
                <a:solidFill>
                  <a:schemeClr val="bg1">
                    <a:lumMod val="65000"/>
                  </a:schemeClr>
                </a:solidFill>
              </a:rPr>
              <a:t>زيادة الحرارة : </a:t>
            </a:r>
          </a:p>
          <a:p>
            <a:pPr algn="r"/>
            <a:r>
              <a:rPr lang="ar-SA" sz="1600" dirty="0" smtClean="0">
                <a:solidFill>
                  <a:schemeClr val="bg1">
                    <a:lumMod val="65000"/>
                  </a:schemeClr>
                </a:solidFill>
              </a:rPr>
              <a:t>خلال التمرين، العضلات تنقبض كثير، فتحتاج لطاقة كثير، و وهذه الطاقة تجي (كمنتج نهائي) من تفاعلات كيميائية (هوائية-لاهوائية)، وأيضا من المنتجات النهائية لهذه ا</a:t>
            </a:r>
            <a:r>
              <a:rPr lang="en-US" sz="1600" dirty="0" smtClean="0">
                <a:solidFill>
                  <a:schemeClr val="bg1">
                    <a:lumMod val="65000"/>
                  </a:schemeClr>
                </a:solidFill>
              </a:rPr>
              <a:t>  </a:t>
            </a:r>
            <a:r>
              <a:rPr lang="ar-SA" sz="1600" dirty="0" smtClean="0">
                <a:solidFill>
                  <a:schemeClr val="bg1">
                    <a:lumMod val="65000"/>
                  </a:schemeClr>
                </a:solidFill>
              </a:rPr>
              <a:t>لتفاعلات هي الحرارة , فكل ما زادت هذه التفاعلات تعطينا حرارة أكثر زي ما تعطينا طاقة للحركة *ونشوفها في الأطفال اذا جتهم حرارة يصيرون يلهثون .</a:t>
            </a:r>
            <a:endParaRPr lang="ar-SA" sz="1600" dirty="0">
              <a:solidFill>
                <a:schemeClr val="bg1">
                  <a:lumMod val="65000"/>
                </a:schemeClr>
              </a:solidFill>
            </a:endParaRPr>
          </a:p>
        </p:txBody>
      </p:sp>
    </p:spTree>
    <p:extLst>
      <p:ext uri="{BB962C8B-B14F-4D97-AF65-F5344CB8AC3E}">
        <p14:creationId xmlns:p14="http://schemas.microsoft.com/office/powerpoint/2010/main" val="28760723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11323</TotalTime>
  <Words>3024</Words>
  <Application>Microsoft Macintosh PowerPoint</Application>
  <PresentationFormat>Widescreen</PresentationFormat>
  <Paragraphs>323</Paragraphs>
  <Slides>23</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Arial Black</vt:lpstr>
      <vt:lpstr>ArialMT</vt:lpstr>
      <vt:lpstr>Bookman Old Style</vt:lpstr>
      <vt:lpstr>Calibri</vt:lpstr>
      <vt:lpstr>Courier New</vt:lpstr>
      <vt:lpstr>Gill Sans MT</vt:lpstr>
      <vt:lpstr>inherit</vt:lpstr>
      <vt:lpstr>Times New Roman</vt:lpstr>
      <vt:lpstr>Wingdings</vt:lpstr>
      <vt:lpstr>Wingdings 3</vt:lpstr>
      <vt:lpstr>Arial</vt:lpstr>
      <vt:lpstr>Origin</vt:lpstr>
      <vt:lpstr>Effects of Exercise on  Respiration</vt:lpstr>
      <vt:lpstr>Objectives </vt:lpstr>
      <vt:lpstr>The Respiratory System and Exercise </vt:lpstr>
      <vt:lpstr>The Phosphagen Energy System</vt:lpstr>
      <vt:lpstr>Brief Explanation of the Upcoming Slides </vt:lpstr>
      <vt:lpstr>Effect of Exercise on the Respiratory System</vt:lpstr>
      <vt:lpstr>Effect of Exercise on the Respiratory System &amp; Regulation of Respiration During Exercise</vt:lpstr>
      <vt:lpstr>What Causes Intense Ventilation During Exercise?</vt:lpstr>
      <vt:lpstr>What cause intense ventilation during exercise?</vt:lpstr>
      <vt:lpstr>Interrelation Between Chemical Factors and Nervous Factors in the Control of Respiration During Exercise</vt:lpstr>
      <vt:lpstr>The Neurogenic Factor for Control of Ventilation During Exercise is a Learned Response (Conditioned Reflex)</vt:lpstr>
      <vt:lpstr>PowerPoint Presentation</vt:lpstr>
      <vt:lpstr>PowerPoint Presentation</vt:lpstr>
      <vt:lpstr>Diffusion Capacity of the Respiratory Membrane</vt:lpstr>
      <vt:lpstr>Diffusing capacity for carbon dioxide</vt:lpstr>
      <vt:lpstr>Oxygen Diffusing Capacity Cont.</vt:lpstr>
      <vt:lpstr>Relation Between O2 Consumption and Total Pulmonary Ventilation at Different Levels of Exercise</vt:lpstr>
      <vt:lpstr>Pulmonary Ventilation and Maximal Breathing Capacity(MBC)</vt:lpstr>
      <vt:lpstr>Oxygen Consumption and Pulmonary Ventilation in Exercise</vt:lpstr>
      <vt:lpstr>Oxygen Debt</vt:lpstr>
      <vt:lpstr>Summary (Numbers)</vt:lpstr>
      <vt:lpstr>Link to Editing File  (Please be sure to check this file frequently for any edits or updates on all of our lectures.) </vt:lpstr>
      <vt:lpstr>Thank you!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Microsoft Office User</cp:lastModifiedBy>
  <cp:revision>787</cp:revision>
  <dcterms:created xsi:type="dcterms:W3CDTF">2016-09-07T16:15:34Z</dcterms:created>
  <dcterms:modified xsi:type="dcterms:W3CDTF">2017-02-20T21:51:25Z</dcterms:modified>
</cp:coreProperties>
</file>