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36" r:id="rId2"/>
    <p:sldMasterId id="2147483948" r:id="rId3"/>
  </p:sldMasterIdLst>
  <p:notesMasterIdLst>
    <p:notesMasterId r:id="rId22"/>
  </p:notesMasterIdLst>
  <p:sldIdLst>
    <p:sldId id="466" r:id="rId4"/>
    <p:sldId id="388" r:id="rId5"/>
    <p:sldId id="427" r:id="rId6"/>
    <p:sldId id="465" r:id="rId7"/>
    <p:sldId id="445" r:id="rId8"/>
    <p:sldId id="463" r:id="rId9"/>
    <p:sldId id="430" r:id="rId10"/>
    <p:sldId id="448" r:id="rId11"/>
    <p:sldId id="454" r:id="rId12"/>
    <p:sldId id="452" r:id="rId13"/>
    <p:sldId id="453" r:id="rId14"/>
    <p:sldId id="446" r:id="rId15"/>
    <p:sldId id="439" r:id="rId16"/>
    <p:sldId id="467" r:id="rId17"/>
    <p:sldId id="440" r:id="rId18"/>
    <p:sldId id="464" r:id="rId19"/>
    <p:sldId id="412" r:id="rId20"/>
    <p:sldId id="413" r:id="rId21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693"/>
    <a:srgbClr val="EFD8D2"/>
    <a:srgbClr val="B50D06"/>
    <a:srgbClr val="448600"/>
    <a:srgbClr val="E38F20"/>
    <a:srgbClr val="E4506F"/>
    <a:srgbClr val="C76A94"/>
    <a:srgbClr val="72DE86"/>
    <a:srgbClr val="969DB2"/>
    <a:srgbClr val="FF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6" autoAdjust="0"/>
    <p:restoredTop sz="93158"/>
  </p:normalViewPr>
  <p:slideViewPr>
    <p:cSldViewPr>
      <p:cViewPr>
        <p:scale>
          <a:sx n="76" d="100"/>
          <a:sy n="76" d="100"/>
        </p:scale>
        <p:origin x="1440" y="16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FF72A-C0E9-2549-889B-758B3300BD0C}" type="doc">
      <dgm:prSet loTypeId="urn:microsoft.com/office/officeart/2005/8/layout/orgChart1" loCatId="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4BB9A9A-57B2-1440-933F-A950D93FC640}">
      <dgm:prSet phldrT="[Text]" custT="1"/>
      <dgm:spPr/>
      <dgm:t>
        <a:bodyPr/>
        <a:lstStyle/>
        <a:p>
          <a:r>
            <a:rPr lang="en-US" sz="2800" b="1" dirty="0" smtClean="0"/>
            <a:t>Laws in Gas Exchange &amp; Transfer </a:t>
          </a:r>
          <a:endParaRPr lang="en-US" sz="2800" b="1" dirty="0"/>
        </a:p>
      </dgm:t>
    </dgm:pt>
    <dgm:pt modelId="{0B6EF2B9-A0FE-9E4E-9C64-9A40BD2F5F8B}" type="parTrans" cxnId="{0DF8219C-3808-184F-8917-1333C55AED9A}">
      <dgm:prSet/>
      <dgm:spPr/>
      <dgm:t>
        <a:bodyPr/>
        <a:lstStyle/>
        <a:p>
          <a:endParaRPr lang="en-US"/>
        </a:p>
      </dgm:t>
    </dgm:pt>
    <dgm:pt modelId="{EA359639-67EA-FD40-A04F-819D90CB8F5D}" type="sibTrans" cxnId="{0DF8219C-3808-184F-8917-1333C55AED9A}">
      <dgm:prSet/>
      <dgm:spPr/>
      <dgm:t>
        <a:bodyPr/>
        <a:lstStyle/>
        <a:p>
          <a:endParaRPr lang="en-US"/>
        </a:p>
      </dgm:t>
    </dgm:pt>
    <dgm:pt modelId="{CA5430D9-AC74-5142-82D6-F1FD1692B313}">
      <dgm:prSet phldrT="[Text]" custT="1"/>
      <dgm:spPr/>
      <dgm:t>
        <a:bodyPr/>
        <a:lstStyle/>
        <a:p>
          <a:r>
            <a:rPr lang="en-US" sz="1800" dirty="0" smtClean="0"/>
            <a:t>Dalton's Law of Partial Pressures</a:t>
          </a:r>
          <a:endParaRPr lang="en-US" sz="1800" dirty="0"/>
        </a:p>
      </dgm:t>
    </dgm:pt>
    <dgm:pt modelId="{B44A025C-575F-3949-AB22-8BD77124B989}" type="parTrans" cxnId="{2D0C02D6-F89E-FC4E-B9A1-26F1E8166BF1}">
      <dgm:prSet/>
      <dgm:spPr/>
      <dgm:t>
        <a:bodyPr/>
        <a:lstStyle/>
        <a:p>
          <a:endParaRPr lang="en-US"/>
        </a:p>
      </dgm:t>
    </dgm:pt>
    <dgm:pt modelId="{2C3BEB47-B721-224C-818C-82D12D39DD8D}" type="sibTrans" cxnId="{2D0C02D6-F89E-FC4E-B9A1-26F1E8166BF1}">
      <dgm:prSet/>
      <dgm:spPr/>
      <dgm:t>
        <a:bodyPr/>
        <a:lstStyle/>
        <a:p>
          <a:endParaRPr lang="en-US"/>
        </a:p>
      </dgm:t>
    </dgm:pt>
    <dgm:pt modelId="{79DBB2ED-101A-0C49-87BB-925BC8515076}">
      <dgm:prSet phldrT="[Text]" custT="1"/>
      <dgm:spPr/>
      <dgm:t>
        <a:bodyPr/>
        <a:lstStyle/>
        <a:p>
          <a:r>
            <a:rPr lang="en-US" sz="2000" dirty="0" smtClean="0"/>
            <a:t>Henry's Law </a:t>
          </a:r>
        </a:p>
        <a:p>
          <a:r>
            <a:rPr lang="en-US" sz="1800" dirty="0" smtClean="0"/>
            <a:t>(of Solubility)</a:t>
          </a:r>
          <a:endParaRPr lang="en-US" sz="2000" dirty="0"/>
        </a:p>
      </dgm:t>
    </dgm:pt>
    <dgm:pt modelId="{74591260-1C76-A348-AF85-9142A638B5C2}" type="parTrans" cxnId="{20BF9CFB-5750-CB48-B9B7-0FED847E8F1E}">
      <dgm:prSet/>
      <dgm:spPr/>
      <dgm:t>
        <a:bodyPr/>
        <a:lstStyle/>
        <a:p>
          <a:endParaRPr lang="en-US"/>
        </a:p>
      </dgm:t>
    </dgm:pt>
    <dgm:pt modelId="{D790B717-73EE-824B-8D58-79F233D55534}" type="sibTrans" cxnId="{20BF9CFB-5750-CB48-B9B7-0FED847E8F1E}">
      <dgm:prSet/>
      <dgm:spPr/>
      <dgm:t>
        <a:bodyPr/>
        <a:lstStyle/>
        <a:p>
          <a:endParaRPr lang="en-US"/>
        </a:p>
      </dgm:t>
    </dgm:pt>
    <dgm:pt modelId="{792E67D7-9C60-0A42-BD24-57CB1DAD870F}">
      <dgm:prSet custT="1"/>
      <dgm:spPr/>
      <dgm:t>
        <a:bodyPr/>
        <a:lstStyle/>
        <a:p>
          <a:r>
            <a:rPr lang="en-US" sz="2000" u="sng" smtClean="0"/>
            <a:t>Ptotal = P1 + P2 + P3 + . .</a:t>
          </a:r>
          <a:endParaRPr lang="en-US" sz="2000" dirty="0"/>
        </a:p>
      </dgm:t>
    </dgm:pt>
    <dgm:pt modelId="{7C9E7DBB-D63F-AF4A-B18D-33B549C07448}" type="parTrans" cxnId="{50999837-15E4-1247-BE98-A89BC1256819}">
      <dgm:prSet/>
      <dgm:spPr/>
      <dgm:t>
        <a:bodyPr/>
        <a:lstStyle/>
        <a:p>
          <a:endParaRPr lang="en-US"/>
        </a:p>
      </dgm:t>
    </dgm:pt>
    <dgm:pt modelId="{202E2090-12A2-2442-84ED-EDFD847575C2}" type="sibTrans" cxnId="{50999837-15E4-1247-BE98-A89BC1256819}">
      <dgm:prSet/>
      <dgm:spPr/>
      <dgm:t>
        <a:bodyPr/>
        <a:lstStyle/>
        <a:p>
          <a:endParaRPr lang="en-US"/>
        </a:p>
      </dgm:t>
    </dgm:pt>
    <dgm:pt modelId="{4EB2083B-7967-1D4B-BA08-FAE5A81713FC}">
      <dgm:prSet custT="1"/>
      <dgm:spPr/>
      <dgm:t>
        <a:bodyPr/>
        <a:lstStyle/>
        <a:p>
          <a:pPr algn="l"/>
          <a:r>
            <a:rPr lang="en-US" sz="1600" b="1" smtClean="0"/>
            <a:t>It state that:</a:t>
          </a:r>
        </a:p>
        <a:p>
          <a:pPr algn="l"/>
          <a:r>
            <a:rPr lang="en-US" sz="1600" smtClean="0"/>
            <a:t>If the </a:t>
          </a:r>
          <a:r>
            <a:rPr lang="en-US" sz="1600" u="sng" smtClean="0"/>
            <a:t>temperature stays constant  , </a:t>
          </a:r>
          <a:r>
            <a:rPr lang="en-US" sz="1600" smtClean="0"/>
            <a:t>increasing the pressure will increase the </a:t>
          </a:r>
          <a:r>
            <a:rPr lang="en-US" sz="1600" u="sng" smtClean="0"/>
            <a:t>amount of dissolved gas</a:t>
          </a:r>
          <a:endParaRPr lang="en-US" sz="1600" dirty="0"/>
        </a:p>
      </dgm:t>
    </dgm:pt>
    <dgm:pt modelId="{BA23FBBC-DC26-6F48-9015-B86D5BA5DAEC}" type="parTrans" cxnId="{F468176F-9891-6D49-8638-CBB1051EA839}">
      <dgm:prSet/>
      <dgm:spPr/>
      <dgm:t>
        <a:bodyPr/>
        <a:lstStyle/>
        <a:p>
          <a:endParaRPr lang="en-US"/>
        </a:p>
      </dgm:t>
    </dgm:pt>
    <dgm:pt modelId="{71629558-DD36-CD44-8997-95AC508C2EC2}" type="sibTrans" cxnId="{F468176F-9891-6D49-8638-CBB1051EA839}">
      <dgm:prSet/>
      <dgm:spPr/>
      <dgm:t>
        <a:bodyPr/>
        <a:lstStyle/>
        <a:p>
          <a:endParaRPr lang="en-US"/>
        </a:p>
      </dgm:t>
    </dgm:pt>
    <dgm:pt modelId="{489A345A-BEC2-F14A-925E-5B96700984F2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</a:rPr>
            <a:t>Because: 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</a:rPr>
            <a:t>Gas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rPr>
            <a:t>es</a:t>
          </a:r>
          <a:r>
            <a:rPr lang="en-US" altLang="en-US" sz="1600" dirty="0" smtClean="0">
              <a:solidFill>
                <a:schemeClr val="bg1">
                  <a:lumMod val="50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rPr>
            <a:t> in a liquid diffuse from higher partial pressure to lower partial pressure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</a:rPr>
            <a:t>. 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7980C5DF-BA96-E24B-9C1A-6FE71904ED59}" type="parTrans" cxnId="{28D35BAB-DBC5-A54E-BE42-259202153578}">
      <dgm:prSet/>
      <dgm:spPr/>
      <dgm:t>
        <a:bodyPr/>
        <a:lstStyle/>
        <a:p>
          <a:endParaRPr lang="en-US"/>
        </a:p>
      </dgm:t>
    </dgm:pt>
    <dgm:pt modelId="{7A17CCEC-1660-C047-8A3C-DBA79C8359B6}" type="sibTrans" cxnId="{28D35BAB-DBC5-A54E-BE42-259202153578}">
      <dgm:prSet/>
      <dgm:spPr/>
      <dgm:t>
        <a:bodyPr/>
        <a:lstStyle/>
        <a:p>
          <a:endParaRPr lang="en-US"/>
        </a:p>
      </dgm:t>
    </dgm:pt>
    <dgm:pt modelId="{80724352-AB21-534D-960D-2800B444264B}">
      <dgm:prSet custT="1"/>
      <dgm:spPr/>
      <dgm:t>
        <a:bodyPr/>
        <a:lstStyle/>
        <a:p>
          <a:r>
            <a:rPr lang="en-US" sz="1800" b="1" dirty="0" smtClean="0">
              <a:solidFill>
                <a:schemeClr val="bg1">
                  <a:lumMod val="50000"/>
                </a:schemeClr>
              </a:solidFill>
            </a:rPr>
            <a:t>solubility </a:t>
          </a:r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(concentration) is directly proportional to the gas </a:t>
          </a:r>
          <a:r>
            <a:rPr lang="en-US" sz="1800" b="1" dirty="0" smtClean="0">
              <a:solidFill>
                <a:schemeClr val="bg1">
                  <a:lumMod val="50000"/>
                </a:schemeClr>
              </a:solidFill>
            </a:rPr>
            <a:t>partial pressure. </a:t>
          </a:r>
        </a:p>
      </dgm:t>
    </dgm:pt>
    <dgm:pt modelId="{1AAB78D8-523E-5746-BB9C-B84DC0F6A58D}" type="parTrans" cxnId="{03495B90-8343-6646-AFBF-A648A1443B99}">
      <dgm:prSet/>
      <dgm:spPr/>
      <dgm:t>
        <a:bodyPr/>
        <a:lstStyle/>
        <a:p>
          <a:endParaRPr lang="en-US"/>
        </a:p>
      </dgm:t>
    </dgm:pt>
    <dgm:pt modelId="{FE774C32-A05B-A243-BF64-BD66EE03AC6F}" type="sibTrans" cxnId="{03495B90-8343-6646-AFBF-A648A1443B99}">
      <dgm:prSet/>
      <dgm:spPr/>
      <dgm:t>
        <a:bodyPr/>
        <a:lstStyle/>
        <a:p>
          <a:endParaRPr lang="en-US"/>
        </a:p>
      </dgm:t>
    </dgm:pt>
    <dgm:pt modelId="{5FBF6D6C-41FF-6D48-B8B1-7B58D4BB7C1A}">
      <dgm:prSet custT="1"/>
      <dgm:spPr/>
      <dgm:t>
        <a:bodyPr/>
        <a:lstStyle/>
        <a:p>
          <a:pPr algn="l"/>
          <a:r>
            <a:rPr lang="en-US" sz="1600" b="1" dirty="0" smtClean="0"/>
            <a:t>States that:</a:t>
          </a:r>
        </a:p>
        <a:p>
          <a:pPr algn="l"/>
          <a:r>
            <a:rPr lang="en-US" sz="1800" dirty="0" smtClean="0"/>
            <a:t> The total pressure exerted by a </a:t>
          </a:r>
          <a:r>
            <a:rPr lang="en-US" sz="1800" u="sng" dirty="0" smtClean="0"/>
            <a:t>mixture</a:t>
          </a:r>
          <a:r>
            <a:rPr lang="en-US" sz="1800" dirty="0" smtClean="0"/>
            <a:t> of gases is the </a:t>
          </a:r>
          <a:r>
            <a:rPr lang="en-US" sz="1800" u="sng" dirty="0" smtClean="0"/>
            <a:t>sum of partial pressure </a:t>
          </a:r>
          <a:r>
            <a:rPr lang="en-US" sz="1800" dirty="0" smtClean="0"/>
            <a:t>of each individual gas present. </a:t>
          </a:r>
          <a:endParaRPr lang="en-US" sz="1800" dirty="0"/>
        </a:p>
      </dgm:t>
    </dgm:pt>
    <dgm:pt modelId="{4489017B-836A-F645-9903-C2C7DCC6F2BE}" type="sibTrans" cxnId="{D72806B8-79CB-9B44-91F4-5C6022CE0904}">
      <dgm:prSet/>
      <dgm:spPr/>
      <dgm:t>
        <a:bodyPr/>
        <a:lstStyle/>
        <a:p>
          <a:endParaRPr lang="en-US"/>
        </a:p>
      </dgm:t>
    </dgm:pt>
    <dgm:pt modelId="{7C145598-7166-8D4C-9D55-B171B48AB017}" type="parTrans" cxnId="{D72806B8-79CB-9B44-91F4-5C6022CE0904}">
      <dgm:prSet/>
      <dgm:spPr/>
      <dgm:t>
        <a:bodyPr/>
        <a:lstStyle/>
        <a:p>
          <a:endParaRPr lang="en-US"/>
        </a:p>
      </dgm:t>
    </dgm:pt>
    <dgm:pt modelId="{F146B009-D7DA-2E4A-9E07-AA539771E0ED}" type="pres">
      <dgm:prSet presAssocID="{DCDFF72A-C0E9-2549-889B-758B3300BD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1D1C6F-4278-F042-9818-22B105C729E8}" type="pres">
      <dgm:prSet presAssocID="{84BB9A9A-57B2-1440-933F-A950D93FC64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361114-4DE8-5548-AB74-019873C5B0B1}" type="pres">
      <dgm:prSet presAssocID="{84BB9A9A-57B2-1440-933F-A950D93FC640}" presName="rootComposite1" presStyleCnt="0"/>
      <dgm:spPr/>
      <dgm:t>
        <a:bodyPr/>
        <a:lstStyle/>
        <a:p>
          <a:endParaRPr lang="en-US"/>
        </a:p>
      </dgm:t>
    </dgm:pt>
    <dgm:pt modelId="{BEC74660-4497-3E46-B1E2-32BE1A6ABF78}" type="pres">
      <dgm:prSet presAssocID="{84BB9A9A-57B2-1440-933F-A950D93FC640}" presName="rootText1" presStyleLbl="node0" presStyleIdx="0" presStyleCnt="1" custScaleX="229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C6E3DF-D513-6C40-AD4A-FB92574BF000}" type="pres">
      <dgm:prSet presAssocID="{84BB9A9A-57B2-1440-933F-A950D93FC6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368E191-A4E4-7A49-B3F1-09D5DAA23B5F}" type="pres">
      <dgm:prSet presAssocID="{84BB9A9A-57B2-1440-933F-A950D93FC640}" presName="hierChild2" presStyleCnt="0"/>
      <dgm:spPr/>
      <dgm:t>
        <a:bodyPr/>
        <a:lstStyle/>
        <a:p>
          <a:endParaRPr lang="en-US"/>
        </a:p>
      </dgm:t>
    </dgm:pt>
    <dgm:pt modelId="{AE396542-113D-F841-8114-4CC8C0CE3278}" type="pres">
      <dgm:prSet presAssocID="{B44A025C-575F-3949-AB22-8BD77124B98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E4A7C45-A590-9C4B-9D1A-492839AFF98F}" type="pres">
      <dgm:prSet presAssocID="{CA5430D9-AC74-5142-82D6-F1FD1692B3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DC105C-0248-9B4C-813A-4F5A365597FA}" type="pres">
      <dgm:prSet presAssocID="{CA5430D9-AC74-5142-82D6-F1FD1692B313}" presName="rootComposite" presStyleCnt="0"/>
      <dgm:spPr/>
      <dgm:t>
        <a:bodyPr/>
        <a:lstStyle/>
        <a:p>
          <a:endParaRPr lang="en-US"/>
        </a:p>
      </dgm:t>
    </dgm:pt>
    <dgm:pt modelId="{CB19E12D-788E-0848-9EC7-ABC65CAC7DE5}" type="pres">
      <dgm:prSet presAssocID="{CA5430D9-AC74-5142-82D6-F1FD1692B3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C8293-818C-2A40-98C5-C3CC61C9AE90}" type="pres">
      <dgm:prSet presAssocID="{CA5430D9-AC74-5142-82D6-F1FD1692B3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6DB35C0-624D-254E-9361-37682605F126}" type="pres">
      <dgm:prSet presAssocID="{CA5430D9-AC74-5142-82D6-F1FD1692B313}" presName="hierChild4" presStyleCnt="0"/>
      <dgm:spPr/>
      <dgm:t>
        <a:bodyPr/>
        <a:lstStyle/>
        <a:p>
          <a:endParaRPr lang="en-US"/>
        </a:p>
      </dgm:t>
    </dgm:pt>
    <dgm:pt modelId="{1EAE15D5-6EF4-8140-8604-666F385448C3}" type="pres">
      <dgm:prSet presAssocID="{7C145598-7166-8D4C-9D55-B171B48AB017}" presName="Name37" presStyleLbl="parChTrans1D3" presStyleIdx="0" presStyleCnt="5"/>
      <dgm:spPr/>
      <dgm:t>
        <a:bodyPr/>
        <a:lstStyle/>
        <a:p>
          <a:endParaRPr lang="en-US"/>
        </a:p>
      </dgm:t>
    </dgm:pt>
    <dgm:pt modelId="{38BA382A-4340-2F4E-A48A-B6E7019BDCAD}" type="pres">
      <dgm:prSet presAssocID="{5FBF6D6C-41FF-6D48-B8B1-7B58D4BB7C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75830D-0748-3C45-BCE2-96C52AC6881D}" type="pres">
      <dgm:prSet presAssocID="{5FBF6D6C-41FF-6D48-B8B1-7B58D4BB7C1A}" presName="rootComposite" presStyleCnt="0"/>
      <dgm:spPr/>
      <dgm:t>
        <a:bodyPr/>
        <a:lstStyle/>
        <a:p>
          <a:endParaRPr lang="en-US"/>
        </a:p>
      </dgm:t>
    </dgm:pt>
    <dgm:pt modelId="{3D3993D6-4BF5-8D4B-946A-3490497C5A98}" type="pres">
      <dgm:prSet presAssocID="{5FBF6D6C-41FF-6D48-B8B1-7B58D4BB7C1A}" presName="rootText" presStyleLbl="node3" presStyleIdx="0" presStyleCnt="5" custScaleX="180541" custScaleY="157722" custLinFactNeighborX="-7027" custLinFactNeighborY="7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3DDFF-09A0-684B-B4BF-0EC3C8D2FB07}" type="pres">
      <dgm:prSet presAssocID="{5FBF6D6C-41FF-6D48-B8B1-7B58D4BB7C1A}" presName="rootConnector" presStyleLbl="node3" presStyleIdx="0" presStyleCnt="5"/>
      <dgm:spPr/>
      <dgm:t>
        <a:bodyPr/>
        <a:lstStyle/>
        <a:p>
          <a:endParaRPr lang="en-US"/>
        </a:p>
      </dgm:t>
    </dgm:pt>
    <dgm:pt modelId="{85620356-C7D0-224D-9A73-AEA4090912E5}" type="pres">
      <dgm:prSet presAssocID="{5FBF6D6C-41FF-6D48-B8B1-7B58D4BB7C1A}" presName="hierChild4" presStyleCnt="0"/>
      <dgm:spPr/>
      <dgm:t>
        <a:bodyPr/>
        <a:lstStyle/>
        <a:p>
          <a:endParaRPr lang="en-US"/>
        </a:p>
      </dgm:t>
    </dgm:pt>
    <dgm:pt modelId="{974768D2-7767-F84D-B8C0-B661CE7911BB}" type="pres">
      <dgm:prSet presAssocID="{5FBF6D6C-41FF-6D48-B8B1-7B58D4BB7C1A}" presName="hierChild5" presStyleCnt="0"/>
      <dgm:spPr/>
      <dgm:t>
        <a:bodyPr/>
        <a:lstStyle/>
        <a:p>
          <a:endParaRPr lang="en-US"/>
        </a:p>
      </dgm:t>
    </dgm:pt>
    <dgm:pt modelId="{F7C0A58C-6A23-2B47-8C9F-C80D6292CB4E}" type="pres">
      <dgm:prSet presAssocID="{7C9E7DBB-D63F-AF4A-B18D-33B549C07448}" presName="Name37" presStyleLbl="parChTrans1D3" presStyleIdx="1" presStyleCnt="5"/>
      <dgm:spPr/>
      <dgm:t>
        <a:bodyPr/>
        <a:lstStyle/>
        <a:p>
          <a:endParaRPr lang="en-US"/>
        </a:p>
      </dgm:t>
    </dgm:pt>
    <dgm:pt modelId="{F02D61EC-8EA8-3D4A-91F5-DF355670F0F1}" type="pres">
      <dgm:prSet presAssocID="{792E67D7-9C60-0A42-BD24-57CB1DAD87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EF366C-1222-774E-B479-54AE8D82362F}" type="pres">
      <dgm:prSet presAssocID="{792E67D7-9C60-0A42-BD24-57CB1DAD870F}" presName="rootComposite" presStyleCnt="0"/>
      <dgm:spPr/>
      <dgm:t>
        <a:bodyPr/>
        <a:lstStyle/>
        <a:p>
          <a:endParaRPr lang="en-US"/>
        </a:p>
      </dgm:t>
    </dgm:pt>
    <dgm:pt modelId="{A80DDD06-1252-FD40-AAEE-CBA4F6E40842}" type="pres">
      <dgm:prSet presAssocID="{792E67D7-9C60-0A42-BD24-57CB1DAD870F}" presName="rootText" presStyleLbl="node3" presStyleIdx="1" presStyleCnt="5" custScaleX="164438" custLinFactNeighborX="-7601" custLinFactNeighborY="6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CDCA70-AB9D-BD48-BE73-B744238CD6C7}" type="pres">
      <dgm:prSet presAssocID="{792E67D7-9C60-0A42-BD24-57CB1DAD870F}" presName="rootConnector" presStyleLbl="node3" presStyleIdx="1" presStyleCnt="5"/>
      <dgm:spPr/>
      <dgm:t>
        <a:bodyPr/>
        <a:lstStyle/>
        <a:p>
          <a:endParaRPr lang="en-US"/>
        </a:p>
      </dgm:t>
    </dgm:pt>
    <dgm:pt modelId="{9C8F15BB-3415-FC4C-857A-9C637398E7D0}" type="pres">
      <dgm:prSet presAssocID="{792E67D7-9C60-0A42-BD24-57CB1DAD870F}" presName="hierChild4" presStyleCnt="0"/>
      <dgm:spPr/>
      <dgm:t>
        <a:bodyPr/>
        <a:lstStyle/>
        <a:p>
          <a:endParaRPr lang="en-US"/>
        </a:p>
      </dgm:t>
    </dgm:pt>
    <dgm:pt modelId="{7FC75696-3B9A-CF41-A915-1ACEB7B65E5E}" type="pres">
      <dgm:prSet presAssocID="{792E67D7-9C60-0A42-BD24-57CB1DAD870F}" presName="hierChild5" presStyleCnt="0"/>
      <dgm:spPr/>
      <dgm:t>
        <a:bodyPr/>
        <a:lstStyle/>
        <a:p>
          <a:endParaRPr lang="en-US"/>
        </a:p>
      </dgm:t>
    </dgm:pt>
    <dgm:pt modelId="{409A1E6A-A3FC-7548-AF50-C70B2E363637}" type="pres">
      <dgm:prSet presAssocID="{CA5430D9-AC74-5142-82D6-F1FD1692B313}" presName="hierChild5" presStyleCnt="0"/>
      <dgm:spPr/>
      <dgm:t>
        <a:bodyPr/>
        <a:lstStyle/>
        <a:p>
          <a:endParaRPr lang="en-US"/>
        </a:p>
      </dgm:t>
    </dgm:pt>
    <dgm:pt modelId="{4FA09293-0652-1942-8BD1-AD01ED24608B}" type="pres">
      <dgm:prSet presAssocID="{74591260-1C76-A348-AF85-9142A638B5C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A1D6738-13E8-ED47-A810-F4FB811C1505}" type="pres">
      <dgm:prSet presAssocID="{79DBB2ED-101A-0C49-87BB-925BC85150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EFB19C-280A-CC40-96A0-E6C71621458B}" type="pres">
      <dgm:prSet presAssocID="{79DBB2ED-101A-0C49-87BB-925BC8515076}" presName="rootComposite" presStyleCnt="0"/>
      <dgm:spPr/>
      <dgm:t>
        <a:bodyPr/>
        <a:lstStyle/>
        <a:p>
          <a:endParaRPr lang="en-US"/>
        </a:p>
      </dgm:t>
    </dgm:pt>
    <dgm:pt modelId="{BD3B1CB0-B625-954D-B92A-430DABDBA116}" type="pres">
      <dgm:prSet presAssocID="{79DBB2ED-101A-0C49-87BB-925BC851507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8A548-1CCB-8A4C-B98B-12FF203F6FDF}" type="pres">
      <dgm:prSet presAssocID="{79DBB2ED-101A-0C49-87BB-925BC8515076}" presName="rootConnector" presStyleLbl="node2" presStyleIdx="1" presStyleCnt="2"/>
      <dgm:spPr/>
      <dgm:t>
        <a:bodyPr/>
        <a:lstStyle/>
        <a:p>
          <a:endParaRPr lang="en-US"/>
        </a:p>
      </dgm:t>
    </dgm:pt>
    <dgm:pt modelId="{065892A0-0FD2-F44E-8723-1B8E58033F2E}" type="pres">
      <dgm:prSet presAssocID="{79DBB2ED-101A-0C49-87BB-925BC8515076}" presName="hierChild4" presStyleCnt="0"/>
      <dgm:spPr/>
      <dgm:t>
        <a:bodyPr/>
        <a:lstStyle/>
        <a:p>
          <a:endParaRPr lang="en-US"/>
        </a:p>
      </dgm:t>
    </dgm:pt>
    <dgm:pt modelId="{4698CD41-3B6B-0342-8E0F-067721F8E603}" type="pres">
      <dgm:prSet presAssocID="{BA23FBBC-DC26-6F48-9015-B86D5BA5DAEC}" presName="Name37" presStyleLbl="parChTrans1D3" presStyleIdx="2" presStyleCnt="5"/>
      <dgm:spPr/>
      <dgm:t>
        <a:bodyPr/>
        <a:lstStyle/>
        <a:p>
          <a:endParaRPr lang="en-US"/>
        </a:p>
      </dgm:t>
    </dgm:pt>
    <dgm:pt modelId="{B70BD9D6-F1B3-CF4A-898E-17D587C300EA}" type="pres">
      <dgm:prSet presAssocID="{4EB2083B-7967-1D4B-BA08-FAE5A81713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7892AA-6F36-5B44-9E9A-807D1DDCBFE9}" type="pres">
      <dgm:prSet presAssocID="{4EB2083B-7967-1D4B-BA08-FAE5A81713FC}" presName="rootComposite" presStyleCnt="0"/>
      <dgm:spPr/>
      <dgm:t>
        <a:bodyPr/>
        <a:lstStyle/>
        <a:p>
          <a:endParaRPr lang="en-US"/>
        </a:p>
      </dgm:t>
    </dgm:pt>
    <dgm:pt modelId="{B0AF8710-326A-9E4F-99AF-8D946FB6F8BB}" type="pres">
      <dgm:prSet presAssocID="{4EB2083B-7967-1D4B-BA08-FAE5A81713FC}" presName="rootText" presStyleLbl="node3" presStyleIdx="2" presStyleCnt="5" custScaleX="188112" custScaleY="124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08CBA-6706-2345-87ED-838286BACD6B}" type="pres">
      <dgm:prSet presAssocID="{4EB2083B-7967-1D4B-BA08-FAE5A81713FC}" presName="rootConnector" presStyleLbl="node3" presStyleIdx="2" presStyleCnt="5"/>
      <dgm:spPr/>
      <dgm:t>
        <a:bodyPr/>
        <a:lstStyle/>
        <a:p>
          <a:endParaRPr lang="en-US"/>
        </a:p>
      </dgm:t>
    </dgm:pt>
    <dgm:pt modelId="{4138FB88-AE45-CC4E-BB68-11857B447A75}" type="pres">
      <dgm:prSet presAssocID="{4EB2083B-7967-1D4B-BA08-FAE5A81713FC}" presName="hierChild4" presStyleCnt="0"/>
      <dgm:spPr/>
      <dgm:t>
        <a:bodyPr/>
        <a:lstStyle/>
        <a:p>
          <a:endParaRPr lang="en-US"/>
        </a:p>
      </dgm:t>
    </dgm:pt>
    <dgm:pt modelId="{1DBCD84E-36DE-9740-86A5-88935B9CA773}" type="pres">
      <dgm:prSet presAssocID="{4EB2083B-7967-1D4B-BA08-FAE5A81713FC}" presName="hierChild5" presStyleCnt="0"/>
      <dgm:spPr/>
      <dgm:t>
        <a:bodyPr/>
        <a:lstStyle/>
        <a:p>
          <a:endParaRPr lang="en-US"/>
        </a:p>
      </dgm:t>
    </dgm:pt>
    <dgm:pt modelId="{4AAE6550-1FAD-EE4B-8E51-9A6F2FE59A80}" type="pres">
      <dgm:prSet presAssocID="{7980C5DF-BA96-E24B-9C1A-6FE71904ED5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557F576-592F-804E-ADFD-D0E8DCA593DC}" type="pres">
      <dgm:prSet presAssocID="{489A345A-BEC2-F14A-925E-5B96700984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6E5FE5-C171-934B-BA9C-F48E4D635A7E}" type="pres">
      <dgm:prSet presAssocID="{489A345A-BEC2-F14A-925E-5B96700984F2}" presName="rootComposite" presStyleCnt="0"/>
      <dgm:spPr/>
      <dgm:t>
        <a:bodyPr/>
        <a:lstStyle/>
        <a:p>
          <a:endParaRPr lang="en-US"/>
        </a:p>
      </dgm:t>
    </dgm:pt>
    <dgm:pt modelId="{B90E8CCB-F788-B142-8694-B1692678F694}" type="pres">
      <dgm:prSet presAssocID="{489A345A-BEC2-F14A-925E-5B96700984F2}" presName="rootText" presStyleLbl="node3" presStyleIdx="3" presStyleCnt="5" custScaleX="18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C4C06-E3A5-024C-A422-E582A46F40A2}" type="pres">
      <dgm:prSet presAssocID="{489A345A-BEC2-F14A-925E-5B96700984F2}" presName="rootConnector" presStyleLbl="node3" presStyleIdx="3" presStyleCnt="5"/>
      <dgm:spPr/>
      <dgm:t>
        <a:bodyPr/>
        <a:lstStyle/>
        <a:p>
          <a:endParaRPr lang="en-US"/>
        </a:p>
      </dgm:t>
    </dgm:pt>
    <dgm:pt modelId="{D698CF8A-64D4-424D-BC85-A332BFFD6F22}" type="pres">
      <dgm:prSet presAssocID="{489A345A-BEC2-F14A-925E-5B96700984F2}" presName="hierChild4" presStyleCnt="0"/>
      <dgm:spPr/>
      <dgm:t>
        <a:bodyPr/>
        <a:lstStyle/>
        <a:p>
          <a:endParaRPr lang="en-US"/>
        </a:p>
      </dgm:t>
    </dgm:pt>
    <dgm:pt modelId="{43D39EE1-2525-824F-9EA1-D55FF5607DCC}" type="pres">
      <dgm:prSet presAssocID="{489A345A-BEC2-F14A-925E-5B96700984F2}" presName="hierChild5" presStyleCnt="0"/>
      <dgm:spPr/>
      <dgm:t>
        <a:bodyPr/>
        <a:lstStyle/>
        <a:p>
          <a:endParaRPr lang="en-US"/>
        </a:p>
      </dgm:t>
    </dgm:pt>
    <dgm:pt modelId="{5DAB1927-4E63-BD48-887A-BE29D3E6570D}" type="pres">
      <dgm:prSet presAssocID="{1AAB78D8-523E-5746-BB9C-B84DC0F6A58D}" presName="Name37" presStyleLbl="parChTrans1D3" presStyleIdx="4" presStyleCnt="5"/>
      <dgm:spPr/>
      <dgm:t>
        <a:bodyPr/>
        <a:lstStyle/>
        <a:p>
          <a:endParaRPr lang="en-US"/>
        </a:p>
      </dgm:t>
    </dgm:pt>
    <dgm:pt modelId="{D753499C-183A-3A4D-8127-1543DC5E0A17}" type="pres">
      <dgm:prSet presAssocID="{80724352-AB21-534D-960D-2800B44426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505204E-AE29-8E43-B4E4-87C9A9B3EEB2}" type="pres">
      <dgm:prSet presAssocID="{80724352-AB21-534D-960D-2800B444264B}" presName="rootComposite" presStyleCnt="0"/>
      <dgm:spPr/>
      <dgm:t>
        <a:bodyPr/>
        <a:lstStyle/>
        <a:p>
          <a:endParaRPr lang="en-US"/>
        </a:p>
      </dgm:t>
    </dgm:pt>
    <dgm:pt modelId="{663B7267-49B6-C742-949D-9C25E858744C}" type="pres">
      <dgm:prSet presAssocID="{80724352-AB21-534D-960D-2800B444264B}" presName="rootText" presStyleLbl="node3" presStyleIdx="4" presStyleCnt="5" custScaleX="196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7E4265-DAC4-A944-B4B9-4DBD2F98E65E}" type="pres">
      <dgm:prSet presAssocID="{80724352-AB21-534D-960D-2800B444264B}" presName="rootConnector" presStyleLbl="node3" presStyleIdx="4" presStyleCnt="5"/>
      <dgm:spPr/>
      <dgm:t>
        <a:bodyPr/>
        <a:lstStyle/>
        <a:p>
          <a:endParaRPr lang="en-US"/>
        </a:p>
      </dgm:t>
    </dgm:pt>
    <dgm:pt modelId="{682ACB4F-1520-CE4F-84EB-BC0FCAADAD07}" type="pres">
      <dgm:prSet presAssocID="{80724352-AB21-534D-960D-2800B444264B}" presName="hierChild4" presStyleCnt="0"/>
      <dgm:spPr/>
      <dgm:t>
        <a:bodyPr/>
        <a:lstStyle/>
        <a:p>
          <a:endParaRPr lang="en-US"/>
        </a:p>
      </dgm:t>
    </dgm:pt>
    <dgm:pt modelId="{4BA14080-A5F7-6F4D-A3B2-0C7AFAE7A319}" type="pres">
      <dgm:prSet presAssocID="{80724352-AB21-534D-960D-2800B444264B}" presName="hierChild5" presStyleCnt="0"/>
      <dgm:spPr/>
      <dgm:t>
        <a:bodyPr/>
        <a:lstStyle/>
        <a:p>
          <a:endParaRPr lang="en-US"/>
        </a:p>
      </dgm:t>
    </dgm:pt>
    <dgm:pt modelId="{BA869291-561C-684B-B120-3462F6A540A6}" type="pres">
      <dgm:prSet presAssocID="{79DBB2ED-101A-0C49-87BB-925BC8515076}" presName="hierChild5" presStyleCnt="0"/>
      <dgm:spPr/>
      <dgm:t>
        <a:bodyPr/>
        <a:lstStyle/>
        <a:p>
          <a:endParaRPr lang="en-US"/>
        </a:p>
      </dgm:t>
    </dgm:pt>
    <dgm:pt modelId="{F2C31C8B-A245-FE4E-B04F-229892725841}" type="pres">
      <dgm:prSet presAssocID="{84BB9A9A-57B2-1440-933F-A950D93FC640}" presName="hierChild3" presStyleCnt="0"/>
      <dgm:spPr/>
      <dgm:t>
        <a:bodyPr/>
        <a:lstStyle/>
        <a:p>
          <a:endParaRPr lang="en-US"/>
        </a:p>
      </dgm:t>
    </dgm:pt>
  </dgm:ptLst>
  <dgm:cxnLst>
    <dgm:cxn modelId="{F38856DD-97D7-CB4C-93EE-133537F7A102}" type="presOf" srcId="{4EB2083B-7967-1D4B-BA08-FAE5A81713FC}" destId="{B0AF8710-326A-9E4F-99AF-8D946FB6F8BB}" srcOrd="0" destOrd="0" presId="urn:microsoft.com/office/officeart/2005/8/layout/orgChart1"/>
    <dgm:cxn modelId="{EAA235F2-9821-A949-858A-A237A30F3AEE}" type="presOf" srcId="{792E67D7-9C60-0A42-BD24-57CB1DAD870F}" destId="{A80DDD06-1252-FD40-AAEE-CBA4F6E40842}" srcOrd="0" destOrd="0" presId="urn:microsoft.com/office/officeart/2005/8/layout/orgChart1"/>
    <dgm:cxn modelId="{DF73E05E-03C3-744E-9C16-43DF63BB0DE9}" type="presOf" srcId="{CA5430D9-AC74-5142-82D6-F1FD1692B313}" destId="{587C8293-818C-2A40-98C5-C3CC61C9AE90}" srcOrd="1" destOrd="0" presId="urn:microsoft.com/office/officeart/2005/8/layout/orgChart1"/>
    <dgm:cxn modelId="{7EEFC27A-AEE4-6441-928A-6411608708F5}" type="presOf" srcId="{7C9E7DBB-D63F-AF4A-B18D-33B549C07448}" destId="{F7C0A58C-6A23-2B47-8C9F-C80D6292CB4E}" srcOrd="0" destOrd="0" presId="urn:microsoft.com/office/officeart/2005/8/layout/orgChart1"/>
    <dgm:cxn modelId="{8199F2D3-73ED-C945-805D-4E9C2AC9E5F5}" type="presOf" srcId="{79DBB2ED-101A-0C49-87BB-925BC8515076}" destId="{AB18A548-1CCB-8A4C-B98B-12FF203F6FDF}" srcOrd="1" destOrd="0" presId="urn:microsoft.com/office/officeart/2005/8/layout/orgChart1"/>
    <dgm:cxn modelId="{20BF9CFB-5750-CB48-B9B7-0FED847E8F1E}" srcId="{84BB9A9A-57B2-1440-933F-A950D93FC640}" destId="{79DBB2ED-101A-0C49-87BB-925BC8515076}" srcOrd="1" destOrd="0" parTransId="{74591260-1C76-A348-AF85-9142A638B5C2}" sibTransId="{D790B717-73EE-824B-8D58-79F233D55534}"/>
    <dgm:cxn modelId="{03BB7779-63AE-6343-A5C0-4EF4C216A713}" type="presOf" srcId="{B44A025C-575F-3949-AB22-8BD77124B989}" destId="{AE396542-113D-F841-8114-4CC8C0CE3278}" srcOrd="0" destOrd="0" presId="urn:microsoft.com/office/officeart/2005/8/layout/orgChart1"/>
    <dgm:cxn modelId="{DDBF143F-03CB-3241-8900-D8BF31FBEF93}" type="presOf" srcId="{79DBB2ED-101A-0C49-87BB-925BC8515076}" destId="{BD3B1CB0-B625-954D-B92A-430DABDBA116}" srcOrd="0" destOrd="0" presId="urn:microsoft.com/office/officeart/2005/8/layout/orgChart1"/>
    <dgm:cxn modelId="{62E49F33-5D85-DE4B-864C-49C0CF1F2032}" type="presOf" srcId="{489A345A-BEC2-F14A-925E-5B96700984F2}" destId="{278C4C06-E3A5-024C-A422-E582A46F40A2}" srcOrd="1" destOrd="0" presId="urn:microsoft.com/office/officeart/2005/8/layout/orgChart1"/>
    <dgm:cxn modelId="{E474F2D5-DDCD-7240-9227-27CCC4FD6220}" type="presOf" srcId="{4EB2083B-7967-1D4B-BA08-FAE5A81713FC}" destId="{70F08CBA-6706-2345-87ED-838286BACD6B}" srcOrd="1" destOrd="0" presId="urn:microsoft.com/office/officeart/2005/8/layout/orgChart1"/>
    <dgm:cxn modelId="{A6965245-B621-9F45-8063-82142EBCDC5E}" type="presOf" srcId="{BA23FBBC-DC26-6F48-9015-B86D5BA5DAEC}" destId="{4698CD41-3B6B-0342-8E0F-067721F8E603}" srcOrd="0" destOrd="0" presId="urn:microsoft.com/office/officeart/2005/8/layout/orgChart1"/>
    <dgm:cxn modelId="{0DF8219C-3808-184F-8917-1333C55AED9A}" srcId="{DCDFF72A-C0E9-2549-889B-758B3300BD0C}" destId="{84BB9A9A-57B2-1440-933F-A950D93FC640}" srcOrd="0" destOrd="0" parTransId="{0B6EF2B9-A0FE-9E4E-9C64-9A40BD2F5F8B}" sibTransId="{EA359639-67EA-FD40-A04F-819D90CB8F5D}"/>
    <dgm:cxn modelId="{00CE0B92-84EA-AA46-A640-895F61593827}" type="presOf" srcId="{80724352-AB21-534D-960D-2800B444264B}" destId="{663B7267-49B6-C742-949D-9C25E858744C}" srcOrd="0" destOrd="0" presId="urn:microsoft.com/office/officeart/2005/8/layout/orgChart1"/>
    <dgm:cxn modelId="{50999837-15E4-1247-BE98-A89BC1256819}" srcId="{CA5430D9-AC74-5142-82D6-F1FD1692B313}" destId="{792E67D7-9C60-0A42-BD24-57CB1DAD870F}" srcOrd="1" destOrd="0" parTransId="{7C9E7DBB-D63F-AF4A-B18D-33B549C07448}" sibTransId="{202E2090-12A2-2442-84ED-EDFD847575C2}"/>
    <dgm:cxn modelId="{58B37BA3-1DFA-4043-AA02-9957B48BC6E4}" type="presOf" srcId="{80724352-AB21-534D-960D-2800B444264B}" destId="{0F7E4265-DAC4-A944-B4B9-4DBD2F98E65E}" srcOrd="1" destOrd="0" presId="urn:microsoft.com/office/officeart/2005/8/layout/orgChart1"/>
    <dgm:cxn modelId="{03495B90-8343-6646-AFBF-A648A1443B99}" srcId="{79DBB2ED-101A-0C49-87BB-925BC8515076}" destId="{80724352-AB21-534D-960D-2800B444264B}" srcOrd="2" destOrd="0" parTransId="{1AAB78D8-523E-5746-BB9C-B84DC0F6A58D}" sibTransId="{FE774C32-A05B-A243-BF64-BD66EE03AC6F}"/>
    <dgm:cxn modelId="{F468176F-9891-6D49-8638-CBB1051EA839}" srcId="{79DBB2ED-101A-0C49-87BB-925BC8515076}" destId="{4EB2083B-7967-1D4B-BA08-FAE5A81713FC}" srcOrd="0" destOrd="0" parTransId="{BA23FBBC-DC26-6F48-9015-B86D5BA5DAEC}" sibTransId="{71629558-DD36-CD44-8997-95AC508C2EC2}"/>
    <dgm:cxn modelId="{D185B353-E0E4-2F46-B779-1C293832AFC7}" type="presOf" srcId="{5FBF6D6C-41FF-6D48-B8B1-7B58D4BB7C1A}" destId="{81C3DDFF-09A0-684B-B4BF-0EC3C8D2FB07}" srcOrd="1" destOrd="0" presId="urn:microsoft.com/office/officeart/2005/8/layout/orgChart1"/>
    <dgm:cxn modelId="{C72AE3C2-53EB-2144-9320-60692D8211CA}" type="presOf" srcId="{7C145598-7166-8D4C-9D55-B171B48AB017}" destId="{1EAE15D5-6EF4-8140-8604-666F385448C3}" srcOrd="0" destOrd="0" presId="urn:microsoft.com/office/officeart/2005/8/layout/orgChart1"/>
    <dgm:cxn modelId="{21DCD552-666B-3948-87B1-4D950F5C66A4}" type="presOf" srcId="{7980C5DF-BA96-E24B-9C1A-6FE71904ED59}" destId="{4AAE6550-1FAD-EE4B-8E51-9A6F2FE59A80}" srcOrd="0" destOrd="0" presId="urn:microsoft.com/office/officeart/2005/8/layout/orgChart1"/>
    <dgm:cxn modelId="{252EE77B-6B42-3045-B6B4-7E8CE5337486}" type="presOf" srcId="{5FBF6D6C-41FF-6D48-B8B1-7B58D4BB7C1A}" destId="{3D3993D6-4BF5-8D4B-946A-3490497C5A98}" srcOrd="0" destOrd="0" presId="urn:microsoft.com/office/officeart/2005/8/layout/orgChart1"/>
    <dgm:cxn modelId="{80DAA6B6-9788-A04C-AF10-DD005FD50BB8}" type="presOf" srcId="{84BB9A9A-57B2-1440-933F-A950D93FC640}" destId="{6DC6E3DF-D513-6C40-AD4A-FB92574BF000}" srcOrd="1" destOrd="0" presId="urn:microsoft.com/office/officeart/2005/8/layout/orgChart1"/>
    <dgm:cxn modelId="{2D0C02D6-F89E-FC4E-B9A1-26F1E8166BF1}" srcId="{84BB9A9A-57B2-1440-933F-A950D93FC640}" destId="{CA5430D9-AC74-5142-82D6-F1FD1692B313}" srcOrd="0" destOrd="0" parTransId="{B44A025C-575F-3949-AB22-8BD77124B989}" sibTransId="{2C3BEB47-B721-224C-818C-82D12D39DD8D}"/>
    <dgm:cxn modelId="{52749963-A3E4-D64B-ADCD-82CAF20104EF}" type="presOf" srcId="{CA5430D9-AC74-5142-82D6-F1FD1692B313}" destId="{CB19E12D-788E-0848-9EC7-ABC65CAC7DE5}" srcOrd="0" destOrd="0" presId="urn:microsoft.com/office/officeart/2005/8/layout/orgChart1"/>
    <dgm:cxn modelId="{D74F5A99-D659-CD48-B466-D8F926C87997}" type="presOf" srcId="{1AAB78D8-523E-5746-BB9C-B84DC0F6A58D}" destId="{5DAB1927-4E63-BD48-887A-BE29D3E6570D}" srcOrd="0" destOrd="0" presId="urn:microsoft.com/office/officeart/2005/8/layout/orgChart1"/>
    <dgm:cxn modelId="{4B45EEA0-B1B0-3D4B-9F7E-66EE5A5115DA}" type="presOf" srcId="{74591260-1C76-A348-AF85-9142A638B5C2}" destId="{4FA09293-0652-1942-8BD1-AD01ED24608B}" srcOrd="0" destOrd="0" presId="urn:microsoft.com/office/officeart/2005/8/layout/orgChart1"/>
    <dgm:cxn modelId="{28D35BAB-DBC5-A54E-BE42-259202153578}" srcId="{79DBB2ED-101A-0C49-87BB-925BC8515076}" destId="{489A345A-BEC2-F14A-925E-5B96700984F2}" srcOrd="1" destOrd="0" parTransId="{7980C5DF-BA96-E24B-9C1A-6FE71904ED59}" sibTransId="{7A17CCEC-1660-C047-8A3C-DBA79C8359B6}"/>
    <dgm:cxn modelId="{DED68AC6-F917-C14F-B7D0-5244C983EA62}" type="presOf" srcId="{84BB9A9A-57B2-1440-933F-A950D93FC640}" destId="{BEC74660-4497-3E46-B1E2-32BE1A6ABF78}" srcOrd="0" destOrd="0" presId="urn:microsoft.com/office/officeart/2005/8/layout/orgChart1"/>
    <dgm:cxn modelId="{AAC979FB-F6B3-3046-865D-C46ABAF57DF5}" type="presOf" srcId="{DCDFF72A-C0E9-2549-889B-758B3300BD0C}" destId="{F146B009-D7DA-2E4A-9E07-AA539771E0ED}" srcOrd="0" destOrd="0" presId="urn:microsoft.com/office/officeart/2005/8/layout/orgChart1"/>
    <dgm:cxn modelId="{79169603-326E-9B40-99AF-F8048FCDFAB9}" type="presOf" srcId="{489A345A-BEC2-F14A-925E-5B96700984F2}" destId="{B90E8CCB-F788-B142-8694-B1692678F694}" srcOrd="0" destOrd="0" presId="urn:microsoft.com/office/officeart/2005/8/layout/orgChart1"/>
    <dgm:cxn modelId="{C39513E6-BC40-1746-B331-00A86B20971A}" type="presOf" srcId="{792E67D7-9C60-0A42-BD24-57CB1DAD870F}" destId="{73CDCA70-AB9D-BD48-BE73-B744238CD6C7}" srcOrd="1" destOrd="0" presId="urn:microsoft.com/office/officeart/2005/8/layout/orgChart1"/>
    <dgm:cxn modelId="{D72806B8-79CB-9B44-91F4-5C6022CE0904}" srcId="{CA5430D9-AC74-5142-82D6-F1FD1692B313}" destId="{5FBF6D6C-41FF-6D48-B8B1-7B58D4BB7C1A}" srcOrd="0" destOrd="0" parTransId="{7C145598-7166-8D4C-9D55-B171B48AB017}" sibTransId="{4489017B-836A-F645-9903-C2C7DCC6F2BE}"/>
    <dgm:cxn modelId="{D9F134C4-2739-2842-9928-FD9BB7CB3050}" type="presParOf" srcId="{F146B009-D7DA-2E4A-9E07-AA539771E0ED}" destId="{671D1C6F-4278-F042-9818-22B105C729E8}" srcOrd="0" destOrd="0" presId="urn:microsoft.com/office/officeart/2005/8/layout/orgChart1"/>
    <dgm:cxn modelId="{73612455-1C1B-2C4A-A72C-385BCDCC8D0A}" type="presParOf" srcId="{671D1C6F-4278-F042-9818-22B105C729E8}" destId="{80361114-4DE8-5548-AB74-019873C5B0B1}" srcOrd="0" destOrd="0" presId="urn:microsoft.com/office/officeart/2005/8/layout/orgChart1"/>
    <dgm:cxn modelId="{F865B3B3-9761-C24F-ABF3-7428DFDC18A2}" type="presParOf" srcId="{80361114-4DE8-5548-AB74-019873C5B0B1}" destId="{BEC74660-4497-3E46-B1E2-32BE1A6ABF78}" srcOrd="0" destOrd="0" presId="urn:microsoft.com/office/officeart/2005/8/layout/orgChart1"/>
    <dgm:cxn modelId="{9CE45295-607A-334B-B8AF-C56E1619763E}" type="presParOf" srcId="{80361114-4DE8-5548-AB74-019873C5B0B1}" destId="{6DC6E3DF-D513-6C40-AD4A-FB92574BF000}" srcOrd="1" destOrd="0" presId="urn:microsoft.com/office/officeart/2005/8/layout/orgChart1"/>
    <dgm:cxn modelId="{AE2F2576-F846-C747-B346-77F0BE9EA1D2}" type="presParOf" srcId="{671D1C6F-4278-F042-9818-22B105C729E8}" destId="{8368E191-A4E4-7A49-B3F1-09D5DAA23B5F}" srcOrd="1" destOrd="0" presId="urn:microsoft.com/office/officeart/2005/8/layout/orgChart1"/>
    <dgm:cxn modelId="{5B24A5D3-B4E1-974C-9511-201A2B53CE2B}" type="presParOf" srcId="{8368E191-A4E4-7A49-B3F1-09D5DAA23B5F}" destId="{AE396542-113D-F841-8114-4CC8C0CE3278}" srcOrd="0" destOrd="0" presId="urn:microsoft.com/office/officeart/2005/8/layout/orgChart1"/>
    <dgm:cxn modelId="{8DB9A96F-D9A8-D340-B841-C13FE4EED1AE}" type="presParOf" srcId="{8368E191-A4E4-7A49-B3F1-09D5DAA23B5F}" destId="{EE4A7C45-A590-9C4B-9D1A-492839AFF98F}" srcOrd="1" destOrd="0" presId="urn:microsoft.com/office/officeart/2005/8/layout/orgChart1"/>
    <dgm:cxn modelId="{7EF992A3-57BD-C347-8F17-70ED35F898E6}" type="presParOf" srcId="{EE4A7C45-A590-9C4B-9D1A-492839AFF98F}" destId="{05DC105C-0248-9B4C-813A-4F5A365597FA}" srcOrd="0" destOrd="0" presId="urn:microsoft.com/office/officeart/2005/8/layout/orgChart1"/>
    <dgm:cxn modelId="{52E9BD86-9F67-3F42-B64B-435DB84F0FF7}" type="presParOf" srcId="{05DC105C-0248-9B4C-813A-4F5A365597FA}" destId="{CB19E12D-788E-0848-9EC7-ABC65CAC7DE5}" srcOrd="0" destOrd="0" presId="urn:microsoft.com/office/officeart/2005/8/layout/orgChart1"/>
    <dgm:cxn modelId="{39D8F40A-CABB-E94C-A819-298086730BAA}" type="presParOf" srcId="{05DC105C-0248-9B4C-813A-4F5A365597FA}" destId="{587C8293-818C-2A40-98C5-C3CC61C9AE90}" srcOrd="1" destOrd="0" presId="urn:microsoft.com/office/officeart/2005/8/layout/orgChart1"/>
    <dgm:cxn modelId="{8ABFCDF8-0BE9-B648-A13D-EBE974C2B8B2}" type="presParOf" srcId="{EE4A7C45-A590-9C4B-9D1A-492839AFF98F}" destId="{D6DB35C0-624D-254E-9361-37682605F126}" srcOrd="1" destOrd="0" presId="urn:microsoft.com/office/officeart/2005/8/layout/orgChart1"/>
    <dgm:cxn modelId="{C378AE1E-DB71-3840-BD83-D1AEDFD99C1E}" type="presParOf" srcId="{D6DB35C0-624D-254E-9361-37682605F126}" destId="{1EAE15D5-6EF4-8140-8604-666F385448C3}" srcOrd="0" destOrd="0" presId="urn:microsoft.com/office/officeart/2005/8/layout/orgChart1"/>
    <dgm:cxn modelId="{7DD46A22-5478-F54E-AEC0-5960096C3C75}" type="presParOf" srcId="{D6DB35C0-624D-254E-9361-37682605F126}" destId="{38BA382A-4340-2F4E-A48A-B6E7019BDCAD}" srcOrd="1" destOrd="0" presId="urn:microsoft.com/office/officeart/2005/8/layout/orgChart1"/>
    <dgm:cxn modelId="{4E0DAAD7-A1FE-F94F-83C1-11A9A7C20D9A}" type="presParOf" srcId="{38BA382A-4340-2F4E-A48A-B6E7019BDCAD}" destId="{4E75830D-0748-3C45-BCE2-96C52AC6881D}" srcOrd="0" destOrd="0" presId="urn:microsoft.com/office/officeart/2005/8/layout/orgChart1"/>
    <dgm:cxn modelId="{8233E6D1-52A6-804D-A3F9-0412BBF8C559}" type="presParOf" srcId="{4E75830D-0748-3C45-BCE2-96C52AC6881D}" destId="{3D3993D6-4BF5-8D4B-946A-3490497C5A98}" srcOrd="0" destOrd="0" presId="urn:microsoft.com/office/officeart/2005/8/layout/orgChart1"/>
    <dgm:cxn modelId="{8CCA94A4-CC1A-8D4E-9CE0-FBB3B9613DF9}" type="presParOf" srcId="{4E75830D-0748-3C45-BCE2-96C52AC6881D}" destId="{81C3DDFF-09A0-684B-B4BF-0EC3C8D2FB07}" srcOrd="1" destOrd="0" presId="urn:microsoft.com/office/officeart/2005/8/layout/orgChart1"/>
    <dgm:cxn modelId="{6D28439C-BB7F-1148-9E6C-4A34BF9B264D}" type="presParOf" srcId="{38BA382A-4340-2F4E-A48A-B6E7019BDCAD}" destId="{85620356-C7D0-224D-9A73-AEA4090912E5}" srcOrd="1" destOrd="0" presId="urn:microsoft.com/office/officeart/2005/8/layout/orgChart1"/>
    <dgm:cxn modelId="{F9136309-3B1D-CD48-88C9-6C84502AC10A}" type="presParOf" srcId="{38BA382A-4340-2F4E-A48A-B6E7019BDCAD}" destId="{974768D2-7767-F84D-B8C0-B661CE7911BB}" srcOrd="2" destOrd="0" presId="urn:microsoft.com/office/officeart/2005/8/layout/orgChart1"/>
    <dgm:cxn modelId="{29F306F5-70DB-AA42-81BB-EF6D99EF6088}" type="presParOf" srcId="{D6DB35C0-624D-254E-9361-37682605F126}" destId="{F7C0A58C-6A23-2B47-8C9F-C80D6292CB4E}" srcOrd="2" destOrd="0" presId="urn:microsoft.com/office/officeart/2005/8/layout/orgChart1"/>
    <dgm:cxn modelId="{72CD3EC3-509D-9641-91D2-388AF448E0D5}" type="presParOf" srcId="{D6DB35C0-624D-254E-9361-37682605F126}" destId="{F02D61EC-8EA8-3D4A-91F5-DF355670F0F1}" srcOrd="3" destOrd="0" presId="urn:microsoft.com/office/officeart/2005/8/layout/orgChart1"/>
    <dgm:cxn modelId="{4893ED26-6058-9F4B-96C4-ECFA05FDCA89}" type="presParOf" srcId="{F02D61EC-8EA8-3D4A-91F5-DF355670F0F1}" destId="{27EF366C-1222-774E-B479-54AE8D82362F}" srcOrd="0" destOrd="0" presId="urn:microsoft.com/office/officeart/2005/8/layout/orgChart1"/>
    <dgm:cxn modelId="{5B2F308B-22B7-274A-A1DD-1F443C680BE9}" type="presParOf" srcId="{27EF366C-1222-774E-B479-54AE8D82362F}" destId="{A80DDD06-1252-FD40-AAEE-CBA4F6E40842}" srcOrd="0" destOrd="0" presId="urn:microsoft.com/office/officeart/2005/8/layout/orgChart1"/>
    <dgm:cxn modelId="{F4E3A25D-928C-C841-A22F-D9DDF5897D10}" type="presParOf" srcId="{27EF366C-1222-774E-B479-54AE8D82362F}" destId="{73CDCA70-AB9D-BD48-BE73-B744238CD6C7}" srcOrd="1" destOrd="0" presId="urn:microsoft.com/office/officeart/2005/8/layout/orgChart1"/>
    <dgm:cxn modelId="{31489DB9-8899-E140-8B1B-D0588727B23F}" type="presParOf" srcId="{F02D61EC-8EA8-3D4A-91F5-DF355670F0F1}" destId="{9C8F15BB-3415-FC4C-857A-9C637398E7D0}" srcOrd="1" destOrd="0" presId="urn:microsoft.com/office/officeart/2005/8/layout/orgChart1"/>
    <dgm:cxn modelId="{5049F7BF-877B-5B4B-A308-BAC3BB0F7608}" type="presParOf" srcId="{F02D61EC-8EA8-3D4A-91F5-DF355670F0F1}" destId="{7FC75696-3B9A-CF41-A915-1ACEB7B65E5E}" srcOrd="2" destOrd="0" presId="urn:microsoft.com/office/officeart/2005/8/layout/orgChart1"/>
    <dgm:cxn modelId="{B761A5DC-7B28-F249-B629-93A7D46E17DD}" type="presParOf" srcId="{EE4A7C45-A590-9C4B-9D1A-492839AFF98F}" destId="{409A1E6A-A3FC-7548-AF50-C70B2E363637}" srcOrd="2" destOrd="0" presId="urn:microsoft.com/office/officeart/2005/8/layout/orgChart1"/>
    <dgm:cxn modelId="{E503B698-DAAF-0C47-B85B-1796EC33D86C}" type="presParOf" srcId="{8368E191-A4E4-7A49-B3F1-09D5DAA23B5F}" destId="{4FA09293-0652-1942-8BD1-AD01ED24608B}" srcOrd="2" destOrd="0" presId="urn:microsoft.com/office/officeart/2005/8/layout/orgChart1"/>
    <dgm:cxn modelId="{FAA0891F-E4CD-D444-ACA7-48B26E7D60BC}" type="presParOf" srcId="{8368E191-A4E4-7A49-B3F1-09D5DAA23B5F}" destId="{BA1D6738-13E8-ED47-A810-F4FB811C1505}" srcOrd="3" destOrd="0" presId="urn:microsoft.com/office/officeart/2005/8/layout/orgChart1"/>
    <dgm:cxn modelId="{5E81C73B-376C-4F40-AC6D-C5C0EAB4D61A}" type="presParOf" srcId="{BA1D6738-13E8-ED47-A810-F4FB811C1505}" destId="{5EEFB19C-280A-CC40-96A0-E6C71621458B}" srcOrd="0" destOrd="0" presId="urn:microsoft.com/office/officeart/2005/8/layout/orgChart1"/>
    <dgm:cxn modelId="{56180DCA-4172-B341-A72A-F1C0456CD013}" type="presParOf" srcId="{5EEFB19C-280A-CC40-96A0-E6C71621458B}" destId="{BD3B1CB0-B625-954D-B92A-430DABDBA116}" srcOrd="0" destOrd="0" presId="urn:microsoft.com/office/officeart/2005/8/layout/orgChart1"/>
    <dgm:cxn modelId="{1CB0E06A-9E3D-A640-B383-ED86F7D86A78}" type="presParOf" srcId="{5EEFB19C-280A-CC40-96A0-E6C71621458B}" destId="{AB18A548-1CCB-8A4C-B98B-12FF203F6FDF}" srcOrd="1" destOrd="0" presId="urn:microsoft.com/office/officeart/2005/8/layout/orgChart1"/>
    <dgm:cxn modelId="{61A32ED3-1BC7-2142-81CA-81151331B710}" type="presParOf" srcId="{BA1D6738-13E8-ED47-A810-F4FB811C1505}" destId="{065892A0-0FD2-F44E-8723-1B8E58033F2E}" srcOrd="1" destOrd="0" presId="urn:microsoft.com/office/officeart/2005/8/layout/orgChart1"/>
    <dgm:cxn modelId="{59DA0F18-40E4-0340-B74E-BAA1DB7E6FD8}" type="presParOf" srcId="{065892A0-0FD2-F44E-8723-1B8E58033F2E}" destId="{4698CD41-3B6B-0342-8E0F-067721F8E603}" srcOrd="0" destOrd="0" presId="urn:microsoft.com/office/officeart/2005/8/layout/orgChart1"/>
    <dgm:cxn modelId="{4E94F4FB-2ED8-804D-AFB0-FE53627FA4E9}" type="presParOf" srcId="{065892A0-0FD2-F44E-8723-1B8E58033F2E}" destId="{B70BD9D6-F1B3-CF4A-898E-17D587C300EA}" srcOrd="1" destOrd="0" presId="urn:microsoft.com/office/officeart/2005/8/layout/orgChart1"/>
    <dgm:cxn modelId="{26327718-5750-E547-B211-0EC32D9B2B12}" type="presParOf" srcId="{B70BD9D6-F1B3-CF4A-898E-17D587C300EA}" destId="{347892AA-6F36-5B44-9E9A-807D1DDCBFE9}" srcOrd="0" destOrd="0" presId="urn:microsoft.com/office/officeart/2005/8/layout/orgChart1"/>
    <dgm:cxn modelId="{6A45A324-67D5-A449-92C4-3DD5ADF4A0E0}" type="presParOf" srcId="{347892AA-6F36-5B44-9E9A-807D1DDCBFE9}" destId="{B0AF8710-326A-9E4F-99AF-8D946FB6F8BB}" srcOrd="0" destOrd="0" presId="urn:microsoft.com/office/officeart/2005/8/layout/orgChart1"/>
    <dgm:cxn modelId="{36D96430-D0D6-6046-B020-CC23D7B7FA8D}" type="presParOf" srcId="{347892AA-6F36-5B44-9E9A-807D1DDCBFE9}" destId="{70F08CBA-6706-2345-87ED-838286BACD6B}" srcOrd="1" destOrd="0" presId="urn:microsoft.com/office/officeart/2005/8/layout/orgChart1"/>
    <dgm:cxn modelId="{C63675F0-8289-264C-862B-BC81822CDC42}" type="presParOf" srcId="{B70BD9D6-F1B3-CF4A-898E-17D587C300EA}" destId="{4138FB88-AE45-CC4E-BB68-11857B447A75}" srcOrd="1" destOrd="0" presId="urn:microsoft.com/office/officeart/2005/8/layout/orgChart1"/>
    <dgm:cxn modelId="{9AD21715-2658-394E-B02A-FAC9F0E14295}" type="presParOf" srcId="{B70BD9D6-F1B3-CF4A-898E-17D587C300EA}" destId="{1DBCD84E-36DE-9740-86A5-88935B9CA773}" srcOrd="2" destOrd="0" presId="urn:microsoft.com/office/officeart/2005/8/layout/orgChart1"/>
    <dgm:cxn modelId="{5C554649-BF1D-9D4A-B260-2EDC11469FF1}" type="presParOf" srcId="{065892A0-0FD2-F44E-8723-1B8E58033F2E}" destId="{4AAE6550-1FAD-EE4B-8E51-9A6F2FE59A80}" srcOrd="2" destOrd="0" presId="urn:microsoft.com/office/officeart/2005/8/layout/orgChart1"/>
    <dgm:cxn modelId="{BD72E313-6A5F-BF4B-BCE4-BCB463693BFB}" type="presParOf" srcId="{065892A0-0FD2-F44E-8723-1B8E58033F2E}" destId="{4557F576-592F-804E-ADFD-D0E8DCA593DC}" srcOrd="3" destOrd="0" presId="urn:microsoft.com/office/officeart/2005/8/layout/orgChart1"/>
    <dgm:cxn modelId="{243E44FD-BD54-6648-B43C-AE4233758099}" type="presParOf" srcId="{4557F576-592F-804E-ADFD-D0E8DCA593DC}" destId="{3C6E5FE5-C171-934B-BA9C-F48E4D635A7E}" srcOrd="0" destOrd="0" presId="urn:microsoft.com/office/officeart/2005/8/layout/orgChart1"/>
    <dgm:cxn modelId="{C69CDEEF-9D0A-4C4D-B843-4DA5882E0DAE}" type="presParOf" srcId="{3C6E5FE5-C171-934B-BA9C-F48E4D635A7E}" destId="{B90E8CCB-F788-B142-8694-B1692678F694}" srcOrd="0" destOrd="0" presId="urn:microsoft.com/office/officeart/2005/8/layout/orgChart1"/>
    <dgm:cxn modelId="{209B63DB-3AFF-2C4B-A61F-5FE2D4CDFCAE}" type="presParOf" srcId="{3C6E5FE5-C171-934B-BA9C-F48E4D635A7E}" destId="{278C4C06-E3A5-024C-A422-E582A46F40A2}" srcOrd="1" destOrd="0" presId="urn:microsoft.com/office/officeart/2005/8/layout/orgChart1"/>
    <dgm:cxn modelId="{E5E36BDF-E075-C341-9774-02C10DE481BD}" type="presParOf" srcId="{4557F576-592F-804E-ADFD-D0E8DCA593DC}" destId="{D698CF8A-64D4-424D-BC85-A332BFFD6F22}" srcOrd="1" destOrd="0" presId="urn:microsoft.com/office/officeart/2005/8/layout/orgChart1"/>
    <dgm:cxn modelId="{2BF50A8C-7320-0B46-BCED-7177B1F2FD8A}" type="presParOf" srcId="{4557F576-592F-804E-ADFD-D0E8DCA593DC}" destId="{43D39EE1-2525-824F-9EA1-D55FF5607DCC}" srcOrd="2" destOrd="0" presId="urn:microsoft.com/office/officeart/2005/8/layout/orgChart1"/>
    <dgm:cxn modelId="{6FAE0484-42B2-B040-9CE8-251F14072AA2}" type="presParOf" srcId="{065892A0-0FD2-F44E-8723-1B8E58033F2E}" destId="{5DAB1927-4E63-BD48-887A-BE29D3E6570D}" srcOrd="4" destOrd="0" presId="urn:microsoft.com/office/officeart/2005/8/layout/orgChart1"/>
    <dgm:cxn modelId="{B65F41BF-948D-564B-A96B-2E63AB0F9787}" type="presParOf" srcId="{065892A0-0FD2-F44E-8723-1B8E58033F2E}" destId="{D753499C-183A-3A4D-8127-1543DC5E0A17}" srcOrd="5" destOrd="0" presId="urn:microsoft.com/office/officeart/2005/8/layout/orgChart1"/>
    <dgm:cxn modelId="{D02C40E6-F901-AF48-8572-4D270C38AD83}" type="presParOf" srcId="{D753499C-183A-3A4D-8127-1543DC5E0A17}" destId="{B505204E-AE29-8E43-B4E4-87C9A9B3EEB2}" srcOrd="0" destOrd="0" presId="urn:microsoft.com/office/officeart/2005/8/layout/orgChart1"/>
    <dgm:cxn modelId="{4BA48898-A76D-CC46-821B-78A5375FEFB3}" type="presParOf" srcId="{B505204E-AE29-8E43-B4E4-87C9A9B3EEB2}" destId="{663B7267-49B6-C742-949D-9C25E858744C}" srcOrd="0" destOrd="0" presId="urn:microsoft.com/office/officeart/2005/8/layout/orgChart1"/>
    <dgm:cxn modelId="{5010F353-E417-4545-9732-129AD6447A92}" type="presParOf" srcId="{B505204E-AE29-8E43-B4E4-87C9A9B3EEB2}" destId="{0F7E4265-DAC4-A944-B4B9-4DBD2F98E65E}" srcOrd="1" destOrd="0" presId="urn:microsoft.com/office/officeart/2005/8/layout/orgChart1"/>
    <dgm:cxn modelId="{2D5815F1-5432-F746-9948-4EBEFBE946F1}" type="presParOf" srcId="{D753499C-183A-3A4D-8127-1543DC5E0A17}" destId="{682ACB4F-1520-CE4F-84EB-BC0FCAADAD07}" srcOrd="1" destOrd="0" presId="urn:microsoft.com/office/officeart/2005/8/layout/orgChart1"/>
    <dgm:cxn modelId="{983AB8E8-5378-E841-B271-AD367574B61A}" type="presParOf" srcId="{D753499C-183A-3A4D-8127-1543DC5E0A17}" destId="{4BA14080-A5F7-6F4D-A3B2-0C7AFAE7A319}" srcOrd="2" destOrd="0" presId="urn:microsoft.com/office/officeart/2005/8/layout/orgChart1"/>
    <dgm:cxn modelId="{ED183D4B-5565-8149-9FEE-CFE87805CE5E}" type="presParOf" srcId="{BA1D6738-13E8-ED47-A810-F4FB811C1505}" destId="{BA869291-561C-684B-B120-3462F6A540A6}" srcOrd="2" destOrd="0" presId="urn:microsoft.com/office/officeart/2005/8/layout/orgChart1"/>
    <dgm:cxn modelId="{BA4A5726-DA1D-3843-A41C-B068C99899CB}" type="presParOf" srcId="{671D1C6F-4278-F042-9818-22B105C729E8}" destId="{F2C31C8B-A245-FE4E-B04F-2298927258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1927-4E63-BD48-887A-BE29D3E6570D}">
      <dsp:nvSpPr>
        <dsp:cNvPr id="0" name=""/>
        <dsp:cNvSpPr/>
      </dsp:nvSpPr>
      <dsp:spPr>
        <a:xfrm>
          <a:off x="5511871" y="2089200"/>
          <a:ext cx="258720" cy="34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073"/>
              </a:lnTo>
              <a:lnTo>
                <a:pt x="258720" y="3454073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E6550-1FAD-EE4B-8E51-9A6F2FE59A80}">
      <dsp:nvSpPr>
        <dsp:cNvPr id="0" name=""/>
        <dsp:cNvSpPr/>
      </dsp:nvSpPr>
      <dsp:spPr>
        <a:xfrm>
          <a:off x="5511871" y="2089200"/>
          <a:ext cx="258720" cy="222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63"/>
              </a:lnTo>
              <a:lnTo>
                <a:pt x="258720" y="2229463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8CD41-3B6B-0342-8E0F-067721F8E603}">
      <dsp:nvSpPr>
        <dsp:cNvPr id="0" name=""/>
        <dsp:cNvSpPr/>
      </dsp:nvSpPr>
      <dsp:spPr>
        <a:xfrm>
          <a:off x="5511871" y="2089200"/>
          <a:ext cx="258720" cy="89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131"/>
              </a:lnTo>
              <a:lnTo>
                <a:pt x="258720" y="899131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09293-0652-1942-8BD1-AD01ED24608B}">
      <dsp:nvSpPr>
        <dsp:cNvPr id="0" name=""/>
        <dsp:cNvSpPr/>
      </dsp:nvSpPr>
      <dsp:spPr>
        <a:xfrm>
          <a:off x="4463699" y="864590"/>
          <a:ext cx="1738092" cy="362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04"/>
              </a:lnTo>
              <a:lnTo>
                <a:pt x="1738092" y="181104"/>
              </a:lnTo>
              <a:lnTo>
                <a:pt x="1738092" y="362208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0A58C-6A23-2B47-8C9F-C80D6292CB4E}">
      <dsp:nvSpPr>
        <dsp:cNvPr id="0" name=""/>
        <dsp:cNvSpPr/>
      </dsp:nvSpPr>
      <dsp:spPr>
        <a:xfrm>
          <a:off x="2035685" y="2089200"/>
          <a:ext cx="127618" cy="257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43"/>
              </a:lnTo>
              <a:lnTo>
                <a:pt x="127618" y="2570543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E15D5-6EF4-8140-8604-666F385448C3}">
      <dsp:nvSpPr>
        <dsp:cNvPr id="0" name=""/>
        <dsp:cNvSpPr/>
      </dsp:nvSpPr>
      <dsp:spPr>
        <a:xfrm>
          <a:off x="2035685" y="2089200"/>
          <a:ext cx="137518" cy="11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642"/>
              </a:lnTo>
              <a:lnTo>
                <a:pt x="137518" y="1106642"/>
              </a:lnTo>
            </a:path>
          </a:pathLst>
        </a:custGeom>
        <a:noFill/>
        <a:ln w="1905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6542-113D-F841-8114-4CC8C0CE3278}">
      <dsp:nvSpPr>
        <dsp:cNvPr id="0" name=""/>
        <dsp:cNvSpPr/>
      </dsp:nvSpPr>
      <dsp:spPr>
        <a:xfrm>
          <a:off x="2725606" y="864590"/>
          <a:ext cx="1738092" cy="362208"/>
        </a:xfrm>
        <a:custGeom>
          <a:avLst/>
          <a:gdLst/>
          <a:ahLst/>
          <a:cxnLst/>
          <a:rect l="0" t="0" r="0" b="0"/>
          <a:pathLst>
            <a:path>
              <a:moveTo>
                <a:pt x="1738092" y="0"/>
              </a:moveTo>
              <a:lnTo>
                <a:pt x="1738092" y="181104"/>
              </a:lnTo>
              <a:lnTo>
                <a:pt x="0" y="181104"/>
              </a:lnTo>
              <a:lnTo>
                <a:pt x="0" y="362208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74660-4497-3E46-B1E2-32BE1A6ABF78}">
      <dsp:nvSpPr>
        <dsp:cNvPr id="0" name=""/>
        <dsp:cNvSpPr/>
      </dsp:nvSpPr>
      <dsp:spPr>
        <a:xfrm>
          <a:off x="2481392" y="2188"/>
          <a:ext cx="3964615" cy="86240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Laws in Gas Exchange &amp; Transfer </a:t>
          </a:r>
          <a:endParaRPr lang="en-US" sz="2800" b="1" kern="1200" dirty="0"/>
        </a:p>
      </dsp:txBody>
      <dsp:txXfrm>
        <a:off x="2481392" y="2188"/>
        <a:ext cx="3964615" cy="862401"/>
      </dsp:txXfrm>
    </dsp:sp>
    <dsp:sp modelId="{CB19E12D-788E-0848-9EC7-ABC65CAC7DE5}">
      <dsp:nvSpPr>
        <dsp:cNvPr id="0" name=""/>
        <dsp:cNvSpPr/>
      </dsp:nvSpPr>
      <dsp:spPr>
        <a:xfrm>
          <a:off x="1863205" y="1226799"/>
          <a:ext cx="1724803" cy="862401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Dalton's Law of Partial Pressures</a:t>
          </a:r>
          <a:endParaRPr lang="en-US" sz="1800" kern="1200" dirty="0"/>
        </a:p>
      </dsp:txBody>
      <dsp:txXfrm>
        <a:off x="1863205" y="1226799"/>
        <a:ext cx="1724803" cy="862401"/>
      </dsp:txXfrm>
    </dsp:sp>
    <dsp:sp modelId="{3D3993D6-4BF5-8D4B-946A-3490497C5A98}">
      <dsp:nvSpPr>
        <dsp:cNvPr id="0" name=""/>
        <dsp:cNvSpPr/>
      </dsp:nvSpPr>
      <dsp:spPr>
        <a:xfrm>
          <a:off x="2173204" y="2515744"/>
          <a:ext cx="3113977" cy="1360197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States that: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The total pressure exerted by a </a:t>
          </a:r>
          <a:r>
            <a:rPr lang="en-US" sz="1800" u="sng" kern="1200" dirty="0" smtClean="0"/>
            <a:t>mixture</a:t>
          </a:r>
          <a:r>
            <a:rPr lang="en-US" sz="1800" kern="1200" dirty="0" smtClean="0"/>
            <a:t> of gases is the </a:t>
          </a:r>
          <a:r>
            <a:rPr lang="en-US" sz="1800" u="sng" kern="1200" dirty="0" smtClean="0"/>
            <a:t>sum of partial pressure </a:t>
          </a:r>
          <a:r>
            <a:rPr lang="en-US" sz="1800" kern="1200" dirty="0" smtClean="0"/>
            <a:t>of each individual gas present. </a:t>
          </a:r>
          <a:endParaRPr lang="en-US" sz="1800" kern="1200" dirty="0"/>
        </a:p>
      </dsp:txBody>
      <dsp:txXfrm>
        <a:off x="2173204" y="2515744"/>
        <a:ext cx="3113977" cy="1360197"/>
      </dsp:txXfrm>
    </dsp:sp>
    <dsp:sp modelId="{A80DDD06-1252-FD40-AAEE-CBA4F6E40842}">
      <dsp:nvSpPr>
        <dsp:cNvPr id="0" name=""/>
        <dsp:cNvSpPr/>
      </dsp:nvSpPr>
      <dsp:spPr>
        <a:xfrm>
          <a:off x="2163303" y="4228543"/>
          <a:ext cx="2836232" cy="862401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smtClean="0"/>
            <a:t>Ptotal = P1 + P2 + P3 + . .</a:t>
          </a:r>
          <a:endParaRPr lang="en-US" sz="2000" kern="1200" dirty="0"/>
        </a:p>
      </dsp:txBody>
      <dsp:txXfrm>
        <a:off x="2163303" y="4228543"/>
        <a:ext cx="2836232" cy="862401"/>
      </dsp:txXfrm>
    </dsp:sp>
    <dsp:sp modelId="{BD3B1CB0-B625-954D-B92A-430DABDBA116}">
      <dsp:nvSpPr>
        <dsp:cNvPr id="0" name=""/>
        <dsp:cNvSpPr/>
      </dsp:nvSpPr>
      <dsp:spPr>
        <a:xfrm>
          <a:off x="5339391" y="1226799"/>
          <a:ext cx="1724803" cy="862401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Henry's Law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(of Solubility)</a:t>
          </a:r>
          <a:endParaRPr lang="en-US" sz="2000" kern="1200" dirty="0"/>
        </a:p>
      </dsp:txBody>
      <dsp:txXfrm>
        <a:off x="5339391" y="1226799"/>
        <a:ext cx="1724803" cy="862401"/>
      </dsp:txXfrm>
    </dsp:sp>
    <dsp:sp modelId="{B0AF8710-326A-9E4F-99AF-8D946FB6F8BB}">
      <dsp:nvSpPr>
        <dsp:cNvPr id="0" name=""/>
        <dsp:cNvSpPr/>
      </dsp:nvSpPr>
      <dsp:spPr>
        <a:xfrm>
          <a:off x="5770591" y="2451409"/>
          <a:ext cx="3244561" cy="1073845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It state that: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If the </a:t>
          </a:r>
          <a:r>
            <a:rPr lang="en-US" sz="1600" u="sng" kern="1200" smtClean="0"/>
            <a:t>temperature stays constant  , </a:t>
          </a:r>
          <a:r>
            <a:rPr lang="en-US" sz="1600" kern="1200" smtClean="0"/>
            <a:t>increasing the pressure will increase the </a:t>
          </a:r>
          <a:r>
            <a:rPr lang="en-US" sz="1600" u="sng" kern="1200" smtClean="0"/>
            <a:t>amount of dissolved gas</a:t>
          </a:r>
          <a:endParaRPr lang="en-US" sz="1600" kern="1200" dirty="0"/>
        </a:p>
      </dsp:txBody>
      <dsp:txXfrm>
        <a:off x="5770591" y="2451409"/>
        <a:ext cx="3244561" cy="1073845"/>
      </dsp:txXfrm>
    </dsp:sp>
    <dsp:sp modelId="{B90E8CCB-F788-B142-8694-B1692678F694}">
      <dsp:nvSpPr>
        <dsp:cNvPr id="0" name=""/>
        <dsp:cNvSpPr/>
      </dsp:nvSpPr>
      <dsp:spPr>
        <a:xfrm>
          <a:off x="5770591" y="3887463"/>
          <a:ext cx="3236731" cy="862401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</a:rPr>
            <a:t>Because: 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</a:rPr>
            <a:t>Gas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rPr>
            <a:t>es</a:t>
          </a:r>
          <a:r>
            <a:rPr lang="en-US" altLang="en-US" sz="1600" kern="1200" dirty="0" smtClean="0">
              <a:solidFill>
                <a:schemeClr val="bg1">
                  <a:lumMod val="50000"/>
                </a:schemeClr>
              </a:solidFill>
              <a:ea typeface="Malgun Gothic Semilight" panose="020B0502040204020203" pitchFamily="34" charset="-128"/>
              <a:cs typeface="Arabic Typesetting" panose="03020402040406030203" pitchFamily="66" charset="-78"/>
            </a:rPr>
            <a:t> in a liquid diffuse from higher partial pressure to lower partial pressure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</a:rPr>
            <a:t>. 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770591" y="3887463"/>
        <a:ext cx="3236731" cy="862401"/>
      </dsp:txXfrm>
    </dsp:sp>
    <dsp:sp modelId="{663B7267-49B6-C742-949D-9C25E858744C}">
      <dsp:nvSpPr>
        <dsp:cNvPr id="0" name=""/>
        <dsp:cNvSpPr/>
      </dsp:nvSpPr>
      <dsp:spPr>
        <a:xfrm>
          <a:off x="5770591" y="5112073"/>
          <a:ext cx="3383425" cy="862401"/>
        </a:xfrm>
        <a:prstGeom prst="rect">
          <a:avLst/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</a:rPr>
            <a:t>solubility </a:t>
          </a: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(concentration) is directly proportional to the gas </a:t>
          </a:r>
          <a:r>
            <a:rPr lang="en-US" sz="1800" b="1" kern="1200" dirty="0" smtClean="0">
              <a:solidFill>
                <a:schemeClr val="bg1">
                  <a:lumMod val="50000"/>
                </a:schemeClr>
              </a:solidFill>
            </a:rPr>
            <a:t>partial pressure. </a:t>
          </a:r>
        </a:p>
      </dsp:txBody>
      <dsp:txXfrm>
        <a:off x="5770591" y="5112073"/>
        <a:ext cx="3383425" cy="86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0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5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0913F949-505C-49A5-A9BA-5C8AA7EAB769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720-DC12-44AE-9243-6BBE6FDA51AF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B9B7-EBEF-46FE-9107-5EDE3947D553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84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84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7158BBD9-96B8-F24C-BA3D-5D90B7566753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21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93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4B0B-2719-3446-B535-E965A7C3EDFC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8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4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84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C6888400-FA99-314B-BEFD-3828E0312FE7}" type="datetime1">
              <a:rPr lang="en-US" smtClean="0">
                <a:solidFill>
                  <a:srgbClr val="DDE9EC"/>
                </a:solidFill>
              </a:rPr>
              <a:pPr/>
              <a:t>2/20/17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r>
              <a:rPr lang="ar-SA" smtClean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C85-8B52-3A45-B43E-255D2F752733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556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285875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7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9184-E8D0-8C49-B3F1-56EF569C4FEC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7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CB05-41DF-4544-B6FD-995B9B89C18D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C735-62E0-2546-A2FD-62FD57D747BD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2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11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11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C586-6EF4-824C-A059-CFB683D7118C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3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99A-4B87-4D69-A7AD-2135E617C58D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8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612B-F6ED-7647-A1E5-BB2684808146}" type="datetime1">
              <a:rPr lang="en-US" smtClean="0">
                <a:solidFill>
                  <a:srgbClr val="DDE9EC"/>
                </a:solidFill>
              </a:rPr>
              <a:pPr/>
              <a:t>2/20/17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DDE9EC"/>
                </a:solidFill>
              </a:rPr>
              <a:t>خروج البوتاسيوم</a:t>
            </a:r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8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66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E1A9-40D5-CB48-B5E9-6C25DBD57021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4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4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4A2-BACB-274B-9F04-199B86E9F8AA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9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0"/>
            <a:ext cx="9141619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>
            <a:lvl1pPr>
              <a:defRPr sz="1400"/>
            </a:lvl1pPr>
          </a:lstStyle>
          <a:p>
            <a:fld id="{B64C08D0-C879-E542-9840-0F6E69837A08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14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186" y="3648076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186" y="3648076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69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271-7C91-0F42-B575-889E4E727B6B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4304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0"/>
            <a:ext cx="9141619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0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78" y="6355080"/>
            <a:ext cx="3047206" cy="365760"/>
          </a:xfrm>
        </p:spPr>
        <p:txBody>
          <a:bodyPr/>
          <a:lstStyle/>
          <a:p>
            <a:fld id="{304BCB9B-6111-1045-8A36-2175857502F2}" type="datetime1">
              <a:rPr lang="en-US" smtClean="0">
                <a:solidFill>
                  <a:srgbClr val="DDE9EC"/>
                </a:solidFill>
              </a:rPr>
              <a:pPr/>
              <a:t>2/20/17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57" y="6355080"/>
            <a:ext cx="4631754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2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2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354A-F598-8C43-A15D-71696AE83706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1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5" y="1216152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918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285876"/>
            <a:ext cx="538551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88" y="1295400"/>
            <a:ext cx="53876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F658-80C4-9A42-A041-EB2B7C915F46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41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986" y="2133600"/>
            <a:ext cx="5383398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5980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13F-2A2B-764D-8F59-FF56106E2352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4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EB47-8CA1-E241-81AA-BF211BB8BE87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0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13BCAABC-0083-4558-BD3E-E213F47F580C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04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04" y="1219203"/>
            <a:ext cx="3351927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D374-6B60-964C-B2F4-E549F7578D1B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8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0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660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0856"/>
            <a:ext cx="10969943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D941-76A5-A241-B447-A1CE159A0342}" type="datetime1">
              <a:rPr lang="en-US" smtClean="0">
                <a:solidFill>
                  <a:srgbClr val="DDE9EC"/>
                </a:solidFill>
              </a:rPr>
              <a:pPr/>
              <a:t>2/20/17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441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49EB-A92E-3D45-BAC7-704E8D6C2960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6425-5021-AF43-A9FA-4749525A765C}" type="datetime1">
              <a:rPr lang="en-US" smtClean="0">
                <a:solidFill>
                  <a:srgbClr val="464653"/>
                </a:solidFill>
              </a:rPr>
              <a:pPr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9BD8-F43F-4F4A-9712-C32578EEC8F8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BD9B-FB65-4512-B226-A267B89893CD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513D-2C2F-481B-B49D-4ED5F0B98A06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A81-C7E1-4C84-AA25-9616F335CBC3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FE9B-C467-4500-911F-EB066E6458F3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292B-EAD1-4F54-95E3-BE47A2A44626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F8F8016E-CF0A-4A5A-B6EA-F667F63DFDEA}" type="datetime1">
              <a:rPr lang="en-US" smtClean="0"/>
              <a:t>2/20/17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8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85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58F633-9764-2845-A074-813977D81419}" type="datetime1">
              <a:rPr lang="en-US" smtClean="0">
                <a:solidFill>
                  <a:srgbClr val="464653"/>
                </a:solidFill>
              </a:rPr>
              <a:pPr defTabSz="914400"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ar-SA" smtClean="0">
                <a:solidFill>
                  <a:srgbClr val="464653"/>
                </a:solidFill>
              </a:rPr>
              <a:t>خروج البوتاسيوم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400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8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8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8" y="6447459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41" y="1219200"/>
            <a:ext cx="10969943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78" y="6356350"/>
            <a:ext cx="3051269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fld id="{BC094056-4694-C042-A24C-056DE5DC516C}" type="datetime1">
              <a:rPr lang="en-US" smtClean="0">
                <a:solidFill>
                  <a:srgbClr val="464653"/>
                </a:solidFill>
              </a:rPr>
              <a:pPr defTabSz="914363"/>
              <a:t>2/20/17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57" y="6356350"/>
            <a:ext cx="4672383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51" y="6356350"/>
            <a:ext cx="264091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363"/>
            <a:fld id="{4929A69E-7D8F-4515-9605-0315ABD4F316}" type="slidenum">
              <a:rPr lang="en-US" smtClean="0">
                <a:solidFill>
                  <a:srgbClr val="464653"/>
                </a:solidFill>
              </a:rPr>
              <a:pPr defTabSz="914363"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41" y="6353176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41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363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32" y="6447445"/>
            <a:ext cx="190849" cy="160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hyperlink" Target="https://www.youtube.com/watch?v=KudrLakBge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document/d/1LoawAdvXBg92MWvPPuFp3LEG0jDWJYd6_cMBV_9aNww/edit" TargetMode="External"/><Relationship Id="rId3" Type="http://schemas.openxmlformats.org/officeDocument/2006/relationships/hyperlink" Target="https://www.onlineexambuilder.com/gas-exchange-and-gas-transfer/exam-12888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Physiology436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gif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s://www.youtube.com/watch?v=Wiuat7KdMmA" TargetMode="External"/><Relationship Id="rId9" Type="http://schemas.openxmlformats.org/officeDocument/2006/relationships/hyperlink" Target="https://www.youtube.com/watch?v=yiaZ8-aMT_A" TargetMode="External"/><Relationship Id="rId10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64" y="1839723"/>
            <a:ext cx="2257275" cy="137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026" y="1791336"/>
            <a:ext cx="7770376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Gas Transfer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(Diffusion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of O2 and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CO2)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335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Respiratory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Block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Lecture 6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10919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5" y="332656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079" y="3617729"/>
            <a:ext cx="647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600" dirty="0">
                <a:solidFill>
                  <a:srgbClr val="FF0000"/>
                </a:solidFill>
              </a:rPr>
              <a:t>Red: very </a:t>
            </a:r>
            <a:r>
              <a:rPr lang="en-US" sz="1600" dirty="0" smtClean="0">
                <a:solidFill>
                  <a:srgbClr val="FF0000"/>
                </a:solidFill>
              </a:rPr>
              <a:t>important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defTabSz="914363"/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Green: 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Doctor’s notes.</a:t>
            </a:r>
          </a:p>
          <a:p>
            <a:pPr defTabSz="914363"/>
            <a:r>
              <a:rPr lang="en-US" sz="1600" dirty="0">
                <a:solidFill>
                  <a:srgbClr val="C76B9B"/>
                </a:solidFill>
              </a:rPr>
              <a:t>Pink:  </a:t>
            </a:r>
            <a:r>
              <a:rPr lang="en-US" sz="1600" dirty="0" smtClean="0">
                <a:solidFill>
                  <a:srgbClr val="C76B9B"/>
                </a:solidFill>
              </a:rPr>
              <a:t>formulas. </a:t>
            </a:r>
            <a:endParaRPr lang="en-US" sz="1600" dirty="0" smtClean="0">
              <a:solidFill>
                <a:srgbClr val="DDE9EC">
                  <a:lumMod val="50000"/>
                </a:srgbClr>
              </a:solidFill>
            </a:endParaRPr>
          </a:p>
          <a:p>
            <a:pPr defTabSz="914363"/>
            <a:r>
              <a:rPr lang="en-US" sz="1600" dirty="0" smtClean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Gray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notes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</a:rPr>
              <a:t>and explanation.</a:t>
            </a:r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1" y="630215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961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883586"/>
            <a:ext cx="1814089" cy="15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fig28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865" y="2101887"/>
            <a:ext cx="2935204" cy="419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29346" y="1227164"/>
            <a:ext cx="1293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5286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 Epithelial </a:t>
            </a:r>
            <a:r>
              <a:rPr lang="en-US" sz="1600" dirty="0">
                <a:solidFill>
                  <a:srgbClr val="5286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basement membrane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24174" y="2162141"/>
            <a:ext cx="19067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72DE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Alveolar </a:t>
            </a:r>
            <a:r>
              <a:rPr lang="en-US" sz="1600" dirty="0">
                <a:solidFill>
                  <a:srgbClr val="72DE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epithelium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893121" y="1181826"/>
            <a:ext cx="12159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 Interstitial 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016621" y="1216522"/>
            <a:ext cx="14075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 Capillary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basement membrane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159483" y="1462575"/>
            <a:ext cx="185067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E4506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 Capillary </a:t>
            </a:r>
            <a:r>
              <a:rPr lang="en-US" sz="1800" dirty="0">
                <a:solidFill>
                  <a:srgbClr val="E4506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endothelium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29346" y="2878238"/>
            <a:ext cx="138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969D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Fluid </a:t>
            </a:r>
            <a:r>
              <a:rPr lang="en-US" sz="1600" dirty="0">
                <a:solidFill>
                  <a:srgbClr val="969D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surfactant layer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389904" y="2536302"/>
            <a:ext cx="720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384916" y="3407565"/>
            <a:ext cx="995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Alveolus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54578" y="3409622"/>
            <a:ext cx="995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414476" y="3766702"/>
            <a:ext cx="995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1414476" y="4090902"/>
            <a:ext cx="995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2787205" y="4133293"/>
            <a:ext cx="995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921935" y="3782872"/>
            <a:ext cx="995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</a:t>
            </a:r>
          </a:p>
        </p:txBody>
      </p:sp>
      <p:sp>
        <p:nvSpPr>
          <p:cNvPr id="68624" name="Line 18"/>
          <p:cNvSpPr>
            <a:spLocks noChangeShapeType="1"/>
          </p:cNvSpPr>
          <p:nvPr/>
        </p:nvSpPr>
        <p:spPr bwMode="auto">
          <a:xfrm flipH="1" flipV="1">
            <a:off x="2528238" y="2023115"/>
            <a:ext cx="58218" cy="92877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 flipV="1">
            <a:off x="2769524" y="2023115"/>
            <a:ext cx="331391" cy="585662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 flipV="1">
            <a:off x="3057255" y="1910447"/>
            <a:ext cx="1109815" cy="665803"/>
          </a:xfrm>
          <a:prstGeom prst="line">
            <a:avLst/>
          </a:prstGeom>
          <a:noFill/>
          <a:ln w="28575">
            <a:solidFill>
              <a:srgbClr val="E4506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 flipV="1">
            <a:off x="1667562" y="3212976"/>
            <a:ext cx="579934" cy="0"/>
          </a:xfrm>
          <a:prstGeom prst="line">
            <a:avLst/>
          </a:prstGeom>
          <a:noFill/>
          <a:ln w="28575">
            <a:solidFill>
              <a:srgbClr val="969DB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>
            <a:off x="1749352" y="1815326"/>
            <a:ext cx="303369" cy="532846"/>
          </a:xfrm>
          <a:prstGeom prst="line">
            <a:avLst/>
          </a:prstGeom>
          <a:noFill/>
          <a:ln w="28575">
            <a:solidFill>
              <a:srgbClr val="52869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>
            <a:off x="1705154" y="2594314"/>
            <a:ext cx="640016" cy="342020"/>
          </a:xfrm>
          <a:prstGeom prst="line">
            <a:avLst/>
          </a:prstGeom>
          <a:noFill/>
          <a:ln w="28575">
            <a:solidFill>
              <a:srgbClr val="72DE86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6683" y="558881"/>
            <a:ext cx="1083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Layers of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Respiratory Membrane (Alveolus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 Inside Out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41" y="6458690"/>
            <a:ext cx="913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Because of their </a:t>
            </a:r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partial pressures O2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and CO2 have opposite diffusion directions as we have mentioned previously.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26" y="1255425"/>
            <a:ext cx="4797447" cy="4852739"/>
          </a:xfrm>
          <a:prstGeom prst="rect">
            <a:avLst/>
          </a:prstGeom>
        </p:spPr>
      </p:pic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90186" y="1317138"/>
            <a:ext cx="177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Clearer picture: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160" y="3243481"/>
            <a:ext cx="3260404" cy="1384995"/>
          </a:xfrm>
          <a:prstGeom prst="rect">
            <a:avLst/>
          </a:prstGeom>
          <a:solidFill>
            <a:srgbClr val="FFE9E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SzPct val="90000"/>
              <a:buFont typeface="+mj-lt"/>
              <a:buAutoNum type="arabicPeriod"/>
              <a:defRPr/>
            </a:pPr>
            <a:r>
              <a:rPr lang="en-US" sz="1400" dirty="0">
                <a:solidFill>
                  <a:srgbClr val="969DB2"/>
                </a:solidFill>
              </a:rPr>
              <a:t>A layer of fluid lining the </a:t>
            </a:r>
            <a:r>
              <a:rPr lang="en-US" sz="1400" dirty="0" smtClean="0">
                <a:solidFill>
                  <a:srgbClr val="969DB2"/>
                </a:solidFill>
              </a:rPr>
              <a:t>alveolus</a:t>
            </a:r>
          </a:p>
          <a:p>
            <a:pPr marL="457200" indent="-457200">
              <a:buClr>
                <a:schemeClr val="folHlink"/>
              </a:buClr>
              <a:buSzPct val="90000"/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72DE86"/>
                </a:solidFill>
              </a:rPr>
              <a:t>The alveolar epithelium </a:t>
            </a:r>
          </a:p>
          <a:p>
            <a:pPr marL="457200" indent="-457200">
              <a:buClr>
                <a:schemeClr val="folHlink"/>
              </a:buClr>
              <a:buSzPct val="90000"/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528693"/>
                </a:solidFill>
              </a:rPr>
              <a:t>An </a:t>
            </a:r>
            <a:r>
              <a:rPr lang="en-US" sz="1400" dirty="0">
                <a:solidFill>
                  <a:srgbClr val="528693"/>
                </a:solidFill>
              </a:rPr>
              <a:t>epithelial basement membrane</a:t>
            </a:r>
          </a:p>
          <a:p>
            <a:pPr marL="457200" indent="-457200">
              <a:buClr>
                <a:schemeClr val="folHlink"/>
              </a:buClr>
              <a:buSzPct val="90000"/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FFC000"/>
                </a:solidFill>
              </a:rPr>
              <a:t>Interstitial </a:t>
            </a:r>
            <a:r>
              <a:rPr lang="en-US" sz="1400" dirty="0">
                <a:solidFill>
                  <a:srgbClr val="FFC000"/>
                </a:solidFill>
              </a:rPr>
              <a:t>space </a:t>
            </a:r>
          </a:p>
          <a:p>
            <a:pPr marL="457200" indent="-457200">
              <a:buClr>
                <a:schemeClr val="folHlink"/>
              </a:buClr>
              <a:buSzPct val="90000"/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Capillary </a:t>
            </a:r>
            <a:r>
              <a:rPr lang="en-US" sz="1400" dirty="0">
                <a:solidFill>
                  <a:srgbClr val="C00000"/>
                </a:solidFill>
              </a:rPr>
              <a:t>basement membrane </a:t>
            </a:r>
          </a:p>
          <a:p>
            <a:pPr marL="457200" indent="-457200">
              <a:buClr>
                <a:schemeClr val="folHlink"/>
              </a:buClr>
              <a:buSzPct val="90000"/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rgbClr val="7030A0"/>
                </a:solidFill>
              </a:rPr>
              <a:t>The </a:t>
            </a:r>
            <a:r>
              <a:rPr lang="en-US" sz="1400" dirty="0">
                <a:solidFill>
                  <a:srgbClr val="7030A0"/>
                </a:solidFill>
              </a:rPr>
              <a:t>capillary endothelial </a:t>
            </a:r>
            <a:r>
              <a:rPr lang="en-US" sz="1400" dirty="0" smtClean="0">
                <a:solidFill>
                  <a:srgbClr val="7030A0"/>
                </a:solidFill>
              </a:rPr>
              <a:t>membrane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54420"/>
              </p:ext>
            </p:extLst>
          </p:nvPr>
        </p:nvGraphicFramePr>
        <p:xfrm>
          <a:off x="631267" y="1377541"/>
          <a:ext cx="11007761" cy="30706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7726"/>
                <a:gridCol w="2067708"/>
                <a:gridCol w="2067709"/>
                <a:gridCol w="1749600"/>
                <a:gridCol w="1695018"/>
              </a:tblGrid>
              <a:tr h="48070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</a:t>
                      </a:r>
                      <a:r>
                        <a:rPr lang="en-US" sz="2000" baseline="-25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O</a:t>
                      </a:r>
                      <a:r>
                        <a:rPr lang="en-US" sz="2000" baseline="-25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CO</a:t>
                      </a:r>
                      <a:r>
                        <a:rPr lang="en-US" sz="2000" baseline="-25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</a:t>
                      </a:r>
                      <a:r>
                        <a:rPr lang="en-US" sz="2000" baseline="-25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O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</a:tr>
              <a:tr h="4518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Atmospheric Air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(mmHg)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597.0  (78.62%)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159.0  (20.84%)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0.3  (0.04%)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3.7  (0.50%)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Humidified Air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(mmHg) </a:t>
                      </a:r>
                      <a:r>
                        <a:rPr kumimoji="0" lang="en-US" sz="1800" kern="1200" dirty="0" smtClean="0"/>
                        <a:t>= </a:t>
                      </a:r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conductive zone or anatomical dead space.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563.4  (74.09%)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149.3  (19.67%)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0.3  (0.04%)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47.0  (6.20%)</a:t>
                      </a:r>
                    </a:p>
                    <a:p>
                      <a:pPr algn="ctr"/>
                      <a:r>
                        <a:rPr lang="en-US" sz="1200" dirty="0" smtClean="0"/>
                        <a:t>Because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it is humidified</a:t>
                      </a:r>
                      <a:endParaRPr lang="en-US" sz="1200" dirty="0">
                        <a:solidFill>
                          <a:srgbClr val="528693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Alveolar Air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(mmHg) 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respiratory zone.</a:t>
                      </a:r>
                      <a:endParaRPr lang="en-US" sz="1800" dirty="0" smtClean="0">
                        <a:solidFill>
                          <a:srgbClr val="DDE9EC">
                            <a:lumMod val="50000"/>
                          </a:srgb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569.0  (74.9%)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104.0  (13.6%)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40.0  (5.3%)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47.0  (6.2%)</a:t>
                      </a:r>
                    </a:p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21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Expired Air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(mmHg)</a:t>
                      </a:r>
                      <a:endParaRPr lang="en-US" sz="2000" b="1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566.0  (74.5%)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120.0  (15.7%)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27.0  (3.6%)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47.0  (6.2%)</a:t>
                      </a:r>
                      <a:endParaRPr lang="en-US" sz="200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7160" y="659190"/>
            <a:ext cx="11433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Partial Pressures of Respiratory Gases as They Enter and Leave the Lungs (at Sea Level)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267" y="4687976"/>
            <a:ext cx="517511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1" indent="-342900"/>
            <a:r>
              <a:rPr lang="en-US" altLang="en-US" sz="1800" b="1" dirty="0" smtClean="0">
                <a:cs typeface="Times New Roman" pitchFamily="18" charset="0"/>
                <a:sym typeface="Symbol" pitchFamily="18" charset="2"/>
              </a:rPr>
              <a:t>O2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concentration in the atmosphere is 21%</a:t>
            </a:r>
          </a:p>
          <a:p>
            <a:pPr marL="457200" lvl="1" indent="-342900"/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PO2 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in atmosphere = 760mmHg x 21% =</a:t>
            </a:r>
            <a:r>
              <a:rPr lang="en-US" altLang="en-US" sz="1800" dirty="0" smtClean="0">
                <a:solidFill>
                  <a:srgbClr val="FFC000"/>
                </a:solidFill>
                <a:cs typeface="Times New Roman" pitchFamily="18" charset="0"/>
                <a:sym typeface="Symbol" pitchFamily="18" charset="2"/>
              </a:rPr>
              <a:t>160 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mmHg.</a:t>
            </a:r>
          </a:p>
          <a:p>
            <a:pPr marL="457200" lvl="1" indent="-342900"/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This 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mixes 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with </a:t>
            </a:r>
            <a:r>
              <a:rPr lang="en-US" altLang="en-US" sz="1800" u="sng" dirty="0">
                <a:cs typeface="Times New Roman" pitchFamily="18" charset="0"/>
                <a:sym typeface="Symbol" pitchFamily="18" charset="2"/>
              </a:rPr>
              <a:t>“old” air already present in alveolus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to arrive 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at PO2 of </a:t>
            </a:r>
            <a:r>
              <a:rPr lang="en-US" altLang="en-US" sz="1800" dirty="0">
                <a:solidFill>
                  <a:srgbClr val="FFC000"/>
                </a:solidFill>
                <a:cs typeface="Times New Roman" pitchFamily="18" charset="0"/>
                <a:sym typeface="Symbol" pitchFamily="18" charset="2"/>
              </a:rPr>
              <a:t>104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mmHg 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in alveoli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.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  <a:sym typeface="Symbol" pitchFamily="18" charset="2"/>
              </a:rPr>
              <a:t>(drop) </a:t>
            </a:r>
            <a:endParaRPr lang="en-US" altLang="en-US" sz="18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8812" y="4687976"/>
            <a:ext cx="570118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1" indent="-342900"/>
            <a:r>
              <a:rPr lang="en-US" altLang="en-US" sz="1800" b="1" dirty="0">
                <a:cs typeface="Times New Roman" pitchFamily="18" charset="0"/>
                <a:sym typeface="Symbol" pitchFamily="18" charset="2"/>
              </a:rPr>
              <a:t>CO2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 concentration in the atmosphere is 0.04%</a:t>
            </a:r>
          </a:p>
          <a:p>
            <a:pPr marL="457200" lvl="1" indent="-342900"/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PCO2 in atmosphere = 760mmHg x 0.04% = </a:t>
            </a:r>
            <a:r>
              <a:rPr lang="en-US" altLang="en-US" sz="1800" dirty="0" smtClean="0">
                <a:solidFill>
                  <a:srgbClr val="FFC000"/>
                </a:solidFill>
                <a:cs typeface="Times New Roman" pitchFamily="18" charset="0"/>
                <a:sym typeface="Symbol" pitchFamily="18" charset="2"/>
              </a:rPr>
              <a:t>0.3 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mmHg</a:t>
            </a:r>
            <a:endParaRPr lang="en-US" altLang="en-US" sz="1800" dirty="0">
              <a:cs typeface="Times New Roman" pitchFamily="18" charset="0"/>
              <a:sym typeface="Symbol" pitchFamily="18" charset="2"/>
            </a:endParaRPr>
          </a:p>
          <a:p>
            <a:pPr marL="457200" lvl="1" indent="-342900"/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This mixes with </a:t>
            </a:r>
            <a:r>
              <a:rPr lang="en-US" altLang="en-US" sz="1800" u="sng" dirty="0">
                <a:cs typeface="Times New Roman" pitchFamily="18" charset="0"/>
                <a:sym typeface="Symbol" pitchFamily="18" charset="2"/>
              </a:rPr>
              <a:t>high CO2 levels from residual volume in the alveoli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 to arrive at PCO2 of </a:t>
            </a:r>
            <a:r>
              <a:rPr lang="en-US" altLang="en-US" sz="1800" dirty="0">
                <a:solidFill>
                  <a:srgbClr val="FFC000"/>
                </a:solidFill>
                <a:cs typeface="Times New Roman" pitchFamily="18" charset="0"/>
                <a:sym typeface="Symbol" pitchFamily="18" charset="2"/>
              </a:rPr>
              <a:t>40</a:t>
            </a:r>
            <a:r>
              <a:rPr lang="en-US" altLang="en-US" sz="1800" dirty="0">
                <a:cs typeface="Times New Roman" pitchFamily="18" charset="0"/>
                <a:sym typeface="Symbol" pitchFamily="18" charset="2"/>
              </a:rPr>
              <a:t> mmHg in the alveoli</a:t>
            </a:r>
            <a:r>
              <a:rPr lang="en-US" altLang="en-US" sz="1800" dirty="0" smtClean="0">
                <a:cs typeface="Times New Roman" pitchFamily="18" charset="0"/>
                <a:sym typeface="Symbol" pitchFamily="18" charset="2"/>
              </a:rPr>
              <a:t>. (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  <a:sym typeface="Symbol" pitchFamily="18" charset="2"/>
              </a:rPr>
              <a:t>Increase)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4182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8100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6386" y="1551263"/>
            <a:ext cx="5484971" cy="4317573"/>
          </a:xfrm>
        </p:spPr>
        <p:txBody>
          <a:bodyPr>
            <a:normAutofit/>
          </a:bodyPr>
          <a:lstStyle/>
          <a:p>
            <a:pPr marL="158781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Further explanation of the previous schedule: </a:t>
            </a:r>
          </a:p>
          <a:p>
            <a:pPr marL="615981" indent="-457200"/>
            <a:r>
              <a:rPr lang="en-US" sz="2000" dirty="0" smtClean="0">
                <a:solidFill>
                  <a:schemeClr val="tx1"/>
                </a:solidFill>
              </a:rPr>
              <a:t>Alveolar </a:t>
            </a:r>
            <a:r>
              <a:rPr lang="en-US" sz="2000" dirty="0">
                <a:solidFill>
                  <a:schemeClr val="tx1"/>
                </a:solidFill>
              </a:rPr>
              <a:t>air is partially replaced by atmospheric air with each breath.</a:t>
            </a:r>
          </a:p>
          <a:p>
            <a:pPr marL="615981" indent="-457200"/>
            <a:r>
              <a:rPr lang="en-US" sz="2000" dirty="0">
                <a:solidFill>
                  <a:schemeClr val="tx1"/>
                </a:solidFill>
              </a:rPr>
              <a:t>O2 is constantly absorbed from the alveolar air.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(reason of decrease)</a:t>
            </a:r>
          </a:p>
          <a:p>
            <a:pPr marL="615981" indent="-457200"/>
            <a:r>
              <a:rPr lang="en-US" sz="2000" dirty="0">
                <a:solidFill>
                  <a:schemeClr val="tx1"/>
                </a:solidFill>
              </a:rPr>
              <a:t>CO2 constantly diffuses from the pulmonary blood into the alveoli.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(reason of increase)</a:t>
            </a:r>
          </a:p>
          <a:p>
            <a:pPr marL="615981" indent="-457200"/>
            <a:r>
              <a:rPr lang="en-US" sz="2000" dirty="0" smtClean="0">
                <a:solidFill>
                  <a:schemeClr val="tx1"/>
                </a:solidFill>
              </a:rPr>
              <a:t>Once the </a:t>
            </a:r>
            <a:r>
              <a:rPr lang="en-US" sz="2000" dirty="0">
                <a:solidFill>
                  <a:schemeClr val="tx1"/>
                </a:solidFill>
              </a:rPr>
              <a:t>dry atmospheric </a:t>
            </a:r>
            <a:r>
              <a:rPr lang="en-US" sz="2000" dirty="0" smtClean="0">
                <a:solidFill>
                  <a:schemeClr val="tx1"/>
                </a:solidFill>
              </a:rPr>
              <a:t>air enters </a:t>
            </a:r>
            <a:r>
              <a:rPr lang="en-US" sz="2000" dirty="0">
                <a:solidFill>
                  <a:schemeClr val="tx1"/>
                </a:solidFill>
              </a:rPr>
              <a:t>the respiratory </a:t>
            </a:r>
            <a:r>
              <a:rPr lang="en-US" sz="2000" dirty="0" smtClean="0">
                <a:solidFill>
                  <a:schemeClr val="tx1"/>
                </a:solidFill>
              </a:rPr>
              <a:t>passage, it is </a:t>
            </a:r>
            <a:r>
              <a:rPr lang="en-US" sz="2000" dirty="0">
                <a:solidFill>
                  <a:schemeClr val="tx1"/>
                </a:solidFill>
              </a:rPr>
              <a:t>humidified </a:t>
            </a:r>
            <a:r>
              <a:rPr lang="en-US" sz="2000" u="sng" dirty="0">
                <a:solidFill>
                  <a:schemeClr val="tx1"/>
                </a:solidFill>
              </a:rPr>
              <a:t>before</a:t>
            </a:r>
            <a:r>
              <a:rPr lang="en-US" sz="2000" dirty="0">
                <a:solidFill>
                  <a:schemeClr val="tx1"/>
                </a:solidFill>
              </a:rPr>
              <a:t> it reaches the alveoli</a:t>
            </a:r>
            <a:r>
              <a:rPr lang="en-US" sz="2000" dirty="0" smtClean="0">
                <a:solidFill>
                  <a:schemeClr val="tx1"/>
                </a:solidFill>
              </a:rPr>
              <a:t>.  </a:t>
            </a:r>
          </a:p>
          <a:p>
            <a:pPr marL="158781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(as we studied in the function of conduction zone, or the function or respiratory mucosa)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06386" y="588399"/>
            <a:ext cx="1131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Composition of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Alveolar Air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and its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Relation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Atmospheric Air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1551263"/>
            <a:ext cx="5196959" cy="43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00" y="28386"/>
            <a:ext cx="11149227" cy="1128167"/>
          </a:xfrm>
        </p:spPr>
        <p:txBody>
          <a:bodyPr>
            <a:noAutofit/>
          </a:bodyPr>
          <a:lstStyle/>
          <a:p>
            <a:r>
              <a:rPr lang="en-US" sz="2800" dirty="0"/>
              <a:t>PO2 and PCO2 in </a:t>
            </a:r>
            <a:r>
              <a:rPr lang="en-US" sz="2800" dirty="0" smtClean="0"/>
              <a:t>Various Potions </a:t>
            </a:r>
            <a:r>
              <a:rPr lang="en-US" sz="2800" dirty="0"/>
              <a:t>of </a:t>
            </a:r>
            <a:r>
              <a:rPr lang="en-US" sz="2800" dirty="0" smtClean="0"/>
              <a:t>Normal </a:t>
            </a:r>
            <a:r>
              <a:rPr lang="en-US" sz="2800" smtClean="0"/>
              <a:t>Expired Air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33" y="1407194"/>
            <a:ext cx="3517763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PO2: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1. Diffusion </a:t>
            </a:r>
            <a:r>
              <a:rPr lang="en-US" sz="1600" dirty="0">
                <a:solidFill>
                  <a:srgbClr val="C00000"/>
                </a:solidFill>
              </a:rPr>
              <a:t>from a</a:t>
            </a:r>
            <a:r>
              <a:rPr lang="en-US" sz="1600" dirty="0" smtClean="0">
                <a:solidFill>
                  <a:srgbClr val="C00000"/>
                </a:solidFill>
              </a:rPr>
              <a:t>tmosphere into alveolus.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528693"/>
                </a:solidFill>
              </a:rPr>
              <a:t>2. Diffusion from alveolus into pulmonary blood: </a:t>
            </a:r>
          </a:p>
          <a:p>
            <a:r>
              <a:rPr lang="en-US" sz="1600" dirty="0" smtClean="0"/>
              <a:t>In Alveolus = 104</a:t>
            </a:r>
          </a:p>
          <a:p>
            <a:r>
              <a:rPr lang="en-US" sz="1600" dirty="0"/>
              <a:t>In </a:t>
            </a:r>
            <a:r>
              <a:rPr lang="en-US" sz="1600" dirty="0" smtClean="0"/>
              <a:t>venous (pulmonary) </a:t>
            </a:r>
            <a:r>
              <a:rPr lang="en-US" sz="1600" dirty="0"/>
              <a:t>blood = 40</a:t>
            </a:r>
          </a:p>
          <a:p>
            <a:r>
              <a:rPr lang="en-US" sz="1600" dirty="0" smtClean="0"/>
              <a:t>Pressure difference of O2 between alveoli and blood is 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014-40 = </a:t>
            </a:r>
            <a:r>
              <a:rPr lang="en-US" sz="1600" dirty="0" smtClean="0">
                <a:solidFill>
                  <a:srgbClr val="FF0000"/>
                </a:solidFill>
              </a:rPr>
              <a:t>64mmHg</a:t>
            </a:r>
          </a:p>
          <a:p>
            <a:r>
              <a:rPr lang="en-US" sz="1600" dirty="0" smtClean="0">
                <a:solidFill>
                  <a:srgbClr val="528693"/>
                </a:solidFill>
              </a:rPr>
              <a:t>3. Diffusion </a:t>
            </a:r>
            <a:r>
              <a:rPr lang="en-US" sz="1600" dirty="0">
                <a:solidFill>
                  <a:srgbClr val="528693"/>
                </a:solidFill>
              </a:rPr>
              <a:t>from </a:t>
            </a:r>
            <a:r>
              <a:rPr lang="en-US" sz="1600" dirty="0" smtClean="0">
                <a:solidFill>
                  <a:srgbClr val="528693"/>
                </a:solidFill>
              </a:rPr>
              <a:t>Capillaries </a:t>
            </a:r>
            <a:r>
              <a:rPr lang="en-US" sz="1600" dirty="0">
                <a:solidFill>
                  <a:srgbClr val="528693"/>
                </a:solidFill>
              </a:rPr>
              <a:t>into </a:t>
            </a:r>
            <a:r>
              <a:rPr lang="en-US" sz="1600" dirty="0" smtClean="0">
                <a:solidFill>
                  <a:srgbClr val="528693"/>
                </a:solidFill>
              </a:rPr>
              <a:t>interstitial fluid: </a:t>
            </a:r>
            <a:endParaRPr lang="en-US" sz="1600" dirty="0">
              <a:solidFill>
                <a:srgbClr val="528693"/>
              </a:solidFill>
            </a:endParaRPr>
          </a:p>
          <a:p>
            <a:r>
              <a:rPr lang="en-US" sz="1600" dirty="0" smtClean="0"/>
              <a:t>In </a:t>
            </a:r>
            <a:r>
              <a:rPr lang="en-US" sz="1600" dirty="0"/>
              <a:t>arterial </a:t>
            </a:r>
            <a:r>
              <a:rPr lang="en-US" sz="1600" dirty="0" smtClean="0"/>
              <a:t>(end)blood </a:t>
            </a:r>
            <a:r>
              <a:rPr lang="en-US" sz="1600" dirty="0"/>
              <a:t>= 95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interstitial = </a:t>
            </a:r>
            <a:r>
              <a:rPr lang="en-US" sz="1600" dirty="0" smtClean="0"/>
              <a:t>40</a:t>
            </a:r>
          </a:p>
          <a:p>
            <a:r>
              <a:rPr lang="en-US" sz="1600" dirty="0" smtClean="0">
                <a:solidFill>
                  <a:srgbClr val="528693"/>
                </a:solidFill>
              </a:rPr>
              <a:t>4. Diffusion </a:t>
            </a:r>
            <a:r>
              <a:rPr lang="en-US" sz="1600" dirty="0">
                <a:solidFill>
                  <a:srgbClr val="528693"/>
                </a:solidFill>
              </a:rPr>
              <a:t>from interstitial fluid</a:t>
            </a:r>
            <a:r>
              <a:rPr lang="en-US" sz="1600" dirty="0" smtClean="0">
                <a:solidFill>
                  <a:srgbClr val="528693"/>
                </a:solidFill>
              </a:rPr>
              <a:t> </a:t>
            </a:r>
            <a:r>
              <a:rPr lang="en-US" sz="1600" dirty="0">
                <a:solidFill>
                  <a:srgbClr val="528693"/>
                </a:solidFill>
              </a:rPr>
              <a:t>into </a:t>
            </a:r>
            <a:r>
              <a:rPr lang="en-US" sz="1600" dirty="0" smtClean="0">
                <a:solidFill>
                  <a:srgbClr val="528693"/>
                </a:solidFill>
              </a:rPr>
              <a:t>cells:</a:t>
            </a:r>
            <a:endParaRPr lang="en-US" sz="1600" dirty="0">
              <a:solidFill>
                <a:srgbClr val="528693"/>
              </a:solidFill>
            </a:endParaRPr>
          </a:p>
          <a:p>
            <a:r>
              <a:rPr lang="en-US" sz="1600" dirty="0"/>
              <a:t>In interstitial = 40</a:t>
            </a:r>
          </a:p>
          <a:p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Inside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cell </a:t>
            </a:r>
            <a:r>
              <a:rPr lang="en-US" sz="1600" dirty="0">
                <a:solidFill>
                  <a:srgbClr val="528693"/>
                </a:solidFill>
              </a:rPr>
              <a:t>= </a:t>
            </a:r>
            <a:r>
              <a:rPr lang="en-US" sz="1600" dirty="0" smtClean="0">
                <a:solidFill>
                  <a:srgbClr val="528693"/>
                </a:solidFill>
              </a:rPr>
              <a:t>20 </a:t>
            </a:r>
            <a:r>
              <a:rPr lang="en-US" sz="1100" dirty="0" smtClean="0">
                <a:solidFill>
                  <a:srgbClr val="528693"/>
                </a:solidFill>
              </a:rPr>
              <a:t>(females’ </a:t>
            </a:r>
            <a:r>
              <a:rPr lang="en-US" sz="1100" dirty="0" smtClean="0">
                <a:solidFill>
                  <a:srgbClr val="DDE9EC">
                    <a:lumMod val="50000"/>
                  </a:srgbClr>
                </a:solidFill>
              </a:rPr>
              <a:t>slides) 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23 </a:t>
            </a:r>
            <a:r>
              <a:rPr lang="en-US" sz="1100" dirty="0" smtClean="0">
                <a:solidFill>
                  <a:srgbClr val="DDE9EC">
                    <a:lumMod val="50000"/>
                  </a:srgbClr>
                </a:solidFill>
              </a:rPr>
              <a:t>(males’ slides).</a:t>
            </a:r>
            <a:endParaRPr lang="en-US" sz="11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6425" y="1407194"/>
            <a:ext cx="279133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PCO2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600" dirty="0" smtClean="0">
                <a:solidFill>
                  <a:srgbClr val="528693"/>
                </a:solidFill>
              </a:rPr>
              <a:t>1. Diffusion </a:t>
            </a:r>
            <a:r>
              <a:rPr lang="en-US" sz="1600" dirty="0">
                <a:solidFill>
                  <a:srgbClr val="528693"/>
                </a:solidFill>
              </a:rPr>
              <a:t>from </a:t>
            </a:r>
            <a:r>
              <a:rPr lang="en-US" sz="1600" dirty="0" smtClean="0">
                <a:solidFill>
                  <a:srgbClr val="528693"/>
                </a:solidFill>
              </a:rPr>
              <a:t>cell into interstitial fluid:</a:t>
            </a:r>
          </a:p>
          <a:p>
            <a:r>
              <a:rPr lang="en-US" sz="1600" dirty="0"/>
              <a:t>Inside cell = 46</a:t>
            </a:r>
          </a:p>
          <a:p>
            <a:r>
              <a:rPr lang="en-US" sz="1600" dirty="0"/>
              <a:t>In interstitial = 45</a:t>
            </a:r>
          </a:p>
          <a:p>
            <a:r>
              <a:rPr lang="en-US" sz="1600" dirty="0" smtClean="0">
                <a:solidFill>
                  <a:srgbClr val="528693"/>
                </a:solidFill>
              </a:rPr>
              <a:t>2. Diffusion </a:t>
            </a:r>
            <a:r>
              <a:rPr lang="en-US" sz="1600" dirty="0">
                <a:solidFill>
                  <a:srgbClr val="528693"/>
                </a:solidFill>
              </a:rPr>
              <a:t>from interstitial fluid into </a:t>
            </a:r>
            <a:r>
              <a:rPr lang="en-US" sz="1600" dirty="0" smtClean="0">
                <a:solidFill>
                  <a:srgbClr val="528693"/>
                </a:solidFill>
              </a:rPr>
              <a:t>capillaries:</a:t>
            </a:r>
          </a:p>
          <a:p>
            <a:r>
              <a:rPr lang="en-US" sz="1600" dirty="0"/>
              <a:t>In interstitial = 45</a:t>
            </a:r>
          </a:p>
          <a:p>
            <a:r>
              <a:rPr lang="en-US" sz="1600" dirty="0"/>
              <a:t>In venous blood = 40 </a:t>
            </a:r>
          </a:p>
          <a:p>
            <a:r>
              <a:rPr lang="en-US" sz="1600" dirty="0" smtClean="0">
                <a:solidFill>
                  <a:srgbClr val="528693"/>
                </a:solidFill>
              </a:rPr>
              <a:t>3.Diffusion pulmonary into alveoli: </a:t>
            </a:r>
            <a:endParaRPr lang="en-US" sz="1600" dirty="0">
              <a:solidFill>
                <a:srgbClr val="528693"/>
              </a:solidFill>
            </a:endParaRPr>
          </a:p>
          <a:p>
            <a:r>
              <a:rPr lang="en-US" sz="1600" dirty="0"/>
              <a:t>In </a:t>
            </a:r>
            <a:r>
              <a:rPr lang="en-US" sz="1600" dirty="0" smtClean="0"/>
              <a:t>pulmonary </a:t>
            </a:r>
            <a:r>
              <a:rPr lang="en-US" sz="1600" dirty="0"/>
              <a:t>blood = </a:t>
            </a:r>
            <a:r>
              <a:rPr lang="en-US" sz="1600" dirty="0" smtClean="0"/>
              <a:t>45</a:t>
            </a:r>
            <a:endParaRPr lang="en-US" sz="1600" dirty="0"/>
          </a:p>
          <a:p>
            <a:r>
              <a:rPr lang="en-US" sz="1600" dirty="0"/>
              <a:t>In Alveolus = </a:t>
            </a:r>
            <a:r>
              <a:rPr lang="en-US" sz="1600" dirty="0" smtClean="0"/>
              <a:t>40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4. Diffusion </a:t>
            </a:r>
            <a:r>
              <a:rPr lang="en-US" sz="1600" dirty="0">
                <a:solidFill>
                  <a:srgbClr val="C00000"/>
                </a:solidFill>
              </a:rPr>
              <a:t>from alveolus into </a:t>
            </a:r>
            <a:r>
              <a:rPr lang="en-US" sz="1600" dirty="0" smtClean="0">
                <a:solidFill>
                  <a:srgbClr val="C00000"/>
                </a:solidFill>
              </a:rPr>
              <a:t>Atmosphere</a:t>
            </a:r>
          </a:p>
        </p:txBody>
      </p:sp>
      <p:pic>
        <p:nvPicPr>
          <p:cNvPr id="8" name="Picture 2" descr="p:\Stacy_Patch\Seeley A&amp;P 2003\DCM\DCM-Working\Chapt23 add to PPT\Art Library\Color Art Library\23_1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8333" r="8333"/>
          <a:stretch/>
        </p:blipFill>
        <p:spPr bwMode="auto">
          <a:xfrm>
            <a:off x="4554308" y="1407194"/>
            <a:ext cx="3815257" cy="48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816456" y="4755013"/>
            <a:ext cx="2698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88991" y="3054835"/>
            <a:ext cx="213333" cy="6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66620" y="3908717"/>
            <a:ext cx="67877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Systemic artery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163242" y="4519022"/>
            <a:ext cx="7790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Systemic vein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47002" y="2822087"/>
            <a:ext cx="891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Pulmonary artery 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55567" y="3096948"/>
            <a:ext cx="397087" cy="679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11268" y="4339604"/>
            <a:ext cx="376370" cy="33363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7500" y="2800260"/>
            <a:ext cx="80120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Pulmonary vein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5086300" y="1268760"/>
            <a:ext cx="2901577" cy="2528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63733" y="1347536"/>
            <a:ext cx="887636" cy="117724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Atmosphere</a:t>
            </a:r>
            <a:endParaRPr lang="en-US" sz="8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473" y="1340768"/>
            <a:ext cx="887636" cy="117724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 </a:t>
            </a:r>
            <a:endParaRPr lang="en-US" sz="8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5523" y="6416047"/>
            <a:ext cx="4882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Both happen in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opposite directions.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8188" y="1294987"/>
            <a:ext cx="4824536" cy="49680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3" descr="PO2 in various expired 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460" y="1589435"/>
            <a:ext cx="7984968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4428" y="3356992"/>
            <a:ext cx="2952328" cy="523220"/>
          </a:xfrm>
          <a:prstGeom prst="rect">
            <a:avLst/>
          </a:prstGeom>
          <a:solidFill>
            <a:srgbClr val="D8B3DC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hlinkClick r:id="rId3"/>
              </a:rPr>
              <a:t>Video of (</a:t>
            </a:r>
            <a:r>
              <a:rPr lang="en-US" sz="1400" b="1" u="sng" smtClean="0">
                <a:hlinkClick r:id="rId3"/>
              </a:rPr>
              <a:t>Gas Diffusion) </a:t>
            </a:r>
          </a:p>
          <a:p>
            <a:pPr algn="ctr"/>
            <a:r>
              <a:rPr lang="en-US" sz="1400" b="1" u="sng" dirty="0" smtClean="0">
                <a:hlinkClick r:id="rId3"/>
              </a:rPr>
              <a:t>Duration: (12)mins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42664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96" y="169517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O2 </a:t>
            </a:r>
            <a:r>
              <a:rPr lang="en-US" sz="3200" smtClean="0"/>
              <a:t>Concentrations </a:t>
            </a:r>
            <a:r>
              <a:rPr lang="en-US" sz="3200" dirty="0"/>
              <a:t>in </a:t>
            </a:r>
            <a:r>
              <a:rPr lang="en-US" sz="3200"/>
              <a:t>the </a:t>
            </a:r>
            <a:r>
              <a:rPr lang="en-US" sz="3200" smtClean="0"/>
              <a:t>Alveoli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06" y="1814017"/>
            <a:ext cx="5947364" cy="3888433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-342900" algn="just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At resting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condition: 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250 </a:t>
            </a:r>
            <a:r>
              <a:rPr lang="en-US" altLang="en-US" sz="2000" dirty="0" smtClean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ml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of </a:t>
            </a:r>
            <a:r>
              <a:rPr lang="en-US" alt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oxygen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u="sng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enters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the pulmonary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capillaries per minute (normal rate), as shown in the solid curve. </a:t>
            </a:r>
          </a:p>
          <a:p>
            <a:pPr marL="457200" lvl="1" indent="-342900" algn="just">
              <a:lnSpc>
                <a:spcPct val="90000"/>
              </a:lnSpc>
            </a:pPr>
            <a:r>
              <a:rPr lang="en-US" altLang="en-US" sz="2000" dirty="0" smtClean="0">
                <a:solidFill>
                  <a:srgbClr val="528693"/>
                </a:solidFill>
                <a:cs typeface="Times New Roman" pitchFamily="18" charset="0"/>
                <a:sym typeface="Symbol" pitchFamily="18" charset="2"/>
              </a:rPr>
              <a:t>At normal ventilation rate:  </a:t>
            </a:r>
            <a:r>
              <a:rPr lang="en-US" altLang="en-US" sz="2000" dirty="0" smtClean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4.2 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L/min</a:t>
            </a:r>
            <a:r>
              <a:rPr lang="en-US" altLang="en-US" sz="2000" dirty="0" smtClean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.</a:t>
            </a:r>
          </a:p>
          <a:p>
            <a:pPr marL="342900" lvl="1" indent="-342900" algn="just" defTabSz="914363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tx1"/>
                </a:solidFill>
                <a:sym typeface="Symbol" pitchFamily="18" charset="2"/>
              </a:rPr>
              <a:t>Alveolar PO2 </a:t>
            </a:r>
            <a:r>
              <a:rPr lang="en-US" altLang="en-US" sz="2000" dirty="0" smtClean="0">
                <a:solidFill>
                  <a:schemeClr val="tx1"/>
                </a:solidFill>
                <a:sym typeface="Symbol" pitchFamily="18" charset="2"/>
              </a:rPr>
              <a:t>is at point A at </a:t>
            </a:r>
            <a:r>
              <a:rPr lang="en-US" altLang="en-US" sz="2000" dirty="0" smtClean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104 mmHg</a:t>
            </a:r>
            <a:endParaRPr lang="ar-SA" altLang="en-US" sz="2000" dirty="0" smtClean="0">
              <a:solidFill>
                <a:srgbClr val="FADA7A">
                  <a:lumMod val="75000"/>
                </a:srgbClr>
              </a:solidFill>
              <a:sym typeface="Symbol" pitchFamily="18" charset="2"/>
            </a:endParaRPr>
          </a:p>
          <a:p>
            <a:pPr marL="457200" lvl="1" indent="-342900" algn="just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During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exercise: 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1000 ml 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of </a:t>
            </a:r>
            <a:r>
              <a:rPr lang="en-US" alt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oxygen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is </a:t>
            </a:r>
            <a:r>
              <a:rPr lang="en-US" altLang="en-US" sz="2000" u="sng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absorbed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by the pulmonary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capillaries/min, as represented by the dotted curve.</a:t>
            </a:r>
          </a:p>
          <a:p>
            <a:pPr marL="0" lvl="1" indent="-342900" algn="just" defTabSz="914363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The alveolar (pulmonary) ventilation rate must  increase </a:t>
            </a:r>
            <a:r>
              <a:rPr lang="en-US" altLang="en-US" sz="2000" u="sng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4 times (folds) 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to maintain 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the </a:t>
            </a: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alveolar</a:t>
            </a:r>
            <a:r>
              <a:rPr lang="en-US" altLang="en-US" sz="20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PO2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sym typeface="Symbol" pitchFamily="18" charset="2"/>
              </a:rPr>
              <a:t>(partial pressure) at the normal value of 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104</a:t>
            </a:r>
            <a:r>
              <a:rPr lang="en-US" alt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mmHg</a:t>
            </a:r>
            <a:r>
              <a:rPr lang="ar-SA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.</a:t>
            </a:r>
            <a:r>
              <a:rPr lang="en-US" altLang="en-US" sz="20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pic>
        <p:nvPicPr>
          <p:cNvPr id="6" name="Picture 5" descr="fig2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270" y="1160117"/>
            <a:ext cx="4788769" cy="48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86316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CO2 </a:t>
            </a:r>
            <a:r>
              <a:rPr lang="en-US" sz="3200" dirty="0" smtClean="0"/>
              <a:t>Concentrations </a:t>
            </a:r>
            <a:r>
              <a:rPr lang="en-US" sz="3200" dirty="0"/>
              <a:t>in the </a:t>
            </a:r>
            <a:r>
              <a:rPr lang="en-US" sz="3200" dirty="0" smtClean="0"/>
              <a:t>Alveoli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pic>
        <p:nvPicPr>
          <p:cNvPr id="7" name="Picture 5" descr="fig2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1363232"/>
            <a:ext cx="5328591" cy="48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1804" y="1556792"/>
            <a:ext cx="5040560" cy="4896545"/>
          </a:xfrm>
          <a:prstGeom prst="rect">
            <a:avLst/>
          </a:prstGeom>
          <a:ln>
            <a:noFill/>
          </a:ln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sz="2000" dirty="0" smtClean="0">
                <a:solidFill>
                  <a:srgbClr val="528693"/>
                </a:solidFill>
              </a:rPr>
              <a:t>At resting condition:  </a:t>
            </a:r>
            <a:r>
              <a:rPr lang="en-US" sz="2000" dirty="0">
                <a:solidFill>
                  <a:srgbClr val="FADA7A">
                    <a:lumMod val="75000"/>
                  </a:srgbClr>
                </a:solidFill>
              </a:rPr>
              <a:t>200ml</a:t>
            </a:r>
            <a:r>
              <a:rPr lang="en-US" sz="2000" dirty="0" smtClean="0"/>
              <a:t> of </a:t>
            </a:r>
            <a:r>
              <a:rPr lang="en-US" sz="2000" b="1" dirty="0" smtClean="0"/>
              <a:t>CO2</a:t>
            </a:r>
            <a:r>
              <a:rPr lang="en-US" sz="2000" dirty="0" smtClean="0"/>
              <a:t> is </a:t>
            </a:r>
            <a:r>
              <a:rPr lang="en-US" sz="2000" u="sng" dirty="0" smtClean="0"/>
              <a:t>excreted</a:t>
            </a:r>
            <a:r>
              <a:rPr lang="en-US" sz="2000" dirty="0" smtClean="0"/>
              <a:t> per minute (normal rate), as shown in the solid curve. </a:t>
            </a:r>
          </a:p>
          <a:p>
            <a:pPr algn="just" defTabSz="914400"/>
            <a:r>
              <a:rPr lang="en-US" sz="2000" dirty="0">
                <a:solidFill>
                  <a:srgbClr val="528693"/>
                </a:solidFill>
              </a:rPr>
              <a:t>A</a:t>
            </a:r>
            <a:r>
              <a:rPr lang="en-US" sz="2000" dirty="0" smtClean="0">
                <a:solidFill>
                  <a:srgbClr val="528693"/>
                </a:solidFill>
              </a:rPr>
              <a:t>t normal ventilation rate: </a:t>
            </a:r>
            <a:r>
              <a:rPr lang="en-US" sz="2000" dirty="0">
                <a:solidFill>
                  <a:srgbClr val="FADA7A">
                    <a:lumMod val="75000"/>
                  </a:srgbClr>
                </a:solidFill>
              </a:rPr>
              <a:t>4.2 L</a:t>
            </a:r>
            <a:r>
              <a:rPr lang="en-US" sz="2000" dirty="0" smtClean="0">
                <a:solidFill>
                  <a:srgbClr val="FADA7A">
                    <a:lumMod val="75000"/>
                  </a:srgbClr>
                </a:solidFill>
              </a:rPr>
              <a:t>/min</a:t>
            </a:r>
            <a:r>
              <a:rPr lang="en-US" sz="2000" dirty="0" smtClean="0"/>
              <a:t>.</a:t>
            </a:r>
          </a:p>
          <a:p>
            <a:pPr algn="just" defTabSz="914400"/>
            <a:r>
              <a:rPr lang="en-US" sz="2000" dirty="0" smtClean="0"/>
              <a:t>The operating point for </a:t>
            </a:r>
            <a:r>
              <a:rPr lang="en-US" sz="2000" b="1" dirty="0" smtClean="0"/>
              <a:t>Alveolar</a:t>
            </a:r>
            <a:r>
              <a:rPr lang="en-US" sz="2000" dirty="0" smtClean="0"/>
              <a:t> </a:t>
            </a:r>
            <a:r>
              <a:rPr lang="en-US" sz="2000" b="1" dirty="0" smtClean="0"/>
              <a:t>PCO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dirty="0" smtClean="0"/>
              <a:t>is at point A at </a:t>
            </a:r>
            <a:r>
              <a:rPr lang="en-US" sz="2000" dirty="0">
                <a:solidFill>
                  <a:srgbClr val="FADA7A">
                    <a:lumMod val="75000"/>
                  </a:srgbClr>
                </a:solidFill>
              </a:rPr>
              <a:t>40mmHg.  </a:t>
            </a:r>
          </a:p>
          <a:p>
            <a:pPr algn="just" defTabSz="914400"/>
            <a:r>
              <a:rPr lang="en-US" sz="2000" dirty="0" smtClean="0">
                <a:solidFill>
                  <a:srgbClr val="528693"/>
                </a:solidFill>
              </a:rPr>
              <a:t>During exercise:  </a:t>
            </a:r>
            <a:r>
              <a:rPr lang="en-US" sz="2000" dirty="0">
                <a:solidFill>
                  <a:srgbClr val="FADA7A">
                    <a:lumMod val="75000"/>
                  </a:srgbClr>
                </a:solidFill>
              </a:rPr>
              <a:t>800 ml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CO2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excreted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per minute, as represented by the dotted curve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Also 4 folds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). </a:t>
            </a:r>
          </a:p>
          <a:p>
            <a:pPr algn="just" defTabSz="914400"/>
            <a:r>
              <a:rPr lang="en-US" sz="2000" b="1" dirty="0" smtClean="0"/>
              <a:t>Alveolar</a:t>
            </a:r>
            <a:r>
              <a:rPr lang="en-US" sz="2000" dirty="0" smtClean="0"/>
              <a:t> </a:t>
            </a:r>
            <a:r>
              <a:rPr lang="en-US" sz="2000" b="1" dirty="0" smtClean="0"/>
              <a:t>PCO</a:t>
            </a:r>
            <a:r>
              <a:rPr lang="en-US" sz="2000" b="1" baseline="-25000" dirty="0" smtClean="0"/>
              <a:t>2</a:t>
            </a:r>
            <a:r>
              <a:rPr lang="en-US" sz="2000" dirty="0" smtClean="0"/>
              <a:t> increases </a:t>
            </a:r>
            <a:r>
              <a:rPr lang="en-US" sz="2000" u="sng" dirty="0" smtClean="0"/>
              <a:t>directly in proportion</a:t>
            </a:r>
            <a:r>
              <a:rPr lang="en-US" sz="2000" dirty="0" smtClean="0"/>
              <a:t> to the rate of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excretion.</a:t>
            </a:r>
          </a:p>
          <a:p>
            <a:pPr algn="just" defTabSz="914400"/>
            <a:r>
              <a:rPr lang="en-US" sz="2000" b="1" dirty="0" smtClean="0"/>
              <a:t>Alveolar PCO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dirty="0" smtClean="0"/>
              <a:t>decreases in </a:t>
            </a:r>
            <a:r>
              <a:rPr lang="en-US" sz="2000" u="sng" dirty="0" smtClean="0"/>
              <a:t>inverse </a:t>
            </a:r>
            <a:r>
              <a:rPr lang="en-US" sz="2000" dirty="0" smtClean="0"/>
              <a:t>proportion to </a:t>
            </a:r>
            <a:r>
              <a:rPr lang="en-US" sz="2000" b="1" dirty="0" smtClean="0"/>
              <a:t>alveolar ventilation.</a:t>
            </a:r>
            <a:endParaRPr lang="en-US" sz="2000" b="1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0" y="3789040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 smtClean="0"/>
              <a:t>(Please be sure to check this file frequently for any edits or updates on all of our lectures.)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40" y="5445241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2907" y="3212976"/>
            <a:ext cx="652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449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>
                <a:solidFill>
                  <a:srgbClr val="464653"/>
                </a:solidFill>
              </a:rPr>
              <a:t>Quiz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240" y="1957974"/>
            <a:ext cx="10969943" cy="589401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tx2"/>
                </a:solidFill>
                <a:latin typeface="inherit" charset="0"/>
                <a:hlinkClick r:id="rId3"/>
              </a:rPr>
              <a:t>https</a:t>
            </a:r>
            <a:r>
              <a:rPr lang="en-US" sz="2400" dirty="0">
                <a:solidFill>
                  <a:schemeClr val="tx2"/>
                </a:solidFill>
                <a:latin typeface="inherit" charset="0"/>
                <a:hlinkClick r:id="rId3"/>
              </a:rPr>
              <a:t>://www.onlineexambuilder.com/gas-exchange-and-gas-transfer/exam-128880</a:t>
            </a:r>
            <a:endParaRPr lang="en-US" sz="2400" dirty="0">
              <a:solidFill>
                <a:schemeClr val="tx2"/>
              </a:solidFill>
              <a:latin typeface="inherit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25" y="0"/>
            <a:ext cx="8227457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26079" y="4385090"/>
            <a:ext cx="3167527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DE9EC">
                    <a:lumMod val="50000"/>
                  </a:srgb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  <a:hlinkClick r:id="rId3"/>
              </a:rPr>
              <a:t>Physiology436@gmail.com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88" y="2451761"/>
            <a:ext cx="4491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800" b="1" dirty="0">
                <a:solidFill>
                  <a:srgbClr val="DDE9EC">
                    <a:lumMod val="50000"/>
                  </a:srgbClr>
                </a:solidFill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6079" y="3200769"/>
            <a:ext cx="2015699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rgbClr val="DDE9EC">
                    <a:lumMod val="50000"/>
                  </a:srgb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Qaiss  Almuhaideb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DDE9EC">
                    <a:lumMod val="75000"/>
                  </a:srgbClr>
                </a:solidFill>
              </a:rPr>
              <a:t>Lulwah Alshiha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3019" y="1735769"/>
            <a:ext cx="8227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071" y="3200772"/>
            <a:ext cx="2879569" cy="89202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Mohammed Alayed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Fares alnafeesah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65824" y="3198579"/>
            <a:ext cx="2879569" cy="187537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Rana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Barasain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Reema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Alotaibi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Leena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lwakeel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Haifa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lshaalan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b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</a:b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/>
            </a:r>
            <a:b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</a:b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585" y="1610628"/>
            <a:ext cx="109698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Define partial pressure of a gas.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Understand that the pressure exerted by each gas in a mixture of gases is dependent on the pressure exerted by the other gases (Dalton's Law)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Understand that gases in a liquid diffuse from higher partial pressure to lower partial pressure (Henry’s Law)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Describe the factors that determine the concentration of a gas in a liquid.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 smtClean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 smtClean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Describe </a:t>
            </a: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the components of the alveolar-capillary membrane (i.e., what does a molecule of gas pass through).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Knew the various factors determining gas transfer: - Surface area, thickness, partial pressure difference, and diffusion coefficient of gas</a:t>
            </a:r>
          </a:p>
          <a:p>
            <a:pPr marL="514350" indent="-514350" algn="just">
              <a:buFont typeface="Courier New" charset="0"/>
              <a:buChar char="o"/>
            </a:pPr>
            <a:endParaRPr lang="en-US" altLang="en-US" sz="1600" dirty="0">
              <a:ea typeface="Malgun Gothic Semilight" panose="020B0502040204020203" pitchFamily="34" charset="-128"/>
              <a:cs typeface="Arabic Typesetting" panose="03020402040406030203" pitchFamily="66" charset="-78"/>
            </a:endParaRPr>
          </a:p>
          <a:p>
            <a:pPr marL="514350" indent="-514350" algn="just">
              <a:buFont typeface="Courier New" charset="0"/>
              <a:buChar char="o"/>
            </a:pPr>
            <a:r>
              <a:rPr lang="en-US" altLang="en-US" sz="1600" dirty="0">
                <a:ea typeface="Malgun Gothic Semilight" panose="020B0502040204020203" pitchFamily="34" charset="-128"/>
                <a:cs typeface="Arabic Typesetting" panose="03020402040406030203" pitchFamily="66" charset="-78"/>
              </a:rPr>
              <a:t>State the partial pressures of oxygen and carbon dioxide in the atmosphere, alveolar gas, at the end of the pulmonary capillary, in systemic capillaries, and at the beginning of a pulmonary capillary.</a:t>
            </a:r>
          </a:p>
        </p:txBody>
      </p:sp>
    </p:spTree>
    <p:extLst>
      <p:ext uri="{BB962C8B-B14F-4D97-AF65-F5344CB8AC3E}">
        <p14:creationId xmlns:p14="http://schemas.microsoft.com/office/powerpoint/2010/main" val="4110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/>
              <a:t>Gas Exchange Through the Respiratory Membrane</a:t>
            </a:r>
            <a:endParaRPr lang="en-US" sz="3200" dirty="0"/>
          </a:p>
        </p:txBody>
      </p:sp>
      <p:pic>
        <p:nvPicPr>
          <p:cNvPr id="4" name="Picture 5" descr="1008_GasExchangeInLungs_1.jpg                                  0003AF46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461"/>
          <a:stretch>
            <a:fillRect/>
          </a:stretch>
        </p:blipFill>
        <p:spPr bwMode="auto">
          <a:xfrm>
            <a:off x="5374332" y="1412776"/>
            <a:ext cx="6219981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9286" y="1412776"/>
            <a:ext cx="3765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DDE9EC">
                    <a:lumMod val="50000"/>
                  </a:srgbClr>
                </a:solidFill>
              </a:rPr>
              <a:t>- Gas </a:t>
            </a:r>
            <a:r>
              <a:rPr lang="en-US" sz="2400" dirty="0">
                <a:solidFill>
                  <a:srgbClr val="DDE9EC">
                    <a:lumMod val="50000"/>
                  </a:srgbClr>
                </a:solidFill>
              </a:rPr>
              <a:t>exchange happens between alveolus and capillaries that surround it</a:t>
            </a:r>
            <a:r>
              <a:rPr lang="en-US" sz="2400" dirty="0" smtClean="0">
                <a:solidFill>
                  <a:srgbClr val="DDE9EC">
                    <a:lumMod val="50000"/>
                  </a:srgbClr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DDE9EC">
                  <a:lumMod val="50000"/>
                </a:srgbClr>
              </a:solidFill>
            </a:endParaRPr>
          </a:p>
          <a:p>
            <a:pPr algn="just"/>
            <a:r>
              <a:rPr lang="en-US" sz="2400" dirty="0" smtClean="0">
                <a:solidFill>
                  <a:srgbClr val="DDE9EC">
                    <a:lumMod val="50000"/>
                  </a:srgbClr>
                </a:solidFill>
              </a:rPr>
              <a:t>- Both </a:t>
            </a:r>
            <a:r>
              <a:rPr lang="en-US" sz="2400" dirty="0">
                <a:solidFill>
                  <a:srgbClr val="DDE9EC">
                    <a:lumMod val="50000"/>
                  </a:srgbClr>
                </a:solidFill>
              </a:rPr>
              <a:t>the alveoli and capillaries have to be patent (open) and functioning for gas exchange to occur</a:t>
            </a:r>
            <a:r>
              <a:rPr lang="en-US" sz="2400" dirty="0" smtClean="0">
                <a:solidFill>
                  <a:srgbClr val="DDE9EC">
                    <a:lumMod val="50000"/>
                  </a:srgbClr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DDE9EC">
                  <a:lumMod val="50000"/>
                </a:srgbClr>
              </a:solidFill>
            </a:endParaRPr>
          </a:p>
          <a:p>
            <a:pPr algn="just"/>
            <a:r>
              <a:rPr lang="en-US" sz="2400" dirty="0">
                <a:solidFill>
                  <a:srgbClr val="DDE9EC">
                    <a:lumMod val="50000"/>
                  </a:srgbClr>
                </a:solidFill>
              </a:rPr>
              <a:t>- If one of them was not patent (collapsed), diffusion will not happen.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1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object 3"/>
          <p:cNvSpPr/>
          <p:nvPr/>
        </p:nvSpPr>
        <p:spPr>
          <a:xfrm>
            <a:off x="1629916" y="260648"/>
            <a:ext cx="8584692" cy="6306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7365356" y="1864859"/>
            <a:ext cx="232055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Pulmonary vein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6580" y="4558497"/>
            <a:ext cx="231217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Systemic artery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9462" y="4559932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Systemic vein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5980" y="1864859"/>
            <a:ext cx="24208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Pulmonary vein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7862" y="2013248"/>
            <a:ext cx="1828800" cy="1262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449" y="216829"/>
            <a:ext cx="10969625" cy="914401"/>
          </a:xfrm>
        </p:spPr>
        <p:txBody>
          <a:bodyPr/>
          <a:lstStyle/>
          <a:p>
            <a:r>
              <a:rPr lang="en-US" u="sng" dirty="0" smtClean="0"/>
              <a:t>Cont.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9918754" y="6021288"/>
            <a:ext cx="2080314" cy="545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6436" y="5826028"/>
            <a:ext cx="2080314" cy="545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87020" y="3369103"/>
            <a:ext cx="3070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Where external respiration happens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22261" y="3140968"/>
            <a:ext cx="0" cy="25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Partial Pressure of Gases (in a Mixture)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49796" y="1306532"/>
            <a:ext cx="7630311" cy="48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200" dirty="0" smtClean="0">
                <a:solidFill>
                  <a:srgbClr val="528693"/>
                </a:solidFill>
              </a:rPr>
              <a:t>It is </a:t>
            </a:r>
            <a:r>
              <a:rPr lang="en-US" sz="2200" dirty="0">
                <a:solidFill>
                  <a:srgbClr val="528693"/>
                </a:solidFill>
              </a:rPr>
              <a:t>caused </a:t>
            </a:r>
            <a:r>
              <a:rPr lang="en-US" sz="2200" dirty="0" smtClean="0">
                <a:solidFill>
                  <a:srgbClr val="528693"/>
                </a:solidFill>
              </a:rPr>
              <a:t>by: </a:t>
            </a:r>
            <a:r>
              <a:rPr lang="en-US" sz="2200" dirty="0"/>
              <a:t>the constant kinetic movement of gas molecules against the surface.  </a:t>
            </a: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charset="0"/>
              <a:buChar char="•"/>
            </a:pPr>
            <a:r>
              <a:rPr lang="en-US" sz="2200" dirty="0" smtClean="0">
                <a:solidFill>
                  <a:srgbClr val="528693"/>
                </a:solidFill>
              </a:rPr>
              <a:t>The 3 main gases (mixture) in </a:t>
            </a:r>
            <a:r>
              <a:rPr lang="en-US" sz="2200" dirty="0">
                <a:solidFill>
                  <a:srgbClr val="528693"/>
                </a:solidFill>
              </a:rPr>
              <a:t>respiratory </a:t>
            </a:r>
            <a:r>
              <a:rPr lang="en-US" sz="2200" dirty="0" smtClean="0">
                <a:solidFill>
                  <a:srgbClr val="528693"/>
                </a:solidFill>
              </a:rPr>
              <a:t>physiology: </a:t>
            </a:r>
          </a:p>
          <a:p>
            <a:pPr marL="0" indent="0" algn="just">
              <a:buNone/>
            </a:pPr>
            <a:r>
              <a:rPr lang="en-US" sz="2200" u="sng" dirty="0" smtClean="0">
                <a:solidFill>
                  <a:srgbClr val="C00000"/>
                </a:solidFill>
              </a:rPr>
              <a:t> </a:t>
            </a:r>
            <a:r>
              <a:rPr lang="en-US" sz="2200" u="sng" dirty="0" smtClean="0"/>
              <a:t>O</a:t>
            </a:r>
            <a:r>
              <a:rPr lang="en-US" sz="2200" u="sng" baseline="-25000" dirty="0" smtClean="0"/>
              <a:t>2 </a:t>
            </a:r>
            <a:r>
              <a:rPr lang="en-US" sz="2200" u="sng" dirty="0" smtClean="0"/>
              <a:t>, </a:t>
            </a:r>
            <a:r>
              <a:rPr lang="en-US" sz="2200" u="sng" dirty="0"/>
              <a:t>N</a:t>
            </a:r>
            <a:r>
              <a:rPr lang="en-US" sz="2200" u="sng" baseline="-25000" dirty="0"/>
              <a:t>2</a:t>
            </a:r>
            <a:r>
              <a:rPr lang="en-US" sz="2200" u="sng" dirty="0"/>
              <a:t>, and CO</a:t>
            </a:r>
            <a:r>
              <a:rPr lang="en-US" sz="2200" u="sng" baseline="-25000" dirty="0"/>
              <a:t>2</a:t>
            </a:r>
            <a:r>
              <a:rPr lang="en-US" sz="2200" u="sng" dirty="0"/>
              <a:t>.  </a:t>
            </a:r>
            <a:endParaRPr lang="en-US" sz="2200" dirty="0"/>
          </a:p>
          <a:p>
            <a:pPr algn="just">
              <a:buFont typeface="Arial" charset="0"/>
              <a:buChar char="•"/>
            </a:pPr>
            <a:r>
              <a:rPr lang="en-US" sz="2200" dirty="0">
                <a:solidFill>
                  <a:srgbClr val="528693"/>
                </a:solidFill>
              </a:rPr>
              <a:t>The rate of </a:t>
            </a:r>
            <a:r>
              <a:rPr lang="en-US" sz="2200" b="1" dirty="0">
                <a:solidFill>
                  <a:srgbClr val="528693"/>
                </a:solidFill>
              </a:rPr>
              <a:t>diffusion</a:t>
            </a:r>
            <a:r>
              <a:rPr lang="en-US" sz="2200" dirty="0">
                <a:solidFill>
                  <a:srgbClr val="528693"/>
                </a:solidFill>
              </a:rPr>
              <a:t> of each of these </a:t>
            </a:r>
            <a:r>
              <a:rPr lang="en-US" sz="2200" dirty="0" smtClean="0">
                <a:solidFill>
                  <a:srgbClr val="528693"/>
                </a:solidFill>
              </a:rPr>
              <a:t>gases: </a:t>
            </a:r>
            <a:r>
              <a:rPr lang="en-US" sz="2200" dirty="0" smtClean="0"/>
              <a:t>is </a:t>
            </a:r>
            <a:r>
              <a:rPr lang="en-US" sz="2200" dirty="0"/>
              <a:t>directly proportional with the </a:t>
            </a:r>
            <a:r>
              <a:rPr lang="en-US" sz="2200" dirty="0">
                <a:solidFill>
                  <a:srgbClr val="FF0000"/>
                </a:solidFill>
              </a:rPr>
              <a:t>partial pressure </a:t>
            </a:r>
            <a:r>
              <a:rPr lang="en-US" sz="2200" dirty="0"/>
              <a:t>of the gas.</a:t>
            </a:r>
          </a:p>
          <a:p>
            <a:pPr algn="just">
              <a:buFont typeface="Arial" charset="0"/>
              <a:buChar char="•"/>
            </a:pP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2200" dirty="0">
                <a:solidFill>
                  <a:srgbClr val="528693"/>
                </a:solidFill>
              </a:rPr>
              <a:t>Pressure of gases dissolved in water and </a:t>
            </a:r>
            <a:r>
              <a:rPr lang="en-US" sz="2200" dirty="0" smtClean="0">
                <a:solidFill>
                  <a:srgbClr val="528693"/>
                </a:solidFill>
              </a:rPr>
              <a:t>tissue: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b="1" dirty="0"/>
              <a:t>pressure</a:t>
            </a:r>
            <a:r>
              <a:rPr lang="en-US" sz="2200" dirty="0"/>
              <a:t> of gases </a:t>
            </a:r>
            <a:r>
              <a:rPr lang="en-US" sz="2200" u="sng" dirty="0"/>
              <a:t>dissolved in fluid </a:t>
            </a:r>
            <a:r>
              <a:rPr lang="en-US" sz="2200" dirty="0"/>
              <a:t>is </a:t>
            </a:r>
            <a:r>
              <a:rPr lang="en-US" sz="2200" b="1" dirty="0"/>
              <a:t>similar</a:t>
            </a:r>
            <a:r>
              <a:rPr lang="en-US" sz="2200" dirty="0"/>
              <a:t> to their </a:t>
            </a:r>
            <a:r>
              <a:rPr lang="en-US" sz="2200" b="1" dirty="0"/>
              <a:t>pressure</a:t>
            </a:r>
            <a:r>
              <a:rPr lang="en-US" sz="2200" dirty="0"/>
              <a:t> </a:t>
            </a:r>
            <a:r>
              <a:rPr lang="en-US" sz="2200" u="sng" dirty="0"/>
              <a:t>in the gaseous phase </a:t>
            </a:r>
            <a:r>
              <a:rPr lang="en-US" sz="2200" dirty="0"/>
              <a:t>and </a:t>
            </a:r>
            <a:endParaRPr lang="en-US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</a:t>
            </a:r>
            <a:r>
              <a:rPr lang="en-US" sz="2200" dirty="0" smtClean="0"/>
              <a:t>hey </a:t>
            </a:r>
            <a:r>
              <a:rPr lang="en-US" sz="2200" u="sng" dirty="0"/>
              <a:t>exert their own </a:t>
            </a:r>
            <a:r>
              <a:rPr lang="en-US" sz="2200" dirty="0"/>
              <a:t>individual partial pressure.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7505" y="0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1304416"/>
            <a:ext cx="3456383" cy="4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419622"/>
              </p:ext>
            </p:extLst>
          </p:nvPr>
        </p:nvGraphicFramePr>
        <p:xfrm>
          <a:off x="765821" y="188640"/>
          <a:ext cx="1101722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hlinkClick r:id="rId8"/>
          </p:cNvPr>
          <p:cNvSpPr txBox="1"/>
          <p:nvPr/>
        </p:nvSpPr>
        <p:spPr>
          <a:xfrm>
            <a:off x="10364045" y="5418141"/>
            <a:ext cx="1656184" cy="430887"/>
          </a:xfrm>
          <a:prstGeom prst="rect">
            <a:avLst/>
          </a:prstGeom>
          <a:solidFill>
            <a:srgbClr val="E8C1EE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>
                <a:hlinkClick r:id="rId8"/>
              </a:rPr>
              <a:t>Video </a:t>
            </a:r>
            <a:r>
              <a:rPr lang="en-US" sz="1050" b="1" u="sng" smtClean="0">
                <a:hlinkClick r:id="rId8"/>
              </a:rPr>
              <a:t>of (Henry’s </a:t>
            </a:r>
            <a:r>
              <a:rPr lang="en-US" sz="1050" b="1" u="sng" dirty="0">
                <a:hlinkClick r:id="rId8"/>
              </a:rPr>
              <a:t>L</a:t>
            </a:r>
            <a:r>
              <a:rPr lang="en-US" sz="1050" b="1" u="sng" smtClean="0">
                <a:hlinkClick r:id="rId8"/>
              </a:rPr>
              <a:t>aw</a:t>
            </a:r>
            <a:r>
              <a:rPr lang="en-US" sz="1050" b="1" u="sng" dirty="0" smtClean="0">
                <a:hlinkClick r:id="rId8"/>
              </a:rPr>
              <a:t>) Duration: (8:38)mins</a:t>
            </a:r>
            <a:endParaRPr lang="en-US" sz="105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264" y="5271947"/>
            <a:ext cx="1533328" cy="577081"/>
          </a:xfrm>
          <a:prstGeom prst="rect">
            <a:avLst/>
          </a:prstGeom>
          <a:solidFill>
            <a:srgbClr val="E8C1EE"/>
          </a:solidFill>
          <a:ln>
            <a:solidFill>
              <a:srgbClr val="A954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>
                <a:solidFill>
                  <a:srgbClr val="D8B3DC"/>
                </a:solidFill>
                <a:hlinkClick r:id="rId9"/>
              </a:rPr>
              <a:t>Video of (</a:t>
            </a:r>
            <a:r>
              <a:rPr lang="en-US" sz="1050" b="1" u="sng">
                <a:solidFill>
                  <a:srgbClr val="D8B3DC"/>
                </a:solidFill>
                <a:hlinkClick r:id="rId9"/>
              </a:rPr>
              <a:t>P</a:t>
            </a:r>
            <a:r>
              <a:rPr lang="en-US" sz="1050" b="1" u="sng" smtClean="0">
                <a:solidFill>
                  <a:srgbClr val="D8B3DC"/>
                </a:solidFill>
                <a:hlinkClick r:id="rId9"/>
              </a:rPr>
              <a:t>artial Pressure) </a:t>
            </a:r>
          </a:p>
          <a:p>
            <a:pPr algn="ctr"/>
            <a:r>
              <a:rPr lang="en-US" sz="1050" b="1" u="sng" dirty="0" smtClean="0">
                <a:solidFill>
                  <a:srgbClr val="D8B3DC"/>
                </a:solidFill>
                <a:hlinkClick r:id="rId9"/>
              </a:rPr>
              <a:t>Duration: (6:12) mins</a:t>
            </a:r>
            <a:endParaRPr lang="en-US" sz="1050" b="1" u="sng" dirty="0">
              <a:solidFill>
                <a:srgbClr val="D8B3D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0" b="-1486"/>
          <a:stretch/>
        </p:blipFill>
        <p:spPr>
          <a:xfrm>
            <a:off x="528636" y="1340768"/>
            <a:ext cx="1605335" cy="1207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1" t="1" b="-5353"/>
          <a:stretch/>
        </p:blipFill>
        <p:spPr>
          <a:xfrm>
            <a:off x="333772" y="3861048"/>
            <a:ext cx="1624312" cy="1261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r="32850"/>
          <a:stretch/>
        </p:blipFill>
        <p:spPr>
          <a:xfrm>
            <a:off x="312612" y="2564904"/>
            <a:ext cx="1749352" cy="1296144"/>
          </a:xfrm>
          <a:prstGeom prst="rect">
            <a:avLst/>
          </a:prstGeom>
        </p:spPr>
      </p:pic>
      <p:pic>
        <p:nvPicPr>
          <p:cNvPr id="14" name="Picture 5" descr="http://www.800mainstreet.com/9/0009-006-lo-henry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20622" y="1006794"/>
            <a:ext cx="1421058" cy="16155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055361" y="4504014"/>
            <a:ext cx="2171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Double the pressure equilibrium</a:t>
            </a:r>
          </a:p>
          <a:p>
            <a:pPr algn="ctr"/>
            <a:r>
              <a:rPr lang="en-US" sz="1400" dirty="0"/>
              <a:t>Double the concentration</a:t>
            </a:r>
          </a:p>
        </p:txBody>
      </p:sp>
      <p:pic>
        <p:nvPicPr>
          <p:cNvPr id="16" name="Picture 6" descr="http://www.800mainstreet.com/9/0009-006-hi-henry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0471" y="3182690"/>
            <a:ext cx="1421058" cy="132132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797814" y="2622312"/>
            <a:ext cx="2686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Low pressure equilibrium</a:t>
            </a:r>
          </a:p>
          <a:p>
            <a:pPr algn="ctr"/>
            <a:r>
              <a:rPr lang="en-US" sz="1400" dirty="0"/>
              <a:t>Low concentration</a:t>
            </a:r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527505" y="2115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</p:spTree>
    <p:extLst>
      <p:ext uri="{BB962C8B-B14F-4D97-AF65-F5344CB8AC3E}">
        <p14:creationId xmlns:p14="http://schemas.microsoft.com/office/powerpoint/2010/main" val="357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1630" y="6349414"/>
            <a:ext cx="959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 : Directly proportion (increase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increase ) , Inversely proportion  (increase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decrease) 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and vice versa.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" y="120867"/>
            <a:ext cx="12385376" cy="99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Factors that Affect the </a:t>
            </a:r>
            <a:r>
              <a:rPr lang="en-US" sz="2400" u="sng" dirty="0" smtClean="0">
                <a:cs typeface="Times New Roman" pitchFamily="18" charset="0"/>
              </a:rPr>
              <a:t>Diffusion Rate </a:t>
            </a:r>
            <a:r>
              <a:rPr lang="en-US" sz="2400" dirty="0" smtClean="0">
                <a:cs typeface="Times New Roman" pitchFamily="18" charset="0"/>
              </a:rPr>
              <a:t>of Gas Through the Respiratory Membrane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5" y="1200927"/>
            <a:ext cx="6077925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altLang="en-US" sz="2400" dirty="0">
              <a:solidFill>
                <a:srgbClr val="C76B9B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C76B9B"/>
                </a:solidFill>
              </a:rPr>
              <a:t>    </a:t>
            </a:r>
            <a:r>
              <a:rPr lang="en-A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C76B9B"/>
                </a:solidFill>
              </a:rPr>
              <a:t>D  =   </a:t>
            </a:r>
            <a:r>
              <a:rPr lang="el-GR" altLang="en-US" sz="2400" dirty="0">
                <a:solidFill>
                  <a:srgbClr val="C76B9B"/>
                </a:solidFill>
              </a:rPr>
              <a:t>α </a:t>
            </a:r>
            <a:r>
              <a:rPr lang="en-US" altLang="en-US" sz="2400" dirty="0">
                <a:solidFill>
                  <a:srgbClr val="C76B9B"/>
                </a:solidFill>
              </a:rPr>
              <a:t>      </a:t>
            </a:r>
            <a:r>
              <a:rPr lang="el-GR" altLang="en-US" sz="2400" u="sng" dirty="0">
                <a:solidFill>
                  <a:srgbClr val="C76B9B"/>
                </a:solidFill>
              </a:rPr>
              <a:t>Δ</a:t>
            </a:r>
            <a:r>
              <a:rPr lang="en-US" altLang="en-US" sz="2400" u="sng" dirty="0">
                <a:solidFill>
                  <a:srgbClr val="C76B9B"/>
                </a:solidFill>
              </a:rPr>
              <a:t>P x A x 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C76B9B"/>
                </a:solidFill>
              </a:rPr>
              <a:t>                     </a:t>
            </a:r>
            <a:r>
              <a:rPr lang="en-US" altLang="en-US" sz="2400" dirty="0" smtClean="0">
                <a:solidFill>
                  <a:srgbClr val="C76B9B"/>
                </a:solidFill>
              </a:rPr>
              <a:t>   d </a:t>
            </a:r>
            <a:r>
              <a:rPr lang="en-US" altLang="en-US" sz="2400" dirty="0">
                <a:solidFill>
                  <a:srgbClr val="C76B9B"/>
                </a:solidFill>
              </a:rPr>
              <a:t>x √MW  </a:t>
            </a:r>
            <a:endParaRPr lang="en-AU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en-US" sz="2400" dirty="0" smtClean="0">
              <a:solidFill>
                <a:srgbClr val="C76B9B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en-US" sz="2400" dirty="0">
              <a:solidFill>
                <a:srgbClr val="C76B9B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AU" altLang="en-US" sz="2400" dirty="0">
              <a:solidFill>
                <a:srgbClr val="C76B9B"/>
              </a:solidFill>
            </a:endParaRPr>
          </a:p>
          <a:p>
            <a:pPr marL="533431" indent="-381000">
              <a:spcBef>
                <a:spcPct val="0"/>
              </a:spcBef>
              <a:buNone/>
            </a:pPr>
            <a:r>
              <a:rPr lang="en-US" altLang="en-US" sz="2000" b="1" dirty="0">
                <a:cs typeface="Times New Roman" pitchFamily="18" charset="0"/>
              </a:rPr>
              <a:t>D: diffusion rate </a:t>
            </a:r>
            <a:endParaRPr lang="en-AU" altLang="en-US" sz="2000" b="1" dirty="0">
              <a:cs typeface="Times New Roman" pitchFamily="18" charset="0"/>
            </a:endParaRPr>
          </a:p>
          <a:p>
            <a:pPr marL="533431" indent="-381000">
              <a:spcBef>
                <a:spcPct val="0"/>
              </a:spcBef>
              <a:buFontTx/>
              <a:buAutoNum type="arabicPeriod"/>
            </a:pPr>
            <a:r>
              <a:rPr lang="en-AU" altLang="en-US" sz="2000" b="1" dirty="0">
                <a:cs typeface="Times New Roman" pitchFamily="18" charset="0"/>
              </a:rPr>
              <a:t>P: Partial pressure differences (direct)</a:t>
            </a:r>
          </a:p>
          <a:p>
            <a:pPr marL="533431" indent="-381000">
              <a:spcBef>
                <a:spcPct val="0"/>
              </a:spcBef>
              <a:buFontTx/>
              <a:buAutoNum type="arabicPeriod"/>
            </a:pPr>
            <a:r>
              <a:rPr lang="en-AU" altLang="en-US" sz="2000" b="1" dirty="0">
                <a:cs typeface="Times New Roman" pitchFamily="18" charset="0"/>
              </a:rPr>
              <a:t>A: Surface area for gas exchange (direct)</a:t>
            </a:r>
          </a:p>
          <a:p>
            <a:pPr marL="533431" indent="-381000">
              <a:spcBef>
                <a:spcPct val="0"/>
              </a:spcBef>
              <a:buFontTx/>
              <a:buAutoNum type="arabicPeriod"/>
            </a:pPr>
            <a:r>
              <a:rPr lang="en-AU" altLang="en-US" sz="2000" dirty="0">
                <a:cs typeface="Times New Roman" pitchFamily="18" charset="0"/>
              </a:rPr>
              <a:t>S: Solubility of gas (direct)</a:t>
            </a:r>
            <a:endParaRPr lang="en-US" sz="2000" dirty="0"/>
          </a:p>
          <a:p>
            <a:pPr marL="533431" indent="-381000">
              <a:spcBef>
                <a:spcPct val="0"/>
              </a:spcBef>
              <a:buFontTx/>
              <a:buAutoNum type="arabicPeriod"/>
            </a:pPr>
            <a:r>
              <a:rPr lang="en-AU" altLang="en-US" sz="2000" b="1" dirty="0">
                <a:cs typeface="Times New Roman" pitchFamily="18" charset="0"/>
              </a:rPr>
              <a:t>d:  </a:t>
            </a:r>
            <a:r>
              <a:rPr lang="en-AU" altLang="en-US" sz="2000" b="1" dirty="0" smtClean="0">
                <a:cs typeface="Times New Roman" pitchFamily="18" charset="0"/>
              </a:rPr>
              <a:t>diffusion distance </a:t>
            </a:r>
            <a:r>
              <a:rPr lang="en-AU" altLang="en-US" sz="2000" dirty="0" smtClean="0">
                <a:cs typeface="Times New Roman" pitchFamily="18" charset="0"/>
              </a:rPr>
              <a:t>(thickness) </a:t>
            </a:r>
            <a:r>
              <a:rPr lang="en-AU" altLang="en-US" sz="2000" b="1" dirty="0">
                <a:cs typeface="Times New Roman" pitchFamily="18" charset="0"/>
              </a:rPr>
              <a:t>(inversely)</a:t>
            </a:r>
          </a:p>
          <a:p>
            <a:pPr marL="533431" indent="-381000">
              <a:spcBef>
                <a:spcPct val="0"/>
              </a:spcBef>
              <a:buFontTx/>
              <a:buAutoNum type="arabicPeriod"/>
            </a:pPr>
            <a:r>
              <a:rPr lang="en-AU" altLang="en-US" sz="2000" dirty="0">
                <a:cs typeface="Times New Roman" pitchFamily="18" charset="0"/>
              </a:rPr>
              <a:t>MW: Molecular weight (inversely)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endParaRPr lang="en-AU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endParaRPr lang="en-AU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508655" y="1230219"/>
            <a:ext cx="5533168" cy="2173649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600" dirty="0" smtClean="0">
                <a:solidFill>
                  <a:srgbClr val="528693"/>
                </a:solidFill>
                <a:sym typeface="Symbol" pitchFamily="18" charset="2"/>
              </a:rPr>
              <a:t>The </a:t>
            </a:r>
            <a:r>
              <a:rPr lang="en-US" sz="1600" b="1" dirty="0" smtClean="0">
                <a:solidFill>
                  <a:srgbClr val="528693"/>
                </a:solidFill>
                <a:sym typeface="Symbol" pitchFamily="18" charset="2"/>
              </a:rPr>
              <a:t>diffusion rate </a:t>
            </a:r>
            <a:r>
              <a:rPr lang="en-US" sz="1600" dirty="0" smtClean="0">
                <a:solidFill>
                  <a:srgbClr val="528693"/>
                </a:solidFill>
                <a:sym typeface="Symbol" pitchFamily="18" charset="2"/>
              </a:rPr>
              <a:t>of specific gases:</a:t>
            </a:r>
          </a:p>
          <a:p>
            <a:pPr defTabSz="914400"/>
            <a:r>
              <a:rPr lang="en-US" sz="1600" dirty="0" smtClean="0">
                <a:sym typeface="Symbol" pitchFamily="18" charset="2"/>
              </a:rPr>
              <a:t>Diffusion coefficient for the transfer of each gas through the respiratory membrane depends:</a:t>
            </a:r>
          </a:p>
          <a:p>
            <a:pPr lvl="2" defTabSz="914400"/>
            <a:r>
              <a:rPr lang="en-US" sz="1600" dirty="0" smtClean="0">
                <a:sym typeface="Symbol" pitchFamily="18" charset="2"/>
              </a:rPr>
              <a:t>Directly on its solubility (S) through the membrane</a:t>
            </a:r>
          </a:p>
          <a:p>
            <a:pPr lvl="2" defTabSz="914400"/>
            <a:r>
              <a:rPr lang="en-US" sz="1600" dirty="0" smtClean="0">
                <a:sym typeface="Symbol" pitchFamily="18" charset="2"/>
              </a:rPr>
              <a:t>Inversely on the square root of its molecular weight (MW).  </a:t>
            </a:r>
          </a:p>
          <a:p>
            <a:pPr lvl="1" defTabSz="914400"/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CO</a:t>
            </a:r>
            <a:r>
              <a:rPr lang="en-US" sz="1600" baseline="-25000" dirty="0" smtClean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diffuses 20 times as rapidly as O</a:t>
            </a:r>
            <a:r>
              <a:rPr lang="en-US" sz="1600" baseline="-25000" dirty="0" smtClean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04" y="5701217"/>
            <a:ext cx="506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15898" rtl="1" eaLnBrk="1" latinLnBrk="0" hangingPunct="1"/>
            <a:r>
              <a:rPr lang="ar-SA" sz="1400" dirty="0">
                <a:solidFill>
                  <a:srgbClr val="DDE9EC">
                    <a:lumMod val="50000"/>
                  </a:srgbClr>
                </a:solidFill>
              </a:rPr>
              <a:t>علاقة ال </a:t>
            </a: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D</a:t>
            </a:r>
            <a:r>
              <a:rPr lang="ar-SA" sz="1400" dirty="0">
                <a:solidFill>
                  <a:srgbClr val="DDE9EC">
                    <a:lumMod val="50000"/>
                  </a:srgbClr>
                </a:solidFill>
              </a:rPr>
              <a:t> طردية مع أي شيء في البسط </a:t>
            </a:r>
            <a:r>
              <a:rPr lang="ar-SA" sz="1400" dirty="0" smtClean="0">
                <a:solidFill>
                  <a:srgbClr val="DDE9EC">
                    <a:lumMod val="50000"/>
                  </a:srgbClr>
                </a:solidFill>
              </a:rPr>
              <a:t>و عكسية </a:t>
            </a:r>
            <a:r>
              <a:rPr lang="ar-SA" sz="1400" dirty="0">
                <a:solidFill>
                  <a:srgbClr val="DDE9EC">
                    <a:lumMod val="50000"/>
                  </a:srgbClr>
                </a:solidFill>
              </a:rPr>
              <a:t>مع أي شيء في المقام.</a:t>
            </a:r>
            <a:endParaRPr lang="en-US" sz="1400" dirty="0">
              <a:solidFill>
                <a:srgbClr val="DDE9EC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7505" y="2115"/>
            <a:ext cx="26613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</a:t>
            </a:r>
            <a:r>
              <a:rPr lang="en-US" sz="1400" b="1" u="sng" dirty="0" smtClean="0"/>
              <a:t>FEMALES</a:t>
            </a:r>
            <a:r>
              <a:rPr lang="en-US" sz="1400" b="1" u="sng" dirty="0"/>
              <a:t>’ SLIDES 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6" t="24339" b="19061"/>
          <a:stretch/>
        </p:blipFill>
        <p:spPr>
          <a:xfrm>
            <a:off x="6577090" y="4109404"/>
            <a:ext cx="5511791" cy="2077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7151" y="3524629"/>
            <a:ext cx="654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28693"/>
                </a:solidFill>
              </a:rPr>
              <a:t>Factor that may also affect gas diffusion: (male slides)</a:t>
            </a:r>
          </a:p>
          <a:p>
            <a:r>
              <a:rPr lang="en-US" sz="1600" dirty="0" smtClean="0"/>
              <a:t>Diffusion of coefficient of gas (directly ) </a:t>
            </a:r>
            <a:endParaRPr lang="en-US" sz="16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56350"/>
            <a:ext cx="2640913" cy="36576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238428" y="1340768"/>
            <a:ext cx="827" cy="470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192212"/>
            <a:ext cx="5170627" cy="51133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07949" lvl="1" indent="-457200"/>
            <a:r>
              <a:rPr lang="en-AU" alt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P: </a:t>
            </a:r>
            <a:r>
              <a:rPr lang="en-AU" altLang="en-US" sz="1800" b="1" dirty="0">
                <a:solidFill>
                  <a:srgbClr val="FF0000"/>
                </a:solidFill>
                <a:cs typeface="Times New Roman" pitchFamily="18" charset="0"/>
              </a:rPr>
              <a:t>Partial </a:t>
            </a:r>
            <a:r>
              <a:rPr lang="en-AU" alt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Pressure Differences:</a:t>
            </a:r>
            <a:endParaRPr lang="en-AU" altLang="en-US" sz="18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/>
              <a:t>The difference </a:t>
            </a:r>
            <a:r>
              <a:rPr lang="en-US" sz="1800" dirty="0"/>
              <a:t>in gas pressure between the two sides of the membrane (between the alveoli and </a:t>
            </a:r>
            <a:r>
              <a:rPr lang="en-US" sz="1800" dirty="0" smtClean="0"/>
              <a:t>the capillary </a:t>
            </a:r>
            <a:r>
              <a:rPr lang="en-US" sz="1800" dirty="0"/>
              <a:t>blood</a:t>
            </a:r>
            <a:r>
              <a:rPr lang="en-US" sz="1800" dirty="0" smtClean="0"/>
              <a:t>). 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800" dirty="0" smtClean="0"/>
              <a:t>This difference dictates </a:t>
            </a:r>
            <a:r>
              <a:rPr lang="en-US" sz="1800" dirty="0" smtClean="0">
                <a:solidFill>
                  <a:srgbClr val="528693"/>
                </a:solidFill>
              </a:rPr>
              <a:t>the direction of diffusion</a:t>
            </a:r>
            <a:r>
              <a:rPr lang="en-US" sz="1800" dirty="0" smtClean="0"/>
              <a:t>:</a:t>
            </a:r>
          </a:p>
          <a:p>
            <a:pPr lvl="1">
              <a:buFont typeface="Courier New" charset="0"/>
              <a:buChar char="o"/>
            </a:pPr>
            <a:r>
              <a:rPr lang="en-US" sz="1600" b="1" dirty="0" smtClean="0">
                <a:solidFill>
                  <a:schemeClr val="tx1"/>
                </a:solidFill>
              </a:rPr>
              <a:t>For Oxygen: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pressure of the gas in the </a:t>
            </a:r>
            <a:r>
              <a:rPr lang="en-US" sz="1600" u="sng" dirty="0">
                <a:solidFill>
                  <a:schemeClr val="tx1"/>
                </a:solidFill>
              </a:rPr>
              <a:t>alveoli is greater </a:t>
            </a:r>
            <a:r>
              <a:rPr lang="en-US" sz="1600" dirty="0">
                <a:solidFill>
                  <a:schemeClr val="tx1"/>
                </a:solidFill>
              </a:rPr>
              <a:t>than the pressure of the gas in the </a:t>
            </a:r>
            <a:r>
              <a:rPr lang="en-US" sz="1600" u="sng" dirty="0" smtClean="0">
                <a:solidFill>
                  <a:schemeClr val="tx1"/>
                </a:solidFill>
              </a:rPr>
              <a:t>blood</a:t>
            </a:r>
            <a:r>
              <a:rPr lang="en-US" sz="1600" dirty="0" smtClean="0">
                <a:solidFill>
                  <a:schemeClr val="tx1"/>
                </a:solidFill>
              </a:rPr>
              <a:t>, so </a:t>
            </a:r>
            <a:r>
              <a:rPr lang="en-US" sz="1600" dirty="0" smtClean="0">
                <a:solidFill>
                  <a:srgbClr val="FF0000"/>
                </a:solidFill>
              </a:rPr>
              <a:t>the gas will diffuse from </a:t>
            </a:r>
            <a:r>
              <a:rPr lang="en-US" sz="1600" dirty="0">
                <a:solidFill>
                  <a:srgbClr val="FF0000"/>
                </a:solidFill>
              </a:rPr>
              <a:t>the alveoli into the </a:t>
            </a:r>
            <a:r>
              <a:rPr lang="en-US" sz="1600" dirty="0" smtClean="0">
                <a:solidFill>
                  <a:srgbClr val="FF0000"/>
                </a:solidFill>
              </a:rPr>
              <a:t>blood.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(from high to low)</a:t>
            </a:r>
          </a:p>
          <a:p>
            <a:pPr lvl="1" algn="ctr">
              <a:buFont typeface="Courier New" charset="0"/>
              <a:buChar char="o"/>
            </a:pP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PO2 in alveoli = </a:t>
            </a:r>
            <a:r>
              <a:rPr lang="en-US" sz="1600" dirty="0">
                <a:solidFill>
                  <a:srgbClr val="F6C248"/>
                </a:solidFill>
              </a:rPr>
              <a:t>104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,  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In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blood = </a:t>
            </a:r>
            <a:r>
              <a:rPr lang="en-US" sz="1600" dirty="0" smtClean="0">
                <a:solidFill>
                  <a:srgbClr val="F6C248"/>
                </a:solidFill>
              </a:rPr>
              <a:t>40</a:t>
            </a:r>
          </a:p>
          <a:p>
            <a:pPr lvl="1" algn="ctr">
              <a:buFont typeface="Courier New" charset="0"/>
              <a:buChar char="o"/>
            </a:pPr>
            <a:endParaRPr lang="en-US" sz="1600" dirty="0">
              <a:solidFill>
                <a:srgbClr val="F6C248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sz="1600" b="1" dirty="0" smtClean="0">
                <a:solidFill>
                  <a:schemeClr val="tx1"/>
                </a:solidFill>
              </a:rPr>
              <a:t>For CO2: 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pressure of the gas in the </a:t>
            </a:r>
            <a:r>
              <a:rPr lang="en-US" sz="1600" u="sng" dirty="0">
                <a:solidFill>
                  <a:schemeClr val="tx1"/>
                </a:solidFill>
              </a:rPr>
              <a:t>blood is greater </a:t>
            </a:r>
            <a:r>
              <a:rPr lang="en-US" sz="1600" dirty="0">
                <a:solidFill>
                  <a:schemeClr val="tx1"/>
                </a:solidFill>
              </a:rPr>
              <a:t>than the pressure in the </a:t>
            </a:r>
            <a:r>
              <a:rPr lang="en-US" sz="1600" dirty="0" smtClean="0">
                <a:solidFill>
                  <a:schemeClr val="tx1"/>
                </a:solidFill>
              </a:rPr>
              <a:t>alveoli, </a:t>
            </a:r>
            <a:r>
              <a:rPr lang="en-US" sz="1600" dirty="0">
                <a:solidFill>
                  <a:schemeClr val="tx1"/>
                </a:solidFill>
              </a:rPr>
              <a:t>net diffusion </a:t>
            </a:r>
            <a:r>
              <a:rPr lang="en-US" sz="1600" dirty="0">
                <a:solidFill>
                  <a:srgbClr val="FF0000"/>
                </a:solidFill>
              </a:rPr>
              <a:t>from the blood into the alveoli</a:t>
            </a:r>
            <a:r>
              <a:rPr lang="en-US" sz="1600" dirty="0">
                <a:solidFill>
                  <a:srgbClr val="528693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occurs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lvl="1" algn="ctr">
              <a:buFont typeface="Courier New" charset="0"/>
              <a:buChar char="o"/>
            </a:pP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PCO2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in blood = </a:t>
            </a:r>
            <a:r>
              <a:rPr lang="en-US" sz="1600" dirty="0">
                <a:solidFill>
                  <a:srgbClr val="F6C248"/>
                </a:solidFill>
              </a:rPr>
              <a:t>45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,  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</a:rPr>
              <a:t>In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a</a:t>
            </a:r>
            <a:r>
              <a:rPr lang="en-US" sz="1600" dirty="0">
                <a:solidFill>
                  <a:srgbClr val="528693"/>
                </a:solidFill>
              </a:rPr>
              <a:t>lv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</a:rPr>
              <a:t>eoli = </a:t>
            </a:r>
            <a:r>
              <a:rPr lang="en-US" sz="1600" dirty="0">
                <a:solidFill>
                  <a:srgbClr val="F6C248"/>
                </a:solidFill>
              </a:rPr>
              <a:t>40.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50396" y="1192212"/>
            <a:ext cx="5629008" cy="51133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31" indent="-342900" defTabSz="914400"/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A:  Surface Area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of the 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Membrane:</a:t>
            </a:r>
            <a:endParaRPr lang="en-US" sz="1800" b="1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pPr marL="552480" lvl="1" indent="-342900" defTabSz="91440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sym typeface="Symbol" pitchFamily="18" charset="2"/>
              </a:rPr>
              <a:t>Average surface area is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F6C248"/>
                </a:solidFill>
                <a:sym typeface="Symbol" pitchFamily="18" charset="2"/>
              </a:rPr>
              <a:t>70 m</a:t>
            </a:r>
            <a:r>
              <a:rPr lang="en-US" sz="1600" baseline="30000" dirty="0">
                <a:solidFill>
                  <a:srgbClr val="F6C248"/>
                </a:solidFill>
                <a:sym typeface="Symbol" pitchFamily="18" charset="2"/>
              </a:rPr>
              <a:t>2</a:t>
            </a:r>
            <a:r>
              <a:rPr lang="en-US" sz="1600" baseline="30000" dirty="0">
                <a:solidFill>
                  <a:srgbClr val="DDE9EC">
                    <a:lumMod val="50000"/>
                  </a:srgbClr>
                </a:solidFill>
                <a:sym typeface="Symbol" pitchFamily="18" charset="2"/>
              </a:rPr>
              <a:t>.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  <a:sym typeface="Symbol" pitchFamily="18" charset="2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in normal adult.</a:t>
            </a:r>
            <a:endParaRPr lang="en-US" sz="1600" dirty="0" smtClean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  <a:p>
            <a:pPr marL="552480" lvl="1" indent="-342900" defTabSz="9144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Removal of an entire lung </a:t>
            </a:r>
            <a:r>
              <a:rPr lang="en-US" sz="1600" u="sng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decreases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the surface area to </a:t>
            </a:r>
            <a:r>
              <a:rPr lang="en-US" sz="1600" u="sng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half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normal.</a:t>
            </a:r>
          </a:p>
          <a:p>
            <a:pPr marL="552480" lvl="1" indent="-342900" defTabSz="9144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In emphysema </a:t>
            </a:r>
            <a:r>
              <a:rPr lang="en-US" sz="1600" dirty="0" smtClean="0">
                <a:solidFill>
                  <a:srgbClr val="DDE9EC">
                    <a:lumMod val="50000"/>
                  </a:srgbClr>
                </a:solidFill>
                <a:sym typeface="Symbol" pitchFamily="18" charset="2"/>
              </a:rPr>
              <a:t>(usually due to heavy </a:t>
            </a:r>
            <a:r>
              <a:rPr lang="en-US" sz="1600" dirty="0">
                <a:solidFill>
                  <a:srgbClr val="DDE9EC">
                    <a:lumMod val="50000"/>
                  </a:srgbClr>
                </a:solidFill>
                <a:sym typeface="Symbol" pitchFamily="18" charset="2"/>
              </a:rPr>
              <a:t>smoking)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with dissolution (loss) of the alveolar walls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decrease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surface area to </a:t>
            </a:r>
            <a:r>
              <a:rPr lang="en-US" sz="1600" dirty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5-folds</a:t>
            </a:r>
            <a:r>
              <a:rPr lang="en-US" sz="1600" dirty="0" smtClean="0">
                <a:solidFill>
                  <a:srgbClr val="FADA7A">
                    <a:lumMod val="75000"/>
                  </a:srgbClr>
                </a:solidFill>
                <a:sym typeface="Symbol" pitchFamily="18" charset="2"/>
              </a:rPr>
              <a:t>.</a:t>
            </a:r>
            <a:endParaRPr lang="en-US" sz="1600" dirty="0">
              <a:solidFill>
                <a:srgbClr val="FADA7A">
                  <a:lumMod val="75000"/>
                </a:srgbClr>
              </a:solidFill>
              <a:sym typeface="Symbol" pitchFamily="18" charset="2"/>
            </a:endParaRPr>
          </a:p>
          <a:p>
            <a:pPr marL="457200" lvl="1" indent="-342900" defTabSz="914400"/>
            <a:r>
              <a:rPr lang="en-US" altLang="en-US" sz="18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D:</a:t>
            </a:r>
            <a:r>
              <a:rPr lang="en-AU" alt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 Diffusion Distance (t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he Thickness of the Respiratory Membrane):</a:t>
            </a:r>
          </a:p>
          <a:p>
            <a:pPr marL="761970" lvl="2" indent="-342900" defTabSz="914400">
              <a:buFont typeface="Arial" charset="0"/>
              <a:buChar char="•"/>
            </a:pPr>
            <a:r>
              <a:rPr lang="en-US" sz="1400" dirty="0">
                <a:cs typeface="Times New Roman" pitchFamily="18" charset="0"/>
                <a:sym typeface="Symbol" pitchFamily="18" charset="2"/>
              </a:rPr>
              <a:t>M</a:t>
            </a:r>
            <a:r>
              <a:rPr lang="en-US" sz="1400" dirty="0" smtClean="0">
                <a:cs typeface="Times New Roman" pitchFamily="18" charset="0"/>
                <a:sym typeface="Symbol" pitchFamily="18" charset="2"/>
              </a:rPr>
              <a:t>embrane thickness is almost </a:t>
            </a:r>
            <a:r>
              <a:rPr lang="en-US" sz="1400" dirty="0" smtClean="0">
                <a:solidFill>
                  <a:srgbClr val="F6C248"/>
                </a:solidFill>
                <a:cs typeface="Times New Roman" pitchFamily="18" charset="0"/>
                <a:sym typeface="Symbol" pitchFamily="18" charset="2"/>
              </a:rPr>
              <a:t>0.5 </a:t>
            </a:r>
            <a:r>
              <a:rPr lang="el-GR" sz="1400" dirty="0" err="1" smtClean="0">
                <a:solidFill>
                  <a:srgbClr val="F6C248"/>
                </a:solidFill>
              </a:rPr>
              <a:t>μm</a:t>
            </a:r>
            <a:r>
              <a:rPr lang="en-US" sz="1400" dirty="0" smtClean="0">
                <a:solidFill>
                  <a:srgbClr val="F6C248"/>
                </a:solidFill>
              </a:rPr>
              <a:t> </a:t>
            </a:r>
            <a:r>
              <a:rPr lang="en-US" sz="1400" dirty="0" smtClean="0"/>
              <a:t>(very thin) and presents little obstacle to diffusion. </a:t>
            </a:r>
          </a:p>
          <a:p>
            <a:pPr marL="761970" lvl="2" indent="-342900" defTabSz="914400">
              <a:buFont typeface="Arial" charset="0"/>
              <a:buChar char="•"/>
            </a:pPr>
            <a:r>
              <a:rPr lang="en-US" sz="1400" dirty="0" smtClean="0">
                <a:cs typeface="Times New Roman" pitchFamily="18" charset="0"/>
                <a:sym typeface="Symbol" pitchFamily="18" charset="2"/>
              </a:rPr>
              <a:t>If the membrane thickens, diffusion will take more time + gas exchange is inhibited 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sz="1400" u="sng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inversely</a:t>
            </a:r>
            <a:r>
              <a:rPr lang="en-US" sz="1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proportional) </a:t>
            </a:r>
            <a:r>
              <a:rPr lang="en-US" sz="1400" dirty="0" smtClean="0">
                <a:solidFill>
                  <a:srgbClr val="528693"/>
                </a:solidFill>
                <a:cs typeface="Times New Roman" pitchFamily="18" charset="0"/>
                <a:sym typeface="Symbol" pitchFamily="18" charset="2"/>
              </a:rPr>
              <a:t>like during exercise.</a:t>
            </a:r>
          </a:p>
          <a:p>
            <a:pPr marL="761970" lvl="2" indent="-342900" defTabSz="914400">
              <a:buFont typeface="Arial" charset="0"/>
              <a:buChar char="•"/>
            </a:pPr>
            <a:r>
              <a:rPr lang="en-US" sz="1400" dirty="0" smtClean="0">
                <a:cs typeface="Times New Roman" pitchFamily="18" charset="0"/>
                <a:sym typeface="Symbol" pitchFamily="18" charset="2"/>
              </a:rPr>
              <a:t>Higher</a:t>
            </a:r>
            <a:r>
              <a:rPr lang="en-US" sz="1400" dirty="0" smtClean="0">
                <a:cs typeface="Times New Roman" pitchFamily="18" charset="0"/>
              </a:rPr>
              <a:t> thickness like in edema, </a:t>
            </a: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infection, </a:t>
            </a:r>
            <a:r>
              <a:rPr lang="en-US" sz="1400" dirty="0" smtClean="0">
                <a:solidFill>
                  <a:srgbClr val="DDE9EC">
                    <a:lumMod val="50000"/>
                  </a:srgbClr>
                </a:solidFill>
              </a:rPr>
              <a:t>or fluid </a:t>
            </a:r>
            <a:r>
              <a:rPr lang="en-US" sz="1400" dirty="0">
                <a:solidFill>
                  <a:srgbClr val="DDE9EC">
                    <a:lumMod val="50000"/>
                  </a:srgbClr>
                </a:solidFill>
              </a:rPr>
              <a:t>effusion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  <a:sym typeface="Symbol" pitchFamily="18" charset="2"/>
              </a:rPr>
              <a:t>lower</a:t>
            </a:r>
            <a:r>
              <a:rPr lang="en-US" sz="1400" dirty="0" smtClean="0">
                <a:cs typeface="Times New Roman" pitchFamily="18" charset="0"/>
              </a:rPr>
              <a:t> rate of diffusion.</a:t>
            </a:r>
            <a:r>
              <a:rPr lang="en-US" sz="1400" dirty="0">
                <a:cs typeface="Times New Roman" pitchFamily="18" charset="0"/>
                <a:sym typeface="Symbol" pitchFamily="18" charset="2"/>
              </a:rPr>
              <a:t> </a:t>
            </a:r>
            <a:endParaRPr lang="en-US" sz="1400" dirty="0" smtClean="0">
              <a:cs typeface="Times New Roman" pitchFamily="18" charset="0"/>
              <a:sym typeface="Symbol" pitchFamily="18" charset="2"/>
            </a:endParaRPr>
          </a:p>
          <a:p>
            <a:pPr marL="761970" lvl="2" indent="-342900" defTabSz="914400">
              <a:buFont typeface="Arial" charset="0"/>
              <a:buChar char="•"/>
            </a:pP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The thickness of the respiratory membrane is inversely proportional to the rate of diffusion through the membrane.</a:t>
            </a:r>
          </a:p>
          <a:p>
            <a:pPr marL="761970" lvl="2" indent="-342900" defTabSz="914400">
              <a:buFont typeface="Arial" charset="0"/>
              <a:buChar char="•"/>
            </a:pPr>
            <a:endParaRPr lang="en-US" sz="1400" dirty="0" smtClean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7788" y="-13185"/>
            <a:ext cx="12889432" cy="1124744"/>
          </a:xfrm>
        </p:spPr>
        <p:txBody>
          <a:bodyPr>
            <a:no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Factors That Affect the </a:t>
            </a:r>
            <a:r>
              <a:rPr lang="en-US" sz="2200" u="sng" dirty="0" smtClean="0">
                <a:cs typeface="Times New Roman" pitchFamily="18" charset="0"/>
              </a:rPr>
              <a:t>Diffusion Rate </a:t>
            </a:r>
            <a:r>
              <a:rPr lang="en-US" sz="2200" dirty="0" smtClean="0">
                <a:cs typeface="Times New Roman" pitchFamily="18" charset="0"/>
              </a:rPr>
              <a:t>of Gas </a:t>
            </a:r>
            <a:r>
              <a:rPr lang="en-US" sz="2200" smtClean="0">
                <a:cs typeface="Times New Roman" pitchFamily="18" charset="0"/>
              </a:rPr>
              <a:t>Through the </a:t>
            </a:r>
            <a:r>
              <a:rPr lang="en-US" sz="2200" dirty="0" smtClean="0">
                <a:cs typeface="Times New Roman" pitchFamily="18" charset="0"/>
              </a:rPr>
              <a:t>Respiratory Membrane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3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Respiratory Unit</a:t>
            </a:r>
            <a:endParaRPr lang="ar-S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20059" y="-11576"/>
            <a:ext cx="2448272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ONLY IN MALES’ SLIDES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1"/>
          <a:stretch/>
        </p:blipFill>
        <p:spPr>
          <a:xfrm>
            <a:off x="8216003" y="1143000"/>
            <a:ext cx="3972822" cy="51931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0873" y="1503541"/>
            <a:ext cx="7554636" cy="4661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 smtClean="0">
                <a:solidFill>
                  <a:srgbClr val="528693"/>
                </a:solidFill>
              </a:rPr>
              <a:t>Also called: </a:t>
            </a:r>
            <a:r>
              <a:rPr lang="en-US" sz="2000" dirty="0" smtClean="0"/>
              <a:t>respiratory lobule.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>
                <a:solidFill>
                  <a:srgbClr val="528693"/>
                </a:solidFill>
              </a:rPr>
              <a:t>C</a:t>
            </a:r>
            <a:r>
              <a:rPr lang="en-US" sz="2000" dirty="0" smtClean="0">
                <a:solidFill>
                  <a:srgbClr val="528693"/>
                </a:solidFill>
              </a:rPr>
              <a:t>omposed of:  </a:t>
            </a:r>
            <a:r>
              <a:rPr lang="en-US" sz="2000" dirty="0" smtClean="0"/>
              <a:t>a </a:t>
            </a:r>
            <a:r>
              <a:rPr lang="en-US" sz="2000" dirty="0"/>
              <a:t>respiratory bronchiole</a:t>
            </a:r>
            <a:r>
              <a:rPr lang="en-US" sz="2000" dirty="0" smtClean="0"/>
              <a:t>,  </a:t>
            </a:r>
            <a:r>
              <a:rPr lang="en-US" sz="2000" dirty="0"/>
              <a:t>alveolar ducts, atria, </a:t>
            </a:r>
            <a:r>
              <a:rPr lang="en-US" sz="2000" dirty="0" smtClean="0"/>
              <a:t>and alveoli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>
                <a:solidFill>
                  <a:srgbClr val="528693"/>
                </a:solidFill>
              </a:rPr>
              <a:t>Number of alveoli in 2 lungs:  </a:t>
            </a:r>
            <a:r>
              <a:rPr lang="en-US" sz="2000" dirty="0" smtClean="0"/>
              <a:t>about </a:t>
            </a:r>
            <a:r>
              <a:rPr lang="en-US" sz="2000" dirty="0"/>
              <a:t>300 million alveoli in the two </a:t>
            </a:r>
            <a:r>
              <a:rPr lang="en-US" sz="2000" dirty="0" smtClean="0"/>
              <a:t>lungs.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>
                <a:solidFill>
                  <a:srgbClr val="528693"/>
                </a:solidFill>
              </a:rPr>
              <a:t>Alveoli diameter:  </a:t>
            </a:r>
            <a:r>
              <a:rPr lang="en-US" sz="2000" dirty="0" smtClean="0"/>
              <a:t>an </a:t>
            </a:r>
            <a:r>
              <a:rPr lang="en-US" sz="2000" dirty="0"/>
              <a:t>average </a:t>
            </a:r>
            <a:r>
              <a:rPr lang="en-US" sz="2000" dirty="0" smtClean="0"/>
              <a:t>of </a:t>
            </a:r>
            <a:r>
              <a:rPr lang="en-US" sz="2000" dirty="0"/>
              <a:t>0.2 </a:t>
            </a:r>
            <a:r>
              <a:rPr lang="en-US" sz="2000" dirty="0" smtClean="0"/>
              <a:t>millimeters.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>
                <a:solidFill>
                  <a:srgbClr val="528693"/>
                </a:solidFill>
              </a:rPr>
              <a:t>Respiratory </a:t>
            </a:r>
            <a:r>
              <a:rPr lang="en-US" sz="2000" dirty="0">
                <a:solidFill>
                  <a:srgbClr val="528693"/>
                </a:solidFill>
              </a:rPr>
              <a:t>membrane </a:t>
            </a:r>
            <a:r>
              <a:rPr lang="en-US" sz="2000" dirty="0" smtClean="0">
                <a:solidFill>
                  <a:srgbClr val="528693"/>
                </a:solidFill>
              </a:rPr>
              <a:t> thickness: </a:t>
            </a:r>
            <a:r>
              <a:rPr lang="en-US" sz="2000" dirty="0" smtClean="0"/>
              <a:t>in </a:t>
            </a:r>
            <a:r>
              <a:rPr lang="en-US" sz="2000" dirty="0"/>
              <a:t>some areas </a:t>
            </a:r>
            <a:r>
              <a:rPr lang="en-US" sz="2000" dirty="0" smtClean="0"/>
              <a:t>it is </a:t>
            </a:r>
            <a:r>
              <a:rPr lang="en-US" sz="2000" dirty="0"/>
              <a:t>as little as 0.2 </a:t>
            </a:r>
            <a:r>
              <a:rPr lang="en-US" sz="2000" dirty="0" smtClean="0"/>
              <a:t>micrometer, on average it </a:t>
            </a:r>
            <a:r>
              <a:rPr lang="en-US" sz="2000" dirty="0"/>
              <a:t>is 0.6 </a:t>
            </a:r>
            <a:r>
              <a:rPr lang="en-US" sz="2000" dirty="0" smtClean="0"/>
              <a:t>micrometers.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>
                <a:solidFill>
                  <a:srgbClr val="528693"/>
                </a:solidFill>
              </a:rPr>
              <a:t>Total </a:t>
            </a:r>
            <a:r>
              <a:rPr lang="en-US" sz="2000" dirty="0">
                <a:solidFill>
                  <a:srgbClr val="528693"/>
                </a:solidFill>
              </a:rPr>
              <a:t>quantity of blood in the capillaries of the </a:t>
            </a:r>
            <a:r>
              <a:rPr lang="en-US" sz="2000" dirty="0" smtClean="0">
                <a:solidFill>
                  <a:srgbClr val="528693"/>
                </a:solidFill>
              </a:rPr>
              <a:t>lungs: </a:t>
            </a:r>
            <a:r>
              <a:rPr lang="en-US" sz="2000" dirty="0" smtClean="0"/>
              <a:t>is </a:t>
            </a:r>
            <a:r>
              <a:rPr lang="en-US" sz="2200" dirty="0" smtClean="0"/>
              <a:t>(60 </a:t>
            </a:r>
            <a:r>
              <a:rPr lang="en-US" sz="2200" dirty="0"/>
              <a:t>to 140 </a:t>
            </a:r>
            <a:r>
              <a:rPr lang="en-US" sz="2200" dirty="0" smtClean="0"/>
              <a:t>milliliters).</a:t>
            </a: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37526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8937</TotalTime>
  <Words>1980</Words>
  <Application>Microsoft Macintosh PowerPoint</Application>
  <PresentationFormat>Custom</PresentationFormat>
  <Paragraphs>290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Arabic Typesetting</vt:lpstr>
      <vt:lpstr>Arial</vt:lpstr>
      <vt:lpstr>Arial Black</vt:lpstr>
      <vt:lpstr>ArialMT</vt:lpstr>
      <vt:lpstr>Bookman Old Style</vt:lpstr>
      <vt:lpstr>Calibri</vt:lpstr>
      <vt:lpstr>Courier New</vt:lpstr>
      <vt:lpstr>Gill Sans MT</vt:lpstr>
      <vt:lpstr>inherit</vt:lpstr>
      <vt:lpstr>Malgun Gothic Semilight</vt:lpstr>
      <vt:lpstr>Symbol</vt:lpstr>
      <vt:lpstr>Times New Roman</vt:lpstr>
      <vt:lpstr>Wingdings</vt:lpstr>
      <vt:lpstr>Wingdings 3</vt:lpstr>
      <vt:lpstr>Origin</vt:lpstr>
      <vt:lpstr>2_Origin</vt:lpstr>
      <vt:lpstr>3_Origin</vt:lpstr>
      <vt:lpstr>Gas Transfer (Diffusion of O2 and CO2)</vt:lpstr>
      <vt:lpstr>Objectives</vt:lpstr>
      <vt:lpstr>Gas Exchange Through the Respiratory Membrane</vt:lpstr>
      <vt:lpstr>Cont.</vt:lpstr>
      <vt:lpstr>Partial Pressure of Gases (in a Mixture)</vt:lpstr>
      <vt:lpstr>PowerPoint Presentation</vt:lpstr>
      <vt:lpstr>Factors that Affect the Diffusion Rate of Gas Through the Respiratory Membrane</vt:lpstr>
      <vt:lpstr>Factors That Affect the Diffusion Rate of Gas Through the Respiratory Membrane</vt:lpstr>
      <vt:lpstr>Respiratory Unit</vt:lpstr>
      <vt:lpstr>PowerPoint Presentation</vt:lpstr>
      <vt:lpstr>PowerPoint Presentation</vt:lpstr>
      <vt:lpstr>PowerPoint Presentation</vt:lpstr>
      <vt:lpstr>PO2 and PCO2 in Various Potions of Normal Expired Air</vt:lpstr>
      <vt:lpstr>Cont.</vt:lpstr>
      <vt:lpstr>O2 Concentrations in the Alveoli </vt:lpstr>
      <vt:lpstr>CO2 Concentrations in the Alveoli 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841</cp:revision>
  <cp:lastPrinted>2017-02-20T14:36:17Z</cp:lastPrinted>
  <dcterms:created xsi:type="dcterms:W3CDTF">2016-09-07T16:15:34Z</dcterms:created>
  <dcterms:modified xsi:type="dcterms:W3CDTF">2017-02-20T14:36:20Z</dcterms:modified>
</cp:coreProperties>
</file>